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93" r:id="rId2"/>
    <p:sldId id="394"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281" r:id="rId21"/>
    <p:sldId id="364" r:id="rId22"/>
    <p:sldId id="365" r:id="rId23"/>
    <p:sldId id="366" r:id="rId24"/>
    <p:sldId id="282" r:id="rId25"/>
    <p:sldId id="390" r:id="rId26"/>
    <p:sldId id="348" r:id="rId27"/>
    <p:sldId id="349" r:id="rId28"/>
    <p:sldId id="350" r:id="rId29"/>
    <p:sldId id="351" r:id="rId30"/>
    <p:sldId id="352" r:id="rId31"/>
    <p:sldId id="353" r:id="rId32"/>
    <p:sldId id="354" r:id="rId33"/>
    <p:sldId id="355" r:id="rId34"/>
    <p:sldId id="357" r:id="rId35"/>
    <p:sldId id="35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3018" autoAdjust="0"/>
  </p:normalViewPr>
  <p:slideViewPr>
    <p:cSldViewPr snapToGrid="0" snapToObjects="1">
      <p:cViewPr varScale="1">
        <p:scale>
          <a:sx n="105" d="100"/>
          <a:sy n="105" d="100"/>
        </p:scale>
        <p:origin x="-1542" y="-84"/>
      </p:cViewPr>
      <p:guideLst>
        <p:guide orient="horz" pos="2160"/>
        <p:guide pos="2880"/>
      </p:guideLst>
    </p:cSldViewPr>
  </p:slideViewPr>
  <p:outlineViewPr>
    <p:cViewPr>
      <p:scale>
        <a:sx n="33" d="100"/>
        <a:sy n="33" d="100"/>
      </p:scale>
      <p:origin x="0" y="32160"/>
    </p:cViewPr>
  </p:outlin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F68564-039E-4125-B4AD-261D43DDA5AC}" type="datetimeFigureOut">
              <a:rPr lang="en-GB" smtClean="0"/>
              <a:pPr/>
              <a:t>09/01/2013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985039-EEB0-4FBD-81FB-0A66EEF05403}" type="slidenum">
              <a:rPr lang="en-GB" smtClean="0"/>
              <a:pPr/>
              <a:t>‹#›</a:t>
            </a:fld>
            <a:endParaRPr lang="en-GB"/>
          </a:p>
        </p:txBody>
      </p:sp>
    </p:spTree>
    <p:extLst>
      <p:ext uri="{BB962C8B-B14F-4D97-AF65-F5344CB8AC3E}">
        <p14:creationId xmlns:p14="http://schemas.microsoft.com/office/powerpoint/2010/main" val="240115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0B3ED-2353-8146-8D15-A48F973DED75}" type="datetimeFigureOut">
              <a:rPr lang="en-US" smtClean="0"/>
              <a:pPr/>
              <a:t>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E8028-7A43-4849-BC6A-A331820AB6C9}" type="slidenum">
              <a:rPr lang="en-US" smtClean="0"/>
              <a:pPr/>
              <a:t>‹#›</a:t>
            </a:fld>
            <a:endParaRPr lang="en-US"/>
          </a:p>
        </p:txBody>
      </p:sp>
    </p:spTree>
    <p:extLst>
      <p:ext uri="{BB962C8B-B14F-4D97-AF65-F5344CB8AC3E}">
        <p14:creationId xmlns:p14="http://schemas.microsoft.com/office/powerpoint/2010/main" val="769777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il.ion.ucl.ac.uk/spm/doc/biblio/Keyword/REGISTRATION.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fil.ion.ucl.ac.uk/spm/doc/biblio/Keyword/GLM.html" TargetMode="External"/><Relationship Id="rId5" Type="http://schemas.openxmlformats.org/officeDocument/2006/relationships/hyperlink" Target="http://www.fil.ion.ucl.ac.uk/spm/doc/biblio/Keyword/SMOOTHNESS.html" TargetMode="External"/><Relationship Id="rId4" Type="http://schemas.openxmlformats.org/officeDocument/2006/relationships/hyperlink" Target="http://www.fil.ion.ucl.ac.uk/spm/doc/biblio/Keyword/NORMALISATION.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My name is Camilla</a:t>
            </a:r>
            <a:r>
              <a:rPr lang="en-US" baseline="0" dirty="0" smtClean="0"/>
              <a:t> Clark and Catherine and I will be covering </a:t>
            </a:r>
            <a:r>
              <a:rPr lang="en-US" baseline="0" dirty="0" smtClean="0">
                <a:latin typeface="Calibri" charset="0"/>
              </a:rPr>
              <a:t>the second level of analysis today.</a:t>
            </a:r>
            <a:endParaRPr lang="en-US"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1</a:t>
            </a:fld>
            <a:endParaRPr lang="en-US"/>
          </a:p>
        </p:txBody>
      </p:sp>
    </p:spTree>
    <p:extLst>
      <p:ext uri="{BB962C8B-B14F-4D97-AF65-F5344CB8AC3E}">
        <p14:creationId xmlns:p14="http://schemas.microsoft.com/office/powerpoint/2010/main" val="236431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begin by looking a bit closer at these time series for</a:t>
            </a:r>
            <a:r>
              <a:rPr lang="en-US" baseline="0" dirty="0" smtClean="0"/>
              <a:t> visual stimulation</a:t>
            </a:r>
            <a:r>
              <a:rPr lang="en-US" dirty="0" smtClean="0"/>
              <a:t>. On the x axis is time and on the y axis is the strength of the bold signal</a:t>
            </a:r>
            <a:r>
              <a:rPr lang="en-US" baseline="0" dirty="0" smtClean="0"/>
              <a:t> for the subjects. The red dots are the individual acquisition points during the scan. The green line is the fit of the model. The difference between the peak and trough is the size of the effect. The effect size is recorded per subject, looking at the contrast of each voxel. </a:t>
            </a:r>
          </a:p>
          <a:p>
            <a:r>
              <a:rPr lang="en-US" baseline="0" dirty="0" smtClean="0"/>
              <a:t>The group mean is the average effect size. </a:t>
            </a:r>
            <a:r>
              <a:rPr lang="en-GB" dirty="0" smtClean="0"/>
              <a:t>This is</a:t>
            </a:r>
            <a:r>
              <a:rPr lang="en-GB" baseline="0" dirty="0" smtClean="0"/>
              <a:t> </a:t>
            </a:r>
            <a:r>
              <a:rPr lang="en-GB" dirty="0" smtClean="0"/>
              <a:t>used to specify a null hypothesis at each voxel (e.g. there is no</a:t>
            </a:r>
            <a:r>
              <a:rPr lang="en-GB" baseline="0" dirty="0" smtClean="0"/>
              <a:t> </a:t>
            </a:r>
            <a:r>
              <a:rPr lang="en-GB" dirty="0" smtClean="0"/>
              <a:t>activation in 1 condition  as compared to another condition). </a:t>
            </a:r>
            <a:endParaRPr lang="en-US"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10</a:t>
            </a:fld>
            <a:endParaRPr lang="en-US"/>
          </a:p>
        </p:txBody>
      </p:sp>
    </p:spTree>
    <p:extLst>
      <p:ext uri="{BB962C8B-B14F-4D97-AF65-F5344CB8AC3E}">
        <p14:creationId xmlns:p14="http://schemas.microsoft.com/office/powerpoint/2010/main" val="208931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Fixed effects computes the overall subject variability by comparing the group effect to within subject variability. </a:t>
            </a:r>
            <a:r>
              <a:rPr lang="en-US" baseline="0" dirty="0" smtClean="0"/>
              <a:t>Within subject and therefore b</a:t>
            </a:r>
            <a:r>
              <a:rPr lang="en-US" dirty="0" smtClean="0"/>
              <a:t>etween</a:t>
            </a:r>
            <a:r>
              <a:rPr lang="en-US" baseline="0" dirty="0" smtClean="0"/>
              <a:t> scan variance is usually much smaller than between subject differences and therefore you may find larger effects. </a:t>
            </a:r>
            <a:endParaRPr lang="en-US"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The time series from all subjects is </a:t>
            </a:r>
            <a:r>
              <a:rPr lang="en-US" baseline="0" dirty="0" err="1" smtClean="0">
                <a:latin typeface="Calibri" charset="0"/>
              </a:rPr>
              <a:t>cancatenated</a:t>
            </a:r>
            <a:r>
              <a:rPr lang="en-US" baseline="0" dirty="0" smtClean="0">
                <a:latin typeface="Calibri" charset="0"/>
              </a:rPr>
              <a:t> into one design matrix. If 50 subjects had 12 scans each it would be as if one subject had 600 scans in order to get the mean effect of all the subjects. Going from between to within subject variability meaning you cannot </a:t>
            </a:r>
            <a:r>
              <a:rPr lang="en-US" baseline="0" dirty="0" err="1" smtClean="0">
                <a:latin typeface="Calibri" charset="0"/>
              </a:rPr>
              <a:t>generalise</a:t>
            </a:r>
            <a:r>
              <a:rPr lang="en-US" baseline="0" dirty="0" smtClean="0">
                <a:latin typeface="Calibri" charset="0"/>
              </a:rPr>
              <a:t> from these results. The model tries to assess the quality of the fit of the linear model. 0.5 would be indicative of a good fit whereas 2.1 would be a poorer fit. The mean effect and then the mean overall within subject variability are calculated. The standard error of the mean looks at the difference between the data and the prediction of the model, adds them up across the time series and divides them by n which is the number of data points/ scans, in this case it is 600. As we are dividing by a very large number the t statistic becomes very large and the p statistic becomes very small. This means the inference about the mean is very strong but is a spuriously overconfident result. This is called the fallacy of classical inference. </a:t>
            </a:r>
            <a:r>
              <a:rPr lang="en-US" dirty="0" smtClean="0">
                <a:latin typeface="Calibri" charset="0"/>
              </a:rPr>
              <a:t>With enough</a:t>
            </a:r>
            <a:r>
              <a:rPr lang="en-US" baseline="0" dirty="0" smtClean="0">
                <a:latin typeface="Calibri" charset="0"/>
              </a:rPr>
              <a:t> subjects you will always get a significant result even if the effect is tiny. Therefore this is not recommended in neuroimaging as you are effectively using 1000’s of points. Whereas it would be useful if you only have a few subjects, for example in case studies. </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EB0E8028-7A43-4849-BC6A-A331820AB6C9}" type="slidenum">
              <a:rPr lang="en-US" smtClean="0"/>
              <a:pPr/>
              <a:t>12</a:t>
            </a:fld>
            <a:endParaRPr lang="en-US"/>
          </a:p>
        </p:txBody>
      </p:sp>
    </p:spTree>
    <p:extLst>
      <p:ext uri="{BB962C8B-B14F-4D97-AF65-F5344CB8AC3E}">
        <p14:creationId xmlns:p14="http://schemas.microsoft.com/office/powerpoint/2010/main" val="67401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Each subject is then entered as a separate session before contrast images are generated across all subjects before proceeding to a one sample t test.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Any variability on this distribution of subject effects is attributable to between subject variance. Here subjects are t</a:t>
            </a:r>
            <a:r>
              <a:rPr lang="en-US" dirty="0" smtClean="0">
                <a:latin typeface="Calibri" charset="0"/>
              </a:rPr>
              <a:t>reated </a:t>
            </a:r>
            <a:r>
              <a:rPr lang="en-US" baseline="0" dirty="0" smtClean="0">
                <a:latin typeface="Calibri" charset="0"/>
              </a:rPr>
              <a:t>as the random variable</a:t>
            </a:r>
            <a:r>
              <a:rPr lang="en-US" dirty="0" smtClean="0">
                <a:latin typeface="Calibri" charset="0"/>
              </a:rPr>
              <a:t> allowing</a:t>
            </a:r>
            <a:r>
              <a:rPr lang="en-US" baseline="0" dirty="0" smtClean="0">
                <a:latin typeface="Calibri" charset="0"/>
              </a:rPr>
              <a:t> results to be applicable to the study population. </a:t>
            </a: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Now we will look in</a:t>
            </a:r>
            <a:r>
              <a:rPr lang="en-US" baseline="0" dirty="0" smtClean="0">
                <a:latin typeface="Calibri" charset="0"/>
              </a:rPr>
              <a:t> a bit more detail at the two methods that can be used for random effects. The first and gold standard method is a h</a:t>
            </a:r>
            <a:r>
              <a:rPr lang="en-US" dirty="0" smtClean="0">
                <a:latin typeface="Calibri" charset="0"/>
              </a:rPr>
              <a:t>ierarchical model</a:t>
            </a:r>
            <a:r>
              <a:rPr lang="en-US" baseline="0" dirty="0" smtClean="0">
                <a:latin typeface="Calibri" charset="0"/>
              </a:rPr>
              <a:t> where the variance of the population mean contains contributions from within and between subject variance. At each level, distribution of parameters is given by the level above. What we don’t know is the exact distribution and variance of the parameters so we estimate the effect size and variance at the level of the subject and the group simultaneously.  It is computationally more demanding because it works by using iterative loops. It is used for epilepsy research where the number of seizures/trials is not under experimental control and highly variable over subjects. </a:t>
            </a:r>
          </a:p>
          <a:p>
            <a:r>
              <a:rPr lang="en-US" baseline="0" dirty="0" smtClean="0">
                <a:latin typeface="Calibri" charset="0"/>
              </a:rPr>
              <a:t>The alternative is the summary statistics approach which is quicker because it does not iterate back and forth. The results are only exactly the same as the hierarchical model if for each session or subject the variances are the same and the number of and design of the trials at the first level is the same.</a:t>
            </a:r>
          </a:p>
          <a:p>
            <a:endParaRPr lang="en-US"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 paper</a:t>
            </a:r>
            <a:r>
              <a:rPr lang="en-GB" baseline="0" dirty="0" smtClean="0"/>
              <a:t> on auditory data uses a restrictive maps likelihood to do the hierarchical model estimating the within and between subject variance in a recursive fashion. It starts off with initial values as to what it thinks the effect size is and then computes the group effect and then iterates between parameter estimates eventually estimating the variance components. </a:t>
            </a:r>
          </a:p>
          <a:p>
            <a:r>
              <a:rPr lang="en-GB" baseline="0" dirty="0" smtClean="0"/>
              <a:t>It is an output of </a:t>
            </a:r>
            <a:r>
              <a:rPr lang="en-GB" baseline="0" dirty="0" err="1" smtClean="0"/>
              <a:t>Remel</a:t>
            </a:r>
            <a:r>
              <a:rPr lang="en-GB" baseline="0" dirty="0" smtClean="0"/>
              <a:t> in SPM. The output images are shown. This tends to be the approach for random effects analysis in brain imaging and you can see the results are identical in this case to the summary statistics approach which partitions the first from the second level of analysis.  </a:t>
            </a:r>
            <a:endParaRPr lang="en-GB"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16</a:t>
            </a:fld>
            <a:endParaRPr lang="en-US"/>
          </a:p>
        </p:txBody>
      </p:sp>
    </p:spTree>
    <p:extLst>
      <p:ext uri="{BB962C8B-B14F-4D97-AF65-F5344CB8AC3E}">
        <p14:creationId xmlns:p14="http://schemas.microsoft.com/office/powerpoint/2010/main" val="2853168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rPr>
              <a:t>The random effects part refers to the fact we are comparing the group effect to the between subject variability whereas the summary statistic approach refers to a single number or summary statistic which quantifies this random effect size. It gives an indication of whether the summed groups are behaving similarly or there are sub populations behaving differently in response to the stimuli. </a:t>
            </a:r>
            <a:endParaRPr lang="en-GB" dirty="0" smtClean="0"/>
          </a:p>
          <a:p>
            <a:r>
              <a:rPr lang="en-US" baseline="0" dirty="0" smtClean="0">
                <a:latin typeface="Calibri" charset="0"/>
              </a:rPr>
              <a:t> </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EB0E8028-7A43-4849-BC6A-A331820AB6C9}" type="slidenum">
              <a:rPr lang="en-US" smtClean="0"/>
              <a:pPr/>
              <a:t>17</a:t>
            </a:fld>
            <a:endParaRPr lang="en-US"/>
          </a:p>
        </p:txBody>
      </p:sp>
    </p:spTree>
    <p:extLst>
      <p:ext uri="{BB962C8B-B14F-4D97-AF65-F5344CB8AC3E}">
        <p14:creationId xmlns:p14="http://schemas.microsoft.com/office/powerpoint/2010/main" val="245110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 random</a:t>
            </a:r>
            <a:r>
              <a:rPr lang="en-US" baseline="0" dirty="0" smtClean="0">
                <a:latin typeface="Calibri" charset="0"/>
              </a:rPr>
              <a:t> effects analysis tries to take an average of the averages across subjects, however we want to avoid some subjects obtaining significant results over others simply because they have had more sessions. </a:t>
            </a:r>
            <a:r>
              <a:rPr lang="en-US" dirty="0" smtClean="0">
                <a:latin typeface="Calibri" charset="0"/>
              </a:rPr>
              <a:t>Let</a:t>
            </a:r>
            <a:r>
              <a:rPr lang="en-US" baseline="0" dirty="0" smtClean="0">
                <a:latin typeface="Calibri" charset="0"/>
              </a:rPr>
              <a:t> us assume the first four patients had five sessions and the last one had four. We must adjust for this in our analysis. Therefore we could divide by the number of sessions; </a:t>
            </a:r>
            <a:r>
              <a:rPr lang="en-US" baseline="0" dirty="0" err="1" smtClean="0">
                <a:latin typeface="Calibri" charset="0"/>
              </a:rPr>
              <a:t>ie</a:t>
            </a:r>
            <a:r>
              <a:rPr lang="en-US" baseline="0" dirty="0" smtClean="0">
                <a:latin typeface="Calibri" charset="0"/>
              </a:rPr>
              <a:t>. the first four by 5 and the last one by 4. However we would be left with non integer numbers, therefore it is convention to scale up the values to integers. We end up therefore </a:t>
            </a:r>
            <a:r>
              <a:rPr lang="en-US" baseline="0" dirty="0" err="1" smtClean="0">
                <a:latin typeface="Calibri" charset="0"/>
              </a:rPr>
              <a:t>timesing</a:t>
            </a:r>
            <a:r>
              <a:rPr lang="en-US" baseline="0" dirty="0" smtClean="0">
                <a:latin typeface="Calibri" charset="0"/>
              </a:rPr>
              <a:t> all the contrasts by 5. This leaves the first four unchanged and the last one being multiplied by 5/4. Either way we choose to do the scaling will be no different as in the second level of analysis we use a ratio for the t statistic and so how much you scale by cancels out.  </a:t>
            </a:r>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do 20 experiments that are the same, if the within subject variance is</a:t>
            </a:r>
            <a:r>
              <a:rPr lang="en-GB" baseline="0" dirty="0" smtClean="0"/>
              <a:t> the same and the first level design is the same the results should be the same between the two techniques of hierarchical and summary statistic. If these conditions are not met, on average the results produced will not be the same. </a:t>
            </a:r>
            <a:r>
              <a:rPr lang="en-GB" dirty="0" smtClean="0"/>
              <a:t>Mumford and Nichols</a:t>
            </a:r>
            <a:r>
              <a:rPr lang="en-GB" baseline="0" dirty="0" smtClean="0"/>
              <a:t> have shown the summary statistics approach is robust in practical imaging situations however if the within subject variance or first level design are very different we would suggest the hierarchical model. One example of this is in epilepsy </a:t>
            </a:r>
            <a:r>
              <a:rPr lang="en-GB" baseline="0" smtClean="0"/>
              <a:t>research where the </a:t>
            </a:r>
            <a:r>
              <a:rPr lang="en-GB" baseline="0" dirty="0" smtClean="0"/>
              <a:t>number of trials are not under experimental control and therefore the hierarchical model is preferable.</a:t>
            </a:r>
            <a:endParaRPr lang="en-GB"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19</a:t>
            </a:fld>
            <a:endParaRPr lang="en-US"/>
          </a:p>
        </p:txBody>
      </p:sp>
    </p:spTree>
    <p:extLst>
      <p:ext uri="{BB962C8B-B14F-4D97-AF65-F5344CB8AC3E}">
        <p14:creationId xmlns:p14="http://schemas.microsoft.com/office/powerpoint/2010/main" val="287206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will discuss the difference between first and second level analysis, the types of 2</a:t>
            </a:r>
            <a:r>
              <a:rPr lang="en-US" baseline="30000" dirty="0" smtClean="0"/>
              <a:t>nd</a:t>
            </a:r>
            <a:r>
              <a:rPr lang="en-US" baseline="0" dirty="0" smtClean="0"/>
              <a:t> level group analysis including fixed and random effects; and summary statistic and hierarchical models within the random effects analysis and Catherine will cover t-tests, ANOVA and practicalities.</a:t>
            </a:r>
            <a:endParaRPr lang="en-US" dirty="0" smtClean="0">
              <a:latin typeface="Calibri" charset="0"/>
            </a:endParaRPr>
          </a:p>
          <a:p>
            <a:endParaRPr lang="en-GB"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2</a:t>
            </a:fld>
            <a:endParaRPr lang="en-US"/>
          </a:p>
        </p:txBody>
      </p:sp>
    </p:spTree>
    <p:extLst>
      <p:ext uri="{BB962C8B-B14F-4D97-AF65-F5344CB8AC3E}">
        <p14:creationId xmlns:p14="http://schemas.microsoft.com/office/powerpoint/2010/main" val="2747292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25</a:t>
            </a:fld>
            <a:endParaRPr lang="en-US"/>
          </a:p>
        </p:txBody>
      </p:sp>
    </p:spTree>
    <p:extLst>
      <p:ext uri="{BB962C8B-B14F-4D97-AF65-F5344CB8AC3E}">
        <p14:creationId xmlns:p14="http://schemas.microsoft.com/office/powerpoint/2010/main" val="3637434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r>
              <a:rPr lang="en-GB" b="0" i="0" dirty="0" smtClean="0"/>
              <a:t>The Statistical Parametric Mapping approach is voxel based.</a:t>
            </a:r>
            <a:r>
              <a:rPr lang="en-GB" b="0" i="0" baseline="0" dirty="0" smtClean="0"/>
              <a:t> </a:t>
            </a:r>
            <a:r>
              <a:rPr lang="en-GB" b="0" i="0" dirty="0" smtClean="0"/>
              <a:t>Images are </a:t>
            </a:r>
            <a:r>
              <a:rPr lang="en-GB" b="0" i="0" dirty="0" smtClean="0">
                <a:hlinkClick r:id="rId3" action="ppaction://hlinkfile"/>
              </a:rPr>
              <a:t>realigned</a:t>
            </a:r>
            <a:r>
              <a:rPr lang="en-GB" b="0" i="0" dirty="0" smtClean="0"/>
              <a:t>, spatially </a:t>
            </a:r>
            <a:r>
              <a:rPr lang="en-GB" b="0" i="0" dirty="0" smtClean="0">
                <a:hlinkClick r:id="rId4" action="ppaction://hlinkfile"/>
              </a:rPr>
              <a:t>normalised</a:t>
            </a:r>
            <a:r>
              <a:rPr lang="en-GB" b="0" i="0" dirty="0" smtClean="0"/>
              <a:t> into a standard space and </a:t>
            </a:r>
            <a:r>
              <a:rPr lang="en-GB" b="0" i="0" dirty="0" smtClean="0">
                <a:hlinkClick r:id="rId5" action="ppaction://hlinkfile"/>
              </a:rPr>
              <a:t>smoothed</a:t>
            </a:r>
            <a:r>
              <a:rPr lang="en-GB" b="0" i="0" dirty="0" smtClean="0"/>
              <a:t>.</a:t>
            </a:r>
            <a:r>
              <a:rPr lang="en-GB" b="0" i="0" baseline="0" dirty="0" smtClean="0"/>
              <a:t> </a:t>
            </a:r>
            <a:r>
              <a:rPr lang="en-GB" b="0" i="0" dirty="0" smtClean="0"/>
              <a:t>Parametric statistical models are assumed at each voxel in the image of every subject, using the General Linear Model </a:t>
            </a:r>
            <a:r>
              <a:rPr lang="en-GB" b="0" i="0" dirty="0" smtClean="0">
                <a:hlinkClick r:id="rId6" action="ppaction://hlinkfile"/>
              </a:rPr>
              <a:t>GLM</a:t>
            </a:r>
            <a:r>
              <a:rPr lang="en-GB" b="0" i="0" dirty="0" smtClean="0"/>
              <a:t>. This describes the data in terms of experimental and confounding effects, and residual variability. </a:t>
            </a:r>
            <a:r>
              <a:rPr lang="en-GB" b="0" i="0" baseline="0" dirty="0" smtClean="0"/>
              <a:t> </a:t>
            </a:r>
            <a:r>
              <a:rPr lang="en-GB" b="0" i="0" dirty="0" smtClean="0"/>
              <a:t>For fMRI the GLM is used in combination with a temporal convolution model.</a:t>
            </a:r>
            <a:r>
              <a:rPr lang="en-GB" b="0" i="0" baseline="0" dirty="0" smtClean="0"/>
              <a:t> </a:t>
            </a:r>
            <a:r>
              <a:rPr lang="en-GB" b="0" i="0" dirty="0" smtClean="0"/>
              <a:t>Classical statistical inference is used to test hypotheses that are expressed in terms of GLM parameters using an image whose voxel values are statistics, also</a:t>
            </a:r>
            <a:r>
              <a:rPr lang="en-GB" b="0" i="0" baseline="0" dirty="0" smtClean="0"/>
              <a:t> known as a </a:t>
            </a:r>
            <a:r>
              <a:rPr lang="en-GB" b="0" i="0" dirty="0" smtClean="0"/>
              <a:t>Statistical Parametric Map, showing</a:t>
            </a:r>
            <a:r>
              <a:rPr lang="en-GB" b="0" i="0" baseline="0" dirty="0" smtClean="0"/>
              <a:t> the t values which have a significant non zero effect</a:t>
            </a:r>
            <a:r>
              <a:rPr lang="en-GB" b="0" i="0" dirty="0" smtClean="0"/>
              <a:t>. </a:t>
            </a:r>
            <a:endParaRPr 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difference between first and second</a:t>
            </a:r>
            <a:r>
              <a:rPr lang="en-US" baseline="0" dirty="0" smtClean="0"/>
              <a:t> level analysis is that first </a:t>
            </a:r>
            <a:r>
              <a:rPr lang="en-US" dirty="0" smtClean="0"/>
              <a:t>level analysis looks</a:t>
            </a:r>
            <a:r>
              <a:rPr lang="en-US" baseline="0" dirty="0" smtClean="0"/>
              <a:t> at within subject differences whereas 2</a:t>
            </a:r>
            <a:r>
              <a:rPr lang="en-US" baseline="30000" dirty="0" smtClean="0"/>
              <a:t>nd</a:t>
            </a:r>
            <a:r>
              <a:rPr lang="en-US" baseline="0" dirty="0" smtClean="0"/>
              <a:t> level analysis is between subject. </a:t>
            </a:r>
            <a:endParaRPr lang="en-US"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4</a:t>
            </a:fld>
            <a:endParaRPr lang="en-US"/>
          </a:p>
        </p:txBody>
      </p:sp>
    </p:spTree>
    <p:extLst>
      <p:ext uri="{BB962C8B-B14F-4D97-AF65-F5344CB8AC3E}">
        <p14:creationId xmlns:p14="http://schemas.microsoft.com/office/powerpoint/2010/main" val="354319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Let us start with these</a:t>
            </a:r>
            <a:r>
              <a:rPr lang="en-GB" baseline="0" dirty="0" smtClean="0"/>
              <a:t> contrasts on the left. </a:t>
            </a:r>
            <a:r>
              <a:rPr lang="en-GB" dirty="0" smtClean="0"/>
              <a:t>Beta values related to size of effect. These</a:t>
            </a:r>
            <a:r>
              <a:rPr lang="en-GB" baseline="0" dirty="0" smtClean="0"/>
              <a:t> beta images are l</a:t>
            </a:r>
            <a:r>
              <a:rPr lang="en-GB" dirty="0" smtClean="0"/>
              <a:t>inearly</a:t>
            </a:r>
            <a:r>
              <a:rPr lang="en-GB" baseline="0" dirty="0" smtClean="0"/>
              <a:t> combined to create contrast images within the first level of analysis.</a:t>
            </a:r>
            <a:r>
              <a:rPr lang="en-GB" dirty="0" smtClean="0"/>
              <a:t> You need one contrast image for each patient and each</a:t>
            </a:r>
            <a:r>
              <a:rPr lang="en-GB" baseline="0" dirty="0" smtClean="0"/>
              <a:t> </a:t>
            </a:r>
            <a:r>
              <a:rPr lang="en-GB" dirty="0" smtClean="0"/>
              <a:t>control at the end of the first level analysis. By doing that you are collapsing over intra/within-subject variability because each subject is represented</a:t>
            </a:r>
            <a:r>
              <a:rPr lang="en-GB" baseline="0" dirty="0" smtClean="0"/>
              <a:t> in an image; t</a:t>
            </a:r>
            <a:r>
              <a:rPr lang="en-GB" dirty="0" smtClean="0"/>
              <a:t>he image-to-image</a:t>
            </a:r>
            <a:r>
              <a:rPr lang="en-GB" baseline="0" dirty="0" smtClean="0"/>
              <a:t> </a:t>
            </a:r>
            <a:r>
              <a:rPr lang="en-GB" dirty="0" smtClean="0"/>
              <a:t>residual variability is now between subject variance alone. </a:t>
            </a:r>
            <a:endParaRPr lang="en-US" baseline="0" dirty="0" smtClean="0">
              <a:latin typeface="Calibri" charset="0"/>
            </a:endParaRPr>
          </a:p>
        </p:txBody>
      </p:sp>
      <p:sp>
        <p:nvSpPr>
          <p:cNvPr id="4" name="Slide Number Placeholder 3"/>
          <p:cNvSpPr>
            <a:spLocks noGrp="1"/>
          </p:cNvSpPr>
          <p:nvPr>
            <p:ph type="sldNum" sz="quarter" idx="10"/>
          </p:nvPr>
        </p:nvSpPr>
        <p:spPr/>
        <p:txBody>
          <a:bodyPr/>
          <a:lstStyle/>
          <a:p>
            <a:fld id="{EB0E8028-7A43-4849-BC6A-A331820AB6C9}" type="slidenum">
              <a:rPr lang="en-US" smtClean="0"/>
              <a:pPr/>
              <a:t>5</a:t>
            </a:fld>
            <a:endParaRPr lang="en-US"/>
          </a:p>
        </p:txBody>
      </p:sp>
    </p:spTree>
    <p:extLst>
      <p:ext uri="{BB962C8B-B14F-4D97-AF65-F5344CB8AC3E}">
        <p14:creationId xmlns:p14="http://schemas.microsoft.com/office/powerpoint/2010/main" val="419121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C62D-0B07-438F-8D14-0C2091441BB7}" type="slidenum">
              <a:rPr lang="en-GB"/>
              <a:pPr/>
              <a:t>6</a:t>
            </a:fld>
            <a:endParaRPr lang="en-GB"/>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At the end of the first level analysis</a:t>
            </a:r>
            <a:r>
              <a:rPr lang="en-GB" baseline="0" dirty="0" smtClean="0"/>
              <a:t> there should be one design matrix per subject. The effect of interest for each subject is defined with a contrast vector used to produce a contrast image. </a:t>
            </a:r>
            <a:r>
              <a:rPr lang="en-GB" dirty="0" smtClean="0"/>
              <a:t>The contrast images represent spatially distributed images of the</a:t>
            </a:r>
            <a:r>
              <a:rPr lang="en-GB" baseline="0" dirty="0" smtClean="0"/>
              <a:t> </a:t>
            </a:r>
            <a:r>
              <a:rPr lang="en-GB" dirty="0" smtClean="0"/>
              <a:t>weighted sum of the parameter estimates for that particular contrast, for example it could</a:t>
            </a:r>
            <a:r>
              <a:rPr lang="en-GB" baseline="0" dirty="0" smtClean="0"/>
              <a:t> be </a:t>
            </a:r>
            <a:r>
              <a:rPr lang="en-GB" dirty="0" smtClean="0"/>
              <a:t>a difference image for</a:t>
            </a:r>
            <a:r>
              <a:rPr lang="en-GB" baseline="0" dirty="0" smtClean="0"/>
              <a:t> </a:t>
            </a:r>
            <a:r>
              <a:rPr lang="en-GB" dirty="0" smtClean="0"/>
              <a:t>activation-rest. </a:t>
            </a:r>
            <a:r>
              <a:rPr lang="en-US" baseline="0" dirty="0" smtClean="0"/>
              <a:t>These contrast images are then fed into a general linear model that implements a statistical test to l</a:t>
            </a:r>
            <a:r>
              <a:rPr lang="en-US" dirty="0" smtClean="0"/>
              <a:t>ook at the specifi</a:t>
            </a:r>
            <a:r>
              <a:rPr lang="en-US" baseline="0" dirty="0" smtClean="0"/>
              <a:t>c effects and how they interact. </a:t>
            </a:r>
            <a:endParaRPr lang="en-US" baseline="0" dirty="0" smtClean="0">
              <a:latin typeface="Calibri" charset="0"/>
            </a:endParaRP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use</a:t>
            </a:r>
            <a:r>
              <a:rPr lang="en-GB" baseline="0" dirty="0" smtClean="0"/>
              <a:t> the general linear model and both have design matrices as their output. However the rows and columns in the design matrix represent different values. The rows in the design matrix are observations; at the first level they are the t</a:t>
            </a:r>
            <a:r>
              <a:rPr lang="en-GB" dirty="0" smtClean="0"/>
              <a:t>ime points</a:t>
            </a:r>
            <a:r>
              <a:rPr lang="en-GB" baseline="0" dirty="0" smtClean="0"/>
              <a:t> which refer to acquisition times of volumes and the canonical HRF’s variability over time whereas at the second level rows represent subjects and inter subject variability. Columns represent explanatory variables; at the first level all the conditions within the experimental design are included whereas at the second level it is only the specific effects you are interested in. </a:t>
            </a:r>
            <a:endParaRPr lang="en-GB"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7</a:t>
            </a:fld>
            <a:endParaRPr lang="en-US"/>
          </a:p>
        </p:txBody>
      </p:sp>
    </p:spTree>
    <p:extLst>
      <p:ext uri="{BB962C8B-B14F-4D97-AF65-F5344CB8AC3E}">
        <p14:creationId xmlns:p14="http://schemas.microsoft.com/office/powerpoint/2010/main" val="414397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The same tests are used at each level but it is the questions</a:t>
            </a:r>
            <a:r>
              <a:rPr lang="en-US" baseline="0" dirty="0" smtClean="0">
                <a:latin typeface="Calibri" charset="0"/>
              </a:rPr>
              <a:t> asked that are different. </a:t>
            </a:r>
            <a:r>
              <a:rPr lang="en-US" dirty="0" smtClean="0">
                <a:latin typeface="Calibri" charset="0"/>
              </a:rPr>
              <a:t>Con images</a:t>
            </a:r>
            <a:r>
              <a:rPr lang="en-US" baseline="0" dirty="0" smtClean="0">
                <a:latin typeface="Calibri" charset="0"/>
              </a:rPr>
              <a:t> are output only at first level and input and output at second level. At the first level there is typically only one first level design matrix per subject but at the second level there is one design matrix for each category of test, for example in a 2x2 matrix there would be three design matrices produced. One for a main effect of A, one for a main effect of B and one for the interaction between A and B.</a:t>
            </a:r>
            <a:endParaRPr lang="en-GB" dirty="0"/>
          </a:p>
        </p:txBody>
      </p:sp>
      <p:sp>
        <p:nvSpPr>
          <p:cNvPr id="4" name="Slide Number Placeholder 3"/>
          <p:cNvSpPr>
            <a:spLocks noGrp="1"/>
          </p:cNvSpPr>
          <p:nvPr>
            <p:ph type="sldNum" sz="quarter" idx="10"/>
          </p:nvPr>
        </p:nvSpPr>
        <p:spPr/>
        <p:txBody>
          <a:bodyPr/>
          <a:lstStyle/>
          <a:p>
            <a:fld id="{EB0E8028-7A43-4849-BC6A-A331820AB6C9}" type="slidenum">
              <a:rPr lang="en-US" smtClean="0"/>
              <a:pPr/>
              <a:t>8</a:t>
            </a:fld>
            <a:endParaRPr lang="en-US"/>
          </a:p>
        </p:txBody>
      </p:sp>
    </p:spTree>
    <p:extLst>
      <p:ext uri="{BB962C8B-B14F-4D97-AF65-F5344CB8AC3E}">
        <p14:creationId xmlns:p14="http://schemas.microsoft.com/office/powerpoint/2010/main" val="13767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When we</a:t>
            </a:r>
            <a:r>
              <a:rPr lang="en-GB" baseline="0" dirty="0" smtClean="0"/>
              <a:t> are looking at between subject differences we need to know how our results can be related to the group from which the population is drawn. </a:t>
            </a:r>
            <a:r>
              <a:rPr lang="en-GB" dirty="0" smtClean="0"/>
              <a:t>In order for inferences from the study group to be valid for the sample population</a:t>
            </a:r>
            <a:r>
              <a:rPr lang="en-GB" baseline="0" dirty="0" smtClean="0"/>
              <a:t> that you are interested in, the sample group</a:t>
            </a:r>
            <a:r>
              <a:rPr lang="en-GB" dirty="0" smtClean="0"/>
              <a:t> should be representatively drawn from the study population. But there are different methods of </a:t>
            </a:r>
            <a:r>
              <a:rPr lang="en-GB" baseline="0" dirty="0" smtClean="0"/>
              <a:t>analysing the data with different implications to the results. </a:t>
            </a:r>
            <a:r>
              <a:rPr lang="en-GB" sz="1200" dirty="0" smtClean="0">
                <a:solidFill>
                  <a:srgbClr val="FFFF00"/>
                </a:solidFill>
                <a:latin typeface="Times New Roman" pitchFamily="18" charset="0"/>
              </a:rPr>
              <a:t>The main models</a:t>
            </a:r>
            <a:r>
              <a:rPr lang="en-GB" sz="1200" baseline="0" dirty="0" smtClean="0">
                <a:solidFill>
                  <a:srgbClr val="FFFF00"/>
                </a:solidFill>
                <a:latin typeface="Times New Roman" pitchFamily="18" charset="0"/>
              </a:rPr>
              <a:t> are called f</a:t>
            </a:r>
            <a:r>
              <a:rPr lang="en-GB" sz="1200" dirty="0" smtClean="0">
                <a:solidFill>
                  <a:srgbClr val="FFFF00"/>
                </a:solidFill>
                <a:latin typeface="Times New Roman" pitchFamily="18" charset="0"/>
              </a:rPr>
              <a:t>ixed</a:t>
            </a:r>
            <a:r>
              <a:rPr lang="en-GB" sz="1200" baseline="0" dirty="0" smtClean="0">
                <a:solidFill>
                  <a:srgbClr val="FFFF00"/>
                </a:solidFill>
                <a:latin typeface="Times New Roman" pitchFamily="18" charset="0"/>
              </a:rPr>
              <a:t> or random (also known as mixed). The choice d</a:t>
            </a:r>
            <a:r>
              <a:rPr lang="en-GB" sz="1200" dirty="0" smtClean="0">
                <a:solidFill>
                  <a:srgbClr val="FFFF00"/>
                </a:solidFill>
                <a:latin typeface="Times New Roman" pitchFamily="18" charset="0"/>
              </a:rPr>
              <a:t>epends on whether you want to generalize your findings beyond the subjects you have studied in</a:t>
            </a:r>
            <a:r>
              <a:rPr lang="en-GB" sz="1200" baseline="0" dirty="0" smtClean="0">
                <a:solidFill>
                  <a:srgbClr val="FFFF00"/>
                </a:solidFill>
                <a:latin typeface="Times New Roman" pitchFamily="18" charset="0"/>
              </a:rPr>
              <a:t> the </a:t>
            </a:r>
            <a:r>
              <a:rPr lang="en-GB" sz="1200" dirty="0" smtClean="0">
                <a:solidFill>
                  <a:srgbClr val="FFFF00"/>
                </a:solidFill>
                <a:latin typeface="Times New Roman" pitchFamily="18" charset="0"/>
              </a:rPr>
              <a:t>sample group. Fixed effects analysis is</a:t>
            </a:r>
            <a:r>
              <a:rPr lang="en-GB" sz="1200" baseline="0" dirty="0" smtClean="0">
                <a:solidFill>
                  <a:srgbClr val="FFFF00"/>
                </a:solidFill>
                <a:latin typeface="Times New Roman" pitchFamily="18" charset="0"/>
              </a:rPr>
              <a:t> if the effects are fixed for that subject and that subject group so cannot be generalised. Random effects is where the effects could apply to any subject drawn at random from your population </a:t>
            </a:r>
            <a:r>
              <a:rPr lang="en-GB" sz="1200" baseline="0" dirty="0" err="1" smtClean="0">
                <a:solidFill>
                  <a:srgbClr val="FFFF00"/>
                </a:solidFill>
                <a:latin typeface="Times New Roman" pitchFamily="18" charset="0"/>
              </a:rPr>
              <a:t>ie</a:t>
            </a:r>
            <a:r>
              <a:rPr lang="en-GB" sz="1200" baseline="0" dirty="0" smtClean="0">
                <a:solidFill>
                  <a:srgbClr val="FFFF00"/>
                </a:solidFill>
                <a:latin typeface="Times New Roman" pitchFamily="18" charset="0"/>
              </a:rPr>
              <a:t>. the experimental factors are fixed whereas the subjects drawn or subject factors are random.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105382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284742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45151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8C6973B-9C1E-43D0-9C49-67BD8FC5B59A}" type="slidenum">
              <a:rPr lang="en-GB"/>
              <a:pPr>
                <a:defRPr/>
              </a:pPr>
              <a:t>‹#›</a:t>
            </a:fld>
            <a:endParaRPr lang="en-GB"/>
          </a:p>
        </p:txBody>
      </p:sp>
    </p:spTree>
    <p:extLst>
      <p:ext uri="{BB962C8B-B14F-4D97-AF65-F5344CB8AC3E}">
        <p14:creationId xmlns:p14="http://schemas.microsoft.com/office/powerpoint/2010/main" val="320846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154076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B7D9B3-F71F-364F-A8A1-4114517E6884}" type="datetimeFigureOut">
              <a:rPr lang="en-US" smtClean="0"/>
              <a:pPr/>
              <a:t>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51854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B7D9B3-F71F-364F-A8A1-4114517E6884}"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2122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7D9B3-F71F-364F-A8A1-4114517E6884}" type="datetimeFigureOut">
              <a:rPr lang="en-US" smtClean="0"/>
              <a:pPr/>
              <a:t>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89216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B7D9B3-F71F-364F-A8A1-4114517E6884}" type="datetimeFigureOut">
              <a:rPr lang="en-US" smtClean="0"/>
              <a:pPr/>
              <a:t>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16894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7D9B3-F71F-364F-A8A1-4114517E6884}" type="datetimeFigureOut">
              <a:rPr lang="en-US" smtClean="0"/>
              <a:pPr/>
              <a:t>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92746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7D9B3-F71F-364F-A8A1-4114517E6884}"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366022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7D9B3-F71F-364F-A8A1-4114517E6884}" type="datetimeFigureOut">
              <a:rPr lang="en-US" smtClean="0"/>
              <a:pPr/>
              <a:t>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1EF1-B1CC-444A-AC05-9D949F3B795D}" type="slidenum">
              <a:rPr lang="en-US" smtClean="0"/>
              <a:pPr/>
              <a:t>‹#›</a:t>
            </a:fld>
            <a:endParaRPr lang="en-US"/>
          </a:p>
        </p:txBody>
      </p:sp>
    </p:spTree>
    <p:extLst>
      <p:ext uri="{BB962C8B-B14F-4D97-AF65-F5344CB8AC3E}">
        <p14:creationId xmlns:p14="http://schemas.microsoft.com/office/powerpoint/2010/main" val="21891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7D9B3-F71F-364F-A8A1-4114517E6884}" type="datetimeFigureOut">
              <a:rPr lang="en-US" smtClean="0"/>
              <a:pPr/>
              <a:t>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D1EF1-B1CC-444A-AC05-9D949F3B795D}" type="slidenum">
              <a:rPr lang="en-US" smtClean="0"/>
              <a:pPr/>
              <a:t>‹#›</a:t>
            </a:fld>
            <a:endParaRPr lang="en-US"/>
          </a:p>
        </p:txBody>
      </p:sp>
    </p:spTree>
    <p:extLst>
      <p:ext uri="{BB962C8B-B14F-4D97-AF65-F5344CB8AC3E}">
        <p14:creationId xmlns:p14="http://schemas.microsoft.com/office/powerpoint/2010/main" val="141278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a:t>
            </a:r>
            <a:r>
              <a:rPr lang="en-US" baseline="30000" dirty="0" smtClean="0"/>
              <a:t>nd</a:t>
            </a:r>
            <a:r>
              <a:rPr lang="en-US" dirty="0" smtClean="0"/>
              <a:t> level analysis</a:t>
            </a:r>
            <a:endParaRPr lang="en-US" dirty="0"/>
          </a:p>
        </p:txBody>
      </p:sp>
      <p:sp>
        <p:nvSpPr>
          <p:cNvPr id="3" name="Subtitle 2"/>
          <p:cNvSpPr>
            <a:spLocks noGrp="1"/>
          </p:cNvSpPr>
          <p:nvPr>
            <p:ph type="subTitle" idx="1"/>
          </p:nvPr>
        </p:nvSpPr>
        <p:spPr/>
        <p:txBody>
          <a:bodyPr/>
          <a:lstStyle/>
          <a:p>
            <a:r>
              <a:rPr lang="en-US" dirty="0" smtClean="0"/>
              <a:t>Camilla Clark, Catherine Slattery</a:t>
            </a:r>
          </a:p>
        </p:txBody>
      </p:sp>
      <p:pic>
        <p:nvPicPr>
          <p:cNvPr id="6" name="Picture 5"/>
          <p:cNvPicPr>
            <a:picLocks noChangeAspect="1"/>
          </p:cNvPicPr>
          <p:nvPr/>
        </p:nvPicPr>
        <p:blipFill>
          <a:blip r:embed="rId3"/>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17476" y="5638800"/>
            <a:ext cx="3191899" cy="461665"/>
          </a:xfrm>
          <a:prstGeom prst="rect">
            <a:avLst/>
          </a:prstGeom>
          <a:noFill/>
        </p:spPr>
        <p:txBody>
          <a:bodyPr wrap="none" rtlCol="0">
            <a:spAutoFit/>
          </a:bodyPr>
          <a:lstStyle/>
          <a:p>
            <a:r>
              <a:rPr lang="en-US" sz="2400" dirty="0" smtClean="0">
                <a:latin typeface="Arial"/>
              </a:rPr>
              <a:t>Expert: </a:t>
            </a:r>
            <a:r>
              <a:rPr lang="en-US" sz="2400" b="1" dirty="0" err="1" smtClean="0">
                <a:latin typeface="Arial"/>
              </a:rPr>
              <a:t>Ged</a:t>
            </a:r>
            <a:r>
              <a:rPr lang="en-US" sz="2400" b="1" dirty="0" smtClean="0">
                <a:latin typeface="Arial"/>
              </a:rPr>
              <a:t> Ridgway</a:t>
            </a:r>
            <a:endParaRPr lang="en-US" sz="2400" b="1" dirty="0">
              <a:latin typeface="Arial"/>
            </a:endParaRPr>
          </a:p>
        </p:txBody>
      </p:sp>
    </p:spTree>
    <p:extLst>
      <p:ext uri="{BB962C8B-B14F-4D97-AF65-F5344CB8AC3E}">
        <p14:creationId xmlns:p14="http://schemas.microsoft.com/office/powerpoint/2010/main" val="284365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err="1" smtClean="0">
                <a:solidFill>
                  <a:srgbClr val="000000"/>
                </a:solidFill>
              </a:rPr>
              <a:t>Consider</a:t>
            </a:r>
            <a:r>
              <a:rPr lang="de-DE" sz="3600" dirty="0" smtClean="0">
                <a:solidFill>
                  <a:srgbClr val="000000"/>
                </a:solidFill>
              </a:rPr>
              <a:t> a </a:t>
            </a:r>
            <a:r>
              <a:rPr lang="de-DE" sz="3600" dirty="0" err="1" smtClean="0">
                <a:solidFill>
                  <a:srgbClr val="000000"/>
                </a:solidFill>
              </a:rPr>
              <a:t>single</a:t>
            </a:r>
            <a:r>
              <a:rPr lang="de-DE" sz="3600" dirty="0" smtClean="0">
                <a:solidFill>
                  <a:srgbClr val="000000"/>
                </a:solidFill>
              </a:rPr>
              <a:t> </a:t>
            </a:r>
            <a:r>
              <a:rPr lang="de-DE" sz="3600" dirty="0" err="1" smtClean="0">
                <a:solidFill>
                  <a:srgbClr val="000000"/>
                </a:solidFill>
              </a:rPr>
              <a:t>voxel</a:t>
            </a:r>
            <a:r>
              <a:rPr lang="de-DE" sz="3600" dirty="0" smtClean="0">
                <a:solidFill>
                  <a:srgbClr val="000000"/>
                </a:solidFill>
              </a:rPr>
              <a:t> </a:t>
            </a:r>
            <a:r>
              <a:rPr lang="de-DE" sz="3600" dirty="0" err="1" smtClean="0">
                <a:solidFill>
                  <a:srgbClr val="000000"/>
                </a:solidFill>
              </a:rPr>
              <a:t>for</a:t>
            </a:r>
            <a:r>
              <a:rPr lang="de-DE" sz="3600" dirty="0" smtClean="0">
                <a:solidFill>
                  <a:srgbClr val="000000"/>
                </a:solidFill>
              </a:rPr>
              <a:t> 12 </a:t>
            </a:r>
            <a:r>
              <a:rPr lang="de-DE" sz="3600" dirty="0" err="1" smtClean="0">
                <a:solidFill>
                  <a:srgbClr val="000000"/>
                </a:solidFill>
              </a:rPr>
              <a:t>subjects</a:t>
            </a:r>
            <a:endParaRPr lang="en-US" sz="3600" dirty="0">
              <a:solidFill>
                <a:srgbClr val="000000"/>
              </a:solidFill>
            </a:endParaRPr>
          </a:p>
        </p:txBody>
      </p:sp>
      <p:grpSp>
        <p:nvGrpSpPr>
          <p:cNvPr id="4" name="Group 43"/>
          <p:cNvGrpSpPr>
            <a:grpSpLocks/>
          </p:cNvGrpSpPr>
          <p:nvPr/>
        </p:nvGrpSpPr>
        <p:grpSpPr bwMode="auto">
          <a:xfrm>
            <a:off x="457200" y="1910468"/>
            <a:ext cx="1988454" cy="4346575"/>
            <a:chOff x="432" y="1104"/>
            <a:chExt cx="1674" cy="2738"/>
          </a:xfrm>
        </p:grpSpPr>
        <p:pic>
          <p:nvPicPr>
            <p:cNvPr id="6" name="Picture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 y="3428"/>
              <a:ext cx="1659"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 y="2949"/>
              <a:ext cx="1672"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4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 y="2484"/>
              <a:ext cx="166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4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 y="2020"/>
              <a:ext cx="1669"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4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 y="1572"/>
              <a:ext cx="1669"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4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 y="1104"/>
              <a:ext cx="1674"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3" name="Rectangle 4"/>
          <p:cNvSpPr>
            <a:spLocks noChangeArrowheads="1"/>
          </p:cNvSpPr>
          <p:nvPr/>
        </p:nvSpPr>
        <p:spPr bwMode="auto">
          <a:xfrm>
            <a:off x="2919115" y="1741064"/>
            <a:ext cx="5879199" cy="38587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pPr algn="l"/>
            <a:r>
              <a:rPr lang="de-DE" sz="2400" dirty="0">
                <a:solidFill>
                  <a:srgbClr val="000000"/>
                </a:solidFill>
              </a:rPr>
              <a:t/>
            </a:r>
            <a:br>
              <a:rPr lang="de-DE" sz="2400" dirty="0">
                <a:solidFill>
                  <a:srgbClr val="000000"/>
                </a:solidFill>
              </a:rPr>
            </a:br>
            <a:r>
              <a:rPr lang="de-DE" sz="2400" dirty="0" smtClean="0">
                <a:solidFill>
                  <a:srgbClr val="000000"/>
                </a:solidFill>
              </a:rPr>
              <a:t>Effect Sizes </a:t>
            </a:r>
            <a:r>
              <a:rPr lang="de-DE" sz="2400" dirty="0">
                <a:solidFill>
                  <a:srgbClr val="000000"/>
                </a:solidFill>
              </a:rPr>
              <a:t>= [4, 3, 2, 1, 1, 2, </a:t>
            </a:r>
            <a:r>
              <a:rPr lang="de-DE" sz="2400" dirty="0" smtClean="0">
                <a:solidFill>
                  <a:srgbClr val="000000"/>
                </a:solidFill>
              </a:rPr>
              <a:t>....]</a:t>
            </a:r>
          </a:p>
          <a:p>
            <a:r>
              <a:rPr lang="de-DE" sz="2400" dirty="0">
                <a:solidFill>
                  <a:srgbClr val="000000"/>
                </a:solidFill>
              </a:rPr>
              <a:t>s</a:t>
            </a:r>
            <a:r>
              <a:rPr lang="de-DE" sz="2400" baseline="-25000" dirty="0">
                <a:solidFill>
                  <a:srgbClr val="000000"/>
                </a:solidFill>
              </a:rPr>
              <a:t>w</a:t>
            </a:r>
            <a:r>
              <a:rPr lang="de-DE" sz="2400" dirty="0">
                <a:solidFill>
                  <a:srgbClr val="000000"/>
                </a:solidFill>
              </a:rPr>
              <a:t> = [0.9, 1.2, 1.5, 0.5, 0.4, 0.7, </a:t>
            </a:r>
            <a:r>
              <a:rPr lang="de-DE" sz="2400" dirty="0" smtClean="0">
                <a:solidFill>
                  <a:srgbClr val="000000"/>
                </a:solidFill>
              </a:rPr>
              <a:t>....]</a:t>
            </a:r>
            <a:endParaRPr lang="de-DE" sz="2400" dirty="0">
              <a:solidFill>
                <a:srgbClr val="000000"/>
              </a:solidFill>
            </a:endParaRPr>
          </a:p>
          <a:p>
            <a:pPr algn="l"/>
            <a:endParaRPr lang="de-DE" sz="2400" dirty="0" smtClean="0">
              <a:solidFill>
                <a:srgbClr val="000000"/>
              </a:solidFill>
            </a:endParaRPr>
          </a:p>
          <a:p>
            <a:pPr marL="342900" indent="-342900" algn="l">
              <a:buFont typeface="Arial"/>
              <a:buChar char="•"/>
            </a:pPr>
            <a:r>
              <a:rPr lang="de-DE" sz="2400" dirty="0" smtClean="0">
                <a:solidFill>
                  <a:srgbClr val="000000"/>
                </a:solidFill>
              </a:rPr>
              <a:t>Group mean, m=2.67</a:t>
            </a:r>
          </a:p>
          <a:p>
            <a:pPr marL="342900" indent="-342900">
              <a:buFont typeface="Arial"/>
              <a:buChar char="•"/>
            </a:pPr>
            <a:r>
              <a:rPr lang="de-DE" sz="2400" dirty="0" smtClean="0">
                <a:solidFill>
                  <a:srgbClr val="000000"/>
                </a:solidFill>
              </a:rPr>
              <a:t>Mean within subject </a:t>
            </a:r>
            <a:r>
              <a:rPr lang="de-DE" sz="2400" dirty="0" err="1" smtClean="0">
                <a:solidFill>
                  <a:srgbClr val="000000"/>
                </a:solidFill>
              </a:rPr>
              <a:t>variance</a:t>
            </a:r>
            <a:r>
              <a:rPr lang="de-DE" sz="2400" dirty="0" smtClean="0">
                <a:solidFill>
                  <a:srgbClr val="000000"/>
                </a:solidFill>
              </a:rPr>
              <a:t> </a:t>
            </a:r>
            <a:r>
              <a:rPr lang="de-DE" sz="2400" dirty="0" err="1">
                <a:solidFill>
                  <a:srgbClr val="000000"/>
                </a:solidFill>
              </a:rPr>
              <a:t>s</a:t>
            </a:r>
            <a:r>
              <a:rPr lang="de-DE" sz="2400" baseline="-25000" dirty="0" err="1">
                <a:solidFill>
                  <a:srgbClr val="000000"/>
                </a:solidFill>
              </a:rPr>
              <a:t>w</a:t>
            </a:r>
            <a:r>
              <a:rPr lang="de-DE" sz="2400" baseline="-25000" dirty="0">
                <a:solidFill>
                  <a:srgbClr val="000000"/>
                </a:solidFill>
              </a:rPr>
              <a:t> </a:t>
            </a:r>
            <a:r>
              <a:rPr lang="de-DE" sz="2400" dirty="0" smtClean="0">
                <a:solidFill>
                  <a:srgbClr val="000000"/>
                </a:solidFill>
              </a:rPr>
              <a:t>=1.04</a:t>
            </a:r>
          </a:p>
          <a:p>
            <a:pPr marL="342900" indent="-342900" algn="l">
              <a:buFont typeface="Arial"/>
              <a:buChar char="•"/>
            </a:pPr>
            <a:r>
              <a:rPr lang="de-DE" sz="2400" dirty="0" err="1" smtClean="0">
                <a:solidFill>
                  <a:srgbClr val="000000"/>
                </a:solidFill>
              </a:rPr>
              <a:t>Between</a:t>
            </a:r>
            <a:r>
              <a:rPr lang="de-DE" sz="2400" dirty="0" smtClean="0">
                <a:solidFill>
                  <a:srgbClr val="000000"/>
                </a:solidFill>
              </a:rPr>
              <a:t> </a:t>
            </a:r>
            <a:r>
              <a:rPr lang="de-DE" sz="2400" dirty="0" err="1">
                <a:solidFill>
                  <a:srgbClr val="000000"/>
                </a:solidFill>
              </a:rPr>
              <a:t>subject</a:t>
            </a:r>
            <a:r>
              <a:rPr lang="de-DE" sz="2400" dirty="0">
                <a:solidFill>
                  <a:srgbClr val="000000"/>
                </a:solidFill>
              </a:rPr>
              <a:t> </a:t>
            </a:r>
            <a:r>
              <a:rPr lang="de-DE" sz="2400" dirty="0" smtClean="0">
                <a:solidFill>
                  <a:srgbClr val="000000"/>
                </a:solidFill>
              </a:rPr>
              <a:t>(</a:t>
            </a:r>
            <a:r>
              <a:rPr lang="de-DE" sz="2400" dirty="0" err="1" smtClean="0">
                <a:solidFill>
                  <a:srgbClr val="000000"/>
                </a:solidFill>
              </a:rPr>
              <a:t>std</a:t>
            </a:r>
            <a:r>
              <a:rPr lang="de-DE" sz="2400" dirty="0" smtClean="0">
                <a:solidFill>
                  <a:srgbClr val="000000"/>
                </a:solidFill>
              </a:rPr>
              <a:t> </a:t>
            </a:r>
            <a:r>
              <a:rPr lang="de-DE" sz="2400" dirty="0" err="1" smtClean="0">
                <a:solidFill>
                  <a:srgbClr val="000000"/>
                </a:solidFill>
              </a:rPr>
              <a:t>dev</a:t>
            </a:r>
            <a:r>
              <a:rPr lang="de-DE" sz="2400" dirty="0" smtClean="0">
                <a:solidFill>
                  <a:srgbClr val="000000"/>
                </a:solidFill>
              </a:rPr>
              <a:t>)</a:t>
            </a:r>
            <a:r>
              <a:rPr lang="de-DE" sz="2400" dirty="0">
                <a:solidFill>
                  <a:srgbClr val="000000"/>
                </a:solidFill>
              </a:rPr>
              <a:t>, </a:t>
            </a:r>
            <a:r>
              <a:rPr lang="de-DE" sz="2400" dirty="0" err="1">
                <a:solidFill>
                  <a:srgbClr val="000000"/>
                </a:solidFill>
              </a:rPr>
              <a:t>s</a:t>
            </a:r>
            <a:r>
              <a:rPr lang="de-DE" sz="2400" baseline="-25000" dirty="0" err="1">
                <a:solidFill>
                  <a:srgbClr val="000000"/>
                </a:solidFill>
              </a:rPr>
              <a:t>b</a:t>
            </a:r>
            <a:r>
              <a:rPr lang="de-DE" sz="2400" dirty="0">
                <a:solidFill>
                  <a:srgbClr val="000000"/>
                </a:solidFill>
              </a:rPr>
              <a:t> =</a:t>
            </a:r>
            <a:r>
              <a:rPr lang="de-DE" sz="2400" dirty="0" smtClean="0">
                <a:solidFill>
                  <a:srgbClr val="000000"/>
                </a:solidFill>
              </a:rPr>
              <a:t>1.07</a:t>
            </a:r>
          </a:p>
          <a:p>
            <a:pPr algn="l"/>
            <a:r>
              <a:rPr lang="de-DE" sz="2400" dirty="0">
                <a:solidFill>
                  <a:srgbClr val="000000"/>
                </a:solidFill>
              </a:rPr>
              <a:t/>
            </a:r>
            <a:br>
              <a:rPr lang="de-DE" sz="2400" dirty="0">
                <a:solidFill>
                  <a:srgbClr val="000000"/>
                </a:solidFill>
              </a:rPr>
            </a:br>
            <a:endParaRPr lang="en-US" sz="2400" baseline="30000" dirty="0">
              <a:solidFill>
                <a:srgbClr val="000000"/>
              </a:solidFill>
            </a:endParaRPr>
          </a:p>
        </p:txBody>
      </p:sp>
    </p:spTree>
    <p:extLst>
      <p:ext uri="{BB962C8B-B14F-4D97-AF65-F5344CB8AC3E}">
        <p14:creationId xmlns:p14="http://schemas.microsoft.com/office/powerpoint/2010/main" val="174205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0063" y="142875"/>
            <a:ext cx="8229600" cy="1143000"/>
          </a:xfrm>
        </p:spPr>
        <p:txBody>
          <a:bodyPr/>
          <a:lstStyle/>
          <a:p>
            <a:r>
              <a:rPr lang="en-GB" dirty="0">
                <a:solidFill>
                  <a:srgbClr val="000000"/>
                </a:solidFill>
                <a:latin typeface="Calibri" charset="0"/>
              </a:rPr>
              <a:t>Group Analysis: Fixed-effects</a:t>
            </a:r>
          </a:p>
        </p:txBody>
      </p:sp>
      <p:pic>
        <p:nvPicPr>
          <p:cNvPr id="7171" name="Picture 2" descr="Screen shot 2010-01-28 a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88" y="1881471"/>
            <a:ext cx="7254590" cy="2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0063" y="4654770"/>
            <a:ext cx="8229600" cy="2523768"/>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2200" dirty="0" smtClean="0">
                <a:solidFill>
                  <a:srgbClr val="000000"/>
                </a:solidFill>
              </a:rPr>
              <a:t>Compare group effect with within-subject variance</a:t>
            </a:r>
          </a:p>
          <a:p>
            <a:pPr algn="ctr"/>
            <a:r>
              <a:rPr lang="en-GB" sz="2200" dirty="0" smtClean="0">
                <a:solidFill>
                  <a:srgbClr val="000000"/>
                </a:solidFill>
              </a:rPr>
              <a:t> </a:t>
            </a:r>
          </a:p>
          <a:p>
            <a:pPr algn="ctr"/>
            <a:r>
              <a:rPr lang="en-GB" sz="2200" dirty="0" smtClean="0">
                <a:solidFill>
                  <a:srgbClr val="000000"/>
                </a:solidFill>
              </a:rPr>
              <a:t>    NO inferences </a:t>
            </a:r>
            <a:r>
              <a:rPr lang="en-GB" sz="2200" dirty="0">
                <a:solidFill>
                  <a:srgbClr val="000000"/>
                </a:solidFill>
              </a:rPr>
              <a:t>about the </a:t>
            </a:r>
            <a:r>
              <a:rPr lang="en-GB" sz="2200" dirty="0" smtClean="0">
                <a:solidFill>
                  <a:srgbClr val="000000"/>
                </a:solidFill>
              </a:rPr>
              <a:t>population</a:t>
            </a:r>
          </a:p>
          <a:p>
            <a:pPr algn="ctr"/>
            <a:endParaRPr lang="en-GB" sz="2200" dirty="0">
              <a:solidFill>
                <a:srgbClr val="000000"/>
              </a:solidFill>
            </a:endParaRPr>
          </a:p>
          <a:p>
            <a:pPr algn="ctr"/>
            <a:r>
              <a:rPr lang="en-GB" sz="2200" dirty="0" smtClean="0">
                <a:solidFill>
                  <a:srgbClr val="000000"/>
                </a:solidFill>
                <a:latin typeface="Arial" charset="0"/>
              </a:rPr>
              <a:t>Because between subject variance not considered, you may get larger effects</a:t>
            </a:r>
          </a:p>
          <a:p>
            <a:pPr algn="ctr"/>
            <a:endParaRPr lang="en-GB" sz="2200" dirty="0">
              <a:solidFill>
                <a:srgbClr val="000000"/>
              </a:solidFill>
            </a:endParaRPr>
          </a:p>
        </p:txBody>
      </p:sp>
    </p:spTree>
    <p:extLst>
      <p:ext uri="{BB962C8B-B14F-4D97-AF65-F5344CB8AC3E}">
        <p14:creationId xmlns:p14="http://schemas.microsoft.com/office/powerpoint/2010/main" val="124121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1355725" y="2860675"/>
            <a:ext cx="184666" cy="36933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99CC00"/>
                </a:solidFill>
                <a:miter lim="800000"/>
                <a:headEnd/>
                <a:tailEnd/>
              </a14:hiddenLine>
            </a:ext>
          </a:extLst>
        </p:spPr>
        <p:txBody>
          <a:bodyPr wrap="none">
            <a:spAutoFit/>
          </a:bodyPr>
          <a:lstStyle/>
          <a:p>
            <a:endParaRPr lang="en-GB">
              <a:solidFill>
                <a:srgbClr val="000000"/>
              </a:solidFill>
            </a:endParaRPr>
          </a:p>
        </p:txBody>
      </p:sp>
      <p:sp>
        <p:nvSpPr>
          <p:cNvPr id="268292" name="Rectangle 4"/>
          <p:cNvSpPr>
            <a:spLocks noChangeArrowheads="1"/>
          </p:cNvSpPr>
          <p:nvPr/>
        </p:nvSpPr>
        <p:spPr bwMode="auto">
          <a:xfrm>
            <a:off x="630085" y="76199"/>
            <a:ext cx="7685509" cy="9479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endParaRPr lang="en-US" sz="4400" dirty="0">
              <a:solidFill>
                <a:srgbClr val="000000"/>
              </a:solidFill>
            </a:endParaRPr>
          </a:p>
        </p:txBody>
      </p:sp>
      <p:sp>
        <p:nvSpPr>
          <p:cNvPr id="4" name="Title 3"/>
          <p:cNvSpPr>
            <a:spLocks noGrp="1"/>
          </p:cNvSpPr>
          <p:nvPr>
            <p:ph type="title"/>
          </p:nvPr>
        </p:nvSpPr>
        <p:spPr/>
        <p:txBody>
          <a:bodyPr>
            <a:normAutofit fontScale="90000"/>
          </a:bodyPr>
          <a:lstStyle/>
          <a:p>
            <a:r>
              <a:rPr lang="de-DE" dirty="0" smtClean="0">
                <a:solidFill>
                  <a:srgbClr val="000000"/>
                </a:solidFill>
              </a:rPr>
              <a:t>FFX </a:t>
            </a:r>
            <a:r>
              <a:rPr lang="de-DE" dirty="0" err="1" smtClean="0">
                <a:solidFill>
                  <a:srgbClr val="000000"/>
                </a:solidFill>
              </a:rPr>
              <a:t>calculation</a:t>
            </a:r>
            <a:r>
              <a:rPr lang="en-US" dirty="0" smtClean="0">
                <a:solidFill>
                  <a:srgbClr val="000000"/>
                </a:solidFill>
              </a:rPr>
              <a:t/>
            </a:r>
            <a:br>
              <a:rPr lang="en-US" dirty="0" smtClean="0">
                <a:solidFill>
                  <a:srgbClr val="000000"/>
                </a:solidFill>
              </a:rPr>
            </a:br>
            <a:endParaRPr lang="en-US" dirty="0"/>
          </a:p>
        </p:txBody>
      </p:sp>
      <p:sp>
        <p:nvSpPr>
          <p:cNvPr id="5" name="Content Placeholder 4"/>
          <p:cNvSpPr>
            <a:spLocks noGrp="1"/>
          </p:cNvSpPr>
          <p:nvPr>
            <p:ph idx="1"/>
          </p:nvPr>
        </p:nvSpPr>
        <p:spPr/>
        <p:txBody>
          <a:bodyPr>
            <a:noAutofit/>
          </a:bodyPr>
          <a:lstStyle/>
          <a:p>
            <a:r>
              <a:rPr lang="de-DE" sz="2000" dirty="0" err="1" smtClean="0">
                <a:solidFill>
                  <a:srgbClr val="000000"/>
                </a:solidFill>
              </a:rPr>
              <a:t>Calculate</a:t>
            </a:r>
            <a:r>
              <a:rPr lang="de-DE" sz="2000" dirty="0" smtClean="0">
                <a:solidFill>
                  <a:srgbClr val="000000"/>
                </a:solidFill>
              </a:rPr>
              <a:t> a </a:t>
            </a:r>
            <a:r>
              <a:rPr lang="de-DE" sz="2000" dirty="0" err="1" smtClean="0">
                <a:solidFill>
                  <a:srgbClr val="000000"/>
                </a:solidFill>
              </a:rPr>
              <a:t>within</a:t>
            </a:r>
            <a:r>
              <a:rPr lang="de-DE" sz="2000" dirty="0" smtClean="0">
                <a:solidFill>
                  <a:srgbClr val="000000"/>
                </a:solidFill>
              </a:rPr>
              <a:t> </a:t>
            </a:r>
            <a:r>
              <a:rPr lang="de-DE" sz="2000" dirty="0" err="1" smtClean="0">
                <a:solidFill>
                  <a:srgbClr val="000000"/>
                </a:solidFill>
              </a:rPr>
              <a:t>subject</a:t>
            </a:r>
            <a:r>
              <a:rPr lang="de-DE" sz="2000" dirty="0" smtClean="0">
                <a:solidFill>
                  <a:srgbClr val="000000"/>
                </a:solidFill>
              </a:rPr>
              <a:t> </a:t>
            </a:r>
            <a:r>
              <a:rPr lang="de-DE" sz="2000" dirty="0" err="1" smtClean="0">
                <a:solidFill>
                  <a:srgbClr val="000000"/>
                </a:solidFill>
              </a:rPr>
              <a:t>variance</a:t>
            </a:r>
            <a:r>
              <a:rPr lang="de-DE" sz="2000" dirty="0" smtClean="0">
                <a:solidFill>
                  <a:srgbClr val="000000"/>
                </a:solidFill>
              </a:rPr>
              <a:t> </a:t>
            </a:r>
            <a:r>
              <a:rPr lang="de-DE" sz="2000" dirty="0" err="1" smtClean="0">
                <a:solidFill>
                  <a:srgbClr val="000000"/>
                </a:solidFill>
              </a:rPr>
              <a:t>over</a:t>
            </a:r>
            <a:r>
              <a:rPr lang="de-DE" sz="2000" dirty="0" smtClean="0">
                <a:solidFill>
                  <a:srgbClr val="000000"/>
                </a:solidFill>
              </a:rPr>
              <a:t> time </a:t>
            </a:r>
          </a:p>
          <a:p>
            <a:pPr marL="0" indent="0">
              <a:buNone/>
            </a:pPr>
            <a:endParaRPr lang="de-DE" sz="2000" dirty="0">
              <a:solidFill>
                <a:srgbClr val="000000"/>
              </a:solidFill>
            </a:endParaRPr>
          </a:p>
          <a:p>
            <a:pPr marL="0" indent="0">
              <a:buNone/>
            </a:pPr>
            <a:r>
              <a:rPr lang="de-DE" sz="2000" dirty="0" err="1" smtClean="0">
                <a:solidFill>
                  <a:srgbClr val="000000"/>
                </a:solidFill>
              </a:rPr>
              <a:t>s</a:t>
            </a:r>
            <a:r>
              <a:rPr lang="de-DE" sz="2000" baseline="-25000" dirty="0" err="1" smtClean="0">
                <a:solidFill>
                  <a:srgbClr val="000000"/>
                </a:solidFill>
              </a:rPr>
              <a:t>w</a:t>
            </a:r>
            <a:r>
              <a:rPr lang="de-DE" sz="2000" dirty="0" smtClean="0">
                <a:solidFill>
                  <a:srgbClr val="000000"/>
                </a:solidFill>
              </a:rPr>
              <a:t> = [0.9, 1.2, 1.5, 0.5, 0.4, 0.7, 0.8, 2.1, 1.8, 0.8, 0.7, 1.1]</a:t>
            </a:r>
            <a:endParaRPr lang="de-DE" sz="2000" dirty="0">
              <a:solidFill>
                <a:srgbClr val="000000"/>
              </a:solidFill>
            </a:endParaRPr>
          </a:p>
          <a:p>
            <a:endParaRPr lang="de-DE" sz="2000" dirty="0" smtClean="0">
              <a:solidFill>
                <a:srgbClr val="000000"/>
              </a:solidFill>
            </a:endParaRPr>
          </a:p>
          <a:p>
            <a:r>
              <a:rPr lang="de-DE" sz="2000" dirty="0" err="1" smtClean="0">
                <a:solidFill>
                  <a:srgbClr val="000000"/>
                </a:solidFill>
              </a:rPr>
              <a:t>Mean</a:t>
            </a:r>
            <a:r>
              <a:rPr lang="de-DE" sz="2000" dirty="0" smtClean="0">
                <a:solidFill>
                  <a:srgbClr val="000000"/>
                </a:solidFill>
              </a:rPr>
              <a:t> </a:t>
            </a:r>
            <a:r>
              <a:rPr lang="de-DE" sz="2000" dirty="0" err="1" smtClean="0">
                <a:solidFill>
                  <a:srgbClr val="000000"/>
                </a:solidFill>
              </a:rPr>
              <a:t>effect</a:t>
            </a:r>
            <a:r>
              <a:rPr lang="de-DE" sz="2000" dirty="0" smtClean="0">
                <a:solidFill>
                  <a:srgbClr val="000000"/>
                </a:solidFill>
              </a:rPr>
              <a:t>, m=2.67</a:t>
            </a:r>
            <a:endParaRPr lang="de-DE" sz="2000" dirty="0">
              <a:solidFill>
                <a:srgbClr val="000000"/>
              </a:solidFill>
            </a:endParaRPr>
          </a:p>
          <a:p>
            <a:r>
              <a:rPr lang="de-DE" sz="2000" dirty="0" err="1" smtClean="0">
                <a:solidFill>
                  <a:srgbClr val="000000"/>
                </a:solidFill>
              </a:rPr>
              <a:t>Mean</a:t>
            </a:r>
            <a:r>
              <a:rPr lang="de-DE" sz="2000" dirty="0" smtClean="0">
                <a:solidFill>
                  <a:srgbClr val="000000"/>
                </a:solidFill>
              </a:rPr>
              <a:t> </a:t>
            </a:r>
            <a:r>
              <a:rPr lang="de-DE" sz="2000" dirty="0" err="1" smtClean="0">
                <a:solidFill>
                  <a:srgbClr val="000000"/>
                </a:solidFill>
              </a:rPr>
              <a:t>s</a:t>
            </a:r>
            <a:r>
              <a:rPr lang="de-DE" sz="2000" baseline="-25000" dirty="0" err="1" smtClean="0">
                <a:solidFill>
                  <a:srgbClr val="000000"/>
                </a:solidFill>
              </a:rPr>
              <a:t>w</a:t>
            </a:r>
            <a:r>
              <a:rPr lang="de-DE" sz="2000" dirty="0" smtClean="0">
                <a:solidFill>
                  <a:srgbClr val="000000"/>
                </a:solidFill>
              </a:rPr>
              <a:t> =1.04</a:t>
            </a:r>
            <a:br>
              <a:rPr lang="de-DE" sz="2000" dirty="0" smtClean="0">
                <a:solidFill>
                  <a:srgbClr val="000000"/>
                </a:solidFill>
              </a:rPr>
            </a:br>
            <a:r>
              <a:rPr lang="de-DE" sz="2000" dirty="0" smtClean="0">
                <a:solidFill>
                  <a:srgbClr val="000000"/>
                </a:solidFill>
              </a:rPr>
              <a:t/>
            </a:r>
            <a:br>
              <a:rPr lang="de-DE" sz="2000" dirty="0" smtClean="0">
                <a:solidFill>
                  <a:srgbClr val="000000"/>
                </a:solidFill>
              </a:rPr>
            </a:br>
            <a:r>
              <a:rPr lang="de-DE" sz="2000" dirty="0" smtClean="0">
                <a:solidFill>
                  <a:srgbClr val="000000"/>
                </a:solidFill>
              </a:rPr>
              <a:t>Standard Error </a:t>
            </a:r>
            <a:r>
              <a:rPr lang="de-DE" sz="2000" dirty="0" err="1" smtClean="0">
                <a:solidFill>
                  <a:srgbClr val="000000"/>
                </a:solidFill>
              </a:rPr>
              <a:t>Mean</a:t>
            </a:r>
            <a:r>
              <a:rPr lang="de-DE" sz="2000" dirty="0" smtClean="0">
                <a:solidFill>
                  <a:srgbClr val="000000"/>
                </a:solidFill>
              </a:rPr>
              <a:t> (SEM</a:t>
            </a:r>
            <a:r>
              <a:rPr lang="de-DE" sz="2000" baseline="-25000" dirty="0" smtClean="0">
                <a:solidFill>
                  <a:srgbClr val="000000"/>
                </a:solidFill>
              </a:rPr>
              <a:t>W</a:t>
            </a:r>
            <a:r>
              <a:rPr lang="de-DE" sz="2000" dirty="0" smtClean="0">
                <a:solidFill>
                  <a:srgbClr val="000000"/>
                </a:solidFill>
              </a:rPr>
              <a:t>) = </a:t>
            </a:r>
            <a:r>
              <a:rPr lang="de-DE" sz="2000" dirty="0" err="1" smtClean="0">
                <a:solidFill>
                  <a:srgbClr val="000000"/>
                </a:solidFill>
              </a:rPr>
              <a:t>s</a:t>
            </a:r>
            <a:r>
              <a:rPr lang="de-DE" sz="2000" baseline="-25000" dirty="0" err="1" smtClean="0">
                <a:solidFill>
                  <a:srgbClr val="000000"/>
                </a:solidFill>
              </a:rPr>
              <a:t>w</a:t>
            </a:r>
            <a:r>
              <a:rPr lang="de-DE" sz="2000" dirty="0" smtClean="0">
                <a:solidFill>
                  <a:srgbClr val="000000"/>
                </a:solidFill>
              </a:rPr>
              <a:t> /</a:t>
            </a:r>
            <a:r>
              <a:rPr lang="de-DE" sz="2000" dirty="0" err="1" smtClean="0">
                <a:solidFill>
                  <a:srgbClr val="000000"/>
                </a:solidFill>
              </a:rPr>
              <a:t>sqrt</a:t>
            </a:r>
            <a:r>
              <a:rPr lang="de-DE" sz="2000" dirty="0" smtClean="0">
                <a:solidFill>
                  <a:srgbClr val="000000"/>
                </a:solidFill>
              </a:rPr>
              <a:t>(N)=0.04</a:t>
            </a:r>
            <a:br>
              <a:rPr lang="de-DE" sz="2000" dirty="0" smtClean="0">
                <a:solidFill>
                  <a:srgbClr val="000000"/>
                </a:solidFill>
              </a:rPr>
            </a:br>
            <a:endParaRPr lang="de-DE" sz="2000" dirty="0" smtClean="0">
              <a:solidFill>
                <a:srgbClr val="000000"/>
              </a:solidFill>
            </a:endParaRPr>
          </a:p>
          <a:p>
            <a:r>
              <a:rPr lang="de-DE" sz="2000" dirty="0" smtClean="0">
                <a:solidFill>
                  <a:srgbClr val="000000"/>
                </a:solidFill>
              </a:rPr>
              <a:t>t=m/SEM</a:t>
            </a:r>
            <a:r>
              <a:rPr lang="de-DE" sz="2000" baseline="-25000" dirty="0" smtClean="0">
                <a:solidFill>
                  <a:srgbClr val="000000"/>
                </a:solidFill>
              </a:rPr>
              <a:t>W</a:t>
            </a:r>
            <a:r>
              <a:rPr lang="de-DE" sz="2000" dirty="0" smtClean="0">
                <a:solidFill>
                  <a:srgbClr val="000000"/>
                </a:solidFill>
              </a:rPr>
              <a:t>=62.7</a:t>
            </a:r>
            <a:br>
              <a:rPr lang="de-DE" sz="2000" dirty="0" smtClean="0">
                <a:solidFill>
                  <a:srgbClr val="000000"/>
                </a:solidFill>
              </a:rPr>
            </a:br>
            <a:endParaRPr lang="de-DE" sz="2000" dirty="0" smtClean="0">
              <a:solidFill>
                <a:srgbClr val="000000"/>
              </a:solidFill>
            </a:endParaRPr>
          </a:p>
          <a:p>
            <a:r>
              <a:rPr lang="de-DE" sz="2000" dirty="0" smtClean="0">
                <a:solidFill>
                  <a:srgbClr val="000000"/>
                </a:solidFill>
              </a:rPr>
              <a:t>p=10</a:t>
            </a:r>
            <a:r>
              <a:rPr lang="de-DE" sz="2000" baseline="30000" dirty="0" smtClean="0">
                <a:solidFill>
                  <a:srgbClr val="000000"/>
                </a:solidFill>
              </a:rPr>
              <a:t>-51</a:t>
            </a:r>
            <a:endParaRPr lang="en-US" sz="2000" baseline="30000" dirty="0" smtClean="0">
              <a:solidFill>
                <a:srgbClr val="000000"/>
              </a:solidFill>
            </a:endParaRPr>
          </a:p>
          <a:p>
            <a:endParaRPr lang="en-US" sz="2000" dirty="0"/>
          </a:p>
        </p:txBody>
      </p:sp>
      <p:grpSp>
        <p:nvGrpSpPr>
          <p:cNvPr id="6" name="Group 24"/>
          <p:cNvGrpSpPr>
            <a:grpSpLocks/>
          </p:cNvGrpSpPr>
          <p:nvPr/>
        </p:nvGrpSpPr>
        <p:grpSpPr bwMode="auto">
          <a:xfrm>
            <a:off x="6517471" y="3786944"/>
            <a:ext cx="1643062" cy="1000125"/>
            <a:chOff x="5643570" y="5429264"/>
            <a:chExt cx="1643074" cy="1000132"/>
          </a:xfrm>
        </p:grpSpPr>
        <p:sp>
          <p:nvSpPr>
            <p:cNvPr id="7" name="Rectangle 6"/>
            <p:cNvSpPr/>
            <p:nvPr/>
          </p:nvSpPr>
          <p:spPr>
            <a:xfrm>
              <a:off x="5643570" y="5429264"/>
              <a:ext cx="1643074" cy="10001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aphicFrame>
          <p:nvGraphicFramePr>
            <p:cNvPr id="8" name="Object 2"/>
            <p:cNvGraphicFramePr>
              <a:graphicFrameLocks noChangeAspect="1"/>
            </p:cNvGraphicFramePr>
            <p:nvPr/>
          </p:nvGraphicFramePr>
          <p:xfrm>
            <a:off x="5643570" y="5500702"/>
            <a:ext cx="1552575" cy="817562"/>
          </p:xfrm>
          <a:graphic>
            <a:graphicData uri="http://schemas.openxmlformats.org/presentationml/2006/ole">
              <mc:AlternateContent xmlns:mc="http://schemas.openxmlformats.org/markup-compatibility/2006">
                <mc:Choice xmlns:v="urn:schemas-microsoft-com:vml" Requires="v">
                  <p:oleObj spid="_x0000_s96258" name="Equation" r:id="rId4" imgW="950760" imgH="511920" progId="Equation.3">
                    <p:embed/>
                  </p:oleObj>
                </mc:Choice>
                <mc:Fallback>
                  <p:oleObj name="Equation" r:id="rId4" imgW="950760" imgH="511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70" y="5500702"/>
                          <a:ext cx="1552575"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573647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00063" y="142875"/>
            <a:ext cx="8229600" cy="1143000"/>
          </a:xfrm>
        </p:spPr>
        <p:txBody>
          <a:bodyPr/>
          <a:lstStyle/>
          <a:p>
            <a:r>
              <a:rPr lang="en-GB">
                <a:solidFill>
                  <a:srgbClr val="000000"/>
                </a:solidFill>
                <a:latin typeface="Calibri" charset="0"/>
              </a:rPr>
              <a:t>Fixed-effects Analysis in SPM</a:t>
            </a:r>
          </a:p>
        </p:txBody>
      </p:sp>
      <p:sp>
        <p:nvSpPr>
          <p:cNvPr id="4" name="Content Placeholder 3"/>
          <p:cNvSpPr>
            <a:spLocks noGrp="1"/>
          </p:cNvSpPr>
          <p:nvPr>
            <p:ph sz="half" idx="2"/>
          </p:nvPr>
        </p:nvSpPr>
        <p:spPr>
          <a:xfrm>
            <a:off x="4643438" y="1571625"/>
            <a:ext cx="4038600" cy="4525963"/>
          </a:xfrm>
        </p:spPr>
        <p:txBody>
          <a:bodyPr>
            <a:normAutofit/>
          </a:bodyPr>
          <a:lstStyle/>
          <a:p>
            <a:pPr>
              <a:buFont typeface="Arial" charset="0"/>
              <a:buNone/>
            </a:pPr>
            <a:r>
              <a:rPr lang="en-GB" sz="2600" u="sng" dirty="0">
                <a:solidFill>
                  <a:srgbClr val="000000"/>
                </a:solidFill>
                <a:latin typeface="Calibri" charset="0"/>
              </a:rPr>
              <a:t>Fixed-effects</a:t>
            </a:r>
            <a:endParaRPr lang="en-GB" sz="2200" dirty="0">
              <a:solidFill>
                <a:srgbClr val="000000"/>
              </a:solidFill>
              <a:latin typeface="Calibri" charset="0"/>
            </a:endParaRPr>
          </a:p>
          <a:p>
            <a:r>
              <a:rPr lang="en-GB" sz="2200" dirty="0">
                <a:solidFill>
                  <a:srgbClr val="000000"/>
                </a:solidFill>
                <a:latin typeface="Calibri" charset="0"/>
              </a:rPr>
              <a:t>multi-subject 1</a:t>
            </a:r>
            <a:r>
              <a:rPr lang="en-GB" sz="2200" baseline="30000" dirty="0">
                <a:solidFill>
                  <a:srgbClr val="000000"/>
                </a:solidFill>
                <a:latin typeface="Calibri" charset="0"/>
              </a:rPr>
              <a:t>st</a:t>
            </a:r>
            <a:r>
              <a:rPr lang="en-GB" sz="2200" dirty="0">
                <a:solidFill>
                  <a:srgbClr val="000000"/>
                </a:solidFill>
                <a:latin typeface="Calibri" charset="0"/>
              </a:rPr>
              <a:t> level design </a:t>
            </a:r>
          </a:p>
          <a:p>
            <a:r>
              <a:rPr lang="en-GB" sz="2200" dirty="0" smtClean="0">
                <a:solidFill>
                  <a:srgbClr val="000000"/>
                </a:solidFill>
                <a:latin typeface="Calibri" charset="0"/>
              </a:rPr>
              <a:t>each </a:t>
            </a:r>
            <a:r>
              <a:rPr lang="en-GB" sz="2200" dirty="0">
                <a:solidFill>
                  <a:srgbClr val="000000"/>
                </a:solidFill>
                <a:latin typeface="Calibri" charset="0"/>
              </a:rPr>
              <a:t>subjects entered as separate sessions</a:t>
            </a:r>
          </a:p>
          <a:p>
            <a:r>
              <a:rPr lang="en-GB" sz="2200" dirty="0">
                <a:solidFill>
                  <a:srgbClr val="000000"/>
                </a:solidFill>
                <a:latin typeface="Calibri" charset="0"/>
              </a:rPr>
              <a:t>create contrast across all subjects</a:t>
            </a:r>
          </a:p>
          <a:p>
            <a:pPr>
              <a:buFont typeface="Arial" charset="0"/>
              <a:buNone/>
            </a:pPr>
            <a:r>
              <a:rPr lang="en-GB" sz="2200" dirty="0">
                <a:solidFill>
                  <a:srgbClr val="000000"/>
                </a:solidFill>
                <a:latin typeface="Calibri" charset="0"/>
              </a:rPr>
              <a:t>	c = [ 1 -1 1 -1 1 -1 1 -1 1 -1 ]</a:t>
            </a:r>
          </a:p>
          <a:p>
            <a:r>
              <a:rPr lang="en-GB" sz="2200" dirty="0">
                <a:solidFill>
                  <a:srgbClr val="000000"/>
                </a:solidFill>
                <a:latin typeface="Calibri" charset="0"/>
              </a:rPr>
              <a:t>perform one sample t-test</a:t>
            </a:r>
          </a:p>
          <a:p>
            <a:pPr>
              <a:buFontTx/>
              <a:buChar char="-"/>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p:txBody>
      </p:sp>
      <p:pic>
        <p:nvPicPr>
          <p:cNvPr id="1029"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4127" t="20149" r="21725" b="27359"/>
          <a:stretch>
            <a:fillRect/>
          </a:stretch>
        </p:blipFill>
        <p:spPr>
          <a:xfrm>
            <a:off x="1214438" y="1643063"/>
            <a:ext cx="2928937" cy="3500437"/>
          </a:xfrm>
        </p:spPr>
      </p:pic>
      <p:sp>
        <p:nvSpPr>
          <p:cNvPr id="9" name="TextBox 8"/>
          <p:cNvSpPr txBox="1"/>
          <p:nvPr/>
        </p:nvSpPr>
        <p:spPr>
          <a:xfrm>
            <a:off x="571471" y="5286388"/>
            <a:ext cx="4508813" cy="646331"/>
          </a:xfrm>
          <a:prstGeom prst="rect">
            <a:avLst/>
          </a:prstGeom>
          <a:noFill/>
          <a:ln>
            <a:solidFill>
              <a:schemeClr val="bg1"/>
            </a:solidFill>
          </a:ln>
        </p:spPr>
        <p:txBody>
          <a:bodyPr wrap="square">
            <a:spAutoFit/>
          </a:bodyPr>
          <a:lstStyle/>
          <a:p>
            <a:pPr fontAlgn="auto">
              <a:spcBef>
                <a:spcPts val="0"/>
              </a:spcBef>
              <a:spcAft>
                <a:spcPts val="0"/>
              </a:spcAft>
              <a:defRPr/>
            </a:pPr>
            <a:r>
              <a:rPr lang="en-GB" dirty="0" err="1" smtClean="0">
                <a:latin typeface="Calibri"/>
                <a:ea typeface="+mn-ea"/>
                <a:cs typeface="Calibri"/>
              </a:rPr>
              <a:t>Multisubject</a:t>
            </a:r>
            <a:r>
              <a:rPr lang="en-GB" dirty="0" smtClean="0">
                <a:latin typeface="Calibri"/>
                <a:ea typeface="+mn-ea"/>
                <a:cs typeface="Calibri"/>
              </a:rPr>
              <a:t> </a:t>
            </a:r>
            <a:r>
              <a:rPr lang="en-GB" dirty="0">
                <a:latin typeface="Calibri"/>
                <a:ea typeface="+mn-ea"/>
                <a:cs typeface="Calibri"/>
              </a:rPr>
              <a:t>1</a:t>
            </a:r>
            <a:r>
              <a:rPr lang="en-GB" baseline="30000" dirty="0">
                <a:latin typeface="Calibri"/>
                <a:ea typeface="+mn-ea"/>
                <a:cs typeface="Calibri"/>
              </a:rPr>
              <a:t>st</a:t>
            </a:r>
            <a:r>
              <a:rPr lang="en-GB" dirty="0">
                <a:latin typeface="Calibri"/>
                <a:ea typeface="+mn-ea"/>
                <a:cs typeface="Calibri"/>
              </a:rPr>
              <a:t> level : 	5 subjects x 1 run each</a:t>
            </a:r>
          </a:p>
        </p:txBody>
      </p:sp>
      <p:grpSp>
        <p:nvGrpSpPr>
          <p:cNvPr id="1032" name="Group 11"/>
          <p:cNvGrpSpPr>
            <a:grpSpLocks/>
          </p:cNvGrpSpPr>
          <p:nvPr/>
        </p:nvGrpSpPr>
        <p:grpSpPr bwMode="auto">
          <a:xfrm>
            <a:off x="0" y="1714500"/>
            <a:ext cx="4286250" cy="684213"/>
            <a:chOff x="0" y="1714488"/>
            <a:chExt cx="4286248" cy="642942"/>
          </a:xfrm>
        </p:grpSpPr>
        <p:sp>
          <p:nvSpPr>
            <p:cNvPr id="1046" name="TextBox 9"/>
            <p:cNvSpPr txBox="1">
              <a:spLocks noChangeArrowheads="1"/>
            </p:cNvSpPr>
            <p:nvPr/>
          </p:nvSpPr>
          <p:spPr bwMode="auto">
            <a:xfrm>
              <a:off x="0" y="1786092"/>
              <a:ext cx="1047750" cy="353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solidFill>
                    <a:srgbClr val="000000"/>
                  </a:solidFill>
                </a:rPr>
                <a:t>Subject 1</a:t>
              </a:r>
            </a:p>
          </p:txBody>
        </p:sp>
        <p:sp>
          <p:nvSpPr>
            <p:cNvPr id="11" name="Rounded Rectangle 10"/>
            <p:cNvSpPr/>
            <p:nvPr/>
          </p:nvSpPr>
          <p:spPr>
            <a:xfrm>
              <a:off x="1071562" y="1714488"/>
              <a:ext cx="3214686" cy="642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8" name="Group 24"/>
          <p:cNvGrpSpPr>
            <a:grpSpLocks/>
          </p:cNvGrpSpPr>
          <p:nvPr/>
        </p:nvGrpSpPr>
        <p:grpSpPr bwMode="auto">
          <a:xfrm>
            <a:off x="0" y="2428875"/>
            <a:ext cx="4286250" cy="2643188"/>
            <a:chOff x="-32" y="2428868"/>
            <a:chExt cx="4286248" cy="2643206"/>
          </a:xfrm>
        </p:grpSpPr>
        <p:grpSp>
          <p:nvGrpSpPr>
            <p:cNvPr id="1034" name="Group 12"/>
            <p:cNvGrpSpPr>
              <a:grpSpLocks/>
            </p:cNvGrpSpPr>
            <p:nvPr/>
          </p:nvGrpSpPr>
          <p:grpSpPr bwMode="auto">
            <a:xfrm>
              <a:off x="-32" y="2428868"/>
              <a:ext cx="4286248" cy="642942"/>
              <a:chOff x="0" y="1714488"/>
              <a:chExt cx="4286248" cy="642942"/>
            </a:xfrm>
          </p:grpSpPr>
          <p:sp>
            <p:nvSpPr>
              <p:cNvPr id="14" name="TextBox 13"/>
              <p:cNvSpPr txBox="1"/>
              <p:nvPr/>
            </p:nvSpPr>
            <p:spPr>
              <a:xfrm>
                <a:off x="0" y="1785926"/>
                <a:ext cx="1047750" cy="376239"/>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2</a:t>
                </a:r>
              </a:p>
            </p:txBody>
          </p:sp>
          <p:sp>
            <p:nvSpPr>
              <p:cNvPr id="15" name="Rounded Rectangle 14"/>
              <p:cNvSpPr/>
              <p:nvPr/>
            </p:nvSpPr>
            <p:spPr>
              <a:xfrm>
                <a:off x="1071562" y="1714488"/>
                <a:ext cx="3214686" cy="64294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1035" name="Group 15"/>
            <p:cNvGrpSpPr>
              <a:grpSpLocks/>
            </p:cNvGrpSpPr>
            <p:nvPr/>
          </p:nvGrpSpPr>
          <p:grpSpPr bwMode="auto">
            <a:xfrm>
              <a:off x="-32" y="3071810"/>
              <a:ext cx="4286248" cy="642942"/>
              <a:chOff x="0" y="1714488"/>
              <a:chExt cx="4286248" cy="642942"/>
            </a:xfrm>
          </p:grpSpPr>
          <p:sp>
            <p:nvSpPr>
              <p:cNvPr id="17" name="TextBox 16"/>
              <p:cNvSpPr txBox="1"/>
              <p:nvPr/>
            </p:nvSpPr>
            <p:spPr>
              <a:xfrm>
                <a:off x="0" y="1785925"/>
                <a:ext cx="1047750" cy="376240"/>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3</a:t>
                </a:r>
              </a:p>
            </p:txBody>
          </p:sp>
          <p:sp>
            <p:nvSpPr>
              <p:cNvPr id="18" name="Rounded Rectangle 17"/>
              <p:cNvSpPr/>
              <p:nvPr/>
            </p:nvSpPr>
            <p:spPr>
              <a:xfrm>
                <a:off x="1071562" y="1714488"/>
                <a:ext cx="3214686" cy="642941"/>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1036" name="Group 18"/>
            <p:cNvGrpSpPr>
              <a:grpSpLocks/>
            </p:cNvGrpSpPr>
            <p:nvPr/>
          </p:nvGrpSpPr>
          <p:grpSpPr bwMode="auto">
            <a:xfrm>
              <a:off x="-32" y="3714752"/>
              <a:ext cx="4286248" cy="684000"/>
              <a:chOff x="0" y="1714488"/>
              <a:chExt cx="4286248" cy="642942"/>
            </a:xfrm>
          </p:grpSpPr>
          <p:sp>
            <p:nvSpPr>
              <p:cNvPr id="20" name="TextBox 19"/>
              <p:cNvSpPr txBox="1"/>
              <p:nvPr/>
            </p:nvSpPr>
            <p:spPr>
              <a:xfrm>
                <a:off x="0" y="1786115"/>
                <a:ext cx="1047750" cy="353656"/>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4</a:t>
                </a:r>
              </a:p>
            </p:txBody>
          </p:sp>
          <p:sp>
            <p:nvSpPr>
              <p:cNvPr id="21" name="Rounded Rectangle 20"/>
              <p:cNvSpPr/>
              <p:nvPr/>
            </p:nvSpPr>
            <p:spPr>
              <a:xfrm>
                <a:off x="1071562" y="1714488"/>
                <a:ext cx="3214686" cy="643147"/>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1037" name="Group 21"/>
            <p:cNvGrpSpPr>
              <a:grpSpLocks/>
            </p:cNvGrpSpPr>
            <p:nvPr/>
          </p:nvGrpSpPr>
          <p:grpSpPr bwMode="auto">
            <a:xfrm>
              <a:off x="-32" y="4388074"/>
              <a:ext cx="4286248" cy="684000"/>
              <a:chOff x="0" y="1714488"/>
              <a:chExt cx="4286248" cy="642942"/>
            </a:xfrm>
          </p:grpSpPr>
          <p:sp>
            <p:nvSpPr>
              <p:cNvPr id="23" name="TextBox 22"/>
              <p:cNvSpPr txBox="1"/>
              <p:nvPr/>
            </p:nvSpPr>
            <p:spPr>
              <a:xfrm>
                <a:off x="0" y="1785910"/>
                <a:ext cx="1047750" cy="353656"/>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5</a:t>
                </a:r>
              </a:p>
            </p:txBody>
          </p:sp>
          <p:sp>
            <p:nvSpPr>
              <p:cNvPr id="24" name="Rounded Rectangle 23"/>
              <p:cNvSpPr/>
              <p:nvPr/>
            </p:nvSpPr>
            <p:spPr>
              <a:xfrm>
                <a:off x="1071562" y="1714283"/>
                <a:ext cx="3214686" cy="643147"/>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spTree>
    <p:extLst>
      <p:ext uri="{BB962C8B-B14F-4D97-AF65-F5344CB8AC3E}">
        <p14:creationId xmlns:p14="http://schemas.microsoft.com/office/powerpoint/2010/main" val="2178477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142875"/>
            <a:ext cx="8229600" cy="1143000"/>
          </a:xfrm>
        </p:spPr>
        <p:txBody>
          <a:bodyPr/>
          <a:lstStyle/>
          <a:p>
            <a:r>
              <a:rPr lang="en-GB">
                <a:solidFill>
                  <a:srgbClr val="000000"/>
                </a:solidFill>
                <a:latin typeface="Calibri" charset="0"/>
              </a:rPr>
              <a:t>Group analysis: Random-effects</a:t>
            </a:r>
          </a:p>
        </p:txBody>
      </p:sp>
      <p:pic>
        <p:nvPicPr>
          <p:cNvPr id="8195" name="Picture 3" descr="Screen shot 2010-01-28 at 15"/>
          <p:cNvPicPr>
            <a:picLocks noChangeAspect="1" noChangeArrowheads="1"/>
          </p:cNvPicPr>
          <p:nvPr/>
        </p:nvPicPr>
        <p:blipFill rotWithShape="1">
          <a:blip r:embed="rId3">
            <a:extLst>
              <a:ext uri="{28A0092B-C50C-407E-A947-70E740481C1C}">
                <a14:useLocalDpi xmlns:a14="http://schemas.microsoft.com/office/drawing/2010/main" val="0"/>
              </a:ext>
            </a:extLst>
          </a:blip>
          <a:srcRect t="32178"/>
          <a:stretch/>
        </p:blipFill>
        <p:spPr bwMode="auto">
          <a:xfrm>
            <a:off x="982599" y="2130243"/>
            <a:ext cx="7170437" cy="24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0063" y="4923713"/>
            <a:ext cx="8229600" cy="1200328"/>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2400" dirty="0" smtClean="0">
                <a:solidFill>
                  <a:srgbClr val="000000"/>
                </a:solidFill>
              </a:rPr>
              <a:t>Takes into account between-subject variance</a:t>
            </a:r>
          </a:p>
          <a:p>
            <a:pPr algn="ctr"/>
            <a:endParaRPr lang="en-GB" sz="2400" dirty="0" smtClean="0">
              <a:solidFill>
                <a:srgbClr val="000000"/>
              </a:solidFill>
            </a:endParaRPr>
          </a:p>
          <a:p>
            <a:pPr algn="ctr"/>
            <a:r>
              <a:rPr lang="en-GB" sz="2400" dirty="0" smtClean="0">
                <a:solidFill>
                  <a:srgbClr val="000000"/>
                </a:solidFill>
              </a:rPr>
              <a:t>CAN </a:t>
            </a:r>
            <a:r>
              <a:rPr lang="en-GB" sz="2400" dirty="0">
                <a:solidFill>
                  <a:srgbClr val="000000"/>
                </a:solidFill>
              </a:rPr>
              <a:t>make inferences about the </a:t>
            </a:r>
            <a:r>
              <a:rPr lang="en-GB" sz="2400" dirty="0" smtClean="0">
                <a:solidFill>
                  <a:srgbClr val="000000"/>
                </a:solidFill>
              </a:rPr>
              <a:t>population</a:t>
            </a:r>
            <a:endParaRPr lang="en-GB" sz="2400" dirty="0">
              <a:solidFill>
                <a:srgbClr val="000000"/>
              </a:solidFill>
            </a:endParaRPr>
          </a:p>
        </p:txBody>
      </p:sp>
    </p:spTree>
    <p:extLst>
      <p:ext uri="{BB962C8B-B14F-4D97-AF65-F5344CB8AC3E}">
        <p14:creationId xmlns:p14="http://schemas.microsoft.com/office/powerpoint/2010/main" val="403024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63" y="142875"/>
            <a:ext cx="8229600" cy="1143000"/>
          </a:xfrm>
        </p:spPr>
        <p:txBody>
          <a:bodyPr/>
          <a:lstStyle/>
          <a:p>
            <a:r>
              <a:rPr lang="en-GB">
                <a:solidFill>
                  <a:srgbClr val="000000"/>
                </a:solidFill>
                <a:latin typeface="Calibri" charset="0"/>
              </a:rPr>
              <a:t>Methods for Random-effects</a:t>
            </a:r>
          </a:p>
        </p:txBody>
      </p:sp>
      <p:sp>
        <p:nvSpPr>
          <p:cNvPr id="3" name="Content Placeholder 2"/>
          <p:cNvSpPr>
            <a:spLocks noGrp="1"/>
          </p:cNvSpPr>
          <p:nvPr>
            <p:ph sz="half" idx="1"/>
          </p:nvPr>
        </p:nvSpPr>
        <p:spPr>
          <a:xfrm>
            <a:off x="457200" y="1600200"/>
            <a:ext cx="8401050" cy="4829175"/>
          </a:xfrm>
        </p:spPr>
        <p:txBody>
          <a:bodyPr>
            <a:noAutofit/>
          </a:bodyPr>
          <a:lstStyle/>
          <a:p>
            <a:pPr>
              <a:buFont typeface="Arial" charset="0"/>
              <a:buNone/>
            </a:pPr>
            <a:r>
              <a:rPr lang="en-GB" sz="2600" u="sng" dirty="0">
                <a:solidFill>
                  <a:srgbClr val="000000"/>
                </a:solidFill>
                <a:latin typeface="Calibri" charset="0"/>
              </a:rPr>
              <a:t>Hierarchical model</a:t>
            </a:r>
            <a:endParaRPr lang="en-GB" sz="2600" dirty="0">
              <a:solidFill>
                <a:srgbClr val="000000"/>
              </a:solidFill>
              <a:latin typeface="Calibri" charset="0"/>
            </a:endParaRPr>
          </a:p>
          <a:p>
            <a:r>
              <a:rPr lang="en-GB" sz="2200" dirty="0">
                <a:solidFill>
                  <a:srgbClr val="000000"/>
                </a:solidFill>
                <a:latin typeface="Calibri" charset="0"/>
              </a:rPr>
              <a:t>Estimates subject &amp; group stats at once</a:t>
            </a:r>
          </a:p>
          <a:p>
            <a:r>
              <a:rPr lang="en-GB" sz="2200" dirty="0">
                <a:solidFill>
                  <a:srgbClr val="000000"/>
                </a:solidFill>
                <a:latin typeface="Calibri" charset="0"/>
              </a:rPr>
              <a:t>Variance of population mean contains contributions</a:t>
            </a:r>
          </a:p>
          <a:p>
            <a:pPr>
              <a:buFont typeface="Arial" charset="0"/>
              <a:buNone/>
            </a:pPr>
            <a:r>
              <a:rPr lang="en-GB" sz="2200" dirty="0">
                <a:solidFill>
                  <a:srgbClr val="000000"/>
                </a:solidFill>
                <a:latin typeface="Calibri" charset="0"/>
              </a:rPr>
              <a:t>	from within- &amp; between- subject variance</a:t>
            </a:r>
          </a:p>
          <a:p>
            <a:r>
              <a:rPr lang="en-GB" sz="2200" dirty="0">
                <a:solidFill>
                  <a:srgbClr val="000000"/>
                </a:solidFill>
                <a:latin typeface="Calibri" charset="0"/>
              </a:rPr>
              <a:t>Iterative looping </a:t>
            </a:r>
            <a:r>
              <a:rPr lang="en-GB" sz="2200" dirty="0">
                <a:solidFill>
                  <a:srgbClr val="000000"/>
                </a:solidFill>
                <a:latin typeface="Calibri" charset="0"/>
                <a:sym typeface="Wingdings" charset="0"/>
              </a:rPr>
              <a:t> </a:t>
            </a:r>
            <a:r>
              <a:rPr lang="en-GB" sz="2200" dirty="0">
                <a:solidFill>
                  <a:srgbClr val="000000"/>
                </a:solidFill>
                <a:latin typeface="Calibri" charset="0"/>
              </a:rPr>
              <a:t>computationally demanding</a:t>
            </a:r>
          </a:p>
          <a:p>
            <a:endParaRPr lang="en-GB" sz="2200" u="sng" dirty="0">
              <a:solidFill>
                <a:srgbClr val="000000"/>
              </a:solidFill>
              <a:latin typeface="Calibri" charset="0"/>
            </a:endParaRPr>
          </a:p>
          <a:p>
            <a:pPr>
              <a:buFont typeface="Arial" charset="0"/>
              <a:buNone/>
            </a:pPr>
            <a:r>
              <a:rPr lang="en-GB" sz="2600" u="sng" dirty="0">
                <a:solidFill>
                  <a:srgbClr val="000000"/>
                </a:solidFill>
                <a:latin typeface="Calibri" charset="0"/>
              </a:rPr>
              <a:t>Summary statistics approach</a:t>
            </a:r>
            <a:r>
              <a:rPr lang="en-GB" sz="2600" dirty="0">
                <a:solidFill>
                  <a:srgbClr val="000000"/>
                </a:solidFill>
                <a:latin typeface="Calibri" charset="0"/>
              </a:rPr>
              <a:t> </a:t>
            </a:r>
            <a:r>
              <a:rPr lang="en-GB" sz="2600" dirty="0">
                <a:solidFill>
                  <a:srgbClr val="000000"/>
                </a:solidFill>
                <a:latin typeface="Calibri" charset="0"/>
                <a:sym typeface="Wingdings" charset="0"/>
              </a:rPr>
              <a:t> SPM uses this!</a:t>
            </a:r>
            <a:endParaRPr lang="en-GB" sz="2600" dirty="0">
              <a:solidFill>
                <a:srgbClr val="000000"/>
              </a:solidFill>
              <a:latin typeface="Calibri" charset="0"/>
            </a:endParaRPr>
          </a:p>
          <a:p>
            <a:r>
              <a:rPr lang="en-GB" sz="2200" dirty="0" smtClean="0">
                <a:solidFill>
                  <a:srgbClr val="000000"/>
                </a:solidFill>
                <a:latin typeface="Calibri" charset="0"/>
              </a:rPr>
              <a:t>1</a:t>
            </a:r>
            <a:r>
              <a:rPr lang="en-GB" sz="2200" baseline="30000" dirty="0" smtClean="0">
                <a:solidFill>
                  <a:srgbClr val="000000"/>
                </a:solidFill>
                <a:latin typeface="Calibri" charset="0"/>
              </a:rPr>
              <a:t>st</a:t>
            </a:r>
            <a:r>
              <a:rPr lang="en-GB" sz="2200" dirty="0" smtClean="0">
                <a:solidFill>
                  <a:srgbClr val="000000"/>
                </a:solidFill>
                <a:latin typeface="Calibri" charset="0"/>
              </a:rPr>
              <a:t> </a:t>
            </a:r>
            <a:r>
              <a:rPr lang="en-GB" sz="2200" dirty="0">
                <a:solidFill>
                  <a:srgbClr val="000000"/>
                </a:solidFill>
                <a:latin typeface="Calibri" charset="0"/>
              </a:rPr>
              <a:t>level </a:t>
            </a:r>
            <a:r>
              <a:rPr lang="en-GB" sz="2200" dirty="0" smtClean="0">
                <a:solidFill>
                  <a:srgbClr val="000000"/>
                </a:solidFill>
                <a:latin typeface="Calibri" charset="0"/>
              </a:rPr>
              <a:t>design for all subjects </a:t>
            </a:r>
            <a:r>
              <a:rPr lang="en-GB" sz="2200" dirty="0">
                <a:solidFill>
                  <a:srgbClr val="000000"/>
                </a:solidFill>
                <a:latin typeface="Calibri" charset="0"/>
              </a:rPr>
              <a:t>must be the SAME</a:t>
            </a:r>
          </a:p>
          <a:p>
            <a:r>
              <a:rPr lang="en-GB" sz="2200" dirty="0">
                <a:solidFill>
                  <a:srgbClr val="000000"/>
                </a:solidFill>
                <a:latin typeface="Calibri" charset="0"/>
              </a:rPr>
              <a:t>Sample means brought forward to 2</a:t>
            </a:r>
            <a:r>
              <a:rPr lang="en-GB" sz="2200" baseline="30000" dirty="0">
                <a:solidFill>
                  <a:srgbClr val="000000"/>
                </a:solidFill>
                <a:latin typeface="Calibri" charset="0"/>
              </a:rPr>
              <a:t>nd</a:t>
            </a:r>
            <a:r>
              <a:rPr lang="en-GB" sz="2200" dirty="0">
                <a:solidFill>
                  <a:srgbClr val="000000"/>
                </a:solidFill>
                <a:latin typeface="Calibri" charset="0"/>
              </a:rPr>
              <a:t> level</a:t>
            </a:r>
          </a:p>
          <a:p>
            <a:r>
              <a:rPr lang="en-GB" sz="2200" dirty="0">
                <a:solidFill>
                  <a:srgbClr val="000000"/>
                </a:solidFill>
                <a:latin typeface="Calibri" charset="0"/>
              </a:rPr>
              <a:t>Computationally less demanding</a:t>
            </a:r>
          </a:p>
          <a:p>
            <a:r>
              <a:rPr lang="en-GB" sz="2200" dirty="0">
                <a:solidFill>
                  <a:srgbClr val="000000"/>
                </a:solidFill>
                <a:latin typeface="Calibri" charset="0"/>
              </a:rPr>
              <a:t>Good approximation, unless subject extreme outlier</a:t>
            </a:r>
          </a:p>
        </p:txBody>
      </p:sp>
    </p:spTree>
    <p:extLst>
      <p:ext uri="{BB962C8B-B14F-4D97-AF65-F5344CB8AC3E}">
        <p14:creationId xmlns:p14="http://schemas.microsoft.com/office/powerpoint/2010/main" val="2706180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00400" y="1219200"/>
            <a:ext cx="2382838" cy="235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200400" y="3962400"/>
            <a:ext cx="2382838" cy="235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6373504" y="5477823"/>
            <a:ext cx="2286000" cy="850900"/>
          </a:xfrm>
          <a:prstGeom prst="rect">
            <a:avLst/>
          </a:prstGeom>
          <a:noFill/>
          <a:ln w="25400">
            <a:solidFill>
              <a:schemeClr val="tx1"/>
            </a:solidFill>
            <a:miter lim="800000"/>
            <a:headEnd/>
            <a:tailEnd/>
          </a:ln>
          <a:effectLst/>
        </p:spPr>
        <p:txBody>
          <a:bodyPr anchor="ctr">
            <a:spAutoFit/>
          </a:bodyPr>
          <a:lstStyle/>
          <a:p>
            <a:pPr algn="l"/>
            <a:r>
              <a:rPr lang="en-GB" sz="1600" i="1" dirty="0" err="1"/>
              <a:t>Friston</a:t>
            </a:r>
            <a:r>
              <a:rPr lang="en-GB" sz="1600" i="1" dirty="0"/>
              <a:t> et al. (2004) Mixed effects and fMRI studies, </a:t>
            </a:r>
            <a:r>
              <a:rPr lang="en-GB" sz="1600" i="1" dirty="0" err="1"/>
              <a:t>Neuroimage</a:t>
            </a:r>
            <a:endParaRPr lang="en-US" sz="1600" i="1" dirty="0"/>
          </a:p>
        </p:txBody>
      </p:sp>
      <p:sp>
        <p:nvSpPr>
          <p:cNvPr id="32773" name="Rectangle 5"/>
          <p:cNvSpPr>
            <a:spLocks noChangeArrowheads="1"/>
          </p:cNvSpPr>
          <p:nvPr/>
        </p:nvSpPr>
        <p:spPr bwMode="auto">
          <a:xfrm>
            <a:off x="429904" y="1891661"/>
            <a:ext cx="1752600" cy="914400"/>
          </a:xfrm>
          <a:prstGeom prst="rect">
            <a:avLst/>
          </a:prstGeom>
          <a:noFill/>
          <a:ln w="25400">
            <a:solidFill>
              <a:schemeClr val="tx1"/>
            </a:solidFill>
            <a:miter lim="800000"/>
            <a:headEnd/>
            <a:tailEnd/>
          </a:ln>
          <a:effectLst/>
        </p:spPr>
        <p:txBody>
          <a:bodyPr wrap="none" anchor="ctr"/>
          <a:lstStyle/>
          <a:p>
            <a:r>
              <a:rPr lang="de-DE">
                <a:solidFill>
                  <a:schemeClr val="tx2"/>
                </a:solidFill>
              </a:rPr>
              <a:t>Summary</a:t>
            </a:r>
          </a:p>
          <a:p>
            <a:r>
              <a:rPr lang="de-DE">
                <a:solidFill>
                  <a:schemeClr val="tx2"/>
                </a:solidFill>
              </a:rPr>
              <a:t>statistics</a:t>
            </a:r>
          </a:p>
        </p:txBody>
      </p:sp>
      <p:sp>
        <p:nvSpPr>
          <p:cNvPr id="32774" name="Rectangle 6"/>
          <p:cNvSpPr>
            <a:spLocks noChangeArrowheads="1"/>
          </p:cNvSpPr>
          <p:nvPr/>
        </p:nvSpPr>
        <p:spPr bwMode="auto">
          <a:xfrm>
            <a:off x="429904" y="4661848"/>
            <a:ext cx="1752600" cy="914400"/>
          </a:xfrm>
          <a:prstGeom prst="rect">
            <a:avLst/>
          </a:prstGeom>
          <a:noFill/>
          <a:ln w="25400">
            <a:solidFill>
              <a:schemeClr val="tx1"/>
            </a:solidFill>
            <a:miter lim="800000"/>
            <a:headEnd/>
            <a:tailEnd/>
          </a:ln>
          <a:effectLst/>
        </p:spPr>
        <p:txBody>
          <a:bodyPr wrap="none" anchor="ctr"/>
          <a:lstStyle/>
          <a:p>
            <a:r>
              <a:rPr lang="de-DE">
                <a:solidFill>
                  <a:schemeClr val="tx2"/>
                </a:solidFill>
              </a:rPr>
              <a:t>Hierarchical</a:t>
            </a:r>
          </a:p>
          <a:p>
            <a:r>
              <a:rPr lang="de-DE">
                <a:solidFill>
                  <a:schemeClr val="tx2"/>
                </a:solidFill>
              </a:rPr>
              <a:t>Model</a:t>
            </a:r>
          </a:p>
        </p:txBody>
      </p:sp>
      <p:sp>
        <p:nvSpPr>
          <p:cNvPr id="32776" name="Rectangle 8"/>
          <p:cNvSpPr>
            <a:spLocks noChangeArrowheads="1"/>
          </p:cNvSpPr>
          <p:nvPr/>
        </p:nvSpPr>
        <p:spPr bwMode="auto">
          <a:xfrm>
            <a:off x="125413" y="76200"/>
            <a:ext cx="8256587"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r>
              <a:rPr lang="en-US" sz="4400" b="1">
                <a:solidFill>
                  <a:schemeClr val="tx2"/>
                </a:solidFill>
              </a:rPr>
              <a:t>RFX:Auditory Data</a:t>
            </a:r>
          </a:p>
        </p:txBody>
      </p:sp>
    </p:spTree>
    <p:extLst>
      <p:ext uri="{BB962C8B-B14F-4D97-AF65-F5344CB8AC3E}">
        <p14:creationId xmlns:p14="http://schemas.microsoft.com/office/powerpoint/2010/main" val="3587724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1355725" y="2860675"/>
            <a:ext cx="184150" cy="457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99CC00"/>
                </a:solidFill>
                <a:miter lim="800000"/>
                <a:headEnd/>
                <a:tailEnd/>
              </a14:hiddenLine>
            </a:ext>
          </a:extLst>
        </p:spPr>
        <p:txBody>
          <a:bodyPr wrap="none">
            <a:spAutoFit/>
          </a:bodyPr>
          <a:lstStyle/>
          <a:p>
            <a:endParaRPr lang="en-GB"/>
          </a:p>
        </p:txBody>
      </p:sp>
      <p:sp>
        <p:nvSpPr>
          <p:cNvPr id="263171" name="Rectangle 3"/>
          <p:cNvSpPr>
            <a:spLocks noChangeArrowheads="1"/>
          </p:cNvSpPr>
          <p:nvPr/>
        </p:nvSpPr>
        <p:spPr bwMode="auto">
          <a:xfrm>
            <a:off x="609600" y="1295400"/>
            <a:ext cx="7772400" cy="502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pPr algn="l"/>
            <a:endParaRPr lang="en-US" sz="2800" baseline="30000" dirty="0"/>
          </a:p>
        </p:txBody>
      </p:sp>
      <p:sp>
        <p:nvSpPr>
          <p:cNvPr id="263172" name="Rectangle 4"/>
          <p:cNvSpPr>
            <a:spLocks noChangeArrowheads="1"/>
          </p:cNvSpPr>
          <p:nvPr/>
        </p:nvSpPr>
        <p:spPr bwMode="auto">
          <a:xfrm>
            <a:off x="125413" y="76200"/>
            <a:ext cx="8256587"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endParaRPr lang="en-US" sz="4400" b="1" dirty="0">
              <a:solidFill>
                <a:schemeClr val="tx2"/>
              </a:solidFill>
            </a:endParaRPr>
          </a:p>
        </p:txBody>
      </p:sp>
      <p:sp>
        <p:nvSpPr>
          <p:cNvPr id="2" name="Title 1"/>
          <p:cNvSpPr>
            <a:spLocks noGrp="1"/>
          </p:cNvSpPr>
          <p:nvPr>
            <p:ph type="title"/>
          </p:nvPr>
        </p:nvSpPr>
        <p:spPr/>
        <p:txBody>
          <a:bodyPr>
            <a:normAutofit fontScale="90000"/>
          </a:bodyPr>
          <a:lstStyle/>
          <a:p>
            <a:r>
              <a:rPr lang="de-DE" dirty="0"/>
              <a:t>Random </a:t>
            </a:r>
            <a:r>
              <a:rPr lang="de-DE" dirty="0" err="1"/>
              <a:t>Effects</a:t>
            </a:r>
            <a:r>
              <a:rPr lang="de-DE" dirty="0"/>
              <a:t> </a:t>
            </a:r>
            <a:r>
              <a:rPr lang="de-DE" dirty="0" smtClean="0"/>
              <a:t>Analysis- Summary </a:t>
            </a:r>
            <a:r>
              <a:rPr lang="de-DE" dirty="0" err="1"/>
              <a:t>S</a:t>
            </a:r>
            <a:r>
              <a:rPr lang="de-DE" dirty="0" err="1" smtClean="0"/>
              <a:t>tatistic</a:t>
            </a:r>
            <a:r>
              <a:rPr lang="de-DE" dirty="0" smtClean="0"/>
              <a:t> </a:t>
            </a:r>
            <a:r>
              <a:rPr lang="de-DE" dirty="0"/>
              <a:t>A</a:t>
            </a:r>
            <a:r>
              <a:rPr lang="de-DE" dirty="0" smtClean="0"/>
              <a:t>pproach</a:t>
            </a:r>
            <a:endParaRPr lang="en-US" dirty="0"/>
          </a:p>
        </p:txBody>
      </p:sp>
      <p:sp>
        <p:nvSpPr>
          <p:cNvPr id="3" name="Content Placeholder 2"/>
          <p:cNvSpPr>
            <a:spLocks noGrp="1"/>
          </p:cNvSpPr>
          <p:nvPr>
            <p:ph idx="1"/>
          </p:nvPr>
        </p:nvSpPr>
        <p:spPr/>
        <p:txBody>
          <a:bodyPr>
            <a:normAutofit fontScale="62500" lnSpcReduction="20000"/>
          </a:bodyPr>
          <a:lstStyle/>
          <a:p>
            <a:r>
              <a:rPr lang="de-DE" dirty="0" err="1"/>
              <a:t>For</a:t>
            </a:r>
            <a:r>
              <a:rPr lang="de-DE" dirty="0"/>
              <a:t> </a:t>
            </a:r>
            <a:r>
              <a:rPr lang="de-DE" dirty="0" err="1"/>
              <a:t>group</a:t>
            </a:r>
            <a:r>
              <a:rPr lang="de-DE" dirty="0"/>
              <a:t> </a:t>
            </a:r>
            <a:r>
              <a:rPr lang="de-DE" dirty="0" err="1"/>
              <a:t>of</a:t>
            </a:r>
            <a:r>
              <a:rPr lang="de-DE" dirty="0"/>
              <a:t> N=12 </a:t>
            </a:r>
            <a:r>
              <a:rPr lang="de-DE" dirty="0" err="1"/>
              <a:t>subjects</a:t>
            </a:r>
            <a:r>
              <a:rPr lang="de-DE" dirty="0"/>
              <a:t> </a:t>
            </a:r>
            <a:r>
              <a:rPr lang="de-DE" dirty="0" err="1"/>
              <a:t>effect</a:t>
            </a:r>
            <a:r>
              <a:rPr lang="de-DE" dirty="0"/>
              <a:t> </a:t>
            </a:r>
            <a:r>
              <a:rPr lang="de-DE" dirty="0" err="1"/>
              <a:t>sizes</a:t>
            </a:r>
            <a:r>
              <a:rPr lang="de-DE" dirty="0"/>
              <a:t> </a:t>
            </a:r>
            <a:r>
              <a:rPr lang="de-DE" dirty="0" err="1"/>
              <a:t>are</a:t>
            </a:r>
            <a:r>
              <a:rPr lang="de-DE" dirty="0"/>
              <a:t/>
            </a:r>
            <a:br>
              <a:rPr lang="de-DE" dirty="0"/>
            </a:br>
            <a:r>
              <a:rPr lang="de-DE" dirty="0"/>
              <a:t/>
            </a:r>
            <a:br>
              <a:rPr lang="de-DE" dirty="0"/>
            </a:br>
            <a:r>
              <a:rPr lang="de-DE" dirty="0"/>
              <a:t> c= [3, 4, 2, 1, 1, 2, 3, 3, 3, 2, 4, 4]</a:t>
            </a:r>
            <a:br>
              <a:rPr lang="de-DE" dirty="0"/>
            </a:br>
            <a:r>
              <a:rPr lang="de-DE" dirty="0"/>
              <a:t/>
            </a:r>
            <a:br>
              <a:rPr lang="de-DE" dirty="0"/>
            </a:br>
            <a:r>
              <a:rPr lang="de-DE" dirty="0"/>
              <a:t>Group </a:t>
            </a:r>
            <a:r>
              <a:rPr lang="de-DE" dirty="0" err="1"/>
              <a:t>effect</a:t>
            </a:r>
            <a:r>
              <a:rPr lang="de-DE" dirty="0"/>
              <a:t> (</a:t>
            </a:r>
            <a:r>
              <a:rPr lang="de-DE" dirty="0" err="1"/>
              <a:t>mean</a:t>
            </a:r>
            <a:r>
              <a:rPr lang="de-DE" dirty="0"/>
              <a:t>), m=2.67</a:t>
            </a:r>
            <a:br>
              <a:rPr lang="de-DE" dirty="0"/>
            </a:br>
            <a:r>
              <a:rPr lang="de-DE" dirty="0" err="1"/>
              <a:t>Between</a:t>
            </a:r>
            <a:r>
              <a:rPr lang="de-DE" dirty="0"/>
              <a:t> </a:t>
            </a:r>
            <a:r>
              <a:rPr lang="de-DE" dirty="0" err="1"/>
              <a:t>subject</a:t>
            </a:r>
            <a:r>
              <a:rPr lang="de-DE" dirty="0"/>
              <a:t> </a:t>
            </a:r>
            <a:r>
              <a:rPr lang="de-DE" dirty="0" err="1"/>
              <a:t>variability</a:t>
            </a:r>
            <a:r>
              <a:rPr lang="de-DE" dirty="0"/>
              <a:t> (stand </a:t>
            </a:r>
            <a:r>
              <a:rPr lang="de-DE" dirty="0" err="1"/>
              <a:t>dev</a:t>
            </a:r>
            <a:r>
              <a:rPr lang="de-DE" dirty="0"/>
              <a:t>), </a:t>
            </a:r>
            <a:r>
              <a:rPr lang="de-DE" dirty="0" err="1"/>
              <a:t>s</a:t>
            </a:r>
            <a:r>
              <a:rPr lang="de-DE" baseline="-25000" dirty="0" err="1"/>
              <a:t>b</a:t>
            </a:r>
            <a:r>
              <a:rPr lang="de-DE" dirty="0"/>
              <a:t> =1.07</a:t>
            </a:r>
            <a:br>
              <a:rPr lang="de-DE" dirty="0"/>
            </a:br>
            <a:r>
              <a:rPr lang="de-DE" dirty="0"/>
              <a:t/>
            </a:r>
            <a:br>
              <a:rPr lang="de-DE" dirty="0"/>
            </a:br>
            <a:endParaRPr lang="de-DE" dirty="0" smtClean="0"/>
          </a:p>
          <a:p>
            <a:pPr marL="0" indent="0">
              <a:buNone/>
            </a:pPr>
            <a:r>
              <a:rPr lang="de-DE" dirty="0"/>
              <a:t/>
            </a:r>
            <a:br>
              <a:rPr lang="de-DE" dirty="0"/>
            </a:br>
            <a:endParaRPr lang="de-DE" dirty="0" smtClean="0"/>
          </a:p>
          <a:p>
            <a:r>
              <a:rPr lang="de-DE" dirty="0" smtClean="0"/>
              <a:t>This </a:t>
            </a:r>
            <a:r>
              <a:rPr lang="de-DE" dirty="0" err="1"/>
              <a:t>is</a:t>
            </a:r>
            <a:r>
              <a:rPr lang="de-DE" dirty="0"/>
              <a:t> </a:t>
            </a:r>
            <a:r>
              <a:rPr lang="de-DE" dirty="0" err="1"/>
              <a:t>called</a:t>
            </a:r>
            <a:r>
              <a:rPr lang="de-DE" dirty="0"/>
              <a:t> a Random </a:t>
            </a:r>
            <a:r>
              <a:rPr lang="de-DE" dirty="0" err="1"/>
              <a:t>Effects</a:t>
            </a:r>
            <a:r>
              <a:rPr lang="de-DE" dirty="0"/>
              <a:t> Analysis (RFX) </a:t>
            </a:r>
            <a:r>
              <a:rPr lang="de-DE" dirty="0" err="1"/>
              <a:t>because</a:t>
            </a:r>
            <a:r>
              <a:rPr lang="de-DE" dirty="0"/>
              <a:t> </a:t>
            </a:r>
            <a:r>
              <a:rPr lang="de-DE" dirty="0" err="1"/>
              <a:t>we</a:t>
            </a:r>
            <a:r>
              <a:rPr lang="de-DE" dirty="0"/>
              <a:t> </a:t>
            </a:r>
            <a:r>
              <a:rPr lang="de-DE" dirty="0" err="1"/>
              <a:t>are</a:t>
            </a:r>
            <a:r>
              <a:rPr lang="de-DE" dirty="0"/>
              <a:t> </a:t>
            </a:r>
            <a:r>
              <a:rPr lang="de-DE" dirty="0" err="1"/>
              <a:t>comparing</a:t>
            </a:r>
            <a:r>
              <a:rPr lang="de-DE" dirty="0"/>
              <a:t> </a:t>
            </a:r>
            <a:r>
              <a:rPr lang="de-DE" dirty="0" err="1"/>
              <a:t>the</a:t>
            </a:r>
            <a:r>
              <a:rPr lang="de-DE" dirty="0"/>
              <a:t> </a:t>
            </a:r>
            <a:r>
              <a:rPr lang="de-DE" dirty="0" err="1"/>
              <a:t>group</a:t>
            </a:r>
            <a:r>
              <a:rPr lang="de-DE" dirty="0"/>
              <a:t> </a:t>
            </a:r>
            <a:r>
              <a:rPr lang="de-DE" dirty="0" err="1"/>
              <a:t>effect</a:t>
            </a:r>
            <a:r>
              <a:rPr lang="de-DE" dirty="0"/>
              <a:t> </a:t>
            </a:r>
            <a:r>
              <a:rPr lang="de-DE" dirty="0" err="1"/>
              <a:t>to</a:t>
            </a:r>
            <a:r>
              <a:rPr lang="de-DE" dirty="0"/>
              <a:t> </a:t>
            </a:r>
            <a:r>
              <a:rPr lang="de-DE" dirty="0" err="1"/>
              <a:t>the</a:t>
            </a:r>
            <a:r>
              <a:rPr lang="de-DE" dirty="0"/>
              <a:t> </a:t>
            </a:r>
            <a:r>
              <a:rPr lang="de-DE" dirty="0" err="1"/>
              <a:t>between-subject</a:t>
            </a:r>
            <a:r>
              <a:rPr lang="de-DE" dirty="0"/>
              <a:t> </a:t>
            </a:r>
            <a:r>
              <a:rPr lang="de-DE" dirty="0" err="1"/>
              <a:t>variability</a:t>
            </a:r>
            <a:r>
              <a:rPr lang="de-DE" dirty="0" smtClean="0"/>
              <a:t>.</a:t>
            </a:r>
          </a:p>
          <a:p>
            <a:endParaRPr lang="de-DE" baseline="30000" dirty="0"/>
          </a:p>
          <a:p>
            <a:r>
              <a:rPr lang="de-DE" dirty="0"/>
              <a:t>This </a:t>
            </a:r>
            <a:r>
              <a:rPr lang="de-DE" dirty="0" err="1"/>
              <a:t>is</a:t>
            </a:r>
            <a:r>
              <a:rPr lang="de-DE" dirty="0"/>
              <a:t> also </a:t>
            </a:r>
            <a:r>
              <a:rPr lang="de-DE" dirty="0" err="1"/>
              <a:t>known</a:t>
            </a:r>
            <a:r>
              <a:rPr lang="de-DE" dirty="0"/>
              <a:t> </a:t>
            </a:r>
            <a:r>
              <a:rPr lang="de-DE" dirty="0" err="1"/>
              <a:t>as</a:t>
            </a:r>
            <a:r>
              <a:rPr lang="de-DE" dirty="0"/>
              <a:t> a </a:t>
            </a:r>
            <a:r>
              <a:rPr lang="de-DE" dirty="0" err="1"/>
              <a:t>summary</a:t>
            </a:r>
            <a:r>
              <a:rPr lang="de-DE" dirty="0"/>
              <a:t> </a:t>
            </a:r>
            <a:r>
              <a:rPr lang="de-DE" dirty="0" err="1"/>
              <a:t>statistic</a:t>
            </a:r>
            <a:r>
              <a:rPr lang="de-DE" dirty="0"/>
              <a:t> </a:t>
            </a:r>
            <a:r>
              <a:rPr lang="de-DE" dirty="0" err="1"/>
              <a:t>approach</a:t>
            </a:r>
            <a:r>
              <a:rPr lang="de-DE" dirty="0"/>
              <a:t> </a:t>
            </a:r>
            <a:r>
              <a:rPr lang="de-DE" dirty="0" err="1"/>
              <a:t>because</a:t>
            </a:r>
            <a:r>
              <a:rPr lang="de-DE" dirty="0"/>
              <a:t> </a:t>
            </a:r>
            <a:r>
              <a:rPr lang="de-DE" dirty="0" err="1"/>
              <a:t>we</a:t>
            </a:r>
            <a:r>
              <a:rPr lang="de-DE" dirty="0"/>
              <a:t> </a:t>
            </a:r>
            <a:r>
              <a:rPr lang="de-DE" dirty="0" err="1"/>
              <a:t>are</a:t>
            </a:r>
            <a:r>
              <a:rPr lang="de-DE" dirty="0"/>
              <a:t> </a:t>
            </a:r>
            <a:r>
              <a:rPr lang="de-DE" dirty="0" err="1"/>
              <a:t>summarising</a:t>
            </a:r>
            <a:r>
              <a:rPr lang="de-DE" dirty="0"/>
              <a:t> </a:t>
            </a:r>
            <a:r>
              <a:rPr lang="de-DE" dirty="0" err="1"/>
              <a:t>the</a:t>
            </a:r>
            <a:r>
              <a:rPr lang="de-DE" dirty="0"/>
              <a:t> </a:t>
            </a:r>
            <a:r>
              <a:rPr lang="de-DE" dirty="0" err="1"/>
              <a:t>response</a:t>
            </a:r>
            <a:r>
              <a:rPr lang="de-DE" dirty="0"/>
              <a:t> </a:t>
            </a:r>
            <a:r>
              <a:rPr lang="de-DE" dirty="0" err="1"/>
              <a:t>of</a:t>
            </a:r>
            <a:r>
              <a:rPr lang="de-DE" dirty="0"/>
              <a:t> </a:t>
            </a:r>
            <a:r>
              <a:rPr lang="de-DE" dirty="0" err="1"/>
              <a:t>each</a:t>
            </a:r>
            <a:r>
              <a:rPr lang="de-DE" dirty="0"/>
              <a:t> </a:t>
            </a:r>
            <a:r>
              <a:rPr lang="de-DE" dirty="0" err="1"/>
              <a:t>subject</a:t>
            </a:r>
            <a:r>
              <a:rPr lang="de-DE" dirty="0"/>
              <a:t> </a:t>
            </a:r>
            <a:r>
              <a:rPr lang="de-DE" dirty="0" err="1"/>
              <a:t>by</a:t>
            </a:r>
            <a:r>
              <a:rPr lang="de-DE" dirty="0"/>
              <a:t> a </a:t>
            </a:r>
            <a:r>
              <a:rPr lang="de-DE" dirty="0" err="1"/>
              <a:t>single</a:t>
            </a:r>
            <a:r>
              <a:rPr lang="de-DE" dirty="0"/>
              <a:t> </a:t>
            </a:r>
            <a:r>
              <a:rPr lang="de-DE" dirty="0" err="1"/>
              <a:t>summary</a:t>
            </a:r>
            <a:r>
              <a:rPr lang="de-DE" dirty="0"/>
              <a:t> </a:t>
            </a:r>
            <a:r>
              <a:rPr lang="de-DE" dirty="0" err="1"/>
              <a:t>statistic</a:t>
            </a:r>
            <a:r>
              <a:rPr lang="de-DE" dirty="0"/>
              <a:t> – </a:t>
            </a:r>
            <a:r>
              <a:rPr lang="de-DE" dirty="0" err="1"/>
              <a:t>their</a:t>
            </a:r>
            <a:r>
              <a:rPr lang="de-DE" dirty="0"/>
              <a:t> </a:t>
            </a:r>
            <a:r>
              <a:rPr lang="de-DE" dirty="0" err="1"/>
              <a:t>effect</a:t>
            </a:r>
            <a:r>
              <a:rPr lang="de-DE" dirty="0"/>
              <a:t> </a:t>
            </a:r>
            <a:r>
              <a:rPr lang="de-DE" dirty="0" err="1"/>
              <a:t>size</a:t>
            </a:r>
            <a:r>
              <a:rPr lang="de-DE" dirty="0"/>
              <a:t>.</a:t>
            </a:r>
            <a:endParaRPr lang="en-US" baseline="30000" dirty="0"/>
          </a:p>
          <a:p>
            <a:endParaRPr lang="en-US" baseline="30000" dirty="0"/>
          </a:p>
          <a:p>
            <a:endParaRPr lang="en-US" dirty="0"/>
          </a:p>
        </p:txBody>
      </p:sp>
      <p:grpSp>
        <p:nvGrpSpPr>
          <p:cNvPr id="7" name="Group 24"/>
          <p:cNvGrpSpPr>
            <a:grpSpLocks/>
          </p:cNvGrpSpPr>
          <p:nvPr/>
        </p:nvGrpSpPr>
        <p:grpSpPr bwMode="auto">
          <a:xfrm>
            <a:off x="913653" y="3170546"/>
            <a:ext cx="1643062" cy="1000125"/>
            <a:chOff x="5643570" y="5429264"/>
            <a:chExt cx="1643074" cy="1000132"/>
          </a:xfrm>
        </p:grpSpPr>
        <p:sp>
          <p:nvSpPr>
            <p:cNvPr id="8" name="Rectangle 7"/>
            <p:cNvSpPr/>
            <p:nvPr/>
          </p:nvSpPr>
          <p:spPr>
            <a:xfrm>
              <a:off x="5643570" y="5429264"/>
              <a:ext cx="1643074" cy="10001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aphicFrame>
          <p:nvGraphicFramePr>
            <p:cNvPr id="9" name="Object 2"/>
            <p:cNvGraphicFramePr>
              <a:graphicFrameLocks noChangeAspect="1"/>
            </p:cNvGraphicFramePr>
            <p:nvPr/>
          </p:nvGraphicFramePr>
          <p:xfrm>
            <a:off x="5643570" y="5500702"/>
            <a:ext cx="1552575" cy="817562"/>
          </p:xfrm>
          <a:graphic>
            <a:graphicData uri="http://schemas.openxmlformats.org/presentationml/2006/ole">
              <mc:AlternateContent xmlns:mc="http://schemas.openxmlformats.org/markup-compatibility/2006">
                <mc:Choice xmlns:v="urn:schemas-microsoft-com:vml" Requires="v">
                  <p:oleObj spid="_x0000_s97282" name="Equation" r:id="rId4" imgW="950760" imgH="511920" progId="Equation.3">
                    <p:embed/>
                  </p:oleObj>
                </mc:Choice>
                <mc:Fallback>
                  <p:oleObj name="Equation" r:id="rId4" imgW="950760" imgH="511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70" y="5500702"/>
                          <a:ext cx="1552575"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550758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500063" y="142875"/>
            <a:ext cx="8229600" cy="1143000"/>
          </a:xfrm>
        </p:spPr>
        <p:txBody>
          <a:bodyPr/>
          <a:lstStyle/>
          <a:p>
            <a:r>
              <a:rPr lang="en-GB">
                <a:latin typeface="Calibri" charset="0"/>
              </a:rPr>
              <a:t>Random-effects Analysis in SPM</a:t>
            </a:r>
          </a:p>
        </p:txBody>
      </p:sp>
      <p:sp>
        <p:nvSpPr>
          <p:cNvPr id="4" name="Content Placeholder 3"/>
          <p:cNvSpPr>
            <a:spLocks noGrp="1"/>
          </p:cNvSpPr>
          <p:nvPr>
            <p:ph sz="half" idx="2"/>
          </p:nvPr>
        </p:nvSpPr>
        <p:spPr>
          <a:xfrm>
            <a:off x="4765728" y="1500188"/>
            <a:ext cx="3921071" cy="5143500"/>
          </a:xfrm>
        </p:spPr>
        <p:txBody>
          <a:bodyPr>
            <a:normAutofit/>
          </a:bodyPr>
          <a:lstStyle/>
          <a:p>
            <a:pPr>
              <a:lnSpc>
                <a:spcPct val="90000"/>
              </a:lnSpc>
              <a:buFont typeface="Arial" charset="0"/>
              <a:buNone/>
            </a:pPr>
            <a:r>
              <a:rPr lang="en-GB" sz="2600" u="sng" dirty="0">
                <a:latin typeface="Calibri" charset="0"/>
              </a:rPr>
              <a:t>Random-effects</a:t>
            </a:r>
            <a:endParaRPr lang="en-GB" sz="2200" dirty="0">
              <a:latin typeface="Calibri" charset="0"/>
            </a:endParaRPr>
          </a:p>
          <a:p>
            <a:pPr>
              <a:lnSpc>
                <a:spcPct val="90000"/>
              </a:lnSpc>
            </a:pPr>
            <a:r>
              <a:rPr lang="en-GB" sz="2200" dirty="0">
                <a:latin typeface="Calibri" charset="0"/>
              </a:rPr>
              <a:t>1</a:t>
            </a:r>
            <a:r>
              <a:rPr lang="en-GB" sz="2200" baseline="30000" dirty="0">
                <a:latin typeface="Calibri" charset="0"/>
              </a:rPr>
              <a:t>st</a:t>
            </a:r>
            <a:r>
              <a:rPr lang="en-GB" sz="2200" dirty="0">
                <a:latin typeface="Calibri" charset="0"/>
              </a:rPr>
              <a:t> level design per subject </a:t>
            </a:r>
          </a:p>
          <a:p>
            <a:pPr>
              <a:lnSpc>
                <a:spcPct val="90000"/>
              </a:lnSpc>
            </a:pPr>
            <a:r>
              <a:rPr lang="en-GB" sz="2200" dirty="0">
                <a:latin typeface="Calibri" charset="0"/>
              </a:rPr>
              <a:t>generate contrast image per subject (con.*</a:t>
            </a:r>
            <a:r>
              <a:rPr lang="en-GB" sz="2200" dirty="0" err="1">
                <a:latin typeface="Calibri" charset="0"/>
              </a:rPr>
              <a:t>img</a:t>
            </a:r>
            <a:r>
              <a:rPr lang="en-GB" sz="2200" dirty="0">
                <a:latin typeface="Calibri" charset="0"/>
              </a:rPr>
              <a:t>)</a:t>
            </a:r>
          </a:p>
          <a:p>
            <a:pPr>
              <a:lnSpc>
                <a:spcPct val="90000"/>
              </a:lnSpc>
            </a:pPr>
            <a:r>
              <a:rPr lang="en-GB" sz="2200" dirty="0">
                <a:latin typeface="Calibri" charset="0"/>
              </a:rPr>
              <a:t>images MUST have same dimensions &amp; voxel sizes</a:t>
            </a:r>
          </a:p>
          <a:p>
            <a:pPr>
              <a:lnSpc>
                <a:spcPct val="90000"/>
              </a:lnSpc>
            </a:pPr>
            <a:r>
              <a:rPr lang="en-GB" sz="2200" dirty="0">
                <a:latin typeface="Calibri" charset="0"/>
              </a:rPr>
              <a:t>con*.</a:t>
            </a:r>
            <a:r>
              <a:rPr lang="en-GB" sz="2200" dirty="0" err="1">
                <a:latin typeface="Calibri" charset="0"/>
              </a:rPr>
              <a:t>img</a:t>
            </a:r>
            <a:r>
              <a:rPr lang="en-GB" sz="2200" dirty="0">
                <a:latin typeface="Calibri" charset="0"/>
              </a:rPr>
              <a:t> for each subject entered in 2</a:t>
            </a:r>
            <a:r>
              <a:rPr lang="en-GB" sz="2200" baseline="30000" dirty="0">
                <a:latin typeface="Calibri" charset="0"/>
              </a:rPr>
              <a:t>nd</a:t>
            </a:r>
            <a:r>
              <a:rPr lang="en-GB" sz="2200" dirty="0">
                <a:latin typeface="Calibri" charset="0"/>
              </a:rPr>
              <a:t>  level analysis</a:t>
            </a:r>
          </a:p>
          <a:p>
            <a:pPr>
              <a:lnSpc>
                <a:spcPct val="90000"/>
              </a:lnSpc>
            </a:pPr>
            <a:r>
              <a:rPr lang="en-GB" sz="2200" dirty="0">
                <a:latin typeface="Calibri" charset="0"/>
              </a:rPr>
              <a:t>perform stats test at 2</a:t>
            </a:r>
            <a:r>
              <a:rPr lang="en-GB" sz="2200" baseline="30000" dirty="0">
                <a:latin typeface="Calibri" charset="0"/>
              </a:rPr>
              <a:t>nd</a:t>
            </a:r>
            <a:r>
              <a:rPr lang="en-GB" sz="2200" dirty="0">
                <a:latin typeface="Calibri" charset="0"/>
              </a:rPr>
              <a:t> level</a:t>
            </a:r>
          </a:p>
          <a:p>
            <a:pPr>
              <a:lnSpc>
                <a:spcPct val="90000"/>
              </a:lnSpc>
            </a:pPr>
            <a:endParaRPr lang="en-GB" sz="2200" dirty="0">
              <a:latin typeface="Calibri" charset="0"/>
            </a:endParaRPr>
          </a:p>
          <a:p>
            <a:pPr>
              <a:lnSpc>
                <a:spcPct val="90000"/>
              </a:lnSpc>
            </a:pPr>
            <a:endParaRPr lang="en-GB" sz="2200" dirty="0">
              <a:latin typeface="Calibri" charset="0"/>
            </a:endParaRPr>
          </a:p>
          <a:p>
            <a:pPr>
              <a:lnSpc>
                <a:spcPct val="90000"/>
              </a:lnSpc>
              <a:buFont typeface="Arial" charset="0"/>
              <a:buNone/>
            </a:pPr>
            <a:endParaRPr lang="en-GB" sz="1000" u="sng" dirty="0">
              <a:latin typeface="Calibri" charset="0"/>
            </a:endParaRPr>
          </a:p>
          <a:p>
            <a:pPr>
              <a:lnSpc>
                <a:spcPct val="90000"/>
              </a:lnSpc>
              <a:buFont typeface="Arial" charset="0"/>
              <a:buNone/>
            </a:pPr>
            <a:r>
              <a:rPr lang="en-GB" sz="2000" u="sng" dirty="0">
                <a:latin typeface="Calibri" charset="0"/>
              </a:rPr>
              <a:t>NOTE:</a:t>
            </a:r>
            <a:r>
              <a:rPr lang="en-GB" sz="2000" dirty="0">
                <a:latin typeface="Calibri" charset="0"/>
              </a:rPr>
              <a:t> if 1 subject has 4 sessions but everyone else has 5, you need adjust your contrast! </a:t>
            </a:r>
          </a:p>
        </p:txBody>
      </p:sp>
      <p:pic>
        <p:nvPicPr>
          <p:cNvPr id="1024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4127" t="20149" r="21725" b="27359"/>
          <a:stretch>
            <a:fillRect/>
          </a:stretch>
        </p:blipFill>
        <p:spPr>
          <a:xfrm>
            <a:off x="500063" y="1643063"/>
            <a:ext cx="966787" cy="928687"/>
          </a:xfrm>
          <a:ln>
            <a:solidFill>
              <a:srgbClr val="FF0000"/>
            </a:solidFill>
            <a:miter lim="800000"/>
            <a:headEnd/>
            <a:tailEnd/>
          </a:ln>
        </p:spPr>
      </p:pic>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27359"/>
          <a:stretch>
            <a:fillRect/>
          </a:stretch>
        </p:blipFill>
        <p:spPr bwMode="auto">
          <a:xfrm>
            <a:off x="500063" y="3643313"/>
            <a:ext cx="966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27359"/>
          <a:stretch>
            <a:fillRect/>
          </a:stretch>
        </p:blipFill>
        <p:spPr bwMode="auto">
          <a:xfrm>
            <a:off x="500063" y="2643188"/>
            <a:ext cx="966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28"/>
          <p:cNvGrpSpPr>
            <a:grpSpLocks/>
          </p:cNvGrpSpPr>
          <p:nvPr/>
        </p:nvGrpSpPr>
        <p:grpSpPr bwMode="auto">
          <a:xfrm>
            <a:off x="500063" y="5715000"/>
            <a:ext cx="966787" cy="714375"/>
            <a:chOff x="500034" y="5715016"/>
            <a:chExt cx="966600" cy="714380"/>
          </a:xfrm>
        </p:grpSpPr>
        <p:sp>
          <p:nvSpPr>
            <p:cNvPr id="28" name="Rectangle 27"/>
            <p:cNvSpPr/>
            <p:nvPr/>
          </p:nvSpPr>
          <p:spPr>
            <a:xfrm>
              <a:off x="500034" y="5715016"/>
              <a:ext cx="928507"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82"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39473"/>
            <a:stretch>
              <a:fillRect/>
            </a:stretch>
          </p:blipFill>
          <p:spPr bwMode="auto">
            <a:xfrm>
              <a:off x="500034" y="5715016"/>
              <a:ext cx="966600"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9"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27359"/>
          <a:stretch>
            <a:fillRect/>
          </a:stretch>
        </p:blipFill>
        <p:spPr bwMode="auto">
          <a:xfrm>
            <a:off x="500063" y="4643438"/>
            <a:ext cx="966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oup 22"/>
          <p:cNvGrpSpPr>
            <a:grpSpLocks/>
          </p:cNvGrpSpPr>
          <p:nvPr/>
        </p:nvGrpSpPr>
        <p:grpSpPr bwMode="auto">
          <a:xfrm>
            <a:off x="1634756" y="2928837"/>
            <a:ext cx="2651494" cy="3338613"/>
            <a:chOff x="1643042" y="2928934"/>
            <a:chExt cx="3000396" cy="3338950"/>
          </a:xfrm>
        </p:grpSpPr>
        <p:sp>
          <p:nvSpPr>
            <p:cNvPr id="19" name="TextBox 18"/>
            <p:cNvSpPr txBox="1"/>
            <p:nvPr/>
          </p:nvSpPr>
          <p:spPr>
            <a:xfrm>
              <a:off x="1643042" y="2928934"/>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#2  x 5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sp>
          <p:nvSpPr>
            <p:cNvPr id="20" name="TextBox 19"/>
            <p:cNvSpPr txBox="1"/>
            <p:nvPr/>
          </p:nvSpPr>
          <p:spPr>
            <a:xfrm>
              <a:off x="1643042" y="3929066"/>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#3 x 5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sp>
          <p:nvSpPr>
            <p:cNvPr id="21" name="TextBox 20"/>
            <p:cNvSpPr txBox="1"/>
            <p:nvPr/>
          </p:nvSpPr>
          <p:spPr>
            <a:xfrm>
              <a:off x="1643042" y="4929198"/>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#4  x 5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sp>
          <p:nvSpPr>
            <p:cNvPr id="22" name="TextBox 21"/>
            <p:cNvSpPr txBox="1"/>
            <p:nvPr/>
          </p:nvSpPr>
          <p:spPr>
            <a:xfrm>
              <a:off x="1643042" y="5929330"/>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#5  x </a:t>
              </a:r>
              <a:r>
                <a:rPr lang="en-GB" sz="1600" u="sng" dirty="0">
                  <a:ln>
                    <a:solidFill>
                      <a:schemeClr val="bg1"/>
                    </a:solidFill>
                  </a:ln>
                  <a:solidFill>
                    <a:schemeClr val="bg1"/>
                  </a:solidFill>
                  <a:latin typeface="+mn-lt"/>
                  <a:ea typeface="+mn-ea"/>
                  <a:cs typeface="+mn-cs"/>
                </a:rPr>
                <a:t>4</a:t>
              </a:r>
              <a:r>
                <a:rPr lang="en-GB" sz="1600" dirty="0">
                  <a:ln>
                    <a:solidFill>
                      <a:schemeClr val="bg1"/>
                    </a:solidFill>
                  </a:ln>
                  <a:solidFill>
                    <a:schemeClr val="bg1"/>
                  </a:solidFill>
                  <a:latin typeface="+mn-lt"/>
                  <a:ea typeface="+mn-ea"/>
                  <a:cs typeface="+mn-cs"/>
                </a:rPr>
                <a:t>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grpSp>
      <p:sp>
        <p:nvSpPr>
          <p:cNvPr id="10251" name="TextBox 14"/>
          <p:cNvSpPr txBox="1">
            <a:spLocks noChangeArrowheads="1"/>
          </p:cNvSpPr>
          <p:nvPr/>
        </p:nvSpPr>
        <p:spPr bwMode="auto">
          <a:xfrm>
            <a:off x="1714497" y="1952625"/>
            <a:ext cx="234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1200" dirty="0">
                <a:solidFill>
                  <a:srgbClr val="FF0000"/>
                </a:solidFill>
              </a:rPr>
              <a:t>contrast = [ 1 -1 1 -1 1 -1 1 -1 1 -1 ]</a:t>
            </a:r>
          </a:p>
          <a:p>
            <a:endParaRPr lang="en-GB" sz="1200" dirty="0">
              <a:solidFill>
                <a:srgbClr val="FF0000"/>
              </a:solidFill>
            </a:endParaRPr>
          </a:p>
        </p:txBody>
      </p:sp>
      <p:sp>
        <p:nvSpPr>
          <p:cNvPr id="24" name="TextBox 23"/>
          <p:cNvSpPr txBox="1"/>
          <p:nvPr/>
        </p:nvSpPr>
        <p:spPr>
          <a:xfrm>
            <a:off x="1714500" y="2928837"/>
            <a:ext cx="2341563" cy="457200"/>
          </a:xfrm>
          <a:prstGeom prst="rect">
            <a:avLst/>
          </a:prstGeom>
          <a:noFill/>
        </p:spPr>
        <p:txBody>
          <a:bodyPr>
            <a:spAutoFit/>
          </a:bodyPr>
          <a:lstStyle/>
          <a:p>
            <a:pPr fontAlgn="auto">
              <a:spcBef>
                <a:spcPts val="0"/>
              </a:spcBef>
              <a:spcAft>
                <a:spcPts val="0"/>
              </a:spcAft>
              <a:defRPr/>
            </a:pPr>
            <a:r>
              <a:rPr lang="en-GB" sz="1200" dirty="0">
                <a:latin typeface="+mn-lt"/>
                <a:ea typeface="+mn-ea"/>
                <a:cs typeface="+mn-cs"/>
              </a:rPr>
              <a:t>contrast = [ 1 -1 1 -1 1 -1 1 -1 1 -1 ]</a:t>
            </a:r>
          </a:p>
          <a:p>
            <a:pPr fontAlgn="auto">
              <a:spcBef>
                <a:spcPts val="0"/>
              </a:spcBef>
              <a:spcAft>
                <a:spcPts val="0"/>
              </a:spcAft>
              <a:defRPr/>
            </a:pPr>
            <a:endParaRPr lang="en-GB" sz="1200" dirty="0">
              <a:solidFill>
                <a:schemeClr val="accent1">
                  <a:lumMod val="60000"/>
                  <a:lumOff val="40000"/>
                </a:schemeClr>
              </a:solidFill>
              <a:latin typeface="+mn-lt"/>
              <a:ea typeface="+mn-ea"/>
              <a:cs typeface="+mn-cs"/>
            </a:endParaRPr>
          </a:p>
        </p:txBody>
      </p:sp>
      <p:sp>
        <p:nvSpPr>
          <p:cNvPr id="25" name="TextBox 24"/>
          <p:cNvSpPr txBox="1"/>
          <p:nvPr/>
        </p:nvSpPr>
        <p:spPr>
          <a:xfrm>
            <a:off x="1714498" y="3879056"/>
            <a:ext cx="2341563" cy="457200"/>
          </a:xfrm>
          <a:prstGeom prst="rect">
            <a:avLst/>
          </a:prstGeom>
          <a:noFill/>
        </p:spPr>
        <p:txBody>
          <a:bodyPr>
            <a:spAutoFit/>
          </a:bodyPr>
          <a:lstStyle/>
          <a:p>
            <a:pPr fontAlgn="auto">
              <a:spcBef>
                <a:spcPts val="0"/>
              </a:spcBef>
              <a:spcAft>
                <a:spcPts val="0"/>
              </a:spcAft>
              <a:defRPr/>
            </a:pPr>
            <a:r>
              <a:rPr lang="en-GB" sz="1200" dirty="0">
                <a:latin typeface="+mn-lt"/>
                <a:ea typeface="+mn-ea"/>
                <a:cs typeface="+mn-cs"/>
              </a:rPr>
              <a:t>contrast = [ 1 -1 1 -1 1 -1 1 -1 1 -1 ]</a:t>
            </a:r>
          </a:p>
          <a:p>
            <a:pPr fontAlgn="auto">
              <a:spcBef>
                <a:spcPts val="0"/>
              </a:spcBef>
              <a:spcAft>
                <a:spcPts val="0"/>
              </a:spcAft>
              <a:defRPr/>
            </a:pPr>
            <a:endParaRPr lang="en-GB" sz="1200" dirty="0">
              <a:solidFill>
                <a:schemeClr val="accent1">
                  <a:lumMod val="60000"/>
                  <a:lumOff val="40000"/>
                </a:schemeClr>
              </a:solidFill>
              <a:latin typeface="+mn-lt"/>
              <a:ea typeface="+mn-ea"/>
              <a:cs typeface="+mn-cs"/>
            </a:endParaRPr>
          </a:p>
        </p:txBody>
      </p:sp>
      <p:sp>
        <p:nvSpPr>
          <p:cNvPr id="26" name="TextBox 25"/>
          <p:cNvSpPr txBox="1"/>
          <p:nvPr/>
        </p:nvSpPr>
        <p:spPr>
          <a:xfrm>
            <a:off x="1714499" y="4879181"/>
            <a:ext cx="2341563" cy="457200"/>
          </a:xfrm>
          <a:prstGeom prst="rect">
            <a:avLst/>
          </a:prstGeom>
          <a:noFill/>
        </p:spPr>
        <p:txBody>
          <a:bodyPr>
            <a:spAutoFit/>
          </a:bodyPr>
          <a:lstStyle/>
          <a:p>
            <a:pPr fontAlgn="auto">
              <a:spcBef>
                <a:spcPts val="0"/>
              </a:spcBef>
              <a:spcAft>
                <a:spcPts val="0"/>
              </a:spcAft>
              <a:defRPr/>
            </a:pPr>
            <a:r>
              <a:rPr lang="en-GB" sz="1200" dirty="0">
                <a:latin typeface="+mn-lt"/>
                <a:ea typeface="+mn-ea"/>
                <a:cs typeface="+mn-cs"/>
              </a:rPr>
              <a:t>contrast = [ 1 -1 1 -1 1 -1 1 -1 1 -1 ]</a:t>
            </a:r>
          </a:p>
          <a:p>
            <a:pPr fontAlgn="auto">
              <a:spcBef>
                <a:spcPts val="0"/>
              </a:spcBef>
              <a:spcAft>
                <a:spcPts val="0"/>
              </a:spcAft>
              <a:defRPr/>
            </a:pPr>
            <a:endParaRPr lang="en-GB" sz="1200" dirty="0">
              <a:solidFill>
                <a:schemeClr val="accent1">
                  <a:lumMod val="60000"/>
                  <a:lumOff val="40000"/>
                </a:schemeClr>
              </a:solidFill>
              <a:latin typeface="+mn-lt"/>
              <a:ea typeface="+mn-ea"/>
              <a:cs typeface="+mn-cs"/>
            </a:endParaRPr>
          </a:p>
        </p:txBody>
      </p:sp>
      <p:sp>
        <p:nvSpPr>
          <p:cNvPr id="27" name="TextBox 26"/>
          <p:cNvSpPr txBox="1"/>
          <p:nvPr/>
        </p:nvSpPr>
        <p:spPr>
          <a:xfrm>
            <a:off x="1714500" y="5928930"/>
            <a:ext cx="2928938" cy="274637"/>
          </a:xfrm>
          <a:prstGeom prst="rect">
            <a:avLst/>
          </a:prstGeom>
          <a:noFill/>
        </p:spPr>
        <p:txBody>
          <a:bodyPr>
            <a:spAutoFit/>
          </a:bodyPr>
          <a:lstStyle/>
          <a:p>
            <a:pPr fontAlgn="auto">
              <a:spcBef>
                <a:spcPts val="0"/>
              </a:spcBef>
              <a:spcAft>
                <a:spcPts val="0"/>
              </a:spcAft>
              <a:defRPr/>
            </a:pPr>
            <a:r>
              <a:rPr lang="en-GB" sz="1200" dirty="0">
                <a:latin typeface="+mn-lt"/>
                <a:ea typeface="+mn-ea"/>
                <a:cs typeface="+mn-cs"/>
              </a:rPr>
              <a:t>contrast = [ 1 -1 1 -1 1 -1 1 -1 ] </a:t>
            </a:r>
            <a:r>
              <a:rPr lang="en-GB" sz="1200" b="1" dirty="0">
                <a:solidFill>
                  <a:srgbClr val="FF0000"/>
                </a:solidFill>
                <a:latin typeface="+mn-lt"/>
                <a:ea typeface="+mn-ea"/>
                <a:cs typeface="+mn-cs"/>
              </a:rPr>
              <a:t>* (5/4)</a:t>
            </a:r>
          </a:p>
        </p:txBody>
      </p:sp>
    </p:spTree>
    <p:extLst>
      <p:ext uri="{BB962C8B-B14F-4D97-AF65-F5344CB8AC3E}">
        <p14:creationId xmlns:p14="http://schemas.microsoft.com/office/powerpoint/2010/main" val="2457664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nvSpPr>
        <p:spPr bwMode="auto">
          <a:xfrm>
            <a:off x="125413" y="76200"/>
            <a:ext cx="8256587"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r>
              <a:rPr lang="de-DE" sz="4400" b="1">
                <a:solidFill>
                  <a:schemeClr val="tx2"/>
                </a:solidFill>
              </a:rPr>
              <a:t>RFX: SS versus Hierarchical</a:t>
            </a:r>
            <a:endParaRPr lang="en-US" sz="4400" b="1">
              <a:solidFill>
                <a:schemeClr val="tx2"/>
              </a:solidFill>
            </a:endParaRPr>
          </a:p>
        </p:txBody>
      </p:sp>
      <p:sp>
        <p:nvSpPr>
          <p:cNvPr id="33796" name="Rectangle 9"/>
          <p:cNvSpPr>
            <a:spLocks noChangeArrowheads="1"/>
          </p:cNvSpPr>
          <p:nvPr/>
        </p:nvSpPr>
        <p:spPr bwMode="auto">
          <a:xfrm>
            <a:off x="990600" y="1338262"/>
            <a:ext cx="6324600" cy="847725"/>
          </a:xfrm>
          <a:prstGeom prst="rect">
            <a:avLst/>
          </a:prstGeom>
          <a:noFill/>
          <a:ln w="25400">
            <a:solidFill>
              <a:schemeClr val="tx1"/>
            </a:solidFill>
            <a:miter lim="800000"/>
            <a:headEnd/>
            <a:tailEnd/>
          </a:ln>
          <a:effectLst/>
        </p:spPr>
        <p:txBody>
          <a:bodyPr anchor="ctr">
            <a:spAutoFit/>
          </a:bodyPr>
          <a:lstStyle/>
          <a:p>
            <a:r>
              <a:rPr lang="de-DE" dirty="0"/>
              <a:t>The summary stats approach is exact if for each session/subject:</a:t>
            </a:r>
            <a:endParaRPr lang="en-GB" dirty="0"/>
          </a:p>
        </p:txBody>
      </p:sp>
      <p:sp>
        <p:nvSpPr>
          <p:cNvPr id="33797" name="Rectangle 10"/>
          <p:cNvSpPr>
            <a:spLocks noChangeArrowheads="1"/>
          </p:cNvSpPr>
          <p:nvPr/>
        </p:nvSpPr>
        <p:spPr bwMode="auto">
          <a:xfrm>
            <a:off x="990600" y="4630738"/>
            <a:ext cx="6400800" cy="1765300"/>
          </a:xfrm>
          <a:prstGeom prst="rect">
            <a:avLst/>
          </a:prstGeom>
          <a:noFill/>
          <a:ln w="25400">
            <a:solidFill>
              <a:schemeClr val="tx1"/>
            </a:solidFill>
            <a:miter lim="800000"/>
            <a:headEnd/>
            <a:tailEnd/>
          </a:ln>
          <a:effectLst/>
        </p:spPr>
        <p:txBody>
          <a:bodyPr anchor="ctr">
            <a:spAutoFit/>
          </a:bodyPr>
          <a:lstStyle/>
          <a:p>
            <a:pPr algn="l"/>
            <a:r>
              <a:rPr lang="de-DE" sz="1800" dirty="0"/>
              <a:t>Other cases: Summary stats approach is robust against typical violations </a:t>
            </a:r>
            <a:r>
              <a:rPr lang="en-GB" sz="1800" dirty="0"/>
              <a:t>(SPM book 2006 , Mumford and Nichols, NI, 2009). </a:t>
            </a:r>
          </a:p>
          <a:p>
            <a:pPr algn="l"/>
            <a:endParaRPr lang="en-GB" sz="1800" dirty="0"/>
          </a:p>
          <a:p>
            <a:pPr algn="l"/>
            <a:r>
              <a:rPr lang="en-GB" sz="1800" dirty="0"/>
              <a:t>Might use a hierarchical model in epilepsy research where number of seizures is not under experimental control and is highly variable over subjects.</a:t>
            </a:r>
            <a:endParaRPr lang="en-GB" dirty="0"/>
          </a:p>
        </p:txBody>
      </p:sp>
      <p:sp>
        <p:nvSpPr>
          <p:cNvPr id="33798" name="Rectangle 13"/>
          <p:cNvSpPr>
            <a:spLocks noChangeArrowheads="1"/>
          </p:cNvSpPr>
          <p:nvPr/>
        </p:nvSpPr>
        <p:spPr bwMode="auto">
          <a:xfrm>
            <a:off x="2133600" y="2557463"/>
            <a:ext cx="5791200" cy="482600"/>
          </a:xfrm>
          <a:prstGeom prst="rect">
            <a:avLst/>
          </a:prstGeom>
          <a:noFill/>
          <a:ln w="25400">
            <a:solidFill>
              <a:schemeClr val="tx1"/>
            </a:solidFill>
            <a:miter lim="800000"/>
            <a:headEnd/>
            <a:tailEnd/>
          </a:ln>
          <a:effectLst/>
        </p:spPr>
        <p:txBody>
          <a:bodyPr anchor="ctr">
            <a:spAutoFit/>
          </a:bodyPr>
          <a:lstStyle/>
          <a:p>
            <a:r>
              <a:rPr lang="de-DE"/>
              <a:t>Within-subject variances the same</a:t>
            </a:r>
            <a:endParaRPr lang="en-GB"/>
          </a:p>
        </p:txBody>
      </p:sp>
      <p:sp>
        <p:nvSpPr>
          <p:cNvPr id="33799" name="Rectangle 14"/>
          <p:cNvSpPr>
            <a:spLocks noChangeArrowheads="1"/>
          </p:cNvSpPr>
          <p:nvPr/>
        </p:nvSpPr>
        <p:spPr bwMode="auto">
          <a:xfrm>
            <a:off x="2133600" y="3560763"/>
            <a:ext cx="6477000" cy="482600"/>
          </a:xfrm>
          <a:prstGeom prst="rect">
            <a:avLst/>
          </a:prstGeom>
          <a:noFill/>
          <a:ln w="25400">
            <a:solidFill>
              <a:schemeClr val="tx1"/>
            </a:solidFill>
            <a:miter lim="800000"/>
            <a:headEnd/>
            <a:tailEnd/>
          </a:ln>
          <a:effectLst/>
        </p:spPr>
        <p:txBody>
          <a:bodyPr anchor="ctr">
            <a:spAutoFit/>
          </a:bodyPr>
          <a:lstStyle/>
          <a:p>
            <a:r>
              <a:rPr lang="de-DE"/>
              <a:t>First-level design (eg number of trials) the same</a:t>
            </a:r>
            <a:endParaRPr lang="en-GB"/>
          </a:p>
        </p:txBody>
      </p:sp>
    </p:spTree>
    <p:extLst>
      <p:ext uri="{BB962C8B-B14F-4D97-AF65-F5344CB8AC3E}">
        <p14:creationId xmlns:p14="http://schemas.microsoft.com/office/powerpoint/2010/main" val="1372149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Summary of the story so far</a:t>
            </a:r>
          </a:p>
          <a:p>
            <a:r>
              <a:rPr lang="en-GB" dirty="0" smtClean="0"/>
              <a:t>Level </a:t>
            </a:r>
            <a:r>
              <a:rPr lang="en-GB" dirty="0"/>
              <a:t>one </a:t>
            </a:r>
            <a:r>
              <a:rPr lang="en-GB" dirty="0" err="1"/>
              <a:t>vs</a:t>
            </a:r>
            <a:r>
              <a:rPr lang="en-GB" dirty="0"/>
              <a:t> level two analysis </a:t>
            </a:r>
            <a:r>
              <a:rPr lang="en-GB" dirty="0" smtClean="0"/>
              <a:t>(within group)</a:t>
            </a:r>
            <a:endParaRPr lang="en-GB" dirty="0"/>
          </a:p>
          <a:p>
            <a:r>
              <a:rPr lang="en-GB" dirty="0" smtClean="0"/>
              <a:t>Fixed effects vs. random effects analysis</a:t>
            </a:r>
          </a:p>
          <a:p>
            <a:r>
              <a:rPr lang="en-GB" dirty="0" smtClean="0"/>
              <a:t>Summary statistic approach for RFX vs. hierarchical model</a:t>
            </a:r>
          </a:p>
          <a:p>
            <a:r>
              <a:rPr lang="en-GB" dirty="0" smtClean="0"/>
              <a:t>Multiple </a:t>
            </a:r>
            <a:r>
              <a:rPr lang="en-GB" dirty="0"/>
              <a:t>conditions</a:t>
            </a:r>
          </a:p>
          <a:p>
            <a:pPr lvl="1"/>
            <a:r>
              <a:rPr lang="en-GB" dirty="0"/>
              <a:t>ANOVA</a:t>
            </a:r>
          </a:p>
          <a:p>
            <a:pPr lvl="1"/>
            <a:r>
              <a:rPr lang="en-GB" dirty="0"/>
              <a:t>ANOVA within subject</a:t>
            </a:r>
          </a:p>
          <a:p>
            <a:r>
              <a:rPr lang="en-GB" dirty="0" smtClean="0"/>
              <a:t>pressing buttons in SPM</a:t>
            </a:r>
            <a:endParaRPr lang="en-GB" dirty="0"/>
          </a:p>
          <a:p>
            <a:pPr marL="0" indent="0">
              <a:buNone/>
            </a:pPr>
            <a:endParaRPr lang="en-GB" dirty="0"/>
          </a:p>
        </p:txBody>
      </p:sp>
    </p:spTree>
    <p:extLst>
      <p:ext uri="{BB962C8B-B14F-4D97-AF65-F5344CB8AC3E}">
        <p14:creationId xmlns:p14="http://schemas.microsoft.com/office/powerpoint/2010/main" val="3553102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313" y="1628775"/>
            <a:ext cx="8401050" cy="4829175"/>
          </a:xfrm>
        </p:spPr>
        <p:txBody>
          <a:bodyPr>
            <a:normAutofit/>
          </a:bodyPr>
          <a:lstStyle/>
          <a:p>
            <a:pPr>
              <a:lnSpc>
                <a:spcPct val="90000"/>
              </a:lnSpc>
              <a:buFont typeface="Arial" charset="0"/>
              <a:buNone/>
            </a:pPr>
            <a:r>
              <a:rPr lang="en-GB" sz="2200" dirty="0">
                <a:latin typeface="Calibri" charset="0"/>
              </a:rPr>
              <a:t>Choose the simplest analysis </a:t>
            </a:r>
            <a:r>
              <a:rPr lang="en-GB" sz="2200" dirty="0" smtClean="0">
                <a:latin typeface="Calibri" charset="0"/>
              </a:rPr>
              <a:t>at </a:t>
            </a:r>
            <a:r>
              <a:rPr lang="en-GB" sz="2200" dirty="0">
                <a:latin typeface="Calibri" charset="0"/>
              </a:rPr>
              <a:t>2</a:t>
            </a:r>
            <a:r>
              <a:rPr lang="en-GB" sz="2200" baseline="30000" dirty="0">
                <a:latin typeface="Calibri" charset="0"/>
              </a:rPr>
              <a:t>nd</a:t>
            </a:r>
            <a:r>
              <a:rPr lang="en-GB" sz="2200" dirty="0">
                <a:latin typeface="Calibri" charset="0"/>
              </a:rPr>
              <a:t> level : </a:t>
            </a:r>
            <a:r>
              <a:rPr lang="en-GB" sz="2200" u="sng" dirty="0">
                <a:latin typeface="Calibri" charset="0"/>
              </a:rPr>
              <a:t>one sample t-test</a:t>
            </a:r>
          </a:p>
          <a:p>
            <a:pPr>
              <a:lnSpc>
                <a:spcPct val="90000"/>
              </a:lnSpc>
            </a:pPr>
            <a:endParaRPr lang="en-GB" sz="2200" dirty="0">
              <a:latin typeface="Calibri" charset="0"/>
            </a:endParaRPr>
          </a:p>
          <a:p>
            <a:pPr lvl="1">
              <a:lnSpc>
                <a:spcPct val="90000"/>
              </a:lnSpc>
            </a:pPr>
            <a:r>
              <a:rPr lang="en-GB" sz="2000" dirty="0">
                <a:latin typeface="Calibri" charset="0"/>
              </a:rPr>
              <a:t>Compute within-subject contrasts @ 1</a:t>
            </a:r>
            <a:r>
              <a:rPr lang="en-GB" sz="2000" baseline="30000" dirty="0">
                <a:latin typeface="Calibri" charset="0"/>
              </a:rPr>
              <a:t>st</a:t>
            </a:r>
            <a:r>
              <a:rPr lang="en-GB" sz="2000" dirty="0">
                <a:latin typeface="Calibri" charset="0"/>
              </a:rPr>
              <a:t> level</a:t>
            </a:r>
            <a:endParaRPr lang="en-GB" sz="1700" dirty="0">
              <a:latin typeface="Calibri" charset="0"/>
            </a:endParaRPr>
          </a:p>
          <a:p>
            <a:pPr lvl="1">
              <a:lnSpc>
                <a:spcPct val="90000"/>
              </a:lnSpc>
            </a:pPr>
            <a:r>
              <a:rPr lang="en-GB" sz="2000" dirty="0">
                <a:latin typeface="Calibri" charset="0"/>
              </a:rPr>
              <a:t>Enter con*.</a:t>
            </a:r>
            <a:r>
              <a:rPr lang="en-GB" sz="2000" dirty="0" err="1">
                <a:latin typeface="Calibri" charset="0"/>
              </a:rPr>
              <a:t>img</a:t>
            </a:r>
            <a:r>
              <a:rPr lang="en-GB" sz="2000" dirty="0">
                <a:latin typeface="Calibri" charset="0"/>
              </a:rPr>
              <a:t> for each person</a:t>
            </a:r>
          </a:p>
          <a:p>
            <a:pPr lvl="1"/>
            <a:r>
              <a:rPr lang="en-GB" sz="2000" dirty="0">
                <a:latin typeface="Calibri" charset="0"/>
              </a:rPr>
              <a:t>Can also model covariates across the group</a:t>
            </a:r>
          </a:p>
          <a:p>
            <a:pPr lvl="1">
              <a:buFont typeface="Arial" charset="0"/>
              <a:buNone/>
            </a:pPr>
            <a:r>
              <a:rPr lang="en-GB" sz="1600" dirty="0">
                <a:latin typeface="Calibri" charset="0"/>
              </a:rPr>
              <a:t>		- vector containing 1 value per con*.</a:t>
            </a:r>
            <a:r>
              <a:rPr lang="en-GB" sz="1600" dirty="0" err="1">
                <a:latin typeface="Calibri" charset="0"/>
              </a:rPr>
              <a:t>img</a:t>
            </a:r>
            <a:r>
              <a:rPr lang="en-GB" sz="1600" dirty="0" smtClean="0">
                <a:latin typeface="Calibri" charset="0"/>
              </a:rPr>
              <a:t>,</a:t>
            </a:r>
          </a:p>
          <a:p>
            <a:pPr lvl="1">
              <a:buFontTx/>
              <a:buChar char="-"/>
            </a:pPr>
            <a:r>
              <a:rPr lang="en-GB" sz="2000" dirty="0" smtClean="0">
                <a:latin typeface="Calibri" charset="0"/>
              </a:rPr>
              <a:t>T test using summary statistic approach to do</a:t>
            </a:r>
          </a:p>
          <a:p>
            <a:pPr marL="457200" lvl="1" indent="0">
              <a:buNone/>
            </a:pPr>
            <a:r>
              <a:rPr lang="en-GB" sz="2000" dirty="0" smtClean="0">
                <a:latin typeface="Calibri" charset="0"/>
              </a:rPr>
              <a:t>     random effects analysis.</a:t>
            </a:r>
            <a:endParaRPr lang="en-GB" sz="2000" dirty="0">
              <a:latin typeface="Calibri" charset="0"/>
            </a:endParaRPr>
          </a:p>
          <a:p>
            <a:pPr lvl="1">
              <a:buFont typeface="Arial" charset="0"/>
              <a:buNone/>
            </a:pPr>
            <a:endParaRPr lang="en-GB" sz="2000" dirty="0">
              <a:latin typeface="Calibri" charset="0"/>
            </a:endParaRPr>
          </a:p>
        </p:txBody>
      </p:sp>
      <p:sp>
        <p:nvSpPr>
          <p:cNvPr id="11266" name="Title 1"/>
          <p:cNvSpPr>
            <a:spLocks noGrp="1"/>
          </p:cNvSpPr>
          <p:nvPr>
            <p:ph type="title"/>
          </p:nvPr>
        </p:nvSpPr>
        <p:spPr>
          <a:xfrm>
            <a:off x="500063" y="142875"/>
            <a:ext cx="8229600" cy="1143000"/>
          </a:xfrm>
        </p:spPr>
        <p:txBody>
          <a:bodyPr/>
          <a:lstStyle/>
          <a:p>
            <a:r>
              <a:rPr lang="en-GB">
                <a:latin typeface="Calibri" charset="0"/>
              </a:rPr>
              <a:t>Stats tests at the 2</a:t>
            </a:r>
            <a:r>
              <a:rPr lang="en-GB" baseline="30000">
                <a:latin typeface="Calibri" charset="0"/>
              </a:rPr>
              <a:t>nd</a:t>
            </a:r>
            <a:r>
              <a:rPr lang="en-GB">
                <a:latin typeface="Calibri" charset="0"/>
              </a:rPr>
              <a:t> Level</a:t>
            </a:r>
          </a:p>
        </p:txBody>
      </p:sp>
      <p:grpSp>
        <p:nvGrpSpPr>
          <p:cNvPr id="11276" name="Group 12"/>
          <p:cNvGrpSpPr>
            <a:grpSpLocks/>
          </p:cNvGrpSpPr>
          <p:nvPr/>
        </p:nvGrpSpPr>
        <p:grpSpPr bwMode="auto">
          <a:xfrm>
            <a:off x="6373504" y="2815988"/>
            <a:ext cx="2086284" cy="3066197"/>
            <a:chOff x="4377" y="1344"/>
            <a:chExt cx="952" cy="1179"/>
          </a:xfrm>
        </p:grpSpPr>
        <p:sp>
          <p:nvSpPr>
            <p:cNvPr id="11275" name="Rectangle 11"/>
            <p:cNvSpPr>
              <a:spLocks noChangeArrowheads="1"/>
            </p:cNvSpPr>
            <p:nvPr/>
          </p:nvSpPr>
          <p:spPr bwMode="auto">
            <a:xfrm>
              <a:off x="4377" y="1344"/>
              <a:ext cx="952" cy="1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1269" name="Picture 25" descr="SensT"/>
            <p:cNvPicPr>
              <a:picLocks noChangeAspect="1" noChangeArrowheads="1"/>
            </p:cNvPicPr>
            <p:nvPr/>
          </p:nvPicPr>
          <p:blipFill>
            <a:blip r:embed="rId3">
              <a:extLst>
                <a:ext uri="{28A0092B-C50C-407E-A947-70E740481C1C}">
                  <a14:useLocalDpi xmlns:a14="http://schemas.microsoft.com/office/drawing/2010/main" val="0"/>
                </a:ext>
              </a:extLst>
            </a:blip>
            <a:srcRect l="47688" t="8951" r="9554" b="51018"/>
            <a:stretch>
              <a:fillRect/>
            </a:stretch>
          </p:blipFill>
          <p:spPr bwMode="auto">
            <a:xfrm>
              <a:off x="4377" y="1344"/>
              <a:ext cx="896"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953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pPr>
              <a:buFont typeface="Arial" charset="0"/>
              <a:buNone/>
            </a:pPr>
            <a:r>
              <a:rPr lang="en-GB" sz="2200" dirty="0" smtClean="0">
                <a:latin typeface="Calibri" charset="0"/>
              </a:rPr>
              <a:t>If </a:t>
            </a:r>
            <a:r>
              <a:rPr lang="en-GB" sz="2200" dirty="0">
                <a:latin typeface="Calibri" charset="0"/>
              </a:rPr>
              <a:t>you have 2 subject groups: </a:t>
            </a:r>
            <a:r>
              <a:rPr lang="en-GB" sz="2200" u="sng" dirty="0">
                <a:latin typeface="Calibri" charset="0"/>
              </a:rPr>
              <a:t>two sample t-test</a:t>
            </a:r>
          </a:p>
          <a:p>
            <a:pPr lvl="1"/>
            <a:r>
              <a:rPr lang="en-GB" sz="2000" dirty="0">
                <a:latin typeface="Calibri" charset="0"/>
              </a:rPr>
              <a:t>Same design matrices for all subjects in a group</a:t>
            </a:r>
          </a:p>
          <a:p>
            <a:pPr lvl="1"/>
            <a:r>
              <a:rPr lang="en-GB" sz="2000" dirty="0">
                <a:latin typeface="Calibri" charset="0"/>
              </a:rPr>
              <a:t>Enter con*.</a:t>
            </a:r>
            <a:r>
              <a:rPr lang="en-GB" sz="2000" dirty="0" err="1">
                <a:latin typeface="Calibri" charset="0"/>
              </a:rPr>
              <a:t>img</a:t>
            </a:r>
            <a:r>
              <a:rPr lang="en-GB" sz="2000" dirty="0">
                <a:latin typeface="Calibri" charset="0"/>
              </a:rPr>
              <a:t> for each group member</a:t>
            </a:r>
          </a:p>
          <a:p>
            <a:pPr lvl="1"/>
            <a:r>
              <a:rPr lang="en-GB" sz="2000" dirty="0">
                <a:latin typeface="Calibri" charset="0"/>
              </a:rPr>
              <a:t>Not necessary to have same no. subject in each group</a:t>
            </a:r>
          </a:p>
          <a:p>
            <a:pPr lvl="1"/>
            <a:r>
              <a:rPr lang="en-GB" sz="2000" dirty="0">
                <a:latin typeface="Calibri" charset="0"/>
              </a:rPr>
              <a:t>Assume measurement independent between groups</a:t>
            </a:r>
          </a:p>
          <a:p>
            <a:pPr lvl="1"/>
            <a:r>
              <a:rPr lang="en-GB" sz="2000" dirty="0">
                <a:latin typeface="Calibri" charset="0"/>
              </a:rPr>
              <a:t>Assume unequal variance between each group</a:t>
            </a:r>
          </a:p>
          <a:p>
            <a:endParaRPr lang="en-GB" dirty="0"/>
          </a:p>
        </p:txBody>
      </p:sp>
      <p:grpSp>
        <p:nvGrpSpPr>
          <p:cNvPr id="5" name="Group 17"/>
          <p:cNvGrpSpPr>
            <a:grpSpLocks/>
          </p:cNvGrpSpPr>
          <p:nvPr/>
        </p:nvGrpSpPr>
        <p:grpSpPr bwMode="auto">
          <a:xfrm>
            <a:off x="5344769" y="1702417"/>
            <a:ext cx="2918797" cy="4409222"/>
            <a:chOff x="4377" y="2568"/>
            <a:chExt cx="952" cy="1452"/>
          </a:xfrm>
        </p:grpSpPr>
        <p:sp>
          <p:nvSpPr>
            <p:cNvPr id="6" name="Rectangle 10"/>
            <p:cNvSpPr>
              <a:spLocks noChangeArrowheads="1"/>
            </p:cNvSpPr>
            <p:nvPr/>
          </p:nvSpPr>
          <p:spPr bwMode="auto">
            <a:xfrm>
              <a:off x="4377" y="2568"/>
              <a:ext cx="952" cy="14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 y="2613"/>
              <a:ext cx="648" cy="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 Box 9"/>
            <p:cNvSpPr txBox="1">
              <a:spLocks noChangeArrowheads="1"/>
            </p:cNvSpPr>
            <p:nvPr/>
          </p:nvSpPr>
          <p:spPr bwMode="auto">
            <a:xfrm>
              <a:off x="4544" y="2966"/>
              <a:ext cx="152"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400"/>
                <a:t>1</a:t>
              </a:r>
            </a:p>
            <a:p>
              <a:pPr algn="r"/>
              <a:r>
                <a:rPr lang="en-GB" sz="400"/>
                <a:t>2</a:t>
              </a:r>
            </a:p>
            <a:p>
              <a:pPr algn="r"/>
              <a:r>
                <a:rPr lang="en-GB" sz="400"/>
                <a:t>3</a:t>
              </a:r>
            </a:p>
            <a:p>
              <a:pPr algn="r"/>
              <a:r>
                <a:rPr lang="en-GB" sz="400"/>
                <a:t>4</a:t>
              </a:r>
            </a:p>
            <a:p>
              <a:pPr algn="r"/>
              <a:r>
                <a:rPr lang="en-GB" sz="400"/>
                <a:t>5</a:t>
              </a:r>
            </a:p>
            <a:p>
              <a:pPr algn="r"/>
              <a:r>
                <a:rPr lang="en-GB" sz="400"/>
                <a:t>6</a:t>
              </a:r>
            </a:p>
            <a:p>
              <a:pPr algn="r"/>
              <a:r>
                <a:rPr lang="en-GB" sz="400"/>
                <a:t>7</a:t>
              </a:r>
            </a:p>
            <a:p>
              <a:pPr algn="r"/>
              <a:r>
                <a:rPr lang="en-GB" sz="400"/>
                <a:t>8</a:t>
              </a:r>
            </a:p>
            <a:p>
              <a:pPr algn="r"/>
              <a:r>
                <a:rPr lang="en-GB" sz="400"/>
                <a:t>9</a:t>
              </a:r>
            </a:p>
            <a:p>
              <a:pPr algn="r"/>
              <a:r>
                <a:rPr lang="en-GB" sz="400"/>
                <a:t>10</a:t>
              </a:r>
            </a:p>
            <a:p>
              <a:pPr algn="r"/>
              <a:r>
                <a:rPr lang="en-GB" sz="400"/>
                <a:t>11</a:t>
              </a:r>
            </a:p>
            <a:p>
              <a:pPr algn="r"/>
              <a:r>
                <a:rPr lang="en-GB" sz="400"/>
                <a:t>12</a:t>
              </a:r>
            </a:p>
            <a:p>
              <a:pPr algn="r"/>
              <a:r>
                <a:rPr lang="en-GB" sz="400"/>
                <a:t>1</a:t>
              </a:r>
            </a:p>
            <a:p>
              <a:pPr algn="r"/>
              <a:r>
                <a:rPr lang="en-GB" sz="400"/>
                <a:t>2</a:t>
              </a:r>
            </a:p>
            <a:p>
              <a:pPr algn="r"/>
              <a:r>
                <a:rPr lang="en-GB" sz="400"/>
                <a:t>3</a:t>
              </a:r>
            </a:p>
            <a:p>
              <a:pPr algn="r"/>
              <a:r>
                <a:rPr lang="en-GB" sz="400"/>
                <a:t>4</a:t>
              </a:r>
            </a:p>
            <a:p>
              <a:pPr algn="r"/>
              <a:r>
                <a:rPr lang="en-GB" sz="400"/>
                <a:t>5</a:t>
              </a:r>
            </a:p>
            <a:p>
              <a:pPr algn="r"/>
              <a:r>
                <a:rPr lang="en-GB" sz="400"/>
                <a:t>6</a:t>
              </a:r>
            </a:p>
            <a:p>
              <a:pPr algn="r"/>
              <a:r>
                <a:rPr lang="en-GB" sz="400"/>
                <a:t>7</a:t>
              </a:r>
            </a:p>
            <a:p>
              <a:pPr algn="r"/>
              <a:r>
                <a:rPr lang="en-GB" sz="400"/>
                <a:t>8</a:t>
              </a:r>
            </a:p>
            <a:p>
              <a:pPr algn="r"/>
              <a:r>
                <a:rPr lang="en-GB" sz="400"/>
                <a:t>9</a:t>
              </a:r>
            </a:p>
            <a:p>
              <a:pPr algn="r"/>
              <a:r>
                <a:rPr lang="en-GB" sz="400"/>
                <a:t>10</a:t>
              </a:r>
            </a:p>
            <a:p>
              <a:pPr algn="r"/>
              <a:r>
                <a:rPr lang="en-GB" sz="400"/>
                <a:t>11</a:t>
              </a:r>
            </a:p>
            <a:p>
              <a:pPr algn="r"/>
              <a:r>
                <a:rPr lang="en-GB" sz="400"/>
                <a:t>12</a:t>
              </a:r>
            </a:p>
            <a:p>
              <a:pPr algn="r"/>
              <a:endParaRPr lang="en-GB" sz="400"/>
            </a:p>
          </p:txBody>
        </p:sp>
      </p:grpSp>
      <p:sp>
        <p:nvSpPr>
          <p:cNvPr id="4" name="Rectangle 3"/>
          <p:cNvSpPr/>
          <p:nvPr/>
        </p:nvSpPr>
        <p:spPr>
          <a:xfrm>
            <a:off x="6089798" y="5762626"/>
            <a:ext cx="2115990" cy="304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3533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125413" y="76200"/>
            <a:ext cx="8731984"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r>
              <a:rPr lang="en-US" sz="3200" b="1" dirty="0" smtClean="0"/>
              <a:t>Multiple conditions, different subjects</a:t>
            </a:r>
            <a:endParaRPr lang="en-US" sz="3200" b="1" dirty="0"/>
          </a:p>
        </p:txBody>
      </p:sp>
      <p:sp>
        <p:nvSpPr>
          <p:cNvPr id="34819" name="Rectangle 7"/>
          <p:cNvSpPr>
            <a:spLocks noChangeArrowheads="1"/>
          </p:cNvSpPr>
          <p:nvPr/>
        </p:nvSpPr>
        <p:spPr bwMode="auto">
          <a:xfrm>
            <a:off x="609599" y="1371600"/>
            <a:ext cx="8138615" cy="495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pPr algn="l"/>
            <a:r>
              <a:rPr lang="de-DE" sz="2400" dirty="0"/>
              <a:t>Condition </a:t>
            </a:r>
            <a:r>
              <a:rPr lang="de-DE" sz="2400" dirty="0" smtClean="0"/>
              <a:t>1</a:t>
            </a:r>
            <a:r>
              <a:rPr lang="de-DE" sz="2400" dirty="0"/>
              <a:t>		Condition 2		Condition3</a:t>
            </a:r>
            <a:br>
              <a:rPr lang="de-DE" sz="2400" dirty="0"/>
            </a:br>
            <a:r>
              <a:rPr lang="de-DE" sz="2400" dirty="0" smtClean="0"/>
              <a:t>(placebo)			(drug 1)			(drug 2)</a:t>
            </a:r>
          </a:p>
          <a:p>
            <a:pPr algn="l"/>
            <a:r>
              <a:rPr lang="de-DE" sz="2400" dirty="0"/>
              <a:t/>
            </a:r>
            <a:br>
              <a:rPr lang="de-DE" sz="2400" dirty="0"/>
            </a:br>
            <a:r>
              <a:rPr lang="de-DE" sz="2400" dirty="0"/>
              <a:t>Sub1			</a:t>
            </a:r>
            <a:r>
              <a:rPr lang="de-DE" sz="2400" dirty="0" smtClean="0"/>
              <a:t>	Sub13</a:t>
            </a:r>
            <a:r>
              <a:rPr lang="de-DE" sz="2400" dirty="0"/>
              <a:t>			</a:t>
            </a:r>
            <a:r>
              <a:rPr lang="de-DE" sz="2400" dirty="0" smtClean="0"/>
              <a:t>	Sub25</a:t>
            </a:r>
            <a:r>
              <a:rPr lang="de-DE" sz="2400" dirty="0"/>
              <a:t/>
            </a:r>
            <a:br>
              <a:rPr lang="de-DE" sz="2400" dirty="0"/>
            </a:br>
            <a:r>
              <a:rPr lang="de-DE" sz="2400" dirty="0"/>
              <a:t>Sub2			</a:t>
            </a:r>
            <a:r>
              <a:rPr lang="de-DE" sz="2400" dirty="0" smtClean="0"/>
              <a:t>	Sub14</a:t>
            </a:r>
            <a:r>
              <a:rPr lang="de-DE" sz="2400" dirty="0"/>
              <a:t>			</a:t>
            </a:r>
            <a:r>
              <a:rPr lang="de-DE" sz="2400" dirty="0" smtClean="0"/>
              <a:t>	Sub26</a:t>
            </a:r>
            <a:r>
              <a:rPr lang="de-DE" sz="2400" dirty="0"/>
              <a:t/>
            </a:r>
            <a:br>
              <a:rPr lang="de-DE" sz="2400" dirty="0"/>
            </a:br>
            <a:r>
              <a:rPr lang="de-DE" sz="2400" dirty="0"/>
              <a:t>...			</a:t>
            </a:r>
            <a:r>
              <a:rPr lang="de-DE" sz="2400" dirty="0" smtClean="0"/>
              <a:t>		...</a:t>
            </a:r>
            <a:r>
              <a:rPr lang="de-DE" sz="2400" dirty="0"/>
              <a:t>			</a:t>
            </a:r>
            <a:r>
              <a:rPr lang="de-DE" sz="2400" dirty="0" smtClean="0"/>
              <a:t>		...</a:t>
            </a:r>
            <a:r>
              <a:rPr lang="de-DE" sz="2400" dirty="0"/>
              <a:t/>
            </a:r>
            <a:br>
              <a:rPr lang="de-DE" sz="2400" dirty="0"/>
            </a:br>
            <a:r>
              <a:rPr lang="de-DE" sz="2400" dirty="0"/>
              <a:t>Sub12			</a:t>
            </a:r>
            <a:r>
              <a:rPr lang="de-DE" sz="2400" dirty="0" smtClean="0"/>
              <a:t>	Sub24</a:t>
            </a:r>
            <a:r>
              <a:rPr lang="de-DE" sz="2400" dirty="0"/>
              <a:t>			</a:t>
            </a:r>
            <a:r>
              <a:rPr lang="de-DE" sz="2400" dirty="0" smtClean="0"/>
              <a:t>	Sub36</a:t>
            </a:r>
            <a:r>
              <a:rPr lang="de-DE" sz="2400" dirty="0">
                <a:solidFill>
                  <a:schemeClr val="tx2"/>
                </a:solidFill>
              </a:rPr>
              <a:t/>
            </a:r>
            <a:br>
              <a:rPr lang="de-DE" sz="2400" dirty="0">
                <a:solidFill>
                  <a:schemeClr val="tx2"/>
                </a:solidFill>
              </a:rPr>
            </a:br>
            <a:r>
              <a:rPr lang="de-DE" sz="2400" dirty="0"/>
              <a:t/>
            </a:r>
            <a:br>
              <a:rPr lang="de-DE" sz="2400" dirty="0"/>
            </a:br>
            <a:r>
              <a:rPr lang="de-DE" sz="2400" dirty="0" smtClean="0"/>
              <a:t>- ANOVA </a:t>
            </a:r>
            <a:r>
              <a:rPr lang="de-DE" sz="2400" dirty="0"/>
              <a:t>at second </a:t>
            </a:r>
            <a:r>
              <a:rPr lang="de-DE" sz="2400" dirty="0" smtClean="0"/>
              <a:t>level. </a:t>
            </a:r>
          </a:p>
          <a:p>
            <a:pPr algn="l"/>
            <a:endParaRPr lang="de-DE" sz="2400" dirty="0" smtClean="0"/>
          </a:p>
          <a:p>
            <a:pPr algn="l"/>
            <a:r>
              <a:rPr lang="de-DE" sz="2400" dirty="0" smtClean="0"/>
              <a:t>- If </a:t>
            </a:r>
            <a:r>
              <a:rPr lang="de-DE" sz="2400" dirty="0"/>
              <a:t>you have two conditions this is a </a:t>
            </a:r>
            <a:r>
              <a:rPr lang="de-DE" sz="2400" dirty="0" smtClean="0"/>
              <a:t>two-sample (unpaired) </a:t>
            </a:r>
            <a:r>
              <a:rPr lang="de-DE" sz="2400" dirty="0"/>
              <a:t>t-test.</a:t>
            </a:r>
            <a:endParaRPr lang="en-US" sz="2400" baseline="30000" dirty="0"/>
          </a:p>
        </p:txBody>
      </p:sp>
    </p:spTree>
    <p:extLst>
      <p:ext uri="{BB962C8B-B14F-4D97-AF65-F5344CB8AC3E}">
        <p14:creationId xmlns:p14="http://schemas.microsoft.com/office/powerpoint/2010/main" val="3997785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25413" y="76200"/>
            <a:ext cx="8256587"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r>
              <a:rPr lang="en-US" sz="3200" b="1" dirty="0" smtClean="0"/>
              <a:t>Multiple conditions, same subjects</a:t>
            </a:r>
            <a:endParaRPr lang="en-US" sz="3200" b="1" dirty="0"/>
          </a:p>
        </p:txBody>
      </p:sp>
      <p:sp>
        <p:nvSpPr>
          <p:cNvPr id="35843" name="Rectangle 3"/>
          <p:cNvSpPr>
            <a:spLocks noChangeArrowheads="1"/>
          </p:cNvSpPr>
          <p:nvPr/>
        </p:nvSpPr>
        <p:spPr bwMode="auto">
          <a:xfrm>
            <a:off x="609600" y="1371600"/>
            <a:ext cx="7772400" cy="495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pPr algn="l"/>
            <a:r>
              <a:rPr lang="de-DE" sz="2400" dirty="0"/>
              <a:t>Condition 1		Condition 2		Condition3</a:t>
            </a:r>
            <a:br>
              <a:rPr lang="de-DE" sz="2400" dirty="0"/>
            </a:br>
            <a:r>
              <a:rPr lang="de-DE" sz="2400" dirty="0"/>
              <a:t/>
            </a:r>
            <a:br>
              <a:rPr lang="de-DE" sz="2400" dirty="0"/>
            </a:br>
            <a:r>
              <a:rPr lang="de-DE" sz="2400" dirty="0"/>
              <a:t>Sub1			</a:t>
            </a:r>
            <a:r>
              <a:rPr lang="de-DE" sz="2400" dirty="0" smtClean="0"/>
              <a:t>	Sub1</a:t>
            </a:r>
            <a:r>
              <a:rPr lang="de-DE" sz="2400" dirty="0"/>
              <a:t>			</a:t>
            </a:r>
            <a:r>
              <a:rPr lang="de-DE" sz="2400" dirty="0" smtClean="0"/>
              <a:t>	Sub1</a:t>
            </a:r>
            <a:r>
              <a:rPr lang="de-DE" sz="2400" dirty="0"/>
              <a:t/>
            </a:r>
            <a:br>
              <a:rPr lang="de-DE" sz="2400" dirty="0"/>
            </a:br>
            <a:r>
              <a:rPr lang="de-DE" sz="2400" dirty="0"/>
              <a:t>Sub2			</a:t>
            </a:r>
            <a:r>
              <a:rPr lang="de-DE" sz="2400" dirty="0" smtClean="0"/>
              <a:t>	Sub2</a:t>
            </a:r>
            <a:r>
              <a:rPr lang="de-DE" sz="2400" dirty="0"/>
              <a:t>			</a:t>
            </a:r>
            <a:r>
              <a:rPr lang="de-DE" sz="2400" dirty="0" smtClean="0"/>
              <a:t>	Sub2</a:t>
            </a:r>
            <a:r>
              <a:rPr lang="de-DE" sz="2400" dirty="0"/>
              <a:t/>
            </a:r>
            <a:br>
              <a:rPr lang="de-DE" sz="2400" dirty="0"/>
            </a:br>
            <a:r>
              <a:rPr lang="de-DE" sz="2400" dirty="0"/>
              <a:t>...			</a:t>
            </a:r>
            <a:r>
              <a:rPr lang="de-DE" sz="2400" dirty="0" smtClean="0"/>
              <a:t>		...</a:t>
            </a:r>
            <a:r>
              <a:rPr lang="de-DE" sz="2400" dirty="0"/>
              <a:t>			</a:t>
            </a:r>
            <a:r>
              <a:rPr lang="de-DE" sz="2400" dirty="0" smtClean="0"/>
              <a:t>		...</a:t>
            </a:r>
            <a:r>
              <a:rPr lang="de-DE" sz="2400" dirty="0"/>
              <a:t/>
            </a:r>
            <a:br>
              <a:rPr lang="de-DE" sz="2400" dirty="0"/>
            </a:br>
            <a:r>
              <a:rPr lang="de-DE" sz="2400" dirty="0"/>
              <a:t>Sub12			</a:t>
            </a:r>
            <a:r>
              <a:rPr lang="de-DE" sz="2400" dirty="0" smtClean="0"/>
              <a:t>	Sub12</a:t>
            </a:r>
            <a:r>
              <a:rPr lang="de-DE" sz="2400" dirty="0"/>
              <a:t>			</a:t>
            </a:r>
            <a:r>
              <a:rPr lang="de-DE" sz="2400" dirty="0" smtClean="0"/>
              <a:t>	Sub12</a:t>
            </a:r>
            <a:r>
              <a:rPr lang="de-DE" sz="2400" dirty="0">
                <a:solidFill>
                  <a:schemeClr val="tx2"/>
                </a:solidFill>
              </a:rPr>
              <a:t/>
            </a:r>
            <a:br>
              <a:rPr lang="de-DE" sz="2400" dirty="0">
                <a:solidFill>
                  <a:schemeClr val="tx2"/>
                </a:solidFill>
              </a:rPr>
            </a:br>
            <a:r>
              <a:rPr lang="de-DE" sz="2400" dirty="0">
                <a:solidFill>
                  <a:schemeClr val="tx2"/>
                </a:solidFill>
              </a:rPr>
              <a:t/>
            </a:r>
            <a:br>
              <a:rPr lang="de-DE" sz="2400" dirty="0">
                <a:solidFill>
                  <a:schemeClr val="tx2"/>
                </a:solidFill>
              </a:rPr>
            </a:br>
            <a:r>
              <a:rPr lang="de-DE" sz="2400" dirty="0"/>
              <a:t>ANOVA </a:t>
            </a:r>
            <a:r>
              <a:rPr lang="de-DE" sz="2400" b="1" dirty="0"/>
              <a:t>within</a:t>
            </a:r>
            <a:r>
              <a:rPr lang="de-DE" sz="2400" dirty="0"/>
              <a:t> subjects at second level.</a:t>
            </a:r>
            <a:br>
              <a:rPr lang="de-DE" sz="2400" dirty="0"/>
            </a:br>
            <a:r>
              <a:rPr lang="de-DE" sz="2400" dirty="0"/>
              <a:t/>
            </a:r>
            <a:br>
              <a:rPr lang="de-DE" sz="2400" dirty="0"/>
            </a:br>
            <a:r>
              <a:rPr lang="de-DE" sz="2400" dirty="0"/>
              <a:t>This is an ANOVA but with average subject effects removed. If you have two conditions this is a paired t-test.</a:t>
            </a:r>
            <a:endParaRPr lang="en-US" sz="2400" baseline="30000" dirty="0"/>
          </a:p>
        </p:txBody>
      </p:sp>
    </p:spTree>
    <p:extLst>
      <p:ext uri="{BB962C8B-B14F-4D97-AF65-F5344CB8AC3E}">
        <p14:creationId xmlns:p14="http://schemas.microsoft.com/office/powerpoint/2010/main" val="396806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00063" y="142875"/>
            <a:ext cx="8229600" cy="1143000"/>
          </a:xfrm>
        </p:spPr>
        <p:txBody>
          <a:bodyPr>
            <a:normAutofit fontScale="90000"/>
          </a:bodyPr>
          <a:lstStyle/>
          <a:p>
            <a:r>
              <a:rPr lang="en-GB" b="1" u="sng" dirty="0">
                <a:latin typeface="Calibri" charset="0"/>
              </a:rPr>
              <a:t>ANOVA: </a:t>
            </a:r>
            <a:r>
              <a:rPr lang="en-GB" b="1" dirty="0">
                <a:latin typeface="Calibri" charset="0"/>
              </a:rPr>
              <a:t>analysis of variance</a:t>
            </a:r>
            <a:br>
              <a:rPr lang="en-GB" b="1" dirty="0">
                <a:latin typeface="Calibri" charset="0"/>
              </a:rPr>
            </a:br>
            <a:endParaRPr lang="en-GB" dirty="0">
              <a:latin typeface="Calibri" charset="0"/>
            </a:endParaRPr>
          </a:p>
        </p:txBody>
      </p:sp>
      <p:sp>
        <p:nvSpPr>
          <p:cNvPr id="3" name="Content Placeholder 2"/>
          <p:cNvSpPr>
            <a:spLocks noGrp="1"/>
          </p:cNvSpPr>
          <p:nvPr>
            <p:ph sz="half" idx="4294967295"/>
          </p:nvPr>
        </p:nvSpPr>
        <p:spPr>
          <a:xfrm>
            <a:off x="457200" y="1600200"/>
            <a:ext cx="4906963" cy="4829175"/>
          </a:xfrm>
        </p:spPr>
        <p:txBody>
          <a:bodyPr>
            <a:normAutofit/>
          </a:bodyPr>
          <a:lstStyle/>
          <a:p>
            <a:pPr>
              <a:buFont typeface="Arial" charset="0"/>
              <a:buNone/>
            </a:pPr>
            <a:endParaRPr lang="en-GB" sz="2200" u="sng" dirty="0">
              <a:latin typeface="Calibri" charset="0"/>
            </a:endParaRPr>
          </a:p>
          <a:p>
            <a:r>
              <a:rPr lang="en-GB" sz="2200" dirty="0">
                <a:latin typeface="Calibri" charset="0"/>
              </a:rPr>
              <a:t>Designs are much more complex</a:t>
            </a:r>
          </a:p>
          <a:p>
            <a:pPr>
              <a:buFont typeface="Arial" charset="0"/>
              <a:buNone/>
            </a:pPr>
            <a:r>
              <a:rPr lang="en-GB" sz="1600" dirty="0">
                <a:latin typeface="Calibri" charset="0"/>
              </a:rPr>
              <a:t>e.g. within-subject ANOVA need covariate per subject </a:t>
            </a:r>
            <a:r>
              <a:rPr lang="en-GB" sz="1600" dirty="0">
                <a:latin typeface="Calibri" charset="0"/>
                <a:sym typeface="Wingdings" charset="0"/>
              </a:rPr>
              <a:t></a:t>
            </a:r>
          </a:p>
          <a:p>
            <a:pPr algn="ctr">
              <a:buFont typeface="Arial" charset="0"/>
              <a:buNone/>
            </a:pPr>
            <a:endParaRPr lang="en-GB" sz="1600" u="sng" dirty="0">
              <a:latin typeface="Calibri" charset="0"/>
            </a:endParaRPr>
          </a:p>
          <a:p>
            <a:r>
              <a:rPr lang="en-GB" sz="2200" b="1" dirty="0">
                <a:latin typeface="Calibri" charset="0"/>
              </a:rPr>
              <a:t>BEWARE</a:t>
            </a:r>
            <a:r>
              <a:rPr lang="en-GB" sz="2200" dirty="0">
                <a:latin typeface="Calibri" charset="0"/>
              </a:rPr>
              <a:t> </a:t>
            </a:r>
            <a:r>
              <a:rPr lang="en-GB" sz="2200" dirty="0" err="1">
                <a:latin typeface="Calibri" charset="0"/>
              </a:rPr>
              <a:t>sphericity</a:t>
            </a:r>
            <a:r>
              <a:rPr lang="en-GB" sz="2200" dirty="0">
                <a:latin typeface="Calibri" charset="0"/>
              </a:rPr>
              <a:t> assumptions may be violated, need to account </a:t>
            </a:r>
            <a:r>
              <a:rPr lang="en-GB" sz="2200" dirty="0" smtClean="0">
                <a:latin typeface="Calibri" charset="0"/>
              </a:rPr>
              <a:t>for.</a:t>
            </a:r>
            <a:endParaRPr lang="en-GB" sz="2200" dirty="0">
              <a:latin typeface="Calibri" charset="0"/>
            </a:endParaRPr>
          </a:p>
          <a:p>
            <a:pPr>
              <a:buFont typeface="Arial" charset="0"/>
              <a:buNone/>
            </a:pPr>
            <a:endParaRPr lang="en-GB" sz="2200" dirty="0">
              <a:latin typeface="Calibri" charset="0"/>
            </a:endParaRPr>
          </a:p>
          <a:p>
            <a:pPr>
              <a:buFont typeface="Arial" charset="0"/>
              <a:buNone/>
            </a:pPr>
            <a:endParaRPr lang="en-GB" sz="2000" dirty="0">
              <a:latin typeface="Calibri" charset="0"/>
            </a:endParaRPr>
          </a:p>
        </p:txBody>
      </p:sp>
      <p:sp>
        <p:nvSpPr>
          <p:cNvPr id="37893" name="Rectangle 1029"/>
          <p:cNvSpPr>
            <a:spLocks noChangeArrowheads="1"/>
          </p:cNvSpPr>
          <p:nvPr/>
        </p:nvSpPr>
        <p:spPr bwMode="auto">
          <a:xfrm>
            <a:off x="5759451" y="1987550"/>
            <a:ext cx="2592388" cy="26654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7892" name="Picture 1028"/>
          <p:cNvPicPr>
            <a:picLocks noChangeAspect="1" noChangeArrowheads="1"/>
          </p:cNvPicPr>
          <p:nvPr/>
        </p:nvPicPr>
        <p:blipFill>
          <a:blip r:embed="rId3">
            <a:extLst>
              <a:ext uri="{28A0092B-C50C-407E-A947-70E740481C1C}">
                <a14:useLocalDpi xmlns:a14="http://schemas.microsoft.com/office/drawing/2010/main" val="0"/>
              </a:ext>
            </a:extLst>
          </a:blip>
          <a:srcRect l="6250" t="23729" r="35858" b="32175"/>
          <a:stretch>
            <a:fillRect/>
          </a:stretch>
        </p:blipFill>
        <p:spPr bwMode="auto">
          <a:xfrm>
            <a:off x="6048376" y="2708275"/>
            <a:ext cx="2014538" cy="187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4" name="Text Box 1030"/>
          <p:cNvSpPr txBox="1">
            <a:spLocks noChangeArrowheads="1"/>
          </p:cNvSpPr>
          <p:nvPr/>
        </p:nvSpPr>
        <p:spPr bwMode="auto">
          <a:xfrm rot="16200000">
            <a:off x="6996113" y="1616075"/>
            <a:ext cx="668337"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800"/>
              <a:t>Subject 1</a:t>
            </a:r>
          </a:p>
          <a:p>
            <a:r>
              <a:rPr lang="en-GB" sz="800"/>
              <a:t>Subject 2</a:t>
            </a:r>
          </a:p>
          <a:p>
            <a:r>
              <a:rPr lang="en-GB" sz="800"/>
              <a:t>Subject 3</a:t>
            </a:r>
          </a:p>
          <a:p>
            <a:r>
              <a:rPr lang="en-GB" sz="800"/>
              <a:t>Subject 4</a:t>
            </a:r>
          </a:p>
          <a:p>
            <a:r>
              <a:rPr lang="en-GB" sz="800"/>
              <a:t>Subject 5</a:t>
            </a:r>
          </a:p>
          <a:p>
            <a:r>
              <a:rPr lang="en-GB" sz="800"/>
              <a:t>Subject 6</a:t>
            </a:r>
          </a:p>
          <a:p>
            <a:r>
              <a:rPr lang="en-GB" sz="800"/>
              <a:t>Subject 7</a:t>
            </a:r>
          </a:p>
          <a:p>
            <a:r>
              <a:rPr lang="en-GB" sz="800"/>
              <a:t>Subject 8</a:t>
            </a:r>
          </a:p>
          <a:p>
            <a:r>
              <a:rPr lang="en-GB" sz="800"/>
              <a:t>Subject 9</a:t>
            </a:r>
          </a:p>
          <a:p>
            <a:r>
              <a:rPr lang="en-GB" sz="800"/>
              <a:t>Subject 10</a:t>
            </a:r>
          </a:p>
          <a:p>
            <a:r>
              <a:rPr lang="en-GB" sz="800"/>
              <a:t>Subject 11</a:t>
            </a:r>
          </a:p>
          <a:p>
            <a:r>
              <a:rPr lang="en-GB" sz="800"/>
              <a:t>Subject 12</a:t>
            </a:r>
          </a:p>
        </p:txBody>
      </p:sp>
    </p:spTree>
    <p:extLst>
      <p:ext uri="{BB962C8B-B14F-4D97-AF65-F5344CB8AC3E}">
        <p14:creationId xmlns:p14="http://schemas.microsoft.com/office/powerpoint/2010/main" val="633014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816476" cy="4525963"/>
          </a:xfrm>
        </p:spPr>
        <p:txBody>
          <a:bodyPr/>
          <a:lstStyle/>
          <a:p>
            <a:r>
              <a:rPr lang="en-GB" sz="2200" dirty="0">
                <a:latin typeface="Calibri" charset="0"/>
              </a:rPr>
              <a:t>Better  approach:</a:t>
            </a:r>
          </a:p>
          <a:p>
            <a:pPr lvl="1"/>
            <a:r>
              <a:rPr lang="en-GB" sz="2000" dirty="0">
                <a:latin typeface="Calibri" charset="0"/>
              </a:rPr>
              <a:t>generate main effects &amp; interaction contrasts at 1</a:t>
            </a:r>
            <a:r>
              <a:rPr lang="en-GB" sz="2000" baseline="30000" dirty="0">
                <a:latin typeface="Calibri" charset="0"/>
              </a:rPr>
              <a:t>st</a:t>
            </a:r>
            <a:r>
              <a:rPr lang="en-GB" sz="2000" dirty="0">
                <a:latin typeface="Calibri" charset="0"/>
              </a:rPr>
              <a:t> level</a:t>
            </a:r>
            <a:endParaRPr lang="en-GB" sz="1600" dirty="0">
              <a:latin typeface="Calibri" charset="0"/>
            </a:endParaRPr>
          </a:p>
          <a:p>
            <a:pPr lvl="1">
              <a:buFont typeface="Arial" charset="0"/>
              <a:buNone/>
            </a:pPr>
            <a:r>
              <a:rPr lang="en-GB" sz="1600" dirty="0">
                <a:latin typeface="Calibri" charset="0"/>
              </a:rPr>
              <a:t>	c = [ 1 1 -1 -1] ; c = [ 1 -1 1 -1 ] ; c = [ 1 -1 -1 1]</a:t>
            </a:r>
          </a:p>
          <a:p>
            <a:pPr lvl="1"/>
            <a:r>
              <a:rPr lang="en-GB" sz="2000" dirty="0">
                <a:latin typeface="Calibri" charset="0"/>
              </a:rPr>
              <a:t>use separate t-tests at the 2</a:t>
            </a:r>
            <a:r>
              <a:rPr lang="en-GB" sz="2000" baseline="30000" dirty="0">
                <a:latin typeface="Calibri" charset="0"/>
              </a:rPr>
              <a:t>nd</a:t>
            </a:r>
            <a:r>
              <a:rPr lang="en-GB" sz="2000" dirty="0">
                <a:latin typeface="Calibri" charset="0"/>
              </a:rPr>
              <a:t> level </a:t>
            </a:r>
            <a:r>
              <a:rPr lang="en-GB" sz="2000" dirty="0">
                <a:latin typeface="Calibri" charset="0"/>
                <a:sym typeface="Wingdings" charset="0"/>
              </a:rPr>
              <a:t></a:t>
            </a:r>
            <a:endParaRPr lang="en-GB" sz="2000" dirty="0">
              <a:latin typeface="Calibri" charset="0"/>
            </a:endParaRPr>
          </a:p>
          <a:p>
            <a:endParaRPr lang="en-GB" dirty="0"/>
          </a:p>
        </p:txBody>
      </p:sp>
      <p:grpSp>
        <p:nvGrpSpPr>
          <p:cNvPr id="10" name="Group 1054"/>
          <p:cNvGrpSpPr>
            <a:grpSpLocks/>
          </p:cNvGrpSpPr>
          <p:nvPr/>
        </p:nvGrpSpPr>
        <p:grpSpPr bwMode="auto">
          <a:xfrm>
            <a:off x="5273676" y="1849438"/>
            <a:ext cx="3597276" cy="3416299"/>
            <a:chOff x="3118" y="1165"/>
            <a:chExt cx="2266" cy="2152"/>
          </a:xfrm>
        </p:grpSpPr>
        <p:sp>
          <p:nvSpPr>
            <p:cNvPr id="11" name="Text Box 1053"/>
            <p:cNvSpPr txBox="1">
              <a:spLocks noChangeArrowheads="1"/>
            </p:cNvSpPr>
            <p:nvPr/>
          </p:nvSpPr>
          <p:spPr bwMode="auto">
            <a:xfrm>
              <a:off x="3118" y="1165"/>
              <a:ext cx="2266" cy="21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u="sng" dirty="0"/>
                <a:t>One sample t-test equivalents:</a:t>
              </a:r>
            </a:p>
            <a:p>
              <a:pPr algn="ctr"/>
              <a:endParaRPr lang="en-GB" sz="1200" dirty="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a:p>
              <a:pPr algn="ctr"/>
              <a:endParaRPr lang="en-GB" sz="1200" dirty="0"/>
            </a:p>
            <a:p>
              <a:pPr algn="ctr"/>
              <a:r>
                <a:rPr lang="en-GB" sz="1200" dirty="0"/>
                <a:t>        A&gt;B	          x&gt;o	       A(x&gt;o)&gt;B(x&gt;o)</a:t>
              </a:r>
            </a:p>
            <a:p>
              <a:pPr algn="ctr"/>
              <a:r>
                <a:rPr lang="en-GB" sz="1200" dirty="0"/>
                <a:t>con.*</a:t>
              </a:r>
              <a:r>
                <a:rPr lang="en-GB" sz="1200" dirty="0" err="1"/>
                <a:t>imgs</a:t>
              </a:r>
              <a:r>
                <a:rPr lang="en-GB" sz="1200" dirty="0"/>
                <a:t> </a:t>
              </a:r>
              <a:r>
                <a:rPr lang="en-GB" sz="1200" dirty="0" smtClean="0"/>
                <a:t>      </a:t>
              </a:r>
              <a:r>
                <a:rPr lang="en-GB" sz="1200" dirty="0"/>
                <a:t>con.*</a:t>
              </a:r>
              <a:r>
                <a:rPr lang="en-GB" sz="1200" dirty="0" err="1"/>
                <a:t>imgs</a:t>
              </a:r>
              <a:r>
                <a:rPr lang="en-GB" sz="1200" dirty="0"/>
                <a:t>         con.*</a:t>
              </a:r>
              <a:r>
                <a:rPr lang="en-GB" sz="1200" dirty="0" err="1"/>
                <a:t>imgs</a:t>
              </a:r>
              <a:endParaRPr lang="en-GB" sz="1200" dirty="0"/>
            </a:p>
            <a:p>
              <a:pPr algn="ctr"/>
              <a:r>
                <a:rPr lang="en-GB" sz="1200" dirty="0"/>
                <a:t>  c = [ 1 1 -1 -1]  </a:t>
              </a:r>
              <a:r>
                <a:rPr lang="en-GB" sz="1200" dirty="0" smtClean="0"/>
                <a:t>         </a:t>
              </a:r>
              <a:r>
                <a:rPr lang="en-GB" sz="1200" dirty="0"/>
                <a:t>c= [ 1 -1 1 -1]        </a:t>
              </a:r>
              <a:r>
                <a:rPr lang="en-GB" sz="1200" dirty="0" smtClean="0"/>
                <a:t>  </a:t>
              </a:r>
              <a:r>
                <a:rPr lang="en-GB" sz="1200" dirty="0"/>
                <a:t>c = [ 1 -1 -1 1]</a:t>
              </a:r>
            </a:p>
          </p:txBody>
        </p:sp>
        <p:pic>
          <p:nvPicPr>
            <p:cNvPr id="12" name="Picture 25" descr="SensT"/>
            <p:cNvPicPr>
              <a:picLocks noChangeAspect="1" noChangeArrowheads="1"/>
            </p:cNvPicPr>
            <p:nvPr/>
          </p:nvPicPr>
          <p:blipFill>
            <a:blip r:embed="rId3">
              <a:extLst>
                <a:ext uri="{28A0092B-C50C-407E-A947-70E740481C1C}">
                  <a14:useLocalDpi xmlns:a14="http://schemas.microsoft.com/office/drawing/2010/main" val="0"/>
                </a:ext>
              </a:extLst>
            </a:blip>
            <a:srcRect l="47688" t="8951" r="21790" b="51018"/>
            <a:stretch>
              <a:fillRect/>
            </a:stretch>
          </p:blipFill>
          <p:spPr bwMode="auto">
            <a:xfrm>
              <a:off x="3216" y="1626"/>
              <a:ext cx="508"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SensT"/>
            <p:cNvPicPr>
              <a:picLocks noChangeAspect="1" noChangeArrowheads="1"/>
            </p:cNvPicPr>
            <p:nvPr/>
          </p:nvPicPr>
          <p:blipFill>
            <a:blip r:embed="rId3">
              <a:extLst>
                <a:ext uri="{28A0092B-C50C-407E-A947-70E740481C1C}">
                  <a14:useLocalDpi xmlns:a14="http://schemas.microsoft.com/office/drawing/2010/main" val="0"/>
                </a:ext>
              </a:extLst>
            </a:blip>
            <a:srcRect l="47688" t="8951" r="21790" b="51018"/>
            <a:stretch>
              <a:fillRect/>
            </a:stretch>
          </p:blipFill>
          <p:spPr bwMode="auto">
            <a:xfrm>
              <a:off x="3859" y="1626"/>
              <a:ext cx="507"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SensT"/>
            <p:cNvPicPr>
              <a:picLocks noChangeAspect="1" noChangeArrowheads="1"/>
            </p:cNvPicPr>
            <p:nvPr/>
          </p:nvPicPr>
          <p:blipFill>
            <a:blip r:embed="rId3">
              <a:extLst>
                <a:ext uri="{28A0092B-C50C-407E-A947-70E740481C1C}">
                  <a14:useLocalDpi xmlns:a14="http://schemas.microsoft.com/office/drawing/2010/main" val="0"/>
                </a:ext>
              </a:extLst>
            </a:blip>
            <a:srcRect l="47688" t="8951" r="21790" b="51018"/>
            <a:stretch>
              <a:fillRect/>
            </a:stretch>
          </p:blipFill>
          <p:spPr bwMode="auto">
            <a:xfrm>
              <a:off x="4490" y="1626"/>
              <a:ext cx="508" cy="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5499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0063" y="142875"/>
            <a:ext cx="8229600" cy="1143000"/>
          </a:xfrm>
        </p:spPr>
        <p:txBody>
          <a:bodyPr/>
          <a:lstStyle/>
          <a:p>
            <a:r>
              <a:rPr lang="en-GB" smtClean="0"/>
              <a:t>SPM 2</a:t>
            </a:r>
            <a:r>
              <a:rPr lang="en-GB" baseline="30000" smtClean="0"/>
              <a:t>nd</a:t>
            </a:r>
            <a:r>
              <a:rPr lang="en-GB" smtClean="0"/>
              <a:t> Level: How to Set-Up</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10938" r="61377" b="49374"/>
          <a:stretch>
            <a:fillRect/>
          </a:stretch>
        </p:blipFill>
        <p:spPr bwMode="auto">
          <a:xfrm>
            <a:off x="500063" y="1928813"/>
            <a:ext cx="35004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857250" y="3429000"/>
            <a:ext cx="14287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 name="Group 15"/>
          <p:cNvGrpSpPr>
            <a:grpSpLocks/>
          </p:cNvGrpSpPr>
          <p:nvPr/>
        </p:nvGrpSpPr>
        <p:grpSpPr bwMode="auto">
          <a:xfrm>
            <a:off x="2286000" y="1643063"/>
            <a:ext cx="6500813" cy="5000625"/>
            <a:chOff x="2285984" y="1357298"/>
            <a:chExt cx="6500858" cy="5000684"/>
          </a:xfrm>
        </p:grpSpPr>
        <p:sp>
          <p:nvSpPr>
            <p:cNvPr id="15" name="Isosceles Triangle 14"/>
            <p:cNvSpPr/>
            <p:nvPr/>
          </p:nvSpPr>
          <p:spPr>
            <a:xfrm rot="16200000">
              <a:off x="857212" y="2786070"/>
              <a:ext cx="5000684" cy="2143140"/>
            </a:xfrm>
            <a:prstGeom prst="triangle">
              <a:avLst>
                <a:gd name="adj" fmla="val 60479"/>
              </a:avLst>
            </a:prstGeom>
            <a:solidFill>
              <a:srgbClr val="FFFFFF">
                <a:alpha val="6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3319" name="Picture 2"/>
            <p:cNvPicPr>
              <a:picLocks noChangeAspect="1" noChangeArrowheads="1"/>
            </p:cNvPicPr>
            <p:nvPr/>
          </p:nvPicPr>
          <p:blipFill>
            <a:blip r:embed="rId4">
              <a:extLst>
                <a:ext uri="{28A0092B-C50C-407E-A947-70E740481C1C}">
                  <a14:useLocalDpi xmlns:a14="http://schemas.microsoft.com/office/drawing/2010/main" val="0"/>
                </a:ext>
              </a:extLst>
            </a:blip>
            <a:srcRect l="39453" t="5000" r="19920" b="20625"/>
            <a:stretch>
              <a:fillRect/>
            </a:stretch>
          </p:blipFill>
          <p:spPr bwMode="auto">
            <a:xfrm>
              <a:off x="4416496" y="1357298"/>
              <a:ext cx="4370346" cy="500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22207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0063" y="142875"/>
            <a:ext cx="8229600" cy="1143000"/>
          </a:xfrm>
        </p:spPr>
        <p:txBody>
          <a:bodyPr/>
          <a:lstStyle/>
          <a:p>
            <a:r>
              <a:rPr lang="en-GB" smtClean="0"/>
              <a:t>SPM 2</a:t>
            </a:r>
            <a:r>
              <a:rPr lang="en-GB" baseline="30000" smtClean="0"/>
              <a:t>nd</a:t>
            </a:r>
            <a:r>
              <a:rPr lang="en-GB" smtClean="0"/>
              <a:t> Level: Set-Up Options</a:t>
            </a:r>
          </a:p>
        </p:txBody>
      </p:sp>
      <p:sp>
        <p:nvSpPr>
          <p:cNvPr id="3" name="Content Placeholder 2"/>
          <p:cNvSpPr>
            <a:spLocks noGrp="1"/>
          </p:cNvSpPr>
          <p:nvPr>
            <p:ph sz="half" idx="1"/>
          </p:nvPr>
        </p:nvSpPr>
        <p:spPr>
          <a:xfrm>
            <a:off x="457200" y="1600200"/>
            <a:ext cx="4038600" cy="5114925"/>
          </a:xfrm>
        </p:spPr>
        <p:txBody>
          <a:bodyPr rtlCol="0">
            <a:normAutofit/>
          </a:bodyPr>
          <a:lstStyle/>
          <a:p>
            <a:pPr fontAlgn="auto">
              <a:spcAft>
                <a:spcPts val="0"/>
              </a:spcAft>
              <a:buFont typeface="Arial" pitchFamily="34" charset="0"/>
              <a:buNone/>
              <a:defRPr/>
            </a:pPr>
            <a:r>
              <a:rPr lang="en-GB" sz="2200" u="sng" dirty="0" smtClean="0"/>
              <a:t>Directory</a:t>
            </a:r>
          </a:p>
          <a:p>
            <a:pPr fontAlgn="auto">
              <a:spcAft>
                <a:spcPts val="0"/>
              </a:spcAft>
              <a:buFont typeface="Arial" pitchFamily="34" charset="0"/>
              <a:buNone/>
              <a:defRPr/>
            </a:pPr>
            <a:r>
              <a:rPr lang="en-GB" sz="1800" dirty="0" smtClean="0"/>
              <a:t>	- select directory to write out SPM </a:t>
            </a:r>
          </a:p>
          <a:p>
            <a:pPr fontAlgn="auto">
              <a:spcAft>
                <a:spcPts val="0"/>
              </a:spcAft>
              <a:buFont typeface="Arial" pitchFamily="34" charset="0"/>
              <a:buNone/>
              <a:defRPr/>
            </a:pPr>
            <a:endParaRPr lang="en-GB" sz="1800" dirty="0" smtClean="0"/>
          </a:p>
          <a:p>
            <a:pPr fontAlgn="auto">
              <a:spcAft>
                <a:spcPts val="0"/>
              </a:spcAft>
              <a:buFont typeface="Arial" pitchFamily="34" charset="0"/>
              <a:buNone/>
              <a:defRPr/>
            </a:pPr>
            <a:r>
              <a:rPr lang="en-GB" sz="2200" u="sng" dirty="0" smtClean="0"/>
              <a:t>Design</a:t>
            </a:r>
            <a:r>
              <a:rPr lang="en-GB" sz="2200" dirty="0" smtClean="0"/>
              <a:t> </a:t>
            </a:r>
          </a:p>
          <a:p>
            <a:pPr fontAlgn="auto">
              <a:spcAft>
                <a:spcPts val="0"/>
              </a:spcAft>
              <a:buFont typeface="Arial" pitchFamily="34" charset="0"/>
              <a:buNone/>
              <a:defRPr/>
            </a:pPr>
            <a:r>
              <a:rPr lang="en-GB" sz="1800" dirty="0" smtClean="0"/>
              <a:t>	- select 1</a:t>
            </a:r>
            <a:r>
              <a:rPr lang="en-GB" sz="1800" baseline="30000" dirty="0" smtClean="0"/>
              <a:t>st</a:t>
            </a:r>
            <a:r>
              <a:rPr lang="en-GB" sz="1800" dirty="0" smtClean="0"/>
              <a:t> level con.*</a:t>
            </a:r>
            <a:r>
              <a:rPr lang="en-GB" sz="1800" dirty="0" err="1" smtClean="0"/>
              <a:t>img</a:t>
            </a:r>
            <a:endParaRPr lang="en-GB" sz="1800" dirty="0" smtClean="0"/>
          </a:p>
          <a:p>
            <a:pPr fontAlgn="auto">
              <a:spcAft>
                <a:spcPts val="0"/>
              </a:spcAft>
              <a:buFont typeface="Arial" pitchFamily="34" charset="0"/>
              <a:buNone/>
              <a:defRPr/>
            </a:pPr>
            <a:r>
              <a:rPr lang="en-GB" sz="1800" dirty="0" smtClean="0"/>
              <a:t>	- several design types</a:t>
            </a:r>
            <a:endParaRPr lang="en-GB" sz="1600" dirty="0" smtClean="0"/>
          </a:p>
          <a:p>
            <a:pPr fontAlgn="auto">
              <a:spcAft>
                <a:spcPts val="0"/>
              </a:spcAft>
              <a:buFont typeface="Arial" pitchFamily="34" charset="0"/>
              <a:buNone/>
              <a:defRPr/>
            </a:pPr>
            <a:r>
              <a:rPr lang="en-GB" sz="1600" dirty="0" smtClean="0"/>
              <a:t>		- one sample t-test</a:t>
            </a:r>
          </a:p>
          <a:p>
            <a:pPr fontAlgn="auto">
              <a:spcAft>
                <a:spcPts val="0"/>
              </a:spcAft>
              <a:buFont typeface="Arial" pitchFamily="34" charset="0"/>
              <a:buNone/>
              <a:defRPr/>
            </a:pPr>
            <a:r>
              <a:rPr lang="en-GB" sz="1600" dirty="0" smtClean="0"/>
              <a:t>		- two sample t-test</a:t>
            </a:r>
          </a:p>
          <a:p>
            <a:pPr fontAlgn="auto">
              <a:spcAft>
                <a:spcPts val="0"/>
              </a:spcAft>
              <a:buFont typeface="Arial" pitchFamily="34" charset="0"/>
              <a:buNone/>
              <a:defRPr/>
            </a:pPr>
            <a:r>
              <a:rPr lang="en-GB" sz="1600" dirty="0" smtClean="0"/>
              <a:t>		- paired t-test</a:t>
            </a:r>
          </a:p>
          <a:p>
            <a:pPr fontAlgn="auto">
              <a:spcAft>
                <a:spcPts val="0"/>
              </a:spcAft>
              <a:buFont typeface="Arial" pitchFamily="34" charset="0"/>
              <a:buNone/>
              <a:defRPr/>
            </a:pPr>
            <a:r>
              <a:rPr lang="en-GB" sz="1600" dirty="0" smtClean="0"/>
              <a:t>		- multiple regression</a:t>
            </a:r>
          </a:p>
          <a:p>
            <a:pPr fontAlgn="auto">
              <a:spcAft>
                <a:spcPts val="0"/>
              </a:spcAft>
              <a:buFont typeface="Arial" pitchFamily="34" charset="0"/>
              <a:buNone/>
              <a:defRPr/>
            </a:pPr>
            <a:r>
              <a:rPr lang="en-GB" sz="1600" dirty="0"/>
              <a:t>	</a:t>
            </a:r>
            <a:r>
              <a:rPr lang="en-GB" sz="1600" dirty="0" smtClean="0"/>
              <a:t>	- one way ANOVA (+/-within subject)</a:t>
            </a:r>
          </a:p>
          <a:p>
            <a:pPr fontAlgn="auto">
              <a:spcAft>
                <a:spcPts val="0"/>
              </a:spcAft>
              <a:buFont typeface="Arial" pitchFamily="34" charset="0"/>
              <a:buNone/>
              <a:defRPr/>
            </a:pPr>
            <a:r>
              <a:rPr lang="en-GB" sz="1600" dirty="0" smtClean="0"/>
              <a:t>		-  full or flexible factorial</a:t>
            </a:r>
          </a:p>
          <a:p>
            <a:pPr fontAlgn="auto">
              <a:spcAft>
                <a:spcPts val="0"/>
              </a:spcAft>
              <a:buFont typeface="Arial" pitchFamily="34" charset="0"/>
              <a:buNone/>
              <a:defRPr/>
            </a:pPr>
            <a:endParaRPr lang="en-GB" sz="1600" dirty="0" smtClean="0"/>
          </a:p>
          <a:p>
            <a:pPr fontAlgn="auto">
              <a:spcAft>
                <a:spcPts val="0"/>
              </a:spcAft>
              <a:buFont typeface="Arial" pitchFamily="34" charset="0"/>
              <a:buNone/>
              <a:defRPr/>
            </a:pPr>
            <a:r>
              <a:rPr lang="en-GB" sz="1800" dirty="0" smtClean="0"/>
              <a:t>	- additional options for PET only</a:t>
            </a:r>
          </a:p>
          <a:p>
            <a:pPr fontAlgn="auto">
              <a:spcAft>
                <a:spcPts val="0"/>
              </a:spcAft>
              <a:buFont typeface="Arial" pitchFamily="34" charset="0"/>
              <a:buNone/>
              <a:defRPr/>
            </a:pPr>
            <a:r>
              <a:rPr lang="en-GB" sz="1600" dirty="0" smtClean="0"/>
              <a:t>		- grand mean scaling</a:t>
            </a:r>
          </a:p>
          <a:p>
            <a:pPr fontAlgn="auto">
              <a:spcAft>
                <a:spcPts val="0"/>
              </a:spcAft>
              <a:buFont typeface="Arial" pitchFamily="34" charset="0"/>
              <a:buNone/>
              <a:defRPr/>
            </a:pPr>
            <a:r>
              <a:rPr lang="en-GB" sz="1600" dirty="0" smtClean="0"/>
              <a:t>		- ANCOVA</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39453" t="5000" r="19920" b="20625"/>
          <a:stretch>
            <a:fillRect/>
          </a:stretch>
        </p:blipFill>
        <p:spPr bwMode="auto">
          <a:xfrm>
            <a:off x="4416425" y="1643063"/>
            <a:ext cx="43703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
          <p:cNvGrpSpPr>
            <a:grpSpLocks/>
          </p:cNvGrpSpPr>
          <p:nvPr/>
        </p:nvGrpSpPr>
        <p:grpSpPr bwMode="auto">
          <a:xfrm>
            <a:off x="285750" y="1571625"/>
            <a:ext cx="6643688" cy="1000125"/>
            <a:chOff x="285720" y="1571612"/>
            <a:chExt cx="6643734" cy="1000132"/>
          </a:xfrm>
        </p:grpSpPr>
        <p:sp>
          <p:nvSpPr>
            <p:cNvPr id="5" name="Oval 4"/>
            <p:cNvSpPr/>
            <p:nvPr/>
          </p:nvSpPr>
          <p:spPr>
            <a:xfrm>
              <a:off x="5500694" y="2143116"/>
              <a:ext cx="142876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285720" y="1571612"/>
              <a:ext cx="142876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8" name="Group 8"/>
          <p:cNvGrpSpPr>
            <a:grpSpLocks/>
          </p:cNvGrpSpPr>
          <p:nvPr/>
        </p:nvGrpSpPr>
        <p:grpSpPr bwMode="auto">
          <a:xfrm>
            <a:off x="285750" y="2428875"/>
            <a:ext cx="6643688" cy="642938"/>
            <a:chOff x="285720" y="1357298"/>
            <a:chExt cx="6643734" cy="642942"/>
          </a:xfrm>
        </p:grpSpPr>
        <p:sp>
          <p:nvSpPr>
            <p:cNvPr id="10" name="Oval 9"/>
            <p:cNvSpPr/>
            <p:nvPr/>
          </p:nvSpPr>
          <p:spPr>
            <a:xfrm>
              <a:off x="5500694" y="1357298"/>
              <a:ext cx="142876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285720" y="1571612"/>
              <a:ext cx="142876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extLst>
      <p:ext uri="{BB962C8B-B14F-4D97-AF65-F5344CB8AC3E}">
        <p14:creationId xmlns:p14="http://schemas.microsoft.com/office/powerpoint/2010/main" val="1565802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00063" y="142875"/>
            <a:ext cx="8229600" cy="1143000"/>
          </a:xfrm>
        </p:spPr>
        <p:txBody>
          <a:bodyPr/>
          <a:lstStyle/>
          <a:p>
            <a:r>
              <a:rPr lang="en-GB" smtClean="0"/>
              <a:t>SPM 2</a:t>
            </a:r>
            <a:r>
              <a:rPr lang="en-GB" baseline="30000" smtClean="0"/>
              <a:t>nd</a:t>
            </a:r>
            <a:r>
              <a:rPr lang="en-GB" smtClean="0"/>
              <a:t> Level: Set-Up Options</a:t>
            </a:r>
          </a:p>
        </p:txBody>
      </p:sp>
      <p:sp>
        <p:nvSpPr>
          <p:cNvPr id="3" name="Content Placeholder 2"/>
          <p:cNvSpPr>
            <a:spLocks noGrp="1"/>
          </p:cNvSpPr>
          <p:nvPr>
            <p:ph sz="half" idx="1"/>
          </p:nvPr>
        </p:nvSpPr>
        <p:spPr>
          <a:xfrm>
            <a:off x="457200" y="1600200"/>
            <a:ext cx="4038600" cy="5043488"/>
          </a:xfrm>
        </p:spPr>
        <p:txBody>
          <a:bodyPr rtlCol="0">
            <a:normAutofit/>
          </a:bodyPr>
          <a:lstStyle/>
          <a:p>
            <a:pPr fontAlgn="auto">
              <a:spcAft>
                <a:spcPts val="0"/>
              </a:spcAft>
              <a:buFont typeface="Arial" pitchFamily="34" charset="0"/>
              <a:buNone/>
              <a:defRPr/>
            </a:pPr>
            <a:r>
              <a:rPr lang="en-GB" sz="2200" u="sng" dirty="0" smtClean="0"/>
              <a:t>Covariates</a:t>
            </a:r>
          </a:p>
          <a:p>
            <a:pPr fontAlgn="auto">
              <a:spcAft>
                <a:spcPts val="0"/>
              </a:spcAft>
              <a:buFont typeface="Arial" pitchFamily="34" charset="0"/>
              <a:buNone/>
              <a:defRPr/>
            </a:pPr>
            <a:r>
              <a:rPr lang="en-GB" sz="1800" dirty="0" smtClean="0"/>
              <a:t>	- covariates &amp; nuisance variables</a:t>
            </a:r>
          </a:p>
          <a:p>
            <a:pPr fontAlgn="auto">
              <a:spcAft>
                <a:spcPts val="0"/>
              </a:spcAft>
              <a:buFont typeface="Arial" pitchFamily="34" charset="0"/>
              <a:buNone/>
              <a:defRPr/>
            </a:pPr>
            <a:r>
              <a:rPr lang="en-GB" sz="1800" dirty="0" smtClean="0"/>
              <a:t>	- 1 value per con*.</a:t>
            </a:r>
            <a:r>
              <a:rPr lang="en-GB" sz="1800" dirty="0" err="1" smtClean="0"/>
              <a:t>img</a:t>
            </a:r>
            <a:r>
              <a:rPr lang="en-GB" sz="1800" dirty="0" smtClean="0"/>
              <a:t> 	 </a:t>
            </a:r>
          </a:p>
          <a:p>
            <a:pPr fontAlgn="auto">
              <a:spcAft>
                <a:spcPts val="0"/>
              </a:spcAft>
              <a:buFont typeface="Arial" pitchFamily="34" charset="0"/>
              <a:buNone/>
              <a:defRPr/>
            </a:pPr>
            <a:endParaRPr lang="en-GB" sz="1800" dirty="0" smtClean="0"/>
          </a:p>
          <a:p>
            <a:pPr fontAlgn="auto">
              <a:spcAft>
                <a:spcPts val="0"/>
              </a:spcAft>
              <a:buFont typeface="Arial" pitchFamily="34" charset="0"/>
              <a:buNone/>
              <a:defRPr/>
            </a:pPr>
            <a:r>
              <a:rPr lang="en-GB" sz="1800" dirty="0" smtClean="0"/>
              <a:t>	</a:t>
            </a:r>
          </a:p>
          <a:p>
            <a:pPr fontAlgn="auto">
              <a:spcAft>
                <a:spcPts val="0"/>
              </a:spcAft>
              <a:buFont typeface="Arial" pitchFamily="34" charset="0"/>
              <a:buNone/>
              <a:defRPr/>
            </a:pPr>
            <a:endParaRPr lang="en-GB" sz="1800" dirty="0"/>
          </a:p>
          <a:p>
            <a:pPr fontAlgn="auto">
              <a:spcAft>
                <a:spcPts val="0"/>
              </a:spcAft>
              <a:buFont typeface="Arial" pitchFamily="34" charset="0"/>
              <a:buNone/>
              <a:defRPr/>
            </a:pPr>
            <a:endParaRPr lang="en-GB" sz="1800" dirty="0" smtClean="0"/>
          </a:p>
          <a:p>
            <a:pPr fontAlgn="auto">
              <a:spcAft>
                <a:spcPts val="0"/>
              </a:spcAft>
              <a:buFont typeface="Arial" pitchFamily="34" charset="0"/>
              <a:buNone/>
              <a:defRPr/>
            </a:pPr>
            <a:r>
              <a:rPr lang="en-GB" sz="2200" u="sng" dirty="0" smtClean="0"/>
              <a:t>Masking </a:t>
            </a:r>
          </a:p>
          <a:p>
            <a:pPr algn="just" fontAlgn="auto">
              <a:spcAft>
                <a:spcPts val="0"/>
              </a:spcAft>
              <a:buFont typeface="Arial" pitchFamily="34" charset="0"/>
              <a:buNone/>
              <a:defRPr/>
            </a:pPr>
            <a:r>
              <a:rPr lang="en-GB" sz="1800" dirty="0" smtClean="0"/>
              <a:t>Specifies voxels within image which are to be assessed</a:t>
            </a:r>
          </a:p>
          <a:p>
            <a:pPr fontAlgn="auto">
              <a:spcAft>
                <a:spcPts val="0"/>
              </a:spcAft>
              <a:buFont typeface="Arial" pitchFamily="34" charset="0"/>
              <a:buNone/>
              <a:defRPr/>
            </a:pPr>
            <a:r>
              <a:rPr lang="en-GB" sz="1800" dirty="0" smtClean="0"/>
              <a:t>	- 3 masks types:</a:t>
            </a:r>
            <a:endParaRPr lang="en-GB" sz="1600" dirty="0" smtClean="0"/>
          </a:p>
          <a:p>
            <a:pPr fontAlgn="auto">
              <a:spcAft>
                <a:spcPts val="0"/>
              </a:spcAft>
              <a:buFont typeface="Arial" pitchFamily="34" charset="0"/>
              <a:buNone/>
              <a:defRPr/>
            </a:pPr>
            <a:r>
              <a:rPr lang="en-GB" sz="1600" dirty="0"/>
              <a:t>	</a:t>
            </a:r>
            <a:r>
              <a:rPr lang="en-GB" sz="1600" dirty="0" smtClean="0"/>
              <a:t>	- threshold (</a:t>
            </a:r>
            <a:r>
              <a:rPr lang="en-GB" sz="1600" dirty="0" err="1" smtClean="0"/>
              <a:t>voxel</a:t>
            </a:r>
            <a:r>
              <a:rPr lang="en-GB" sz="1600" dirty="0" smtClean="0"/>
              <a:t> &gt; threshold used)</a:t>
            </a:r>
          </a:p>
          <a:p>
            <a:pPr fontAlgn="auto">
              <a:spcAft>
                <a:spcPts val="0"/>
              </a:spcAft>
              <a:buFont typeface="Arial" pitchFamily="34" charset="0"/>
              <a:buNone/>
              <a:defRPr/>
            </a:pPr>
            <a:r>
              <a:rPr lang="en-GB" sz="1600" dirty="0" smtClean="0"/>
              <a:t>		- implicit (voxels &gt;0 are used)</a:t>
            </a:r>
          </a:p>
          <a:p>
            <a:pPr fontAlgn="auto">
              <a:spcAft>
                <a:spcPts val="0"/>
              </a:spcAft>
              <a:buFont typeface="Arial" pitchFamily="34" charset="0"/>
              <a:buNone/>
              <a:defRPr/>
            </a:pPr>
            <a:r>
              <a:rPr lang="en-GB" sz="1600" dirty="0" smtClean="0"/>
              <a:t>		- explicit (image for implicit mask)</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39453" t="5000" r="19920" b="20625"/>
          <a:stretch>
            <a:fillRect/>
          </a:stretch>
        </p:blipFill>
        <p:spPr bwMode="auto">
          <a:xfrm>
            <a:off x="4416425" y="1643063"/>
            <a:ext cx="43703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428625" y="1571625"/>
            <a:ext cx="6500813" cy="1419225"/>
            <a:chOff x="285720" y="1571612"/>
            <a:chExt cx="6500858" cy="1489482"/>
          </a:xfrm>
        </p:grpSpPr>
        <p:sp>
          <p:nvSpPr>
            <p:cNvPr id="6" name="Oval 5"/>
            <p:cNvSpPr/>
            <p:nvPr/>
          </p:nvSpPr>
          <p:spPr>
            <a:xfrm>
              <a:off x="5357818" y="2846169"/>
              <a:ext cx="1428760" cy="214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85720" y="1571612"/>
              <a:ext cx="1428760" cy="428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5372" name="Group 12"/>
          <p:cNvGrpSpPr>
            <a:grpSpLocks/>
          </p:cNvGrpSpPr>
          <p:nvPr/>
        </p:nvGrpSpPr>
        <p:grpSpPr bwMode="auto">
          <a:xfrm>
            <a:off x="319442" y="2739576"/>
            <a:ext cx="6508750" cy="1698625"/>
            <a:chOff x="270" y="1797"/>
            <a:chExt cx="4100" cy="1070"/>
          </a:xfrm>
        </p:grpSpPr>
        <p:sp>
          <p:nvSpPr>
            <p:cNvPr id="10" name="Oval 9"/>
            <p:cNvSpPr/>
            <p:nvPr/>
          </p:nvSpPr>
          <p:spPr>
            <a:xfrm>
              <a:off x="3470" y="1797"/>
              <a:ext cx="900" cy="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270" y="2610"/>
              <a:ext cx="900" cy="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extLst>
      <p:ext uri="{BB962C8B-B14F-4D97-AF65-F5344CB8AC3E}">
        <p14:creationId xmlns:p14="http://schemas.microsoft.com/office/powerpoint/2010/main" val="2288242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142875"/>
            <a:ext cx="8229600" cy="1143000"/>
          </a:xfrm>
        </p:spPr>
        <p:txBody>
          <a:bodyPr/>
          <a:lstStyle/>
          <a:p>
            <a:r>
              <a:rPr lang="en-GB" smtClean="0"/>
              <a:t>SPM 2</a:t>
            </a:r>
            <a:r>
              <a:rPr lang="en-GB" baseline="30000" smtClean="0"/>
              <a:t>nd</a:t>
            </a:r>
            <a:r>
              <a:rPr lang="en-GB" smtClean="0"/>
              <a:t> Level: Set-Up Options</a:t>
            </a:r>
          </a:p>
        </p:txBody>
      </p:sp>
      <p:sp>
        <p:nvSpPr>
          <p:cNvPr id="3" name="Content Placeholder 2"/>
          <p:cNvSpPr>
            <a:spLocks noGrp="1"/>
          </p:cNvSpPr>
          <p:nvPr>
            <p:ph sz="half" idx="1"/>
          </p:nvPr>
        </p:nvSpPr>
        <p:spPr/>
        <p:txBody>
          <a:bodyPr rtlCol="0">
            <a:normAutofit/>
          </a:bodyPr>
          <a:lstStyle/>
          <a:p>
            <a:pPr fontAlgn="auto">
              <a:spcAft>
                <a:spcPts val="0"/>
              </a:spcAft>
              <a:buFont typeface="Arial" pitchFamily="34" charset="0"/>
              <a:buNone/>
              <a:defRPr/>
            </a:pPr>
            <a:endParaRPr lang="en-GB" sz="1800" dirty="0" smtClean="0"/>
          </a:p>
          <a:p>
            <a:pPr fontAlgn="auto">
              <a:spcAft>
                <a:spcPts val="0"/>
              </a:spcAft>
              <a:buFont typeface="Arial" pitchFamily="34" charset="0"/>
              <a:buNone/>
              <a:defRPr/>
            </a:pPr>
            <a:r>
              <a:rPr lang="en-GB" sz="2200" u="sng" dirty="0" smtClean="0"/>
              <a:t>Global calculation </a:t>
            </a:r>
            <a:r>
              <a:rPr lang="en-GB" sz="2200" dirty="0" smtClean="0"/>
              <a:t> </a:t>
            </a:r>
            <a:r>
              <a:rPr lang="en-GB" sz="1800" dirty="0" smtClean="0">
                <a:solidFill>
                  <a:srgbClr val="FF0000"/>
                </a:solidFill>
                <a:sym typeface="Wingdings" pitchFamily="2" charset="2"/>
              </a:rPr>
              <a:t></a:t>
            </a:r>
            <a:r>
              <a:rPr lang="en-GB" sz="1800" dirty="0" smtClean="0">
                <a:solidFill>
                  <a:srgbClr val="FF0000"/>
                </a:solidFill>
              </a:rPr>
              <a:t> for PET only</a:t>
            </a:r>
          </a:p>
          <a:p>
            <a:pPr fontAlgn="auto">
              <a:spcAft>
                <a:spcPts val="0"/>
              </a:spcAft>
              <a:buFont typeface="Arial" pitchFamily="34" charset="0"/>
              <a:buNone/>
              <a:defRPr/>
            </a:pPr>
            <a:endParaRPr lang="en-GB" sz="1800" dirty="0"/>
          </a:p>
          <a:p>
            <a:pPr fontAlgn="auto">
              <a:spcAft>
                <a:spcPts val="0"/>
              </a:spcAft>
              <a:buFont typeface="Arial" pitchFamily="34" charset="0"/>
              <a:buNone/>
              <a:defRPr/>
            </a:pPr>
            <a:r>
              <a:rPr lang="en-GB" sz="2200" u="sng" dirty="0" smtClean="0"/>
              <a:t>Global normalisation</a:t>
            </a:r>
            <a:r>
              <a:rPr lang="en-GB" sz="1800" dirty="0" smtClean="0"/>
              <a:t> </a:t>
            </a:r>
            <a:r>
              <a:rPr lang="en-GB" sz="1800" dirty="0" smtClean="0">
                <a:solidFill>
                  <a:srgbClr val="FF0000"/>
                </a:solidFill>
                <a:sym typeface="Wingdings" pitchFamily="2" charset="2"/>
              </a:rPr>
              <a:t></a:t>
            </a:r>
            <a:r>
              <a:rPr lang="en-GB" sz="1800" dirty="0" smtClean="0">
                <a:solidFill>
                  <a:srgbClr val="FF0000"/>
                </a:solidFill>
              </a:rPr>
              <a:t> for PET only</a:t>
            </a:r>
          </a:p>
          <a:p>
            <a:pPr fontAlgn="auto">
              <a:spcAft>
                <a:spcPts val="0"/>
              </a:spcAft>
              <a:buFont typeface="Arial" pitchFamily="34" charset="0"/>
              <a:buNone/>
              <a:defRPr/>
            </a:pPr>
            <a:endParaRPr lang="en-GB" sz="1800" dirty="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l="39453" t="5000" r="19920" b="20625"/>
          <a:stretch>
            <a:fillRect/>
          </a:stretch>
        </p:blipFill>
        <p:spPr bwMode="auto">
          <a:xfrm>
            <a:off x="4416425" y="1643063"/>
            <a:ext cx="43703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10"/>
          <p:cNvGrpSpPr>
            <a:grpSpLocks/>
          </p:cNvGrpSpPr>
          <p:nvPr/>
        </p:nvGrpSpPr>
        <p:grpSpPr bwMode="auto">
          <a:xfrm>
            <a:off x="500063" y="3868738"/>
            <a:ext cx="3500437" cy="2247900"/>
            <a:chOff x="500034" y="3869487"/>
            <a:chExt cx="3500462" cy="1472778"/>
          </a:xfrm>
        </p:grpSpPr>
        <p:sp>
          <p:nvSpPr>
            <p:cNvPr id="8" name="TextBox 7"/>
            <p:cNvSpPr txBox="1"/>
            <p:nvPr/>
          </p:nvSpPr>
          <p:spPr>
            <a:xfrm>
              <a:off x="500034" y="3869487"/>
              <a:ext cx="3500462" cy="1472778"/>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n-GB" sz="2000" b="1" dirty="0">
                  <a:latin typeface="+mn-lt"/>
                  <a:cs typeface="+mn-cs"/>
                </a:rPr>
                <a:t>Specify 2</a:t>
              </a:r>
              <a:r>
                <a:rPr lang="en-GB" sz="2000" b="1" baseline="30000" dirty="0">
                  <a:latin typeface="+mn-lt"/>
                  <a:cs typeface="+mn-cs"/>
                </a:rPr>
                <a:t>nd</a:t>
              </a:r>
              <a:r>
                <a:rPr lang="en-GB" sz="2000" b="1" dirty="0">
                  <a:latin typeface="+mn-lt"/>
                  <a:cs typeface="+mn-cs"/>
                </a:rPr>
                <a:t> level Set-Up</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Save 2</a:t>
              </a:r>
              <a:r>
                <a:rPr lang="en-GB" sz="2000" b="1" baseline="30000" dirty="0">
                  <a:latin typeface="+mn-lt"/>
                  <a:cs typeface="+mn-cs"/>
                </a:rPr>
                <a:t>nd</a:t>
              </a:r>
              <a:r>
                <a:rPr lang="en-GB" sz="2000" b="1" dirty="0">
                  <a:latin typeface="+mn-lt"/>
                  <a:cs typeface="+mn-cs"/>
                </a:rPr>
                <a:t> level Set-Up</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Run analysis</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Look at the RESULTS</a:t>
              </a:r>
            </a:p>
          </p:txBody>
        </p:sp>
        <p:sp>
          <p:nvSpPr>
            <p:cNvPr id="10" name="Isosceles Triangle 9"/>
            <p:cNvSpPr/>
            <p:nvPr/>
          </p:nvSpPr>
          <p:spPr>
            <a:xfrm rot="5400000">
              <a:off x="3000391" y="4704658"/>
              <a:ext cx="214260" cy="214315"/>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2" name="Oval 11"/>
          <p:cNvSpPr/>
          <p:nvPr/>
        </p:nvSpPr>
        <p:spPr>
          <a:xfrm>
            <a:off x="5429250" y="3429000"/>
            <a:ext cx="1500188" cy="785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 name="Group 15"/>
          <p:cNvGrpSpPr>
            <a:grpSpLocks/>
          </p:cNvGrpSpPr>
          <p:nvPr/>
        </p:nvGrpSpPr>
        <p:grpSpPr bwMode="auto">
          <a:xfrm>
            <a:off x="1000125" y="1857375"/>
            <a:ext cx="3929063" cy="3000375"/>
            <a:chOff x="1000100" y="1857364"/>
            <a:chExt cx="3929090" cy="3000396"/>
          </a:xfrm>
        </p:grpSpPr>
        <p:sp>
          <p:nvSpPr>
            <p:cNvPr id="14" name="Oval 13"/>
            <p:cNvSpPr/>
            <p:nvPr/>
          </p:nvSpPr>
          <p:spPr>
            <a:xfrm>
              <a:off x="4643438" y="1857364"/>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1000100" y="4500571"/>
              <a:ext cx="714380" cy="357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6" name="Group 16"/>
          <p:cNvGrpSpPr>
            <a:grpSpLocks/>
          </p:cNvGrpSpPr>
          <p:nvPr/>
        </p:nvGrpSpPr>
        <p:grpSpPr bwMode="auto">
          <a:xfrm>
            <a:off x="1500188" y="1857375"/>
            <a:ext cx="3571875" cy="3643313"/>
            <a:chOff x="1071538" y="1214422"/>
            <a:chExt cx="3571900" cy="3643338"/>
          </a:xfrm>
        </p:grpSpPr>
        <p:sp>
          <p:nvSpPr>
            <p:cNvPr id="18" name="Oval 17"/>
            <p:cNvSpPr/>
            <p:nvPr/>
          </p:nvSpPr>
          <p:spPr>
            <a:xfrm>
              <a:off x="4357686" y="1214422"/>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Oval 18"/>
            <p:cNvSpPr/>
            <p:nvPr/>
          </p:nvSpPr>
          <p:spPr>
            <a:xfrm>
              <a:off x="1071538" y="4500570"/>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extLst>
      <p:ext uri="{BB962C8B-B14F-4D97-AF65-F5344CB8AC3E}">
        <p14:creationId xmlns:p14="http://schemas.microsoft.com/office/powerpoint/2010/main" val="394639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Group 6"/>
          <p:cNvGrpSpPr>
            <a:grpSpLocks/>
          </p:cNvGrpSpPr>
          <p:nvPr/>
        </p:nvGrpSpPr>
        <p:grpSpPr bwMode="auto">
          <a:xfrm>
            <a:off x="214313" y="1749425"/>
            <a:ext cx="8918575" cy="4751388"/>
            <a:chOff x="71406" y="981075"/>
            <a:chExt cx="8918412" cy="4751396"/>
          </a:xfrm>
        </p:grpSpPr>
        <p:grpSp>
          <p:nvGrpSpPr>
            <p:cNvPr id="58372" name="Group 7"/>
            <p:cNvGrpSpPr>
              <a:grpSpLocks/>
            </p:cNvGrpSpPr>
            <p:nvPr/>
          </p:nvGrpSpPr>
          <p:grpSpPr bwMode="auto">
            <a:xfrm>
              <a:off x="531781" y="2493967"/>
              <a:ext cx="1084264" cy="971551"/>
              <a:chOff x="247" y="1776"/>
              <a:chExt cx="683" cy="612"/>
            </a:xfrm>
          </p:grpSpPr>
          <p:sp>
            <p:nvSpPr>
              <p:cNvPr id="46" name="Rectangle 3"/>
              <p:cNvSpPr>
                <a:spLocks noChangeArrowheads="1"/>
              </p:cNvSpPr>
              <p:nvPr/>
            </p:nvSpPr>
            <p:spPr bwMode="auto">
              <a:xfrm>
                <a:off x="247" y="2016"/>
                <a:ext cx="683" cy="372"/>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lgn="ctr">
                  <a:defRPr/>
                </a:pPr>
                <a:r>
                  <a:rPr lang="en-GB" sz="1600" b="1">
                    <a:latin typeface="Times New Roman" pitchFamily="18" charset="0"/>
                    <a:ea typeface="+mn-ea"/>
                    <a:cs typeface="Arial" pitchFamily="34" charset="0"/>
                  </a:rPr>
                  <a:t>Motion</a:t>
                </a:r>
              </a:p>
              <a:p>
                <a:pPr algn="ctr">
                  <a:defRPr/>
                </a:pPr>
                <a:r>
                  <a:rPr lang="en-GB" sz="1600" b="1">
                    <a:latin typeface="Times New Roman" pitchFamily="18" charset="0"/>
                    <a:ea typeface="+mn-ea"/>
                    <a:cs typeface="Arial" pitchFamily="34" charset="0"/>
                  </a:rPr>
                  <a:t>correction</a:t>
                </a:r>
                <a:endParaRPr lang="en-US" b="1">
                  <a:latin typeface="Arial" pitchFamily="34" charset="0"/>
                  <a:ea typeface="+mn-ea"/>
                  <a:cs typeface="Arial" pitchFamily="34" charset="0"/>
                </a:endParaRPr>
              </a:p>
            </p:txBody>
          </p:sp>
          <p:sp>
            <p:nvSpPr>
              <p:cNvPr id="48" name="Line 5"/>
              <p:cNvSpPr>
                <a:spLocks noChangeShapeType="1"/>
              </p:cNvSpPr>
              <p:nvPr/>
            </p:nvSpPr>
            <p:spPr bwMode="auto">
              <a:xfrm>
                <a:off x="576" y="1776"/>
                <a:ext cx="1" cy="161"/>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375" name="Group 6"/>
            <p:cNvGrpSpPr>
              <a:grpSpLocks/>
            </p:cNvGrpSpPr>
            <p:nvPr/>
          </p:nvGrpSpPr>
          <p:grpSpPr bwMode="auto">
            <a:xfrm>
              <a:off x="1806544" y="1125541"/>
              <a:ext cx="1649412" cy="2044212"/>
              <a:chOff x="1063" y="791"/>
              <a:chExt cx="1183" cy="1553"/>
            </a:xfrm>
          </p:grpSpPr>
          <p:sp>
            <p:nvSpPr>
              <p:cNvPr id="40" name="Rectangle 7"/>
              <p:cNvSpPr>
                <a:spLocks noChangeArrowheads="1"/>
              </p:cNvSpPr>
              <p:nvPr/>
            </p:nvSpPr>
            <p:spPr bwMode="auto">
              <a:xfrm>
                <a:off x="1395" y="2081"/>
                <a:ext cx="811" cy="263"/>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Smoothing</a:t>
                </a:r>
                <a:endParaRPr lang="en-US" b="1">
                  <a:latin typeface="Arial" pitchFamily="34" charset="0"/>
                  <a:ea typeface="+mn-ea"/>
                  <a:cs typeface="Arial" pitchFamily="34" charset="0"/>
                </a:endParaRPr>
              </a:p>
            </p:txBody>
          </p:sp>
          <p:pic>
            <p:nvPicPr>
              <p:cNvPr id="41" name="Picture 8"/>
              <p:cNvPicPr>
                <a:picLocks noChangeArrowheads="1"/>
              </p:cNvPicPr>
              <p:nvPr/>
            </p:nvPicPr>
            <p:blipFill>
              <a:blip r:embed="rId3"/>
              <a:srcRect/>
              <a:stretch>
                <a:fillRect/>
              </a:stretch>
            </p:blipFill>
            <p:spPr bwMode="auto">
              <a:xfrm>
                <a:off x="1265" y="1056"/>
                <a:ext cx="981" cy="669"/>
              </a:xfrm>
              <a:prstGeom prst="rect">
                <a:avLst/>
              </a:prstGeom>
              <a:noFill/>
              <a:ln w="12700">
                <a:solidFill>
                  <a:schemeClr val="accent1">
                    <a:lumMod val="20000"/>
                    <a:lumOff val="80000"/>
                  </a:schemeClr>
                </a:solidFill>
                <a:miter lim="800000"/>
                <a:headEnd/>
                <a:tailEnd/>
              </a:ln>
              <a:effectLst/>
            </p:spPr>
          </p:pic>
          <p:sp>
            <p:nvSpPr>
              <p:cNvPr id="43" name="Rectangle 10"/>
              <p:cNvSpPr>
                <a:spLocks noChangeArrowheads="1"/>
              </p:cNvSpPr>
              <p:nvPr/>
            </p:nvSpPr>
            <p:spPr bwMode="auto">
              <a:xfrm>
                <a:off x="1535" y="791"/>
                <a:ext cx="535" cy="263"/>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kernel</a:t>
                </a:r>
                <a:endParaRPr lang="en-US" b="1">
                  <a:latin typeface="Arial" pitchFamily="34" charset="0"/>
                  <a:ea typeface="+mn-ea"/>
                  <a:cs typeface="Arial" pitchFamily="34" charset="0"/>
                </a:endParaRPr>
              </a:p>
            </p:txBody>
          </p:sp>
          <p:sp>
            <p:nvSpPr>
              <p:cNvPr id="44" name="Line 11"/>
              <p:cNvSpPr>
                <a:spLocks noChangeShapeType="1"/>
              </p:cNvSpPr>
              <p:nvPr/>
            </p:nvSpPr>
            <p:spPr bwMode="auto">
              <a:xfrm>
                <a:off x="1063" y="2207"/>
                <a:ext cx="203" cy="2"/>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45" name="Line 12"/>
              <p:cNvSpPr>
                <a:spLocks noChangeShapeType="1"/>
              </p:cNvSpPr>
              <p:nvPr/>
            </p:nvSpPr>
            <p:spPr bwMode="auto">
              <a:xfrm>
                <a:off x="1762" y="1750"/>
                <a:ext cx="0" cy="194"/>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381" name="Group 13"/>
            <p:cNvGrpSpPr>
              <a:grpSpLocks/>
            </p:cNvGrpSpPr>
            <p:nvPr/>
          </p:nvGrpSpPr>
          <p:grpSpPr bwMode="auto">
            <a:xfrm>
              <a:off x="1062403" y="3500443"/>
              <a:ext cx="2544540" cy="2232028"/>
              <a:chOff x="689" y="2448"/>
              <a:chExt cx="1756" cy="1728"/>
            </a:xfrm>
          </p:grpSpPr>
          <p:sp>
            <p:nvSpPr>
              <p:cNvPr id="34" name="Rectangle 15"/>
              <p:cNvSpPr>
                <a:spLocks noChangeArrowheads="1"/>
              </p:cNvSpPr>
              <p:nvPr/>
            </p:nvSpPr>
            <p:spPr bwMode="auto">
              <a:xfrm>
                <a:off x="689" y="2787"/>
                <a:ext cx="967" cy="457"/>
              </a:xfrm>
              <a:prstGeom prst="rect">
                <a:avLst/>
              </a:prstGeom>
              <a:noFill/>
              <a:ln w="12700">
                <a:solidFill>
                  <a:schemeClr val="accent1">
                    <a:lumMod val="20000"/>
                    <a:lumOff val="80000"/>
                  </a:schemeClr>
                </a:solidFill>
                <a:miter lim="800000"/>
                <a:headEnd/>
                <a:tailEnd/>
              </a:ln>
              <a:effectLst/>
            </p:spPr>
            <p:txBody>
              <a:bodyPr wrap="none" lIns="90488" tIns="44450" rIns="90488" bIns="44450" anchor="ctr" anchorCtr="1">
                <a:spAutoFit/>
              </a:bodyPr>
              <a:lstStyle/>
              <a:p>
                <a:pPr algn="ctr">
                  <a:defRPr/>
                </a:pPr>
                <a:r>
                  <a:rPr lang="en-GB" sz="1600" b="1">
                    <a:latin typeface="Times New Roman" pitchFamily="18" charset="0"/>
                    <a:ea typeface="+mn-ea"/>
                    <a:cs typeface="Arial" pitchFamily="34" charset="0"/>
                  </a:rPr>
                  <a:t>Spatial</a:t>
                </a:r>
              </a:p>
              <a:p>
                <a:pPr algn="ctr">
                  <a:defRPr/>
                </a:pPr>
                <a:r>
                  <a:rPr lang="en-GB" sz="1600" b="1">
                    <a:latin typeface="Times New Roman" pitchFamily="18" charset="0"/>
                    <a:ea typeface="+mn-ea"/>
                    <a:cs typeface="Arial" pitchFamily="34" charset="0"/>
                  </a:rPr>
                  <a:t>normalisation</a:t>
                </a:r>
                <a:endParaRPr lang="en-US" b="1">
                  <a:latin typeface="Arial" pitchFamily="34" charset="0"/>
                  <a:ea typeface="+mn-ea"/>
                  <a:cs typeface="Arial" pitchFamily="34" charset="0"/>
                </a:endParaRPr>
              </a:p>
            </p:txBody>
          </p:sp>
          <p:pic>
            <p:nvPicPr>
              <p:cNvPr id="35"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 y="3425"/>
                <a:ext cx="894" cy="751"/>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17"/>
              <p:cNvSpPr>
                <a:spLocks noChangeArrowheads="1"/>
              </p:cNvSpPr>
              <p:nvPr/>
            </p:nvSpPr>
            <p:spPr bwMode="auto">
              <a:xfrm>
                <a:off x="1680" y="3600"/>
                <a:ext cx="765" cy="504"/>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b="1">
                    <a:latin typeface="Times New Roman" pitchFamily="18" charset="0"/>
                    <a:ea typeface="+mn-ea"/>
                    <a:cs typeface="Arial" pitchFamily="34" charset="0"/>
                  </a:rPr>
                  <a:t>Standard</a:t>
                </a:r>
              </a:p>
              <a:p>
                <a:pPr>
                  <a:defRPr/>
                </a:pPr>
                <a:r>
                  <a:rPr lang="en-GB" b="1">
                    <a:latin typeface="Times New Roman" pitchFamily="18" charset="0"/>
                    <a:ea typeface="+mn-ea"/>
                    <a:cs typeface="Arial" pitchFamily="34" charset="0"/>
                  </a:rPr>
                  <a:t>template</a:t>
                </a:r>
                <a:endParaRPr lang="en-US" b="1">
                  <a:latin typeface="Arial" pitchFamily="34" charset="0"/>
                  <a:ea typeface="+mn-ea"/>
                  <a:cs typeface="Arial" pitchFamily="34" charset="0"/>
                </a:endParaRPr>
              </a:p>
            </p:txBody>
          </p:sp>
          <p:sp>
            <p:nvSpPr>
              <p:cNvPr id="37" name="Line 18"/>
              <p:cNvSpPr>
                <a:spLocks noChangeShapeType="1"/>
              </p:cNvSpPr>
              <p:nvPr/>
            </p:nvSpPr>
            <p:spPr bwMode="auto">
              <a:xfrm flipV="1">
                <a:off x="1154" y="3177"/>
                <a:ext cx="0" cy="247"/>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38" name="Line 19"/>
              <p:cNvSpPr>
                <a:spLocks noChangeShapeType="1"/>
              </p:cNvSpPr>
              <p:nvPr/>
            </p:nvSpPr>
            <p:spPr bwMode="auto">
              <a:xfrm flipH="1">
                <a:off x="816" y="2448"/>
                <a:ext cx="0" cy="288"/>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39" name="Line 20"/>
              <p:cNvSpPr>
                <a:spLocks noChangeShapeType="1"/>
              </p:cNvSpPr>
              <p:nvPr/>
            </p:nvSpPr>
            <p:spPr bwMode="auto">
              <a:xfrm flipV="1">
                <a:off x="1584" y="2448"/>
                <a:ext cx="0" cy="336"/>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388" name="Group 21"/>
            <p:cNvGrpSpPr>
              <a:grpSpLocks/>
            </p:cNvGrpSpPr>
            <p:nvPr/>
          </p:nvGrpSpPr>
          <p:grpSpPr bwMode="auto">
            <a:xfrm>
              <a:off x="71406" y="981075"/>
              <a:ext cx="1666875" cy="1573213"/>
              <a:chOff x="61" y="785"/>
              <a:chExt cx="1050" cy="991"/>
            </a:xfrm>
          </p:grpSpPr>
          <p:sp>
            <p:nvSpPr>
              <p:cNvPr id="29" name="Rectangle 22"/>
              <p:cNvSpPr>
                <a:spLocks noChangeArrowheads="1"/>
              </p:cNvSpPr>
              <p:nvPr/>
            </p:nvSpPr>
            <p:spPr bwMode="auto">
              <a:xfrm>
                <a:off x="61" y="785"/>
                <a:ext cx="1050" cy="218"/>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fMRI time-series</a:t>
                </a:r>
                <a:endParaRPr lang="en-US" b="1">
                  <a:latin typeface="Arial" pitchFamily="34" charset="0"/>
                  <a:ea typeface="+mn-ea"/>
                  <a:cs typeface="Arial" pitchFamily="34" charset="0"/>
                </a:endParaRPr>
              </a:p>
            </p:txBody>
          </p:sp>
          <p:pic>
            <p:nvPicPr>
              <p:cNvPr id="30"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8393" name="Group 26"/>
            <p:cNvGrpSpPr>
              <a:grpSpLocks/>
            </p:cNvGrpSpPr>
            <p:nvPr/>
          </p:nvGrpSpPr>
          <p:grpSpPr bwMode="auto">
            <a:xfrm>
              <a:off x="6448393" y="1123950"/>
              <a:ext cx="2541425" cy="2305051"/>
              <a:chOff x="4135" y="753"/>
              <a:chExt cx="1925" cy="1743"/>
            </a:xfrm>
          </p:grpSpPr>
          <p:pic>
            <p:nvPicPr>
              <p:cNvPr id="26" name="Picture 27"/>
              <p:cNvPicPr>
                <a:picLocks noChangeArrowheads="1"/>
              </p:cNvPicPr>
              <p:nvPr/>
            </p:nvPicPr>
            <p:blipFill>
              <a:blip r:embed="rId6"/>
              <a:srcRect/>
              <a:stretch>
                <a:fillRect/>
              </a:stretch>
            </p:blipFill>
            <p:spPr bwMode="auto">
              <a:xfrm>
                <a:off x="4176" y="1056"/>
                <a:ext cx="1623" cy="1342"/>
              </a:xfrm>
              <a:prstGeom prst="rect">
                <a:avLst/>
              </a:prstGeom>
              <a:noFill/>
              <a:ln w="12700">
                <a:solidFill>
                  <a:schemeClr val="accent1">
                    <a:lumMod val="20000"/>
                    <a:lumOff val="80000"/>
                  </a:schemeClr>
                </a:solidFill>
                <a:miter lim="800000"/>
                <a:headEnd/>
                <a:tailEnd/>
              </a:ln>
              <a:effectLst/>
            </p:spPr>
          </p:pic>
          <p:pic>
            <p:nvPicPr>
              <p:cNvPr id="27" name="Picture 28"/>
              <p:cNvPicPr>
                <a:picLocks noChangeArrowheads="1"/>
              </p:cNvPicPr>
              <p:nvPr/>
            </p:nvPicPr>
            <p:blipFill>
              <a:blip r:embed="rId7"/>
              <a:srcRect/>
              <a:stretch>
                <a:fillRect/>
              </a:stretch>
            </p:blipFill>
            <p:spPr bwMode="auto">
              <a:xfrm>
                <a:off x="5004" y="1803"/>
                <a:ext cx="996" cy="693"/>
              </a:xfrm>
              <a:prstGeom prst="rect">
                <a:avLst/>
              </a:prstGeom>
              <a:noFill/>
              <a:ln w="12700">
                <a:solidFill>
                  <a:schemeClr val="accent1">
                    <a:lumMod val="20000"/>
                    <a:lumOff val="80000"/>
                  </a:schemeClr>
                </a:solidFill>
                <a:miter lim="800000"/>
                <a:headEnd/>
                <a:tailEnd/>
              </a:ln>
              <a:effectLst/>
            </p:spPr>
          </p:pic>
          <p:sp>
            <p:nvSpPr>
              <p:cNvPr id="28" name="Rectangle 29"/>
              <p:cNvSpPr>
                <a:spLocks noChangeArrowheads="1"/>
              </p:cNvSpPr>
              <p:nvPr/>
            </p:nvSpPr>
            <p:spPr bwMode="auto">
              <a:xfrm>
                <a:off x="4135" y="753"/>
                <a:ext cx="1925" cy="262"/>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Statistical Parametric Map</a:t>
                </a:r>
                <a:endParaRPr lang="en-US" b="1">
                  <a:latin typeface="Arial" pitchFamily="34" charset="0"/>
                  <a:ea typeface="+mn-ea"/>
                  <a:cs typeface="Arial" pitchFamily="34" charset="0"/>
                </a:endParaRPr>
              </a:p>
            </p:txBody>
          </p:sp>
        </p:grpSp>
        <p:grpSp>
          <p:nvGrpSpPr>
            <p:cNvPr id="58397" name="Group 30"/>
            <p:cNvGrpSpPr>
              <a:grpSpLocks/>
            </p:cNvGrpSpPr>
            <p:nvPr/>
          </p:nvGrpSpPr>
          <p:grpSpPr bwMode="auto">
            <a:xfrm>
              <a:off x="3527393" y="1125538"/>
              <a:ext cx="2559355" cy="2118262"/>
              <a:chOff x="2254" y="776"/>
              <a:chExt cx="1805" cy="1572"/>
            </a:xfrm>
          </p:grpSpPr>
          <p:pic>
            <p:nvPicPr>
              <p:cNvPr id="19" name="Picture 31"/>
              <p:cNvPicPr>
                <a:picLocks noChangeArrowheads="1"/>
              </p:cNvPicPr>
              <p:nvPr/>
            </p:nvPicPr>
            <p:blipFill>
              <a:blip r:embed="rId8"/>
              <a:srcRect l="69757" t="30959" r="7643" b="14474"/>
              <a:stretch>
                <a:fillRect/>
              </a:stretch>
            </p:blipFill>
            <p:spPr bwMode="auto">
              <a:xfrm>
                <a:off x="3029" y="1062"/>
                <a:ext cx="485" cy="705"/>
              </a:xfrm>
              <a:prstGeom prst="rect">
                <a:avLst/>
              </a:prstGeom>
              <a:noFill/>
              <a:ln w="12700">
                <a:solidFill>
                  <a:schemeClr val="accent1">
                    <a:lumMod val="20000"/>
                    <a:lumOff val="80000"/>
                  </a:schemeClr>
                </a:solidFill>
                <a:miter lim="800000"/>
                <a:headEnd/>
                <a:tailEnd/>
              </a:ln>
              <a:effectLst/>
            </p:spPr>
          </p:pic>
          <p:sp>
            <p:nvSpPr>
              <p:cNvPr id="20" name="Rectangle 32"/>
              <p:cNvSpPr>
                <a:spLocks noChangeArrowheads="1"/>
              </p:cNvSpPr>
              <p:nvPr/>
            </p:nvSpPr>
            <p:spPr bwMode="auto">
              <a:xfrm>
                <a:off x="2553" y="2091"/>
                <a:ext cx="1506" cy="257"/>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General Linear Model</a:t>
                </a:r>
                <a:endParaRPr lang="en-US" b="1">
                  <a:latin typeface="Arial" pitchFamily="34" charset="0"/>
                  <a:ea typeface="+mn-ea"/>
                  <a:cs typeface="Arial" pitchFamily="34" charset="0"/>
                </a:endParaRPr>
              </a:p>
            </p:txBody>
          </p:sp>
          <p:sp>
            <p:nvSpPr>
              <p:cNvPr id="22" name="Rectangle 34"/>
              <p:cNvSpPr>
                <a:spLocks noChangeArrowheads="1"/>
              </p:cNvSpPr>
              <p:nvPr/>
            </p:nvSpPr>
            <p:spPr bwMode="auto">
              <a:xfrm>
                <a:off x="2779" y="776"/>
                <a:ext cx="1000" cy="257"/>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Design matrix</a:t>
                </a:r>
                <a:endParaRPr lang="en-US" b="1">
                  <a:latin typeface="Arial" pitchFamily="34" charset="0"/>
                  <a:ea typeface="+mn-ea"/>
                  <a:cs typeface="Arial" pitchFamily="34" charset="0"/>
                </a:endParaRPr>
              </a:p>
            </p:txBody>
          </p:sp>
          <p:sp>
            <p:nvSpPr>
              <p:cNvPr id="23" name="Line 35"/>
              <p:cNvSpPr>
                <a:spLocks noChangeShapeType="1"/>
              </p:cNvSpPr>
              <p:nvPr/>
            </p:nvSpPr>
            <p:spPr bwMode="auto">
              <a:xfrm>
                <a:off x="3258" y="1787"/>
                <a:ext cx="0" cy="194"/>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24" name="Line 36"/>
              <p:cNvSpPr>
                <a:spLocks noChangeShapeType="1"/>
              </p:cNvSpPr>
              <p:nvPr/>
            </p:nvSpPr>
            <p:spPr bwMode="auto">
              <a:xfrm>
                <a:off x="2254" y="2205"/>
                <a:ext cx="203" cy="1"/>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25" name="Line 37"/>
              <p:cNvSpPr>
                <a:spLocks noChangeShapeType="1"/>
              </p:cNvSpPr>
              <p:nvPr/>
            </p:nvSpPr>
            <p:spPr bwMode="auto">
              <a:xfrm>
                <a:off x="3258" y="1787"/>
                <a:ext cx="0" cy="194"/>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404" name="Group 38"/>
            <p:cNvGrpSpPr>
              <a:grpSpLocks/>
            </p:cNvGrpSpPr>
            <p:nvPr/>
          </p:nvGrpSpPr>
          <p:grpSpPr bwMode="auto">
            <a:xfrm>
              <a:off x="5054825" y="3357571"/>
              <a:ext cx="2660334" cy="2232537"/>
              <a:chOff x="3096" y="2400"/>
              <a:chExt cx="1995" cy="1715"/>
            </a:xfrm>
          </p:grpSpPr>
          <p:sp>
            <p:nvSpPr>
              <p:cNvPr id="15" name="Rectangle 39"/>
              <p:cNvSpPr>
                <a:spLocks noChangeArrowheads="1"/>
              </p:cNvSpPr>
              <p:nvPr/>
            </p:nvSpPr>
            <p:spPr bwMode="auto">
              <a:xfrm>
                <a:off x="3360" y="2784"/>
                <a:ext cx="1512" cy="266"/>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Parameter Estimates</a:t>
                </a:r>
                <a:endParaRPr lang="en-US" b="1">
                  <a:latin typeface="Arial" pitchFamily="34" charset="0"/>
                  <a:ea typeface="+mn-ea"/>
                  <a:cs typeface="Arial" pitchFamily="34" charset="0"/>
                </a:endParaRPr>
              </a:p>
            </p:txBody>
          </p:sp>
          <p:sp>
            <p:nvSpPr>
              <p:cNvPr id="16" name="Line 40"/>
              <p:cNvSpPr>
                <a:spLocks noChangeShapeType="1"/>
              </p:cNvSpPr>
              <p:nvPr/>
            </p:nvSpPr>
            <p:spPr bwMode="auto">
              <a:xfrm flipV="1">
                <a:off x="4608" y="2400"/>
                <a:ext cx="355" cy="432"/>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17" name="Line 41"/>
              <p:cNvSpPr>
                <a:spLocks noChangeShapeType="1"/>
              </p:cNvSpPr>
              <p:nvPr/>
            </p:nvSpPr>
            <p:spPr bwMode="auto">
              <a:xfrm>
                <a:off x="3247" y="2437"/>
                <a:ext cx="173" cy="377"/>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pic>
            <p:nvPicPr>
              <p:cNvPr id="18" name="Picture 42"/>
              <p:cNvPicPr>
                <a:picLocks noChangeArrowheads="1"/>
              </p:cNvPicPr>
              <p:nvPr/>
            </p:nvPicPr>
            <p:blipFill>
              <a:blip r:embed="rId9"/>
              <a:srcRect/>
              <a:stretch>
                <a:fillRect/>
              </a:stretch>
            </p:blipFill>
            <p:spPr bwMode="auto">
              <a:xfrm>
                <a:off x="3096" y="3051"/>
                <a:ext cx="1995" cy="1063"/>
              </a:xfrm>
              <a:prstGeom prst="rect">
                <a:avLst/>
              </a:prstGeom>
              <a:noFill/>
              <a:ln w="12700">
                <a:solidFill>
                  <a:schemeClr val="accent1">
                    <a:lumMod val="20000"/>
                    <a:lumOff val="80000"/>
                  </a:schemeClr>
                </a:solidFill>
                <a:miter lim="800000"/>
                <a:headEnd/>
                <a:tailEnd/>
              </a:ln>
              <a:effectLst/>
            </p:spPr>
          </p:pic>
        </p:grpSp>
      </p:grpSp>
      <p:sp>
        <p:nvSpPr>
          <p:cNvPr id="42" name="Oval 41"/>
          <p:cNvSpPr/>
          <p:nvPr/>
        </p:nvSpPr>
        <p:spPr>
          <a:xfrm>
            <a:off x="6286500" y="1428750"/>
            <a:ext cx="3071813" cy="3286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4" name="Title 3"/>
          <p:cNvSpPr>
            <a:spLocks noGrp="1"/>
          </p:cNvSpPr>
          <p:nvPr>
            <p:ph type="title"/>
          </p:nvPr>
        </p:nvSpPr>
        <p:spPr/>
        <p:txBody>
          <a:bodyPr/>
          <a:lstStyle/>
          <a:p>
            <a:r>
              <a:rPr lang="en-US" dirty="0" smtClean="0"/>
              <a:t>Where are we?</a:t>
            </a:r>
            <a:endParaRPr lang="en-US" dirty="0"/>
          </a:p>
        </p:txBody>
      </p:sp>
    </p:spTree>
    <p:extLst>
      <p:ext uri="{BB962C8B-B14F-4D97-AF65-F5344CB8AC3E}">
        <p14:creationId xmlns:p14="http://schemas.microsoft.com/office/powerpoint/2010/main" val="421824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63" y="142875"/>
            <a:ext cx="8229600" cy="1143000"/>
          </a:xfrm>
        </p:spPr>
        <p:txBody>
          <a:bodyPr/>
          <a:lstStyle/>
          <a:p>
            <a:r>
              <a:rPr lang="en-GB" smtClean="0"/>
              <a:t>SPM 2</a:t>
            </a:r>
            <a:r>
              <a:rPr lang="en-GB" baseline="30000" smtClean="0"/>
              <a:t>nd</a:t>
            </a:r>
            <a:r>
              <a:rPr lang="en-GB" smtClean="0"/>
              <a:t> Level: Results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l="10938" r="61377" b="49374"/>
          <a:stretch>
            <a:fillRect/>
          </a:stretch>
        </p:blipFill>
        <p:spPr bwMode="auto">
          <a:xfrm>
            <a:off x="500063" y="1928813"/>
            <a:ext cx="35004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487488" y="3789363"/>
            <a:ext cx="14287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3"/>
          <p:cNvSpPr>
            <a:spLocks/>
          </p:cNvSpPr>
          <p:nvPr/>
        </p:nvSpPr>
        <p:spPr bwMode="auto">
          <a:xfrm>
            <a:off x="4643438" y="1916113"/>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GB" sz="2600">
                <a:solidFill>
                  <a:srgbClr val="C6D9F1"/>
                </a:solidFill>
                <a:latin typeface="Calibri" pitchFamily="16" charset="0"/>
              </a:rPr>
              <a:t>Click RESULTS</a:t>
            </a:r>
          </a:p>
          <a:p>
            <a:pPr marL="342900" indent="-342900">
              <a:lnSpc>
                <a:spcPct val="90000"/>
              </a:lnSpc>
              <a:spcBef>
                <a:spcPct val="20000"/>
              </a:spcBef>
              <a:buFontTx/>
              <a:buChar char="•"/>
            </a:pPr>
            <a:r>
              <a:rPr lang="en-GB" sz="2600">
                <a:solidFill>
                  <a:srgbClr val="C6D9F1"/>
                </a:solidFill>
                <a:latin typeface="Calibri" pitchFamily="16" charset="0"/>
              </a:rPr>
              <a:t>Select your 2</a:t>
            </a:r>
            <a:r>
              <a:rPr lang="en-GB" sz="2600" baseline="30000">
                <a:solidFill>
                  <a:srgbClr val="C6D9F1"/>
                </a:solidFill>
                <a:latin typeface="Calibri" pitchFamily="16" charset="0"/>
              </a:rPr>
              <a:t>nd</a:t>
            </a:r>
            <a:r>
              <a:rPr lang="en-GB" sz="2600">
                <a:solidFill>
                  <a:srgbClr val="C6D9F1"/>
                </a:solidFill>
                <a:latin typeface="Calibri" pitchFamily="16" charset="0"/>
              </a:rPr>
              <a:t> Level SPM</a:t>
            </a:r>
          </a:p>
        </p:txBody>
      </p:sp>
      <p:grpSp>
        <p:nvGrpSpPr>
          <p:cNvPr id="17424" name="Group 16"/>
          <p:cNvGrpSpPr>
            <a:grpSpLocks/>
          </p:cNvGrpSpPr>
          <p:nvPr/>
        </p:nvGrpSpPr>
        <p:grpSpPr bwMode="auto">
          <a:xfrm>
            <a:off x="2916238" y="2749550"/>
            <a:ext cx="5688012" cy="3343275"/>
            <a:chOff x="1837" y="1732"/>
            <a:chExt cx="3583" cy="2106"/>
          </a:xfrm>
        </p:grpSpPr>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l="34653" t="28348" r="35027" b="30708"/>
            <a:stretch>
              <a:fillRect/>
            </a:stretch>
          </p:blipFill>
          <p:spPr bwMode="auto">
            <a:xfrm>
              <a:off x="2925" y="1732"/>
              <a:ext cx="2495" cy="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4"/>
            <p:cNvSpPr>
              <a:spLocks noChangeArrowheads="1"/>
            </p:cNvSpPr>
            <p:nvPr/>
          </p:nvSpPr>
          <p:spPr bwMode="auto">
            <a:xfrm rot="-5400000">
              <a:off x="1333" y="2256"/>
              <a:ext cx="2086" cy="1077"/>
            </a:xfrm>
            <a:prstGeom prst="triangle">
              <a:avLst>
                <a:gd name="adj" fmla="val 63134"/>
              </a:avLst>
            </a:prstGeom>
            <a:solidFill>
              <a:srgbClr val="FFFFFF">
                <a:alpha val="65097"/>
              </a:srgbClr>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GB">
                <a:solidFill>
                  <a:schemeClr val="lt1"/>
                </a:solidFill>
                <a:latin typeface="+mn-lt"/>
                <a:cs typeface="+mn-cs"/>
              </a:endParaRPr>
            </a:p>
          </p:txBody>
        </p:sp>
        <p:sp>
          <p:nvSpPr>
            <p:cNvPr id="3" name="Oval 7"/>
            <p:cNvSpPr/>
            <p:nvPr/>
          </p:nvSpPr>
          <p:spPr>
            <a:xfrm>
              <a:off x="4059" y="2250"/>
              <a:ext cx="635" cy="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5" name="Content Placeholder 3"/>
          <p:cNvSpPr>
            <a:spLocks/>
          </p:cNvSpPr>
          <p:nvPr/>
        </p:nvSpPr>
        <p:spPr bwMode="auto">
          <a:xfrm>
            <a:off x="4643438" y="1916113"/>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GB" sz="2600">
                <a:solidFill>
                  <a:srgbClr val="C6D9F1"/>
                </a:solidFill>
                <a:latin typeface="Calibri" pitchFamily="16" charset="0"/>
              </a:rPr>
              <a:t>Click RESULTS</a:t>
            </a:r>
          </a:p>
          <a:p>
            <a:pPr marL="342900" indent="-342900">
              <a:lnSpc>
                <a:spcPct val="90000"/>
              </a:lnSpc>
              <a:spcBef>
                <a:spcPct val="20000"/>
              </a:spcBef>
              <a:buFontTx/>
              <a:buChar char="•"/>
            </a:pPr>
            <a:r>
              <a:rPr lang="en-GB" sz="2600">
                <a:solidFill>
                  <a:srgbClr val="C6D9F1"/>
                </a:solidFill>
                <a:latin typeface="Calibri" pitchFamily="16" charset="0"/>
              </a:rPr>
              <a:t>Select your 2</a:t>
            </a:r>
            <a:r>
              <a:rPr lang="en-GB" sz="2600" baseline="30000">
                <a:solidFill>
                  <a:srgbClr val="C6D9F1"/>
                </a:solidFill>
                <a:latin typeface="Calibri" pitchFamily="16" charset="0"/>
              </a:rPr>
              <a:t>nd</a:t>
            </a:r>
            <a:r>
              <a:rPr lang="en-GB" sz="2600">
                <a:solidFill>
                  <a:srgbClr val="C6D9F1"/>
                </a:solidFill>
                <a:latin typeface="Calibri" pitchFamily="16" charset="0"/>
              </a:rPr>
              <a:t> Level SPM</a:t>
            </a:r>
          </a:p>
        </p:txBody>
      </p:sp>
      <p:grpSp>
        <p:nvGrpSpPr>
          <p:cNvPr id="17426" name="Group 18"/>
          <p:cNvGrpSpPr>
            <a:grpSpLocks/>
          </p:cNvGrpSpPr>
          <p:nvPr/>
        </p:nvGrpSpPr>
        <p:grpSpPr bwMode="auto">
          <a:xfrm>
            <a:off x="2916238" y="2749550"/>
            <a:ext cx="5688012" cy="3343275"/>
            <a:chOff x="1837" y="1732"/>
            <a:chExt cx="3583" cy="2106"/>
          </a:xfrm>
        </p:grpSpPr>
        <p:pic>
          <p:nvPicPr>
            <p:cNvPr id="17427" name="Picture 19"/>
            <p:cNvPicPr>
              <a:picLocks noChangeAspect="1" noChangeArrowheads="1"/>
            </p:cNvPicPr>
            <p:nvPr/>
          </p:nvPicPr>
          <p:blipFill>
            <a:blip r:embed="rId4">
              <a:extLst>
                <a:ext uri="{28A0092B-C50C-407E-A947-70E740481C1C}">
                  <a14:useLocalDpi xmlns:a14="http://schemas.microsoft.com/office/drawing/2010/main" val="0"/>
                </a:ext>
              </a:extLst>
            </a:blip>
            <a:srcRect l="34653" t="28348" r="35027" b="30708"/>
            <a:stretch>
              <a:fillRect/>
            </a:stretch>
          </p:blipFill>
          <p:spPr bwMode="auto">
            <a:xfrm>
              <a:off x="2925" y="1732"/>
              <a:ext cx="2495" cy="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Isosceles Triangle 14"/>
            <p:cNvSpPr>
              <a:spLocks noChangeArrowheads="1"/>
            </p:cNvSpPr>
            <p:nvPr/>
          </p:nvSpPr>
          <p:spPr bwMode="auto">
            <a:xfrm rot="-5400000">
              <a:off x="1333" y="2256"/>
              <a:ext cx="2086" cy="1077"/>
            </a:xfrm>
            <a:prstGeom prst="triangle">
              <a:avLst>
                <a:gd name="adj" fmla="val 63134"/>
              </a:avLst>
            </a:prstGeom>
            <a:solidFill>
              <a:srgbClr val="FFFFFF">
                <a:alpha val="65097"/>
              </a:srgbClr>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GB">
                <a:solidFill>
                  <a:schemeClr val="lt1"/>
                </a:solidFill>
                <a:latin typeface="+mn-lt"/>
                <a:cs typeface="+mn-cs"/>
              </a:endParaRPr>
            </a:p>
          </p:txBody>
        </p:sp>
        <p:sp>
          <p:nvSpPr>
            <p:cNvPr id="6" name="Oval 7"/>
            <p:cNvSpPr/>
            <p:nvPr/>
          </p:nvSpPr>
          <p:spPr>
            <a:xfrm>
              <a:off x="4059" y="2250"/>
              <a:ext cx="635" cy="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extLst>
      <p:ext uri="{BB962C8B-B14F-4D97-AF65-F5344CB8AC3E}">
        <p14:creationId xmlns:p14="http://schemas.microsoft.com/office/powerpoint/2010/main" val="1790382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3" name="Picture 15"/>
          <p:cNvPicPr>
            <a:picLocks noChangeAspect="1" noChangeArrowheads="1"/>
          </p:cNvPicPr>
          <p:nvPr/>
        </p:nvPicPr>
        <p:blipFill>
          <a:blip r:embed="rId3">
            <a:extLst>
              <a:ext uri="{28A0092B-C50C-407E-A947-70E740481C1C}">
                <a14:useLocalDpi xmlns:a14="http://schemas.microsoft.com/office/drawing/2010/main" val="0"/>
              </a:ext>
            </a:extLst>
          </a:blip>
          <a:srcRect l="34262" t="25819" r="31485" b="28180"/>
          <a:stretch>
            <a:fillRect/>
          </a:stretch>
        </p:blipFill>
        <p:spPr bwMode="auto">
          <a:xfrm>
            <a:off x="539750" y="1916113"/>
            <a:ext cx="4175125"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itle 1"/>
          <p:cNvSpPr>
            <a:spLocks noGrp="1"/>
          </p:cNvSpPr>
          <p:nvPr>
            <p:ph type="title" idx="4294967295"/>
          </p:nvPr>
        </p:nvSpPr>
        <p:spPr>
          <a:xfrm>
            <a:off x="500063" y="142875"/>
            <a:ext cx="8229600" cy="1143000"/>
          </a:xfrm>
        </p:spPr>
        <p:txBody>
          <a:bodyPr/>
          <a:lstStyle/>
          <a:p>
            <a:r>
              <a:rPr lang="en-GB" smtClean="0"/>
              <a:t>SPM 2</a:t>
            </a:r>
            <a:r>
              <a:rPr lang="en-GB" baseline="30000" smtClean="0"/>
              <a:t>nd</a:t>
            </a:r>
            <a:r>
              <a:rPr lang="en-GB" smtClean="0"/>
              <a:t> Level: Results</a:t>
            </a:r>
          </a:p>
        </p:txBody>
      </p:sp>
      <p:sp>
        <p:nvSpPr>
          <p:cNvPr id="8" name="Oval 7"/>
          <p:cNvSpPr/>
          <p:nvPr/>
        </p:nvSpPr>
        <p:spPr>
          <a:xfrm>
            <a:off x="684213" y="2349500"/>
            <a:ext cx="935037"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3"/>
          <p:cNvSpPr>
            <a:spLocks/>
          </p:cNvSpPr>
          <p:nvPr/>
        </p:nvSpPr>
        <p:spPr bwMode="auto">
          <a:xfrm>
            <a:off x="4643438" y="1889125"/>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GB" sz="2600" u="sng" dirty="0">
                <a:latin typeface="Calibri" pitchFamily="16" charset="0"/>
              </a:rPr>
              <a:t>2</a:t>
            </a:r>
            <a:r>
              <a:rPr lang="en-GB" sz="2600" u="sng" baseline="30000" dirty="0">
                <a:latin typeface="Calibri" pitchFamily="16" charset="0"/>
              </a:rPr>
              <a:t>nd</a:t>
            </a:r>
            <a:r>
              <a:rPr lang="en-GB" sz="2600" u="sng" dirty="0">
                <a:latin typeface="Calibri" pitchFamily="16" charset="0"/>
              </a:rPr>
              <a:t> level  one sample t-test </a:t>
            </a:r>
          </a:p>
          <a:p>
            <a:pPr marL="342900" indent="-342900">
              <a:lnSpc>
                <a:spcPct val="90000"/>
              </a:lnSpc>
              <a:spcBef>
                <a:spcPct val="20000"/>
              </a:spcBef>
              <a:buFontTx/>
              <a:buChar char="•"/>
            </a:pPr>
            <a:endParaRPr lang="en-GB" sz="2600" dirty="0">
              <a:latin typeface="Calibri" pitchFamily="16" charset="0"/>
            </a:endParaRPr>
          </a:p>
          <a:p>
            <a:pPr marL="342900" indent="-342900">
              <a:lnSpc>
                <a:spcPct val="90000"/>
              </a:lnSpc>
              <a:spcBef>
                <a:spcPct val="20000"/>
              </a:spcBef>
              <a:buFontTx/>
              <a:buChar char="•"/>
            </a:pPr>
            <a:r>
              <a:rPr lang="en-GB" sz="2600" dirty="0">
                <a:latin typeface="Calibri" pitchFamily="16" charset="0"/>
              </a:rPr>
              <a:t>Select t-contrast</a:t>
            </a:r>
          </a:p>
          <a:p>
            <a:pPr marL="342900" indent="-342900">
              <a:lnSpc>
                <a:spcPct val="90000"/>
              </a:lnSpc>
              <a:spcBef>
                <a:spcPct val="20000"/>
              </a:spcBef>
              <a:buFontTx/>
              <a:buChar char="•"/>
            </a:pPr>
            <a:r>
              <a:rPr lang="en-GB" sz="2600" dirty="0">
                <a:latin typeface="Calibri" pitchFamily="16" charset="0"/>
              </a:rPr>
              <a:t>Define new contrast ….</a:t>
            </a:r>
          </a:p>
          <a:p>
            <a:pPr marL="742950" lvl="1" indent="-285750">
              <a:lnSpc>
                <a:spcPct val="90000"/>
              </a:lnSpc>
              <a:spcBef>
                <a:spcPct val="20000"/>
              </a:spcBef>
              <a:buFontTx/>
              <a:buChar char="•"/>
            </a:pPr>
            <a:r>
              <a:rPr lang="en-GB" sz="2200" dirty="0">
                <a:latin typeface="Calibri" pitchFamily="16" charset="0"/>
              </a:rPr>
              <a:t>c = +1   (e.g. A&gt;B)</a:t>
            </a:r>
          </a:p>
          <a:p>
            <a:pPr marL="742950" lvl="1" indent="-285750">
              <a:lnSpc>
                <a:spcPct val="90000"/>
              </a:lnSpc>
              <a:spcBef>
                <a:spcPct val="20000"/>
              </a:spcBef>
              <a:buFontTx/>
              <a:buChar char="•"/>
            </a:pPr>
            <a:r>
              <a:rPr lang="en-GB" sz="2200" dirty="0">
                <a:latin typeface="Calibri" pitchFamily="16" charset="0"/>
              </a:rPr>
              <a:t>c = -1    (e.g. B&gt;A)</a:t>
            </a:r>
          </a:p>
          <a:p>
            <a:pPr marL="342900" indent="-342900">
              <a:lnSpc>
                <a:spcPct val="90000"/>
              </a:lnSpc>
              <a:spcBef>
                <a:spcPct val="20000"/>
              </a:spcBef>
              <a:buFontTx/>
              <a:buChar char="•"/>
            </a:pPr>
            <a:r>
              <a:rPr lang="en-GB" sz="2600" dirty="0">
                <a:latin typeface="Calibri" pitchFamily="16" charset="0"/>
              </a:rPr>
              <a:t>Select desired contrast</a:t>
            </a:r>
          </a:p>
        </p:txBody>
      </p:sp>
      <p:sp>
        <p:nvSpPr>
          <p:cNvPr id="2" name="Oval 7"/>
          <p:cNvSpPr/>
          <p:nvPr/>
        </p:nvSpPr>
        <p:spPr>
          <a:xfrm>
            <a:off x="2484438" y="4724400"/>
            <a:ext cx="6477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32785" name="Group 17"/>
          <p:cNvGrpSpPr>
            <a:grpSpLocks/>
          </p:cNvGrpSpPr>
          <p:nvPr/>
        </p:nvGrpSpPr>
        <p:grpSpPr bwMode="auto">
          <a:xfrm>
            <a:off x="3349625" y="3140075"/>
            <a:ext cx="1150938" cy="1225550"/>
            <a:chOff x="4378" y="1842"/>
            <a:chExt cx="725" cy="772"/>
          </a:xfrm>
        </p:grpSpPr>
        <p:sp>
          <p:nvSpPr>
            <p:cNvPr id="32786" name="AutoShape 18"/>
            <p:cNvSpPr>
              <a:spLocks/>
            </p:cNvSpPr>
            <p:nvPr/>
          </p:nvSpPr>
          <p:spPr bwMode="auto">
            <a:xfrm flipH="1">
              <a:off x="4876" y="1842"/>
              <a:ext cx="91" cy="772"/>
            </a:xfrm>
            <a:prstGeom prst="rightBrace">
              <a:avLst>
                <a:gd name="adj1" fmla="val 70696"/>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chemeClr val="hlink"/>
                </a:solidFill>
              </a:endParaRPr>
            </a:p>
          </p:txBody>
        </p:sp>
        <p:sp>
          <p:nvSpPr>
            <p:cNvPr id="32787" name="Text Box 19"/>
            <p:cNvSpPr txBox="1">
              <a:spLocks noChangeArrowheads="1"/>
            </p:cNvSpPr>
            <p:nvPr/>
          </p:nvSpPr>
          <p:spPr bwMode="auto">
            <a:xfrm>
              <a:off x="4378" y="2160"/>
              <a:ext cx="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solidFill>
                    <a:schemeClr val="hlink"/>
                  </a:solidFill>
                </a:rPr>
                <a:t>1 row per con*.img</a:t>
              </a:r>
            </a:p>
          </p:txBody>
        </p:sp>
      </p:grpSp>
    </p:spTree>
    <p:extLst>
      <p:ext uri="{BB962C8B-B14F-4D97-AF65-F5344CB8AC3E}">
        <p14:creationId xmlns:p14="http://schemas.microsoft.com/office/powerpoint/2010/main" val="1621739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idx="4294967295"/>
          </p:nvPr>
        </p:nvSpPr>
        <p:spPr>
          <a:xfrm>
            <a:off x="500063" y="142875"/>
            <a:ext cx="8229600" cy="1143000"/>
          </a:xfrm>
        </p:spPr>
        <p:txBody>
          <a:bodyPr/>
          <a:lstStyle/>
          <a:p>
            <a:r>
              <a:rPr lang="en-GB" smtClean="0"/>
              <a:t>SPM 2</a:t>
            </a:r>
            <a:r>
              <a:rPr lang="en-GB" baseline="30000" smtClean="0"/>
              <a:t>nd</a:t>
            </a:r>
            <a:r>
              <a:rPr lang="en-GB" smtClean="0"/>
              <a:t> Level: Results</a:t>
            </a:r>
          </a:p>
        </p:txBody>
      </p:sp>
      <p:sp>
        <p:nvSpPr>
          <p:cNvPr id="8" name="Oval 7"/>
          <p:cNvSpPr/>
          <p:nvPr/>
        </p:nvSpPr>
        <p:spPr>
          <a:xfrm>
            <a:off x="684213" y="2349500"/>
            <a:ext cx="935037"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3"/>
          <p:cNvSpPr>
            <a:spLocks/>
          </p:cNvSpPr>
          <p:nvPr/>
        </p:nvSpPr>
        <p:spPr bwMode="auto">
          <a:xfrm>
            <a:off x="4643438" y="1889125"/>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GB" sz="2600" dirty="0">
                <a:latin typeface="Calibri" pitchFamily="16" charset="0"/>
              </a:rPr>
              <a:t>Select options for displaying result:</a:t>
            </a:r>
          </a:p>
          <a:p>
            <a:pPr marL="742950" lvl="1" indent="-285750">
              <a:lnSpc>
                <a:spcPct val="90000"/>
              </a:lnSpc>
              <a:spcBef>
                <a:spcPct val="20000"/>
              </a:spcBef>
              <a:buFontTx/>
              <a:buChar char="•"/>
            </a:pPr>
            <a:r>
              <a:rPr lang="en-GB" sz="2200" dirty="0">
                <a:latin typeface="Calibri" pitchFamily="16" charset="0"/>
              </a:rPr>
              <a:t>Mask with other contrast</a:t>
            </a:r>
          </a:p>
          <a:p>
            <a:pPr marL="742950" lvl="1" indent="-285750">
              <a:lnSpc>
                <a:spcPct val="90000"/>
              </a:lnSpc>
              <a:spcBef>
                <a:spcPct val="20000"/>
              </a:spcBef>
              <a:buFontTx/>
              <a:buChar char="•"/>
            </a:pPr>
            <a:r>
              <a:rPr lang="en-GB" sz="2200" dirty="0">
                <a:latin typeface="Calibri" pitchFamily="16" charset="0"/>
              </a:rPr>
              <a:t>Title</a:t>
            </a:r>
          </a:p>
          <a:p>
            <a:pPr marL="742950" lvl="1" indent="-285750">
              <a:lnSpc>
                <a:spcPct val="90000"/>
              </a:lnSpc>
              <a:spcBef>
                <a:spcPct val="20000"/>
              </a:spcBef>
              <a:buFontTx/>
              <a:buChar char="•"/>
            </a:pPr>
            <a:r>
              <a:rPr lang="en-GB" sz="2200" dirty="0">
                <a:latin typeface="Calibri" pitchFamily="16" charset="0"/>
              </a:rPr>
              <a:t>Threshold (</a:t>
            </a:r>
            <a:r>
              <a:rPr lang="en-GB" sz="2200" dirty="0" err="1">
                <a:latin typeface="Calibri" pitchFamily="16" charset="0"/>
              </a:rPr>
              <a:t>p</a:t>
            </a:r>
            <a:r>
              <a:rPr lang="en-GB" sz="2200" baseline="-25000" dirty="0" err="1">
                <a:latin typeface="Calibri" pitchFamily="16" charset="0"/>
              </a:rPr>
              <a:t>FWE</a:t>
            </a:r>
            <a:r>
              <a:rPr lang="en-GB" sz="2200" dirty="0">
                <a:latin typeface="Calibri" pitchFamily="16" charset="0"/>
              </a:rPr>
              <a:t>, </a:t>
            </a:r>
            <a:r>
              <a:rPr lang="en-GB" sz="2200" dirty="0" err="1">
                <a:latin typeface="Calibri" pitchFamily="16" charset="0"/>
              </a:rPr>
              <a:t>p</a:t>
            </a:r>
            <a:r>
              <a:rPr lang="en-GB" sz="2200" baseline="-25000" dirty="0" err="1">
                <a:latin typeface="Calibri" pitchFamily="16" charset="0"/>
              </a:rPr>
              <a:t>FDR</a:t>
            </a:r>
            <a:r>
              <a:rPr lang="en-GB" sz="2200" dirty="0">
                <a:latin typeface="Calibri" pitchFamily="16" charset="0"/>
              </a:rPr>
              <a:t>  </a:t>
            </a:r>
            <a:r>
              <a:rPr lang="en-GB" sz="2200" dirty="0" err="1">
                <a:latin typeface="Calibri" pitchFamily="16" charset="0"/>
              </a:rPr>
              <a:t>p</a:t>
            </a:r>
            <a:r>
              <a:rPr lang="en-GB" sz="2200" baseline="-25000" dirty="0" err="1">
                <a:latin typeface="Calibri" pitchFamily="16" charset="0"/>
              </a:rPr>
              <a:t>UNC</a:t>
            </a:r>
            <a:r>
              <a:rPr lang="en-GB" sz="2200" dirty="0">
                <a:latin typeface="Calibri" pitchFamily="16" charset="0"/>
              </a:rPr>
              <a:t>)</a:t>
            </a:r>
            <a:endParaRPr lang="en-GB" sz="2200" baseline="-25000" dirty="0">
              <a:latin typeface="Calibri" pitchFamily="16" charset="0"/>
            </a:endParaRPr>
          </a:p>
          <a:p>
            <a:pPr marL="742950" lvl="1" indent="-285750">
              <a:lnSpc>
                <a:spcPct val="90000"/>
              </a:lnSpc>
              <a:spcBef>
                <a:spcPct val="20000"/>
              </a:spcBef>
              <a:buFontTx/>
              <a:buChar char="•"/>
            </a:pPr>
            <a:r>
              <a:rPr lang="en-GB" sz="2200" dirty="0">
                <a:latin typeface="Calibri" pitchFamily="16" charset="0"/>
              </a:rPr>
              <a:t>Size of cluster</a:t>
            </a:r>
          </a:p>
        </p:txBody>
      </p:sp>
      <p:sp>
        <p:nvSpPr>
          <p:cNvPr id="2" name="Oval 7"/>
          <p:cNvSpPr/>
          <p:nvPr/>
        </p:nvSpPr>
        <p:spPr>
          <a:xfrm>
            <a:off x="2484438" y="4724400"/>
            <a:ext cx="647700"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4823" name="Picture 7"/>
          <p:cNvPicPr>
            <a:picLocks noChangeAspect="1" noChangeArrowheads="1"/>
          </p:cNvPicPr>
          <p:nvPr/>
        </p:nvPicPr>
        <p:blipFill>
          <a:blip r:embed="rId3">
            <a:extLst>
              <a:ext uri="{28A0092B-C50C-407E-A947-70E740481C1C}">
                <a14:useLocalDpi xmlns:a14="http://schemas.microsoft.com/office/drawing/2010/main" val="0"/>
              </a:ext>
            </a:extLst>
          </a:blip>
          <a:srcRect l="6302" t="50389" r="65678" b="3612"/>
          <a:stretch>
            <a:fillRect/>
          </a:stretch>
        </p:blipFill>
        <p:spPr bwMode="auto">
          <a:xfrm>
            <a:off x="539750" y="1844675"/>
            <a:ext cx="3887788"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326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00063" y="142875"/>
            <a:ext cx="8229600" cy="1143000"/>
          </a:xfrm>
        </p:spPr>
        <p:txBody>
          <a:bodyPr/>
          <a:lstStyle/>
          <a:p>
            <a:r>
              <a:rPr lang="en-GB" smtClean="0"/>
              <a:t>SPM 2</a:t>
            </a:r>
            <a:r>
              <a:rPr lang="en-GB" baseline="30000" smtClean="0"/>
              <a:t>nd</a:t>
            </a:r>
            <a:r>
              <a:rPr lang="en-GB" smtClean="0"/>
              <a:t> Level: Results</a:t>
            </a:r>
          </a:p>
        </p:txBody>
      </p:sp>
      <p:pic>
        <p:nvPicPr>
          <p:cNvPr id="35849" name="Picture 9"/>
          <p:cNvPicPr>
            <a:picLocks noChangeAspect="1" noChangeArrowheads="1"/>
          </p:cNvPicPr>
          <p:nvPr/>
        </p:nvPicPr>
        <p:blipFill>
          <a:blip r:embed="rId3">
            <a:extLst>
              <a:ext uri="{28A0092B-C50C-407E-A947-70E740481C1C}">
                <a14:useLocalDpi xmlns:a14="http://schemas.microsoft.com/office/drawing/2010/main" val="0"/>
              </a:ext>
            </a:extLst>
          </a:blip>
          <a:srcRect l="6693" t="626" r="24991" b="2986"/>
          <a:stretch>
            <a:fillRect/>
          </a:stretch>
        </p:blipFill>
        <p:spPr bwMode="auto">
          <a:xfrm>
            <a:off x="3492500" y="1773238"/>
            <a:ext cx="56165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p:cNvSpPr>
          <p:nvPr/>
        </p:nvSpPr>
        <p:spPr bwMode="auto">
          <a:xfrm>
            <a:off x="107950" y="1844675"/>
            <a:ext cx="5616575" cy="25209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GB" sz="2600" dirty="0">
                <a:latin typeface="Calibri" pitchFamily="16" charset="0"/>
              </a:rPr>
              <a:t>Here are your </a:t>
            </a:r>
            <a:r>
              <a:rPr lang="en-GB" sz="2600" dirty="0" smtClean="0">
                <a:latin typeface="Calibri" pitchFamily="16" charset="0"/>
              </a:rPr>
              <a:t>results…</a:t>
            </a:r>
            <a:endParaRPr lang="en-GB" sz="2600" dirty="0">
              <a:latin typeface="Calibri" pitchFamily="16" charset="0"/>
            </a:endParaRPr>
          </a:p>
          <a:p>
            <a:pPr marL="342900" indent="-342900">
              <a:lnSpc>
                <a:spcPct val="90000"/>
              </a:lnSpc>
              <a:spcBef>
                <a:spcPct val="20000"/>
              </a:spcBef>
            </a:pPr>
            <a:endParaRPr lang="en-GB" sz="2600" dirty="0">
              <a:latin typeface="Calibri" pitchFamily="16" charset="0"/>
            </a:endParaRPr>
          </a:p>
          <a:p>
            <a:pPr marL="342900" indent="-342900">
              <a:lnSpc>
                <a:spcPct val="90000"/>
              </a:lnSpc>
              <a:spcBef>
                <a:spcPct val="20000"/>
              </a:spcBef>
            </a:pPr>
            <a:r>
              <a:rPr lang="en-GB" sz="2600" dirty="0">
                <a:latin typeface="Calibri" pitchFamily="16" charset="0"/>
              </a:rPr>
              <a:t>Now you can </a:t>
            </a:r>
            <a:r>
              <a:rPr lang="en-GB" sz="2600" dirty="0" smtClean="0">
                <a:latin typeface="Calibri" pitchFamily="16" charset="0"/>
              </a:rPr>
              <a:t>view:</a:t>
            </a:r>
            <a:endParaRPr lang="en-GB" sz="2600" dirty="0">
              <a:latin typeface="Calibri" pitchFamily="16" charset="0"/>
            </a:endParaRPr>
          </a:p>
          <a:p>
            <a:pPr marL="285750" indent="-285750">
              <a:lnSpc>
                <a:spcPct val="90000"/>
              </a:lnSpc>
              <a:spcBef>
                <a:spcPct val="20000"/>
              </a:spcBef>
              <a:buFontTx/>
              <a:buChar char="•"/>
            </a:pPr>
            <a:r>
              <a:rPr lang="en-GB" sz="2200" dirty="0">
                <a:latin typeface="Calibri" pitchFamily="16" charset="0"/>
              </a:rPr>
              <a:t>Table of results [whole brain]</a:t>
            </a:r>
          </a:p>
          <a:p>
            <a:pPr marL="742950" lvl="1" indent="-285750">
              <a:lnSpc>
                <a:spcPct val="90000"/>
              </a:lnSpc>
              <a:spcBef>
                <a:spcPct val="20000"/>
              </a:spcBef>
              <a:buFontTx/>
              <a:buChar char="•"/>
            </a:pPr>
            <a:r>
              <a:rPr lang="en-GB" sz="2200" dirty="0">
                <a:latin typeface="Calibri" pitchFamily="16" charset="0"/>
              </a:rPr>
              <a:t>Look at t-value for a voxel of choice</a:t>
            </a:r>
          </a:p>
          <a:p>
            <a:pPr marL="742950" lvl="1" indent="-285750">
              <a:lnSpc>
                <a:spcPct val="90000"/>
              </a:lnSpc>
              <a:spcBef>
                <a:spcPct val="20000"/>
              </a:spcBef>
              <a:buFontTx/>
              <a:buChar char="•"/>
            </a:pPr>
            <a:r>
              <a:rPr lang="en-GB" sz="2200" dirty="0">
                <a:latin typeface="Calibri" pitchFamily="16" charset="0"/>
              </a:rPr>
              <a:t>Display results on anatomy [ overlays ]</a:t>
            </a:r>
          </a:p>
          <a:p>
            <a:pPr marL="1143000" lvl="2" indent="-228600">
              <a:lnSpc>
                <a:spcPct val="90000"/>
              </a:lnSpc>
              <a:spcBef>
                <a:spcPct val="20000"/>
              </a:spcBef>
              <a:buFontTx/>
              <a:buChar char="•"/>
            </a:pPr>
            <a:r>
              <a:rPr lang="en-GB" sz="1600" dirty="0">
                <a:latin typeface="Calibri" pitchFamily="16" charset="0"/>
              </a:rPr>
              <a:t>SPM templates</a:t>
            </a:r>
          </a:p>
          <a:p>
            <a:pPr marL="1143000" lvl="2" indent="-228600">
              <a:lnSpc>
                <a:spcPct val="90000"/>
              </a:lnSpc>
              <a:spcBef>
                <a:spcPct val="20000"/>
              </a:spcBef>
              <a:buFontTx/>
              <a:buChar char="•"/>
            </a:pPr>
            <a:r>
              <a:rPr lang="en-GB" sz="1600" dirty="0">
                <a:latin typeface="Calibri" pitchFamily="16" charset="0"/>
              </a:rPr>
              <a:t>mean of subjects</a:t>
            </a:r>
          </a:p>
          <a:p>
            <a:pPr marL="742950" lvl="1" indent="-285750">
              <a:lnSpc>
                <a:spcPct val="90000"/>
              </a:lnSpc>
              <a:spcBef>
                <a:spcPct val="20000"/>
              </a:spcBef>
              <a:buFontTx/>
              <a:buChar char="•"/>
            </a:pPr>
            <a:r>
              <a:rPr lang="en-GB" sz="2200" dirty="0">
                <a:latin typeface="Calibri" pitchFamily="16" charset="0"/>
              </a:rPr>
              <a:t>Small Volume Correct</a:t>
            </a:r>
          </a:p>
          <a:p>
            <a:pPr marL="1143000" lvl="2" indent="-228600">
              <a:lnSpc>
                <a:spcPct val="90000"/>
              </a:lnSpc>
              <a:spcBef>
                <a:spcPct val="20000"/>
              </a:spcBef>
              <a:buFontTx/>
              <a:buChar char="•"/>
            </a:pPr>
            <a:r>
              <a:rPr lang="en-GB" sz="1600" dirty="0">
                <a:latin typeface="Calibri" pitchFamily="16" charset="0"/>
              </a:rPr>
              <a:t>significant voxels in a </a:t>
            </a:r>
          </a:p>
          <a:p>
            <a:pPr marL="1143000" lvl="2" indent="-228600">
              <a:lnSpc>
                <a:spcPct val="90000"/>
              </a:lnSpc>
              <a:spcBef>
                <a:spcPct val="20000"/>
              </a:spcBef>
            </a:pPr>
            <a:r>
              <a:rPr lang="en-GB" sz="1600" dirty="0">
                <a:latin typeface="Calibri" pitchFamily="16" charset="0"/>
              </a:rPr>
              <a:t>small search area </a:t>
            </a:r>
            <a:r>
              <a:rPr lang="en-GB" sz="1600" dirty="0">
                <a:latin typeface="Calibri" pitchFamily="16" charset="0"/>
                <a:ea typeface="Lucida Grande" pitchFamily="16" charset="0"/>
                <a:cs typeface="Lucida Grande" pitchFamily="16" charset="0"/>
              </a:rPr>
              <a:t>↑</a:t>
            </a:r>
            <a:r>
              <a:rPr lang="en-GB" sz="1600" dirty="0">
                <a:latin typeface="Calibri" pitchFamily="16" charset="0"/>
              </a:rPr>
              <a:t> </a:t>
            </a:r>
            <a:r>
              <a:rPr lang="en-GB" sz="1600" dirty="0" err="1">
                <a:latin typeface="Calibri" pitchFamily="16" charset="0"/>
              </a:rPr>
              <a:t>p</a:t>
            </a:r>
            <a:r>
              <a:rPr lang="en-GB" sz="1600" baseline="-25000" dirty="0" err="1">
                <a:latin typeface="Calibri" pitchFamily="16" charset="0"/>
              </a:rPr>
              <a:t>FWE</a:t>
            </a:r>
            <a:endParaRPr lang="en-GB" sz="1600" baseline="-25000" dirty="0">
              <a:latin typeface="Calibri" pitchFamily="16" charset="0"/>
            </a:endParaRPr>
          </a:p>
        </p:txBody>
      </p:sp>
      <p:grpSp>
        <p:nvGrpSpPr>
          <p:cNvPr id="35853" name="Group 13"/>
          <p:cNvGrpSpPr>
            <a:grpSpLocks/>
          </p:cNvGrpSpPr>
          <p:nvPr/>
        </p:nvGrpSpPr>
        <p:grpSpPr bwMode="auto">
          <a:xfrm>
            <a:off x="3348038" y="3429000"/>
            <a:ext cx="863600" cy="2520950"/>
            <a:chOff x="2109" y="2160"/>
            <a:chExt cx="544" cy="1588"/>
          </a:xfrm>
        </p:grpSpPr>
        <p:sp>
          <p:nvSpPr>
            <p:cNvPr id="2" name="Oval 7"/>
            <p:cNvSpPr/>
            <p:nvPr/>
          </p:nvSpPr>
          <p:spPr>
            <a:xfrm>
              <a:off x="2245" y="3612"/>
              <a:ext cx="408" cy="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852" name="Line 12"/>
            <p:cNvSpPr>
              <a:spLocks noChangeShapeType="1"/>
            </p:cNvSpPr>
            <p:nvPr/>
          </p:nvSpPr>
          <p:spPr bwMode="auto">
            <a:xfrm flipH="1" flipV="1">
              <a:off x="2109" y="2160"/>
              <a:ext cx="317" cy="1452"/>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858" name="Group 18"/>
          <p:cNvGrpSpPr>
            <a:grpSpLocks/>
          </p:cNvGrpSpPr>
          <p:nvPr/>
        </p:nvGrpSpPr>
        <p:grpSpPr bwMode="auto">
          <a:xfrm>
            <a:off x="3492500" y="3789363"/>
            <a:ext cx="2232025" cy="2879725"/>
            <a:chOff x="2200" y="2387"/>
            <a:chExt cx="1406" cy="1814"/>
          </a:xfrm>
        </p:grpSpPr>
        <p:sp>
          <p:nvSpPr>
            <p:cNvPr id="3" name="Oval 7"/>
            <p:cNvSpPr/>
            <p:nvPr/>
          </p:nvSpPr>
          <p:spPr>
            <a:xfrm>
              <a:off x="2200" y="4020"/>
              <a:ext cx="1406" cy="1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857" name="Line 17"/>
            <p:cNvSpPr>
              <a:spLocks noChangeShapeType="1"/>
            </p:cNvSpPr>
            <p:nvPr/>
          </p:nvSpPr>
          <p:spPr bwMode="auto">
            <a:xfrm flipH="1" flipV="1">
              <a:off x="2562" y="2387"/>
              <a:ext cx="363" cy="1633"/>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862" name="Group 22"/>
          <p:cNvGrpSpPr>
            <a:grpSpLocks/>
          </p:cNvGrpSpPr>
          <p:nvPr/>
        </p:nvGrpSpPr>
        <p:grpSpPr bwMode="auto">
          <a:xfrm>
            <a:off x="4859338" y="4149725"/>
            <a:ext cx="792162" cy="1944688"/>
            <a:chOff x="3061" y="2614"/>
            <a:chExt cx="499" cy="1225"/>
          </a:xfrm>
        </p:grpSpPr>
        <p:sp>
          <p:nvSpPr>
            <p:cNvPr id="5" name="Oval 7"/>
            <p:cNvSpPr/>
            <p:nvPr/>
          </p:nvSpPr>
          <p:spPr>
            <a:xfrm>
              <a:off x="3152" y="3703"/>
              <a:ext cx="408" cy="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861" name="Line 21"/>
            <p:cNvSpPr>
              <a:spLocks noChangeShapeType="1"/>
            </p:cNvSpPr>
            <p:nvPr/>
          </p:nvSpPr>
          <p:spPr bwMode="auto">
            <a:xfrm flipH="1" flipV="1">
              <a:off x="3061" y="2614"/>
              <a:ext cx="272" cy="108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35863" name="Picture 23"/>
          <p:cNvPicPr>
            <a:picLocks noChangeAspect="1" noChangeArrowheads="1"/>
          </p:cNvPicPr>
          <p:nvPr/>
        </p:nvPicPr>
        <p:blipFill>
          <a:blip r:embed="rId4">
            <a:extLst>
              <a:ext uri="{28A0092B-C50C-407E-A947-70E740481C1C}">
                <a14:useLocalDpi xmlns:a14="http://schemas.microsoft.com/office/drawing/2010/main" val="0"/>
              </a:ext>
            </a:extLst>
          </a:blip>
          <a:srcRect l="34262" t="49139" r="24991" b="2986"/>
          <a:stretch>
            <a:fillRect/>
          </a:stretch>
        </p:blipFill>
        <p:spPr bwMode="auto">
          <a:xfrm>
            <a:off x="5791200" y="4298950"/>
            <a:ext cx="33131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868" name="Group 28"/>
          <p:cNvGrpSpPr>
            <a:grpSpLocks/>
          </p:cNvGrpSpPr>
          <p:nvPr/>
        </p:nvGrpSpPr>
        <p:grpSpPr bwMode="auto">
          <a:xfrm>
            <a:off x="3203575" y="5084763"/>
            <a:ext cx="1008063" cy="1152525"/>
            <a:chOff x="2018" y="3203"/>
            <a:chExt cx="635" cy="726"/>
          </a:xfrm>
        </p:grpSpPr>
        <p:sp>
          <p:nvSpPr>
            <p:cNvPr id="8" name="Oval 7"/>
            <p:cNvSpPr/>
            <p:nvPr/>
          </p:nvSpPr>
          <p:spPr>
            <a:xfrm>
              <a:off x="2245" y="3793"/>
              <a:ext cx="408" cy="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866" name="Line 26"/>
            <p:cNvSpPr>
              <a:spLocks noChangeShapeType="1"/>
            </p:cNvSpPr>
            <p:nvPr/>
          </p:nvSpPr>
          <p:spPr bwMode="auto">
            <a:xfrm flipH="1" flipV="1">
              <a:off x="2018" y="3203"/>
              <a:ext cx="272" cy="63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874" name="Group 34"/>
          <p:cNvGrpSpPr>
            <a:grpSpLocks/>
          </p:cNvGrpSpPr>
          <p:nvPr/>
        </p:nvGrpSpPr>
        <p:grpSpPr bwMode="auto">
          <a:xfrm>
            <a:off x="6950075" y="2924175"/>
            <a:ext cx="1150938" cy="1225550"/>
            <a:chOff x="4378" y="1842"/>
            <a:chExt cx="725" cy="772"/>
          </a:xfrm>
        </p:grpSpPr>
        <p:sp>
          <p:nvSpPr>
            <p:cNvPr id="35869" name="AutoShape 29"/>
            <p:cNvSpPr>
              <a:spLocks/>
            </p:cNvSpPr>
            <p:nvPr/>
          </p:nvSpPr>
          <p:spPr bwMode="auto">
            <a:xfrm flipH="1">
              <a:off x="4876" y="1842"/>
              <a:ext cx="91" cy="772"/>
            </a:xfrm>
            <a:prstGeom prst="rightBrace">
              <a:avLst>
                <a:gd name="adj1" fmla="val 70696"/>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solidFill>
                  <a:schemeClr val="hlink"/>
                </a:solidFill>
              </a:endParaRPr>
            </a:p>
          </p:txBody>
        </p:sp>
        <p:sp>
          <p:nvSpPr>
            <p:cNvPr id="35870" name="Text Box 30"/>
            <p:cNvSpPr txBox="1">
              <a:spLocks noChangeArrowheads="1"/>
            </p:cNvSpPr>
            <p:nvPr/>
          </p:nvSpPr>
          <p:spPr bwMode="auto">
            <a:xfrm>
              <a:off x="4378" y="2160"/>
              <a:ext cx="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solidFill>
                    <a:schemeClr val="hlink"/>
                  </a:solidFill>
                </a:rPr>
                <a:t>  1 row per</a:t>
              </a:r>
            </a:p>
            <a:p>
              <a:r>
                <a:rPr lang="en-GB" sz="1200">
                  <a:solidFill>
                    <a:schemeClr val="hlink"/>
                  </a:solidFill>
                </a:rPr>
                <a:t>  con*.img</a:t>
              </a:r>
            </a:p>
          </p:txBody>
        </p:sp>
      </p:grpSp>
    </p:spTree>
    <p:extLst>
      <p:ext uri="{BB962C8B-B14F-4D97-AF65-F5344CB8AC3E}">
        <p14:creationId xmlns:p14="http://schemas.microsoft.com/office/powerpoint/2010/main" val="16588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3585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58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585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58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586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25413" y="76200"/>
            <a:ext cx="7342187"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chemeClr val="bg1"/>
                  </a:outerShdw>
                </a:effectLst>
              </a14:hiddenEffects>
            </a:ext>
          </a:extLst>
        </p:spPr>
        <p:txBody>
          <a:bodyPr lIns="90488" tIns="44450" rIns="90488" bIns="44450" anchor="ctr"/>
          <a:lstStyle/>
          <a:p>
            <a:r>
              <a:rPr lang="en-US" sz="4400" b="1">
                <a:solidFill>
                  <a:schemeClr val="tx2"/>
                </a:solidFill>
              </a:rPr>
              <a:t>Summary</a:t>
            </a:r>
          </a:p>
        </p:txBody>
      </p:sp>
      <p:sp>
        <p:nvSpPr>
          <p:cNvPr id="36868" name="Rectangle 5"/>
          <p:cNvSpPr>
            <a:spLocks noChangeArrowheads="1"/>
          </p:cNvSpPr>
          <p:nvPr/>
        </p:nvSpPr>
        <p:spPr bwMode="auto">
          <a:xfrm>
            <a:off x="477838" y="2743200"/>
            <a:ext cx="7924800" cy="1200150"/>
          </a:xfrm>
          <a:prstGeom prst="rect">
            <a:avLst/>
          </a:prstGeom>
          <a:noFill/>
          <a:ln w="25400">
            <a:solidFill>
              <a:schemeClr val="tx1"/>
            </a:solidFill>
            <a:miter lim="800000"/>
            <a:headEnd/>
            <a:tailEnd/>
          </a:ln>
          <a:effectLst/>
        </p:spPr>
        <p:txBody>
          <a:bodyPr anchor="ctr">
            <a:spAutoFit/>
          </a:bodyPr>
          <a:lstStyle/>
          <a:p>
            <a:pPr algn="l"/>
            <a:r>
              <a:rPr lang="en-GB"/>
              <a:t>Hierarchical models provide a gold-standard for RFX  analysis but are computationally intensive (spm_mfx). Available from GUI in SPM12.</a:t>
            </a:r>
          </a:p>
        </p:txBody>
      </p:sp>
      <p:sp>
        <p:nvSpPr>
          <p:cNvPr id="36869" name="Rectangle 6"/>
          <p:cNvSpPr>
            <a:spLocks noChangeArrowheads="1"/>
          </p:cNvSpPr>
          <p:nvPr/>
        </p:nvSpPr>
        <p:spPr bwMode="auto">
          <a:xfrm>
            <a:off x="457200" y="4267200"/>
            <a:ext cx="7924800" cy="847725"/>
          </a:xfrm>
          <a:prstGeom prst="rect">
            <a:avLst/>
          </a:prstGeom>
          <a:noFill/>
          <a:ln w="25400">
            <a:solidFill>
              <a:schemeClr val="tx1"/>
            </a:solidFill>
            <a:miter lim="800000"/>
            <a:headEnd/>
            <a:tailEnd/>
          </a:ln>
          <a:effectLst/>
        </p:spPr>
        <p:txBody>
          <a:bodyPr anchor="ctr">
            <a:spAutoFit/>
          </a:bodyPr>
          <a:lstStyle/>
          <a:p>
            <a:pPr algn="l"/>
            <a:r>
              <a:rPr lang="en-GB"/>
              <a:t>Summary statistics are a robust method for RFX group analysis (SPM book, Mumford and Nichols, NI, 2009)</a:t>
            </a:r>
          </a:p>
        </p:txBody>
      </p:sp>
      <p:sp>
        <p:nvSpPr>
          <p:cNvPr id="36870" name="Rectangle 7"/>
          <p:cNvSpPr>
            <a:spLocks noChangeArrowheads="1"/>
          </p:cNvSpPr>
          <p:nvPr/>
        </p:nvSpPr>
        <p:spPr bwMode="auto">
          <a:xfrm>
            <a:off x="457200" y="5510896"/>
            <a:ext cx="7924800" cy="646331"/>
          </a:xfrm>
          <a:prstGeom prst="rect">
            <a:avLst/>
          </a:prstGeom>
          <a:noFill/>
          <a:ln w="25400">
            <a:solidFill>
              <a:schemeClr val="tx1"/>
            </a:solidFill>
            <a:miter lim="800000"/>
            <a:headEnd/>
            <a:tailEnd/>
          </a:ln>
          <a:effectLst/>
        </p:spPr>
        <p:txBody>
          <a:bodyPr anchor="ctr">
            <a:spAutoFit/>
          </a:bodyPr>
          <a:lstStyle/>
          <a:p>
            <a:pPr algn="l"/>
            <a:r>
              <a:rPr lang="en-GB" dirty="0"/>
              <a:t>Can also use ‘ANOVA’ or ‘ANOVA within subject’ at second level for inference about multiple experimental conditions</a:t>
            </a:r>
            <a:r>
              <a:rPr lang="en-GB" dirty="0" smtClean="0"/>
              <a:t>.</a:t>
            </a:r>
            <a:endParaRPr lang="en-GB" dirty="0"/>
          </a:p>
        </p:txBody>
      </p:sp>
      <p:sp>
        <p:nvSpPr>
          <p:cNvPr id="36871" name="Rectangle 8"/>
          <p:cNvSpPr>
            <a:spLocks noChangeArrowheads="1"/>
          </p:cNvSpPr>
          <p:nvPr/>
        </p:nvSpPr>
        <p:spPr bwMode="auto">
          <a:xfrm>
            <a:off x="457200" y="1219200"/>
            <a:ext cx="7924800" cy="1212850"/>
          </a:xfrm>
          <a:prstGeom prst="rect">
            <a:avLst/>
          </a:prstGeom>
          <a:noFill/>
          <a:ln w="25400">
            <a:solidFill>
              <a:schemeClr val="tx1"/>
            </a:solidFill>
            <a:miter lim="800000"/>
            <a:headEnd/>
            <a:tailEnd/>
          </a:ln>
          <a:effectLst/>
        </p:spPr>
        <p:txBody>
          <a:bodyPr anchor="ctr">
            <a:spAutoFit/>
          </a:bodyPr>
          <a:lstStyle/>
          <a:p>
            <a:pPr algn="l"/>
            <a:r>
              <a:rPr lang="en-GB" dirty="0"/>
              <a:t>Group Inference usually proceeds with RFX analysis, not FFX. Group effects are compared to between rather than within subject variability. </a:t>
            </a:r>
          </a:p>
        </p:txBody>
      </p:sp>
    </p:spTree>
    <p:extLst>
      <p:ext uri="{BB962C8B-B14F-4D97-AF65-F5344CB8AC3E}">
        <p14:creationId xmlns:p14="http://schemas.microsoft.com/office/powerpoint/2010/main" val="3263464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1668984"/>
            <a:ext cx="8229600" cy="342163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smtClean="0"/>
          </a:p>
          <a:p>
            <a:pPr algn="just"/>
            <a:endParaRPr lang="en-GB" dirty="0"/>
          </a:p>
          <a:p>
            <a:pPr marL="571500" indent="-571500" algn="just">
              <a:buFont typeface="Arial" pitchFamily="34" charset="0"/>
              <a:buChar char="•"/>
            </a:pPr>
            <a:r>
              <a:rPr lang="en-GB" dirty="0" smtClean="0"/>
              <a:t>Previous MFD slides</a:t>
            </a:r>
          </a:p>
          <a:p>
            <a:pPr marL="571500" indent="-571500" algn="just">
              <a:buFont typeface="Arial" pitchFamily="34" charset="0"/>
              <a:buChar char="•"/>
            </a:pPr>
            <a:r>
              <a:rPr lang="en-GB" dirty="0" smtClean="0"/>
              <a:t>SPM videos from 2011</a:t>
            </a:r>
          </a:p>
          <a:p>
            <a:pPr marL="571500" indent="-571500" algn="just">
              <a:buFont typeface="Arial" pitchFamily="34" charset="0"/>
              <a:buChar char="•"/>
            </a:pPr>
            <a:r>
              <a:rPr lang="en-GB" dirty="0" smtClean="0"/>
              <a:t>Will Penny’s slides 2012</a:t>
            </a:r>
          </a:p>
          <a:p>
            <a:pPr marL="571500" indent="-571500" algn="just">
              <a:buFont typeface="Arial" pitchFamily="34" charset="0"/>
              <a:buChar char="•"/>
            </a:pPr>
            <a:r>
              <a:rPr lang="en-GB" dirty="0" smtClean="0"/>
              <a:t>SPM manual</a:t>
            </a:r>
          </a:p>
          <a:p>
            <a:pPr algn="just"/>
            <a:endParaRPr lang="en-GB" dirty="0"/>
          </a:p>
          <a:p>
            <a:pPr algn="just"/>
            <a:r>
              <a:rPr lang="en-GB" dirty="0" smtClean="0"/>
              <a:t>Special thanks to </a:t>
            </a:r>
            <a:r>
              <a:rPr lang="en-GB" dirty="0" err="1" smtClean="0"/>
              <a:t>Ged</a:t>
            </a:r>
            <a:r>
              <a:rPr lang="en-GB" dirty="0" smtClean="0"/>
              <a:t> Ridgway</a:t>
            </a:r>
            <a:endParaRPr lang="en-GB" dirty="0"/>
          </a:p>
        </p:txBody>
      </p:sp>
      <p:sp>
        <p:nvSpPr>
          <p:cNvPr id="6" name="Title 1"/>
          <p:cNvSpPr>
            <a:spLocks noGrp="1"/>
          </p:cNvSpPr>
          <p:nvPr/>
        </p:nvSpPr>
        <p:spPr bwMode="auto">
          <a:xfrm>
            <a:off x="609600" y="661194"/>
            <a:ext cx="8229600" cy="151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pPr eaLnBrk="1" hangingPunct="1"/>
            <a:r>
              <a:rPr lang="en-GB" sz="4000" dirty="0" smtClean="0"/>
              <a:t>Thank you</a:t>
            </a:r>
            <a:r>
              <a:rPr lang="en-GB" sz="3200" dirty="0" smtClean="0"/>
              <a:t/>
            </a:r>
            <a:br>
              <a:rPr lang="en-GB" sz="3200" dirty="0" smtClean="0"/>
            </a:br>
            <a:r>
              <a:rPr lang="en-GB" sz="3200" dirty="0" smtClean="0"/>
              <a:t/>
            </a:r>
            <a:br>
              <a:rPr lang="en-GB" sz="3200" dirty="0" smtClean="0"/>
            </a:br>
            <a:r>
              <a:rPr lang="en-GB" sz="4000" dirty="0" smtClean="0"/>
              <a:t>Resources:</a:t>
            </a:r>
          </a:p>
        </p:txBody>
      </p:sp>
    </p:spTree>
    <p:extLst>
      <p:ext uri="{BB962C8B-B14F-4D97-AF65-F5344CB8AC3E}">
        <p14:creationId xmlns:p14="http://schemas.microsoft.com/office/powerpoint/2010/main" val="3861109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12" y="270857"/>
            <a:ext cx="8229600" cy="1143000"/>
          </a:xfrm>
        </p:spPr>
        <p:txBody>
          <a:bodyPr>
            <a:normAutofit/>
          </a:bodyPr>
          <a:lstStyle/>
          <a:p>
            <a:r>
              <a:rPr lang="en-GB" sz="4000" b="1" dirty="0" smtClean="0"/>
              <a:t>1</a:t>
            </a:r>
            <a:r>
              <a:rPr lang="en-GB" sz="4000" b="1" baseline="30000" dirty="0" smtClean="0"/>
              <a:t>st</a:t>
            </a:r>
            <a:r>
              <a:rPr lang="en-GB" sz="4000" b="1" dirty="0" smtClean="0"/>
              <a:t> level analysis is within subject</a:t>
            </a:r>
            <a:endParaRPr lang="en-GB" sz="4000" b="1" dirty="0"/>
          </a:p>
        </p:txBody>
      </p:sp>
      <p:grpSp>
        <p:nvGrpSpPr>
          <p:cNvPr id="6" name="Group 7"/>
          <p:cNvGrpSpPr>
            <a:grpSpLocks/>
          </p:cNvGrpSpPr>
          <p:nvPr/>
        </p:nvGrpSpPr>
        <p:grpSpPr bwMode="auto">
          <a:xfrm>
            <a:off x="842962" y="2919335"/>
            <a:ext cx="3044825" cy="3387725"/>
            <a:chOff x="1704" y="1326"/>
            <a:chExt cx="1918" cy="2134"/>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704" y="132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800" y="142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896" y="151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992" y="161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088" y="1710"/>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184" y="180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280" y="190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376" y="199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472" y="209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568" y="2190"/>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664" y="228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760" y="238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856" y="247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952" y="257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Line 22"/>
          <p:cNvSpPr>
            <a:spLocks noChangeShapeType="1"/>
          </p:cNvSpPr>
          <p:nvPr/>
        </p:nvSpPr>
        <p:spPr bwMode="auto">
          <a:xfrm>
            <a:off x="700087" y="4603672"/>
            <a:ext cx="1727200" cy="172720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Text Box 23"/>
          <p:cNvSpPr txBox="1">
            <a:spLocks noChangeArrowheads="1"/>
          </p:cNvSpPr>
          <p:nvPr/>
        </p:nvSpPr>
        <p:spPr bwMode="auto">
          <a:xfrm>
            <a:off x="411162" y="5370435"/>
            <a:ext cx="15843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0000"/>
                </a:solidFill>
                <a:latin typeface="Arial Rounded MT Bold" pitchFamily="34" charset="0"/>
              </a:rPr>
              <a:t>Time</a:t>
            </a:r>
            <a:r>
              <a:rPr lang="en-GB">
                <a:solidFill>
                  <a:srgbClr val="FF0000"/>
                </a:solidFill>
              </a:rPr>
              <a:t> </a:t>
            </a:r>
          </a:p>
          <a:p>
            <a:pPr>
              <a:spcBef>
                <a:spcPct val="50000"/>
              </a:spcBef>
            </a:pPr>
            <a:r>
              <a:rPr lang="en-GB">
                <a:latin typeface="Arial Rounded MT Bold" pitchFamily="34" charset="0"/>
              </a:rPr>
              <a:t>(scan every 3 seconds)</a:t>
            </a:r>
          </a:p>
        </p:txBody>
      </p:sp>
      <p:pic>
        <p:nvPicPr>
          <p:cNvPr id="23"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2" y="2803447"/>
            <a:ext cx="10795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Line 25"/>
          <p:cNvSpPr>
            <a:spLocks noChangeShapeType="1"/>
          </p:cNvSpPr>
          <p:nvPr/>
        </p:nvSpPr>
        <p:spPr bwMode="auto">
          <a:xfrm>
            <a:off x="4157662" y="33527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26"/>
          <p:cNvSpPr>
            <a:spLocks noChangeShapeType="1"/>
          </p:cNvSpPr>
          <p:nvPr/>
        </p:nvSpPr>
        <p:spPr bwMode="auto">
          <a:xfrm>
            <a:off x="4157662" y="37845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27"/>
          <p:cNvSpPr>
            <a:spLocks noChangeShapeType="1"/>
          </p:cNvSpPr>
          <p:nvPr/>
        </p:nvSpPr>
        <p:spPr bwMode="auto">
          <a:xfrm>
            <a:off x="4156074" y="42163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28"/>
          <p:cNvSpPr>
            <a:spLocks noChangeShapeType="1"/>
          </p:cNvSpPr>
          <p:nvPr/>
        </p:nvSpPr>
        <p:spPr bwMode="auto">
          <a:xfrm>
            <a:off x="4156074" y="46481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29"/>
          <p:cNvSpPr>
            <a:spLocks noChangeShapeType="1"/>
          </p:cNvSpPr>
          <p:nvPr/>
        </p:nvSpPr>
        <p:spPr bwMode="auto">
          <a:xfrm>
            <a:off x="4156074" y="508151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30"/>
          <p:cNvSpPr>
            <a:spLocks noChangeShapeType="1"/>
          </p:cNvSpPr>
          <p:nvPr/>
        </p:nvSpPr>
        <p:spPr bwMode="auto">
          <a:xfrm>
            <a:off x="4156074" y="551331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Text Box 31"/>
          <p:cNvSpPr txBox="1">
            <a:spLocks noChangeArrowheads="1"/>
          </p:cNvSpPr>
          <p:nvPr/>
        </p:nvSpPr>
        <p:spPr bwMode="auto">
          <a:xfrm>
            <a:off x="338137" y="2273222"/>
            <a:ext cx="28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8080"/>
                </a:solidFill>
                <a:latin typeface="Arial Rounded MT Bold" pitchFamily="34" charset="0"/>
              </a:rPr>
              <a:t>fMRI brain scans</a:t>
            </a:r>
          </a:p>
        </p:txBody>
      </p:sp>
      <p:sp>
        <p:nvSpPr>
          <p:cNvPr id="31" name="Text Box 32"/>
          <p:cNvSpPr txBox="1">
            <a:spLocks noChangeArrowheads="1"/>
          </p:cNvSpPr>
          <p:nvPr/>
        </p:nvSpPr>
        <p:spPr bwMode="auto">
          <a:xfrm>
            <a:off x="5738812" y="2112963"/>
            <a:ext cx="3132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8080"/>
                </a:solidFill>
                <a:latin typeface="Arial Rounded MT Bold" pitchFamily="34" charset="0"/>
              </a:rPr>
              <a:t>Voxel time course</a:t>
            </a:r>
          </a:p>
        </p:txBody>
      </p:sp>
      <p:sp>
        <p:nvSpPr>
          <p:cNvPr id="32" name="Line 33"/>
          <p:cNvSpPr>
            <a:spLocks noChangeShapeType="1"/>
          </p:cNvSpPr>
          <p:nvPr/>
        </p:nvSpPr>
        <p:spPr bwMode="auto">
          <a:xfrm flipV="1">
            <a:off x="6530974" y="6330871"/>
            <a:ext cx="1081088" cy="22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34"/>
          <p:cNvSpPr txBox="1">
            <a:spLocks noChangeArrowheads="1"/>
          </p:cNvSpPr>
          <p:nvPr/>
        </p:nvSpPr>
        <p:spPr bwMode="auto">
          <a:xfrm>
            <a:off x="5881687" y="6378497"/>
            <a:ext cx="2449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0000"/>
                </a:solidFill>
                <a:latin typeface="Arial Rounded MT Bold" pitchFamily="34" charset="0"/>
              </a:rPr>
              <a:t>Amplitude/Intensity</a:t>
            </a:r>
            <a:r>
              <a:rPr lang="en-GB">
                <a:solidFill>
                  <a:srgbClr val="FF0000"/>
                </a:solidFill>
              </a:rPr>
              <a:t> </a:t>
            </a:r>
          </a:p>
        </p:txBody>
      </p:sp>
      <p:sp>
        <p:nvSpPr>
          <p:cNvPr id="34" name="Line 36"/>
          <p:cNvSpPr>
            <a:spLocks noChangeShapeType="1"/>
          </p:cNvSpPr>
          <p:nvPr/>
        </p:nvSpPr>
        <p:spPr bwMode="auto">
          <a:xfrm flipH="1">
            <a:off x="7754937" y="3209847"/>
            <a:ext cx="0" cy="3024188"/>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Rectangle 37"/>
          <p:cNvSpPr>
            <a:spLocks noChangeArrowheads="1"/>
          </p:cNvSpPr>
          <p:nvPr/>
        </p:nvSpPr>
        <p:spPr bwMode="auto">
          <a:xfrm>
            <a:off x="7854949" y="4070272"/>
            <a:ext cx="72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0000"/>
                </a:solidFill>
                <a:latin typeface="Arial Rounded MT Bold" pitchFamily="34" charset="0"/>
              </a:rPr>
              <a:t>Time</a:t>
            </a:r>
          </a:p>
        </p:txBody>
      </p:sp>
      <p:grpSp>
        <p:nvGrpSpPr>
          <p:cNvPr id="37" name="Group 36"/>
          <p:cNvGrpSpPr/>
          <p:nvPr/>
        </p:nvGrpSpPr>
        <p:grpSpPr>
          <a:xfrm>
            <a:off x="2583655" y="1413857"/>
            <a:ext cx="3947319" cy="745906"/>
            <a:chOff x="1403350" y="2349500"/>
            <a:chExt cx="7416800" cy="1401520"/>
          </a:xfrm>
        </p:grpSpPr>
        <p:sp>
          <p:nvSpPr>
            <p:cNvPr id="38" name="Text Box 5"/>
            <p:cNvSpPr txBox="1">
              <a:spLocks noChangeArrowheads="1"/>
            </p:cNvSpPr>
            <p:nvPr/>
          </p:nvSpPr>
          <p:spPr bwMode="auto">
            <a:xfrm>
              <a:off x="1403350" y="2401889"/>
              <a:ext cx="7416800"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dirty="0"/>
                <a:t>Y</a:t>
              </a:r>
              <a:endParaRPr lang="el-GR" sz="4000" dirty="0">
                <a:cs typeface="Arial" pitchFamily="34" charset="0"/>
              </a:endParaRPr>
            </a:p>
          </p:txBody>
        </p:sp>
        <p:sp>
          <p:nvSpPr>
            <p:cNvPr id="39" name="Text Box 10"/>
            <p:cNvSpPr txBox="1">
              <a:spLocks noChangeArrowheads="1"/>
            </p:cNvSpPr>
            <p:nvPr/>
          </p:nvSpPr>
          <p:spPr bwMode="auto">
            <a:xfrm>
              <a:off x="2484437" y="2636838"/>
              <a:ext cx="720724" cy="10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baseline="30000"/>
                <a:t>=</a:t>
              </a:r>
              <a:endParaRPr lang="el-GR" sz="4000" b="1">
                <a:cs typeface="Arial" pitchFamily="34" charset="0"/>
              </a:endParaRPr>
            </a:p>
          </p:txBody>
        </p:sp>
        <p:sp>
          <p:nvSpPr>
            <p:cNvPr id="40" name="Text Box 11"/>
            <p:cNvSpPr txBox="1">
              <a:spLocks noChangeArrowheads="1"/>
            </p:cNvSpPr>
            <p:nvPr/>
          </p:nvSpPr>
          <p:spPr bwMode="auto">
            <a:xfrm>
              <a:off x="3276599" y="2401889"/>
              <a:ext cx="936625"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dirty="0"/>
                <a:t>X</a:t>
              </a:r>
              <a:endParaRPr lang="el-GR" sz="4000" dirty="0">
                <a:cs typeface="Arial" pitchFamily="34" charset="0"/>
              </a:endParaRPr>
            </a:p>
          </p:txBody>
        </p:sp>
        <p:sp>
          <p:nvSpPr>
            <p:cNvPr id="41" name="Text Box 12"/>
            <p:cNvSpPr txBox="1">
              <a:spLocks noChangeArrowheads="1"/>
            </p:cNvSpPr>
            <p:nvPr/>
          </p:nvSpPr>
          <p:spPr bwMode="auto">
            <a:xfrm>
              <a:off x="4283076" y="2565401"/>
              <a:ext cx="865187" cy="10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baseline="30000"/>
                <a:t>x</a:t>
              </a:r>
              <a:endParaRPr lang="el-GR" sz="4000" b="1">
                <a:cs typeface="Arial" pitchFamily="34" charset="0"/>
              </a:endParaRPr>
            </a:p>
          </p:txBody>
        </p:sp>
        <p:sp>
          <p:nvSpPr>
            <p:cNvPr id="42" name="Text Box 13"/>
            <p:cNvSpPr txBox="1">
              <a:spLocks noChangeArrowheads="1"/>
            </p:cNvSpPr>
            <p:nvPr/>
          </p:nvSpPr>
          <p:spPr bwMode="auto">
            <a:xfrm>
              <a:off x="5073650" y="2349500"/>
              <a:ext cx="793750"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4000" dirty="0">
                  <a:cs typeface="Arial" pitchFamily="34" charset="0"/>
                </a:rPr>
                <a:t>β</a:t>
              </a:r>
            </a:p>
          </p:txBody>
        </p:sp>
        <p:sp>
          <p:nvSpPr>
            <p:cNvPr id="43" name="Text Box 14"/>
            <p:cNvSpPr txBox="1">
              <a:spLocks noChangeArrowheads="1"/>
            </p:cNvSpPr>
            <p:nvPr/>
          </p:nvSpPr>
          <p:spPr bwMode="auto">
            <a:xfrm>
              <a:off x="5722938" y="2420938"/>
              <a:ext cx="1296988"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b="1" dirty="0">
                  <a:cs typeface="Arial" pitchFamily="34" charset="0"/>
                </a:rPr>
                <a:t>  </a:t>
              </a:r>
              <a:r>
                <a:rPr lang="en-GB" sz="3200" b="1" baseline="30000" dirty="0">
                  <a:cs typeface="Arial" pitchFamily="34" charset="0"/>
                </a:rPr>
                <a:t>+</a:t>
              </a:r>
              <a:r>
                <a:rPr lang="en-GB" sz="4000" b="1" dirty="0">
                  <a:cs typeface="Arial" pitchFamily="34" charset="0"/>
                </a:rPr>
                <a:t>  </a:t>
              </a:r>
              <a:endParaRPr lang="el-GR" sz="4000" b="1" dirty="0">
                <a:cs typeface="Arial" pitchFamily="34" charset="0"/>
              </a:endParaRPr>
            </a:p>
          </p:txBody>
        </p:sp>
        <p:sp>
          <p:nvSpPr>
            <p:cNvPr id="44" name="Text Box 15"/>
            <p:cNvSpPr txBox="1">
              <a:spLocks noChangeArrowheads="1"/>
            </p:cNvSpPr>
            <p:nvPr/>
          </p:nvSpPr>
          <p:spPr bwMode="auto">
            <a:xfrm>
              <a:off x="7019924" y="2401889"/>
              <a:ext cx="865187"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dirty="0">
                  <a:cs typeface="Arial" pitchFamily="34" charset="0"/>
                </a:rPr>
                <a:t>E</a:t>
              </a:r>
              <a:endParaRPr lang="el-GR" sz="4000" dirty="0">
                <a:cs typeface="Arial" pitchFamily="34" charset="0"/>
              </a:endParaRPr>
            </a:p>
          </p:txBody>
        </p:sp>
      </p:grpSp>
    </p:spTree>
    <p:extLst>
      <p:ext uri="{BB962C8B-B14F-4D97-AF65-F5344CB8AC3E}">
        <p14:creationId xmlns:p14="http://schemas.microsoft.com/office/powerpoint/2010/main" val="107805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ChangeArrowheads="1"/>
          </p:cNvSpPr>
          <p:nvPr/>
        </p:nvSpPr>
        <p:spPr bwMode="auto">
          <a:xfrm>
            <a:off x="6097801" y="6353195"/>
            <a:ext cx="16704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endParaRPr lang="en-GB" sz="1600">
              <a:solidFill>
                <a:srgbClr val="FFFF00"/>
              </a:solidFill>
            </a:endParaRPr>
          </a:p>
        </p:txBody>
      </p:sp>
      <p:sp>
        <p:nvSpPr>
          <p:cNvPr id="264198" name="Rectangle 6"/>
          <p:cNvSpPr>
            <a:spLocks noGrp="1" noChangeArrowheads="1"/>
          </p:cNvSpPr>
          <p:nvPr>
            <p:ph type="title"/>
          </p:nvPr>
        </p:nvSpPr>
        <p:spPr>
          <a:xfrm>
            <a:off x="250825" y="115888"/>
            <a:ext cx="8682038" cy="936625"/>
          </a:xfrm>
          <a:noFill/>
          <a:ln w="57150" cap="flat" cmpd="thickThin">
            <a:solidFill>
              <a:srgbClr val="C1CEFF"/>
            </a:solidFill>
            <a:miter lim="800000"/>
            <a:headEnd/>
            <a:tailEnd/>
          </a:ln>
          <a:effectLst>
            <a:outerShdw blurRad="63500" dist="71842" dir="2700000" algn="ctr" rotWithShape="0">
              <a:schemeClr val="bg1"/>
            </a:outerShdw>
          </a:effectLst>
          <a:extLst>
            <a:ext uri="{909E8E84-426E-40DD-AFC4-6F175D3DCCD1}">
              <a14:hiddenFill xmlns:a14="http://schemas.microsoft.com/office/drawing/2010/main">
                <a:solidFill>
                  <a:schemeClr val="bg1"/>
                </a:solidFill>
              </a14:hiddenFill>
            </a:ext>
          </a:extLst>
        </p:spPr>
        <p:txBody>
          <a:bodyPr lIns="90488" tIns="44450" rIns="90488" bIns="44450" anchor="ctr">
            <a:normAutofit/>
          </a:bodyPr>
          <a:lstStyle/>
          <a:p>
            <a:r>
              <a:rPr lang="en-GB" sz="3200" b="1" dirty="0" smtClean="0"/>
              <a:t>2</a:t>
            </a:r>
            <a:r>
              <a:rPr lang="en-GB" sz="3200" b="1" baseline="30000" dirty="0" smtClean="0"/>
              <a:t>nd</a:t>
            </a:r>
            <a:r>
              <a:rPr lang="en-GB" sz="3200" b="1" dirty="0" smtClean="0"/>
              <a:t>- level analysis is between subject</a:t>
            </a:r>
            <a:endParaRPr lang="en-GB" sz="3200" b="1" dirty="0"/>
          </a:p>
        </p:txBody>
      </p:sp>
      <p:grpSp>
        <p:nvGrpSpPr>
          <p:cNvPr id="264230" name="Group 38"/>
          <p:cNvGrpSpPr>
            <a:grpSpLocks/>
          </p:cNvGrpSpPr>
          <p:nvPr/>
        </p:nvGrpSpPr>
        <p:grpSpPr bwMode="auto">
          <a:xfrm>
            <a:off x="5968262" y="2441335"/>
            <a:ext cx="2678266" cy="2572544"/>
            <a:chOff x="4296" y="1896"/>
            <a:chExt cx="1400" cy="1241"/>
          </a:xfrm>
        </p:grpSpPr>
        <p:pic>
          <p:nvPicPr>
            <p:cNvPr id="264231" name="Picture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 y="1896"/>
              <a:ext cx="1400" cy="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232" name="Rectangle 40"/>
            <p:cNvSpPr>
              <a:spLocks noChangeArrowheads="1"/>
            </p:cNvSpPr>
            <p:nvPr/>
          </p:nvSpPr>
          <p:spPr bwMode="auto">
            <a:xfrm>
              <a:off x="4535" y="2412"/>
              <a:ext cx="1109"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200" i="1">
                  <a:latin typeface="Times New Roman" charset="0"/>
                </a:rPr>
                <a:t>p</a:t>
              </a:r>
              <a:r>
                <a:rPr lang="en-GB" sz="1200">
                  <a:latin typeface="Times New Roman" charset="0"/>
                </a:rPr>
                <a:t> &lt; 0.001 (uncorrected)</a:t>
              </a:r>
            </a:p>
          </p:txBody>
        </p:sp>
        <p:sp>
          <p:nvSpPr>
            <p:cNvPr id="264233" name="Rectangle 41"/>
            <p:cNvSpPr>
              <a:spLocks noChangeArrowheads="1"/>
            </p:cNvSpPr>
            <p:nvPr/>
          </p:nvSpPr>
          <p:spPr bwMode="auto">
            <a:xfrm>
              <a:off x="5181" y="2715"/>
              <a:ext cx="40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000" b="1">
                  <a:solidFill>
                    <a:schemeClr val="folHlink"/>
                  </a:solidFill>
                  <a:latin typeface="Times New Roman" charset="0"/>
                </a:rPr>
                <a:t>SPM{</a:t>
              </a:r>
              <a:r>
                <a:rPr lang="en-GB" sz="1000" b="1" i="1">
                  <a:solidFill>
                    <a:schemeClr val="folHlink"/>
                  </a:solidFill>
                  <a:latin typeface="Times New Roman" charset="0"/>
                </a:rPr>
                <a:t>t</a:t>
              </a:r>
              <a:r>
                <a:rPr lang="en-GB" sz="1000" b="1">
                  <a:solidFill>
                    <a:schemeClr val="folHlink"/>
                  </a:solidFill>
                  <a:latin typeface="Times New Roman" charset="0"/>
                </a:rPr>
                <a:t>}</a:t>
              </a:r>
            </a:p>
          </p:txBody>
        </p:sp>
      </p:grpSp>
      <p:grpSp>
        <p:nvGrpSpPr>
          <p:cNvPr id="264234" name="Group 42"/>
          <p:cNvGrpSpPr>
            <a:grpSpLocks/>
          </p:cNvGrpSpPr>
          <p:nvPr/>
        </p:nvGrpSpPr>
        <p:grpSpPr bwMode="auto">
          <a:xfrm>
            <a:off x="280987" y="1276370"/>
            <a:ext cx="3478013" cy="5410200"/>
            <a:chOff x="192" y="816"/>
            <a:chExt cx="2928" cy="3408"/>
          </a:xfrm>
        </p:grpSpPr>
        <p:grpSp>
          <p:nvGrpSpPr>
            <p:cNvPr id="264235" name="Group 43"/>
            <p:cNvGrpSpPr>
              <a:grpSpLocks/>
            </p:cNvGrpSpPr>
            <p:nvPr/>
          </p:nvGrpSpPr>
          <p:grpSpPr bwMode="auto">
            <a:xfrm>
              <a:off x="432" y="816"/>
              <a:ext cx="2273" cy="3026"/>
              <a:chOff x="432" y="816"/>
              <a:chExt cx="2273" cy="3026"/>
            </a:xfrm>
          </p:grpSpPr>
          <p:pic>
            <p:nvPicPr>
              <p:cNvPr id="264236" name="Picture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 y="3428"/>
                <a:ext cx="1659"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37" name="Picture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 y="2949"/>
                <a:ext cx="1672"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38" name="Picture 4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 y="2484"/>
                <a:ext cx="166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39" name="Pictur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 y="2020"/>
                <a:ext cx="1669"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40" name="Pictur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 y="1572"/>
                <a:ext cx="1669"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41" name="Picture 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1104"/>
                <a:ext cx="1674"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242" name="Rectangle 50"/>
              <p:cNvSpPr>
                <a:spLocks noChangeArrowheads="1"/>
              </p:cNvSpPr>
              <p:nvPr/>
            </p:nvSpPr>
            <p:spPr bwMode="auto">
              <a:xfrm>
                <a:off x="528" y="816"/>
                <a:ext cx="217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r>
                  <a:rPr lang="en-GB" u="sng" dirty="0" smtClean="0">
                    <a:latin typeface="Times New Roman" charset="0"/>
                  </a:rPr>
                  <a:t>1</a:t>
                </a:r>
                <a:r>
                  <a:rPr lang="en-GB" u="sng" baseline="30000" dirty="0" smtClean="0">
                    <a:latin typeface="Times New Roman" charset="0"/>
                  </a:rPr>
                  <a:t>st</a:t>
                </a:r>
                <a:r>
                  <a:rPr lang="en-GB" u="sng" dirty="0" smtClean="0">
                    <a:latin typeface="Times New Roman" charset="0"/>
                  </a:rPr>
                  <a:t>-level (within subject)</a:t>
                </a:r>
                <a:endParaRPr lang="en-GB" u="sng" dirty="0">
                  <a:latin typeface="Times New Roman" charset="0"/>
                </a:endParaRPr>
              </a:p>
            </p:txBody>
          </p:sp>
        </p:grpSp>
        <p:sp>
          <p:nvSpPr>
            <p:cNvPr id="264243" name="Rectangle 51"/>
            <p:cNvSpPr>
              <a:spLocks noChangeArrowheads="1"/>
            </p:cNvSpPr>
            <p:nvPr/>
          </p:nvSpPr>
          <p:spPr bwMode="auto">
            <a:xfrm>
              <a:off x="192" y="816"/>
              <a:ext cx="2928" cy="34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4244" name="Group 52"/>
          <p:cNvGrpSpPr>
            <a:grpSpLocks/>
          </p:cNvGrpSpPr>
          <p:nvPr/>
        </p:nvGrpSpPr>
        <p:grpSpPr bwMode="auto">
          <a:xfrm>
            <a:off x="3759001" y="1276370"/>
            <a:ext cx="5173863" cy="5410200"/>
            <a:chOff x="3120" y="816"/>
            <a:chExt cx="2976" cy="3408"/>
          </a:xfrm>
        </p:grpSpPr>
        <p:sp>
          <p:nvSpPr>
            <p:cNvPr id="264245" name="Rectangle 53"/>
            <p:cNvSpPr>
              <a:spLocks noChangeArrowheads="1"/>
            </p:cNvSpPr>
            <p:nvPr/>
          </p:nvSpPr>
          <p:spPr bwMode="auto">
            <a:xfrm>
              <a:off x="3216" y="816"/>
              <a:ext cx="279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r>
                <a:rPr lang="en-GB" u="sng">
                  <a:latin typeface="Times New Roman" charset="0"/>
                </a:rPr>
                <a:t>2</a:t>
              </a:r>
              <a:r>
                <a:rPr lang="en-GB" u="sng" baseline="30000">
                  <a:latin typeface="Times New Roman" charset="0"/>
                </a:rPr>
                <a:t>nd</a:t>
              </a:r>
              <a:r>
                <a:rPr lang="en-GB" u="sng">
                  <a:latin typeface="Times New Roman" charset="0"/>
                </a:rPr>
                <a:t>-level (between-subject)</a:t>
              </a:r>
            </a:p>
          </p:txBody>
        </p:sp>
        <p:sp>
          <p:nvSpPr>
            <p:cNvPr id="264246" name="Rectangle 54"/>
            <p:cNvSpPr>
              <a:spLocks noChangeArrowheads="1"/>
            </p:cNvSpPr>
            <p:nvPr/>
          </p:nvSpPr>
          <p:spPr bwMode="auto">
            <a:xfrm>
              <a:off x="3120" y="816"/>
              <a:ext cx="2976" cy="34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4247" name="Group 55"/>
          <p:cNvGrpSpPr>
            <a:grpSpLocks/>
          </p:cNvGrpSpPr>
          <p:nvPr/>
        </p:nvGrpSpPr>
        <p:grpSpPr bwMode="auto">
          <a:xfrm>
            <a:off x="3255366" y="1657370"/>
            <a:ext cx="974725" cy="4460875"/>
            <a:chOff x="2640" y="1056"/>
            <a:chExt cx="665" cy="2810"/>
          </a:xfrm>
        </p:grpSpPr>
        <p:pic>
          <p:nvPicPr>
            <p:cNvPr id="264248" name="Picture 5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3456"/>
              <a:ext cx="329"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49" name="Picture 5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6" y="2976"/>
              <a:ext cx="329"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0" name="Picture 5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6" y="2496"/>
              <a:ext cx="3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1" name="Picture 5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6" y="2016"/>
              <a:ext cx="326"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2" name="Picture 6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6" y="1536"/>
              <a:ext cx="3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3" name="Picture 6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6" y="1056"/>
              <a:ext cx="3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useBgFill="1">
          <p:nvSpPr>
            <p:cNvPr id="264254" name="Rectangle 62"/>
            <p:cNvSpPr>
              <a:spLocks noChangeArrowheads="1"/>
            </p:cNvSpPr>
            <p:nvPr/>
          </p:nvSpPr>
          <p:spPr bwMode="auto">
            <a:xfrm rot="-5400000">
              <a:off x="2019" y="2193"/>
              <a:ext cx="1512" cy="269"/>
            </a:xfrm>
            <a:prstGeom prst="rect">
              <a:avLst/>
            </a:prstGeom>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2000">
                  <a:latin typeface="Times New Roman" charset="0"/>
                </a:rPr>
                <a:t>contrast images of c</a:t>
              </a:r>
              <a:r>
                <a:rPr lang="en-GB" sz="2000">
                  <a:latin typeface="Symbol" charset="0"/>
                </a:rPr>
                <a:t>b</a:t>
              </a:r>
              <a:r>
                <a:rPr lang="en-GB" sz="2000" baseline="-25000">
                  <a:latin typeface="Times New Roman" charset="0"/>
                </a:rPr>
                <a:t>i</a:t>
              </a:r>
              <a:endParaRPr lang="en-GB" sz="2000">
                <a:latin typeface="Symbol" charset="0"/>
              </a:endParaRPr>
            </a:p>
          </p:txBody>
        </p:sp>
      </p:grpSp>
      <p:grpSp>
        <p:nvGrpSpPr>
          <p:cNvPr id="264255" name="Group 63"/>
          <p:cNvGrpSpPr>
            <a:grpSpLocks/>
          </p:cNvGrpSpPr>
          <p:nvPr/>
        </p:nvGrpSpPr>
        <p:grpSpPr bwMode="auto">
          <a:xfrm>
            <a:off x="751902" y="1906608"/>
            <a:ext cx="2459559" cy="4579938"/>
            <a:chOff x="240" y="1213"/>
            <a:chExt cx="1678" cy="2885"/>
          </a:xfrm>
        </p:grpSpPr>
        <p:grpSp>
          <p:nvGrpSpPr>
            <p:cNvPr id="264256" name="Group 64"/>
            <p:cNvGrpSpPr>
              <a:grpSpLocks/>
            </p:cNvGrpSpPr>
            <p:nvPr/>
          </p:nvGrpSpPr>
          <p:grpSpPr bwMode="auto">
            <a:xfrm>
              <a:off x="240" y="1213"/>
              <a:ext cx="1678" cy="2885"/>
              <a:chOff x="240" y="1213"/>
              <a:chExt cx="1678" cy="2885"/>
            </a:xfrm>
          </p:grpSpPr>
          <p:sp>
            <p:nvSpPr>
              <p:cNvPr id="264258" name="Rectangle 66"/>
              <p:cNvSpPr>
                <a:spLocks noChangeArrowheads="1"/>
              </p:cNvSpPr>
              <p:nvPr/>
            </p:nvSpPr>
            <p:spPr bwMode="auto">
              <a:xfrm>
                <a:off x="1582" y="1213"/>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(1)</a:t>
                </a:r>
                <a:endParaRPr lang="en-GB" sz="1600" baseline="30000" dirty="0">
                  <a:solidFill>
                    <a:srgbClr val="000000"/>
                  </a:solidFill>
                  <a:latin typeface="Times New Roman" charset="0"/>
                </a:endParaRPr>
              </a:p>
            </p:txBody>
          </p:sp>
          <p:sp>
            <p:nvSpPr>
              <p:cNvPr id="264261" name="Rectangle 69"/>
              <p:cNvSpPr>
                <a:spLocks noChangeArrowheads="1"/>
              </p:cNvSpPr>
              <p:nvPr/>
            </p:nvSpPr>
            <p:spPr bwMode="auto">
              <a:xfrm>
                <a:off x="1582" y="16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(2)</a:t>
                </a:r>
                <a:endParaRPr lang="en-GB" sz="1600" baseline="30000" dirty="0">
                  <a:solidFill>
                    <a:srgbClr val="000000"/>
                  </a:solidFill>
                  <a:latin typeface="Times New Roman" charset="0"/>
                </a:endParaRPr>
              </a:p>
            </p:txBody>
          </p:sp>
          <p:sp>
            <p:nvSpPr>
              <p:cNvPr id="264264" name="Rectangle 72"/>
              <p:cNvSpPr>
                <a:spLocks noChangeArrowheads="1"/>
              </p:cNvSpPr>
              <p:nvPr/>
            </p:nvSpPr>
            <p:spPr bwMode="auto">
              <a:xfrm>
                <a:off x="1582" y="2108"/>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(3)</a:t>
                </a:r>
                <a:endParaRPr lang="en-GB" sz="1600" baseline="30000" dirty="0">
                  <a:solidFill>
                    <a:srgbClr val="000000"/>
                  </a:solidFill>
                  <a:latin typeface="Times New Roman" charset="0"/>
                </a:endParaRPr>
              </a:p>
            </p:txBody>
          </p:sp>
          <p:sp>
            <p:nvSpPr>
              <p:cNvPr id="264267" name="Rectangle 75"/>
              <p:cNvSpPr>
                <a:spLocks noChangeArrowheads="1"/>
              </p:cNvSpPr>
              <p:nvPr/>
            </p:nvSpPr>
            <p:spPr bwMode="auto">
              <a:xfrm>
                <a:off x="1582" y="254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(4)</a:t>
                </a:r>
                <a:endParaRPr lang="en-GB" sz="1600" baseline="30000" dirty="0">
                  <a:solidFill>
                    <a:srgbClr val="000000"/>
                  </a:solidFill>
                  <a:latin typeface="Times New Roman" charset="0"/>
                </a:endParaRPr>
              </a:p>
            </p:txBody>
          </p:sp>
          <p:sp>
            <p:nvSpPr>
              <p:cNvPr id="264270" name="Rectangle 78"/>
              <p:cNvSpPr>
                <a:spLocks noChangeArrowheads="1"/>
              </p:cNvSpPr>
              <p:nvPr/>
            </p:nvSpPr>
            <p:spPr bwMode="auto">
              <a:xfrm>
                <a:off x="1582" y="3031"/>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(5)</a:t>
                </a:r>
                <a:endParaRPr lang="en-GB" sz="1600" baseline="30000" dirty="0">
                  <a:solidFill>
                    <a:srgbClr val="000000"/>
                  </a:solidFill>
                  <a:latin typeface="Times New Roman" charset="0"/>
                </a:endParaRPr>
              </a:p>
            </p:txBody>
          </p:sp>
          <p:sp>
            <p:nvSpPr>
              <p:cNvPr id="264273" name="Rectangle 81"/>
              <p:cNvSpPr>
                <a:spLocks noChangeArrowheads="1"/>
              </p:cNvSpPr>
              <p:nvPr/>
            </p:nvSpPr>
            <p:spPr bwMode="auto">
              <a:xfrm>
                <a:off x="1582" y="348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(6)</a:t>
                </a:r>
                <a:endParaRPr lang="en-GB" sz="1600" baseline="30000" dirty="0">
                  <a:solidFill>
                    <a:srgbClr val="000000"/>
                  </a:solidFill>
                  <a:latin typeface="Times New Roman" charset="0"/>
                </a:endParaRPr>
              </a:p>
            </p:txBody>
          </p:sp>
          <p:sp>
            <p:nvSpPr>
              <p:cNvPr id="264281" name="Rectangle 89"/>
              <p:cNvSpPr>
                <a:spLocks noChangeArrowheads="1"/>
              </p:cNvSpPr>
              <p:nvPr/>
            </p:nvSpPr>
            <p:spPr bwMode="auto">
              <a:xfrm>
                <a:off x="240" y="3936"/>
                <a:ext cx="11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endParaRPr lang="en-GB" sz="1600" baseline="-25000">
                  <a:solidFill>
                    <a:srgbClr val="51DC00"/>
                  </a:solidFill>
                  <a:latin typeface="Times New Roman" charset="0"/>
                </a:endParaRPr>
              </a:p>
            </p:txBody>
          </p:sp>
        </p:grpSp>
        <p:sp>
          <p:nvSpPr>
            <p:cNvPr id="264282" name="Rectangle 90"/>
            <p:cNvSpPr>
              <a:spLocks noChangeArrowheads="1"/>
            </p:cNvSpPr>
            <p:nvPr/>
          </p:nvSpPr>
          <p:spPr bwMode="auto">
            <a:xfrm>
              <a:off x="240" y="3888"/>
              <a:ext cx="32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endParaRPr lang="en-GB" sz="1600">
                <a:solidFill>
                  <a:srgbClr val="51DC00"/>
                </a:solidFill>
              </a:endParaRPr>
            </a:p>
          </p:txBody>
        </p:sp>
      </p:grpSp>
      <p:pic>
        <p:nvPicPr>
          <p:cNvPr id="264295" name="Picture 10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0146" y="3162384"/>
            <a:ext cx="904671"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298" name="Rectangle 106"/>
          <p:cNvSpPr>
            <a:spLocks noChangeArrowheads="1"/>
          </p:cNvSpPr>
          <p:nvPr/>
        </p:nvSpPr>
        <p:spPr bwMode="auto">
          <a:xfrm>
            <a:off x="4974639" y="4356184"/>
            <a:ext cx="461119"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4450" rIns="0" bIns="44450">
            <a:spAutoFit/>
          </a:bodyPr>
          <a:lstStyle/>
          <a:p>
            <a:pPr eaLnBrk="0" hangingPunct="0"/>
            <a:r>
              <a:rPr lang="en-GB" sz="2000" dirty="0" smtClean="0">
                <a:latin typeface="Symbol" charset="0"/>
              </a:rPr>
              <a:t> </a:t>
            </a:r>
            <a:r>
              <a:rPr lang="en-GB" sz="2000" dirty="0" err="1" smtClean="0">
                <a:latin typeface="Symbol" charset="0"/>
              </a:rPr>
              <a:t>b</a:t>
            </a:r>
            <a:r>
              <a:rPr lang="en-GB" sz="2000" baseline="-25000" dirty="0" err="1" smtClean="0">
                <a:latin typeface="Times New Roman" charset="0"/>
              </a:rPr>
              <a:t>pop</a:t>
            </a:r>
            <a:r>
              <a:rPr lang="en-GB" sz="2000" dirty="0" smtClean="0">
                <a:latin typeface="Times New Roman" charset="0"/>
              </a:rPr>
              <a:t> </a:t>
            </a:r>
            <a:endParaRPr lang="en-GB" sz="2000" baseline="-25000" dirty="0">
              <a:latin typeface="Times New Roman" charset="0"/>
            </a:endParaRPr>
          </a:p>
        </p:txBody>
      </p:sp>
      <p:sp>
        <p:nvSpPr>
          <p:cNvPr id="264299" name="Line 107"/>
          <p:cNvSpPr>
            <a:spLocks noChangeShapeType="1"/>
          </p:cNvSpPr>
          <p:nvPr/>
        </p:nvSpPr>
        <p:spPr bwMode="auto">
          <a:xfrm flipV="1">
            <a:off x="5054631" y="4381584"/>
            <a:ext cx="257641"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300" name="Rectangle 108"/>
          <p:cNvSpPr>
            <a:spLocks noChangeArrowheads="1"/>
          </p:cNvSpPr>
          <p:nvPr/>
        </p:nvSpPr>
        <p:spPr bwMode="auto">
          <a:xfrm>
            <a:off x="4357829" y="3594184"/>
            <a:ext cx="43476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000" b="1" dirty="0">
                <a:solidFill>
                  <a:schemeClr val="hlink"/>
                </a:solidFill>
                <a:latin typeface="Symbol" charset="0"/>
              </a:rPr>
              <a:t></a:t>
            </a:r>
          </a:p>
        </p:txBody>
      </p:sp>
      <p:sp>
        <p:nvSpPr>
          <p:cNvPr id="45" name="Rectangle 3"/>
          <p:cNvSpPr>
            <a:spLocks noChangeArrowheads="1"/>
          </p:cNvSpPr>
          <p:nvPr/>
        </p:nvSpPr>
        <p:spPr bwMode="auto">
          <a:xfrm>
            <a:off x="5148263" y="5235595"/>
            <a:ext cx="3465512" cy="116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r>
              <a:rPr lang="en-GB" dirty="0" smtClean="0">
                <a:latin typeface="Times New Roman" charset="0"/>
              </a:rPr>
              <a:t>With </a:t>
            </a:r>
            <a:r>
              <a:rPr lang="en-GB" i="1" dirty="0" smtClean="0">
                <a:latin typeface="Times New Roman" charset="0"/>
              </a:rPr>
              <a:t>n</a:t>
            </a:r>
            <a:r>
              <a:rPr lang="en-GB" dirty="0" smtClean="0">
                <a:latin typeface="Times New Roman" charset="0"/>
              </a:rPr>
              <a:t> </a:t>
            </a:r>
            <a:r>
              <a:rPr lang="en-GB" dirty="0">
                <a:latin typeface="Times New Roman" charset="0"/>
              </a:rPr>
              <a:t>independent observations per subject:</a:t>
            </a:r>
            <a:endParaRPr lang="en-GB" sz="800" dirty="0">
              <a:latin typeface="Times New Roman" charset="0"/>
            </a:endParaRPr>
          </a:p>
          <a:p>
            <a:pPr algn="ctr" eaLnBrk="0" hangingPunct="0"/>
            <a:r>
              <a:rPr lang="en-GB" sz="800" dirty="0">
                <a:latin typeface="Times New Roman" charset="0"/>
              </a:rPr>
              <a:t/>
            </a:r>
            <a:br>
              <a:rPr lang="en-GB" sz="800" dirty="0">
                <a:latin typeface="Times New Roman" charset="0"/>
              </a:rPr>
            </a:br>
            <a:r>
              <a:rPr lang="en-GB" sz="1400" dirty="0">
                <a:latin typeface="Times New Roman" charset="0"/>
              </a:rPr>
              <a:t> </a:t>
            </a:r>
            <a:r>
              <a:rPr lang="en-GB" dirty="0" err="1">
                <a:latin typeface="Times New Roman" charset="0"/>
              </a:rPr>
              <a:t>var</a:t>
            </a:r>
            <a:r>
              <a:rPr lang="en-GB" dirty="0">
                <a:latin typeface="Times New Roman" charset="0"/>
              </a:rPr>
              <a:t>(</a:t>
            </a:r>
            <a:r>
              <a:rPr lang="en-GB" dirty="0" err="1">
                <a:latin typeface="Symbol" charset="0"/>
              </a:rPr>
              <a:t>b</a:t>
            </a:r>
            <a:r>
              <a:rPr lang="en-GB" baseline="-25000" dirty="0" err="1">
                <a:latin typeface="Times New Roman" charset="0"/>
              </a:rPr>
              <a:t>pop</a:t>
            </a:r>
            <a:r>
              <a:rPr lang="en-GB" dirty="0">
                <a:latin typeface="Times New Roman" charset="0"/>
              </a:rPr>
              <a:t>)  = </a:t>
            </a:r>
            <a:r>
              <a:rPr lang="en-GB" dirty="0">
                <a:latin typeface="Symbol" charset="0"/>
              </a:rPr>
              <a:t></a:t>
            </a:r>
            <a:r>
              <a:rPr lang="en-GB" baseline="30000" dirty="0">
                <a:latin typeface="Times New Roman" charset="0"/>
              </a:rPr>
              <a:t>2</a:t>
            </a:r>
            <a:r>
              <a:rPr lang="en-GB" baseline="-25000" dirty="0">
                <a:latin typeface="Times New Roman" charset="0"/>
              </a:rPr>
              <a:t>b</a:t>
            </a:r>
            <a:r>
              <a:rPr lang="en-GB" baseline="-25000" dirty="0">
                <a:latin typeface="Symbol" charset="0"/>
              </a:rPr>
              <a:t> </a:t>
            </a:r>
            <a:r>
              <a:rPr lang="en-GB" dirty="0">
                <a:latin typeface="Symbol" charset="0"/>
              </a:rPr>
              <a:t>/ </a:t>
            </a:r>
            <a:r>
              <a:rPr lang="en-GB" i="1" dirty="0">
                <a:latin typeface="Symbol" charset="0"/>
              </a:rPr>
              <a:t>N</a:t>
            </a:r>
            <a:r>
              <a:rPr lang="en-GB" dirty="0">
                <a:latin typeface="Times New Roman" charset="0"/>
              </a:rPr>
              <a:t>   +  </a:t>
            </a:r>
            <a:r>
              <a:rPr lang="en-GB" dirty="0">
                <a:latin typeface="Symbol" charset="0"/>
              </a:rPr>
              <a:t></a:t>
            </a:r>
            <a:r>
              <a:rPr lang="en-GB" baseline="30000" dirty="0">
                <a:latin typeface="Times New Roman" charset="0"/>
              </a:rPr>
              <a:t>2</a:t>
            </a:r>
            <a:r>
              <a:rPr lang="en-GB" baseline="-25000" dirty="0">
                <a:latin typeface="Times New Roman" charset="0"/>
              </a:rPr>
              <a:t>w</a:t>
            </a:r>
            <a:r>
              <a:rPr lang="en-GB" dirty="0">
                <a:latin typeface="Times New Roman" charset="0"/>
              </a:rPr>
              <a:t> / </a:t>
            </a:r>
            <a:r>
              <a:rPr lang="en-GB" i="1" dirty="0" err="1">
                <a:latin typeface="Times New Roman" charset="0"/>
              </a:rPr>
              <a:t>Nn</a:t>
            </a:r>
            <a:endParaRPr lang="en-GB" i="1" dirty="0">
              <a:latin typeface="Times New Roman" charset="0"/>
            </a:endParaRPr>
          </a:p>
          <a:p>
            <a:pPr algn="ctr" eaLnBrk="0" hangingPunct="0"/>
            <a:endParaRPr lang="en-GB" sz="800" i="1" dirty="0">
              <a:latin typeface="Times New Roman" charset="0"/>
            </a:endParaRPr>
          </a:p>
        </p:txBody>
      </p:sp>
    </p:spTree>
    <p:extLst>
      <p:ext uri="{BB962C8B-B14F-4D97-AF65-F5344CB8AC3E}">
        <p14:creationId xmlns:p14="http://schemas.microsoft.com/office/powerpoint/2010/main" val="5884580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68313" y="320462"/>
            <a:ext cx="8534400" cy="1139825"/>
          </a:xfrm>
        </p:spPr>
        <p:txBody>
          <a:bodyPr/>
          <a:lstStyle/>
          <a:p>
            <a:r>
              <a:rPr lang="en-US" sz="2600" dirty="0"/>
              <a:t>Relationship between 1</a:t>
            </a:r>
            <a:r>
              <a:rPr lang="en-US" sz="2600" baseline="30000" dirty="0"/>
              <a:t>st</a:t>
            </a:r>
            <a:r>
              <a:rPr lang="en-US" sz="2600" dirty="0"/>
              <a:t> &amp; 2</a:t>
            </a:r>
            <a:r>
              <a:rPr lang="en-US" sz="2600" baseline="30000" dirty="0"/>
              <a:t>nd</a:t>
            </a:r>
            <a:r>
              <a:rPr lang="en-US" sz="2600" dirty="0"/>
              <a:t> levels</a:t>
            </a:r>
          </a:p>
        </p:txBody>
      </p:sp>
      <p:sp>
        <p:nvSpPr>
          <p:cNvPr id="168963" name="Rectangle 3"/>
          <p:cNvSpPr>
            <a:spLocks noGrp="1" noChangeArrowheads="1"/>
          </p:cNvSpPr>
          <p:nvPr>
            <p:ph type="body" idx="1"/>
          </p:nvPr>
        </p:nvSpPr>
        <p:spPr>
          <a:xfrm>
            <a:off x="395288" y="1268413"/>
            <a:ext cx="3889375" cy="5329237"/>
          </a:xfrm>
        </p:spPr>
        <p:txBody>
          <a:bodyPr/>
          <a:lstStyle/>
          <a:p>
            <a:pPr>
              <a:lnSpc>
                <a:spcPct val="90000"/>
              </a:lnSpc>
            </a:pPr>
            <a:r>
              <a:rPr lang="en-US" sz="2000" b="1" dirty="0"/>
              <a:t>1</a:t>
            </a:r>
            <a:r>
              <a:rPr lang="en-US" sz="2000" b="1" baseline="30000" dirty="0"/>
              <a:t>st</a:t>
            </a:r>
            <a:r>
              <a:rPr lang="en-US" sz="2000" b="1" dirty="0"/>
              <a:t>-level analysis:</a:t>
            </a:r>
            <a:r>
              <a:rPr lang="en-US" sz="2000" dirty="0"/>
              <a:t> Fit the model for each subject</a:t>
            </a:r>
            <a:r>
              <a:rPr lang="en-US" sz="2000" dirty="0" smtClean="0"/>
              <a:t>.  Typically</a:t>
            </a:r>
            <a:r>
              <a:rPr lang="en-US" sz="2000" dirty="0"/>
              <a:t>, one design matrix per subject</a:t>
            </a:r>
          </a:p>
          <a:p>
            <a:pPr>
              <a:lnSpc>
                <a:spcPct val="90000"/>
              </a:lnSpc>
            </a:pPr>
            <a:r>
              <a:rPr lang="en-US" sz="2000" b="1" dirty="0"/>
              <a:t>Define the effect of interest for each subject</a:t>
            </a:r>
            <a:r>
              <a:rPr lang="en-US" sz="2000" dirty="0"/>
              <a:t> with a contrast vector. </a:t>
            </a:r>
          </a:p>
          <a:p>
            <a:pPr>
              <a:lnSpc>
                <a:spcPct val="90000"/>
              </a:lnSpc>
            </a:pPr>
            <a:r>
              <a:rPr lang="en-US" sz="2000" b="1" dirty="0"/>
              <a:t>The contrast vector produces a </a:t>
            </a:r>
            <a:r>
              <a:rPr lang="en-US" sz="2000" b="1" dirty="0">
                <a:solidFill>
                  <a:srgbClr val="4538F4"/>
                </a:solidFill>
              </a:rPr>
              <a:t>con</a:t>
            </a:r>
            <a:r>
              <a:rPr lang="en-US" sz="2000" b="1" dirty="0"/>
              <a:t>trast image </a:t>
            </a:r>
            <a:r>
              <a:rPr lang="en-US" sz="2000" dirty="0"/>
              <a:t>containing the </a:t>
            </a:r>
            <a:r>
              <a:rPr lang="en-US" sz="2000" dirty="0">
                <a:solidFill>
                  <a:srgbClr val="4538F4"/>
                </a:solidFill>
              </a:rPr>
              <a:t>contrast of the parameter estimates</a:t>
            </a:r>
            <a:r>
              <a:rPr lang="en-US" sz="2000" dirty="0"/>
              <a:t> at each voxel.</a:t>
            </a:r>
          </a:p>
          <a:p>
            <a:pPr>
              <a:lnSpc>
                <a:spcPct val="90000"/>
              </a:lnSpc>
            </a:pPr>
            <a:endParaRPr lang="en-GB" sz="2000" dirty="0"/>
          </a:p>
          <a:p>
            <a:pPr>
              <a:lnSpc>
                <a:spcPct val="90000"/>
              </a:lnSpc>
              <a:buFontTx/>
              <a:buNone/>
            </a:pPr>
            <a:endParaRPr lang="en-US" sz="2000" dirty="0"/>
          </a:p>
          <a:p>
            <a:pPr>
              <a:lnSpc>
                <a:spcPct val="90000"/>
              </a:lnSpc>
            </a:pPr>
            <a:r>
              <a:rPr lang="en-US" sz="2000" b="1" dirty="0"/>
              <a:t>2</a:t>
            </a:r>
            <a:r>
              <a:rPr lang="en-US" sz="2000" b="1" baseline="30000" dirty="0"/>
              <a:t>nd</a:t>
            </a:r>
            <a:r>
              <a:rPr lang="en-US" sz="2000" b="1" dirty="0"/>
              <a:t>-level analysis: </a:t>
            </a:r>
            <a:r>
              <a:rPr lang="en-US" sz="2000" dirty="0"/>
              <a:t>Feed the contrast images into a GLM that implements a statistical test.</a:t>
            </a:r>
          </a:p>
        </p:txBody>
      </p:sp>
      <p:grpSp>
        <p:nvGrpSpPr>
          <p:cNvPr id="168982" name="Group 22"/>
          <p:cNvGrpSpPr>
            <a:grpSpLocks/>
          </p:cNvGrpSpPr>
          <p:nvPr/>
        </p:nvGrpSpPr>
        <p:grpSpPr bwMode="auto">
          <a:xfrm>
            <a:off x="4500563" y="1773238"/>
            <a:ext cx="4465637" cy="4835525"/>
            <a:chOff x="2835" y="754"/>
            <a:chExt cx="2813" cy="3046"/>
          </a:xfrm>
        </p:grpSpPr>
        <p:grpSp>
          <p:nvGrpSpPr>
            <p:cNvPr id="168981" name="Group 21"/>
            <p:cNvGrpSpPr>
              <a:grpSpLocks/>
            </p:cNvGrpSpPr>
            <p:nvPr/>
          </p:nvGrpSpPr>
          <p:grpSpPr bwMode="auto">
            <a:xfrm>
              <a:off x="2835" y="754"/>
              <a:ext cx="2790" cy="2495"/>
              <a:chOff x="2835" y="1661"/>
              <a:chExt cx="2790" cy="2495"/>
            </a:xfrm>
          </p:grpSpPr>
          <p:grpSp>
            <p:nvGrpSpPr>
              <p:cNvPr id="168972" name="Group 12"/>
              <p:cNvGrpSpPr>
                <a:grpSpLocks/>
              </p:cNvGrpSpPr>
              <p:nvPr/>
            </p:nvGrpSpPr>
            <p:grpSpPr bwMode="auto">
              <a:xfrm>
                <a:off x="3334" y="1888"/>
                <a:ext cx="2291" cy="2268"/>
                <a:chOff x="3107" y="890"/>
                <a:chExt cx="2722" cy="2630"/>
              </a:xfrm>
            </p:grpSpPr>
            <p:pic>
              <p:nvPicPr>
                <p:cNvPr id="168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 y="935"/>
                  <a:ext cx="1361" cy="1278"/>
                </a:xfrm>
                <a:prstGeom prst="rect">
                  <a:avLst/>
                </a:prstGeom>
                <a:noFill/>
                <a:extLst>
                  <a:ext uri="{909E8E84-426E-40DD-AFC4-6F175D3DCCD1}">
                    <a14:hiddenFill xmlns:a14="http://schemas.microsoft.com/office/drawing/2010/main">
                      <a:solidFill>
                        <a:srgbClr val="FFFFFF"/>
                      </a:solidFill>
                    </a14:hiddenFill>
                  </a:ext>
                </a:extLst>
              </p:spPr>
            </p:pic>
            <p:pic>
              <p:nvPicPr>
                <p:cNvPr id="1689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 y="2240"/>
                  <a:ext cx="2697" cy="1235"/>
                </a:xfrm>
                <a:prstGeom prst="rect">
                  <a:avLst/>
                </a:prstGeom>
                <a:noFill/>
                <a:extLst>
                  <a:ext uri="{909E8E84-426E-40DD-AFC4-6F175D3DCCD1}">
                    <a14:hiddenFill xmlns:a14="http://schemas.microsoft.com/office/drawing/2010/main">
                      <a:solidFill>
                        <a:srgbClr val="FFFFFF"/>
                      </a:solidFill>
                    </a14:hiddenFill>
                  </a:ext>
                </a:extLst>
              </p:spPr>
            </p:pic>
            <p:pic>
              <p:nvPicPr>
                <p:cNvPr id="1689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 y="935"/>
                  <a:ext cx="1305" cy="1193"/>
                </a:xfrm>
                <a:prstGeom prst="rect">
                  <a:avLst/>
                </a:prstGeom>
                <a:noFill/>
                <a:extLst>
                  <a:ext uri="{909E8E84-426E-40DD-AFC4-6F175D3DCCD1}">
                    <a14:hiddenFill xmlns:a14="http://schemas.microsoft.com/office/drawing/2010/main">
                      <a:solidFill>
                        <a:srgbClr val="FFFFFF"/>
                      </a:solidFill>
                    </a14:hiddenFill>
                  </a:ext>
                </a:extLst>
              </p:spPr>
            </p:pic>
            <p:sp>
              <p:nvSpPr>
                <p:cNvPr id="168968" name="Rectangle 8"/>
                <p:cNvSpPr>
                  <a:spLocks noChangeArrowheads="1"/>
                </p:cNvSpPr>
                <p:nvPr/>
              </p:nvSpPr>
              <p:spPr bwMode="auto">
                <a:xfrm>
                  <a:off x="3107" y="890"/>
                  <a:ext cx="1361" cy="1315"/>
                </a:xfrm>
                <a:prstGeom prst="rect">
                  <a:avLst/>
                </a:prstGeom>
                <a:noFill/>
                <a:ln w="19050">
                  <a:solidFill>
                    <a:srgbClr val="FF0000"/>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8969" name="Rectangle 9"/>
                <p:cNvSpPr>
                  <a:spLocks noChangeArrowheads="1"/>
                </p:cNvSpPr>
                <p:nvPr/>
              </p:nvSpPr>
              <p:spPr bwMode="auto">
                <a:xfrm>
                  <a:off x="4467" y="890"/>
                  <a:ext cx="1361" cy="1315"/>
                </a:xfrm>
                <a:prstGeom prst="rect">
                  <a:avLst/>
                </a:prstGeom>
                <a:noFill/>
                <a:ln w="19050">
                  <a:solidFill>
                    <a:srgbClr val="F11FBA"/>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8970" name="Rectangle 10"/>
                <p:cNvSpPr>
                  <a:spLocks noChangeArrowheads="1"/>
                </p:cNvSpPr>
                <p:nvPr/>
              </p:nvSpPr>
              <p:spPr bwMode="auto">
                <a:xfrm>
                  <a:off x="3107" y="2205"/>
                  <a:ext cx="1361" cy="1315"/>
                </a:xfrm>
                <a:prstGeom prst="rect">
                  <a:avLst/>
                </a:prstGeom>
                <a:noFill/>
                <a:ln w="19050">
                  <a:solidFill>
                    <a:srgbClr val="43D937"/>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8971" name="Rectangle 11"/>
                <p:cNvSpPr>
                  <a:spLocks noChangeArrowheads="1"/>
                </p:cNvSpPr>
                <p:nvPr/>
              </p:nvSpPr>
              <p:spPr bwMode="auto">
                <a:xfrm>
                  <a:off x="4468" y="2205"/>
                  <a:ext cx="1361" cy="1315"/>
                </a:xfrm>
                <a:prstGeom prst="rect">
                  <a:avLst/>
                </a:prstGeom>
                <a:noFill/>
                <a:ln w="19050">
                  <a:solidFill>
                    <a:srgbClr val="4538F4"/>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68965" name="Text Box 5"/>
              <p:cNvSpPr txBox="1">
                <a:spLocks noChangeArrowheads="1"/>
              </p:cNvSpPr>
              <p:nvPr/>
            </p:nvSpPr>
            <p:spPr bwMode="auto">
              <a:xfrm>
                <a:off x="3923" y="2432"/>
                <a:ext cx="499"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a:t>Con image for contrast 1 for subject 1</a:t>
                </a:r>
                <a:endParaRPr lang="en-US" sz="900"/>
              </a:p>
            </p:txBody>
          </p:sp>
          <p:sp>
            <p:nvSpPr>
              <p:cNvPr id="168973" name="Text Box 13"/>
              <p:cNvSpPr txBox="1">
                <a:spLocks noChangeArrowheads="1"/>
              </p:cNvSpPr>
              <p:nvPr/>
            </p:nvSpPr>
            <p:spPr bwMode="auto">
              <a:xfrm>
                <a:off x="5057" y="3566"/>
                <a:ext cx="499"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a:t>Con image for contrast 2 for subject 2</a:t>
                </a:r>
                <a:endParaRPr lang="en-US" sz="900"/>
              </a:p>
            </p:txBody>
          </p:sp>
          <p:sp>
            <p:nvSpPr>
              <p:cNvPr id="168974" name="Text Box 14"/>
              <p:cNvSpPr txBox="1">
                <a:spLocks noChangeArrowheads="1"/>
              </p:cNvSpPr>
              <p:nvPr/>
            </p:nvSpPr>
            <p:spPr bwMode="auto">
              <a:xfrm>
                <a:off x="3878" y="3566"/>
                <a:ext cx="499"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a:t>Con image for contrast 1 for subject 2</a:t>
                </a:r>
                <a:endParaRPr lang="en-US" sz="900"/>
              </a:p>
            </p:txBody>
          </p:sp>
          <p:sp>
            <p:nvSpPr>
              <p:cNvPr id="168975" name="Text Box 15"/>
              <p:cNvSpPr txBox="1">
                <a:spLocks noChangeArrowheads="1"/>
              </p:cNvSpPr>
              <p:nvPr/>
            </p:nvSpPr>
            <p:spPr bwMode="auto">
              <a:xfrm>
                <a:off x="5057" y="2432"/>
                <a:ext cx="499"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a:t>Con image for contrast 2 for subject 1</a:t>
                </a:r>
                <a:endParaRPr lang="en-US" sz="900"/>
              </a:p>
            </p:txBody>
          </p:sp>
          <p:sp>
            <p:nvSpPr>
              <p:cNvPr id="168976" name="Text Box 16"/>
              <p:cNvSpPr txBox="1">
                <a:spLocks noChangeArrowheads="1"/>
              </p:cNvSpPr>
              <p:nvPr/>
            </p:nvSpPr>
            <p:spPr bwMode="auto">
              <a:xfrm>
                <a:off x="3606" y="1661"/>
                <a:ext cx="771" cy="156"/>
              </a:xfrm>
              <a:prstGeom prst="rect">
                <a:avLst/>
              </a:prstGeom>
              <a:noFill/>
              <a:ln w="19050">
                <a:solidFill>
                  <a:srgbClr val="4538F4"/>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00" b="1"/>
                  <a:t>Contrast 1</a:t>
                </a:r>
                <a:endParaRPr lang="en-US" sz="900" b="1"/>
              </a:p>
            </p:txBody>
          </p:sp>
          <p:sp>
            <p:nvSpPr>
              <p:cNvPr id="168977" name="Text Box 17"/>
              <p:cNvSpPr txBox="1">
                <a:spLocks noChangeArrowheads="1"/>
              </p:cNvSpPr>
              <p:nvPr/>
            </p:nvSpPr>
            <p:spPr bwMode="auto">
              <a:xfrm>
                <a:off x="4694" y="1661"/>
                <a:ext cx="771" cy="156"/>
              </a:xfrm>
              <a:prstGeom prst="rect">
                <a:avLst/>
              </a:prstGeom>
              <a:noFill/>
              <a:ln w="19050">
                <a:solidFill>
                  <a:srgbClr val="4538F4"/>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00" b="1"/>
                  <a:t>Contrast 2</a:t>
                </a:r>
                <a:endParaRPr lang="en-US" sz="900" b="1"/>
              </a:p>
            </p:txBody>
          </p:sp>
          <p:sp>
            <p:nvSpPr>
              <p:cNvPr id="168978" name="Text Box 18"/>
              <p:cNvSpPr txBox="1">
                <a:spLocks noChangeArrowheads="1"/>
              </p:cNvSpPr>
              <p:nvPr/>
            </p:nvSpPr>
            <p:spPr bwMode="auto">
              <a:xfrm>
                <a:off x="2880" y="3566"/>
                <a:ext cx="408" cy="242"/>
              </a:xfrm>
              <a:prstGeom prst="rect">
                <a:avLst/>
              </a:prstGeom>
              <a:noFill/>
              <a:ln w="19050">
                <a:solidFill>
                  <a:srgbClr val="4538F4"/>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00" b="1"/>
                  <a:t>Subject 2</a:t>
                </a:r>
                <a:endParaRPr lang="en-US" sz="900" b="1"/>
              </a:p>
            </p:txBody>
          </p:sp>
          <p:sp>
            <p:nvSpPr>
              <p:cNvPr id="168979" name="Text Box 19"/>
              <p:cNvSpPr txBox="1">
                <a:spLocks noChangeArrowheads="1"/>
              </p:cNvSpPr>
              <p:nvPr/>
            </p:nvSpPr>
            <p:spPr bwMode="auto">
              <a:xfrm>
                <a:off x="2835" y="2341"/>
                <a:ext cx="453" cy="156"/>
              </a:xfrm>
              <a:prstGeom prst="rect">
                <a:avLst/>
              </a:prstGeom>
              <a:noFill/>
              <a:ln w="19050">
                <a:solidFill>
                  <a:srgbClr val="4538F4"/>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900" b="1"/>
                  <a:t>Subject 1</a:t>
                </a:r>
                <a:endParaRPr lang="en-US" sz="900" b="1"/>
              </a:p>
            </p:txBody>
          </p:sp>
        </p:grpSp>
        <p:sp>
          <p:nvSpPr>
            <p:cNvPr id="168980" name="Text Box 20"/>
            <p:cNvSpPr txBox="1">
              <a:spLocks noChangeArrowheads="1"/>
            </p:cNvSpPr>
            <p:nvPr/>
          </p:nvSpPr>
          <p:spPr bwMode="auto">
            <a:xfrm>
              <a:off x="3061" y="3385"/>
              <a:ext cx="2587" cy="415"/>
            </a:xfrm>
            <a:prstGeom prst="rect">
              <a:avLst/>
            </a:prstGeom>
            <a:solidFill>
              <a:srgbClr val="FCFEBC"/>
            </a:solidFill>
            <a:ln w="19050">
              <a:solidFill>
                <a:srgbClr val="4538F4"/>
              </a:solidFill>
              <a:miter lim="800000"/>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b="1"/>
                <a:t>You can use </a:t>
              </a:r>
              <a:r>
                <a:rPr lang="en-GB" sz="1200" b="1">
                  <a:solidFill>
                    <a:srgbClr val="FF0000"/>
                  </a:solidFill>
                </a:rPr>
                <a:t>checkreg</a:t>
              </a:r>
              <a:r>
                <a:rPr lang="en-GB" sz="1200" b="1"/>
                <a:t> button to display con images of different subjects for 1 contrast and eye-ball if they show similar activations</a:t>
              </a:r>
              <a:endParaRPr lang="en-US" sz="1200" b="1"/>
            </a:p>
          </p:txBody>
        </p:sp>
      </p:grpSp>
      <p:sp>
        <p:nvSpPr>
          <p:cNvPr id="168983" name="Line 23"/>
          <p:cNvSpPr>
            <a:spLocks noChangeShapeType="1"/>
          </p:cNvSpPr>
          <p:nvPr/>
        </p:nvSpPr>
        <p:spPr bwMode="auto">
          <a:xfrm>
            <a:off x="4140200" y="3716338"/>
            <a:ext cx="503238" cy="0"/>
          </a:xfrm>
          <a:prstGeom prst="line">
            <a:avLst/>
          </a:prstGeom>
          <a:noFill/>
          <a:ln w="381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421453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323850" y="2349500"/>
            <a:ext cx="8489950" cy="3457575"/>
          </a:xfrm>
        </p:spPr>
        <p:txBody>
          <a:bodyPr/>
          <a:lstStyle/>
          <a:p>
            <a:pPr>
              <a:lnSpc>
                <a:spcPct val="80000"/>
              </a:lnSpc>
            </a:pPr>
            <a:r>
              <a:rPr lang="en-US" dirty="0"/>
              <a:t>Both use the GLM model/tests and a similar SPM machinery</a:t>
            </a:r>
          </a:p>
          <a:p>
            <a:pPr>
              <a:lnSpc>
                <a:spcPct val="80000"/>
              </a:lnSpc>
            </a:pPr>
            <a:r>
              <a:rPr lang="en-US" dirty="0"/>
              <a:t>Both produce design matrices.</a:t>
            </a:r>
          </a:p>
          <a:p>
            <a:pPr>
              <a:lnSpc>
                <a:spcPct val="80000"/>
              </a:lnSpc>
            </a:pPr>
            <a:r>
              <a:rPr lang="en-US" sz="2400" dirty="0"/>
              <a:t>The rows in the design matrices represent observations: </a:t>
            </a:r>
          </a:p>
          <a:p>
            <a:pPr lvl="1">
              <a:lnSpc>
                <a:spcPct val="80000"/>
              </a:lnSpc>
            </a:pPr>
            <a:r>
              <a:rPr lang="en-US" sz="2000" dirty="0"/>
              <a:t>1</a:t>
            </a:r>
            <a:r>
              <a:rPr lang="en-US" sz="2000" baseline="30000" dirty="0"/>
              <a:t>st</a:t>
            </a:r>
            <a:r>
              <a:rPr lang="en-US" sz="2000" dirty="0"/>
              <a:t> level: Time </a:t>
            </a:r>
            <a:r>
              <a:rPr lang="en-US" sz="2000" dirty="0" smtClean="0"/>
              <a:t>points; </a:t>
            </a:r>
            <a:r>
              <a:rPr lang="en-US" sz="2000" dirty="0"/>
              <a:t>within-subject variability</a:t>
            </a:r>
          </a:p>
          <a:p>
            <a:pPr lvl="1">
              <a:lnSpc>
                <a:spcPct val="80000"/>
              </a:lnSpc>
            </a:pPr>
            <a:r>
              <a:rPr lang="en-US" sz="2000" dirty="0"/>
              <a:t>2</a:t>
            </a:r>
            <a:r>
              <a:rPr lang="en-US" sz="2000" baseline="30000" dirty="0"/>
              <a:t>nd</a:t>
            </a:r>
            <a:r>
              <a:rPr lang="en-US" sz="2000" dirty="0"/>
              <a:t> level: subjects; between-subject variability</a:t>
            </a:r>
          </a:p>
          <a:p>
            <a:pPr>
              <a:lnSpc>
                <a:spcPct val="80000"/>
              </a:lnSpc>
            </a:pPr>
            <a:r>
              <a:rPr lang="en-US" sz="2400" dirty="0"/>
              <a:t>The columns represent explanatory variables (EV): </a:t>
            </a:r>
          </a:p>
          <a:p>
            <a:pPr lvl="1">
              <a:lnSpc>
                <a:spcPct val="80000"/>
              </a:lnSpc>
            </a:pPr>
            <a:r>
              <a:rPr lang="en-US" sz="2000" dirty="0"/>
              <a:t>1</a:t>
            </a:r>
            <a:r>
              <a:rPr lang="en-US" sz="2000" baseline="30000" dirty="0"/>
              <a:t>st</a:t>
            </a:r>
            <a:r>
              <a:rPr lang="en-US" sz="2000" dirty="0"/>
              <a:t> level: All conditions within the experimental design</a:t>
            </a:r>
          </a:p>
          <a:p>
            <a:pPr lvl="1">
              <a:lnSpc>
                <a:spcPct val="80000"/>
              </a:lnSpc>
            </a:pPr>
            <a:r>
              <a:rPr lang="en-US" sz="2000" dirty="0"/>
              <a:t>2</a:t>
            </a:r>
            <a:r>
              <a:rPr lang="en-US" sz="2000" baseline="30000" dirty="0"/>
              <a:t>nd</a:t>
            </a:r>
            <a:r>
              <a:rPr lang="en-US" sz="2000" dirty="0"/>
              <a:t> level: The specific effects of interest</a:t>
            </a:r>
          </a:p>
        </p:txBody>
      </p:sp>
      <p:sp>
        <p:nvSpPr>
          <p:cNvPr id="180227" name="Rectangle 3"/>
          <p:cNvSpPr>
            <a:spLocks noGrp="1" noChangeArrowheads="1"/>
          </p:cNvSpPr>
          <p:nvPr>
            <p:ph type="title"/>
          </p:nvPr>
        </p:nvSpPr>
        <p:spPr>
          <a:xfrm>
            <a:off x="-180975" y="692150"/>
            <a:ext cx="9144000" cy="1139825"/>
          </a:xfrm>
          <a:noFill/>
          <a:ln/>
        </p:spPr>
        <p:txBody>
          <a:bodyPr anchor="ctr" anchorCtr="1"/>
          <a:lstStyle/>
          <a:p>
            <a:r>
              <a:rPr lang="en-US" sz="2600"/>
              <a:t>Similarities between 1st &amp; 2nd levels</a:t>
            </a:r>
          </a:p>
        </p:txBody>
      </p:sp>
    </p:spTree>
    <p:extLst>
      <p:ext uri="{BB962C8B-B14F-4D97-AF65-F5344CB8AC3E}">
        <p14:creationId xmlns:p14="http://schemas.microsoft.com/office/powerpoint/2010/main" val="3392453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23850" y="417513"/>
            <a:ext cx="8686800" cy="1139825"/>
          </a:xfrm>
        </p:spPr>
        <p:txBody>
          <a:bodyPr/>
          <a:lstStyle/>
          <a:p>
            <a:r>
              <a:rPr lang="en-US" sz="2600" dirty="0"/>
              <a:t>Similarities between 1st &amp; 2nd levels</a:t>
            </a:r>
          </a:p>
        </p:txBody>
      </p:sp>
      <p:sp>
        <p:nvSpPr>
          <p:cNvPr id="181251" name="Rectangle 3"/>
          <p:cNvSpPr>
            <a:spLocks noGrp="1" noChangeArrowheads="1"/>
          </p:cNvSpPr>
          <p:nvPr>
            <p:ph type="body" idx="1"/>
          </p:nvPr>
        </p:nvSpPr>
        <p:spPr>
          <a:xfrm>
            <a:off x="179388" y="1557338"/>
            <a:ext cx="8489950" cy="2736850"/>
          </a:xfrm>
        </p:spPr>
        <p:txBody>
          <a:bodyPr/>
          <a:lstStyle/>
          <a:p>
            <a:pPr>
              <a:lnSpc>
                <a:spcPct val="90000"/>
              </a:lnSpc>
            </a:pPr>
            <a:r>
              <a:rPr lang="en-US" sz="2000" dirty="0"/>
              <a:t>The same tests can be used in both levels (but the questions are different)</a:t>
            </a:r>
          </a:p>
          <a:p>
            <a:pPr>
              <a:lnSpc>
                <a:spcPct val="90000"/>
              </a:lnSpc>
            </a:pPr>
            <a:r>
              <a:rPr lang="en-US" sz="2000" dirty="0"/>
              <a:t>.Con images: output at 1</a:t>
            </a:r>
            <a:r>
              <a:rPr lang="en-US" sz="2000" baseline="30000" dirty="0"/>
              <a:t>st</a:t>
            </a:r>
            <a:r>
              <a:rPr lang="en-US" sz="2000" dirty="0"/>
              <a:t> level, both input and output at 2</a:t>
            </a:r>
            <a:r>
              <a:rPr lang="en-US" sz="2000" baseline="30000" dirty="0"/>
              <a:t>nd</a:t>
            </a:r>
            <a:r>
              <a:rPr lang="en-US" sz="2000" dirty="0"/>
              <a:t> level</a:t>
            </a:r>
          </a:p>
          <a:p>
            <a:pPr>
              <a:lnSpc>
                <a:spcPct val="90000"/>
              </a:lnSpc>
            </a:pPr>
            <a:r>
              <a:rPr lang="en-US" sz="2000" dirty="0" smtClean="0"/>
              <a:t>There </a:t>
            </a:r>
            <a:r>
              <a:rPr lang="en-US" sz="2000" dirty="0"/>
              <a:t>is typically only one 1</a:t>
            </a:r>
            <a:r>
              <a:rPr lang="en-US" sz="2000" baseline="30000" dirty="0"/>
              <a:t>st</a:t>
            </a:r>
            <a:r>
              <a:rPr lang="en-US" sz="2000" dirty="0"/>
              <a:t>-level design matrix per subject, but multiple 2</a:t>
            </a:r>
            <a:r>
              <a:rPr lang="en-US" sz="2000" baseline="30000" dirty="0"/>
              <a:t>nd</a:t>
            </a:r>
            <a:r>
              <a:rPr lang="en-US" sz="2000" dirty="0"/>
              <a:t> level design matrices for the group – one for each </a:t>
            </a:r>
            <a:r>
              <a:rPr lang="en-US" sz="2000" dirty="0" smtClean="0"/>
              <a:t>category of test (see below).</a:t>
            </a:r>
            <a:endParaRPr lang="en-US" sz="2000" dirty="0"/>
          </a:p>
          <a:p>
            <a:pPr lvl="2">
              <a:lnSpc>
                <a:spcPct val="90000"/>
              </a:lnSpc>
            </a:pPr>
            <a:endParaRPr lang="en-US" sz="1600" dirty="0"/>
          </a:p>
        </p:txBody>
      </p:sp>
      <p:sp>
        <p:nvSpPr>
          <p:cNvPr id="181268" name="Rectangle 20"/>
          <p:cNvSpPr>
            <a:spLocks noChangeArrowheads="1"/>
          </p:cNvSpPr>
          <p:nvPr/>
        </p:nvSpPr>
        <p:spPr bwMode="auto">
          <a:xfrm>
            <a:off x="2555875" y="4292600"/>
            <a:ext cx="6408738" cy="2349500"/>
          </a:xfrm>
          <a:prstGeom prst="rect">
            <a:avLst/>
          </a:prstGeom>
          <a:solidFill>
            <a:srgbClr val="FCFE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nSpc>
                <a:spcPct val="90000"/>
              </a:lnSpc>
              <a:spcBef>
                <a:spcPct val="20000"/>
              </a:spcBef>
            </a:pPr>
            <a:r>
              <a:rPr lang="en-GB" sz="2000" dirty="0"/>
              <a:t>For example: </a:t>
            </a:r>
          </a:p>
          <a:p>
            <a:pPr marL="533400" indent="-533400">
              <a:lnSpc>
                <a:spcPct val="90000"/>
              </a:lnSpc>
              <a:spcBef>
                <a:spcPct val="20000"/>
              </a:spcBef>
            </a:pPr>
            <a:r>
              <a:rPr lang="en-GB" sz="2000" dirty="0"/>
              <a:t>2 X </a:t>
            </a:r>
            <a:r>
              <a:rPr lang="en-GB" sz="2000" dirty="0" smtClean="0"/>
              <a:t>2 </a:t>
            </a:r>
            <a:r>
              <a:rPr lang="en-GB" sz="2000" dirty="0"/>
              <a:t>design between variable A and B. </a:t>
            </a:r>
          </a:p>
          <a:p>
            <a:pPr marL="533400" indent="-533400">
              <a:lnSpc>
                <a:spcPct val="90000"/>
              </a:lnSpc>
              <a:spcBef>
                <a:spcPct val="20000"/>
              </a:spcBef>
            </a:pPr>
            <a:r>
              <a:rPr lang="en-GB" sz="2000" dirty="0"/>
              <a:t>We’d have three design matrices (entering 3 different sets of con images from 1</a:t>
            </a:r>
            <a:r>
              <a:rPr lang="en-GB" sz="2000" baseline="30000" dirty="0"/>
              <a:t>st</a:t>
            </a:r>
            <a:r>
              <a:rPr lang="en-GB" sz="2000" dirty="0"/>
              <a:t> level analyses) for </a:t>
            </a:r>
          </a:p>
          <a:p>
            <a:pPr marL="533400" indent="-533400">
              <a:lnSpc>
                <a:spcPct val="90000"/>
              </a:lnSpc>
              <a:spcBef>
                <a:spcPct val="20000"/>
              </a:spcBef>
              <a:buFontTx/>
              <a:buAutoNum type="arabicParenR"/>
            </a:pPr>
            <a:r>
              <a:rPr lang="en-GB" sz="2000" dirty="0"/>
              <a:t>main effect of A</a:t>
            </a:r>
          </a:p>
          <a:p>
            <a:pPr marL="533400" indent="-533400">
              <a:lnSpc>
                <a:spcPct val="90000"/>
              </a:lnSpc>
              <a:spcBef>
                <a:spcPct val="20000"/>
              </a:spcBef>
              <a:buFontTx/>
              <a:buAutoNum type="arabicParenR"/>
            </a:pPr>
            <a:r>
              <a:rPr lang="en-GB" sz="2000" dirty="0"/>
              <a:t>main effect of B</a:t>
            </a:r>
          </a:p>
          <a:p>
            <a:pPr marL="533400" indent="-533400">
              <a:lnSpc>
                <a:spcPct val="90000"/>
              </a:lnSpc>
              <a:spcBef>
                <a:spcPct val="20000"/>
              </a:spcBef>
              <a:buFontTx/>
              <a:buAutoNum type="arabicParenR"/>
            </a:pPr>
            <a:r>
              <a:rPr lang="en-GB" sz="2000" dirty="0"/>
              <a:t>interaction </a:t>
            </a:r>
            <a:r>
              <a:rPr lang="en-GB" sz="2000" dirty="0" err="1"/>
              <a:t>AxB</a:t>
            </a:r>
            <a:r>
              <a:rPr lang="en-GB" sz="2000" dirty="0"/>
              <a:t>.</a:t>
            </a:r>
          </a:p>
        </p:txBody>
      </p:sp>
      <p:grpSp>
        <p:nvGrpSpPr>
          <p:cNvPr id="181252" name="Group 4"/>
          <p:cNvGrpSpPr>
            <a:grpSpLocks/>
          </p:cNvGrpSpPr>
          <p:nvPr/>
        </p:nvGrpSpPr>
        <p:grpSpPr bwMode="auto">
          <a:xfrm>
            <a:off x="250825" y="5124450"/>
            <a:ext cx="2133600" cy="1012825"/>
            <a:chOff x="4320" y="274"/>
            <a:chExt cx="1344" cy="638"/>
          </a:xfrm>
        </p:grpSpPr>
        <p:sp>
          <p:nvSpPr>
            <p:cNvPr id="181253" name="Text Box 5"/>
            <p:cNvSpPr txBox="1">
              <a:spLocks noChangeArrowheads="1"/>
            </p:cNvSpPr>
            <p:nvPr/>
          </p:nvSpPr>
          <p:spPr bwMode="auto">
            <a:xfrm>
              <a:off x="4320" y="336"/>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b="1">
                  <a:cs typeface="Arial" charset="0"/>
                </a:rPr>
                <a:t>A1</a:t>
              </a:r>
              <a:endParaRPr lang="en-US" b="1">
                <a:cs typeface="Arial" charset="0"/>
              </a:endParaRPr>
            </a:p>
          </p:txBody>
        </p:sp>
        <p:sp>
          <p:nvSpPr>
            <p:cNvPr id="181254" name="Text Box 6"/>
            <p:cNvSpPr txBox="1">
              <a:spLocks noChangeArrowheads="1"/>
            </p:cNvSpPr>
            <p:nvPr/>
          </p:nvSpPr>
          <p:spPr bwMode="auto">
            <a:xfrm>
              <a:off x="4320" y="672"/>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b="1">
                  <a:cs typeface="Arial" charset="0"/>
                </a:rPr>
                <a:t>A2</a:t>
              </a:r>
              <a:endParaRPr lang="en-US" b="1">
                <a:cs typeface="Arial" charset="0"/>
              </a:endParaRPr>
            </a:p>
          </p:txBody>
        </p:sp>
        <p:sp>
          <p:nvSpPr>
            <p:cNvPr id="181255" name="Text Box 7"/>
            <p:cNvSpPr txBox="1">
              <a:spLocks noChangeArrowheads="1"/>
            </p:cNvSpPr>
            <p:nvPr/>
          </p:nvSpPr>
          <p:spPr bwMode="auto">
            <a:xfrm>
              <a:off x="4663" y="336"/>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dirty="0">
                  <a:cs typeface="Arial" charset="0"/>
                </a:rPr>
                <a:t>1</a:t>
              </a:r>
              <a:endParaRPr lang="en-US" dirty="0">
                <a:cs typeface="Arial" charset="0"/>
              </a:endParaRPr>
            </a:p>
          </p:txBody>
        </p:sp>
        <p:sp>
          <p:nvSpPr>
            <p:cNvPr id="181256" name="Text Box 8"/>
            <p:cNvSpPr txBox="1">
              <a:spLocks noChangeArrowheads="1"/>
            </p:cNvSpPr>
            <p:nvPr/>
          </p:nvSpPr>
          <p:spPr bwMode="auto">
            <a:xfrm>
              <a:off x="5011" y="336"/>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a:cs typeface="Arial" charset="0"/>
                </a:rPr>
                <a:t>2</a:t>
              </a:r>
              <a:endParaRPr lang="en-US" sz="1400">
                <a:cs typeface="Arial" charset="0"/>
              </a:endParaRPr>
            </a:p>
          </p:txBody>
        </p:sp>
        <p:sp>
          <p:nvSpPr>
            <p:cNvPr id="181257" name="Text Box 9"/>
            <p:cNvSpPr txBox="1">
              <a:spLocks noChangeArrowheads="1"/>
            </p:cNvSpPr>
            <p:nvPr/>
          </p:nvSpPr>
          <p:spPr bwMode="auto">
            <a:xfrm>
              <a:off x="4637" y="657"/>
              <a:ext cx="31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dirty="0">
                  <a:cs typeface="Arial" charset="0"/>
                </a:rPr>
                <a:t>3</a:t>
              </a:r>
              <a:endParaRPr lang="en-US" dirty="0">
                <a:cs typeface="Arial" charset="0"/>
              </a:endParaRPr>
            </a:p>
          </p:txBody>
        </p:sp>
        <p:sp>
          <p:nvSpPr>
            <p:cNvPr id="181258" name="Text Box 10"/>
            <p:cNvSpPr txBox="1">
              <a:spLocks noChangeArrowheads="1"/>
            </p:cNvSpPr>
            <p:nvPr/>
          </p:nvSpPr>
          <p:spPr bwMode="auto">
            <a:xfrm>
              <a:off x="5011" y="672"/>
              <a:ext cx="31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dirty="0">
                  <a:cs typeface="Arial" charset="0"/>
                </a:rPr>
                <a:t>4</a:t>
              </a:r>
              <a:endParaRPr lang="en-US" dirty="0">
                <a:cs typeface="Arial" charset="0"/>
              </a:endParaRPr>
            </a:p>
          </p:txBody>
        </p:sp>
        <p:grpSp>
          <p:nvGrpSpPr>
            <p:cNvPr id="181259" name="Group 11"/>
            <p:cNvGrpSpPr>
              <a:grpSpLocks/>
            </p:cNvGrpSpPr>
            <p:nvPr/>
          </p:nvGrpSpPr>
          <p:grpSpPr bwMode="auto">
            <a:xfrm>
              <a:off x="4582" y="274"/>
              <a:ext cx="691" cy="638"/>
              <a:chOff x="4532" y="274"/>
              <a:chExt cx="796" cy="638"/>
            </a:xfrm>
          </p:grpSpPr>
          <p:sp>
            <p:nvSpPr>
              <p:cNvPr id="181260" name="Rectangle 12"/>
              <p:cNvSpPr>
                <a:spLocks noChangeArrowheads="1"/>
              </p:cNvSpPr>
              <p:nvPr/>
            </p:nvSpPr>
            <p:spPr bwMode="auto">
              <a:xfrm>
                <a:off x="4532" y="274"/>
                <a:ext cx="398" cy="319"/>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261" name="Rectangle 13"/>
              <p:cNvSpPr>
                <a:spLocks noChangeArrowheads="1"/>
              </p:cNvSpPr>
              <p:nvPr/>
            </p:nvSpPr>
            <p:spPr bwMode="auto">
              <a:xfrm>
                <a:off x="4930" y="593"/>
                <a:ext cx="398" cy="319"/>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262" name="Rectangle 14"/>
              <p:cNvSpPr>
                <a:spLocks noChangeArrowheads="1"/>
              </p:cNvSpPr>
              <p:nvPr/>
            </p:nvSpPr>
            <p:spPr bwMode="auto">
              <a:xfrm>
                <a:off x="4532" y="593"/>
                <a:ext cx="398" cy="319"/>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1263" name="Rectangle 15"/>
              <p:cNvSpPr>
                <a:spLocks noChangeArrowheads="1"/>
              </p:cNvSpPr>
              <p:nvPr/>
            </p:nvSpPr>
            <p:spPr bwMode="auto">
              <a:xfrm>
                <a:off x="4930" y="274"/>
                <a:ext cx="398" cy="319"/>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81266" name="Text Box 18"/>
            <p:cNvSpPr txBox="1">
              <a:spLocks noChangeArrowheads="1"/>
            </p:cNvSpPr>
            <p:nvPr/>
          </p:nvSpPr>
          <p:spPr bwMode="auto">
            <a:xfrm>
              <a:off x="5347" y="336"/>
              <a:ext cx="3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dirty="0">
                <a:cs typeface="Arial" charset="0"/>
              </a:endParaRPr>
            </a:p>
          </p:txBody>
        </p:sp>
      </p:grpSp>
      <p:sp>
        <p:nvSpPr>
          <p:cNvPr id="181271" name="Text Box 23"/>
          <p:cNvSpPr txBox="1">
            <a:spLocks noChangeArrowheads="1"/>
          </p:cNvSpPr>
          <p:nvPr/>
        </p:nvSpPr>
        <p:spPr bwMode="auto">
          <a:xfrm>
            <a:off x="1301750" y="4724400"/>
            <a:ext cx="433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b="1">
                <a:cs typeface="Arial" charset="0"/>
              </a:rPr>
              <a:t>B2</a:t>
            </a:r>
            <a:endParaRPr lang="en-US" sz="1400" b="1">
              <a:cs typeface="Arial" charset="0"/>
            </a:endParaRPr>
          </a:p>
        </p:txBody>
      </p:sp>
      <p:sp>
        <p:nvSpPr>
          <p:cNvPr id="181273" name="Text Box 25"/>
          <p:cNvSpPr txBox="1">
            <a:spLocks noChangeArrowheads="1"/>
          </p:cNvSpPr>
          <p:nvPr/>
        </p:nvSpPr>
        <p:spPr bwMode="auto">
          <a:xfrm>
            <a:off x="754063" y="4724400"/>
            <a:ext cx="433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b="1">
                <a:cs typeface="Arial" charset="0"/>
              </a:rPr>
              <a:t>B1</a:t>
            </a:r>
            <a:endParaRPr lang="en-US" sz="1400" b="1">
              <a:cs typeface="Arial" charset="0"/>
            </a:endParaRPr>
          </a:p>
        </p:txBody>
      </p:sp>
    </p:spTree>
    <p:extLst>
      <p:ext uri="{BB962C8B-B14F-4D97-AF65-F5344CB8AC3E}">
        <p14:creationId xmlns:p14="http://schemas.microsoft.com/office/powerpoint/2010/main" val="292153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0063" y="142875"/>
            <a:ext cx="8229600" cy="1143000"/>
          </a:xfrm>
        </p:spPr>
        <p:txBody>
          <a:bodyPr/>
          <a:lstStyle/>
          <a:p>
            <a:r>
              <a:rPr lang="en-GB">
                <a:latin typeface="Calibri" charset="0"/>
              </a:rPr>
              <a:t>Group Analysis: Fixed vs Random</a:t>
            </a:r>
          </a:p>
        </p:txBody>
      </p:sp>
      <p:pic>
        <p:nvPicPr>
          <p:cNvPr id="6147" name="Picture 2" descr="Screen shot 2010-01-28 at 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14500" y="1857375"/>
            <a:ext cx="6026150" cy="4143375"/>
          </a:xfrm>
        </p:spPr>
      </p:pic>
      <p:sp>
        <p:nvSpPr>
          <p:cNvPr id="4" name="TextBox 3"/>
          <p:cNvSpPr txBox="1"/>
          <p:nvPr/>
        </p:nvSpPr>
        <p:spPr>
          <a:xfrm>
            <a:off x="5357813" y="5286375"/>
            <a:ext cx="2286000" cy="641350"/>
          </a:xfrm>
          <a:prstGeom prst="rect">
            <a:avLst/>
          </a:prstGeom>
          <a:solidFill>
            <a:schemeClr val="bg1">
              <a:lumMod val="75000"/>
            </a:schemeClr>
          </a:solidFill>
        </p:spPr>
        <p:txBody>
          <a:bodyPr>
            <a:spAutoFit/>
          </a:bodyPr>
          <a:lstStyle/>
          <a:p>
            <a:pPr fontAlgn="auto">
              <a:spcBef>
                <a:spcPts val="0"/>
              </a:spcBef>
              <a:spcAft>
                <a:spcPts val="0"/>
              </a:spcAft>
              <a:defRPr/>
            </a:pPr>
            <a:r>
              <a:rPr lang="en-GB" b="1" dirty="0">
                <a:solidFill>
                  <a:schemeClr val="accent1">
                    <a:lumMod val="75000"/>
                  </a:schemeClr>
                </a:solidFill>
                <a:latin typeface="+mn-lt"/>
                <a:ea typeface="+mn-ea"/>
                <a:cs typeface="+mn-cs"/>
                <a:sym typeface="Wingdings" pitchFamily="2" charset="2"/>
              </a:rPr>
              <a:t> In SPM known as random effects (RFX)</a:t>
            </a:r>
            <a:endParaRPr lang="en-GB" b="1" dirty="0">
              <a:solidFill>
                <a:schemeClr val="accent1">
                  <a:lumMod val="75000"/>
                </a:schemeClr>
              </a:solidFill>
              <a:latin typeface="+mn-lt"/>
              <a:ea typeface="+mn-ea"/>
              <a:cs typeface="+mn-cs"/>
            </a:endParaRPr>
          </a:p>
        </p:txBody>
      </p:sp>
    </p:spTree>
    <p:extLst>
      <p:ext uri="{BB962C8B-B14F-4D97-AF65-F5344CB8AC3E}">
        <p14:creationId xmlns:p14="http://schemas.microsoft.com/office/powerpoint/2010/main" val="4203536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7829</TotalTime>
  <Words>3383</Words>
  <Application>Microsoft Office PowerPoint</Application>
  <PresentationFormat>On-screen Show (4:3)</PresentationFormat>
  <Paragraphs>411</Paragraphs>
  <Slides>35</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Equation</vt:lpstr>
      <vt:lpstr>2nd level analysis</vt:lpstr>
      <vt:lpstr>PowerPoint Presentation</vt:lpstr>
      <vt:lpstr>Where are we?</vt:lpstr>
      <vt:lpstr>1st level analysis is within subject</vt:lpstr>
      <vt:lpstr>2nd- level analysis is between subject</vt:lpstr>
      <vt:lpstr>Relationship between 1st &amp; 2nd levels</vt:lpstr>
      <vt:lpstr>Similarities between 1st &amp; 2nd levels</vt:lpstr>
      <vt:lpstr>Similarities between 1st &amp; 2nd levels</vt:lpstr>
      <vt:lpstr>Group Analysis: Fixed vs Random</vt:lpstr>
      <vt:lpstr>Consider a single voxel for 12 subjects</vt:lpstr>
      <vt:lpstr>Group Analysis: Fixed-effects</vt:lpstr>
      <vt:lpstr>FFX calculation </vt:lpstr>
      <vt:lpstr>Fixed-effects Analysis in SPM</vt:lpstr>
      <vt:lpstr>Group analysis: Random-effects</vt:lpstr>
      <vt:lpstr>Methods for Random-effects</vt:lpstr>
      <vt:lpstr>PowerPoint Presentation</vt:lpstr>
      <vt:lpstr>Random Effects Analysis- Summary Statistic Approach</vt:lpstr>
      <vt:lpstr>Random-effects Analysis in SPM</vt:lpstr>
      <vt:lpstr>PowerPoint Presentation</vt:lpstr>
      <vt:lpstr>Stats tests at the 2nd Level</vt:lpstr>
      <vt:lpstr>PowerPoint Presentation</vt:lpstr>
      <vt:lpstr>PowerPoint Presentation</vt:lpstr>
      <vt:lpstr>PowerPoint Presentation</vt:lpstr>
      <vt:lpstr>ANOVA: analysis of variance </vt:lpstr>
      <vt:lpstr>PowerPoint Presentation</vt:lpstr>
      <vt:lpstr>SPM 2nd Level: How to Set-Up</vt:lpstr>
      <vt:lpstr>SPM 2nd Level: Set-Up Options</vt:lpstr>
      <vt:lpstr>SPM 2nd Level: Set-Up Options</vt:lpstr>
      <vt:lpstr>SPM 2nd Level: Set-Up Options</vt:lpstr>
      <vt:lpstr>SPM 2nd Level: Results</vt:lpstr>
      <vt:lpstr>SPM 2nd Level: Results</vt:lpstr>
      <vt:lpstr>SPM 2nd Level: Results</vt:lpstr>
      <vt:lpstr>SPM 2nd Level: Results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Lu</dc:creator>
  <cp:lastModifiedBy>Catherine Slattery</cp:lastModifiedBy>
  <cp:revision>134</cp:revision>
  <cp:lastPrinted>2013-01-07T07:37:43Z</cp:lastPrinted>
  <dcterms:created xsi:type="dcterms:W3CDTF">2012-02-04T10:28:13Z</dcterms:created>
  <dcterms:modified xsi:type="dcterms:W3CDTF">2013-01-09T15:09:43Z</dcterms:modified>
</cp:coreProperties>
</file>