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58" r:id="rId4"/>
    <p:sldId id="277" r:id="rId5"/>
    <p:sldId id="268" r:id="rId6"/>
    <p:sldId id="261" r:id="rId7"/>
    <p:sldId id="262" r:id="rId8"/>
    <p:sldId id="274" r:id="rId9"/>
    <p:sldId id="263" r:id="rId10"/>
    <p:sldId id="278" r:id="rId11"/>
    <p:sldId id="279" r:id="rId12"/>
    <p:sldId id="280" r:id="rId13"/>
    <p:sldId id="281" r:id="rId14"/>
    <p:sldId id="282" r:id="rId15"/>
    <p:sldId id="283" r:id="rId16"/>
    <p:sldId id="285" r:id="rId17"/>
    <p:sldId id="292" r:id="rId18"/>
    <p:sldId id="284" r:id="rId19"/>
    <p:sldId id="286" r:id="rId20"/>
    <p:sldId id="287" r:id="rId21"/>
    <p:sldId id="288" r:id="rId22"/>
    <p:sldId id="289" r:id="rId23"/>
    <p:sldId id="290" r:id="rId24"/>
    <p:sldId id="29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77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228B3-840C-431E-962B-139985088368}" type="datetimeFigureOut">
              <a:rPr lang="en-GB" smtClean="0"/>
              <a:t>27/03/2013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C5FBA-0C48-4C9A-971E-C6D570E5E7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104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EEE-EE70-4FA9-B017-A09438F28B81}" type="datetimeFigureOut">
              <a:rPr lang="en-GB" smtClean="0"/>
              <a:t>27/03/2013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F4CF-4175-4AAD-A17F-9902CAD363B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EEE-EE70-4FA9-B017-A09438F28B81}" type="datetimeFigureOut">
              <a:rPr lang="en-GB" smtClean="0"/>
              <a:t>27/03/2013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F4CF-4175-4AAD-A17F-9902CAD363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EEE-EE70-4FA9-B017-A09438F28B81}" type="datetimeFigureOut">
              <a:rPr lang="en-GB" smtClean="0"/>
              <a:t>27/03/2013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F4CF-4175-4AAD-A17F-9902CAD363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EEE-EE70-4FA9-B017-A09438F28B81}" type="datetimeFigureOut">
              <a:rPr lang="en-GB" smtClean="0"/>
              <a:t>27/03/2013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F4CF-4175-4AAD-A17F-9902CAD363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EEE-EE70-4FA9-B017-A09438F28B81}" type="datetimeFigureOut">
              <a:rPr lang="en-GB" smtClean="0"/>
              <a:t>27/03/2013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F4CF-4175-4AAD-A17F-9902CAD363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EEE-EE70-4FA9-B017-A09438F28B81}" type="datetimeFigureOut">
              <a:rPr lang="en-GB" smtClean="0"/>
              <a:t>27/03/2013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F4CF-4175-4AAD-A17F-9902CAD363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EEE-EE70-4FA9-B017-A09438F28B81}" type="datetimeFigureOut">
              <a:rPr lang="en-GB" smtClean="0"/>
              <a:t>27/03/2013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F4CF-4175-4AAD-A17F-9902CAD363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EEE-EE70-4FA9-B017-A09438F28B81}" type="datetimeFigureOut">
              <a:rPr lang="en-GB" smtClean="0"/>
              <a:t>27/03/2013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F4CF-4175-4AAD-A17F-9902CAD363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EEE-EE70-4FA9-B017-A09438F28B81}" type="datetimeFigureOut">
              <a:rPr lang="en-GB" smtClean="0"/>
              <a:t>27/03/2013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F4CF-4175-4AAD-A17F-9902CAD363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3EEE-EE70-4FA9-B017-A09438F28B81}" type="datetimeFigureOut">
              <a:rPr lang="en-GB" smtClean="0"/>
              <a:t>27/03/2013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F4CF-4175-4AAD-A17F-9902CAD363BE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10A3EEE-EE70-4FA9-B017-A09438F28B81}" type="datetimeFigureOut">
              <a:rPr lang="en-GB" smtClean="0"/>
              <a:t>27/03/2013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10AF4CF-4175-4AAD-A17F-9902CAD363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10A3EEE-EE70-4FA9-B017-A09438F28B81}" type="datetimeFigureOut">
              <a:rPr lang="en-GB" smtClean="0"/>
              <a:t>27/03/2013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10AF4CF-4175-4AAD-A17F-9902CAD363BE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4894312" cy="1673352"/>
          </a:xfrm>
        </p:spPr>
        <p:txBody>
          <a:bodyPr/>
          <a:lstStyle/>
          <a:p>
            <a:r>
              <a:rPr lang="en-GB" dirty="0" smtClean="0"/>
              <a:t>Voxel Based </a:t>
            </a:r>
            <a:r>
              <a:rPr lang="en-GB" dirty="0" err="1" smtClean="0"/>
              <a:t>Morphometry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Methods for Dummies 2013</a:t>
            </a:r>
          </a:p>
          <a:p>
            <a:r>
              <a:rPr lang="en-GB" dirty="0" err="1" smtClean="0"/>
              <a:t>Elin</a:t>
            </a:r>
            <a:r>
              <a:rPr lang="en-GB" dirty="0" smtClean="0"/>
              <a:t> Rees &amp; Peter </a:t>
            </a:r>
            <a:r>
              <a:rPr lang="en-GB" dirty="0" err="1" smtClean="0"/>
              <a:t>McColgan</a:t>
            </a:r>
            <a:endParaRPr lang="en-GB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92696"/>
            <a:ext cx="321945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893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GB" dirty="0" smtClean="0"/>
              <a:t>Statistical Analysis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>
            <a:normAutofit/>
          </a:bodyPr>
          <a:lstStyle/>
          <a:p>
            <a:r>
              <a:rPr lang="en-GB" dirty="0" smtClean="0"/>
              <a:t>GLM</a:t>
            </a:r>
          </a:p>
          <a:p>
            <a:pPr marL="118872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Y = X</a:t>
            </a:r>
            <a:r>
              <a:rPr lang="el-GR" dirty="0" smtClean="0"/>
              <a:t>β</a:t>
            </a:r>
            <a:r>
              <a:rPr lang="en-GB" dirty="0" smtClean="0"/>
              <a:t> + </a:t>
            </a:r>
            <a:r>
              <a:rPr lang="el-GR" dirty="0" smtClean="0"/>
              <a:t>ε</a:t>
            </a:r>
            <a:endParaRPr lang="en-GB" dirty="0" smtClean="0"/>
          </a:p>
          <a:p>
            <a:pPr marL="118872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118872" indent="0">
              <a:buNone/>
            </a:pPr>
            <a:endParaRPr lang="en-GB" sz="1600" dirty="0" smtClean="0"/>
          </a:p>
          <a:p>
            <a:pPr marL="118872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3140968"/>
            <a:ext cx="8489950" cy="2808312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80000"/>
              </a:lnSpc>
            </a:pPr>
            <a:r>
              <a:rPr lang="en-GB" sz="1800" b="1" dirty="0" smtClean="0"/>
              <a:t>Intensity </a:t>
            </a:r>
            <a:r>
              <a:rPr lang="en-GB" sz="1800" dirty="0" smtClean="0"/>
              <a:t>for each voxel (V) is a function </a:t>
            </a:r>
          </a:p>
          <a:p>
            <a:pPr marL="118872" indent="0">
              <a:lnSpc>
                <a:spcPct val="80000"/>
              </a:lnSpc>
              <a:buNone/>
            </a:pPr>
            <a:r>
              <a:rPr lang="en-GB" sz="1800" dirty="0"/>
              <a:t> </a:t>
            </a:r>
            <a:r>
              <a:rPr lang="en-GB" sz="1800" dirty="0" smtClean="0"/>
              <a:t>      that models the different things that</a:t>
            </a:r>
          </a:p>
          <a:p>
            <a:pPr marL="118872" indent="0">
              <a:lnSpc>
                <a:spcPct val="80000"/>
              </a:lnSpc>
              <a:buNone/>
            </a:pPr>
            <a:r>
              <a:rPr lang="en-GB" sz="1800" dirty="0"/>
              <a:t> </a:t>
            </a:r>
            <a:r>
              <a:rPr lang="en-GB" sz="1800" dirty="0" smtClean="0"/>
              <a:t>      account for differences between scans:</a:t>
            </a:r>
          </a:p>
          <a:p>
            <a:pPr marL="118872" indent="0">
              <a:lnSpc>
                <a:spcPct val="80000"/>
              </a:lnSpc>
              <a:buNone/>
            </a:pPr>
            <a:endParaRPr lang="en-GB" sz="1800" dirty="0" smtClean="0"/>
          </a:p>
          <a:p>
            <a:pPr marL="118872" indent="0">
              <a:lnSpc>
                <a:spcPct val="80000"/>
              </a:lnSpc>
              <a:buNone/>
            </a:pPr>
            <a:endParaRPr lang="en-GB" sz="1800" dirty="0"/>
          </a:p>
          <a:p>
            <a:pPr marL="118872" indent="0">
              <a:lnSpc>
                <a:spcPct val="80000"/>
              </a:lnSpc>
              <a:buNone/>
            </a:pPr>
            <a:endParaRPr lang="en-GB" sz="1800" dirty="0" smtClean="0"/>
          </a:p>
          <a:p>
            <a:pPr marL="118872" indent="0">
              <a:lnSpc>
                <a:spcPct val="80000"/>
              </a:lnSpc>
              <a:buNone/>
            </a:pPr>
            <a:endParaRPr lang="en-GB" sz="1800" dirty="0" smtClean="0"/>
          </a:p>
          <a:p>
            <a:pPr marL="118872" indent="0">
              <a:lnSpc>
                <a:spcPct val="80000"/>
              </a:lnSpc>
              <a:buNone/>
            </a:pPr>
            <a:endParaRPr lang="en-GB" sz="1800" dirty="0" smtClean="0"/>
          </a:p>
          <a:p>
            <a:pPr marL="118872" indent="0">
              <a:lnSpc>
                <a:spcPct val="80000"/>
              </a:lnSpc>
              <a:buNone/>
            </a:pPr>
            <a:r>
              <a:rPr lang="en-GB" sz="1800" dirty="0" smtClean="0"/>
              <a:t>     </a:t>
            </a:r>
            <a:r>
              <a:rPr lang="en-GB" sz="2000" dirty="0" smtClean="0"/>
              <a:t>V = β</a:t>
            </a:r>
            <a:r>
              <a:rPr lang="en-GB" sz="2000" baseline="-25000" dirty="0" smtClean="0"/>
              <a:t>1</a:t>
            </a:r>
            <a:r>
              <a:rPr lang="en-GB" sz="2000" dirty="0" smtClean="0"/>
              <a:t>(Subject A) + β</a:t>
            </a:r>
            <a:r>
              <a:rPr lang="en-GB" sz="2000" baseline="-25000" dirty="0" smtClean="0"/>
              <a:t>2</a:t>
            </a:r>
            <a:r>
              <a:rPr lang="en-GB" sz="2000" dirty="0" smtClean="0"/>
              <a:t>(Subject B) + β</a:t>
            </a:r>
            <a:r>
              <a:rPr lang="en-GB" sz="2000" baseline="-25000" dirty="0" smtClean="0"/>
              <a:t>3</a:t>
            </a:r>
            <a:r>
              <a:rPr lang="en-GB" sz="2000" dirty="0" smtClean="0"/>
              <a:t>(covariates) + β</a:t>
            </a:r>
            <a:r>
              <a:rPr lang="en-GB" sz="2000" baseline="-25000" dirty="0" smtClean="0"/>
              <a:t>4</a:t>
            </a:r>
            <a:r>
              <a:rPr lang="en-GB" sz="2000" dirty="0" smtClean="0"/>
              <a:t>(global volume) + μ + ε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16993"/>
            <a:ext cx="381952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39552" y="5490258"/>
            <a:ext cx="7345362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2000" dirty="0">
                <a:latin typeface="+mn-lt"/>
                <a:cs typeface="Times New Roman" pitchFamily="18" charset="0"/>
              </a:rPr>
              <a:t>V = β</a:t>
            </a:r>
            <a:r>
              <a:rPr lang="en-GB" sz="2000" baseline="-25000" dirty="0">
                <a:latin typeface="+mn-lt"/>
                <a:cs typeface="Times New Roman" pitchFamily="18" charset="0"/>
              </a:rPr>
              <a:t>1</a:t>
            </a:r>
            <a:r>
              <a:rPr lang="en-GB" sz="2000" dirty="0">
                <a:latin typeface="+mn-lt"/>
                <a:cs typeface="Times New Roman" pitchFamily="18" charset="0"/>
              </a:rPr>
              <a:t>(test score) + β</a:t>
            </a:r>
            <a:r>
              <a:rPr lang="en-GB" sz="2000" baseline="-25000" dirty="0">
                <a:latin typeface="+mn-lt"/>
                <a:cs typeface="Times New Roman" pitchFamily="18" charset="0"/>
              </a:rPr>
              <a:t>2</a:t>
            </a:r>
            <a:r>
              <a:rPr lang="en-GB" sz="2000" dirty="0">
                <a:latin typeface="+mn-lt"/>
                <a:cs typeface="Times New Roman" pitchFamily="18" charset="0"/>
              </a:rPr>
              <a:t>(age) + β</a:t>
            </a:r>
            <a:r>
              <a:rPr lang="en-GB" sz="2000" baseline="-25000" dirty="0">
                <a:latin typeface="+mn-lt"/>
                <a:cs typeface="Times New Roman" pitchFamily="18" charset="0"/>
              </a:rPr>
              <a:t>3</a:t>
            </a:r>
            <a:r>
              <a:rPr lang="en-GB" sz="2000" dirty="0">
                <a:latin typeface="+mn-lt"/>
                <a:cs typeface="Times New Roman" pitchFamily="18" charset="0"/>
              </a:rPr>
              <a:t>(gender) + β</a:t>
            </a:r>
            <a:r>
              <a:rPr lang="en-GB" sz="2000" baseline="-25000" dirty="0">
                <a:latin typeface="+mn-lt"/>
                <a:cs typeface="Times New Roman" pitchFamily="18" charset="0"/>
              </a:rPr>
              <a:t>4</a:t>
            </a:r>
            <a:r>
              <a:rPr lang="en-GB" sz="2000" dirty="0">
                <a:latin typeface="+mn-lt"/>
                <a:cs typeface="Times New Roman" pitchFamily="18" charset="0"/>
              </a:rPr>
              <a:t>(global volume) + </a:t>
            </a:r>
            <a:r>
              <a:rPr lang="en-GB" sz="2400" dirty="0">
                <a:latin typeface="+mn-lt"/>
              </a:rPr>
              <a:t>μ + ε</a:t>
            </a:r>
            <a:r>
              <a:rPr lang="en-GB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</a:t>
            </a:r>
            <a:endParaRPr lang="en-GB" sz="20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640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GB" dirty="0" smtClean="0"/>
              <a:t>Statistical Analysis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40000" lnSpcReduction="20000"/>
          </a:bodyPr>
          <a:lstStyle/>
          <a:p>
            <a:r>
              <a:rPr lang="en-GB" sz="8000" dirty="0" smtClean="0"/>
              <a:t>SPM</a:t>
            </a:r>
          </a:p>
          <a:p>
            <a:endParaRPr lang="en-GB" dirty="0"/>
          </a:p>
          <a:p>
            <a:r>
              <a:rPr lang="en-GB" sz="4500" dirty="0" smtClean="0"/>
              <a:t>Mass </a:t>
            </a:r>
            <a:r>
              <a:rPr lang="en-GB" sz="4500" dirty="0" err="1" smtClean="0"/>
              <a:t>univariate</a:t>
            </a:r>
            <a:r>
              <a:rPr lang="en-GB" sz="4500" dirty="0" smtClean="0"/>
              <a:t> independent </a:t>
            </a:r>
          </a:p>
          <a:p>
            <a:pPr marL="118872" indent="0">
              <a:buNone/>
            </a:pPr>
            <a:r>
              <a:rPr lang="en-GB" sz="4500" dirty="0"/>
              <a:t> </a:t>
            </a:r>
            <a:r>
              <a:rPr lang="en-GB" sz="4500" dirty="0" smtClean="0"/>
              <a:t>      statistical tests for every voxel</a:t>
            </a:r>
          </a:p>
          <a:p>
            <a:pPr marL="118872" indent="0">
              <a:buNone/>
            </a:pPr>
            <a:r>
              <a:rPr lang="en-GB" sz="4500" dirty="0" smtClean="0"/>
              <a:t>       ~ 1000,000</a:t>
            </a:r>
          </a:p>
          <a:p>
            <a:pPr marL="118872" indent="0">
              <a:buNone/>
            </a:pPr>
            <a:endParaRPr lang="en-GB" sz="4500" dirty="0" smtClean="0"/>
          </a:p>
          <a:p>
            <a:pPr marL="118872" indent="0">
              <a:buNone/>
            </a:pPr>
            <a:endParaRPr lang="en-GB" sz="4500" dirty="0" smtClean="0"/>
          </a:p>
          <a:p>
            <a:pPr>
              <a:buFont typeface="Wingdings" pitchFamily="2" charset="2"/>
              <a:buChar char="§"/>
            </a:pPr>
            <a:r>
              <a:rPr lang="en-GB" sz="4500" dirty="0" smtClean="0"/>
              <a:t>Regions of significantly less grey</a:t>
            </a:r>
          </a:p>
          <a:p>
            <a:pPr marL="118872" indent="0">
              <a:buNone/>
            </a:pPr>
            <a:r>
              <a:rPr lang="en-GB" sz="4500" dirty="0"/>
              <a:t> </a:t>
            </a:r>
            <a:r>
              <a:rPr lang="en-GB" sz="4500" dirty="0" smtClean="0"/>
              <a:t>      matter intensity between  </a:t>
            </a:r>
          </a:p>
          <a:p>
            <a:pPr marL="118872" indent="0">
              <a:buNone/>
            </a:pPr>
            <a:r>
              <a:rPr lang="en-GB" sz="4500" dirty="0"/>
              <a:t> </a:t>
            </a:r>
            <a:r>
              <a:rPr lang="en-GB" sz="4500" dirty="0" smtClean="0"/>
              <a:t>      subjects and controls</a:t>
            </a:r>
          </a:p>
          <a:p>
            <a:pPr marL="118872" indent="0">
              <a:buNone/>
            </a:pPr>
            <a:endParaRPr lang="en-GB" sz="4500" dirty="0"/>
          </a:p>
          <a:p>
            <a:pPr>
              <a:buFont typeface="Wingdings" pitchFamily="2" charset="2"/>
              <a:buChar char="§"/>
            </a:pPr>
            <a:r>
              <a:rPr lang="en-GB" sz="4500" dirty="0" smtClean="0"/>
              <a:t> Regions showing a significant</a:t>
            </a:r>
          </a:p>
          <a:p>
            <a:pPr marL="118872" indent="0">
              <a:buNone/>
            </a:pPr>
            <a:r>
              <a:rPr lang="en-GB" sz="4500" dirty="0"/>
              <a:t> </a:t>
            </a:r>
            <a:r>
              <a:rPr lang="en-GB" sz="4500" dirty="0" smtClean="0"/>
              <a:t>       correlation with test score or </a:t>
            </a:r>
          </a:p>
          <a:p>
            <a:pPr marL="118872" indent="0">
              <a:buNone/>
            </a:pPr>
            <a:r>
              <a:rPr lang="en-GB" sz="4500" dirty="0"/>
              <a:t> </a:t>
            </a:r>
            <a:r>
              <a:rPr lang="en-GB" sz="4500" dirty="0" smtClean="0"/>
              <a:t>       clinical measure </a:t>
            </a:r>
          </a:p>
          <a:p>
            <a:pPr marL="118872" indent="0">
              <a:buNone/>
            </a:pPr>
            <a:endParaRPr lang="en-GB" sz="4500" dirty="0"/>
          </a:p>
          <a:p>
            <a:pPr marL="118872" indent="0">
              <a:buNone/>
            </a:pPr>
            <a:endParaRPr lang="en-GB" sz="4500" dirty="0" smtClean="0"/>
          </a:p>
          <a:p>
            <a:pPr marL="118872" indent="0">
              <a:buNone/>
            </a:pPr>
            <a:endParaRPr lang="en-GB" sz="4500" dirty="0"/>
          </a:p>
          <a:p>
            <a:pPr marL="118872" indent="0">
              <a:buNone/>
            </a:pPr>
            <a:endParaRPr lang="en-GB" sz="2100" dirty="0" smtClean="0"/>
          </a:p>
          <a:p>
            <a:pPr marL="118872" indent="0">
              <a:buNone/>
            </a:pPr>
            <a:r>
              <a:rPr lang="en-GB" sz="2100" dirty="0"/>
              <a:t> </a:t>
            </a:r>
            <a:r>
              <a:rPr lang="en-GB" sz="2100" dirty="0" smtClean="0"/>
              <a:t>        </a:t>
            </a:r>
          </a:p>
          <a:p>
            <a:endParaRPr lang="en-GB" dirty="0" smtClean="0"/>
          </a:p>
          <a:p>
            <a:pPr marL="118872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</a:t>
            </a:r>
          </a:p>
          <a:p>
            <a:pPr marL="118872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118872" indent="0">
              <a:buNone/>
            </a:pPr>
            <a:endParaRPr lang="en-GB" sz="1600" dirty="0" smtClean="0"/>
          </a:p>
          <a:p>
            <a:pPr marL="118872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8" name="Picture 9" descr="6monthgrey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48880"/>
            <a:ext cx="3572161" cy="326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001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GB" dirty="0" smtClean="0"/>
              <a:t>Statistical Analysis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25000" lnSpcReduction="20000"/>
          </a:bodyPr>
          <a:lstStyle/>
          <a:p>
            <a:r>
              <a:rPr lang="en-GB" sz="12800" dirty="0" smtClean="0"/>
              <a:t>Multiple Comparisons</a:t>
            </a:r>
          </a:p>
          <a:p>
            <a:pPr marL="118872" indent="0">
              <a:buNone/>
            </a:pPr>
            <a:endParaRPr lang="en-GB" sz="12800" dirty="0" smtClean="0"/>
          </a:p>
          <a:p>
            <a:endParaRPr lang="en-GB" sz="3300" dirty="0"/>
          </a:p>
          <a:p>
            <a:r>
              <a:rPr lang="en-GB" sz="8800" dirty="0" smtClean="0"/>
              <a:t>Introducing false positives when dealing with one than one statistical comparison </a:t>
            </a:r>
          </a:p>
          <a:p>
            <a:endParaRPr lang="en-GB" sz="1900" dirty="0" smtClean="0"/>
          </a:p>
          <a:p>
            <a:pPr marL="118872" indent="0">
              <a:buNone/>
            </a:pPr>
            <a:endParaRPr lang="en-GB" sz="4500" dirty="0" smtClean="0"/>
          </a:p>
          <a:p>
            <a:r>
              <a:rPr lang="en-GB" sz="8800" dirty="0"/>
              <a:t>One t-test with p &lt; .05 </a:t>
            </a:r>
          </a:p>
          <a:p>
            <a:pPr lvl="1"/>
            <a:r>
              <a:rPr lang="en-GB" sz="8800" dirty="0"/>
              <a:t>a 5% chance of (at least) one false </a:t>
            </a:r>
            <a:r>
              <a:rPr lang="en-GB" sz="8800" dirty="0" smtClean="0"/>
              <a:t>positive</a:t>
            </a:r>
          </a:p>
          <a:p>
            <a:pPr marL="457200" lvl="1" indent="0">
              <a:buNone/>
            </a:pPr>
            <a:endParaRPr lang="en-GB" sz="8800" dirty="0"/>
          </a:p>
          <a:p>
            <a:r>
              <a:rPr lang="en-GB" sz="8800" dirty="0"/>
              <a:t>3 t-tests, all at p &lt; .05 </a:t>
            </a:r>
          </a:p>
          <a:p>
            <a:pPr lvl="1"/>
            <a:r>
              <a:rPr lang="en-GB" sz="8800" dirty="0"/>
              <a:t>All have 5% chance of a false positive</a:t>
            </a:r>
          </a:p>
          <a:p>
            <a:pPr lvl="1"/>
            <a:r>
              <a:rPr lang="en-GB" sz="8800" dirty="0"/>
              <a:t>So actually you have </a:t>
            </a:r>
            <a:r>
              <a:rPr lang="en-GB" sz="8800" dirty="0" smtClean="0"/>
              <a:t>3 x 5</a:t>
            </a:r>
            <a:r>
              <a:rPr lang="en-GB" sz="8800" dirty="0"/>
              <a:t>% chance of a false </a:t>
            </a:r>
            <a:r>
              <a:rPr lang="en-GB" sz="8800" dirty="0" smtClean="0"/>
              <a:t>positive</a:t>
            </a:r>
          </a:p>
          <a:p>
            <a:pPr marL="457200" lvl="1" indent="0">
              <a:buNone/>
            </a:pPr>
            <a:r>
              <a:rPr lang="en-GB" sz="8800" dirty="0" smtClean="0"/>
              <a:t> </a:t>
            </a:r>
            <a:endParaRPr lang="en-GB" sz="8800" dirty="0"/>
          </a:p>
          <a:p>
            <a:pPr lvl="1">
              <a:buFontTx/>
              <a:buNone/>
            </a:pPr>
            <a:r>
              <a:rPr lang="en-GB" sz="8800" dirty="0">
                <a:solidFill>
                  <a:srgbClr val="FF5050"/>
                </a:solidFill>
              </a:rPr>
              <a:t>=</a:t>
            </a:r>
            <a:r>
              <a:rPr lang="en-GB" sz="8800" dirty="0"/>
              <a:t> </a:t>
            </a:r>
            <a:r>
              <a:rPr lang="en-GB" sz="8800" dirty="0">
                <a:solidFill>
                  <a:srgbClr val="FF5050"/>
                </a:solidFill>
              </a:rPr>
              <a:t>15% chance of introducing a false positive</a:t>
            </a:r>
          </a:p>
          <a:p>
            <a:pPr marL="118872" indent="0">
              <a:buNone/>
            </a:pPr>
            <a:endParaRPr lang="en-GB" sz="4500" dirty="0"/>
          </a:p>
          <a:p>
            <a:pPr marL="118872" indent="0">
              <a:buNone/>
            </a:pPr>
            <a:endParaRPr lang="en-GB" sz="4500" dirty="0" smtClean="0"/>
          </a:p>
          <a:p>
            <a:pPr marL="118872" indent="0">
              <a:buNone/>
            </a:pPr>
            <a:endParaRPr lang="en-GB" sz="4500" dirty="0"/>
          </a:p>
          <a:p>
            <a:pPr marL="118872" indent="0">
              <a:buNone/>
            </a:pPr>
            <a:endParaRPr lang="en-GB" sz="2100" dirty="0" smtClean="0"/>
          </a:p>
          <a:p>
            <a:pPr marL="118872" indent="0">
              <a:buNone/>
            </a:pPr>
            <a:r>
              <a:rPr lang="en-GB" sz="2100" dirty="0"/>
              <a:t> </a:t>
            </a:r>
            <a:r>
              <a:rPr lang="en-GB" sz="2100" dirty="0" smtClean="0"/>
              <a:t>        </a:t>
            </a:r>
          </a:p>
          <a:p>
            <a:endParaRPr lang="en-GB" dirty="0" smtClean="0"/>
          </a:p>
          <a:p>
            <a:pPr marL="118872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</a:t>
            </a:r>
          </a:p>
          <a:p>
            <a:pPr marL="118872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118872" indent="0">
              <a:buNone/>
            </a:pPr>
            <a:endParaRPr lang="en-GB" sz="1600" dirty="0" smtClean="0"/>
          </a:p>
          <a:p>
            <a:pPr marL="118872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71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GB" dirty="0" smtClean="0"/>
              <a:t>Statistical Analysis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25000" lnSpcReduction="20000"/>
          </a:bodyPr>
          <a:lstStyle/>
          <a:p>
            <a:r>
              <a:rPr lang="en-GB" sz="12800" dirty="0" smtClean="0"/>
              <a:t>How big is the problem?</a:t>
            </a:r>
          </a:p>
          <a:p>
            <a:endParaRPr lang="en-GB" dirty="0"/>
          </a:p>
          <a:p>
            <a:pPr marL="118872" indent="0">
              <a:buNone/>
            </a:pPr>
            <a:r>
              <a:rPr lang="en-GB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GB" sz="8800" dirty="0"/>
              <a:t>In VBM, depending on your </a:t>
            </a:r>
            <a:r>
              <a:rPr lang="en-GB" sz="8800" dirty="0" smtClean="0"/>
              <a:t>resolution</a:t>
            </a:r>
            <a:endParaRPr lang="en-GB" sz="8800" dirty="0"/>
          </a:p>
          <a:p>
            <a:pPr lvl="1">
              <a:lnSpc>
                <a:spcPct val="90000"/>
              </a:lnSpc>
            </a:pPr>
            <a:r>
              <a:rPr lang="en-GB" sz="8800" dirty="0"/>
              <a:t>1000000 voxels </a:t>
            </a:r>
          </a:p>
          <a:p>
            <a:pPr lvl="1">
              <a:lnSpc>
                <a:spcPct val="90000"/>
              </a:lnSpc>
            </a:pPr>
            <a:r>
              <a:rPr lang="en-GB" sz="8800" dirty="0"/>
              <a:t>1000000 statistical </a:t>
            </a:r>
            <a:r>
              <a:rPr lang="en-GB" sz="8800" dirty="0" smtClean="0"/>
              <a:t>tests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GB" sz="8800" dirty="0"/>
          </a:p>
          <a:p>
            <a:pPr>
              <a:lnSpc>
                <a:spcPct val="90000"/>
              </a:lnSpc>
            </a:pPr>
            <a:r>
              <a:rPr lang="en-GB" sz="8800" dirty="0"/>
              <a:t>do the maths at p &lt; .05!</a:t>
            </a:r>
          </a:p>
          <a:p>
            <a:pPr lvl="1">
              <a:lnSpc>
                <a:spcPct val="90000"/>
              </a:lnSpc>
            </a:pPr>
            <a:r>
              <a:rPr lang="en-GB" sz="8800" dirty="0"/>
              <a:t>50000 false positives</a:t>
            </a:r>
          </a:p>
          <a:p>
            <a:pPr>
              <a:lnSpc>
                <a:spcPct val="90000"/>
              </a:lnSpc>
            </a:pPr>
            <a:endParaRPr lang="en-GB" sz="8800" dirty="0"/>
          </a:p>
          <a:p>
            <a:pPr>
              <a:lnSpc>
                <a:spcPct val="90000"/>
              </a:lnSpc>
            </a:pPr>
            <a:r>
              <a:rPr lang="en-GB" sz="8800" dirty="0"/>
              <a:t>So what to do?</a:t>
            </a:r>
          </a:p>
          <a:p>
            <a:pPr lvl="1">
              <a:lnSpc>
                <a:spcPct val="90000"/>
              </a:lnSpc>
            </a:pPr>
            <a:r>
              <a:rPr lang="en-GB" sz="8800" dirty="0" err="1"/>
              <a:t>Bonferroni</a:t>
            </a:r>
            <a:r>
              <a:rPr lang="en-GB" sz="8800" dirty="0"/>
              <a:t> Correction</a:t>
            </a:r>
          </a:p>
          <a:p>
            <a:pPr lvl="1">
              <a:lnSpc>
                <a:spcPct val="90000"/>
              </a:lnSpc>
            </a:pPr>
            <a:r>
              <a:rPr lang="en-GB" sz="8800" dirty="0"/>
              <a:t>Random Field Theory/ Family-wise error </a:t>
            </a:r>
            <a:endParaRPr lang="en-GB" sz="8800" dirty="0" smtClean="0"/>
          </a:p>
          <a:p>
            <a:pPr lvl="1">
              <a:lnSpc>
                <a:spcPct val="90000"/>
              </a:lnSpc>
            </a:pPr>
            <a:r>
              <a:rPr lang="en-GB" sz="8800" dirty="0" smtClean="0"/>
              <a:t>False Discovery Rate</a:t>
            </a:r>
          </a:p>
          <a:p>
            <a:pPr lvl="1">
              <a:lnSpc>
                <a:spcPct val="90000"/>
              </a:lnSpc>
            </a:pPr>
            <a:r>
              <a:rPr lang="en-GB" sz="8800" dirty="0" smtClean="0"/>
              <a:t>Small Volume Correction</a:t>
            </a:r>
            <a:endParaRPr lang="en-GB" sz="8800" dirty="0"/>
          </a:p>
          <a:p>
            <a:pPr marL="118872" indent="0">
              <a:buNone/>
            </a:pPr>
            <a:endParaRPr lang="en-GB" sz="5500" dirty="0" smtClean="0"/>
          </a:p>
          <a:p>
            <a:endParaRPr lang="en-GB" sz="3300" dirty="0"/>
          </a:p>
          <a:p>
            <a:pPr marL="118872" indent="0">
              <a:buNone/>
            </a:pPr>
            <a:endParaRPr lang="en-GB" sz="2100" dirty="0" smtClean="0"/>
          </a:p>
          <a:p>
            <a:pPr marL="118872" indent="0">
              <a:buNone/>
            </a:pPr>
            <a:r>
              <a:rPr lang="en-GB" sz="2100" dirty="0"/>
              <a:t> </a:t>
            </a:r>
            <a:r>
              <a:rPr lang="en-GB" sz="2100" dirty="0" smtClean="0"/>
              <a:t>        </a:t>
            </a:r>
          </a:p>
          <a:p>
            <a:endParaRPr lang="en-GB" dirty="0" smtClean="0"/>
          </a:p>
          <a:p>
            <a:pPr marL="118872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</a:t>
            </a:r>
          </a:p>
          <a:p>
            <a:pPr marL="118872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118872" indent="0">
              <a:buNone/>
            </a:pPr>
            <a:endParaRPr lang="en-GB" sz="1600" dirty="0" smtClean="0"/>
          </a:p>
          <a:p>
            <a:pPr marL="118872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842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060848"/>
            <a:ext cx="71287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800" dirty="0" err="1"/>
              <a:t>Bonferroni</a:t>
            </a:r>
            <a:r>
              <a:rPr lang="en-GB" sz="2800" dirty="0"/>
              <a:t>-Correction (controls false positives at individual voxel level</a:t>
            </a:r>
            <a:r>
              <a:rPr lang="en-GB" sz="2800" dirty="0" smtClean="0"/>
              <a:t>):</a:t>
            </a:r>
          </a:p>
          <a:p>
            <a:pPr>
              <a:buClr>
                <a:schemeClr val="accent1"/>
              </a:buClr>
            </a:pPr>
            <a:endParaRPr lang="en-GB" sz="2400" dirty="0"/>
          </a:p>
          <a:p>
            <a:pPr marL="800100" lvl="1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000" dirty="0"/>
              <a:t>divide desired p value by number of comparisons</a:t>
            </a:r>
          </a:p>
          <a:p>
            <a:pPr marL="800100" lvl="1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000" dirty="0"/>
              <a:t>.05/1000000 = p &lt; </a:t>
            </a:r>
            <a:r>
              <a:rPr lang="en-GB" sz="2000" dirty="0"/>
              <a:t>0.00000005 at every single voxel</a:t>
            </a:r>
          </a:p>
          <a:p>
            <a:endParaRPr lang="en-GB" sz="2400" dirty="0"/>
          </a:p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200" dirty="0"/>
              <a:t>Not a brilliant solution (false negatives</a:t>
            </a:r>
            <a:r>
              <a:rPr lang="en-GB" sz="2200" dirty="0" smtClean="0"/>
              <a:t>)</a:t>
            </a:r>
            <a:endParaRPr lang="en-GB" sz="2200" dirty="0"/>
          </a:p>
          <a:p>
            <a:endParaRPr lang="en-GB" sz="2400" dirty="0" smtClean="0"/>
          </a:p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200" dirty="0" smtClean="0"/>
              <a:t>Added </a:t>
            </a:r>
            <a:r>
              <a:rPr lang="en-GB" sz="2200" dirty="0"/>
              <a:t>problem of spatial </a:t>
            </a:r>
            <a:r>
              <a:rPr lang="en-GB" sz="2200" dirty="0" smtClean="0"/>
              <a:t>correlation data </a:t>
            </a:r>
            <a:r>
              <a:rPr lang="en-GB" sz="2200" dirty="0"/>
              <a:t>from one voxel will tend to be similar to data from nearby voxels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GB" dirty="0" smtClean="0"/>
              <a:t>Statistical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390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520" y="116632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/>
              <a:t>Statistical Analysis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72209" y="1556792"/>
            <a:ext cx="712879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800" dirty="0" smtClean="0"/>
              <a:t>Family Wise Error (FWE)</a:t>
            </a:r>
          </a:p>
          <a:p>
            <a:pPr>
              <a:buClr>
                <a:schemeClr val="accent1"/>
              </a:buClr>
            </a:pPr>
            <a:endParaRPr lang="en-GB" sz="2400" dirty="0"/>
          </a:p>
          <a:p>
            <a:pPr marL="800100" lvl="1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200" dirty="0"/>
              <a:t>P</a:t>
            </a:r>
            <a:r>
              <a:rPr lang="en-GB" sz="2200" dirty="0" smtClean="0"/>
              <a:t>robability </a:t>
            </a:r>
            <a:r>
              <a:rPr lang="en-GB" sz="2200" dirty="0"/>
              <a:t>that one or more of the significance tests results </a:t>
            </a:r>
            <a:r>
              <a:rPr lang="en-GB" sz="2200" dirty="0" smtClean="0"/>
              <a:t>is </a:t>
            </a:r>
            <a:r>
              <a:rPr lang="en-GB" sz="2200" dirty="0"/>
              <a:t>a false positive within the volume of interest </a:t>
            </a:r>
          </a:p>
          <a:p>
            <a:pPr marL="800100" lvl="1" indent="-342900">
              <a:buClr>
                <a:schemeClr val="accent1"/>
              </a:buClr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200" dirty="0" smtClean="0"/>
              <a:t>SPM uses Gaussian Random Field Theory (GRFT)</a:t>
            </a:r>
            <a:endParaRPr lang="en-GB" sz="2200" dirty="0"/>
          </a:p>
          <a:p>
            <a:endParaRPr lang="en-GB" sz="2400" dirty="0" smtClean="0"/>
          </a:p>
          <a:p>
            <a:pPr marL="342900" lvl="1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200" dirty="0" smtClean="0"/>
              <a:t>GRFT finds </a:t>
            </a:r>
            <a:r>
              <a:rPr lang="en-GB" sz="2200" dirty="0"/>
              <a:t>right threshold for a smooth </a:t>
            </a:r>
            <a:endParaRPr lang="en-GB" sz="2200" dirty="0" smtClean="0"/>
          </a:p>
          <a:p>
            <a:pPr marL="0" lvl="1">
              <a:buClr>
                <a:schemeClr val="accent1"/>
              </a:buClr>
            </a:pPr>
            <a:r>
              <a:rPr lang="en-GB" sz="2200" dirty="0"/>
              <a:t> </a:t>
            </a:r>
            <a:r>
              <a:rPr lang="en-GB" sz="2200" dirty="0" smtClean="0"/>
              <a:t>     statistical </a:t>
            </a:r>
            <a:r>
              <a:rPr lang="en-GB" sz="2200" dirty="0"/>
              <a:t>map which gives the </a:t>
            </a:r>
            <a:r>
              <a:rPr lang="en-GB" sz="2200" dirty="0" smtClean="0"/>
              <a:t>required</a:t>
            </a:r>
          </a:p>
          <a:p>
            <a:pPr marL="0" lvl="1">
              <a:buClr>
                <a:schemeClr val="accent1"/>
              </a:buClr>
            </a:pPr>
            <a:r>
              <a:rPr lang="en-GB" sz="2200" dirty="0"/>
              <a:t> </a:t>
            </a:r>
            <a:r>
              <a:rPr lang="en-GB" sz="2200" dirty="0" smtClean="0"/>
              <a:t>     FWE. </a:t>
            </a:r>
            <a:r>
              <a:rPr lang="en-GB" sz="2200" dirty="0"/>
              <a:t>I</a:t>
            </a:r>
            <a:r>
              <a:rPr lang="en-GB" sz="2200" dirty="0" smtClean="0"/>
              <a:t>t </a:t>
            </a:r>
            <a:r>
              <a:rPr lang="en-GB" sz="2200" dirty="0"/>
              <a:t>controls the number of false </a:t>
            </a:r>
            <a:endParaRPr lang="en-GB" sz="2200" dirty="0" smtClean="0"/>
          </a:p>
          <a:p>
            <a:pPr marL="0" lvl="1">
              <a:buClr>
                <a:schemeClr val="accent1"/>
              </a:buClr>
            </a:pPr>
            <a:r>
              <a:rPr lang="en-GB" sz="2200" dirty="0"/>
              <a:t> </a:t>
            </a:r>
            <a:r>
              <a:rPr lang="en-GB" sz="2200" dirty="0" smtClean="0"/>
              <a:t>     positive </a:t>
            </a:r>
            <a:r>
              <a:rPr lang="en-GB" sz="2200" dirty="0"/>
              <a:t>regions rather than </a:t>
            </a:r>
            <a:r>
              <a:rPr lang="en-GB" sz="2200" dirty="0" smtClean="0"/>
              <a:t>voxels</a:t>
            </a:r>
          </a:p>
          <a:p>
            <a:pPr marL="342900" lvl="1" indent="-342900">
              <a:buClr>
                <a:schemeClr val="accent1"/>
              </a:buClr>
              <a:buFont typeface="Wingdings" pitchFamily="2" charset="2"/>
              <a:buChar char="§"/>
            </a:pPr>
            <a:endParaRPr lang="en-GB" sz="2200" dirty="0"/>
          </a:p>
          <a:p>
            <a:pPr marL="342900" lvl="1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200" dirty="0" smtClean="0"/>
              <a:t>Allows multiple non-independent tests</a:t>
            </a:r>
            <a:endParaRPr lang="en-GB" sz="2200" dirty="0"/>
          </a:p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endParaRPr lang="en-GB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933056"/>
            <a:ext cx="3095625" cy="232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9934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520" y="116632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/>
              <a:t>Statistical Analysis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23528" y="1668864"/>
            <a:ext cx="806489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800" dirty="0" smtClean="0"/>
              <a:t>False Discovery Rate</a:t>
            </a:r>
            <a:endParaRPr lang="en-GB" sz="2800" dirty="0"/>
          </a:p>
          <a:p>
            <a:endParaRPr lang="en-GB" dirty="0"/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C</a:t>
            </a:r>
            <a:r>
              <a:rPr lang="en-GB" dirty="0" smtClean="0"/>
              <a:t>ontrols </a:t>
            </a:r>
            <a:r>
              <a:rPr lang="en-GB" dirty="0"/>
              <a:t>the expected proportion of false positives among </a:t>
            </a:r>
            <a:r>
              <a:rPr lang="en-GB" dirty="0" err="1"/>
              <a:t>suprathreshold</a:t>
            </a:r>
            <a:r>
              <a:rPr lang="en-GB" dirty="0"/>
              <a:t> voxels only</a:t>
            </a:r>
          </a:p>
          <a:p>
            <a:endParaRPr lang="en-GB" dirty="0"/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Using FDR, q&lt;0.05:  we expect 5% of the voxels for each SPM to be false positives (1,000 voxels)</a:t>
            </a:r>
          </a:p>
          <a:p>
            <a:endParaRPr lang="en-GB" b="1" dirty="0"/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Bad:  less stringent than FWE so more false positives</a:t>
            </a:r>
          </a:p>
          <a:p>
            <a:r>
              <a:rPr lang="en-GB" dirty="0" smtClean="0"/>
              <a:t>       Good</a:t>
            </a:r>
            <a:r>
              <a:rPr lang="en-GB" dirty="0"/>
              <a:t>:  fewer false negatives (</a:t>
            </a:r>
            <a:r>
              <a:rPr lang="en-GB" dirty="0" smtClean="0"/>
              <a:t>i.e. </a:t>
            </a:r>
            <a:r>
              <a:rPr lang="en-GB" dirty="0"/>
              <a:t>more true positives)</a:t>
            </a:r>
          </a:p>
          <a:p>
            <a:endParaRPr lang="en-GB" dirty="0"/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 smtClean="0"/>
              <a:t>More lenient may be better for smaller studies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80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520" y="116632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/>
              <a:t>Statistical Analysis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23528" y="1668864"/>
            <a:ext cx="806489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800" dirty="0" smtClean="0"/>
              <a:t>Small Volume Correction </a:t>
            </a:r>
            <a:endParaRPr lang="en-GB" sz="2800" dirty="0"/>
          </a:p>
          <a:p>
            <a:endParaRPr lang="en-GB" dirty="0"/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endParaRPr lang="en-GB" dirty="0" smtClean="0"/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 smtClean="0"/>
              <a:t>Hypothesis driven and ideally based on previous work </a:t>
            </a:r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endParaRPr lang="en-GB" dirty="0" smtClean="0"/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 Place regions of interest over particular structures</a:t>
            </a:r>
          </a:p>
          <a:p>
            <a:pPr>
              <a:buClr>
                <a:schemeClr val="accent1"/>
              </a:buClr>
            </a:pPr>
            <a:endParaRPr lang="en-GB" dirty="0" smtClean="0"/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 smtClean="0"/>
              <a:t>Reduces </a:t>
            </a:r>
            <a:r>
              <a:rPr lang="en-GB" dirty="0"/>
              <a:t>the number of </a:t>
            </a:r>
            <a:r>
              <a:rPr lang="en-GB" dirty="0" smtClean="0"/>
              <a:t>comparisons</a:t>
            </a:r>
          </a:p>
          <a:p>
            <a:pPr>
              <a:buClr>
                <a:schemeClr val="accent1"/>
              </a:buClr>
            </a:pPr>
            <a:endParaRPr lang="en-GB" dirty="0" smtClean="0"/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 smtClean="0"/>
              <a:t>Increases the chance of identifying significant voxels in a ROI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3289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520" y="116632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/>
              <a:t>Other Issues in VBM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72209" y="1556792"/>
            <a:ext cx="71287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400" dirty="0" smtClean="0"/>
              <a:t>Controlling for total intracranial volume (TIV)</a:t>
            </a:r>
            <a:endParaRPr lang="en-GB" sz="2200" dirty="0"/>
          </a:p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endParaRPr lang="en-GB" sz="2000" dirty="0"/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258514" y="2133600"/>
            <a:ext cx="8489950" cy="4032250"/>
          </a:xfrm>
        </p:spPr>
        <p:txBody>
          <a:bodyPr>
            <a:normAutofit/>
          </a:bodyPr>
          <a:lstStyle/>
          <a:p>
            <a:r>
              <a:rPr lang="en-GB" sz="2200" dirty="0" smtClean="0"/>
              <a:t>Uniformly bigger brains may have uniformly more GM/ WM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969987" y="2952750"/>
            <a:ext cx="1008063" cy="936625"/>
          </a:xfrm>
          <a:custGeom>
            <a:avLst/>
            <a:gdLst>
              <a:gd name="T0" fmla="*/ 504032 w 21600"/>
              <a:gd name="T1" fmla="*/ 0 h 21600"/>
              <a:gd name="T2" fmla="*/ 147616 w 21600"/>
              <a:gd name="T3" fmla="*/ 137155 h 21600"/>
              <a:gd name="T4" fmla="*/ 0 w 21600"/>
              <a:gd name="T5" fmla="*/ 468313 h 21600"/>
              <a:gd name="T6" fmla="*/ 147616 w 21600"/>
              <a:gd name="T7" fmla="*/ 799470 h 21600"/>
              <a:gd name="T8" fmla="*/ 504032 w 21600"/>
              <a:gd name="T9" fmla="*/ 936625 h 21600"/>
              <a:gd name="T10" fmla="*/ 860447 w 21600"/>
              <a:gd name="T11" fmla="*/ 799470 h 21600"/>
              <a:gd name="T12" fmla="*/ 1008063 w 21600"/>
              <a:gd name="T13" fmla="*/ 468313 h 21600"/>
              <a:gd name="T14" fmla="*/ 860447 w 21600"/>
              <a:gd name="T15" fmla="*/ 13715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9900"/>
          </a:solidFill>
          <a:ln w="127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4716810" y="2952750"/>
            <a:ext cx="1008062" cy="936625"/>
          </a:xfrm>
          <a:custGeom>
            <a:avLst/>
            <a:gdLst>
              <a:gd name="T0" fmla="*/ 504031 w 21600"/>
              <a:gd name="T1" fmla="*/ 0 h 21600"/>
              <a:gd name="T2" fmla="*/ 147616 w 21600"/>
              <a:gd name="T3" fmla="*/ 137155 h 21600"/>
              <a:gd name="T4" fmla="*/ 0 w 21600"/>
              <a:gd name="T5" fmla="*/ 468313 h 21600"/>
              <a:gd name="T6" fmla="*/ 147616 w 21600"/>
              <a:gd name="T7" fmla="*/ 799470 h 21600"/>
              <a:gd name="T8" fmla="*/ 504031 w 21600"/>
              <a:gd name="T9" fmla="*/ 936625 h 21600"/>
              <a:gd name="T10" fmla="*/ 860446 w 21600"/>
              <a:gd name="T11" fmla="*/ 799470 h 21600"/>
              <a:gd name="T12" fmla="*/ 1008062 w 21600"/>
              <a:gd name="T13" fmla="*/ 468313 h 21600"/>
              <a:gd name="T14" fmla="*/ 860446 w 21600"/>
              <a:gd name="T15" fmla="*/ 13715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9900"/>
          </a:solidFill>
          <a:ln w="127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5796310" y="2952750"/>
            <a:ext cx="1008062" cy="936625"/>
          </a:xfrm>
          <a:custGeom>
            <a:avLst/>
            <a:gdLst>
              <a:gd name="T0" fmla="*/ 504031 w 21600"/>
              <a:gd name="T1" fmla="*/ 0 h 21600"/>
              <a:gd name="T2" fmla="*/ 147616 w 21600"/>
              <a:gd name="T3" fmla="*/ 137155 h 21600"/>
              <a:gd name="T4" fmla="*/ 0 w 21600"/>
              <a:gd name="T5" fmla="*/ 468313 h 21600"/>
              <a:gd name="T6" fmla="*/ 147616 w 21600"/>
              <a:gd name="T7" fmla="*/ 799470 h 21600"/>
              <a:gd name="T8" fmla="*/ 504031 w 21600"/>
              <a:gd name="T9" fmla="*/ 936625 h 21600"/>
              <a:gd name="T10" fmla="*/ 860446 w 21600"/>
              <a:gd name="T11" fmla="*/ 799470 h 21600"/>
              <a:gd name="T12" fmla="*/ 1008062 w 21600"/>
              <a:gd name="T13" fmla="*/ 468313 h 21600"/>
              <a:gd name="T14" fmla="*/ 860446 w 21600"/>
              <a:gd name="T15" fmla="*/ 13715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00FF"/>
          </a:solidFill>
          <a:ln w="12700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2051075" y="3024188"/>
            <a:ext cx="720725" cy="720725"/>
          </a:xfrm>
          <a:custGeom>
            <a:avLst/>
            <a:gdLst>
              <a:gd name="T0" fmla="*/ 360363 w 21600"/>
              <a:gd name="T1" fmla="*/ 0 h 21600"/>
              <a:gd name="T2" fmla="*/ 105539 w 21600"/>
              <a:gd name="T3" fmla="*/ 105539 h 21600"/>
              <a:gd name="T4" fmla="*/ 0 w 21600"/>
              <a:gd name="T5" fmla="*/ 360363 h 21600"/>
              <a:gd name="T6" fmla="*/ 105539 w 21600"/>
              <a:gd name="T7" fmla="*/ 615186 h 21600"/>
              <a:gd name="T8" fmla="*/ 360363 w 21600"/>
              <a:gd name="T9" fmla="*/ 720725 h 21600"/>
              <a:gd name="T10" fmla="*/ 615186 w 21600"/>
              <a:gd name="T11" fmla="*/ 615186 h 21600"/>
              <a:gd name="T12" fmla="*/ 720725 w 21600"/>
              <a:gd name="T13" fmla="*/ 360363 h 21600"/>
              <a:gd name="T14" fmla="*/ 615186 w 21600"/>
              <a:gd name="T15" fmla="*/ 10553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00FF"/>
          </a:solidFill>
          <a:ln w="12700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000413" y="3926096"/>
            <a:ext cx="2232025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alibri" pitchFamily="34" charset="0"/>
              </a:rPr>
              <a:t>brain A	   brain B</a:t>
            </a:r>
          </a:p>
          <a:p>
            <a:pPr eaLnBrk="1" hangingPunct="1">
              <a:spcBef>
                <a:spcPct val="50000"/>
              </a:spcBef>
            </a:pPr>
            <a:r>
              <a:rPr lang="en-GB" dirty="0">
                <a:latin typeface="Calibri" pitchFamily="34" charset="0"/>
              </a:rPr>
              <a:t>D</a:t>
            </a:r>
            <a:r>
              <a:rPr lang="en-GB" dirty="0" smtClean="0">
                <a:latin typeface="Calibri" pitchFamily="34" charset="0"/>
              </a:rPr>
              <a:t>ifferences </a:t>
            </a:r>
            <a:r>
              <a:rPr lang="en-GB" dirty="0">
                <a:latin typeface="Calibri" pitchFamily="34" charset="0"/>
              </a:rPr>
              <a:t>without accounting for TIV</a:t>
            </a:r>
          </a:p>
          <a:p>
            <a:pPr eaLnBrk="1" hangingPunct="1">
              <a:spcBef>
                <a:spcPct val="50000"/>
              </a:spcBef>
            </a:pPr>
            <a:endParaRPr lang="en-GB" sz="1400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GB" sz="1400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GB" sz="1400" dirty="0">
              <a:latin typeface="Calibri" pitchFamily="34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788247" y="3960813"/>
            <a:ext cx="2232025" cy="198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alibri" pitchFamily="34" charset="0"/>
              </a:rPr>
              <a:t>brain A	   brain B</a:t>
            </a:r>
          </a:p>
          <a:p>
            <a:pPr eaLnBrk="1" hangingPunct="1">
              <a:spcBef>
                <a:spcPct val="50000"/>
              </a:spcBef>
            </a:pPr>
            <a:r>
              <a:rPr lang="en-GB" dirty="0">
                <a:latin typeface="Calibri" pitchFamily="34" charset="0"/>
              </a:rPr>
              <a:t>differences after TIV has been “</a:t>
            </a:r>
            <a:r>
              <a:rPr lang="en-GB" dirty="0" err="1">
                <a:latin typeface="Calibri" pitchFamily="34" charset="0"/>
              </a:rPr>
              <a:t>covaried</a:t>
            </a:r>
            <a:r>
              <a:rPr lang="en-GB" dirty="0">
                <a:latin typeface="Calibri" pitchFamily="34" charset="0"/>
              </a:rPr>
              <a:t> out” </a:t>
            </a:r>
            <a:r>
              <a:rPr lang="en-GB" sz="1400" dirty="0" smtClean="0">
                <a:latin typeface="Calibri" pitchFamily="34" charset="0"/>
              </a:rPr>
              <a:t>(Differences </a:t>
            </a:r>
            <a:r>
              <a:rPr lang="en-GB" sz="1400" dirty="0" err="1" smtClean="0">
                <a:latin typeface="Calibri" pitchFamily="34" charset="0"/>
              </a:rPr>
              <a:t>uniformally</a:t>
            </a:r>
            <a:r>
              <a:rPr lang="en-GB" sz="1400" dirty="0" smtClean="0">
                <a:latin typeface="Calibri" pitchFamily="34" charset="0"/>
              </a:rPr>
              <a:t> </a:t>
            </a:r>
            <a:r>
              <a:rPr lang="en-GB" sz="1400" dirty="0">
                <a:latin typeface="Calibri" pitchFamily="34" charset="0"/>
              </a:rPr>
              <a:t>distributed with hardly any impact at local level)</a:t>
            </a:r>
          </a:p>
        </p:txBody>
      </p:sp>
    </p:spTree>
    <p:extLst>
      <p:ext uri="{BB962C8B-B14F-4D97-AF65-F5344CB8AC3E}">
        <p14:creationId xmlns:p14="http://schemas.microsoft.com/office/powerpoint/2010/main" val="310337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520" y="116632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/>
              <a:t>Other Issues in VBM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72209" y="1556792"/>
            <a:ext cx="71287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400" dirty="0"/>
              <a:t>G</a:t>
            </a:r>
            <a:r>
              <a:rPr lang="en-GB" sz="2400" dirty="0" smtClean="0"/>
              <a:t>lobal or local change</a:t>
            </a:r>
            <a:endParaRPr lang="en-GB" sz="2200" dirty="0"/>
          </a:p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endParaRPr lang="en-GB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309813"/>
            <a:ext cx="3457575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84168" y="2655144"/>
            <a:ext cx="252028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Without TIV: greater volume in B relative to A except in the thin area on the right-hand side</a:t>
            </a:r>
          </a:p>
          <a:p>
            <a:pPr>
              <a:lnSpc>
                <a:spcPct val="80000"/>
              </a:lnSpc>
            </a:pP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95536" y="2649569"/>
            <a:ext cx="1944216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With TIV: greater volume in A relative to B only in the thin area on the right-hand side</a:t>
            </a:r>
          </a:p>
        </p:txBody>
      </p:sp>
      <p:sp>
        <p:nvSpPr>
          <p:cNvPr id="8" name="Rectangle 7"/>
          <p:cNvSpPr/>
          <p:nvPr/>
        </p:nvSpPr>
        <p:spPr>
          <a:xfrm>
            <a:off x="2016224" y="50851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alibri" pitchFamily="34" charset="0"/>
              </a:rPr>
              <a:t>Including total GM or WM volume as a covariate adjusts for global atrophy and looks for regionally-specific changes</a:t>
            </a:r>
          </a:p>
        </p:txBody>
      </p:sp>
    </p:spTree>
    <p:extLst>
      <p:ext uri="{BB962C8B-B14F-4D97-AF65-F5344CB8AC3E}">
        <p14:creationId xmlns:p14="http://schemas.microsoft.com/office/powerpoint/2010/main" val="4082333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997152"/>
          </a:xfrm>
        </p:spPr>
        <p:txBody>
          <a:bodyPr>
            <a:normAutofit/>
          </a:bodyPr>
          <a:lstStyle/>
          <a:p>
            <a:r>
              <a:rPr lang="en-GB" sz="2600" dirty="0" smtClean="0"/>
              <a:t>General idea</a:t>
            </a:r>
          </a:p>
          <a:p>
            <a:r>
              <a:rPr lang="en-GB" sz="2600" dirty="0" smtClean="0"/>
              <a:t>Pre-Processing</a:t>
            </a:r>
            <a:endParaRPr lang="en-GB" sz="2600" dirty="0"/>
          </a:p>
          <a:p>
            <a:pPr lvl="1"/>
            <a:r>
              <a:rPr lang="en-GB" sz="2600" dirty="0" smtClean="0"/>
              <a:t>Spatial normalisation</a:t>
            </a:r>
          </a:p>
          <a:p>
            <a:pPr lvl="1"/>
            <a:r>
              <a:rPr lang="en-GB" sz="2600" dirty="0" smtClean="0"/>
              <a:t>Segmentation</a:t>
            </a:r>
            <a:endParaRPr lang="en-GB" sz="2600" dirty="0"/>
          </a:p>
          <a:p>
            <a:pPr lvl="1"/>
            <a:r>
              <a:rPr lang="en-GB" sz="2600" dirty="0" smtClean="0"/>
              <a:t>Modulation</a:t>
            </a:r>
            <a:endParaRPr lang="en-GB" sz="2600" dirty="0"/>
          </a:p>
          <a:p>
            <a:pPr lvl="1"/>
            <a:r>
              <a:rPr lang="en-GB" sz="2600" dirty="0" smtClean="0"/>
              <a:t>Smoothing</a:t>
            </a:r>
            <a:endParaRPr lang="en-GB" sz="2600" dirty="0"/>
          </a:p>
          <a:p>
            <a:r>
              <a:rPr lang="en-GB" sz="2600" dirty="0" smtClean="0"/>
              <a:t>Statistical analysis</a:t>
            </a:r>
          </a:p>
          <a:p>
            <a:pPr lvl="1"/>
            <a:r>
              <a:rPr lang="en-GB" sz="2600" dirty="0" smtClean="0"/>
              <a:t>GLM</a:t>
            </a:r>
            <a:endParaRPr lang="en-GB" sz="2600" dirty="0"/>
          </a:p>
          <a:p>
            <a:pPr lvl="1"/>
            <a:r>
              <a:rPr lang="en-GB" sz="2600" dirty="0" smtClean="0"/>
              <a:t>Group comparisons</a:t>
            </a:r>
          </a:p>
          <a:p>
            <a:pPr lvl="1"/>
            <a:r>
              <a:rPr lang="en-GB" sz="2600" dirty="0" smtClean="0"/>
              <a:t>Correlations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4008" y="1700808"/>
            <a:ext cx="4104456" cy="4896544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indent="-457200">
              <a:buFont typeface="Arial" pitchFamily="34" charset="0"/>
              <a:buChar char="•"/>
            </a:pPr>
            <a:r>
              <a:rPr lang="en-GB" sz="2600" dirty="0"/>
              <a:t>Longitudinal </a:t>
            </a:r>
            <a:r>
              <a:rPr lang="en-GB" sz="2600" dirty="0" smtClean="0"/>
              <a:t>fluids</a:t>
            </a:r>
            <a:endParaRPr lang="en-GB" sz="2600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2600" dirty="0"/>
              <a:t>Interpretation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2600" dirty="0"/>
              <a:t>Issues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600" dirty="0"/>
              <a:t>Multiple comparisons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600" dirty="0"/>
              <a:t>Controlling for TIV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600" dirty="0"/>
              <a:t>Global or local change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600" dirty="0"/>
              <a:t>Interpreting results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Summary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740114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520" y="116632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/>
              <a:t>Other Issues in VBM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87" y="2708920"/>
            <a:ext cx="6789420" cy="336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51520" y="1939479"/>
            <a:ext cx="71287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400" dirty="0" smtClean="0"/>
              <a:t>Interpretation</a:t>
            </a:r>
            <a:endParaRPr lang="en-GB" sz="2200" dirty="0"/>
          </a:p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733374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520" y="116632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/>
              <a:t>Other Issues in VBM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79512" y="1939479"/>
            <a:ext cx="7128792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400" dirty="0" smtClean="0"/>
              <a:t>Longitudinal Analysis:</a:t>
            </a:r>
          </a:p>
          <a:p>
            <a:pPr>
              <a:buClr>
                <a:schemeClr val="accent1"/>
              </a:buClr>
            </a:pPr>
            <a:r>
              <a:rPr lang="en-GB" sz="2400" dirty="0"/>
              <a:t> </a:t>
            </a:r>
            <a:r>
              <a:rPr lang="en-GB" sz="2400" dirty="0" smtClean="0"/>
              <a:t>     Fluid Registration</a:t>
            </a:r>
          </a:p>
          <a:p>
            <a:pPr>
              <a:buClr>
                <a:schemeClr val="accent1"/>
              </a:buClr>
            </a:pPr>
            <a:endParaRPr lang="en-GB" sz="2400" dirty="0"/>
          </a:p>
          <a:p>
            <a:pPr marL="800100" lvl="1" indent="-34290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/>
              <a:t>Baseline and follow-up </a:t>
            </a:r>
            <a:endParaRPr lang="en-GB" sz="2000" dirty="0" smtClean="0"/>
          </a:p>
          <a:p>
            <a:pPr lvl="1">
              <a:lnSpc>
                <a:spcPct val="80000"/>
              </a:lnSpc>
            </a:pPr>
            <a:r>
              <a:rPr lang="en-GB" sz="2000" dirty="0" smtClean="0"/>
              <a:t>image </a:t>
            </a:r>
            <a:r>
              <a:rPr lang="en-GB" sz="2000" dirty="0"/>
              <a:t>are registered together </a:t>
            </a:r>
            <a:endParaRPr lang="en-GB" sz="2000" dirty="0" smtClean="0"/>
          </a:p>
          <a:p>
            <a:pPr lvl="1">
              <a:lnSpc>
                <a:spcPct val="80000"/>
              </a:lnSpc>
            </a:pPr>
            <a:r>
              <a:rPr lang="en-GB" sz="2000" dirty="0" smtClean="0"/>
              <a:t>non-linearly</a:t>
            </a:r>
            <a:endParaRPr lang="en-GB" sz="2000" dirty="0"/>
          </a:p>
          <a:p>
            <a:pPr lvl="1">
              <a:lnSpc>
                <a:spcPct val="80000"/>
              </a:lnSpc>
            </a:pPr>
            <a:endParaRPr lang="en-GB" sz="2000" dirty="0" smtClean="0"/>
          </a:p>
          <a:p>
            <a:pPr marL="800100" lvl="1" indent="-34290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 smtClean="0"/>
              <a:t>Voxels </a:t>
            </a:r>
            <a:r>
              <a:rPr lang="en-GB" sz="2000" dirty="0"/>
              <a:t>at follow-up are </a:t>
            </a:r>
            <a:endParaRPr lang="en-GB" sz="2000" dirty="0" smtClean="0"/>
          </a:p>
          <a:p>
            <a:pPr lvl="1">
              <a:lnSpc>
                <a:spcPct val="80000"/>
              </a:lnSpc>
              <a:buClr>
                <a:schemeClr val="accent1"/>
              </a:buClr>
            </a:pPr>
            <a:r>
              <a:rPr lang="en-GB" sz="2000" dirty="0" smtClean="0"/>
              <a:t> warped to </a:t>
            </a:r>
            <a:r>
              <a:rPr lang="en-GB" sz="2000" dirty="0"/>
              <a:t>voxels at </a:t>
            </a:r>
            <a:r>
              <a:rPr lang="en-GB" sz="2000" dirty="0" smtClean="0"/>
              <a:t>baseline</a:t>
            </a:r>
          </a:p>
          <a:p>
            <a:pPr lvl="1">
              <a:lnSpc>
                <a:spcPct val="80000"/>
              </a:lnSpc>
              <a:buClr>
                <a:schemeClr val="accent1"/>
              </a:buClr>
            </a:pPr>
            <a:endParaRPr lang="en-GB" sz="2000" dirty="0"/>
          </a:p>
          <a:p>
            <a:pPr marL="800100" lvl="1" indent="-34290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 dirty="0"/>
              <a:t>Represented visually as </a:t>
            </a:r>
            <a:endParaRPr lang="en-GB" sz="2000" dirty="0" smtClean="0"/>
          </a:p>
          <a:p>
            <a:pPr lvl="1">
              <a:lnSpc>
                <a:spcPct val="80000"/>
              </a:lnSpc>
            </a:pPr>
            <a:r>
              <a:rPr lang="en-GB" sz="2000" dirty="0" smtClean="0"/>
              <a:t>a </a:t>
            </a:r>
            <a:r>
              <a:rPr lang="en-GB" sz="2000" dirty="0"/>
              <a:t>voxel compression map </a:t>
            </a:r>
            <a:endParaRPr lang="en-GB" sz="2000" dirty="0" smtClean="0"/>
          </a:p>
          <a:p>
            <a:pPr lvl="1">
              <a:lnSpc>
                <a:spcPct val="80000"/>
              </a:lnSpc>
            </a:pPr>
            <a:r>
              <a:rPr lang="en-GB" sz="2000" dirty="0" smtClean="0"/>
              <a:t>showing </a:t>
            </a:r>
            <a:r>
              <a:rPr lang="en-GB" sz="2000" dirty="0"/>
              <a:t>regions of contraction </a:t>
            </a:r>
            <a:endParaRPr lang="en-GB" sz="2000" dirty="0" smtClean="0"/>
          </a:p>
          <a:p>
            <a:pPr lvl="1">
              <a:lnSpc>
                <a:spcPct val="80000"/>
              </a:lnSpc>
            </a:pPr>
            <a:r>
              <a:rPr lang="en-GB" sz="2000" dirty="0" smtClean="0"/>
              <a:t>and </a:t>
            </a:r>
            <a:r>
              <a:rPr lang="en-GB" sz="2000" dirty="0"/>
              <a:t>expansion</a:t>
            </a:r>
          </a:p>
          <a:p>
            <a:pPr>
              <a:buClr>
                <a:schemeClr val="accent1"/>
              </a:buClr>
            </a:pPr>
            <a:endParaRPr lang="en-GB" sz="2200" dirty="0"/>
          </a:p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endParaRPr lang="en-GB" sz="2000" dirty="0"/>
          </a:p>
        </p:txBody>
      </p:sp>
      <p:pic>
        <p:nvPicPr>
          <p:cNvPr id="7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9" t="7880" r="3920" b="11070"/>
          <a:stretch>
            <a:fillRect/>
          </a:stretch>
        </p:blipFill>
        <p:spPr>
          <a:xfrm>
            <a:off x="4355976" y="2060848"/>
            <a:ext cx="4101307" cy="2885380"/>
          </a:xfrm>
          <a:prstGeom prst="rect">
            <a:avLst/>
          </a:prstGeom>
        </p:spPr>
      </p:pic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2771800" y="6165304"/>
            <a:ext cx="6120680" cy="292608"/>
            <a:chOff x="596" y="44"/>
            <a:chExt cx="4773" cy="288"/>
          </a:xfrm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365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F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366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F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368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F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369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F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370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E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372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E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373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E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374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E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376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377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D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378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D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380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D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381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382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C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384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C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385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386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388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389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B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390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392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393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A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395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396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A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397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9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399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9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400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9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401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9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403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8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404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8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405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8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407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408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7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409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411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412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7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413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6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415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6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416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6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417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6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419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5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420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5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421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5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423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5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424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425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4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427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428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429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3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431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3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432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C3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297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40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298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80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299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C0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300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01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301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41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302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81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303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C1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305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02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306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42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307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82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308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C2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309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303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310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343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Freeform 70"/>
            <p:cNvSpPr>
              <a:spLocks/>
            </p:cNvSpPr>
            <p:nvPr/>
          </p:nvSpPr>
          <p:spPr bwMode="auto">
            <a:xfrm>
              <a:off x="311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383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Freeform 71"/>
            <p:cNvSpPr>
              <a:spLocks/>
            </p:cNvSpPr>
            <p:nvPr/>
          </p:nvSpPr>
          <p:spPr bwMode="auto">
            <a:xfrm>
              <a:off x="312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3C3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313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40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314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44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316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484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317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4C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Freeform 76"/>
            <p:cNvSpPr>
              <a:spLocks/>
            </p:cNvSpPr>
            <p:nvPr/>
          </p:nvSpPr>
          <p:spPr bwMode="auto">
            <a:xfrm>
              <a:off x="318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505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319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545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Freeform 78"/>
            <p:cNvSpPr>
              <a:spLocks/>
            </p:cNvSpPr>
            <p:nvPr/>
          </p:nvSpPr>
          <p:spPr bwMode="auto">
            <a:xfrm>
              <a:off x="320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585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Freeform 79"/>
            <p:cNvSpPr>
              <a:spLocks/>
            </p:cNvSpPr>
            <p:nvPr/>
          </p:nvSpPr>
          <p:spPr bwMode="auto">
            <a:xfrm>
              <a:off x="321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5C5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" name="Freeform 80"/>
            <p:cNvSpPr>
              <a:spLocks/>
            </p:cNvSpPr>
            <p:nvPr/>
          </p:nvSpPr>
          <p:spPr bwMode="auto">
            <a:xfrm>
              <a:off x="322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606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323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646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324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686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Freeform 83"/>
            <p:cNvSpPr>
              <a:spLocks/>
            </p:cNvSpPr>
            <p:nvPr/>
          </p:nvSpPr>
          <p:spPr bwMode="auto">
            <a:xfrm>
              <a:off x="326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6C6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Freeform 84"/>
            <p:cNvSpPr>
              <a:spLocks/>
            </p:cNvSpPr>
            <p:nvPr/>
          </p:nvSpPr>
          <p:spPr bwMode="auto">
            <a:xfrm>
              <a:off x="327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707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Freeform 85"/>
            <p:cNvSpPr>
              <a:spLocks/>
            </p:cNvSpPr>
            <p:nvPr/>
          </p:nvSpPr>
          <p:spPr bwMode="auto">
            <a:xfrm>
              <a:off x="328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74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Freeform 86"/>
            <p:cNvSpPr>
              <a:spLocks/>
            </p:cNvSpPr>
            <p:nvPr/>
          </p:nvSpPr>
          <p:spPr bwMode="auto">
            <a:xfrm>
              <a:off x="329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78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Freeform 87"/>
            <p:cNvSpPr>
              <a:spLocks/>
            </p:cNvSpPr>
            <p:nvPr/>
          </p:nvSpPr>
          <p:spPr bwMode="auto">
            <a:xfrm>
              <a:off x="330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7C7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Freeform 88"/>
            <p:cNvSpPr>
              <a:spLocks/>
            </p:cNvSpPr>
            <p:nvPr/>
          </p:nvSpPr>
          <p:spPr bwMode="auto">
            <a:xfrm>
              <a:off x="331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8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Freeform 89"/>
            <p:cNvSpPr>
              <a:spLocks/>
            </p:cNvSpPr>
            <p:nvPr/>
          </p:nvSpPr>
          <p:spPr bwMode="auto">
            <a:xfrm>
              <a:off x="332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848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Freeform 90"/>
            <p:cNvSpPr>
              <a:spLocks/>
            </p:cNvSpPr>
            <p:nvPr/>
          </p:nvSpPr>
          <p:spPr bwMode="auto">
            <a:xfrm>
              <a:off x="333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888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Freeform 91"/>
            <p:cNvSpPr>
              <a:spLocks/>
            </p:cNvSpPr>
            <p:nvPr/>
          </p:nvSpPr>
          <p:spPr bwMode="auto">
            <a:xfrm>
              <a:off x="334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8C8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Freeform 92"/>
            <p:cNvSpPr>
              <a:spLocks/>
            </p:cNvSpPr>
            <p:nvPr/>
          </p:nvSpPr>
          <p:spPr bwMode="auto">
            <a:xfrm>
              <a:off x="335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909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Freeform 93"/>
            <p:cNvSpPr>
              <a:spLocks/>
            </p:cNvSpPr>
            <p:nvPr/>
          </p:nvSpPr>
          <p:spPr bwMode="auto">
            <a:xfrm>
              <a:off x="337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949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Freeform 94"/>
            <p:cNvSpPr>
              <a:spLocks/>
            </p:cNvSpPr>
            <p:nvPr/>
          </p:nvSpPr>
          <p:spPr bwMode="auto">
            <a:xfrm>
              <a:off x="338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989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Freeform 95"/>
            <p:cNvSpPr>
              <a:spLocks/>
            </p:cNvSpPr>
            <p:nvPr/>
          </p:nvSpPr>
          <p:spPr bwMode="auto">
            <a:xfrm>
              <a:off x="339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9C9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Freeform 96"/>
            <p:cNvSpPr>
              <a:spLocks/>
            </p:cNvSpPr>
            <p:nvPr/>
          </p:nvSpPr>
          <p:spPr bwMode="auto">
            <a:xfrm>
              <a:off x="340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A0A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Freeform 97"/>
            <p:cNvSpPr>
              <a:spLocks/>
            </p:cNvSpPr>
            <p:nvPr/>
          </p:nvSpPr>
          <p:spPr bwMode="auto">
            <a:xfrm>
              <a:off x="341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A4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Freeform 98"/>
            <p:cNvSpPr>
              <a:spLocks/>
            </p:cNvSpPr>
            <p:nvPr/>
          </p:nvSpPr>
          <p:spPr bwMode="auto">
            <a:xfrm>
              <a:off x="342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A8A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Freeform 99"/>
            <p:cNvSpPr>
              <a:spLocks/>
            </p:cNvSpPr>
            <p:nvPr/>
          </p:nvSpPr>
          <p:spPr bwMode="auto">
            <a:xfrm>
              <a:off x="343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AC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Freeform 100"/>
            <p:cNvSpPr>
              <a:spLocks/>
            </p:cNvSpPr>
            <p:nvPr/>
          </p:nvSpPr>
          <p:spPr bwMode="auto">
            <a:xfrm>
              <a:off x="344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B0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Freeform 101"/>
            <p:cNvSpPr>
              <a:spLocks/>
            </p:cNvSpPr>
            <p:nvPr/>
          </p:nvSpPr>
          <p:spPr bwMode="auto">
            <a:xfrm>
              <a:off x="345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B4B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" name="Freeform 102"/>
            <p:cNvSpPr>
              <a:spLocks/>
            </p:cNvSpPr>
            <p:nvPr/>
          </p:nvSpPr>
          <p:spPr bwMode="auto">
            <a:xfrm>
              <a:off x="346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B8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" name="Freeform 103"/>
            <p:cNvSpPr>
              <a:spLocks/>
            </p:cNvSpPr>
            <p:nvPr/>
          </p:nvSpPr>
          <p:spPr bwMode="auto">
            <a:xfrm>
              <a:off x="348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BC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Freeform 104"/>
            <p:cNvSpPr>
              <a:spLocks/>
            </p:cNvSpPr>
            <p:nvPr/>
          </p:nvSpPr>
          <p:spPr bwMode="auto">
            <a:xfrm>
              <a:off x="349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C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Freeform 105"/>
            <p:cNvSpPr>
              <a:spLocks/>
            </p:cNvSpPr>
            <p:nvPr/>
          </p:nvSpPr>
          <p:spPr bwMode="auto">
            <a:xfrm>
              <a:off x="350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C4C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9" name="Freeform 106"/>
            <p:cNvSpPr>
              <a:spLocks/>
            </p:cNvSpPr>
            <p:nvPr/>
          </p:nvSpPr>
          <p:spPr bwMode="auto">
            <a:xfrm>
              <a:off x="351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C8C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Freeform 107"/>
            <p:cNvSpPr>
              <a:spLocks/>
            </p:cNvSpPr>
            <p:nvPr/>
          </p:nvSpPr>
          <p:spPr bwMode="auto">
            <a:xfrm>
              <a:off x="352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CC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Freeform 108"/>
            <p:cNvSpPr>
              <a:spLocks/>
            </p:cNvSpPr>
            <p:nvPr/>
          </p:nvSpPr>
          <p:spPr bwMode="auto">
            <a:xfrm>
              <a:off x="353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D0D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" name="Freeform 109"/>
            <p:cNvSpPr>
              <a:spLocks/>
            </p:cNvSpPr>
            <p:nvPr/>
          </p:nvSpPr>
          <p:spPr bwMode="auto">
            <a:xfrm>
              <a:off x="354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D4D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" name="Freeform 110"/>
            <p:cNvSpPr>
              <a:spLocks/>
            </p:cNvSpPr>
            <p:nvPr/>
          </p:nvSpPr>
          <p:spPr bwMode="auto">
            <a:xfrm>
              <a:off x="355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D8D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Freeform 111"/>
            <p:cNvSpPr>
              <a:spLocks/>
            </p:cNvSpPr>
            <p:nvPr/>
          </p:nvSpPr>
          <p:spPr bwMode="auto">
            <a:xfrm>
              <a:off x="356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DCD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" name="Freeform 112"/>
            <p:cNvSpPr>
              <a:spLocks/>
            </p:cNvSpPr>
            <p:nvPr/>
          </p:nvSpPr>
          <p:spPr bwMode="auto">
            <a:xfrm>
              <a:off x="357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E0E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" name="Freeform 113"/>
            <p:cNvSpPr>
              <a:spLocks/>
            </p:cNvSpPr>
            <p:nvPr/>
          </p:nvSpPr>
          <p:spPr bwMode="auto">
            <a:xfrm>
              <a:off x="359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E4E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Freeform 114"/>
            <p:cNvSpPr>
              <a:spLocks/>
            </p:cNvSpPr>
            <p:nvPr/>
          </p:nvSpPr>
          <p:spPr bwMode="auto">
            <a:xfrm>
              <a:off x="360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E8E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" name="Freeform 115"/>
            <p:cNvSpPr>
              <a:spLocks/>
            </p:cNvSpPr>
            <p:nvPr/>
          </p:nvSpPr>
          <p:spPr bwMode="auto">
            <a:xfrm>
              <a:off x="361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ECE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" name="Freeform 116"/>
            <p:cNvSpPr>
              <a:spLocks/>
            </p:cNvSpPr>
            <p:nvPr/>
          </p:nvSpPr>
          <p:spPr bwMode="auto">
            <a:xfrm>
              <a:off x="362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0F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Freeform 117"/>
            <p:cNvSpPr>
              <a:spLocks/>
            </p:cNvSpPr>
            <p:nvPr/>
          </p:nvSpPr>
          <p:spPr bwMode="auto">
            <a:xfrm>
              <a:off x="363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4F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Freeform 118"/>
            <p:cNvSpPr>
              <a:spLocks/>
            </p:cNvSpPr>
            <p:nvPr/>
          </p:nvSpPr>
          <p:spPr bwMode="auto">
            <a:xfrm>
              <a:off x="364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F8F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2" name="Freeform 119"/>
            <p:cNvSpPr>
              <a:spLocks/>
            </p:cNvSpPr>
            <p:nvPr/>
          </p:nvSpPr>
          <p:spPr bwMode="auto">
            <a:xfrm>
              <a:off x="186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C8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Freeform 120"/>
            <p:cNvSpPr>
              <a:spLocks/>
            </p:cNvSpPr>
            <p:nvPr/>
          </p:nvSpPr>
          <p:spPr bwMode="auto">
            <a:xfrm>
              <a:off x="187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C4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" name="Freeform 121"/>
            <p:cNvSpPr>
              <a:spLocks/>
            </p:cNvSpPr>
            <p:nvPr/>
          </p:nvSpPr>
          <p:spPr bwMode="auto">
            <a:xfrm>
              <a:off x="189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C0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" name="Freeform 122"/>
            <p:cNvSpPr>
              <a:spLocks/>
            </p:cNvSpPr>
            <p:nvPr/>
          </p:nvSpPr>
          <p:spPr bwMode="auto">
            <a:xfrm>
              <a:off x="190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4C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Freeform 123"/>
            <p:cNvSpPr>
              <a:spLocks/>
            </p:cNvSpPr>
            <p:nvPr/>
          </p:nvSpPr>
          <p:spPr bwMode="auto">
            <a:xfrm>
              <a:off x="192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4BC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7" name="Freeform 124"/>
            <p:cNvSpPr>
              <a:spLocks/>
            </p:cNvSpPr>
            <p:nvPr/>
          </p:nvSpPr>
          <p:spPr bwMode="auto">
            <a:xfrm>
              <a:off x="193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4B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" name="Freeform 125"/>
            <p:cNvSpPr>
              <a:spLocks/>
            </p:cNvSpPr>
            <p:nvPr/>
          </p:nvSpPr>
          <p:spPr bwMode="auto">
            <a:xfrm>
              <a:off x="194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4B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Freeform 126"/>
            <p:cNvSpPr>
              <a:spLocks/>
            </p:cNvSpPr>
            <p:nvPr/>
          </p:nvSpPr>
          <p:spPr bwMode="auto">
            <a:xfrm>
              <a:off x="196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8B4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0" name="Freeform 127"/>
            <p:cNvSpPr>
              <a:spLocks/>
            </p:cNvSpPr>
            <p:nvPr/>
          </p:nvSpPr>
          <p:spPr bwMode="auto">
            <a:xfrm>
              <a:off x="197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8B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1" name="Freeform 128"/>
            <p:cNvSpPr>
              <a:spLocks/>
            </p:cNvSpPr>
            <p:nvPr/>
          </p:nvSpPr>
          <p:spPr bwMode="auto">
            <a:xfrm>
              <a:off x="198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8AC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Freeform 129"/>
            <p:cNvSpPr>
              <a:spLocks/>
            </p:cNvSpPr>
            <p:nvPr/>
          </p:nvSpPr>
          <p:spPr bwMode="auto">
            <a:xfrm>
              <a:off x="200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8A8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" name="Freeform 130"/>
            <p:cNvSpPr>
              <a:spLocks/>
            </p:cNvSpPr>
            <p:nvPr/>
          </p:nvSpPr>
          <p:spPr bwMode="auto">
            <a:xfrm>
              <a:off x="201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CA8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" name="Freeform 131"/>
            <p:cNvSpPr>
              <a:spLocks/>
            </p:cNvSpPr>
            <p:nvPr/>
          </p:nvSpPr>
          <p:spPr bwMode="auto">
            <a:xfrm>
              <a:off x="202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CA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Freeform 132"/>
            <p:cNvSpPr>
              <a:spLocks/>
            </p:cNvSpPr>
            <p:nvPr/>
          </p:nvSpPr>
          <p:spPr bwMode="auto">
            <a:xfrm>
              <a:off x="204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CA0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6" name="Freeform 133"/>
            <p:cNvSpPr>
              <a:spLocks/>
            </p:cNvSpPr>
            <p:nvPr/>
          </p:nvSpPr>
          <p:spPr bwMode="auto">
            <a:xfrm>
              <a:off x="205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C9C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7" name="Freeform 134"/>
            <p:cNvSpPr>
              <a:spLocks/>
            </p:cNvSpPr>
            <p:nvPr/>
          </p:nvSpPr>
          <p:spPr bwMode="auto">
            <a:xfrm>
              <a:off x="207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09C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8" name="Freeform 135"/>
            <p:cNvSpPr>
              <a:spLocks/>
            </p:cNvSpPr>
            <p:nvPr/>
          </p:nvSpPr>
          <p:spPr bwMode="auto">
            <a:xfrm>
              <a:off x="208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098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9" name="Freeform 136"/>
            <p:cNvSpPr>
              <a:spLocks/>
            </p:cNvSpPr>
            <p:nvPr/>
          </p:nvSpPr>
          <p:spPr bwMode="auto">
            <a:xfrm>
              <a:off x="209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094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0" name="Freeform 137"/>
            <p:cNvSpPr>
              <a:spLocks/>
            </p:cNvSpPr>
            <p:nvPr/>
          </p:nvSpPr>
          <p:spPr bwMode="auto">
            <a:xfrm>
              <a:off x="211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090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Freeform 138"/>
            <p:cNvSpPr>
              <a:spLocks/>
            </p:cNvSpPr>
            <p:nvPr/>
          </p:nvSpPr>
          <p:spPr bwMode="auto">
            <a:xfrm>
              <a:off x="212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48C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2" name="Freeform 139"/>
            <p:cNvSpPr>
              <a:spLocks/>
            </p:cNvSpPr>
            <p:nvPr/>
          </p:nvSpPr>
          <p:spPr bwMode="auto">
            <a:xfrm>
              <a:off x="213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48C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" name="Freeform 140"/>
            <p:cNvSpPr>
              <a:spLocks/>
            </p:cNvSpPr>
            <p:nvPr/>
          </p:nvSpPr>
          <p:spPr bwMode="auto">
            <a:xfrm>
              <a:off x="215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488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Freeform 141"/>
            <p:cNvSpPr>
              <a:spLocks/>
            </p:cNvSpPr>
            <p:nvPr/>
          </p:nvSpPr>
          <p:spPr bwMode="auto">
            <a:xfrm>
              <a:off x="216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484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5" name="Freeform 142"/>
            <p:cNvSpPr>
              <a:spLocks/>
            </p:cNvSpPr>
            <p:nvPr/>
          </p:nvSpPr>
          <p:spPr bwMode="auto">
            <a:xfrm>
              <a:off x="218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88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6" name="Freeform 143"/>
            <p:cNvSpPr>
              <a:spLocks/>
            </p:cNvSpPr>
            <p:nvPr/>
          </p:nvSpPr>
          <p:spPr bwMode="auto">
            <a:xfrm>
              <a:off x="219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880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Freeform 144"/>
            <p:cNvSpPr>
              <a:spLocks/>
            </p:cNvSpPr>
            <p:nvPr/>
          </p:nvSpPr>
          <p:spPr bwMode="auto">
            <a:xfrm>
              <a:off x="220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87C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8" name="Freeform 145"/>
            <p:cNvSpPr>
              <a:spLocks/>
            </p:cNvSpPr>
            <p:nvPr/>
          </p:nvSpPr>
          <p:spPr bwMode="auto">
            <a:xfrm>
              <a:off x="222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878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9" name="Freeform 146"/>
            <p:cNvSpPr>
              <a:spLocks/>
            </p:cNvSpPr>
            <p:nvPr/>
          </p:nvSpPr>
          <p:spPr bwMode="auto">
            <a:xfrm>
              <a:off x="223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C7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Freeform 147"/>
            <p:cNvSpPr>
              <a:spLocks/>
            </p:cNvSpPr>
            <p:nvPr/>
          </p:nvSpPr>
          <p:spPr bwMode="auto">
            <a:xfrm>
              <a:off x="224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C74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1" name="Freeform 148"/>
            <p:cNvSpPr>
              <a:spLocks/>
            </p:cNvSpPr>
            <p:nvPr/>
          </p:nvSpPr>
          <p:spPr bwMode="auto">
            <a:xfrm>
              <a:off x="226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C7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2" name="Freeform 149"/>
            <p:cNvSpPr>
              <a:spLocks/>
            </p:cNvSpPr>
            <p:nvPr/>
          </p:nvSpPr>
          <p:spPr bwMode="auto">
            <a:xfrm>
              <a:off x="227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C6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Freeform 150"/>
            <p:cNvSpPr>
              <a:spLocks/>
            </p:cNvSpPr>
            <p:nvPr/>
          </p:nvSpPr>
          <p:spPr bwMode="auto">
            <a:xfrm>
              <a:off x="228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0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" name="Freeform 151"/>
            <p:cNvSpPr>
              <a:spLocks/>
            </p:cNvSpPr>
            <p:nvPr/>
          </p:nvSpPr>
          <p:spPr bwMode="auto">
            <a:xfrm>
              <a:off x="230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06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" name="Freeform 152"/>
            <p:cNvSpPr>
              <a:spLocks/>
            </p:cNvSpPr>
            <p:nvPr/>
          </p:nvSpPr>
          <p:spPr bwMode="auto">
            <a:xfrm>
              <a:off x="231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064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Freeform 153"/>
            <p:cNvSpPr>
              <a:spLocks/>
            </p:cNvSpPr>
            <p:nvPr/>
          </p:nvSpPr>
          <p:spPr bwMode="auto">
            <a:xfrm>
              <a:off x="233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060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7" name="Freeform 154"/>
            <p:cNvSpPr>
              <a:spLocks/>
            </p:cNvSpPr>
            <p:nvPr/>
          </p:nvSpPr>
          <p:spPr bwMode="auto">
            <a:xfrm>
              <a:off x="234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45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8" name="Freeform 155"/>
            <p:cNvSpPr>
              <a:spLocks/>
            </p:cNvSpPr>
            <p:nvPr/>
          </p:nvSpPr>
          <p:spPr bwMode="auto">
            <a:xfrm>
              <a:off x="235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45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Freeform 156"/>
            <p:cNvSpPr>
              <a:spLocks/>
            </p:cNvSpPr>
            <p:nvPr/>
          </p:nvSpPr>
          <p:spPr bwMode="auto">
            <a:xfrm>
              <a:off x="237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458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0" name="Freeform 157"/>
            <p:cNvSpPr>
              <a:spLocks/>
            </p:cNvSpPr>
            <p:nvPr/>
          </p:nvSpPr>
          <p:spPr bwMode="auto">
            <a:xfrm>
              <a:off x="238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454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1" name="Freeform 158"/>
            <p:cNvSpPr>
              <a:spLocks/>
            </p:cNvSpPr>
            <p:nvPr/>
          </p:nvSpPr>
          <p:spPr bwMode="auto">
            <a:xfrm>
              <a:off x="239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85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Freeform 159"/>
            <p:cNvSpPr>
              <a:spLocks/>
            </p:cNvSpPr>
            <p:nvPr/>
          </p:nvSpPr>
          <p:spPr bwMode="auto">
            <a:xfrm>
              <a:off x="241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850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3" name="Freeform 160"/>
            <p:cNvSpPr>
              <a:spLocks/>
            </p:cNvSpPr>
            <p:nvPr/>
          </p:nvSpPr>
          <p:spPr bwMode="auto">
            <a:xfrm>
              <a:off x="242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84C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4" name="Freeform 161"/>
            <p:cNvSpPr>
              <a:spLocks/>
            </p:cNvSpPr>
            <p:nvPr/>
          </p:nvSpPr>
          <p:spPr bwMode="auto">
            <a:xfrm>
              <a:off x="243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848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Freeform 162"/>
            <p:cNvSpPr>
              <a:spLocks/>
            </p:cNvSpPr>
            <p:nvPr/>
          </p:nvSpPr>
          <p:spPr bwMode="auto">
            <a:xfrm>
              <a:off x="245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C48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6" name="Freeform 163"/>
            <p:cNvSpPr>
              <a:spLocks/>
            </p:cNvSpPr>
            <p:nvPr/>
          </p:nvSpPr>
          <p:spPr bwMode="auto">
            <a:xfrm>
              <a:off x="246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C4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7" name="Freeform 164"/>
            <p:cNvSpPr>
              <a:spLocks/>
            </p:cNvSpPr>
            <p:nvPr/>
          </p:nvSpPr>
          <p:spPr bwMode="auto">
            <a:xfrm>
              <a:off x="248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C40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Freeform 165"/>
            <p:cNvSpPr>
              <a:spLocks/>
            </p:cNvSpPr>
            <p:nvPr/>
          </p:nvSpPr>
          <p:spPr bwMode="auto">
            <a:xfrm>
              <a:off x="249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C3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9" name="Freeform 166"/>
            <p:cNvSpPr>
              <a:spLocks/>
            </p:cNvSpPr>
            <p:nvPr/>
          </p:nvSpPr>
          <p:spPr bwMode="auto">
            <a:xfrm>
              <a:off x="250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303C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0" name="Freeform 167"/>
            <p:cNvSpPr>
              <a:spLocks/>
            </p:cNvSpPr>
            <p:nvPr/>
          </p:nvSpPr>
          <p:spPr bwMode="auto">
            <a:xfrm>
              <a:off x="252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3038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1" name="Freeform 168"/>
            <p:cNvSpPr>
              <a:spLocks/>
            </p:cNvSpPr>
            <p:nvPr/>
          </p:nvSpPr>
          <p:spPr bwMode="auto">
            <a:xfrm>
              <a:off x="253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3034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2" name="Freeform 169"/>
            <p:cNvSpPr>
              <a:spLocks/>
            </p:cNvSpPr>
            <p:nvPr/>
          </p:nvSpPr>
          <p:spPr bwMode="auto">
            <a:xfrm>
              <a:off x="161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303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3" name="Freeform 170"/>
            <p:cNvSpPr>
              <a:spLocks/>
            </p:cNvSpPr>
            <p:nvPr/>
          </p:nvSpPr>
          <p:spPr bwMode="auto">
            <a:xfrm>
              <a:off x="162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3034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" name="Freeform 171"/>
            <p:cNvSpPr>
              <a:spLocks/>
            </p:cNvSpPr>
            <p:nvPr/>
          </p:nvSpPr>
          <p:spPr bwMode="auto">
            <a:xfrm>
              <a:off x="163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3038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5" name="Freeform 172"/>
            <p:cNvSpPr>
              <a:spLocks/>
            </p:cNvSpPr>
            <p:nvPr/>
          </p:nvSpPr>
          <p:spPr bwMode="auto">
            <a:xfrm>
              <a:off x="164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3038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6" name="Freeform 173"/>
            <p:cNvSpPr>
              <a:spLocks/>
            </p:cNvSpPr>
            <p:nvPr/>
          </p:nvSpPr>
          <p:spPr bwMode="auto">
            <a:xfrm>
              <a:off x="166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C3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7" name="Freeform 174"/>
            <p:cNvSpPr>
              <a:spLocks/>
            </p:cNvSpPr>
            <p:nvPr/>
          </p:nvSpPr>
          <p:spPr bwMode="auto">
            <a:xfrm>
              <a:off x="167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C40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8" name="Freeform 175"/>
            <p:cNvSpPr>
              <a:spLocks/>
            </p:cNvSpPr>
            <p:nvPr/>
          </p:nvSpPr>
          <p:spPr bwMode="auto">
            <a:xfrm>
              <a:off x="168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C4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9" name="Freeform 176"/>
            <p:cNvSpPr>
              <a:spLocks/>
            </p:cNvSpPr>
            <p:nvPr/>
          </p:nvSpPr>
          <p:spPr bwMode="auto">
            <a:xfrm>
              <a:off x="170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C44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0" name="Freeform 177"/>
            <p:cNvSpPr>
              <a:spLocks/>
            </p:cNvSpPr>
            <p:nvPr/>
          </p:nvSpPr>
          <p:spPr bwMode="auto">
            <a:xfrm>
              <a:off x="171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848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1" name="Freeform 178"/>
            <p:cNvSpPr>
              <a:spLocks/>
            </p:cNvSpPr>
            <p:nvPr/>
          </p:nvSpPr>
          <p:spPr bwMode="auto">
            <a:xfrm>
              <a:off x="172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84C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2" name="Freeform 179"/>
            <p:cNvSpPr>
              <a:spLocks/>
            </p:cNvSpPr>
            <p:nvPr/>
          </p:nvSpPr>
          <p:spPr bwMode="auto">
            <a:xfrm>
              <a:off x="174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850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3" name="Freeform 180"/>
            <p:cNvSpPr>
              <a:spLocks/>
            </p:cNvSpPr>
            <p:nvPr/>
          </p:nvSpPr>
          <p:spPr bwMode="auto">
            <a:xfrm>
              <a:off x="175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85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4" name="Freeform 181"/>
            <p:cNvSpPr>
              <a:spLocks/>
            </p:cNvSpPr>
            <p:nvPr/>
          </p:nvSpPr>
          <p:spPr bwMode="auto">
            <a:xfrm>
              <a:off x="176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454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5" name="Freeform 182"/>
            <p:cNvSpPr>
              <a:spLocks/>
            </p:cNvSpPr>
            <p:nvPr/>
          </p:nvSpPr>
          <p:spPr bwMode="auto">
            <a:xfrm>
              <a:off x="178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458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6" name="Freeform 183"/>
            <p:cNvSpPr>
              <a:spLocks/>
            </p:cNvSpPr>
            <p:nvPr/>
          </p:nvSpPr>
          <p:spPr bwMode="auto">
            <a:xfrm>
              <a:off x="179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458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7" name="Freeform 184"/>
            <p:cNvSpPr>
              <a:spLocks/>
            </p:cNvSpPr>
            <p:nvPr/>
          </p:nvSpPr>
          <p:spPr bwMode="auto">
            <a:xfrm>
              <a:off x="180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45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8" name="Freeform 185"/>
            <p:cNvSpPr>
              <a:spLocks/>
            </p:cNvSpPr>
            <p:nvPr/>
          </p:nvSpPr>
          <p:spPr bwMode="auto">
            <a:xfrm>
              <a:off x="182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460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9" name="Freeform 186"/>
            <p:cNvSpPr>
              <a:spLocks/>
            </p:cNvSpPr>
            <p:nvPr/>
          </p:nvSpPr>
          <p:spPr bwMode="auto">
            <a:xfrm>
              <a:off x="183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060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0" name="Freeform 187"/>
            <p:cNvSpPr>
              <a:spLocks/>
            </p:cNvSpPr>
            <p:nvPr/>
          </p:nvSpPr>
          <p:spPr bwMode="auto">
            <a:xfrm>
              <a:off x="184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06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1" name="Freeform 188"/>
            <p:cNvSpPr>
              <a:spLocks/>
            </p:cNvSpPr>
            <p:nvPr/>
          </p:nvSpPr>
          <p:spPr bwMode="auto">
            <a:xfrm>
              <a:off x="185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0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2" name="Freeform 189"/>
            <p:cNvSpPr>
              <a:spLocks/>
            </p:cNvSpPr>
            <p:nvPr/>
          </p:nvSpPr>
          <p:spPr bwMode="auto">
            <a:xfrm>
              <a:off x="187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206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3" name="Freeform 190"/>
            <p:cNvSpPr>
              <a:spLocks/>
            </p:cNvSpPr>
            <p:nvPr/>
          </p:nvSpPr>
          <p:spPr bwMode="auto">
            <a:xfrm>
              <a:off x="188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C7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" name="Freeform 191"/>
            <p:cNvSpPr>
              <a:spLocks/>
            </p:cNvSpPr>
            <p:nvPr/>
          </p:nvSpPr>
          <p:spPr bwMode="auto">
            <a:xfrm>
              <a:off x="189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C70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5" name="Freeform 192"/>
            <p:cNvSpPr>
              <a:spLocks/>
            </p:cNvSpPr>
            <p:nvPr/>
          </p:nvSpPr>
          <p:spPr bwMode="auto">
            <a:xfrm>
              <a:off x="191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C74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6" name="Freeform 193"/>
            <p:cNvSpPr>
              <a:spLocks/>
            </p:cNvSpPr>
            <p:nvPr/>
          </p:nvSpPr>
          <p:spPr bwMode="auto">
            <a:xfrm>
              <a:off x="192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C78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7" name="Freeform 194"/>
            <p:cNvSpPr>
              <a:spLocks/>
            </p:cNvSpPr>
            <p:nvPr/>
          </p:nvSpPr>
          <p:spPr bwMode="auto">
            <a:xfrm>
              <a:off x="193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87C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8" name="Freeform 195"/>
            <p:cNvSpPr>
              <a:spLocks/>
            </p:cNvSpPr>
            <p:nvPr/>
          </p:nvSpPr>
          <p:spPr bwMode="auto">
            <a:xfrm>
              <a:off x="195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87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9" name="Freeform 196"/>
            <p:cNvSpPr>
              <a:spLocks/>
            </p:cNvSpPr>
            <p:nvPr/>
          </p:nvSpPr>
          <p:spPr bwMode="auto">
            <a:xfrm>
              <a:off x="196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88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0" name="Freeform 197"/>
            <p:cNvSpPr>
              <a:spLocks/>
            </p:cNvSpPr>
            <p:nvPr/>
          </p:nvSpPr>
          <p:spPr bwMode="auto">
            <a:xfrm>
              <a:off x="197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884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1" name="Freeform 198"/>
            <p:cNvSpPr>
              <a:spLocks/>
            </p:cNvSpPr>
            <p:nvPr/>
          </p:nvSpPr>
          <p:spPr bwMode="auto">
            <a:xfrm>
              <a:off x="199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488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2" name="Freeform 199"/>
            <p:cNvSpPr>
              <a:spLocks/>
            </p:cNvSpPr>
            <p:nvPr/>
          </p:nvSpPr>
          <p:spPr bwMode="auto">
            <a:xfrm>
              <a:off x="200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488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3" name="Freeform 200"/>
            <p:cNvSpPr>
              <a:spLocks/>
            </p:cNvSpPr>
            <p:nvPr/>
          </p:nvSpPr>
          <p:spPr bwMode="auto">
            <a:xfrm>
              <a:off x="201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48C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4" name="Freeform 201"/>
            <p:cNvSpPr>
              <a:spLocks/>
            </p:cNvSpPr>
            <p:nvPr/>
          </p:nvSpPr>
          <p:spPr bwMode="auto">
            <a:xfrm>
              <a:off x="202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490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" name="Freeform 202"/>
            <p:cNvSpPr>
              <a:spLocks/>
            </p:cNvSpPr>
            <p:nvPr/>
          </p:nvSpPr>
          <p:spPr bwMode="auto">
            <a:xfrm>
              <a:off x="204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094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6" name="Freeform 203"/>
            <p:cNvSpPr>
              <a:spLocks/>
            </p:cNvSpPr>
            <p:nvPr/>
          </p:nvSpPr>
          <p:spPr bwMode="auto">
            <a:xfrm>
              <a:off x="205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09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7" name="Freeform 204"/>
            <p:cNvSpPr>
              <a:spLocks/>
            </p:cNvSpPr>
            <p:nvPr/>
          </p:nvSpPr>
          <p:spPr bwMode="auto">
            <a:xfrm>
              <a:off x="206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098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8" name="Freeform 205"/>
            <p:cNvSpPr>
              <a:spLocks/>
            </p:cNvSpPr>
            <p:nvPr/>
          </p:nvSpPr>
          <p:spPr bwMode="auto">
            <a:xfrm>
              <a:off x="208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109C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9" name="Freeform 206"/>
            <p:cNvSpPr>
              <a:spLocks/>
            </p:cNvSpPr>
            <p:nvPr/>
          </p:nvSpPr>
          <p:spPr bwMode="auto">
            <a:xfrm>
              <a:off x="209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CA0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0" name="Freeform 207"/>
            <p:cNvSpPr>
              <a:spLocks/>
            </p:cNvSpPr>
            <p:nvPr/>
          </p:nvSpPr>
          <p:spPr bwMode="auto">
            <a:xfrm>
              <a:off x="210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CA0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1" name="Freeform 208"/>
            <p:cNvSpPr>
              <a:spLocks/>
            </p:cNvSpPr>
            <p:nvPr/>
          </p:nvSpPr>
          <p:spPr bwMode="auto">
            <a:xfrm>
              <a:off x="212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CA4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2" name="Freeform 209"/>
            <p:cNvSpPr>
              <a:spLocks/>
            </p:cNvSpPr>
            <p:nvPr/>
          </p:nvSpPr>
          <p:spPr bwMode="auto">
            <a:xfrm>
              <a:off x="213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CA8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3" name="Freeform 210"/>
            <p:cNvSpPr>
              <a:spLocks/>
            </p:cNvSpPr>
            <p:nvPr/>
          </p:nvSpPr>
          <p:spPr bwMode="auto">
            <a:xfrm>
              <a:off x="214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8AC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4" name="Freeform 211"/>
            <p:cNvSpPr>
              <a:spLocks/>
            </p:cNvSpPr>
            <p:nvPr/>
          </p:nvSpPr>
          <p:spPr bwMode="auto">
            <a:xfrm>
              <a:off x="216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8A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" name="Freeform 212"/>
            <p:cNvSpPr>
              <a:spLocks/>
            </p:cNvSpPr>
            <p:nvPr/>
          </p:nvSpPr>
          <p:spPr bwMode="auto">
            <a:xfrm>
              <a:off x="217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8B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6" name="Freeform 213"/>
            <p:cNvSpPr>
              <a:spLocks/>
            </p:cNvSpPr>
            <p:nvPr/>
          </p:nvSpPr>
          <p:spPr bwMode="auto">
            <a:xfrm>
              <a:off x="218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8B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7" name="Freeform 214"/>
            <p:cNvSpPr>
              <a:spLocks/>
            </p:cNvSpPr>
            <p:nvPr/>
          </p:nvSpPr>
          <p:spPr bwMode="auto">
            <a:xfrm>
              <a:off x="220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4B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8" name="Freeform 215"/>
            <p:cNvSpPr>
              <a:spLocks/>
            </p:cNvSpPr>
            <p:nvPr/>
          </p:nvSpPr>
          <p:spPr bwMode="auto">
            <a:xfrm>
              <a:off x="221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4B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9" name="Freeform 216"/>
            <p:cNvSpPr>
              <a:spLocks/>
            </p:cNvSpPr>
            <p:nvPr/>
          </p:nvSpPr>
          <p:spPr bwMode="auto">
            <a:xfrm>
              <a:off x="222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4BC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0" name="Freeform 217"/>
            <p:cNvSpPr>
              <a:spLocks/>
            </p:cNvSpPr>
            <p:nvPr/>
          </p:nvSpPr>
          <p:spPr bwMode="auto">
            <a:xfrm>
              <a:off x="224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4C0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1" name="Freeform 218"/>
            <p:cNvSpPr>
              <a:spLocks/>
            </p:cNvSpPr>
            <p:nvPr/>
          </p:nvSpPr>
          <p:spPr bwMode="auto">
            <a:xfrm>
              <a:off x="225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C4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2" name="Freeform 219"/>
            <p:cNvSpPr>
              <a:spLocks/>
            </p:cNvSpPr>
            <p:nvPr/>
          </p:nvSpPr>
          <p:spPr bwMode="auto">
            <a:xfrm>
              <a:off x="226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C4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3" name="Freeform 220"/>
            <p:cNvSpPr>
              <a:spLocks/>
            </p:cNvSpPr>
            <p:nvPr/>
          </p:nvSpPr>
          <p:spPr bwMode="auto">
            <a:xfrm>
              <a:off x="227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C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4" name="Freeform 221"/>
            <p:cNvSpPr>
              <a:spLocks/>
            </p:cNvSpPr>
            <p:nvPr/>
          </p:nvSpPr>
          <p:spPr bwMode="auto">
            <a:xfrm>
              <a:off x="229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" name="Freeform 222"/>
            <p:cNvSpPr>
              <a:spLocks/>
            </p:cNvSpPr>
            <p:nvPr/>
          </p:nvSpPr>
          <p:spPr bwMode="auto">
            <a:xfrm>
              <a:off x="230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C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" name="Freeform 223"/>
            <p:cNvSpPr>
              <a:spLocks/>
            </p:cNvSpPr>
            <p:nvPr/>
          </p:nvSpPr>
          <p:spPr bwMode="auto">
            <a:xfrm>
              <a:off x="231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C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" name="Freeform 224"/>
            <p:cNvSpPr>
              <a:spLocks/>
            </p:cNvSpPr>
            <p:nvPr/>
          </p:nvSpPr>
          <p:spPr bwMode="auto">
            <a:xfrm>
              <a:off x="233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" name="Freeform 225"/>
            <p:cNvSpPr>
              <a:spLocks/>
            </p:cNvSpPr>
            <p:nvPr/>
          </p:nvSpPr>
          <p:spPr bwMode="auto">
            <a:xfrm>
              <a:off x="2345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B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9" name="Freeform 226"/>
            <p:cNvSpPr>
              <a:spLocks/>
            </p:cNvSpPr>
            <p:nvPr/>
          </p:nvSpPr>
          <p:spPr bwMode="auto">
            <a:xfrm>
              <a:off x="235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0" name="Freeform 227"/>
            <p:cNvSpPr>
              <a:spLocks/>
            </p:cNvSpPr>
            <p:nvPr/>
          </p:nvSpPr>
          <p:spPr bwMode="auto">
            <a:xfrm>
              <a:off x="237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B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1" name="Freeform 228"/>
            <p:cNvSpPr>
              <a:spLocks/>
            </p:cNvSpPr>
            <p:nvPr/>
          </p:nvSpPr>
          <p:spPr bwMode="auto">
            <a:xfrm>
              <a:off x="238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B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2" name="Freeform 229"/>
            <p:cNvSpPr>
              <a:spLocks/>
            </p:cNvSpPr>
            <p:nvPr/>
          </p:nvSpPr>
          <p:spPr bwMode="auto">
            <a:xfrm>
              <a:off x="239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3" name="Freeform 230"/>
            <p:cNvSpPr>
              <a:spLocks/>
            </p:cNvSpPr>
            <p:nvPr/>
          </p:nvSpPr>
          <p:spPr bwMode="auto">
            <a:xfrm>
              <a:off x="241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A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4" name="Freeform 231"/>
            <p:cNvSpPr>
              <a:spLocks/>
            </p:cNvSpPr>
            <p:nvPr/>
          </p:nvSpPr>
          <p:spPr bwMode="auto">
            <a:xfrm>
              <a:off x="242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5" name="Freeform 232"/>
            <p:cNvSpPr>
              <a:spLocks/>
            </p:cNvSpPr>
            <p:nvPr/>
          </p:nvSpPr>
          <p:spPr bwMode="auto">
            <a:xfrm>
              <a:off x="243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A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6" name="Freeform 233"/>
            <p:cNvSpPr>
              <a:spLocks/>
            </p:cNvSpPr>
            <p:nvPr/>
          </p:nvSpPr>
          <p:spPr bwMode="auto">
            <a:xfrm>
              <a:off x="245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9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7" name="Freeform 234"/>
            <p:cNvSpPr>
              <a:spLocks/>
            </p:cNvSpPr>
            <p:nvPr/>
          </p:nvSpPr>
          <p:spPr bwMode="auto">
            <a:xfrm>
              <a:off x="246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9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8" name="Freeform 235"/>
            <p:cNvSpPr>
              <a:spLocks/>
            </p:cNvSpPr>
            <p:nvPr/>
          </p:nvSpPr>
          <p:spPr bwMode="auto">
            <a:xfrm>
              <a:off x="247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9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9" name="Freeform 236"/>
            <p:cNvSpPr>
              <a:spLocks/>
            </p:cNvSpPr>
            <p:nvPr/>
          </p:nvSpPr>
          <p:spPr bwMode="auto">
            <a:xfrm>
              <a:off x="249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9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0" name="Freeform 237"/>
            <p:cNvSpPr>
              <a:spLocks/>
            </p:cNvSpPr>
            <p:nvPr/>
          </p:nvSpPr>
          <p:spPr bwMode="auto">
            <a:xfrm>
              <a:off x="250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8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1" name="Freeform 238"/>
            <p:cNvSpPr>
              <a:spLocks/>
            </p:cNvSpPr>
            <p:nvPr/>
          </p:nvSpPr>
          <p:spPr bwMode="auto">
            <a:xfrm>
              <a:off x="251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8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2" name="Freeform 239"/>
            <p:cNvSpPr>
              <a:spLocks/>
            </p:cNvSpPr>
            <p:nvPr/>
          </p:nvSpPr>
          <p:spPr bwMode="auto">
            <a:xfrm>
              <a:off x="253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8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3" name="Freeform 240"/>
            <p:cNvSpPr>
              <a:spLocks/>
            </p:cNvSpPr>
            <p:nvPr/>
          </p:nvSpPr>
          <p:spPr bwMode="auto">
            <a:xfrm>
              <a:off x="254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4" name="Freeform 241"/>
            <p:cNvSpPr>
              <a:spLocks/>
            </p:cNvSpPr>
            <p:nvPr/>
          </p:nvSpPr>
          <p:spPr bwMode="auto">
            <a:xfrm>
              <a:off x="256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7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5" name="Freeform 242"/>
            <p:cNvSpPr>
              <a:spLocks/>
            </p:cNvSpPr>
            <p:nvPr/>
          </p:nvSpPr>
          <p:spPr bwMode="auto">
            <a:xfrm>
              <a:off x="257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6" name="Freeform 243"/>
            <p:cNvSpPr>
              <a:spLocks/>
            </p:cNvSpPr>
            <p:nvPr/>
          </p:nvSpPr>
          <p:spPr bwMode="auto">
            <a:xfrm>
              <a:off x="258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7" name="Freeform 244"/>
            <p:cNvSpPr>
              <a:spLocks/>
            </p:cNvSpPr>
            <p:nvPr/>
          </p:nvSpPr>
          <p:spPr bwMode="auto">
            <a:xfrm>
              <a:off x="259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7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8" name="Freeform 245"/>
            <p:cNvSpPr>
              <a:spLocks/>
            </p:cNvSpPr>
            <p:nvPr/>
          </p:nvSpPr>
          <p:spPr bwMode="auto">
            <a:xfrm>
              <a:off x="261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6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9" name="Freeform 246"/>
            <p:cNvSpPr>
              <a:spLocks/>
            </p:cNvSpPr>
            <p:nvPr/>
          </p:nvSpPr>
          <p:spPr bwMode="auto">
            <a:xfrm>
              <a:off x="262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6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0" name="Freeform 247"/>
            <p:cNvSpPr>
              <a:spLocks/>
            </p:cNvSpPr>
            <p:nvPr/>
          </p:nvSpPr>
          <p:spPr bwMode="auto">
            <a:xfrm>
              <a:off x="263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6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1" name="Freeform 248"/>
            <p:cNvSpPr>
              <a:spLocks/>
            </p:cNvSpPr>
            <p:nvPr/>
          </p:nvSpPr>
          <p:spPr bwMode="auto">
            <a:xfrm>
              <a:off x="265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6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2" name="Freeform 249"/>
            <p:cNvSpPr>
              <a:spLocks/>
            </p:cNvSpPr>
            <p:nvPr/>
          </p:nvSpPr>
          <p:spPr bwMode="auto">
            <a:xfrm>
              <a:off x="266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5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3" name="Freeform 250"/>
            <p:cNvSpPr>
              <a:spLocks/>
            </p:cNvSpPr>
            <p:nvPr/>
          </p:nvSpPr>
          <p:spPr bwMode="auto">
            <a:xfrm>
              <a:off x="2679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5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4" name="Freeform 251"/>
            <p:cNvSpPr>
              <a:spLocks/>
            </p:cNvSpPr>
            <p:nvPr/>
          </p:nvSpPr>
          <p:spPr bwMode="auto">
            <a:xfrm>
              <a:off x="2692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5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5" name="Freeform 252"/>
            <p:cNvSpPr>
              <a:spLocks/>
            </p:cNvSpPr>
            <p:nvPr/>
          </p:nvSpPr>
          <p:spPr bwMode="auto">
            <a:xfrm>
              <a:off x="2706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5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" name="Freeform 253"/>
            <p:cNvSpPr>
              <a:spLocks/>
            </p:cNvSpPr>
            <p:nvPr/>
          </p:nvSpPr>
          <p:spPr bwMode="auto">
            <a:xfrm>
              <a:off x="272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7" name="Freeform 254"/>
            <p:cNvSpPr>
              <a:spLocks/>
            </p:cNvSpPr>
            <p:nvPr/>
          </p:nvSpPr>
          <p:spPr bwMode="auto">
            <a:xfrm>
              <a:off x="273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4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8" name="Freeform 255"/>
            <p:cNvSpPr>
              <a:spLocks/>
            </p:cNvSpPr>
            <p:nvPr/>
          </p:nvSpPr>
          <p:spPr bwMode="auto">
            <a:xfrm>
              <a:off x="274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9" name="Freeform 256"/>
            <p:cNvSpPr>
              <a:spLocks/>
            </p:cNvSpPr>
            <p:nvPr/>
          </p:nvSpPr>
          <p:spPr bwMode="auto">
            <a:xfrm>
              <a:off x="276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0" name="Freeform 257"/>
            <p:cNvSpPr>
              <a:spLocks/>
            </p:cNvSpPr>
            <p:nvPr/>
          </p:nvSpPr>
          <p:spPr bwMode="auto">
            <a:xfrm>
              <a:off x="277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3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1" name="Freeform 258"/>
            <p:cNvSpPr>
              <a:spLocks/>
            </p:cNvSpPr>
            <p:nvPr/>
          </p:nvSpPr>
          <p:spPr bwMode="auto">
            <a:xfrm>
              <a:off x="278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3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2" name="Freeform 259"/>
            <p:cNvSpPr>
              <a:spLocks/>
            </p:cNvSpPr>
            <p:nvPr/>
          </p:nvSpPr>
          <p:spPr bwMode="auto">
            <a:xfrm>
              <a:off x="280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3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3" name="Freeform 260"/>
            <p:cNvSpPr>
              <a:spLocks/>
            </p:cNvSpPr>
            <p:nvPr/>
          </p:nvSpPr>
          <p:spPr bwMode="auto">
            <a:xfrm>
              <a:off x="281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3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4" name="Freeform 261"/>
            <p:cNvSpPr>
              <a:spLocks/>
            </p:cNvSpPr>
            <p:nvPr/>
          </p:nvSpPr>
          <p:spPr bwMode="auto">
            <a:xfrm>
              <a:off x="282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2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5" name="Freeform 262"/>
            <p:cNvSpPr>
              <a:spLocks/>
            </p:cNvSpPr>
            <p:nvPr/>
          </p:nvSpPr>
          <p:spPr bwMode="auto">
            <a:xfrm>
              <a:off x="284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2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6" name="Freeform 263"/>
            <p:cNvSpPr>
              <a:spLocks/>
            </p:cNvSpPr>
            <p:nvPr/>
          </p:nvSpPr>
          <p:spPr bwMode="auto">
            <a:xfrm>
              <a:off x="2853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2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7" name="Freeform 264"/>
            <p:cNvSpPr>
              <a:spLocks/>
            </p:cNvSpPr>
            <p:nvPr/>
          </p:nvSpPr>
          <p:spPr bwMode="auto">
            <a:xfrm>
              <a:off x="2867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2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8" name="Freeform 265"/>
            <p:cNvSpPr>
              <a:spLocks/>
            </p:cNvSpPr>
            <p:nvPr/>
          </p:nvSpPr>
          <p:spPr bwMode="auto">
            <a:xfrm>
              <a:off x="2880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1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9" name="Freeform 266"/>
            <p:cNvSpPr>
              <a:spLocks/>
            </p:cNvSpPr>
            <p:nvPr/>
          </p:nvSpPr>
          <p:spPr bwMode="auto">
            <a:xfrm>
              <a:off x="289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1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0" name="Freeform 267"/>
            <p:cNvSpPr>
              <a:spLocks/>
            </p:cNvSpPr>
            <p:nvPr/>
          </p:nvSpPr>
          <p:spPr bwMode="auto">
            <a:xfrm>
              <a:off x="290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1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" name="Freeform 268"/>
            <p:cNvSpPr>
              <a:spLocks/>
            </p:cNvSpPr>
            <p:nvPr/>
          </p:nvSpPr>
          <p:spPr bwMode="auto">
            <a:xfrm>
              <a:off x="292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1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2" name="Freeform 269"/>
            <p:cNvSpPr>
              <a:spLocks/>
            </p:cNvSpPr>
            <p:nvPr/>
          </p:nvSpPr>
          <p:spPr bwMode="auto">
            <a:xfrm>
              <a:off x="2934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0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3" name="Freeform 270"/>
            <p:cNvSpPr>
              <a:spLocks/>
            </p:cNvSpPr>
            <p:nvPr/>
          </p:nvSpPr>
          <p:spPr bwMode="auto">
            <a:xfrm>
              <a:off x="2948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0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4" name="Freeform 271"/>
            <p:cNvSpPr>
              <a:spLocks/>
            </p:cNvSpPr>
            <p:nvPr/>
          </p:nvSpPr>
          <p:spPr bwMode="auto">
            <a:xfrm>
              <a:off x="2961" y="107"/>
              <a:ext cx="17" cy="166"/>
            </a:xfrm>
            <a:custGeom>
              <a:avLst/>
              <a:gdLst>
                <a:gd name="T0" fmla="*/ 0 w 17"/>
                <a:gd name="T1" fmla="*/ 165 h 166"/>
                <a:gd name="T2" fmla="*/ 0 w 17"/>
                <a:gd name="T3" fmla="*/ 0 h 166"/>
                <a:gd name="T4" fmla="*/ 16 w 17"/>
                <a:gd name="T5" fmla="*/ 0 h 166"/>
                <a:gd name="T6" fmla="*/ 16 w 17"/>
                <a:gd name="T7" fmla="*/ 165 h 166"/>
                <a:gd name="T8" fmla="*/ 0 w 17"/>
                <a:gd name="T9" fmla="*/ 165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66"/>
                <a:gd name="T17" fmla="*/ 17 w 17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66">
                  <a:moveTo>
                    <a:pt x="0" y="165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65"/>
                  </a:lnTo>
                  <a:lnTo>
                    <a:pt x="0" y="165"/>
                  </a:lnTo>
                </a:path>
              </a:pathLst>
            </a:custGeom>
            <a:solidFill>
              <a:srgbClr val="000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5" name="Rectangle 272"/>
            <p:cNvSpPr>
              <a:spLocks noChangeArrowheads="1"/>
            </p:cNvSpPr>
            <p:nvPr/>
          </p:nvSpPr>
          <p:spPr bwMode="auto">
            <a:xfrm>
              <a:off x="1614" y="111"/>
              <a:ext cx="2720" cy="15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276" name="Rectangle 273"/>
            <p:cNvSpPr>
              <a:spLocks noChangeArrowheads="1"/>
            </p:cNvSpPr>
            <p:nvPr/>
          </p:nvSpPr>
          <p:spPr bwMode="auto">
            <a:xfrm>
              <a:off x="4399" y="44"/>
              <a:ext cx="97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en-GB" b="1">
                  <a:latin typeface="Times New Roman" pitchFamily="18" charset="0"/>
                  <a:cs typeface="Times New Roman" pitchFamily="18" charset="0"/>
                </a:rPr>
                <a:t>expanding</a:t>
              </a:r>
            </a:p>
          </p:txBody>
        </p:sp>
        <p:sp>
          <p:nvSpPr>
            <p:cNvPr id="277" name="Rectangle 274"/>
            <p:cNvSpPr>
              <a:spLocks noChangeArrowheads="1"/>
            </p:cNvSpPr>
            <p:nvPr/>
          </p:nvSpPr>
          <p:spPr bwMode="auto">
            <a:xfrm>
              <a:off x="596" y="44"/>
              <a:ext cx="10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en-GB" b="1" dirty="0">
                  <a:latin typeface="Times New Roman" pitchFamily="18" charset="0"/>
                  <a:cs typeface="Times New Roman" pitchFamily="18" charset="0"/>
                </a:rPr>
                <a:t>contracting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641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520" y="116632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/>
              <a:t>Limitations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79512" y="1939479"/>
            <a:ext cx="71287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400" dirty="0"/>
              <a:t>S</a:t>
            </a:r>
            <a:r>
              <a:rPr lang="en-GB" sz="2400" dirty="0" smtClean="0"/>
              <a:t>mall volume structures: Hippocampus and Caudate, issues with normalisation and alignment</a:t>
            </a:r>
          </a:p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400" dirty="0" smtClean="0"/>
              <a:t> VBM in degenerative brain disease:</a:t>
            </a:r>
          </a:p>
          <a:p>
            <a:pPr>
              <a:buClr>
                <a:schemeClr val="accent1"/>
              </a:buClr>
            </a:pPr>
            <a:r>
              <a:rPr lang="en-GB" sz="2400" dirty="0"/>
              <a:t> </a:t>
            </a:r>
            <a:r>
              <a:rPr lang="en-GB" sz="2400" dirty="0" smtClean="0"/>
              <a:t>      normalisation, </a:t>
            </a:r>
            <a:r>
              <a:rPr lang="en-GB" sz="2400" dirty="0" err="1" smtClean="0"/>
              <a:t>segementation</a:t>
            </a:r>
            <a:r>
              <a:rPr lang="en-GB" sz="2400" dirty="0" smtClean="0"/>
              <a:t> and smoothing </a:t>
            </a:r>
          </a:p>
          <a:p>
            <a:pPr>
              <a:buClr>
                <a:schemeClr val="accent1"/>
              </a:buClr>
            </a:pPr>
            <a:r>
              <a:rPr lang="en-GB" sz="2400" dirty="0"/>
              <a:t> </a:t>
            </a:r>
            <a:r>
              <a:rPr lang="en-GB" sz="2400" dirty="0" smtClean="0"/>
              <a:t>      of atrophied scans                                                                         </a:t>
            </a:r>
          </a:p>
          <a:p>
            <a:pPr>
              <a:buClr>
                <a:schemeClr val="accent1"/>
              </a:buClr>
            </a:pPr>
            <a:r>
              <a:rPr lang="en-GB" sz="2400" dirty="0"/>
              <a:t> </a:t>
            </a:r>
            <a:r>
              <a:rPr lang="en-GB" sz="2400" dirty="0" smtClean="0"/>
              <a:t>      </a:t>
            </a:r>
            <a:endParaRPr lang="en-GB" sz="2000" dirty="0"/>
          </a:p>
          <a:p>
            <a:pPr>
              <a:buClr>
                <a:schemeClr val="accent1"/>
              </a:buClr>
            </a:pPr>
            <a:endParaRPr lang="en-GB" sz="2200" dirty="0"/>
          </a:p>
          <a:p>
            <a:pPr marL="342900" indent="-342900">
              <a:buClr>
                <a:schemeClr val="accent1"/>
              </a:buClr>
              <a:buFont typeface="Wingdings" pitchFamily="2" charset="2"/>
              <a:buChar char="§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01121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520" y="116632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95536" y="1772816"/>
            <a:ext cx="4572000" cy="41106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GB" sz="2000" b="1" dirty="0" smtClean="0"/>
              <a:t>Advantages</a:t>
            </a:r>
          </a:p>
          <a:p>
            <a:pPr>
              <a:lnSpc>
                <a:spcPct val="80000"/>
              </a:lnSpc>
            </a:pPr>
            <a:endParaRPr lang="en-GB" sz="2000" b="1" dirty="0"/>
          </a:p>
          <a:p>
            <a:pPr marL="742950" lvl="1" indent="-28575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Fully automated: quick and not susceptible to human error and </a:t>
            </a:r>
            <a:r>
              <a:rPr lang="en-GB" dirty="0" smtClean="0"/>
              <a:t>inconsistencies</a:t>
            </a:r>
          </a:p>
          <a:p>
            <a:pPr lvl="1">
              <a:lnSpc>
                <a:spcPct val="80000"/>
              </a:lnSpc>
            </a:pPr>
            <a:endParaRPr lang="en-GB" dirty="0"/>
          </a:p>
          <a:p>
            <a:pPr marL="742950" lvl="1" indent="-28575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Unbiased and </a:t>
            </a:r>
            <a:r>
              <a:rPr lang="en-GB" dirty="0" smtClean="0"/>
              <a:t>objective</a:t>
            </a:r>
          </a:p>
          <a:p>
            <a:pPr lvl="1">
              <a:lnSpc>
                <a:spcPct val="80000"/>
              </a:lnSpc>
            </a:pPr>
            <a:endParaRPr lang="en-GB" dirty="0"/>
          </a:p>
          <a:p>
            <a:pPr marL="742950" lvl="1" indent="-28575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Not based on regions of interests; more </a:t>
            </a:r>
            <a:r>
              <a:rPr lang="en-GB" dirty="0" smtClean="0"/>
              <a:t>exploratory</a:t>
            </a:r>
          </a:p>
          <a:p>
            <a:pPr lvl="1">
              <a:lnSpc>
                <a:spcPct val="80000"/>
              </a:lnSpc>
            </a:pPr>
            <a:endParaRPr lang="en-GB" dirty="0"/>
          </a:p>
          <a:p>
            <a:pPr marL="742950" lvl="1" indent="-28575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Picks up on differences/ changes at a global and local </a:t>
            </a:r>
            <a:r>
              <a:rPr lang="en-GB" dirty="0" smtClean="0"/>
              <a:t>scale</a:t>
            </a:r>
          </a:p>
          <a:p>
            <a:pPr lvl="1">
              <a:lnSpc>
                <a:spcPct val="80000"/>
              </a:lnSpc>
            </a:pPr>
            <a:r>
              <a:rPr lang="en-GB" dirty="0" smtClean="0"/>
              <a:t> </a:t>
            </a:r>
            <a:endParaRPr lang="en-GB" dirty="0"/>
          </a:p>
          <a:p>
            <a:pPr marL="742950" lvl="1" indent="-28575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Has highlighted structural differences and changes between groups of people as well as over time</a:t>
            </a:r>
          </a:p>
          <a:p>
            <a:pPr lvl="2">
              <a:lnSpc>
                <a:spcPct val="80000"/>
              </a:lnSpc>
            </a:pPr>
            <a:endParaRPr lang="en-GB" sz="1600" dirty="0"/>
          </a:p>
        </p:txBody>
      </p:sp>
      <p:sp>
        <p:nvSpPr>
          <p:cNvPr id="6" name="Rectangle 5"/>
          <p:cNvSpPr/>
          <p:nvPr/>
        </p:nvSpPr>
        <p:spPr>
          <a:xfrm>
            <a:off x="4572000" y="1758061"/>
            <a:ext cx="4572000" cy="36871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GB" sz="2000" b="1" dirty="0" smtClean="0"/>
              <a:t>Disadvantages</a:t>
            </a:r>
          </a:p>
          <a:p>
            <a:pPr>
              <a:lnSpc>
                <a:spcPct val="80000"/>
              </a:lnSpc>
            </a:pPr>
            <a:endParaRPr lang="en-GB" sz="2000" b="1" dirty="0"/>
          </a:p>
          <a:p>
            <a:pPr marL="742950" lvl="1" indent="-28575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Data collection constraints (exactly the same way</a:t>
            </a:r>
            <a:r>
              <a:rPr lang="en-GB" dirty="0" smtClean="0"/>
              <a:t>)</a:t>
            </a:r>
          </a:p>
          <a:p>
            <a:pPr lvl="1">
              <a:lnSpc>
                <a:spcPct val="80000"/>
              </a:lnSpc>
            </a:pPr>
            <a:endParaRPr lang="en-GB" dirty="0"/>
          </a:p>
          <a:p>
            <a:pPr marL="742950" lvl="1" indent="-28575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Statistical </a:t>
            </a:r>
            <a:r>
              <a:rPr lang="en-GB" dirty="0" smtClean="0"/>
              <a:t>challenges</a:t>
            </a:r>
          </a:p>
          <a:p>
            <a:pPr lvl="1">
              <a:lnSpc>
                <a:spcPct val="80000"/>
              </a:lnSpc>
            </a:pPr>
            <a:r>
              <a:rPr lang="en-GB" dirty="0" smtClean="0"/>
              <a:t> </a:t>
            </a:r>
            <a:endParaRPr lang="en-GB" dirty="0"/>
          </a:p>
          <a:p>
            <a:pPr marL="742950" lvl="1" indent="-28575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Results may be flawed by </a:t>
            </a:r>
            <a:r>
              <a:rPr lang="en-GB" dirty="0" err="1"/>
              <a:t>preprocessing</a:t>
            </a:r>
            <a:r>
              <a:rPr lang="en-GB" dirty="0"/>
              <a:t> steps </a:t>
            </a:r>
          </a:p>
          <a:p>
            <a:pPr lvl="1">
              <a:lnSpc>
                <a:spcPct val="80000"/>
              </a:lnSpc>
            </a:pPr>
            <a:endParaRPr lang="en-GB" dirty="0"/>
          </a:p>
          <a:p>
            <a:pPr marL="742950" lvl="1" indent="-28575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/>
              <a:t>Underlying cause of difference </a:t>
            </a:r>
            <a:r>
              <a:rPr lang="en-GB" dirty="0" smtClean="0"/>
              <a:t>unknown</a:t>
            </a:r>
          </a:p>
          <a:p>
            <a:pPr lvl="1">
              <a:lnSpc>
                <a:spcPct val="80000"/>
              </a:lnSpc>
            </a:pPr>
            <a:r>
              <a:rPr lang="en-GB" dirty="0" smtClean="0"/>
              <a:t> </a:t>
            </a:r>
          </a:p>
          <a:p>
            <a:pPr marL="742950" lvl="1" indent="-285750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dirty="0" smtClean="0"/>
              <a:t>Interpretation </a:t>
            </a:r>
            <a:r>
              <a:rPr lang="en-GB" dirty="0"/>
              <a:t>of data- what are these changes when they are not volumetric?</a:t>
            </a:r>
          </a:p>
        </p:txBody>
      </p:sp>
    </p:spTree>
    <p:extLst>
      <p:ext uri="{BB962C8B-B14F-4D97-AF65-F5344CB8AC3E}">
        <p14:creationId xmlns:p14="http://schemas.microsoft.com/office/powerpoint/2010/main" val="2408785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2636912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GB" sz="10000" dirty="0" smtClean="0"/>
              <a:t>Questions ?</a:t>
            </a:r>
            <a:endParaRPr lang="en-GB" sz="10000" dirty="0"/>
          </a:p>
        </p:txBody>
      </p:sp>
    </p:spTree>
    <p:extLst>
      <p:ext uri="{BB962C8B-B14F-4D97-AF65-F5344CB8AC3E}">
        <p14:creationId xmlns:p14="http://schemas.microsoft.com/office/powerpoint/2010/main" val="146760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040" y="2060848"/>
            <a:ext cx="4912776" cy="3693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Idea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90783"/>
            <a:ext cx="4176464" cy="4894169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Uses Statistical Parametric Mapping software</a:t>
            </a:r>
          </a:p>
          <a:p>
            <a:r>
              <a:rPr lang="en-GB" dirty="0"/>
              <a:t>‘Unbiased’ technique</a:t>
            </a:r>
          </a:p>
          <a:p>
            <a:r>
              <a:rPr lang="en-GB" dirty="0" smtClean="0"/>
              <a:t>Pre-processing </a:t>
            </a:r>
            <a:r>
              <a:rPr lang="en-GB" dirty="0"/>
              <a:t>to align all images</a:t>
            </a:r>
          </a:p>
          <a:p>
            <a:r>
              <a:rPr lang="en-GB" dirty="0"/>
              <a:t>Parametric statistics at each point within the </a:t>
            </a:r>
            <a:r>
              <a:rPr lang="en-GB" dirty="0" smtClean="0"/>
              <a:t>image</a:t>
            </a:r>
          </a:p>
          <a:p>
            <a:pPr lvl="1"/>
            <a:r>
              <a:rPr lang="en-GB" dirty="0" smtClean="0"/>
              <a:t>Mass-</a:t>
            </a:r>
            <a:r>
              <a:rPr lang="en-GB" dirty="0" err="1" smtClean="0"/>
              <a:t>univariate</a:t>
            </a:r>
            <a:endParaRPr lang="en-GB" dirty="0"/>
          </a:p>
          <a:p>
            <a:r>
              <a:rPr lang="en-GB" dirty="0"/>
              <a:t>Statistical parametric map showing e.g.</a:t>
            </a:r>
          </a:p>
          <a:p>
            <a:pPr lvl="1"/>
            <a:r>
              <a:rPr lang="en-GB" dirty="0"/>
              <a:t>differences between groups</a:t>
            </a:r>
          </a:p>
          <a:p>
            <a:pPr lvl="1"/>
            <a:r>
              <a:rPr lang="en-GB" dirty="0"/>
              <a:t>regions where there is a significant correlation with a clinical </a:t>
            </a:r>
            <a:r>
              <a:rPr lang="en-GB" dirty="0" smtClean="0"/>
              <a:t>measure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657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856984" cy="125272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Pre-Processing: Unified Segmentation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18979"/>
            <a:ext cx="8856984" cy="4731868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= </a:t>
            </a:r>
            <a:r>
              <a:rPr lang="en-GB" sz="2400" dirty="0" smtClean="0"/>
              <a:t>iterative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 tissue classification + normalisation + bias correction</a:t>
            </a:r>
          </a:p>
          <a:p>
            <a:r>
              <a:rPr lang="en-GB" sz="2400" dirty="0"/>
              <a:t>Segmentation:</a:t>
            </a:r>
          </a:p>
          <a:p>
            <a:pPr lvl="2"/>
            <a:r>
              <a:rPr lang="en-GB" sz="2000" dirty="0"/>
              <a:t>Models the intensity distributions by a mixture of Gaussians, but using tissue probability </a:t>
            </a:r>
            <a:r>
              <a:rPr lang="en-GB" sz="2000" dirty="0" smtClean="0"/>
              <a:t>map (TPM) to weight </a:t>
            </a:r>
            <a:r>
              <a:rPr lang="en-GB" sz="2000" dirty="0"/>
              <a:t>the classification</a:t>
            </a:r>
          </a:p>
          <a:p>
            <a:pPr lvl="2"/>
            <a:r>
              <a:rPr lang="en-GB" sz="2000" dirty="0" smtClean="0"/>
              <a:t>TPM = </a:t>
            </a:r>
            <a:r>
              <a:rPr lang="en-GB" sz="2000" dirty="0"/>
              <a:t>priors of where to expect certain tissue </a:t>
            </a:r>
            <a:r>
              <a:rPr lang="en-GB" sz="2000" dirty="0" smtClean="0"/>
              <a:t>types</a:t>
            </a:r>
          </a:p>
          <a:p>
            <a:pPr lvl="2"/>
            <a:r>
              <a:rPr lang="en-GB" sz="2000" dirty="0" smtClean="0"/>
              <a:t>Affine registration of </a:t>
            </a:r>
            <a:r>
              <a:rPr lang="en-GB" sz="2000" dirty="0"/>
              <a:t>scan to </a:t>
            </a:r>
            <a:r>
              <a:rPr lang="en-GB" sz="2000" dirty="0" smtClean="0"/>
              <a:t>TPM</a:t>
            </a:r>
            <a:endParaRPr lang="en-GB" sz="2000" dirty="0"/>
          </a:p>
          <a:p>
            <a:r>
              <a:rPr lang="en-GB" sz="2400" dirty="0" smtClean="0"/>
              <a:t>Normalisation: </a:t>
            </a:r>
          </a:p>
          <a:p>
            <a:pPr lvl="1"/>
            <a:r>
              <a:rPr lang="en-GB" sz="2000" dirty="0"/>
              <a:t>The </a:t>
            </a:r>
            <a:r>
              <a:rPr lang="en-GB" sz="2000" dirty="0" smtClean="0"/>
              <a:t>transform </a:t>
            </a:r>
            <a:r>
              <a:rPr lang="en-GB" sz="2000" dirty="0"/>
              <a:t>used to align the image to the </a:t>
            </a:r>
            <a:r>
              <a:rPr lang="en-GB" sz="2000" dirty="0" smtClean="0"/>
              <a:t>TPM used </a:t>
            </a:r>
            <a:r>
              <a:rPr lang="en-GB" sz="2000" dirty="0"/>
              <a:t>to normalise the scan to standard </a:t>
            </a:r>
            <a:r>
              <a:rPr lang="en-GB" sz="2000" dirty="0" smtClean="0"/>
              <a:t>(TPM) space  </a:t>
            </a:r>
          </a:p>
          <a:p>
            <a:pPr lvl="2"/>
            <a:r>
              <a:rPr lang="en-GB" sz="1600" dirty="0" smtClean="0"/>
              <a:t>parameters calculated but not applied</a:t>
            </a:r>
          </a:p>
          <a:p>
            <a:pPr lvl="1"/>
            <a:r>
              <a:rPr lang="en-GB" sz="2000" dirty="0" smtClean="0"/>
              <a:t>Corrects </a:t>
            </a:r>
            <a:r>
              <a:rPr lang="en-GB" sz="2000" dirty="0"/>
              <a:t>for global brain shape differences </a:t>
            </a:r>
            <a:endParaRPr lang="en-GB" sz="2000" dirty="0" smtClean="0"/>
          </a:p>
          <a:p>
            <a:r>
              <a:rPr lang="en-GB" sz="3000" dirty="0" smtClean="0"/>
              <a:t>Bias correction:</a:t>
            </a:r>
          </a:p>
          <a:p>
            <a:pPr lvl="1"/>
            <a:r>
              <a:rPr lang="en-GB" sz="2000" dirty="0" smtClean="0"/>
              <a:t>Spatially </a:t>
            </a:r>
            <a:r>
              <a:rPr lang="en-GB" sz="2000" dirty="0" err="1" smtClean="0"/>
              <a:t>smoothes</a:t>
            </a:r>
            <a:r>
              <a:rPr lang="en-GB" sz="2000" dirty="0" smtClean="0"/>
              <a:t> </a:t>
            </a:r>
            <a:r>
              <a:rPr lang="en-GB" sz="2000" dirty="0"/>
              <a:t>the intensity variability, which is worse at higher field strengths</a:t>
            </a:r>
          </a:p>
        </p:txBody>
      </p:sp>
    </p:spTree>
    <p:extLst>
      <p:ext uri="{BB962C8B-B14F-4D97-AF65-F5344CB8AC3E}">
        <p14:creationId xmlns:p14="http://schemas.microsoft.com/office/powerpoint/2010/main" val="2566436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087" y="0"/>
            <a:ext cx="4854736" cy="357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DARTEL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501008"/>
            <a:ext cx="8640960" cy="352839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Registration of GM segmentations to a standard space</a:t>
            </a:r>
          </a:p>
          <a:p>
            <a:pPr marL="676656" lvl="2" indent="0">
              <a:buNone/>
            </a:pP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1) Applies affine parameters into TPM space</a:t>
            </a:r>
          </a:p>
          <a:p>
            <a:pPr marL="676656" lvl="2" indent="0">
              <a:buNone/>
            </a:pP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2) Additional non-linear warp to study specific space</a:t>
            </a:r>
          </a:p>
          <a:p>
            <a:r>
              <a:rPr lang="en-GB" sz="2400" dirty="0" smtClean="0"/>
              <a:t>Study-specific </a:t>
            </a:r>
            <a:r>
              <a:rPr lang="en-GB" sz="2400" dirty="0"/>
              <a:t>grey </a:t>
            </a:r>
            <a:r>
              <a:rPr lang="en-GB" sz="2400" dirty="0" smtClean="0"/>
              <a:t>matter template</a:t>
            </a:r>
            <a:endParaRPr lang="en-GB" sz="2400" dirty="0"/>
          </a:p>
          <a:p>
            <a:r>
              <a:rPr lang="en-GB" sz="2400" dirty="0" smtClean="0"/>
              <a:t>Constructs </a:t>
            </a:r>
            <a:r>
              <a:rPr lang="en-GB" sz="2400" dirty="0"/>
              <a:t>a flow field so one image can slowly ‘flow’ into </a:t>
            </a:r>
            <a:r>
              <a:rPr lang="en-GB" sz="2400" dirty="0" smtClean="0"/>
              <a:t>another</a:t>
            </a:r>
          </a:p>
          <a:p>
            <a:r>
              <a:rPr lang="en-GB" sz="2400" dirty="0" smtClean="0"/>
              <a:t>Allows </a:t>
            </a:r>
            <a:r>
              <a:rPr lang="en-GB" sz="2400" dirty="0"/>
              <a:t>for more precise inter-subject </a:t>
            </a:r>
            <a:r>
              <a:rPr lang="en-GB" sz="2400" dirty="0" smtClean="0"/>
              <a:t>alignment</a:t>
            </a:r>
            <a:endParaRPr lang="en-GB" sz="2400" dirty="0"/>
          </a:p>
          <a:p>
            <a:r>
              <a:rPr lang="en-GB" sz="2400" dirty="0" smtClean="0"/>
              <a:t>Involves </a:t>
            </a:r>
            <a:r>
              <a:rPr lang="en-GB" sz="2400" dirty="0"/>
              <a:t>prior knowledge </a:t>
            </a:r>
            <a:r>
              <a:rPr lang="en-GB" sz="2400" dirty="0" smtClean="0"/>
              <a:t>e.g. </a:t>
            </a:r>
            <a:r>
              <a:rPr lang="en-GB" sz="2400" dirty="0"/>
              <a:t>stretches, scales, shifts and </a:t>
            </a:r>
            <a:r>
              <a:rPr lang="en-GB" sz="2400" dirty="0" smtClean="0"/>
              <a:t>warps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812832"/>
            <a:ext cx="5256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 </a:t>
            </a:r>
            <a:r>
              <a:rPr lang="en-US" sz="2400" dirty="0" err="1" smtClean="0">
                <a:solidFill>
                  <a:srgbClr val="FFC000"/>
                </a:solidFill>
              </a:rPr>
              <a:t>D</a:t>
            </a:r>
            <a:r>
              <a:rPr lang="en-US" sz="2400" dirty="0" err="1" smtClean="0"/>
              <a:t>iffeomorphic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C000"/>
                </a:solidFill>
              </a:rPr>
              <a:t>A</a:t>
            </a:r>
            <a:r>
              <a:rPr lang="en-US" sz="2400" dirty="0" smtClean="0"/>
              <a:t>natomical </a:t>
            </a:r>
            <a:r>
              <a:rPr lang="en-US" sz="2400" dirty="0" smtClean="0">
                <a:solidFill>
                  <a:srgbClr val="FFC000"/>
                </a:solidFill>
              </a:rPr>
              <a:t>R</a:t>
            </a:r>
            <a:r>
              <a:rPr lang="en-US" sz="2400" dirty="0" smtClean="0"/>
              <a:t>egistration using </a:t>
            </a:r>
            <a:r>
              <a:rPr lang="en-US" sz="2400" dirty="0" err="1" smtClean="0">
                <a:solidFill>
                  <a:srgbClr val="FFC000"/>
                </a:solidFill>
              </a:rPr>
              <a:t>E</a:t>
            </a:r>
            <a:r>
              <a:rPr lang="en-US" sz="2400" dirty="0" err="1" smtClean="0"/>
              <a:t>xponentiated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C000"/>
                </a:solidFill>
              </a:rPr>
              <a:t>L</a:t>
            </a:r>
            <a:r>
              <a:rPr lang="en-US" sz="2400" dirty="0" smtClean="0"/>
              <a:t>ie algebra registration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500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Pre-Processing: Modulation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4887"/>
            <a:ext cx="8352928" cy="3244273"/>
          </a:xfrm>
        </p:spPr>
        <p:txBody>
          <a:bodyPr>
            <a:normAutofit fontScale="55000" lnSpcReduction="20000"/>
          </a:bodyPr>
          <a:lstStyle/>
          <a:p>
            <a:r>
              <a:rPr lang="en-GB" sz="4400" dirty="0"/>
              <a:t>Spatial normalisation removes differences between scans</a:t>
            </a:r>
          </a:p>
          <a:p>
            <a:r>
              <a:rPr lang="en-GB" sz="4400" dirty="0"/>
              <a:t>Modulation </a:t>
            </a:r>
            <a:r>
              <a:rPr lang="en-GB" sz="4400" smtClean="0"/>
              <a:t>of segmentations puts </a:t>
            </a:r>
            <a:r>
              <a:rPr lang="en-GB" sz="4400" dirty="0"/>
              <a:t>this information back</a:t>
            </a:r>
          </a:p>
          <a:p>
            <a:r>
              <a:rPr lang="en-GB" sz="4400" dirty="0"/>
              <a:t>Rescaling the intensities dependent on the amount of expansion/contraction - if not much change needed, not much intensity </a:t>
            </a:r>
            <a:r>
              <a:rPr lang="en-GB" sz="4400" dirty="0" smtClean="0"/>
              <a:t>change</a:t>
            </a:r>
            <a:endParaRPr lang="en-GB" sz="4400" dirty="0"/>
          </a:p>
          <a:p>
            <a:pPr marL="118872" indent="0">
              <a:buNone/>
            </a:pPr>
            <a:r>
              <a:rPr lang="en-GB" sz="3600" dirty="0"/>
              <a:t>E.g.</a:t>
            </a:r>
          </a:p>
          <a:p>
            <a:pPr marL="118872" indent="0">
              <a:buNone/>
            </a:pPr>
            <a:r>
              <a:rPr lang="en-GB" sz="3600" dirty="0"/>
              <a:t>Native = 				1	1</a:t>
            </a:r>
          </a:p>
          <a:p>
            <a:pPr marL="118872" indent="0">
              <a:buNone/>
            </a:pPr>
            <a:r>
              <a:rPr lang="en-GB" sz="3600" dirty="0" err="1"/>
              <a:t>Unmodulated</a:t>
            </a:r>
            <a:r>
              <a:rPr lang="en-GB" sz="3600" dirty="0"/>
              <a:t> warped =		 1	1	1	1</a:t>
            </a:r>
          </a:p>
          <a:p>
            <a:pPr marL="118872" indent="0">
              <a:buNone/>
            </a:pPr>
            <a:r>
              <a:rPr lang="en-GB" sz="3600" dirty="0"/>
              <a:t>Modulated =			 2/3	1/3	1/3	2/3 		</a:t>
            </a:r>
          </a:p>
          <a:p>
            <a:pPr marL="118872" indent="0">
              <a:buNone/>
            </a:pPr>
            <a:r>
              <a:rPr lang="en-GB" sz="3600" dirty="0"/>
              <a:t>= lower in the middle where imaged stretched but total is preserved.</a:t>
            </a:r>
          </a:p>
          <a:p>
            <a:pPr marL="118872" indent="0">
              <a:buNone/>
            </a:pP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869160"/>
            <a:ext cx="3744416" cy="1644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9059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194" y="2636912"/>
            <a:ext cx="4289270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55448"/>
            <a:ext cx="9036496" cy="1252728"/>
          </a:xfrm>
        </p:spPr>
        <p:txBody>
          <a:bodyPr>
            <a:normAutofit/>
          </a:bodyPr>
          <a:lstStyle/>
          <a:p>
            <a:r>
              <a:rPr lang="en-GB" dirty="0" smtClean="0"/>
              <a:t>Pre-Processing: Smoothing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692094"/>
            <a:ext cx="496855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Gets rid of roughness and noise to produce data in a more normal distribution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Removes some registration errors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Kernel defined in terms of FWHM (full width at half maximum) of </a:t>
            </a:r>
            <a:r>
              <a:rPr lang="en-GB" sz="2000" dirty="0" smtClean="0"/>
              <a:t>filter</a:t>
            </a:r>
            <a:endParaRPr lang="en-GB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7-14mm </a:t>
            </a:r>
            <a:r>
              <a:rPr lang="en-GB" sz="2000" dirty="0" smtClean="0"/>
              <a:t>kernel</a:t>
            </a:r>
            <a:endParaRPr lang="en-GB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Analysis is most sensitive to effects that match the shape and size of the kernel </a:t>
            </a:r>
            <a:endParaRPr lang="en-GB" sz="20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000" dirty="0" smtClean="0"/>
              <a:t>Match Filter Theorem</a:t>
            </a:r>
            <a:endParaRPr lang="en-GB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Kernel takes weighted average of the surrounding intensities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Smaller kernels mean results can be localised to a more precise region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Less smoothing needed if DARTEL used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In an ideal world this would not be </a:t>
            </a:r>
            <a:r>
              <a:rPr lang="en-GB" sz="2000" dirty="0" smtClean="0"/>
              <a:t>needed</a:t>
            </a:r>
            <a:endParaRPr lang="en-GB" sz="20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83441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GB" dirty="0" smtClean="0"/>
              <a:t>Results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4294967295"/>
          </p:nvPr>
        </p:nvSpPr>
        <p:spPr>
          <a:xfrm>
            <a:off x="3635375" y="1600200"/>
            <a:ext cx="5051425" cy="4852988"/>
          </a:xfrm>
        </p:spPr>
        <p:txBody>
          <a:bodyPr/>
          <a:lstStyle/>
          <a:p>
            <a:r>
              <a:rPr lang="en-GB" sz="2600" dirty="0" smtClean="0"/>
              <a:t>Voxel-wise (mass-</a:t>
            </a:r>
            <a:r>
              <a:rPr lang="en-GB" sz="2600" dirty="0" err="1" smtClean="0"/>
              <a:t>univariate</a:t>
            </a:r>
            <a:r>
              <a:rPr lang="en-GB" sz="2600" dirty="0" smtClean="0"/>
              <a:t>) independent statistical tests for every single voxel</a:t>
            </a:r>
          </a:p>
          <a:p>
            <a:endParaRPr lang="en-GB" sz="2600" dirty="0" smtClean="0"/>
          </a:p>
          <a:p>
            <a:r>
              <a:rPr lang="en-GB" sz="2600" dirty="0" smtClean="0"/>
              <a:t>Group comparison:</a:t>
            </a:r>
          </a:p>
          <a:p>
            <a:pPr lvl="1"/>
            <a:r>
              <a:rPr lang="en-GB" sz="2200" dirty="0" smtClean="0"/>
              <a:t>Regions of difference between groups</a:t>
            </a:r>
          </a:p>
          <a:p>
            <a:r>
              <a:rPr lang="en-GB" sz="2600" dirty="0" smtClean="0"/>
              <a:t>Correlation:</a:t>
            </a:r>
          </a:p>
          <a:p>
            <a:pPr lvl="1"/>
            <a:r>
              <a:rPr lang="en-GB" sz="2200" dirty="0" smtClean="0"/>
              <a:t>Region of association with test score</a:t>
            </a:r>
          </a:p>
        </p:txBody>
      </p:sp>
      <p:pic>
        <p:nvPicPr>
          <p:cNvPr id="26628" name="Picture 3" descr="6monthgrey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420938"/>
            <a:ext cx="2808287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56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Statistical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Test </a:t>
            </a:r>
            <a:r>
              <a:rPr lang="en-GB" dirty="0"/>
              <a:t>group differences in e.g. grey matter BUT</a:t>
            </a:r>
          </a:p>
          <a:p>
            <a:pPr lvl="1"/>
            <a:r>
              <a:rPr lang="en-GB" dirty="0"/>
              <a:t>which covariates e.g. </a:t>
            </a:r>
            <a:r>
              <a:rPr lang="en-GB" dirty="0" smtClean="0"/>
              <a:t>age</a:t>
            </a:r>
            <a:r>
              <a:rPr lang="en-GB" dirty="0"/>
              <a:t>, gender </a:t>
            </a:r>
            <a:r>
              <a:rPr lang="en-GB" dirty="0" smtClean="0"/>
              <a:t>etc.?</a:t>
            </a:r>
            <a:endParaRPr lang="en-GB" dirty="0"/>
          </a:p>
          <a:p>
            <a:pPr lvl="1"/>
            <a:r>
              <a:rPr lang="en-GB" dirty="0"/>
              <a:t>which search volume?</a:t>
            </a:r>
          </a:p>
          <a:p>
            <a:pPr lvl="1"/>
            <a:r>
              <a:rPr lang="en-GB" dirty="0"/>
              <a:t>what threshold?</a:t>
            </a:r>
          </a:p>
          <a:p>
            <a:pPr lvl="1"/>
            <a:r>
              <a:rPr lang="en-GB" dirty="0"/>
              <a:t>correction for multiple comparisons</a:t>
            </a:r>
            <a:r>
              <a:rPr lang="en-GB" dirty="0" smtClean="0"/>
              <a:t>?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sz="1600" dirty="0" smtClean="0"/>
              <a:t>Ridgeway et al. 2008: Ten </a:t>
            </a:r>
            <a:r>
              <a:rPr lang="en-GB" sz="1600" dirty="0"/>
              <a:t>simple rules for reporting voxel-based </a:t>
            </a:r>
            <a:r>
              <a:rPr lang="en-GB" sz="1600" dirty="0" err="1"/>
              <a:t>morphometry</a:t>
            </a:r>
            <a:r>
              <a:rPr lang="en-GB" sz="1600" dirty="0"/>
              <a:t> </a:t>
            </a:r>
            <a:r>
              <a:rPr lang="en-GB" sz="1600" dirty="0" smtClean="0"/>
              <a:t>studies</a:t>
            </a:r>
          </a:p>
          <a:p>
            <a:pPr lvl="1"/>
            <a:r>
              <a:rPr lang="en-GB" sz="1400" dirty="0" smtClean="0"/>
              <a:t>Multiple methodological options available</a:t>
            </a:r>
          </a:p>
          <a:p>
            <a:pPr lvl="1"/>
            <a:r>
              <a:rPr lang="en-GB" sz="1400" dirty="0" smtClean="0"/>
              <a:t>Decisions must be clearly described</a:t>
            </a:r>
            <a:endParaRPr lang="en-GB" sz="1400" dirty="0"/>
          </a:p>
          <a:p>
            <a:r>
              <a:rPr lang="en-GB" sz="1600" dirty="0" smtClean="0"/>
              <a:t>Henley et al. 2009: Pitfalls </a:t>
            </a:r>
            <a:r>
              <a:rPr lang="en-GB" sz="1600" dirty="0"/>
              <a:t>in the Use of Voxel-Based </a:t>
            </a:r>
            <a:r>
              <a:rPr lang="en-GB" sz="1600" dirty="0" err="1" smtClean="0"/>
              <a:t>Morphometry</a:t>
            </a:r>
            <a:r>
              <a:rPr lang="en-GB" sz="1600" dirty="0" smtClean="0"/>
              <a:t> as </a:t>
            </a:r>
            <a:r>
              <a:rPr lang="en-GB" sz="1600" dirty="0"/>
              <a:t>a Biomarker: Examples from </a:t>
            </a:r>
            <a:r>
              <a:rPr lang="en-GB" sz="1600" dirty="0" smtClean="0"/>
              <a:t>Huntington Disease</a:t>
            </a:r>
          </a:p>
          <a:p>
            <a:pPr marL="118872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873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369</TotalTime>
  <Words>1243</Words>
  <Application>Microsoft Office PowerPoint</Application>
  <PresentationFormat>On-screen Show (4:3)</PresentationFormat>
  <Paragraphs>302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Module</vt:lpstr>
      <vt:lpstr>Voxel Based Morphometry</vt:lpstr>
      <vt:lpstr>Contents</vt:lpstr>
      <vt:lpstr>General Idea</vt:lpstr>
      <vt:lpstr>Pre-Processing: Unified Segmentation</vt:lpstr>
      <vt:lpstr>DARTEL</vt:lpstr>
      <vt:lpstr>Pre-Processing: Modulation</vt:lpstr>
      <vt:lpstr>Pre-Processing: Smoothing</vt:lpstr>
      <vt:lpstr>Results</vt:lpstr>
      <vt:lpstr>Statistical Analysis</vt:lpstr>
      <vt:lpstr>Statistical Analysis</vt:lpstr>
      <vt:lpstr>Statistical Analysis</vt:lpstr>
      <vt:lpstr>Statistical Analysis</vt:lpstr>
      <vt:lpstr>Statistical Analysis</vt:lpstr>
      <vt:lpstr>Statistical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Voxel Based Morphometry</dc:title>
  <dc:creator>Elin Rees</dc:creator>
  <cp:lastModifiedBy>Elin Rees</cp:lastModifiedBy>
  <cp:revision>41</cp:revision>
  <dcterms:created xsi:type="dcterms:W3CDTF">2013-03-11T10:11:49Z</dcterms:created>
  <dcterms:modified xsi:type="dcterms:W3CDTF">2013-03-27T09:17:12Z</dcterms:modified>
</cp:coreProperties>
</file>