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7" r:id="rId4"/>
    <p:sldId id="264" r:id="rId5"/>
    <p:sldId id="258" r:id="rId6"/>
    <p:sldId id="259" r:id="rId7"/>
    <p:sldId id="262" r:id="rId8"/>
    <p:sldId id="260" r:id="rId9"/>
    <p:sldId id="261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71" r:id="rId21"/>
    <p:sldId id="268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E66"/>
    <a:srgbClr val="FF0066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3D1EA-CC38-47DB-AB2D-E77383F2CBE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6F2B1DD-92EE-4A30-A699-05E5E803C274}">
      <dgm:prSet custT="1"/>
      <dgm:spPr/>
      <dgm:t>
        <a:bodyPr/>
        <a:lstStyle/>
        <a:p>
          <a:pPr algn="ctr" rtl="0"/>
          <a:r>
            <a:rPr lang="nl-NL" sz="2400" dirty="0" smtClean="0"/>
            <a:t>p(θ|y)</a:t>
          </a:r>
          <a:endParaRPr lang="en-GB" sz="2400" dirty="0"/>
        </a:p>
      </dgm:t>
    </dgm:pt>
    <dgm:pt modelId="{3FCE891C-925C-4FD4-8BC5-64996D90AF3C}" type="parTrans" cxnId="{4DC7403F-7939-4039-B4C6-DF75E1E9D483}">
      <dgm:prSet/>
      <dgm:spPr/>
      <dgm:t>
        <a:bodyPr/>
        <a:lstStyle/>
        <a:p>
          <a:endParaRPr lang="en-GB"/>
        </a:p>
      </dgm:t>
    </dgm:pt>
    <dgm:pt modelId="{1EDC08EE-7DCE-4B97-B4FE-3019D56FD56A}" type="sibTrans" cxnId="{4DC7403F-7939-4039-B4C6-DF75E1E9D483}">
      <dgm:prSet/>
      <dgm:spPr/>
      <dgm:t>
        <a:bodyPr/>
        <a:lstStyle/>
        <a:p>
          <a:endParaRPr lang="en-GB"/>
        </a:p>
      </dgm:t>
    </dgm:pt>
    <dgm:pt modelId="{73DFE159-4AA6-4307-A0D6-C4826671705E}" type="pres">
      <dgm:prSet presAssocID="{67A3D1EA-CC38-47DB-AB2D-E77383F2CB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8F35E4-86E9-4743-B580-765D5B1C98CC}" type="pres">
      <dgm:prSet presAssocID="{56F2B1DD-92EE-4A30-A699-05E5E803C274}" presName="parentText" presStyleLbl="node1" presStyleIdx="0" presStyleCnt="1" custScaleX="123361" custScaleY="347198" custLinFactNeighborX="18181" custLinFactNeighborY="-2605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C7403F-7939-4039-B4C6-DF75E1E9D483}" srcId="{67A3D1EA-CC38-47DB-AB2D-E77383F2CBE6}" destId="{56F2B1DD-92EE-4A30-A699-05E5E803C274}" srcOrd="0" destOrd="0" parTransId="{3FCE891C-925C-4FD4-8BC5-64996D90AF3C}" sibTransId="{1EDC08EE-7DCE-4B97-B4FE-3019D56FD56A}"/>
    <dgm:cxn modelId="{6B5C1F86-8719-4641-B6B2-7FC85BC458BD}" type="presOf" srcId="{56F2B1DD-92EE-4A30-A699-05E5E803C274}" destId="{878F35E4-86E9-4743-B580-765D5B1C98CC}" srcOrd="0" destOrd="0" presId="urn:microsoft.com/office/officeart/2005/8/layout/vList2"/>
    <dgm:cxn modelId="{0AEAD5AD-CD6C-4F6E-9089-BC9D25CC48A6}" type="presOf" srcId="{67A3D1EA-CC38-47DB-AB2D-E77383F2CBE6}" destId="{73DFE159-4AA6-4307-A0D6-C4826671705E}" srcOrd="0" destOrd="0" presId="urn:microsoft.com/office/officeart/2005/8/layout/vList2"/>
    <dgm:cxn modelId="{CA8B8F60-B6AD-4F6B-A20B-CBEE032BF0EC}" type="presParOf" srcId="{73DFE159-4AA6-4307-A0D6-C4826671705E}" destId="{878F35E4-86E9-4743-B580-765D5B1C9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86ED2-DC8A-4446-AF39-4CBCE9722C4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EA03A0E-390C-4C3B-AD68-1F08E04F491B}">
      <dgm:prSet custT="1"/>
      <dgm:spPr/>
      <dgm:t>
        <a:bodyPr/>
        <a:lstStyle/>
        <a:p>
          <a:pPr algn="ctr" rtl="0"/>
          <a:r>
            <a:rPr lang="nl-NL" sz="2400" dirty="0" smtClean="0"/>
            <a:t>p(y|θ)</a:t>
          </a:r>
          <a:endParaRPr lang="en-GB" sz="2400" dirty="0"/>
        </a:p>
      </dgm:t>
    </dgm:pt>
    <dgm:pt modelId="{F5AE6C87-D6F3-4D47-9E7B-AD25CD4B1EE4}" type="parTrans" cxnId="{3308A13B-5312-445A-BCBE-14580D86ADAC}">
      <dgm:prSet/>
      <dgm:spPr/>
      <dgm:t>
        <a:bodyPr/>
        <a:lstStyle/>
        <a:p>
          <a:endParaRPr lang="en-GB"/>
        </a:p>
      </dgm:t>
    </dgm:pt>
    <dgm:pt modelId="{40179380-C856-41EF-A16B-472C1FFC71CE}" type="sibTrans" cxnId="{3308A13B-5312-445A-BCBE-14580D86ADAC}">
      <dgm:prSet/>
      <dgm:spPr/>
      <dgm:t>
        <a:bodyPr/>
        <a:lstStyle/>
        <a:p>
          <a:endParaRPr lang="en-GB"/>
        </a:p>
      </dgm:t>
    </dgm:pt>
    <dgm:pt modelId="{8832F4CF-94DF-405D-9C09-B8E62EAF2A81}" type="pres">
      <dgm:prSet presAssocID="{5D186ED2-DC8A-4446-AF39-4CBCE9722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8754A5-9CBB-47EB-B5B3-79AB6832CFC7}" type="pres">
      <dgm:prSet presAssocID="{EEA03A0E-390C-4C3B-AD68-1F08E04F491B}" presName="parentText" presStyleLbl="node1" presStyleIdx="0" presStyleCnt="1" custLinFactNeighborX="20513" custLinFactNeighborY="95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08A13B-5312-445A-BCBE-14580D86ADAC}" srcId="{5D186ED2-DC8A-4446-AF39-4CBCE9722C47}" destId="{EEA03A0E-390C-4C3B-AD68-1F08E04F491B}" srcOrd="0" destOrd="0" parTransId="{F5AE6C87-D6F3-4D47-9E7B-AD25CD4B1EE4}" sibTransId="{40179380-C856-41EF-A16B-472C1FFC71CE}"/>
    <dgm:cxn modelId="{2F825A44-E731-4FD7-A74D-EC680154127A}" type="presOf" srcId="{5D186ED2-DC8A-4446-AF39-4CBCE9722C47}" destId="{8832F4CF-94DF-405D-9C09-B8E62EAF2A81}" srcOrd="0" destOrd="0" presId="urn:microsoft.com/office/officeart/2005/8/layout/vList2"/>
    <dgm:cxn modelId="{E086B324-8DAF-4D6D-8B76-4922B540783B}" type="presOf" srcId="{EEA03A0E-390C-4C3B-AD68-1F08E04F491B}" destId="{E08754A5-9CBB-47EB-B5B3-79AB6832CFC7}" srcOrd="0" destOrd="0" presId="urn:microsoft.com/office/officeart/2005/8/layout/vList2"/>
    <dgm:cxn modelId="{74FAB580-5A21-4F8F-B334-00D1B42A0B10}" type="presParOf" srcId="{8832F4CF-94DF-405D-9C09-B8E62EAF2A81}" destId="{E08754A5-9CBB-47EB-B5B3-79AB6832CF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35E4-86E9-4743-B580-765D5B1C98CC}">
      <dsp:nvSpPr>
        <dsp:cNvPr id="0" name=""/>
        <dsp:cNvSpPr/>
      </dsp:nvSpPr>
      <dsp:spPr>
        <a:xfrm>
          <a:off x="0" y="0"/>
          <a:ext cx="2155477" cy="881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p(θ|y)</a:t>
          </a:r>
          <a:endParaRPr lang="en-GB" sz="2400" kern="1200" dirty="0"/>
        </a:p>
      </dsp:txBody>
      <dsp:txXfrm>
        <a:off x="43048" y="43048"/>
        <a:ext cx="2069381" cy="795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54A5-9CBB-47EB-B5B3-79AB6832CFC7}">
      <dsp:nvSpPr>
        <dsp:cNvPr id="0" name=""/>
        <dsp:cNvSpPr/>
      </dsp:nvSpPr>
      <dsp:spPr>
        <a:xfrm>
          <a:off x="0" y="7207"/>
          <a:ext cx="1208373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p(y|θ)</a:t>
          </a:r>
          <a:endParaRPr lang="en-GB" sz="2400" kern="1200" dirty="0"/>
        </a:p>
      </dsp:txBody>
      <dsp:txXfrm>
        <a:off x="34726" y="41933"/>
        <a:ext cx="1138921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F601-8AC0-4A35-8065-63F6A2787C79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22B0-6C85-45F6-9B80-467E5E4F5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6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ACCFE7A-E908-4105-8CA8-0A9ADD87C793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9FD8CE6-31D3-49EF-B443-60D93EF824BE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2F63D7B7-3197-41F3-B9F0-14A3EBB35232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283BFCBD-7316-413A-B84C-B3C234EA0A54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Text Box 1"/>
          <p:cNvSpPr txBox="1">
            <a:spLocks noGrp="1" noChangeArrowheads="1"/>
          </p:cNvSpPr>
          <p:nvPr>
            <p:ph type="body"/>
          </p:nvPr>
        </p:nvSpPr>
        <p:spPr>
          <a:xfrm>
            <a:off x="1" y="0"/>
            <a:ext cx="1428" cy="14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39452" rIns="78903" bIns="39452"/>
          <a:lstStyle/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From Jean Daunizeau</a:t>
            </a:r>
          </a:p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Precision weighting</a:t>
            </a:r>
          </a:p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combining</a:t>
            </a:r>
          </a:p>
          <a:p>
            <a:pPr eaLnBrk="1">
              <a:spcBef>
                <a:spcPct val="0"/>
              </a:spcBef>
            </a:pPr>
            <a:endParaRPr lang="nl-NL" smtClean="0"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" y="0"/>
            <a:ext cx="1428" cy="1474"/>
          </a:xfrm>
          <a:custGeom>
            <a:avLst/>
            <a:gdLst>
              <a:gd name="G0" fmla="*/ 2 1 2"/>
              <a:gd name="G1" fmla="*/ 2 1 2"/>
              <a:gd name="G2" fmla="+- 2 0 0"/>
              <a:gd name="G3" fmla="+- 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39452" rIns="78903" bIns="39452"/>
          <a:lstStyle/>
          <a:p>
            <a:pPr>
              <a:lnSpc>
                <a:spcPct val="100000"/>
              </a:lnSpc>
              <a:defRPr/>
            </a:pPr>
            <a:fld id="{17E50BDD-FA11-4F69-B2B1-3C80CBAD84FB}" type="slidenum">
              <a:rPr lang="nl-NL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16</a:t>
            </a:fld>
            <a:endParaRPr lang="nl-NL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2BDC2ADF-3D5C-4F0E-B561-45E690D16A48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Text Box 1"/>
          <p:cNvSpPr txBox="1">
            <a:spLocks noGrp="1" noChangeArrowheads="1"/>
          </p:cNvSpPr>
          <p:nvPr>
            <p:ph type="body"/>
          </p:nvPr>
        </p:nvSpPr>
        <p:spPr>
          <a:xfrm>
            <a:off x="1" y="0"/>
            <a:ext cx="1428" cy="14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39452" rIns="78903" bIns="39452"/>
          <a:lstStyle/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From Jean Daunizeau</a:t>
            </a:r>
          </a:p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Given my model whats the probability of pobserving data</a:t>
            </a:r>
          </a:p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LNE axmple</a:t>
            </a:r>
          </a:p>
          <a:p>
            <a:pPr eaLnBrk="1">
              <a:spcBef>
                <a:spcPct val="0"/>
              </a:spcBef>
            </a:pPr>
            <a:endParaRPr lang="nl-NL" smtClean="0"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" y="0"/>
            <a:ext cx="1428" cy="1474"/>
          </a:xfrm>
          <a:custGeom>
            <a:avLst/>
            <a:gdLst>
              <a:gd name="G0" fmla="*/ 2 1 2"/>
              <a:gd name="G1" fmla="*/ 2 1 2"/>
              <a:gd name="G2" fmla="+- 2 0 0"/>
              <a:gd name="G3" fmla="+- 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39452" rIns="78903" bIns="39452"/>
          <a:lstStyle/>
          <a:p>
            <a:pPr>
              <a:lnSpc>
                <a:spcPct val="100000"/>
              </a:lnSpc>
              <a:defRPr/>
            </a:pPr>
            <a:fld id="{F73A1B3A-3F23-488C-AE8C-0621DEF78299}" type="slidenum">
              <a:rPr lang="nl-NL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17</a:t>
            </a:fld>
            <a:endParaRPr lang="nl-NL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FD8F8A33-237C-42D6-8E3E-1B8EEBAE2B49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Text Box 1"/>
          <p:cNvSpPr txBox="1">
            <a:spLocks noGrp="1" noChangeArrowheads="1"/>
          </p:cNvSpPr>
          <p:nvPr>
            <p:ph type="body"/>
          </p:nvPr>
        </p:nvSpPr>
        <p:spPr>
          <a:xfrm>
            <a:off x="1" y="0"/>
            <a:ext cx="1428" cy="14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39452" rIns="78903" bIns="39452"/>
          <a:lstStyle/>
          <a:p>
            <a:pPr eaLnBrk="1">
              <a:spcBef>
                <a:spcPct val="0"/>
              </a:spcBef>
            </a:pPr>
            <a:r>
              <a:rPr lang="nl-NL" sz="1800">
                <a:latin typeface="Arial" charset="0"/>
                <a:ea typeface="DejaVu Sans" charset="0"/>
                <a:cs typeface="DejaVu Sans" charset="0"/>
              </a:rPr>
              <a:t>Complicated models penalised under bayes ie both how well model fits data and how ‘simple’ it is</a:t>
            </a:r>
          </a:p>
          <a:p>
            <a:pPr eaLnBrk="1">
              <a:spcBef>
                <a:spcPct val="0"/>
              </a:spcBef>
            </a:pPr>
            <a:r>
              <a:rPr lang="nl-NL" smtClean="0">
                <a:latin typeface="Arial" charset="0"/>
                <a:ea typeface="DejaVu Sans" charset="0"/>
                <a:cs typeface="DejaVu Sans" charset="0"/>
              </a:rPr>
              <a:t>From Jean Daunizeau</a:t>
            </a:r>
          </a:p>
          <a:p>
            <a:pPr eaLnBrk="1">
              <a:spcBef>
                <a:spcPct val="0"/>
              </a:spcBef>
            </a:pPr>
            <a:endParaRPr lang="nl-NL" smtClean="0"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" y="0"/>
            <a:ext cx="1428" cy="1474"/>
          </a:xfrm>
          <a:custGeom>
            <a:avLst/>
            <a:gdLst>
              <a:gd name="G0" fmla="*/ 2 1 2"/>
              <a:gd name="G1" fmla="*/ 2 1 2"/>
              <a:gd name="G2" fmla="+- 2 0 0"/>
              <a:gd name="G3" fmla="+- 2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03" tIns="39452" rIns="78903" bIns="39452"/>
          <a:lstStyle/>
          <a:p>
            <a:pPr>
              <a:lnSpc>
                <a:spcPct val="100000"/>
              </a:lnSpc>
              <a:defRPr/>
            </a:pPr>
            <a:fld id="{26E76C8F-0D2E-4376-83D5-709EE4B0BDF8}" type="slidenum">
              <a:rPr lang="nl-NL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18</a:t>
            </a:fld>
            <a:endParaRPr lang="nl-NL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78BF3B12-F5CD-4F6C-AB22-BE49F1B62725}" type="slidenum">
              <a:rPr lang="nl-NL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nl-NL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82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8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7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1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2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1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0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6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6990-D3AB-4C48-8DEA-9E708A10E70B}" type="datetimeFigureOut">
              <a:rPr lang="en-GB" smtClean="0"/>
              <a:pPr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D419-4FC3-48FC-8E9A-5024FA7203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24" Type="http://schemas.openxmlformats.org/officeDocument/2006/relationships/image" Target="../media/image18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655" y="908720"/>
            <a:ext cx="2934489" cy="4308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  <a:latin typeface="NimbusSanL-Regu"/>
              </a:rPr>
              <a:t>Bayes </a:t>
            </a:r>
            <a:r>
              <a:rPr lang="en-GB" sz="2200" b="1" dirty="0" smtClean="0">
                <a:solidFill>
                  <a:schemeClr val="tx2"/>
                </a:solidFill>
                <a:latin typeface="NimbusSanL-Regu"/>
              </a:rPr>
              <a:t>for beginners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2170" y="357301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NimbusSanL-Regu"/>
              </a:rPr>
              <a:t>Methods for </a:t>
            </a:r>
            <a:r>
              <a:rPr lang="en-GB" dirty="0" smtClean="0">
                <a:latin typeface="NimbusSanL-Regu"/>
              </a:rPr>
              <a:t>dummies</a:t>
            </a:r>
          </a:p>
          <a:p>
            <a:pPr algn="ctr"/>
            <a:r>
              <a:rPr lang="en-GB" dirty="0" smtClean="0">
                <a:latin typeface="NimbusSanL-Regu"/>
              </a:rPr>
              <a:t>27 February 2013</a:t>
            </a:r>
            <a:endParaRPr lang="en-GB" dirty="0">
              <a:latin typeface="NimbusSanL-Regu"/>
            </a:endParaRPr>
          </a:p>
          <a:p>
            <a:pPr algn="ctr"/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15815" y="3435100"/>
            <a:ext cx="2740833" cy="923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22945" y="2204863"/>
            <a:ext cx="6748461" cy="1442509"/>
            <a:chOff x="1122945" y="2204863"/>
            <a:chExt cx="6748461" cy="1442509"/>
          </a:xfrm>
        </p:grpSpPr>
        <p:sp>
          <p:nvSpPr>
            <p:cNvPr id="8" name="Oval 7"/>
            <p:cNvSpPr/>
            <p:nvPr/>
          </p:nvSpPr>
          <p:spPr>
            <a:xfrm>
              <a:off x="1122945" y="2204863"/>
              <a:ext cx="1322992" cy="6480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424030" y="2284762"/>
              <a:ext cx="1388330" cy="64807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2945" y="2372070"/>
              <a:ext cx="1322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Claire Berna</a:t>
              </a:r>
              <a:endParaRPr lang="en-GB" sz="1600" dirty="0">
                <a:latin typeface="NimbusSanL-Regu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1970" y="2440358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Lieke de Boer</a:t>
              </a:r>
              <a:endParaRPr lang="en-GB" sz="1600" dirty="0">
                <a:latin typeface="NimbusSanL-Regu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03726" y="2778637"/>
              <a:ext cx="977449" cy="8596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433036" y="2778637"/>
              <a:ext cx="1083180" cy="86873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BayesRule-neon-e1312868775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373216"/>
            <a:ext cx="3552106" cy="10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6493" y="699100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3333B3"/>
                </a:solidFill>
                <a:latin typeface="NimbusSanL-Regu"/>
              </a:rPr>
              <a:t>Explaining Away</a:t>
            </a:r>
          </a:p>
          <a:p>
            <a:endParaRPr lang="en-GB" sz="2400" b="0" i="0" u="none" strike="noStrike" baseline="0" dirty="0" smtClean="0">
              <a:solidFill>
                <a:srgbClr val="3333B3"/>
              </a:solidFill>
              <a:latin typeface="NimbusSanL-Regu"/>
            </a:endParaRPr>
          </a:p>
          <a:p>
            <a:endParaRPr lang="en-GB" sz="2400" dirty="0">
              <a:solidFill>
                <a:srgbClr val="3333B3"/>
              </a:solidFill>
              <a:latin typeface="NimbusSanL-Regu"/>
            </a:endParaRPr>
          </a:p>
          <a:p>
            <a:endParaRPr lang="en-GB" sz="2400" b="0" i="0" u="none" strike="noStrike" baseline="0" dirty="0" smtClean="0">
              <a:solidFill>
                <a:srgbClr val="3333B3"/>
              </a:solidFill>
              <a:latin typeface="NimbusSanL-Regu"/>
            </a:endParaRPr>
          </a:p>
          <a:p>
            <a:endParaRPr lang="en-GB" sz="2400" dirty="0">
              <a:solidFill>
                <a:srgbClr val="3333B3"/>
              </a:solidFill>
              <a:latin typeface="NimbusSanL-Regu"/>
            </a:endParaRPr>
          </a:p>
          <a:p>
            <a:endParaRPr lang="en-GB" sz="2400" b="0" i="0" u="none" strike="noStrike" baseline="0" dirty="0" smtClean="0">
              <a:solidFill>
                <a:srgbClr val="3333B3"/>
              </a:solidFill>
              <a:latin typeface="NimbusSanL-Regu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Numbers same as before. In addition</a:t>
            </a: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Ital"/>
            </a:endParaRPr>
          </a:p>
          <a:p>
            <a:pPr lvl="2"/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en-GB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2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90</a:t>
            </a: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Now we have</a:t>
            </a: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pPr lvl="2"/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2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21</a:t>
            </a:r>
          </a:p>
          <a:p>
            <a:pPr lvl="2"/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2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80</a:t>
            </a:r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pPr lvl="2"/>
            <a:endParaRPr lang="en-GB" dirty="0">
              <a:solidFill>
                <a:srgbClr val="000000"/>
              </a:solidFill>
              <a:latin typeface="NimbusSanL-Regu"/>
            </a:endParaRPr>
          </a:p>
          <a:p>
            <a:pPr lvl="2"/>
            <a:endParaRPr lang="pl-PL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The fact that my grass is wet has been explained away by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the rain (and the observation of my neighbours wet lawn).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22045"/>
            <a:ext cx="2414383" cy="11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336049"/>
            <a:ext cx="2282941" cy="15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6" y="1412776"/>
            <a:ext cx="6926535" cy="42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356463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NimbusSanL-Regu"/>
              </a:rPr>
              <a:t>The CHILD network</a:t>
            </a:r>
          </a:p>
          <a:p>
            <a:r>
              <a:rPr lang="en-GB" sz="1600" dirty="0" smtClean="0">
                <a:latin typeface="NimbusSanL-Regu"/>
              </a:rPr>
              <a:t>Probabilistic </a:t>
            </a:r>
            <a:r>
              <a:rPr lang="en-GB" sz="1600" dirty="0">
                <a:latin typeface="NimbusSanL-Regu"/>
              </a:rPr>
              <a:t>graphical model for </a:t>
            </a:r>
            <a:r>
              <a:rPr lang="en-GB" sz="1600" dirty="0" err="1">
                <a:latin typeface="NimbusSanL-Regu"/>
              </a:rPr>
              <a:t>newborn</a:t>
            </a:r>
            <a:r>
              <a:rPr lang="en-GB" sz="1600" dirty="0">
                <a:latin typeface="NimbusSanL-Regu"/>
              </a:rPr>
              <a:t> babies </a:t>
            </a:r>
            <a:r>
              <a:rPr lang="en-GB" sz="1600" dirty="0" smtClean="0">
                <a:latin typeface="NimbusSanL-Regu"/>
              </a:rPr>
              <a:t>with congenital heart </a:t>
            </a:r>
            <a:r>
              <a:rPr lang="en-GB" sz="1600" dirty="0">
                <a:latin typeface="NimbusSanL-Regu"/>
              </a:rPr>
              <a:t>disease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160" y="5975432"/>
            <a:ext cx="760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NimbusSanL-Regu"/>
              </a:rPr>
              <a:t>Decision making aid piloted at Great Ormond </a:t>
            </a:r>
            <a:r>
              <a:rPr lang="en-GB" dirty="0" smtClean="0">
                <a:latin typeface="NimbusSanL-Regu"/>
              </a:rPr>
              <a:t>Street hospital </a:t>
            </a:r>
            <a:r>
              <a:rPr lang="en-GB" dirty="0">
                <a:latin typeface="NimbusSanL-Regu"/>
              </a:rPr>
              <a:t>(</a:t>
            </a:r>
            <a:r>
              <a:rPr lang="en-GB" dirty="0" err="1">
                <a:latin typeface="NimbusSanL-Regu"/>
              </a:rPr>
              <a:t>Spiegelhalter</a:t>
            </a:r>
            <a:r>
              <a:rPr lang="en-GB" dirty="0">
                <a:latin typeface="NimbusSanL-Regu"/>
              </a:rPr>
              <a:t> et al. 1993).</a:t>
            </a:r>
          </a:p>
        </p:txBody>
      </p:sp>
    </p:spTree>
    <p:extLst>
      <p:ext uri="{BB962C8B-B14F-4D97-AF65-F5344CB8AC3E}">
        <p14:creationId xmlns:p14="http://schemas.microsoft.com/office/powerpoint/2010/main" val="19020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91680" y="0"/>
            <a:ext cx="8228160" cy="1143480"/>
          </a:xfrm>
          <a:custGeom>
            <a:avLst/>
            <a:gdLst>
              <a:gd name="T0" fmla="*/ 9070975 w 9070975"/>
              <a:gd name="T1" fmla="*/ 630238 h 1260475"/>
              <a:gd name="T2" fmla="*/ 4535488 w 9070975"/>
              <a:gd name="T3" fmla="*/ 1260475 h 1260475"/>
              <a:gd name="T4" fmla="*/ 0 w 9070975"/>
              <a:gd name="T5" fmla="*/ 630238 h 1260475"/>
              <a:gd name="T6" fmla="*/ 4535488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456480" y="1480476"/>
            <a:ext cx="8045280" cy="2371929"/>
          </a:xfrm>
          <a:custGeom>
            <a:avLst/>
            <a:gdLst>
              <a:gd name="T0" fmla="*/ 8869362 w 8869362"/>
              <a:gd name="T1" fmla="*/ 1307307 h 2614613"/>
              <a:gd name="T2" fmla="*/ 4434681 w 8869362"/>
              <a:gd name="T3" fmla="*/ 2614613 h 2614613"/>
              <a:gd name="T4" fmla="*/ 0 w 8869362"/>
              <a:gd name="T5" fmla="*/ 1307307 h 2614613"/>
              <a:gd name="T6" fmla="*/ 4434681 w 8869362"/>
              <a:gd name="T7" fmla="*/ 0 h 26146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869362"/>
              <a:gd name="T13" fmla="*/ 0 h 2614613"/>
              <a:gd name="T14" fmla="*/ 8869362 w 8869362"/>
              <a:gd name="T15" fmla="*/ 2614613 h 2614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69362" h="2614613">
                <a:moveTo>
                  <a:pt x="0" y="0"/>
                </a:moveTo>
                <a:lnTo>
                  <a:pt x="24637" y="0"/>
                </a:lnTo>
                <a:lnTo>
                  <a:pt x="24637" y="7265"/>
                </a:lnTo>
                <a:lnTo>
                  <a:pt x="0" y="72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				</a:t>
            </a:r>
            <a:endParaRPr lang="nl-NL" sz="5400">
              <a:solidFill>
                <a:srgbClr val="0000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nl-NL" sz="5400">
              <a:solidFill>
                <a:srgbClr val="000000"/>
              </a:solidFill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326880" y="3747274"/>
            <a:ext cx="8415360" cy="2763651"/>
          </a:xfrm>
          <a:custGeom>
            <a:avLst/>
            <a:gdLst>
              <a:gd name="T0" fmla="*/ 9277350 w 9277350"/>
              <a:gd name="T1" fmla="*/ 1523207 h 3046413"/>
              <a:gd name="T2" fmla="*/ 4638675 w 9277350"/>
              <a:gd name="T3" fmla="*/ 3046413 h 3046413"/>
              <a:gd name="T4" fmla="*/ 0 w 9277350"/>
              <a:gd name="T5" fmla="*/ 1523207 h 3046413"/>
              <a:gd name="T6" fmla="*/ 4638675 w 9277350"/>
              <a:gd name="T7" fmla="*/ 0 h 3046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277350"/>
              <a:gd name="T13" fmla="*/ 0 h 3046413"/>
              <a:gd name="T14" fmla="*/ 9277350 w 9277350"/>
              <a:gd name="T15" fmla="*/ 3046413 h 3046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77350" h="3046413">
                <a:moveTo>
                  <a:pt x="0" y="0"/>
                </a:moveTo>
                <a:lnTo>
                  <a:pt x="25772" y="0"/>
                </a:lnTo>
                <a:lnTo>
                  <a:pt x="25772" y="8463"/>
                </a:lnTo>
                <a:lnTo>
                  <a:pt x="0" y="84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nl-NL" sz="2500">
              <a:solidFill>
                <a:srgbClr val="000000"/>
              </a:solidFill>
            </a:endParaRPr>
          </a:p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5400">
                <a:solidFill>
                  <a:srgbClr val="000000"/>
                </a:solidFill>
              </a:rPr>
              <a:t>				</a:t>
            </a:r>
          </a:p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nl-NL" sz="5400">
              <a:solidFill>
                <a:srgbClr val="0000FF"/>
              </a:solidFill>
            </a:endParaRPr>
          </a:p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nl-NL" sz="5400">
              <a:solidFill>
                <a:srgbClr val="0000FF"/>
              </a:solidFill>
            </a:endParaRP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2155680" y="4768341"/>
            <a:ext cx="483840" cy="934658"/>
          </a:xfrm>
          <a:custGeom>
            <a:avLst/>
            <a:gdLst>
              <a:gd name="T0" fmla="*/ 533400 w 533400"/>
              <a:gd name="T1" fmla="*/ 515144 h 1030287"/>
              <a:gd name="T2" fmla="*/ 266700 w 533400"/>
              <a:gd name="T3" fmla="*/ 1030287 h 1030287"/>
              <a:gd name="T4" fmla="*/ 0 w 533400"/>
              <a:gd name="T5" fmla="*/ 515144 h 1030287"/>
              <a:gd name="T6" fmla="*/ 266700 w 533400"/>
              <a:gd name="T7" fmla="*/ 0 h 1030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33400"/>
              <a:gd name="T13" fmla="*/ 0 h 1030287"/>
              <a:gd name="T14" fmla="*/ 533400 w 533400"/>
              <a:gd name="T15" fmla="*/ 1030287 h 1030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1030287">
                <a:moveTo>
                  <a:pt x="0" y="0"/>
                </a:moveTo>
                <a:lnTo>
                  <a:pt x="1482" y="0"/>
                </a:lnTo>
                <a:lnTo>
                  <a:pt x="1482" y="2863"/>
                </a:lnTo>
                <a:lnTo>
                  <a:pt x="0" y="28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nl-NL" sz="5400">
                <a:solidFill>
                  <a:srgbClr val="0000FF"/>
                </a:solidFill>
              </a:rPr>
              <a:t> </a:t>
            </a:r>
            <a:r>
              <a:rPr lang="nl-NL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2155680" y="4768341"/>
            <a:ext cx="483840" cy="934658"/>
          </a:xfrm>
          <a:custGeom>
            <a:avLst/>
            <a:gdLst>
              <a:gd name="T0" fmla="*/ 533400 w 533400"/>
              <a:gd name="T1" fmla="*/ 515144 h 1030287"/>
              <a:gd name="T2" fmla="*/ 266700 w 533400"/>
              <a:gd name="T3" fmla="*/ 1030287 h 1030287"/>
              <a:gd name="T4" fmla="*/ 0 w 533400"/>
              <a:gd name="T5" fmla="*/ 515144 h 1030287"/>
              <a:gd name="T6" fmla="*/ 266700 w 533400"/>
              <a:gd name="T7" fmla="*/ 0 h 1030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33400"/>
              <a:gd name="T13" fmla="*/ 0 h 1030287"/>
              <a:gd name="T14" fmla="*/ 533400 w 533400"/>
              <a:gd name="T15" fmla="*/ 1030287 h 1030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1030287">
                <a:moveTo>
                  <a:pt x="0" y="0"/>
                </a:moveTo>
                <a:lnTo>
                  <a:pt x="1482" y="0"/>
                </a:lnTo>
                <a:lnTo>
                  <a:pt x="1482" y="2863"/>
                </a:lnTo>
                <a:lnTo>
                  <a:pt x="0" y="28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lnSpc>
                <a:spcPct val="100000"/>
              </a:lnSpc>
            </a:pPr>
            <a:r>
              <a:rPr lang="nl-NL" sz="5400">
                <a:solidFill>
                  <a:srgbClr val="0000FF"/>
                </a:solidFill>
              </a:rPr>
              <a:t> </a:t>
            </a:r>
            <a:r>
              <a:rPr lang="nl-NL" sz="36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2321" y="1664815"/>
            <a:ext cx="7185600" cy="4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marL="259204" indent="-2592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When comparing two models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55680" y="2348887"/>
            <a:ext cx="2081496" cy="91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5400">
                <a:solidFill>
                  <a:srgbClr val="FF0000"/>
                </a:solidFill>
              </a:rPr>
              <a:t>A </a:t>
            </a:r>
            <a:r>
              <a:rPr lang="nl-NL" sz="5400">
                <a:solidFill>
                  <a:srgbClr val="000000"/>
                </a:solidFill>
              </a:rPr>
              <a:t>&gt; </a:t>
            </a:r>
            <a:r>
              <a:rPr lang="nl-NL" sz="5400">
                <a:solidFill>
                  <a:srgbClr val="00FF00"/>
                </a:solidFill>
              </a:rPr>
              <a:t>B </a:t>
            </a:r>
            <a:r>
              <a:rPr lang="nl-NL" sz="5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105" name="Title 4"/>
          <p:cNvSpPr>
            <a:spLocks noGrp="1"/>
          </p:cNvSpPr>
          <p:nvPr>
            <p:ph type="ctrTitle"/>
          </p:nvPr>
        </p:nvSpPr>
        <p:spPr>
          <a:xfrm>
            <a:off x="619200" y="227544"/>
            <a:ext cx="7773120" cy="1470395"/>
          </a:xfrm>
        </p:spPr>
        <p:txBody>
          <a:bodyPr/>
          <a:lstStyle/>
          <a:p>
            <a:pPr eaLnBrk="1"/>
            <a:r>
              <a:rPr lang="en-GB" smtClean="0"/>
              <a:t>Bayesian inference in neuroimaging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6160" y="3614780"/>
            <a:ext cx="7185600" cy="4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marL="259204" indent="-259204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When assessing the </a:t>
            </a:r>
            <a:r>
              <a:rPr lang="nl-NL" sz="2500" i="1">
                <a:solidFill>
                  <a:srgbClr val="000000"/>
                </a:solidFill>
              </a:rPr>
              <a:t>inactivity </a:t>
            </a:r>
            <a:r>
              <a:rPr lang="nl-NL" sz="2500">
                <a:solidFill>
                  <a:srgbClr val="000000"/>
                </a:solidFill>
              </a:rPr>
              <a:t>of a brain area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7040" y="4687693"/>
            <a:ext cx="1610213" cy="91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marL="195843" indent="-19584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5400">
                <a:solidFill>
                  <a:srgbClr val="000000"/>
                </a:solidFill>
              </a:rPr>
              <a:t>P</a:t>
            </a:r>
            <a:r>
              <a:rPr lang="nl-NL" sz="5400">
                <a:solidFill>
                  <a:srgbClr val="0000FF"/>
                </a:solidFill>
              </a:rPr>
              <a:t>(H</a:t>
            </a:r>
            <a:r>
              <a:rPr lang="nl-NL" sz="5400" baseline="-25000">
                <a:solidFill>
                  <a:srgbClr val="0000FF"/>
                </a:solidFill>
              </a:rPr>
              <a:t>0</a:t>
            </a:r>
            <a:r>
              <a:rPr lang="nl-NL" sz="540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486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smtClean="0"/>
              <a:t>Assessing inactivity of brain area</a:t>
            </a:r>
          </a:p>
        </p:txBody>
      </p:sp>
      <p:grpSp>
        <p:nvGrpSpPr>
          <p:cNvPr id="5124" name="Group 92"/>
          <p:cNvGrpSpPr>
            <a:grpSpLocks/>
          </p:cNvGrpSpPr>
          <p:nvPr/>
        </p:nvGrpSpPr>
        <p:grpSpPr bwMode="auto">
          <a:xfrm>
            <a:off x="456480" y="1371024"/>
            <a:ext cx="4168800" cy="5122618"/>
            <a:chOff x="67" y="692"/>
            <a:chExt cx="2895" cy="3557"/>
          </a:xfrm>
        </p:grpSpPr>
        <p:pic>
          <p:nvPicPr>
            <p:cNvPr id="5143" name="Picture 47" descr="GaussianC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3" t="7178"/>
            <a:stretch>
              <a:fillRect/>
            </a:stretch>
          </p:blipFill>
          <p:spPr bwMode="auto">
            <a:xfrm>
              <a:off x="384" y="1385"/>
              <a:ext cx="1968" cy="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Line 49"/>
            <p:cNvSpPr>
              <a:spLocks noChangeShapeType="1"/>
            </p:cNvSpPr>
            <p:nvPr/>
          </p:nvSpPr>
          <p:spPr bwMode="auto">
            <a:xfrm flipV="1">
              <a:off x="336" y="2790"/>
              <a:ext cx="2016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5" name="Line 50"/>
            <p:cNvSpPr>
              <a:spLocks noChangeShapeType="1"/>
            </p:cNvSpPr>
            <p:nvPr/>
          </p:nvSpPr>
          <p:spPr bwMode="auto">
            <a:xfrm rot="-5400000">
              <a:off x="-384" y="207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5146" name="Object 52"/>
            <p:cNvGraphicFramePr>
              <a:graphicFrameLocks noChangeAspect="1"/>
            </p:cNvGraphicFramePr>
            <p:nvPr/>
          </p:nvGraphicFramePr>
          <p:xfrm>
            <a:off x="2399" y="2671"/>
            <a:ext cx="53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" name="Equation" r:id="rId4" imgW="520474" imgH="253890" progId="Equation.DSMT4">
                    <p:embed/>
                  </p:oleObj>
                </mc:Choice>
                <mc:Fallback>
                  <p:oleObj name="Equation" r:id="rId4" imgW="520474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9" y="2671"/>
                          <a:ext cx="536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7" name="Object 53"/>
            <p:cNvGraphicFramePr>
              <a:graphicFrameLocks noChangeAspect="1"/>
            </p:cNvGraphicFramePr>
            <p:nvPr/>
          </p:nvGraphicFramePr>
          <p:xfrm>
            <a:off x="1392" y="2805"/>
            <a:ext cx="196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" name="Equation" r:id="rId6" imgW="190500" imgH="165100" progId="Equation.DSMT4">
                    <p:embed/>
                  </p:oleObj>
                </mc:Choice>
                <mc:Fallback>
                  <p:oleObj name="Equation" r:id="rId6" imgW="190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805"/>
                          <a:ext cx="196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Line 54"/>
            <p:cNvSpPr>
              <a:spLocks noChangeShapeType="1"/>
            </p:cNvSpPr>
            <p:nvPr/>
          </p:nvSpPr>
          <p:spPr bwMode="auto">
            <a:xfrm flipH="1">
              <a:off x="1476" y="238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5149" name="Object 56"/>
            <p:cNvGraphicFramePr>
              <a:graphicFrameLocks noChangeAspect="1"/>
            </p:cNvGraphicFramePr>
            <p:nvPr/>
          </p:nvGraphicFramePr>
          <p:xfrm>
            <a:off x="1878" y="2150"/>
            <a:ext cx="878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1" name="Equation" r:id="rId8" imgW="850531" imgH="279279" progId="Equation.DSMT4">
                    <p:embed/>
                  </p:oleObj>
                </mc:Choice>
                <mc:Fallback>
                  <p:oleObj name="Equation" r:id="rId8" imgW="850531" imgH="2792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" y="2150"/>
                          <a:ext cx="878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0" name="Object 57"/>
            <p:cNvGraphicFramePr>
              <a:graphicFrameLocks noChangeAspect="1"/>
            </p:cNvGraphicFramePr>
            <p:nvPr/>
          </p:nvGraphicFramePr>
          <p:xfrm>
            <a:off x="67" y="1014"/>
            <a:ext cx="57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2" name="Equation" r:id="rId10" imgW="558800" imgH="279400" progId="Equation.DSMT4">
                    <p:embed/>
                  </p:oleObj>
                </mc:Choice>
                <mc:Fallback>
                  <p:oleObj name="Equation" r:id="rId10" imgW="5588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" y="1014"/>
                          <a:ext cx="57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51" name="Group 60"/>
            <p:cNvGrpSpPr>
              <a:grpSpLocks/>
            </p:cNvGrpSpPr>
            <p:nvPr/>
          </p:nvGrpSpPr>
          <p:grpSpPr bwMode="auto">
            <a:xfrm>
              <a:off x="336" y="3590"/>
              <a:ext cx="2626" cy="291"/>
              <a:chOff x="206" y="3510"/>
              <a:chExt cx="2626" cy="291"/>
            </a:xfrm>
          </p:grpSpPr>
          <p:graphicFrame>
            <p:nvGraphicFramePr>
              <p:cNvPr id="5158" name="Object 42"/>
              <p:cNvGraphicFramePr>
                <a:graphicFrameLocks noChangeAspect="1"/>
              </p:cNvGraphicFramePr>
              <p:nvPr/>
            </p:nvGraphicFramePr>
            <p:xfrm>
              <a:off x="438" y="3510"/>
              <a:ext cx="1139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3" name="Equation" r:id="rId12" imgW="1104900" imgH="279400" progId="Equation.DSMT4">
                      <p:embed/>
                    </p:oleObj>
                  </mc:Choice>
                  <mc:Fallback>
                    <p:oleObj name="Equation" r:id="rId12" imgW="1104900" imgH="279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" y="3510"/>
                            <a:ext cx="1139" cy="2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9" name="Text Box 58"/>
              <p:cNvSpPr txBox="1">
                <a:spLocks noChangeArrowheads="1"/>
              </p:cNvSpPr>
              <p:nvPr/>
            </p:nvSpPr>
            <p:spPr bwMode="auto">
              <a:xfrm>
                <a:off x="206" y="3540"/>
                <a:ext cx="370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hangingPunct="1">
                  <a:spcBef>
                    <a:spcPct val="50000"/>
                  </a:spcBef>
                </a:pPr>
                <a:r>
                  <a:rPr lang="en-US">
                    <a:cs typeface="Times New Roman" pitchFamily="16" charset="0"/>
                  </a:rPr>
                  <a:t>if</a:t>
                </a:r>
              </a:p>
            </p:txBody>
          </p:sp>
          <p:sp>
            <p:nvSpPr>
              <p:cNvPr id="5160" name="Text Box 59"/>
              <p:cNvSpPr txBox="1">
                <a:spLocks noChangeArrowheads="1"/>
              </p:cNvSpPr>
              <p:nvPr/>
            </p:nvSpPr>
            <p:spPr bwMode="auto">
              <a:xfrm>
                <a:off x="1646" y="3540"/>
                <a:ext cx="118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hangingPunct="1">
                  <a:spcBef>
                    <a:spcPct val="50000"/>
                  </a:spcBef>
                </a:pPr>
                <a:r>
                  <a:rPr lang="en-US">
                    <a:cs typeface="Times New Roman" pitchFamily="16" charset="0"/>
                  </a:rPr>
                  <a:t>then reject H0</a:t>
                </a:r>
              </a:p>
            </p:txBody>
          </p:sp>
        </p:grpSp>
        <p:sp>
          <p:nvSpPr>
            <p:cNvPr id="5152" name="Text Box 76"/>
            <p:cNvSpPr txBox="1">
              <a:spLocks noChangeArrowheads="1"/>
            </p:cNvSpPr>
            <p:nvPr/>
          </p:nvSpPr>
          <p:spPr bwMode="auto">
            <a:xfrm>
              <a:off x="182" y="3024"/>
              <a:ext cx="272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US">
                  <a:latin typeface="Times New Roman" pitchFamily="16" charset="0"/>
                  <a:cs typeface="Times New Roman" pitchFamily="16" charset="0"/>
                </a:rPr>
                <a:t>•</a:t>
              </a:r>
              <a:r>
                <a:rPr lang="en-US">
                  <a:cs typeface="Times New Roman" pitchFamily="16" charset="0"/>
                </a:rPr>
                <a:t> estimate parameters (obtain test stat.)</a:t>
              </a:r>
            </a:p>
          </p:txBody>
        </p:sp>
        <p:grpSp>
          <p:nvGrpSpPr>
            <p:cNvPr id="5153" name="Group 82"/>
            <p:cNvGrpSpPr>
              <a:grpSpLocks/>
            </p:cNvGrpSpPr>
            <p:nvPr/>
          </p:nvGrpSpPr>
          <p:grpSpPr bwMode="auto">
            <a:xfrm>
              <a:off x="192" y="692"/>
              <a:ext cx="2160" cy="265"/>
              <a:chOff x="192" y="960"/>
              <a:chExt cx="2160" cy="265"/>
            </a:xfrm>
          </p:grpSpPr>
          <p:graphicFrame>
            <p:nvGraphicFramePr>
              <p:cNvPr id="5156" name="Object 75"/>
              <p:cNvGraphicFramePr>
                <a:graphicFrameLocks noChangeAspect="1"/>
              </p:cNvGraphicFramePr>
              <p:nvPr/>
            </p:nvGraphicFramePr>
            <p:xfrm>
              <a:off x="1695" y="960"/>
              <a:ext cx="657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4" name="Equation" r:id="rId14" imgW="635000" imgH="241300" progId="Equation.DSMT4">
                      <p:embed/>
                    </p:oleObj>
                  </mc:Choice>
                  <mc:Fallback>
                    <p:oleObj name="Equation" r:id="rId14" imgW="6350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5" y="960"/>
                            <a:ext cx="657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7" name="Text Box 77"/>
              <p:cNvSpPr txBox="1">
                <a:spLocks noChangeArrowheads="1"/>
              </p:cNvSpPr>
              <p:nvPr/>
            </p:nvSpPr>
            <p:spPr bwMode="auto">
              <a:xfrm>
                <a:off x="192" y="969"/>
                <a:ext cx="156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hangingPunct="1"/>
                <a:r>
                  <a:rPr lang="en-US">
                    <a:latin typeface="Times New Roman" pitchFamily="16" charset="0"/>
                    <a:cs typeface="Times New Roman" pitchFamily="16" charset="0"/>
                  </a:rPr>
                  <a:t>•</a:t>
                </a:r>
                <a:r>
                  <a:rPr lang="en-US">
                    <a:cs typeface="Times New Roman" pitchFamily="16" charset="0"/>
                  </a:rPr>
                  <a:t> define the null, e.g.: </a:t>
                </a:r>
              </a:p>
            </p:txBody>
          </p:sp>
        </p:grpSp>
        <p:sp>
          <p:nvSpPr>
            <p:cNvPr id="5154" name="Text Box 84"/>
            <p:cNvSpPr txBox="1">
              <a:spLocks noChangeArrowheads="1"/>
            </p:cNvSpPr>
            <p:nvPr/>
          </p:nvSpPr>
          <p:spPr bwMode="auto">
            <a:xfrm>
              <a:off x="180" y="3312"/>
              <a:ext cx="176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US">
                  <a:latin typeface="Times New Roman" pitchFamily="16" charset="0"/>
                  <a:cs typeface="Times New Roman" pitchFamily="16" charset="0"/>
                </a:rPr>
                <a:t>•</a:t>
              </a:r>
              <a:r>
                <a:rPr lang="en-US">
                  <a:cs typeface="Times New Roman" pitchFamily="16" charset="0"/>
                </a:rPr>
                <a:t> apply decision rule, i.e.:</a:t>
              </a:r>
            </a:p>
          </p:txBody>
        </p:sp>
        <p:sp>
          <p:nvSpPr>
            <p:cNvPr id="5155" name="Text Box 90"/>
            <p:cNvSpPr txBox="1">
              <a:spLocks noChangeArrowheads="1"/>
            </p:cNvSpPr>
            <p:nvPr/>
          </p:nvSpPr>
          <p:spPr bwMode="auto">
            <a:xfrm>
              <a:off x="930" y="3993"/>
              <a:ext cx="130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US">
                  <a:solidFill>
                    <a:srgbClr val="CC6600"/>
                  </a:solidFill>
                  <a:cs typeface="Times New Roman" pitchFamily="16" charset="0"/>
                </a:rPr>
                <a:t>classical approach</a:t>
              </a:r>
            </a:p>
          </p:txBody>
        </p:sp>
      </p:grpSp>
      <p:grpSp>
        <p:nvGrpSpPr>
          <p:cNvPr id="5125" name="Group 95"/>
          <p:cNvGrpSpPr>
            <a:grpSpLocks/>
          </p:cNvGrpSpPr>
          <p:nvPr/>
        </p:nvGrpSpPr>
        <p:grpSpPr bwMode="auto">
          <a:xfrm>
            <a:off x="4842720" y="1404148"/>
            <a:ext cx="3720960" cy="5096695"/>
            <a:chOff x="3161" y="701"/>
            <a:chExt cx="2584" cy="3539"/>
          </a:xfrm>
        </p:grpSpPr>
        <p:pic>
          <p:nvPicPr>
            <p:cNvPr id="5127" name="Picture 61" descr="GaussianCDF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4" t="7178" r="8479" b="8925"/>
            <a:stretch>
              <a:fillRect/>
            </a:stretch>
          </p:blipFill>
          <p:spPr bwMode="auto">
            <a:xfrm>
              <a:off x="3412" y="1372"/>
              <a:ext cx="1824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Line 62"/>
            <p:cNvSpPr>
              <a:spLocks noChangeShapeType="1"/>
            </p:cNvSpPr>
            <p:nvPr/>
          </p:nvSpPr>
          <p:spPr bwMode="auto">
            <a:xfrm flipV="1">
              <a:off x="3412" y="2790"/>
              <a:ext cx="2016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9" name="Line 63"/>
            <p:cNvSpPr>
              <a:spLocks noChangeShapeType="1"/>
            </p:cNvSpPr>
            <p:nvPr/>
          </p:nvSpPr>
          <p:spPr bwMode="auto">
            <a:xfrm rot="-5400000">
              <a:off x="2692" y="207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5130" name="Object 13"/>
            <p:cNvGraphicFramePr>
              <a:graphicFrameLocks noChangeAspect="1"/>
            </p:cNvGraphicFramePr>
            <p:nvPr/>
          </p:nvGraphicFramePr>
          <p:xfrm>
            <a:off x="3161" y="1014"/>
            <a:ext cx="51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" name="Equation" r:id="rId17" imgW="495085" imgH="279279" progId="Equation.DSMT4">
                    <p:embed/>
                  </p:oleObj>
                </mc:Choice>
                <mc:Fallback>
                  <p:oleObj name="Equation" r:id="rId17" imgW="495085" imgH="2792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1" y="1014"/>
                          <a:ext cx="51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1" name="Object 66"/>
            <p:cNvGraphicFramePr>
              <a:graphicFrameLocks noChangeAspect="1"/>
            </p:cNvGraphicFramePr>
            <p:nvPr/>
          </p:nvGraphicFramePr>
          <p:xfrm>
            <a:off x="5485" y="2696"/>
            <a:ext cx="131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" name="Equation" r:id="rId19" imgW="127000" imgH="177800" progId="Equation.DSMT4">
                    <p:embed/>
                  </p:oleObj>
                </mc:Choice>
                <mc:Fallback>
                  <p:oleObj name="Equation" r:id="rId19" imgW="1270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5" y="2696"/>
                          <a:ext cx="131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Line 67"/>
            <p:cNvSpPr>
              <a:spLocks noChangeShapeType="1"/>
            </p:cNvSpPr>
            <p:nvPr/>
          </p:nvSpPr>
          <p:spPr bwMode="auto">
            <a:xfrm flipH="1">
              <a:off x="4456" y="2302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5133" name="Object 68"/>
            <p:cNvGraphicFramePr>
              <a:graphicFrameLocks noChangeAspect="1"/>
            </p:cNvGraphicFramePr>
            <p:nvPr/>
          </p:nvGraphicFramePr>
          <p:xfrm>
            <a:off x="4908" y="2070"/>
            <a:ext cx="61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" name="Equation" r:id="rId21" imgW="596900" imgH="279400" progId="Equation.DSMT4">
                    <p:embed/>
                  </p:oleObj>
                </mc:Choice>
                <mc:Fallback>
                  <p:oleObj name="Equation" r:id="rId21" imgW="596900" imgH="27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8" y="2070"/>
                          <a:ext cx="61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4" name="Object 71"/>
            <p:cNvGraphicFramePr>
              <a:graphicFrameLocks noChangeAspect="1"/>
            </p:cNvGraphicFramePr>
            <p:nvPr/>
          </p:nvGraphicFramePr>
          <p:xfrm>
            <a:off x="3552" y="3606"/>
            <a:ext cx="877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" name="Equation" r:id="rId23" imgW="850531" imgH="279279" progId="Equation.DSMT4">
                    <p:embed/>
                  </p:oleObj>
                </mc:Choice>
                <mc:Fallback>
                  <p:oleObj name="Equation" r:id="rId23" imgW="850531" imgH="2792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606"/>
                          <a:ext cx="877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5" name="Text Box 72"/>
            <p:cNvSpPr txBox="1">
              <a:spLocks noChangeArrowheads="1"/>
            </p:cNvSpPr>
            <p:nvPr/>
          </p:nvSpPr>
          <p:spPr bwMode="auto">
            <a:xfrm>
              <a:off x="3326" y="3636"/>
              <a:ext cx="37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hangingPunct="1">
                <a:spcBef>
                  <a:spcPct val="50000"/>
                </a:spcBef>
              </a:pPr>
              <a:r>
                <a:rPr lang="en-US">
                  <a:cs typeface="Times New Roman" pitchFamily="16" charset="0"/>
                </a:rPr>
                <a:t>if</a:t>
              </a:r>
            </a:p>
          </p:txBody>
        </p:sp>
        <p:sp>
          <p:nvSpPr>
            <p:cNvPr id="5136" name="Text Box 73"/>
            <p:cNvSpPr txBox="1">
              <a:spLocks noChangeArrowheads="1"/>
            </p:cNvSpPr>
            <p:nvPr/>
          </p:nvSpPr>
          <p:spPr bwMode="auto">
            <a:xfrm>
              <a:off x="4478" y="3636"/>
              <a:ext cx="118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hangingPunct="1">
                <a:spcBef>
                  <a:spcPct val="50000"/>
                </a:spcBef>
              </a:pPr>
              <a:r>
                <a:rPr lang="en-US">
                  <a:cs typeface="Times New Roman" pitchFamily="16" charset="0"/>
                </a:rPr>
                <a:t>then accept H0</a:t>
              </a:r>
            </a:p>
          </p:txBody>
        </p:sp>
        <p:sp>
          <p:nvSpPr>
            <p:cNvPr id="5137" name="Text Box 79"/>
            <p:cNvSpPr txBox="1">
              <a:spLocks noChangeArrowheads="1"/>
            </p:cNvSpPr>
            <p:nvPr/>
          </p:nvSpPr>
          <p:spPr bwMode="auto">
            <a:xfrm>
              <a:off x="3254" y="701"/>
              <a:ext cx="249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US">
                  <a:latin typeface="Times New Roman" pitchFamily="16" charset="0"/>
                  <a:cs typeface="Times New Roman" pitchFamily="16" charset="0"/>
                </a:rPr>
                <a:t>•</a:t>
              </a:r>
              <a:r>
                <a:rPr lang="en-US">
                  <a:cs typeface="Times New Roman" pitchFamily="16" charset="0"/>
                </a:rPr>
                <a:t> invert model (obtain posterior pdf)</a:t>
              </a:r>
            </a:p>
          </p:txBody>
        </p:sp>
        <p:grpSp>
          <p:nvGrpSpPr>
            <p:cNvPr id="5138" name="Group 81"/>
            <p:cNvGrpSpPr>
              <a:grpSpLocks/>
            </p:cNvGrpSpPr>
            <p:nvPr/>
          </p:nvGrpSpPr>
          <p:grpSpPr bwMode="auto">
            <a:xfrm>
              <a:off x="3264" y="3014"/>
              <a:ext cx="2112" cy="267"/>
              <a:chOff x="3264" y="960"/>
              <a:chExt cx="2112" cy="267"/>
            </a:xfrm>
          </p:grpSpPr>
          <p:graphicFrame>
            <p:nvGraphicFramePr>
              <p:cNvPr id="5141" name="Object 69"/>
              <p:cNvGraphicFramePr>
                <a:graphicFrameLocks noChangeAspect="1"/>
              </p:cNvGraphicFramePr>
              <p:nvPr/>
            </p:nvGraphicFramePr>
            <p:xfrm>
              <a:off x="4720" y="960"/>
              <a:ext cx="656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" name="Equation" r:id="rId25" imgW="635000" imgH="241300" progId="Equation.DSMT4">
                      <p:embed/>
                    </p:oleObj>
                  </mc:Choice>
                  <mc:Fallback>
                    <p:oleObj name="Equation" r:id="rId25" imgW="635000" imgH="2413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0" y="960"/>
                            <a:ext cx="656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2" name="Text Box 80"/>
              <p:cNvSpPr txBox="1">
                <a:spLocks noChangeArrowheads="1"/>
              </p:cNvSpPr>
              <p:nvPr/>
            </p:nvSpPr>
            <p:spPr bwMode="auto">
              <a:xfrm>
                <a:off x="3264" y="971"/>
                <a:ext cx="156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hangingPunct="1"/>
                <a:r>
                  <a:rPr lang="en-US">
                    <a:latin typeface="Times New Roman" pitchFamily="16" charset="0"/>
                    <a:cs typeface="Times New Roman" pitchFamily="16" charset="0"/>
                  </a:rPr>
                  <a:t>•</a:t>
                </a:r>
                <a:r>
                  <a:rPr lang="en-US">
                    <a:cs typeface="Times New Roman" pitchFamily="16" charset="0"/>
                  </a:rPr>
                  <a:t> define the null, e.g.: </a:t>
                </a:r>
              </a:p>
            </p:txBody>
          </p:sp>
        </p:grpSp>
        <p:sp>
          <p:nvSpPr>
            <p:cNvPr id="5139" name="Text Box 85"/>
            <p:cNvSpPr txBox="1">
              <a:spLocks noChangeArrowheads="1"/>
            </p:cNvSpPr>
            <p:nvPr/>
          </p:nvSpPr>
          <p:spPr bwMode="auto">
            <a:xfrm>
              <a:off x="3264" y="3312"/>
              <a:ext cx="176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US">
                  <a:latin typeface="Times New Roman" pitchFamily="16" charset="0"/>
                  <a:cs typeface="Times New Roman" pitchFamily="16" charset="0"/>
                </a:rPr>
                <a:t>•</a:t>
              </a:r>
              <a:r>
                <a:rPr lang="en-US">
                  <a:cs typeface="Times New Roman" pitchFamily="16" charset="0"/>
                </a:rPr>
                <a:t> apply decision rule, i.e.:</a:t>
              </a:r>
            </a:p>
          </p:txBody>
        </p:sp>
        <p:sp>
          <p:nvSpPr>
            <p:cNvPr id="5140" name="Text Box 91"/>
            <p:cNvSpPr txBox="1">
              <a:spLocks noChangeArrowheads="1"/>
            </p:cNvSpPr>
            <p:nvPr/>
          </p:nvSpPr>
          <p:spPr bwMode="auto">
            <a:xfrm>
              <a:off x="3936" y="3984"/>
              <a:ext cx="103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US">
                  <a:solidFill>
                    <a:srgbClr val="CC6600"/>
                  </a:solidFill>
                  <a:cs typeface="Times New Roman" pitchFamily="16" charset="0"/>
                </a:rPr>
                <a:t>Bayesian PPM</a:t>
              </a:r>
            </a:p>
          </p:txBody>
        </p:sp>
      </p:grp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4832640" y="1208288"/>
            <a:ext cx="3919680" cy="54221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456481" y="273629"/>
            <a:ext cx="8228160" cy="1143480"/>
          </a:xfrm>
          <a:custGeom>
            <a:avLst/>
            <a:gdLst>
              <a:gd name="T0" fmla="*/ 9070975 w 9070975"/>
              <a:gd name="T1" fmla="*/ 630238 h 1260475"/>
              <a:gd name="T2" fmla="*/ 4535488 w 9070975"/>
              <a:gd name="T3" fmla="*/ 1260475 h 1260475"/>
              <a:gd name="T4" fmla="*/ 0 w 9070975"/>
              <a:gd name="T5" fmla="*/ 630238 h 1260475"/>
              <a:gd name="T6" fmla="*/ 4535488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44960" y="1568325"/>
            <a:ext cx="8045280" cy="614944"/>
          </a:xfrm>
          <a:custGeom>
            <a:avLst/>
            <a:gdLst>
              <a:gd name="T0" fmla="*/ 8869362 w 8869362"/>
              <a:gd name="T1" fmla="*/ 338931 h 677862"/>
              <a:gd name="T2" fmla="*/ 4434681 w 8869362"/>
              <a:gd name="T3" fmla="*/ 677862 h 677862"/>
              <a:gd name="T4" fmla="*/ 0 w 8869362"/>
              <a:gd name="T5" fmla="*/ 338931 h 677862"/>
              <a:gd name="T6" fmla="*/ 4434681 w 8869362"/>
              <a:gd name="T7" fmla="*/ 0 h 6778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869362"/>
              <a:gd name="T13" fmla="*/ 0 h 677862"/>
              <a:gd name="T14" fmla="*/ 8869362 w 8869362"/>
              <a:gd name="T15" fmla="*/ 677862 h 677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69362" h="677862">
                <a:moveTo>
                  <a:pt x="0" y="0"/>
                </a:moveTo>
                <a:lnTo>
                  <a:pt x="24637" y="0"/>
                </a:lnTo>
                <a:lnTo>
                  <a:pt x="24637" y="1884"/>
                </a:lnTo>
                <a:lnTo>
                  <a:pt x="0" y="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414726" indent="-414726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GLM: y = f(</a:t>
            </a:r>
            <a:r>
              <a:rPr lang="nl-NL" sz="2500">
                <a:solidFill>
                  <a:srgbClr val="000000"/>
                </a:solidFill>
                <a:cs typeface="Arial" charset="0"/>
              </a:rPr>
              <a:t>θ) + ε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44960" y="2258158"/>
            <a:ext cx="8045280" cy="1333580"/>
          </a:xfrm>
          <a:custGeom>
            <a:avLst/>
            <a:gdLst>
              <a:gd name="G0" fmla="*/ 24637 1 2"/>
              <a:gd name="G1" fmla="*/ 4084 1 2"/>
              <a:gd name="G2" fmla="+- 4084 0 0"/>
              <a:gd name="G3" fmla="+- 2463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637" y="0"/>
                </a:lnTo>
                <a:lnTo>
                  <a:pt x="24637" y="4084"/>
                </a:lnTo>
                <a:lnTo>
                  <a:pt x="0" y="408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nl-NL" sz="2500" dirty="0">
                <a:solidFill>
                  <a:srgbClr val="000000"/>
                </a:solidFill>
              </a:rPr>
              <a:t>From the assumption:		</a:t>
            </a:r>
          </a:p>
          <a:p>
            <a:pPr marL="414726" indent="-414726">
              <a:buClr>
                <a:srgbClr val="FF0000"/>
              </a:buClr>
              <a:buSzPct val="45000"/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nl-NL" sz="2500" i="1" dirty="0">
                <a:solidFill>
                  <a:srgbClr val="FF0000"/>
                </a:solidFill>
              </a:rPr>
              <a:t>noise is small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522720" y="3591738"/>
            <a:ext cx="8045280" cy="614945"/>
          </a:xfrm>
          <a:custGeom>
            <a:avLst/>
            <a:gdLst>
              <a:gd name="T0" fmla="*/ 8869362 w 8869362"/>
              <a:gd name="T1" fmla="*/ 338932 h 677863"/>
              <a:gd name="T2" fmla="*/ 4434681 w 8869362"/>
              <a:gd name="T3" fmla="*/ 677863 h 677863"/>
              <a:gd name="T4" fmla="*/ 0 w 8869362"/>
              <a:gd name="T5" fmla="*/ 338932 h 677863"/>
              <a:gd name="T6" fmla="*/ 4434681 w 8869362"/>
              <a:gd name="T7" fmla="*/ 0 h 677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869362"/>
              <a:gd name="T13" fmla="*/ 0 h 677863"/>
              <a:gd name="T14" fmla="*/ 8869362 w 8869362"/>
              <a:gd name="T15" fmla="*/ 677863 h 677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69362" h="677863">
                <a:moveTo>
                  <a:pt x="0" y="0"/>
                </a:moveTo>
                <a:lnTo>
                  <a:pt x="24637" y="0"/>
                </a:lnTo>
                <a:lnTo>
                  <a:pt x="24637" y="1884"/>
                </a:lnTo>
                <a:lnTo>
                  <a:pt x="0" y="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GB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60" y="1697939"/>
            <a:ext cx="3610080" cy="26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22720" y="4609924"/>
            <a:ext cx="8045280" cy="614944"/>
          </a:xfrm>
          <a:custGeom>
            <a:avLst/>
            <a:gdLst>
              <a:gd name="T0" fmla="*/ 8869362 w 8869362"/>
              <a:gd name="T1" fmla="*/ 338931 h 677862"/>
              <a:gd name="T2" fmla="*/ 4434681 w 8869362"/>
              <a:gd name="T3" fmla="*/ 677862 h 677862"/>
              <a:gd name="T4" fmla="*/ 0 w 8869362"/>
              <a:gd name="T5" fmla="*/ 338931 h 677862"/>
              <a:gd name="T6" fmla="*/ 4434681 w 8869362"/>
              <a:gd name="T7" fmla="*/ 0 h 6778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869362"/>
              <a:gd name="T13" fmla="*/ 0 h 677862"/>
              <a:gd name="T14" fmla="*/ 8869362 w 8869362"/>
              <a:gd name="T15" fmla="*/ 677862 h 677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69362" h="677862">
                <a:moveTo>
                  <a:pt x="0" y="0"/>
                </a:moveTo>
                <a:lnTo>
                  <a:pt x="24637" y="0"/>
                </a:lnTo>
                <a:lnTo>
                  <a:pt x="24637" y="1884"/>
                </a:lnTo>
                <a:lnTo>
                  <a:pt x="0" y="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414726" indent="-414726"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Create a likelihood function with a fixed </a:t>
            </a:r>
            <a:r>
              <a:rPr lang="nl-NL" sz="2500">
                <a:solidFill>
                  <a:srgbClr val="000000"/>
                </a:solidFill>
                <a:cs typeface="Arial" charset="0"/>
              </a:rPr>
              <a:t>θ: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1" y="5171584"/>
            <a:ext cx="3670560" cy="83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587521" y="286591"/>
            <a:ext cx="8229600" cy="1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4000">
                <a:solidFill>
                  <a:srgbClr val="000000"/>
                </a:solidFill>
              </a:rPr>
              <a:t>Bayesian paradigm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likelihood function</a:t>
            </a:r>
          </a:p>
        </p:txBody>
      </p:sp>
    </p:spTree>
    <p:extLst>
      <p:ext uri="{BB962C8B-B14F-4D97-AF65-F5344CB8AC3E}">
        <p14:creationId xmlns:p14="http://schemas.microsoft.com/office/powerpoint/2010/main" val="2942115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/>
      <p:bldP spid="6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456481" y="273629"/>
            <a:ext cx="8228160" cy="1143480"/>
          </a:xfrm>
          <a:custGeom>
            <a:avLst/>
            <a:gdLst>
              <a:gd name="T0" fmla="*/ 9070975 w 9070975"/>
              <a:gd name="T1" fmla="*/ 630238 h 1260475"/>
              <a:gd name="T2" fmla="*/ 4535488 w 9070975"/>
              <a:gd name="T3" fmla="*/ 1260475 h 1260475"/>
              <a:gd name="T4" fmla="*/ 0 w 9070975"/>
              <a:gd name="T5" fmla="*/ 630238 h 1260475"/>
              <a:gd name="T6" fmla="*/ 4535488 w 9070975"/>
              <a:gd name="T7" fmla="*/ 0 h 12604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60475"/>
              <a:gd name="T14" fmla="*/ 9070975 w 9070975"/>
              <a:gd name="T15" fmla="*/ 1260475 h 126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60475">
                <a:moveTo>
                  <a:pt x="0" y="0"/>
                </a:moveTo>
                <a:lnTo>
                  <a:pt x="25197" y="0"/>
                </a:lnTo>
                <a:lnTo>
                  <a:pt x="25197" y="3504"/>
                </a:lnTo>
                <a:lnTo>
                  <a:pt x="0" y="35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22720" y="1604328"/>
            <a:ext cx="8045280" cy="2379130"/>
          </a:xfrm>
          <a:custGeom>
            <a:avLst/>
            <a:gdLst>
              <a:gd name="T0" fmla="*/ 8869362 w 8869362"/>
              <a:gd name="T1" fmla="*/ 1311275 h 2622550"/>
              <a:gd name="T2" fmla="*/ 4434681 w 8869362"/>
              <a:gd name="T3" fmla="*/ 2622550 h 2622550"/>
              <a:gd name="T4" fmla="*/ 0 w 8869362"/>
              <a:gd name="T5" fmla="*/ 1311275 h 2622550"/>
              <a:gd name="T6" fmla="*/ 4434681 w 8869362"/>
              <a:gd name="T7" fmla="*/ 0 h 2622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869362"/>
              <a:gd name="T13" fmla="*/ 0 h 2622550"/>
              <a:gd name="T14" fmla="*/ 8869362 w 8869362"/>
              <a:gd name="T15" fmla="*/ 2622550 h 262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69362" h="2622550">
                <a:moveTo>
                  <a:pt x="0" y="0"/>
                </a:moveTo>
                <a:lnTo>
                  <a:pt x="24637" y="0"/>
                </a:lnTo>
                <a:lnTo>
                  <a:pt x="24637" y="7284"/>
                </a:lnTo>
                <a:lnTo>
                  <a:pt x="0" y="72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Probability of </a:t>
            </a:r>
            <a:r>
              <a:rPr lang="nl-NL" sz="2500">
                <a:solidFill>
                  <a:srgbClr val="000000"/>
                </a:solidFill>
                <a:cs typeface="Arial" charset="0"/>
              </a:rPr>
              <a:t>θ, depends on: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40" y="3827922"/>
            <a:ext cx="3834720" cy="270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08001" y="3996421"/>
            <a:ext cx="1150560" cy="312512"/>
          </a:xfrm>
          <a:custGeom>
            <a:avLst/>
            <a:gdLst>
              <a:gd name="T0" fmla="*/ 1268413 w 1268413"/>
              <a:gd name="T1" fmla="*/ 172244 h 344487"/>
              <a:gd name="T2" fmla="*/ 634207 w 1268413"/>
              <a:gd name="T3" fmla="*/ 344487 h 344487"/>
              <a:gd name="T4" fmla="*/ 0 w 1268413"/>
              <a:gd name="T5" fmla="*/ 172244 h 344487"/>
              <a:gd name="T6" fmla="*/ 634207 w 1268413"/>
              <a:gd name="T7" fmla="*/ 0 h 3444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68413"/>
              <a:gd name="T13" fmla="*/ 0 h 344487"/>
              <a:gd name="T14" fmla="*/ 1268413 w 1268413"/>
              <a:gd name="T15" fmla="*/ 344487 h 344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8413" h="344487">
                <a:moveTo>
                  <a:pt x="0" y="0"/>
                </a:moveTo>
                <a:lnTo>
                  <a:pt x="3523" y="0"/>
                </a:lnTo>
                <a:lnTo>
                  <a:pt x="3523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tabLst>
                <a:tab pos="656650" algn="l"/>
              </a:tabLst>
            </a:pPr>
            <a:r>
              <a:rPr lang="nl-NL">
                <a:solidFill>
                  <a:srgbClr val="993366"/>
                </a:solidFill>
              </a:rPr>
              <a:t>Likelihood: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260160" y="4779863"/>
            <a:ext cx="658080" cy="312512"/>
          </a:xfrm>
          <a:custGeom>
            <a:avLst/>
            <a:gdLst>
              <a:gd name="T0" fmla="*/ 725488 w 725488"/>
              <a:gd name="T1" fmla="*/ 172244 h 344487"/>
              <a:gd name="T2" fmla="*/ 362744 w 725488"/>
              <a:gd name="T3" fmla="*/ 344487 h 344487"/>
              <a:gd name="T4" fmla="*/ 0 w 725488"/>
              <a:gd name="T5" fmla="*/ 172244 h 344487"/>
              <a:gd name="T6" fmla="*/ 362744 w 725488"/>
              <a:gd name="T7" fmla="*/ 0 h 3444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25488"/>
              <a:gd name="T13" fmla="*/ 0 h 344487"/>
              <a:gd name="T14" fmla="*/ 725488 w 725488"/>
              <a:gd name="T15" fmla="*/ 344487 h 344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488" h="344487">
                <a:moveTo>
                  <a:pt x="0" y="0"/>
                </a:moveTo>
                <a:lnTo>
                  <a:pt x="2016" y="0"/>
                </a:lnTo>
                <a:lnTo>
                  <a:pt x="2016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tabLst>
                <a:tab pos="656650" algn="l"/>
              </a:tabLst>
            </a:pPr>
            <a:r>
              <a:rPr lang="nl-NL">
                <a:solidFill>
                  <a:srgbClr val="993366"/>
                </a:solidFill>
              </a:rPr>
              <a:t>Prior: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678400" y="5747645"/>
            <a:ext cx="1238400" cy="312512"/>
          </a:xfrm>
          <a:custGeom>
            <a:avLst/>
            <a:gdLst>
              <a:gd name="T0" fmla="*/ 1365250 w 1365250"/>
              <a:gd name="T1" fmla="*/ 172244 h 344487"/>
              <a:gd name="T2" fmla="*/ 682625 w 1365250"/>
              <a:gd name="T3" fmla="*/ 344487 h 344487"/>
              <a:gd name="T4" fmla="*/ 0 w 1365250"/>
              <a:gd name="T5" fmla="*/ 172244 h 344487"/>
              <a:gd name="T6" fmla="*/ 682625 w 1365250"/>
              <a:gd name="T7" fmla="*/ 0 h 3444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365250"/>
              <a:gd name="T13" fmla="*/ 0 h 344487"/>
              <a:gd name="T14" fmla="*/ 1365250 w 1365250"/>
              <a:gd name="T15" fmla="*/ 344487 h 344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5250" h="344487">
                <a:moveTo>
                  <a:pt x="0" y="0"/>
                </a:moveTo>
                <a:lnTo>
                  <a:pt x="3794" y="0"/>
                </a:lnTo>
                <a:lnTo>
                  <a:pt x="3794" y="960"/>
                </a:lnTo>
                <a:lnTo>
                  <a:pt x="0" y="9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tabLst>
                <a:tab pos="656650" algn="l"/>
              </a:tabLst>
            </a:pPr>
            <a:r>
              <a:rPr lang="nl-NL">
                <a:solidFill>
                  <a:srgbClr val="000000"/>
                </a:solidFill>
              </a:rPr>
              <a:t>Bayes' rule:</a:t>
            </a:r>
          </a:p>
        </p:txBody>
      </p:sp>
      <p:sp>
        <p:nvSpPr>
          <p:cNvPr id="7176" name="Rectangle 1"/>
          <p:cNvSpPr>
            <a:spLocks noChangeArrowheads="1"/>
          </p:cNvSpPr>
          <p:nvPr/>
        </p:nvSpPr>
        <p:spPr bwMode="auto">
          <a:xfrm>
            <a:off x="456481" y="97930"/>
            <a:ext cx="8360640" cy="1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4000">
                <a:solidFill>
                  <a:srgbClr val="000000"/>
                </a:solidFill>
              </a:rPr>
              <a:t>So </a:t>
            </a:r>
            <a:r>
              <a:rPr lang="nl-NL" sz="4000">
                <a:solidFill>
                  <a:srgbClr val="000000"/>
                </a:solidFill>
                <a:cs typeface="Arial" charset="0"/>
              </a:rPr>
              <a:t>θ needs to be fixed...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  <a:cs typeface="Arial" charset="0"/>
              </a:rPr>
              <a:t>priors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8801" y="2793894"/>
            <a:ext cx="2979755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marL="506887" lvl="1" indent="-311045">
              <a:buSzPct val="75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200">
                <a:solidFill>
                  <a:srgbClr val="000000"/>
                </a:solidFill>
                <a:cs typeface="Arial" charset="0"/>
              </a:rPr>
              <a:t>previous experience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5921" y="2374810"/>
            <a:ext cx="1222560" cy="4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marL="506887" lvl="1" indent="-311045">
              <a:buSzPct val="75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200">
                <a:solidFill>
                  <a:srgbClr val="000000"/>
                </a:solidFill>
                <a:cs typeface="Arial" charset="0"/>
              </a:rPr>
              <a:t>data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5920" y="1991729"/>
            <a:ext cx="3907316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marL="506887" lvl="1" indent="-311045">
              <a:buSzPct val="75000"/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200">
                <a:solidFill>
                  <a:srgbClr val="000000"/>
                </a:solidFill>
                <a:cs typeface="Arial" charset="0"/>
              </a:rPr>
              <a:t>model you want to compare</a:t>
            </a:r>
          </a:p>
        </p:txBody>
      </p:sp>
    </p:spTree>
    <p:extLst>
      <p:ext uri="{BB962C8B-B14F-4D97-AF65-F5344CB8AC3E}">
        <p14:creationId xmlns:p14="http://schemas.microsoft.com/office/powerpoint/2010/main" val="1240570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2" grpId="0"/>
      <p:bldP spid="7173" grpId="0"/>
      <p:bldP spid="7174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 b="-191"/>
          <a:stretch>
            <a:fillRect/>
          </a:stretch>
        </p:blipFill>
        <p:spPr bwMode="auto">
          <a:xfrm>
            <a:off x="76320" y="993705"/>
            <a:ext cx="8989920" cy="56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979" b="-1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2481121" y="6101921"/>
            <a:ext cx="1598400" cy="453647"/>
          </a:xfrm>
          <a:custGeom>
            <a:avLst/>
            <a:gdLst>
              <a:gd name="T0" fmla="*/ 1762125 w 1762125"/>
              <a:gd name="T1" fmla="*/ 250031 h 500062"/>
              <a:gd name="T2" fmla="*/ 881063 w 1762125"/>
              <a:gd name="T3" fmla="*/ 500062 h 500062"/>
              <a:gd name="T4" fmla="*/ 0 w 1762125"/>
              <a:gd name="T5" fmla="*/ 250031 h 500062"/>
              <a:gd name="T6" fmla="*/ 881063 w 1762125"/>
              <a:gd name="T7" fmla="*/ 0 h 500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62125"/>
              <a:gd name="T13" fmla="*/ 0 h 500062"/>
              <a:gd name="T14" fmla="*/ 1762125 w 1762125"/>
              <a:gd name="T15" fmla="*/ 500062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2125" h="500062">
                <a:moveTo>
                  <a:pt x="0" y="0"/>
                </a:moveTo>
                <a:lnTo>
                  <a:pt x="4897" y="0"/>
                </a:lnTo>
                <a:lnTo>
                  <a:pt x="4897" y="1390"/>
                </a:lnTo>
                <a:lnTo>
                  <a:pt x="0" y="13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nl-NL" sz="1100">
                <a:solidFill>
                  <a:srgbClr val="000000"/>
                </a:solidFill>
                <a:latin typeface="Calibri" charset="0"/>
              </a:rPr>
              <a:t>Precision = 1/variance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456481" y="309633"/>
            <a:ext cx="8232480" cy="565979"/>
          </a:xfrm>
          <a:custGeom>
            <a:avLst/>
            <a:gdLst>
              <a:gd name="T0" fmla="*/ 9075737 w 9075737"/>
              <a:gd name="T1" fmla="*/ 311944 h 623887"/>
              <a:gd name="T2" fmla="*/ 4537869 w 9075737"/>
              <a:gd name="T3" fmla="*/ 623887 h 623887"/>
              <a:gd name="T4" fmla="*/ 0 w 9075737"/>
              <a:gd name="T5" fmla="*/ 311944 h 623887"/>
              <a:gd name="T6" fmla="*/ 4537869 w 9075737"/>
              <a:gd name="T7" fmla="*/ 0 h 6238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5737"/>
              <a:gd name="T13" fmla="*/ 0 h 623887"/>
              <a:gd name="T14" fmla="*/ 9075737 w 9075737"/>
              <a:gd name="T15" fmla="*/ 623887 h 623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5737" h="623887">
                <a:moveTo>
                  <a:pt x="0" y="0"/>
                </a:moveTo>
                <a:lnTo>
                  <a:pt x="25210" y="0"/>
                </a:lnTo>
                <a:lnTo>
                  <a:pt x="25210" y="1736"/>
                </a:lnTo>
                <a:lnTo>
                  <a:pt x="0" y="17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387223" y="288030"/>
            <a:ext cx="4061396" cy="6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4000">
                <a:solidFill>
                  <a:srgbClr val="000000"/>
                </a:solidFill>
              </a:rPr>
              <a:t>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263860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5" b="-20969"/>
          <a:stretch>
            <a:fillRect/>
          </a:stretch>
        </p:blipFill>
        <p:spPr bwMode="auto">
          <a:xfrm>
            <a:off x="25920" y="1502078"/>
            <a:ext cx="9144000" cy="679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1915" b="-209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3396285" y="4670162"/>
          <a:ext cx="2155477" cy="88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56481" y="131054"/>
            <a:ext cx="8232480" cy="926017"/>
          </a:xfrm>
          <a:custGeom>
            <a:avLst/>
            <a:gdLst>
              <a:gd name="T0" fmla="*/ 9075737 w 9075737"/>
              <a:gd name="T1" fmla="*/ 510381 h 1020762"/>
              <a:gd name="T2" fmla="*/ 4537869 w 9075737"/>
              <a:gd name="T3" fmla="*/ 1020762 h 1020762"/>
              <a:gd name="T4" fmla="*/ 0 w 9075737"/>
              <a:gd name="T5" fmla="*/ 510381 h 1020762"/>
              <a:gd name="T6" fmla="*/ 4537869 w 9075737"/>
              <a:gd name="T7" fmla="*/ 0 h 1020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5737"/>
              <a:gd name="T13" fmla="*/ 0 h 1020762"/>
              <a:gd name="T14" fmla="*/ 9075737 w 9075737"/>
              <a:gd name="T15" fmla="*/ 1020762 h 1020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5737" h="1020762">
                <a:moveTo>
                  <a:pt x="0" y="0"/>
                </a:moveTo>
                <a:lnTo>
                  <a:pt x="25210" y="0"/>
                </a:lnTo>
                <a:lnTo>
                  <a:pt x="25210" y="2836"/>
                </a:lnTo>
                <a:lnTo>
                  <a:pt x="0" y="28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2024640" y="148336"/>
            <a:ext cx="4570560" cy="1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4000">
                <a:solidFill>
                  <a:srgbClr val="000000"/>
                </a:solidFill>
              </a:rPr>
              <a:t>Bayesian inference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forward/inverse problem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918825" y="2187837"/>
          <a:ext cx="1208373" cy="71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92800" y="6172488"/>
            <a:ext cx="228528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GB"/>
              <a:t>posterior distribution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48960" y="1237091"/>
            <a:ext cx="228672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GB"/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86203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7" b="-14076"/>
          <a:stretch>
            <a:fillRect/>
          </a:stretch>
        </p:blipFill>
        <p:spPr bwMode="auto">
          <a:xfrm>
            <a:off x="43200" y="1143480"/>
            <a:ext cx="9056160" cy="659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847" b="-1407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456481" y="131054"/>
            <a:ext cx="8232480" cy="926017"/>
          </a:xfrm>
          <a:custGeom>
            <a:avLst/>
            <a:gdLst>
              <a:gd name="T0" fmla="*/ 9075737 w 9075737"/>
              <a:gd name="T1" fmla="*/ 510381 h 1020762"/>
              <a:gd name="T2" fmla="*/ 4537869 w 9075737"/>
              <a:gd name="T3" fmla="*/ 1020762 h 1020762"/>
              <a:gd name="T4" fmla="*/ 0 w 9075737"/>
              <a:gd name="T5" fmla="*/ 510381 h 1020762"/>
              <a:gd name="T6" fmla="*/ 4537869 w 9075737"/>
              <a:gd name="T7" fmla="*/ 0 h 1020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5737"/>
              <a:gd name="T13" fmla="*/ 0 h 1020762"/>
              <a:gd name="T14" fmla="*/ 9075737 w 9075737"/>
              <a:gd name="T15" fmla="*/ 1020762 h 1020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5737" h="1020762">
                <a:moveTo>
                  <a:pt x="0" y="0"/>
                </a:moveTo>
                <a:lnTo>
                  <a:pt x="25210" y="0"/>
                </a:lnTo>
                <a:lnTo>
                  <a:pt x="25210" y="2836"/>
                </a:lnTo>
                <a:lnTo>
                  <a:pt x="0" y="28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788640" y="1860675"/>
            <a:ext cx="5159520" cy="4834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893601" y="89290"/>
            <a:ext cx="4570560" cy="1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4000">
                <a:solidFill>
                  <a:srgbClr val="000000"/>
                </a:solidFill>
              </a:rPr>
              <a:t>Bayesian inference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Occam's razor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3200" y="4460149"/>
            <a:ext cx="3549600" cy="24165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3200" y="1860675"/>
            <a:ext cx="3549600" cy="25807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8" name="Rounded Rectangle 5"/>
          <p:cNvSpPr>
            <a:spLocks noChangeArrowheads="1"/>
          </p:cNvSpPr>
          <p:nvPr/>
        </p:nvSpPr>
        <p:spPr bwMode="auto">
          <a:xfrm>
            <a:off x="3788640" y="1860675"/>
            <a:ext cx="5159520" cy="1503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9" name="Rounded Rectangle 6"/>
          <p:cNvSpPr>
            <a:spLocks noChangeArrowheads="1"/>
          </p:cNvSpPr>
          <p:nvPr/>
        </p:nvSpPr>
        <p:spPr bwMode="auto">
          <a:xfrm>
            <a:off x="195840" y="1143480"/>
            <a:ext cx="8493120" cy="5875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r>
              <a:rPr lang="en-GB"/>
              <a:t>‘The hypothesis that makes the fewest assumptions should be selected’</a:t>
            </a:r>
          </a:p>
          <a:p>
            <a:pPr algn="r"/>
            <a:r>
              <a:rPr lang="en-GB"/>
              <a:t>‘Plurality should not be assumed without necessity’</a:t>
            </a:r>
          </a:p>
        </p:txBody>
      </p:sp>
    </p:spTree>
    <p:extLst>
      <p:ext uri="{BB962C8B-B14F-4D97-AF65-F5344CB8AC3E}">
        <p14:creationId xmlns:p14="http://schemas.microsoft.com/office/powerpoint/2010/main" val="1404581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41" y="1732502"/>
            <a:ext cx="3648960" cy="44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456481" y="131054"/>
            <a:ext cx="8232480" cy="926017"/>
          </a:xfrm>
          <a:custGeom>
            <a:avLst/>
            <a:gdLst>
              <a:gd name="T0" fmla="*/ 9075737 w 9075737"/>
              <a:gd name="T1" fmla="*/ 510381 h 1020762"/>
              <a:gd name="T2" fmla="*/ 4537869 w 9075737"/>
              <a:gd name="T3" fmla="*/ 1020762 h 1020762"/>
              <a:gd name="T4" fmla="*/ 0 w 9075737"/>
              <a:gd name="T5" fmla="*/ 510381 h 1020762"/>
              <a:gd name="T6" fmla="*/ 4537869 w 9075737"/>
              <a:gd name="T7" fmla="*/ 0 h 1020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5737"/>
              <a:gd name="T13" fmla="*/ 0 h 1020762"/>
              <a:gd name="T14" fmla="*/ 9075737 w 9075737"/>
              <a:gd name="T15" fmla="*/ 1020762 h 1020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5737" h="1020762">
                <a:moveTo>
                  <a:pt x="0" y="0"/>
                </a:moveTo>
                <a:lnTo>
                  <a:pt x="25210" y="0"/>
                </a:lnTo>
                <a:lnTo>
                  <a:pt x="25210" y="2836"/>
                </a:lnTo>
                <a:lnTo>
                  <a:pt x="0" y="28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1437120" y="306753"/>
            <a:ext cx="5410080" cy="1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4000">
                <a:solidFill>
                  <a:srgbClr val="000000"/>
                </a:solidFill>
              </a:rPr>
              <a:t>Bayesian inference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nl-NL" sz="2500">
                <a:solidFill>
                  <a:srgbClr val="000000"/>
                </a:solidFill>
              </a:rPr>
              <a:t>Hierarchical models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817920" y="1795870"/>
            <a:ext cx="1182240" cy="849689"/>
            <a:chOff x="930" y="1072"/>
            <a:chExt cx="821" cy="589"/>
          </a:xfrm>
        </p:grpSpPr>
        <p:pic>
          <p:nvPicPr>
            <p:cNvPr id="11290" name="Picture 26" descr="neur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" y="1072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37"/>
              <a:ext cx="1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1"/>
          <p:cNvGrpSpPr>
            <a:grpSpLocks noChangeAspect="1"/>
          </p:cNvGrpSpPr>
          <p:nvPr/>
        </p:nvGrpSpPr>
        <p:grpSpPr bwMode="auto">
          <a:xfrm>
            <a:off x="727200" y="2999836"/>
            <a:ext cx="1697760" cy="1509278"/>
            <a:chOff x="672" y="1787"/>
            <a:chExt cx="1392" cy="1237"/>
          </a:xfrm>
        </p:grpSpPr>
        <p:pic>
          <p:nvPicPr>
            <p:cNvPr id="11280" name="Picture 5" descr="cervo&amp;lobe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9"/>
            <a:stretch>
              <a:fillRect/>
            </a:stretch>
          </p:blipFill>
          <p:spPr bwMode="auto">
            <a:xfrm>
              <a:off x="672" y="1787"/>
              <a:ext cx="1392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Oval 6"/>
            <p:cNvSpPr>
              <a:spLocks noChangeArrowheads="1"/>
            </p:cNvSpPr>
            <p:nvPr/>
          </p:nvSpPr>
          <p:spPr bwMode="auto">
            <a:xfrm>
              <a:off x="1824" y="2363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1282" name="Oval 7"/>
            <p:cNvSpPr>
              <a:spLocks noChangeArrowheads="1"/>
            </p:cNvSpPr>
            <p:nvPr/>
          </p:nvSpPr>
          <p:spPr bwMode="auto">
            <a:xfrm>
              <a:off x="816" y="221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1283" name="Oval 8"/>
            <p:cNvSpPr>
              <a:spLocks noChangeArrowheads="1"/>
            </p:cNvSpPr>
            <p:nvPr/>
          </p:nvSpPr>
          <p:spPr bwMode="auto">
            <a:xfrm>
              <a:off x="1200" y="2411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1284" name="Oval 9"/>
            <p:cNvSpPr>
              <a:spLocks noChangeArrowheads="1"/>
            </p:cNvSpPr>
            <p:nvPr/>
          </p:nvSpPr>
          <p:spPr bwMode="auto">
            <a:xfrm>
              <a:off x="1536" y="1979"/>
              <a:ext cx="192" cy="192"/>
            </a:xfrm>
            <a:prstGeom prst="ellipse">
              <a:avLst/>
            </a:prstGeom>
            <a:solidFill>
              <a:schemeClr val="bg1">
                <a:alpha val="41176"/>
              </a:schemeClr>
            </a:solidFill>
            <a:ln w="12700">
              <a:solidFill>
                <a:srgbClr val="008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cxnSp>
          <p:nvCxnSpPr>
            <p:cNvPr id="11285" name="AutoShape 10"/>
            <p:cNvCxnSpPr>
              <a:cxnSpLocks noChangeShapeType="1"/>
              <a:stCxn id="11281" idx="3"/>
              <a:endCxn id="11283" idx="5"/>
            </p:cNvCxnSpPr>
            <p:nvPr/>
          </p:nvCxnSpPr>
          <p:spPr bwMode="auto">
            <a:xfrm rot="5400000">
              <a:off x="1584" y="2307"/>
              <a:ext cx="48" cy="488"/>
            </a:xfrm>
            <a:prstGeom prst="curvedConnector3">
              <a:avLst>
                <a:gd name="adj1" fmla="val 37083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11"/>
            <p:cNvCxnSpPr>
              <a:cxnSpLocks noChangeShapeType="1"/>
              <a:stCxn id="11281" idx="0"/>
              <a:endCxn id="11284" idx="6"/>
            </p:cNvCxnSpPr>
            <p:nvPr/>
          </p:nvCxnSpPr>
          <p:spPr bwMode="auto">
            <a:xfrm rot="5400000" flipH="1">
              <a:off x="1680" y="2123"/>
              <a:ext cx="288" cy="19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12"/>
            <p:cNvCxnSpPr>
              <a:cxnSpLocks noChangeShapeType="1"/>
              <a:stCxn id="11284" idx="1"/>
              <a:endCxn id="11282" idx="0"/>
            </p:cNvCxnSpPr>
            <p:nvPr/>
          </p:nvCxnSpPr>
          <p:spPr bwMode="auto">
            <a:xfrm rot="-5400000" flipH="1" flipV="1">
              <a:off x="1132" y="1787"/>
              <a:ext cx="212" cy="652"/>
            </a:xfrm>
            <a:prstGeom prst="curvedConnector3">
              <a:avLst>
                <a:gd name="adj1" fmla="val -41042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13"/>
            <p:cNvCxnSpPr>
              <a:cxnSpLocks noChangeShapeType="1"/>
              <a:stCxn id="11283" idx="7"/>
              <a:endCxn id="11281" idx="1"/>
            </p:cNvCxnSpPr>
            <p:nvPr/>
          </p:nvCxnSpPr>
          <p:spPr bwMode="auto">
            <a:xfrm rot="-5400000">
              <a:off x="1584" y="2171"/>
              <a:ext cx="48" cy="488"/>
            </a:xfrm>
            <a:prstGeom prst="curvedConnector3">
              <a:avLst>
                <a:gd name="adj1" fmla="val 360417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AutoShape 14"/>
            <p:cNvCxnSpPr>
              <a:cxnSpLocks noChangeShapeType="1"/>
              <a:endCxn id="11284" idx="3"/>
            </p:cNvCxnSpPr>
            <p:nvPr/>
          </p:nvCxnSpPr>
          <p:spPr bwMode="auto">
            <a:xfrm flipV="1">
              <a:off x="1008" y="2143"/>
              <a:ext cx="556" cy="172"/>
            </a:xfrm>
            <a:prstGeom prst="curvedConnector2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20"/>
          <p:cNvGrpSpPr>
            <a:grpSpLocks noChangeAspect="1"/>
          </p:cNvGrpSpPr>
          <p:nvPr/>
        </p:nvGrpSpPr>
        <p:grpSpPr bwMode="auto">
          <a:xfrm>
            <a:off x="812160" y="4938279"/>
            <a:ext cx="1621440" cy="1458873"/>
            <a:chOff x="3727" y="1824"/>
            <a:chExt cx="1361" cy="1225"/>
          </a:xfrm>
        </p:grpSpPr>
        <p:pic>
          <p:nvPicPr>
            <p:cNvPr id="11278" name="Picture 3" descr="tete_EE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5 h 2562"/>
                <a:gd name="T2" fmla="*/ 0 w 2268"/>
                <a:gd name="T3" fmla="*/ 5 h 2562"/>
                <a:gd name="T4" fmla="*/ 0 w 2268"/>
                <a:gd name="T5" fmla="*/ 4 h 2562"/>
                <a:gd name="T6" fmla="*/ 0 w 2268"/>
                <a:gd name="T7" fmla="*/ 6 h 2562"/>
                <a:gd name="T8" fmla="*/ 0 w 2268"/>
                <a:gd name="T9" fmla="*/ 1 h 2562"/>
                <a:gd name="T10" fmla="*/ 0 w 2268"/>
                <a:gd name="T11" fmla="*/ 5 h 2562"/>
                <a:gd name="T12" fmla="*/ 0 w 2268"/>
                <a:gd name="T13" fmla="*/ 4 h 2562"/>
                <a:gd name="T14" fmla="*/ 0 w 2268"/>
                <a:gd name="T15" fmla="*/ 6 h 2562"/>
                <a:gd name="T16" fmla="*/ 0 w 2268"/>
                <a:gd name="T17" fmla="*/ 4 h 2562"/>
                <a:gd name="T18" fmla="*/ 0 w 2268"/>
                <a:gd name="T19" fmla="*/ 5 h 2562"/>
                <a:gd name="T20" fmla="*/ 1 w 2268"/>
                <a:gd name="T21" fmla="*/ 4 h 2562"/>
                <a:gd name="T22" fmla="*/ 1 w 2268"/>
                <a:gd name="T23" fmla="*/ 5 h 2562"/>
                <a:gd name="T24" fmla="*/ 1 w 2268"/>
                <a:gd name="T25" fmla="*/ 1 h 2562"/>
                <a:gd name="T26" fmla="*/ 1 w 2268"/>
                <a:gd name="T27" fmla="*/ 9 h 2562"/>
                <a:gd name="T28" fmla="*/ 1 w 2268"/>
                <a:gd name="T29" fmla="*/ 4 h 2562"/>
                <a:gd name="T30" fmla="*/ 1 w 2268"/>
                <a:gd name="T31" fmla="*/ 5 h 2562"/>
                <a:gd name="T32" fmla="*/ 1 w 2268"/>
                <a:gd name="T33" fmla="*/ 3 h 2562"/>
                <a:gd name="T34" fmla="*/ 1 w 2268"/>
                <a:gd name="T35" fmla="*/ 6 h 2562"/>
                <a:gd name="T36" fmla="*/ 1 w 2268"/>
                <a:gd name="T37" fmla="*/ 4 h 2562"/>
                <a:gd name="T38" fmla="*/ 1 w 2268"/>
                <a:gd name="T39" fmla="*/ 5 h 2562"/>
                <a:gd name="T40" fmla="*/ 1 w 2268"/>
                <a:gd name="T41" fmla="*/ 4 h 2562"/>
                <a:gd name="T42" fmla="*/ 1 w 2268"/>
                <a:gd name="T43" fmla="*/ 5 h 2562"/>
                <a:gd name="T44" fmla="*/ 1 w 2268"/>
                <a:gd name="T45" fmla="*/ 5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272" name="Group 74"/>
          <p:cNvGrpSpPr>
            <a:grpSpLocks/>
          </p:cNvGrpSpPr>
          <p:nvPr/>
        </p:nvGrpSpPr>
        <p:grpSpPr bwMode="auto">
          <a:xfrm>
            <a:off x="6988320" y="1797309"/>
            <a:ext cx="1056960" cy="4395341"/>
            <a:chOff x="3928" y="877"/>
            <a:chExt cx="734" cy="3052"/>
          </a:xfrm>
        </p:grpSpPr>
        <p:sp>
          <p:nvSpPr>
            <p:cNvPr id="11276" name="Line 25"/>
            <p:cNvSpPr>
              <a:spLocks noChangeShapeType="1"/>
            </p:cNvSpPr>
            <p:nvPr/>
          </p:nvSpPr>
          <p:spPr bwMode="auto">
            <a:xfrm flipV="1">
              <a:off x="4275" y="1117"/>
              <a:ext cx="0" cy="281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7" name="Text Box 28"/>
            <p:cNvSpPr txBox="1">
              <a:spLocks noChangeArrowheads="1"/>
            </p:cNvSpPr>
            <p:nvPr/>
          </p:nvSpPr>
          <p:spPr bwMode="auto">
            <a:xfrm>
              <a:off x="3928" y="877"/>
              <a:ext cx="73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GB">
                  <a:solidFill>
                    <a:srgbClr val="CC6600"/>
                  </a:solidFill>
                  <a:cs typeface="Times New Roman" pitchFamily="16" charset="0"/>
                </a:rPr>
                <a:t>hierarchy</a:t>
              </a:r>
              <a:endParaRPr lang="en-US">
                <a:solidFill>
                  <a:srgbClr val="A50021"/>
                </a:solidFill>
                <a:cs typeface="Times New Roman" pitchFamily="16" charset="0"/>
              </a:endParaRPr>
            </a:p>
          </p:txBody>
        </p:sp>
      </p:grpSp>
      <p:grpSp>
        <p:nvGrpSpPr>
          <p:cNvPr id="11273" name="Group 75"/>
          <p:cNvGrpSpPr>
            <a:grpSpLocks/>
          </p:cNvGrpSpPr>
          <p:nvPr/>
        </p:nvGrpSpPr>
        <p:grpSpPr bwMode="auto">
          <a:xfrm>
            <a:off x="8036640" y="2129984"/>
            <a:ext cx="1000800" cy="4380940"/>
            <a:chOff x="4699" y="1162"/>
            <a:chExt cx="695" cy="3042"/>
          </a:xfrm>
        </p:grpSpPr>
        <p:sp>
          <p:nvSpPr>
            <p:cNvPr id="11274" name="Line 30"/>
            <p:cNvSpPr>
              <a:spLocks noChangeShapeType="1"/>
            </p:cNvSpPr>
            <p:nvPr/>
          </p:nvSpPr>
          <p:spPr bwMode="auto">
            <a:xfrm>
              <a:off x="5038" y="1162"/>
              <a:ext cx="0" cy="2812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75" name="Text Box 31"/>
            <p:cNvSpPr txBox="1">
              <a:spLocks noChangeArrowheads="1"/>
            </p:cNvSpPr>
            <p:nvPr/>
          </p:nvSpPr>
          <p:spPr bwMode="auto">
            <a:xfrm>
              <a:off x="4699" y="3948"/>
              <a:ext cx="69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hangingPunct="1"/>
              <a:r>
                <a:rPr lang="en-GB">
                  <a:solidFill>
                    <a:srgbClr val="CC6600"/>
                  </a:solidFill>
                  <a:cs typeface="Times New Roman" pitchFamily="16" charset="0"/>
                </a:rPr>
                <a:t>causality</a:t>
              </a:r>
              <a:endParaRPr lang="en-US">
                <a:solidFill>
                  <a:srgbClr val="A50021"/>
                </a:solidFill>
                <a:cs typeface="Times New Roman" pitchFamily="1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83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2"/>
            <a:ext cx="47525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NimbusSanL-Regu"/>
              </a:rPr>
              <a:t>Bayes </a:t>
            </a:r>
            <a:r>
              <a:rPr lang="en-GB" sz="2400" b="1" dirty="0" smtClean="0">
                <a:solidFill>
                  <a:schemeClr val="tx2"/>
                </a:solidFill>
                <a:latin typeface="NimbusSanL-Regu"/>
              </a:rPr>
              <a:t>rule</a:t>
            </a:r>
          </a:p>
          <a:p>
            <a:endParaRPr lang="en-GB" sz="2000" dirty="0">
              <a:latin typeface="NimbusSanL-Regu"/>
            </a:endParaRPr>
          </a:p>
          <a:p>
            <a:r>
              <a:rPr lang="en-GB" sz="2000" dirty="0">
                <a:latin typeface="NimbusSanL-Regu"/>
              </a:rPr>
              <a:t>Given </a:t>
            </a:r>
            <a:r>
              <a:rPr lang="en-GB" sz="2000" dirty="0" smtClean="0">
                <a:latin typeface="NimbusSanL-Regu"/>
              </a:rPr>
              <a:t>marginal probabilities </a:t>
            </a:r>
            <a:r>
              <a:rPr lang="en-GB" sz="2000" dirty="0">
                <a:latin typeface="NimbusSanL-Regu"/>
              </a:rPr>
              <a:t>p(A</a:t>
            </a:r>
            <a:r>
              <a:rPr lang="en-GB" sz="2000" dirty="0" smtClean="0">
                <a:latin typeface="NimbusSanL-Regu"/>
              </a:rPr>
              <a:t>), p(B</a:t>
            </a:r>
            <a:r>
              <a:rPr lang="en-GB" sz="2000" dirty="0">
                <a:latin typeface="NimbusSanL-Regu"/>
              </a:rPr>
              <a:t>), </a:t>
            </a:r>
            <a:endParaRPr lang="en-GB" sz="2000" dirty="0" smtClean="0">
              <a:latin typeface="NimbusSanL-Regu"/>
            </a:endParaRPr>
          </a:p>
          <a:p>
            <a:r>
              <a:rPr lang="en-GB" sz="2000" dirty="0" smtClean="0">
                <a:latin typeface="NimbusSanL-Regu"/>
              </a:rPr>
              <a:t>and </a:t>
            </a:r>
            <a:r>
              <a:rPr lang="en-GB" sz="2000" dirty="0">
                <a:latin typeface="NimbusSanL-Regu"/>
              </a:rPr>
              <a:t>the </a:t>
            </a:r>
            <a:r>
              <a:rPr lang="en-GB" sz="2000" dirty="0" smtClean="0">
                <a:latin typeface="NimbusSanL-Regu"/>
              </a:rPr>
              <a:t>joint probability p(A,B</a:t>
            </a:r>
            <a:r>
              <a:rPr lang="en-GB" sz="2000" dirty="0">
                <a:latin typeface="NimbusSanL-Regu"/>
              </a:rPr>
              <a:t>), </a:t>
            </a:r>
            <a:r>
              <a:rPr lang="en-GB" sz="2000" dirty="0" smtClean="0">
                <a:latin typeface="NimbusSanL-Regu"/>
              </a:rPr>
              <a:t>we can </a:t>
            </a:r>
            <a:r>
              <a:rPr lang="en-GB" sz="2000" dirty="0">
                <a:latin typeface="NimbusSanL-Regu"/>
              </a:rPr>
              <a:t>write </a:t>
            </a:r>
            <a:r>
              <a:rPr lang="en-GB" sz="2000" dirty="0" smtClean="0">
                <a:latin typeface="NimbusSanL-Regu"/>
              </a:rPr>
              <a:t>the conditional probabilities:</a:t>
            </a:r>
            <a:endParaRPr lang="en-GB" sz="2000" dirty="0">
              <a:latin typeface="NimbusSanL-Regu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NimbusSanL-Regu"/>
              </a:rPr>
              <a:t>This is known as the </a:t>
            </a:r>
            <a:r>
              <a:rPr lang="en-GB" sz="2000" b="1" dirty="0" smtClean="0">
                <a:latin typeface="NimbusSanL-Regu"/>
              </a:rPr>
              <a:t>product rule</a:t>
            </a:r>
            <a:r>
              <a:rPr lang="en-GB" sz="2000" dirty="0" smtClean="0">
                <a:latin typeface="NimbusSanL-Regu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12" y="659078"/>
            <a:ext cx="2362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508104" y="5373216"/>
            <a:ext cx="2330028" cy="873388"/>
            <a:chOff x="3886592" y="5589240"/>
            <a:chExt cx="2330028" cy="873388"/>
          </a:xfrm>
        </p:grpSpPr>
        <p:sp>
          <p:nvSpPr>
            <p:cNvPr id="7" name="TextBox 6"/>
            <p:cNvSpPr txBox="1"/>
            <p:nvPr/>
          </p:nvSpPr>
          <p:spPr>
            <a:xfrm>
              <a:off x="3886592" y="5835744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p(B/A) 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024" y="5589240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p(A|B) p(B)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8064" y="609329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p(A)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932040" y="6021288"/>
              <a:ext cx="10801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195736" y="2492896"/>
            <a:ext cx="2330028" cy="873388"/>
            <a:chOff x="3886592" y="5589240"/>
            <a:chExt cx="2330028" cy="873388"/>
          </a:xfrm>
        </p:grpSpPr>
        <p:sp>
          <p:nvSpPr>
            <p:cNvPr id="15" name="TextBox 14"/>
            <p:cNvSpPr txBox="1"/>
            <p:nvPr/>
          </p:nvSpPr>
          <p:spPr>
            <a:xfrm>
              <a:off x="3886592" y="5835744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p(B|A) =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8024" y="5589240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p(A,B)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49944" y="609329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p(A)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932040" y="6021288"/>
              <a:ext cx="6107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27744" y="3501008"/>
            <a:ext cx="2330028" cy="873388"/>
            <a:chOff x="3886592" y="5589240"/>
            <a:chExt cx="2330028" cy="873388"/>
          </a:xfrm>
        </p:grpSpPr>
        <p:sp>
          <p:nvSpPr>
            <p:cNvPr id="21" name="TextBox 20"/>
            <p:cNvSpPr txBox="1"/>
            <p:nvPr/>
          </p:nvSpPr>
          <p:spPr>
            <a:xfrm>
              <a:off x="3886592" y="5835744"/>
              <a:ext cx="1032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p(A|B)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8024" y="5589240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p(A,B)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9944" y="609329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p(B)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932040" y="6021288"/>
              <a:ext cx="6107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36096" y="5157192"/>
            <a:ext cx="2592288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5445224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NimbusSanL-Regu"/>
              </a:rPr>
              <a:t>Eliminating p(A,B) gives </a:t>
            </a:r>
            <a:r>
              <a:rPr lang="en-GB" b="1" dirty="0" smtClean="0">
                <a:latin typeface="NimbusSanL-Regu"/>
              </a:rPr>
              <a:t>Bayes rule</a:t>
            </a:r>
            <a:r>
              <a:rPr lang="en-GB" dirty="0" smtClean="0">
                <a:latin typeface="NimbusSanL-Regu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0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58666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References: </a:t>
            </a:r>
          </a:p>
          <a:p>
            <a:endParaRPr lang="en-GB" dirty="0"/>
          </a:p>
          <a:p>
            <a:r>
              <a:rPr lang="en-GB" dirty="0" smtClean="0"/>
              <a:t>- Will Penny’s course on Bayesian Inference, FIL, 2013</a:t>
            </a:r>
          </a:p>
          <a:p>
            <a:r>
              <a:rPr lang="en-GB" dirty="0"/>
              <a:t>http://www.fil.ion.ucl.ac.uk/~wpenny/bayes-inf/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- </a:t>
            </a:r>
            <a:r>
              <a:rPr lang="en-GB" dirty="0"/>
              <a:t>J. Pearl (1988) Probabilistic reasoning in intelligent systems.</a:t>
            </a:r>
          </a:p>
          <a:p>
            <a:r>
              <a:rPr lang="en-GB" dirty="0"/>
              <a:t>San Mateo, CA. Morgan Kaufmann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Previous </a:t>
            </a:r>
            <a:r>
              <a:rPr lang="en-GB" dirty="0" err="1" smtClean="0"/>
              <a:t>MfD</a:t>
            </a:r>
            <a:r>
              <a:rPr lang="en-GB" dirty="0" smtClean="0"/>
              <a:t> presentations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Jean </a:t>
            </a:r>
            <a:r>
              <a:rPr lang="en-GB" dirty="0" err="1" smtClean="0"/>
              <a:t>Daunizeau’s</a:t>
            </a:r>
            <a:r>
              <a:rPr lang="en-GB" dirty="0" smtClean="0"/>
              <a:t> SPM course a the FIL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4725144"/>
            <a:ext cx="314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Thanks to </a:t>
            </a:r>
            <a:r>
              <a:rPr lang="en-GB" dirty="0" err="1" smtClean="0"/>
              <a:t>Ged</a:t>
            </a:r>
            <a:r>
              <a:rPr lang="en-GB" dirty="0" smtClean="0"/>
              <a:t> for his feedback!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1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79512" y="1052736"/>
            <a:ext cx="2996400" cy="1647453"/>
            <a:chOff x="611560" y="2713090"/>
            <a:chExt cx="3860496" cy="2295525"/>
          </a:xfrm>
        </p:grpSpPr>
        <p:grpSp>
          <p:nvGrpSpPr>
            <p:cNvPr id="4" name="Group 6"/>
            <p:cNvGrpSpPr/>
            <p:nvPr/>
          </p:nvGrpSpPr>
          <p:grpSpPr>
            <a:xfrm>
              <a:off x="611560" y="2713090"/>
              <a:ext cx="3790951" cy="2295525"/>
              <a:chOff x="611560" y="2713090"/>
              <a:chExt cx="3790951" cy="22955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713090"/>
                <a:ext cx="3790951" cy="229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828694" y="4077072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" name="Isosceles Triangle 1"/>
            <p:cNvSpPr/>
            <p:nvPr/>
          </p:nvSpPr>
          <p:spPr>
            <a:xfrm rot="13777453">
              <a:off x="2928178" y="2666323"/>
              <a:ext cx="1220694" cy="186706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2160240" cy="14401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520" y="18864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NimbusSanL-Regu"/>
              </a:rPr>
              <a:t>Example</a:t>
            </a:r>
            <a:r>
              <a:rPr lang="fr-FR" dirty="0" smtClean="0">
                <a:latin typeface="NimbusSanL-Regu"/>
              </a:rPr>
              <a:t>:</a:t>
            </a:r>
            <a:endParaRPr lang="en-US" dirty="0">
              <a:latin typeface="NimbusSanL-Regu"/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6128172" y="2263495"/>
            <a:ext cx="2736304" cy="873388"/>
            <a:chOff x="3637110" y="5589240"/>
            <a:chExt cx="2099269" cy="873388"/>
          </a:xfrm>
        </p:grpSpPr>
        <p:sp>
          <p:nvSpPr>
            <p:cNvPr id="31" name="TextBox 30"/>
            <p:cNvSpPr txBox="1"/>
            <p:nvPr/>
          </p:nvSpPr>
          <p:spPr>
            <a:xfrm>
              <a:off x="3637110" y="5848808"/>
              <a:ext cx="743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  <a:latin typeface="NimbusSanL-Regu"/>
                </a:rPr>
                <a:t>p(</a:t>
              </a:r>
              <a:r>
                <a:rPr lang="en-GB" dirty="0" err="1" smtClean="0">
                  <a:solidFill>
                    <a:srgbClr val="002060"/>
                  </a:solidFill>
                  <a:latin typeface="NimbusSanL-Regu"/>
                </a:rPr>
                <a:t>r|w</a:t>
              </a:r>
              <a:r>
                <a:rPr lang="en-GB" dirty="0" smtClean="0">
                  <a:solidFill>
                    <a:srgbClr val="002060"/>
                  </a:solidFill>
                  <a:latin typeface="NimbusSanL-Regu"/>
                </a:rPr>
                <a:t>) </a:t>
              </a:r>
              <a:r>
                <a:rPr lang="en-GB" dirty="0" smtClean="0">
                  <a:latin typeface="NimbusSanL-Regu"/>
                </a:rPr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7783" y="5589240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5828"/>
                  </a:solidFill>
                  <a:latin typeface="NimbusSanL-Regu"/>
                </a:rPr>
                <a:t>p(</a:t>
              </a:r>
              <a:r>
                <a:rPr lang="en-GB" dirty="0" err="1" smtClean="0">
                  <a:solidFill>
                    <a:srgbClr val="005828"/>
                  </a:solidFill>
                  <a:latin typeface="NimbusSanL-Regu"/>
                </a:rPr>
                <a:t>w|r</a:t>
              </a:r>
              <a:r>
                <a:rPr lang="en-GB" dirty="0" smtClean="0">
                  <a:solidFill>
                    <a:srgbClr val="005828"/>
                  </a:solidFill>
                  <a:latin typeface="NimbusSanL-Regu"/>
                </a:rPr>
                <a:t>) </a:t>
              </a:r>
              <a:r>
                <a:rPr lang="en-GB" dirty="0" smtClean="0">
                  <a:solidFill>
                    <a:srgbClr val="C00000"/>
                  </a:solidFill>
                  <a:latin typeface="NimbusSanL-Regu"/>
                </a:rPr>
                <a:t>p(r)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2554" y="6093296"/>
              <a:ext cx="486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  <a:latin typeface="NimbusSanL-Regu"/>
                </a:rPr>
                <a:t>p(w)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307783" y="6021288"/>
              <a:ext cx="8254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827376" y="373306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The </a:t>
            </a:r>
            <a:r>
              <a:rPr lang="en-GB" sz="1600" dirty="0" smtClean="0">
                <a:solidFill>
                  <a:srgbClr val="005828"/>
                </a:solidFill>
                <a:latin typeface="NimbusSanL-Regu"/>
              </a:rPr>
              <a:t>lawn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is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wet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: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we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assume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that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the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lawn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is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wet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because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it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has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rained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overnight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: How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likely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is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5828"/>
                </a:solidFill>
                <a:latin typeface="NimbusSanL-Regu"/>
              </a:rPr>
              <a:t>it</a:t>
            </a:r>
            <a:r>
              <a:rPr lang="fr-FR" sz="1600" dirty="0" smtClean="0">
                <a:solidFill>
                  <a:srgbClr val="005828"/>
                </a:solidFill>
                <a:latin typeface="NimbusSanL-Regu"/>
              </a:rPr>
              <a:t>? </a:t>
            </a:r>
            <a:r>
              <a:rPr lang="fr-FR" sz="1600" b="1" dirty="0" smtClean="0">
                <a:solidFill>
                  <a:srgbClr val="005828"/>
                </a:solidFill>
                <a:latin typeface="NimbusSanL-Regu"/>
              </a:rPr>
              <a:t>p(w</a:t>
            </a:r>
            <a:r>
              <a:rPr lang="en-GB" sz="1600" b="1" dirty="0" smtClean="0">
                <a:solidFill>
                  <a:srgbClr val="005828"/>
                </a:solidFill>
                <a:latin typeface="NimbusSanL-Regu"/>
              </a:rPr>
              <a:t>|r) : Likelihood</a:t>
            </a:r>
          </a:p>
          <a:p>
            <a:endParaRPr lang="en-US" sz="1600" dirty="0">
              <a:solidFill>
                <a:srgbClr val="00582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552" y="2856874"/>
            <a:ext cx="5588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What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is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the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probability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that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it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has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rained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overnight</a:t>
            </a:r>
            <a:endParaRPr lang="fr-FR" sz="1600" dirty="0">
              <a:solidFill>
                <a:srgbClr val="002060"/>
              </a:solidFill>
              <a:latin typeface="NimbusSanL-Regu"/>
            </a:endParaRPr>
          </a:p>
          <a:p>
            <a:pPr marL="342900" indent="-342900"/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given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this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observation? </a:t>
            </a:r>
            <a:r>
              <a:rPr lang="fr-FR" sz="1600" b="1" dirty="0" smtClean="0">
                <a:solidFill>
                  <a:srgbClr val="002060"/>
                </a:solidFill>
                <a:latin typeface="NimbusSanL-Regu"/>
              </a:rPr>
              <a:t>p(</a:t>
            </a:r>
            <a:r>
              <a:rPr lang="fr-FR" sz="1600" b="1" dirty="0" err="1" smtClean="0">
                <a:solidFill>
                  <a:srgbClr val="002060"/>
                </a:solidFill>
                <a:latin typeface="NimbusSanL-Regu"/>
              </a:rPr>
              <a:t>r|w</a:t>
            </a:r>
            <a:r>
              <a:rPr lang="fr-FR" sz="1600" b="1" dirty="0" smtClean="0">
                <a:solidFill>
                  <a:srgbClr val="002060"/>
                </a:solidFill>
                <a:latin typeface="NimbusSanL-Regu"/>
              </a:rPr>
              <a:t>): </a:t>
            </a:r>
            <a:r>
              <a:rPr lang="fr-FR" sz="1600" b="1" dirty="0" err="1" smtClean="0">
                <a:solidFill>
                  <a:srgbClr val="002060"/>
                </a:solidFill>
                <a:latin typeface="NimbusSanL-Regu"/>
              </a:rPr>
              <a:t>Posterior</a:t>
            </a:r>
            <a:r>
              <a:rPr lang="fr-FR" sz="1600" b="1" dirty="0" smtClean="0">
                <a:solidFill>
                  <a:srgbClr val="002060"/>
                </a:solidFill>
                <a:latin typeface="NimbusSanL-Regu"/>
              </a:rPr>
              <a:t>: </a:t>
            </a:r>
          </a:p>
          <a:p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How probable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is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our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hypothesis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given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the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observed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  <a:latin typeface="NimbusSanL-Regu"/>
              </a:rPr>
              <a:t>evidence</a:t>
            </a:r>
            <a:r>
              <a:rPr lang="fr-FR" sz="1600" dirty="0" smtClean="0">
                <a:solidFill>
                  <a:srgbClr val="002060"/>
                </a:solidFill>
                <a:latin typeface="NimbusSanL-Regu"/>
              </a:rPr>
              <a:t>?</a:t>
            </a:r>
            <a:endParaRPr lang="en-US" sz="1600" dirty="0" smtClean="0">
              <a:solidFill>
                <a:srgbClr val="002060"/>
              </a:solidFill>
              <a:latin typeface="NimbusSanL-Regu"/>
            </a:endParaRPr>
          </a:p>
          <a:p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67544" y="542749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503E66"/>
                </a:solidFill>
                <a:latin typeface="NimbusSanL-Regu"/>
              </a:rPr>
              <a:t>p(w) : Marginal: how probable </a:t>
            </a:r>
            <a:r>
              <a:rPr lang="fr-FR" sz="1600" dirty="0" err="1" smtClean="0">
                <a:solidFill>
                  <a:srgbClr val="503E66"/>
                </a:solidFill>
                <a:latin typeface="NimbusSanL-Regu"/>
              </a:rPr>
              <a:t>is</a:t>
            </a:r>
            <a:r>
              <a:rPr lang="fr-FR" sz="1600" dirty="0" smtClean="0">
                <a:solidFill>
                  <a:srgbClr val="503E66"/>
                </a:solidFill>
                <a:latin typeface="NimbusSanL-Regu"/>
              </a:rPr>
              <a:t> the new </a:t>
            </a:r>
            <a:r>
              <a:rPr lang="fr-FR" sz="1600" dirty="0" err="1" smtClean="0">
                <a:solidFill>
                  <a:srgbClr val="503E66"/>
                </a:solidFill>
                <a:latin typeface="NimbusSanL-Regu"/>
              </a:rPr>
              <a:t>evidence</a:t>
            </a:r>
            <a:r>
              <a:rPr lang="fr-FR" sz="1600" dirty="0" smtClean="0">
                <a:solidFill>
                  <a:srgbClr val="503E66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503E66"/>
                </a:solidFill>
                <a:latin typeface="NimbusSanL-Regu"/>
              </a:rPr>
              <a:t>under</a:t>
            </a:r>
            <a:r>
              <a:rPr lang="fr-FR" sz="1600" dirty="0" smtClean="0">
                <a:solidFill>
                  <a:srgbClr val="503E66"/>
                </a:solidFill>
                <a:latin typeface="NimbusSanL-Regu"/>
              </a:rPr>
              <a:t> all possible </a:t>
            </a:r>
            <a:r>
              <a:rPr lang="fr-FR" sz="1600" dirty="0" err="1" smtClean="0">
                <a:solidFill>
                  <a:srgbClr val="503E66"/>
                </a:solidFill>
                <a:latin typeface="NimbusSanL-Regu"/>
              </a:rPr>
              <a:t>hypotheses</a:t>
            </a:r>
            <a:r>
              <a:rPr lang="fr-FR" sz="1600" dirty="0" smtClean="0">
                <a:solidFill>
                  <a:srgbClr val="503E66"/>
                </a:solidFill>
                <a:latin typeface="NimbusSanL-Regu"/>
              </a:rPr>
              <a:t>?</a:t>
            </a:r>
            <a:endParaRPr lang="en-US" sz="1600" dirty="0">
              <a:solidFill>
                <a:srgbClr val="503E66"/>
              </a:solidFill>
              <a:latin typeface="NimbusSanL-Regu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715" y="429380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NimbusSanL-Regu"/>
              </a:rPr>
              <a:t>P(r): Prior: </a:t>
            </a:r>
            <a:r>
              <a:rPr lang="en-GB" sz="1600" b="1" dirty="0" smtClean="0">
                <a:solidFill>
                  <a:srgbClr val="C00000"/>
                </a:solidFill>
                <a:latin typeface="NimbusSanL-Regu"/>
              </a:rPr>
              <a:t>Probability</a:t>
            </a:r>
            <a:r>
              <a:rPr lang="fr-FR" sz="1600" b="1" dirty="0" smtClean="0">
                <a:solidFill>
                  <a:srgbClr val="C00000"/>
                </a:solidFill>
                <a:latin typeface="NimbusSanL-Regu"/>
              </a:rPr>
              <a:t> to </a:t>
            </a:r>
            <a:r>
              <a:rPr lang="fr-FR" sz="1600" b="1" dirty="0" err="1" smtClean="0">
                <a:solidFill>
                  <a:srgbClr val="C00000"/>
                </a:solidFill>
                <a:latin typeface="NimbusSanL-Regu"/>
              </a:rPr>
              <a:t>rain</a:t>
            </a:r>
            <a:r>
              <a:rPr lang="fr-FR" sz="1600" b="1" dirty="0" smtClean="0">
                <a:solidFill>
                  <a:srgbClr val="C00000"/>
                </a:solidFill>
                <a:latin typeface="NimbusSanL-Regu"/>
              </a:rPr>
              <a:t> on </a:t>
            </a:r>
            <a:r>
              <a:rPr lang="fr-FR" sz="1600" b="1" dirty="0" err="1" smtClean="0">
                <a:solidFill>
                  <a:srgbClr val="C00000"/>
                </a:solidFill>
                <a:latin typeface="NimbusSanL-Regu"/>
              </a:rPr>
              <a:t>that</a:t>
            </a:r>
            <a:r>
              <a:rPr lang="fr-FR" sz="1600" b="1" dirty="0" smtClean="0">
                <a:solidFill>
                  <a:srgbClr val="C00000"/>
                </a:solidFill>
                <a:latin typeface="NimbusSanL-Regu"/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latin typeface="NimbusSanL-Regu"/>
              </a:rPr>
              <a:t>day</a:t>
            </a:r>
            <a:r>
              <a:rPr lang="fr-FR" sz="1600" b="1" dirty="0" smtClean="0">
                <a:solidFill>
                  <a:srgbClr val="C00000"/>
                </a:solidFill>
                <a:latin typeface="NimbusSanL-Regu"/>
              </a:rPr>
              <a:t>. 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How probable </a:t>
            </a:r>
            <a:r>
              <a:rPr lang="fr-FR" sz="1600" dirty="0" err="1" smtClean="0">
                <a:solidFill>
                  <a:srgbClr val="C00000"/>
                </a:solidFill>
                <a:latin typeface="NimbusSanL-Regu"/>
              </a:rPr>
              <a:t>was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NimbusSanL-Regu"/>
              </a:rPr>
              <a:t>our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NimbusSanL-Regu"/>
              </a:rPr>
              <a:t>hypothesis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NimbusSanL-Regu"/>
              </a:rPr>
              <a:t>before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NimbusSanL-Regu"/>
              </a:rPr>
              <a:t>observing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 the </a:t>
            </a:r>
            <a:r>
              <a:rPr lang="fr-FR" sz="1600" dirty="0" err="1" smtClean="0">
                <a:solidFill>
                  <a:srgbClr val="C00000"/>
                </a:solidFill>
                <a:latin typeface="NimbusSanL-Regu"/>
              </a:rPr>
              <a:t>evidence</a:t>
            </a:r>
            <a:r>
              <a:rPr lang="fr-FR" sz="1600" dirty="0" smtClean="0">
                <a:solidFill>
                  <a:srgbClr val="C00000"/>
                </a:solidFill>
                <a:latin typeface="NimbusSanL-Regu"/>
              </a:rPr>
              <a:t>?</a:t>
            </a:r>
            <a:endParaRPr lang="en-US" sz="1600" dirty="0">
              <a:solidFill>
                <a:srgbClr val="C00000"/>
              </a:solidFill>
              <a:latin typeface="NimbusSanL-Regu"/>
            </a:endParaRPr>
          </a:p>
        </p:txBody>
      </p:sp>
    </p:spTree>
    <p:extLst>
      <p:ext uri="{BB962C8B-B14F-4D97-AF65-F5344CB8AC3E}">
        <p14:creationId xmlns:p14="http://schemas.microsoft.com/office/powerpoint/2010/main" val="18141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1052736"/>
            <a:ext cx="2996400" cy="1647453"/>
            <a:chOff x="611560" y="2713090"/>
            <a:chExt cx="3860496" cy="2295525"/>
          </a:xfrm>
        </p:grpSpPr>
        <p:grpSp>
          <p:nvGrpSpPr>
            <p:cNvPr id="7" name="Group 6"/>
            <p:cNvGrpSpPr/>
            <p:nvPr/>
          </p:nvGrpSpPr>
          <p:grpSpPr>
            <a:xfrm>
              <a:off x="611560" y="2713090"/>
              <a:ext cx="3790951" cy="2295525"/>
              <a:chOff x="611560" y="2713090"/>
              <a:chExt cx="3790951" cy="22955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713090"/>
                <a:ext cx="3790951" cy="229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828694" y="4077072"/>
                <a:ext cx="144016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Isosceles Triangle 1"/>
            <p:cNvSpPr/>
            <p:nvPr/>
          </p:nvSpPr>
          <p:spPr>
            <a:xfrm rot="13777453">
              <a:off x="2928178" y="2666323"/>
              <a:ext cx="1220694" cy="186706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2160240" cy="144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326881" y="427255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sz="160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01</a:t>
            </a:r>
          </a:p>
          <a:p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3368605"/>
            <a:ext cx="4551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w=1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CMSS10"/>
              </a:rPr>
              <a:t>) =</a:t>
            </a:r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∑ p(w=1, r)</a:t>
            </a:r>
          </a:p>
          <a:p>
            <a:r>
              <a:rPr lang="en-GB" sz="800" dirty="0" smtClean="0">
                <a:solidFill>
                  <a:srgbClr val="000000"/>
                </a:solidFill>
                <a:latin typeface="NimbusSanL-ReguItal"/>
              </a:rPr>
              <a:t>                                r 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              = p(w=1,r=0) + p(w=1,r=1)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              = p(w=1</a:t>
            </a:r>
            <a:r>
              <a:rPr lang="pt-BR" sz="1600" dirty="0" smtClean="0">
                <a:solidFill>
                  <a:srgbClr val="000000"/>
                </a:solidFill>
                <a:latin typeface="NimbusSanL-ReguItal"/>
              </a:rPr>
              <a:t>|r=0)p(r=0) + </a:t>
            </a:r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p(w=1</a:t>
            </a:r>
            <a:r>
              <a:rPr lang="pt-BR" sz="1600" dirty="0" smtClean="0">
                <a:solidFill>
                  <a:srgbClr val="000000"/>
                </a:solidFill>
                <a:latin typeface="NimbusSanL-ReguItal"/>
              </a:rPr>
              <a:t>|r=1)p(r=1) </a:t>
            </a:r>
            <a:endParaRPr lang="en-GB" sz="1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92693" y="3933998"/>
            <a:ext cx="19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w=1 | r=0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CMSS10"/>
              </a:rPr>
              <a:t>) =</a:t>
            </a:r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 0.20</a:t>
            </a:r>
            <a:endParaRPr lang="en-GB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51520" y="18864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NimbusSanL-Regu"/>
              </a:rPr>
              <a:t>Example</a:t>
            </a:r>
            <a:r>
              <a:rPr lang="fr-FR" dirty="0" smtClean="0">
                <a:latin typeface="NimbusSanL-Regu"/>
              </a:rPr>
              <a:t>:</a:t>
            </a:r>
            <a:endParaRPr lang="en-US" dirty="0">
              <a:latin typeface="NimbusSanL-Regu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27784" y="1396613"/>
            <a:ext cx="3600400" cy="873388"/>
            <a:chOff x="3637110" y="5589240"/>
            <a:chExt cx="2579510" cy="873388"/>
          </a:xfrm>
        </p:grpSpPr>
        <p:sp>
          <p:nvSpPr>
            <p:cNvPr id="31" name="TextBox 30"/>
            <p:cNvSpPr txBox="1"/>
            <p:nvPr/>
          </p:nvSpPr>
          <p:spPr>
            <a:xfrm>
              <a:off x="3637110" y="5848808"/>
              <a:ext cx="129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p(r=1|w=1) 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8024" y="5589240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p(w=1|r=1) p(r=1)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48064" y="6093296"/>
              <a:ext cx="642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NimbusSanL-Regu"/>
                </a:rPr>
                <a:t>p(w=1)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932040" y="6021288"/>
              <a:ext cx="10801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65564" y="3590128"/>
            <a:ext cx="1923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w=1 | r=1</a:t>
            </a:r>
            <a:r>
              <a:rPr lang="pt-BR" sz="1600" b="0" i="0" u="none" strike="noStrike" baseline="0" dirty="0" smtClean="0">
                <a:solidFill>
                  <a:srgbClr val="000000"/>
                </a:solidFill>
                <a:latin typeface="CMSS10"/>
              </a:rPr>
              <a:t>) =</a:t>
            </a:r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 0.95</a:t>
            </a:r>
            <a:endParaRPr lang="en-GB" sz="16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843808" y="250009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NimbusSanL-Regu"/>
              </a:rPr>
              <a:t>The probability p(w) is a normalisation term and can be found by </a:t>
            </a:r>
            <a:r>
              <a:rPr lang="en-GB" sz="1600" dirty="0" smtClean="0">
                <a:solidFill>
                  <a:schemeClr val="tx2"/>
                </a:solidFill>
                <a:latin typeface="NimbusSanL-Regu"/>
              </a:rPr>
              <a:t>marginalisation.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21146" y="4519396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NimbusSanL-Regu"/>
              </a:rPr>
              <a:t>This </a:t>
            </a:r>
            <a:r>
              <a:rPr lang="fr-FR" sz="1600" dirty="0" err="1" smtClean="0">
                <a:latin typeface="NimbusSanL-Regu"/>
              </a:rPr>
              <a:t>is</a:t>
            </a:r>
            <a:r>
              <a:rPr lang="fr-FR" sz="1600" dirty="0" smtClean="0">
                <a:latin typeface="NimbusSanL-Regu"/>
              </a:rPr>
              <a:t> </a:t>
            </a:r>
            <a:r>
              <a:rPr lang="fr-FR" sz="1600" dirty="0" err="1" smtClean="0">
                <a:latin typeface="NimbusSanL-Regu"/>
              </a:rPr>
              <a:t>known</a:t>
            </a:r>
            <a:r>
              <a:rPr lang="fr-FR" sz="1600" dirty="0" smtClean="0">
                <a:latin typeface="NimbusSanL-Regu"/>
              </a:rPr>
              <a:t> as the </a:t>
            </a:r>
            <a:r>
              <a:rPr lang="fr-FR" sz="1600" dirty="0" err="1" smtClean="0">
                <a:solidFill>
                  <a:schemeClr val="accent1"/>
                </a:solidFill>
                <a:latin typeface="NimbusSanL-Regu"/>
              </a:rPr>
              <a:t>sum</a:t>
            </a:r>
            <a:r>
              <a:rPr lang="fr-FR" sz="1600" dirty="0" smtClean="0">
                <a:solidFill>
                  <a:schemeClr val="accent1"/>
                </a:solidFill>
                <a:latin typeface="NimbusSanL-Regu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latin typeface="NimbusSanL-Regu"/>
              </a:rPr>
              <a:t>rule</a:t>
            </a:r>
            <a:endParaRPr lang="en-US" sz="1600" dirty="0">
              <a:solidFill>
                <a:schemeClr val="accent1"/>
              </a:solidFill>
              <a:latin typeface="NimbusSanL-Regu"/>
            </a:endParaRPr>
          </a:p>
        </p:txBody>
      </p:sp>
      <p:grpSp>
        <p:nvGrpSpPr>
          <p:cNvPr id="21" name="Group 29"/>
          <p:cNvGrpSpPr/>
          <p:nvPr/>
        </p:nvGrpSpPr>
        <p:grpSpPr>
          <a:xfrm>
            <a:off x="1521008" y="302732"/>
            <a:ext cx="2736304" cy="873388"/>
            <a:chOff x="3637110" y="5589240"/>
            <a:chExt cx="2099269" cy="873388"/>
          </a:xfrm>
        </p:grpSpPr>
        <p:sp>
          <p:nvSpPr>
            <p:cNvPr id="23" name="TextBox 22"/>
            <p:cNvSpPr txBox="1"/>
            <p:nvPr/>
          </p:nvSpPr>
          <p:spPr>
            <a:xfrm>
              <a:off x="3637110" y="5848808"/>
              <a:ext cx="743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  <a:latin typeface="NimbusSanL-Regu"/>
                </a:rPr>
                <a:t>p(</a:t>
              </a:r>
              <a:r>
                <a:rPr lang="en-GB" dirty="0" err="1" smtClean="0">
                  <a:solidFill>
                    <a:srgbClr val="002060"/>
                  </a:solidFill>
                  <a:latin typeface="NimbusSanL-Regu"/>
                </a:rPr>
                <a:t>r|w</a:t>
              </a:r>
              <a:r>
                <a:rPr lang="en-GB" dirty="0" smtClean="0">
                  <a:solidFill>
                    <a:srgbClr val="002060"/>
                  </a:solidFill>
                  <a:latin typeface="NimbusSanL-Regu"/>
                </a:rPr>
                <a:t>) </a:t>
              </a:r>
              <a:r>
                <a:rPr lang="en-GB" dirty="0" smtClean="0">
                  <a:latin typeface="NimbusSanL-Regu"/>
                </a:rPr>
                <a:t>=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07783" y="5589240"/>
              <a:ext cx="1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5828"/>
                  </a:solidFill>
                  <a:latin typeface="NimbusSanL-Regu"/>
                </a:rPr>
                <a:t>p(</a:t>
              </a:r>
              <a:r>
                <a:rPr lang="en-GB" dirty="0" err="1" smtClean="0">
                  <a:solidFill>
                    <a:srgbClr val="005828"/>
                  </a:solidFill>
                  <a:latin typeface="NimbusSanL-Regu"/>
                </a:rPr>
                <a:t>w|r</a:t>
              </a:r>
              <a:r>
                <a:rPr lang="en-GB" dirty="0" smtClean="0">
                  <a:solidFill>
                    <a:srgbClr val="005828"/>
                  </a:solidFill>
                  <a:latin typeface="NimbusSanL-Regu"/>
                </a:rPr>
                <a:t>) </a:t>
              </a:r>
              <a:r>
                <a:rPr lang="en-GB" dirty="0" smtClean="0">
                  <a:solidFill>
                    <a:srgbClr val="C00000"/>
                  </a:solidFill>
                  <a:latin typeface="NimbusSanL-Regu"/>
                </a:rPr>
                <a:t>p(r)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62554" y="6093296"/>
              <a:ext cx="486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4">
                      <a:lumMod val="75000"/>
                    </a:schemeClr>
                  </a:solidFill>
                  <a:latin typeface="NimbusSanL-Regu"/>
                </a:rPr>
                <a:t>p(w)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307783" y="6021288"/>
              <a:ext cx="8254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59927" y="5132973"/>
            <a:ext cx="4824536" cy="842610"/>
            <a:chOff x="3637110" y="5589240"/>
            <a:chExt cx="3286710" cy="842610"/>
          </a:xfrm>
        </p:grpSpPr>
        <p:sp>
          <p:nvSpPr>
            <p:cNvPr id="35" name="TextBox 34"/>
            <p:cNvSpPr txBox="1"/>
            <p:nvPr/>
          </p:nvSpPr>
          <p:spPr>
            <a:xfrm>
              <a:off x="3637110" y="5848808"/>
              <a:ext cx="9683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p(r=1|w=1) =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88024" y="5589240"/>
              <a:ext cx="1428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p(w=1|r=1) p(r=1)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10730" y="6093296"/>
              <a:ext cx="2513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latin typeface="NimbusSanL-ReguItal"/>
                </a:rPr>
                <a:t>p(w=1</a:t>
              </a:r>
              <a:r>
                <a:rPr lang="pt-BR" sz="1600" dirty="0">
                  <a:solidFill>
                    <a:srgbClr val="000000"/>
                  </a:solidFill>
                  <a:latin typeface="NimbusSanL-ReguItal"/>
                </a:rPr>
                <a:t>|r=0)p(r=0) + </a:t>
              </a:r>
              <a:r>
                <a:rPr lang="en-GB" sz="1600" dirty="0">
                  <a:solidFill>
                    <a:srgbClr val="000000"/>
                  </a:solidFill>
                  <a:latin typeface="NimbusSanL-ReguItal"/>
                </a:rPr>
                <a:t>p(w=1</a:t>
              </a:r>
              <a:r>
                <a:rPr lang="pt-BR" sz="1600" dirty="0">
                  <a:solidFill>
                    <a:srgbClr val="000000"/>
                  </a:solidFill>
                  <a:latin typeface="NimbusSanL-ReguItal"/>
                </a:rPr>
                <a:t>|r=1)p(r=1)</a:t>
              </a:r>
              <a:endParaRPr lang="en-GB" sz="1600" dirty="0" smtClean="0">
                <a:latin typeface="NimbusSanL-Regu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4622499" y="6014573"/>
              <a:ext cx="1903663" cy="67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400744" y="535058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</a:t>
            </a:r>
            <a:r>
              <a:rPr lang="en-GB" sz="1600" dirty="0" smtClean="0">
                <a:latin typeface="NimbusSanL-Regu"/>
              </a:rPr>
              <a:t>0.046</a:t>
            </a:r>
            <a:endParaRPr lang="en-GB" sz="1600" dirty="0">
              <a:latin typeface="NimbusSanL-Regu"/>
            </a:endParaRPr>
          </a:p>
        </p:txBody>
      </p:sp>
    </p:spTree>
    <p:extLst>
      <p:ext uri="{BB962C8B-B14F-4D97-AF65-F5344CB8AC3E}">
        <p14:creationId xmlns:p14="http://schemas.microsoft.com/office/powerpoint/2010/main" val="18141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6206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3333B3"/>
                </a:solidFill>
                <a:latin typeface="NimbusSanL-Regu"/>
              </a:rPr>
              <a:t>Did I Leave The Sprinkler On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693019"/>
            <a:ext cx="6019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A single observation with multiple potential causes (not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mutually exclusive). Both rain,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, and the sprinkler,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, can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cause my lawn to be wet,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3234" y="5480357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t-BR" dirty="0">
                <a:solidFill>
                  <a:srgbClr val="000000"/>
                </a:solidFill>
                <a:latin typeface="CMMI10"/>
              </a:rPr>
              <a:t>,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t-BR" dirty="0">
                <a:solidFill>
                  <a:srgbClr val="000000"/>
                </a:solidFill>
                <a:latin typeface="CMMI10"/>
              </a:rPr>
              <a:t>,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t-BR" dirty="0" smtClean="0">
                <a:solidFill>
                  <a:srgbClr val="000000"/>
                </a:solidFill>
                <a:latin typeface="CMSY10"/>
              </a:rPr>
              <a:t>|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r,s</a:t>
            </a:r>
            <a:r>
              <a:rPr lang="pt-BR" b="0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97091"/>
            <a:ext cx="3375645" cy="224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3090"/>
            <a:ext cx="3790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9201" y="611256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NimbusSanL-Regu"/>
              </a:rPr>
              <a:t>Generative model</a:t>
            </a:r>
            <a:endParaRPr lang="en-GB" dirty="0">
              <a:solidFill>
                <a:schemeClr val="tx2"/>
              </a:solidFill>
              <a:latin typeface="NimbusSanL-Regu"/>
            </a:endParaRPr>
          </a:p>
        </p:txBody>
      </p:sp>
    </p:spTree>
    <p:extLst>
      <p:ext uri="{BB962C8B-B14F-4D97-AF65-F5344CB8AC3E}">
        <p14:creationId xmlns:p14="http://schemas.microsoft.com/office/powerpoint/2010/main" val="25553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5442" y="181856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3333B3"/>
                </a:solidFill>
                <a:latin typeface="NimbusSanL-Regu"/>
              </a:rPr>
              <a:t>Did I Leave The Sprinkler On ?</a:t>
            </a:r>
          </a:p>
          <a:p>
            <a:endParaRPr lang="en-GB" sz="2400" b="0" i="0" u="none" strike="noStrike" baseline="0" dirty="0" smtClean="0">
              <a:solidFill>
                <a:srgbClr val="3333B3"/>
              </a:solidFill>
              <a:latin typeface="NimbusSanL-Regu"/>
            </a:endParaRP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The probability that the sprinkler was on given </a:t>
            </a:r>
            <a:r>
              <a:rPr lang="en-GB" sz="1600" b="0" i="0" u="none" strike="noStrike" baseline="0" dirty="0" err="1" smtClean="0">
                <a:solidFill>
                  <a:srgbClr val="000000"/>
                </a:solidFill>
                <a:latin typeface="NimbusSanL-Regu"/>
              </a:rPr>
              <a:t>i’ve</a:t>
            </a:r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 seen</a:t>
            </a:r>
            <a:r>
              <a:rPr lang="en-GB" sz="1600" b="0" i="0" u="none" strike="noStrike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the lawn is wet is given by Bayes rule</a:t>
            </a:r>
          </a:p>
          <a:p>
            <a:endParaRPr lang="en-GB" dirty="0">
              <a:solidFill>
                <a:srgbClr val="000000"/>
              </a:solidFill>
              <a:latin typeface="NimbusSanL-Regu"/>
            </a:endParaRP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endParaRPr lang="en-GB" dirty="0">
              <a:solidFill>
                <a:srgbClr val="000000"/>
              </a:solidFill>
              <a:latin typeface="NimbusSanL-Regu"/>
            </a:endParaRPr>
          </a:p>
          <a:p>
            <a:r>
              <a:rPr lang="en-GB" dirty="0" smtClean="0">
                <a:latin typeface="NimbusSanL-Regu"/>
              </a:rPr>
              <a:t>                     </a:t>
            </a:r>
          </a:p>
          <a:p>
            <a:r>
              <a:rPr lang="en-GB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NimbusSanL-Regu"/>
              </a:rPr>
              <a:t>                     </a:t>
            </a:r>
            <a:r>
              <a:rPr lang="en-GB" sz="1600" dirty="0">
                <a:latin typeface="NimbusSanL-Regu"/>
              </a:rPr>
              <a:t>=</a:t>
            </a:r>
            <a:endParaRPr lang="en-GB" sz="1600" dirty="0">
              <a:solidFill>
                <a:srgbClr val="000000"/>
              </a:solidFill>
              <a:latin typeface="NimbusSanL-Regu"/>
            </a:endParaRPr>
          </a:p>
          <a:p>
            <a:endParaRPr lang="en-GB" b="0" i="0" u="none" strike="noStrike" baseline="0" dirty="0">
              <a:solidFill>
                <a:srgbClr val="000000"/>
              </a:solidFill>
              <a:latin typeface="NimbusSanL-Regu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8508" y="1581279"/>
            <a:ext cx="3600400" cy="748044"/>
            <a:chOff x="3637110" y="5589240"/>
            <a:chExt cx="2579510" cy="842610"/>
          </a:xfrm>
        </p:grpSpPr>
        <p:sp>
          <p:nvSpPr>
            <p:cNvPr id="5" name="TextBox 4"/>
            <p:cNvSpPr txBox="1"/>
            <p:nvPr/>
          </p:nvSpPr>
          <p:spPr>
            <a:xfrm>
              <a:off x="3637110" y="5848808"/>
              <a:ext cx="992511" cy="381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p(s=1|w=1) </a:t>
              </a:r>
              <a:r>
                <a:rPr lang="en-GB" sz="1600" dirty="0">
                  <a:latin typeface="NimbusSanL-Regu"/>
                </a:rPr>
                <a:t>=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8024" y="5589240"/>
              <a:ext cx="1428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p(w=1|s=1) p(s=1)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8064" y="6093296"/>
              <a:ext cx="5859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p(w=1)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932040" y="6021288"/>
              <a:ext cx="10801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71089" y="2585620"/>
            <a:ext cx="3121367" cy="785030"/>
            <a:chOff x="5902753" y="4784331"/>
            <a:chExt cx="3121367" cy="785030"/>
          </a:xfrm>
        </p:grpSpPr>
        <p:sp>
          <p:nvSpPr>
            <p:cNvPr id="9" name="TextBox 8"/>
            <p:cNvSpPr txBox="1"/>
            <p:nvPr/>
          </p:nvSpPr>
          <p:spPr>
            <a:xfrm>
              <a:off x="6423090" y="4784331"/>
              <a:ext cx="1993990" cy="30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NimbusSanL-Regu"/>
                </a:rPr>
                <a:t>p(w=1|s=1) p(s=1)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2753" y="5230807"/>
              <a:ext cx="3121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solidFill>
                    <a:srgbClr val="000000"/>
                  </a:solidFill>
                  <a:latin typeface="NimbusSanL-Regu"/>
                </a:rPr>
                <a:t>p(w </a:t>
              </a:r>
              <a:r>
                <a:rPr lang="pl-PL" sz="1600" dirty="0">
                  <a:solidFill>
                    <a:srgbClr val="000000"/>
                  </a:solidFill>
                  <a:latin typeface="NimbusSanL-Regu"/>
                </a:rPr>
                <a:t>= 1</a:t>
              </a:r>
              <a:r>
                <a:rPr lang="en-GB" sz="1600" dirty="0">
                  <a:solidFill>
                    <a:srgbClr val="000000"/>
                  </a:solidFill>
                  <a:latin typeface="NimbusSanL-Regu"/>
                </a:rPr>
                <a:t>,</a:t>
              </a:r>
              <a:r>
                <a:rPr lang="pl-PL" sz="1600" dirty="0">
                  <a:solidFill>
                    <a:srgbClr val="000000"/>
                  </a:solidFill>
                  <a:latin typeface="NimbusSanL-Regu"/>
                </a:rPr>
                <a:t> s = 1) + p(w = 1</a:t>
              </a:r>
              <a:r>
                <a:rPr lang="en-GB" sz="1600" dirty="0">
                  <a:solidFill>
                    <a:srgbClr val="000000"/>
                  </a:solidFill>
                  <a:latin typeface="NimbusSanL-Regu"/>
                </a:rPr>
                <a:t>,</a:t>
              </a:r>
              <a:r>
                <a:rPr lang="pl-PL" sz="1600" dirty="0">
                  <a:solidFill>
                    <a:srgbClr val="000000"/>
                  </a:solidFill>
                  <a:latin typeface="NimbusSanL-Regu"/>
                </a:rPr>
                <a:t> s = 0)</a:t>
              </a:r>
              <a:endParaRPr lang="en-GB" sz="1600" dirty="0" smtClean="0">
                <a:latin typeface="NimbusSanL-Regu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125488" y="5167890"/>
              <a:ext cx="27102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19058" y="3749457"/>
            <a:ext cx="77253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NimbusSanL-Regu"/>
              </a:rPr>
              <a:t>where the </a:t>
            </a:r>
            <a:r>
              <a:rPr lang="en-GB" sz="1600" dirty="0">
                <a:solidFill>
                  <a:schemeClr val="tx2"/>
                </a:solidFill>
                <a:latin typeface="NimbusSanL-Regu"/>
              </a:rPr>
              <a:t>joint probabilities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are obtained from </a:t>
            </a:r>
            <a:r>
              <a:rPr lang="en-GB" sz="1600" dirty="0" smtClean="0">
                <a:solidFill>
                  <a:schemeClr val="tx2"/>
                </a:solidFill>
                <a:latin typeface="NimbusSanL-Regu"/>
              </a:rPr>
              <a:t>marginalisation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and from the </a:t>
            </a:r>
            <a:r>
              <a:rPr lang="en-GB" sz="1600" dirty="0">
                <a:solidFill>
                  <a:schemeClr val="tx2"/>
                </a:solidFill>
                <a:latin typeface="NimbusSanL-Regu"/>
              </a:rPr>
              <a:t>generative </a:t>
            </a:r>
            <a:r>
              <a:rPr lang="en-GB" sz="1600" dirty="0" smtClean="0">
                <a:solidFill>
                  <a:schemeClr val="tx2"/>
                </a:solidFill>
                <a:latin typeface="NimbusSanL-Regu"/>
              </a:rPr>
              <a:t>model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t-BR" sz="1600" dirty="0">
                <a:solidFill>
                  <a:srgbClr val="000000"/>
                </a:solidFill>
                <a:latin typeface="CMMI10"/>
              </a:rPr>
              <a:t>, 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t-BR" sz="1600" dirty="0">
                <a:solidFill>
                  <a:srgbClr val="000000"/>
                </a:solidFill>
                <a:latin typeface="CMMI10"/>
              </a:rPr>
              <a:t>, 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) = 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) 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) 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t-BR" sz="1600" dirty="0">
                <a:solidFill>
                  <a:srgbClr val="000000"/>
                </a:solidFill>
                <a:latin typeface="CMSY10"/>
              </a:rPr>
              <a:t>|</a:t>
            </a:r>
            <a:r>
              <a:rPr lang="pt-BR" sz="1600" dirty="0">
                <a:solidFill>
                  <a:srgbClr val="000000"/>
                </a:solidFill>
                <a:latin typeface="NimbusSanL-ReguItal"/>
              </a:rPr>
              <a:t>r,s</a:t>
            </a:r>
            <a:r>
              <a:rPr lang="pt-BR" sz="1600" dirty="0">
                <a:solidFill>
                  <a:srgbClr val="000000"/>
                </a:solidFill>
                <a:latin typeface="CMSS10"/>
              </a:rPr>
              <a:t>)</a:t>
            </a:r>
            <a:endParaRPr lang="en-GB" sz="1600" dirty="0"/>
          </a:p>
          <a:p>
            <a:endParaRPr lang="en-GB" sz="1600" dirty="0">
              <a:solidFill>
                <a:srgbClr val="000000"/>
              </a:solidFill>
              <a:latin typeface="NimbusSanL-Regu"/>
            </a:endParaRPr>
          </a:p>
          <a:p>
            <a:endParaRPr lang="en-GB" sz="1400" dirty="0">
              <a:solidFill>
                <a:srgbClr val="000000"/>
              </a:solidFill>
              <a:latin typeface="NimbusSanL-ReguItal"/>
            </a:endParaRPr>
          </a:p>
          <a:p>
            <a:pPr lvl="0"/>
            <a:r>
              <a:rPr lang="en-GB" sz="1400" dirty="0" smtClean="0">
                <a:solidFill>
                  <a:srgbClr val="000000"/>
                </a:solidFill>
                <a:latin typeface="NimbusSanL-ReguItal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sz="1600" dirty="0">
                <a:solidFill>
                  <a:srgbClr val="000000"/>
                </a:solidFill>
                <a:latin typeface="CMEX10"/>
              </a:rPr>
              <a:t>∑</a:t>
            </a:r>
            <a:r>
              <a:rPr lang="en-GB" sz="8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sz="1600" dirty="0">
                <a:solidFill>
                  <a:srgbClr val="000000"/>
                </a:solidFill>
                <a:latin typeface="CMSS10"/>
              </a:rPr>
              <a:t>(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pl-PL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pl-PL" sz="16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sz="1600" dirty="0">
                <a:solidFill>
                  <a:srgbClr val="000000"/>
                </a:solidFill>
                <a:latin typeface="CMMI1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sz="1600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sz="1600" dirty="0">
                <a:solidFill>
                  <a:srgbClr val="000000"/>
                </a:solidFill>
                <a:latin typeface="CMMI1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pl-PL" sz="16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pl-PL" sz="160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en-GB" sz="1600" dirty="0" smtClean="0">
                <a:solidFill>
                  <a:srgbClr val="000000"/>
                </a:solidFill>
                <a:latin typeface="CMSS10"/>
              </a:rPr>
              <a:t> = p(w=1, r=0, s=1) + p(w=1, r=1, s=1)</a:t>
            </a:r>
            <a:endParaRPr lang="pl-PL" sz="1600" dirty="0">
              <a:solidFill>
                <a:srgbClr val="000000"/>
              </a:solidFill>
              <a:latin typeface="CMSS10"/>
            </a:endParaRPr>
          </a:p>
          <a:p>
            <a:r>
              <a:rPr lang="en-GB" sz="800" dirty="0">
                <a:solidFill>
                  <a:srgbClr val="000000"/>
                </a:solidFill>
                <a:latin typeface="NimbusSanL-Regu"/>
              </a:rPr>
              <a:t>                                                       </a:t>
            </a:r>
            <a:r>
              <a:rPr lang="en-GB" sz="80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sz="800" dirty="0" smtClean="0">
                <a:solidFill>
                  <a:srgbClr val="000000"/>
                </a:solidFill>
                <a:latin typeface="NimbusSanL-ReguItal"/>
              </a:rPr>
              <a:t>r</a:t>
            </a:r>
            <a:r>
              <a:rPr lang="en-GB" sz="800" dirty="0" smtClean="0">
                <a:solidFill>
                  <a:srgbClr val="000000"/>
                </a:solidFill>
                <a:latin typeface="CMSS8"/>
              </a:rPr>
              <a:t>=</a:t>
            </a:r>
            <a:r>
              <a:rPr lang="en-GB" sz="800" dirty="0" smtClean="0">
                <a:solidFill>
                  <a:srgbClr val="000000"/>
                </a:solidFill>
                <a:latin typeface="NimbusSanL-Regu"/>
              </a:rPr>
              <a:t>0</a:t>
            </a:r>
          </a:p>
          <a:p>
            <a:r>
              <a:rPr lang="en-GB" sz="14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NimbusSanL-Regu"/>
              </a:rPr>
              <a:t>                            = 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p(r=0) p(s=1) p(w=1|r=0, s=1) + p(r=1) p(s=1) p(w=1|r=1,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s=1) </a:t>
            </a:r>
          </a:p>
          <a:p>
            <a:endParaRPr lang="en-GB" sz="800" dirty="0">
              <a:solidFill>
                <a:srgbClr val="000000"/>
              </a:solidFill>
              <a:latin typeface="NimbusSanL-Regu"/>
            </a:endParaRPr>
          </a:p>
          <a:p>
            <a:endParaRPr lang="en-GB" sz="1400" dirty="0">
              <a:solidFill>
                <a:srgbClr val="000000"/>
              </a:solidFill>
              <a:latin typeface="NimbusSanL-ReguItal"/>
            </a:endParaRPr>
          </a:p>
          <a:p>
            <a:r>
              <a:rPr lang="en-GB" sz="1600" dirty="0">
                <a:solidFill>
                  <a:srgbClr val="000000"/>
                </a:solidFill>
                <a:latin typeface="NimbusSanL-ReguItal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sz="160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sz="160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CMMI10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sz="1600" dirty="0">
                <a:solidFill>
                  <a:srgbClr val="000000"/>
                </a:solidFill>
                <a:latin typeface="CMEX10"/>
              </a:rPr>
              <a:t>∑</a:t>
            </a:r>
            <a:r>
              <a:rPr lang="en-GB" sz="8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sz="1600" dirty="0">
                <a:solidFill>
                  <a:srgbClr val="000000"/>
                </a:solidFill>
                <a:latin typeface="CMSS10"/>
              </a:rPr>
              <a:t>(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pl-PL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pl-PL" sz="1600" dirty="0">
                <a:solidFill>
                  <a:srgbClr val="000000"/>
                </a:solidFill>
                <a:latin typeface="NimbusSanL-Regu"/>
              </a:rPr>
              <a:t>1</a:t>
            </a:r>
            <a:r>
              <a:rPr lang="fr-FR" sz="1600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fr-FR" sz="1600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sz="1600" dirty="0">
                <a:solidFill>
                  <a:srgbClr val="000000"/>
                </a:solidFill>
                <a:latin typeface="CMMI1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sz="1600" dirty="0">
                <a:solidFill>
                  <a:srgbClr val="000000"/>
                </a:solidFill>
                <a:latin typeface="CMSS10"/>
              </a:rPr>
              <a:t>= </a:t>
            </a:r>
            <a:r>
              <a:rPr lang="pl-PL" sz="1600" dirty="0">
                <a:solidFill>
                  <a:srgbClr val="000000"/>
                </a:solidFill>
                <a:latin typeface="NimbusSanL-Regu"/>
              </a:rPr>
              <a:t>0</a:t>
            </a:r>
            <a:r>
              <a:rPr lang="pl-PL" sz="160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en-GB" sz="1600" dirty="0" smtClean="0">
                <a:solidFill>
                  <a:srgbClr val="000000"/>
                </a:solidFill>
                <a:latin typeface="CMSS10"/>
              </a:rPr>
              <a:t> =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p(w=1, r=0, </a:t>
            </a:r>
            <a:r>
              <a:rPr lang="en-GB" sz="1600" dirty="0" smtClean="0">
                <a:solidFill>
                  <a:srgbClr val="000000"/>
                </a:solidFill>
                <a:latin typeface="CMSS10"/>
              </a:rPr>
              <a:t>s=0) </a:t>
            </a:r>
            <a:r>
              <a:rPr lang="en-GB" sz="1600" dirty="0">
                <a:solidFill>
                  <a:srgbClr val="000000"/>
                </a:solidFill>
                <a:latin typeface="CMSS10"/>
              </a:rPr>
              <a:t>+ p(w=1, r=1, </a:t>
            </a:r>
            <a:r>
              <a:rPr lang="en-GB" sz="1600" dirty="0" smtClean="0">
                <a:solidFill>
                  <a:srgbClr val="000000"/>
                </a:solidFill>
                <a:latin typeface="CMSS10"/>
              </a:rPr>
              <a:t>s=0)</a:t>
            </a:r>
            <a:endParaRPr lang="pl-PL" sz="1600" dirty="0">
              <a:solidFill>
                <a:srgbClr val="000000"/>
              </a:solidFill>
              <a:latin typeface="CMSS10"/>
            </a:endParaRPr>
          </a:p>
          <a:p>
            <a:pPr lvl="0"/>
            <a:r>
              <a:rPr lang="en-GB" sz="800" dirty="0" smtClean="0">
                <a:solidFill>
                  <a:srgbClr val="000000"/>
                </a:solidFill>
                <a:latin typeface="CMSS10"/>
              </a:rPr>
              <a:t>                                                        </a:t>
            </a:r>
            <a:r>
              <a:rPr lang="en-GB" sz="800" dirty="0" smtClean="0">
                <a:solidFill>
                  <a:srgbClr val="000000"/>
                </a:solidFill>
                <a:latin typeface="NimbusSanL-ReguItal"/>
              </a:rPr>
              <a:t> r</a:t>
            </a:r>
            <a:r>
              <a:rPr lang="en-GB" sz="800" dirty="0" smtClean="0">
                <a:solidFill>
                  <a:srgbClr val="000000"/>
                </a:solidFill>
                <a:latin typeface="CMSS8"/>
              </a:rPr>
              <a:t>=</a:t>
            </a:r>
            <a:r>
              <a:rPr lang="en-GB" sz="800" dirty="0" smtClean="0">
                <a:solidFill>
                  <a:srgbClr val="000000"/>
                </a:solidFill>
                <a:latin typeface="NimbusSanL-Regu"/>
              </a:rPr>
              <a:t>0</a:t>
            </a:r>
          </a:p>
          <a:p>
            <a:r>
              <a:rPr lang="en-GB" sz="1400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NimbusSanL-Regu"/>
              </a:rPr>
              <a:t>                            = 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p(r=0) p(s=0) p(w=1|r=0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s=0) 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+ 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p(r=1) p(s=0) p(w=1|r=1</a:t>
            </a:r>
            <a:r>
              <a:rPr lang="en-GB" sz="1600" dirty="0">
                <a:solidFill>
                  <a:srgbClr val="000000"/>
                </a:solidFill>
                <a:latin typeface="NimbusSanL-Regu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NimbusSanL-Regu"/>
              </a:rPr>
              <a:t>s=0) </a:t>
            </a:r>
            <a:endParaRPr lang="en-GB" sz="1600" dirty="0">
              <a:solidFill>
                <a:srgbClr val="000000"/>
              </a:solidFill>
              <a:latin typeface="NimbusSanL-Regu"/>
            </a:endParaRPr>
          </a:p>
          <a:p>
            <a:pPr lvl="0"/>
            <a:endParaRPr lang="en-GB" sz="1400" dirty="0">
              <a:solidFill>
                <a:srgbClr val="000000"/>
              </a:solidFill>
              <a:latin typeface="NimbusSanL-Regu"/>
            </a:endParaRPr>
          </a:p>
          <a:p>
            <a:endParaRPr lang="en-GB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37326"/>
            <a:ext cx="1964467" cy="1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548680"/>
            <a:ext cx="6750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3333B3"/>
                </a:solidFill>
                <a:latin typeface="NimbusSanL-Regu"/>
              </a:rPr>
              <a:t>Numerical Example</a:t>
            </a:r>
          </a:p>
          <a:p>
            <a:endParaRPr lang="en-GB" sz="2400" b="0" i="0" u="none" strike="noStrike" baseline="0" dirty="0" smtClean="0">
              <a:solidFill>
                <a:srgbClr val="3333B3"/>
              </a:solidFill>
              <a:latin typeface="NimbusSanL-Regu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Bayesian models force us to</a:t>
            </a:r>
            <a:r>
              <a:rPr lang="en-GB" b="0" i="0" u="none" strike="noStrike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be explicit about exactly what</a:t>
            </a:r>
            <a:r>
              <a:rPr lang="en-GB" b="0" i="0" u="none" strike="noStrike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it is we believe.</a:t>
            </a:r>
            <a:endParaRPr lang="en-GB" dirty="0">
              <a:solidFill>
                <a:srgbClr val="000000"/>
              </a:solidFill>
              <a:latin typeface="NimbusSanL-Regu"/>
            </a:endParaRP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pPr lvl="4"/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01</a:t>
            </a:r>
          </a:p>
          <a:p>
            <a:pPr lvl="4"/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02</a:t>
            </a:r>
          </a:p>
          <a:p>
            <a:pPr lvl="4"/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001</a:t>
            </a:r>
          </a:p>
          <a:p>
            <a:pPr lvl="4"/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97</a:t>
            </a:r>
          </a:p>
          <a:p>
            <a:pPr lvl="4"/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90</a:t>
            </a:r>
          </a:p>
          <a:p>
            <a:pPr lvl="4"/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,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pl-PL" b="0" i="0" u="none" strike="noStrike" baseline="0" dirty="0" smtClean="0">
                <a:solidFill>
                  <a:srgbClr val="000000"/>
                </a:solidFill>
                <a:latin typeface="NimbusSanL-Regu"/>
              </a:rPr>
              <a:t>99</a:t>
            </a: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These numbers give</a:t>
            </a: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"/>
            </a:endParaRPr>
          </a:p>
          <a:p>
            <a:pPr lvl="4"/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67</a:t>
            </a:r>
          </a:p>
          <a:p>
            <a:pPr lvl="4"/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0</a:t>
            </a:r>
            <a:r>
              <a:rPr lang="en-GB" dirty="0">
                <a:solidFill>
                  <a:srgbClr val="000000"/>
                </a:solidFill>
                <a:latin typeface="CMMI10"/>
              </a:rPr>
              <a:t>.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8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48680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u="none" strike="noStrike" baseline="0" dirty="0" smtClean="0">
                <a:solidFill>
                  <a:srgbClr val="3333B3"/>
                </a:solidFill>
                <a:latin typeface="NimbusSanL-Regu"/>
              </a:rPr>
              <a:t>Look next door</a:t>
            </a:r>
          </a:p>
          <a:p>
            <a:endParaRPr lang="en-GB" sz="2400" b="0" i="0" u="none" strike="noStrike" baseline="0" dirty="0" smtClean="0">
              <a:solidFill>
                <a:srgbClr val="3333B3"/>
              </a:solidFill>
              <a:latin typeface="NimbusSanL-Regu"/>
            </a:endParaRP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Rain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will make my lawn wet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en-GB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1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and</a:t>
            </a:r>
            <a:r>
              <a:rPr lang="en-GB" b="0" i="0" u="none" strike="noStrike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b="0" i="0" u="none" strike="noStrike" baseline="0" dirty="0" err="1" smtClean="0">
                <a:solidFill>
                  <a:srgbClr val="000000"/>
                </a:solidFill>
                <a:latin typeface="NimbusSanL-Regu"/>
              </a:rPr>
              <a:t>nextdoors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en-GB" sz="1100" b="0" i="0" u="none" strike="noStrike" baseline="0" dirty="0" smtClean="0">
                <a:solidFill>
                  <a:srgbClr val="000000"/>
                </a:solidFill>
                <a:latin typeface="NimbusSanL-Regu"/>
              </a:rPr>
              <a:t>2</a:t>
            </a:r>
          </a:p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whereas the sprinkler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Ital"/>
              </a:rPr>
              <a:t>s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NimbusSanL-Regu"/>
              </a:rPr>
              <a:t>only affects mine.</a:t>
            </a:r>
          </a:p>
          <a:p>
            <a:endParaRPr lang="en-GB" b="0" i="0" u="none" strike="noStrike" baseline="0" dirty="0" smtClean="0">
              <a:solidFill>
                <a:srgbClr val="000000"/>
              </a:solidFill>
              <a:latin typeface="NimbusSanL-ReguItal"/>
            </a:endParaRPr>
          </a:p>
          <a:p>
            <a:endParaRPr lang="en-GB" dirty="0">
              <a:solidFill>
                <a:srgbClr val="000000"/>
              </a:solidFill>
              <a:latin typeface="NimbusSanL-ReguItal"/>
            </a:endParaRPr>
          </a:p>
          <a:p>
            <a:r>
              <a:rPr lang="en-GB" i="0" u="none" strike="noStrike" baseline="0" dirty="0" smtClean="0">
                <a:solidFill>
                  <a:srgbClr val="000000"/>
                </a:solidFill>
                <a:latin typeface="NimbusSanL-ReguItal"/>
              </a:rPr>
              <a:t>                        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i="0" u="none" strike="noStrike" baseline="0" dirty="0" smtClean="0">
                <a:solidFill>
                  <a:srgbClr val="000000"/>
                </a:solidFill>
                <a:latin typeface="NimbusSanL-Regu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r</a:t>
            </a:r>
            <a:r>
              <a:rPr lang="en-GB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) =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en-GB" i="0" u="none" strike="noStrike" baseline="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en-GB" i="0" u="none" strike="noStrike" baseline="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i="0" u="none" strike="noStrike" baseline="0" dirty="0" smtClean="0">
                <a:solidFill>
                  <a:srgbClr val="000000"/>
                </a:solidFill>
                <a:latin typeface="NimbusSanL-Regu"/>
              </a:rPr>
              <a:t>1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r</a:t>
            </a:r>
            <a:r>
              <a:rPr lang="en-GB" i="0" u="none" strike="noStrike" baseline="0" dirty="0" smtClean="0">
                <a:solidFill>
                  <a:srgbClr val="000000"/>
                </a:solidFill>
                <a:latin typeface="NimbusSanL-ReguItal"/>
              </a:rPr>
              <a:t>,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s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r>
              <a:rPr lang="en-GB" i="0" u="none" strike="noStrike" baseline="0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p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NimbusSanL-ReguItal"/>
              </a:rPr>
              <a:t>w</a:t>
            </a:r>
            <a:r>
              <a:rPr lang="pl-PL" sz="1100" i="0" u="none" strike="noStrike" baseline="0" dirty="0" smtClean="0">
                <a:solidFill>
                  <a:srgbClr val="000000"/>
                </a:solidFill>
                <a:latin typeface="NimbusSanL-Regu"/>
              </a:rPr>
              <a:t>2</a:t>
            </a:r>
            <a:r>
              <a:rPr lang="en-GB" dirty="0">
                <a:solidFill>
                  <a:srgbClr val="000000"/>
                </a:solidFill>
                <a:latin typeface="CMSY10"/>
              </a:rPr>
              <a:t>|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NimbusSanL-ReguItal"/>
              </a:rPr>
              <a:t>r </a:t>
            </a:r>
            <a:r>
              <a:rPr lang="pl-PL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22154"/>
            <a:ext cx="3622154" cy="16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814446" cy="253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NimbusSanL-Regu"/>
              </a:rPr>
              <a:t>After looking next door</a:t>
            </a:r>
          </a:p>
          <a:p>
            <a:endParaRPr lang="en-GB" dirty="0" smtClean="0">
              <a:latin typeface="NimbusSanL-Regu"/>
            </a:endParaRPr>
          </a:p>
          <a:p>
            <a:r>
              <a:rPr lang="en-GB" sz="2000" dirty="0" smtClean="0">
                <a:latin typeface="NimbusSanL-Regu"/>
              </a:rPr>
              <a:t>Use </a:t>
            </a:r>
            <a:r>
              <a:rPr lang="en-GB" sz="2000" dirty="0">
                <a:latin typeface="NimbusSanL-Regu"/>
              </a:rPr>
              <a:t>Bayes rule again</a:t>
            </a:r>
          </a:p>
          <a:p>
            <a:endParaRPr lang="en-GB" dirty="0" smtClean="0">
              <a:latin typeface="NimbusSanL-Regu"/>
            </a:endParaRPr>
          </a:p>
          <a:p>
            <a:endParaRPr lang="en-GB" dirty="0" smtClean="0">
              <a:latin typeface="NimbusSanL-Regu"/>
            </a:endParaRPr>
          </a:p>
          <a:p>
            <a:endParaRPr lang="en-GB" dirty="0" smtClean="0">
              <a:latin typeface="NimbusSanL-Regu"/>
            </a:endParaRPr>
          </a:p>
          <a:p>
            <a:endParaRPr lang="en-GB" sz="2000" dirty="0" smtClean="0">
              <a:latin typeface="NimbusSanL-Regu"/>
            </a:endParaRPr>
          </a:p>
          <a:p>
            <a:endParaRPr lang="en-GB" sz="2000" dirty="0" smtClean="0">
              <a:latin typeface="NimbusSanL-Regu"/>
            </a:endParaRPr>
          </a:p>
          <a:p>
            <a:r>
              <a:rPr lang="en-GB" sz="1600" dirty="0" smtClean="0">
                <a:latin typeface="NimbusSanL-Regu"/>
              </a:rPr>
              <a:t>with </a:t>
            </a:r>
            <a:r>
              <a:rPr lang="en-GB" sz="1600" dirty="0">
                <a:latin typeface="NimbusSanL-Regu"/>
              </a:rPr>
              <a:t>joint probabilities from marginalisation</a:t>
            </a:r>
          </a:p>
          <a:p>
            <a:endParaRPr lang="en-GB" dirty="0" smtClean="0">
              <a:latin typeface="NimbusSanL-Regu"/>
            </a:endParaRPr>
          </a:p>
          <a:p>
            <a:endParaRPr lang="en-GB" dirty="0" smtClean="0">
              <a:latin typeface="NimbusSanL-Regu"/>
            </a:endParaRPr>
          </a:p>
          <a:p>
            <a:r>
              <a:rPr lang="pl-PL" dirty="0" smtClean="0">
                <a:latin typeface="NimbusSanL-Regu"/>
              </a:rPr>
              <a:t>p(w</a:t>
            </a:r>
            <a:r>
              <a:rPr lang="pl-PL" sz="1000" dirty="0" smtClean="0">
                <a:latin typeface="NimbusSanL-Regu"/>
              </a:rPr>
              <a:t>1</a:t>
            </a:r>
            <a:r>
              <a:rPr lang="pl-PL" dirty="0" smtClean="0">
                <a:latin typeface="NimbusSanL-Regu"/>
              </a:rPr>
              <a:t> </a:t>
            </a:r>
            <a:r>
              <a:rPr lang="pl-PL" dirty="0">
                <a:latin typeface="NimbusSanL-Regu"/>
              </a:rPr>
              <a:t>= </a:t>
            </a:r>
            <a:r>
              <a:rPr lang="pl-PL" dirty="0" smtClean="0">
                <a:latin typeface="NimbusSanL-Regu"/>
              </a:rPr>
              <a:t>1</a:t>
            </a:r>
            <a:r>
              <a:rPr lang="en-GB" dirty="0" smtClean="0">
                <a:latin typeface="NimbusSanL-Regu"/>
              </a:rPr>
              <a:t>, </a:t>
            </a:r>
            <a:r>
              <a:rPr lang="pl-PL" dirty="0" smtClean="0">
                <a:latin typeface="NimbusSanL-Regu"/>
              </a:rPr>
              <a:t>w</a:t>
            </a:r>
            <a:r>
              <a:rPr lang="pl-PL" sz="1000" dirty="0" smtClean="0">
                <a:latin typeface="NimbusSanL-Regu"/>
              </a:rPr>
              <a:t>2</a:t>
            </a:r>
            <a:r>
              <a:rPr lang="pl-PL" dirty="0" smtClean="0">
                <a:latin typeface="NimbusSanL-Regu"/>
              </a:rPr>
              <a:t> </a:t>
            </a:r>
            <a:r>
              <a:rPr lang="pl-PL" dirty="0">
                <a:latin typeface="NimbusSanL-Regu"/>
              </a:rPr>
              <a:t>= </a:t>
            </a:r>
            <a:r>
              <a:rPr lang="pl-PL" dirty="0" smtClean="0">
                <a:latin typeface="NimbusSanL-Regu"/>
              </a:rPr>
              <a:t>1</a:t>
            </a:r>
            <a:r>
              <a:rPr lang="en-GB" dirty="0" smtClean="0">
                <a:latin typeface="NimbusSanL-Regu"/>
              </a:rPr>
              <a:t>,</a:t>
            </a:r>
            <a:r>
              <a:rPr lang="pl-PL" dirty="0" smtClean="0">
                <a:latin typeface="NimbusSanL-Regu"/>
              </a:rPr>
              <a:t> </a:t>
            </a:r>
            <a:r>
              <a:rPr lang="pl-PL" dirty="0">
                <a:latin typeface="NimbusSanL-Regu"/>
              </a:rPr>
              <a:t>s = 1) </a:t>
            </a:r>
            <a:r>
              <a:rPr lang="en-GB" dirty="0" smtClean="0">
                <a:latin typeface="NimbusSanL-Regu"/>
              </a:rPr>
              <a:t>= </a:t>
            </a:r>
            <a:r>
              <a:rPr lang="en-GB" sz="2000" dirty="0" smtClean="0">
                <a:latin typeface="Calibri"/>
              </a:rPr>
              <a:t>∑</a:t>
            </a:r>
            <a:r>
              <a:rPr lang="en-GB" sz="1100" dirty="0" smtClean="0">
                <a:latin typeface="NimbusSanL-Regu"/>
              </a:rPr>
              <a:t>1 </a:t>
            </a:r>
            <a:r>
              <a:rPr lang="pl-PL" dirty="0" smtClean="0">
                <a:latin typeface="NimbusSanL-Regu"/>
              </a:rPr>
              <a:t>p(w</a:t>
            </a:r>
            <a:r>
              <a:rPr lang="pl-PL" sz="1000" dirty="0" smtClean="0">
                <a:latin typeface="NimbusSanL-Regu"/>
              </a:rPr>
              <a:t>1</a:t>
            </a:r>
            <a:r>
              <a:rPr lang="pl-PL" dirty="0" smtClean="0">
                <a:latin typeface="NimbusSanL-Regu"/>
              </a:rPr>
              <a:t> = 1</a:t>
            </a:r>
            <a:r>
              <a:rPr lang="en-GB" dirty="0" smtClean="0">
                <a:latin typeface="NimbusSanL-Regu"/>
              </a:rPr>
              <a:t>, </a:t>
            </a:r>
            <a:r>
              <a:rPr lang="pl-PL" dirty="0" smtClean="0">
                <a:latin typeface="NimbusSanL-Regu"/>
              </a:rPr>
              <a:t>w</a:t>
            </a:r>
            <a:r>
              <a:rPr lang="pl-PL" sz="1000" dirty="0" smtClean="0">
                <a:latin typeface="NimbusSanL-Regu"/>
              </a:rPr>
              <a:t>2</a:t>
            </a:r>
            <a:r>
              <a:rPr lang="pl-PL" dirty="0" smtClean="0">
                <a:latin typeface="NimbusSanL-Regu"/>
              </a:rPr>
              <a:t> = 1</a:t>
            </a:r>
            <a:r>
              <a:rPr lang="en-GB" dirty="0" smtClean="0">
                <a:latin typeface="NimbusSanL-Regu"/>
              </a:rPr>
              <a:t>,</a:t>
            </a:r>
            <a:r>
              <a:rPr lang="pl-PL" dirty="0" smtClean="0">
                <a:latin typeface="NimbusSanL-Regu"/>
              </a:rPr>
              <a:t> r </a:t>
            </a:r>
            <a:r>
              <a:rPr lang="en-GB" dirty="0" smtClean="0">
                <a:latin typeface="NimbusSanL-Regu"/>
              </a:rPr>
              <a:t>,</a:t>
            </a:r>
            <a:r>
              <a:rPr lang="pl-PL" dirty="0" smtClean="0">
                <a:latin typeface="NimbusSanL-Regu"/>
              </a:rPr>
              <a:t> s = 1)</a:t>
            </a:r>
          </a:p>
          <a:p>
            <a:r>
              <a:rPr lang="en-GB" sz="1100" dirty="0" smtClean="0">
                <a:latin typeface="NimbusSanL-Regu"/>
              </a:rPr>
              <a:t>                                                                   r=0              </a:t>
            </a:r>
            <a:endParaRPr lang="en-GB" sz="1100" dirty="0">
              <a:latin typeface="NimbusSanL-Regu"/>
            </a:endParaRPr>
          </a:p>
          <a:p>
            <a:endParaRPr lang="en-GB" dirty="0" smtClean="0">
              <a:latin typeface="NimbusSanL-Regu"/>
            </a:endParaRPr>
          </a:p>
          <a:p>
            <a:r>
              <a:rPr lang="pl-PL" dirty="0" smtClean="0">
                <a:latin typeface="NimbusSanL-Regu"/>
              </a:rPr>
              <a:t>p(w</a:t>
            </a:r>
            <a:r>
              <a:rPr lang="pl-PL" sz="1000" dirty="0" smtClean="0">
                <a:latin typeface="NimbusSanL-Regu"/>
              </a:rPr>
              <a:t>1</a:t>
            </a:r>
            <a:r>
              <a:rPr lang="pl-PL" dirty="0" smtClean="0">
                <a:latin typeface="NimbusSanL-Regu"/>
              </a:rPr>
              <a:t> </a:t>
            </a:r>
            <a:r>
              <a:rPr lang="pl-PL" dirty="0">
                <a:latin typeface="NimbusSanL-Regu"/>
              </a:rPr>
              <a:t>= </a:t>
            </a:r>
            <a:r>
              <a:rPr lang="pl-PL" dirty="0" smtClean="0">
                <a:latin typeface="NimbusSanL-Regu"/>
              </a:rPr>
              <a:t>1</a:t>
            </a:r>
            <a:r>
              <a:rPr lang="en-GB" dirty="0" smtClean="0">
                <a:latin typeface="NimbusSanL-Regu"/>
              </a:rPr>
              <a:t>, </a:t>
            </a:r>
            <a:r>
              <a:rPr lang="pl-PL" dirty="0" smtClean="0">
                <a:latin typeface="NimbusSanL-Regu"/>
              </a:rPr>
              <a:t>w</a:t>
            </a:r>
            <a:r>
              <a:rPr lang="pl-PL" sz="1000" dirty="0" smtClean="0">
                <a:latin typeface="NimbusSanL-Regu"/>
              </a:rPr>
              <a:t>2</a:t>
            </a:r>
            <a:r>
              <a:rPr lang="pl-PL" dirty="0" smtClean="0">
                <a:latin typeface="NimbusSanL-Regu"/>
              </a:rPr>
              <a:t> </a:t>
            </a:r>
            <a:r>
              <a:rPr lang="pl-PL" dirty="0">
                <a:latin typeface="NimbusSanL-Regu"/>
              </a:rPr>
              <a:t>= </a:t>
            </a:r>
            <a:r>
              <a:rPr lang="pl-PL" dirty="0" smtClean="0">
                <a:latin typeface="NimbusSanL-Regu"/>
              </a:rPr>
              <a:t>1</a:t>
            </a:r>
            <a:r>
              <a:rPr lang="en-GB" dirty="0" smtClean="0">
                <a:latin typeface="NimbusSanL-Regu"/>
              </a:rPr>
              <a:t>,</a:t>
            </a:r>
            <a:r>
              <a:rPr lang="pl-PL" dirty="0" smtClean="0">
                <a:latin typeface="NimbusSanL-Regu"/>
              </a:rPr>
              <a:t> </a:t>
            </a:r>
            <a:r>
              <a:rPr lang="pl-PL" dirty="0">
                <a:latin typeface="NimbusSanL-Regu"/>
              </a:rPr>
              <a:t>s = 0) </a:t>
            </a:r>
            <a:r>
              <a:rPr lang="pl-PL" dirty="0" smtClean="0">
                <a:latin typeface="NimbusSanL-Regu"/>
              </a:rPr>
              <a:t>=</a:t>
            </a:r>
            <a:r>
              <a:rPr lang="en-GB" dirty="0" smtClean="0">
                <a:latin typeface="NimbusSanL-Regu"/>
              </a:rPr>
              <a:t>∑</a:t>
            </a:r>
            <a:r>
              <a:rPr lang="en-GB" sz="1100" dirty="0" smtClean="0">
                <a:latin typeface="NimbusSanL-Regu"/>
              </a:rPr>
              <a:t>1 </a:t>
            </a:r>
            <a:r>
              <a:rPr lang="pl-PL" dirty="0" smtClean="0">
                <a:latin typeface="NimbusSanL-Regu"/>
              </a:rPr>
              <a:t>p(w</a:t>
            </a:r>
            <a:r>
              <a:rPr lang="pl-PL" sz="1000" dirty="0" smtClean="0">
                <a:latin typeface="NimbusSanL-Regu"/>
              </a:rPr>
              <a:t>1</a:t>
            </a:r>
            <a:r>
              <a:rPr lang="pl-PL" dirty="0" smtClean="0">
                <a:latin typeface="NimbusSanL-Regu"/>
              </a:rPr>
              <a:t> = 1;w</a:t>
            </a:r>
            <a:r>
              <a:rPr lang="pl-PL" sz="1000" dirty="0" smtClean="0">
                <a:latin typeface="NimbusSanL-Regu"/>
              </a:rPr>
              <a:t>2</a:t>
            </a:r>
            <a:r>
              <a:rPr lang="pl-PL" dirty="0" smtClean="0">
                <a:latin typeface="NimbusSanL-Regu"/>
              </a:rPr>
              <a:t> = 1; r ; s = 0)</a:t>
            </a:r>
            <a:endParaRPr lang="en-GB" dirty="0" smtClean="0">
              <a:latin typeface="NimbusSanL-Regu"/>
            </a:endParaRPr>
          </a:p>
          <a:p>
            <a:r>
              <a:rPr lang="en-GB" sz="1100" dirty="0" smtClean="0">
                <a:latin typeface="NimbusSanL-Regu"/>
              </a:rPr>
              <a:t>                                                                  r=0</a:t>
            </a:r>
          </a:p>
          <a:p>
            <a:endParaRPr lang="en-GB" sz="1100" dirty="0">
              <a:latin typeface="NimbusSanL-Regu"/>
            </a:endParaRPr>
          </a:p>
          <a:p>
            <a:r>
              <a:rPr lang="en-GB" sz="1100" dirty="0" smtClean="0">
                <a:latin typeface="NimbusSanL-Regu"/>
              </a:rPr>
              <a:t>                                                                    </a:t>
            </a:r>
            <a:endParaRPr lang="en-GB" sz="1100" dirty="0">
              <a:latin typeface="NimbusSanL-Regu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89560" y="1756882"/>
            <a:ext cx="5755033" cy="729721"/>
            <a:chOff x="3637110" y="5601736"/>
            <a:chExt cx="3069354" cy="821970"/>
          </a:xfrm>
        </p:grpSpPr>
        <p:sp>
          <p:nvSpPr>
            <p:cNvPr id="4" name="TextBox 3"/>
            <p:cNvSpPr txBox="1"/>
            <p:nvPr/>
          </p:nvSpPr>
          <p:spPr>
            <a:xfrm>
              <a:off x="3637110" y="5848808"/>
              <a:ext cx="1080810" cy="34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NimbusSanL-Regu"/>
                </a:rPr>
                <a:t>p(s=1|w</a:t>
              </a:r>
              <a:r>
                <a:rPr lang="en-GB" sz="800" dirty="0" smtClean="0">
                  <a:latin typeface="NimbusSanL-Regu"/>
                </a:rPr>
                <a:t>1</a:t>
              </a:r>
              <a:r>
                <a:rPr lang="en-GB" sz="1400" dirty="0" smtClean="0">
                  <a:latin typeface="NimbusSanL-Regu"/>
                </a:rPr>
                <a:t>=1, w</a:t>
              </a:r>
              <a:r>
                <a:rPr lang="en-GB" sz="800" dirty="0" smtClean="0">
                  <a:latin typeface="NimbusSanL-Regu"/>
                </a:rPr>
                <a:t>2</a:t>
              </a:r>
              <a:r>
                <a:rPr lang="en-GB" sz="1400" dirty="0" smtClean="0">
                  <a:latin typeface="NimbusSanL-Regu"/>
                </a:rPr>
                <a:t>=1) =     </a:t>
              </a:r>
              <a:endParaRPr lang="en-GB" sz="1400" dirty="0">
                <a:latin typeface="NimbusSanL-Regu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40282" y="5601736"/>
              <a:ext cx="1428596" cy="34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NimbusSanL-Regu"/>
                </a:rPr>
                <a:t>p(w</a:t>
              </a:r>
              <a:r>
                <a:rPr lang="en-GB" sz="800" dirty="0" smtClean="0">
                  <a:latin typeface="NimbusSanL-Regu"/>
                </a:rPr>
                <a:t>1</a:t>
              </a:r>
              <a:r>
                <a:rPr lang="en-GB" sz="1400" dirty="0" smtClean="0">
                  <a:latin typeface="NimbusSanL-Regu"/>
                </a:rPr>
                <a:t>=1, w</a:t>
              </a:r>
              <a:r>
                <a:rPr lang="en-GB" sz="800" dirty="0" smtClean="0">
                  <a:latin typeface="NimbusSanL-Regu"/>
                </a:rPr>
                <a:t>2</a:t>
              </a:r>
              <a:r>
                <a:rPr lang="en-GB" sz="1400" dirty="0" smtClean="0">
                  <a:latin typeface="NimbusSanL-Regu"/>
                </a:rPr>
                <a:t>=1, s=1)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45015" y="6077021"/>
              <a:ext cx="2161449" cy="34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>
                  <a:latin typeface="NimbusSanL-Regu"/>
                </a:rPr>
                <a:t>p(w</a:t>
              </a:r>
              <a:r>
                <a:rPr lang="pl-PL" sz="800" dirty="0" smtClean="0">
                  <a:latin typeface="NimbusSanL-Regu"/>
                </a:rPr>
                <a:t>1</a:t>
              </a:r>
              <a:r>
                <a:rPr lang="pl-PL" sz="1400" dirty="0" smtClean="0">
                  <a:latin typeface="NimbusSanL-Regu"/>
                </a:rPr>
                <a:t> </a:t>
              </a:r>
              <a:r>
                <a:rPr lang="pl-PL" sz="1400" dirty="0">
                  <a:latin typeface="NimbusSanL-Regu"/>
                </a:rPr>
                <a:t>= 1</a:t>
              </a:r>
              <a:r>
                <a:rPr lang="en-GB" sz="1400" dirty="0">
                  <a:latin typeface="NimbusSanL-Regu"/>
                </a:rPr>
                <a:t>,</a:t>
              </a:r>
              <a:r>
                <a:rPr lang="pl-PL" sz="1400" dirty="0">
                  <a:latin typeface="NimbusSanL-Regu"/>
                </a:rPr>
                <a:t> w</a:t>
              </a:r>
              <a:r>
                <a:rPr lang="pl-PL" sz="800" dirty="0">
                  <a:latin typeface="NimbusSanL-Regu"/>
                </a:rPr>
                <a:t>2</a:t>
              </a:r>
              <a:r>
                <a:rPr lang="pl-PL" sz="1400" dirty="0">
                  <a:latin typeface="NimbusSanL-Regu"/>
                </a:rPr>
                <a:t> = 1</a:t>
              </a:r>
              <a:r>
                <a:rPr lang="en-GB" sz="1400" dirty="0">
                  <a:latin typeface="NimbusSanL-Regu"/>
                </a:rPr>
                <a:t>,</a:t>
              </a:r>
              <a:r>
                <a:rPr lang="pl-PL" sz="1400" dirty="0">
                  <a:latin typeface="NimbusSanL-Regu"/>
                </a:rPr>
                <a:t> s = 1) + </a:t>
              </a:r>
              <a:r>
                <a:rPr lang="pl-PL" sz="1400" dirty="0" smtClean="0">
                  <a:latin typeface="NimbusSanL-Regu"/>
                </a:rPr>
                <a:t>p(w</a:t>
              </a:r>
              <a:r>
                <a:rPr lang="pl-PL" sz="800" dirty="0">
                  <a:solidFill>
                    <a:prstClr val="black"/>
                  </a:solidFill>
                  <a:latin typeface="NimbusSanL-Regu"/>
                </a:rPr>
                <a:t>1</a:t>
              </a:r>
              <a:r>
                <a:rPr lang="pl-PL" sz="1400" dirty="0" smtClean="0">
                  <a:latin typeface="NimbusSanL-Regu"/>
                </a:rPr>
                <a:t> </a:t>
              </a:r>
              <a:r>
                <a:rPr lang="pl-PL" sz="1400" dirty="0">
                  <a:latin typeface="NimbusSanL-Regu"/>
                </a:rPr>
                <a:t>= 1</a:t>
              </a:r>
              <a:r>
                <a:rPr lang="en-GB" sz="1400" dirty="0">
                  <a:latin typeface="NimbusSanL-Regu"/>
                </a:rPr>
                <a:t>,</a:t>
              </a:r>
              <a:r>
                <a:rPr lang="pl-PL" sz="1400" dirty="0">
                  <a:latin typeface="NimbusSanL-Regu"/>
                </a:rPr>
                <a:t> w</a:t>
              </a:r>
              <a:r>
                <a:rPr lang="pl-PL" sz="800" dirty="0">
                  <a:latin typeface="NimbusSanL-Regu"/>
                </a:rPr>
                <a:t>2</a:t>
              </a:r>
              <a:r>
                <a:rPr lang="pl-PL" sz="1400" dirty="0">
                  <a:latin typeface="NimbusSanL-Regu"/>
                </a:rPr>
                <a:t> = 1</a:t>
              </a:r>
              <a:r>
                <a:rPr lang="en-GB" sz="1400" dirty="0">
                  <a:latin typeface="NimbusSanL-Regu"/>
                </a:rPr>
                <a:t>,</a:t>
              </a:r>
              <a:r>
                <a:rPr lang="pl-PL" sz="1400" dirty="0">
                  <a:latin typeface="NimbusSanL-Regu"/>
                </a:rPr>
                <a:t> s = 0)</a:t>
              </a:r>
              <a:endParaRPr lang="en-GB" sz="1400" dirty="0" smtClean="0">
                <a:latin typeface="NimbusSanL-Regu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621824" y="6021287"/>
              <a:ext cx="1972419" cy="181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5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1205</Words>
  <Application>Microsoft Office PowerPoint</Application>
  <PresentationFormat>On-screen Show (4:3)</PresentationFormat>
  <Paragraphs>230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inference in neuroimaging</vt:lpstr>
      <vt:lpstr>Assessing inactivity of brain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 Claire</dc:creator>
  <cp:lastModifiedBy>Berna Claire</cp:lastModifiedBy>
  <cp:revision>149</cp:revision>
  <cp:lastPrinted>2013-02-27T12:07:57Z</cp:lastPrinted>
  <dcterms:created xsi:type="dcterms:W3CDTF">2013-02-21T10:39:06Z</dcterms:created>
  <dcterms:modified xsi:type="dcterms:W3CDTF">2013-03-06T10:32:08Z</dcterms:modified>
</cp:coreProperties>
</file>