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8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304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59" r:id="rId21"/>
    <p:sldId id="260" r:id="rId22"/>
    <p:sldId id="261" r:id="rId23"/>
    <p:sldId id="262" r:id="rId24"/>
    <p:sldId id="265" r:id="rId25"/>
    <p:sldId id="267" r:id="rId26"/>
    <p:sldId id="268" r:id="rId27"/>
    <p:sldId id="269" r:id="rId28"/>
    <p:sldId id="273" r:id="rId29"/>
    <p:sldId id="270" r:id="rId30"/>
    <p:sldId id="271" r:id="rId31"/>
    <p:sldId id="280" r:id="rId32"/>
    <p:sldId id="263" r:id="rId33"/>
    <p:sldId id="275" r:id="rId34"/>
    <p:sldId id="274" r:id="rId35"/>
    <p:sldId id="277" r:id="rId36"/>
    <p:sldId id="278" r:id="rId37"/>
    <p:sldId id="279" r:id="rId38"/>
    <p:sldId id="264" r:id="rId39"/>
    <p:sldId id="281" r:id="rId40"/>
    <p:sldId id="272" r:id="rId41"/>
    <p:sldId id="305" r:id="rId42"/>
    <p:sldId id="282" r:id="rId43"/>
    <p:sldId id="302" r:id="rId44"/>
    <p:sldId id="30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32" autoAdjust="0"/>
  </p:normalViewPr>
  <p:slideViewPr>
    <p:cSldViewPr>
      <p:cViewPr>
        <p:scale>
          <a:sx n="80" d="100"/>
          <a:sy n="80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1C20-B7F8-413F-9206-6CF5BE0AA2F9}" type="datetimeFigureOut">
              <a:rPr lang="en-GB" smtClean="0"/>
              <a:pPr/>
              <a:t>30/01/2013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75D79-4E8C-474A-95C8-3EC620B2B27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362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98BE74-ADDA-46AB-B851-E9E65B45CCD1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From: Ed </a:t>
            </a:r>
            <a:r>
              <a:rPr lang="en-GB" dirty="0" err="1" smtClean="0"/>
              <a:t>Vul</a:t>
            </a:r>
            <a:endParaRPr lang="en-GB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www.stat.columbia.edu/~martin/Workshop/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.ppt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5D79-4E8C-474A-95C8-3EC620B2B27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828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From: Ed </a:t>
            </a:r>
            <a:r>
              <a:rPr lang="en-GB" dirty="0" err="1" smtClean="0"/>
              <a:t>Vul</a:t>
            </a:r>
            <a:endParaRPr lang="en-GB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www.stat.columbia.edu/~martin/Workshop/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.ppt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5D79-4E8C-474A-95C8-3EC620B2B27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3963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5D79-4E8C-474A-95C8-3EC620B2B27C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4292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Intuitive diagrams for understanding circular analysis. (a) The top row serves to remind us that our </a:t>
            </a:r>
          </a:p>
          <a:p>
            <a:r>
              <a:rPr lang="en-GB" dirty="0" smtClean="0"/>
              <a:t>results reflect our data indirectly: through the lens of an often complicated analysis, whose assumptions are not </a:t>
            </a:r>
          </a:p>
          <a:p>
            <a:r>
              <a:rPr lang="en-GB" dirty="0" smtClean="0"/>
              <a:t>always fully explicit. </a:t>
            </a:r>
          </a:p>
          <a:p>
            <a:r>
              <a:rPr lang="en-GB" dirty="0" smtClean="0"/>
              <a:t>The bottom row illustrates how the assumptions (and hypotheses) can interact with the data </a:t>
            </a:r>
          </a:p>
          <a:p>
            <a:r>
              <a:rPr lang="en-GB" dirty="0" smtClean="0"/>
              <a:t>to shape the results. Ideally (bottom left), the results reflect some aspect of the data (blue) without distortion </a:t>
            </a:r>
          </a:p>
          <a:p>
            <a:r>
              <a:rPr lang="en-GB" dirty="0" smtClean="0"/>
              <a:t>(although the assumptions will determine what aspect of the data is reflected in the results). But sometimes </a:t>
            </a:r>
          </a:p>
          <a:p>
            <a:r>
              <a:rPr lang="en-GB" dirty="0" smtClean="0"/>
              <a:t>(bottom </a:t>
            </a:r>
            <a:r>
              <a:rPr lang="en-GB" dirty="0" err="1" smtClean="0"/>
              <a:t>center</a:t>
            </a:r>
            <a:r>
              <a:rPr lang="en-GB" dirty="0" smtClean="0"/>
              <a:t>) a close inspection of the analysis reveals that the data get lost in the process and the </a:t>
            </a:r>
          </a:p>
          <a:p>
            <a:r>
              <a:rPr lang="en-GB" dirty="0" smtClean="0"/>
              <a:t>assumptions (red) predetermine the results. In that case the analysis is completely circular (red dotted line). </a:t>
            </a:r>
          </a:p>
          <a:p>
            <a:r>
              <a:rPr lang="en-GB" dirty="0" smtClean="0"/>
              <a:t>More frequently in practice (bottom right), the assumptions tinge the results (magenta). The results are then </a:t>
            </a:r>
          </a:p>
          <a:p>
            <a:r>
              <a:rPr lang="en-GB" dirty="0" smtClean="0"/>
              <a:t>distorted by circularity, but still reflect the data to some degree (magenta dotted lines).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5D79-4E8C-474A-95C8-3EC620B2B27C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28132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Fig. 2 | Example 1: Data selection can bias pattern-information analysis.  (a) In order to assess to what </a:t>
            </a:r>
          </a:p>
          <a:p>
            <a:r>
              <a:rPr lang="en-GB" dirty="0" smtClean="0"/>
              <a:t>extent human inferior-temporal activity patterns reflect bottom-up sensory signals and top-down task constraints, </a:t>
            </a:r>
          </a:p>
          <a:p>
            <a:r>
              <a:rPr lang="en-GB" dirty="0" smtClean="0"/>
              <a:t>we measured activity patterns with fMRI while subjects viewed object images of different categories and judged </a:t>
            </a:r>
          </a:p>
          <a:p>
            <a:r>
              <a:rPr lang="en-GB" dirty="0" smtClean="0"/>
              <a:t>either whether the object shown was “animate” (task 1) or whether it was “pleasant” (task 2).</a:t>
            </a:r>
          </a:p>
          <a:p>
            <a:r>
              <a:rPr lang="en-GB" dirty="0" smtClean="0"/>
              <a:t>2</a:t>
            </a:r>
          </a:p>
          <a:p>
            <a:r>
              <a:rPr lang="en-GB" dirty="0" smtClean="0"/>
              <a:t> (b) We selected </a:t>
            </a:r>
          </a:p>
          <a:p>
            <a:r>
              <a:rPr lang="en-GB" dirty="0" smtClean="0"/>
              <a:t>all inferior-temporal voxels for which any two-sided t test contrasting two conditions was significant at p&lt;0.001 </a:t>
            </a:r>
          </a:p>
          <a:p>
            <a:r>
              <a:rPr lang="en-GB" dirty="0" smtClean="0"/>
              <a:t>(uncorrected for multiple tests). We then cleanly divided the data by using odd runs for training and even runs </a:t>
            </a:r>
          </a:p>
          <a:p>
            <a:r>
              <a:rPr lang="en-GB" dirty="0" smtClean="0"/>
              <a:t>for testing. We used a linear classifier to determine whether the activity pattern would allow us to decode the </a:t>
            </a:r>
          </a:p>
          <a:p>
            <a:r>
              <a:rPr lang="en-GB" dirty="0" smtClean="0"/>
              <a:t>stimulus category (light </a:t>
            </a:r>
            <a:r>
              <a:rPr lang="en-GB" dirty="0" err="1" smtClean="0"/>
              <a:t>gray</a:t>
            </a:r>
            <a:r>
              <a:rPr lang="en-GB" dirty="0" smtClean="0"/>
              <a:t> bars) and the judgment task (dark </a:t>
            </a:r>
            <a:r>
              <a:rPr lang="en-GB" dirty="0" err="1" smtClean="0"/>
              <a:t>gray</a:t>
            </a:r>
            <a:r>
              <a:rPr lang="en-GB" dirty="0" smtClean="0"/>
              <a:t> bars). Results (top left) suggested that both </a:t>
            </a:r>
          </a:p>
          <a:p>
            <a:r>
              <a:rPr lang="en-GB" dirty="0" smtClean="0"/>
              <a:t>stimulus and task can be decoded with high accuracy, significantly above chance. However, application of the </a:t>
            </a:r>
          </a:p>
          <a:p>
            <a:r>
              <a:rPr lang="en-GB" dirty="0" smtClean="0"/>
              <a:t>same analysis to Gaussian random data (top right), also suggested high decoding accuracies significantly </a:t>
            </a:r>
          </a:p>
          <a:p>
            <a:r>
              <a:rPr lang="en-GB" dirty="0" smtClean="0"/>
              <a:t>above chance. This shows that spurious effects can appear when data from the test set is used in the initial </a:t>
            </a:r>
          </a:p>
          <a:p>
            <a:r>
              <a:rPr lang="en-GB" dirty="0" smtClean="0"/>
              <a:t>data-selection process. Such spurious effects can be avoided by performing selection using data independent of </a:t>
            </a:r>
          </a:p>
          <a:p>
            <a:r>
              <a:rPr lang="en-GB" dirty="0" smtClean="0"/>
              <a:t>the test data (bottom row). Error bars indicate +/-1 across-subject standard error of the mean. For details on </a:t>
            </a:r>
          </a:p>
          <a:p>
            <a:r>
              <a:rPr lang="en-GB" dirty="0" smtClean="0"/>
              <a:t>experiment and analysis, see Example 1: Pattern-information analysis.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5D79-4E8C-474A-95C8-3EC620B2B27C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593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5D79-4E8C-474A-95C8-3EC620B2B27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6208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2: ROI definition can bias activation analysis. A simulated fMRI block-design experiment </a:t>
            </a:r>
          </a:p>
          <a:p>
            <a:r>
              <a:rPr lang="en-GB" dirty="0" smtClean="0"/>
              <a:t>demonstrates that </a:t>
            </a:r>
            <a:r>
              <a:rPr lang="en-GB" dirty="0" err="1" smtClean="0"/>
              <a:t>nonindependent</a:t>
            </a:r>
            <a:r>
              <a:rPr lang="en-GB" dirty="0" smtClean="0"/>
              <a:t> ROI definition can distort effects and produce spuriously significant results, </a:t>
            </a:r>
          </a:p>
          <a:p>
            <a:r>
              <a:rPr lang="en-GB" dirty="0" smtClean="0"/>
              <a:t>even when the ROI is defined by rigorous mapping procedures (accounting for multiple tests) and highlights a </a:t>
            </a:r>
          </a:p>
          <a:p>
            <a:r>
              <a:rPr lang="en-GB" dirty="0" smtClean="0"/>
              <a:t>truly activated region. Error bars indicate +/- 1 standard error of the mean. (a) The layout of this panel matches </a:t>
            </a:r>
          </a:p>
          <a:p>
            <a:r>
              <a:rPr lang="en-GB" dirty="0" smtClean="0"/>
              <a:t>the intuitive diagrams of Fig. 1a: The data in Fig. 1a correspond to the true effects (left); the assumptions to the </a:t>
            </a:r>
          </a:p>
          <a:p>
            <a:r>
              <a:rPr lang="en-GB" dirty="0" smtClean="0"/>
              <a:t>contrast hypothesis (top), and the results to ROI-average activation analyses (right). A 100-voxel region (blue </a:t>
            </a:r>
          </a:p>
          <a:p>
            <a:r>
              <a:rPr lang="en-GB" dirty="0" smtClean="0"/>
              <a:t>contour in central slice map) was simulated to be active during conditions A and B, but not during conditions C </a:t>
            </a:r>
          </a:p>
          <a:p>
            <a:r>
              <a:rPr lang="en-GB" dirty="0" smtClean="0"/>
              <a:t>and D (left). The t map for contrast A-D is shown for the central slice through the region (</a:t>
            </a:r>
            <a:r>
              <a:rPr lang="en-GB" dirty="0" err="1" smtClean="0"/>
              <a:t>center</a:t>
            </a:r>
            <a:r>
              <a:rPr lang="en-GB" dirty="0" smtClean="0"/>
              <a:t>). When </a:t>
            </a:r>
          </a:p>
          <a:p>
            <a:r>
              <a:rPr lang="en-GB" dirty="0" err="1" smtClean="0"/>
              <a:t>thresholded</a:t>
            </a:r>
            <a:r>
              <a:rPr lang="en-GB" dirty="0" smtClean="0"/>
              <a:t> at p&lt;0.05 (corrected for multiple tests by a cluster threshold criterion), a cluster appears (magenta </a:t>
            </a:r>
          </a:p>
          <a:p>
            <a:r>
              <a:rPr lang="en-GB" dirty="0" smtClean="0"/>
              <a:t>contour), which highlights the true activated region (blue contour). The ROI is somewhat affected by the noise in </a:t>
            </a:r>
          </a:p>
          <a:p>
            <a:r>
              <a:rPr lang="en-GB" dirty="0" smtClean="0"/>
              <a:t>the data (difference between blue and magenta contours). The noise pushes some truly activated voxels below </a:t>
            </a:r>
          </a:p>
          <a:p>
            <a:r>
              <a:rPr lang="en-GB" dirty="0" smtClean="0"/>
              <a:t>the threshold and lifts some </a:t>
            </a:r>
            <a:r>
              <a:rPr lang="en-GB" dirty="0" err="1" smtClean="0"/>
              <a:t>nonactivated</a:t>
            </a:r>
            <a:r>
              <a:rPr lang="en-GB" dirty="0" smtClean="0"/>
              <a:t> voxels above the threshold (white arrows). This can be interpreted as </a:t>
            </a:r>
          </a:p>
          <a:p>
            <a:r>
              <a:rPr lang="en-GB" dirty="0" err="1" smtClean="0"/>
              <a:t>overfitting</a:t>
            </a:r>
            <a:r>
              <a:rPr lang="en-GB" dirty="0" smtClean="0"/>
              <a:t>. The bar graph for the </a:t>
            </a:r>
            <a:r>
              <a:rPr lang="en-GB" dirty="0" err="1" smtClean="0"/>
              <a:t>overfitted</a:t>
            </a:r>
            <a:r>
              <a:rPr lang="en-GB" dirty="0" smtClean="0"/>
              <a:t> ROI (bottom right, same data as used for mapping) reflects the </a:t>
            </a:r>
          </a:p>
          <a:p>
            <a:r>
              <a:rPr lang="en-GB" dirty="0" smtClean="0"/>
              <a:t>activation of the region during conditions A and B as well as the absence of activation during conditions C and </a:t>
            </a:r>
          </a:p>
          <a:p>
            <a:r>
              <a:rPr lang="en-GB" dirty="0" smtClean="0"/>
              <a:t>D. However, in comparison to the true effects (left) it is substantially distorted by the selection contrast A-D (top). </a:t>
            </a:r>
          </a:p>
          <a:p>
            <a:r>
              <a:rPr lang="en-GB" dirty="0" smtClean="0"/>
              <a:t>In particular, the contrast A-B (simulated to be zero) exhibits spurious significance (p&lt;0.01). When we use </a:t>
            </a:r>
          </a:p>
          <a:p>
            <a:r>
              <a:rPr lang="en-GB" dirty="0" smtClean="0"/>
              <a:t>independent data to define the ROI (green contour), no such distortion is observed (top right).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5D79-4E8C-474A-95C8-3EC620B2B27C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31680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From: Ed </a:t>
            </a:r>
            <a:r>
              <a:rPr lang="en-GB" dirty="0" err="1" smtClean="0"/>
              <a:t>Vul</a:t>
            </a:r>
            <a:endParaRPr lang="en-GB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www.stat.columbia.edu/~martin/Workshop/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.ppt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5D79-4E8C-474A-95C8-3EC620B2B27C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2510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policy for noncircular analysis. This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 diagram suggests a procedure for choosing an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 analysis that avoids the pitfalls of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circularity. Considering the most common errors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(bottom left, red-letter references) can help to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recognize circularity in assessing a given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analysis. We first consider performing a</a:t>
            </a:r>
          </a:p>
          <a:p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nonselective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analysis only. If selective analysis is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and we can demonstrate that the results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independent of the selection criterion under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null hypothesis, then all data are used for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selective analysis. If we cannot demonstrate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this, then a split-data analysis can serve to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 independence (for details, see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Supplementary Discussion).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75D79-4E8C-474A-95C8-3EC620B2B27C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0994-815A-3246-A834-E3FF700399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900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mentioned in the Random</a:t>
            </a:r>
            <a:r>
              <a:rPr lang="en-US" baseline="0" dirty="0" smtClean="0"/>
              <a:t> Field Theory lecture, but I am bringing it up again to hammer home the point! This paper makes a point about the value of the multiple comparisons correction. It does NOT prove that fMRI is worthless or shouldn’t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0994-815A-3246-A834-E3FF700399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15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Bonferroni</a:t>
            </a:r>
            <a:r>
              <a:rPr lang="en-US" dirty="0" smtClean="0"/>
              <a:t>: assumes that each test is independent and calculates probability of type I error by dividing alpha (0.05) by # of statistical tests</a:t>
            </a:r>
            <a:r>
              <a:rPr lang="en-US" baseline="0" dirty="0" smtClean="0"/>
              <a:t> performed</a:t>
            </a:r>
            <a:endParaRPr lang="en-US" dirty="0" smtClean="0"/>
          </a:p>
          <a:p>
            <a:r>
              <a:rPr lang="en-US" dirty="0" smtClean="0"/>
              <a:t>Gaussian field theory: calculates</a:t>
            </a:r>
            <a:r>
              <a:rPr lang="en-US" baseline="0" dirty="0" smtClean="0"/>
              <a:t> probability of type I error when imaging data are spatially smoothed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Statistical power: probability of rejecting H0 when it is false…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the probability of not committing a Type II error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0994-815A-3246-A834-E3FF700399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92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Bonferroni</a:t>
            </a:r>
            <a:r>
              <a:rPr lang="en-US" dirty="0" smtClean="0"/>
              <a:t>: assumes that each test is independent and calculates probability of type I error by dividing alpha (0.05) by # of statistical tests</a:t>
            </a:r>
            <a:r>
              <a:rPr lang="en-US" baseline="0" dirty="0" smtClean="0"/>
              <a:t> performed</a:t>
            </a:r>
            <a:endParaRPr lang="en-US" dirty="0" smtClean="0"/>
          </a:p>
          <a:p>
            <a:r>
              <a:rPr lang="en-US" dirty="0" smtClean="0"/>
              <a:t>Gaussian field theory: calculates</a:t>
            </a:r>
            <a:r>
              <a:rPr lang="en-US" baseline="0" dirty="0" smtClean="0"/>
              <a:t> probability of type I error when imaging data are spatially smoothed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Statistical power: probability of rejecting H0 when it is false…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the probability of not committing a Type II error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0994-815A-3246-A834-E3FF700399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92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Intensity/cluster </a:t>
            </a:r>
            <a:r>
              <a:rPr lang="en-US" dirty="0" err="1" smtClean="0"/>
              <a:t>thresholding</a:t>
            </a:r>
            <a:r>
              <a:rPr lang="en-US" dirty="0" smtClean="0"/>
              <a:t> can</a:t>
            </a:r>
            <a:r>
              <a:rPr lang="en-US" baseline="0" dirty="0" smtClean="0"/>
              <a:t> be used instead, but it is not an adequate replacement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0994-815A-3246-A834-E3FF700399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5393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www.ncbi.nlm.nih.gov</a:t>
            </a:r>
            <a:r>
              <a:rPr lang="en-US" dirty="0" smtClean="0"/>
              <a:t>/</a:t>
            </a:r>
            <a:r>
              <a:rPr lang="en-US" dirty="0" err="1" smtClean="0"/>
              <a:t>pmc</a:t>
            </a:r>
            <a:r>
              <a:rPr lang="en-US" dirty="0" smtClean="0"/>
              <a:t>/articles/PMC2799956/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0994-815A-3246-A834-E3FF700399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766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0994-815A-3246-A834-E3FF700399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87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Ultimately, avoiding</a:t>
            </a:r>
            <a:r>
              <a:rPr lang="en-US" baseline="0" dirty="0" smtClean="0"/>
              <a:t> Type I/II errors is all about balance! Must consider the desired statistical power, type and purpose of study, in considering whether to do a multiple comparisons correction (and within that, FWER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FDR) or intensity/cluster </a:t>
            </a:r>
            <a:r>
              <a:rPr lang="en-US" baseline="0" dirty="0" err="1" smtClean="0"/>
              <a:t>thresholding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30994-815A-3246-A834-E3FF700399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393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arkRed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4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70410-0FA9-446B-A322-DA0CCE768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82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C71D-B43D-48A6-BB94-0FFE349FC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09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CACB3-6F76-4DA6-9938-ED121DDDC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57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4126-1859-48AF-B28B-136DA84AC7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15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64233-3615-4AEE-B912-2BA6DDF39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09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EE88E-E1B1-409B-ACC4-C8A0D4095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2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DE211-28B5-4B23-AB16-74B9F71BBB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27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9F1F-6080-4D39-8174-CF5DA31CA2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8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1453-EDFD-46E2-A551-54574256F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08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D52-CB0A-4E92-8AA9-99F45B5AAD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5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CA191-4FF6-45C9-87F3-90BACE9188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 descr="DarkRed9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291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-cbu.cam.ac.uk/people/nikolaus.kriegeskorte/Circular%20analysis_teaching%20slides.ppt" TargetMode="External"/><Relationship Id="rId2" Type="http://schemas.openxmlformats.org/officeDocument/2006/relationships/hyperlink" Target="http://www.edvul.com/pdf/VulKanwisher-chapter-inpres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.columbia.edu/~martin/Workshop/Vul.ppt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2130425"/>
            <a:ext cx="8424936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4000" dirty="0" smtClean="0"/>
              <a:t>Issues with analysis and interpretation </a:t>
            </a:r>
            <a:br>
              <a:rPr lang="en-GB" sz="4000" dirty="0" smtClean="0"/>
            </a:br>
            <a:r>
              <a:rPr lang="en-GB" sz="3600" smtClean="0"/>
              <a:t>- </a:t>
            </a:r>
            <a:r>
              <a:rPr lang="en-GB" sz="3600" smtClean="0"/>
              <a:t>Type I/ Type II errors &amp; </a:t>
            </a:r>
            <a:r>
              <a:rPr lang="en-GB" sz="3600" smtClean="0"/>
              <a:t>double </a:t>
            </a:r>
            <a:r>
              <a:rPr lang="en-GB" sz="3600" dirty="0" smtClean="0"/>
              <a:t>dipping - </a:t>
            </a:r>
            <a:endParaRPr lang="en-GB" sz="36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pPr algn="ctr"/>
            <a:r>
              <a:rPr lang="en-GB" dirty="0" smtClean="0"/>
              <a:t>Madeline Grade &amp; </a:t>
            </a:r>
            <a:r>
              <a:rPr lang="en-GB" dirty="0" err="1" smtClean="0"/>
              <a:t>Suz</a:t>
            </a:r>
            <a:r>
              <a:rPr lang="en-GB" dirty="0" smtClean="0"/>
              <a:t> </a:t>
            </a:r>
            <a:r>
              <a:rPr lang="en-GB" dirty="0" err="1" smtClean="0"/>
              <a:t>Prejawa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95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Methods for Dummies 2013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5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FFFF"/>
                </a:solidFill>
              </a:rPr>
              <a:t>Correcting for Multiple Comparisons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902"/>
            <a:ext cx="8229600" cy="4524378"/>
          </a:xfrm>
        </p:spPr>
        <p:txBody>
          <a:bodyPr>
            <a:normAutofit/>
          </a:bodyPr>
          <a:lstStyle/>
          <a:p>
            <a:r>
              <a:rPr lang="en-US" b="1" dirty="0"/>
              <a:t>False Discovery Rate (FDR)</a:t>
            </a:r>
          </a:p>
          <a:p>
            <a:pPr lvl="1"/>
            <a:r>
              <a:rPr lang="en-US" dirty="0"/>
              <a:t>Selective inference</a:t>
            </a:r>
          </a:p>
          <a:p>
            <a:pPr lvl="1"/>
            <a:r>
              <a:rPr lang="en-US" dirty="0"/>
              <a:t>Less conservative, can place limits on FDR</a:t>
            </a:r>
          </a:p>
          <a:p>
            <a:pPr lvl="1"/>
            <a:r>
              <a:rPr lang="en-US" i="1" dirty="0"/>
              <a:t>Ex: FDR = 0.05 means at maximum, 5% of results are false positives</a:t>
            </a:r>
          </a:p>
          <a:p>
            <a:pPr lvl="1"/>
            <a:endParaRPr lang="en-US" i="1" dirty="0"/>
          </a:p>
          <a:p>
            <a:r>
              <a:rPr lang="en-US" dirty="0"/>
              <a:t>Greater statistical </a:t>
            </a:r>
            <a:r>
              <a:rPr lang="en-US" dirty="0" smtClean="0"/>
              <a:t>power</a:t>
            </a:r>
            <a:endParaRPr lang="en-US" dirty="0"/>
          </a:p>
          <a:p>
            <a:r>
              <a:rPr lang="en-US" dirty="0"/>
              <a:t>May represent more ideal balance</a:t>
            </a:r>
          </a:p>
        </p:txBody>
      </p:sp>
    </p:spTree>
    <p:extLst>
      <p:ext uri="{BB962C8B-B14F-4D97-AF65-F5344CB8AC3E}">
        <p14:creationId xmlns="" xmlns:p14="http://schemas.microsoft.com/office/powerpoint/2010/main" val="174878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FFFF"/>
                </a:solidFill>
              </a:rPr>
              <a:t>Salmon experiment</a:t>
            </a:r>
            <a:r>
              <a:rPr lang="en-US" b="0" dirty="0">
                <a:solidFill>
                  <a:srgbClr val="FFFFFF"/>
                </a:solidFill>
              </a:rPr>
              <a:t> </a:t>
            </a:r>
            <a:r>
              <a:rPr lang="en-US" b="0" dirty="0" smtClean="0">
                <a:solidFill>
                  <a:srgbClr val="FFFFFF"/>
                </a:solidFill>
              </a:rPr>
              <a:t>with corrections?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261151"/>
          </a:xfrm>
        </p:spPr>
        <p:txBody>
          <a:bodyPr/>
          <a:lstStyle/>
          <a:p>
            <a:r>
              <a:rPr lang="en-US" u="sng" dirty="0" smtClean="0"/>
              <a:t>No significant voxels</a:t>
            </a:r>
            <a:r>
              <a:rPr lang="en-US" dirty="0" smtClean="0"/>
              <a:t> even at relaxed thresholds of FDR = 0.25 and FWER = 0.25</a:t>
            </a:r>
          </a:p>
        </p:txBody>
      </p:sp>
      <p:pic>
        <p:nvPicPr>
          <p:cNvPr id="6" name="Picture 5" descr="tumblr_liy2saiSjE1qbs93zo1_50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38121"/>
            <a:ext cx="4429125" cy="29622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657617"/>
            <a:ext cx="3931920" cy="324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r>
              <a:rPr lang="en-US" sz="2800" dirty="0" smtClean="0"/>
              <a:t>The dead salmon in fact had no brain activity during the social perspective-taking task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843187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Not limited to fMRI studies</a:t>
            </a: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9234" y="980728"/>
            <a:ext cx="6986984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046" y="1012878"/>
            <a:ext cx="1244600" cy="88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046" y="5589240"/>
            <a:ext cx="8417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“After adjusting the significance level to account for multiple comparisons, none of the identified associations remained significant in either the derivation or validation cohort.”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693" y="2276872"/>
            <a:ext cx="8929059" cy="3028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294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FFFF"/>
                </a:solidFill>
              </a:rPr>
              <a:t>How often are corrections made?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708"/>
            <a:ext cx="8229600" cy="5006628"/>
          </a:xfrm>
        </p:spPr>
        <p:txBody>
          <a:bodyPr>
            <a:normAutofit/>
          </a:bodyPr>
          <a:lstStyle/>
          <a:p>
            <a:r>
              <a:rPr lang="en-US" dirty="0" smtClean="0"/>
              <a:t>Percentage of 2008 journal articles that included multiple comparisons correction in fMRI analysis</a:t>
            </a:r>
          </a:p>
          <a:p>
            <a:pPr lvl="1"/>
            <a:r>
              <a:rPr lang="en-US" sz="2400" dirty="0" smtClean="0"/>
              <a:t>74% (193/260) in </a:t>
            </a:r>
            <a:r>
              <a:rPr lang="en-US" sz="2400" dirty="0" err="1" smtClean="0"/>
              <a:t>NeuroImage</a:t>
            </a:r>
            <a:endParaRPr lang="en-US" sz="2400" dirty="0"/>
          </a:p>
          <a:p>
            <a:pPr lvl="1"/>
            <a:r>
              <a:rPr lang="en-US" sz="2400" dirty="0" smtClean="0"/>
              <a:t>67.5% (54/80) in Cerebral Cortex</a:t>
            </a:r>
          </a:p>
          <a:p>
            <a:pPr lvl="1"/>
            <a:r>
              <a:rPr lang="en-US" sz="2400" dirty="0" smtClean="0"/>
              <a:t>60% (15/25) in Social Cognitive and Affective Neuroscience</a:t>
            </a:r>
          </a:p>
          <a:p>
            <a:pPr lvl="1"/>
            <a:r>
              <a:rPr lang="en-US" sz="2400" dirty="0" smtClean="0"/>
              <a:t>75.4% (43/57) in Human Brain Mapping</a:t>
            </a:r>
          </a:p>
          <a:p>
            <a:pPr lvl="1"/>
            <a:r>
              <a:rPr lang="en-US" sz="2400" dirty="0" smtClean="0"/>
              <a:t>61.8% (42/68) in Journal of Cog. Neuroscience</a:t>
            </a:r>
          </a:p>
          <a:p>
            <a:pPr lvl="1"/>
            <a:endParaRPr lang="en-US" dirty="0"/>
          </a:p>
          <a:p>
            <a:r>
              <a:rPr lang="en-US" dirty="0" smtClean="0"/>
              <a:t>Not to mention poster sessions!</a:t>
            </a:r>
            <a:endParaRPr lang="en-US" dirty="0"/>
          </a:p>
          <a:p>
            <a:pPr marL="457200" lvl="1" indent="0" algn="r">
              <a:buNone/>
            </a:pPr>
            <a:r>
              <a:rPr lang="en-US" sz="2400" i="1" dirty="0" smtClean="0"/>
              <a:t>Bennett et al. 2010</a:t>
            </a:r>
          </a:p>
        </p:txBody>
      </p:sp>
    </p:spTree>
    <p:extLst>
      <p:ext uri="{BB962C8B-B14F-4D97-AF65-F5344CB8AC3E}">
        <p14:creationId xmlns="" xmlns:p14="http://schemas.microsoft.com/office/powerpoint/2010/main" val="245704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“Soft control”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96752"/>
            <a:ext cx="8489950" cy="5040560"/>
          </a:xfrm>
        </p:spPr>
        <p:txBody>
          <a:bodyPr/>
          <a:lstStyle/>
          <a:p>
            <a:r>
              <a:rPr lang="en-US" dirty="0" smtClean="0"/>
              <a:t>Uncorrected statistics may have:</a:t>
            </a:r>
          </a:p>
          <a:p>
            <a:pPr lvl="1"/>
            <a:r>
              <a:rPr lang="en-US" dirty="0" smtClean="0"/>
              <a:t>increased α (0.001 &lt; p &lt; 0.005) and </a:t>
            </a:r>
          </a:p>
          <a:p>
            <a:pPr lvl="1"/>
            <a:r>
              <a:rPr lang="en-US" dirty="0" smtClean="0"/>
              <a:t>minimum cluster size (6 &lt; k &lt; 20 voxels)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helps, but is an inadequate replacement</a:t>
            </a:r>
          </a:p>
          <a:p>
            <a:endParaRPr lang="en-US" dirty="0" smtClean="0"/>
          </a:p>
          <a:p>
            <a:r>
              <a:rPr lang="en-US" dirty="0" err="1" smtClean="0"/>
              <a:t>Vul</a:t>
            </a:r>
            <a:r>
              <a:rPr lang="en-US" dirty="0" smtClean="0"/>
              <a:t> et al. (2009) simulation:</a:t>
            </a:r>
          </a:p>
          <a:p>
            <a:pPr lvl="1"/>
            <a:r>
              <a:rPr lang="en-US" dirty="0" smtClean="0"/>
              <a:t>Data comprised of random noise</a:t>
            </a:r>
          </a:p>
          <a:p>
            <a:pPr lvl="1"/>
            <a:r>
              <a:rPr lang="en-US" dirty="0" smtClean="0"/>
              <a:t>α=0.005 and 10 voxel minimum</a:t>
            </a:r>
          </a:p>
          <a:p>
            <a:pPr lvl="1"/>
            <a:r>
              <a:rPr lang="en-US" dirty="0" smtClean="0"/>
              <a:t>Significant clusters yielded 100% of time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822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s2.0-S0278262602005316-gr6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90"/>
          <a:stretch/>
        </p:blipFill>
        <p:spPr>
          <a:xfrm>
            <a:off x="539552" y="1484784"/>
            <a:ext cx="8136904" cy="42790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FFFF"/>
                </a:solidFill>
              </a:rPr>
              <a:t>Effect of Decreasing α on Type I/II Errors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169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Type II Errors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84784"/>
            <a:ext cx="8489950" cy="4681067"/>
          </a:xfrm>
        </p:spPr>
        <p:txBody>
          <a:bodyPr>
            <a:normAutofit/>
          </a:bodyPr>
          <a:lstStyle/>
          <a:p>
            <a:r>
              <a:rPr lang="en-US" dirty="0" smtClean="0"/>
              <a:t>Power analyses </a:t>
            </a:r>
          </a:p>
          <a:p>
            <a:pPr lvl="1"/>
            <a:r>
              <a:rPr lang="en-US" dirty="0" smtClean="0"/>
              <a:t>Can estimate likelihood of Type II errors in future samples given a true effect of a certain size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 arise from use of </a:t>
            </a:r>
            <a:r>
              <a:rPr lang="en-US" dirty="0" err="1" smtClean="0"/>
              <a:t>Bonferroni</a:t>
            </a:r>
            <a:endParaRPr lang="en-US" dirty="0"/>
          </a:p>
          <a:p>
            <a:pPr lvl="1"/>
            <a:r>
              <a:rPr lang="en-US" dirty="0" smtClean="0"/>
              <a:t>Value of one voxel is highly correlated with surrounding voxels (due to BOLD basis, Gaussian smoothing)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FDR, Gaussian Random Field estimation are good alternatives w/ higher power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012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Don’t overdo it!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06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Unintended negative consequences of “single-minded devotion” to avoiding Type I errors: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Increased Type II errors (missing true effects)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Bias towards studying large effects over small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Bias towards sensory/motor processes rather than complex cognitive/affective processes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Deficient meta-analyses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sz="2000" i="1" dirty="0" smtClean="0"/>
              <a:t>Lieberman et al. 2009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937087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Other considerations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9272" cy="5001419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statistical power</a:t>
            </a:r>
          </a:p>
          <a:p>
            <a:pPr lvl="1"/>
            <a:r>
              <a:rPr lang="en-US" dirty="0" smtClean="0"/>
              <a:t>Greater # of subjects or scans</a:t>
            </a:r>
          </a:p>
          <a:p>
            <a:pPr lvl="1"/>
            <a:r>
              <a:rPr lang="en-US" dirty="0" smtClean="0"/>
              <a:t>Designing behavioral tasks that take into account the slow nature of the fMRI signal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Value of meta-analyses</a:t>
            </a:r>
          </a:p>
          <a:p>
            <a:pPr lvl="1"/>
            <a:r>
              <a:rPr lang="en-US" sz="2200" dirty="0" smtClean="0"/>
              <a:t>“</a:t>
            </a:r>
            <a:r>
              <a:rPr lang="en-US" sz="2200" dirty="0"/>
              <a:t>We recommend a greater focus on replication and meta-analysis rather </a:t>
            </a:r>
            <a:r>
              <a:rPr lang="en-US" sz="2200" dirty="0" smtClean="0"/>
              <a:t>than emphasizing </a:t>
            </a:r>
            <a:r>
              <a:rPr lang="en-US" sz="2200" dirty="0"/>
              <a:t>single studies as the unit of analysis for establishing scientific truth. From this perspective, Type I errors </a:t>
            </a:r>
            <a:r>
              <a:rPr lang="en-US" sz="2200" dirty="0" smtClean="0"/>
              <a:t>are self</a:t>
            </a:r>
            <a:r>
              <a:rPr lang="en-US" sz="2200" dirty="0"/>
              <a:t>-erasing because they will not replicate, thus allowing for more lenient </a:t>
            </a:r>
            <a:r>
              <a:rPr lang="en-US" sz="2200" dirty="0" err="1"/>
              <a:t>thresholding</a:t>
            </a:r>
            <a:r>
              <a:rPr lang="en-US" sz="2200" dirty="0"/>
              <a:t> to avoid Type II errors</a:t>
            </a:r>
            <a:r>
              <a:rPr lang="en-US" sz="2200" dirty="0" smtClean="0"/>
              <a:t>.”</a:t>
            </a:r>
            <a:endParaRPr lang="en-US" sz="1800" dirty="0" smtClean="0"/>
          </a:p>
          <a:p>
            <a:pPr marL="457200" lvl="1" indent="0">
              <a:buNone/>
            </a:pPr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86248" y="6013638"/>
            <a:ext cx="24166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i="1" dirty="0"/>
              <a:t>Lieberman et al. 2009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689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It’s All About Balance</a:t>
            </a:r>
            <a:endParaRPr lang="en-US" b="0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5576" y="1461869"/>
            <a:ext cx="7599032" cy="4559419"/>
            <a:chOff x="755576" y="1484784"/>
            <a:chExt cx="7599032" cy="4559419"/>
          </a:xfrm>
        </p:grpSpPr>
        <p:pic>
          <p:nvPicPr>
            <p:cNvPr id="4" name="Picture 3" descr="manonwire460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84784"/>
              <a:ext cx="7599032" cy="45594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2743" y="2474893"/>
              <a:ext cx="18971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Type I Errors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 rot="506610">
              <a:off x="5065635" y="2797491"/>
              <a:ext cx="15612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Type II </a:t>
              </a:r>
            </a:p>
            <a:p>
              <a:r>
                <a:rPr lang="en-US" sz="2800" b="1" dirty="0" smtClean="0"/>
                <a:t>Errors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3772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chemeClr val="bg1"/>
                </a:solidFill>
              </a:rPr>
              <a:t>Review: Hypothesis Testing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760"/>
            <a:ext cx="4430319" cy="497447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Null Hypothesis (H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Observations are the result of random chance</a:t>
            </a:r>
          </a:p>
          <a:p>
            <a:r>
              <a:rPr lang="en-US" b="1" dirty="0" smtClean="0"/>
              <a:t>Alternative Hypothesis (H</a:t>
            </a:r>
            <a:r>
              <a:rPr lang="en-US" b="1" baseline="-25000" dirty="0" smtClean="0"/>
              <a:t>A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There is a real effect contributing to activation</a:t>
            </a:r>
          </a:p>
          <a:p>
            <a:r>
              <a:rPr lang="en-US" b="1" dirty="0" smtClean="0"/>
              <a:t>Test Statistic (T)</a:t>
            </a:r>
          </a:p>
          <a:p>
            <a:r>
              <a:rPr lang="en-US" b="1" dirty="0" smtClean="0"/>
              <a:t>P-value</a:t>
            </a:r>
          </a:p>
          <a:p>
            <a:pPr lvl="1"/>
            <a:r>
              <a:rPr lang="en-US" dirty="0" smtClean="0"/>
              <a:t>probability of T occurring if H</a:t>
            </a:r>
            <a:r>
              <a:rPr lang="en-US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is true</a:t>
            </a:r>
          </a:p>
          <a:p>
            <a:r>
              <a:rPr lang="en-US" b="1" dirty="0"/>
              <a:t>Significance </a:t>
            </a:r>
            <a:r>
              <a:rPr lang="en-US" b="1" dirty="0" smtClean="0"/>
              <a:t>level (</a:t>
            </a:r>
            <a:r>
              <a:rPr lang="en-US" b="1" dirty="0"/>
              <a:t>α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Set </a:t>
            </a:r>
            <a:r>
              <a:rPr lang="en-US" i="1" dirty="0" smtClean="0"/>
              <a:t>a priori</a:t>
            </a:r>
            <a:r>
              <a:rPr lang="en-US" dirty="0" smtClean="0"/>
              <a:t>, usually .05</a:t>
            </a:r>
            <a:endParaRPr lang="en-US" dirty="0"/>
          </a:p>
        </p:txBody>
      </p:sp>
      <p:pic>
        <p:nvPicPr>
          <p:cNvPr id="4" name="Picture 3" descr="null_hypothes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13" y="1340768"/>
            <a:ext cx="2978771" cy="4487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0689" y="5884321"/>
            <a:ext cx="80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XKCD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4190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0" y="0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Calibri" pitchFamily="34" charset="0"/>
              </a:rPr>
              <a:t>Double Dipping</a:t>
            </a: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2" name="Picture 4" descr="http://25.media.tumblr.com/tumblr_ll86fiurrJ1qjxet4o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90" y="1431709"/>
            <a:ext cx="5578514" cy="4373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0164" y="6488668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 smtClean="0"/>
              <a:t>Suz</a:t>
            </a:r>
            <a:r>
              <a:rPr lang="en-GB" dirty="0" smtClean="0"/>
              <a:t> </a:t>
            </a:r>
            <a:r>
              <a:rPr lang="en-GB" dirty="0" err="1" smtClean="0"/>
              <a:t>Prejawa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1557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0" y="0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Calibri" pitchFamily="34" charset="0"/>
              </a:rPr>
              <a:t>Double Dipping – a common stats problem</a:t>
            </a: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844824"/>
            <a:ext cx="7596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Auctioneering: 	“the winner’s curse”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Machine learning: 	“testing on training data”</a:t>
            </a:r>
          </a:p>
          <a:p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 smtClean="0">
                <a:ea typeface="ＭＳ Ｐゴシック" pitchFamily="34" charset="-128"/>
              </a:rPr>
              <a:t>		“data snooping”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Modeling: 		“</a:t>
            </a:r>
            <a:r>
              <a:rPr lang="en-US" sz="2400" dirty="0" err="1" smtClean="0">
                <a:ea typeface="ＭＳ Ｐゴシック" pitchFamily="34" charset="-128"/>
              </a:rPr>
              <a:t>overfitting</a:t>
            </a:r>
            <a:r>
              <a:rPr lang="en-US" sz="2400" dirty="0" smtClean="0">
                <a:ea typeface="ＭＳ Ｐゴシック" pitchFamily="34" charset="-128"/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Survey sampling: 	“selection bias”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Logic: 		“circularity”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Meta-analysis: 	“publication bias”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fMRI: 		“double dipping”</a:t>
            </a:r>
          </a:p>
          <a:p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 smtClean="0">
                <a:ea typeface="ＭＳ Ｐゴシック" pitchFamily="34" charset="-128"/>
              </a:rPr>
              <a:t>		“non-independence”</a:t>
            </a:r>
            <a:endParaRPr lang="en-GB" sz="2400" dirty="0"/>
          </a:p>
        </p:txBody>
      </p:sp>
      <p:pic>
        <p:nvPicPr>
          <p:cNvPr id="5" name="Picture 2" descr="http://1.bp.blogspot.com/-BAVli0DQoB4/UJy_VGujIgI/AAAAAAAAJ_g/suFevG37zyA/s1600/no+double+dip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71" y="2708920"/>
            <a:ext cx="2675724" cy="200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www.foodandproof.com/wp-content/uploads/2009/05/may-09-2-251-1024x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63" y="4945696"/>
            <a:ext cx="2684332" cy="1795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indianapublicmedia.org/amomentofscience/files/2010/08/160_doubledip1-940x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63" y="764704"/>
            <a:ext cx="2684332" cy="1787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379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4797152"/>
            <a:ext cx="5976664" cy="83332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0" y="0"/>
            <a:ext cx="590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Calibri" pitchFamily="34" charset="0"/>
              </a:rPr>
              <a:t>Double Dipping – a common stats problem</a:t>
            </a: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875596"/>
            <a:ext cx="7596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Auctioneering: 	“the winner’s curse”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Machine learning: 	“testing on training data”</a:t>
            </a:r>
          </a:p>
          <a:p>
            <a:r>
              <a:rPr lang="en-US" sz="2400" dirty="0">
                <a:ea typeface="ＭＳ Ｐゴシック" pitchFamily="34" charset="-128"/>
              </a:rPr>
              <a:t>	</a:t>
            </a:r>
            <a:r>
              <a:rPr lang="en-US" sz="2400" dirty="0" smtClean="0">
                <a:ea typeface="ＭＳ Ｐゴシック" pitchFamily="34" charset="-128"/>
              </a:rPr>
              <a:t>		“data snooping”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Modeling: 		“</a:t>
            </a:r>
            <a:r>
              <a:rPr lang="en-US" sz="2400" dirty="0" err="1" smtClean="0">
                <a:ea typeface="ＭＳ Ｐゴシック" pitchFamily="34" charset="-128"/>
              </a:rPr>
              <a:t>overfitting</a:t>
            </a:r>
            <a:r>
              <a:rPr lang="en-US" sz="2400" dirty="0" smtClean="0">
                <a:ea typeface="ＭＳ Ｐゴシック" pitchFamily="34" charset="-128"/>
              </a:rPr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Survey sampling: 	“selection bias”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Logic: 		“circularity”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Meta-analysis: 	“publication bias”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fMRI: 		“double dipping”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		“non-independence”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1.bp.blogspot.com/-BAVli0DQoB4/UJy_VGujIgI/AAAAAAAAJ_g/suFevG37zyA/s1600/no+double+dip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71" y="2708920"/>
            <a:ext cx="2675724" cy="2006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foodandproof.com/wp-content/uploads/2009/05/may-09-2-251-1024x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63" y="4945696"/>
            <a:ext cx="2684332" cy="1795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ndianapublicmedia.org/amomentofscience/files/2010/08/160_doubledip1-940x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63" y="764704"/>
            <a:ext cx="2684332" cy="1787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8882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92" y="0"/>
            <a:ext cx="709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rgbClr val="FFFFFF"/>
                </a:solidFill>
                <a:latin typeface="Calibri" pitchFamily="34" charset="0"/>
              </a:rPr>
              <a:t>Kriegeskorte</a:t>
            </a:r>
            <a:r>
              <a:rPr lang="en-GB" sz="2400" dirty="0" smtClean="0">
                <a:solidFill>
                  <a:srgbClr val="FFFFFF"/>
                </a:solidFill>
                <a:latin typeface="Calibri" pitchFamily="34" charset="0"/>
              </a:rPr>
              <a:t> et al (2009)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84072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Circular Analysis/ non-independence/ double dipping:</a:t>
            </a:r>
          </a:p>
          <a:p>
            <a:endParaRPr lang="en-GB" sz="2000" dirty="0"/>
          </a:p>
          <a:p>
            <a:pPr algn="just"/>
            <a:r>
              <a:rPr lang="en-GB" sz="2000" b="1" dirty="0" smtClean="0"/>
              <a:t>“data </a:t>
            </a:r>
            <a:r>
              <a:rPr lang="en-GB" sz="2000" b="1" dirty="0"/>
              <a:t>are first </a:t>
            </a:r>
            <a:r>
              <a:rPr lang="en-GB" sz="2000" b="1" dirty="0" err="1"/>
              <a:t>analyzed</a:t>
            </a:r>
            <a:r>
              <a:rPr lang="en-GB" sz="2000" b="1" dirty="0"/>
              <a:t> to select a subset and then the subset is </a:t>
            </a:r>
            <a:r>
              <a:rPr lang="en-GB" sz="2000" b="1" dirty="0" err="1"/>
              <a:t>reanalyzed</a:t>
            </a:r>
            <a:r>
              <a:rPr lang="en-GB" sz="2000" b="1" dirty="0"/>
              <a:t> to obtain the </a:t>
            </a:r>
            <a:r>
              <a:rPr lang="en-GB" sz="2000" b="1" dirty="0" smtClean="0"/>
              <a:t>results”</a:t>
            </a:r>
          </a:p>
          <a:p>
            <a:pPr algn="just"/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“the use of the same data for selection and selective analysis”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pPr algn="just"/>
            <a:r>
              <a:rPr lang="en-GB" sz="2000" dirty="0" smtClean="0"/>
              <a:t>“… leads to distorted descriptive statistics and invalid statistical inference whenever the test statistics are not inherently independent on the selection criteria under the null hypothesis</a:t>
            </a:r>
          </a:p>
          <a:p>
            <a:pPr algn="just"/>
            <a:r>
              <a:rPr lang="en-GB" sz="2000" dirty="0" err="1" smtClean="0"/>
              <a:t>Nonindependent</a:t>
            </a:r>
            <a:r>
              <a:rPr lang="en-GB" sz="2000" dirty="0" smtClean="0"/>
              <a:t> selective analysis is incorrect and should not be acceptable in </a:t>
            </a:r>
            <a:r>
              <a:rPr lang="en-GB" sz="2000" dirty="0" err="1" smtClean="0"/>
              <a:t>neuroscientific</a:t>
            </a:r>
            <a:r>
              <a:rPr lang="en-GB" sz="2000" dirty="0" smtClean="0"/>
              <a:t> publications*.”</a:t>
            </a:r>
            <a:endParaRPr lang="en-GB" sz="2000" dirty="0"/>
          </a:p>
        </p:txBody>
      </p:sp>
      <p:sp>
        <p:nvSpPr>
          <p:cNvPr id="4" name="Oval 3"/>
          <p:cNvSpPr/>
          <p:nvPr/>
        </p:nvSpPr>
        <p:spPr>
          <a:xfrm>
            <a:off x="1043608" y="2880618"/>
            <a:ext cx="2376264" cy="620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80120" y="2132856"/>
            <a:ext cx="14317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012160" y="4522688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6495712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 It is epidemic in publications- see </a:t>
            </a:r>
            <a:r>
              <a:rPr lang="en-GB" sz="1400" dirty="0" err="1" smtClean="0"/>
              <a:t>Vul</a:t>
            </a:r>
            <a:r>
              <a:rPr lang="en-GB" sz="1400" dirty="0" smtClean="0"/>
              <a:t> and </a:t>
            </a:r>
            <a:r>
              <a:rPr lang="en-GB" sz="1400" dirty="0" err="1" smtClean="0"/>
              <a:t>Kriegeskorte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3308447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85175" cy="337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92" y="0"/>
            <a:ext cx="709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rgbClr val="FFFFFF"/>
                </a:solidFill>
                <a:latin typeface="Calibri" pitchFamily="34" charset="0"/>
              </a:rPr>
              <a:t>Kriegeskorte</a:t>
            </a:r>
            <a:r>
              <a:rPr lang="en-GB" sz="2400" dirty="0" smtClean="0">
                <a:solidFill>
                  <a:srgbClr val="FFFFFF"/>
                </a:solidFill>
                <a:latin typeface="Calibri" pitchFamily="34" charset="0"/>
              </a:rPr>
              <a:t> et al (2009)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519" y="908720"/>
            <a:ext cx="878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results reflect data indirectly: through the lens of an often complicated analysis, in which assumptions are not always fully explicit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6099" y="5589240"/>
            <a:ext cx="878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Assumptions influence which aspect of the data is reflected in the results- they may even pre-determine the results.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0649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289175"/>
            <a:ext cx="71056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3787775" y="1831975"/>
            <a:ext cx="187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</a:rPr>
              <a:t>“Animate?”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6453188" y="1831975"/>
            <a:ext cx="192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</a:rPr>
              <a:t>“Pleasant?”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 rot="-5400000">
            <a:off x="-713581" y="4037807"/>
            <a:ext cx="30559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STIMULUS</a:t>
            </a: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(object category)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4194175" y="942975"/>
            <a:ext cx="35671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TASK</a:t>
            </a: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(property judgment)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542507" y="4339431"/>
            <a:ext cx="4876800" cy="15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295400" y="4519613"/>
            <a:ext cx="7315200" cy="15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61950" y="1441450"/>
            <a:ext cx="296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Simmons et al. 2006</a:t>
            </a:r>
          </a:p>
        </p:txBody>
      </p:sp>
      <p:sp>
        <p:nvSpPr>
          <p:cNvPr id="11" name="Rectangle 2"/>
          <p:cNvSpPr txBox="1">
            <a:spLocks/>
          </p:cNvSpPr>
          <p:nvPr/>
        </p:nvSpPr>
        <p:spPr>
          <a:xfrm>
            <a:off x="0" y="-27384"/>
            <a:ext cx="8496300" cy="13684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Example 1: Pattern-information 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27882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3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8489950" cy="3457575"/>
          </a:xfrm>
        </p:spPr>
        <p:txBody>
          <a:bodyPr/>
          <a:lstStyle/>
          <a:p>
            <a:r>
              <a:rPr lang="en-US" sz="2400" dirty="0" smtClean="0"/>
              <a:t>define ROI by selecting ventral-temporal voxels for which any pairwise condition contrast is significant at p&lt;.001 (</a:t>
            </a:r>
            <a:r>
              <a:rPr lang="en-US" sz="2400" dirty="0" err="1" smtClean="0"/>
              <a:t>uncorr</a:t>
            </a:r>
            <a:r>
              <a:rPr lang="en-US" sz="2400" dirty="0" smtClean="0"/>
              <a:t>.)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smtClean="0"/>
              <a:t>perform nearest-neighbor classification</a:t>
            </a:r>
            <a:br>
              <a:rPr lang="en-US" sz="2400" dirty="0" smtClean="0"/>
            </a:br>
            <a:r>
              <a:rPr lang="en-US" sz="2400" dirty="0" smtClean="0"/>
              <a:t>based on activity-pattern correlation</a:t>
            </a:r>
          </a:p>
          <a:p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b="1" dirty="0" smtClean="0"/>
              <a:t>odd</a:t>
            </a:r>
            <a:r>
              <a:rPr lang="en-US" sz="2400" dirty="0" smtClean="0"/>
              <a:t> </a:t>
            </a:r>
            <a:r>
              <a:rPr lang="en-US" sz="2400" b="1" dirty="0" smtClean="0"/>
              <a:t>runs</a:t>
            </a:r>
            <a:r>
              <a:rPr lang="en-US" sz="2400" dirty="0" smtClean="0"/>
              <a:t> for </a:t>
            </a:r>
            <a:r>
              <a:rPr lang="en-US" sz="2400" b="1" dirty="0" smtClean="0"/>
              <a:t>training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b="1" dirty="0" smtClean="0"/>
              <a:t>even</a:t>
            </a:r>
            <a:r>
              <a:rPr lang="en-US" sz="2400" dirty="0" smtClean="0"/>
              <a:t> </a:t>
            </a:r>
            <a:r>
              <a:rPr lang="en-US" sz="2400" b="1" dirty="0" smtClean="0"/>
              <a:t>runs</a:t>
            </a:r>
            <a:r>
              <a:rPr lang="en-US" sz="2400" dirty="0" smtClean="0"/>
              <a:t> for </a:t>
            </a:r>
            <a:r>
              <a:rPr lang="en-US" sz="2400" b="1" dirty="0" smtClean="0"/>
              <a:t>testing</a:t>
            </a:r>
            <a:endParaRPr lang="en-US" sz="2400" dirty="0" smtClean="0"/>
          </a:p>
        </p:txBody>
      </p:sp>
      <p:sp>
        <p:nvSpPr>
          <p:cNvPr id="20483" name="Title 3"/>
          <p:cNvSpPr>
            <a:spLocks/>
          </p:cNvSpPr>
          <p:nvPr/>
        </p:nvSpPr>
        <p:spPr bwMode="auto">
          <a:xfrm>
            <a:off x="-4564" y="-27384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Pattern-information 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22406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spect="1" noChangeArrowheads="1" noTextEdit="1"/>
          </p:cNvSpPr>
          <p:nvPr/>
        </p:nvSpPr>
        <p:spPr bwMode="auto">
          <a:xfrm>
            <a:off x="3113088" y="1352550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1507" name="Group 158"/>
          <p:cNvGrpSpPr>
            <a:grpSpLocks/>
          </p:cNvGrpSpPr>
          <p:nvPr/>
        </p:nvGrpSpPr>
        <p:grpSpPr bwMode="auto">
          <a:xfrm>
            <a:off x="3586163" y="2690813"/>
            <a:ext cx="2058987" cy="3468687"/>
            <a:chOff x="1212047" y="4344729"/>
            <a:chExt cx="1510935" cy="1809011"/>
          </a:xfrm>
        </p:grpSpPr>
        <p:sp>
          <p:nvSpPr>
            <p:cNvPr id="21528" name="Rectangle 159"/>
            <p:cNvSpPr>
              <a:spLocks noChangeArrowheads="1"/>
            </p:cNvSpPr>
            <p:nvPr/>
          </p:nvSpPr>
          <p:spPr bwMode="auto">
            <a:xfrm>
              <a:off x="1212047" y="4344729"/>
              <a:ext cx="1510935" cy="1798733"/>
            </a:xfrm>
            <a:prstGeom prst="rect">
              <a:avLst/>
            </a:prstGeom>
            <a:solidFill>
              <a:srgbClr val="CDCD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7"/>
            <p:cNvSpPr>
              <a:spLocks noChangeShapeType="1"/>
            </p:cNvSpPr>
            <p:nvPr/>
          </p:nvSpPr>
          <p:spPr bwMode="auto">
            <a:xfrm>
              <a:off x="1212047" y="6143462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0" name="Line 8"/>
            <p:cNvSpPr>
              <a:spLocks noChangeShapeType="1"/>
            </p:cNvSpPr>
            <p:nvPr/>
          </p:nvSpPr>
          <p:spPr bwMode="auto">
            <a:xfrm>
              <a:off x="1212047" y="5968728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1" name="Line 9"/>
            <p:cNvSpPr>
              <a:spLocks noChangeShapeType="1"/>
            </p:cNvSpPr>
            <p:nvPr/>
          </p:nvSpPr>
          <p:spPr bwMode="auto">
            <a:xfrm>
              <a:off x="1212047" y="5783715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2" name="Line 10"/>
            <p:cNvSpPr>
              <a:spLocks noChangeShapeType="1"/>
            </p:cNvSpPr>
            <p:nvPr/>
          </p:nvSpPr>
          <p:spPr bwMode="auto">
            <a:xfrm>
              <a:off x="1212047" y="5608981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3" name="Line 11"/>
            <p:cNvSpPr>
              <a:spLocks noChangeShapeType="1"/>
            </p:cNvSpPr>
            <p:nvPr/>
          </p:nvSpPr>
          <p:spPr bwMode="auto">
            <a:xfrm>
              <a:off x="1212047" y="5423969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4" name="Line 12"/>
            <p:cNvSpPr>
              <a:spLocks noChangeShapeType="1"/>
            </p:cNvSpPr>
            <p:nvPr/>
          </p:nvSpPr>
          <p:spPr bwMode="auto">
            <a:xfrm>
              <a:off x="1212047" y="5249234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5" name="Line 13"/>
            <p:cNvSpPr>
              <a:spLocks noChangeShapeType="1"/>
            </p:cNvSpPr>
            <p:nvPr/>
          </p:nvSpPr>
          <p:spPr bwMode="auto">
            <a:xfrm>
              <a:off x="1212047" y="5064222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6" name="Line 14"/>
            <p:cNvSpPr>
              <a:spLocks noChangeShapeType="1"/>
            </p:cNvSpPr>
            <p:nvPr/>
          </p:nvSpPr>
          <p:spPr bwMode="auto">
            <a:xfrm>
              <a:off x="1212047" y="4879209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7" name="Line 15"/>
            <p:cNvSpPr>
              <a:spLocks noChangeShapeType="1"/>
            </p:cNvSpPr>
            <p:nvPr/>
          </p:nvSpPr>
          <p:spPr bwMode="auto">
            <a:xfrm>
              <a:off x="1212047" y="4704475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8" name="Line 16"/>
            <p:cNvSpPr>
              <a:spLocks noChangeShapeType="1"/>
            </p:cNvSpPr>
            <p:nvPr/>
          </p:nvSpPr>
          <p:spPr bwMode="auto">
            <a:xfrm>
              <a:off x="1212047" y="4519463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9" name="Line 17"/>
            <p:cNvSpPr>
              <a:spLocks noChangeShapeType="1"/>
            </p:cNvSpPr>
            <p:nvPr/>
          </p:nvSpPr>
          <p:spPr bwMode="auto">
            <a:xfrm>
              <a:off x="1212047" y="4344729"/>
              <a:ext cx="1510935" cy="1027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40" name="Line 18"/>
            <p:cNvSpPr>
              <a:spLocks noChangeShapeType="1"/>
            </p:cNvSpPr>
            <p:nvPr/>
          </p:nvSpPr>
          <p:spPr bwMode="auto">
            <a:xfrm>
              <a:off x="1212047" y="4344729"/>
              <a:ext cx="1510935" cy="1027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41" name="Line 20"/>
            <p:cNvSpPr>
              <a:spLocks noChangeShapeType="1"/>
            </p:cNvSpPr>
            <p:nvPr/>
          </p:nvSpPr>
          <p:spPr bwMode="auto">
            <a:xfrm flipH="1">
              <a:off x="1212047" y="6143462"/>
              <a:ext cx="1510935" cy="10278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08" name="Rectangle 96"/>
          <p:cNvSpPr>
            <a:spLocks noChangeArrowheads="1"/>
          </p:cNvSpPr>
          <p:nvPr/>
        </p:nvSpPr>
        <p:spPr bwMode="auto">
          <a:xfrm>
            <a:off x="3854450" y="2949575"/>
            <a:ext cx="631825" cy="3192463"/>
          </a:xfrm>
          <a:prstGeom prst="rect">
            <a:avLst/>
          </a:prstGeom>
          <a:solidFill>
            <a:srgbClr val="0000D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Rectangle 97"/>
          <p:cNvSpPr>
            <a:spLocks noChangeArrowheads="1"/>
          </p:cNvSpPr>
          <p:nvPr/>
        </p:nvSpPr>
        <p:spPr bwMode="auto">
          <a:xfrm>
            <a:off x="4745038" y="2763838"/>
            <a:ext cx="631825" cy="33782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28"/>
          <p:cNvSpPr>
            <a:spLocks noChangeShapeType="1"/>
          </p:cNvSpPr>
          <p:nvPr/>
        </p:nvSpPr>
        <p:spPr bwMode="auto">
          <a:xfrm flipV="1">
            <a:off x="4170363" y="2744788"/>
            <a:ext cx="19050" cy="2047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1" name="Line 29"/>
          <p:cNvSpPr>
            <a:spLocks noChangeShapeType="1"/>
          </p:cNvSpPr>
          <p:nvPr/>
        </p:nvSpPr>
        <p:spPr bwMode="auto">
          <a:xfrm>
            <a:off x="4151313" y="2744788"/>
            <a:ext cx="381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2" name="Line 30"/>
          <p:cNvSpPr>
            <a:spLocks noChangeShapeType="1"/>
          </p:cNvSpPr>
          <p:nvPr/>
        </p:nvSpPr>
        <p:spPr bwMode="auto">
          <a:xfrm>
            <a:off x="4170363" y="2949575"/>
            <a:ext cx="19050" cy="222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3" name="Line 31"/>
          <p:cNvSpPr>
            <a:spLocks noChangeShapeType="1"/>
          </p:cNvSpPr>
          <p:nvPr/>
        </p:nvSpPr>
        <p:spPr bwMode="auto">
          <a:xfrm>
            <a:off x="4151313" y="3171825"/>
            <a:ext cx="381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4" name="Line 32"/>
          <p:cNvSpPr>
            <a:spLocks noChangeShapeType="1"/>
          </p:cNvSpPr>
          <p:nvPr/>
        </p:nvSpPr>
        <p:spPr bwMode="auto">
          <a:xfrm flipV="1">
            <a:off x="5060950" y="2708275"/>
            <a:ext cx="19050" cy="555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5" name="Line 33"/>
          <p:cNvSpPr>
            <a:spLocks noChangeShapeType="1"/>
          </p:cNvSpPr>
          <p:nvPr/>
        </p:nvSpPr>
        <p:spPr bwMode="auto">
          <a:xfrm>
            <a:off x="5041900" y="2708275"/>
            <a:ext cx="381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6" name="Line 34"/>
          <p:cNvSpPr>
            <a:spLocks noChangeShapeType="1"/>
          </p:cNvSpPr>
          <p:nvPr/>
        </p:nvSpPr>
        <p:spPr bwMode="auto">
          <a:xfrm>
            <a:off x="5060950" y="2763838"/>
            <a:ext cx="19050" cy="555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7" name="Line 35"/>
          <p:cNvSpPr>
            <a:spLocks noChangeShapeType="1"/>
          </p:cNvSpPr>
          <p:nvPr/>
        </p:nvSpPr>
        <p:spPr bwMode="auto">
          <a:xfrm>
            <a:off x="5041900" y="2819400"/>
            <a:ext cx="381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1518" name="Group 238"/>
          <p:cNvGrpSpPr>
            <a:grpSpLocks/>
          </p:cNvGrpSpPr>
          <p:nvPr/>
        </p:nvGrpSpPr>
        <p:grpSpPr bwMode="auto">
          <a:xfrm>
            <a:off x="3170238" y="2544763"/>
            <a:ext cx="317500" cy="3719512"/>
            <a:chOff x="1040466" y="4270896"/>
            <a:chExt cx="165632" cy="1939949"/>
          </a:xfrm>
        </p:grpSpPr>
        <p:sp>
          <p:nvSpPr>
            <p:cNvPr id="21525" name="Rectangle 239"/>
            <p:cNvSpPr>
              <a:spLocks noChangeArrowheads="1"/>
            </p:cNvSpPr>
            <p:nvPr/>
          </p:nvSpPr>
          <p:spPr bwMode="auto">
            <a:xfrm>
              <a:off x="1139845" y="6067605"/>
              <a:ext cx="66253" cy="14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b="1"/>
                <a:t>0</a:t>
              </a:r>
            </a:p>
          </p:txBody>
        </p:sp>
        <p:sp>
          <p:nvSpPr>
            <p:cNvPr id="21526" name="Rectangle 279"/>
            <p:cNvSpPr>
              <a:spLocks noChangeArrowheads="1"/>
            </p:cNvSpPr>
            <p:nvPr/>
          </p:nvSpPr>
          <p:spPr bwMode="auto">
            <a:xfrm>
              <a:off x="1040466" y="5175874"/>
              <a:ext cx="165632" cy="14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b="1"/>
                <a:t>0.5</a:t>
              </a:r>
            </a:p>
          </p:txBody>
        </p:sp>
        <p:sp>
          <p:nvSpPr>
            <p:cNvPr id="21527" name="Rectangle 289"/>
            <p:cNvSpPr>
              <a:spLocks noChangeArrowheads="1"/>
            </p:cNvSpPr>
            <p:nvPr/>
          </p:nvSpPr>
          <p:spPr bwMode="auto">
            <a:xfrm>
              <a:off x="1139845" y="4270896"/>
              <a:ext cx="66253" cy="14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b="1"/>
                <a:t>1</a:t>
              </a:r>
            </a:p>
          </p:txBody>
        </p:sp>
      </p:grpSp>
      <p:sp>
        <p:nvSpPr>
          <p:cNvPr id="21519" name="TextBox 207"/>
          <p:cNvSpPr txBox="1">
            <a:spLocks noChangeArrowheads="1"/>
          </p:cNvSpPr>
          <p:nvPr/>
        </p:nvSpPr>
        <p:spPr bwMode="auto">
          <a:xfrm rot="-5400000">
            <a:off x="1347787" y="4170363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decoding accuracy</a:t>
            </a:r>
          </a:p>
        </p:txBody>
      </p:sp>
      <p:sp>
        <p:nvSpPr>
          <p:cNvPr id="21520" name="Rectangle 142"/>
          <p:cNvSpPr>
            <a:spLocks noChangeArrowheads="1"/>
          </p:cNvSpPr>
          <p:nvPr/>
        </p:nvSpPr>
        <p:spPr bwMode="auto">
          <a:xfrm rot="-2253188">
            <a:off x="3673475" y="1685925"/>
            <a:ext cx="23256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40000"/>
              </a:lnSpc>
            </a:pPr>
            <a:r>
              <a:rPr lang="en-US" sz="2400" b="1"/>
              <a:t>task</a:t>
            </a:r>
          </a:p>
          <a:p>
            <a:pPr>
              <a:lnSpc>
                <a:spcPct val="80000"/>
              </a:lnSpc>
            </a:pPr>
            <a:r>
              <a:rPr lang="en-US" sz="2000" b="1"/>
              <a:t>   </a:t>
            </a:r>
            <a:r>
              <a:rPr lang="en-US" sz="2000"/>
              <a:t>(judged property)</a:t>
            </a:r>
          </a:p>
        </p:txBody>
      </p:sp>
      <p:sp>
        <p:nvSpPr>
          <p:cNvPr id="21521" name="Rectangle 143"/>
          <p:cNvSpPr>
            <a:spLocks noChangeArrowheads="1"/>
          </p:cNvSpPr>
          <p:nvPr/>
        </p:nvSpPr>
        <p:spPr bwMode="auto">
          <a:xfrm rot="-2253188">
            <a:off x="4678363" y="1633538"/>
            <a:ext cx="23526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/>
              <a:t>stimulus</a:t>
            </a:r>
          </a:p>
          <a:p>
            <a:pPr>
              <a:lnSpc>
                <a:spcPct val="70000"/>
              </a:lnSpc>
            </a:pPr>
            <a:r>
              <a:rPr lang="en-US" sz="2000"/>
              <a:t>    (object category)</a:t>
            </a:r>
          </a:p>
        </p:txBody>
      </p:sp>
      <p:sp>
        <p:nvSpPr>
          <p:cNvPr id="21522" name="Title 3"/>
          <p:cNvSpPr>
            <a:spLocks/>
          </p:cNvSpPr>
          <p:nvPr/>
        </p:nvSpPr>
        <p:spPr bwMode="auto">
          <a:xfrm>
            <a:off x="0" y="-27384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Results</a:t>
            </a:r>
          </a:p>
        </p:txBody>
      </p:sp>
      <p:sp>
        <p:nvSpPr>
          <p:cNvPr id="21523" name="Rectangle 148"/>
          <p:cNvSpPr>
            <a:spLocks noChangeArrowheads="1"/>
          </p:cNvSpPr>
          <p:nvPr/>
        </p:nvSpPr>
        <p:spPr bwMode="auto">
          <a:xfrm>
            <a:off x="5762625" y="42291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chance level</a:t>
            </a:r>
          </a:p>
        </p:txBody>
      </p:sp>
      <p:sp>
        <p:nvSpPr>
          <p:cNvPr id="21524" name="Line 149"/>
          <p:cNvSpPr>
            <a:spLocks noChangeShapeType="1"/>
          </p:cNvSpPr>
          <p:nvPr/>
        </p:nvSpPr>
        <p:spPr bwMode="auto">
          <a:xfrm>
            <a:off x="3571875" y="4429125"/>
            <a:ext cx="2247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1452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3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8489950" cy="3457575"/>
          </a:xfrm>
        </p:spPr>
        <p:txBody>
          <a:bodyPr/>
          <a:lstStyle/>
          <a:p>
            <a:r>
              <a:rPr lang="en-US" sz="2400" dirty="0" smtClean="0"/>
              <a:t>define ROI by selecting ventral-temporal voxels for which any pairwise condition contrast is significant at p&lt;.001 (</a:t>
            </a:r>
            <a:r>
              <a:rPr lang="en-US" sz="2400" dirty="0" err="1" smtClean="0"/>
              <a:t>uncorr</a:t>
            </a:r>
            <a:r>
              <a:rPr lang="en-US" sz="2400" dirty="0" smtClean="0"/>
              <a:t>.)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 based on all data sets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r>
              <a:rPr lang="en-US" sz="2400" dirty="0" smtClean="0"/>
              <a:t>perform nearest-neighbor classification</a:t>
            </a:r>
            <a:br>
              <a:rPr lang="en-US" sz="2400" dirty="0" smtClean="0"/>
            </a:br>
            <a:r>
              <a:rPr lang="en-US" sz="2400" dirty="0" smtClean="0"/>
              <a:t>based on activity-pattern correlation</a:t>
            </a:r>
          </a:p>
          <a:p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b="1" dirty="0" smtClean="0"/>
              <a:t>odd</a:t>
            </a:r>
            <a:r>
              <a:rPr lang="en-US" sz="2400" dirty="0" smtClean="0"/>
              <a:t> </a:t>
            </a:r>
            <a:r>
              <a:rPr lang="en-US" sz="2400" b="1" dirty="0" smtClean="0"/>
              <a:t>runs</a:t>
            </a:r>
            <a:r>
              <a:rPr lang="en-US" sz="2400" dirty="0" smtClean="0"/>
              <a:t> for </a:t>
            </a:r>
            <a:r>
              <a:rPr lang="en-US" sz="2400" b="1" dirty="0" smtClean="0"/>
              <a:t>training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b="1" dirty="0" smtClean="0"/>
              <a:t>even</a:t>
            </a:r>
            <a:r>
              <a:rPr lang="en-US" sz="2400" dirty="0" smtClean="0"/>
              <a:t> </a:t>
            </a:r>
            <a:r>
              <a:rPr lang="en-US" sz="2400" b="1" dirty="0" smtClean="0"/>
              <a:t>runs</a:t>
            </a:r>
            <a:r>
              <a:rPr lang="en-US" sz="2400" dirty="0" smtClean="0"/>
              <a:t> for </a:t>
            </a:r>
            <a:r>
              <a:rPr lang="en-US" sz="2400" b="1" dirty="0" smtClean="0"/>
              <a:t>testing</a:t>
            </a:r>
            <a:endParaRPr lang="en-US" sz="2400" dirty="0" smtClean="0"/>
          </a:p>
        </p:txBody>
      </p:sp>
      <p:sp>
        <p:nvSpPr>
          <p:cNvPr id="20483" name="Title 3"/>
          <p:cNvSpPr>
            <a:spLocks/>
          </p:cNvSpPr>
          <p:nvPr/>
        </p:nvSpPr>
        <p:spPr bwMode="auto">
          <a:xfrm>
            <a:off x="-4564" y="-27384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Where did it go wrong??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5400000">
            <a:off x="4499992" y="2276872"/>
            <a:ext cx="2736304" cy="2880320"/>
          </a:xfrm>
          <a:prstGeom prst="curvedDownArrow">
            <a:avLst/>
          </a:prstGeom>
          <a:solidFill>
            <a:srgbClr val="FF0000">
              <a:alpha val="56000"/>
            </a:srgbClr>
          </a:solidFill>
          <a:ln>
            <a:solidFill>
              <a:srgbClr val="FF0000">
                <a:alpha val="71000"/>
              </a:srgbClr>
            </a:solidFill>
          </a:ln>
          <a:effectLst>
            <a:glow rad="1270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09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4" name="Picture 1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000"/>
            <a:ext cx="23717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ChangeAspect="1" noChangeArrowheads="1" noTextEdit="1"/>
          </p:cNvSpPr>
          <p:nvPr/>
        </p:nvSpPr>
        <p:spPr bwMode="auto">
          <a:xfrm>
            <a:off x="2325688" y="1831975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2" name="AutoShape 2"/>
          <p:cNvSpPr>
            <a:spLocks noChangeAspect="1" noChangeArrowheads="1" noTextEdit="1"/>
          </p:cNvSpPr>
          <p:nvPr/>
        </p:nvSpPr>
        <p:spPr bwMode="auto">
          <a:xfrm>
            <a:off x="6711950" y="1219200"/>
            <a:ext cx="23558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33" name="AutoShape 2"/>
          <p:cNvSpPr>
            <a:spLocks noChangeAspect="1" noChangeArrowheads="1" noTextEdit="1"/>
          </p:cNvSpPr>
          <p:nvPr/>
        </p:nvSpPr>
        <p:spPr bwMode="auto">
          <a:xfrm>
            <a:off x="6321425" y="4173538"/>
            <a:ext cx="244157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797" name="Text Box 141"/>
          <p:cNvSpPr txBox="1">
            <a:spLocks noChangeArrowheads="1"/>
          </p:cNvSpPr>
          <p:nvPr/>
        </p:nvSpPr>
        <p:spPr bwMode="auto">
          <a:xfrm>
            <a:off x="3448050" y="588963"/>
            <a:ext cx="1444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FF0000"/>
                </a:solidFill>
              </a:rPr>
              <a:t>fMRI data</a:t>
            </a:r>
          </a:p>
        </p:txBody>
      </p:sp>
      <p:sp>
        <p:nvSpPr>
          <p:cNvPr id="70799" name="Text Box 143"/>
          <p:cNvSpPr txBox="1">
            <a:spLocks noChangeArrowheads="1"/>
          </p:cNvSpPr>
          <p:nvPr/>
        </p:nvSpPr>
        <p:spPr bwMode="auto">
          <a:xfrm>
            <a:off x="71438" y="2982913"/>
            <a:ext cx="284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200" b="1" u="sng">
                <a:solidFill>
                  <a:srgbClr val="FF0000"/>
                </a:solidFill>
              </a:rPr>
              <a:t>using all data</a:t>
            </a:r>
          </a:p>
          <a:p>
            <a:pPr algn="r" eaLnBrk="1" hangingPunct="1"/>
            <a:r>
              <a:rPr lang="en-US" sz="2200" b="1" u="sng">
                <a:solidFill>
                  <a:srgbClr val="FF0000"/>
                </a:solidFill>
              </a:rPr>
              <a:t>to select ROI voxels</a:t>
            </a:r>
          </a:p>
        </p:txBody>
      </p:sp>
      <p:sp>
        <p:nvSpPr>
          <p:cNvPr id="70800" name="Text Box 144"/>
          <p:cNvSpPr txBox="1">
            <a:spLocks noChangeArrowheads="1"/>
          </p:cNvSpPr>
          <p:nvPr/>
        </p:nvSpPr>
        <p:spPr bwMode="auto">
          <a:xfrm>
            <a:off x="71438" y="5027613"/>
            <a:ext cx="2844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2200" b="1">
                <a:solidFill>
                  <a:srgbClr val="FF0000"/>
                </a:solidFill>
              </a:rPr>
              <a:t> using only</a:t>
            </a:r>
          </a:p>
          <a:p>
            <a:pPr algn="r" eaLnBrk="1" hangingPunct="1"/>
            <a:r>
              <a:rPr lang="en-US" sz="2200" b="1">
                <a:solidFill>
                  <a:srgbClr val="FF0000"/>
                </a:solidFill>
              </a:rPr>
              <a:t>training data</a:t>
            </a:r>
          </a:p>
          <a:p>
            <a:pPr algn="r" eaLnBrk="1" hangingPunct="1"/>
            <a:r>
              <a:rPr lang="en-US" sz="2200" b="1">
                <a:solidFill>
                  <a:srgbClr val="FF0000"/>
                </a:solidFill>
              </a:rPr>
              <a:t>to select ROI voxels</a:t>
            </a:r>
          </a:p>
        </p:txBody>
      </p:sp>
      <p:sp>
        <p:nvSpPr>
          <p:cNvPr id="70801" name="Text Box 145"/>
          <p:cNvSpPr txBox="1">
            <a:spLocks noChangeArrowheads="1"/>
          </p:cNvSpPr>
          <p:nvPr/>
        </p:nvSpPr>
        <p:spPr bwMode="auto">
          <a:xfrm>
            <a:off x="5984875" y="588963"/>
            <a:ext cx="2797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FF0000"/>
                </a:solidFill>
              </a:rPr>
              <a:t>data from Gaussian</a:t>
            </a:r>
          </a:p>
          <a:p>
            <a:pPr algn="ctr" eaLnBrk="1" hangingPunct="1"/>
            <a:r>
              <a:rPr lang="en-US" sz="2200" b="1">
                <a:solidFill>
                  <a:srgbClr val="FF0000"/>
                </a:solidFill>
              </a:rPr>
              <a:t>random generator</a:t>
            </a:r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3403600" y="4092575"/>
            <a:ext cx="1377950" cy="2079625"/>
            <a:chOff x="2144" y="2578"/>
            <a:chExt cx="868" cy="1310"/>
          </a:xfrm>
        </p:grpSpPr>
        <p:grpSp>
          <p:nvGrpSpPr>
            <p:cNvPr id="22648" name="Group 208"/>
            <p:cNvGrpSpPr>
              <a:grpSpLocks/>
            </p:cNvGrpSpPr>
            <p:nvPr/>
          </p:nvGrpSpPr>
          <p:grpSpPr bwMode="auto">
            <a:xfrm>
              <a:off x="2144" y="2578"/>
              <a:ext cx="868" cy="1310"/>
              <a:chOff x="999478" y="4270896"/>
              <a:chExt cx="1286522" cy="1940769"/>
            </a:xfrm>
          </p:grpSpPr>
          <p:grpSp>
            <p:nvGrpSpPr>
              <p:cNvPr id="22650" name="Group 157"/>
              <p:cNvGrpSpPr>
                <a:grpSpLocks/>
              </p:cNvGrpSpPr>
              <p:nvPr/>
            </p:nvGrpSpPr>
            <p:grpSpPr bwMode="auto">
              <a:xfrm>
                <a:off x="1212047" y="4344729"/>
                <a:ext cx="1073953" cy="1809011"/>
                <a:chOff x="1212047" y="4344729"/>
                <a:chExt cx="1510935" cy="1809011"/>
              </a:xfrm>
            </p:grpSpPr>
            <p:sp>
              <p:nvSpPr>
                <p:cNvPr id="22667" name="Rectangle 365"/>
                <p:cNvSpPr>
                  <a:spLocks noChangeArrowheads="1"/>
                </p:cNvSpPr>
                <p:nvPr/>
              </p:nvSpPr>
              <p:spPr bwMode="auto">
                <a:xfrm>
                  <a:off x="1212047" y="4344729"/>
                  <a:ext cx="1510935" cy="1798733"/>
                </a:xfrm>
                <a:prstGeom prst="rect">
                  <a:avLst/>
                </a:prstGeom>
                <a:solidFill>
                  <a:srgbClr val="CDCDC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8" name="Line 7"/>
                <p:cNvSpPr>
                  <a:spLocks noChangeShapeType="1"/>
                </p:cNvSpPr>
                <p:nvPr/>
              </p:nvSpPr>
              <p:spPr bwMode="auto">
                <a:xfrm>
                  <a:off x="1212047" y="6143462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69" name="Line 8"/>
                <p:cNvSpPr>
                  <a:spLocks noChangeShapeType="1"/>
                </p:cNvSpPr>
                <p:nvPr/>
              </p:nvSpPr>
              <p:spPr bwMode="auto">
                <a:xfrm>
                  <a:off x="1212047" y="5968728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0" name="Line 9"/>
                <p:cNvSpPr>
                  <a:spLocks noChangeShapeType="1"/>
                </p:cNvSpPr>
                <p:nvPr/>
              </p:nvSpPr>
              <p:spPr bwMode="auto">
                <a:xfrm>
                  <a:off x="1212047" y="5783715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1" name="Line 10"/>
                <p:cNvSpPr>
                  <a:spLocks noChangeShapeType="1"/>
                </p:cNvSpPr>
                <p:nvPr/>
              </p:nvSpPr>
              <p:spPr bwMode="auto">
                <a:xfrm>
                  <a:off x="1212047" y="5608981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2" name="Line 11"/>
                <p:cNvSpPr>
                  <a:spLocks noChangeShapeType="1"/>
                </p:cNvSpPr>
                <p:nvPr/>
              </p:nvSpPr>
              <p:spPr bwMode="auto">
                <a:xfrm>
                  <a:off x="1212047" y="5423969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3" name="Line 12"/>
                <p:cNvSpPr>
                  <a:spLocks noChangeShapeType="1"/>
                </p:cNvSpPr>
                <p:nvPr/>
              </p:nvSpPr>
              <p:spPr bwMode="auto">
                <a:xfrm>
                  <a:off x="1212047" y="5249234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4" name="Line 13"/>
                <p:cNvSpPr>
                  <a:spLocks noChangeShapeType="1"/>
                </p:cNvSpPr>
                <p:nvPr/>
              </p:nvSpPr>
              <p:spPr bwMode="auto">
                <a:xfrm>
                  <a:off x="1212047" y="5064222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5" name="Line 14"/>
                <p:cNvSpPr>
                  <a:spLocks noChangeShapeType="1"/>
                </p:cNvSpPr>
                <p:nvPr/>
              </p:nvSpPr>
              <p:spPr bwMode="auto">
                <a:xfrm>
                  <a:off x="1212047" y="4879209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6" name="Line 15"/>
                <p:cNvSpPr>
                  <a:spLocks noChangeShapeType="1"/>
                </p:cNvSpPr>
                <p:nvPr/>
              </p:nvSpPr>
              <p:spPr bwMode="auto">
                <a:xfrm>
                  <a:off x="1212047" y="4704475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7" name="Line 16"/>
                <p:cNvSpPr>
                  <a:spLocks noChangeShapeType="1"/>
                </p:cNvSpPr>
                <p:nvPr/>
              </p:nvSpPr>
              <p:spPr bwMode="auto">
                <a:xfrm>
                  <a:off x="1212047" y="4519463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8" name="Line 17"/>
                <p:cNvSpPr>
                  <a:spLocks noChangeShapeType="1"/>
                </p:cNvSpPr>
                <p:nvPr/>
              </p:nvSpPr>
              <p:spPr bwMode="auto">
                <a:xfrm>
                  <a:off x="1212047" y="4344729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79" name="Line 18"/>
                <p:cNvSpPr>
                  <a:spLocks noChangeShapeType="1"/>
                </p:cNvSpPr>
                <p:nvPr/>
              </p:nvSpPr>
              <p:spPr bwMode="auto">
                <a:xfrm>
                  <a:off x="1212047" y="4344729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80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212047" y="6143462"/>
                  <a:ext cx="1510935" cy="10278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2651" name="Group 154"/>
              <p:cNvGrpSpPr>
                <a:grpSpLocks/>
              </p:cNvGrpSpPr>
              <p:nvPr/>
            </p:nvGrpSpPr>
            <p:grpSpPr bwMode="auto">
              <a:xfrm>
                <a:off x="1337884" y="4735311"/>
                <a:ext cx="822278" cy="1408151"/>
                <a:chOff x="1314832" y="4735311"/>
                <a:chExt cx="822278" cy="1408151"/>
              </a:xfrm>
            </p:grpSpPr>
            <p:sp>
              <p:nvSpPr>
                <p:cNvPr id="22656" name="Rectangle 381"/>
                <p:cNvSpPr>
                  <a:spLocks noChangeArrowheads="1"/>
                </p:cNvSpPr>
                <p:nvPr/>
              </p:nvSpPr>
              <p:spPr bwMode="auto">
                <a:xfrm>
                  <a:off x="1325110" y="5321184"/>
                  <a:ext cx="339190" cy="822278"/>
                </a:xfrm>
                <a:prstGeom prst="rect">
                  <a:avLst/>
                </a:pr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7" name="Rectangle 384"/>
                <p:cNvSpPr>
                  <a:spLocks noChangeArrowheads="1"/>
                </p:cNvSpPr>
                <p:nvPr/>
              </p:nvSpPr>
              <p:spPr bwMode="auto">
                <a:xfrm>
                  <a:off x="1314832" y="5310905"/>
                  <a:ext cx="349468" cy="832556"/>
                </a:xfrm>
                <a:prstGeom prst="rect">
                  <a:avLst/>
                </a:prstGeom>
                <a:solidFill>
                  <a:srgbClr val="0000D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8" name="Rectangle 385"/>
                <p:cNvSpPr>
                  <a:spLocks noChangeArrowheads="1"/>
                </p:cNvSpPr>
                <p:nvPr/>
              </p:nvSpPr>
              <p:spPr bwMode="auto">
                <a:xfrm>
                  <a:off x="1797920" y="4796982"/>
                  <a:ext cx="339190" cy="1346480"/>
                </a:xfrm>
                <a:prstGeom prst="rect">
                  <a:avLst/>
                </a:prstGeom>
                <a:solidFill>
                  <a:srgbClr val="3399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89566" y="5228678"/>
                  <a:ext cx="10278" cy="82228"/>
                </a:xfrm>
                <a:prstGeom prst="line">
                  <a:avLst/>
                </a:pr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60" name="Line 29"/>
                <p:cNvSpPr>
                  <a:spLocks noChangeShapeType="1"/>
                </p:cNvSpPr>
                <p:nvPr/>
              </p:nvSpPr>
              <p:spPr bwMode="auto">
                <a:xfrm>
                  <a:off x="1479287" y="5228678"/>
                  <a:ext cx="20557" cy="10278"/>
                </a:xfrm>
                <a:prstGeom prst="line">
                  <a:avLst/>
                </a:pr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61" name="Line 30"/>
                <p:cNvSpPr>
                  <a:spLocks noChangeShapeType="1"/>
                </p:cNvSpPr>
                <p:nvPr/>
              </p:nvSpPr>
              <p:spPr bwMode="auto">
                <a:xfrm>
                  <a:off x="1489566" y="5310905"/>
                  <a:ext cx="10278" cy="92506"/>
                </a:xfrm>
                <a:prstGeom prst="line">
                  <a:avLst/>
                </a:pr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62" name="Line 31"/>
                <p:cNvSpPr>
                  <a:spLocks noChangeShapeType="1"/>
                </p:cNvSpPr>
                <p:nvPr/>
              </p:nvSpPr>
              <p:spPr bwMode="auto">
                <a:xfrm>
                  <a:off x="1479287" y="5403412"/>
                  <a:ext cx="20557" cy="10278"/>
                </a:xfrm>
                <a:prstGeom prst="line">
                  <a:avLst/>
                </a:pr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6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972654" y="4735311"/>
                  <a:ext cx="10278" cy="61671"/>
                </a:xfrm>
                <a:prstGeom prst="line">
                  <a:avLst/>
                </a:pr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64" name="Line 33"/>
                <p:cNvSpPr>
                  <a:spLocks noChangeShapeType="1"/>
                </p:cNvSpPr>
                <p:nvPr/>
              </p:nvSpPr>
              <p:spPr bwMode="auto">
                <a:xfrm>
                  <a:off x="1952097" y="4735311"/>
                  <a:ext cx="30835" cy="10278"/>
                </a:xfrm>
                <a:prstGeom prst="line">
                  <a:avLst/>
                </a:pr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65" name="Line 34"/>
                <p:cNvSpPr>
                  <a:spLocks noChangeShapeType="1"/>
                </p:cNvSpPr>
                <p:nvPr/>
              </p:nvSpPr>
              <p:spPr bwMode="auto">
                <a:xfrm>
                  <a:off x="1972654" y="4796982"/>
                  <a:ext cx="10278" cy="51392"/>
                </a:xfrm>
                <a:prstGeom prst="line">
                  <a:avLst/>
                </a:pr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66" name="Line 35"/>
                <p:cNvSpPr>
                  <a:spLocks noChangeShapeType="1"/>
                </p:cNvSpPr>
                <p:nvPr/>
              </p:nvSpPr>
              <p:spPr bwMode="auto">
                <a:xfrm>
                  <a:off x="1952097" y="4848374"/>
                  <a:ext cx="30835" cy="10278"/>
                </a:xfrm>
                <a:prstGeom prst="line">
                  <a:avLst/>
                </a:prstGeom>
                <a:noFill/>
                <a:ln w="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2652" name="Group 237"/>
              <p:cNvGrpSpPr>
                <a:grpSpLocks/>
              </p:cNvGrpSpPr>
              <p:nvPr/>
            </p:nvGrpSpPr>
            <p:grpSpPr bwMode="auto">
              <a:xfrm>
                <a:off x="999478" y="4270896"/>
                <a:ext cx="163622" cy="1940769"/>
                <a:chOff x="1041648" y="4270896"/>
                <a:chExt cx="163622" cy="1940769"/>
              </a:xfrm>
            </p:grpSpPr>
            <p:sp>
              <p:nvSpPr>
                <p:cNvPr id="22653" name="Rectangle 412"/>
                <p:cNvSpPr>
                  <a:spLocks noChangeArrowheads="1"/>
                </p:cNvSpPr>
                <p:nvPr/>
              </p:nvSpPr>
              <p:spPr bwMode="auto">
                <a:xfrm>
                  <a:off x="1139821" y="6069441"/>
                  <a:ext cx="65449" cy="14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22654" name="Rectangle 417"/>
                <p:cNvSpPr>
                  <a:spLocks noChangeArrowheads="1"/>
                </p:cNvSpPr>
                <p:nvPr/>
              </p:nvSpPr>
              <p:spPr bwMode="auto">
                <a:xfrm>
                  <a:off x="1041648" y="5176094"/>
                  <a:ext cx="163622" cy="142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0.5</a:t>
                  </a:r>
                </a:p>
              </p:txBody>
            </p:sp>
            <p:sp>
              <p:nvSpPr>
                <p:cNvPr id="22655" name="Rectangle 422"/>
                <p:cNvSpPr>
                  <a:spLocks noChangeArrowheads="1"/>
                </p:cNvSpPr>
                <p:nvPr/>
              </p:nvSpPr>
              <p:spPr bwMode="auto">
                <a:xfrm>
                  <a:off x="1139821" y="4270896"/>
                  <a:ext cx="65449" cy="14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</p:grpSp>
        <p:sp>
          <p:nvSpPr>
            <p:cNvPr id="22649" name="Rectangle 146"/>
            <p:cNvSpPr>
              <a:spLocks noChangeArrowheads="1"/>
            </p:cNvSpPr>
            <p:nvPr/>
          </p:nvSpPr>
          <p:spPr bwMode="auto">
            <a:xfrm>
              <a:off x="2275" y="3174"/>
              <a:ext cx="731" cy="139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6596063" y="1697038"/>
            <a:ext cx="1376362" cy="2079625"/>
            <a:chOff x="4155" y="1069"/>
            <a:chExt cx="867" cy="1310"/>
          </a:xfrm>
        </p:grpSpPr>
        <p:grpSp>
          <p:nvGrpSpPr>
            <p:cNvPr id="22615" name="Group 209"/>
            <p:cNvGrpSpPr>
              <a:grpSpLocks/>
            </p:cNvGrpSpPr>
            <p:nvPr/>
          </p:nvGrpSpPr>
          <p:grpSpPr bwMode="auto">
            <a:xfrm>
              <a:off x="4155" y="1069"/>
              <a:ext cx="867" cy="1310"/>
              <a:chOff x="5634678" y="1524000"/>
              <a:chExt cx="1284235" cy="1940769"/>
            </a:xfrm>
          </p:grpSpPr>
          <p:grpSp>
            <p:nvGrpSpPr>
              <p:cNvPr id="22617" name="Group 205"/>
              <p:cNvGrpSpPr>
                <a:grpSpLocks/>
              </p:cNvGrpSpPr>
              <p:nvPr/>
            </p:nvGrpSpPr>
            <p:grpSpPr bwMode="auto">
              <a:xfrm>
                <a:off x="5844960" y="1579336"/>
                <a:ext cx="1073953" cy="1809011"/>
                <a:chOff x="5867400" y="1579336"/>
                <a:chExt cx="1073953" cy="1809011"/>
              </a:xfrm>
            </p:grpSpPr>
            <p:grpSp>
              <p:nvGrpSpPr>
                <p:cNvPr id="22622" name="Group 173"/>
                <p:cNvGrpSpPr>
                  <a:grpSpLocks/>
                </p:cNvGrpSpPr>
                <p:nvPr/>
              </p:nvGrpSpPr>
              <p:grpSpPr bwMode="auto">
                <a:xfrm>
                  <a:off x="5867400" y="1579336"/>
                  <a:ext cx="1073953" cy="1809011"/>
                  <a:chOff x="1212047" y="4344729"/>
                  <a:chExt cx="1510935" cy="1809011"/>
                </a:xfrm>
              </p:grpSpPr>
              <p:sp>
                <p:nvSpPr>
                  <p:cNvPr id="22634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1212047" y="4344729"/>
                    <a:ext cx="1510935" cy="1798733"/>
                  </a:xfrm>
                  <a:prstGeom prst="rect">
                    <a:avLst/>
                  </a:prstGeom>
                  <a:solidFill>
                    <a:srgbClr val="CDCDCD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3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6143462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3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968728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783715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3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608981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3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42396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4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249234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4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064222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4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87920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4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704475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4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519463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4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34472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4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34472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47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12047" y="6143462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2623" name="Group 156"/>
                <p:cNvGrpSpPr>
                  <a:grpSpLocks/>
                </p:cNvGrpSpPr>
                <p:nvPr/>
              </p:nvGrpSpPr>
              <p:grpSpPr bwMode="auto">
                <a:xfrm>
                  <a:off x="6018139" y="1598944"/>
                  <a:ext cx="772474" cy="1789403"/>
                  <a:chOff x="5951132" y="1598944"/>
                  <a:chExt cx="772474" cy="1789403"/>
                </a:xfrm>
              </p:grpSpPr>
              <p:sp>
                <p:nvSpPr>
                  <p:cNvPr id="22624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5951132" y="1598944"/>
                    <a:ext cx="322679" cy="1789403"/>
                  </a:xfrm>
                  <a:prstGeom prst="rect">
                    <a:avLst/>
                  </a:prstGeom>
                  <a:solidFill>
                    <a:srgbClr val="0000D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25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6400927" y="1598944"/>
                    <a:ext cx="322679" cy="1789403"/>
                  </a:xfrm>
                  <a:prstGeom prst="rect">
                    <a:avLst/>
                  </a:prstGeom>
                  <a:solidFill>
                    <a:srgbClr val="339966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2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6107583" y="1598944"/>
                    <a:ext cx="9778" cy="9778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2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6097804" y="1598944"/>
                    <a:ext cx="29334" cy="9778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2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6107583" y="1598944"/>
                    <a:ext cx="9778" cy="9778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2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6097804" y="1598944"/>
                    <a:ext cx="29334" cy="9778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3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6567156" y="1598944"/>
                    <a:ext cx="9778" cy="9778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3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6557378" y="1598944"/>
                    <a:ext cx="19556" cy="9778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3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6567156" y="1598944"/>
                    <a:ext cx="9778" cy="9778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3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557378" y="1598944"/>
                    <a:ext cx="19556" cy="9778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618" name="Group 291"/>
              <p:cNvGrpSpPr>
                <a:grpSpLocks/>
              </p:cNvGrpSpPr>
              <p:nvPr/>
            </p:nvGrpSpPr>
            <p:grpSpPr bwMode="auto">
              <a:xfrm>
                <a:off x="5634678" y="1524000"/>
                <a:ext cx="163622" cy="1940769"/>
                <a:chOff x="1041648" y="4270896"/>
                <a:chExt cx="163622" cy="1940769"/>
              </a:xfrm>
            </p:grpSpPr>
            <p:sp>
              <p:nvSpPr>
                <p:cNvPr id="22619" name="Rectangle 292"/>
                <p:cNvSpPr>
                  <a:spLocks noChangeArrowheads="1"/>
                </p:cNvSpPr>
                <p:nvPr/>
              </p:nvSpPr>
              <p:spPr bwMode="auto">
                <a:xfrm>
                  <a:off x="1139821" y="6069441"/>
                  <a:ext cx="65449" cy="14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22620" name="Rectangle 309"/>
                <p:cNvSpPr>
                  <a:spLocks noChangeArrowheads="1"/>
                </p:cNvSpPr>
                <p:nvPr/>
              </p:nvSpPr>
              <p:spPr bwMode="auto">
                <a:xfrm>
                  <a:off x="1041648" y="5176094"/>
                  <a:ext cx="163622" cy="142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0.5</a:t>
                  </a:r>
                </a:p>
              </p:txBody>
            </p:sp>
            <p:sp>
              <p:nvSpPr>
                <p:cNvPr id="22621" name="Rectangle 310"/>
                <p:cNvSpPr>
                  <a:spLocks noChangeArrowheads="1"/>
                </p:cNvSpPr>
                <p:nvPr/>
              </p:nvSpPr>
              <p:spPr bwMode="auto">
                <a:xfrm>
                  <a:off x="1139821" y="4270896"/>
                  <a:ext cx="65449" cy="14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</p:grpSp>
        <p:sp>
          <p:nvSpPr>
            <p:cNvPr id="22616" name="Rectangle 148"/>
            <p:cNvSpPr>
              <a:spLocks noChangeArrowheads="1"/>
            </p:cNvSpPr>
            <p:nvPr/>
          </p:nvSpPr>
          <p:spPr bwMode="auto">
            <a:xfrm>
              <a:off x="4290" y="1650"/>
              <a:ext cx="731" cy="139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53"/>
          <p:cNvGrpSpPr>
            <a:grpSpLocks/>
          </p:cNvGrpSpPr>
          <p:nvPr/>
        </p:nvGrpSpPr>
        <p:grpSpPr bwMode="auto">
          <a:xfrm>
            <a:off x="6600825" y="4092575"/>
            <a:ext cx="1379538" cy="2079625"/>
            <a:chOff x="4158" y="2578"/>
            <a:chExt cx="869" cy="1310"/>
          </a:xfrm>
        </p:grpSpPr>
        <p:grpSp>
          <p:nvGrpSpPr>
            <p:cNvPr id="22582" name="Group 204"/>
            <p:cNvGrpSpPr>
              <a:grpSpLocks/>
            </p:cNvGrpSpPr>
            <p:nvPr/>
          </p:nvGrpSpPr>
          <p:grpSpPr bwMode="auto">
            <a:xfrm>
              <a:off x="4158" y="2578"/>
              <a:ext cx="864" cy="1310"/>
              <a:chOff x="5568768" y="4267200"/>
              <a:chExt cx="1279555" cy="1940769"/>
            </a:xfrm>
          </p:grpSpPr>
          <p:grpSp>
            <p:nvGrpSpPr>
              <p:cNvPr id="22584" name="Group 203"/>
              <p:cNvGrpSpPr>
                <a:grpSpLocks/>
              </p:cNvGrpSpPr>
              <p:nvPr/>
            </p:nvGrpSpPr>
            <p:grpSpPr bwMode="auto">
              <a:xfrm>
                <a:off x="5774370" y="4337683"/>
                <a:ext cx="1073953" cy="1809011"/>
                <a:chOff x="6296897" y="4337683"/>
                <a:chExt cx="1073953" cy="1809011"/>
              </a:xfrm>
            </p:grpSpPr>
            <p:grpSp>
              <p:nvGrpSpPr>
                <p:cNvPr id="22589" name="Group 188"/>
                <p:cNvGrpSpPr>
                  <a:grpSpLocks/>
                </p:cNvGrpSpPr>
                <p:nvPr/>
              </p:nvGrpSpPr>
              <p:grpSpPr bwMode="auto">
                <a:xfrm>
                  <a:off x="6296897" y="4337683"/>
                  <a:ext cx="1073953" cy="1809011"/>
                  <a:chOff x="1212047" y="4344729"/>
                  <a:chExt cx="1510935" cy="1809011"/>
                </a:xfrm>
              </p:grpSpPr>
              <p:sp>
                <p:nvSpPr>
                  <p:cNvPr id="22601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1212047" y="4344729"/>
                    <a:ext cx="1510935" cy="1798733"/>
                  </a:xfrm>
                  <a:prstGeom prst="rect">
                    <a:avLst/>
                  </a:prstGeom>
                  <a:solidFill>
                    <a:srgbClr val="CDCDCD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02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6143462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03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968728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04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783715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05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608981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06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42396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0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249234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0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064222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09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87920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1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704475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1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519463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1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34472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1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34472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14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12047" y="6143462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2590" name="Group 155"/>
                <p:cNvGrpSpPr>
                  <a:grpSpLocks/>
                </p:cNvGrpSpPr>
                <p:nvPr/>
              </p:nvGrpSpPr>
              <p:grpSpPr bwMode="auto">
                <a:xfrm>
                  <a:off x="6422363" y="4996336"/>
                  <a:ext cx="823021" cy="1150358"/>
                  <a:chOff x="5888194" y="4996336"/>
                  <a:chExt cx="823021" cy="1150358"/>
                </a:xfrm>
              </p:grpSpPr>
              <p:sp>
                <p:nvSpPr>
                  <p:cNvPr id="22591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5888194" y="5099213"/>
                    <a:ext cx="346043" cy="1047481"/>
                  </a:xfrm>
                  <a:prstGeom prst="rect">
                    <a:avLst/>
                  </a:prstGeom>
                  <a:solidFill>
                    <a:srgbClr val="0000D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2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6374525" y="5314321"/>
                    <a:ext cx="336690" cy="832373"/>
                  </a:xfrm>
                  <a:prstGeom prst="rect">
                    <a:avLst/>
                  </a:prstGeom>
                  <a:solidFill>
                    <a:srgbClr val="339966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93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65892" y="4996336"/>
                    <a:ext cx="9353" cy="102878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9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6047187" y="4996336"/>
                    <a:ext cx="28058" cy="9353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9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6065892" y="5099213"/>
                    <a:ext cx="9353" cy="112230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9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6047187" y="5211444"/>
                    <a:ext cx="28058" cy="9353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9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542870" y="5258206"/>
                    <a:ext cx="9353" cy="56115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9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6533518" y="5258206"/>
                    <a:ext cx="28058" cy="9353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9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6542870" y="5314321"/>
                    <a:ext cx="9353" cy="56115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60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533518" y="5370436"/>
                    <a:ext cx="28058" cy="9353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585" name="Group 311"/>
              <p:cNvGrpSpPr>
                <a:grpSpLocks/>
              </p:cNvGrpSpPr>
              <p:nvPr/>
            </p:nvGrpSpPr>
            <p:grpSpPr bwMode="auto">
              <a:xfrm>
                <a:off x="5568768" y="4267200"/>
                <a:ext cx="163622" cy="1940769"/>
                <a:chOff x="1041648" y="4270896"/>
                <a:chExt cx="163622" cy="1940769"/>
              </a:xfrm>
            </p:grpSpPr>
            <p:sp>
              <p:nvSpPr>
                <p:cNvPr id="22586" name="Rectangle 351"/>
                <p:cNvSpPr>
                  <a:spLocks noChangeArrowheads="1"/>
                </p:cNvSpPr>
                <p:nvPr/>
              </p:nvSpPr>
              <p:spPr bwMode="auto">
                <a:xfrm>
                  <a:off x="1139821" y="6069441"/>
                  <a:ext cx="65449" cy="14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22587" name="Rectangle 352"/>
                <p:cNvSpPr>
                  <a:spLocks noChangeArrowheads="1"/>
                </p:cNvSpPr>
                <p:nvPr/>
              </p:nvSpPr>
              <p:spPr bwMode="auto">
                <a:xfrm>
                  <a:off x="1041648" y="5176094"/>
                  <a:ext cx="163622" cy="142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0.5</a:t>
                  </a:r>
                </a:p>
              </p:txBody>
            </p:sp>
            <p:sp>
              <p:nvSpPr>
                <p:cNvPr id="22588" name="Rectangle 353"/>
                <p:cNvSpPr>
                  <a:spLocks noChangeArrowheads="1"/>
                </p:cNvSpPr>
                <p:nvPr/>
              </p:nvSpPr>
              <p:spPr bwMode="auto">
                <a:xfrm>
                  <a:off x="1139821" y="4270896"/>
                  <a:ext cx="65449" cy="14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</p:grpSp>
        <p:sp>
          <p:nvSpPr>
            <p:cNvPr id="22583" name="Rectangle 149"/>
            <p:cNvSpPr>
              <a:spLocks noChangeArrowheads="1"/>
            </p:cNvSpPr>
            <p:nvPr/>
          </p:nvSpPr>
          <p:spPr bwMode="auto">
            <a:xfrm>
              <a:off x="4296" y="3174"/>
              <a:ext cx="731" cy="139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1" name="Group 156"/>
          <p:cNvGrpSpPr>
            <a:grpSpLocks/>
          </p:cNvGrpSpPr>
          <p:nvPr/>
        </p:nvGrpSpPr>
        <p:grpSpPr bwMode="auto">
          <a:xfrm>
            <a:off x="3074988" y="1214438"/>
            <a:ext cx="3195637" cy="2562225"/>
            <a:chOff x="1937" y="765"/>
            <a:chExt cx="2013" cy="1614"/>
          </a:xfrm>
        </p:grpSpPr>
        <p:grpSp>
          <p:nvGrpSpPr>
            <p:cNvPr id="22545" name="Group 211"/>
            <p:cNvGrpSpPr>
              <a:grpSpLocks/>
            </p:cNvGrpSpPr>
            <p:nvPr/>
          </p:nvGrpSpPr>
          <p:grpSpPr bwMode="auto">
            <a:xfrm>
              <a:off x="2142" y="1069"/>
              <a:ext cx="870" cy="1310"/>
              <a:chOff x="1068288" y="1524000"/>
              <a:chExt cx="1289845" cy="1940769"/>
            </a:xfrm>
          </p:grpSpPr>
          <p:grpSp>
            <p:nvGrpSpPr>
              <p:cNvPr id="22551" name="Group 210"/>
              <p:cNvGrpSpPr>
                <a:grpSpLocks/>
              </p:cNvGrpSpPr>
              <p:nvPr/>
            </p:nvGrpSpPr>
            <p:grpSpPr bwMode="auto">
              <a:xfrm>
                <a:off x="1284180" y="1600200"/>
                <a:ext cx="1073953" cy="1809011"/>
                <a:chOff x="1284180" y="1600200"/>
                <a:chExt cx="1073953" cy="1809011"/>
              </a:xfrm>
            </p:grpSpPr>
            <p:grpSp>
              <p:nvGrpSpPr>
                <p:cNvPr id="22556" name="Group 158"/>
                <p:cNvGrpSpPr>
                  <a:grpSpLocks/>
                </p:cNvGrpSpPr>
                <p:nvPr/>
              </p:nvGrpSpPr>
              <p:grpSpPr bwMode="auto">
                <a:xfrm>
                  <a:off x="1284180" y="1600200"/>
                  <a:ext cx="1073953" cy="1809011"/>
                  <a:chOff x="1212047" y="4344729"/>
                  <a:chExt cx="1510935" cy="1809011"/>
                </a:xfrm>
              </p:grpSpPr>
              <p:sp>
                <p:nvSpPr>
                  <p:cNvPr id="22568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1212047" y="4344729"/>
                    <a:ext cx="1510935" cy="1798733"/>
                  </a:xfrm>
                  <a:prstGeom prst="rect">
                    <a:avLst/>
                  </a:prstGeom>
                  <a:solidFill>
                    <a:srgbClr val="CDCDCD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6143462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968728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783715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608981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3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42396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249234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5064222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87920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704475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519463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7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34472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8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12047" y="4344729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81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12047" y="6143462"/>
                    <a:ext cx="1510935" cy="10278"/>
                  </a:xfrm>
                  <a:prstGeom prst="line">
                    <a:avLst/>
                  </a:prstGeom>
                  <a:noFill/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2557" name="Group 153"/>
                <p:cNvGrpSpPr>
                  <a:grpSpLocks/>
                </p:cNvGrpSpPr>
                <p:nvPr/>
              </p:nvGrpSpPr>
              <p:grpSpPr bwMode="auto">
                <a:xfrm>
                  <a:off x="1424271" y="1609181"/>
                  <a:ext cx="793770" cy="1790823"/>
                  <a:chOff x="1370587" y="1609181"/>
                  <a:chExt cx="793770" cy="1790823"/>
                </a:xfrm>
              </p:grpSpPr>
              <p:sp>
                <p:nvSpPr>
                  <p:cNvPr id="22558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370587" y="1735023"/>
                    <a:ext cx="329124" cy="1664981"/>
                  </a:xfrm>
                  <a:prstGeom prst="rect">
                    <a:avLst/>
                  </a:prstGeom>
                  <a:solidFill>
                    <a:srgbClr val="0000D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1835233" y="1638222"/>
                    <a:ext cx="329124" cy="1761782"/>
                  </a:xfrm>
                  <a:prstGeom prst="rect">
                    <a:avLst/>
                  </a:prstGeom>
                  <a:solidFill>
                    <a:srgbClr val="339966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6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35149" y="1628542"/>
                    <a:ext cx="9680" cy="106481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6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525469" y="1628542"/>
                    <a:ext cx="19360" cy="9680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6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535149" y="1735023"/>
                    <a:ext cx="9680" cy="116161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6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525469" y="1851184"/>
                    <a:ext cx="19360" cy="9680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64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9795" y="1609181"/>
                    <a:ext cx="9680" cy="29040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6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990115" y="1609181"/>
                    <a:ext cx="19360" cy="9680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6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999795" y="1638222"/>
                    <a:ext cx="9680" cy="29040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225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990115" y="1667262"/>
                    <a:ext cx="19360" cy="9680"/>
                  </a:xfrm>
                  <a:prstGeom prst="line">
                    <a:avLst/>
                  </a:prstGeom>
                  <a:noFill/>
                  <a:ln w="1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22552" name="Group 238"/>
              <p:cNvGrpSpPr>
                <a:grpSpLocks/>
              </p:cNvGrpSpPr>
              <p:nvPr/>
            </p:nvGrpSpPr>
            <p:grpSpPr bwMode="auto">
              <a:xfrm>
                <a:off x="1068288" y="1524000"/>
                <a:ext cx="163622" cy="1940769"/>
                <a:chOff x="1041648" y="4270896"/>
                <a:chExt cx="163622" cy="1940769"/>
              </a:xfrm>
            </p:grpSpPr>
            <p:sp>
              <p:nvSpPr>
                <p:cNvPr id="22553" name="Rectangle 239"/>
                <p:cNvSpPr>
                  <a:spLocks noChangeArrowheads="1"/>
                </p:cNvSpPr>
                <p:nvPr/>
              </p:nvSpPr>
              <p:spPr bwMode="auto">
                <a:xfrm>
                  <a:off x="1139821" y="6069441"/>
                  <a:ext cx="65449" cy="14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22554" name="Rectangle 279"/>
                <p:cNvSpPr>
                  <a:spLocks noChangeArrowheads="1"/>
                </p:cNvSpPr>
                <p:nvPr/>
              </p:nvSpPr>
              <p:spPr bwMode="auto">
                <a:xfrm>
                  <a:off x="1041648" y="5176094"/>
                  <a:ext cx="163622" cy="142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0.5</a:t>
                  </a:r>
                </a:p>
              </p:txBody>
            </p:sp>
            <p:sp>
              <p:nvSpPr>
                <p:cNvPr id="22555" name="Rectangle 289"/>
                <p:cNvSpPr>
                  <a:spLocks noChangeArrowheads="1"/>
                </p:cNvSpPr>
                <p:nvPr/>
              </p:nvSpPr>
              <p:spPr bwMode="auto">
                <a:xfrm>
                  <a:off x="1139821" y="4270896"/>
                  <a:ext cx="65449" cy="14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r>
                    <a:rPr lang="en-US" sz="1000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</p:grpSp>
        <p:sp>
          <p:nvSpPr>
            <p:cNvPr id="22546" name="TextBox 207"/>
            <p:cNvSpPr txBox="1">
              <a:spLocks noChangeArrowheads="1"/>
            </p:cNvSpPr>
            <p:nvPr/>
          </p:nvSpPr>
          <p:spPr bwMode="auto">
            <a:xfrm rot="-5400000">
              <a:off x="1470" y="1605"/>
              <a:ext cx="11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/>
                <a:t>decoding accuracy</a:t>
              </a:r>
            </a:p>
          </p:txBody>
        </p:sp>
        <p:sp>
          <p:nvSpPr>
            <p:cNvPr id="22547" name="Rectangle 147"/>
            <p:cNvSpPr>
              <a:spLocks noChangeArrowheads="1"/>
            </p:cNvSpPr>
            <p:nvPr/>
          </p:nvSpPr>
          <p:spPr bwMode="auto">
            <a:xfrm>
              <a:off x="2281" y="1662"/>
              <a:ext cx="731" cy="139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Text Box 150"/>
            <p:cNvSpPr txBox="1">
              <a:spLocks noChangeArrowheads="1"/>
            </p:cNvSpPr>
            <p:nvPr/>
          </p:nvSpPr>
          <p:spPr bwMode="auto">
            <a:xfrm>
              <a:off x="2978" y="1612"/>
              <a:ext cx="9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4D4D4D"/>
                  </a:solidFill>
                </a:rPr>
                <a:t>chance level</a:t>
              </a:r>
            </a:p>
          </p:txBody>
        </p:sp>
        <p:sp>
          <p:nvSpPr>
            <p:cNvPr id="22549" name="Rectangle 154"/>
            <p:cNvSpPr>
              <a:spLocks noChangeArrowheads="1"/>
            </p:cNvSpPr>
            <p:nvPr/>
          </p:nvSpPr>
          <p:spPr bwMode="auto">
            <a:xfrm rot="-2253188">
              <a:off x="2372" y="848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4D4D4D"/>
                  </a:solidFill>
                </a:rPr>
                <a:t>task</a:t>
              </a:r>
            </a:p>
          </p:txBody>
        </p:sp>
        <p:sp>
          <p:nvSpPr>
            <p:cNvPr id="22550" name="Rectangle 155"/>
            <p:cNvSpPr>
              <a:spLocks noChangeArrowheads="1"/>
            </p:cNvSpPr>
            <p:nvPr/>
          </p:nvSpPr>
          <p:spPr bwMode="auto">
            <a:xfrm rot="-2253188">
              <a:off x="2652" y="765"/>
              <a:ext cx="6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4D4D4D"/>
                  </a:solidFill>
                </a:rPr>
                <a:t>stimulus</a:t>
              </a:r>
            </a:p>
          </p:txBody>
        </p:sp>
      </p:grp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3074987" y="6269250"/>
            <a:ext cx="601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+mn-lt"/>
              </a:rPr>
              <a:t>... cleanly independent training </a:t>
            </a:r>
            <a:r>
              <a:rPr lang="en-US" sz="2000" dirty="0">
                <a:latin typeface="+mn-lt"/>
              </a:rPr>
              <a:t>and test data!</a:t>
            </a:r>
          </a:p>
        </p:txBody>
      </p:sp>
      <p:sp>
        <p:nvSpPr>
          <p:cNvPr id="8343" name="Text Box 151"/>
          <p:cNvSpPr txBox="1">
            <a:spLocks noChangeArrowheads="1"/>
          </p:cNvSpPr>
          <p:nvPr/>
        </p:nvSpPr>
        <p:spPr bwMode="auto">
          <a:xfrm>
            <a:off x="950913" y="490538"/>
            <a:ext cx="9286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600" b="1"/>
              <a:t>?</a:t>
            </a:r>
          </a:p>
        </p:txBody>
      </p:sp>
      <p:sp>
        <p:nvSpPr>
          <p:cNvPr id="8345" name="Text Box 153"/>
          <p:cNvSpPr txBox="1">
            <a:spLocks noChangeArrowheads="1"/>
          </p:cNvSpPr>
          <p:nvPr/>
        </p:nvSpPr>
        <p:spPr bwMode="auto">
          <a:xfrm>
            <a:off x="1133475" y="485775"/>
            <a:ext cx="590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600" b="1" dirty="0"/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694455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97" grpId="0"/>
      <p:bldP spid="70799" grpId="0"/>
      <p:bldP spid="70800" grpId="0"/>
      <p:bldP spid="70801" grpId="0"/>
      <p:bldP spid="149" grpId="0" build="allAtOnce"/>
      <p:bldP spid="8343" grpId="0"/>
      <p:bldP spid="8343" grpId="1"/>
      <p:bldP spid="83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5391847"/>
              </p:ext>
            </p:extLst>
          </p:nvPr>
        </p:nvGraphicFramePr>
        <p:xfrm>
          <a:off x="305473" y="658625"/>
          <a:ext cx="8388370" cy="5722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559"/>
                <a:gridCol w="770099"/>
                <a:gridCol w="3449384"/>
                <a:gridCol w="3429328"/>
              </a:tblGrid>
              <a:tr h="681944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True physiological activation?</a:t>
                      </a:r>
                      <a:endParaRPr lang="en-US" sz="2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3708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</a:t>
                      </a:r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  <a:endParaRPr lang="en-US" sz="2800" dirty="0"/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9075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Experimental finding?</a:t>
                      </a:r>
                      <a:endParaRPr lang="en-US" sz="2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Yes 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buFont typeface="Wingdings" charset="0"/>
                        <a:buChar char="J"/>
                      </a:pPr>
                      <a:r>
                        <a:rPr lang="en-US" sz="2800" baseline="0" dirty="0" smtClean="0">
                          <a:sym typeface="Wingdings"/>
                        </a:rPr>
                        <a:t>H</a:t>
                      </a:r>
                      <a:r>
                        <a:rPr lang="en-US" sz="2800" baseline="-25000" dirty="0" smtClean="0">
                          <a:sym typeface="Wingdings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B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Type I Error</a:t>
                      </a:r>
                    </a:p>
                    <a:p>
                      <a:pPr algn="ctr"/>
                      <a:r>
                        <a:rPr lang="en-US" sz="2800" dirty="0" smtClean="0"/>
                        <a:t>“False Positive”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9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Type II Error</a:t>
                      </a:r>
                    </a:p>
                    <a:p>
                      <a:pPr algn="ctr"/>
                      <a:r>
                        <a:rPr lang="en-US" sz="2800" dirty="0" smtClean="0"/>
                        <a:t>“False Negative”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ym typeface="Wingdings"/>
                        </a:rPr>
                        <a:t> H</a:t>
                      </a:r>
                      <a:r>
                        <a:rPr lang="en-US" sz="2800" baseline="-25000" dirty="0" smtClean="0">
                          <a:sym typeface="Wingdings"/>
                        </a:rPr>
                        <a:t>0</a:t>
                      </a:r>
                      <a:endParaRPr lang="en-US" sz="2800" baseline="0" dirty="0" smtClean="0">
                        <a:sym typeface="Wingdings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BB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97195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-15875" y="3473"/>
            <a:ext cx="8756650" cy="1143000"/>
          </a:xfrm>
        </p:spPr>
        <p:txBody>
          <a:bodyPr/>
          <a:lstStyle/>
          <a:p>
            <a:pPr eaLnBrk="1" hangingPunct="1"/>
            <a:r>
              <a:rPr lang="en-US" sz="2400" b="0" dirty="0" smtClean="0">
                <a:solidFill>
                  <a:schemeClr val="bg1"/>
                </a:solidFill>
                <a:latin typeface="Arial" charset="0"/>
              </a:rPr>
              <a:t>Conclusion for pattern-information analysis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14338" y="1628800"/>
            <a:ext cx="8489950" cy="34575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latin typeface="Arial" charset="0"/>
              </a:rPr>
              <a:t>The test data must not be used in either...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training a classifier or</a:t>
            </a:r>
          </a:p>
          <a:p>
            <a:pPr eaLnBrk="1" hangingPunct="1"/>
            <a:r>
              <a:rPr lang="en-US" sz="2800" dirty="0" smtClean="0">
                <a:latin typeface="Arial" charset="0"/>
              </a:rPr>
              <a:t>defining the ROI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>
              <a:latin typeface="Arial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144963"/>
            <a:ext cx="62801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465763" y="2227263"/>
            <a:ext cx="254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continuous weighting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59313" y="2722563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binary weighting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4362450" y="2411413"/>
            <a:ext cx="11033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3556000" y="2906713"/>
            <a:ext cx="11033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5067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7411" grpId="0" build="p"/>
      <p:bldP spid="23558" grpId="0"/>
      <p:bldP spid="23559" grpId="0"/>
      <p:bldP spid="23560" grpId="0" animBg="1"/>
      <p:bldP spid="235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ata.whicdn.com/images/35954411/This-is-my-happy-face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29" y="1628800"/>
            <a:ext cx="4000500" cy="4000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892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Happy so far?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6423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58" y="717089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Simulated fMRI experiment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dirty="0" smtClean="0"/>
              <a:t>Experimental conditions: A, B, C, 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dirty="0" smtClean="0"/>
              <a:t>“Truth”: a region equally active for A and B, not for C and D </a:t>
            </a:r>
            <a:r>
              <a:rPr lang="en-GB" sz="2000" dirty="0" smtClean="0">
                <a:solidFill>
                  <a:srgbClr val="0070C0"/>
                </a:solidFill>
              </a:rPr>
              <a:t>(blue)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dirty="0" smtClean="0"/>
              <a:t>Time series: </a:t>
            </a:r>
            <a:r>
              <a:rPr lang="en-GB" sz="2000" dirty="0" err="1" smtClean="0"/>
              <a:t>preprocessed</a:t>
            </a:r>
            <a:r>
              <a:rPr lang="en-GB" sz="2000" dirty="0" smtClean="0"/>
              <a:t> and smoothed, then whole brain search on entire time-series (FWE-corrected):	 </a:t>
            </a:r>
          </a:p>
          <a:p>
            <a:pPr algn="just"/>
            <a:r>
              <a:rPr lang="en-GB" sz="2000" dirty="0"/>
              <a:t>	</a:t>
            </a:r>
            <a:r>
              <a:rPr lang="en-GB" sz="2000" dirty="0" smtClean="0"/>
              <a:t>	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/>
              <a:t>contrast [A &gt; D] </a:t>
            </a:r>
            <a:r>
              <a:rPr lang="en-GB" sz="2000" dirty="0" smtClean="0">
                <a:sym typeface="Wingdings"/>
              </a:rPr>
              <a:t> identifies ROI </a:t>
            </a:r>
            <a:r>
              <a:rPr lang="en-GB" sz="2000" dirty="0" smtClean="0">
                <a:solidFill>
                  <a:srgbClr val="FF0000"/>
                </a:solidFill>
                <a:sym typeface="Wingdings"/>
              </a:rPr>
              <a:t>(red) </a:t>
            </a:r>
            <a:r>
              <a:rPr lang="en-GB" sz="2000" dirty="0" smtClean="0">
                <a:sym typeface="Wingdings"/>
              </a:rPr>
              <a:t>= skewed/ “</a:t>
            </a:r>
            <a:r>
              <a:rPr lang="en-GB" sz="2000" dirty="0" err="1" smtClean="0">
                <a:sym typeface="Wingdings"/>
              </a:rPr>
              <a:t>overfitted</a:t>
            </a:r>
            <a:r>
              <a:rPr lang="en-GB" sz="2000" dirty="0" smtClean="0">
                <a:sym typeface="Wingdings"/>
              </a:rPr>
              <a:t>”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>
                <a:sym typeface="Wingdings"/>
              </a:rPr>
              <a:t>now you test within </a:t>
            </a:r>
            <a:r>
              <a:rPr lang="en-GB" sz="2000" dirty="0" smtClean="0">
                <a:solidFill>
                  <a:srgbClr val="FF0000"/>
                </a:solidFill>
                <a:sym typeface="Wingdings"/>
              </a:rPr>
              <a:t>(red) </a:t>
            </a:r>
            <a:r>
              <a:rPr lang="en-GB" sz="2000" dirty="0" smtClean="0">
                <a:sym typeface="Wingdings"/>
              </a:rPr>
              <a:t>ROI (using the same time-series) for </a:t>
            </a:r>
            <a:r>
              <a:rPr lang="en-GB" sz="2000" dirty="0" smtClean="0"/>
              <a:t>[A &gt; B]  </a:t>
            </a:r>
          </a:p>
          <a:p>
            <a:pPr algn="just"/>
            <a:r>
              <a:rPr lang="en-GB" sz="2000" dirty="0" smtClean="0"/>
              <a:t>	</a:t>
            </a:r>
            <a:r>
              <a:rPr lang="en-GB" sz="2000" dirty="0" smtClean="0">
                <a:sym typeface="Wingdings"/>
              </a:rPr>
              <a:t> 	….and </a:t>
            </a:r>
            <a:endParaRPr lang="en-GB" sz="2000" dirty="0">
              <a:sym typeface="Wingdings"/>
            </a:endParaRPr>
          </a:p>
          <a:p>
            <a:pPr algn="just"/>
            <a:endParaRPr lang="en-GB" sz="2000" dirty="0" smtClean="0">
              <a:sym typeface="Wingding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92" y="0"/>
            <a:ext cx="7093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Example 2:  Regional activation analysis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9552" y="4077071"/>
            <a:ext cx="5544616" cy="2671905"/>
            <a:chOff x="457200" y="2057400"/>
            <a:chExt cx="8648571" cy="4114800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057400"/>
              <a:ext cx="41148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057400"/>
              <a:ext cx="41148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519673" y="4379620"/>
              <a:ext cx="2606518" cy="109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50FF"/>
                  </a:solidFill>
                </a:rPr>
                <a:t>true </a:t>
              </a:r>
              <a:r>
                <a:rPr lang="en-US" sz="2000" b="1" dirty="0" smtClean="0">
                  <a:solidFill>
                    <a:srgbClr val="0050FF"/>
                  </a:solidFill>
                </a:rPr>
                <a:t>region</a:t>
              </a:r>
            </a:p>
            <a:p>
              <a:pPr eaLnBrk="1" hangingPunct="1"/>
              <a:endParaRPr lang="en-US" sz="2000" b="1" dirty="0">
                <a:solidFill>
                  <a:srgbClr val="0050FF"/>
                </a:solidFill>
              </a:endParaRPr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6949947" y="3319463"/>
              <a:ext cx="2155824" cy="104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b="1" dirty="0" err="1">
                  <a:solidFill>
                    <a:srgbClr val="FF0000"/>
                  </a:solidFill>
                </a:rPr>
                <a:t>overfitted</a:t>
              </a:r>
              <a:r>
                <a:rPr lang="en-US" dirty="0"/>
                <a:t> </a:t>
              </a:r>
            </a:p>
            <a:p>
              <a:pPr algn="ctr" eaLnBrk="1" hangingPunct="1"/>
              <a:r>
                <a:rPr lang="en-US" sz="2000" b="1" dirty="0">
                  <a:solidFill>
                    <a:srgbClr val="FF0000"/>
                  </a:solidFill>
                </a:rPr>
                <a:t>ROI</a:t>
              </a: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70025" y="3084513"/>
              <a:ext cx="213677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28763" y="2751138"/>
              <a:ext cx="2414587" cy="240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3552825" y="4075113"/>
              <a:ext cx="2085975" cy="1587"/>
            </a:xfrm>
            <a:prstGeom prst="line">
              <a:avLst/>
            </a:prstGeom>
            <a:ln w="63500">
              <a:solidFill>
                <a:srgbClr val="005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7"/>
            <p:cNvCxnSpPr>
              <a:cxnSpLocks noChangeShapeType="1"/>
            </p:cNvCxnSpPr>
            <p:nvPr/>
          </p:nvCxnSpPr>
          <p:spPr bwMode="auto">
            <a:xfrm>
              <a:off x="3862388" y="3759200"/>
              <a:ext cx="3200400" cy="3175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08" y="4654798"/>
            <a:ext cx="1008112" cy="10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25480" y="4802478"/>
            <a:ext cx="76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ym typeface="Wingdings"/>
              </a:rPr>
              <a:t></a:t>
            </a:r>
            <a:endParaRPr lang="en-GB" sz="3200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18" y="5584982"/>
            <a:ext cx="836797" cy="125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19370" y="5919254"/>
            <a:ext cx="76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ym typeface="Wingdings"/>
              </a:rPr>
              <a:t></a:t>
            </a:r>
            <a:endParaRPr lang="en-GB" sz="3200" dirty="0"/>
          </a:p>
        </p:txBody>
      </p:sp>
      <p:sp>
        <p:nvSpPr>
          <p:cNvPr id="19" name="Oval 18"/>
          <p:cNvSpPr/>
          <p:nvPr/>
        </p:nvSpPr>
        <p:spPr>
          <a:xfrm>
            <a:off x="6084167" y="4492890"/>
            <a:ext cx="1944217" cy="1484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405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3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8489950" cy="53285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ROI defined by </a:t>
            </a:r>
            <a:r>
              <a:rPr lang="en-US" sz="2400" b="1" dirty="0" smtClean="0"/>
              <a:t>contrast </a:t>
            </a:r>
            <a:r>
              <a:rPr lang="en-US" sz="2400" b="1" dirty="0" err="1" smtClean="0"/>
              <a:t>favouring</a:t>
            </a:r>
            <a:r>
              <a:rPr lang="en-US" sz="2400" b="1" dirty="0" smtClean="0"/>
              <a:t> condition A</a:t>
            </a:r>
            <a:r>
              <a:rPr lang="en-US" sz="2400" dirty="0" smtClean="0"/>
              <a:t>* and using all time-series data</a:t>
            </a:r>
          </a:p>
          <a:p>
            <a:endParaRPr lang="en-US" sz="2400" dirty="0"/>
          </a:p>
          <a:p>
            <a:pPr algn="just"/>
            <a:endParaRPr lang="en-GB" sz="2400" baseline="0" dirty="0" smtClean="0"/>
          </a:p>
          <a:p>
            <a:pPr algn="just"/>
            <a:r>
              <a:rPr lang="en-GB" sz="2400" baseline="0" dirty="0" smtClean="0"/>
              <a:t>Any subsequent ROI search using the same time-series would find stronger effects for A &gt; B (since A gave you the ROI in the first place)</a:t>
            </a:r>
          </a:p>
          <a:p>
            <a:pPr algn="just"/>
            <a:endParaRPr lang="en-GB" sz="2400" baseline="0" dirty="0" smtClean="0"/>
          </a:p>
          <a:p>
            <a:pPr marL="0" indent="0" algn="just">
              <a:buNone/>
            </a:pPr>
            <a:endParaRPr lang="en-GB" sz="2400" dirty="0"/>
          </a:p>
          <a:p>
            <a:pPr algn="just"/>
            <a:endParaRPr lang="en-GB" sz="1800" dirty="0" smtClean="0"/>
          </a:p>
          <a:p>
            <a:pPr marL="0" indent="0" algn="just">
              <a:buNone/>
            </a:pPr>
            <a:r>
              <a:rPr lang="en-GB" sz="1800" baseline="0" dirty="0" smtClean="0"/>
              <a:t>*</a:t>
            </a:r>
            <a:r>
              <a:rPr lang="en-GB" sz="1800" dirty="0" smtClean="0"/>
              <a:t> </a:t>
            </a:r>
            <a:r>
              <a:rPr lang="en-GB" sz="1800" baseline="0" dirty="0" smtClean="0"/>
              <a:t>because the region was selected with a bias towards condition A when ROI was based on [A&gt;D] </a:t>
            </a:r>
            <a:r>
              <a:rPr lang="en-GB" sz="1800" dirty="0" smtClean="0"/>
              <a:t>so any contrast involving either condition A or condition D would be biased. Such biased contrasts include A, A-B, A-C, and A+B</a:t>
            </a:r>
          </a:p>
          <a:p>
            <a:pPr marL="0" indent="0" algn="just">
              <a:buNone/>
            </a:pPr>
            <a:endParaRPr lang="en-GB" sz="2400" baseline="0" dirty="0" smtClean="0"/>
          </a:p>
          <a:p>
            <a:pPr algn="just"/>
            <a:endParaRPr lang="en-GB" sz="2400" dirty="0" smtClean="0"/>
          </a:p>
          <a:p>
            <a:endParaRPr lang="en-GB" sz="2400" dirty="0" smtClean="0"/>
          </a:p>
          <a:p>
            <a:endParaRPr lang="en-US" sz="2400" dirty="0" smtClean="0"/>
          </a:p>
        </p:txBody>
      </p:sp>
      <p:sp>
        <p:nvSpPr>
          <p:cNvPr id="20483" name="Title 3"/>
          <p:cNvSpPr>
            <a:spLocks/>
          </p:cNvSpPr>
          <p:nvPr/>
        </p:nvSpPr>
        <p:spPr bwMode="auto">
          <a:xfrm>
            <a:off x="-4564" y="-27384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Where did it go wrong??</a:t>
            </a:r>
            <a:endParaRPr 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9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0" y="692696"/>
            <a:ext cx="8460199" cy="486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Saving the ROI- with independence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381" y="5962054"/>
            <a:ext cx="912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Independence of the selective analysis through independent test data (green) or by using selection and test statistics that are inherently independent. […] However, selection bias can arise even for orthogonal contrast vectors.</a:t>
            </a:r>
          </a:p>
        </p:txBody>
      </p:sp>
    </p:spTree>
    <p:extLst>
      <p:ext uri="{BB962C8B-B14F-4D97-AF65-F5344CB8AC3E}">
        <p14:creationId xmlns="" xmlns:p14="http://schemas.microsoft.com/office/powerpoint/2010/main" val="3578082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Does selection by an orthogonal contrast vector ensure unbiased analysis?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ROI-definition contrast: </a:t>
            </a:r>
            <a:r>
              <a:rPr lang="en-US" b="1" smtClean="0"/>
              <a:t>A+B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ROI-average analysis contrast: </a:t>
            </a:r>
            <a:r>
              <a:rPr lang="en-US" b="1" smtClean="0"/>
              <a:t>A-B</a:t>
            </a:r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0400" y="2635250"/>
            <a:ext cx="2327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baseline="-25000">
                <a:latin typeface="Times New Roman" pitchFamily="18" charset="0"/>
                <a:cs typeface="Times New Roman" pitchFamily="18" charset="0"/>
              </a:rPr>
              <a:t>selection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=[1  1]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 baseline="300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4875" y="3797300"/>
            <a:ext cx="183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1" baseline="-25000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=[1 -1]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5168900"/>
            <a:ext cx="24384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5450" y="5175250"/>
            <a:ext cx="5483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orthogonal contrast vectors  </a:t>
            </a:r>
            <a:r>
              <a:rPr lang="en-US" sz="2800" b="1">
                <a:sym typeface="Symbol" pitchFamily="18" charset="2"/>
              </a:rPr>
              <a:t>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note on orthogonal vectors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330200" y="620688"/>
            <a:ext cx="8489950" cy="1296988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Does selection by an orthogonal contrast vector ensure unbiased analysis?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074838"/>
            <a:ext cx="24384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352800" y="2063726"/>
            <a:ext cx="3368675" cy="522287"/>
            <a:chOff x="3352800" y="2409092"/>
            <a:chExt cx="3368678" cy="523220"/>
          </a:xfrm>
        </p:grpSpPr>
        <p:cxnSp>
          <p:nvCxnSpPr>
            <p:cNvPr id="3" name="Straight Arrow Connector 11"/>
            <p:cNvCxnSpPr/>
            <p:nvPr/>
          </p:nvCxnSpPr>
          <p:spPr>
            <a:xfrm rot="10800000">
              <a:off x="3352800" y="2666726"/>
              <a:ext cx="1143001" cy="159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6" name="TextBox 39"/>
            <p:cNvSpPr txBox="1">
              <a:spLocks noChangeArrowheads="1"/>
            </p:cNvSpPr>
            <p:nvPr/>
          </p:nvSpPr>
          <p:spPr bwMode="auto">
            <a:xfrm>
              <a:off x="4525108" y="2409092"/>
              <a:ext cx="21963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00"/>
                  </a:solidFill>
                </a:rPr>
                <a:t>not sufficient</a:t>
              </a:r>
            </a:p>
          </p:txBody>
        </p:sp>
      </p:grp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303813"/>
            <a:ext cx="7464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370238"/>
            <a:ext cx="3873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5400000" flipH="1" flipV="1">
            <a:off x="1943894" y="4169544"/>
            <a:ext cx="533400" cy="1588"/>
          </a:xfrm>
          <a:prstGeom prst="line">
            <a:avLst/>
          </a:prstGeom>
          <a:ln w="508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943894" y="5083944"/>
            <a:ext cx="533400" cy="1588"/>
          </a:xfrm>
          <a:prstGeom prst="line">
            <a:avLst/>
          </a:prstGeom>
          <a:ln w="50800">
            <a:solidFill>
              <a:srgbClr val="00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896519" y="5083944"/>
            <a:ext cx="533400" cy="1588"/>
          </a:xfrm>
          <a:prstGeom prst="line">
            <a:avLst/>
          </a:prstGeom>
          <a:ln w="50800">
            <a:solidFill>
              <a:srgbClr val="005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5400000" flipH="1" flipV="1">
            <a:off x="724694" y="1902594"/>
            <a:ext cx="342900" cy="1588"/>
          </a:xfrm>
          <a:prstGeom prst="line">
            <a:avLst/>
          </a:prstGeom>
          <a:noFill/>
          <a:ln w="50800" algn="ctr">
            <a:solidFill>
              <a:schemeClr val="bg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8200" y="4360838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The </a:t>
            </a:r>
            <a:r>
              <a:rPr lang="en-US" sz="2800" b="1">
                <a:solidFill>
                  <a:schemeClr val="bg1"/>
                </a:solidFill>
              </a:rPr>
              <a:t>design</a:t>
            </a:r>
            <a:r>
              <a:rPr lang="en-US" sz="2800" b="1"/>
              <a:t> and </a:t>
            </a:r>
            <a:r>
              <a:rPr lang="en-US" sz="2800" b="1">
                <a:solidFill>
                  <a:schemeClr val="bg1"/>
                </a:solidFill>
              </a:rPr>
              <a:t>noise dependencies </a:t>
            </a:r>
            <a:r>
              <a:rPr lang="en-US" sz="2800" b="1"/>
              <a:t>matter.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547813" y="4360838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FF00"/>
                </a:solidFill>
              </a:rPr>
              <a:t>design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540125" y="4360838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50FF"/>
                </a:solidFill>
              </a:rPr>
              <a:t>noise dependencies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038600" y="1556792"/>
            <a:ext cx="491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– </a:t>
            </a:r>
            <a:r>
              <a:rPr lang="en-US" sz="2800" b="1" dirty="0">
                <a:solidFill>
                  <a:srgbClr val="FF0000"/>
                </a:solidFill>
              </a:rPr>
              <a:t>No, there can still be bias.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652963" y="3408338"/>
            <a:ext cx="3967162" cy="519113"/>
            <a:chOff x="3352800" y="2409092"/>
            <a:chExt cx="3967165" cy="520039"/>
          </a:xfrm>
        </p:grpSpPr>
        <p:cxnSp>
          <p:nvCxnSpPr>
            <p:cNvPr id="12" name="Straight Arrow Connector 11"/>
            <p:cNvCxnSpPr/>
            <p:nvPr/>
          </p:nvCxnSpPr>
          <p:spPr>
            <a:xfrm rot="10800000">
              <a:off x="3352800" y="2666726"/>
              <a:ext cx="1143001" cy="159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4" name="TextBox 39"/>
            <p:cNvSpPr txBox="1">
              <a:spLocks noChangeArrowheads="1"/>
            </p:cNvSpPr>
            <p:nvPr/>
          </p:nvSpPr>
          <p:spPr bwMode="auto">
            <a:xfrm>
              <a:off x="4524376" y="2409092"/>
              <a:ext cx="2795589" cy="52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00"/>
                  </a:solidFill>
                </a:rPr>
                <a:t>still not sufficient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6516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note on orthogonal vectors II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60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858250" cy="1143000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To avoid selection bias, we can...</a:t>
            </a:r>
          </a:p>
        </p:txBody>
      </p:sp>
      <p:sp>
        <p:nvSpPr>
          <p:cNvPr id="309251" name="Rectangle 3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defTabSz="342900">
              <a:buFont typeface="Arial" charset="0"/>
              <a:buNone/>
            </a:pPr>
            <a:r>
              <a:rPr lang="en-US" sz="2800" dirty="0" smtClean="0"/>
              <a:t>...perform a </a:t>
            </a:r>
            <a:r>
              <a:rPr lang="en-US" sz="2800" b="1" dirty="0" smtClean="0">
                <a:solidFill>
                  <a:srgbClr val="FF0000"/>
                </a:solidFill>
              </a:rPr>
              <a:t>nonselective analysis</a:t>
            </a:r>
          </a:p>
          <a:p>
            <a:pPr marL="0" indent="0" defTabSz="342900">
              <a:buFont typeface="Arial" charset="0"/>
              <a:buNone/>
            </a:pPr>
            <a:endParaRPr lang="en-US" sz="2800" b="1" dirty="0" smtClean="0"/>
          </a:p>
          <a:p>
            <a:pPr marL="0" indent="0" defTabSz="342900">
              <a:buFont typeface="Arial" charset="0"/>
              <a:buNone/>
            </a:pPr>
            <a:r>
              <a:rPr lang="en-US" sz="2800" b="1" dirty="0" smtClean="0"/>
              <a:t>OR</a:t>
            </a:r>
          </a:p>
          <a:p>
            <a:pPr marL="0" indent="0" defTabSz="342900">
              <a:buFont typeface="Arial" charset="0"/>
              <a:buNone/>
            </a:pPr>
            <a:endParaRPr lang="en-US" sz="2800" b="1" dirty="0" smtClean="0"/>
          </a:p>
          <a:p>
            <a:pPr marL="0" indent="0" defTabSz="342900">
              <a:buFont typeface="Arial" charset="0"/>
              <a:buNone/>
            </a:pPr>
            <a:r>
              <a:rPr lang="en-US" sz="2800" dirty="0" smtClean="0"/>
              <a:t>...make sure that selection and results statistics are independent under the null hypothesis, </a:t>
            </a:r>
          </a:p>
          <a:p>
            <a:pPr marL="0" indent="0" defTabSz="342900">
              <a:buFont typeface="Arial" charset="0"/>
              <a:buNone/>
            </a:pPr>
            <a:r>
              <a:rPr lang="en-US" sz="2800" dirty="0" smtClean="0"/>
              <a:t>because they are either:</a:t>
            </a:r>
          </a:p>
          <a:p>
            <a:pPr marL="0" indent="0" defTabSz="342900"/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inherently independent</a:t>
            </a:r>
            <a:endParaRPr lang="en-US" sz="2800" dirty="0" smtClean="0"/>
          </a:p>
          <a:p>
            <a:pPr marL="0" indent="0" defTabSz="342900"/>
            <a:r>
              <a:rPr lang="en-US" sz="2800" dirty="0" smtClean="0"/>
              <a:t>	or computed on </a:t>
            </a:r>
            <a:r>
              <a:rPr lang="en-US" sz="2800" b="1" dirty="0" smtClean="0">
                <a:solidFill>
                  <a:srgbClr val="FF0000"/>
                </a:solidFill>
              </a:rPr>
              <a:t>independent data</a:t>
            </a:r>
          </a:p>
        </p:txBody>
      </p:sp>
      <p:sp>
        <p:nvSpPr>
          <p:cNvPr id="309252" name="AutoShape 4"/>
          <p:cNvSpPr>
            <a:spLocks noChangeArrowheads="1"/>
          </p:cNvSpPr>
          <p:nvPr/>
        </p:nvSpPr>
        <p:spPr bwMode="auto">
          <a:xfrm>
            <a:off x="4351338" y="4365104"/>
            <a:ext cx="4792662" cy="485775"/>
          </a:xfrm>
          <a:prstGeom prst="wedgeRoundRectCallout">
            <a:avLst>
              <a:gd name="adj1" fmla="val -44236"/>
              <a:gd name="adj2" fmla="val 122551"/>
              <a:gd name="adj3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400" b="1" dirty="0"/>
              <a:t>e.g. independent contrasts</a:t>
            </a:r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>
            <a:off x="3894138" y="2163763"/>
            <a:ext cx="4792662" cy="931862"/>
          </a:xfrm>
          <a:prstGeom prst="wedgeRoundRectCallout">
            <a:avLst>
              <a:gd name="adj1" fmla="val -39532"/>
              <a:gd name="adj2" fmla="val -90884"/>
              <a:gd name="adj3" fmla="val 16667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400" b="1"/>
              <a:t>e.g. whole-brain mapping</a:t>
            </a:r>
          </a:p>
          <a:p>
            <a:pPr algn="ctr"/>
            <a:r>
              <a:rPr lang="en-US" sz="2400" b="1"/>
              <a:t>(no ROI analysis)</a:t>
            </a:r>
          </a:p>
        </p:txBody>
      </p:sp>
    </p:spTree>
    <p:extLst>
      <p:ext uri="{BB962C8B-B14F-4D97-AF65-F5344CB8AC3E}">
        <p14:creationId xmlns="" xmlns:p14="http://schemas.microsoft.com/office/powerpoint/2010/main" val="36781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/>
      <p:bldP spid="309252" grpId="0" animBg="1"/>
      <p:bldP spid="3092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-4152" y="0"/>
            <a:ext cx="8489950" cy="1296988"/>
          </a:xfrm>
        </p:spPr>
        <p:txBody>
          <a:bodyPr/>
          <a:lstStyle/>
          <a:p>
            <a:r>
              <a:rPr lang="en-US" sz="2400" b="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Generalisations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(from </a:t>
            </a:r>
            <a:r>
              <a:rPr lang="en-US" sz="2400" b="0" dirty="0" err="1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Vul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489950" cy="5976664"/>
          </a:xfrm>
        </p:spPr>
        <p:txBody>
          <a:bodyPr/>
          <a:lstStyle/>
          <a:p>
            <a:pPr algn="just"/>
            <a:r>
              <a:rPr lang="en-US" dirty="0" smtClean="0">
                <a:ea typeface="ＭＳ Ｐゴシック" pitchFamily="34" charset="-128"/>
              </a:rPr>
              <a:t>Whenever the same data and measure are used to select voxels and later assess their signal:</a:t>
            </a:r>
          </a:p>
          <a:p>
            <a:pPr algn="just"/>
            <a:endParaRPr lang="en-US" dirty="0" smtClean="0">
              <a:ea typeface="ＭＳ Ｐゴシック" pitchFamily="34" charset="-128"/>
            </a:endParaRPr>
          </a:p>
          <a:p>
            <a:pPr lvl="1" algn="just"/>
            <a:r>
              <a:rPr lang="en-US" dirty="0" smtClean="0">
                <a:ea typeface="ＭＳ Ｐゴシック" pitchFamily="34" charset="-128"/>
              </a:rPr>
              <a:t>Effect sizes will be inflated (e.g., correlations)</a:t>
            </a:r>
          </a:p>
          <a:p>
            <a:pPr lvl="1" algn="just"/>
            <a:r>
              <a:rPr lang="en-US" dirty="0" smtClean="0">
                <a:ea typeface="ＭＳ Ｐゴシック" pitchFamily="34" charset="-128"/>
              </a:rPr>
              <a:t>Data plots will be distorted and misleading</a:t>
            </a:r>
          </a:p>
          <a:p>
            <a:pPr lvl="1" algn="just"/>
            <a:r>
              <a:rPr lang="en-US" dirty="0" smtClean="0">
                <a:ea typeface="ＭＳ Ｐゴシック" pitchFamily="34" charset="-128"/>
              </a:rPr>
              <a:t>Null-hypothesis tests will be invalid</a:t>
            </a:r>
          </a:p>
          <a:p>
            <a:pPr lvl="1" algn="just"/>
            <a:r>
              <a:rPr lang="en-US" dirty="0" smtClean="0">
                <a:ea typeface="ＭＳ Ｐゴシック" pitchFamily="34" charset="-128"/>
              </a:rPr>
              <a:t>Only the selection step may be used for inference</a:t>
            </a:r>
          </a:p>
          <a:p>
            <a:pPr lvl="1" algn="just"/>
            <a:endParaRPr lang="en-US" dirty="0">
              <a:ea typeface="ＭＳ Ｐゴシック" pitchFamily="34" charset="-128"/>
            </a:endParaRPr>
          </a:p>
          <a:p>
            <a:pPr algn="just"/>
            <a:r>
              <a:rPr lang="en-US" dirty="0" smtClean="0">
                <a:ea typeface="ＭＳ Ｐゴシック" pitchFamily="34" charset="-128"/>
              </a:rPr>
              <a:t>If multiple comparisons are inadequate, results may be produced from pure noise.</a:t>
            </a:r>
          </a:p>
          <a:p>
            <a:pPr lvl="1" algn="just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6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4152" y="0"/>
            <a:ext cx="8489950" cy="12969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4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So… we don’t want any of this!!</a:t>
            </a:r>
          </a:p>
        </p:txBody>
      </p:sp>
      <p:pic>
        <p:nvPicPr>
          <p:cNvPr id="5" name="Picture 4" descr="http://1.bp.blogspot.com/-jsnrCuJVnzc/UBfHau5Z_uI/AAAAAAAAA-Q/jJLq-0FFNEg/s1600/i_believe_in_double_dipp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1856"/>
            <a:ext cx="4320480" cy="4269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036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8228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Type I/II Errors</a:t>
            </a: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6" name="Picture 5" descr="Type%20II%20Erro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157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42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parkleigh.files.wordpress.com/2012/03/double-d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08720"/>
            <a:ext cx="8208911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4152" y="0"/>
            <a:ext cx="8489950" cy="12969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4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Because … </a:t>
            </a:r>
          </a:p>
        </p:txBody>
      </p:sp>
    </p:spTree>
    <p:extLst>
      <p:ext uri="{BB962C8B-B14F-4D97-AF65-F5344CB8AC3E}">
        <p14:creationId xmlns="" xmlns:p14="http://schemas.microsoft.com/office/powerpoint/2010/main" val="1205890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152" y="0"/>
            <a:ext cx="8489950" cy="12969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sz="2400" b="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And if you are unsure…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6819"/>
            <a:ext cx="5762972" cy="630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32240" y="14127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ea typeface="ＭＳ Ｐゴシック" pitchFamily="34" charset="-128"/>
              </a:rPr>
              <a:t>… ask our friends </a:t>
            </a:r>
            <a:r>
              <a:rPr lang="en-US" dirty="0" err="1" smtClean="0">
                <a:ea typeface="ＭＳ Ｐゴシック" pitchFamily="34" charset="-128"/>
              </a:rPr>
              <a:t>Kriegeskorte</a:t>
            </a:r>
            <a:r>
              <a:rPr lang="en-US" dirty="0" smtClean="0">
                <a:ea typeface="ＭＳ Ｐゴシック" pitchFamily="34" charset="-128"/>
              </a:rPr>
              <a:t> et al (2009)… 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artoon-excellence.com/wp-content/uploads/2012/10/cartoons-donald-duck-wallpaper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17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F0"/>
                </a:solidFill>
              </a:rPr>
              <a:t>QUESTIONS?</a:t>
            </a:r>
            <a:endParaRPr lang="en-GB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279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References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52737"/>
            <a:ext cx="8489950" cy="5400599"/>
          </a:xfrm>
        </p:spPr>
        <p:txBody>
          <a:bodyPr>
            <a:noAutofit/>
          </a:bodyPr>
          <a:lstStyle/>
          <a:p>
            <a:r>
              <a:rPr lang="en-US" sz="1800" dirty="0" smtClean="0"/>
              <a:t>MFD 2013: “Random Field Theory” slides</a:t>
            </a:r>
          </a:p>
          <a:p>
            <a:r>
              <a:rPr lang="en-US" sz="1800" dirty="0" smtClean="0"/>
              <a:t>“Neural Correlates of Interspecies Perspective Taking in the Post-Mortem Atlantic Salmon: An Argument for Proper Multiple Comparisons Correction.” Bennett, Baird, Miller, Wolford, </a:t>
            </a:r>
            <a:r>
              <a:rPr lang="en-US" sz="1800" i="1" dirty="0" smtClean="0"/>
              <a:t>JSUR</a:t>
            </a:r>
            <a:r>
              <a:rPr lang="en-US" sz="1800" dirty="0" smtClean="0"/>
              <a:t>, 1(1):1-5 (2010)</a:t>
            </a:r>
          </a:p>
          <a:p>
            <a:r>
              <a:rPr lang="en-US" sz="1800" dirty="0"/>
              <a:t>“Puzzlingly High </a:t>
            </a:r>
            <a:r>
              <a:rPr lang="en-US" sz="1800" dirty="0" smtClean="0"/>
              <a:t>Correlations in </a:t>
            </a:r>
            <a:r>
              <a:rPr lang="en-US" sz="1800" dirty="0"/>
              <a:t>fMRI Studies of Emotion</a:t>
            </a:r>
            <a:r>
              <a:rPr lang="en-US" sz="1800" dirty="0" smtClean="0"/>
              <a:t>, Personality</a:t>
            </a:r>
            <a:r>
              <a:rPr lang="en-US" sz="1800" dirty="0"/>
              <a:t>, and </a:t>
            </a:r>
            <a:r>
              <a:rPr lang="en-US" sz="1800" dirty="0" smtClean="0"/>
              <a:t>Social Cognition.” </a:t>
            </a:r>
            <a:r>
              <a:rPr lang="en-US" sz="1800" dirty="0" err="1" smtClean="0"/>
              <a:t>Vul</a:t>
            </a:r>
            <a:r>
              <a:rPr lang="en-US" sz="1800" dirty="0" smtClean="0"/>
              <a:t>, Harris, </a:t>
            </a:r>
            <a:r>
              <a:rPr lang="en-US" sz="1800" dirty="0" err="1" smtClean="0"/>
              <a:t>Winkielman</a:t>
            </a:r>
            <a:r>
              <a:rPr lang="en-US" sz="1800" dirty="0" smtClean="0"/>
              <a:t>, </a:t>
            </a:r>
            <a:r>
              <a:rPr lang="en-US" sz="1800" dirty="0" err="1" smtClean="0"/>
              <a:t>Pashler</a:t>
            </a:r>
            <a:r>
              <a:rPr lang="en-US" sz="1800" dirty="0" smtClean="0"/>
              <a:t>, </a:t>
            </a:r>
            <a:r>
              <a:rPr lang="en-US" sz="1800" i="1" dirty="0" smtClean="0"/>
              <a:t>Perspectives on Psychological Science</a:t>
            </a:r>
            <a:r>
              <a:rPr lang="en-US" sz="1800" dirty="0" smtClean="0"/>
              <a:t>, 4(3):274-90 (2009)</a:t>
            </a:r>
          </a:p>
          <a:p>
            <a:r>
              <a:rPr lang="en-US" sz="1800" dirty="0"/>
              <a:t>“Type I and Type II error concerns in </a:t>
            </a:r>
            <a:r>
              <a:rPr lang="en-US" sz="1800" dirty="0" smtClean="0"/>
              <a:t>fMRI research</a:t>
            </a:r>
            <a:r>
              <a:rPr lang="en-US" sz="1800" dirty="0"/>
              <a:t>: re-balancing the </a:t>
            </a:r>
            <a:r>
              <a:rPr lang="en-US" sz="1800" dirty="0" smtClean="0"/>
              <a:t>scale.” Lieberman &amp; Cunningham, </a:t>
            </a:r>
            <a:r>
              <a:rPr lang="en-US" sz="1800" i="1" dirty="0" smtClean="0"/>
              <a:t>SCAN </a:t>
            </a:r>
            <a:r>
              <a:rPr lang="en-US" sz="1800" dirty="0" smtClean="0"/>
              <a:t>4:423-8 (2009)</a:t>
            </a:r>
          </a:p>
          <a:p>
            <a:endParaRPr lang="en-US" sz="1800" dirty="0" smtClean="0"/>
          </a:p>
          <a:p>
            <a:r>
              <a:rPr lang="en-GB" sz="1800" dirty="0" err="1" smtClean="0"/>
              <a:t>Kriegeskorte</a:t>
            </a:r>
            <a:r>
              <a:rPr lang="en-GB" sz="1800" dirty="0" smtClean="0"/>
              <a:t>, N., Simmons, W.K., </a:t>
            </a:r>
            <a:r>
              <a:rPr lang="en-GB" sz="1800" dirty="0" err="1" smtClean="0"/>
              <a:t>Bellgowan</a:t>
            </a:r>
            <a:r>
              <a:rPr lang="en-GB" sz="1800" dirty="0" smtClean="0"/>
              <a:t>, P.S.F., Baker, C.I., 2009. Circular analysis in systems neuroscience: the dangers of double dipping. Nat </a:t>
            </a:r>
            <a:r>
              <a:rPr lang="en-GB" sz="1800" dirty="0" err="1" smtClean="0"/>
              <a:t>Neurosci</a:t>
            </a:r>
            <a:r>
              <a:rPr lang="en-GB" sz="1800" dirty="0" smtClean="0"/>
              <a:t> 12, 535-540.</a:t>
            </a:r>
          </a:p>
          <a:p>
            <a:r>
              <a:rPr lang="en-GB" sz="1800" dirty="0" err="1" smtClean="0"/>
              <a:t>Vul</a:t>
            </a:r>
            <a:r>
              <a:rPr lang="en-GB" sz="1800" dirty="0" smtClean="0"/>
              <a:t>, E &amp; </a:t>
            </a:r>
            <a:r>
              <a:rPr lang="en-GB" sz="1800" dirty="0" err="1" smtClean="0"/>
              <a:t>Kanwisher</a:t>
            </a:r>
            <a:r>
              <a:rPr lang="en-GB" sz="1800" dirty="0" smtClean="0"/>
              <a:t>, N (?). Begging the Question: The Non-Independence Error in </a:t>
            </a:r>
            <a:r>
              <a:rPr lang="en-GB" sz="1800" dirty="0" err="1" smtClean="0"/>
              <a:t>fMRI</a:t>
            </a:r>
            <a:r>
              <a:rPr lang="en-GB" sz="1800" dirty="0" smtClean="0"/>
              <a:t> Data Analysis; available at </a:t>
            </a:r>
            <a:r>
              <a:rPr lang="en-GB" sz="1800" dirty="0" smtClean="0">
                <a:hlinkClick r:id="rId2"/>
              </a:rPr>
              <a:t>http://www.edvul.com/pdf/VulKanwisher-chapter-inpress.pdf</a:t>
            </a:r>
            <a:endParaRPr lang="en-GB" sz="1800" dirty="0" smtClean="0"/>
          </a:p>
          <a:p>
            <a:r>
              <a:rPr lang="en-GB" sz="1800" u="sng" dirty="0" smtClean="0">
                <a:hlinkClick r:id="rId3"/>
              </a:rPr>
              <a:t>http://www.mrc-cbu.cam.ac.uk/people/nikolaus.kriegeskorte/Circular%20analysis_teaching%20slides.ppt</a:t>
            </a:r>
            <a:r>
              <a:rPr lang="en-GB" sz="1800" dirty="0" smtClean="0"/>
              <a:t>.</a:t>
            </a:r>
          </a:p>
          <a:p>
            <a:r>
              <a:rPr lang="en-GB" sz="1800" dirty="0" smtClean="0">
                <a:hlinkClick r:id="rId4"/>
              </a:rPr>
              <a:t>www.stat.columbia.edu/~martin/Workshop/Vul.ppt</a:t>
            </a:r>
            <a:endParaRPr lang="en-GB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412060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Voodoo Correlations</a:t>
            </a: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6" name="Picture 5" descr="social distress_anterior cingulate_voodoo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90" y="1196752"/>
            <a:ext cx="6921500" cy="5016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01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65576771403564228kattekrab_grey_brain.svg.h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356" y="-195576"/>
            <a:ext cx="5826996" cy="7295886"/>
          </a:xfrm>
          <a:prstGeom prst="rect">
            <a:avLst/>
          </a:prstGeom>
        </p:spPr>
      </p:pic>
      <p:pic>
        <p:nvPicPr>
          <p:cNvPr id="7" name="Picture 6" descr="cur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91" y="1517412"/>
            <a:ext cx="5199599" cy="340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609" y="553904"/>
            <a:ext cx="2106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Not just one </a:t>
            </a:r>
          </a:p>
          <a:p>
            <a:r>
              <a:rPr lang="en-US" sz="4000" dirty="0" smtClean="0"/>
              <a:t>t-test…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9525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65576771403564228kattekrab_grey_brain.svg.h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36" y="-195576"/>
            <a:ext cx="5826996" cy="729588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107504" y="593393"/>
            <a:ext cx="2106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60,000 of them!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68532" y="-179501"/>
            <a:ext cx="6415836" cy="7221042"/>
            <a:chOff x="1218766" y="-179501"/>
            <a:chExt cx="6415836" cy="7221042"/>
          </a:xfrm>
        </p:grpSpPr>
        <p:pic>
          <p:nvPicPr>
            <p:cNvPr id="7" name="Picture 6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205" y="1517412"/>
              <a:ext cx="874407" cy="572339"/>
            </a:xfrm>
            <a:prstGeom prst="rect">
              <a:avLst/>
            </a:prstGeom>
          </p:spPr>
        </p:pic>
        <p:pic>
          <p:nvPicPr>
            <p:cNvPr id="5" name="Picture 4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205" y="2154051"/>
              <a:ext cx="874407" cy="572339"/>
            </a:xfrm>
            <a:prstGeom prst="rect">
              <a:avLst/>
            </a:prstGeom>
          </p:spPr>
        </p:pic>
        <p:pic>
          <p:nvPicPr>
            <p:cNvPr id="6" name="Picture 5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489" y="2154051"/>
              <a:ext cx="874407" cy="572339"/>
            </a:xfrm>
            <a:prstGeom prst="rect">
              <a:avLst/>
            </a:prstGeom>
          </p:spPr>
        </p:pic>
        <p:pic>
          <p:nvPicPr>
            <p:cNvPr id="8" name="Picture 7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338" y="1517412"/>
              <a:ext cx="874407" cy="572339"/>
            </a:xfrm>
            <a:prstGeom prst="rect">
              <a:avLst/>
            </a:prstGeom>
          </p:spPr>
        </p:pic>
        <p:pic>
          <p:nvPicPr>
            <p:cNvPr id="9" name="Picture 8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205" y="945073"/>
              <a:ext cx="874407" cy="572339"/>
            </a:xfrm>
            <a:prstGeom prst="rect">
              <a:avLst/>
            </a:prstGeom>
          </p:spPr>
        </p:pic>
        <p:pic>
          <p:nvPicPr>
            <p:cNvPr id="20" name="Picture 19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338" y="945073"/>
              <a:ext cx="874407" cy="572339"/>
            </a:xfrm>
            <a:prstGeom prst="rect">
              <a:avLst/>
            </a:prstGeom>
          </p:spPr>
        </p:pic>
        <p:pic>
          <p:nvPicPr>
            <p:cNvPr id="21" name="Picture 20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896" y="2154051"/>
              <a:ext cx="874407" cy="572339"/>
            </a:xfrm>
            <a:prstGeom prst="rect">
              <a:avLst/>
            </a:prstGeom>
          </p:spPr>
        </p:pic>
        <p:pic>
          <p:nvPicPr>
            <p:cNvPr id="22" name="Picture 21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745" y="1517412"/>
              <a:ext cx="874407" cy="572339"/>
            </a:xfrm>
            <a:prstGeom prst="rect">
              <a:avLst/>
            </a:prstGeom>
          </p:spPr>
        </p:pic>
        <p:pic>
          <p:nvPicPr>
            <p:cNvPr id="23" name="Picture 22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745" y="945073"/>
              <a:ext cx="874407" cy="572339"/>
            </a:xfrm>
            <a:prstGeom prst="rect">
              <a:avLst/>
            </a:prstGeom>
          </p:spPr>
        </p:pic>
        <p:pic>
          <p:nvPicPr>
            <p:cNvPr id="24" name="Picture 23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356" y="3372743"/>
              <a:ext cx="874407" cy="572339"/>
            </a:xfrm>
            <a:prstGeom prst="rect">
              <a:avLst/>
            </a:prstGeom>
          </p:spPr>
        </p:pic>
        <p:pic>
          <p:nvPicPr>
            <p:cNvPr id="25" name="Picture 24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356" y="4009382"/>
              <a:ext cx="874407" cy="572339"/>
            </a:xfrm>
            <a:prstGeom prst="rect">
              <a:avLst/>
            </a:prstGeom>
          </p:spPr>
        </p:pic>
        <p:pic>
          <p:nvPicPr>
            <p:cNvPr id="26" name="Picture 25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640" y="4009382"/>
              <a:ext cx="874407" cy="572339"/>
            </a:xfrm>
            <a:prstGeom prst="rect">
              <a:avLst/>
            </a:prstGeom>
          </p:spPr>
        </p:pic>
        <p:pic>
          <p:nvPicPr>
            <p:cNvPr id="27" name="Picture 26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489" y="3372743"/>
              <a:ext cx="874407" cy="572339"/>
            </a:xfrm>
            <a:prstGeom prst="rect">
              <a:avLst/>
            </a:prstGeom>
          </p:spPr>
        </p:pic>
        <p:pic>
          <p:nvPicPr>
            <p:cNvPr id="28" name="Picture 27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356" y="2800404"/>
              <a:ext cx="874407" cy="572339"/>
            </a:xfrm>
            <a:prstGeom prst="rect">
              <a:avLst/>
            </a:prstGeom>
          </p:spPr>
        </p:pic>
        <p:pic>
          <p:nvPicPr>
            <p:cNvPr id="29" name="Picture 28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489" y="2800404"/>
              <a:ext cx="874407" cy="572339"/>
            </a:xfrm>
            <a:prstGeom prst="rect">
              <a:avLst/>
            </a:prstGeom>
          </p:spPr>
        </p:pic>
        <p:pic>
          <p:nvPicPr>
            <p:cNvPr id="30" name="Picture 29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047" y="4009382"/>
              <a:ext cx="874407" cy="572339"/>
            </a:xfrm>
            <a:prstGeom prst="rect">
              <a:avLst/>
            </a:prstGeom>
          </p:spPr>
        </p:pic>
        <p:pic>
          <p:nvPicPr>
            <p:cNvPr id="31" name="Picture 30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896" y="3372743"/>
              <a:ext cx="874407" cy="572339"/>
            </a:xfrm>
            <a:prstGeom prst="rect">
              <a:avLst/>
            </a:prstGeom>
          </p:spPr>
        </p:pic>
        <p:pic>
          <p:nvPicPr>
            <p:cNvPr id="32" name="Picture 31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896" y="2800404"/>
              <a:ext cx="874407" cy="572339"/>
            </a:xfrm>
            <a:prstGeom prst="rect">
              <a:avLst/>
            </a:prstGeom>
          </p:spPr>
        </p:pic>
        <p:pic>
          <p:nvPicPr>
            <p:cNvPr id="33" name="Picture 32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507" y="5260224"/>
              <a:ext cx="874407" cy="572339"/>
            </a:xfrm>
            <a:prstGeom prst="rect">
              <a:avLst/>
            </a:prstGeom>
          </p:spPr>
        </p:pic>
        <p:pic>
          <p:nvPicPr>
            <p:cNvPr id="35" name="Picture 34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791" y="5896863"/>
              <a:ext cx="874407" cy="572339"/>
            </a:xfrm>
            <a:prstGeom prst="rect">
              <a:avLst/>
            </a:prstGeom>
          </p:spPr>
        </p:pic>
        <p:pic>
          <p:nvPicPr>
            <p:cNvPr id="36" name="Picture 35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640" y="5260224"/>
              <a:ext cx="874407" cy="572339"/>
            </a:xfrm>
            <a:prstGeom prst="rect">
              <a:avLst/>
            </a:prstGeom>
          </p:spPr>
        </p:pic>
        <p:pic>
          <p:nvPicPr>
            <p:cNvPr id="37" name="Picture 36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507" y="4687885"/>
              <a:ext cx="874407" cy="572339"/>
            </a:xfrm>
            <a:prstGeom prst="rect">
              <a:avLst/>
            </a:prstGeom>
          </p:spPr>
        </p:pic>
        <p:pic>
          <p:nvPicPr>
            <p:cNvPr id="38" name="Picture 37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640" y="4687885"/>
              <a:ext cx="874407" cy="572339"/>
            </a:xfrm>
            <a:prstGeom prst="rect">
              <a:avLst/>
            </a:prstGeom>
          </p:spPr>
        </p:pic>
        <p:pic>
          <p:nvPicPr>
            <p:cNvPr id="39" name="Picture 38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198" y="5896863"/>
              <a:ext cx="874407" cy="572339"/>
            </a:xfrm>
            <a:prstGeom prst="rect">
              <a:avLst/>
            </a:prstGeom>
          </p:spPr>
        </p:pic>
        <p:pic>
          <p:nvPicPr>
            <p:cNvPr id="40" name="Picture 39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047" y="5260224"/>
              <a:ext cx="874407" cy="572339"/>
            </a:xfrm>
            <a:prstGeom prst="rect">
              <a:avLst/>
            </a:prstGeom>
          </p:spPr>
        </p:pic>
        <p:pic>
          <p:nvPicPr>
            <p:cNvPr id="41" name="Picture 40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047" y="4687885"/>
              <a:ext cx="874407" cy="572339"/>
            </a:xfrm>
            <a:prstGeom prst="rect">
              <a:avLst/>
            </a:prstGeom>
          </p:spPr>
        </p:pic>
        <p:pic>
          <p:nvPicPr>
            <p:cNvPr id="42" name="Picture 41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377" y="1517412"/>
              <a:ext cx="874407" cy="572339"/>
            </a:xfrm>
            <a:prstGeom prst="rect">
              <a:avLst/>
            </a:prstGeom>
          </p:spPr>
        </p:pic>
        <p:pic>
          <p:nvPicPr>
            <p:cNvPr id="43" name="Picture 42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377" y="2154051"/>
              <a:ext cx="874407" cy="572339"/>
            </a:xfrm>
            <a:prstGeom prst="rect">
              <a:avLst/>
            </a:prstGeom>
          </p:spPr>
        </p:pic>
        <p:pic>
          <p:nvPicPr>
            <p:cNvPr id="44" name="Picture 43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738" y="2154051"/>
              <a:ext cx="874407" cy="572339"/>
            </a:xfrm>
            <a:prstGeom prst="rect">
              <a:avLst/>
            </a:prstGeom>
          </p:spPr>
        </p:pic>
        <p:pic>
          <p:nvPicPr>
            <p:cNvPr id="45" name="Picture 44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587" y="1517412"/>
              <a:ext cx="874407" cy="572339"/>
            </a:xfrm>
            <a:prstGeom prst="rect">
              <a:avLst/>
            </a:prstGeom>
          </p:spPr>
        </p:pic>
        <p:pic>
          <p:nvPicPr>
            <p:cNvPr id="46" name="Picture 45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377" y="945073"/>
              <a:ext cx="874407" cy="572339"/>
            </a:xfrm>
            <a:prstGeom prst="rect">
              <a:avLst/>
            </a:prstGeom>
          </p:spPr>
        </p:pic>
        <p:pic>
          <p:nvPicPr>
            <p:cNvPr id="47" name="Picture 46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587" y="945073"/>
              <a:ext cx="874407" cy="572339"/>
            </a:xfrm>
            <a:prstGeom prst="rect">
              <a:avLst/>
            </a:prstGeom>
          </p:spPr>
        </p:pic>
        <p:pic>
          <p:nvPicPr>
            <p:cNvPr id="48" name="Picture 47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145" y="2154051"/>
              <a:ext cx="874407" cy="572339"/>
            </a:xfrm>
            <a:prstGeom prst="rect">
              <a:avLst/>
            </a:prstGeom>
          </p:spPr>
        </p:pic>
        <p:pic>
          <p:nvPicPr>
            <p:cNvPr id="49" name="Picture 48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994" y="1517412"/>
              <a:ext cx="874407" cy="572339"/>
            </a:xfrm>
            <a:prstGeom prst="rect">
              <a:avLst/>
            </a:prstGeom>
          </p:spPr>
        </p:pic>
        <p:pic>
          <p:nvPicPr>
            <p:cNvPr id="50" name="Picture 49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994" y="945073"/>
              <a:ext cx="874407" cy="572339"/>
            </a:xfrm>
            <a:prstGeom prst="rect">
              <a:avLst/>
            </a:prstGeom>
          </p:spPr>
        </p:pic>
        <p:pic>
          <p:nvPicPr>
            <p:cNvPr id="51" name="Picture 50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075" y="3372743"/>
              <a:ext cx="874407" cy="572339"/>
            </a:xfrm>
            <a:prstGeom prst="rect">
              <a:avLst/>
            </a:prstGeom>
          </p:spPr>
        </p:pic>
        <p:pic>
          <p:nvPicPr>
            <p:cNvPr id="52" name="Picture 51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075" y="4009382"/>
              <a:ext cx="874407" cy="572339"/>
            </a:xfrm>
            <a:prstGeom prst="rect">
              <a:avLst/>
            </a:prstGeom>
          </p:spPr>
        </p:pic>
        <p:pic>
          <p:nvPicPr>
            <p:cNvPr id="53" name="Picture 52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436" y="4009382"/>
              <a:ext cx="874407" cy="572339"/>
            </a:xfrm>
            <a:prstGeom prst="rect">
              <a:avLst/>
            </a:prstGeom>
          </p:spPr>
        </p:pic>
        <p:pic>
          <p:nvPicPr>
            <p:cNvPr id="54" name="Picture 53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285" y="3372743"/>
              <a:ext cx="874407" cy="572339"/>
            </a:xfrm>
            <a:prstGeom prst="rect">
              <a:avLst/>
            </a:prstGeom>
          </p:spPr>
        </p:pic>
        <p:pic>
          <p:nvPicPr>
            <p:cNvPr id="55" name="Picture 54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075" y="2800404"/>
              <a:ext cx="874407" cy="572339"/>
            </a:xfrm>
            <a:prstGeom prst="rect">
              <a:avLst/>
            </a:prstGeom>
          </p:spPr>
        </p:pic>
        <p:pic>
          <p:nvPicPr>
            <p:cNvPr id="56" name="Picture 55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285" y="2800404"/>
              <a:ext cx="874407" cy="572339"/>
            </a:xfrm>
            <a:prstGeom prst="rect">
              <a:avLst/>
            </a:prstGeom>
          </p:spPr>
        </p:pic>
        <p:pic>
          <p:nvPicPr>
            <p:cNvPr id="57" name="Picture 56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843" y="4009382"/>
              <a:ext cx="874407" cy="572339"/>
            </a:xfrm>
            <a:prstGeom prst="rect">
              <a:avLst/>
            </a:prstGeom>
          </p:spPr>
        </p:pic>
        <p:pic>
          <p:nvPicPr>
            <p:cNvPr id="58" name="Picture 57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692" y="3372743"/>
              <a:ext cx="874407" cy="572339"/>
            </a:xfrm>
            <a:prstGeom prst="rect">
              <a:avLst/>
            </a:prstGeom>
          </p:spPr>
        </p:pic>
        <p:pic>
          <p:nvPicPr>
            <p:cNvPr id="59" name="Picture 58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692" y="2800404"/>
              <a:ext cx="874407" cy="572339"/>
            </a:xfrm>
            <a:prstGeom prst="rect">
              <a:avLst/>
            </a:prstGeom>
          </p:spPr>
        </p:pic>
        <p:pic>
          <p:nvPicPr>
            <p:cNvPr id="60" name="Picture 59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075" y="5260224"/>
              <a:ext cx="874407" cy="572339"/>
            </a:xfrm>
            <a:prstGeom prst="rect">
              <a:avLst/>
            </a:prstGeom>
          </p:spPr>
        </p:pic>
        <p:pic>
          <p:nvPicPr>
            <p:cNvPr id="61" name="Picture 60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075" y="5896863"/>
              <a:ext cx="874407" cy="572339"/>
            </a:xfrm>
            <a:prstGeom prst="rect">
              <a:avLst/>
            </a:prstGeom>
          </p:spPr>
        </p:pic>
        <p:pic>
          <p:nvPicPr>
            <p:cNvPr id="62" name="Picture 61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436" y="5896863"/>
              <a:ext cx="874407" cy="572339"/>
            </a:xfrm>
            <a:prstGeom prst="rect">
              <a:avLst/>
            </a:prstGeom>
          </p:spPr>
        </p:pic>
        <p:pic>
          <p:nvPicPr>
            <p:cNvPr id="63" name="Picture 62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285" y="5260224"/>
              <a:ext cx="874407" cy="572339"/>
            </a:xfrm>
            <a:prstGeom prst="rect">
              <a:avLst/>
            </a:prstGeom>
          </p:spPr>
        </p:pic>
        <p:pic>
          <p:nvPicPr>
            <p:cNvPr id="64" name="Picture 63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075" y="4687885"/>
              <a:ext cx="874407" cy="572339"/>
            </a:xfrm>
            <a:prstGeom prst="rect">
              <a:avLst/>
            </a:prstGeom>
          </p:spPr>
        </p:pic>
        <p:pic>
          <p:nvPicPr>
            <p:cNvPr id="65" name="Picture 64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285" y="4687885"/>
              <a:ext cx="874407" cy="572339"/>
            </a:xfrm>
            <a:prstGeom prst="rect">
              <a:avLst/>
            </a:prstGeom>
          </p:spPr>
        </p:pic>
        <p:pic>
          <p:nvPicPr>
            <p:cNvPr id="66" name="Picture 65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843" y="5896863"/>
              <a:ext cx="874407" cy="572339"/>
            </a:xfrm>
            <a:prstGeom prst="rect">
              <a:avLst/>
            </a:prstGeom>
          </p:spPr>
        </p:pic>
        <p:pic>
          <p:nvPicPr>
            <p:cNvPr id="67" name="Picture 66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692" y="5260224"/>
              <a:ext cx="874407" cy="572339"/>
            </a:xfrm>
            <a:prstGeom prst="rect">
              <a:avLst/>
            </a:prstGeom>
          </p:spPr>
        </p:pic>
        <p:pic>
          <p:nvPicPr>
            <p:cNvPr id="68" name="Picture 67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692" y="4687885"/>
              <a:ext cx="874407" cy="572339"/>
            </a:xfrm>
            <a:prstGeom prst="rect">
              <a:avLst/>
            </a:prstGeom>
          </p:spPr>
        </p:pic>
        <p:pic>
          <p:nvPicPr>
            <p:cNvPr id="69" name="Picture 68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408" y="372734"/>
              <a:ext cx="874407" cy="572339"/>
            </a:xfrm>
            <a:prstGeom prst="rect">
              <a:avLst/>
            </a:prstGeom>
          </p:spPr>
        </p:pic>
        <p:pic>
          <p:nvPicPr>
            <p:cNvPr id="70" name="Picture 69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994" y="372734"/>
              <a:ext cx="874407" cy="572339"/>
            </a:xfrm>
            <a:prstGeom prst="rect">
              <a:avLst/>
            </a:prstGeom>
          </p:spPr>
        </p:pic>
        <p:pic>
          <p:nvPicPr>
            <p:cNvPr id="71" name="Picture 70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401" y="372734"/>
              <a:ext cx="874407" cy="572339"/>
            </a:xfrm>
            <a:prstGeom prst="rect">
              <a:avLst/>
            </a:prstGeom>
          </p:spPr>
        </p:pic>
        <p:pic>
          <p:nvPicPr>
            <p:cNvPr id="72" name="Picture 71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808" y="372734"/>
              <a:ext cx="874407" cy="572339"/>
            </a:xfrm>
            <a:prstGeom prst="rect">
              <a:avLst/>
            </a:prstGeom>
          </p:spPr>
        </p:pic>
        <p:pic>
          <p:nvPicPr>
            <p:cNvPr id="73" name="Picture 72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215" y="372734"/>
              <a:ext cx="874407" cy="572339"/>
            </a:xfrm>
            <a:prstGeom prst="rect">
              <a:avLst/>
            </a:prstGeom>
          </p:spPr>
        </p:pic>
        <p:pic>
          <p:nvPicPr>
            <p:cNvPr id="74" name="Picture 73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815" y="-176322"/>
              <a:ext cx="874407" cy="572339"/>
            </a:xfrm>
            <a:prstGeom prst="rect">
              <a:avLst/>
            </a:prstGeom>
          </p:spPr>
        </p:pic>
        <p:pic>
          <p:nvPicPr>
            <p:cNvPr id="75" name="Picture 74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685" y="-179501"/>
              <a:ext cx="874407" cy="572339"/>
            </a:xfrm>
            <a:prstGeom prst="rect">
              <a:avLst/>
            </a:prstGeom>
          </p:spPr>
        </p:pic>
        <p:pic>
          <p:nvPicPr>
            <p:cNvPr id="76" name="Picture 75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766" y="2514234"/>
              <a:ext cx="874407" cy="572339"/>
            </a:xfrm>
            <a:prstGeom prst="rect">
              <a:avLst/>
            </a:prstGeom>
          </p:spPr>
        </p:pic>
        <p:pic>
          <p:nvPicPr>
            <p:cNvPr id="77" name="Picture 76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766" y="3086573"/>
              <a:ext cx="874407" cy="572339"/>
            </a:xfrm>
            <a:prstGeom prst="rect">
              <a:avLst/>
            </a:prstGeom>
          </p:spPr>
        </p:pic>
        <p:pic>
          <p:nvPicPr>
            <p:cNvPr id="78" name="Picture 77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766" y="3658912"/>
              <a:ext cx="874407" cy="572339"/>
            </a:xfrm>
            <a:prstGeom prst="rect">
              <a:avLst/>
            </a:prstGeom>
          </p:spPr>
        </p:pic>
        <p:pic>
          <p:nvPicPr>
            <p:cNvPr id="79" name="Picture 78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195" y="1867881"/>
              <a:ext cx="874407" cy="572339"/>
            </a:xfrm>
            <a:prstGeom prst="rect">
              <a:avLst/>
            </a:prstGeom>
          </p:spPr>
        </p:pic>
        <p:pic>
          <p:nvPicPr>
            <p:cNvPr id="80" name="Picture 79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195" y="2514234"/>
              <a:ext cx="874407" cy="572339"/>
            </a:xfrm>
            <a:prstGeom prst="rect">
              <a:avLst/>
            </a:prstGeom>
          </p:spPr>
        </p:pic>
        <p:pic>
          <p:nvPicPr>
            <p:cNvPr id="81" name="Picture 80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195" y="3141159"/>
              <a:ext cx="874407" cy="572339"/>
            </a:xfrm>
            <a:prstGeom prst="rect">
              <a:avLst/>
            </a:prstGeom>
          </p:spPr>
        </p:pic>
        <p:pic>
          <p:nvPicPr>
            <p:cNvPr id="82" name="Picture 81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0195" y="3723212"/>
              <a:ext cx="874407" cy="572339"/>
            </a:xfrm>
            <a:prstGeom prst="rect">
              <a:avLst/>
            </a:prstGeom>
          </p:spPr>
        </p:pic>
        <p:pic>
          <p:nvPicPr>
            <p:cNvPr id="83" name="Picture 82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994" y="6469202"/>
              <a:ext cx="874407" cy="572339"/>
            </a:xfrm>
            <a:prstGeom prst="rect">
              <a:avLst/>
            </a:prstGeom>
          </p:spPr>
        </p:pic>
        <p:pic>
          <p:nvPicPr>
            <p:cNvPr id="84" name="Picture 83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401" y="6469202"/>
              <a:ext cx="874407" cy="572339"/>
            </a:xfrm>
            <a:prstGeom prst="rect">
              <a:avLst/>
            </a:prstGeom>
          </p:spPr>
        </p:pic>
        <p:pic>
          <p:nvPicPr>
            <p:cNvPr id="85" name="Picture 84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676" y="6460176"/>
              <a:ext cx="874407" cy="572339"/>
            </a:xfrm>
            <a:prstGeom prst="rect">
              <a:avLst/>
            </a:prstGeom>
          </p:spPr>
        </p:pic>
        <p:pic>
          <p:nvPicPr>
            <p:cNvPr id="87" name="Picture 86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608" y="1867881"/>
              <a:ext cx="874407" cy="572339"/>
            </a:xfrm>
            <a:prstGeom prst="rect">
              <a:avLst/>
            </a:prstGeom>
          </p:spPr>
        </p:pic>
        <p:pic>
          <p:nvPicPr>
            <p:cNvPr id="90" name="Picture 89" descr="curv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604" y="-176322"/>
              <a:ext cx="874407" cy="572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4673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Inference on t-maps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7451" y="6126163"/>
            <a:ext cx="272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2013 MFD </a:t>
            </a:r>
          </a:p>
          <a:p>
            <a:r>
              <a:rPr lang="en-US" i="1" dirty="0" smtClean="0"/>
              <a:t>Random Field Theory</a:t>
            </a:r>
            <a:endParaRPr lang="en-US" i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-48231" y="4384025"/>
            <a:ext cx="9255731" cy="1728809"/>
            <a:chOff x="-48231" y="4384025"/>
            <a:chExt cx="9255731" cy="1728809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-48231" y="4384025"/>
              <a:ext cx="1435100" cy="1728809"/>
              <a:chOff x="0" y="3120"/>
              <a:chExt cx="904" cy="1083"/>
            </a:xfrm>
          </p:grpSpPr>
          <p:pic>
            <p:nvPicPr>
              <p:cNvPr id="5" name="Picture 5" descr="VarThres_01ax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3120"/>
                <a:ext cx="904" cy="1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28" y="3120"/>
                <a:ext cx="31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latin typeface="Arial" pitchFamily="34" charset="0"/>
                  </a:rPr>
                  <a:t>t &gt; 0.5</a:t>
                </a: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1263246" y="4384025"/>
              <a:ext cx="1435100" cy="1727200"/>
              <a:chOff x="816" y="3116"/>
              <a:chExt cx="904" cy="1088"/>
            </a:xfrm>
          </p:grpSpPr>
          <p:pic>
            <p:nvPicPr>
              <p:cNvPr id="8" name="Picture 8" descr="VarThres_03ax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16" y="3116"/>
                <a:ext cx="904" cy="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844" y="3120"/>
                <a:ext cx="31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</a:rPr>
                  <a:t>t &gt; 1.5</a:t>
                </a:r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590800" y="4384025"/>
              <a:ext cx="1435100" cy="1727200"/>
              <a:chOff x="1632" y="3116"/>
              <a:chExt cx="904" cy="1088"/>
            </a:xfrm>
          </p:grpSpPr>
          <p:pic>
            <p:nvPicPr>
              <p:cNvPr id="11" name="Picture 11" descr="VarThres_05ax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32" y="3116"/>
                <a:ext cx="904" cy="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1660" y="3116"/>
                <a:ext cx="31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</a:rPr>
                  <a:t>t &gt; 2.5</a:t>
                </a:r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3886200" y="4384025"/>
              <a:ext cx="1435100" cy="1727200"/>
              <a:chOff x="2448" y="3116"/>
              <a:chExt cx="904" cy="1088"/>
            </a:xfrm>
          </p:grpSpPr>
          <p:pic>
            <p:nvPicPr>
              <p:cNvPr id="14" name="Picture 14" descr="VarThres_07ax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48" y="3116"/>
                <a:ext cx="904" cy="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2476" y="3120"/>
                <a:ext cx="31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</a:rPr>
                  <a:t>t &gt; 3.5</a:t>
                </a: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5181600" y="4384025"/>
              <a:ext cx="1435100" cy="1727200"/>
              <a:chOff x="3264" y="3116"/>
              <a:chExt cx="904" cy="1088"/>
            </a:xfrm>
          </p:grpSpPr>
          <p:pic>
            <p:nvPicPr>
              <p:cNvPr id="17" name="Picture 17" descr="VarThres_09ax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64" y="3116"/>
                <a:ext cx="904" cy="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3292" y="3116"/>
                <a:ext cx="31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</a:rPr>
                  <a:t>t &gt; 4.5</a:t>
                </a:r>
              </a:p>
            </p:txBody>
          </p:sp>
        </p:grp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6477000" y="4384025"/>
              <a:ext cx="1435100" cy="1727200"/>
              <a:chOff x="4080" y="3116"/>
              <a:chExt cx="904" cy="1088"/>
            </a:xfrm>
          </p:grpSpPr>
          <p:pic>
            <p:nvPicPr>
              <p:cNvPr id="20" name="Picture 20" descr="VarThres_11ax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80" y="3116"/>
                <a:ext cx="904" cy="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21"/>
              <p:cNvSpPr txBox="1">
                <a:spLocks noChangeArrowheads="1"/>
              </p:cNvSpPr>
              <p:nvPr/>
            </p:nvSpPr>
            <p:spPr bwMode="auto">
              <a:xfrm>
                <a:off x="4108" y="3120"/>
                <a:ext cx="31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</a:rPr>
                  <a:t>t &gt; 5.5</a:t>
                </a:r>
              </a:p>
            </p:txBody>
          </p:sp>
        </p:grp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7772400" y="4384025"/>
              <a:ext cx="1435100" cy="1727200"/>
              <a:chOff x="4896" y="3116"/>
              <a:chExt cx="904" cy="1088"/>
            </a:xfrm>
          </p:grpSpPr>
          <p:pic>
            <p:nvPicPr>
              <p:cNvPr id="23" name="Picture 23" descr="VarThres_13ax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896" y="3116"/>
                <a:ext cx="904" cy="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4924" y="3120"/>
                <a:ext cx="316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Arial" pitchFamily="34" charset="0"/>
                  </a:rPr>
                  <a:t>t &gt; 6.5</a:t>
                </a:r>
              </a:p>
            </p:txBody>
          </p:sp>
        </p:grp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44450" y="4390831"/>
              <a:ext cx="50174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</a:rPr>
                <a:t>t &gt; 0.5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980728"/>
            <a:ext cx="8489950" cy="4753075"/>
          </a:xfrm>
        </p:spPr>
        <p:txBody>
          <a:bodyPr/>
          <a:lstStyle/>
          <a:p>
            <a:r>
              <a:rPr lang="en-US" dirty="0" smtClean="0"/>
              <a:t>Around 60,000 voxels to image the brain</a:t>
            </a:r>
          </a:p>
          <a:p>
            <a:endParaRPr lang="en-US" dirty="0" smtClean="0"/>
          </a:p>
          <a:p>
            <a:r>
              <a:rPr lang="en-US" dirty="0" smtClean="0"/>
              <a:t>60,000 t-tests with α=0.05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	 </a:t>
            </a:r>
            <a:r>
              <a:rPr lang="en-US" dirty="0">
                <a:sym typeface="Wingdings"/>
              </a:rPr>
              <a:t>3000 Type I </a:t>
            </a:r>
            <a:r>
              <a:rPr lang="en-US" dirty="0" smtClean="0">
                <a:sym typeface="Wingdings"/>
              </a:rPr>
              <a:t>errors!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Adjust the threshold 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5020" y="1484784"/>
            <a:ext cx="2641779" cy="21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4687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/>
          <a:lstStyle/>
          <a:p>
            <a:r>
              <a:rPr lang="en-US" b="0" dirty="0" smtClean="0">
                <a:solidFill>
                  <a:srgbClr val="FFFFFF"/>
                </a:solidFill>
              </a:rPr>
              <a:t>Type I Errors</a:t>
            </a: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4" name="Picture 3" descr="fmri-salmon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3" y="980728"/>
            <a:ext cx="7942945" cy="4327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318" y="5420380"/>
            <a:ext cx="8220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“In fMRI, you have 60,000 darts, and so just by random chance, by the noise that’s inherent in the fMRI data, you’re going to have some of those darts hit a bull’s-eye by accident.” – Craig Bennett, Dartmouth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9126" y="4932456"/>
            <a:ext cx="20837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 smtClean="0">
                <a:solidFill>
                  <a:schemeClr val="bg1"/>
                </a:solidFill>
              </a:rPr>
              <a:t>Bennett et al. 2010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9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489950" cy="1296988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FFFF"/>
                </a:solidFill>
              </a:rPr>
              <a:t>Correcting for Multiple Comparisons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902"/>
            <a:ext cx="8229600" cy="4524378"/>
          </a:xfrm>
        </p:spPr>
        <p:txBody>
          <a:bodyPr>
            <a:normAutofit/>
          </a:bodyPr>
          <a:lstStyle/>
          <a:p>
            <a:r>
              <a:rPr lang="en-US" b="1" dirty="0" smtClean="0"/>
              <a:t>Family-wise Error Rate (FWER)</a:t>
            </a:r>
          </a:p>
          <a:p>
            <a:pPr lvl="1"/>
            <a:r>
              <a:rPr lang="en-US" dirty="0" smtClean="0"/>
              <a:t>Simultaneous inference</a:t>
            </a:r>
          </a:p>
          <a:p>
            <a:pPr lvl="1"/>
            <a:r>
              <a:rPr lang="en-US" dirty="0" smtClean="0"/>
              <a:t>Probability of observing 1+ false positives after carrying out multiple significance tests</a:t>
            </a:r>
          </a:p>
          <a:p>
            <a:pPr lvl="1"/>
            <a:r>
              <a:rPr lang="en-US" i="1" dirty="0" smtClean="0"/>
              <a:t>Ex: FEWR = 0.05 means 5% chance of Type I error</a:t>
            </a:r>
          </a:p>
          <a:p>
            <a:pPr lvl="1"/>
            <a:r>
              <a:rPr lang="en-US" dirty="0" err="1" smtClean="0"/>
              <a:t>Bonferroni</a:t>
            </a:r>
            <a:r>
              <a:rPr lang="en-US" dirty="0" smtClean="0"/>
              <a:t> correction</a:t>
            </a:r>
          </a:p>
          <a:p>
            <a:pPr lvl="1"/>
            <a:r>
              <a:rPr lang="en-US" dirty="0" smtClean="0"/>
              <a:t>Gaussian Random Field Theory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Downside: Loss of statistical power</a:t>
            </a:r>
          </a:p>
        </p:txBody>
      </p:sp>
    </p:spTree>
    <p:extLst>
      <p:ext uri="{BB962C8B-B14F-4D97-AF65-F5344CB8AC3E}">
        <p14:creationId xmlns="" xmlns:p14="http://schemas.microsoft.com/office/powerpoint/2010/main" val="303182763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PowerPoint Template 15">
      <a:dk1>
        <a:srgbClr val="000000"/>
      </a:dk1>
      <a:lt1>
        <a:srgbClr val="FFFFFF"/>
      </a:lt1>
      <a:dk2>
        <a:srgbClr val="5A1B31"/>
      </a:dk2>
      <a:lt2>
        <a:srgbClr val="808080"/>
      </a:lt2>
      <a:accent1>
        <a:srgbClr val="7FA1AC"/>
      </a:accent1>
      <a:accent2>
        <a:srgbClr val="C88BA9"/>
      </a:accent2>
      <a:accent3>
        <a:srgbClr val="FFFFFF"/>
      </a:accent3>
      <a:accent4>
        <a:srgbClr val="000000"/>
      </a:accent4>
      <a:accent5>
        <a:srgbClr val="C0CDD2"/>
      </a:accent5>
      <a:accent6>
        <a:srgbClr val="B57D99"/>
      </a:accent6>
      <a:hlink>
        <a:srgbClr val="4B4620"/>
      </a:hlink>
      <a:folHlink>
        <a:srgbClr val="B25D86"/>
      </a:folHlink>
    </a:clrScheme>
    <a:fontScheme name="PowerPoint Templ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15">
        <a:dk1>
          <a:srgbClr val="000000"/>
        </a:dk1>
        <a:lt1>
          <a:srgbClr val="FFFFFF"/>
        </a:lt1>
        <a:dk2>
          <a:srgbClr val="5A1B31"/>
        </a:dk2>
        <a:lt2>
          <a:srgbClr val="808080"/>
        </a:lt2>
        <a:accent1>
          <a:srgbClr val="7FA1AC"/>
        </a:accent1>
        <a:accent2>
          <a:srgbClr val="C88BA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B57D99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2849</Words>
  <Application>Microsoft Office PowerPoint</Application>
  <PresentationFormat>On-screen Show (4:3)</PresentationFormat>
  <Paragraphs>410</Paragraphs>
  <Slides>44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PowerPoint Template</vt:lpstr>
      <vt:lpstr>Slide 1</vt:lpstr>
      <vt:lpstr>Review: Hypothesis Testing</vt:lpstr>
      <vt:lpstr>Slide 3</vt:lpstr>
      <vt:lpstr>Type I/II Errors</vt:lpstr>
      <vt:lpstr>Slide 5</vt:lpstr>
      <vt:lpstr>Slide 6</vt:lpstr>
      <vt:lpstr>Inference on t-maps</vt:lpstr>
      <vt:lpstr>Type I Errors</vt:lpstr>
      <vt:lpstr>Correcting for Multiple Comparisons</vt:lpstr>
      <vt:lpstr>Correcting for Multiple Comparisons</vt:lpstr>
      <vt:lpstr>Salmon experiment with corrections?</vt:lpstr>
      <vt:lpstr>Not limited to fMRI studies</vt:lpstr>
      <vt:lpstr>How often are corrections made?</vt:lpstr>
      <vt:lpstr>“Soft control”</vt:lpstr>
      <vt:lpstr>Effect of Decreasing α on Type I/II Errors</vt:lpstr>
      <vt:lpstr>Type II Errors</vt:lpstr>
      <vt:lpstr>Don’t overdo it!</vt:lpstr>
      <vt:lpstr>Other considerations</vt:lpstr>
      <vt:lpstr>It’s All About Balance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Conclusion for pattern-information analysis</vt:lpstr>
      <vt:lpstr>Slide 31</vt:lpstr>
      <vt:lpstr>Slide 32</vt:lpstr>
      <vt:lpstr>Slide 33</vt:lpstr>
      <vt:lpstr>Slide 34</vt:lpstr>
      <vt:lpstr>Does selection by an orthogonal contrast vector ensure unbiased analysis?</vt:lpstr>
      <vt:lpstr>Does selection by an orthogonal contrast vector ensure unbiased analysis?</vt:lpstr>
      <vt:lpstr>To avoid selection bias, we can...</vt:lpstr>
      <vt:lpstr>Generalisations (from Vul)</vt:lpstr>
      <vt:lpstr>Slide 39</vt:lpstr>
      <vt:lpstr>Slide 40</vt:lpstr>
      <vt:lpstr>Slide 41</vt:lpstr>
      <vt:lpstr>Slide 42</vt:lpstr>
      <vt:lpstr>References</vt:lpstr>
      <vt:lpstr>Voodoo Correlations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Prejawa</dc:creator>
  <cp:lastModifiedBy>Guest</cp:lastModifiedBy>
  <cp:revision>35</cp:revision>
  <dcterms:created xsi:type="dcterms:W3CDTF">2013-01-29T21:19:19Z</dcterms:created>
  <dcterms:modified xsi:type="dcterms:W3CDTF">2013-01-30T12:57:04Z</dcterms:modified>
</cp:coreProperties>
</file>