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321" r:id="rId4"/>
    <p:sldId id="289" r:id="rId5"/>
    <p:sldId id="291" r:id="rId6"/>
    <p:sldId id="292" r:id="rId7"/>
    <p:sldId id="301" r:id="rId8"/>
    <p:sldId id="295" r:id="rId9"/>
    <p:sldId id="293" r:id="rId10"/>
    <p:sldId id="290" r:id="rId11"/>
    <p:sldId id="294" r:id="rId12"/>
    <p:sldId id="280" r:id="rId13"/>
    <p:sldId id="296" r:id="rId14"/>
    <p:sldId id="310" r:id="rId15"/>
    <p:sldId id="297" r:id="rId16"/>
    <p:sldId id="300" r:id="rId17"/>
    <p:sldId id="302" r:id="rId18"/>
    <p:sldId id="303" r:id="rId19"/>
    <p:sldId id="299" r:id="rId20"/>
    <p:sldId id="304" r:id="rId21"/>
    <p:sldId id="305" r:id="rId22"/>
    <p:sldId id="306" r:id="rId23"/>
    <p:sldId id="307" r:id="rId24"/>
    <p:sldId id="308" r:id="rId25"/>
    <p:sldId id="316" r:id="rId26"/>
    <p:sldId id="309" r:id="rId27"/>
    <p:sldId id="322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23" r:id="rId53"/>
    <p:sldId id="311" r:id="rId54"/>
    <p:sldId id="312" r:id="rId55"/>
    <p:sldId id="313" r:id="rId56"/>
    <p:sldId id="317" r:id="rId57"/>
    <p:sldId id="318" r:id="rId58"/>
    <p:sldId id="314" r:id="rId59"/>
    <p:sldId id="319" r:id="rId60"/>
    <p:sldId id="320" r:id="rId61"/>
    <p:sldId id="282" r:id="rId62"/>
    <p:sldId id="28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15E1-E665-416F-8B04-FD08D781E46F}" type="datetimeFigureOut">
              <a:rPr lang="en-GB" smtClean="0"/>
              <a:t>14/01/2013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F623E-8529-42A2-8F4A-F5AA837A0DE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3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3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3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3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3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3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3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3" charset="0"/>
                <a:cs typeface="Arial" charset="0"/>
              </a:defRPr>
            </a:lvl9pPr>
          </a:lstStyle>
          <a:p>
            <a:pPr eaLnBrk="1" hangingPunct="1"/>
            <a:fld id="{1DF26C31-9C5F-45F0-B526-E78F8BACE08F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1E9D9D-28E8-4214-81CD-00E2841CC3DF}" type="slidenum">
              <a:rPr lang="en-GB"/>
              <a:pPr/>
              <a:t>60</a:t>
            </a:fld>
            <a:endParaRPr lang="en-GB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96" y="4343230"/>
            <a:ext cx="5029008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B0D5C-A2FE-47F2-84E8-DF885C11CA32}" type="slidenum">
              <a:rPr lang="de-DE">
                <a:latin typeface="Arial" pitchFamily="34" charset="0"/>
              </a:rPr>
              <a:pPr/>
              <a:t>25</a:t>
            </a:fld>
            <a:endParaRPr lang="de-DE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</a:rPr>
              <a:t>Smoothing: Each voxel`s new value is set to an average of itself and that voxels it`s neighborhood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The original pixel's value receives the heaviest weight and neighbouring pixels receive smaller weights as their distance to the original pixel increases. 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Kernel defines the shape of the function that is used to take the average of the neighbouring points.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FWHM: measure to describe the width of the kernel, also used as a measure for the smoothness of a picture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1E9D9D-28E8-4214-81CD-00E2841CC3DF}" type="slidenum">
              <a:rPr lang="en-GB"/>
              <a:pPr/>
              <a:t>53</a:t>
            </a:fld>
            <a:endParaRPr lang="en-GB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96" y="4343230"/>
            <a:ext cx="5029008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1E9D9D-28E8-4214-81CD-00E2841CC3DF}" type="slidenum">
              <a:rPr lang="en-GB"/>
              <a:pPr/>
              <a:t>54</a:t>
            </a:fld>
            <a:endParaRPr lang="en-GB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96" y="4343230"/>
            <a:ext cx="5029008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1E9D9D-28E8-4214-81CD-00E2841CC3DF}" type="slidenum">
              <a:rPr lang="en-GB"/>
              <a:pPr/>
              <a:t>55</a:t>
            </a:fld>
            <a:endParaRPr lang="en-GB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96" y="4343230"/>
            <a:ext cx="5029008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1E9D9D-28E8-4214-81CD-00E2841CC3DF}" type="slidenum">
              <a:rPr lang="en-GB"/>
              <a:pPr/>
              <a:t>56</a:t>
            </a:fld>
            <a:endParaRPr lang="en-GB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96" y="4343230"/>
            <a:ext cx="5029008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1E9D9D-28E8-4214-81CD-00E2841CC3DF}" type="slidenum">
              <a:rPr lang="en-GB"/>
              <a:pPr/>
              <a:t>57</a:t>
            </a:fld>
            <a:endParaRPr lang="en-GB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96" y="4343230"/>
            <a:ext cx="5029008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1E9D9D-28E8-4214-81CD-00E2841CC3DF}" type="slidenum">
              <a:rPr lang="en-GB"/>
              <a:pPr/>
              <a:t>58</a:t>
            </a:fld>
            <a:endParaRPr lang="en-GB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96" y="4343230"/>
            <a:ext cx="5029008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1E9D9D-28E8-4214-81CD-00E2841CC3DF}" type="slidenum">
              <a:rPr lang="en-GB"/>
              <a:pPr/>
              <a:t>59</a:t>
            </a:fld>
            <a:endParaRPr lang="en-GB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96" y="4343230"/>
            <a:ext cx="5029008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275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87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729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309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240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593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57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518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759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78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916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BB9B-890D-456B-941E-E349CB29093F}" type="datetimeFigureOut">
              <a:rPr lang="en-GB" smtClean="0"/>
              <a:pPr/>
              <a:t>14/01/2013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48C5F-39FF-4174-8E94-74F39DD2E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115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Random Field Theory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22104"/>
            <a:ext cx="6400800" cy="127099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Giles Story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Philipp Schwartenbeck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524000" y="5614392"/>
            <a:ext cx="6400800" cy="127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</a:rPr>
              <a:t>Methods for </a:t>
            </a:r>
            <a:r>
              <a:rPr lang="en-GB" sz="2400" dirty="0" smtClean="0">
                <a:solidFill>
                  <a:schemeClr val="bg1"/>
                </a:solidFill>
              </a:rPr>
              <a:t>dummies 2012/13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With thanks to Guillaume </a:t>
            </a:r>
            <a:r>
              <a:rPr lang="en-GB" sz="2400" dirty="0" err="1" smtClean="0">
                <a:solidFill>
                  <a:schemeClr val="bg1"/>
                </a:solidFill>
              </a:rPr>
              <a:t>Flandin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2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dirty="0" smtClean="0">
                <a:sym typeface="Symbol"/>
              </a:rPr>
              <a:t>T-test on : a simple example</a:t>
            </a:r>
            <a:endParaRPr lang="en-US" sz="3200" dirty="0">
              <a:cs typeface="+mj-cs"/>
            </a:endParaRPr>
          </a:p>
        </p:txBody>
      </p:sp>
      <p:pic>
        <p:nvPicPr>
          <p:cNvPr id="117764" name="Picture 4" descr="t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4" t="33833" r="58267" b="43910"/>
          <a:stretch>
            <a:fillRect/>
          </a:stretch>
        </p:blipFill>
        <p:spPr bwMode="auto">
          <a:xfrm>
            <a:off x="5797550" y="914400"/>
            <a:ext cx="3032125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2000">
                <a:solidFill>
                  <a:srgbClr val="000000"/>
                </a:solidFill>
                <a:latin typeface="Arial Unicode MS" charset="0"/>
                <a:ea typeface="ＭＳ Ｐゴシック" charset="0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charset="0"/>
              <a:ea typeface="ＭＳ Ｐゴシック" charset="0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76200" y="2362200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400" b="1" i="1">
                <a:solidFill>
                  <a:srgbClr val="000000"/>
                </a:solidFill>
                <a:latin typeface="Arial Unicode MS" charset="0"/>
                <a:ea typeface="ＭＳ Ｐゴシック" charset="0"/>
              </a:rPr>
              <a:t>c</a:t>
            </a:r>
            <a:r>
              <a:rPr lang="en-US" sz="2400" b="1" i="1" baseline="30000">
                <a:solidFill>
                  <a:srgbClr val="000000"/>
                </a:solidFill>
                <a:latin typeface="Arial Unicode MS" charset="0"/>
                <a:ea typeface="ＭＳ Ｐゴシック" charset="0"/>
              </a:rPr>
              <a:t>T</a:t>
            </a:r>
            <a:r>
              <a:rPr lang="de-DE" sz="2400" b="1">
                <a:solidFill>
                  <a:srgbClr val="000000"/>
                </a:solidFill>
                <a:latin typeface="Arial Unicode MS" charset="0"/>
                <a:ea typeface="ＭＳ Ｐゴシック" charset="0"/>
              </a:rPr>
              <a:t> = [ </a:t>
            </a:r>
            <a:r>
              <a:rPr lang="en-US" sz="2400" b="1">
                <a:solidFill>
                  <a:srgbClr val="000000"/>
                </a:solidFill>
                <a:latin typeface="Arial Unicode MS" charset="0"/>
                <a:ea typeface="ＭＳ Ｐゴシック" charset="0"/>
              </a:rPr>
              <a:t>1        0  ]</a:t>
            </a:r>
            <a:endParaRPr lang="en-GB" sz="2400" b="1">
              <a:solidFill>
                <a:srgbClr val="000000"/>
              </a:solidFill>
              <a:latin typeface="Arial Unicode MS" charset="0"/>
              <a:ea typeface="ＭＳ Ｐゴシック" charset="0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e-DE" sz="2000">
                <a:solidFill>
                  <a:srgbClr val="000000"/>
                </a:solidFill>
                <a:latin typeface="Arial Unicode MS" charset="0"/>
                <a:ea typeface="ＭＳ Ｐゴシック" charset="0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charset="0"/>
              <a:ea typeface="ＭＳ Ｐゴシック" charset="0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p:oleObj spid="_x0000_s1026" name="Equation" r:id="rId5" imgW="330200" imgH="177800" progId="Equation.3">
              <p:embed/>
            </p:oleObj>
          </a:graphicData>
        </a:graphic>
      </p:graphicFrame>
      <p:graphicFrame>
        <p:nvGraphicFramePr>
          <p:cNvPr id="117777" name="Object 17"/>
          <p:cNvGraphicFramePr>
            <a:graphicFrameLocks noChangeAspect="1"/>
          </p:cNvGraphicFramePr>
          <p:nvPr/>
        </p:nvGraphicFramePr>
        <p:xfrm>
          <a:off x="2730321" y="4734059"/>
          <a:ext cx="2122488" cy="1236663"/>
        </p:xfrm>
        <a:graphic>
          <a:graphicData uri="http://schemas.openxmlformats.org/presentationml/2006/ole">
            <p:oleObj spid="_x0000_s1027" name="Equation" r:id="rId6" imgW="660400" imgH="368300" progId="Equation.3">
              <p:embed/>
            </p:oleObj>
          </a:graphicData>
        </a:graphic>
      </p:graphicFrame>
      <p:sp>
        <p:nvSpPr>
          <p:cNvPr id="13322" name="Rectangle 21"/>
          <p:cNvSpPr>
            <a:spLocks noChangeArrowheads="1"/>
          </p:cNvSpPr>
          <p:nvPr/>
        </p:nvSpPr>
        <p:spPr bwMode="auto">
          <a:xfrm>
            <a:off x="323528" y="1556792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defRPr/>
            </a:pPr>
            <a:r>
              <a:rPr lang="de-DE" sz="2400" dirty="0">
                <a:latin typeface="Arial Unicode MS" charset="0"/>
                <a:ea typeface="ＭＳ Ｐゴシック" charset="0"/>
              </a:rPr>
              <a:t> Passive word listening versus rest</a:t>
            </a:r>
            <a:endParaRPr lang="en-GB" sz="2400" dirty="0">
              <a:latin typeface="Arial Unicode MS" charset="0"/>
              <a:ea typeface="ＭＳ Ｐゴシック" charset="0"/>
            </a:endParaRPr>
          </a:p>
        </p:txBody>
      </p:sp>
      <p:grpSp>
        <p:nvGrpSpPr>
          <p:cNvPr id="2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28965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28966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latin typeface="Arial Narrow" pitchFamily="34" charset="0"/>
                </a:rPr>
                <a:t>Height threshold T = 3.2057  {p&lt;0.001}</a:t>
              </a:r>
              <a:endParaRPr lang="en-US" sz="1400" dirty="0"/>
            </a:p>
          </p:txBody>
        </p:sp>
      </p:grpSp>
      <p:grpSp>
        <p:nvGrpSpPr>
          <p:cNvPr id="4" name="Group 528"/>
          <p:cNvGrpSpPr>
            <a:grpSpLocks/>
          </p:cNvGrpSpPr>
          <p:nvPr/>
        </p:nvGrpSpPr>
        <p:grpSpPr bwMode="auto">
          <a:xfrm>
            <a:off x="395288" y="3662363"/>
            <a:ext cx="1890712" cy="3043237"/>
            <a:chOff x="249" y="2307"/>
            <a:chExt cx="1191" cy="1917"/>
          </a:xfrm>
        </p:grpSpPr>
        <p:sp>
          <p:nvSpPr>
            <p:cNvPr id="28767" name="Rectangle 297"/>
            <p:cNvSpPr>
              <a:spLocks noChangeArrowheads="1"/>
            </p:cNvSpPr>
            <p:nvPr/>
          </p:nvSpPr>
          <p:spPr bwMode="auto">
            <a:xfrm>
              <a:off x="367" y="2354"/>
              <a:ext cx="1052" cy="16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68" name="Rectangle 298"/>
            <p:cNvSpPr>
              <a:spLocks noChangeArrowheads="1"/>
            </p:cNvSpPr>
            <p:nvPr/>
          </p:nvSpPr>
          <p:spPr bwMode="auto">
            <a:xfrm>
              <a:off x="367" y="2354"/>
              <a:ext cx="1052" cy="163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8769" name="Picture 29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7" y="2354"/>
              <a:ext cx="1052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70" name="Rectangle 300"/>
            <p:cNvSpPr>
              <a:spLocks noChangeArrowheads="1"/>
            </p:cNvSpPr>
            <p:nvPr/>
          </p:nvSpPr>
          <p:spPr bwMode="auto">
            <a:xfrm>
              <a:off x="643" y="4146"/>
              <a:ext cx="32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Design matrix</a:t>
              </a:r>
              <a:endParaRPr lang="en-US"/>
            </a:p>
          </p:txBody>
        </p:sp>
        <p:sp>
          <p:nvSpPr>
            <p:cNvPr id="28771" name="Line 301"/>
            <p:cNvSpPr>
              <a:spLocks noChangeShapeType="1"/>
            </p:cNvSpPr>
            <p:nvPr/>
          </p:nvSpPr>
          <p:spPr bwMode="auto">
            <a:xfrm>
              <a:off x="367" y="3987"/>
              <a:ext cx="10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72" name="Freeform 302"/>
            <p:cNvSpPr>
              <a:spLocks/>
            </p:cNvSpPr>
            <p:nvPr/>
          </p:nvSpPr>
          <p:spPr bwMode="auto">
            <a:xfrm>
              <a:off x="367" y="2354"/>
              <a:ext cx="1052" cy="1633"/>
            </a:xfrm>
            <a:custGeom>
              <a:avLst/>
              <a:gdLst>
                <a:gd name="T0" fmla="*/ 0 w 141"/>
                <a:gd name="T1" fmla="*/ 0 h 205"/>
                <a:gd name="T2" fmla="*/ 58561 w 141"/>
                <a:gd name="T3" fmla="*/ 0 h 205"/>
                <a:gd name="T4" fmla="*/ 58561 w 141"/>
                <a:gd name="T5" fmla="*/ 103620 h 2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205">
                  <a:moveTo>
                    <a:pt x="0" y="0"/>
                  </a:moveTo>
                  <a:lnTo>
                    <a:pt x="141" y="0"/>
                  </a:lnTo>
                  <a:lnTo>
                    <a:pt x="141" y="2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73" name="Freeform 303"/>
            <p:cNvSpPr>
              <a:spLocks/>
            </p:cNvSpPr>
            <p:nvPr/>
          </p:nvSpPr>
          <p:spPr bwMode="auto">
            <a:xfrm>
              <a:off x="367" y="2354"/>
              <a:ext cx="1052" cy="1633"/>
            </a:xfrm>
            <a:custGeom>
              <a:avLst/>
              <a:gdLst>
                <a:gd name="T0" fmla="*/ 0 w 141"/>
                <a:gd name="T1" fmla="*/ 0 h 205"/>
                <a:gd name="T2" fmla="*/ 0 w 141"/>
                <a:gd name="T3" fmla="*/ 103620 h 205"/>
                <a:gd name="T4" fmla="*/ 58561 w 141"/>
                <a:gd name="T5" fmla="*/ 103620 h 2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205">
                  <a:moveTo>
                    <a:pt x="0" y="0"/>
                  </a:moveTo>
                  <a:lnTo>
                    <a:pt x="0" y="205"/>
                  </a:lnTo>
                  <a:lnTo>
                    <a:pt x="141" y="2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74" name="Freeform 304"/>
            <p:cNvSpPr>
              <a:spLocks/>
            </p:cNvSpPr>
            <p:nvPr/>
          </p:nvSpPr>
          <p:spPr bwMode="auto">
            <a:xfrm>
              <a:off x="367" y="2354"/>
              <a:ext cx="0" cy="1633"/>
            </a:xfrm>
            <a:custGeom>
              <a:avLst/>
              <a:gdLst>
                <a:gd name="T0" fmla="*/ 0 h 205"/>
                <a:gd name="T1" fmla="*/ 103620 h 205"/>
                <a:gd name="T2" fmla="*/ 102098 h 205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05">
                  <a:moveTo>
                    <a:pt x="0" y="0"/>
                  </a:moveTo>
                  <a:lnTo>
                    <a:pt x="0" y="205"/>
                  </a:lnTo>
                  <a:lnTo>
                    <a:pt x="0" y="20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75" name="Line 305"/>
            <p:cNvSpPr>
              <a:spLocks noChangeShapeType="1"/>
            </p:cNvSpPr>
            <p:nvPr/>
          </p:nvSpPr>
          <p:spPr bwMode="auto">
            <a:xfrm>
              <a:off x="367" y="2354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76" name="Rectangle 306"/>
            <p:cNvSpPr>
              <a:spLocks noChangeArrowheads="1"/>
            </p:cNvSpPr>
            <p:nvPr/>
          </p:nvSpPr>
          <p:spPr bwMode="auto">
            <a:xfrm>
              <a:off x="315" y="4011"/>
              <a:ext cx="7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0.5</a:t>
              </a:r>
              <a:endParaRPr lang="en-US"/>
            </a:p>
          </p:txBody>
        </p:sp>
        <p:sp>
          <p:nvSpPr>
            <p:cNvPr id="28777" name="Line 307"/>
            <p:cNvSpPr>
              <a:spLocks noChangeShapeType="1"/>
            </p:cNvSpPr>
            <p:nvPr/>
          </p:nvSpPr>
          <p:spPr bwMode="auto">
            <a:xfrm flipV="1">
              <a:off x="629" y="3964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78" name="Line 308"/>
            <p:cNvSpPr>
              <a:spLocks noChangeShapeType="1"/>
            </p:cNvSpPr>
            <p:nvPr/>
          </p:nvSpPr>
          <p:spPr bwMode="auto">
            <a:xfrm>
              <a:off x="629" y="2354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79" name="Rectangle 309"/>
            <p:cNvSpPr>
              <a:spLocks noChangeArrowheads="1"/>
            </p:cNvSpPr>
            <p:nvPr/>
          </p:nvSpPr>
          <p:spPr bwMode="auto">
            <a:xfrm>
              <a:off x="607" y="4011"/>
              <a:ext cx="2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sp>
          <p:nvSpPr>
            <p:cNvPr id="28780" name="Line 310"/>
            <p:cNvSpPr>
              <a:spLocks noChangeShapeType="1"/>
            </p:cNvSpPr>
            <p:nvPr/>
          </p:nvSpPr>
          <p:spPr bwMode="auto">
            <a:xfrm flipV="1">
              <a:off x="889" y="3964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81" name="Line 311"/>
            <p:cNvSpPr>
              <a:spLocks noChangeShapeType="1"/>
            </p:cNvSpPr>
            <p:nvPr/>
          </p:nvSpPr>
          <p:spPr bwMode="auto">
            <a:xfrm>
              <a:off x="889" y="2354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82" name="Rectangle 312"/>
            <p:cNvSpPr>
              <a:spLocks noChangeArrowheads="1"/>
            </p:cNvSpPr>
            <p:nvPr/>
          </p:nvSpPr>
          <p:spPr bwMode="auto">
            <a:xfrm>
              <a:off x="837" y="4011"/>
              <a:ext cx="7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1.5</a:t>
              </a:r>
              <a:endParaRPr lang="en-US"/>
            </a:p>
          </p:txBody>
        </p:sp>
        <p:sp>
          <p:nvSpPr>
            <p:cNvPr id="28783" name="Line 313"/>
            <p:cNvSpPr>
              <a:spLocks noChangeShapeType="1"/>
            </p:cNvSpPr>
            <p:nvPr/>
          </p:nvSpPr>
          <p:spPr bwMode="auto">
            <a:xfrm flipV="1">
              <a:off x="1151" y="3964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84" name="Line 314"/>
            <p:cNvSpPr>
              <a:spLocks noChangeShapeType="1"/>
            </p:cNvSpPr>
            <p:nvPr/>
          </p:nvSpPr>
          <p:spPr bwMode="auto">
            <a:xfrm>
              <a:off x="1151" y="2354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85" name="Rectangle 315"/>
            <p:cNvSpPr>
              <a:spLocks noChangeArrowheads="1"/>
            </p:cNvSpPr>
            <p:nvPr/>
          </p:nvSpPr>
          <p:spPr bwMode="auto">
            <a:xfrm>
              <a:off x="1128" y="4011"/>
              <a:ext cx="3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endParaRPr lang="en-US"/>
            </a:p>
          </p:txBody>
        </p:sp>
        <p:sp>
          <p:nvSpPr>
            <p:cNvPr id="28786" name="Line 316"/>
            <p:cNvSpPr>
              <a:spLocks noChangeShapeType="1"/>
            </p:cNvSpPr>
            <p:nvPr/>
          </p:nvSpPr>
          <p:spPr bwMode="auto">
            <a:xfrm flipV="1">
              <a:off x="1419" y="3964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87" name="Line 317"/>
            <p:cNvSpPr>
              <a:spLocks noChangeShapeType="1"/>
            </p:cNvSpPr>
            <p:nvPr/>
          </p:nvSpPr>
          <p:spPr bwMode="auto">
            <a:xfrm>
              <a:off x="1419" y="2354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88" name="Rectangle 318"/>
            <p:cNvSpPr>
              <a:spLocks noChangeArrowheads="1"/>
            </p:cNvSpPr>
            <p:nvPr/>
          </p:nvSpPr>
          <p:spPr bwMode="auto">
            <a:xfrm>
              <a:off x="1367" y="4011"/>
              <a:ext cx="7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2.5</a:t>
              </a:r>
              <a:endParaRPr lang="en-US"/>
            </a:p>
          </p:txBody>
        </p:sp>
        <p:sp>
          <p:nvSpPr>
            <p:cNvPr id="28789" name="Line 319"/>
            <p:cNvSpPr>
              <a:spLocks noChangeShapeType="1"/>
            </p:cNvSpPr>
            <p:nvPr/>
          </p:nvSpPr>
          <p:spPr bwMode="auto">
            <a:xfrm>
              <a:off x="367" y="2537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90" name="Line 320"/>
            <p:cNvSpPr>
              <a:spLocks noChangeShapeType="1"/>
            </p:cNvSpPr>
            <p:nvPr/>
          </p:nvSpPr>
          <p:spPr bwMode="auto">
            <a:xfrm flipH="1">
              <a:off x="1397" y="2537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91" name="Rectangle 321"/>
            <p:cNvSpPr>
              <a:spLocks noChangeArrowheads="1"/>
            </p:cNvSpPr>
            <p:nvPr/>
          </p:nvSpPr>
          <p:spPr bwMode="auto">
            <a:xfrm>
              <a:off x="249" y="2474"/>
              <a:ext cx="58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10</a:t>
              </a:r>
              <a:endParaRPr lang="en-US"/>
            </a:p>
          </p:txBody>
        </p:sp>
        <p:sp>
          <p:nvSpPr>
            <p:cNvPr id="28792" name="Line 322"/>
            <p:cNvSpPr>
              <a:spLocks noChangeShapeType="1"/>
            </p:cNvSpPr>
            <p:nvPr/>
          </p:nvSpPr>
          <p:spPr bwMode="auto">
            <a:xfrm>
              <a:off x="367" y="2730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93" name="Line 323"/>
            <p:cNvSpPr>
              <a:spLocks noChangeShapeType="1"/>
            </p:cNvSpPr>
            <p:nvPr/>
          </p:nvSpPr>
          <p:spPr bwMode="auto">
            <a:xfrm flipH="1">
              <a:off x="1397" y="2730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94" name="Rectangle 324"/>
            <p:cNvSpPr>
              <a:spLocks noChangeArrowheads="1"/>
            </p:cNvSpPr>
            <p:nvPr/>
          </p:nvSpPr>
          <p:spPr bwMode="auto">
            <a:xfrm>
              <a:off x="249" y="2665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20</a:t>
              </a:r>
              <a:endParaRPr lang="en-US"/>
            </a:p>
          </p:txBody>
        </p:sp>
        <p:sp>
          <p:nvSpPr>
            <p:cNvPr id="28795" name="Line 325"/>
            <p:cNvSpPr>
              <a:spLocks noChangeShapeType="1"/>
            </p:cNvSpPr>
            <p:nvPr/>
          </p:nvSpPr>
          <p:spPr bwMode="auto">
            <a:xfrm>
              <a:off x="367" y="2921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96" name="Line 326"/>
            <p:cNvSpPr>
              <a:spLocks noChangeShapeType="1"/>
            </p:cNvSpPr>
            <p:nvPr/>
          </p:nvSpPr>
          <p:spPr bwMode="auto">
            <a:xfrm flipH="1">
              <a:off x="1397" y="2921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97" name="Rectangle 327"/>
            <p:cNvSpPr>
              <a:spLocks noChangeArrowheads="1"/>
            </p:cNvSpPr>
            <p:nvPr/>
          </p:nvSpPr>
          <p:spPr bwMode="auto">
            <a:xfrm>
              <a:off x="249" y="2856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30</a:t>
              </a:r>
              <a:endParaRPr lang="en-US"/>
            </a:p>
          </p:txBody>
        </p:sp>
        <p:sp>
          <p:nvSpPr>
            <p:cNvPr id="28798" name="Line 328"/>
            <p:cNvSpPr>
              <a:spLocks noChangeShapeType="1"/>
            </p:cNvSpPr>
            <p:nvPr/>
          </p:nvSpPr>
          <p:spPr bwMode="auto">
            <a:xfrm>
              <a:off x="367" y="3120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99" name="Line 329"/>
            <p:cNvSpPr>
              <a:spLocks noChangeShapeType="1"/>
            </p:cNvSpPr>
            <p:nvPr/>
          </p:nvSpPr>
          <p:spPr bwMode="auto">
            <a:xfrm flipH="1">
              <a:off x="1397" y="3120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00" name="Rectangle 330"/>
            <p:cNvSpPr>
              <a:spLocks noChangeArrowheads="1"/>
            </p:cNvSpPr>
            <p:nvPr/>
          </p:nvSpPr>
          <p:spPr bwMode="auto">
            <a:xfrm>
              <a:off x="249" y="3056"/>
              <a:ext cx="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40</a:t>
              </a:r>
              <a:endParaRPr lang="en-US"/>
            </a:p>
          </p:txBody>
        </p:sp>
        <p:sp>
          <p:nvSpPr>
            <p:cNvPr id="28801" name="Line 331"/>
            <p:cNvSpPr>
              <a:spLocks noChangeShapeType="1"/>
            </p:cNvSpPr>
            <p:nvPr/>
          </p:nvSpPr>
          <p:spPr bwMode="auto">
            <a:xfrm>
              <a:off x="367" y="3311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02" name="Line 332"/>
            <p:cNvSpPr>
              <a:spLocks noChangeShapeType="1"/>
            </p:cNvSpPr>
            <p:nvPr/>
          </p:nvSpPr>
          <p:spPr bwMode="auto">
            <a:xfrm flipH="1">
              <a:off x="1397" y="3311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03" name="Rectangle 333"/>
            <p:cNvSpPr>
              <a:spLocks noChangeArrowheads="1"/>
            </p:cNvSpPr>
            <p:nvPr/>
          </p:nvSpPr>
          <p:spPr bwMode="auto">
            <a:xfrm>
              <a:off x="249" y="3247"/>
              <a:ext cx="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50</a:t>
              </a:r>
              <a:endParaRPr lang="en-US"/>
            </a:p>
          </p:txBody>
        </p:sp>
        <p:sp>
          <p:nvSpPr>
            <p:cNvPr id="28804" name="Line 334"/>
            <p:cNvSpPr>
              <a:spLocks noChangeShapeType="1"/>
            </p:cNvSpPr>
            <p:nvPr/>
          </p:nvSpPr>
          <p:spPr bwMode="auto">
            <a:xfrm>
              <a:off x="367" y="3509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05" name="Line 335"/>
            <p:cNvSpPr>
              <a:spLocks noChangeShapeType="1"/>
            </p:cNvSpPr>
            <p:nvPr/>
          </p:nvSpPr>
          <p:spPr bwMode="auto">
            <a:xfrm flipH="1">
              <a:off x="1397" y="3509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06" name="Rectangle 336"/>
            <p:cNvSpPr>
              <a:spLocks noChangeArrowheads="1"/>
            </p:cNvSpPr>
            <p:nvPr/>
          </p:nvSpPr>
          <p:spPr bwMode="auto">
            <a:xfrm>
              <a:off x="249" y="3446"/>
              <a:ext cx="58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60</a:t>
              </a:r>
              <a:endParaRPr lang="en-US"/>
            </a:p>
          </p:txBody>
        </p:sp>
        <p:sp>
          <p:nvSpPr>
            <p:cNvPr id="28807" name="Line 337"/>
            <p:cNvSpPr>
              <a:spLocks noChangeShapeType="1"/>
            </p:cNvSpPr>
            <p:nvPr/>
          </p:nvSpPr>
          <p:spPr bwMode="auto">
            <a:xfrm>
              <a:off x="367" y="3702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08" name="Line 338"/>
            <p:cNvSpPr>
              <a:spLocks noChangeShapeType="1"/>
            </p:cNvSpPr>
            <p:nvPr/>
          </p:nvSpPr>
          <p:spPr bwMode="auto">
            <a:xfrm flipH="1">
              <a:off x="1397" y="3702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09" name="Rectangle 339"/>
            <p:cNvSpPr>
              <a:spLocks noChangeArrowheads="1"/>
            </p:cNvSpPr>
            <p:nvPr/>
          </p:nvSpPr>
          <p:spPr bwMode="auto">
            <a:xfrm>
              <a:off x="249" y="3637"/>
              <a:ext cx="58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70</a:t>
              </a:r>
              <a:endParaRPr lang="en-US"/>
            </a:p>
          </p:txBody>
        </p:sp>
        <p:sp>
          <p:nvSpPr>
            <p:cNvPr id="28810" name="Line 340"/>
            <p:cNvSpPr>
              <a:spLocks noChangeShapeType="1"/>
            </p:cNvSpPr>
            <p:nvPr/>
          </p:nvSpPr>
          <p:spPr bwMode="auto">
            <a:xfrm>
              <a:off x="367" y="3899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11" name="Line 341"/>
            <p:cNvSpPr>
              <a:spLocks noChangeShapeType="1"/>
            </p:cNvSpPr>
            <p:nvPr/>
          </p:nvSpPr>
          <p:spPr bwMode="auto">
            <a:xfrm flipH="1">
              <a:off x="1397" y="3899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12" name="Rectangle 342"/>
            <p:cNvSpPr>
              <a:spLocks noChangeArrowheads="1"/>
            </p:cNvSpPr>
            <p:nvPr/>
          </p:nvSpPr>
          <p:spPr bwMode="auto">
            <a:xfrm>
              <a:off x="249" y="3837"/>
              <a:ext cx="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80</a:t>
              </a:r>
              <a:endParaRPr lang="en-US"/>
            </a:p>
          </p:txBody>
        </p:sp>
        <p:sp>
          <p:nvSpPr>
            <p:cNvPr id="28813" name="Line 343"/>
            <p:cNvSpPr>
              <a:spLocks noChangeShapeType="1"/>
            </p:cNvSpPr>
            <p:nvPr/>
          </p:nvSpPr>
          <p:spPr bwMode="auto">
            <a:xfrm>
              <a:off x="367" y="3987"/>
              <a:ext cx="10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14" name="Freeform 344"/>
            <p:cNvSpPr>
              <a:spLocks/>
            </p:cNvSpPr>
            <p:nvPr/>
          </p:nvSpPr>
          <p:spPr bwMode="auto">
            <a:xfrm>
              <a:off x="367" y="2354"/>
              <a:ext cx="1052" cy="1633"/>
            </a:xfrm>
            <a:custGeom>
              <a:avLst/>
              <a:gdLst>
                <a:gd name="T0" fmla="*/ 0 w 141"/>
                <a:gd name="T1" fmla="*/ 0 h 205"/>
                <a:gd name="T2" fmla="*/ 58561 w 141"/>
                <a:gd name="T3" fmla="*/ 0 h 205"/>
                <a:gd name="T4" fmla="*/ 58561 w 141"/>
                <a:gd name="T5" fmla="*/ 103620 h 2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205">
                  <a:moveTo>
                    <a:pt x="0" y="0"/>
                  </a:moveTo>
                  <a:lnTo>
                    <a:pt x="141" y="0"/>
                  </a:lnTo>
                  <a:lnTo>
                    <a:pt x="141" y="2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15" name="Line 345"/>
            <p:cNvSpPr>
              <a:spLocks noChangeShapeType="1"/>
            </p:cNvSpPr>
            <p:nvPr/>
          </p:nvSpPr>
          <p:spPr bwMode="auto">
            <a:xfrm>
              <a:off x="367" y="2354"/>
              <a:ext cx="0" cy="16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16" name="Line 351"/>
            <p:cNvSpPr>
              <a:spLocks noChangeShapeType="1"/>
            </p:cNvSpPr>
            <p:nvPr/>
          </p:nvSpPr>
          <p:spPr bwMode="auto">
            <a:xfrm>
              <a:off x="629" y="2307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17" name="Line 352"/>
            <p:cNvSpPr>
              <a:spLocks noChangeShapeType="1"/>
            </p:cNvSpPr>
            <p:nvPr/>
          </p:nvSpPr>
          <p:spPr bwMode="auto">
            <a:xfrm>
              <a:off x="1151" y="2307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28818" name="Object 18"/>
            <p:cNvGraphicFramePr>
              <a:graphicFrameLocks noChangeAspect="1"/>
            </p:cNvGraphicFramePr>
            <p:nvPr/>
          </p:nvGraphicFramePr>
          <p:xfrm>
            <a:off x="964" y="2458"/>
            <a:ext cx="332" cy="278"/>
          </p:xfrm>
          <a:graphic>
            <a:graphicData uri="http://schemas.openxmlformats.org/presentationml/2006/ole">
              <p:oleObj spid="_x0000_s1028" name="Equation" r:id="rId8" imgW="139700" imgH="127000" progId="Equation.3">
                <p:embed/>
              </p:oleObj>
            </a:graphicData>
          </a:graphic>
        </p:graphicFrame>
      </p:grpSp>
      <p:grpSp>
        <p:nvGrpSpPr>
          <p:cNvPr id="6" name="Group 529"/>
          <p:cNvGrpSpPr>
            <a:grpSpLocks/>
          </p:cNvGrpSpPr>
          <p:nvPr/>
        </p:nvGrpSpPr>
        <p:grpSpPr bwMode="auto">
          <a:xfrm>
            <a:off x="250825" y="2960688"/>
            <a:ext cx="2017713" cy="709612"/>
            <a:chOff x="1913" y="3922"/>
            <a:chExt cx="1271" cy="447"/>
          </a:xfrm>
        </p:grpSpPr>
        <p:sp>
          <p:nvSpPr>
            <p:cNvPr id="28687" name="Rectangle 515"/>
            <p:cNvSpPr>
              <a:spLocks noChangeArrowheads="1"/>
            </p:cNvSpPr>
            <p:nvPr/>
          </p:nvSpPr>
          <p:spPr bwMode="auto">
            <a:xfrm>
              <a:off x="2132" y="3922"/>
              <a:ext cx="1052" cy="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8" name="Rectangle 516"/>
            <p:cNvSpPr>
              <a:spLocks noChangeArrowheads="1"/>
            </p:cNvSpPr>
            <p:nvPr/>
          </p:nvSpPr>
          <p:spPr bwMode="auto">
            <a:xfrm>
              <a:off x="2132" y="3922"/>
              <a:ext cx="1052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9" name="Line 517"/>
            <p:cNvSpPr>
              <a:spLocks noChangeShapeType="1"/>
            </p:cNvSpPr>
            <p:nvPr/>
          </p:nvSpPr>
          <p:spPr bwMode="auto">
            <a:xfrm>
              <a:off x="2132" y="4360"/>
              <a:ext cx="10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0" name="Line 518"/>
            <p:cNvSpPr>
              <a:spLocks noChangeShapeType="1"/>
            </p:cNvSpPr>
            <p:nvPr/>
          </p:nvSpPr>
          <p:spPr bwMode="auto">
            <a:xfrm flipV="1">
              <a:off x="2132" y="3922"/>
              <a:ext cx="0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1" name="Line 519"/>
            <p:cNvSpPr>
              <a:spLocks noChangeShapeType="1"/>
            </p:cNvSpPr>
            <p:nvPr/>
          </p:nvSpPr>
          <p:spPr bwMode="auto">
            <a:xfrm>
              <a:off x="2394" y="4360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2" name="Line 520"/>
            <p:cNvSpPr>
              <a:spLocks noChangeShapeType="1"/>
            </p:cNvSpPr>
            <p:nvPr/>
          </p:nvSpPr>
          <p:spPr bwMode="auto">
            <a:xfrm>
              <a:off x="2916" y="4360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3" name="Line 521"/>
            <p:cNvSpPr>
              <a:spLocks noChangeShapeType="1"/>
            </p:cNvSpPr>
            <p:nvPr/>
          </p:nvSpPr>
          <p:spPr bwMode="auto">
            <a:xfrm flipH="1">
              <a:off x="2118" y="4320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4" name="Line 522"/>
            <p:cNvSpPr>
              <a:spLocks noChangeShapeType="1"/>
            </p:cNvSpPr>
            <p:nvPr/>
          </p:nvSpPr>
          <p:spPr bwMode="auto">
            <a:xfrm flipH="1">
              <a:off x="2118" y="3954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5" name="Rectangle 523"/>
            <p:cNvSpPr>
              <a:spLocks noChangeArrowheads="1"/>
            </p:cNvSpPr>
            <p:nvPr/>
          </p:nvSpPr>
          <p:spPr bwMode="auto">
            <a:xfrm>
              <a:off x="2132" y="3954"/>
              <a:ext cx="522" cy="36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6" name="Rectangle 524"/>
            <p:cNvSpPr>
              <a:spLocks noChangeArrowheads="1"/>
            </p:cNvSpPr>
            <p:nvPr/>
          </p:nvSpPr>
          <p:spPr bwMode="auto">
            <a:xfrm>
              <a:off x="2132" y="3954"/>
              <a:ext cx="522" cy="3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7" name="Rectangle 525"/>
            <p:cNvSpPr>
              <a:spLocks noChangeArrowheads="1"/>
            </p:cNvSpPr>
            <p:nvPr/>
          </p:nvSpPr>
          <p:spPr bwMode="auto">
            <a:xfrm>
              <a:off x="2654" y="4320"/>
              <a:ext cx="530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8" name="Rectangle 526"/>
            <p:cNvSpPr>
              <a:spLocks noChangeArrowheads="1"/>
            </p:cNvSpPr>
            <p:nvPr/>
          </p:nvSpPr>
          <p:spPr bwMode="auto">
            <a:xfrm>
              <a:off x="2654" y="4320"/>
              <a:ext cx="530" cy="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9" name="Rectangle 527"/>
            <p:cNvSpPr>
              <a:spLocks noChangeArrowheads="1"/>
            </p:cNvSpPr>
            <p:nvPr/>
          </p:nvSpPr>
          <p:spPr bwMode="auto">
            <a:xfrm rot="-5400000">
              <a:off x="1937" y="4113"/>
              <a:ext cx="2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</p:grpSp>
      <p:grpSp>
        <p:nvGrpSpPr>
          <p:cNvPr id="296" name="Group 37"/>
          <p:cNvGrpSpPr>
            <a:grpSpLocks/>
          </p:cNvGrpSpPr>
          <p:nvPr/>
        </p:nvGrpSpPr>
        <p:grpSpPr bwMode="auto">
          <a:xfrm>
            <a:off x="6228184" y="4509120"/>
            <a:ext cx="1949450" cy="1714500"/>
            <a:chOff x="1409" y="3010"/>
            <a:chExt cx="1228" cy="1080"/>
          </a:xfrm>
        </p:grpSpPr>
        <p:sp>
          <p:nvSpPr>
            <p:cNvPr id="297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GB" sz="2000" i="1">
                  <a:latin typeface="Times New Roman" charset="0"/>
                  <a:ea typeface="ＭＳ Ｐゴシック" charset="0"/>
                </a:rPr>
                <a:t>T</a:t>
              </a:r>
              <a:r>
                <a:rPr lang="en-GB" sz="2000" b="1">
                  <a:latin typeface="Arial" charset="0"/>
                  <a:ea typeface="ＭＳ Ｐゴシック" charset="0"/>
                </a:rPr>
                <a:t> = </a:t>
              </a:r>
            </a:p>
          </p:txBody>
        </p:sp>
        <p:sp>
          <p:nvSpPr>
            <p:cNvPr id="298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b="1" i="1" dirty="0">
                  <a:latin typeface="Arial" charset="0"/>
                  <a:ea typeface="ＭＳ Ｐゴシック" charset="0"/>
                </a:rPr>
                <a:t>contrast</a:t>
              </a:r>
              <a:r>
                <a:rPr lang="en-GB" b="1" dirty="0">
                  <a:latin typeface="Arial" charset="0"/>
                  <a:ea typeface="ＭＳ Ｐゴシック" charset="0"/>
                </a:rPr>
                <a:t> of</a:t>
              </a:r>
              <a:br>
                <a:rPr lang="en-GB" b="1" dirty="0">
                  <a:latin typeface="Arial" charset="0"/>
                  <a:ea typeface="ＭＳ Ｐゴシック" charset="0"/>
                </a:rPr>
              </a:br>
              <a:r>
                <a:rPr lang="en-GB" b="1" dirty="0">
                  <a:latin typeface="Arial" charset="0"/>
                  <a:ea typeface="ＭＳ Ｐゴシック" charset="0"/>
                </a:rPr>
                <a:t>estimated</a:t>
              </a:r>
              <a:br>
                <a:rPr lang="en-GB" b="1" dirty="0">
                  <a:latin typeface="Arial" charset="0"/>
                  <a:ea typeface="ＭＳ Ｐゴシック" charset="0"/>
                </a:rPr>
              </a:br>
              <a:r>
                <a:rPr lang="en-GB" b="1" dirty="0">
                  <a:latin typeface="Arial" charset="0"/>
                  <a:ea typeface="ＭＳ Ｐゴシック" charset="0"/>
                </a:rPr>
                <a:t>parameters</a:t>
              </a:r>
            </a:p>
          </p:txBody>
        </p:sp>
        <p:sp>
          <p:nvSpPr>
            <p:cNvPr id="299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b="1" dirty="0">
                  <a:latin typeface="Arial" charset="0"/>
                  <a:ea typeface="ＭＳ Ｐゴシック" charset="0"/>
                </a:rPr>
                <a:t>variance</a:t>
              </a:r>
              <a:br>
                <a:rPr lang="en-GB" b="1" dirty="0">
                  <a:latin typeface="Arial" charset="0"/>
                  <a:ea typeface="ＭＳ Ｐゴシック" charset="0"/>
                </a:rPr>
              </a:br>
              <a:r>
                <a:rPr lang="en-GB" b="1" dirty="0">
                  <a:latin typeface="Arial" charset="0"/>
                  <a:ea typeface="ＭＳ Ｐゴシック" charset="0"/>
                </a:rPr>
                <a:t>estimate</a:t>
              </a:r>
            </a:p>
          </p:txBody>
        </p:sp>
        <p:sp>
          <p:nvSpPr>
            <p:cNvPr id="300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Arial" charset="0"/>
                <a:ea typeface="ＭＳ Ｐゴシック" charset="0"/>
              </a:endParaRPr>
            </a:p>
          </p:txBody>
        </p:sp>
        <p:sp>
          <p:nvSpPr>
            <p:cNvPr id="301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90 w 1070"/>
                <a:gd name="T3" fmla="*/ 363 h 364"/>
                <a:gd name="T4" fmla="*/ 90 w 1070"/>
                <a:gd name="T5" fmla="*/ 0 h 364"/>
                <a:gd name="T6" fmla="*/ 801 w 1070"/>
                <a:gd name="T7" fmla="*/ 0 h 364"/>
                <a:gd name="T8" fmla="*/ 841 w 1070"/>
                <a:gd name="T9" fmla="*/ 5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2" name="Rectangle 308"/>
          <p:cNvSpPr>
            <a:spLocks noChangeArrowheads="1"/>
          </p:cNvSpPr>
          <p:nvPr/>
        </p:nvSpPr>
        <p:spPr bwMode="auto">
          <a:xfrm>
            <a:off x="152400" y="1676400"/>
            <a:ext cx="4495800" cy="2438400"/>
          </a:xfrm>
          <a:prstGeom prst="rect">
            <a:avLst/>
          </a:prstGeom>
          <a:solidFill>
            <a:srgbClr val="FFF3FF"/>
          </a:solidFill>
          <a:ln w="1905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sp>
        <p:nvSpPr>
          <p:cNvPr id="98613" name="Rectangle 309"/>
          <p:cNvSpPr>
            <a:spLocks noChangeArrowheads="1"/>
          </p:cNvSpPr>
          <p:nvPr/>
        </p:nvSpPr>
        <p:spPr bwMode="auto">
          <a:xfrm>
            <a:off x="4800600" y="1676400"/>
            <a:ext cx="4191000" cy="2438400"/>
          </a:xfrm>
          <a:prstGeom prst="rect">
            <a:avLst/>
          </a:prstGeom>
          <a:solidFill>
            <a:srgbClr val="FFF3FF"/>
          </a:solidFill>
          <a:ln w="1905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sp>
        <p:nvSpPr>
          <p:cNvPr id="98614" name="Rectangle 310"/>
          <p:cNvSpPr>
            <a:spLocks noChangeArrowheads="1"/>
          </p:cNvSpPr>
          <p:nvPr/>
        </p:nvSpPr>
        <p:spPr bwMode="auto">
          <a:xfrm>
            <a:off x="152400" y="4267200"/>
            <a:ext cx="4495800" cy="2438400"/>
          </a:xfrm>
          <a:prstGeom prst="rect">
            <a:avLst/>
          </a:prstGeom>
          <a:solidFill>
            <a:srgbClr val="FFF3FF"/>
          </a:solidFill>
          <a:ln w="1905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sp>
        <p:nvSpPr>
          <p:cNvPr id="98615" name="Rectangle 311"/>
          <p:cNvSpPr>
            <a:spLocks noChangeArrowheads="1"/>
          </p:cNvSpPr>
          <p:nvPr/>
        </p:nvSpPr>
        <p:spPr bwMode="auto">
          <a:xfrm>
            <a:off x="4800600" y="4267200"/>
            <a:ext cx="4191000" cy="2438400"/>
          </a:xfrm>
          <a:prstGeom prst="rect">
            <a:avLst/>
          </a:prstGeom>
          <a:solidFill>
            <a:srgbClr val="FFF3FF"/>
          </a:solidFill>
          <a:ln w="1905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164" y="328724"/>
            <a:ext cx="6826250" cy="555625"/>
          </a:xfrm>
          <a:noFill/>
        </p:spPr>
        <p:txBody>
          <a:bodyPr lIns="92075" tIns="46038" rIns="92075" bIns="46038">
            <a:noAutofit/>
          </a:bodyPr>
          <a:lstStyle/>
          <a:p>
            <a:pPr algn="l" eaLnBrk="1" hangingPunct="1"/>
            <a:r>
              <a:rPr lang="en-GB" sz="3200" i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</a:t>
            </a:r>
            <a:r>
              <a:rPr lang="en-GB" sz="3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-contrast in SPM</a:t>
            </a:r>
          </a:p>
        </p:txBody>
      </p:sp>
      <p:pic>
        <p:nvPicPr>
          <p:cNvPr id="98335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1530350" cy="1809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424" name="Picture 1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514850"/>
            <a:ext cx="1530350" cy="1809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514" name="Picture 2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981200"/>
            <a:ext cx="1530350" cy="1809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598" name="Picture 2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14850"/>
            <a:ext cx="1530350" cy="1809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599" name="Text Box 295"/>
          <p:cNvSpPr txBox="1">
            <a:spLocks noChangeArrowheads="1"/>
          </p:cNvSpPr>
          <p:nvPr/>
        </p:nvSpPr>
        <p:spPr bwMode="auto">
          <a:xfrm>
            <a:off x="6991350" y="222408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mtClean="0"/>
              <a:t>ResMS image</a:t>
            </a:r>
            <a:endParaRPr lang="en-US" smtClean="0"/>
          </a:p>
        </p:txBody>
      </p:sp>
      <p:graphicFrame>
        <p:nvGraphicFramePr>
          <p:cNvPr id="98600" name="Object 296"/>
          <p:cNvGraphicFramePr>
            <a:graphicFrameLocks noChangeAspect="1"/>
          </p:cNvGraphicFramePr>
          <p:nvPr/>
        </p:nvGraphicFramePr>
        <p:xfrm>
          <a:off x="2209800" y="2930525"/>
          <a:ext cx="2362200" cy="498475"/>
        </p:xfrm>
        <a:graphic>
          <a:graphicData uri="http://schemas.openxmlformats.org/presentationml/2006/ole">
            <p:oleObj spid="_x0000_s3074" name="Equation" r:id="rId6" imgW="901700" imgH="190500" progId="Equation.3">
              <p:embed/>
            </p:oleObj>
          </a:graphicData>
        </a:graphic>
      </p:graphicFrame>
      <p:sp>
        <p:nvSpPr>
          <p:cNvPr id="98601" name="Text Box 297"/>
          <p:cNvSpPr txBox="1">
            <a:spLocks noChangeArrowheads="1"/>
          </p:cNvSpPr>
          <p:nvPr/>
        </p:nvSpPr>
        <p:spPr bwMode="auto">
          <a:xfrm>
            <a:off x="2355850" y="489108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mtClean="0"/>
              <a:t>con_???? image</a:t>
            </a:r>
            <a:endParaRPr lang="en-US" smtClean="0"/>
          </a:p>
        </p:txBody>
      </p:sp>
      <p:graphicFrame>
        <p:nvGraphicFramePr>
          <p:cNvPr id="98602" name="Object 298"/>
          <p:cNvGraphicFramePr>
            <a:graphicFrameLocks noChangeAspect="1"/>
          </p:cNvGraphicFramePr>
          <p:nvPr/>
        </p:nvGraphicFramePr>
        <p:xfrm>
          <a:off x="3054350" y="5410200"/>
          <a:ext cx="603250" cy="498475"/>
        </p:xfrm>
        <a:graphic>
          <a:graphicData uri="http://schemas.openxmlformats.org/presentationml/2006/ole">
            <p:oleObj spid="_x0000_s3075" name="Equation" r:id="rId7" imgW="228600" imgH="190500" progId="Equation.3">
              <p:embed/>
            </p:oleObj>
          </a:graphicData>
        </a:graphic>
      </p:graphicFrame>
      <p:graphicFrame>
        <p:nvGraphicFramePr>
          <p:cNvPr id="98603" name="Object 299"/>
          <p:cNvGraphicFramePr>
            <a:graphicFrameLocks noChangeAspect="1"/>
          </p:cNvGraphicFramePr>
          <p:nvPr/>
        </p:nvGraphicFramePr>
        <p:xfrm>
          <a:off x="6934200" y="2670175"/>
          <a:ext cx="1600200" cy="987425"/>
        </p:xfrm>
        <a:graphic>
          <a:graphicData uri="http://schemas.openxmlformats.org/presentationml/2006/ole">
            <p:oleObj spid="_x0000_s3076" name="Equation" r:id="rId8" imgW="761669" imgH="444307" progId="Equation.3">
              <p:embed/>
            </p:oleObj>
          </a:graphicData>
        </a:graphic>
      </p:graphicFrame>
      <p:sp>
        <p:nvSpPr>
          <p:cNvPr id="98604" name="Text Box 300"/>
          <p:cNvSpPr txBox="1">
            <a:spLocks noChangeArrowheads="1"/>
          </p:cNvSpPr>
          <p:nvPr/>
        </p:nvSpPr>
        <p:spPr bwMode="auto">
          <a:xfrm>
            <a:off x="2432050" y="2514600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mtClean="0"/>
              <a:t>beta_???? images</a:t>
            </a:r>
            <a:endParaRPr lang="en-US" smtClean="0"/>
          </a:p>
        </p:txBody>
      </p:sp>
      <p:sp>
        <p:nvSpPr>
          <p:cNvPr id="98605" name="Text Box 301"/>
          <p:cNvSpPr txBox="1">
            <a:spLocks noChangeArrowheads="1"/>
          </p:cNvSpPr>
          <p:nvPr/>
        </p:nvSpPr>
        <p:spPr bwMode="auto">
          <a:xfrm>
            <a:off x="6648450" y="48768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mtClean="0"/>
              <a:t>spmT_???? image</a:t>
            </a:r>
            <a:endParaRPr lang="en-US" smtClean="0"/>
          </a:p>
        </p:txBody>
      </p:sp>
      <p:sp>
        <p:nvSpPr>
          <p:cNvPr id="98606" name="Text Box 302"/>
          <p:cNvSpPr txBox="1">
            <a:spLocks noChangeArrowheads="1"/>
          </p:cNvSpPr>
          <p:nvPr/>
        </p:nvSpPr>
        <p:spPr bwMode="auto">
          <a:xfrm>
            <a:off x="7315200" y="54864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mtClean="0"/>
              <a:t>SPM{</a:t>
            </a:r>
            <a:r>
              <a:rPr lang="en-GB" i="1" smtClean="0"/>
              <a:t>t</a:t>
            </a:r>
            <a:r>
              <a:rPr lang="en-GB" smtClean="0"/>
              <a:t>}</a:t>
            </a:r>
            <a:endParaRPr lang="en-US" smtClean="0"/>
          </a:p>
        </p:txBody>
      </p:sp>
      <p:sp>
        <p:nvSpPr>
          <p:cNvPr id="123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990099"/>
              </a:buClr>
              <a:buFont typeface="Wingdings" charset="0"/>
              <a:buChar char="q"/>
              <a:defRPr/>
            </a:pPr>
            <a:r>
              <a:rPr lang="en-GB" dirty="0" smtClean="0"/>
              <a:t> For a given contrast </a:t>
            </a:r>
            <a:r>
              <a:rPr lang="en-GB" i="1" dirty="0" smtClean="0"/>
              <a:t>c</a:t>
            </a:r>
            <a:r>
              <a:rPr lang="en-GB" dirty="0" smtClean="0"/>
              <a:t>:</a:t>
            </a:r>
            <a:endParaRPr lang="en-US" dirty="0" smtClean="0"/>
          </a:p>
        </p:txBody>
      </p:sp>
      <p:pic>
        <p:nvPicPr>
          <p:cNvPr id="98608" name="Picture 3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530350" cy="1809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609" name="Picture 3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1530350" cy="1809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610" name="Picture 3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1530350" cy="1809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611" name="Picture 3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530350" cy="1809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2" grpId="0" animBg="1"/>
      <p:bldP spid="98613" grpId="0" animBg="1"/>
      <p:bldP spid="98614" grpId="0" animBg="1"/>
      <p:bldP spid="98615" grpId="0" animBg="1"/>
      <p:bldP spid="98599" grpId="0"/>
      <p:bldP spid="98601" grpId="0"/>
      <p:bldP spid="98604" grpId="0"/>
      <p:bldP spid="98605" grpId="0"/>
      <p:bldP spid="986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43" y="0"/>
            <a:ext cx="8229600" cy="1143000"/>
          </a:xfrm>
        </p:spPr>
        <p:txBody>
          <a:bodyPr/>
          <a:lstStyle/>
          <a:p>
            <a:r>
              <a:rPr lang="en-GB" dirty="0" smtClean="0"/>
              <a:t>How to do inference on t-maps?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021" y="1373669"/>
            <a:ext cx="21717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0761" y="691064"/>
            <a:ext cx="8333993" cy="45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Symbol" pitchFamily="18" charset="2"/>
              <a:buChar char="b"/>
              <a:defRPr/>
            </a:pPr>
            <a:endParaRPr lang="en-GB" sz="20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T-map for whole brain may contain say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	60000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Wingdings" charset="0"/>
              </a:rPr>
              <a:t>voxels</a:t>
            </a: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Each analysed separately would mean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 	60000 t-tests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At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 = 0.05 this would be 3000 false positives (Type 1 Errors)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Adjust threshold so that </a:t>
            </a:r>
            <a:r>
              <a:rPr lang="en-GB" sz="2000" i="1" dirty="0" smtClean="0">
                <a:latin typeface="Arial" charset="0"/>
                <a:ea typeface="ＭＳ Ｐゴシック" charset="0"/>
                <a:sym typeface="Symbol"/>
              </a:rPr>
              <a:t>any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values above threshold are unlikely to under the null hypothesis (height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thresholding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>
              <a:latin typeface="Arial" charset="0"/>
              <a:ea typeface="ＭＳ Ｐゴシック" charset="0"/>
              <a:sym typeface="Wingdings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4940121"/>
            <a:ext cx="1435100" cy="1719263"/>
            <a:chOff x="0" y="3120"/>
            <a:chExt cx="904" cy="1083"/>
          </a:xfrm>
        </p:grpSpPr>
        <p:pic>
          <p:nvPicPr>
            <p:cNvPr id="8" name="Picture 5" descr="VarThres_01a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0"/>
              <a:ext cx="904" cy="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8" y="3120"/>
              <a:ext cx="31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t &gt; 0.5</a:t>
              </a: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295400" y="4946650"/>
            <a:ext cx="1435100" cy="1727200"/>
            <a:chOff x="816" y="3116"/>
            <a:chExt cx="904" cy="1088"/>
          </a:xfrm>
        </p:grpSpPr>
        <p:pic>
          <p:nvPicPr>
            <p:cNvPr id="11" name="Picture 8" descr="VarThres_03a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844" y="3120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1.5</a:t>
              </a: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590800" y="4946650"/>
            <a:ext cx="1435100" cy="1727200"/>
            <a:chOff x="1632" y="3116"/>
            <a:chExt cx="904" cy="1088"/>
          </a:xfrm>
        </p:grpSpPr>
        <p:pic>
          <p:nvPicPr>
            <p:cNvPr id="14" name="Picture 11" descr="VarThres_05a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660" y="3116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2.5</a:t>
              </a: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3886200" y="4946650"/>
            <a:ext cx="1435100" cy="1727200"/>
            <a:chOff x="2448" y="3116"/>
            <a:chExt cx="904" cy="1088"/>
          </a:xfrm>
        </p:grpSpPr>
        <p:pic>
          <p:nvPicPr>
            <p:cNvPr id="17" name="Picture 14" descr="VarThres_07a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48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476" y="3120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3.5</a:t>
              </a:r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5181600" y="4946650"/>
            <a:ext cx="1435100" cy="1727200"/>
            <a:chOff x="3264" y="3116"/>
            <a:chExt cx="904" cy="1088"/>
          </a:xfrm>
        </p:grpSpPr>
        <p:pic>
          <p:nvPicPr>
            <p:cNvPr id="20" name="Picture 17" descr="VarThres_09ax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64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292" y="3116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4.5</a:t>
              </a:r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6477000" y="4946650"/>
            <a:ext cx="1435100" cy="1727200"/>
            <a:chOff x="4080" y="3116"/>
            <a:chExt cx="904" cy="1088"/>
          </a:xfrm>
        </p:grpSpPr>
        <p:pic>
          <p:nvPicPr>
            <p:cNvPr id="23" name="Picture 20" descr="VarThres_11ax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80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108" y="3120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5.5</a:t>
              </a:r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7772400" y="4946650"/>
            <a:ext cx="1435100" cy="1727200"/>
            <a:chOff x="4896" y="3116"/>
            <a:chExt cx="904" cy="1088"/>
          </a:xfrm>
        </p:grpSpPr>
        <p:pic>
          <p:nvPicPr>
            <p:cNvPr id="26" name="Picture 23" descr="VarThres_13a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96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4924" y="3120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6.5</a:t>
              </a:r>
            </a:p>
          </p:txBody>
        </p:sp>
      </p:grp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4450" y="4953000"/>
            <a:ext cx="5017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</a:rPr>
              <a:t>t &gt; 0.5</a:t>
            </a:r>
          </a:p>
        </p:txBody>
      </p:sp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t-image!</a:t>
            </a:r>
            <a:endParaRPr lang="en-GB" dirty="0"/>
          </a:p>
        </p:txBody>
      </p:sp>
      <p:pic>
        <p:nvPicPr>
          <p:cNvPr id="6146" name="Picture 2" descr="http://qph.cf.quoracdn.net/main-qimg-adf42cb403c80385b284a94d959125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642" y="2150772"/>
            <a:ext cx="6549479" cy="356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3" y="5966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Uncorrected p &lt;0.001 with regional hypothesis -&gt; </a:t>
            </a:r>
            <a:r>
              <a:rPr lang="en-GB" dirty="0" err="1" smtClean="0"/>
              <a:t>unquantified</a:t>
            </a:r>
            <a:r>
              <a:rPr lang="en-GB" dirty="0" smtClean="0"/>
              <a:t> error control</a:t>
            </a:r>
            <a:endParaRPr lang="en-GB" dirty="0"/>
          </a:p>
        </p:txBody>
      </p:sp>
      <p:pic>
        <p:nvPicPr>
          <p:cNvPr id="6146" name="Picture 2" descr="http://qph.cf.quoracdn.net/main-qimg-adf42cb403c80385b284a94d959125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37" y="3696237"/>
            <a:ext cx="4442183" cy="2418013"/>
          </a:xfrm>
          <a:prstGeom prst="rect">
            <a:avLst/>
          </a:prstGeom>
          <a:noFill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71" y="2355962"/>
            <a:ext cx="8614961" cy="121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910" y="5108082"/>
            <a:ext cx="6102572" cy="85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Classical Approach to Multiple Comparison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3490" y="1438039"/>
            <a:ext cx="5423366" cy="45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Symbol" pitchFamily="18" charset="2"/>
              <a:buChar char="b"/>
              <a:defRPr/>
            </a:pPr>
            <a:endParaRPr lang="en-GB" sz="20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	</a:t>
            </a:r>
            <a:r>
              <a:rPr lang="en-GB" sz="2000" dirty="0" err="1" smtClean="0">
                <a:latin typeface="Arial" charset="0"/>
                <a:ea typeface="ＭＳ Ｐゴシック" charset="0"/>
                <a:sym typeface="Wingdings" charset="0"/>
              </a:rPr>
              <a:t>Bonferrroni</a:t>
            </a: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 Correction: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	A method of setting the significance threshold to control the Family-wise Error Rate (FWER)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	FWER is probability that one or more values among a </a:t>
            </a:r>
            <a:r>
              <a:rPr lang="en-GB" sz="2000" b="1" dirty="0" smtClean="0">
                <a:latin typeface="Arial" charset="0"/>
                <a:ea typeface="ＭＳ Ｐゴシック" charset="0"/>
                <a:sym typeface="Wingdings" charset="0"/>
              </a:rPr>
              <a:t>family of statistics </a:t>
            </a: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will be greater than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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      For </a:t>
            </a: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each test</a:t>
            </a: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	Probability greater than threshold: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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Probability less than threshold: 1- 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886" y="1941087"/>
            <a:ext cx="3232172" cy="39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Classical Approach to Multiple Comparison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6368" y="1566828"/>
            <a:ext cx="5088517" cy="45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Symbol" pitchFamily="18" charset="2"/>
              <a:buChar char="b"/>
              <a:defRPr/>
            </a:pPr>
            <a:endParaRPr lang="en-GB" sz="20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Probability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that all </a:t>
            </a:r>
            <a:r>
              <a:rPr lang="en-GB" sz="2000" i="1" dirty="0" smtClean="0">
                <a:latin typeface="Arial" charset="0"/>
                <a:ea typeface="ＭＳ Ｐゴシック" charset="0"/>
                <a:sym typeface="Symbol"/>
              </a:rPr>
              <a:t>n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tests are less than : (1- )</a:t>
            </a:r>
            <a:r>
              <a:rPr lang="en-GB" sz="2000" baseline="30000" dirty="0" smtClean="0">
                <a:latin typeface="Arial" charset="0"/>
                <a:ea typeface="ＭＳ Ｐゴシック" charset="0"/>
                <a:sym typeface="Symbol"/>
              </a:rPr>
              <a:t>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baseline="30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Probability that one or more tests are greater than :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baseline="30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P</a:t>
            </a:r>
            <a:r>
              <a:rPr lang="en-GB" sz="2000" baseline="-25000" dirty="0" smtClean="0">
                <a:latin typeface="Arial" charset="0"/>
                <a:ea typeface="ＭＳ Ｐゴシック" charset="0"/>
                <a:sym typeface="Symbol"/>
              </a:rPr>
              <a:t>FWE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= 1 – (1- )</a:t>
            </a:r>
            <a:r>
              <a:rPr lang="en-GB" sz="2000" baseline="30000" dirty="0" smtClean="0">
                <a:latin typeface="Arial" charset="0"/>
                <a:ea typeface="ＭＳ Ｐゴシック" charset="0"/>
                <a:sym typeface="Symbol"/>
              </a:rPr>
              <a:t>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baseline="30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Since  is small, approximates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to: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P</a:t>
            </a:r>
            <a:r>
              <a:rPr lang="en-GB" sz="2000" baseline="-25000" dirty="0" smtClean="0">
                <a:latin typeface="Arial" charset="0"/>
                <a:ea typeface="ＭＳ Ｐゴシック" charset="0"/>
                <a:sym typeface="Symbol"/>
              </a:rPr>
              <a:t>FWE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 n .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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 = P</a:t>
            </a:r>
            <a:r>
              <a:rPr lang="en-GB" sz="2000" baseline="-25000" dirty="0" smtClean="0">
                <a:latin typeface="Arial" charset="0"/>
                <a:ea typeface="ＭＳ Ｐゴシック" charset="0"/>
                <a:sym typeface="Symbol"/>
              </a:rPr>
              <a:t>FWE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/ 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733" y="2198665"/>
            <a:ext cx="3232172" cy="39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Classical Approach to Multiple Comparison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6368" y="1566828"/>
            <a:ext cx="5088517" cy="45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Symbol" pitchFamily="18" charset="2"/>
              <a:buChar char="b"/>
              <a:defRPr/>
            </a:pPr>
            <a:endParaRPr lang="en-GB" sz="20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 = P</a:t>
            </a:r>
            <a:r>
              <a:rPr lang="en-GB" sz="2000" baseline="-25000" dirty="0" smtClean="0">
                <a:latin typeface="Arial" charset="0"/>
                <a:ea typeface="ＭＳ Ｐゴシック" charset="0"/>
                <a:sym typeface="Symbol"/>
              </a:rPr>
              <a:t>FWE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/ 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Could in principle find a single-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voxel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probability threshold, , that would give the required FWER such that there would be P</a:t>
            </a:r>
            <a:r>
              <a:rPr lang="en-GB" sz="2000" baseline="-25000" dirty="0" smtClean="0">
                <a:latin typeface="Arial" charset="0"/>
                <a:ea typeface="ＭＳ Ｐゴシック" charset="0"/>
                <a:sym typeface="Symbol"/>
              </a:rPr>
              <a:t>FWE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probability of seeing any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voxel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above threshold in all of the </a:t>
            </a:r>
            <a:r>
              <a:rPr lang="en-GB" sz="2000" i="1" dirty="0" smtClean="0">
                <a:latin typeface="Arial" charset="0"/>
                <a:ea typeface="ＭＳ Ｐゴシック" charset="0"/>
                <a:sym typeface="Symbol"/>
              </a:rPr>
              <a:t>n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values...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733" y="2198665"/>
            <a:ext cx="3232172" cy="39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733" y="2198665"/>
            <a:ext cx="3232172" cy="39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Classical Approach to Multiple Comparison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6368" y="1566828"/>
            <a:ext cx="5088517" cy="45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Symbol" pitchFamily="18" charset="2"/>
              <a:buChar char="b"/>
              <a:defRPr/>
            </a:pPr>
            <a:endParaRPr lang="en-GB" sz="20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 = P</a:t>
            </a:r>
            <a:r>
              <a:rPr lang="en-GB" sz="2000" baseline="-25000" dirty="0" smtClean="0">
                <a:latin typeface="Arial" charset="0"/>
                <a:ea typeface="ＭＳ Ｐゴシック" charset="0"/>
                <a:sym typeface="Symbol"/>
              </a:rPr>
              <a:t>FWE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/ 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e.g. 100,000 t stats, all with 40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d.f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For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P</a:t>
            </a:r>
            <a:r>
              <a:rPr lang="en-GB" sz="2000" baseline="-25000" dirty="0" smtClean="0">
                <a:latin typeface="Arial" charset="0"/>
                <a:ea typeface="ＭＳ Ｐゴシック" charset="0"/>
                <a:sym typeface="Symbol"/>
              </a:rPr>
              <a:t>FWE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of 0.05: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0.05/100000 = 0.0000005, corresponding t 5.77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=&gt; a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voxel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statistic of &gt;5.77 has only a 5% chance of arising anywhere in a volume of 100,000 t stats drawn from the null distribution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not </a:t>
            </a:r>
            <a:r>
              <a:rPr lang="en-GB" dirty="0" err="1" smtClean="0"/>
              <a:t>Bonferroni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6216" y="1335008"/>
            <a:ext cx="5603672" cy="509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Functional imaging data has a degree of </a:t>
            </a:r>
            <a:r>
              <a:rPr lang="en-GB" b="1" dirty="0" smtClean="0">
                <a:latin typeface="Arial" charset="0"/>
                <a:ea typeface="ＭＳ Ｐゴシック" charset="0"/>
                <a:sym typeface="Symbol"/>
              </a:rPr>
              <a:t>spatial correlation </a:t>
            </a: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Number of independent values &lt; number of </a:t>
            </a:r>
            <a:r>
              <a:rPr lang="en-GB" dirty="0" err="1" smtClean="0">
                <a:latin typeface="Arial" charset="0"/>
                <a:ea typeface="ＭＳ Ｐゴシック" charset="0"/>
                <a:sym typeface="Symbol"/>
              </a:rPr>
              <a:t>voxels</a:t>
            </a: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12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Why?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11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The way that the scanner collects and reconstructs the image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Physiology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Spatial </a:t>
            </a:r>
            <a:r>
              <a:rPr lang="en-GB" dirty="0" err="1" smtClean="0">
                <a:latin typeface="Arial" charset="0"/>
                <a:ea typeface="ＭＳ Ｐゴシック" charset="0"/>
                <a:sym typeface="Symbol"/>
              </a:rPr>
              <a:t>preprocessing</a:t>
            </a: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 (</a:t>
            </a:r>
            <a:r>
              <a:rPr lang="en-GB" dirty="0" err="1" smtClean="0">
                <a:latin typeface="Arial" charset="0"/>
                <a:ea typeface="ＭＳ Ｐゴシック" charset="0"/>
                <a:sym typeface="Symbol"/>
              </a:rPr>
              <a:t>resampling</a:t>
            </a: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, smoothing)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4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Also could be seen as a categorical error: unique situation in which have a continuous statistic image, not a series of independent tests 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1828" y="2172907"/>
            <a:ext cx="3232172" cy="39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53072" y="2382592"/>
            <a:ext cx="28075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Carlo Emilio </a:t>
            </a:r>
            <a:r>
              <a:rPr lang="en-GB" sz="1400" b="1" dirty="0" err="1" smtClean="0">
                <a:solidFill>
                  <a:srgbClr val="FF0000"/>
                </a:solidFill>
              </a:rPr>
              <a:t>Bonferroni</a:t>
            </a:r>
            <a:r>
              <a:rPr lang="en-GB" sz="1400" b="1" dirty="0" smtClean="0">
                <a:solidFill>
                  <a:srgbClr val="FF0000"/>
                </a:solidFill>
              </a:rPr>
              <a:t> was born in Bergamo on 28 January 1892 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and </a:t>
            </a:r>
            <a:r>
              <a:rPr lang="en-GB" sz="1400" b="1" dirty="0" smtClean="0">
                <a:solidFill>
                  <a:srgbClr val="FF0000"/>
                </a:solidFill>
              </a:rPr>
              <a:t>died on 18 August 1960 in Firenze (Florence). He studied in Torino 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(</a:t>
            </a:r>
            <a:r>
              <a:rPr lang="en-GB" sz="1400" b="1" dirty="0" smtClean="0">
                <a:solidFill>
                  <a:srgbClr val="FF0000"/>
                </a:solidFill>
              </a:rPr>
              <a:t>Turin), held a post as assistant professor at the Turin Polytechnic, and 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in </a:t>
            </a:r>
            <a:r>
              <a:rPr lang="en-GB" sz="1400" b="1" dirty="0" smtClean="0">
                <a:solidFill>
                  <a:srgbClr val="FF0000"/>
                </a:solidFill>
              </a:rPr>
              <a:t>1923 took up the chair of financial mathematics at the </a:t>
            </a:r>
            <a:r>
              <a:rPr lang="en-GB" sz="1400" b="1" dirty="0" smtClean="0">
                <a:solidFill>
                  <a:srgbClr val="FF0000"/>
                </a:solidFill>
              </a:rPr>
              <a:t>Economics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Institute in Bari. In 1933 he transferred to Firenze </a:t>
            </a:r>
            <a:r>
              <a:rPr lang="en-GB" sz="1400" b="1" dirty="0" smtClean="0">
                <a:solidFill>
                  <a:srgbClr val="FF0000"/>
                </a:solidFill>
              </a:rPr>
              <a:t>where </a:t>
            </a:r>
            <a:r>
              <a:rPr lang="en-GB" sz="1400" b="1" dirty="0" smtClean="0">
                <a:solidFill>
                  <a:srgbClr val="FF0000"/>
                </a:solidFill>
              </a:rPr>
              <a:t>he 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held </a:t>
            </a:r>
            <a:r>
              <a:rPr lang="en-GB" sz="1400" b="1" dirty="0" smtClean="0">
                <a:solidFill>
                  <a:srgbClr val="FF0000"/>
                </a:solidFill>
              </a:rPr>
              <a:t>his chair until his death.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Outline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Where are we up to?</a:t>
            </a:r>
          </a:p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Part 1</a:t>
            </a: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Hypothesis Testing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Multiple Comparisons </a:t>
            </a:r>
            <a:r>
              <a:rPr lang="en-GB" dirty="0" err="1" smtClean="0">
                <a:solidFill>
                  <a:schemeClr val="bg1"/>
                </a:solidFill>
              </a:rPr>
              <a:t>vs</a:t>
            </a:r>
            <a:r>
              <a:rPr lang="en-GB" dirty="0" smtClean="0">
                <a:solidFill>
                  <a:schemeClr val="bg1"/>
                </a:solidFill>
              </a:rPr>
              <a:t> Topological Inference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Smoothing</a:t>
            </a:r>
          </a:p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Part 2</a:t>
            </a: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Random Field Theory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Alternatives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Conclusion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Part 3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SPM Example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1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Illustration of Spatial Correlation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6216" y="1335008"/>
            <a:ext cx="8887784" cy="509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Take an image slice, say 100 by 100 </a:t>
            </a:r>
            <a:r>
              <a:rPr lang="en-GB" dirty="0" err="1" smtClean="0">
                <a:latin typeface="Arial" charset="0"/>
                <a:ea typeface="ＭＳ Ｐゴシック" charset="0"/>
                <a:sym typeface="Symbol"/>
              </a:rPr>
              <a:t>voxels</a:t>
            </a: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Fill each </a:t>
            </a:r>
            <a:r>
              <a:rPr lang="en-GB" dirty="0" err="1" smtClean="0">
                <a:latin typeface="Arial" charset="0"/>
                <a:ea typeface="ＭＳ Ｐゴシック" charset="0"/>
                <a:sym typeface="Symbol"/>
              </a:rPr>
              <a:t>voxel</a:t>
            </a: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 with an independent random sample from a normal distribution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Creates a Z-map (equivalent to t with v high </a:t>
            </a:r>
            <a:r>
              <a:rPr lang="en-GB" dirty="0" err="1" smtClean="0">
                <a:latin typeface="Arial" charset="0"/>
                <a:ea typeface="ＭＳ Ｐゴシック" charset="0"/>
                <a:sym typeface="Symbol"/>
              </a:rPr>
              <a:t>d.f</a:t>
            </a: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.)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How many numbers in the image are more positive than is likely by chance?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t="8905"/>
          <a:stretch>
            <a:fillRect/>
          </a:stretch>
        </p:blipFill>
        <p:spPr bwMode="auto">
          <a:xfrm>
            <a:off x="257576" y="1815921"/>
            <a:ext cx="7117255" cy="34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Illustration of Spatial Correlation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6216" y="1335008"/>
            <a:ext cx="8887784" cy="509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Bonferroni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would give accurate threshold, since all values independent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10,000 Z scores 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=&gt;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Bonferroni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 for FWE rate of 0.05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0.05/10,000 = 0.000005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i.e. Z score of 4.42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Only 5 out of 100 such images expected to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have  Z &gt; 4.42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33679" t="8905"/>
          <a:stretch>
            <a:fillRect/>
          </a:stretch>
        </p:blipFill>
        <p:spPr bwMode="auto">
          <a:xfrm>
            <a:off x="5653825" y="2292439"/>
            <a:ext cx="3266471" cy="239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Illustration of Spatial Correlation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6216" y="1335008"/>
            <a:ext cx="8887784" cy="509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Break up image into squares of 10 x 10 pixels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For each square calculate the mean of the 100 values contained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Replace the 100 random numbers by the mean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306" y="2513661"/>
            <a:ext cx="4928657" cy="386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Illustration of Spatial Correlation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6216" y="5044124"/>
            <a:ext cx="8887784" cy="13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Still have 10,000 numbers (Z scores) but only 100 independent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Appropriate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Bonferroni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correction: 0.05/100 = 0.0005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Corresponds to Z 3.29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Z 4.42 would have lead to FWER 100 times lower than the rate we wanted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701" y="1148500"/>
            <a:ext cx="4928657" cy="386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6216" y="4516090"/>
            <a:ext cx="8887784" cy="13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This time have applied a Gaussian kernel with FWHM = 10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(At 5 pixels from centre, value is half peak value)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Smoothing replaces each value in the image with weighted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av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of itself and neighbours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Blurs the image -&gt; contributes to spatial correlation 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08" y="1351055"/>
            <a:ext cx="3595720" cy="282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l="49470"/>
          <a:stretch>
            <a:fillRect/>
          </a:stretch>
        </p:blipFill>
        <p:spPr bwMode="auto">
          <a:xfrm>
            <a:off x="4945487" y="1067471"/>
            <a:ext cx="3713945" cy="280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8595" y="3821404"/>
            <a:ext cx="4437979" cy="3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Smoothing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Smoothing kernel</a:t>
            </a:r>
          </a:p>
        </p:txBody>
      </p:sp>
      <p:pic>
        <p:nvPicPr>
          <p:cNvPr id="16390" name="Picture 6" descr="600px-Kernel_exponenti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05" t="55511" r="6000"/>
          <a:stretch>
            <a:fillRect/>
          </a:stretch>
        </p:blipFill>
        <p:spPr>
          <a:xfrm>
            <a:off x="406400" y="1830388"/>
            <a:ext cx="7975600" cy="3162300"/>
          </a:xfrm>
        </p:spPr>
      </p:pic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4724400" y="1938338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6430963" y="6564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3195638" y="3200400"/>
            <a:ext cx="304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3186113" y="5291138"/>
            <a:ext cx="304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3200400" y="3233738"/>
            <a:ext cx="0" cy="2057400"/>
          </a:xfrm>
          <a:prstGeom prst="line">
            <a:avLst/>
          </a:prstGeom>
          <a:noFill/>
          <a:ln w="12700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>
            <a:off x="6234113" y="3233738"/>
            <a:ext cx="0" cy="2057400"/>
          </a:xfrm>
          <a:prstGeom prst="line">
            <a:avLst/>
          </a:prstGeom>
          <a:noFill/>
          <a:ln w="12700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1549400" y="5410200"/>
            <a:ext cx="6335713" cy="7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>
                <a:solidFill>
                  <a:schemeClr val="accent2"/>
                </a:solidFill>
              </a:rPr>
              <a:t>FWHM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de-DE" sz="2000" b="1" dirty="0">
                <a:solidFill>
                  <a:schemeClr val="accent2"/>
                </a:solidFill>
              </a:rPr>
              <a:t>(Full Width at Half Maximum)</a:t>
            </a:r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900113" y="3198813"/>
            <a:ext cx="23034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9" name="Line 18"/>
          <p:cNvSpPr>
            <a:spLocks noChangeShapeType="1"/>
          </p:cNvSpPr>
          <p:nvPr/>
        </p:nvSpPr>
        <p:spPr bwMode="auto">
          <a:xfrm>
            <a:off x="900113" y="1925638"/>
            <a:ext cx="38163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305475"/>
            <a:ext cx="8887784" cy="273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Increases signal : noise ratio (matched filter theorem)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Allow averaging across subjects (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smooths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over residual anatomical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diffs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Arial" charset="0"/>
                <a:ea typeface="ＭＳ Ｐゴシック" charset="0"/>
                <a:sym typeface="Symbol"/>
              </a:rPr>
              <a:t>Lattice approximation to continuous underlying random field -&gt; topological inference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sz="2400" b="1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FWHM must be substantially greater than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voxel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size</a:t>
            </a: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sz="2400" b="1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 l="49470"/>
          <a:stretch>
            <a:fillRect/>
          </a:stretch>
        </p:blipFill>
        <p:spPr bwMode="auto">
          <a:xfrm>
            <a:off x="0" y="294738"/>
            <a:ext cx="3713945" cy="280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Why Smooth?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14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4000" b="1" dirty="0" smtClean="0">
                <a:solidFill>
                  <a:schemeClr val="bg1"/>
                </a:solidFill>
              </a:rPr>
              <a:t>	Part 2:  Random Field Theory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Where are we up to?</a:t>
            </a:r>
          </a:p>
          <a:p>
            <a:r>
              <a:rPr lang="en-GB" dirty="0" smtClean="0"/>
              <a:t>Hypothesis testing</a:t>
            </a:r>
          </a:p>
          <a:p>
            <a:r>
              <a:rPr lang="en-GB" dirty="0" smtClean="0"/>
              <a:t>Multiple Comparisons </a:t>
            </a:r>
            <a:r>
              <a:rPr lang="en-GB" dirty="0" err="1" smtClean="0"/>
              <a:t>vs</a:t>
            </a:r>
            <a:r>
              <a:rPr lang="en-GB" dirty="0" smtClean="0"/>
              <a:t> Topological Inference</a:t>
            </a:r>
          </a:p>
          <a:p>
            <a:r>
              <a:rPr lang="en-GB" dirty="0" smtClean="0"/>
              <a:t>Smoothing</a:t>
            </a:r>
          </a:p>
          <a:p>
            <a:r>
              <a:rPr lang="en-GB" b="1" dirty="0" smtClean="0"/>
              <a:t>Random Field Theory</a:t>
            </a:r>
          </a:p>
          <a:p>
            <a:r>
              <a:rPr lang="en-GB" b="1" dirty="0" smtClean="0"/>
              <a:t>Alternatives</a:t>
            </a:r>
          </a:p>
          <a:p>
            <a:r>
              <a:rPr lang="en-GB" b="1" dirty="0" smtClean="0"/>
              <a:t>Conclusion</a:t>
            </a:r>
          </a:p>
          <a:p>
            <a:r>
              <a:rPr lang="en-GB" b="1" dirty="0" smtClean="0"/>
              <a:t>Practical example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0867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Field Theory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1628800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/>
              <a:t>The key difference between statistical parametric mapping (SPM) and conventional statistics lies in the thing one is making an inference about.</a:t>
            </a:r>
          </a:p>
          <a:p>
            <a:pPr algn="ctr"/>
            <a:r>
              <a:rPr lang="en-GB" sz="2000" i="1" dirty="0" smtClean="0"/>
              <a:t>In conventional statistics, this is usual a scalar quantity (i.e. a model parameter) that generates measurements, such as reaction times.</a:t>
            </a:r>
          </a:p>
          <a:p>
            <a:pPr algn="ctr"/>
            <a:r>
              <a:rPr lang="en-GB" sz="2000" i="1" dirty="0" smtClean="0"/>
              <a:t>[…]</a:t>
            </a:r>
          </a:p>
          <a:p>
            <a:pPr algn="ctr"/>
            <a:r>
              <a:rPr lang="en-GB" sz="2000" i="1" dirty="0" smtClean="0"/>
              <a:t>In contrast, in SPM one makes inferences about the topological features of a statistical process that is a function of space or time.</a:t>
            </a:r>
            <a:r>
              <a:rPr lang="en-GB" sz="2000" dirty="0" smtClean="0"/>
              <a:t> (Friston, 2007)</a:t>
            </a:r>
            <a:endParaRPr lang="en-GB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4390072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/>
              <a:t>Random field theory regards data as realizations of a continuous process in one or more dimensions. </a:t>
            </a:r>
          </a:p>
          <a:p>
            <a:pPr algn="ctr"/>
            <a:r>
              <a:rPr lang="en-GB" sz="2000" i="1" dirty="0" smtClean="0"/>
              <a:t>This contrasts with classical approaches like the </a:t>
            </a:r>
            <a:r>
              <a:rPr lang="en-GB" sz="2000" i="1" dirty="0" err="1" smtClean="0"/>
              <a:t>Bonferroni</a:t>
            </a:r>
            <a:r>
              <a:rPr lang="en-GB" sz="2000" i="1" dirty="0" smtClean="0"/>
              <a:t> correction, which consider images as collections of discrete samples with no continuity properties.</a:t>
            </a:r>
            <a:r>
              <a:rPr lang="en-GB" sz="2000" dirty="0" smtClean="0"/>
              <a:t> (</a:t>
            </a:r>
            <a:r>
              <a:rPr lang="en-GB" sz="2000" dirty="0" err="1" smtClean="0"/>
              <a:t>Kilner</a:t>
            </a:r>
            <a:r>
              <a:rPr lang="en-GB" sz="2000" dirty="0" smtClean="0"/>
              <a:t> &amp; Friston, 2010)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8049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4000" b="1" dirty="0" smtClean="0">
                <a:solidFill>
                  <a:schemeClr val="bg1"/>
                </a:solidFill>
              </a:rPr>
              <a:t>	Part 1:  Testing Hypotheses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Random Field Theory?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Therefore: </a:t>
            </a:r>
            <a:r>
              <a:rPr lang="en-GB" dirty="0" err="1" smtClean="0"/>
              <a:t>Bonferroni</a:t>
            </a:r>
            <a:r>
              <a:rPr lang="en-GB" dirty="0" smtClean="0"/>
              <a:t>-correction not only unsuitable because of spatial correlation</a:t>
            </a:r>
          </a:p>
          <a:p>
            <a:pPr lvl="1"/>
            <a:r>
              <a:rPr lang="en-GB" dirty="0" smtClean="0"/>
              <a:t>But also because of controlling something completely different from what we need</a:t>
            </a:r>
          </a:p>
          <a:p>
            <a:pPr lvl="1"/>
            <a:r>
              <a:rPr lang="en-GB" dirty="0" smtClean="0"/>
              <a:t>Suitable for different, independent tests, not continuous image</a:t>
            </a:r>
          </a:p>
          <a:p>
            <a:pPr lvl="1"/>
            <a:r>
              <a:rPr lang="en-GB" dirty="0" smtClean="0"/>
              <a:t>Couldn’t we think of each voxel as independent sample?</a:t>
            </a:r>
          </a:p>
        </p:txBody>
      </p:sp>
    </p:spTree>
    <p:extLst>
      <p:ext uri="{BB962C8B-B14F-4D97-AF65-F5344CB8AC3E}">
        <p14:creationId xmlns:p14="http://schemas.microsoft.com/office/powerpoint/2010/main" xmlns="" val="17814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Random Field Theory?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No</a:t>
            </a:r>
          </a:p>
          <a:p>
            <a:r>
              <a:rPr lang="en-GB" dirty="0" smtClean="0"/>
              <a:t>Imagine 100,000 voxels, </a:t>
            </a:r>
            <a:r>
              <a:rPr lang="el-GR" dirty="0" smtClean="0"/>
              <a:t>α</a:t>
            </a:r>
            <a:r>
              <a:rPr lang="de-DE" dirty="0" smtClean="0"/>
              <a:t> = </a:t>
            </a:r>
            <a:r>
              <a:rPr lang="en-GB" dirty="0" smtClean="0"/>
              <a:t>5%</a:t>
            </a:r>
          </a:p>
          <a:p>
            <a:pPr lvl="1"/>
            <a:r>
              <a:rPr lang="en-GB" dirty="0" smtClean="0"/>
              <a:t> expect 5,000 voxels to be false positives</a:t>
            </a:r>
          </a:p>
          <a:p>
            <a:r>
              <a:rPr lang="en-GB" dirty="0" smtClean="0"/>
              <a:t>Now: halving the size of each voxel</a:t>
            </a:r>
          </a:p>
          <a:p>
            <a:pPr lvl="1"/>
            <a:r>
              <a:rPr lang="en-GB" dirty="0" smtClean="0"/>
              <a:t>200,000 voxels, </a:t>
            </a:r>
            <a:r>
              <a:rPr lang="el-GR" dirty="0"/>
              <a:t>α</a:t>
            </a:r>
            <a:r>
              <a:rPr lang="de-DE" dirty="0"/>
              <a:t> = </a:t>
            </a:r>
            <a:r>
              <a:rPr lang="en-GB" dirty="0"/>
              <a:t>5</a:t>
            </a:r>
            <a:r>
              <a:rPr lang="en-GB" dirty="0" smtClean="0"/>
              <a:t>%</a:t>
            </a:r>
          </a:p>
          <a:p>
            <a:pPr lvl="1"/>
            <a:r>
              <a:rPr lang="en-GB" dirty="0" smtClean="0"/>
              <a:t>Expect 40,000 voxels to be false positives</a:t>
            </a:r>
          </a:p>
          <a:p>
            <a:r>
              <a:rPr lang="en-GB" dirty="0" smtClean="0"/>
              <a:t>Double the number of voxels </a:t>
            </a:r>
            <a:r>
              <a:rPr lang="en-GB" dirty="0"/>
              <a:t>(e.g. by increasing resolution) leads to an increase in false positives by factor of eight!</a:t>
            </a:r>
          </a:p>
          <a:p>
            <a:pPr lvl="1"/>
            <a:r>
              <a:rPr lang="en-GB" dirty="0" smtClean="0"/>
              <a:t>Without </a:t>
            </a:r>
            <a:r>
              <a:rPr lang="en-GB" dirty="0"/>
              <a:t>changing the actual data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90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Random Field Theory?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RFT we are NOT controlling for the expected number of false positive voxels</a:t>
            </a:r>
          </a:p>
          <a:p>
            <a:pPr lvl="1"/>
            <a:r>
              <a:rPr lang="en-GB" dirty="0" smtClean="0"/>
              <a:t>false positive rate expressed as connected sets of voxels above some threshold</a:t>
            </a:r>
          </a:p>
          <a:p>
            <a:r>
              <a:rPr lang="en-GB" dirty="0" smtClean="0"/>
              <a:t>RFT controls the expected number of false positive regions, not voxels (like in </a:t>
            </a:r>
            <a:r>
              <a:rPr lang="en-GB" dirty="0" err="1" smtClean="0"/>
              <a:t>Bonferroni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Number of voxels irrelevant because being more or less arbitrary </a:t>
            </a:r>
          </a:p>
          <a:p>
            <a:pPr lvl="1"/>
            <a:r>
              <a:rPr lang="en-GB" dirty="0" smtClean="0"/>
              <a:t>Region is topological feature, voxel is not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30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Random Field Theory?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 standard correction for multiple comparisons doesn’t work..</a:t>
            </a:r>
          </a:p>
          <a:p>
            <a:pPr lvl="1"/>
            <a:r>
              <a:rPr lang="en-GB" dirty="0" smtClean="0"/>
              <a:t>Solution: treating SPMs as discretisation of underlying continuous fields</a:t>
            </a:r>
          </a:p>
          <a:p>
            <a:pPr lvl="2"/>
            <a:r>
              <a:rPr lang="en-GB" dirty="0" smtClean="0"/>
              <a:t>With topological features such as amplitude, cluster size, number of clusters, etc.</a:t>
            </a:r>
          </a:p>
          <a:p>
            <a:pPr lvl="2"/>
            <a:r>
              <a:rPr lang="en-GB" dirty="0" smtClean="0"/>
              <a:t>Apply topological inference  to detect activations in SPMs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7" t="6659" r="4756" b="7062"/>
          <a:stretch>
            <a:fillRect/>
          </a:stretch>
        </p:blipFill>
        <p:spPr bwMode="auto">
          <a:xfrm>
            <a:off x="5946078" y="4795375"/>
            <a:ext cx="2442346" cy="201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55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Topological Inference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Topological inference can be about</a:t>
            </a:r>
          </a:p>
          <a:p>
            <a:pPr lvl="1"/>
            <a:r>
              <a:rPr lang="en-GB" dirty="0" smtClean="0"/>
              <a:t>Peak height</a:t>
            </a:r>
          </a:p>
          <a:p>
            <a:pPr lvl="1"/>
            <a:r>
              <a:rPr lang="en-GB" dirty="0" smtClean="0"/>
              <a:t>Cluster extent</a:t>
            </a:r>
          </a:p>
          <a:p>
            <a:pPr lvl="1"/>
            <a:r>
              <a:rPr lang="en-GB" dirty="0" smtClean="0"/>
              <a:t>Number of clusters</a:t>
            </a:r>
          </a:p>
          <a:p>
            <a:pPr lvl="1"/>
            <a:endParaRPr lang="en-GB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5496" y="3717032"/>
            <a:ext cx="7851775" cy="3124200"/>
            <a:chOff x="530930" y="2362200"/>
            <a:chExt cx="7851070" cy="3124200"/>
          </a:xfrm>
        </p:grpSpPr>
        <p:sp>
          <p:nvSpPr>
            <p:cNvPr id="5" name="Freeform 22"/>
            <p:cNvSpPr>
              <a:spLocks/>
            </p:cNvSpPr>
            <p:nvPr/>
          </p:nvSpPr>
          <p:spPr bwMode="auto">
            <a:xfrm>
              <a:off x="1485781" y="3059668"/>
              <a:ext cx="6175169" cy="2113601"/>
            </a:xfrm>
            <a:custGeom>
              <a:avLst/>
              <a:gdLst>
                <a:gd name="T0" fmla="*/ 0 w 6175169"/>
                <a:gd name="T1" fmla="*/ 1911996 h 2113601"/>
                <a:gd name="T2" fmla="*/ 434438 w 6175169"/>
                <a:gd name="T3" fmla="*/ 1896049 h 2113601"/>
                <a:gd name="T4" fmla="*/ 878774 w 6175169"/>
                <a:gd name="T5" fmla="*/ 1864495 h 2113601"/>
                <a:gd name="T6" fmla="*/ 1341912 w 6175169"/>
                <a:gd name="T7" fmla="*/ 68 h 2113601"/>
                <a:gd name="T8" fmla="*/ 1662546 w 6175169"/>
                <a:gd name="T9" fmla="*/ 1935746 h 2113601"/>
                <a:gd name="T10" fmla="*/ 2085109 w 6175169"/>
                <a:gd name="T11" fmla="*/ 2026677 h 2113601"/>
                <a:gd name="T12" fmla="*/ 2398816 w 6175169"/>
                <a:gd name="T13" fmla="*/ 2054499 h 2113601"/>
                <a:gd name="T14" fmla="*/ 2660073 w 6175169"/>
                <a:gd name="T15" fmla="*/ 1187601 h 2113601"/>
                <a:gd name="T16" fmla="*/ 3752603 w 6175169"/>
                <a:gd name="T17" fmla="*/ 1175725 h 2113601"/>
                <a:gd name="T18" fmla="*/ 4061361 w 6175169"/>
                <a:gd name="T19" fmla="*/ 1828868 h 2113601"/>
                <a:gd name="T20" fmla="*/ 4536374 w 6175169"/>
                <a:gd name="T21" fmla="*/ 1959497 h 2113601"/>
                <a:gd name="T22" fmla="*/ 4952011 w 6175169"/>
                <a:gd name="T23" fmla="*/ 1864494 h 2113601"/>
                <a:gd name="T24" fmla="*/ 5237019 w 6175169"/>
                <a:gd name="T25" fmla="*/ 1341981 h 2113601"/>
                <a:gd name="T26" fmla="*/ 5723906 w 6175169"/>
                <a:gd name="T27" fmla="*/ 1306354 h 2113601"/>
                <a:gd name="T28" fmla="*/ 5949538 w 6175169"/>
                <a:gd name="T29" fmla="*/ 1603237 h 2113601"/>
                <a:gd name="T30" fmla="*/ 6175169 w 6175169"/>
                <a:gd name="T31" fmla="*/ 1983248 h 21136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6" name="Straight Arrow Connector 24"/>
            <p:cNvCxnSpPr>
              <a:cxnSpLocks noChangeShapeType="1"/>
            </p:cNvCxnSpPr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27"/>
            <p:cNvSpPr txBox="1">
              <a:spLocks noChangeArrowheads="1"/>
            </p:cNvSpPr>
            <p:nvPr/>
          </p:nvSpPr>
          <p:spPr bwMode="auto">
            <a:xfrm>
              <a:off x="7581781" y="5117068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/>
                <a:t>space</a:t>
              </a:r>
            </a:p>
          </p:txBody>
        </p:sp>
        <p:sp>
          <p:nvSpPr>
            <p:cNvPr id="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dirty="0"/>
                <a:t>intensity</a:t>
              </a:r>
            </a:p>
          </p:txBody>
        </p:sp>
      </p:grpSp>
      <p:cxnSp>
        <p:nvCxnSpPr>
          <p:cNvPr id="16" name="Straight Connector 45"/>
          <p:cNvCxnSpPr/>
          <p:nvPr/>
        </p:nvCxnSpPr>
        <p:spPr bwMode="auto">
          <a:xfrm>
            <a:off x="899592" y="4941168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45"/>
          <p:cNvCxnSpPr/>
          <p:nvPr/>
        </p:nvCxnSpPr>
        <p:spPr bwMode="auto">
          <a:xfrm>
            <a:off x="886544" y="594928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46"/>
          <p:cNvSpPr txBox="1"/>
          <p:nvPr/>
        </p:nvSpPr>
        <p:spPr>
          <a:xfrm>
            <a:off x="429122" y="4715296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endParaRPr lang="en-US" sz="14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5" name="TextBox 46"/>
          <p:cNvSpPr txBox="1">
            <a:spLocks noChangeArrowheads="1"/>
          </p:cNvSpPr>
          <p:nvPr/>
        </p:nvSpPr>
        <p:spPr bwMode="auto">
          <a:xfrm>
            <a:off x="350317" y="5723409"/>
            <a:ext cx="497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baseline="-25000" dirty="0" err="1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259632" y="4414500"/>
            <a:ext cx="2088232" cy="5986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llipse 25"/>
          <p:cNvSpPr/>
          <p:nvPr/>
        </p:nvSpPr>
        <p:spPr>
          <a:xfrm>
            <a:off x="3203848" y="5422612"/>
            <a:ext cx="2088232" cy="59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llipse 26"/>
          <p:cNvSpPr/>
          <p:nvPr/>
        </p:nvSpPr>
        <p:spPr>
          <a:xfrm>
            <a:off x="1259632" y="4414500"/>
            <a:ext cx="2088232" cy="5986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/>
          <p:cNvSpPr/>
          <p:nvPr/>
        </p:nvSpPr>
        <p:spPr>
          <a:xfrm>
            <a:off x="3203848" y="5422612"/>
            <a:ext cx="2088232" cy="5986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/>
          <p:cNvSpPr/>
          <p:nvPr/>
        </p:nvSpPr>
        <p:spPr>
          <a:xfrm>
            <a:off x="5508104" y="5494620"/>
            <a:ext cx="2088232" cy="5986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22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10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Random Field </a:t>
            </a:r>
            <a:r>
              <a:rPr lang="en-GB" dirty="0" smtClean="0"/>
              <a:t>Theory: </a:t>
            </a:r>
            <a:r>
              <a:rPr lang="en-GB" dirty="0" err="1" smtClean="0"/>
              <a:t>Resels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Solution: discounting voxel size by expressing search volume in </a:t>
            </a:r>
            <a:r>
              <a:rPr lang="en-GB" dirty="0" err="1"/>
              <a:t>r</a:t>
            </a:r>
            <a:r>
              <a:rPr lang="en-GB" dirty="0" err="1" smtClean="0"/>
              <a:t>esels</a:t>
            </a:r>
            <a:endParaRPr lang="en-GB" dirty="0" smtClean="0"/>
          </a:p>
          <a:p>
            <a:pPr lvl="1"/>
            <a:r>
              <a:rPr lang="en-GB" dirty="0" smtClean="0"/>
              <a:t>“resolution elements” </a:t>
            </a:r>
          </a:p>
          <a:p>
            <a:pPr lvl="1"/>
            <a:r>
              <a:rPr lang="en-GB" dirty="0" smtClean="0"/>
              <a:t>Depending on smoothness of data</a:t>
            </a:r>
          </a:p>
          <a:p>
            <a:pPr lvl="1"/>
            <a:r>
              <a:rPr lang="en-GB" dirty="0" smtClean="0"/>
              <a:t>“restoring” independence of data</a:t>
            </a:r>
          </a:p>
          <a:p>
            <a:r>
              <a:rPr lang="en-GB" dirty="0" err="1" smtClean="0"/>
              <a:t>Resel</a:t>
            </a:r>
            <a:r>
              <a:rPr lang="en-GB" dirty="0" smtClean="0"/>
              <a:t> defined as volume with same size as FWHM</a:t>
            </a:r>
          </a:p>
          <a:p>
            <a:pPr lvl="1"/>
            <a:r>
              <a:rPr lang="en-GB" dirty="0" err="1" smtClean="0"/>
              <a:t>R</a:t>
            </a:r>
            <a:r>
              <a:rPr lang="en-GB" baseline="-25000" dirty="0" err="1" smtClean="0"/>
              <a:t>i</a:t>
            </a:r>
            <a:r>
              <a:rPr lang="en-GB" dirty="0" smtClean="0"/>
              <a:t> = </a:t>
            </a:r>
            <a:r>
              <a:rPr lang="en-GB" dirty="0" err="1" smtClean="0"/>
              <a:t>FWHM</a:t>
            </a:r>
            <a:r>
              <a:rPr lang="en-GB" baseline="-25000" dirty="0" err="1" smtClean="0"/>
              <a:t>x</a:t>
            </a:r>
            <a:r>
              <a:rPr lang="en-GB" dirty="0" smtClean="0"/>
              <a:t> x </a:t>
            </a:r>
            <a:r>
              <a:rPr lang="en-GB" dirty="0" err="1" smtClean="0"/>
              <a:t>FWHM</a:t>
            </a:r>
            <a:r>
              <a:rPr lang="en-GB" baseline="-25000" dirty="0" err="1" smtClean="0"/>
              <a:t>y</a:t>
            </a:r>
            <a:r>
              <a:rPr lang="en-GB" dirty="0" smtClean="0"/>
              <a:t> x </a:t>
            </a:r>
            <a:r>
              <a:rPr lang="en-GB" dirty="0" err="1" smtClean="0"/>
              <a:t>FWHM</a:t>
            </a:r>
            <a:r>
              <a:rPr lang="en-GB" baseline="-25000" dirty="0" err="1" smtClean="0"/>
              <a:t>z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6528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Field Theory: </a:t>
            </a:r>
            <a:r>
              <a:rPr lang="en-GB" dirty="0" err="1"/>
              <a:t>Resels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r>
              <a:rPr lang="en-GB" dirty="0" smtClean="0"/>
              <a:t>Example before: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765045" cy="218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4067944" y="31409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Inhaltsplatzhalter 2"/>
          <p:cNvSpPr txBox="1">
            <a:spLocks/>
          </p:cNvSpPr>
          <p:nvPr/>
        </p:nvSpPr>
        <p:spPr>
          <a:xfrm>
            <a:off x="467544" y="42210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 smtClean="0"/>
              <a:t>Reducing 100 x 100 = 10,000 pixels by FWHM of 10 pixels</a:t>
            </a:r>
          </a:p>
          <a:p>
            <a:r>
              <a:rPr lang="en-GB" sz="3000" dirty="0" smtClean="0"/>
              <a:t>Therefore: </a:t>
            </a:r>
            <a:r>
              <a:rPr lang="en-GB" sz="3000" dirty="0" err="1" smtClean="0"/>
              <a:t>FWHM</a:t>
            </a:r>
            <a:r>
              <a:rPr lang="en-GB" sz="3000" baseline="-25000" dirty="0" err="1" smtClean="0"/>
              <a:t>x</a:t>
            </a:r>
            <a:r>
              <a:rPr lang="en-GB" sz="3000" dirty="0" smtClean="0"/>
              <a:t> x </a:t>
            </a:r>
            <a:r>
              <a:rPr lang="en-GB" sz="3000" dirty="0" err="1" smtClean="0"/>
              <a:t>FWHM</a:t>
            </a:r>
            <a:r>
              <a:rPr lang="en-GB" sz="3000" baseline="-25000" dirty="0" err="1" smtClean="0"/>
              <a:t>y</a:t>
            </a:r>
            <a:r>
              <a:rPr lang="en-GB" sz="3000" dirty="0" smtClean="0"/>
              <a:t> = 10 x 10 = 100</a:t>
            </a:r>
          </a:p>
          <a:p>
            <a:pPr lvl="1"/>
            <a:r>
              <a:rPr lang="en-GB" dirty="0" err="1" smtClean="0"/>
              <a:t>Resel</a:t>
            </a:r>
            <a:r>
              <a:rPr lang="en-GB" dirty="0" smtClean="0"/>
              <a:t> as a block of 100 pixels</a:t>
            </a:r>
          </a:p>
          <a:p>
            <a:pPr lvl="1"/>
            <a:r>
              <a:rPr lang="en-GB" dirty="0" smtClean="0"/>
              <a:t>100 </a:t>
            </a:r>
            <a:r>
              <a:rPr lang="en-GB" dirty="0" err="1" smtClean="0"/>
              <a:t>resels</a:t>
            </a:r>
            <a:r>
              <a:rPr lang="en-GB" dirty="0" smtClean="0"/>
              <a:t> for image with 10,000 pixels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780223" cy="218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80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Random Field Theory: </a:t>
            </a:r>
            <a:br>
              <a:rPr lang="en-GB" dirty="0" smtClean="0"/>
            </a:br>
            <a:r>
              <a:rPr lang="en-GB" dirty="0" smtClean="0"/>
              <a:t>Euler Characteristic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Euler Characteristic (EC) to determine height threshold for smooth statistical map given a certain FWE-rate</a:t>
            </a:r>
          </a:p>
          <a:p>
            <a:pPr lvl="1"/>
            <a:r>
              <a:rPr lang="en-GB" dirty="0" smtClean="0"/>
              <a:t>Property of an image after being </a:t>
            </a:r>
            <a:r>
              <a:rPr lang="en-GB" dirty="0" err="1" smtClean="0"/>
              <a:t>thresholded</a:t>
            </a:r>
            <a:endParaRPr lang="en-GB" dirty="0" smtClean="0"/>
          </a:p>
          <a:p>
            <a:pPr lvl="1"/>
            <a:r>
              <a:rPr lang="en-GB" dirty="0" smtClean="0"/>
              <a:t>In our case: expected number of blobs in image after </a:t>
            </a:r>
            <a:r>
              <a:rPr lang="en-GB" dirty="0" err="1" smtClean="0"/>
              <a:t>thresholding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015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Random Field Theory: </a:t>
            </a:r>
            <a:br>
              <a:rPr lang="en-GB" dirty="0"/>
            </a:br>
            <a:r>
              <a:rPr lang="en-GB" dirty="0"/>
              <a:t>Euler Characteristic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before: </a:t>
            </a:r>
            <a:r>
              <a:rPr lang="en-GB" dirty="0" err="1" smtClean="0"/>
              <a:t>thresholding</a:t>
            </a:r>
            <a:r>
              <a:rPr lang="en-GB" dirty="0" smtClean="0"/>
              <a:t> with Z = 2.5</a:t>
            </a:r>
          </a:p>
          <a:p>
            <a:pPr lvl="1"/>
            <a:r>
              <a:rPr lang="en-GB" dirty="0" smtClean="0"/>
              <a:t>All pixels with Z &lt; 2.5 set to zero, other to 1</a:t>
            </a:r>
          </a:p>
          <a:p>
            <a:pPr lvl="1"/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42270"/>
            <a:ext cx="4433501" cy="335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67544" y="2575445"/>
            <a:ext cx="48965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Finding 3 areas with Z &gt; 2.5</a:t>
            </a:r>
          </a:p>
          <a:p>
            <a:pPr lvl="1"/>
            <a:r>
              <a:rPr lang="en-GB" dirty="0" smtClean="0"/>
              <a:t>Therefore: EC =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930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Random Field Theory: </a:t>
            </a:r>
            <a:br>
              <a:rPr lang="en-GB" dirty="0"/>
            </a:br>
            <a:r>
              <a:rPr lang="en-GB" dirty="0"/>
              <a:t>Euler Characteristic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Increasing to Z = 2.75</a:t>
            </a:r>
          </a:p>
          <a:p>
            <a:pPr lvl="1"/>
            <a:r>
              <a:rPr lang="en-GB" dirty="0" smtClean="0"/>
              <a:t>All pixels with Z &lt; 2.75 set to zero, other to 1</a:t>
            </a:r>
          </a:p>
          <a:p>
            <a:pPr lvl="1"/>
            <a:endParaRPr lang="en-GB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67544" y="2575445"/>
            <a:ext cx="4968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Finding 1 area with Z &gt; 2.75</a:t>
            </a:r>
          </a:p>
          <a:p>
            <a:pPr lvl="1"/>
            <a:r>
              <a:rPr lang="en-GB" dirty="0" smtClean="0"/>
              <a:t>Therefore: EC = 1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42270"/>
            <a:ext cx="4433501" cy="335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943" y="3212976"/>
            <a:ext cx="4283513" cy="3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273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91" name="Rectangle 6"/>
          <p:cNvSpPr>
            <a:spLocks noChangeArrowheads="1"/>
          </p:cNvSpPr>
          <p:nvPr/>
        </p:nvSpPr>
        <p:spPr bwMode="auto">
          <a:xfrm>
            <a:off x="44450" y="3059113"/>
            <a:ext cx="1547813" cy="8588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44450" rIns="0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 pitchFamily="33" charset="0"/>
                <a:cs typeface="Arial" charset="0"/>
              </a:rPr>
              <a:t>Motion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 pitchFamily="33" charset="0"/>
                <a:cs typeface="Arial" charset="0"/>
              </a:rPr>
              <a:t>Correction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Times New Roman" pitchFamily="33" charset="0"/>
                <a:cs typeface="Arial" charset="0"/>
              </a:rPr>
              <a:t>(Realign &amp; Unwarp)</a:t>
            </a:r>
          </a:p>
        </p:txBody>
      </p:sp>
      <p:sp>
        <p:nvSpPr>
          <p:cNvPr id="6193" name="Line 8"/>
          <p:cNvSpPr>
            <a:spLocks noChangeShapeType="1"/>
          </p:cNvSpPr>
          <p:nvPr/>
        </p:nvSpPr>
        <p:spPr bwMode="auto">
          <a:xfrm>
            <a:off x="1073394" y="2830513"/>
            <a:ext cx="1466" cy="255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-33338" y="1195388"/>
            <a:ext cx="8824913" cy="5434013"/>
            <a:chOff x="-21" y="753"/>
            <a:chExt cx="5559" cy="3423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029" y="791"/>
              <a:ext cx="1065" cy="1522"/>
              <a:chOff x="1115" y="791"/>
              <a:chExt cx="1154" cy="1522"/>
            </a:xfrm>
          </p:grpSpPr>
          <p:sp>
            <p:nvSpPr>
              <p:cNvPr id="6185" name="Rectangle 11"/>
              <p:cNvSpPr>
                <a:spLocks noChangeArrowheads="1"/>
              </p:cNvSpPr>
              <p:nvPr/>
            </p:nvSpPr>
            <p:spPr bwMode="auto">
              <a:xfrm>
                <a:off x="1397" y="2082"/>
                <a:ext cx="816" cy="23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Smoothing</a:t>
                </a:r>
              </a:p>
            </p:txBody>
          </p:sp>
          <p:pic>
            <p:nvPicPr>
              <p:cNvPr id="6186" name="Picture 12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1056"/>
                <a:ext cx="981" cy="6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88" name="Rectangle 14"/>
              <p:cNvSpPr>
                <a:spLocks noChangeArrowheads="1"/>
              </p:cNvSpPr>
              <p:nvPr/>
            </p:nvSpPr>
            <p:spPr bwMode="auto">
              <a:xfrm>
                <a:off x="1536" y="791"/>
                <a:ext cx="5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K</a:t>
                </a:r>
                <a:r>
                  <a:rPr lang="en-GB" dirty="0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ernel</a:t>
                </a:r>
                <a:endParaRPr lang="en-GB" dirty="0" smtClean="0">
                  <a:solidFill>
                    <a:schemeClr val="bg1"/>
                  </a:solidFill>
                  <a:latin typeface="Times New Roman" pitchFamily="33" charset="0"/>
                  <a:cs typeface="Arial" charset="0"/>
                </a:endParaRPr>
              </a:p>
            </p:txBody>
          </p:sp>
          <p:sp>
            <p:nvSpPr>
              <p:cNvPr id="6189" name="Line 15"/>
              <p:cNvSpPr>
                <a:spLocks noChangeShapeType="1"/>
              </p:cNvSpPr>
              <p:nvPr/>
            </p:nvSpPr>
            <p:spPr bwMode="auto">
              <a:xfrm>
                <a:off x="1115" y="2207"/>
                <a:ext cx="226" cy="3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6190" name="Line 16"/>
              <p:cNvSpPr>
                <a:spLocks noChangeShapeType="1"/>
              </p:cNvSpPr>
              <p:nvPr/>
            </p:nvSpPr>
            <p:spPr bwMode="auto">
              <a:xfrm>
                <a:off x="1773" y="1776"/>
                <a:ext cx="0" cy="239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22" y="2374"/>
              <a:ext cx="1862" cy="1802"/>
              <a:chOff x="322" y="2374"/>
              <a:chExt cx="1862" cy="1802"/>
            </a:xfrm>
          </p:grpSpPr>
          <p:sp>
            <p:nvSpPr>
              <p:cNvPr id="6179" name="Rectangle 19"/>
              <p:cNvSpPr>
                <a:spLocks noChangeArrowheads="1"/>
              </p:cNvSpPr>
              <p:nvPr/>
            </p:nvSpPr>
            <p:spPr bwMode="auto">
              <a:xfrm>
                <a:off x="322" y="2774"/>
                <a:ext cx="1616" cy="40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Co-registration</a:t>
                </a:r>
              </a:p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Spatial</a:t>
                </a:r>
                <a:r>
                  <a:rPr lang="en-GB" dirty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 </a:t>
                </a:r>
                <a:r>
                  <a:rPr lang="en-GB" dirty="0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normalisation</a:t>
                </a:r>
              </a:p>
            </p:txBody>
          </p:sp>
          <p:pic>
            <p:nvPicPr>
              <p:cNvPr id="6180" name="Picture 20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" y="3425"/>
                <a:ext cx="825" cy="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81" name="Rectangle 21"/>
              <p:cNvSpPr>
                <a:spLocks noChangeArrowheads="1"/>
              </p:cNvSpPr>
              <p:nvPr/>
            </p:nvSpPr>
            <p:spPr bwMode="auto">
              <a:xfrm>
                <a:off x="1552" y="3600"/>
                <a:ext cx="632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Standard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template</a:t>
                </a:r>
              </a:p>
            </p:txBody>
          </p:sp>
          <p:sp>
            <p:nvSpPr>
              <p:cNvPr id="6182" name="Line 22"/>
              <p:cNvSpPr>
                <a:spLocks noChangeShapeType="1"/>
              </p:cNvSpPr>
              <p:nvPr/>
            </p:nvSpPr>
            <p:spPr bwMode="auto">
              <a:xfrm flipV="1">
                <a:off x="1067" y="3237"/>
                <a:ext cx="0" cy="18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6183" name="Line 23"/>
              <p:cNvSpPr>
                <a:spLocks noChangeShapeType="1"/>
              </p:cNvSpPr>
              <p:nvPr/>
            </p:nvSpPr>
            <p:spPr bwMode="auto">
              <a:xfrm flipH="1">
                <a:off x="680" y="2472"/>
                <a:ext cx="0" cy="2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6184" name="Line 24"/>
              <p:cNvSpPr>
                <a:spLocks noChangeShapeType="1"/>
              </p:cNvSpPr>
              <p:nvPr/>
            </p:nvSpPr>
            <p:spPr bwMode="auto">
              <a:xfrm flipV="1">
                <a:off x="1641" y="2374"/>
                <a:ext cx="0" cy="339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-21" y="776"/>
              <a:ext cx="1113" cy="1000"/>
              <a:chOff x="-22" y="776"/>
              <a:chExt cx="1205" cy="1000"/>
            </a:xfrm>
          </p:grpSpPr>
          <p:sp>
            <p:nvSpPr>
              <p:cNvPr id="6174" name="Rectangle 26"/>
              <p:cNvSpPr>
                <a:spLocks noChangeArrowheads="1"/>
              </p:cNvSpPr>
              <p:nvPr/>
            </p:nvSpPr>
            <p:spPr bwMode="auto">
              <a:xfrm>
                <a:off x="-22" y="776"/>
                <a:ext cx="120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fMRI time-series</a:t>
                </a:r>
              </a:p>
            </p:txBody>
          </p:sp>
          <p:pic>
            <p:nvPicPr>
              <p:cNvPr id="6175" name="Picture 27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1008"/>
                <a:ext cx="720" cy="576"/>
              </a:xfrm>
              <a:prstGeom prst="rect">
                <a:avLst/>
              </a:prstGeom>
              <a:noFill/>
              <a:ln w="12700">
                <a:solidFill>
                  <a:srgbClr val="C1CE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76" name="Picture 28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104"/>
                <a:ext cx="720" cy="576"/>
              </a:xfrm>
              <a:prstGeom prst="rect">
                <a:avLst/>
              </a:prstGeom>
              <a:noFill/>
              <a:ln w="12700">
                <a:solidFill>
                  <a:srgbClr val="C1CE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77" name="Picture 29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200"/>
                <a:ext cx="720" cy="576"/>
              </a:xfrm>
              <a:prstGeom prst="rect">
                <a:avLst/>
              </a:prstGeom>
              <a:noFill/>
              <a:ln w="12700">
                <a:solidFill>
                  <a:srgbClr val="C1CE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817" y="753"/>
              <a:ext cx="1721" cy="1743"/>
              <a:chOff x="4135" y="753"/>
              <a:chExt cx="1865" cy="1743"/>
            </a:xfrm>
          </p:grpSpPr>
          <p:pic>
            <p:nvPicPr>
              <p:cNvPr id="6171" name="Picture 32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1056"/>
                <a:ext cx="1623" cy="1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2" name="Picture 33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" y="1803"/>
                <a:ext cx="996" cy="69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73" name="Rectangle 34"/>
              <p:cNvSpPr>
                <a:spLocks noChangeArrowheads="1"/>
              </p:cNvSpPr>
              <p:nvPr/>
            </p:nvSpPr>
            <p:spPr bwMode="auto">
              <a:xfrm>
                <a:off x="4135" y="753"/>
                <a:ext cx="1797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Statistical Parametric Map</a:t>
                </a:r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083" y="776"/>
              <a:ext cx="1671" cy="1543"/>
              <a:chOff x="2254" y="776"/>
              <a:chExt cx="1810" cy="1543"/>
            </a:xfrm>
          </p:grpSpPr>
          <p:pic>
            <p:nvPicPr>
              <p:cNvPr id="6164" name="Picture 36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9757" t="30959" r="7643" b="14474"/>
              <a:stretch>
                <a:fillRect/>
              </a:stretch>
            </p:blipFill>
            <p:spPr bwMode="auto">
              <a:xfrm>
                <a:off x="3029" y="1062"/>
                <a:ext cx="485" cy="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5" name="Rectangle 37"/>
              <p:cNvSpPr>
                <a:spLocks noChangeArrowheads="1"/>
              </p:cNvSpPr>
              <p:nvPr/>
            </p:nvSpPr>
            <p:spPr bwMode="auto">
              <a:xfrm>
                <a:off x="2553" y="2090"/>
                <a:ext cx="1511" cy="22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General Linear Model</a:t>
                </a:r>
              </a:p>
            </p:txBody>
          </p:sp>
          <p:sp>
            <p:nvSpPr>
              <p:cNvPr id="6167" name="Rectangle 39"/>
              <p:cNvSpPr>
                <a:spLocks noChangeArrowheads="1"/>
              </p:cNvSpPr>
              <p:nvPr/>
            </p:nvSpPr>
            <p:spPr bwMode="auto">
              <a:xfrm>
                <a:off x="2779" y="776"/>
                <a:ext cx="102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Design matrix</a:t>
                </a:r>
              </a:p>
            </p:txBody>
          </p:sp>
          <p:sp>
            <p:nvSpPr>
              <p:cNvPr id="6168" name="Line 40"/>
              <p:cNvSpPr>
                <a:spLocks noChangeShapeType="1"/>
              </p:cNvSpPr>
              <p:nvPr/>
            </p:nvSpPr>
            <p:spPr bwMode="auto">
              <a:xfrm>
                <a:off x="3258" y="1787"/>
                <a:ext cx="0" cy="1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6169" name="Line 41"/>
              <p:cNvSpPr>
                <a:spLocks noChangeShapeType="1"/>
              </p:cNvSpPr>
              <p:nvPr/>
            </p:nvSpPr>
            <p:spPr bwMode="auto">
              <a:xfrm>
                <a:off x="2254" y="2206"/>
                <a:ext cx="269" cy="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6170" name="Line 42"/>
              <p:cNvSpPr>
                <a:spLocks noChangeShapeType="1"/>
              </p:cNvSpPr>
              <p:nvPr/>
            </p:nvSpPr>
            <p:spPr bwMode="auto">
              <a:xfrm>
                <a:off x="3258" y="1787"/>
                <a:ext cx="0" cy="19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3056" y="2405"/>
              <a:ext cx="1972" cy="1684"/>
              <a:chOff x="3311" y="2405"/>
              <a:chExt cx="2136" cy="1684"/>
            </a:xfrm>
          </p:grpSpPr>
          <p:sp>
            <p:nvSpPr>
              <p:cNvPr id="6160" name="Rectangle 44"/>
              <p:cNvSpPr>
                <a:spLocks noChangeArrowheads="1"/>
              </p:cNvSpPr>
              <p:nvPr/>
            </p:nvSpPr>
            <p:spPr bwMode="auto">
              <a:xfrm>
                <a:off x="3360" y="2784"/>
                <a:ext cx="141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schemeClr val="bg1"/>
                    </a:solidFill>
                    <a:latin typeface="Times New Roman" pitchFamily="33" charset="0"/>
                    <a:cs typeface="Arial" charset="0"/>
                  </a:rPr>
                  <a:t>Parameter Estimates</a:t>
                </a:r>
              </a:p>
            </p:txBody>
          </p:sp>
          <p:sp>
            <p:nvSpPr>
              <p:cNvPr id="6161" name="Line 45"/>
              <p:cNvSpPr>
                <a:spLocks noChangeShapeType="1"/>
              </p:cNvSpPr>
              <p:nvPr/>
            </p:nvSpPr>
            <p:spPr bwMode="auto">
              <a:xfrm flipV="1">
                <a:off x="4608" y="2430"/>
                <a:ext cx="354" cy="40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6162" name="Line 46"/>
              <p:cNvSpPr>
                <a:spLocks noChangeShapeType="1"/>
              </p:cNvSpPr>
              <p:nvPr/>
            </p:nvSpPr>
            <p:spPr bwMode="auto">
              <a:xfrm>
                <a:off x="3311" y="2405"/>
                <a:ext cx="350" cy="42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pic>
            <p:nvPicPr>
              <p:cNvPr id="6163" name="Picture 47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" y="3025"/>
                <a:ext cx="1995" cy="1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0" name="Rectangle 49"/>
          <p:cNvSpPr/>
          <p:nvPr/>
        </p:nvSpPr>
        <p:spPr>
          <a:xfrm>
            <a:off x="6084168" y="1196752"/>
            <a:ext cx="2808312" cy="2880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147" name="Title 48"/>
          <p:cNvSpPr>
            <a:spLocks noGrp="1"/>
          </p:cNvSpPr>
          <p:nvPr>
            <p:ph type="title"/>
          </p:nvPr>
        </p:nvSpPr>
        <p:spPr>
          <a:xfrm>
            <a:off x="875157" y="116632"/>
            <a:ext cx="7772400" cy="706438"/>
          </a:xfrm>
        </p:spPr>
        <p:txBody>
          <a:bodyPr>
            <a:noAutofit/>
          </a:bodyPr>
          <a:lstStyle/>
          <a:p>
            <a:r>
              <a:rPr lang="en-GB" dirty="0" smtClean="0"/>
              <a:t>Where are we up to?</a:t>
            </a:r>
            <a:endParaRPr lang="en-GB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28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Random Field Theory: </a:t>
            </a:r>
            <a:br>
              <a:rPr lang="en-GB" dirty="0"/>
            </a:br>
            <a:r>
              <a:rPr lang="en-GB" dirty="0"/>
              <a:t>Euler Characteristic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Expected EC (E[EC]) corresponds to finding an above threshold blob in statistic image</a:t>
            </a:r>
          </a:p>
          <a:p>
            <a:pPr lvl="1"/>
            <a:r>
              <a:rPr lang="en-GB" dirty="0" smtClean="0"/>
              <a:t>Therefore: P</a:t>
            </a:r>
            <a:r>
              <a:rPr lang="en-GB" baseline="-25000" dirty="0" smtClean="0"/>
              <a:t>FWE</a:t>
            </a:r>
            <a:r>
              <a:rPr lang="en-GB" dirty="0"/>
              <a:t> </a:t>
            </a:r>
            <a:r>
              <a:rPr lang="en-GB" dirty="0" smtClean="0"/>
              <a:t>≈ E[EC]</a:t>
            </a:r>
          </a:p>
          <a:p>
            <a:r>
              <a:rPr lang="en-GB" dirty="0"/>
              <a:t>At high thresholds EC is either 0 or </a:t>
            </a:r>
            <a:r>
              <a:rPr lang="en-GB" dirty="0" smtClean="0"/>
              <a:t>1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9" t="3654" r="6905" b="3172"/>
          <a:stretch>
            <a:fillRect/>
          </a:stretch>
        </p:blipFill>
        <p:spPr bwMode="auto">
          <a:xfrm>
            <a:off x="2960712" y="3717751"/>
            <a:ext cx="4419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35496" y="6237312"/>
            <a:ext cx="4248472" cy="523220"/>
            <a:chOff x="35496" y="6237312"/>
            <a:chExt cx="4248472" cy="523220"/>
          </a:xfrm>
        </p:grpSpPr>
        <p:sp>
          <p:nvSpPr>
            <p:cNvPr id="6" name="Ellipse 5"/>
            <p:cNvSpPr/>
            <p:nvPr/>
          </p:nvSpPr>
          <p:spPr>
            <a:xfrm>
              <a:off x="3059832" y="6453336"/>
              <a:ext cx="122413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5496" y="6237312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EC a bit more complex than simply number of blobs (</a:t>
              </a:r>
              <a:r>
                <a:rPr lang="en-GB" sz="1400" dirty="0" err="1" smtClean="0"/>
                <a:t>Worsleyet</a:t>
              </a:r>
              <a:r>
                <a:rPr lang="en-GB" sz="1400" dirty="0"/>
                <a:t> </a:t>
              </a:r>
              <a:r>
                <a:rPr lang="en-GB" sz="1400" dirty="0" smtClean="0"/>
                <a:t>al., 1994)…</a:t>
              </a:r>
              <a:endParaRPr lang="en-GB" sz="14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436096" y="6362164"/>
            <a:ext cx="3635896" cy="523220"/>
            <a:chOff x="5436096" y="6362164"/>
            <a:chExt cx="3635896" cy="523220"/>
          </a:xfrm>
        </p:grpSpPr>
        <p:sp>
          <p:nvSpPr>
            <p:cNvPr id="5" name="Ellipse 4"/>
            <p:cNvSpPr/>
            <p:nvPr/>
          </p:nvSpPr>
          <p:spPr>
            <a:xfrm>
              <a:off x="5436096" y="6453336"/>
              <a:ext cx="1755304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308304" y="6362164"/>
              <a:ext cx="1763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Good approximation FWE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410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Random Field Theory: </a:t>
            </a:r>
            <a:br>
              <a:rPr lang="en-GB" dirty="0"/>
            </a:br>
            <a:r>
              <a:rPr lang="en-GB" dirty="0"/>
              <a:t>Euler Characteristic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is E[EC] only a good approximation to P</a:t>
            </a:r>
            <a:r>
              <a:rPr lang="en-GB" baseline="-25000" dirty="0" smtClean="0"/>
              <a:t>FWE</a:t>
            </a:r>
            <a:r>
              <a:rPr lang="en-GB" dirty="0" smtClean="0"/>
              <a:t> if threshold sufficiently high?</a:t>
            </a:r>
          </a:p>
          <a:p>
            <a:pPr lvl="1"/>
            <a:r>
              <a:rPr lang="en-GB" dirty="0" smtClean="0"/>
              <a:t>Because EC basically is N(blobs) – N(holes)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4"/>
            <a:ext cx="4279116" cy="341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419872" y="5589240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393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Random Field Theory: </a:t>
            </a:r>
            <a:br>
              <a:rPr lang="en-GB" dirty="0"/>
            </a:br>
            <a:r>
              <a:rPr lang="en-GB" dirty="0"/>
              <a:t>Euler Characteristic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But if threshold is sufficiently high, then..</a:t>
            </a:r>
          </a:p>
          <a:p>
            <a:pPr lvl="1"/>
            <a:r>
              <a:rPr lang="en-GB" dirty="0" smtClean="0"/>
              <a:t>E[EC] = N(blobs)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3647588" cy="29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19165"/>
            <a:ext cx="3240360" cy="300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4644008" y="453742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96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Random Field Theory: </a:t>
            </a:r>
            <a:br>
              <a:rPr lang="en-GB" dirty="0"/>
            </a:br>
            <a:r>
              <a:rPr lang="en-GB" dirty="0"/>
              <a:t>Euler Characteristic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507288" cy="50691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Knowing the number of </a:t>
                </a:r>
                <a:r>
                  <a:rPr lang="en-GB" dirty="0" err="1" smtClean="0"/>
                  <a:t>resels</a:t>
                </a:r>
                <a:r>
                  <a:rPr lang="en-GB" dirty="0" smtClean="0"/>
                  <a:t> R, we can calculate E[EC] as:</a:t>
                </a:r>
              </a:p>
              <a:p>
                <a:pPr marL="0" indent="0" algn="ctr">
                  <a:buNone/>
                </a:pPr>
                <a:r>
                  <a:rPr lang="en-GB" dirty="0" smtClean="0"/>
                  <a:t>P</a:t>
                </a:r>
                <a:r>
                  <a:rPr lang="en-GB" baseline="-25000" dirty="0" smtClean="0"/>
                  <a:t>FWE</a:t>
                </a:r>
                <a:r>
                  <a:rPr lang="en-GB" dirty="0" smtClean="0"/>
                  <a:t> ≈ E[EC] =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𝑅</m:t>
                    </m:r>
                    <m:r>
                      <a:rPr lang="de-DE" b="0" i="1" smtClean="0"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de-DE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de-DE" b="0" dirty="0" smtClean="0"/>
              </a:p>
              <a:p>
                <a:pPr marL="0" indent="0" algn="ctr">
                  <a:buNone/>
                </a:pPr>
                <a:endParaRPr lang="de-DE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𝑅</m:t>
                        </m:r>
                        <m:r>
                          <a:rPr lang="de-DE" b="0" i="1" smtClean="0">
                            <a:latin typeface="Cambria Math"/>
                          </a:rPr>
                          <m:t>=</m:t>
                        </m:r>
                        <m:r>
                          <a:rPr lang="de-DE" b="0" i="1" smtClean="0">
                            <a:latin typeface="Cambria Math"/>
                          </a:rPr>
                          <m:t>𝑉</m:t>
                        </m:r>
                        <m:r>
                          <a:rPr lang="de-DE" b="0" i="1" smtClean="0">
                            <a:latin typeface="Cambria Math"/>
                          </a:rPr>
                          <m:t>/</m:t>
                        </m:r>
                        <m:r>
                          <a:rPr lang="de-DE" b="0" i="1" smtClean="0">
                            <a:latin typeface="Cambria Math"/>
                          </a:rPr>
                          <m:t>𝐹𝑊𝐻𝑀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𝑉</m:t>
                    </m:r>
                    <m:r>
                      <a:rPr lang="de-DE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de-DE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GB" dirty="0" smtClean="0"/>
                  <a:t>: search volume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𝐹𝑊𝐻𝑀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dirty="0" smtClean="0"/>
                  <a:t>: smoothness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de-DE" dirty="0" err="1" smtClean="0"/>
                  <a:t>Remember</a:t>
                </a:r>
                <a:r>
                  <a:rPr lang="de-DE" dirty="0" smtClean="0"/>
                  <a:t>: </a:t>
                </a:r>
                <a:endParaRPr lang="en-GB" sz="3000" dirty="0" smtClean="0"/>
              </a:p>
              <a:p>
                <a:pPr lvl="1"/>
                <a:r>
                  <a:rPr lang="en-GB" sz="2600" dirty="0" smtClean="0"/>
                  <a:t>FWHM </a:t>
                </a:r>
                <a:r>
                  <a:rPr lang="en-GB" sz="2600" dirty="0"/>
                  <a:t>=</a:t>
                </a:r>
                <a:r>
                  <a:rPr lang="en-GB" sz="2600" dirty="0" smtClean="0"/>
                  <a:t> </a:t>
                </a:r>
                <a:r>
                  <a:rPr lang="en-GB" sz="2600" dirty="0"/>
                  <a:t>10 </a:t>
                </a:r>
                <a:r>
                  <a:rPr lang="en-GB" sz="2600" dirty="0" smtClean="0"/>
                  <a:t>pixels</a:t>
                </a:r>
              </a:p>
              <a:p>
                <a:pPr lvl="1"/>
                <a:r>
                  <a:rPr lang="en-GB" sz="2600" dirty="0" smtClean="0"/>
                  <a:t>size of one </a:t>
                </a:r>
                <a:r>
                  <a:rPr lang="en-GB" sz="2600" dirty="0" err="1" smtClean="0"/>
                  <a:t>resel</a:t>
                </a:r>
                <a:r>
                  <a:rPr lang="en-GB" sz="2600" dirty="0" smtClean="0"/>
                  <a:t>: </a:t>
                </a:r>
                <a:r>
                  <a:rPr lang="en-GB" sz="2600" dirty="0" err="1" smtClean="0"/>
                  <a:t>FWHM</a:t>
                </a:r>
                <a:r>
                  <a:rPr lang="en-GB" sz="2600" baseline="-25000" dirty="0" err="1" smtClean="0"/>
                  <a:t>x</a:t>
                </a:r>
                <a:r>
                  <a:rPr lang="en-GB" sz="2600" dirty="0" smtClean="0"/>
                  <a:t> </a:t>
                </a:r>
                <a:r>
                  <a:rPr lang="en-GB" sz="2600" dirty="0"/>
                  <a:t>x </a:t>
                </a:r>
                <a:r>
                  <a:rPr lang="en-GB" sz="2600" dirty="0" err="1"/>
                  <a:t>FWHM</a:t>
                </a:r>
                <a:r>
                  <a:rPr lang="en-GB" sz="2600" baseline="-25000" dirty="0" err="1"/>
                  <a:t>y</a:t>
                </a:r>
                <a:r>
                  <a:rPr lang="en-GB" sz="2600" dirty="0"/>
                  <a:t> = 10 x 10 = </a:t>
                </a:r>
                <a:r>
                  <a:rPr lang="en-GB" sz="2600" dirty="0" smtClean="0"/>
                  <a:t>100 pixels</a:t>
                </a:r>
                <a:endParaRPr lang="en-GB" dirty="0"/>
              </a:p>
              <a:p>
                <a:pPr lvl="1"/>
                <a:r>
                  <a:rPr lang="en-GB" dirty="0" smtClean="0"/>
                  <a:t>V = 10,000 pixels</a:t>
                </a:r>
              </a:p>
              <a:p>
                <a:pPr lvl="1"/>
                <a:r>
                  <a:rPr lang="en-GB" dirty="0" smtClean="0"/>
                  <a:t>R = 10,000/100 = 100</a:t>
                </a:r>
                <a:endParaRPr lang="en-GB" dirty="0"/>
              </a:p>
              <a:p>
                <a:endParaRPr lang="en-GB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507288" cy="5069160"/>
              </a:xfrm>
              <a:blipFill rotWithShape="1">
                <a:blip r:embed="rId2" cstate="print"/>
                <a:stretch>
                  <a:fillRect l="-788" t="-1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/>
          <p:cNvSpPr/>
          <p:nvPr/>
        </p:nvSpPr>
        <p:spPr>
          <a:xfrm>
            <a:off x="3362164" y="2111152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3989" y="3933056"/>
            <a:ext cx="4654699" cy="151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380312" y="2132856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(for 3D)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094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Random Field Theory: </a:t>
            </a:r>
            <a:br>
              <a:rPr lang="en-GB" dirty="0"/>
            </a:br>
            <a:r>
              <a:rPr lang="en-GB" dirty="0"/>
              <a:t>Euler Characteristic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435280" cy="478112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 smtClean="0"/>
                  <a:t>Knowing the number of </a:t>
                </a:r>
                <a:r>
                  <a:rPr lang="en-GB" dirty="0" err="1" smtClean="0"/>
                  <a:t>resels</a:t>
                </a:r>
                <a:r>
                  <a:rPr lang="en-GB" dirty="0" smtClean="0"/>
                  <a:t> R, we can calculate E[EC] as:</a:t>
                </a:r>
              </a:p>
              <a:p>
                <a:pPr marL="0" indent="0" algn="ctr">
                  <a:buNone/>
                </a:pPr>
                <a:r>
                  <a:rPr lang="en-GB" dirty="0" smtClean="0"/>
                  <a:t>P</a:t>
                </a:r>
                <a:r>
                  <a:rPr lang="en-GB" baseline="-25000" dirty="0" smtClean="0"/>
                  <a:t>FWE</a:t>
                </a:r>
                <a:r>
                  <a:rPr lang="en-GB" dirty="0" smtClean="0"/>
                  <a:t> ≈ E[EC] =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𝑅</m:t>
                    </m:r>
                    <m:r>
                      <a:rPr lang="de-DE" b="0" i="1" smtClean="0"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de-DE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𝑅</m:t>
                        </m:r>
                        <m:r>
                          <a:rPr lang="de-DE" i="1">
                            <a:latin typeface="Cambria Math"/>
                          </a:rPr>
                          <m:t>=</m:t>
                        </m:r>
                        <m:r>
                          <a:rPr lang="de-DE" i="1">
                            <a:latin typeface="Cambria Math"/>
                          </a:rPr>
                          <m:t>𝑉</m:t>
                        </m:r>
                        <m:r>
                          <a:rPr lang="de-DE" i="1">
                            <a:latin typeface="Cambria Math"/>
                          </a:rPr>
                          <m:t>/</m:t>
                        </m:r>
                        <m:r>
                          <a:rPr lang="de-DE" i="1">
                            <a:latin typeface="Cambria Math"/>
                          </a:rPr>
                          <m:t>𝐹𝑊𝐻𝑀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𝐷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i="1">
                        <a:latin typeface="Cambria Math"/>
                      </a:rPr>
                      <m:t>𝑉</m:t>
                    </m:r>
                    <m:r>
                      <a:rPr lang="de-DE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GB" dirty="0" smtClean="0"/>
                  <a:t>Therefore: </a:t>
                </a:r>
              </a:p>
              <a:p>
                <a:pPr lvl="1"/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𝐹𝑊𝐻𝑀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dirty="0" smtClean="0"/>
                  <a:t> increases (increasing smoothness), R decreases</a:t>
                </a:r>
              </a:p>
              <a:p>
                <a:pPr lvl="2"/>
                <a:r>
                  <a:rPr lang="en-GB" dirty="0" smtClean="0"/>
                  <a:t>P</a:t>
                </a:r>
                <a:r>
                  <a:rPr lang="en-GB" baseline="-25000" dirty="0" smtClean="0"/>
                  <a:t>FWE</a:t>
                </a:r>
                <a:r>
                  <a:rPr lang="en-GB" dirty="0" smtClean="0"/>
                  <a:t> decreases (less severe correction)</a:t>
                </a:r>
              </a:p>
              <a:p>
                <a:pPr lvl="1"/>
                <a:r>
                  <a:rPr lang="en-GB" dirty="0" smtClean="0"/>
                  <a:t>If V increases (increasing volume), R increases</a:t>
                </a:r>
              </a:p>
              <a:p>
                <a:pPr lvl="2"/>
                <a:r>
                  <a:rPr lang="en-GB" dirty="0" smtClean="0"/>
                  <a:t>P</a:t>
                </a:r>
                <a:r>
                  <a:rPr lang="en-GB" baseline="-25000" dirty="0" smtClean="0"/>
                  <a:t>FWE</a:t>
                </a:r>
                <a:r>
                  <a:rPr lang="en-GB" dirty="0" smtClean="0"/>
                  <a:t> increases (stronger correction)</a:t>
                </a:r>
              </a:p>
              <a:p>
                <a:endParaRPr lang="en-GB" dirty="0" smtClean="0"/>
              </a:p>
              <a:p>
                <a:pPr lvl="1"/>
                <a:endParaRPr lang="en-GB" dirty="0"/>
              </a:p>
              <a:p>
                <a:r>
                  <a:rPr lang="en-GB" dirty="0" smtClean="0"/>
                  <a:t>Therefore: greater smoothness and smaller </a:t>
                </a:r>
                <a:r>
                  <a:rPr lang="en-GB" dirty="0"/>
                  <a:t>v</a:t>
                </a:r>
                <a:r>
                  <a:rPr lang="en-GB" dirty="0" smtClean="0"/>
                  <a:t>olume means less severe multiple testing problem</a:t>
                </a:r>
              </a:p>
              <a:p>
                <a:pPr lvl="1"/>
                <a:r>
                  <a:rPr lang="en-GB" dirty="0" smtClean="0"/>
                  <a:t>And less stringent correction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435280" cy="4781127"/>
              </a:xfrm>
              <a:blipFill rotWithShape="1">
                <a:blip r:embed="rId2" cstate="print"/>
                <a:stretch>
                  <a:fillRect l="-578" t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/>
          <p:cNvSpPr/>
          <p:nvPr/>
        </p:nvSpPr>
        <p:spPr>
          <a:xfrm>
            <a:off x="3491880" y="2060848"/>
            <a:ext cx="2880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7308304" y="2060848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(for 3D)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14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Field </a:t>
            </a:r>
            <a:r>
              <a:rPr lang="en-GB" dirty="0" smtClean="0"/>
              <a:t>Theory: Assumptions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Assumptions:</a:t>
            </a:r>
          </a:p>
          <a:p>
            <a:pPr lvl="1"/>
            <a:r>
              <a:rPr lang="en-GB" dirty="0" smtClean="0"/>
              <a:t>Error fields must be approximation (lattice representation) to underlying random field with multivariate Gaussian distribution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9" t="6442" r="4256" b="6721"/>
          <a:stretch>
            <a:fillRect/>
          </a:stretch>
        </p:blipFill>
        <p:spPr bwMode="auto">
          <a:xfrm>
            <a:off x="335087" y="3789040"/>
            <a:ext cx="2940769" cy="253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7" t="6659" r="4756" b="7062"/>
          <a:stretch>
            <a:fillRect/>
          </a:stretch>
        </p:blipFill>
        <p:spPr bwMode="auto">
          <a:xfrm>
            <a:off x="5697492" y="3717032"/>
            <a:ext cx="3122980" cy="258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707904" y="4941168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/>
              <a:t>lattice representation</a:t>
            </a:r>
          </a:p>
        </p:txBody>
      </p:sp>
      <p:cxnSp>
        <p:nvCxnSpPr>
          <p:cNvPr id="7" name="Straight Arrow Connector 8"/>
          <p:cNvCxnSpPr>
            <a:cxnSpLocks noChangeShapeType="1"/>
          </p:cNvCxnSpPr>
          <p:nvPr/>
        </p:nvCxnSpPr>
        <p:spPr bwMode="auto">
          <a:xfrm flipH="1">
            <a:off x="3952282" y="4869160"/>
            <a:ext cx="1123774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0482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Field Theory: Assumptions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81128"/>
          </a:xfrm>
        </p:spPr>
        <p:txBody>
          <a:bodyPr>
            <a:normAutofit fontScale="92500"/>
          </a:bodyPr>
          <a:lstStyle/>
          <a:p>
            <a:r>
              <a:rPr lang="en-GB" dirty="0"/>
              <a:t>Assumptions:</a:t>
            </a:r>
          </a:p>
          <a:p>
            <a:pPr lvl="1"/>
            <a:r>
              <a:rPr lang="en-GB" dirty="0"/>
              <a:t>Error fields must be </a:t>
            </a:r>
            <a:r>
              <a:rPr lang="en-GB" dirty="0" smtClean="0"/>
              <a:t>approximation </a:t>
            </a:r>
            <a:r>
              <a:rPr lang="en-GB" dirty="0"/>
              <a:t>(lattice representation)</a:t>
            </a:r>
            <a:r>
              <a:rPr lang="en-GB" dirty="0" smtClean="0"/>
              <a:t> </a:t>
            </a:r>
            <a:r>
              <a:rPr lang="en-GB" dirty="0"/>
              <a:t>to underlying random field with multivariate Gaussian </a:t>
            </a:r>
            <a:r>
              <a:rPr lang="en-GB" dirty="0" smtClean="0"/>
              <a:t>distribution</a:t>
            </a:r>
          </a:p>
          <a:p>
            <a:pPr lvl="1"/>
            <a:r>
              <a:rPr lang="en-GB" dirty="0" smtClean="0"/>
              <a:t>Fields </a:t>
            </a:r>
            <a:r>
              <a:rPr lang="en-GB" dirty="0"/>
              <a:t>are </a:t>
            </a:r>
            <a:r>
              <a:rPr lang="en-GB" dirty="0" smtClean="0"/>
              <a:t>continuous</a:t>
            </a:r>
          </a:p>
          <a:p>
            <a:r>
              <a:rPr lang="en-GB" dirty="0" smtClean="0"/>
              <a:t>Problems </a:t>
            </a:r>
            <a:r>
              <a:rPr lang="en-GB" dirty="0"/>
              <a:t>only arise if</a:t>
            </a:r>
          </a:p>
          <a:p>
            <a:pPr lvl="1"/>
            <a:r>
              <a:rPr lang="en-GB" dirty="0"/>
              <a:t>Data is not sufficiently </a:t>
            </a:r>
            <a:r>
              <a:rPr lang="en-GB" dirty="0" smtClean="0"/>
              <a:t>smoothed</a:t>
            </a:r>
          </a:p>
          <a:p>
            <a:pPr lvl="2"/>
            <a:r>
              <a:rPr lang="en-GB" dirty="0" smtClean="0"/>
              <a:t>important: estimating </a:t>
            </a:r>
            <a:r>
              <a:rPr lang="en-GB" dirty="0"/>
              <a:t>smoothness depends on brain region</a:t>
            </a:r>
          </a:p>
          <a:p>
            <a:pPr lvl="3"/>
            <a:r>
              <a:rPr lang="en-GB" dirty="0"/>
              <a:t>E.g. considerably smoother in cortex than white </a:t>
            </a:r>
            <a:r>
              <a:rPr lang="en-GB" dirty="0" smtClean="0"/>
              <a:t>matter</a:t>
            </a:r>
            <a:endParaRPr lang="en-GB" dirty="0"/>
          </a:p>
          <a:p>
            <a:pPr lvl="1"/>
            <a:r>
              <a:rPr lang="en-GB" dirty="0"/>
              <a:t>Errors of statistical model are not normally distributed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273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Alternatives to FWE: </a:t>
            </a:r>
            <a:br>
              <a:rPr lang="en-GB" dirty="0" smtClean="0"/>
            </a:br>
            <a:r>
              <a:rPr lang="en-GB" dirty="0" smtClean="0"/>
              <a:t>False Discovery Rate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 smtClean="0"/>
                  <a:t>Completely different (not in FWE-framework)</a:t>
                </a:r>
              </a:p>
              <a:p>
                <a:pPr lvl="1"/>
                <a:r>
                  <a:rPr lang="en-GB" dirty="0" smtClean="0"/>
                  <a:t>Instead of controlling probability of ever reporting false positive (e.g. </a:t>
                </a:r>
                <a:r>
                  <a:rPr lang="el-GR" dirty="0" smtClean="0"/>
                  <a:t>α</a:t>
                </a:r>
                <a:r>
                  <a:rPr lang="de-DE" dirty="0" smtClean="0"/>
                  <a:t> = </a:t>
                </a:r>
                <a:r>
                  <a:rPr lang="en-GB" dirty="0" smtClean="0"/>
                  <a:t>5%), controlling false discovery rate (FDR)</a:t>
                </a:r>
              </a:p>
              <a:p>
                <a:pPr lvl="1"/>
                <a:r>
                  <a:rPr lang="en-GB" dirty="0" smtClean="0"/>
                  <a:t>Expected proportion of false positives amongst those voxels declared positive (discoveries)</a:t>
                </a:r>
              </a:p>
              <a:p>
                <a:r>
                  <a:rPr lang="en-GB" dirty="0" smtClean="0"/>
                  <a:t>Calculate uncorrected P-values for voxels and rank order them</a:t>
                </a:r>
              </a:p>
              <a:p>
                <a:pPr lvl="1"/>
                <a:r>
                  <a:rPr lang="en-GB" dirty="0" smtClean="0"/>
                  <a:t>P</a:t>
                </a:r>
                <a:r>
                  <a:rPr lang="en-GB" baseline="-25000" dirty="0" smtClean="0"/>
                  <a:t>1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GB" dirty="0" smtClean="0"/>
                  <a:t> P</a:t>
                </a:r>
                <a:r>
                  <a:rPr lang="en-GB" baseline="-25000" dirty="0" smtClean="0"/>
                  <a:t>2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GB" dirty="0" smtClean="0"/>
                  <a:t> …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GB" dirty="0" smtClean="0"/>
                  <a:t> P</a:t>
                </a:r>
                <a:r>
                  <a:rPr lang="en-GB" baseline="-25000" dirty="0" smtClean="0"/>
                  <a:t>N </a:t>
                </a:r>
              </a:p>
              <a:p>
                <a:r>
                  <a:rPr lang="en-GB" dirty="0" smtClean="0"/>
                  <a:t>Find largest value k, so that </a:t>
                </a:r>
                <a:r>
                  <a:rPr lang="en-GB" dirty="0" err="1" smtClean="0"/>
                  <a:t>P</a:t>
                </a:r>
                <a:r>
                  <a:rPr lang="en-GB" baseline="-25000" dirty="0" err="1" smtClean="0"/>
                  <a:t>k</a:t>
                </a:r>
                <a:r>
                  <a:rPr lang="en-GB" dirty="0" smtClean="0"/>
                  <a:t> &lt; </a:t>
                </a:r>
                <a:r>
                  <a:rPr lang="el-GR" dirty="0" smtClean="0"/>
                  <a:t>α</a:t>
                </a:r>
                <a:r>
                  <a:rPr lang="de-DE" dirty="0" smtClean="0"/>
                  <a:t>k/N</a:t>
                </a:r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742" y="4509120"/>
            <a:ext cx="2266007" cy="22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65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Alternatives to FWE: </a:t>
            </a:r>
            <a:br>
              <a:rPr lang="en-GB" dirty="0"/>
            </a:br>
            <a:r>
              <a:rPr lang="en-GB" dirty="0"/>
              <a:t>False Discovery Rate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But: different interpretation:</a:t>
            </a:r>
          </a:p>
          <a:p>
            <a:pPr lvl="1"/>
            <a:r>
              <a:rPr lang="en-GB" dirty="0" smtClean="0"/>
              <a:t>False positives will be detected</a:t>
            </a:r>
          </a:p>
          <a:p>
            <a:pPr lvl="1"/>
            <a:r>
              <a:rPr lang="en-GB" dirty="0" smtClean="0"/>
              <a:t>Simply controlling that they make up no more than </a:t>
            </a:r>
            <a:r>
              <a:rPr lang="el-GR" dirty="0" smtClean="0"/>
              <a:t>α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discoveries</a:t>
            </a:r>
            <a:endParaRPr lang="de-DE" dirty="0" smtClean="0"/>
          </a:p>
          <a:p>
            <a:pPr lvl="1"/>
            <a:r>
              <a:rPr lang="de-DE" dirty="0" smtClean="0"/>
              <a:t>FWE </a:t>
            </a:r>
            <a:r>
              <a:rPr lang="de-DE" dirty="0" err="1" smtClean="0"/>
              <a:t>controls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i="1" dirty="0" err="1" smtClean="0"/>
              <a:t>ever</a:t>
            </a:r>
            <a:r>
              <a:rPr lang="de-DE" dirty="0" smtClean="0"/>
              <a:t> </a:t>
            </a:r>
            <a:r>
              <a:rPr lang="de-DE" dirty="0" err="1" smtClean="0"/>
              <a:t>reporting</a:t>
            </a:r>
            <a:r>
              <a:rPr lang="de-DE" dirty="0" smtClean="0"/>
              <a:t> </a:t>
            </a:r>
            <a:r>
              <a:rPr lang="de-DE" dirty="0" err="1" smtClean="0"/>
              <a:t>false</a:t>
            </a:r>
            <a:r>
              <a:rPr lang="de-DE" dirty="0" smtClean="0"/>
              <a:t> positives</a:t>
            </a:r>
          </a:p>
          <a:p>
            <a:r>
              <a:rPr lang="de-DE" dirty="0" err="1" smtClean="0"/>
              <a:t>Therefore</a:t>
            </a:r>
            <a:r>
              <a:rPr lang="de-DE" dirty="0" smtClean="0"/>
              <a:t>: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greater</a:t>
            </a:r>
            <a:r>
              <a:rPr lang="de-DE" dirty="0" smtClean="0"/>
              <a:t> </a:t>
            </a:r>
            <a:r>
              <a:rPr lang="de-DE" dirty="0" err="1" smtClean="0"/>
              <a:t>sensitivity</a:t>
            </a:r>
            <a:r>
              <a:rPr lang="de-DE" dirty="0" smtClean="0"/>
              <a:t>, but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specificity</a:t>
            </a:r>
            <a:r>
              <a:rPr lang="de-DE" dirty="0" smtClean="0"/>
              <a:t> (</a:t>
            </a:r>
            <a:r>
              <a:rPr lang="de-DE" dirty="0" err="1" smtClean="0"/>
              <a:t>greater</a:t>
            </a:r>
            <a:r>
              <a:rPr lang="de-DE" dirty="0" smtClean="0"/>
              <a:t> </a:t>
            </a:r>
            <a:r>
              <a:rPr lang="de-DE" dirty="0" err="1" smtClean="0"/>
              <a:t>false</a:t>
            </a:r>
            <a:r>
              <a:rPr lang="de-DE" dirty="0" smtClean="0"/>
              <a:t> positive </a:t>
            </a:r>
            <a:r>
              <a:rPr lang="de-DE" dirty="0" err="1" smtClean="0"/>
              <a:t>risk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spatial</a:t>
            </a:r>
            <a:r>
              <a:rPr lang="de-DE" dirty="0" smtClean="0"/>
              <a:t> </a:t>
            </a:r>
            <a:r>
              <a:rPr lang="de-DE" dirty="0" err="1" smtClean="0"/>
              <a:t>specificity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254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Alternatives to FWE: </a:t>
            </a:r>
            <a:br>
              <a:rPr lang="en-GB" dirty="0"/>
            </a:br>
            <a:r>
              <a:rPr lang="en-GB" dirty="0"/>
              <a:t>False Discovery Rate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879241" cy="475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1043608" y="1340768"/>
            <a:ext cx="67687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1043608" y="2348880"/>
            <a:ext cx="67687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1043608" y="3645024"/>
            <a:ext cx="67687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1115616" y="5013176"/>
            <a:ext cx="67687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33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200" dirty="0">
                <a:cs typeface="+mj-cs"/>
              </a:rPr>
              <a:t>Hypothesis Testing</a:t>
            </a:r>
            <a:endParaRPr lang="en-US" sz="3200" dirty="0">
              <a:cs typeface="+mj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GB" sz="2000" b="1" dirty="0" smtClean="0">
                <a:cs typeface="+mn-cs"/>
              </a:rPr>
              <a:t>     The </a:t>
            </a:r>
            <a:r>
              <a:rPr lang="en-GB" sz="2000" b="1" dirty="0">
                <a:cs typeface="+mn-cs"/>
              </a:rPr>
              <a:t>Null Hypothesis </a:t>
            </a:r>
            <a:r>
              <a:rPr lang="en-GB" sz="2000" b="1" dirty="0" smtClean="0">
                <a:cs typeface="+mn-cs"/>
              </a:rPr>
              <a:t>H</a:t>
            </a:r>
            <a:r>
              <a:rPr lang="en-GB" sz="2000" b="1" baseline="-25000" dirty="0" smtClean="0">
                <a:cs typeface="+mn-cs"/>
              </a:rPr>
              <a:t>0 </a:t>
            </a:r>
            <a:endParaRPr lang="en-GB" sz="2000" b="1" baseline="-25000" dirty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GB" sz="2000" dirty="0">
                <a:cs typeface="+mn-cs"/>
                <a:sym typeface="Wingdings" charset="0"/>
              </a:rPr>
              <a:t>     Typically what we want to disprove (no effect).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GB" sz="2000" dirty="0">
                <a:cs typeface="+mn-cs"/>
                <a:sym typeface="Wingdings" charset="0"/>
              </a:rPr>
              <a:t>      </a:t>
            </a:r>
            <a:r>
              <a:rPr lang="en-GB" sz="2000" dirty="0">
                <a:cs typeface="+mn-cs"/>
              </a:rPr>
              <a:t>The Alternative Hypothesis H</a:t>
            </a:r>
            <a:r>
              <a:rPr lang="en-GB" sz="2000" baseline="-25000" dirty="0">
                <a:cs typeface="+mn-cs"/>
              </a:rPr>
              <a:t>A</a:t>
            </a:r>
            <a:r>
              <a:rPr lang="en-GB" sz="2000" dirty="0">
                <a:cs typeface="+mn-cs"/>
              </a:rPr>
              <a:t> expresses outcome of interest.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7679" y="1239815"/>
            <a:ext cx="83807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To test an hypothesis, we construct </a:t>
            </a:r>
            <a:r>
              <a:rPr lang="en-GB" altLang="fr-BE" sz="2000" dirty="0"/>
              <a:t>“</a:t>
            </a:r>
            <a:r>
              <a:rPr lang="en-GB" sz="2000" dirty="0"/>
              <a:t>test statistics</a:t>
            </a:r>
            <a:r>
              <a:rPr lang="en-GB" altLang="fr-BE" sz="2000" dirty="0" smtClean="0"/>
              <a:t>” and ask how likely that our </a:t>
            </a:r>
          </a:p>
          <a:p>
            <a:r>
              <a:rPr lang="en-GB" sz="2000" dirty="0" smtClean="0"/>
              <a:t>statistic could have come about by chance</a:t>
            </a:r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39552" y="3356992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b="1" dirty="0" smtClean="0">
                <a:latin typeface="Arial" charset="0"/>
                <a:ea typeface="ＭＳ Ｐゴシック" charset="0"/>
              </a:rPr>
              <a:t>    The </a:t>
            </a:r>
            <a:r>
              <a:rPr lang="en-GB" sz="2000" b="1" dirty="0">
                <a:latin typeface="Arial" charset="0"/>
                <a:ea typeface="ＭＳ Ｐゴシック" charset="0"/>
              </a:rPr>
              <a:t>Test 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charset="0"/>
              <a:buNone/>
              <a:defRPr/>
            </a:pPr>
            <a:r>
              <a:rPr lang="en-GB" sz="2000" dirty="0">
                <a:latin typeface="Arial" charset="0"/>
                <a:ea typeface="ＭＳ Ｐゴシック" charset="0"/>
              </a:rPr>
              <a:t>     The test statistic summarises evidence about H</a:t>
            </a:r>
            <a:r>
              <a:rPr lang="en-GB" sz="2000" baseline="-25000" dirty="0">
                <a:latin typeface="Arial" charset="0"/>
                <a:ea typeface="ＭＳ Ｐゴシック" charset="0"/>
              </a:rPr>
              <a:t>0</a:t>
            </a:r>
            <a:r>
              <a:rPr lang="en-GB" sz="2000" dirty="0">
                <a:latin typeface="Arial" charset="0"/>
                <a:ea typeface="ＭＳ Ｐゴシック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charset="0"/>
              <a:buNone/>
              <a:defRPr/>
            </a:pPr>
            <a:r>
              <a:rPr lang="en-GB" sz="2000" dirty="0">
                <a:latin typeface="Arial" charset="0"/>
                <a:ea typeface="ＭＳ Ｐゴシック" charset="0"/>
              </a:rPr>
              <a:t>     Typically, test statistic is small in magnitude when the hypothesis H</a:t>
            </a:r>
            <a:r>
              <a:rPr lang="en-GB" sz="2000" baseline="-25000" dirty="0">
                <a:latin typeface="Arial" charset="0"/>
                <a:ea typeface="ＭＳ Ｐゴシック" charset="0"/>
              </a:rPr>
              <a:t>0</a:t>
            </a:r>
            <a:r>
              <a:rPr lang="en-GB" sz="2000" dirty="0">
                <a:latin typeface="Arial" charset="0"/>
                <a:ea typeface="ＭＳ Ｐゴシック" charset="0"/>
              </a:rPr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charset="0"/>
              <a:buNone/>
              <a:defRPr/>
            </a:pPr>
            <a:r>
              <a:rPr lang="en-GB" sz="2000" dirty="0">
                <a:latin typeface="Arial" charset="0"/>
                <a:ea typeface="ＭＳ Ｐゴシック" charset="0"/>
              </a:rPr>
              <a:t>     </a:t>
            </a:r>
            <a:r>
              <a:rPr lang="en-GB" sz="2000" dirty="0">
                <a:latin typeface="Arial" charset="0"/>
                <a:ea typeface="ＭＳ Ｐゴシック" charset="0"/>
                <a:sym typeface="Wingdings" charset="0"/>
              </a:rPr>
              <a:t> We need to know the distribution of T under the null </a:t>
            </a: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hypothesis</a:t>
            </a:r>
            <a:endParaRPr lang="en-GB" sz="2000" dirty="0">
              <a:latin typeface="Arial" charset="0"/>
              <a:ea typeface="ＭＳ Ｐゴシック" charset="0"/>
              <a:sym typeface="Wingdings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ea typeface="ＭＳ Ｐゴシック" charset="0"/>
              </a:endParaRPr>
            </a:p>
          </p:txBody>
        </p:sp>
        <p:sp>
          <p:nvSpPr>
            <p:cNvPr id="23559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0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2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smtClean="0"/>
                <a:t>Null Distribution of 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Alternatives to </a:t>
            </a:r>
            <a:r>
              <a:rPr lang="en-GB" dirty="0" smtClean="0"/>
              <a:t>FWE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Permutation</a:t>
            </a:r>
          </a:p>
          <a:p>
            <a:pPr lvl="1"/>
            <a:r>
              <a:rPr lang="en-GB" dirty="0" smtClean="0"/>
              <a:t>Gaussian data simulated and smoothed based on real data (cf. Monte Carlo methods)</a:t>
            </a:r>
          </a:p>
          <a:p>
            <a:pPr lvl="1"/>
            <a:r>
              <a:rPr lang="en-GB" dirty="0" smtClean="0"/>
              <a:t>Create surrogate statistic images under null hypothesis</a:t>
            </a:r>
          </a:p>
          <a:p>
            <a:pPr lvl="1"/>
            <a:r>
              <a:rPr lang="en-GB" dirty="0" smtClean="0"/>
              <a:t>Compare to real data set</a:t>
            </a:r>
          </a:p>
          <a:p>
            <a:r>
              <a:rPr lang="en-GB" dirty="0" smtClean="0"/>
              <a:t>Nonparametric tests</a:t>
            </a:r>
          </a:p>
          <a:p>
            <a:pPr lvl="1"/>
            <a:r>
              <a:rPr lang="en-GB" dirty="0" smtClean="0"/>
              <a:t>Similar to permutation, but use empirical data set and permute subjects (e.g. in group analysis)</a:t>
            </a:r>
          </a:p>
          <a:p>
            <a:pPr lvl="1"/>
            <a:r>
              <a:rPr lang="en-GB" dirty="0" smtClean="0"/>
              <a:t>E.g. construct distribution of maximum statistic with repeated permutation within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02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811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Neuroimaging data needs to be controlled for multiple comparisons</a:t>
            </a:r>
          </a:p>
          <a:p>
            <a:pPr lvl="1"/>
            <a:r>
              <a:rPr lang="en-GB" dirty="0" smtClean="0"/>
              <a:t>Standard approaches don’t apply</a:t>
            </a:r>
          </a:p>
          <a:p>
            <a:r>
              <a:rPr lang="en-GB" dirty="0" smtClean="0"/>
              <a:t>Inferences can be made voxel-wise, cluster-wise and set-wise</a:t>
            </a:r>
          </a:p>
          <a:p>
            <a:r>
              <a:rPr lang="en-GB" dirty="0" smtClean="0"/>
              <a:t>Inference is made about topological features</a:t>
            </a:r>
          </a:p>
          <a:p>
            <a:pPr lvl="1"/>
            <a:r>
              <a:rPr lang="en-GB" dirty="0" smtClean="0"/>
              <a:t>Peak height, spatial extent, number of clusters</a:t>
            </a:r>
          </a:p>
          <a:p>
            <a:r>
              <a:rPr lang="en-GB" dirty="0" smtClean="0"/>
              <a:t>Random Field Theory provides valuable solution to multiple comparison problem</a:t>
            </a:r>
          </a:p>
          <a:p>
            <a:pPr lvl="1"/>
            <a:r>
              <a:rPr lang="en-GB" dirty="0" smtClean="0"/>
              <a:t>Treating SPMs as discretization of continuous (random) field</a:t>
            </a:r>
          </a:p>
          <a:p>
            <a:r>
              <a:rPr lang="en-GB" dirty="0" smtClean="0"/>
              <a:t>Alternatives to FWE (RFT) are False Discovery Rate (FDR) and permutation tests</a:t>
            </a:r>
          </a:p>
        </p:txBody>
      </p:sp>
    </p:spTree>
    <p:extLst>
      <p:ext uri="{BB962C8B-B14F-4D97-AF65-F5344CB8AC3E}">
        <p14:creationId xmlns:p14="http://schemas.microsoft.com/office/powerpoint/2010/main" xmlns="" val="16457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4000" b="1" dirty="0" smtClean="0">
                <a:solidFill>
                  <a:schemeClr val="bg1"/>
                </a:solidFill>
              </a:rPr>
              <a:t>	Part 3:  SPM Example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8544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18/11/2009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23360" y="6248817"/>
            <a:ext cx="28958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RFT for dummies - Part II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55200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8E16E587-6D43-4097-8A03-096DB0B69150}" type="slidenum">
              <a:rPr lang="de-DE" sz="1300"/>
              <a:pPr algn="r">
                <a:lnSpc>
                  <a:spcPct val="100000"/>
                </a:lnSpc>
              </a:pPr>
              <a:t>53</a:t>
            </a:fld>
            <a:endParaRPr lang="de-DE" sz="130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440" y="456529"/>
            <a:ext cx="777168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en-GB" sz="4000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440" y="1828992"/>
            <a:ext cx="777168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784"/>
          <a:stretch>
            <a:fillRect/>
          </a:stretch>
        </p:blipFill>
        <p:spPr bwMode="auto">
          <a:xfrm>
            <a:off x="1031263" y="1158612"/>
            <a:ext cx="7120800" cy="6476359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52000" y="6356828"/>
            <a:ext cx="213408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644BB08C-8845-4BBE-9E7E-E8716C4295CB}" type="slidenum">
              <a:rPr lang="en-GB" sz="1100">
                <a:solidFill>
                  <a:srgbClr val="898989"/>
                </a:solidFill>
              </a:rPr>
              <a:pPr algn="r" hangingPunct="1">
                <a:lnSpc>
                  <a:spcPct val="100000"/>
                </a:lnSpc>
              </a:pPr>
              <a:t>53</a:t>
            </a:fld>
            <a:endParaRPr lang="en-GB" sz="1100" dirty="0">
              <a:solidFill>
                <a:srgbClr val="898989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964028" y="2060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in SPM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34851" y="944339"/>
            <a:ext cx="3155324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Maximum Intensity Projection on Glass Brain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8544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18/11/2009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23360" y="6248817"/>
            <a:ext cx="28958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RFT for dummies - Part II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55200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8E16E587-6D43-4097-8A03-096DB0B69150}" type="slidenum">
              <a:rPr lang="de-DE" sz="1300"/>
              <a:pPr algn="r">
                <a:lnSpc>
                  <a:spcPct val="100000"/>
                </a:lnSpc>
              </a:pPr>
              <a:t>54</a:t>
            </a:fld>
            <a:endParaRPr lang="de-DE" sz="130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440" y="456529"/>
            <a:ext cx="777168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en-GB" sz="4000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440" y="1828992"/>
            <a:ext cx="777168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52000" y="6356828"/>
            <a:ext cx="213408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644BB08C-8845-4BBE-9E7E-E8716C4295CB}" type="slidenum">
              <a:rPr lang="en-GB" sz="1100">
                <a:solidFill>
                  <a:srgbClr val="898989"/>
                </a:solidFill>
              </a:rPr>
              <a:pPr algn="r" hangingPunct="1">
                <a:lnSpc>
                  <a:spcPct val="100000"/>
                </a:lnSpc>
              </a:pPr>
              <a:t>54</a:t>
            </a:fld>
            <a:endParaRPr lang="en-GB" sz="1100" dirty="0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69" b="308"/>
          <a:stretch>
            <a:fillRect/>
          </a:stretch>
        </p:blipFill>
        <p:spPr bwMode="auto">
          <a:xfrm>
            <a:off x="268030" y="218941"/>
            <a:ext cx="8657229" cy="646519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2962141" y="231819"/>
            <a:ext cx="3219718" cy="502277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235002" y="5434885"/>
            <a:ext cx="4406722" cy="837126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28034" y="4009510"/>
            <a:ext cx="3155324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60,741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Voxels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4675031" y="4382998"/>
            <a:ext cx="3155324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803.8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Resels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4209243" y="3709115"/>
            <a:ext cx="4496873" cy="44014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screen shows all clusters above a chosen significance,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 well as separate maxima within a cluster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8544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18/11/2009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23360" y="6248817"/>
            <a:ext cx="28958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RFT for dummies - Part II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55200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8E16E587-6D43-4097-8A03-096DB0B69150}" type="slidenum">
              <a:rPr lang="de-DE" sz="1300"/>
              <a:pPr algn="r">
                <a:lnSpc>
                  <a:spcPct val="100000"/>
                </a:lnSpc>
              </a:pPr>
              <a:t>55</a:t>
            </a:fld>
            <a:endParaRPr lang="de-DE" sz="130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440" y="456529"/>
            <a:ext cx="777168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en-GB" sz="4000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440" y="1828992"/>
            <a:ext cx="777168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52000" y="6356828"/>
            <a:ext cx="213408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644BB08C-8845-4BBE-9E7E-E8716C4295CB}" type="slidenum">
              <a:rPr lang="en-GB" sz="1100">
                <a:solidFill>
                  <a:srgbClr val="898989"/>
                </a:solidFill>
              </a:rPr>
              <a:pPr algn="r" hangingPunct="1">
                <a:lnSpc>
                  <a:spcPct val="100000"/>
                </a:lnSpc>
              </a:pPr>
              <a:t>55</a:t>
            </a:fld>
            <a:endParaRPr lang="en-GB" sz="1100" dirty="0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69" b="308"/>
          <a:stretch>
            <a:fillRect/>
          </a:stretch>
        </p:blipFill>
        <p:spPr bwMode="auto">
          <a:xfrm>
            <a:off x="268030" y="218941"/>
            <a:ext cx="8657229" cy="646519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752304" y="425002"/>
            <a:ext cx="2331076" cy="373488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65278" y="5331853"/>
            <a:ext cx="4406722" cy="347730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159874" y="4408756"/>
            <a:ext cx="4456091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Height threshold T= 4.30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146997" y="3657600"/>
            <a:ext cx="4456091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Peak-level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inference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Oval 15"/>
          <p:cNvSpPr/>
          <p:nvPr/>
        </p:nvSpPr>
        <p:spPr>
          <a:xfrm rot="5400000">
            <a:off x="3919470" y="1871731"/>
            <a:ext cx="3067318" cy="736242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32704" y="4479702"/>
            <a:ext cx="3015803" cy="63321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example uses uncorrected p (!)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8544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18/11/2009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23360" y="6248817"/>
            <a:ext cx="28958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RFT for dummies - Part II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55200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8E16E587-6D43-4097-8A03-096DB0B69150}" type="slidenum">
              <a:rPr lang="de-DE" sz="1300"/>
              <a:pPr algn="r">
                <a:lnSpc>
                  <a:spcPct val="100000"/>
                </a:lnSpc>
              </a:pPr>
              <a:t>56</a:t>
            </a:fld>
            <a:endParaRPr lang="de-DE" sz="130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440" y="456529"/>
            <a:ext cx="777168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en-GB" sz="4000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440" y="1828992"/>
            <a:ext cx="777168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52000" y="6356828"/>
            <a:ext cx="213408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644BB08C-8845-4BBE-9E7E-E8716C4295CB}" type="slidenum">
              <a:rPr lang="en-GB" sz="1100">
                <a:solidFill>
                  <a:srgbClr val="898989"/>
                </a:solidFill>
              </a:rPr>
              <a:pPr algn="r" hangingPunct="1">
                <a:lnSpc>
                  <a:spcPct val="100000"/>
                </a:lnSpc>
              </a:pPr>
              <a:t>56</a:t>
            </a:fld>
            <a:endParaRPr lang="en-GB" sz="1100" dirty="0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69" b="308"/>
          <a:stretch>
            <a:fillRect/>
          </a:stretch>
        </p:blipFill>
        <p:spPr bwMode="auto">
          <a:xfrm>
            <a:off x="268030" y="218941"/>
            <a:ext cx="8657229" cy="646519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752304" y="425002"/>
            <a:ext cx="2331076" cy="373488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65278" y="5331853"/>
            <a:ext cx="4406722" cy="347730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172753" y="3751933"/>
            <a:ext cx="4456091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MNI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Coords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each Max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146997" y="4507606"/>
            <a:ext cx="4456091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Peak-level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inference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Oval 15"/>
          <p:cNvSpPr/>
          <p:nvPr/>
        </p:nvSpPr>
        <p:spPr>
          <a:xfrm rot="5400000">
            <a:off x="6211909" y="1369452"/>
            <a:ext cx="3659745" cy="1354429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8544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18/11/2009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23360" y="6248817"/>
            <a:ext cx="28958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RFT for dummies - Part II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55200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8E16E587-6D43-4097-8A03-096DB0B69150}" type="slidenum">
              <a:rPr lang="de-DE" sz="1300"/>
              <a:pPr algn="r">
                <a:lnSpc>
                  <a:spcPct val="100000"/>
                </a:lnSpc>
              </a:pPr>
              <a:t>57</a:t>
            </a:fld>
            <a:endParaRPr lang="de-DE" sz="130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440" y="456529"/>
            <a:ext cx="777168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en-GB" sz="4000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440" y="1828992"/>
            <a:ext cx="777168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52000" y="6356828"/>
            <a:ext cx="213408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644BB08C-8845-4BBE-9E7E-E8716C4295CB}" type="slidenum">
              <a:rPr lang="en-GB" sz="1100">
                <a:solidFill>
                  <a:srgbClr val="898989"/>
                </a:solidFill>
              </a:rPr>
              <a:pPr algn="r" hangingPunct="1">
                <a:lnSpc>
                  <a:spcPct val="100000"/>
                </a:lnSpc>
              </a:pPr>
              <a:t>57</a:t>
            </a:fld>
            <a:endParaRPr lang="en-GB" sz="1100" dirty="0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69" b="308"/>
          <a:stretch>
            <a:fillRect/>
          </a:stretch>
        </p:blipFill>
        <p:spPr bwMode="auto">
          <a:xfrm>
            <a:off x="268030" y="218941"/>
            <a:ext cx="8657229" cy="646519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752304" y="425002"/>
            <a:ext cx="2331076" cy="373488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65278" y="5331853"/>
            <a:ext cx="4406722" cy="347730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915175" y="3816329"/>
            <a:ext cx="4404577" cy="54961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latin typeface="+mj-lt"/>
                <a:ea typeface="+mj-ea"/>
                <a:cs typeface="+mj-cs"/>
              </a:rPr>
              <a:t>Chance of finding peak above this threshold, corrected for search volume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146997" y="4507606"/>
            <a:ext cx="4456091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Peak-level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inference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Oval 15"/>
          <p:cNvSpPr/>
          <p:nvPr/>
        </p:nvSpPr>
        <p:spPr>
          <a:xfrm rot="5400000">
            <a:off x="2934235" y="1478925"/>
            <a:ext cx="3543837" cy="1148368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8544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18/11/2009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23360" y="6248817"/>
            <a:ext cx="28958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RFT for dummies - Part II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55200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8E16E587-6D43-4097-8A03-096DB0B69150}" type="slidenum">
              <a:rPr lang="de-DE" sz="1300"/>
              <a:pPr algn="r">
                <a:lnSpc>
                  <a:spcPct val="100000"/>
                </a:lnSpc>
              </a:pPr>
              <a:t>58</a:t>
            </a:fld>
            <a:endParaRPr lang="de-DE" sz="130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440" y="456529"/>
            <a:ext cx="777168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en-GB" sz="4000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440" y="1828992"/>
            <a:ext cx="777168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52000" y="6356828"/>
            <a:ext cx="213408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644BB08C-8845-4BBE-9E7E-E8716C4295CB}" type="slidenum">
              <a:rPr lang="en-GB" sz="1100">
                <a:solidFill>
                  <a:srgbClr val="898989"/>
                </a:solidFill>
              </a:rPr>
              <a:pPr algn="r" hangingPunct="1">
                <a:lnSpc>
                  <a:spcPct val="100000"/>
                </a:lnSpc>
              </a:pPr>
              <a:t>58</a:t>
            </a:fld>
            <a:endParaRPr lang="en-GB" sz="1100" dirty="0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69" b="308"/>
          <a:stretch>
            <a:fillRect/>
          </a:stretch>
        </p:blipFill>
        <p:spPr bwMode="auto">
          <a:xfrm>
            <a:off x="268030" y="218941"/>
            <a:ext cx="8657229" cy="646519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828799" y="450760"/>
            <a:ext cx="2331076" cy="373488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8156" y="5550793"/>
            <a:ext cx="4406722" cy="347730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60607" y="4447392"/>
            <a:ext cx="8075055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Extent threshold k = 0 (this is for peak-level)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60608" y="3657600"/>
            <a:ext cx="4456091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Cluster-level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inference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Oval 15"/>
          <p:cNvSpPr/>
          <p:nvPr/>
        </p:nvSpPr>
        <p:spPr>
          <a:xfrm rot="5400000">
            <a:off x="1422041" y="1872804"/>
            <a:ext cx="2987900" cy="736242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8544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18/11/2009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23360" y="6248817"/>
            <a:ext cx="28958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RFT for dummies - Part II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55200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8E16E587-6D43-4097-8A03-096DB0B69150}" type="slidenum">
              <a:rPr lang="de-DE" sz="1300"/>
              <a:pPr algn="r">
                <a:lnSpc>
                  <a:spcPct val="100000"/>
                </a:lnSpc>
              </a:pPr>
              <a:t>59</a:t>
            </a:fld>
            <a:endParaRPr lang="de-DE" sz="130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440" y="456529"/>
            <a:ext cx="777168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en-GB" sz="4000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440" y="1828992"/>
            <a:ext cx="777168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52000" y="6356828"/>
            <a:ext cx="213408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644BB08C-8845-4BBE-9E7E-E8716C4295CB}" type="slidenum">
              <a:rPr lang="en-GB" sz="1100">
                <a:solidFill>
                  <a:srgbClr val="898989"/>
                </a:solidFill>
              </a:rPr>
              <a:pPr algn="r" hangingPunct="1">
                <a:lnSpc>
                  <a:spcPct val="100000"/>
                </a:lnSpc>
              </a:pPr>
              <a:t>59</a:t>
            </a:fld>
            <a:endParaRPr lang="en-GB" sz="1100" dirty="0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69" b="308"/>
          <a:stretch>
            <a:fillRect/>
          </a:stretch>
        </p:blipFill>
        <p:spPr bwMode="auto">
          <a:xfrm>
            <a:off x="268030" y="218941"/>
            <a:ext cx="8657229" cy="646519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828799" y="450760"/>
            <a:ext cx="2331076" cy="373488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8156" y="5550793"/>
            <a:ext cx="4406722" cy="347730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60607" y="4447392"/>
            <a:ext cx="8075055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Chanc</a:t>
            </a:r>
            <a:r>
              <a:rPr lang="en-GB" sz="3600" dirty="0" smtClean="0">
                <a:latin typeface="+mj-lt"/>
                <a:ea typeface="+mj-ea"/>
                <a:cs typeface="+mj-cs"/>
              </a:rPr>
              <a:t>e of finding a cluster with at least this many </a:t>
            </a:r>
            <a:r>
              <a:rPr lang="en-GB" sz="3600" dirty="0" err="1" smtClean="0">
                <a:latin typeface="+mj-lt"/>
                <a:ea typeface="+mj-ea"/>
                <a:cs typeface="+mj-cs"/>
              </a:rPr>
              <a:t>voxels</a:t>
            </a:r>
            <a:r>
              <a:rPr lang="en-GB" sz="3600" dirty="0" smtClean="0">
                <a:latin typeface="+mj-lt"/>
                <a:ea typeface="+mj-ea"/>
                <a:cs typeface="+mj-cs"/>
              </a:rPr>
              <a:t> corrected for search volume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60608" y="3657600"/>
            <a:ext cx="4456091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Cluster-level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inference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Oval 15"/>
          <p:cNvSpPr/>
          <p:nvPr/>
        </p:nvSpPr>
        <p:spPr>
          <a:xfrm rot="5400000">
            <a:off x="758779" y="1647422"/>
            <a:ext cx="2987900" cy="1032457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200" dirty="0" smtClean="0">
                <a:cs typeface="+mj-cs"/>
              </a:rPr>
              <a:t>Test Statistics</a:t>
            </a:r>
            <a:endParaRPr lang="en-US" sz="3200" dirty="0">
              <a:cs typeface="+mj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23642" y="1515312"/>
            <a:ext cx="5257800" cy="45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b="1" dirty="0" smtClean="0">
                <a:latin typeface="Arial" charset="0"/>
                <a:ea typeface="ＭＳ Ｐゴシック" charset="0"/>
              </a:rPr>
              <a:t>An example (One-sample t-test):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</a:rPr>
              <a:t>	</a:t>
            </a:r>
            <a:endParaRPr lang="en-GB" sz="2000" b="1" dirty="0" smtClean="0">
              <a:latin typeface="Arial" charset="0"/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</a:rPr>
              <a:t> SE = </a:t>
            </a:r>
            <a:r>
              <a:rPr lang="en-US" sz="2000" dirty="0" smtClean="0">
                <a:sym typeface="Symbol"/>
              </a:rPr>
              <a:t>/N</a:t>
            </a:r>
            <a:r>
              <a:rPr lang="en-GB" sz="2000" dirty="0" smtClean="0">
                <a:latin typeface="Arial" charset="0"/>
                <a:ea typeface="ＭＳ Ｐゴシック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Can estimate SE using sample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Wingdings" charset="0"/>
              </a:rPr>
              <a:t>st</a:t>
            </a: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 dev, s: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SE estimated = s/</a:t>
            </a:r>
            <a:r>
              <a:rPr lang="en-US" sz="2000" dirty="0" smtClean="0">
                <a:sym typeface="Symbol"/>
              </a:rPr>
              <a:t> </a:t>
            </a:r>
            <a:r>
              <a:rPr lang="en-US" sz="2000" dirty="0" smtClean="0">
                <a:sym typeface="Symbol"/>
              </a:rPr>
              <a:t>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US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 t = sample mean – population mean/SE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t gives information about differences expected under H</a:t>
            </a:r>
            <a:r>
              <a:rPr lang="en-GB" sz="1600" baseline="-25000" dirty="0" smtClean="0">
                <a:latin typeface="Arial" charset="0"/>
                <a:ea typeface="ＭＳ Ｐゴシック" charset="0"/>
                <a:sym typeface="Wingdings" charset="0"/>
              </a:rPr>
              <a:t>0 </a:t>
            </a:r>
            <a:r>
              <a:rPr lang="en-GB" sz="1600" dirty="0" smtClean="0">
                <a:latin typeface="Arial" charset="0"/>
                <a:ea typeface="ＭＳ Ｐゴシック" charset="0"/>
                <a:sym typeface="Wingdings" charset="0"/>
              </a:rPr>
              <a:t>(due to sampling error).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16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>
              <a:latin typeface="Arial" charset="0"/>
              <a:ea typeface="ＭＳ Ｐゴシック" charset="0"/>
              <a:sym typeface="Wingdings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578475" y="4235450"/>
            <a:ext cx="3489325" cy="2260600"/>
            <a:chOff x="1920" y="3024"/>
            <a:chExt cx="2198" cy="1424"/>
          </a:xfrm>
        </p:grpSpPr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ea typeface="ＭＳ Ｐゴシック" charset="0"/>
              </a:endParaRPr>
            </a:p>
          </p:txBody>
        </p:sp>
        <p:sp>
          <p:nvSpPr>
            <p:cNvPr id="23560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2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/>
                <a:t>Sampling distribution of mean x</a:t>
              </a:r>
            </a:p>
            <a:p>
              <a:pPr algn="ctr" eaLnBrk="1" hangingPunct="1">
                <a:defRPr/>
              </a:pPr>
              <a:r>
                <a:rPr lang="en-US" sz="1600" dirty="0" smtClean="0"/>
                <a:t>f</a:t>
              </a:r>
              <a:r>
                <a:rPr lang="en-US" sz="1600" dirty="0" smtClean="0"/>
                <a:t>or large N</a:t>
              </a:r>
              <a:endParaRPr lang="en-US" sz="1600" dirty="0" smtClean="0"/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984354" y="1556792"/>
            <a:ext cx="2462213" cy="1662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sp>
        <p:nvSpPr>
          <p:cNvPr id="14" name="Freeform 19"/>
          <p:cNvSpPr>
            <a:spLocks/>
          </p:cNvSpPr>
          <p:nvPr/>
        </p:nvSpPr>
        <p:spPr bwMode="auto">
          <a:xfrm>
            <a:off x="5997054" y="1796505"/>
            <a:ext cx="2438400" cy="1404938"/>
          </a:xfrm>
          <a:custGeom>
            <a:avLst/>
            <a:gdLst>
              <a:gd name="T0" fmla="*/ 0 w 1536"/>
              <a:gd name="T1" fmla="*/ 885 h 885"/>
              <a:gd name="T2" fmla="*/ 52 w 1536"/>
              <a:gd name="T3" fmla="*/ 869 h 885"/>
              <a:gd name="T4" fmla="*/ 104 w 1536"/>
              <a:gd name="T5" fmla="*/ 857 h 885"/>
              <a:gd name="T6" fmla="*/ 153 w 1536"/>
              <a:gd name="T7" fmla="*/ 837 h 885"/>
              <a:gd name="T8" fmla="*/ 205 w 1536"/>
              <a:gd name="T9" fmla="*/ 809 h 885"/>
              <a:gd name="T10" fmla="*/ 257 w 1536"/>
              <a:gd name="T11" fmla="*/ 765 h 885"/>
              <a:gd name="T12" fmla="*/ 309 w 1536"/>
              <a:gd name="T13" fmla="*/ 709 h 885"/>
              <a:gd name="T14" fmla="*/ 357 w 1536"/>
              <a:gd name="T15" fmla="*/ 641 h 885"/>
              <a:gd name="T16" fmla="*/ 409 w 1536"/>
              <a:gd name="T17" fmla="*/ 553 h 885"/>
              <a:gd name="T18" fmla="*/ 461 w 1536"/>
              <a:gd name="T19" fmla="*/ 453 h 885"/>
              <a:gd name="T20" fmla="*/ 513 w 1536"/>
              <a:gd name="T21" fmla="*/ 348 h 885"/>
              <a:gd name="T22" fmla="*/ 562 w 1536"/>
              <a:gd name="T23" fmla="*/ 240 h 885"/>
              <a:gd name="T24" fmla="*/ 614 w 1536"/>
              <a:gd name="T25" fmla="*/ 144 h 885"/>
              <a:gd name="T26" fmla="*/ 666 w 1536"/>
              <a:gd name="T27" fmla="*/ 68 h 885"/>
              <a:gd name="T28" fmla="*/ 718 w 1536"/>
              <a:gd name="T29" fmla="*/ 16 h 885"/>
              <a:gd name="T30" fmla="*/ 770 w 1536"/>
              <a:gd name="T31" fmla="*/ 0 h 885"/>
              <a:gd name="T32" fmla="*/ 818 w 1536"/>
              <a:gd name="T33" fmla="*/ 16 h 885"/>
              <a:gd name="T34" fmla="*/ 870 w 1536"/>
              <a:gd name="T35" fmla="*/ 68 h 885"/>
              <a:gd name="T36" fmla="*/ 922 w 1536"/>
              <a:gd name="T37" fmla="*/ 144 h 885"/>
              <a:gd name="T38" fmla="*/ 974 w 1536"/>
              <a:gd name="T39" fmla="*/ 240 h 885"/>
              <a:gd name="T40" fmla="*/ 1023 w 1536"/>
              <a:gd name="T41" fmla="*/ 348 h 885"/>
              <a:gd name="T42" fmla="*/ 1075 w 1536"/>
              <a:gd name="T43" fmla="*/ 453 h 885"/>
              <a:gd name="T44" fmla="*/ 1127 w 1536"/>
              <a:gd name="T45" fmla="*/ 553 h 885"/>
              <a:gd name="T46" fmla="*/ 1179 w 1536"/>
              <a:gd name="T47" fmla="*/ 641 h 885"/>
              <a:gd name="T48" fmla="*/ 1227 w 1536"/>
              <a:gd name="T49" fmla="*/ 709 h 885"/>
              <a:gd name="T50" fmla="*/ 1279 w 1536"/>
              <a:gd name="T51" fmla="*/ 765 h 885"/>
              <a:gd name="T52" fmla="*/ 1331 w 1536"/>
              <a:gd name="T53" fmla="*/ 809 h 885"/>
              <a:gd name="T54" fmla="*/ 1383 w 1536"/>
              <a:gd name="T55" fmla="*/ 837 h 885"/>
              <a:gd name="T56" fmla="*/ 1432 w 1536"/>
              <a:gd name="T57" fmla="*/ 857 h 885"/>
              <a:gd name="T58" fmla="*/ 1484 w 1536"/>
              <a:gd name="T59" fmla="*/ 869 h 885"/>
              <a:gd name="T60" fmla="*/ 1536 w 1536"/>
              <a:gd name="T61" fmla="*/ 885 h 885"/>
              <a:gd name="T62" fmla="*/ 0 w 1536"/>
              <a:gd name="T63" fmla="*/ 885 h 8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36" h="885">
                <a:moveTo>
                  <a:pt x="0" y="885"/>
                </a:moveTo>
                <a:lnTo>
                  <a:pt x="0" y="885"/>
                </a:lnTo>
                <a:lnTo>
                  <a:pt x="24" y="873"/>
                </a:lnTo>
                <a:lnTo>
                  <a:pt x="52" y="869"/>
                </a:lnTo>
                <a:lnTo>
                  <a:pt x="76" y="865"/>
                </a:lnTo>
                <a:lnTo>
                  <a:pt x="104" y="857"/>
                </a:lnTo>
                <a:lnTo>
                  <a:pt x="128" y="849"/>
                </a:lnTo>
                <a:lnTo>
                  <a:pt x="153" y="837"/>
                </a:lnTo>
                <a:lnTo>
                  <a:pt x="181" y="825"/>
                </a:lnTo>
                <a:lnTo>
                  <a:pt x="205" y="809"/>
                </a:lnTo>
                <a:lnTo>
                  <a:pt x="233" y="789"/>
                </a:lnTo>
                <a:lnTo>
                  <a:pt x="257" y="765"/>
                </a:lnTo>
                <a:lnTo>
                  <a:pt x="281" y="741"/>
                </a:lnTo>
                <a:lnTo>
                  <a:pt x="309" y="709"/>
                </a:lnTo>
                <a:lnTo>
                  <a:pt x="333" y="677"/>
                </a:lnTo>
                <a:lnTo>
                  <a:pt x="357" y="641"/>
                </a:lnTo>
                <a:lnTo>
                  <a:pt x="385" y="597"/>
                </a:lnTo>
                <a:lnTo>
                  <a:pt x="409" y="553"/>
                </a:lnTo>
                <a:lnTo>
                  <a:pt x="437" y="505"/>
                </a:lnTo>
                <a:lnTo>
                  <a:pt x="461" y="453"/>
                </a:lnTo>
                <a:lnTo>
                  <a:pt x="485" y="400"/>
                </a:lnTo>
                <a:lnTo>
                  <a:pt x="513" y="348"/>
                </a:lnTo>
                <a:lnTo>
                  <a:pt x="537" y="292"/>
                </a:lnTo>
                <a:lnTo>
                  <a:pt x="562" y="240"/>
                </a:lnTo>
                <a:lnTo>
                  <a:pt x="590" y="192"/>
                </a:lnTo>
                <a:lnTo>
                  <a:pt x="614" y="144"/>
                </a:lnTo>
                <a:lnTo>
                  <a:pt x="642" y="104"/>
                </a:lnTo>
                <a:lnTo>
                  <a:pt x="666" y="68"/>
                </a:lnTo>
                <a:lnTo>
                  <a:pt x="690" y="36"/>
                </a:lnTo>
                <a:lnTo>
                  <a:pt x="718" y="16"/>
                </a:lnTo>
                <a:lnTo>
                  <a:pt x="742" y="4"/>
                </a:lnTo>
                <a:lnTo>
                  <a:pt x="770" y="0"/>
                </a:lnTo>
                <a:lnTo>
                  <a:pt x="794" y="4"/>
                </a:lnTo>
                <a:lnTo>
                  <a:pt x="818" y="16"/>
                </a:lnTo>
                <a:lnTo>
                  <a:pt x="846" y="36"/>
                </a:lnTo>
                <a:lnTo>
                  <a:pt x="870" y="68"/>
                </a:lnTo>
                <a:lnTo>
                  <a:pt x="894" y="104"/>
                </a:lnTo>
                <a:lnTo>
                  <a:pt x="922" y="144"/>
                </a:lnTo>
                <a:lnTo>
                  <a:pt x="946" y="192"/>
                </a:lnTo>
                <a:lnTo>
                  <a:pt x="974" y="240"/>
                </a:lnTo>
                <a:lnTo>
                  <a:pt x="999" y="292"/>
                </a:lnTo>
                <a:lnTo>
                  <a:pt x="1023" y="348"/>
                </a:lnTo>
                <a:lnTo>
                  <a:pt x="1051" y="400"/>
                </a:lnTo>
                <a:lnTo>
                  <a:pt x="1075" y="453"/>
                </a:lnTo>
                <a:lnTo>
                  <a:pt x="1099" y="505"/>
                </a:lnTo>
                <a:lnTo>
                  <a:pt x="1127" y="553"/>
                </a:lnTo>
                <a:lnTo>
                  <a:pt x="1151" y="597"/>
                </a:lnTo>
                <a:lnTo>
                  <a:pt x="1179" y="641"/>
                </a:lnTo>
                <a:lnTo>
                  <a:pt x="1203" y="677"/>
                </a:lnTo>
                <a:lnTo>
                  <a:pt x="1227" y="709"/>
                </a:lnTo>
                <a:lnTo>
                  <a:pt x="1255" y="741"/>
                </a:lnTo>
                <a:lnTo>
                  <a:pt x="1279" y="765"/>
                </a:lnTo>
                <a:lnTo>
                  <a:pt x="1303" y="789"/>
                </a:lnTo>
                <a:lnTo>
                  <a:pt x="1331" y="809"/>
                </a:lnTo>
                <a:lnTo>
                  <a:pt x="1355" y="825"/>
                </a:lnTo>
                <a:lnTo>
                  <a:pt x="1383" y="837"/>
                </a:lnTo>
                <a:lnTo>
                  <a:pt x="1408" y="849"/>
                </a:lnTo>
                <a:lnTo>
                  <a:pt x="1432" y="857"/>
                </a:lnTo>
                <a:lnTo>
                  <a:pt x="1460" y="865"/>
                </a:lnTo>
                <a:lnTo>
                  <a:pt x="1484" y="869"/>
                </a:lnTo>
                <a:lnTo>
                  <a:pt x="1512" y="873"/>
                </a:lnTo>
                <a:lnTo>
                  <a:pt x="1536" y="885"/>
                </a:lnTo>
                <a:lnTo>
                  <a:pt x="0" y="885"/>
                </a:lnTo>
              </a:path>
            </a:pathLst>
          </a:custGeom>
          <a:noFill/>
          <a:ln w="2540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508104" y="3233192"/>
            <a:ext cx="348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dirty="0" smtClean="0"/>
              <a:t>Population </a:t>
            </a:r>
            <a:endParaRPr lang="en-US" sz="1600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210538" y="1240654"/>
            <a:ext cx="16471" cy="19644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980349" y="861332"/>
            <a:ext cx="5022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dirty="0" smtClean="0">
                <a:sym typeface="Symbol"/>
              </a:rPr>
              <a:t></a:t>
            </a:r>
            <a:r>
              <a:rPr lang="en-US" sz="1600" dirty="0" smtClean="0"/>
              <a:t> </a:t>
            </a:r>
            <a:endParaRPr lang="en-US" sz="1600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298543" y="3917313"/>
            <a:ext cx="16471" cy="19644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206320" y="3550870"/>
            <a:ext cx="21885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dirty="0" smtClean="0">
                <a:sym typeface="Symbol"/>
              </a:rPr>
              <a:t></a:t>
            </a:r>
            <a:r>
              <a:rPr lang="en-US" sz="1600" dirty="0" smtClean="0"/>
              <a:t> </a:t>
            </a:r>
            <a:endParaRPr lang="en-US" sz="1600" dirty="0" smtClean="0"/>
          </a:p>
        </p:txBody>
      </p:sp>
      <p:cxnSp>
        <p:nvCxnSpPr>
          <p:cNvPr id="23" name="Straight Arrow Connector 22"/>
          <p:cNvCxnSpPr>
            <a:endCxn id="14" idx="20"/>
          </p:cNvCxnSpPr>
          <p:nvPr/>
        </p:nvCxnSpPr>
        <p:spPr>
          <a:xfrm flipV="1">
            <a:off x="7225048" y="2348955"/>
            <a:ext cx="396018" cy="7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313054" y="5090008"/>
            <a:ext cx="396018" cy="7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222901" y="2366014"/>
            <a:ext cx="5022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dirty="0" smtClean="0">
                <a:sym typeface="Symbol"/>
              </a:rPr>
              <a:t></a:t>
            </a:r>
            <a:r>
              <a:rPr lang="en-US" sz="1600" dirty="0" smtClean="0"/>
              <a:t> </a:t>
            </a:r>
            <a:endParaRPr lang="en-US" sz="1600" dirty="0" smtClean="0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207874" y="5184342"/>
            <a:ext cx="6997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 smtClean="0">
                <a:sym typeface="Symbol"/>
              </a:rPr>
              <a:t>/N</a:t>
            </a:r>
            <a:r>
              <a:rPr lang="en-US" sz="1200" dirty="0" smtClean="0"/>
              <a:t> 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8544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18/11/2009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23360" y="6248817"/>
            <a:ext cx="28958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dirty="0"/>
              <a:t>RFT for dummies - Part II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552001" y="6248817"/>
            <a:ext cx="190512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8E16E587-6D43-4097-8A03-096DB0B69150}" type="slidenum">
              <a:rPr lang="de-DE" sz="1300"/>
              <a:pPr algn="r">
                <a:lnSpc>
                  <a:spcPct val="100000"/>
                </a:lnSpc>
              </a:pPr>
              <a:t>60</a:t>
            </a:fld>
            <a:endParaRPr lang="de-DE" sz="130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440" y="456529"/>
            <a:ext cx="777168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en-GB" sz="4000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440" y="1828992"/>
            <a:ext cx="777168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52000" y="6356828"/>
            <a:ext cx="213408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644BB08C-8845-4BBE-9E7E-E8716C4295CB}" type="slidenum">
              <a:rPr lang="en-GB" sz="1100">
                <a:solidFill>
                  <a:srgbClr val="898989"/>
                </a:solidFill>
              </a:rPr>
              <a:pPr algn="r" hangingPunct="1">
                <a:lnSpc>
                  <a:spcPct val="100000"/>
                </a:lnSpc>
              </a:pPr>
              <a:t>60</a:t>
            </a:fld>
            <a:endParaRPr lang="en-GB" sz="1100" dirty="0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69" b="308"/>
          <a:stretch>
            <a:fillRect/>
          </a:stretch>
        </p:blipFill>
        <p:spPr bwMode="auto">
          <a:xfrm>
            <a:off x="268030" y="218941"/>
            <a:ext cx="8657229" cy="646519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itel 1"/>
          <p:cNvSpPr txBox="1">
            <a:spLocks/>
          </p:cNvSpPr>
          <p:nvPr/>
        </p:nvSpPr>
        <p:spPr>
          <a:xfrm>
            <a:off x="360607" y="4447392"/>
            <a:ext cx="8075055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Chanc</a:t>
            </a:r>
            <a:r>
              <a:rPr lang="en-GB" sz="3600" dirty="0" smtClean="0">
                <a:latin typeface="+mj-lt"/>
                <a:ea typeface="+mj-ea"/>
                <a:cs typeface="+mj-cs"/>
              </a:rPr>
              <a:t>e of finding this or greater number of clusters in the search volume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60608" y="3657600"/>
            <a:ext cx="4456091" cy="6783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Set-level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inference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Oval 15"/>
          <p:cNvSpPr/>
          <p:nvPr/>
        </p:nvSpPr>
        <p:spPr>
          <a:xfrm rot="5400000">
            <a:off x="327335" y="559159"/>
            <a:ext cx="1532589" cy="1032457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259632" y="5643245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… and special thanks to Guillaume </a:t>
            </a:r>
            <a:r>
              <a:rPr lang="en-GB" sz="2800" dirty="0" err="1"/>
              <a:t>Flandin</a:t>
            </a:r>
            <a:r>
              <a:rPr lang="en-GB" sz="2800" dirty="0"/>
              <a:t>!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0859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Kilner</a:t>
            </a:r>
            <a:r>
              <a:rPr lang="en-US" dirty="0" smtClean="0"/>
              <a:t>, J., &amp; Friston, K. J. (2010). </a:t>
            </a:r>
            <a:r>
              <a:rPr lang="en-US" dirty="0"/>
              <a:t>Topological inference for EEG and MEG data. </a:t>
            </a:r>
            <a:r>
              <a:rPr lang="en-US" i="1" dirty="0"/>
              <a:t>Annals of Applied Statistics</a:t>
            </a:r>
            <a:r>
              <a:rPr lang="en-US" dirty="0"/>
              <a:t>, </a:t>
            </a:r>
            <a:r>
              <a:rPr lang="en-US" i="1" dirty="0" smtClean="0"/>
              <a:t>4</a:t>
            </a:r>
            <a:r>
              <a:rPr lang="en-US" dirty="0" smtClean="0"/>
              <a:t>, 1272-1290.</a:t>
            </a:r>
          </a:p>
          <a:p>
            <a:r>
              <a:rPr lang="en-US" dirty="0" smtClean="0"/>
              <a:t>Nichols, T., &amp; </a:t>
            </a:r>
            <a:r>
              <a:rPr lang="en-US" dirty="0" err="1" smtClean="0"/>
              <a:t>Hayasaka</a:t>
            </a:r>
            <a:r>
              <a:rPr lang="en-US" dirty="0" smtClean="0"/>
              <a:t>, S. (2003). Controlling the </a:t>
            </a:r>
            <a:r>
              <a:rPr lang="en-US" dirty="0" err="1" smtClean="0"/>
              <a:t>familywise</a:t>
            </a:r>
            <a:r>
              <a:rPr lang="en-US" dirty="0" smtClean="0"/>
              <a:t> error rate in functional neuroimaging: a comparative review. </a:t>
            </a:r>
            <a:r>
              <a:rPr lang="en-US" i="1" dirty="0" smtClean="0"/>
              <a:t>Statistical Methods in Medical Research</a:t>
            </a:r>
            <a:r>
              <a:rPr lang="en-US" dirty="0" smtClean="0"/>
              <a:t>, </a:t>
            </a:r>
            <a:r>
              <a:rPr lang="en-US" i="1" dirty="0" smtClean="0"/>
              <a:t>12</a:t>
            </a:r>
            <a:r>
              <a:rPr lang="en-US" dirty="0" smtClean="0"/>
              <a:t>, 419-446.</a:t>
            </a:r>
          </a:p>
          <a:p>
            <a:r>
              <a:rPr lang="en-US" dirty="0" smtClean="0"/>
              <a:t>Nichols, T. (2012). Multiple testing corrections, nonparametric methods and random field theory. </a:t>
            </a:r>
            <a:r>
              <a:rPr lang="en-US" i="1" dirty="0" err="1" smtClean="0"/>
              <a:t>Neuroimage</a:t>
            </a:r>
            <a:r>
              <a:rPr lang="en-US" dirty="0" smtClean="0"/>
              <a:t>, </a:t>
            </a:r>
            <a:r>
              <a:rPr lang="en-US" i="1" dirty="0" smtClean="0"/>
              <a:t>62</a:t>
            </a:r>
            <a:r>
              <a:rPr lang="en-US" dirty="0" smtClean="0"/>
              <a:t>, 811-815.</a:t>
            </a:r>
          </a:p>
          <a:p>
            <a:r>
              <a:rPr lang="en-US" dirty="0" smtClean="0"/>
              <a:t>Chapters 17-21 in </a:t>
            </a:r>
            <a:r>
              <a:rPr lang="en-US" i="1" dirty="0" smtClean="0"/>
              <a:t>Statistical Parametric Mapping </a:t>
            </a:r>
            <a:r>
              <a:rPr lang="en-US" dirty="0" smtClean="0"/>
              <a:t>by Karl Friston et al.</a:t>
            </a:r>
          </a:p>
          <a:p>
            <a:r>
              <a:rPr lang="en-US" dirty="0" err="1" smtClean="0"/>
              <a:t>Poldrack</a:t>
            </a:r>
            <a:r>
              <a:rPr lang="en-US" dirty="0" smtClean="0"/>
              <a:t>, R. A., Mumford, J. A., &amp; Nichols, T. (2011). </a:t>
            </a:r>
            <a:r>
              <a:rPr lang="en-US" i="1" dirty="0" smtClean="0"/>
              <a:t>Handbook of Functional MRI Data Analysis</a:t>
            </a:r>
            <a:r>
              <a:rPr lang="en-US" dirty="0" smtClean="0"/>
              <a:t>. New York, NY: Cambridge University Press.</a:t>
            </a:r>
          </a:p>
          <a:p>
            <a:r>
              <a:rPr lang="en-US" dirty="0" err="1" smtClean="0"/>
              <a:t>Huettel</a:t>
            </a:r>
            <a:r>
              <a:rPr lang="en-US" dirty="0" smtClean="0"/>
              <a:t>, S. A., Song, A. W., &amp; McCarthy, G. (2009). </a:t>
            </a:r>
            <a:r>
              <a:rPr lang="en-US" i="1" dirty="0" smtClean="0"/>
              <a:t>Functional Magnetic Resonance Imaging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edition. Sunderland, MA: </a:t>
            </a:r>
            <a:r>
              <a:rPr lang="en-US" dirty="0" err="1" smtClean="0"/>
              <a:t>Sinauer</a:t>
            </a:r>
            <a:r>
              <a:rPr lang="en-US" dirty="0" smtClean="0"/>
              <a:t>.</a:t>
            </a:r>
          </a:p>
          <a:p>
            <a:r>
              <a:rPr lang="en-GB" dirty="0"/>
              <a:t>http://</a:t>
            </a:r>
            <a:r>
              <a:rPr lang="en-GB" dirty="0" smtClean="0"/>
              <a:t>www.fil.ion.ucl.ac.uk/spm/doc/biblio/Keyword/RFT.html</a:t>
            </a:r>
            <a:r>
              <a:rPr lang="en-US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654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06" y="288808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latin typeface="Arial" charset="0"/>
                <a:ea typeface="ＭＳ Ｐゴシック" charset="0"/>
                <a:sym typeface="Wingdings" charset="0"/>
              </a:rPr>
              <a:t>	How </a:t>
            </a:r>
            <a:r>
              <a:rPr lang="en-GB" dirty="0" smtClean="0">
                <a:latin typeface="Arial" charset="0"/>
                <a:ea typeface="ＭＳ Ｐゴシック" charset="0"/>
                <a:sym typeface="Wingdings" charset="0"/>
              </a:rPr>
              <a:t>likely is it that our statistic could </a:t>
            </a:r>
            <a:endParaRPr lang="en-GB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algn="ctr">
              <a:buNone/>
            </a:pPr>
            <a:r>
              <a:rPr lang="en-GB" dirty="0" smtClean="0">
                <a:latin typeface="Arial" charset="0"/>
                <a:ea typeface="ＭＳ Ｐゴシック" charset="0"/>
                <a:sym typeface="Wingdings" charset="0"/>
              </a:rPr>
              <a:t>have </a:t>
            </a:r>
            <a:r>
              <a:rPr lang="en-GB" dirty="0" smtClean="0">
                <a:latin typeface="Arial" charset="0"/>
                <a:ea typeface="ＭＳ Ｐゴシック" charset="0"/>
                <a:sym typeface="Wingdings" charset="0"/>
              </a:rPr>
              <a:t>come from the null distribution?</a:t>
            </a:r>
            <a:endParaRPr lang="en-GB" sz="4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b="1" dirty="0">
                <a:cs typeface="+mj-cs"/>
              </a:rPr>
              <a:t>Hypothesis </a:t>
            </a:r>
            <a:r>
              <a:rPr lang="en-GB" sz="2800" b="1" dirty="0" smtClean="0">
                <a:cs typeface="+mj-cs"/>
              </a:rPr>
              <a:t>Testing</a:t>
            </a:r>
            <a:endParaRPr lang="en-US" sz="2800" b="1" dirty="0">
              <a:cs typeface="+mj-cs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760913"/>
            <a:ext cx="58674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charset="0"/>
              <a:buChar char="q"/>
              <a:defRPr/>
            </a:pPr>
            <a:r>
              <a:rPr lang="en-GB" sz="2000" b="1" i="1">
                <a:latin typeface="Arial" charset="0"/>
                <a:ea typeface="ＭＳ Ｐゴシック" charset="0"/>
              </a:rPr>
              <a:t>P</a:t>
            </a:r>
            <a:r>
              <a:rPr lang="en-GB" sz="2000" b="1">
                <a:latin typeface="Arial" charset="0"/>
                <a:ea typeface="ＭＳ Ｐゴシック" charset="0"/>
              </a:rPr>
              <a:t>-value: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charset="0"/>
              <a:buNone/>
              <a:defRPr/>
            </a:pPr>
            <a:r>
              <a:rPr lang="en-GB" sz="2000">
                <a:latin typeface="Arial" charset="0"/>
                <a:ea typeface="ＭＳ Ｐゴシック" charset="0"/>
              </a:rPr>
              <a:t>     A </a:t>
            </a:r>
            <a:r>
              <a:rPr lang="en-GB" sz="2000" i="1">
                <a:latin typeface="Arial" charset="0"/>
                <a:ea typeface="ＭＳ Ｐゴシック" charset="0"/>
              </a:rPr>
              <a:t>p</a:t>
            </a:r>
            <a:r>
              <a:rPr lang="en-GB" sz="2000">
                <a:latin typeface="Arial" charset="0"/>
                <a:ea typeface="ＭＳ Ｐゴシック" charset="0"/>
              </a:rPr>
              <a:t>-value summarises evidence against H</a:t>
            </a:r>
            <a:r>
              <a:rPr lang="en-GB" sz="2000" baseline="-25000">
                <a:latin typeface="Arial" charset="0"/>
                <a:ea typeface="ＭＳ Ｐゴシック" charset="0"/>
              </a:rPr>
              <a:t>0</a:t>
            </a:r>
            <a:r>
              <a:rPr lang="en-GB" sz="2000">
                <a:latin typeface="Arial" charset="0"/>
                <a:ea typeface="ＭＳ Ｐゴシック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charset="0"/>
              <a:buNone/>
              <a:defRPr/>
            </a:pPr>
            <a:r>
              <a:rPr lang="en-GB" sz="2000">
                <a:latin typeface="Arial" charset="0"/>
                <a:ea typeface="ＭＳ Ｐゴシック" charset="0"/>
              </a:rPr>
              <a:t>     This is the chance of observing value more extreme than </a:t>
            </a:r>
            <a:r>
              <a:rPr lang="en-GB" sz="2000" i="1">
                <a:latin typeface="Arial" charset="0"/>
                <a:ea typeface="ＭＳ Ｐゴシック" charset="0"/>
              </a:rPr>
              <a:t>t</a:t>
            </a:r>
            <a:r>
              <a:rPr lang="en-GB" sz="2000">
                <a:latin typeface="Arial" charset="0"/>
                <a:ea typeface="ＭＳ Ｐゴシック" charset="0"/>
              </a:rPr>
              <a:t> under the null hypothesis.</a:t>
            </a:r>
            <a:endParaRPr lang="en-GB" sz="2000" i="1">
              <a:latin typeface="Arial" charset="0"/>
              <a:ea typeface="ＭＳ Ｐゴシック" charset="0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73063" y="3319463"/>
            <a:ext cx="5830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000" b="1" i="1" dirty="0" smtClean="0"/>
              <a:t>Observation of test statistic t, a realisation of T</a:t>
            </a:r>
            <a:endParaRPr lang="en-US" sz="2000" b="1" i="1" dirty="0" smtClean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BE">
              <a:latin typeface="Arial" charset="0"/>
              <a:ea typeface="ＭＳ Ｐゴシック" charset="0"/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smtClean="0"/>
              <a:t>Null Distribution of T</a:t>
            </a:r>
          </a:p>
        </p:txBody>
      </p:sp>
      <p:graphicFrame>
        <p:nvGraphicFramePr>
          <p:cNvPr id="116748" name="Object 12"/>
          <p:cNvGraphicFramePr>
            <a:graphicFrameLocks noChangeAspect="1"/>
          </p:cNvGraphicFramePr>
          <p:nvPr/>
        </p:nvGraphicFramePr>
        <p:xfrm>
          <a:off x="2462213" y="6200775"/>
          <a:ext cx="1905000" cy="528638"/>
        </p:xfrm>
        <a:graphic>
          <a:graphicData uri="http://schemas.openxmlformats.org/presentationml/2006/ole">
            <p:oleObj spid="_x0000_s4098" name="Equation" r:id="rId4" imgW="825500" imgH="228600" progId="Equation.3">
              <p:embed/>
            </p:oleObj>
          </a:graphicData>
        </a:graphic>
      </p:graphicFrame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/>
              <a:t>Significance level </a:t>
            </a:r>
            <a:r>
              <a:rPr lang="el-GR" sz="2000" b="1" i="1" dirty="0"/>
              <a:t>α</a:t>
            </a:r>
            <a:r>
              <a:rPr lang="en-GB" sz="2000" b="1" i="1" dirty="0"/>
              <a:t>:</a:t>
            </a:r>
            <a:endParaRPr lang="en-GB" sz="2000" dirty="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Acceptable </a:t>
            </a:r>
            <a:r>
              <a:rPr lang="en-GB" sz="2000" i="1" dirty="0"/>
              <a:t>false positive rate </a:t>
            </a:r>
            <a:r>
              <a:rPr lang="el-GR" sz="2000" i="1" dirty="0"/>
              <a:t>α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                                              </a:t>
            </a:r>
            <a:r>
              <a:rPr lang="en-GB" sz="2000" dirty="0">
                <a:sym typeface="Wingdings" pitchFamily="2" charset="2"/>
              </a:rPr>
              <a:t> threshold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/>
              <a:t>α</a:t>
            </a:r>
            <a:endParaRPr lang="en-GB" sz="2000" dirty="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Threshold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/>
              <a:t>α</a:t>
            </a:r>
            <a:r>
              <a:rPr lang="en-GB" sz="2000" dirty="0"/>
              <a:t> controls the false positive rate </a:t>
            </a:r>
            <a:endParaRPr lang="el-GR" sz="2000" dirty="0"/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smtClean="0">
                <a:latin typeface="Times New Roman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110538" y="5419725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/>
              <a:t>P-val  </a:t>
            </a:r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BE">
              <a:latin typeface="Arial" charset="0"/>
              <a:ea typeface="ＭＳ Ｐゴシック" charset="0"/>
            </a:endParaRP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smtClean="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716338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/>
              <a:t>The conclusion 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We reject the null hypothesis in favour of the alternative hypothesis if </a:t>
            </a:r>
            <a:r>
              <a:rPr lang="en-GB" sz="2000" i="1"/>
              <a:t>t </a:t>
            </a:r>
            <a:r>
              <a:rPr lang="en-GB" sz="2000"/>
              <a:t>&gt;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/>
              <a:t>α</a:t>
            </a:r>
            <a:endParaRPr lang="en-GB" sz="200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p:oleObj spid="_x0000_s4099" name="Equation" r:id="rId6" imgW="1180588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/>
      <p:bldP spid="116744" grpId="0" animBg="1"/>
      <p:bldP spid="116747" grpId="0"/>
      <p:bldP spid="116749" grpId="0"/>
      <p:bldP spid="116753" grpId="0" animBg="1"/>
      <p:bldP spid="116755" grpId="0"/>
      <p:bldP spid="116756" grpId="0"/>
      <p:bldP spid="116758" grpId="0"/>
      <p:bldP spid="116759" grpId="0"/>
      <p:bldP spid="116760" grpId="0"/>
      <p:bldP spid="1167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17" y="326154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3600" dirty="0" smtClean="0">
                <a:cs typeface="+mj-cs"/>
              </a:rPr>
              <a:t>In GLM we test hypotheses about </a:t>
            </a:r>
            <a:r>
              <a:rPr lang="en-GB" sz="3600" dirty="0" smtClean="0">
                <a:sym typeface="Symbol"/>
              </a:rPr>
              <a:t></a:t>
            </a:r>
            <a:endParaRPr lang="en-US" sz="3600" dirty="0">
              <a:cs typeface="+mj-cs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46369" y="1566828"/>
            <a:ext cx="5423366" cy="45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Symbol" pitchFamily="18" charset="2"/>
              <a:buChar char="b"/>
              <a:defRPr/>
            </a:pPr>
            <a:endParaRPr lang="en-GB" sz="2000" dirty="0" smtClean="0">
              <a:sym typeface="Symbol"/>
            </a:endParaRPr>
          </a:p>
          <a:p>
            <a:pPr marL="342900" indent="-342900" algn="ctr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sym typeface="Symbol"/>
              </a:rPr>
              <a:t></a:t>
            </a:r>
          </a:p>
          <a:p>
            <a:pPr marL="342900" indent="-342900" algn="ctr">
              <a:spcBef>
                <a:spcPct val="20000"/>
              </a:spcBef>
              <a:buClr>
                <a:srgbClr val="993366"/>
              </a:buClr>
              <a:defRPr/>
            </a:pPr>
            <a:endParaRPr lang="en-GB" sz="10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  <a:sym typeface="Symbol"/>
              </a:rPr>
              <a:t>is a point estimator of the population value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r>
              <a:rPr lang="en-GB" sz="2400" dirty="0" smtClean="0">
                <a:latin typeface="Arial" pitchFamily="34" charset="0"/>
                <a:ea typeface="ＭＳ Ｐゴシック" charset="0"/>
                <a:cs typeface="Arial" pitchFamily="34" charset="0"/>
                <a:sym typeface="Symbol"/>
              </a:rPr>
              <a:t>h</a:t>
            </a:r>
            <a:r>
              <a:rPr lang="en-GB" sz="2400" dirty="0" smtClean="0">
                <a:latin typeface="Arial" pitchFamily="34" charset="0"/>
                <a:ea typeface="ＭＳ Ｐゴシック" charset="0"/>
                <a:cs typeface="Arial" pitchFamily="34" charset="0"/>
                <a:sym typeface="Symbol"/>
              </a:rPr>
              <a:t>as a sampling distribution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r>
              <a:rPr lang="en-GB" sz="2400" dirty="0" smtClean="0">
                <a:latin typeface="Arial" pitchFamily="34" charset="0"/>
                <a:ea typeface="ＭＳ Ｐゴシック" charset="0"/>
                <a:cs typeface="Arial" pitchFamily="34" charset="0"/>
                <a:sym typeface="Symbol"/>
              </a:rPr>
              <a:t>has a standard error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400" dirty="0" smtClean="0">
                <a:latin typeface="Arial" pitchFamily="34" charset="0"/>
                <a:ea typeface="ＭＳ Ｐゴシック" charset="0"/>
                <a:cs typeface="Arial" pitchFamily="34" charset="0"/>
                <a:sym typeface="Symbol"/>
              </a:rPr>
              <a:t>    -&gt; We can calculate a t-statistic based on a null hypothesis about population </a:t>
            </a:r>
            <a:r>
              <a:rPr lang="en-GB" sz="2400" dirty="0" smtClean="0">
                <a:sym typeface="Symbol"/>
              </a:rPr>
              <a:t>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400" dirty="0" smtClean="0">
                <a:latin typeface="Arial" pitchFamily="34" charset="0"/>
                <a:ea typeface="ＭＳ Ｐゴシック" charset="0"/>
                <a:cs typeface="Arial" pitchFamily="34" charset="0"/>
                <a:sym typeface="Symbol"/>
              </a:rPr>
              <a:t>    e.g. H</a:t>
            </a:r>
            <a:r>
              <a:rPr lang="en-GB" sz="2400" baseline="-25000" dirty="0" smtClean="0">
                <a:latin typeface="Arial" pitchFamily="34" charset="0"/>
                <a:ea typeface="ＭＳ Ｐゴシック" charset="0"/>
                <a:cs typeface="Arial" pitchFamily="34" charset="0"/>
                <a:sym typeface="Symbol"/>
              </a:rPr>
              <a:t>0</a:t>
            </a:r>
            <a:r>
              <a:rPr lang="en-GB" sz="2400" dirty="0" smtClean="0">
                <a:latin typeface="Arial" pitchFamily="34" charset="0"/>
                <a:ea typeface="ＭＳ Ｐゴシック" charset="0"/>
                <a:cs typeface="Arial" pitchFamily="34" charset="0"/>
                <a:sym typeface="Symbol"/>
              </a:rPr>
              <a:t>: </a:t>
            </a:r>
            <a:r>
              <a:rPr lang="en-GB" sz="2400" dirty="0" smtClean="0">
                <a:sym typeface="Symbol"/>
              </a:rPr>
              <a:t> = 0</a:t>
            </a:r>
            <a:endParaRPr lang="en-GB" sz="2400" dirty="0" smtClean="0">
              <a:latin typeface="Arial" pitchFamily="34" charset="0"/>
              <a:ea typeface="ＭＳ Ｐゴシック" charset="0"/>
              <a:cs typeface="Arial" pitchFamily="34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>
              <a:latin typeface="Arial" charset="0"/>
              <a:ea typeface="ＭＳ Ｐゴシック" charset="0"/>
              <a:sym typeface="Wingdings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937161" y="2550017"/>
            <a:ext cx="25757" cy="2550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62918" y="5125792"/>
            <a:ext cx="2756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975797" y="2987899"/>
            <a:ext cx="2459865" cy="21378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 rot="2665747">
            <a:off x="7364174" y="2980516"/>
            <a:ext cx="1192891" cy="1286475"/>
            <a:chOff x="7264087" y="4243190"/>
            <a:chExt cx="1192891" cy="1286475"/>
          </a:xfrm>
        </p:grpSpPr>
        <p:sp>
          <p:nvSpPr>
            <p:cNvPr id="14" name="Freeform 19"/>
            <p:cNvSpPr>
              <a:spLocks/>
            </p:cNvSpPr>
            <p:nvPr/>
          </p:nvSpPr>
          <p:spPr bwMode="auto">
            <a:xfrm rot="2804888">
              <a:off x="7491667" y="4343916"/>
              <a:ext cx="1066037" cy="8645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 flipV="1">
              <a:off x="7516500" y="5000626"/>
              <a:ext cx="93976" cy="100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 flipV="1">
              <a:off x="7626037" y="5105401"/>
              <a:ext cx="93976" cy="100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7758851" y="5239622"/>
              <a:ext cx="93976" cy="100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 flipV="1">
              <a:off x="7978463" y="5429251"/>
              <a:ext cx="93976" cy="100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7411725" y="4895851"/>
              <a:ext cx="93976" cy="100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7264087" y="4743451"/>
              <a:ext cx="93976" cy="100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540580" y="2538435"/>
            <a:ext cx="2131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/>
              <a:t>Y = X</a:t>
            </a:r>
            <a:r>
              <a:rPr lang="en-GB" sz="2000" dirty="0" smtClean="0">
                <a:sym typeface="Symbol"/>
              </a:rPr>
              <a:t> + e</a:t>
            </a:r>
            <a:endParaRPr lang="en-US" sz="2000" dirty="0"/>
          </a:p>
        </p:txBody>
      </p:sp>
      <p:grpSp>
        <p:nvGrpSpPr>
          <p:cNvPr id="56" name="Group 55"/>
          <p:cNvGrpSpPr/>
          <p:nvPr/>
        </p:nvGrpSpPr>
        <p:grpSpPr>
          <a:xfrm rot="2665747">
            <a:off x="6395751" y="3905212"/>
            <a:ext cx="1000649" cy="1133343"/>
            <a:chOff x="7264087" y="4243190"/>
            <a:chExt cx="1192891" cy="1286475"/>
          </a:xfrm>
        </p:grpSpPr>
        <p:sp>
          <p:nvSpPr>
            <p:cNvPr id="57" name="Freeform 19"/>
            <p:cNvSpPr>
              <a:spLocks/>
            </p:cNvSpPr>
            <p:nvPr/>
          </p:nvSpPr>
          <p:spPr bwMode="auto">
            <a:xfrm rot="2804888">
              <a:off x="7491667" y="4343916"/>
              <a:ext cx="1066037" cy="8645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7516500" y="5000626"/>
              <a:ext cx="93976" cy="100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 flipV="1">
              <a:off x="7626037" y="5105401"/>
              <a:ext cx="93976" cy="100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 flipV="1">
              <a:off x="7758851" y="5239622"/>
              <a:ext cx="93976" cy="100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 flipV="1">
              <a:off x="7978463" y="5429251"/>
              <a:ext cx="93976" cy="100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 flipV="1">
              <a:off x="7411725" y="4895851"/>
              <a:ext cx="93976" cy="100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7264087" y="4743451"/>
              <a:ext cx="93976" cy="100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6124575" y="2909888"/>
            <a:ext cx="2100263" cy="22050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2367</Words>
  <Application>Microsoft Office PowerPoint</Application>
  <PresentationFormat>On-screen Show (4:3)</PresentationFormat>
  <Paragraphs>581</Paragraphs>
  <Slides>62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Larissa</vt:lpstr>
      <vt:lpstr>Microsoft Equation 3.0</vt:lpstr>
      <vt:lpstr>Random Field Theory</vt:lpstr>
      <vt:lpstr>Outline</vt:lpstr>
      <vt:lpstr>Slide 3</vt:lpstr>
      <vt:lpstr>Where are we up to?</vt:lpstr>
      <vt:lpstr>Hypothesis Testing</vt:lpstr>
      <vt:lpstr>Test Statistics</vt:lpstr>
      <vt:lpstr>Slide 7</vt:lpstr>
      <vt:lpstr>Hypothesis Testing</vt:lpstr>
      <vt:lpstr>In GLM we test hypotheses about </vt:lpstr>
      <vt:lpstr>T-test on : a simple example</vt:lpstr>
      <vt:lpstr>T-contrast in SPM</vt:lpstr>
      <vt:lpstr>How to do inference on t-maps?</vt:lpstr>
      <vt:lpstr>A t-image!</vt:lpstr>
      <vt:lpstr>Uncorrected p &lt;0.001 with regional hypothesis -&gt; unquantified error control</vt:lpstr>
      <vt:lpstr>Classical Approach to Multiple Comparison</vt:lpstr>
      <vt:lpstr>Classical Approach to Multiple Comparison</vt:lpstr>
      <vt:lpstr>Classical Approach to Multiple Comparison</vt:lpstr>
      <vt:lpstr>Classical Approach to Multiple Comparison</vt:lpstr>
      <vt:lpstr>Why not Bonferroni?</vt:lpstr>
      <vt:lpstr>Illustration of Spatial Correlation</vt:lpstr>
      <vt:lpstr>Illustration of Spatial Correlation</vt:lpstr>
      <vt:lpstr>Illustration of Spatial Correlation</vt:lpstr>
      <vt:lpstr>Illustration of Spatial Correlation</vt:lpstr>
      <vt:lpstr>Smoothing</vt:lpstr>
      <vt:lpstr>Smoothing kernel</vt:lpstr>
      <vt:lpstr>Why Smooth?</vt:lpstr>
      <vt:lpstr>Slide 27</vt:lpstr>
      <vt:lpstr>Outline</vt:lpstr>
      <vt:lpstr>Random Field Theory</vt:lpstr>
      <vt:lpstr>Why Random Field Theory?</vt:lpstr>
      <vt:lpstr>Why Random Field Theory?</vt:lpstr>
      <vt:lpstr>Why Random Field Theory?</vt:lpstr>
      <vt:lpstr>Why Random Field Theory?</vt:lpstr>
      <vt:lpstr>Topological Inference</vt:lpstr>
      <vt:lpstr>Random Field Theory: Resels</vt:lpstr>
      <vt:lpstr>Random Field Theory: Resels</vt:lpstr>
      <vt:lpstr>Random Field Theory:  Euler Characteristic</vt:lpstr>
      <vt:lpstr>Random Field Theory:  Euler Characteristic</vt:lpstr>
      <vt:lpstr>Random Field Theory:  Euler Characteristic</vt:lpstr>
      <vt:lpstr>Random Field Theory:  Euler Characteristic</vt:lpstr>
      <vt:lpstr>Random Field Theory:  Euler Characteristic</vt:lpstr>
      <vt:lpstr>Random Field Theory:  Euler Characteristic</vt:lpstr>
      <vt:lpstr>Random Field Theory:  Euler Characteristic</vt:lpstr>
      <vt:lpstr>Random Field Theory:  Euler Characteristic</vt:lpstr>
      <vt:lpstr>Random Field Theory: Assumptions</vt:lpstr>
      <vt:lpstr>Random Field Theory: Assumptions</vt:lpstr>
      <vt:lpstr>Alternatives to FWE:  False Discovery Rate</vt:lpstr>
      <vt:lpstr>Alternatives to FWE:  False Discovery Rate</vt:lpstr>
      <vt:lpstr>Alternatives to FWE:  False Discovery Rate</vt:lpstr>
      <vt:lpstr>Alternatives to FWE</vt:lpstr>
      <vt:lpstr>Conclusion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Thank you for listening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Field Theory</dc:title>
  <dc:creator>PS</dc:creator>
  <cp:lastModifiedBy>Giles</cp:lastModifiedBy>
  <cp:revision>206</cp:revision>
  <dcterms:created xsi:type="dcterms:W3CDTF">2013-01-06T22:30:46Z</dcterms:created>
  <dcterms:modified xsi:type="dcterms:W3CDTF">2013-01-16T09:49:29Z</dcterms:modified>
</cp:coreProperties>
</file>