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sldIdLst>
    <p:sldId id="256" r:id="rId2"/>
    <p:sldId id="258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1" r:id="rId25"/>
    <p:sldId id="332" r:id="rId26"/>
    <p:sldId id="333" r:id="rId27"/>
    <p:sldId id="306" r:id="rId28"/>
    <p:sldId id="293" r:id="rId29"/>
    <p:sldId id="334" r:id="rId30"/>
    <p:sldId id="335" r:id="rId31"/>
    <p:sldId id="336" r:id="rId32"/>
    <p:sldId id="270" r:id="rId33"/>
    <p:sldId id="294" r:id="rId34"/>
    <p:sldId id="288" r:id="rId35"/>
    <p:sldId id="337" r:id="rId36"/>
    <p:sldId id="338" r:id="rId37"/>
    <p:sldId id="339" r:id="rId38"/>
    <p:sldId id="340" r:id="rId39"/>
    <p:sldId id="341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0" autoAdjust="0"/>
    <p:restoredTop sz="94660"/>
  </p:normalViewPr>
  <p:slideViewPr>
    <p:cSldViewPr>
      <p:cViewPr varScale="1">
        <p:scale>
          <a:sx n="69" d="100"/>
          <a:sy n="69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31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35352-89B0-4B1F-BE39-A613B8E27AFF}" type="datetimeFigureOut">
              <a:rPr lang="en-GB" smtClean="0"/>
              <a:pPr/>
              <a:t>18/02/2013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B3EBA-C27F-4BFD-90B7-607433A3EC0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420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FWER- family-wise error rate: probability</a:t>
            </a:r>
            <a:r>
              <a:rPr lang="en-GB" baseline="0" dirty="0" smtClean="0"/>
              <a:t> of making false-+</a:t>
            </a:r>
            <a:r>
              <a:rPr lang="en-GB" baseline="0" dirty="0" err="1" smtClean="0"/>
              <a:t>ve</a:t>
            </a:r>
            <a:r>
              <a:rPr lang="en-GB" baseline="0" dirty="0" smtClean="0"/>
              <a:t> assumption over search space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B3EBA-C27F-4BFD-90B7-607433A3EC0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382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 Construction of a 3D (space × space × time(</a:t>
            </a:r>
            <a:r>
              <a:rPr lang="en-GB" dirty="0" err="1" smtClean="0"/>
              <a:t>ms</a:t>
            </a:r>
            <a:r>
              <a:rPr lang="en-GB" dirty="0" smtClean="0"/>
              <a:t>) data volume from sensor-space maps,</a:t>
            </a:r>
          </a:p>
          <a:p>
            <a:r>
              <a:rPr lang="en-GB" dirty="0" smtClean="0"/>
              <a:t>such as shown in  Results of F test for difference between responses to faces and scrambled faces. Overall, single trials (168 for each</a:t>
            </a:r>
          </a:p>
          <a:p>
            <a:r>
              <a:rPr lang="en-GB" dirty="0" smtClean="0"/>
              <a:t>condition) were converted to images as shown in a. A two-sample t-test was performed and the results were assessed with an F-contrast to</a:t>
            </a:r>
          </a:p>
          <a:p>
            <a:r>
              <a:rPr lang="en-GB" dirty="0" smtClean="0"/>
              <a:t>test for differences of either polarity. The results were </a:t>
            </a:r>
            <a:r>
              <a:rPr lang="en-GB" dirty="0" err="1" smtClean="0"/>
              <a:t>thresholded</a:t>
            </a:r>
            <a:r>
              <a:rPr lang="en-GB" dirty="0" smtClean="0"/>
              <a:t> at P = .05 with FWER correction based on random field theory</a:t>
            </a:r>
          </a:p>
          <a:p>
            <a:r>
              <a:rPr lang="en-GB" dirty="0" smtClean="0"/>
              <a:t>Slow</a:t>
            </a:r>
            <a:r>
              <a:rPr lang="en-GB" baseline="0" dirty="0" smtClean="0"/>
              <a:t> evolution in time explains blobs observed.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B3EBA-C27F-4BFD-90B7-607433A3EC0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021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Template meshes used for distributed source imaging.. The</a:t>
            </a:r>
          </a:p>
          <a:p>
            <a:r>
              <a:rPr lang="en-GB" dirty="0" smtClean="0"/>
              <a:t>triangular grid shows the representation of the cortical surface used by SPM. All template meshes (cortex, inner skull, outer skull,</a:t>
            </a:r>
          </a:p>
          <a:p>
            <a:r>
              <a:rPr lang="en-GB" dirty="0" smtClean="0"/>
              <a:t>and scalp) superimposed on the template MRI. Default </a:t>
            </a:r>
            <a:r>
              <a:rPr lang="en-GB" dirty="0" err="1" smtClean="0"/>
              <a:t>fiducial</a:t>
            </a:r>
            <a:r>
              <a:rPr lang="en-GB" dirty="0" smtClean="0"/>
              <a:t> locations associated with the template anatomy are displayed in light blue.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B3EBA-C27F-4BFD-90B7-607433A3EC05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915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Fiducial</a:t>
            </a:r>
            <a:r>
              <a:rPr lang="en-GB" dirty="0" smtClean="0"/>
              <a:t>- object used in field of view which appears in the image; used as a point of reference</a:t>
            </a:r>
          </a:p>
          <a:p>
            <a:r>
              <a:rPr lang="en-GB" dirty="0" smtClean="0"/>
              <a:t>Tessellation-is the process of creating a two-dimensional plane using the repetition of a geometric shape with no overlaps and no gaps.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B3EBA-C27F-4BFD-90B7-607433A3EC05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616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Specific question is usually required for application.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B3EBA-C27F-4BFD-90B7-607433A3EC05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51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C75360-53DD-4039-B603-36B0757564DA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06A2FB-3CE1-44BC-A3C8-032CD7CBE1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C75360-53DD-4039-B603-36B0757564DA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06A2FB-3CE1-44BC-A3C8-032CD7CBE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C75360-53DD-4039-B603-36B0757564DA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06A2FB-3CE1-44BC-A3C8-032CD7CBE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C75360-53DD-4039-B603-36B0757564DA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06A2FB-3CE1-44BC-A3C8-032CD7CBE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C75360-53DD-4039-B603-36B0757564DA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06A2FB-3CE1-44BC-A3C8-032CD7CBE1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C75360-53DD-4039-B603-36B0757564DA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06A2FB-3CE1-44BC-A3C8-032CD7CBE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C75360-53DD-4039-B603-36B0757564DA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06A2FB-3CE1-44BC-A3C8-032CD7CBE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C75360-53DD-4039-B603-36B0757564DA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06A2FB-3CE1-44BC-A3C8-032CD7CBE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C75360-53DD-4039-B603-36B0757564DA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06A2FB-3CE1-44BC-A3C8-032CD7CBE1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C75360-53DD-4039-B603-36B0757564DA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06A2FB-3CE1-44BC-A3C8-032CD7CBE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C75360-53DD-4039-B603-36B0757564DA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06A2FB-3CE1-44BC-A3C8-032CD7CBE1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4C75360-53DD-4039-B603-36B0757564DA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306A2FB-3CE1-44BC-A3C8-032CD7CBE1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STATISTICAL ANALYSIS AND SOURCE LOCALISATION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858000" cy="2209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METHODS FOR DUMMIES</a:t>
            </a:r>
          </a:p>
          <a:p>
            <a:r>
              <a:rPr lang="en-US" dirty="0" smtClean="0"/>
              <a:t>2012-2013</a:t>
            </a:r>
          </a:p>
          <a:p>
            <a:r>
              <a:rPr lang="en-US" dirty="0"/>
              <a:t>ANADUAKA, CHISOM</a:t>
            </a:r>
          </a:p>
          <a:p>
            <a:r>
              <a:rPr lang="en-US" dirty="0" smtClean="0"/>
              <a:t>KRISHNA, LILA</a:t>
            </a:r>
          </a:p>
          <a:p>
            <a:endParaRPr lang="en-US" dirty="0" smtClean="0"/>
          </a:p>
          <a:p>
            <a:r>
              <a:rPr lang="en-US" dirty="0" smtClean="0"/>
              <a:t>UNIVERSITY COLLEGE LONDON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96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Topological 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556792"/>
            <a:ext cx="7956376" cy="4309939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Done when location of evoked/induced responses is unknown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Increased sensitivity provided smoothed data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Vs Bonferroni: acknowledges non-independent </a:t>
            </a:r>
            <a:r>
              <a:rPr lang="en-US" sz="2800" dirty="0" err="1" smtClean="0"/>
              <a:t>neighbours</a:t>
            </a:r>
            <a:endParaRPr lang="en-US" sz="2800" dirty="0" smtClean="0"/>
          </a:p>
          <a:p>
            <a:pPr>
              <a:buNone/>
            </a:pPr>
            <a:endParaRPr lang="en-US" sz="2800" u="sng" dirty="0" smtClean="0"/>
          </a:p>
          <a:p>
            <a:r>
              <a:rPr lang="en-US" sz="2800" u="sng" dirty="0" smtClean="0"/>
              <a:t>ASSUMPTION</a:t>
            </a:r>
            <a:r>
              <a:rPr lang="en-US" sz="2800" dirty="0" smtClean="0"/>
              <a:t> </a:t>
            </a:r>
          </a:p>
          <a:p>
            <a:pPr marL="0" indent="0">
              <a:buNone/>
            </a:pPr>
            <a:r>
              <a:rPr lang="en-US" sz="2800" dirty="0" smtClean="0"/>
              <a:t>    Irrespective of underlying geometry or data</a:t>
            </a:r>
          </a:p>
          <a:p>
            <a:pPr marL="0" indent="0">
              <a:buNone/>
            </a:pPr>
            <a:r>
              <a:rPr lang="en-US" sz="2800" dirty="0" smtClean="0"/>
              <a:t>    support, topological </a:t>
            </a:r>
            <a:r>
              <a:rPr lang="en-US" sz="2800" dirty="0" err="1" smtClean="0"/>
              <a:t>behaviour</a:t>
            </a:r>
            <a:r>
              <a:rPr lang="en-US" sz="2800" dirty="0" smtClean="0"/>
              <a:t> is invariant.</a:t>
            </a:r>
            <a:endParaRPr lang="en-US" sz="2800" dirty="0"/>
          </a:p>
        </p:txBody>
      </p:sp>
      <p:pic>
        <p:nvPicPr>
          <p:cNvPr id="4" name="Picture 2" descr="http://www.thelep.org.uk/_uploads/imgpool/UCL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0"/>
            <a:ext cx="910896" cy="99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126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 vs. Frequency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u="sng" dirty="0" smtClean="0"/>
              <a:t>Time-frequency data:</a:t>
            </a:r>
            <a:r>
              <a:rPr lang="en-GB" sz="2800" dirty="0" smtClean="0"/>
              <a:t> Decrease from 4D to 3D or 2D time-frequency (better for SPM).</a:t>
            </a:r>
          </a:p>
          <a:p>
            <a:pPr>
              <a:buNone/>
            </a:pPr>
            <a:endParaRPr lang="en-GB" sz="2800" dirty="0" smtClean="0"/>
          </a:p>
          <a:p>
            <a:r>
              <a:rPr lang="en-GB" sz="2800" dirty="0" smtClean="0"/>
              <a:t>Data features: Frequency-Power or Energy(Amplitudes) of signal.</a:t>
            </a:r>
          </a:p>
          <a:p>
            <a:pPr>
              <a:buNone/>
            </a:pPr>
            <a:endParaRPr lang="en-GB" sz="2800" dirty="0" smtClean="0"/>
          </a:p>
          <a:p>
            <a:r>
              <a:rPr lang="en-GB" sz="2800" dirty="0" smtClean="0"/>
              <a:t>Reduces multiple </a:t>
            </a:r>
            <a:r>
              <a:rPr lang="en-GB" sz="2800" dirty="0"/>
              <a:t>comparison problems by averaging the data over </a:t>
            </a:r>
            <a:r>
              <a:rPr lang="en-GB" sz="2800" dirty="0" smtClean="0"/>
              <a:t>pre-specified sensors and </a:t>
            </a:r>
            <a:r>
              <a:rPr lang="en-GB" sz="2800" dirty="0"/>
              <a:t>time bins of interest.</a:t>
            </a:r>
          </a:p>
        </p:txBody>
      </p:sp>
      <p:pic>
        <p:nvPicPr>
          <p:cNvPr id="4" name="Picture 2" descr="http://www.thelep.org.uk/_uploads/imgpool/UCL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0"/>
            <a:ext cx="910896" cy="99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318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Averaging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9974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800" u="sng" dirty="0" smtClean="0"/>
              <a:t>Averaging over time/frequency</a:t>
            </a:r>
            <a:endParaRPr lang="en-GB" sz="2800" dirty="0" smtClean="0"/>
          </a:p>
          <a:p>
            <a:r>
              <a:rPr lang="en-GB" sz="2800" dirty="0" smtClean="0"/>
              <a:t>Important: requires prior knowledge of time window of interest</a:t>
            </a:r>
          </a:p>
          <a:p>
            <a:pPr>
              <a:buNone/>
            </a:pPr>
            <a:endParaRPr lang="en-GB" sz="2800" dirty="0" smtClean="0"/>
          </a:p>
          <a:p>
            <a:r>
              <a:rPr lang="en-GB" sz="2800" dirty="0" smtClean="0"/>
              <a:t>Well characterised ERP→2D image + spatial dimensions</a:t>
            </a:r>
          </a:p>
          <a:p>
            <a:pPr>
              <a:buNone/>
            </a:pPr>
            <a:endParaRPr lang="en-GB" sz="2800" dirty="0" smtClean="0"/>
          </a:p>
          <a:p>
            <a:r>
              <a:rPr lang="en-GB" sz="2800" dirty="0" smtClean="0"/>
              <a:t>E.g. Scalp vs. time or Scalp vs. Frequency</a:t>
            </a:r>
          </a:p>
          <a:p>
            <a:endParaRPr lang="en-GB" sz="2800" dirty="0"/>
          </a:p>
        </p:txBody>
      </p:sp>
      <p:pic>
        <p:nvPicPr>
          <p:cNvPr id="4" name="Picture 2" descr="http://www.thelep.org.uk/_uploads/imgpool/UCL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0"/>
            <a:ext cx="910896" cy="99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687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Smoothing step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901080"/>
          </a:xfrm>
        </p:spPr>
        <p:txBody>
          <a:bodyPr>
            <a:normAutofit/>
          </a:bodyPr>
          <a:lstStyle/>
          <a:p>
            <a:r>
              <a:rPr lang="en-GB" sz="2000" u="sng" dirty="0" smtClean="0"/>
              <a:t>Smoothing</a:t>
            </a:r>
            <a:r>
              <a:rPr lang="en-GB" sz="2000" dirty="0" smtClean="0"/>
              <a:t>: prior to 2nd level/group analysis </a:t>
            </a:r>
            <a:r>
              <a:rPr lang="en-GB" sz="2000" dirty="0" smtClean="0"/>
              <a:t>-multi </a:t>
            </a:r>
            <a:r>
              <a:rPr lang="en-GB" sz="2000" dirty="0" smtClean="0"/>
              <a:t>dimensional convolution with Gaussian kernel.</a:t>
            </a:r>
          </a:p>
        </p:txBody>
      </p:sp>
      <p:pic>
        <p:nvPicPr>
          <p:cNvPr id="5" name="Picture 2" descr="http://www.thelep.org.uk/_uploads/imgpool/UCL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0"/>
            <a:ext cx="910896" cy="99060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403648" y="5445224"/>
            <a:ext cx="7498080" cy="9010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Important to accommodate spatial/temporal variability over subjects and ensure images conform to assumptions.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9752" y="2204864"/>
            <a:ext cx="4915274" cy="3081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56176" y="4797152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Multi-dimensional convolution with Gaussian kernel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4695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</a:t>
            </a:r>
            <a:r>
              <a:rPr lang="en-US" dirty="0" err="1" smtClean="0"/>
              <a:t>localisation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Source of signal difficult to obtain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Ill-posed inverse problem (infers brain activity from scalp data): Any field potential vector can be explained with an infinite number of possible dipole combinations.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Absence of constraints             No UNIQUE solution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Need for Source </a:t>
            </a:r>
            <a:r>
              <a:rPr lang="en-US" sz="2800" dirty="0" err="1" smtClean="0"/>
              <a:t>Localisation</a:t>
            </a:r>
            <a:r>
              <a:rPr lang="en-US" sz="2800" dirty="0" smtClean="0"/>
              <a:t>/Reconstruction/Analysis</a:t>
            </a:r>
            <a:endParaRPr lang="en-US" sz="2800" dirty="0"/>
          </a:p>
        </p:txBody>
      </p:sp>
      <p:sp>
        <p:nvSpPr>
          <p:cNvPr id="6" name="Right Arrow 5"/>
          <p:cNvSpPr/>
          <p:nvPr/>
        </p:nvSpPr>
        <p:spPr>
          <a:xfrm>
            <a:off x="5017724" y="4149080"/>
            <a:ext cx="990600" cy="45719"/>
          </a:xfrm>
          <a:prstGeom prst="rightArrow">
            <a:avLst/>
          </a:prstGeom>
          <a:ln cap="sq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://www.thelep.org.uk/_uploads/imgpool/UCL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0"/>
            <a:ext cx="910896" cy="99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815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CORRECT ANSWER; AIM IS TO GET A CLOSE ENOUGH APPROXIMATION</a:t>
            </a:r>
            <a:r>
              <a:rPr lang="en-US" sz="2800" dirty="0" smtClean="0"/>
              <a:t>….</a:t>
            </a:r>
            <a:endParaRPr lang="en-US" sz="2800" dirty="0"/>
          </a:p>
        </p:txBody>
      </p:sp>
      <p:pic>
        <p:nvPicPr>
          <p:cNvPr id="4" name="Picture 2" descr="http://www.thelep.org.uk/_uploads/imgpool/UCL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0"/>
            <a:ext cx="910896" cy="99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603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6232736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Forward/Inverse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447800"/>
            <a:ext cx="7674056" cy="48006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800" b="1" dirty="0" smtClean="0"/>
              <a:t>Forward model</a:t>
            </a:r>
            <a:r>
              <a:rPr lang="en-US" sz="2800" dirty="0" smtClean="0"/>
              <a:t>:</a:t>
            </a:r>
          </a:p>
          <a:p>
            <a:pPr marL="0" indent="0"/>
            <a:r>
              <a:rPr lang="en-US" sz="2800" dirty="0" smtClean="0"/>
              <a:t> Gives information about Physical and Geometric     head properties.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/>
            <a:r>
              <a:rPr lang="en-US" sz="2800" dirty="0" smtClean="0"/>
              <a:t> Important for modeling propagation of electromagnetic field sources.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/>
            <a:r>
              <a:rPr lang="en-US" sz="2800" dirty="0" smtClean="0"/>
              <a:t> Approximation of data from Brain to Scalp.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b="1" dirty="0" smtClean="0"/>
              <a:t>Backward model/Inverse Problem:</a:t>
            </a:r>
          </a:p>
          <a:p>
            <a:pPr marL="0" indent="0"/>
            <a:r>
              <a:rPr lang="en-US" sz="2800" dirty="0" smtClean="0"/>
              <a:t> Scalp data to Brain</a:t>
            </a:r>
          </a:p>
          <a:p>
            <a:pPr marL="0" indent="0"/>
            <a:r>
              <a:rPr lang="en-US" sz="2800" dirty="0" smtClean="0"/>
              <a:t> </a:t>
            </a:r>
            <a:r>
              <a:rPr lang="en-US" sz="3000" dirty="0" smtClean="0"/>
              <a:t>Source localization in SPM solves the Inverse problem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2" descr="http://www.thelep.org.uk/_uploads/imgpool/UCL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0"/>
            <a:ext cx="910896" cy="99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014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Forward/Inverse problems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3068960"/>
            <a:ext cx="7089470" cy="213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rved Down Arrow 5"/>
          <p:cNvSpPr/>
          <p:nvPr/>
        </p:nvSpPr>
        <p:spPr>
          <a:xfrm>
            <a:off x="3419872" y="1988840"/>
            <a:ext cx="2592288" cy="86409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5856" y="141277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FORWARD PROBLEM</a:t>
            </a:r>
            <a:endParaRPr lang="en-GB" dirty="0"/>
          </a:p>
        </p:txBody>
      </p:sp>
      <p:sp>
        <p:nvSpPr>
          <p:cNvPr id="14" name="Left Arrow 13"/>
          <p:cNvSpPr/>
          <p:nvPr/>
        </p:nvSpPr>
        <p:spPr>
          <a:xfrm>
            <a:off x="3347864" y="5445224"/>
            <a:ext cx="2592288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203848" y="5877272"/>
            <a:ext cx="2999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INVERSE PROBLEM</a:t>
            </a:r>
            <a:endParaRPr lang="en-GB" dirty="0"/>
          </a:p>
        </p:txBody>
      </p:sp>
      <p:pic>
        <p:nvPicPr>
          <p:cNvPr id="10" name="Picture 2" descr="http://www.thelep.org.uk/_uploads/imgpool/UCL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0"/>
            <a:ext cx="910896" cy="99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302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Forward/Inverse problems</a:t>
            </a:r>
            <a:endParaRPr lang="en-US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7824" y="1700808"/>
            <a:ext cx="4377852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75061" y="4841410"/>
            <a:ext cx="43052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Head model: conductivity layout</a:t>
            </a:r>
          </a:p>
          <a:p>
            <a:r>
              <a:rPr lang="en-GB" sz="2000" dirty="0" smtClean="0"/>
              <a:t>Source model: current dipoles</a:t>
            </a:r>
          </a:p>
          <a:p>
            <a:r>
              <a:rPr lang="en-GB" sz="2000" dirty="0" smtClean="0"/>
              <a:t>Solutions are mathematically derived.</a:t>
            </a:r>
            <a:endParaRPr lang="en-GB" sz="2000" dirty="0"/>
          </a:p>
        </p:txBody>
      </p:sp>
      <p:pic>
        <p:nvPicPr>
          <p:cNvPr id="7" name="Picture 2" descr="http://www.thelep.org.uk/_uploads/imgpool/UCL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0"/>
            <a:ext cx="910896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412776"/>
            <a:ext cx="7704856" cy="316835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Source space modeling</a:t>
            </a:r>
          </a:p>
          <a:p>
            <a:r>
              <a:rPr lang="en-US" sz="2800" dirty="0" smtClean="0"/>
              <a:t>Data co-registration</a:t>
            </a:r>
          </a:p>
          <a:p>
            <a:r>
              <a:rPr lang="en-US" sz="2800" dirty="0" smtClean="0"/>
              <a:t>Forward computation</a:t>
            </a:r>
          </a:p>
          <a:p>
            <a:r>
              <a:rPr lang="en-US" sz="2800" dirty="0" smtClean="0"/>
              <a:t>Inverse reconstruction</a:t>
            </a:r>
          </a:p>
          <a:p>
            <a:r>
              <a:rPr lang="en-US" sz="2800" dirty="0" err="1" smtClean="0"/>
              <a:t>Summarise</a:t>
            </a:r>
            <a:r>
              <a:rPr lang="en-US" sz="2800" dirty="0" smtClean="0"/>
              <a:t> reconstructed response as image</a:t>
            </a:r>
            <a:endParaRPr lang="en-US" sz="2800" dirty="0"/>
          </a:p>
        </p:txBody>
      </p:sp>
      <p:sp>
        <p:nvSpPr>
          <p:cNvPr id="5" name="Chevron 4"/>
          <p:cNvSpPr/>
          <p:nvPr/>
        </p:nvSpPr>
        <p:spPr>
          <a:xfrm>
            <a:off x="5364088" y="1628800"/>
            <a:ext cx="288032" cy="129614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796136" y="2204864"/>
            <a:ext cx="43204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6300192" y="2060848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FORWARD MODEL</a:t>
            </a:r>
            <a:endParaRPr lang="en-GB" sz="2000" dirty="0"/>
          </a:p>
        </p:txBody>
      </p:sp>
      <p:pic>
        <p:nvPicPr>
          <p:cNvPr id="8" name="Picture 2" descr="http://www.thelep.org.uk/_uploads/imgpool/UCL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0"/>
            <a:ext cx="910896" cy="99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789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M/EEG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447800"/>
            <a:ext cx="7602048" cy="480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Source of Signal</a:t>
            </a:r>
          </a:p>
          <a:p>
            <a:r>
              <a:rPr lang="en-US" sz="2800" dirty="0" smtClean="0"/>
              <a:t>Dipoles</a:t>
            </a:r>
          </a:p>
          <a:p>
            <a:r>
              <a:rPr lang="en-US" sz="2800" dirty="0" smtClean="0"/>
              <a:t>Preprocessing and Experimental design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4" name="Picture 2" descr="http://www.thelep.org.uk/_uploads/imgpool/UCL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0"/>
            <a:ext cx="910896" cy="99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839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Source space modelling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705" y="1671639"/>
            <a:ext cx="6063184" cy="4736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http://www.thelep.org.uk/_uploads/imgpool/UCL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0"/>
            <a:ext cx="910896" cy="99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278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Data co-registration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752" y="1484785"/>
            <a:ext cx="8147248" cy="388843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en-GB" sz="2400" dirty="0" smtClean="0"/>
              <a:t>Rigid-body transformation matrices</a:t>
            </a:r>
          </a:p>
          <a:p>
            <a:pPr marL="514350" indent="-514350">
              <a:buNone/>
            </a:pPr>
            <a:endParaRPr lang="en-GB" sz="2400" dirty="0" smtClean="0"/>
          </a:p>
          <a:p>
            <a:pPr marL="514350" indent="-514350"/>
            <a:r>
              <a:rPr lang="en-GB" sz="2400" dirty="0" err="1" smtClean="0"/>
              <a:t>Fiducial</a:t>
            </a:r>
            <a:r>
              <a:rPr lang="en-GB" sz="2400" dirty="0" smtClean="0"/>
              <a:t>           matched to MRI      applied to sensor positions</a:t>
            </a:r>
          </a:p>
          <a:p>
            <a:pPr marL="514350" indent="-514350">
              <a:buNone/>
            </a:pPr>
            <a:endParaRPr lang="en-GB" sz="2400" dirty="0" smtClean="0"/>
          </a:p>
          <a:p>
            <a:pPr marL="514350" indent="-514350">
              <a:buFont typeface="+mj-lt"/>
              <a:buAutoNum type="alphaLcParenR" startAt="2"/>
            </a:pPr>
            <a:r>
              <a:rPr lang="en-GB" sz="2400" dirty="0" smtClean="0"/>
              <a:t>Surface matching: between head shape in MEEG and MRI-derived scalp tessellations. It is important to specify MRI points corresponding to </a:t>
            </a:r>
            <a:r>
              <a:rPr lang="en-GB" sz="2400" dirty="0" err="1" smtClean="0"/>
              <a:t>fiducials</a:t>
            </a:r>
            <a:r>
              <a:rPr lang="en-GB" sz="2400" dirty="0" smtClean="0"/>
              <a:t> whilst ensuring no shift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444208" y="1484784"/>
            <a:ext cx="792088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13" idx="1"/>
          </p:cNvCxnSpPr>
          <p:nvPr/>
        </p:nvCxnSpPr>
        <p:spPr>
          <a:xfrm>
            <a:off x="6444208" y="1772816"/>
            <a:ext cx="827584" cy="406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236296" y="119675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Rotation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7271792" y="162880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</a:t>
            </a:r>
            <a:r>
              <a:rPr lang="en-GB" dirty="0" smtClean="0"/>
              <a:t>ransformation</a:t>
            </a:r>
            <a:endParaRPr lang="en-GB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843808" y="2636912"/>
            <a:ext cx="64807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796136" y="2636912"/>
            <a:ext cx="36004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ttp://www.thelep.org.uk/_uploads/imgpool/UCL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0"/>
            <a:ext cx="910896" cy="99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571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Co-registration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2492896"/>
            <a:ext cx="3384376" cy="3626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6056" y="2348880"/>
            <a:ext cx="3806095" cy="38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1340768"/>
            <a:ext cx="316835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 </a:t>
            </a:r>
            <a:r>
              <a:rPr lang="en-GB" dirty="0"/>
              <a:t>“Normal” cortical template mesh (8196 vertices), left view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4048" y="1340768"/>
            <a:ext cx="410445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Example </a:t>
            </a:r>
            <a:r>
              <a:rPr lang="en-GB" dirty="0"/>
              <a:t>of </a:t>
            </a:r>
            <a:r>
              <a:rPr lang="en-GB" dirty="0" smtClean="0"/>
              <a:t>co-registration </a:t>
            </a:r>
            <a:r>
              <a:rPr lang="en-GB" dirty="0"/>
              <a:t>display (appears after the co-registration step has been completed)</a:t>
            </a:r>
          </a:p>
        </p:txBody>
      </p:sp>
      <p:pic>
        <p:nvPicPr>
          <p:cNvPr id="7" name="Picture 2" descr="http://www.thelep.org.uk/_uploads/imgpool/UCL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0"/>
            <a:ext cx="910896" cy="99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479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Compute effects on sensors for each dipole</a:t>
            </a:r>
          </a:p>
          <a:p>
            <a:pPr marL="137160" indent="0">
              <a:buNone/>
            </a:pPr>
            <a:endParaRPr lang="en-GB" dirty="0" smtClean="0"/>
          </a:p>
          <a:p>
            <a:pPr marL="137160" indent="0">
              <a:buNone/>
            </a:pPr>
            <a:r>
              <a:rPr lang="en-GB" dirty="0" smtClean="0"/>
              <a:t>            </a:t>
            </a:r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N x M matrix</a:t>
            </a:r>
          </a:p>
          <a:p>
            <a:pPr marL="137160" indent="0">
              <a:buNone/>
            </a:pPr>
            <a:endParaRPr lang="en-GB" dirty="0"/>
          </a:p>
          <a:p>
            <a:endParaRPr lang="en-GB" dirty="0" smtClean="0"/>
          </a:p>
          <a:p>
            <a:pPr marL="137160" indent="0">
              <a:buNone/>
            </a:pPr>
            <a:endParaRPr lang="en-GB" dirty="0" smtClean="0"/>
          </a:p>
          <a:p>
            <a:r>
              <a:rPr lang="en-GB" dirty="0" smtClean="0"/>
              <a:t>Single shell model recommended for MEG, BEM(Boundary Element Model) for EEG.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2" y="1844824"/>
            <a:ext cx="3030596" cy="15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Forward computation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059832" y="4149080"/>
            <a:ext cx="1372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 of mesh vertices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115616" y="4149080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 of sensors</a:t>
            </a:r>
          </a:p>
        </p:txBody>
      </p:sp>
      <p:pic>
        <p:nvPicPr>
          <p:cNvPr id="10" name="Picture 2" descr="http://www.thelep.org.uk/_uploads/imgpool/UCL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0"/>
            <a:ext cx="910896" cy="990600"/>
          </a:xfrm>
          <a:prstGeom prst="rect">
            <a:avLst/>
          </a:prstGeom>
          <a:noFill/>
        </p:spPr>
      </p:pic>
      <p:cxnSp>
        <p:nvCxnSpPr>
          <p:cNvPr id="13" name="Straight Arrow Connector 12"/>
          <p:cNvCxnSpPr/>
          <p:nvPr/>
        </p:nvCxnSpPr>
        <p:spPr>
          <a:xfrm flipH="1">
            <a:off x="1763688" y="3861048"/>
            <a:ext cx="216024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699792" y="3861048"/>
            <a:ext cx="36004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14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572868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Distributed source reconstruction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3D</a:t>
            </a:r>
          </a:p>
          <a:p>
            <a:r>
              <a:rPr lang="en-GB" sz="2800" dirty="0" smtClean="0"/>
              <a:t>Using Cortical mesh      Forward model parameterisation</a:t>
            </a:r>
          </a:p>
          <a:p>
            <a:r>
              <a:rPr lang="en-GB" sz="2800" dirty="0" smtClean="0"/>
              <a:t>Allows consideration of multiple sources simultaneously.</a:t>
            </a:r>
          </a:p>
          <a:p>
            <a:r>
              <a:rPr lang="en-GB" sz="2800" dirty="0" smtClean="0"/>
              <a:t>Individual meshes created based on subject’s structural MR scan–apply inverse of spatial deformation </a:t>
            </a:r>
            <a:endParaRPr lang="en-GB" sz="2800" dirty="0"/>
          </a:p>
        </p:txBody>
      </p:sp>
      <p:sp>
        <p:nvSpPr>
          <p:cNvPr id="4" name="Right Arrow 3"/>
          <p:cNvSpPr/>
          <p:nvPr/>
        </p:nvSpPr>
        <p:spPr>
          <a:xfrm>
            <a:off x="4975983" y="2165292"/>
            <a:ext cx="28803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 descr="http://www.thelep.org.uk/_uploads/imgpool/UCL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0"/>
            <a:ext cx="910896" cy="99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114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Y  =   kJ </a:t>
            </a:r>
            <a:r>
              <a:rPr lang="en-GB" dirty="0"/>
              <a:t>+ E</a:t>
            </a:r>
          </a:p>
          <a:p>
            <a:endParaRPr lang="en-GB" dirty="0"/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 smtClean="0"/>
              <a:t>Data        gain matrix       noise/error</a:t>
            </a:r>
            <a:endParaRPr lang="en-GB" dirty="0"/>
          </a:p>
          <a:p>
            <a:endParaRPr lang="en-GB" dirty="0"/>
          </a:p>
          <a:p>
            <a:r>
              <a:rPr lang="en-GB" dirty="0"/>
              <a:t>Estimate J (dipole amplitudes/strength)</a:t>
            </a:r>
          </a:p>
          <a:p>
            <a:r>
              <a:rPr lang="en-GB" dirty="0"/>
              <a:t>Solve linear optimisation problem to determine Y</a:t>
            </a:r>
          </a:p>
          <a:p>
            <a:r>
              <a:rPr lang="en-GB" dirty="0"/>
              <a:t>Reconstructs later ERP </a:t>
            </a:r>
            <a:r>
              <a:rPr lang="en-GB" dirty="0" smtClean="0"/>
              <a:t>components</a:t>
            </a:r>
          </a:p>
          <a:p>
            <a:pPr>
              <a:buNone/>
            </a:pPr>
            <a:endParaRPr lang="en-GB" dirty="0"/>
          </a:p>
          <a:p>
            <a:pPr marL="137160" indent="0">
              <a:buNone/>
            </a:pPr>
            <a:r>
              <a:rPr lang="en-GB" b="1" dirty="0"/>
              <a:t>Problem</a:t>
            </a:r>
          </a:p>
          <a:p>
            <a:r>
              <a:rPr lang="en-GB" dirty="0"/>
              <a:t>Fewer sensors than sources </a:t>
            </a:r>
          </a:p>
          <a:p>
            <a:r>
              <a:rPr lang="en-GB" dirty="0"/>
              <a:t>needs </a:t>
            </a:r>
            <a:r>
              <a:rPr lang="en-GB" dirty="0" smtClean="0"/>
              <a:t>constraints</a:t>
            </a:r>
            <a:endParaRPr lang="en-GB" dirty="0"/>
          </a:p>
        </p:txBody>
      </p:sp>
      <p:pic>
        <p:nvPicPr>
          <p:cNvPr id="7" name="Picture 2" descr="http://www.thelep.org.uk/_uploads/imgpool/UCL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0"/>
            <a:ext cx="910896" cy="990600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 flipH="1">
            <a:off x="1835696" y="1772816"/>
            <a:ext cx="144016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771800" y="1772816"/>
            <a:ext cx="432048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563888" y="1772816"/>
            <a:ext cx="1872208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74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Constraints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Every constraint can provide different solutions</a:t>
            </a:r>
          </a:p>
          <a:p>
            <a:r>
              <a:rPr lang="en-GB" dirty="0" smtClean="0"/>
              <a:t>Bayesian model tries to provide optimal solution given all available constraints</a:t>
            </a:r>
          </a:p>
          <a:p>
            <a:pPr>
              <a:buNone/>
            </a:pPr>
            <a:endParaRPr lang="en-GB" dirty="0" smtClean="0"/>
          </a:p>
          <a:p>
            <a:pPr marL="137160" indent="0">
              <a:buNone/>
            </a:pPr>
            <a:r>
              <a:rPr lang="en-GB" dirty="0" smtClean="0"/>
              <a:t>POSSIBILITIES</a:t>
            </a:r>
          </a:p>
          <a:p>
            <a:pPr marL="651510" indent="-514350">
              <a:buAutoNum type="arabicParenR"/>
            </a:pPr>
            <a:r>
              <a:rPr lang="en-GB" dirty="0" smtClean="0"/>
              <a:t>IID- Summation of power across all sources</a:t>
            </a:r>
          </a:p>
          <a:p>
            <a:pPr marL="651510" indent="-514350">
              <a:buAutoNum type="arabicParenR"/>
            </a:pPr>
            <a:r>
              <a:rPr lang="en-GB" dirty="0" smtClean="0"/>
              <a:t>COH- adjacent sources should be added</a:t>
            </a:r>
          </a:p>
          <a:p>
            <a:pPr marL="651510" indent="-514350">
              <a:buAutoNum type="arabicParenR"/>
            </a:pPr>
            <a:r>
              <a:rPr lang="en-GB" dirty="0" smtClean="0"/>
              <a:t>MSP- data is a combination of different patches</a:t>
            </a:r>
          </a:p>
          <a:p>
            <a:pPr marL="137160" indent="0">
              <a:buNone/>
            </a:pPr>
            <a:r>
              <a:rPr lang="en-GB" dirty="0" smtClean="0"/>
              <a:t>Sometimes MSP may not work.</a:t>
            </a:r>
            <a:endParaRPr lang="en-GB" dirty="0"/>
          </a:p>
        </p:txBody>
      </p:sp>
      <p:pic>
        <p:nvPicPr>
          <p:cNvPr id="4" name="Picture 2" descr="http://www.thelep.org.uk/_uploads/imgpool/UCL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0"/>
            <a:ext cx="910896" cy="99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0008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Bayesian principle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268760"/>
            <a:ext cx="7956376" cy="5410200"/>
          </a:xfrm>
        </p:spPr>
        <p:txBody>
          <a:bodyPr>
            <a:noAutofit/>
          </a:bodyPr>
          <a:lstStyle/>
          <a:p>
            <a:r>
              <a:rPr lang="en-GB" sz="2800" dirty="0" smtClean="0"/>
              <a:t>Use probabilities to formalize complex models to incorporate prior knowledge and deal with randomness, uncertainty or incomplete observations.</a:t>
            </a:r>
          </a:p>
          <a:p>
            <a:r>
              <a:rPr lang="en-US" sz="2800" dirty="0" smtClean="0"/>
              <a:t>Global strategy for multiple prior-based regularization of M/EEG source reconstruction.</a:t>
            </a:r>
            <a:endParaRPr lang="en-GB" sz="2800" dirty="0" smtClean="0"/>
          </a:p>
          <a:p>
            <a:r>
              <a:rPr lang="en-GB" sz="2800" dirty="0" smtClean="0"/>
              <a:t>Can reproduce a variety of standard constraints of the sort associated with minimum norm or LORETA algorithms.</a:t>
            </a:r>
          </a:p>
          <a:p>
            <a:r>
              <a:rPr lang="en-GB" sz="2800" dirty="0" smtClean="0"/>
              <a:t>Test hypothesis on both parameters and models</a:t>
            </a:r>
          </a:p>
          <a:p>
            <a:pPr marL="137160" indent="0">
              <a:buNone/>
            </a:pPr>
            <a:endParaRPr lang="en-GB" sz="2800" dirty="0" smtClean="0"/>
          </a:p>
          <a:p>
            <a:endParaRPr lang="en-GB" sz="2800" dirty="0"/>
          </a:p>
        </p:txBody>
      </p:sp>
      <p:pic>
        <p:nvPicPr>
          <p:cNvPr id="4" name="Picture 2" descr="http://www.thelep.org.uk/_uploads/imgpool/UCL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0"/>
            <a:ext cx="910896" cy="99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208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6376752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Summarise Reconstructed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Summarise reconstructed data as an image</a:t>
            </a:r>
          </a:p>
          <a:p>
            <a:r>
              <a:rPr lang="en-GB" sz="2800" dirty="0" smtClean="0"/>
              <a:t>Summary statistics image created in terms of measures of parameter/activity estimated over time and frequency(CONTRASTS)</a:t>
            </a:r>
          </a:p>
          <a:p>
            <a:r>
              <a:rPr lang="en-GB" sz="2800" dirty="0" smtClean="0"/>
              <a:t>Images normalised to reduce subject variance</a:t>
            </a:r>
          </a:p>
          <a:p>
            <a:r>
              <a:rPr lang="en-GB" sz="2800" dirty="0" smtClean="0"/>
              <a:t>The resulting images can enter standard SPM statistical pipeline (via ‘Specify 2</a:t>
            </a:r>
            <a:r>
              <a:rPr lang="en-GB" sz="2800" baseline="30000" dirty="0" smtClean="0"/>
              <a:t>nd</a:t>
            </a:r>
            <a:r>
              <a:rPr lang="en-GB" sz="2800" dirty="0" smtClean="0"/>
              <a:t> level’ button).</a:t>
            </a:r>
            <a:endParaRPr lang="en-GB" sz="2800" dirty="0"/>
          </a:p>
        </p:txBody>
      </p:sp>
      <p:pic>
        <p:nvPicPr>
          <p:cNvPr id="5" name="Picture 2" descr="http://www.thelep.org.uk/_uploads/imgpool/UCL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0"/>
            <a:ext cx="910896" cy="99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738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Summarise inverse reconstruction as an image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1800" y="1772816"/>
            <a:ext cx="4323973" cy="420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http://www.thelep.org.uk/_uploads/imgpool/UCL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0"/>
            <a:ext cx="910896" cy="99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1293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E/MEG SIGNAL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3888432" cy="497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268760"/>
            <a:ext cx="2736304" cy="417646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</p:pic>
      <p:pic>
        <p:nvPicPr>
          <p:cNvPr id="6" name="Picture 14" descr="Screen shot 2010-02-08 at 15.56.4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589240"/>
            <a:ext cx="3384376" cy="93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www.thelep.org.uk/_uploads/imgpool/UCL-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0"/>
            <a:ext cx="910896" cy="99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929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188640"/>
            <a:ext cx="6088720" cy="936104"/>
          </a:xfrm>
        </p:spPr>
        <p:txBody>
          <a:bodyPr>
            <a:noAutofit/>
          </a:bodyPr>
          <a:lstStyle/>
          <a:p>
            <a:r>
              <a:rPr lang="en-US" sz="3200" dirty="0" smtClean="0"/>
              <a:t>Equivalent Current Dipole (ECD)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Small number of parameters compared to amount of data</a:t>
            </a:r>
          </a:p>
          <a:p>
            <a:r>
              <a:rPr lang="en-US" sz="2400" dirty="0" smtClean="0"/>
              <a:t>Prior information required</a:t>
            </a:r>
          </a:p>
          <a:p>
            <a:r>
              <a:rPr lang="en-US" sz="2400" dirty="0" smtClean="0"/>
              <a:t>MEG data </a:t>
            </a:r>
          </a:p>
          <a:p>
            <a:pPr marL="0" indent="0">
              <a:buNone/>
            </a:pPr>
            <a:r>
              <a:rPr lang="en-US" sz="2400" b="1" dirty="0" smtClean="0"/>
              <a:t>Y=f(a)+e</a:t>
            </a:r>
            <a:endParaRPr lang="en-US" sz="2400" b="1" dirty="0"/>
          </a:p>
          <a:p>
            <a:pPr marL="514350" indent="-514350">
              <a:buAutoNum type="arabicParenR"/>
            </a:pPr>
            <a:r>
              <a:rPr lang="en-US" sz="2400" dirty="0"/>
              <a:t>Reconstructs Subcortical data </a:t>
            </a:r>
            <a:endParaRPr lang="en-US" sz="2400" dirty="0" smtClean="0"/>
          </a:p>
          <a:p>
            <a:pPr marL="514350" indent="-514350">
              <a:buAutoNum type="arabicParenR"/>
            </a:pPr>
            <a:r>
              <a:rPr lang="en-US" sz="2400" dirty="0" smtClean="0"/>
              <a:t>Reconstructs early components ERPs (Event related potentials)</a:t>
            </a:r>
          </a:p>
          <a:p>
            <a:pPr marL="514350" indent="-514350">
              <a:buAutoNum type="arabicParenR"/>
            </a:pPr>
            <a:r>
              <a:rPr lang="en-US" sz="2400" dirty="0" smtClean="0"/>
              <a:t>Requires estimate of dipole direction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Problem</a:t>
            </a:r>
          </a:p>
          <a:p>
            <a:pPr marL="0" indent="0">
              <a:buNone/>
            </a:pPr>
            <a:r>
              <a:rPr lang="en-US" sz="2400" dirty="0" smtClean="0"/>
              <a:t>Non-linear </a:t>
            </a:r>
            <a:r>
              <a:rPr lang="en-US" sz="2400" dirty="0" err="1" smtClean="0"/>
              <a:t>optimisation</a:t>
            </a:r>
            <a:endParaRPr lang="en-US" sz="2400" dirty="0" smtClean="0"/>
          </a:p>
        </p:txBody>
      </p:sp>
      <p:pic>
        <p:nvPicPr>
          <p:cNvPr id="4" name="Picture 2" descr="http://www.thelep.org.uk/_uploads/imgpool/UCL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0"/>
            <a:ext cx="910896" cy="99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554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Dipole Fitting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7" t="7301" r="27142" b="9251"/>
          <a:stretch>
            <a:fillRect/>
          </a:stretch>
        </p:blipFill>
        <p:spPr bwMode="auto">
          <a:xfrm>
            <a:off x="1048414" y="3356992"/>
            <a:ext cx="2371458" cy="2394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3" descr="brain_mesh.png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7" t="15688" r="55568" b="63126"/>
          <a:stretch>
            <a:fillRect/>
          </a:stretch>
        </p:blipFill>
        <p:spPr bwMode="auto">
          <a:xfrm>
            <a:off x="3635896" y="4293096"/>
            <a:ext cx="2209800" cy="236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7" t="7301" r="27142" b="9251"/>
          <a:stretch>
            <a:fillRect/>
          </a:stretch>
        </p:blipFill>
        <p:spPr bwMode="auto">
          <a:xfrm rot="16200000">
            <a:off x="6608985" y="1436936"/>
            <a:ext cx="2379663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7" t="7301" r="27142" b="9251"/>
          <a:stretch>
            <a:fillRect/>
          </a:stretch>
        </p:blipFill>
        <p:spPr bwMode="auto">
          <a:xfrm>
            <a:off x="6477321" y="4077072"/>
            <a:ext cx="2631183" cy="26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Content Placeholder 3" descr="brain_mesh.png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7" t="15688" r="55568" b="63126"/>
          <a:stretch>
            <a:fillRect/>
          </a:stretch>
        </p:blipFill>
        <p:spPr bwMode="auto">
          <a:xfrm>
            <a:off x="3635896" y="1772816"/>
            <a:ext cx="2209800" cy="236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>
            <a:off x="4572000" y="2492896"/>
            <a:ext cx="203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103948" y="2344591"/>
            <a:ext cx="504056" cy="135440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4860032" y="5157192"/>
            <a:ext cx="72008" cy="41276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ight Arrow 36"/>
          <p:cNvSpPr/>
          <p:nvPr/>
        </p:nvSpPr>
        <p:spPr>
          <a:xfrm>
            <a:off x="6012160" y="2708920"/>
            <a:ext cx="28156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ight Arrow 37"/>
          <p:cNvSpPr/>
          <p:nvPr/>
        </p:nvSpPr>
        <p:spPr>
          <a:xfrm>
            <a:off x="6018627" y="5373216"/>
            <a:ext cx="28156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1115616" y="285293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Measured data</a:t>
            </a:r>
            <a:endParaRPr lang="en-GB" dirty="0"/>
          </a:p>
        </p:txBody>
      </p:sp>
      <p:sp>
        <p:nvSpPr>
          <p:cNvPr id="41" name="TextBox 40"/>
          <p:cNvSpPr txBox="1"/>
          <p:nvPr/>
        </p:nvSpPr>
        <p:spPr>
          <a:xfrm>
            <a:off x="3467100" y="1340768"/>
            <a:ext cx="223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Estimated Positions</a:t>
            </a:r>
            <a:endParaRPr lang="en-GB" dirty="0"/>
          </a:p>
        </p:txBody>
      </p:sp>
      <p:sp>
        <p:nvSpPr>
          <p:cNvPr id="44" name="TextBox 43"/>
          <p:cNvSpPr txBox="1"/>
          <p:nvPr/>
        </p:nvSpPr>
        <p:spPr>
          <a:xfrm>
            <a:off x="6516216" y="1124744"/>
            <a:ext cx="2289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Estimated data</a:t>
            </a:r>
            <a:endParaRPr lang="en-GB" dirty="0"/>
          </a:p>
        </p:txBody>
      </p:sp>
      <p:pic>
        <p:nvPicPr>
          <p:cNvPr id="16" name="Picture 2" descr="http://www.thelep.org.uk/_uploads/imgpool/UCL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0"/>
            <a:ext cx="910896" cy="99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301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6376752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Variational</a:t>
            </a:r>
            <a:r>
              <a:rPr lang="en-US" dirty="0" smtClean="0"/>
              <a:t> </a:t>
            </a:r>
            <a:r>
              <a:rPr lang="en-US" dirty="0" err="1" smtClean="0"/>
              <a:t>bayesian</a:t>
            </a:r>
            <a:r>
              <a:rPr lang="en-US" dirty="0" smtClean="0"/>
              <a:t>- ECD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92541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Priors for source locations can be specified.</a:t>
            </a:r>
          </a:p>
          <a:p>
            <a:r>
              <a:rPr lang="en-US" sz="2800" dirty="0" smtClean="0"/>
              <a:t>Estimates expected source location and its conditional variance.</a:t>
            </a:r>
          </a:p>
          <a:p>
            <a:r>
              <a:rPr lang="en-US" sz="2800" dirty="0" smtClean="0"/>
              <a:t>Model comparison can be used to compare models with different number of sources and different source locations.</a:t>
            </a:r>
          </a:p>
        </p:txBody>
      </p:sp>
      <p:pic>
        <p:nvPicPr>
          <p:cNvPr id="4" name="Picture 2" descr="http://www.thelep.org.uk/_uploads/imgpool/UCL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0"/>
            <a:ext cx="910896" cy="99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04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VB-ECD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ASSUMPTIONS</a:t>
            </a:r>
          </a:p>
          <a:p>
            <a:pPr marL="514350" indent="-514350">
              <a:buAutoNum type="arabicParenR"/>
            </a:pPr>
            <a:r>
              <a:rPr lang="en-GB" dirty="0" smtClean="0"/>
              <a:t>Only few sources are simultaneously active</a:t>
            </a:r>
          </a:p>
          <a:p>
            <a:pPr marL="514350" indent="-514350">
              <a:buAutoNum type="arabicParenR"/>
            </a:pPr>
            <a:r>
              <a:rPr lang="en-GB" dirty="0" smtClean="0"/>
              <a:t>Sources are focal</a:t>
            </a:r>
          </a:p>
          <a:p>
            <a:pPr marL="514350" indent="-514350">
              <a:buAutoNum type="arabicParenR"/>
            </a:pPr>
            <a:r>
              <a:rPr lang="en-GB" dirty="0" smtClean="0"/>
              <a:t>Independent and identical normal distribution for errors</a:t>
            </a:r>
          </a:p>
          <a:p>
            <a:pPr marL="514350" indent="-514350">
              <a:buAutoNum type="arabicParenR"/>
            </a:pPr>
            <a:r>
              <a:rPr lang="en-GB" dirty="0" smtClean="0"/>
              <a:t>Iterative scheme which estimates posterior distribution of parameters</a:t>
            </a:r>
          </a:p>
          <a:p>
            <a:pPr lvl="1"/>
            <a:r>
              <a:rPr lang="en-GB" dirty="0" smtClean="0"/>
              <a:t>Number of ECDs must not exceed no of channels÷6</a:t>
            </a:r>
          </a:p>
          <a:p>
            <a:pPr lvl="1"/>
            <a:r>
              <a:rPr lang="en-GB" dirty="0" smtClean="0"/>
              <a:t>Non-linear form- optimise dipole parameters given observed potentials </a:t>
            </a:r>
          </a:p>
          <a:p>
            <a:pPr lvl="1"/>
            <a:r>
              <a:rPr lang="en-GB" dirty="0" smtClean="0"/>
              <a:t>takes into account model complexity</a:t>
            </a:r>
          </a:p>
          <a:p>
            <a:pPr lvl="1"/>
            <a:r>
              <a:rPr lang="en-GB" dirty="0" smtClean="0"/>
              <a:t>Prepare head model as for 3D</a:t>
            </a:r>
            <a:endParaRPr lang="en-GB" dirty="0"/>
          </a:p>
        </p:txBody>
      </p:sp>
      <p:pic>
        <p:nvPicPr>
          <p:cNvPr id="4" name="Picture 2" descr="http://www.thelep.org.uk/_uploads/imgpool/UCL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0"/>
            <a:ext cx="910896" cy="99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57974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Extras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Rendering interface: extra features e.g. videos</a:t>
            </a:r>
          </a:p>
          <a:p>
            <a:r>
              <a:rPr lang="en-GB" sz="2800" dirty="0" smtClean="0"/>
              <a:t>Group inversion: for multiple datasets</a:t>
            </a:r>
          </a:p>
          <a:p>
            <a:r>
              <a:rPr lang="en-GB" sz="2800" dirty="0" smtClean="0"/>
              <a:t>Batching source reconstruction: different contrasts for the same inversion</a:t>
            </a:r>
            <a:endParaRPr lang="en-GB" sz="2800" dirty="0"/>
          </a:p>
        </p:txBody>
      </p:sp>
      <p:pic>
        <p:nvPicPr>
          <p:cNvPr id="4" name="Picture 2" descr="http://www.thelep.org.uk/_uploads/imgpool/UCL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0"/>
            <a:ext cx="910896" cy="99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432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SPM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Activate SPM for M/EEG: type </a:t>
            </a:r>
            <a:r>
              <a:rPr lang="en-US" dirty="0" err="1" smtClean="0">
                <a:solidFill>
                  <a:srgbClr val="FF0000"/>
                </a:solidFill>
              </a:rPr>
              <a:t>spm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eeg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on MATLAB command line </a:t>
            </a:r>
            <a:r>
              <a:rPr lang="en-US" dirty="0" smtClean="0">
                <a:solidFill>
                  <a:srgbClr val="FF0000"/>
                </a:solidFill>
              </a:rPr>
              <a:t>enter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GUI INTERFACE BETTER FOR NEW USERS LIKE </a:t>
            </a:r>
            <a:r>
              <a:rPr lang="en-US" sz="5400" dirty="0" smtClean="0">
                <a:solidFill>
                  <a:srgbClr val="FF0000"/>
                </a:solidFill>
              </a:rPr>
              <a:t>ME!!!!!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Instructions are clearly outlined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www.thelep.org.uk/_uploads/imgpool/UCL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0"/>
            <a:ext cx="910896" cy="99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532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SPM Buttons 1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5100" y="2741789"/>
            <a:ext cx="3657600" cy="2228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6850" y="2741789"/>
            <a:ext cx="3657600" cy="2228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www.thelep.org.uk/_uploads/imgpool/UCL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0"/>
            <a:ext cx="910896" cy="99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94284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 smtClean="0"/>
              <a:t>2</a:t>
            </a:r>
            <a:endParaRPr lang="en-GB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5100" y="2707200"/>
            <a:ext cx="3657600" cy="229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6850" y="2742937"/>
            <a:ext cx="3657600" cy="222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1259632" y="1916832"/>
            <a:ext cx="4022725" cy="639762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Forward computation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5121275" y="1844824"/>
            <a:ext cx="4022725" cy="639762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inversion</a:t>
            </a:r>
            <a:endParaRPr lang="en-GB" dirty="0"/>
          </a:p>
        </p:txBody>
      </p:sp>
      <p:pic>
        <p:nvPicPr>
          <p:cNvPr id="7" name="Picture 2" descr="http://www.thelep.org.uk/_uploads/imgpool/UCL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0"/>
            <a:ext cx="910896" cy="99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17188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8594" y="1955128"/>
            <a:ext cx="6212362" cy="378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http://www.thelep.org.uk/_uploads/imgpool/UCL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0"/>
            <a:ext cx="910896" cy="99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09158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SPM Course – May 2012 – </a:t>
            </a:r>
            <a:r>
              <a:rPr lang="en-US" sz="2400" dirty="0" smtClean="0"/>
              <a:t>London</a:t>
            </a:r>
          </a:p>
          <a:p>
            <a:r>
              <a:rPr lang="en-US" sz="2400" dirty="0" smtClean="0"/>
              <a:t>SPM-M/EEG Course Lyon, April 2012</a:t>
            </a:r>
            <a:endParaRPr lang="en-US" sz="2400" dirty="0"/>
          </a:p>
          <a:p>
            <a:r>
              <a:rPr lang="en-US" sz="2400" dirty="0" err="1"/>
              <a:t>Tolga</a:t>
            </a:r>
            <a:r>
              <a:rPr lang="en-US" sz="2400" dirty="0"/>
              <a:t> </a:t>
            </a:r>
            <a:r>
              <a:rPr lang="en-US" sz="2400" dirty="0" err="1"/>
              <a:t>Esat</a:t>
            </a:r>
            <a:r>
              <a:rPr lang="en-US" sz="2400" dirty="0"/>
              <a:t> </a:t>
            </a:r>
            <a:r>
              <a:rPr lang="en-US" sz="2400" dirty="0" err="1"/>
              <a:t>Ozkurt</a:t>
            </a:r>
            <a:r>
              <a:rPr lang="en-US" sz="2400" dirty="0"/>
              <a:t>-High </a:t>
            </a:r>
            <a:r>
              <a:rPr lang="en-US" sz="2400" dirty="0" smtClean="0"/>
              <a:t>Temporal Resolution brain Imaging with EEG/MEG Lecture 10: Statistics for M/EEG data</a:t>
            </a:r>
          </a:p>
          <a:p>
            <a:r>
              <a:rPr lang="en-US" sz="2400" dirty="0"/>
              <a:t>James </a:t>
            </a:r>
            <a:r>
              <a:rPr lang="en-US" sz="2400" dirty="0" err="1"/>
              <a:t>Kilner</a:t>
            </a:r>
            <a:r>
              <a:rPr lang="en-US" sz="2400" dirty="0"/>
              <a:t> and Karl </a:t>
            </a:r>
            <a:r>
              <a:rPr lang="en-US" sz="2400" dirty="0" err="1"/>
              <a:t>Friston</a:t>
            </a:r>
            <a:r>
              <a:rPr lang="en-US" sz="2400" dirty="0"/>
              <a:t>. 2010.Topological </a:t>
            </a:r>
            <a:r>
              <a:rPr lang="en-US" sz="2400" dirty="0" smtClean="0"/>
              <a:t>Inference for EEG and MEG. Annals of Applied Statistics </a:t>
            </a:r>
            <a:r>
              <a:rPr lang="en-US" sz="2400" dirty="0" err="1" smtClean="0"/>
              <a:t>Vol</a:t>
            </a:r>
            <a:r>
              <a:rPr lang="en-US" sz="2400" dirty="0" smtClean="0"/>
              <a:t> 4:3 </a:t>
            </a:r>
            <a:r>
              <a:rPr lang="en-US" sz="2400" dirty="0" err="1" smtClean="0"/>
              <a:t>pp</a:t>
            </a:r>
            <a:r>
              <a:rPr lang="en-US" sz="2400" dirty="0" smtClean="0"/>
              <a:t> 1272-1290</a:t>
            </a:r>
          </a:p>
          <a:p>
            <a:r>
              <a:rPr lang="en-US" sz="2400" dirty="0" smtClean="0"/>
              <a:t>Vladimir </a:t>
            </a:r>
            <a:r>
              <a:rPr lang="en-US" sz="2400" dirty="0" err="1"/>
              <a:t>Litvak</a:t>
            </a:r>
            <a:r>
              <a:rPr lang="en-US" sz="2400" dirty="0"/>
              <a:t> et </a:t>
            </a:r>
            <a:r>
              <a:rPr lang="en-US" sz="2400" dirty="0" smtClean="0"/>
              <a:t>al. 2011. </a:t>
            </a:r>
            <a:r>
              <a:rPr lang="en-US" sz="2400" dirty="0"/>
              <a:t>EEG </a:t>
            </a:r>
            <a:r>
              <a:rPr lang="en-US" sz="2400" dirty="0" smtClean="0"/>
              <a:t>and MEG data analysis in SPM 8. Computational Intelligence and Neuroscience </a:t>
            </a:r>
            <a:r>
              <a:rPr lang="en-US" sz="2400" dirty="0" err="1" smtClean="0"/>
              <a:t>Vol</a:t>
            </a:r>
            <a:r>
              <a:rPr lang="en-US" sz="2400" dirty="0" smtClean="0"/>
              <a:t> 2011</a:t>
            </a:r>
          </a:p>
          <a:p>
            <a:r>
              <a:rPr lang="en-US" sz="2400" dirty="0" smtClean="0"/>
              <a:t>MFD 2011/12</a:t>
            </a:r>
          </a:p>
        </p:txBody>
      </p:sp>
      <p:pic>
        <p:nvPicPr>
          <p:cNvPr id="4" name="Picture 2" descr="http://www.thelep.org.uk/_uploads/imgpool/UCL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0"/>
            <a:ext cx="910896" cy="99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367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600" y="1482006"/>
            <a:ext cx="3688400" cy="384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1" descr="Screen shot 2010-02-08 at 19.24.1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2776"/>
            <a:ext cx="4103439" cy="39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51720" y="573325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Statistical Analysis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52120" y="566124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Source Reconstruction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/>
          <a:lstStyle/>
          <a:p>
            <a:r>
              <a:rPr lang="en-US" dirty="0" smtClean="0"/>
              <a:t>E/MEG SIGNAL</a:t>
            </a:r>
            <a:endParaRPr lang="en-US" dirty="0"/>
          </a:p>
        </p:txBody>
      </p:sp>
      <p:pic>
        <p:nvPicPr>
          <p:cNvPr id="9" name="Picture 2" descr="http://www.thelep.org.uk/_uploads/imgpool/UCL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0"/>
            <a:ext cx="910896" cy="99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092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does it work?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b="1" u="sng" dirty="0" smtClean="0"/>
              <a:t>Statistical analysis</a:t>
            </a:r>
          </a:p>
          <a:p>
            <a:pPr>
              <a:buNone/>
            </a:pPr>
            <a:r>
              <a:rPr lang="en-GB" dirty="0" smtClean="0"/>
              <a:t>1. Sensor level analysis in SPM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2. Scalp vs. Time Images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3. Time-frequency analysis</a:t>
            </a:r>
            <a:endParaRPr lang="en-GB" dirty="0"/>
          </a:p>
        </p:txBody>
      </p:sp>
      <p:pic>
        <p:nvPicPr>
          <p:cNvPr id="4" name="Picture 2" descr="http://www.thelep.org.uk/_uploads/imgpool/UCL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0"/>
            <a:ext cx="910896" cy="99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515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dirty="0"/>
              <a:t>Neuroimaging produces continuous data </a:t>
            </a:r>
            <a:r>
              <a:rPr lang="en-GB" sz="2800" dirty="0" smtClean="0"/>
              <a:t>e.g. </a:t>
            </a:r>
            <a:r>
              <a:rPr lang="en-GB" sz="2800" dirty="0"/>
              <a:t>EEG/MEG </a:t>
            </a:r>
            <a:r>
              <a:rPr lang="en-GB" sz="2800" dirty="0" smtClean="0"/>
              <a:t>data.</a:t>
            </a:r>
          </a:p>
          <a:p>
            <a:pPr>
              <a:buNone/>
            </a:pPr>
            <a:endParaRPr lang="en-GB" sz="2800" dirty="0"/>
          </a:p>
          <a:p>
            <a:r>
              <a:rPr lang="en-GB" sz="2800" dirty="0" smtClean="0"/>
              <a:t>Time varying modulation of EEG/MEG signal at each electrode or sensor.</a:t>
            </a:r>
          </a:p>
          <a:p>
            <a:pPr>
              <a:buNone/>
            </a:pPr>
            <a:endParaRPr lang="en-GB" sz="2800" dirty="0" smtClean="0"/>
          </a:p>
          <a:p>
            <a:r>
              <a:rPr lang="en-GB" sz="2800" dirty="0" smtClean="0"/>
              <a:t>Statistical significance of condition specific effects.</a:t>
            </a:r>
          </a:p>
          <a:p>
            <a:pPr>
              <a:buNone/>
            </a:pPr>
            <a:endParaRPr lang="en-GB" sz="2800" dirty="0" smtClean="0"/>
          </a:p>
          <a:p>
            <a:r>
              <a:rPr lang="en-GB" sz="2800" dirty="0" smtClean="0"/>
              <a:t>Effective correction of number of tests required- FWER.</a:t>
            </a:r>
            <a:endParaRPr lang="en-GB" sz="2800" dirty="0"/>
          </a:p>
        </p:txBody>
      </p:sp>
      <p:pic>
        <p:nvPicPr>
          <p:cNvPr id="4" name="Picture 2" descr="http://www.thelep.org.uk/_uploads/imgpool/UCL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0"/>
            <a:ext cx="910896" cy="99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784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Steps in SPM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dirty="0"/>
              <a:t>Data transformed to image files (</a:t>
            </a:r>
            <a:r>
              <a:rPr lang="en-GB" sz="2800" dirty="0" err="1"/>
              <a:t>NifTI</a:t>
            </a:r>
            <a:r>
              <a:rPr lang="en-GB" sz="2800" dirty="0" smtClean="0"/>
              <a:t>)</a:t>
            </a:r>
          </a:p>
          <a:p>
            <a:pPr>
              <a:buNone/>
            </a:pPr>
            <a:endParaRPr lang="en-GB" sz="2800" dirty="0"/>
          </a:p>
          <a:p>
            <a:r>
              <a:rPr lang="en-GB" sz="2800" dirty="0"/>
              <a:t>Between subject analysis as in “2nd level for </a:t>
            </a:r>
            <a:r>
              <a:rPr lang="en-GB" sz="2800" dirty="0" err="1" smtClean="0"/>
              <a:t>fMRI</a:t>
            </a:r>
            <a:r>
              <a:rPr lang="en-GB" sz="2800" dirty="0" smtClean="0"/>
              <a:t>”</a:t>
            </a:r>
          </a:p>
          <a:p>
            <a:pPr>
              <a:buNone/>
            </a:pPr>
            <a:endParaRPr lang="en-GB" sz="2800" dirty="0" smtClean="0"/>
          </a:p>
          <a:p>
            <a:r>
              <a:rPr lang="en-GB" sz="2800" dirty="0" smtClean="0"/>
              <a:t>Within </a:t>
            </a:r>
            <a:r>
              <a:rPr lang="en-GB" sz="2800" dirty="0"/>
              <a:t>subject possible</a:t>
            </a:r>
          </a:p>
          <a:p>
            <a:pPr>
              <a:buNone/>
            </a:pPr>
            <a:endParaRPr lang="en-GB" sz="2800" dirty="0" smtClean="0"/>
          </a:p>
          <a:p>
            <a:r>
              <a:rPr lang="en-GB" sz="2800" dirty="0" smtClean="0"/>
              <a:t>Generate </a:t>
            </a:r>
            <a:r>
              <a:rPr lang="en-GB" sz="2800" dirty="0"/>
              <a:t>scalp map/time frame using 2D sensor layout and linear interpolation btw sensors (64 pixels each spatial direction suggested)</a:t>
            </a:r>
          </a:p>
          <a:p>
            <a:endParaRPr lang="en-GB" sz="2800" dirty="0"/>
          </a:p>
        </p:txBody>
      </p:sp>
      <p:pic>
        <p:nvPicPr>
          <p:cNvPr id="4" name="Picture 2" descr="http://www.thelep.org.uk/_uploads/imgpool/UCL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0"/>
            <a:ext cx="910896" cy="99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426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Sensor </a:t>
            </a:r>
            <a:r>
              <a:rPr lang="en-GB" dirty="0"/>
              <a:t>level analysis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1259632" y="5661248"/>
            <a:ext cx="4022725" cy="639762"/>
          </a:xfrm>
        </p:spPr>
        <p:txBody>
          <a:bodyPr>
            <a:noAutofit/>
          </a:bodyPr>
          <a:lstStyle/>
          <a:p>
            <a:r>
              <a:rPr lang="en-GB" sz="2400" dirty="0" smtClean="0"/>
              <a:t>Space-space-time maps</a:t>
            </a:r>
            <a:endParaRPr lang="en-GB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5121275" y="5661248"/>
            <a:ext cx="4022725" cy="639762"/>
          </a:xfrm>
        </p:spPr>
        <p:txBody>
          <a:bodyPr>
            <a:normAutofit/>
          </a:bodyPr>
          <a:lstStyle/>
          <a:p>
            <a:r>
              <a:rPr lang="en-GB" sz="2400" dirty="0" smtClean="0"/>
              <a:t>SPM</a:t>
            </a:r>
            <a:endParaRPr lang="en-GB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1772816"/>
            <a:ext cx="4022725" cy="234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1275" y="1772816"/>
            <a:ext cx="4022725" cy="293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24328" y="443711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971600" y="350100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11" name="Right Arrow 10"/>
          <p:cNvSpPr/>
          <p:nvPr/>
        </p:nvSpPr>
        <p:spPr>
          <a:xfrm>
            <a:off x="2627784" y="2852936"/>
            <a:ext cx="21602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259632" y="4221088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EVOKED SCALP RESPONSE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87824" y="4221088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SLOW EVOLUTION IN TIME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763688" y="2852936"/>
            <a:ext cx="0" cy="3286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http://www.thelep.org.uk/_uploads/imgpool/UCL-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0"/>
            <a:ext cx="910896" cy="990600"/>
          </a:xfrm>
          <a:prstGeom prst="rect">
            <a:avLst/>
          </a:prstGeom>
          <a:noFill/>
        </p:spPr>
      </p:pic>
      <p:cxnSp>
        <p:nvCxnSpPr>
          <p:cNvPr id="16" name="Straight Arrow Connector 15"/>
          <p:cNvCxnSpPr/>
          <p:nvPr/>
        </p:nvCxnSpPr>
        <p:spPr>
          <a:xfrm>
            <a:off x="3275856" y="2852936"/>
            <a:ext cx="0" cy="3286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44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Sensor </a:t>
            </a:r>
            <a:r>
              <a:rPr lang="en-GB" dirty="0" smtClean="0"/>
              <a:t>Level </a:t>
            </a:r>
            <a:r>
              <a:rPr lang="en-GB" dirty="0"/>
              <a:t>A</a:t>
            </a:r>
            <a:r>
              <a:rPr lang="en-GB" dirty="0" smtClean="0"/>
              <a:t>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268761"/>
            <a:ext cx="7596336" cy="2808312"/>
          </a:xfrm>
        </p:spPr>
        <p:txBody>
          <a:bodyPr>
            <a:normAutofit/>
          </a:bodyPr>
          <a:lstStyle/>
          <a:p>
            <a:r>
              <a:rPr lang="en-GB" sz="2600" dirty="0" smtClean="0"/>
              <a:t>This is used to identify pre-stimulus time or frequency windows.</a:t>
            </a:r>
          </a:p>
          <a:p>
            <a:pPr>
              <a:buNone/>
            </a:pPr>
            <a:endParaRPr lang="en-GB" sz="2600" dirty="0" smtClean="0"/>
          </a:p>
          <a:p>
            <a:r>
              <a:rPr lang="en-GB" sz="2600" dirty="0" smtClean="0"/>
              <a:t>Using standard SPM procedures(topological inference) applied to electromagnetic data; features are organised into images.</a:t>
            </a:r>
          </a:p>
          <a:p>
            <a:endParaRPr lang="en-GB" sz="2600" dirty="0" smtClean="0"/>
          </a:p>
          <a:p>
            <a:endParaRPr lang="en-GB" sz="2600" dirty="0"/>
          </a:p>
        </p:txBody>
      </p:sp>
      <p:grpSp>
        <p:nvGrpSpPr>
          <p:cNvPr id="7" name="Group 8"/>
          <p:cNvGrpSpPr/>
          <p:nvPr/>
        </p:nvGrpSpPr>
        <p:grpSpPr>
          <a:xfrm>
            <a:off x="1691680" y="4077072"/>
            <a:ext cx="6574445" cy="2572990"/>
            <a:chOff x="1055831" y="4358207"/>
            <a:chExt cx="6346198" cy="2296759"/>
          </a:xfrm>
        </p:grpSpPr>
        <p:grpSp>
          <p:nvGrpSpPr>
            <p:cNvPr id="8" name="Group 7"/>
            <p:cNvGrpSpPr/>
            <p:nvPr/>
          </p:nvGrpSpPr>
          <p:grpSpPr>
            <a:xfrm>
              <a:off x="1055831" y="4358207"/>
              <a:ext cx="6346198" cy="2296759"/>
              <a:chOff x="1055831" y="4358207"/>
              <a:chExt cx="6346198" cy="2296759"/>
            </a:xfrm>
          </p:grpSpPr>
          <p:grpSp>
            <p:nvGrpSpPr>
              <p:cNvPr id="9" name="Group 6"/>
              <p:cNvGrpSpPr/>
              <p:nvPr/>
            </p:nvGrpSpPr>
            <p:grpSpPr>
              <a:xfrm>
                <a:off x="1209341" y="4917597"/>
                <a:ext cx="6192688" cy="1737369"/>
                <a:chOff x="1235472" y="4390007"/>
                <a:chExt cx="6192688" cy="1737369"/>
              </a:xfrm>
            </p:grpSpPr>
            <p:pic>
              <p:nvPicPr>
                <p:cNvPr id="6146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35472" y="4390007"/>
                  <a:ext cx="6192688" cy="17373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4" name="TextBox 3"/>
                <p:cNvSpPr txBox="1"/>
                <p:nvPr/>
              </p:nvSpPr>
              <p:spPr>
                <a:xfrm>
                  <a:off x="6516216" y="4430782"/>
                  <a:ext cx="661028" cy="8242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smtClean="0">
                      <a:solidFill>
                        <a:srgbClr val="FF0000"/>
                      </a:solidFill>
                    </a:rPr>
                    <a:t>SPM</a:t>
                  </a:r>
                </a:p>
                <a:p>
                  <a:endParaRPr lang="en-GB" dirty="0" smtClean="0">
                    <a:solidFill>
                      <a:srgbClr val="FF0000"/>
                    </a:solidFill>
                  </a:endParaRPr>
                </a:p>
                <a:p>
                  <a:endParaRPr lang="en-GB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5" name="TextBox 4"/>
              <p:cNvSpPr txBox="1"/>
              <p:nvPr/>
            </p:nvSpPr>
            <p:spPr>
              <a:xfrm flipH="1">
                <a:off x="1055831" y="4358207"/>
                <a:ext cx="2016224" cy="714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>
                    <a:solidFill>
                      <a:srgbClr val="FF0000"/>
                    </a:solidFill>
                  </a:rPr>
                  <a:t>Raw contrast time frequency maps</a:t>
                </a:r>
              </a:p>
              <a:p>
                <a:endParaRPr lang="en-GB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920757" y="4649057"/>
              <a:ext cx="1053538" cy="467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rgbClr val="FF0000"/>
                  </a:solidFill>
                </a:rPr>
                <a:t>Smoothing Kernel</a:t>
              </a:r>
              <a:endParaRPr lang="en-GB" sz="14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1" name="Picture 2" descr="http://www.thelep.org.uk/_uploads/imgpool/UCL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0"/>
            <a:ext cx="910896" cy="99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673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672</TotalTime>
  <Words>1344</Words>
  <Application>Microsoft Office PowerPoint</Application>
  <PresentationFormat>On-screen Show (4:3)</PresentationFormat>
  <Paragraphs>238</Paragraphs>
  <Slides>39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Solstice</vt:lpstr>
      <vt:lpstr>STATISTICAL ANALYSIS AND SOURCE LOCALISATION</vt:lpstr>
      <vt:lpstr>M/EEG SO FAR</vt:lpstr>
      <vt:lpstr>E/MEG SIGNAL</vt:lpstr>
      <vt:lpstr>E/MEG SIGNAL</vt:lpstr>
      <vt:lpstr>How does it work? </vt:lpstr>
      <vt:lpstr>PowerPoint Presentation</vt:lpstr>
      <vt:lpstr>Steps in SPM</vt:lpstr>
      <vt:lpstr>Sensor level analysis</vt:lpstr>
      <vt:lpstr>Sensor Level Analysis</vt:lpstr>
      <vt:lpstr>Topological inference</vt:lpstr>
      <vt:lpstr>Time vs. Frequency data</vt:lpstr>
      <vt:lpstr>Averaging</vt:lpstr>
      <vt:lpstr>Smoothing step</vt:lpstr>
      <vt:lpstr>Source localisation</vt:lpstr>
      <vt:lpstr>PowerPoint Presentation</vt:lpstr>
      <vt:lpstr>Forward/Inverse problems</vt:lpstr>
      <vt:lpstr>Forward/Inverse problems</vt:lpstr>
      <vt:lpstr>Forward/Inverse problems</vt:lpstr>
      <vt:lpstr>Source reconstruction</vt:lpstr>
      <vt:lpstr>Source space modelling</vt:lpstr>
      <vt:lpstr>Data co-registration</vt:lpstr>
      <vt:lpstr>Data Co-registration</vt:lpstr>
      <vt:lpstr>Forward computation</vt:lpstr>
      <vt:lpstr>Distributed source reconstruction </vt:lpstr>
      <vt:lpstr>PowerPoint Presentation</vt:lpstr>
      <vt:lpstr>Constraints </vt:lpstr>
      <vt:lpstr>Bayesian principle</vt:lpstr>
      <vt:lpstr>Summarise Reconstructed Data</vt:lpstr>
      <vt:lpstr>Summarise inverse reconstruction as an image</vt:lpstr>
      <vt:lpstr>Equivalent Current Dipole (ECD)</vt:lpstr>
      <vt:lpstr>Dipole Fitting</vt:lpstr>
      <vt:lpstr>Variational bayesian- ECD</vt:lpstr>
      <vt:lpstr>VB-ECD</vt:lpstr>
      <vt:lpstr>Extras</vt:lpstr>
      <vt:lpstr>IN SPM</vt:lpstr>
      <vt:lpstr>SPM Buttons 1</vt:lpstr>
      <vt:lpstr>2</vt:lpstr>
      <vt:lpstr>3</vt:lpstr>
      <vt:lpstr>REFERENCES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CONTRASTS,INFERENCEAND SOURCE LOCALISATION</dc:title>
  <dc:creator>Elsiea</dc:creator>
  <cp:lastModifiedBy>Elsiea</cp:lastModifiedBy>
  <cp:revision>75</cp:revision>
  <dcterms:created xsi:type="dcterms:W3CDTF">2013-02-07T18:31:16Z</dcterms:created>
  <dcterms:modified xsi:type="dcterms:W3CDTF">2013-02-18T23:11:41Z</dcterms:modified>
</cp:coreProperties>
</file>