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5"/>
  </p:notesMasterIdLst>
  <p:sldIdLst>
    <p:sldId id="266" r:id="rId3"/>
    <p:sldId id="267" r:id="rId4"/>
    <p:sldId id="268" r:id="rId5"/>
    <p:sldId id="293" r:id="rId6"/>
    <p:sldId id="257" r:id="rId7"/>
    <p:sldId id="258" r:id="rId8"/>
    <p:sldId id="270" r:id="rId9"/>
    <p:sldId id="260" r:id="rId10"/>
    <p:sldId id="261" r:id="rId11"/>
    <p:sldId id="295" r:id="rId12"/>
    <p:sldId id="273"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2" r:id="rId26"/>
    <p:sldId id="313" r:id="rId27"/>
    <p:sldId id="316" r:id="rId28"/>
    <p:sldId id="315" r:id="rId29"/>
    <p:sldId id="314" r:id="rId30"/>
    <p:sldId id="264" r:id="rId31"/>
    <p:sldId id="298" r:id="rId32"/>
    <p:sldId id="262" r:id="rId33"/>
    <p:sldId id="263" r:id="rId34"/>
    <p:sldId id="287" r:id="rId35"/>
    <p:sldId id="288" r:id="rId36"/>
    <p:sldId id="289" r:id="rId37"/>
    <p:sldId id="290" r:id="rId38"/>
    <p:sldId id="291" r:id="rId39"/>
    <p:sldId id="271" r:id="rId40"/>
    <p:sldId id="265" r:id="rId41"/>
    <p:sldId id="296" r:id="rId42"/>
    <p:sldId id="292" r:id="rId43"/>
    <p:sldId id="29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045" autoAdjust="0"/>
  </p:normalViewPr>
  <p:slideViewPr>
    <p:cSldViewPr>
      <p:cViewPr>
        <p:scale>
          <a:sx n="98" d="100"/>
          <a:sy n="98" d="100"/>
        </p:scale>
        <p:origin x="-2004" y="-72"/>
      </p:cViewPr>
      <p:guideLst>
        <p:guide orient="horz" pos="2160"/>
        <p:guide pos="2880"/>
      </p:guideLst>
    </p:cSldViewPr>
  </p:slideViewPr>
  <p:notesTextViewPr>
    <p:cViewPr>
      <p:scale>
        <a:sx n="100" d="100"/>
        <a:sy n="100" d="100"/>
      </p:scale>
      <p:origin x="0" y="0"/>
    </p:cViewPr>
  </p:notesTextViewPr>
  <p:sorterViewPr>
    <p:cViewPr>
      <p:scale>
        <a:sx n="160" d="100"/>
        <a:sy n="160" d="100"/>
      </p:scale>
      <p:origin x="0" y="19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DA01C4-9695-428E-AB92-88D179DF1E29}" type="datetimeFigureOut">
              <a:rPr lang="en-GB" smtClean="0"/>
              <a:t>14/11/2012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5E36A0-1397-4D89-A26E-AF7AABAAB412}" type="slidenum">
              <a:rPr lang="en-GB" smtClean="0"/>
              <a:t>‹#›</a:t>
            </a:fld>
            <a:endParaRPr lang="en-GB"/>
          </a:p>
        </p:txBody>
      </p:sp>
    </p:spTree>
    <p:extLst>
      <p:ext uri="{BB962C8B-B14F-4D97-AF65-F5344CB8AC3E}">
        <p14:creationId xmlns:p14="http://schemas.microsoft.com/office/powerpoint/2010/main" val="2429785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1DF26C31-9C5F-45F0-B526-E78F8BACE08F}" type="slidenum">
              <a:rPr lang="en-US">
                <a:solidFill>
                  <a:prstClr val="black"/>
                </a:solidFill>
              </a:rPr>
              <a:pPr eaLnBrk="1" hangingPunct="1"/>
              <a:t>4</a:t>
            </a:fld>
            <a:endParaRPr lang="en-US">
              <a:solidFill>
                <a:prstClr val="black"/>
              </a:solidFill>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1E7AB8AC-D65C-4DBC-B1D0-745106495279}" type="slidenum">
              <a:rPr lang="en-US">
                <a:solidFill>
                  <a:prstClr val="black"/>
                </a:solidFill>
              </a:rPr>
              <a:pPr eaLnBrk="1" hangingPunct="1"/>
              <a:t>18</a:t>
            </a:fld>
            <a:endParaRPr lang="en-US">
              <a:solidFill>
                <a:prstClr val="black"/>
              </a:solidFill>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dirty="0" smtClean="0"/>
              <a:t>Priors/parameters – refer to the affine transformations (step 1) and the weights of the basis functions (step 2)</a:t>
            </a:r>
          </a:p>
          <a:p>
            <a:pPr eaLnBrk="1" hangingPunct="1">
              <a:spcBef>
                <a:spcPct val="0"/>
              </a:spcBef>
            </a:pPr>
            <a:endParaRPr lang="en-GB" dirty="0" smtClean="0"/>
          </a:p>
          <a:p>
            <a:pPr eaLnBrk="1" hangingPunct="1">
              <a:spcBef>
                <a:spcPct val="0"/>
              </a:spcBef>
            </a:pPr>
            <a:r>
              <a:rPr lang="en-GB" dirty="0" smtClean="0"/>
              <a:t>Spatial transformations can be broadly classified as label based and non-label based.</a:t>
            </a:r>
          </a:p>
          <a:p>
            <a:pPr eaLnBrk="1" hangingPunct="1">
              <a:spcBef>
                <a:spcPct val="0"/>
              </a:spcBef>
            </a:pPr>
            <a:endParaRPr lang="en-GB" dirty="0" smtClean="0"/>
          </a:p>
          <a:p>
            <a:pPr eaLnBrk="1" hangingPunct="1">
              <a:spcBef>
                <a:spcPct val="0"/>
              </a:spcBef>
            </a:pPr>
            <a:r>
              <a:rPr lang="en-GB" dirty="0" smtClean="0"/>
              <a:t>Label-based techniques identify homologous spatial structures, features, or landmarks in two images and find the transformation that best superposes the labelled points. These transformations can be linear [e.g., </a:t>
            </a:r>
            <a:r>
              <a:rPr lang="en-GB" dirty="0" err="1" smtClean="0"/>
              <a:t>Pelizzari</a:t>
            </a:r>
            <a:r>
              <a:rPr lang="en-GB" dirty="0" smtClean="0"/>
              <a:t> et al., 19881 or nonlinear (</a:t>
            </a:r>
            <a:r>
              <a:rPr lang="en-GB" dirty="0" err="1" smtClean="0"/>
              <a:t>eg</a:t>
            </a:r>
            <a:r>
              <a:rPr lang="en-GB" dirty="0" smtClean="0"/>
              <a:t>, thin plate splines [</a:t>
            </a:r>
            <a:r>
              <a:rPr lang="en-GB" dirty="0" err="1" smtClean="0"/>
              <a:t>Bookstein</a:t>
            </a:r>
            <a:r>
              <a:rPr lang="en-GB" dirty="0" smtClean="0"/>
              <a:t>, 19891).Label-based</a:t>
            </a:r>
            <a:r>
              <a:rPr lang="en-GB" baseline="0" dirty="0" smtClean="0"/>
              <a:t> approaches are less reliable because they are non-automatic - </a:t>
            </a:r>
            <a:r>
              <a:rPr lang="en-GB" sz="1200" b="0" i="0" u="none" strike="noStrike" kern="1200" baseline="0" dirty="0" smtClean="0">
                <a:solidFill>
                  <a:schemeClr val="tx1"/>
                </a:solidFill>
                <a:latin typeface="+mn-lt"/>
                <a:ea typeface="+mn-ea"/>
                <a:cs typeface="+mn-cs"/>
              </a:rPr>
              <a:t>Homologous features are often identified manually, but this process is time-consuming and subjective.</a:t>
            </a:r>
            <a:endParaRPr lang="en-GB" dirty="0" smtClean="0"/>
          </a:p>
          <a:p>
            <a:pPr eaLnBrk="1" hangingPunct="1">
              <a:spcBef>
                <a:spcPct val="0"/>
              </a:spcBef>
            </a:pPr>
            <a:endParaRPr lang="en-GB" dirty="0" smtClean="0"/>
          </a:p>
          <a:p>
            <a:pPr eaLnBrk="1" hangingPunct="1">
              <a:spcBef>
                <a:spcPct val="0"/>
              </a:spcBef>
            </a:pPr>
            <a:endParaRPr lang="en-GB" dirty="0" smtClean="0"/>
          </a:p>
          <a:p>
            <a:r>
              <a:rPr lang="en-GB" sz="1200" kern="1200" dirty="0" smtClean="0">
                <a:solidFill>
                  <a:schemeClr val="tx1"/>
                </a:solidFill>
                <a:effectLst/>
                <a:latin typeface="+mn-lt"/>
                <a:ea typeface="+mn-ea"/>
                <a:cs typeface="+mn-cs"/>
              </a:rPr>
              <a:t> Non-label-based approaches identify a spatial transformation that minimizes some index of the difference between an object and a reference image, where both are treated as unlabelled continuous processes. </a:t>
            </a:r>
            <a:r>
              <a:rPr lang="en-GB" sz="1200" b="0" i="0" u="none" strike="noStrike" kern="1200" baseline="0" dirty="0" smtClean="0">
                <a:solidFill>
                  <a:schemeClr val="tx1"/>
                </a:solidFill>
                <a:latin typeface="+mn-lt"/>
                <a:ea typeface="+mn-ea"/>
                <a:cs typeface="+mn-cs"/>
              </a:rPr>
              <a:t>The</a:t>
            </a:r>
          </a:p>
          <a:p>
            <a:r>
              <a:rPr lang="en-GB" sz="1200" b="0" i="0" u="none" strike="noStrike" kern="1200" baseline="0" dirty="0" smtClean="0">
                <a:solidFill>
                  <a:schemeClr val="tx1"/>
                </a:solidFill>
                <a:latin typeface="+mn-lt"/>
                <a:ea typeface="+mn-ea"/>
                <a:cs typeface="+mn-cs"/>
              </a:rPr>
              <a:t>matching criterion is usually based upon minimizing the sum of squared differences or maximizing the correlation coefficient between the images. For this criterion to be successful, there must be correspondence in the </a:t>
            </a:r>
            <a:r>
              <a:rPr lang="en-GB" sz="1200" b="0" i="0" u="none" strike="noStrike" kern="1200" baseline="0" dirty="0" err="1" smtClean="0">
                <a:solidFill>
                  <a:schemeClr val="tx1"/>
                </a:solidFill>
                <a:latin typeface="+mn-lt"/>
                <a:ea typeface="+mn-ea"/>
                <a:cs typeface="+mn-cs"/>
              </a:rPr>
              <a:t>gray</a:t>
            </a:r>
            <a:r>
              <a:rPr lang="en-GB" sz="1200" b="0" i="0" u="none" strike="noStrike" kern="1200" baseline="0" dirty="0" smtClean="0">
                <a:solidFill>
                  <a:schemeClr val="tx1"/>
                </a:solidFill>
                <a:latin typeface="+mn-lt"/>
                <a:ea typeface="+mn-ea"/>
                <a:cs typeface="+mn-cs"/>
              </a:rPr>
              <a:t> levels of the different tissue types between the image and template.</a:t>
            </a:r>
          </a:p>
          <a:p>
            <a:endParaRPr lang="en-GB" sz="1200" kern="1200" dirty="0" smtClean="0">
              <a:solidFill>
                <a:schemeClr val="tx1"/>
              </a:solidFill>
              <a:effectLst/>
              <a:latin typeface="+mn-lt"/>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4C0DF5BC-BC16-453D-839C-68017380A879}" type="slidenum">
              <a:rPr lang="en-US">
                <a:solidFill>
                  <a:prstClr val="black"/>
                </a:solidFill>
              </a:rPr>
              <a:pPr eaLnBrk="1" hangingPunct="1"/>
              <a:t>19</a:t>
            </a:fld>
            <a:endParaRPr lang="en-US">
              <a:solidFill>
                <a:prstClr val="black"/>
              </a:solidFill>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t>Linear transformation is not enough to make the brains look even remotely similar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7BBCC40C-EE23-4F03-B83A-C2BAE3EE0BA1}" type="slidenum">
              <a:rPr lang="en-US">
                <a:solidFill>
                  <a:prstClr val="black"/>
                </a:solidFill>
              </a:rPr>
              <a:pPr eaLnBrk="1" hangingPunct="1"/>
              <a:t>20</a:t>
            </a:fld>
            <a:endParaRPr lang="en-US">
              <a:solidFill>
                <a:prstClr val="black"/>
              </a:solidFill>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u="sng" dirty="0" smtClean="0"/>
              <a:t>Image</a:t>
            </a:r>
          </a:p>
          <a:p>
            <a:pPr eaLnBrk="1" hangingPunct="1">
              <a:spcBef>
                <a:spcPct val="0"/>
              </a:spcBef>
            </a:pPr>
            <a:r>
              <a:rPr lang="en-GB" dirty="0" smtClean="0"/>
              <a:t>Image on top = original</a:t>
            </a:r>
          </a:p>
          <a:p>
            <a:pPr eaLnBrk="1" hangingPunct="1">
              <a:spcBef>
                <a:spcPct val="0"/>
              </a:spcBef>
            </a:pPr>
            <a:r>
              <a:rPr lang="en-GB" dirty="0" smtClean="0"/>
              <a:t>To get it to fit the template, we warp it </a:t>
            </a:r>
            <a:r>
              <a:rPr lang="en-GB" dirty="0" smtClean="0">
                <a:sym typeface="Wingdings" pitchFamily="33" charset="2"/>
              </a:rPr>
              <a:t> deformed cross, deformed relative to original, but now fits template</a:t>
            </a:r>
            <a:endParaRPr lang="en-GB" dirty="0" smtClean="0"/>
          </a:p>
          <a:p>
            <a:pPr eaLnBrk="1" hangingPunct="1">
              <a:spcBef>
                <a:spcPct val="0"/>
              </a:spcBef>
            </a:pPr>
            <a:endParaRPr lang="en-GB" dirty="0" smtClean="0"/>
          </a:p>
          <a:p>
            <a:pPr eaLnBrk="1" hangingPunct="1">
              <a:spcBef>
                <a:spcPct val="0"/>
              </a:spcBef>
            </a:pPr>
            <a:r>
              <a:rPr lang="en-GB" b="1" u="sng" dirty="0" smtClean="0"/>
              <a:t>How to do this:</a:t>
            </a:r>
            <a:endParaRPr lang="en-GB" dirty="0" smtClean="0"/>
          </a:p>
          <a:p>
            <a:pPr eaLnBrk="1" hangingPunct="1">
              <a:spcBef>
                <a:spcPct val="0"/>
              </a:spcBef>
            </a:pPr>
            <a:r>
              <a:rPr lang="en-GB" dirty="0" smtClean="0"/>
              <a:t>For every point in the image (every voxel in 3D), we model what the components of displacement are.</a:t>
            </a:r>
          </a:p>
          <a:p>
            <a:pPr eaLnBrk="1" hangingPunct="1">
              <a:spcBef>
                <a:spcPct val="0"/>
              </a:spcBef>
            </a:pPr>
            <a:r>
              <a:rPr lang="en-GB" dirty="0" smtClean="0"/>
              <a:t>Dark/light image: deformation map? Displacement field, we need to </a:t>
            </a:r>
            <a:r>
              <a:rPr lang="en-GB" dirty="0" err="1" smtClean="0"/>
              <a:t>parsimonously</a:t>
            </a:r>
            <a:r>
              <a:rPr lang="en-GB" dirty="0" smtClean="0"/>
              <a:t> model this (otherwise there would be </a:t>
            </a:r>
            <a:r>
              <a:rPr lang="en-GB" dirty="0" smtClean="0"/>
              <a:t>as many vectors as</a:t>
            </a:r>
            <a:r>
              <a:rPr lang="en-GB" baseline="0" dirty="0" smtClean="0"/>
              <a:t> voxels)</a:t>
            </a:r>
            <a:endParaRPr lang="en-GB" dirty="0" smtClean="0"/>
          </a:p>
          <a:p>
            <a:pPr eaLnBrk="1" hangingPunct="1">
              <a:spcBef>
                <a:spcPct val="0"/>
              </a:spcBef>
            </a:pPr>
            <a:endParaRPr lang="en-GB" dirty="0" smtClean="0"/>
          </a:p>
          <a:p>
            <a:pPr eaLnBrk="1" hangingPunct="1">
              <a:spcBef>
                <a:spcPct val="0"/>
              </a:spcBef>
            </a:pPr>
            <a:r>
              <a:rPr lang="en-GB" dirty="0" smtClean="0"/>
              <a:t>To </a:t>
            </a:r>
            <a:r>
              <a:rPr lang="en-GB" dirty="0" err="1" smtClean="0"/>
              <a:t>parsimonously</a:t>
            </a:r>
            <a:r>
              <a:rPr lang="en-GB" dirty="0" smtClean="0"/>
              <a:t> model the deformation field, we use a combination of smooth basis functions </a:t>
            </a:r>
          </a:p>
          <a:p>
            <a:pPr eaLnBrk="1" hangingPunct="1">
              <a:spcBef>
                <a:spcPct val="0"/>
              </a:spcBef>
            </a:pPr>
            <a:endParaRPr lang="en-GB" dirty="0" smtClean="0"/>
          </a:p>
          <a:p>
            <a:pPr eaLnBrk="1" hangingPunct="1">
              <a:spcBef>
                <a:spcPct val="0"/>
              </a:spcBef>
            </a:pPr>
            <a:endParaRPr lang="en-GB" dirty="0" smtClean="0"/>
          </a:p>
          <a:p>
            <a:pPr eaLnBrk="1" hangingPunct="1">
              <a:spcBef>
                <a:spcPct val="0"/>
              </a:spcBef>
            </a:pPr>
            <a:r>
              <a:rPr lang="en-GB" dirty="0" smtClean="0"/>
              <a:t>The approach adopted minimizes the residual squared difference</a:t>
            </a:r>
          </a:p>
          <a:p>
            <a:pPr eaLnBrk="1" hangingPunct="1">
              <a:spcBef>
                <a:spcPct val="0"/>
              </a:spcBef>
            </a:pPr>
            <a:r>
              <a:rPr lang="en-GB" dirty="0" smtClean="0"/>
              <a:t>between an image and a template of the same modality. In order to reduce the number of parameters to be</a:t>
            </a:r>
          </a:p>
          <a:p>
            <a:pPr eaLnBrk="1" hangingPunct="1">
              <a:spcBef>
                <a:spcPct val="0"/>
              </a:spcBef>
            </a:pPr>
            <a:r>
              <a:rPr lang="en-GB" dirty="0" smtClean="0"/>
              <a:t>fitted, the nonlinear warps are described by a linear combination of low spatial frequency basis functions.</a:t>
            </a:r>
          </a:p>
          <a:p>
            <a:pPr eaLnBrk="1" hangingPunct="1">
              <a:spcBef>
                <a:spcPct val="0"/>
              </a:spcBef>
            </a:pPr>
            <a:r>
              <a:rPr lang="en-GB" dirty="0" smtClean="0"/>
              <a:t>The objective is to determine the optimum coefficients for each of the bases by minimizing the sum of</a:t>
            </a:r>
          </a:p>
          <a:p>
            <a:pPr eaLnBrk="1" hangingPunct="1">
              <a:spcBef>
                <a:spcPct val="0"/>
              </a:spcBef>
            </a:pPr>
            <a:r>
              <a:rPr lang="en-GB" dirty="0" smtClean="0"/>
              <a:t>squared differences between the image and template, while simultaneously maximizing the smoothness of</a:t>
            </a:r>
          </a:p>
          <a:p>
            <a:pPr eaLnBrk="1" hangingPunct="1">
              <a:spcBef>
                <a:spcPct val="0"/>
              </a:spcBef>
            </a:pPr>
            <a:r>
              <a:rPr lang="en-GB" dirty="0" smtClean="0"/>
              <a:t>the transformation using a maximum a posteriori (MAP) approach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After Affine registration, size of ventricles is still markedly difference across subjects</a:t>
            </a:r>
          </a:p>
          <a:p>
            <a:pPr eaLnBrk="1" hangingPunct="1"/>
            <a:r>
              <a:rPr lang="en-GB" smtClean="0"/>
              <a:t>After warping, things look a lot more similar – not identical though</a:t>
            </a:r>
          </a:p>
          <a:p>
            <a:pPr eaLnBrk="1" hangingPunct="1"/>
            <a:r>
              <a:rPr lang="en-GB" smtClean="0"/>
              <a:t>Smoothing to get rid of other small scale differences- or use more complicated things like DARTEL</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08D51615-0605-461C-A9AC-F94DD2130907}" type="slidenum">
              <a:rPr lang="en-GB">
                <a:solidFill>
                  <a:prstClr val="black"/>
                </a:solidFill>
              </a:rPr>
              <a:pPr eaLnBrk="1" hangingPunct="1"/>
              <a:t>21</a:t>
            </a:fld>
            <a:endParaRPr lang="en-GB">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smtClean="0"/>
              <a:t>More preferable to have a slightly less-good match, that is still anatomically realistic</a:t>
            </a:r>
          </a:p>
          <a:p>
            <a:pPr eaLnBrk="1" hangingPunct="1"/>
            <a:endParaRPr lang="en-GB" dirty="0" smtClean="0"/>
          </a:p>
          <a:p>
            <a:pPr eaLnBrk="1" hangingPunct="1"/>
            <a:r>
              <a:rPr lang="en-GB" dirty="0" smtClean="0"/>
              <a:t>The deformations required to transform images to the same space are not clearly defined. Unlike rigid body transformations, where the constraints are explicit, those for nonlinear warping are more arbitrary.</a:t>
            </a:r>
          </a:p>
          <a:p>
            <a:pPr eaLnBrk="1" hangingPunct="1"/>
            <a:r>
              <a:rPr lang="en-GB" dirty="0" smtClean="0"/>
              <a:t>Without any constraints it is of course possible to transform any image such that it matches another exactly. The issue is therefore less about the nature of the transformation and more about defining constraints</a:t>
            </a:r>
          </a:p>
          <a:p>
            <a:pPr eaLnBrk="1" hangingPunct="1"/>
            <a:r>
              <a:rPr lang="en-GB" dirty="0" smtClean="0"/>
              <a:t>or priors under which a transformation is effected. The validity of a transformation can usually be reduced to the validity of these priors.</a:t>
            </a:r>
          </a:p>
          <a:p>
            <a:pPr eaLnBrk="1" hangingPunct="1"/>
            <a:endParaRPr lang="en-GB" dirty="0" smtClean="0"/>
          </a:p>
          <a:p>
            <a:r>
              <a:rPr lang="en-GB" sz="1200" b="0" i="0" u="none" strike="noStrike" kern="1200" baseline="0" dirty="0" smtClean="0">
                <a:solidFill>
                  <a:schemeClr val="tx1"/>
                </a:solidFill>
                <a:latin typeface="+mn-lt"/>
                <a:ea typeface="+mn-ea"/>
                <a:cs typeface="+mn-cs"/>
              </a:rPr>
              <a:t>The optimization method is extended to utilize Bayesian statistics in order to obtain a more robust fit. This requires knowledge of the errors associated with the parameter estimates, and also knowledge of the a</a:t>
            </a:r>
          </a:p>
          <a:p>
            <a:r>
              <a:rPr lang="en-GB" sz="1200" b="0" i="0" u="none" strike="noStrike" kern="1200" baseline="0" dirty="0" smtClean="0">
                <a:solidFill>
                  <a:schemeClr val="tx1"/>
                </a:solidFill>
                <a:latin typeface="+mn-lt"/>
                <a:ea typeface="+mn-ea"/>
                <a:cs typeface="+mn-cs"/>
              </a:rPr>
              <a:t>priori distribution from which the parameters are drawn.</a:t>
            </a:r>
            <a:endParaRPr lang="en-GB"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3F9BD141-00AA-4A54-95E7-0435B21B08A8}" type="slidenum">
              <a:rPr lang="en-GB">
                <a:solidFill>
                  <a:prstClr val="black"/>
                </a:solidFill>
              </a:rPr>
              <a:pPr eaLnBrk="1" hangingPunct="1"/>
              <a:t>22</a:t>
            </a:fld>
            <a:endParaRPr lang="en-GB">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383960DA-8F79-4ECD-B274-9DF8DF6CBAF8}" type="slidenum">
              <a:rPr lang="en-GB">
                <a:solidFill>
                  <a:prstClr val="black"/>
                </a:solidFill>
              </a:rPr>
              <a:pPr eaLnBrk="1" hangingPunct="1"/>
              <a:t>23</a:t>
            </a:fld>
            <a:endParaRPr lang="en-GB">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More preferable to have a slightly less-good match, that is still anatomically realistic</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F68BC525-E73B-4AFD-B9C9-FC515C93BD38}" type="slidenum">
              <a:rPr lang="en-GB">
                <a:solidFill>
                  <a:prstClr val="black"/>
                </a:solidFill>
              </a:rPr>
              <a:pPr eaLnBrk="1" hangingPunct="1"/>
              <a:t>24</a:t>
            </a:fld>
            <a:endParaRPr lang="en-GB">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DECFAD40-C66B-4089-8C85-E093FD2A4C0E}" type="slidenum">
              <a:rPr lang="en-GB">
                <a:solidFill>
                  <a:prstClr val="black"/>
                </a:solidFill>
              </a:rPr>
              <a:pPr eaLnBrk="1" hangingPunct="1"/>
              <a:t>25</a:t>
            </a:fld>
            <a:endParaRPr lang="en-GB">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DECFAD40-C66B-4089-8C85-E093FD2A4C0E}" type="slidenum">
              <a:rPr lang="en-GB">
                <a:solidFill>
                  <a:prstClr val="black"/>
                </a:solidFill>
              </a:rPr>
              <a:pPr eaLnBrk="1" hangingPunct="1"/>
              <a:t>26</a:t>
            </a:fld>
            <a:endParaRPr lang="en-GB">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DECFAD40-C66B-4089-8C85-E093FD2A4C0E}" type="slidenum">
              <a:rPr lang="en-GB">
                <a:solidFill>
                  <a:prstClr val="black"/>
                </a:solidFill>
              </a:rPr>
              <a:pPr eaLnBrk="1" hangingPunct="1"/>
              <a:t>27</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1DF26C31-9C5F-45F0-B526-E78F8BACE08F}" type="slidenum">
              <a:rPr lang="en-US">
                <a:solidFill>
                  <a:prstClr val="black"/>
                </a:solidFill>
              </a:rPr>
              <a:pPr eaLnBrk="1" hangingPunct="1"/>
              <a:t>10</a:t>
            </a:fld>
            <a:endParaRPr lang="en-US">
              <a:solidFill>
                <a:prstClr val="black"/>
              </a:solidFill>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DECFAD40-C66B-4089-8C85-E093FD2A4C0E}" type="slidenum">
              <a:rPr lang="en-GB">
                <a:solidFill>
                  <a:prstClr val="black"/>
                </a:solidFill>
              </a:rPr>
              <a:pPr eaLnBrk="1" hangingPunct="1"/>
              <a:t>28</a:t>
            </a:fld>
            <a:endParaRPr lang="en-GB">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49F85C91-6522-4548-A89C-F9CBD06D5E4A}" type="slidenum">
              <a:rPr lang="en-US">
                <a:solidFill>
                  <a:prstClr val="black"/>
                </a:solidFill>
              </a:rPr>
              <a:pPr eaLnBrk="1" hangingPunct="1"/>
              <a:t>33</a:t>
            </a:fld>
            <a:endParaRPr lang="en-US">
              <a:solidFill>
                <a:prstClr val="black"/>
              </a:solidFill>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AA9A689B-E75E-4261-B29C-2ADFE7C8F79E}" type="slidenum">
              <a:rPr lang="en-US">
                <a:solidFill>
                  <a:prstClr val="black"/>
                </a:solidFill>
              </a:rPr>
              <a:pPr eaLnBrk="1" hangingPunct="1"/>
              <a:t>34</a:t>
            </a:fld>
            <a:endParaRPr lang="en-US">
              <a:solidFill>
                <a:prstClr val="black"/>
              </a:solidFill>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GB" u="sng" dirty="0" smtClean="0"/>
              <a:t>Other options (just if anyone was curious)</a:t>
            </a:r>
          </a:p>
          <a:p>
            <a:pPr marL="171450" indent="-171450" eaLnBrk="1" hangingPunct="1">
              <a:spcBef>
                <a:spcPct val="0"/>
              </a:spcBef>
              <a:buFontTx/>
              <a:buChar char="-"/>
              <a:defRPr/>
            </a:pPr>
            <a:r>
              <a:rPr lang="en-GB" dirty="0" smtClean="0"/>
              <a:t>Source Image Smoothing &amp; Template Image Smoothing – Template is smoothed (8mm), while source image (i.e. your structural) at this stage is not. Setting Source smoothing to 8 matches its smoothness to the Template. </a:t>
            </a:r>
          </a:p>
          <a:p>
            <a:pPr marL="171450" indent="-171450" eaLnBrk="1" hangingPunct="1">
              <a:spcBef>
                <a:spcPct val="0"/>
              </a:spcBef>
              <a:buFontTx/>
              <a:buChar char="-"/>
              <a:defRPr/>
            </a:pPr>
            <a:r>
              <a:rPr lang="en-GB" dirty="0" smtClean="0"/>
              <a:t>Affine Regularisation – ICBM space template is used, because MNI tends to be bigger than raw data – this just accounts for this.</a:t>
            </a:r>
          </a:p>
          <a:p>
            <a:pPr marL="171450" indent="-171450" eaLnBrk="1" hangingPunct="1">
              <a:spcBef>
                <a:spcPct val="0"/>
              </a:spcBef>
              <a:buFontTx/>
              <a:buChar char="-"/>
              <a:defRPr/>
            </a:pPr>
            <a:r>
              <a:rPr lang="en-GB" dirty="0" smtClean="0"/>
              <a:t>Nonlinear Frequency </a:t>
            </a:r>
            <a:r>
              <a:rPr lang="en-GB" dirty="0" err="1" smtClean="0"/>
              <a:t>Cutoff</a:t>
            </a:r>
            <a:r>
              <a:rPr lang="en-GB" dirty="0" smtClean="0"/>
              <a:t> – How many basis function cycles are included (sets a maximum). This determines how detailed you want your spatial normalization to be, and there is a </a:t>
            </a:r>
            <a:r>
              <a:rPr lang="en-GB" dirty="0" err="1" smtClean="0"/>
              <a:t>tradeoff</a:t>
            </a:r>
            <a:r>
              <a:rPr lang="en-GB" dirty="0" smtClean="0"/>
              <a:t> with </a:t>
            </a:r>
            <a:r>
              <a:rPr lang="en-GB" dirty="0" err="1" smtClean="0"/>
              <a:t>overfitting</a:t>
            </a:r>
            <a:r>
              <a:rPr lang="en-GB" dirty="0" smtClean="0"/>
              <a:t> and the time taken to run the analysis</a:t>
            </a:r>
          </a:p>
          <a:p>
            <a:pPr marL="171450" indent="-171450" eaLnBrk="1" hangingPunct="1">
              <a:spcBef>
                <a:spcPct val="0"/>
              </a:spcBef>
              <a:buFontTx/>
              <a:buChar char="-"/>
              <a:defRPr/>
            </a:pPr>
            <a:r>
              <a:rPr lang="en-GB" dirty="0" smtClean="0"/>
              <a:t>Nonlinear Iterations – Model starts with prior estimates, and then tries to improve the fit 16 times</a:t>
            </a:r>
          </a:p>
          <a:p>
            <a:pPr marL="171450" indent="-171450" eaLnBrk="1" hangingPunct="1">
              <a:spcBef>
                <a:spcPct val="0"/>
              </a:spcBef>
              <a:buFontTx/>
              <a:buChar char="-"/>
              <a:defRPr/>
            </a:pPr>
            <a:endParaRPr lang="en-GB" dirty="0" smtClean="0"/>
          </a:p>
          <a:p>
            <a:pPr eaLnBrk="1" hangingPunct="1">
              <a:spcBef>
                <a:spcPct val="0"/>
              </a:spcBef>
              <a:defRPr/>
            </a:pPr>
            <a:endParaRPr lang="en-GB" u="sng"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51B3A8D9-F9CF-439A-9150-7F525D052CCF}" type="slidenum">
              <a:rPr lang="en-US">
                <a:solidFill>
                  <a:prstClr val="black"/>
                </a:solidFill>
              </a:rPr>
              <a:pPr eaLnBrk="1" hangingPunct="1"/>
              <a:t>35</a:t>
            </a:fld>
            <a:endParaRPr lang="en-US">
              <a:solidFill>
                <a:prstClr val="black"/>
              </a:solidFill>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6B36DD9B-2659-4093-8430-F3E532830237}" type="slidenum">
              <a:rPr lang="en-US">
                <a:solidFill>
                  <a:prstClr val="black"/>
                </a:solidFill>
              </a:rPr>
              <a:pPr eaLnBrk="1" hangingPunct="1"/>
              <a:t>36</a:t>
            </a:fld>
            <a:endParaRPr lang="en-US">
              <a:solidFill>
                <a:prstClr val="black"/>
              </a:solidFill>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5AF1FF25-5400-4EB0-A848-9F66F0B14E5F}" type="slidenum">
              <a:rPr lang="en-US">
                <a:solidFill>
                  <a:prstClr val="black"/>
                </a:solidFill>
              </a:rPr>
              <a:pPr eaLnBrk="1" hangingPunct="1"/>
              <a:t>37</a:t>
            </a:fld>
            <a:endParaRPr lang="en-US">
              <a:solidFill>
                <a:prstClr val="black"/>
              </a:solidFill>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t>Warp Regularisation and Warp Frequency Cutoff – same as Nonlinear Frequency Cutoff and Nonlinear Regularisation, in previous slides.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1DF26C31-9C5F-45F0-B526-E78F8BACE08F}" type="slidenum">
              <a:rPr lang="en-US">
                <a:solidFill>
                  <a:prstClr val="black"/>
                </a:solidFill>
              </a:rPr>
              <a:pPr eaLnBrk="1" hangingPunct="1"/>
              <a:t>40</a:t>
            </a:fld>
            <a:endParaRPr lang="en-US">
              <a:solidFill>
                <a:prstClr val="black"/>
              </a:solidFill>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B29970CD-07EE-493C-85A9-91AEE98F5337}" type="slidenum">
              <a:rPr lang="en-US">
                <a:solidFill>
                  <a:prstClr val="black"/>
                </a:solidFill>
              </a:rPr>
              <a:pPr eaLnBrk="1" hangingPunct="1"/>
              <a:t>11</a:t>
            </a:fld>
            <a:endParaRPr lang="en-US">
              <a:solidFill>
                <a:prstClr val="black"/>
              </a:solidFill>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dirty="0" err="1" smtClean="0"/>
              <a:t>Coregistration</a:t>
            </a:r>
            <a:r>
              <a:rPr lang="en-GB" baseline="0" dirty="0" smtClean="0"/>
              <a:t> – allows to specify anatomical locations of functional activation within subjects</a:t>
            </a:r>
          </a:p>
          <a:p>
            <a:pPr eaLnBrk="1" hangingPunct="1">
              <a:spcBef>
                <a:spcPct val="0"/>
              </a:spcBef>
            </a:pPr>
            <a:endParaRPr lang="en-GB" baseline="0" dirty="0" smtClean="0"/>
          </a:p>
          <a:p>
            <a:pPr eaLnBrk="1" hangingPunct="1">
              <a:spcBef>
                <a:spcPct val="0"/>
              </a:spcBef>
            </a:pPr>
            <a:r>
              <a:rPr lang="en-GB" baseline="0" dirty="0" smtClean="0"/>
              <a:t>What if we want to compare results between subjects?  Need to</a:t>
            </a:r>
            <a:r>
              <a:rPr lang="en-GB" sz="1200" kern="1200" dirty="0" smtClean="0">
                <a:solidFill>
                  <a:schemeClr val="tx1"/>
                </a:solidFill>
                <a:effectLst/>
                <a:latin typeface="+mn-lt"/>
                <a:ea typeface="+mn-ea"/>
                <a:cs typeface="+mn-cs"/>
              </a:rPr>
              <a:t> specify function in a standard anatomical space. Y</a:t>
            </a:r>
            <a:r>
              <a:rPr lang="en-GB" dirty="0" smtClean="0"/>
              <a:t>ou may want to ensure that your findings are representative, rather than an isolated neurological quirk.</a:t>
            </a:r>
            <a:endParaRPr lang="en-GB" sz="1200" kern="1200" dirty="0" smtClean="0">
              <a:solidFill>
                <a:schemeClr val="tx1"/>
              </a:solidFill>
              <a:effectLst/>
              <a:latin typeface="+mn-lt"/>
              <a:ea typeface="+mn-ea"/>
              <a:cs typeface="+mn-cs"/>
            </a:endParaRPr>
          </a:p>
          <a:p>
            <a:pPr eaLnBrk="1" hangingPunct="1">
              <a:spcBef>
                <a:spcPct val="0"/>
              </a:spcBef>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kern="1200" dirty="0" smtClean="0">
                <a:solidFill>
                  <a:schemeClr val="tx1"/>
                </a:solidFill>
                <a:effectLst/>
                <a:latin typeface="+mn-lt"/>
                <a:ea typeface="+mn-ea"/>
                <a:cs typeface="+mn-cs"/>
              </a:rPr>
              <a:t>Also to maximise sensitivity to detect </a:t>
            </a:r>
            <a:r>
              <a:rPr lang="en-GB" sz="1200" kern="1200" dirty="0" err="1" smtClean="0">
                <a:solidFill>
                  <a:schemeClr val="tx1"/>
                </a:solidFill>
                <a:effectLst/>
                <a:latin typeface="+mn-lt"/>
                <a:ea typeface="+mn-ea"/>
                <a:cs typeface="+mn-cs"/>
              </a:rPr>
              <a:t>neurophys</a:t>
            </a:r>
            <a:r>
              <a:rPr lang="en-GB" sz="1200" kern="1200" dirty="0" smtClean="0">
                <a:solidFill>
                  <a:schemeClr val="tx1"/>
                </a:solidFill>
                <a:effectLst/>
                <a:latin typeface="+mn-lt"/>
                <a:ea typeface="+mn-ea"/>
                <a:cs typeface="+mn-cs"/>
              </a:rPr>
              <a:t> changes in response to experimental manipulations – sometimes need to pool data between subjects. E.g. if want to detect which</a:t>
            </a:r>
            <a:r>
              <a:rPr lang="en-GB" sz="1200" kern="1200" baseline="0" dirty="0" smtClean="0">
                <a:solidFill>
                  <a:schemeClr val="tx1"/>
                </a:solidFill>
                <a:effectLst/>
                <a:latin typeface="+mn-lt"/>
                <a:ea typeface="+mn-ea"/>
                <a:cs typeface="+mn-cs"/>
              </a:rPr>
              <a:t> areas are active in response to faces – if same voxel in each image does not refer to same area – less likely to find sig effects at the relevant voxels. </a:t>
            </a:r>
            <a:endParaRPr lang="en-GB" sz="1200" kern="1200" dirty="0" smtClean="0">
              <a:solidFill>
                <a:schemeClr val="tx1"/>
              </a:solidFill>
              <a:effectLst/>
              <a:latin typeface="+mn-lt"/>
              <a:ea typeface="+mn-ea"/>
              <a:cs typeface="+mn-cs"/>
            </a:endParaRPr>
          </a:p>
          <a:p>
            <a:pPr eaLnBrk="1" hangingPunct="1">
              <a:spcBef>
                <a:spcPct val="0"/>
              </a:spcBef>
            </a:pPr>
            <a:endParaRPr lang="en-GB" dirty="0" smtClean="0"/>
          </a:p>
          <a:p>
            <a:pPr eaLnBrk="1" hangingPunct="1">
              <a:spcBef>
                <a:spcPct val="0"/>
              </a:spcBef>
            </a:pPr>
            <a:endParaRPr lang="en-GB" dirty="0" smtClean="0"/>
          </a:p>
          <a:p>
            <a:pPr eaLnBrk="1" hangingPunct="1">
              <a:spcBef>
                <a:spcPct val="0"/>
              </a:spcBef>
            </a:pPr>
            <a:endParaRPr lang="en-GB" dirty="0" smtClean="0"/>
          </a:p>
          <a:p>
            <a:pPr eaLnBrk="1" hangingPunct="1">
              <a:spcBef>
                <a:spcPct val="0"/>
              </a:spcBef>
            </a:pPr>
            <a:endParaRPr lang="en-GB" dirty="0" smtClean="0"/>
          </a:p>
          <a:p>
            <a:pPr eaLnBrk="1" hangingPunct="1">
              <a:spcBef>
                <a:spcPct val="0"/>
              </a:spcBef>
            </a:pPr>
            <a:endParaRPr lang="en-GB" dirty="0" smtClean="0"/>
          </a:p>
          <a:p>
            <a:pPr eaLnBrk="1" hangingPunct="1">
              <a:spcBef>
                <a:spcPct val="0"/>
              </a:spcBef>
            </a:pPr>
            <a:endParaRPr lang="en-GB" dirty="0" smtClean="0"/>
          </a:p>
          <a:p>
            <a:pPr eaLnBrk="1" hangingPunct="1">
              <a:spcBef>
                <a:spcPct val="0"/>
              </a:spcBef>
            </a:pPr>
            <a:endParaRPr lang="en-GB" dirty="0" smtClean="0"/>
          </a:p>
          <a:p>
            <a:pPr eaLnBrk="1" hangingPunct="1">
              <a:spcBef>
                <a:spcPct val="0"/>
              </a:spcBef>
            </a:pPr>
            <a:endParaRPr lang="en-GB" dirty="0" smtClean="0"/>
          </a:p>
          <a:p>
            <a:pPr eaLnBrk="1" hangingPunct="1">
              <a:spcBef>
                <a:spcPct val="0"/>
              </a:spcBef>
            </a:pPr>
            <a:endParaRPr lang="en-GB" dirty="0" smtClean="0"/>
          </a:p>
          <a:p>
            <a:pPr eaLnBrk="1" hangingPunct="1">
              <a:spcBef>
                <a:spcPct val="0"/>
              </a:spcBef>
            </a:pPr>
            <a:r>
              <a:rPr lang="en-GB" dirty="0" smtClean="0"/>
              <a:t>However, not every functional imaging unit has</a:t>
            </a:r>
          </a:p>
          <a:p>
            <a:pPr eaLnBrk="1" hangingPunct="1">
              <a:spcBef>
                <a:spcPct val="0"/>
              </a:spcBef>
            </a:pPr>
            <a:r>
              <a:rPr lang="en-GB" dirty="0" smtClean="0"/>
              <a:t>ready access to a high-quality magnetic resonance</a:t>
            </a:r>
          </a:p>
          <a:p>
            <a:pPr eaLnBrk="1" hangingPunct="1">
              <a:spcBef>
                <a:spcPct val="0"/>
              </a:spcBef>
            </a:pPr>
            <a:r>
              <a:rPr lang="en-GB" dirty="0" smtClean="0"/>
              <a:t>(MR) scanner, so for many functional imaging studies</a:t>
            </a:r>
          </a:p>
          <a:p>
            <a:pPr eaLnBrk="1" hangingPunct="1">
              <a:spcBef>
                <a:spcPct val="0"/>
              </a:spcBef>
            </a:pPr>
            <a:r>
              <a:rPr lang="en-GB" dirty="0" smtClean="0"/>
              <a:t>there are no structural images of the subject available</a:t>
            </a:r>
          </a:p>
          <a:p>
            <a:pPr eaLnBrk="1" hangingPunct="1">
              <a:spcBef>
                <a:spcPct val="0"/>
              </a:spcBef>
            </a:pPr>
            <a:r>
              <a:rPr lang="en-GB" dirty="0" smtClean="0"/>
              <a:t>to the researcher. In this case, it is necessary to</a:t>
            </a:r>
          </a:p>
          <a:p>
            <a:pPr eaLnBrk="1" hangingPunct="1">
              <a:spcBef>
                <a:spcPct val="0"/>
              </a:spcBef>
            </a:pPr>
            <a:r>
              <a:rPr lang="en-GB" dirty="0" smtClean="0"/>
              <a:t>determine the required warps based solely on the</a:t>
            </a:r>
          </a:p>
          <a:p>
            <a:pPr eaLnBrk="1" hangingPunct="1">
              <a:spcBef>
                <a:spcPct val="0"/>
              </a:spcBef>
            </a:pPr>
            <a:r>
              <a:rPr lang="en-GB" dirty="0" smtClean="0"/>
              <a:t>functional images. These images may have a limited</a:t>
            </a:r>
          </a:p>
          <a:p>
            <a:pPr eaLnBrk="1" hangingPunct="1">
              <a:spcBef>
                <a:spcPct val="0"/>
              </a:spcBef>
            </a:pPr>
            <a:r>
              <a:rPr lang="en-GB" dirty="0" smtClean="0"/>
              <a:t>field of view, contain very little useful signal, or be</a:t>
            </a:r>
          </a:p>
          <a:p>
            <a:pPr eaLnBrk="1" hangingPunct="1">
              <a:spcBef>
                <a:spcPct val="0"/>
              </a:spcBef>
            </a:pPr>
            <a:r>
              <a:rPr lang="en-GB" dirty="0" smtClean="0"/>
              <a:t>particularly noisy. An ideal spatial normalization routine</a:t>
            </a:r>
          </a:p>
          <a:p>
            <a:pPr eaLnBrk="1" hangingPunct="1">
              <a:spcBef>
                <a:spcPct val="0"/>
              </a:spcBef>
            </a:pPr>
            <a:r>
              <a:rPr lang="en-GB" dirty="0" smtClean="0"/>
              <a:t>would need to be robust enough to cope with this</a:t>
            </a:r>
          </a:p>
          <a:p>
            <a:pPr eaLnBrk="1" hangingPunct="1">
              <a:spcBef>
                <a:spcPct val="0"/>
              </a:spcBef>
            </a:pPr>
            <a:r>
              <a:rPr lang="en-GB" dirty="0" smtClean="0"/>
              <a:t>type of data. </a:t>
            </a:r>
            <a:r>
              <a:rPr lang="en-GB" dirty="0" err="1" smtClean="0"/>
              <a:t>Ashburner</a:t>
            </a:r>
            <a:r>
              <a:rPr lang="en-GB" dirty="0" smtClean="0"/>
              <a:t> &amp; </a:t>
            </a:r>
            <a:r>
              <a:rPr lang="en-GB" dirty="0" err="1" smtClean="0"/>
              <a:t>Friston</a:t>
            </a:r>
            <a:r>
              <a:rPr lang="en-GB" baseline="0" dirty="0" smtClean="0"/>
              <a:t> 1999</a:t>
            </a:r>
            <a:endParaRPr lang="en-GB"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482C3664-ED1D-4690-A1B3-1A0857A649DA}" type="slidenum">
              <a:rPr lang="en-GB">
                <a:solidFill>
                  <a:prstClr val="black"/>
                </a:solidFill>
              </a:rPr>
              <a:pPr eaLnBrk="1" hangingPunct="1"/>
              <a:t>12</a:t>
            </a:fld>
            <a:endParaRPr lang="en-GB">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A757B7C5-5193-458E-AF5A-593FAA55AE5E}" type="slidenum">
              <a:rPr lang="en-US">
                <a:solidFill>
                  <a:prstClr val="black"/>
                </a:solidFill>
              </a:rPr>
              <a:pPr eaLnBrk="1" hangingPunct="1"/>
              <a:t>13</a:t>
            </a:fld>
            <a:endParaRPr lang="en-US">
              <a:solidFill>
                <a:prstClr val="black"/>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spcBef>
                <a:spcPct val="20000"/>
              </a:spcBef>
              <a:buFontTx/>
              <a:buNone/>
            </a:pPr>
            <a:endParaRPr lang="en-GB" sz="1600" dirty="0" smtClean="0">
              <a:cs typeface="Calibri" pitchFamily="33" charset="0"/>
            </a:endParaRPr>
          </a:p>
          <a:p>
            <a:pPr lvl="1" eaLnBrk="1" hangingPunct="1">
              <a:spcBef>
                <a:spcPct val="20000"/>
              </a:spcBef>
              <a:buFontTx/>
              <a:buNone/>
            </a:pPr>
            <a:r>
              <a:rPr lang="en-GB" sz="1600" dirty="0" smtClean="0">
                <a:cs typeface="Calibri" pitchFamily="33" charset="0"/>
              </a:rPr>
              <a:t>Equivalent</a:t>
            </a:r>
            <a:r>
              <a:rPr lang="en-GB" sz="1600" baseline="0" dirty="0" smtClean="0">
                <a:cs typeface="Calibri" pitchFamily="33" charset="0"/>
              </a:rPr>
              <a:t> problem to realignment and </a:t>
            </a:r>
            <a:r>
              <a:rPr lang="en-GB" sz="1600" baseline="0" dirty="0" err="1" smtClean="0">
                <a:cs typeface="Calibri" pitchFamily="33" charset="0"/>
              </a:rPr>
              <a:t>coregistration</a:t>
            </a:r>
            <a:r>
              <a:rPr lang="en-GB" sz="1600" baseline="0" dirty="0" smtClean="0">
                <a:cs typeface="Calibri" pitchFamily="33" charset="0"/>
              </a:rPr>
              <a:t> – but more difficult because images differ fundamentally – cannot be described as rigid body transformations alone</a:t>
            </a:r>
          </a:p>
          <a:p>
            <a:pPr lvl="1" eaLnBrk="1" hangingPunct="1">
              <a:spcBef>
                <a:spcPct val="20000"/>
              </a:spcBef>
              <a:buFontTx/>
              <a:buNone/>
            </a:pPr>
            <a:endParaRPr lang="en-GB" sz="1600" baseline="0" dirty="0" smtClean="0">
              <a:cs typeface="Calibri" pitchFamily="33" charset="0"/>
            </a:endParaRPr>
          </a:p>
          <a:p>
            <a:pPr marL="457200" marR="0" lvl="1" indent="0" algn="l" defTabSz="914400" rtl="0" eaLnBrk="1" fontAlgn="auto" latinLnBrk="0" hangingPunct="1">
              <a:lnSpc>
                <a:spcPct val="100000"/>
              </a:lnSpc>
              <a:spcBef>
                <a:spcPct val="20000"/>
              </a:spcBef>
              <a:spcAft>
                <a:spcPts val="0"/>
              </a:spcAft>
              <a:buClrTx/>
              <a:buSzTx/>
              <a:buFontTx/>
              <a:buNone/>
              <a:tabLst/>
              <a:defRPr/>
            </a:pPr>
            <a:r>
              <a:rPr lang="en-GB" sz="1200" kern="1200" dirty="0" smtClean="0">
                <a:solidFill>
                  <a:schemeClr val="tx1"/>
                </a:solidFill>
                <a:effectLst/>
                <a:latin typeface="+mn-lt"/>
                <a:ea typeface="+mn-ea"/>
                <a:cs typeface="+mn-cs"/>
              </a:rPr>
              <a:t>Anatomical variability and structural changes due to pathology can be framed in terms of the transformations required to map the abnormal onto the normal. </a:t>
            </a:r>
            <a:r>
              <a:rPr lang="en-GB" sz="1200" kern="1200" dirty="0" err="1" smtClean="0">
                <a:solidFill>
                  <a:schemeClr val="tx1"/>
                </a:solidFill>
                <a:effectLst/>
                <a:latin typeface="+mn-lt"/>
                <a:ea typeface="+mn-ea"/>
                <a:cs typeface="+mn-cs"/>
              </a:rPr>
              <a:t>Friston</a:t>
            </a:r>
            <a:r>
              <a:rPr lang="en-GB" sz="1200" kern="1200" dirty="0" smtClean="0">
                <a:solidFill>
                  <a:schemeClr val="tx1"/>
                </a:solidFill>
                <a:effectLst/>
                <a:latin typeface="+mn-lt"/>
                <a:ea typeface="+mn-ea"/>
                <a:cs typeface="+mn-cs"/>
              </a:rPr>
              <a:t> et al 1996</a:t>
            </a:r>
          </a:p>
          <a:p>
            <a:pPr lvl="1" eaLnBrk="1" hangingPunct="1">
              <a:spcBef>
                <a:spcPct val="20000"/>
              </a:spcBef>
              <a:buFontTx/>
              <a:buNone/>
            </a:pPr>
            <a:endParaRPr lang="en-GB" sz="1600" baseline="0" dirty="0" smtClean="0">
              <a:cs typeface="Calibri" pitchFamily="33" charset="0"/>
            </a:endParaRPr>
          </a:p>
          <a:p>
            <a:pPr marL="457200" marR="0" lvl="1" indent="0" algn="l" defTabSz="914400" rtl="0" eaLnBrk="1" fontAlgn="auto" latinLnBrk="0" hangingPunct="1">
              <a:lnSpc>
                <a:spcPct val="100000"/>
              </a:lnSpc>
              <a:spcBef>
                <a:spcPct val="20000"/>
              </a:spcBef>
              <a:spcAft>
                <a:spcPts val="0"/>
              </a:spcAft>
              <a:buClrTx/>
              <a:buSzTx/>
              <a:buFontTx/>
              <a:buNone/>
              <a:tabLst/>
              <a:defRPr/>
            </a:pPr>
            <a:r>
              <a:rPr lang="en-GB" sz="1600" baseline="0" dirty="0" smtClean="0">
                <a:cs typeface="Calibri" pitchFamily="33" charset="0"/>
              </a:rPr>
              <a:t>Aim is to establish </a:t>
            </a:r>
            <a:r>
              <a:rPr lang="en-GB" sz="1600" dirty="0" smtClean="0">
                <a:solidFill>
                  <a:prstClr val="white">
                    <a:lumMod val="75000"/>
                  </a:prstClr>
                </a:solidFill>
                <a:effectLst>
                  <a:outerShdw blurRad="38100" dist="38100" dir="2700000" algn="tl">
                    <a:srgbClr val="000000"/>
                  </a:outerShdw>
                </a:effectLst>
                <a:latin typeface="Arial" charset="0"/>
                <a:cs typeface="Arial" charset="0"/>
              </a:rPr>
              <a:t>functional voxel-to-voxel correspondence, between brains of different individuals – so that each voxel</a:t>
            </a:r>
            <a:r>
              <a:rPr lang="en-GB" sz="1600" baseline="0" dirty="0" smtClean="0">
                <a:solidFill>
                  <a:prstClr val="white">
                    <a:lumMod val="75000"/>
                  </a:prstClr>
                </a:solidFill>
                <a:effectLst>
                  <a:outerShdw blurRad="38100" dist="38100" dir="2700000" algn="tl">
                    <a:srgbClr val="000000"/>
                  </a:outerShdw>
                </a:effectLst>
                <a:latin typeface="Arial" charset="0"/>
                <a:cs typeface="Arial" charset="0"/>
              </a:rPr>
              <a:t> of every image refers to the same anatomical structure across individuals</a:t>
            </a:r>
          </a:p>
          <a:p>
            <a:pPr marL="457200" marR="0" lvl="1" indent="0" algn="l" defTabSz="914400" rtl="0" eaLnBrk="1" fontAlgn="auto" latinLnBrk="0" hangingPunct="1">
              <a:lnSpc>
                <a:spcPct val="100000"/>
              </a:lnSpc>
              <a:spcBef>
                <a:spcPct val="20000"/>
              </a:spcBef>
              <a:spcAft>
                <a:spcPts val="0"/>
              </a:spcAft>
              <a:buClrTx/>
              <a:buSzTx/>
              <a:buFontTx/>
              <a:buNone/>
              <a:tabLst/>
              <a:defRPr/>
            </a:pPr>
            <a:endParaRPr lang="en-GB" sz="1600" baseline="0" dirty="0" smtClean="0">
              <a:solidFill>
                <a:prstClr val="white">
                  <a:lumMod val="75000"/>
                </a:prstClr>
              </a:solidFill>
              <a:effectLst>
                <a:outerShdw blurRad="38100" dist="38100" dir="2700000" algn="tl">
                  <a:srgbClr val="000000"/>
                </a:outerShdw>
              </a:effectLst>
              <a:latin typeface="Arial" charset="0"/>
              <a:cs typeface="Arial" charset="0"/>
            </a:endParaRPr>
          </a:p>
          <a:p>
            <a:pPr marL="457200" marR="0" lvl="1" indent="0" algn="l" defTabSz="914400" rtl="0" eaLnBrk="1" fontAlgn="auto" latinLnBrk="0" hangingPunct="1">
              <a:lnSpc>
                <a:spcPct val="100000"/>
              </a:lnSpc>
              <a:spcBef>
                <a:spcPct val="20000"/>
              </a:spcBef>
              <a:spcAft>
                <a:spcPts val="0"/>
              </a:spcAft>
              <a:buClrTx/>
              <a:buSzTx/>
              <a:buFontTx/>
              <a:buNone/>
              <a:tabLst/>
              <a:defRPr/>
            </a:pPr>
            <a:r>
              <a:rPr lang="en-GB" sz="1600" baseline="0" dirty="0" smtClean="0">
                <a:solidFill>
                  <a:prstClr val="white">
                    <a:lumMod val="75000"/>
                  </a:prstClr>
                </a:solidFill>
                <a:effectLst>
                  <a:outerShdw blurRad="38100" dist="38100" dir="2700000" algn="tl">
                    <a:srgbClr val="000000"/>
                  </a:outerShdw>
                </a:effectLst>
                <a:latin typeface="Arial" charset="0"/>
                <a:cs typeface="Arial" charset="0"/>
              </a:rPr>
              <a:t>And </a:t>
            </a:r>
            <a:r>
              <a:rPr lang="en-GB" sz="1600" i="1" baseline="0" dirty="0" smtClean="0">
                <a:solidFill>
                  <a:prstClr val="white">
                    <a:lumMod val="75000"/>
                  </a:prstClr>
                </a:solidFill>
                <a:effectLst>
                  <a:outerShdw blurRad="38100" dist="38100" dir="2700000" algn="tl">
                    <a:srgbClr val="000000"/>
                  </a:outerShdw>
                </a:effectLst>
                <a:latin typeface="Arial" charset="0"/>
                <a:cs typeface="Arial" charset="0"/>
              </a:rPr>
              <a:t>even more than this</a:t>
            </a:r>
            <a:r>
              <a:rPr lang="en-GB" sz="1600" baseline="0" dirty="0" smtClean="0">
                <a:solidFill>
                  <a:prstClr val="white">
                    <a:lumMod val="75000"/>
                  </a:prstClr>
                </a:solidFill>
                <a:effectLst>
                  <a:outerShdw blurRad="38100" dist="38100" dir="2700000" algn="tl">
                    <a:srgbClr val="000000"/>
                  </a:outerShdw>
                </a:effectLst>
                <a:latin typeface="Arial" charset="0"/>
                <a:cs typeface="Arial" charset="0"/>
              </a:rPr>
              <a:t> (see later) refers to a functionally homologous area. </a:t>
            </a:r>
            <a:endParaRPr lang="en-GB" sz="1600" baseline="0" dirty="0" smtClean="0">
              <a:cs typeface="Calibri" pitchFamily="33" charset="0"/>
            </a:endParaRPr>
          </a:p>
          <a:p>
            <a:pPr lvl="1" eaLnBrk="1" hangingPunct="1">
              <a:spcBef>
                <a:spcPct val="20000"/>
              </a:spcBef>
              <a:buFontTx/>
              <a:buNone/>
            </a:pPr>
            <a:endParaRPr lang="en-GB" sz="1600" dirty="0" smtClean="0">
              <a:cs typeface="Calibri" pitchFamily="33" charset="0"/>
            </a:endParaRPr>
          </a:p>
          <a:p>
            <a:pPr eaLnBrk="1" hangingPunct="1">
              <a:spcBef>
                <a:spcPct val="0"/>
              </a:spcBef>
            </a:pPr>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FDC70CE1-4D86-4C02-84C2-5A2316B27D62}" type="slidenum">
              <a:rPr lang="en-US">
                <a:solidFill>
                  <a:prstClr val="black"/>
                </a:solidFill>
              </a:rPr>
              <a:pPr eaLnBrk="1" hangingPunct="1"/>
              <a:t>14</a:t>
            </a:fld>
            <a:endParaRPr lang="en-US">
              <a:solidFill>
                <a:prstClr val="black"/>
              </a:solidFill>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r>
              <a:rPr lang="en-GB" b="1" dirty="0" smtClean="0"/>
              <a:t>Advantage of using spatially normalized</a:t>
            </a:r>
          </a:p>
          <a:p>
            <a:pPr marL="171450" indent="-171450" eaLnBrk="1" hangingPunct="1">
              <a:spcBef>
                <a:spcPct val="0"/>
              </a:spcBef>
              <a:buFontTx/>
              <a:buChar char="-"/>
            </a:pPr>
            <a:r>
              <a:rPr lang="en-GB" b="1" dirty="0" smtClean="0"/>
              <a:t>images is that activations can be reported according</a:t>
            </a:r>
          </a:p>
          <a:p>
            <a:pPr marL="171450" indent="-171450" eaLnBrk="1" hangingPunct="1">
              <a:spcBef>
                <a:spcPct val="0"/>
              </a:spcBef>
              <a:buFontTx/>
              <a:buChar char="-"/>
            </a:pPr>
            <a:r>
              <a:rPr lang="en-GB" b="1" dirty="0" smtClean="0"/>
              <a:t>to a set of meaningful Euclidian coordinates within</a:t>
            </a:r>
          </a:p>
          <a:p>
            <a:pPr marL="171450" indent="-171450" eaLnBrk="1" hangingPunct="1">
              <a:spcBef>
                <a:spcPct val="0"/>
              </a:spcBef>
              <a:buFontTx/>
              <a:buChar char="-"/>
            </a:pPr>
            <a:r>
              <a:rPr lang="en-GB" b="1" dirty="0" smtClean="0"/>
              <a:t>a standard space [Fox, 1995].</a:t>
            </a:r>
          </a:p>
          <a:p>
            <a:pPr marL="171450" indent="-171450" eaLnBrk="1" hangingPunct="1">
              <a:spcBef>
                <a:spcPct val="0"/>
              </a:spcBef>
              <a:buFontTx/>
              <a:buChar char="-"/>
            </a:pPr>
            <a:endParaRPr lang="en-GB" dirty="0" smtClean="0"/>
          </a:p>
          <a:p>
            <a:pPr marL="171450" indent="-171450" eaLnBrk="1" hangingPunct="1">
              <a:spcBef>
                <a:spcPct val="0"/>
              </a:spcBef>
              <a:buFontTx/>
              <a:buChar char="-"/>
            </a:pPr>
            <a:r>
              <a:rPr lang="en-GB" dirty="0" smtClean="0"/>
              <a:t>Tries</a:t>
            </a:r>
            <a:r>
              <a:rPr lang="en-GB" baseline="0" dirty="0" smtClean="0"/>
              <a:t> to provide a solution to the problems outlined</a:t>
            </a:r>
            <a:endParaRPr lang="en-GB" dirty="0" smtClean="0"/>
          </a:p>
          <a:p>
            <a:pPr marL="171450" indent="-171450" eaLnBrk="1" hangingPunct="1">
              <a:spcBef>
                <a:spcPct val="0"/>
              </a:spcBef>
              <a:buFontTx/>
              <a:buChar char="-"/>
            </a:pPr>
            <a:endParaRPr lang="en-GB" dirty="0" smtClean="0"/>
          </a:p>
          <a:p>
            <a:pPr marL="171450" indent="-171450" eaLnBrk="1" hangingPunct="1">
              <a:spcBef>
                <a:spcPct val="0"/>
              </a:spcBef>
              <a:buFontTx/>
              <a:buChar char="-"/>
            </a:pPr>
            <a:r>
              <a:rPr lang="en-GB" dirty="0" smtClean="0"/>
              <a:t>If you only have a few images per subject, you may HAVE to combine data from different subjects in order to find your effect statistically</a:t>
            </a:r>
          </a:p>
          <a:p>
            <a:pPr marL="171450" indent="-171450" eaLnBrk="1" hangingPunct="1">
              <a:spcBef>
                <a:spcPct val="0"/>
              </a:spcBef>
            </a:pPr>
            <a:endParaRPr lang="en-GB" dirty="0" smtClean="0"/>
          </a:p>
          <a:p>
            <a:pPr marL="171450" indent="-171450" eaLnBrk="1" hangingPunct="1">
              <a:spcBef>
                <a:spcPct val="0"/>
              </a:spcBef>
              <a:buFontTx/>
              <a:buChar char="-"/>
            </a:pPr>
            <a:r>
              <a:rPr lang="en-GB" dirty="0" smtClean="0"/>
              <a:t>With many functional images from one subject, you may have enough statistical power to produce findings. BUT you want to ensure that your findings are representative, rather than an isolated neurological quirk</a:t>
            </a:r>
          </a:p>
          <a:p>
            <a:pPr marL="171450" indent="-171450" eaLnBrk="1" hangingPunct="1">
              <a:spcBef>
                <a:spcPct val="0"/>
              </a:spcBef>
            </a:pPr>
            <a:endParaRPr lang="en-GB" dirty="0" smtClean="0"/>
          </a:p>
          <a:p>
            <a:pPr marL="171450" indent="-171450" eaLnBrk="1" hangingPunct="1">
              <a:spcBef>
                <a:spcPct val="0"/>
              </a:spcBef>
              <a:buFontTx/>
              <a:buChar char="-"/>
            </a:pPr>
            <a:r>
              <a:rPr lang="en-GB" dirty="0" smtClean="0"/>
              <a:t>Even if you’re only looking at one subject (e.g. with a particular lesion), aligning to standardized space/normalizing enables you to communicate your findings in a way that is easily interpreted by other researchers </a:t>
            </a:r>
          </a:p>
          <a:p>
            <a:pPr marL="171450" indent="-171450" eaLnBrk="1" hangingPunct="1">
              <a:spcBef>
                <a:spcPct val="0"/>
              </a:spcBef>
              <a:buFontTx/>
              <a:buChar char="-"/>
            </a:pPr>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7DCCFE45-0121-4A1D-9C67-0FAF2685F8FC}" type="slidenum">
              <a:rPr lang="en-GB">
                <a:solidFill>
                  <a:prstClr val="black"/>
                </a:solidFill>
                <a:latin typeface="Arial" charset="0"/>
              </a:rPr>
              <a:pPr eaLnBrk="1" hangingPunct="1"/>
              <a:t>15</a:t>
            </a:fld>
            <a:endParaRPr lang="en-GB">
              <a:solidFill>
                <a:prstClr val="black"/>
              </a:solidFill>
              <a:latin typeface="Arial"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dirty="0" smtClean="0"/>
              <a:t>In the absence of any constraints it is of course possible to transform any image such that it matches another exactly. The issue is therefore less about the nature of the transformation and more about defining</a:t>
            </a:r>
          </a:p>
          <a:p>
            <a:pPr eaLnBrk="1" hangingPunct="1">
              <a:spcBef>
                <a:spcPct val="0"/>
              </a:spcBef>
            </a:pPr>
            <a:r>
              <a:rPr lang="en-GB" dirty="0" smtClean="0"/>
              <a:t>the constraints under which the transformation is effected.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1E7AB8AC-D65C-4DBC-B1D0-745106495279}" type="slidenum">
              <a:rPr lang="en-US">
                <a:solidFill>
                  <a:prstClr val="black"/>
                </a:solidFill>
              </a:rPr>
              <a:pPr eaLnBrk="1" hangingPunct="1"/>
              <a:t>16</a:t>
            </a:fld>
            <a:endParaRPr lang="en-US">
              <a:solidFill>
                <a:prstClr val="black"/>
              </a:solidFill>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dirty="0" smtClean="0"/>
              <a:t>Priors/parameters – refer to the affine transformations (step 1) and the weights of the basis functions (step 2)</a:t>
            </a:r>
          </a:p>
          <a:p>
            <a:pPr eaLnBrk="1" hangingPunct="1">
              <a:spcBef>
                <a:spcPct val="0"/>
              </a:spcBef>
            </a:pPr>
            <a:endParaRPr lang="en-GB" dirty="0" smtClean="0"/>
          </a:p>
          <a:p>
            <a:pPr eaLnBrk="1" hangingPunct="1">
              <a:spcBef>
                <a:spcPct val="0"/>
              </a:spcBef>
            </a:pPr>
            <a:r>
              <a:rPr lang="en-GB" dirty="0" smtClean="0"/>
              <a:t>Spatial transformations can be broadly classified as label based and non-label based.</a:t>
            </a:r>
          </a:p>
          <a:p>
            <a:pPr eaLnBrk="1" hangingPunct="1">
              <a:spcBef>
                <a:spcPct val="0"/>
              </a:spcBef>
            </a:pPr>
            <a:endParaRPr lang="en-GB" dirty="0" smtClean="0"/>
          </a:p>
          <a:p>
            <a:pPr eaLnBrk="1" hangingPunct="1">
              <a:spcBef>
                <a:spcPct val="0"/>
              </a:spcBef>
            </a:pPr>
            <a:r>
              <a:rPr lang="en-GB" dirty="0" smtClean="0"/>
              <a:t>Label-based techniques identify homologous spatial structures, features, or landmarks in two images and find the transformation that best superposes the labelled points. These transformations can be linear [e.g., </a:t>
            </a:r>
            <a:r>
              <a:rPr lang="en-GB" dirty="0" err="1" smtClean="0"/>
              <a:t>Pelizzari</a:t>
            </a:r>
            <a:r>
              <a:rPr lang="en-GB" dirty="0" smtClean="0"/>
              <a:t> et al., 19881 or nonlinear (</a:t>
            </a:r>
            <a:r>
              <a:rPr lang="en-GB" dirty="0" err="1" smtClean="0"/>
              <a:t>eg</a:t>
            </a:r>
            <a:r>
              <a:rPr lang="en-GB" dirty="0" smtClean="0"/>
              <a:t>, thin plate splines [</a:t>
            </a:r>
            <a:r>
              <a:rPr lang="en-GB" dirty="0" err="1" smtClean="0"/>
              <a:t>Bookstein</a:t>
            </a:r>
            <a:r>
              <a:rPr lang="en-GB" dirty="0" smtClean="0"/>
              <a:t>, 19891).Label-based</a:t>
            </a:r>
            <a:r>
              <a:rPr lang="en-GB" baseline="0" dirty="0" smtClean="0"/>
              <a:t> approaches are less reliable because they are non-automatic - </a:t>
            </a:r>
            <a:r>
              <a:rPr lang="en-GB" sz="1200" b="0" i="0" u="none" strike="noStrike" kern="1200" baseline="0" dirty="0" smtClean="0">
                <a:solidFill>
                  <a:schemeClr val="tx1"/>
                </a:solidFill>
                <a:latin typeface="+mn-lt"/>
                <a:ea typeface="+mn-ea"/>
                <a:cs typeface="+mn-cs"/>
              </a:rPr>
              <a:t>Homologous features are often identified manually, but this process is time-consuming and subjective.</a:t>
            </a:r>
            <a:endParaRPr lang="en-GB" dirty="0" smtClean="0"/>
          </a:p>
          <a:p>
            <a:pPr eaLnBrk="1" hangingPunct="1">
              <a:spcBef>
                <a:spcPct val="0"/>
              </a:spcBef>
            </a:pPr>
            <a:endParaRPr lang="en-GB" dirty="0" smtClean="0"/>
          </a:p>
          <a:p>
            <a:pPr eaLnBrk="1" hangingPunct="1">
              <a:spcBef>
                <a:spcPct val="0"/>
              </a:spcBef>
            </a:pPr>
            <a:endParaRPr lang="en-GB" dirty="0" smtClean="0"/>
          </a:p>
          <a:p>
            <a:r>
              <a:rPr lang="en-GB" sz="1200" kern="1200" dirty="0" smtClean="0">
                <a:solidFill>
                  <a:schemeClr val="tx1"/>
                </a:solidFill>
                <a:effectLst/>
                <a:latin typeface="+mn-lt"/>
                <a:ea typeface="+mn-ea"/>
                <a:cs typeface="+mn-cs"/>
              </a:rPr>
              <a:t> Non-label-based approaches identify a spatial transformation that minimizes some index of the difference between an object and a reference image, where both are treated as unlabelled continuous processes. </a:t>
            </a:r>
            <a:r>
              <a:rPr lang="en-GB" sz="1200" b="0" i="0" u="none" strike="noStrike" kern="1200" baseline="0" dirty="0" smtClean="0">
                <a:solidFill>
                  <a:schemeClr val="tx1"/>
                </a:solidFill>
                <a:latin typeface="+mn-lt"/>
                <a:ea typeface="+mn-ea"/>
                <a:cs typeface="+mn-cs"/>
              </a:rPr>
              <a:t>The</a:t>
            </a:r>
          </a:p>
          <a:p>
            <a:r>
              <a:rPr lang="en-GB" sz="1200" b="0" i="0" u="none" strike="noStrike" kern="1200" baseline="0" dirty="0" smtClean="0">
                <a:solidFill>
                  <a:schemeClr val="tx1"/>
                </a:solidFill>
                <a:latin typeface="+mn-lt"/>
                <a:ea typeface="+mn-ea"/>
                <a:cs typeface="+mn-cs"/>
              </a:rPr>
              <a:t>matching criterion is usually based upon minimizing the sum of squared differences or maximizing the correlation coefficient between the images. For this criterion to be successful, there must be correspondence in the </a:t>
            </a:r>
            <a:r>
              <a:rPr lang="en-GB" sz="1200" b="0" i="0" u="none" strike="noStrike" kern="1200" baseline="0" dirty="0" err="1" smtClean="0">
                <a:solidFill>
                  <a:schemeClr val="tx1"/>
                </a:solidFill>
                <a:latin typeface="+mn-lt"/>
                <a:ea typeface="+mn-ea"/>
                <a:cs typeface="+mn-cs"/>
              </a:rPr>
              <a:t>gray</a:t>
            </a:r>
            <a:r>
              <a:rPr lang="en-GB" sz="1200" b="0" i="0" u="none" strike="noStrike" kern="1200" baseline="0" dirty="0" smtClean="0">
                <a:solidFill>
                  <a:schemeClr val="tx1"/>
                </a:solidFill>
                <a:latin typeface="+mn-lt"/>
                <a:ea typeface="+mn-ea"/>
                <a:cs typeface="+mn-cs"/>
              </a:rPr>
              <a:t> levels of the different tissue types between the image and template.</a:t>
            </a:r>
          </a:p>
          <a:p>
            <a:endParaRPr lang="en-GB" sz="1200" kern="1200" dirty="0" smtClean="0">
              <a:solidFill>
                <a:schemeClr val="tx1"/>
              </a:solidFill>
              <a:effectLst/>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a:p>
            <a:pPr eaLnBrk="1" hangingPunct="1">
              <a:spcBef>
                <a:spcPct val="0"/>
              </a:spcBef>
            </a:pPr>
            <a:endParaRPr lang="en-GB" dirty="0" smtClean="0"/>
          </a:p>
          <a:p>
            <a:pPr eaLnBrk="1" hangingPunct="1">
              <a:spcBef>
                <a:spcPct val="0"/>
              </a:spcBef>
            </a:pPr>
            <a:r>
              <a:rPr lang="en-GB" dirty="0" smtClean="0"/>
              <a:t>Optimization= aim to match images to template as much as possible</a:t>
            </a:r>
          </a:p>
          <a:p>
            <a:pPr eaLnBrk="1" hangingPunct="1">
              <a:spcBef>
                <a:spcPct val="0"/>
              </a:spcBef>
            </a:pPr>
            <a:r>
              <a:rPr lang="en-GB" dirty="0" smtClean="0"/>
              <a:t>BUT: constrained by anatomical plausibility of results (see over-fitting)</a:t>
            </a:r>
          </a:p>
          <a:p>
            <a:pPr eaLnBrk="1" hangingPunct="1">
              <a:spcBef>
                <a:spcPct val="0"/>
              </a:spcBef>
            </a:pPr>
            <a:endParaRPr lang="en-GB" dirty="0" smtClean="0"/>
          </a:p>
          <a:p>
            <a:pPr eaLnBrk="1" hangingPunct="1">
              <a:spcBef>
                <a:spcPct val="0"/>
              </a:spcBef>
            </a:pPr>
            <a:r>
              <a:rPr lang="en-GB" u="sng" dirty="0" smtClean="0"/>
              <a:t>There is the registration itself,</a:t>
            </a:r>
          </a:p>
          <a:p>
            <a:pPr eaLnBrk="1" hangingPunct="1">
              <a:spcBef>
                <a:spcPct val="0"/>
              </a:spcBef>
            </a:pPr>
            <a:r>
              <a:rPr lang="en-GB" u="sng" dirty="0" smtClean="0"/>
              <a:t>whereby the parameters describing a transformation</a:t>
            </a:r>
          </a:p>
          <a:p>
            <a:pPr eaLnBrk="1" hangingPunct="1">
              <a:spcBef>
                <a:spcPct val="0"/>
              </a:spcBef>
            </a:pPr>
            <a:r>
              <a:rPr lang="en-GB" u="sng" dirty="0" smtClean="0"/>
              <a:t>are determined. Then there is the transformation, where</a:t>
            </a:r>
          </a:p>
          <a:p>
            <a:pPr eaLnBrk="1" hangingPunct="1">
              <a:spcBef>
                <a:spcPct val="0"/>
              </a:spcBef>
            </a:pPr>
            <a:r>
              <a:rPr lang="en-GB" u="sng" dirty="0" smtClean="0"/>
              <a:t>one of the images is transformed according to the set of</a:t>
            </a:r>
          </a:p>
          <a:p>
            <a:pPr eaLnBrk="1" hangingPunct="1">
              <a:spcBef>
                <a:spcPct val="0"/>
              </a:spcBef>
            </a:pPr>
            <a:r>
              <a:rPr lang="en-GB" u="sng" dirty="0" smtClean="0"/>
              <a:t>parameters.</a:t>
            </a:r>
          </a:p>
          <a:p>
            <a:pPr eaLnBrk="1" hangingPunct="1">
              <a:spcBef>
                <a:spcPct val="0"/>
              </a:spcBef>
            </a:pPr>
            <a:endParaRPr lang="en-GB" u="sng" dirty="0" smtClean="0"/>
          </a:p>
          <a:p>
            <a:pPr eaLnBrk="1" hangingPunct="1">
              <a:spcBef>
                <a:spcPct val="0"/>
              </a:spcBef>
            </a:pPr>
            <a:endParaRPr lang="en-GB" u="sng" dirty="0" smtClean="0"/>
          </a:p>
          <a:p>
            <a:pPr eaLnBrk="1" hangingPunct="1">
              <a:spcBef>
                <a:spcPct val="0"/>
              </a:spcBef>
            </a:pPr>
            <a:r>
              <a:rPr lang="en-GB" u="sng" dirty="0" smtClean="0"/>
              <a:t>Flexible warp</a:t>
            </a:r>
          </a:p>
          <a:p>
            <a:pPr eaLnBrk="1" hangingPunct="1">
              <a:spcBef>
                <a:spcPct val="0"/>
              </a:spcBef>
            </a:pPr>
            <a:endParaRPr lang="en-GB" u="sng" dirty="0" smtClean="0"/>
          </a:p>
          <a:p>
            <a:r>
              <a:rPr lang="en-GB" sz="1200" b="0" i="0" u="none" strike="noStrike" kern="1200" baseline="0" dirty="0" smtClean="0">
                <a:solidFill>
                  <a:schemeClr val="tx1"/>
                </a:solidFill>
                <a:latin typeface="+mn-lt"/>
                <a:ea typeface="+mn-ea"/>
                <a:cs typeface="+mn-cs"/>
              </a:rPr>
              <a:t>A potentially enormous number of parameters are required to describe the nonlinear transformations that warp two images together</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Accepting our limitations! There may not be a perfect solution.</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rational for adopting a low dimensional approach is that there is not necessarily a one-to-one mapping between any pair of brains. Different subjects have different patterns of </a:t>
            </a:r>
            <a:r>
              <a:rPr lang="en-GB" sz="1200" b="0" i="0" u="none" strike="noStrike" kern="1200" baseline="0" dirty="0" err="1" smtClean="0">
                <a:solidFill>
                  <a:schemeClr val="tx1"/>
                </a:solidFill>
                <a:latin typeface="+mn-lt"/>
                <a:ea typeface="+mn-ea"/>
                <a:cs typeface="+mn-cs"/>
              </a:rPr>
              <a:t>gyral</a:t>
            </a:r>
            <a:r>
              <a:rPr lang="en-GB" sz="1200" b="0" i="0" u="none" strike="noStrike" kern="1200" baseline="0" dirty="0" smtClean="0">
                <a:solidFill>
                  <a:schemeClr val="tx1"/>
                </a:solidFill>
                <a:latin typeface="+mn-lt"/>
                <a:ea typeface="+mn-ea"/>
                <a:cs typeface="+mn-cs"/>
              </a:rPr>
              <a:t> convolutions, and even if </a:t>
            </a:r>
            <a:r>
              <a:rPr lang="en-GB" sz="1200" b="0" i="0" u="none" strike="noStrike" kern="1200" baseline="0" dirty="0" err="1" smtClean="0">
                <a:solidFill>
                  <a:schemeClr val="tx1"/>
                </a:solidFill>
                <a:latin typeface="+mn-lt"/>
                <a:ea typeface="+mn-ea"/>
                <a:cs typeface="+mn-cs"/>
              </a:rPr>
              <a:t>gyral</a:t>
            </a:r>
            <a:r>
              <a:rPr lang="en-GB" sz="1200" b="0" i="0" u="none" strike="noStrike" kern="1200" baseline="0" dirty="0" smtClean="0">
                <a:solidFill>
                  <a:schemeClr val="tx1"/>
                </a:solidFill>
                <a:latin typeface="+mn-lt"/>
                <a:ea typeface="+mn-ea"/>
                <a:cs typeface="+mn-cs"/>
              </a:rPr>
              <a:t> anatomy can be matched exactly, this is no guarantee that areas of functional specialization will be matched in a homologous way.</a:t>
            </a:r>
          </a:p>
          <a:p>
            <a:r>
              <a:rPr lang="en-GB" sz="1200" b="0" i="0" u="none" strike="noStrike" kern="1200" baseline="0" dirty="0" smtClean="0">
                <a:solidFill>
                  <a:schemeClr val="tx1"/>
                </a:solidFill>
                <a:latin typeface="+mn-lt"/>
                <a:ea typeface="+mn-ea"/>
                <a:cs typeface="+mn-cs"/>
              </a:rPr>
              <a:t>For the purpose of averaging signals from functional images of different subjects, very high-resolution spatial normalization may be unnecessary or unrealistic.</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Another approach is to reduce the number of parameters that model the deformations. Some groups simply use only a 9- or 12-parameter affine transformation to spatially normalize their images, accounting for differences in position, orientation, and overall brain size. Low spatial frequency global variability in head shape can be accommodated by describing deformations by a linear combination of low-frequency basis functions. The small number of parameters will not allow every feature to be matched exactly, but it will permit the global head shape to be </a:t>
            </a:r>
            <a:r>
              <a:rPr lang="en-GB" sz="1200" b="0" i="0" u="none" strike="noStrike" kern="1200" baseline="0" dirty="0" err="1" smtClean="0">
                <a:solidFill>
                  <a:schemeClr val="tx1"/>
                </a:solidFill>
                <a:latin typeface="+mn-lt"/>
                <a:ea typeface="+mn-ea"/>
                <a:cs typeface="+mn-cs"/>
              </a:rPr>
              <a:t>modeled</a:t>
            </a:r>
            <a:r>
              <a:rPr lang="en-GB" sz="1200" b="0" i="0" u="none" strike="noStrike" kern="1200" baseline="0" dirty="0" smtClean="0">
                <a:solidFill>
                  <a:schemeClr val="tx1"/>
                </a:solidFill>
                <a:latin typeface="+mn-lt"/>
                <a:ea typeface="+mn-ea"/>
                <a:cs typeface="+mn-cs"/>
              </a:rPr>
              <a:t>.</a:t>
            </a: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dirty="0" smtClean="0"/>
              <a:t>Thousands of parameters, but they are not arbitrarily chosen. </a:t>
            </a:r>
          </a:p>
          <a:p>
            <a:pPr marL="171450" indent="-171450" eaLnBrk="1" hangingPunct="1">
              <a:spcBef>
                <a:spcPct val="0"/>
              </a:spcBef>
              <a:buFontTx/>
              <a:buChar char="-"/>
            </a:pPr>
            <a:endParaRPr lang="en-GB" dirty="0" smtClean="0"/>
          </a:p>
          <a:p>
            <a:pPr marL="171450" indent="-171450" eaLnBrk="1" hangingPunct="1">
              <a:spcBef>
                <a:spcPct val="0"/>
              </a:spcBef>
              <a:buFontTx/>
              <a:buChar char="-"/>
            </a:pPr>
            <a:r>
              <a:rPr lang="en-GB" dirty="0" smtClean="0"/>
              <a:t>The parameters chosen as starting estimates are deemed reasonable on the basis of past literature (i.e. have emerged historically, empirically, through other methods of spatial normalization that have used more anatomical approaches). SPM starts with these starting estimates, and then attempts to improve the model by changing the parameters, and observing the results (i.e. observing how well the images match the template, index by looking at the sum of squares)</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844948BB-964E-4662-8294-334B6368679F}" type="slidenum">
              <a:rPr lang="en-GB">
                <a:solidFill>
                  <a:prstClr val="black"/>
                </a:solidFill>
              </a:rPr>
              <a:pPr eaLnBrk="1" hangingPunct="1"/>
              <a:t>17</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7025F0A-1FA6-47A1-BAB6-95DF635010E5}" type="datetimeFigureOut">
              <a:rPr lang="en-GB" smtClean="0"/>
              <a:pPr/>
              <a:t>14/11/2012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71A0D-9B6A-4732-B62B-5C19E24608A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025F0A-1FA6-47A1-BAB6-95DF635010E5}" type="datetimeFigureOut">
              <a:rPr lang="en-GB" smtClean="0"/>
              <a:pPr/>
              <a:t>14/11/2012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71A0D-9B6A-4732-B62B-5C19E24608A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025F0A-1FA6-47A1-BAB6-95DF635010E5}" type="datetimeFigureOut">
              <a:rPr lang="en-GB" smtClean="0"/>
              <a:pPr/>
              <a:t>14/11/2012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71A0D-9B6A-4732-B62B-5C19E24608A6}"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2516C09-D5B0-4C87-8FF4-1F17531E3D4F}" type="datetime1">
              <a:rPr lang="en-GB"/>
              <a:pPr>
                <a:defRPr/>
              </a:pPr>
              <a:t>14/11/2012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11AFD6C-9243-49D0-AF71-5A52C516DB4C}" type="slidenum">
              <a:rPr lang="en-GB"/>
              <a:pPr>
                <a:defRPr/>
              </a:pPr>
              <a:t>‹#›</a:t>
            </a:fld>
            <a:endParaRPr lang="en-GB"/>
          </a:p>
        </p:txBody>
      </p:sp>
    </p:spTree>
    <p:extLst>
      <p:ext uri="{BB962C8B-B14F-4D97-AF65-F5344CB8AC3E}">
        <p14:creationId xmlns:p14="http://schemas.microsoft.com/office/powerpoint/2010/main" val="2487623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F9E7045-89DA-4D22-A1F3-B98445B36AD9}" type="datetime1">
              <a:rPr lang="en-GB"/>
              <a:pPr>
                <a:defRPr/>
              </a:pPr>
              <a:t>14/11/2012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4F132C-762A-43F0-BA2A-7A5B6F0F1ABD}" type="slidenum">
              <a:rPr lang="en-GB"/>
              <a:pPr>
                <a:defRPr/>
              </a:pPr>
              <a:t>‹#›</a:t>
            </a:fld>
            <a:endParaRPr lang="en-GB"/>
          </a:p>
        </p:txBody>
      </p:sp>
    </p:spTree>
    <p:extLst>
      <p:ext uri="{BB962C8B-B14F-4D97-AF65-F5344CB8AC3E}">
        <p14:creationId xmlns:p14="http://schemas.microsoft.com/office/powerpoint/2010/main" val="709156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1DB1B3F-C827-41E9-9F37-90F12E479B38}" type="datetime1">
              <a:rPr lang="en-GB"/>
              <a:pPr>
                <a:defRPr/>
              </a:pPr>
              <a:t>14/11/2012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F57557-1063-4017-BC51-6F6B7EDB87C6}" type="slidenum">
              <a:rPr lang="en-GB"/>
              <a:pPr>
                <a:defRPr/>
              </a:pPr>
              <a:t>‹#›</a:t>
            </a:fld>
            <a:endParaRPr lang="en-GB"/>
          </a:p>
        </p:txBody>
      </p:sp>
    </p:spTree>
    <p:extLst>
      <p:ext uri="{BB962C8B-B14F-4D97-AF65-F5344CB8AC3E}">
        <p14:creationId xmlns:p14="http://schemas.microsoft.com/office/powerpoint/2010/main" val="1081949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F43A5436-076C-4F3A-AB3C-F0D4F0173E3E}" type="datetime1">
              <a:rPr lang="en-GB"/>
              <a:pPr>
                <a:defRPr/>
              </a:pPr>
              <a:t>14/11/2012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4CC9F75-0F0F-4089-BD30-58E956FF7C0D}" type="slidenum">
              <a:rPr lang="en-GB"/>
              <a:pPr>
                <a:defRPr/>
              </a:pPr>
              <a:t>‹#›</a:t>
            </a:fld>
            <a:endParaRPr lang="en-GB"/>
          </a:p>
        </p:txBody>
      </p:sp>
    </p:spTree>
    <p:extLst>
      <p:ext uri="{BB962C8B-B14F-4D97-AF65-F5344CB8AC3E}">
        <p14:creationId xmlns:p14="http://schemas.microsoft.com/office/powerpoint/2010/main" val="879949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AB1FD2D-0D70-42E4-8DB9-C5B26A9F8566}" type="datetime1">
              <a:rPr lang="en-GB"/>
              <a:pPr>
                <a:defRPr/>
              </a:pPr>
              <a:t>14/11/2012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402A26-D40E-49C7-8B6C-1224ACE2946D}" type="slidenum">
              <a:rPr lang="en-GB"/>
              <a:pPr>
                <a:defRPr/>
              </a:pPr>
              <a:t>‹#›</a:t>
            </a:fld>
            <a:endParaRPr lang="en-GB"/>
          </a:p>
        </p:txBody>
      </p:sp>
    </p:spTree>
    <p:extLst>
      <p:ext uri="{BB962C8B-B14F-4D97-AF65-F5344CB8AC3E}">
        <p14:creationId xmlns:p14="http://schemas.microsoft.com/office/powerpoint/2010/main" val="3205432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6AB94F2-76F7-4089-A0F4-B9EBE07D4C95}" type="datetime1">
              <a:rPr lang="en-GB"/>
              <a:pPr>
                <a:defRPr/>
              </a:pPr>
              <a:t>14/11/2012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48C457B-5EFF-4027-B8D1-4F306CFBE4FA}" type="slidenum">
              <a:rPr lang="en-GB"/>
              <a:pPr>
                <a:defRPr/>
              </a:pPr>
              <a:t>‹#›</a:t>
            </a:fld>
            <a:endParaRPr lang="en-GB"/>
          </a:p>
        </p:txBody>
      </p:sp>
    </p:spTree>
    <p:extLst>
      <p:ext uri="{BB962C8B-B14F-4D97-AF65-F5344CB8AC3E}">
        <p14:creationId xmlns:p14="http://schemas.microsoft.com/office/powerpoint/2010/main" val="3973708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B1EA5E-29BC-4697-85BD-ECDA25458F81}" type="datetime1">
              <a:rPr lang="en-GB"/>
              <a:pPr>
                <a:defRPr/>
              </a:pPr>
              <a:t>14/11/2012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B46B62B-B089-401D-8D0D-F50ADE2652FC}" type="slidenum">
              <a:rPr lang="en-GB"/>
              <a:pPr>
                <a:defRPr/>
              </a:pPr>
              <a:t>‹#›</a:t>
            </a:fld>
            <a:endParaRPr lang="en-GB"/>
          </a:p>
        </p:txBody>
      </p:sp>
    </p:spTree>
    <p:extLst>
      <p:ext uri="{BB962C8B-B14F-4D97-AF65-F5344CB8AC3E}">
        <p14:creationId xmlns:p14="http://schemas.microsoft.com/office/powerpoint/2010/main" val="3766843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26C18D-C792-4F1B-8D73-C3585DCC1838}" type="datetime1">
              <a:rPr lang="en-GB"/>
              <a:pPr>
                <a:defRPr/>
              </a:pPr>
              <a:t>14/11/2012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BB22A33-A9E8-4E93-896E-45704ABAF191}" type="slidenum">
              <a:rPr lang="en-GB"/>
              <a:pPr>
                <a:defRPr/>
              </a:pPr>
              <a:t>‹#›</a:t>
            </a:fld>
            <a:endParaRPr lang="en-GB"/>
          </a:p>
        </p:txBody>
      </p:sp>
    </p:spTree>
    <p:extLst>
      <p:ext uri="{BB962C8B-B14F-4D97-AF65-F5344CB8AC3E}">
        <p14:creationId xmlns:p14="http://schemas.microsoft.com/office/powerpoint/2010/main" val="233094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025F0A-1FA6-47A1-BAB6-95DF635010E5}" type="datetimeFigureOut">
              <a:rPr lang="en-GB" smtClean="0"/>
              <a:pPr/>
              <a:t>14/11/2012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71A0D-9B6A-4732-B62B-5C19E24608A6}"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675134-48AC-4B16-9993-4F3541481F26}" type="datetime1">
              <a:rPr lang="en-GB"/>
              <a:pPr>
                <a:defRPr/>
              </a:pPr>
              <a:t>14/11/2012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AC77E94-3CCA-40C3-9DE2-91004D874668}" type="slidenum">
              <a:rPr lang="en-GB"/>
              <a:pPr>
                <a:defRPr/>
              </a:pPr>
              <a:t>‹#›</a:t>
            </a:fld>
            <a:endParaRPr lang="en-GB"/>
          </a:p>
        </p:txBody>
      </p:sp>
    </p:spTree>
    <p:extLst>
      <p:ext uri="{BB962C8B-B14F-4D97-AF65-F5344CB8AC3E}">
        <p14:creationId xmlns:p14="http://schemas.microsoft.com/office/powerpoint/2010/main" val="1620658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C4B1C71-42B5-41BF-BD5E-6088395A3299}" type="datetime1">
              <a:rPr lang="en-GB"/>
              <a:pPr>
                <a:defRPr/>
              </a:pPr>
              <a:t>14/11/2012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2840DA-A431-4E80-A9B3-7FA63380B9B6}" type="slidenum">
              <a:rPr lang="en-GB"/>
              <a:pPr>
                <a:defRPr/>
              </a:pPr>
              <a:t>‹#›</a:t>
            </a:fld>
            <a:endParaRPr lang="en-GB"/>
          </a:p>
        </p:txBody>
      </p:sp>
    </p:spTree>
    <p:extLst>
      <p:ext uri="{BB962C8B-B14F-4D97-AF65-F5344CB8AC3E}">
        <p14:creationId xmlns:p14="http://schemas.microsoft.com/office/powerpoint/2010/main" val="4028131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674DF5F-FE45-4873-B2AB-6D857B06818D}" type="datetime1">
              <a:rPr lang="en-GB"/>
              <a:pPr>
                <a:defRPr/>
              </a:pPr>
              <a:t>14/11/2012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E8A0F9-B090-4DF8-B7F8-14E0CB6AB912}" type="slidenum">
              <a:rPr lang="en-GB"/>
              <a:pPr>
                <a:defRPr/>
              </a:pPr>
              <a:t>‹#›</a:t>
            </a:fld>
            <a:endParaRPr lang="en-GB"/>
          </a:p>
        </p:txBody>
      </p:sp>
    </p:spTree>
    <p:extLst>
      <p:ext uri="{BB962C8B-B14F-4D97-AF65-F5344CB8AC3E}">
        <p14:creationId xmlns:p14="http://schemas.microsoft.com/office/powerpoint/2010/main" val="2340002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p:cNvSpPr>
            <a:spLocks noGrp="1"/>
          </p:cNvSpPr>
          <p:nvPr>
            <p:ph type="dt" sz="half" idx="10"/>
          </p:nvPr>
        </p:nvSpPr>
        <p:spPr>
          <a:xfrm>
            <a:off x="457200" y="6245225"/>
            <a:ext cx="2133600" cy="476250"/>
          </a:xfrm>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white">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white">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5922E341-504A-41B8-B527-891ED874AD00}" type="slidenum">
              <a:rPr lang="en-US"/>
              <a:pPr>
                <a:defRPr/>
              </a:pPr>
              <a:t>‹#›</a:t>
            </a:fld>
            <a:endParaRPr lang="en-US"/>
          </a:p>
        </p:txBody>
      </p:sp>
    </p:spTree>
    <p:extLst>
      <p:ext uri="{BB962C8B-B14F-4D97-AF65-F5344CB8AC3E}">
        <p14:creationId xmlns:p14="http://schemas.microsoft.com/office/powerpoint/2010/main" val="1064861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white">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white">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DCF4F169-5479-4BD1-962C-D6B95B2755FC}" type="slidenum">
              <a:rPr lang="en-US"/>
              <a:pPr>
                <a:defRPr/>
              </a:pPr>
              <a:t>‹#›</a:t>
            </a:fld>
            <a:endParaRPr lang="en-US"/>
          </a:p>
        </p:txBody>
      </p:sp>
    </p:spTree>
    <p:extLst>
      <p:ext uri="{BB962C8B-B14F-4D97-AF65-F5344CB8AC3E}">
        <p14:creationId xmlns:p14="http://schemas.microsoft.com/office/powerpoint/2010/main" val="1782649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10"/>
          </p:nvPr>
        </p:nvSpPr>
        <p:spPr>
          <a:xfrm>
            <a:off x="457200" y="6245225"/>
            <a:ext cx="2133600" cy="476250"/>
          </a:xfrm>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white">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white">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5CF812F2-F816-451D-AACA-B477A8CE08DE}" type="slidenum">
              <a:rPr lang="en-US"/>
              <a:pPr>
                <a:defRPr/>
              </a:pPr>
              <a:t>‹#›</a:t>
            </a:fld>
            <a:endParaRPr lang="en-US"/>
          </a:p>
        </p:txBody>
      </p:sp>
    </p:spTree>
    <p:extLst>
      <p:ext uri="{BB962C8B-B14F-4D97-AF65-F5344CB8AC3E}">
        <p14:creationId xmlns:p14="http://schemas.microsoft.com/office/powerpoint/2010/main" val="266789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025F0A-1FA6-47A1-BAB6-95DF635010E5}" type="datetimeFigureOut">
              <a:rPr lang="en-GB" smtClean="0"/>
              <a:pPr/>
              <a:t>14/11/2012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71A0D-9B6A-4732-B62B-5C19E24608A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7025F0A-1FA6-47A1-BAB6-95DF635010E5}" type="datetimeFigureOut">
              <a:rPr lang="en-GB" smtClean="0"/>
              <a:pPr/>
              <a:t>14/11/2012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E71A0D-9B6A-4732-B62B-5C19E24608A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7025F0A-1FA6-47A1-BAB6-95DF635010E5}" type="datetimeFigureOut">
              <a:rPr lang="en-GB" smtClean="0"/>
              <a:pPr/>
              <a:t>14/11/2012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E71A0D-9B6A-4732-B62B-5C19E24608A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7025F0A-1FA6-47A1-BAB6-95DF635010E5}" type="datetimeFigureOut">
              <a:rPr lang="en-GB" smtClean="0"/>
              <a:pPr/>
              <a:t>14/11/2012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E71A0D-9B6A-4732-B62B-5C19E24608A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25F0A-1FA6-47A1-BAB6-95DF635010E5}" type="datetimeFigureOut">
              <a:rPr lang="en-GB" smtClean="0"/>
              <a:pPr/>
              <a:t>14/11/2012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E71A0D-9B6A-4732-B62B-5C19E24608A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025F0A-1FA6-47A1-BAB6-95DF635010E5}" type="datetimeFigureOut">
              <a:rPr lang="en-GB" smtClean="0"/>
              <a:pPr/>
              <a:t>14/11/2012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E71A0D-9B6A-4732-B62B-5C19E24608A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025F0A-1FA6-47A1-BAB6-95DF635010E5}" type="datetimeFigureOut">
              <a:rPr lang="en-GB" smtClean="0"/>
              <a:pPr/>
              <a:t>14/11/2012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E71A0D-9B6A-4732-B62B-5C19E24608A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25F0A-1FA6-47A1-BAB6-95DF635010E5}" type="datetimeFigureOut">
              <a:rPr lang="en-GB" smtClean="0"/>
              <a:pPr/>
              <a:t>14/11/2012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71A0D-9B6A-4732-B62B-5C19E24608A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pPr fontAlgn="base">
              <a:spcBef>
                <a:spcPct val="0"/>
              </a:spcBef>
              <a:spcAft>
                <a:spcPct val="0"/>
              </a:spcAft>
              <a:defRPr/>
            </a:pPr>
            <a:fld id="{7C32A2B3-7E5F-4E7B-9531-35BF1E6CFB18}" type="datetime1">
              <a:rPr lang="en-GB">
                <a:cs typeface="Arial" charset="0"/>
              </a:rPr>
              <a:pPr fontAlgn="base">
                <a:spcBef>
                  <a:spcPct val="0"/>
                </a:spcBef>
                <a:spcAft>
                  <a:spcPct val="0"/>
                </a:spcAft>
                <a:defRPr/>
              </a:pPr>
              <a:t>14/11/2012</a:t>
            </a:fld>
            <a:endParaRPr lang="en-GB">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pPr fontAlgn="base">
              <a:spcBef>
                <a:spcPct val="0"/>
              </a:spcBef>
              <a:spcAft>
                <a:spcPct val="0"/>
              </a:spcAft>
              <a:defRPr/>
            </a:pPr>
            <a:fld id="{455BAC32-9F85-4D5A-9108-24ABDA737D81}" type="slidenum">
              <a:rPr lang="en-GB">
                <a:cs typeface="Arial" charset="0"/>
              </a:rPr>
              <a:pPr fontAlgn="base">
                <a:spcBef>
                  <a:spcPct val="0"/>
                </a:spcBef>
                <a:spcAft>
                  <a:spcPct val="0"/>
                </a:spcAft>
                <a:defRPr/>
              </a:pPr>
              <a:t>‹#›</a:t>
            </a:fld>
            <a:endParaRPr lang="en-GB">
              <a:cs typeface="Arial" charset="0"/>
            </a:endParaRPr>
          </a:p>
        </p:txBody>
      </p:sp>
    </p:spTree>
    <p:extLst>
      <p:ext uri="{BB962C8B-B14F-4D97-AF65-F5344CB8AC3E}">
        <p14:creationId xmlns:p14="http://schemas.microsoft.com/office/powerpoint/2010/main" val="18246631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33" charset="-128"/>
          <a:cs typeface="+mj-cs"/>
        </a:defRPr>
      </a:lvl1pPr>
      <a:lvl2pPr algn="ctr" rtl="0" eaLnBrk="0" fontAlgn="base" hangingPunct="0">
        <a:spcBef>
          <a:spcPct val="0"/>
        </a:spcBef>
        <a:spcAft>
          <a:spcPct val="0"/>
        </a:spcAft>
        <a:defRPr sz="4400">
          <a:solidFill>
            <a:schemeClr val="tx1"/>
          </a:solidFill>
          <a:latin typeface="Calibri" pitchFamily="33" charset="0"/>
          <a:ea typeface="ＭＳ Ｐゴシック" pitchFamily="33" charset="-128"/>
        </a:defRPr>
      </a:lvl2pPr>
      <a:lvl3pPr algn="ctr" rtl="0" eaLnBrk="0" fontAlgn="base" hangingPunct="0">
        <a:spcBef>
          <a:spcPct val="0"/>
        </a:spcBef>
        <a:spcAft>
          <a:spcPct val="0"/>
        </a:spcAft>
        <a:defRPr sz="4400">
          <a:solidFill>
            <a:schemeClr val="tx1"/>
          </a:solidFill>
          <a:latin typeface="Calibri" pitchFamily="33" charset="0"/>
          <a:ea typeface="ＭＳ Ｐゴシック" pitchFamily="33" charset="-128"/>
        </a:defRPr>
      </a:lvl3pPr>
      <a:lvl4pPr algn="ctr" rtl="0" eaLnBrk="0" fontAlgn="base" hangingPunct="0">
        <a:spcBef>
          <a:spcPct val="0"/>
        </a:spcBef>
        <a:spcAft>
          <a:spcPct val="0"/>
        </a:spcAft>
        <a:defRPr sz="4400">
          <a:solidFill>
            <a:schemeClr val="tx1"/>
          </a:solidFill>
          <a:latin typeface="Calibri" pitchFamily="33" charset="0"/>
          <a:ea typeface="ＭＳ Ｐゴシック" pitchFamily="33" charset="-128"/>
        </a:defRPr>
      </a:lvl4pPr>
      <a:lvl5pPr algn="ctr" rtl="0" eaLnBrk="0" fontAlgn="base" hangingPunct="0">
        <a:spcBef>
          <a:spcPct val="0"/>
        </a:spcBef>
        <a:spcAft>
          <a:spcPct val="0"/>
        </a:spcAft>
        <a:defRPr sz="4400">
          <a:solidFill>
            <a:schemeClr val="tx1"/>
          </a:solidFill>
          <a:latin typeface="Calibri" pitchFamily="33" charset="0"/>
          <a:ea typeface="ＭＳ Ｐゴシック" pitchFamily="33" charset="-128"/>
        </a:defRPr>
      </a:lvl5pPr>
      <a:lvl6pPr marL="457200" algn="ctr" rtl="0" fontAlgn="base">
        <a:spcBef>
          <a:spcPct val="0"/>
        </a:spcBef>
        <a:spcAft>
          <a:spcPct val="0"/>
        </a:spcAft>
        <a:defRPr sz="4400">
          <a:solidFill>
            <a:schemeClr val="tx1"/>
          </a:solidFill>
          <a:latin typeface="Calibri" pitchFamily="33" charset="0"/>
        </a:defRPr>
      </a:lvl6pPr>
      <a:lvl7pPr marL="914400" algn="ctr" rtl="0" fontAlgn="base">
        <a:spcBef>
          <a:spcPct val="0"/>
        </a:spcBef>
        <a:spcAft>
          <a:spcPct val="0"/>
        </a:spcAft>
        <a:defRPr sz="4400">
          <a:solidFill>
            <a:schemeClr val="tx1"/>
          </a:solidFill>
          <a:latin typeface="Calibri" pitchFamily="33" charset="0"/>
        </a:defRPr>
      </a:lvl7pPr>
      <a:lvl8pPr marL="1371600" algn="ctr" rtl="0" fontAlgn="base">
        <a:spcBef>
          <a:spcPct val="0"/>
        </a:spcBef>
        <a:spcAft>
          <a:spcPct val="0"/>
        </a:spcAft>
        <a:defRPr sz="4400">
          <a:solidFill>
            <a:schemeClr val="tx1"/>
          </a:solidFill>
          <a:latin typeface="Calibri" pitchFamily="33" charset="0"/>
        </a:defRPr>
      </a:lvl8pPr>
      <a:lvl9pPr marL="1828800" algn="ctr" rtl="0" fontAlgn="base">
        <a:spcBef>
          <a:spcPct val="0"/>
        </a:spcBef>
        <a:spcAft>
          <a:spcPct val="0"/>
        </a:spcAft>
        <a:defRPr sz="4400">
          <a:solidFill>
            <a:schemeClr val="tx1"/>
          </a:solidFill>
          <a:latin typeface="Calibri" pitchFamily="33"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33"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33"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33"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3"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wmf"/><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9.png"/><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27.png"/><Relationship Id="rId5" Type="http://schemas.openxmlformats.org/officeDocument/2006/relationships/oleObject" Target="../embeddings/oleObject1.bin"/><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52.png"/><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wmf"/><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wmf"/><Relationship Id="rId9"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hyperlink" Target="http://imaging.mrc-cbu.cam.ac.uk/imaging/ProcessingStream" TargetMode="External"/><Relationship Id="rId2" Type="http://schemas.openxmlformats.org/officeDocument/2006/relationships/hyperlink" Target="http://www.ucl.ac.uk/stream/media/swatch?v=1d42446d1c34"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476" y="872716"/>
            <a:ext cx="9144000" cy="93610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80845" y="584684"/>
            <a:ext cx="7772400" cy="1470025"/>
          </a:xfrm>
        </p:spPr>
        <p:txBody>
          <a:bodyPr>
            <a:normAutofit/>
          </a:bodyPr>
          <a:lstStyle/>
          <a:p>
            <a:r>
              <a:rPr lang="en-GB" sz="5000" dirty="0" smtClean="0"/>
              <a:t>Methods for Dummies</a:t>
            </a:r>
            <a:endParaRPr lang="en-GB" sz="5000" dirty="0"/>
          </a:p>
        </p:txBody>
      </p:sp>
      <p:sp>
        <p:nvSpPr>
          <p:cNvPr id="3" name="Subtitle 2"/>
          <p:cNvSpPr>
            <a:spLocks noGrp="1"/>
          </p:cNvSpPr>
          <p:nvPr>
            <p:ph type="subTitle" idx="1"/>
          </p:nvPr>
        </p:nvSpPr>
        <p:spPr>
          <a:xfrm>
            <a:off x="1331640" y="2924944"/>
            <a:ext cx="6400800" cy="1752600"/>
          </a:xfrm>
        </p:spPr>
        <p:txBody>
          <a:bodyPr/>
          <a:lstStyle/>
          <a:p>
            <a:r>
              <a:rPr lang="en-GB" dirty="0" err="1" smtClean="0">
                <a:solidFill>
                  <a:schemeClr val="bg1"/>
                </a:solidFill>
              </a:rPr>
              <a:t>Coregistration</a:t>
            </a:r>
            <a:r>
              <a:rPr lang="en-GB" dirty="0" smtClean="0">
                <a:solidFill>
                  <a:schemeClr val="bg1"/>
                </a:solidFill>
              </a:rPr>
              <a:t> and </a:t>
            </a:r>
          </a:p>
          <a:p>
            <a:r>
              <a:rPr lang="en-GB" dirty="0" smtClean="0">
                <a:solidFill>
                  <a:schemeClr val="bg1"/>
                </a:solidFill>
              </a:rPr>
              <a:t>Spatial Normalization</a:t>
            </a:r>
          </a:p>
          <a:p>
            <a:r>
              <a:rPr lang="en-GB" dirty="0" smtClean="0">
                <a:solidFill>
                  <a:schemeClr val="bg1"/>
                </a:solidFill>
              </a:rPr>
              <a:t>Nov 14th</a:t>
            </a:r>
            <a:endParaRPr lang="en-GB" dirty="0">
              <a:solidFill>
                <a:schemeClr val="bg1"/>
              </a:solidFill>
            </a:endParaRPr>
          </a:p>
        </p:txBody>
      </p:sp>
      <p:sp>
        <p:nvSpPr>
          <p:cNvPr id="4" name="TextBox 3"/>
          <p:cNvSpPr txBox="1"/>
          <p:nvPr/>
        </p:nvSpPr>
        <p:spPr>
          <a:xfrm>
            <a:off x="179512" y="6165304"/>
            <a:ext cx="5040560" cy="369332"/>
          </a:xfrm>
          <a:prstGeom prst="rect">
            <a:avLst/>
          </a:prstGeom>
          <a:noFill/>
        </p:spPr>
        <p:txBody>
          <a:bodyPr wrap="square" rtlCol="0">
            <a:spAutoFit/>
          </a:bodyPr>
          <a:lstStyle/>
          <a:p>
            <a:r>
              <a:rPr lang="en-GB" dirty="0" smtClean="0">
                <a:solidFill>
                  <a:schemeClr val="bg1"/>
                </a:solidFill>
              </a:rPr>
              <a:t>Marion Oberhuber and Giles Story </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3"/>
          <p:cNvGrpSpPr>
            <a:grpSpLocks/>
          </p:cNvGrpSpPr>
          <p:nvPr/>
        </p:nvGrpSpPr>
        <p:grpSpPr bwMode="auto">
          <a:xfrm>
            <a:off x="-33338" y="1195388"/>
            <a:ext cx="8824913" cy="5521325"/>
            <a:chOff x="-21" y="753"/>
            <a:chExt cx="5559" cy="3478"/>
          </a:xfrm>
        </p:grpSpPr>
        <p:grpSp>
          <p:nvGrpSpPr>
            <p:cNvPr id="6149" name="Group 4"/>
            <p:cNvGrpSpPr>
              <a:grpSpLocks/>
            </p:cNvGrpSpPr>
            <p:nvPr/>
          </p:nvGrpSpPr>
          <p:grpSpPr bwMode="auto">
            <a:xfrm>
              <a:off x="-21" y="753"/>
              <a:ext cx="5559" cy="3423"/>
              <a:chOff x="-21" y="753"/>
              <a:chExt cx="5559" cy="3423"/>
            </a:xfrm>
          </p:grpSpPr>
          <p:grpSp>
            <p:nvGrpSpPr>
              <p:cNvPr id="6151" name="Group 5"/>
              <p:cNvGrpSpPr>
                <a:grpSpLocks/>
              </p:cNvGrpSpPr>
              <p:nvPr/>
            </p:nvGrpSpPr>
            <p:grpSpPr bwMode="auto">
              <a:xfrm>
                <a:off x="28" y="1783"/>
                <a:ext cx="975" cy="685"/>
                <a:chOff x="30" y="1783"/>
                <a:chExt cx="1056" cy="685"/>
              </a:xfrm>
            </p:grpSpPr>
            <p:sp>
              <p:nvSpPr>
                <p:cNvPr id="6191" name="Rectangle 6"/>
                <p:cNvSpPr>
                  <a:spLocks noChangeArrowheads="1"/>
                </p:cNvSpPr>
                <p:nvPr/>
              </p:nvSpPr>
              <p:spPr bwMode="auto">
                <a:xfrm>
                  <a:off x="30" y="1927"/>
                  <a:ext cx="1056" cy="541"/>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lIns="0" tIns="44450" rIns="0" bIns="44450">
                  <a:spAutoFit/>
                </a:bodyPr>
                <a:lstStyle/>
                <a:p>
                  <a:pPr algn="ctr" eaLnBrk="0" fontAlgn="base" hangingPunct="0">
                    <a:spcBef>
                      <a:spcPct val="0"/>
                    </a:spcBef>
                    <a:spcAft>
                      <a:spcPct val="0"/>
                    </a:spcAft>
                  </a:pPr>
                  <a:r>
                    <a:rPr lang="en-GB" dirty="0" smtClean="0">
                      <a:solidFill>
                        <a:schemeClr val="bg1"/>
                      </a:solidFill>
                      <a:latin typeface="Times New Roman" pitchFamily="33" charset="0"/>
                      <a:cs typeface="Arial" charset="0"/>
                    </a:rPr>
                    <a:t>Motion</a:t>
                  </a:r>
                </a:p>
                <a:p>
                  <a:pPr algn="ctr" eaLnBrk="0" fontAlgn="base" hangingPunct="0">
                    <a:spcBef>
                      <a:spcPct val="0"/>
                    </a:spcBef>
                    <a:spcAft>
                      <a:spcPct val="0"/>
                    </a:spcAft>
                  </a:pPr>
                  <a:r>
                    <a:rPr lang="en-GB" dirty="0" smtClean="0">
                      <a:solidFill>
                        <a:schemeClr val="bg1"/>
                      </a:solidFill>
                      <a:latin typeface="Times New Roman" pitchFamily="33" charset="0"/>
                      <a:cs typeface="Arial" charset="0"/>
                    </a:rPr>
                    <a:t>Correction</a:t>
                  </a:r>
                </a:p>
                <a:p>
                  <a:pPr algn="ctr" eaLnBrk="0" fontAlgn="base" hangingPunct="0">
                    <a:spcBef>
                      <a:spcPct val="0"/>
                    </a:spcBef>
                    <a:spcAft>
                      <a:spcPct val="0"/>
                    </a:spcAft>
                  </a:pPr>
                  <a:r>
                    <a:rPr lang="en-GB" sz="1400" dirty="0" smtClean="0">
                      <a:solidFill>
                        <a:schemeClr val="bg1"/>
                      </a:solidFill>
                      <a:latin typeface="Times New Roman" pitchFamily="33" charset="0"/>
                      <a:cs typeface="Arial" charset="0"/>
                    </a:rPr>
                    <a:t>(Realign &amp; Unwarp)</a:t>
                  </a:r>
                </a:p>
              </p:txBody>
            </p:sp>
            <p:sp>
              <p:nvSpPr>
                <p:cNvPr id="6193" name="Line 8"/>
                <p:cNvSpPr>
                  <a:spLocks noChangeShapeType="1"/>
                </p:cNvSpPr>
                <p:nvPr/>
              </p:nvSpPr>
              <p:spPr bwMode="auto">
                <a:xfrm>
                  <a:off x="732" y="1783"/>
                  <a:ext cx="1" cy="161"/>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grpSp>
          <p:grpSp>
            <p:nvGrpSpPr>
              <p:cNvPr id="6152" name="Group 9"/>
              <p:cNvGrpSpPr>
                <a:grpSpLocks/>
              </p:cNvGrpSpPr>
              <p:nvPr/>
            </p:nvGrpSpPr>
            <p:grpSpPr bwMode="auto">
              <a:xfrm>
                <a:off x="-21" y="753"/>
                <a:ext cx="5559" cy="3423"/>
                <a:chOff x="-21" y="753"/>
                <a:chExt cx="5559" cy="3423"/>
              </a:xfrm>
            </p:grpSpPr>
            <p:grpSp>
              <p:nvGrpSpPr>
                <p:cNvPr id="6153" name="Group 10"/>
                <p:cNvGrpSpPr>
                  <a:grpSpLocks/>
                </p:cNvGrpSpPr>
                <p:nvPr/>
              </p:nvGrpSpPr>
              <p:grpSpPr bwMode="auto">
                <a:xfrm>
                  <a:off x="1029" y="791"/>
                  <a:ext cx="1065" cy="1639"/>
                  <a:chOff x="1115" y="791"/>
                  <a:chExt cx="1154" cy="1639"/>
                </a:xfrm>
              </p:grpSpPr>
              <p:sp>
                <p:nvSpPr>
                  <p:cNvPr id="6185" name="Rectangle 11"/>
                  <p:cNvSpPr>
                    <a:spLocks noChangeArrowheads="1"/>
                  </p:cNvSpPr>
                  <p:nvPr/>
                </p:nvSpPr>
                <p:spPr bwMode="auto">
                  <a:xfrm>
                    <a:off x="1397" y="2082"/>
                    <a:ext cx="816" cy="231"/>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fontAlgn="base" hangingPunct="0">
                      <a:spcBef>
                        <a:spcPct val="0"/>
                      </a:spcBef>
                      <a:spcAft>
                        <a:spcPct val="0"/>
                      </a:spcAft>
                    </a:pPr>
                    <a:r>
                      <a:rPr lang="en-GB" dirty="0" smtClean="0">
                        <a:solidFill>
                          <a:schemeClr val="bg1"/>
                        </a:solidFill>
                        <a:latin typeface="Times New Roman" pitchFamily="33" charset="0"/>
                        <a:cs typeface="Arial" charset="0"/>
                      </a:rPr>
                      <a:t>Smoothing</a:t>
                    </a:r>
                  </a:p>
                </p:txBody>
              </p:sp>
              <p:pic>
                <p:nvPicPr>
                  <p:cNvPr id="6186"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 y="1056"/>
                    <a:ext cx="981" cy="66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87" name="Rectangle 13"/>
                  <p:cNvSpPr>
                    <a:spLocks noChangeArrowheads="1"/>
                  </p:cNvSpPr>
                  <p:nvPr/>
                </p:nvSpPr>
                <p:spPr bwMode="auto">
                  <a:xfrm>
                    <a:off x="1289" y="1989"/>
                    <a:ext cx="950" cy="44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88" name="Rectangle 14"/>
                  <p:cNvSpPr>
                    <a:spLocks noChangeArrowheads="1"/>
                  </p:cNvSpPr>
                  <p:nvPr/>
                </p:nvSpPr>
                <p:spPr bwMode="auto">
                  <a:xfrm>
                    <a:off x="1536" y="791"/>
                    <a:ext cx="51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GB" smtClean="0">
                        <a:solidFill>
                          <a:schemeClr val="bg1"/>
                        </a:solidFill>
                        <a:latin typeface="Times New Roman" pitchFamily="33" charset="0"/>
                        <a:cs typeface="Arial" charset="0"/>
                      </a:rPr>
                      <a:t>kernel</a:t>
                    </a:r>
                  </a:p>
                </p:txBody>
              </p:sp>
              <p:sp>
                <p:nvSpPr>
                  <p:cNvPr id="6189" name="Line 15"/>
                  <p:cNvSpPr>
                    <a:spLocks noChangeShapeType="1"/>
                  </p:cNvSpPr>
                  <p:nvPr/>
                </p:nvSpPr>
                <p:spPr bwMode="auto">
                  <a:xfrm>
                    <a:off x="1115" y="2207"/>
                    <a:ext cx="226" cy="3"/>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90" name="Line 16"/>
                  <p:cNvSpPr>
                    <a:spLocks noChangeShapeType="1"/>
                  </p:cNvSpPr>
                  <p:nvPr/>
                </p:nvSpPr>
                <p:spPr bwMode="auto">
                  <a:xfrm>
                    <a:off x="1773" y="1776"/>
                    <a:ext cx="0" cy="239"/>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ln>
                        <a:solidFill>
                          <a:schemeClr val="bg1"/>
                        </a:solidFill>
                      </a:ln>
                      <a:solidFill>
                        <a:schemeClr val="bg1"/>
                      </a:solidFill>
                      <a:cs typeface="Arial" charset="0"/>
                    </a:endParaRPr>
                  </a:p>
                </p:txBody>
              </p:sp>
            </p:grpSp>
            <p:grpSp>
              <p:nvGrpSpPr>
                <p:cNvPr id="6154" name="Group 17"/>
                <p:cNvGrpSpPr>
                  <a:grpSpLocks/>
                </p:cNvGrpSpPr>
                <p:nvPr/>
              </p:nvGrpSpPr>
              <p:grpSpPr bwMode="auto">
                <a:xfrm>
                  <a:off x="204" y="2374"/>
                  <a:ext cx="1980" cy="1802"/>
                  <a:chOff x="204" y="2374"/>
                  <a:chExt cx="1980" cy="1802"/>
                </a:xfrm>
              </p:grpSpPr>
              <p:sp>
                <p:nvSpPr>
                  <p:cNvPr id="6178" name="Rectangle 18"/>
                  <p:cNvSpPr>
                    <a:spLocks noChangeArrowheads="1"/>
                  </p:cNvSpPr>
                  <p:nvPr/>
                </p:nvSpPr>
                <p:spPr bwMode="auto">
                  <a:xfrm>
                    <a:off x="204" y="2782"/>
                    <a:ext cx="1814" cy="40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79" name="Rectangle 19"/>
                  <p:cNvSpPr>
                    <a:spLocks noChangeArrowheads="1"/>
                  </p:cNvSpPr>
                  <p:nvPr/>
                </p:nvSpPr>
                <p:spPr bwMode="auto">
                  <a:xfrm>
                    <a:off x="322" y="2774"/>
                    <a:ext cx="1616" cy="406"/>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lIns="90488" tIns="44450" rIns="90488" bIns="44450">
                    <a:spAutoFit/>
                  </a:bodyPr>
                  <a:lstStyle/>
                  <a:p>
                    <a:pPr marL="285750" indent="-285750" eaLnBrk="0" fontAlgn="base" hangingPunct="0">
                      <a:spcBef>
                        <a:spcPct val="0"/>
                      </a:spcBef>
                      <a:spcAft>
                        <a:spcPct val="0"/>
                      </a:spcAft>
                      <a:buFont typeface="Arial" pitchFamily="34" charset="0"/>
                      <a:buChar char="•"/>
                    </a:pPr>
                    <a:r>
                      <a:rPr lang="en-GB" dirty="0" smtClean="0">
                        <a:solidFill>
                          <a:schemeClr val="bg1"/>
                        </a:solidFill>
                        <a:latin typeface="Times New Roman" pitchFamily="33" charset="0"/>
                        <a:cs typeface="Arial" charset="0"/>
                      </a:rPr>
                      <a:t>Co-registration</a:t>
                    </a:r>
                  </a:p>
                  <a:p>
                    <a:pPr marL="285750" indent="-285750" eaLnBrk="0" fontAlgn="base" hangingPunct="0">
                      <a:spcBef>
                        <a:spcPct val="0"/>
                      </a:spcBef>
                      <a:spcAft>
                        <a:spcPct val="0"/>
                      </a:spcAft>
                      <a:buFont typeface="Arial" pitchFamily="34" charset="0"/>
                      <a:buChar char="•"/>
                    </a:pPr>
                    <a:r>
                      <a:rPr lang="en-GB" dirty="0" smtClean="0">
                        <a:solidFill>
                          <a:schemeClr val="bg1"/>
                        </a:solidFill>
                        <a:latin typeface="Times New Roman" pitchFamily="33" charset="0"/>
                        <a:cs typeface="Arial" charset="0"/>
                      </a:rPr>
                      <a:t>Spatial</a:t>
                    </a:r>
                    <a:r>
                      <a:rPr lang="en-GB" dirty="0">
                        <a:solidFill>
                          <a:schemeClr val="bg1"/>
                        </a:solidFill>
                        <a:latin typeface="Times New Roman" pitchFamily="33" charset="0"/>
                        <a:cs typeface="Arial" charset="0"/>
                      </a:rPr>
                      <a:t> </a:t>
                    </a:r>
                    <a:r>
                      <a:rPr lang="en-GB" dirty="0" smtClean="0">
                        <a:solidFill>
                          <a:schemeClr val="bg1"/>
                        </a:solidFill>
                        <a:latin typeface="Times New Roman" pitchFamily="33" charset="0"/>
                        <a:cs typeface="Arial" charset="0"/>
                      </a:rPr>
                      <a:t>normalisation</a:t>
                    </a:r>
                  </a:p>
                </p:txBody>
              </p:sp>
              <p:pic>
                <p:nvPicPr>
                  <p:cNvPr id="6180" name="Picture 2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 y="3425"/>
                    <a:ext cx="825"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181" name="Rectangle 21"/>
                  <p:cNvSpPr>
                    <a:spLocks noChangeArrowheads="1"/>
                  </p:cNvSpPr>
                  <p:nvPr/>
                </p:nvSpPr>
                <p:spPr bwMode="auto">
                  <a:xfrm>
                    <a:off x="1552" y="3600"/>
                    <a:ext cx="632"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GB" smtClean="0">
                        <a:solidFill>
                          <a:schemeClr val="bg1"/>
                        </a:solidFill>
                        <a:latin typeface="Times New Roman" pitchFamily="33" charset="0"/>
                        <a:cs typeface="Arial" charset="0"/>
                      </a:rPr>
                      <a:t>Standard</a:t>
                    </a:r>
                  </a:p>
                  <a:p>
                    <a:pPr eaLnBrk="0" fontAlgn="base" hangingPunct="0">
                      <a:spcBef>
                        <a:spcPct val="0"/>
                      </a:spcBef>
                      <a:spcAft>
                        <a:spcPct val="0"/>
                      </a:spcAft>
                    </a:pPr>
                    <a:r>
                      <a:rPr lang="en-GB" smtClean="0">
                        <a:solidFill>
                          <a:schemeClr val="bg1"/>
                        </a:solidFill>
                        <a:latin typeface="Times New Roman" pitchFamily="33" charset="0"/>
                        <a:cs typeface="Arial" charset="0"/>
                      </a:rPr>
                      <a:t>template</a:t>
                    </a:r>
                  </a:p>
                </p:txBody>
              </p:sp>
              <p:sp>
                <p:nvSpPr>
                  <p:cNvPr id="6182" name="Line 22"/>
                  <p:cNvSpPr>
                    <a:spLocks noChangeShapeType="1"/>
                  </p:cNvSpPr>
                  <p:nvPr/>
                </p:nvSpPr>
                <p:spPr bwMode="auto">
                  <a:xfrm flipV="1">
                    <a:off x="1067" y="3237"/>
                    <a:ext cx="0" cy="186"/>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83" name="Line 23"/>
                  <p:cNvSpPr>
                    <a:spLocks noChangeShapeType="1"/>
                  </p:cNvSpPr>
                  <p:nvPr/>
                </p:nvSpPr>
                <p:spPr bwMode="auto">
                  <a:xfrm flipH="1">
                    <a:off x="680" y="2472"/>
                    <a:ext cx="0" cy="288"/>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84" name="Line 24"/>
                  <p:cNvSpPr>
                    <a:spLocks noChangeShapeType="1"/>
                  </p:cNvSpPr>
                  <p:nvPr/>
                </p:nvSpPr>
                <p:spPr bwMode="auto">
                  <a:xfrm flipV="1">
                    <a:off x="1641" y="2374"/>
                    <a:ext cx="0" cy="339"/>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grpSp>
            <p:grpSp>
              <p:nvGrpSpPr>
                <p:cNvPr id="6155" name="Group 25"/>
                <p:cNvGrpSpPr>
                  <a:grpSpLocks/>
                </p:cNvGrpSpPr>
                <p:nvPr/>
              </p:nvGrpSpPr>
              <p:grpSpPr bwMode="auto">
                <a:xfrm>
                  <a:off x="-21" y="776"/>
                  <a:ext cx="1113" cy="1000"/>
                  <a:chOff x="-22" y="776"/>
                  <a:chExt cx="1205" cy="1000"/>
                </a:xfrm>
              </p:grpSpPr>
              <p:sp>
                <p:nvSpPr>
                  <p:cNvPr id="6174" name="Rectangle 26"/>
                  <p:cNvSpPr>
                    <a:spLocks noChangeArrowheads="1"/>
                  </p:cNvSpPr>
                  <p:nvPr/>
                </p:nvSpPr>
                <p:spPr bwMode="auto">
                  <a:xfrm>
                    <a:off x="-22" y="776"/>
                    <a:ext cx="12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GB" dirty="0" smtClean="0">
                        <a:solidFill>
                          <a:schemeClr val="bg1"/>
                        </a:solidFill>
                        <a:latin typeface="Times New Roman" pitchFamily="33" charset="0"/>
                        <a:cs typeface="Arial" charset="0"/>
                      </a:rPr>
                      <a:t>fMRI time-series</a:t>
                    </a:r>
                  </a:p>
                </p:txBody>
              </p:sp>
              <p:pic>
                <p:nvPicPr>
                  <p:cNvPr id="6175" name="Picture 2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1008"/>
                    <a:ext cx="720" cy="576"/>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pic>
                <p:nvPicPr>
                  <p:cNvPr id="6176" name="Picture 2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 y="1104"/>
                    <a:ext cx="720" cy="576"/>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pic>
                <p:nvPicPr>
                  <p:cNvPr id="6177" name="Picture 2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1200"/>
                    <a:ext cx="720" cy="576"/>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6157" name="Group 31"/>
                <p:cNvGrpSpPr>
                  <a:grpSpLocks/>
                </p:cNvGrpSpPr>
                <p:nvPr/>
              </p:nvGrpSpPr>
              <p:grpSpPr bwMode="auto">
                <a:xfrm>
                  <a:off x="3817" y="753"/>
                  <a:ext cx="1721" cy="1743"/>
                  <a:chOff x="4135" y="753"/>
                  <a:chExt cx="1865" cy="1743"/>
                </a:xfrm>
              </p:grpSpPr>
              <p:pic>
                <p:nvPicPr>
                  <p:cNvPr id="6171" name="Picture 3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6" y="1056"/>
                    <a:ext cx="1623" cy="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172" name="Picture 33"/>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4" y="1803"/>
                    <a:ext cx="996" cy="69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73" name="Rectangle 34"/>
                  <p:cNvSpPr>
                    <a:spLocks noChangeArrowheads="1"/>
                  </p:cNvSpPr>
                  <p:nvPr/>
                </p:nvSpPr>
                <p:spPr bwMode="auto">
                  <a:xfrm>
                    <a:off x="4135" y="753"/>
                    <a:ext cx="1797" cy="23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fontAlgn="base" hangingPunct="0">
                      <a:spcBef>
                        <a:spcPct val="0"/>
                      </a:spcBef>
                      <a:spcAft>
                        <a:spcPct val="0"/>
                      </a:spcAft>
                    </a:pPr>
                    <a:r>
                      <a:rPr lang="en-GB" dirty="0" smtClean="0">
                        <a:solidFill>
                          <a:schemeClr val="bg1"/>
                        </a:solidFill>
                        <a:latin typeface="Times New Roman" pitchFamily="33" charset="0"/>
                        <a:cs typeface="Arial" charset="0"/>
                      </a:rPr>
                      <a:t>Statistical Parametric Map</a:t>
                    </a:r>
                  </a:p>
                </p:txBody>
              </p:sp>
            </p:grpSp>
            <p:grpSp>
              <p:nvGrpSpPr>
                <p:cNvPr id="6158" name="Group 35"/>
                <p:cNvGrpSpPr>
                  <a:grpSpLocks/>
                </p:cNvGrpSpPr>
                <p:nvPr/>
              </p:nvGrpSpPr>
              <p:grpSpPr bwMode="auto">
                <a:xfrm>
                  <a:off x="2083" y="776"/>
                  <a:ext cx="1671" cy="1647"/>
                  <a:chOff x="2254" y="776"/>
                  <a:chExt cx="1810" cy="1647"/>
                </a:xfrm>
              </p:grpSpPr>
              <p:pic>
                <p:nvPicPr>
                  <p:cNvPr id="6164" name="Picture 36"/>
                  <p:cNvPicPr>
                    <a:picLocks noChangeArrowheads="1"/>
                  </p:cNvPicPr>
                  <p:nvPr/>
                </p:nvPicPr>
                <p:blipFill>
                  <a:blip r:embed="rId8">
                    <a:extLst>
                      <a:ext uri="{28A0092B-C50C-407E-A947-70E740481C1C}">
                        <a14:useLocalDpi xmlns:a14="http://schemas.microsoft.com/office/drawing/2010/main" val="0"/>
                      </a:ext>
                    </a:extLst>
                  </a:blip>
                  <a:srcRect l="69757" t="30959" r="7643" b="14474"/>
                  <a:stretch>
                    <a:fillRect/>
                  </a:stretch>
                </p:blipFill>
                <p:spPr bwMode="auto">
                  <a:xfrm>
                    <a:off x="3029" y="1062"/>
                    <a:ext cx="485" cy="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165" name="Rectangle 37"/>
                  <p:cNvSpPr>
                    <a:spLocks noChangeArrowheads="1"/>
                  </p:cNvSpPr>
                  <p:nvPr/>
                </p:nvSpPr>
                <p:spPr bwMode="auto">
                  <a:xfrm>
                    <a:off x="2553" y="2090"/>
                    <a:ext cx="1511" cy="229"/>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fontAlgn="base" hangingPunct="0">
                      <a:spcBef>
                        <a:spcPct val="0"/>
                      </a:spcBef>
                      <a:spcAft>
                        <a:spcPct val="0"/>
                      </a:spcAft>
                    </a:pPr>
                    <a:r>
                      <a:rPr lang="en-GB" smtClean="0">
                        <a:solidFill>
                          <a:schemeClr val="bg1"/>
                        </a:solidFill>
                        <a:latin typeface="Times New Roman" pitchFamily="33" charset="0"/>
                        <a:cs typeface="Arial" charset="0"/>
                      </a:rPr>
                      <a:t>General Linear Model</a:t>
                    </a:r>
                  </a:p>
                </p:txBody>
              </p:sp>
              <p:sp>
                <p:nvSpPr>
                  <p:cNvPr id="6166" name="Rectangle 38"/>
                  <p:cNvSpPr>
                    <a:spLocks noChangeArrowheads="1"/>
                  </p:cNvSpPr>
                  <p:nvPr/>
                </p:nvSpPr>
                <p:spPr bwMode="auto">
                  <a:xfrm>
                    <a:off x="2479" y="1989"/>
                    <a:ext cx="1535" cy="4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67" name="Rectangle 39"/>
                  <p:cNvSpPr>
                    <a:spLocks noChangeArrowheads="1"/>
                  </p:cNvSpPr>
                  <p:nvPr/>
                </p:nvSpPr>
                <p:spPr bwMode="auto">
                  <a:xfrm>
                    <a:off x="2779" y="776"/>
                    <a:ext cx="1022" cy="23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fontAlgn="base" hangingPunct="0">
                      <a:spcBef>
                        <a:spcPct val="0"/>
                      </a:spcBef>
                      <a:spcAft>
                        <a:spcPct val="0"/>
                      </a:spcAft>
                    </a:pPr>
                    <a:r>
                      <a:rPr lang="en-GB" dirty="0" smtClean="0">
                        <a:solidFill>
                          <a:schemeClr val="bg1"/>
                        </a:solidFill>
                        <a:latin typeface="Times New Roman" pitchFamily="33" charset="0"/>
                        <a:cs typeface="Arial" charset="0"/>
                      </a:rPr>
                      <a:t>Design matrix</a:t>
                    </a:r>
                  </a:p>
                </p:txBody>
              </p:sp>
              <p:sp>
                <p:nvSpPr>
                  <p:cNvPr id="6168" name="Line 40"/>
                  <p:cNvSpPr>
                    <a:spLocks noChangeShapeType="1"/>
                  </p:cNvSpPr>
                  <p:nvPr/>
                </p:nvSpPr>
                <p:spPr bwMode="auto">
                  <a:xfrm>
                    <a:off x="3258" y="1787"/>
                    <a:ext cx="0" cy="19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69" name="Line 41"/>
                  <p:cNvSpPr>
                    <a:spLocks noChangeShapeType="1"/>
                  </p:cNvSpPr>
                  <p:nvPr/>
                </p:nvSpPr>
                <p:spPr bwMode="auto">
                  <a:xfrm>
                    <a:off x="2254" y="2206"/>
                    <a:ext cx="269" cy="4"/>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70" name="Line 42"/>
                  <p:cNvSpPr>
                    <a:spLocks noChangeShapeType="1"/>
                  </p:cNvSpPr>
                  <p:nvPr/>
                </p:nvSpPr>
                <p:spPr bwMode="auto">
                  <a:xfrm>
                    <a:off x="3258" y="1787"/>
                    <a:ext cx="0" cy="195"/>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grpSp>
            <p:grpSp>
              <p:nvGrpSpPr>
                <p:cNvPr id="6159" name="Group 43"/>
                <p:cNvGrpSpPr>
                  <a:grpSpLocks/>
                </p:cNvGrpSpPr>
                <p:nvPr/>
              </p:nvGrpSpPr>
              <p:grpSpPr bwMode="auto">
                <a:xfrm>
                  <a:off x="3056" y="2405"/>
                  <a:ext cx="1972" cy="1684"/>
                  <a:chOff x="3311" y="2405"/>
                  <a:chExt cx="2136" cy="1684"/>
                </a:xfrm>
              </p:grpSpPr>
              <p:sp>
                <p:nvSpPr>
                  <p:cNvPr id="6160" name="Rectangle 44"/>
                  <p:cNvSpPr>
                    <a:spLocks noChangeArrowheads="1"/>
                  </p:cNvSpPr>
                  <p:nvPr/>
                </p:nvSpPr>
                <p:spPr bwMode="auto">
                  <a:xfrm>
                    <a:off x="3360" y="2784"/>
                    <a:ext cx="1415" cy="23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fontAlgn="base" hangingPunct="0">
                      <a:spcBef>
                        <a:spcPct val="0"/>
                      </a:spcBef>
                      <a:spcAft>
                        <a:spcPct val="0"/>
                      </a:spcAft>
                    </a:pPr>
                    <a:r>
                      <a:rPr lang="en-GB" dirty="0" smtClean="0">
                        <a:solidFill>
                          <a:schemeClr val="bg1"/>
                        </a:solidFill>
                        <a:latin typeface="Times New Roman" pitchFamily="33" charset="0"/>
                        <a:cs typeface="Arial" charset="0"/>
                      </a:rPr>
                      <a:t>Parameter Estimates</a:t>
                    </a:r>
                  </a:p>
                </p:txBody>
              </p:sp>
              <p:sp>
                <p:nvSpPr>
                  <p:cNvPr id="6161" name="Line 45"/>
                  <p:cNvSpPr>
                    <a:spLocks noChangeShapeType="1"/>
                  </p:cNvSpPr>
                  <p:nvPr/>
                </p:nvSpPr>
                <p:spPr bwMode="auto">
                  <a:xfrm flipV="1">
                    <a:off x="4608" y="2430"/>
                    <a:ext cx="354" cy="402"/>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62" name="Line 46"/>
                  <p:cNvSpPr>
                    <a:spLocks noChangeShapeType="1"/>
                  </p:cNvSpPr>
                  <p:nvPr/>
                </p:nvSpPr>
                <p:spPr bwMode="auto">
                  <a:xfrm>
                    <a:off x="3311" y="2405"/>
                    <a:ext cx="350" cy="427"/>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pic>
                <p:nvPicPr>
                  <p:cNvPr id="6163" name="Picture 4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2" y="3025"/>
                    <a:ext cx="1995"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grpSp>
        <p:sp>
          <p:nvSpPr>
            <p:cNvPr id="6150" name="Rectangle 48"/>
            <p:cNvSpPr>
              <a:spLocks noChangeArrowheads="1"/>
            </p:cNvSpPr>
            <p:nvPr/>
          </p:nvSpPr>
          <p:spPr bwMode="auto">
            <a:xfrm>
              <a:off x="88" y="2616"/>
              <a:ext cx="2090" cy="161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grpSp>
      <p:sp>
        <p:nvSpPr>
          <p:cNvPr id="50" name="Rectangle 49"/>
          <p:cNvSpPr/>
          <p:nvPr/>
        </p:nvSpPr>
        <p:spPr>
          <a:xfrm>
            <a:off x="1763712" y="1255714"/>
            <a:ext cx="1682749" cy="27495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6147" name="Title 48"/>
          <p:cNvSpPr>
            <a:spLocks noGrp="1"/>
          </p:cNvSpPr>
          <p:nvPr>
            <p:ph type="title"/>
          </p:nvPr>
        </p:nvSpPr>
        <p:spPr>
          <a:xfrm>
            <a:off x="878699" y="116632"/>
            <a:ext cx="7772400" cy="706438"/>
          </a:xfrm>
        </p:spPr>
        <p:txBody>
          <a:bodyPr>
            <a:noAutofit/>
          </a:bodyPr>
          <a:lstStyle/>
          <a:p>
            <a:r>
              <a:rPr lang="en-GB" sz="5000" dirty="0" smtClean="0">
                <a:solidFill>
                  <a:schemeClr val="tx2">
                    <a:lumMod val="40000"/>
                    <a:lumOff val="60000"/>
                  </a:schemeClr>
                </a:solidFill>
              </a:rPr>
              <a:t>Overview</a:t>
            </a:r>
          </a:p>
        </p:txBody>
      </p:sp>
    </p:spTree>
    <p:extLst>
      <p:ext uri="{BB962C8B-B14F-4D97-AF65-F5344CB8AC3E}">
        <p14:creationId xmlns:p14="http://schemas.microsoft.com/office/powerpoint/2010/main" val="1324945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179388" y="533400"/>
            <a:ext cx="8713787" cy="950913"/>
          </a:xfrm>
          <a:prstGeom prst="rect">
            <a:avLst/>
          </a:prstGeom>
          <a:noFill/>
          <a:ln>
            <a:noFill/>
          </a:ln>
          <a:effectLst/>
          <a:extLst/>
        </p:spPr>
        <p:txBody>
          <a:bodyPr anchor="ctr"/>
          <a:lstStyle/>
          <a:p>
            <a:pPr algn="ctr" fontAlgn="base">
              <a:spcBef>
                <a:spcPct val="0"/>
              </a:spcBef>
              <a:spcAft>
                <a:spcPct val="0"/>
              </a:spcAft>
              <a:defRPr/>
            </a:pPr>
            <a:r>
              <a:rPr lang="en-GB" sz="4000" b="1" dirty="0" err="1">
                <a:solidFill>
                  <a:srgbClr val="4F81BD"/>
                </a:solidFill>
                <a:cs typeface="Arial" charset="0"/>
              </a:rPr>
              <a:t>Preprocessing</a:t>
            </a:r>
            <a:r>
              <a:rPr lang="en-GB" sz="4000" b="1" dirty="0">
                <a:solidFill>
                  <a:srgbClr val="4F81BD"/>
                </a:solidFill>
                <a:cs typeface="Arial" charset="0"/>
              </a:rPr>
              <a:t> Steps</a:t>
            </a:r>
            <a:endParaRPr lang="en-US" sz="4000" b="1" dirty="0">
              <a:solidFill>
                <a:srgbClr val="4F81BD"/>
              </a:solidFill>
              <a:cs typeface="Arial" charset="0"/>
            </a:endParaRPr>
          </a:p>
        </p:txBody>
      </p:sp>
      <p:sp>
        <p:nvSpPr>
          <p:cNvPr id="7171" name="Rectangle 3"/>
          <p:cNvSpPr>
            <a:spLocks noChangeArrowheads="1"/>
          </p:cNvSpPr>
          <p:nvPr/>
        </p:nvSpPr>
        <p:spPr bwMode="auto">
          <a:xfrm>
            <a:off x="457200" y="1600200"/>
            <a:ext cx="822960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lnSpc>
                <a:spcPct val="80000"/>
              </a:lnSpc>
              <a:spcBef>
                <a:spcPct val="20000"/>
              </a:spcBef>
              <a:spcAft>
                <a:spcPct val="0"/>
              </a:spcAft>
              <a:buClr>
                <a:srgbClr val="0000FF"/>
              </a:buClr>
              <a:buSzPct val="120000"/>
              <a:buFontTx/>
              <a:buChar char="•"/>
            </a:pPr>
            <a:r>
              <a:rPr lang="en-GB" sz="2800" smtClean="0">
                <a:solidFill>
                  <a:prstClr val="white"/>
                </a:solidFill>
                <a:cs typeface="Arial" charset="0"/>
              </a:rPr>
              <a:t>Realignment (&amp; unwarping)</a:t>
            </a:r>
          </a:p>
          <a:p>
            <a:pPr marL="742950" lvl="1" indent="-285750" fontAlgn="base">
              <a:lnSpc>
                <a:spcPct val="80000"/>
              </a:lnSpc>
              <a:spcBef>
                <a:spcPct val="20000"/>
              </a:spcBef>
              <a:spcAft>
                <a:spcPct val="0"/>
              </a:spcAft>
              <a:buFont typeface="Tahoma" pitchFamily="33" charset="0"/>
              <a:buChar char="–"/>
            </a:pPr>
            <a:r>
              <a:rPr lang="en-GB" sz="2400" smtClean="0">
                <a:solidFill>
                  <a:prstClr val="white"/>
                </a:solidFill>
                <a:cs typeface="Arial" charset="0"/>
              </a:rPr>
              <a:t>Motion correction: Adjust for movement between slices</a:t>
            </a:r>
          </a:p>
          <a:p>
            <a:pPr marL="342900" indent="-342900" fontAlgn="base">
              <a:lnSpc>
                <a:spcPct val="80000"/>
              </a:lnSpc>
              <a:spcBef>
                <a:spcPct val="20000"/>
              </a:spcBef>
              <a:spcAft>
                <a:spcPct val="0"/>
              </a:spcAft>
              <a:buClr>
                <a:srgbClr val="0000FF"/>
              </a:buClr>
              <a:buSzPct val="120000"/>
              <a:buFontTx/>
              <a:buChar char="•"/>
            </a:pPr>
            <a:r>
              <a:rPr lang="en-GB" sz="2800" b="1" smtClean="0">
                <a:solidFill>
                  <a:srgbClr val="4F81BD"/>
                </a:solidFill>
                <a:cs typeface="Arial" charset="0"/>
              </a:rPr>
              <a:t>Coregistration</a:t>
            </a:r>
          </a:p>
          <a:p>
            <a:pPr marL="742950" lvl="1" indent="-285750" fontAlgn="base">
              <a:lnSpc>
                <a:spcPct val="80000"/>
              </a:lnSpc>
              <a:spcBef>
                <a:spcPct val="20000"/>
              </a:spcBef>
              <a:spcAft>
                <a:spcPct val="0"/>
              </a:spcAft>
              <a:buFont typeface="Tahoma" pitchFamily="33" charset="0"/>
              <a:buChar char="–"/>
            </a:pPr>
            <a:r>
              <a:rPr lang="en-GB" sz="2400" smtClean="0">
                <a:solidFill>
                  <a:prstClr val="white"/>
                </a:solidFill>
                <a:cs typeface="Arial" charset="0"/>
              </a:rPr>
              <a:t>Overlay structural and functional images: Link functional scans to anatomical scan</a:t>
            </a:r>
          </a:p>
          <a:p>
            <a:pPr marL="342900" indent="-342900" fontAlgn="base">
              <a:lnSpc>
                <a:spcPct val="80000"/>
              </a:lnSpc>
              <a:spcBef>
                <a:spcPct val="20000"/>
              </a:spcBef>
              <a:spcAft>
                <a:spcPct val="0"/>
              </a:spcAft>
              <a:buClr>
                <a:srgbClr val="0000FF"/>
              </a:buClr>
              <a:buSzPct val="120000"/>
              <a:buFontTx/>
              <a:buChar char="•"/>
            </a:pPr>
            <a:r>
              <a:rPr lang="en-GB" sz="2800" b="1" smtClean="0">
                <a:solidFill>
                  <a:srgbClr val="4F81BD"/>
                </a:solidFill>
                <a:cs typeface="Arial" charset="0"/>
              </a:rPr>
              <a:t>Normalisation</a:t>
            </a:r>
          </a:p>
          <a:p>
            <a:pPr marL="742950" lvl="1" indent="-285750" fontAlgn="base">
              <a:lnSpc>
                <a:spcPct val="80000"/>
              </a:lnSpc>
              <a:spcBef>
                <a:spcPct val="20000"/>
              </a:spcBef>
              <a:spcAft>
                <a:spcPct val="0"/>
              </a:spcAft>
              <a:buFont typeface="Tahoma" pitchFamily="33" charset="0"/>
              <a:buChar char="–"/>
            </a:pPr>
            <a:r>
              <a:rPr lang="en-GB" sz="2400" smtClean="0">
                <a:solidFill>
                  <a:prstClr val="white"/>
                </a:solidFill>
                <a:cs typeface="Arial" charset="0"/>
              </a:rPr>
              <a:t>Warp images to fit to a standard template brain</a:t>
            </a:r>
          </a:p>
          <a:p>
            <a:pPr marL="342900" indent="-342900" fontAlgn="base">
              <a:lnSpc>
                <a:spcPct val="80000"/>
              </a:lnSpc>
              <a:spcBef>
                <a:spcPct val="20000"/>
              </a:spcBef>
              <a:spcAft>
                <a:spcPct val="0"/>
              </a:spcAft>
              <a:buClr>
                <a:srgbClr val="0000FF"/>
              </a:buClr>
              <a:buSzPct val="120000"/>
              <a:buFontTx/>
              <a:buChar char="•"/>
            </a:pPr>
            <a:r>
              <a:rPr lang="en-GB" sz="2800" smtClean="0">
                <a:solidFill>
                  <a:prstClr val="white"/>
                </a:solidFill>
                <a:cs typeface="Arial" charset="0"/>
              </a:rPr>
              <a:t>Smoothing</a:t>
            </a:r>
          </a:p>
          <a:p>
            <a:pPr marL="742950" lvl="1" indent="-285750" fontAlgn="base">
              <a:lnSpc>
                <a:spcPct val="80000"/>
              </a:lnSpc>
              <a:spcBef>
                <a:spcPct val="20000"/>
              </a:spcBef>
              <a:spcAft>
                <a:spcPct val="0"/>
              </a:spcAft>
              <a:buFont typeface="Tahoma" pitchFamily="33" charset="0"/>
              <a:buChar char="–"/>
            </a:pPr>
            <a:r>
              <a:rPr lang="en-GB" sz="2400" smtClean="0">
                <a:solidFill>
                  <a:prstClr val="white"/>
                </a:solidFill>
                <a:cs typeface="Arial" charset="0"/>
              </a:rPr>
              <a:t>To increase signal-to-noise ratio</a:t>
            </a:r>
          </a:p>
          <a:p>
            <a:pPr marL="342900" indent="-342900" fontAlgn="base">
              <a:lnSpc>
                <a:spcPct val="80000"/>
              </a:lnSpc>
              <a:spcBef>
                <a:spcPct val="20000"/>
              </a:spcBef>
              <a:spcAft>
                <a:spcPct val="0"/>
              </a:spcAft>
              <a:buClr>
                <a:srgbClr val="0000FF"/>
              </a:buClr>
              <a:buSzPct val="120000"/>
              <a:buFontTx/>
              <a:buChar char="•"/>
            </a:pPr>
            <a:r>
              <a:rPr lang="en-GB" sz="2800" smtClean="0">
                <a:solidFill>
                  <a:prstClr val="white"/>
                </a:solidFill>
                <a:cs typeface="Arial" charset="0"/>
              </a:rPr>
              <a:t>Extras (optional)</a:t>
            </a:r>
          </a:p>
          <a:p>
            <a:pPr marL="742950" lvl="1" indent="-285750" fontAlgn="base">
              <a:lnSpc>
                <a:spcPct val="80000"/>
              </a:lnSpc>
              <a:spcBef>
                <a:spcPct val="20000"/>
              </a:spcBef>
              <a:spcAft>
                <a:spcPct val="0"/>
              </a:spcAft>
              <a:buFont typeface="Tahoma" pitchFamily="33" charset="0"/>
              <a:buChar char="–"/>
            </a:pPr>
            <a:r>
              <a:rPr lang="en-GB" sz="2400" smtClean="0">
                <a:solidFill>
                  <a:prstClr val="white"/>
                </a:solidFill>
                <a:cs typeface="Arial" charset="0"/>
              </a:rPr>
              <a:t>Slice timing correction; unwarping</a:t>
            </a:r>
            <a:endParaRPr lang="en-US" sz="2400" smtClean="0">
              <a:solidFill>
                <a:prstClr val="white"/>
              </a:solidFill>
              <a:cs typeface="Arial" charset="0"/>
            </a:endParaRPr>
          </a:p>
        </p:txBody>
      </p:sp>
      <p:sp>
        <p:nvSpPr>
          <p:cNvPr id="7172" name="Oval 4"/>
          <p:cNvSpPr>
            <a:spLocks noChangeArrowheads="1"/>
          </p:cNvSpPr>
          <p:nvPr/>
        </p:nvSpPr>
        <p:spPr bwMode="auto">
          <a:xfrm>
            <a:off x="207963" y="3279775"/>
            <a:ext cx="7964487" cy="1130300"/>
          </a:xfrm>
          <a:prstGeom prst="ellipse">
            <a:avLst/>
          </a:prstGeom>
          <a:noFill/>
          <a:ln w="635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Tree>
    <p:extLst>
      <p:ext uri="{BB962C8B-B14F-4D97-AF65-F5344CB8AC3E}">
        <p14:creationId xmlns:p14="http://schemas.microsoft.com/office/powerpoint/2010/main" val="3916840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62880" y="0"/>
            <a:ext cx="8229600" cy="1143000"/>
          </a:xfrm>
        </p:spPr>
        <p:txBody>
          <a:bodyPr/>
          <a:lstStyle/>
          <a:p>
            <a:pPr eaLnBrk="1" hangingPunct="1"/>
            <a:r>
              <a:rPr lang="en-GB" smtClean="0">
                <a:solidFill>
                  <a:srgbClr val="558ED5"/>
                </a:solidFill>
              </a:rPr>
              <a:t>Within Person vs. Between People</a:t>
            </a:r>
          </a:p>
        </p:txBody>
      </p:sp>
      <p:sp>
        <p:nvSpPr>
          <p:cNvPr id="8195" name="Content Placeholder 2"/>
          <p:cNvSpPr>
            <a:spLocks noGrp="1"/>
          </p:cNvSpPr>
          <p:nvPr>
            <p:ph sz="quarter" idx="1"/>
          </p:nvPr>
        </p:nvSpPr>
        <p:spPr>
          <a:xfrm>
            <a:off x="425450" y="1127125"/>
            <a:ext cx="3305175" cy="4779963"/>
          </a:xfrm>
        </p:spPr>
        <p:txBody>
          <a:bodyPr/>
          <a:lstStyle/>
          <a:p>
            <a:pPr eaLnBrk="1" hangingPunct="1"/>
            <a:r>
              <a:rPr lang="en-GB" sz="2400" b="1" dirty="0" smtClean="0"/>
              <a:t>Co-registration: </a:t>
            </a:r>
            <a:r>
              <a:rPr lang="en-GB" sz="2400" dirty="0" smtClean="0"/>
              <a:t>Within Subjects</a:t>
            </a:r>
          </a:p>
          <a:p>
            <a:pPr eaLnBrk="1" hangingPunct="1"/>
            <a:endParaRPr lang="en-GB" sz="2400" dirty="0" smtClean="0"/>
          </a:p>
          <a:p>
            <a:pPr eaLnBrk="1" hangingPunct="1"/>
            <a:r>
              <a:rPr lang="en-GB" sz="2400" b="1" dirty="0" smtClean="0"/>
              <a:t>Between Subjects Problem:</a:t>
            </a:r>
          </a:p>
        </p:txBody>
      </p:sp>
      <p:grpSp>
        <p:nvGrpSpPr>
          <p:cNvPr id="8196" name="Group 16"/>
          <p:cNvGrpSpPr>
            <a:grpSpLocks/>
          </p:cNvGrpSpPr>
          <p:nvPr/>
        </p:nvGrpSpPr>
        <p:grpSpPr bwMode="auto">
          <a:xfrm>
            <a:off x="4207907" y="1132675"/>
            <a:ext cx="2983006" cy="2258074"/>
            <a:chOff x="1020" y="799"/>
            <a:chExt cx="3765" cy="3521"/>
          </a:xfrm>
        </p:grpSpPr>
        <p:sp>
          <p:nvSpPr>
            <p:cNvPr id="8202" name="Rectangle 15"/>
            <p:cNvSpPr>
              <a:spLocks noChangeArrowheads="1"/>
            </p:cNvSpPr>
            <p:nvPr/>
          </p:nvSpPr>
          <p:spPr bwMode="auto">
            <a:xfrm>
              <a:off x="1020" y="799"/>
              <a:ext cx="3765" cy="3521"/>
            </a:xfrm>
            <a:prstGeom prst="rect">
              <a:avLst/>
            </a:prstGeom>
            <a:solidFill>
              <a:schemeClr val="tx2"/>
            </a:solidFill>
            <a:ln w="9525">
              <a:solidFill>
                <a:schemeClr val="accent2"/>
              </a:solidFill>
              <a:miter lim="800000"/>
              <a:headEnd/>
              <a:tailEnd/>
            </a:ln>
          </p:spPr>
          <p:txBody>
            <a:bodyPr wrap="none" anchor="ctr"/>
            <a:lstStyle/>
            <a:p>
              <a:pPr fontAlgn="base">
                <a:spcBef>
                  <a:spcPct val="0"/>
                </a:spcBef>
                <a:spcAft>
                  <a:spcPct val="0"/>
                </a:spcAft>
              </a:pPr>
              <a:endParaRPr lang="en-US" smtClean="0">
                <a:solidFill>
                  <a:prstClr val="white"/>
                </a:solidFill>
                <a:cs typeface="Arial" charset="0"/>
              </a:endParaRPr>
            </a:p>
          </p:txBody>
        </p:sp>
        <p:pic>
          <p:nvPicPr>
            <p:cNvPr id="8203" name="Picture 5" descr="s3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 y="871"/>
              <a:ext cx="1168" cy="10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4" name="Picture 6" descr="s1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7" y="993"/>
              <a:ext cx="1099" cy="9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5" name="Picture 7" descr="s2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6" y="3201"/>
              <a:ext cx="1125" cy="10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6" name="Picture 8" descr="s2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8" y="2094"/>
              <a:ext cx="1121" cy="10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7" name="Picture 9" descr="s2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6" y="2071"/>
              <a:ext cx="1136" cy="1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8" name="Picture 10" descr="s26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0" y="2164"/>
              <a:ext cx="1073" cy="9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9" name="Picture 11" descr="s3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2" y="946"/>
              <a:ext cx="1173" cy="9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10" name="Picture 12" descr="s2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2" y="3231"/>
              <a:ext cx="1151" cy="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11" name="Picture 13" descr="s26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37" y="3252"/>
              <a:ext cx="1075" cy="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9" name="Rectangle 18"/>
          <p:cNvSpPr/>
          <p:nvPr/>
        </p:nvSpPr>
        <p:spPr>
          <a:xfrm>
            <a:off x="539552" y="3356992"/>
            <a:ext cx="3096344" cy="1892826"/>
          </a:xfrm>
          <a:prstGeom prst="rect">
            <a:avLst/>
          </a:prstGeom>
        </p:spPr>
        <p:txBody>
          <a:bodyPr wrap="square">
            <a:spAutoFit/>
          </a:bodyPr>
          <a:lstStyle/>
          <a:p>
            <a:pPr>
              <a:spcBef>
                <a:spcPct val="50000"/>
              </a:spcBef>
              <a:defRPr/>
            </a:pPr>
            <a:r>
              <a:rPr lang="en-GB" dirty="0" smtClean="0">
                <a:solidFill>
                  <a:prstClr val="white"/>
                </a:solidFill>
                <a:effectLst>
                  <a:outerShdw blurRad="38100" dist="38100" dir="2700000" algn="tl">
                    <a:srgbClr val="000000"/>
                  </a:outerShdw>
                </a:effectLst>
                <a:latin typeface="Arial" charset="0"/>
                <a:cs typeface="Arial" charset="0"/>
              </a:rPr>
              <a:t>Brain </a:t>
            </a:r>
            <a:r>
              <a:rPr lang="en-GB" dirty="0">
                <a:solidFill>
                  <a:prstClr val="white"/>
                </a:solidFill>
                <a:effectLst>
                  <a:outerShdw blurRad="38100" dist="38100" dir="2700000" algn="tl">
                    <a:srgbClr val="000000"/>
                  </a:outerShdw>
                </a:effectLst>
                <a:latin typeface="Arial" charset="0"/>
                <a:cs typeface="Arial" charset="0"/>
              </a:rPr>
              <a:t>morphology varies </a:t>
            </a:r>
            <a:r>
              <a:rPr lang="en-GB" i="1" dirty="0">
                <a:solidFill>
                  <a:prstClr val="white"/>
                </a:solidFill>
                <a:effectLst>
                  <a:outerShdw blurRad="38100" dist="38100" dir="2700000" algn="tl">
                    <a:srgbClr val="000000"/>
                  </a:outerShdw>
                </a:effectLst>
                <a:latin typeface="Arial" charset="0"/>
                <a:cs typeface="Arial" charset="0"/>
              </a:rPr>
              <a:t>significantly </a:t>
            </a:r>
            <a:r>
              <a:rPr lang="en-GB" dirty="0">
                <a:solidFill>
                  <a:prstClr val="white"/>
                </a:solidFill>
                <a:effectLst>
                  <a:outerShdw blurRad="38100" dist="38100" dir="2700000" algn="tl">
                    <a:srgbClr val="000000"/>
                  </a:outerShdw>
                </a:effectLst>
                <a:latin typeface="Arial" charset="0"/>
                <a:cs typeface="Arial" charset="0"/>
              </a:rPr>
              <a:t>and</a:t>
            </a:r>
            <a:r>
              <a:rPr lang="en-GB" i="1" dirty="0">
                <a:solidFill>
                  <a:prstClr val="white"/>
                </a:solidFill>
                <a:effectLst>
                  <a:outerShdw blurRad="38100" dist="38100" dir="2700000" algn="tl">
                    <a:srgbClr val="000000"/>
                  </a:outerShdw>
                </a:effectLst>
                <a:latin typeface="Arial" charset="0"/>
                <a:cs typeface="Arial" charset="0"/>
              </a:rPr>
              <a:t> fundamentally</a:t>
            </a:r>
            <a:r>
              <a:rPr lang="en-GB" dirty="0">
                <a:solidFill>
                  <a:prstClr val="white"/>
                </a:solidFill>
                <a:effectLst>
                  <a:outerShdw blurRad="38100" dist="38100" dir="2700000" algn="tl">
                    <a:srgbClr val="000000"/>
                  </a:outerShdw>
                </a:effectLst>
                <a:latin typeface="Arial" charset="0"/>
                <a:cs typeface="Arial" charset="0"/>
              </a:rPr>
              <a:t>, from person to person </a:t>
            </a:r>
          </a:p>
          <a:p>
            <a:pPr>
              <a:spcBef>
                <a:spcPct val="50000"/>
              </a:spcBef>
              <a:defRPr/>
            </a:pPr>
            <a:r>
              <a:rPr lang="en-GB" dirty="0" smtClean="0">
                <a:solidFill>
                  <a:prstClr val="white"/>
                </a:solidFill>
                <a:effectLst>
                  <a:outerShdw blurRad="38100" dist="38100" dir="2700000" algn="tl">
                    <a:srgbClr val="000000"/>
                  </a:outerShdw>
                </a:effectLst>
                <a:latin typeface="Arial" charset="0"/>
                <a:cs typeface="Arial" charset="0"/>
              </a:rPr>
              <a:t>(major </a:t>
            </a:r>
            <a:r>
              <a:rPr lang="en-GB" dirty="0">
                <a:solidFill>
                  <a:prstClr val="white"/>
                </a:solidFill>
                <a:effectLst>
                  <a:outerShdw blurRad="38100" dist="38100" dir="2700000" algn="tl">
                    <a:srgbClr val="000000"/>
                  </a:outerShdw>
                </a:effectLst>
                <a:latin typeface="Arial" charset="0"/>
                <a:cs typeface="Arial" charset="0"/>
              </a:rPr>
              <a:t>landmarks, cortical folding patterns) 	</a:t>
            </a:r>
          </a:p>
        </p:txBody>
      </p:sp>
      <p:sp>
        <p:nvSpPr>
          <p:cNvPr id="20" name="Content Placeholder 2"/>
          <p:cNvSpPr txBox="1">
            <a:spLocks/>
          </p:cNvSpPr>
          <p:nvPr/>
        </p:nvSpPr>
        <p:spPr bwMode="auto">
          <a:xfrm>
            <a:off x="572066" y="5445224"/>
            <a:ext cx="8352928" cy="1539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33"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33"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33"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3"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Font typeface="Arial" charset="0"/>
              <a:buNone/>
              <a:defRPr/>
            </a:pPr>
            <a:r>
              <a:rPr lang="en-GB" sz="1800" dirty="0" smtClean="0">
                <a:solidFill>
                  <a:prstClr val="white"/>
                </a:solidFill>
                <a:effectLst>
                  <a:outerShdw blurRad="38100" dist="38100" dir="2700000" algn="tl">
                    <a:srgbClr val="000000"/>
                  </a:outerShdw>
                </a:effectLst>
                <a:latin typeface="Arial" charset="0"/>
                <a:cs typeface="Arial" charset="0"/>
              </a:rPr>
              <a:t>Prevents pooling data across subjects (to maximise sensitivity)</a:t>
            </a:r>
          </a:p>
          <a:p>
            <a:pPr marL="0" indent="0">
              <a:spcBef>
                <a:spcPct val="50000"/>
              </a:spcBef>
              <a:buFont typeface="Arial" charset="0"/>
              <a:buNone/>
              <a:defRPr/>
            </a:pPr>
            <a:r>
              <a:rPr lang="en-GB" sz="1800" dirty="0" smtClean="0">
                <a:solidFill>
                  <a:prstClr val="white"/>
                </a:solidFill>
                <a:effectLst>
                  <a:outerShdw blurRad="38100" dist="38100" dir="2700000" algn="tl">
                    <a:srgbClr val="000000"/>
                  </a:outerShdw>
                </a:effectLst>
                <a:latin typeface="Arial" charset="0"/>
                <a:cs typeface="Arial" charset="0"/>
              </a:rPr>
              <a:t>Cannot compare findings between studies or subjects</a:t>
            </a:r>
            <a:r>
              <a:rPr lang="en-GB" sz="1800" dirty="0">
                <a:solidFill>
                  <a:prstClr val="white"/>
                </a:solidFill>
                <a:effectLst>
                  <a:outerShdw blurRad="38100" dist="38100" dir="2700000" algn="tl">
                    <a:srgbClr val="000000"/>
                  </a:outerShdw>
                </a:effectLst>
                <a:latin typeface="Arial" charset="0"/>
                <a:cs typeface="Arial" charset="0"/>
              </a:rPr>
              <a:t>	</a:t>
            </a:r>
            <a:r>
              <a:rPr lang="en-GB" sz="1800" dirty="0" smtClean="0">
                <a:solidFill>
                  <a:prstClr val="white"/>
                </a:solidFill>
                <a:effectLst>
                  <a:outerShdw blurRad="38100" dist="38100" dir="2700000" algn="tl">
                    <a:srgbClr val="000000"/>
                  </a:outerShdw>
                </a:effectLst>
                <a:latin typeface="Arial" charset="0"/>
                <a:cs typeface="Arial" charset="0"/>
              </a:rPr>
              <a:t>in standard coordinates</a:t>
            </a:r>
            <a:endParaRPr lang="en-GB" sz="1800" dirty="0">
              <a:solidFill>
                <a:prstClr val="white"/>
              </a:solidFill>
              <a:effectLst>
                <a:outerShdw blurRad="38100" dist="38100" dir="2700000" algn="tl">
                  <a:srgbClr val="000000"/>
                </a:outerShdw>
              </a:effectLst>
              <a:latin typeface="Arial" charset="0"/>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06052239"/>
              </p:ext>
            </p:extLst>
          </p:nvPr>
        </p:nvGraphicFramePr>
        <p:xfrm>
          <a:off x="4201132" y="3733532"/>
          <a:ext cx="1695494" cy="1516286"/>
        </p:xfrm>
        <a:graphic>
          <a:graphicData uri="http://schemas.openxmlformats.org/drawingml/2006/table">
            <a:tbl>
              <a:tblPr firstRow="1" firstCol="1" bandRow="1"/>
              <a:tblGrid>
                <a:gridCol w="847747"/>
                <a:gridCol w="847747"/>
              </a:tblGrid>
              <a:tr h="731018">
                <a:tc>
                  <a:txBody>
                    <a:bodyPr/>
                    <a:lstStyle/>
                    <a:p>
                      <a:pPr>
                        <a:lnSpc>
                          <a:spcPct val="115000"/>
                        </a:lnSpc>
                        <a:spcAft>
                          <a:spcPts val="0"/>
                        </a:spcAft>
                      </a:pPr>
                      <a:endParaRPr lang="en-GB" sz="1100" dirty="0">
                        <a:effectLst/>
                        <a:latin typeface="Calibri"/>
                        <a:ea typeface="Calibri"/>
                        <a:cs typeface="Times New Roman"/>
                      </a:endParaRPr>
                    </a:p>
                  </a:txBody>
                  <a:tcPr marL="68580" marR="6858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 </a:t>
                      </a:r>
                    </a:p>
                  </a:txBody>
                  <a:tcPr marL="68580" marR="6858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r h="785268">
                <a:tc>
                  <a:txBody>
                    <a:bodyPr/>
                    <a:lstStyle/>
                    <a:p>
                      <a:pPr>
                        <a:lnSpc>
                          <a:spcPct val="115000"/>
                        </a:lnSpc>
                        <a:spcAft>
                          <a:spcPts val="0"/>
                        </a:spcAft>
                      </a:pPr>
                      <a:r>
                        <a:rPr lang="en-GB" sz="1100">
                          <a:effectLst/>
                          <a:latin typeface="Calibri"/>
                          <a:ea typeface="Calibri"/>
                          <a:cs typeface="Times New Roman"/>
                        </a:rPr>
                        <a:t> </a:t>
                      </a:r>
                    </a:p>
                  </a:txBody>
                  <a:tcPr marL="68580" marR="6858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 </a:t>
                      </a:r>
                    </a:p>
                  </a:txBody>
                  <a:tcPr marL="68580" marR="6858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bl>
          </a:graphicData>
        </a:graphic>
      </p:graphicFrame>
      <p:sp>
        <p:nvSpPr>
          <p:cNvPr id="26" name="Rectangle 25"/>
          <p:cNvSpPr/>
          <p:nvPr/>
        </p:nvSpPr>
        <p:spPr>
          <a:xfrm>
            <a:off x="5094747" y="3774563"/>
            <a:ext cx="782535" cy="662549"/>
          </a:xfrm>
          <a:prstGeom prst="rect">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white"/>
              </a:solidFill>
            </a:endParaRPr>
          </a:p>
        </p:txBody>
      </p:sp>
      <p:graphicFrame>
        <p:nvGraphicFramePr>
          <p:cNvPr id="27" name="Table 26"/>
          <p:cNvGraphicFramePr>
            <a:graphicFrameLocks noGrp="1"/>
          </p:cNvGraphicFramePr>
          <p:nvPr>
            <p:extLst>
              <p:ext uri="{D42A27DB-BD31-4B8C-83A1-F6EECF244321}">
                <p14:modId xmlns:p14="http://schemas.microsoft.com/office/powerpoint/2010/main" val="3175251525"/>
              </p:ext>
            </p:extLst>
          </p:nvPr>
        </p:nvGraphicFramePr>
        <p:xfrm>
          <a:off x="6665320" y="3756057"/>
          <a:ext cx="1698222" cy="1493761"/>
        </p:xfrm>
        <a:graphic>
          <a:graphicData uri="http://schemas.openxmlformats.org/drawingml/2006/table">
            <a:tbl>
              <a:tblPr firstRow="1" firstCol="1" bandRow="1"/>
              <a:tblGrid>
                <a:gridCol w="849111"/>
                <a:gridCol w="849111"/>
              </a:tblGrid>
              <a:tr h="720158">
                <a:tc>
                  <a:txBody>
                    <a:bodyPr/>
                    <a:lstStyle/>
                    <a:p>
                      <a:pPr>
                        <a:lnSpc>
                          <a:spcPct val="115000"/>
                        </a:lnSpc>
                        <a:spcAft>
                          <a:spcPts val="0"/>
                        </a:spcAft>
                      </a:pPr>
                      <a:endParaRPr lang="en-GB" sz="1100" dirty="0">
                        <a:effectLst/>
                        <a:latin typeface="Calibri"/>
                        <a:ea typeface="Calibri"/>
                        <a:cs typeface="Times New Roman"/>
                      </a:endParaRPr>
                    </a:p>
                  </a:txBody>
                  <a:tcPr marL="68580" marR="6858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 </a:t>
                      </a:r>
                    </a:p>
                  </a:txBody>
                  <a:tcPr marL="68580" marR="6858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r h="773603">
                <a:tc>
                  <a:txBody>
                    <a:bodyPr/>
                    <a:lstStyle/>
                    <a:p>
                      <a:pPr>
                        <a:lnSpc>
                          <a:spcPct val="115000"/>
                        </a:lnSpc>
                        <a:spcAft>
                          <a:spcPts val="0"/>
                        </a:spcAft>
                      </a:pPr>
                      <a:r>
                        <a:rPr lang="en-GB" sz="1100">
                          <a:effectLst/>
                          <a:latin typeface="Calibri"/>
                          <a:ea typeface="Calibri"/>
                          <a:cs typeface="Times New Roman"/>
                        </a:rPr>
                        <a:t> </a:t>
                      </a:r>
                    </a:p>
                  </a:txBody>
                  <a:tcPr marL="68580" marR="6858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 </a:t>
                      </a:r>
                    </a:p>
                  </a:txBody>
                  <a:tcPr marL="68580" marR="6858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bl>
          </a:graphicData>
        </a:graphic>
      </p:graphicFrame>
      <p:sp>
        <p:nvSpPr>
          <p:cNvPr id="28" name="Rectangle 27"/>
          <p:cNvSpPr/>
          <p:nvPr/>
        </p:nvSpPr>
        <p:spPr>
          <a:xfrm>
            <a:off x="7551936" y="4509120"/>
            <a:ext cx="782535" cy="727959"/>
          </a:xfrm>
          <a:prstGeom prst="rect">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white"/>
              </a:solidFill>
            </a:endParaRPr>
          </a:p>
        </p:txBody>
      </p:sp>
    </p:spTree>
    <p:extLst>
      <p:ext uri="{BB962C8B-B14F-4D97-AF65-F5344CB8AC3E}">
        <p14:creationId xmlns:p14="http://schemas.microsoft.com/office/powerpoint/2010/main" val="22777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3"/>
          <p:cNvGrpSpPr>
            <a:grpSpLocks/>
          </p:cNvGrpSpPr>
          <p:nvPr/>
        </p:nvGrpSpPr>
        <p:grpSpPr bwMode="auto">
          <a:xfrm>
            <a:off x="3751263" y="938213"/>
            <a:ext cx="4895850" cy="3525837"/>
            <a:chOff x="431" y="663"/>
            <a:chExt cx="4899" cy="3448"/>
          </a:xfrm>
        </p:grpSpPr>
        <p:pic>
          <p:nvPicPr>
            <p:cNvPr id="92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 y="663"/>
              <a:ext cx="4899" cy="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5"/>
            <p:cNvSpPr>
              <a:spLocks noChangeArrowheads="1"/>
            </p:cNvSpPr>
            <p:nvPr/>
          </p:nvSpPr>
          <p:spPr bwMode="auto">
            <a:xfrm>
              <a:off x="2290" y="709"/>
              <a:ext cx="2631" cy="453"/>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GB" smtClean="0">
                <a:solidFill>
                  <a:prstClr val="white"/>
                </a:solidFill>
                <a:cs typeface="Arial" charset="0"/>
              </a:endParaRPr>
            </a:p>
          </p:txBody>
        </p:sp>
      </p:grpSp>
      <p:sp>
        <p:nvSpPr>
          <p:cNvPr id="9219" name="Text Box 6"/>
          <p:cNvSpPr txBox="1">
            <a:spLocks noChangeArrowheads="1"/>
          </p:cNvSpPr>
          <p:nvPr/>
        </p:nvSpPr>
        <p:spPr bwMode="auto">
          <a:xfrm>
            <a:off x="1692275" y="188913"/>
            <a:ext cx="561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algn="ctr" eaLnBrk="1" fontAlgn="base" hangingPunct="1">
              <a:spcBef>
                <a:spcPct val="50000"/>
              </a:spcBef>
              <a:spcAft>
                <a:spcPct val="0"/>
              </a:spcAft>
            </a:pPr>
            <a:r>
              <a:rPr lang="en-GB" sz="3600" b="1" dirty="0" smtClean="0">
                <a:solidFill>
                  <a:srgbClr val="4F81BD"/>
                </a:solidFill>
              </a:rPr>
              <a:t>Spatial Normalisation</a:t>
            </a:r>
            <a:endParaRPr lang="en-GB" sz="2800" b="1" dirty="0" smtClean="0">
              <a:solidFill>
                <a:srgbClr val="4F81BD"/>
              </a:solidFill>
            </a:endParaRPr>
          </a:p>
        </p:txBody>
      </p:sp>
      <p:sp>
        <p:nvSpPr>
          <p:cNvPr id="9220" name="Text Box 7"/>
          <p:cNvSpPr txBox="1">
            <a:spLocks noChangeArrowheads="1"/>
          </p:cNvSpPr>
          <p:nvPr/>
        </p:nvSpPr>
        <p:spPr bwMode="auto">
          <a:xfrm>
            <a:off x="467544" y="1448477"/>
            <a:ext cx="30289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algn="ctr" eaLnBrk="1" fontAlgn="base" hangingPunct="1">
              <a:spcBef>
                <a:spcPct val="50000"/>
              </a:spcBef>
              <a:spcAft>
                <a:spcPct val="0"/>
              </a:spcAft>
            </a:pPr>
            <a:r>
              <a:rPr lang="en-GB" sz="2400" b="1" dirty="0" smtClean="0">
                <a:solidFill>
                  <a:prstClr val="white"/>
                </a:solidFill>
                <a:latin typeface="Arial" charset="0"/>
              </a:rPr>
              <a:t>Solution: </a:t>
            </a:r>
          </a:p>
          <a:p>
            <a:pPr algn="ctr" eaLnBrk="1" fontAlgn="base" hangingPunct="1">
              <a:spcBef>
                <a:spcPct val="50000"/>
              </a:spcBef>
              <a:spcAft>
                <a:spcPct val="0"/>
              </a:spcAft>
            </a:pPr>
            <a:r>
              <a:rPr lang="en-GB" sz="2400" dirty="0" smtClean="0">
                <a:solidFill>
                  <a:prstClr val="white"/>
                </a:solidFill>
                <a:latin typeface="Arial" charset="0"/>
              </a:rPr>
              <a:t>Match all images to a template brain.</a:t>
            </a:r>
            <a:endParaRPr lang="en-GB" dirty="0" smtClean="0">
              <a:solidFill>
                <a:prstClr val="white"/>
              </a:solidFill>
              <a:latin typeface="Arial" charset="0"/>
            </a:endParaRPr>
          </a:p>
        </p:txBody>
      </p:sp>
      <p:sp>
        <p:nvSpPr>
          <p:cNvPr id="9" name="Text Box 7"/>
          <p:cNvSpPr txBox="1">
            <a:spLocks noChangeArrowheads="1"/>
          </p:cNvSpPr>
          <p:nvPr/>
        </p:nvSpPr>
        <p:spPr bwMode="auto">
          <a:xfrm>
            <a:off x="241300" y="4581525"/>
            <a:ext cx="8882063" cy="1754326"/>
          </a:xfrm>
          <a:prstGeom prst="rect">
            <a:avLst/>
          </a:prstGeom>
          <a:noFill/>
          <a:ln w="9525">
            <a:noFill/>
            <a:miter lim="800000"/>
            <a:headEnd/>
            <a:tailEnd/>
          </a:ln>
          <a:effectLst/>
          <a:extLst/>
        </p:spPr>
        <p:txBody>
          <a:bodyPr>
            <a:spAutoFit/>
          </a:bodyPr>
          <a:lstStyle/>
          <a:p>
            <a:pPr marL="285750" indent="-285750">
              <a:spcBef>
                <a:spcPct val="50000"/>
              </a:spcBef>
              <a:buFont typeface="Arial" pitchFamily="34" charset="0"/>
              <a:buChar char="•"/>
              <a:defRPr/>
            </a:pPr>
            <a:r>
              <a:rPr lang="en-GB" dirty="0">
                <a:solidFill>
                  <a:prstClr val="white">
                    <a:lumMod val="75000"/>
                  </a:prstClr>
                </a:solidFill>
                <a:effectLst>
                  <a:outerShdw blurRad="38100" dist="38100" dir="2700000" algn="tl">
                    <a:srgbClr val="000000"/>
                  </a:outerShdw>
                </a:effectLst>
                <a:latin typeface="Arial" charset="0"/>
                <a:cs typeface="Arial" charset="0"/>
              </a:rPr>
              <a:t>A kind of co-registration, but one where images </a:t>
            </a:r>
            <a:r>
              <a:rPr lang="en-GB" i="1" dirty="0">
                <a:solidFill>
                  <a:prstClr val="white">
                    <a:lumMod val="75000"/>
                  </a:prstClr>
                </a:solidFill>
                <a:effectLst>
                  <a:outerShdw blurRad="38100" dist="38100" dir="2700000" algn="tl">
                    <a:srgbClr val="000000"/>
                  </a:outerShdw>
                </a:effectLst>
                <a:latin typeface="Arial" charset="0"/>
                <a:cs typeface="Arial" charset="0"/>
              </a:rPr>
              <a:t>fundamentally</a:t>
            </a:r>
            <a:r>
              <a:rPr lang="en-GB" dirty="0">
                <a:solidFill>
                  <a:prstClr val="white">
                    <a:lumMod val="75000"/>
                  </a:prstClr>
                </a:solidFill>
                <a:effectLst>
                  <a:outerShdw blurRad="38100" dist="38100" dir="2700000" algn="tl">
                    <a:srgbClr val="000000"/>
                  </a:outerShdw>
                </a:effectLst>
                <a:latin typeface="Arial" charset="0"/>
                <a:cs typeface="Arial" charset="0"/>
              </a:rPr>
              <a:t> differ in shape </a:t>
            </a:r>
            <a:endParaRPr lang="en-GB" dirty="0" smtClean="0">
              <a:solidFill>
                <a:prstClr val="white">
                  <a:lumMod val="75000"/>
                </a:prstClr>
              </a:solidFill>
              <a:effectLst>
                <a:outerShdw blurRad="38100" dist="38100" dir="2700000" algn="tl">
                  <a:srgbClr val="000000"/>
                </a:outerShdw>
              </a:effectLst>
              <a:latin typeface="Arial" charset="0"/>
              <a:cs typeface="Arial" charset="0"/>
            </a:endParaRPr>
          </a:p>
          <a:p>
            <a:pPr marL="285750" indent="-285750">
              <a:spcBef>
                <a:spcPct val="50000"/>
              </a:spcBef>
              <a:buFont typeface="Arial" pitchFamily="34" charset="0"/>
              <a:buChar char="•"/>
              <a:defRPr/>
            </a:pPr>
            <a:r>
              <a:rPr lang="en-GB" b="1" dirty="0" smtClean="0">
                <a:solidFill>
                  <a:prstClr val="white">
                    <a:lumMod val="75000"/>
                  </a:prstClr>
                </a:solidFill>
                <a:effectLst>
                  <a:outerShdw blurRad="38100" dist="38100" dir="2700000" algn="tl">
                    <a:srgbClr val="000000"/>
                  </a:outerShdw>
                </a:effectLst>
                <a:latin typeface="Arial" charset="0"/>
                <a:cs typeface="Arial" charset="0"/>
              </a:rPr>
              <a:t>Template fitting: </a:t>
            </a:r>
            <a:r>
              <a:rPr lang="en-GB" dirty="0" smtClean="0">
                <a:solidFill>
                  <a:prstClr val="white">
                    <a:lumMod val="75000"/>
                  </a:prstClr>
                </a:solidFill>
                <a:effectLst>
                  <a:outerShdw blurRad="38100" dist="38100" dir="2700000" algn="tl">
                    <a:srgbClr val="000000"/>
                  </a:outerShdw>
                </a:effectLst>
                <a:latin typeface="Arial" charset="0"/>
                <a:cs typeface="Arial" charset="0"/>
              </a:rPr>
              <a:t>stretching/squeezing/warping images, so that they match a standardized anatomical template</a:t>
            </a:r>
          </a:p>
          <a:p>
            <a:pPr marL="266700" indent="-266700">
              <a:spcBef>
                <a:spcPct val="50000"/>
              </a:spcBef>
              <a:defRPr/>
            </a:pPr>
            <a:r>
              <a:rPr lang="en-GB" dirty="0" smtClean="0">
                <a:solidFill>
                  <a:prstClr val="white">
                    <a:lumMod val="75000"/>
                  </a:prstClr>
                </a:solidFill>
                <a:effectLst>
                  <a:outerShdw blurRad="38100" dist="38100" dir="2700000" algn="tl">
                    <a:srgbClr val="000000"/>
                  </a:outerShdw>
                </a:effectLst>
                <a:latin typeface="Arial" charset="0"/>
                <a:cs typeface="Arial" charset="0"/>
                <a:sym typeface="Wingdings" pitchFamily="2" charset="2"/>
              </a:rPr>
              <a:t> The </a:t>
            </a:r>
            <a:r>
              <a:rPr lang="en-GB" i="1" dirty="0" smtClean="0">
                <a:solidFill>
                  <a:prstClr val="white">
                    <a:lumMod val="75000"/>
                  </a:prstClr>
                </a:solidFill>
                <a:effectLst>
                  <a:outerShdw blurRad="38100" dist="38100" dir="2700000" algn="tl">
                    <a:srgbClr val="000000"/>
                  </a:outerShdw>
                </a:effectLst>
                <a:latin typeface="Arial" charset="0"/>
                <a:cs typeface="Arial" charset="0"/>
                <a:sym typeface="Wingdings" pitchFamily="2" charset="2"/>
              </a:rPr>
              <a:t>goal </a:t>
            </a:r>
            <a:r>
              <a:rPr lang="en-GB" dirty="0" smtClean="0">
                <a:solidFill>
                  <a:prstClr val="white">
                    <a:lumMod val="75000"/>
                  </a:prstClr>
                </a:solidFill>
                <a:effectLst>
                  <a:outerShdw blurRad="38100" dist="38100" dir="2700000" algn="tl">
                    <a:srgbClr val="000000"/>
                  </a:outerShdw>
                </a:effectLst>
                <a:latin typeface="Arial" charset="0"/>
                <a:cs typeface="Arial" charset="0"/>
                <a:sym typeface="Wingdings" pitchFamily="2" charset="2"/>
              </a:rPr>
              <a:t>is to e</a:t>
            </a:r>
            <a:r>
              <a:rPr lang="en-GB" dirty="0" smtClean="0">
                <a:solidFill>
                  <a:prstClr val="white">
                    <a:lumMod val="75000"/>
                  </a:prstClr>
                </a:solidFill>
                <a:effectLst>
                  <a:outerShdw blurRad="38100" dist="38100" dir="2700000" algn="tl">
                    <a:srgbClr val="000000"/>
                  </a:outerShdw>
                </a:effectLst>
                <a:latin typeface="Arial" charset="0"/>
                <a:cs typeface="Arial" charset="0"/>
              </a:rPr>
              <a:t>stablish functional voxel-to-voxel </a:t>
            </a:r>
            <a:r>
              <a:rPr lang="en-GB" dirty="0">
                <a:solidFill>
                  <a:prstClr val="white">
                    <a:lumMod val="75000"/>
                  </a:prstClr>
                </a:solidFill>
                <a:effectLst>
                  <a:outerShdw blurRad="38100" dist="38100" dir="2700000" algn="tl">
                    <a:srgbClr val="000000"/>
                  </a:outerShdw>
                </a:effectLst>
                <a:latin typeface="Arial" charset="0"/>
                <a:cs typeface="Arial" charset="0"/>
              </a:rPr>
              <a:t>correspondence, between brains of different </a:t>
            </a:r>
            <a:r>
              <a:rPr lang="en-GB" dirty="0" smtClean="0">
                <a:solidFill>
                  <a:prstClr val="white">
                    <a:lumMod val="75000"/>
                  </a:prstClr>
                </a:solidFill>
                <a:effectLst>
                  <a:outerShdw blurRad="38100" dist="38100" dir="2700000" algn="tl">
                    <a:srgbClr val="000000"/>
                  </a:outerShdw>
                </a:effectLst>
                <a:latin typeface="Arial" charset="0"/>
                <a:cs typeface="Arial" charset="0"/>
              </a:rPr>
              <a:t> </a:t>
            </a:r>
            <a:r>
              <a:rPr lang="en-GB" dirty="0">
                <a:solidFill>
                  <a:prstClr val="white">
                    <a:lumMod val="75000"/>
                  </a:prstClr>
                </a:solidFill>
                <a:effectLst>
                  <a:outerShdw blurRad="38100" dist="38100" dir="2700000" algn="tl">
                    <a:srgbClr val="000000"/>
                  </a:outerShdw>
                </a:effectLst>
                <a:latin typeface="Arial" charset="0"/>
                <a:cs typeface="Arial" charset="0"/>
              </a:rPr>
              <a:t>individuals</a:t>
            </a:r>
          </a:p>
        </p:txBody>
      </p:sp>
    </p:spTree>
    <p:extLst>
      <p:ext uri="{BB962C8B-B14F-4D97-AF65-F5344CB8AC3E}">
        <p14:creationId xmlns:p14="http://schemas.microsoft.com/office/powerpoint/2010/main" val="382032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51513" y="1725613"/>
            <a:ext cx="2938462" cy="2176462"/>
          </a:xfrm>
          <a:noFill/>
        </p:spPr>
      </p:pic>
      <p:sp>
        <p:nvSpPr>
          <p:cNvPr id="59395" name="Text Box 3"/>
          <p:cNvSpPr txBox="1">
            <a:spLocks noChangeArrowheads="1"/>
          </p:cNvSpPr>
          <p:nvPr/>
        </p:nvSpPr>
        <p:spPr bwMode="auto">
          <a:xfrm>
            <a:off x="409575" y="4156075"/>
            <a:ext cx="7805738" cy="2662238"/>
          </a:xfrm>
          <a:prstGeom prst="rect">
            <a:avLst/>
          </a:prstGeom>
          <a:noFill/>
          <a:ln>
            <a:noFill/>
          </a:ln>
          <a:effectLst/>
          <a:extLst/>
        </p:spPr>
        <p:txBody>
          <a:bodyPr>
            <a:spAutoFit/>
          </a:bodyPr>
          <a:lstStyle>
            <a:lvl1pPr eaLnBrk="0" hangingPunct="0">
              <a:defRPr sz="2400">
                <a:solidFill>
                  <a:schemeClr val="tx1"/>
                </a:solidFill>
                <a:latin typeface="Calibri" pitchFamily="33" charset="0"/>
                <a:cs typeface="Arial" charset="0"/>
              </a:defRPr>
            </a:lvl1pPr>
            <a:lvl2pPr marL="37931725" indent="-37474525" eaLnBrk="0" hangingPunct="0">
              <a:defRPr sz="2400">
                <a:solidFill>
                  <a:schemeClr val="tx1"/>
                </a:solidFill>
                <a:latin typeface="Calibri" pitchFamily="33" charset="0"/>
                <a:cs typeface="Arial" charset="0"/>
              </a:defRPr>
            </a:lvl2pPr>
            <a:lvl3pPr eaLnBrk="0" hangingPunct="0">
              <a:defRPr sz="2400">
                <a:solidFill>
                  <a:schemeClr val="tx1"/>
                </a:solidFill>
                <a:latin typeface="Calibri" pitchFamily="33" charset="0"/>
                <a:cs typeface="Arial" charset="0"/>
              </a:defRPr>
            </a:lvl3pPr>
            <a:lvl4pPr eaLnBrk="0" hangingPunct="0">
              <a:defRPr sz="2400">
                <a:solidFill>
                  <a:schemeClr val="tx1"/>
                </a:solidFill>
                <a:latin typeface="Calibri" pitchFamily="33" charset="0"/>
                <a:cs typeface="Arial" charset="0"/>
              </a:defRPr>
            </a:lvl4pPr>
            <a:lvl5pPr eaLnBrk="0" hangingPunct="0">
              <a:defRPr sz="2400">
                <a:solidFill>
                  <a:schemeClr val="tx1"/>
                </a:solidFill>
                <a:latin typeface="Calibri" pitchFamily="33" charset="0"/>
                <a:cs typeface="Arial" charset="0"/>
              </a:defRPr>
            </a:lvl5pPr>
            <a:lvl6pPr marL="457200" eaLnBrk="0" fontAlgn="base" hangingPunct="0">
              <a:spcBef>
                <a:spcPct val="0"/>
              </a:spcBef>
              <a:spcAft>
                <a:spcPct val="0"/>
              </a:spcAft>
              <a:defRPr sz="2400">
                <a:solidFill>
                  <a:schemeClr val="tx1"/>
                </a:solidFill>
                <a:latin typeface="Calibri" pitchFamily="33" charset="0"/>
                <a:cs typeface="Arial" charset="0"/>
              </a:defRPr>
            </a:lvl6pPr>
            <a:lvl7pPr marL="914400" eaLnBrk="0" fontAlgn="base" hangingPunct="0">
              <a:spcBef>
                <a:spcPct val="0"/>
              </a:spcBef>
              <a:spcAft>
                <a:spcPct val="0"/>
              </a:spcAft>
              <a:defRPr sz="2400">
                <a:solidFill>
                  <a:schemeClr val="tx1"/>
                </a:solidFill>
                <a:latin typeface="Calibri" pitchFamily="33" charset="0"/>
                <a:cs typeface="Arial" charset="0"/>
              </a:defRPr>
            </a:lvl7pPr>
            <a:lvl8pPr marL="1371600" eaLnBrk="0" fontAlgn="base" hangingPunct="0">
              <a:spcBef>
                <a:spcPct val="0"/>
              </a:spcBef>
              <a:spcAft>
                <a:spcPct val="0"/>
              </a:spcAft>
              <a:defRPr sz="2400">
                <a:solidFill>
                  <a:schemeClr val="tx1"/>
                </a:solidFill>
                <a:latin typeface="Calibri" pitchFamily="33" charset="0"/>
                <a:cs typeface="Arial" charset="0"/>
              </a:defRPr>
            </a:lvl8pPr>
            <a:lvl9pPr marL="1828800" eaLnBrk="0" fontAlgn="base" hangingPunct="0">
              <a:spcBef>
                <a:spcPct val="0"/>
              </a:spcBef>
              <a:spcAft>
                <a:spcPct val="0"/>
              </a:spcAft>
              <a:defRPr sz="2400">
                <a:solidFill>
                  <a:schemeClr val="tx1"/>
                </a:solidFill>
                <a:latin typeface="Calibri" pitchFamily="33" charset="0"/>
                <a:cs typeface="Arial" charset="0"/>
              </a:defRPr>
            </a:lvl9pPr>
          </a:lstStyle>
          <a:p>
            <a:pPr eaLnBrk="1" fontAlgn="base" hangingPunct="1">
              <a:lnSpc>
                <a:spcPct val="90000"/>
              </a:lnSpc>
              <a:spcBef>
                <a:spcPct val="20000"/>
              </a:spcBef>
              <a:spcAft>
                <a:spcPct val="0"/>
              </a:spcAft>
              <a:buClr>
                <a:srgbClr val="0000FF"/>
              </a:buClr>
              <a:buSzPct val="90000"/>
              <a:buFontTx/>
              <a:buChar char="•"/>
              <a:defRPr/>
            </a:pPr>
            <a:r>
              <a:rPr lang="en-GB" sz="2200" dirty="0" smtClean="0">
                <a:solidFill>
                  <a:prstClr val="white"/>
                </a:solidFill>
                <a:effectLst>
                  <a:outerShdw blurRad="38100" dist="38100" dir="2700000" algn="tl">
                    <a:srgbClr val="1F497D"/>
                  </a:outerShdw>
                </a:effectLst>
                <a:latin typeface="Arial" charset="0"/>
              </a:rPr>
              <a:t> Improve the sensitivity/statistical power of the analysis</a:t>
            </a:r>
          </a:p>
          <a:p>
            <a:pPr eaLnBrk="1" fontAlgn="base" hangingPunct="1">
              <a:spcBef>
                <a:spcPct val="20000"/>
              </a:spcBef>
              <a:spcAft>
                <a:spcPct val="0"/>
              </a:spcAft>
              <a:buClr>
                <a:srgbClr val="0000FF"/>
              </a:buClr>
              <a:buSzPct val="90000"/>
              <a:buFontTx/>
              <a:buChar char="•"/>
              <a:defRPr/>
            </a:pPr>
            <a:r>
              <a:rPr lang="en-GB" sz="2200" dirty="0" smtClean="0">
                <a:solidFill>
                  <a:prstClr val="white"/>
                </a:solidFill>
                <a:effectLst>
                  <a:outerShdw blurRad="38100" dist="38100" dir="2700000" algn="tl">
                    <a:srgbClr val="1F497D"/>
                  </a:outerShdw>
                </a:effectLst>
                <a:latin typeface="Arial" charset="0"/>
              </a:rPr>
              <a:t> Generalise findings to the population level</a:t>
            </a:r>
          </a:p>
          <a:p>
            <a:pPr eaLnBrk="1" fontAlgn="base" hangingPunct="1">
              <a:spcBef>
                <a:spcPct val="20000"/>
              </a:spcBef>
              <a:spcAft>
                <a:spcPct val="0"/>
              </a:spcAft>
              <a:buClr>
                <a:srgbClr val="0000FF"/>
              </a:buClr>
              <a:buSzPct val="90000"/>
              <a:buFontTx/>
              <a:buChar char="•"/>
              <a:defRPr/>
            </a:pPr>
            <a:r>
              <a:rPr lang="en-GB" sz="2200" dirty="0" smtClean="0">
                <a:solidFill>
                  <a:prstClr val="white"/>
                </a:solidFill>
                <a:effectLst>
                  <a:outerShdw blurRad="38100" dist="38100" dir="2700000" algn="tl">
                    <a:srgbClr val="1F497D"/>
                  </a:outerShdw>
                </a:effectLst>
                <a:latin typeface="Arial" charset="0"/>
              </a:rPr>
              <a:t> Group analysis: Identify commonalities/differences between  groups (e.g. patient vs. healthy)</a:t>
            </a:r>
          </a:p>
          <a:p>
            <a:pPr eaLnBrk="1" fontAlgn="base" hangingPunct="1">
              <a:spcBef>
                <a:spcPct val="20000"/>
              </a:spcBef>
              <a:spcAft>
                <a:spcPct val="0"/>
              </a:spcAft>
              <a:buClr>
                <a:srgbClr val="0000FF"/>
              </a:buClr>
              <a:buSzPct val="90000"/>
              <a:buFontTx/>
              <a:buChar char="•"/>
              <a:defRPr/>
            </a:pPr>
            <a:r>
              <a:rPr lang="en-US" sz="2200" dirty="0" smtClean="0">
                <a:solidFill>
                  <a:prstClr val="white"/>
                </a:solidFill>
                <a:effectLst>
                  <a:outerShdw blurRad="38100" dist="38100" dir="2700000" algn="tl">
                    <a:srgbClr val="1F497D"/>
                  </a:outerShdw>
                </a:effectLst>
                <a:latin typeface="Arial" charset="0"/>
              </a:rPr>
              <a:t> Report results in </a:t>
            </a:r>
            <a:r>
              <a:rPr lang="en-US" sz="2200" i="1" dirty="0" smtClean="0">
                <a:solidFill>
                  <a:prstClr val="white"/>
                </a:solidFill>
                <a:effectLst>
                  <a:outerShdw blurRad="38100" dist="38100" dir="2700000" algn="tl">
                    <a:srgbClr val="1F497D"/>
                  </a:outerShdw>
                </a:effectLst>
                <a:latin typeface="Arial" charset="0"/>
              </a:rPr>
              <a:t>standard co-ordinate system </a:t>
            </a:r>
            <a:r>
              <a:rPr lang="en-US" sz="2200" dirty="0" smtClean="0">
                <a:solidFill>
                  <a:prstClr val="white"/>
                </a:solidFill>
                <a:effectLst>
                  <a:outerShdw blurRad="38100" dist="38100" dir="2700000" algn="tl">
                    <a:srgbClr val="1F497D"/>
                  </a:outerShdw>
                </a:effectLst>
                <a:latin typeface="Arial" charset="0"/>
              </a:rPr>
              <a:t>(e.g. MNI) </a:t>
            </a:r>
            <a:r>
              <a:rPr lang="en-US" sz="2200" dirty="0" smtClean="0">
                <a:solidFill>
                  <a:prstClr val="white"/>
                </a:solidFill>
                <a:effectLst>
                  <a:outerShdw blurRad="38100" dist="38100" dir="2700000" algn="tl">
                    <a:srgbClr val="1F497D"/>
                  </a:outerShdw>
                </a:effectLst>
                <a:latin typeface="Arial" charset="0"/>
                <a:sym typeface="Wingdings" pitchFamily="33" charset="2"/>
              </a:rPr>
              <a:t> facilitates cross-study comparison</a:t>
            </a:r>
            <a:endParaRPr lang="en-US" sz="2200" dirty="0" smtClean="0">
              <a:solidFill>
                <a:prstClr val="white"/>
              </a:solidFill>
              <a:effectLst>
                <a:outerShdw blurRad="38100" dist="38100" dir="2700000" algn="tl">
                  <a:srgbClr val="1F497D"/>
                </a:outerShdw>
              </a:effectLst>
              <a:latin typeface="Arial" charset="0"/>
            </a:endParaRPr>
          </a:p>
          <a:p>
            <a:pPr eaLnBrk="1" fontAlgn="base" hangingPunct="1">
              <a:spcBef>
                <a:spcPct val="20000"/>
              </a:spcBef>
              <a:spcAft>
                <a:spcPct val="0"/>
              </a:spcAft>
              <a:buClr>
                <a:srgbClr val="0000FF"/>
              </a:buClr>
              <a:buSzPct val="90000"/>
              <a:buFontTx/>
              <a:buChar char="•"/>
              <a:defRPr/>
            </a:pPr>
            <a:endParaRPr lang="en-US" sz="2000" dirty="0" smtClean="0">
              <a:solidFill>
                <a:prstClr val="white"/>
              </a:solidFill>
              <a:latin typeface="Arial" charset="0"/>
            </a:endParaRPr>
          </a:p>
        </p:txBody>
      </p:sp>
      <p:sp>
        <p:nvSpPr>
          <p:cNvPr id="59396" name="Text Box 4"/>
          <p:cNvSpPr txBox="1">
            <a:spLocks noChangeArrowheads="1"/>
          </p:cNvSpPr>
          <p:nvPr/>
        </p:nvSpPr>
        <p:spPr bwMode="auto">
          <a:xfrm>
            <a:off x="409575" y="306388"/>
            <a:ext cx="8280400" cy="2676525"/>
          </a:xfrm>
          <a:prstGeom prst="rect">
            <a:avLst/>
          </a:prstGeom>
          <a:noFill/>
          <a:ln>
            <a:noFill/>
          </a:ln>
          <a:effectLst/>
          <a:extLst/>
        </p:spPr>
        <p:txBody>
          <a:bodyPr>
            <a:spAutoFit/>
          </a:bodyPr>
          <a:lstStyle/>
          <a:p>
            <a:pPr algn="ctr">
              <a:defRPr/>
            </a:pPr>
            <a:r>
              <a:rPr lang="en-GB" sz="3600" b="1" dirty="0" smtClean="0">
                <a:solidFill>
                  <a:srgbClr val="4F81BD"/>
                </a:solidFill>
                <a:effectLst>
                  <a:outerShdw blurRad="38100" dist="38100" dir="2700000" algn="tl">
                    <a:srgbClr val="000000"/>
                  </a:outerShdw>
                </a:effectLst>
                <a:latin typeface="Arial" charset="0"/>
                <a:cs typeface="Arial" charset="0"/>
              </a:rPr>
              <a:t>Why Normalise? </a:t>
            </a:r>
            <a:endParaRPr lang="en-GB" sz="3600" b="1" dirty="0">
              <a:solidFill>
                <a:srgbClr val="4F81BD"/>
              </a:solidFill>
              <a:effectLst>
                <a:outerShdw blurRad="38100" dist="38100" dir="2700000" algn="tl">
                  <a:srgbClr val="000000"/>
                </a:outerShdw>
              </a:effectLst>
              <a:latin typeface="Arial" charset="0"/>
              <a:cs typeface="Arial" charset="0"/>
            </a:endParaRPr>
          </a:p>
          <a:p>
            <a:pPr algn="ctr">
              <a:defRPr/>
            </a:pPr>
            <a:endParaRPr lang="en-GB" sz="2200" dirty="0">
              <a:solidFill>
                <a:srgbClr val="0000FF"/>
              </a:solidFill>
              <a:effectLst>
                <a:outerShdw blurRad="38100" dist="38100" dir="2700000" algn="tl">
                  <a:srgbClr val="000000"/>
                </a:outerShdw>
              </a:effectLst>
              <a:latin typeface="Arial" charset="0"/>
              <a:cs typeface="Arial" charset="0"/>
            </a:endParaRPr>
          </a:p>
          <a:p>
            <a:pPr>
              <a:defRPr/>
            </a:pPr>
            <a:r>
              <a:rPr lang="en-GB" sz="2200" dirty="0">
                <a:solidFill>
                  <a:prstClr val="white"/>
                </a:solidFill>
                <a:latin typeface="Arial" charset="0"/>
                <a:cs typeface="Arial" charset="0"/>
              </a:rPr>
              <a:t>Matching patterns of functional activation to a standardized anatomical template allows us to:</a:t>
            </a:r>
          </a:p>
          <a:p>
            <a:pPr>
              <a:defRPr/>
            </a:pPr>
            <a:endParaRPr lang="en-GB" sz="2200" dirty="0">
              <a:solidFill>
                <a:prstClr val="white"/>
              </a:solidFill>
              <a:latin typeface="Arial" charset="0"/>
              <a:cs typeface="Arial" charset="0"/>
            </a:endParaRPr>
          </a:p>
          <a:p>
            <a:pPr marL="342900" indent="-342900">
              <a:buFont typeface="Arial" pitchFamily="34" charset="0"/>
              <a:buChar char="•"/>
              <a:defRPr/>
            </a:pPr>
            <a:r>
              <a:rPr lang="en-GB" sz="2200" dirty="0">
                <a:solidFill>
                  <a:prstClr val="white"/>
                </a:solidFill>
                <a:latin typeface="Arial" charset="0"/>
                <a:cs typeface="Arial" charset="0"/>
              </a:rPr>
              <a:t>Average the signal across participants</a:t>
            </a:r>
          </a:p>
          <a:p>
            <a:pPr marL="342900" indent="-342900">
              <a:buFont typeface="Arial" pitchFamily="34" charset="0"/>
              <a:buChar char="•"/>
              <a:defRPr/>
            </a:pPr>
            <a:r>
              <a:rPr lang="en-GB" sz="2200" dirty="0">
                <a:solidFill>
                  <a:prstClr val="white"/>
                </a:solidFill>
                <a:latin typeface="Arial" charset="0"/>
                <a:cs typeface="Arial" charset="0"/>
              </a:rPr>
              <a:t>Derive group statistics</a:t>
            </a:r>
          </a:p>
        </p:txBody>
      </p:sp>
      <p:sp>
        <p:nvSpPr>
          <p:cNvPr id="2" name="Down Arrow 1"/>
          <p:cNvSpPr/>
          <p:nvPr/>
        </p:nvSpPr>
        <p:spPr>
          <a:xfrm>
            <a:off x="1979613" y="3141663"/>
            <a:ext cx="792162" cy="7604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Tree>
    <p:extLst>
      <p:ext uri="{BB962C8B-B14F-4D97-AF65-F5344CB8AC3E}">
        <p14:creationId xmlns:p14="http://schemas.microsoft.com/office/powerpoint/2010/main" val="3239865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39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396">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title"/>
          </p:nvPr>
        </p:nvSpPr>
        <p:spPr>
          <a:xfrm>
            <a:off x="385763" y="34925"/>
            <a:ext cx="8229600" cy="1143000"/>
          </a:xfrm>
        </p:spPr>
        <p:txBody>
          <a:bodyPr rtlCol="0">
            <a:normAutofit fontScale="90000"/>
          </a:bodyPr>
          <a:lstStyle/>
          <a:p>
            <a:pPr eaLnBrk="1" fontAlgn="auto" hangingPunct="1">
              <a:spcAft>
                <a:spcPts val="0"/>
              </a:spcAft>
              <a:defRPr/>
            </a:pPr>
            <a:r>
              <a:rPr lang="en-GB" dirty="0" smtClean="0">
                <a:solidFill>
                  <a:schemeClr val="accent1"/>
                </a:solidFill>
                <a:ea typeface="+mj-ea"/>
              </a:rPr>
              <a:t>How? Need a Template</a:t>
            </a:r>
            <a:br>
              <a:rPr lang="en-GB" dirty="0" smtClean="0">
                <a:solidFill>
                  <a:schemeClr val="accent1"/>
                </a:solidFill>
                <a:ea typeface="+mj-ea"/>
              </a:rPr>
            </a:br>
            <a:r>
              <a:rPr lang="en-GB" sz="2700" dirty="0" smtClean="0">
                <a:solidFill>
                  <a:schemeClr val="accent1"/>
                </a:solidFill>
                <a:ea typeface="+mj-ea"/>
              </a:rPr>
              <a:t>(Standard Space)</a:t>
            </a:r>
          </a:p>
        </p:txBody>
      </p:sp>
      <p:pic>
        <p:nvPicPr>
          <p:cNvPr id="11267" name="Picture 4" descr="Brett_mnitalcor"/>
          <p:cNvPicPr>
            <a:picLocks noChangeAspect="1" noChangeArrowheads="1"/>
          </p:cNvPicPr>
          <p:nvPr/>
        </p:nvPicPr>
        <p:blipFill>
          <a:blip r:embed="rId3">
            <a:extLst>
              <a:ext uri="{28A0092B-C50C-407E-A947-70E740481C1C}">
                <a14:useLocalDpi xmlns:a14="http://schemas.microsoft.com/office/drawing/2010/main" val="0"/>
              </a:ext>
            </a:extLst>
          </a:blip>
          <a:srcRect r="52429"/>
          <a:stretch>
            <a:fillRect/>
          </a:stretch>
        </p:blipFill>
        <p:spPr bwMode="auto">
          <a:xfrm>
            <a:off x="1192213" y="1538288"/>
            <a:ext cx="2808287"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7"/>
          <p:cNvSpPr txBox="1">
            <a:spLocks noChangeArrowheads="1"/>
          </p:cNvSpPr>
          <p:nvPr/>
        </p:nvSpPr>
        <p:spPr bwMode="auto">
          <a:xfrm>
            <a:off x="1519238" y="1122363"/>
            <a:ext cx="2130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fontAlgn="base" hangingPunct="1">
              <a:spcBef>
                <a:spcPct val="0"/>
              </a:spcBef>
              <a:spcAft>
                <a:spcPct val="0"/>
              </a:spcAft>
            </a:pPr>
            <a:r>
              <a:rPr lang="en-GB" u="sng" smtClean="0">
                <a:solidFill>
                  <a:prstClr val="white"/>
                </a:solidFill>
                <a:latin typeface="Arial" charset="0"/>
              </a:rPr>
              <a:t>The Talairach Atlas</a:t>
            </a:r>
          </a:p>
        </p:txBody>
      </p:sp>
      <p:sp>
        <p:nvSpPr>
          <p:cNvPr id="11269" name="Text Box 8"/>
          <p:cNvSpPr txBox="1">
            <a:spLocks noChangeArrowheads="1"/>
          </p:cNvSpPr>
          <p:nvPr/>
        </p:nvSpPr>
        <p:spPr bwMode="auto">
          <a:xfrm>
            <a:off x="4392613" y="1171575"/>
            <a:ext cx="3719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fontAlgn="base" hangingPunct="1">
              <a:spcBef>
                <a:spcPct val="0"/>
              </a:spcBef>
              <a:spcAft>
                <a:spcPct val="0"/>
              </a:spcAft>
            </a:pPr>
            <a:r>
              <a:rPr lang="en-GB" u="sng" smtClean="0">
                <a:solidFill>
                  <a:prstClr val="white"/>
                </a:solidFill>
                <a:latin typeface="Arial" charset="0"/>
              </a:rPr>
              <a:t>The MNI/ICBM AVG152 Template</a:t>
            </a:r>
          </a:p>
        </p:txBody>
      </p:sp>
      <p:pic>
        <p:nvPicPr>
          <p:cNvPr id="11270" name="Picture 4" descr="Brett_mnitalc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5488" y="1538288"/>
            <a:ext cx="3033712"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1"/>
          <p:cNvSpPr txBox="1">
            <a:spLocks noChangeArrowheads="1"/>
          </p:cNvSpPr>
          <p:nvPr/>
        </p:nvSpPr>
        <p:spPr bwMode="auto">
          <a:xfrm>
            <a:off x="755650" y="4011613"/>
            <a:ext cx="83883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fontAlgn="base" hangingPunct="1">
              <a:spcBef>
                <a:spcPct val="0"/>
              </a:spcBef>
              <a:spcAft>
                <a:spcPct val="0"/>
              </a:spcAft>
              <a:buFont typeface="Arial" charset="0"/>
              <a:buChar char="•"/>
            </a:pPr>
            <a:r>
              <a:rPr lang="en-GB" dirty="0" err="1" smtClean="0">
                <a:solidFill>
                  <a:prstClr val="white"/>
                </a:solidFill>
              </a:rPr>
              <a:t>Talairach</a:t>
            </a:r>
            <a:r>
              <a:rPr lang="en-GB" dirty="0" smtClean="0">
                <a:solidFill>
                  <a:prstClr val="white"/>
                </a:solidFill>
              </a:rPr>
              <a:t>: </a:t>
            </a:r>
          </a:p>
          <a:p>
            <a:pPr lvl="1" eaLnBrk="1" fontAlgn="base" hangingPunct="1">
              <a:spcBef>
                <a:spcPct val="0"/>
              </a:spcBef>
              <a:spcAft>
                <a:spcPct val="0"/>
              </a:spcAft>
              <a:buFont typeface="Arial" charset="0"/>
              <a:buChar char="•"/>
            </a:pPr>
            <a:r>
              <a:rPr lang="en-GB" dirty="0" smtClean="0">
                <a:solidFill>
                  <a:prstClr val="white"/>
                </a:solidFill>
              </a:rPr>
              <a:t>Not representative of population  (single-subject atlas)</a:t>
            </a:r>
          </a:p>
          <a:p>
            <a:pPr lvl="1" eaLnBrk="1" fontAlgn="base" hangingPunct="1">
              <a:spcBef>
                <a:spcPct val="0"/>
              </a:spcBef>
              <a:spcAft>
                <a:spcPct val="0"/>
              </a:spcAft>
              <a:buFont typeface="Arial" charset="0"/>
              <a:buChar char="•"/>
            </a:pPr>
            <a:r>
              <a:rPr lang="en-GB" dirty="0" smtClean="0">
                <a:solidFill>
                  <a:prstClr val="white"/>
                </a:solidFill>
              </a:rPr>
              <a:t>Slices, rather than a 3D volume (from post-mortem slices)</a:t>
            </a:r>
          </a:p>
          <a:p>
            <a:pPr eaLnBrk="1" fontAlgn="base" hangingPunct="1">
              <a:spcBef>
                <a:spcPct val="0"/>
              </a:spcBef>
              <a:spcAft>
                <a:spcPct val="0"/>
              </a:spcAft>
              <a:buFont typeface="Arial" charset="0"/>
              <a:buChar char="•"/>
            </a:pPr>
            <a:r>
              <a:rPr lang="en-GB" dirty="0" smtClean="0">
                <a:solidFill>
                  <a:prstClr val="white"/>
                </a:solidFill>
              </a:rPr>
              <a:t>MNI:</a:t>
            </a:r>
          </a:p>
          <a:p>
            <a:pPr lvl="1" eaLnBrk="1" fontAlgn="base" hangingPunct="1">
              <a:spcBef>
                <a:spcPct val="0"/>
              </a:spcBef>
              <a:spcAft>
                <a:spcPct val="0"/>
              </a:spcAft>
              <a:buFont typeface="Arial" charset="0"/>
              <a:buChar char="•"/>
            </a:pPr>
            <a:r>
              <a:rPr lang="en-GB" dirty="0" smtClean="0">
                <a:solidFill>
                  <a:prstClr val="white"/>
                </a:solidFill>
              </a:rPr>
              <a:t>Based on data from many individuals (probabilistic space)</a:t>
            </a:r>
          </a:p>
          <a:p>
            <a:pPr lvl="1" eaLnBrk="1" fontAlgn="base" hangingPunct="1">
              <a:spcBef>
                <a:spcPct val="0"/>
              </a:spcBef>
              <a:spcAft>
                <a:spcPct val="0"/>
              </a:spcAft>
              <a:buFont typeface="Arial" charset="0"/>
              <a:buChar char="•"/>
            </a:pPr>
            <a:r>
              <a:rPr lang="en-GB" dirty="0" smtClean="0">
                <a:solidFill>
                  <a:prstClr val="white"/>
                </a:solidFill>
              </a:rPr>
              <a:t>Fully 3D, data at every voxel</a:t>
            </a:r>
          </a:p>
          <a:p>
            <a:pPr lvl="1" eaLnBrk="1" fontAlgn="base" hangingPunct="1">
              <a:spcBef>
                <a:spcPct val="0"/>
              </a:spcBef>
              <a:spcAft>
                <a:spcPct val="0"/>
              </a:spcAft>
              <a:buFont typeface="Arial" charset="0"/>
              <a:buChar char="•"/>
            </a:pPr>
            <a:r>
              <a:rPr lang="en-GB" dirty="0" smtClean="0">
                <a:solidFill>
                  <a:prstClr val="white"/>
                </a:solidFill>
              </a:rPr>
              <a:t>SPM reports MNI coordinates (can be converted to </a:t>
            </a:r>
            <a:r>
              <a:rPr lang="en-GB" dirty="0" err="1" smtClean="0">
                <a:solidFill>
                  <a:prstClr val="white"/>
                </a:solidFill>
              </a:rPr>
              <a:t>Talairach</a:t>
            </a:r>
            <a:r>
              <a:rPr lang="en-GB" dirty="0" smtClean="0">
                <a:solidFill>
                  <a:prstClr val="white"/>
                </a:solidFill>
              </a:rPr>
              <a:t>)</a:t>
            </a:r>
          </a:p>
          <a:p>
            <a:pPr lvl="1" eaLnBrk="1" fontAlgn="base" hangingPunct="1">
              <a:spcBef>
                <a:spcPct val="0"/>
              </a:spcBef>
              <a:spcAft>
                <a:spcPct val="0"/>
              </a:spcAft>
              <a:buFont typeface="Arial" charset="0"/>
              <a:buChar char="•"/>
            </a:pPr>
            <a:r>
              <a:rPr lang="en-GB" dirty="0" smtClean="0">
                <a:solidFill>
                  <a:prstClr val="white"/>
                </a:solidFill>
              </a:rPr>
              <a:t>Shared conventions: AC is roughly [0 0 0], xyz axes = right-left, anterior-post  superior-inferior</a:t>
            </a:r>
          </a:p>
          <a:p>
            <a:pPr lvl="1" eaLnBrk="1" fontAlgn="base" hangingPunct="1">
              <a:spcBef>
                <a:spcPct val="0"/>
              </a:spcBef>
              <a:spcAft>
                <a:spcPct val="0"/>
              </a:spcAft>
              <a:buFont typeface="Arial" charset="0"/>
              <a:buChar char="•"/>
            </a:pPr>
            <a:endParaRPr lang="en-GB" dirty="0" smtClean="0">
              <a:solidFill>
                <a:prstClr val="white"/>
              </a:solidFill>
            </a:endParaRPr>
          </a:p>
        </p:txBody>
      </p:sp>
    </p:spTree>
    <p:extLst>
      <p:ext uri="{BB962C8B-B14F-4D97-AF65-F5344CB8AC3E}">
        <p14:creationId xmlns:p14="http://schemas.microsoft.com/office/powerpoint/2010/main" val="403089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7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0"/>
            <a:ext cx="8229600" cy="1143000"/>
          </a:xfrm>
        </p:spPr>
        <p:txBody>
          <a:bodyPr/>
          <a:lstStyle/>
          <a:p>
            <a:pPr eaLnBrk="1" hangingPunct="1"/>
            <a:r>
              <a:rPr lang="en-GB" dirty="0" smtClean="0">
                <a:solidFill>
                  <a:srgbClr val="8EB4E3"/>
                </a:solidFill>
              </a:rPr>
              <a:t>Types of Spatial Normalisation</a:t>
            </a:r>
            <a:endParaRPr lang="en-US" dirty="0" smtClean="0">
              <a:solidFill>
                <a:srgbClr val="8EB4E3"/>
              </a:solidFill>
            </a:endParaRPr>
          </a:p>
        </p:txBody>
      </p:sp>
      <p:sp>
        <p:nvSpPr>
          <p:cNvPr id="13315" name="Rectangle 3"/>
          <p:cNvSpPr>
            <a:spLocks noGrp="1" noChangeArrowheads="1"/>
          </p:cNvSpPr>
          <p:nvPr>
            <p:ph type="body" idx="1"/>
          </p:nvPr>
        </p:nvSpPr>
        <p:spPr>
          <a:xfrm>
            <a:off x="395536" y="836712"/>
            <a:ext cx="8207375" cy="5184775"/>
          </a:xfrm>
        </p:spPr>
        <p:txBody>
          <a:bodyPr/>
          <a:lstStyle/>
          <a:p>
            <a:pPr marL="0" indent="0" algn="ctr" eaLnBrk="1" hangingPunct="1">
              <a:lnSpc>
                <a:spcPct val="70000"/>
              </a:lnSpc>
              <a:buNone/>
            </a:pPr>
            <a:endParaRPr lang="en-GB" sz="1800" b="1" dirty="0" smtClean="0">
              <a:solidFill>
                <a:schemeClr val="tx1">
                  <a:lumMod val="85000"/>
                </a:schemeClr>
              </a:solidFill>
            </a:endParaRPr>
          </a:p>
          <a:p>
            <a:pPr marL="0" indent="0" algn="ctr" eaLnBrk="1" hangingPunct="1">
              <a:lnSpc>
                <a:spcPct val="70000"/>
              </a:lnSpc>
              <a:buNone/>
            </a:pPr>
            <a:r>
              <a:rPr lang="en-GB" sz="1800" b="1" dirty="0" smtClean="0">
                <a:solidFill>
                  <a:schemeClr val="tx1">
                    <a:lumMod val="85000"/>
                  </a:schemeClr>
                </a:solidFill>
              </a:rPr>
              <a:t>We </a:t>
            </a:r>
            <a:r>
              <a:rPr lang="en-GB" sz="1800" b="1" dirty="0">
                <a:solidFill>
                  <a:schemeClr val="tx1">
                    <a:lumMod val="85000"/>
                  </a:schemeClr>
                </a:solidFill>
              </a:rPr>
              <a:t>want to match functionally homologous regions between different </a:t>
            </a:r>
            <a:r>
              <a:rPr lang="en-GB" sz="1800" b="1" dirty="0" smtClean="0">
                <a:solidFill>
                  <a:schemeClr val="tx1">
                    <a:lumMod val="85000"/>
                  </a:schemeClr>
                </a:solidFill>
              </a:rPr>
              <a:t>subjects: </a:t>
            </a:r>
          </a:p>
          <a:p>
            <a:pPr marL="0" indent="0" algn="ctr" eaLnBrk="1" hangingPunct="1">
              <a:lnSpc>
                <a:spcPct val="70000"/>
              </a:lnSpc>
              <a:buNone/>
            </a:pPr>
            <a:r>
              <a:rPr lang="en-GB" sz="1800" b="1" dirty="0" smtClean="0">
                <a:solidFill>
                  <a:schemeClr val="tx1">
                    <a:lumMod val="85000"/>
                  </a:schemeClr>
                </a:solidFill>
              </a:rPr>
              <a:t>an optimisation problem</a:t>
            </a:r>
          </a:p>
          <a:p>
            <a:pPr marL="0" indent="0" algn="ctr" eaLnBrk="1" hangingPunct="1">
              <a:lnSpc>
                <a:spcPct val="70000"/>
              </a:lnSpc>
              <a:buNone/>
            </a:pPr>
            <a:r>
              <a:rPr lang="en-GB" sz="1800" b="1" dirty="0" smtClean="0">
                <a:solidFill>
                  <a:schemeClr val="tx1">
                    <a:lumMod val="85000"/>
                  </a:schemeClr>
                </a:solidFill>
              </a:rPr>
              <a:t>Determine parameters describing a transformation/warp</a:t>
            </a:r>
          </a:p>
          <a:p>
            <a:pPr marL="0" indent="0" algn="ctr" eaLnBrk="1" hangingPunct="1">
              <a:lnSpc>
                <a:spcPct val="70000"/>
              </a:lnSpc>
              <a:buNone/>
            </a:pPr>
            <a:endParaRPr lang="en-GB" sz="1800" u="sng" dirty="0" smtClean="0">
              <a:solidFill>
                <a:srgbClr val="8EB4E3"/>
              </a:solidFill>
            </a:endParaRPr>
          </a:p>
          <a:p>
            <a:pPr marL="457200" indent="-457200" eaLnBrk="1" hangingPunct="1">
              <a:lnSpc>
                <a:spcPct val="70000"/>
              </a:lnSpc>
              <a:buFont typeface="Calibri" pitchFamily="33" charset="0"/>
              <a:buAutoNum type="arabicPeriod"/>
            </a:pPr>
            <a:r>
              <a:rPr lang="en-GB" sz="1800" u="sng" dirty="0" smtClean="0">
                <a:solidFill>
                  <a:srgbClr val="8EB4E3"/>
                </a:solidFill>
              </a:rPr>
              <a:t>Label based (anatomy based)</a:t>
            </a:r>
          </a:p>
          <a:p>
            <a:pPr lvl="1" eaLnBrk="1" hangingPunct="1"/>
            <a:r>
              <a:rPr lang="en-GB" sz="1800" dirty="0" smtClean="0"/>
              <a:t>Identify homologous features (points, lines, surfaces ) in the image and template</a:t>
            </a:r>
          </a:p>
          <a:p>
            <a:pPr lvl="1" eaLnBrk="1" hangingPunct="1"/>
            <a:r>
              <a:rPr lang="en-GB" sz="1800" dirty="0" smtClean="0"/>
              <a:t>Find the transformations that best superimpose them</a:t>
            </a:r>
          </a:p>
          <a:p>
            <a:pPr lvl="1" eaLnBrk="1" hangingPunct="1"/>
            <a:r>
              <a:rPr lang="en-GB" sz="1800" b="1" dirty="0" smtClean="0"/>
              <a:t>Limitation: </a:t>
            </a:r>
            <a:r>
              <a:rPr lang="en-GB" sz="1800" dirty="0" smtClean="0"/>
              <a:t>Few  identifiable features, manual feature-identification (time consuming and subjective)</a:t>
            </a:r>
          </a:p>
          <a:p>
            <a:pPr lvl="1" eaLnBrk="1" hangingPunct="1">
              <a:lnSpc>
                <a:spcPct val="70000"/>
              </a:lnSpc>
              <a:buFont typeface="Arial" charset="0"/>
              <a:buNone/>
            </a:pPr>
            <a:endParaRPr lang="en-GB" sz="1800" dirty="0" smtClean="0"/>
          </a:p>
          <a:p>
            <a:pPr marL="457200" indent="-457200" eaLnBrk="1" hangingPunct="1">
              <a:buFont typeface="Calibri" pitchFamily="33" charset="0"/>
              <a:buAutoNum type="arabicPeriod"/>
            </a:pPr>
            <a:r>
              <a:rPr lang="en-GB" sz="1800" u="sng" dirty="0" smtClean="0">
                <a:solidFill>
                  <a:srgbClr val="8EB4E3"/>
                </a:solidFill>
              </a:rPr>
              <a:t>Non-label based (intensity based)</a:t>
            </a:r>
          </a:p>
          <a:p>
            <a:pPr lvl="1" eaLnBrk="1" hangingPunct="1"/>
            <a:r>
              <a:rPr lang="en-GB" sz="1800" dirty="0" smtClean="0"/>
              <a:t>Identifies a spatial transformation that maximises voxel similarity,  between template and image measure</a:t>
            </a:r>
            <a:endParaRPr lang="en-GB" sz="1600" dirty="0" smtClean="0"/>
          </a:p>
          <a:p>
            <a:pPr lvl="2" eaLnBrk="1" hangingPunct="1"/>
            <a:r>
              <a:rPr lang="en-GB" sz="1600" dirty="0" smtClean="0"/>
              <a:t>Optimization = Minimize the sum of squares, which measures the difference between template and source image</a:t>
            </a:r>
          </a:p>
          <a:p>
            <a:pPr lvl="1" eaLnBrk="1" hangingPunct="1"/>
            <a:r>
              <a:rPr lang="en-GB" sz="1800" b="1" dirty="0" smtClean="0"/>
              <a:t>Limitation: </a:t>
            </a:r>
            <a:r>
              <a:rPr lang="en-GB" sz="1800" dirty="0" smtClean="0"/>
              <a:t>susceptible to poor starting estimates (parameters chosen)</a:t>
            </a:r>
          </a:p>
          <a:p>
            <a:pPr lvl="2" eaLnBrk="1" hangingPunct="1"/>
            <a:r>
              <a:rPr lang="en-GB" sz="1600" dirty="0" smtClean="0"/>
              <a:t>Typically not a problem – priors used in SPM are based on parameters that have emerged in the literature</a:t>
            </a:r>
          </a:p>
          <a:p>
            <a:pPr lvl="2" eaLnBrk="1" hangingPunct="1"/>
            <a:r>
              <a:rPr lang="en-GB" sz="1600" dirty="0" smtClean="0"/>
              <a:t>Special populations</a:t>
            </a:r>
          </a:p>
          <a:p>
            <a:pPr marL="457200" indent="-457200" eaLnBrk="1" hangingPunct="1">
              <a:lnSpc>
                <a:spcPct val="70000"/>
              </a:lnSpc>
            </a:pPr>
            <a:endParaRPr lang="en-GB" sz="1800" dirty="0" smtClean="0">
              <a:solidFill>
                <a:srgbClr val="8EB4E3"/>
              </a:solidFill>
            </a:endParaRPr>
          </a:p>
        </p:txBody>
      </p:sp>
    </p:spTree>
    <p:extLst>
      <p:ext uri="{BB962C8B-B14F-4D97-AF65-F5344CB8AC3E}">
        <p14:creationId xmlns:p14="http://schemas.microsoft.com/office/powerpoint/2010/main" val="344996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315">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15">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315">
                                            <p:txEl>
                                              <p:pRg st="12" end="1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315">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315">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31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5888"/>
            <a:ext cx="8229600" cy="1143000"/>
          </a:xfrm>
        </p:spPr>
        <p:txBody>
          <a:bodyPr>
            <a:normAutofit/>
          </a:bodyPr>
          <a:lstStyle/>
          <a:p>
            <a:pPr eaLnBrk="1" hangingPunct="1">
              <a:defRPr/>
            </a:pPr>
            <a:r>
              <a:rPr lang="en-GB" sz="3600" dirty="0" smtClean="0">
                <a:solidFill>
                  <a:srgbClr val="558ED5"/>
                </a:solidFill>
              </a:rPr>
              <a:t>Optimisation</a:t>
            </a:r>
            <a:endParaRPr lang="en-GB" sz="3600" dirty="0" smtClean="0">
              <a:solidFill>
                <a:srgbClr val="558ED5"/>
              </a:solidFill>
            </a:endParaRPr>
          </a:p>
        </p:txBody>
      </p:sp>
      <p:sp>
        <p:nvSpPr>
          <p:cNvPr id="3" name="Content Placeholder 2"/>
          <p:cNvSpPr>
            <a:spLocks noGrp="1"/>
          </p:cNvSpPr>
          <p:nvPr>
            <p:ph idx="1"/>
          </p:nvPr>
        </p:nvSpPr>
        <p:spPr>
          <a:xfrm>
            <a:off x="206018" y="764704"/>
            <a:ext cx="8929687" cy="6093296"/>
          </a:xfrm>
        </p:spPr>
        <p:txBody>
          <a:bodyPr rtlCol="0">
            <a:normAutofit fontScale="32500" lnSpcReduction="20000"/>
          </a:bodyPr>
          <a:lstStyle/>
          <a:p>
            <a:pPr marL="0" indent="0" eaLnBrk="1" fontAlgn="auto" hangingPunct="1">
              <a:spcAft>
                <a:spcPts val="0"/>
              </a:spcAft>
              <a:buFont typeface="Arial" pitchFamily="34" charset="0"/>
              <a:buNone/>
              <a:defRPr/>
            </a:pPr>
            <a:endParaRPr lang="en-GB" sz="5500" dirty="0" smtClean="0">
              <a:solidFill>
                <a:schemeClr val="tx1">
                  <a:lumMod val="85000"/>
                </a:schemeClr>
              </a:solidFill>
              <a:ea typeface="+mn-ea"/>
            </a:endParaRPr>
          </a:p>
          <a:p>
            <a:pPr marL="514350" lvl="1" indent="-514350" eaLnBrk="1" fontAlgn="auto" hangingPunct="1">
              <a:spcAft>
                <a:spcPts val="0"/>
              </a:spcAft>
              <a:buFont typeface="Arial" pitchFamily="34" charset="0"/>
              <a:buAutoNum type="arabicParenR"/>
              <a:defRPr/>
            </a:pPr>
            <a:r>
              <a:rPr lang="en-GB" sz="5500" dirty="0" smtClean="0">
                <a:solidFill>
                  <a:schemeClr val="bg2">
                    <a:lumMod val="40000"/>
                    <a:lumOff val="60000"/>
                  </a:schemeClr>
                </a:solidFill>
                <a:ea typeface="+mn-ea"/>
              </a:rPr>
              <a:t>Computationally complex</a:t>
            </a:r>
            <a:endParaRPr lang="en-GB" sz="5500" dirty="0">
              <a:solidFill>
                <a:schemeClr val="bg2">
                  <a:lumMod val="40000"/>
                  <a:lumOff val="60000"/>
                </a:schemeClr>
              </a:solidFill>
              <a:ea typeface="+mn-ea"/>
            </a:endParaRPr>
          </a:p>
          <a:p>
            <a:pPr marL="357188" lvl="2" indent="0" eaLnBrk="1" fontAlgn="auto" hangingPunct="1">
              <a:spcAft>
                <a:spcPts val="0"/>
              </a:spcAft>
              <a:buFont typeface="Arial" pitchFamily="34" charset="0"/>
              <a:buChar char="•"/>
              <a:defRPr/>
            </a:pPr>
            <a:r>
              <a:rPr lang="en-GB" sz="5500" dirty="0">
                <a:ea typeface="+mn-ea"/>
              </a:rPr>
              <a:t> Flexible warp = thousands of parameters to play around with  </a:t>
            </a:r>
            <a:endParaRPr lang="en-GB" sz="5500" dirty="0" smtClean="0">
              <a:ea typeface="+mn-ea"/>
            </a:endParaRPr>
          </a:p>
          <a:p>
            <a:pPr marL="357188" lvl="2" indent="0" eaLnBrk="1" fontAlgn="auto" hangingPunct="1">
              <a:spcAft>
                <a:spcPts val="0"/>
              </a:spcAft>
              <a:buFont typeface="Arial" pitchFamily="34" charset="0"/>
              <a:buChar char="•"/>
              <a:defRPr/>
            </a:pPr>
            <a:r>
              <a:rPr lang="en-GB" sz="5500" dirty="0">
                <a:ea typeface="+mn-ea"/>
              </a:rPr>
              <a:t> </a:t>
            </a:r>
            <a:r>
              <a:rPr lang="en-GB" sz="5500" dirty="0" smtClean="0">
                <a:ea typeface="+mn-ea"/>
              </a:rPr>
              <a:t>More distortion vectors than voxels</a:t>
            </a:r>
            <a:endParaRPr lang="en-GB" sz="5500" dirty="0">
              <a:ea typeface="+mn-ea"/>
            </a:endParaRPr>
          </a:p>
          <a:p>
            <a:pPr marL="357188" lvl="2" indent="0" eaLnBrk="1" fontAlgn="auto" hangingPunct="1">
              <a:spcAft>
                <a:spcPts val="0"/>
              </a:spcAft>
              <a:buFont typeface="Arial" pitchFamily="34" charset="0"/>
              <a:buChar char="•"/>
              <a:defRPr/>
            </a:pPr>
            <a:r>
              <a:rPr lang="en-GB" sz="5500" dirty="0">
                <a:ea typeface="+mn-ea"/>
              </a:rPr>
              <a:t> Even if it were possible to match all our images perfectly to the template, we might not </a:t>
            </a:r>
            <a:r>
              <a:rPr lang="en-GB" sz="5500" dirty="0" smtClean="0">
                <a:ea typeface="+mn-ea"/>
              </a:rPr>
              <a:t>be </a:t>
            </a:r>
            <a:r>
              <a:rPr lang="en-GB" sz="5500" dirty="0">
                <a:ea typeface="+mn-ea"/>
              </a:rPr>
              <a:t>able to find this </a:t>
            </a:r>
            <a:r>
              <a:rPr lang="en-GB" sz="5500" dirty="0" smtClean="0">
                <a:ea typeface="+mn-ea"/>
              </a:rPr>
              <a:t>solution</a:t>
            </a:r>
          </a:p>
          <a:p>
            <a:pPr marL="0" indent="0" eaLnBrk="1" fontAlgn="auto" hangingPunct="1">
              <a:spcAft>
                <a:spcPts val="0"/>
              </a:spcAft>
              <a:buFont typeface="Arial" pitchFamily="34" charset="0"/>
              <a:buNone/>
              <a:defRPr/>
            </a:pPr>
            <a:endParaRPr lang="en-GB" sz="2800" dirty="0" smtClean="0">
              <a:solidFill>
                <a:schemeClr val="tx1">
                  <a:lumMod val="85000"/>
                </a:schemeClr>
              </a:solidFill>
              <a:ea typeface="+mn-ea"/>
            </a:endParaRPr>
          </a:p>
          <a:p>
            <a:pPr marL="0" lvl="1" indent="0" eaLnBrk="1" fontAlgn="auto" hangingPunct="1">
              <a:spcAft>
                <a:spcPts val="0"/>
              </a:spcAft>
              <a:buNone/>
              <a:defRPr/>
            </a:pPr>
            <a:r>
              <a:rPr lang="en-GB" sz="5500" dirty="0" smtClean="0">
                <a:solidFill>
                  <a:schemeClr val="bg2">
                    <a:lumMod val="40000"/>
                    <a:lumOff val="60000"/>
                  </a:schemeClr>
                </a:solidFill>
                <a:ea typeface="+mn-ea"/>
              </a:rPr>
              <a:t>2)      Structurally homologous? </a:t>
            </a:r>
          </a:p>
          <a:p>
            <a:pPr marL="542925" lvl="2" indent="-185738" eaLnBrk="1" fontAlgn="auto" hangingPunct="1">
              <a:spcAft>
                <a:spcPts val="0"/>
              </a:spcAft>
              <a:buFont typeface="Arial" pitchFamily="34" charset="0"/>
              <a:buChar char="•"/>
              <a:defRPr/>
            </a:pPr>
            <a:endParaRPr lang="en-GB" sz="5500" dirty="0" smtClean="0">
              <a:solidFill>
                <a:schemeClr val="tx1">
                  <a:lumMod val="85000"/>
                </a:schemeClr>
              </a:solidFill>
              <a:ea typeface="+mn-ea"/>
            </a:endParaRPr>
          </a:p>
          <a:p>
            <a:pPr marL="542925" lvl="2" indent="-185738" eaLnBrk="1" fontAlgn="auto" hangingPunct="1">
              <a:spcAft>
                <a:spcPts val="0"/>
              </a:spcAft>
              <a:buFont typeface="Arial" pitchFamily="34" charset="0"/>
              <a:buChar char="•"/>
              <a:defRPr/>
            </a:pPr>
            <a:r>
              <a:rPr lang="en-GB" sz="5500" dirty="0"/>
              <a:t>No one-to-one structural relationship between different brains </a:t>
            </a:r>
            <a:endParaRPr lang="en-GB" sz="5500" dirty="0" smtClean="0"/>
          </a:p>
          <a:p>
            <a:pPr marL="542925" lvl="2" indent="-185738" eaLnBrk="1" fontAlgn="auto" hangingPunct="1">
              <a:spcAft>
                <a:spcPts val="0"/>
              </a:spcAft>
              <a:buFont typeface="Arial" pitchFamily="34" charset="0"/>
              <a:buChar char="•"/>
              <a:defRPr/>
            </a:pPr>
            <a:r>
              <a:rPr lang="en-GB" sz="5500" dirty="0" smtClean="0"/>
              <a:t>Matching </a:t>
            </a:r>
            <a:r>
              <a:rPr lang="en-GB" sz="5500" dirty="0"/>
              <a:t>brains </a:t>
            </a:r>
            <a:r>
              <a:rPr lang="en-GB" sz="5500" i="1" dirty="0"/>
              <a:t>exactly</a:t>
            </a:r>
            <a:r>
              <a:rPr lang="en-GB" sz="5500" dirty="0"/>
              <a:t> </a:t>
            </a:r>
            <a:r>
              <a:rPr lang="en-GB" sz="5500" dirty="0" smtClean="0"/>
              <a:t>means folding </a:t>
            </a:r>
            <a:r>
              <a:rPr lang="en-GB" sz="5500" dirty="0"/>
              <a:t>the brain to create sulci and </a:t>
            </a:r>
            <a:r>
              <a:rPr lang="en-GB" sz="5500" dirty="0" err="1"/>
              <a:t>gyri</a:t>
            </a:r>
            <a:r>
              <a:rPr lang="en-GB" sz="5500" dirty="0"/>
              <a:t> that do not really </a:t>
            </a:r>
            <a:r>
              <a:rPr lang="en-GB" sz="5500" dirty="0" smtClean="0"/>
              <a:t>exist</a:t>
            </a:r>
          </a:p>
          <a:p>
            <a:pPr marL="542925" lvl="2" indent="-185738" eaLnBrk="1" fontAlgn="auto" hangingPunct="1">
              <a:spcAft>
                <a:spcPts val="0"/>
              </a:spcAft>
              <a:buFont typeface="Arial" pitchFamily="34" charset="0"/>
              <a:buChar char="•"/>
              <a:defRPr/>
            </a:pPr>
            <a:endParaRPr lang="en-GB" sz="3400" dirty="0" smtClean="0"/>
          </a:p>
          <a:p>
            <a:pPr marL="0" lvl="1" indent="0" eaLnBrk="1" fontAlgn="auto" hangingPunct="1">
              <a:spcAft>
                <a:spcPts val="0"/>
              </a:spcAft>
              <a:buNone/>
              <a:defRPr/>
            </a:pPr>
            <a:r>
              <a:rPr lang="en-GB" sz="5500" dirty="0" smtClean="0">
                <a:solidFill>
                  <a:schemeClr val="bg2">
                    <a:lumMod val="40000"/>
                    <a:lumOff val="60000"/>
                  </a:schemeClr>
                </a:solidFill>
              </a:rPr>
              <a:t>3)      Functionally homologous?</a:t>
            </a:r>
          </a:p>
          <a:p>
            <a:pPr marL="0" lvl="1" indent="0" eaLnBrk="1" fontAlgn="auto" hangingPunct="1">
              <a:spcAft>
                <a:spcPts val="0"/>
              </a:spcAft>
              <a:buNone/>
              <a:defRPr/>
            </a:pPr>
            <a:endParaRPr lang="en-GB" sz="5500" dirty="0"/>
          </a:p>
          <a:p>
            <a:pPr marL="542925" lvl="2" indent="-185738" eaLnBrk="1" fontAlgn="auto" hangingPunct="1">
              <a:spcAft>
                <a:spcPts val="0"/>
              </a:spcAft>
              <a:buFont typeface="Arial" pitchFamily="34" charset="0"/>
              <a:buChar char="•"/>
              <a:defRPr/>
            </a:pPr>
            <a:r>
              <a:rPr lang="en-GB" sz="5500" dirty="0"/>
              <a:t>Structure-function relationships differ between subjects</a:t>
            </a:r>
          </a:p>
          <a:p>
            <a:pPr marL="542925" lvl="2" indent="-185738" eaLnBrk="1" fontAlgn="auto" hangingPunct="1">
              <a:spcAft>
                <a:spcPts val="0"/>
              </a:spcAft>
              <a:buFont typeface="Arial" pitchFamily="34" charset="0"/>
              <a:buChar char="•"/>
              <a:defRPr/>
            </a:pPr>
            <a:r>
              <a:rPr lang="en-GB" sz="5500" dirty="0" smtClean="0"/>
              <a:t>Co-registration </a:t>
            </a:r>
            <a:r>
              <a:rPr lang="en-GB" sz="5500" dirty="0"/>
              <a:t>algorithms differ (due to fundamental structural differences) </a:t>
            </a:r>
          </a:p>
          <a:p>
            <a:pPr marL="357187" lvl="2" indent="0" eaLnBrk="1" fontAlgn="auto" hangingPunct="1">
              <a:spcAft>
                <a:spcPts val="0"/>
              </a:spcAft>
              <a:buNone/>
              <a:defRPr/>
            </a:pPr>
            <a:r>
              <a:rPr lang="en-GB" sz="5500" dirty="0">
                <a:sym typeface="Wingdings" pitchFamily="2" charset="2"/>
              </a:rPr>
              <a:t>	 </a:t>
            </a:r>
            <a:r>
              <a:rPr lang="en-GB" sz="5500" dirty="0" smtClean="0">
                <a:sym typeface="Wingdings" pitchFamily="2" charset="2"/>
              </a:rPr>
              <a:t>standardization/full </a:t>
            </a:r>
            <a:r>
              <a:rPr lang="en-GB" sz="5500" dirty="0">
                <a:sym typeface="Wingdings" pitchFamily="2" charset="2"/>
              </a:rPr>
              <a:t>alignment of functional data is not </a:t>
            </a:r>
            <a:r>
              <a:rPr lang="en-GB" sz="5500" dirty="0" smtClean="0">
                <a:sym typeface="Wingdings" pitchFamily="2" charset="2"/>
              </a:rPr>
              <a:t>perfect</a:t>
            </a:r>
          </a:p>
          <a:p>
            <a:pPr marL="528637" lvl="2" indent="-171450" eaLnBrk="1" fontAlgn="auto" hangingPunct="1">
              <a:spcAft>
                <a:spcPts val="0"/>
              </a:spcAft>
              <a:defRPr/>
            </a:pPr>
            <a:r>
              <a:rPr lang="en-GB" sz="5500" dirty="0" err="1"/>
              <a:t>Coregistering</a:t>
            </a:r>
            <a:r>
              <a:rPr lang="en-GB" sz="5500" dirty="0"/>
              <a:t> structure may not be the same as </a:t>
            </a:r>
            <a:r>
              <a:rPr lang="en-GB" sz="5500" dirty="0" err="1"/>
              <a:t>coregistering</a:t>
            </a:r>
            <a:r>
              <a:rPr lang="en-GB" sz="5500" dirty="0"/>
              <a:t> </a:t>
            </a:r>
            <a:r>
              <a:rPr lang="en-GB" sz="5500" dirty="0" smtClean="0"/>
              <a:t>function</a:t>
            </a:r>
          </a:p>
          <a:p>
            <a:pPr marL="528637" lvl="2" indent="-171450" eaLnBrk="1" fontAlgn="auto" hangingPunct="1">
              <a:spcAft>
                <a:spcPts val="0"/>
              </a:spcAft>
              <a:defRPr/>
            </a:pPr>
            <a:r>
              <a:rPr lang="en-GB" sz="5500" dirty="0" smtClean="0"/>
              <a:t>Even </a:t>
            </a:r>
            <a:r>
              <a:rPr lang="en-GB" sz="5500" dirty="0"/>
              <a:t>matching </a:t>
            </a:r>
            <a:r>
              <a:rPr lang="en-GB" sz="5500" dirty="0" err="1"/>
              <a:t>gyral</a:t>
            </a:r>
            <a:r>
              <a:rPr lang="en-GB" sz="5500" dirty="0"/>
              <a:t> patterns may not preserve homologous </a:t>
            </a:r>
            <a:r>
              <a:rPr lang="en-GB" sz="5500" dirty="0" smtClean="0"/>
              <a:t>functions </a:t>
            </a:r>
            <a:endParaRPr lang="en-GB" sz="5500" dirty="0" smtClean="0">
              <a:ea typeface="+mn-ea"/>
            </a:endParaRPr>
          </a:p>
          <a:p>
            <a:pPr marL="528637" lvl="2" indent="-171450" eaLnBrk="1" fontAlgn="auto" hangingPunct="1">
              <a:spcAft>
                <a:spcPts val="0"/>
              </a:spcAft>
              <a:defRPr/>
            </a:pPr>
            <a:endParaRPr lang="en-GB" sz="5500" dirty="0">
              <a:solidFill>
                <a:schemeClr val="bg2">
                  <a:lumMod val="40000"/>
                  <a:lumOff val="60000"/>
                </a:schemeClr>
              </a:solidFill>
              <a:ea typeface="+mn-ea"/>
            </a:endParaRPr>
          </a:p>
          <a:p>
            <a:pPr marL="357188" lvl="2" indent="0" eaLnBrk="1" fontAlgn="auto" hangingPunct="1">
              <a:spcAft>
                <a:spcPts val="0"/>
              </a:spcAft>
              <a:buFont typeface="Arial" charset="0"/>
              <a:buNone/>
              <a:defRPr/>
            </a:pPr>
            <a:endParaRPr lang="en-GB" sz="2600" dirty="0" smtClean="0">
              <a:solidFill>
                <a:schemeClr val="tx1">
                  <a:lumMod val="85000"/>
                </a:schemeClr>
              </a:solidFill>
              <a:ea typeface="+mn-ea"/>
            </a:endParaRPr>
          </a:p>
        </p:txBody>
      </p:sp>
    </p:spTree>
    <p:extLst>
      <p:ext uri="{BB962C8B-B14F-4D97-AF65-F5344CB8AC3E}">
        <p14:creationId xmlns:p14="http://schemas.microsoft.com/office/powerpoint/2010/main" val="1411305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0"/>
            <a:ext cx="8229600" cy="1143000"/>
          </a:xfrm>
        </p:spPr>
        <p:txBody>
          <a:bodyPr/>
          <a:lstStyle/>
          <a:p>
            <a:pPr eaLnBrk="1" hangingPunct="1"/>
            <a:r>
              <a:rPr lang="en-GB" dirty="0" smtClean="0">
                <a:solidFill>
                  <a:srgbClr val="8EB4E3"/>
                </a:solidFill>
              </a:rPr>
              <a:t>The SPM Solution</a:t>
            </a:r>
            <a:endParaRPr lang="en-US" dirty="0" smtClean="0">
              <a:solidFill>
                <a:srgbClr val="8EB4E3"/>
              </a:solidFill>
            </a:endParaRPr>
          </a:p>
        </p:txBody>
      </p:sp>
      <p:sp>
        <p:nvSpPr>
          <p:cNvPr id="13315" name="Rectangle 3"/>
          <p:cNvSpPr>
            <a:spLocks noGrp="1" noChangeArrowheads="1"/>
          </p:cNvSpPr>
          <p:nvPr>
            <p:ph type="body" idx="1"/>
          </p:nvPr>
        </p:nvSpPr>
        <p:spPr>
          <a:xfrm>
            <a:off x="395288" y="981075"/>
            <a:ext cx="8207375" cy="5184775"/>
          </a:xfrm>
        </p:spPr>
        <p:txBody>
          <a:bodyPr/>
          <a:lstStyle/>
          <a:p>
            <a:pPr marL="0" indent="0" eaLnBrk="1" hangingPunct="1">
              <a:lnSpc>
                <a:spcPct val="70000"/>
              </a:lnSpc>
              <a:buNone/>
            </a:pPr>
            <a:endParaRPr lang="en-GB" sz="1800" dirty="0" smtClean="0">
              <a:solidFill>
                <a:srgbClr val="8EB4E3"/>
              </a:solidFill>
            </a:endParaRPr>
          </a:p>
          <a:p>
            <a:pPr lvl="0"/>
            <a:r>
              <a:rPr lang="en-GB" sz="1800" dirty="0"/>
              <a:t>Correct for large scale variability (e.g. size of structures) </a:t>
            </a:r>
          </a:p>
          <a:p>
            <a:pPr lvl="0"/>
            <a:r>
              <a:rPr lang="en-GB" sz="1800" dirty="0" smtClean="0"/>
              <a:t>Smooth </a:t>
            </a:r>
            <a:r>
              <a:rPr lang="en-GB" sz="1800" dirty="0"/>
              <a:t>over small-scale differences (compensate for residual misalignments</a:t>
            </a:r>
            <a:r>
              <a:rPr lang="en-GB" sz="1800" dirty="0" smtClean="0"/>
              <a:t>)</a:t>
            </a:r>
          </a:p>
          <a:p>
            <a:pPr lvl="0"/>
            <a:r>
              <a:rPr lang="en-GB" sz="1800" dirty="0" smtClean="0"/>
              <a:t>Use Bayesian statistics </a:t>
            </a:r>
            <a:r>
              <a:rPr lang="en-GB" sz="1800" dirty="0" smtClean="0"/>
              <a:t>(priors</a:t>
            </a:r>
            <a:r>
              <a:rPr lang="en-GB" sz="1800" dirty="0" smtClean="0"/>
              <a:t>) to create anatomically plausible result</a:t>
            </a:r>
            <a:endParaRPr lang="en-GB" sz="1800" dirty="0"/>
          </a:p>
          <a:p>
            <a:pPr marL="0" indent="0" eaLnBrk="1" hangingPunct="1">
              <a:lnSpc>
                <a:spcPct val="70000"/>
              </a:lnSpc>
              <a:buNone/>
            </a:pPr>
            <a:endParaRPr lang="en-GB" sz="1800" dirty="0">
              <a:solidFill>
                <a:srgbClr val="8EB4E3"/>
              </a:solidFill>
            </a:endParaRPr>
          </a:p>
          <a:p>
            <a:pPr marL="457200" indent="-457200" eaLnBrk="1" hangingPunct="1">
              <a:lnSpc>
                <a:spcPct val="70000"/>
              </a:lnSpc>
            </a:pPr>
            <a:r>
              <a:rPr lang="en-GB" sz="1800" dirty="0" smtClean="0">
                <a:solidFill>
                  <a:srgbClr val="8EB4E3"/>
                </a:solidFill>
              </a:rPr>
              <a:t>SPM uses the intensity-based approach</a:t>
            </a:r>
          </a:p>
          <a:p>
            <a:pPr marL="457200" indent="-457200" eaLnBrk="1" hangingPunct="1">
              <a:lnSpc>
                <a:spcPct val="70000"/>
              </a:lnSpc>
            </a:pPr>
            <a:endParaRPr lang="en-GB" sz="1800" dirty="0" smtClean="0">
              <a:solidFill>
                <a:srgbClr val="8EB4E3"/>
              </a:solidFill>
            </a:endParaRPr>
          </a:p>
          <a:p>
            <a:pPr marL="457200" lvl="1" indent="0" eaLnBrk="1" hangingPunct="1">
              <a:lnSpc>
                <a:spcPct val="70000"/>
              </a:lnSpc>
              <a:buNone/>
            </a:pPr>
            <a:r>
              <a:rPr lang="en-GB" sz="1800" dirty="0" smtClean="0"/>
              <a:t>Adopts a two-stage procedure:</a:t>
            </a:r>
          </a:p>
          <a:p>
            <a:pPr marL="457200" lvl="1" indent="0" eaLnBrk="1" hangingPunct="1">
              <a:lnSpc>
                <a:spcPct val="70000"/>
              </a:lnSpc>
              <a:buNone/>
            </a:pPr>
            <a:endParaRPr lang="en-GB" sz="1800" dirty="0" smtClean="0"/>
          </a:p>
          <a:p>
            <a:pPr lvl="2" eaLnBrk="1" hangingPunct="1">
              <a:lnSpc>
                <a:spcPct val="70000"/>
              </a:lnSpc>
            </a:pPr>
            <a:r>
              <a:rPr lang="en-GB" sz="1800" dirty="0" smtClean="0"/>
              <a:t>12-parameter affine</a:t>
            </a:r>
          </a:p>
          <a:p>
            <a:pPr marL="914400" lvl="2" indent="0" eaLnBrk="1" hangingPunct="1">
              <a:lnSpc>
                <a:spcPct val="70000"/>
              </a:lnSpc>
              <a:buNone/>
            </a:pPr>
            <a:endParaRPr lang="en-GB" sz="1800" dirty="0"/>
          </a:p>
          <a:p>
            <a:pPr marL="914400" lvl="2" indent="0" eaLnBrk="1" hangingPunct="1">
              <a:lnSpc>
                <a:spcPct val="70000"/>
              </a:lnSpc>
              <a:buNone/>
            </a:pPr>
            <a:r>
              <a:rPr lang="en-GB" sz="1800" dirty="0" smtClean="0"/>
              <a:t>Linear transformation:  size and position</a:t>
            </a:r>
          </a:p>
          <a:p>
            <a:pPr marL="914400" lvl="2" indent="0" eaLnBrk="1" hangingPunct="1">
              <a:lnSpc>
                <a:spcPct val="70000"/>
              </a:lnSpc>
              <a:buNone/>
            </a:pPr>
            <a:endParaRPr lang="en-GB" sz="1800" dirty="0" smtClean="0"/>
          </a:p>
          <a:p>
            <a:pPr lvl="2" eaLnBrk="1" hangingPunct="1">
              <a:lnSpc>
                <a:spcPct val="70000"/>
              </a:lnSpc>
            </a:pPr>
            <a:r>
              <a:rPr lang="en-GB" sz="1800" dirty="0" smtClean="0"/>
              <a:t>Warping </a:t>
            </a:r>
          </a:p>
          <a:p>
            <a:pPr lvl="2" eaLnBrk="1" hangingPunct="1">
              <a:lnSpc>
                <a:spcPct val="70000"/>
              </a:lnSpc>
            </a:pPr>
            <a:endParaRPr lang="en-GB" sz="1800" dirty="0"/>
          </a:p>
          <a:p>
            <a:pPr marL="914400" lvl="2" indent="0" eaLnBrk="1" hangingPunct="1">
              <a:lnSpc>
                <a:spcPct val="70000"/>
              </a:lnSpc>
              <a:buNone/>
            </a:pPr>
            <a:r>
              <a:rPr lang="en-GB" sz="1800" dirty="0" smtClean="0"/>
              <a:t>Non-linear transformation: deform to correct for e.g. head shape</a:t>
            </a:r>
          </a:p>
          <a:p>
            <a:pPr marL="914400" lvl="2" indent="0" eaLnBrk="1" hangingPunct="1">
              <a:lnSpc>
                <a:spcPct val="70000"/>
              </a:lnSpc>
              <a:buNone/>
            </a:pPr>
            <a:endParaRPr lang="en-GB" sz="1800" dirty="0"/>
          </a:p>
          <a:p>
            <a:pPr marL="914400" lvl="2" indent="0" eaLnBrk="1" hangingPunct="1">
              <a:lnSpc>
                <a:spcPct val="70000"/>
              </a:lnSpc>
              <a:buNone/>
            </a:pPr>
            <a:r>
              <a:rPr lang="en-GB" sz="1800" dirty="0" smtClean="0"/>
              <a:t>Described </a:t>
            </a:r>
            <a:r>
              <a:rPr lang="en-GB" sz="1800" dirty="0"/>
              <a:t>by a linear combination of low spatial frequency basis </a:t>
            </a:r>
            <a:r>
              <a:rPr lang="en-GB" sz="1800" dirty="0" smtClean="0"/>
              <a:t>functions</a:t>
            </a:r>
          </a:p>
          <a:p>
            <a:pPr marL="914400" lvl="2" indent="0" eaLnBrk="1" hangingPunct="1">
              <a:lnSpc>
                <a:spcPct val="70000"/>
              </a:lnSpc>
              <a:buNone/>
            </a:pPr>
            <a:endParaRPr lang="en-GB" sz="1800" dirty="0"/>
          </a:p>
          <a:p>
            <a:pPr marL="914400" lvl="2" indent="0" eaLnBrk="1" hangingPunct="1">
              <a:lnSpc>
                <a:spcPct val="70000"/>
              </a:lnSpc>
              <a:buNone/>
            </a:pPr>
            <a:r>
              <a:rPr lang="en-GB" sz="1800" dirty="0" smtClean="0"/>
              <a:t>Reduces number of parameters </a:t>
            </a:r>
          </a:p>
          <a:p>
            <a:pPr lvl="2" eaLnBrk="1" hangingPunct="1">
              <a:lnSpc>
                <a:spcPct val="70000"/>
              </a:lnSpc>
            </a:pPr>
            <a:endParaRPr lang="en-GB" sz="1800" dirty="0"/>
          </a:p>
        </p:txBody>
      </p:sp>
    </p:spTree>
    <p:extLst>
      <p:ext uri="{BB962C8B-B14F-4D97-AF65-F5344CB8AC3E}">
        <p14:creationId xmlns:p14="http://schemas.microsoft.com/office/powerpoint/2010/main" val="3832069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1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315">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315">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315">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315">
                                            <p:txEl>
                                              <p:pRg st="17" end="1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15">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500563" y="5445125"/>
            <a:ext cx="4319587" cy="1200150"/>
          </a:xfrm>
        </p:spPr>
      </p:pic>
      <p:sp>
        <p:nvSpPr>
          <p:cNvPr id="14339" name="Rectangle 3"/>
          <p:cNvSpPr>
            <a:spLocks noGrp="1" noChangeArrowheads="1"/>
          </p:cNvSpPr>
          <p:nvPr>
            <p:ph type="title" idx="4294967295"/>
          </p:nvPr>
        </p:nvSpPr>
        <p:spPr>
          <a:xfrm>
            <a:off x="446088" y="277813"/>
            <a:ext cx="8229600" cy="1143000"/>
          </a:xfrm>
        </p:spPr>
        <p:txBody>
          <a:bodyPr/>
          <a:lstStyle/>
          <a:p>
            <a:pPr eaLnBrk="1" hangingPunct="1"/>
            <a:r>
              <a:rPr lang="en-GB" smtClean="0">
                <a:solidFill>
                  <a:srgbClr val="8EB4E3"/>
                </a:solidFill>
              </a:rPr>
              <a:t>Step 1: Affine Transformation</a:t>
            </a:r>
            <a:endParaRPr lang="en-US" smtClean="0">
              <a:solidFill>
                <a:srgbClr val="8EB4E3"/>
              </a:solidFill>
            </a:endParaRPr>
          </a:p>
        </p:txBody>
      </p:sp>
      <p:sp>
        <p:nvSpPr>
          <p:cNvPr id="14340" name="Rectangle 4"/>
          <p:cNvSpPr>
            <a:spLocks noGrp="1" noChangeArrowheads="1"/>
          </p:cNvSpPr>
          <p:nvPr>
            <p:ph type="body" sz="half" idx="4294967295"/>
          </p:nvPr>
        </p:nvSpPr>
        <p:spPr>
          <a:xfrm>
            <a:off x="457200" y="1484313"/>
            <a:ext cx="4186238" cy="3960812"/>
          </a:xfrm>
        </p:spPr>
        <p:txBody>
          <a:bodyPr/>
          <a:lstStyle/>
          <a:p>
            <a:pPr eaLnBrk="1" hangingPunct="1">
              <a:lnSpc>
                <a:spcPct val="80000"/>
              </a:lnSpc>
            </a:pPr>
            <a:r>
              <a:rPr lang="en-GB" sz="2400" smtClean="0"/>
              <a:t>Determines the optimum 12-parameter affine transformation to match the</a:t>
            </a:r>
            <a:r>
              <a:rPr lang="en-GB" sz="2400" smtClean="0">
                <a:solidFill>
                  <a:srgbClr val="8EB4E3"/>
                </a:solidFill>
              </a:rPr>
              <a:t> size </a:t>
            </a:r>
            <a:r>
              <a:rPr lang="en-GB" sz="2400" smtClean="0"/>
              <a:t>and </a:t>
            </a:r>
            <a:r>
              <a:rPr lang="en-GB" sz="2400" smtClean="0">
                <a:solidFill>
                  <a:srgbClr val="8EB4E3"/>
                </a:solidFill>
              </a:rPr>
              <a:t>position</a:t>
            </a:r>
            <a:r>
              <a:rPr lang="en-GB" sz="2400" smtClean="0"/>
              <a:t> of the images</a:t>
            </a:r>
          </a:p>
          <a:p>
            <a:pPr eaLnBrk="1" hangingPunct="1">
              <a:lnSpc>
                <a:spcPct val="80000"/>
              </a:lnSpc>
            </a:pPr>
            <a:r>
              <a:rPr lang="en-GB" sz="2400" smtClean="0"/>
              <a:t>12 parameters = </a:t>
            </a:r>
          </a:p>
          <a:p>
            <a:pPr lvl="1" eaLnBrk="1" hangingPunct="1">
              <a:lnSpc>
                <a:spcPct val="80000"/>
              </a:lnSpc>
            </a:pPr>
            <a:r>
              <a:rPr lang="en-GB" sz="2000" smtClean="0"/>
              <a:t>3df translation</a:t>
            </a:r>
          </a:p>
          <a:p>
            <a:pPr lvl="1" eaLnBrk="1" hangingPunct="1">
              <a:lnSpc>
                <a:spcPct val="80000"/>
              </a:lnSpc>
            </a:pPr>
            <a:r>
              <a:rPr lang="en-GB" sz="2000" smtClean="0"/>
              <a:t>3 df rotation</a:t>
            </a:r>
          </a:p>
          <a:p>
            <a:pPr lvl="1" eaLnBrk="1" hangingPunct="1">
              <a:lnSpc>
                <a:spcPct val="80000"/>
              </a:lnSpc>
            </a:pPr>
            <a:r>
              <a:rPr lang="en-GB" sz="2000" smtClean="0"/>
              <a:t>3 df scaling/zooming</a:t>
            </a:r>
          </a:p>
          <a:p>
            <a:pPr lvl="1" eaLnBrk="1" hangingPunct="1">
              <a:lnSpc>
                <a:spcPct val="80000"/>
              </a:lnSpc>
            </a:pPr>
            <a:r>
              <a:rPr lang="en-GB" sz="2000" smtClean="0"/>
              <a:t>3 df for shearing or skewing</a:t>
            </a:r>
          </a:p>
          <a:p>
            <a:pPr eaLnBrk="1" hangingPunct="1">
              <a:lnSpc>
                <a:spcPct val="80000"/>
              </a:lnSpc>
            </a:pPr>
            <a:r>
              <a:rPr lang="en-GB" sz="2400" smtClean="0"/>
              <a:t>Fits the overall position, size and  shape </a:t>
            </a:r>
            <a:endParaRPr lang="en-US" sz="2400" smtClean="0"/>
          </a:p>
        </p:txBody>
      </p:sp>
      <p:graphicFrame>
        <p:nvGraphicFramePr>
          <p:cNvPr id="14341" name="Object 5"/>
          <p:cNvGraphicFramePr>
            <a:graphicFrameLocks noChangeAspect="1"/>
          </p:cNvGraphicFramePr>
          <p:nvPr/>
        </p:nvGraphicFramePr>
        <p:xfrm>
          <a:off x="4859338" y="1550988"/>
          <a:ext cx="3616325" cy="3154362"/>
        </p:xfrm>
        <a:graphic>
          <a:graphicData uri="http://schemas.openxmlformats.org/presentationml/2006/ole">
            <mc:AlternateContent xmlns:mc="http://schemas.openxmlformats.org/markup-compatibility/2006">
              <mc:Choice xmlns:v="urn:schemas-microsoft-com:vml" Requires="v">
                <p:oleObj spid="_x0000_s2058" name="Bitmap Image" r:id="rId5" imgW="2362530" imgH="2057143" progId="Paint.Picture">
                  <p:embed/>
                </p:oleObj>
              </mc:Choice>
              <mc:Fallback>
                <p:oleObj name="Bitmap Image" r:id="rId5" imgW="2362530" imgH="2057143"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b="1080"/>
                      <a:stretch>
                        <a:fillRect/>
                      </a:stretch>
                    </p:blipFill>
                    <p:spPr bwMode="auto">
                      <a:xfrm>
                        <a:off x="4859338" y="1550988"/>
                        <a:ext cx="3616325" cy="315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2" name="Text Box 6"/>
          <p:cNvSpPr txBox="1">
            <a:spLocks noChangeArrowheads="1"/>
          </p:cNvSpPr>
          <p:nvPr/>
        </p:nvSpPr>
        <p:spPr bwMode="auto">
          <a:xfrm>
            <a:off x="5076825" y="2703513"/>
            <a:ext cx="1079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fontAlgn="base" hangingPunct="1">
              <a:spcBef>
                <a:spcPct val="50000"/>
              </a:spcBef>
              <a:spcAft>
                <a:spcPct val="0"/>
              </a:spcAft>
            </a:pPr>
            <a:r>
              <a:rPr lang="en-GB" smtClean="0">
                <a:solidFill>
                  <a:prstClr val="black"/>
                </a:solidFill>
                <a:latin typeface="Arial" charset="0"/>
              </a:rPr>
              <a:t>Rotation</a:t>
            </a:r>
            <a:endParaRPr lang="en-US" smtClean="0">
              <a:solidFill>
                <a:prstClr val="black"/>
              </a:solidFill>
              <a:latin typeface="Arial" charset="0"/>
            </a:endParaRPr>
          </a:p>
        </p:txBody>
      </p:sp>
      <p:sp>
        <p:nvSpPr>
          <p:cNvPr id="14343" name="Text Box 7"/>
          <p:cNvSpPr txBox="1">
            <a:spLocks noChangeArrowheads="1"/>
          </p:cNvSpPr>
          <p:nvPr/>
        </p:nvSpPr>
        <p:spPr bwMode="auto">
          <a:xfrm>
            <a:off x="7237413" y="2703513"/>
            <a:ext cx="1079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fontAlgn="base" hangingPunct="1">
              <a:spcBef>
                <a:spcPct val="50000"/>
              </a:spcBef>
              <a:spcAft>
                <a:spcPct val="0"/>
              </a:spcAft>
            </a:pPr>
            <a:r>
              <a:rPr lang="en-GB" smtClean="0">
                <a:solidFill>
                  <a:prstClr val="black"/>
                </a:solidFill>
                <a:latin typeface="Arial" charset="0"/>
              </a:rPr>
              <a:t>Shear</a:t>
            </a:r>
            <a:endParaRPr lang="en-US" smtClean="0">
              <a:solidFill>
                <a:prstClr val="black"/>
              </a:solidFill>
              <a:latin typeface="Arial" charset="0"/>
            </a:endParaRPr>
          </a:p>
        </p:txBody>
      </p:sp>
      <p:sp>
        <p:nvSpPr>
          <p:cNvPr id="14344" name="Text Box 8"/>
          <p:cNvSpPr txBox="1">
            <a:spLocks noChangeArrowheads="1"/>
          </p:cNvSpPr>
          <p:nvPr/>
        </p:nvSpPr>
        <p:spPr bwMode="auto">
          <a:xfrm>
            <a:off x="4932363" y="4791075"/>
            <a:ext cx="1439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fontAlgn="base" hangingPunct="1">
              <a:spcBef>
                <a:spcPct val="50000"/>
              </a:spcBef>
              <a:spcAft>
                <a:spcPct val="0"/>
              </a:spcAft>
            </a:pPr>
            <a:r>
              <a:rPr lang="en-GB" smtClean="0">
                <a:solidFill>
                  <a:prstClr val="white"/>
                </a:solidFill>
                <a:latin typeface="Arial" charset="0"/>
              </a:rPr>
              <a:t>Translation</a:t>
            </a:r>
            <a:endParaRPr lang="en-US" smtClean="0">
              <a:solidFill>
                <a:prstClr val="white"/>
              </a:solidFill>
              <a:latin typeface="Arial" charset="0"/>
            </a:endParaRPr>
          </a:p>
        </p:txBody>
      </p:sp>
      <p:sp>
        <p:nvSpPr>
          <p:cNvPr id="14345" name="Text Box 9"/>
          <p:cNvSpPr txBox="1">
            <a:spLocks noChangeArrowheads="1"/>
          </p:cNvSpPr>
          <p:nvPr/>
        </p:nvSpPr>
        <p:spPr bwMode="auto">
          <a:xfrm>
            <a:off x="7308850" y="4791075"/>
            <a:ext cx="1439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fontAlgn="base" hangingPunct="1">
              <a:spcBef>
                <a:spcPct val="50000"/>
              </a:spcBef>
              <a:spcAft>
                <a:spcPct val="0"/>
              </a:spcAft>
            </a:pPr>
            <a:r>
              <a:rPr lang="en-GB" dirty="0" smtClean="0">
                <a:solidFill>
                  <a:prstClr val="white"/>
                </a:solidFill>
                <a:latin typeface="Arial" charset="0"/>
              </a:rPr>
              <a:t>Scale/Zoom</a:t>
            </a:r>
            <a:endParaRPr lang="en-US" dirty="0" smtClean="0">
              <a:solidFill>
                <a:prstClr val="white"/>
              </a:solidFill>
              <a:latin typeface="Arial" charset="0"/>
            </a:endParaRPr>
          </a:p>
        </p:txBody>
      </p:sp>
      <p:pic>
        <p:nvPicPr>
          <p:cNvPr id="14346" name="Picture 10"/>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a:xfrm>
            <a:off x="2124075" y="5516563"/>
            <a:ext cx="1371600" cy="1076325"/>
          </a:xfrm>
        </p:spPr>
      </p:pic>
      <p:sp>
        <p:nvSpPr>
          <p:cNvPr id="14347" name="Line 11"/>
          <p:cNvSpPr>
            <a:spLocks noChangeShapeType="1"/>
          </p:cNvSpPr>
          <p:nvPr/>
        </p:nvSpPr>
        <p:spPr bwMode="auto">
          <a:xfrm>
            <a:off x="3636963" y="6021388"/>
            <a:ext cx="647700" cy="0"/>
          </a:xfrm>
          <a:prstGeom prst="line">
            <a:avLst/>
          </a:prstGeom>
          <a:noFill/>
          <a:ln w="28575">
            <a:solidFill>
              <a:srgbClr val="FFFF00"/>
            </a:solidFill>
            <a:round/>
            <a:headEnd/>
            <a:tailEnd type="triangle" w="lg"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prstClr val="white"/>
              </a:solidFill>
              <a:cs typeface="Arial" charset="0"/>
            </a:endParaRPr>
          </a:p>
        </p:txBody>
      </p:sp>
    </p:spTree>
    <p:extLst>
      <p:ext uri="{BB962C8B-B14F-4D97-AF65-F5344CB8AC3E}">
        <p14:creationId xmlns:p14="http://schemas.microsoft.com/office/powerpoint/2010/main" val="3323812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4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40">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40">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3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2"/>
            <a:ext cx="7772400" cy="1470025"/>
          </a:xfrm>
        </p:spPr>
        <p:txBody>
          <a:bodyPr>
            <a:normAutofit/>
          </a:bodyPr>
          <a:lstStyle/>
          <a:p>
            <a:r>
              <a:rPr lang="en-GB" sz="5000" dirty="0" smtClean="0">
                <a:solidFill>
                  <a:schemeClr val="tx2">
                    <a:lumMod val="40000"/>
                    <a:lumOff val="60000"/>
                  </a:schemeClr>
                </a:solidFill>
              </a:rPr>
              <a:t>fMRI</a:t>
            </a:r>
            <a:endParaRPr lang="en-GB" sz="5000" dirty="0">
              <a:solidFill>
                <a:schemeClr val="tx2">
                  <a:lumMod val="40000"/>
                  <a:lumOff val="60000"/>
                </a:schemeClr>
              </a:solidFill>
            </a:endParaRPr>
          </a:p>
        </p:txBody>
      </p:sp>
      <p:sp>
        <p:nvSpPr>
          <p:cNvPr id="7" name="Subtitle 6"/>
          <p:cNvSpPr>
            <a:spLocks noGrp="1"/>
          </p:cNvSpPr>
          <p:nvPr>
            <p:ph type="subTitle" idx="1"/>
          </p:nvPr>
        </p:nvSpPr>
        <p:spPr>
          <a:xfrm>
            <a:off x="0" y="1340768"/>
            <a:ext cx="9144000" cy="2088232"/>
          </a:xfrm>
        </p:spPr>
        <p:txBody>
          <a:bodyPr>
            <a:normAutofit fontScale="92500" lnSpcReduction="10000"/>
          </a:bodyPr>
          <a:lstStyle/>
          <a:p>
            <a:pPr algn="l">
              <a:buFont typeface="Arial" pitchFamily="34" charset="0"/>
              <a:buChar char="•"/>
            </a:pPr>
            <a:r>
              <a:rPr lang="en-GB" sz="2000" dirty="0" smtClean="0">
                <a:solidFill>
                  <a:schemeClr val="bg1"/>
                </a:solidFill>
              </a:rPr>
              <a:t>   fMRI data as 3D matrix of voxels repeatedly sampled over time.</a:t>
            </a:r>
          </a:p>
          <a:p>
            <a:pPr algn="l">
              <a:buFont typeface="Arial" pitchFamily="34" charset="0"/>
              <a:buChar char="•"/>
            </a:pPr>
            <a:r>
              <a:rPr lang="en-GB" sz="2000" dirty="0" smtClean="0">
                <a:solidFill>
                  <a:schemeClr val="bg1"/>
                </a:solidFill>
              </a:rPr>
              <a:t>   fMRI data analysis assumptions</a:t>
            </a:r>
          </a:p>
          <a:p>
            <a:pPr lvl="1" algn="l">
              <a:buFont typeface="Arial" pitchFamily="34" charset="0"/>
              <a:buChar char="•"/>
            </a:pPr>
            <a:r>
              <a:rPr lang="en-GB" sz="2000" dirty="0" smtClean="0">
                <a:solidFill>
                  <a:schemeClr val="bg1"/>
                </a:solidFill>
              </a:rPr>
              <a:t>Each voxel represents a unique and </a:t>
            </a:r>
            <a:r>
              <a:rPr lang="en-GB" sz="2000" dirty="0">
                <a:solidFill>
                  <a:schemeClr val="bg1"/>
                </a:solidFill>
              </a:rPr>
              <a:t>u</a:t>
            </a:r>
            <a:r>
              <a:rPr lang="en-GB" sz="2000" dirty="0" smtClean="0">
                <a:solidFill>
                  <a:schemeClr val="bg1"/>
                </a:solidFill>
              </a:rPr>
              <a:t>nchanging location in the brain</a:t>
            </a:r>
          </a:p>
          <a:p>
            <a:pPr lvl="1" algn="l">
              <a:buFont typeface="Arial" pitchFamily="34" charset="0"/>
              <a:buChar char="•"/>
            </a:pPr>
            <a:r>
              <a:rPr lang="en-GB" sz="2000" dirty="0">
                <a:solidFill>
                  <a:schemeClr val="bg1"/>
                </a:solidFill>
              </a:rPr>
              <a:t> </a:t>
            </a:r>
            <a:r>
              <a:rPr lang="en-GB" sz="2000" dirty="0" smtClean="0">
                <a:solidFill>
                  <a:schemeClr val="bg1"/>
                </a:solidFill>
              </a:rPr>
              <a:t>All voxels at a given time-point are acquired simultaneously.   </a:t>
            </a:r>
          </a:p>
          <a:p>
            <a:pPr lvl="2" algn="l"/>
            <a:r>
              <a:rPr lang="en-GB" sz="1800" dirty="0" smtClean="0">
                <a:solidFill>
                  <a:schemeClr val="bg1"/>
                </a:solidFill>
              </a:rPr>
              <a:t>These assumptions are always incorrect, moving by 5mm can mean each voxel is derived from more than one brain location. Also each slice takes a certain fraction of the repetition time or </a:t>
            </a:r>
            <a:r>
              <a:rPr lang="en-GB" sz="1800" dirty="0" err="1" smtClean="0">
                <a:solidFill>
                  <a:schemeClr val="bg1"/>
                </a:solidFill>
              </a:rPr>
              <a:t>interscan</a:t>
            </a:r>
            <a:r>
              <a:rPr lang="en-GB" sz="1800" dirty="0" smtClean="0">
                <a:solidFill>
                  <a:schemeClr val="bg1"/>
                </a:solidFill>
              </a:rPr>
              <a:t> interval (TR) to complete.</a:t>
            </a:r>
          </a:p>
          <a:p>
            <a:pPr lvl="2" algn="l"/>
            <a:endParaRPr lang="en-GB" sz="1600" dirty="0">
              <a:solidFill>
                <a:schemeClr val="bg1"/>
              </a:solidFill>
            </a:endParaRPr>
          </a:p>
          <a:p>
            <a:pPr lvl="2" algn="l"/>
            <a:endParaRPr lang="en-GB" sz="1600" dirty="0">
              <a:solidFill>
                <a:schemeClr val="bg1"/>
              </a:solidFill>
            </a:endParaRPr>
          </a:p>
        </p:txBody>
      </p:sp>
      <p:sp>
        <p:nvSpPr>
          <p:cNvPr id="9" name="TextBox 8"/>
          <p:cNvSpPr txBox="1"/>
          <p:nvPr/>
        </p:nvSpPr>
        <p:spPr>
          <a:xfrm>
            <a:off x="611560" y="3645024"/>
            <a:ext cx="4464496" cy="2400657"/>
          </a:xfrm>
          <a:prstGeom prst="rect">
            <a:avLst/>
          </a:prstGeom>
          <a:noFill/>
        </p:spPr>
        <p:txBody>
          <a:bodyPr wrap="square" rtlCol="0">
            <a:spAutoFit/>
          </a:bodyPr>
          <a:lstStyle/>
          <a:p>
            <a:r>
              <a:rPr lang="en-GB" sz="2200" dirty="0" smtClean="0">
                <a:solidFill>
                  <a:schemeClr val="bg1"/>
                </a:solidFill>
              </a:rPr>
              <a:t>Issues:</a:t>
            </a:r>
          </a:p>
          <a:p>
            <a:r>
              <a:rPr lang="en-GB" sz="2200" dirty="0" smtClean="0">
                <a:solidFill>
                  <a:schemeClr val="bg1"/>
                </a:solidFill>
              </a:rPr>
              <a:t>- Spatial and temporal inaccuracy</a:t>
            </a:r>
          </a:p>
          <a:p>
            <a:r>
              <a:rPr lang="en-GB" sz="2200" dirty="0" smtClean="0">
                <a:solidFill>
                  <a:schemeClr val="bg1"/>
                </a:solidFill>
              </a:rPr>
              <a:t>- Physiological oscillations (heart beat and respiration)</a:t>
            </a:r>
          </a:p>
          <a:p>
            <a:r>
              <a:rPr lang="en-GB" sz="2200" dirty="0" smtClean="0">
                <a:solidFill>
                  <a:schemeClr val="bg1"/>
                </a:solidFill>
              </a:rPr>
              <a:t>- </a:t>
            </a:r>
            <a:r>
              <a:rPr lang="en-GB" sz="2600" dirty="0" smtClean="0">
                <a:solidFill>
                  <a:srgbClr val="FF0000"/>
                </a:solidFill>
              </a:rPr>
              <a:t>Subject head motion </a:t>
            </a:r>
          </a:p>
          <a:p>
            <a:endParaRPr lang="en-GB" dirty="0" smtClean="0">
              <a:solidFill>
                <a:schemeClr val="bg1"/>
              </a:solidFill>
            </a:endParaRPr>
          </a:p>
          <a:p>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22288" y="115888"/>
            <a:ext cx="8229600" cy="1384300"/>
          </a:xfrm>
        </p:spPr>
        <p:txBody>
          <a:bodyPr rtlCol="0">
            <a:normAutofit/>
          </a:bodyPr>
          <a:lstStyle/>
          <a:p>
            <a:pPr eaLnBrk="1" fontAlgn="auto" hangingPunct="1">
              <a:spcAft>
                <a:spcPts val="0"/>
              </a:spcAft>
              <a:defRPr/>
            </a:pPr>
            <a:r>
              <a:rPr lang="en-GB" dirty="0">
                <a:solidFill>
                  <a:schemeClr val="bg2">
                    <a:lumMod val="40000"/>
                    <a:lumOff val="60000"/>
                  </a:schemeClr>
                </a:solidFill>
                <a:ea typeface="+mj-ea"/>
              </a:rPr>
              <a:t>Step 2: Non-linear </a:t>
            </a:r>
            <a:r>
              <a:rPr lang="en-GB" dirty="0" smtClean="0">
                <a:solidFill>
                  <a:schemeClr val="bg2">
                    <a:lumMod val="40000"/>
                    <a:lumOff val="60000"/>
                  </a:schemeClr>
                </a:solidFill>
                <a:ea typeface="+mj-ea"/>
              </a:rPr>
              <a:t>Registration </a:t>
            </a:r>
            <a:r>
              <a:rPr lang="en-GB" sz="1800" dirty="0" smtClean="0">
                <a:solidFill>
                  <a:schemeClr val="bg2">
                    <a:lumMod val="40000"/>
                    <a:lumOff val="60000"/>
                  </a:schemeClr>
                </a:solidFill>
                <a:ea typeface="+mj-ea"/>
              </a:rPr>
              <a:t>(warping)</a:t>
            </a:r>
            <a:endParaRPr lang="en-GB" sz="1800" dirty="0">
              <a:solidFill>
                <a:schemeClr val="bg2">
                  <a:lumMod val="40000"/>
                  <a:lumOff val="60000"/>
                </a:schemeClr>
              </a:solidFill>
              <a:ea typeface="+mj-ea"/>
            </a:endParaRPr>
          </a:p>
        </p:txBody>
      </p:sp>
      <p:pic>
        <p:nvPicPr>
          <p:cNvPr id="15363" name="Picture 3" descr="appl_nonli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4280"/>
          <a:stretch>
            <a:fillRect/>
          </a:stretch>
        </p:blipFill>
        <p:spPr>
          <a:xfrm>
            <a:off x="250825" y="1284288"/>
            <a:ext cx="5513388" cy="4017962"/>
          </a:xfrm>
          <a:noFill/>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9163" y="1484313"/>
            <a:ext cx="2813050"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Content Placeholder 5"/>
          <p:cNvSpPr>
            <a:spLocks/>
          </p:cNvSpPr>
          <p:nvPr/>
        </p:nvSpPr>
        <p:spPr bwMode="auto">
          <a:xfrm>
            <a:off x="447675" y="5373688"/>
            <a:ext cx="8364538" cy="1081087"/>
          </a:xfrm>
          <a:prstGeom prst="rect">
            <a:avLst/>
          </a:prstGeom>
          <a:noFill/>
          <a:ln>
            <a:noFill/>
          </a:ln>
          <a:extLst/>
        </p:spPr>
        <p:txBody>
          <a:bodyPr/>
          <a:lstStyle/>
          <a:p>
            <a:pPr marL="342900" indent="-342900">
              <a:spcBef>
                <a:spcPct val="20000"/>
              </a:spcBef>
              <a:buClr>
                <a:srgbClr val="0000FF"/>
              </a:buClr>
              <a:buSzPct val="120000"/>
              <a:buFontTx/>
              <a:buChar char="•"/>
              <a:defRPr/>
            </a:pPr>
            <a:r>
              <a:rPr lang="en-US" dirty="0">
                <a:solidFill>
                  <a:srgbClr val="1F497D">
                    <a:lumMod val="40000"/>
                    <a:lumOff val="60000"/>
                  </a:srgbClr>
                </a:solidFill>
                <a:effectLst>
                  <a:outerShdw blurRad="38100" dist="38100" dir="2700000" algn="tl">
                    <a:srgbClr val="000000"/>
                  </a:outerShdw>
                </a:effectLst>
                <a:cs typeface="Arial" charset="0"/>
              </a:rPr>
              <a:t>Warp images, by constructing a deformation map (a linear combination of low-frequency periodic basis functions)</a:t>
            </a:r>
          </a:p>
          <a:p>
            <a:pPr marL="800100" lvl="1" indent="-342900">
              <a:spcBef>
                <a:spcPct val="20000"/>
              </a:spcBef>
              <a:buClr>
                <a:srgbClr val="0000FF"/>
              </a:buClr>
              <a:buSzPct val="120000"/>
              <a:buFontTx/>
              <a:buChar char="•"/>
              <a:defRPr/>
            </a:pPr>
            <a:r>
              <a:rPr lang="en-US" dirty="0">
                <a:solidFill>
                  <a:srgbClr val="1F497D">
                    <a:lumMod val="40000"/>
                    <a:lumOff val="60000"/>
                  </a:srgbClr>
                </a:solidFill>
                <a:effectLst>
                  <a:outerShdw blurRad="38100" dist="38100" dir="2700000" algn="tl">
                    <a:srgbClr val="000000"/>
                  </a:outerShdw>
                </a:effectLst>
                <a:cs typeface="Arial" charset="0"/>
              </a:rPr>
              <a:t>For every voxel, we model what the components of displacement are</a:t>
            </a:r>
          </a:p>
          <a:p>
            <a:pPr marL="342900" indent="-342900">
              <a:spcBef>
                <a:spcPct val="20000"/>
              </a:spcBef>
              <a:buClr>
                <a:srgbClr val="0000FF"/>
              </a:buClr>
              <a:buSzPct val="120000"/>
              <a:buFontTx/>
              <a:buChar char="•"/>
              <a:defRPr/>
            </a:pPr>
            <a:r>
              <a:rPr lang="en-US" dirty="0">
                <a:solidFill>
                  <a:prstClr val="white"/>
                </a:solidFill>
                <a:effectLst>
                  <a:outerShdw blurRad="38100" dist="38100" dir="2700000" algn="tl">
                    <a:srgbClr val="000000"/>
                  </a:outerShdw>
                </a:effectLst>
                <a:cs typeface="Arial" charset="0"/>
              </a:rPr>
              <a:t>Gets rid of small-scale anatomical differences</a:t>
            </a:r>
          </a:p>
        </p:txBody>
      </p:sp>
    </p:spTree>
    <p:extLst>
      <p:ext uri="{BB962C8B-B14F-4D97-AF65-F5344CB8AC3E}">
        <p14:creationId xmlns:p14="http://schemas.microsoft.com/office/powerpoint/2010/main" val="2293469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4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
          <p:cNvSpPr>
            <a:spLocks noGrp="1" noChangeArrowheads="1"/>
          </p:cNvSpPr>
          <p:nvPr>
            <p:ph type="title"/>
          </p:nvPr>
        </p:nvSpPr>
        <p:spPr/>
        <p:txBody>
          <a:bodyPr/>
          <a:lstStyle/>
          <a:p>
            <a:pPr eaLnBrk="1" hangingPunct="1">
              <a:defRPr/>
            </a:pPr>
            <a:r>
              <a:rPr lang="en-GB" dirty="0" smtClean="0">
                <a:solidFill>
                  <a:schemeClr val="bg2">
                    <a:lumMod val="40000"/>
                    <a:lumOff val="60000"/>
                  </a:schemeClr>
                </a:solidFill>
                <a:ea typeface="+mj-ea"/>
              </a:rPr>
              <a:t>Results from Spatial Normalisation</a:t>
            </a:r>
          </a:p>
        </p:txBody>
      </p:sp>
      <p:sp>
        <p:nvSpPr>
          <p:cNvPr id="16387" name="Rectangle 3"/>
          <p:cNvSpPr>
            <a:spLocks noChangeArrowheads="1"/>
          </p:cNvSpPr>
          <p:nvPr/>
        </p:nvSpPr>
        <p:spPr bwMode="auto">
          <a:xfrm flipH="1">
            <a:off x="4713288" y="5546725"/>
            <a:ext cx="4289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0488" tIns="44450" rIns="90488" bIns="44450" anchor="ctr"/>
          <a:lstStyle/>
          <a:p>
            <a:pPr algn="ctr" eaLnBrk="0" fontAlgn="base" hangingPunct="0">
              <a:spcBef>
                <a:spcPct val="0"/>
              </a:spcBef>
              <a:spcAft>
                <a:spcPct val="0"/>
              </a:spcAft>
            </a:pPr>
            <a:r>
              <a:rPr lang="en-GB" sz="2800" smtClean="0">
                <a:solidFill>
                  <a:srgbClr val="8EB4E3"/>
                </a:solidFill>
                <a:latin typeface="Arial" charset="0"/>
                <a:cs typeface="Arial" charset="0"/>
              </a:rPr>
              <a:t>Non-linear registration</a:t>
            </a:r>
          </a:p>
        </p:txBody>
      </p:sp>
      <p:pic>
        <p:nvPicPr>
          <p:cNvPr id="16388" name="Picture 4" descr="6aff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1843088"/>
            <a:ext cx="4078288"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pic>
        <p:nvPicPr>
          <p:cNvPr id="16389" name="Picture 5" descr="6ba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288" y="1851025"/>
            <a:ext cx="4078287"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sp>
        <p:nvSpPr>
          <p:cNvPr id="16390" name="Rectangle 6"/>
          <p:cNvSpPr>
            <a:spLocks noChangeArrowheads="1"/>
          </p:cNvSpPr>
          <p:nvPr/>
        </p:nvSpPr>
        <p:spPr bwMode="auto">
          <a:xfrm>
            <a:off x="280988" y="5318125"/>
            <a:ext cx="7772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0488" tIns="44450" rIns="90488" bIns="44450" anchor="ctr"/>
          <a:lstStyle/>
          <a:p>
            <a:pPr fontAlgn="base">
              <a:spcBef>
                <a:spcPct val="0"/>
              </a:spcBef>
              <a:spcAft>
                <a:spcPct val="0"/>
              </a:spcAft>
            </a:pPr>
            <a:endParaRPr lang="en-US" sz="3200" smtClean="0">
              <a:solidFill>
                <a:srgbClr val="EEECE1"/>
              </a:solidFill>
              <a:cs typeface="Arial" charset="0"/>
            </a:endParaRPr>
          </a:p>
        </p:txBody>
      </p:sp>
      <p:sp>
        <p:nvSpPr>
          <p:cNvPr id="16391" name="Rectangle 8"/>
          <p:cNvSpPr>
            <a:spLocks noChangeArrowheads="1"/>
          </p:cNvSpPr>
          <p:nvPr/>
        </p:nvSpPr>
        <p:spPr bwMode="auto">
          <a:xfrm flipH="1">
            <a:off x="352425" y="5546725"/>
            <a:ext cx="4289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0488" tIns="44450" rIns="90488" bIns="44450" anchor="ctr"/>
          <a:lstStyle/>
          <a:p>
            <a:pPr algn="ctr" eaLnBrk="0" fontAlgn="base" hangingPunct="0">
              <a:spcBef>
                <a:spcPct val="0"/>
              </a:spcBef>
              <a:spcAft>
                <a:spcPct val="0"/>
              </a:spcAft>
            </a:pPr>
            <a:r>
              <a:rPr lang="en-GB" sz="2800" smtClean="0">
                <a:solidFill>
                  <a:srgbClr val="8EB4E3"/>
                </a:solidFill>
                <a:latin typeface="Arial" charset="0"/>
                <a:cs typeface="Arial" charset="0"/>
              </a:rPr>
              <a:t>Affine registration</a:t>
            </a:r>
          </a:p>
        </p:txBody>
      </p:sp>
    </p:spTree>
    <p:extLst>
      <p:ext uri="{BB962C8B-B14F-4D97-AF65-F5344CB8AC3E}">
        <p14:creationId xmlns:p14="http://schemas.microsoft.com/office/powerpoint/2010/main" val="191496935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189038" y="2293938"/>
            <a:ext cx="10128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fontAlgn="base" hangingPunct="0">
              <a:spcBef>
                <a:spcPct val="0"/>
              </a:spcBef>
              <a:spcAft>
                <a:spcPct val="0"/>
              </a:spcAft>
            </a:pPr>
            <a:r>
              <a:rPr lang="en-GB" sz="1600" smtClean="0">
                <a:solidFill>
                  <a:prstClr val="white"/>
                </a:solidFill>
                <a:latin typeface="Arial" charset="0"/>
                <a:cs typeface="Arial" charset="0"/>
              </a:rPr>
              <a:t>Template</a:t>
            </a:r>
          </a:p>
          <a:p>
            <a:pPr algn="ctr" eaLnBrk="0" fontAlgn="base" hangingPunct="0">
              <a:spcBef>
                <a:spcPct val="0"/>
              </a:spcBef>
              <a:spcAft>
                <a:spcPct val="0"/>
              </a:spcAft>
            </a:pPr>
            <a:r>
              <a:rPr lang="en-GB" sz="1600" smtClean="0">
                <a:solidFill>
                  <a:prstClr val="white"/>
                </a:solidFill>
                <a:latin typeface="Arial" charset="0"/>
                <a:cs typeface="Arial" charset="0"/>
              </a:rPr>
              <a:t>image</a:t>
            </a:r>
          </a:p>
        </p:txBody>
      </p:sp>
      <p:sp>
        <p:nvSpPr>
          <p:cNvPr id="18435" name="Rectangle 3"/>
          <p:cNvSpPr>
            <a:spLocks noChangeArrowheads="1"/>
          </p:cNvSpPr>
          <p:nvPr/>
        </p:nvSpPr>
        <p:spPr bwMode="auto">
          <a:xfrm>
            <a:off x="6340475" y="1608138"/>
            <a:ext cx="1687513"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fontAlgn="base" hangingPunct="0">
              <a:spcBef>
                <a:spcPct val="0"/>
              </a:spcBef>
              <a:spcAft>
                <a:spcPct val="0"/>
              </a:spcAft>
            </a:pPr>
            <a:r>
              <a:rPr lang="en-GB" sz="1600" smtClean="0">
                <a:solidFill>
                  <a:prstClr val="white"/>
                </a:solidFill>
                <a:latin typeface="Arial" charset="0"/>
                <a:cs typeface="Arial" charset="0"/>
              </a:rPr>
              <a:t>Affine registration.</a:t>
            </a:r>
          </a:p>
          <a:p>
            <a:pPr algn="ctr" eaLnBrk="0" fontAlgn="base" hangingPunct="0">
              <a:spcBef>
                <a:spcPct val="0"/>
              </a:spcBef>
              <a:spcAft>
                <a:spcPct val="0"/>
              </a:spcAft>
            </a:pPr>
            <a:r>
              <a:rPr lang="en-GB" sz="1600" smtClean="0">
                <a:solidFill>
                  <a:prstClr val="white"/>
                </a:solidFill>
                <a:latin typeface="Arial" charset="0"/>
                <a:cs typeface="Arial" charset="0"/>
              </a:rPr>
              <a:t>(</a:t>
            </a:r>
            <a:r>
              <a:rPr lang="el-GR" sz="1600" smtClean="0">
                <a:solidFill>
                  <a:prstClr val="white"/>
                </a:solidFill>
                <a:cs typeface="Arial" charset="0"/>
              </a:rPr>
              <a:t> χ</a:t>
            </a:r>
            <a:r>
              <a:rPr lang="en-GB" sz="1600" baseline="30000" smtClean="0">
                <a:solidFill>
                  <a:prstClr val="white"/>
                </a:solidFill>
                <a:latin typeface="Arial" charset="0"/>
                <a:cs typeface="Arial" charset="0"/>
              </a:rPr>
              <a:t>2</a:t>
            </a:r>
            <a:r>
              <a:rPr lang="en-GB" sz="1600" smtClean="0">
                <a:solidFill>
                  <a:prstClr val="white"/>
                </a:solidFill>
                <a:latin typeface="Arial" charset="0"/>
                <a:cs typeface="Arial" charset="0"/>
              </a:rPr>
              <a:t> = 472.1)</a:t>
            </a:r>
          </a:p>
        </p:txBody>
      </p:sp>
      <p:sp>
        <p:nvSpPr>
          <p:cNvPr id="18436" name="Rectangle 4"/>
          <p:cNvSpPr>
            <a:spLocks noChangeArrowheads="1"/>
          </p:cNvSpPr>
          <p:nvPr/>
        </p:nvSpPr>
        <p:spPr bwMode="auto">
          <a:xfrm>
            <a:off x="6511925" y="3741738"/>
            <a:ext cx="1470025"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fontAlgn="base" hangingPunct="0">
              <a:spcBef>
                <a:spcPct val="0"/>
              </a:spcBef>
              <a:spcAft>
                <a:spcPct val="0"/>
              </a:spcAft>
            </a:pPr>
            <a:r>
              <a:rPr lang="en-GB" sz="1600" smtClean="0">
                <a:solidFill>
                  <a:prstClr val="white"/>
                </a:solidFill>
                <a:latin typeface="Arial" charset="0"/>
                <a:cs typeface="Arial" charset="0"/>
              </a:rPr>
              <a:t>Non-linear</a:t>
            </a:r>
          </a:p>
          <a:p>
            <a:pPr algn="ctr" eaLnBrk="0" fontAlgn="base" hangingPunct="0">
              <a:spcBef>
                <a:spcPct val="0"/>
              </a:spcBef>
              <a:spcAft>
                <a:spcPct val="0"/>
              </a:spcAft>
            </a:pPr>
            <a:r>
              <a:rPr lang="en-GB" sz="1600" smtClean="0">
                <a:solidFill>
                  <a:prstClr val="white"/>
                </a:solidFill>
                <a:latin typeface="Arial" charset="0"/>
                <a:cs typeface="Arial" charset="0"/>
              </a:rPr>
              <a:t>registration</a:t>
            </a:r>
          </a:p>
          <a:p>
            <a:pPr algn="ctr" eaLnBrk="0" fontAlgn="base" hangingPunct="0">
              <a:spcBef>
                <a:spcPct val="0"/>
              </a:spcBef>
              <a:spcAft>
                <a:spcPct val="0"/>
              </a:spcAft>
            </a:pPr>
            <a:r>
              <a:rPr lang="en-GB" sz="1600" smtClean="0">
                <a:solidFill>
                  <a:prstClr val="white"/>
                </a:solidFill>
                <a:latin typeface="Arial" charset="0"/>
                <a:cs typeface="Arial" charset="0"/>
              </a:rPr>
              <a:t>without</a:t>
            </a:r>
          </a:p>
          <a:p>
            <a:pPr algn="ctr" eaLnBrk="0" fontAlgn="base" hangingPunct="0">
              <a:spcBef>
                <a:spcPct val="0"/>
              </a:spcBef>
              <a:spcAft>
                <a:spcPct val="0"/>
              </a:spcAft>
            </a:pPr>
            <a:r>
              <a:rPr lang="en-GB" sz="1600" smtClean="0">
                <a:solidFill>
                  <a:prstClr val="white"/>
                </a:solidFill>
                <a:latin typeface="Arial" charset="0"/>
                <a:cs typeface="Arial" charset="0"/>
              </a:rPr>
              <a:t>regularisation.</a:t>
            </a:r>
          </a:p>
          <a:p>
            <a:pPr algn="ctr" eaLnBrk="0" fontAlgn="base" hangingPunct="0">
              <a:spcBef>
                <a:spcPct val="0"/>
              </a:spcBef>
              <a:spcAft>
                <a:spcPct val="0"/>
              </a:spcAft>
            </a:pPr>
            <a:r>
              <a:rPr lang="en-GB" sz="1600" smtClean="0">
                <a:solidFill>
                  <a:prstClr val="white"/>
                </a:solidFill>
                <a:latin typeface="Arial" charset="0"/>
                <a:cs typeface="Arial" charset="0"/>
              </a:rPr>
              <a:t>(</a:t>
            </a:r>
            <a:r>
              <a:rPr lang="el-GR" sz="1600" smtClean="0">
                <a:solidFill>
                  <a:prstClr val="white"/>
                </a:solidFill>
                <a:cs typeface="Arial" charset="0"/>
              </a:rPr>
              <a:t> χ</a:t>
            </a:r>
            <a:r>
              <a:rPr lang="en-GB" sz="1600" baseline="30000" smtClean="0">
                <a:solidFill>
                  <a:prstClr val="white"/>
                </a:solidFill>
                <a:latin typeface="Arial" charset="0"/>
                <a:cs typeface="Arial" charset="0"/>
              </a:rPr>
              <a:t>2</a:t>
            </a:r>
            <a:r>
              <a:rPr lang="en-GB" sz="1600" smtClean="0">
                <a:solidFill>
                  <a:prstClr val="white"/>
                </a:solidFill>
                <a:latin typeface="Arial" charset="0"/>
                <a:cs typeface="Arial" charset="0"/>
              </a:rPr>
              <a:t> = 287.3)</a:t>
            </a:r>
          </a:p>
        </p:txBody>
      </p:sp>
      <p:sp>
        <p:nvSpPr>
          <p:cNvPr id="18438" name="Arc 6"/>
          <p:cNvSpPr>
            <a:spLocks/>
          </p:cNvSpPr>
          <p:nvPr/>
        </p:nvSpPr>
        <p:spPr bwMode="auto">
          <a:xfrm rot="-5400000">
            <a:off x="6724651" y="2120900"/>
            <a:ext cx="488950" cy="835025"/>
          </a:xfrm>
          <a:custGeom>
            <a:avLst/>
            <a:gdLst>
              <a:gd name="T0" fmla="*/ 2147483647 w 21600"/>
              <a:gd name="T1" fmla="*/ 2147483647 h 20698"/>
              <a:gd name="T2" fmla="*/ 0 w 21600"/>
              <a:gd name="T3" fmla="*/ 0 h 20698"/>
              <a:gd name="T4" fmla="*/ 2147483647 w 21600"/>
              <a:gd name="T5" fmla="*/ 0 h 20698"/>
              <a:gd name="T6" fmla="*/ 0 60000 65536"/>
              <a:gd name="T7" fmla="*/ 0 60000 65536"/>
              <a:gd name="T8" fmla="*/ 0 60000 65536"/>
              <a:gd name="T9" fmla="*/ 0 w 21600"/>
              <a:gd name="T10" fmla="*/ 0 h 20698"/>
              <a:gd name="T11" fmla="*/ 21600 w 21600"/>
              <a:gd name="T12" fmla="*/ 20698 h 20698"/>
            </a:gdLst>
            <a:ahLst/>
            <a:cxnLst>
              <a:cxn ang="T6">
                <a:pos x="T0" y="T1"/>
              </a:cxn>
              <a:cxn ang="T7">
                <a:pos x="T2" y="T3"/>
              </a:cxn>
              <a:cxn ang="T8">
                <a:pos x="T4" y="T5"/>
              </a:cxn>
            </a:cxnLst>
            <a:rect l="T9" t="T10" r="T11" b="T12"/>
            <a:pathLst>
              <a:path w="21600" h="20698" fill="none" extrusionOk="0">
                <a:moveTo>
                  <a:pt x="15422" y="20697"/>
                </a:moveTo>
                <a:cubicBezTo>
                  <a:pt x="6271" y="17966"/>
                  <a:pt x="0" y="9549"/>
                  <a:pt x="0" y="0"/>
                </a:cubicBezTo>
              </a:path>
              <a:path w="21600" h="20698" stroke="0" extrusionOk="0">
                <a:moveTo>
                  <a:pt x="15422" y="20697"/>
                </a:moveTo>
                <a:cubicBezTo>
                  <a:pt x="6271" y="17966"/>
                  <a:pt x="0" y="9549"/>
                  <a:pt x="0" y="0"/>
                </a:cubicBezTo>
                <a:lnTo>
                  <a:pt x="21600" y="0"/>
                </a:lnTo>
                <a:lnTo>
                  <a:pt x="15422" y="20697"/>
                </a:lnTo>
                <a:close/>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
        <p:nvSpPr>
          <p:cNvPr id="17414" name="Arc 7"/>
          <p:cNvSpPr>
            <a:spLocks/>
          </p:cNvSpPr>
          <p:nvPr/>
        </p:nvSpPr>
        <p:spPr bwMode="auto">
          <a:xfrm rot="5400000">
            <a:off x="1790700" y="2740026"/>
            <a:ext cx="225425" cy="552450"/>
          </a:xfrm>
          <a:custGeom>
            <a:avLst/>
            <a:gdLst>
              <a:gd name="T0" fmla="*/ 2147483647 w 21600"/>
              <a:gd name="T1" fmla="*/ 0 h 21595"/>
              <a:gd name="T2" fmla="*/ 2147483647 w 21600"/>
              <a:gd name="T3" fmla="*/ 2147483647 h 21595"/>
              <a:gd name="T4" fmla="*/ 0 w 21600"/>
              <a:gd name="T5" fmla="*/ 0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21600" y="0"/>
                </a:moveTo>
                <a:cubicBezTo>
                  <a:pt x="21600" y="11748"/>
                  <a:pt x="12210" y="21342"/>
                  <a:pt x="464" y="21594"/>
                </a:cubicBezTo>
              </a:path>
              <a:path w="21600" h="21595" stroke="0" extrusionOk="0">
                <a:moveTo>
                  <a:pt x="21600" y="0"/>
                </a:moveTo>
                <a:cubicBezTo>
                  <a:pt x="21600" y="11748"/>
                  <a:pt x="12210" y="21342"/>
                  <a:pt x="464" y="21594"/>
                </a:cubicBezTo>
                <a:lnTo>
                  <a:pt x="0" y="0"/>
                </a:lnTo>
                <a:lnTo>
                  <a:pt x="21600" y="0"/>
                </a:lnTo>
                <a:close/>
              </a:path>
            </a:pathLst>
          </a:custGeom>
          <a:noFill/>
          <a:ln w="254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
        <p:nvSpPr>
          <p:cNvPr id="18440" name="Arc 8"/>
          <p:cNvSpPr>
            <a:spLocks/>
          </p:cNvSpPr>
          <p:nvPr/>
        </p:nvSpPr>
        <p:spPr bwMode="auto">
          <a:xfrm rot="-5400000">
            <a:off x="6671469" y="4845844"/>
            <a:ext cx="488950" cy="871538"/>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pic>
        <p:nvPicPr>
          <p:cNvPr id="17416" name="Picture 10" descr="compar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25" y="1557338"/>
            <a:ext cx="39751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Rectangle 14"/>
          <p:cNvSpPr>
            <a:spLocks noGrp="1" noChangeArrowheads="1"/>
          </p:cNvSpPr>
          <p:nvPr>
            <p:ph type="title"/>
          </p:nvPr>
        </p:nvSpPr>
        <p:spPr/>
        <p:txBody>
          <a:bodyPr/>
          <a:lstStyle/>
          <a:p>
            <a:pPr eaLnBrk="1" hangingPunct="1"/>
            <a:r>
              <a:rPr lang="en-GB" smtClean="0">
                <a:solidFill>
                  <a:srgbClr val="8EB4E3"/>
                </a:solidFill>
                <a:latin typeface="Arial" charset="0"/>
                <a:cs typeface="Arial" charset="0"/>
              </a:rPr>
              <a:t>Risk: Over-fitting</a:t>
            </a:r>
          </a:p>
        </p:txBody>
      </p:sp>
      <p:sp>
        <p:nvSpPr>
          <p:cNvPr id="13" name="Rectangle 12"/>
          <p:cNvSpPr/>
          <p:nvPr/>
        </p:nvSpPr>
        <p:spPr>
          <a:xfrm>
            <a:off x="2195513" y="4005263"/>
            <a:ext cx="2160587" cy="2852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latin typeface="Arial" pitchFamily="34" charset="0"/>
              <a:cs typeface="Arial" pitchFamily="34" charset="0"/>
            </a:endParaRPr>
          </a:p>
        </p:txBody>
      </p:sp>
      <p:sp>
        <p:nvSpPr>
          <p:cNvPr id="14" name="Content Placeholder 5"/>
          <p:cNvSpPr>
            <a:spLocks/>
          </p:cNvSpPr>
          <p:nvPr/>
        </p:nvSpPr>
        <p:spPr bwMode="auto">
          <a:xfrm>
            <a:off x="762000" y="4495800"/>
            <a:ext cx="3276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buClr>
                <a:srgbClr val="0000FF"/>
              </a:buClr>
              <a:buSzPct val="120000"/>
            </a:pPr>
            <a:r>
              <a:rPr lang="en-US" sz="2000" smtClean="0">
                <a:solidFill>
                  <a:srgbClr val="8EB4E3"/>
                </a:solidFill>
                <a:latin typeface="Arial" charset="0"/>
                <a:cs typeface="Arial" charset="0"/>
              </a:rPr>
              <a:t>Over-fitting: Introduce unrealistic deformations, in the service of normalization</a:t>
            </a:r>
            <a:endParaRPr lang="en-US" sz="2000" smtClean="0">
              <a:solidFill>
                <a:prstClr val="white"/>
              </a:solidFill>
              <a:latin typeface="Arial" charset="0"/>
              <a:cs typeface="Arial" charset="0"/>
            </a:endParaRPr>
          </a:p>
        </p:txBody>
      </p:sp>
      <p:sp>
        <p:nvSpPr>
          <p:cNvPr id="18442" name="Oval 12"/>
          <p:cNvSpPr>
            <a:spLocks noChangeArrowheads="1"/>
          </p:cNvSpPr>
          <p:nvPr/>
        </p:nvSpPr>
        <p:spPr bwMode="auto">
          <a:xfrm>
            <a:off x="4300538" y="5341938"/>
            <a:ext cx="842962" cy="990600"/>
          </a:xfrm>
          <a:prstGeom prst="ellipse">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prstClr val="white"/>
              </a:solidFill>
              <a:latin typeface="Arial" charset="0"/>
              <a:cs typeface="Arial" charset="0"/>
            </a:endParaRPr>
          </a:p>
        </p:txBody>
      </p:sp>
    </p:spTree>
    <p:extLst>
      <p:ext uri="{BB962C8B-B14F-4D97-AF65-F5344CB8AC3E}">
        <p14:creationId xmlns:p14="http://schemas.microsoft.com/office/powerpoint/2010/main" val="9270378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4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4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6" grpId="0"/>
      <p:bldP spid="18438" grpId="0" animBg="1"/>
      <p:bldP spid="18440" grpId="0" animBg="1"/>
      <p:bldP spid="14" grpId="0"/>
      <p:bldP spid="184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smtClean="0">
                <a:solidFill>
                  <a:srgbClr val="8EB4E3"/>
                </a:solidFill>
              </a:rPr>
              <a:t>Apply Regularisation</a:t>
            </a:r>
            <a:br>
              <a:rPr lang="en-GB" smtClean="0">
                <a:solidFill>
                  <a:srgbClr val="8EB4E3"/>
                </a:solidFill>
              </a:rPr>
            </a:br>
            <a:r>
              <a:rPr lang="en-GB" sz="2000" smtClean="0">
                <a:solidFill>
                  <a:srgbClr val="8EB4E3"/>
                </a:solidFill>
              </a:rPr>
              <a:t>(protect against the risk of over-fitting)</a:t>
            </a:r>
          </a:p>
        </p:txBody>
      </p:sp>
      <p:sp>
        <p:nvSpPr>
          <p:cNvPr id="19459" name="Content Placeholder 2"/>
          <p:cNvSpPr>
            <a:spLocks noGrp="1"/>
          </p:cNvSpPr>
          <p:nvPr>
            <p:ph sz="quarter" idx="1"/>
          </p:nvPr>
        </p:nvSpPr>
        <p:spPr/>
        <p:txBody>
          <a:bodyPr/>
          <a:lstStyle/>
          <a:p>
            <a:pPr eaLnBrk="1" hangingPunct="1">
              <a:spcBef>
                <a:spcPct val="50000"/>
              </a:spcBef>
              <a:defRPr/>
            </a:pPr>
            <a:r>
              <a:rPr lang="en-GB" sz="2200" dirty="0" smtClean="0"/>
              <a:t>Regularisation terms/constraints are included in normalization</a:t>
            </a:r>
          </a:p>
          <a:p>
            <a:pPr eaLnBrk="1" hangingPunct="1">
              <a:spcBef>
                <a:spcPct val="50000"/>
              </a:spcBef>
              <a:defRPr/>
            </a:pPr>
            <a:r>
              <a:rPr lang="en-GB" sz="2200" dirty="0" smtClean="0"/>
              <a:t>Ensures voxels stay close to their neighbours</a:t>
            </a:r>
          </a:p>
          <a:p>
            <a:pPr eaLnBrk="1" hangingPunct="1">
              <a:defRPr/>
            </a:pPr>
            <a:r>
              <a:rPr lang="en-GB" sz="2200" dirty="0" smtClean="0"/>
              <a:t>Involves</a:t>
            </a:r>
          </a:p>
          <a:p>
            <a:pPr lvl="1" eaLnBrk="1" hangingPunct="1">
              <a:defRPr/>
            </a:pPr>
            <a:r>
              <a:rPr lang="en-GB" sz="2200" dirty="0" smtClean="0"/>
              <a:t>Setting limits to the parameters used in the flexible warp (affine transformation + weights for basis functions)</a:t>
            </a:r>
          </a:p>
          <a:p>
            <a:pPr marL="457200" lvl="1" indent="0" eaLnBrk="1" hangingPunct="1">
              <a:buFont typeface="Arial" charset="0"/>
              <a:buNone/>
              <a:defRPr/>
            </a:pPr>
            <a:endParaRPr lang="en-GB" sz="2200" dirty="0" smtClean="0"/>
          </a:p>
          <a:p>
            <a:pPr eaLnBrk="1" hangingPunct="1">
              <a:defRPr/>
            </a:pPr>
            <a:r>
              <a:rPr lang="en-GB" sz="2200" b="1" dirty="0" smtClean="0"/>
              <a:t>Manually check your data for deformations </a:t>
            </a:r>
          </a:p>
          <a:p>
            <a:pPr lvl="1" eaLnBrk="1" hangingPunct="1">
              <a:defRPr/>
            </a:pPr>
            <a:r>
              <a:rPr lang="en-GB" sz="2200" dirty="0" smtClean="0"/>
              <a:t>e.g. Look through mean functional images for each subject - if data from 2 subjects look markedly different from all the others, you may have a problem</a:t>
            </a:r>
          </a:p>
          <a:p>
            <a:pPr lvl="1" eaLnBrk="1" hangingPunct="1">
              <a:defRPr/>
            </a:pPr>
            <a:endParaRPr lang="en-GB" sz="2000" dirty="0" smtClean="0"/>
          </a:p>
        </p:txBody>
      </p:sp>
    </p:spTree>
    <p:extLst>
      <p:ext uri="{BB962C8B-B14F-4D97-AF65-F5344CB8AC3E}">
        <p14:creationId xmlns:p14="http://schemas.microsoft.com/office/powerpoint/2010/main" val="2738792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945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189038" y="2293938"/>
            <a:ext cx="10128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fontAlgn="base" hangingPunct="0">
              <a:spcBef>
                <a:spcPct val="0"/>
              </a:spcBef>
              <a:spcAft>
                <a:spcPct val="0"/>
              </a:spcAft>
            </a:pPr>
            <a:r>
              <a:rPr lang="en-GB" sz="1600" smtClean="0">
                <a:solidFill>
                  <a:prstClr val="white"/>
                </a:solidFill>
                <a:latin typeface="Arial" charset="0"/>
                <a:cs typeface="Arial" charset="0"/>
              </a:rPr>
              <a:t>Template</a:t>
            </a:r>
          </a:p>
          <a:p>
            <a:pPr algn="ctr" eaLnBrk="0" fontAlgn="base" hangingPunct="0">
              <a:spcBef>
                <a:spcPct val="0"/>
              </a:spcBef>
              <a:spcAft>
                <a:spcPct val="0"/>
              </a:spcAft>
            </a:pPr>
            <a:r>
              <a:rPr lang="en-GB" sz="1600" smtClean="0">
                <a:solidFill>
                  <a:prstClr val="white"/>
                </a:solidFill>
                <a:latin typeface="Arial" charset="0"/>
                <a:cs typeface="Arial" charset="0"/>
              </a:rPr>
              <a:t>image</a:t>
            </a:r>
          </a:p>
        </p:txBody>
      </p:sp>
      <p:sp>
        <p:nvSpPr>
          <p:cNvPr id="18435" name="Rectangle 3"/>
          <p:cNvSpPr>
            <a:spLocks noChangeArrowheads="1"/>
          </p:cNvSpPr>
          <p:nvPr/>
        </p:nvSpPr>
        <p:spPr bwMode="auto">
          <a:xfrm>
            <a:off x="6340475" y="1608138"/>
            <a:ext cx="1687513"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fontAlgn="base" hangingPunct="0">
              <a:spcBef>
                <a:spcPct val="0"/>
              </a:spcBef>
              <a:spcAft>
                <a:spcPct val="0"/>
              </a:spcAft>
            </a:pPr>
            <a:r>
              <a:rPr lang="en-GB" sz="1600" smtClean="0">
                <a:solidFill>
                  <a:prstClr val="white"/>
                </a:solidFill>
                <a:latin typeface="Arial" charset="0"/>
                <a:cs typeface="Arial" charset="0"/>
              </a:rPr>
              <a:t>Affine registration.</a:t>
            </a:r>
          </a:p>
          <a:p>
            <a:pPr algn="ctr" eaLnBrk="0" fontAlgn="base" hangingPunct="0">
              <a:spcBef>
                <a:spcPct val="0"/>
              </a:spcBef>
              <a:spcAft>
                <a:spcPct val="0"/>
              </a:spcAft>
            </a:pPr>
            <a:r>
              <a:rPr lang="en-GB" sz="1600" smtClean="0">
                <a:solidFill>
                  <a:prstClr val="white"/>
                </a:solidFill>
                <a:latin typeface="Arial" charset="0"/>
                <a:cs typeface="Arial" charset="0"/>
              </a:rPr>
              <a:t>(</a:t>
            </a:r>
            <a:r>
              <a:rPr lang="el-GR" sz="1600" smtClean="0">
                <a:solidFill>
                  <a:prstClr val="white"/>
                </a:solidFill>
                <a:cs typeface="Arial" charset="0"/>
              </a:rPr>
              <a:t> χ</a:t>
            </a:r>
            <a:r>
              <a:rPr lang="en-GB" sz="1600" baseline="30000" smtClean="0">
                <a:solidFill>
                  <a:prstClr val="white"/>
                </a:solidFill>
                <a:latin typeface="Arial" charset="0"/>
                <a:cs typeface="Arial" charset="0"/>
              </a:rPr>
              <a:t>2</a:t>
            </a:r>
            <a:r>
              <a:rPr lang="en-GB" sz="1600" smtClean="0">
                <a:solidFill>
                  <a:prstClr val="white"/>
                </a:solidFill>
                <a:latin typeface="Arial" charset="0"/>
                <a:cs typeface="Arial" charset="0"/>
              </a:rPr>
              <a:t> = 472.1)</a:t>
            </a:r>
          </a:p>
        </p:txBody>
      </p:sp>
      <p:sp>
        <p:nvSpPr>
          <p:cNvPr id="18436" name="Rectangle 4"/>
          <p:cNvSpPr>
            <a:spLocks noChangeArrowheads="1"/>
          </p:cNvSpPr>
          <p:nvPr/>
        </p:nvSpPr>
        <p:spPr bwMode="auto">
          <a:xfrm>
            <a:off x="6511925" y="3741738"/>
            <a:ext cx="1470025"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fontAlgn="base" hangingPunct="0">
              <a:spcBef>
                <a:spcPct val="0"/>
              </a:spcBef>
              <a:spcAft>
                <a:spcPct val="0"/>
              </a:spcAft>
            </a:pPr>
            <a:r>
              <a:rPr lang="en-GB" sz="1600" smtClean="0">
                <a:solidFill>
                  <a:prstClr val="white"/>
                </a:solidFill>
                <a:latin typeface="Arial" charset="0"/>
                <a:cs typeface="Arial" charset="0"/>
              </a:rPr>
              <a:t>Non-linear</a:t>
            </a:r>
          </a:p>
          <a:p>
            <a:pPr algn="ctr" eaLnBrk="0" fontAlgn="base" hangingPunct="0">
              <a:spcBef>
                <a:spcPct val="0"/>
              </a:spcBef>
              <a:spcAft>
                <a:spcPct val="0"/>
              </a:spcAft>
            </a:pPr>
            <a:r>
              <a:rPr lang="en-GB" sz="1600" smtClean="0">
                <a:solidFill>
                  <a:prstClr val="white"/>
                </a:solidFill>
                <a:latin typeface="Arial" charset="0"/>
                <a:cs typeface="Arial" charset="0"/>
              </a:rPr>
              <a:t>registration</a:t>
            </a:r>
          </a:p>
          <a:p>
            <a:pPr algn="ctr" eaLnBrk="0" fontAlgn="base" hangingPunct="0">
              <a:spcBef>
                <a:spcPct val="0"/>
              </a:spcBef>
              <a:spcAft>
                <a:spcPct val="0"/>
              </a:spcAft>
            </a:pPr>
            <a:r>
              <a:rPr lang="en-GB" sz="1600" smtClean="0">
                <a:solidFill>
                  <a:prstClr val="white"/>
                </a:solidFill>
                <a:latin typeface="Arial" charset="0"/>
                <a:cs typeface="Arial" charset="0"/>
              </a:rPr>
              <a:t>without</a:t>
            </a:r>
          </a:p>
          <a:p>
            <a:pPr algn="ctr" eaLnBrk="0" fontAlgn="base" hangingPunct="0">
              <a:spcBef>
                <a:spcPct val="0"/>
              </a:spcBef>
              <a:spcAft>
                <a:spcPct val="0"/>
              </a:spcAft>
            </a:pPr>
            <a:r>
              <a:rPr lang="en-GB" sz="1600" smtClean="0">
                <a:solidFill>
                  <a:prstClr val="white"/>
                </a:solidFill>
                <a:latin typeface="Arial" charset="0"/>
                <a:cs typeface="Arial" charset="0"/>
              </a:rPr>
              <a:t>regularisation.</a:t>
            </a:r>
          </a:p>
          <a:p>
            <a:pPr algn="ctr" eaLnBrk="0" fontAlgn="base" hangingPunct="0">
              <a:spcBef>
                <a:spcPct val="0"/>
              </a:spcBef>
              <a:spcAft>
                <a:spcPct val="0"/>
              </a:spcAft>
            </a:pPr>
            <a:r>
              <a:rPr lang="en-GB" sz="1600" smtClean="0">
                <a:solidFill>
                  <a:prstClr val="white"/>
                </a:solidFill>
                <a:latin typeface="Arial" charset="0"/>
                <a:cs typeface="Arial" charset="0"/>
              </a:rPr>
              <a:t>(</a:t>
            </a:r>
            <a:r>
              <a:rPr lang="el-GR" sz="1600" smtClean="0">
                <a:solidFill>
                  <a:prstClr val="white"/>
                </a:solidFill>
                <a:cs typeface="Arial" charset="0"/>
              </a:rPr>
              <a:t> χ</a:t>
            </a:r>
            <a:r>
              <a:rPr lang="en-GB" sz="1600" baseline="30000" smtClean="0">
                <a:solidFill>
                  <a:prstClr val="white"/>
                </a:solidFill>
                <a:latin typeface="Arial" charset="0"/>
                <a:cs typeface="Arial" charset="0"/>
              </a:rPr>
              <a:t>2</a:t>
            </a:r>
            <a:r>
              <a:rPr lang="en-GB" sz="1600" smtClean="0">
                <a:solidFill>
                  <a:prstClr val="white"/>
                </a:solidFill>
                <a:latin typeface="Arial" charset="0"/>
                <a:cs typeface="Arial" charset="0"/>
              </a:rPr>
              <a:t> = 287.3)</a:t>
            </a:r>
          </a:p>
        </p:txBody>
      </p:sp>
      <p:sp>
        <p:nvSpPr>
          <p:cNvPr id="18437" name="Rectangle 5"/>
          <p:cNvSpPr>
            <a:spLocks noChangeArrowheads="1"/>
          </p:cNvSpPr>
          <p:nvPr/>
        </p:nvSpPr>
        <p:spPr bwMode="auto">
          <a:xfrm>
            <a:off x="309563" y="3860800"/>
            <a:ext cx="1947862"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fontAlgn="base" hangingPunct="0">
              <a:spcBef>
                <a:spcPct val="0"/>
              </a:spcBef>
              <a:spcAft>
                <a:spcPct val="0"/>
              </a:spcAft>
            </a:pPr>
            <a:r>
              <a:rPr lang="en-GB" sz="2000" b="1" smtClean="0">
                <a:solidFill>
                  <a:srgbClr val="0000FF"/>
                </a:solidFill>
                <a:latin typeface="Arial" charset="0"/>
                <a:cs typeface="Arial" charset="0"/>
              </a:rPr>
              <a:t>Non-linear</a:t>
            </a:r>
          </a:p>
          <a:p>
            <a:pPr algn="ctr" eaLnBrk="0" fontAlgn="base" hangingPunct="0">
              <a:spcBef>
                <a:spcPct val="0"/>
              </a:spcBef>
              <a:spcAft>
                <a:spcPct val="0"/>
              </a:spcAft>
            </a:pPr>
            <a:r>
              <a:rPr lang="en-GB" sz="2000" b="1" smtClean="0">
                <a:solidFill>
                  <a:srgbClr val="0000FF"/>
                </a:solidFill>
                <a:latin typeface="Arial" charset="0"/>
                <a:cs typeface="Arial" charset="0"/>
              </a:rPr>
              <a:t>registration</a:t>
            </a:r>
          </a:p>
          <a:p>
            <a:pPr algn="ctr" eaLnBrk="0" fontAlgn="base" hangingPunct="0">
              <a:spcBef>
                <a:spcPct val="0"/>
              </a:spcBef>
              <a:spcAft>
                <a:spcPct val="0"/>
              </a:spcAft>
            </a:pPr>
            <a:r>
              <a:rPr lang="en-GB" sz="2000" b="1" smtClean="0">
                <a:solidFill>
                  <a:srgbClr val="0000FF"/>
                </a:solidFill>
                <a:latin typeface="Arial" charset="0"/>
                <a:cs typeface="Arial" charset="0"/>
              </a:rPr>
              <a:t>using</a:t>
            </a:r>
          </a:p>
          <a:p>
            <a:pPr algn="ctr" eaLnBrk="0" fontAlgn="base" hangingPunct="0">
              <a:spcBef>
                <a:spcPct val="0"/>
              </a:spcBef>
              <a:spcAft>
                <a:spcPct val="0"/>
              </a:spcAft>
            </a:pPr>
            <a:r>
              <a:rPr lang="en-GB" sz="2000" b="1" smtClean="0">
                <a:solidFill>
                  <a:srgbClr val="0000FF"/>
                </a:solidFill>
                <a:latin typeface="Arial" charset="0"/>
                <a:cs typeface="Arial" charset="0"/>
              </a:rPr>
              <a:t>regularisation.</a:t>
            </a:r>
          </a:p>
          <a:p>
            <a:pPr algn="ctr" eaLnBrk="0" fontAlgn="base" hangingPunct="0">
              <a:spcBef>
                <a:spcPct val="0"/>
              </a:spcBef>
              <a:spcAft>
                <a:spcPct val="0"/>
              </a:spcAft>
            </a:pPr>
            <a:r>
              <a:rPr lang="en-GB" sz="1600" b="1" smtClean="0">
                <a:solidFill>
                  <a:srgbClr val="0000FF"/>
                </a:solidFill>
                <a:latin typeface="Arial" charset="0"/>
                <a:cs typeface="Arial" charset="0"/>
              </a:rPr>
              <a:t>(</a:t>
            </a:r>
            <a:r>
              <a:rPr lang="el-GR" sz="1600" smtClean="0">
                <a:solidFill>
                  <a:prstClr val="white"/>
                </a:solidFill>
                <a:cs typeface="Arial" charset="0"/>
              </a:rPr>
              <a:t> </a:t>
            </a:r>
            <a:r>
              <a:rPr lang="el-GR" sz="1600" smtClean="0">
                <a:solidFill>
                  <a:srgbClr val="0033CC"/>
                </a:solidFill>
                <a:cs typeface="Arial" charset="0"/>
              </a:rPr>
              <a:t>χ</a:t>
            </a:r>
            <a:r>
              <a:rPr lang="en-GB" sz="1600" b="1" baseline="30000" smtClean="0">
                <a:solidFill>
                  <a:srgbClr val="0000FF"/>
                </a:solidFill>
                <a:latin typeface="Arial" charset="0"/>
                <a:cs typeface="Arial" charset="0"/>
              </a:rPr>
              <a:t>2</a:t>
            </a:r>
            <a:r>
              <a:rPr lang="en-GB" sz="1600" b="1" smtClean="0">
                <a:solidFill>
                  <a:srgbClr val="0000FF"/>
                </a:solidFill>
                <a:latin typeface="Arial" charset="0"/>
                <a:cs typeface="Arial" charset="0"/>
              </a:rPr>
              <a:t> = 302.7)</a:t>
            </a:r>
          </a:p>
        </p:txBody>
      </p:sp>
      <p:sp>
        <p:nvSpPr>
          <p:cNvPr id="18438" name="Arc 6"/>
          <p:cNvSpPr>
            <a:spLocks/>
          </p:cNvSpPr>
          <p:nvPr/>
        </p:nvSpPr>
        <p:spPr bwMode="auto">
          <a:xfrm rot="-5400000">
            <a:off x="6724651" y="2120900"/>
            <a:ext cx="488950" cy="835025"/>
          </a:xfrm>
          <a:custGeom>
            <a:avLst/>
            <a:gdLst>
              <a:gd name="T0" fmla="*/ 2147483647 w 21600"/>
              <a:gd name="T1" fmla="*/ 2147483647 h 20698"/>
              <a:gd name="T2" fmla="*/ 0 w 21600"/>
              <a:gd name="T3" fmla="*/ 0 h 20698"/>
              <a:gd name="T4" fmla="*/ 2147483647 w 21600"/>
              <a:gd name="T5" fmla="*/ 0 h 20698"/>
              <a:gd name="T6" fmla="*/ 0 60000 65536"/>
              <a:gd name="T7" fmla="*/ 0 60000 65536"/>
              <a:gd name="T8" fmla="*/ 0 60000 65536"/>
              <a:gd name="T9" fmla="*/ 0 w 21600"/>
              <a:gd name="T10" fmla="*/ 0 h 20698"/>
              <a:gd name="T11" fmla="*/ 21600 w 21600"/>
              <a:gd name="T12" fmla="*/ 20698 h 20698"/>
            </a:gdLst>
            <a:ahLst/>
            <a:cxnLst>
              <a:cxn ang="T6">
                <a:pos x="T0" y="T1"/>
              </a:cxn>
              <a:cxn ang="T7">
                <a:pos x="T2" y="T3"/>
              </a:cxn>
              <a:cxn ang="T8">
                <a:pos x="T4" y="T5"/>
              </a:cxn>
            </a:cxnLst>
            <a:rect l="T9" t="T10" r="T11" b="T12"/>
            <a:pathLst>
              <a:path w="21600" h="20698" fill="none" extrusionOk="0">
                <a:moveTo>
                  <a:pt x="15422" y="20697"/>
                </a:moveTo>
                <a:cubicBezTo>
                  <a:pt x="6271" y="17966"/>
                  <a:pt x="0" y="9549"/>
                  <a:pt x="0" y="0"/>
                </a:cubicBezTo>
              </a:path>
              <a:path w="21600" h="20698" stroke="0" extrusionOk="0">
                <a:moveTo>
                  <a:pt x="15422" y="20697"/>
                </a:moveTo>
                <a:cubicBezTo>
                  <a:pt x="6271" y="17966"/>
                  <a:pt x="0" y="9549"/>
                  <a:pt x="0" y="0"/>
                </a:cubicBezTo>
                <a:lnTo>
                  <a:pt x="21600" y="0"/>
                </a:lnTo>
                <a:lnTo>
                  <a:pt x="15422" y="20697"/>
                </a:lnTo>
                <a:close/>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
        <p:nvSpPr>
          <p:cNvPr id="18439" name="Arc 7"/>
          <p:cNvSpPr>
            <a:spLocks/>
          </p:cNvSpPr>
          <p:nvPr/>
        </p:nvSpPr>
        <p:spPr bwMode="auto">
          <a:xfrm rot="5400000">
            <a:off x="1790700" y="2740026"/>
            <a:ext cx="225425" cy="552450"/>
          </a:xfrm>
          <a:custGeom>
            <a:avLst/>
            <a:gdLst>
              <a:gd name="T0" fmla="*/ 2147483647 w 21600"/>
              <a:gd name="T1" fmla="*/ 0 h 21595"/>
              <a:gd name="T2" fmla="*/ 2147483647 w 21600"/>
              <a:gd name="T3" fmla="*/ 2147483647 h 21595"/>
              <a:gd name="T4" fmla="*/ 0 w 21600"/>
              <a:gd name="T5" fmla="*/ 0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21600" y="0"/>
                </a:moveTo>
                <a:cubicBezTo>
                  <a:pt x="21600" y="11748"/>
                  <a:pt x="12210" y="21342"/>
                  <a:pt x="464" y="21594"/>
                </a:cubicBezTo>
              </a:path>
              <a:path w="21600" h="21595" stroke="0" extrusionOk="0">
                <a:moveTo>
                  <a:pt x="21600" y="0"/>
                </a:moveTo>
                <a:cubicBezTo>
                  <a:pt x="21600" y="11748"/>
                  <a:pt x="12210" y="21342"/>
                  <a:pt x="464" y="21594"/>
                </a:cubicBezTo>
                <a:lnTo>
                  <a:pt x="0" y="0"/>
                </a:lnTo>
                <a:lnTo>
                  <a:pt x="21600" y="0"/>
                </a:lnTo>
                <a:close/>
              </a:path>
            </a:pathLst>
          </a:custGeom>
          <a:noFill/>
          <a:ln w="254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
        <p:nvSpPr>
          <p:cNvPr id="18440" name="Arc 8"/>
          <p:cNvSpPr>
            <a:spLocks/>
          </p:cNvSpPr>
          <p:nvPr/>
        </p:nvSpPr>
        <p:spPr bwMode="auto">
          <a:xfrm rot="-5400000">
            <a:off x="6671469" y="4845844"/>
            <a:ext cx="488950" cy="871538"/>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pic>
        <p:nvPicPr>
          <p:cNvPr id="18441" name="Picture 10" descr="compar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25" y="1557338"/>
            <a:ext cx="39751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Oval 12"/>
          <p:cNvSpPr>
            <a:spLocks noChangeArrowheads="1"/>
          </p:cNvSpPr>
          <p:nvPr/>
        </p:nvSpPr>
        <p:spPr bwMode="auto">
          <a:xfrm>
            <a:off x="4300538" y="5341938"/>
            <a:ext cx="842962" cy="990600"/>
          </a:xfrm>
          <a:prstGeom prst="ellipse">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prstClr val="white"/>
              </a:solidFill>
              <a:latin typeface="Arial" charset="0"/>
              <a:cs typeface="Arial" charset="0"/>
            </a:endParaRPr>
          </a:p>
        </p:txBody>
      </p:sp>
      <p:sp>
        <p:nvSpPr>
          <p:cNvPr id="18443" name="Rectangle 14"/>
          <p:cNvSpPr>
            <a:spLocks noGrp="1" noChangeArrowheads="1"/>
          </p:cNvSpPr>
          <p:nvPr>
            <p:ph type="title"/>
          </p:nvPr>
        </p:nvSpPr>
        <p:spPr/>
        <p:txBody>
          <a:bodyPr/>
          <a:lstStyle/>
          <a:p>
            <a:pPr eaLnBrk="1" hangingPunct="1"/>
            <a:r>
              <a:rPr lang="en-GB" smtClean="0">
                <a:solidFill>
                  <a:srgbClr val="8EB4E3"/>
                </a:solidFill>
                <a:latin typeface="Arial" charset="0"/>
                <a:cs typeface="Arial" charset="0"/>
              </a:rPr>
              <a:t>Risk: Over-fitting</a:t>
            </a:r>
          </a:p>
        </p:txBody>
      </p:sp>
      <p:sp>
        <p:nvSpPr>
          <p:cNvPr id="18444" name="Arc 9"/>
          <p:cNvSpPr>
            <a:spLocks/>
          </p:cNvSpPr>
          <p:nvPr/>
        </p:nvSpPr>
        <p:spPr bwMode="auto">
          <a:xfrm rot="5400000">
            <a:off x="1758951" y="4864100"/>
            <a:ext cx="387350" cy="1495425"/>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rgbClr val="0000FF"/>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Tree>
    <p:extLst>
      <p:ext uri="{BB962C8B-B14F-4D97-AF65-F5344CB8AC3E}">
        <p14:creationId xmlns:p14="http://schemas.microsoft.com/office/powerpoint/2010/main" val="185657238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dirty="0" smtClean="0">
                <a:solidFill>
                  <a:srgbClr val="8EB4E3"/>
                </a:solidFill>
              </a:rPr>
              <a:t>Segmentation</a:t>
            </a:r>
            <a:endParaRPr lang="en-GB" sz="2000" dirty="0" smtClean="0">
              <a:solidFill>
                <a:srgbClr val="8EB4E3"/>
              </a:solidFill>
            </a:endParaRPr>
          </a:p>
        </p:txBody>
      </p:sp>
      <p:sp>
        <p:nvSpPr>
          <p:cNvPr id="19459" name="Content Placeholder 2"/>
          <p:cNvSpPr>
            <a:spLocks noGrp="1"/>
          </p:cNvSpPr>
          <p:nvPr>
            <p:ph sz="quarter" idx="1"/>
          </p:nvPr>
        </p:nvSpPr>
        <p:spPr>
          <a:xfrm>
            <a:off x="467544" y="1628800"/>
            <a:ext cx="3898776" cy="4525963"/>
          </a:xfrm>
        </p:spPr>
        <p:txBody>
          <a:bodyPr/>
          <a:lstStyle/>
          <a:p>
            <a:pPr eaLnBrk="1" hangingPunct="1">
              <a:spcBef>
                <a:spcPct val="50000"/>
              </a:spcBef>
              <a:defRPr/>
            </a:pPr>
            <a:r>
              <a:rPr lang="en-GB" sz="2000" dirty="0" smtClean="0"/>
              <a:t>Separating images into tissue types</a:t>
            </a:r>
          </a:p>
          <a:p>
            <a:pPr eaLnBrk="1" hangingPunct="1">
              <a:spcBef>
                <a:spcPct val="50000"/>
              </a:spcBef>
              <a:defRPr/>
            </a:pPr>
            <a:r>
              <a:rPr lang="en-GB" sz="2000" dirty="0" smtClean="0"/>
              <a:t>Why? </a:t>
            </a:r>
          </a:p>
          <a:p>
            <a:pPr eaLnBrk="1" hangingPunct="1">
              <a:spcBef>
                <a:spcPct val="50000"/>
              </a:spcBef>
              <a:buFontTx/>
              <a:buChar char="-"/>
              <a:defRPr/>
            </a:pPr>
            <a:r>
              <a:rPr lang="en-GB" sz="2000" dirty="0" smtClean="0"/>
              <a:t>If one is interested in structural differences e.g. VBM</a:t>
            </a:r>
          </a:p>
          <a:p>
            <a:pPr eaLnBrk="1" hangingPunct="1">
              <a:spcBef>
                <a:spcPct val="50000"/>
              </a:spcBef>
              <a:buFont typeface="Arial" pitchFamily="34" charset="0"/>
              <a:buChar char="•"/>
              <a:defRPr/>
            </a:pPr>
            <a:r>
              <a:rPr lang="en-GB" sz="2000" dirty="0" smtClean="0"/>
              <a:t>MR intensity is not quantitatively meaningful</a:t>
            </a:r>
          </a:p>
          <a:p>
            <a:pPr eaLnBrk="1" hangingPunct="1">
              <a:spcBef>
                <a:spcPct val="50000"/>
              </a:spcBef>
              <a:buFont typeface="Arial" pitchFamily="34" charset="0"/>
              <a:buChar char="•"/>
              <a:defRPr/>
            </a:pPr>
            <a:r>
              <a:rPr lang="en-GB" sz="2000" dirty="0" smtClean="0"/>
              <a:t>If one could use segmented images for normalisation…</a:t>
            </a:r>
          </a:p>
          <a:p>
            <a:pPr marL="457200" lvl="1" indent="0" eaLnBrk="1" hangingPunct="1">
              <a:buNone/>
              <a:defRPr/>
            </a:pPr>
            <a:endParaRPr lang="en-GB" sz="18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556792"/>
            <a:ext cx="4176713" cy="424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199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dirty="0" smtClean="0">
                <a:solidFill>
                  <a:srgbClr val="8EB4E3"/>
                </a:solidFill>
              </a:rPr>
              <a:t>Mixture of Gaussians</a:t>
            </a:r>
            <a:endParaRPr lang="en-GB" sz="2000" dirty="0" smtClean="0">
              <a:solidFill>
                <a:srgbClr val="8EB4E3"/>
              </a:solidFill>
            </a:endParaRPr>
          </a:p>
        </p:txBody>
      </p:sp>
      <p:sp>
        <p:nvSpPr>
          <p:cNvPr id="19459" name="Content Placeholder 2"/>
          <p:cNvSpPr>
            <a:spLocks noGrp="1"/>
          </p:cNvSpPr>
          <p:nvPr>
            <p:ph sz="quarter" idx="1"/>
          </p:nvPr>
        </p:nvSpPr>
        <p:spPr>
          <a:xfrm>
            <a:off x="107504" y="1628800"/>
            <a:ext cx="3898776" cy="4525963"/>
          </a:xfrm>
        </p:spPr>
        <p:txBody>
          <a:bodyPr/>
          <a:lstStyle/>
          <a:p>
            <a:pPr lvl="1" eaLnBrk="1" hangingPunct="1">
              <a:buFont typeface="Arial" pitchFamily="34" charset="0"/>
              <a:buChar char="•"/>
              <a:defRPr/>
            </a:pPr>
            <a:r>
              <a:rPr lang="en-GB" sz="1800" dirty="0" smtClean="0"/>
              <a:t>Probability  function of intensity </a:t>
            </a:r>
          </a:p>
          <a:p>
            <a:pPr lvl="1" eaLnBrk="1" hangingPunct="1">
              <a:buFont typeface="Arial" pitchFamily="34" charset="0"/>
              <a:buChar char="•"/>
              <a:defRPr/>
            </a:pPr>
            <a:endParaRPr lang="en-GB" sz="1800" dirty="0" smtClean="0"/>
          </a:p>
          <a:p>
            <a:pPr lvl="1" eaLnBrk="1" hangingPunct="1">
              <a:buFont typeface="Arial" pitchFamily="34" charset="0"/>
              <a:buChar char="•"/>
              <a:defRPr/>
            </a:pPr>
            <a:r>
              <a:rPr lang="en-GB" sz="1800" dirty="0" smtClean="0"/>
              <a:t>Most simply, each tissue type has Gaussian probability density function for intensity</a:t>
            </a:r>
          </a:p>
          <a:p>
            <a:pPr lvl="1" eaLnBrk="1" hangingPunct="1">
              <a:buFont typeface="Arial" pitchFamily="34" charset="0"/>
              <a:buChar char="•"/>
              <a:defRPr/>
            </a:pPr>
            <a:endParaRPr lang="en-GB" sz="1800" dirty="0"/>
          </a:p>
          <a:p>
            <a:pPr lvl="1" eaLnBrk="1" hangingPunct="1">
              <a:buFont typeface="Arial" pitchFamily="34" charset="0"/>
              <a:buChar char="•"/>
              <a:defRPr/>
            </a:pPr>
            <a:r>
              <a:rPr lang="en-GB" sz="1800" dirty="0" smtClean="0"/>
              <a:t>Grey, white, CSF</a:t>
            </a:r>
          </a:p>
          <a:p>
            <a:pPr lvl="1" eaLnBrk="1" hangingPunct="1">
              <a:buFont typeface="Arial" pitchFamily="34" charset="0"/>
              <a:buChar char="•"/>
              <a:defRPr/>
            </a:pPr>
            <a:endParaRPr lang="en-GB" sz="1800" dirty="0" smtClean="0"/>
          </a:p>
          <a:p>
            <a:pPr lvl="1" eaLnBrk="1" hangingPunct="1">
              <a:buFont typeface="Arial" pitchFamily="34" charset="0"/>
              <a:buChar char="•"/>
              <a:defRPr/>
            </a:pPr>
            <a:r>
              <a:rPr lang="en-GB" sz="1800" dirty="0" smtClean="0"/>
              <a:t>Fit model likelihood of  parameters </a:t>
            </a:r>
            <a:r>
              <a:rPr lang="en-GB" sz="1800" dirty="0" smtClean="0"/>
              <a:t>(mean and variance) of each </a:t>
            </a:r>
            <a:r>
              <a:rPr lang="en-GB" sz="1800" dirty="0" smtClean="0"/>
              <a:t>Gaussian</a:t>
            </a:r>
            <a:endParaRPr lang="en-GB" sz="1800" dirty="0" smtClean="0"/>
          </a:p>
          <a:p>
            <a:pPr marL="457200" lvl="1" indent="0" eaLnBrk="1" hangingPunct="1">
              <a:buNone/>
              <a:defRPr/>
            </a:pPr>
            <a:endParaRPr lang="en-GB" sz="1800"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573016"/>
            <a:ext cx="5840413"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5220072" y="1628800"/>
            <a:ext cx="0" cy="1656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220072" y="3284984"/>
            <a:ext cx="2952328"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124054" y="2186125"/>
            <a:ext cx="7200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524328" y="2204864"/>
            <a:ext cx="7200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716015" y="1844824"/>
            <a:ext cx="461665" cy="1375702"/>
          </a:xfrm>
          <a:prstGeom prst="rect">
            <a:avLst/>
          </a:prstGeom>
          <a:noFill/>
          <a:ln>
            <a:noFill/>
          </a:ln>
        </p:spPr>
        <p:txBody>
          <a:bodyPr vert="vert270" wrap="square" rtlCol="0">
            <a:spAutoFit/>
          </a:bodyPr>
          <a:lstStyle/>
          <a:p>
            <a:r>
              <a:rPr lang="en-GB" dirty="0" smtClean="0"/>
              <a:t>Probability</a:t>
            </a:r>
            <a:endParaRPr lang="en-GB" dirty="0"/>
          </a:p>
        </p:txBody>
      </p:sp>
      <p:sp>
        <p:nvSpPr>
          <p:cNvPr id="8" name="TextBox 7"/>
          <p:cNvSpPr txBox="1"/>
          <p:nvPr/>
        </p:nvSpPr>
        <p:spPr>
          <a:xfrm>
            <a:off x="6372200" y="3388350"/>
            <a:ext cx="1404156" cy="369332"/>
          </a:xfrm>
          <a:prstGeom prst="rect">
            <a:avLst/>
          </a:prstGeom>
          <a:noFill/>
        </p:spPr>
        <p:txBody>
          <a:bodyPr wrap="square" rtlCol="0">
            <a:spAutoFit/>
          </a:bodyPr>
          <a:lstStyle/>
          <a:p>
            <a:r>
              <a:rPr lang="en-GB" dirty="0" smtClean="0"/>
              <a:t>Intensity</a:t>
            </a:r>
            <a:endParaRPr lang="en-GB" dirty="0"/>
          </a:p>
        </p:txBody>
      </p:sp>
    </p:spTree>
    <p:extLst>
      <p:ext uri="{BB962C8B-B14F-4D97-AF65-F5344CB8AC3E}">
        <p14:creationId xmlns:p14="http://schemas.microsoft.com/office/powerpoint/2010/main" val="3470475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dirty="0" smtClean="0">
                <a:solidFill>
                  <a:srgbClr val="8EB4E3"/>
                </a:solidFill>
              </a:rPr>
              <a:t>Tissue Probability Maps</a:t>
            </a:r>
            <a:endParaRPr lang="en-GB" sz="2000" dirty="0" smtClean="0">
              <a:solidFill>
                <a:srgbClr val="8EB4E3"/>
              </a:solidFill>
            </a:endParaRPr>
          </a:p>
        </p:txBody>
      </p:sp>
      <p:sp>
        <p:nvSpPr>
          <p:cNvPr id="19459" name="Content Placeholder 2"/>
          <p:cNvSpPr>
            <a:spLocks noGrp="1"/>
          </p:cNvSpPr>
          <p:nvPr>
            <p:ph sz="quarter" idx="1"/>
          </p:nvPr>
        </p:nvSpPr>
        <p:spPr>
          <a:xfrm>
            <a:off x="755576" y="4077072"/>
            <a:ext cx="7200800" cy="2579042"/>
          </a:xfrm>
        </p:spPr>
        <p:txBody>
          <a:bodyPr/>
          <a:lstStyle/>
          <a:p>
            <a:pPr eaLnBrk="1" hangingPunct="1">
              <a:spcBef>
                <a:spcPct val="50000"/>
              </a:spcBef>
              <a:defRPr/>
            </a:pPr>
            <a:r>
              <a:rPr lang="en-GB" sz="1800" dirty="0" smtClean="0"/>
              <a:t>Based on many subjects</a:t>
            </a:r>
          </a:p>
          <a:p>
            <a:pPr eaLnBrk="1" hangingPunct="1">
              <a:spcBef>
                <a:spcPct val="50000"/>
              </a:spcBef>
              <a:defRPr/>
            </a:pPr>
            <a:r>
              <a:rPr lang="en-GB" sz="1800" dirty="0" smtClean="0"/>
              <a:t>Prior probability of any (registered) voxel being of any of the tissue types, irrespective of intensity</a:t>
            </a:r>
          </a:p>
          <a:p>
            <a:pPr eaLnBrk="1" hangingPunct="1">
              <a:spcBef>
                <a:spcPct val="50000"/>
              </a:spcBef>
              <a:defRPr/>
            </a:pPr>
            <a:r>
              <a:rPr lang="en-GB" sz="1800" dirty="0" smtClean="0"/>
              <a:t>Fit </a:t>
            </a:r>
            <a:r>
              <a:rPr lang="en-GB" sz="1800" dirty="0" err="1" smtClean="0"/>
              <a:t>MoG</a:t>
            </a:r>
            <a:r>
              <a:rPr lang="en-GB" sz="1800" dirty="0" smtClean="0"/>
              <a:t> model based on both priors (plausibility) and likelihood</a:t>
            </a:r>
          </a:p>
          <a:p>
            <a:pPr eaLnBrk="1" hangingPunct="1">
              <a:spcBef>
                <a:spcPct val="50000"/>
              </a:spcBef>
              <a:defRPr/>
            </a:pPr>
            <a:r>
              <a:rPr lang="en-GB" sz="1800" dirty="0" smtClean="0"/>
              <a:t>Find best fit parameters (</a:t>
            </a:r>
            <a:r>
              <a:rPr lang="el-GR" sz="1800" dirty="0" smtClean="0"/>
              <a:t>μ</a:t>
            </a:r>
            <a:r>
              <a:rPr lang="en-GB" sz="1800" baseline="-25000" dirty="0" smtClean="0"/>
              <a:t>k</a:t>
            </a:r>
            <a:r>
              <a:rPr lang="en-GB" sz="1800" dirty="0" smtClean="0"/>
              <a:t> </a:t>
            </a:r>
            <a:r>
              <a:rPr lang="el-GR" sz="1800" dirty="0" smtClean="0"/>
              <a:t>σ</a:t>
            </a:r>
            <a:r>
              <a:rPr lang="en-GB" sz="1800" baseline="-25000" dirty="0" smtClean="0"/>
              <a:t>k</a:t>
            </a:r>
            <a:r>
              <a:rPr lang="en-GB" sz="1800" dirty="0" smtClean="0"/>
              <a:t>) that maximise </a:t>
            </a:r>
            <a:r>
              <a:rPr lang="en-GB" sz="1800" dirty="0" err="1" smtClean="0"/>
              <a:t>prob</a:t>
            </a:r>
            <a:r>
              <a:rPr lang="en-GB" sz="1800" dirty="0" smtClean="0"/>
              <a:t> of tissue types at each location in the image, given intensity </a:t>
            </a:r>
            <a:endParaRPr lang="en-GB" sz="1800" baseline="-25000"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294628"/>
            <a:ext cx="622794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63688" y="3501008"/>
            <a:ext cx="5688632" cy="369332"/>
          </a:xfrm>
          <a:prstGeom prst="rect">
            <a:avLst/>
          </a:prstGeom>
          <a:noFill/>
        </p:spPr>
        <p:txBody>
          <a:bodyPr wrap="square" rtlCol="0">
            <a:spAutoFit/>
          </a:bodyPr>
          <a:lstStyle/>
          <a:p>
            <a:r>
              <a:rPr lang="en-GB" dirty="0" smtClean="0"/>
              <a:t>P(</a:t>
            </a:r>
            <a:r>
              <a:rPr lang="en-GB" dirty="0" err="1" smtClean="0"/>
              <a:t>y</a:t>
            </a:r>
            <a:r>
              <a:rPr lang="en-GB" baseline="-25000" dirty="0" err="1" smtClean="0"/>
              <a:t>i</a:t>
            </a:r>
            <a:r>
              <a:rPr lang="en-GB" dirty="0" smtClean="0"/>
              <a:t> ,c</a:t>
            </a:r>
            <a:r>
              <a:rPr lang="en-GB" baseline="-25000" dirty="0" smtClean="0"/>
              <a:t>i</a:t>
            </a:r>
            <a:r>
              <a:rPr lang="en-GB" dirty="0" smtClean="0"/>
              <a:t> = k|</a:t>
            </a:r>
            <a:r>
              <a:rPr lang="el-GR" dirty="0" smtClean="0"/>
              <a:t>μ</a:t>
            </a:r>
            <a:r>
              <a:rPr lang="en-GB" baseline="-25000" dirty="0" smtClean="0"/>
              <a:t>k</a:t>
            </a:r>
            <a:r>
              <a:rPr lang="en-GB" dirty="0" smtClean="0"/>
              <a:t> </a:t>
            </a:r>
            <a:r>
              <a:rPr lang="el-GR" dirty="0" smtClean="0"/>
              <a:t>σ</a:t>
            </a:r>
            <a:r>
              <a:rPr lang="en-GB" baseline="-25000" dirty="0" smtClean="0"/>
              <a:t>k</a:t>
            </a:r>
            <a:r>
              <a:rPr lang="en-GB" dirty="0" smtClean="0"/>
              <a:t> </a:t>
            </a:r>
            <a:r>
              <a:rPr lang="el-GR" dirty="0" smtClean="0"/>
              <a:t>γ</a:t>
            </a:r>
            <a:r>
              <a:rPr lang="en-GB" baseline="-25000" dirty="0" smtClean="0"/>
              <a:t>k</a:t>
            </a:r>
            <a:r>
              <a:rPr lang="en-GB" dirty="0" smtClean="0"/>
              <a:t>)   =  </a:t>
            </a:r>
            <a:r>
              <a:rPr lang="en-GB" dirty="0"/>
              <a:t>P(</a:t>
            </a:r>
            <a:r>
              <a:rPr lang="en-GB" dirty="0" err="1"/>
              <a:t>y</a:t>
            </a:r>
            <a:r>
              <a:rPr lang="en-GB" baseline="-25000" dirty="0" err="1"/>
              <a:t>i</a:t>
            </a:r>
            <a:r>
              <a:rPr lang="en-GB" dirty="0"/>
              <a:t> </a:t>
            </a:r>
            <a:r>
              <a:rPr lang="en-GB" dirty="0" smtClean="0"/>
              <a:t>|c</a:t>
            </a:r>
            <a:r>
              <a:rPr lang="en-GB" baseline="-25000" dirty="0" smtClean="0"/>
              <a:t>i</a:t>
            </a:r>
            <a:r>
              <a:rPr lang="en-GB" dirty="0" smtClean="0"/>
              <a:t> </a:t>
            </a:r>
            <a:r>
              <a:rPr lang="en-GB" dirty="0"/>
              <a:t>= </a:t>
            </a:r>
            <a:r>
              <a:rPr lang="en-GB" dirty="0" smtClean="0"/>
              <a:t>k,</a:t>
            </a:r>
            <a:r>
              <a:rPr lang="el-GR" dirty="0"/>
              <a:t> μ</a:t>
            </a:r>
            <a:r>
              <a:rPr lang="en-GB" baseline="-25000" dirty="0"/>
              <a:t>k</a:t>
            </a:r>
            <a:r>
              <a:rPr lang="en-GB" dirty="0"/>
              <a:t> </a:t>
            </a:r>
            <a:r>
              <a:rPr lang="el-GR" dirty="0"/>
              <a:t>σ</a:t>
            </a:r>
            <a:r>
              <a:rPr lang="en-GB" baseline="-25000" dirty="0"/>
              <a:t>k</a:t>
            </a:r>
            <a:r>
              <a:rPr lang="en-GB" dirty="0"/>
              <a:t> </a:t>
            </a:r>
            <a:r>
              <a:rPr lang="el-GR" dirty="0"/>
              <a:t>γ</a:t>
            </a:r>
            <a:r>
              <a:rPr lang="en-GB" baseline="-25000" dirty="0"/>
              <a:t>k</a:t>
            </a:r>
            <a:r>
              <a:rPr lang="en-GB" dirty="0" smtClean="0"/>
              <a:t>)   x  P(</a:t>
            </a:r>
            <a:r>
              <a:rPr lang="en-GB" dirty="0"/>
              <a:t>c</a:t>
            </a:r>
            <a:r>
              <a:rPr lang="en-GB" baseline="-25000" dirty="0"/>
              <a:t>i</a:t>
            </a:r>
            <a:r>
              <a:rPr lang="en-GB" dirty="0"/>
              <a:t> = </a:t>
            </a:r>
            <a:r>
              <a:rPr lang="en-GB" dirty="0" smtClean="0"/>
              <a:t>k| </a:t>
            </a:r>
            <a:r>
              <a:rPr lang="el-GR" dirty="0"/>
              <a:t>γ</a:t>
            </a:r>
            <a:r>
              <a:rPr lang="en-GB" baseline="-25000" dirty="0"/>
              <a:t>k</a:t>
            </a:r>
            <a:r>
              <a:rPr lang="en-GB" dirty="0" smtClean="0"/>
              <a:t>)</a:t>
            </a:r>
            <a:endParaRPr lang="en-GB" dirty="0"/>
          </a:p>
        </p:txBody>
      </p:sp>
    </p:spTree>
    <p:extLst>
      <p:ext uri="{BB962C8B-B14F-4D97-AF65-F5344CB8AC3E}">
        <p14:creationId xmlns:p14="http://schemas.microsoft.com/office/powerpoint/2010/main" val="198906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dirty="0" smtClean="0">
                <a:solidFill>
                  <a:srgbClr val="8EB4E3"/>
                </a:solidFill>
              </a:rPr>
              <a:t>Unified Segmentation</a:t>
            </a:r>
            <a:endParaRPr lang="en-GB" sz="2000" dirty="0" smtClean="0">
              <a:solidFill>
                <a:srgbClr val="8EB4E3"/>
              </a:solidFill>
            </a:endParaRPr>
          </a:p>
        </p:txBody>
      </p:sp>
      <p:sp>
        <p:nvSpPr>
          <p:cNvPr id="19459" name="Content Placeholder 2"/>
          <p:cNvSpPr>
            <a:spLocks noGrp="1"/>
          </p:cNvSpPr>
          <p:nvPr>
            <p:ph sz="quarter" idx="1"/>
          </p:nvPr>
        </p:nvSpPr>
        <p:spPr/>
        <p:txBody>
          <a:bodyPr/>
          <a:lstStyle/>
          <a:p>
            <a:pPr eaLnBrk="1" hangingPunct="1">
              <a:spcBef>
                <a:spcPct val="50000"/>
              </a:spcBef>
              <a:buFont typeface="Arial" pitchFamily="34" charset="0"/>
              <a:buChar char="•"/>
              <a:defRPr/>
            </a:pPr>
            <a:endParaRPr lang="en-GB" sz="2400" dirty="0" smtClean="0"/>
          </a:p>
          <a:p>
            <a:pPr lvl="1" eaLnBrk="1" hangingPunct="1">
              <a:defRPr/>
            </a:pPr>
            <a:endParaRPr lang="en-GB" sz="2000" dirty="0" smtClean="0"/>
          </a:p>
        </p:txBody>
      </p:sp>
      <p:sp>
        <p:nvSpPr>
          <p:cNvPr id="6" name="TextBox 5"/>
          <p:cNvSpPr txBox="1"/>
          <p:nvPr/>
        </p:nvSpPr>
        <p:spPr>
          <a:xfrm>
            <a:off x="683568" y="1556792"/>
            <a:ext cx="6912768" cy="1200329"/>
          </a:xfrm>
          <a:prstGeom prst="rect">
            <a:avLst/>
          </a:prstGeom>
          <a:noFill/>
        </p:spPr>
        <p:txBody>
          <a:bodyPr wrap="square" rtlCol="0">
            <a:spAutoFit/>
          </a:bodyPr>
          <a:lstStyle/>
          <a:p>
            <a:pPr marL="285750" indent="-285750">
              <a:buFont typeface="Arial" pitchFamily="34" charset="0"/>
              <a:buChar char="•"/>
            </a:pPr>
            <a:r>
              <a:rPr lang="en-GB" dirty="0" smtClean="0"/>
              <a:t>Segmentation requires spatial normalisation (to tissue probability map)</a:t>
            </a:r>
          </a:p>
          <a:p>
            <a:pPr marL="285750" indent="-285750">
              <a:buFont typeface="Arial" pitchFamily="34" charset="0"/>
              <a:buChar char="•"/>
            </a:pPr>
            <a:r>
              <a:rPr lang="en-GB" dirty="0" smtClean="0"/>
              <a:t>Though could just introduce this as another parameter…</a:t>
            </a:r>
          </a:p>
          <a:p>
            <a:endParaRPr lang="en-GB"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636912"/>
            <a:ext cx="4608513" cy="346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56176" y="2924944"/>
            <a:ext cx="2581732" cy="2585323"/>
          </a:xfrm>
          <a:prstGeom prst="rect">
            <a:avLst/>
          </a:prstGeom>
          <a:noFill/>
        </p:spPr>
        <p:txBody>
          <a:bodyPr wrap="none" rtlCol="0">
            <a:spAutoFit/>
          </a:bodyPr>
          <a:lstStyle/>
          <a:p>
            <a:r>
              <a:rPr lang="en-GB" dirty="0" smtClean="0"/>
              <a:t>Iteratively warp TPM to </a:t>
            </a:r>
          </a:p>
          <a:p>
            <a:r>
              <a:rPr lang="en-GB" dirty="0"/>
              <a:t>i</a:t>
            </a:r>
            <a:r>
              <a:rPr lang="en-GB" dirty="0" smtClean="0"/>
              <a:t>mprove the fit of the </a:t>
            </a:r>
          </a:p>
          <a:p>
            <a:r>
              <a:rPr lang="en-GB" dirty="0" smtClean="0"/>
              <a:t>segmentation.</a:t>
            </a:r>
          </a:p>
          <a:p>
            <a:endParaRPr lang="en-GB" dirty="0"/>
          </a:p>
          <a:p>
            <a:r>
              <a:rPr lang="en-GB" b="1" dirty="0" smtClean="0"/>
              <a:t>Solves normalisation and</a:t>
            </a:r>
          </a:p>
          <a:p>
            <a:r>
              <a:rPr lang="en-GB" b="1" dirty="0" smtClean="0"/>
              <a:t>segmentation in one!</a:t>
            </a:r>
          </a:p>
          <a:p>
            <a:endParaRPr lang="en-GB" dirty="0"/>
          </a:p>
          <a:p>
            <a:r>
              <a:rPr lang="en-GB" dirty="0" smtClean="0"/>
              <a:t>The recommended </a:t>
            </a:r>
          </a:p>
          <a:p>
            <a:r>
              <a:rPr lang="en-GB" dirty="0"/>
              <a:t>a</a:t>
            </a:r>
            <a:r>
              <a:rPr lang="en-GB" dirty="0" smtClean="0"/>
              <a:t>pproach in SPM</a:t>
            </a:r>
            <a:endParaRPr lang="en-GB" dirty="0"/>
          </a:p>
        </p:txBody>
      </p:sp>
    </p:spTree>
    <p:extLst>
      <p:ext uri="{BB962C8B-B14F-4D97-AF65-F5344CB8AC3E}">
        <p14:creationId xmlns:p14="http://schemas.microsoft.com/office/powerpoint/2010/main" val="17143618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2"/>
            <a:ext cx="7772400" cy="1470025"/>
          </a:xfrm>
        </p:spPr>
        <p:txBody>
          <a:bodyPr>
            <a:normAutofit/>
          </a:bodyPr>
          <a:lstStyle/>
          <a:p>
            <a:r>
              <a:rPr lang="en-GB" sz="5000" dirty="0" err="1" smtClean="0"/>
              <a:t>Sm</a:t>
            </a:r>
            <a:r>
              <a:rPr lang="en-GB" sz="5400" dirty="0" err="1" smtClean="0">
                <a:solidFill>
                  <a:srgbClr val="8EB4E3"/>
                </a:solidFill>
              </a:rPr>
              <a:t>Smoothing</a:t>
            </a:r>
            <a:r>
              <a:rPr lang="en-GB" sz="5000" dirty="0" err="1" smtClean="0"/>
              <a:t>thing</a:t>
            </a:r>
            <a:endParaRPr lang="en-GB" sz="5000" dirty="0"/>
          </a:p>
        </p:txBody>
      </p:sp>
      <p:sp>
        <p:nvSpPr>
          <p:cNvPr id="9" name="TextBox 8"/>
          <p:cNvSpPr txBox="1"/>
          <p:nvPr/>
        </p:nvSpPr>
        <p:spPr>
          <a:xfrm>
            <a:off x="323528" y="1340768"/>
            <a:ext cx="8208912" cy="2723823"/>
          </a:xfrm>
          <a:prstGeom prst="rect">
            <a:avLst/>
          </a:prstGeom>
          <a:noFill/>
        </p:spPr>
        <p:txBody>
          <a:bodyPr wrap="square" rtlCol="0">
            <a:spAutoFit/>
          </a:bodyPr>
          <a:lstStyle/>
          <a:p>
            <a:pPr marL="342900" indent="-342900"/>
            <a:r>
              <a:rPr lang="en-GB" sz="2500" dirty="0" smtClean="0">
                <a:solidFill>
                  <a:schemeClr val="bg1"/>
                </a:solidFill>
              </a:rPr>
              <a:t>Why?</a:t>
            </a:r>
          </a:p>
          <a:p>
            <a:pPr marL="342900" indent="-342900">
              <a:buAutoNum type="arabicPeriod"/>
            </a:pPr>
            <a:endParaRPr lang="en-GB" dirty="0" smtClean="0">
              <a:solidFill>
                <a:schemeClr val="bg1"/>
              </a:solidFill>
            </a:endParaRPr>
          </a:p>
          <a:p>
            <a:pPr marL="342900" indent="-342900">
              <a:buAutoNum type="arabicPeriod"/>
            </a:pPr>
            <a:r>
              <a:rPr lang="en-GB" sz="2200" dirty="0" smtClean="0">
                <a:solidFill>
                  <a:schemeClr val="bg1"/>
                </a:solidFill>
              </a:rPr>
              <a:t>Improves the Signal-to-noise ratio therefore increases sensitivity</a:t>
            </a:r>
          </a:p>
          <a:p>
            <a:pPr marL="342900" indent="-342900">
              <a:buAutoNum type="arabicPeriod"/>
            </a:pPr>
            <a:r>
              <a:rPr lang="en-GB" sz="2200" dirty="0" smtClean="0">
                <a:solidFill>
                  <a:schemeClr val="bg1"/>
                </a:solidFill>
              </a:rPr>
              <a:t>Allows for better spatial overlap by blurring minor anatomical differences between subjects </a:t>
            </a:r>
          </a:p>
          <a:p>
            <a:pPr marL="342900" indent="-342900">
              <a:buAutoNum type="arabicPeriod"/>
            </a:pPr>
            <a:r>
              <a:rPr lang="en-GB" sz="2200" dirty="0" smtClean="0">
                <a:solidFill>
                  <a:schemeClr val="bg1"/>
                </a:solidFill>
              </a:rPr>
              <a:t>Allow for statistical analysis on your data.</a:t>
            </a:r>
          </a:p>
          <a:p>
            <a:pPr marL="1257300" lvl="2" indent="-342900"/>
            <a:r>
              <a:rPr lang="en-GB" sz="2200" dirty="0" err="1" smtClean="0">
                <a:solidFill>
                  <a:schemeClr val="bg1"/>
                </a:solidFill>
              </a:rPr>
              <a:t>Fmri</a:t>
            </a:r>
            <a:r>
              <a:rPr lang="en-GB" sz="2200" dirty="0" smtClean="0">
                <a:solidFill>
                  <a:schemeClr val="bg1"/>
                </a:solidFill>
              </a:rPr>
              <a:t> data is not “parametric” (i.e. normal distribution)</a:t>
            </a:r>
          </a:p>
          <a:p>
            <a:endParaRPr lang="en-GB" dirty="0">
              <a:solidFill>
                <a:schemeClr val="bg1"/>
              </a:solidFill>
            </a:endParaRPr>
          </a:p>
        </p:txBody>
      </p:sp>
      <p:pic>
        <p:nvPicPr>
          <p:cNvPr id="5" name="Picture 12"/>
          <p:cNvPicPr>
            <a:picLocks noChangeArrowheads="1"/>
          </p:cNvPicPr>
          <p:nvPr/>
        </p:nvPicPr>
        <p:blipFill>
          <a:blip r:embed="rId2" cstate="print"/>
          <a:srcRect/>
          <a:stretch>
            <a:fillRect/>
          </a:stretch>
        </p:blipFill>
        <p:spPr bwMode="auto">
          <a:xfrm>
            <a:off x="7524328" y="2780928"/>
            <a:ext cx="1437542" cy="1062038"/>
          </a:xfrm>
          <a:prstGeom prst="rect">
            <a:avLst/>
          </a:prstGeom>
          <a:noFill/>
          <a:ln w="12700">
            <a:solidFill>
              <a:schemeClr val="tx1"/>
            </a:solidFill>
            <a:miter lim="800000"/>
            <a:headEnd/>
            <a:tailEnd/>
          </a:ln>
        </p:spPr>
      </p:pic>
      <p:sp>
        <p:nvSpPr>
          <p:cNvPr id="8" name="TextBox 7"/>
          <p:cNvSpPr txBox="1"/>
          <p:nvPr/>
        </p:nvSpPr>
        <p:spPr>
          <a:xfrm>
            <a:off x="3779912" y="4653136"/>
            <a:ext cx="4752528" cy="1785104"/>
          </a:xfrm>
          <a:prstGeom prst="rect">
            <a:avLst/>
          </a:prstGeom>
          <a:noFill/>
        </p:spPr>
        <p:txBody>
          <a:bodyPr wrap="square" rtlCol="0">
            <a:spAutoFit/>
          </a:bodyPr>
          <a:lstStyle/>
          <a:p>
            <a:pPr marL="342900" indent="-342900"/>
            <a:r>
              <a:rPr lang="en-GB" sz="2200" dirty="0" smtClean="0">
                <a:solidFill>
                  <a:schemeClr val="bg1"/>
                </a:solidFill>
              </a:rPr>
              <a:t>How much you smooth depends on the voxel size and what you are interested in  finding. i.e. 4mm smoothing for specific anatomical region.</a:t>
            </a:r>
          </a:p>
        </p:txBody>
      </p:sp>
      <p:grpSp>
        <p:nvGrpSpPr>
          <p:cNvPr id="12" name="Group 11"/>
          <p:cNvGrpSpPr/>
          <p:nvPr/>
        </p:nvGrpSpPr>
        <p:grpSpPr>
          <a:xfrm>
            <a:off x="251520" y="4077072"/>
            <a:ext cx="3168352" cy="2232248"/>
            <a:chOff x="1043608" y="3789040"/>
            <a:chExt cx="3168352" cy="2232248"/>
          </a:xfrm>
        </p:grpSpPr>
        <p:sp>
          <p:nvSpPr>
            <p:cNvPr id="11" name="Rectangle 10"/>
            <p:cNvSpPr/>
            <p:nvPr/>
          </p:nvSpPr>
          <p:spPr>
            <a:xfrm>
              <a:off x="1043608" y="3789040"/>
              <a:ext cx="3168352" cy="223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normal distribution.gif"/>
            <p:cNvPicPr>
              <a:picLocks noChangeAspect="1"/>
            </p:cNvPicPr>
            <p:nvPr/>
          </p:nvPicPr>
          <p:blipFill>
            <a:blip r:embed="rId3" cstate="print"/>
            <a:stretch>
              <a:fillRect/>
            </a:stretch>
          </p:blipFill>
          <p:spPr>
            <a:xfrm>
              <a:off x="1259632" y="3933056"/>
              <a:ext cx="2759948" cy="1962048"/>
            </a:xfrm>
            <a:prstGeom prst="rect">
              <a:avLst/>
            </a:prstGeom>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2"/>
            <a:ext cx="7772400" cy="1470025"/>
          </a:xfrm>
        </p:spPr>
        <p:txBody>
          <a:bodyPr>
            <a:normAutofit/>
          </a:bodyPr>
          <a:lstStyle/>
          <a:p>
            <a:r>
              <a:rPr lang="en-GB" sz="5000" dirty="0" smtClean="0">
                <a:solidFill>
                  <a:schemeClr val="tx2">
                    <a:lumMod val="40000"/>
                    <a:lumOff val="60000"/>
                  </a:schemeClr>
                </a:solidFill>
              </a:rPr>
              <a:t>Preprocessing</a:t>
            </a:r>
            <a:endParaRPr lang="en-GB" sz="5000" dirty="0">
              <a:solidFill>
                <a:schemeClr val="tx2">
                  <a:lumMod val="40000"/>
                  <a:lumOff val="60000"/>
                </a:schemeClr>
              </a:solidFill>
            </a:endParaRPr>
          </a:p>
        </p:txBody>
      </p:sp>
      <p:sp>
        <p:nvSpPr>
          <p:cNvPr id="7" name="Subtitle 6"/>
          <p:cNvSpPr>
            <a:spLocks noGrp="1"/>
          </p:cNvSpPr>
          <p:nvPr>
            <p:ph type="subTitle" idx="1"/>
          </p:nvPr>
        </p:nvSpPr>
        <p:spPr>
          <a:xfrm>
            <a:off x="251520" y="1556792"/>
            <a:ext cx="8568952" cy="1752600"/>
          </a:xfrm>
        </p:spPr>
        <p:txBody>
          <a:bodyPr>
            <a:normAutofit/>
          </a:bodyPr>
          <a:lstStyle/>
          <a:p>
            <a:pPr algn="l"/>
            <a:r>
              <a:rPr lang="en-GB" sz="2500" dirty="0" smtClean="0">
                <a:solidFill>
                  <a:schemeClr val="bg1"/>
                </a:solidFill>
              </a:rPr>
              <a:t>Computational procedures applied to fMRI data before statistical analysis to reduce variability in the data not associated with the experimental task.</a:t>
            </a:r>
            <a:endParaRPr lang="en-GB" sz="2500" dirty="0">
              <a:solidFill>
                <a:schemeClr val="bg1"/>
              </a:solidFill>
            </a:endParaRPr>
          </a:p>
        </p:txBody>
      </p:sp>
      <p:sp>
        <p:nvSpPr>
          <p:cNvPr id="8" name="TextBox 7"/>
          <p:cNvSpPr txBox="1"/>
          <p:nvPr/>
        </p:nvSpPr>
        <p:spPr>
          <a:xfrm>
            <a:off x="1547664" y="2780928"/>
            <a:ext cx="5760640" cy="861774"/>
          </a:xfrm>
          <a:prstGeom prst="rect">
            <a:avLst/>
          </a:prstGeom>
          <a:noFill/>
        </p:spPr>
        <p:txBody>
          <a:bodyPr wrap="square" rtlCol="0">
            <a:spAutoFit/>
          </a:bodyPr>
          <a:lstStyle/>
          <a:p>
            <a:r>
              <a:rPr lang="en-GB" sz="2500" dirty="0" smtClean="0">
                <a:solidFill>
                  <a:schemeClr val="bg1"/>
                </a:solidFill>
              </a:rPr>
              <a:t>Regardless of experimental design (block or event) you must do preprocessing </a:t>
            </a:r>
            <a:endParaRPr lang="en-GB" sz="2500" dirty="0">
              <a:solidFill>
                <a:schemeClr val="bg1"/>
              </a:solidFill>
            </a:endParaRPr>
          </a:p>
        </p:txBody>
      </p:sp>
      <p:sp>
        <p:nvSpPr>
          <p:cNvPr id="9" name="TextBox 8"/>
          <p:cNvSpPr txBox="1"/>
          <p:nvPr/>
        </p:nvSpPr>
        <p:spPr>
          <a:xfrm>
            <a:off x="395536" y="3789040"/>
            <a:ext cx="3456384" cy="1754326"/>
          </a:xfrm>
          <a:prstGeom prst="rect">
            <a:avLst/>
          </a:prstGeom>
          <a:noFill/>
        </p:spPr>
        <p:txBody>
          <a:bodyPr wrap="square" rtlCol="0">
            <a:spAutoFit/>
          </a:bodyPr>
          <a:lstStyle/>
          <a:p>
            <a:pPr marL="342900" indent="-342900">
              <a:buAutoNum type="arabicPeriod"/>
            </a:pPr>
            <a:r>
              <a:rPr lang="en-GB" dirty="0" smtClean="0">
                <a:solidFill>
                  <a:schemeClr val="bg1"/>
                </a:solidFill>
              </a:rPr>
              <a:t>Remove uninteresting variability from the data </a:t>
            </a:r>
          </a:p>
          <a:p>
            <a:pPr marL="800100" lvl="1" indent="-342900"/>
            <a:r>
              <a:rPr lang="en-GB" dirty="0" smtClean="0">
                <a:solidFill>
                  <a:schemeClr val="bg1"/>
                </a:solidFill>
              </a:rPr>
              <a:t>	Improve the functional signal to-noise ratio by reducing the total variance in the data</a:t>
            </a:r>
            <a:endParaRPr lang="en-GB" dirty="0">
              <a:solidFill>
                <a:schemeClr val="bg1"/>
              </a:solidFill>
            </a:endParaRPr>
          </a:p>
        </p:txBody>
      </p:sp>
      <p:sp>
        <p:nvSpPr>
          <p:cNvPr id="10" name="TextBox 9"/>
          <p:cNvSpPr txBox="1"/>
          <p:nvPr/>
        </p:nvSpPr>
        <p:spPr>
          <a:xfrm>
            <a:off x="4932040" y="3861048"/>
            <a:ext cx="3456384" cy="923330"/>
          </a:xfrm>
          <a:prstGeom prst="rect">
            <a:avLst/>
          </a:prstGeom>
          <a:noFill/>
        </p:spPr>
        <p:txBody>
          <a:bodyPr wrap="square" rtlCol="0">
            <a:spAutoFit/>
          </a:bodyPr>
          <a:lstStyle/>
          <a:p>
            <a:r>
              <a:rPr lang="en-GB" dirty="0" smtClean="0">
                <a:solidFill>
                  <a:schemeClr val="bg1"/>
                </a:solidFill>
              </a:rPr>
              <a:t>2. Prepare the data for statistical analysis</a:t>
            </a:r>
          </a:p>
          <a:p>
            <a:endParaRPr lang="en-GB"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itle 1"/>
          <p:cNvSpPr>
            <a:spLocks noGrp="1"/>
          </p:cNvSpPr>
          <p:nvPr>
            <p:ph idx="1"/>
          </p:nvPr>
        </p:nvSpPr>
        <p:spPr/>
        <p:txBody>
          <a:bodyPr>
            <a:normAutofit/>
          </a:bodyPr>
          <a:lstStyle/>
          <a:p>
            <a:pPr marL="3175" indent="0" algn="ctr">
              <a:buNone/>
            </a:pPr>
            <a:r>
              <a:rPr lang="en-GB" sz="5400" dirty="0" smtClean="0">
                <a:solidFill>
                  <a:srgbClr val="8EB4E3"/>
                </a:solidFill>
              </a:rPr>
              <a:t>How to use SPM</a:t>
            </a:r>
          </a:p>
          <a:p>
            <a:pPr marL="3175" indent="0" algn="ctr">
              <a:buNone/>
              <a:tabLst>
                <a:tab pos="2062163" algn="l"/>
              </a:tabLst>
            </a:pPr>
            <a:r>
              <a:rPr lang="en-GB" sz="5400" dirty="0" smtClean="0">
                <a:solidFill>
                  <a:srgbClr val="8EB4E3"/>
                </a:solidFill>
              </a:rPr>
              <a:t>	for these steps… </a:t>
            </a:r>
          </a:p>
          <a:p>
            <a:pPr marL="3175" indent="0" algn="ctr">
              <a:buNone/>
            </a:pPr>
            <a:r>
              <a:rPr lang="en-GB" sz="5400" dirty="0" smtClean="0">
                <a:solidFill>
                  <a:srgbClr val="8EB4E3"/>
                </a:solidFill>
              </a:rPr>
              <a:t>	</a:t>
            </a:r>
            <a:endParaRPr lang="en-GB" sz="5000" dirty="0"/>
          </a:p>
        </p:txBody>
      </p:sp>
    </p:spTree>
    <p:extLst>
      <p:ext uri="{BB962C8B-B14F-4D97-AF65-F5344CB8AC3E}">
        <p14:creationId xmlns:p14="http://schemas.microsoft.com/office/powerpoint/2010/main" val="120077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84" y="116633"/>
            <a:ext cx="9111916" cy="1152128"/>
          </a:xfrm>
        </p:spPr>
        <p:txBody>
          <a:bodyPr wrap="none">
            <a:normAutofit/>
          </a:bodyPr>
          <a:lstStyle/>
          <a:p>
            <a:r>
              <a:rPr lang="en-GB" sz="5400" dirty="0" err="1" smtClean="0">
                <a:solidFill>
                  <a:srgbClr val="8EB4E3"/>
                </a:solidFill>
              </a:rPr>
              <a:t>Coregistration</a:t>
            </a:r>
            <a:endParaRPr lang="en-GB" sz="5000" dirty="0"/>
          </a:p>
        </p:txBody>
      </p:sp>
      <p:sp>
        <p:nvSpPr>
          <p:cNvPr id="23" name="TextBox 22"/>
          <p:cNvSpPr txBox="1"/>
          <p:nvPr/>
        </p:nvSpPr>
        <p:spPr>
          <a:xfrm>
            <a:off x="5292080" y="1556792"/>
            <a:ext cx="3528392" cy="4524315"/>
          </a:xfrm>
          <a:prstGeom prst="rect">
            <a:avLst/>
          </a:prstGeom>
          <a:noFill/>
        </p:spPr>
        <p:txBody>
          <a:bodyPr wrap="square" rtlCol="0">
            <a:spAutoFit/>
          </a:bodyPr>
          <a:lstStyle/>
          <a:p>
            <a:r>
              <a:rPr lang="en-GB" dirty="0" err="1" smtClean="0">
                <a:solidFill>
                  <a:schemeClr val="bg1"/>
                </a:solidFill>
              </a:rPr>
              <a:t>Coregister</a:t>
            </a:r>
            <a:r>
              <a:rPr lang="en-GB" dirty="0" smtClean="0">
                <a:solidFill>
                  <a:schemeClr val="bg1"/>
                </a:solidFill>
              </a:rPr>
              <a:t>: Estimate; Ref image use dependency to select </a:t>
            </a:r>
          </a:p>
          <a:p>
            <a:r>
              <a:rPr lang="en-GB" dirty="0" smtClean="0">
                <a:solidFill>
                  <a:schemeClr val="bg1"/>
                </a:solidFill>
              </a:rPr>
              <a:t>Realign &amp; </a:t>
            </a:r>
            <a:r>
              <a:rPr lang="en-GB" dirty="0" err="1" smtClean="0">
                <a:solidFill>
                  <a:schemeClr val="bg1"/>
                </a:solidFill>
              </a:rPr>
              <a:t>unwarp</a:t>
            </a:r>
            <a:r>
              <a:rPr lang="en-GB" dirty="0" smtClean="0">
                <a:solidFill>
                  <a:schemeClr val="bg1"/>
                </a:solidFill>
              </a:rPr>
              <a:t>: </a:t>
            </a:r>
            <a:r>
              <a:rPr lang="en-GB" dirty="0" err="1" smtClean="0">
                <a:solidFill>
                  <a:schemeClr val="bg1"/>
                </a:solidFill>
              </a:rPr>
              <a:t>unwarped</a:t>
            </a:r>
            <a:r>
              <a:rPr lang="en-GB" dirty="0" smtClean="0">
                <a:solidFill>
                  <a:schemeClr val="bg1"/>
                </a:solidFill>
              </a:rPr>
              <a:t> mean image </a:t>
            </a:r>
          </a:p>
          <a:p>
            <a:r>
              <a:rPr lang="en-GB" dirty="0" smtClean="0">
                <a:solidFill>
                  <a:schemeClr val="bg1"/>
                </a:solidFill>
              </a:rPr>
              <a:t>Source image use the subjects structural</a:t>
            </a:r>
          </a:p>
          <a:p>
            <a:endParaRPr lang="en-GB" dirty="0" smtClean="0">
              <a:solidFill>
                <a:schemeClr val="bg1"/>
              </a:solidFill>
            </a:endParaRPr>
          </a:p>
          <a:p>
            <a:r>
              <a:rPr lang="en-GB" dirty="0" err="1" smtClean="0">
                <a:solidFill>
                  <a:schemeClr val="bg1"/>
                </a:solidFill>
              </a:rPr>
              <a:t>Coregistration</a:t>
            </a:r>
            <a:r>
              <a:rPr lang="en-GB" dirty="0" smtClean="0">
                <a:solidFill>
                  <a:schemeClr val="bg1"/>
                </a:solidFill>
              </a:rPr>
              <a:t> can be done as </a:t>
            </a:r>
            <a:r>
              <a:rPr lang="en-GB" dirty="0" err="1" smtClean="0">
                <a:solidFill>
                  <a:schemeClr val="bg1"/>
                </a:solidFill>
              </a:rPr>
              <a:t>Coregistration:Estimate</a:t>
            </a:r>
            <a:r>
              <a:rPr lang="en-GB" dirty="0" smtClean="0">
                <a:solidFill>
                  <a:schemeClr val="bg1"/>
                </a:solidFill>
              </a:rPr>
              <a:t>; </a:t>
            </a:r>
            <a:r>
              <a:rPr lang="en-GB" dirty="0" err="1" smtClean="0">
                <a:solidFill>
                  <a:schemeClr val="bg1"/>
                </a:solidFill>
              </a:rPr>
              <a:t>Coregistration</a:t>
            </a:r>
            <a:r>
              <a:rPr lang="en-GB" dirty="0" smtClean="0">
                <a:solidFill>
                  <a:schemeClr val="bg1"/>
                </a:solidFill>
              </a:rPr>
              <a:t>: </a:t>
            </a:r>
            <a:r>
              <a:rPr lang="en-GB" dirty="0" err="1" smtClean="0">
                <a:solidFill>
                  <a:schemeClr val="bg1"/>
                </a:solidFill>
              </a:rPr>
              <a:t>Reslice</a:t>
            </a:r>
            <a:r>
              <a:rPr lang="en-GB" dirty="0" smtClean="0">
                <a:solidFill>
                  <a:schemeClr val="bg1"/>
                </a:solidFill>
              </a:rPr>
              <a:t>; </a:t>
            </a:r>
            <a:r>
              <a:rPr lang="en-GB" dirty="0" err="1" smtClean="0">
                <a:solidFill>
                  <a:schemeClr val="bg1"/>
                </a:solidFill>
              </a:rPr>
              <a:t>Coregistration</a:t>
            </a:r>
            <a:r>
              <a:rPr lang="en-GB" dirty="0" smtClean="0">
                <a:solidFill>
                  <a:schemeClr val="bg1"/>
                </a:solidFill>
              </a:rPr>
              <a:t> Estimate &amp; </a:t>
            </a:r>
            <a:r>
              <a:rPr lang="en-GB" dirty="0" err="1" smtClean="0">
                <a:solidFill>
                  <a:schemeClr val="bg1"/>
                </a:solidFill>
              </a:rPr>
              <a:t>Reslice</a:t>
            </a:r>
            <a:r>
              <a:rPr lang="en-GB" dirty="0" smtClean="0">
                <a:solidFill>
                  <a:schemeClr val="bg1"/>
                </a:solidFill>
              </a:rPr>
              <a:t>.</a:t>
            </a:r>
          </a:p>
          <a:p>
            <a:endParaRPr lang="en-GB" dirty="0" smtClean="0">
              <a:solidFill>
                <a:schemeClr val="bg1"/>
              </a:solidFill>
            </a:endParaRPr>
          </a:p>
          <a:p>
            <a:r>
              <a:rPr lang="en-GB" dirty="0" smtClean="0">
                <a:solidFill>
                  <a:schemeClr val="bg1"/>
                </a:solidFill>
              </a:rPr>
              <a:t>NB: If you are normalising the data you don’t need to </a:t>
            </a:r>
            <a:r>
              <a:rPr lang="en-GB" dirty="0" err="1" smtClean="0">
                <a:solidFill>
                  <a:schemeClr val="bg1"/>
                </a:solidFill>
              </a:rPr>
              <a:t>reslice</a:t>
            </a:r>
            <a:r>
              <a:rPr lang="en-GB" dirty="0" smtClean="0">
                <a:solidFill>
                  <a:schemeClr val="bg1"/>
                </a:solidFill>
              </a:rPr>
              <a:t> as this “writing” will be done later</a:t>
            </a:r>
          </a:p>
          <a:p>
            <a:endParaRPr lang="en-GB" dirty="0"/>
          </a:p>
        </p:txBody>
      </p:sp>
      <p:grpSp>
        <p:nvGrpSpPr>
          <p:cNvPr id="24" name="Group 23"/>
          <p:cNvGrpSpPr/>
          <p:nvPr/>
        </p:nvGrpSpPr>
        <p:grpSpPr>
          <a:xfrm>
            <a:off x="179512" y="1484784"/>
            <a:ext cx="3779912" cy="4673778"/>
            <a:chOff x="251520" y="1556792"/>
            <a:chExt cx="3779912" cy="4673778"/>
          </a:xfrm>
        </p:grpSpPr>
        <p:pic>
          <p:nvPicPr>
            <p:cNvPr id="16" name="Picture 15" descr="coreg4.png"/>
            <p:cNvPicPr>
              <a:picLocks noChangeAspect="1"/>
            </p:cNvPicPr>
            <p:nvPr/>
          </p:nvPicPr>
          <p:blipFill>
            <a:blip r:embed="rId2" cstate="print"/>
            <a:stretch>
              <a:fillRect/>
            </a:stretch>
          </p:blipFill>
          <p:spPr>
            <a:xfrm>
              <a:off x="251520" y="1556792"/>
              <a:ext cx="3779912" cy="4673778"/>
            </a:xfrm>
            <a:prstGeom prst="rect">
              <a:avLst/>
            </a:prstGeom>
          </p:spPr>
        </p:pic>
        <p:sp>
          <p:nvSpPr>
            <p:cNvPr id="20" name="Rounded Rectangle 19"/>
            <p:cNvSpPr/>
            <p:nvPr/>
          </p:nvSpPr>
          <p:spPr>
            <a:xfrm>
              <a:off x="2388248" y="2180248"/>
              <a:ext cx="1152128"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0"/>
          <p:cNvGrpSpPr/>
          <p:nvPr/>
        </p:nvGrpSpPr>
        <p:grpSpPr>
          <a:xfrm>
            <a:off x="179512" y="1484784"/>
            <a:ext cx="4644008" cy="5029120"/>
            <a:chOff x="2227738" y="785325"/>
            <a:chExt cx="4536504" cy="4885104"/>
          </a:xfrm>
        </p:grpSpPr>
        <p:grpSp>
          <p:nvGrpSpPr>
            <p:cNvPr id="5" name="Group 24"/>
            <p:cNvGrpSpPr/>
            <p:nvPr/>
          </p:nvGrpSpPr>
          <p:grpSpPr>
            <a:xfrm>
              <a:off x="2227738" y="785325"/>
              <a:ext cx="4536504" cy="4885104"/>
              <a:chOff x="5468098" y="857333"/>
              <a:chExt cx="4536504" cy="4885104"/>
            </a:xfrm>
          </p:grpSpPr>
          <p:pic>
            <p:nvPicPr>
              <p:cNvPr id="18" name="Picture 17" descr="coreg.png"/>
              <p:cNvPicPr>
                <a:picLocks noChangeAspect="1"/>
              </p:cNvPicPr>
              <p:nvPr/>
            </p:nvPicPr>
            <p:blipFill>
              <a:blip r:embed="rId3" cstate="print"/>
              <a:stretch>
                <a:fillRect/>
              </a:stretch>
            </p:blipFill>
            <p:spPr>
              <a:xfrm>
                <a:off x="5468098" y="857333"/>
                <a:ext cx="4536504" cy="4885104"/>
              </a:xfrm>
              <a:prstGeom prst="rect">
                <a:avLst/>
              </a:prstGeom>
            </p:spPr>
          </p:pic>
          <p:sp>
            <p:nvSpPr>
              <p:cNvPr id="19" name="Rounded Rectangle 18"/>
              <p:cNvSpPr/>
              <p:nvPr/>
            </p:nvSpPr>
            <p:spPr>
              <a:xfrm>
                <a:off x="6693901" y="1503136"/>
                <a:ext cx="3096344"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Rounded Rectangle 16"/>
            <p:cNvSpPr/>
            <p:nvPr/>
          </p:nvSpPr>
          <p:spPr>
            <a:xfrm>
              <a:off x="5774796" y="4282622"/>
              <a:ext cx="864096"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33"/>
          <p:cNvGrpSpPr/>
          <p:nvPr/>
        </p:nvGrpSpPr>
        <p:grpSpPr>
          <a:xfrm>
            <a:off x="971600" y="2852936"/>
            <a:ext cx="3272541" cy="3272541"/>
            <a:chOff x="1115616" y="2060848"/>
            <a:chExt cx="3272541" cy="3272541"/>
          </a:xfrm>
        </p:grpSpPr>
        <p:pic>
          <p:nvPicPr>
            <p:cNvPr id="13" name="Picture 12" descr="realign unwarp unawrped mean images.png"/>
            <p:cNvPicPr>
              <a:picLocks noChangeAspect="1"/>
            </p:cNvPicPr>
            <p:nvPr/>
          </p:nvPicPr>
          <p:blipFill>
            <a:blip r:embed="rId4" cstate="print"/>
            <a:stretch>
              <a:fillRect/>
            </a:stretch>
          </p:blipFill>
          <p:spPr>
            <a:xfrm>
              <a:off x="1115616" y="2060848"/>
              <a:ext cx="3272541" cy="3272541"/>
            </a:xfrm>
            <a:prstGeom prst="rect">
              <a:avLst/>
            </a:prstGeom>
          </p:spPr>
        </p:pic>
        <p:sp>
          <p:nvSpPr>
            <p:cNvPr id="14" name="Rounded Rectangle 13"/>
            <p:cNvSpPr/>
            <p:nvPr/>
          </p:nvSpPr>
          <p:spPr>
            <a:xfrm>
              <a:off x="1187624" y="2564904"/>
              <a:ext cx="295232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8EB4E3"/>
                </a:solidFill>
              </a:rPr>
              <a:t>Check </a:t>
            </a:r>
            <a:r>
              <a:rPr lang="en-GB" dirty="0" err="1" smtClean="0">
                <a:solidFill>
                  <a:srgbClr val="8EB4E3"/>
                </a:solidFill>
              </a:rPr>
              <a:t>coregistration</a:t>
            </a:r>
            <a:endParaRPr lang="en-GB" dirty="0"/>
          </a:p>
        </p:txBody>
      </p:sp>
      <p:pic>
        <p:nvPicPr>
          <p:cNvPr id="6" name="Picture 5" descr="check reg 1.png"/>
          <p:cNvPicPr>
            <a:picLocks noChangeAspect="1"/>
          </p:cNvPicPr>
          <p:nvPr/>
        </p:nvPicPr>
        <p:blipFill>
          <a:blip r:embed="rId2" cstate="print"/>
          <a:stretch>
            <a:fillRect/>
          </a:stretch>
        </p:blipFill>
        <p:spPr>
          <a:xfrm>
            <a:off x="4572000" y="2708920"/>
            <a:ext cx="1368151" cy="1346521"/>
          </a:xfrm>
          <a:prstGeom prst="rect">
            <a:avLst/>
          </a:prstGeom>
        </p:spPr>
      </p:pic>
      <p:pic>
        <p:nvPicPr>
          <p:cNvPr id="7" name="Picture 6" descr="check reg 2.png"/>
          <p:cNvPicPr>
            <a:picLocks noChangeAspect="1"/>
          </p:cNvPicPr>
          <p:nvPr/>
        </p:nvPicPr>
        <p:blipFill>
          <a:blip r:embed="rId3" cstate="print"/>
          <a:stretch>
            <a:fillRect/>
          </a:stretch>
        </p:blipFill>
        <p:spPr>
          <a:xfrm>
            <a:off x="6516216" y="2708920"/>
            <a:ext cx="1368152" cy="1314499"/>
          </a:xfrm>
          <a:prstGeom prst="rect">
            <a:avLst/>
          </a:prstGeom>
        </p:spPr>
      </p:pic>
      <p:grpSp>
        <p:nvGrpSpPr>
          <p:cNvPr id="3" name="Group 12"/>
          <p:cNvGrpSpPr/>
          <p:nvPr/>
        </p:nvGrpSpPr>
        <p:grpSpPr>
          <a:xfrm>
            <a:off x="251520" y="1628800"/>
            <a:ext cx="2376264" cy="2751940"/>
            <a:chOff x="251520" y="1628800"/>
            <a:chExt cx="2376264" cy="2751940"/>
          </a:xfrm>
        </p:grpSpPr>
        <p:pic>
          <p:nvPicPr>
            <p:cNvPr id="9" name="Picture 8" descr="batch.png"/>
            <p:cNvPicPr>
              <a:picLocks noChangeAspect="1"/>
            </p:cNvPicPr>
            <p:nvPr/>
          </p:nvPicPr>
          <p:blipFill>
            <a:blip r:embed="rId4" cstate="print"/>
            <a:stretch>
              <a:fillRect/>
            </a:stretch>
          </p:blipFill>
          <p:spPr>
            <a:xfrm>
              <a:off x="251520" y="1628800"/>
              <a:ext cx="2376264" cy="2751940"/>
            </a:xfrm>
            <a:prstGeom prst="rect">
              <a:avLst/>
            </a:prstGeom>
          </p:spPr>
        </p:pic>
        <p:sp>
          <p:nvSpPr>
            <p:cNvPr id="10" name="Rounded Rectangle 9"/>
            <p:cNvSpPr/>
            <p:nvPr/>
          </p:nvSpPr>
          <p:spPr>
            <a:xfrm>
              <a:off x="899592" y="3655910"/>
              <a:ext cx="576064"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Picture 10" descr="check reg 3.png"/>
          <p:cNvPicPr>
            <a:picLocks noChangeAspect="1"/>
          </p:cNvPicPr>
          <p:nvPr/>
        </p:nvPicPr>
        <p:blipFill>
          <a:blip r:embed="rId5" cstate="print"/>
          <a:stretch>
            <a:fillRect/>
          </a:stretch>
        </p:blipFill>
        <p:spPr>
          <a:xfrm>
            <a:off x="1187624" y="1628800"/>
            <a:ext cx="3106378" cy="4463722"/>
          </a:xfrm>
          <a:prstGeom prst="rect">
            <a:avLst/>
          </a:prstGeom>
        </p:spPr>
      </p:pic>
      <p:sp>
        <p:nvSpPr>
          <p:cNvPr id="12" name="TextBox 11"/>
          <p:cNvSpPr txBox="1"/>
          <p:nvPr/>
        </p:nvSpPr>
        <p:spPr>
          <a:xfrm>
            <a:off x="4572000" y="1628800"/>
            <a:ext cx="2808312" cy="923330"/>
          </a:xfrm>
          <a:prstGeom prst="rect">
            <a:avLst/>
          </a:prstGeom>
          <a:noFill/>
        </p:spPr>
        <p:txBody>
          <a:bodyPr wrap="square" rtlCol="0">
            <a:spAutoFit/>
          </a:bodyPr>
          <a:lstStyle/>
          <a:p>
            <a:r>
              <a:rPr lang="en-GB" dirty="0" smtClean="0">
                <a:solidFill>
                  <a:schemeClr val="bg1"/>
                </a:solidFill>
              </a:rPr>
              <a:t>Check </a:t>
            </a:r>
            <a:r>
              <a:rPr lang="en-GB" dirty="0" err="1" smtClean="0">
                <a:solidFill>
                  <a:schemeClr val="bg1"/>
                </a:solidFill>
              </a:rPr>
              <a:t>Reg</a:t>
            </a:r>
            <a:r>
              <a:rPr lang="en-GB" dirty="0" smtClean="0">
                <a:solidFill>
                  <a:schemeClr val="bg1"/>
                </a:solidFill>
              </a:rPr>
              <a:t> – Select the images you </a:t>
            </a:r>
            <a:r>
              <a:rPr lang="en-GB" dirty="0" err="1" smtClean="0">
                <a:solidFill>
                  <a:schemeClr val="bg1"/>
                </a:solidFill>
              </a:rPr>
              <a:t>coregistered</a:t>
            </a:r>
            <a:r>
              <a:rPr lang="en-GB" dirty="0" smtClean="0">
                <a:solidFill>
                  <a:schemeClr val="bg1"/>
                </a:solidFill>
              </a:rPr>
              <a:t> (</a:t>
            </a:r>
            <a:r>
              <a:rPr lang="en-GB" dirty="0" err="1" smtClean="0">
                <a:solidFill>
                  <a:schemeClr val="bg1"/>
                </a:solidFill>
              </a:rPr>
              <a:t>fmri</a:t>
            </a:r>
            <a:r>
              <a:rPr lang="en-GB" dirty="0" smtClean="0">
                <a:solidFill>
                  <a:schemeClr val="bg1"/>
                </a:solidFill>
              </a:rPr>
              <a:t> and structural)</a:t>
            </a:r>
            <a:endParaRPr lang="en-GB" dirty="0">
              <a:solidFill>
                <a:schemeClr val="bg1"/>
              </a:solidFill>
            </a:endParaRPr>
          </a:p>
        </p:txBody>
      </p:sp>
      <p:sp>
        <p:nvSpPr>
          <p:cNvPr id="13" name="TextBox 12"/>
          <p:cNvSpPr txBox="1"/>
          <p:nvPr/>
        </p:nvSpPr>
        <p:spPr>
          <a:xfrm>
            <a:off x="4572000" y="4221088"/>
            <a:ext cx="3816424" cy="923330"/>
          </a:xfrm>
          <a:prstGeom prst="rect">
            <a:avLst/>
          </a:prstGeom>
          <a:noFill/>
        </p:spPr>
        <p:txBody>
          <a:bodyPr wrap="square" rtlCol="0">
            <a:spAutoFit/>
          </a:bodyPr>
          <a:lstStyle/>
          <a:p>
            <a:r>
              <a:rPr lang="en-GB" dirty="0" smtClean="0">
                <a:solidFill>
                  <a:schemeClr val="bg1"/>
                </a:solidFill>
              </a:rPr>
              <a:t>NB: Select mean </a:t>
            </a:r>
            <a:r>
              <a:rPr lang="en-GB" dirty="0" err="1" smtClean="0">
                <a:solidFill>
                  <a:schemeClr val="bg1"/>
                </a:solidFill>
              </a:rPr>
              <a:t>unwarped</a:t>
            </a:r>
            <a:r>
              <a:rPr lang="en-GB" dirty="0" smtClean="0">
                <a:solidFill>
                  <a:schemeClr val="bg1"/>
                </a:solidFill>
              </a:rPr>
              <a:t> functional (</a:t>
            </a:r>
            <a:r>
              <a:rPr lang="en-GB" dirty="0" err="1" smtClean="0">
                <a:solidFill>
                  <a:schemeClr val="bg1"/>
                </a:solidFill>
              </a:rPr>
              <a:t>meanufMA</a:t>
            </a:r>
            <a:r>
              <a:rPr lang="en-GB" dirty="0" smtClean="0">
                <a:solidFill>
                  <a:schemeClr val="bg1"/>
                </a:solidFill>
              </a:rPr>
              <a:t>...) and the structural (</a:t>
            </a:r>
            <a:r>
              <a:rPr lang="en-GB" dirty="0" err="1" smtClean="0">
                <a:solidFill>
                  <a:schemeClr val="bg1"/>
                </a:solidFill>
              </a:rPr>
              <a:t>sMA</a:t>
            </a:r>
            <a:r>
              <a:rPr lang="en-GB" smtClean="0">
                <a:solidFill>
                  <a:schemeClr val="bg1"/>
                </a:solidFill>
              </a:rPr>
              <a:t>...) </a:t>
            </a:r>
            <a:endParaRPr lang="en-GB" dirty="0">
              <a:solidFill>
                <a:schemeClr val="bg1"/>
              </a:solidFill>
            </a:endParaRPr>
          </a:p>
        </p:txBody>
      </p:sp>
      <p:sp>
        <p:nvSpPr>
          <p:cNvPr id="14" name="TextBox 13"/>
          <p:cNvSpPr txBox="1"/>
          <p:nvPr/>
        </p:nvSpPr>
        <p:spPr>
          <a:xfrm>
            <a:off x="4860032" y="5445224"/>
            <a:ext cx="3888432" cy="923330"/>
          </a:xfrm>
          <a:prstGeom prst="rect">
            <a:avLst/>
          </a:prstGeom>
          <a:noFill/>
        </p:spPr>
        <p:txBody>
          <a:bodyPr wrap="square" rtlCol="0">
            <a:spAutoFit/>
          </a:bodyPr>
          <a:lstStyle/>
          <a:p>
            <a:r>
              <a:rPr lang="en-GB" dirty="0" smtClean="0">
                <a:solidFill>
                  <a:schemeClr val="bg1"/>
                </a:solidFill>
              </a:rPr>
              <a:t>Can also check spatial normalization (normalised files – </a:t>
            </a:r>
            <a:r>
              <a:rPr lang="en-GB" dirty="0" err="1" smtClean="0">
                <a:solidFill>
                  <a:schemeClr val="bg1"/>
                </a:solidFill>
              </a:rPr>
              <a:t>wsMT</a:t>
            </a:r>
            <a:r>
              <a:rPr lang="en-GB" dirty="0" smtClean="0">
                <a:solidFill>
                  <a:schemeClr val="bg1"/>
                </a:solidFill>
              </a:rPr>
              <a:t> structural, </a:t>
            </a:r>
            <a:r>
              <a:rPr lang="en-GB" dirty="0" err="1" smtClean="0">
                <a:solidFill>
                  <a:schemeClr val="bg1"/>
                </a:solidFill>
              </a:rPr>
              <a:t>wuf</a:t>
            </a:r>
            <a:r>
              <a:rPr lang="en-GB" dirty="0" smtClean="0">
                <a:solidFill>
                  <a:schemeClr val="bg1"/>
                </a:solidFill>
              </a:rPr>
              <a:t> functional)</a:t>
            </a:r>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3">
            <a:extLst>
              <a:ext uri="{28A0092B-C50C-407E-A947-70E740481C1C}">
                <a14:useLocalDpi xmlns:a14="http://schemas.microsoft.com/office/drawing/2010/main" val="0"/>
              </a:ext>
            </a:extLst>
          </a:blip>
          <a:srcRect l="19719" t="5980" r="9541" b="4243"/>
          <a:stretch>
            <a:fillRect/>
          </a:stretch>
        </p:blipFill>
        <p:spPr bwMode="auto">
          <a:xfrm>
            <a:off x="868363" y="1123950"/>
            <a:ext cx="7056437" cy="559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Rectangle 2"/>
          <p:cNvSpPr>
            <a:spLocks noGrp="1" noChangeArrowheads="1"/>
          </p:cNvSpPr>
          <p:nvPr>
            <p:ph type="title"/>
          </p:nvPr>
        </p:nvSpPr>
        <p:spPr>
          <a:xfrm>
            <a:off x="457200" y="115888"/>
            <a:ext cx="8229600" cy="1080864"/>
          </a:xfrm>
        </p:spPr>
        <p:txBody>
          <a:bodyPr/>
          <a:lstStyle/>
          <a:p>
            <a:pPr eaLnBrk="1" hangingPunct="1"/>
            <a:r>
              <a:rPr lang="en-GB" dirty="0" smtClean="0">
                <a:solidFill>
                  <a:srgbClr val="8EB4E3"/>
                </a:solidFill>
              </a:rPr>
              <a:t>Normalisation</a:t>
            </a:r>
            <a:endParaRPr lang="en-US" dirty="0" smtClean="0">
              <a:solidFill>
                <a:srgbClr val="8EB4E3"/>
              </a:solidFill>
            </a:endParaRPr>
          </a:p>
        </p:txBody>
      </p:sp>
      <p:sp>
        <p:nvSpPr>
          <p:cNvPr id="21508" name="Oval 4"/>
          <p:cNvSpPr>
            <a:spLocks noChangeArrowheads="1"/>
          </p:cNvSpPr>
          <p:nvPr/>
        </p:nvSpPr>
        <p:spPr bwMode="auto">
          <a:xfrm>
            <a:off x="1619250" y="2538413"/>
            <a:ext cx="1400175" cy="37465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Tree>
    <p:extLst>
      <p:ext uri="{BB962C8B-B14F-4D97-AF65-F5344CB8AC3E}">
        <p14:creationId xmlns:p14="http://schemas.microsoft.com/office/powerpoint/2010/main" val="24957767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35000" y="-234950"/>
            <a:ext cx="8229600" cy="1384300"/>
          </a:xfrm>
        </p:spPr>
        <p:txBody>
          <a:bodyPr/>
          <a:lstStyle/>
          <a:p>
            <a:pPr eaLnBrk="1" hangingPunct="1"/>
            <a:r>
              <a:rPr lang="en-GB" smtClean="0">
                <a:solidFill>
                  <a:srgbClr val="8EB4E3"/>
                </a:solidFill>
              </a:rPr>
              <a:t>SPM: (1) Spatial normalization</a:t>
            </a:r>
            <a:endParaRPr lang="en-US" smtClean="0">
              <a:solidFill>
                <a:srgbClr val="8EB4E3"/>
              </a:solidFill>
            </a:endParaRP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l="43024" t="10056" r="31145" b="49239"/>
          <a:stretch>
            <a:fillRect/>
          </a:stretch>
        </p:blipFill>
        <p:spPr bwMode="auto">
          <a:xfrm>
            <a:off x="3419475" y="1125538"/>
            <a:ext cx="5473700" cy="538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0675" y="1125538"/>
            <a:ext cx="2595563" cy="2892425"/>
          </a:xfrm>
          <a:prstGeom prst="rect">
            <a:avLst/>
          </a:prstGeom>
          <a:noFill/>
          <a:ln>
            <a:solidFill>
              <a:srgbClr val="C00000"/>
            </a:solidFill>
          </a:ln>
        </p:spPr>
        <p:txBody>
          <a:bodyPr>
            <a:spAutoFit/>
          </a:bodyPr>
          <a:lstStyle/>
          <a:p>
            <a:pPr fontAlgn="base">
              <a:spcBef>
                <a:spcPct val="0"/>
              </a:spcBef>
              <a:spcAft>
                <a:spcPct val="0"/>
              </a:spcAft>
              <a:defRPr/>
            </a:pPr>
            <a:r>
              <a:rPr lang="en-GB" sz="1400" b="1" u="sng" dirty="0">
                <a:solidFill>
                  <a:prstClr val="white"/>
                </a:solidFill>
                <a:cs typeface="Arial" charset="0"/>
              </a:rPr>
              <a:t>Data for a single subject</a:t>
            </a:r>
          </a:p>
          <a:p>
            <a:pPr marL="285750" indent="-285750" fontAlgn="base">
              <a:spcBef>
                <a:spcPct val="0"/>
              </a:spcBef>
              <a:spcAft>
                <a:spcPct val="0"/>
              </a:spcAft>
              <a:buFont typeface="Arial" pitchFamily="34" charset="0"/>
              <a:buChar char="•"/>
              <a:defRPr/>
            </a:pPr>
            <a:r>
              <a:rPr lang="en-GB" sz="1400" dirty="0">
                <a:solidFill>
                  <a:prstClr val="white">
                    <a:lumMod val="65000"/>
                  </a:prstClr>
                </a:solidFill>
                <a:cs typeface="Arial" charset="0"/>
              </a:rPr>
              <a:t>Double-click ‘</a:t>
            </a:r>
            <a:r>
              <a:rPr lang="en-GB" sz="1400" b="1" dirty="0">
                <a:solidFill>
                  <a:prstClr val="white">
                    <a:lumMod val="95000"/>
                  </a:prstClr>
                </a:solidFill>
                <a:cs typeface="Arial" charset="0"/>
              </a:rPr>
              <a:t>Data</a:t>
            </a:r>
            <a:r>
              <a:rPr lang="en-GB" sz="1400" dirty="0">
                <a:solidFill>
                  <a:prstClr val="white">
                    <a:lumMod val="65000"/>
                  </a:prstClr>
                </a:solidFill>
                <a:cs typeface="Arial" charset="0"/>
              </a:rPr>
              <a:t>’ to add more subjects (batch)</a:t>
            </a:r>
          </a:p>
          <a:p>
            <a:pPr marL="285750" indent="-285750" fontAlgn="base">
              <a:spcBef>
                <a:spcPct val="0"/>
              </a:spcBef>
              <a:spcAft>
                <a:spcPct val="0"/>
              </a:spcAft>
              <a:buFont typeface="Arial" pitchFamily="34" charset="0"/>
              <a:buChar char="•"/>
              <a:defRPr/>
            </a:pPr>
            <a:r>
              <a:rPr lang="en-GB" sz="1400" b="1" dirty="0">
                <a:solidFill>
                  <a:prstClr val="white">
                    <a:lumMod val="95000"/>
                  </a:prstClr>
                </a:solidFill>
                <a:cs typeface="Arial" charset="0"/>
              </a:rPr>
              <a:t>Source image </a:t>
            </a:r>
            <a:r>
              <a:rPr lang="en-GB" sz="1400" dirty="0">
                <a:solidFill>
                  <a:prstClr val="white">
                    <a:lumMod val="65000"/>
                  </a:prstClr>
                </a:solidFill>
                <a:cs typeface="Arial" charset="0"/>
              </a:rPr>
              <a:t>= Structural image</a:t>
            </a:r>
          </a:p>
          <a:p>
            <a:pPr marL="285750" indent="-285750" fontAlgn="base">
              <a:spcBef>
                <a:spcPct val="0"/>
              </a:spcBef>
              <a:spcAft>
                <a:spcPct val="0"/>
              </a:spcAft>
              <a:buFont typeface="Arial" pitchFamily="34" charset="0"/>
              <a:buChar char="•"/>
              <a:defRPr/>
            </a:pPr>
            <a:r>
              <a:rPr lang="en-GB" sz="1400" b="1" dirty="0">
                <a:solidFill>
                  <a:prstClr val="white">
                    <a:lumMod val="95000"/>
                  </a:prstClr>
                </a:solidFill>
                <a:cs typeface="Arial" charset="0"/>
              </a:rPr>
              <a:t>Images to Write </a:t>
            </a:r>
            <a:r>
              <a:rPr lang="en-GB" sz="1400" dirty="0">
                <a:solidFill>
                  <a:prstClr val="white">
                    <a:lumMod val="65000"/>
                  </a:prstClr>
                </a:solidFill>
                <a:cs typeface="Arial" charset="0"/>
              </a:rPr>
              <a:t>= co-registered </a:t>
            </a:r>
            <a:r>
              <a:rPr lang="en-GB" sz="1400" dirty="0" err="1">
                <a:solidFill>
                  <a:prstClr val="white">
                    <a:lumMod val="65000"/>
                  </a:prstClr>
                </a:solidFill>
                <a:cs typeface="Arial" charset="0"/>
              </a:rPr>
              <a:t>functionals</a:t>
            </a:r>
            <a:endParaRPr lang="en-GB" sz="1400" dirty="0">
              <a:solidFill>
                <a:prstClr val="white">
                  <a:lumMod val="65000"/>
                </a:prstClr>
              </a:solidFill>
              <a:cs typeface="Arial" charset="0"/>
            </a:endParaRPr>
          </a:p>
          <a:p>
            <a:pPr marL="285750" indent="-285750" fontAlgn="base">
              <a:spcBef>
                <a:spcPct val="0"/>
              </a:spcBef>
              <a:spcAft>
                <a:spcPct val="0"/>
              </a:spcAft>
              <a:buFont typeface="Arial" pitchFamily="34" charset="0"/>
              <a:buChar char="•"/>
              <a:defRPr/>
            </a:pPr>
            <a:r>
              <a:rPr lang="en-GB" sz="1400" b="1" dirty="0">
                <a:solidFill>
                  <a:prstClr val="white">
                    <a:lumMod val="95000"/>
                  </a:prstClr>
                </a:solidFill>
                <a:cs typeface="Arial" charset="0"/>
              </a:rPr>
              <a:t>Source weighting image</a:t>
            </a:r>
            <a:r>
              <a:rPr lang="en-GB" sz="1400" dirty="0">
                <a:solidFill>
                  <a:prstClr val="white">
                    <a:lumMod val="95000"/>
                  </a:prstClr>
                </a:solidFill>
                <a:cs typeface="Arial" charset="0"/>
              </a:rPr>
              <a:t> </a:t>
            </a:r>
            <a:r>
              <a:rPr lang="en-GB" sz="1400" dirty="0">
                <a:solidFill>
                  <a:prstClr val="white">
                    <a:lumMod val="65000"/>
                  </a:prstClr>
                </a:solidFill>
                <a:cs typeface="Arial" charset="0"/>
              </a:rPr>
              <a:t>=  (a priori) create a mask to exclude parts of your image from the </a:t>
            </a:r>
            <a:r>
              <a:rPr lang="en-GB" sz="1400" dirty="0" err="1">
                <a:solidFill>
                  <a:prstClr val="white">
                    <a:lumMod val="65000"/>
                  </a:prstClr>
                </a:solidFill>
                <a:cs typeface="Arial" charset="0"/>
              </a:rPr>
              <a:t>estimation+writing</a:t>
            </a:r>
            <a:r>
              <a:rPr lang="en-GB" sz="1400" dirty="0">
                <a:solidFill>
                  <a:prstClr val="white">
                    <a:lumMod val="65000"/>
                  </a:prstClr>
                </a:solidFill>
                <a:cs typeface="Arial" charset="0"/>
              </a:rPr>
              <a:t> computations (e.g. if you have a lesion)</a:t>
            </a:r>
          </a:p>
        </p:txBody>
      </p:sp>
      <p:sp>
        <p:nvSpPr>
          <p:cNvPr id="22533" name="Oval 4"/>
          <p:cNvSpPr>
            <a:spLocks noChangeArrowheads="1"/>
          </p:cNvSpPr>
          <p:nvPr/>
        </p:nvSpPr>
        <p:spPr bwMode="auto">
          <a:xfrm>
            <a:off x="3300413" y="1851025"/>
            <a:ext cx="2463800" cy="1290638"/>
          </a:xfrm>
          <a:prstGeom prst="ellipse">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
        <p:nvSpPr>
          <p:cNvPr id="22534" name="TextBox 2"/>
          <p:cNvSpPr txBox="1">
            <a:spLocks noChangeArrowheads="1"/>
          </p:cNvSpPr>
          <p:nvPr/>
        </p:nvSpPr>
        <p:spPr bwMode="auto">
          <a:xfrm>
            <a:off x="4857750" y="6543675"/>
            <a:ext cx="43195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fontAlgn="base" hangingPunct="1">
              <a:spcBef>
                <a:spcPct val="0"/>
              </a:spcBef>
              <a:spcAft>
                <a:spcPct val="0"/>
              </a:spcAft>
            </a:pPr>
            <a:r>
              <a:rPr lang="en-GB" sz="1200" smtClean="0">
                <a:solidFill>
                  <a:prstClr val="white"/>
                </a:solidFill>
              </a:rPr>
              <a:t>See presentation comments, for more info about other options</a:t>
            </a:r>
          </a:p>
        </p:txBody>
      </p:sp>
    </p:spTree>
    <p:extLst>
      <p:ext uri="{BB962C8B-B14F-4D97-AF65-F5344CB8AC3E}">
        <p14:creationId xmlns:p14="http://schemas.microsoft.com/office/powerpoint/2010/main" val="20124531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35000" y="-234950"/>
            <a:ext cx="8229600" cy="1384300"/>
          </a:xfrm>
        </p:spPr>
        <p:txBody>
          <a:bodyPr/>
          <a:lstStyle/>
          <a:p>
            <a:pPr eaLnBrk="1" hangingPunct="1"/>
            <a:r>
              <a:rPr lang="en-GB" smtClean="0">
                <a:solidFill>
                  <a:srgbClr val="8EB4E3"/>
                </a:solidFill>
              </a:rPr>
              <a:t>SPM: (1) Spatial normalization</a:t>
            </a:r>
            <a:endParaRPr lang="en-US" smtClean="0">
              <a:solidFill>
                <a:srgbClr val="8EB4E3"/>
              </a:solidFill>
            </a:endParaRP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l="43024" t="10056" r="31145" b="49239"/>
          <a:stretch>
            <a:fillRect/>
          </a:stretch>
        </p:blipFill>
        <p:spPr bwMode="auto">
          <a:xfrm>
            <a:off x="3419475" y="1125538"/>
            <a:ext cx="5473700" cy="538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14388" y="1154113"/>
            <a:ext cx="2303462" cy="954087"/>
          </a:xfrm>
          <a:prstGeom prst="rect">
            <a:avLst/>
          </a:prstGeom>
          <a:noFill/>
          <a:ln>
            <a:solidFill>
              <a:schemeClr val="bg2">
                <a:lumMod val="60000"/>
                <a:lumOff val="40000"/>
              </a:schemeClr>
            </a:solidFill>
          </a:ln>
        </p:spPr>
        <p:txBody>
          <a:bodyPr>
            <a:spAutoFit/>
          </a:bodyPr>
          <a:lstStyle/>
          <a:p>
            <a:pPr fontAlgn="base">
              <a:spcBef>
                <a:spcPct val="0"/>
              </a:spcBef>
              <a:spcAft>
                <a:spcPct val="0"/>
              </a:spcAft>
              <a:defRPr/>
            </a:pPr>
            <a:r>
              <a:rPr lang="en-GB" sz="1400" b="1" dirty="0">
                <a:solidFill>
                  <a:prstClr val="white"/>
                </a:solidFill>
                <a:cs typeface="Arial" charset="0"/>
              </a:rPr>
              <a:t>Template Image </a:t>
            </a:r>
            <a:r>
              <a:rPr lang="en-GB" sz="1400" dirty="0">
                <a:solidFill>
                  <a:prstClr val="white">
                    <a:lumMod val="75000"/>
                  </a:prstClr>
                </a:solidFill>
                <a:cs typeface="Arial" charset="0"/>
              </a:rPr>
              <a:t>= Standardized templates are available  (T1 for </a:t>
            </a:r>
            <a:r>
              <a:rPr lang="en-GB" sz="1400" dirty="0" err="1">
                <a:solidFill>
                  <a:prstClr val="white">
                    <a:lumMod val="75000"/>
                  </a:prstClr>
                </a:solidFill>
                <a:cs typeface="Arial" charset="0"/>
              </a:rPr>
              <a:t>structurals</a:t>
            </a:r>
            <a:r>
              <a:rPr lang="en-GB" sz="1400" dirty="0">
                <a:solidFill>
                  <a:prstClr val="white">
                    <a:lumMod val="75000"/>
                  </a:prstClr>
                </a:solidFill>
                <a:cs typeface="Arial" charset="0"/>
              </a:rPr>
              <a:t>, T2 for functional</a:t>
            </a:r>
            <a:r>
              <a:rPr lang="en-GB" sz="1400" dirty="0">
                <a:solidFill>
                  <a:prstClr val="white">
                    <a:lumMod val="85000"/>
                  </a:prstClr>
                </a:solidFill>
                <a:cs typeface="Arial" charset="0"/>
              </a:rPr>
              <a:t>)</a:t>
            </a:r>
          </a:p>
        </p:txBody>
      </p:sp>
      <p:sp>
        <p:nvSpPr>
          <p:cNvPr id="8" name="TextBox 7"/>
          <p:cNvSpPr txBox="1"/>
          <p:nvPr/>
        </p:nvSpPr>
        <p:spPr>
          <a:xfrm>
            <a:off x="349250" y="2336800"/>
            <a:ext cx="2579688" cy="954088"/>
          </a:xfrm>
          <a:prstGeom prst="rect">
            <a:avLst/>
          </a:prstGeom>
          <a:noFill/>
          <a:ln>
            <a:solidFill>
              <a:schemeClr val="accent6">
                <a:lumMod val="75000"/>
              </a:schemeClr>
            </a:solidFill>
          </a:ln>
        </p:spPr>
        <p:txBody>
          <a:bodyPr>
            <a:spAutoFit/>
          </a:bodyPr>
          <a:lstStyle/>
          <a:p>
            <a:pPr fontAlgn="base">
              <a:spcBef>
                <a:spcPct val="0"/>
              </a:spcBef>
              <a:spcAft>
                <a:spcPct val="0"/>
              </a:spcAft>
              <a:defRPr/>
            </a:pPr>
            <a:r>
              <a:rPr lang="en-GB" sz="1400" b="1" dirty="0">
                <a:solidFill>
                  <a:prstClr val="white"/>
                </a:solidFill>
                <a:cs typeface="Arial" charset="0"/>
              </a:rPr>
              <a:t>Bounding box </a:t>
            </a:r>
            <a:r>
              <a:rPr lang="en-GB" sz="1400" dirty="0">
                <a:solidFill>
                  <a:prstClr val="white">
                    <a:lumMod val="75000"/>
                  </a:prstClr>
                </a:solidFill>
                <a:cs typeface="Arial" charset="0"/>
              </a:rPr>
              <a:t>= </a:t>
            </a:r>
            <a:r>
              <a:rPr lang="en-GB" sz="1400" dirty="0" err="1">
                <a:solidFill>
                  <a:prstClr val="white">
                    <a:lumMod val="85000"/>
                  </a:prstClr>
                </a:solidFill>
                <a:cs typeface="Arial" charset="0"/>
              </a:rPr>
              <a:t>NaN</a:t>
            </a:r>
            <a:r>
              <a:rPr lang="en-GB" sz="1400" dirty="0">
                <a:solidFill>
                  <a:prstClr val="white">
                    <a:lumMod val="85000"/>
                  </a:prstClr>
                </a:solidFill>
                <a:cs typeface="Arial" charset="0"/>
              </a:rPr>
              <a:t>(2,3) </a:t>
            </a:r>
            <a:r>
              <a:rPr lang="en-GB" sz="1400" dirty="0">
                <a:solidFill>
                  <a:prstClr val="white">
                    <a:lumMod val="85000"/>
                  </a:prstClr>
                </a:solidFill>
                <a:cs typeface="Arial" charset="0"/>
                <a:sym typeface="Wingdings" pitchFamily="2" charset="2"/>
              </a:rPr>
              <a:t> Instead of pre-specifying a bounding box, SPM will get it from the data itself</a:t>
            </a:r>
            <a:endParaRPr lang="en-GB" sz="1400" dirty="0">
              <a:solidFill>
                <a:prstClr val="white">
                  <a:lumMod val="85000"/>
                </a:prstClr>
              </a:solidFill>
              <a:cs typeface="Arial" charset="0"/>
            </a:endParaRPr>
          </a:p>
        </p:txBody>
      </p:sp>
      <p:cxnSp>
        <p:nvCxnSpPr>
          <p:cNvPr id="9" name="Straight Arrow Connector 8"/>
          <p:cNvCxnSpPr>
            <a:stCxn id="8" idx="3"/>
          </p:cNvCxnSpPr>
          <p:nvPr/>
        </p:nvCxnSpPr>
        <p:spPr>
          <a:xfrm>
            <a:off x="2928938" y="2813050"/>
            <a:ext cx="722312" cy="2560638"/>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117850" y="1700213"/>
            <a:ext cx="517525" cy="15843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3675" y="3470275"/>
            <a:ext cx="2735263" cy="739775"/>
          </a:xfrm>
          <a:prstGeom prst="rect">
            <a:avLst/>
          </a:prstGeom>
          <a:noFill/>
          <a:ln>
            <a:solidFill>
              <a:schemeClr val="accent3">
                <a:lumMod val="75000"/>
              </a:schemeClr>
            </a:solidFill>
          </a:ln>
        </p:spPr>
        <p:txBody>
          <a:bodyPr>
            <a:spAutoFit/>
          </a:bodyPr>
          <a:lstStyle/>
          <a:p>
            <a:pPr fontAlgn="base">
              <a:spcBef>
                <a:spcPct val="0"/>
              </a:spcBef>
              <a:spcAft>
                <a:spcPct val="0"/>
              </a:spcAft>
              <a:defRPr/>
            </a:pPr>
            <a:r>
              <a:rPr lang="en-GB" sz="1400" b="1" dirty="0">
                <a:solidFill>
                  <a:prstClr val="white"/>
                </a:solidFill>
                <a:cs typeface="Arial" charset="0"/>
              </a:rPr>
              <a:t>Voxel sizes </a:t>
            </a:r>
            <a:r>
              <a:rPr lang="en-GB" sz="1400" dirty="0">
                <a:solidFill>
                  <a:prstClr val="white">
                    <a:lumMod val="75000"/>
                  </a:prstClr>
                </a:solidFill>
                <a:cs typeface="Arial" charset="0"/>
              </a:rPr>
              <a:t>= </a:t>
            </a:r>
            <a:r>
              <a:rPr lang="en-GB" sz="1400" dirty="0">
                <a:solidFill>
                  <a:prstClr val="white">
                    <a:lumMod val="85000"/>
                  </a:prstClr>
                </a:solidFill>
                <a:cs typeface="Arial" charset="0"/>
              </a:rPr>
              <a:t>If you want to normalize only </a:t>
            </a:r>
            <a:r>
              <a:rPr lang="en-GB" sz="1400" dirty="0" err="1">
                <a:solidFill>
                  <a:prstClr val="white">
                    <a:lumMod val="85000"/>
                  </a:prstClr>
                </a:solidFill>
                <a:cs typeface="Arial" charset="0"/>
              </a:rPr>
              <a:t>structurals</a:t>
            </a:r>
            <a:r>
              <a:rPr lang="en-GB" sz="1400" dirty="0">
                <a:solidFill>
                  <a:prstClr val="white">
                    <a:lumMod val="85000"/>
                  </a:prstClr>
                </a:solidFill>
                <a:cs typeface="Arial" charset="0"/>
              </a:rPr>
              <a:t>, set this to [1 1 1] – smaller voxels</a:t>
            </a:r>
          </a:p>
        </p:txBody>
      </p:sp>
      <p:cxnSp>
        <p:nvCxnSpPr>
          <p:cNvPr id="17" name="Straight Arrow Connector 16"/>
          <p:cNvCxnSpPr/>
          <p:nvPr/>
        </p:nvCxnSpPr>
        <p:spPr>
          <a:xfrm>
            <a:off x="2927350" y="4210050"/>
            <a:ext cx="708025" cy="1450975"/>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92088" y="4456113"/>
            <a:ext cx="2735262" cy="954087"/>
          </a:xfrm>
          <a:prstGeom prst="rect">
            <a:avLst/>
          </a:prstGeom>
          <a:noFill/>
          <a:ln>
            <a:solidFill>
              <a:schemeClr val="accent4">
                <a:lumMod val="75000"/>
              </a:schemeClr>
            </a:solidFill>
          </a:ln>
        </p:spPr>
        <p:txBody>
          <a:bodyPr>
            <a:spAutoFit/>
          </a:bodyPr>
          <a:lstStyle/>
          <a:p>
            <a:pPr fontAlgn="base">
              <a:spcBef>
                <a:spcPct val="0"/>
              </a:spcBef>
              <a:spcAft>
                <a:spcPct val="0"/>
              </a:spcAft>
              <a:defRPr/>
            </a:pPr>
            <a:r>
              <a:rPr lang="en-GB" sz="1400" b="1" dirty="0">
                <a:solidFill>
                  <a:prstClr val="white"/>
                </a:solidFill>
                <a:cs typeface="Arial" charset="0"/>
              </a:rPr>
              <a:t>Wrapping </a:t>
            </a:r>
            <a:r>
              <a:rPr lang="en-GB" sz="1400" dirty="0">
                <a:solidFill>
                  <a:prstClr val="white">
                    <a:lumMod val="75000"/>
                  </a:prstClr>
                </a:solidFill>
                <a:cs typeface="Arial" charset="0"/>
              </a:rPr>
              <a:t>= </a:t>
            </a:r>
            <a:r>
              <a:rPr lang="en-GB" sz="1400" dirty="0">
                <a:solidFill>
                  <a:prstClr val="white">
                    <a:lumMod val="85000"/>
                  </a:prstClr>
                </a:solidFill>
                <a:cs typeface="Arial" charset="0"/>
              </a:rPr>
              <a:t> Use this if your </a:t>
            </a:r>
            <a:r>
              <a:rPr lang="en-GB" sz="1400" i="1" dirty="0">
                <a:solidFill>
                  <a:prstClr val="white">
                    <a:lumMod val="85000"/>
                  </a:prstClr>
                </a:solidFill>
                <a:cs typeface="Arial" charset="0"/>
              </a:rPr>
              <a:t>brain </a:t>
            </a:r>
            <a:r>
              <a:rPr lang="en-GB" sz="1400" dirty="0">
                <a:solidFill>
                  <a:prstClr val="white">
                    <a:lumMod val="85000"/>
                  </a:prstClr>
                </a:solidFill>
                <a:cs typeface="Arial" charset="0"/>
              </a:rPr>
              <a:t>image shows wrap-around (e.g. if the top of brain is displayed on the bottom of your image)</a:t>
            </a:r>
          </a:p>
        </p:txBody>
      </p:sp>
      <p:cxnSp>
        <p:nvCxnSpPr>
          <p:cNvPr id="31" name="Straight Arrow Connector 30"/>
          <p:cNvCxnSpPr/>
          <p:nvPr/>
        </p:nvCxnSpPr>
        <p:spPr>
          <a:xfrm>
            <a:off x="2927350" y="5100638"/>
            <a:ext cx="708025" cy="1065212"/>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051050" y="6011863"/>
            <a:ext cx="1220788" cy="307975"/>
          </a:xfrm>
          <a:prstGeom prst="rect">
            <a:avLst/>
          </a:prstGeom>
          <a:noFill/>
          <a:ln>
            <a:solidFill>
              <a:schemeClr val="accent5">
                <a:lumMod val="75000"/>
              </a:schemeClr>
            </a:solidFill>
          </a:ln>
        </p:spPr>
        <p:txBody>
          <a:bodyPr>
            <a:spAutoFit/>
          </a:bodyPr>
          <a:lstStyle/>
          <a:p>
            <a:pPr fontAlgn="base">
              <a:spcBef>
                <a:spcPct val="0"/>
              </a:spcBef>
              <a:spcAft>
                <a:spcPct val="0"/>
              </a:spcAft>
              <a:defRPr/>
            </a:pPr>
            <a:r>
              <a:rPr lang="en-GB" sz="1400" dirty="0">
                <a:solidFill>
                  <a:prstClr val="white">
                    <a:lumMod val="85000"/>
                  </a:prstClr>
                </a:solidFill>
                <a:cs typeface="Arial" charset="0"/>
              </a:rPr>
              <a:t>w for warped</a:t>
            </a:r>
          </a:p>
        </p:txBody>
      </p:sp>
      <p:cxnSp>
        <p:nvCxnSpPr>
          <p:cNvPr id="34" name="Straight Arrow Connector 33"/>
          <p:cNvCxnSpPr/>
          <p:nvPr/>
        </p:nvCxnSpPr>
        <p:spPr>
          <a:xfrm>
            <a:off x="3281363" y="6153150"/>
            <a:ext cx="282575" cy="195263"/>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979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30" grpId="0" animBg="1"/>
      <p:bldP spid="3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35000" y="-234950"/>
            <a:ext cx="8229600" cy="1384300"/>
          </a:xfrm>
        </p:spPr>
        <p:txBody>
          <a:bodyPr/>
          <a:lstStyle/>
          <a:p>
            <a:pPr eaLnBrk="1" hangingPunct="1"/>
            <a:r>
              <a:rPr lang="en-GB" smtClean="0">
                <a:solidFill>
                  <a:srgbClr val="8EB4E3"/>
                </a:solidFill>
              </a:rPr>
              <a:t>SPM: (2) Unified Segmentation</a:t>
            </a:r>
            <a:endParaRPr lang="en-US" smtClean="0">
              <a:solidFill>
                <a:srgbClr val="8EB4E3"/>
              </a:solidFill>
            </a:endParaRPr>
          </a:p>
        </p:txBody>
      </p:sp>
      <p:pic>
        <p:nvPicPr>
          <p:cNvPr id="24579" name="Picture 5"/>
          <p:cNvPicPr>
            <a:picLocks noChangeAspect="1" noChangeArrowheads="1"/>
          </p:cNvPicPr>
          <p:nvPr/>
        </p:nvPicPr>
        <p:blipFill>
          <a:blip r:embed="rId3">
            <a:extLst>
              <a:ext uri="{28A0092B-C50C-407E-A947-70E740481C1C}">
                <a14:useLocalDpi xmlns:a14="http://schemas.microsoft.com/office/drawing/2010/main" val="0"/>
              </a:ext>
            </a:extLst>
          </a:blip>
          <a:srcRect l="12961" t="2075" r="30632" b="5948"/>
          <a:stretch>
            <a:fillRect/>
          </a:stretch>
        </p:blipFill>
        <p:spPr bwMode="auto">
          <a:xfrm>
            <a:off x="1187450" y="908050"/>
            <a:ext cx="5472113"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659563" y="1773238"/>
            <a:ext cx="2330450" cy="1754187"/>
          </a:xfrm>
          <a:prstGeom prst="rect">
            <a:avLst/>
          </a:prstGeom>
          <a:noFill/>
        </p:spPr>
        <p:txBody>
          <a:bodyPr>
            <a:spAutoFit/>
          </a:bodyPr>
          <a:lstStyle/>
          <a:p>
            <a:pPr fontAlgn="base">
              <a:spcBef>
                <a:spcPct val="0"/>
              </a:spcBef>
              <a:spcAft>
                <a:spcPct val="0"/>
              </a:spcAft>
              <a:defRPr/>
            </a:pPr>
            <a:r>
              <a:rPr lang="en-GB" u="sng" dirty="0">
                <a:solidFill>
                  <a:prstClr val="white">
                    <a:lumMod val="85000"/>
                  </a:prstClr>
                </a:solidFill>
                <a:cs typeface="Arial" charset="0"/>
              </a:rPr>
              <a:t>Batch</a:t>
            </a:r>
          </a:p>
          <a:p>
            <a:pPr marL="285750" indent="-285750" fontAlgn="base">
              <a:spcBef>
                <a:spcPct val="0"/>
              </a:spcBef>
              <a:spcAft>
                <a:spcPct val="0"/>
              </a:spcAft>
              <a:buFont typeface="Arial" pitchFamily="34" charset="0"/>
              <a:buChar char="•"/>
              <a:defRPr/>
            </a:pPr>
            <a:r>
              <a:rPr lang="en-GB" dirty="0">
                <a:solidFill>
                  <a:prstClr val="white">
                    <a:lumMod val="85000"/>
                  </a:prstClr>
                </a:solidFill>
                <a:cs typeface="Arial" charset="0"/>
              </a:rPr>
              <a:t>SPM </a:t>
            </a:r>
            <a:r>
              <a:rPr lang="en-GB" dirty="0">
                <a:solidFill>
                  <a:prstClr val="white">
                    <a:lumMod val="85000"/>
                  </a:prstClr>
                </a:solidFill>
                <a:cs typeface="Arial" charset="0"/>
                <a:sym typeface="Wingdings" pitchFamily="2" charset="2"/>
              </a:rPr>
              <a:t> Spatial  Segment</a:t>
            </a:r>
          </a:p>
          <a:p>
            <a:pPr marL="285750" indent="-285750" fontAlgn="base">
              <a:spcBef>
                <a:spcPct val="0"/>
              </a:spcBef>
              <a:spcAft>
                <a:spcPct val="0"/>
              </a:spcAft>
              <a:buFont typeface="Arial" pitchFamily="34" charset="0"/>
              <a:buChar char="•"/>
              <a:defRPr/>
            </a:pPr>
            <a:r>
              <a:rPr lang="en-GB" dirty="0">
                <a:solidFill>
                  <a:prstClr val="white">
                    <a:lumMod val="85000"/>
                  </a:prstClr>
                </a:solidFill>
                <a:cs typeface="Arial" charset="0"/>
                <a:sym typeface="Wingdings" pitchFamily="2" charset="2"/>
              </a:rPr>
              <a:t>SPM  Spatial  Normalize  Write</a:t>
            </a:r>
            <a:endParaRPr lang="en-GB" dirty="0">
              <a:solidFill>
                <a:prstClr val="white">
                  <a:lumMod val="85000"/>
                </a:prstClr>
              </a:solidFill>
              <a:cs typeface="Arial" charset="0"/>
            </a:endParaRPr>
          </a:p>
          <a:p>
            <a:pPr fontAlgn="base">
              <a:spcBef>
                <a:spcPct val="0"/>
              </a:spcBef>
              <a:spcAft>
                <a:spcPct val="0"/>
              </a:spcAft>
              <a:defRPr/>
            </a:pPr>
            <a:endParaRPr lang="en-GB" dirty="0">
              <a:solidFill>
                <a:prstClr val="white"/>
              </a:solidFill>
              <a:cs typeface="Arial" charset="0"/>
            </a:endParaRPr>
          </a:p>
        </p:txBody>
      </p:sp>
      <p:sp>
        <p:nvSpPr>
          <p:cNvPr id="24581" name="Oval 4"/>
          <p:cNvSpPr>
            <a:spLocks noChangeArrowheads="1"/>
          </p:cNvSpPr>
          <p:nvPr/>
        </p:nvSpPr>
        <p:spPr bwMode="auto">
          <a:xfrm>
            <a:off x="2411413" y="4724400"/>
            <a:ext cx="1055687" cy="35401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Tree>
    <p:extLst>
      <p:ext uri="{BB962C8B-B14F-4D97-AF65-F5344CB8AC3E}">
        <p14:creationId xmlns:p14="http://schemas.microsoft.com/office/powerpoint/2010/main" val="8051341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35000" y="-234950"/>
            <a:ext cx="8229600" cy="1384300"/>
          </a:xfrm>
        </p:spPr>
        <p:txBody>
          <a:bodyPr/>
          <a:lstStyle/>
          <a:p>
            <a:pPr eaLnBrk="1" hangingPunct="1"/>
            <a:r>
              <a:rPr lang="en-GB" smtClean="0">
                <a:solidFill>
                  <a:srgbClr val="8EB4E3"/>
                </a:solidFill>
              </a:rPr>
              <a:t>SPM: (2) Unified Segmentation</a:t>
            </a:r>
            <a:endParaRPr lang="en-US" smtClean="0">
              <a:solidFill>
                <a:srgbClr val="8EB4E3"/>
              </a:solidFill>
            </a:endParaRPr>
          </a:p>
        </p:txBody>
      </p:sp>
      <p:pic>
        <p:nvPicPr>
          <p:cNvPr id="25603" name="Picture 6"/>
          <p:cNvPicPr>
            <a:picLocks noChangeAspect="1" noChangeArrowheads="1"/>
          </p:cNvPicPr>
          <p:nvPr/>
        </p:nvPicPr>
        <p:blipFill>
          <a:blip r:embed="rId3">
            <a:extLst>
              <a:ext uri="{28A0092B-C50C-407E-A947-70E740481C1C}">
                <a14:useLocalDpi xmlns:a14="http://schemas.microsoft.com/office/drawing/2010/main" val="0"/>
              </a:ext>
            </a:extLst>
          </a:blip>
          <a:srcRect l="44273" t="9518" r="31075" b="56618"/>
          <a:stretch>
            <a:fillRect/>
          </a:stretch>
        </p:blipFill>
        <p:spPr bwMode="auto">
          <a:xfrm>
            <a:off x="2268538" y="788988"/>
            <a:ext cx="3698875" cy="317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65100" y="1970088"/>
            <a:ext cx="1958975" cy="954087"/>
          </a:xfrm>
          <a:prstGeom prst="rect">
            <a:avLst/>
          </a:prstGeom>
          <a:noFill/>
          <a:ln>
            <a:solidFill>
              <a:schemeClr val="bg2">
                <a:lumMod val="60000"/>
                <a:lumOff val="40000"/>
              </a:schemeClr>
            </a:solidFill>
          </a:ln>
        </p:spPr>
        <p:txBody>
          <a:bodyPr>
            <a:spAutoFit/>
          </a:bodyPr>
          <a:lstStyle/>
          <a:p>
            <a:pPr fontAlgn="base">
              <a:spcBef>
                <a:spcPct val="0"/>
              </a:spcBef>
              <a:spcAft>
                <a:spcPct val="0"/>
              </a:spcAft>
              <a:defRPr/>
            </a:pPr>
            <a:r>
              <a:rPr lang="en-GB" sz="1400" b="1" dirty="0">
                <a:solidFill>
                  <a:prstClr val="white"/>
                </a:solidFill>
                <a:cs typeface="Arial" charset="0"/>
              </a:rPr>
              <a:t>Tissue probability maps </a:t>
            </a:r>
            <a:r>
              <a:rPr lang="en-GB" sz="1400" dirty="0">
                <a:solidFill>
                  <a:prstClr val="white">
                    <a:lumMod val="75000"/>
                  </a:prstClr>
                </a:solidFill>
                <a:cs typeface="Arial" charset="0"/>
              </a:rPr>
              <a:t>= 3 files: white matter, grey matter, CSF (Default</a:t>
            </a:r>
            <a:r>
              <a:rPr lang="en-GB" sz="1400" dirty="0">
                <a:solidFill>
                  <a:prstClr val="white">
                    <a:lumMod val="85000"/>
                  </a:prstClr>
                </a:solidFill>
                <a:cs typeface="Arial" charset="0"/>
              </a:rPr>
              <a:t>)</a:t>
            </a:r>
          </a:p>
        </p:txBody>
      </p:sp>
      <p:sp>
        <p:nvSpPr>
          <p:cNvPr id="8" name="TextBox 7"/>
          <p:cNvSpPr txBox="1"/>
          <p:nvPr/>
        </p:nvSpPr>
        <p:spPr>
          <a:xfrm>
            <a:off x="193675" y="3017838"/>
            <a:ext cx="1503363" cy="1169987"/>
          </a:xfrm>
          <a:prstGeom prst="rect">
            <a:avLst/>
          </a:prstGeom>
          <a:noFill/>
          <a:ln>
            <a:solidFill>
              <a:schemeClr val="accent6">
                <a:lumMod val="75000"/>
              </a:schemeClr>
            </a:solidFill>
          </a:ln>
        </p:spPr>
        <p:txBody>
          <a:bodyPr>
            <a:spAutoFit/>
          </a:bodyPr>
          <a:lstStyle/>
          <a:p>
            <a:pPr fontAlgn="base">
              <a:spcBef>
                <a:spcPct val="0"/>
              </a:spcBef>
              <a:spcAft>
                <a:spcPct val="0"/>
              </a:spcAft>
              <a:defRPr/>
            </a:pPr>
            <a:r>
              <a:rPr lang="en-GB" sz="1400" b="1" dirty="0">
                <a:solidFill>
                  <a:prstClr val="white"/>
                </a:solidFill>
                <a:cs typeface="Arial" charset="0"/>
              </a:rPr>
              <a:t>Masking image </a:t>
            </a:r>
            <a:r>
              <a:rPr lang="en-GB" sz="1400" dirty="0">
                <a:solidFill>
                  <a:prstClr val="white">
                    <a:lumMod val="75000"/>
                  </a:prstClr>
                </a:solidFill>
                <a:cs typeface="Arial" charset="0"/>
              </a:rPr>
              <a:t>= exclude regions from spatial normalization (e.g. lesion)</a:t>
            </a:r>
            <a:endParaRPr lang="en-GB" sz="1400" dirty="0">
              <a:solidFill>
                <a:prstClr val="white">
                  <a:lumMod val="85000"/>
                </a:prstClr>
              </a:solidFill>
              <a:cs typeface="Arial" charset="0"/>
            </a:endParaRPr>
          </a:p>
        </p:txBody>
      </p:sp>
      <p:cxnSp>
        <p:nvCxnSpPr>
          <p:cNvPr id="9" name="Straight Arrow Connector 8"/>
          <p:cNvCxnSpPr>
            <a:stCxn id="8" idx="3"/>
          </p:cNvCxnSpPr>
          <p:nvPr/>
        </p:nvCxnSpPr>
        <p:spPr>
          <a:xfrm>
            <a:off x="1697038" y="3603625"/>
            <a:ext cx="714375" cy="257175"/>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124075" y="2349500"/>
            <a:ext cx="287338" cy="2968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3675" y="889000"/>
            <a:ext cx="1289050" cy="954088"/>
          </a:xfrm>
          <a:prstGeom prst="rect">
            <a:avLst/>
          </a:prstGeom>
          <a:noFill/>
          <a:ln>
            <a:solidFill>
              <a:schemeClr val="accent2">
                <a:lumMod val="75000"/>
              </a:schemeClr>
            </a:solidFill>
          </a:ln>
        </p:spPr>
        <p:txBody>
          <a:bodyPr>
            <a:spAutoFit/>
          </a:bodyPr>
          <a:lstStyle/>
          <a:p>
            <a:pPr fontAlgn="base">
              <a:spcBef>
                <a:spcPct val="0"/>
              </a:spcBef>
              <a:spcAft>
                <a:spcPct val="0"/>
              </a:spcAft>
              <a:defRPr/>
            </a:pPr>
            <a:r>
              <a:rPr lang="en-GB" sz="1400" b="1" dirty="0">
                <a:solidFill>
                  <a:prstClr val="white"/>
                </a:solidFill>
                <a:cs typeface="Arial" charset="0"/>
              </a:rPr>
              <a:t>Data</a:t>
            </a:r>
            <a:r>
              <a:rPr lang="en-GB" sz="1400" dirty="0">
                <a:solidFill>
                  <a:prstClr val="white"/>
                </a:solidFill>
                <a:cs typeface="Arial" charset="0"/>
              </a:rPr>
              <a:t> = </a:t>
            </a:r>
            <a:r>
              <a:rPr lang="en-GB" sz="1400" dirty="0">
                <a:solidFill>
                  <a:prstClr val="white">
                    <a:lumMod val="85000"/>
                  </a:prstClr>
                </a:solidFill>
                <a:cs typeface="Arial" charset="0"/>
              </a:rPr>
              <a:t>Structural file (batched, for all subjects)</a:t>
            </a:r>
            <a:endParaRPr lang="en-GB" sz="1400" b="1" dirty="0">
              <a:solidFill>
                <a:prstClr val="white">
                  <a:lumMod val="85000"/>
                </a:prstClr>
              </a:solidFill>
              <a:cs typeface="Arial" charset="0"/>
            </a:endParaRPr>
          </a:p>
        </p:txBody>
      </p:sp>
      <p:cxnSp>
        <p:nvCxnSpPr>
          <p:cNvPr id="16" name="Straight Arrow Connector 15"/>
          <p:cNvCxnSpPr/>
          <p:nvPr/>
        </p:nvCxnSpPr>
        <p:spPr>
          <a:xfrm>
            <a:off x="1482725" y="1296988"/>
            <a:ext cx="785813" cy="69850"/>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64514" name="Picture 2"/>
          <p:cNvPicPr>
            <a:picLocks noChangeAspect="1" noChangeArrowheads="1"/>
          </p:cNvPicPr>
          <p:nvPr/>
        </p:nvPicPr>
        <p:blipFill>
          <a:blip r:embed="rId4">
            <a:extLst>
              <a:ext uri="{28A0092B-C50C-407E-A947-70E740481C1C}">
                <a14:useLocalDpi xmlns:a14="http://schemas.microsoft.com/office/drawing/2010/main" val="0"/>
              </a:ext>
            </a:extLst>
          </a:blip>
          <a:srcRect l="43675" t="18172" r="34555" b="58452"/>
          <a:stretch>
            <a:fillRect/>
          </a:stretch>
        </p:blipFill>
        <p:spPr bwMode="auto">
          <a:xfrm>
            <a:off x="3635375" y="4249738"/>
            <a:ext cx="368935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612775" y="4454525"/>
            <a:ext cx="2170113" cy="738188"/>
          </a:xfrm>
          <a:prstGeom prst="rect">
            <a:avLst/>
          </a:prstGeom>
          <a:noFill/>
          <a:ln>
            <a:solidFill>
              <a:schemeClr val="accent3">
                <a:lumMod val="75000"/>
              </a:schemeClr>
            </a:solidFill>
          </a:ln>
        </p:spPr>
        <p:txBody>
          <a:bodyPr>
            <a:spAutoFit/>
          </a:bodyPr>
          <a:lstStyle/>
          <a:p>
            <a:pPr fontAlgn="base">
              <a:spcBef>
                <a:spcPct val="0"/>
              </a:spcBef>
              <a:spcAft>
                <a:spcPct val="0"/>
              </a:spcAft>
              <a:defRPr/>
            </a:pPr>
            <a:r>
              <a:rPr lang="en-GB" sz="1400" b="1" dirty="0">
                <a:solidFill>
                  <a:prstClr val="white"/>
                </a:solidFill>
                <a:cs typeface="Arial" charset="0"/>
              </a:rPr>
              <a:t>Parameter File </a:t>
            </a:r>
            <a:r>
              <a:rPr lang="en-GB" sz="1400" dirty="0">
                <a:solidFill>
                  <a:prstClr val="white"/>
                </a:solidFill>
                <a:cs typeface="Arial" charset="0"/>
              </a:rPr>
              <a:t>= Click ‘Dependency’ (bottom right of same window)</a:t>
            </a:r>
            <a:endParaRPr lang="en-GB" sz="1400" dirty="0">
              <a:solidFill>
                <a:prstClr val="white">
                  <a:lumMod val="85000"/>
                </a:prstClr>
              </a:solidFill>
              <a:cs typeface="Arial" charset="0"/>
            </a:endParaRPr>
          </a:p>
        </p:txBody>
      </p:sp>
      <p:cxnSp>
        <p:nvCxnSpPr>
          <p:cNvPr id="31" name="Straight Arrow Connector 30"/>
          <p:cNvCxnSpPr/>
          <p:nvPr/>
        </p:nvCxnSpPr>
        <p:spPr>
          <a:xfrm>
            <a:off x="2782888" y="4751388"/>
            <a:ext cx="1068387" cy="406400"/>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08000" y="5364163"/>
            <a:ext cx="2009775" cy="522287"/>
          </a:xfrm>
          <a:prstGeom prst="rect">
            <a:avLst/>
          </a:prstGeom>
          <a:noFill/>
          <a:ln>
            <a:solidFill>
              <a:schemeClr val="accent4">
                <a:lumMod val="75000"/>
              </a:schemeClr>
            </a:solidFill>
          </a:ln>
        </p:spPr>
        <p:txBody>
          <a:bodyPr>
            <a:spAutoFit/>
          </a:bodyPr>
          <a:lstStyle/>
          <a:p>
            <a:pPr fontAlgn="base">
              <a:spcBef>
                <a:spcPct val="0"/>
              </a:spcBef>
              <a:spcAft>
                <a:spcPct val="0"/>
              </a:spcAft>
              <a:defRPr/>
            </a:pPr>
            <a:r>
              <a:rPr lang="en-GB" sz="1400" b="1" dirty="0">
                <a:solidFill>
                  <a:prstClr val="white"/>
                </a:solidFill>
                <a:cs typeface="Arial" charset="0"/>
              </a:rPr>
              <a:t>Images to Write </a:t>
            </a:r>
            <a:r>
              <a:rPr lang="en-GB" sz="1400" dirty="0">
                <a:solidFill>
                  <a:prstClr val="white">
                    <a:lumMod val="75000"/>
                  </a:prstClr>
                </a:solidFill>
                <a:cs typeface="Arial" charset="0"/>
              </a:rPr>
              <a:t>= </a:t>
            </a:r>
            <a:r>
              <a:rPr lang="en-GB" sz="1400" dirty="0">
                <a:solidFill>
                  <a:prstClr val="white">
                    <a:lumMod val="85000"/>
                  </a:prstClr>
                </a:solidFill>
                <a:cs typeface="Arial" charset="0"/>
              </a:rPr>
              <a:t> Co-registered </a:t>
            </a:r>
            <a:r>
              <a:rPr lang="en-GB" sz="1400" dirty="0" err="1">
                <a:solidFill>
                  <a:prstClr val="white">
                    <a:lumMod val="85000"/>
                  </a:prstClr>
                </a:solidFill>
                <a:cs typeface="Arial" charset="0"/>
              </a:rPr>
              <a:t>functionals</a:t>
            </a:r>
            <a:endParaRPr lang="en-GB" sz="1400" dirty="0">
              <a:solidFill>
                <a:prstClr val="white">
                  <a:lumMod val="85000"/>
                </a:prstClr>
              </a:solidFill>
              <a:cs typeface="Arial" charset="0"/>
            </a:endParaRPr>
          </a:p>
        </p:txBody>
      </p:sp>
      <p:cxnSp>
        <p:nvCxnSpPr>
          <p:cNvPr id="33" name="Straight Arrow Connector 32"/>
          <p:cNvCxnSpPr/>
          <p:nvPr/>
        </p:nvCxnSpPr>
        <p:spPr>
          <a:xfrm flipV="1">
            <a:off x="2517775" y="5364163"/>
            <a:ext cx="1333500" cy="22860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64515" name="Picture 3"/>
          <p:cNvPicPr>
            <a:picLocks noChangeAspect="1" noChangeArrowheads="1"/>
          </p:cNvPicPr>
          <p:nvPr/>
        </p:nvPicPr>
        <p:blipFill rotWithShape="1">
          <a:blip r:embed="rId5"/>
          <a:srcRect l="69780" t="29013" r="12951" b="31477"/>
          <a:stretch/>
        </p:blipFill>
        <p:spPr bwMode="auto">
          <a:xfrm>
            <a:off x="6732588" y="1855788"/>
            <a:ext cx="2151062" cy="3074987"/>
          </a:xfrm>
          <a:prstGeom prst="rect">
            <a:avLst/>
          </a:prstGeom>
          <a:noFill/>
          <a:ln w="76200">
            <a:solidFill>
              <a:schemeClr val="accent3">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0" name="Straight Arrow Connector 39"/>
          <p:cNvCxnSpPr/>
          <p:nvPr/>
        </p:nvCxnSpPr>
        <p:spPr>
          <a:xfrm flipV="1">
            <a:off x="4859338" y="3963988"/>
            <a:ext cx="1714500" cy="1193800"/>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0" name="Left Brace 49"/>
          <p:cNvSpPr/>
          <p:nvPr/>
        </p:nvSpPr>
        <p:spPr>
          <a:xfrm>
            <a:off x="3443288" y="5487988"/>
            <a:ext cx="184150" cy="1177925"/>
          </a:xfrm>
          <a:prstGeom prst="leftBrac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GB">
              <a:solidFill>
                <a:prstClr val="white"/>
              </a:solidFill>
            </a:endParaRPr>
          </a:p>
        </p:txBody>
      </p:sp>
      <p:sp>
        <p:nvSpPr>
          <p:cNvPr id="51" name="TextBox 50"/>
          <p:cNvSpPr txBox="1"/>
          <p:nvPr/>
        </p:nvSpPr>
        <p:spPr>
          <a:xfrm>
            <a:off x="1225550" y="6076950"/>
            <a:ext cx="2101850" cy="307975"/>
          </a:xfrm>
          <a:prstGeom prst="rect">
            <a:avLst/>
          </a:prstGeom>
          <a:noFill/>
          <a:ln>
            <a:solidFill>
              <a:schemeClr val="accent5">
                <a:lumMod val="75000"/>
              </a:schemeClr>
            </a:solidFill>
          </a:ln>
        </p:spPr>
        <p:txBody>
          <a:bodyPr wrap="none">
            <a:spAutoFit/>
          </a:bodyPr>
          <a:lstStyle/>
          <a:p>
            <a:pPr fontAlgn="base">
              <a:spcBef>
                <a:spcPct val="0"/>
              </a:spcBef>
              <a:spcAft>
                <a:spcPct val="0"/>
              </a:spcAft>
              <a:defRPr/>
            </a:pPr>
            <a:r>
              <a:rPr lang="en-GB" sz="1400" dirty="0">
                <a:solidFill>
                  <a:prstClr val="white"/>
                </a:solidFill>
                <a:cs typeface="Arial" charset="0"/>
              </a:rPr>
              <a:t>(same as in previous slide)</a:t>
            </a:r>
          </a:p>
        </p:txBody>
      </p:sp>
    </p:spTree>
    <p:extLst>
      <p:ext uri="{BB962C8B-B14F-4D97-AF65-F5344CB8AC3E}">
        <p14:creationId xmlns:p14="http://schemas.microsoft.com/office/powerpoint/2010/main" val="2929829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45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45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0" grpId="0" animBg="1"/>
      <p:bldP spid="32" grpId="0" animBg="1"/>
      <p:bldP spid="50" grpId="0" animBg="1"/>
      <p:bldP spid="5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endParaRPr lang="en-GB" dirty="0"/>
          </a:p>
        </p:txBody>
      </p:sp>
      <p:sp>
        <p:nvSpPr>
          <p:cNvPr id="5" name="Title 1"/>
          <p:cNvSpPr txBox="1">
            <a:spLocks/>
          </p:cNvSpPr>
          <p:nvPr/>
        </p:nvSpPr>
        <p:spPr>
          <a:xfrm>
            <a:off x="755576" y="116632"/>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5000" b="0" i="0" u="none" strike="noStrike" kern="1200" cap="none" spc="0" normalizeH="0" baseline="0" noProof="0" dirty="0" smtClean="0">
                <a:ln>
                  <a:noFill/>
                </a:ln>
                <a:solidFill>
                  <a:schemeClr val="tx1"/>
                </a:solidFill>
                <a:effectLst/>
                <a:uLnTx/>
                <a:uFillTx/>
                <a:latin typeface="+mj-lt"/>
                <a:ea typeface="+mj-ea"/>
                <a:cs typeface="+mj-cs"/>
              </a:rPr>
              <a:t>Smoothing</a:t>
            </a:r>
            <a:endParaRPr kumimoji="0" lang="en-GB" sz="50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10" name="Group 9"/>
          <p:cNvGrpSpPr/>
          <p:nvPr/>
        </p:nvGrpSpPr>
        <p:grpSpPr>
          <a:xfrm>
            <a:off x="323528" y="1700808"/>
            <a:ext cx="2736304" cy="3168901"/>
            <a:chOff x="323528" y="1700808"/>
            <a:chExt cx="2736304" cy="3168901"/>
          </a:xfrm>
        </p:grpSpPr>
        <p:pic>
          <p:nvPicPr>
            <p:cNvPr id="8" name="Picture 7" descr="batch.png"/>
            <p:cNvPicPr>
              <a:picLocks noChangeAspect="1"/>
            </p:cNvPicPr>
            <p:nvPr/>
          </p:nvPicPr>
          <p:blipFill>
            <a:blip r:embed="rId2" cstate="print"/>
            <a:stretch>
              <a:fillRect/>
            </a:stretch>
          </p:blipFill>
          <p:spPr>
            <a:xfrm>
              <a:off x="323528" y="1700808"/>
              <a:ext cx="2736304" cy="3168901"/>
            </a:xfrm>
            <a:prstGeom prst="rect">
              <a:avLst/>
            </a:prstGeom>
          </p:spPr>
        </p:pic>
        <p:sp>
          <p:nvSpPr>
            <p:cNvPr id="9" name="Rounded Rectangle 8"/>
            <p:cNvSpPr/>
            <p:nvPr/>
          </p:nvSpPr>
          <p:spPr>
            <a:xfrm>
              <a:off x="1700824" y="4481688"/>
              <a:ext cx="57606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p:cNvGrpSpPr/>
          <p:nvPr/>
        </p:nvGrpSpPr>
        <p:grpSpPr>
          <a:xfrm>
            <a:off x="251520" y="1556792"/>
            <a:ext cx="3528392" cy="4436662"/>
            <a:chOff x="4067944" y="1772816"/>
            <a:chExt cx="3723257" cy="4580678"/>
          </a:xfrm>
        </p:grpSpPr>
        <p:pic>
          <p:nvPicPr>
            <p:cNvPr id="19" name="Picture 18" descr="smooth.png"/>
            <p:cNvPicPr>
              <a:picLocks noChangeAspect="1"/>
            </p:cNvPicPr>
            <p:nvPr/>
          </p:nvPicPr>
          <p:blipFill>
            <a:blip r:embed="rId3" cstate="print"/>
            <a:stretch>
              <a:fillRect/>
            </a:stretch>
          </p:blipFill>
          <p:spPr>
            <a:xfrm>
              <a:off x="4067944" y="1772816"/>
              <a:ext cx="3723257" cy="4580678"/>
            </a:xfrm>
            <a:prstGeom prst="rect">
              <a:avLst/>
            </a:prstGeom>
          </p:spPr>
        </p:pic>
        <p:sp>
          <p:nvSpPr>
            <p:cNvPr id="16" name="Rounded Rectangle 15"/>
            <p:cNvSpPr/>
            <p:nvPr/>
          </p:nvSpPr>
          <p:spPr>
            <a:xfrm>
              <a:off x="5364088" y="2735208"/>
              <a:ext cx="64807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p:cNvGrpSpPr/>
          <p:nvPr/>
        </p:nvGrpSpPr>
        <p:grpSpPr>
          <a:xfrm>
            <a:off x="251520" y="1556792"/>
            <a:ext cx="3579241" cy="4403497"/>
            <a:chOff x="5292080" y="1340768"/>
            <a:chExt cx="3579241" cy="4403497"/>
          </a:xfrm>
        </p:grpSpPr>
        <p:pic>
          <p:nvPicPr>
            <p:cNvPr id="7" name="Picture 6" descr="smooth 1.png"/>
            <p:cNvPicPr>
              <a:picLocks noChangeAspect="1"/>
            </p:cNvPicPr>
            <p:nvPr/>
          </p:nvPicPr>
          <p:blipFill>
            <a:blip r:embed="rId4" cstate="print"/>
            <a:stretch>
              <a:fillRect/>
            </a:stretch>
          </p:blipFill>
          <p:spPr>
            <a:xfrm>
              <a:off x="5292080" y="1340768"/>
              <a:ext cx="3579241" cy="4403497"/>
            </a:xfrm>
            <a:prstGeom prst="rect">
              <a:avLst/>
            </a:prstGeom>
          </p:spPr>
        </p:pic>
        <p:sp>
          <p:nvSpPr>
            <p:cNvPr id="12" name="Rounded Rectangle 11"/>
            <p:cNvSpPr/>
            <p:nvPr/>
          </p:nvSpPr>
          <p:spPr>
            <a:xfrm>
              <a:off x="6065880" y="3195832"/>
              <a:ext cx="1944216"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6355440" y="1997984"/>
              <a:ext cx="2249008" cy="1348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p:cNvGrpSpPr/>
          <p:nvPr/>
        </p:nvGrpSpPr>
        <p:grpSpPr>
          <a:xfrm>
            <a:off x="251520" y="1556792"/>
            <a:ext cx="3639953" cy="4496413"/>
            <a:chOff x="3563888" y="1772816"/>
            <a:chExt cx="3639953" cy="4496413"/>
          </a:xfrm>
        </p:grpSpPr>
        <p:pic>
          <p:nvPicPr>
            <p:cNvPr id="21" name="Picture 20" descr="smooth3.png"/>
            <p:cNvPicPr>
              <a:picLocks noChangeAspect="1"/>
            </p:cNvPicPr>
            <p:nvPr/>
          </p:nvPicPr>
          <p:blipFill>
            <a:blip r:embed="rId5" cstate="print"/>
            <a:stretch>
              <a:fillRect/>
            </a:stretch>
          </p:blipFill>
          <p:spPr>
            <a:xfrm>
              <a:off x="3563888" y="1772816"/>
              <a:ext cx="3639953" cy="4496413"/>
            </a:xfrm>
            <a:prstGeom prst="rect">
              <a:avLst/>
            </a:prstGeom>
          </p:spPr>
        </p:pic>
        <p:sp>
          <p:nvSpPr>
            <p:cNvPr id="22" name="Rounded Rectangle 21"/>
            <p:cNvSpPr/>
            <p:nvPr/>
          </p:nvSpPr>
          <p:spPr>
            <a:xfrm>
              <a:off x="4644008" y="2564904"/>
              <a:ext cx="2304256"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5508104" y="5013176"/>
              <a:ext cx="64807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Box 25"/>
          <p:cNvSpPr txBox="1"/>
          <p:nvPr/>
        </p:nvSpPr>
        <p:spPr>
          <a:xfrm>
            <a:off x="4644008" y="1988840"/>
            <a:ext cx="4248472" cy="1477328"/>
          </a:xfrm>
          <a:prstGeom prst="rect">
            <a:avLst/>
          </a:prstGeom>
          <a:noFill/>
        </p:spPr>
        <p:txBody>
          <a:bodyPr wrap="square" rtlCol="0">
            <a:spAutoFit/>
          </a:bodyPr>
          <a:lstStyle/>
          <a:p>
            <a:r>
              <a:rPr lang="en-GB" dirty="0" smtClean="0">
                <a:solidFill>
                  <a:schemeClr val="bg1"/>
                </a:solidFill>
              </a:rPr>
              <a:t>Smooth; Images to smooth – dependency – </a:t>
            </a:r>
            <a:r>
              <a:rPr lang="en-GB" dirty="0" err="1" smtClean="0">
                <a:solidFill>
                  <a:schemeClr val="bg1"/>
                </a:solidFill>
              </a:rPr>
              <a:t>Normalise:Write:Normalised</a:t>
            </a:r>
            <a:r>
              <a:rPr lang="en-GB" dirty="0" smtClean="0">
                <a:solidFill>
                  <a:schemeClr val="bg1"/>
                </a:solidFill>
              </a:rPr>
              <a:t> Images </a:t>
            </a:r>
          </a:p>
          <a:p>
            <a:endParaRPr lang="en-GB" dirty="0" smtClean="0">
              <a:solidFill>
                <a:schemeClr val="bg1"/>
              </a:solidFill>
            </a:endParaRPr>
          </a:p>
          <a:p>
            <a:r>
              <a:rPr lang="en-GB" dirty="0" smtClean="0">
                <a:solidFill>
                  <a:schemeClr val="bg1"/>
                </a:solidFill>
              </a:rPr>
              <a:t>4  4  4 or 8  8  8 (2 spaces) also change the prefix to s4/s8</a:t>
            </a:r>
            <a:endParaRPr lang="en-GB" dirty="0">
              <a:solidFill>
                <a:schemeClr val="bg1"/>
              </a:solidFill>
            </a:endParaRPr>
          </a:p>
        </p:txBody>
      </p:sp>
      <p:sp>
        <p:nvSpPr>
          <p:cNvPr id="25" name="Title 1"/>
          <p:cNvSpPr txBox="1">
            <a:spLocks/>
          </p:cNvSpPr>
          <p:nvPr/>
        </p:nvSpPr>
        <p:spPr>
          <a:xfrm>
            <a:off x="907976" y="269033"/>
            <a:ext cx="7772400" cy="10717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dirty="0" smtClean="0">
                <a:solidFill>
                  <a:schemeClr val="tx2">
                    <a:lumMod val="40000"/>
                    <a:lumOff val="60000"/>
                  </a:schemeClr>
                </a:solidFill>
              </a:rPr>
              <a:t>Smoothing</a:t>
            </a:r>
            <a:endParaRPr lang="en-GB" sz="5000" dirty="0">
              <a:solidFill>
                <a:schemeClr val="tx2">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3"/>
            <a:ext cx="7772400" cy="1224136"/>
          </a:xfrm>
        </p:spPr>
        <p:txBody>
          <a:bodyPr>
            <a:normAutofit/>
          </a:bodyPr>
          <a:lstStyle/>
          <a:p>
            <a:r>
              <a:rPr lang="en-GB" sz="5000" dirty="0" smtClean="0">
                <a:solidFill>
                  <a:schemeClr val="tx2">
                    <a:lumMod val="40000"/>
                    <a:lumOff val="60000"/>
                  </a:schemeClr>
                </a:solidFill>
              </a:rPr>
              <a:t>Preprocessing - Batches</a:t>
            </a:r>
            <a:endParaRPr lang="en-GB" sz="5000" dirty="0">
              <a:solidFill>
                <a:schemeClr val="tx2">
                  <a:lumMod val="40000"/>
                  <a:lumOff val="60000"/>
                </a:schemeClr>
              </a:solidFill>
            </a:endParaRPr>
          </a:p>
        </p:txBody>
      </p:sp>
      <p:sp>
        <p:nvSpPr>
          <p:cNvPr id="7" name="Subtitle 6"/>
          <p:cNvSpPr>
            <a:spLocks noGrp="1"/>
          </p:cNvSpPr>
          <p:nvPr>
            <p:ph type="subTitle" idx="1"/>
          </p:nvPr>
        </p:nvSpPr>
        <p:spPr>
          <a:xfrm>
            <a:off x="4435896" y="2276872"/>
            <a:ext cx="4240560" cy="1368152"/>
          </a:xfrm>
        </p:spPr>
        <p:txBody>
          <a:bodyPr>
            <a:normAutofit/>
          </a:bodyPr>
          <a:lstStyle/>
          <a:p>
            <a:pPr algn="l">
              <a:spcBef>
                <a:spcPts val="0"/>
              </a:spcBef>
            </a:pPr>
            <a:r>
              <a:rPr lang="en-GB" sz="2500" dirty="0">
                <a:solidFill>
                  <a:schemeClr val="bg1"/>
                </a:solidFill>
              </a:rPr>
              <a:t>L</a:t>
            </a:r>
            <a:r>
              <a:rPr lang="en-GB" sz="2500" dirty="0" smtClean="0">
                <a:solidFill>
                  <a:schemeClr val="bg1"/>
                </a:solidFill>
              </a:rPr>
              <a:t>eave ‘X’ blank, fill in the dependencies. </a:t>
            </a:r>
          </a:p>
        </p:txBody>
      </p:sp>
      <p:sp>
        <p:nvSpPr>
          <p:cNvPr id="5" name="Subtitle 6"/>
          <p:cNvSpPr txBox="1">
            <a:spLocks/>
          </p:cNvSpPr>
          <p:nvPr/>
        </p:nvSpPr>
        <p:spPr>
          <a:xfrm>
            <a:off x="0" y="1340768"/>
            <a:ext cx="6400800" cy="115212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500" b="0" i="0" u="none" strike="noStrike" kern="1200" cap="none" spc="0" normalizeH="0" baseline="0" noProof="0" dirty="0" smtClean="0">
                <a:ln>
                  <a:noFill/>
                </a:ln>
                <a:solidFill>
                  <a:schemeClr val="bg1"/>
                </a:solidFill>
                <a:effectLst/>
                <a:uLnTx/>
                <a:uFillTx/>
                <a:latin typeface="+mn-lt"/>
                <a:ea typeface="+mn-ea"/>
                <a:cs typeface="+mn-cs"/>
              </a:rPr>
              <a:t>To make life easier once you have decided on the preprocessing steps make a generic batch </a:t>
            </a:r>
          </a:p>
        </p:txBody>
      </p:sp>
      <p:pic>
        <p:nvPicPr>
          <p:cNvPr id="8" name="Picture 7" descr="generic batch.png"/>
          <p:cNvPicPr>
            <a:picLocks noChangeAspect="1"/>
          </p:cNvPicPr>
          <p:nvPr/>
        </p:nvPicPr>
        <p:blipFill>
          <a:blip r:embed="rId2" cstate="print"/>
          <a:stretch>
            <a:fillRect/>
          </a:stretch>
        </p:blipFill>
        <p:spPr>
          <a:xfrm>
            <a:off x="179512" y="2348880"/>
            <a:ext cx="3888431" cy="4179760"/>
          </a:xfrm>
          <a:prstGeom prst="rect">
            <a:avLst/>
          </a:prstGeom>
        </p:spPr>
      </p:pic>
      <p:sp>
        <p:nvSpPr>
          <p:cNvPr id="9" name="TextBox 8"/>
          <p:cNvSpPr txBox="1"/>
          <p:nvPr/>
        </p:nvSpPr>
        <p:spPr>
          <a:xfrm>
            <a:off x="4427984" y="3140968"/>
            <a:ext cx="3672408" cy="1296144"/>
          </a:xfrm>
          <a:prstGeom prst="rect">
            <a:avLst/>
          </a:prstGeom>
          <a:noFill/>
        </p:spPr>
        <p:txBody>
          <a:bodyPr wrap="square" rtlCol="0">
            <a:spAutoFit/>
          </a:bodyPr>
          <a:lstStyle/>
          <a:p>
            <a:r>
              <a:rPr lang="en-GB" sz="2500" dirty="0" smtClean="0">
                <a:solidFill>
                  <a:schemeClr val="bg1"/>
                </a:solidFill>
              </a:rPr>
              <a:t>Fill in the subject specific details (X) and SAVE before running. </a:t>
            </a:r>
            <a:endParaRPr lang="en-GB" sz="2500" dirty="0">
              <a:solidFill>
                <a:schemeClr val="bg1"/>
              </a:solidFill>
            </a:endParaRPr>
          </a:p>
        </p:txBody>
      </p:sp>
      <p:sp>
        <p:nvSpPr>
          <p:cNvPr id="10" name="TextBox 9"/>
          <p:cNvSpPr txBox="1"/>
          <p:nvPr/>
        </p:nvSpPr>
        <p:spPr>
          <a:xfrm>
            <a:off x="4499992" y="4725144"/>
            <a:ext cx="4536504" cy="1631216"/>
          </a:xfrm>
          <a:prstGeom prst="rect">
            <a:avLst/>
          </a:prstGeom>
          <a:noFill/>
        </p:spPr>
        <p:txBody>
          <a:bodyPr wrap="square" rtlCol="0">
            <a:spAutoFit/>
          </a:bodyPr>
          <a:lstStyle/>
          <a:p>
            <a:r>
              <a:rPr lang="en-GB" sz="2500" dirty="0" smtClean="0">
                <a:solidFill>
                  <a:schemeClr val="bg1"/>
                </a:solidFill>
              </a:rPr>
              <a:t>Load multiple batches and leave to run.</a:t>
            </a:r>
          </a:p>
          <a:p>
            <a:r>
              <a:rPr lang="en-GB" sz="2500" dirty="0" smtClean="0">
                <a:solidFill>
                  <a:schemeClr val="bg1"/>
                </a:solidFill>
              </a:rPr>
              <a:t>When the arrow is green you can run the batch.</a:t>
            </a:r>
            <a:endParaRPr lang="en-GB" sz="2500" dirty="0">
              <a:solidFill>
                <a:schemeClr val="bg1"/>
              </a:solidFill>
            </a:endParaRPr>
          </a:p>
        </p:txBody>
      </p:sp>
      <p:grpSp>
        <p:nvGrpSpPr>
          <p:cNvPr id="3" name="Group 12"/>
          <p:cNvGrpSpPr/>
          <p:nvPr/>
        </p:nvGrpSpPr>
        <p:grpSpPr>
          <a:xfrm>
            <a:off x="179512" y="2348880"/>
            <a:ext cx="3960440" cy="4236655"/>
            <a:chOff x="395536" y="2348880"/>
            <a:chExt cx="3960440" cy="4236655"/>
          </a:xfrm>
        </p:grpSpPr>
        <p:pic>
          <p:nvPicPr>
            <p:cNvPr id="11" name="Picture 10" descr="multiple batches.png"/>
            <p:cNvPicPr>
              <a:picLocks noChangeAspect="1"/>
            </p:cNvPicPr>
            <p:nvPr/>
          </p:nvPicPr>
          <p:blipFill>
            <a:blip r:embed="rId3" cstate="print"/>
            <a:stretch>
              <a:fillRect/>
            </a:stretch>
          </p:blipFill>
          <p:spPr>
            <a:xfrm>
              <a:off x="395536" y="2348880"/>
              <a:ext cx="3960440" cy="4236655"/>
            </a:xfrm>
            <a:prstGeom prst="rect">
              <a:avLst/>
            </a:prstGeom>
          </p:spPr>
        </p:pic>
        <p:sp>
          <p:nvSpPr>
            <p:cNvPr id="12" name="Rounded Rectangle 11"/>
            <p:cNvSpPr/>
            <p:nvPr/>
          </p:nvSpPr>
          <p:spPr>
            <a:xfrm>
              <a:off x="611560" y="2564904"/>
              <a:ext cx="420924" cy="2999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3"/>
          <p:cNvGrpSpPr>
            <a:grpSpLocks/>
          </p:cNvGrpSpPr>
          <p:nvPr/>
        </p:nvGrpSpPr>
        <p:grpSpPr bwMode="auto">
          <a:xfrm>
            <a:off x="-33338" y="1195388"/>
            <a:ext cx="8824913" cy="5521325"/>
            <a:chOff x="-21" y="753"/>
            <a:chExt cx="5559" cy="3478"/>
          </a:xfrm>
        </p:grpSpPr>
        <p:grpSp>
          <p:nvGrpSpPr>
            <p:cNvPr id="6149" name="Group 4"/>
            <p:cNvGrpSpPr>
              <a:grpSpLocks/>
            </p:cNvGrpSpPr>
            <p:nvPr/>
          </p:nvGrpSpPr>
          <p:grpSpPr bwMode="auto">
            <a:xfrm>
              <a:off x="-21" y="753"/>
              <a:ext cx="5559" cy="3423"/>
              <a:chOff x="-21" y="753"/>
              <a:chExt cx="5559" cy="3423"/>
            </a:xfrm>
          </p:grpSpPr>
          <p:grpSp>
            <p:nvGrpSpPr>
              <p:cNvPr id="6151" name="Group 5"/>
              <p:cNvGrpSpPr>
                <a:grpSpLocks/>
              </p:cNvGrpSpPr>
              <p:nvPr/>
            </p:nvGrpSpPr>
            <p:grpSpPr bwMode="auto">
              <a:xfrm>
                <a:off x="28" y="1783"/>
                <a:ext cx="975" cy="685"/>
                <a:chOff x="30" y="1783"/>
                <a:chExt cx="1056" cy="685"/>
              </a:xfrm>
            </p:grpSpPr>
            <p:sp>
              <p:nvSpPr>
                <p:cNvPr id="6191" name="Rectangle 6"/>
                <p:cNvSpPr>
                  <a:spLocks noChangeArrowheads="1"/>
                </p:cNvSpPr>
                <p:nvPr/>
              </p:nvSpPr>
              <p:spPr bwMode="auto">
                <a:xfrm>
                  <a:off x="30" y="1927"/>
                  <a:ext cx="1056" cy="541"/>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lIns="0" tIns="44450" rIns="0" bIns="44450">
                  <a:spAutoFit/>
                </a:bodyPr>
                <a:lstStyle/>
                <a:p>
                  <a:pPr algn="ctr" eaLnBrk="0" fontAlgn="base" hangingPunct="0">
                    <a:spcBef>
                      <a:spcPct val="0"/>
                    </a:spcBef>
                    <a:spcAft>
                      <a:spcPct val="0"/>
                    </a:spcAft>
                  </a:pPr>
                  <a:r>
                    <a:rPr lang="en-GB" dirty="0" smtClean="0">
                      <a:solidFill>
                        <a:schemeClr val="bg1"/>
                      </a:solidFill>
                      <a:latin typeface="Times New Roman" pitchFamily="33" charset="0"/>
                      <a:cs typeface="Arial" charset="0"/>
                    </a:rPr>
                    <a:t>Motion</a:t>
                  </a:r>
                </a:p>
                <a:p>
                  <a:pPr algn="ctr" eaLnBrk="0" fontAlgn="base" hangingPunct="0">
                    <a:spcBef>
                      <a:spcPct val="0"/>
                    </a:spcBef>
                    <a:spcAft>
                      <a:spcPct val="0"/>
                    </a:spcAft>
                  </a:pPr>
                  <a:r>
                    <a:rPr lang="en-GB" dirty="0" smtClean="0">
                      <a:solidFill>
                        <a:schemeClr val="bg1"/>
                      </a:solidFill>
                      <a:latin typeface="Times New Roman" pitchFamily="33" charset="0"/>
                      <a:cs typeface="Arial" charset="0"/>
                    </a:rPr>
                    <a:t>Correction</a:t>
                  </a:r>
                </a:p>
                <a:p>
                  <a:pPr algn="ctr" eaLnBrk="0" fontAlgn="base" hangingPunct="0">
                    <a:spcBef>
                      <a:spcPct val="0"/>
                    </a:spcBef>
                    <a:spcAft>
                      <a:spcPct val="0"/>
                    </a:spcAft>
                  </a:pPr>
                  <a:r>
                    <a:rPr lang="en-GB" sz="1400" dirty="0" smtClean="0">
                      <a:solidFill>
                        <a:schemeClr val="bg1"/>
                      </a:solidFill>
                      <a:latin typeface="Times New Roman" pitchFamily="33" charset="0"/>
                      <a:cs typeface="Arial" charset="0"/>
                    </a:rPr>
                    <a:t>(Realign &amp; Unwarp)</a:t>
                  </a:r>
                </a:p>
              </p:txBody>
            </p:sp>
            <p:sp>
              <p:nvSpPr>
                <p:cNvPr id="6193" name="Line 8"/>
                <p:cNvSpPr>
                  <a:spLocks noChangeShapeType="1"/>
                </p:cNvSpPr>
                <p:nvPr/>
              </p:nvSpPr>
              <p:spPr bwMode="auto">
                <a:xfrm>
                  <a:off x="732" y="1783"/>
                  <a:ext cx="1" cy="161"/>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grpSp>
          <p:grpSp>
            <p:nvGrpSpPr>
              <p:cNvPr id="6152" name="Group 9"/>
              <p:cNvGrpSpPr>
                <a:grpSpLocks/>
              </p:cNvGrpSpPr>
              <p:nvPr/>
            </p:nvGrpSpPr>
            <p:grpSpPr bwMode="auto">
              <a:xfrm>
                <a:off x="-21" y="753"/>
                <a:ext cx="5559" cy="3423"/>
                <a:chOff x="-21" y="753"/>
                <a:chExt cx="5559" cy="3423"/>
              </a:xfrm>
            </p:grpSpPr>
            <p:grpSp>
              <p:nvGrpSpPr>
                <p:cNvPr id="6153" name="Group 10"/>
                <p:cNvGrpSpPr>
                  <a:grpSpLocks/>
                </p:cNvGrpSpPr>
                <p:nvPr/>
              </p:nvGrpSpPr>
              <p:grpSpPr bwMode="auto">
                <a:xfrm>
                  <a:off x="1029" y="791"/>
                  <a:ext cx="1065" cy="1639"/>
                  <a:chOff x="1115" y="791"/>
                  <a:chExt cx="1154" cy="1639"/>
                </a:xfrm>
              </p:grpSpPr>
              <p:sp>
                <p:nvSpPr>
                  <p:cNvPr id="6185" name="Rectangle 11"/>
                  <p:cNvSpPr>
                    <a:spLocks noChangeArrowheads="1"/>
                  </p:cNvSpPr>
                  <p:nvPr/>
                </p:nvSpPr>
                <p:spPr bwMode="auto">
                  <a:xfrm>
                    <a:off x="1397" y="2082"/>
                    <a:ext cx="816" cy="231"/>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fontAlgn="base" hangingPunct="0">
                      <a:spcBef>
                        <a:spcPct val="0"/>
                      </a:spcBef>
                      <a:spcAft>
                        <a:spcPct val="0"/>
                      </a:spcAft>
                    </a:pPr>
                    <a:r>
                      <a:rPr lang="en-GB" dirty="0" smtClean="0">
                        <a:solidFill>
                          <a:schemeClr val="bg1"/>
                        </a:solidFill>
                        <a:latin typeface="Times New Roman" pitchFamily="33" charset="0"/>
                        <a:cs typeface="Arial" charset="0"/>
                      </a:rPr>
                      <a:t>Smoothing</a:t>
                    </a:r>
                  </a:p>
                </p:txBody>
              </p:sp>
              <p:pic>
                <p:nvPicPr>
                  <p:cNvPr id="6186"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 y="1056"/>
                    <a:ext cx="981" cy="66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87" name="Rectangle 13"/>
                  <p:cNvSpPr>
                    <a:spLocks noChangeArrowheads="1"/>
                  </p:cNvSpPr>
                  <p:nvPr/>
                </p:nvSpPr>
                <p:spPr bwMode="auto">
                  <a:xfrm>
                    <a:off x="1289" y="1989"/>
                    <a:ext cx="950" cy="44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88" name="Rectangle 14"/>
                  <p:cNvSpPr>
                    <a:spLocks noChangeArrowheads="1"/>
                  </p:cNvSpPr>
                  <p:nvPr/>
                </p:nvSpPr>
                <p:spPr bwMode="auto">
                  <a:xfrm>
                    <a:off x="1536" y="791"/>
                    <a:ext cx="51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GB" smtClean="0">
                        <a:solidFill>
                          <a:schemeClr val="bg1"/>
                        </a:solidFill>
                        <a:latin typeface="Times New Roman" pitchFamily="33" charset="0"/>
                        <a:cs typeface="Arial" charset="0"/>
                      </a:rPr>
                      <a:t>kernel</a:t>
                    </a:r>
                  </a:p>
                </p:txBody>
              </p:sp>
              <p:sp>
                <p:nvSpPr>
                  <p:cNvPr id="6189" name="Line 15"/>
                  <p:cNvSpPr>
                    <a:spLocks noChangeShapeType="1"/>
                  </p:cNvSpPr>
                  <p:nvPr/>
                </p:nvSpPr>
                <p:spPr bwMode="auto">
                  <a:xfrm>
                    <a:off x="1115" y="2207"/>
                    <a:ext cx="226" cy="3"/>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90" name="Line 16"/>
                  <p:cNvSpPr>
                    <a:spLocks noChangeShapeType="1"/>
                  </p:cNvSpPr>
                  <p:nvPr/>
                </p:nvSpPr>
                <p:spPr bwMode="auto">
                  <a:xfrm>
                    <a:off x="1773" y="1776"/>
                    <a:ext cx="0" cy="239"/>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ln>
                        <a:solidFill>
                          <a:schemeClr val="bg1"/>
                        </a:solidFill>
                      </a:ln>
                      <a:solidFill>
                        <a:schemeClr val="bg1"/>
                      </a:solidFill>
                      <a:cs typeface="Arial" charset="0"/>
                    </a:endParaRPr>
                  </a:p>
                </p:txBody>
              </p:sp>
            </p:grpSp>
            <p:grpSp>
              <p:nvGrpSpPr>
                <p:cNvPr id="6154" name="Group 17"/>
                <p:cNvGrpSpPr>
                  <a:grpSpLocks/>
                </p:cNvGrpSpPr>
                <p:nvPr/>
              </p:nvGrpSpPr>
              <p:grpSpPr bwMode="auto">
                <a:xfrm>
                  <a:off x="204" y="2374"/>
                  <a:ext cx="1980" cy="1802"/>
                  <a:chOff x="204" y="2374"/>
                  <a:chExt cx="1980" cy="1802"/>
                </a:xfrm>
              </p:grpSpPr>
              <p:sp>
                <p:nvSpPr>
                  <p:cNvPr id="6178" name="Rectangle 18"/>
                  <p:cNvSpPr>
                    <a:spLocks noChangeArrowheads="1"/>
                  </p:cNvSpPr>
                  <p:nvPr/>
                </p:nvSpPr>
                <p:spPr bwMode="auto">
                  <a:xfrm>
                    <a:off x="204" y="2782"/>
                    <a:ext cx="1814" cy="40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79" name="Rectangle 19"/>
                  <p:cNvSpPr>
                    <a:spLocks noChangeArrowheads="1"/>
                  </p:cNvSpPr>
                  <p:nvPr/>
                </p:nvSpPr>
                <p:spPr bwMode="auto">
                  <a:xfrm>
                    <a:off x="322" y="2774"/>
                    <a:ext cx="1616" cy="406"/>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lIns="90488" tIns="44450" rIns="90488" bIns="44450">
                    <a:spAutoFit/>
                  </a:bodyPr>
                  <a:lstStyle/>
                  <a:p>
                    <a:pPr marL="285750" indent="-285750" eaLnBrk="0" fontAlgn="base" hangingPunct="0">
                      <a:spcBef>
                        <a:spcPct val="0"/>
                      </a:spcBef>
                      <a:spcAft>
                        <a:spcPct val="0"/>
                      </a:spcAft>
                      <a:buFont typeface="Arial" pitchFamily="34" charset="0"/>
                      <a:buChar char="•"/>
                    </a:pPr>
                    <a:r>
                      <a:rPr lang="en-GB" dirty="0" smtClean="0">
                        <a:solidFill>
                          <a:schemeClr val="bg1"/>
                        </a:solidFill>
                        <a:latin typeface="Times New Roman" pitchFamily="33" charset="0"/>
                        <a:cs typeface="Arial" charset="0"/>
                      </a:rPr>
                      <a:t>Co-registration</a:t>
                    </a:r>
                  </a:p>
                  <a:p>
                    <a:pPr marL="285750" indent="-285750" eaLnBrk="0" fontAlgn="base" hangingPunct="0">
                      <a:spcBef>
                        <a:spcPct val="0"/>
                      </a:spcBef>
                      <a:spcAft>
                        <a:spcPct val="0"/>
                      </a:spcAft>
                      <a:buFont typeface="Arial" pitchFamily="34" charset="0"/>
                      <a:buChar char="•"/>
                    </a:pPr>
                    <a:r>
                      <a:rPr lang="en-GB" dirty="0" smtClean="0">
                        <a:solidFill>
                          <a:schemeClr val="bg1"/>
                        </a:solidFill>
                        <a:latin typeface="Times New Roman" pitchFamily="33" charset="0"/>
                        <a:cs typeface="Arial" charset="0"/>
                      </a:rPr>
                      <a:t>Spatial</a:t>
                    </a:r>
                    <a:r>
                      <a:rPr lang="en-GB" dirty="0">
                        <a:solidFill>
                          <a:schemeClr val="bg1"/>
                        </a:solidFill>
                        <a:latin typeface="Times New Roman" pitchFamily="33" charset="0"/>
                        <a:cs typeface="Arial" charset="0"/>
                      </a:rPr>
                      <a:t> </a:t>
                    </a:r>
                    <a:r>
                      <a:rPr lang="en-GB" dirty="0" smtClean="0">
                        <a:solidFill>
                          <a:schemeClr val="bg1"/>
                        </a:solidFill>
                        <a:latin typeface="Times New Roman" pitchFamily="33" charset="0"/>
                        <a:cs typeface="Arial" charset="0"/>
                      </a:rPr>
                      <a:t>normalisation</a:t>
                    </a:r>
                  </a:p>
                </p:txBody>
              </p:sp>
              <p:pic>
                <p:nvPicPr>
                  <p:cNvPr id="6180" name="Picture 2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 y="3425"/>
                    <a:ext cx="825"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181" name="Rectangle 21"/>
                  <p:cNvSpPr>
                    <a:spLocks noChangeArrowheads="1"/>
                  </p:cNvSpPr>
                  <p:nvPr/>
                </p:nvSpPr>
                <p:spPr bwMode="auto">
                  <a:xfrm>
                    <a:off x="1552" y="3600"/>
                    <a:ext cx="632"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GB" smtClean="0">
                        <a:solidFill>
                          <a:schemeClr val="bg1"/>
                        </a:solidFill>
                        <a:latin typeface="Times New Roman" pitchFamily="33" charset="0"/>
                        <a:cs typeface="Arial" charset="0"/>
                      </a:rPr>
                      <a:t>Standard</a:t>
                    </a:r>
                  </a:p>
                  <a:p>
                    <a:pPr eaLnBrk="0" fontAlgn="base" hangingPunct="0">
                      <a:spcBef>
                        <a:spcPct val="0"/>
                      </a:spcBef>
                      <a:spcAft>
                        <a:spcPct val="0"/>
                      </a:spcAft>
                    </a:pPr>
                    <a:r>
                      <a:rPr lang="en-GB" smtClean="0">
                        <a:solidFill>
                          <a:schemeClr val="bg1"/>
                        </a:solidFill>
                        <a:latin typeface="Times New Roman" pitchFamily="33" charset="0"/>
                        <a:cs typeface="Arial" charset="0"/>
                      </a:rPr>
                      <a:t>template</a:t>
                    </a:r>
                  </a:p>
                </p:txBody>
              </p:sp>
              <p:sp>
                <p:nvSpPr>
                  <p:cNvPr id="6182" name="Line 22"/>
                  <p:cNvSpPr>
                    <a:spLocks noChangeShapeType="1"/>
                  </p:cNvSpPr>
                  <p:nvPr/>
                </p:nvSpPr>
                <p:spPr bwMode="auto">
                  <a:xfrm flipV="1">
                    <a:off x="1067" y="3237"/>
                    <a:ext cx="0" cy="186"/>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83" name="Line 23"/>
                  <p:cNvSpPr>
                    <a:spLocks noChangeShapeType="1"/>
                  </p:cNvSpPr>
                  <p:nvPr/>
                </p:nvSpPr>
                <p:spPr bwMode="auto">
                  <a:xfrm flipH="1">
                    <a:off x="680" y="2472"/>
                    <a:ext cx="0" cy="288"/>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84" name="Line 24"/>
                  <p:cNvSpPr>
                    <a:spLocks noChangeShapeType="1"/>
                  </p:cNvSpPr>
                  <p:nvPr/>
                </p:nvSpPr>
                <p:spPr bwMode="auto">
                  <a:xfrm flipV="1">
                    <a:off x="1641" y="2374"/>
                    <a:ext cx="0" cy="339"/>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grpSp>
            <p:grpSp>
              <p:nvGrpSpPr>
                <p:cNvPr id="6155" name="Group 25"/>
                <p:cNvGrpSpPr>
                  <a:grpSpLocks/>
                </p:cNvGrpSpPr>
                <p:nvPr/>
              </p:nvGrpSpPr>
              <p:grpSpPr bwMode="auto">
                <a:xfrm>
                  <a:off x="-21" y="776"/>
                  <a:ext cx="1113" cy="1000"/>
                  <a:chOff x="-22" y="776"/>
                  <a:chExt cx="1205" cy="1000"/>
                </a:xfrm>
              </p:grpSpPr>
              <p:sp>
                <p:nvSpPr>
                  <p:cNvPr id="6174" name="Rectangle 26"/>
                  <p:cNvSpPr>
                    <a:spLocks noChangeArrowheads="1"/>
                  </p:cNvSpPr>
                  <p:nvPr/>
                </p:nvSpPr>
                <p:spPr bwMode="auto">
                  <a:xfrm>
                    <a:off x="-22" y="776"/>
                    <a:ext cx="12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GB" dirty="0" smtClean="0">
                        <a:solidFill>
                          <a:schemeClr val="bg1"/>
                        </a:solidFill>
                        <a:latin typeface="Times New Roman" pitchFamily="33" charset="0"/>
                        <a:cs typeface="Arial" charset="0"/>
                      </a:rPr>
                      <a:t>fMRI time-series</a:t>
                    </a:r>
                  </a:p>
                </p:txBody>
              </p:sp>
              <p:pic>
                <p:nvPicPr>
                  <p:cNvPr id="6175" name="Picture 2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1008"/>
                    <a:ext cx="720" cy="576"/>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pic>
                <p:nvPicPr>
                  <p:cNvPr id="6176" name="Picture 2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 y="1104"/>
                    <a:ext cx="720" cy="576"/>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pic>
                <p:nvPicPr>
                  <p:cNvPr id="6177" name="Picture 2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1200"/>
                    <a:ext cx="720" cy="576"/>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6157" name="Group 31"/>
                <p:cNvGrpSpPr>
                  <a:grpSpLocks/>
                </p:cNvGrpSpPr>
                <p:nvPr/>
              </p:nvGrpSpPr>
              <p:grpSpPr bwMode="auto">
                <a:xfrm>
                  <a:off x="3817" y="753"/>
                  <a:ext cx="1721" cy="1743"/>
                  <a:chOff x="4135" y="753"/>
                  <a:chExt cx="1865" cy="1743"/>
                </a:xfrm>
              </p:grpSpPr>
              <p:pic>
                <p:nvPicPr>
                  <p:cNvPr id="6171" name="Picture 3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6" y="1056"/>
                    <a:ext cx="1623" cy="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172" name="Picture 33"/>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4" y="1803"/>
                    <a:ext cx="996" cy="69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73" name="Rectangle 34"/>
                  <p:cNvSpPr>
                    <a:spLocks noChangeArrowheads="1"/>
                  </p:cNvSpPr>
                  <p:nvPr/>
                </p:nvSpPr>
                <p:spPr bwMode="auto">
                  <a:xfrm>
                    <a:off x="4135" y="753"/>
                    <a:ext cx="1797" cy="23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fontAlgn="base" hangingPunct="0">
                      <a:spcBef>
                        <a:spcPct val="0"/>
                      </a:spcBef>
                      <a:spcAft>
                        <a:spcPct val="0"/>
                      </a:spcAft>
                    </a:pPr>
                    <a:r>
                      <a:rPr lang="en-GB" dirty="0" smtClean="0">
                        <a:solidFill>
                          <a:schemeClr val="bg1"/>
                        </a:solidFill>
                        <a:latin typeface="Times New Roman" pitchFamily="33" charset="0"/>
                        <a:cs typeface="Arial" charset="0"/>
                      </a:rPr>
                      <a:t>Statistical Parametric Map</a:t>
                    </a:r>
                  </a:p>
                </p:txBody>
              </p:sp>
            </p:grpSp>
            <p:grpSp>
              <p:nvGrpSpPr>
                <p:cNvPr id="6158" name="Group 35"/>
                <p:cNvGrpSpPr>
                  <a:grpSpLocks/>
                </p:cNvGrpSpPr>
                <p:nvPr/>
              </p:nvGrpSpPr>
              <p:grpSpPr bwMode="auto">
                <a:xfrm>
                  <a:off x="2083" y="776"/>
                  <a:ext cx="1671" cy="1647"/>
                  <a:chOff x="2254" y="776"/>
                  <a:chExt cx="1810" cy="1647"/>
                </a:xfrm>
              </p:grpSpPr>
              <p:pic>
                <p:nvPicPr>
                  <p:cNvPr id="6164" name="Picture 36"/>
                  <p:cNvPicPr>
                    <a:picLocks noChangeArrowheads="1"/>
                  </p:cNvPicPr>
                  <p:nvPr/>
                </p:nvPicPr>
                <p:blipFill>
                  <a:blip r:embed="rId8">
                    <a:extLst>
                      <a:ext uri="{28A0092B-C50C-407E-A947-70E740481C1C}">
                        <a14:useLocalDpi xmlns:a14="http://schemas.microsoft.com/office/drawing/2010/main" val="0"/>
                      </a:ext>
                    </a:extLst>
                  </a:blip>
                  <a:srcRect l="69757" t="30959" r="7643" b="14474"/>
                  <a:stretch>
                    <a:fillRect/>
                  </a:stretch>
                </p:blipFill>
                <p:spPr bwMode="auto">
                  <a:xfrm>
                    <a:off x="3029" y="1062"/>
                    <a:ext cx="485" cy="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165" name="Rectangle 37"/>
                  <p:cNvSpPr>
                    <a:spLocks noChangeArrowheads="1"/>
                  </p:cNvSpPr>
                  <p:nvPr/>
                </p:nvSpPr>
                <p:spPr bwMode="auto">
                  <a:xfrm>
                    <a:off x="2553" y="2090"/>
                    <a:ext cx="1511" cy="229"/>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fontAlgn="base" hangingPunct="0">
                      <a:spcBef>
                        <a:spcPct val="0"/>
                      </a:spcBef>
                      <a:spcAft>
                        <a:spcPct val="0"/>
                      </a:spcAft>
                    </a:pPr>
                    <a:r>
                      <a:rPr lang="en-GB" smtClean="0">
                        <a:solidFill>
                          <a:schemeClr val="bg1"/>
                        </a:solidFill>
                        <a:latin typeface="Times New Roman" pitchFamily="33" charset="0"/>
                        <a:cs typeface="Arial" charset="0"/>
                      </a:rPr>
                      <a:t>General Linear Model</a:t>
                    </a:r>
                  </a:p>
                </p:txBody>
              </p:sp>
              <p:sp>
                <p:nvSpPr>
                  <p:cNvPr id="6166" name="Rectangle 38"/>
                  <p:cNvSpPr>
                    <a:spLocks noChangeArrowheads="1"/>
                  </p:cNvSpPr>
                  <p:nvPr/>
                </p:nvSpPr>
                <p:spPr bwMode="auto">
                  <a:xfrm>
                    <a:off x="2479" y="1989"/>
                    <a:ext cx="1535" cy="4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67" name="Rectangle 39"/>
                  <p:cNvSpPr>
                    <a:spLocks noChangeArrowheads="1"/>
                  </p:cNvSpPr>
                  <p:nvPr/>
                </p:nvSpPr>
                <p:spPr bwMode="auto">
                  <a:xfrm>
                    <a:off x="2779" y="776"/>
                    <a:ext cx="1022" cy="23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fontAlgn="base" hangingPunct="0">
                      <a:spcBef>
                        <a:spcPct val="0"/>
                      </a:spcBef>
                      <a:spcAft>
                        <a:spcPct val="0"/>
                      </a:spcAft>
                    </a:pPr>
                    <a:r>
                      <a:rPr lang="en-GB" dirty="0" smtClean="0">
                        <a:solidFill>
                          <a:schemeClr val="bg1"/>
                        </a:solidFill>
                        <a:latin typeface="Times New Roman" pitchFamily="33" charset="0"/>
                        <a:cs typeface="Arial" charset="0"/>
                      </a:rPr>
                      <a:t>Design matrix</a:t>
                    </a:r>
                  </a:p>
                </p:txBody>
              </p:sp>
              <p:sp>
                <p:nvSpPr>
                  <p:cNvPr id="6168" name="Line 40"/>
                  <p:cNvSpPr>
                    <a:spLocks noChangeShapeType="1"/>
                  </p:cNvSpPr>
                  <p:nvPr/>
                </p:nvSpPr>
                <p:spPr bwMode="auto">
                  <a:xfrm>
                    <a:off x="3258" y="1787"/>
                    <a:ext cx="0" cy="19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69" name="Line 41"/>
                  <p:cNvSpPr>
                    <a:spLocks noChangeShapeType="1"/>
                  </p:cNvSpPr>
                  <p:nvPr/>
                </p:nvSpPr>
                <p:spPr bwMode="auto">
                  <a:xfrm>
                    <a:off x="2254" y="2206"/>
                    <a:ext cx="269" cy="4"/>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70" name="Line 42"/>
                  <p:cNvSpPr>
                    <a:spLocks noChangeShapeType="1"/>
                  </p:cNvSpPr>
                  <p:nvPr/>
                </p:nvSpPr>
                <p:spPr bwMode="auto">
                  <a:xfrm>
                    <a:off x="3258" y="1787"/>
                    <a:ext cx="0" cy="195"/>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grpSp>
            <p:grpSp>
              <p:nvGrpSpPr>
                <p:cNvPr id="6159" name="Group 43"/>
                <p:cNvGrpSpPr>
                  <a:grpSpLocks/>
                </p:cNvGrpSpPr>
                <p:nvPr/>
              </p:nvGrpSpPr>
              <p:grpSpPr bwMode="auto">
                <a:xfrm>
                  <a:off x="3056" y="2405"/>
                  <a:ext cx="1972" cy="1684"/>
                  <a:chOff x="3311" y="2405"/>
                  <a:chExt cx="2136" cy="1684"/>
                </a:xfrm>
              </p:grpSpPr>
              <p:sp>
                <p:nvSpPr>
                  <p:cNvPr id="6160" name="Rectangle 44"/>
                  <p:cNvSpPr>
                    <a:spLocks noChangeArrowheads="1"/>
                  </p:cNvSpPr>
                  <p:nvPr/>
                </p:nvSpPr>
                <p:spPr bwMode="auto">
                  <a:xfrm>
                    <a:off x="3360" y="2784"/>
                    <a:ext cx="1415" cy="23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fontAlgn="base" hangingPunct="0">
                      <a:spcBef>
                        <a:spcPct val="0"/>
                      </a:spcBef>
                      <a:spcAft>
                        <a:spcPct val="0"/>
                      </a:spcAft>
                    </a:pPr>
                    <a:r>
                      <a:rPr lang="en-GB" dirty="0" smtClean="0">
                        <a:solidFill>
                          <a:schemeClr val="bg1"/>
                        </a:solidFill>
                        <a:latin typeface="Times New Roman" pitchFamily="33" charset="0"/>
                        <a:cs typeface="Arial" charset="0"/>
                      </a:rPr>
                      <a:t>Parameter Estimates</a:t>
                    </a:r>
                  </a:p>
                </p:txBody>
              </p:sp>
              <p:sp>
                <p:nvSpPr>
                  <p:cNvPr id="6161" name="Line 45"/>
                  <p:cNvSpPr>
                    <a:spLocks noChangeShapeType="1"/>
                  </p:cNvSpPr>
                  <p:nvPr/>
                </p:nvSpPr>
                <p:spPr bwMode="auto">
                  <a:xfrm flipV="1">
                    <a:off x="4608" y="2430"/>
                    <a:ext cx="354" cy="402"/>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62" name="Line 46"/>
                  <p:cNvSpPr>
                    <a:spLocks noChangeShapeType="1"/>
                  </p:cNvSpPr>
                  <p:nvPr/>
                </p:nvSpPr>
                <p:spPr bwMode="auto">
                  <a:xfrm>
                    <a:off x="3311" y="2405"/>
                    <a:ext cx="350" cy="427"/>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pic>
                <p:nvPicPr>
                  <p:cNvPr id="6163" name="Picture 4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2" y="3025"/>
                    <a:ext cx="1995"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grpSp>
        <p:sp>
          <p:nvSpPr>
            <p:cNvPr id="6150" name="Rectangle 48"/>
            <p:cNvSpPr>
              <a:spLocks noChangeArrowheads="1"/>
            </p:cNvSpPr>
            <p:nvPr/>
          </p:nvSpPr>
          <p:spPr bwMode="auto">
            <a:xfrm>
              <a:off x="88" y="2616"/>
              <a:ext cx="2090" cy="161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grpSp>
      <p:sp>
        <p:nvSpPr>
          <p:cNvPr id="50" name="Rectangle 49"/>
          <p:cNvSpPr/>
          <p:nvPr/>
        </p:nvSpPr>
        <p:spPr>
          <a:xfrm>
            <a:off x="1763712" y="1255714"/>
            <a:ext cx="1682749" cy="27495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6147" name="Title 48"/>
          <p:cNvSpPr>
            <a:spLocks noGrp="1"/>
          </p:cNvSpPr>
          <p:nvPr>
            <p:ph type="title"/>
          </p:nvPr>
        </p:nvSpPr>
        <p:spPr>
          <a:xfrm>
            <a:off x="875157" y="116632"/>
            <a:ext cx="7772400" cy="706438"/>
          </a:xfrm>
        </p:spPr>
        <p:txBody>
          <a:bodyPr>
            <a:noAutofit/>
          </a:bodyPr>
          <a:lstStyle/>
          <a:p>
            <a:r>
              <a:rPr lang="en-GB" sz="5000" dirty="0" smtClean="0">
                <a:solidFill>
                  <a:schemeClr val="tx2">
                    <a:lumMod val="40000"/>
                    <a:lumOff val="60000"/>
                  </a:schemeClr>
                </a:solidFill>
              </a:rPr>
              <a:t>Overview</a:t>
            </a:r>
          </a:p>
        </p:txBody>
      </p:sp>
    </p:spTree>
    <p:extLst>
      <p:ext uri="{BB962C8B-B14F-4D97-AF65-F5344CB8AC3E}">
        <p14:creationId xmlns:p14="http://schemas.microsoft.com/office/powerpoint/2010/main" val="49128226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3"/>
          <p:cNvGrpSpPr>
            <a:grpSpLocks/>
          </p:cNvGrpSpPr>
          <p:nvPr/>
        </p:nvGrpSpPr>
        <p:grpSpPr bwMode="auto">
          <a:xfrm>
            <a:off x="-33338" y="1195388"/>
            <a:ext cx="8824913" cy="5521325"/>
            <a:chOff x="-21" y="753"/>
            <a:chExt cx="5559" cy="3478"/>
          </a:xfrm>
        </p:grpSpPr>
        <p:grpSp>
          <p:nvGrpSpPr>
            <p:cNvPr id="6149" name="Group 4"/>
            <p:cNvGrpSpPr>
              <a:grpSpLocks/>
            </p:cNvGrpSpPr>
            <p:nvPr/>
          </p:nvGrpSpPr>
          <p:grpSpPr bwMode="auto">
            <a:xfrm>
              <a:off x="-21" y="753"/>
              <a:ext cx="5559" cy="3423"/>
              <a:chOff x="-21" y="753"/>
              <a:chExt cx="5559" cy="3423"/>
            </a:xfrm>
          </p:grpSpPr>
          <p:grpSp>
            <p:nvGrpSpPr>
              <p:cNvPr id="6151" name="Group 5"/>
              <p:cNvGrpSpPr>
                <a:grpSpLocks/>
              </p:cNvGrpSpPr>
              <p:nvPr/>
            </p:nvGrpSpPr>
            <p:grpSpPr bwMode="auto">
              <a:xfrm>
                <a:off x="28" y="1783"/>
                <a:ext cx="975" cy="685"/>
                <a:chOff x="30" y="1783"/>
                <a:chExt cx="1056" cy="685"/>
              </a:xfrm>
            </p:grpSpPr>
            <p:sp>
              <p:nvSpPr>
                <p:cNvPr id="6191" name="Rectangle 6"/>
                <p:cNvSpPr>
                  <a:spLocks noChangeArrowheads="1"/>
                </p:cNvSpPr>
                <p:nvPr/>
              </p:nvSpPr>
              <p:spPr bwMode="auto">
                <a:xfrm>
                  <a:off x="30" y="1927"/>
                  <a:ext cx="1056" cy="541"/>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lIns="0" tIns="44450" rIns="0" bIns="44450">
                  <a:spAutoFit/>
                </a:bodyPr>
                <a:lstStyle/>
                <a:p>
                  <a:pPr algn="ctr" eaLnBrk="0" fontAlgn="base" hangingPunct="0">
                    <a:spcBef>
                      <a:spcPct val="0"/>
                    </a:spcBef>
                    <a:spcAft>
                      <a:spcPct val="0"/>
                    </a:spcAft>
                  </a:pPr>
                  <a:r>
                    <a:rPr lang="en-GB" dirty="0" smtClean="0">
                      <a:solidFill>
                        <a:schemeClr val="bg1"/>
                      </a:solidFill>
                      <a:latin typeface="Times New Roman" pitchFamily="33" charset="0"/>
                      <a:cs typeface="Arial" charset="0"/>
                    </a:rPr>
                    <a:t>Motion</a:t>
                  </a:r>
                </a:p>
                <a:p>
                  <a:pPr algn="ctr" eaLnBrk="0" fontAlgn="base" hangingPunct="0">
                    <a:spcBef>
                      <a:spcPct val="0"/>
                    </a:spcBef>
                    <a:spcAft>
                      <a:spcPct val="0"/>
                    </a:spcAft>
                  </a:pPr>
                  <a:r>
                    <a:rPr lang="en-GB" dirty="0" smtClean="0">
                      <a:solidFill>
                        <a:schemeClr val="bg1"/>
                      </a:solidFill>
                      <a:latin typeface="Times New Roman" pitchFamily="33" charset="0"/>
                      <a:cs typeface="Arial" charset="0"/>
                    </a:rPr>
                    <a:t>Correction</a:t>
                  </a:r>
                </a:p>
                <a:p>
                  <a:pPr algn="ctr" eaLnBrk="0" fontAlgn="base" hangingPunct="0">
                    <a:spcBef>
                      <a:spcPct val="0"/>
                    </a:spcBef>
                    <a:spcAft>
                      <a:spcPct val="0"/>
                    </a:spcAft>
                  </a:pPr>
                  <a:r>
                    <a:rPr lang="en-GB" sz="1400" dirty="0" smtClean="0">
                      <a:solidFill>
                        <a:schemeClr val="bg1"/>
                      </a:solidFill>
                      <a:latin typeface="Times New Roman" pitchFamily="33" charset="0"/>
                      <a:cs typeface="Arial" charset="0"/>
                    </a:rPr>
                    <a:t>(Realign &amp; Unwarp)</a:t>
                  </a:r>
                </a:p>
              </p:txBody>
            </p:sp>
            <p:sp>
              <p:nvSpPr>
                <p:cNvPr id="6193" name="Line 8"/>
                <p:cNvSpPr>
                  <a:spLocks noChangeShapeType="1"/>
                </p:cNvSpPr>
                <p:nvPr/>
              </p:nvSpPr>
              <p:spPr bwMode="auto">
                <a:xfrm>
                  <a:off x="732" y="1783"/>
                  <a:ext cx="1" cy="161"/>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grpSp>
          <p:grpSp>
            <p:nvGrpSpPr>
              <p:cNvPr id="6152" name="Group 9"/>
              <p:cNvGrpSpPr>
                <a:grpSpLocks/>
              </p:cNvGrpSpPr>
              <p:nvPr/>
            </p:nvGrpSpPr>
            <p:grpSpPr bwMode="auto">
              <a:xfrm>
                <a:off x="-21" y="753"/>
                <a:ext cx="5559" cy="3423"/>
                <a:chOff x="-21" y="753"/>
                <a:chExt cx="5559" cy="3423"/>
              </a:xfrm>
            </p:grpSpPr>
            <p:grpSp>
              <p:nvGrpSpPr>
                <p:cNvPr id="6153" name="Group 10"/>
                <p:cNvGrpSpPr>
                  <a:grpSpLocks/>
                </p:cNvGrpSpPr>
                <p:nvPr/>
              </p:nvGrpSpPr>
              <p:grpSpPr bwMode="auto">
                <a:xfrm>
                  <a:off x="1029" y="791"/>
                  <a:ext cx="1065" cy="1639"/>
                  <a:chOff x="1115" y="791"/>
                  <a:chExt cx="1154" cy="1639"/>
                </a:xfrm>
              </p:grpSpPr>
              <p:sp>
                <p:nvSpPr>
                  <p:cNvPr id="6185" name="Rectangle 11"/>
                  <p:cNvSpPr>
                    <a:spLocks noChangeArrowheads="1"/>
                  </p:cNvSpPr>
                  <p:nvPr/>
                </p:nvSpPr>
                <p:spPr bwMode="auto">
                  <a:xfrm>
                    <a:off x="1397" y="2082"/>
                    <a:ext cx="816" cy="231"/>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fontAlgn="base" hangingPunct="0">
                      <a:spcBef>
                        <a:spcPct val="0"/>
                      </a:spcBef>
                      <a:spcAft>
                        <a:spcPct val="0"/>
                      </a:spcAft>
                    </a:pPr>
                    <a:r>
                      <a:rPr lang="en-GB" dirty="0" smtClean="0">
                        <a:solidFill>
                          <a:schemeClr val="bg1"/>
                        </a:solidFill>
                        <a:latin typeface="Times New Roman" pitchFamily="33" charset="0"/>
                        <a:cs typeface="Arial" charset="0"/>
                      </a:rPr>
                      <a:t>Smoothing</a:t>
                    </a:r>
                  </a:p>
                </p:txBody>
              </p:sp>
              <p:pic>
                <p:nvPicPr>
                  <p:cNvPr id="6186"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 y="1056"/>
                    <a:ext cx="981" cy="66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87" name="Rectangle 13"/>
                  <p:cNvSpPr>
                    <a:spLocks noChangeArrowheads="1"/>
                  </p:cNvSpPr>
                  <p:nvPr/>
                </p:nvSpPr>
                <p:spPr bwMode="auto">
                  <a:xfrm>
                    <a:off x="1289" y="1989"/>
                    <a:ext cx="950" cy="44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88" name="Rectangle 14"/>
                  <p:cNvSpPr>
                    <a:spLocks noChangeArrowheads="1"/>
                  </p:cNvSpPr>
                  <p:nvPr/>
                </p:nvSpPr>
                <p:spPr bwMode="auto">
                  <a:xfrm>
                    <a:off x="1536" y="791"/>
                    <a:ext cx="51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GB" smtClean="0">
                        <a:solidFill>
                          <a:schemeClr val="bg1"/>
                        </a:solidFill>
                        <a:latin typeface="Times New Roman" pitchFamily="33" charset="0"/>
                        <a:cs typeface="Arial" charset="0"/>
                      </a:rPr>
                      <a:t>kernel</a:t>
                    </a:r>
                  </a:p>
                </p:txBody>
              </p:sp>
              <p:sp>
                <p:nvSpPr>
                  <p:cNvPr id="6189" name="Line 15"/>
                  <p:cNvSpPr>
                    <a:spLocks noChangeShapeType="1"/>
                  </p:cNvSpPr>
                  <p:nvPr/>
                </p:nvSpPr>
                <p:spPr bwMode="auto">
                  <a:xfrm>
                    <a:off x="1115" y="2207"/>
                    <a:ext cx="226" cy="3"/>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90" name="Line 16"/>
                  <p:cNvSpPr>
                    <a:spLocks noChangeShapeType="1"/>
                  </p:cNvSpPr>
                  <p:nvPr/>
                </p:nvSpPr>
                <p:spPr bwMode="auto">
                  <a:xfrm>
                    <a:off x="1773" y="1776"/>
                    <a:ext cx="0" cy="239"/>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ln>
                        <a:solidFill>
                          <a:schemeClr val="bg1"/>
                        </a:solidFill>
                      </a:ln>
                      <a:solidFill>
                        <a:schemeClr val="bg1"/>
                      </a:solidFill>
                      <a:cs typeface="Arial" charset="0"/>
                    </a:endParaRPr>
                  </a:p>
                </p:txBody>
              </p:sp>
            </p:grpSp>
            <p:grpSp>
              <p:nvGrpSpPr>
                <p:cNvPr id="6154" name="Group 17"/>
                <p:cNvGrpSpPr>
                  <a:grpSpLocks/>
                </p:cNvGrpSpPr>
                <p:nvPr/>
              </p:nvGrpSpPr>
              <p:grpSpPr bwMode="auto">
                <a:xfrm>
                  <a:off x="204" y="2374"/>
                  <a:ext cx="1980" cy="1802"/>
                  <a:chOff x="204" y="2374"/>
                  <a:chExt cx="1980" cy="1802"/>
                </a:xfrm>
              </p:grpSpPr>
              <p:sp>
                <p:nvSpPr>
                  <p:cNvPr id="6178" name="Rectangle 18"/>
                  <p:cNvSpPr>
                    <a:spLocks noChangeArrowheads="1"/>
                  </p:cNvSpPr>
                  <p:nvPr/>
                </p:nvSpPr>
                <p:spPr bwMode="auto">
                  <a:xfrm>
                    <a:off x="204" y="2782"/>
                    <a:ext cx="1814" cy="40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79" name="Rectangle 19"/>
                  <p:cNvSpPr>
                    <a:spLocks noChangeArrowheads="1"/>
                  </p:cNvSpPr>
                  <p:nvPr/>
                </p:nvSpPr>
                <p:spPr bwMode="auto">
                  <a:xfrm>
                    <a:off x="322" y="2774"/>
                    <a:ext cx="1616" cy="406"/>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lIns="90488" tIns="44450" rIns="90488" bIns="44450">
                    <a:spAutoFit/>
                  </a:bodyPr>
                  <a:lstStyle/>
                  <a:p>
                    <a:pPr marL="285750" indent="-285750" eaLnBrk="0" fontAlgn="base" hangingPunct="0">
                      <a:spcBef>
                        <a:spcPct val="0"/>
                      </a:spcBef>
                      <a:spcAft>
                        <a:spcPct val="0"/>
                      </a:spcAft>
                      <a:buFont typeface="Arial" pitchFamily="34" charset="0"/>
                      <a:buChar char="•"/>
                    </a:pPr>
                    <a:r>
                      <a:rPr lang="en-GB" dirty="0" smtClean="0">
                        <a:solidFill>
                          <a:schemeClr val="bg1"/>
                        </a:solidFill>
                        <a:latin typeface="Times New Roman" pitchFamily="33" charset="0"/>
                        <a:cs typeface="Arial" charset="0"/>
                      </a:rPr>
                      <a:t>Co-registration</a:t>
                    </a:r>
                  </a:p>
                  <a:p>
                    <a:pPr marL="285750" indent="-285750" eaLnBrk="0" fontAlgn="base" hangingPunct="0">
                      <a:spcBef>
                        <a:spcPct val="0"/>
                      </a:spcBef>
                      <a:spcAft>
                        <a:spcPct val="0"/>
                      </a:spcAft>
                      <a:buFont typeface="Arial" pitchFamily="34" charset="0"/>
                      <a:buChar char="•"/>
                    </a:pPr>
                    <a:r>
                      <a:rPr lang="en-GB" dirty="0" smtClean="0">
                        <a:solidFill>
                          <a:schemeClr val="bg1"/>
                        </a:solidFill>
                        <a:latin typeface="Times New Roman" pitchFamily="33" charset="0"/>
                        <a:cs typeface="Arial" charset="0"/>
                      </a:rPr>
                      <a:t>Spatial</a:t>
                    </a:r>
                    <a:r>
                      <a:rPr lang="en-GB" dirty="0">
                        <a:solidFill>
                          <a:schemeClr val="bg1"/>
                        </a:solidFill>
                        <a:latin typeface="Times New Roman" pitchFamily="33" charset="0"/>
                        <a:cs typeface="Arial" charset="0"/>
                      </a:rPr>
                      <a:t> </a:t>
                    </a:r>
                    <a:r>
                      <a:rPr lang="en-GB" dirty="0" smtClean="0">
                        <a:solidFill>
                          <a:schemeClr val="bg1"/>
                        </a:solidFill>
                        <a:latin typeface="Times New Roman" pitchFamily="33" charset="0"/>
                        <a:cs typeface="Arial" charset="0"/>
                      </a:rPr>
                      <a:t>normalisation</a:t>
                    </a:r>
                  </a:p>
                </p:txBody>
              </p:sp>
              <p:pic>
                <p:nvPicPr>
                  <p:cNvPr id="6180" name="Picture 2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 y="3425"/>
                    <a:ext cx="825"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181" name="Rectangle 21"/>
                  <p:cNvSpPr>
                    <a:spLocks noChangeArrowheads="1"/>
                  </p:cNvSpPr>
                  <p:nvPr/>
                </p:nvSpPr>
                <p:spPr bwMode="auto">
                  <a:xfrm>
                    <a:off x="1552" y="3600"/>
                    <a:ext cx="632"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GB" smtClean="0">
                        <a:solidFill>
                          <a:schemeClr val="bg1"/>
                        </a:solidFill>
                        <a:latin typeface="Times New Roman" pitchFamily="33" charset="0"/>
                        <a:cs typeface="Arial" charset="0"/>
                      </a:rPr>
                      <a:t>Standard</a:t>
                    </a:r>
                  </a:p>
                  <a:p>
                    <a:pPr eaLnBrk="0" fontAlgn="base" hangingPunct="0">
                      <a:spcBef>
                        <a:spcPct val="0"/>
                      </a:spcBef>
                      <a:spcAft>
                        <a:spcPct val="0"/>
                      </a:spcAft>
                    </a:pPr>
                    <a:r>
                      <a:rPr lang="en-GB" smtClean="0">
                        <a:solidFill>
                          <a:schemeClr val="bg1"/>
                        </a:solidFill>
                        <a:latin typeface="Times New Roman" pitchFamily="33" charset="0"/>
                        <a:cs typeface="Arial" charset="0"/>
                      </a:rPr>
                      <a:t>template</a:t>
                    </a:r>
                  </a:p>
                </p:txBody>
              </p:sp>
              <p:sp>
                <p:nvSpPr>
                  <p:cNvPr id="6182" name="Line 22"/>
                  <p:cNvSpPr>
                    <a:spLocks noChangeShapeType="1"/>
                  </p:cNvSpPr>
                  <p:nvPr/>
                </p:nvSpPr>
                <p:spPr bwMode="auto">
                  <a:xfrm flipV="1">
                    <a:off x="1067" y="3237"/>
                    <a:ext cx="0" cy="186"/>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83" name="Line 23"/>
                  <p:cNvSpPr>
                    <a:spLocks noChangeShapeType="1"/>
                  </p:cNvSpPr>
                  <p:nvPr/>
                </p:nvSpPr>
                <p:spPr bwMode="auto">
                  <a:xfrm flipH="1">
                    <a:off x="680" y="2472"/>
                    <a:ext cx="0" cy="288"/>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84" name="Line 24"/>
                  <p:cNvSpPr>
                    <a:spLocks noChangeShapeType="1"/>
                  </p:cNvSpPr>
                  <p:nvPr/>
                </p:nvSpPr>
                <p:spPr bwMode="auto">
                  <a:xfrm flipV="1">
                    <a:off x="1641" y="2374"/>
                    <a:ext cx="0" cy="339"/>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grpSp>
            <p:grpSp>
              <p:nvGrpSpPr>
                <p:cNvPr id="6155" name="Group 25"/>
                <p:cNvGrpSpPr>
                  <a:grpSpLocks/>
                </p:cNvGrpSpPr>
                <p:nvPr/>
              </p:nvGrpSpPr>
              <p:grpSpPr bwMode="auto">
                <a:xfrm>
                  <a:off x="-21" y="776"/>
                  <a:ext cx="1113" cy="1000"/>
                  <a:chOff x="-22" y="776"/>
                  <a:chExt cx="1205" cy="1000"/>
                </a:xfrm>
              </p:grpSpPr>
              <p:sp>
                <p:nvSpPr>
                  <p:cNvPr id="6174" name="Rectangle 26"/>
                  <p:cNvSpPr>
                    <a:spLocks noChangeArrowheads="1"/>
                  </p:cNvSpPr>
                  <p:nvPr/>
                </p:nvSpPr>
                <p:spPr bwMode="auto">
                  <a:xfrm>
                    <a:off x="-22" y="776"/>
                    <a:ext cx="12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GB" dirty="0" smtClean="0">
                        <a:solidFill>
                          <a:schemeClr val="bg1"/>
                        </a:solidFill>
                        <a:latin typeface="Times New Roman" pitchFamily="33" charset="0"/>
                        <a:cs typeface="Arial" charset="0"/>
                      </a:rPr>
                      <a:t>fMRI time-series</a:t>
                    </a:r>
                  </a:p>
                </p:txBody>
              </p:sp>
              <p:pic>
                <p:nvPicPr>
                  <p:cNvPr id="6175" name="Picture 2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1008"/>
                    <a:ext cx="720" cy="576"/>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pic>
                <p:nvPicPr>
                  <p:cNvPr id="6176" name="Picture 2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 y="1104"/>
                    <a:ext cx="720" cy="576"/>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pic>
                <p:nvPicPr>
                  <p:cNvPr id="6177" name="Picture 2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1200"/>
                    <a:ext cx="720" cy="576"/>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6157" name="Group 31"/>
                <p:cNvGrpSpPr>
                  <a:grpSpLocks/>
                </p:cNvGrpSpPr>
                <p:nvPr/>
              </p:nvGrpSpPr>
              <p:grpSpPr bwMode="auto">
                <a:xfrm>
                  <a:off x="3817" y="753"/>
                  <a:ext cx="1721" cy="1743"/>
                  <a:chOff x="4135" y="753"/>
                  <a:chExt cx="1865" cy="1743"/>
                </a:xfrm>
              </p:grpSpPr>
              <p:pic>
                <p:nvPicPr>
                  <p:cNvPr id="6171" name="Picture 3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6" y="1056"/>
                    <a:ext cx="1623" cy="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172" name="Picture 33"/>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4" y="1803"/>
                    <a:ext cx="996" cy="69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73" name="Rectangle 34"/>
                  <p:cNvSpPr>
                    <a:spLocks noChangeArrowheads="1"/>
                  </p:cNvSpPr>
                  <p:nvPr/>
                </p:nvSpPr>
                <p:spPr bwMode="auto">
                  <a:xfrm>
                    <a:off x="4135" y="753"/>
                    <a:ext cx="1797" cy="23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fontAlgn="base" hangingPunct="0">
                      <a:spcBef>
                        <a:spcPct val="0"/>
                      </a:spcBef>
                      <a:spcAft>
                        <a:spcPct val="0"/>
                      </a:spcAft>
                    </a:pPr>
                    <a:r>
                      <a:rPr lang="en-GB" dirty="0" smtClean="0">
                        <a:solidFill>
                          <a:schemeClr val="bg1"/>
                        </a:solidFill>
                        <a:latin typeface="Times New Roman" pitchFamily="33" charset="0"/>
                        <a:cs typeface="Arial" charset="0"/>
                      </a:rPr>
                      <a:t>Statistical Parametric Map</a:t>
                    </a:r>
                  </a:p>
                </p:txBody>
              </p:sp>
            </p:grpSp>
            <p:grpSp>
              <p:nvGrpSpPr>
                <p:cNvPr id="6158" name="Group 35"/>
                <p:cNvGrpSpPr>
                  <a:grpSpLocks/>
                </p:cNvGrpSpPr>
                <p:nvPr/>
              </p:nvGrpSpPr>
              <p:grpSpPr bwMode="auto">
                <a:xfrm>
                  <a:off x="2083" y="776"/>
                  <a:ext cx="1671" cy="1647"/>
                  <a:chOff x="2254" y="776"/>
                  <a:chExt cx="1810" cy="1647"/>
                </a:xfrm>
              </p:grpSpPr>
              <p:pic>
                <p:nvPicPr>
                  <p:cNvPr id="6164" name="Picture 36"/>
                  <p:cNvPicPr>
                    <a:picLocks noChangeArrowheads="1"/>
                  </p:cNvPicPr>
                  <p:nvPr/>
                </p:nvPicPr>
                <p:blipFill>
                  <a:blip r:embed="rId8">
                    <a:extLst>
                      <a:ext uri="{28A0092B-C50C-407E-A947-70E740481C1C}">
                        <a14:useLocalDpi xmlns:a14="http://schemas.microsoft.com/office/drawing/2010/main" val="0"/>
                      </a:ext>
                    </a:extLst>
                  </a:blip>
                  <a:srcRect l="69757" t="30959" r="7643" b="14474"/>
                  <a:stretch>
                    <a:fillRect/>
                  </a:stretch>
                </p:blipFill>
                <p:spPr bwMode="auto">
                  <a:xfrm>
                    <a:off x="3029" y="1062"/>
                    <a:ext cx="485" cy="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165" name="Rectangle 37"/>
                  <p:cNvSpPr>
                    <a:spLocks noChangeArrowheads="1"/>
                  </p:cNvSpPr>
                  <p:nvPr/>
                </p:nvSpPr>
                <p:spPr bwMode="auto">
                  <a:xfrm>
                    <a:off x="2553" y="2090"/>
                    <a:ext cx="1511" cy="229"/>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fontAlgn="base" hangingPunct="0">
                      <a:spcBef>
                        <a:spcPct val="0"/>
                      </a:spcBef>
                      <a:spcAft>
                        <a:spcPct val="0"/>
                      </a:spcAft>
                    </a:pPr>
                    <a:r>
                      <a:rPr lang="en-GB" smtClean="0">
                        <a:solidFill>
                          <a:schemeClr val="bg1"/>
                        </a:solidFill>
                        <a:latin typeface="Times New Roman" pitchFamily="33" charset="0"/>
                        <a:cs typeface="Arial" charset="0"/>
                      </a:rPr>
                      <a:t>General Linear Model</a:t>
                    </a:r>
                  </a:p>
                </p:txBody>
              </p:sp>
              <p:sp>
                <p:nvSpPr>
                  <p:cNvPr id="6166" name="Rectangle 38"/>
                  <p:cNvSpPr>
                    <a:spLocks noChangeArrowheads="1"/>
                  </p:cNvSpPr>
                  <p:nvPr/>
                </p:nvSpPr>
                <p:spPr bwMode="auto">
                  <a:xfrm>
                    <a:off x="2479" y="1989"/>
                    <a:ext cx="1535" cy="4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67" name="Rectangle 39"/>
                  <p:cNvSpPr>
                    <a:spLocks noChangeArrowheads="1"/>
                  </p:cNvSpPr>
                  <p:nvPr/>
                </p:nvSpPr>
                <p:spPr bwMode="auto">
                  <a:xfrm>
                    <a:off x="2779" y="776"/>
                    <a:ext cx="1022" cy="23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fontAlgn="base" hangingPunct="0">
                      <a:spcBef>
                        <a:spcPct val="0"/>
                      </a:spcBef>
                      <a:spcAft>
                        <a:spcPct val="0"/>
                      </a:spcAft>
                    </a:pPr>
                    <a:r>
                      <a:rPr lang="en-GB" dirty="0" smtClean="0">
                        <a:solidFill>
                          <a:schemeClr val="bg1"/>
                        </a:solidFill>
                        <a:latin typeface="Times New Roman" pitchFamily="33" charset="0"/>
                        <a:cs typeface="Arial" charset="0"/>
                      </a:rPr>
                      <a:t>Design matrix</a:t>
                    </a:r>
                  </a:p>
                </p:txBody>
              </p:sp>
              <p:sp>
                <p:nvSpPr>
                  <p:cNvPr id="6168" name="Line 40"/>
                  <p:cNvSpPr>
                    <a:spLocks noChangeShapeType="1"/>
                  </p:cNvSpPr>
                  <p:nvPr/>
                </p:nvSpPr>
                <p:spPr bwMode="auto">
                  <a:xfrm>
                    <a:off x="3258" y="1787"/>
                    <a:ext cx="0" cy="19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69" name="Line 41"/>
                  <p:cNvSpPr>
                    <a:spLocks noChangeShapeType="1"/>
                  </p:cNvSpPr>
                  <p:nvPr/>
                </p:nvSpPr>
                <p:spPr bwMode="auto">
                  <a:xfrm>
                    <a:off x="2254" y="2206"/>
                    <a:ext cx="269" cy="4"/>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70" name="Line 42"/>
                  <p:cNvSpPr>
                    <a:spLocks noChangeShapeType="1"/>
                  </p:cNvSpPr>
                  <p:nvPr/>
                </p:nvSpPr>
                <p:spPr bwMode="auto">
                  <a:xfrm>
                    <a:off x="3258" y="1787"/>
                    <a:ext cx="0" cy="195"/>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grpSp>
            <p:grpSp>
              <p:nvGrpSpPr>
                <p:cNvPr id="6159" name="Group 43"/>
                <p:cNvGrpSpPr>
                  <a:grpSpLocks/>
                </p:cNvGrpSpPr>
                <p:nvPr/>
              </p:nvGrpSpPr>
              <p:grpSpPr bwMode="auto">
                <a:xfrm>
                  <a:off x="3056" y="2405"/>
                  <a:ext cx="1972" cy="1684"/>
                  <a:chOff x="3311" y="2405"/>
                  <a:chExt cx="2136" cy="1684"/>
                </a:xfrm>
              </p:grpSpPr>
              <p:sp>
                <p:nvSpPr>
                  <p:cNvPr id="6160" name="Rectangle 44"/>
                  <p:cNvSpPr>
                    <a:spLocks noChangeArrowheads="1"/>
                  </p:cNvSpPr>
                  <p:nvPr/>
                </p:nvSpPr>
                <p:spPr bwMode="auto">
                  <a:xfrm>
                    <a:off x="3360" y="2784"/>
                    <a:ext cx="1415" cy="23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fontAlgn="base" hangingPunct="0">
                      <a:spcBef>
                        <a:spcPct val="0"/>
                      </a:spcBef>
                      <a:spcAft>
                        <a:spcPct val="0"/>
                      </a:spcAft>
                    </a:pPr>
                    <a:r>
                      <a:rPr lang="en-GB" dirty="0" smtClean="0">
                        <a:solidFill>
                          <a:schemeClr val="bg1"/>
                        </a:solidFill>
                        <a:latin typeface="Times New Roman" pitchFamily="33" charset="0"/>
                        <a:cs typeface="Arial" charset="0"/>
                      </a:rPr>
                      <a:t>Parameter Estimates</a:t>
                    </a:r>
                  </a:p>
                </p:txBody>
              </p:sp>
              <p:sp>
                <p:nvSpPr>
                  <p:cNvPr id="6161" name="Line 45"/>
                  <p:cNvSpPr>
                    <a:spLocks noChangeShapeType="1"/>
                  </p:cNvSpPr>
                  <p:nvPr/>
                </p:nvSpPr>
                <p:spPr bwMode="auto">
                  <a:xfrm flipV="1">
                    <a:off x="4608" y="2430"/>
                    <a:ext cx="354" cy="402"/>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62" name="Line 46"/>
                  <p:cNvSpPr>
                    <a:spLocks noChangeShapeType="1"/>
                  </p:cNvSpPr>
                  <p:nvPr/>
                </p:nvSpPr>
                <p:spPr bwMode="auto">
                  <a:xfrm>
                    <a:off x="3311" y="2405"/>
                    <a:ext cx="350" cy="427"/>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pic>
                <p:nvPicPr>
                  <p:cNvPr id="6163" name="Picture 4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2" y="3025"/>
                    <a:ext cx="1995"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grpSp>
        <p:sp>
          <p:nvSpPr>
            <p:cNvPr id="6150" name="Rectangle 48"/>
            <p:cNvSpPr>
              <a:spLocks noChangeArrowheads="1"/>
            </p:cNvSpPr>
            <p:nvPr/>
          </p:nvSpPr>
          <p:spPr bwMode="auto">
            <a:xfrm>
              <a:off x="88" y="2616"/>
              <a:ext cx="2090" cy="161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grpSp>
      <p:sp>
        <p:nvSpPr>
          <p:cNvPr id="50" name="Rectangle 49"/>
          <p:cNvSpPr/>
          <p:nvPr/>
        </p:nvSpPr>
        <p:spPr>
          <a:xfrm>
            <a:off x="1763712" y="1255714"/>
            <a:ext cx="1682749" cy="27495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6147" name="Title 48"/>
          <p:cNvSpPr>
            <a:spLocks noGrp="1"/>
          </p:cNvSpPr>
          <p:nvPr>
            <p:ph type="title"/>
          </p:nvPr>
        </p:nvSpPr>
        <p:spPr>
          <a:xfrm>
            <a:off x="892012" y="116632"/>
            <a:ext cx="7772400" cy="706438"/>
          </a:xfrm>
        </p:spPr>
        <p:txBody>
          <a:bodyPr>
            <a:noAutofit/>
          </a:bodyPr>
          <a:lstStyle/>
          <a:p>
            <a:r>
              <a:rPr lang="en-GB" sz="5000" dirty="0" smtClean="0">
                <a:solidFill>
                  <a:srgbClr val="4F81BD"/>
                </a:solidFill>
              </a:rPr>
              <a:t>Overview</a:t>
            </a:r>
          </a:p>
        </p:txBody>
      </p:sp>
    </p:spTree>
    <p:extLst>
      <p:ext uri="{BB962C8B-B14F-4D97-AF65-F5344CB8AC3E}">
        <p14:creationId xmlns:p14="http://schemas.microsoft.com/office/powerpoint/2010/main" val="188580734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8313" y="115888"/>
            <a:ext cx="8229600" cy="1384300"/>
          </a:xfrm>
        </p:spPr>
        <p:txBody>
          <a:bodyPr/>
          <a:lstStyle/>
          <a:p>
            <a:pPr eaLnBrk="1" hangingPunct="1"/>
            <a:r>
              <a:rPr lang="en-GB" sz="4000" dirty="0" smtClean="0">
                <a:solidFill>
                  <a:srgbClr val="8EB4E3"/>
                </a:solidFill>
              </a:rPr>
              <a:t>References for </a:t>
            </a:r>
            <a:r>
              <a:rPr lang="en-GB" sz="4000" dirty="0" err="1" smtClean="0">
                <a:solidFill>
                  <a:srgbClr val="8EB4E3"/>
                </a:solidFill>
              </a:rPr>
              <a:t>coregistration</a:t>
            </a:r>
            <a:r>
              <a:rPr lang="en-GB" sz="4000" dirty="0" smtClean="0">
                <a:solidFill>
                  <a:srgbClr val="8EB4E3"/>
                </a:solidFill>
              </a:rPr>
              <a:t> &amp; </a:t>
            </a:r>
            <a:br>
              <a:rPr lang="en-GB" sz="4000" dirty="0" smtClean="0">
                <a:solidFill>
                  <a:srgbClr val="8EB4E3"/>
                </a:solidFill>
              </a:rPr>
            </a:br>
            <a:r>
              <a:rPr lang="en-GB" sz="4000" dirty="0" smtClean="0">
                <a:solidFill>
                  <a:srgbClr val="8EB4E3"/>
                </a:solidFill>
              </a:rPr>
              <a:t>spatial normalization</a:t>
            </a:r>
          </a:p>
        </p:txBody>
      </p:sp>
      <p:sp>
        <p:nvSpPr>
          <p:cNvPr id="26627" name="Rectangle 3"/>
          <p:cNvSpPr>
            <a:spLocks noGrp="1" noChangeArrowheads="1"/>
          </p:cNvSpPr>
          <p:nvPr>
            <p:ph type="body" idx="1"/>
          </p:nvPr>
        </p:nvSpPr>
        <p:spPr>
          <a:xfrm>
            <a:off x="971550" y="1988839"/>
            <a:ext cx="7272338" cy="4391323"/>
          </a:xfrm>
        </p:spPr>
        <p:txBody>
          <a:bodyPr/>
          <a:lstStyle/>
          <a:p>
            <a:pPr eaLnBrk="1" hangingPunct="1">
              <a:lnSpc>
                <a:spcPct val="90000"/>
              </a:lnSpc>
            </a:pPr>
            <a:r>
              <a:rPr lang="en-GB" sz="2000" dirty="0" smtClean="0"/>
              <a:t>SPM course videos &amp; slides:  </a:t>
            </a:r>
            <a:r>
              <a:rPr lang="en-GB" sz="2000" dirty="0" smtClean="0">
                <a:hlinkClick r:id="rId2"/>
              </a:rPr>
              <a:t>http://www.ucl.ac.uk/stream/media/swatch?v=1d42446d1c34</a:t>
            </a:r>
            <a:endParaRPr lang="en-GB" sz="2000" dirty="0" smtClean="0"/>
          </a:p>
          <a:p>
            <a:pPr eaLnBrk="1" hangingPunct="1">
              <a:lnSpc>
                <a:spcPct val="90000"/>
              </a:lnSpc>
            </a:pPr>
            <a:endParaRPr lang="en-GB" sz="2000" dirty="0" smtClean="0"/>
          </a:p>
          <a:p>
            <a:pPr eaLnBrk="1" hangingPunct="1">
              <a:lnSpc>
                <a:spcPct val="90000"/>
              </a:lnSpc>
            </a:pPr>
            <a:r>
              <a:rPr lang="en-GB" sz="2000" dirty="0" smtClean="0"/>
              <a:t>Previous </a:t>
            </a:r>
            <a:r>
              <a:rPr lang="en-GB" sz="2000" dirty="0" err="1" smtClean="0"/>
              <a:t>MfD</a:t>
            </a:r>
            <a:r>
              <a:rPr lang="en-GB" sz="2000" dirty="0" smtClean="0"/>
              <a:t> Slides</a:t>
            </a:r>
          </a:p>
          <a:p>
            <a:pPr eaLnBrk="1" hangingPunct="1">
              <a:lnSpc>
                <a:spcPct val="90000"/>
              </a:lnSpc>
            </a:pPr>
            <a:endParaRPr lang="en-GB" sz="2000" dirty="0" smtClean="0"/>
          </a:p>
          <a:p>
            <a:pPr eaLnBrk="1" hangingPunct="1">
              <a:lnSpc>
                <a:spcPct val="90000"/>
              </a:lnSpc>
            </a:pPr>
            <a:r>
              <a:rPr lang="en-GB" sz="2000" dirty="0" err="1" smtClean="0"/>
              <a:t>Rik</a:t>
            </a:r>
            <a:r>
              <a:rPr lang="en-GB" sz="2000" dirty="0" smtClean="0"/>
              <a:t> Henson’s </a:t>
            </a:r>
            <a:r>
              <a:rPr lang="en-GB" sz="2000" dirty="0" err="1" smtClean="0"/>
              <a:t>Preprocessing</a:t>
            </a:r>
            <a:r>
              <a:rPr lang="en-GB" sz="2000" dirty="0" smtClean="0"/>
              <a:t> Slides: </a:t>
            </a:r>
            <a:r>
              <a:rPr lang="en-GB" sz="2000" dirty="0" smtClean="0">
                <a:solidFill>
                  <a:schemeClr val="hlink"/>
                </a:solidFill>
                <a:hlinkClick r:id="rId3"/>
              </a:rPr>
              <a:t>http://imaging.mrc-cbu.cam.ac.uk/imaging/ProcessingStream</a:t>
            </a:r>
            <a:endParaRPr lang="en-GB" sz="2000" dirty="0" smtClean="0">
              <a:solidFill>
                <a:schemeClr val="hlink"/>
              </a:solidFill>
            </a:endParaRPr>
          </a:p>
          <a:p>
            <a:pPr eaLnBrk="1" hangingPunct="1">
              <a:lnSpc>
                <a:spcPct val="90000"/>
              </a:lnSpc>
              <a:buFontTx/>
              <a:buNone/>
            </a:pPr>
            <a:endParaRPr lang="en-GB" sz="2000" dirty="0" smtClean="0"/>
          </a:p>
          <a:p>
            <a:pPr eaLnBrk="1" hangingPunct="1">
              <a:lnSpc>
                <a:spcPct val="90000"/>
              </a:lnSpc>
              <a:buFontTx/>
              <a:buNone/>
            </a:pPr>
            <a:endParaRPr lang="en-GB" sz="1800" dirty="0" smtClean="0">
              <a:solidFill>
                <a:schemeClr val="hlink"/>
              </a:solidFill>
            </a:endParaRPr>
          </a:p>
          <a:p>
            <a:pPr eaLnBrk="1" hangingPunct="1">
              <a:lnSpc>
                <a:spcPct val="90000"/>
              </a:lnSpc>
              <a:buFontTx/>
              <a:buNone/>
            </a:pPr>
            <a:endParaRPr lang="en-GB" sz="1800" dirty="0" smtClean="0">
              <a:solidFill>
                <a:schemeClr val="hlink"/>
              </a:solidFill>
            </a:endParaRPr>
          </a:p>
        </p:txBody>
      </p:sp>
    </p:spTree>
    <p:extLst>
      <p:ext uri="{BB962C8B-B14F-4D97-AF65-F5344CB8AC3E}">
        <p14:creationId xmlns:p14="http://schemas.microsoft.com/office/powerpoint/2010/main" val="28998654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lgn="ctr">
              <a:buNone/>
            </a:pPr>
            <a:r>
              <a:rPr lang="en-GB" sz="4500" dirty="0" smtClean="0">
                <a:solidFill>
                  <a:srgbClr val="4F81BD"/>
                </a:solidFill>
              </a:rPr>
              <a:t>Thank you for your attention</a:t>
            </a:r>
          </a:p>
          <a:p>
            <a:pPr marL="0" indent="0" algn="ctr">
              <a:buNone/>
            </a:pPr>
            <a:endParaRPr lang="en-GB" dirty="0">
              <a:solidFill>
                <a:schemeClr val="tx2">
                  <a:lumMod val="40000"/>
                  <a:lumOff val="60000"/>
                </a:schemeClr>
              </a:solidFill>
            </a:endParaRPr>
          </a:p>
          <a:p>
            <a:pPr marL="0" indent="0" algn="ctr">
              <a:buNone/>
            </a:pPr>
            <a:r>
              <a:rPr lang="en-GB" dirty="0" smtClean="0"/>
              <a:t>And thanks to Ged Ridgeway for his help!</a:t>
            </a:r>
            <a:endParaRPr lang="en-GB" dirty="0"/>
          </a:p>
        </p:txBody>
      </p:sp>
    </p:spTree>
    <p:extLst>
      <p:ext uri="{BB962C8B-B14F-4D97-AF65-F5344CB8AC3E}">
        <p14:creationId xmlns:p14="http://schemas.microsoft.com/office/powerpoint/2010/main" val="326837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2"/>
            <a:ext cx="7772400" cy="1470025"/>
          </a:xfrm>
        </p:spPr>
        <p:txBody>
          <a:bodyPr>
            <a:normAutofit/>
          </a:bodyPr>
          <a:lstStyle/>
          <a:p>
            <a:r>
              <a:rPr lang="en-GB" sz="5000" dirty="0" err="1" smtClean="0">
                <a:solidFill>
                  <a:srgbClr val="4F81BD"/>
                </a:solidFill>
              </a:rPr>
              <a:t>Coregistration</a:t>
            </a:r>
            <a:endParaRPr lang="en-GB" sz="5000" dirty="0">
              <a:solidFill>
                <a:srgbClr val="4F81BD"/>
              </a:solidFill>
            </a:endParaRPr>
          </a:p>
        </p:txBody>
      </p:sp>
      <p:sp>
        <p:nvSpPr>
          <p:cNvPr id="8" name="TextBox 7"/>
          <p:cNvSpPr txBox="1"/>
          <p:nvPr/>
        </p:nvSpPr>
        <p:spPr>
          <a:xfrm>
            <a:off x="179512" y="1484784"/>
            <a:ext cx="3384376" cy="3170099"/>
          </a:xfrm>
          <a:prstGeom prst="rect">
            <a:avLst/>
          </a:prstGeom>
          <a:noFill/>
        </p:spPr>
        <p:txBody>
          <a:bodyPr wrap="square" rtlCol="0">
            <a:spAutoFit/>
          </a:bodyPr>
          <a:lstStyle/>
          <a:p>
            <a:r>
              <a:rPr lang="en-GB" sz="2000" u="sng" dirty="0" err="1" smtClean="0">
                <a:solidFill>
                  <a:schemeClr val="bg1"/>
                </a:solidFill>
              </a:rPr>
              <a:t>Coregistration</a:t>
            </a:r>
            <a:endParaRPr lang="en-GB" sz="2000" u="sng" dirty="0" smtClean="0">
              <a:solidFill>
                <a:schemeClr val="bg1"/>
              </a:solidFill>
            </a:endParaRPr>
          </a:p>
          <a:p>
            <a:endParaRPr lang="en-GB" sz="2000" u="sng" dirty="0" smtClean="0">
              <a:solidFill>
                <a:schemeClr val="bg1"/>
              </a:solidFill>
            </a:endParaRPr>
          </a:p>
          <a:p>
            <a:r>
              <a:rPr lang="en-GB" sz="2000" dirty="0" smtClean="0">
                <a:solidFill>
                  <a:schemeClr val="bg1"/>
                </a:solidFill>
              </a:rPr>
              <a:t>Aligns two images from different modalities (i.e. Functional to structural image) from the same individual (within subjects).</a:t>
            </a:r>
          </a:p>
          <a:p>
            <a:endParaRPr lang="en-GB" sz="2000" dirty="0" smtClean="0">
              <a:solidFill>
                <a:schemeClr val="bg1"/>
              </a:solidFill>
            </a:endParaRPr>
          </a:p>
          <a:p>
            <a:r>
              <a:rPr lang="en-GB" sz="2000" dirty="0" smtClean="0">
                <a:solidFill>
                  <a:schemeClr val="bg1"/>
                </a:solidFill>
              </a:rPr>
              <a:t>Similar to realignment but different modalities.</a:t>
            </a:r>
            <a:endParaRPr lang="en-GB" sz="2000" dirty="0">
              <a:solidFill>
                <a:schemeClr val="bg1"/>
              </a:solidFill>
            </a:endParaRPr>
          </a:p>
        </p:txBody>
      </p:sp>
      <p:grpSp>
        <p:nvGrpSpPr>
          <p:cNvPr id="4" name="Group 13"/>
          <p:cNvGrpSpPr/>
          <p:nvPr/>
        </p:nvGrpSpPr>
        <p:grpSpPr>
          <a:xfrm>
            <a:off x="4499992" y="4149080"/>
            <a:ext cx="1080120" cy="1224136"/>
            <a:chOff x="1403648" y="2852936"/>
            <a:chExt cx="1080120" cy="1368152"/>
          </a:xfrm>
        </p:grpSpPr>
        <p:sp>
          <p:nvSpPr>
            <p:cNvPr id="13" name="Rectangle 12"/>
            <p:cNvSpPr/>
            <p:nvPr/>
          </p:nvSpPr>
          <p:spPr>
            <a:xfrm>
              <a:off x="1403648" y="285293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struct.png"/>
            <p:cNvPicPr>
              <a:picLocks noChangeAspect="1"/>
            </p:cNvPicPr>
            <p:nvPr/>
          </p:nvPicPr>
          <p:blipFill>
            <a:blip r:embed="rId2" cstate="print"/>
            <a:stretch>
              <a:fillRect/>
            </a:stretch>
          </p:blipFill>
          <p:spPr>
            <a:xfrm>
              <a:off x="1458078" y="2924943"/>
              <a:ext cx="964568" cy="1232159"/>
            </a:xfrm>
            <a:prstGeom prst="rect">
              <a:avLst/>
            </a:prstGeom>
          </p:spPr>
        </p:pic>
      </p:grpSp>
      <p:sp>
        <p:nvSpPr>
          <p:cNvPr id="16" name="TextBox 15"/>
          <p:cNvSpPr txBox="1"/>
          <p:nvPr/>
        </p:nvSpPr>
        <p:spPr>
          <a:xfrm>
            <a:off x="179512" y="4869160"/>
            <a:ext cx="4283968" cy="1785104"/>
          </a:xfrm>
          <a:prstGeom prst="rect">
            <a:avLst/>
          </a:prstGeom>
          <a:noFill/>
        </p:spPr>
        <p:txBody>
          <a:bodyPr wrap="square" rtlCol="0">
            <a:spAutoFit/>
          </a:bodyPr>
          <a:lstStyle/>
          <a:p>
            <a:r>
              <a:rPr lang="en-GB" sz="2200" dirty="0" smtClean="0">
                <a:solidFill>
                  <a:schemeClr val="bg1"/>
                </a:solidFill>
              </a:rPr>
              <a:t>Allows anatomical localisation of single subject activations; can relate changes in BOLD signal due to experimental manipulation to anatomical structures.</a:t>
            </a:r>
          </a:p>
        </p:txBody>
      </p:sp>
      <p:sp>
        <p:nvSpPr>
          <p:cNvPr id="14" name="TextBox 13"/>
          <p:cNvSpPr txBox="1"/>
          <p:nvPr/>
        </p:nvSpPr>
        <p:spPr>
          <a:xfrm>
            <a:off x="4499992" y="5805264"/>
            <a:ext cx="4536504" cy="1200329"/>
          </a:xfrm>
          <a:prstGeom prst="rect">
            <a:avLst/>
          </a:prstGeom>
          <a:noFill/>
        </p:spPr>
        <p:txBody>
          <a:bodyPr wrap="square" rtlCol="0">
            <a:spAutoFit/>
          </a:bodyPr>
          <a:lstStyle/>
          <a:p>
            <a:r>
              <a:rPr lang="en-GB" dirty="0" smtClean="0">
                <a:solidFill>
                  <a:schemeClr val="bg1"/>
                </a:solidFill>
              </a:rPr>
              <a:t>Achieve a more precise spatial normalisation of the functional image using the anatomical image. </a:t>
            </a:r>
          </a:p>
          <a:p>
            <a:endParaRPr lang="en-GB" dirty="0"/>
          </a:p>
        </p:txBody>
      </p:sp>
      <p:grpSp>
        <p:nvGrpSpPr>
          <p:cNvPr id="34" name="Group 33"/>
          <p:cNvGrpSpPr/>
          <p:nvPr/>
        </p:nvGrpSpPr>
        <p:grpSpPr>
          <a:xfrm>
            <a:off x="4211960" y="2204864"/>
            <a:ext cx="1368152" cy="1584176"/>
            <a:chOff x="3923928" y="2492896"/>
            <a:chExt cx="1368152" cy="1584176"/>
          </a:xfrm>
        </p:grpSpPr>
        <p:grpSp>
          <p:nvGrpSpPr>
            <p:cNvPr id="15" name="Group 8"/>
            <p:cNvGrpSpPr/>
            <p:nvPr/>
          </p:nvGrpSpPr>
          <p:grpSpPr>
            <a:xfrm>
              <a:off x="3923928" y="2492896"/>
              <a:ext cx="1008112" cy="1224136"/>
              <a:chOff x="323528" y="2132856"/>
              <a:chExt cx="1080120" cy="1368152"/>
            </a:xfrm>
          </p:grpSpPr>
          <p:sp>
            <p:nvSpPr>
              <p:cNvPr id="17" name="Rectangle 16"/>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funct.png"/>
              <p:cNvPicPr>
                <a:picLocks noChangeAspect="1"/>
              </p:cNvPicPr>
              <p:nvPr/>
            </p:nvPicPr>
            <p:blipFill>
              <a:blip r:embed="rId3" cstate="print"/>
              <a:stretch>
                <a:fillRect/>
              </a:stretch>
            </p:blipFill>
            <p:spPr>
              <a:xfrm>
                <a:off x="373264" y="2182074"/>
                <a:ext cx="973921" cy="1262410"/>
              </a:xfrm>
              <a:prstGeom prst="rect">
                <a:avLst/>
              </a:prstGeom>
            </p:spPr>
          </p:pic>
        </p:grpSp>
        <p:grpSp>
          <p:nvGrpSpPr>
            <p:cNvPr id="19" name="Group 8"/>
            <p:cNvGrpSpPr/>
            <p:nvPr/>
          </p:nvGrpSpPr>
          <p:grpSpPr>
            <a:xfrm>
              <a:off x="3995936" y="2564904"/>
              <a:ext cx="1008112" cy="1224136"/>
              <a:chOff x="323528" y="2132856"/>
              <a:chExt cx="1080120" cy="1368152"/>
            </a:xfrm>
          </p:grpSpPr>
          <p:sp>
            <p:nvSpPr>
              <p:cNvPr id="20" name="Rectangle 19"/>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funct.png"/>
              <p:cNvPicPr>
                <a:picLocks noChangeAspect="1"/>
              </p:cNvPicPr>
              <p:nvPr/>
            </p:nvPicPr>
            <p:blipFill>
              <a:blip r:embed="rId3" cstate="print"/>
              <a:stretch>
                <a:fillRect/>
              </a:stretch>
            </p:blipFill>
            <p:spPr>
              <a:xfrm>
                <a:off x="373264" y="2182074"/>
                <a:ext cx="973921" cy="1262410"/>
              </a:xfrm>
              <a:prstGeom prst="rect">
                <a:avLst/>
              </a:prstGeom>
            </p:spPr>
          </p:pic>
        </p:grpSp>
        <p:grpSp>
          <p:nvGrpSpPr>
            <p:cNvPr id="22" name="Group 8"/>
            <p:cNvGrpSpPr/>
            <p:nvPr/>
          </p:nvGrpSpPr>
          <p:grpSpPr>
            <a:xfrm>
              <a:off x="4067944" y="2636912"/>
              <a:ext cx="1008112" cy="1224136"/>
              <a:chOff x="323528" y="2132856"/>
              <a:chExt cx="1080120" cy="1368152"/>
            </a:xfrm>
          </p:grpSpPr>
          <p:sp>
            <p:nvSpPr>
              <p:cNvPr id="23" name="Rectangle 22"/>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funct.png"/>
              <p:cNvPicPr>
                <a:picLocks noChangeAspect="1"/>
              </p:cNvPicPr>
              <p:nvPr/>
            </p:nvPicPr>
            <p:blipFill>
              <a:blip r:embed="rId3" cstate="print"/>
              <a:stretch>
                <a:fillRect/>
              </a:stretch>
            </p:blipFill>
            <p:spPr>
              <a:xfrm>
                <a:off x="373264" y="2182074"/>
                <a:ext cx="973921" cy="1262410"/>
              </a:xfrm>
              <a:prstGeom prst="rect">
                <a:avLst/>
              </a:prstGeom>
            </p:spPr>
          </p:pic>
        </p:grpSp>
        <p:grpSp>
          <p:nvGrpSpPr>
            <p:cNvPr id="25" name="Group 8"/>
            <p:cNvGrpSpPr/>
            <p:nvPr/>
          </p:nvGrpSpPr>
          <p:grpSpPr>
            <a:xfrm>
              <a:off x="4139952" y="2708920"/>
              <a:ext cx="1008112" cy="1224136"/>
              <a:chOff x="323528" y="2132856"/>
              <a:chExt cx="1080120" cy="1368152"/>
            </a:xfrm>
          </p:grpSpPr>
          <p:sp>
            <p:nvSpPr>
              <p:cNvPr id="26" name="Rectangle 25"/>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descr="funct.png"/>
              <p:cNvPicPr>
                <a:picLocks noChangeAspect="1"/>
              </p:cNvPicPr>
              <p:nvPr/>
            </p:nvPicPr>
            <p:blipFill>
              <a:blip r:embed="rId3" cstate="print"/>
              <a:stretch>
                <a:fillRect/>
              </a:stretch>
            </p:blipFill>
            <p:spPr>
              <a:xfrm>
                <a:off x="373264" y="2182074"/>
                <a:ext cx="973921" cy="1262410"/>
              </a:xfrm>
              <a:prstGeom prst="rect">
                <a:avLst/>
              </a:prstGeom>
            </p:spPr>
          </p:pic>
        </p:grpSp>
        <p:grpSp>
          <p:nvGrpSpPr>
            <p:cNvPr id="28" name="Group 8"/>
            <p:cNvGrpSpPr/>
            <p:nvPr/>
          </p:nvGrpSpPr>
          <p:grpSpPr>
            <a:xfrm>
              <a:off x="4211960" y="2780928"/>
              <a:ext cx="1008112" cy="1224136"/>
              <a:chOff x="323528" y="2132856"/>
              <a:chExt cx="1080120" cy="1368152"/>
            </a:xfrm>
          </p:grpSpPr>
          <p:sp>
            <p:nvSpPr>
              <p:cNvPr id="29" name="Rectangle 28"/>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descr="funct.png"/>
              <p:cNvPicPr>
                <a:picLocks noChangeAspect="1"/>
              </p:cNvPicPr>
              <p:nvPr/>
            </p:nvPicPr>
            <p:blipFill>
              <a:blip r:embed="rId3" cstate="print"/>
              <a:stretch>
                <a:fillRect/>
              </a:stretch>
            </p:blipFill>
            <p:spPr>
              <a:xfrm>
                <a:off x="373264" y="2182074"/>
                <a:ext cx="973921" cy="1262410"/>
              </a:xfrm>
              <a:prstGeom prst="rect">
                <a:avLst/>
              </a:prstGeom>
            </p:spPr>
          </p:pic>
        </p:grpSp>
        <p:grpSp>
          <p:nvGrpSpPr>
            <p:cNvPr id="31" name="Group 8"/>
            <p:cNvGrpSpPr/>
            <p:nvPr/>
          </p:nvGrpSpPr>
          <p:grpSpPr>
            <a:xfrm>
              <a:off x="4283968" y="2852936"/>
              <a:ext cx="1008112" cy="1224136"/>
              <a:chOff x="323528" y="2132856"/>
              <a:chExt cx="1080120" cy="1368152"/>
            </a:xfrm>
          </p:grpSpPr>
          <p:sp>
            <p:nvSpPr>
              <p:cNvPr id="32" name="Rectangle 31"/>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descr="funct.png"/>
              <p:cNvPicPr>
                <a:picLocks noChangeAspect="1"/>
              </p:cNvPicPr>
              <p:nvPr/>
            </p:nvPicPr>
            <p:blipFill>
              <a:blip r:embed="rId3" cstate="print"/>
              <a:stretch>
                <a:fillRect/>
              </a:stretch>
            </p:blipFill>
            <p:spPr>
              <a:xfrm>
                <a:off x="373264" y="2182074"/>
                <a:ext cx="973921" cy="1262410"/>
              </a:xfrm>
              <a:prstGeom prst="rect">
                <a:avLst/>
              </a:prstGeom>
            </p:spPr>
          </p:pic>
        </p:grpSp>
      </p:grpSp>
      <p:sp>
        <p:nvSpPr>
          <p:cNvPr id="35" name="TextBox 34"/>
          <p:cNvSpPr txBox="1"/>
          <p:nvPr/>
        </p:nvSpPr>
        <p:spPr>
          <a:xfrm>
            <a:off x="6012160" y="2780928"/>
            <a:ext cx="2304256" cy="646331"/>
          </a:xfrm>
          <a:prstGeom prst="rect">
            <a:avLst/>
          </a:prstGeom>
          <a:noFill/>
        </p:spPr>
        <p:txBody>
          <a:bodyPr wrap="square" rtlCol="0">
            <a:spAutoFit/>
          </a:bodyPr>
          <a:lstStyle/>
          <a:p>
            <a:r>
              <a:rPr lang="en-GB" dirty="0" smtClean="0">
                <a:solidFill>
                  <a:schemeClr val="bg1"/>
                </a:solidFill>
              </a:rPr>
              <a:t>Functional Images have low resolution</a:t>
            </a:r>
            <a:endParaRPr lang="en-GB" dirty="0">
              <a:solidFill>
                <a:schemeClr val="bg1"/>
              </a:solidFill>
            </a:endParaRPr>
          </a:p>
        </p:txBody>
      </p:sp>
      <p:sp>
        <p:nvSpPr>
          <p:cNvPr id="36" name="TextBox 35"/>
          <p:cNvSpPr txBox="1"/>
          <p:nvPr/>
        </p:nvSpPr>
        <p:spPr>
          <a:xfrm>
            <a:off x="5868144" y="4149080"/>
            <a:ext cx="2880320" cy="923330"/>
          </a:xfrm>
          <a:prstGeom prst="rect">
            <a:avLst/>
          </a:prstGeom>
          <a:noFill/>
        </p:spPr>
        <p:txBody>
          <a:bodyPr wrap="square" rtlCol="0">
            <a:spAutoFit/>
          </a:bodyPr>
          <a:lstStyle/>
          <a:p>
            <a:r>
              <a:rPr lang="en-GB" dirty="0" smtClean="0">
                <a:solidFill>
                  <a:schemeClr val="bg1"/>
                </a:solidFill>
              </a:rPr>
              <a:t>Structural Images have high resolution (can distinguish tissue types)</a:t>
            </a:r>
            <a:endParaRPr lang="en-GB" dirty="0">
              <a:solidFill>
                <a:schemeClr val="bg1"/>
              </a:solidFill>
            </a:endParaRPr>
          </a:p>
        </p:txBody>
      </p:sp>
      <p:sp>
        <p:nvSpPr>
          <p:cNvPr id="38" name="TextBox 37"/>
          <p:cNvSpPr txBox="1"/>
          <p:nvPr/>
        </p:nvSpPr>
        <p:spPr>
          <a:xfrm>
            <a:off x="5004048" y="1412776"/>
            <a:ext cx="3816424" cy="646331"/>
          </a:xfrm>
          <a:prstGeom prst="rect">
            <a:avLst/>
          </a:prstGeom>
          <a:noFill/>
        </p:spPr>
        <p:txBody>
          <a:bodyPr wrap="square" rtlCol="0">
            <a:spAutoFit/>
          </a:bodyPr>
          <a:lstStyle/>
          <a:p>
            <a:r>
              <a:rPr lang="en-GB" dirty="0" smtClean="0">
                <a:solidFill>
                  <a:schemeClr val="bg1"/>
                </a:solidFill>
              </a:rPr>
              <a:t>How does activity map onto anatomy? How consistent is this across subjects?</a:t>
            </a:r>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2"/>
            <a:ext cx="7772400" cy="1470025"/>
          </a:xfrm>
        </p:spPr>
        <p:txBody>
          <a:bodyPr>
            <a:normAutofit/>
          </a:bodyPr>
          <a:lstStyle/>
          <a:p>
            <a:r>
              <a:rPr lang="en-GB" sz="5000" dirty="0" err="1" smtClean="0">
                <a:solidFill>
                  <a:schemeClr val="tx2">
                    <a:lumMod val="40000"/>
                    <a:lumOff val="60000"/>
                  </a:schemeClr>
                </a:solidFill>
              </a:rPr>
              <a:t>Coregistration</a:t>
            </a:r>
            <a:endParaRPr lang="en-GB" sz="5000" dirty="0">
              <a:solidFill>
                <a:schemeClr val="tx2">
                  <a:lumMod val="40000"/>
                  <a:lumOff val="60000"/>
                </a:schemeClr>
              </a:solidFill>
            </a:endParaRPr>
          </a:p>
        </p:txBody>
      </p:sp>
      <p:sp>
        <p:nvSpPr>
          <p:cNvPr id="49" name="TextBox 48"/>
          <p:cNvSpPr txBox="1"/>
          <p:nvPr/>
        </p:nvSpPr>
        <p:spPr>
          <a:xfrm>
            <a:off x="35496" y="1268760"/>
            <a:ext cx="9108504" cy="3308598"/>
          </a:xfrm>
          <a:prstGeom prst="rect">
            <a:avLst/>
          </a:prstGeom>
          <a:noFill/>
        </p:spPr>
        <p:txBody>
          <a:bodyPr wrap="square" rtlCol="0">
            <a:spAutoFit/>
          </a:bodyPr>
          <a:lstStyle/>
          <a:p>
            <a:r>
              <a:rPr lang="en-GB" sz="3000" dirty="0" smtClean="0">
                <a:solidFill>
                  <a:schemeClr val="bg1"/>
                </a:solidFill>
              </a:rPr>
              <a:t>Steps</a:t>
            </a:r>
          </a:p>
          <a:p>
            <a:endParaRPr lang="en-GB" sz="2500" dirty="0" smtClean="0">
              <a:solidFill>
                <a:schemeClr val="bg1"/>
              </a:solidFill>
            </a:endParaRPr>
          </a:p>
          <a:p>
            <a:pPr marL="342900" indent="-342900">
              <a:buAutoNum type="arabicPeriod"/>
            </a:pPr>
            <a:r>
              <a:rPr lang="en-GB" sz="2200" dirty="0" smtClean="0">
                <a:solidFill>
                  <a:schemeClr val="bg1"/>
                </a:solidFill>
              </a:rPr>
              <a:t>Registration – determine the 6 parameters of the rigid body transformation between each source image (i.e. </a:t>
            </a:r>
            <a:r>
              <a:rPr lang="en-GB" sz="2200" dirty="0" err="1" smtClean="0">
                <a:solidFill>
                  <a:schemeClr val="bg1"/>
                </a:solidFill>
              </a:rPr>
              <a:t>fmri</a:t>
            </a:r>
            <a:r>
              <a:rPr lang="en-GB" sz="2200" dirty="0" smtClean="0">
                <a:solidFill>
                  <a:schemeClr val="bg1"/>
                </a:solidFill>
              </a:rPr>
              <a:t>) and a reference image (i.e. Structural) (How much each image needs to move to fit the source image)</a:t>
            </a:r>
          </a:p>
          <a:p>
            <a:pPr marL="342900" indent="-342900"/>
            <a:r>
              <a:rPr lang="en-GB" sz="2200" dirty="0" smtClean="0">
                <a:solidFill>
                  <a:schemeClr val="bg1"/>
                </a:solidFill>
              </a:rPr>
              <a:t>	Rigid body transformation assumes the size and shape of the 2 objects are identical and one can be superimposed onto the other via 3 translations and 3 rotations</a:t>
            </a:r>
          </a:p>
          <a:p>
            <a:pPr marL="342900" indent="-342900"/>
            <a:r>
              <a:rPr lang="en-GB" sz="2200" dirty="0" smtClean="0">
                <a:solidFill>
                  <a:schemeClr val="bg1"/>
                </a:solidFill>
              </a:rPr>
              <a:t>	</a:t>
            </a:r>
            <a:endParaRPr lang="en-GB" sz="2200" dirty="0">
              <a:solidFill>
                <a:schemeClr val="bg1"/>
              </a:solidFill>
            </a:endParaRPr>
          </a:p>
        </p:txBody>
      </p:sp>
      <p:grpSp>
        <p:nvGrpSpPr>
          <p:cNvPr id="8" name="Group 7"/>
          <p:cNvGrpSpPr/>
          <p:nvPr/>
        </p:nvGrpSpPr>
        <p:grpSpPr>
          <a:xfrm>
            <a:off x="5557481" y="4077072"/>
            <a:ext cx="3407007" cy="2592288"/>
            <a:chOff x="5557481" y="4077072"/>
            <a:chExt cx="3407007" cy="2592288"/>
          </a:xfrm>
        </p:grpSpPr>
        <p:pic>
          <p:nvPicPr>
            <p:cNvPr id="9" name="Picture 3"/>
            <p:cNvPicPr>
              <a:picLocks noChangeAspect="1" noChangeArrowheads="1"/>
            </p:cNvPicPr>
            <p:nvPr/>
          </p:nvPicPr>
          <p:blipFill>
            <a:blip r:embed="rId2" cstate="print"/>
            <a:srcRect/>
            <a:stretch>
              <a:fillRect/>
            </a:stretch>
          </p:blipFill>
          <p:spPr bwMode="auto">
            <a:xfrm>
              <a:off x="5557481" y="4077072"/>
              <a:ext cx="3407007" cy="2592288"/>
            </a:xfrm>
            <a:prstGeom prst="rect">
              <a:avLst/>
            </a:prstGeom>
            <a:noFill/>
            <a:ln w="9525">
              <a:noFill/>
              <a:miter lim="800000"/>
              <a:headEnd/>
              <a:tailEnd/>
            </a:ln>
          </p:spPr>
        </p:pic>
        <p:sp>
          <p:nvSpPr>
            <p:cNvPr id="11" name="Curved Up Arrow 10"/>
            <p:cNvSpPr/>
            <p:nvPr/>
          </p:nvSpPr>
          <p:spPr>
            <a:xfrm rot="9783065">
              <a:off x="7930410" y="5621011"/>
              <a:ext cx="666031" cy="303699"/>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Curved Left Arrow 11"/>
            <p:cNvSpPr/>
            <p:nvPr/>
          </p:nvSpPr>
          <p:spPr>
            <a:xfrm>
              <a:off x="7052446" y="4426316"/>
              <a:ext cx="432048" cy="525286"/>
            </a:xfrm>
            <a:prstGeom prst="curvedLeftArrow">
              <a:avLst/>
            </a:prstGeom>
            <a:solidFill>
              <a:srgbClr val="1E0DF9"/>
            </a:solidFill>
            <a:ln>
              <a:solidFill>
                <a:srgbClr val="1E0D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urved Down Arrow 12"/>
            <p:cNvSpPr/>
            <p:nvPr/>
          </p:nvSpPr>
          <p:spPr>
            <a:xfrm rot="1713445">
              <a:off x="6163291" y="5955142"/>
              <a:ext cx="648071" cy="300164"/>
            </a:xfrm>
            <a:prstGeom prst="curved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p:cNvSpPr txBox="1"/>
            <p:nvPr/>
          </p:nvSpPr>
          <p:spPr>
            <a:xfrm>
              <a:off x="6012160" y="6361583"/>
              <a:ext cx="288032" cy="307777"/>
            </a:xfrm>
            <a:prstGeom prst="rect">
              <a:avLst/>
            </a:prstGeom>
            <a:solidFill>
              <a:schemeClr val="bg1"/>
            </a:solidFill>
          </p:spPr>
          <p:txBody>
            <a:bodyPr wrap="square" rtlCol="0">
              <a:spAutoFit/>
            </a:bodyPr>
            <a:lstStyle/>
            <a:p>
              <a:r>
                <a:rPr lang="en-GB" sz="1400" dirty="0" smtClean="0"/>
                <a:t>Y</a:t>
              </a:r>
              <a:endParaRPr lang="en-GB" sz="1400" dirty="0"/>
            </a:p>
          </p:txBody>
        </p:sp>
        <p:sp>
          <p:nvSpPr>
            <p:cNvPr id="15" name="TextBox 14"/>
            <p:cNvSpPr txBox="1"/>
            <p:nvPr/>
          </p:nvSpPr>
          <p:spPr>
            <a:xfrm>
              <a:off x="8244408" y="5949280"/>
              <a:ext cx="360040" cy="307777"/>
            </a:xfrm>
            <a:prstGeom prst="rect">
              <a:avLst/>
            </a:prstGeom>
            <a:solidFill>
              <a:schemeClr val="bg1"/>
            </a:solidFill>
          </p:spPr>
          <p:txBody>
            <a:bodyPr wrap="square" rtlCol="0">
              <a:spAutoFit/>
            </a:bodyPr>
            <a:lstStyle/>
            <a:p>
              <a:r>
                <a:rPr lang="en-GB" sz="1400" dirty="0" smtClean="0"/>
                <a:t>X</a:t>
              </a:r>
              <a:endParaRPr lang="en-GB" sz="1400" dirty="0"/>
            </a:p>
          </p:txBody>
        </p:sp>
        <p:sp>
          <p:nvSpPr>
            <p:cNvPr id="16" name="TextBox 15"/>
            <p:cNvSpPr txBox="1"/>
            <p:nvPr/>
          </p:nvSpPr>
          <p:spPr>
            <a:xfrm>
              <a:off x="7164288" y="4077072"/>
              <a:ext cx="216024" cy="307777"/>
            </a:xfrm>
            <a:prstGeom prst="rect">
              <a:avLst/>
            </a:prstGeom>
            <a:solidFill>
              <a:schemeClr val="bg1"/>
            </a:solidFill>
          </p:spPr>
          <p:txBody>
            <a:bodyPr wrap="square" rtlCol="0">
              <a:spAutoFit/>
            </a:bodyPr>
            <a:lstStyle/>
            <a:p>
              <a:r>
                <a:rPr lang="en-GB" sz="1400" dirty="0" smtClean="0"/>
                <a:t>Z</a:t>
              </a:r>
              <a:endParaRPr lang="en-GB" sz="1400"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Title 1"/>
          <p:cNvSpPr txBox="1">
            <a:spLocks/>
          </p:cNvSpPr>
          <p:nvPr/>
        </p:nvSpPr>
        <p:spPr>
          <a:xfrm>
            <a:off x="755576" y="116632"/>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5000" b="0" i="0" u="none" strike="noStrike" kern="1200" cap="none" spc="0" normalizeH="0" baseline="0" noProof="0" dirty="0" smtClean="0">
                <a:ln>
                  <a:noFill/>
                </a:ln>
                <a:solidFill>
                  <a:schemeClr val="tx2">
                    <a:lumMod val="40000"/>
                    <a:lumOff val="60000"/>
                  </a:schemeClr>
                </a:solidFill>
                <a:effectLst/>
                <a:uLnTx/>
                <a:uFillTx/>
                <a:latin typeface="+mj-lt"/>
                <a:ea typeface="+mj-ea"/>
                <a:cs typeface="+mj-cs"/>
              </a:rPr>
              <a:t>Realigning</a:t>
            </a:r>
            <a:endParaRPr kumimoji="0" lang="en-GB" sz="5000" b="0" i="0" u="none" strike="noStrike" kern="1200" cap="none" spc="0" normalizeH="0" baseline="0" noProof="0" dirty="0">
              <a:ln>
                <a:noFill/>
              </a:ln>
              <a:solidFill>
                <a:schemeClr val="tx2">
                  <a:lumMod val="40000"/>
                  <a:lumOff val="60000"/>
                </a:schemeClr>
              </a:solidFill>
              <a:effectLst/>
              <a:uLnTx/>
              <a:uFillTx/>
              <a:latin typeface="+mj-lt"/>
              <a:ea typeface="+mj-ea"/>
              <a:cs typeface="+mj-cs"/>
            </a:endParaRPr>
          </a:p>
        </p:txBody>
      </p:sp>
      <p:sp>
        <p:nvSpPr>
          <p:cNvPr id="6" name="TextBox 5"/>
          <p:cNvSpPr txBox="1"/>
          <p:nvPr/>
        </p:nvSpPr>
        <p:spPr>
          <a:xfrm>
            <a:off x="179512" y="1628801"/>
            <a:ext cx="8712968" cy="5262979"/>
          </a:xfrm>
          <a:prstGeom prst="rect">
            <a:avLst/>
          </a:prstGeom>
          <a:noFill/>
        </p:spPr>
        <p:txBody>
          <a:bodyPr wrap="square" rtlCol="0">
            <a:spAutoFit/>
          </a:bodyPr>
          <a:lstStyle/>
          <a:p>
            <a:pPr marL="342900" indent="-342900"/>
            <a:endParaRPr lang="en-GB" dirty="0" smtClean="0">
              <a:solidFill>
                <a:schemeClr val="bg1"/>
              </a:solidFill>
            </a:endParaRPr>
          </a:p>
          <a:p>
            <a:pPr marL="342900" indent="-342900">
              <a:buAutoNum type="arabicPeriod" startAt="2"/>
            </a:pPr>
            <a:r>
              <a:rPr lang="en-GB" sz="2200" dirty="0" smtClean="0">
                <a:solidFill>
                  <a:schemeClr val="bg1"/>
                </a:solidFill>
              </a:rPr>
              <a:t>Transformation – the actual movement as determined by registration (i.e. Rigid body transformation)</a:t>
            </a:r>
          </a:p>
          <a:p>
            <a:pPr marL="342900" indent="-342900">
              <a:buAutoNum type="arabicPeriod" startAt="2"/>
            </a:pPr>
            <a:endParaRPr lang="en-GB" sz="2200" dirty="0" smtClean="0">
              <a:solidFill>
                <a:schemeClr val="bg1"/>
              </a:solidFill>
            </a:endParaRPr>
          </a:p>
          <a:p>
            <a:pPr marL="342900" indent="-342900">
              <a:buAutoNum type="arabicPeriod" startAt="2"/>
            </a:pPr>
            <a:r>
              <a:rPr lang="en-GB" sz="2200" dirty="0" err="1" smtClean="0">
                <a:solidFill>
                  <a:schemeClr val="bg1">
                    <a:lumMod val="65000"/>
                  </a:schemeClr>
                </a:solidFill>
              </a:rPr>
              <a:t>Reslicing</a:t>
            </a:r>
            <a:r>
              <a:rPr lang="en-GB" sz="2200" dirty="0" smtClean="0">
                <a:solidFill>
                  <a:schemeClr val="bg1">
                    <a:lumMod val="65000"/>
                  </a:schemeClr>
                </a:solidFill>
              </a:rPr>
              <a:t>  - the process of writing the “altered image” according to the transformation (“re-sampling”). </a:t>
            </a:r>
          </a:p>
          <a:p>
            <a:pPr marL="342900" indent="-342900">
              <a:buAutoNum type="arabicPeriod" startAt="2"/>
            </a:pPr>
            <a:endParaRPr lang="en-GB" sz="2200" dirty="0" smtClean="0">
              <a:solidFill>
                <a:schemeClr val="bg1"/>
              </a:solidFill>
            </a:endParaRPr>
          </a:p>
          <a:p>
            <a:pPr marL="342900" indent="-342900">
              <a:buAutoNum type="arabicPeriod" startAt="2"/>
            </a:pPr>
            <a:r>
              <a:rPr lang="en-GB" sz="2200" dirty="0" smtClean="0">
                <a:solidFill>
                  <a:schemeClr val="bg1"/>
                </a:solidFill>
              </a:rPr>
              <a:t>Interpolation – way of constructing new data points from a set of known data points (i.e. Voxels). </a:t>
            </a:r>
            <a:r>
              <a:rPr lang="en-GB" sz="2200" dirty="0" err="1" smtClean="0">
                <a:solidFill>
                  <a:schemeClr val="bg1"/>
                </a:solidFill>
              </a:rPr>
              <a:t>Reslicing</a:t>
            </a:r>
            <a:r>
              <a:rPr lang="en-GB" sz="2200" dirty="0" smtClean="0">
                <a:solidFill>
                  <a:schemeClr val="bg1"/>
                </a:solidFill>
              </a:rPr>
              <a:t> uses interpolation to find the intensity of the equivalent voxels in the current “transformed” data. </a:t>
            </a:r>
          </a:p>
          <a:p>
            <a:pPr marL="342900" indent="-342900"/>
            <a:endParaRPr lang="en-GB" sz="2200" dirty="0" smtClean="0">
              <a:solidFill>
                <a:schemeClr val="bg1"/>
              </a:solidFill>
            </a:endParaRPr>
          </a:p>
          <a:p>
            <a:pPr marL="342900" indent="-342900"/>
            <a:r>
              <a:rPr lang="en-GB" sz="2200" dirty="0" smtClean="0">
                <a:solidFill>
                  <a:schemeClr val="bg1"/>
                </a:solidFill>
              </a:rPr>
              <a:t>	Changes the position without changing the value of the voxels and give correspondence between voxels.</a:t>
            </a:r>
          </a:p>
          <a:p>
            <a:pPr marL="800100" lvl="1" indent="-342900"/>
            <a:endParaRPr lang="en-GB" dirty="0" smtClean="0">
              <a:solidFill>
                <a:schemeClr val="bg1"/>
              </a:solidFill>
            </a:endParaRPr>
          </a:p>
          <a:p>
            <a:pPr marL="342900" indent="-342900"/>
            <a:r>
              <a:rPr lang="en-GB" dirty="0" smtClean="0">
                <a:solidFill>
                  <a:schemeClr val="bg1"/>
                </a:solidFill>
              </a:rPr>
              <a:t>	</a:t>
            </a:r>
          </a:p>
          <a:p>
            <a:pPr marL="342900" indent="-342900"/>
            <a:r>
              <a:rPr lang="en-GB" dirty="0" smtClean="0">
                <a:solidFill>
                  <a:schemeClr val="bg1"/>
                </a:solidFill>
              </a:rPr>
              <a:t>	</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Title 1"/>
          <p:cNvSpPr txBox="1">
            <a:spLocks/>
          </p:cNvSpPr>
          <p:nvPr/>
        </p:nvSpPr>
        <p:spPr>
          <a:xfrm>
            <a:off x="755576" y="116632"/>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5000" dirty="0" err="1" smtClean="0">
                <a:solidFill>
                  <a:schemeClr val="tx2">
                    <a:lumMod val="40000"/>
                    <a:lumOff val="60000"/>
                  </a:schemeClr>
                </a:solidFill>
                <a:latin typeface="+mj-lt"/>
                <a:ea typeface="+mj-ea"/>
                <a:cs typeface="+mj-cs"/>
              </a:rPr>
              <a:t>Coregistration</a:t>
            </a:r>
            <a:endParaRPr kumimoji="0" lang="en-GB" sz="5000" b="0" i="0" u="none" strike="noStrike" kern="1200" cap="none" spc="0" normalizeH="0" baseline="0" noProof="0" dirty="0">
              <a:ln>
                <a:noFill/>
              </a:ln>
              <a:solidFill>
                <a:schemeClr val="tx2">
                  <a:lumMod val="40000"/>
                  <a:lumOff val="60000"/>
                </a:schemeClr>
              </a:solidFill>
              <a:effectLst/>
              <a:uLnTx/>
              <a:uFillTx/>
              <a:latin typeface="+mj-lt"/>
              <a:ea typeface="+mj-ea"/>
              <a:cs typeface="+mj-cs"/>
            </a:endParaRPr>
          </a:p>
        </p:txBody>
      </p:sp>
      <p:sp>
        <p:nvSpPr>
          <p:cNvPr id="6" name="TextBox 5"/>
          <p:cNvSpPr txBox="1"/>
          <p:nvPr/>
        </p:nvSpPr>
        <p:spPr>
          <a:xfrm>
            <a:off x="395536" y="1628800"/>
            <a:ext cx="8280920" cy="923330"/>
          </a:xfrm>
          <a:prstGeom prst="rect">
            <a:avLst/>
          </a:prstGeom>
          <a:noFill/>
        </p:spPr>
        <p:txBody>
          <a:bodyPr wrap="square" rtlCol="0">
            <a:spAutoFit/>
          </a:bodyPr>
          <a:lstStyle/>
          <a:p>
            <a:pPr marL="342900" indent="-342900"/>
            <a:endParaRPr lang="en-GB" dirty="0" smtClean="0">
              <a:solidFill>
                <a:schemeClr val="bg1"/>
              </a:solidFill>
            </a:endParaRPr>
          </a:p>
          <a:p>
            <a:pPr marL="342900" indent="-342900"/>
            <a:r>
              <a:rPr lang="en-GB" dirty="0" smtClean="0">
                <a:solidFill>
                  <a:schemeClr val="bg1"/>
                </a:solidFill>
              </a:rPr>
              <a:t>	</a:t>
            </a:r>
          </a:p>
          <a:p>
            <a:endParaRPr lang="en-GB" dirty="0"/>
          </a:p>
        </p:txBody>
      </p:sp>
      <p:sp>
        <p:nvSpPr>
          <p:cNvPr id="7" name="Rectangle 6"/>
          <p:cNvSpPr/>
          <p:nvPr/>
        </p:nvSpPr>
        <p:spPr>
          <a:xfrm>
            <a:off x="467544" y="1268761"/>
            <a:ext cx="8136904" cy="4493538"/>
          </a:xfrm>
          <a:prstGeom prst="rect">
            <a:avLst/>
          </a:prstGeom>
        </p:spPr>
        <p:txBody>
          <a:bodyPr wrap="square">
            <a:spAutoFit/>
          </a:bodyPr>
          <a:lstStyle/>
          <a:p>
            <a:pPr marL="342900" indent="-342900"/>
            <a:endParaRPr lang="en-GB" sz="2200" dirty="0" smtClean="0">
              <a:solidFill>
                <a:schemeClr val="bg1"/>
              </a:solidFill>
            </a:endParaRPr>
          </a:p>
          <a:p>
            <a:pPr marL="342900" indent="-342900"/>
            <a:r>
              <a:rPr lang="en-GB" sz="2200" dirty="0" smtClean="0">
                <a:solidFill>
                  <a:schemeClr val="bg1"/>
                </a:solidFill>
              </a:rPr>
              <a:t>Different methods of Interpolation</a:t>
            </a:r>
          </a:p>
          <a:p>
            <a:pPr marL="342900" indent="-342900"/>
            <a:r>
              <a:rPr lang="en-GB" sz="2200" dirty="0" smtClean="0">
                <a:solidFill>
                  <a:schemeClr val="bg1"/>
                </a:solidFill>
              </a:rPr>
              <a:t>	1. Nearest neighbour (NN) (taking the value of the NN)</a:t>
            </a:r>
          </a:p>
          <a:p>
            <a:pPr marL="342900" indent="-342900"/>
            <a:r>
              <a:rPr lang="en-GB" sz="2200" dirty="0" smtClean="0">
                <a:solidFill>
                  <a:schemeClr val="bg1"/>
                </a:solidFill>
              </a:rPr>
              <a:t>	2. Linear interpolation – all immediate neighbours (2 in 1D, 4 in 2D, 	8 in 3D) higher degrees provide better interpolation but are 	slower.</a:t>
            </a:r>
          </a:p>
          <a:p>
            <a:pPr marL="342900" indent="-342900"/>
            <a:r>
              <a:rPr lang="en-GB" sz="2200" dirty="0" smtClean="0">
                <a:solidFill>
                  <a:schemeClr val="bg1"/>
                </a:solidFill>
              </a:rPr>
              <a:t>	3. B-</a:t>
            </a:r>
            <a:r>
              <a:rPr lang="en-GB" sz="2200" dirty="0" err="1" smtClean="0">
                <a:solidFill>
                  <a:schemeClr val="bg1"/>
                </a:solidFill>
              </a:rPr>
              <a:t>spline</a:t>
            </a:r>
            <a:r>
              <a:rPr lang="en-GB" sz="2200" dirty="0" smtClean="0">
                <a:solidFill>
                  <a:schemeClr val="bg1"/>
                </a:solidFill>
              </a:rPr>
              <a:t> interpolation – improves accuracy, has higher spatial frequency</a:t>
            </a:r>
          </a:p>
          <a:p>
            <a:pPr marL="342900" indent="-342900"/>
            <a:r>
              <a:rPr lang="en-GB" sz="2200" dirty="0" smtClean="0">
                <a:solidFill>
                  <a:schemeClr val="bg1"/>
                </a:solidFill>
              </a:rPr>
              <a:t>	(NB: NN and Linear are the same as B-</a:t>
            </a:r>
            <a:r>
              <a:rPr lang="en-GB" sz="2200" dirty="0" err="1" smtClean="0">
                <a:solidFill>
                  <a:schemeClr val="bg1"/>
                </a:solidFill>
              </a:rPr>
              <a:t>spline</a:t>
            </a:r>
            <a:r>
              <a:rPr lang="en-GB" sz="2200" dirty="0" smtClean="0">
                <a:solidFill>
                  <a:schemeClr val="bg1"/>
                </a:solidFill>
              </a:rPr>
              <a:t> with degrees 0 and 1)</a:t>
            </a:r>
          </a:p>
          <a:p>
            <a:pPr marL="342900" indent="-342900"/>
            <a:endParaRPr lang="en-GB" sz="2200" dirty="0" smtClean="0">
              <a:solidFill>
                <a:schemeClr val="bg1"/>
              </a:solidFill>
            </a:endParaRPr>
          </a:p>
          <a:p>
            <a:pPr marL="342900" indent="-342900"/>
            <a:endParaRPr lang="en-GB" sz="2200" dirty="0" smtClean="0">
              <a:solidFill>
                <a:schemeClr val="bg1"/>
              </a:solidFill>
            </a:endParaRPr>
          </a:p>
          <a:p>
            <a:pPr marL="342900" indent="-342900"/>
            <a:r>
              <a:rPr lang="en-GB" sz="2200" dirty="0" smtClean="0">
                <a:solidFill>
                  <a:schemeClr val="bg1"/>
                </a:solidFill>
              </a:rPr>
              <a:t>NB: the method you use depends on the type of data and your </a:t>
            </a:r>
            <a:r>
              <a:rPr lang="en-GB" sz="2200" smtClean="0">
                <a:solidFill>
                  <a:schemeClr val="bg1"/>
                </a:solidFill>
              </a:rPr>
              <a:t>research question, </a:t>
            </a:r>
            <a:r>
              <a:rPr lang="en-GB" sz="2200" dirty="0" smtClean="0">
                <a:solidFill>
                  <a:schemeClr val="bg1"/>
                </a:solidFill>
              </a:rPr>
              <a:t>however the default in SPM is </a:t>
            </a:r>
            <a:r>
              <a:rPr lang="en-GB" sz="2200" b="1" dirty="0" smtClean="0">
                <a:solidFill>
                  <a:schemeClr val="bg1"/>
                </a:solidFill>
              </a:rPr>
              <a:t>4</a:t>
            </a:r>
            <a:r>
              <a:rPr lang="en-GB" sz="2200" b="1" baseline="30000" dirty="0" smtClean="0">
                <a:solidFill>
                  <a:schemeClr val="bg1"/>
                </a:solidFill>
              </a:rPr>
              <a:t>th</a:t>
            </a:r>
            <a:r>
              <a:rPr lang="en-GB" sz="2200" b="1" dirty="0" smtClean="0">
                <a:solidFill>
                  <a:schemeClr val="bg1"/>
                </a:solidFill>
              </a:rPr>
              <a:t> order B-</a:t>
            </a:r>
            <a:r>
              <a:rPr lang="en-GB" sz="2200" b="1" dirty="0" err="1" smtClean="0">
                <a:solidFill>
                  <a:schemeClr val="bg1"/>
                </a:solidFill>
              </a:rPr>
              <a:t>spline</a:t>
            </a:r>
            <a:endParaRPr lang="en-GB" sz="2200" dirty="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Title 1"/>
          <p:cNvSpPr txBox="1">
            <a:spLocks/>
          </p:cNvSpPr>
          <p:nvPr/>
        </p:nvSpPr>
        <p:spPr>
          <a:xfrm>
            <a:off x="755576" y="116632"/>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5000" b="0" i="0" u="none" strike="noStrike" kern="1200" cap="none" spc="0" normalizeH="0" baseline="0" noProof="0" dirty="0" err="1" smtClean="0">
                <a:ln>
                  <a:noFill/>
                </a:ln>
                <a:solidFill>
                  <a:schemeClr val="tx2">
                    <a:lumMod val="40000"/>
                    <a:lumOff val="60000"/>
                  </a:schemeClr>
                </a:solidFill>
                <a:effectLst/>
                <a:uLnTx/>
                <a:uFillTx/>
                <a:latin typeface="+mj-lt"/>
                <a:ea typeface="+mj-ea"/>
                <a:cs typeface="+mj-cs"/>
              </a:rPr>
              <a:t>Coregistration</a:t>
            </a:r>
            <a:endParaRPr kumimoji="0" lang="en-GB" sz="5000" b="0" i="0" u="none" strike="noStrike" kern="1200" cap="none" spc="0" normalizeH="0" baseline="0" noProof="0" dirty="0">
              <a:ln>
                <a:noFill/>
              </a:ln>
              <a:solidFill>
                <a:schemeClr val="tx2">
                  <a:lumMod val="40000"/>
                  <a:lumOff val="60000"/>
                </a:schemeClr>
              </a:solidFill>
              <a:effectLst/>
              <a:uLnTx/>
              <a:uFillTx/>
              <a:latin typeface="+mj-lt"/>
              <a:ea typeface="+mj-ea"/>
              <a:cs typeface="+mj-cs"/>
            </a:endParaRPr>
          </a:p>
        </p:txBody>
      </p:sp>
      <p:sp>
        <p:nvSpPr>
          <p:cNvPr id="6" name="TextBox 5"/>
          <p:cNvSpPr txBox="1"/>
          <p:nvPr/>
        </p:nvSpPr>
        <p:spPr>
          <a:xfrm>
            <a:off x="5148064" y="1916832"/>
            <a:ext cx="3672408" cy="2585323"/>
          </a:xfrm>
          <a:prstGeom prst="rect">
            <a:avLst/>
          </a:prstGeom>
          <a:noFill/>
        </p:spPr>
        <p:txBody>
          <a:bodyPr wrap="square" rtlCol="0">
            <a:spAutoFit/>
          </a:bodyPr>
          <a:lstStyle/>
          <a:p>
            <a:r>
              <a:rPr lang="en-GB" dirty="0" smtClean="0">
                <a:solidFill>
                  <a:schemeClr val="bg1"/>
                </a:solidFill>
              </a:rPr>
              <a:t>As the 2 images are of different modalities, a least squared approach cannot be performed. </a:t>
            </a:r>
          </a:p>
          <a:p>
            <a:r>
              <a:rPr lang="en-GB" dirty="0" smtClean="0">
                <a:solidFill>
                  <a:schemeClr val="bg1"/>
                </a:solidFill>
              </a:rPr>
              <a:t>To check the fit of the </a:t>
            </a:r>
            <a:r>
              <a:rPr lang="en-GB" dirty="0" err="1" smtClean="0">
                <a:solidFill>
                  <a:schemeClr val="bg1"/>
                </a:solidFill>
              </a:rPr>
              <a:t>coregistration</a:t>
            </a:r>
            <a:r>
              <a:rPr lang="en-GB" dirty="0" smtClean="0">
                <a:solidFill>
                  <a:schemeClr val="bg1"/>
                </a:solidFill>
              </a:rPr>
              <a:t> we look at how one signal intensity predicts another.</a:t>
            </a:r>
          </a:p>
          <a:p>
            <a:endParaRPr lang="en-GB" dirty="0" smtClean="0">
              <a:solidFill>
                <a:schemeClr val="bg1"/>
              </a:solidFill>
            </a:endParaRPr>
          </a:p>
          <a:p>
            <a:r>
              <a:rPr lang="en-GB" dirty="0" smtClean="0">
                <a:solidFill>
                  <a:schemeClr val="bg1"/>
                </a:solidFill>
              </a:rPr>
              <a:t>The sharpness of the Joint Histogram correlates with image alignment. </a:t>
            </a:r>
            <a:endParaRPr lang="en-GB" dirty="0">
              <a:solidFill>
                <a:schemeClr val="bg1"/>
              </a:solidFill>
            </a:endParaRPr>
          </a:p>
        </p:txBody>
      </p:sp>
      <p:pic>
        <p:nvPicPr>
          <p:cNvPr id="8" name="Picture 14" descr="jhist"/>
          <p:cNvPicPr>
            <a:picLocks noChangeAspect="1" noChangeArrowheads="1"/>
          </p:cNvPicPr>
          <p:nvPr/>
        </p:nvPicPr>
        <p:blipFill>
          <a:blip r:embed="rId2" cstate="print"/>
          <a:srcRect r="57845" b="54070"/>
          <a:stretch>
            <a:fillRect/>
          </a:stretch>
        </p:blipFill>
        <p:spPr bwMode="auto">
          <a:xfrm>
            <a:off x="467544" y="1844824"/>
            <a:ext cx="2085064" cy="1944216"/>
          </a:xfrm>
          <a:prstGeom prst="rect">
            <a:avLst/>
          </a:prstGeom>
          <a:noFill/>
          <a:ln w="9525">
            <a:noFill/>
            <a:miter lim="800000"/>
            <a:headEnd/>
            <a:tailEnd/>
          </a:ln>
        </p:spPr>
      </p:pic>
      <p:pic>
        <p:nvPicPr>
          <p:cNvPr id="9" name="Picture 15" descr="jhist"/>
          <p:cNvPicPr>
            <a:picLocks noChangeAspect="1" noChangeArrowheads="1"/>
          </p:cNvPicPr>
          <p:nvPr/>
        </p:nvPicPr>
        <p:blipFill>
          <a:blip r:embed="rId2" cstate="print"/>
          <a:srcRect t="53328" r="57845"/>
          <a:stretch>
            <a:fillRect/>
          </a:stretch>
        </p:blipFill>
        <p:spPr bwMode="auto">
          <a:xfrm>
            <a:off x="467544" y="4005063"/>
            <a:ext cx="2088232" cy="1978657"/>
          </a:xfrm>
          <a:prstGeom prst="rect">
            <a:avLst/>
          </a:prstGeom>
          <a:noFill/>
          <a:ln w="9525">
            <a:noFill/>
            <a:miter lim="800000"/>
            <a:headEnd/>
            <a:tailEnd/>
          </a:ln>
        </p:spPr>
      </p:pic>
      <p:pic>
        <p:nvPicPr>
          <p:cNvPr id="10" name="Picture 9" descr="coreg 2.png"/>
          <p:cNvPicPr>
            <a:picLocks noChangeAspect="1"/>
          </p:cNvPicPr>
          <p:nvPr/>
        </p:nvPicPr>
        <p:blipFill>
          <a:blip r:embed="rId3" cstate="print"/>
          <a:stretch>
            <a:fillRect/>
          </a:stretch>
        </p:blipFill>
        <p:spPr>
          <a:xfrm>
            <a:off x="2699792" y="1844824"/>
            <a:ext cx="2088232" cy="1956344"/>
          </a:xfrm>
          <a:prstGeom prst="rect">
            <a:avLst/>
          </a:prstGeom>
        </p:spPr>
      </p:pic>
      <p:pic>
        <p:nvPicPr>
          <p:cNvPr id="12" name="Picture 11" descr="coreg 3.png"/>
          <p:cNvPicPr>
            <a:picLocks noChangeAspect="1"/>
          </p:cNvPicPr>
          <p:nvPr/>
        </p:nvPicPr>
        <p:blipFill>
          <a:blip r:embed="rId4" cstate="print"/>
          <a:stretch>
            <a:fillRect/>
          </a:stretch>
        </p:blipFill>
        <p:spPr>
          <a:xfrm>
            <a:off x="2699792" y="4005065"/>
            <a:ext cx="2088231" cy="19608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3808</Words>
  <Application>Microsoft Office PowerPoint</Application>
  <PresentationFormat>On-screen Show (4:3)</PresentationFormat>
  <Paragraphs>534</Paragraphs>
  <Slides>42</Slides>
  <Notes>26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45" baseType="lpstr">
      <vt:lpstr>Office Theme</vt:lpstr>
      <vt:lpstr>1_Office Theme</vt:lpstr>
      <vt:lpstr>Bitmap Image</vt:lpstr>
      <vt:lpstr>Methods for Dummies</vt:lpstr>
      <vt:lpstr>fMRI</vt:lpstr>
      <vt:lpstr>Preprocessing</vt:lpstr>
      <vt:lpstr>Overview</vt:lpstr>
      <vt:lpstr>Coregistration</vt:lpstr>
      <vt:lpstr>Coregistration</vt:lpstr>
      <vt:lpstr>PowerPoint Presentation</vt:lpstr>
      <vt:lpstr>PowerPoint Presentation</vt:lpstr>
      <vt:lpstr>PowerPoint Presentation</vt:lpstr>
      <vt:lpstr>Overview</vt:lpstr>
      <vt:lpstr>PowerPoint Presentation</vt:lpstr>
      <vt:lpstr>Within Person vs. Between People</vt:lpstr>
      <vt:lpstr>PowerPoint Presentation</vt:lpstr>
      <vt:lpstr>PowerPoint Presentation</vt:lpstr>
      <vt:lpstr>How? Need a Template (Standard Space)</vt:lpstr>
      <vt:lpstr>Types of Spatial Normalisation</vt:lpstr>
      <vt:lpstr>Optimisation</vt:lpstr>
      <vt:lpstr>The SPM Solution</vt:lpstr>
      <vt:lpstr>Step 1: Affine Transformation</vt:lpstr>
      <vt:lpstr>Step 2: Non-linear Registration (warping)</vt:lpstr>
      <vt:lpstr>Results from Spatial Normalisation</vt:lpstr>
      <vt:lpstr>Risk: Over-fitting</vt:lpstr>
      <vt:lpstr>Apply Regularisation (protect against the risk of over-fitting)</vt:lpstr>
      <vt:lpstr>Risk: Over-fitting</vt:lpstr>
      <vt:lpstr>Segmentation</vt:lpstr>
      <vt:lpstr>Mixture of Gaussians</vt:lpstr>
      <vt:lpstr>Tissue Probability Maps</vt:lpstr>
      <vt:lpstr>Unified Segmentation</vt:lpstr>
      <vt:lpstr>SmSmoothingthing</vt:lpstr>
      <vt:lpstr>PowerPoint Presentation</vt:lpstr>
      <vt:lpstr>Coregistration</vt:lpstr>
      <vt:lpstr>Check coregistration</vt:lpstr>
      <vt:lpstr>Normalisation</vt:lpstr>
      <vt:lpstr>SPM: (1) Spatial normalization</vt:lpstr>
      <vt:lpstr>SPM: (1) Spatial normalization</vt:lpstr>
      <vt:lpstr>SPM: (2) Unified Segmentation</vt:lpstr>
      <vt:lpstr>SPM: (2) Unified Segmentation</vt:lpstr>
      <vt:lpstr>PowerPoint Presentation</vt:lpstr>
      <vt:lpstr>Preprocessing - Batches</vt:lpstr>
      <vt:lpstr>Overview</vt:lpstr>
      <vt:lpstr>References for coregistration &amp;  spatial normalization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edavis</dc:creator>
  <cp:lastModifiedBy>Giles Story</cp:lastModifiedBy>
  <cp:revision>33</cp:revision>
  <dcterms:created xsi:type="dcterms:W3CDTF">2012-01-03T11:00:38Z</dcterms:created>
  <dcterms:modified xsi:type="dcterms:W3CDTF">2012-11-14T10:33:08Z</dcterms:modified>
</cp:coreProperties>
</file>