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0" r:id="rId2"/>
    <p:sldMasterId id="2147483674" r:id="rId3"/>
  </p:sldMasterIdLst>
  <p:notesMasterIdLst>
    <p:notesMasterId r:id="rId43"/>
  </p:notesMasterIdLst>
  <p:sldIdLst>
    <p:sldId id="256" r:id="rId4"/>
    <p:sldId id="284" r:id="rId5"/>
    <p:sldId id="327" r:id="rId6"/>
    <p:sldId id="330" r:id="rId7"/>
    <p:sldId id="331" r:id="rId8"/>
    <p:sldId id="322" r:id="rId9"/>
    <p:sldId id="324" r:id="rId10"/>
    <p:sldId id="262" r:id="rId11"/>
    <p:sldId id="316" r:id="rId12"/>
    <p:sldId id="320" r:id="rId13"/>
    <p:sldId id="321" r:id="rId14"/>
    <p:sldId id="325" r:id="rId15"/>
    <p:sldId id="294" r:id="rId16"/>
    <p:sldId id="295" r:id="rId17"/>
    <p:sldId id="296" r:id="rId18"/>
    <p:sldId id="326" r:id="rId19"/>
    <p:sldId id="272" r:id="rId20"/>
    <p:sldId id="269" r:id="rId21"/>
    <p:sldId id="270" r:id="rId22"/>
    <p:sldId id="271" r:id="rId23"/>
    <p:sldId id="319" r:id="rId24"/>
    <p:sldId id="297" r:id="rId25"/>
    <p:sldId id="298" r:id="rId26"/>
    <p:sldId id="279" r:id="rId27"/>
    <p:sldId id="332" r:id="rId28"/>
    <p:sldId id="333" r:id="rId29"/>
    <p:sldId id="300" r:id="rId30"/>
    <p:sldId id="317" r:id="rId31"/>
    <p:sldId id="275" r:id="rId32"/>
    <p:sldId id="302" r:id="rId33"/>
    <p:sldId id="303" r:id="rId34"/>
    <p:sldId id="304" r:id="rId35"/>
    <p:sldId id="305" r:id="rId36"/>
    <p:sldId id="307" r:id="rId37"/>
    <p:sldId id="314" r:id="rId38"/>
    <p:sldId id="309" r:id="rId39"/>
    <p:sldId id="258" r:id="rId40"/>
    <p:sldId id="259" r:id="rId41"/>
    <p:sldId id="335"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9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75093" autoAdjust="0"/>
  </p:normalViewPr>
  <p:slideViewPr>
    <p:cSldViewPr>
      <p:cViewPr varScale="1">
        <p:scale>
          <a:sx n="68" d="100"/>
          <a:sy n="68" d="100"/>
        </p:scale>
        <p:origin x="-2232" y="-120"/>
      </p:cViewPr>
      <p:guideLst>
        <p:guide orient="horz" pos="2160"/>
        <p:guide pos="2880"/>
      </p:guideLst>
    </p:cSldViewPr>
  </p:slideViewPr>
  <p:outlineViewPr>
    <p:cViewPr>
      <p:scale>
        <a:sx n="33" d="100"/>
        <a:sy n="33" d="100"/>
      </p:scale>
      <p:origin x="0" y="15876"/>
    </p:cViewPr>
  </p:outlineViewPr>
  <p:notesTextViewPr>
    <p:cViewPr>
      <p:scale>
        <a:sx n="100" d="100"/>
        <a:sy n="100" d="100"/>
      </p:scale>
      <p:origin x="0" y="0"/>
    </p:cViewPr>
  </p:notesTextViewPr>
  <p:sorterViewPr>
    <p:cViewPr>
      <p:scale>
        <a:sx n="66" d="100"/>
        <a:sy n="66" d="100"/>
      </p:scale>
      <p:origin x="0" y="3128"/>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zh-TW" altLang="zh-TW"/>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zh-TW" altLang="zh-TW"/>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Textmasterformate durch Klicken bearbeiten</a:t>
            </a:r>
          </a:p>
          <a:p>
            <a:pPr lvl="1"/>
            <a:r>
              <a:rPr lang="en-US" altLang="zh-TW" smtClean="0"/>
              <a:t>Zweite Ebene</a:t>
            </a:r>
          </a:p>
          <a:p>
            <a:pPr lvl="2"/>
            <a:r>
              <a:rPr lang="en-US" altLang="zh-TW" smtClean="0"/>
              <a:t>Dritte Ebene</a:t>
            </a:r>
          </a:p>
          <a:p>
            <a:pPr lvl="3"/>
            <a:r>
              <a:rPr lang="en-US" altLang="zh-TW" smtClean="0"/>
              <a:t>Vierte Ebene</a:t>
            </a:r>
          </a:p>
          <a:p>
            <a:pPr lvl="4"/>
            <a:r>
              <a:rPr lang="en-US" altLang="zh-TW" smtClean="0"/>
              <a:t>Fünfte Ebene</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zh-TW" altLang="zh-TW"/>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212CD54-EE04-4E8E-B5AA-66F5C5004456}" type="slidenum">
              <a:rPr lang="en-US" altLang="zh-TW"/>
              <a:pPr/>
              <a:t>‹#›</a:t>
            </a:fld>
            <a:endParaRPr lang="en-US" altLang="zh-TW"/>
          </a:p>
        </p:txBody>
      </p:sp>
    </p:spTree>
    <p:extLst>
      <p:ext uri="{BB962C8B-B14F-4D97-AF65-F5344CB8AC3E}">
        <p14:creationId xmlns:p14="http://schemas.microsoft.com/office/powerpoint/2010/main" val="3835954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10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examples from literature: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ＭＳ Ｐゴシック" charset="-128"/>
                <a:cs typeface="ＭＳ Ｐゴシック" charset="-128"/>
              </a:rPr>
              <a:t>Reduced neural synchronization of gamma-band MEG oscillations in first-degree relatives of children with autism</a:t>
            </a:r>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a:t>
            </a:r>
            <a:r>
              <a:rPr lang="en-US" baseline="0" dirty="0" smtClean="0"/>
              <a:t> </a:t>
            </a:r>
            <a:r>
              <a:rPr lang="en-US" sz="1200" b="1" kern="1200" dirty="0" smtClean="0">
                <a:solidFill>
                  <a:schemeClr val="tx1"/>
                </a:solidFill>
                <a:latin typeface="Arial" charset="0"/>
                <a:ea typeface="ＭＳ Ｐゴシック" charset="-128"/>
                <a:cs typeface="ＭＳ Ｐゴシック" charset="-128"/>
              </a:rPr>
              <a:t>Comparative power spectral analysis of simultaneous </a:t>
            </a:r>
            <a:r>
              <a:rPr lang="en-US" sz="1200" b="1" kern="1200" dirty="0" err="1" smtClean="0">
                <a:solidFill>
                  <a:schemeClr val="tx1"/>
                </a:solidFill>
                <a:latin typeface="Arial" charset="0"/>
                <a:ea typeface="ＭＳ Ｐゴシック" charset="-128"/>
                <a:cs typeface="ＭＳ Ｐゴシック" charset="-128"/>
              </a:rPr>
              <a:t>elecroencephalographic</a:t>
            </a:r>
            <a:r>
              <a:rPr lang="en-US" sz="1200" b="1" kern="1200" dirty="0" smtClean="0">
                <a:solidFill>
                  <a:schemeClr val="tx1"/>
                </a:solidFill>
                <a:latin typeface="Arial" charset="0"/>
                <a:ea typeface="ＭＳ Ｐゴシック" charset="-128"/>
                <a:cs typeface="ＭＳ Ｐゴシック" charset="-128"/>
              </a:rPr>
              <a:t> and </a:t>
            </a:r>
            <a:r>
              <a:rPr lang="en-US" sz="1200" b="1" kern="1200" dirty="0" err="1" smtClean="0">
                <a:solidFill>
                  <a:schemeClr val="tx1"/>
                </a:solidFill>
                <a:latin typeface="Arial" charset="0"/>
                <a:ea typeface="ＭＳ Ｐゴシック" charset="-128"/>
                <a:cs typeface="ＭＳ Ｐゴシック" charset="-128"/>
              </a:rPr>
              <a:t>magnetoencephalographic</a:t>
            </a:r>
            <a:r>
              <a:rPr lang="en-US" sz="1200" b="1" kern="1200" dirty="0" smtClean="0">
                <a:solidFill>
                  <a:schemeClr val="tx1"/>
                </a:solidFill>
                <a:latin typeface="Arial" charset="0"/>
                <a:ea typeface="ＭＳ Ｐゴシック" charset="-128"/>
                <a:cs typeface="ＭＳ Ｐゴシック" charset="-128"/>
              </a:rPr>
              <a:t> recordings in humans suggests non-resistive extracellular media,</a:t>
            </a:r>
            <a:r>
              <a:rPr lang="en-US" sz="1200" b="1" kern="1200" baseline="0" dirty="0" smtClean="0">
                <a:solidFill>
                  <a:schemeClr val="tx1"/>
                </a:solidFill>
                <a:latin typeface="Arial" charset="0"/>
                <a:ea typeface="ＭＳ Ｐゴシック" charset="-128"/>
                <a:cs typeface="ＭＳ Ｐゴシック" charset="-128"/>
              </a:rPr>
              <a:t> 2010</a:t>
            </a:r>
            <a:endParaRPr lang="en-US" dirty="0"/>
          </a:p>
        </p:txBody>
      </p:sp>
      <p:sp>
        <p:nvSpPr>
          <p:cNvPr id="4" name="Slide Number Placeholder 3"/>
          <p:cNvSpPr>
            <a:spLocks noGrp="1"/>
          </p:cNvSpPr>
          <p:nvPr>
            <p:ph type="sldNum" sz="quarter" idx="10"/>
          </p:nvPr>
        </p:nvSpPr>
        <p:spPr/>
        <p:txBody>
          <a:bodyPr/>
          <a:lstStyle/>
          <a:p>
            <a:fld id="{5212CD54-EE04-4E8E-B5AA-66F5C5004456}" type="slidenum">
              <a:rPr lang="en-US" altLang="zh-TW" smtClean="0"/>
              <a:pPr/>
              <a:t>12</a:t>
            </a:fld>
            <a:endParaRPr lang="en-US" altLang="zh-TW"/>
          </a:p>
        </p:txBody>
      </p:sp>
    </p:spTree>
    <p:extLst>
      <p:ext uri="{BB962C8B-B14F-4D97-AF65-F5344CB8AC3E}">
        <p14:creationId xmlns:p14="http://schemas.microsoft.com/office/powerpoint/2010/main" val="234482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07DCE442-B77D-4035-A99D-557EEECF24FE}" type="slidenum">
              <a:rPr lang="en-US" altLang="zh-TW"/>
              <a:pPr/>
              <a:t>13</a:t>
            </a:fld>
            <a:endParaRPr lang="en-US" altLang="zh-TW"/>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altLang="zh-TW" dirty="0" smtClean="0">
                <a:latin typeface="Arial" pitchFamily="34" charset="0"/>
                <a:ea typeface="ＭＳ Ｐゴシック" pitchFamily="34" charset="-128"/>
              </a:rPr>
              <a:t>ERP = </a:t>
            </a:r>
            <a:r>
              <a:rPr lang="en-US" altLang="zh-TW" dirty="0" smtClean="0">
                <a:latin typeface="Calibri" pitchFamily="34" charset="0"/>
                <a:ea typeface="ＭＳ Ｐゴシック" pitchFamily="34" charset="-128"/>
              </a:rPr>
              <a:t>change in electrical activity due to some internal or external event</a:t>
            </a:r>
          </a:p>
          <a:p>
            <a:pPr eaLnBrk="1" hangingPunct="1"/>
            <a:endParaRPr lang="en-US" altLang="zh-TW" dirty="0" smtClean="0">
              <a:latin typeface="Calibri" pitchFamily="34" charset="0"/>
              <a:ea typeface="ＭＳ Ｐゴシック" pitchFamily="34" charset="-128"/>
            </a:endParaRPr>
          </a:p>
          <a:p>
            <a:r>
              <a:rPr lang="en-US" dirty="0" smtClean="0"/>
              <a:t>- subcortical</a:t>
            </a:r>
            <a:r>
              <a:rPr lang="en-US" baseline="0" dirty="0" smtClean="0"/>
              <a:t> </a:t>
            </a:r>
            <a:r>
              <a:rPr lang="en-US" dirty="0" smtClean="0"/>
              <a:t>(e.g. brainstem)</a:t>
            </a:r>
          </a:p>
          <a:p>
            <a:pPr marL="0" indent="0">
              <a:buFontTx/>
              <a:buNone/>
            </a:pPr>
            <a:r>
              <a:rPr lang="en-US" dirty="0" smtClean="0"/>
              <a:t>- somatosensory audiovisual primary areas</a:t>
            </a:r>
            <a:r>
              <a:rPr lang="en-US" baseline="0" dirty="0" smtClean="0"/>
              <a:t> - </a:t>
            </a:r>
            <a:r>
              <a:rPr lang="en-US" dirty="0" smtClean="0"/>
              <a:t>focal areas</a:t>
            </a:r>
          </a:p>
          <a:p>
            <a:pPr eaLnBrk="1" hangingPunct="1"/>
            <a:endParaRPr lang="en-US" altLang="zh-TW" dirty="0" smtClean="0">
              <a:latin typeface="Calibri" pitchFamily="34" charset="0"/>
              <a:ea typeface="ＭＳ Ｐゴシック" pitchFamily="34" charset="-128"/>
            </a:endParaRPr>
          </a:p>
          <a:p>
            <a:r>
              <a:rPr lang="en-US" dirty="0" smtClean="0"/>
              <a:t>more complex generators </a:t>
            </a:r>
            <a:r>
              <a:rPr lang="en-US" baseline="0" dirty="0" smtClean="0"/>
              <a:t> </a:t>
            </a:r>
            <a:r>
              <a:rPr lang="en-US" dirty="0" smtClean="0"/>
              <a:t>– many different areas</a:t>
            </a:r>
          </a:p>
          <a:p>
            <a:pPr eaLnBrk="1" hangingPunct="1"/>
            <a:endParaRPr lang="en-US" altLang="zh-TW" dirty="0"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5F6A747-5E35-4788-B2B1-286CE873F076}" type="slidenum">
              <a:rPr lang="en-US" altLang="zh-TW"/>
              <a:pPr/>
              <a:t>14</a:t>
            </a:fld>
            <a:endParaRPr lang="en-US" altLang="zh-TW"/>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lvl="1" eaLnBrk="1" hangingPunct="1">
              <a:spcBef>
                <a:spcPct val="50000"/>
              </a:spcBef>
            </a:pPr>
            <a:endParaRPr lang="en-US" altLang="zh-TW" dirty="0"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6E197279-2122-4E8C-BD6D-B66F172F0A60}" type="slidenum">
              <a:rPr lang="en-US" altLang="zh-TW"/>
              <a:pPr/>
              <a:t>15</a:t>
            </a:fld>
            <a:endParaRPr lang="en-US" altLang="zh-TW"/>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lvl="1" eaLnBrk="1" hangingPunct="1">
              <a:spcBef>
                <a:spcPct val="50000"/>
              </a:spcBef>
            </a:pPr>
            <a:r>
              <a:rPr lang="en-US" altLang="zh-TW" smtClean="0">
                <a:latin typeface="Arial" pitchFamily="34" charset="0"/>
                <a:ea typeface="ＭＳ Ｐゴシック" pitchFamily="34" charset="-128"/>
              </a:rPr>
              <a:t>Definition: the average (across trials/ subjects) potential/field at the scalp relative to some specific event in time</a:t>
            </a:r>
          </a:p>
          <a:p>
            <a:pPr eaLnBrk="1" hangingPunct="1"/>
            <a:endParaRPr lang="en-US" altLang="zh-TW"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212CD54-EE04-4E8E-B5AA-66F5C5004456}" type="slidenum">
              <a:rPr lang="en-US" altLang="zh-TW" smtClean="0"/>
              <a:pPr/>
              <a:t>16</a:t>
            </a:fld>
            <a:endParaRPr lang="en-US" altLang="zh-TW"/>
          </a:p>
        </p:txBody>
      </p:sp>
    </p:spTree>
    <p:extLst>
      <p:ext uri="{BB962C8B-B14F-4D97-AF65-F5344CB8AC3E}">
        <p14:creationId xmlns:p14="http://schemas.microsoft.com/office/powerpoint/2010/main" val="4221060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64D7DB67-B39B-415F-9932-1B7EE5C910C8}" type="slidenum">
              <a:rPr lang="en-US" altLang="zh-TW"/>
              <a:pPr/>
              <a:t>17</a:t>
            </a:fld>
            <a:endParaRPr lang="en-US" altLang="zh-TW"/>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r>
              <a:rPr lang="en-US" altLang="zh-TW" dirty="0" smtClean="0">
                <a:latin typeface="Arial" pitchFamily="34" charset="0"/>
                <a:ea typeface="ＭＳ Ｐゴシック" pitchFamily="34" charset="-128"/>
              </a:rPr>
              <a:t>(1) assume: specific cognitive processes manifest themselves in specific, invariant patterns of neural activity</a:t>
            </a:r>
          </a:p>
          <a:p>
            <a:pPr eaLnBrk="1" hangingPunct="1"/>
            <a:r>
              <a:rPr lang="en-US" altLang="zh-TW" dirty="0" smtClean="0">
                <a:latin typeface="Arial" pitchFamily="34" charset="0"/>
                <a:ea typeface="ＭＳ Ｐゴシック" pitchFamily="34" charset="-128"/>
              </a:rPr>
              <a:t> 	</a:t>
            </a:r>
            <a:r>
              <a:rPr lang="en-US" altLang="zh-TW" dirty="0" smtClean="0">
                <a:latin typeface="Arial" pitchFamily="34" charset="0"/>
                <a:ea typeface="ＭＳ Ｐゴシック" pitchFamily="34" charset="-128"/>
                <a:sym typeface="Wingdings" pitchFamily="2" charset="2"/>
              </a:rPr>
              <a:t> same ERP pattern implies same cognitive process</a:t>
            </a:r>
            <a:endParaRPr lang="en-US" altLang="zh-TW" dirty="0" smtClean="0">
              <a:latin typeface="Arial" pitchFamily="34" charset="0"/>
              <a:ea typeface="ＭＳ Ｐゴシック" pitchFamily="34" charset="-128"/>
            </a:endParaRPr>
          </a:p>
          <a:p>
            <a:pPr eaLnBrk="1" hangingPunct="1"/>
            <a:r>
              <a:rPr lang="en-US" altLang="zh-TW" dirty="0" smtClean="0">
                <a:latin typeface="Arial" pitchFamily="34" charset="0"/>
                <a:ea typeface="ＭＳ Ｐゴシック" pitchFamily="34" charset="-128"/>
              </a:rPr>
              <a:t>(2) different signal across conditions in same electrode after, say, 200ms</a:t>
            </a:r>
          </a:p>
          <a:p>
            <a:pPr eaLnBrk="1" hangingPunct="1"/>
            <a:r>
              <a:rPr lang="en-US" altLang="zh-TW" dirty="0" smtClean="0">
                <a:latin typeface="Arial" pitchFamily="34" charset="0"/>
                <a:ea typeface="ＭＳ Ｐゴシック" pitchFamily="34" charset="-128"/>
                <a:sym typeface="Wingdings" pitchFamily="2" charset="2"/>
              </a:rPr>
              <a:t>	 cognitive process differentiating the two began 200ms after stimulus onset</a:t>
            </a:r>
          </a:p>
          <a:p>
            <a:pPr eaLnBrk="1" hangingPunct="1"/>
            <a:r>
              <a:rPr lang="en-US" altLang="zh-TW" dirty="0" smtClean="0">
                <a:latin typeface="Arial" pitchFamily="34" charset="0"/>
                <a:ea typeface="ＭＳ Ｐゴシック" pitchFamily="34" charset="-128"/>
                <a:sym typeface="Wingdings" pitchFamily="2" charset="2"/>
              </a:rPr>
              <a:t>(3) different scalp distributions of ERPs (across conditions, times, or both)</a:t>
            </a:r>
          </a:p>
          <a:p>
            <a:pPr eaLnBrk="1" hangingPunct="1"/>
            <a:r>
              <a:rPr lang="en-US" altLang="zh-TW" dirty="0" smtClean="0">
                <a:latin typeface="Arial" pitchFamily="34" charset="0"/>
                <a:ea typeface="ＭＳ Ｐゴシック" pitchFamily="34" charset="-128"/>
                <a:sym typeface="Wingdings" pitchFamily="2" charset="2"/>
              </a:rPr>
              <a:t> 	 different patterns of neural activity  distinct functional processes</a:t>
            </a:r>
          </a:p>
          <a:p>
            <a:pPr eaLnBrk="1" hangingPunct="1"/>
            <a:r>
              <a:rPr lang="en-US" altLang="zh-TW" dirty="0" smtClean="0">
                <a:latin typeface="Arial" pitchFamily="34" charset="0"/>
                <a:ea typeface="ＭＳ Ｐゴシック" pitchFamily="34" charset="-128"/>
                <a:sym typeface="Wingdings" pitchFamily="2" charset="2"/>
              </a:rPr>
              <a:t>(4) different amplitude</a:t>
            </a:r>
          </a:p>
          <a:p>
            <a:pPr eaLnBrk="1" hangingPunct="1"/>
            <a:r>
              <a:rPr lang="en-US" altLang="zh-TW" dirty="0" smtClean="0">
                <a:latin typeface="Arial" pitchFamily="34" charset="0"/>
                <a:ea typeface="ＭＳ Ｐゴシック" pitchFamily="34" charset="-128"/>
                <a:sym typeface="Wingdings" pitchFamily="2" charset="2"/>
              </a:rPr>
              <a:t>	 quantitative difference in cognitive process</a:t>
            </a:r>
          </a:p>
          <a:p>
            <a:pPr eaLnBrk="1" hangingPunct="1"/>
            <a:endParaRPr lang="en-US" altLang="zh-TW" dirty="0"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18</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DF8820A-31B9-4CBE-BC00-A642CCE7F445}" type="slidenum">
              <a:rPr lang="en-US" altLang="zh-TW"/>
              <a:pPr/>
              <a:t>19</a:t>
            </a:fld>
            <a:endParaRPr lang="en-US" altLang="zh-TW"/>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buFontTx/>
              <a:buChar char="•"/>
            </a:pPr>
            <a:r>
              <a:rPr lang="en-US" altLang="zh-TW" dirty="0" smtClean="0">
                <a:latin typeface="Arial" pitchFamily="34" charset="0"/>
                <a:ea typeface="ＭＳ Ｐゴシック" pitchFamily="34" charset="-128"/>
              </a:rPr>
              <a:t>any given electrode / sensor records a series of temporally overlapping latent components</a:t>
            </a:r>
          </a:p>
          <a:p>
            <a:pPr eaLnBrk="1" hangingPunct="1">
              <a:buFontTx/>
              <a:buChar char="•"/>
            </a:pPr>
            <a:r>
              <a:rPr lang="en-US" altLang="zh-TW" dirty="0" smtClean="0">
                <a:latin typeface="Arial" pitchFamily="34" charset="0"/>
                <a:ea typeface="ＭＳ Ｐゴシック" pitchFamily="34" charset="-128"/>
              </a:rPr>
              <a:t>a given waveform could have arisen from many combinations of latent components</a:t>
            </a:r>
          </a:p>
          <a:p>
            <a:pPr eaLnBrk="1" hangingPunct="1">
              <a:buFontTx/>
              <a:buChar char="•"/>
            </a:pPr>
            <a:r>
              <a:rPr lang="en-US" altLang="zh-TW" dirty="0" smtClean="0">
                <a:latin typeface="Arial" pitchFamily="34" charset="0"/>
                <a:ea typeface="ＭＳ Ｐゴシック" pitchFamily="34" charset="-128"/>
              </a:rPr>
              <a:t>Rule #1     Peaks and components are not the same thing. There is nothing special about</a:t>
            </a:r>
            <a:r>
              <a:rPr lang="en-US" altLang="zh-TW" baseline="0" dirty="0" smtClean="0">
                <a:latin typeface="Arial" pitchFamily="34" charset="0"/>
                <a:ea typeface="ＭＳ Ｐゴシック" pitchFamily="34" charset="-128"/>
              </a:rPr>
              <a:t> </a:t>
            </a:r>
            <a:r>
              <a:rPr lang="en-US" altLang="zh-TW" dirty="0" smtClean="0">
                <a:latin typeface="Arial" pitchFamily="34" charset="0"/>
                <a:ea typeface="ＭＳ Ｐゴシック" pitchFamily="34" charset="-128"/>
              </a:rPr>
              <a:t>the point at which the voltage reaches a local maximum or minimum.</a:t>
            </a:r>
          </a:p>
          <a:p>
            <a:pPr eaLnBrk="1" hangingPunct="1">
              <a:buFontTx/>
              <a:buChar char="•"/>
            </a:pPr>
            <a:r>
              <a:rPr lang="en-US" altLang="zh-TW" dirty="0" smtClean="0">
                <a:latin typeface="Arial" pitchFamily="34" charset="0"/>
                <a:ea typeface="ＭＳ Ｐゴシック" pitchFamily="34" charset="-128"/>
              </a:rPr>
              <a:t>Rule  #2    It is impossible to  estimate the time  course  or peak latency of a latent ERP component by looking at a single ERP waveform-there may be no obvious relationship  between  the  shape  of  a  local  part  of the  waveform  and  the  underlying  latent components.</a:t>
            </a:r>
          </a:p>
          <a:p>
            <a:pPr eaLnBrk="1" hangingPunct="1">
              <a:buFontTx/>
              <a:buNone/>
            </a:pPr>
            <a:endParaRPr lang="en-US" altLang="zh-TW" dirty="0" smtClean="0">
              <a:latin typeface="Arial" pitchFamily="34" charset="0"/>
              <a:ea typeface="ＭＳ Ｐゴシック" pitchFamily="34" charset="-128"/>
            </a:endParaRPr>
          </a:p>
          <a:p>
            <a:pPr eaLnBrk="1" hangingPunct="1"/>
            <a:endParaRPr lang="en-US" altLang="zh-TW"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Experimental setups that work well for fMRI are often suboptimal for M/EEG, and vice versa</a:t>
            </a:r>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2</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Font typeface="Arial" pitchFamily="34" charset="0"/>
              <a:buChar char="•"/>
            </a:pPr>
            <a:r>
              <a:rPr lang="en-US" altLang="zh-TW" dirty="0" smtClean="0"/>
              <a:t>Failure to isolate a specific ERP component</a:t>
            </a:r>
          </a:p>
          <a:p>
            <a:pPr lvl="1"/>
            <a:r>
              <a:rPr lang="en-US" altLang="zh-TW" dirty="0" smtClean="0"/>
              <a:t>Measurement of one component is distorted by a different component</a:t>
            </a:r>
          </a:p>
          <a:p>
            <a:pPr lvl="1"/>
            <a:r>
              <a:rPr lang="en-US" altLang="zh-TW" dirty="0" smtClean="0"/>
              <a:t>You think you’re measuring Component X, but you’re really measuring Component Y</a:t>
            </a:r>
          </a:p>
          <a:p>
            <a:pPr lvl="1"/>
            <a:r>
              <a:rPr lang="en-US" altLang="zh-TW" dirty="0" smtClean="0"/>
              <a:t>Your latency difference is really caused by an amplitude difference (or vice versa)</a:t>
            </a:r>
          </a:p>
          <a:p>
            <a:pPr lvl="1"/>
            <a:r>
              <a:rPr lang="en-US" altLang="zh-TW" dirty="0" smtClean="0"/>
              <a:t>Amplitude differences are due to differences in latency jitter, not differences in single-trial amplitudes</a:t>
            </a:r>
          </a:p>
          <a:p>
            <a:pPr lvl="1"/>
            <a:r>
              <a:rPr lang="en-US" altLang="zh-TW" dirty="0" smtClean="0"/>
              <a:t>Offset of ERP from trial N-1 distorts baseline of trial N</a:t>
            </a:r>
            <a:endParaRPr lang="zh-TW" altLang="en-US" dirty="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20</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21</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22</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N: trial number</a:t>
            </a:r>
          </a:p>
          <a:p>
            <a:r>
              <a:rPr lang="en-US" altLang="zh-TW" dirty="0" smtClean="0"/>
              <a:t>R: size of the noise in a single trial</a:t>
            </a:r>
            <a:endParaRPr lang="zh-TW" altLang="en-US" dirty="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23</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2288CC61-1C39-4C70-9CDD-EA8D2EB22CC5}" type="slidenum">
              <a:rPr lang="en-US" altLang="zh-TW"/>
              <a:pPr/>
              <a:t>24</a:t>
            </a:fld>
            <a:endParaRPr lang="en-US" altLang="zh-TW"/>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US" altLang="zh-TW" smtClean="0">
                <a:latin typeface="Arial" pitchFamily="34" charset="0"/>
                <a:ea typeface="ＭＳ Ｐゴシック" pitchFamily="34" charset="-128"/>
              </a:rPr>
              <a:t>MEG: reduced sensitivity to radial sources (head as spherical conductor)</a:t>
            </a:r>
          </a:p>
          <a:p>
            <a:pPr eaLnBrk="1" hangingPunct="1"/>
            <a:r>
              <a:rPr lang="en-US" altLang="zh-TW" smtClean="0">
                <a:latin typeface="Arial" pitchFamily="34" charset="0"/>
                <a:ea typeface="ＭＳ Ｐゴシック" pitchFamily="34" charset="-128"/>
              </a:rPr>
              <a:t>EEG: inverse solution need to model conductivity profile of head, MEG doesn</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t as secondary currents tend to cancel each other out in spherical conductor</a:t>
            </a:r>
          </a:p>
          <a:p>
            <a:pPr eaLnBrk="1" hangingPunct="1"/>
            <a:endParaRPr lang="en-US" altLang="zh-TW"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Converging evidence</a:t>
            </a:r>
          </a:p>
          <a:p>
            <a:pPr lvl="1"/>
            <a:r>
              <a:rPr lang="en-US" dirty="0" smtClean="0"/>
              <a:t>This is simply the combination of different information originating from different experiments, and possibly different fields, to permit better interpretation. A vast majority of studies use converging evidence within modalities, but also across modalities</a:t>
            </a:r>
          </a:p>
          <a:p>
            <a:r>
              <a:rPr lang="en-US" dirty="0" smtClean="0"/>
              <a:t>Generative models </a:t>
            </a:r>
          </a:p>
          <a:p>
            <a:pPr lvl="1"/>
            <a:r>
              <a:rPr lang="en-US" dirty="0" smtClean="0"/>
              <a:t>The most ambitious and possibly most fruitful direction is to establish generative models for which parameters are estimated from data of different nature or provenance</a:t>
            </a:r>
            <a:endParaRPr lang="en-US" dirty="0"/>
          </a:p>
          <a:p>
            <a:pPr lvl="1"/>
            <a:endParaRPr lang="en-US" dirty="0"/>
          </a:p>
          <a:p>
            <a:r>
              <a:rPr lang="en-US" b="1" i="1" u="sng" dirty="0" smtClean="0"/>
              <a:t>correlate</a:t>
            </a:r>
            <a:r>
              <a:rPr lang="en-US" dirty="0" smtClean="0"/>
              <a:t> something happening in </a:t>
            </a:r>
            <a:r>
              <a:rPr lang="en-US" dirty="0" err="1" smtClean="0"/>
              <a:t>eeg</a:t>
            </a:r>
            <a:r>
              <a:rPr lang="en-US" dirty="0" smtClean="0"/>
              <a:t> something happening in </a:t>
            </a:r>
            <a:r>
              <a:rPr lang="en-US" dirty="0" err="1" smtClean="0"/>
              <a:t>fmri</a:t>
            </a:r>
            <a:endParaRPr lang="en-US" dirty="0" smtClean="0"/>
          </a:p>
          <a:p>
            <a:r>
              <a:rPr lang="en-US" dirty="0" err="1" smtClean="0"/>
              <a:t>eg</a:t>
            </a:r>
            <a:r>
              <a:rPr lang="en-US" dirty="0" smtClean="0"/>
              <a:t>. gamma </a:t>
            </a:r>
            <a:r>
              <a:rPr lang="en-US" dirty="0" err="1" smtClean="0"/>
              <a:t>oscilations</a:t>
            </a:r>
            <a:endParaRPr lang="en-US" dirty="0" smtClean="0"/>
          </a:p>
          <a:p>
            <a:endParaRPr lang="en-US" dirty="0" smtClean="0"/>
          </a:p>
          <a:p>
            <a:r>
              <a:rPr lang="en-US" dirty="0" smtClean="0"/>
              <a:t>-use </a:t>
            </a:r>
            <a:r>
              <a:rPr lang="en-US" dirty="0" err="1" smtClean="0"/>
              <a:t>fmri</a:t>
            </a:r>
            <a:r>
              <a:rPr lang="en-US" dirty="0" smtClean="0"/>
              <a:t> data as a prior for </a:t>
            </a:r>
            <a:r>
              <a:rPr lang="en-US" dirty="0" err="1" smtClean="0"/>
              <a:t>eeg</a:t>
            </a:r>
            <a:r>
              <a:rPr lang="en-US" dirty="0" smtClean="0"/>
              <a:t> study </a:t>
            </a:r>
          </a:p>
          <a:p>
            <a:r>
              <a:rPr lang="en-US" dirty="0" smtClean="0"/>
              <a:t>prior for source </a:t>
            </a:r>
            <a:r>
              <a:rPr lang="en-US" dirty="0" err="1" smtClean="0"/>
              <a:t>localisation</a:t>
            </a:r>
            <a:endParaRPr lang="en-US" dirty="0" smtClean="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25</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sz="1200" dirty="0" smtClean="0"/>
              <a:t>Different kind of information</a:t>
            </a:r>
          </a:p>
          <a:p>
            <a:r>
              <a:rPr lang="en-US" sz="1200" dirty="0" smtClean="0"/>
              <a:t>-BOLD activity can occur without EEG or MEG activity (MEG/EEG silent sources). Specific spatial configurations of the cells or of the sources may annihilate signals at the surface of the scalp. Electric signal synchronization is needed for MEG/EEG detection, but not necessarily for BOLD detection.</a:t>
            </a:r>
          </a:p>
          <a:p>
            <a:r>
              <a:rPr lang="en-US" sz="1200" dirty="0" smtClean="0"/>
              <a:t>-MEG/EEG activity can occur in the absence of BOLD activity (fMRI silent sources) because synchronization may not necessarily consume enough energy to be seen in BOLD.</a:t>
            </a:r>
          </a:p>
          <a:p>
            <a:r>
              <a:rPr lang="en-US" dirty="0" smtClean="0"/>
              <a:t>-The two activities are not necessarily spatially congruent. Many studies have found discrepancies between EEG dipolar localization and fMRI (in </a:t>
            </a:r>
            <a:r>
              <a:rPr lang="en-US" dirty="0" err="1" smtClean="0"/>
              <a:t>Bagshaw</a:t>
            </a:r>
            <a:r>
              <a:rPr lang="en-US" dirty="0" smtClean="0"/>
              <a:t> et al., 2005, up to 60 mm, but see also the differences reported for the early SI response in </a:t>
            </a:r>
            <a:r>
              <a:rPr lang="en-US" dirty="0" err="1" smtClean="0"/>
              <a:t>Kober</a:t>
            </a:r>
            <a:r>
              <a:rPr lang="en-US" dirty="0" smtClean="0"/>
              <a:t> et al., 2001; </a:t>
            </a:r>
            <a:r>
              <a:rPr lang="en-US" dirty="0" err="1" smtClean="0"/>
              <a:t>Stippich</a:t>
            </a:r>
            <a:r>
              <a:rPr lang="en-US" dirty="0" smtClean="0"/>
              <a:t> et al., 1998). These values can be regarded as alarmingly large in the first instance. However, the discrepancy can potentially be caused not only by the variability in the cell types and neuronal activities producing each particular signal of interest, but also by the approximate modeling of dipolar activities.</a:t>
            </a:r>
            <a:endParaRPr lang="en-US" altLang="zh-TW" sz="1200" kern="1200" dirty="0" smtClean="0">
              <a:solidFill>
                <a:schemeClr val="tx1"/>
              </a:solidFill>
              <a:latin typeface="Arial" charset="0"/>
              <a:ea typeface="ＭＳ Ｐゴシック" pitchFamily="34" charset="-128"/>
              <a:cs typeface="ＭＳ Ｐゴシック" charset="-128"/>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TW" dirty="0" smtClean="0"/>
              <a:t>M/EEG – increased resolution - improved localization is due to the different properties of the two imaging modalities</a:t>
            </a:r>
            <a:r>
              <a:rPr lang="en-US" altLang="zh-TW" baseline="0" dirty="0" smtClean="0"/>
              <a:t> (rather than number of channels)</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altLang="zh-TW" baseline="0" dirty="0" smtClean="0"/>
          </a:p>
          <a:p>
            <a:r>
              <a:rPr lang="en-US" dirty="0" smtClean="0"/>
              <a:t>meg </a:t>
            </a:r>
            <a:r>
              <a:rPr lang="en-US" dirty="0" err="1" smtClean="0"/>
              <a:t>eeg</a:t>
            </a:r>
            <a:r>
              <a:rPr lang="en-US" dirty="0" smtClean="0"/>
              <a:t> the same or not?</a:t>
            </a:r>
          </a:p>
          <a:p>
            <a:r>
              <a:rPr lang="en-US" dirty="0" smtClean="0"/>
              <a:t>Simultaneous acquisition or not</a:t>
            </a:r>
          </a:p>
          <a:p>
            <a:r>
              <a:rPr lang="en-US" dirty="0" smtClean="0"/>
              <a:t>Cost.</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26</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impedance of the skull</a:t>
            </a:r>
          </a:p>
          <a:p>
            <a:endParaRPr lang="en-US" altLang="zh-TW" dirty="0" smtClean="0"/>
          </a:p>
          <a:p>
            <a:r>
              <a:rPr lang="en-US" altLang="zh-TW" dirty="0" smtClean="0"/>
              <a:t>MEG </a:t>
            </a:r>
          </a:p>
          <a:p>
            <a:r>
              <a:rPr lang="en-US" altLang="zh-TW" dirty="0" smtClean="0"/>
              <a:t>-Faraday cage</a:t>
            </a:r>
          </a:p>
          <a:p>
            <a:r>
              <a:rPr lang="en-US" altLang="zh-TW" dirty="0" smtClean="0"/>
              <a:t>-Shield from any external</a:t>
            </a:r>
            <a:r>
              <a:rPr lang="en-US" altLang="zh-TW" baseline="0" dirty="0" smtClean="0"/>
              <a:t> electric charges that could interfere with the magnetic signal</a:t>
            </a:r>
            <a:endParaRPr lang="en-US" altLang="zh-TW" dirty="0" smtClean="0"/>
          </a:p>
          <a:p>
            <a:r>
              <a:rPr lang="en-US" altLang="zh-TW" dirty="0" smtClean="0"/>
              <a:t>-Practically</a:t>
            </a:r>
            <a:r>
              <a:rPr lang="en-US" altLang="zh-TW" baseline="0" dirty="0" smtClean="0"/>
              <a:t> like fMRI, anything magnetic should be removed, otherwise it</a:t>
            </a:r>
            <a:endParaRPr lang="en-US" altLang="zh-TW" dirty="0" smtClean="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27</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28</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29</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128"/>
                <a:cs typeface="ＭＳ Ｐゴシック" charset="-128"/>
              </a:rPr>
              <a:t>schematic responses to stimuli of 200 </a:t>
            </a:r>
            <a:r>
              <a:rPr lang="en-US" sz="1200" kern="1200" dirty="0" err="1" smtClean="0">
                <a:solidFill>
                  <a:schemeClr val="tx1"/>
                </a:solidFill>
                <a:latin typeface="Arial" charset="0"/>
                <a:ea typeface="ＭＳ Ｐゴシック" charset="-128"/>
                <a:cs typeface="ＭＳ Ｐゴシック" charset="-128"/>
              </a:rPr>
              <a:t>ms</a:t>
            </a:r>
            <a:r>
              <a:rPr lang="en-US" sz="1200" kern="1200" dirty="0" smtClean="0">
                <a:solidFill>
                  <a:schemeClr val="tx1"/>
                </a:solidFill>
                <a:latin typeface="Arial" charset="0"/>
                <a:ea typeface="ＭＳ Ｐゴシック" charset="-128"/>
                <a:cs typeface="ＭＳ Ｐゴシック" charset="-128"/>
              </a:rPr>
              <a:t>, 2 s and 15 s in duration.</a:t>
            </a:r>
            <a:endParaRPr lang="el-GR" sz="1200"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-BOLD </a:t>
            </a:r>
            <a:r>
              <a:rPr lang="fr-CA" sz="1200" kern="1200" dirty="0" smtClean="0">
                <a:solidFill>
                  <a:schemeClr val="tx1"/>
                </a:solidFill>
                <a:latin typeface="Arial" charset="0"/>
                <a:ea typeface="ＭＳ Ｐゴシック" charset="-128"/>
                <a:cs typeface="ＭＳ Ｐゴシック" charset="-128"/>
              </a:rPr>
              <a:t>signal</a:t>
            </a:r>
            <a:r>
              <a:rPr lang="fr-CA" sz="1200" kern="1200" baseline="0" dirty="0" smtClean="0">
                <a:solidFill>
                  <a:schemeClr val="tx1"/>
                </a:solidFill>
                <a:latin typeface="Arial" charset="0"/>
                <a:ea typeface="ＭＳ Ｐゴシック" charset="-128"/>
                <a:cs typeface="ＭＳ Ｐゴシック" charset="-128"/>
              </a:rPr>
              <a:t> </a:t>
            </a:r>
            <a:r>
              <a:rPr lang="en-US" sz="1200" kern="1200" dirty="0" smtClean="0">
                <a:solidFill>
                  <a:schemeClr val="tx1"/>
                </a:solidFill>
                <a:latin typeface="Arial" charset="0"/>
                <a:ea typeface="ＭＳ Ｐゴシック" charset="-128"/>
                <a:cs typeface="ＭＳ Ｐゴシック" charset="-128"/>
              </a:rPr>
              <a:t>is obtained only with stimulation persisting for several seconds, </a:t>
            </a:r>
          </a:p>
          <a:p>
            <a:r>
              <a:rPr lang="en-US" sz="1200" kern="1200" dirty="0" smtClean="0">
                <a:solidFill>
                  <a:schemeClr val="tx1"/>
                </a:solidFill>
                <a:latin typeface="Arial" charset="0"/>
                <a:ea typeface="ＭＳ Ｐゴシック" charset="-128"/>
                <a:cs typeface="ＭＳ Ｐゴシック" charset="-128"/>
              </a:rPr>
              <a:t>-whereas MEG/EEG evoked responses are primarily elicited by stimulus onsets and offsets, with possibly a relatively weak sustained response. </a:t>
            </a:r>
          </a:p>
          <a:p>
            <a:pPr marL="0" indent="0">
              <a:buFontTx/>
              <a:buNone/>
            </a:pPr>
            <a:r>
              <a:rPr lang="en-US" sz="1200" kern="1200" dirty="0" smtClean="0">
                <a:solidFill>
                  <a:schemeClr val="tx1"/>
                </a:solidFill>
                <a:latin typeface="Arial" charset="0"/>
                <a:ea typeface="ＭＳ Ｐゴシック" charset="-128"/>
                <a:cs typeface="ＭＳ Ｐゴシック" charset="-128"/>
              </a:rPr>
              <a:t>-Cortical rhythms seen by MEG/EEG (mainly alpha around 10 Hz and mu with 10- and 20-Hz components) may undergo suppression and rebound modulation, (whose time course is more comparable to that of BOLD). </a:t>
            </a:r>
          </a:p>
          <a:p>
            <a:pPr marL="0" indent="0">
              <a:buFontTx/>
              <a:buNone/>
            </a:pPr>
            <a:endParaRPr lang="en-US" sz="1200" kern="1200" dirty="0" smtClean="0">
              <a:solidFill>
                <a:schemeClr val="tx1"/>
              </a:solidFill>
              <a:latin typeface="Arial" charset="0"/>
              <a:ea typeface="ＭＳ Ｐゴシック" charset="-128"/>
              <a:cs typeface="ＭＳ Ｐゴシック" charset="-128"/>
            </a:endParaRPr>
          </a:p>
          <a:p>
            <a:pPr marL="0" indent="0">
              <a:buFontTx/>
              <a:buNone/>
            </a:pPr>
            <a:r>
              <a:rPr lang="en-US" sz="1200" kern="1200" dirty="0" smtClean="0">
                <a:solidFill>
                  <a:schemeClr val="tx1"/>
                </a:solidFill>
                <a:latin typeface="Arial" charset="0"/>
                <a:ea typeface="ＭＳ Ｐゴシック" charset="-128"/>
                <a:cs typeface="ＭＳ Ｐゴシック" charset="-128"/>
              </a:rPr>
              <a:t>[Due to the sluggishness of the BOLD signal, it is sufficient to sample it 0.5–2 times per second; here, the dots denote sampling at a rate of 1/second (repetition time TR = 1 s). The MEG/EEG onset responses typically last for less than a second and change orders of magnitude more rapidly than BOLD, thus necessitating sampling rates above 300 </a:t>
            </a:r>
            <a:r>
              <a:rPr lang="en-US" sz="1200" kern="1200" dirty="0" smtClean="0">
                <a:solidFill>
                  <a:schemeClr val="tx1"/>
                </a:solidFill>
                <a:latin typeface="Arial" charset="0"/>
                <a:ea typeface="ＭＳ Ｐゴシック" charset="-128"/>
                <a:cs typeface="ＭＳ Ｐゴシック" charset="-128"/>
              </a:rPr>
              <a:t>Hz</a:t>
            </a:r>
            <a:endParaRPr lang="en-US" sz="1200" kern="1200" dirty="0" smtClean="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212CD54-EE04-4E8E-B5AA-66F5C5004456}" type="slidenum">
              <a:rPr lang="en-US" altLang="zh-TW" smtClean="0"/>
              <a:pPr/>
              <a:t>3</a:t>
            </a:fld>
            <a:endParaRPr lang="en-US" altLang="zh-TW"/>
          </a:p>
        </p:txBody>
      </p:sp>
    </p:spTree>
    <p:extLst>
      <p:ext uri="{BB962C8B-B14F-4D97-AF65-F5344CB8AC3E}">
        <p14:creationId xmlns:p14="http://schemas.microsoft.com/office/powerpoint/2010/main" val="1310622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r>
              <a:rPr lang="en-US"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Just read</a:t>
            </a:r>
            <a:r>
              <a:rPr lang="en-US"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without questions-spm converts whole dataset preserving as much data as possible</a:t>
            </a:r>
          </a:p>
          <a:p>
            <a:r>
              <a:rPr lang="en-US" altLang="en-US" smtClean="0">
                <a:latin typeface="Arial" pitchFamily="34" charset="0"/>
                <a:ea typeface="ＭＳ Ｐゴシック" pitchFamily="34" charset="-128"/>
              </a:rPr>
              <a:t>‘</a:t>
            </a:r>
            <a:r>
              <a:rPr lang="en-US" altLang="zh-TW" smtClean="0">
                <a:latin typeface="Arial" pitchFamily="34" charset="0"/>
                <a:ea typeface="ＭＳ Ｐゴシック" pitchFamily="34" charset="-128"/>
              </a:rPr>
              <a:t>yes</a:t>
            </a:r>
            <a:r>
              <a:rPr lang="en-US" altLang="en-US" smtClean="0">
                <a:latin typeface="Arial" pitchFamily="34" charset="0"/>
                <a:ea typeface="ＭＳ Ｐゴシック" pitchFamily="34" charset="-128"/>
              </a:rPr>
              <a:t>’</a:t>
            </a:r>
            <a:r>
              <a:rPr lang="en-US" altLang="zh-TW" smtClean="0">
                <a:latin typeface="Arial" pitchFamily="34" charset="0"/>
                <a:ea typeface="ＭＳ Ｐゴシック" pitchFamily="34" charset="-128"/>
              </a:rPr>
              <a:t>: controlling features of conversion</a:t>
            </a:r>
          </a:p>
          <a:p>
            <a:r>
              <a:rPr lang="en-US" altLang="zh-TW" smtClean="0">
                <a:latin typeface="Arial" pitchFamily="34" charset="0"/>
                <a:ea typeface="ＭＳ Ｐゴシック" pitchFamily="34" charset="-128"/>
              </a:rPr>
              <a:t>Is machine-dependent data already divided into trials/conditions?</a:t>
            </a:r>
          </a:p>
          <a:p>
            <a:r>
              <a:rPr lang="en-US" altLang="zh-TW" smtClean="0">
                <a:latin typeface="Arial" pitchFamily="34" charset="0"/>
                <a:ea typeface="ＭＳ Ｐゴシック" pitchFamily="34" charset="-128"/>
              </a:rPr>
              <a:t>Refining number and type of channels needed for further processing</a:t>
            </a:r>
          </a:p>
        </p:txBody>
      </p:sp>
      <p:sp>
        <p:nvSpPr>
          <p:cNvPr id="64515" name="Slide Number Placeholder 3"/>
          <p:cNvSpPr>
            <a:spLocks noGrp="1"/>
          </p:cNvSpPr>
          <p:nvPr>
            <p:ph type="sldNum" sz="quarter" idx="5"/>
          </p:nvPr>
        </p:nvSpPr>
        <p:spPr>
          <a:noFill/>
        </p:spPr>
        <p:txBody>
          <a:bodyPr/>
          <a:lstStyle/>
          <a:p>
            <a:fld id="{0A6D9AE6-D066-4849-AFF3-231588D8077C}" type="slidenum">
              <a:rPr lang="en-US" altLang="zh-TW"/>
              <a:pPr/>
              <a:t>30</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r>
              <a:rPr lang="en-US" altLang="zh-TW" smtClean="0">
                <a:latin typeface="Arial" pitchFamily="34" charset="0"/>
                <a:ea typeface="ＭＳ Ｐゴシック" pitchFamily="34" charset="-128"/>
              </a:rPr>
              <a:t>Useful if data acquired at higher sampling rate than one needs for making inferences about low-frequency components, for example, resampling from 1000Hz to 200 Hz = reduction of 20%</a:t>
            </a:r>
          </a:p>
          <a:p>
            <a:r>
              <a:rPr lang="en-US" altLang="zh-TW" smtClean="0">
                <a:latin typeface="Arial" pitchFamily="34" charset="0"/>
                <a:ea typeface="ＭＳ Ｐゴシック" pitchFamily="34" charset="-128"/>
              </a:rPr>
              <a:t>Sampling at high frequencies necessary to get good quality digital conversions of analogue signals</a:t>
            </a:r>
          </a:p>
          <a:p>
            <a:r>
              <a:rPr lang="en-US" altLang="zh-TW" smtClean="0">
                <a:latin typeface="Arial" pitchFamily="34" charset="0"/>
                <a:ea typeface="ＭＳ Ｐゴシック" pitchFamily="34" charset="-128"/>
              </a:rPr>
              <a:t>Nyquist frequency: minimum sampling frequency needs to be greater than twice the maximum frequency of any analogue signal likely to be present in the EEG.</a:t>
            </a:r>
            <a:endParaRPr lang="en-GB" smtClean="0">
              <a:latin typeface="Arial" pitchFamily="34" charset="0"/>
              <a:ea typeface="ＭＳ Ｐゴシック" pitchFamily="34" charset="-128"/>
            </a:endParaRPr>
          </a:p>
          <a:p>
            <a:r>
              <a:rPr lang="en-US" altLang="zh-TW" smtClean="0">
                <a:latin typeface="Arial" pitchFamily="34" charset="0"/>
                <a:ea typeface="ＭＳ Ｐゴシック" pitchFamily="34" charset="-128"/>
              </a:rPr>
              <a:t>New </a:t>
            </a:r>
            <a:r>
              <a:rPr lang="en-GB" smtClean="0">
                <a:latin typeface="Arial" pitchFamily="34" charset="0"/>
                <a:ea typeface="ＭＳ Ｐゴシック" pitchFamily="34" charset="-128"/>
              </a:rPr>
              <a:t>sampling rate must be smaller than original value!</a:t>
            </a:r>
          </a:p>
          <a:p>
            <a:r>
              <a:rPr lang="en-GB" smtClean="0">
                <a:latin typeface="Arial" pitchFamily="34" charset="0"/>
                <a:ea typeface="ＭＳ Ｐゴシック" pitchFamily="34" charset="-128"/>
              </a:rPr>
              <a:t>Graph right bottom: example for good sampling frequency, each dot is recording of value of the wave (at different time points)</a:t>
            </a:r>
          </a:p>
        </p:txBody>
      </p:sp>
      <p:sp>
        <p:nvSpPr>
          <p:cNvPr id="66563" name="Slide Number Placeholder 3"/>
          <p:cNvSpPr>
            <a:spLocks noGrp="1"/>
          </p:cNvSpPr>
          <p:nvPr>
            <p:ph type="sldNum" sz="quarter" idx="5"/>
          </p:nvPr>
        </p:nvSpPr>
        <p:spPr>
          <a:noFill/>
        </p:spPr>
        <p:txBody>
          <a:bodyPr/>
          <a:lstStyle/>
          <a:p>
            <a:fld id="{02D33B5B-1A4B-46D1-A839-63D6467C5FBF}" type="slidenum">
              <a:rPr lang="en-US" altLang="zh-TW"/>
              <a:pPr/>
              <a:t>31</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Vertical and horizontal </a:t>
            </a:r>
            <a:r>
              <a:rPr lang="en-US" altLang="zh-TW" dirty="0" err="1" smtClean="0">
                <a:latin typeface="Arial" pitchFamily="34" charset="0"/>
                <a:ea typeface="ＭＳ Ｐゴシック" pitchFamily="34" charset="-128"/>
              </a:rPr>
              <a:t>electrooculogram</a:t>
            </a:r>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average reference: </a:t>
            </a:r>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virtual electrode</a:t>
            </a:r>
            <a:r>
              <a:rPr lang="en-US" altLang="en-US" dirty="0" smtClean="0">
                <a:latin typeface="Arial" pitchFamily="34" charset="0"/>
                <a:ea typeface="ＭＳ Ｐゴシック" pitchFamily="34" charset="-128"/>
              </a:rPr>
              <a:t>”</a:t>
            </a:r>
            <a:r>
              <a:rPr lang="en-US" altLang="zh-TW" dirty="0" smtClean="0">
                <a:latin typeface="Arial" pitchFamily="34" charset="0"/>
                <a:ea typeface="ＭＳ Ｐゴシック" pitchFamily="34" charset="-128"/>
              </a:rPr>
              <a:t>; less susceptible to bias; used for source analysis and DCM </a:t>
            </a:r>
            <a:r>
              <a:rPr lang="en-US" altLang="zh-TW" b="1" i="0" u="sng" dirty="0" smtClean="0">
                <a:solidFill>
                  <a:srgbClr val="FF0000"/>
                </a:solidFill>
                <a:latin typeface="Arial" pitchFamily="34" charset="0"/>
                <a:ea typeface="ＭＳ Ｐゴシック" pitchFamily="34" charset="-128"/>
              </a:rPr>
              <a:t>is</a:t>
            </a:r>
            <a:r>
              <a:rPr lang="en-US" altLang="zh-TW" b="1" i="0" u="sng" baseline="0" dirty="0" smtClean="0">
                <a:solidFill>
                  <a:srgbClr val="FF0000"/>
                </a:solidFill>
                <a:latin typeface="Arial" pitchFamily="34" charset="0"/>
                <a:ea typeface="ＭＳ Ｐゴシック" pitchFamily="34" charset="-128"/>
              </a:rPr>
              <a:t> it better?</a:t>
            </a:r>
            <a:endParaRPr lang="en-US" altLang="zh-TW" b="1" i="0" u="sng" dirty="0" smtClean="0">
              <a:solidFill>
                <a:srgbClr val="FF0000"/>
              </a:solidFill>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Single electrode reference: e.g. behind the ear, nose</a:t>
            </a:r>
          </a:p>
          <a:p>
            <a:r>
              <a:rPr lang="en-US" altLang="zh-TW" dirty="0" smtClean="0">
                <a:latin typeface="Arial" pitchFamily="34" charset="0"/>
                <a:ea typeface="ＭＳ Ｐゴシック" pitchFamily="34" charset="-128"/>
              </a:rPr>
              <a:t>Graph right bottom: review channel mapping</a:t>
            </a:r>
          </a:p>
        </p:txBody>
      </p:sp>
      <p:sp>
        <p:nvSpPr>
          <p:cNvPr id="68611" name="Slide Number Placeholder 3"/>
          <p:cNvSpPr>
            <a:spLocks noGrp="1"/>
          </p:cNvSpPr>
          <p:nvPr>
            <p:ph type="sldNum" sz="quarter" idx="5"/>
          </p:nvPr>
        </p:nvSpPr>
        <p:spPr>
          <a:noFill/>
        </p:spPr>
        <p:txBody>
          <a:bodyPr/>
          <a:lstStyle/>
          <a:p>
            <a:fld id="{AE4C16C4-A483-4BE0-8AF2-6991135F23E4}" type="slidenum">
              <a:rPr lang="en-US" altLang="zh-TW"/>
              <a:pPr/>
              <a:t>32</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r>
              <a:rPr lang="en-GB" dirty="0" err="1" smtClean="0">
                <a:latin typeface="Arial" pitchFamily="34" charset="0"/>
                <a:ea typeface="ＭＳ Ｐゴシック" pitchFamily="34" charset="-128"/>
              </a:rPr>
              <a:t>Epoching</a:t>
            </a:r>
            <a:r>
              <a:rPr lang="en-GB" dirty="0" smtClean="0">
                <a:latin typeface="Arial" pitchFamily="34" charset="0"/>
                <a:ea typeface="ＭＳ Ｐゴシック" pitchFamily="34" charset="-128"/>
              </a:rPr>
              <a:t> splits the data into single trials, each referenced to stimulus presentation</a:t>
            </a:r>
          </a:p>
          <a:p>
            <a:endParaRPr lang="en-GB" dirty="0" smtClean="0">
              <a:latin typeface="Arial" pitchFamily="34" charset="0"/>
              <a:ea typeface="ＭＳ Ｐゴシック" pitchFamily="34" charset="-128"/>
            </a:endParaRPr>
          </a:p>
          <a:p>
            <a:r>
              <a:rPr lang="en-GB" dirty="0" smtClean="0">
                <a:latin typeface="Arial" pitchFamily="34" charset="0"/>
                <a:ea typeface="ＭＳ Ｐゴシック" pitchFamily="34" charset="-128"/>
              </a:rPr>
              <a:t>For each stimulus onset, the </a:t>
            </a:r>
            <a:r>
              <a:rPr lang="en-GB" dirty="0" err="1" smtClean="0">
                <a:latin typeface="Arial" pitchFamily="34" charset="0"/>
                <a:ea typeface="ＭＳ Ｐゴシック" pitchFamily="34" charset="-128"/>
              </a:rPr>
              <a:t>epoched</a:t>
            </a:r>
            <a:r>
              <a:rPr lang="en-GB" dirty="0" smtClean="0">
                <a:latin typeface="Arial" pitchFamily="34" charset="0"/>
                <a:ea typeface="ＭＳ Ｐゴシック" pitchFamily="34" charset="-128"/>
              </a:rPr>
              <a:t> trial starts at some user-specified pre-stimulus time and ends at some post-stimulus time, e.g. from 100 </a:t>
            </a:r>
            <a:r>
              <a:rPr lang="en-GB" dirty="0" err="1" smtClean="0">
                <a:latin typeface="Arial" pitchFamily="34" charset="0"/>
                <a:ea typeface="ＭＳ Ｐゴシック" pitchFamily="34" charset="-128"/>
              </a:rPr>
              <a:t>ms</a:t>
            </a:r>
            <a:r>
              <a:rPr lang="en-GB" dirty="0" smtClean="0">
                <a:latin typeface="Arial" pitchFamily="34" charset="0"/>
                <a:ea typeface="ＭＳ Ｐゴシック" pitchFamily="34" charset="-128"/>
              </a:rPr>
              <a:t> before to 600ms after stimulus presentation. </a:t>
            </a:r>
          </a:p>
          <a:p>
            <a:r>
              <a:rPr lang="en-US" altLang="zh-TW" dirty="0" smtClean="0">
                <a:latin typeface="Arial" pitchFamily="34" charset="0"/>
                <a:ea typeface="ＭＳ Ｐゴシック" pitchFamily="34" charset="-128"/>
              </a:rPr>
              <a:t>T</a:t>
            </a:r>
            <a:r>
              <a:rPr lang="en-GB" dirty="0" smtClean="0">
                <a:latin typeface="Arial" pitchFamily="34" charset="0"/>
                <a:ea typeface="ＭＳ Ｐゴシック" pitchFamily="34" charset="-128"/>
              </a:rPr>
              <a:t>he longer interval, the greater chance to include artefacts!</a:t>
            </a:r>
            <a:endParaRPr lang="en-US" altLang="zh-TW" dirty="0" smtClean="0">
              <a:latin typeface="Arial" pitchFamily="34" charset="0"/>
              <a:ea typeface="ＭＳ Ｐゴシック" pitchFamily="34" charset="-128"/>
            </a:endParaRPr>
          </a:p>
          <a:p>
            <a:r>
              <a:rPr lang="en-US" altLang="zh-TW" dirty="0" smtClean="0">
                <a:latin typeface="Arial" pitchFamily="34" charset="0"/>
                <a:ea typeface="ＭＳ Ｐゴシック" pitchFamily="34" charset="-128"/>
              </a:rPr>
              <a:t>Padding: will add time points before and after each trial to allow the user to later cut out this padding again</a:t>
            </a:r>
          </a:p>
          <a:p>
            <a:endParaRPr lang="en-US" dirty="0" smtClean="0">
              <a:latin typeface="Arial" pitchFamily="34" charset="0"/>
              <a:ea typeface="ＭＳ Ｐゴシック" pitchFamily="34" charset="-128"/>
            </a:endParaRPr>
          </a:p>
          <a:p>
            <a:pPr marL="171450" indent="-171450">
              <a:buFontTx/>
              <a:buChar char="-"/>
            </a:pPr>
            <a:r>
              <a:rPr lang="en-US" dirty="0" smtClean="0">
                <a:latin typeface="Arial" pitchFamily="34" charset="0"/>
                <a:ea typeface="ＭＳ Ｐゴシック" pitchFamily="34" charset="-128"/>
              </a:rPr>
              <a:t>filter all data and then epoch</a:t>
            </a:r>
            <a:r>
              <a:rPr lang="en-US" baseline="0" dirty="0" smtClean="0">
                <a:latin typeface="Arial" pitchFamily="34" charset="0"/>
                <a:ea typeface="ＭＳ Ｐゴシック" pitchFamily="34" charset="-128"/>
              </a:rPr>
              <a:t> it to avoid edge effect</a:t>
            </a:r>
          </a:p>
          <a:p>
            <a:pPr marL="171450" indent="-171450">
              <a:buFontTx/>
              <a:buChar char="-"/>
            </a:pPr>
            <a:r>
              <a:rPr lang="en-GB" baseline="0" dirty="0" smtClean="0">
                <a:latin typeface="Arial" pitchFamily="34" charset="0"/>
                <a:ea typeface="ＭＳ Ｐゴシック" pitchFamily="34" charset="-128"/>
              </a:rPr>
              <a:t>(longer trials .e.g. -300 to 1s is the </a:t>
            </a:r>
            <a:r>
              <a:rPr lang="en-GB" baseline="0" dirty="0" err="1" smtClean="0">
                <a:latin typeface="Arial" pitchFamily="34" charset="0"/>
                <a:ea typeface="ＭＳ Ｐゴシック" pitchFamily="34" charset="-128"/>
              </a:rPr>
              <a:t>interst</a:t>
            </a:r>
            <a:r>
              <a:rPr lang="en-GB" baseline="0" dirty="0" smtClean="0">
                <a:latin typeface="Arial" pitchFamily="34" charset="0"/>
                <a:ea typeface="ＭＳ Ｐゴシック" pitchFamily="34" charset="-128"/>
              </a:rPr>
              <a:t>? do -500 to 2s)</a:t>
            </a:r>
          </a:p>
          <a:p>
            <a:pPr marL="171450" indent="-171450">
              <a:buFontTx/>
              <a:buChar char="-"/>
            </a:pPr>
            <a:r>
              <a:rPr lang="en-GB" baseline="0" dirty="0" smtClean="0">
                <a:latin typeface="Arial" pitchFamily="34" charset="0"/>
                <a:ea typeface="ＭＳ Ｐゴシック" pitchFamily="34" charset="-128"/>
              </a:rPr>
              <a:t>high pass and then low pass</a:t>
            </a:r>
            <a:endParaRPr lang="en-US" baseline="0" dirty="0" smtClean="0">
              <a:latin typeface="Arial" pitchFamily="34" charset="0"/>
              <a:ea typeface="ＭＳ Ｐゴシック" pitchFamily="34" charset="-128"/>
            </a:endParaRPr>
          </a:p>
        </p:txBody>
      </p:sp>
      <p:sp>
        <p:nvSpPr>
          <p:cNvPr id="70659" name="Slide Number Placeholder 3"/>
          <p:cNvSpPr>
            <a:spLocks noGrp="1"/>
          </p:cNvSpPr>
          <p:nvPr>
            <p:ph type="sldNum" sz="quarter" idx="5"/>
          </p:nvPr>
        </p:nvSpPr>
        <p:spPr>
          <a:noFill/>
        </p:spPr>
        <p:txBody>
          <a:bodyPr/>
          <a:lstStyle/>
          <a:p>
            <a:fld id="{1593902B-7B2A-4BED-81D3-2270248B928E}" type="slidenum">
              <a:rPr lang="en-US" altLang="zh-TW"/>
              <a:pPr/>
              <a:t>33</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r>
              <a:rPr lang="en-US" altLang="zh-TW" dirty="0" smtClean="0">
                <a:latin typeface="Arial" pitchFamily="34" charset="0"/>
                <a:ea typeface="ＭＳ Ｐゴシック" pitchFamily="34" charset="-128"/>
              </a:rPr>
              <a:t>Choose between low-(attenuating high frequencies), high- (low frequencies), band- (attenuate both) or stop- (takes everything except data within a specified </a:t>
            </a:r>
            <a:r>
              <a:rPr lang="en-US" altLang="zh-TW" b="1" dirty="0" smtClean="0">
                <a:latin typeface="Arial" pitchFamily="34" charset="0"/>
                <a:ea typeface="ＭＳ Ｐゴシック" pitchFamily="34" charset="-128"/>
              </a:rPr>
              <a:t>range</a:t>
            </a:r>
            <a:r>
              <a:rPr lang="en-US" altLang="zh-TW" dirty="0" smtClean="0">
                <a:latin typeface="Arial" pitchFamily="34" charset="0"/>
                <a:ea typeface="ＭＳ Ｐゴシック" pitchFamily="34" charset="-128"/>
              </a:rPr>
              <a:t>) filter</a:t>
            </a:r>
          </a:p>
          <a:p>
            <a:endParaRPr lang="en-US" altLang="zh-TW" dirty="0" smtClean="0">
              <a:latin typeface="Arial" pitchFamily="34" charset="0"/>
              <a:ea typeface="ＭＳ Ｐゴシック" pitchFamily="34" charset="-128"/>
            </a:endParaRPr>
          </a:p>
          <a:p>
            <a:endParaRPr lang="en-US" altLang="zh-TW" dirty="0" smtClean="0">
              <a:latin typeface="Arial" pitchFamily="34" charset="0"/>
              <a:ea typeface="ＭＳ Ｐゴシック" pitchFamily="34" charset="-128"/>
            </a:endParaRPr>
          </a:p>
          <a:p>
            <a:r>
              <a:rPr lang="en-US" altLang="zh-TW" b="1" dirty="0" smtClean="0">
                <a:latin typeface="Arial" pitchFamily="34" charset="0"/>
                <a:ea typeface="ＭＳ Ｐゴシック" pitchFamily="34" charset="-128"/>
              </a:rPr>
              <a:t>band</a:t>
            </a:r>
            <a:r>
              <a:rPr lang="en-US" altLang="zh-TW" b="1" baseline="0" dirty="0" smtClean="0">
                <a:latin typeface="Arial" pitchFamily="34" charset="0"/>
                <a:ea typeface="ＭＳ Ｐゴシック" pitchFamily="34" charset="-128"/>
              </a:rPr>
              <a:t> pass stop/ specific frequency</a:t>
            </a:r>
            <a:endParaRPr lang="en-US" altLang="zh-TW" b="1" dirty="0" smtClean="0">
              <a:latin typeface="Arial" pitchFamily="34" charset="0"/>
              <a:ea typeface="ＭＳ Ｐゴシック" pitchFamily="34" charset="-128"/>
            </a:endParaRPr>
          </a:p>
        </p:txBody>
      </p:sp>
      <p:sp>
        <p:nvSpPr>
          <p:cNvPr id="73731" name="Slide Number Placeholder 3"/>
          <p:cNvSpPr>
            <a:spLocks noGrp="1"/>
          </p:cNvSpPr>
          <p:nvPr>
            <p:ph type="sldNum" sz="quarter" idx="5"/>
          </p:nvPr>
        </p:nvSpPr>
        <p:spPr>
          <a:noFill/>
        </p:spPr>
        <p:txBody>
          <a:bodyPr/>
          <a:lstStyle/>
          <a:p>
            <a:fld id="{239DD090-87BB-483E-82F0-58738070026D}" type="slidenum">
              <a:rPr lang="en-US" altLang="zh-TW"/>
              <a:pPr/>
              <a:t>34</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pPr>
              <a:lnSpc>
                <a:spcPct val="80000"/>
              </a:lnSpc>
            </a:pPr>
            <a:r>
              <a:rPr lang="en-GB" dirty="0" smtClean="0">
                <a:latin typeface="Arial" pitchFamily="34" charset="0"/>
                <a:ea typeface="ＭＳ Ｐゴシック" pitchFamily="34" charset="-128"/>
              </a:rPr>
              <a:t>Eye movements/eye blinks: Moving the eye itself actually changes the electrical gradients observable at the scalp, making them more positive in the direction the eye has moved towards. Also moves stimulus across retina, this generates unwanted visual ERPs. </a:t>
            </a:r>
            <a:r>
              <a:rPr lang="en-US" altLang="zh-TW" dirty="0" smtClean="0">
                <a:latin typeface="Arial" pitchFamily="34" charset="0"/>
                <a:ea typeface="ＭＳ Ｐゴシック" pitchFamily="34" charset="-128"/>
              </a:rPr>
              <a:t>L</a:t>
            </a:r>
            <a:r>
              <a:rPr lang="en-GB" dirty="0" err="1" smtClean="0">
                <a:latin typeface="Arial" pitchFamily="34" charset="0"/>
                <a:ea typeface="ＭＳ Ｐゴシック" pitchFamily="34" charset="-128"/>
              </a:rPr>
              <a:t>ess</a:t>
            </a:r>
            <a:r>
              <a:rPr lang="en-GB" dirty="0" smtClean="0">
                <a:latin typeface="Arial" pitchFamily="34" charset="0"/>
                <a:ea typeface="ＭＳ Ｐゴシック" pitchFamily="34" charset="-128"/>
              </a:rPr>
              <a:t> important over areas further away from the eye. If auditory task, justified to ignore eye artefacts</a:t>
            </a:r>
          </a:p>
          <a:p>
            <a:pPr>
              <a:lnSpc>
                <a:spcPct val="80000"/>
              </a:lnSpc>
            </a:pPr>
            <a:r>
              <a:rPr lang="en-GB" dirty="0" smtClean="0">
                <a:latin typeface="Arial" pitchFamily="34" charset="0"/>
                <a:ea typeface="ＭＳ Ｐゴシック" pitchFamily="34" charset="-128"/>
              </a:rPr>
              <a:t>Muscle activity is characterised by bursts of high frequency activity in the EEG (</a:t>
            </a:r>
            <a:r>
              <a:rPr lang="en-GB" dirty="0" err="1" smtClean="0">
                <a:latin typeface="Arial" pitchFamily="34" charset="0"/>
                <a:ea typeface="ＭＳ Ｐゴシック" pitchFamily="34" charset="-128"/>
              </a:rPr>
              <a:t>eg</a:t>
            </a:r>
            <a:r>
              <a:rPr lang="en-GB" dirty="0" smtClean="0">
                <a:latin typeface="Arial" pitchFamily="34" charset="0"/>
                <a:ea typeface="ＭＳ Ｐゴシック" pitchFamily="34" charset="-128"/>
              </a:rPr>
              <a:t> swelling)</a:t>
            </a:r>
          </a:p>
          <a:p>
            <a:pPr>
              <a:lnSpc>
                <a:spcPct val="80000"/>
              </a:lnSpc>
            </a:pPr>
            <a:r>
              <a:rPr lang="en-GB" b="1" dirty="0" smtClean="0">
                <a:latin typeface="Arial" pitchFamily="34" charset="0"/>
                <a:ea typeface="ＭＳ Ｐゴシック" pitchFamily="34" charset="-128"/>
              </a:rPr>
              <a:t>ECG</a:t>
            </a:r>
            <a:r>
              <a:rPr lang="en-GB" dirty="0" smtClean="0">
                <a:latin typeface="Arial" pitchFamily="34" charset="0"/>
                <a:ea typeface="ＭＳ Ｐゴシック" pitchFamily="34" charset="-128"/>
              </a:rPr>
              <a:t> reflects activity of the heart. This can intermittently appear in your data</a:t>
            </a:r>
          </a:p>
          <a:p>
            <a:pPr>
              <a:lnSpc>
                <a:spcPct val="80000"/>
              </a:lnSpc>
            </a:pPr>
            <a:r>
              <a:rPr lang="en-GB" dirty="0" smtClean="0">
                <a:latin typeface="Arial" pitchFamily="34" charset="0"/>
                <a:ea typeface="ＭＳ Ｐゴシック" pitchFamily="34" charset="-128"/>
              </a:rPr>
              <a:t>Skin potentials are only really a problem for EEG. They reflect changes in skin </a:t>
            </a:r>
            <a:r>
              <a:rPr lang="en-GB" dirty="0" err="1" smtClean="0">
                <a:latin typeface="Arial" pitchFamily="34" charset="0"/>
                <a:ea typeface="ＭＳ Ｐゴシック" pitchFamily="34" charset="-128"/>
              </a:rPr>
              <a:t>impedence</a:t>
            </a:r>
            <a:r>
              <a:rPr lang="en-GB" dirty="0" smtClean="0">
                <a:latin typeface="Arial" pitchFamily="34" charset="0"/>
                <a:ea typeface="ＭＳ Ｐゴシック" pitchFamily="34" charset="-128"/>
              </a:rPr>
              <a:t>, this could happen if the subject starts to sweat more as the experiment progresses. They look like slow drifts.. Sometimes if they drift far enough, they cause saturation of the amplifier - a flat </a:t>
            </a:r>
            <a:r>
              <a:rPr lang="en-GB" altLang="en-US" dirty="0" smtClean="0">
                <a:latin typeface="Arial" pitchFamily="34" charset="0"/>
                <a:ea typeface="ＭＳ Ｐゴシック" pitchFamily="34" charset="-128"/>
              </a:rPr>
              <a:t>‘</a:t>
            </a:r>
            <a:r>
              <a:rPr lang="en-GB" dirty="0" smtClean="0">
                <a:latin typeface="Arial" pitchFamily="34" charset="0"/>
                <a:ea typeface="ＭＳ Ｐゴシック" pitchFamily="34" charset="-128"/>
              </a:rPr>
              <a:t>blocking</a:t>
            </a:r>
            <a:r>
              <a:rPr lang="en-GB" altLang="en-US" dirty="0" smtClean="0">
                <a:latin typeface="Arial" pitchFamily="34" charset="0"/>
                <a:ea typeface="ＭＳ Ｐゴシック" pitchFamily="34" charset="-128"/>
              </a:rPr>
              <a:t>’</a:t>
            </a:r>
            <a:r>
              <a:rPr lang="en-GB" dirty="0" smtClean="0">
                <a:latin typeface="Arial" pitchFamily="34" charset="0"/>
                <a:ea typeface="ＭＳ Ｐゴシック" pitchFamily="34" charset="-128"/>
              </a:rPr>
              <a:t> line.</a:t>
            </a:r>
          </a:p>
          <a:p>
            <a:pPr>
              <a:lnSpc>
                <a:spcPct val="80000"/>
              </a:lnSpc>
            </a:pPr>
            <a:r>
              <a:rPr lang="en-GB" dirty="0" smtClean="0">
                <a:latin typeface="Arial" pitchFamily="34" charset="0"/>
                <a:ea typeface="ＭＳ Ｐゴシック" pitchFamily="34" charset="-128"/>
              </a:rPr>
              <a:t>Alpha waves are actually generated by the brain. They</a:t>
            </a:r>
            <a:r>
              <a:rPr lang="en-GB" altLang="en-US" dirty="0" smtClean="0">
                <a:latin typeface="Arial" pitchFamily="34" charset="0"/>
                <a:ea typeface="ＭＳ Ｐゴシック" pitchFamily="34" charset="-128"/>
              </a:rPr>
              <a:t>’</a:t>
            </a:r>
            <a:r>
              <a:rPr lang="en-GB" dirty="0" smtClean="0">
                <a:latin typeface="Arial" pitchFamily="34" charset="0"/>
                <a:ea typeface="ＭＳ Ｐゴシック" pitchFamily="34" charset="-128"/>
              </a:rPr>
              <a:t>re slow repetitive waves of about 10 </a:t>
            </a:r>
            <a:r>
              <a:rPr lang="en-GB" dirty="0" err="1" smtClean="0">
                <a:latin typeface="Arial" pitchFamily="34" charset="0"/>
                <a:ea typeface="ＭＳ Ｐゴシック" pitchFamily="34" charset="-128"/>
              </a:rPr>
              <a:t>hz</a:t>
            </a:r>
            <a:r>
              <a:rPr lang="en-GB" dirty="0" smtClean="0">
                <a:latin typeface="Arial" pitchFamily="34" charset="0"/>
                <a:ea typeface="ＭＳ Ｐゴシック" pitchFamily="34" charset="-128"/>
              </a:rPr>
              <a:t> which are unlikely to be of any interest to you if you</a:t>
            </a:r>
            <a:r>
              <a:rPr lang="en-GB" altLang="en-US" dirty="0" smtClean="0">
                <a:latin typeface="Arial" pitchFamily="34" charset="0"/>
                <a:ea typeface="ＭＳ Ｐゴシック" pitchFamily="34" charset="-128"/>
              </a:rPr>
              <a:t>’</a:t>
            </a:r>
            <a:r>
              <a:rPr lang="en-GB" dirty="0" smtClean="0">
                <a:latin typeface="Arial" pitchFamily="34" charset="0"/>
                <a:ea typeface="ＭＳ Ｐゴシック" pitchFamily="34" charset="-128"/>
              </a:rPr>
              <a:t>re looking at cognitive processes.</a:t>
            </a:r>
          </a:p>
          <a:p>
            <a:endParaRPr lang="en-US" altLang="zh-TW" dirty="0" smtClean="0">
              <a:latin typeface="Arial" pitchFamily="34" charset="0"/>
              <a:ea typeface="ＭＳ Ｐゴシック" pitchFamily="34" charset="-128"/>
            </a:endParaRPr>
          </a:p>
        </p:txBody>
      </p:sp>
      <p:sp>
        <p:nvSpPr>
          <p:cNvPr id="77827" name="Slide Number Placeholder 3"/>
          <p:cNvSpPr>
            <a:spLocks noGrp="1"/>
          </p:cNvSpPr>
          <p:nvPr>
            <p:ph type="sldNum" sz="quarter" idx="5"/>
          </p:nvPr>
        </p:nvSpPr>
        <p:spPr>
          <a:noFill/>
        </p:spPr>
        <p:txBody>
          <a:bodyPr/>
          <a:lstStyle/>
          <a:p>
            <a:fld id="{8B2444A1-5EAD-4196-AC36-785E620ADBD3}" type="slidenum">
              <a:rPr lang="en-US" altLang="zh-TW"/>
              <a:pPr/>
              <a:t>35</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r>
              <a:rPr lang="en-US" altLang="zh-TW" smtClean="0">
                <a:latin typeface="Arial" pitchFamily="34" charset="0"/>
                <a:ea typeface="ＭＳ Ｐゴシック" pitchFamily="34" charset="-128"/>
              </a:rPr>
              <a:t>The function only indicates which trials are artefactual of clean and subsequent processing steps (e.g. averaging) will take this information into account, no data is actually removed from the file</a:t>
            </a:r>
          </a:p>
          <a:p>
            <a:r>
              <a:rPr lang="en-US" altLang="zh-TW" smtClean="0">
                <a:latin typeface="Arial" pitchFamily="34" charset="0"/>
                <a:ea typeface="ＭＳ Ｐゴシック" pitchFamily="34" charset="-128"/>
              </a:rPr>
              <a:t>Robust averaging: approach that estimates weights between 0 and 1 that indicate how artefactual a particular sample in a trial is. Later on, when averaging to produce evoked responses, each sample is weighted by this number e.g. if sample weight close to 0, it doesn</a:t>
            </a:r>
            <a:r>
              <a:rPr lang="en-US" altLang="en-US" smtClean="0">
                <a:latin typeface="Arial" pitchFamily="34" charset="0"/>
                <a:ea typeface="ＭＳ Ｐゴシック" pitchFamily="34" charset="-128"/>
              </a:rPr>
              <a:t>’</a:t>
            </a:r>
            <a:r>
              <a:rPr lang="en-US" altLang="zh-TW" smtClean="0">
                <a:latin typeface="Arial" pitchFamily="34" charset="0"/>
                <a:ea typeface="ＭＳ Ｐゴシック" pitchFamily="34" charset="-128"/>
              </a:rPr>
              <a:t>t have much influence in the average and is effectively treated like an artefact. </a:t>
            </a:r>
          </a:p>
        </p:txBody>
      </p:sp>
      <p:sp>
        <p:nvSpPr>
          <p:cNvPr id="79875" name="Slide Number Placeholder 3"/>
          <p:cNvSpPr>
            <a:spLocks noGrp="1"/>
          </p:cNvSpPr>
          <p:nvPr>
            <p:ph type="sldNum" sz="quarter" idx="5"/>
          </p:nvPr>
        </p:nvSpPr>
        <p:spPr>
          <a:noFill/>
        </p:spPr>
        <p:txBody>
          <a:bodyPr/>
          <a:lstStyle/>
          <a:p>
            <a:fld id="{E9AF46DE-6F5C-4F2F-9442-F1019CAD72C6}" type="slidenum">
              <a:rPr lang="en-US" altLang="zh-TW"/>
              <a:pPr/>
              <a:t>36</a:t>
            </a:fld>
            <a:endParaRPr lang="en-US"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37</a:t>
            </a:fld>
            <a:endParaRPr lang="en-US"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38</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128"/>
                <a:cs typeface="ＭＳ Ｐゴシック" charset="-128"/>
              </a:rPr>
              <a:t>This is the</a:t>
            </a:r>
            <a:r>
              <a:rPr lang="en-US" sz="1200" kern="1200" baseline="0" dirty="0" smtClean="0">
                <a:solidFill>
                  <a:schemeClr val="tx1"/>
                </a:solidFill>
                <a:latin typeface="Arial" charset="0"/>
                <a:ea typeface="ＭＳ Ｐゴシック" charset="-128"/>
                <a:cs typeface="ＭＳ Ｐゴシック" charset="-128"/>
              </a:rPr>
              <a:t> direction of the electric field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-MEG fields reflect the primary neuronal currents directly, with minimum distortion from different layers – brain tissue, skull, scalp – with different electric conductivities</a:t>
            </a:r>
          </a:p>
          <a:p>
            <a:r>
              <a:rPr lang="en-US" sz="1200" kern="1200" dirty="0" smtClean="0">
                <a:solidFill>
                  <a:schemeClr val="tx1"/>
                </a:solidFill>
                <a:latin typeface="Arial" charset="0"/>
                <a:ea typeface="ＭＳ Ｐゴシック" charset="-128"/>
                <a:cs typeface="ＭＳ Ｐゴシック" charset="-128"/>
              </a:rPr>
              <a:t>-MEG signals are highly sensitive to currents tangential to the skull, originating in the cortical sulci</a:t>
            </a:r>
          </a:p>
        </p:txBody>
      </p:sp>
      <p:sp>
        <p:nvSpPr>
          <p:cNvPr id="4" name="Slide Number Placeholder 3"/>
          <p:cNvSpPr>
            <a:spLocks noGrp="1"/>
          </p:cNvSpPr>
          <p:nvPr>
            <p:ph type="sldNum" sz="quarter" idx="10"/>
          </p:nvPr>
        </p:nvSpPr>
        <p:spPr/>
        <p:txBody>
          <a:bodyPr/>
          <a:lstStyle/>
          <a:p>
            <a:fld id="{5212CD54-EE04-4E8E-B5AA-66F5C5004456}" type="slidenum">
              <a:rPr lang="en-US" altLang="zh-TW" smtClean="0"/>
              <a:pPr/>
              <a:t>4</a:t>
            </a:fld>
            <a:endParaRPr lang="en-US" altLang="zh-TW"/>
          </a:p>
        </p:txBody>
      </p:sp>
    </p:spTree>
    <p:extLst>
      <p:ext uri="{BB962C8B-B14F-4D97-AF65-F5344CB8AC3E}">
        <p14:creationId xmlns:p14="http://schemas.microsoft.com/office/powerpoint/2010/main" val="195244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-Sources at the top of a </a:t>
            </a:r>
            <a:r>
              <a:rPr lang="en-US" dirty="0" err="1" smtClean="0"/>
              <a:t>gyrus</a:t>
            </a:r>
            <a:r>
              <a:rPr lang="en-US" dirty="0" smtClean="0"/>
              <a:t> cause radial fields that are not detectable by MEG. Sources in the fissures cause tangential fields that can be detected at the MEG.</a:t>
            </a:r>
          </a:p>
          <a:p>
            <a:endParaRPr lang="en-US" dirty="0"/>
          </a:p>
        </p:txBody>
      </p:sp>
      <p:sp>
        <p:nvSpPr>
          <p:cNvPr id="4" name="Slide Number Placeholder 3"/>
          <p:cNvSpPr>
            <a:spLocks noGrp="1"/>
          </p:cNvSpPr>
          <p:nvPr>
            <p:ph type="sldNum" sz="quarter" idx="10"/>
          </p:nvPr>
        </p:nvSpPr>
        <p:spPr/>
        <p:txBody>
          <a:bodyPr/>
          <a:lstStyle/>
          <a:p>
            <a:fld id="{5212CD54-EE04-4E8E-B5AA-66F5C5004456}" type="slidenum">
              <a:rPr lang="en-US" altLang="zh-TW" smtClean="0"/>
              <a:pPr/>
              <a:t>5</a:t>
            </a:fld>
            <a:endParaRPr lang="en-US" altLang="zh-TW"/>
          </a:p>
        </p:txBody>
      </p:sp>
    </p:spTree>
    <p:extLst>
      <p:ext uri="{BB962C8B-B14F-4D97-AF65-F5344CB8AC3E}">
        <p14:creationId xmlns:p14="http://schemas.microsoft.com/office/powerpoint/2010/main" val="209295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a time locked</a:t>
            </a:r>
            <a:r>
              <a:rPr lang="en-US" baseline="0" dirty="0" smtClean="0"/>
              <a:t> response</a:t>
            </a:r>
          </a:p>
          <a:p>
            <a:endParaRPr lang="en-US" dirty="0" smtClean="0"/>
          </a:p>
          <a:p>
            <a:r>
              <a:rPr lang="en-US" dirty="0" smtClean="0"/>
              <a:t>Sampling  rate -  Must be high enough to capture</a:t>
            </a:r>
            <a:br>
              <a:rPr lang="en-US" dirty="0" smtClean="0"/>
            </a:br>
            <a:r>
              <a:rPr lang="en-US" dirty="0" smtClean="0"/>
              <a:t>frequencies in signal</a:t>
            </a:r>
          </a:p>
        </p:txBody>
      </p:sp>
      <p:sp>
        <p:nvSpPr>
          <p:cNvPr id="4" name="Slide Number Placeholder 3"/>
          <p:cNvSpPr>
            <a:spLocks noGrp="1"/>
          </p:cNvSpPr>
          <p:nvPr>
            <p:ph type="sldNum" sz="quarter" idx="10"/>
          </p:nvPr>
        </p:nvSpPr>
        <p:spPr/>
        <p:txBody>
          <a:bodyPr/>
          <a:lstStyle/>
          <a:p>
            <a:fld id="{5212CD54-EE04-4E8E-B5AA-66F5C5004456}" type="slidenum">
              <a:rPr lang="en-US" altLang="zh-TW" smtClean="0"/>
              <a:pPr/>
              <a:t>6</a:t>
            </a:fld>
            <a:endParaRPr lang="en-US" altLang="zh-TW"/>
          </a:p>
        </p:txBody>
      </p:sp>
    </p:spTree>
    <p:extLst>
      <p:ext uri="{BB962C8B-B14F-4D97-AF65-F5344CB8AC3E}">
        <p14:creationId xmlns:p14="http://schemas.microsoft.com/office/powerpoint/2010/main" val="5894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F8413305-5A0F-4DDB-B2F2-459D9F3FE7E1}" type="slidenum">
              <a:rPr lang="en-US" altLang="zh-TW"/>
              <a:pPr/>
              <a:t>7</a:t>
            </a:fld>
            <a:endParaRPr lang="en-US" altLang="zh-TW"/>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buFontTx/>
              <a:buNone/>
            </a:pPr>
            <a:endParaRPr lang="en-US" altLang="zh-TW" dirty="0"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F8413305-5A0F-4DDB-B2F2-459D9F3FE7E1}" type="slidenum">
              <a:rPr lang="en-US" altLang="zh-TW"/>
              <a:pPr/>
              <a:t>8</a:t>
            </a:fld>
            <a:endParaRPr lang="en-US" altLang="zh-TW"/>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buFontTx/>
              <a:buChar char="•"/>
            </a:pPr>
            <a:r>
              <a:rPr lang="en-US" altLang="zh-TW" dirty="0" smtClean="0">
                <a:latin typeface="Arial" pitchFamily="34" charset="0"/>
                <a:ea typeface="ＭＳ Ｐゴシック" pitchFamily="34" charset="-128"/>
              </a:rPr>
              <a:t>assumption: response locked to stimulus presentation </a:t>
            </a:r>
            <a:r>
              <a:rPr lang="en-US" altLang="zh-TW" dirty="0" smtClean="0">
                <a:latin typeface="Arial" pitchFamily="34" charset="0"/>
                <a:ea typeface="ＭＳ Ｐゴシック" pitchFamily="34" charset="-128"/>
                <a:sym typeface="Wingdings" pitchFamily="2" charset="2"/>
              </a:rPr>
              <a:t> signal averages in</a:t>
            </a:r>
          </a:p>
          <a:p>
            <a:pPr eaLnBrk="1" hangingPunct="1">
              <a:buFontTx/>
              <a:buChar char="•"/>
            </a:pPr>
            <a:r>
              <a:rPr lang="en-US" altLang="zh-TW" dirty="0" smtClean="0">
                <a:latin typeface="Arial" pitchFamily="34" charset="0"/>
                <a:ea typeface="ＭＳ Ｐゴシック" pitchFamily="34" charset="-128"/>
              </a:rPr>
              <a:t>problem, e.g. in self-paced task: jitter </a:t>
            </a:r>
            <a:r>
              <a:rPr lang="en-US" altLang="zh-TW" dirty="0" smtClean="0">
                <a:latin typeface="Arial" pitchFamily="34" charset="0"/>
                <a:ea typeface="ＭＳ Ｐゴシック" pitchFamily="34" charset="-128"/>
                <a:sym typeface="Wingdings" pitchFamily="2" charset="2"/>
              </a:rPr>
              <a:t> signal averages out!</a:t>
            </a:r>
          </a:p>
          <a:p>
            <a:pPr eaLnBrk="1" hangingPunct="1"/>
            <a:endParaRPr lang="en-US" altLang="zh-TW" dirty="0" smtClean="0">
              <a:latin typeface="Arial" pitchFamily="34" charset="0"/>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extract amplitude or power of oscillations in particular frequency bands, the so-called wavelet transform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12CD54-EE04-4E8E-B5AA-66F5C5004456}" type="slidenum">
              <a:rPr lang="en-US" altLang="zh-TW" smtClean="0"/>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330200" y="2708275"/>
            <a:ext cx="4168775" cy="345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D937E7E6-241C-4463-9B9A-641EC00BA8D0}" type="slidenum">
              <a:rPr lang="en-US" altLang="zh-TW"/>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659ED9C-D2A4-409F-B20B-7ABC48719155}" type="slidenum">
              <a:rPr lang="en-US" altLang="zh-TW"/>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0657871F-C4AC-4613-9E50-B99A0D4434A0}" type="slidenum">
              <a:rPr lang="en-US" altLang="zh-TW"/>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8F58EE8A-6A5E-4B20-88E6-73210066AC8E}" type="slidenum">
              <a:rPr lang="en-US" altLang="zh-TW"/>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74ECE2B9-E6A8-4D22-BCBB-FA216D8850FC}" type="slidenum">
              <a:rPr lang="en-US" altLang="zh-TW"/>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7DBE1E9C-90E2-4C7A-8D88-D4F1237D1E7B}" type="slidenum">
              <a:rPr lang="en-US" altLang="zh-TW"/>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C0552826-ED05-451F-BAB0-9A36CC5486EB}"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1987F5B-8E45-40A4-9450-6E4C0C4FA07F}" type="slidenum">
              <a:rPr lang="en-US" altLang="zh-TW"/>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0E0E375-506C-4675-BEE4-F9E1D0088EEC}" type="slidenum">
              <a:rPr lang="en-US" altLang="zh-TW"/>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C632574-304B-459A-A223-352074C31C70}" type="slidenum">
              <a:rPr lang="en-US" altLang="zh-TW"/>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0DEC0837-CB20-450C-8E63-98676EA90580}" type="slidenum">
              <a:rPr lang="en-US" altLang="zh-TW"/>
              <a:pPr/>
              <a:t>‹#›</a:t>
            </a:fld>
            <a:endParaRPr lang="en-US" altLang="zh-TW"/>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zh-TW" altLang="en-US" smtClean="0"/>
              <a:t>按一下以編輯母片標題樣式</a:t>
            </a:r>
            <a:endParaRPr lang="en-US" altLang="zh-TW"/>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zh-TW" altLang="en-US" smtClean="0"/>
              <a:t>按一下以編輯母片副標題樣式</a:t>
            </a:r>
            <a:endParaRPr lang="en-US" altLang="zh-TW"/>
          </a:p>
        </p:txBody>
      </p:sp>
      <p:pic>
        <p:nvPicPr>
          <p:cNvPr id="4104" name="Picture 8" descr="Black1024"/>
          <p:cNvPicPr>
            <a:picLocks noChangeAspect="1" noChangeArrowheads="1"/>
          </p:cNvPicPr>
          <p:nvPr/>
        </p:nvPicPr>
        <p:blipFill>
          <a:blip r:embed="rId2" cstate="print"/>
          <a:srcRect/>
          <a:stretch>
            <a:fillRect/>
          </a:stretch>
        </p:blipFill>
        <p:spPr bwMode="auto">
          <a:xfrm>
            <a:off x="0" y="0"/>
            <a:ext cx="9144000" cy="1295400"/>
          </a:xfrm>
          <a:prstGeom prst="rect">
            <a:avLst/>
          </a:prstGeom>
          <a:noFill/>
        </p:spPr>
      </p:pic>
      <p:sp>
        <p:nvSpPr>
          <p:cNvPr id="4105" name="Rectangle 9"/>
          <p:cNvSpPr>
            <a:spLocks noGrp="1" noChangeArrowheads="1"/>
          </p:cNvSpPr>
          <p:nvPr>
            <p:ph type="ftr" sz="quarter" idx="3"/>
          </p:nvPr>
        </p:nvSpPr>
        <p:spPr bwMode="auto">
          <a:xfrm>
            <a:off x="323850" y="6245225"/>
            <a:ext cx="8496300" cy="4762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1400">
                <a:ea typeface="新細明體" pitchFamily="18" charset="-120"/>
              </a:defRPr>
            </a:lvl1pPr>
          </a:lstStyle>
          <a:p>
            <a:endParaRPr lang="zh-TW" altLang="zh-TW"/>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3"/>
          <p:cNvSpPr>
            <a:spLocks noGrp="1"/>
          </p:cNvSpPr>
          <p:nvPr>
            <p:ph type="sldNum" sz="quarter" idx="10"/>
          </p:nvPr>
        </p:nvSpPr>
        <p:spPr/>
        <p:txBody>
          <a:bodyPr/>
          <a:lstStyle>
            <a:lvl1pPr>
              <a:defRPr/>
            </a:lvl1pPr>
          </a:lstStyle>
          <a:p>
            <a:fld id="{634A1BFC-B318-4F65-9044-6939CD268743}" type="slidenum">
              <a:rPr lang="en-US" altLang="zh-TW"/>
              <a:pPr/>
              <a:t>‹#›</a:t>
            </a:fld>
            <a:endParaRPr lang="en-US" altLang="zh-TW"/>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投影片編號版面配置區 3"/>
          <p:cNvSpPr>
            <a:spLocks noGrp="1"/>
          </p:cNvSpPr>
          <p:nvPr>
            <p:ph type="sldNum" sz="quarter" idx="10"/>
          </p:nvPr>
        </p:nvSpPr>
        <p:spPr/>
        <p:txBody>
          <a:bodyPr/>
          <a:lstStyle>
            <a:lvl1pPr>
              <a:defRPr/>
            </a:lvl1pPr>
          </a:lstStyle>
          <a:p>
            <a:fld id="{66DA25E5-A516-43DC-83EE-FBA7FD1EF1A6}" type="slidenum">
              <a:rPr lang="en-US" altLang="zh-TW"/>
              <a:pPr/>
              <a:t>‹#›</a:t>
            </a:fld>
            <a:endParaRPr lang="en-US" altLang="zh-TW"/>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0"/>
          </p:nvPr>
        </p:nvSpPr>
        <p:spPr/>
        <p:txBody>
          <a:bodyPr/>
          <a:lstStyle>
            <a:lvl1pPr>
              <a:defRPr/>
            </a:lvl1pPr>
          </a:lstStyle>
          <a:p>
            <a:fld id="{16E65BEA-682A-4D59-B36E-B8DD222E6FE8}" type="slidenum">
              <a:rPr lang="en-US" altLang="zh-TW"/>
              <a:pPr/>
              <a:t>‹#›</a:t>
            </a:fld>
            <a:endParaRPr lang="en-US" altLang="zh-TW"/>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6"/>
          <p:cNvSpPr>
            <a:spLocks noGrp="1"/>
          </p:cNvSpPr>
          <p:nvPr>
            <p:ph type="sldNum" sz="quarter" idx="10"/>
          </p:nvPr>
        </p:nvSpPr>
        <p:spPr/>
        <p:txBody>
          <a:bodyPr/>
          <a:lstStyle>
            <a:lvl1pPr>
              <a:defRPr/>
            </a:lvl1pPr>
          </a:lstStyle>
          <a:p>
            <a:fld id="{D9C4D5FC-9A36-4D62-8103-A3A51AB24435}" type="slidenum">
              <a:rPr lang="en-US" altLang="zh-TW"/>
              <a:pPr/>
              <a:t>‹#›</a:t>
            </a:fld>
            <a:endParaRPr lang="en-US" altLang="zh-TW"/>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投影片編號版面配置區 2"/>
          <p:cNvSpPr>
            <a:spLocks noGrp="1"/>
          </p:cNvSpPr>
          <p:nvPr>
            <p:ph type="sldNum" sz="quarter" idx="10"/>
          </p:nvPr>
        </p:nvSpPr>
        <p:spPr/>
        <p:txBody>
          <a:bodyPr/>
          <a:lstStyle>
            <a:lvl1pPr>
              <a:defRPr/>
            </a:lvl1pPr>
          </a:lstStyle>
          <a:p>
            <a:fld id="{6B3D22A0-F07F-47FF-B7A6-D8C6FF09A379}"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lvl1pPr>
              <a:defRPr/>
            </a:lvl1pPr>
          </a:lstStyle>
          <a:p>
            <a:fld id="{FDF9535F-9612-44B6-B2CD-8F0EFD32A824}" type="slidenum">
              <a:rPr lang="en-US" altLang="zh-TW"/>
              <a:pPr/>
              <a:t>‹#›</a:t>
            </a:fld>
            <a:endParaRPr lang="en-US" altLang="zh-TW"/>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投影片編號版面配置區 4"/>
          <p:cNvSpPr>
            <a:spLocks noGrp="1"/>
          </p:cNvSpPr>
          <p:nvPr>
            <p:ph type="sldNum" sz="quarter" idx="10"/>
          </p:nvPr>
        </p:nvSpPr>
        <p:spPr/>
        <p:txBody>
          <a:bodyPr/>
          <a:lstStyle>
            <a:lvl1pPr>
              <a:defRPr/>
            </a:lvl1pPr>
          </a:lstStyle>
          <a:p>
            <a:fld id="{95B4D628-6A61-4FA5-881B-DB7159AAD128}" type="slidenum">
              <a:rPr lang="en-US" altLang="zh-TW"/>
              <a:pPr/>
              <a:t>‹#›</a:t>
            </a:fld>
            <a:endParaRPr lang="en-US" altLang="zh-TW"/>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投影片編號版面配置區 4"/>
          <p:cNvSpPr>
            <a:spLocks noGrp="1"/>
          </p:cNvSpPr>
          <p:nvPr>
            <p:ph type="sldNum" sz="quarter" idx="10"/>
          </p:nvPr>
        </p:nvSpPr>
        <p:spPr/>
        <p:txBody>
          <a:bodyPr/>
          <a:lstStyle>
            <a:lvl1pPr>
              <a:defRPr/>
            </a:lvl1pPr>
          </a:lstStyle>
          <a:p>
            <a:fld id="{545D0683-E95E-4A92-B873-4BC760013D32}" type="slidenum">
              <a:rPr lang="en-US" altLang="zh-TW"/>
              <a:pPr/>
              <a:t>‹#›</a:t>
            </a:fld>
            <a:endParaRPr lang="en-US" altLang="zh-TW"/>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3"/>
          <p:cNvSpPr>
            <a:spLocks noGrp="1"/>
          </p:cNvSpPr>
          <p:nvPr>
            <p:ph type="sldNum" sz="quarter" idx="10"/>
          </p:nvPr>
        </p:nvSpPr>
        <p:spPr/>
        <p:txBody>
          <a:bodyPr/>
          <a:lstStyle>
            <a:lvl1pPr>
              <a:defRPr/>
            </a:lvl1pPr>
          </a:lstStyle>
          <a:p>
            <a:fld id="{D06DC9E6-19B2-4A38-9428-B1977317E8E7}" type="slidenum">
              <a:rPr lang="en-US" altLang="zh-TW"/>
              <a:pPr/>
              <a:t>‹#›</a:t>
            </a:fld>
            <a:endParaRPr lang="en-US" altLang="zh-TW"/>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7663" y="908050"/>
            <a:ext cx="2122487" cy="5257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30200" y="908050"/>
            <a:ext cx="6215063" cy="5257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3"/>
          <p:cNvSpPr>
            <a:spLocks noGrp="1"/>
          </p:cNvSpPr>
          <p:nvPr>
            <p:ph type="sldNum" sz="quarter" idx="10"/>
          </p:nvPr>
        </p:nvSpPr>
        <p:spPr/>
        <p:txBody>
          <a:bodyPr/>
          <a:lstStyle>
            <a:lvl1pPr>
              <a:defRPr/>
            </a:lvl1pPr>
          </a:lstStyle>
          <a:p>
            <a:fld id="{14ED89E1-DA1A-4FB4-8393-452C38776243}" type="slidenum">
              <a:rPr lang="en-US" altLang="zh-TW"/>
              <a:pPr/>
              <a:t>‹#›</a:t>
            </a:fld>
            <a:endParaRPr lang="en-US" altLang="zh-TW"/>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330200" y="2708275"/>
            <a:ext cx="4168775" cy="345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ftr" sz="quarter" idx="10"/>
          </p:nvPr>
        </p:nvSpPr>
        <p:spPr>
          <a:xfrm>
            <a:off x="323850" y="6245225"/>
            <a:ext cx="8496300" cy="476250"/>
          </a:xfrm>
          <a:prstGeom prst="rect">
            <a:avLst/>
          </a:prstGeom>
          <a:ln/>
        </p:spPr>
        <p:txBody>
          <a:bodyPr/>
          <a:lstStyle>
            <a:lvl1pPr>
              <a:defRPr/>
            </a:lvl1pPr>
          </a:lstStyle>
          <a:p>
            <a:endParaRPr lang="zh-TW"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endParaRPr lang="zh-TW" altLang="zh-TW"/>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3.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6E8D7"/>
            </a:gs>
            <a:gs pos="100000">
              <a:schemeClr val="bg1"/>
            </a:gs>
          </a:gsLst>
          <a:lin ang="5400000" scaled="1"/>
        </a:gradFill>
        <a:effectLst/>
      </p:bgPr>
    </p:bg>
    <p:spTree>
      <p:nvGrpSpPr>
        <p:cNvPr id="1" name=""/>
        <p:cNvGrpSpPr/>
        <p:nvPr/>
      </p:nvGrpSpPr>
      <p:grpSpPr>
        <a:xfrm>
          <a:off x="0" y="0"/>
          <a:ext cx="0" cy="0"/>
          <a:chOff x="0" y="0"/>
          <a:chExt cx="0" cy="0"/>
        </a:xfrm>
      </p:grpSpPr>
      <p:pic>
        <p:nvPicPr>
          <p:cNvPr id="1026" name="Picture 18" descr="MidGreen1024"/>
          <p:cNvPicPr>
            <a:picLocks noChangeAspect="1" noChangeArrowheads="1"/>
          </p:cNvPicPr>
          <p:nvPr/>
        </p:nvPicPr>
        <p:blipFill>
          <a:blip r:embed="rId14"/>
          <a:srcRect/>
          <a:stretch>
            <a:fillRect/>
          </a:stretch>
        </p:blipFill>
        <p:spPr bwMode="auto">
          <a:xfrm>
            <a:off x="0" y="0"/>
            <a:ext cx="9144000" cy="12954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title style</a:t>
            </a:r>
          </a:p>
        </p:txBody>
      </p:sp>
      <p:sp>
        <p:nvSpPr>
          <p:cNvPr id="1028"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p:txBody>
      </p:sp>
      <p:sp>
        <p:nvSpPr>
          <p:cNvPr id="7" name="Rectangle 9"/>
          <p:cNvSpPr>
            <a:spLocks noGrp="1" noChangeArrowheads="1"/>
          </p:cNvSpPr>
          <p:nvPr>
            <p:ph type="ftr" sz="quarter" idx="3"/>
          </p:nvPr>
        </p:nvSpPr>
        <p:spPr bwMode="auto">
          <a:xfrm>
            <a:off x="323850" y="6245225"/>
            <a:ext cx="8496300" cy="4762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1400"/>
            </a:lvl1pPr>
          </a:lstStyle>
          <a:p>
            <a:endParaRPr lang="zh-TW" altLang="zh-TW"/>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eaLnBrk="0" fontAlgn="base" hangingPunct="0">
        <a:spcBef>
          <a:spcPct val="0"/>
        </a:spcBef>
        <a:spcAft>
          <a:spcPct val="0"/>
        </a:spcAft>
        <a:defRPr sz="30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000" b="1">
          <a:solidFill>
            <a:schemeClr val="tx2"/>
          </a:solidFill>
          <a:latin typeface="Arial" charset="0"/>
        </a:defRPr>
      </a:lvl6pPr>
      <a:lvl7pPr marL="914400" algn="l" rtl="0" eaLnBrk="0" fontAlgn="base" hangingPunct="0">
        <a:spcBef>
          <a:spcPct val="0"/>
        </a:spcBef>
        <a:spcAft>
          <a:spcPct val="0"/>
        </a:spcAft>
        <a:defRPr sz="3000" b="1">
          <a:solidFill>
            <a:schemeClr val="tx2"/>
          </a:solidFill>
          <a:latin typeface="Arial" charset="0"/>
        </a:defRPr>
      </a:lvl7pPr>
      <a:lvl8pPr marL="1371600" algn="l" rtl="0" eaLnBrk="0" fontAlgn="base" hangingPunct="0">
        <a:spcBef>
          <a:spcPct val="0"/>
        </a:spcBef>
        <a:spcAft>
          <a:spcPct val="0"/>
        </a:spcAft>
        <a:defRPr sz="3000" b="1">
          <a:solidFill>
            <a:schemeClr val="tx2"/>
          </a:solidFill>
          <a:latin typeface="Arial" charset="0"/>
        </a:defRPr>
      </a:lvl8pPr>
      <a:lvl9pPr marL="1828800" algn="l" rtl="0" eaLnBrk="0" fontAlgn="base" hangingPunct="0">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6E8D7"/>
            </a:gs>
            <a:gs pos="100000">
              <a:schemeClr val="bg1"/>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title style</a:t>
            </a:r>
          </a:p>
        </p:txBody>
      </p:sp>
      <p:sp>
        <p:nvSpPr>
          <p:cNvPr id="14339"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AA95377-A5E2-4443-BCBC-F4BA507C56E3}" type="slidenum">
              <a:rPr lang="en-US" altLang="zh-TW"/>
              <a:pPr/>
              <a:t>‹#›</a:t>
            </a:fld>
            <a:endParaRPr lang="en-US" altLang="zh-TW"/>
          </a:p>
        </p:txBody>
      </p:sp>
      <p:pic>
        <p:nvPicPr>
          <p:cNvPr id="14341" name="Picture 18" descr="MidGreen90"/>
          <p:cNvPicPr>
            <a:picLocks noChangeAspect="1" noChangeArrowheads="1"/>
          </p:cNvPicPr>
          <p:nvPr/>
        </p:nvPicPr>
        <p:blipFill>
          <a:blip r:embed="rId13"/>
          <a:srcRect/>
          <a:stretch>
            <a:fillRect/>
          </a:stretch>
        </p:blipFill>
        <p:spPr bwMode="auto">
          <a:xfrm>
            <a:off x="0" y="0"/>
            <a:ext cx="9144000"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30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000" b="1">
          <a:solidFill>
            <a:schemeClr val="tx2"/>
          </a:solidFill>
          <a:latin typeface="Arial" charset="0"/>
        </a:defRPr>
      </a:lvl6pPr>
      <a:lvl7pPr marL="914400" algn="l" rtl="0" eaLnBrk="0" fontAlgn="base" hangingPunct="0">
        <a:spcBef>
          <a:spcPct val="0"/>
        </a:spcBef>
        <a:spcAft>
          <a:spcPct val="0"/>
        </a:spcAft>
        <a:defRPr sz="3000" b="1">
          <a:solidFill>
            <a:schemeClr val="tx2"/>
          </a:solidFill>
          <a:latin typeface="Arial" charset="0"/>
        </a:defRPr>
      </a:lvl7pPr>
      <a:lvl8pPr marL="1371600" algn="l" rtl="0" eaLnBrk="0" fontAlgn="base" hangingPunct="0">
        <a:spcBef>
          <a:spcPct val="0"/>
        </a:spcBef>
        <a:spcAft>
          <a:spcPct val="0"/>
        </a:spcAft>
        <a:defRPr sz="3000" b="1">
          <a:solidFill>
            <a:schemeClr val="tx2"/>
          </a:solidFill>
          <a:latin typeface="Arial" charset="0"/>
        </a:defRPr>
      </a:lvl8pPr>
      <a:lvl9pPr marL="1828800" algn="l" rtl="0" eaLnBrk="0" fontAlgn="base" hangingPunct="0">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307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pitchFamily="18" charset="-120"/>
              </a:defRPr>
            </a:lvl1pPr>
          </a:lstStyle>
          <a:p>
            <a:fld id="{BCF1DAA8-8ABE-4779-A121-918BFBA35FD2}" type="slidenum">
              <a:rPr lang="en-US" altLang="zh-TW"/>
              <a:pPr/>
              <a:t>‹#›</a:t>
            </a:fld>
            <a:endParaRPr lang="en-US" altLang="zh-TW"/>
          </a:p>
        </p:txBody>
      </p:sp>
      <p:pic>
        <p:nvPicPr>
          <p:cNvPr id="3084" name="Picture 12" descr="Black1024"/>
          <p:cNvPicPr>
            <a:picLocks noChangeAspect="1" noChangeArrowheads="1"/>
          </p:cNvPicPr>
          <p:nvPr/>
        </p:nvPicPr>
        <p:blipFill>
          <a:blip r:embed="rId14" cstate="print"/>
          <a:srcRect/>
          <a:stretch>
            <a:fillRect/>
          </a:stretch>
        </p:blipFill>
        <p:spPr bwMode="auto">
          <a:xfrm>
            <a:off x="0" y="0"/>
            <a:ext cx="9144000" cy="514350"/>
          </a:xfrm>
          <a:prstGeom prst="rect">
            <a:avLst/>
          </a:prstGeom>
          <a:noFill/>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pitchFamily="34" charset="0"/>
        </a:defRPr>
      </a:lvl2pPr>
      <a:lvl3pPr algn="l" rtl="0" eaLnBrk="1" fontAlgn="base" hangingPunct="1">
        <a:spcBef>
          <a:spcPct val="0"/>
        </a:spcBef>
        <a:spcAft>
          <a:spcPct val="0"/>
        </a:spcAft>
        <a:defRPr sz="3000" b="1">
          <a:solidFill>
            <a:schemeClr val="tx2"/>
          </a:solidFill>
          <a:latin typeface="Arial" pitchFamily="34" charset="0"/>
        </a:defRPr>
      </a:lvl3pPr>
      <a:lvl4pPr algn="l" rtl="0" eaLnBrk="1" fontAlgn="base" hangingPunct="1">
        <a:spcBef>
          <a:spcPct val="0"/>
        </a:spcBef>
        <a:spcAft>
          <a:spcPct val="0"/>
        </a:spcAft>
        <a:defRPr sz="3000" b="1">
          <a:solidFill>
            <a:schemeClr val="tx2"/>
          </a:solidFill>
          <a:latin typeface="Arial" pitchFamily="34" charset="0"/>
        </a:defRPr>
      </a:lvl4pPr>
      <a:lvl5pPr algn="l" rtl="0" eaLnBrk="1" fontAlgn="base" hangingPunct="1">
        <a:spcBef>
          <a:spcPct val="0"/>
        </a:spcBef>
        <a:spcAft>
          <a:spcPct val="0"/>
        </a:spcAft>
        <a:defRPr sz="3000" b="1">
          <a:solidFill>
            <a:schemeClr val="tx2"/>
          </a:solidFill>
          <a:latin typeface="Arial" pitchFamily="34" charset="0"/>
        </a:defRPr>
      </a:lvl5pPr>
      <a:lvl6pPr marL="457200" algn="l" rtl="0" eaLnBrk="1" fontAlgn="base" hangingPunct="1">
        <a:spcBef>
          <a:spcPct val="0"/>
        </a:spcBef>
        <a:spcAft>
          <a:spcPct val="0"/>
        </a:spcAft>
        <a:defRPr sz="3000" b="1">
          <a:solidFill>
            <a:schemeClr val="tx2"/>
          </a:solidFill>
          <a:latin typeface="Arial" pitchFamily="34" charset="0"/>
        </a:defRPr>
      </a:lvl6pPr>
      <a:lvl7pPr marL="914400" algn="l" rtl="0" eaLnBrk="1" fontAlgn="base" hangingPunct="1">
        <a:spcBef>
          <a:spcPct val="0"/>
        </a:spcBef>
        <a:spcAft>
          <a:spcPct val="0"/>
        </a:spcAft>
        <a:defRPr sz="3000" b="1">
          <a:solidFill>
            <a:schemeClr val="tx2"/>
          </a:solidFill>
          <a:latin typeface="Arial" pitchFamily="34" charset="0"/>
        </a:defRPr>
      </a:lvl7pPr>
      <a:lvl8pPr marL="1371600" algn="l" rtl="0" eaLnBrk="1" fontAlgn="base" hangingPunct="1">
        <a:spcBef>
          <a:spcPct val="0"/>
        </a:spcBef>
        <a:spcAft>
          <a:spcPct val="0"/>
        </a:spcAft>
        <a:defRPr sz="3000" b="1">
          <a:solidFill>
            <a:schemeClr val="tx2"/>
          </a:solidFill>
          <a:latin typeface="Arial" pitchFamily="34" charset="0"/>
        </a:defRPr>
      </a:lvl8pPr>
      <a:lvl9pPr marL="1828800" algn="l" rtl="0" eaLnBrk="1" fontAlgn="base" hangingPunct="1">
        <a:spcBef>
          <a:spcPct val="0"/>
        </a:spcBef>
        <a:spcAft>
          <a:spcPct val="0"/>
        </a:spcAft>
        <a:defRPr sz="30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3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3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3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5.xml"/><Relationship Id="rId3"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www.fil.ion.ucl.ac.uk/spm/" TargetMode="External"/><Relationship Id="rId4" Type="http://schemas.openxmlformats.org/officeDocument/2006/relationships/hyperlink" Target="http://erpinfo.org/Members/ldtien/bootcamp-lecture-pptx" TargetMode="External"/><Relationship Id="rId1" Type="http://schemas.openxmlformats.org/officeDocument/2006/relationships/slideLayout" Target="../slideLayouts/slideLayout2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a:xfrm>
            <a:off x="323528" y="2348880"/>
            <a:ext cx="8496300" cy="1368425"/>
          </a:xfrm>
        </p:spPr>
        <p:txBody>
          <a:bodyPr/>
          <a:lstStyle/>
          <a:p>
            <a:r>
              <a:rPr lang="en-US" altLang="zh-TW" sz="3200" dirty="0" smtClean="0">
                <a:latin typeface="+mn-lt"/>
                <a:ea typeface="ＭＳ Ｐゴシック" pitchFamily="34" charset="-128"/>
              </a:rPr>
              <a:t>	EEG / MEG:</a:t>
            </a:r>
            <a:br>
              <a:rPr lang="en-US" altLang="zh-TW" sz="3200" dirty="0" smtClean="0">
                <a:latin typeface="+mn-lt"/>
                <a:ea typeface="ＭＳ Ｐゴシック" pitchFamily="34" charset="-128"/>
              </a:rPr>
            </a:br>
            <a:r>
              <a:rPr lang="en-US" altLang="zh-TW" sz="3200" dirty="0" smtClean="0">
                <a:latin typeface="+mn-lt"/>
                <a:ea typeface="ＭＳ Ｐゴシック" pitchFamily="34" charset="-128"/>
              </a:rPr>
              <a:t>	Experimental Design &amp; Preprocessing</a:t>
            </a:r>
          </a:p>
        </p:txBody>
      </p:sp>
      <p:sp>
        <p:nvSpPr>
          <p:cNvPr id="27650" name="Rectangle 3"/>
          <p:cNvSpPr>
            <a:spLocks noGrp="1" noChangeArrowheads="1"/>
          </p:cNvSpPr>
          <p:nvPr>
            <p:ph type="subTitle" idx="1"/>
          </p:nvPr>
        </p:nvSpPr>
        <p:spPr>
          <a:xfrm>
            <a:off x="323850" y="4221088"/>
            <a:ext cx="8496300" cy="1944762"/>
          </a:xfrm>
        </p:spPr>
        <p:txBody>
          <a:bodyPr/>
          <a:lstStyle/>
          <a:p>
            <a:pPr algn="ctr"/>
            <a:r>
              <a:rPr lang="en-GB" altLang="zh-TW" dirty="0"/>
              <a:t>Ioannis </a:t>
            </a:r>
            <a:r>
              <a:rPr lang="en-GB" altLang="zh-TW" dirty="0" err="1" smtClean="0"/>
              <a:t>Sarigiannidis</a:t>
            </a:r>
            <a:endParaRPr lang="en-GB" altLang="zh-TW" dirty="0" smtClean="0">
              <a:latin typeface="+mn-lt"/>
              <a:ea typeface="ＭＳ Ｐゴシック" pitchFamily="34" charset="-128"/>
            </a:endParaRPr>
          </a:p>
          <a:p>
            <a:pPr algn="ctr"/>
            <a:r>
              <a:rPr lang="en-GB" altLang="zh-TW" dirty="0" smtClean="0">
                <a:latin typeface="+mn-lt"/>
                <a:ea typeface="ＭＳ Ｐゴシック" pitchFamily="34" charset="-128"/>
              </a:rPr>
              <a:t>Wen-Jing Lin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30200" y="908050"/>
            <a:ext cx="8489950" cy="129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400" b="1" i="0" u="none" strike="noStrike" kern="0" cap="none" spc="0" normalizeH="0" baseline="0" noProof="0" smtClean="0">
                <a:ln>
                  <a:noFill/>
                </a:ln>
                <a:solidFill>
                  <a:schemeClr val="tx2"/>
                </a:solidFill>
                <a:effectLst/>
                <a:uLnTx/>
                <a:uFillTx/>
                <a:latin typeface="+mn-lt"/>
                <a:ea typeface="ＭＳ Ｐゴシック" pitchFamily="34" charset="-128"/>
                <a:cs typeface="+mj-cs"/>
              </a:rPr>
              <a:t>Oscillations</a:t>
            </a:r>
            <a:endParaRPr kumimoji="0" lang="zh-TW" altLang="en-US" sz="4400" b="1" i="0" u="none" strike="noStrike" kern="0" cap="none" spc="0" normalizeH="0" baseline="0" noProof="0" dirty="0">
              <a:ln>
                <a:noFill/>
              </a:ln>
              <a:solidFill>
                <a:schemeClr val="tx2"/>
              </a:solidFill>
              <a:effectLst/>
              <a:uLnTx/>
              <a:uFillTx/>
              <a:latin typeface="+mn-lt"/>
              <a:ea typeface="+mj-ea"/>
              <a:cs typeface="+mj-cs"/>
            </a:endParaRPr>
          </a:p>
        </p:txBody>
      </p:sp>
      <p:sp>
        <p:nvSpPr>
          <p:cNvPr id="10" name="內容版面配置區 9"/>
          <p:cNvSpPr>
            <a:spLocks noGrp="1"/>
          </p:cNvSpPr>
          <p:nvPr>
            <p:ph idx="1"/>
          </p:nvPr>
        </p:nvSpPr>
        <p:spPr>
          <a:xfrm>
            <a:off x="330200" y="2060848"/>
            <a:ext cx="8489950" cy="4105003"/>
          </a:xfrm>
        </p:spPr>
        <p:txBody>
          <a:bodyPr/>
          <a:lstStyle/>
          <a:p>
            <a:pPr>
              <a:spcBef>
                <a:spcPts val="900"/>
              </a:spcBef>
              <a:buFont typeface="Arial" pitchFamily="34" charset="0"/>
              <a:buChar char="•"/>
            </a:pPr>
            <a:r>
              <a:rPr lang="en-US" altLang="zh-TW" dirty="0" smtClean="0">
                <a:ea typeface="ＭＳ Ｐゴシック" pitchFamily="34" charset="-128"/>
              </a:rPr>
              <a:t>Alpha (8 – 12or 13 Hz)</a:t>
            </a:r>
          </a:p>
          <a:p>
            <a:pPr lvl="1">
              <a:spcBef>
                <a:spcPts val="900"/>
              </a:spcBef>
              <a:buFont typeface="Arial" pitchFamily="34" charset="0"/>
              <a:buChar char="•"/>
            </a:pPr>
            <a:r>
              <a:rPr lang="en-US" altLang="zh-TW" dirty="0" smtClean="0">
                <a:ea typeface="ＭＳ Ｐゴシック" pitchFamily="34" charset="-128"/>
              </a:rPr>
              <a:t>Closed eyes</a:t>
            </a:r>
          </a:p>
          <a:p>
            <a:pPr lvl="1">
              <a:spcBef>
                <a:spcPts val="900"/>
              </a:spcBef>
              <a:buFont typeface="Arial" pitchFamily="34" charset="0"/>
              <a:buChar char="•"/>
            </a:pPr>
            <a:r>
              <a:rPr lang="en-US" altLang="zh-TW" dirty="0" smtClean="0">
                <a:ea typeface="ＭＳ Ｐゴシック" pitchFamily="34" charset="-128"/>
              </a:rPr>
              <a:t>Level of cortical activation</a:t>
            </a:r>
          </a:p>
          <a:p>
            <a:pPr lvl="1">
              <a:spcBef>
                <a:spcPts val="900"/>
              </a:spcBef>
              <a:buFont typeface="Arial" pitchFamily="34" charset="0"/>
              <a:buChar char="•"/>
            </a:pPr>
            <a:r>
              <a:rPr lang="en-US" altLang="zh-TW" dirty="0" smtClean="0">
                <a:ea typeface="ＭＳ Ｐゴシック" pitchFamily="34" charset="-128"/>
              </a:rPr>
              <a:t>Cortical and behavioral deactivation or inhibition</a:t>
            </a:r>
          </a:p>
          <a:p>
            <a:pPr lvl="1">
              <a:spcBef>
                <a:spcPts val="900"/>
              </a:spcBef>
              <a:buFont typeface="Arial" pitchFamily="34" charset="0"/>
              <a:buChar char="•"/>
            </a:pPr>
            <a:r>
              <a:rPr lang="en-US" altLang="zh-TW" dirty="0" smtClean="0">
                <a:ea typeface="ＭＳ Ｐゴシック" pitchFamily="34" charset="-128"/>
              </a:rPr>
              <a:t>Perceptual, memory and </a:t>
            </a:r>
            <a:r>
              <a:rPr lang="en-US" altLang="zh-TW" dirty="0" err="1" smtClean="0">
                <a:ea typeface="ＭＳ Ｐゴシック" pitchFamily="34" charset="-128"/>
              </a:rPr>
              <a:t>attentional</a:t>
            </a:r>
            <a:r>
              <a:rPr lang="en-US" altLang="zh-TW" dirty="0" smtClean="0">
                <a:ea typeface="ＭＳ Ｐゴシック" pitchFamily="34" charset="-128"/>
              </a:rPr>
              <a:t> processes</a:t>
            </a:r>
          </a:p>
          <a:p>
            <a:pPr>
              <a:spcBef>
                <a:spcPts val="900"/>
              </a:spcBef>
              <a:buFont typeface="Arial" pitchFamily="34" charset="0"/>
              <a:buChar char="•"/>
            </a:pPr>
            <a:r>
              <a:rPr lang="en-US" altLang="zh-TW" dirty="0" smtClean="0">
                <a:ea typeface="ＭＳ Ｐゴシック" pitchFamily="34" charset="-128"/>
              </a:rPr>
              <a:t>Beta (12 – 30 Hz)</a:t>
            </a:r>
          </a:p>
          <a:p>
            <a:pPr lvl="1">
              <a:spcBef>
                <a:spcPts val="900"/>
              </a:spcBef>
              <a:buFont typeface="Arial" pitchFamily="34" charset="0"/>
              <a:buChar char="•"/>
            </a:pPr>
            <a:r>
              <a:rPr lang="en-US" altLang="zh-TW" dirty="0" smtClean="0">
                <a:ea typeface="ＭＳ Ｐゴシック" pitchFamily="34" charset="-128"/>
              </a:rPr>
              <a:t>Alert, REM sleep</a:t>
            </a:r>
          </a:p>
          <a:p>
            <a:pPr lvl="1">
              <a:spcBef>
                <a:spcPts val="900"/>
              </a:spcBef>
              <a:buFont typeface="Arial" pitchFamily="34" charset="0"/>
              <a:buChar char="•"/>
            </a:pPr>
            <a:r>
              <a:rPr lang="en-US" altLang="zh-TW" dirty="0" smtClean="0">
                <a:ea typeface="ＭＳ Ｐゴシック" pitchFamily="34" charset="-128"/>
              </a:rPr>
              <a:t>Attention, and higher cognitive function</a:t>
            </a:r>
          </a:p>
          <a:p>
            <a:pPr lvl="1">
              <a:spcBef>
                <a:spcPts val="900"/>
              </a:spcBef>
              <a:buFont typeface="Arial" pitchFamily="34" charset="0"/>
              <a:buChar char="•"/>
            </a:pPr>
            <a:r>
              <a:rPr lang="en-US" altLang="zh-TW" dirty="0" smtClean="0">
                <a:ea typeface="ＭＳ Ｐゴシック" pitchFamily="34" charset="-128"/>
              </a:rPr>
              <a:t>Stop movement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30200" y="908050"/>
            <a:ext cx="8489950" cy="129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400" b="1" i="0" u="none" strike="noStrike" kern="0" cap="none" spc="0" normalizeH="0" baseline="0" noProof="0" dirty="0" smtClean="0">
                <a:ln>
                  <a:noFill/>
                </a:ln>
                <a:solidFill>
                  <a:schemeClr val="tx2"/>
                </a:solidFill>
                <a:effectLst/>
                <a:uLnTx/>
                <a:uFillTx/>
                <a:latin typeface="+mn-lt"/>
                <a:ea typeface="ＭＳ Ｐゴシック" pitchFamily="34" charset="-128"/>
                <a:cs typeface="+mj-cs"/>
              </a:rPr>
              <a:t>Oscillations</a:t>
            </a:r>
            <a:endParaRPr kumimoji="0" lang="zh-TW" altLang="en-US" sz="4400" b="1" i="0" u="none" strike="noStrike" kern="0" cap="none" spc="0" normalizeH="0" baseline="0" noProof="0" dirty="0">
              <a:ln>
                <a:noFill/>
              </a:ln>
              <a:solidFill>
                <a:schemeClr val="tx2"/>
              </a:solidFill>
              <a:effectLst/>
              <a:uLnTx/>
              <a:uFillTx/>
              <a:latin typeface="+mn-lt"/>
              <a:ea typeface="+mj-ea"/>
              <a:cs typeface="+mj-cs"/>
            </a:endParaRPr>
          </a:p>
        </p:txBody>
      </p:sp>
      <p:sp>
        <p:nvSpPr>
          <p:cNvPr id="10" name="內容版面配置區 9"/>
          <p:cNvSpPr>
            <a:spLocks noGrp="1"/>
          </p:cNvSpPr>
          <p:nvPr>
            <p:ph idx="1"/>
          </p:nvPr>
        </p:nvSpPr>
        <p:spPr>
          <a:xfrm>
            <a:off x="330200" y="2276872"/>
            <a:ext cx="8489950" cy="4176463"/>
          </a:xfrm>
        </p:spPr>
        <p:txBody>
          <a:bodyPr/>
          <a:lstStyle/>
          <a:p>
            <a:pPr>
              <a:spcBef>
                <a:spcPts val="600"/>
              </a:spcBef>
              <a:buFont typeface="Arial" pitchFamily="34" charset="0"/>
              <a:buChar char="•"/>
            </a:pPr>
            <a:r>
              <a:rPr lang="en-US" altLang="zh-TW" dirty="0" smtClean="0">
                <a:ea typeface="ＭＳ Ｐゴシック" pitchFamily="34" charset="-128"/>
              </a:rPr>
              <a:t>Gamma (30 – 80 Hz)</a:t>
            </a:r>
          </a:p>
          <a:p>
            <a:pPr lvl="1">
              <a:spcBef>
                <a:spcPts val="600"/>
              </a:spcBef>
              <a:buFont typeface="Arial" pitchFamily="34" charset="0"/>
              <a:buChar char="•"/>
            </a:pPr>
            <a:r>
              <a:rPr lang="en-US" altLang="zh-TW" dirty="0" smtClean="0">
                <a:ea typeface="ＭＳ Ｐゴシック" pitchFamily="34" charset="-128"/>
              </a:rPr>
              <a:t>Visual awareness</a:t>
            </a:r>
          </a:p>
          <a:p>
            <a:pPr lvl="1">
              <a:spcBef>
                <a:spcPts val="600"/>
              </a:spcBef>
              <a:buFont typeface="Arial" pitchFamily="34" charset="0"/>
              <a:buChar char="•"/>
            </a:pPr>
            <a:r>
              <a:rPr lang="en-US" altLang="zh-TW" dirty="0" smtClean="0">
                <a:ea typeface="ＭＳ Ｐゴシック" pitchFamily="34" charset="-128"/>
              </a:rPr>
              <a:t>Binding of information</a:t>
            </a:r>
          </a:p>
          <a:p>
            <a:pPr lvl="1">
              <a:spcBef>
                <a:spcPts val="600"/>
              </a:spcBef>
              <a:buFont typeface="Arial" pitchFamily="34" charset="0"/>
              <a:buChar char="•"/>
            </a:pPr>
            <a:r>
              <a:rPr lang="en-US" altLang="zh-TW" dirty="0" smtClean="0">
                <a:ea typeface="ＭＳ Ｐゴシック" pitchFamily="34" charset="-128"/>
              </a:rPr>
              <a:t>Encoding, retention and retrieval of information  independent of sensory modality</a:t>
            </a:r>
          </a:p>
          <a:p>
            <a:pPr lvl="1">
              <a:spcBef>
                <a:spcPts val="600"/>
              </a:spcBef>
              <a:buFont typeface="Arial" pitchFamily="34" charset="0"/>
              <a:buChar char="•"/>
            </a:pPr>
            <a:r>
              <a:rPr lang="en-US" altLang="zh-TW" dirty="0" smtClean="0">
                <a:ea typeface="ＭＳ Ｐゴシック" pitchFamily="34" charset="-128"/>
              </a:rPr>
              <a:t>Recording gamma activity in the human EEG is difficult</a:t>
            </a:r>
          </a:p>
          <a:p>
            <a:pPr lvl="2">
              <a:spcBef>
                <a:spcPts val="600"/>
              </a:spcBef>
              <a:buFont typeface="Arial" pitchFamily="34" charset="0"/>
              <a:buChar char="•"/>
            </a:pPr>
            <a:r>
              <a:rPr lang="en-US" altLang="zh-TW" dirty="0" smtClean="0">
                <a:ea typeface="ＭＳ Ｐゴシック" pitchFamily="34" charset="-128"/>
              </a:rPr>
              <a:t>very small amplitude</a:t>
            </a:r>
          </a:p>
          <a:p>
            <a:pPr lvl="2">
              <a:spcBef>
                <a:spcPts val="600"/>
              </a:spcBef>
              <a:buFont typeface="Arial" pitchFamily="34" charset="0"/>
              <a:buChar char="•"/>
            </a:pPr>
            <a:r>
              <a:rPr lang="en-US" altLang="zh-TW" dirty="0" smtClean="0">
                <a:ea typeface="ＭＳ Ｐゴシック" pitchFamily="34" charset="-128"/>
              </a:rPr>
              <a:t>similarity in terms of its frequency characteristics with electrical muscle activity</a:t>
            </a:r>
          </a:p>
          <a:p>
            <a:pPr lvl="2">
              <a:spcBef>
                <a:spcPts val="600"/>
              </a:spcBef>
              <a:buFont typeface="Arial" pitchFamily="34" charset="0"/>
              <a:buChar char="•"/>
            </a:pPr>
            <a:r>
              <a:rPr lang="en-US" dirty="0"/>
              <a:t>microsaccades – </a:t>
            </a:r>
            <a:r>
              <a:rPr lang="en-US" dirty="0" smtClean="0"/>
              <a:t>confused </a:t>
            </a:r>
            <a:r>
              <a:rPr lang="en-US" dirty="0"/>
              <a:t>with gamma</a:t>
            </a:r>
          </a:p>
          <a:p>
            <a:pPr marL="914400" lvl="2" indent="0">
              <a:spcBef>
                <a:spcPts val="600"/>
              </a:spcBef>
              <a:buNone/>
            </a:pPr>
            <a:endParaRPr lang="en-US" altLang="zh-TW" dirty="0" smtClean="0">
              <a:ea typeface="ＭＳ Ｐゴシック" pitchFamily="34" charset="-128"/>
            </a:endParaRPr>
          </a:p>
          <a:p>
            <a:pPr lvl="2">
              <a:spcBef>
                <a:spcPts val="600"/>
              </a:spcBef>
              <a:buFont typeface="Arial" pitchFamily="34" charset="0"/>
              <a:buChar char="•"/>
            </a:pPr>
            <a:endParaRPr lang="en-US" altLang="zh-TW"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Non-averaged data collected during continuous stimulation or task performance (or during rest) lends itself to analysis of </a:t>
            </a:r>
            <a:r>
              <a:rPr lang="en-US" b="1" dirty="0"/>
              <a:t>spectral power</a:t>
            </a:r>
            <a:r>
              <a:rPr lang="en-US" dirty="0" smtClean="0"/>
              <a:t>.</a:t>
            </a:r>
            <a:endParaRPr lang="en-US" dirty="0"/>
          </a:p>
          <a:p>
            <a:pPr lvl="1"/>
            <a:r>
              <a:rPr lang="en-US" dirty="0" smtClean="0"/>
              <a:t>i.e. We can do Fourier analysis and look at spectra (not-event related – break data in arbitrary segments and do some averaging)</a:t>
            </a:r>
            <a:endParaRPr lang="en-US" dirty="0"/>
          </a:p>
          <a:p>
            <a:pPr lvl="1"/>
            <a:r>
              <a:rPr lang="en-US" dirty="0" smtClean="0"/>
              <a:t>e.g. sleep studies, mental states (e.g. meditation)</a:t>
            </a:r>
            <a:endParaRPr lang="en-US" dirty="0"/>
          </a:p>
        </p:txBody>
      </p:sp>
      <p:sp>
        <p:nvSpPr>
          <p:cNvPr id="5" name="標題 1"/>
          <p:cNvSpPr txBox="1">
            <a:spLocks/>
          </p:cNvSpPr>
          <p:nvPr/>
        </p:nvSpPr>
        <p:spPr bwMode="auto">
          <a:xfrm>
            <a:off x="482600" y="1060450"/>
            <a:ext cx="8489950" cy="129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400" b="1" i="0" u="none" strike="noStrike" kern="0" cap="none" spc="0" normalizeH="0" baseline="0" noProof="0" dirty="0" smtClean="0">
                <a:ln>
                  <a:noFill/>
                </a:ln>
                <a:solidFill>
                  <a:schemeClr val="tx2"/>
                </a:solidFill>
                <a:effectLst/>
                <a:uLnTx/>
                <a:uFillTx/>
                <a:latin typeface="+mn-lt"/>
                <a:ea typeface="ＭＳ Ｐゴシック" pitchFamily="34" charset="-128"/>
                <a:cs typeface="+mj-cs"/>
              </a:rPr>
              <a:t>Oscillations</a:t>
            </a:r>
            <a:endParaRPr kumimoji="0" lang="zh-TW" altLang="en-US" sz="4400" b="1" i="0" u="none" strike="noStrike" kern="0" cap="none" spc="0" normalizeH="0" baseline="0" noProof="0" dirty="0">
              <a:ln>
                <a:noFill/>
              </a:ln>
              <a:solidFill>
                <a:schemeClr val="tx2"/>
              </a:solidFill>
              <a:effectLst/>
              <a:uLnTx/>
              <a:uFillTx/>
              <a:latin typeface="+mn-lt"/>
              <a:ea typeface="+mj-ea"/>
              <a:cs typeface="+mj-cs"/>
            </a:endParaRPr>
          </a:p>
        </p:txBody>
      </p:sp>
    </p:spTree>
    <p:extLst>
      <p:ext uri="{BB962C8B-B14F-4D97-AF65-F5344CB8AC3E}">
        <p14:creationId xmlns:p14="http://schemas.microsoft.com/office/powerpoint/2010/main" val="18829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algn="ctr"/>
            <a:r>
              <a:rPr lang="en-US" altLang="zh-TW" sz="4400" dirty="0" smtClean="0">
                <a:latin typeface="+mn-lt"/>
                <a:ea typeface="ＭＳ Ｐゴシック" pitchFamily="34" charset="-128"/>
              </a:rPr>
              <a:t>EP vs. ERP / ERF</a:t>
            </a:r>
          </a:p>
        </p:txBody>
      </p:sp>
      <p:sp>
        <p:nvSpPr>
          <p:cNvPr id="34818" name="Rectangle 3"/>
          <p:cNvSpPr>
            <a:spLocks noGrp="1" noChangeArrowheads="1"/>
          </p:cNvSpPr>
          <p:nvPr>
            <p:ph idx="1"/>
          </p:nvPr>
        </p:nvSpPr>
        <p:spPr>
          <a:xfrm>
            <a:off x="330200" y="2060849"/>
            <a:ext cx="8489950" cy="4105002"/>
          </a:xfrm>
        </p:spPr>
        <p:txBody>
          <a:bodyPr/>
          <a:lstStyle/>
          <a:p>
            <a:pPr>
              <a:lnSpc>
                <a:spcPct val="90000"/>
              </a:lnSpc>
              <a:spcBef>
                <a:spcPts val="1200"/>
              </a:spcBef>
            </a:pPr>
            <a:r>
              <a:rPr lang="en-US" altLang="zh-TW" dirty="0" smtClean="0">
                <a:latin typeface="+mn-lt"/>
                <a:ea typeface="ＭＳ Ｐゴシック" pitchFamily="34" charset="-128"/>
              </a:rPr>
              <a:t>Evoked potential (EP)</a:t>
            </a:r>
          </a:p>
          <a:p>
            <a:pPr lvl="1">
              <a:lnSpc>
                <a:spcPct val="90000"/>
              </a:lnSpc>
              <a:spcBef>
                <a:spcPts val="1200"/>
              </a:spcBef>
            </a:pPr>
            <a:r>
              <a:rPr lang="en-US" altLang="zh-TW" dirty="0" smtClean="0">
                <a:latin typeface="+mn-lt"/>
                <a:ea typeface="ＭＳ Ｐゴシック" pitchFamily="34" charset="-128"/>
              </a:rPr>
              <a:t>short latencies (&lt; 100ms)</a:t>
            </a:r>
          </a:p>
          <a:p>
            <a:pPr lvl="1">
              <a:lnSpc>
                <a:spcPct val="90000"/>
              </a:lnSpc>
              <a:spcBef>
                <a:spcPts val="1200"/>
              </a:spcBef>
            </a:pPr>
            <a:r>
              <a:rPr lang="en-US" altLang="zh-TW" dirty="0" smtClean="0">
                <a:latin typeface="+mn-lt"/>
                <a:ea typeface="ＭＳ Ｐゴシック" pitchFamily="34" charset="-128"/>
              </a:rPr>
              <a:t>small amplitudes (&lt; 1</a:t>
            </a:r>
            <a:r>
              <a:rPr lang="el-GR" dirty="0" smtClean="0">
                <a:latin typeface="+mn-lt"/>
                <a:ea typeface="ＭＳ Ｐゴシック" pitchFamily="34" charset="-128"/>
              </a:rPr>
              <a:t>μ</a:t>
            </a:r>
            <a:r>
              <a:rPr lang="de-DE" dirty="0" smtClean="0">
                <a:latin typeface="+mn-lt"/>
                <a:ea typeface="ＭＳ Ｐゴシック" pitchFamily="34" charset="-128"/>
              </a:rPr>
              <a:t>V)</a:t>
            </a:r>
            <a:endParaRPr lang="el-GR" dirty="0" smtClean="0">
              <a:latin typeface="+mn-lt"/>
              <a:ea typeface="ＭＳ Ｐゴシック" pitchFamily="34" charset="-128"/>
            </a:endParaRPr>
          </a:p>
          <a:p>
            <a:pPr lvl="1">
              <a:lnSpc>
                <a:spcPct val="90000"/>
              </a:lnSpc>
              <a:spcBef>
                <a:spcPts val="1200"/>
              </a:spcBef>
            </a:pPr>
            <a:r>
              <a:rPr lang="en-US" altLang="zh-TW" dirty="0" smtClean="0">
                <a:latin typeface="+mn-lt"/>
                <a:ea typeface="ＭＳ Ｐゴシック" pitchFamily="34" charset="-128"/>
              </a:rPr>
              <a:t>sensory processes</a:t>
            </a:r>
          </a:p>
          <a:p>
            <a:pPr>
              <a:lnSpc>
                <a:spcPct val="90000"/>
              </a:lnSpc>
              <a:spcBef>
                <a:spcPts val="1200"/>
              </a:spcBef>
            </a:pPr>
            <a:r>
              <a:rPr lang="en-US" altLang="zh-TW" dirty="0" smtClean="0">
                <a:latin typeface="+mn-lt"/>
                <a:ea typeface="ＭＳ Ｐゴシック" pitchFamily="34" charset="-128"/>
              </a:rPr>
              <a:t>Event related potential / field</a:t>
            </a:r>
          </a:p>
          <a:p>
            <a:pPr lvl="1">
              <a:lnSpc>
                <a:spcPct val="90000"/>
              </a:lnSpc>
              <a:spcBef>
                <a:spcPts val="1200"/>
              </a:spcBef>
            </a:pPr>
            <a:r>
              <a:rPr lang="en-US" altLang="zh-TW" dirty="0" smtClean="0">
                <a:latin typeface="+mn-lt"/>
                <a:ea typeface="ＭＳ Ｐゴシック" pitchFamily="34" charset="-128"/>
              </a:rPr>
              <a:t>longer latencies (100 – 600ms),</a:t>
            </a:r>
          </a:p>
          <a:p>
            <a:pPr lvl="1">
              <a:lnSpc>
                <a:spcPct val="90000"/>
              </a:lnSpc>
              <a:spcBef>
                <a:spcPts val="1200"/>
              </a:spcBef>
            </a:pPr>
            <a:r>
              <a:rPr lang="en-US" altLang="zh-TW" dirty="0" smtClean="0">
                <a:latin typeface="+mn-lt"/>
                <a:ea typeface="ＭＳ Ｐゴシック" pitchFamily="34" charset="-128"/>
              </a:rPr>
              <a:t>higher amplitudes (10 – 100</a:t>
            </a:r>
            <a:r>
              <a:rPr lang="el-GR" dirty="0" smtClean="0">
                <a:latin typeface="+mn-lt"/>
                <a:ea typeface="ＭＳ Ｐゴシック" pitchFamily="34" charset="-128"/>
              </a:rPr>
              <a:t>μ</a:t>
            </a:r>
            <a:r>
              <a:rPr lang="de-DE" dirty="0" smtClean="0">
                <a:latin typeface="+mn-lt"/>
                <a:ea typeface="ＭＳ Ｐゴシック" pitchFamily="34" charset="-128"/>
              </a:rPr>
              <a:t>V)</a:t>
            </a:r>
          </a:p>
          <a:p>
            <a:pPr lvl="1">
              <a:lnSpc>
                <a:spcPct val="90000"/>
              </a:lnSpc>
              <a:spcBef>
                <a:spcPts val="1200"/>
              </a:spcBef>
            </a:pPr>
            <a:r>
              <a:rPr lang="en-US" altLang="zh-TW" dirty="0" smtClean="0">
                <a:latin typeface="+mn-lt"/>
                <a:ea typeface="ＭＳ Ｐゴシック" pitchFamily="34" charset="-128"/>
              </a:rPr>
              <a:t>higher cognitive processes</a:t>
            </a:r>
          </a:p>
        </p:txBody>
      </p:sp>
      <p:sp>
        <p:nvSpPr>
          <p:cNvPr id="2" name="TextBox 1"/>
          <p:cNvSpPr txBox="1"/>
          <p:nvPr/>
        </p:nvSpPr>
        <p:spPr>
          <a:xfrm>
            <a:off x="899592" y="6237312"/>
            <a:ext cx="4574264" cy="400110"/>
          </a:xfrm>
          <a:prstGeom prst="rect">
            <a:avLst/>
          </a:prstGeom>
          <a:noFill/>
        </p:spPr>
        <p:txBody>
          <a:bodyPr wrap="none" rtlCol="0">
            <a:spAutoFit/>
          </a:bodyPr>
          <a:lstStyle/>
          <a:p>
            <a:r>
              <a:rPr lang="en-US" sz="2000" b="1" dirty="0" smtClean="0"/>
              <a:t>but used interchangeably in general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algn="ctr"/>
            <a:r>
              <a:rPr lang="en-US" altLang="zh-TW" sz="4400" dirty="0" smtClean="0">
                <a:latin typeface="+mn-lt"/>
                <a:ea typeface="ＭＳ Ｐゴシック" pitchFamily="34" charset="-128"/>
              </a:rPr>
              <a:t>ERP/ ERF</a:t>
            </a:r>
          </a:p>
        </p:txBody>
      </p:sp>
      <p:sp>
        <p:nvSpPr>
          <p:cNvPr id="36866" name="Rectangle 3"/>
          <p:cNvSpPr>
            <a:spLocks noGrp="1" noChangeArrowheads="1"/>
          </p:cNvSpPr>
          <p:nvPr>
            <p:ph idx="1"/>
          </p:nvPr>
        </p:nvSpPr>
        <p:spPr>
          <a:xfrm>
            <a:off x="323528" y="5445224"/>
            <a:ext cx="8489950" cy="504825"/>
          </a:xfrm>
        </p:spPr>
        <p:txBody>
          <a:bodyPr/>
          <a:lstStyle/>
          <a:p>
            <a:pPr algn="ctr">
              <a:lnSpc>
                <a:spcPct val="90000"/>
              </a:lnSpc>
              <a:buFontTx/>
              <a:buNone/>
            </a:pPr>
            <a:r>
              <a:rPr lang="en-US" altLang="zh-TW" sz="2200" dirty="0" smtClean="0">
                <a:latin typeface="+mn-lt"/>
                <a:ea typeface="ＭＳ Ｐゴシック" pitchFamily="34" charset="-128"/>
              </a:rPr>
              <a:t>Average potential/ field at the scalp relative to some specific event </a:t>
            </a:r>
          </a:p>
        </p:txBody>
      </p:sp>
      <p:sp>
        <p:nvSpPr>
          <p:cNvPr id="36868" name="Line 29"/>
          <p:cNvSpPr>
            <a:spLocks noChangeShapeType="1"/>
          </p:cNvSpPr>
          <p:nvPr/>
        </p:nvSpPr>
        <p:spPr bwMode="auto">
          <a:xfrm>
            <a:off x="4932363" y="3274541"/>
            <a:ext cx="576262" cy="0"/>
          </a:xfrm>
          <a:prstGeom prst="line">
            <a:avLst/>
          </a:prstGeom>
          <a:ln>
            <a:headEnd/>
            <a:tailEnd type="triangle" w="lg" len="lg"/>
          </a:ln>
        </p:spPr>
        <p:style>
          <a:lnRef idx="3">
            <a:schemeClr val="dk1"/>
          </a:lnRef>
          <a:fillRef idx="0">
            <a:schemeClr val="dk1"/>
          </a:fillRef>
          <a:effectRef idx="2">
            <a:schemeClr val="dk1"/>
          </a:effectRef>
          <a:fontRef idx="minor">
            <a:schemeClr val="tx1"/>
          </a:fontRef>
        </p:style>
        <p:txBody>
          <a:bodyPr/>
          <a:lstStyle/>
          <a:p>
            <a:endParaRPr lang="zh-TW" altLang="en-US"/>
          </a:p>
        </p:txBody>
      </p:sp>
      <p:pic>
        <p:nvPicPr>
          <p:cNvPr id="36869" name="Picture 3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95963" y="1556866"/>
            <a:ext cx="2133600" cy="3816350"/>
          </a:xfrm>
          <a:prstGeom prst="rect">
            <a:avLst/>
          </a:prstGeom>
          <a:noFill/>
          <a:ln w="9525">
            <a:noFill/>
            <a:miter lim="800000"/>
            <a:headEnd/>
            <a:tailEnd/>
          </a:ln>
        </p:spPr>
      </p:pic>
      <p:grpSp>
        <p:nvGrpSpPr>
          <p:cNvPr id="29" name="群組 28"/>
          <p:cNvGrpSpPr/>
          <p:nvPr/>
        </p:nvGrpSpPr>
        <p:grpSpPr>
          <a:xfrm>
            <a:off x="827088" y="2420466"/>
            <a:ext cx="4114800" cy="2753757"/>
            <a:chOff x="827088" y="2852738"/>
            <a:chExt cx="4114800" cy="2753757"/>
          </a:xfrm>
        </p:grpSpPr>
        <p:pic>
          <p:nvPicPr>
            <p:cNvPr id="36867" name="Picture 2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7088" y="2852738"/>
              <a:ext cx="4114800" cy="2413000"/>
            </a:xfrm>
            <a:prstGeom prst="rect">
              <a:avLst/>
            </a:prstGeom>
            <a:noFill/>
            <a:ln w="9525">
              <a:noFill/>
              <a:miter lim="800000"/>
              <a:headEnd/>
              <a:tailEnd/>
            </a:ln>
          </p:spPr>
        </p:pic>
        <p:sp>
          <p:nvSpPr>
            <p:cNvPr id="36870" name="Text Box 31"/>
            <p:cNvSpPr txBox="1">
              <a:spLocks noChangeArrowheads="1"/>
            </p:cNvSpPr>
            <p:nvPr/>
          </p:nvSpPr>
          <p:spPr bwMode="auto">
            <a:xfrm>
              <a:off x="1120258" y="5237163"/>
              <a:ext cx="2515638" cy="369332"/>
            </a:xfrm>
            <a:prstGeom prst="rect">
              <a:avLst/>
            </a:prstGeom>
            <a:noFill/>
            <a:ln w="9525">
              <a:noFill/>
              <a:miter lim="800000"/>
              <a:headEnd/>
              <a:tailEnd/>
            </a:ln>
          </p:spPr>
          <p:txBody>
            <a:bodyPr wrap="square">
              <a:spAutoFit/>
            </a:bodyPr>
            <a:lstStyle/>
            <a:p>
              <a:pPr algn="ctr"/>
              <a:r>
                <a:rPr lang="en-US" altLang="zh-TW" dirty="0"/>
                <a:t>Stimulus</a:t>
              </a:r>
              <a:r>
                <a:rPr lang="en-US" altLang="zh-TW" dirty="0" smtClean="0"/>
                <a:t>/ Event Onset</a:t>
              </a:r>
              <a:endParaRPr lang="en-US" altLang="zh-TW" dirty="0"/>
            </a:p>
          </p:txBody>
        </p:sp>
        <p:sp>
          <p:nvSpPr>
            <p:cNvPr id="36871" name="Line 32"/>
            <p:cNvSpPr>
              <a:spLocks noChangeShapeType="1"/>
            </p:cNvSpPr>
            <p:nvPr/>
          </p:nvSpPr>
          <p:spPr bwMode="auto">
            <a:xfrm>
              <a:off x="990600" y="2996952"/>
              <a:ext cx="0" cy="1727200"/>
            </a:xfrm>
            <a:prstGeom prst="line">
              <a:avLst/>
            </a:prstGeom>
            <a:noFill/>
            <a:ln w="19050">
              <a:solidFill>
                <a:srgbClr val="FF0000"/>
              </a:solidFill>
              <a:round/>
              <a:headEnd/>
              <a:tailEnd/>
            </a:ln>
          </p:spPr>
          <p:txBody>
            <a:bodyPr/>
            <a:lstStyle/>
            <a:p>
              <a:endParaRPr lang="zh-TW" altLang="en-US"/>
            </a:p>
          </p:txBody>
        </p:sp>
        <p:sp>
          <p:nvSpPr>
            <p:cNvPr id="36872" name="Line 33"/>
            <p:cNvSpPr>
              <a:spLocks noChangeShapeType="1"/>
            </p:cNvSpPr>
            <p:nvPr/>
          </p:nvSpPr>
          <p:spPr bwMode="auto">
            <a:xfrm>
              <a:off x="1581150" y="2996952"/>
              <a:ext cx="0" cy="1727200"/>
            </a:xfrm>
            <a:prstGeom prst="line">
              <a:avLst/>
            </a:prstGeom>
            <a:noFill/>
            <a:ln w="19050">
              <a:solidFill>
                <a:srgbClr val="FF0000"/>
              </a:solidFill>
              <a:round/>
              <a:headEnd/>
              <a:tailEnd/>
            </a:ln>
          </p:spPr>
          <p:txBody>
            <a:bodyPr/>
            <a:lstStyle/>
            <a:p>
              <a:endParaRPr lang="zh-TW" altLang="en-US"/>
            </a:p>
          </p:txBody>
        </p:sp>
        <p:sp>
          <p:nvSpPr>
            <p:cNvPr id="36873" name="Line 34"/>
            <p:cNvSpPr>
              <a:spLocks noChangeShapeType="1"/>
            </p:cNvSpPr>
            <p:nvPr/>
          </p:nvSpPr>
          <p:spPr bwMode="auto">
            <a:xfrm>
              <a:off x="2224088" y="2998788"/>
              <a:ext cx="0" cy="1727200"/>
            </a:xfrm>
            <a:prstGeom prst="line">
              <a:avLst/>
            </a:prstGeom>
            <a:noFill/>
            <a:ln w="19050">
              <a:solidFill>
                <a:srgbClr val="FF0000"/>
              </a:solidFill>
              <a:round/>
              <a:headEnd/>
              <a:tailEnd/>
            </a:ln>
          </p:spPr>
          <p:txBody>
            <a:bodyPr/>
            <a:lstStyle/>
            <a:p>
              <a:endParaRPr lang="zh-TW" altLang="en-US"/>
            </a:p>
          </p:txBody>
        </p:sp>
        <p:sp>
          <p:nvSpPr>
            <p:cNvPr id="36874" name="Line 35"/>
            <p:cNvSpPr>
              <a:spLocks noChangeShapeType="1"/>
            </p:cNvSpPr>
            <p:nvPr/>
          </p:nvSpPr>
          <p:spPr bwMode="auto">
            <a:xfrm>
              <a:off x="2843213" y="2998788"/>
              <a:ext cx="0" cy="1727200"/>
            </a:xfrm>
            <a:prstGeom prst="line">
              <a:avLst/>
            </a:prstGeom>
            <a:noFill/>
            <a:ln w="19050">
              <a:solidFill>
                <a:srgbClr val="FF0000"/>
              </a:solidFill>
              <a:round/>
              <a:headEnd/>
              <a:tailEnd/>
            </a:ln>
          </p:spPr>
          <p:txBody>
            <a:bodyPr/>
            <a:lstStyle/>
            <a:p>
              <a:endParaRPr lang="zh-TW" altLang="en-US"/>
            </a:p>
          </p:txBody>
        </p:sp>
        <p:sp>
          <p:nvSpPr>
            <p:cNvPr id="36875" name="Line 36"/>
            <p:cNvSpPr>
              <a:spLocks noChangeShapeType="1"/>
            </p:cNvSpPr>
            <p:nvPr/>
          </p:nvSpPr>
          <p:spPr bwMode="auto">
            <a:xfrm>
              <a:off x="3454400" y="2998788"/>
              <a:ext cx="0" cy="1727200"/>
            </a:xfrm>
            <a:prstGeom prst="line">
              <a:avLst/>
            </a:prstGeom>
            <a:noFill/>
            <a:ln w="19050">
              <a:solidFill>
                <a:srgbClr val="FF0000"/>
              </a:solidFill>
              <a:round/>
              <a:headEnd/>
              <a:tailEnd/>
            </a:ln>
          </p:spPr>
          <p:txBody>
            <a:bodyPr/>
            <a:lstStyle/>
            <a:p>
              <a:endParaRPr lang="zh-TW" altLang="en-US"/>
            </a:p>
          </p:txBody>
        </p:sp>
        <p:sp>
          <p:nvSpPr>
            <p:cNvPr id="36876" name="Line 37"/>
            <p:cNvSpPr>
              <a:spLocks noChangeShapeType="1"/>
            </p:cNvSpPr>
            <p:nvPr/>
          </p:nvSpPr>
          <p:spPr bwMode="auto">
            <a:xfrm>
              <a:off x="4086225" y="2998788"/>
              <a:ext cx="0" cy="1727200"/>
            </a:xfrm>
            <a:prstGeom prst="line">
              <a:avLst/>
            </a:prstGeom>
            <a:noFill/>
            <a:ln w="19050">
              <a:solidFill>
                <a:srgbClr val="FF0000"/>
              </a:solidFill>
              <a:round/>
              <a:headEnd/>
              <a:tailEnd/>
            </a:ln>
          </p:spPr>
          <p:txBody>
            <a:bodyPr/>
            <a:lstStyle/>
            <a:p>
              <a:endParaRPr lang="zh-TW" altLang="en-US"/>
            </a:p>
          </p:txBody>
        </p:sp>
        <p:sp>
          <p:nvSpPr>
            <p:cNvPr id="36877" name="Line 38"/>
            <p:cNvSpPr>
              <a:spLocks noChangeShapeType="1"/>
            </p:cNvSpPr>
            <p:nvPr/>
          </p:nvSpPr>
          <p:spPr bwMode="auto">
            <a:xfrm>
              <a:off x="971550" y="5229225"/>
              <a:ext cx="0" cy="360363"/>
            </a:xfrm>
            <a:prstGeom prst="line">
              <a:avLst/>
            </a:prstGeom>
            <a:noFill/>
            <a:ln w="19050">
              <a:solidFill>
                <a:srgbClr val="FF0000"/>
              </a:solidFill>
              <a:round/>
              <a:headEnd/>
              <a:tailEnd/>
            </a:ln>
          </p:spPr>
          <p:txBody>
            <a:bodyPr/>
            <a:lstStyle/>
            <a:p>
              <a:endParaRPr lang="zh-TW" altLang="en-US"/>
            </a:p>
          </p:txBody>
        </p:sp>
      </p:grpSp>
      <p:sp>
        <p:nvSpPr>
          <p:cNvPr id="36878" name="Line 39"/>
          <p:cNvSpPr>
            <a:spLocks noChangeShapeType="1"/>
          </p:cNvSpPr>
          <p:nvPr/>
        </p:nvSpPr>
        <p:spPr bwMode="auto">
          <a:xfrm>
            <a:off x="6156325" y="1771848"/>
            <a:ext cx="0" cy="3313112"/>
          </a:xfrm>
          <a:prstGeom prst="line">
            <a:avLst/>
          </a:prstGeom>
          <a:noFill/>
          <a:ln w="19050">
            <a:solidFill>
              <a:srgbClr val="FF0000"/>
            </a:solidFill>
            <a:round/>
            <a:headEnd/>
            <a:tailEnd/>
          </a:ln>
        </p:spPr>
        <p:txBody>
          <a:bodyPr/>
          <a:lstStyle/>
          <a:p>
            <a:endParaRPr lang="zh-TW" altLang="en-US"/>
          </a:p>
        </p:txBody>
      </p:sp>
      <p:sp>
        <p:nvSpPr>
          <p:cNvPr id="2" name="TextBox 1"/>
          <p:cNvSpPr txBox="1"/>
          <p:nvPr/>
        </p:nvSpPr>
        <p:spPr>
          <a:xfrm>
            <a:off x="1763688" y="6165304"/>
            <a:ext cx="6061199" cy="369332"/>
          </a:xfrm>
          <a:prstGeom prst="rect">
            <a:avLst/>
          </a:prstGeom>
          <a:noFill/>
        </p:spPr>
        <p:txBody>
          <a:bodyPr wrap="none" rtlCol="0">
            <a:spAutoFit/>
          </a:bodyPr>
          <a:lstStyle/>
          <a:p>
            <a:r>
              <a:rPr lang="en-US" u="sng" dirty="0" smtClean="0"/>
              <a:t>Baseline: typically 100ms before the onset of the stimulus</a:t>
            </a:r>
            <a:endParaRPr lang="en-US" u="sng"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30200" y="5804371"/>
            <a:ext cx="8489950" cy="504825"/>
          </a:xfrm>
        </p:spPr>
        <p:txBody>
          <a:bodyPr/>
          <a:lstStyle/>
          <a:p>
            <a:pPr algn="ctr">
              <a:lnSpc>
                <a:spcPct val="90000"/>
              </a:lnSpc>
              <a:buFontTx/>
              <a:buNone/>
            </a:pPr>
            <a:r>
              <a:rPr lang="en-US" altLang="zh-TW" sz="2200" dirty="0" smtClean="0">
                <a:latin typeface="+mn-lt"/>
                <a:ea typeface="ＭＳ Ｐゴシック" pitchFamily="34" charset="-128"/>
              </a:rPr>
              <a:t>Non-time locked activity(noise) lost via averaging</a:t>
            </a:r>
          </a:p>
        </p:txBody>
      </p:sp>
      <p:pic>
        <p:nvPicPr>
          <p:cNvPr id="38915" name="Picture 1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60475" y="1918171"/>
            <a:ext cx="2133600" cy="3816350"/>
          </a:xfrm>
          <a:prstGeom prst="rect">
            <a:avLst/>
          </a:prstGeom>
          <a:noFill/>
          <a:ln w="9525">
            <a:noFill/>
            <a:miter lim="800000"/>
            <a:headEnd/>
            <a:tailEnd/>
          </a:ln>
        </p:spPr>
      </p:pic>
      <p:sp>
        <p:nvSpPr>
          <p:cNvPr id="38916" name="Line 17"/>
          <p:cNvSpPr>
            <a:spLocks noChangeShapeType="1"/>
          </p:cNvSpPr>
          <p:nvPr/>
        </p:nvSpPr>
        <p:spPr bwMode="auto">
          <a:xfrm>
            <a:off x="1692275" y="2276946"/>
            <a:ext cx="0" cy="3313113"/>
          </a:xfrm>
          <a:prstGeom prst="line">
            <a:avLst/>
          </a:prstGeom>
          <a:noFill/>
          <a:ln w="19050">
            <a:solidFill>
              <a:srgbClr val="FF0000"/>
            </a:solidFill>
            <a:round/>
            <a:headEnd/>
            <a:tailEnd/>
          </a:ln>
        </p:spPr>
        <p:txBody>
          <a:bodyPr/>
          <a:lstStyle/>
          <a:p>
            <a:endParaRPr lang="zh-TW" altLang="en-US"/>
          </a:p>
        </p:txBody>
      </p:sp>
      <p:pic>
        <p:nvPicPr>
          <p:cNvPr id="38917" name="Picture 1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148263" y="1484784"/>
            <a:ext cx="2663825" cy="4392612"/>
          </a:xfrm>
          <a:prstGeom prst="rect">
            <a:avLst/>
          </a:prstGeom>
          <a:noFill/>
          <a:ln w="9525">
            <a:noFill/>
            <a:miter lim="800000"/>
            <a:headEnd/>
            <a:tailEnd/>
          </a:ln>
        </p:spPr>
      </p:pic>
      <p:sp>
        <p:nvSpPr>
          <p:cNvPr id="38918" name="Line 19"/>
          <p:cNvSpPr>
            <a:spLocks noChangeShapeType="1"/>
          </p:cNvSpPr>
          <p:nvPr/>
        </p:nvSpPr>
        <p:spPr bwMode="auto">
          <a:xfrm flipV="1">
            <a:off x="3419475" y="2421409"/>
            <a:ext cx="1728788" cy="288925"/>
          </a:xfrm>
          <a:prstGeom prst="line">
            <a:avLst/>
          </a:prstGeom>
          <a:noFill/>
          <a:ln w="9525">
            <a:solidFill>
              <a:schemeClr val="tx1"/>
            </a:solidFill>
            <a:round/>
            <a:headEnd/>
            <a:tailEnd type="triangle" w="med" len="med"/>
          </a:ln>
        </p:spPr>
        <p:txBody>
          <a:bodyPr/>
          <a:lstStyle/>
          <a:p>
            <a:endParaRPr lang="zh-TW" altLang="en-US"/>
          </a:p>
        </p:txBody>
      </p:sp>
      <p:sp>
        <p:nvSpPr>
          <p:cNvPr id="38919" name="Line 20"/>
          <p:cNvSpPr>
            <a:spLocks noChangeShapeType="1"/>
          </p:cNvSpPr>
          <p:nvPr/>
        </p:nvSpPr>
        <p:spPr bwMode="auto">
          <a:xfrm flipV="1">
            <a:off x="3492500" y="2492846"/>
            <a:ext cx="1655763" cy="720725"/>
          </a:xfrm>
          <a:prstGeom prst="line">
            <a:avLst/>
          </a:prstGeom>
          <a:noFill/>
          <a:ln w="9525">
            <a:solidFill>
              <a:schemeClr val="tx1"/>
            </a:solidFill>
            <a:round/>
            <a:headEnd/>
            <a:tailEnd type="triangle" w="med" len="med"/>
          </a:ln>
        </p:spPr>
        <p:txBody>
          <a:bodyPr/>
          <a:lstStyle/>
          <a:p>
            <a:endParaRPr lang="zh-TW" altLang="en-US"/>
          </a:p>
        </p:txBody>
      </p:sp>
      <p:sp>
        <p:nvSpPr>
          <p:cNvPr id="38920" name="Line 21"/>
          <p:cNvSpPr>
            <a:spLocks noChangeShapeType="1"/>
          </p:cNvSpPr>
          <p:nvPr/>
        </p:nvSpPr>
        <p:spPr bwMode="auto">
          <a:xfrm flipV="1">
            <a:off x="3419475" y="2637309"/>
            <a:ext cx="1728788" cy="1944687"/>
          </a:xfrm>
          <a:prstGeom prst="line">
            <a:avLst/>
          </a:prstGeom>
          <a:noFill/>
          <a:ln w="9525">
            <a:solidFill>
              <a:schemeClr val="tx1"/>
            </a:solidFill>
            <a:round/>
            <a:headEnd/>
            <a:tailEnd type="triangle" w="med" len="med"/>
          </a:ln>
        </p:spPr>
        <p:txBody>
          <a:bodyPr/>
          <a:lstStyle/>
          <a:p>
            <a:endParaRPr lang="zh-TW" altLang="en-US"/>
          </a:p>
        </p:txBody>
      </p:sp>
      <p:sp>
        <p:nvSpPr>
          <p:cNvPr id="38921" name="Line 22"/>
          <p:cNvSpPr>
            <a:spLocks noChangeShapeType="1"/>
          </p:cNvSpPr>
          <p:nvPr/>
        </p:nvSpPr>
        <p:spPr bwMode="auto">
          <a:xfrm flipV="1">
            <a:off x="3348038" y="2781771"/>
            <a:ext cx="1800225" cy="2303463"/>
          </a:xfrm>
          <a:prstGeom prst="line">
            <a:avLst/>
          </a:prstGeom>
          <a:noFill/>
          <a:ln w="9525">
            <a:solidFill>
              <a:schemeClr val="tx1"/>
            </a:solidFill>
            <a:round/>
            <a:headEnd/>
            <a:tailEnd type="triangle" w="med" len="med"/>
          </a:ln>
        </p:spPr>
        <p:txBody>
          <a:bodyPr/>
          <a:lstStyle/>
          <a:p>
            <a:endParaRPr lang="zh-TW" altLang="en-US"/>
          </a:p>
        </p:txBody>
      </p:sp>
      <p:sp>
        <p:nvSpPr>
          <p:cNvPr id="38922" name="Line 23"/>
          <p:cNvSpPr>
            <a:spLocks noChangeShapeType="1"/>
          </p:cNvSpPr>
          <p:nvPr/>
        </p:nvSpPr>
        <p:spPr bwMode="auto">
          <a:xfrm>
            <a:off x="3419475" y="3645371"/>
            <a:ext cx="1728788" cy="144463"/>
          </a:xfrm>
          <a:prstGeom prst="line">
            <a:avLst/>
          </a:prstGeom>
          <a:noFill/>
          <a:ln w="9525">
            <a:solidFill>
              <a:schemeClr val="tx1"/>
            </a:solidFill>
            <a:round/>
            <a:headEnd/>
            <a:tailEnd type="triangle" w="med" len="med"/>
          </a:ln>
        </p:spPr>
        <p:txBody>
          <a:bodyPr/>
          <a:lstStyle/>
          <a:p>
            <a:endParaRPr lang="zh-TW" altLang="en-US"/>
          </a:p>
        </p:txBody>
      </p:sp>
      <p:sp>
        <p:nvSpPr>
          <p:cNvPr id="38923" name="Line 24"/>
          <p:cNvSpPr>
            <a:spLocks noChangeShapeType="1"/>
          </p:cNvSpPr>
          <p:nvPr/>
        </p:nvSpPr>
        <p:spPr bwMode="auto">
          <a:xfrm flipV="1">
            <a:off x="3348038" y="3861271"/>
            <a:ext cx="1800225" cy="288925"/>
          </a:xfrm>
          <a:prstGeom prst="line">
            <a:avLst/>
          </a:prstGeom>
          <a:noFill/>
          <a:ln w="9525">
            <a:solidFill>
              <a:schemeClr val="tx1"/>
            </a:solidFill>
            <a:round/>
            <a:headEnd/>
            <a:tailEnd type="triangle" w="med" len="med"/>
          </a:ln>
        </p:spPr>
        <p:txBody>
          <a:bodyPr/>
          <a:lstStyle/>
          <a:p>
            <a:endParaRPr lang="zh-TW" altLang="en-US"/>
          </a:p>
        </p:txBody>
      </p:sp>
      <p:sp>
        <p:nvSpPr>
          <p:cNvPr id="38924" name="Line 25"/>
          <p:cNvSpPr>
            <a:spLocks noChangeShapeType="1"/>
          </p:cNvSpPr>
          <p:nvPr/>
        </p:nvSpPr>
        <p:spPr bwMode="auto">
          <a:xfrm>
            <a:off x="5364163" y="2132484"/>
            <a:ext cx="0" cy="720725"/>
          </a:xfrm>
          <a:prstGeom prst="line">
            <a:avLst/>
          </a:prstGeom>
          <a:noFill/>
          <a:ln w="19050">
            <a:solidFill>
              <a:srgbClr val="FF0000"/>
            </a:solidFill>
            <a:round/>
            <a:headEnd/>
            <a:tailEnd/>
          </a:ln>
        </p:spPr>
        <p:txBody>
          <a:bodyPr/>
          <a:lstStyle/>
          <a:p>
            <a:endParaRPr lang="zh-TW" altLang="en-US"/>
          </a:p>
        </p:txBody>
      </p:sp>
      <p:sp>
        <p:nvSpPr>
          <p:cNvPr id="38925" name="Line 26"/>
          <p:cNvSpPr>
            <a:spLocks noChangeShapeType="1"/>
          </p:cNvSpPr>
          <p:nvPr/>
        </p:nvSpPr>
        <p:spPr bwMode="auto">
          <a:xfrm>
            <a:off x="5364163" y="3502496"/>
            <a:ext cx="0" cy="720725"/>
          </a:xfrm>
          <a:prstGeom prst="line">
            <a:avLst/>
          </a:prstGeom>
          <a:noFill/>
          <a:ln w="19050">
            <a:solidFill>
              <a:srgbClr val="FF0000"/>
            </a:solidFill>
            <a:round/>
            <a:headEnd/>
            <a:tailEnd/>
          </a:ln>
        </p:spPr>
        <p:txBody>
          <a:bodyPr/>
          <a:lstStyle/>
          <a:p>
            <a:endParaRPr lang="zh-TW" altLang="en-US"/>
          </a:p>
        </p:txBody>
      </p:sp>
      <p:sp>
        <p:nvSpPr>
          <p:cNvPr id="38926" name="Text Box 27"/>
          <p:cNvSpPr txBox="1">
            <a:spLocks noChangeArrowheads="1"/>
          </p:cNvSpPr>
          <p:nvPr/>
        </p:nvSpPr>
        <p:spPr bwMode="auto">
          <a:xfrm>
            <a:off x="3779912" y="4653136"/>
            <a:ext cx="1239570" cy="400110"/>
          </a:xfrm>
          <a:prstGeom prst="rect">
            <a:avLst/>
          </a:prstGeom>
          <a:noFill/>
          <a:ln w="9525">
            <a:noFill/>
            <a:miter lim="800000"/>
            <a:headEnd/>
            <a:tailEnd/>
          </a:ln>
        </p:spPr>
        <p:txBody>
          <a:bodyPr wrap="none">
            <a:spAutoFit/>
          </a:bodyPr>
          <a:lstStyle/>
          <a:p>
            <a:r>
              <a:rPr lang="en-US" altLang="zh-TW" sz="2000" b="1" dirty="0">
                <a:solidFill>
                  <a:srgbClr val="FF0000"/>
                </a:solidFill>
                <a:latin typeface="Calibri" pitchFamily="34" charset="0"/>
              </a:rPr>
              <a:t>Averaging</a:t>
            </a:r>
          </a:p>
        </p:txBody>
      </p:sp>
      <p:sp>
        <p:nvSpPr>
          <p:cNvPr id="20" name="Rectangle 2"/>
          <p:cNvSpPr>
            <a:spLocks noGrp="1" noChangeArrowheads="1"/>
          </p:cNvSpPr>
          <p:nvPr>
            <p:ph type="title"/>
          </p:nvPr>
        </p:nvSpPr>
        <p:spPr>
          <a:xfrm>
            <a:off x="330200" y="908050"/>
            <a:ext cx="8489950" cy="1296988"/>
          </a:xfrm>
        </p:spPr>
        <p:txBody>
          <a:bodyPr/>
          <a:lstStyle/>
          <a:p>
            <a:pPr algn="ctr"/>
            <a:r>
              <a:rPr lang="en-US" altLang="zh-TW" sz="4400" dirty="0" smtClean="0">
                <a:latin typeface="+mn-lt"/>
                <a:ea typeface="ＭＳ Ｐゴシック" pitchFamily="34" charset="-128"/>
              </a:rPr>
              <a:t>ERP/ ERF</a:t>
            </a:r>
          </a:p>
        </p:txBody>
      </p:sp>
      <p:sp>
        <p:nvSpPr>
          <p:cNvPr id="21" name="Line 29"/>
          <p:cNvSpPr>
            <a:spLocks noChangeShapeType="1"/>
          </p:cNvSpPr>
          <p:nvPr/>
        </p:nvSpPr>
        <p:spPr bwMode="auto">
          <a:xfrm>
            <a:off x="467544" y="3356992"/>
            <a:ext cx="576262" cy="0"/>
          </a:xfrm>
          <a:prstGeom prst="line">
            <a:avLst/>
          </a:prstGeom>
          <a:ln>
            <a:headEnd/>
            <a:tailEnd type="triangle" w="lg" len="lg"/>
          </a:ln>
        </p:spPr>
        <p:style>
          <a:lnRef idx="3">
            <a:schemeClr val="dk1"/>
          </a:lnRef>
          <a:fillRef idx="0">
            <a:schemeClr val="dk1"/>
          </a:fillRef>
          <a:effectRef idx="2">
            <a:schemeClr val="dk1"/>
          </a:effectRef>
          <a:fontRef idx="minor">
            <a:schemeClr val="tx1"/>
          </a:fontRef>
        </p:style>
        <p:txBody>
          <a:bodyPr/>
          <a:lstStyle/>
          <a:p>
            <a:endParaRPr lang="zh-TW" alt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sp>
        <p:nvSpPr>
          <p:cNvPr id="3" name="Content Placeholder 2"/>
          <p:cNvSpPr>
            <a:spLocks noGrp="1"/>
          </p:cNvSpPr>
          <p:nvPr>
            <p:ph idx="1"/>
          </p:nvPr>
        </p:nvSpPr>
        <p:spPr>
          <a:xfrm>
            <a:off x="330200" y="1916833"/>
            <a:ext cx="8489950" cy="4392488"/>
          </a:xfrm>
        </p:spPr>
        <p:txBody>
          <a:bodyPr/>
          <a:lstStyle/>
          <a:p>
            <a:r>
              <a:rPr lang="en-US" dirty="0" smtClean="0"/>
              <a:t>Number of trials</a:t>
            </a:r>
          </a:p>
          <a:p>
            <a:pPr lvl="1"/>
            <a:r>
              <a:rPr lang="en-US" dirty="0" smtClean="0"/>
              <a:t>EP: 120 trials, 15-20% will be excluded</a:t>
            </a:r>
            <a:endParaRPr lang="en-US" dirty="0"/>
          </a:p>
          <a:p>
            <a:pPr lvl="1"/>
            <a:r>
              <a:rPr lang="en-US" dirty="0"/>
              <a:t>Oscillatory </a:t>
            </a:r>
            <a:r>
              <a:rPr lang="en-US" dirty="0" smtClean="0"/>
              <a:t>activity: 40-50 trials</a:t>
            </a:r>
          </a:p>
          <a:p>
            <a:r>
              <a:rPr lang="en-US" dirty="0" smtClean="0"/>
              <a:t>Duration of stimuli / task</a:t>
            </a:r>
          </a:p>
          <a:p>
            <a:pPr lvl="1"/>
            <a:r>
              <a:rPr lang="en-US" dirty="0" smtClean="0"/>
              <a:t>Short: Averaged EP is fine</a:t>
            </a:r>
          </a:p>
          <a:p>
            <a:pPr lvl="1"/>
            <a:r>
              <a:rPr lang="en-US" dirty="0" smtClean="0"/>
              <a:t>(Very) long: </a:t>
            </a:r>
            <a:r>
              <a:rPr lang="en-US" dirty="0" err="1" smtClean="0"/>
              <a:t>spectrotemporal</a:t>
            </a:r>
            <a:r>
              <a:rPr lang="en-US" dirty="0" smtClean="0"/>
              <a:t> analysis on averaged EP or non-averaged data</a:t>
            </a:r>
            <a:endParaRPr lang="en-US" dirty="0"/>
          </a:p>
          <a:p>
            <a:r>
              <a:rPr lang="en-US" dirty="0"/>
              <a:t>Collecting Behavioral Responses </a:t>
            </a:r>
            <a:endParaRPr lang="en-US" dirty="0" smtClean="0"/>
          </a:p>
          <a:p>
            <a:pPr lvl="1"/>
            <a:r>
              <a:rPr lang="en-US" dirty="0" smtClean="0"/>
              <a:t>Only if necessary!</a:t>
            </a:r>
            <a:endParaRPr lang="en-US" dirty="0"/>
          </a:p>
        </p:txBody>
      </p:sp>
    </p:spTree>
    <p:extLst>
      <p:ext uri="{BB962C8B-B14F-4D97-AF65-F5344CB8AC3E}">
        <p14:creationId xmlns:p14="http://schemas.microsoft.com/office/powerpoint/2010/main" val="1038854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altLang="zh-TW" sz="4000" dirty="0" smtClean="0">
                <a:latin typeface="+mn-lt"/>
                <a:ea typeface="ＭＳ Ｐゴシック" pitchFamily="34" charset="-128"/>
              </a:rPr>
              <a:t>Inferences Not Based On Prior Knowledge</a:t>
            </a:r>
          </a:p>
        </p:txBody>
      </p:sp>
      <p:sp>
        <p:nvSpPr>
          <p:cNvPr id="45058" name="Rectangle 3"/>
          <p:cNvSpPr>
            <a:spLocks noGrp="1" noChangeArrowheads="1"/>
          </p:cNvSpPr>
          <p:nvPr>
            <p:ph sz="half" idx="1"/>
          </p:nvPr>
        </p:nvSpPr>
        <p:spPr>
          <a:xfrm>
            <a:off x="330200" y="2420888"/>
            <a:ext cx="4168775" cy="3457625"/>
          </a:xfrm>
        </p:spPr>
        <p:txBody>
          <a:bodyPr/>
          <a:lstStyle/>
          <a:p>
            <a:pPr>
              <a:spcBef>
                <a:spcPts val="1200"/>
              </a:spcBef>
              <a:buFontTx/>
              <a:buNone/>
            </a:pPr>
            <a:r>
              <a:rPr lang="en-US" altLang="zh-TW" sz="3200" b="1" dirty="0" smtClean="0">
                <a:latin typeface="+mn-lt"/>
                <a:ea typeface="ＭＳ Ｐゴシック" pitchFamily="34" charset="-128"/>
              </a:rPr>
              <a:t>Observe</a:t>
            </a:r>
          </a:p>
          <a:p>
            <a:pPr>
              <a:spcBef>
                <a:spcPts val="1200"/>
              </a:spcBef>
            </a:pPr>
            <a:r>
              <a:rPr lang="en-US" altLang="zh-TW" dirty="0" smtClean="0">
                <a:latin typeface="+mn-lt"/>
                <a:ea typeface="ＭＳ Ｐゴシック" pitchFamily="34" charset="-128"/>
              </a:rPr>
              <a:t>Time course</a:t>
            </a:r>
          </a:p>
          <a:p>
            <a:pPr>
              <a:spcBef>
                <a:spcPts val="1200"/>
              </a:spcBef>
            </a:pPr>
            <a:r>
              <a:rPr lang="en-US" altLang="zh-TW" dirty="0" smtClean="0">
                <a:latin typeface="+mn-lt"/>
                <a:ea typeface="ＭＳ Ｐゴシック" pitchFamily="34" charset="-128"/>
              </a:rPr>
              <a:t>Amplitude </a:t>
            </a:r>
          </a:p>
          <a:p>
            <a:pPr>
              <a:spcBef>
                <a:spcPts val="1200"/>
              </a:spcBef>
            </a:pPr>
            <a:r>
              <a:rPr lang="en-US" altLang="zh-TW" dirty="0" smtClean="0">
                <a:latin typeface="+mn-lt"/>
                <a:ea typeface="ＭＳ Ｐゴシック" pitchFamily="34" charset="-128"/>
              </a:rPr>
              <a:t>Distribution across scalp</a:t>
            </a:r>
          </a:p>
          <a:p>
            <a:pPr>
              <a:spcBef>
                <a:spcPts val="1200"/>
              </a:spcBef>
            </a:pPr>
            <a:r>
              <a:rPr lang="en-US" altLang="zh-TW" dirty="0" smtClean="0">
                <a:latin typeface="+mn-lt"/>
                <a:ea typeface="ＭＳ Ｐゴシック" pitchFamily="34" charset="-128"/>
              </a:rPr>
              <a:t>Differences in ERP</a:t>
            </a:r>
          </a:p>
          <a:p>
            <a:pPr>
              <a:spcBef>
                <a:spcPts val="1200"/>
              </a:spcBef>
            </a:pPr>
            <a:endParaRPr lang="en-US" altLang="zh-TW" sz="3200" dirty="0" smtClean="0">
              <a:latin typeface="+mn-lt"/>
              <a:ea typeface="ＭＳ Ｐゴシック" pitchFamily="34" charset="-128"/>
            </a:endParaRPr>
          </a:p>
        </p:txBody>
      </p:sp>
      <p:sp>
        <p:nvSpPr>
          <p:cNvPr id="45059" name="Rectangle 4"/>
          <p:cNvSpPr>
            <a:spLocks noGrp="1" noChangeArrowheads="1"/>
          </p:cNvSpPr>
          <p:nvPr>
            <p:ph sz="half" idx="2"/>
          </p:nvPr>
        </p:nvSpPr>
        <p:spPr>
          <a:xfrm>
            <a:off x="4651375" y="2420888"/>
            <a:ext cx="4168775" cy="3457625"/>
          </a:xfrm>
        </p:spPr>
        <p:txBody>
          <a:bodyPr/>
          <a:lstStyle/>
          <a:p>
            <a:pPr>
              <a:spcBef>
                <a:spcPts val="1200"/>
              </a:spcBef>
              <a:buFontTx/>
              <a:buNone/>
            </a:pPr>
            <a:r>
              <a:rPr lang="en-US" altLang="zh-TW" sz="3200" b="1" dirty="0" smtClean="0">
                <a:latin typeface="+mn-lt"/>
                <a:ea typeface="ＭＳ Ｐゴシック" pitchFamily="34" charset="-128"/>
              </a:rPr>
              <a:t>Infer</a:t>
            </a:r>
            <a:endParaRPr lang="en-US" altLang="zh-TW" sz="1600" b="1" dirty="0" smtClean="0">
              <a:latin typeface="+mn-lt"/>
              <a:ea typeface="ＭＳ Ｐゴシック" pitchFamily="34" charset="-128"/>
            </a:endParaRPr>
          </a:p>
          <a:p>
            <a:pPr>
              <a:spcBef>
                <a:spcPts val="1200"/>
              </a:spcBef>
            </a:pPr>
            <a:r>
              <a:rPr lang="en-US" altLang="zh-TW" dirty="0" smtClean="0">
                <a:latin typeface="+mn-lt"/>
                <a:ea typeface="ＭＳ Ｐゴシック" pitchFamily="34" charset="-128"/>
              </a:rPr>
              <a:t>Timing</a:t>
            </a:r>
          </a:p>
          <a:p>
            <a:pPr>
              <a:spcBef>
                <a:spcPts val="1200"/>
              </a:spcBef>
            </a:pPr>
            <a:r>
              <a:rPr lang="en-US" altLang="zh-TW" dirty="0" smtClean="0">
                <a:latin typeface="+mn-lt"/>
                <a:ea typeface="ＭＳ Ｐゴシック" pitchFamily="34" charset="-128"/>
              </a:rPr>
              <a:t>Degree of engagement </a:t>
            </a:r>
          </a:p>
          <a:p>
            <a:pPr>
              <a:spcBef>
                <a:spcPts val="1200"/>
              </a:spcBef>
            </a:pPr>
            <a:r>
              <a:rPr lang="en-US" altLang="zh-TW" dirty="0" smtClean="0">
                <a:latin typeface="+mn-lt"/>
                <a:ea typeface="ＭＳ Ｐゴシック" pitchFamily="34" charset="-128"/>
              </a:rPr>
              <a:t>Functional equivalence of underlying cognitive process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971550" y="2708275"/>
            <a:ext cx="7339013" cy="3457575"/>
          </a:xfrm>
        </p:spPr>
        <p:txBody>
          <a:bodyPr/>
          <a:lstStyle/>
          <a:p>
            <a:endParaRPr lang="en-US" altLang="zh-TW" dirty="0" smtClean="0">
              <a:latin typeface="+mn-lt"/>
              <a:ea typeface="ＭＳ Ｐゴシック" pitchFamily="34" charset="-128"/>
            </a:endParaRPr>
          </a:p>
          <a:p>
            <a:pPr>
              <a:buFontTx/>
              <a:buNone/>
            </a:pPr>
            <a:r>
              <a:rPr lang="en-US" altLang="zh-TW" dirty="0" smtClean="0">
                <a:latin typeface="+mn-lt"/>
                <a:ea typeface="ＭＳ Ｐゴシック" pitchFamily="34" charset="-128"/>
              </a:rPr>
              <a:t>	</a:t>
            </a:r>
            <a:r>
              <a:rPr lang="en-US" altLang="zh-TW" i="1" dirty="0" smtClean="0">
                <a:latin typeface="+mn-lt"/>
                <a:ea typeface="ＭＳ Ｐゴシック" pitchFamily="34" charset="-128"/>
              </a:rPr>
              <a:t>An </a:t>
            </a:r>
            <a:r>
              <a:rPr lang="ja-JP" altLang="en-US" i="1" dirty="0" smtClean="0">
                <a:latin typeface="+mn-lt"/>
                <a:ea typeface="ＭＳ Ｐゴシック" pitchFamily="34" charset="-128"/>
              </a:rPr>
              <a:t>“</a:t>
            </a:r>
            <a:r>
              <a:rPr lang="en-US" altLang="ja-JP" i="1" dirty="0" smtClean="0">
                <a:latin typeface="+mn-lt"/>
                <a:ea typeface="ＭＳ Ｐゴシック" pitchFamily="34" charset="-128"/>
              </a:rPr>
              <a:t>ERP component is scalp-recorded electrical activity that is generated in a given </a:t>
            </a:r>
            <a:r>
              <a:rPr lang="en-US" altLang="ja-JP" i="1" dirty="0" err="1" smtClean="0">
                <a:latin typeface="+mn-lt"/>
                <a:ea typeface="ＭＳ Ｐゴシック" pitchFamily="34" charset="-128"/>
              </a:rPr>
              <a:t>neuroanatomical</a:t>
            </a:r>
            <a:r>
              <a:rPr lang="en-US" altLang="ja-JP" i="1" dirty="0" smtClean="0">
                <a:latin typeface="+mn-lt"/>
                <a:ea typeface="ＭＳ Ｐゴシック" pitchFamily="34" charset="-128"/>
              </a:rPr>
              <a:t> module when a specific computational operation is performed.</a:t>
            </a:r>
            <a:r>
              <a:rPr lang="ja-JP" altLang="en-US" i="1" dirty="0" smtClean="0">
                <a:latin typeface="+mn-lt"/>
                <a:ea typeface="ＭＳ Ｐゴシック" pitchFamily="34" charset="-128"/>
              </a:rPr>
              <a:t>”</a:t>
            </a:r>
            <a:r>
              <a:rPr lang="en-US" altLang="ja-JP" i="1" dirty="0" smtClean="0">
                <a:latin typeface="+mn-lt"/>
                <a:ea typeface="ＭＳ Ｐゴシック" pitchFamily="34" charset="-128"/>
              </a:rPr>
              <a:t> </a:t>
            </a:r>
          </a:p>
          <a:p>
            <a:pPr algn="r">
              <a:buFontTx/>
              <a:buNone/>
            </a:pPr>
            <a:r>
              <a:rPr lang="en-US" altLang="zh-TW" i="1" dirty="0" smtClean="0">
                <a:latin typeface="+mn-lt"/>
                <a:ea typeface="ＭＳ Ｐゴシック" pitchFamily="34" charset="-128"/>
              </a:rPr>
              <a:t>	</a:t>
            </a:r>
            <a:r>
              <a:rPr lang="en-US" altLang="zh-TW" sz="1800" i="1" dirty="0" smtClean="0">
                <a:latin typeface="+mn-lt"/>
                <a:ea typeface="ＭＳ Ｐゴシック" pitchFamily="34" charset="-128"/>
              </a:rPr>
              <a:t>(Luck 2004, p. 22)</a:t>
            </a:r>
          </a:p>
        </p:txBody>
      </p:sp>
      <p:sp>
        <p:nvSpPr>
          <p:cNvPr id="8" name="Rectangle 2"/>
          <p:cNvSpPr txBox="1">
            <a:spLocks noChangeArrowheads="1"/>
          </p:cNvSpPr>
          <p:nvPr/>
        </p:nvSpPr>
        <p:spPr bwMode="auto">
          <a:xfrm>
            <a:off x="482600" y="1060450"/>
            <a:ext cx="8489950" cy="129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4000" b="1" i="0" u="none" strike="noStrike" kern="0" cap="none" spc="0" normalizeH="0" baseline="0" noProof="0" dirty="0" smtClean="0">
                <a:ln>
                  <a:noFill/>
                </a:ln>
                <a:solidFill>
                  <a:schemeClr val="tx2"/>
                </a:solidFill>
                <a:effectLst/>
                <a:uLnTx/>
                <a:uFillTx/>
                <a:latin typeface="+mn-lt"/>
                <a:ea typeface="ＭＳ Ｐゴシック" pitchFamily="34" charset="-128"/>
                <a:cs typeface="+mj-cs"/>
              </a:rPr>
              <a:t>Inferences Based On Prior Knowledge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altLang="zh-TW" sz="4000" dirty="0" smtClean="0">
                <a:latin typeface="+mn-lt"/>
                <a:ea typeface="ＭＳ Ｐゴシック" pitchFamily="34" charset="-128"/>
              </a:rPr>
              <a:t>Observed vs. Latent Components</a:t>
            </a:r>
          </a:p>
        </p:txBody>
      </p:sp>
      <p:pic>
        <p:nvPicPr>
          <p:cNvPr id="48130" name="Picture 4"/>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5461632" y="2708920"/>
            <a:ext cx="2998800" cy="1478470"/>
          </a:xfrm>
          <a:prstGeom prst="rect">
            <a:avLst/>
          </a:prstGeom>
          <a:noFill/>
          <a:ln w="9525">
            <a:noFill/>
            <a:miter lim="800000"/>
            <a:headEnd/>
            <a:tailEnd/>
          </a:ln>
        </p:spPr>
      </p:pic>
      <p:pic>
        <p:nvPicPr>
          <p:cNvPr id="4813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1560" y="3789040"/>
            <a:ext cx="2997200" cy="1606550"/>
          </a:xfrm>
          <a:prstGeom prst="rect">
            <a:avLst/>
          </a:prstGeom>
          <a:noFill/>
          <a:ln w="9525">
            <a:noFill/>
            <a:miter lim="800000"/>
            <a:headEnd/>
            <a:tailEnd/>
          </a:ln>
        </p:spPr>
      </p:pic>
      <p:sp>
        <p:nvSpPr>
          <p:cNvPr id="48133" name="Text Box 7"/>
          <p:cNvSpPr txBox="1">
            <a:spLocks noChangeArrowheads="1"/>
          </p:cNvSpPr>
          <p:nvPr/>
        </p:nvSpPr>
        <p:spPr bwMode="auto">
          <a:xfrm>
            <a:off x="5148064" y="2060848"/>
            <a:ext cx="3465308" cy="584775"/>
          </a:xfrm>
          <a:prstGeom prst="rect">
            <a:avLst/>
          </a:prstGeom>
          <a:noFill/>
          <a:ln w="9525">
            <a:noFill/>
            <a:miter lim="800000"/>
            <a:headEnd/>
            <a:tailEnd/>
          </a:ln>
        </p:spPr>
        <p:txBody>
          <a:bodyPr wrap="none">
            <a:spAutoFit/>
          </a:bodyPr>
          <a:lstStyle/>
          <a:p>
            <a:pPr algn="ctr"/>
            <a:r>
              <a:rPr lang="en-US" altLang="zh-TW" sz="3200" b="1" dirty="0" smtClean="0">
                <a:latin typeface="Calibri" pitchFamily="34" charset="0"/>
              </a:rPr>
              <a:t>Latent components</a:t>
            </a:r>
            <a:endParaRPr lang="en-US" altLang="zh-TW" sz="3200" b="1" dirty="0">
              <a:latin typeface="Calibri" pitchFamily="34" charset="0"/>
            </a:endParaRPr>
          </a:p>
        </p:txBody>
      </p:sp>
      <p:sp>
        <p:nvSpPr>
          <p:cNvPr id="48134" name="Text Box 8"/>
          <p:cNvSpPr txBox="1">
            <a:spLocks noChangeArrowheads="1"/>
          </p:cNvSpPr>
          <p:nvPr/>
        </p:nvSpPr>
        <p:spPr bwMode="auto">
          <a:xfrm>
            <a:off x="387705" y="2060848"/>
            <a:ext cx="3680239" cy="584775"/>
          </a:xfrm>
          <a:prstGeom prst="rect">
            <a:avLst/>
          </a:prstGeom>
          <a:noFill/>
          <a:ln w="9525">
            <a:noFill/>
            <a:miter lim="800000"/>
            <a:headEnd/>
            <a:tailEnd/>
          </a:ln>
        </p:spPr>
        <p:txBody>
          <a:bodyPr wrap="none">
            <a:spAutoFit/>
          </a:bodyPr>
          <a:lstStyle/>
          <a:p>
            <a:pPr algn="ctr"/>
            <a:r>
              <a:rPr lang="en-US" altLang="zh-TW" sz="3200" b="1" dirty="0">
                <a:latin typeface="Calibri" pitchFamily="34" charset="0"/>
              </a:rPr>
              <a:t>Observed </a:t>
            </a:r>
            <a:r>
              <a:rPr lang="en-US" altLang="zh-TW" sz="3200" b="1" dirty="0" smtClean="0">
                <a:latin typeface="Calibri" pitchFamily="34" charset="0"/>
              </a:rPr>
              <a:t>waveform</a:t>
            </a:r>
            <a:endParaRPr lang="en-US" altLang="zh-TW" sz="3200" b="1" dirty="0">
              <a:latin typeface="Calibri" pitchFamily="34" charset="0"/>
            </a:endParaRPr>
          </a:p>
        </p:txBody>
      </p:sp>
      <p:pic>
        <p:nvPicPr>
          <p:cNvPr id="48135" name="Picture 9"/>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5389624" y="4438525"/>
            <a:ext cx="3142816" cy="2044828"/>
          </a:xfrm>
          <a:prstGeom prst="rect">
            <a:avLst/>
          </a:prstGeom>
          <a:noFill/>
          <a:ln w="9525">
            <a:noFill/>
            <a:miter lim="800000"/>
            <a:headEnd/>
            <a:tailEnd/>
          </a:ln>
        </p:spPr>
      </p:pic>
      <p:sp>
        <p:nvSpPr>
          <p:cNvPr id="48136" name="Text Box 10"/>
          <p:cNvSpPr txBox="1">
            <a:spLocks noChangeArrowheads="1"/>
          </p:cNvSpPr>
          <p:nvPr/>
        </p:nvSpPr>
        <p:spPr bwMode="auto">
          <a:xfrm>
            <a:off x="6712694" y="4086101"/>
            <a:ext cx="502061" cy="400110"/>
          </a:xfrm>
          <a:prstGeom prst="rect">
            <a:avLst/>
          </a:prstGeom>
          <a:noFill/>
          <a:ln w="9525">
            <a:noFill/>
            <a:miter lim="800000"/>
            <a:headEnd/>
            <a:tailEnd/>
          </a:ln>
        </p:spPr>
        <p:txBody>
          <a:bodyPr wrap="none">
            <a:spAutoFit/>
          </a:bodyPr>
          <a:lstStyle/>
          <a:p>
            <a:r>
              <a:rPr lang="en-US" altLang="zh-TW" sz="2000" b="1" dirty="0">
                <a:latin typeface="Calibri" pitchFamily="34" charset="0"/>
              </a:rPr>
              <a:t>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23528" y="620688"/>
            <a:ext cx="8489950" cy="1296988"/>
          </a:xfrm>
        </p:spPr>
        <p:txBody>
          <a:bodyPr/>
          <a:lstStyle/>
          <a:p>
            <a:pPr algn="ctr"/>
            <a:r>
              <a:rPr lang="en-US" altLang="zh-TW" sz="4400" dirty="0" smtClean="0">
                <a:latin typeface="+mn-lt"/>
                <a:ea typeface="ＭＳ Ｐゴシック" pitchFamily="34" charset="-128"/>
              </a:rPr>
              <a:t>Outline</a:t>
            </a:r>
          </a:p>
        </p:txBody>
      </p:sp>
      <p:sp>
        <p:nvSpPr>
          <p:cNvPr id="28674" name="Rectangle 3"/>
          <p:cNvSpPr>
            <a:spLocks noGrp="1" noChangeArrowheads="1"/>
          </p:cNvSpPr>
          <p:nvPr>
            <p:ph sz="half" idx="1"/>
          </p:nvPr>
        </p:nvSpPr>
        <p:spPr>
          <a:xfrm>
            <a:off x="330200" y="1772817"/>
            <a:ext cx="4168775" cy="5085183"/>
          </a:xfrm>
        </p:spPr>
        <p:txBody>
          <a:bodyPr/>
          <a:lstStyle/>
          <a:p>
            <a:pPr>
              <a:lnSpc>
                <a:spcPct val="90000"/>
              </a:lnSpc>
              <a:spcBef>
                <a:spcPts val="1200"/>
              </a:spcBef>
              <a:buFontTx/>
              <a:buNone/>
            </a:pPr>
            <a:r>
              <a:rPr lang="en-US" altLang="zh-TW" b="1" dirty="0" smtClean="0">
                <a:latin typeface="+mn-lt"/>
                <a:ea typeface="ＭＳ Ｐゴシック" pitchFamily="34" charset="-128"/>
              </a:rPr>
              <a:t>Experimental Design</a:t>
            </a:r>
          </a:p>
          <a:p>
            <a:pPr>
              <a:lnSpc>
                <a:spcPct val="90000"/>
              </a:lnSpc>
              <a:spcBef>
                <a:spcPts val="1200"/>
              </a:spcBef>
              <a:buFontTx/>
              <a:buNone/>
            </a:pPr>
            <a:endParaRPr lang="en-US" altLang="zh-TW" sz="1400" dirty="0" smtClean="0">
              <a:latin typeface="+mn-lt"/>
              <a:ea typeface="ＭＳ Ｐゴシック" pitchFamily="34" charset="-128"/>
            </a:endParaRPr>
          </a:p>
          <a:p>
            <a:pPr>
              <a:lnSpc>
                <a:spcPct val="90000"/>
              </a:lnSpc>
              <a:spcBef>
                <a:spcPts val="1200"/>
              </a:spcBef>
            </a:pPr>
            <a:r>
              <a:rPr lang="en-US" altLang="zh-TW" dirty="0" smtClean="0">
                <a:ea typeface="ＭＳ Ｐゴシック" pitchFamily="34" charset="-128"/>
              </a:rPr>
              <a:t>fMRI M/EEG</a:t>
            </a:r>
            <a:endParaRPr lang="en-US" altLang="zh-TW" dirty="0" smtClean="0">
              <a:latin typeface="+mn-lt"/>
              <a:ea typeface="ＭＳ Ｐゴシック" pitchFamily="34" charset="-128"/>
            </a:endParaRPr>
          </a:p>
          <a:p>
            <a:pPr>
              <a:lnSpc>
                <a:spcPct val="90000"/>
              </a:lnSpc>
              <a:spcBef>
                <a:spcPts val="1200"/>
              </a:spcBef>
            </a:pPr>
            <a:r>
              <a:rPr lang="en-US" altLang="zh-TW" dirty="0">
                <a:ea typeface="ＭＳ Ｐゴシック" pitchFamily="34" charset="-128"/>
              </a:rPr>
              <a:t>A</a:t>
            </a:r>
            <a:r>
              <a:rPr lang="en-US" altLang="zh-TW" dirty="0" smtClean="0">
                <a:latin typeface="+mn-lt"/>
                <a:ea typeface="ＭＳ Ｐゴシック" pitchFamily="34" charset="-128"/>
              </a:rPr>
              <a:t>nalysis</a:t>
            </a:r>
          </a:p>
          <a:p>
            <a:pPr lvl="1">
              <a:lnSpc>
                <a:spcPct val="90000"/>
              </a:lnSpc>
              <a:spcBef>
                <a:spcPts val="1200"/>
              </a:spcBef>
            </a:pPr>
            <a:r>
              <a:rPr lang="en-US" altLang="zh-TW" dirty="0" smtClean="0">
                <a:latin typeface="+mn-lt"/>
                <a:ea typeface="ＭＳ Ｐゴシック" pitchFamily="34" charset="-128"/>
              </a:rPr>
              <a:t>Oscillatory activity</a:t>
            </a:r>
            <a:endParaRPr lang="en-US" altLang="zh-TW" dirty="0">
              <a:ea typeface="ＭＳ Ｐゴシック" pitchFamily="34" charset="-128"/>
            </a:endParaRPr>
          </a:p>
          <a:p>
            <a:pPr lvl="1">
              <a:lnSpc>
                <a:spcPct val="90000"/>
              </a:lnSpc>
              <a:spcBef>
                <a:spcPts val="1200"/>
              </a:spcBef>
            </a:pPr>
            <a:r>
              <a:rPr lang="en-US" altLang="zh-TW" dirty="0" smtClean="0">
                <a:latin typeface="+mn-lt"/>
                <a:ea typeface="ＭＳ Ｐゴシック" pitchFamily="34" charset="-128"/>
              </a:rPr>
              <a:t>EP</a:t>
            </a:r>
          </a:p>
          <a:p>
            <a:pPr>
              <a:lnSpc>
                <a:spcPct val="90000"/>
              </a:lnSpc>
              <a:spcBef>
                <a:spcPts val="1200"/>
              </a:spcBef>
            </a:pPr>
            <a:r>
              <a:rPr lang="en-US" altLang="zh-TW" dirty="0" smtClean="0">
                <a:latin typeface="+mn-lt"/>
                <a:ea typeface="ＭＳ Ｐゴシック" pitchFamily="34" charset="-128"/>
              </a:rPr>
              <a:t>Design</a:t>
            </a:r>
          </a:p>
          <a:p>
            <a:pPr>
              <a:lnSpc>
                <a:spcPct val="90000"/>
              </a:lnSpc>
              <a:spcBef>
                <a:spcPts val="1200"/>
              </a:spcBef>
            </a:pPr>
            <a:r>
              <a:rPr lang="en-US" altLang="zh-TW" dirty="0" smtClean="0">
                <a:latin typeface="+mn-lt"/>
                <a:ea typeface="ＭＳ Ｐゴシック" pitchFamily="34" charset="-128"/>
              </a:rPr>
              <a:t>Inferences</a:t>
            </a:r>
          </a:p>
          <a:p>
            <a:pPr>
              <a:lnSpc>
                <a:spcPct val="90000"/>
              </a:lnSpc>
              <a:spcBef>
                <a:spcPts val="1200"/>
              </a:spcBef>
            </a:pPr>
            <a:r>
              <a:rPr lang="en-US" altLang="zh-TW" dirty="0" smtClean="0">
                <a:latin typeface="+mn-lt"/>
                <a:ea typeface="ＭＳ Ｐゴシック" pitchFamily="34" charset="-128"/>
              </a:rPr>
              <a:t>Limitations</a:t>
            </a:r>
          </a:p>
          <a:p>
            <a:pPr>
              <a:lnSpc>
                <a:spcPct val="90000"/>
              </a:lnSpc>
              <a:spcBef>
                <a:spcPts val="1200"/>
              </a:spcBef>
            </a:pPr>
            <a:r>
              <a:rPr lang="en-US" altLang="zh-TW" dirty="0" smtClean="0">
                <a:latin typeface="+mn-lt"/>
                <a:ea typeface="ＭＳ Ｐゴシック" pitchFamily="34" charset="-128"/>
              </a:rPr>
              <a:t>Combined Measures</a:t>
            </a:r>
          </a:p>
          <a:p>
            <a:pPr>
              <a:lnSpc>
                <a:spcPct val="90000"/>
              </a:lnSpc>
              <a:spcBef>
                <a:spcPts val="1200"/>
              </a:spcBef>
            </a:pPr>
            <a:endParaRPr lang="en-US" altLang="zh-TW" dirty="0" smtClean="0">
              <a:latin typeface="+mn-lt"/>
              <a:ea typeface="ＭＳ Ｐゴシック" pitchFamily="34" charset="-128"/>
            </a:endParaRPr>
          </a:p>
        </p:txBody>
      </p:sp>
      <p:sp>
        <p:nvSpPr>
          <p:cNvPr id="28675" name="Rectangle 4"/>
          <p:cNvSpPr>
            <a:spLocks noGrp="1" noChangeArrowheads="1"/>
          </p:cNvSpPr>
          <p:nvPr>
            <p:ph sz="half" idx="2"/>
          </p:nvPr>
        </p:nvSpPr>
        <p:spPr>
          <a:xfrm>
            <a:off x="4651375" y="1772816"/>
            <a:ext cx="4168775" cy="4393035"/>
          </a:xfrm>
        </p:spPr>
        <p:txBody>
          <a:bodyPr/>
          <a:lstStyle/>
          <a:p>
            <a:pPr>
              <a:lnSpc>
                <a:spcPct val="90000"/>
              </a:lnSpc>
              <a:spcBef>
                <a:spcPts val="1200"/>
              </a:spcBef>
              <a:buFontTx/>
              <a:buNone/>
            </a:pPr>
            <a:r>
              <a:rPr lang="en-US" altLang="zh-TW" b="1" dirty="0" smtClean="0">
                <a:latin typeface="+mn-lt"/>
                <a:ea typeface="ＭＳ Ｐゴシック" pitchFamily="34" charset="-128"/>
              </a:rPr>
              <a:t>Preprocessing in SPM8</a:t>
            </a:r>
          </a:p>
          <a:p>
            <a:pPr>
              <a:lnSpc>
                <a:spcPct val="90000"/>
              </a:lnSpc>
              <a:spcBef>
                <a:spcPts val="1200"/>
              </a:spcBef>
              <a:buFontTx/>
              <a:buNone/>
            </a:pPr>
            <a:endParaRPr lang="en-US" altLang="zh-TW" sz="1400" dirty="0" smtClean="0">
              <a:latin typeface="+mn-lt"/>
              <a:ea typeface="ＭＳ Ｐゴシック" pitchFamily="34" charset="-128"/>
            </a:endParaRPr>
          </a:p>
          <a:p>
            <a:pPr>
              <a:lnSpc>
                <a:spcPct val="90000"/>
              </a:lnSpc>
              <a:spcBef>
                <a:spcPts val="1200"/>
              </a:spcBef>
            </a:pPr>
            <a:r>
              <a:rPr lang="en-US" altLang="zh-TW" dirty="0" smtClean="0">
                <a:latin typeface="+mn-lt"/>
                <a:ea typeface="ＭＳ Ｐゴシック" pitchFamily="34" charset="-128"/>
              </a:rPr>
              <a:t>Data Conversion</a:t>
            </a:r>
          </a:p>
          <a:p>
            <a:pPr>
              <a:lnSpc>
                <a:spcPct val="90000"/>
              </a:lnSpc>
              <a:spcBef>
                <a:spcPts val="1200"/>
              </a:spcBef>
            </a:pPr>
            <a:r>
              <a:rPr lang="en-US" altLang="zh-TW" dirty="0" smtClean="0">
                <a:latin typeface="+mn-lt"/>
                <a:ea typeface="ＭＳ Ｐゴシック" pitchFamily="34" charset="-128"/>
              </a:rPr>
              <a:t>Montage Mapping</a:t>
            </a:r>
          </a:p>
          <a:p>
            <a:pPr>
              <a:lnSpc>
                <a:spcPct val="90000"/>
              </a:lnSpc>
              <a:spcBef>
                <a:spcPts val="1200"/>
              </a:spcBef>
            </a:pPr>
            <a:r>
              <a:rPr lang="en-US" altLang="zh-TW" dirty="0" err="1" smtClean="0">
                <a:latin typeface="+mn-lt"/>
                <a:ea typeface="ＭＳ Ｐゴシック" pitchFamily="34" charset="-128"/>
              </a:rPr>
              <a:t>Epoching</a:t>
            </a:r>
            <a:endParaRPr lang="en-US" altLang="zh-TW" dirty="0" smtClean="0">
              <a:latin typeface="+mn-lt"/>
              <a:ea typeface="ＭＳ Ｐゴシック" pitchFamily="34" charset="-128"/>
            </a:endParaRPr>
          </a:p>
          <a:p>
            <a:pPr>
              <a:lnSpc>
                <a:spcPct val="90000"/>
              </a:lnSpc>
              <a:spcBef>
                <a:spcPts val="1200"/>
              </a:spcBef>
            </a:pPr>
            <a:r>
              <a:rPr lang="en-US" altLang="zh-TW" dirty="0" err="1" smtClean="0">
                <a:latin typeface="+mn-lt"/>
                <a:ea typeface="ＭＳ Ｐゴシック" pitchFamily="34" charset="-128"/>
              </a:rPr>
              <a:t>Downsampling</a:t>
            </a:r>
            <a:endParaRPr lang="en-US" altLang="zh-TW" dirty="0" smtClean="0">
              <a:latin typeface="+mn-lt"/>
              <a:ea typeface="ＭＳ Ｐゴシック" pitchFamily="34" charset="-128"/>
            </a:endParaRPr>
          </a:p>
          <a:p>
            <a:pPr>
              <a:lnSpc>
                <a:spcPct val="90000"/>
              </a:lnSpc>
              <a:spcBef>
                <a:spcPts val="1200"/>
              </a:spcBef>
            </a:pPr>
            <a:r>
              <a:rPr lang="en-US" altLang="zh-TW" dirty="0" smtClean="0">
                <a:latin typeface="+mn-lt"/>
                <a:ea typeface="ＭＳ Ｐゴシック" pitchFamily="34" charset="-128"/>
              </a:rPr>
              <a:t>Filtering</a:t>
            </a:r>
          </a:p>
          <a:p>
            <a:pPr>
              <a:lnSpc>
                <a:spcPct val="90000"/>
              </a:lnSpc>
              <a:spcBef>
                <a:spcPts val="1200"/>
              </a:spcBef>
            </a:pPr>
            <a:r>
              <a:rPr lang="en-US" altLang="zh-TW" dirty="0" err="1" smtClean="0">
                <a:latin typeface="+mn-lt"/>
                <a:ea typeface="ＭＳ Ｐゴシック" pitchFamily="34" charset="-128"/>
              </a:rPr>
              <a:t>Artefact</a:t>
            </a:r>
            <a:r>
              <a:rPr lang="en-US" altLang="zh-TW" dirty="0" smtClean="0">
                <a:latin typeface="+mn-lt"/>
                <a:ea typeface="ＭＳ Ｐゴシック" pitchFamily="34" charset="-128"/>
              </a:rPr>
              <a:t> Removal</a:t>
            </a:r>
          </a:p>
          <a:p>
            <a:pPr>
              <a:lnSpc>
                <a:spcPct val="90000"/>
              </a:lnSpc>
              <a:spcBef>
                <a:spcPts val="1200"/>
              </a:spcBef>
            </a:pPr>
            <a:r>
              <a:rPr lang="en-US" altLang="zh-TW" dirty="0" smtClean="0">
                <a:latin typeface="+mn-lt"/>
                <a:ea typeface="ＭＳ Ｐゴシック" pitchFamily="34" charset="-128"/>
              </a:rPr>
              <a:t>Referencing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8675">
                                            <p:txEl>
                                              <p:pRg st="0" end="0"/>
                                            </p:txEl>
                                          </p:spTgt>
                                        </p:tgtEl>
                                        <p:attrNameLst>
                                          <p:attrName>style.opacity</p:attrName>
                                        </p:attrNameLst>
                                      </p:cBhvr>
                                      <p:to>
                                        <p:strVal val="0.5"/>
                                      </p:to>
                                    </p:set>
                                    <p:animEffect filter="image" prLst="opacity: 0.5">
                                      <p:cBhvr rctx="IE">
                                        <p:cTn id="7" dur="indefinite"/>
                                        <p:tgtEl>
                                          <p:spTgt spid="28675">
                                            <p:txEl>
                                              <p:pRg st="0" end="0"/>
                                            </p:txEl>
                                          </p:spTgt>
                                        </p:tgtEl>
                                      </p:cBhvr>
                                    </p:animEffect>
                                  </p:childTnLst>
                                </p:cTn>
                              </p:par>
                              <p:par>
                                <p:cTn id="8" presetID="9" presetClass="emph" presetSubtype="0" grpId="0" nodeType="withEffect">
                                  <p:stCondLst>
                                    <p:cond delay="0"/>
                                  </p:stCondLst>
                                  <p:childTnLst>
                                    <p:set>
                                      <p:cBhvr rctx="PPT">
                                        <p:cTn id="9" dur="indefinite"/>
                                        <p:tgtEl>
                                          <p:spTgt spid="28675">
                                            <p:txEl>
                                              <p:pRg st="2" end="2"/>
                                            </p:txEl>
                                          </p:spTgt>
                                        </p:tgtEl>
                                        <p:attrNameLst>
                                          <p:attrName>style.opacity</p:attrName>
                                        </p:attrNameLst>
                                      </p:cBhvr>
                                      <p:to>
                                        <p:strVal val="0.5"/>
                                      </p:to>
                                    </p:set>
                                    <p:animEffect filter="image" prLst="opacity: 0.5">
                                      <p:cBhvr rctx="IE">
                                        <p:cTn id="10" dur="indefinite"/>
                                        <p:tgtEl>
                                          <p:spTgt spid="28675">
                                            <p:txEl>
                                              <p:pRg st="2" end="2"/>
                                            </p:txEl>
                                          </p:spTgt>
                                        </p:tgtEl>
                                      </p:cBhvr>
                                    </p:animEffect>
                                  </p:childTnLst>
                                </p:cTn>
                              </p:par>
                              <p:par>
                                <p:cTn id="11" presetID="9" presetClass="emph" presetSubtype="0" grpId="0" nodeType="withEffect">
                                  <p:stCondLst>
                                    <p:cond delay="0"/>
                                  </p:stCondLst>
                                  <p:childTnLst>
                                    <p:set>
                                      <p:cBhvr rctx="PPT">
                                        <p:cTn id="12" dur="indefinite"/>
                                        <p:tgtEl>
                                          <p:spTgt spid="28675">
                                            <p:txEl>
                                              <p:pRg st="3" end="3"/>
                                            </p:txEl>
                                          </p:spTgt>
                                        </p:tgtEl>
                                        <p:attrNameLst>
                                          <p:attrName>style.opacity</p:attrName>
                                        </p:attrNameLst>
                                      </p:cBhvr>
                                      <p:to>
                                        <p:strVal val="0.5"/>
                                      </p:to>
                                    </p:set>
                                    <p:animEffect filter="image" prLst="opacity: 0.5">
                                      <p:cBhvr rctx="IE">
                                        <p:cTn id="13" dur="indefinite"/>
                                        <p:tgtEl>
                                          <p:spTgt spid="28675">
                                            <p:txEl>
                                              <p:pRg st="3" end="3"/>
                                            </p:txEl>
                                          </p:spTgt>
                                        </p:tgtEl>
                                      </p:cBhvr>
                                    </p:animEffect>
                                  </p:childTnLst>
                                </p:cTn>
                              </p:par>
                              <p:par>
                                <p:cTn id="14" presetID="9" presetClass="emph" presetSubtype="0" grpId="0" nodeType="withEffect">
                                  <p:stCondLst>
                                    <p:cond delay="0"/>
                                  </p:stCondLst>
                                  <p:childTnLst>
                                    <p:set>
                                      <p:cBhvr rctx="PPT">
                                        <p:cTn id="15" dur="indefinite"/>
                                        <p:tgtEl>
                                          <p:spTgt spid="28675">
                                            <p:txEl>
                                              <p:pRg st="4" end="4"/>
                                            </p:txEl>
                                          </p:spTgt>
                                        </p:tgtEl>
                                        <p:attrNameLst>
                                          <p:attrName>style.opacity</p:attrName>
                                        </p:attrNameLst>
                                      </p:cBhvr>
                                      <p:to>
                                        <p:strVal val="0.5"/>
                                      </p:to>
                                    </p:set>
                                    <p:animEffect filter="image" prLst="opacity: 0.5">
                                      <p:cBhvr rctx="IE">
                                        <p:cTn id="16" dur="indefinite"/>
                                        <p:tgtEl>
                                          <p:spTgt spid="28675">
                                            <p:txEl>
                                              <p:pRg st="4" end="4"/>
                                            </p:txEl>
                                          </p:spTgt>
                                        </p:tgtEl>
                                      </p:cBhvr>
                                    </p:animEffect>
                                  </p:childTnLst>
                                </p:cTn>
                              </p:par>
                              <p:par>
                                <p:cTn id="17" presetID="9" presetClass="emph" presetSubtype="0" grpId="0" nodeType="withEffect">
                                  <p:stCondLst>
                                    <p:cond delay="0"/>
                                  </p:stCondLst>
                                  <p:childTnLst>
                                    <p:set>
                                      <p:cBhvr rctx="PPT">
                                        <p:cTn id="18" dur="indefinite"/>
                                        <p:tgtEl>
                                          <p:spTgt spid="28675">
                                            <p:txEl>
                                              <p:pRg st="5" end="5"/>
                                            </p:txEl>
                                          </p:spTgt>
                                        </p:tgtEl>
                                        <p:attrNameLst>
                                          <p:attrName>style.opacity</p:attrName>
                                        </p:attrNameLst>
                                      </p:cBhvr>
                                      <p:to>
                                        <p:strVal val="0.5"/>
                                      </p:to>
                                    </p:set>
                                    <p:animEffect filter="image" prLst="opacity: 0.5">
                                      <p:cBhvr rctx="IE">
                                        <p:cTn id="19" dur="indefinite"/>
                                        <p:tgtEl>
                                          <p:spTgt spid="28675">
                                            <p:txEl>
                                              <p:pRg st="5" end="5"/>
                                            </p:txEl>
                                          </p:spTgt>
                                        </p:tgtEl>
                                      </p:cBhvr>
                                    </p:animEffect>
                                  </p:childTnLst>
                                </p:cTn>
                              </p:par>
                              <p:par>
                                <p:cTn id="20" presetID="9" presetClass="emph" presetSubtype="0" grpId="0" nodeType="withEffect">
                                  <p:stCondLst>
                                    <p:cond delay="0"/>
                                  </p:stCondLst>
                                  <p:childTnLst>
                                    <p:set>
                                      <p:cBhvr rctx="PPT">
                                        <p:cTn id="21" dur="indefinite"/>
                                        <p:tgtEl>
                                          <p:spTgt spid="28675">
                                            <p:txEl>
                                              <p:pRg st="6" end="6"/>
                                            </p:txEl>
                                          </p:spTgt>
                                        </p:tgtEl>
                                        <p:attrNameLst>
                                          <p:attrName>style.opacity</p:attrName>
                                        </p:attrNameLst>
                                      </p:cBhvr>
                                      <p:to>
                                        <p:strVal val="0.5"/>
                                      </p:to>
                                    </p:set>
                                    <p:animEffect filter="image" prLst="opacity: 0.5">
                                      <p:cBhvr rctx="IE">
                                        <p:cTn id="22" dur="indefinite"/>
                                        <p:tgtEl>
                                          <p:spTgt spid="28675">
                                            <p:txEl>
                                              <p:pRg st="6" end="6"/>
                                            </p:txEl>
                                          </p:spTgt>
                                        </p:tgtEl>
                                      </p:cBhvr>
                                    </p:animEffect>
                                  </p:childTnLst>
                                </p:cTn>
                              </p:par>
                              <p:par>
                                <p:cTn id="23" presetID="9" presetClass="emph" presetSubtype="0" grpId="0" nodeType="withEffect">
                                  <p:stCondLst>
                                    <p:cond delay="0"/>
                                  </p:stCondLst>
                                  <p:childTnLst>
                                    <p:set>
                                      <p:cBhvr rctx="PPT">
                                        <p:cTn id="24" dur="indefinite"/>
                                        <p:tgtEl>
                                          <p:spTgt spid="28675">
                                            <p:txEl>
                                              <p:pRg st="7" end="7"/>
                                            </p:txEl>
                                          </p:spTgt>
                                        </p:tgtEl>
                                        <p:attrNameLst>
                                          <p:attrName>style.opacity</p:attrName>
                                        </p:attrNameLst>
                                      </p:cBhvr>
                                      <p:to>
                                        <p:strVal val="0.5"/>
                                      </p:to>
                                    </p:set>
                                    <p:animEffect filter="image" prLst="opacity: 0.5">
                                      <p:cBhvr rctx="IE">
                                        <p:cTn id="25" dur="indefinite"/>
                                        <p:tgtEl>
                                          <p:spTgt spid="28675">
                                            <p:txEl>
                                              <p:pRg st="7" end="7"/>
                                            </p:txEl>
                                          </p:spTgt>
                                        </p:tgtEl>
                                      </p:cBhvr>
                                    </p:animEffect>
                                  </p:childTnLst>
                                </p:cTn>
                              </p:par>
                              <p:par>
                                <p:cTn id="26" presetID="9" presetClass="emph" presetSubtype="0" grpId="0" nodeType="withEffect">
                                  <p:stCondLst>
                                    <p:cond delay="0"/>
                                  </p:stCondLst>
                                  <p:childTnLst>
                                    <p:set>
                                      <p:cBhvr rctx="PPT">
                                        <p:cTn id="27" dur="indefinite"/>
                                        <p:tgtEl>
                                          <p:spTgt spid="28675">
                                            <p:txEl>
                                              <p:pRg st="8" end="8"/>
                                            </p:txEl>
                                          </p:spTgt>
                                        </p:tgtEl>
                                        <p:attrNameLst>
                                          <p:attrName>style.opacity</p:attrName>
                                        </p:attrNameLst>
                                      </p:cBhvr>
                                      <p:to>
                                        <p:strVal val="0.5"/>
                                      </p:to>
                                    </p:set>
                                    <p:animEffect filter="image" prLst="opacity: 0.5">
                                      <p:cBhvr rctx="IE">
                                        <p:cTn id="28" dur="indefinite"/>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algn="ctr"/>
            <a:r>
              <a:rPr lang="en-US" altLang="zh-TW" sz="4400" dirty="0" smtClean="0">
                <a:latin typeface="+mn-lt"/>
                <a:ea typeface="ＭＳ Ｐゴシック" pitchFamily="34" charset="-128"/>
              </a:rPr>
              <a:t>Design Strategies</a:t>
            </a:r>
          </a:p>
        </p:txBody>
      </p:sp>
      <p:sp>
        <p:nvSpPr>
          <p:cNvPr id="50178" name="Rectangle 3"/>
          <p:cNvSpPr>
            <a:spLocks noGrp="1" noChangeArrowheads="1"/>
          </p:cNvSpPr>
          <p:nvPr>
            <p:ph idx="1"/>
          </p:nvPr>
        </p:nvSpPr>
        <p:spPr>
          <a:xfrm>
            <a:off x="330200" y="2060849"/>
            <a:ext cx="8489950" cy="4105002"/>
          </a:xfrm>
        </p:spPr>
        <p:txBody>
          <a:bodyPr/>
          <a:lstStyle/>
          <a:p>
            <a:pPr>
              <a:spcBef>
                <a:spcPts val="1800"/>
              </a:spcBef>
            </a:pPr>
            <a:r>
              <a:rPr lang="en-US" altLang="zh-TW" dirty="0" smtClean="0">
                <a:latin typeface="+mn-lt"/>
                <a:ea typeface="ＭＳ Ｐゴシック" pitchFamily="34" charset="-128"/>
              </a:rPr>
              <a:t>Focus on specific, large and easily isolated component</a:t>
            </a:r>
          </a:p>
          <a:p>
            <a:pPr lvl="1">
              <a:spcBef>
                <a:spcPts val="1800"/>
              </a:spcBef>
            </a:pPr>
            <a:r>
              <a:rPr lang="en-US" altLang="zh-TW" dirty="0" smtClean="0">
                <a:latin typeface="+mn-lt"/>
                <a:ea typeface="ＭＳ Ｐゴシック" pitchFamily="34" charset="-128"/>
              </a:rPr>
              <a:t>E.g., P3, N400,  LRP, N2pc…</a:t>
            </a:r>
          </a:p>
          <a:p>
            <a:pPr>
              <a:spcBef>
                <a:spcPts val="1800"/>
              </a:spcBef>
            </a:pPr>
            <a:r>
              <a:rPr lang="en-US" altLang="zh-TW" dirty="0" smtClean="0">
                <a:latin typeface="+mn-lt"/>
                <a:ea typeface="ＭＳ Ｐゴシック" pitchFamily="34" charset="-128"/>
              </a:rPr>
              <a:t>Use well-studied experimental manipulations</a:t>
            </a:r>
          </a:p>
          <a:p>
            <a:pPr>
              <a:spcBef>
                <a:spcPts val="1800"/>
              </a:spcBef>
            </a:pPr>
            <a:r>
              <a:rPr lang="en-US" altLang="zh-TW" dirty="0" smtClean="0">
                <a:latin typeface="+mn-lt"/>
                <a:ea typeface="ＭＳ Ｐゴシック" pitchFamily="34" charset="-128"/>
              </a:rPr>
              <a:t>Isolate components with different waves</a:t>
            </a:r>
          </a:p>
          <a:p>
            <a:pPr>
              <a:spcBef>
                <a:spcPts val="1800"/>
              </a:spcBef>
            </a:pPr>
            <a:r>
              <a:rPr lang="en-US" altLang="zh-TW" dirty="0" smtClean="0">
                <a:latin typeface="+mn-lt"/>
                <a:ea typeface="ＭＳ Ｐゴシック" pitchFamily="34" charset="-128"/>
              </a:rPr>
              <a:t>Component-independent experimental designs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0200" y="1988841"/>
            <a:ext cx="8489950" cy="4177010"/>
          </a:xfrm>
        </p:spPr>
        <p:txBody>
          <a:bodyPr/>
          <a:lstStyle/>
          <a:p>
            <a:pPr>
              <a:spcBef>
                <a:spcPts val="1200"/>
              </a:spcBef>
            </a:pPr>
            <a:r>
              <a:rPr lang="en-US" altLang="zh-TW" dirty="0" smtClean="0">
                <a:latin typeface="+mn-lt"/>
                <a:ea typeface="ＭＳ Ｐゴシック" pitchFamily="34" charset="-128"/>
              </a:rPr>
              <a:t>Avoid confounds and misinterpretations</a:t>
            </a:r>
          </a:p>
          <a:p>
            <a:pPr lvl="1">
              <a:spcBef>
                <a:spcPts val="1200"/>
              </a:spcBef>
            </a:pPr>
            <a:r>
              <a:rPr lang="en-US" altLang="zh-TW" dirty="0" smtClean="0">
                <a:latin typeface="+mn-lt"/>
                <a:ea typeface="ＭＳ Ｐゴシック" pitchFamily="34" charset="-128"/>
              </a:rPr>
              <a:t>Physical stimulus confounds</a:t>
            </a:r>
          </a:p>
          <a:p>
            <a:pPr>
              <a:spcBef>
                <a:spcPts val="1200"/>
              </a:spcBef>
            </a:pPr>
            <a:r>
              <a:rPr lang="en-US" altLang="zh-TW" dirty="0" smtClean="0">
                <a:latin typeface="+mn-lt"/>
              </a:rPr>
              <a:t>Side effect</a:t>
            </a:r>
          </a:p>
          <a:p>
            <a:pPr lvl="1">
              <a:spcBef>
                <a:spcPts val="1200"/>
              </a:spcBef>
            </a:pPr>
            <a:r>
              <a:rPr lang="en-US" altLang="zh-TW" dirty="0" smtClean="0">
                <a:latin typeface="+mn-lt"/>
              </a:rPr>
              <a:t>What you manipulated indirectly influences other things</a:t>
            </a:r>
            <a:endParaRPr lang="en-US" altLang="zh-TW" dirty="0" smtClean="0">
              <a:latin typeface="+mn-lt"/>
              <a:ea typeface="ＭＳ Ｐゴシック" pitchFamily="34" charset="-128"/>
            </a:endParaRPr>
          </a:p>
          <a:p>
            <a:pPr>
              <a:spcBef>
                <a:spcPts val="1200"/>
              </a:spcBef>
            </a:pPr>
            <a:r>
              <a:rPr lang="en-US" altLang="zh-TW" dirty="0" smtClean="0">
                <a:latin typeface="+mn-lt"/>
                <a:ea typeface="ＭＳ Ｐゴシック" pitchFamily="34" charset="-128"/>
              </a:rPr>
              <a:t>Vary conditions within rather than between blocks</a:t>
            </a:r>
          </a:p>
          <a:p>
            <a:pPr>
              <a:spcBef>
                <a:spcPts val="1200"/>
              </a:spcBef>
            </a:pPr>
            <a:r>
              <a:rPr lang="en-US" altLang="zh-TW" dirty="0" smtClean="0">
                <a:latin typeface="+mn-lt"/>
                <a:ea typeface="ＭＳ Ｐゴシック" pitchFamily="34" charset="-128"/>
              </a:rPr>
              <a:t>Be cautious of behavioral confounds</a:t>
            </a:r>
          </a:p>
          <a:p>
            <a:pPr>
              <a:spcBef>
                <a:spcPts val="1200"/>
              </a:spcBef>
            </a:pPr>
            <a:endParaRPr lang="en-US" altLang="zh-TW" dirty="0" smtClean="0">
              <a:latin typeface="+mn-lt"/>
              <a:ea typeface="ＭＳ Ｐゴシック" pitchFamily="34" charset="-128"/>
            </a:endParaRPr>
          </a:p>
          <a:p>
            <a:pPr>
              <a:spcBef>
                <a:spcPts val="1200"/>
              </a:spcBef>
            </a:pPr>
            <a:endParaRPr lang="zh-TW" altLang="en-US" dirty="0">
              <a:latin typeface="+mn-lt"/>
            </a:endParaRPr>
          </a:p>
        </p:txBody>
      </p:sp>
      <p:sp>
        <p:nvSpPr>
          <p:cNvPr id="4" name="Rectangle 2"/>
          <p:cNvSpPr>
            <a:spLocks noGrp="1" noChangeArrowheads="1"/>
          </p:cNvSpPr>
          <p:nvPr>
            <p:ph type="title"/>
          </p:nvPr>
        </p:nvSpPr>
        <p:spPr>
          <a:xfrm>
            <a:off x="330200" y="908050"/>
            <a:ext cx="8489950" cy="1296988"/>
          </a:xfrm>
        </p:spPr>
        <p:txBody>
          <a:bodyPr/>
          <a:lstStyle/>
          <a:p>
            <a:pPr algn="ctr"/>
            <a:r>
              <a:rPr lang="en-US" altLang="zh-TW" sz="4400" dirty="0" smtClean="0">
                <a:latin typeface="+mn-lt"/>
                <a:ea typeface="ＭＳ Ｐゴシック" pitchFamily="34" charset="-128"/>
              </a:rPr>
              <a:t>Design Strategies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algn="ctr"/>
            <a:r>
              <a:rPr lang="en-US" altLang="zh-TW" sz="4400" dirty="0" smtClean="0">
                <a:latin typeface="+mn-lt"/>
                <a:ea typeface="ＭＳ Ｐゴシック" pitchFamily="34" charset="-128"/>
              </a:rPr>
              <a:t>Sources of Noise in EEG</a:t>
            </a:r>
          </a:p>
        </p:txBody>
      </p:sp>
      <p:sp>
        <p:nvSpPr>
          <p:cNvPr id="51202" name="Rectangle 3"/>
          <p:cNvSpPr>
            <a:spLocks noGrp="1" noChangeArrowheads="1"/>
          </p:cNvSpPr>
          <p:nvPr>
            <p:ph idx="1"/>
          </p:nvPr>
        </p:nvSpPr>
        <p:spPr>
          <a:xfrm>
            <a:off x="330200" y="2132857"/>
            <a:ext cx="8489950" cy="4032994"/>
          </a:xfrm>
        </p:spPr>
        <p:txBody>
          <a:bodyPr/>
          <a:lstStyle/>
          <a:p>
            <a:pPr>
              <a:spcBef>
                <a:spcPts val="1200"/>
              </a:spcBef>
            </a:pPr>
            <a:r>
              <a:rPr lang="en-US" altLang="zh-TW" dirty="0" smtClean="0">
                <a:latin typeface="+mn-lt"/>
                <a:ea typeface="ＭＳ Ｐゴシック" pitchFamily="34" charset="-128"/>
              </a:rPr>
              <a:t>EEG activity not elicited by stimuli </a:t>
            </a:r>
          </a:p>
          <a:p>
            <a:pPr lvl="1">
              <a:spcBef>
                <a:spcPts val="1200"/>
              </a:spcBef>
            </a:pPr>
            <a:r>
              <a:rPr lang="en-US" altLang="zh-TW" dirty="0" smtClean="0">
                <a:latin typeface="+mn-lt"/>
                <a:ea typeface="ＭＳ Ｐゴシック" pitchFamily="34" charset="-128"/>
              </a:rPr>
              <a:t>e.g. alpha waves</a:t>
            </a:r>
          </a:p>
          <a:p>
            <a:pPr>
              <a:spcBef>
                <a:spcPts val="1200"/>
              </a:spcBef>
            </a:pPr>
            <a:r>
              <a:rPr lang="en-US" altLang="zh-TW" dirty="0" smtClean="0">
                <a:latin typeface="+mn-lt"/>
                <a:ea typeface="ＭＳ Ｐゴシック" pitchFamily="34" charset="-128"/>
              </a:rPr>
              <a:t>Trial-by-trial variations</a:t>
            </a:r>
          </a:p>
          <a:p>
            <a:pPr>
              <a:spcBef>
                <a:spcPts val="1200"/>
              </a:spcBef>
            </a:pPr>
            <a:r>
              <a:rPr lang="en-US" altLang="zh-TW" dirty="0" err="1" smtClean="0">
                <a:latin typeface="+mn-lt"/>
                <a:ea typeface="ＭＳ Ｐゴシック" pitchFamily="34" charset="-128"/>
              </a:rPr>
              <a:t>Articfactual</a:t>
            </a:r>
            <a:r>
              <a:rPr lang="en-US" altLang="zh-TW" dirty="0" smtClean="0">
                <a:latin typeface="+mn-lt"/>
                <a:ea typeface="ＭＳ Ｐゴシック" pitchFamily="34" charset="-128"/>
              </a:rPr>
              <a:t> bioelectric activity </a:t>
            </a:r>
          </a:p>
          <a:p>
            <a:pPr lvl="1">
              <a:spcBef>
                <a:spcPts val="1200"/>
              </a:spcBef>
            </a:pPr>
            <a:r>
              <a:rPr lang="en-US" altLang="zh-TW" dirty="0" smtClean="0">
                <a:latin typeface="+mn-lt"/>
                <a:ea typeface="ＭＳ Ｐゴシック" pitchFamily="34" charset="-128"/>
              </a:rPr>
              <a:t>eye blinks, eye movement, muscle activity, skin potentials</a:t>
            </a:r>
          </a:p>
          <a:p>
            <a:pPr>
              <a:spcBef>
                <a:spcPts val="1200"/>
              </a:spcBef>
            </a:pPr>
            <a:r>
              <a:rPr lang="en-US" altLang="zh-TW" dirty="0" smtClean="0">
                <a:latin typeface="+mn-lt"/>
                <a:ea typeface="ＭＳ Ｐゴシック" pitchFamily="34" charset="-128"/>
              </a:rPr>
              <a:t>Environmental electrical activity</a:t>
            </a:r>
          </a:p>
          <a:p>
            <a:pPr lvl="1">
              <a:spcBef>
                <a:spcPts val="1200"/>
              </a:spcBef>
            </a:pPr>
            <a:r>
              <a:rPr lang="en-US" altLang="zh-TW" dirty="0" smtClean="0">
                <a:latin typeface="+mn-lt"/>
                <a:ea typeface="ＭＳ Ｐゴシック" pitchFamily="34" charset="-128"/>
              </a:rPr>
              <a:t>e.g. from monitors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algn="ctr"/>
            <a:r>
              <a:rPr lang="en-US" altLang="zh-TW" sz="4400" dirty="0" smtClean="0">
                <a:latin typeface="+mn-lt"/>
                <a:ea typeface="ＭＳ Ｐゴシック" pitchFamily="34" charset="-128"/>
              </a:rPr>
              <a:t>Signal-to-Noise Ratio</a:t>
            </a:r>
          </a:p>
        </p:txBody>
      </p:sp>
      <p:sp>
        <p:nvSpPr>
          <p:cNvPr id="52226" name="Rectangle 3"/>
          <p:cNvSpPr>
            <a:spLocks noGrp="1" noChangeArrowheads="1"/>
          </p:cNvSpPr>
          <p:nvPr>
            <p:ph idx="1"/>
          </p:nvPr>
        </p:nvSpPr>
        <p:spPr>
          <a:xfrm>
            <a:off x="330200" y="2348881"/>
            <a:ext cx="8489950" cy="3816970"/>
          </a:xfrm>
        </p:spPr>
        <p:txBody>
          <a:bodyPr/>
          <a:lstStyle/>
          <a:p>
            <a:pPr>
              <a:spcBef>
                <a:spcPts val="1200"/>
              </a:spcBef>
            </a:pPr>
            <a:r>
              <a:rPr lang="en-US" altLang="zh-TW" dirty="0" smtClean="0">
                <a:latin typeface="+mn-lt"/>
                <a:ea typeface="ＭＳ Ｐゴシック" pitchFamily="34" charset="-128"/>
              </a:rPr>
              <a:t>Size of the noise in average = (1/</a:t>
            </a:r>
            <a:r>
              <a:rPr lang="en-US" altLang="zh-TW" dirty="0" smtClean="0">
                <a:latin typeface="+mn-lt"/>
                <a:ea typeface="Cambria Math" pitchFamily="18" charset="0"/>
              </a:rPr>
              <a:t>√</a:t>
            </a:r>
            <a:r>
              <a:rPr lang="en-US" altLang="zh-TW" dirty="0" smtClean="0">
                <a:latin typeface="+mn-lt"/>
                <a:ea typeface="ＭＳ Ｐゴシック" pitchFamily="34" charset="-128"/>
              </a:rPr>
              <a:t>N) ×R</a:t>
            </a:r>
          </a:p>
          <a:p>
            <a:pPr>
              <a:spcBef>
                <a:spcPts val="1200"/>
              </a:spcBef>
            </a:pPr>
            <a:r>
              <a:rPr lang="en-US" altLang="zh-TW" dirty="0" smtClean="0">
                <a:latin typeface="+mn-lt"/>
                <a:ea typeface="ＭＳ Ｐゴシック" pitchFamily="34" charset="-128"/>
              </a:rPr>
              <a:t>Number of trials:</a:t>
            </a:r>
          </a:p>
          <a:p>
            <a:pPr lvl="1">
              <a:spcBef>
                <a:spcPts val="1200"/>
              </a:spcBef>
            </a:pPr>
            <a:r>
              <a:rPr lang="en-US" altLang="zh-TW" dirty="0" smtClean="0">
                <a:latin typeface="+mn-lt"/>
                <a:ea typeface="ＭＳ Ｐゴシック" pitchFamily="34" charset="-128"/>
              </a:rPr>
              <a:t>Large component: 30– 60 per condition </a:t>
            </a:r>
          </a:p>
          <a:p>
            <a:pPr lvl="1">
              <a:spcBef>
                <a:spcPts val="1200"/>
              </a:spcBef>
            </a:pPr>
            <a:r>
              <a:rPr lang="en-US" altLang="zh-TW" dirty="0" smtClean="0">
                <a:latin typeface="+mn-lt"/>
                <a:ea typeface="ＭＳ Ｐゴシック" pitchFamily="34" charset="-128"/>
              </a:rPr>
              <a:t>Medium component: 150– 200 per condition</a:t>
            </a:r>
          </a:p>
          <a:p>
            <a:pPr lvl="1">
              <a:spcBef>
                <a:spcPts val="1200"/>
              </a:spcBef>
            </a:pPr>
            <a:r>
              <a:rPr lang="en-US" altLang="zh-TW" dirty="0" smtClean="0">
                <a:latin typeface="+mn-lt"/>
                <a:ea typeface="ＭＳ Ｐゴシック" pitchFamily="34" charset="-128"/>
              </a:rPr>
              <a:t>Small component: 400– 800 per condition</a:t>
            </a:r>
          </a:p>
          <a:p>
            <a:pPr lvl="1">
              <a:spcBef>
                <a:spcPts val="1200"/>
              </a:spcBef>
            </a:pPr>
            <a:r>
              <a:rPr lang="en-US" altLang="zh-TW" dirty="0" smtClean="0">
                <a:latin typeface="+mn-lt"/>
                <a:ea typeface="ＭＳ Ｐゴシック" pitchFamily="34" charset="-128"/>
              </a:rPr>
              <a:t>Double with children or psychiatric patients</a:t>
            </a:r>
          </a:p>
          <a:p>
            <a:pPr>
              <a:spcBef>
                <a:spcPts val="1200"/>
              </a:spcBef>
            </a:pPr>
            <a:endParaRPr lang="en-US" altLang="zh-TW" dirty="0" smtClean="0">
              <a:latin typeface="+mn-lt"/>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algn="ctr"/>
            <a:r>
              <a:rPr lang="en-US" altLang="zh-TW" sz="4400" dirty="0" smtClean="0">
                <a:latin typeface="+mn-lt"/>
                <a:ea typeface="ＭＳ Ｐゴシック" pitchFamily="34" charset="-128"/>
              </a:rPr>
              <a:t>Limitations</a:t>
            </a:r>
          </a:p>
        </p:txBody>
      </p:sp>
      <p:sp>
        <p:nvSpPr>
          <p:cNvPr id="53250" name="Rectangle 3"/>
          <p:cNvSpPr>
            <a:spLocks noGrp="1" noChangeArrowheads="1"/>
          </p:cNvSpPr>
          <p:nvPr>
            <p:ph idx="1"/>
          </p:nvPr>
        </p:nvSpPr>
        <p:spPr>
          <a:xfrm>
            <a:off x="330200" y="2060849"/>
            <a:ext cx="8489950" cy="4105002"/>
          </a:xfrm>
        </p:spPr>
        <p:txBody>
          <a:bodyPr/>
          <a:lstStyle/>
          <a:p>
            <a:pPr>
              <a:lnSpc>
                <a:spcPct val="90000"/>
              </a:lnSpc>
              <a:spcBef>
                <a:spcPts val="1200"/>
              </a:spcBef>
            </a:pPr>
            <a:r>
              <a:rPr lang="en-US" altLang="zh-TW" dirty="0" smtClean="0">
                <a:latin typeface="+mn-lt"/>
                <a:ea typeface="ＭＳ Ｐゴシック" pitchFamily="34" charset="-128"/>
              </a:rPr>
              <a:t>Ambiguous relation between observed ERP and latent components</a:t>
            </a:r>
          </a:p>
          <a:p>
            <a:pPr>
              <a:lnSpc>
                <a:spcPct val="90000"/>
              </a:lnSpc>
              <a:spcBef>
                <a:spcPts val="1200"/>
              </a:spcBef>
            </a:pPr>
            <a:r>
              <a:rPr lang="en-US" altLang="zh-TW" dirty="0" smtClean="0">
                <a:latin typeface="+mn-lt"/>
                <a:ea typeface="ＭＳ Ｐゴシック" pitchFamily="34" charset="-128"/>
              </a:rPr>
              <a:t>Signal distorted en route to scalp</a:t>
            </a:r>
          </a:p>
          <a:p>
            <a:pPr lvl="1">
              <a:lnSpc>
                <a:spcPct val="90000"/>
              </a:lnSpc>
              <a:spcBef>
                <a:spcPts val="1200"/>
              </a:spcBef>
            </a:pPr>
            <a:r>
              <a:rPr lang="en-US" altLang="zh-TW" dirty="0" smtClean="0">
                <a:latin typeface="+mn-lt"/>
                <a:ea typeface="ＭＳ Ｐゴシック" pitchFamily="34" charset="-128"/>
              </a:rPr>
              <a:t>arguably worse in EEG than MEG (head as </a:t>
            </a:r>
            <a:r>
              <a:rPr lang="ja-JP" altLang="en-US" dirty="0" smtClean="0">
                <a:latin typeface="+mn-lt"/>
                <a:ea typeface="ＭＳ Ｐゴシック" pitchFamily="34" charset="-128"/>
              </a:rPr>
              <a:t>“</a:t>
            </a:r>
            <a:r>
              <a:rPr lang="en-US" altLang="ja-JP" dirty="0" smtClean="0">
                <a:latin typeface="+mn-lt"/>
                <a:ea typeface="ＭＳ Ｐゴシック" pitchFamily="34" charset="-128"/>
              </a:rPr>
              <a:t>spherical conductor</a:t>
            </a:r>
            <a:r>
              <a:rPr lang="ja-JP" altLang="en-US" dirty="0" smtClean="0">
                <a:latin typeface="+mn-lt"/>
                <a:ea typeface="ＭＳ Ｐゴシック" pitchFamily="34" charset="-128"/>
              </a:rPr>
              <a:t>”</a:t>
            </a:r>
            <a:r>
              <a:rPr lang="en-US" altLang="ja-JP" dirty="0" smtClean="0">
                <a:latin typeface="+mn-lt"/>
                <a:ea typeface="ＭＳ Ｐゴシック" pitchFamily="34" charset="-128"/>
              </a:rPr>
              <a:t>)</a:t>
            </a:r>
          </a:p>
          <a:p>
            <a:pPr>
              <a:lnSpc>
                <a:spcPct val="90000"/>
              </a:lnSpc>
              <a:spcBef>
                <a:spcPts val="1200"/>
              </a:spcBef>
            </a:pPr>
            <a:r>
              <a:rPr lang="en-US" altLang="zh-TW" dirty="0" smtClean="0">
                <a:latin typeface="+mn-lt"/>
                <a:ea typeface="ＭＳ Ｐゴシック" pitchFamily="34" charset="-128"/>
              </a:rPr>
              <a:t>MEG: application restrictions</a:t>
            </a:r>
          </a:p>
          <a:p>
            <a:pPr lvl="1">
              <a:lnSpc>
                <a:spcPct val="90000"/>
              </a:lnSpc>
              <a:spcBef>
                <a:spcPts val="1200"/>
              </a:spcBef>
            </a:pPr>
            <a:r>
              <a:rPr lang="en-US" altLang="zh-TW" dirty="0" smtClean="0">
                <a:latin typeface="+mn-lt"/>
                <a:ea typeface="ＭＳ Ｐゴシック" pitchFamily="34" charset="-128"/>
              </a:rPr>
              <a:t>patients with implants</a:t>
            </a:r>
          </a:p>
          <a:p>
            <a:pPr>
              <a:lnSpc>
                <a:spcPct val="90000"/>
              </a:lnSpc>
              <a:spcBef>
                <a:spcPts val="1200"/>
              </a:spcBef>
            </a:pPr>
            <a:r>
              <a:rPr lang="en-US" altLang="zh-TW" dirty="0" smtClean="0">
                <a:latin typeface="+mn-lt"/>
                <a:ea typeface="ＭＳ Ｐゴシック" pitchFamily="34" charset="-128"/>
              </a:rPr>
              <a:t>Poor localization (cf. </a:t>
            </a:r>
            <a:r>
              <a:rPr lang="ja-JP" altLang="en-US" dirty="0" smtClean="0">
                <a:latin typeface="+mn-lt"/>
                <a:ea typeface="ＭＳ Ｐゴシック" pitchFamily="34" charset="-128"/>
              </a:rPr>
              <a:t>“</a:t>
            </a:r>
            <a:r>
              <a:rPr lang="en-US" altLang="ja-JP" dirty="0" smtClean="0">
                <a:latin typeface="+mn-lt"/>
                <a:ea typeface="ＭＳ Ｐゴシック" pitchFamily="34" charset="-128"/>
              </a:rPr>
              <a:t>inverse problem</a:t>
            </a:r>
            <a:r>
              <a:rPr lang="ja-JP" altLang="en-US" dirty="0" smtClean="0">
                <a:latin typeface="+mn-lt"/>
                <a:ea typeface="ＭＳ Ｐゴシック" pitchFamily="34" charset="-128"/>
              </a:rPr>
              <a:t>”</a:t>
            </a:r>
            <a:r>
              <a:rPr lang="en-US" altLang="ja-JP" dirty="0" smtClean="0">
                <a:latin typeface="+mn-lt"/>
                <a:ea typeface="ＭＳ Ｐゴシック" pitchFamily="34" charset="-128"/>
              </a:rPr>
              <a:t>)</a:t>
            </a:r>
          </a:p>
          <a:p>
            <a:pPr>
              <a:lnSpc>
                <a:spcPct val="90000"/>
              </a:lnSpc>
              <a:spcBef>
                <a:spcPts val="1200"/>
              </a:spcBef>
            </a:pPr>
            <a:endParaRPr lang="en-US" altLang="zh-TW" dirty="0" smtClean="0">
              <a:latin typeface="+mn-lt"/>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251520" y="2492896"/>
            <a:ext cx="8489950" cy="3528392"/>
          </a:xfrm>
        </p:spPr>
        <p:txBody>
          <a:bodyPr>
            <a:normAutofit/>
          </a:bodyPr>
          <a:lstStyle/>
          <a:p>
            <a:r>
              <a:rPr lang="en-US" dirty="0"/>
              <a:t>Converging </a:t>
            </a:r>
            <a:r>
              <a:rPr lang="en-US" dirty="0" smtClean="0"/>
              <a:t>evidence</a:t>
            </a:r>
          </a:p>
          <a:p>
            <a:pPr lvl="1"/>
            <a:r>
              <a:rPr lang="en-US" dirty="0"/>
              <a:t>C</a:t>
            </a:r>
            <a:r>
              <a:rPr lang="en-US" dirty="0" smtClean="0"/>
              <a:t>ombination </a:t>
            </a:r>
            <a:r>
              <a:rPr lang="en-US" dirty="0"/>
              <a:t>of different information </a:t>
            </a:r>
            <a:r>
              <a:rPr lang="en-US" dirty="0" smtClean="0"/>
              <a:t>from </a:t>
            </a:r>
            <a:r>
              <a:rPr lang="en-US" dirty="0"/>
              <a:t>different </a:t>
            </a:r>
            <a:r>
              <a:rPr lang="en-US" dirty="0" smtClean="0"/>
              <a:t>experiments</a:t>
            </a:r>
          </a:p>
          <a:p>
            <a:r>
              <a:rPr lang="en-US" dirty="0"/>
              <a:t>Generative </a:t>
            </a:r>
            <a:r>
              <a:rPr lang="en-US" dirty="0" smtClean="0"/>
              <a:t>models </a:t>
            </a:r>
          </a:p>
          <a:p>
            <a:pPr lvl="1"/>
            <a:r>
              <a:rPr lang="en-US" dirty="0"/>
              <a:t>E</a:t>
            </a:r>
            <a:r>
              <a:rPr lang="en-US" dirty="0" smtClean="0"/>
              <a:t>stablish </a:t>
            </a:r>
            <a:r>
              <a:rPr lang="en-US" dirty="0"/>
              <a:t>generative models for which parameters are estimated from data of different </a:t>
            </a:r>
            <a:r>
              <a:rPr lang="en-US" dirty="0" smtClean="0"/>
              <a:t>nature.</a:t>
            </a:r>
          </a:p>
        </p:txBody>
      </p:sp>
      <p:sp>
        <p:nvSpPr>
          <p:cNvPr id="7" name="Rectangle 2"/>
          <p:cNvSpPr txBox="1">
            <a:spLocks noChangeArrowheads="1"/>
          </p:cNvSpPr>
          <p:nvPr/>
        </p:nvSpPr>
        <p:spPr bwMode="auto">
          <a:xfrm>
            <a:off x="482600" y="1060450"/>
            <a:ext cx="8489950" cy="7843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4400" b="1" i="0" u="none" strike="noStrike" kern="0" cap="none" spc="0" normalizeH="0" baseline="0" noProof="0" dirty="0" smtClean="0">
                <a:ln>
                  <a:noFill/>
                </a:ln>
                <a:solidFill>
                  <a:schemeClr val="tx2"/>
                </a:solidFill>
                <a:effectLst/>
                <a:uLnTx/>
                <a:uFillTx/>
                <a:latin typeface="+mn-lt"/>
                <a:ea typeface="ＭＳ Ｐゴシック" pitchFamily="34" charset="-128"/>
                <a:cs typeface="+mj-cs"/>
              </a:rPr>
              <a:t>Combining Techniques-How?</a:t>
            </a:r>
          </a:p>
        </p:txBody>
      </p:sp>
    </p:spTree>
    <p:extLst>
      <p:ext uri="{BB962C8B-B14F-4D97-AF65-F5344CB8AC3E}">
        <p14:creationId xmlns:p14="http://schemas.microsoft.com/office/powerpoint/2010/main" val="21544525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179512" y="1772816"/>
            <a:ext cx="8489950" cy="5085184"/>
          </a:xfrm>
        </p:spPr>
        <p:txBody>
          <a:bodyPr>
            <a:normAutofit/>
          </a:bodyPr>
          <a:lstStyle/>
          <a:p>
            <a:r>
              <a:rPr lang="en-US" sz="2400" dirty="0"/>
              <a:t>BOLD activity can occur without M/EEG.</a:t>
            </a:r>
          </a:p>
          <a:p>
            <a:pPr lvl="1"/>
            <a:r>
              <a:rPr lang="en-US" dirty="0"/>
              <a:t>Specific spatial configurations of the cells or of the sources may annihilate signals at the surface of the scalp. </a:t>
            </a:r>
          </a:p>
          <a:p>
            <a:r>
              <a:rPr lang="en-US" sz="2400" dirty="0"/>
              <a:t>M/EEG activity can occur in the absence of BOLD </a:t>
            </a:r>
          </a:p>
          <a:p>
            <a:pPr lvl="1"/>
            <a:r>
              <a:rPr lang="en-US" dirty="0"/>
              <a:t>synchronization may not necessarily consume enough energy to be seen in BOLD</a:t>
            </a:r>
            <a:r>
              <a:rPr lang="en-US" dirty="0" smtClean="0"/>
              <a:t>.</a:t>
            </a:r>
          </a:p>
          <a:p>
            <a:r>
              <a:rPr lang="en-US" sz="2400" dirty="0" smtClean="0"/>
              <a:t>The </a:t>
            </a:r>
            <a:r>
              <a:rPr lang="en-US" sz="2400" dirty="0"/>
              <a:t>two activities are not necessarily spatially congruent. Many studies have found discrepancies between EEG dipolar localization and fMRI</a:t>
            </a:r>
          </a:p>
          <a:p>
            <a:r>
              <a:rPr lang="en-US" sz="2400" dirty="0" smtClean="0"/>
              <a:t>M/EEG </a:t>
            </a:r>
            <a:r>
              <a:rPr lang="en-US" sz="2400" dirty="0" smtClean="0">
                <a:sym typeface="Wingdings"/>
              </a:rPr>
              <a:t></a:t>
            </a:r>
            <a:r>
              <a:rPr lang="en-US" sz="2400" dirty="0" smtClean="0"/>
              <a:t> increased resolution </a:t>
            </a:r>
            <a:r>
              <a:rPr lang="en-US" sz="2400" dirty="0" smtClean="0">
                <a:sym typeface="Wingdings"/>
              </a:rPr>
              <a:t></a:t>
            </a:r>
            <a:r>
              <a:rPr lang="en-US" sz="2400" dirty="0" smtClean="0"/>
              <a:t> improved localization</a:t>
            </a:r>
            <a:endParaRPr lang="en-US" altLang="zh-TW" sz="2400" dirty="0">
              <a:ea typeface="ＭＳ Ｐゴシック" pitchFamily="34" charset="-128"/>
            </a:endParaRPr>
          </a:p>
        </p:txBody>
      </p:sp>
      <p:sp>
        <p:nvSpPr>
          <p:cNvPr id="7" name="Rectangle 2"/>
          <p:cNvSpPr txBox="1">
            <a:spLocks noChangeArrowheads="1"/>
          </p:cNvSpPr>
          <p:nvPr/>
        </p:nvSpPr>
        <p:spPr bwMode="auto">
          <a:xfrm>
            <a:off x="251520" y="548680"/>
            <a:ext cx="8784976" cy="1368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tabLst/>
              <a:defRPr/>
            </a:pPr>
            <a:r>
              <a:rPr kumimoji="0" lang="en-US" altLang="zh-TW" sz="3200" b="1" i="0" u="none" strike="noStrike" kern="0" cap="none" spc="0" normalizeH="0" baseline="0" noProof="0" dirty="0" smtClean="0">
                <a:ln>
                  <a:noFill/>
                </a:ln>
                <a:solidFill>
                  <a:schemeClr val="tx2"/>
                </a:solidFill>
                <a:effectLst/>
                <a:uLnTx/>
                <a:uFillTx/>
                <a:latin typeface="+mn-lt"/>
                <a:cs typeface="+mj-cs"/>
              </a:rPr>
              <a:t>Combining Techniques</a:t>
            </a:r>
            <a:r>
              <a:rPr kumimoji="0" lang="en-US" altLang="zh-TW" sz="3200" b="1" i="0" u="none" strike="noStrike" kern="0" cap="none" spc="0" normalizeH="0" noProof="0" dirty="0" smtClean="0">
                <a:ln>
                  <a:noFill/>
                </a:ln>
                <a:solidFill>
                  <a:schemeClr val="tx2"/>
                </a:solidFill>
                <a:effectLst/>
                <a:uLnTx/>
                <a:uFillTx/>
                <a:latin typeface="+mn-lt"/>
                <a:cs typeface="+mj-cs"/>
              </a:rPr>
              <a:t> - </a:t>
            </a:r>
            <a:r>
              <a:rPr kumimoji="0" lang="en-US" altLang="zh-TW" sz="2400" b="1" i="0" u="none" strike="noStrike" kern="0" cap="none" spc="0" normalizeH="0" baseline="0" noProof="0" dirty="0" smtClean="0">
                <a:ln>
                  <a:noFill/>
                </a:ln>
                <a:solidFill>
                  <a:schemeClr val="tx2"/>
                </a:solidFill>
                <a:effectLst/>
                <a:uLnTx/>
                <a:uFillTx/>
                <a:latin typeface="+mn-lt"/>
                <a:ea typeface="ＭＳ Ｐゴシック" pitchFamily="34" charset="-128"/>
                <a:cs typeface="+mj-cs"/>
              </a:rPr>
              <a:t>Why?</a:t>
            </a:r>
          </a:p>
          <a:p>
            <a:pPr marR="0" lvl="0" algn="ctr" defTabSz="914400" rtl="0" eaLnBrk="1" fontAlgn="base" latinLnBrk="0" hangingPunct="1">
              <a:lnSpc>
                <a:spcPct val="100000"/>
              </a:lnSpc>
              <a:spcBef>
                <a:spcPct val="0"/>
              </a:spcBef>
              <a:spcAft>
                <a:spcPct val="0"/>
              </a:spcAft>
              <a:buClrTx/>
              <a:buSzTx/>
              <a:tabLst/>
              <a:defRPr/>
            </a:pPr>
            <a:r>
              <a:rPr lang="en-US" altLang="zh-TW" sz="2400" b="1" kern="0" noProof="0" dirty="0" smtClean="0">
                <a:solidFill>
                  <a:schemeClr val="tx2"/>
                </a:solidFill>
                <a:latin typeface="+mn-lt"/>
                <a:cs typeface="+mj-cs"/>
              </a:rPr>
              <a:t>fMRI &amp; M/EEG</a:t>
            </a:r>
            <a:endParaRPr kumimoji="0" lang="en-US" altLang="zh-TW" sz="2400" b="1" i="0" u="none" strike="noStrike" kern="0" cap="none" spc="0" normalizeH="0" baseline="0" noProof="0" dirty="0" smtClean="0">
              <a:ln>
                <a:noFill/>
              </a:ln>
              <a:solidFill>
                <a:schemeClr val="tx2"/>
              </a:solidFill>
              <a:effectLst/>
              <a:uLnTx/>
              <a:uFillTx/>
              <a:latin typeface="+mn-lt"/>
              <a:ea typeface="ＭＳ Ｐゴシック" pitchFamily="34" charset="-128"/>
              <a:cs typeface="+mj-cs"/>
            </a:endParaRPr>
          </a:p>
        </p:txBody>
      </p:sp>
      <p:sp>
        <p:nvSpPr>
          <p:cNvPr id="3" name="TextBox 2"/>
          <p:cNvSpPr txBox="1"/>
          <p:nvPr/>
        </p:nvSpPr>
        <p:spPr>
          <a:xfrm>
            <a:off x="-1731636" y="425287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83015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298">
                                            <p:txEl>
                                              <p:pRg st="2" end="2"/>
                                            </p:txEl>
                                          </p:spTgt>
                                        </p:tgtEl>
                                        <p:attrNameLst>
                                          <p:attrName>style.visibility</p:attrName>
                                        </p:attrNameLst>
                                      </p:cBhvr>
                                      <p:to>
                                        <p:strVal val="visible"/>
                                      </p:to>
                                    </p:set>
                                    <p:animEffect transition="in" filter="dissolve">
                                      <p:cBhvr>
                                        <p:cTn id="7" dur="500"/>
                                        <p:tgtEl>
                                          <p:spTgt spid="55298">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5298">
                                            <p:txEl>
                                              <p:pRg st="3" end="3"/>
                                            </p:txEl>
                                          </p:spTgt>
                                        </p:tgtEl>
                                        <p:attrNameLst>
                                          <p:attrName>style.visibility</p:attrName>
                                        </p:attrNameLst>
                                      </p:cBhvr>
                                      <p:to>
                                        <p:strVal val="visible"/>
                                      </p:to>
                                    </p:set>
                                    <p:animEffect transition="in" filter="dissolve">
                                      <p:cBhvr>
                                        <p:cTn id="10" dur="500"/>
                                        <p:tgtEl>
                                          <p:spTgt spid="55298">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5298">
                                            <p:txEl>
                                              <p:pRg st="4" end="4"/>
                                            </p:txEl>
                                          </p:spTgt>
                                        </p:tgtEl>
                                        <p:attrNameLst>
                                          <p:attrName>style.visibility</p:attrName>
                                        </p:attrNameLst>
                                      </p:cBhvr>
                                      <p:to>
                                        <p:strVal val="visible"/>
                                      </p:to>
                                    </p:set>
                                    <p:animEffect transition="in" filter="dissolve">
                                      <p:cBhvr>
                                        <p:cTn id="13" dur="500"/>
                                        <p:tgtEl>
                                          <p:spTgt spid="5529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5298">
                                            <p:txEl>
                                              <p:pRg st="5" end="5"/>
                                            </p:txEl>
                                          </p:spTgt>
                                        </p:tgtEl>
                                        <p:attrNameLst>
                                          <p:attrName>style.visibility</p:attrName>
                                        </p:attrNameLst>
                                      </p:cBhvr>
                                      <p:to>
                                        <p:strVal val="visible"/>
                                      </p:to>
                                    </p:set>
                                    <p:animEffect transition="in" filter="dissolve">
                                      <p:cBhvr>
                                        <p:cTn id="18" dur="500"/>
                                        <p:tgtEl>
                                          <p:spTgt spid="552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323528" y="2204864"/>
            <a:ext cx="8489950" cy="4248472"/>
          </a:xfrm>
        </p:spPr>
        <p:txBody>
          <a:bodyPr/>
          <a:lstStyle/>
          <a:p>
            <a:pPr>
              <a:spcBef>
                <a:spcPts val="1200"/>
              </a:spcBef>
            </a:pPr>
            <a:r>
              <a:rPr lang="en-US" altLang="zh-TW" dirty="0" smtClean="0">
                <a:latin typeface="+mn-lt"/>
                <a:ea typeface="ＭＳ Ｐゴシック" pitchFamily="34" charset="-128"/>
              </a:rPr>
              <a:t>Amplifier and filter settings</a:t>
            </a:r>
          </a:p>
          <a:p>
            <a:pPr>
              <a:spcBef>
                <a:spcPts val="1200"/>
              </a:spcBef>
            </a:pPr>
            <a:r>
              <a:rPr lang="en-US" altLang="zh-TW" dirty="0" smtClean="0">
                <a:latin typeface="+mn-lt"/>
                <a:ea typeface="ＭＳ Ｐゴシック" pitchFamily="34" charset="-128"/>
              </a:rPr>
              <a:t>Sampling frequency</a:t>
            </a:r>
          </a:p>
          <a:p>
            <a:pPr>
              <a:spcBef>
                <a:spcPts val="1200"/>
              </a:spcBef>
            </a:pPr>
            <a:r>
              <a:rPr lang="en-US" altLang="zh-TW" dirty="0" smtClean="0">
                <a:latin typeface="+mn-lt"/>
                <a:ea typeface="ＭＳ Ｐゴシック" pitchFamily="34" charset="-128"/>
              </a:rPr>
              <a:t>EEG</a:t>
            </a:r>
          </a:p>
          <a:p>
            <a:pPr lvl="1">
              <a:spcBef>
                <a:spcPts val="1200"/>
              </a:spcBef>
            </a:pPr>
            <a:r>
              <a:rPr lang="en-US" altLang="zh-TW" dirty="0" smtClean="0">
                <a:latin typeface="+mn-lt"/>
                <a:ea typeface="ＭＳ Ｐゴシック" pitchFamily="34" charset="-128"/>
              </a:rPr>
              <a:t>Number, type, location of electrodes</a:t>
            </a:r>
          </a:p>
          <a:p>
            <a:pPr lvl="1">
              <a:spcBef>
                <a:spcPts val="1200"/>
              </a:spcBef>
            </a:pPr>
            <a:r>
              <a:rPr lang="en-US" altLang="zh-TW" dirty="0" smtClean="0">
                <a:latin typeface="+mn-lt"/>
                <a:ea typeface="ＭＳ Ｐゴシック" pitchFamily="34" charset="-128"/>
              </a:rPr>
              <a:t>Reference electrodes</a:t>
            </a:r>
          </a:p>
          <a:p>
            <a:pPr>
              <a:spcBef>
                <a:spcPts val="1200"/>
              </a:spcBef>
            </a:pPr>
            <a:r>
              <a:rPr lang="en-US" altLang="zh-TW" dirty="0" smtClean="0">
                <a:ea typeface="ＭＳ Ｐゴシック" pitchFamily="34" charset="-128"/>
              </a:rPr>
              <a:t>MEG</a:t>
            </a:r>
          </a:p>
          <a:p>
            <a:pPr lvl="1"/>
            <a:r>
              <a:rPr lang="en-US" altLang="zh-TW" dirty="0">
                <a:ea typeface="ＭＳ Ｐゴシック" pitchFamily="34" charset="-128"/>
              </a:rPr>
              <a:t>equipment and participant compatible with MEG?</a:t>
            </a:r>
          </a:p>
          <a:p>
            <a:pPr lvl="1"/>
            <a:r>
              <a:rPr lang="en-US" altLang="zh-TW" dirty="0" smtClean="0">
                <a:solidFill>
                  <a:srgbClr val="000000"/>
                </a:solidFill>
                <a:ea typeface="ＭＳ Ｐゴシック" pitchFamily="34" charset="-128"/>
              </a:rPr>
              <a:t>[digitize </a:t>
            </a:r>
            <a:r>
              <a:rPr lang="en-US" altLang="zh-TW" dirty="0">
                <a:solidFill>
                  <a:srgbClr val="000000"/>
                </a:solidFill>
                <a:ea typeface="ＭＳ Ｐゴシック" pitchFamily="34" charset="-128"/>
              </a:rPr>
              <a:t>3D </a:t>
            </a:r>
            <a:r>
              <a:rPr lang="en-US" altLang="zh-TW" dirty="0" smtClean="0">
                <a:solidFill>
                  <a:srgbClr val="000000"/>
                </a:solidFill>
                <a:ea typeface="ＭＳ Ｐゴシック" pitchFamily="34" charset="-128"/>
              </a:rPr>
              <a:t>head] matched to [structural MRI]</a:t>
            </a:r>
          </a:p>
        </p:txBody>
      </p:sp>
      <p:sp>
        <p:nvSpPr>
          <p:cNvPr id="7" name="Rectangle 2"/>
          <p:cNvSpPr>
            <a:spLocks noGrp="1" noChangeArrowheads="1"/>
          </p:cNvSpPr>
          <p:nvPr>
            <p:ph type="title"/>
          </p:nvPr>
        </p:nvSpPr>
        <p:spPr>
          <a:xfrm>
            <a:off x="323528" y="1052736"/>
            <a:ext cx="8489950" cy="1080120"/>
          </a:xfrm>
        </p:spPr>
        <p:txBody>
          <a:bodyPr/>
          <a:lstStyle/>
          <a:p>
            <a:r>
              <a:rPr lang="en-US" altLang="zh-TW" sz="4000" dirty="0" smtClean="0">
                <a:latin typeface="+mn-lt"/>
                <a:ea typeface="ＭＳ Ｐゴシック" pitchFamily="34" charset="-128"/>
              </a:rPr>
              <a:t>Technical M/EEG Considerations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394">
                                            <p:txEl>
                                              <p:pRg st="1" end="1"/>
                                            </p:txEl>
                                          </p:spTgt>
                                        </p:tgtEl>
                                        <p:attrNameLst>
                                          <p:attrName>style.visibility</p:attrName>
                                        </p:attrNameLst>
                                      </p:cBhvr>
                                      <p:to>
                                        <p:strVal val="visible"/>
                                      </p:to>
                                    </p:set>
                                    <p:animEffect transition="in" filter="dissolve">
                                      <p:cBhvr>
                                        <p:cTn id="7" dur="500"/>
                                        <p:tgtEl>
                                          <p:spTgt spid="593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9394">
                                            <p:txEl>
                                              <p:pRg st="2" end="2"/>
                                            </p:txEl>
                                          </p:spTgt>
                                        </p:tgtEl>
                                        <p:attrNameLst>
                                          <p:attrName>style.visibility</p:attrName>
                                        </p:attrNameLst>
                                      </p:cBhvr>
                                      <p:to>
                                        <p:strVal val="visible"/>
                                      </p:to>
                                    </p:set>
                                    <p:animEffect transition="in" filter="dissolve">
                                      <p:cBhvr>
                                        <p:cTn id="12" dur="500"/>
                                        <p:tgtEl>
                                          <p:spTgt spid="59394">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9394">
                                            <p:txEl>
                                              <p:pRg st="3" end="3"/>
                                            </p:txEl>
                                          </p:spTgt>
                                        </p:tgtEl>
                                        <p:attrNameLst>
                                          <p:attrName>style.visibility</p:attrName>
                                        </p:attrNameLst>
                                      </p:cBhvr>
                                      <p:to>
                                        <p:strVal val="visible"/>
                                      </p:to>
                                    </p:set>
                                    <p:animEffect transition="in" filter="dissolve">
                                      <p:cBhvr>
                                        <p:cTn id="15" dur="500"/>
                                        <p:tgtEl>
                                          <p:spTgt spid="59394">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9394">
                                            <p:txEl>
                                              <p:pRg st="4" end="4"/>
                                            </p:txEl>
                                          </p:spTgt>
                                        </p:tgtEl>
                                        <p:attrNameLst>
                                          <p:attrName>style.visibility</p:attrName>
                                        </p:attrNameLst>
                                      </p:cBhvr>
                                      <p:to>
                                        <p:strVal val="visible"/>
                                      </p:to>
                                    </p:set>
                                    <p:animEffect transition="in" filter="dissolve">
                                      <p:cBhvr>
                                        <p:cTn id="18" dur="500"/>
                                        <p:tgtEl>
                                          <p:spTgt spid="5939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9394">
                                            <p:txEl>
                                              <p:pRg st="5" end="5"/>
                                            </p:txEl>
                                          </p:spTgt>
                                        </p:tgtEl>
                                        <p:attrNameLst>
                                          <p:attrName>style.visibility</p:attrName>
                                        </p:attrNameLst>
                                      </p:cBhvr>
                                      <p:to>
                                        <p:strVal val="visible"/>
                                      </p:to>
                                    </p:set>
                                    <p:animEffect transition="in" filter="dissolve">
                                      <p:cBhvr>
                                        <p:cTn id="23" dur="500"/>
                                        <p:tgtEl>
                                          <p:spTgt spid="59394">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9394">
                                            <p:txEl>
                                              <p:pRg st="6" end="6"/>
                                            </p:txEl>
                                          </p:spTgt>
                                        </p:tgtEl>
                                        <p:attrNameLst>
                                          <p:attrName>style.visibility</p:attrName>
                                        </p:attrNameLst>
                                      </p:cBhvr>
                                      <p:to>
                                        <p:strVal val="visible"/>
                                      </p:to>
                                    </p:set>
                                    <p:animEffect transition="in" filter="dissolve">
                                      <p:cBhvr>
                                        <p:cTn id="26" dur="500"/>
                                        <p:tgtEl>
                                          <p:spTgt spid="59394">
                                            <p:txEl>
                                              <p:pRg st="6" end="6"/>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9394">
                                            <p:txEl>
                                              <p:pRg st="7" end="7"/>
                                            </p:txEl>
                                          </p:spTgt>
                                        </p:tgtEl>
                                        <p:attrNameLst>
                                          <p:attrName>style.visibility</p:attrName>
                                        </p:attrNameLst>
                                      </p:cBhvr>
                                      <p:to>
                                        <p:strVal val="visible"/>
                                      </p:to>
                                    </p:set>
                                    <p:animEffect transition="in" filter="dissolve">
                                      <p:cBhvr>
                                        <p:cTn id="29" dur="500"/>
                                        <p:tgtEl>
                                          <p:spTgt spid="593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23528" y="620688"/>
            <a:ext cx="8489950" cy="1296988"/>
          </a:xfrm>
        </p:spPr>
        <p:txBody>
          <a:bodyPr/>
          <a:lstStyle/>
          <a:p>
            <a:pPr algn="ctr"/>
            <a:r>
              <a:rPr lang="en-US" altLang="zh-TW" sz="4400" dirty="0" smtClean="0">
                <a:latin typeface="+mn-lt"/>
                <a:ea typeface="ＭＳ Ｐゴシック" pitchFamily="34" charset="-128"/>
              </a:rPr>
              <a:t>Outline</a:t>
            </a:r>
          </a:p>
        </p:txBody>
      </p:sp>
      <p:sp>
        <p:nvSpPr>
          <p:cNvPr id="28674" name="Rectangle 3"/>
          <p:cNvSpPr>
            <a:spLocks noGrp="1" noChangeArrowheads="1"/>
          </p:cNvSpPr>
          <p:nvPr>
            <p:ph sz="half" idx="1"/>
          </p:nvPr>
        </p:nvSpPr>
        <p:spPr>
          <a:xfrm>
            <a:off x="330200" y="1772817"/>
            <a:ext cx="4168775" cy="4393034"/>
          </a:xfrm>
        </p:spPr>
        <p:txBody>
          <a:bodyPr/>
          <a:lstStyle/>
          <a:p>
            <a:pPr>
              <a:lnSpc>
                <a:spcPct val="90000"/>
              </a:lnSpc>
              <a:spcBef>
                <a:spcPts val="1200"/>
              </a:spcBef>
              <a:buFontTx/>
              <a:buNone/>
            </a:pPr>
            <a:r>
              <a:rPr lang="en-US" altLang="zh-TW" b="1" dirty="0" smtClean="0">
                <a:solidFill>
                  <a:schemeClr val="bg1">
                    <a:lumMod val="50000"/>
                  </a:schemeClr>
                </a:solidFill>
                <a:latin typeface="+mn-lt"/>
                <a:ea typeface="ＭＳ Ｐゴシック" pitchFamily="34" charset="-128"/>
              </a:rPr>
              <a:t>Experimental Design</a:t>
            </a:r>
          </a:p>
          <a:p>
            <a:pPr>
              <a:lnSpc>
                <a:spcPct val="90000"/>
              </a:lnSpc>
              <a:spcBef>
                <a:spcPts val="1200"/>
              </a:spcBef>
              <a:buFontTx/>
              <a:buNone/>
            </a:pPr>
            <a:endParaRPr lang="en-US" altLang="zh-TW" sz="1400" dirty="0" smtClean="0">
              <a:solidFill>
                <a:schemeClr val="bg1">
                  <a:lumMod val="50000"/>
                </a:schemeClr>
              </a:solidFill>
              <a:latin typeface="+mn-lt"/>
              <a:ea typeface="ＭＳ Ｐゴシック" pitchFamily="34" charset="-128"/>
            </a:endParaRPr>
          </a:p>
          <a:p>
            <a:pPr>
              <a:lnSpc>
                <a:spcPct val="90000"/>
              </a:lnSpc>
              <a:spcBef>
                <a:spcPts val="1200"/>
              </a:spcBef>
            </a:pPr>
            <a:r>
              <a:rPr lang="en-US" altLang="zh-TW" dirty="0">
                <a:solidFill>
                  <a:srgbClr val="BFBFBF"/>
                </a:solidFill>
                <a:ea typeface="ＭＳ Ｐゴシック" pitchFamily="34" charset="-128"/>
              </a:rPr>
              <a:t>fMRI M/EEG</a:t>
            </a:r>
          </a:p>
          <a:p>
            <a:pPr>
              <a:lnSpc>
                <a:spcPct val="90000"/>
              </a:lnSpc>
              <a:spcBef>
                <a:spcPts val="1200"/>
              </a:spcBef>
            </a:pPr>
            <a:r>
              <a:rPr lang="en-US" altLang="zh-TW" dirty="0">
                <a:solidFill>
                  <a:srgbClr val="BFBFBF"/>
                </a:solidFill>
                <a:ea typeface="ＭＳ Ｐゴシック" pitchFamily="34" charset="-128"/>
              </a:rPr>
              <a:t>Analysis</a:t>
            </a:r>
          </a:p>
          <a:p>
            <a:pPr lvl="1">
              <a:lnSpc>
                <a:spcPct val="90000"/>
              </a:lnSpc>
              <a:spcBef>
                <a:spcPts val="1200"/>
              </a:spcBef>
            </a:pPr>
            <a:r>
              <a:rPr lang="en-US" altLang="zh-TW" dirty="0">
                <a:solidFill>
                  <a:srgbClr val="BFBFBF"/>
                </a:solidFill>
                <a:ea typeface="ＭＳ Ｐゴシック" pitchFamily="34" charset="-128"/>
              </a:rPr>
              <a:t>Oscillatory activity</a:t>
            </a:r>
          </a:p>
          <a:p>
            <a:pPr lvl="1">
              <a:lnSpc>
                <a:spcPct val="90000"/>
              </a:lnSpc>
              <a:spcBef>
                <a:spcPts val="1200"/>
              </a:spcBef>
            </a:pPr>
            <a:r>
              <a:rPr lang="en-US" altLang="zh-TW" dirty="0">
                <a:solidFill>
                  <a:srgbClr val="BFBFBF"/>
                </a:solidFill>
                <a:ea typeface="ＭＳ Ｐゴシック" pitchFamily="34" charset="-128"/>
              </a:rPr>
              <a:t>EP</a:t>
            </a:r>
          </a:p>
          <a:p>
            <a:pPr>
              <a:lnSpc>
                <a:spcPct val="90000"/>
              </a:lnSpc>
              <a:spcBef>
                <a:spcPts val="1200"/>
              </a:spcBef>
            </a:pPr>
            <a:r>
              <a:rPr lang="en-US" altLang="zh-TW" dirty="0">
                <a:solidFill>
                  <a:srgbClr val="BFBFBF"/>
                </a:solidFill>
                <a:ea typeface="ＭＳ Ｐゴシック" pitchFamily="34" charset="-128"/>
              </a:rPr>
              <a:t>Design</a:t>
            </a:r>
          </a:p>
          <a:p>
            <a:pPr>
              <a:lnSpc>
                <a:spcPct val="90000"/>
              </a:lnSpc>
              <a:spcBef>
                <a:spcPts val="1200"/>
              </a:spcBef>
            </a:pPr>
            <a:r>
              <a:rPr lang="en-US" altLang="zh-TW" dirty="0">
                <a:solidFill>
                  <a:srgbClr val="BFBFBF"/>
                </a:solidFill>
                <a:ea typeface="ＭＳ Ｐゴシック" pitchFamily="34" charset="-128"/>
              </a:rPr>
              <a:t>Inferences</a:t>
            </a:r>
          </a:p>
          <a:p>
            <a:pPr>
              <a:lnSpc>
                <a:spcPct val="90000"/>
              </a:lnSpc>
              <a:spcBef>
                <a:spcPts val="1200"/>
              </a:spcBef>
            </a:pPr>
            <a:r>
              <a:rPr lang="en-US" altLang="zh-TW" dirty="0">
                <a:solidFill>
                  <a:srgbClr val="BFBFBF"/>
                </a:solidFill>
                <a:ea typeface="ＭＳ Ｐゴシック" pitchFamily="34" charset="-128"/>
              </a:rPr>
              <a:t>Limitations</a:t>
            </a:r>
          </a:p>
          <a:p>
            <a:pPr>
              <a:lnSpc>
                <a:spcPct val="90000"/>
              </a:lnSpc>
              <a:spcBef>
                <a:spcPts val="1200"/>
              </a:spcBef>
            </a:pPr>
            <a:r>
              <a:rPr lang="en-US" altLang="zh-TW" dirty="0">
                <a:solidFill>
                  <a:srgbClr val="BFBFBF"/>
                </a:solidFill>
                <a:ea typeface="ＭＳ Ｐゴシック" pitchFamily="34" charset="-128"/>
              </a:rPr>
              <a:t>Combined Measures</a:t>
            </a:r>
          </a:p>
          <a:p>
            <a:pPr>
              <a:lnSpc>
                <a:spcPct val="90000"/>
              </a:lnSpc>
              <a:spcBef>
                <a:spcPts val="1200"/>
              </a:spcBef>
            </a:pPr>
            <a:endParaRPr lang="en-US" altLang="zh-TW" dirty="0" smtClean="0">
              <a:solidFill>
                <a:schemeClr val="bg1">
                  <a:lumMod val="50000"/>
                </a:schemeClr>
              </a:solidFill>
              <a:latin typeface="+mn-lt"/>
              <a:ea typeface="ＭＳ Ｐゴシック" pitchFamily="34" charset="-128"/>
            </a:endParaRPr>
          </a:p>
        </p:txBody>
      </p:sp>
      <p:sp>
        <p:nvSpPr>
          <p:cNvPr id="28675" name="Rectangle 4"/>
          <p:cNvSpPr>
            <a:spLocks noGrp="1" noChangeArrowheads="1"/>
          </p:cNvSpPr>
          <p:nvPr>
            <p:ph sz="half" idx="2"/>
          </p:nvPr>
        </p:nvSpPr>
        <p:spPr>
          <a:xfrm>
            <a:off x="4651375" y="1772816"/>
            <a:ext cx="4168775" cy="4393035"/>
          </a:xfrm>
        </p:spPr>
        <p:txBody>
          <a:bodyPr/>
          <a:lstStyle/>
          <a:p>
            <a:pPr>
              <a:lnSpc>
                <a:spcPct val="90000"/>
              </a:lnSpc>
              <a:spcBef>
                <a:spcPts val="1200"/>
              </a:spcBef>
              <a:buFontTx/>
              <a:buNone/>
            </a:pPr>
            <a:r>
              <a:rPr lang="en-US" altLang="zh-TW" b="1" dirty="0" smtClean="0">
                <a:latin typeface="+mn-lt"/>
                <a:ea typeface="ＭＳ Ｐゴシック" pitchFamily="34" charset="-128"/>
              </a:rPr>
              <a:t>Preprocessing in SPM8</a:t>
            </a:r>
          </a:p>
          <a:p>
            <a:pPr>
              <a:lnSpc>
                <a:spcPct val="90000"/>
              </a:lnSpc>
              <a:spcBef>
                <a:spcPts val="1200"/>
              </a:spcBef>
              <a:buFontTx/>
              <a:buNone/>
            </a:pPr>
            <a:endParaRPr lang="en-US" altLang="zh-TW" sz="1400" dirty="0" smtClean="0">
              <a:latin typeface="+mn-lt"/>
              <a:ea typeface="ＭＳ Ｐゴシック" pitchFamily="34" charset="-128"/>
            </a:endParaRPr>
          </a:p>
          <a:p>
            <a:pPr>
              <a:lnSpc>
                <a:spcPct val="90000"/>
              </a:lnSpc>
              <a:spcBef>
                <a:spcPts val="1200"/>
              </a:spcBef>
            </a:pPr>
            <a:r>
              <a:rPr lang="en-US" altLang="zh-TW" dirty="0" smtClean="0">
                <a:latin typeface="+mn-lt"/>
                <a:ea typeface="ＭＳ Ｐゴシック" pitchFamily="34" charset="-128"/>
              </a:rPr>
              <a:t>Data Conversion</a:t>
            </a:r>
          </a:p>
          <a:p>
            <a:pPr>
              <a:lnSpc>
                <a:spcPct val="90000"/>
              </a:lnSpc>
              <a:spcBef>
                <a:spcPts val="1200"/>
              </a:spcBef>
            </a:pPr>
            <a:r>
              <a:rPr lang="en-US" altLang="zh-TW" dirty="0" smtClean="0">
                <a:latin typeface="+mn-lt"/>
                <a:ea typeface="ＭＳ Ｐゴシック" pitchFamily="34" charset="-128"/>
              </a:rPr>
              <a:t>Montage Mapping</a:t>
            </a:r>
          </a:p>
          <a:p>
            <a:pPr>
              <a:lnSpc>
                <a:spcPct val="90000"/>
              </a:lnSpc>
              <a:spcBef>
                <a:spcPts val="1200"/>
              </a:spcBef>
            </a:pPr>
            <a:r>
              <a:rPr lang="en-US" altLang="zh-TW" dirty="0" err="1" smtClean="0">
                <a:latin typeface="+mn-lt"/>
                <a:ea typeface="ＭＳ Ｐゴシック" pitchFamily="34" charset="-128"/>
              </a:rPr>
              <a:t>Epoching</a:t>
            </a:r>
            <a:endParaRPr lang="en-US" altLang="zh-TW" dirty="0" smtClean="0">
              <a:latin typeface="+mn-lt"/>
              <a:ea typeface="ＭＳ Ｐゴシック" pitchFamily="34" charset="-128"/>
            </a:endParaRPr>
          </a:p>
          <a:p>
            <a:pPr>
              <a:lnSpc>
                <a:spcPct val="90000"/>
              </a:lnSpc>
              <a:spcBef>
                <a:spcPts val="1200"/>
              </a:spcBef>
            </a:pPr>
            <a:r>
              <a:rPr lang="en-US" altLang="zh-TW" dirty="0" err="1" smtClean="0">
                <a:latin typeface="+mn-lt"/>
                <a:ea typeface="ＭＳ Ｐゴシック" pitchFamily="34" charset="-128"/>
              </a:rPr>
              <a:t>Downsampling</a:t>
            </a:r>
            <a:endParaRPr lang="en-US" altLang="zh-TW" dirty="0" smtClean="0">
              <a:latin typeface="+mn-lt"/>
              <a:ea typeface="ＭＳ Ｐゴシック" pitchFamily="34" charset="-128"/>
            </a:endParaRPr>
          </a:p>
          <a:p>
            <a:pPr>
              <a:lnSpc>
                <a:spcPct val="90000"/>
              </a:lnSpc>
              <a:spcBef>
                <a:spcPts val="1200"/>
              </a:spcBef>
            </a:pPr>
            <a:r>
              <a:rPr lang="en-US" altLang="zh-TW" dirty="0" smtClean="0">
                <a:latin typeface="+mn-lt"/>
                <a:ea typeface="ＭＳ Ｐゴシック" pitchFamily="34" charset="-128"/>
              </a:rPr>
              <a:t>Filtering</a:t>
            </a:r>
          </a:p>
          <a:p>
            <a:pPr>
              <a:lnSpc>
                <a:spcPct val="90000"/>
              </a:lnSpc>
              <a:spcBef>
                <a:spcPts val="1200"/>
              </a:spcBef>
            </a:pPr>
            <a:r>
              <a:rPr lang="en-US" altLang="zh-TW" dirty="0" err="1" smtClean="0">
                <a:latin typeface="+mn-lt"/>
                <a:ea typeface="ＭＳ Ｐゴシック" pitchFamily="34" charset="-128"/>
              </a:rPr>
              <a:t>Artefact</a:t>
            </a:r>
            <a:r>
              <a:rPr lang="en-US" altLang="zh-TW" dirty="0" smtClean="0">
                <a:latin typeface="+mn-lt"/>
                <a:ea typeface="ＭＳ Ｐゴシック" pitchFamily="34" charset="-128"/>
              </a:rPr>
              <a:t> Removal</a:t>
            </a:r>
          </a:p>
          <a:p>
            <a:pPr>
              <a:lnSpc>
                <a:spcPct val="90000"/>
              </a:lnSpc>
              <a:spcBef>
                <a:spcPts val="1200"/>
              </a:spcBef>
            </a:pPr>
            <a:r>
              <a:rPr lang="en-US" altLang="zh-TW" dirty="0" smtClean="0">
                <a:latin typeface="+mn-lt"/>
                <a:ea typeface="ＭＳ Ｐゴシック" pitchFamily="34" charset="-128"/>
              </a:rPr>
              <a:t>Referencing</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3" descr="Screen shot 2010-02-08 at 11.17.31.png"/>
          <p:cNvPicPr>
            <a:picLocks noChangeAspect="1"/>
          </p:cNvPicPr>
          <p:nvPr/>
        </p:nvPicPr>
        <p:blipFill>
          <a:blip r:embed="rId3"/>
          <a:srcRect/>
          <a:stretch>
            <a:fillRect/>
          </a:stretch>
        </p:blipFill>
        <p:spPr bwMode="auto">
          <a:xfrm>
            <a:off x="2915816" y="2420888"/>
            <a:ext cx="3319462" cy="3860800"/>
          </a:xfrm>
          <a:prstGeom prst="rect">
            <a:avLst/>
          </a:prstGeom>
          <a:noFill/>
          <a:ln w="9525">
            <a:noFill/>
            <a:miter lim="800000"/>
            <a:headEnd/>
            <a:tailEnd/>
          </a:ln>
        </p:spPr>
      </p:pic>
      <p:sp>
        <p:nvSpPr>
          <p:cNvPr id="62466" name="Rectangle 4"/>
          <p:cNvSpPr>
            <a:spLocks noGrp="1" noChangeArrowheads="1"/>
          </p:cNvSpPr>
          <p:nvPr>
            <p:ph type="title"/>
          </p:nvPr>
        </p:nvSpPr>
        <p:spPr/>
        <p:txBody>
          <a:bodyPr/>
          <a:lstStyle/>
          <a:p>
            <a:r>
              <a:rPr lang="en-US" altLang="zh-TW" sz="4000" dirty="0" smtClean="0">
                <a:latin typeface="+mn-lt"/>
                <a:ea typeface="ＭＳ Ｐゴシック" pitchFamily="34" charset="-128"/>
              </a:rPr>
              <a:t>PREPROCESSING</a:t>
            </a:r>
          </a:p>
        </p:txBody>
      </p:sp>
      <p:sp>
        <p:nvSpPr>
          <p:cNvPr id="62467" name="Rectangle 5"/>
          <p:cNvSpPr>
            <a:spLocks noGrp="1" noChangeArrowheads="1"/>
          </p:cNvSpPr>
          <p:nvPr>
            <p:ph idx="1"/>
          </p:nvPr>
        </p:nvSpPr>
        <p:spPr>
          <a:xfrm>
            <a:off x="330200" y="1700809"/>
            <a:ext cx="8489950" cy="4465042"/>
          </a:xfrm>
        </p:spPr>
        <p:txBody>
          <a:bodyPr/>
          <a:lstStyle/>
          <a:p>
            <a:r>
              <a:rPr lang="en-US" altLang="zh-TW" dirty="0" smtClean="0">
                <a:latin typeface="+mn-lt"/>
                <a:ea typeface="ＭＳ Ｐゴシック" pitchFamily="34" charset="-128"/>
              </a:rPr>
              <a:t>Raw data to averaged ERP (EEG) or ERF (MEG) using SPM 8</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fMRI vs. MEG (EEG)</a:t>
            </a:r>
            <a:endParaRPr lang="en-US" dirty="0"/>
          </a:p>
        </p:txBody>
      </p:sp>
      <p:pic>
        <p:nvPicPr>
          <p:cNvPr id="5" name="Picture 4"/>
          <p:cNvPicPr>
            <a:picLocks noChangeAspect="1"/>
          </p:cNvPicPr>
          <p:nvPr/>
        </p:nvPicPr>
        <p:blipFill>
          <a:blip r:embed="rId3"/>
          <a:stretch>
            <a:fillRect/>
          </a:stretch>
        </p:blipFill>
        <p:spPr>
          <a:xfrm>
            <a:off x="467544" y="1700808"/>
            <a:ext cx="8403809" cy="4869160"/>
          </a:xfrm>
          <a:prstGeom prst="rect">
            <a:avLst/>
          </a:prstGeom>
        </p:spPr>
      </p:pic>
    </p:spTree>
    <p:extLst>
      <p:ext uri="{BB962C8B-B14F-4D97-AF65-F5344CB8AC3E}">
        <p14:creationId xmlns:p14="http://schemas.microsoft.com/office/powerpoint/2010/main" val="787482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Conversion </a:t>
            </a:r>
            <a:r>
              <a:rPr lang="en-US" altLang="zh-TW" sz="4000" b="1" dirty="0">
                <a:solidFill>
                  <a:schemeClr val="tx2"/>
                </a:solidFill>
                <a:latin typeface="+mn-lt"/>
              </a:rPr>
              <a:t>of data</a:t>
            </a:r>
          </a:p>
        </p:txBody>
      </p:sp>
      <p:sp>
        <p:nvSpPr>
          <p:cNvPr id="63490" name="Rectangle 3"/>
          <p:cNvSpPr txBox="1">
            <a:spLocks noChangeArrowheads="1"/>
          </p:cNvSpPr>
          <p:nvPr/>
        </p:nvSpPr>
        <p:spPr bwMode="auto">
          <a:xfrm>
            <a:off x="330200" y="2060848"/>
            <a:ext cx="8489950" cy="3911327"/>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pPr>
            <a:r>
              <a:rPr lang="en-US" altLang="zh-TW" sz="2800" dirty="0">
                <a:latin typeface="+mn-lt"/>
              </a:rPr>
              <a:t>Convert data from its native machine-dependent </a:t>
            </a:r>
            <a:r>
              <a:rPr lang="en-US" altLang="zh-TW" sz="2800" dirty="0" smtClean="0">
                <a:latin typeface="+mn-lt"/>
              </a:rPr>
              <a:t>format to MATLAB based </a:t>
            </a:r>
            <a:r>
              <a:rPr lang="en-US" altLang="zh-TW" sz="2800" dirty="0">
                <a:latin typeface="+mn-lt"/>
              </a:rPr>
              <a:t>SPM format</a:t>
            </a:r>
          </a:p>
          <a:p>
            <a:pPr marL="342900" indent="-342900" eaLnBrk="0" hangingPunct="0">
              <a:spcBef>
                <a:spcPct val="20000"/>
              </a:spcBef>
              <a:buFontTx/>
              <a:buChar char="•"/>
            </a:pPr>
            <a:endParaRPr lang="en-US" altLang="zh-TW" sz="2800" dirty="0">
              <a:latin typeface="+mn-lt"/>
            </a:endParaRPr>
          </a:p>
          <a:p>
            <a:pPr marL="342900" indent="-342900" eaLnBrk="0" hangingPunct="0">
              <a:spcBef>
                <a:spcPct val="20000"/>
              </a:spcBef>
            </a:pPr>
            <a:r>
              <a:rPr lang="en-US" altLang="zh-TW" sz="2800" dirty="0">
                <a:latin typeface="+mn-lt"/>
              </a:rPr>
              <a:t>	</a:t>
            </a:r>
          </a:p>
        </p:txBody>
      </p:sp>
      <p:grpSp>
        <p:nvGrpSpPr>
          <p:cNvPr id="14" name="群組 13"/>
          <p:cNvGrpSpPr/>
          <p:nvPr/>
        </p:nvGrpSpPr>
        <p:grpSpPr>
          <a:xfrm>
            <a:off x="467544" y="3284984"/>
            <a:ext cx="3744416" cy="1908910"/>
            <a:chOff x="762000" y="4191000"/>
            <a:chExt cx="3744416" cy="1908910"/>
          </a:xfrm>
        </p:grpSpPr>
        <p:cxnSp>
          <p:nvCxnSpPr>
            <p:cNvPr id="10" name="Straight Arrow Connector 9"/>
            <p:cNvCxnSpPr/>
            <p:nvPr/>
          </p:nvCxnSpPr>
          <p:spPr>
            <a:xfrm>
              <a:off x="1752600" y="4953000"/>
              <a:ext cx="9144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1752600" y="4495800"/>
              <a:ext cx="9144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3493" name="TextBox 18"/>
            <p:cNvSpPr txBox="1">
              <a:spLocks noChangeArrowheads="1"/>
            </p:cNvSpPr>
            <p:nvPr/>
          </p:nvSpPr>
          <p:spPr bwMode="auto">
            <a:xfrm>
              <a:off x="2819400" y="4191000"/>
              <a:ext cx="1680592" cy="830997"/>
            </a:xfrm>
            <a:prstGeom prst="rect">
              <a:avLst/>
            </a:prstGeom>
            <a:noFill/>
            <a:ln w="9525">
              <a:noFill/>
              <a:miter lim="800000"/>
              <a:headEnd/>
              <a:tailEnd/>
            </a:ln>
          </p:spPr>
          <p:txBody>
            <a:bodyPr wrap="square">
              <a:spAutoFit/>
            </a:bodyPr>
            <a:lstStyle/>
            <a:p>
              <a:r>
                <a:rPr lang="en-US" altLang="zh-TW" sz="2400" dirty="0">
                  <a:latin typeface="+mn-lt"/>
                </a:rPr>
                <a:t>*.</a:t>
              </a:r>
              <a:r>
                <a:rPr lang="en-US" altLang="zh-TW" sz="2400" dirty="0" smtClean="0">
                  <a:latin typeface="+mn-lt"/>
                </a:rPr>
                <a:t>mat</a:t>
              </a:r>
            </a:p>
            <a:p>
              <a:r>
                <a:rPr lang="en-US" altLang="zh-TW" sz="2400" dirty="0" smtClean="0">
                  <a:latin typeface="+mn-lt"/>
                </a:rPr>
                <a:t>(data</a:t>
              </a:r>
              <a:r>
                <a:rPr lang="en-US" altLang="zh-TW" sz="2400" dirty="0">
                  <a:latin typeface="+mn-lt"/>
                </a:rPr>
                <a:t>)</a:t>
              </a:r>
            </a:p>
          </p:txBody>
        </p:sp>
        <p:sp>
          <p:nvSpPr>
            <p:cNvPr id="63494" name="TextBox 19"/>
            <p:cNvSpPr txBox="1">
              <a:spLocks noChangeArrowheads="1"/>
            </p:cNvSpPr>
            <p:nvPr/>
          </p:nvSpPr>
          <p:spPr bwMode="auto">
            <a:xfrm>
              <a:off x="2819400" y="5268913"/>
              <a:ext cx="1687016" cy="830997"/>
            </a:xfrm>
            <a:prstGeom prst="rect">
              <a:avLst/>
            </a:prstGeom>
            <a:noFill/>
            <a:ln w="9525">
              <a:noFill/>
              <a:miter lim="800000"/>
              <a:headEnd/>
              <a:tailEnd/>
            </a:ln>
          </p:spPr>
          <p:txBody>
            <a:bodyPr wrap="square">
              <a:spAutoFit/>
            </a:bodyPr>
            <a:lstStyle/>
            <a:p>
              <a:r>
                <a:rPr lang="en-US" altLang="zh-TW" sz="2400" dirty="0">
                  <a:latin typeface="+mn-lt"/>
                </a:rPr>
                <a:t>*.</a:t>
              </a:r>
              <a:r>
                <a:rPr lang="en-US" altLang="zh-TW" sz="2400" dirty="0" smtClean="0">
                  <a:latin typeface="+mn-lt"/>
                </a:rPr>
                <a:t>dat</a:t>
              </a:r>
            </a:p>
            <a:p>
              <a:r>
                <a:rPr lang="en-US" altLang="zh-TW" sz="2400" dirty="0" smtClean="0">
                  <a:latin typeface="+mn-lt"/>
                </a:rPr>
                <a:t>(other </a:t>
              </a:r>
              <a:r>
                <a:rPr lang="en-US" altLang="zh-TW" sz="2400" dirty="0">
                  <a:latin typeface="+mn-lt"/>
                </a:rPr>
                <a:t>info)</a:t>
              </a:r>
            </a:p>
          </p:txBody>
        </p:sp>
        <p:sp>
          <p:nvSpPr>
            <p:cNvPr id="63495" name="TextBox 20"/>
            <p:cNvSpPr txBox="1">
              <a:spLocks noChangeArrowheads="1"/>
            </p:cNvSpPr>
            <p:nvPr/>
          </p:nvSpPr>
          <p:spPr bwMode="auto">
            <a:xfrm>
              <a:off x="762000" y="4419600"/>
              <a:ext cx="914400" cy="1200329"/>
            </a:xfrm>
            <a:prstGeom prst="rect">
              <a:avLst/>
            </a:prstGeom>
            <a:noFill/>
            <a:ln w="9525">
              <a:noFill/>
              <a:miter lim="800000"/>
              <a:headEnd/>
              <a:tailEnd/>
            </a:ln>
          </p:spPr>
          <p:txBody>
            <a:bodyPr>
              <a:spAutoFit/>
            </a:bodyPr>
            <a:lstStyle/>
            <a:p>
              <a:r>
                <a:rPr lang="en-US" altLang="zh-TW" sz="2400" dirty="0">
                  <a:latin typeface="+mn-lt"/>
                </a:rPr>
                <a:t>*.bdf</a:t>
              </a:r>
            </a:p>
            <a:p>
              <a:r>
                <a:rPr lang="en-US" altLang="zh-TW" sz="2400" dirty="0">
                  <a:latin typeface="+mn-lt"/>
                </a:rPr>
                <a:t>*.bin</a:t>
              </a:r>
            </a:p>
            <a:p>
              <a:r>
                <a:rPr lang="en-US" altLang="zh-TW" sz="2400" dirty="0">
                  <a:latin typeface="+mn-lt"/>
                </a:rPr>
                <a:t>*.eeg</a:t>
              </a:r>
            </a:p>
          </p:txBody>
        </p:sp>
      </p:grpSp>
      <p:pic>
        <p:nvPicPr>
          <p:cNvPr id="63496" name="Picture 21" descr="Screen shot 2010-02-08 at 13.00.48.png"/>
          <p:cNvPicPr>
            <a:picLocks noChangeAspect="1"/>
          </p:cNvPicPr>
          <p:nvPr/>
        </p:nvPicPr>
        <p:blipFill>
          <a:blip r:embed="rId3"/>
          <a:srcRect/>
          <a:stretch>
            <a:fillRect/>
          </a:stretch>
        </p:blipFill>
        <p:spPr bwMode="auto">
          <a:xfrm>
            <a:off x="323528" y="5373216"/>
            <a:ext cx="4177354" cy="1075184"/>
          </a:xfrm>
          <a:prstGeom prst="rect">
            <a:avLst/>
          </a:prstGeom>
          <a:noFill/>
          <a:ln w="9525">
            <a:noFill/>
            <a:miter lim="800000"/>
            <a:headEnd/>
            <a:tailEnd/>
          </a:ln>
        </p:spPr>
      </p:pic>
      <p:sp>
        <p:nvSpPr>
          <p:cNvPr id="63497" name="TextBox 22"/>
          <p:cNvSpPr txBox="1">
            <a:spLocks noChangeArrowheads="1"/>
          </p:cNvSpPr>
          <p:nvPr/>
        </p:nvSpPr>
        <p:spPr bwMode="auto">
          <a:xfrm>
            <a:off x="4355976" y="3140968"/>
            <a:ext cx="4466456" cy="3447098"/>
          </a:xfrm>
          <a:prstGeom prst="rect">
            <a:avLst/>
          </a:prstGeom>
          <a:noFill/>
          <a:ln w="9525">
            <a:noFill/>
            <a:miter lim="800000"/>
            <a:headEnd/>
            <a:tailEnd/>
          </a:ln>
        </p:spPr>
        <p:txBody>
          <a:bodyPr wrap="square">
            <a:spAutoFit/>
          </a:bodyPr>
          <a:lstStyle/>
          <a:p>
            <a:pPr marL="180000">
              <a:spcBef>
                <a:spcPts val="1200"/>
              </a:spcBef>
              <a:buFont typeface="Arial" pitchFamily="34" charset="0"/>
              <a:buChar char="•"/>
            </a:pPr>
            <a:r>
              <a:rPr lang="en-US" altLang="ja-JP" sz="2400" b="1" dirty="0" smtClean="0">
                <a:latin typeface="+mn-lt"/>
              </a:rPr>
              <a:t>Do not define setting:</a:t>
            </a:r>
          </a:p>
          <a:p>
            <a:pPr marL="180000">
              <a:spcBef>
                <a:spcPts val="1200"/>
              </a:spcBef>
            </a:pPr>
            <a:r>
              <a:rPr lang="en-US" altLang="ja-JP" sz="2400" b="1" dirty="0">
                <a:latin typeface="+mn-lt"/>
              </a:rPr>
              <a:t>	</a:t>
            </a:r>
            <a:r>
              <a:rPr lang="en-US" altLang="ja-JP" sz="2400" b="1" dirty="0" smtClean="0">
                <a:latin typeface="+mn-lt"/>
              </a:rPr>
              <a:t>“Just read”</a:t>
            </a:r>
          </a:p>
          <a:p>
            <a:pPr marL="180000">
              <a:spcBef>
                <a:spcPts val="1200"/>
              </a:spcBef>
              <a:buFont typeface="Arial" pitchFamily="34" charset="0"/>
              <a:buChar char="•"/>
            </a:pPr>
            <a:r>
              <a:rPr lang="en-US" altLang="zh-TW" sz="2400" dirty="0" smtClean="0">
                <a:latin typeface="+mn-lt"/>
              </a:rPr>
              <a:t>Define settings:</a:t>
            </a:r>
          </a:p>
          <a:p>
            <a:pPr marL="180000" lvl="1">
              <a:spcBef>
                <a:spcPts val="1200"/>
              </a:spcBef>
              <a:buFont typeface="Arial" pitchFamily="34" charset="0"/>
              <a:buChar char="•"/>
            </a:pPr>
            <a:r>
              <a:rPr lang="en-US" altLang="zh-TW" sz="2400" dirty="0" smtClean="0">
                <a:latin typeface="+mn-lt"/>
              </a:rPr>
              <a:t>Read </a:t>
            </a:r>
            <a:r>
              <a:rPr lang="en-US" altLang="zh-TW" sz="2400" dirty="0">
                <a:latin typeface="+mn-lt"/>
              </a:rPr>
              <a:t>data as </a:t>
            </a:r>
            <a:r>
              <a:rPr lang="en-US" altLang="ja-JP" sz="2400" dirty="0" smtClean="0">
                <a:latin typeface="+mn-lt"/>
              </a:rPr>
              <a:t>continuous or </a:t>
            </a:r>
            <a:r>
              <a:rPr lang="en-US" altLang="ja-JP" sz="2400" dirty="0">
                <a:latin typeface="+mn-lt"/>
              </a:rPr>
              <a:t>as </a:t>
            </a:r>
            <a:r>
              <a:rPr lang="en-US" altLang="ja-JP" sz="2400" dirty="0" smtClean="0">
                <a:latin typeface="+mn-lt"/>
              </a:rPr>
              <a:t>trials</a:t>
            </a:r>
          </a:p>
          <a:p>
            <a:pPr marL="180000" lvl="1">
              <a:spcBef>
                <a:spcPts val="1200"/>
              </a:spcBef>
              <a:buFont typeface="Arial" pitchFamily="34" charset="0"/>
              <a:buChar char="•"/>
            </a:pPr>
            <a:r>
              <a:rPr lang="en-US" altLang="zh-TW" sz="2400" dirty="0" smtClean="0">
                <a:latin typeface="+mn-lt"/>
              </a:rPr>
              <a:t>Select channels</a:t>
            </a:r>
          </a:p>
          <a:p>
            <a:pPr marL="180000" lvl="1">
              <a:spcBef>
                <a:spcPts val="1200"/>
              </a:spcBef>
              <a:buFont typeface="Arial" pitchFamily="34" charset="0"/>
              <a:buChar char="•"/>
            </a:pPr>
            <a:r>
              <a:rPr lang="en-US" altLang="zh-TW" sz="2400" dirty="0" smtClean="0">
                <a:latin typeface="+mn-lt"/>
              </a:rPr>
              <a:t>Define </a:t>
            </a:r>
            <a:r>
              <a:rPr lang="en-US" altLang="zh-TW" sz="2400" dirty="0">
                <a:latin typeface="+mn-lt"/>
              </a:rPr>
              <a:t>file </a:t>
            </a:r>
            <a:r>
              <a:rPr lang="en-US" altLang="zh-TW" sz="2400" dirty="0" smtClean="0">
                <a:latin typeface="+mn-lt"/>
              </a:rPr>
              <a:t>name</a:t>
            </a:r>
            <a:endParaRPr lang="en-US" altLang="zh-TW" sz="24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txBox="1">
            <a:spLocks noChangeArrowheads="1"/>
          </p:cNvSpPr>
          <p:nvPr/>
        </p:nvSpPr>
        <p:spPr bwMode="auto">
          <a:xfrm>
            <a:off x="330200" y="1628800"/>
            <a:ext cx="8489950" cy="3933801"/>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sz="2400" dirty="0" smtClean="0">
                <a:latin typeface="+mn-lt"/>
              </a:rPr>
              <a:t>Sampling </a:t>
            </a:r>
            <a:r>
              <a:rPr lang="en-US" altLang="zh-TW" sz="2400" dirty="0">
                <a:latin typeface="+mn-lt"/>
              </a:rPr>
              <a:t>frequency: number of samples per second taken from a continuous signal</a:t>
            </a:r>
          </a:p>
          <a:p>
            <a:pPr marL="342900" indent="-342900" eaLnBrk="0" hangingPunct="0">
              <a:spcBef>
                <a:spcPct val="20000"/>
              </a:spcBef>
              <a:buFontTx/>
              <a:buChar char="•"/>
            </a:pPr>
            <a:r>
              <a:rPr lang="en-US" altLang="zh-TW" sz="2400" dirty="0">
                <a:latin typeface="+mn-lt"/>
              </a:rPr>
              <a:t>Data are usually acquired with a very high sampling </a:t>
            </a:r>
            <a:r>
              <a:rPr lang="en-US" altLang="zh-TW" sz="2400" dirty="0" smtClean="0">
                <a:latin typeface="+mn-lt"/>
              </a:rPr>
              <a:t>rate</a:t>
            </a:r>
            <a:endParaRPr lang="en-US" altLang="zh-TW" sz="2400" dirty="0">
              <a:latin typeface="+mn-lt"/>
            </a:endParaRPr>
          </a:p>
          <a:p>
            <a:pPr marL="342900" indent="-342900" eaLnBrk="0" hangingPunct="0">
              <a:spcBef>
                <a:spcPct val="20000"/>
              </a:spcBef>
              <a:buFontTx/>
              <a:buChar char="•"/>
            </a:pPr>
            <a:r>
              <a:rPr lang="en-US" altLang="zh-TW" sz="2400" dirty="0" smtClean="0">
                <a:latin typeface="+mn-lt"/>
              </a:rPr>
              <a:t>SF should be greater than twice the maximum frequency of the signal of </a:t>
            </a:r>
            <a:r>
              <a:rPr lang="en-US" altLang="zh-TW" sz="2400" dirty="0" smtClean="0">
                <a:solidFill>
                  <a:srgbClr val="000000"/>
                </a:solidFill>
                <a:latin typeface="+mn-lt"/>
              </a:rPr>
              <a:t>interest?</a:t>
            </a:r>
          </a:p>
          <a:p>
            <a:pPr marL="342900" indent="-342900" eaLnBrk="0" hangingPunct="0">
              <a:spcBef>
                <a:spcPct val="20000"/>
              </a:spcBef>
              <a:buFontTx/>
              <a:buChar char="•"/>
            </a:pPr>
            <a:r>
              <a:rPr lang="en-US" altLang="zh-TW" sz="2400" dirty="0" err="1" smtClean="0">
                <a:latin typeface="+mn-lt"/>
              </a:rPr>
              <a:t>Downsampling</a:t>
            </a:r>
            <a:r>
              <a:rPr lang="en-US" altLang="zh-TW" sz="2400" dirty="0" smtClean="0">
                <a:latin typeface="+mn-lt"/>
              </a:rPr>
              <a:t> </a:t>
            </a:r>
            <a:r>
              <a:rPr lang="en-US" altLang="zh-TW" sz="2400" dirty="0">
                <a:latin typeface="+mn-lt"/>
              </a:rPr>
              <a:t>reduces the file size and speeds up the subsequent processing steps (e.g. 200 Hz)</a:t>
            </a:r>
          </a:p>
          <a:p>
            <a:pPr marL="342900" indent="-342900" eaLnBrk="0" hangingPunct="0">
              <a:spcBef>
                <a:spcPct val="20000"/>
              </a:spcBef>
              <a:buFontTx/>
              <a:buChar char="•"/>
            </a:pPr>
            <a:endParaRPr lang="en-US" altLang="zh-TW" sz="2400" dirty="0">
              <a:latin typeface="+mn-lt"/>
            </a:endParaRPr>
          </a:p>
        </p:txBody>
      </p:sp>
      <p:sp>
        <p:nvSpPr>
          <p:cNvPr id="65538"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err="1" smtClean="0">
                <a:solidFill>
                  <a:schemeClr val="tx2"/>
                </a:solidFill>
                <a:latin typeface="+mn-lt"/>
              </a:rPr>
              <a:t>Downsampling</a:t>
            </a:r>
            <a:endParaRPr lang="en-US" altLang="zh-TW" sz="4000" b="1" dirty="0">
              <a:solidFill>
                <a:schemeClr val="tx2"/>
              </a:solidFill>
              <a:latin typeface="+mn-lt"/>
            </a:endParaRPr>
          </a:p>
        </p:txBody>
      </p:sp>
      <p:pic>
        <p:nvPicPr>
          <p:cNvPr id="65539" name="Picture 13" descr="Screen shot 2010-02-08 at 13.42.42.png"/>
          <p:cNvPicPr>
            <a:picLocks noChangeAspect="1"/>
          </p:cNvPicPr>
          <p:nvPr/>
        </p:nvPicPr>
        <p:blipFill>
          <a:blip r:embed="rId3"/>
          <a:srcRect/>
          <a:stretch>
            <a:fillRect/>
          </a:stretch>
        </p:blipFill>
        <p:spPr bwMode="auto">
          <a:xfrm>
            <a:off x="5507715" y="4487309"/>
            <a:ext cx="3636962" cy="2368550"/>
          </a:xfrm>
          <a:prstGeom prst="rect">
            <a:avLst/>
          </a:prstGeom>
          <a:noFill/>
          <a:ln w="9525">
            <a:noFill/>
            <a:miter lim="800000"/>
            <a:headEnd/>
            <a:tailEnd/>
          </a:ln>
        </p:spPr>
      </p:pic>
      <p:pic>
        <p:nvPicPr>
          <p:cNvPr id="65540" name="Picture 4"/>
          <p:cNvPicPr>
            <a:picLocks noChangeAspect="1"/>
          </p:cNvPicPr>
          <p:nvPr/>
        </p:nvPicPr>
        <p:blipFill>
          <a:blip r:embed="rId4"/>
          <a:srcRect/>
          <a:stretch>
            <a:fillRect/>
          </a:stretch>
        </p:blipFill>
        <p:spPr bwMode="auto">
          <a:xfrm>
            <a:off x="971600" y="4653136"/>
            <a:ext cx="3098800" cy="1638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txBox="1">
            <a:spLocks noChangeArrowheads="1"/>
          </p:cNvSpPr>
          <p:nvPr/>
        </p:nvSpPr>
        <p:spPr bwMode="auto">
          <a:xfrm>
            <a:off x="330200" y="1772817"/>
            <a:ext cx="8489950" cy="3789784"/>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sz="2000" dirty="0">
                <a:latin typeface="+mn-lt"/>
              </a:rPr>
              <a:t>Identify </a:t>
            </a:r>
            <a:r>
              <a:rPr lang="en-US" altLang="zh-TW" sz="2000" dirty="0" err="1">
                <a:latin typeface="+mn-lt"/>
              </a:rPr>
              <a:t>vEOG</a:t>
            </a:r>
            <a:r>
              <a:rPr lang="en-US" altLang="zh-TW" sz="2000" dirty="0">
                <a:latin typeface="+mn-lt"/>
              </a:rPr>
              <a:t> and </a:t>
            </a:r>
            <a:r>
              <a:rPr lang="en-US" altLang="zh-TW" sz="2000" dirty="0" err="1">
                <a:latin typeface="+mn-lt"/>
              </a:rPr>
              <a:t>hEOG</a:t>
            </a:r>
            <a:r>
              <a:rPr lang="en-US" altLang="zh-TW" sz="2000" dirty="0">
                <a:latin typeface="+mn-lt"/>
              </a:rPr>
              <a:t> channels, remove several channels that don</a:t>
            </a:r>
            <a:r>
              <a:rPr lang="ja-JP" altLang="en-US" sz="2000" dirty="0">
                <a:latin typeface="+mn-lt"/>
              </a:rPr>
              <a:t>’</a:t>
            </a:r>
            <a:r>
              <a:rPr lang="en-US" altLang="ja-JP" sz="2000" dirty="0">
                <a:latin typeface="+mn-lt"/>
              </a:rPr>
              <a:t>t carry EEG </a:t>
            </a:r>
            <a:r>
              <a:rPr lang="en-US" altLang="ja-JP" sz="2000" dirty="0" smtClean="0">
                <a:latin typeface="+mn-lt"/>
              </a:rPr>
              <a:t>data</a:t>
            </a:r>
            <a:endParaRPr lang="en-US" altLang="ja-JP" sz="2000" dirty="0">
              <a:latin typeface="+mn-lt"/>
            </a:endParaRPr>
          </a:p>
          <a:p>
            <a:pPr marL="342900" indent="-342900" eaLnBrk="0" hangingPunct="0">
              <a:spcBef>
                <a:spcPct val="20000"/>
              </a:spcBef>
              <a:buFontTx/>
              <a:buChar char="•"/>
            </a:pPr>
            <a:r>
              <a:rPr lang="en-US" altLang="zh-TW" sz="2000" dirty="0">
                <a:latin typeface="+mn-lt"/>
              </a:rPr>
              <a:t>Specify reference for remaining </a:t>
            </a:r>
            <a:r>
              <a:rPr lang="en-US" altLang="zh-TW" sz="2000" dirty="0" smtClean="0">
                <a:latin typeface="+mn-lt"/>
              </a:rPr>
              <a:t>channels</a:t>
            </a:r>
          </a:p>
          <a:p>
            <a:pPr marL="800100" lvl="1" indent="-342900" eaLnBrk="0" hangingPunct="0">
              <a:spcBef>
                <a:spcPct val="20000"/>
              </a:spcBef>
              <a:buFontTx/>
              <a:buChar char="•"/>
            </a:pPr>
            <a:r>
              <a:rPr lang="en-US" altLang="zh-TW" sz="2000" dirty="0" smtClean="0">
                <a:latin typeface="+mn-lt"/>
              </a:rPr>
              <a:t>Single </a:t>
            </a:r>
            <a:r>
              <a:rPr lang="en-US" altLang="zh-TW" sz="2000" dirty="0">
                <a:latin typeface="+mn-lt"/>
              </a:rPr>
              <a:t>electrode reference: free from neural activity of interest</a:t>
            </a:r>
          </a:p>
          <a:p>
            <a:pPr marL="800100" lvl="1" indent="-342900" eaLnBrk="0" hangingPunct="0">
              <a:spcBef>
                <a:spcPct val="20000"/>
              </a:spcBef>
              <a:buFontTx/>
              <a:buChar char="•"/>
            </a:pPr>
            <a:r>
              <a:rPr lang="en-US" altLang="zh-TW" sz="2000" dirty="0" smtClean="0">
                <a:latin typeface="+mn-lt"/>
              </a:rPr>
              <a:t>Average </a:t>
            </a:r>
            <a:r>
              <a:rPr lang="en-US" altLang="zh-TW" sz="2000" dirty="0">
                <a:latin typeface="+mn-lt"/>
              </a:rPr>
              <a:t>reference: Output of all amplifiers are summed and averaged and the averaged signal is used as a common reference for each channel</a:t>
            </a:r>
          </a:p>
        </p:txBody>
      </p:sp>
      <p:sp>
        <p:nvSpPr>
          <p:cNvPr id="67586"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Montage </a:t>
            </a:r>
            <a:r>
              <a:rPr lang="en-US" altLang="zh-TW" sz="4000" b="1" dirty="0">
                <a:solidFill>
                  <a:schemeClr val="tx2"/>
                </a:solidFill>
                <a:latin typeface="+mn-lt"/>
              </a:rPr>
              <a:t>and </a:t>
            </a:r>
            <a:r>
              <a:rPr lang="en-US" altLang="zh-TW" sz="4000" b="1" dirty="0" smtClean="0">
                <a:solidFill>
                  <a:schemeClr val="tx2"/>
                </a:solidFill>
                <a:latin typeface="+mn-lt"/>
              </a:rPr>
              <a:t>Referencing</a:t>
            </a:r>
            <a:endParaRPr lang="en-US" altLang="zh-TW" sz="4000" b="1" dirty="0">
              <a:solidFill>
                <a:schemeClr val="tx2"/>
              </a:solidFill>
              <a:latin typeface="+mn-lt"/>
            </a:endParaRPr>
          </a:p>
        </p:txBody>
      </p:sp>
      <p:pic>
        <p:nvPicPr>
          <p:cNvPr id="67587" name="Picture 5" descr="Screen shot 2010-02-08 at 13.53.30.png"/>
          <p:cNvPicPr>
            <a:picLocks noChangeAspect="1"/>
          </p:cNvPicPr>
          <p:nvPr/>
        </p:nvPicPr>
        <p:blipFill>
          <a:blip r:embed="rId3"/>
          <a:srcRect/>
          <a:stretch>
            <a:fillRect/>
          </a:stretch>
        </p:blipFill>
        <p:spPr bwMode="auto">
          <a:xfrm>
            <a:off x="381000" y="4343400"/>
            <a:ext cx="2895600" cy="1960563"/>
          </a:xfrm>
          <a:prstGeom prst="rect">
            <a:avLst/>
          </a:prstGeom>
          <a:noFill/>
          <a:ln w="9525">
            <a:noFill/>
            <a:miter lim="800000"/>
            <a:headEnd/>
            <a:tailEnd/>
          </a:ln>
        </p:spPr>
      </p:pic>
      <p:pic>
        <p:nvPicPr>
          <p:cNvPr id="67588" name="Picture 7" descr="Screen shot 2010-02-08 at 14.19.03.png"/>
          <p:cNvPicPr>
            <a:picLocks noChangeAspect="1"/>
          </p:cNvPicPr>
          <p:nvPr/>
        </p:nvPicPr>
        <p:blipFill>
          <a:blip r:embed="rId4"/>
          <a:srcRect/>
          <a:stretch>
            <a:fillRect/>
          </a:stretch>
        </p:blipFill>
        <p:spPr bwMode="auto">
          <a:xfrm>
            <a:off x="3505200" y="3975100"/>
            <a:ext cx="5410200" cy="2730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1" descr="Screen shot 2010-02-08 at 14.41.31.png"/>
          <p:cNvPicPr>
            <a:picLocks noChangeAspect="1"/>
          </p:cNvPicPr>
          <p:nvPr/>
        </p:nvPicPr>
        <p:blipFill>
          <a:blip r:embed="rId3"/>
          <a:srcRect/>
          <a:stretch>
            <a:fillRect/>
          </a:stretch>
        </p:blipFill>
        <p:spPr bwMode="auto">
          <a:xfrm>
            <a:off x="3019425" y="4460875"/>
            <a:ext cx="2927350" cy="2320925"/>
          </a:xfrm>
          <a:prstGeom prst="rect">
            <a:avLst/>
          </a:prstGeom>
          <a:noFill/>
          <a:ln w="9525">
            <a:noFill/>
            <a:miter lim="800000"/>
            <a:headEnd/>
            <a:tailEnd/>
          </a:ln>
        </p:spPr>
      </p:pic>
      <p:sp>
        <p:nvSpPr>
          <p:cNvPr id="69634" name="Rectangle 3"/>
          <p:cNvSpPr txBox="1">
            <a:spLocks noChangeArrowheads="1"/>
          </p:cNvSpPr>
          <p:nvPr/>
        </p:nvSpPr>
        <p:spPr bwMode="auto">
          <a:xfrm>
            <a:off x="330200" y="1700809"/>
            <a:ext cx="8489950" cy="3785592"/>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dirty="0">
                <a:latin typeface="+mn-lt"/>
              </a:rPr>
              <a:t>Cut out chunks of continuous data (= single trials)</a:t>
            </a:r>
          </a:p>
          <a:p>
            <a:pPr marL="342900" indent="-342900" eaLnBrk="0" hangingPunct="0">
              <a:spcBef>
                <a:spcPct val="20000"/>
              </a:spcBef>
              <a:buFontTx/>
              <a:buChar char="•"/>
            </a:pPr>
            <a:r>
              <a:rPr lang="en-US" altLang="zh-TW" dirty="0">
                <a:latin typeface="+mn-lt"/>
              </a:rPr>
              <a:t>Specify time window associated with triggers [</a:t>
            </a:r>
            <a:r>
              <a:rPr lang="en-US" altLang="zh-TW" dirty="0" err="1">
                <a:latin typeface="+mn-lt"/>
              </a:rPr>
              <a:t>prestimulus</a:t>
            </a:r>
            <a:r>
              <a:rPr lang="en-US" altLang="zh-TW" dirty="0">
                <a:latin typeface="+mn-lt"/>
              </a:rPr>
              <a:t> time, </a:t>
            </a:r>
            <a:r>
              <a:rPr lang="en-US" altLang="zh-TW" dirty="0" err="1">
                <a:latin typeface="+mn-lt"/>
              </a:rPr>
              <a:t>poststimulus</a:t>
            </a:r>
            <a:r>
              <a:rPr lang="en-US" altLang="zh-TW" dirty="0">
                <a:latin typeface="+mn-lt"/>
              </a:rPr>
              <a:t> time]</a:t>
            </a:r>
          </a:p>
          <a:p>
            <a:pPr marL="342900" indent="-342900" eaLnBrk="0" hangingPunct="0">
              <a:spcBef>
                <a:spcPct val="20000"/>
              </a:spcBef>
              <a:buFontTx/>
              <a:buChar char="•"/>
            </a:pPr>
            <a:r>
              <a:rPr lang="en-US" altLang="zh-TW" dirty="0">
                <a:latin typeface="+mn-lt"/>
              </a:rPr>
              <a:t>Baseline-correction: automatic; the mean of the </a:t>
            </a:r>
            <a:r>
              <a:rPr lang="en-US" altLang="zh-TW" dirty="0" err="1">
                <a:latin typeface="+mn-lt"/>
              </a:rPr>
              <a:t>prestimulus</a:t>
            </a:r>
            <a:r>
              <a:rPr lang="en-US" altLang="zh-TW" dirty="0">
                <a:latin typeface="+mn-lt"/>
              </a:rPr>
              <a:t> time is subtracted from the whole trial</a:t>
            </a:r>
          </a:p>
          <a:p>
            <a:pPr marL="342900" indent="-342900" eaLnBrk="0" hangingPunct="0">
              <a:spcBef>
                <a:spcPct val="20000"/>
              </a:spcBef>
              <a:buFontTx/>
              <a:buChar char="•"/>
            </a:pPr>
            <a:r>
              <a:rPr lang="en-US" altLang="zh-TW" dirty="0">
                <a:latin typeface="+mn-lt"/>
              </a:rPr>
              <a:t>Segment length: at least 100 ms for baseline-correction; the longer the more </a:t>
            </a:r>
            <a:r>
              <a:rPr lang="en-US" altLang="zh-TW" dirty="0" err="1">
                <a:latin typeface="+mn-lt"/>
              </a:rPr>
              <a:t>artefacts</a:t>
            </a:r>
            <a:endParaRPr lang="en-US" altLang="zh-TW" dirty="0">
              <a:latin typeface="+mn-lt"/>
            </a:endParaRPr>
          </a:p>
          <a:p>
            <a:pPr marL="342900" indent="-342900" eaLnBrk="0" hangingPunct="0">
              <a:spcBef>
                <a:spcPct val="20000"/>
              </a:spcBef>
              <a:buFontTx/>
              <a:buChar char="•"/>
            </a:pPr>
            <a:r>
              <a:rPr lang="en-US" altLang="zh-TW" dirty="0">
                <a:solidFill>
                  <a:srgbClr val="000000"/>
                </a:solidFill>
                <a:latin typeface="+mn-lt"/>
              </a:rPr>
              <a:t>Padding</a:t>
            </a:r>
            <a:r>
              <a:rPr lang="en-US" altLang="zh-TW" dirty="0">
                <a:latin typeface="+mn-lt"/>
              </a:rPr>
              <a:t>: adds time points before and after each trial to avoid </a:t>
            </a:r>
            <a:r>
              <a:rPr lang="ja-JP" altLang="en-US" dirty="0">
                <a:latin typeface="+mn-lt"/>
              </a:rPr>
              <a:t>‘</a:t>
            </a:r>
            <a:r>
              <a:rPr lang="en-US" altLang="ja-JP" dirty="0">
                <a:latin typeface="+mn-lt"/>
              </a:rPr>
              <a:t>edge effects</a:t>
            </a:r>
            <a:r>
              <a:rPr lang="ja-JP" altLang="en-US" dirty="0">
                <a:latin typeface="+mn-lt"/>
              </a:rPr>
              <a:t>’</a:t>
            </a:r>
            <a:r>
              <a:rPr lang="en-US" altLang="ja-JP" dirty="0">
                <a:latin typeface="+mn-lt"/>
              </a:rPr>
              <a:t> when filtering </a:t>
            </a:r>
            <a:endParaRPr lang="en-US" altLang="zh-TW" dirty="0">
              <a:latin typeface="+mn-lt"/>
            </a:endParaRPr>
          </a:p>
        </p:txBody>
      </p:sp>
      <p:sp>
        <p:nvSpPr>
          <p:cNvPr id="69635"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err="1" smtClean="0">
                <a:solidFill>
                  <a:schemeClr val="tx2"/>
                </a:solidFill>
                <a:latin typeface="+mn-lt"/>
              </a:rPr>
              <a:t>Epoching</a:t>
            </a:r>
            <a:endParaRPr lang="en-US" altLang="zh-TW" sz="4000" b="1" dirty="0">
              <a:solidFill>
                <a:schemeClr val="tx2"/>
              </a:solidFill>
              <a:latin typeface="+mn-lt"/>
            </a:endParaRPr>
          </a:p>
        </p:txBody>
      </p:sp>
      <p:pic>
        <p:nvPicPr>
          <p:cNvPr id="69636" name="Picture 8" descr="Screen shot 2010-02-08 at 14.34.32.png"/>
          <p:cNvPicPr>
            <a:picLocks noChangeAspect="1"/>
          </p:cNvPicPr>
          <p:nvPr/>
        </p:nvPicPr>
        <p:blipFill>
          <a:blip r:embed="rId4"/>
          <a:srcRect/>
          <a:stretch>
            <a:fillRect/>
          </a:stretch>
        </p:blipFill>
        <p:spPr bwMode="auto">
          <a:xfrm>
            <a:off x="609600" y="4495800"/>
            <a:ext cx="2209800" cy="565150"/>
          </a:xfrm>
          <a:prstGeom prst="rect">
            <a:avLst/>
          </a:prstGeom>
          <a:noFill/>
          <a:ln w="9525">
            <a:noFill/>
            <a:miter lim="800000"/>
            <a:headEnd/>
            <a:tailEnd/>
          </a:ln>
        </p:spPr>
      </p:pic>
      <p:pic>
        <p:nvPicPr>
          <p:cNvPr id="69637" name="Picture 9" descr="Screen shot 2010-02-08 at 14.35.30.png"/>
          <p:cNvPicPr>
            <a:picLocks noChangeAspect="1"/>
          </p:cNvPicPr>
          <p:nvPr/>
        </p:nvPicPr>
        <p:blipFill>
          <a:blip r:embed="rId5"/>
          <a:srcRect/>
          <a:stretch>
            <a:fillRect/>
          </a:stretch>
        </p:blipFill>
        <p:spPr bwMode="auto">
          <a:xfrm>
            <a:off x="6600825" y="4191000"/>
            <a:ext cx="2314575" cy="2352675"/>
          </a:xfrm>
          <a:prstGeom prst="rect">
            <a:avLst/>
          </a:prstGeom>
          <a:noFill/>
          <a:ln w="9525">
            <a:noFill/>
            <a:miter lim="800000"/>
            <a:headEnd/>
            <a:tailEnd/>
          </a:ln>
        </p:spPr>
      </p:pic>
      <p:pic>
        <p:nvPicPr>
          <p:cNvPr id="69638" name="Picture 10" descr="Screen shot 2010-02-08 at 14.40.47.png"/>
          <p:cNvPicPr>
            <a:picLocks noChangeAspect="1"/>
          </p:cNvPicPr>
          <p:nvPr/>
        </p:nvPicPr>
        <p:blipFill>
          <a:blip r:embed="rId6"/>
          <a:srcRect/>
          <a:stretch>
            <a:fillRect/>
          </a:stretch>
        </p:blipFill>
        <p:spPr bwMode="auto">
          <a:xfrm>
            <a:off x="4924425" y="5791200"/>
            <a:ext cx="962025" cy="971550"/>
          </a:xfrm>
          <a:prstGeom prst="rect">
            <a:avLst/>
          </a:prstGeom>
          <a:noFill/>
          <a:ln w="9525">
            <a:noFill/>
            <a:miter lim="800000"/>
            <a:headEnd/>
            <a:tailEnd/>
          </a:ln>
        </p:spPr>
      </p:pic>
      <p:cxnSp>
        <p:nvCxnSpPr>
          <p:cNvPr id="14" name="Straight Arrow Connector 13"/>
          <p:cNvCxnSpPr/>
          <p:nvPr/>
        </p:nvCxnSpPr>
        <p:spPr>
          <a:xfrm rot="16200000" flipH="1">
            <a:off x="5267325" y="5524500"/>
            <a:ext cx="304800" cy="228600"/>
          </a:xfrm>
          <a:prstGeom prst="straightConnector1">
            <a:avLst/>
          </a:prstGeom>
          <a:ln>
            <a:solidFill>
              <a:srgbClr val="88902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5457825" y="5029200"/>
            <a:ext cx="1066800" cy="228600"/>
          </a:xfrm>
          <a:prstGeom prst="straightConnector1">
            <a:avLst/>
          </a:prstGeom>
          <a:ln>
            <a:solidFill>
              <a:srgbClr val="88902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a:off x="4543425" y="5791200"/>
            <a:ext cx="228600" cy="228600"/>
          </a:xfrm>
          <a:prstGeom prst="straightConnector1">
            <a:avLst/>
          </a:prstGeom>
          <a:ln>
            <a:solidFill>
              <a:srgbClr val="889028"/>
            </a:solidFill>
            <a:tailEnd type="arrow"/>
          </a:ln>
          <a:effectLst/>
        </p:spPr>
        <p:style>
          <a:lnRef idx="2">
            <a:schemeClr val="accent1"/>
          </a:lnRef>
          <a:fillRef idx="0">
            <a:schemeClr val="accent1"/>
          </a:fillRef>
          <a:effectRef idx="1">
            <a:schemeClr val="accent1"/>
          </a:effectRef>
          <a:fontRef idx="minor">
            <a:schemeClr val="tx1"/>
          </a:fontRef>
        </p:style>
      </p:cxnSp>
      <p:sp>
        <p:nvSpPr>
          <p:cNvPr id="69642" name="TextBox 22"/>
          <p:cNvSpPr txBox="1">
            <a:spLocks noChangeArrowheads="1"/>
          </p:cNvSpPr>
          <p:nvPr/>
        </p:nvSpPr>
        <p:spPr bwMode="auto">
          <a:xfrm>
            <a:off x="3248025" y="6091238"/>
            <a:ext cx="1600200" cy="646331"/>
          </a:xfrm>
          <a:prstGeom prst="rect">
            <a:avLst/>
          </a:prstGeom>
          <a:solidFill>
            <a:schemeClr val="bg1"/>
          </a:solidFill>
          <a:ln w="9525">
            <a:noFill/>
            <a:miter lim="800000"/>
            <a:headEnd/>
            <a:tailEnd/>
          </a:ln>
        </p:spPr>
        <p:txBody>
          <a:bodyPr>
            <a:spAutoFit/>
          </a:bodyPr>
          <a:lstStyle/>
          <a:p>
            <a:r>
              <a:rPr lang="en-US" altLang="zh-TW" sz="1200">
                <a:latin typeface="+mn-lt"/>
              </a:rPr>
              <a:t>For multisubject/batch epoching in future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txBox="1">
            <a:spLocks noChangeArrowheads="1"/>
          </p:cNvSpPr>
          <p:nvPr/>
        </p:nvSpPr>
        <p:spPr bwMode="auto">
          <a:xfrm>
            <a:off x="330200" y="1700809"/>
            <a:ext cx="8489950" cy="4776192"/>
          </a:xfrm>
          <a:prstGeom prst="rect">
            <a:avLst/>
          </a:prstGeom>
          <a:noFill/>
          <a:ln w="9525">
            <a:noFill/>
            <a:miter lim="800000"/>
            <a:headEnd/>
            <a:tailEnd/>
          </a:ln>
        </p:spPr>
        <p:txBody>
          <a:bodyPr/>
          <a:lstStyle/>
          <a:p>
            <a:pPr marL="342900" indent="-342900" eaLnBrk="0" hangingPunct="0">
              <a:spcBef>
                <a:spcPts val="1200"/>
              </a:spcBef>
              <a:buFontTx/>
              <a:buChar char="•"/>
            </a:pPr>
            <a:r>
              <a:rPr lang="en-US" altLang="zh-TW" sz="2400" dirty="0">
                <a:latin typeface="+mn-lt"/>
              </a:rPr>
              <a:t>EEG data consist of signal and noise</a:t>
            </a:r>
          </a:p>
          <a:p>
            <a:pPr marL="342900" indent="-342900" eaLnBrk="0" hangingPunct="0">
              <a:spcBef>
                <a:spcPts val="1200"/>
              </a:spcBef>
              <a:buFontTx/>
              <a:buChar char="•"/>
            </a:pPr>
            <a:r>
              <a:rPr lang="en-US" altLang="zh-TW" sz="2400" dirty="0">
                <a:latin typeface="+mn-lt"/>
              </a:rPr>
              <a:t>Some noise is sufficiently different in frequency content from the signal. It can be suppressed by attenuating different frequencies.</a:t>
            </a:r>
          </a:p>
          <a:p>
            <a:pPr marL="342900" indent="-342900" eaLnBrk="0" hangingPunct="0">
              <a:spcBef>
                <a:spcPts val="1200"/>
              </a:spcBef>
              <a:buFontTx/>
              <a:buChar char="•"/>
            </a:pPr>
            <a:r>
              <a:rPr lang="en-US" altLang="zh-TW" sz="2400" dirty="0">
                <a:latin typeface="+mn-lt"/>
              </a:rPr>
              <a:t>Non-neural physiological activity (skin/sweat potentials); </a:t>
            </a:r>
            <a:r>
              <a:rPr lang="en-US" altLang="zh-TW" sz="2400" dirty="0" smtClean="0">
                <a:latin typeface="+mn-lt"/>
              </a:rPr>
              <a:t>(drifts – high pass filter takes care of that) </a:t>
            </a:r>
            <a:r>
              <a:rPr lang="en-US" altLang="zh-TW" sz="2400" dirty="0"/>
              <a:t>noise from electrical outlets </a:t>
            </a:r>
            <a:r>
              <a:rPr lang="en-US" altLang="zh-TW" sz="2400" dirty="0" smtClean="0"/>
              <a:t>(</a:t>
            </a:r>
            <a:r>
              <a:rPr lang="en-US" altLang="zh-TW" sz="2400" dirty="0" err="1" smtClean="0"/>
              <a:t>bandstop</a:t>
            </a:r>
            <a:r>
              <a:rPr lang="en-US" altLang="zh-TW" sz="2400" dirty="0" smtClean="0"/>
              <a:t>)</a:t>
            </a:r>
            <a:endParaRPr lang="en-US" altLang="zh-TW" sz="2400" dirty="0" smtClean="0">
              <a:latin typeface="+mn-lt"/>
            </a:endParaRPr>
          </a:p>
          <a:p>
            <a:pPr marL="342900" indent="-342900" eaLnBrk="0" hangingPunct="0">
              <a:spcBef>
                <a:spcPts val="1200"/>
              </a:spcBef>
              <a:buFontTx/>
              <a:buChar char="•"/>
            </a:pPr>
            <a:r>
              <a:rPr lang="en-US" altLang="zh-TW" sz="2400" dirty="0" smtClean="0">
                <a:latin typeface="+mn-lt"/>
              </a:rPr>
              <a:t>SPM8: Butterworth filter</a:t>
            </a:r>
          </a:p>
          <a:p>
            <a:pPr marL="742950" lvl="1" indent="-285750" eaLnBrk="0" hangingPunct="0">
              <a:spcBef>
                <a:spcPts val="1200"/>
              </a:spcBef>
              <a:buFontTx/>
              <a:buChar char="•"/>
            </a:pPr>
            <a:r>
              <a:rPr lang="en-US" altLang="zh-TW" sz="2400" dirty="0" smtClean="0">
                <a:latin typeface="+mn-lt"/>
              </a:rPr>
              <a:t>High</a:t>
            </a:r>
            <a:r>
              <a:rPr lang="en-US" altLang="zh-TW" sz="2400" dirty="0">
                <a:latin typeface="+mn-lt"/>
              </a:rPr>
              <a:t>-, low</a:t>
            </a:r>
            <a:r>
              <a:rPr lang="en-US" altLang="zh-TW" sz="2400" dirty="0" smtClean="0">
                <a:latin typeface="+mn-lt"/>
              </a:rPr>
              <a:t>-, band- pass or </a:t>
            </a:r>
            <a:r>
              <a:rPr lang="en-US" altLang="zh-TW" sz="2400" dirty="0" err="1" smtClean="0">
                <a:latin typeface="+mn-lt"/>
              </a:rPr>
              <a:t>bandstop</a:t>
            </a:r>
            <a:r>
              <a:rPr lang="en-US" altLang="zh-TW" sz="2400" dirty="0" smtClean="0">
                <a:latin typeface="+mn-lt"/>
              </a:rPr>
              <a:t> filter</a:t>
            </a:r>
            <a:endParaRPr lang="en-US" altLang="zh-TW" sz="2400" dirty="0">
              <a:latin typeface="+mn-lt"/>
            </a:endParaRPr>
          </a:p>
          <a:p>
            <a:pPr marL="342900" indent="-342900" eaLnBrk="0" hangingPunct="0">
              <a:spcBef>
                <a:spcPts val="1200"/>
              </a:spcBef>
              <a:buFontTx/>
              <a:buChar char="•"/>
            </a:pPr>
            <a:r>
              <a:rPr lang="en-US" altLang="zh-TW" sz="2400" dirty="0">
                <a:latin typeface="+mn-lt"/>
              </a:rPr>
              <a:t>Any filter distorts at least some part of the signal</a:t>
            </a:r>
          </a:p>
          <a:p>
            <a:pPr marL="342900" indent="-342900" eaLnBrk="0" hangingPunct="0">
              <a:spcBef>
                <a:spcPts val="1200"/>
              </a:spcBef>
            </a:pPr>
            <a:endParaRPr lang="en-US" altLang="zh-TW" sz="2400" dirty="0">
              <a:latin typeface="+mn-lt"/>
            </a:endParaRPr>
          </a:p>
        </p:txBody>
      </p:sp>
      <p:sp>
        <p:nvSpPr>
          <p:cNvPr id="72706" name="Rectangle 2"/>
          <p:cNvSpPr txBox="1">
            <a:spLocks noChangeArrowheads="1"/>
          </p:cNvSpPr>
          <p:nvPr/>
        </p:nvSpPr>
        <p:spPr bwMode="auto">
          <a:xfrm>
            <a:off x="330200" y="908050"/>
            <a:ext cx="8489950" cy="1296988"/>
          </a:xfrm>
          <a:prstGeom prst="rect">
            <a:avLst/>
          </a:prstGeom>
          <a:noFill/>
          <a:ln w="9525">
            <a:noFill/>
            <a:miter lim="800000"/>
            <a:headEnd/>
            <a:tailEnd/>
          </a:ln>
        </p:spPr>
        <p:txBody>
          <a:bodyPr/>
          <a:lstStyle/>
          <a:p>
            <a:pPr eaLnBrk="0" hangingPunct="0"/>
            <a:r>
              <a:rPr lang="en-US" altLang="zh-TW" sz="4000" b="1" dirty="0" smtClean="0">
                <a:solidFill>
                  <a:schemeClr val="tx2"/>
                </a:solidFill>
                <a:latin typeface="+mn-lt"/>
              </a:rPr>
              <a:t>Filtering</a:t>
            </a:r>
            <a:endParaRPr lang="en-US" altLang="zh-TW" sz="4000" b="1" dirty="0">
              <a:solidFill>
                <a:schemeClr val="tx2"/>
              </a:solidFill>
              <a:latin typeface="+mn-lt"/>
            </a:endParaRPr>
          </a:p>
        </p:txBody>
      </p:sp>
      <p:pic>
        <p:nvPicPr>
          <p:cNvPr id="72707" name="Picture 14" descr="Screen shot 2010-02-08 at 15.56.44.png"/>
          <p:cNvPicPr>
            <a:picLocks noChangeAspect="1"/>
          </p:cNvPicPr>
          <p:nvPr/>
        </p:nvPicPr>
        <p:blipFill>
          <a:blip r:embed="rId3"/>
          <a:srcRect/>
          <a:stretch>
            <a:fillRect/>
          </a:stretch>
        </p:blipFill>
        <p:spPr bwMode="auto">
          <a:xfrm>
            <a:off x="3275856" y="908720"/>
            <a:ext cx="3232150" cy="825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Content Placeholder 6" descr="artefact"/>
          <p:cNvPicPr>
            <a:picLocks noGrp="1" noChangeAspect="1" noChangeArrowheads="1"/>
          </p:cNvPicPr>
          <p:nvPr>
            <p:ph idx="4294967295"/>
          </p:nvPr>
        </p:nvPicPr>
        <p:blipFill>
          <a:blip r:embed="rId3"/>
          <a:stretch>
            <a:fillRect/>
          </a:stretch>
        </p:blipFill>
        <p:spPr>
          <a:xfrm>
            <a:off x="4211960" y="1196206"/>
            <a:ext cx="4553423" cy="5473154"/>
          </a:xfrm>
          <a:noFill/>
        </p:spPr>
      </p:pic>
      <p:sp>
        <p:nvSpPr>
          <p:cNvPr id="76801" name="Title 1"/>
          <p:cNvSpPr>
            <a:spLocks noGrp="1"/>
          </p:cNvSpPr>
          <p:nvPr>
            <p:ph type="title" idx="4294967295"/>
          </p:nvPr>
        </p:nvSpPr>
        <p:spPr>
          <a:xfrm>
            <a:off x="654050" y="908050"/>
            <a:ext cx="8489950" cy="1296988"/>
          </a:xfrm>
        </p:spPr>
        <p:txBody>
          <a:bodyPr/>
          <a:lstStyle/>
          <a:p>
            <a:r>
              <a:rPr lang="en-US" altLang="zh-TW" sz="4000" dirty="0" err="1" smtClean="0">
                <a:latin typeface="+mn-lt"/>
                <a:ea typeface="ＭＳ Ｐゴシック" pitchFamily="34" charset="-128"/>
              </a:rPr>
              <a:t>Artefact</a:t>
            </a:r>
            <a:r>
              <a:rPr lang="en-US" altLang="zh-TW" sz="4000" dirty="0" smtClean="0">
                <a:latin typeface="+mn-lt"/>
                <a:ea typeface="ＭＳ Ｐゴシック" pitchFamily="34" charset="-128"/>
              </a:rPr>
              <a:t> Removal</a:t>
            </a:r>
            <a:br>
              <a:rPr lang="en-US" altLang="zh-TW" sz="4000" dirty="0" smtClean="0">
                <a:latin typeface="+mn-lt"/>
                <a:ea typeface="ＭＳ Ｐゴシック" pitchFamily="34" charset="-128"/>
              </a:rPr>
            </a:br>
            <a:endParaRPr lang="en-US" altLang="zh-TW" sz="4000" dirty="0" smtClean="0">
              <a:latin typeface="+mn-lt"/>
              <a:ea typeface="ＭＳ Ｐゴシック" pitchFamily="34" charset="-128"/>
            </a:endParaRPr>
          </a:p>
        </p:txBody>
      </p:sp>
      <p:sp>
        <p:nvSpPr>
          <p:cNvPr id="9" name="TextBox 8"/>
          <p:cNvSpPr txBox="1"/>
          <p:nvPr/>
        </p:nvSpPr>
        <p:spPr>
          <a:xfrm>
            <a:off x="323850" y="1916113"/>
            <a:ext cx="3888110" cy="4308872"/>
          </a:xfrm>
          <a:prstGeom prst="rect">
            <a:avLst/>
          </a:prstGeom>
          <a:noFill/>
        </p:spPr>
        <p:txBody>
          <a:bodyPr wrap="square">
            <a:spAutoFit/>
          </a:bodyPr>
          <a:lstStyle/>
          <a:p>
            <a:pPr>
              <a:spcBef>
                <a:spcPts val="1200"/>
              </a:spcBef>
              <a:buFont typeface="Arial" pitchFamily="34" charset="0"/>
              <a:buChar char="•"/>
            </a:pPr>
            <a:r>
              <a:rPr lang="en-US" altLang="zh-TW" sz="3200" dirty="0" smtClean="0">
                <a:latin typeface="+mn-lt"/>
              </a:rPr>
              <a:t> Eye </a:t>
            </a:r>
            <a:r>
              <a:rPr lang="en-US" altLang="zh-TW" sz="3200" dirty="0">
                <a:latin typeface="+mn-lt"/>
              </a:rPr>
              <a:t>movements</a:t>
            </a:r>
          </a:p>
          <a:p>
            <a:pPr>
              <a:spcBef>
                <a:spcPts val="1200"/>
              </a:spcBef>
              <a:buFont typeface="Arial" pitchFamily="34" charset="0"/>
              <a:buChar char="•"/>
            </a:pPr>
            <a:r>
              <a:rPr lang="en-US" altLang="zh-TW" sz="3200" dirty="0" smtClean="0">
                <a:latin typeface="+mn-lt"/>
              </a:rPr>
              <a:t> Eye </a:t>
            </a:r>
            <a:r>
              <a:rPr lang="en-US" altLang="zh-TW" sz="3200" dirty="0">
                <a:latin typeface="+mn-lt"/>
              </a:rPr>
              <a:t>blinks</a:t>
            </a:r>
          </a:p>
          <a:p>
            <a:pPr>
              <a:spcBef>
                <a:spcPts val="1200"/>
              </a:spcBef>
              <a:buFont typeface="Arial" pitchFamily="34" charset="0"/>
              <a:buChar char="•"/>
            </a:pPr>
            <a:r>
              <a:rPr lang="en-US" altLang="zh-TW" sz="3200" dirty="0" smtClean="0">
                <a:latin typeface="+mn-lt"/>
              </a:rPr>
              <a:t> Muscle </a:t>
            </a:r>
            <a:r>
              <a:rPr lang="en-US" altLang="zh-TW" sz="3200" dirty="0">
                <a:latin typeface="+mn-lt"/>
              </a:rPr>
              <a:t>activity</a:t>
            </a:r>
          </a:p>
          <a:p>
            <a:pPr>
              <a:spcBef>
                <a:spcPts val="1200"/>
              </a:spcBef>
              <a:buFont typeface="Arial" pitchFamily="34" charset="0"/>
              <a:buChar char="•"/>
            </a:pPr>
            <a:r>
              <a:rPr lang="en-US" altLang="zh-TW" sz="3200" dirty="0" smtClean="0">
                <a:latin typeface="+mn-lt"/>
              </a:rPr>
              <a:t> Skin </a:t>
            </a:r>
            <a:r>
              <a:rPr lang="en-US" altLang="zh-TW" sz="3200" dirty="0">
                <a:latin typeface="+mn-lt"/>
              </a:rPr>
              <a:t>potentials</a:t>
            </a:r>
          </a:p>
          <a:p>
            <a:pPr>
              <a:spcBef>
                <a:spcPts val="1200"/>
              </a:spcBef>
              <a:buFont typeface="Arial" pitchFamily="34" charset="0"/>
              <a:buChar char="•"/>
            </a:pPr>
            <a:r>
              <a:rPr lang="en-US" altLang="en-US" sz="3200" dirty="0" smtClean="0">
                <a:latin typeface="+mn-lt"/>
              </a:rPr>
              <a:t> ‘B</a:t>
            </a:r>
            <a:r>
              <a:rPr lang="en-US" altLang="zh-TW" sz="3200" dirty="0" smtClean="0">
                <a:latin typeface="+mn-lt"/>
              </a:rPr>
              <a:t>oredom</a:t>
            </a:r>
            <a:r>
              <a:rPr lang="en-US" altLang="en-US" sz="3200" dirty="0">
                <a:latin typeface="+mn-lt"/>
              </a:rPr>
              <a:t>’</a:t>
            </a:r>
            <a:r>
              <a:rPr lang="en-US" altLang="zh-TW" sz="3200" dirty="0">
                <a:latin typeface="+mn-lt"/>
              </a:rPr>
              <a:t> (</a:t>
            </a:r>
            <a:r>
              <a:rPr lang="en-US" altLang="ja-JP" sz="3200" dirty="0">
                <a:latin typeface="+mn-lt"/>
              </a:rPr>
              <a:t>alpha waves</a:t>
            </a:r>
            <a:r>
              <a:rPr lang="en-US" altLang="ja-JP" sz="3200" dirty="0" smtClean="0">
                <a:latin typeface="+mn-lt"/>
              </a:rPr>
              <a:t>)</a:t>
            </a:r>
          </a:p>
          <a:p>
            <a:pPr>
              <a:spcBef>
                <a:spcPts val="1200"/>
              </a:spcBef>
              <a:buFont typeface="Arial" pitchFamily="34" charset="0"/>
              <a:buChar char="•"/>
            </a:pPr>
            <a:r>
              <a:rPr lang="en-US" altLang="zh-TW" sz="2800" dirty="0"/>
              <a:t> </a:t>
            </a:r>
            <a:r>
              <a:rPr lang="en-US" altLang="zh-TW" sz="3200" dirty="0">
                <a:latin typeface="+mn-lt"/>
              </a:rPr>
              <a:t>Head</a:t>
            </a:r>
            <a:r>
              <a:rPr lang="en-US" altLang="zh-TW" sz="2800" dirty="0"/>
              <a:t> </a:t>
            </a:r>
            <a:r>
              <a:rPr lang="en-US" altLang="zh-TW" sz="3200" dirty="0">
                <a:latin typeface="+mn-lt"/>
              </a:rPr>
              <a:t>movements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txBox="1">
            <a:spLocks noChangeArrowheads="1"/>
          </p:cNvSpPr>
          <p:nvPr/>
        </p:nvSpPr>
        <p:spPr bwMode="auto">
          <a:xfrm>
            <a:off x="330200" y="1876425"/>
            <a:ext cx="8489950" cy="4524375"/>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sz="2400" dirty="0" smtClean="0">
                <a:solidFill>
                  <a:srgbClr val="000000"/>
                </a:solidFill>
                <a:latin typeface="+mn-lt"/>
              </a:rPr>
              <a:t>Removal</a:t>
            </a:r>
          </a:p>
          <a:p>
            <a:pPr marL="800100" lvl="1" indent="-342900" eaLnBrk="0" hangingPunct="0">
              <a:spcBef>
                <a:spcPct val="20000"/>
              </a:spcBef>
              <a:buFontTx/>
              <a:buChar char="•"/>
            </a:pPr>
            <a:r>
              <a:rPr lang="en-US" altLang="zh-TW" sz="2400" dirty="0" smtClean="0">
                <a:solidFill>
                  <a:srgbClr val="000000"/>
                </a:solidFill>
                <a:latin typeface="+mn-lt"/>
              </a:rPr>
              <a:t>Hand-picked</a:t>
            </a:r>
          </a:p>
          <a:p>
            <a:pPr marL="800100" lvl="1" indent="-342900" eaLnBrk="0" hangingPunct="0">
              <a:spcBef>
                <a:spcPct val="20000"/>
              </a:spcBef>
              <a:buFontTx/>
              <a:buChar char="•"/>
            </a:pPr>
            <a:r>
              <a:rPr lang="en-US" altLang="zh-TW" sz="2400" dirty="0" smtClean="0">
                <a:solidFill>
                  <a:srgbClr val="000000"/>
                </a:solidFill>
                <a:latin typeface="+mn-lt"/>
              </a:rPr>
              <a:t>Automatic </a:t>
            </a:r>
            <a:r>
              <a:rPr lang="en-US" altLang="zh-TW" sz="2400" dirty="0">
                <a:solidFill>
                  <a:srgbClr val="000000"/>
                </a:solidFill>
                <a:latin typeface="+mn-lt"/>
              </a:rPr>
              <a:t>SPM </a:t>
            </a:r>
            <a:r>
              <a:rPr lang="en-US" altLang="zh-TW" sz="2400" dirty="0" smtClean="0">
                <a:solidFill>
                  <a:srgbClr val="000000"/>
                </a:solidFill>
                <a:latin typeface="+mn-lt"/>
              </a:rPr>
              <a:t>functions:</a:t>
            </a:r>
          </a:p>
          <a:p>
            <a:pPr marL="1714500" lvl="3" indent="-342900" eaLnBrk="0" hangingPunct="0">
              <a:spcBef>
                <a:spcPct val="20000"/>
              </a:spcBef>
              <a:buFontTx/>
              <a:buChar char="•"/>
            </a:pPr>
            <a:r>
              <a:rPr lang="en-US" altLang="zh-TW" sz="2400" dirty="0" err="1">
                <a:solidFill>
                  <a:srgbClr val="000000"/>
                </a:solidFill>
                <a:latin typeface="+mn-lt"/>
              </a:rPr>
              <a:t>Thresholding</a:t>
            </a:r>
            <a:r>
              <a:rPr lang="en-US" altLang="zh-TW" sz="2400" dirty="0">
                <a:solidFill>
                  <a:srgbClr val="000000"/>
                </a:solidFill>
                <a:latin typeface="+mn-lt"/>
              </a:rPr>
              <a:t> (e.g. 200 </a:t>
            </a:r>
            <a:r>
              <a:rPr lang="en-US" altLang="zh-TW" sz="2400" dirty="0" err="1" smtClean="0">
                <a:solidFill>
                  <a:srgbClr val="000000"/>
                </a:solidFill>
                <a:latin typeface="+mn-lt"/>
              </a:rPr>
              <a:t>μV</a:t>
            </a:r>
            <a:r>
              <a:rPr lang="en-US" altLang="zh-TW" sz="2400" dirty="0" smtClean="0">
                <a:solidFill>
                  <a:srgbClr val="000000"/>
                </a:solidFill>
                <a:latin typeface="+mn-lt"/>
              </a:rPr>
              <a:t>)</a:t>
            </a:r>
          </a:p>
          <a:p>
            <a:pPr marL="2171700" lvl="4" indent="-342900" eaLnBrk="0" hangingPunct="0">
              <a:spcBef>
                <a:spcPct val="20000"/>
              </a:spcBef>
              <a:buFontTx/>
              <a:buChar char="•"/>
            </a:pPr>
            <a:r>
              <a:rPr lang="en-US" altLang="zh-TW" sz="2400" dirty="0" smtClean="0">
                <a:latin typeface="+mn-lt"/>
              </a:rPr>
              <a:t>1</a:t>
            </a:r>
            <a:r>
              <a:rPr lang="en-US" altLang="zh-TW" sz="2400" baseline="30000" dirty="0" smtClean="0">
                <a:latin typeface="+mn-lt"/>
              </a:rPr>
              <a:t>st</a:t>
            </a:r>
            <a:r>
              <a:rPr lang="en-US" altLang="zh-TW" sz="2400" dirty="0" smtClean="0">
                <a:latin typeface="+mn-lt"/>
              </a:rPr>
              <a:t> </a:t>
            </a:r>
            <a:r>
              <a:rPr lang="en-US" altLang="zh-TW" sz="2400" dirty="0">
                <a:latin typeface="+mn-lt"/>
              </a:rPr>
              <a:t>– bad channels, 2</a:t>
            </a:r>
            <a:r>
              <a:rPr lang="en-US" altLang="zh-TW" sz="2400" baseline="30000" dirty="0">
                <a:latin typeface="+mn-lt"/>
              </a:rPr>
              <a:t>nd</a:t>
            </a:r>
            <a:r>
              <a:rPr lang="en-US" altLang="zh-TW" sz="2400" dirty="0">
                <a:latin typeface="+mn-lt"/>
              </a:rPr>
              <a:t> – bad </a:t>
            </a:r>
            <a:r>
              <a:rPr lang="en-US" altLang="zh-TW" sz="2400" dirty="0" smtClean="0">
                <a:latin typeface="+mn-lt"/>
              </a:rPr>
              <a:t>trials</a:t>
            </a:r>
          </a:p>
          <a:p>
            <a:pPr marL="2171700" lvl="4" indent="-342900" eaLnBrk="0" hangingPunct="0">
              <a:spcBef>
                <a:spcPct val="20000"/>
              </a:spcBef>
              <a:buFontTx/>
              <a:buChar char="•"/>
            </a:pPr>
            <a:r>
              <a:rPr lang="en-US" altLang="zh-TW" sz="2400" dirty="0" smtClean="0">
                <a:latin typeface="+mn-lt"/>
              </a:rPr>
              <a:t>No </a:t>
            </a:r>
            <a:r>
              <a:rPr lang="en-US" altLang="zh-TW" sz="2400" dirty="0">
                <a:latin typeface="+mn-lt"/>
              </a:rPr>
              <a:t>change to data, just tagged</a:t>
            </a:r>
          </a:p>
          <a:p>
            <a:pPr marL="1714500" lvl="3" indent="-342900" eaLnBrk="0" hangingPunct="0">
              <a:spcBef>
                <a:spcPct val="20000"/>
              </a:spcBef>
              <a:buFontTx/>
              <a:buChar char="•"/>
            </a:pPr>
            <a:r>
              <a:rPr lang="en-US" altLang="zh-TW" sz="2400" dirty="0">
                <a:latin typeface="+mn-lt"/>
              </a:rPr>
              <a:t>Robust averaging: estimates weights (0-1) indicating how </a:t>
            </a:r>
            <a:r>
              <a:rPr lang="en-US" altLang="zh-TW" sz="2400" dirty="0" err="1">
                <a:latin typeface="+mn-lt"/>
              </a:rPr>
              <a:t>artefactual</a:t>
            </a:r>
            <a:r>
              <a:rPr lang="en-US" altLang="zh-TW" sz="2400" dirty="0">
                <a:latin typeface="+mn-lt"/>
              </a:rPr>
              <a:t> a trial </a:t>
            </a:r>
            <a:r>
              <a:rPr lang="en-US" altLang="zh-TW" sz="2400" dirty="0" smtClean="0">
                <a:latin typeface="+mn-lt"/>
              </a:rPr>
              <a:t>is</a:t>
            </a:r>
            <a:endParaRPr lang="en-US" altLang="zh-TW" sz="2400" dirty="0">
              <a:latin typeface="+mn-lt"/>
            </a:endParaRPr>
          </a:p>
        </p:txBody>
      </p:sp>
      <p:sp>
        <p:nvSpPr>
          <p:cNvPr id="78850" name="Rectangle 2"/>
          <p:cNvSpPr txBox="1">
            <a:spLocks noChangeArrowheads="1"/>
          </p:cNvSpPr>
          <p:nvPr/>
        </p:nvSpPr>
        <p:spPr bwMode="auto">
          <a:xfrm>
            <a:off x="330200" y="908050"/>
            <a:ext cx="8489950" cy="865188"/>
          </a:xfrm>
          <a:prstGeom prst="rect">
            <a:avLst/>
          </a:prstGeom>
          <a:noFill/>
          <a:ln w="9525">
            <a:noFill/>
            <a:miter lim="800000"/>
            <a:headEnd/>
            <a:tailEnd/>
          </a:ln>
        </p:spPr>
        <p:txBody>
          <a:bodyPr/>
          <a:lstStyle/>
          <a:p>
            <a:pPr eaLnBrk="0" hangingPunct="0"/>
            <a:r>
              <a:rPr lang="en-US" altLang="zh-TW" sz="4000" b="1" dirty="0" err="1" smtClean="0">
                <a:solidFill>
                  <a:schemeClr val="tx2"/>
                </a:solidFill>
                <a:latin typeface="+mn-lt"/>
              </a:rPr>
              <a:t>Artefact</a:t>
            </a:r>
            <a:r>
              <a:rPr lang="en-US" altLang="zh-TW" sz="4000" b="1" dirty="0" smtClean="0">
                <a:solidFill>
                  <a:schemeClr val="tx2"/>
                </a:solidFill>
                <a:latin typeface="+mn-lt"/>
              </a:rPr>
              <a:t> </a:t>
            </a:r>
            <a:r>
              <a:rPr lang="en-US" altLang="zh-TW" sz="4000" b="1" dirty="0">
                <a:solidFill>
                  <a:schemeClr val="tx2"/>
                </a:solidFill>
                <a:latin typeface="+mn-lt"/>
              </a:rPr>
              <a:t>Removal</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323528" y="476125"/>
            <a:ext cx="8489950" cy="1296988"/>
          </a:xfrm>
        </p:spPr>
        <p:txBody>
          <a:bodyPr/>
          <a:lstStyle/>
          <a:p>
            <a:r>
              <a:rPr lang="en-US" altLang="zh-TW" sz="4000" dirty="0" smtClean="0">
                <a:latin typeface="+mn-lt"/>
                <a:ea typeface="ＭＳ Ｐゴシック" pitchFamily="34" charset="-128"/>
              </a:rPr>
              <a:t>References</a:t>
            </a:r>
          </a:p>
        </p:txBody>
      </p:sp>
      <p:sp>
        <p:nvSpPr>
          <p:cNvPr id="84994" name="Rectangle 3"/>
          <p:cNvSpPr>
            <a:spLocks noGrp="1" noChangeArrowheads="1"/>
          </p:cNvSpPr>
          <p:nvPr>
            <p:ph idx="1"/>
          </p:nvPr>
        </p:nvSpPr>
        <p:spPr>
          <a:xfrm>
            <a:off x="251520" y="1124744"/>
            <a:ext cx="8640960" cy="5400600"/>
          </a:xfrm>
        </p:spPr>
        <p:txBody>
          <a:bodyPr/>
          <a:lstStyle/>
          <a:p>
            <a:pPr>
              <a:lnSpc>
                <a:spcPct val="80000"/>
              </a:lnSpc>
              <a:spcBef>
                <a:spcPts val="600"/>
              </a:spcBef>
            </a:pPr>
            <a:r>
              <a:rPr lang="en-US" altLang="zh-TW" sz="1600" dirty="0" err="1" smtClean="0">
                <a:latin typeface="+mn-lt"/>
                <a:ea typeface="ＭＳ Ｐゴシック" pitchFamily="34" charset="-128"/>
              </a:rPr>
              <a:t>Ashburner</a:t>
            </a:r>
            <a:r>
              <a:rPr lang="en-US" altLang="zh-TW" sz="1600" dirty="0" smtClean="0">
                <a:latin typeface="+mn-lt"/>
                <a:ea typeface="ＭＳ Ｐゴシック" pitchFamily="34" charset="-128"/>
              </a:rPr>
              <a:t>, J. </a:t>
            </a:r>
            <a:r>
              <a:rPr lang="en-US" altLang="zh-TW" sz="1600" i="1" dirty="0" smtClean="0">
                <a:latin typeface="+mn-lt"/>
                <a:ea typeface="ＭＳ Ｐゴシック" pitchFamily="34" charset="-128"/>
              </a:rPr>
              <a:t>et al</a:t>
            </a:r>
            <a:r>
              <a:rPr lang="en-US" altLang="zh-TW" sz="1600" dirty="0" smtClean="0">
                <a:latin typeface="+mn-lt"/>
                <a:ea typeface="ＭＳ Ｐゴシック" pitchFamily="34" charset="-128"/>
              </a:rPr>
              <a:t>. (2010). SPM8 Manual. </a:t>
            </a:r>
            <a:r>
              <a:rPr lang="en-US" altLang="zh-TW" sz="1600" dirty="0" smtClean="0">
                <a:solidFill>
                  <a:schemeClr val="accent1"/>
                </a:solidFill>
                <a:latin typeface="+mn-lt"/>
                <a:ea typeface="ＭＳ Ｐゴシック" pitchFamily="34" charset="-128"/>
                <a:hlinkClick r:id="rId3"/>
              </a:rPr>
              <a:t>http://www.fil.ion.ucl.ac.uk/spm/</a:t>
            </a:r>
            <a:r>
              <a:rPr lang="en-US" altLang="zh-TW" sz="1600" dirty="0" smtClean="0">
                <a:solidFill>
                  <a:schemeClr val="accent1"/>
                </a:solidFill>
                <a:latin typeface="+mn-lt"/>
                <a:ea typeface="ＭＳ Ｐゴシック" pitchFamily="34" charset="-128"/>
              </a:rPr>
              <a:t> </a:t>
            </a:r>
          </a:p>
          <a:p>
            <a:pPr>
              <a:lnSpc>
                <a:spcPct val="80000"/>
              </a:lnSpc>
              <a:spcBef>
                <a:spcPts val="600"/>
              </a:spcBef>
            </a:pPr>
            <a:r>
              <a:rPr lang="en-US" altLang="zh-TW" sz="1600" dirty="0">
                <a:ea typeface="ＭＳ Ｐゴシック" pitchFamily="34" charset="-128"/>
              </a:rPr>
              <a:t>Hansen, C.P., </a:t>
            </a:r>
            <a:r>
              <a:rPr lang="en-US" altLang="zh-TW" sz="1600" dirty="0" err="1">
                <a:ea typeface="ＭＳ Ｐゴシック" pitchFamily="34" charset="-128"/>
              </a:rPr>
              <a:t>Kringelbach</a:t>
            </a:r>
            <a:r>
              <a:rPr lang="en-US" altLang="zh-TW" sz="1600" dirty="0">
                <a:ea typeface="ＭＳ Ｐゴシック" pitchFamily="34" charset="-128"/>
              </a:rPr>
              <a:t> M.L., </a:t>
            </a:r>
            <a:r>
              <a:rPr lang="en-US" altLang="zh-TW" sz="1600" dirty="0" err="1">
                <a:ea typeface="ＭＳ Ｐゴシック" pitchFamily="34" charset="-128"/>
              </a:rPr>
              <a:t>Salmelin</a:t>
            </a:r>
            <a:r>
              <a:rPr lang="en-US" altLang="zh-TW" sz="1600" dirty="0">
                <a:ea typeface="ＭＳ Ｐゴシック" pitchFamily="34" charset="-128"/>
              </a:rPr>
              <a:t>, R. (2010) </a:t>
            </a:r>
            <a:r>
              <a:rPr lang="en-US" altLang="zh-TW" sz="1600" i="1" dirty="0">
                <a:ea typeface="ＭＳ Ｐゴシック" pitchFamily="34" charset="-128"/>
              </a:rPr>
              <a:t>MEG: An Introduction to Methods</a:t>
            </a:r>
            <a:r>
              <a:rPr lang="en-US" altLang="zh-TW" sz="1600" dirty="0">
                <a:ea typeface="ＭＳ Ｐゴシック" pitchFamily="34" charset="-128"/>
              </a:rPr>
              <a:t>. Oxford University Press,</a:t>
            </a:r>
            <a:endParaRPr lang="en-US" altLang="zh-TW" sz="1600" dirty="0" smtClean="0">
              <a:latin typeface="+mn-lt"/>
              <a:ea typeface="ＭＳ Ｐゴシック" pitchFamily="34" charset="-128"/>
            </a:endParaRPr>
          </a:p>
          <a:p>
            <a:pPr>
              <a:lnSpc>
                <a:spcPct val="80000"/>
              </a:lnSpc>
              <a:spcBef>
                <a:spcPts val="600"/>
              </a:spcBef>
            </a:pPr>
            <a:r>
              <a:rPr lang="en-US" altLang="zh-TW" sz="1600" dirty="0" smtClean="0">
                <a:latin typeface="+mn-lt"/>
                <a:ea typeface="ＭＳ Ｐゴシック" pitchFamily="34" charset="-128"/>
              </a:rPr>
              <a:t>Hermann, C. </a:t>
            </a:r>
            <a:r>
              <a:rPr lang="en-US" altLang="zh-TW" sz="1600" i="1" dirty="0" smtClean="0">
                <a:latin typeface="+mn-lt"/>
                <a:ea typeface="ＭＳ Ｐゴシック" pitchFamily="34" charset="-128"/>
              </a:rPr>
              <a:t>et al.</a:t>
            </a:r>
            <a:r>
              <a:rPr lang="en-US" altLang="zh-TW" sz="1600" dirty="0" smtClean="0">
                <a:latin typeface="+mn-lt"/>
                <a:ea typeface="ＭＳ Ｐゴシック" pitchFamily="34" charset="-128"/>
              </a:rPr>
              <a:t> (2004). Cognitive functions of </a:t>
            </a:r>
            <a:r>
              <a:rPr lang="en-US" altLang="zh-TW" sz="1600" dirty="0" err="1" smtClean="0">
                <a:latin typeface="+mn-lt"/>
                <a:ea typeface="ＭＳ Ｐゴシック" pitchFamily="34" charset="-128"/>
              </a:rPr>
              <a:t>gammaband</a:t>
            </a:r>
            <a:r>
              <a:rPr lang="en-US" altLang="zh-TW" sz="1600" dirty="0" smtClean="0">
                <a:latin typeface="+mn-lt"/>
                <a:ea typeface="ＭＳ Ｐゴシック" pitchFamily="34" charset="-128"/>
              </a:rPr>
              <a:t> activity: memory match and utilization. </a:t>
            </a:r>
            <a:r>
              <a:rPr lang="en-US" altLang="zh-TW" sz="1600" i="1" dirty="0" smtClean="0">
                <a:latin typeface="+mn-lt"/>
                <a:ea typeface="ＭＳ Ｐゴシック" pitchFamily="34" charset="-128"/>
              </a:rPr>
              <a:t>Trends in Cognitive Science</a:t>
            </a:r>
            <a:r>
              <a:rPr lang="en-US" altLang="zh-TW" sz="1600" dirty="0" smtClean="0">
                <a:latin typeface="+mn-lt"/>
                <a:ea typeface="ＭＳ Ｐゴシック" pitchFamily="34" charset="-128"/>
              </a:rPr>
              <a:t>, 8(8), 347-355.</a:t>
            </a:r>
          </a:p>
          <a:p>
            <a:pPr>
              <a:lnSpc>
                <a:spcPct val="80000"/>
              </a:lnSpc>
              <a:spcBef>
                <a:spcPts val="600"/>
              </a:spcBef>
            </a:pPr>
            <a:r>
              <a:rPr lang="en-GB" altLang="zh-TW" sz="1600" dirty="0" smtClean="0"/>
              <a:t>Herrmann, C. S., </a:t>
            </a:r>
            <a:r>
              <a:rPr lang="en-GB" altLang="zh-TW" sz="1600" dirty="0" err="1" smtClean="0"/>
              <a:t>Grigutsch</a:t>
            </a:r>
            <a:r>
              <a:rPr lang="en-GB" altLang="zh-TW" sz="1600" dirty="0" smtClean="0"/>
              <a:t>, M., &amp; Busch, N. A. (2005). EEG oscillations and wavelet analysis. In T. C. Handy (Ed.), </a:t>
            </a:r>
            <a:r>
              <a:rPr lang="en-GB" altLang="zh-TW" sz="1600" i="1" dirty="0" smtClean="0"/>
              <a:t>Event-related potentials: A methods handbook</a:t>
            </a:r>
            <a:r>
              <a:rPr lang="en-GB" altLang="zh-TW" sz="1600" dirty="0" smtClean="0"/>
              <a:t> (pp. 229-259). Cambridge, MA: MIT Press.</a:t>
            </a:r>
            <a:endParaRPr lang="en-US" altLang="zh-TW" sz="1600" dirty="0" smtClean="0">
              <a:latin typeface="+mn-lt"/>
              <a:ea typeface="ＭＳ Ｐゴシック" pitchFamily="34" charset="-128"/>
            </a:endParaRPr>
          </a:p>
          <a:p>
            <a:pPr>
              <a:lnSpc>
                <a:spcPct val="80000"/>
              </a:lnSpc>
              <a:spcBef>
                <a:spcPts val="600"/>
              </a:spcBef>
            </a:pPr>
            <a:r>
              <a:rPr lang="en-US" altLang="zh-TW" sz="1600" dirty="0" smtClean="0">
                <a:latin typeface="+mn-lt"/>
                <a:ea typeface="ＭＳ Ｐゴシック" pitchFamily="34" charset="-128"/>
              </a:rPr>
              <a:t>Luck, S. J. (2005). Ten simple rules for designing ERP experiments. In T. C. Handy (Ed.), </a:t>
            </a:r>
            <a:r>
              <a:rPr lang="en-US" altLang="zh-TW" sz="1600" i="1" dirty="0" smtClean="0">
                <a:latin typeface="+mn-lt"/>
                <a:ea typeface="ＭＳ Ｐゴシック" pitchFamily="34" charset="-128"/>
              </a:rPr>
              <a:t>Event-related potentials: a methods handbook</a:t>
            </a:r>
            <a:r>
              <a:rPr lang="en-US" altLang="zh-TW" sz="1600" dirty="0" smtClean="0">
                <a:latin typeface="+mn-lt"/>
                <a:ea typeface="ＭＳ Ｐゴシック" pitchFamily="34" charset="-128"/>
              </a:rPr>
              <a:t>. Cambridge, MA: MIT Press.</a:t>
            </a:r>
          </a:p>
          <a:p>
            <a:pPr>
              <a:lnSpc>
                <a:spcPct val="80000"/>
              </a:lnSpc>
              <a:spcBef>
                <a:spcPts val="600"/>
              </a:spcBef>
            </a:pPr>
            <a:r>
              <a:rPr lang="en-US" altLang="zh-TW" sz="1600" dirty="0" smtClean="0">
                <a:ea typeface="ＭＳ Ｐゴシック" pitchFamily="34" charset="-128"/>
              </a:rPr>
              <a:t>Luck, S. J. (2010). </a:t>
            </a:r>
            <a:r>
              <a:rPr lang="en-US" altLang="zh-TW" sz="1600" dirty="0" err="1" smtClean="0"/>
              <a:t>Powerpoint</a:t>
            </a:r>
            <a:r>
              <a:rPr lang="en-US" altLang="zh-TW" sz="1600" dirty="0" smtClean="0"/>
              <a:t> Slides from ERP Boot Camp Lectures. </a:t>
            </a:r>
            <a:r>
              <a:rPr lang="en-US" altLang="zh-TW" sz="1600" u="sng" dirty="0" smtClean="0">
                <a:solidFill>
                  <a:schemeClr val="accent1"/>
                </a:solidFill>
                <a:hlinkClick r:id="rId4"/>
              </a:rPr>
              <a:t>http://erpinfo.org/Members/ldtien/bootcamp-lecture-pptx</a:t>
            </a:r>
            <a:endParaRPr lang="en-US" altLang="zh-TW" sz="1600" u="sng" dirty="0">
              <a:solidFill>
                <a:schemeClr val="accent1"/>
              </a:solidFill>
              <a:ea typeface="ＭＳ Ｐゴシック" pitchFamily="34" charset="-128"/>
            </a:endParaRPr>
          </a:p>
          <a:p>
            <a:pPr>
              <a:lnSpc>
                <a:spcPct val="80000"/>
              </a:lnSpc>
              <a:spcBef>
                <a:spcPts val="600"/>
              </a:spcBef>
            </a:pPr>
            <a:r>
              <a:rPr lang="en-US" sz="1600" dirty="0" smtClean="0"/>
              <a:t>Otten</a:t>
            </a:r>
            <a:r>
              <a:rPr lang="en-US" sz="1600" dirty="0"/>
              <a:t>, L. (2012, November 21). EEG/MEG Acquisition, Analysis and Interpretation</a:t>
            </a:r>
            <a:r>
              <a:rPr lang="en-US" sz="1600" dirty="0" smtClean="0"/>
              <a:t>, </a:t>
            </a:r>
            <a:r>
              <a:rPr lang="en-US" sz="1600" dirty="0"/>
              <a:t>MSc Cognitive Neuroscience, </a:t>
            </a:r>
            <a:r>
              <a:rPr lang="en-US" sz="1600" dirty="0" smtClean="0"/>
              <a:t>UCL</a:t>
            </a:r>
            <a:endParaRPr lang="en-US" altLang="zh-TW" sz="1600" dirty="0" smtClean="0">
              <a:latin typeface="+mn-lt"/>
              <a:ea typeface="ＭＳ Ｐゴシック" pitchFamily="34" charset="-128"/>
            </a:endParaRPr>
          </a:p>
          <a:p>
            <a:pPr>
              <a:lnSpc>
                <a:spcPct val="80000"/>
              </a:lnSpc>
              <a:spcBef>
                <a:spcPts val="600"/>
              </a:spcBef>
            </a:pPr>
            <a:r>
              <a:rPr lang="en-US" altLang="zh-TW" sz="1600" dirty="0" smtClean="0">
                <a:latin typeface="+mn-lt"/>
                <a:ea typeface="ＭＳ Ｐゴシック" pitchFamily="34" charset="-128"/>
              </a:rPr>
              <a:t>Otten, L. J. &amp; </a:t>
            </a:r>
            <a:r>
              <a:rPr lang="en-US" altLang="zh-TW" sz="1600" dirty="0" err="1" smtClean="0">
                <a:latin typeface="+mn-lt"/>
                <a:ea typeface="ＭＳ Ｐゴシック" pitchFamily="34" charset="-128"/>
              </a:rPr>
              <a:t>Rugg</a:t>
            </a:r>
            <a:r>
              <a:rPr lang="en-US" altLang="zh-TW" sz="1600" dirty="0" smtClean="0">
                <a:latin typeface="+mn-lt"/>
                <a:ea typeface="ＭＳ Ｐゴシック" pitchFamily="34" charset="-128"/>
              </a:rPr>
              <a:t>, M. D. (2005). Interpreting event-related brain potentials. In T. C. Handy (Ed.), </a:t>
            </a:r>
            <a:r>
              <a:rPr lang="en-US" altLang="zh-TW" sz="1600" i="1" dirty="0" smtClean="0">
                <a:latin typeface="+mn-lt"/>
                <a:ea typeface="ＭＳ Ｐゴシック" pitchFamily="34" charset="-128"/>
              </a:rPr>
              <a:t>Event-related potentials: a methods handbook</a:t>
            </a:r>
            <a:r>
              <a:rPr lang="en-US" altLang="zh-TW" sz="1600" dirty="0" smtClean="0">
                <a:latin typeface="+mn-lt"/>
                <a:ea typeface="ＭＳ Ｐゴシック" pitchFamily="34" charset="-128"/>
              </a:rPr>
              <a:t>. Cambridge, MA: MIT Press..</a:t>
            </a:r>
          </a:p>
          <a:p>
            <a:pPr>
              <a:lnSpc>
                <a:spcPct val="80000"/>
              </a:lnSpc>
              <a:spcBef>
                <a:spcPts val="600"/>
              </a:spcBef>
            </a:pPr>
            <a:r>
              <a:rPr lang="en-GB" altLang="zh-TW" sz="1600" dirty="0" err="1" smtClean="0"/>
              <a:t>Sauseng</a:t>
            </a:r>
            <a:r>
              <a:rPr lang="en-GB" altLang="zh-TW" sz="1600" dirty="0" smtClean="0"/>
              <a:t>, P., &amp; </a:t>
            </a:r>
            <a:r>
              <a:rPr lang="en-GB" altLang="zh-TW" sz="1600" dirty="0" err="1" smtClean="0"/>
              <a:t>Klimesch</a:t>
            </a:r>
            <a:r>
              <a:rPr lang="en-GB" altLang="zh-TW" sz="1600" dirty="0" smtClean="0"/>
              <a:t>, W. (2008). What does phase information of oscillatory brain activity tell us about cognitive processes? [Review]. </a:t>
            </a:r>
            <a:r>
              <a:rPr lang="en-GB" altLang="zh-TW" sz="1600" i="1" dirty="0" smtClean="0"/>
              <a:t>Neuroscience and </a:t>
            </a:r>
            <a:r>
              <a:rPr lang="en-GB" altLang="zh-TW" sz="1600" i="1" dirty="0" err="1" smtClean="0"/>
              <a:t>Biobehavioral</a:t>
            </a:r>
            <a:r>
              <a:rPr lang="en-GB" altLang="zh-TW" sz="1600" i="1" dirty="0" smtClean="0"/>
              <a:t> Reviews, 32(5), 1001-1013. </a:t>
            </a:r>
            <a:r>
              <a:rPr lang="en-GB" altLang="zh-TW" sz="1600" i="1" dirty="0" err="1" smtClean="0"/>
              <a:t>doi</a:t>
            </a:r>
            <a:r>
              <a:rPr lang="en-GB" altLang="zh-TW" sz="1600" i="1" dirty="0" smtClean="0"/>
              <a:t>: 10.1016/j.neubiorev.2008.03.014</a:t>
            </a:r>
            <a:endParaRPr lang="en-US" altLang="zh-TW" sz="1600" dirty="0" smtClean="0">
              <a:latin typeface="+mn-lt"/>
              <a:ea typeface="ＭＳ Ｐゴシック" pitchFamily="34" charset="-128"/>
            </a:endParaRPr>
          </a:p>
          <a:p>
            <a:pPr>
              <a:lnSpc>
                <a:spcPct val="80000"/>
              </a:lnSpc>
              <a:spcBef>
                <a:spcPts val="600"/>
              </a:spcBef>
            </a:pPr>
            <a:r>
              <a:rPr lang="en-US" altLang="zh-TW" sz="1600" dirty="0" err="1" smtClean="0">
                <a:latin typeface="+mn-lt"/>
                <a:ea typeface="ＭＳ Ｐゴシック" pitchFamily="34" charset="-128"/>
              </a:rPr>
              <a:t>MfD</a:t>
            </a:r>
            <a:r>
              <a:rPr lang="en-US" altLang="zh-TW" sz="1600" dirty="0" smtClean="0">
                <a:latin typeface="+mn-lt"/>
                <a:ea typeface="ＭＳ Ｐゴシック" pitchFamily="34" charset="-128"/>
              </a:rPr>
              <a:t> slides from previous years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4"/>
          <p:cNvSpPr>
            <a:spLocks noGrp="1" noChangeArrowheads="1"/>
          </p:cNvSpPr>
          <p:nvPr>
            <p:ph type="ctrTitle"/>
          </p:nvPr>
        </p:nvSpPr>
        <p:spPr>
          <a:xfrm>
            <a:off x="323528" y="3068960"/>
            <a:ext cx="8496300" cy="1368425"/>
          </a:xfrm>
        </p:spPr>
        <p:txBody>
          <a:bodyPr/>
          <a:lstStyle/>
          <a:p>
            <a:pPr algn="ctr"/>
            <a:r>
              <a:rPr lang="en-US" altLang="zh-TW" sz="3200" b="0" dirty="0" smtClean="0">
                <a:latin typeface="+mn-lt"/>
                <a:ea typeface="ＭＳ Ｐゴシック" pitchFamily="34" charset="-128"/>
              </a:rPr>
              <a:t>Special thanks to </a:t>
            </a:r>
            <a:r>
              <a:rPr lang="en-US" altLang="zh-TW" sz="3200" b="0" dirty="0">
                <a:latin typeface="+mn-lt"/>
                <a:ea typeface="ＭＳ Ｐゴシック" pitchFamily="34" charset="-128"/>
              </a:rPr>
              <a:t>our expert</a:t>
            </a:r>
            <a:br>
              <a:rPr lang="en-US" altLang="zh-TW" sz="3200" b="0" dirty="0">
                <a:latin typeface="+mn-lt"/>
                <a:ea typeface="ＭＳ Ｐゴシック" pitchFamily="34" charset="-128"/>
              </a:rPr>
            </a:br>
            <a:r>
              <a:rPr lang="en-US" altLang="zh-TW" sz="3200" b="0" dirty="0">
                <a:latin typeface="+mn-lt"/>
                <a:ea typeface="ＭＳ Ｐゴシック" pitchFamily="34" charset="-128"/>
              </a:rPr>
              <a:t>Vladimir </a:t>
            </a:r>
            <a:r>
              <a:rPr lang="en-US" altLang="zh-TW" sz="3200" b="0" dirty="0" err="1">
                <a:latin typeface="+mn-lt"/>
                <a:ea typeface="ＭＳ Ｐゴシック" pitchFamily="34" charset="-128"/>
              </a:rPr>
              <a:t>Litvak</a:t>
            </a:r>
            <a:endParaRPr lang="en-US" altLang="zh-TW" sz="3200" b="0" dirty="0" smtClean="0">
              <a:latin typeface="+mn-lt"/>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24000"/>
            <a:ext cx="91344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5562600" y="5867400"/>
            <a:ext cx="3384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t>Kilner, unpublished</a:t>
            </a:r>
          </a:p>
          <a:p>
            <a:pPr eaLnBrk="1" hangingPunct="1"/>
            <a:r>
              <a:rPr lang="en-GB" sz="1800"/>
              <a:t>Wager et al. Neuroimage, 2005</a:t>
            </a:r>
          </a:p>
        </p:txBody>
      </p:sp>
    </p:spTree>
    <p:extLst>
      <p:ext uri="{BB962C8B-B14F-4D97-AF65-F5344CB8AC3E}">
        <p14:creationId xmlns:p14="http://schemas.microsoft.com/office/powerpoint/2010/main" val="240999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MEG vs. EEG</a:t>
            </a:r>
            <a:endParaRPr lang="en-US" dirty="0"/>
          </a:p>
        </p:txBody>
      </p:sp>
      <p:pic>
        <p:nvPicPr>
          <p:cNvPr id="4" name="Picture 3"/>
          <p:cNvPicPr>
            <a:picLocks noChangeAspect="1"/>
          </p:cNvPicPr>
          <p:nvPr/>
        </p:nvPicPr>
        <p:blipFill>
          <a:blip r:embed="rId3"/>
          <a:stretch>
            <a:fillRect/>
          </a:stretch>
        </p:blipFill>
        <p:spPr>
          <a:xfrm>
            <a:off x="1979712" y="3068960"/>
            <a:ext cx="4816656" cy="2282676"/>
          </a:xfrm>
          <a:prstGeom prst="rect">
            <a:avLst/>
          </a:prstGeom>
        </p:spPr>
      </p:pic>
      <p:sp>
        <p:nvSpPr>
          <p:cNvPr id="5" name="Rectangle 4"/>
          <p:cNvSpPr/>
          <p:nvPr/>
        </p:nvSpPr>
        <p:spPr>
          <a:xfrm>
            <a:off x="2483768" y="1556792"/>
            <a:ext cx="4680520" cy="369332"/>
          </a:xfrm>
          <a:prstGeom prst="rect">
            <a:avLst/>
          </a:prstGeom>
        </p:spPr>
        <p:txBody>
          <a:bodyPr wrap="square">
            <a:spAutoFit/>
          </a:bodyPr>
          <a:lstStyle/>
          <a:p>
            <a:r>
              <a:rPr lang="en-US" dirty="0" smtClean="0"/>
              <a:t>Signal from pyramidal </a:t>
            </a:r>
            <a:r>
              <a:rPr lang="en-US" dirty="0"/>
              <a:t>neurons of the </a:t>
            </a:r>
            <a:r>
              <a:rPr lang="en-US" dirty="0" smtClean="0"/>
              <a:t>cortex</a:t>
            </a:r>
            <a:endParaRPr lang="en-US" dirty="0"/>
          </a:p>
        </p:txBody>
      </p:sp>
    </p:spTree>
    <p:extLst>
      <p:ext uri="{BB962C8B-B14F-4D97-AF65-F5344CB8AC3E}">
        <p14:creationId xmlns:p14="http://schemas.microsoft.com/office/powerpoint/2010/main" val="18579372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MEG is mostly sensitive to tangential fields</a:t>
            </a:r>
            <a:endParaRPr lang="en-US" dirty="0"/>
          </a:p>
        </p:txBody>
      </p:sp>
      <p:pic>
        <p:nvPicPr>
          <p:cNvPr id="4" name="Picture 3"/>
          <p:cNvPicPr>
            <a:picLocks noChangeAspect="1"/>
          </p:cNvPicPr>
          <p:nvPr/>
        </p:nvPicPr>
        <p:blipFill>
          <a:blip r:embed="rId3"/>
          <a:stretch>
            <a:fillRect/>
          </a:stretch>
        </p:blipFill>
        <p:spPr>
          <a:xfrm>
            <a:off x="2915816" y="1556792"/>
            <a:ext cx="3312368" cy="5097270"/>
          </a:xfrm>
          <a:prstGeom prst="rect">
            <a:avLst/>
          </a:prstGeom>
        </p:spPr>
      </p:pic>
      <p:sp>
        <p:nvSpPr>
          <p:cNvPr id="3" name="TextBox 2"/>
          <p:cNvSpPr txBox="1"/>
          <p:nvPr/>
        </p:nvSpPr>
        <p:spPr>
          <a:xfrm>
            <a:off x="2123728" y="2348880"/>
            <a:ext cx="749123" cy="369332"/>
          </a:xfrm>
          <a:prstGeom prst="rect">
            <a:avLst/>
          </a:prstGeom>
          <a:noFill/>
        </p:spPr>
        <p:txBody>
          <a:bodyPr wrap="none" rtlCol="0">
            <a:spAutoFit/>
          </a:bodyPr>
          <a:lstStyle/>
          <a:p>
            <a:r>
              <a:rPr lang="en-US" dirty="0" err="1" smtClean="0"/>
              <a:t>gyrus</a:t>
            </a:r>
            <a:endParaRPr lang="en-US" dirty="0"/>
          </a:p>
        </p:txBody>
      </p:sp>
      <p:sp>
        <p:nvSpPr>
          <p:cNvPr id="6" name="Rectangle 5"/>
          <p:cNvSpPr/>
          <p:nvPr/>
        </p:nvSpPr>
        <p:spPr>
          <a:xfrm>
            <a:off x="2555776" y="5445224"/>
            <a:ext cx="864540" cy="369332"/>
          </a:xfrm>
          <a:prstGeom prst="rect">
            <a:avLst/>
          </a:prstGeom>
        </p:spPr>
        <p:txBody>
          <a:bodyPr wrap="none">
            <a:spAutoFit/>
          </a:bodyPr>
          <a:lstStyle/>
          <a:p>
            <a:r>
              <a:rPr lang="en-US" dirty="0"/>
              <a:t>sulcus</a:t>
            </a:r>
          </a:p>
        </p:txBody>
      </p:sp>
    </p:spTree>
    <p:extLst>
      <p:ext uri="{BB962C8B-B14F-4D97-AF65-F5344CB8AC3E}">
        <p14:creationId xmlns:p14="http://schemas.microsoft.com/office/powerpoint/2010/main" val="18981778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a:t>
            </a:r>
            <a:r>
              <a:rPr lang="en-US" u="sng" dirty="0" smtClean="0"/>
              <a:t>MEG/EEG</a:t>
            </a:r>
            <a:r>
              <a:rPr lang="en-US" dirty="0" smtClean="0"/>
              <a:t> analysis</a:t>
            </a:r>
            <a:endParaRPr lang="en-US" dirty="0"/>
          </a:p>
        </p:txBody>
      </p:sp>
      <p:pic>
        <p:nvPicPr>
          <p:cNvPr id="4" name="Content Placeholder 3"/>
          <p:cNvPicPr>
            <a:picLocks noGrp="1" noChangeAspect="1"/>
          </p:cNvPicPr>
          <p:nvPr>
            <p:ph idx="1"/>
          </p:nvPr>
        </p:nvPicPr>
        <p:blipFill>
          <a:blip r:embed="rId3"/>
          <a:srcRect t="-19025" b="-19025"/>
          <a:stretch>
            <a:fillRect/>
          </a:stretch>
        </p:blipFill>
        <p:spPr>
          <a:xfrm>
            <a:off x="179512" y="2924944"/>
            <a:ext cx="8840652" cy="3600400"/>
          </a:xfrm>
        </p:spPr>
      </p:pic>
      <p:sp>
        <p:nvSpPr>
          <p:cNvPr id="10" name="TextBox 9"/>
          <p:cNvSpPr txBox="1"/>
          <p:nvPr/>
        </p:nvSpPr>
        <p:spPr>
          <a:xfrm>
            <a:off x="611560" y="2420888"/>
            <a:ext cx="2736947" cy="707886"/>
          </a:xfrm>
          <a:prstGeom prst="rect">
            <a:avLst/>
          </a:prstGeom>
          <a:noFill/>
        </p:spPr>
        <p:txBody>
          <a:bodyPr wrap="none" rtlCol="0">
            <a:spAutoFit/>
          </a:bodyPr>
          <a:lstStyle/>
          <a:p>
            <a:r>
              <a:rPr lang="en-US" sz="2000" dirty="0" smtClean="0"/>
              <a:t>Event related changes</a:t>
            </a:r>
          </a:p>
          <a:p>
            <a:r>
              <a:rPr lang="en-US" sz="2000" dirty="0" smtClean="0"/>
              <a:t>(EP / ERP – ERF)</a:t>
            </a:r>
            <a:endParaRPr lang="en-US" sz="2000" dirty="0"/>
          </a:p>
        </p:txBody>
      </p:sp>
      <p:sp>
        <p:nvSpPr>
          <p:cNvPr id="11" name="TextBox 10"/>
          <p:cNvSpPr txBox="1"/>
          <p:nvPr/>
        </p:nvSpPr>
        <p:spPr>
          <a:xfrm>
            <a:off x="4355976" y="2420888"/>
            <a:ext cx="4317784" cy="707886"/>
          </a:xfrm>
          <a:prstGeom prst="rect">
            <a:avLst/>
          </a:prstGeom>
          <a:noFill/>
        </p:spPr>
        <p:txBody>
          <a:bodyPr wrap="none" rtlCol="0">
            <a:spAutoFit/>
          </a:bodyPr>
          <a:lstStyle/>
          <a:p>
            <a:pPr algn="ctr"/>
            <a:r>
              <a:rPr lang="en-US" sz="2000" dirty="0" smtClean="0"/>
              <a:t>Oscillatory activity – cortical rhythms </a:t>
            </a:r>
          </a:p>
          <a:p>
            <a:pPr algn="ctr"/>
            <a:r>
              <a:rPr lang="en-US" sz="2000" dirty="0" smtClean="0"/>
              <a:t>(Time-frequency analysis)</a:t>
            </a:r>
            <a:endParaRPr lang="en-US" sz="2000" dirty="0"/>
          </a:p>
        </p:txBody>
      </p:sp>
      <p:sp>
        <p:nvSpPr>
          <p:cNvPr id="7" name="TextBox 6"/>
          <p:cNvSpPr txBox="1"/>
          <p:nvPr/>
        </p:nvSpPr>
        <p:spPr>
          <a:xfrm>
            <a:off x="2412921" y="6334780"/>
            <a:ext cx="6731079" cy="523220"/>
          </a:xfrm>
          <a:prstGeom prst="rect">
            <a:avLst/>
          </a:prstGeom>
          <a:noFill/>
        </p:spPr>
        <p:txBody>
          <a:bodyPr wrap="none" rtlCol="0">
            <a:spAutoFit/>
          </a:bodyPr>
          <a:lstStyle/>
          <a:p>
            <a:pPr algn="r"/>
            <a:r>
              <a:rPr lang="en-US" sz="1400" dirty="0"/>
              <a:t>Otten, L. (2012, November 21). EEG/MEG Acquisition, Analysis and Interpretation</a:t>
            </a:r>
            <a:r>
              <a:rPr lang="en-US" sz="1400" dirty="0" smtClean="0"/>
              <a:t>,</a:t>
            </a:r>
          </a:p>
          <a:p>
            <a:pPr algn="r"/>
            <a:r>
              <a:rPr lang="en-US" sz="1400" dirty="0" smtClean="0"/>
              <a:t> </a:t>
            </a:r>
            <a:r>
              <a:rPr lang="en-US" sz="1400" dirty="0"/>
              <a:t>MSc Cognitive Neuroscience, UCL</a:t>
            </a:r>
          </a:p>
        </p:txBody>
      </p:sp>
    </p:spTree>
    <p:extLst>
      <p:ext uri="{BB962C8B-B14F-4D97-AF65-F5344CB8AC3E}">
        <p14:creationId xmlns:p14="http://schemas.microsoft.com/office/powerpoint/2010/main" val="29303149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30200" y="764704"/>
            <a:ext cx="8489950" cy="1296988"/>
          </a:xfrm>
        </p:spPr>
        <p:txBody>
          <a:bodyPr/>
          <a:lstStyle/>
          <a:p>
            <a:pPr algn="ctr"/>
            <a:r>
              <a:rPr lang="en-US" altLang="zh-TW" sz="4400" dirty="0" smtClean="0">
                <a:latin typeface="+mn-lt"/>
                <a:ea typeface="ＭＳ Ｐゴシック" pitchFamily="34" charset="-128"/>
              </a:rPr>
              <a:t>Oscillations</a:t>
            </a:r>
          </a:p>
        </p:txBody>
      </p:sp>
      <p:pic>
        <p:nvPicPr>
          <p:cNvPr id="2" name="Picture 1"/>
          <p:cNvPicPr>
            <a:picLocks noChangeAspect="1"/>
          </p:cNvPicPr>
          <p:nvPr/>
        </p:nvPicPr>
        <p:blipFill>
          <a:blip r:embed="rId3"/>
          <a:stretch>
            <a:fillRect/>
          </a:stretch>
        </p:blipFill>
        <p:spPr>
          <a:xfrm>
            <a:off x="539552" y="1484784"/>
            <a:ext cx="8132141" cy="4830975"/>
          </a:xfrm>
          <a:prstGeom prst="rect">
            <a:avLst/>
          </a:prstGeom>
        </p:spPr>
      </p:pic>
      <p:sp>
        <p:nvSpPr>
          <p:cNvPr id="4" name="TextBox 3"/>
          <p:cNvSpPr txBox="1"/>
          <p:nvPr/>
        </p:nvSpPr>
        <p:spPr>
          <a:xfrm>
            <a:off x="2412921" y="6334780"/>
            <a:ext cx="6731079" cy="523220"/>
          </a:xfrm>
          <a:prstGeom prst="rect">
            <a:avLst/>
          </a:prstGeom>
          <a:noFill/>
        </p:spPr>
        <p:txBody>
          <a:bodyPr wrap="none" rtlCol="0">
            <a:spAutoFit/>
          </a:bodyPr>
          <a:lstStyle/>
          <a:p>
            <a:pPr algn="r"/>
            <a:r>
              <a:rPr lang="en-US" sz="1400" dirty="0"/>
              <a:t>Otten, L. (2012, November 21). EEG/MEG Acquisition, Analysis and Interpretation</a:t>
            </a:r>
            <a:r>
              <a:rPr lang="en-US" sz="1400" dirty="0" smtClean="0"/>
              <a:t>,</a:t>
            </a:r>
          </a:p>
          <a:p>
            <a:pPr algn="r"/>
            <a:r>
              <a:rPr lang="en-US" sz="1400" dirty="0" smtClean="0"/>
              <a:t> </a:t>
            </a:r>
            <a:r>
              <a:rPr lang="en-US" sz="1400" dirty="0"/>
              <a:t>MSc Cognitive Neuroscience, UCL</a:t>
            </a:r>
          </a:p>
        </p:txBody>
      </p:sp>
    </p:spTree>
    <p:extLst>
      <p:ext uri="{BB962C8B-B14F-4D97-AF65-F5344CB8AC3E}">
        <p14:creationId xmlns:p14="http://schemas.microsoft.com/office/powerpoint/2010/main" val="31692146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algn="ctr"/>
            <a:r>
              <a:rPr lang="en-US" altLang="zh-TW" sz="4400" dirty="0" smtClean="0">
                <a:latin typeface="+mn-lt"/>
                <a:ea typeface="ＭＳ Ｐゴシック" pitchFamily="34" charset="-128"/>
              </a:rPr>
              <a:t>Evoked vs. Induced</a:t>
            </a:r>
          </a:p>
        </p:txBody>
      </p:sp>
      <p:pic>
        <p:nvPicPr>
          <p:cNvPr id="40962" name="Picture 8" descr="evoinduW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75656" y="1772816"/>
            <a:ext cx="6445250" cy="4767263"/>
          </a:xfrm>
          <a:prstGeom prst="rect">
            <a:avLst/>
          </a:prstGeom>
          <a:noFill/>
          <a:ln w="9525">
            <a:noFill/>
            <a:miter lim="800000"/>
            <a:headEnd/>
            <a:tailEnd/>
          </a:ln>
        </p:spPr>
      </p:pic>
      <p:sp>
        <p:nvSpPr>
          <p:cNvPr id="40963" name="Text Box 9"/>
          <p:cNvSpPr txBox="1">
            <a:spLocks noChangeArrowheads="1"/>
          </p:cNvSpPr>
          <p:nvPr/>
        </p:nvSpPr>
        <p:spPr bwMode="auto">
          <a:xfrm>
            <a:off x="6478588" y="6488668"/>
            <a:ext cx="2665412" cy="369332"/>
          </a:xfrm>
          <a:prstGeom prst="rect">
            <a:avLst/>
          </a:prstGeom>
          <a:noFill/>
          <a:ln w="9525">
            <a:noFill/>
            <a:miter lim="800000"/>
            <a:headEnd/>
            <a:tailEnd/>
          </a:ln>
        </p:spPr>
        <p:txBody>
          <a:bodyPr>
            <a:spAutoFit/>
          </a:bodyPr>
          <a:lstStyle/>
          <a:p>
            <a:pPr>
              <a:spcBef>
                <a:spcPct val="50000"/>
              </a:spcBef>
            </a:pPr>
            <a:r>
              <a:rPr lang="en-US" altLang="zh-TW" sz="1600" dirty="0">
                <a:latin typeface="Calibri" pitchFamily="34" charset="0"/>
              </a:rPr>
              <a:t>(</a:t>
            </a:r>
            <a:r>
              <a:rPr lang="en-US" altLang="zh-TW" dirty="0">
                <a:latin typeface="Calibri" pitchFamily="34" charset="0"/>
              </a:rPr>
              <a:t>Hermann</a:t>
            </a:r>
            <a:r>
              <a:rPr lang="en-US" altLang="zh-TW" sz="1600" dirty="0">
                <a:latin typeface="Calibri" pitchFamily="34" charset="0"/>
              </a:rPr>
              <a:t> et al. 2004)</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4400" dirty="0" smtClean="0">
                <a:latin typeface="+mn-lt"/>
                <a:ea typeface="ＭＳ Ｐゴシック" pitchFamily="34" charset="-128"/>
              </a:rPr>
              <a:t>Oscillations</a:t>
            </a:r>
            <a:endParaRPr lang="zh-TW" altLang="en-US" sz="4400" dirty="0">
              <a:latin typeface="+mn-lt"/>
            </a:endParaRPr>
          </a:p>
        </p:txBody>
      </p:sp>
      <p:sp>
        <p:nvSpPr>
          <p:cNvPr id="9" name="內容版面配置區 8"/>
          <p:cNvSpPr>
            <a:spLocks noGrp="1"/>
          </p:cNvSpPr>
          <p:nvPr>
            <p:ph idx="1"/>
          </p:nvPr>
        </p:nvSpPr>
        <p:spPr>
          <a:xfrm>
            <a:off x="323528" y="2060848"/>
            <a:ext cx="8489950" cy="4321026"/>
          </a:xfrm>
        </p:spPr>
        <p:txBody>
          <a:bodyPr/>
          <a:lstStyle/>
          <a:p>
            <a:pPr>
              <a:spcBef>
                <a:spcPts val="600"/>
              </a:spcBef>
              <a:buFont typeface="Arial" pitchFamily="34" charset="0"/>
              <a:buChar char="•"/>
            </a:pPr>
            <a:r>
              <a:rPr lang="en-US" altLang="zh-TW" dirty="0" smtClean="0">
                <a:latin typeface="+mn-lt"/>
                <a:ea typeface="ＭＳ Ｐゴシック" pitchFamily="34" charset="-128"/>
              </a:rPr>
              <a:t>Delta (0 – 4 Hz</a:t>
            </a:r>
            <a:r>
              <a:rPr lang="en-US" altLang="zh-TW" dirty="0" smtClean="0">
                <a:ea typeface="ＭＳ Ｐゴシック" pitchFamily="34" charset="-128"/>
              </a:rPr>
              <a:t>)</a:t>
            </a:r>
          </a:p>
          <a:p>
            <a:pPr lvl="1">
              <a:spcBef>
                <a:spcPts val="600"/>
              </a:spcBef>
              <a:buFont typeface="Arial" pitchFamily="34" charset="0"/>
              <a:buChar char="•"/>
            </a:pPr>
            <a:r>
              <a:rPr lang="en-US" altLang="zh-TW" dirty="0" smtClean="0">
                <a:ea typeface="ＭＳ Ｐゴシック" pitchFamily="34" charset="-128"/>
              </a:rPr>
              <a:t>Large-scale cortical integration</a:t>
            </a:r>
          </a:p>
          <a:p>
            <a:pPr lvl="1">
              <a:spcBef>
                <a:spcPts val="600"/>
              </a:spcBef>
              <a:buFont typeface="Arial" pitchFamily="34" charset="0"/>
              <a:buChar char="•"/>
            </a:pPr>
            <a:r>
              <a:rPr lang="en-US" altLang="zh-TW" dirty="0" err="1" smtClean="0">
                <a:ea typeface="ＭＳ Ｐゴシック" pitchFamily="34" charset="-128"/>
              </a:rPr>
              <a:t>Attentional</a:t>
            </a:r>
            <a:r>
              <a:rPr lang="en-US" altLang="zh-TW" dirty="0" smtClean="0">
                <a:ea typeface="ＭＳ Ｐゴシック" pitchFamily="34" charset="-128"/>
              </a:rPr>
              <a:t> and syntactic language processes</a:t>
            </a:r>
          </a:p>
          <a:p>
            <a:pPr lvl="1">
              <a:spcBef>
                <a:spcPts val="600"/>
              </a:spcBef>
              <a:buFont typeface="Arial" pitchFamily="34" charset="0"/>
              <a:buChar char="•"/>
            </a:pPr>
            <a:r>
              <a:rPr lang="en-US" altLang="zh-TW" dirty="0" smtClean="0">
                <a:ea typeface="ＭＳ Ｐゴシック" pitchFamily="34" charset="-128"/>
              </a:rPr>
              <a:t>Deep </a:t>
            </a:r>
            <a:r>
              <a:rPr lang="en-US" altLang="zh-TW" dirty="0" smtClean="0">
                <a:latin typeface="+mn-lt"/>
                <a:ea typeface="ＭＳ Ｐゴシック" pitchFamily="34" charset="-128"/>
              </a:rPr>
              <a:t>sleep</a:t>
            </a:r>
          </a:p>
          <a:p>
            <a:pPr>
              <a:spcBef>
                <a:spcPts val="600"/>
              </a:spcBef>
              <a:buFont typeface="Arial" pitchFamily="34" charset="0"/>
              <a:buChar char="•"/>
            </a:pPr>
            <a:r>
              <a:rPr lang="en-US" altLang="zh-TW" dirty="0" smtClean="0">
                <a:latin typeface="+mn-lt"/>
                <a:ea typeface="ＭＳ Ｐゴシック" pitchFamily="34" charset="-128"/>
              </a:rPr>
              <a:t>Theta (4 – 8 Hz)</a:t>
            </a:r>
          </a:p>
          <a:p>
            <a:pPr lvl="1">
              <a:spcBef>
                <a:spcPts val="600"/>
              </a:spcBef>
              <a:buFont typeface="Arial" pitchFamily="34" charset="0"/>
              <a:buChar char="•"/>
            </a:pPr>
            <a:r>
              <a:rPr lang="en-US" altLang="zh-TW" dirty="0" smtClean="0">
                <a:ea typeface="ＭＳ Ｐゴシック" pitchFamily="34" charset="-128"/>
              </a:rPr>
              <a:t>Codes locations in space, navigation</a:t>
            </a:r>
          </a:p>
          <a:p>
            <a:pPr lvl="1">
              <a:spcBef>
                <a:spcPts val="600"/>
              </a:spcBef>
              <a:buFont typeface="Arial" pitchFamily="34" charset="0"/>
              <a:buChar char="•"/>
            </a:pPr>
            <a:r>
              <a:rPr lang="en-US" altLang="zh-TW" dirty="0" smtClean="0">
                <a:ea typeface="ＭＳ Ｐゴシック" pitchFamily="34" charset="-128"/>
              </a:rPr>
              <a:t>Declarative memory processes</a:t>
            </a:r>
          </a:p>
          <a:p>
            <a:pPr lvl="1">
              <a:spcBef>
                <a:spcPts val="600"/>
              </a:spcBef>
              <a:buFont typeface="Arial" pitchFamily="34" charset="0"/>
              <a:buChar char="•"/>
            </a:pPr>
            <a:r>
              <a:rPr lang="en-US" altLang="zh-TW" dirty="0" smtClean="0">
                <a:ea typeface="ＭＳ Ｐゴシック" pitchFamily="34" charset="-128"/>
              </a:rPr>
              <a:t>Successful memory encoding</a:t>
            </a:r>
          </a:p>
          <a:p>
            <a:pPr lvl="1">
              <a:spcBef>
                <a:spcPts val="600"/>
              </a:spcBef>
              <a:buFont typeface="Arial" pitchFamily="34" charset="0"/>
              <a:buChar char="•"/>
            </a:pPr>
            <a:r>
              <a:rPr lang="en-US" altLang="zh-TW" dirty="0" smtClean="0">
                <a:ea typeface="ＭＳ Ｐゴシック" pitchFamily="34" charset="-128"/>
              </a:rPr>
              <a:t>Episodic  memory processing</a:t>
            </a:r>
            <a:endParaRPr lang="en-US" altLang="zh-TW" dirty="0" smtClean="0">
              <a:latin typeface="+mn-lt"/>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1_Custom Design 15">
      <a:dk1>
        <a:srgbClr val="000000"/>
      </a:dk1>
      <a:lt1>
        <a:srgbClr val="FFFFFF"/>
      </a:lt1>
      <a:dk2>
        <a:srgbClr val="4B462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9C193"/>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4B462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9C19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5">
      <a:dk1>
        <a:srgbClr val="000000"/>
      </a:dk1>
      <a:lt1>
        <a:srgbClr val="FFFFFF"/>
      </a:lt1>
      <a:dk2>
        <a:srgbClr val="4B462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9C19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4B462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9C19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cl4">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pptmidgrngrad</Template>
  <TotalTime>4071</TotalTime>
  <Words>3251</Words>
  <Application>Microsoft Macintosh PowerPoint</Application>
  <PresentationFormat>On-screen Show (4:3)</PresentationFormat>
  <Paragraphs>413</Paragraphs>
  <Slides>39</Slides>
  <Notes>38</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1_Custom Design</vt:lpstr>
      <vt:lpstr>Custom Design</vt:lpstr>
      <vt:lpstr>ucl4</vt:lpstr>
      <vt:lpstr> EEG / MEG:  Experimental Design &amp; Preprocessing</vt:lpstr>
      <vt:lpstr>Outline</vt:lpstr>
      <vt:lpstr>fMRI vs. MEG (EEG)</vt:lpstr>
      <vt:lpstr>MEG vs. EEG</vt:lpstr>
      <vt:lpstr>MEG is mostly sensitive to tangential fields</vt:lpstr>
      <vt:lpstr>Two types of MEG/EEG analysis</vt:lpstr>
      <vt:lpstr>Oscillations</vt:lpstr>
      <vt:lpstr>Evoked vs. Induced</vt:lpstr>
      <vt:lpstr>Oscillations</vt:lpstr>
      <vt:lpstr>PowerPoint Presentation</vt:lpstr>
      <vt:lpstr>PowerPoint Presentation</vt:lpstr>
      <vt:lpstr>PowerPoint Presentation</vt:lpstr>
      <vt:lpstr>EP vs. ERP / ERF</vt:lpstr>
      <vt:lpstr>ERP/ ERF</vt:lpstr>
      <vt:lpstr>ERP/ ERF</vt:lpstr>
      <vt:lpstr>Experimental design</vt:lpstr>
      <vt:lpstr>Inferences Not Based On Prior Knowledge</vt:lpstr>
      <vt:lpstr>PowerPoint Presentation</vt:lpstr>
      <vt:lpstr>Observed vs. Latent Components</vt:lpstr>
      <vt:lpstr>Design Strategies</vt:lpstr>
      <vt:lpstr>Design Strategies</vt:lpstr>
      <vt:lpstr>Sources of Noise in EEG</vt:lpstr>
      <vt:lpstr>Signal-to-Noise Ratio</vt:lpstr>
      <vt:lpstr>Limitations</vt:lpstr>
      <vt:lpstr>PowerPoint Presentation</vt:lpstr>
      <vt:lpstr>PowerPoint Presentation</vt:lpstr>
      <vt:lpstr>Technical M/EEG Considerations</vt:lpstr>
      <vt:lpstr>Outline</vt:lpstr>
      <vt:lpstr>PREPROCESSING</vt:lpstr>
      <vt:lpstr>PowerPoint Presentation</vt:lpstr>
      <vt:lpstr>PowerPoint Presentation</vt:lpstr>
      <vt:lpstr>PowerPoint Presentation</vt:lpstr>
      <vt:lpstr>PowerPoint Presentation</vt:lpstr>
      <vt:lpstr>PowerPoint Presentation</vt:lpstr>
      <vt:lpstr>Artefact Removal </vt:lpstr>
      <vt:lpstr>PowerPoint Presentation</vt:lpstr>
      <vt:lpstr>References</vt:lpstr>
      <vt:lpstr>Special thanks to our expert Vladimir Litvak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&amp; Preprocessing  for EEG / MEG</dc:title>
  <dc:creator>Lena Kästner</dc:creator>
  <cp:lastModifiedBy>ioannis</cp:lastModifiedBy>
  <cp:revision>157</cp:revision>
  <dcterms:created xsi:type="dcterms:W3CDTF">2010-02-10T10:15:37Z</dcterms:created>
  <dcterms:modified xsi:type="dcterms:W3CDTF">2013-02-15T16:26:08Z</dcterms:modified>
</cp:coreProperties>
</file>