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2" r:id="rId3"/>
    <p:sldId id="279" r:id="rId4"/>
    <p:sldId id="278" r:id="rId5"/>
    <p:sldId id="281" r:id="rId6"/>
    <p:sldId id="280" r:id="rId7"/>
    <p:sldId id="284" r:id="rId8"/>
    <p:sldId id="264" r:id="rId9"/>
    <p:sldId id="265" r:id="rId10"/>
    <p:sldId id="285" r:id="rId11"/>
    <p:sldId id="266" r:id="rId12"/>
    <p:sldId id="287" r:id="rId13"/>
    <p:sldId id="267" r:id="rId14"/>
    <p:sldId id="275" r:id="rId15"/>
    <p:sldId id="268" r:id="rId16"/>
    <p:sldId id="269" r:id="rId17"/>
    <p:sldId id="289" r:id="rId18"/>
    <p:sldId id="286" r:id="rId19"/>
    <p:sldId id="271" r:id="rId20"/>
    <p:sldId id="274" r:id="rId21"/>
    <p:sldId id="276" r:id="rId22"/>
    <p:sldId id="277" r:id="rId23"/>
    <p:sldId id="291" r:id="rId24"/>
    <p:sldId id="292" r:id="rId25"/>
    <p:sldId id="293" r:id="rId26"/>
    <p:sldId id="294" r:id="rId27"/>
    <p:sldId id="295" r:id="rId28"/>
    <p:sldId id="296" r:id="rId29"/>
    <p:sldId id="297" r:id="rId30"/>
    <p:sldId id="298" r:id="rId31"/>
    <p:sldId id="300" r:id="rId32"/>
    <p:sldId id="301" r:id="rId33"/>
    <p:sldId id="302" r:id="rId34"/>
    <p:sldId id="303" r:id="rId35"/>
    <p:sldId id="288" r:id="rId36"/>
    <p:sldId id="290" r:id="rId3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76021" autoAdjust="0"/>
  </p:normalViewPr>
  <p:slideViewPr>
    <p:cSldViewPr>
      <p:cViewPr>
        <p:scale>
          <a:sx n="78" d="100"/>
          <a:sy n="78" d="100"/>
        </p:scale>
        <p:origin x="-133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C7E66-56C6-4596-8701-F9F9603A271E}" type="datetimeFigureOut">
              <a:rPr lang="es-MX" smtClean="0"/>
              <a:t>31/10/2012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CAF1AA-B15D-453F-8CE6-1246A102ADB5}" type="slidenum">
              <a:rPr lang="es-MX" smtClean="0"/>
              <a:t>‹#›</a:t>
            </a:fld>
            <a:endParaRPr lang="es-MX"/>
          </a:p>
        </p:txBody>
      </p:sp>
    </p:spTree>
    <p:extLst>
      <p:ext uri="{BB962C8B-B14F-4D97-AF65-F5344CB8AC3E}">
        <p14:creationId xmlns:p14="http://schemas.microsoft.com/office/powerpoint/2010/main" val="2799248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s-MX"/>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Figure 1.  Electrons flowing along a wire. An electric current in a loop of wire will produce a magnetic field (black arrow) perpendicular to the loop of wire. e− = electron.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eaLnBrk="0" hangingPunct="0">
              <a:defRPr>
                <a:solidFill>
                  <a:schemeClr val="tx1"/>
                </a:solidFill>
                <a:latin typeface="Arial" pitchFamily="34" charset="0"/>
              </a:defRPr>
            </a:lvl1pPr>
            <a:lvl2pPr marL="742950" indent="-285750" defTabSz="911225" eaLnBrk="0" hangingPunct="0">
              <a:defRPr>
                <a:solidFill>
                  <a:schemeClr val="tx1"/>
                </a:solidFill>
                <a:latin typeface="Arial" pitchFamily="34" charset="0"/>
              </a:defRPr>
            </a:lvl2pPr>
            <a:lvl3pPr marL="1143000" indent="-228600" defTabSz="911225" eaLnBrk="0" hangingPunct="0">
              <a:defRPr>
                <a:solidFill>
                  <a:schemeClr val="tx1"/>
                </a:solidFill>
                <a:latin typeface="Arial" pitchFamily="34" charset="0"/>
              </a:defRPr>
            </a:lvl3pPr>
            <a:lvl4pPr marL="1600200" indent="-228600" defTabSz="911225" eaLnBrk="0" hangingPunct="0">
              <a:defRPr>
                <a:solidFill>
                  <a:schemeClr val="tx1"/>
                </a:solidFill>
                <a:latin typeface="Arial" pitchFamily="34" charset="0"/>
              </a:defRPr>
            </a:lvl4pPr>
            <a:lvl5pPr marL="2057400" indent="-228600" defTabSz="911225" eaLnBrk="0" hangingPunct="0">
              <a:defRPr>
                <a:solidFill>
                  <a:schemeClr val="tx1"/>
                </a:solidFill>
                <a:latin typeface="Arial" pitchFamily="34" charset="0"/>
              </a:defRPr>
            </a:lvl5pPr>
            <a:lvl6pPr marL="2514600" indent="-228600" defTabSz="911225" eaLnBrk="0" fontAlgn="base" hangingPunct="0">
              <a:spcBef>
                <a:spcPct val="0"/>
              </a:spcBef>
              <a:spcAft>
                <a:spcPct val="0"/>
              </a:spcAft>
              <a:defRPr>
                <a:solidFill>
                  <a:schemeClr val="tx1"/>
                </a:solidFill>
                <a:latin typeface="Arial" pitchFamily="34" charset="0"/>
              </a:defRPr>
            </a:lvl6pPr>
            <a:lvl7pPr marL="2971800" indent="-228600" defTabSz="911225" eaLnBrk="0" fontAlgn="base" hangingPunct="0">
              <a:spcBef>
                <a:spcPct val="0"/>
              </a:spcBef>
              <a:spcAft>
                <a:spcPct val="0"/>
              </a:spcAft>
              <a:defRPr>
                <a:solidFill>
                  <a:schemeClr val="tx1"/>
                </a:solidFill>
                <a:latin typeface="Arial" pitchFamily="34" charset="0"/>
              </a:defRPr>
            </a:lvl7pPr>
            <a:lvl8pPr marL="3429000" indent="-228600" defTabSz="911225" eaLnBrk="0" fontAlgn="base" hangingPunct="0">
              <a:spcBef>
                <a:spcPct val="0"/>
              </a:spcBef>
              <a:spcAft>
                <a:spcPct val="0"/>
              </a:spcAft>
              <a:defRPr>
                <a:solidFill>
                  <a:schemeClr val="tx1"/>
                </a:solidFill>
                <a:latin typeface="Arial" pitchFamily="34" charset="0"/>
              </a:defRPr>
            </a:lvl8pPr>
            <a:lvl9pPr marL="3886200" indent="-228600" defTabSz="911225" eaLnBrk="0" fontAlgn="base" hangingPunct="0">
              <a:spcBef>
                <a:spcPct val="0"/>
              </a:spcBef>
              <a:spcAft>
                <a:spcPct val="0"/>
              </a:spcAft>
              <a:defRPr>
                <a:solidFill>
                  <a:schemeClr val="tx1"/>
                </a:solidFill>
                <a:latin typeface="Arial" pitchFamily="34" charset="0"/>
              </a:defRPr>
            </a:lvl9pPr>
          </a:lstStyle>
          <a:p>
            <a:pPr eaLnBrk="1" hangingPunct="1"/>
            <a:fld id="{C83AAF86-065F-4FB8-A8B0-A3B21D127A2A}" type="slidenum">
              <a:rPr lang="de-DE" smtClean="0"/>
              <a:pPr eaLnBrk="1" hangingPunct="1"/>
              <a:t>23</a:t>
            </a:fld>
            <a:endParaRPr lang="de-DE"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mtClean="0">
                <a:latin typeface="Arial" pitchFamily="34" charset="0"/>
              </a:rPr>
              <a:t>This diagram shows just how far the distance is between neuronal activity, which is what we are trying to measure, and the intensity of the T2* weighted image we record. (Discuss diagram)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err="1" smtClean="0"/>
              <a:t>Strong</a:t>
            </a:r>
            <a:r>
              <a:rPr lang="es-MX" baseline="0" dirty="0" smtClean="0"/>
              <a:t> </a:t>
            </a:r>
            <a:r>
              <a:rPr lang="es-MX" baseline="0" dirty="0" err="1" smtClean="0"/>
              <a:t>magnetic</a:t>
            </a:r>
            <a:r>
              <a:rPr lang="es-MX" baseline="0" dirty="0" smtClean="0"/>
              <a:t> </a:t>
            </a:r>
            <a:r>
              <a:rPr lang="es-MX" baseline="0" dirty="0" err="1" smtClean="0"/>
              <a:t>fields</a:t>
            </a:r>
            <a:r>
              <a:rPr lang="es-MX" baseline="0" dirty="0" smtClean="0"/>
              <a:t> are </a:t>
            </a:r>
            <a:r>
              <a:rPr lang="es-MX" baseline="0" dirty="0" err="1" smtClean="0"/>
              <a:t>necessary</a:t>
            </a:r>
            <a:r>
              <a:rPr lang="es-MX" baseline="0" dirty="0" smtClean="0"/>
              <a:t> </a:t>
            </a:r>
            <a:r>
              <a:rPr lang="es-MX" baseline="0" dirty="0" err="1" smtClean="0"/>
              <a:t>for</a:t>
            </a:r>
            <a:r>
              <a:rPr lang="es-MX" baseline="0" dirty="0" smtClean="0"/>
              <a:t> MR </a:t>
            </a:r>
            <a:r>
              <a:rPr lang="es-MX" baseline="0" dirty="0" err="1" smtClean="0"/>
              <a:t>imaging</a:t>
            </a:r>
            <a:r>
              <a:rPr lang="es-MX" baseline="0" dirty="0" smtClean="0"/>
              <a:t> </a:t>
            </a:r>
            <a:r>
              <a:rPr lang="es-MX" baseline="0" dirty="0" err="1" smtClean="0"/>
              <a:t>ot</a:t>
            </a:r>
            <a:r>
              <a:rPr lang="es-MX" baseline="0" dirty="0" smtClean="0"/>
              <a:t> T2*</a:t>
            </a:r>
            <a:endParaRPr lang="es-MX" dirty="0"/>
          </a:p>
        </p:txBody>
      </p:sp>
      <p:sp>
        <p:nvSpPr>
          <p:cNvPr id="4" name="3 Marcador de número de diapositiva"/>
          <p:cNvSpPr>
            <a:spLocks noGrp="1"/>
          </p:cNvSpPr>
          <p:nvPr>
            <p:ph type="sldNum" sz="quarter" idx="10"/>
          </p:nvPr>
        </p:nvSpPr>
        <p:spPr/>
        <p:txBody>
          <a:bodyPr/>
          <a:lstStyle/>
          <a:p>
            <a:fld id="{CB8654C4-B629-4594-9265-B8AF6615CD23}" type="slidenum">
              <a:rPr lang="es-MX" smtClean="0"/>
              <a:t>30</a:t>
            </a:fld>
            <a:endParaRPr lang="es-MX"/>
          </a:p>
        </p:txBody>
      </p:sp>
    </p:spTree>
    <p:extLst>
      <p:ext uri="{BB962C8B-B14F-4D97-AF65-F5344CB8AC3E}">
        <p14:creationId xmlns:p14="http://schemas.microsoft.com/office/powerpoint/2010/main" val="4207051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dirty="0" smtClean="0"/>
              <a:t>Bold </a:t>
            </a:r>
            <a:r>
              <a:rPr lang="es-MX" dirty="0" err="1" smtClean="0"/>
              <a:t>signal</a:t>
            </a:r>
            <a:r>
              <a:rPr lang="es-MX" dirty="0" smtClean="0"/>
              <a:t> </a:t>
            </a:r>
          </a:p>
          <a:p>
            <a:pPr marL="228600" indent="-228600">
              <a:buAutoNum type="arabicParenR"/>
            </a:pPr>
            <a:r>
              <a:rPr lang="es-MX" dirty="0" err="1" smtClean="0"/>
              <a:t>Dip</a:t>
            </a:r>
            <a:r>
              <a:rPr lang="es-MX" dirty="0" smtClean="0"/>
              <a:t>: </a:t>
            </a:r>
            <a:r>
              <a:rPr lang="es-MX" dirty="0" err="1" smtClean="0"/>
              <a:t>burning</a:t>
            </a:r>
            <a:r>
              <a:rPr lang="es-MX" dirty="0" smtClean="0"/>
              <a:t> </a:t>
            </a:r>
            <a:r>
              <a:rPr lang="es-MX" dirty="0" err="1" smtClean="0"/>
              <a:t>down</a:t>
            </a:r>
            <a:r>
              <a:rPr lang="es-MX" dirty="0" smtClean="0"/>
              <a:t> </a:t>
            </a:r>
            <a:r>
              <a:rPr lang="es-MX" dirty="0" err="1" smtClean="0"/>
              <a:t>oxygen</a:t>
            </a:r>
            <a:endParaRPr lang="es-MX" dirty="0" smtClean="0"/>
          </a:p>
          <a:p>
            <a:pPr marL="228600" indent="-228600">
              <a:buAutoNum type="arabicParenR"/>
            </a:pPr>
            <a:r>
              <a:rPr lang="es-MX" dirty="0" err="1" smtClean="0"/>
              <a:t>Peak</a:t>
            </a:r>
            <a:r>
              <a:rPr lang="es-MX" dirty="0" smtClean="0"/>
              <a:t>:</a:t>
            </a:r>
            <a:r>
              <a:rPr lang="es-MX" baseline="0" dirty="0" smtClean="0"/>
              <a:t> more </a:t>
            </a:r>
            <a:r>
              <a:rPr lang="es-MX" baseline="0" dirty="0" err="1" smtClean="0"/>
              <a:t>oxygen</a:t>
            </a:r>
            <a:r>
              <a:rPr lang="es-MX" baseline="0" dirty="0" smtClean="0"/>
              <a:t> </a:t>
            </a:r>
            <a:r>
              <a:rPr lang="es-MX" baseline="0" dirty="0" err="1" smtClean="0"/>
              <a:t>to</a:t>
            </a:r>
            <a:r>
              <a:rPr lang="es-MX" baseline="0" dirty="0" smtClean="0"/>
              <a:t> </a:t>
            </a:r>
            <a:r>
              <a:rPr lang="es-MX" baseline="0" dirty="0" err="1" smtClean="0"/>
              <a:t>the</a:t>
            </a:r>
            <a:r>
              <a:rPr lang="es-MX" baseline="0" dirty="0" smtClean="0"/>
              <a:t> </a:t>
            </a:r>
            <a:r>
              <a:rPr lang="es-MX" baseline="0" dirty="0" err="1" smtClean="0"/>
              <a:t>area</a:t>
            </a:r>
            <a:endParaRPr lang="es-MX" baseline="0" dirty="0" smtClean="0"/>
          </a:p>
          <a:p>
            <a:pPr marL="228600" indent="-228600">
              <a:buAutoNum type="arabicParenR"/>
            </a:pPr>
            <a:r>
              <a:rPr lang="es-MX" baseline="0" dirty="0" err="1" smtClean="0"/>
              <a:t>Decay</a:t>
            </a:r>
            <a:r>
              <a:rPr lang="es-MX" baseline="0" dirty="0" smtClean="0"/>
              <a:t>: </a:t>
            </a:r>
            <a:endParaRPr lang="es-MX" dirty="0" smtClean="0"/>
          </a:p>
        </p:txBody>
      </p:sp>
      <p:sp>
        <p:nvSpPr>
          <p:cNvPr id="4" name="3 Marcador de número de diapositiva"/>
          <p:cNvSpPr>
            <a:spLocks noGrp="1"/>
          </p:cNvSpPr>
          <p:nvPr>
            <p:ph type="sldNum" sz="quarter" idx="10"/>
          </p:nvPr>
        </p:nvSpPr>
        <p:spPr/>
        <p:txBody>
          <a:bodyPr/>
          <a:lstStyle/>
          <a:p>
            <a:fld id="{CB8654C4-B629-4594-9265-B8AF6615CD23}" type="slidenum">
              <a:rPr lang="es-MX" smtClean="0"/>
              <a:t>33</a:t>
            </a:fld>
            <a:endParaRPr lang="es-MX"/>
          </a:p>
        </p:txBody>
      </p:sp>
    </p:spTree>
    <p:extLst>
      <p:ext uri="{BB962C8B-B14F-4D97-AF65-F5344CB8AC3E}">
        <p14:creationId xmlns:p14="http://schemas.microsoft.com/office/powerpoint/2010/main" val="2709454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s-MX"/>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Figure 2.  Hydrogen proton. The positively charged hydrogen proton (+) spins about its axis and acts like a tiny magnet. N = north, S = south.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magnetic fields from many protons will cancel out, but a slight excess of the protons will be aligned with the main magnetic field, producing a “net magnetization” that is aligned parallel to the main magnetic field. This net magnetization becomes the source of our MR signal and is used to produce MR images.</a:t>
            </a:r>
            <a:endParaRPr lang="es-MX" dirty="0" smtClean="0"/>
          </a:p>
          <a:p>
            <a:endParaRPr lang="es-MX" dirty="0"/>
          </a:p>
        </p:txBody>
      </p:sp>
      <p:sp>
        <p:nvSpPr>
          <p:cNvPr id="4" name="3 Marcador de número de diapositiva"/>
          <p:cNvSpPr>
            <a:spLocks noGrp="1"/>
          </p:cNvSpPr>
          <p:nvPr>
            <p:ph type="sldNum" sz="quarter" idx="10"/>
          </p:nvPr>
        </p:nvSpPr>
        <p:spPr/>
        <p:txBody>
          <a:bodyPr/>
          <a:lstStyle/>
          <a:p>
            <a:fld id="{9CCAF1AA-B15D-453F-8CE6-1246A102ADB5}" type="slidenum">
              <a:rPr lang="es-MX" smtClean="0"/>
              <a:t>6</a:t>
            </a:fld>
            <a:endParaRPr lang="es-MX"/>
          </a:p>
        </p:txBody>
      </p:sp>
    </p:spTree>
    <p:extLst>
      <p:ext uri="{BB962C8B-B14F-4D97-AF65-F5344CB8AC3E}">
        <p14:creationId xmlns:p14="http://schemas.microsoft.com/office/powerpoint/2010/main" val="2545176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dirty="0" smtClean="0"/>
              <a:t>The constant is called the gyromagnetic ratio and</a:t>
            </a:r>
          </a:p>
          <a:p>
            <a:r>
              <a:rPr lang="en-US" dirty="0" smtClean="0"/>
              <a:t>is a characteristic of each type of nuclei. For hydrogen</a:t>
            </a:r>
          </a:p>
          <a:p>
            <a:r>
              <a:rPr lang="en-US" dirty="0" smtClean="0"/>
              <a:t>protons, the gyromagnetic ratio is equal to</a:t>
            </a:r>
          </a:p>
          <a:p>
            <a:r>
              <a:rPr lang="en-US" dirty="0" smtClean="0"/>
              <a:t>42.6 MHz/T (megahertz per tesla). The main</a:t>
            </a:r>
          </a:p>
          <a:p>
            <a:r>
              <a:rPr lang="en-US" dirty="0" smtClean="0"/>
              <a:t>magnetic field strength, B0, depends on the magnet</a:t>
            </a:r>
          </a:p>
          <a:p>
            <a:r>
              <a:rPr lang="en-US" dirty="0" smtClean="0"/>
              <a:t>design. For a typical superconducting MR</a:t>
            </a:r>
          </a:p>
          <a:p>
            <a:r>
              <a:rPr lang="en-US" dirty="0" smtClean="0"/>
              <a:t>system, the magnetic field strength may be 1.5 T.</a:t>
            </a:r>
          </a:p>
          <a:p>
            <a:endParaRPr lang="en-US" dirty="0" smtClean="0"/>
          </a:p>
          <a:p>
            <a:r>
              <a:rPr lang="en-US" dirty="0" smtClean="0"/>
              <a:t>The child will swing back and forth at a</a:t>
            </a:r>
          </a:p>
          <a:p>
            <a:r>
              <a:rPr lang="en-US" dirty="0" smtClean="0"/>
              <a:t>particular frequency. If we push the swing at the</a:t>
            </a:r>
          </a:p>
          <a:p>
            <a:r>
              <a:rPr lang="en-US" dirty="0" smtClean="0"/>
              <a:t>right time, we will efficiently transfer energy to</a:t>
            </a:r>
          </a:p>
          <a:p>
            <a:r>
              <a:rPr lang="en-US" dirty="0" smtClean="0"/>
              <a:t>the swing and child. If we consistently push at the</a:t>
            </a:r>
          </a:p>
          <a:p>
            <a:r>
              <a:rPr lang="en-US" dirty="0" smtClean="0"/>
              <a:t>right time, we will be in resonance with the swing,</a:t>
            </a:r>
          </a:p>
          <a:p>
            <a:r>
              <a:rPr lang="en-US" dirty="0" smtClean="0"/>
              <a:t>and the efficient transfer of energy will allow the child to swing higher. </a:t>
            </a:r>
          </a:p>
          <a:p>
            <a:endParaRPr lang="en-US" dirty="0" smtClean="0"/>
          </a:p>
          <a:p>
            <a:r>
              <a:rPr lang="en-US" dirty="0" smtClean="0"/>
              <a:t>The frequency of precession then will equal 42.6</a:t>
            </a:r>
          </a:p>
          <a:p>
            <a:r>
              <a:rPr lang="en-US" dirty="0" smtClean="0"/>
              <a:t>MHz/T  1.5 T or about 64 MHz (64 million</a:t>
            </a:r>
          </a:p>
          <a:p>
            <a:r>
              <a:rPr lang="en-US" dirty="0" smtClean="0"/>
              <a:t>times per second).</a:t>
            </a:r>
          </a:p>
          <a:p>
            <a:endParaRPr lang="es-MX" dirty="0"/>
          </a:p>
        </p:txBody>
      </p:sp>
      <p:sp>
        <p:nvSpPr>
          <p:cNvPr id="4" name="3 Marcador de número de diapositiva"/>
          <p:cNvSpPr>
            <a:spLocks noGrp="1"/>
          </p:cNvSpPr>
          <p:nvPr>
            <p:ph type="sldNum" sz="quarter" idx="10"/>
          </p:nvPr>
        </p:nvSpPr>
        <p:spPr/>
        <p:txBody>
          <a:bodyPr/>
          <a:lstStyle/>
          <a:p>
            <a:fld id="{9CCAF1AA-B15D-453F-8CE6-1246A102ADB5}" type="slidenum">
              <a:rPr lang="es-MX" smtClean="0"/>
              <a:t>7</a:t>
            </a:fld>
            <a:endParaRPr lang="es-MX"/>
          </a:p>
        </p:txBody>
      </p:sp>
    </p:spTree>
    <p:extLst>
      <p:ext uri="{BB962C8B-B14F-4D97-AF65-F5344CB8AC3E}">
        <p14:creationId xmlns:p14="http://schemas.microsoft.com/office/powerpoint/2010/main" val="2556706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White matter has a very short T1 time and relaxes rapidly. Cerebrospinal fluid (CSF) has a long T1 and relaxes slowly. Gray matter has an</a:t>
            </a:r>
          </a:p>
          <a:p>
            <a:r>
              <a:rPr lang="en-US" sz="1200" b="0" i="0" u="none" strike="noStrike" kern="1200" baseline="0" dirty="0" smtClean="0">
                <a:solidFill>
                  <a:schemeClr val="tx1"/>
                </a:solidFill>
                <a:latin typeface="+mn-lt"/>
                <a:ea typeface="+mn-ea"/>
                <a:cs typeface="+mn-cs"/>
              </a:rPr>
              <a:t>intermediate T1 and relaxes at an intermediate rate (Fig 11). If we were to create an image at a time when these curves were widely separated, we would produce an image that has high contrast between these tissues. Thus, white matter contributes to the lighter pixels, CSF contributes to the darker pixels, and gray matter contributes to pixels with intermediate shades of gray. This type of contrast mechanism is termed T1-weighted contrast. If we were to create an image at a time when the curves were not widely separated, the image would not have much T1-weighted contrast</a:t>
            </a:r>
            <a:endParaRPr lang="es-MX" dirty="0"/>
          </a:p>
        </p:txBody>
      </p:sp>
      <p:sp>
        <p:nvSpPr>
          <p:cNvPr id="4" name="3 Marcador de número de diapositiva"/>
          <p:cNvSpPr>
            <a:spLocks noGrp="1"/>
          </p:cNvSpPr>
          <p:nvPr>
            <p:ph type="sldNum" sz="quarter" idx="10"/>
          </p:nvPr>
        </p:nvSpPr>
        <p:spPr/>
        <p:txBody>
          <a:bodyPr/>
          <a:lstStyle/>
          <a:p>
            <a:fld id="{9CCAF1AA-B15D-453F-8CE6-1246A102ADB5}" type="slidenum">
              <a:rPr lang="es-MX" smtClean="0"/>
              <a:t>11</a:t>
            </a:fld>
            <a:endParaRPr lang="es-MX"/>
          </a:p>
        </p:txBody>
      </p:sp>
    </p:spTree>
    <p:extLst>
      <p:ext uri="{BB962C8B-B14F-4D97-AF65-F5344CB8AC3E}">
        <p14:creationId xmlns:p14="http://schemas.microsoft.com/office/powerpoint/2010/main" val="1320814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s-MX"/>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Figure 11.  T1-weighted contrast. Different tissues have different rates of T1 relaxation. If an image is obtained at a time when the relaxation curves are widely separated, T1-weighted contrast will be maximized. Mag = magnetization.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T1 and T2 relaxation processes occur simultaneously.</a:t>
            </a:r>
          </a:p>
          <a:p>
            <a:r>
              <a:rPr lang="en-US" sz="1200" b="0" i="0" u="none" strike="noStrike" kern="1200" baseline="0" dirty="0" smtClean="0">
                <a:solidFill>
                  <a:schemeClr val="tx1"/>
                </a:solidFill>
                <a:latin typeface="+mn-lt"/>
                <a:ea typeface="+mn-ea"/>
                <a:cs typeface="+mn-cs"/>
              </a:rPr>
              <a:t>After a 90° RF pulse, </a:t>
            </a:r>
            <a:r>
              <a:rPr lang="en-US" sz="1200" b="0" i="0" u="none" strike="noStrike" kern="1200" baseline="0" dirty="0" err="1" smtClean="0">
                <a:solidFill>
                  <a:schemeClr val="tx1"/>
                </a:solidFill>
                <a:latin typeface="+mn-lt"/>
                <a:ea typeface="+mn-ea"/>
                <a:cs typeface="+mn-cs"/>
              </a:rPr>
              <a:t>dephasing</a:t>
            </a:r>
            <a:r>
              <a:rPr lang="en-US" sz="1200" b="0" i="0" u="none" strike="noStrike" kern="1200" baseline="0" dirty="0" smtClean="0">
                <a:solidFill>
                  <a:schemeClr val="tx1"/>
                </a:solidFill>
                <a:latin typeface="+mn-lt"/>
                <a:ea typeface="+mn-ea"/>
                <a:cs typeface="+mn-cs"/>
              </a:rPr>
              <a:t> of</a:t>
            </a:r>
          </a:p>
          <a:p>
            <a:r>
              <a:rPr lang="es-MX" sz="1200" b="0" i="0" u="none" strike="noStrike" kern="1200" baseline="0" dirty="0" err="1" smtClean="0">
                <a:solidFill>
                  <a:schemeClr val="tx1"/>
                </a:solidFill>
                <a:latin typeface="+mn-lt"/>
                <a:ea typeface="+mn-ea"/>
                <a:cs typeface="+mn-cs"/>
              </a:rPr>
              <a:t>the</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transverse</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magnetization</a:t>
            </a:r>
            <a:r>
              <a:rPr lang="es-MX" sz="1200" b="0" i="0" u="none" strike="noStrike" kern="1200" baseline="0" dirty="0" smtClean="0">
                <a:solidFill>
                  <a:schemeClr val="tx1"/>
                </a:solidFill>
                <a:latin typeface="+mn-lt"/>
                <a:ea typeface="+mn-ea"/>
                <a:cs typeface="+mn-cs"/>
              </a:rPr>
              <a:t> (T2 </a:t>
            </a:r>
            <a:r>
              <a:rPr lang="es-MX" sz="1200" b="0" i="0" u="none" strike="noStrike" kern="1200" baseline="0" dirty="0" err="1" smtClean="0">
                <a:solidFill>
                  <a:schemeClr val="tx1"/>
                </a:solidFill>
                <a:latin typeface="+mn-lt"/>
                <a:ea typeface="+mn-ea"/>
                <a:cs typeface="+mn-cs"/>
              </a:rPr>
              <a:t>decay</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occurs</a:t>
            </a:r>
            <a:endParaRPr lang="es-MX"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while the longitudinal magnetization grows back</a:t>
            </a:r>
          </a:p>
          <a:p>
            <a:r>
              <a:rPr lang="en-US" sz="1200" b="0" i="0" u="none" strike="noStrike" kern="1200" baseline="0" dirty="0" smtClean="0">
                <a:solidFill>
                  <a:schemeClr val="tx1"/>
                </a:solidFill>
                <a:latin typeface="+mn-lt"/>
                <a:ea typeface="+mn-ea"/>
                <a:cs typeface="+mn-cs"/>
              </a:rPr>
              <a:t>parallel to the main magnetic field. After a few</a:t>
            </a:r>
          </a:p>
          <a:p>
            <a:r>
              <a:rPr lang="en-US" sz="1200" b="0" i="0" u="none" strike="noStrike" kern="1200" baseline="0" dirty="0" smtClean="0">
                <a:solidFill>
                  <a:schemeClr val="tx1"/>
                </a:solidFill>
                <a:latin typeface="+mn-lt"/>
                <a:ea typeface="+mn-ea"/>
                <a:cs typeface="+mn-cs"/>
              </a:rPr>
              <a:t>seconds, most of the transverse magnetization is</a:t>
            </a:r>
          </a:p>
          <a:p>
            <a:r>
              <a:rPr lang="en-US" sz="1200" b="0" i="0" u="none" strike="noStrike" kern="1200" baseline="0" dirty="0" err="1" smtClean="0">
                <a:solidFill>
                  <a:schemeClr val="tx1"/>
                </a:solidFill>
                <a:latin typeface="+mn-lt"/>
                <a:ea typeface="+mn-ea"/>
                <a:cs typeface="+mn-cs"/>
              </a:rPr>
              <a:t>dephased</a:t>
            </a:r>
            <a:r>
              <a:rPr lang="en-US" sz="1200" b="0" i="0" u="none" strike="noStrike" kern="1200" baseline="0" dirty="0" smtClean="0">
                <a:solidFill>
                  <a:schemeClr val="tx1"/>
                </a:solidFill>
                <a:latin typeface="+mn-lt"/>
                <a:ea typeface="+mn-ea"/>
                <a:cs typeface="+mn-cs"/>
              </a:rPr>
              <a:t> and most of the longitudinal magnetization</a:t>
            </a:r>
          </a:p>
          <a:p>
            <a:r>
              <a:rPr lang="es-MX" sz="1200" b="0" i="0" u="none" strike="noStrike" kern="1200" baseline="0" dirty="0" smtClean="0">
                <a:solidFill>
                  <a:schemeClr val="tx1"/>
                </a:solidFill>
                <a:latin typeface="+mn-lt"/>
                <a:ea typeface="+mn-ea"/>
                <a:cs typeface="+mn-cs"/>
              </a:rPr>
              <a:t>has </a:t>
            </a:r>
            <a:r>
              <a:rPr lang="es-MX" sz="1200" b="0" i="0" u="none" strike="noStrike" kern="1200" baseline="0" dirty="0" err="1" smtClean="0">
                <a:solidFill>
                  <a:schemeClr val="tx1"/>
                </a:solidFill>
                <a:latin typeface="+mn-lt"/>
                <a:ea typeface="+mn-ea"/>
                <a:cs typeface="+mn-cs"/>
              </a:rPr>
              <a:t>grown</a:t>
            </a:r>
            <a:r>
              <a:rPr lang="es-MX" sz="1200" b="0" i="0" u="none" strike="noStrike" kern="1200" baseline="0" dirty="0" smtClean="0">
                <a:solidFill>
                  <a:schemeClr val="tx1"/>
                </a:solidFill>
                <a:latin typeface="+mn-lt"/>
                <a:ea typeface="+mn-ea"/>
                <a:cs typeface="+mn-cs"/>
              </a:rPr>
              <a:t> </a:t>
            </a:r>
            <a:r>
              <a:rPr lang="es-MX" sz="1200" b="0" i="0" u="none" strike="noStrike" kern="1200" baseline="0" dirty="0" err="1" smtClean="0">
                <a:solidFill>
                  <a:schemeClr val="tx1"/>
                </a:solidFill>
                <a:latin typeface="+mn-lt"/>
                <a:ea typeface="+mn-ea"/>
                <a:cs typeface="+mn-cs"/>
              </a:rPr>
              <a:t>bac</a:t>
            </a:r>
            <a:endParaRPr lang="es-MX" dirty="0"/>
          </a:p>
        </p:txBody>
      </p:sp>
      <p:sp>
        <p:nvSpPr>
          <p:cNvPr id="4" name="3 Marcador de número de diapositiva"/>
          <p:cNvSpPr>
            <a:spLocks noGrp="1"/>
          </p:cNvSpPr>
          <p:nvPr>
            <p:ph type="sldNum" sz="quarter" idx="10"/>
          </p:nvPr>
        </p:nvSpPr>
        <p:spPr/>
        <p:txBody>
          <a:bodyPr/>
          <a:lstStyle/>
          <a:p>
            <a:fld id="{9CCAF1AA-B15D-453F-8CE6-1246A102ADB5}" type="slidenum">
              <a:rPr lang="es-MX" smtClean="0"/>
              <a:t>15</a:t>
            </a:fld>
            <a:endParaRPr lang="es-MX"/>
          </a:p>
        </p:txBody>
      </p:sp>
    </p:spTree>
    <p:extLst>
      <p:ext uri="{BB962C8B-B14F-4D97-AF65-F5344CB8AC3E}">
        <p14:creationId xmlns:p14="http://schemas.microsoft.com/office/powerpoint/2010/main" val="98967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s-MX"/>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defRPr>
            </a:lvl5pPr>
            <a:lvl6pPr marL="25146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defRPr>
            </a:lvl6pPr>
            <a:lvl7pPr marL="29718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defRPr>
            </a:lvl7pPr>
            <a:lvl8pPr marL="34290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defRPr>
            </a:lvl8pPr>
            <a:lvl9pPr marL="3886200" indent="-228600" defTabSz="4572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Figure 15.  T2-weighted contrast. Different tissues have different rates of T2 relaxation. If an image is obtained at a time when the relaxation curves are widely separated, T2-weighted contrast will be maximized. Mag = magnetization.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MX" sz="1200" b="1" i="0" u="none" strike="noStrike" kern="1200" baseline="0" dirty="0" smtClean="0">
                <a:solidFill>
                  <a:schemeClr val="tx1"/>
                </a:solidFill>
                <a:latin typeface="+mn-lt"/>
                <a:ea typeface="+mn-ea"/>
                <a:cs typeface="+mn-cs"/>
              </a:rPr>
              <a:t>AAPM/RSNA PHYSICS TUTORIAL 1087</a:t>
            </a:r>
          </a:p>
          <a:p>
            <a:r>
              <a:rPr lang="es-MX" sz="1200" b="1" i="0" u="none" strike="noStrike" kern="1200" baseline="0" dirty="0" smtClean="0">
                <a:solidFill>
                  <a:schemeClr val="tx1"/>
                </a:solidFill>
                <a:latin typeface="+mn-lt"/>
                <a:ea typeface="+mn-ea"/>
                <a:cs typeface="+mn-cs"/>
              </a:rPr>
              <a:t>AAPM/RSNA </a:t>
            </a:r>
            <a:r>
              <a:rPr lang="es-MX" sz="1200" b="1" i="0" u="none" strike="noStrike" kern="1200" baseline="0" dirty="0" err="1" smtClean="0">
                <a:solidFill>
                  <a:schemeClr val="tx1"/>
                </a:solidFill>
                <a:latin typeface="+mn-lt"/>
                <a:ea typeface="+mn-ea"/>
                <a:cs typeface="+mn-cs"/>
              </a:rPr>
              <a:t>Physics</a:t>
            </a:r>
            <a:endParaRPr lang="es-MX" sz="1200" b="1" i="0" u="none" strike="noStrike" kern="1200" baseline="0" dirty="0" smtClean="0">
              <a:solidFill>
                <a:schemeClr val="tx1"/>
              </a:solidFill>
              <a:latin typeface="+mn-lt"/>
              <a:ea typeface="+mn-ea"/>
              <a:cs typeface="+mn-cs"/>
            </a:endParaRPr>
          </a:p>
          <a:p>
            <a:r>
              <a:rPr lang="es-MX" sz="1200" b="1" i="0" u="none" strike="noStrike" kern="1200" baseline="0" dirty="0" smtClean="0">
                <a:solidFill>
                  <a:schemeClr val="tx1"/>
                </a:solidFill>
                <a:latin typeface="+mn-lt"/>
                <a:ea typeface="+mn-ea"/>
                <a:cs typeface="+mn-cs"/>
              </a:rPr>
              <a:t>Tutorial </a:t>
            </a:r>
            <a:r>
              <a:rPr lang="es-MX" sz="1200" b="1" i="0" u="none" strike="noStrike" kern="1200" baseline="0" dirty="0" err="1" smtClean="0">
                <a:solidFill>
                  <a:schemeClr val="tx1"/>
                </a:solidFill>
                <a:latin typeface="+mn-lt"/>
                <a:ea typeface="+mn-ea"/>
                <a:cs typeface="+mn-cs"/>
              </a:rPr>
              <a:t>for</a:t>
            </a:r>
            <a:r>
              <a:rPr lang="es-MX" sz="1200" b="1" i="0" u="none" strike="noStrike" kern="1200" baseline="0" dirty="0" smtClean="0">
                <a:solidFill>
                  <a:schemeClr val="tx1"/>
                </a:solidFill>
                <a:latin typeface="+mn-lt"/>
                <a:ea typeface="+mn-ea"/>
                <a:cs typeface="+mn-cs"/>
              </a:rPr>
              <a:t> </a:t>
            </a:r>
            <a:r>
              <a:rPr lang="es-MX" sz="1200" b="1" i="0" u="none" strike="noStrike" kern="1200" baseline="0" dirty="0" err="1" smtClean="0">
                <a:solidFill>
                  <a:schemeClr val="tx1"/>
                </a:solidFill>
                <a:latin typeface="+mn-lt"/>
                <a:ea typeface="+mn-ea"/>
                <a:cs typeface="+mn-cs"/>
              </a:rPr>
              <a:t>Residents</a:t>
            </a:r>
            <a:endParaRPr lang="es-MX"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Fundamental Physics of MR Imaging1</a:t>
            </a:r>
          </a:p>
          <a:p>
            <a:r>
              <a:rPr lang="es-MX" sz="1200" b="0" i="1" u="none" strike="noStrike" kern="1200" baseline="0" dirty="0" smtClean="0">
                <a:solidFill>
                  <a:schemeClr val="tx1"/>
                </a:solidFill>
                <a:latin typeface="+mn-lt"/>
                <a:ea typeface="+mn-ea"/>
                <a:cs typeface="+mn-cs"/>
              </a:rPr>
              <a:t>Robert A. </a:t>
            </a:r>
            <a:r>
              <a:rPr lang="es-MX" sz="1200" b="0" i="1" u="none" strike="noStrike" kern="1200" baseline="0" dirty="0" err="1" smtClean="0">
                <a:solidFill>
                  <a:schemeClr val="tx1"/>
                </a:solidFill>
                <a:latin typeface="+mn-lt"/>
                <a:ea typeface="+mn-ea"/>
                <a:cs typeface="+mn-cs"/>
              </a:rPr>
              <a:t>Pooley</a:t>
            </a:r>
            <a:r>
              <a:rPr lang="es-MX" sz="1200" b="0" i="1" u="none" strike="noStrike" kern="1200" baseline="0" dirty="0" smtClean="0">
                <a:solidFill>
                  <a:schemeClr val="tx1"/>
                </a:solidFill>
                <a:latin typeface="+mn-lt"/>
                <a:ea typeface="+mn-ea"/>
                <a:cs typeface="+mn-cs"/>
              </a:rPr>
              <a:t>, PhD</a:t>
            </a:r>
            <a:endParaRPr lang="es-MX" dirty="0"/>
          </a:p>
        </p:txBody>
      </p:sp>
      <p:sp>
        <p:nvSpPr>
          <p:cNvPr id="4" name="3 Marcador de número de diapositiva"/>
          <p:cNvSpPr>
            <a:spLocks noGrp="1"/>
          </p:cNvSpPr>
          <p:nvPr>
            <p:ph type="sldNum" sz="quarter" idx="10"/>
          </p:nvPr>
        </p:nvSpPr>
        <p:spPr/>
        <p:txBody>
          <a:bodyPr/>
          <a:lstStyle/>
          <a:p>
            <a:fld id="{9CCAF1AA-B15D-453F-8CE6-1246A102ADB5}" type="slidenum">
              <a:rPr lang="es-MX" smtClean="0"/>
              <a:t>19</a:t>
            </a:fld>
            <a:endParaRPr lang="es-MX"/>
          </a:p>
        </p:txBody>
      </p:sp>
    </p:spTree>
    <p:extLst>
      <p:ext uri="{BB962C8B-B14F-4D97-AF65-F5344CB8AC3E}">
        <p14:creationId xmlns:p14="http://schemas.microsoft.com/office/powerpoint/2010/main" val="598420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896A7E66-4B83-4B8E-AD78-53AD97836EFD}" type="datetimeFigureOut">
              <a:rPr lang="es-MX" smtClean="0"/>
              <a:t>31/10/2012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86DF152-11A6-45EB-A7B5-B40BCCA381D1}" type="slidenum">
              <a:rPr lang="es-MX" smtClean="0"/>
              <a:t>‹#›</a:t>
            </a:fld>
            <a:endParaRPr lang="es-MX"/>
          </a:p>
        </p:txBody>
      </p:sp>
    </p:spTree>
    <p:extLst>
      <p:ext uri="{BB962C8B-B14F-4D97-AF65-F5344CB8AC3E}">
        <p14:creationId xmlns:p14="http://schemas.microsoft.com/office/powerpoint/2010/main" val="362547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96A7E66-4B83-4B8E-AD78-53AD97836EFD}" type="datetimeFigureOut">
              <a:rPr lang="es-MX" smtClean="0"/>
              <a:t>31/10/2012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86DF152-11A6-45EB-A7B5-B40BCCA381D1}" type="slidenum">
              <a:rPr lang="es-MX" smtClean="0"/>
              <a:t>‹#›</a:t>
            </a:fld>
            <a:endParaRPr lang="es-MX"/>
          </a:p>
        </p:txBody>
      </p:sp>
    </p:spTree>
    <p:extLst>
      <p:ext uri="{BB962C8B-B14F-4D97-AF65-F5344CB8AC3E}">
        <p14:creationId xmlns:p14="http://schemas.microsoft.com/office/powerpoint/2010/main" val="223430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96A7E66-4B83-4B8E-AD78-53AD97836EFD}" type="datetimeFigureOut">
              <a:rPr lang="es-MX" smtClean="0"/>
              <a:t>31/10/2012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86DF152-11A6-45EB-A7B5-B40BCCA381D1}" type="slidenum">
              <a:rPr lang="es-MX" smtClean="0"/>
              <a:t>‹#›</a:t>
            </a:fld>
            <a:endParaRPr lang="es-MX"/>
          </a:p>
        </p:txBody>
      </p:sp>
    </p:spTree>
    <p:extLst>
      <p:ext uri="{BB962C8B-B14F-4D97-AF65-F5344CB8AC3E}">
        <p14:creationId xmlns:p14="http://schemas.microsoft.com/office/powerpoint/2010/main" val="229377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896A7E66-4B83-4B8E-AD78-53AD97836EFD}" type="datetimeFigureOut">
              <a:rPr lang="es-MX" smtClean="0"/>
              <a:t>31/10/2012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86DF152-11A6-45EB-A7B5-B40BCCA381D1}" type="slidenum">
              <a:rPr lang="es-MX" smtClean="0"/>
              <a:t>‹#›</a:t>
            </a:fld>
            <a:endParaRPr lang="es-MX"/>
          </a:p>
        </p:txBody>
      </p:sp>
    </p:spTree>
    <p:extLst>
      <p:ext uri="{BB962C8B-B14F-4D97-AF65-F5344CB8AC3E}">
        <p14:creationId xmlns:p14="http://schemas.microsoft.com/office/powerpoint/2010/main" val="348054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6A7E66-4B83-4B8E-AD78-53AD97836EFD}" type="datetimeFigureOut">
              <a:rPr lang="es-MX" smtClean="0"/>
              <a:t>31/10/2012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086DF152-11A6-45EB-A7B5-B40BCCA381D1}" type="slidenum">
              <a:rPr lang="es-MX" smtClean="0"/>
              <a:t>‹#›</a:t>
            </a:fld>
            <a:endParaRPr lang="es-MX"/>
          </a:p>
        </p:txBody>
      </p:sp>
    </p:spTree>
    <p:extLst>
      <p:ext uri="{BB962C8B-B14F-4D97-AF65-F5344CB8AC3E}">
        <p14:creationId xmlns:p14="http://schemas.microsoft.com/office/powerpoint/2010/main" val="129975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896A7E66-4B83-4B8E-AD78-53AD97836EFD}" type="datetimeFigureOut">
              <a:rPr lang="es-MX" smtClean="0"/>
              <a:t>31/10/2012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86DF152-11A6-45EB-A7B5-B40BCCA381D1}" type="slidenum">
              <a:rPr lang="es-MX" smtClean="0"/>
              <a:t>‹#›</a:t>
            </a:fld>
            <a:endParaRPr lang="es-MX"/>
          </a:p>
        </p:txBody>
      </p:sp>
    </p:spTree>
    <p:extLst>
      <p:ext uri="{BB962C8B-B14F-4D97-AF65-F5344CB8AC3E}">
        <p14:creationId xmlns:p14="http://schemas.microsoft.com/office/powerpoint/2010/main" val="3507322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896A7E66-4B83-4B8E-AD78-53AD97836EFD}" type="datetimeFigureOut">
              <a:rPr lang="es-MX" smtClean="0"/>
              <a:t>31/10/2012</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086DF152-11A6-45EB-A7B5-B40BCCA381D1}" type="slidenum">
              <a:rPr lang="es-MX" smtClean="0"/>
              <a:t>‹#›</a:t>
            </a:fld>
            <a:endParaRPr lang="es-MX"/>
          </a:p>
        </p:txBody>
      </p:sp>
    </p:spTree>
    <p:extLst>
      <p:ext uri="{BB962C8B-B14F-4D97-AF65-F5344CB8AC3E}">
        <p14:creationId xmlns:p14="http://schemas.microsoft.com/office/powerpoint/2010/main" val="4107561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896A7E66-4B83-4B8E-AD78-53AD97836EFD}" type="datetimeFigureOut">
              <a:rPr lang="es-MX" smtClean="0"/>
              <a:t>31/10/2012</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086DF152-11A6-45EB-A7B5-B40BCCA381D1}" type="slidenum">
              <a:rPr lang="es-MX" smtClean="0"/>
              <a:t>‹#›</a:t>
            </a:fld>
            <a:endParaRPr lang="es-MX"/>
          </a:p>
        </p:txBody>
      </p:sp>
    </p:spTree>
    <p:extLst>
      <p:ext uri="{BB962C8B-B14F-4D97-AF65-F5344CB8AC3E}">
        <p14:creationId xmlns:p14="http://schemas.microsoft.com/office/powerpoint/2010/main" val="4126663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6A7E66-4B83-4B8E-AD78-53AD97836EFD}" type="datetimeFigureOut">
              <a:rPr lang="es-MX" smtClean="0"/>
              <a:t>31/10/2012</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086DF152-11A6-45EB-A7B5-B40BCCA381D1}" type="slidenum">
              <a:rPr lang="es-MX" smtClean="0"/>
              <a:t>‹#›</a:t>
            </a:fld>
            <a:endParaRPr lang="es-MX"/>
          </a:p>
        </p:txBody>
      </p:sp>
    </p:spTree>
    <p:extLst>
      <p:ext uri="{BB962C8B-B14F-4D97-AF65-F5344CB8AC3E}">
        <p14:creationId xmlns:p14="http://schemas.microsoft.com/office/powerpoint/2010/main" val="199497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6A7E66-4B83-4B8E-AD78-53AD97836EFD}" type="datetimeFigureOut">
              <a:rPr lang="es-MX" smtClean="0"/>
              <a:t>31/10/2012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86DF152-11A6-45EB-A7B5-B40BCCA381D1}" type="slidenum">
              <a:rPr lang="es-MX" smtClean="0"/>
              <a:t>‹#›</a:t>
            </a:fld>
            <a:endParaRPr lang="es-MX"/>
          </a:p>
        </p:txBody>
      </p:sp>
    </p:spTree>
    <p:extLst>
      <p:ext uri="{BB962C8B-B14F-4D97-AF65-F5344CB8AC3E}">
        <p14:creationId xmlns:p14="http://schemas.microsoft.com/office/powerpoint/2010/main" val="3848640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6A7E66-4B83-4B8E-AD78-53AD97836EFD}" type="datetimeFigureOut">
              <a:rPr lang="es-MX" smtClean="0"/>
              <a:t>31/10/2012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086DF152-11A6-45EB-A7B5-B40BCCA381D1}" type="slidenum">
              <a:rPr lang="es-MX" smtClean="0"/>
              <a:t>‹#›</a:t>
            </a:fld>
            <a:endParaRPr lang="es-MX"/>
          </a:p>
        </p:txBody>
      </p:sp>
    </p:spTree>
    <p:extLst>
      <p:ext uri="{BB962C8B-B14F-4D97-AF65-F5344CB8AC3E}">
        <p14:creationId xmlns:p14="http://schemas.microsoft.com/office/powerpoint/2010/main" val="3988227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6A7E66-4B83-4B8E-AD78-53AD97836EFD}" type="datetimeFigureOut">
              <a:rPr lang="es-MX" smtClean="0"/>
              <a:t>31/10/2012</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6DF152-11A6-45EB-A7B5-B40BCCA381D1}" type="slidenum">
              <a:rPr lang="es-MX" smtClean="0"/>
              <a:t>‹#›</a:t>
            </a:fld>
            <a:endParaRPr lang="es-MX"/>
          </a:p>
        </p:txBody>
      </p:sp>
    </p:spTree>
    <p:extLst>
      <p:ext uri="{BB962C8B-B14F-4D97-AF65-F5344CB8AC3E}">
        <p14:creationId xmlns:p14="http://schemas.microsoft.com/office/powerpoint/2010/main" val="2936039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porkpie.loni.ucla.edu/BMD_HTML/SharedCode/slides/BasicMRPhysics/ppframe.htm" TargetMode="Externa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dirty="0" err="1" smtClean="0"/>
              <a:t>Basis</a:t>
            </a:r>
            <a:r>
              <a:rPr lang="es-MX" dirty="0" smtClean="0"/>
              <a:t> of </a:t>
            </a:r>
            <a:r>
              <a:rPr lang="es-MX" dirty="0" err="1" smtClean="0"/>
              <a:t>the</a:t>
            </a:r>
            <a:r>
              <a:rPr lang="es-MX" dirty="0" smtClean="0"/>
              <a:t> BOLD </a:t>
            </a:r>
            <a:r>
              <a:rPr lang="es-MX" dirty="0" err="1" smtClean="0"/>
              <a:t>signal</a:t>
            </a:r>
            <a:endParaRPr lang="es-MX" dirty="0"/>
          </a:p>
        </p:txBody>
      </p:sp>
      <p:sp>
        <p:nvSpPr>
          <p:cNvPr id="3" name="2 Subtítulo"/>
          <p:cNvSpPr>
            <a:spLocks noGrp="1"/>
          </p:cNvSpPr>
          <p:nvPr>
            <p:ph type="subTitle" idx="1"/>
          </p:nvPr>
        </p:nvSpPr>
        <p:spPr/>
        <p:txBody>
          <a:bodyPr/>
          <a:lstStyle/>
          <a:p>
            <a:r>
              <a:rPr lang="es-MX" dirty="0" err="1" smtClean="0"/>
              <a:t>Methods</a:t>
            </a:r>
            <a:r>
              <a:rPr lang="es-MX" dirty="0" smtClean="0"/>
              <a:t> </a:t>
            </a:r>
            <a:r>
              <a:rPr lang="es-MX" dirty="0" err="1" smtClean="0"/>
              <a:t>for</a:t>
            </a:r>
            <a:r>
              <a:rPr lang="es-MX" dirty="0" smtClean="0"/>
              <a:t> </a:t>
            </a:r>
            <a:r>
              <a:rPr lang="es-MX" dirty="0" err="1" smtClean="0"/>
              <a:t>Dummies</a:t>
            </a:r>
            <a:r>
              <a:rPr lang="es-MX" dirty="0" smtClean="0"/>
              <a:t> 2012-2013</a:t>
            </a:r>
          </a:p>
          <a:p>
            <a:r>
              <a:rPr lang="es-MX" smtClean="0"/>
              <a:t>Lila </a:t>
            </a:r>
            <a:r>
              <a:rPr lang="es-MX" dirty="0" smtClean="0"/>
              <a:t>Krishna</a:t>
            </a:r>
          </a:p>
          <a:p>
            <a:r>
              <a:rPr lang="es-MX" dirty="0" smtClean="0"/>
              <a:t>Lucía </a:t>
            </a:r>
            <a:r>
              <a:rPr lang="es-MX" dirty="0" err="1" smtClean="0"/>
              <a:t>Magis-Weinberg</a:t>
            </a:r>
            <a:endParaRPr lang="es-MX" dirty="0"/>
          </a:p>
        </p:txBody>
      </p:sp>
    </p:spTree>
    <p:extLst>
      <p:ext uri="{BB962C8B-B14F-4D97-AF65-F5344CB8AC3E}">
        <p14:creationId xmlns:p14="http://schemas.microsoft.com/office/powerpoint/2010/main" val="537513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When</a:t>
            </a:r>
            <a:r>
              <a:rPr lang="es-MX" dirty="0" smtClean="0"/>
              <a:t> </a:t>
            </a:r>
            <a:r>
              <a:rPr lang="es-MX" dirty="0" err="1" smtClean="0"/>
              <a:t>the</a:t>
            </a:r>
            <a:r>
              <a:rPr lang="es-MX" dirty="0" smtClean="0"/>
              <a:t> RF </a:t>
            </a:r>
            <a:r>
              <a:rPr lang="es-MX" dirty="0" err="1" smtClean="0"/>
              <a:t>is</a:t>
            </a:r>
            <a:r>
              <a:rPr lang="es-MX" dirty="0" smtClean="0"/>
              <a:t> </a:t>
            </a:r>
            <a:r>
              <a:rPr lang="es-MX" dirty="0" err="1" smtClean="0"/>
              <a:t>switched</a:t>
            </a:r>
            <a:r>
              <a:rPr lang="es-MX" dirty="0" smtClean="0"/>
              <a:t> off</a:t>
            </a:r>
            <a:endParaRPr lang="es-MX" dirty="0"/>
          </a:p>
        </p:txBody>
      </p:sp>
      <p:sp>
        <p:nvSpPr>
          <p:cNvPr id="3" name="2 Marcador de contenido"/>
          <p:cNvSpPr>
            <a:spLocks noGrp="1"/>
          </p:cNvSpPr>
          <p:nvPr>
            <p:ph idx="1"/>
          </p:nvPr>
        </p:nvSpPr>
        <p:spPr/>
        <p:txBody>
          <a:bodyPr/>
          <a:lstStyle/>
          <a:p>
            <a:r>
              <a:rPr lang="es-MX" dirty="0" err="1" smtClean="0"/>
              <a:t>Spins</a:t>
            </a:r>
            <a:r>
              <a:rPr lang="es-MX" dirty="0" smtClean="0"/>
              <a:t> </a:t>
            </a:r>
            <a:r>
              <a:rPr lang="es-MX" dirty="0" err="1" smtClean="0"/>
              <a:t>return</a:t>
            </a:r>
            <a:r>
              <a:rPr lang="es-MX" dirty="0" smtClean="0"/>
              <a:t> </a:t>
            </a:r>
            <a:r>
              <a:rPr lang="es-MX" dirty="0" err="1" smtClean="0"/>
              <a:t>from</a:t>
            </a:r>
            <a:r>
              <a:rPr lang="es-MX" dirty="0" smtClean="0"/>
              <a:t> </a:t>
            </a:r>
            <a:r>
              <a:rPr lang="es-MX" dirty="0" err="1" smtClean="0"/>
              <a:t>the</a:t>
            </a:r>
            <a:r>
              <a:rPr lang="es-MX" dirty="0" smtClean="0"/>
              <a:t> </a:t>
            </a:r>
            <a:r>
              <a:rPr lang="es-MX" dirty="0" err="1" smtClean="0"/>
              <a:t>transverse</a:t>
            </a:r>
            <a:r>
              <a:rPr lang="es-MX" dirty="0" smtClean="0"/>
              <a:t> </a:t>
            </a:r>
            <a:r>
              <a:rPr lang="es-MX" dirty="0" err="1" smtClean="0"/>
              <a:t>plane</a:t>
            </a:r>
            <a:r>
              <a:rPr lang="es-MX" dirty="0" smtClean="0"/>
              <a:t> </a:t>
            </a:r>
            <a:r>
              <a:rPr lang="es-MX" dirty="0" err="1" smtClean="0"/>
              <a:t>to</a:t>
            </a:r>
            <a:r>
              <a:rPr lang="es-MX" dirty="0" smtClean="0"/>
              <a:t> </a:t>
            </a:r>
            <a:r>
              <a:rPr lang="es-MX" dirty="0" err="1" smtClean="0"/>
              <a:t>the</a:t>
            </a:r>
            <a:r>
              <a:rPr lang="es-MX" dirty="0" smtClean="0"/>
              <a:t> longitudinal axis</a:t>
            </a:r>
          </a:p>
          <a:p>
            <a:r>
              <a:rPr lang="es-MX" dirty="0" err="1" smtClean="0"/>
              <a:t>Spins</a:t>
            </a:r>
            <a:r>
              <a:rPr lang="es-MX" dirty="0" smtClean="0"/>
              <a:t> </a:t>
            </a:r>
            <a:r>
              <a:rPr lang="es-MX" dirty="0" err="1" smtClean="0"/>
              <a:t>start</a:t>
            </a:r>
            <a:r>
              <a:rPr lang="es-MX" dirty="0" smtClean="0"/>
              <a:t> </a:t>
            </a:r>
            <a:r>
              <a:rPr lang="es-MX" dirty="0" err="1" smtClean="0"/>
              <a:t>to</a:t>
            </a:r>
            <a:r>
              <a:rPr lang="es-MX" dirty="0" smtClean="0"/>
              <a:t> </a:t>
            </a:r>
            <a:r>
              <a:rPr lang="es-MX" dirty="0" err="1" smtClean="0"/>
              <a:t>dephase</a:t>
            </a:r>
            <a:endParaRPr lang="es-MX" dirty="0" smtClean="0"/>
          </a:p>
          <a:p>
            <a:r>
              <a:rPr lang="es-MX" dirty="0" err="1" smtClean="0"/>
              <a:t>These</a:t>
            </a:r>
            <a:r>
              <a:rPr lang="es-MX" dirty="0" smtClean="0"/>
              <a:t> </a:t>
            </a:r>
            <a:r>
              <a:rPr lang="es-MX" dirty="0" err="1" smtClean="0"/>
              <a:t>processes</a:t>
            </a:r>
            <a:r>
              <a:rPr lang="es-MX" dirty="0" smtClean="0"/>
              <a:t> </a:t>
            </a:r>
            <a:r>
              <a:rPr lang="es-MX" dirty="0" err="1" smtClean="0"/>
              <a:t>happen</a:t>
            </a:r>
            <a:r>
              <a:rPr lang="es-MX" dirty="0" smtClean="0"/>
              <a:t> at </a:t>
            </a:r>
            <a:r>
              <a:rPr lang="es-MX" dirty="0" err="1" smtClean="0"/>
              <a:t>the</a:t>
            </a:r>
            <a:r>
              <a:rPr lang="es-MX" dirty="0" smtClean="0"/>
              <a:t> </a:t>
            </a:r>
            <a:r>
              <a:rPr lang="es-MX" dirty="0" err="1" smtClean="0"/>
              <a:t>same</a:t>
            </a:r>
            <a:r>
              <a:rPr lang="es-MX" dirty="0" smtClean="0"/>
              <a:t> time </a:t>
            </a:r>
            <a:r>
              <a:rPr lang="es-MX" dirty="0" err="1" smtClean="0"/>
              <a:t>but</a:t>
            </a:r>
            <a:r>
              <a:rPr lang="es-MX" dirty="0" smtClean="0"/>
              <a:t> are </a:t>
            </a:r>
            <a:r>
              <a:rPr lang="es-MX" dirty="0" err="1" smtClean="0"/>
              <a:t>measured</a:t>
            </a:r>
            <a:r>
              <a:rPr lang="es-MX" dirty="0" smtClean="0"/>
              <a:t> </a:t>
            </a:r>
            <a:r>
              <a:rPr lang="es-MX" dirty="0" err="1" smtClean="0"/>
              <a:t>differently</a:t>
            </a:r>
            <a:r>
              <a:rPr lang="es-MX" dirty="0" smtClean="0"/>
              <a:t>. </a:t>
            </a:r>
          </a:p>
          <a:p>
            <a:endParaRPr lang="es-MX" dirty="0"/>
          </a:p>
        </p:txBody>
      </p:sp>
    </p:spTree>
    <p:extLst>
      <p:ext uri="{BB962C8B-B14F-4D97-AF65-F5344CB8AC3E}">
        <p14:creationId xmlns:p14="http://schemas.microsoft.com/office/powerpoint/2010/main" val="2248520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2095500"/>
            <a:ext cx="26193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p:txBody>
          <a:bodyPr/>
          <a:lstStyle/>
          <a:p>
            <a:r>
              <a:rPr lang="es-MX" dirty="0" smtClean="0"/>
              <a:t>T1</a:t>
            </a:r>
            <a:r>
              <a:rPr lang="es-MX" dirty="0"/>
              <a:t> </a:t>
            </a:r>
            <a:r>
              <a:rPr lang="es-MX" dirty="0" err="1" smtClean="0"/>
              <a:t>relaxation</a:t>
            </a:r>
            <a:r>
              <a:rPr lang="es-MX" dirty="0" smtClean="0"/>
              <a:t> </a:t>
            </a:r>
            <a:endParaRPr lang="es-MX" dirty="0"/>
          </a:p>
        </p:txBody>
      </p:sp>
      <p:sp>
        <p:nvSpPr>
          <p:cNvPr id="3" name="2 Marcador de contenido"/>
          <p:cNvSpPr>
            <a:spLocks noGrp="1"/>
          </p:cNvSpPr>
          <p:nvPr>
            <p:ph idx="1"/>
          </p:nvPr>
        </p:nvSpPr>
        <p:spPr>
          <a:xfrm>
            <a:off x="-2909" y="1556792"/>
            <a:ext cx="8229600" cy="4525963"/>
          </a:xfrm>
        </p:spPr>
        <p:txBody>
          <a:bodyPr>
            <a:normAutofit fontScale="92500"/>
          </a:bodyPr>
          <a:lstStyle/>
          <a:p>
            <a:pPr marL="514350" indent="-514350">
              <a:buFont typeface="+mj-lt"/>
              <a:buAutoNum type="arabicPeriod"/>
            </a:pPr>
            <a:r>
              <a:rPr lang="en-US" dirty="0" smtClean="0"/>
              <a:t>A </a:t>
            </a:r>
            <a:r>
              <a:rPr lang="en-US" dirty="0"/>
              <a:t>90° RF pulse rotates </a:t>
            </a:r>
            <a:r>
              <a:rPr lang="en-US" dirty="0" smtClean="0"/>
              <a:t>the longitudinal </a:t>
            </a:r>
            <a:r>
              <a:rPr lang="en-US" dirty="0"/>
              <a:t>magnetization into </a:t>
            </a:r>
            <a:r>
              <a:rPr lang="en-US" dirty="0" smtClean="0"/>
              <a:t>transverse magnetization. </a:t>
            </a:r>
          </a:p>
          <a:p>
            <a:pPr marL="514350" indent="-514350">
              <a:buFont typeface="+mj-lt"/>
              <a:buAutoNum type="arabicPeriod"/>
            </a:pPr>
            <a:r>
              <a:rPr lang="en-US" dirty="0" smtClean="0"/>
              <a:t>When the RF is off the magnetization then </a:t>
            </a:r>
            <a:r>
              <a:rPr lang="en-US" dirty="0"/>
              <a:t>begins to grow back in the longitudinal direction</a:t>
            </a:r>
          </a:p>
          <a:p>
            <a:pPr marL="514350" indent="-514350">
              <a:buFont typeface="+mj-lt"/>
              <a:buAutoNum type="arabicPeriod"/>
            </a:pPr>
            <a:r>
              <a:rPr lang="en-US" dirty="0" smtClean="0"/>
              <a:t>The </a:t>
            </a:r>
            <a:r>
              <a:rPr lang="en-US" dirty="0"/>
              <a:t>rate at which this </a:t>
            </a:r>
            <a:r>
              <a:rPr lang="en-US" dirty="0" smtClean="0"/>
              <a:t>longitudinal magnetization </a:t>
            </a:r>
            <a:r>
              <a:rPr lang="en-US" dirty="0"/>
              <a:t>grows back is different </a:t>
            </a:r>
            <a:r>
              <a:rPr lang="en-US" dirty="0" smtClean="0"/>
              <a:t>for protons </a:t>
            </a:r>
            <a:r>
              <a:rPr lang="en-US" dirty="0"/>
              <a:t>associated with different tissues and is </a:t>
            </a:r>
            <a:r>
              <a:rPr lang="en-US" dirty="0" smtClean="0"/>
              <a:t>the source </a:t>
            </a:r>
            <a:r>
              <a:rPr lang="en-US" dirty="0"/>
              <a:t>of contrast in </a:t>
            </a:r>
            <a:r>
              <a:rPr lang="en-US" dirty="0" smtClean="0"/>
              <a:t>T1-weighted images</a:t>
            </a:r>
            <a:r>
              <a:rPr lang="en-US" dirty="0"/>
              <a:t>. </a:t>
            </a:r>
            <a:endParaRPr lang="es-MX" dirty="0"/>
          </a:p>
        </p:txBody>
      </p:sp>
    </p:spTree>
    <p:extLst>
      <p:ext uri="{BB962C8B-B14F-4D97-AF65-F5344CB8AC3E}">
        <p14:creationId xmlns:p14="http://schemas.microsoft.com/office/powerpoint/2010/main" val="17411922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9pPr>
          </a:lstStyle>
          <a:p>
            <a:pPr algn="ctr"/>
            <a:r>
              <a:rPr lang="en-GB" sz="2800" b="1" dirty="0">
                <a:latin typeface="+mn-lt"/>
              </a:rPr>
              <a:t>  T1-weighted </a:t>
            </a:r>
            <a:r>
              <a:rPr lang="en-GB" sz="2800" b="1" dirty="0" smtClean="0">
                <a:latin typeface="+mn-lt"/>
              </a:rPr>
              <a:t>contrast </a:t>
            </a:r>
            <a:endParaRPr lang="en-GB" sz="2800" b="1" dirty="0">
              <a:latin typeface="+mn-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0" y="1244291"/>
            <a:ext cx="7804800" cy="43622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9pPr>
          </a:lstStyle>
          <a:p>
            <a:r>
              <a:rPr lang="en-GB" sz="1100" b="1">
                <a:latin typeface="Arial" charset="0"/>
              </a:rPr>
              <a:t>Pooley R A Radiographics 2005;25:1087-1099</a:t>
            </a:r>
          </a:p>
        </p:txBody>
      </p:sp>
    </p:spTree>
    <p:extLst>
      <p:ext uri="{BB962C8B-B14F-4D97-AF65-F5344CB8AC3E}">
        <p14:creationId xmlns:p14="http://schemas.microsoft.com/office/powerpoint/2010/main" val="6994030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T2 </a:t>
            </a:r>
            <a:r>
              <a:rPr lang="es-MX" dirty="0" err="1" smtClean="0"/>
              <a:t>relaxation</a:t>
            </a:r>
            <a:endParaRPr lang="es-MX" dirty="0"/>
          </a:p>
        </p:txBody>
      </p:sp>
      <p:sp>
        <p:nvSpPr>
          <p:cNvPr id="3" name="2 Marcador de contenido"/>
          <p:cNvSpPr>
            <a:spLocks noGrp="1"/>
          </p:cNvSpPr>
          <p:nvPr>
            <p:ph idx="1"/>
          </p:nvPr>
        </p:nvSpPr>
        <p:spPr/>
        <p:txBody>
          <a:bodyPr>
            <a:normAutofit fontScale="92500" lnSpcReduction="20000"/>
          </a:bodyPr>
          <a:lstStyle/>
          <a:p>
            <a:r>
              <a:rPr lang="en-US" dirty="0" smtClean="0"/>
              <a:t>During </a:t>
            </a:r>
            <a:r>
              <a:rPr lang="en-US" dirty="0"/>
              <a:t>the RF pulse, the </a:t>
            </a:r>
            <a:r>
              <a:rPr lang="en-US" dirty="0" smtClean="0"/>
              <a:t>protons  begin </a:t>
            </a:r>
            <a:r>
              <a:rPr lang="en-US" dirty="0"/>
              <a:t>to </a:t>
            </a:r>
            <a:r>
              <a:rPr lang="en-US" dirty="0" err="1"/>
              <a:t>precess</a:t>
            </a:r>
            <a:r>
              <a:rPr lang="en-US" dirty="0"/>
              <a:t> together (they become “in phase”).</a:t>
            </a:r>
          </a:p>
          <a:p>
            <a:r>
              <a:rPr lang="en-US" dirty="0"/>
              <a:t>Immediately after the 90° RF pulse, the protons </a:t>
            </a:r>
            <a:r>
              <a:rPr lang="en-US" dirty="0" smtClean="0"/>
              <a:t>are still </a:t>
            </a:r>
            <a:r>
              <a:rPr lang="en-US" dirty="0"/>
              <a:t>in phase but begin to </a:t>
            </a:r>
            <a:r>
              <a:rPr lang="en-US" dirty="0" err="1"/>
              <a:t>dephase</a:t>
            </a:r>
            <a:r>
              <a:rPr lang="en-US" dirty="0"/>
              <a:t> due </a:t>
            </a:r>
            <a:r>
              <a:rPr lang="en-US" dirty="0" smtClean="0"/>
              <a:t>spin-spin interactions (remember each spin acts as a little magnet)</a:t>
            </a:r>
          </a:p>
          <a:p>
            <a:r>
              <a:rPr lang="en-US" dirty="0" smtClean="0"/>
              <a:t>Transverse magnetization</a:t>
            </a:r>
          </a:p>
          <a:p>
            <a:pPr lvl="1"/>
            <a:r>
              <a:rPr lang="en-US" dirty="0" smtClean="0"/>
              <a:t>completely in phase</a:t>
            </a:r>
            <a:r>
              <a:rPr lang="en-US" dirty="0"/>
              <a:t> </a:t>
            </a:r>
            <a:r>
              <a:rPr lang="en-US" dirty="0" smtClean="0"/>
              <a:t>= maximum signal </a:t>
            </a:r>
          </a:p>
          <a:p>
            <a:pPr marL="457200" lvl="1" indent="0">
              <a:buNone/>
            </a:pPr>
            <a:r>
              <a:rPr lang="en-US" dirty="0"/>
              <a:t> </a:t>
            </a:r>
            <a:r>
              <a:rPr lang="en-US" dirty="0" smtClean="0"/>
              <a:t> </a:t>
            </a:r>
          </a:p>
          <a:p>
            <a:pPr marL="457200" lvl="1" indent="0">
              <a:buNone/>
            </a:pPr>
            <a:endParaRPr lang="en-US" dirty="0" smtClean="0"/>
          </a:p>
          <a:p>
            <a:pPr lvl="1"/>
            <a:r>
              <a:rPr lang="en-US" dirty="0"/>
              <a:t>c</a:t>
            </a:r>
            <a:r>
              <a:rPr lang="en-US" dirty="0" smtClean="0"/>
              <a:t>ompletely </a:t>
            </a:r>
            <a:r>
              <a:rPr lang="en-US" dirty="0" err="1" smtClean="0"/>
              <a:t>dephased</a:t>
            </a:r>
            <a:r>
              <a:rPr lang="en-US" dirty="0"/>
              <a:t> </a:t>
            </a:r>
            <a:r>
              <a:rPr lang="en-US" dirty="0" smtClean="0"/>
              <a:t>= zero signal</a:t>
            </a:r>
          </a:p>
        </p:txBody>
      </p:sp>
      <p:sp>
        <p:nvSpPr>
          <p:cNvPr id="4" name="3 Rectángulo"/>
          <p:cNvSpPr/>
          <p:nvPr/>
        </p:nvSpPr>
        <p:spPr>
          <a:xfrm>
            <a:off x="1115616" y="4725144"/>
            <a:ext cx="2500108" cy="923330"/>
          </a:xfrm>
          <a:prstGeom prst="rect">
            <a:avLst/>
          </a:prstGeom>
          <a:noFill/>
        </p:spPr>
        <p:txBody>
          <a:bodyPr wrap="none" lIns="91440" tIns="45720" rIns="91440" bIns="45720">
            <a:spAutoFit/>
          </a:bodyPr>
          <a:lstStyle/>
          <a:p>
            <a:pPr lvl="1" algn="ctr"/>
            <a:r>
              <a:rPr lang="en-US" sz="54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DECAY</a:t>
            </a:r>
            <a:endParaRPr lang="es-MX" sz="54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2122381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a:xfrm>
            <a:off x="762000" y="230188"/>
            <a:ext cx="7772400" cy="457200"/>
          </a:xfrm>
        </p:spPr>
        <p:txBody>
          <a:bodyPr>
            <a:noAutofit/>
          </a:bodyPr>
          <a:lstStyle/>
          <a:p>
            <a:r>
              <a:rPr lang="en-US" altLang="en-US" sz="2800" b="0" dirty="0" smtClean="0">
                <a:latin typeface="Calibri" pitchFamily="34" charset="0"/>
                <a:cs typeface="Calibri" pitchFamily="34" charset="0"/>
              </a:rPr>
              <a:t>T2 relaxation</a:t>
            </a:r>
            <a:endParaRPr lang="en-CA" altLang="en-US" sz="2800" b="0" dirty="0">
              <a:latin typeface="Calibri" pitchFamily="34" charset="0"/>
              <a:cs typeface="Calibri" pitchFamily="34" charset="0"/>
            </a:endParaRPr>
          </a:p>
        </p:txBody>
      </p:sp>
      <p:sp>
        <p:nvSpPr>
          <p:cNvPr id="265219" name="Text Box 3"/>
          <p:cNvSpPr txBox="1">
            <a:spLocks noChangeArrowheads="1"/>
          </p:cNvSpPr>
          <p:nvPr/>
        </p:nvSpPr>
        <p:spPr bwMode="auto">
          <a:xfrm>
            <a:off x="6477000" y="6324600"/>
            <a:ext cx="2438400" cy="274638"/>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i="1" dirty="0"/>
              <a:t>Source: </a:t>
            </a:r>
            <a:r>
              <a:rPr lang="en-US" altLang="en-US" sz="1200" i="1" dirty="0">
                <a:hlinkClick r:id="rId2"/>
              </a:rPr>
              <a:t>Mark Cohen’s web slides</a:t>
            </a:r>
            <a:endParaRPr lang="en-CA" altLang="en-US" sz="1200" i="1" dirty="0"/>
          </a:p>
        </p:txBody>
      </p:sp>
      <p:grpSp>
        <p:nvGrpSpPr>
          <p:cNvPr id="265224" name="Group 8"/>
          <p:cNvGrpSpPr>
            <a:grpSpLocks/>
          </p:cNvGrpSpPr>
          <p:nvPr/>
        </p:nvGrpSpPr>
        <p:grpSpPr bwMode="auto">
          <a:xfrm>
            <a:off x="380999" y="1236663"/>
            <a:ext cx="4191000" cy="3978275"/>
            <a:chOff x="240" y="587"/>
            <a:chExt cx="2640" cy="2506"/>
          </a:xfrm>
        </p:grpSpPr>
        <p:pic>
          <p:nvPicPr>
            <p:cNvPr id="265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 y="587"/>
              <a:ext cx="2640" cy="197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222" name="Text Box 6"/>
            <p:cNvSpPr txBox="1">
              <a:spLocks noChangeArrowheads="1"/>
            </p:cNvSpPr>
            <p:nvPr/>
          </p:nvSpPr>
          <p:spPr bwMode="auto">
            <a:xfrm>
              <a:off x="311" y="2647"/>
              <a:ext cx="2497" cy="44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95300" indent="-495300">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gn="ctr"/>
              <a:r>
                <a:rPr lang="en-US" sz="2000" dirty="0">
                  <a:latin typeface="Arial" charset="0"/>
                </a:rPr>
                <a:t>all nuclei aligned and </a:t>
              </a:r>
              <a:r>
                <a:rPr lang="en-US" sz="2000" dirty="0" err="1">
                  <a:latin typeface="Arial" charset="0"/>
                </a:rPr>
                <a:t>precessing</a:t>
              </a:r>
              <a:r>
                <a:rPr lang="en-US" sz="2000" dirty="0">
                  <a:latin typeface="Arial" charset="0"/>
                </a:rPr>
                <a:t> </a:t>
              </a:r>
            </a:p>
            <a:p>
              <a:pPr algn="ctr"/>
              <a:r>
                <a:rPr lang="en-US" sz="2000" dirty="0">
                  <a:latin typeface="Arial" charset="0"/>
                </a:rPr>
                <a:t>in the same direction.</a:t>
              </a:r>
              <a:endParaRPr lang="en-CA" sz="2000" dirty="0">
                <a:latin typeface="Arial" charset="0"/>
              </a:endParaRPr>
            </a:p>
          </p:txBody>
        </p:sp>
      </p:grpSp>
      <p:grpSp>
        <p:nvGrpSpPr>
          <p:cNvPr id="265225" name="Group 9"/>
          <p:cNvGrpSpPr>
            <a:grpSpLocks/>
          </p:cNvGrpSpPr>
          <p:nvPr/>
        </p:nvGrpSpPr>
        <p:grpSpPr bwMode="auto">
          <a:xfrm>
            <a:off x="4510088" y="1219200"/>
            <a:ext cx="4432300" cy="3995738"/>
            <a:chOff x="2841" y="576"/>
            <a:chExt cx="2792" cy="2517"/>
          </a:xfrm>
        </p:grpSpPr>
        <p:pic>
          <p:nvPicPr>
            <p:cNvPr id="265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4" y="576"/>
              <a:ext cx="2666" cy="198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5223" name="Text Box 7"/>
            <p:cNvSpPr txBox="1">
              <a:spLocks noChangeArrowheads="1"/>
            </p:cNvSpPr>
            <p:nvPr/>
          </p:nvSpPr>
          <p:spPr bwMode="auto">
            <a:xfrm>
              <a:off x="2841" y="2647"/>
              <a:ext cx="2792" cy="44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95300" indent="-495300">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gn="ctr"/>
              <a:r>
                <a:rPr lang="en-US" sz="2000" dirty="0">
                  <a:latin typeface="Arial" charset="0"/>
                </a:rPr>
                <a:t>nuclei not aligned but still </a:t>
              </a:r>
              <a:r>
                <a:rPr lang="en-US" sz="2000" dirty="0" err="1">
                  <a:latin typeface="Arial" charset="0"/>
                </a:rPr>
                <a:t>precessing</a:t>
              </a:r>
              <a:r>
                <a:rPr lang="en-US" sz="2000" dirty="0">
                  <a:latin typeface="Arial" charset="0"/>
                </a:rPr>
                <a:t> </a:t>
              </a:r>
            </a:p>
            <a:p>
              <a:pPr algn="ctr"/>
              <a:r>
                <a:rPr lang="en-US" sz="2000" dirty="0">
                  <a:latin typeface="Arial" charset="0"/>
                </a:rPr>
                <a:t>in the same direction.</a:t>
              </a:r>
              <a:endParaRPr lang="en-CA" sz="2000" dirty="0">
                <a:latin typeface="Arial" charset="0"/>
              </a:endParaRPr>
            </a:p>
          </p:txBody>
        </p:sp>
      </p:grpSp>
      <p:sp>
        <p:nvSpPr>
          <p:cNvPr id="265226" name="Text Box 10"/>
          <p:cNvSpPr txBox="1">
            <a:spLocks noChangeArrowheads="1"/>
          </p:cNvSpPr>
          <p:nvPr/>
        </p:nvSpPr>
        <p:spPr bwMode="auto">
          <a:xfrm>
            <a:off x="533400" y="5410200"/>
            <a:ext cx="8071048" cy="70788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254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95300" indent="-495300">
              <a:defRPr sz="2400">
                <a:solidFill>
                  <a:schemeClr val="tx1"/>
                </a:solidFill>
                <a:latin typeface="Times New Roman" charset="0"/>
              </a:defRPr>
            </a:lvl1pPr>
            <a:lvl2pPr>
              <a:defRPr sz="2400">
                <a:solidFill>
                  <a:schemeClr val="tx1"/>
                </a:solidFill>
                <a:latin typeface="Times New Roman" charset="0"/>
              </a:defRPr>
            </a:lvl2pPr>
            <a:lvl3pPr>
              <a:defRPr sz="2400">
                <a:solidFill>
                  <a:schemeClr val="tx1"/>
                </a:solidFill>
                <a:latin typeface="Times New Roman" charset="0"/>
              </a:defRPr>
            </a:lvl3pPr>
            <a:lvl4pPr>
              <a:defRPr sz="2400">
                <a:solidFill>
                  <a:schemeClr val="tx1"/>
                </a:solidFill>
                <a:latin typeface="Times New Roman" charset="0"/>
              </a:defRPr>
            </a:lvl4pPr>
            <a:lvl5pPr>
              <a:defRPr sz="2400">
                <a:solidFill>
                  <a:schemeClr val="tx1"/>
                </a:solidFill>
                <a:latin typeface="Times New Roman" charset="0"/>
              </a:defRPr>
            </a:lvl5pPr>
            <a:lvl6pPr fontAlgn="base">
              <a:spcBef>
                <a:spcPct val="0"/>
              </a:spcBef>
              <a:spcAft>
                <a:spcPct val="0"/>
              </a:spcAft>
              <a:defRPr sz="2400">
                <a:solidFill>
                  <a:schemeClr val="tx1"/>
                </a:solidFill>
                <a:latin typeface="Times New Roman" charset="0"/>
              </a:defRPr>
            </a:lvl6pPr>
            <a:lvl7pPr fontAlgn="base">
              <a:spcBef>
                <a:spcPct val="0"/>
              </a:spcBef>
              <a:spcAft>
                <a:spcPct val="0"/>
              </a:spcAft>
              <a:defRPr sz="2400">
                <a:solidFill>
                  <a:schemeClr val="tx1"/>
                </a:solidFill>
                <a:latin typeface="Times New Roman" charset="0"/>
              </a:defRPr>
            </a:lvl7pPr>
            <a:lvl8pPr fontAlgn="base">
              <a:spcBef>
                <a:spcPct val="0"/>
              </a:spcBef>
              <a:spcAft>
                <a:spcPct val="0"/>
              </a:spcAft>
              <a:defRPr sz="2400">
                <a:solidFill>
                  <a:schemeClr val="tx1"/>
                </a:solidFill>
                <a:latin typeface="Times New Roman" charset="0"/>
              </a:defRPr>
            </a:lvl8pPr>
            <a:lvl9pPr fontAlgn="base">
              <a:spcBef>
                <a:spcPct val="0"/>
              </a:spcBef>
              <a:spcAft>
                <a:spcPct val="0"/>
              </a:spcAft>
              <a:defRPr sz="2400">
                <a:solidFill>
                  <a:schemeClr val="tx1"/>
                </a:solidFill>
                <a:latin typeface="Times New Roman" charset="0"/>
              </a:defRPr>
            </a:lvl9pPr>
          </a:lstStyle>
          <a:p>
            <a:pPr algn="ctr"/>
            <a:r>
              <a:rPr lang="en-US" sz="2000" dirty="0">
                <a:latin typeface="Arial" charset="0"/>
              </a:rPr>
              <a:t>So MR signal will start off strong but as protons begin to </a:t>
            </a:r>
            <a:r>
              <a:rPr lang="en-US" sz="2000" dirty="0" err="1">
                <a:latin typeface="Arial" charset="0"/>
              </a:rPr>
              <a:t>precess</a:t>
            </a:r>
            <a:r>
              <a:rPr lang="en-US" sz="2000" dirty="0">
                <a:latin typeface="Arial" charset="0"/>
              </a:rPr>
              <a:t> out of phase the signal will decay</a:t>
            </a:r>
            <a:r>
              <a:rPr lang="en-US" sz="1400" dirty="0">
                <a:latin typeface="Arial" charset="0"/>
              </a:rPr>
              <a:t>.</a:t>
            </a:r>
            <a:endParaRPr lang="en-CA" sz="1400" dirty="0">
              <a:latin typeface="Arial" charset="0"/>
            </a:endParaRPr>
          </a:p>
        </p:txBody>
      </p:sp>
    </p:spTree>
    <p:extLst>
      <p:ext uri="{BB962C8B-B14F-4D97-AF65-F5344CB8AC3E}">
        <p14:creationId xmlns:p14="http://schemas.microsoft.com/office/powerpoint/2010/main" val="9453614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T2 </a:t>
            </a:r>
            <a:r>
              <a:rPr lang="es-MX" dirty="0" err="1" smtClean="0"/>
              <a:t>relaxation</a:t>
            </a:r>
            <a:endParaRPr lang="es-MX" dirty="0"/>
          </a:p>
        </p:txBody>
      </p:sp>
      <p:sp>
        <p:nvSpPr>
          <p:cNvPr id="3" name="2 Marcador de contenido"/>
          <p:cNvSpPr>
            <a:spLocks noGrp="1"/>
          </p:cNvSpPr>
          <p:nvPr>
            <p:ph idx="1"/>
          </p:nvPr>
        </p:nvSpPr>
        <p:spPr/>
        <p:txBody>
          <a:bodyPr>
            <a:normAutofit/>
          </a:bodyPr>
          <a:lstStyle/>
          <a:p>
            <a:r>
              <a:rPr lang="en-US" dirty="0" smtClean="0"/>
              <a:t>T2 </a:t>
            </a:r>
            <a:r>
              <a:rPr lang="en-US" dirty="0"/>
              <a:t>is the time that it takes </a:t>
            </a:r>
            <a:r>
              <a:rPr lang="en-US" dirty="0" smtClean="0"/>
              <a:t>for the </a:t>
            </a:r>
            <a:r>
              <a:rPr lang="en-US" dirty="0"/>
              <a:t>transverse magnetization to decay to 37% </a:t>
            </a:r>
            <a:r>
              <a:rPr lang="en-US" dirty="0" smtClean="0"/>
              <a:t>of its </a:t>
            </a:r>
            <a:r>
              <a:rPr lang="en-US" dirty="0"/>
              <a:t>original value </a:t>
            </a:r>
            <a:endParaRPr lang="en-US" dirty="0" smtClean="0"/>
          </a:p>
          <a:p>
            <a:r>
              <a:rPr lang="en-US" dirty="0" smtClean="0"/>
              <a:t>Different </a:t>
            </a:r>
            <a:r>
              <a:rPr lang="en-US" dirty="0"/>
              <a:t>tissues </a:t>
            </a:r>
            <a:r>
              <a:rPr lang="en-US" dirty="0" smtClean="0"/>
              <a:t>have different </a:t>
            </a:r>
            <a:r>
              <a:rPr lang="en-US" dirty="0"/>
              <a:t>values of T2 and </a:t>
            </a:r>
            <a:r>
              <a:rPr lang="en-US" dirty="0" err="1"/>
              <a:t>dephase</a:t>
            </a:r>
            <a:r>
              <a:rPr lang="en-US" dirty="0"/>
              <a:t> at </a:t>
            </a:r>
            <a:r>
              <a:rPr lang="en-US" dirty="0" smtClean="0"/>
              <a:t>different rates</a:t>
            </a:r>
            <a:r>
              <a:rPr lang="en-US" dirty="0"/>
              <a:t>. </a:t>
            </a:r>
            <a:endParaRPr lang="es-MX" dirty="0"/>
          </a:p>
        </p:txBody>
      </p:sp>
    </p:spTree>
    <p:extLst>
      <p:ext uri="{BB962C8B-B14F-4D97-AF65-F5344CB8AC3E}">
        <p14:creationId xmlns:p14="http://schemas.microsoft.com/office/powerpoint/2010/main" val="1515792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T2*</a:t>
            </a:r>
            <a:endParaRPr lang="es-MX" dirty="0"/>
          </a:p>
        </p:txBody>
      </p:sp>
      <p:sp>
        <p:nvSpPr>
          <p:cNvPr id="3" name="2 Marcador de contenido"/>
          <p:cNvSpPr>
            <a:spLocks noGrp="1"/>
          </p:cNvSpPr>
          <p:nvPr>
            <p:ph idx="1"/>
          </p:nvPr>
        </p:nvSpPr>
        <p:spPr/>
        <p:txBody>
          <a:bodyPr>
            <a:normAutofit/>
          </a:bodyPr>
          <a:lstStyle/>
          <a:p>
            <a:r>
              <a:rPr lang="en-US" dirty="0" smtClean="0"/>
              <a:t>Protons </a:t>
            </a:r>
            <a:r>
              <a:rPr lang="en-US" dirty="0"/>
              <a:t>that experience slightly different </a:t>
            </a:r>
            <a:r>
              <a:rPr lang="en-US" dirty="0" smtClean="0"/>
              <a:t>magnetic field </a:t>
            </a:r>
            <a:r>
              <a:rPr lang="en-US" dirty="0"/>
              <a:t>strengths will </a:t>
            </a:r>
            <a:r>
              <a:rPr lang="en-US" dirty="0" err="1"/>
              <a:t>precess</a:t>
            </a:r>
            <a:r>
              <a:rPr lang="en-US" dirty="0"/>
              <a:t> at slightly </a:t>
            </a:r>
            <a:r>
              <a:rPr lang="en-US" dirty="0" smtClean="0"/>
              <a:t>different </a:t>
            </a:r>
            <a:r>
              <a:rPr lang="en-US" dirty="0" err="1" smtClean="0"/>
              <a:t>Larmor</a:t>
            </a:r>
            <a:r>
              <a:rPr lang="en-US" dirty="0" smtClean="0"/>
              <a:t> </a:t>
            </a:r>
            <a:r>
              <a:rPr lang="en-US" dirty="0"/>
              <a:t>frequencies</a:t>
            </a:r>
            <a:r>
              <a:rPr lang="en-US" dirty="0" smtClean="0"/>
              <a:t>.</a:t>
            </a:r>
          </a:p>
          <a:p>
            <a:pPr marL="0" indent="0">
              <a:buNone/>
            </a:pPr>
            <a:endParaRPr lang="en-US" dirty="0" smtClean="0"/>
          </a:p>
          <a:p>
            <a:r>
              <a:rPr lang="en-US" dirty="0" smtClean="0"/>
              <a:t>T2* = T2 that accounts for s</a:t>
            </a:r>
            <a:r>
              <a:rPr lang="es-MX" dirty="0" smtClean="0"/>
              <a:t>pin-spin </a:t>
            </a:r>
            <a:r>
              <a:rPr lang="es-MX" dirty="0" err="1" smtClean="0"/>
              <a:t>interactions</a:t>
            </a:r>
            <a:r>
              <a:rPr lang="es-MX" dirty="0" smtClean="0"/>
              <a:t>, </a:t>
            </a:r>
            <a:r>
              <a:rPr lang="es-MX" dirty="0" err="1" smtClean="0"/>
              <a:t>magnetic</a:t>
            </a:r>
            <a:r>
              <a:rPr lang="es-MX" dirty="0" smtClean="0"/>
              <a:t> </a:t>
            </a:r>
            <a:r>
              <a:rPr lang="es-MX" dirty="0" err="1"/>
              <a:t>field</a:t>
            </a:r>
            <a:r>
              <a:rPr lang="es-MX" dirty="0"/>
              <a:t> </a:t>
            </a:r>
            <a:r>
              <a:rPr lang="es-MX" dirty="0" err="1" smtClean="0"/>
              <a:t>inhomogeneities</a:t>
            </a:r>
            <a:r>
              <a:rPr lang="es-MX" dirty="0" smtClean="0"/>
              <a:t>, </a:t>
            </a:r>
            <a:r>
              <a:rPr lang="es-MX" dirty="0" err="1" smtClean="0"/>
              <a:t>magnetic</a:t>
            </a:r>
            <a:r>
              <a:rPr lang="es-MX" dirty="0" smtClean="0"/>
              <a:t> </a:t>
            </a:r>
            <a:r>
              <a:rPr lang="es-MX" dirty="0" err="1" smtClean="0"/>
              <a:t>susceptibility</a:t>
            </a:r>
            <a:r>
              <a:rPr lang="es-MX" dirty="0" smtClean="0"/>
              <a:t> and </a:t>
            </a:r>
            <a:r>
              <a:rPr lang="es-MX" dirty="0" err="1" smtClean="0"/>
              <a:t>chemical</a:t>
            </a:r>
            <a:r>
              <a:rPr lang="es-MX" dirty="0" smtClean="0"/>
              <a:t> </a:t>
            </a:r>
            <a:r>
              <a:rPr lang="es-MX" dirty="0" err="1" smtClean="0"/>
              <a:t>shifts</a:t>
            </a:r>
            <a:r>
              <a:rPr lang="es-MX" dirty="0" smtClean="0"/>
              <a:t> </a:t>
            </a:r>
            <a:r>
              <a:rPr lang="es-MX" dirty="0" err="1" smtClean="0"/>
              <a:t>effects</a:t>
            </a:r>
            <a:endParaRPr lang="es-MX" dirty="0"/>
          </a:p>
        </p:txBody>
      </p:sp>
    </p:spTree>
    <p:extLst>
      <p:ext uri="{BB962C8B-B14F-4D97-AF65-F5344CB8AC3E}">
        <p14:creationId xmlns:p14="http://schemas.microsoft.com/office/powerpoint/2010/main" val="2776426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msgothic" charset="0"/>
                <a:cs typeface="msgothic" charset="0"/>
              </a:defRPr>
            </a:lvl9pPr>
          </a:lstStyle>
          <a:p>
            <a:pPr algn="ctr"/>
            <a:r>
              <a:rPr lang="en-GB" sz="2800" b="1" dirty="0" smtClean="0">
                <a:latin typeface="+mj-lt"/>
              </a:rPr>
              <a:t>T2-weighted  contrast </a:t>
            </a:r>
            <a:endParaRPr lang="en-GB" sz="2800" b="1" dirty="0">
              <a:latin typeface="+mj-lt"/>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0" y="1307658"/>
            <a:ext cx="7804800" cy="4236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9pPr>
          </a:lstStyle>
          <a:p>
            <a:r>
              <a:rPr lang="en-GB" sz="1100" b="1">
                <a:latin typeface="Arial" charset="0"/>
              </a:rPr>
              <a:t>Pooley R A Radiographics 2005;25:1087-1099</a:t>
            </a:r>
          </a:p>
        </p:txBody>
      </p:sp>
    </p:spTree>
    <p:extLst>
      <p:ext uri="{BB962C8B-B14F-4D97-AF65-F5344CB8AC3E}">
        <p14:creationId xmlns:p14="http://schemas.microsoft.com/office/powerpoint/2010/main" val="4525207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err="1" smtClean="0"/>
              <a:t>Physiology</a:t>
            </a:r>
            <a:endParaRPr lang="es-MX" dirty="0"/>
          </a:p>
        </p:txBody>
      </p:sp>
      <p:sp>
        <p:nvSpPr>
          <p:cNvPr id="5" name="4 Marcador de texto"/>
          <p:cNvSpPr>
            <a:spLocks noGrp="1"/>
          </p:cNvSpPr>
          <p:nvPr>
            <p:ph type="body" idx="1"/>
          </p:nvPr>
        </p:nvSpPr>
        <p:spPr/>
        <p:txBody>
          <a:bodyPr/>
          <a:lstStyle/>
          <a:p>
            <a:endParaRPr lang="es-MX"/>
          </a:p>
        </p:txBody>
      </p:sp>
    </p:spTree>
    <p:extLst>
      <p:ext uri="{BB962C8B-B14F-4D97-AF65-F5344CB8AC3E}">
        <p14:creationId xmlns:p14="http://schemas.microsoft.com/office/powerpoint/2010/main" val="1416697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78" y="620688"/>
            <a:ext cx="9166431" cy="580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3683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smtClean="0"/>
              <a:t>PHYSICS</a:t>
            </a:r>
            <a:endParaRPr lang="es-MX" dirty="0"/>
          </a:p>
        </p:txBody>
      </p:sp>
      <p:sp>
        <p:nvSpPr>
          <p:cNvPr id="5" name="4 Marcador de texto"/>
          <p:cNvSpPr>
            <a:spLocks noGrp="1"/>
          </p:cNvSpPr>
          <p:nvPr>
            <p:ph type="body" idx="1"/>
          </p:nvPr>
        </p:nvSpPr>
        <p:spPr/>
        <p:txBody>
          <a:bodyPr/>
          <a:lstStyle/>
          <a:p>
            <a:endParaRPr lang="es-MX"/>
          </a:p>
        </p:txBody>
      </p:sp>
    </p:spTree>
    <p:extLst>
      <p:ext uri="{BB962C8B-B14F-4D97-AF65-F5344CB8AC3E}">
        <p14:creationId xmlns:p14="http://schemas.microsoft.com/office/powerpoint/2010/main" val="6121110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4" name="Picture 1027" descr="fmri-fig-06-01-0"/>
          <p:cNvPicPr>
            <a:picLocks noChangeAspect="1" noChangeArrowheads="1"/>
          </p:cNvPicPr>
          <p:nvPr/>
        </p:nvPicPr>
        <p:blipFill>
          <a:blip r:embed="rId2">
            <a:extLst>
              <a:ext uri="{28A0092B-C50C-407E-A947-70E740481C1C}">
                <a14:useLocalDpi xmlns:a14="http://schemas.microsoft.com/office/drawing/2010/main" val="0"/>
              </a:ext>
            </a:extLst>
          </a:blip>
          <a:srcRect b="4738"/>
          <a:stretch>
            <a:fillRect/>
          </a:stretch>
        </p:blipFill>
        <p:spPr bwMode="auto">
          <a:xfrm>
            <a:off x="179512" y="258692"/>
            <a:ext cx="8808421" cy="629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269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22" name="Rectangle 1074"/>
          <p:cNvSpPr>
            <a:spLocks noGrp="1" noChangeArrowheads="1"/>
          </p:cNvSpPr>
          <p:nvPr>
            <p:ph type="title"/>
          </p:nvPr>
        </p:nvSpPr>
        <p:spPr/>
        <p:txBody>
          <a:bodyPr/>
          <a:lstStyle/>
          <a:p>
            <a:r>
              <a:rPr lang="en-US"/>
              <a:t>From A Physiology POV</a:t>
            </a:r>
          </a:p>
        </p:txBody>
      </p:sp>
      <p:grpSp>
        <p:nvGrpSpPr>
          <p:cNvPr id="105496" name="Group 1048"/>
          <p:cNvGrpSpPr>
            <a:grpSpLocks/>
          </p:cNvGrpSpPr>
          <p:nvPr/>
        </p:nvGrpSpPr>
        <p:grpSpPr bwMode="auto">
          <a:xfrm>
            <a:off x="552450" y="1924050"/>
            <a:ext cx="2152650" cy="685800"/>
            <a:chOff x="312" y="1332"/>
            <a:chExt cx="1356" cy="432"/>
          </a:xfrm>
        </p:grpSpPr>
        <p:sp>
          <p:nvSpPr>
            <p:cNvPr id="105476" name="AutoShape 1028"/>
            <p:cNvSpPr>
              <a:spLocks noChangeArrowheads="1"/>
            </p:cNvSpPr>
            <p:nvPr/>
          </p:nvSpPr>
          <p:spPr bwMode="auto">
            <a:xfrm>
              <a:off x="312" y="1332"/>
              <a:ext cx="1356" cy="432"/>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Neural Activity</a:t>
              </a:r>
            </a:p>
          </p:txBody>
        </p:sp>
        <p:sp>
          <p:nvSpPr>
            <p:cNvPr id="105484" name="Line 1036"/>
            <p:cNvSpPr>
              <a:spLocks noChangeShapeType="1"/>
            </p:cNvSpPr>
            <p:nvPr/>
          </p:nvSpPr>
          <p:spPr bwMode="auto">
            <a:xfrm flipV="1">
              <a:off x="408" y="1362"/>
              <a:ext cx="0" cy="37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nvGrpSpPr>
          <p:cNvPr id="105503" name="Group 1055"/>
          <p:cNvGrpSpPr>
            <a:grpSpLocks/>
          </p:cNvGrpSpPr>
          <p:nvPr/>
        </p:nvGrpSpPr>
        <p:grpSpPr bwMode="auto">
          <a:xfrm>
            <a:off x="3324225" y="1781175"/>
            <a:ext cx="2085975" cy="971550"/>
            <a:chOff x="2052" y="1170"/>
            <a:chExt cx="1314" cy="612"/>
          </a:xfrm>
        </p:grpSpPr>
        <p:sp>
          <p:nvSpPr>
            <p:cNvPr id="105477" name="AutoShape 1029"/>
            <p:cNvSpPr>
              <a:spLocks noChangeArrowheads="1"/>
            </p:cNvSpPr>
            <p:nvPr/>
          </p:nvSpPr>
          <p:spPr bwMode="auto">
            <a:xfrm>
              <a:off x="2052" y="1170"/>
              <a:ext cx="1314" cy="612"/>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Local</a:t>
              </a:r>
            </a:p>
            <a:p>
              <a:r>
                <a:rPr lang="en-US"/>
                <a:t>Consumption</a:t>
              </a:r>
            </a:p>
            <a:p>
              <a:r>
                <a:rPr lang="en-US"/>
                <a:t> of ATP</a:t>
              </a:r>
            </a:p>
          </p:txBody>
        </p:sp>
        <p:sp>
          <p:nvSpPr>
            <p:cNvPr id="105485" name="Line 1037"/>
            <p:cNvSpPr>
              <a:spLocks noChangeShapeType="1"/>
            </p:cNvSpPr>
            <p:nvPr/>
          </p:nvSpPr>
          <p:spPr bwMode="auto">
            <a:xfrm flipV="1">
              <a:off x="2160" y="1278"/>
              <a:ext cx="0" cy="37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nvGrpSpPr>
          <p:cNvPr id="105499" name="Group 1051"/>
          <p:cNvGrpSpPr>
            <a:grpSpLocks/>
          </p:cNvGrpSpPr>
          <p:nvPr/>
        </p:nvGrpSpPr>
        <p:grpSpPr bwMode="auto">
          <a:xfrm>
            <a:off x="3057525" y="3479800"/>
            <a:ext cx="1266825" cy="561975"/>
            <a:chOff x="1566" y="2640"/>
            <a:chExt cx="798" cy="354"/>
          </a:xfrm>
        </p:grpSpPr>
        <p:sp>
          <p:nvSpPr>
            <p:cNvPr id="105481" name="AutoShape 1033"/>
            <p:cNvSpPr>
              <a:spLocks noChangeArrowheads="1"/>
            </p:cNvSpPr>
            <p:nvPr/>
          </p:nvSpPr>
          <p:spPr bwMode="auto">
            <a:xfrm>
              <a:off x="1566" y="2640"/>
              <a:ext cx="798" cy="35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CMRO</a:t>
              </a:r>
              <a:r>
                <a:rPr lang="en-US" baseline="-25000"/>
                <a:t>2</a:t>
              </a:r>
            </a:p>
          </p:txBody>
        </p:sp>
        <p:sp>
          <p:nvSpPr>
            <p:cNvPr id="105491" name="Line 1043"/>
            <p:cNvSpPr>
              <a:spLocks noChangeShapeType="1"/>
            </p:cNvSpPr>
            <p:nvPr/>
          </p:nvSpPr>
          <p:spPr bwMode="auto">
            <a:xfrm flipV="1">
              <a:off x="1638" y="2670"/>
              <a:ext cx="0" cy="276"/>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nvGrpSpPr>
          <p:cNvPr id="105498" name="Group 1050"/>
          <p:cNvGrpSpPr>
            <a:grpSpLocks/>
          </p:cNvGrpSpPr>
          <p:nvPr/>
        </p:nvGrpSpPr>
        <p:grpSpPr bwMode="auto">
          <a:xfrm>
            <a:off x="6029325" y="1866900"/>
            <a:ext cx="2076450" cy="800100"/>
            <a:chOff x="3654" y="1614"/>
            <a:chExt cx="1308" cy="504"/>
          </a:xfrm>
        </p:grpSpPr>
        <p:sp>
          <p:nvSpPr>
            <p:cNvPr id="105478" name="AutoShape 1030"/>
            <p:cNvSpPr>
              <a:spLocks noChangeArrowheads="1"/>
            </p:cNvSpPr>
            <p:nvPr/>
          </p:nvSpPr>
          <p:spPr bwMode="auto">
            <a:xfrm>
              <a:off x="3654" y="1614"/>
              <a:ext cx="1308" cy="50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Local Energy</a:t>
              </a:r>
            </a:p>
            <a:p>
              <a:r>
                <a:rPr lang="en-US"/>
                <a:t>Metabolism</a:t>
              </a:r>
            </a:p>
          </p:txBody>
        </p:sp>
        <p:sp>
          <p:nvSpPr>
            <p:cNvPr id="105492" name="Line 1044"/>
            <p:cNvSpPr>
              <a:spLocks noChangeShapeType="1"/>
            </p:cNvSpPr>
            <p:nvPr/>
          </p:nvSpPr>
          <p:spPr bwMode="auto">
            <a:xfrm flipV="1">
              <a:off x="3768" y="1680"/>
              <a:ext cx="0" cy="372"/>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nvGrpSpPr>
          <p:cNvPr id="105502" name="Group 1054"/>
          <p:cNvGrpSpPr>
            <a:grpSpLocks/>
          </p:cNvGrpSpPr>
          <p:nvPr/>
        </p:nvGrpSpPr>
        <p:grpSpPr bwMode="auto">
          <a:xfrm>
            <a:off x="1062038" y="4581525"/>
            <a:ext cx="1085850" cy="561975"/>
            <a:chOff x="4032" y="3624"/>
            <a:chExt cx="684" cy="354"/>
          </a:xfrm>
        </p:grpSpPr>
        <p:sp>
          <p:nvSpPr>
            <p:cNvPr id="105480" name="AutoShape 1032"/>
            <p:cNvSpPr>
              <a:spLocks noChangeArrowheads="1"/>
            </p:cNvSpPr>
            <p:nvPr/>
          </p:nvSpPr>
          <p:spPr bwMode="auto">
            <a:xfrm>
              <a:off x="4032" y="3624"/>
              <a:ext cx="684" cy="35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CBV</a:t>
              </a:r>
            </a:p>
          </p:txBody>
        </p:sp>
        <p:sp>
          <p:nvSpPr>
            <p:cNvPr id="105493" name="Line 1045"/>
            <p:cNvSpPr>
              <a:spLocks noChangeShapeType="1"/>
            </p:cNvSpPr>
            <p:nvPr/>
          </p:nvSpPr>
          <p:spPr bwMode="auto">
            <a:xfrm flipV="1">
              <a:off x="4128" y="3648"/>
              <a:ext cx="0" cy="276"/>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nvGrpSpPr>
          <p:cNvPr id="105501" name="Group 1053"/>
          <p:cNvGrpSpPr>
            <a:grpSpLocks/>
          </p:cNvGrpSpPr>
          <p:nvPr/>
        </p:nvGrpSpPr>
        <p:grpSpPr bwMode="auto">
          <a:xfrm>
            <a:off x="5048250" y="3454400"/>
            <a:ext cx="1476375" cy="561975"/>
            <a:chOff x="3822" y="2844"/>
            <a:chExt cx="930" cy="354"/>
          </a:xfrm>
        </p:grpSpPr>
        <p:sp>
          <p:nvSpPr>
            <p:cNvPr id="105482" name="AutoShape 1034"/>
            <p:cNvSpPr>
              <a:spLocks noChangeArrowheads="1"/>
            </p:cNvSpPr>
            <p:nvPr/>
          </p:nvSpPr>
          <p:spPr bwMode="auto">
            <a:xfrm>
              <a:off x="3822" y="2844"/>
              <a:ext cx="930" cy="35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CMRGlc</a:t>
              </a:r>
            </a:p>
          </p:txBody>
        </p:sp>
        <p:sp>
          <p:nvSpPr>
            <p:cNvPr id="105494" name="Line 1046"/>
            <p:cNvSpPr>
              <a:spLocks noChangeShapeType="1"/>
            </p:cNvSpPr>
            <p:nvPr/>
          </p:nvSpPr>
          <p:spPr bwMode="auto">
            <a:xfrm flipV="1">
              <a:off x="3918" y="2886"/>
              <a:ext cx="0" cy="276"/>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grpSp>
        <p:nvGrpSpPr>
          <p:cNvPr id="105500" name="Group 1052"/>
          <p:cNvGrpSpPr>
            <a:grpSpLocks/>
          </p:cNvGrpSpPr>
          <p:nvPr/>
        </p:nvGrpSpPr>
        <p:grpSpPr bwMode="auto">
          <a:xfrm>
            <a:off x="1062038" y="3514725"/>
            <a:ext cx="1085850" cy="561975"/>
            <a:chOff x="2952" y="3294"/>
            <a:chExt cx="684" cy="354"/>
          </a:xfrm>
        </p:grpSpPr>
        <p:sp>
          <p:nvSpPr>
            <p:cNvPr id="105479" name="AutoShape 1031"/>
            <p:cNvSpPr>
              <a:spLocks noChangeArrowheads="1"/>
            </p:cNvSpPr>
            <p:nvPr/>
          </p:nvSpPr>
          <p:spPr bwMode="auto">
            <a:xfrm>
              <a:off x="2952" y="3294"/>
              <a:ext cx="684" cy="354"/>
            </a:xfrm>
            <a:prstGeom prst="roundRect">
              <a:avLst>
                <a:gd name="adj" fmla="val 16667"/>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CBF</a:t>
              </a:r>
            </a:p>
          </p:txBody>
        </p:sp>
        <p:sp>
          <p:nvSpPr>
            <p:cNvPr id="105495" name="Line 1047"/>
            <p:cNvSpPr>
              <a:spLocks noChangeShapeType="1"/>
            </p:cNvSpPr>
            <p:nvPr/>
          </p:nvSpPr>
          <p:spPr bwMode="auto">
            <a:xfrm flipV="1">
              <a:off x="3048" y="3324"/>
              <a:ext cx="0" cy="276"/>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grpSp>
      <p:sp>
        <p:nvSpPr>
          <p:cNvPr id="105504" name="AutoShape 1056"/>
          <p:cNvSpPr>
            <a:spLocks noChangeArrowheads="1"/>
          </p:cNvSpPr>
          <p:nvPr/>
        </p:nvSpPr>
        <p:spPr bwMode="auto">
          <a:xfrm>
            <a:off x="2705100" y="2085975"/>
            <a:ext cx="638175" cy="438150"/>
          </a:xfrm>
          <a:prstGeom prst="rightArrow">
            <a:avLst>
              <a:gd name="adj1" fmla="val 50000"/>
              <a:gd name="adj2" fmla="val 36413"/>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05" name="AutoShape 1057"/>
          <p:cNvSpPr>
            <a:spLocks noChangeArrowheads="1"/>
          </p:cNvSpPr>
          <p:nvPr/>
        </p:nvSpPr>
        <p:spPr bwMode="auto">
          <a:xfrm>
            <a:off x="5400675" y="2076450"/>
            <a:ext cx="619125" cy="438150"/>
          </a:xfrm>
          <a:prstGeom prst="rightArrow">
            <a:avLst>
              <a:gd name="adj1" fmla="val 50000"/>
              <a:gd name="adj2" fmla="val 35326"/>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07" name="AutoShape 1059"/>
          <p:cNvSpPr>
            <a:spLocks noChangeArrowheads="1"/>
          </p:cNvSpPr>
          <p:nvPr/>
        </p:nvSpPr>
        <p:spPr bwMode="auto">
          <a:xfrm rot="5400000">
            <a:off x="7234238" y="2376488"/>
            <a:ext cx="1704975" cy="1266825"/>
          </a:xfrm>
          <a:custGeom>
            <a:avLst/>
            <a:gdLst>
              <a:gd name="G0" fmla="+- 7704 0 0"/>
              <a:gd name="G1" fmla="+- -11730192 0 0"/>
              <a:gd name="G2" fmla="+- 0 0 -11730192"/>
              <a:gd name="T0" fmla="*/ 0 256 1"/>
              <a:gd name="T1" fmla="*/ 180 256 1"/>
              <a:gd name="G3" fmla="+- -11730192 T0 T1"/>
              <a:gd name="T2" fmla="*/ 0 256 1"/>
              <a:gd name="T3" fmla="*/ 90 256 1"/>
              <a:gd name="G4" fmla="+- -11730192 T2 T3"/>
              <a:gd name="G5" fmla="*/ G4 2 1"/>
              <a:gd name="T4" fmla="*/ 90 256 1"/>
              <a:gd name="T5" fmla="*/ 0 256 1"/>
              <a:gd name="G6" fmla="+- -11730192 T4 T5"/>
              <a:gd name="G7" fmla="*/ G6 2 1"/>
              <a:gd name="G8" fmla="abs -1173019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7704"/>
              <a:gd name="G18" fmla="*/ 7704 1 2"/>
              <a:gd name="G19" fmla="+- G18 5400 0"/>
              <a:gd name="G20" fmla="cos G19 -11730192"/>
              <a:gd name="G21" fmla="sin G19 -11730192"/>
              <a:gd name="G22" fmla="+- G20 10800 0"/>
              <a:gd name="G23" fmla="+- G21 10800 0"/>
              <a:gd name="G24" fmla="+- 10800 0 G20"/>
              <a:gd name="G25" fmla="+- 7704 10800 0"/>
              <a:gd name="G26" fmla="?: G9 G17 G25"/>
              <a:gd name="G27" fmla="?: G9 0 21600"/>
              <a:gd name="G28" fmla="cos 10800 -11730192"/>
              <a:gd name="G29" fmla="sin 10800 -11730192"/>
              <a:gd name="G30" fmla="sin 7704 -11730192"/>
              <a:gd name="G31" fmla="+- G28 10800 0"/>
              <a:gd name="G32" fmla="+- G29 10800 0"/>
              <a:gd name="G33" fmla="+- G30 10800 0"/>
              <a:gd name="G34" fmla="?: G4 0 G31"/>
              <a:gd name="G35" fmla="?: -11730192 G34 0"/>
              <a:gd name="G36" fmla="?: G6 G35 G31"/>
              <a:gd name="G37" fmla="+- 21600 0 G36"/>
              <a:gd name="G38" fmla="?: G4 0 G33"/>
              <a:gd name="G39" fmla="?: -11730192 G38 G32"/>
              <a:gd name="G40" fmla="?: G6 G39 0"/>
              <a:gd name="G41" fmla="?: G4 G32 21600"/>
              <a:gd name="G42" fmla="?: G6 G41 G33"/>
              <a:gd name="T12" fmla="*/ 10800 w 21600"/>
              <a:gd name="T13" fmla="*/ 0 h 21600"/>
              <a:gd name="T14" fmla="*/ 1549 w 21600"/>
              <a:gd name="T15" fmla="*/ 10636 h 21600"/>
              <a:gd name="T16" fmla="*/ 10800 w 21600"/>
              <a:gd name="T17" fmla="*/ 3096 h 21600"/>
              <a:gd name="T18" fmla="*/ 20051 w 21600"/>
              <a:gd name="T19" fmla="*/ 1063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097" y="10664"/>
                </a:moveTo>
                <a:cubicBezTo>
                  <a:pt x="3171" y="6462"/>
                  <a:pt x="6598" y="3095"/>
                  <a:pt x="10800" y="3096"/>
                </a:cubicBezTo>
                <a:cubicBezTo>
                  <a:pt x="15001" y="3096"/>
                  <a:pt x="18428" y="6462"/>
                  <a:pt x="18502" y="10664"/>
                </a:cubicBezTo>
                <a:lnTo>
                  <a:pt x="21598" y="10609"/>
                </a:lnTo>
                <a:cubicBezTo>
                  <a:pt x="21494" y="4719"/>
                  <a:pt x="16690" y="-1"/>
                  <a:pt x="10799" y="0"/>
                </a:cubicBezTo>
                <a:cubicBezTo>
                  <a:pt x="4909" y="0"/>
                  <a:pt x="105" y="4719"/>
                  <a:pt x="1" y="10609"/>
                </a:cubicBezTo>
                <a:close/>
              </a:path>
            </a:pathLst>
          </a:cu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13" name="AutoShape 1065"/>
          <p:cNvSpPr>
            <a:spLocks noChangeArrowheads="1"/>
          </p:cNvSpPr>
          <p:nvPr/>
        </p:nvSpPr>
        <p:spPr bwMode="auto">
          <a:xfrm rot="16200000" flipH="1">
            <a:off x="2052638" y="4405312"/>
            <a:ext cx="723900" cy="561975"/>
          </a:xfrm>
          <a:custGeom>
            <a:avLst/>
            <a:gdLst>
              <a:gd name="G0" fmla="+- 9257 0 0"/>
              <a:gd name="G1" fmla="+- 18514 0 0"/>
              <a:gd name="G2" fmla="+- 7200 0 0"/>
              <a:gd name="G3" fmla="*/ 9257 1 2"/>
              <a:gd name="G4" fmla="+- G3 10800 0"/>
              <a:gd name="G5" fmla="+- 21600 9257 18514"/>
              <a:gd name="G6" fmla="+- 18514 7200 0"/>
              <a:gd name="G7" fmla="*/ G6 1 2"/>
              <a:gd name="G8" fmla="*/ 18514 2 1"/>
              <a:gd name="G9" fmla="+- G8 0 21600"/>
              <a:gd name="G10" fmla="*/ 21600 G0 G1"/>
              <a:gd name="G11" fmla="*/ 21600 G4 G1"/>
              <a:gd name="G12" fmla="*/ 21600 G5 G1"/>
              <a:gd name="G13" fmla="*/ 21600 G7 G1"/>
              <a:gd name="G14" fmla="*/ 18514 1 2"/>
              <a:gd name="G15" fmla="+- G5 0 G4"/>
              <a:gd name="G16" fmla="+- G0 0 G4"/>
              <a:gd name="G17" fmla="*/ G2 G15 G16"/>
              <a:gd name="T0" fmla="*/ 15429 w 21600"/>
              <a:gd name="T1" fmla="*/ 0 h 21600"/>
              <a:gd name="T2" fmla="*/ 9257 w 21600"/>
              <a:gd name="T3" fmla="*/ 7200 h 21600"/>
              <a:gd name="T4" fmla="*/ 0 w 21600"/>
              <a:gd name="T5" fmla="*/ 18001 h 21600"/>
              <a:gd name="T6" fmla="*/ 9257 w 21600"/>
              <a:gd name="T7" fmla="*/ 21600 h 21600"/>
              <a:gd name="T8" fmla="*/ 18514 w 21600"/>
              <a:gd name="T9" fmla="*/ 15000 h 21600"/>
              <a:gd name="T10" fmla="*/ 21600 w 21600"/>
              <a:gd name="T11" fmla="*/ 7200 h 21600"/>
              <a:gd name="T12" fmla="*/ 17694720 60000 65536"/>
              <a:gd name="T13" fmla="*/ 11796480 60000 65536"/>
              <a:gd name="T14" fmla="*/ 11796480 60000 65536"/>
              <a:gd name="T15" fmla="*/ 5898240 60000 65536"/>
              <a:gd name="T16" fmla="*/ 0 60000 65536"/>
              <a:gd name="T17" fmla="*/ 0 60000 65536"/>
              <a:gd name="T18" fmla="*/ 0 w 21600"/>
              <a:gd name="T19" fmla="*/ G12 h 21600"/>
              <a:gd name="T20" fmla="*/ G1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14" name="Rectangle 1066"/>
          <p:cNvSpPr>
            <a:spLocks noChangeArrowheads="1"/>
          </p:cNvSpPr>
          <p:nvPr/>
        </p:nvSpPr>
        <p:spPr bwMode="auto">
          <a:xfrm>
            <a:off x="7219950" y="3619500"/>
            <a:ext cx="904875" cy="2476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17" name="Rectangle 1069"/>
          <p:cNvSpPr>
            <a:spLocks noChangeArrowheads="1"/>
          </p:cNvSpPr>
          <p:nvPr/>
        </p:nvSpPr>
        <p:spPr bwMode="auto">
          <a:xfrm>
            <a:off x="2505075" y="3657600"/>
            <a:ext cx="190500" cy="8001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18" name="Text Box 1070"/>
          <p:cNvSpPr txBox="1">
            <a:spLocks noChangeArrowheads="1"/>
          </p:cNvSpPr>
          <p:nvPr/>
        </p:nvSpPr>
        <p:spPr bwMode="auto">
          <a:xfrm>
            <a:off x="4362450" y="5541963"/>
            <a:ext cx="3571875" cy="935037"/>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chemeClr val="tx1"/>
                </a:solidFill>
              </a:rPr>
              <a:t>BOLD signal results from a complicated mixture of these parameters</a:t>
            </a:r>
          </a:p>
        </p:txBody>
      </p:sp>
      <p:sp>
        <p:nvSpPr>
          <p:cNvPr id="105519" name="Line 1071"/>
          <p:cNvSpPr>
            <a:spLocks noChangeShapeType="1"/>
          </p:cNvSpPr>
          <p:nvPr/>
        </p:nvSpPr>
        <p:spPr bwMode="auto">
          <a:xfrm flipH="1" flipV="1">
            <a:off x="3686175" y="4010025"/>
            <a:ext cx="685800" cy="15335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20" name="Line 1072"/>
          <p:cNvSpPr>
            <a:spLocks noChangeShapeType="1"/>
          </p:cNvSpPr>
          <p:nvPr/>
        </p:nvSpPr>
        <p:spPr bwMode="auto">
          <a:xfrm flipV="1">
            <a:off x="704850" y="4019550"/>
            <a:ext cx="390525" cy="97155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21" name="Line 1073"/>
          <p:cNvSpPr>
            <a:spLocks noChangeShapeType="1"/>
          </p:cNvSpPr>
          <p:nvPr/>
        </p:nvSpPr>
        <p:spPr bwMode="auto">
          <a:xfrm flipH="1" flipV="1">
            <a:off x="2095500" y="5124450"/>
            <a:ext cx="2266950" cy="3905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26" name="AutoShape 1078"/>
          <p:cNvSpPr>
            <a:spLocks noChangeArrowheads="1"/>
          </p:cNvSpPr>
          <p:nvPr/>
        </p:nvSpPr>
        <p:spPr bwMode="auto">
          <a:xfrm flipH="1">
            <a:off x="6524625" y="3495675"/>
            <a:ext cx="742950" cy="495300"/>
          </a:xfrm>
          <a:prstGeom prst="rightArrow">
            <a:avLst>
              <a:gd name="adj1" fmla="val 50000"/>
              <a:gd name="adj2" fmla="val 3750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27" name="AutoShape 1079"/>
          <p:cNvSpPr>
            <a:spLocks noChangeArrowheads="1"/>
          </p:cNvSpPr>
          <p:nvPr/>
        </p:nvSpPr>
        <p:spPr bwMode="auto">
          <a:xfrm flipH="1">
            <a:off x="4305300" y="3495675"/>
            <a:ext cx="742950" cy="495300"/>
          </a:xfrm>
          <a:prstGeom prst="rightArrow">
            <a:avLst>
              <a:gd name="adj1" fmla="val 50000"/>
              <a:gd name="adj2" fmla="val 3750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28" name="Rectangle 1080"/>
          <p:cNvSpPr>
            <a:spLocks noChangeArrowheads="1"/>
          </p:cNvSpPr>
          <p:nvPr/>
        </p:nvSpPr>
        <p:spPr bwMode="auto">
          <a:xfrm>
            <a:off x="2705100" y="3657600"/>
            <a:ext cx="352425" cy="24765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29" name="AutoShape 1081"/>
          <p:cNvSpPr>
            <a:spLocks noChangeArrowheads="1"/>
          </p:cNvSpPr>
          <p:nvPr/>
        </p:nvSpPr>
        <p:spPr bwMode="auto">
          <a:xfrm flipH="1">
            <a:off x="2143125" y="3533775"/>
            <a:ext cx="742950" cy="495300"/>
          </a:xfrm>
          <a:prstGeom prst="rightArrow">
            <a:avLst>
              <a:gd name="adj1" fmla="val 50000"/>
              <a:gd name="adj2" fmla="val 3750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33" name="Freeform 1085"/>
          <p:cNvSpPr>
            <a:spLocks/>
          </p:cNvSpPr>
          <p:nvPr/>
        </p:nvSpPr>
        <p:spPr bwMode="auto">
          <a:xfrm>
            <a:off x="704850" y="4981575"/>
            <a:ext cx="438150" cy="476250"/>
          </a:xfrm>
          <a:custGeom>
            <a:avLst/>
            <a:gdLst>
              <a:gd name="T0" fmla="*/ 0 w 276"/>
              <a:gd name="T1" fmla="*/ 0 h 300"/>
              <a:gd name="T2" fmla="*/ 0 w 276"/>
              <a:gd name="T3" fmla="*/ 78 h 300"/>
              <a:gd name="T4" fmla="*/ 0 w 276"/>
              <a:gd name="T5" fmla="*/ 180 h 300"/>
              <a:gd name="T6" fmla="*/ 24 w 276"/>
              <a:gd name="T7" fmla="*/ 216 h 300"/>
              <a:gd name="T8" fmla="*/ 60 w 276"/>
              <a:gd name="T9" fmla="*/ 246 h 300"/>
              <a:gd name="T10" fmla="*/ 126 w 276"/>
              <a:gd name="T11" fmla="*/ 288 h 300"/>
              <a:gd name="T12" fmla="*/ 186 w 276"/>
              <a:gd name="T13" fmla="*/ 300 h 300"/>
              <a:gd name="T14" fmla="*/ 276 w 276"/>
              <a:gd name="T15" fmla="*/ 300 h 3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6" h="300">
                <a:moveTo>
                  <a:pt x="0" y="0"/>
                </a:moveTo>
                <a:lnTo>
                  <a:pt x="0" y="78"/>
                </a:lnTo>
                <a:lnTo>
                  <a:pt x="0" y="180"/>
                </a:lnTo>
                <a:lnTo>
                  <a:pt x="24" y="216"/>
                </a:lnTo>
                <a:lnTo>
                  <a:pt x="60" y="246"/>
                </a:lnTo>
                <a:lnTo>
                  <a:pt x="126" y="288"/>
                </a:lnTo>
                <a:lnTo>
                  <a:pt x="186" y="300"/>
                </a:lnTo>
                <a:lnTo>
                  <a:pt x="276" y="300"/>
                </a:lnTo>
              </a:path>
            </a:pathLst>
          </a:custGeom>
          <a:noFill/>
          <a:ln w="381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
        <p:nvSpPr>
          <p:cNvPr id="105534" name="Line 1086"/>
          <p:cNvSpPr>
            <a:spLocks noChangeShapeType="1"/>
          </p:cNvSpPr>
          <p:nvPr/>
        </p:nvSpPr>
        <p:spPr bwMode="auto">
          <a:xfrm>
            <a:off x="1133475" y="5457825"/>
            <a:ext cx="3228975" cy="952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MX"/>
          </a:p>
        </p:txBody>
      </p:sp>
    </p:spTree>
    <p:extLst>
      <p:ext uri="{BB962C8B-B14F-4D97-AF65-F5344CB8AC3E}">
        <p14:creationId xmlns:p14="http://schemas.microsoft.com/office/powerpoint/2010/main" val="28946129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endParaRPr lang="es-MX"/>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16" y="1268760"/>
            <a:ext cx="8812672" cy="4608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4161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330200" y="908050"/>
            <a:ext cx="8813800" cy="1296988"/>
          </a:xfrm>
          <a:prstGeom prst="rect">
            <a:avLst/>
          </a:prstGeom>
          <a:noFill/>
          <a:ln w="9525">
            <a:noFill/>
            <a:miter lim="800000"/>
            <a:headEnd/>
            <a:tailEnd/>
          </a:ln>
        </p:spPr>
        <p:txBody>
          <a:bodyPr/>
          <a:lstStyle/>
          <a:p>
            <a:pPr eaLnBrk="0" hangingPunct="0">
              <a:defRPr/>
            </a:pPr>
            <a:endParaRPr lang="en-GB" sz="3000" b="1" kern="0" dirty="0">
              <a:solidFill>
                <a:schemeClr val="tx2"/>
              </a:solidFill>
              <a:latin typeface="+mj-lt"/>
              <a:ea typeface="+mj-ea"/>
              <a:cs typeface="+mj-cs"/>
            </a:endParaRPr>
          </a:p>
        </p:txBody>
      </p:sp>
      <p:pic>
        <p:nvPicPr>
          <p:cNvPr id="75780" name="Picture 9"/>
          <p:cNvPicPr>
            <a:picLocks noChangeAspect="1" noChangeArrowheads="1"/>
          </p:cNvPicPr>
          <p:nvPr/>
        </p:nvPicPr>
        <p:blipFill>
          <a:blip r:embed="rId3">
            <a:extLst>
              <a:ext uri="{28A0092B-C50C-407E-A947-70E740481C1C}">
                <a14:useLocalDpi xmlns:a14="http://schemas.microsoft.com/office/drawing/2010/main" val="0"/>
              </a:ext>
            </a:extLst>
          </a:blip>
          <a:srcRect t="1591"/>
          <a:stretch>
            <a:fillRect/>
          </a:stretch>
        </p:blipFill>
        <p:spPr bwMode="auto">
          <a:xfrm>
            <a:off x="768330" y="116633"/>
            <a:ext cx="6673870" cy="655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CuadroTexto"/>
          <p:cNvSpPr txBox="1"/>
          <p:nvPr/>
        </p:nvSpPr>
        <p:spPr>
          <a:xfrm>
            <a:off x="7020272" y="6488668"/>
            <a:ext cx="3923928" cy="369332"/>
          </a:xfrm>
          <a:prstGeom prst="rect">
            <a:avLst/>
          </a:prstGeom>
          <a:noFill/>
        </p:spPr>
        <p:txBody>
          <a:bodyPr wrap="square" rtlCol="0">
            <a:spAutoFit/>
          </a:bodyPr>
          <a:lstStyle/>
          <a:p>
            <a:r>
              <a:rPr lang="es-MX" dirty="0" err="1" smtClean="0"/>
              <a:t>Source</a:t>
            </a:r>
            <a:r>
              <a:rPr lang="es-MX" dirty="0" smtClean="0"/>
              <a:t>: </a:t>
            </a:r>
            <a:r>
              <a:rPr lang="es-MX" dirty="0" err="1" smtClean="0"/>
              <a:t>Noll</a:t>
            </a:r>
            <a:r>
              <a:rPr lang="es-MX" dirty="0" smtClean="0"/>
              <a:t>, 2001</a:t>
            </a:r>
            <a:endParaRPr lang="es-MX" dirty="0"/>
          </a:p>
        </p:txBody>
      </p:sp>
    </p:spTree>
    <p:extLst>
      <p:ext uri="{BB962C8B-B14F-4D97-AF65-F5344CB8AC3E}">
        <p14:creationId xmlns:p14="http://schemas.microsoft.com/office/powerpoint/2010/main" val="16233283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r>
              <a:rPr lang="es-MX" dirty="0" err="1" smtClean="0"/>
              <a:t>Very</a:t>
            </a:r>
            <a:r>
              <a:rPr lang="es-MX" dirty="0" smtClean="0"/>
              <a:t>) General </a:t>
            </a:r>
            <a:r>
              <a:rPr lang="es-MX" dirty="0" err="1" smtClean="0"/>
              <a:t>background</a:t>
            </a:r>
            <a:endParaRPr lang="es-MX" dirty="0"/>
          </a:p>
        </p:txBody>
      </p:sp>
      <p:sp>
        <p:nvSpPr>
          <p:cNvPr id="3" name="2 Marcador de contenido"/>
          <p:cNvSpPr>
            <a:spLocks noGrp="1"/>
          </p:cNvSpPr>
          <p:nvPr>
            <p:ph idx="1"/>
          </p:nvPr>
        </p:nvSpPr>
        <p:spPr/>
        <p:txBody>
          <a:bodyPr/>
          <a:lstStyle/>
          <a:p>
            <a:r>
              <a:rPr lang="es-MX" dirty="0" smtClean="0"/>
              <a:t>Neural </a:t>
            </a:r>
            <a:r>
              <a:rPr lang="es-MX" dirty="0" err="1" smtClean="0"/>
              <a:t>activity</a:t>
            </a:r>
            <a:r>
              <a:rPr lang="es-MX" dirty="0" smtClean="0"/>
              <a:t> has </a:t>
            </a:r>
            <a:r>
              <a:rPr lang="es-MX" dirty="0" err="1" smtClean="0"/>
              <a:t>metabolic</a:t>
            </a:r>
            <a:r>
              <a:rPr lang="es-MX" dirty="0" smtClean="0"/>
              <a:t> </a:t>
            </a:r>
            <a:r>
              <a:rPr lang="es-MX" dirty="0" err="1" smtClean="0"/>
              <a:t>consequences</a:t>
            </a:r>
            <a:endParaRPr lang="es-MX" dirty="0" smtClean="0"/>
          </a:p>
          <a:p>
            <a:r>
              <a:rPr lang="es-MX" dirty="0" err="1" smtClean="0"/>
              <a:t>Energy</a:t>
            </a:r>
            <a:r>
              <a:rPr lang="es-MX" dirty="0" smtClean="0"/>
              <a:t> </a:t>
            </a:r>
            <a:r>
              <a:rPr lang="es-MX" dirty="0" err="1" smtClean="0"/>
              <a:t>is</a:t>
            </a:r>
            <a:r>
              <a:rPr lang="es-MX" dirty="0" smtClean="0"/>
              <a:t> </a:t>
            </a:r>
            <a:r>
              <a:rPr lang="es-MX" dirty="0" err="1" smtClean="0"/>
              <a:t>required</a:t>
            </a:r>
            <a:r>
              <a:rPr lang="es-MX" dirty="0" smtClean="0"/>
              <a:t> </a:t>
            </a:r>
            <a:r>
              <a:rPr lang="es-MX" dirty="0" err="1" smtClean="0"/>
              <a:t>for</a:t>
            </a:r>
            <a:r>
              <a:rPr lang="es-MX" dirty="0" smtClean="0"/>
              <a:t> </a:t>
            </a:r>
            <a:r>
              <a:rPr lang="es-MX" dirty="0" err="1" smtClean="0"/>
              <a:t>maintenance</a:t>
            </a:r>
            <a:r>
              <a:rPr lang="es-MX" dirty="0" smtClean="0"/>
              <a:t> and </a:t>
            </a:r>
            <a:r>
              <a:rPr lang="es-MX" dirty="0" err="1" smtClean="0"/>
              <a:t>restoration</a:t>
            </a:r>
            <a:r>
              <a:rPr lang="es-MX" dirty="0" smtClean="0"/>
              <a:t> of neuronal </a:t>
            </a:r>
            <a:r>
              <a:rPr lang="es-MX" dirty="0" err="1" smtClean="0"/>
              <a:t>membrane</a:t>
            </a:r>
            <a:r>
              <a:rPr lang="es-MX" dirty="0" smtClean="0"/>
              <a:t> </a:t>
            </a:r>
            <a:r>
              <a:rPr lang="es-MX" dirty="0" err="1" smtClean="0"/>
              <a:t>potentials</a:t>
            </a:r>
            <a:endParaRPr lang="es-MX" dirty="0" smtClean="0"/>
          </a:p>
          <a:p>
            <a:r>
              <a:rPr lang="es-MX" dirty="0" err="1" smtClean="0"/>
              <a:t>Energy</a:t>
            </a:r>
            <a:r>
              <a:rPr lang="es-MX" dirty="0" smtClean="0"/>
              <a:t> </a:t>
            </a:r>
            <a:r>
              <a:rPr lang="es-MX" dirty="0" err="1" smtClean="0"/>
              <a:t>is</a:t>
            </a:r>
            <a:r>
              <a:rPr lang="es-MX" dirty="0" smtClean="0"/>
              <a:t> </a:t>
            </a:r>
            <a:r>
              <a:rPr lang="es-MX" dirty="0" err="1" smtClean="0"/>
              <a:t>not</a:t>
            </a:r>
            <a:r>
              <a:rPr lang="es-MX" dirty="0" smtClean="0"/>
              <a:t> </a:t>
            </a:r>
            <a:r>
              <a:rPr lang="es-MX" dirty="0" err="1" smtClean="0"/>
              <a:t>stored</a:t>
            </a:r>
            <a:r>
              <a:rPr lang="es-MX" dirty="0" smtClean="0"/>
              <a:t>, </a:t>
            </a:r>
            <a:r>
              <a:rPr lang="es-MX" dirty="0" err="1" smtClean="0"/>
              <a:t>must</a:t>
            </a:r>
            <a:r>
              <a:rPr lang="es-MX" dirty="0" smtClean="0"/>
              <a:t> be </a:t>
            </a:r>
            <a:r>
              <a:rPr lang="es-MX" dirty="0" err="1" smtClean="0"/>
              <a:t>supplied</a:t>
            </a:r>
            <a:r>
              <a:rPr lang="es-MX" dirty="0" smtClean="0"/>
              <a:t> </a:t>
            </a:r>
            <a:r>
              <a:rPr lang="es-MX" dirty="0" err="1" smtClean="0"/>
              <a:t>continuosly</a:t>
            </a:r>
            <a:r>
              <a:rPr lang="es-MX" dirty="0" smtClean="0"/>
              <a:t> </a:t>
            </a:r>
            <a:r>
              <a:rPr lang="es-MX" dirty="0" err="1" smtClean="0"/>
              <a:t>by</a:t>
            </a:r>
            <a:r>
              <a:rPr lang="es-MX" dirty="0" smtClean="0"/>
              <a:t> </a:t>
            </a:r>
            <a:r>
              <a:rPr lang="es-MX" dirty="0" err="1" smtClean="0"/>
              <a:t>the</a:t>
            </a:r>
            <a:r>
              <a:rPr lang="es-MX" dirty="0" smtClean="0"/>
              <a:t> vascular </a:t>
            </a:r>
            <a:r>
              <a:rPr lang="es-MX" dirty="0" err="1" smtClean="0"/>
              <a:t>system</a:t>
            </a:r>
            <a:r>
              <a:rPr lang="es-MX" dirty="0" smtClean="0"/>
              <a:t> (</a:t>
            </a:r>
            <a:r>
              <a:rPr lang="es-MX" dirty="0" err="1" smtClean="0"/>
              <a:t>oxygen</a:t>
            </a:r>
            <a:r>
              <a:rPr lang="es-MX" dirty="0" smtClean="0"/>
              <a:t> and </a:t>
            </a:r>
            <a:r>
              <a:rPr lang="es-MX" dirty="0" err="1" smtClean="0"/>
              <a:t>glucose</a:t>
            </a:r>
            <a:r>
              <a:rPr lang="es-MX" dirty="0" smtClean="0"/>
              <a:t>)</a:t>
            </a:r>
          </a:p>
          <a:p>
            <a:endParaRPr lang="es-MX" dirty="0"/>
          </a:p>
        </p:txBody>
      </p:sp>
    </p:spTree>
    <p:extLst>
      <p:ext uri="{BB962C8B-B14F-4D97-AF65-F5344CB8AC3E}">
        <p14:creationId xmlns:p14="http://schemas.microsoft.com/office/powerpoint/2010/main" val="3577005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r>
              <a:rPr lang="es-MX" dirty="0" err="1" smtClean="0"/>
              <a:t>Very</a:t>
            </a:r>
            <a:r>
              <a:rPr lang="es-MX" dirty="0" smtClean="0"/>
              <a:t>) General </a:t>
            </a:r>
            <a:r>
              <a:rPr lang="es-MX" dirty="0" err="1" smtClean="0"/>
              <a:t>background</a:t>
            </a:r>
            <a:r>
              <a:rPr lang="es-MX" dirty="0" smtClean="0"/>
              <a:t> </a:t>
            </a:r>
            <a:endParaRPr lang="es-MX" dirty="0"/>
          </a:p>
        </p:txBody>
      </p:sp>
      <p:sp>
        <p:nvSpPr>
          <p:cNvPr id="3" name="2 Marcador de contenido"/>
          <p:cNvSpPr>
            <a:spLocks noGrp="1"/>
          </p:cNvSpPr>
          <p:nvPr>
            <p:ph idx="1"/>
          </p:nvPr>
        </p:nvSpPr>
        <p:spPr/>
        <p:txBody>
          <a:bodyPr>
            <a:normAutofit/>
          </a:bodyPr>
          <a:lstStyle/>
          <a:p>
            <a:r>
              <a:rPr lang="es-MX" dirty="0" err="1" smtClean="0"/>
              <a:t>Neurons</a:t>
            </a:r>
            <a:r>
              <a:rPr lang="es-MX" dirty="0"/>
              <a:t> </a:t>
            </a:r>
            <a:r>
              <a:rPr lang="es-MX" dirty="0" err="1" smtClean="0"/>
              <a:t>participate</a:t>
            </a:r>
            <a:r>
              <a:rPr lang="es-MX" dirty="0" smtClean="0"/>
              <a:t> in </a:t>
            </a:r>
            <a:r>
              <a:rPr lang="es-MX" dirty="0" err="1" smtClean="0"/>
              <a:t>integration</a:t>
            </a:r>
            <a:r>
              <a:rPr lang="es-MX" dirty="0" smtClean="0"/>
              <a:t> and </a:t>
            </a:r>
            <a:r>
              <a:rPr lang="es-MX" dirty="0" err="1" smtClean="0"/>
              <a:t>signalling</a:t>
            </a:r>
            <a:r>
              <a:rPr lang="es-MX" dirty="0" smtClean="0"/>
              <a:t>:</a:t>
            </a:r>
          </a:p>
          <a:p>
            <a:pPr lvl="1"/>
            <a:r>
              <a:rPr lang="es-MX" dirty="0" err="1" smtClean="0"/>
              <a:t>Changes</a:t>
            </a:r>
            <a:r>
              <a:rPr lang="es-MX" dirty="0" smtClean="0"/>
              <a:t> in  </a:t>
            </a:r>
            <a:r>
              <a:rPr lang="es-MX" dirty="0" err="1" smtClean="0"/>
              <a:t>cell</a:t>
            </a:r>
            <a:r>
              <a:rPr lang="es-MX" dirty="0" smtClean="0"/>
              <a:t> </a:t>
            </a:r>
            <a:r>
              <a:rPr lang="es-MX" dirty="0" err="1" smtClean="0"/>
              <a:t>membrane</a:t>
            </a:r>
            <a:r>
              <a:rPr lang="es-MX" dirty="0" smtClean="0"/>
              <a:t> </a:t>
            </a:r>
            <a:r>
              <a:rPr lang="es-MX" dirty="0" err="1" smtClean="0"/>
              <a:t>potential</a:t>
            </a:r>
            <a:r>
              <a:rPr lang="es-MX" dirty="0" smtClean="0"/>
              <a:t> </a:t>
            </a:r>
          </a:p>
          <a:p>
            <a:pPr lvl="1"/>
            <a:r>
              <a:rPr lang="es-MX" dirty="0" err="1" smtClean="0"/>
              <a:t>Release</a:t>
            </a:r>
            <a:r>
              <a:rPr lang="es-MX" dirty="0" smtClean="0"/>
              <a:t> of </a:t>
            </a:r>
            <a:r>
              <a:rPr lang="es-MX" dirty="0" err="1" smtClean="0"/>
              <a:t>neurotransmitters</a:t>
            </a:r>
            <a:endParaRPr lang="es-MX" dirty="0" smtClean="0"/>
          </a:p>
          <a:p>
            <a:r>
              <a:rPr lang="es-MX" dirty="0" err="1" smtClean="0"/>
              <a:t>Energy</a:t>
            </a:r>
            <a:r>
              <a:rPr lang="es-MX" dirty="0" smtClean="0"/>
              <a:t> </a:t>
            </a:r>
            <a:r>
              <a:rPr lang="es-MX" dirty="0" err="1" smtClean="0"/>
              <a:t>requiered</a:t>
            </a:r>
            <a:r>
              <a:rPr lang="es-MX" dirty="0" smtClean="0"/>
              <a:t> </a:t>
            </a:r>
            <a:r>
              <a:rPr lang="es-MX" dirty="0" err="1" smtClean="0"/>
              <a:t>for</a:t>
            </a:r>
            <a:r>
              <a:rPr lang="es-MX" dirty="0" smtClean="0"/>
              <a:t> </a:t>
            </a:r>
            <a:r>
              <a:rPr lang="es-MX" dirty="0" err="1" smtClean="0"/>
              <a:t>the</a:t>
            </a:r>
            <a:r>
              <a:rPr lang="es-MX" dirty="0" smtClean="0"/>
              <a:t> </a:t>
            </a:r>
            <a:r>
              <a:rPr lang="es-MX" dirty="0" err="1" smtClean="0"/>
              <a:t>restoration</a:t>
            </a:r>
            <a:r>
              <a:rPr lang="es-MX" dirty="0" smtClean="0"/>
              <a:t> of </a:t>
            </a:r>
            <a:r>
              <a:rPr lang="es-MX" dirty="0" err="1" smtClean="0"/>
              <a:t>ionic</a:t>
            </a:r>
            <a:r>
              <a:rPr lang="es-MX" dirty="0" smtClean="0"/>
              <a:t> </a:t>
            </a:r>
            <a:r>
              <a:rPr lang="es-MX" dirty="0" err="1" smtClean="0"/>
              <a:t>concentration</a:t>
            </a:r>
            <a:r>
              <a:rPr lang="es-MX" dirty="0" smtClean="0"/>
              <a:t> </a:t>
            </a:r>
            <a:r>
              <a:rPr lang="es-MX" dirty="0" err="1" smtClean="0"/>
              <a:t>gradients</a:t>
            </a:r>
            <a:r>
              <a:rPr lang="es-MX" dirty="0" smtClean="0"/>
              <a:t> , </a:t>
            </a:r>
            <a:r>
              <a:rPr lang="es-MX" dirty="0" err="1" smtClean="0"/>
              <a:t>supplied</a:t>
            </a:r>
            <a:r>
              <a:rPr lang="es-MX" dirty="0" smtClean="0"/>
              <a:t> </a:t>
            </a:r>
            <a:r>
              <a:rPr lang="es-MX" dirty="0" err="1" smtClean="0"/>
              <a:t>via</a:t>
            </a:r>
            <a:r>
              <a:rPr lang="es-MX" dirty="0" smtClean="0"/>
              <a:t> </a:t>
            </a:r>
            <a:r>
              <a:rPr lang="es-MX" dirty="0" err="1" smtClean="0"/>
              <a:t>the</a:t>
            </a:r>
            <a:r>
              <a:rPr lang="es-MX" dirty="0" smtClean="0"/>
              <a:t> vascular </a:t>
            </a:r>
            <a:r>
              <a:rPr lang="es-MX" dirty="0" err="1" smtClean="0"/>
              <a:t>system</a:t>
            </a:r>
            <a:endParaRPr lang="es-MX" dirty="0" smtClean="0"/>
          </a:p>
          <a:p>
            <a:pPr marL="0" indent="0">
              <a:buNone/>
            </a:pPr>
            <a:endParaRPr lang="es-MX" dirty="0"/>
          </a:p>
        </p:txBody>
      </p:sp>
    </p:spTree>
    <p:extLst>
      <p:ext uri="{BB962C8B-B14F-4D97-AF65-F5344CB8AC3E}">
        <p14:creationId xmlns:p14="http://schemas.microsoft.com/office/powerpoint/2010/main" val="29053153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a:t>
            </a:r>
            <a:r>
              <a:rPr lang="es-MX" dirty="0" err="1" smtClean="0"/>
              <a:t>Very</a:t>
            </a:r>
            <a:r>
              <a:rPr lang="es-MX" dirty="0" smtClean="0"/>
              <a:t>) General </a:t>
            </a:r>
            <a:r>
              <a:rPr lang="es-MX" dirty="0" err="1" smtClean="0"/>
              <a:t>background</a:t>
            </a:r>
            <a:endParaRPr lang="es-MX" dirty="0"/>
          </a:p>
        </p:txBody>
      </p:sp>
      <p:sp>
        <p:nvSpPr>
          <p:cNvPr id="3" name="2 Marcador de contenido"/>
          <p:cNvSpPr>
            <a:spLocks noGrp="1"/>
          </p:cNvSpPr>
          <p:nvPr>
            <p:ph idx="1"/>
          </p:nvPr>
        </p:nvSpPr>
        <p:spPr/>
        <p:txBody>
          <a:bodyPr/>
          <a:lstStyle/>
          <a:p>
            <a:r>
              <a:rPr lang="es-MX" dirty="0"/>
              <a:t>A </a:t>
            </a:r>
            <a:r>
              <a:rPr lang="es-MX" dirty="0" err="1"/>
              <a:t>major</a:t>
            </a:r>
            <a:r>
              <a:rPr lang="es-MX" dirty="0"/>
              <a:t> </a:t>
            </a:r>
            <a:r>
              <a:rPr lang="es-MX" dirty="0" err="1"/>
              <a:t>consequence</a:t>
            </a:r>
            <a:r>
              <a:rPr lang="es-MX" dirty="0"/>
              <a:t> of </a:t>
            </a:r>
            <a:r>
              <a:rPr lang="es-MX" dirty="0" err="1"/>
              <a:t>the</a:t>
            </a:r>
            <a:r>
              <a:rPr lang="es-MX" dirty="0"/>
              <a:t> vascular response </a:t>
            </a:r>
            <a:r>
              <a:rPr lang="es-MX" dirty="0" err="1"/>
              <a:t>to</a:t>
            </a:r>
            <a:r>
              <a:rPr lang="es-MX" dirty="0"/>
              <a:t> neuronal </a:t>
            </a:r>
            <a:r>
              <a:rPr lang="es-MX" dirty="0" err="1"/>
              <a:t>activity</a:t>
            </a:r>
            <a:r>
              <a:rPr lang="es-MX" dirty="0"/>
              <a:t> </a:t>
            </a:r>
            <a:r>
              <a:rPr lang="es-MX" dirty="0" err="1"/>
              <a:t>is</a:t>
            </a:r>
            <a:r>
              <a:rPr lang="es-MX" dirty="0"/>
              <a:t> </a:t>
            </a:r>
            <a:r>
              <a:rPr lang="es-MX" dirty="0" err="1"/>
              <a:t>the</a:t>
            </a:r>
            <a:r>
              <a:rPr lang="es-MX" dirty="0"/>
              <a:t> arterial </a:t>
            </a:r>
            <a:r>
              <a:rPr lang="es-MX" dirty="0" err="1"/>
              <a:t>supply</a:t>
            </a:r>
            <a:r>
              <a:rPr lang="es-MX" dirty="0"/>
              <a:t> of </a:t>
            </a:r>
            <a:r>
              <a:rPr lang="es-MX" dirty="0" err="1"/>
              <a:t>oxygentaed</a:t>
            </a:r>
            <a:r>
              <a:rPr lang="es-MX" dirty="0"/>
              <a:t> </a:t>
            </a:r>
            <a:r>
              <a:rPr lang="es-MX" dirty="0" err="1"/>
              <a:t>hemoglobin</a:t>
            </a:r>
            <a:endParaRPr lang="es-MX" dirty="0"/>
          </a:p>
          <a:p>
            <a:r>
              <a:rPr lang="es-MX" dirty="0" err="1"/>
              <a:t>These</a:t>
            </a:r>
            <a:r>
              <a:rPr lang="es-MX" dirty="0"/>
              <a:t> </a:t>
            </a:r>
            <a:r>
              <a:rPr lang="es-MX" dirty="0" err="1"/>
              <a:t>changes</a:t>
            </a:r>
            <a:r>
              <a:rPr lang="es-MX" dirty="0"/>
              <a:t> in </a:t>
            </a:r>
            <a:r>
              <a:rPr lang="es-MX" dirty="0" err="1"/>
              <a:t>the</a:t>
            </a:r>
            <a:r>
              <a:rPr lang="es-MX" dirty="0"/>
              <a:t> local </a:t>
            </a:r>
            <a:r>
              <a:rPr lang="es-MX" dirty="0" err="1"/>
              <a:t>concentration</a:t>
            </a:r>
            <a:r>
              <a:rPr lang="es-MX" dirty="0"/>
              <a:t> of </a:t>
            </a:r>
            <a:r>
              <a:rPr lang="es-MX" dirty="0" err="1" smtClean="0"/>
              <a:t>deoxygenated</a:t>
            </a:r>
            <a:r>
              <a:rPr lang="es-MX" dirty="0" smtClean="0"/>
              <a:t> </a:t>
            </a:r>
            <a:r>
              <a:rPr lang="es-MX" dirty="0" err="1" smtClean="0"/>
              <a:t>hemoglobin</a:t>
            </a:r>
            <a:r>
              <a:rPr lang="es-MX" dirty="0" smtClean="0"/>
              <a:t> </a:t>
            </a:r>
            <a:r>
              <a:rPr lang="es-MX" dirty="0" err="1" smtClean="0"/>
              <a:t>provide</a:t>
            </a:r>
            <a:r>
              <a:rPr lang="es-MX" dirty="0" smtClean="0"/>
              <a:t> </a:t>
            </a:r>
            <a:r>
              <a:rPr lang="es-MX" dirty="0" err="1" smtClean="0"/>
              <a:t>the</a:t>
            </a:r>
            <a:r>
              <a:rPr lang="es-MX" dirty="0" smtClean="0"/>
              <a:t> </a:t>
            </a:r>
            <a:r>
              <a:rPr lang="es-MX" dirty="0" err="1" smtClean="0"/>
              <a:t>basis</a:t>
            </a:r>
            <a:r>
              <a:rPr lang="es-MX" dirty="0" smtClean="0"/>
              <a:t> </a:t>
            </a:r>
            <a:r>
              <a:rPr lang="es-MX" dirty="0" err="1"/>
              <a:t>for</a:t>
            </a:r>
            <a:r>
              <a:rPr lang="es-MX" dirty="0"/>
              <a:t> </a:t>
            </a:r>
            <a:r>
              <a:rPr lang="es-MX" dirty="0" err="1"/>
              <a:t>fMRI</a:t>
            </a:r>
            <a:endParaRPr lang="es-MX" dirty="0"/>
          </a:p>
          <a:p>
            <a:endParaRPr lang="es-MX" dirty="0"/>
          </a:p>
        </p:txBody>
      </p:sp>
    </p:spTree>
    <p:extLst>
      <p:ext uri="{BB962C8B-B14F-4D97-AF65-F5344CB8AC3E}">
        <p14:creationId xmlns:p14="http://schemas.microsoft.com/office/powerpoint/2010/main" val="19278852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But</a:t>
            </a:r>
            <a:r>
              <a:rPr lang="es-MX" dirty="0"/>
              <a:t> </a:t>
            </a:r>
            <a:r>
              <a:rPr lang="es-MX" dirty="0" err="1" smtClean="0"/>
              <a:t>keep</a:t>
            </a:r>
            <a:r>
              <a:rPr lang="es-MX" dirty="0" smtClean="0"/>
              <a:t> in </a:t>
            </a:r>
            <a:r>
              <a:rPr lang="es-MX" dirty="0" err="1" smtClean="0"/>
              <a:t>mind</a:t>
            </a:r>
            <a:r>
              <a:rPr lang="es-MX" dirty="0" smtClean="0"/>
              <a:t> </a:t>
            </a:r>
            <a:r>
              <a:rPr lang="es-MX" dirty="0" err="1" smtClean="0"/>
              <a:t>that</a:t>
            </a:r>
            <a:r>
              <a:rPr lang="es-MX" dirty="0" smtClean="0"/>
              <a:t>…</a:t>
            </a:r>
            <a:endParaRPr lang="es-MX" dirty="0"/>
          </a:p>
        </p:txBody>
      </p:sp>
      <p:sp>
        <p:nvSpPr>
          <p:cNvPr id="3" name="2 Marcador de contenido"/>
          <p:cNvSpPr>
            <a:spLocks noGrp="1"/>
          </p:cNvSpPr>
          <p:nvPr>
            <p:ph idx="1"/>
          </p:nvPr>
        </p:nvSpPr>
        <p:spPr/>
        <p:txBody>
          <a:bodyPr/>
          <a:lstStyle/>
          <a:p>
            <a:r>
              <a:rPr lang="es-MX" dirty="0" err="1"/>
              <a:t>Changes</a:t>
            </a:r>
            <a:r>
              <a:rPr lang="es-MX" dirty="0"/>
              <a:t> </a:t>
            </a:r>
            <a:r>
              <a:rPr lang="es-MX" dirty="0" err="1"/>
              <a:t>within</a:t>
            </a:r>
            <a:r>
              <a:rPr lang="es-MX" dirty="0"/>
              <a:t> </a:t>
            </a:r>
            <a:r>
              <a:rPr lang="es-MX" dirty="0" err="1"/>
              <a:t>the</a:t>
            </a:r>
            <a:r>
              <a:rPr lang="es-MX" dirty="0"/>
              <a:t> vascular </a:t>
            </a:r>
            <a:r>
              <a:rPr lang="es-MX" dirty="0" err="1"/>
              <a:t>system</a:t>
            </a:r>
            <a:r>
              <a:rPr lang="es-MX" dirty="0"/>
              <a:t> in response </a:t>
            </a:r>
            <a:r>
              <a:rPr lang="es-MX" dirty="0" err="1"/>
              <a:t>to</a:t>
            </a:r>
            <a:r>
              <a:rPr lang="es-MX" dirty="0"/>
              <a:t> neural </a:t>
            </a:r>
            <a:r>
              <a:rPr lang="es-MX" dirty="0" err="1"/>
              <a:t>activity</a:t>
            </a:r>
            <a:r>
              <a:rPr lang="es-MX" dirty="0"/>
              <a:t> </a:t>
            </a:r>
            <a:r>
              <a:rPr lang="es-MX" dirty="0" err="1"/>
              <a:t>may</a:t>
            </a:r>
            <a:r>
              <a:rPr lang="es-MX" dirty="0"/>
              <a:t> </a:t>
            </a:r>
            <a:r>
              <a:rPr lang="es-MX" dirty="0" err="1"/>
              <a:t>occur</a:t>
            </a:r>
            <a:r>
              <a:rPr lang="es-MX" dirty="0"/>
              <a:t> in </a:t>
            </a:r>
            <a:r>
              <a:rPr lang="es-MX" dirty="0" err="1"/>
              <a:t>brain</a:t>
            </a:r>
            <a:r>
              <a:rPr lang="es-MX" dirty="0"/>
              <a:t> </a:t>
            </a:r>
            <a:r>
              <a:rPr lang="es-MX" dirty="0" err="1"/>
              <a:t>areas</a:t>
            </a:r>
            <a:r>
              <a:rPr lang="es-MX" dirty="0"/>
              <a:t> </a:t>
            </a:r>
            <a:r>
              <a:rPr lang="es-MX" dirty="0" err="1"/>
              <a:t>far</a:t>
            </a:r>
            <a:r>
              <a:rPr lang="es-MX" dirty="0"/>
              <a:t> </a:t>
            </a:r>
            <a:r>
              <a:rPr lang="es-MX" dirty="0" err="1"/>
              <a:t>from</a:t>
            </a:r>
            <a:r>
              <a:rPr lang="es-MX" dirty="0"/>
              <a:t> </a:t>
            </a:r>
            <a:r>
              <a:rPr lang="es-MX" dirty="0" err="1"/>
              <a:t>the</a:t>
            </a:r>
            <a:r>
              <a:rPr lang="es-MX" dirty="0"/>
              <a:t> neuronal </a:t>
            </a:r>
            <a:r>
              <a:rPr lang="es-MX" dirty="0" err="1"/>
              <a:t>activity</a:t>
            </a:r>
            <a:r>
              <a:rPr lang="es-MX" dirty="0"/>
              <a:t>, </a:t>
            </a:r>
            <a:r>
              <a:rPr lang="es-MX" dirty="0" err="1"/>
              <a:t>initiated</a:t>
            </a:r>
            <a:r>
              <a:rPr lang="es-MX" dirty="0"/>
              <a:t> in </a:t>
            </a:r>
            <a:r>
              <a:rPr lang="es-MX" dirty="0" err="1"/>
              <a:t>part</a:t>
            </a:r>
            <a:r>
              <a:rPr lang="es-MX" dirty="0"/>
              <a:t> </a:t>
            </a:r>
            <a:r>
              <a:rPr lang="es-MX" dirty="0" err="1"/>
              <a:t>by</a:t>
            </a:r>
            <a:r>
              <a:rPr lang="es-MX" dirty="0"/>
              <a:t> </a:t>
            </a:r>
            <a:r>
              <a:rPr lang="es-MX" dirty="0" err="1"/>
              <a:t>flow</a:t>
            </a:r>
            <a:r>
              <a:rPr lang="es-MX" dirty="0"/>
              <a:t> </a:t>
            </a:r>
            <a:r>
              <a:rPr lang="es-MX" dirty="0" err="1"/>
              <a:t>controlling</a:t>
            </a:r>
            <a:r>
              <a:rPr lang="es-MX" dirty="0"/>
              <a:t> </a:t>
            </a:r>
            <a:r>
              <a:rPr lang="es-MX" dirty="0" err="1"/>
              <a:t>substances</a:t>
            </a:r>
            <a:r>
              <a:rPr lang="es-MX" dirty="0"/>
              <a:t> </a:t>
            </a:r>
            <a:r>
              <a:rPr lang="es-MX" dirty="0" err="1"/>
              <a:t>released</a:t>
            </a:r>
            <a:r>
              <a:rPr lang="es-MX" dirty="0"/>
              <a:t> </a:t>
            </a:r>
            <a:r>
              <a:rPr lang="es-MX" dirty="0" err="1"/>
              <a:t>by</a:t>
            </a:r>
            <a:r>
              <a:rPr lang="es-MX" dirty="0"/>
              <a:t> </a:t>
            </a:r>
            <a:r>
              <a:rPr lang="es-MX" dirty="0" err="1"/>
              <a:t>neurons</a:t>
            </a:r>
            <a:r>
              <a:rPr lang="es-MX" dirty="0"/>
              <a:t> </a:t>
            </a:r>
            <a:r>
              <a:rPr lang="es-MX" dirty="0" err="1"/>
              <a:t>into</a:t>
            </a:r>
            <a:r>
              <a:rPr lang="es-MX" dirty="0"/>
              <a:t> </a:t>
            </a:r>
            <a:r>
              <a:rPr lang="es-MX" dirty="0" err="1"/>
              <a:t>the</a:t>
            </a:r>
            <a:r>
              <a:rPr lang="es-MX" dirty="0"/>
              <a:t> </a:t>
            </a:r>
            <a:r>
              <a:rPr lang="es-MX" dirty="0" err="1"/>
              <a:t>extracellular</a:t>
            </a:r>
            <a:r>
              <a:rPr lang="es-MX" dirty="0"/>
              <a:t> </a:t>
            </a:r>
            <a:r>
              <a:rPr lang="es-MX" dirty="0" err="1"/>
              <a:t>space</a:t>
            </a:r>
            <a:endParaRPr lang="es-MX" dirty="0"/>
          </a:p>
          <a:p>
            <a:pPr marL="0" indent="0">
              <a:buNone/>
            </a:pPr>
            <a:endParaRPr lang="es-MX" dirty="0"/>
          </a:p>
        </p:txBody>
      </p:sp>
    </p:spTree>
    <p:extLst>
      <p:ext uri="{BB962C8B-B14F-4D97-AF65-F5344CB8AC3E}">
        <p14:creationId xmlns:p14="http://schemas.microsoft.com/office/powerpoint/2010/main" val="17360570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Coupling</a:t>
            </a:r>
            <a:r>
              <a:rPr lang="es-MX" dirty="0" smtClean="0"/>
              <a:t> of </a:t>
            </a:r>
            <a:r>
              <a:rPr lang="es-MX" dirty="0" err="1" smtClean="0"/>
              <a:t>metabolism</a:t>
            </a:r>
            <a:r>
              <a:rPr lang="es-MX" dirty="0" smtClean="0"/>
              <a:t> and </a:t>
            </a:r>
            <a:r>
              <a:rPr lang="es-MX" dirty="0" err="1" smtClean="0"/>
              <a:t>blood</a:t>
            </a:r>
            <a:r>
              <a:rPr lang="es-MX" dirty="0" smtClean="0"/>
              <a:t> </a:t>
            </a:r>
            <a:r>
              <a:rPr lang="es-MX" dirty="0" err="1" smtClean="0"/>
              <a:t>flow</a:t>
            </a:r>
            <a:endParaRPr lang="es-MX" dirty="0"/>
          </a:p>
        </p:txBody>
      </p:sp>
      <p:sp>
        <p:nvSpPr>
          <p:cNvPr id="3" name="2 Marcador de contenido"/>
          <p:cNvSpPr>
            <a:spLocks noGrp="1"/>
          </p:cNvSpPr>
          <p:nvPr>
            <p:ph idx="1"/>
          </p:nvPr>
        </p:nvSpPr>
        <p:spPr/>
        <p:txBody>
          <a:bodyPr/>
          <a:lstStyle/>
          <a:p>
            <a:r>
              <a:rPr lang="es-MX" dirty="0" smtClean="0"/>
              <a:t>MR </a:t>
            </a:r>
            <a:r>
              <a:rPr lang="es-MX" dirty="0" err="1" smtClean="0"/>
              <a:t>signal</a:t>
            </a:r>
            <a:r>
              <a:rPr lang="es-MX" dirty="0" smtClean="0"/>
              <a:t> </a:t>
            </a:r>
            <a:r>
              <a:rPr lang="es-MX" dirty="0" err="1" smtClean="0"/>
              <a:t>increases</a:t>
            </a:r>
            <a:r>
              <a:rPr lang="es-MX" dirty="0" smtClean="0"/>
              <a:t> </a:t>
            </a:r>
            <a:r>
              <a:rPr lang="es-MX" dirty="0" err="1" smtClean="0"/>
              <a:t>during</a:t>
            </a:r>
            <a:r>
              <a:rPr lang="es-MX" dirty="0" smtClean="0"/>
              <a:t> neuronal </a:t>
            </a:r>
            <a:r>
              <a:rPr lang="es-MX" dirty="0" err="1" smtClean="0"/>
              <a:t>activity</a:t>
            </a:r>
            <a:r>
              <a:rPr lang="es-MX" dirty="0" smtClean="0"/>
              <a:t> </a:t>
            </a:r>
          </a:p>
          <a:p>
            <a:r>
              <a:rPr lang="es-MX" dirty="0" smtClean="0"/>
              <a:t>More </a:t>
            </a:r>
            <a:r>
              <a:rPr lang="es-MX" dirty="0" err="1" smtClean="0"/>
              <a:t>oxygen</a:t>
            </a:r>
            <a:r>
              <a:rPr lang="es-MX" dirty="0" smtClean="0"/>
              <a:t> </a:t>
            </a:r>
            <a:r>
              <a:rPr lang="es-MX" dirty="0" err="1" smtClean="0"/>
              <a:t>is</a:t>
            </a:r>
            <a:r>
              <a:rPr lang="es-MX" dirty="0" smtClean="0"/>
              <a:t> </a:t>
            </a:r>
            <a:r>
              <a:rPr lang="es-MX" dirty="0" err="1" smtClean="0"/>
              <a:t>supplied</a:t>
            </a:r>
            <a:r>
              <a:rPr lang="es-MX" dirty="0" smtClean="0"/>
              <a:t> </a:t>
            </a:r>
            <a:r>
              <a:rPr lang="es-MX" dirty="0" err="1" smtClean="0"/>
              <a:t>to</a:t>
            </a:r>
            <a:r>
              <a:rPr lang="es-MX" dirty="0" smtClean="0"/>
              <a:t> a </a:t>
            </a:r>
            <a:r>
              <a:rPr lang="es-MX" dirty="0" err="1" smtClean="0"/>
              <a:t>brain</a:t>
            </a:r>
            <a:r>
              <a:rPr lang="es-MX" dirty="0" smtClean="0"/>
              <a:t> </a:t>
            </a:r>
            <a:r>
              <a:rPr lang="es-MX" dirty="0" err="1" smtClean="0"/>
              <a:t>region</a:t>
            </a:r>
            <a:r>
              <a:rPr lang="es-MX" dirty="0" smtClean="0"/>
              <a:t> </a:t>
            </a:r>
            <a:r>
              <a:rPr lang="es-MX" dirty="0" err="1" smtClean="0"/>
              <a:t>than</a:t>
            </a:r>
            <a:r>
              <a:rPr lang="es-MX" dirty="0" smtClean="0"/>
              <a:t> </a:t>
            </a:r>
            <a:r>
              <a:rPr lang="es-MX" dirty="0" err="1" smtClean="0"/>
              <a:t>is</a:t>
            </a:r>
            <a:r>
              <a:rPr lang="es-MX" dirty="0" smtClean="0"/>
              <a:t> </a:t>
            </a:r>
            <a:r>
              <a:rPr lang="es-MX" dirty="0" err="1" smtClean="0"/>
              <a:t>consumed</a:t>
            </a:r>
            <a:r>
              <a:rPr lang="es-MX" dirty="0" smtClean="0"/>
              <a:t> </a:t>
            </a:r>
          </a:p>
          <a:p>
            <a:r>
              <a:rPr lang="es-MX" dirty="0" smtClean="0"/>
              <a:t>As </a:t>
            </a:r>
            <a:r>
              <a:rPr lang="es-MX" dirty="0" err="1" smtClean="0"/>
              <a:t>the</a:t>
            </a:r>
            <a:r>
              <a:rPr lang="es-MX" dirty="0" smtClean="0"/>
              <a:t> </a:t>
            </a:r>
            <a:r>
              <a:rPr lang="es-MX" dirty="0" err="1" smtClean="0"/>
              <a:t>excess</a:t>
            </a:r>
            <a:r>
              <a:rPr lang="es-MX" dirty="0" smtClean="0"/>
              <a:t> </a:t>
            </a:r>
            <a:r>
              <a:rPr lang="es-MX" dirty="0" err="1" smtClean="0"/>
              <a:t>oxygenated</a:t>
            </a:r>
            <a:r>
              <a:rPr lang="es-MX" dirty="0" smtClean="0"/>
              <a:t> </a:t>
            </a:r>
            <a:r>
              <a:rPr lang="es-MX" dirty="0" err="1" smtClean="0"/>
              <a:t>blood</a:t>
            </a:r>
            <a:r>
              <a:rPr lang="es-MX" dirty="0" smtClean="0"/>
              <a:t> </a:t>
            </a:r>
            <a:r>
              <a:rPr lang="es-MX" dirty="0" err="1" smtClean="0"/>
              <a:t>flows</a:t>
            </a:r>
            <a:r>
              <a:rPr lang="es-MX" dirty="0" smtClean="0"/>
              <a:t> </a:t>
            </a:r>
            <a:r>
              <a:rPr lang="es-MX" dirty="0" err="1" smtClean="0"/>
              <a:t>through</a:t>
            </a:r>
            <a:r>
              <a:rPr lang="es-MX" dirty="0" smtClean="0"/>
              <a:t> </a:t>
            </a:r>
            <a:r>
              <a:rPr lang="es-MX" dirty="0" err="1" smtClean="0"/>
              <a:t>the</a:t>
            </a:r>
            <a:r>
              <a:rPr lang="es-MX" dirty="0" smtClean="0"/>
              <a:t> active </a:t>
            </a:r>
            <a:r>
              <a:rPr lang="es-MX" dirty="0" err="1" smtClean="0"/>
              <a:t>regions</a:t>
            </a:r>
            <a:r>
              <a:rPr lang="es-MX" dirty="0" smtClean="0"/>
              <a:t>, </a:t>
            </a:r>
            <a:r>
              <a:rPr lang="es-MX" dirty="0" err="1" smtClean="0"/>
              <a:t>it</a:t>
            </a:r>
            <a:r>
              <a:rPr lang="es-MX" dirty="0" smtClean="0"/>
              <a:t> </a:t>
            </a:r>
            <a:r>
              <a:rPr lang="es-MX" dirty="0" err="1" smtClean="0"/>
              <a:t>flushes</a:t>
            </a:r>
            <a:r>
              <a:rPr lang="es-MX" dirty="0" smtClean="0"/>
              <a:t> </a:t>
            </a:r>
            <a:r>
              <a:rPr lang="es-MX" dirty="0" err="1" smtClean="0"/>
              <a:t>the</a:t>
            </a:r>
            <a:r>
              <a:rPr lang="es-MX" dirty="0" smtClean="0"/>
              <a:t> </a:t>
            </a:r>
            <a:r>
              <a:rPr lang="es-MX" dirty="0" err="1" smtClean="0"/>
              <a:t>deoxygenated</a:t>
            </a:r>
            <a:r>
              <a:rPr lang="es-MX" dirty="0" smtClean="0"/>
              <a:t> </a:t>
            </a:r>
            <a:r>
              <a:rPr lang="es-MX" dirty="0" err="1" smtClean="0"/>
              <a:t>hemoglobin</a:t>
            </a:r>
            <a:r>
              <a:rPr lang="es-MX" dirty="0" smtClean="0"/>
              <a:t> </a:t>
            </a:r>
            <a:r>
              <a:rPr lang="es-MX" dirty="0" err="1" smtClean="0"/>
              <a:t>that</a:t>
            </a:r>
            <a:r>
              <a:rPr lang="es-MX" dirty="0" smtClean="0"/>
              <a:t> </a:t>
            </a:r>
            <a:r>
              <a:rPr lang="es-MX" dirty="0" err="1" smtClean="0"/>
              <a:t>had</a:t>
            </a:r>
            <a:r>
              <a:rPr lang="es-MX" dirty="0" smtClean="0"/>
              <a:t> </a:t>
            </a:r>
            <a:r>
              <a:rPr lang="es-MX" dirty="0" err="1" smtClean="0"/>
              <a:t>been</a:t>
            </a:r>
            <a:r>
              <a:rPr lang="es-MX" dirty="0" smtClean="0"/>
              <a:t> </a:t>
            </a:r>
            <a:r>
              <a:rPr lang="es-MX" dirty="0" err="1" smtClean="0"/>
              <a:t>suppressing</a:t>
            </a:r>
            <a:r>
              <a:rPr lang="es-MX" dirty="0" smtClean="0"/>
              <a:t> </a:t>
            </a:r>
            <a:r>
              <a:rPr lang="es-MX" dirty="0" err="1" smtClean="0"/>
              <a:t>the</a:t>
            </a:r>
            <a:r>
              <a:rPr lang="es-MX" dirty="0" smtClean="0"/>
              <a:t> MR </a:t>
            </a:r>
            <a:r>
              <a:rPr lang="es-MX" dirty="0" err="1" smtClean="0"/>
              <a:t>signal</a:t>
            </a:r>
            <a:endParaRPr lang="es-MX" dirty="0" smtClean="0"/>
          </a:p>
          <a:p>
            <a:pPr marL="0" indent="0">
              <a:buNone/>
            </a:pPr>
            <a:endParaRPr lang="es-MX" dirty="0"/>
          </a:p>
        </p:txBody>
      </p:sp>
    </p:spTree>
    <p:extLst>
      <p:ext uri="{BB962C8B-B14F-4D97-AF65-F5344CB8AC3E}">
        <p14:creationId xmlns:p14="http://schemas.microsoft.com/office/powerpoint/2010/main" val="422595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The</a:t>
            </a:r>
            <a:r>
              <a:rPr lang="es-MX" dirty="0" smtClean="0"/>
              <a:t> </a:t>
            </a:r>
            <a:r>
              <a:rPr lang="es-MX" dirty="0" err="1" smtClean="0"/>
              <a:t>core</a:t>
            </a:r>
            <a:r>
              <a:rPr lang="es-MX" dirty="0" smtClean="0"/>
              <a:t> of </a:t>
            </a:r>
            <a:r>
              <a:rPr lang="es-MX" dirty="0" err="1" smtClean="0"/>
              <a:t>the</a:t>
            </a:r>
            <a:r>
              <a:rPr lang="es-MX" dirty="0" smtClean="0"/>
              <a:t> </a:t>
            </a:r>
            <a:r>
              <a:rPr lang="es-MX" dirty="0" err="1" smtClean="0"/>
              <a:t>matter</a:t>
            </a:r>
            <a:endParaRPr lang="es-MX" dirty="0"/>
          </a:p>
        </p:txBody>
      </p:sp>
      <p:sp>
        <p:nvSpPr>
          <p:cNvPr id="3" name="2 Marcador de contenido"/>
          <p:cNvSpPr>
            <a:spLocks noGrp="1"/>
          </p:cNvSpPr>
          <p:nvPr>
            <p:ph idx="1"/>
          </p:nvPr>
        </p:nvSpPr>
        <p:spPr/>
        <p:txBody>
          <a:bodyPr/>
          <a:lstStyle/>
          <a:p>
            <a:r>
              <a:rPr lang="es-MX" dirty="0" err="1" smtClean="0"/>
              <a:t>Oxygenated</a:t>
            </a:r>
            <a:r>
              <a:rPr lang="es-MX" dirty="0" smtClean="0"/>
              <a:t> </a:t>
            </a:r>
            <a:r>
              <a:rPr lang="es-MX" dirty="0" err="1" smtClean="0"/>
              <a:t>hemoglobin</a:t>
            </a:r>
            <a:r>
              <a:rPr lang="es-MX" dirty="0" smtClean="0"/>
              <a:t> </a:t>
            </a:r>
          </a:p>
          <a:p>
            <a:pPr lvl="1"/>
            <a:r>
              <a:rPr lang="es-MX" b="1" dirty="0" err="1" smtClean="0"/>
              <a:t>Diamagnetic</a:t>
            </a:r>
            <a:endParaRPr lang="es-MX" b="1" dirty="0" smtClean="0"/>
          </a:p>
          <a:p>
            <a:pPr lvl="1"/>
            <a:r>
              <a:rPr lang="es-MX" dirty="0" smtClean="0"/>
              <a:t>has no </a:t>
            </a:r>
            <a:r>
              <a:rPr lang="es-MX" dirty="0" err="1" smtClean="0"/>
              <a:t>unpaired</a:t>
            </a:r>
            <a:r>
              <a:rPr lang="es-MX" dirty="0" smtClean="0"/>
              <a:t> </a:t>
            </a:r>
            <a:r>
              <a:rPr lang="es-MX" dirty="0" err="1" smtClean="0"/>
              <a:t>electrons</a:t>
            </a:r>
            <a:endParaRPr lang="es-MX" dirty="0" smtClean="0"/>
          </a:p>
          <a:p>
            <a:pPr lvl="1"/>
            <a:r>
              <a:rPr lang="es-MX" i="1" dirty="0" err="1" smtClean="0"/>
              <a:t>zero</a:t>
            </a:r>
            <a:r>
              <a:rPr lang="es-MX" dirty="0" smtClean="0"/>
              <a:t> </a:t>
            </a:r>
            <a:r>
              <a:rPr lang="es-MX" dirty="0" err="1" smtClean="0"/>
              <a:t>magnetic</a:t>
            </a:r>
            <a:r>
              <a:rPr lang="es-MX" dirty="0" smtClean="0"/>
              <a:t> </a:t>
            </a:r>
            <a:r>
              <a:rPr lang="es-MX" dirty="0" err="1" smtClean="0"/>
              <a:t>moment</a:t>
            </a:r>
            <a:endParaRPr lang="es-MX" dirty="0" smtClean="0"/>
          </a:p>
          <a:p>
            <a:r>
              <a:rPr lang="es-MX" dirty="0" err="1" smtClean="0"/>
              <a:t>Deoxygenated</a:t>
            </a:r>
            <a:r>
              <a:rPr lang="es-MX" dirty="0" smtClean="0"/>
              <a:t> </a:t>
            </a:r>
            <a:r>
              <a:rPr lang="es-MX" dirty="0" err="1" smtClean="0"/>
              <a:t>hemoglobin</a:t>
            </a:r>
            <a:endParaRPr lang="es-MX" dirty="0" smtClean="0"/>
          </a:p>
          <a:p>
            <a:pPr lvl="1"/>
            <a:r>
              <a:rPr lang="es-MX" b="1" dirty="0" err="1" smtClean="0"/>
              <a:t>Paramagnetic</a:t>
            </a:r>
            <a:endParaRPr lang="es-MX" dirty="0"/>
          </a:p>
          <a:p>
            <a:pPr lvl="1"/>
            <a:r>
              <a:rPr lang="es-MX" dirty="0" err="1" smtClean="0"/>
              <a:t>unpaired</a:t>
            </a:r>
            <a:r>
              <a:rPr lang="es-MX" dirty="0" smtClean="0"/>
              <a:t> </a:t>
            </a:r>
            <a:r>
              <a:rPr lang="es-MX" dirty="0" err="1" smtClean="0"/>
              <a:t>electrons</a:t>
            </a:r>
            <a:r>
              <a:rPr lang="es-MX" dirty="0" smtClean="0"/>
              <a:t> </a:t>
            </a:r>
          </a:p>
          <a:p>
            <a:pPr lvl="1"/>
            <a:r>
              <a:rPr lang="es-MX" i="1" dirty="0" err="1" smtClean="0"/>
              <a:t>signifcant</a:t>
            </a:r>
            <a:r>
              <a:rPr lang="es-MX" dirty="0" smtClean="0"/>
              <a:t> </a:t>
            </a:r>
            <a:r>
              <a:rPr lang="es-MX" dirty="0" err="1" smtClean="0"/>
              <a:t>magnetic</a:t>
            </a:r>
            <a:r>
              <a:rPr lang="es-MX" dirty="0" smtClean="0"/>
              <a:t> </a:t>
            </a:r>
            <a:r>
              <a:rPr lang="es-MX" dirty="0" err="1" smtClean="0"/>
              <a:t>moment</a:t>
            </a:r>
            <a:endParaRPr lang="es-MX" dirty="0"/>
          </a:p>
        </p:txBody>
      </p:sp>
    </p:spTree>
    <p:extLst>
      <p:ext uri="{BB962C8B-B14F-4D97-AF65-F5344CB8AC3E}">
        <p14:creationId xmlns:p14="http://schemas.microsoft.com/office/powerpoint/2010/main" val="2525119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MX" dirty="0" err="1" smtClean="0"/>
              <a:t>Overview</a:t>
            </a:r>
            <a:endParaRPr lang="es-MX" dirty="0"/>
          </a:p>
        </p:txBody>
      </p:sp>
      <p:sp>
        <p:nvSpPr>
          <p:cNvPr id="5" name="4 Marcador de contenido"/>
          <p:cNvSpPr>
            <a:spLocks noGrp="1"/>
          </p:cNvSpPr>
          <p:nvPr>
            <p:ph idx="1"/>
          </p:nvPr>
        </p:nvSpPr>
        <p:spPr>
          <a:xfrm>
            <a:off x="457200" y="1600200"/>
            <a:ext cx="8229600" cy="5257800"/>
          </a:xfrm>
        </p:spPr>
        <p:txBody>
          <a:bodyPr>
            <a:normAutofit fontScale="85000" lnSpcReduction="10000"/>
          </a:bodyPr>
          <a:lstStyle/>
          <a:p>
            <a:pPr marL="514350" indent="-514350">
              <a:buFont typeface="+mj-lt"/>
              <a:buAutoNum type="arabicPeriod"/>
            </a:pPr>
            <a:r>
              <a:rPr lang="en-US" dirty="0" smtClean="0"/>
              <a:t>Hydrogen atoms </a:t>
            </a:r>
            <a:r>
              <a:rPr lang="en-US" dirty="0"/>
              <a:t>have a magnetic moment and spin</a:t>
            </a:r>
            <a:endParaRPr lang="es-MX" dirty="0"/>
          </a:p>
          <a:p>
            <a:pPr marL="514350" indent="-514350">
              <a:buFont typeface="+mj-lt"/>
              <a:buAutoNum type="arabicPeriod"/>
            </a:pPr>
            <a:r>
              <a:rPr lang="en-US" dirty="0" smtClean="0"/>
              <a:t>Hydrogen </a:t>
            </a:r>
            <a:r>
              <a:rPr lang="en-US" dirty="0"/>
              <a:t>spins align with B0 (the </a:t>
            </a:r>
            <a:r>
              <a:rPr lang="en-US" dirty="0" smtClean="0"/>
              <a:t>scanner </a:t>
            </a:r>
            <a:r>
              <a:rPr lang="en-US" dirty="0"/>
              <a:t>magnet) with two </a:t>
            </a:r>
            <a:r>
              <a:rPr lang="en-US" dirty="0" smtClean="0"/>
              <a:t>consequences</a:t>
            </a:r>
            <a:r>
              <a:rPr lang="en-US" dirty="0"/>
              <a:t>:</a:t>
            </a:r>
            <a:endParaRPr lang="es-MX" dirty="0"/>
          </a:p>
          <a:p>
            <a:pPr marL="914400" lvl="1" indent="-514350">
              <a:buFont typeface="+mj-lt"/>
              <a:buAutoNum type="arabicPeriod"/>
            </a:pPr>
            <a:r>
              <a:rPr lang="en-US" dirty="0"/>
              <a:t>They start </a:t>
            </a:r>
            <a:r>
              <a:rPr lang="en-US" dirty="0" err="1"/>
              <a:t>precessing</a:t>
            </a:r>
            <a:r>
              <a:rPr lang="en-US" dirty="0"/>
              <a:t> with a resonance frequency</a:t>
            </a:r>
            <a:endParaRPr lang="es-MX" dirty="0"/>
          </a:p>
          <a:p>
            <a:pPr marL="914400" lvl="1" indent="-514350">
              <a:buFont typeface="+mj-lt"/>
              <a:buAutoNum type="arabicPeriod"/>
            </a:pPr>
            <a:r>
              <a:rPr lang="en-US" dirty="0"/>
              <a:t>A net magnetization vector occurs</a:t>
            </a:r>
            <a:endParaRPr lang="es-MX" dirty="0"/>
          </a:p>
          <a:p>
            <a:pPr marL="514350" indent="-514350">
              <a:buFont typeface="+mj-lt"/>
              <a:buAutoNum type="arabicPeriod"/>
            </a:pPr>
            <a:r>
              <a:rPr lang="en-US" dirty="0" smtClean="0"/>
              <a:t>RF </a:t>
            </a:r>
            <a:r>
              <a:rPr lang="en-US" dirty="0"/>
              <a:t>energy is applied </a:t>
            </a:r>
            <a:r>
              <a:rPr lang="en-US" dirty="0" smtClean="0"/>
              <a:t>matching the </a:t>
            </a:r>
            <a:r>
              <a:rPr lang="en-US" dirty="0"/>
              <a:t>resonance frequency</a:t>
            </a:r>
            <a:endParaRPr lang="es-MX" dirty="0"/>
          </a:p>
          <a:p>
            <a:pPr marL="514350" indent="-514350">
              <a:buFont typeface="+mj-lt"/>
              <a:buAutoNum type="arabicPeriod"/>
            </a:pPr>
            <a:r>
              <a:rPr lang="en-US" dirty="0" smtClean="0"/>
              <a:t>Spins </a:t>
            </a:r>
            <a:r>
              <a:rPr lang="en-US" dirty="0"/>
              <a:t>are flipped over to the transverse plane B1</a:t>
            </a:r>
            <a:endParaRPr lang="es-MX" dirty="0"/>
          </a:p>
          <a:p>
            <a:pPr marL="514350" indent="-514350">
              <a:buFont typeface="+mj-lt"/>
              <a:buAutoNum type="arabicPeriod"/>
            </a:pPr>
            <a:r>
              <a:rPr lang="en-US" dirty="0"/>
              <a:t>RF is turned off</a:t>
            </a:r>
            <a:endParaRPr lang="es-MX" dirty="0"/>
          </a:p>
          <a:p>
            <a:pPr marL="514350" indent="-514350">
              <a:buFont typeface="+mj-lt"/>
              <a:buAutoNum type="arabicPeriod"/>
            </a:pPr>
            <a:r>
              <a:rPr lang="en-US" dirty="0"/>
              <a:t>Spins relax back to </a:t>
            </a:r>
            <a:r>
              <a:rPr lang="en-US" dirty="0" smtClean="0"/>
              <a:t>B0. </a:t>
            </a:r>
          </a:p>
          <a:p>
            <a:pPr marL="514350" indent="-514350">
              <a:buFont typeface="+mj-lt"/>
              <a:buAutoNum type="arabicPeriod"/>
            </a:pPr>
            <a:r>
              <a:rPr lang="en-US" dirty="0" smtClean="0"/>
              <a:t>This relaxation time is measured (T1 and T2) and used for image contrast</a:t>
            </a:r>
            <a:endParaRPr lang="es-MX" dirty="0"/>
          </a:p>
        </p:txBody>
      </p:sp>
    </p:spTree>
    <p:extLst>
      <p:ext uri="{BB962C8B-B14F-4D97-AF65-F5344CB8AC3E}">
        <p14:creationId xmlns:p14="http://schemas.microsoft.com/office/powerpoint/2010/main" val="199070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err="1" smtClean="0"/>
              <a:t>Consequences</a:t>
            </a:r>
            <a:r>
              <a:rPr lang="es-MX" dirty="0" smtClean="0"/>
              <a:t> of </a:t>
            </a:r>
            <a:r>
              <a:rPr lang="es-MX" dirty="0" err="1" smtClean="0"/>
              <a:t>the</a:t>
            </a:r>
            <a:r>
              <a:rPr lang="es-MX" dirty="0" smtClean="0"/>
              <a:t> </a:t>
            </a:r>
            <a:r>
              <a:rPr lang="es-MX" dirty="0" err="1" smtClean="0"/>
              <a:t>magnetic</a:t>
            </a:r>
            <a:r>
              <a:rPr lang="es-MX" dirty="0" smtClean="0"/>
              <a:t> </a:t>
            </a:r>
            <a:r>
              <a:rPr lang="es-MX" dirty="0" err="1" smtClean="0"/>
              <a:t>properties</a:t>
            </a:r>
            <a:r>
              <a:rPr lang="es-MX" dirty="0" smtClean="0"/>
              <a:t> of </a:t>
            </a:r>
            <a:r>
              <a:rPr lang="es-MX" dirty="0" err="1" smtClean="0"/>
              <a:t>Hb</a:t>
            </a:r>
            <a:endParaRPr lang="es-MX" dirty="0"/>
          </a:p>
        </p:txBody>
      </p:sp>
      <p:sp>
        <p:nvSpPr>
          <p:cNvPr id="3" name="2 Marcador de contenido"/>
          <p:cNvSpPr>
            <a:spLocks noGrp="1"/>
          </p:cNvSpPr>
          <p:nvPr>
            <p:ph idx="1"/>
          </p:nvPr>
        </p:nvSpPr>
        <p:spPr/>
        <p:txBody>
          <a:bodyPr>
            <a:normAutofit/>
          </a:bodyPr>
          <a:lstStyle/>
          <a:p>
            <a:pPr marL="0" indent="0">
              <a:buNone/>
            </a:pPr>
            <a:endParaRPr lang="es-MX" dirty="0" smtClean="0"/>
          </a:p>
          <a:p>
            <a:pPr marL="0" indent="0">
              <a:buNone/>
            </a:pPr>
            <a:r>
              <a:rPr lang="es-MX" dirty="0" err="1" smtClean="0"/>
              <a:t>Paramagnetic</a:t>
            </a:r>
            <a:r>
              <a:rPr lang="es-MX" dirty="0" smtClean="0"/>
              <a:t> </a:t>
            </a:r>
            <a:r>
              <a:rPr lang="es-MX" dirty="0" err="1" smtClean="0"/>
              <a:t>substances</a:t>
            </a:r>
            <a:r>
              <a:rPr lang="es-MX" dirty="0" smtClean="0"/>
              <a:t> </a:t>
            </a:r>
            <a:r>
              <a:rPr lang="es-MX" dirty="0" err="1" smtClean="0"/>
              <a:t>distort</a:t>
            </a:r>
            <a:r>
              <a:rPr lang="es-MX" dirty="0" smtClean="0"/>
              <a:t> </a:t>
            </a:r>
            <a:r>
              <a:rPr lang="es-MX" dirty="0" err="1" smtClean="0"/>
              <a:t>the</a:t>
            </a:r>
            <a:r>
              <a:rPr lang="es-MX" dirty="0" smtClean="0"/>
              <a:t> </a:t>
            </a:r>
            <a:r>
              <a:rPr lang="es-MX" dirty="0" err="1" smtClean="0"/>
              <a:t>surrounding</a:t>
            </a:r>
            <a:r>
              <a:rPr lang="es-MX" dirty="0" smtClean="0"/>
              <a:t> </a:t>
            </a:r>
            <a:r>
              <a:rPr lang="es-MX" dirty="0" err="1" smtClean="0"/>
              <a:t>magnetic</a:t>
            </a:r>
            <a:r>
              <a:rPr lang="es-MX" dirty="0" smtClean="0"/>
              <a:t> </a:t>
            </a:r>
            <a:r>
              <a:rPr lang="es-MX" dirty="0" err="1" smtClean="0"/>
              <a:t>field</a:t>
            </a:r>
            <a:r>
              <a:rPr lang="es-MX" dirty="0" smtClean="0"/>
              <a:t>  </a:t>
            </a:r>
            <a:r>
              <a:rPr lang="es-MX" dirty="0" smtClean="0">
                <a:sym typeface="Wingdings" pitchFamily="2" charset="2"/>
              </a:rPr>
              <a:t> </a:t>
            </a:r>
            <a:r>
              <a:rPr lang="es-MX" dirty="0" err="1" smtClean="0">
                <a:sym typeface="Wingdings" pitchFamily="2" charset="2"/>
              </a:rPr>
              <a:t>protons</a:t>
            </a:r>
            <a:r>
              <a:rPr lang="es-MX" dirty="0" smtClean="0">
                <a:sym typeface="Wingdings" pitchFamily="2" charset="2"/>
              </a:rPr>
              <a:t> </a:t>
            </a:r>
            <a:r>
              <a:rPr lang="es-MX" dirty="0" err="1" smtClean="0">
                <a:sym typeface="Wingdings" pitchFamily="2" charset="2"/>
              </a:rPr>
              <a:t>experience</a:t>
            </a:r>
            <a:r>
              <a:rPr lang="es-MX" dirty="0" smtClean="0">
                <a:sym typeface="Wingdings" pitchFamily="2" charset="2"/>
              </a:rPr>
              <a:t> </a:t>
            </a:r>
            <a:r>
              <a:rPr lang="es-MX" dirty="0" err="1" smtClean="0">
                <a:sym typeface="Wingdings" pitchFamily="2" charset="2"/>
              </a:rPr>
              <a:t>different</a:t>
            </a:r>
            <a:r>
              <a:rPr lang="es-MX" dirty="0" smtClean="0">
                <a:sym typeface="Wingdings" pitchFamily="2" charset="2"/>
              </a:rPr>
              <a:t> </a:t>
            </a:r>
            <a:r>
              <a:rPr lang="es-MX" dirty="0" err="1" smtClean="0">
                <a:sym typeface="Wingdings" pitchFamily="2" charset="2"/>
              </a:rPr>
              <a:t>field</a:t>
            </a:r>
            <a:r>
              <a:rPr lang="es-MX" dirty="0" smtClean="0">
                <a:sym typeface="Wingdings" pitchFamily="2" charset="2"/>
              </a:rPr>
              <a:t> </a:t>
            </a:r>
            <a:r>
              <a:rPr lang="es-MX" dirty="0" err="1" smtClean="0">
                <a:sym typeface="Wingdings" pitchFamily="2" charset="2"/>
              </a:rPr>
              <a:t>strengths</a:t>
            </a:r>
            <a:r>
              <a:rPr lang="es-MX" dirty="0" smtClean="0">
                <a:sym typeface="Wingdings" pitchFamily="2" charset="2"/>
              </a:rPr>
              <a:t>  </a:t>
            </a:r>
            <a:r>
              <a:rPr lang="es-MX" dirty="0" err="1" smtClean="0">
                <a:sym typeface="Wingdings" pitchFamily="2" charset="2"/>
              </a:rPr>
              <a:t>precess</a:t>
            </a:r>
            <a:r>
              <a:rPr lang="es-MX" dirty="0" smtClean="0">
                <a:sym typeface="Wingdings" pitchFamily="2" charset="2"/>
              </a:rPr>
              <a:t> at </a:t>
            </a:r>
            <a:r>
              <a:rPr lang="es-MX" dirty="0" err="1" smtClean="0">
                <a:sym typeface="Wingdings" pitchFamily="2" charset="2"/>
              </a:rPr>
              <a:t>diffent</a:t>
            </a:r>
            <a:r>
              <a:rPr lang="es-MX" dirty="0" smtClean="0">
                <a:sym typeface="Wingdings" pitchFamily="2" charset="2"/>
              </a:rPr>
              <a:t> </a:t>
            </a:r>
            <a:r>
              <a:rPr lang="es-MX" dirty="0" err="1" smtClean="0">
                <a:sym typeface="Wingdings" pitchFamily="2" charset="2"/>
              </a:rPr>
              <a:t>frequencies</a:t>
            </a:r>
            <a:r>
              <a:rPr lang="es-MX" dirty="0" smtClean="0">
                <a:sym typeface="Wingdings" pitchFamily="2" charset="2"/>
              </a:rPr>
              <a:t>  more </a:t>
            </a:r>
            <a:r>
              <a:rPr lang="es-MX" dirty="0" err="1" smtClean="0">
                <a:sym typeface="Wingdings" pitchFamily="2" charset="2"/>
              </a:rPr>
              <a:t>rapid</a:t>
            </a:r>
            <a:r>
              <a:rPr lang="es-MX" dirty="0" smtClean="0">
                <a:sym typeface="Wingdings" pitchFamily="2" charset="2"/>
              </a:rPr>
              <a:t> </a:t>
            </a:r>
            <a:r>
              <a:rPr lang="es-MX" dirty="0" err="1" smtClean="0">
                <a:sym typeface="Wingdings" pitchFamily="2" charset="2"/>
              </a:rPr>
              <a:t>decay</a:t>
            </a:r>
            <a:r>
              <a:rPr lang="es-MX" dirty="0" smtClean="0">
                <a:sym typeface="Wingdings" pitchFamily="2" charset="2"/>
              </a:rPr>
              <a:t> of </a:t>
            </a:r>
            <a:r>
              <a:rPr lang="es-MX" dirty="0" err="1" smtClean="0">
                <a:sym typeface="Wingdings" pitchFamily="2" charset="2"/>
              </a:rPr>
              <a:t>transverse</a:t>
            </a:r>
            <a:r>
              <a:rPr lang="es-MX" dirty="0" smtClean="0">
                <a:sym typeface="Wingdings" pitchFamily="2" charset="2"/>
              </a:rPr>
              <a:t> </a:t>
            </a:r>
            <a:r>
              <a:rPr lang="es-MX" dirty="0" err="1" smtClean="0">
                <a:sym typeface="Wingdings" pitchFamily="2" charset="2"/>
              </a:rPr>
              <a:t>magnetization</a:t>
            </a:r>
            <a:r>
              <a:rPr lang="es-MX" dirty="0" smtClean="0">
                <a:sym typeface="Wingdings" pitchFamily="2" charset="2"/>
              </a:rPr>
              <a:t> (</a:t>
            </a:r>
            <a:r>
              <a:rPr lang="es-MX" dirty="0" err="1" smtClean="0">
                <a:sym typeface="Wingdings" pitchFamily="2" charset="2"/>
              </a:rPr>
              <a:t>shorter</a:t>
            </a:r>
            <a:r>
              <a:rPr lang="es-MX" dirty="0" smtClean="0">
                <a:sym typeface="Wingdings" pitchFamily="2" charset="2"/>
              </a:rPr>
              <a:t> T2*)</a:t>
            </a:r>
          </a:p>
          <a:p>
            <a:endParaRPr lang="es-MX" dirty="0"/>
          </a:p>
        </p:txBody>
      </p:sp>
    </p:spTree>
    <p:extLst>
      <p:ext uri="{BB962C8B-B14F-4D97-AF65-F5344CB8AC3E}">
        <p14:creationId xmlns:p14="http://schemas.microsoft.com/office/powerpoint/2010/main" val="4110636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Relationship between neuronal activity and BOLD</a:t>
            </a:r>
            <a:endParaRPr lang="en-GB" dirty="0"/>
          </a:p>
        </p:txBody>
      </p:sp>
      <p:sp>
        <p:nvSpPr>
          <p:cNvPr id="3" name="Content Placeholder 2"/>
          <p:cNvSpPr>
            <a:spLocks noGrp="1"/>
          </p:cNvSpPr>
          <p:nvPr>
            <p:ph idx="1"/>
          </p:nvPr>
        </p:nvSpPr>
        <p:spPr/>
        <p:txBody>
          <a:bodyPr>
            <a:normAutofit fontScale="85000" lnSpcReduction="10000"/>
          </a:bodyPr>
          <a:lstStyle/>
          <a:p>
            <a:r>
              <a:rPr lang="en-GB" dirty="0"/>
              <a:t>The SPM analyses with the separate design matrices (one for each model) showed significant (</a:t>
            </a:r>
            <a:r>
              <a:rPr lang="en-GB" i="1" dirty="0"/>
              <a:t>p</a:t>
            </a:r>
            <a:r>
              <a:rPr lang="en-GB" dirty="0"/>
              <a:t> &lt; 0.05 (FWE)) correlations between each model and the observed BOLD signal, as can be </a:t>
            </a:r>
            <a:r>
              <a:rPr lang="en-GB" dirty="0" smtClean="0"/>
              <a:t>seen. </a:t>
            </a:r>
          </a:p>
          <a:p>
            <a:r>
              <a:rPr lang="en-GB" dirty="0" smtClean="0"/>
              <a:t>The </a:t>
            </a:r>
            <a:r>
              <a:rPr lang="en-GB" dirty="0"/>
              <a:t>locations of maximal correlation for each model were not far apart and were included in the voxels activated by the experimental task shown in </a:t>
            </a:r>
            <a:endParaRPr lang="en-GB" dirty="0" smtClean="0"/>
          </a:p>
          <a:p>
            <a:r>
              <a:rPr lang="en-GB" dirty="0" smtClean="0"/>
              <a:t>Although </a:t>
            </a:r>
            <a:r>
              <a:rPr lang="en-GB" dirty="0"/>
              <a:t>all functions correlated with BOLD, the Heuristic produced higher maximal </a:t>
            </a:r>
            <a:r>
              <a:rPr lang="en-GB" i="1" dirty="0"/>
              <a:t>F</a:t>
            </a:r>
            <a:r>
              <a:rPr lang="en-GB" dirty="0"/>
              <a:t>-scores and more voxels above the chosen threshold (</a:t>
            </a:r>
            <a:r>
              <a:rPr lang="en-GB" i="1" dirty="0"/>
              <a:t>p</a:t>
            </a:r>
            <a:r>
              <a:rPr lang="en-GB" dirty="0"/>
              <a:t> &lt; 0.05 (FWE)) than the other two models </a:t>
            </a:r>
          </a:p>
        </p:txBody>
      </p:sp>
    </p:spTree>
    <p:extLst>
      <p:ext uri="{BB962C8B-B14F-4D97-AF65-F5344CB8AC3E}">
        <p14:creationId xmlns:p14="http://schemas.microsoft.com/office/powerpoint/2010/main" val="11123957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fontAlgn="base">
              <a:spcAft>
                <a:spcPct val="0"/>
              </a:spcAft>
            </a:pPr>
            <a:r>
              <a:rPr lang="en-US" sz="1800" b="1" dirty="0">
                <a:solidFill>
                  <a:srgbClr val="000000"/>
                </a:solidFill>
                <a:latin typeface="Arial" charset="0"/>
                <a:ea typeface="+mn-ea"/>
                <a:cs typeface="+mn-cs"/>
              </a:rPr>
              <a:t>Estimating the transfer function from neuronal activity to BOLD using simultaneous EEG-fMRI</a:t>
            </a:r>
            <a:r>
              <a:rPr lang="en-US" sz="1000" b="1" dirty="0">
                <a:solidFill>
                  <a:srgbClr val="000000"/>
                </a:solidFill>
                <a:latin typeface="Arial" charset="0"/>
                <a:ea typeface="+mn-ea"/>
                <a:cs typeface="+mn-cs"/>
              </a:rPr>
              <a:t/>
            </a:r>
            <a:br>
              <a:rPr lang="en-US" sz="1000" b="1" dirty="0">
                <a:solidFill>
                  <a:srgbClr val="000000"/>
                </a:solidFill>
                <a:latin typeface="Arial" charset="0"/>
                <a:ea typeface="+mn-ea"/>
                <a:cs typeface="+mn-cs"/>
              </a:rPr>
            </a:br>
            <a:endParaRPr lang="en-GB"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66899" y="1600200"/>
            <a:ext cx="481020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3616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35000"/>
            <a:ext cx="7620000" cy="3302000"/>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635000" y="4064000"/>
            <a:ext cx="76200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a:t>Fig. 5   Example regressors for (a) Total Power, (b) Heuristic, and (c) Frequency Response (3 bands) models after convolution with the HRF (subject 2). (d) Example BOLD time series for the same period of time and subject, at the most significant cl...</a:t>
            </a:r>
          </a:p>
        </p:txBody>
      </p:sp>
      <p:sp>
        <p:nvSpPr>
          <p:cNvPr id="4100" name="Text Box 4"/>
          <p:cNvSpPr txBox="1">
            <a:spLocks noChangeArrowheads="1"/>
          </p:cNvSpPr>
          <p:nvPr/>
        </p:nvSpPr>
        <p:spPr bwMode="auto">
          <a:xfrm>
            <a:off x="635000" y="4889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a:t>M.J.  Rosa , J.  Kilner , F.  Blankenburg , O.  Josephs , W.  Penny</a:t>
            </a:r>
          </a:p>
        </p:txBody>
      </p:sp>
      <p:sp>
        <p:nvSpPr>
          <p:cNvPr id="4101" name="Text Box 5"/>
          <p:cNvSpPr txBox="1">
            <a:spLocks noChangeArrowheads="1"/>
          </p:cNvSpPr>
          <p:nvPr/>
        </p:nvSpPr>
        <p:spPr bwMode="auto">
          <a:xfrm>
            <a:off x="635000" y="5270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b="1"/>
              <a:t>Estimating the transfer function from neuronal activity to BOLD using simultaneous EEG-fMRI</a:t>
            </a:r>
          </a:p>
        </p:txBody>
      </p:sp>
      <p:sp>
        <p:nvSpPr>
          <p:cNvPr id="4102" name="Text Box 6"/>
          <p:cNvSpPr txBox="1">
            <a:spLocks noChangeArrowheads="1"/>
          </p:cNvSpPr>
          <p:nvPr/>
        </p:nvSpPr>
        <p:spPr bwMode="auto">
          <a:xfrm>
            <a:off x="635000" y="5651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a:t>NeuroImage Volume 49, Issue 2 2010 1496 - 1509</a:t>
            </a:r>
          </a:p>
        </p:txBody>
      </p:sp>
      <p:sp>
        <p:nvSpPr>
          <p:cNvPr id="4103" name="Text Box 7"/>
          <p:cNvSpPr txBox="1">
            <a:spLocks noChangeArrowheads="1"/>
          </p:cNvSpPr>
          <p:nvPr/>
        </p:nvSpPr>
        <p:spPr bwMode="auto">
          <a:xfrm>
            <a:off x="635000" y="6032500"/>
            <a:ext cx="7620000" cy="25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en-US" sz="1000"/>
              <a:t>http://dx.doi.org/10.1016/j.neuroimage.2009.09.011</a:t>
            </a:r>
          </a:p>
        </p:txBody>
      </p:sp>
    </p:spTree>
    <p:extLst>
      <p:ext uri="{BB962C8B-B14F-4D97-AF65-F5344CB8AC3E}">
        <p14:creationId xmlns:p14="http://schemas.microsoft.com/office/powerpoint/2010/main" val="3552113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fontScale="92500" lnSpcReduction="10000"/>
          </a:bodyPr>
          <a:lstStyle/>
          <a:p>
            <a:r>
              <a:rPr lang="en-GB" dirty="0"/>
              <a:t>Understanding the nature of the link between neuronal activity and BOLD plays a crucial role in improving the interpretability of BOLD imaging and relating electrical and hemodynamic measures of human brain function. Finding the optimal transfer function should also aid the design of more robust and realistic models for the integration of EEG and fMRI, leading to estimates of neuronal activity with higher spatial and temporal resolution, than are currently </a:t>
            </a:r>
            <a:r>
              <a:rPr lang="en-GB" dirty="0" smtClean="0"/>
              <a:t>available.</a:t>
            </a:r>
          </a:p>
          <a:p>
            <a:pPr marL="0" indent="0">
              <a:buNone/>
            </a:pPr>
            <a:endParaRPr lang="en-GB" dirty="0" smtClean="0"/>
          </a:p>
          <a:p>
            <a:endParaRPr lang="en-GB" dirty="0"/>
          </a:p>
          <a:p>
            <a:endParaRPr lang="en-GB" dirty="0"/>
          </a:p>
        </p:txBody>
      </p:sp>
    </p:spTree>
    <p:extLst>
      <p:ext uri="{BB962C8B-B14F-4D97-AF65-F5344CB8AC3E}">
        <p14:creationId xmlns:p14="http://schemas.microsoft.com/office/powerpoint/2010/main" val="35714794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MX"/>
          </a:p>
        </p:txBody>
      </p:sp>
      <p:sp>
        <p:nvSpPr>
          <p:cNvPr id="3" name="2 Marcador de contenido"/>
          <p:cNvSpPr>
            <a:spLocks noGrp="1"/>
          </p:cNvSpPr>
          <p:nvPr>
            <p:ph idx="1"/>
          </p:nvPr>
        </p:nvSpPr>
        <p:spPr/>
        <p:txBody>
          <a:bodyPr/>
          <a:lstStyle/>
          <a:p>
            <a:pPr marL="0" indent="0" algn="ctr">
              <a:buNone/>
            </a:pPr>
            <a:r>
              <a:rPr lang="es-MX" dirty="0" err="1" smtClean="0"/>
              <a:t>Our</a:t>
            </a:r>
            <a:r>
              <a:rPr lang="es-MX" dirty="0" smtClean="0"/>
              <a:t> </a:t>
            </a:r>
            <a:r>
              <a:rPr lang="es-MX" dirty="0" err="1" smtClean="0"/>
              <a:t>special</a:t>
            </a:r>
            <a:r>
              <a:rPr lang="es-MX" dirty="0" smtClean="0"/>
              <a:t> </a:t>
            </a:r>
            <a:r>
              <a:rPr lang="es-MX" dirty="0" err="1" smtClean="0"/>
              <a:t>thanks</a:t>
            </a:r>
            <a:r>
              <a:rPr lang="es-MX" dirty="0" smtClean="0"/>
              <a:t> </a:t>
            </a:r>
            <a:r>
              <a:rPr lang="es-MX" dirty="0" err="1" smtClean="0"/>
              <a:t>to</a:t>
            </a:r>
            <a:r>
              <a:rPr lang="es-MX" dirty="0" smtClean="0"/>
              <a:t> Dr. </a:t>
            </a:r>
            <a:r>
              <a:rPr lang="es-MX" dirty="0" err="1" smtClean="0"/>
              <a:t>Antoine</a:t>
            </a:r>
            <a:r>
              <a:rPr lang="es-MX" dirty="0" smtClean="0"/>
              <a:t> </a:t>
            </a:r>
            <a:r>
              <a:rPr lang="es-MX" dirty="0" err="1" smtClean="0"/>
              <a:t>Lutti</a:t>
            </a:r>
            <a:endParaRPr lang="es-MX" dirty="0"/>
          </a:p>
        </p:txBody>
      </p:sp>
    </p:spTree>
    <p:extLst>
      <p:ext uri="{BB962C8B-B14F-4D97-AF65-F5344CB8AC3E}">
        <p14:creationId xmlns:p14="http://schemas.microsoft.com/office/powerpoint/2010/main" val="2975814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References</a:t>
            </a:r>
            <a:endParaRPr lang="es-MX" dirty="0"/>
          </a:p>
        </p:txBody>
      </p:sp>
      <p:sp>
        <p:nvSpPr>
          <p:cNvPr id="3" name="2 Marcador de contenido"/>
          <p:cNvSpPr>
            <a:spLocks noGrp="1"/>
          </p:cNvSpPr>
          <p:nvPr>
            <p:ph idx="1"/>
          </p:nvPr>
        </p:nvSpPr>
        <p:spPr/>
        <p:txBody>
          <a:bodyPr/>
          <a:lstStyle/>
          <a:p>
            <a:r>
              <a:rPr lang="en-GB" dirty="0" err="1"/>
              <a:t>Pooley</a:t>
            </a:r>
            <a:r>
              <a:rPr lang="en-GB" dirty="0"/>
              <a:t> R </a:t>
            </a:r>
            <a:r>
              <a:rPr lang="en-GB" dirty="0" smtClean="0"/>
              <a:t>A. </a:t>
            </a:r>
            <a:r>
              <a:rPr lang="en-US" dirty="0"/>
              <a:t>Fundamental Physics of MR </a:t>
            </a:r>
            <a:r>
              <a:rPr lang="en-US" dirty="0" smtClean="0"/>
              <a:t>Imaging. </a:t>
            </a:r>
            <a:r>
              <a:rPr lang="en-GB" dirty="0" smtClean="0"/>
              <a:t> </a:t>
            </a:r>
            <a:r>
              <a:rPr lang="en-GB" i="1" dirty="0" err="1"/>
              <a:t>Radiographics</a:t>
            </a:r>
            <a:r>
              <a:rPr lang="en-GB" dirty="0"/>
              <a:t> </a:t>
            </a:r>
            <a:r>
              <a:rPr lang="en-GB" dirty="0" smtClean="0"/>
              <a:t>2005;25:1087-1099</a:t>
            </a:r>
          </a:p>
          <a:p>
            <a:r>
              <a:rPr lang="es-MX" dirty="0" err="1"/>
              <a:t>Noll</a:t>
            </a:r>
            <a:r>
              <a:rPr lang="es-MX" dirty="0"/>
              <a:t>, D. </a:t>
            </a:r>
            <a:r>
              <a:rPr lang="es-MX" i="1" dirty="0"/>
              <a:t>A primer </a:t>
            </a:r>
            <a:r>
              <a:rPr lang="es-MX" i="1" dirty="0" err="1"/>
              <a:t>on</a:t>
            </a:r>
            <a:r>
              <a:rPr lang="es-MX" i="1" dirty="0"/>
              <a:t> MRI and </a:t>
            </a:r>
            <a:r>
              <a:rPr lang="es-MX" i="1" dirty="0" err="1"/>
              <a:t>Functional</a:t>
            </a:r>
            <a:r>
              <a:rPr lang="es-MX" i="1" dirty="0"/>
              <a:t> MRI. </a:t>
            </a:r>
            <a:r>
              <a:rPr lang="es-MX" dirty="0" smtClean="0"/>
              <a:t>2001. </a:t>
            </a:r>
          </a:p>
          <a:p>
            <a:r>
              <a:rPr lang="es-MX" dirty="0" err="1" smtClean="0"/>
              <a:t>Huettel</a:t>
            </a:r>
            <a:r>
              <a:rPr lang="es-MX" dirty="0"/>
              <a:t>, S. </a:t>
            </a:r>
            <a:r>
              <a:rPr lang="es-MX" i="1" dirty="0" err="1"/>
              <a:t>Functional</a:t>
            </a:r>
            <a:r>
              <a:rPr lang="es-MX" i="1" dirty="0"/>
              <a:t> </a:t>
            </a:r>
            <a:r>
              <a:rPr lang="es-MX" i="1" dirty="0" err="1"/>
              <a:t>Magnetic</a:t>
            </a:r>
            <a:r>
              <a:rPr lang="es-MX" i="1" dirty="0"/>
              <a:t> </a:t>
            </a:r>
            <a:r>
              <a:rPr lang="es-MX" i="1" dirty="0" err="1"/>
              <a:t>Resonance</a:t>
            </a:r>
            <a:r>
              <a:rPr lang="es-MX" i="1" dirty="0"/>
              <a:t> </a:t>
            </a:r>
            <a:r>
              <a:rPr lang="es-MX" i="1" dirty="0" err="1" smtClean="0"/>
              <a:t>Imaging</a:t>
            </a:r>
            <a:r>
              <a:rPr lang="es-MX" dirty="0" smtClean="0"/>
              <a:t>. </a:t>
            </a:r>
            <a:r>
              <a:rPr lang="es-MX" dirty="0" err="1" smtClean="0"/>
              <a:t>Second</a:t>
            </a:r>
            <a:r>
              <a:rPr lang="es-MX" dirty="0" smtClean="0"/>
              <a:t> </a:t>
            </a:r>
            <a:r>
              <a:rPr lang="es-MX" dirty="0" err="1" smtClean="0"/>
              <a:t>edition</a:t>
            </a:r>
            <a:r>
              <a:rPr lang="es-MX" dirty="0" smtClean="0"/>
              <a:t>. </a:t>
            </a:r>
            <a:r>
              <a:rPr lang="es-MX" dirty="0" err="1" smtClean="0"/>
              <a:t>Sinauer</a:t>
            </a:r>
            <a:r>
              <a:rPr lang="es-MX" dirty="0" smtClean="0"/>
              <a:t>, USA, 2008</a:t>
            </a:r>
            <a:endParaRPr lang="es-MX" dirty="0"/>
          </a:p>
          <a:p>
            <a:endParaRPr lang="es-MX" dirty="0"/>
          </a:p>
        </p:txBody>
      </p:sp>
    </p:spTree>
    <p:extLst>
      <p:ext uri="{BB962C8B-B14F-4D97-AF65-F5344CB8AC3E}">
        <p14:creationId xmlns:p14="http://schemas.microsoft.com/office/powerpoint/2010/main" val="1920495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040" y="1077233"/>
            <a:ext cx="7804800" cy="46963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71040" y="5972308"/>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charset="0"/>
                <a:ea typeface="msgothic" charset="0"/>
                <a:cs typeface="msgothic" charset="0"/>
              </a:defRPr>
            </a:lvl9pPr>
          </a:lstStyle>
          <a:p>
            <a:r>
              <a:rPr lang="en-GB" sz="1100" b="1">
                <a:latin typeface="Arial" charset="0"/>
              </a:rPr>
              <a:t>Pooley R A Radiographics 2005;25:1087-1099</a:t>
            </a:r>
          </a:p>
        </p:txBody>
      </p:sp>
      <p:sp>
        <p:nvSpPr>
          <p:cNvPr id="2" name="1 CuadroTexto"/>
          <p:cNvSpPr txBox="1"/>
          <p:nvPr/>
        </p:nvSpPr>
        <p:spPr>
          <a:xfrm>
            <a:off x="4067256" y="5325977"/>
            <a:ext cx="4678608" cy="646331"/>
          </a:xfrm>
          <a:prstGeom prst="rect">
            <a:avLst/>
          </a:prstGeom>
          <a:noFill/>
        </p:spPr>
        <p:txBody>
          <a:bodyPr wrap="square" rtlCol="0">
            <a:spAutoFit/>
          </a:bodyPr>
          <a:lstStyle/>
          <a:p>
            <a:r>
              <a:rPr lang="en-US" dirty="0" smtClean="0"/>
              <a:t>When an electron travels along a wire, a</a:t>
            </a:r>
          </a:p>
          <a:p>
            <a:r>
              <a:rPr lang="en-US" dirty="0" smtClean="0"/>
              <a:t>magnetic field is produced around the electron.</a:t>
            </a:r>
          </a:p>
        </p:txBody>
      </p:sp>
      <p:sp>
        <p:nvSpPr>
          <p:cNvPr id="3" name="2 CuadroTexto"/>
          <p:cNvSpPr txBox="1"/>
          <p:nvPr/>
        </p:nvSpPr>
        <p:spPr>
          <a:xfrm>
            <a:off x="1403648" y="328831"/>
            <a:ext cx="6840760" cy="523220"/>
          </a:xfrm>
          <a:prstGeom prst="rect">
            <a:avLst/>
          </a:prstGeom>
          <a:solidFill>
            <a:schemeClr val="bg1"/>
          </a:solidFill>
        </p:spPr>
        <p:txBody>
          <a:bodyPr wrap="square" rtlCol="0">
            <a:spAutoFit/>
          </a:bodyPr>
          <a:lstStyle/>
          <a:p>
            <a:pPr algn="ctr"/>
            <a:r>
              <a:rPr lang="es-MX" sz="2800" b="1" dirty="0" err="1" smtClean="0"/>
              <a:t>Production</a:t>
            </a:r>
            <a:r>
              <a:rPr lang="es-MX" sz="2800" b="1" dirty="0" smtClean="0"/>
              <a:t> of a </a:t>
            </a:r>
            <a:r>
              <a:rPr lang="es-MX" sz="2800" b="1" dirty="0" err="1" smtClean="0"/>
              <a:t>magnetic</a:t>
            </a:r>
            <a:r>
              <a:rPr lang="es-MX" sz="2800" b="1" dirty="0" smtClean="0"/>
              <a:t> </a:t>
            </a:r>
            <a:r>
              <a:rPr lang="es-MX" sz="2800" b="1" dirty="0" err="1" smtClean="0"/>
              <a:t>field</a:t>
            </a:r>
            <a:endParaRPr lang="es-MX" sz="2800" b="1" dirty="0"/>
          </a:p>
        </p:txBody>
      </p:sp>
      <p:sp>
        <p:nvSpPr>
          <p:cNvPr id="4" name="3 CuadroTexto"/>
          <p:cNvSpPr txBox="1"/>
          <p:nvPr/>
        </p:nvSpPr>
        <p:spPr>
          <a:xfrm>
            <a:off x="4901154" y="3562072"/>
            <a:ext cx="3958528" cy="1754326"/>
          </a:xfrm>
          <a:prstGeom prst="rect">
            <a:avLst/>
          </a:prstGeom>
          <a:noFill/>
        </p:spPr>
        <p:txBody>
          <a:bodyPr wrap="square" rtlCol="0">
            <a:spAutoFit/>
          </a:bodyPr>
          <a:lstStyle/>
          <a:p>
            <a:r>
              <a:rPr lang="en-US" dirty="0" smtClean="0"/>
              <a:t>When an electric current flows in a wire that is formed into a loop, a large magnetic field will be  formed perpendicular to the loop.</a:t>
            </a:r>
          </a:p>
          <a:p>
            <a:endParaRPr lang="en-US" dirty="0" smtClean="0"/>
          </a:p>
          <a:p>
            <a:endParaRPr lang="es-MX" dirty="0"/>
          </a:p>
        </p:txBody>
      </p:sp>
    </p:spTree>
    <p:extLst>
      <p:ext uri="{BB962C8B-B14F-4D97-AF65-F5344CB8AC3E}">
        <p14:creationId xmlns:p14="http://schemas.microsoft.com/office/powerpoint/2010/main" val="4471891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50880" y="460722"/>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800" b="1" dirty="0" smtClean="0">
                <a:latin typeface="Arial" charset="0"/>
              </a:rPr>
              <a:t>Hydrogen proton </a:t>
            </a:r>
            <a:endParaRPr lang="en-GB" sz="2800" b="1" dirty="0">
              <a:latin typeface="Arial"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960" y="1078674"/>
            <a:ext cx="357840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2 Rectángulo"/>
          <p:cNvSpPr/>
          <p:nvPr/>
        </p:nvSpPr>
        <p:spPr>
          <a:xfrm>
            <a:off x="3131840" y="3645024"/>
            <a:ext cx="3024336" cy="1728192"/>
          </a:xfrm>
          <a:prstGeom prst="rect">
            <a:avLst/>
          </a:prstGeom>
          <a:noFill/>
        </p:spPr>
        <p:txBody>
          <a:bodyPr wrap="none" lIns="91440" tIns="45720" rIns="91440" bIns="45720">
            <a:prstTxWarp prst="textArchDownPour">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es-ES" sz="5400" b="1" cap="none" spc="0" dirty="0" smtClean="0">
                <a:ln/>
                <a:solidFill>
                  <a:schemeClr val="accent1"/>
                </a:solidFill>
                <a:effectLst/>
              </a:rPr>
              <a:t>SPIN</a:t>
            </a:r>
            <a:endParaRPr lang="es-ES" sz="5400" b="1" cap="none" spc="0" dirty="0">
              <a:ln/>
              <a:solidFill>
                <a:schemeClr val="accent1"/>
              </a:solidFill>
              <a:effectLst/>
            </a:endParaRPr>
          </a:p>
        </p:txBody>
      </p:sp>
      <p:sp>
        <p:nvSpPr>
          <p:cNvPr id="5" name="4 Rectángulo"/>
          <p:cNvSpPr/>
          <p:nvPr/>
        </p:nvSpPr>
        <p:spPr>
          <a:xfrm rot="16200000">
            <a:off x="-50182" y="2586411"/>
            <a:ext cx="4032448" cy="1145090"/>
          </a:xfrm>
          <a:prstGeom prst="rect">
            <a:avLst/>
          </a:prstGeom>
          <a:noFill/>
        </p:spPr>
        <p:txBody>
          <a:bodyPr wrap="none" lIns="91440" tIns="45720" rIns="91440" bIns="45720">
            <a:prstTxWarp prst="textDeflate">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Magnetic</a:t>
            </a:r>
            <a:r>
              <a:rPr lang="es-ES"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s-E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moment</a:t>
            </a:r>
            <a:endParaRPr lang="es-MX"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582970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709287"/>
            <a:ext cx="3867069" cy="34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709287"/>
            <a:ext cx="3671968" cy="3429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CuadroTexto"/>
          <p:cNvSpPr txBox="1"/>
          <p:nvPr/>
        </p:nvSpPr>
        <p:spPr>
          <a:xfrm>
            <a:off x="179512" y="1118632"/>
            <a:ext cx="3481274" cy="461665"/>
          </a:xfrm>
          <a:prstGeom prst="rect">
            <a:avLst/>
          </a:prstGeom>
          <a:noFill/>
        </p:spPr>
        <p:txBody>
          <a:bodyPr wrap="none" rtlCol="0">
            <a:spAutoFit/>
          </a:bodyPr>
          <a:lstStyle/>
          <a:p>
            <a:r>
              <a:rPr lang="es-MX" sz="2400" dirty="0" smtClean="0"/>
              <a:t>No </a:t>
            </a:r>
            <a:r>
              <a:rPr lang="es-MX" sz="2400" dirty="0" err="1" smtClean="0"/>
              <a:t>external</a:t>
            </a:r>
            <a:r>
              <a:rPr lang="es-MX" sz="2400" dirty="0" smtClean="0"/>
              <a:t> </a:t>
            </a:r>
            <a:r>
              <a:rPr lang="es-MX" sz="2400" dirty="0" err="1" smtClean="0"/>
              <a:t>magnetic</a:t>
            </a:r>
            <a:r>
              <a:rPr lang="es-MX" sz="2400" dirty="0" smtClean="0"/>
              <a:t> </a:t>
            </a:r>
            <a:r>
              <a:rPr lang="es-MX" sz="2400" dirty="0" err="1" smtClean="0"/>
              <a:t>field</a:t>
            </a:r>
            <a:endParaRPr lang="es-MX" sz="2400" dirty="0"/>
          </a:p>
        </p:txBody>
      </p:sp>
      <p:sp>
        <p:nvSpPr>
          <p:cNvPr id="10" name="9 CuadroTexto"/>
          <p:cNvSpPr txBox="1"/>
          <p:nvPr/>
        </p:nvSpPr>
        <p:spPr>
          <a:xfrm>
            <a:off x="4831749" y="1118633"/>
            <a:ext cx="4079194" cy="461665"/>
          </a:xfrm>
          <a:prstGeom prst="rect">
            <a:avLst/>
          </a:prstGeom>
          <a:noFill/>
        </p:spPr>
        <p:txBody>
          <a:bodyPr wrap="none" rtlCol="0">
            <a:spAutoFit/>
          </a:bodyPr>
          <a:lstStyle/>
          <a:p>
            <a:r>
              <a:rPr lang="es-MX" sz="2400" dirty="0" err="1" smtClean="0"/>
              <a:t>Applied</a:t>
            </a:r>
            <a:r>
              <a:rPr lang="es-MX" sz="2400" dirty="0" smtClean="0"/>
              <a:t> </a:t>
            </a:r>
            <a:r>
              <a:rPr lang="es-MX" sz="2400" dirty="0" err="1" smtClean="0"/>
              <a:t>external</a:t>
            </a:r>
            <a:r>
              <a:rPr lang="es-MX" sz="2400" dirty="0" smtClean="0"/>
              <a:t> </a:t>
            </a:r>
            <a:r>
              <a:rPr lang="es-MX" sz="2400" dirty="0" err="1" smtClean="0"/>
              <a:t>magnetic</a:t>
            </a:r>
            <a:r>
              <a:rPr lang="es-MX" sz="2400" dirty="0" smtClean="0"/>
              <a:t> </a:t>
            </a:r>
            <a:r>
              <a:rPr lang="es-MX" sz="2400" dirty="0" err="1" smtClean="0"/>
              <a:t>field</a:t>
            </a:r>
            <a:endParaRPr lang="es-MX" sz="2400" dirty="0"/>
          </a:p>
        </p:txBody>
      </p:sp>
      <p:sp>
        <p:nvSpPr>
          <p:cNvPr id="4" name="3 CuadroTexto"/>
          <p:cNvSpPr txBox="1"/>
          <p:nvPr/>
        </p:nvSpPr>
        <p:spPr>
          <a:xfrm>
            <a:off x="165299" y="5332566"/>
            <a:ext cx="3895494" cy="923330"/>
          </a:xfrm>
          <a:prstGeom prst="rect">
            <a:avLst/>
          </a:prstGeom>
          <a:noFill/>
        </p:spPr>
        <p:txBody>
          <a:bodyPr wrap="square" rtlCol="0">
            <a:spAutoFit/>
          </a:bodyPr>
          <a:lstStyle/>
          <a:p>
            <a:r>
              <a:rPr lang="es-MX" dirty="0" err="1" smtClean="0"/>
              <a:t>Spins</a:t>
            </a:r>
            <a:r>
              <a:rPr lang="es-MX" dirty="0" smtClean="0"/>
              <a:t> are </a:t>
            </a:r>
            <a:r>
              <a:rPr lang="es-MX" dirty="0" err="1" smtClean="0"/>
              <a:t>randomly</a:t>
            </a:r>
            <a:r>
              <a:rPr lang="es-MX" dirty="0" smtClean="0"/>
              <a:t> </a:t>
            </a:r>
            <a:r>
              <a:rPr lang="es-MX" dirty="0" err="1" smtClean="0"/>
              <a:t>oriented</a:t>
            </a:r>
            <a:endParaRPr lang="es-MX" dirty="0" smtClean="0"/>
          </a:p>
          <a:p>
            <a:r>
              <a:rPr lang="es-MX" dirty="0" err="1" smtClean="0"/>
              <a:t>Magnetic</a:t>
            </a:r>
            <a:r>
              <a:rPr lang="es-MX" dirty="0" smtClean="0"/>
              <a:t> </a:t>
            </a:r>
            <a:r>
              <a:rPr lang="es-MX" dirty="0" err="1" smtClean="0"/>
              <a:t>fields</a:t>
            </a:r>
            <a:r>
              <a:rPr lang="es-MX" dirty="0" smtClean="0"/>
              <a:t> cancel </a:t>
            </a:r>
            <a:r>
              <a:rPr lang="es-MX" dirty="0" err="1" smtClean="0"/>
              <a:t>out</a:t>
            </a:r>
            <a:endParaRPr lang="es-MX" dirty="0" smtClean="0"/>
          </a:p>
          <a:p>
            <a:endParaRPr lang="es-MX" dirty="0" smtClean="0"/>
          </a:p>
        </p:txBody>
      </p:sp>
      <p:sp>
        <p:nvSpPr>
          <p:cNvPr id="5" name="4 Flecha arriba"/>
          <p:cNvSpPr/>
          <p:nvPr/>
        </p:nvSpPr>
        <p:spPr>
          <a:xfrm>
            <a:off x="5940152" y="1709287"/>
            <a:ext cx="576064" cy="251180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CuadroTexto"/>
          <p:cNvSpPr txBox="1"/>
          <p:nvPr/>
        </p:nvSpPr>
        <p:spPr>
          <a:xfrm>
            <a:off x="4883736" y="5332566"/>
            <a:ext cx="4260264" cy="1477328"/>
          </a:xfrm>
          <a:prstGeom prst="rect">
            <a:avLst/>
          </a:prstGeom>
          <a:noFill/>
        </p:spPr>
        <p:txBody>
          <a:bodyPr wrap="square" rtlCol="0">
            <a:spAutoFit/>
          </a:bodyPr>
          <a:lstStyle/>
          <a:p>
            <a:r>
              <a:rPr lang="es-MX" dirty="0" err="1" smtClean="0"/>
              <a:t>Spins</a:t>
            </a:r>
            <a:r>
              <a:rPr lang="es-MX" dirty="0" smtClean="0"/>
              <a:t> are </a:t>
            </a:r>
            <a:r>
              <a:rPr lang="es-MX" dirty="0" err="1" smtClean="0"/>
              <a:t>align</a:t>
            </a:r>
            <a:r>
              <a:rPr lang="es-MX" dirty="0" smtClean="0"/>
              <a:t> </a:t>
            </a:r>
            <a:r>
              <a:rPr lang="es-MX" dirty="0" err="1" smtClean="0"/>
              <a:t>parallel</a:t>
            </a:r>
            <a:r>
              <a:rPr lang="es-MX" dirty="0" smtClean="0"/>
              <a:t> </a:t>
            </a:r>
            <a:r>
              <a:rPr lang="es-MX" dirty="0" err="1" smtClean="0"/>
              <a:t>or</a:t>
            </a:r>
            <a:r>
              <a:rPr lang="es-MX" dirty="0" smtClean="0"/>
              <a:t> </a:t>
            </a:r>
            <a:r>
              <a:rPr lang="es-MX" dirty="0" err="1" smtClean="0"/>
              <a:t>antiparallel</a:t>
            </a:r>
            <a:r>
              <a:rPr lang="es-MX" dirty="0" smtClean="0"/>
              <a:t> </a:t>
            </a:r>
            <a:r>
              <a:rPr lang="es-MX" dirty="0" err="1" smtClean="0"/>
              <a:t>to</a:t>
            </a:r>
            <a:r>
              <a:rPr lang="es-MX" dirty="0" smtClean="0"/>
              <a:t> B0</a:t>
            </a:r>
          </a:p>
          <a:p>
            <a:r>
              <a:rPr lang="es-MX" dirty="0" smtClean="0"/>
              <a:t>Net longitudinal </a:t>
            </a:r>
            <a:r>
              <a:rPr lang="es-MX" dirty="0" err="1" smtClean="0"/>
              <a:t>magnetization</a:t>
            </a:r>
            <a:endParaRPr lang="es-MX" dirty="0" smtClean="0"/>
          </a:p>
          <a:p>
            <a:r>
              <a:rPr lang="es-MX" dirty="0" err="1" smtClean="0"/>
              <a:t>Spins</a:t>
            </a:r>
            <a:r>
              <a:rPr lang="es-MX" dirty="0" smtClean="0"/>
              <a:t> </a:t>
            </a:r>
            <a:r>
              <a:rPr lang="es-MX" dirty="0" err="1" smtClean="0"/>
              <a:t>start</a:t>
            </a:r>
            <a:r>
              <a:rPr lang="es-MX" dirty="0" smtClean="0"/>
              <a:t> </a:t>
            </a:r>
            <a:r>
              <a:rPr lang="es-MX" dirty="0" err="1" smtClean="0"/>
              <a:t>to</a:t>
            </a:r>
            <a:r>
              <a:rPr lang="es-MX" dirty="0" smtClean="0"/>
              <a:t> </a:t>
            </a:r>
            <a:r>
              <a:rPr lang="es-MX" dirty="0" err="1" smtClean="0"/>
              <a:t>precess</a:t>
            </a:r>
            <a:r>
              <a:rPr lang="es-MX" dirty="0" smtClean="0"/>
              <a:t> at </a:t>
            </a:r>
            <a:r>
              <a:rPr lang="es-MX" dirty="0" err="1" smtClean="0"/>
              <a:t>their</a:t>
            </a:r>
            <a:r>
              <a:rPr lang="es-MX" dirty="0" smtClean="0"/>
              <a:t> </a:t>
            </a:r>
            <a:r>
              <a:rPr lang="es-MX" dirty="0" err="1" smtClean="0"/>
              <a:t>resonance</a:t>
            </a:r>
            <a:r>
              <a:rPr lang="es-MX" dirty="0" smtClean="0"/>
              <a:t> </a:t>
            </a:r>
            <a:r>
              <a:rPr lang="es-MX" dirty="0" err="1" smtClean="0"/>
              <a:t>frequency</a:t>
            </a:r>
            <a:r>
              <a:rPr lang="es-MX" dirty="0" smtClean="0"/>
              <a:t>. </a:t>
            </a:r>
          </a:p>
          <a:p>
            <a:endParaRPr lang="es-MX" dirty="0"/>
          </a:p>
        </p:txBody>
      </p:sp>
      <p:sp>
        <p:nvSpPr>
          <p:cNvPr id="14"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sz="2800" b="1" dirty="0">
                <a:latin typeface="Arial" charset="0"/>
              </a:rPr>
              <a:t>  Alignment of protons with the B0 field. </a:t>
            </a:r>
          </a:p>
        </p:txBody>
      </p:sp>
    </p:spTree>
    <p:extLst>
      <p:ext uri="{BB962C8B-B14F-4D97-AF65-F5344CB8AC3E}">
        <p14:creationId xmlns:p14="http://schemas.microsoft.com/office/powerpoint/2010/main" val="964366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60701" y="43507"/>
            <a:ext cx="247640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179512" y="980728"/>
            <a:ext cx="6840760" cy="400110"/>
          </a:xfrm>
          <a:prstGeom prst="rect">
            <a:avLst/>
          </a:prstGeom>
        </p:spPr>
        <p:txBody>
          <a:bodyPr wrap="square">
            <a:spAutoFit/>
          </a:bodyPr>
          <a:lstStyle/>
          <a:p>
            <a:r>
              <a:rPr lang="en-US" sz="2000" dirty="0" smtClean="0"/>
              <a:t>Results from interaction between magnetic fields and spinning</a:t>
            </a:r>
            <a:endParaRPr lang="es-MX" sz="2000" dirty="0"/>
          </a:p>
        </p:txBody>
      </p:sp>
      <p:sp>
        <p:nvSpPr>
          <p:cNvPr id="5" name="4 Rectángulo"/>
          <p:cNvSpPr/>
          <p:nvPr/>
        </p:nvSpPr>
        <p:spPr>
          <a:xfrm>
            <a:off x="323528" y="2708920"/>
            <a:ext cx="5904656" cy="830997"/>
          </a:xfrm>
          <a:prstGeom prst="rect">
            <a:avLst/>
          </a:prstGeom>
        </p:spPr>
        <p:txBody>
          <a:bodyPr wrap="square">
            <a:spAutoFit/>
          </a:bodyPr>
          <a:lstStyle/>
          <a:p>
            <a:pPr algn="ctr"/>
            <a:r>
              <a:rPr lang="en-US" sz="2400" dirty="0" smtClean="0"/>
              <a:t>How many revolutions in a second does the proton </a:t>
            </a:r>
            <a:r>
              <a:rPr lang="en-US" sz="2400" dirty="0" err="1" smtClean="0"/>
              <a:t>precess</a:t>
            </a:r>
            <a:r>
              <a:rPr lang="en-US" sz="2400" dirty="0" smtClean="0"/>
              <a:t>? </a:t>
            </a:r>
            <a:endParaRPr lang="es-MX" sz="2400" dirty="0"/>
          </a:p>
        </p:txBody>
      </p:sp>
      <p:sp>
        <p:nvSpPr>
          <p:cNvPr id="6" name="5 CuadroTexto"/>
          <p:cNvSpPr txBox="1"/>
          <p:nvPr/>
        </p:nvSpPr>
        <p:spPr>
          <a:xfrm>
            <a:off x="1259632" y="3757758"/>
            <a:ext cx="4032448" cy="369332"/>
          </a:xfrm>
          <a:prstGeom prst="rect">
            <a:avLst/>
          </a:prstGeom>
          <a:noFill/>
        </p:spPr>
        <p:txBody>
          <a:bodyPr wrap="square" rtlCol="0">
            <a:spAutoFit/>
          </a:bodyPr>
          <a:lstStyle/>
          <a:p>
            <a:pPr algn="ctr"/>
            <a:r>
              <a:rPr lang="es-MX" dirty="0" err="1" smtClean="0"/>
              <a:t>Larmor</a:t>
            </a:r>
            <a:r>
              <a:rPr lang="es-MX" dirty="0" smtClean="0"/>
              <a:t> (</a:t>
            </a:r>
            <a:r>
              <a:rPr lang="es-MX" dirty="0" err="1" smtClean="0"/>
              <a:t>precessional</a:t>
            </a:r>
            <a:r>
              <a:rPr lang="es-MX" dirty="0" smtClean="0"/>
              <a:t>)  </a:t>
            </a:r>
            <a:r>
              <a:rPr lang="es-MX" dirty="0" err="1" smtClean="0"/>
              <a:t>frequency</a:t>
            </a:r>
            <a:endParaRPr lang="es-MX" dirty="0"/>
          </a:p>
        </p:txBody>
      </p:sp>
      <p:sp>
        <p:nvSpPr>
          <p:cNvPr id="7" name="6 Rectángulo"/>
          <p:cNvSpPr/>
          <p:nvPr/>
        </p:nvSpPr>
        <p:spPr>
          <a:xfrm>
            <a:off x="3275856" y="4780764"/>
            <a:ext cx="5688632" cy="1569660"/>
          </a:xfrm>
          <a:prstGeom prst="rect">
            <a:avLst/>
          </a:prstGeom>
        </p:spPr>
        <p:txBody>
          <a:bodyPr wrap="square">
            <a:spAutoFit/>
          </a:bodyPr>
          <a:lstStyle/>
          <a:p>
            <a:pPr algn="ctr"/>
            <a:r>
              <a:rPr lang="en-US" sz="2400" dirty="0" smtClean="0"/>
              <a:t>The resonance phenomenon can be used to efficiently transfer electromagnetic energy to the protons to successfully flip them into the transverse plane. </a:t>
            </a: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37" y="3757758"/>
            <a:ext cx="2847299" cy="2956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8496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err="1" smtClean="0"/>
              <a:t>Radiofrequency</a:t>
            </a:r>
            <a:r>
              <a:rPr lang="es-MX" dirty="0" smtClean="0"/>
              <a:t> </a:t>
            </a:r>
            <a:r>
              <a:rPr lang="es-MX" dirty="0" err="1" smtClean="0"/>
              <a:t>energy</a:t>
            </a:r>
            <a:endParaRPr lang="es-MX" dirty="0"/>
          </a:p>
        </p:txBody>
      </p:sp>
      <p:sp>
        <p:nvSpPr>
          <p:cNvPr id="3" name="2 Marcador de contenido"/>
          <p:cNvSpPr>
            <a:spLocks noGrp="1"/>
          </p:cNvSpPr>
          <p:nvPr>
            <p:ph idx="1"/>
          </p:nvPr>
        </p:nvSpPr>
        <p:spPr/>
        <p:txBody>
          <a:bodyPr>
            <a:normAutofit fontScale="77500" lnSpcReduction="20000"/>
          </a:bodyPr>
          <a:lstStyle/>
          <a:p>
            <a:pPr marL="0" indent="0">
              <a:buNone/>
            </a:pPr>
            <a:endParaRPr lang="es-MX" b="1" dirty="0"/>
          </a:p>
          <a:p>
            <a:r>
              <a:rPr lang="en-US" dirty="0"/>
              <a:t>Radiofrequency </a:t>
            </a:r>
            <a:r>
              <a:rPr lang="en-US" dirty="0" smtClean="0"/>
              <a:t>energy = rapidly </a:t>
            </a:r>
            <a:r>
              <a:rPr lang="en-US" dirty="0"/>
              <a:t>changing magnetic and electric fields </a:t>
            </a:r>
            <a:endParaRPr lang="en-US" dirty="0" smtClean="0"/>
          </a:p>
          <a:p>
            <a:endParaRPr lang="en-US" dirty="0"/>
          </a:p>
          <a:p>
            <a:r>
              <a:rPr lang="en-US" dirty="0" smtClean="0"/>
              <a:t>For </a:t>
            </a:r>
            <a:r>
              <a:rPr lang="en-US" dirty="0"/>
              <a:t>the MR system, this RF energy is </a:t>
            </a:r>
            <a:r>
              <a:rPr lang="en-US" dirty="0" smtClean="0"/>
              <a:t>transmitted by </a:t>
            </a:r>
            <a:r>
              <a:rPr lang="en-US" dirty="0"/>
              <a:t>an RF transmit </a:t>
            </a:r>
            <a:r>
              <a:rPr lang="en-US" dirty="0" smtClean="0"/>
              <a:t>coil. Typically</a:t>
            </a:r>
            <a:r>
              <a:rPr lang="en-US" dirty="0"/>
              <a:t>, the RF is </a:t>
            </a:r>
            <a:r>
              <a:rPr lang="en-US" dirty="0" smtClean="0"/>
              <a:t>transmitted in a pulse. </a:t>
            </a:r>
          </a:p>
          <a:p>
            <a:endParaRPr lang="en-US" dirty="0"/>
          </a:p>
          <a:p>
            <a:r>
              <a:rPr lang="en-US" dirty="0" smtClean="0"/>
              <a:t>This </a:t>
            </a:r>
            <a:r>
              <a:rPr lang="en-US" dirty="0"/>
              <a:t>transmitted RF pulse must be at </a:t>
            </a:r>
            <a:r>
              <a:rPr lang="en-US" dirty="0" smtClean="0"/>
              <a:t>the </a:t>
            </a:r>
            <a:r>
              <a:rPr lang="en-US" dirty="0" err="1" smtClean="0"/>
              <a:t>precessional</a:t>
            </a:r>
            <a:r>
              <a:rPr lang="en-US" dirty="0" smtClean="0"/>
              <a:t> </a:t>
            </a:r>
            <a:r>
              <a:rPr lang="en-US" dirty="0"/>
              <a:t>frequency of the protons (</a:t>
            </a:r>
            <a:r>
              <a:rPr lang="en-US" dirty="0" smtClean="0"/>
              <a:t>calculated via </a:t>
            </a:r>
            <a:r>
              <a:rPr lang="en-US" dirty="0"/>
              <a:t>the </a:t>
            </a:r>
            <a:r>
              <a:rPr lang="en-US" dirty="0" err="1"/>
              <a:t>Larmor</a:t>
            </a:r>
            <a:r>
              <a:rPr lang="en-US" dirty="0"/>
              <a:t> equation) in order for </a:t>
            </a:r>
            <a:r>
              <a:rPr lang="en-US" dirty="0" smtClean="0"/>
              <a:t>resonance to </a:t>
            </a:r>
            <a:r>
              <a:rPr lang="en-US" dirty="0"/>
              <a:t>occur and for efficient transfer of energy </a:t>
            </a:r>
            <a:r>
              <a:rPr lang="en-US" dirty="0" smtClean="0"/>
              <a:t>from the </a:t>
            </a:r>
            <a:r>
              <a:rPr lang="en-US" dirty="0"/>
              <a:t>RF coil to the protons.</a:t>
            </a:r>
            <a:endParaRPr lang="es-MX" dirty="0"/>
          </a:p>
        </p:txBody>
      </p:sp>
    </p:spTree>
    <p:extLst>
      <p:ext uri="{BB962C8B-B14F-4D97-AF65-F5344CB8AC3E}">
        <p14:creationId xmlns:p14="http://schemas.microsoft.com/office/powerpoint/2010/main" val="3978853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sz="3100" dirty="0" err="1" smtClean="0"/>
              <a:t>Absorption</a:t>
            </a:r>
            <a:r>
              <a:rPr lang="es-MX" sz="3100" dirty="0" smtClean="0"/>
              <a:t> of RF </a:t>
            </a:r>
            <a:r>
              <a:rPr lang="es-MX" sz="3100" dirty="0" err="1" smtClean="0"/>
              <a:t>Energy</a:t>
            </a:r>
            <a:r>
              <a:rPr lang="es-MX" dirty="0" smtClean="0"/>
              <a:t/>
            </a:r>
            <a:br>
              <a:rPr lang="es-MX" dirty="0" smtClean="0"/>
            </a:br>
            <a:endParaRPr lang="es-MX" dirty="0"/>
          </a:p>
        </p:txBody>
      </p:sp>
      <p:sp>
        <p:nvSpPr>
          <p:cNvPr id="3" name="2 Marcador de contenido"/>
          <p:cNvSpPr>
            <a:spLocks noGrp="1"/>
          </p:cNvSpPr>
          <p:nvPr>
            <p:ph idx="1"/>
          </p:nvPr>
        </p:nvSpPr>
        <p:spPr>
          <a:xfrm>
            <a:off x="457200" y="1124744"/>
            <a:ext cx="8229600" cy="5001419"/>
          </a:xfrm>
        </p:spPr>
        <p:txBody>
          <a:bodyPr>
            <a:normAutofit/>
          </a:bodyPr>
          <a:lstStyle/>
          <a:p>
            <a:r>
              <a:rPr lang="en-US" dirty="0" smtClean="0"/>
              <a:t>If a spin is absorbs energy from the RF pulse, the </a:t>
            </a:r>
            <a:r>
              <a:rPr lang="en-US" dirty="0"/>
              <a:t>net </a:t>
            </a:r>
            <a:r>
              <a:rPr lang="en-US" dirty="0" smtClean="0"/>
              <a:t>magnetization rotates </a:t>
            </a:r>
            <a:r>
              <a:rPr lang="en-US" dirty="0"/>
              <a:t>away from the longitudinal </a:t>
            </a:r>
            <a:r>
              <a:rPr lang="en-US" dirty="0" smtClean="0"/>
              <a:t>direction to the transverse plane. </a:t>
            </a:r>
          </a:p>
          <a:p>
            <a:r>
              <a:rPr lang="en-US" dirty="0" smtClean="0"/>
              <a:t>The </a:t>
            </a:r>
            <a:r>
              <a:rPr lang="en-US" dirty="0"/>
              <a:t>amount of rotation (termed the </a:t>
            </a:r>
            <a:r>
              <a:rPr lang="en-US" dirty="0" smtClean="0"/>
              <a:t>flip angle</a:t>
            </a:r>
            <a:r>
              <a:rPr lang="en-US" dirty="0"/>
              <a:t>) depends on the strength and duration </a:t>
            </a:r>
            <a:r>
              <a:rPr lang="en-US" dirty="0" smtClean="0"/>
              <a:t>of </a:t>
            </a:r>
            <a:r>
              <a:rPr lang="es-MX" dirty="0" err="1" smtClean="0"/>
              <a:t>the</a:t>
            </a:r>
            <a:r>
              <a:rPr lang="es-MX" dirty="0" smtClean="0"/>
              <a:t> </a:t>
            </a:r>
            <a:r>
              <a:rPr lang="es-MX" dirty="0"/>
              <a:t>RF pulse.</a:t>
            </a:r>
          </a:p>
        </p:txBody>
      </p:sp>
      <p:pic>
        <p:nvPicPr>
          <p:cNvPr id="8197" name="Picture 5" descr="C:\Users\CLMR\AppData\Local\Microsoft\Windows\Temporary Internet Files\Content.IE5\Z6Y5MUBC\MP90040509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5448" y="3702764"/>
            <a:ext cx="4968552" cy="3155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90392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1712</TotalTime>
  <Words>1798</Words>
  <Application>Microsoft Office PowerPoint</Application>
  <PresentationFormat>On-screen Show (4:3)</PresentationFormat>
  <Paragraphs>194</Paragraphs>
  <Slides>36</Slides>
  <Notes>12</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Tema de Office</vt:lpstr>
      <vt:lpstr>Basis of the BOLD signal</vt:lpstr>
      <vt:lpstr>PHYSICS</vt:lpstr>
      <vt:lpstr>Overview</vt:lpstr>
      <vt:lpstr>PowerPoint Presentation</vt:lpstr>
      <vt:lpstr>PowerPoint Presentation</vt:lpstr>
      <vt:lpstr>PowerPoint Presentation</vt:lpstr>
      <vt:lpstr>PowerPoint Presentation</vt:lpstr>
      <vt:lpstr>Radiofrequency energy</vt:lpstr>
      <vt:lpstr>Absorption of RF Energy </vt:lpstr>
      <vt:lpstr>When the RF is switched off</vt:lpstr>
      <vt:lpstr>T1 relaxation </vt:lpstr>
      <vt:lpstr>PowerPoint Presentation</vt:lpstr>
      <vt:lpstr>T2 relaxation</vt:lpstr>
      <vt:lpstr>T2 relaxation</vt:lpstr>
      <vt:lpstr>T2 relaxation</vt:lpstr>
      <vt:lpstr>T2*</vt:lpstr>
      <vt:lpstr>PowerPoint Presentation</vt:lpstr>
      <vt:lpstr>Physiology</vt:lpstr>
      <vt:lpstr>PowerPoint Presentation</vt:lpstr>
      <vt:lpstr>PowerPoint Presentation</vt:lpstr>
      <vt:lpstr>From A Physiology POV</vt:lpstr>
      <vt:lpstr>PowerPoint Presentation</vt:lpstr>
      <vt:lpstr>PowerPoint Presentation</vt:lpstr>
      <vt:lpstr>(Very) General background</vt:lpstr>
      <vt:lpstr>(Very) General background </vt:lpstr>
      <vt:lpstr>(Very) General background</vt:lpstr>
      <vt:lpstr>But keep in mind that…</vt:lpstr>
      <vt:lpstr>Coupling of metabolism and blood flow</vt:lpstr>
      <vt:lpstr>The core of the matter</vt:lpstr>
      <vt:lpstr>Consequences of the magnetic properties of Hb</vt:lpstr>
      <vt:lpstr>Relationship between neuronal activity and BOLD</vt:lpstr>
      <vt:lpstr>Estimating the transfer function from neuronal activity to BOLD using simultaneous EEG-fMRI </vt:lpstr>
      <vt:lpstr>PowerPoint Presentation</vt:lpstr>
      <vt:lpstr>Conclusion</vt:lpstr>
      <vt:lpstr>PowerPoint Presentation</vt:lpstr>
      <vt:lpstr>References</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CLMR</dc:creator>
  <cp:lastModifiedBy>Lila Krishna</cp:lastModifiedBy>
  <cp:revision>29</cp:revision>
  <dcterms:created xsi:type="dcterms:W3CDTF">2012-10-30T06:32:12Z</dcterms:created>
  <dcterms:modified xsi:type="dcterms:W3CDTF">2012-10-31T10:21:08Z</dcterms:modified>
</cp:coreProperties>
</file>