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ppt/tags/tag3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8"/>
  </p:notesMasterIdLst>
  <p:handoutMasterIdLst>
    <p:handoutMasterId r:id="rId49"/>
  </p:handoutMasterIdLst>
  <p:sldIdLst>
    <p:sldId id="256" r:id="rId2"/>
    <p:sldId id="257" r:id="rId3"/>
    <p:sldId id="357" r:id="rId4"/>
    <p:sldId id="358" r:id="rId5"/>
    <p:sldId id="359" r:id="rId6"/>
    <p:sldId id="273" r:id="rId7"/>
    <p:sldId id="278" r:id="rId8"/>
    <p:sldId id="330" r:id="rId9"/>
    <p:sldId id="331" r:id="rId10"/>
    <p:sldId id="279" r:id="rId11"/>
    <p:sldId id="324" r:id="rId12"/>
    <p:sldId id="322" r:id="rId13"/>
    <p:sldId id="323" r:id="rId14"/>
    <p:sldId id="325" r:id="rId15"/>
    <p:sldId id="326" r:id="rId16"/>
    <p:sldId id="327" r:id="rId17"/>
    <p:sldId id="328" r:id="rId18"/>
    <p:sldId id="329" r:id="rId19"/>
    <p:sldId id="332" r:id="rId20"/>
    <p:sldId id="333" r:id="rId21"/>
    <p:sldId id="334" r:id="rId22"/>
    <p:sldId id="335" r:id="rId23"/>
    <p:sldId id="336" r:id="rId24"/>
    <p:sldId id="337" r:id="rId25"/>
    <p:sldId id="338" r:id="rId26"/>
    <p:sldId id="339" r:id="rId27"/>
    <p:sldId id="340" r:id="rId28"/>
    <p:sldId id="341" r:id="rId29"/>
    <p:sldId id="342" r:id="rId30"/>
    <p:sldId id="343" r:id="rId31"/>
    <p:sldId id="344" r:id="rId32"/>
    <p:sldId id="345" r:id="rId33"/>
    <p:sldId id="346" r:id="rId34"/>
    <p:sldId id="347" r:id="rId35"/>
    <p:sldId id="348" r:id="rId36"/>
    <p:sldId id="349" r:id="rId37"/>
    <p:sldId id="350" r:id="rId38"/>
    <p:sldId id="351" r:id="rId39"/>
    <p:sldId id="352" r:id="rId40"/>
    <p:sldId id="353" r:id="rId41"/>
    <p:sldId id="354" r:id="rId42"/>
    <p:sldId id="355" r:id="rId43"/>
    <p:sldId id="356" r:id="rId44"/>
    <p:sldId id="360" r:id="rId45"/>
    <p:sldId id="361" r:id="rId46"/>
    <p:sldId id="362" r:id="rId47"/>
  </p:sldIdLst>
  <p:sldSz cx="9144000" cy="6858000" type="screen4x3"/>
  <p:notesSz cx="6811963" cy="99425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8D7"/>
    <a:srgbClr val="F2EFF2"/>
    <a:srgbClr val="E9D1DD"/>
    <a:srgbClr val="E5F5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192" autoAdjust="0"/>
  </p:normalViewPr>
  <p:slideViewPr>
    <p:cSldViewPr>
      <p:cViewPr varScale="1">
        <p:scale>
          <a:sx n="58" d="100"/>
          <a:sy n="58" d="100"/>
        </p:scale>
        <p:origin x="-1632" y="-78"/>
      </p:cViewPr>
      <p:guideLst>
        <p:guide orient="horz" pos="578"/>
        <p:guide orient="horz" pos="1706"/>
        <p:guide orient="horz" pos="2840"/>
        <p:guide orient="horz" pos="3884"/>
        <p:guide pos="208"/>
        <p:guide pos="2018"/>
        <p:guide pos="5556"/>
        <p:guide pos="374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A523D3-B54D-4534-9AFF-8C572A01AACA}" type="doc">
      <dgm:prSet loTypeId="urn:microsoft.com/office/officeart/2005/8/layout/hList1" loCatId="list" qsTypeId="urn:microsoft.com/office/officeart/2005/8/quickstyle/3d1" qsCatId="3D" csTypeId="urn:microsoft.com/office/officeart/2005/8/colors/accent6_3" csCatId="accent6" phldr="1"/>
      <dgm:spPr/>
      <dgm:t>
        <a:bodyPr/>
        <a:lstStyle/>
        <a:p>
          <a:endParaRPr lang="en-GB"/>
        </a:p>
      </dgm:t>
    </dgm:pt>
    <dgm:pt modelId="{272E1B36-A232-4335-82F0-725B785C52D4}">
      <dgm:prSet phldrT="[Text]" custT="1"/>
      <dgm:spPr/>
      <dgm:t>
        <a:bodyPr/>
        <a:lstStyle/>
        <a:p>
          <a:pPr algn="ctr"/>
          <a:r>
            <a:rPr lang="en-GB" sz="2400" dirty="0" smtClean="0">
              <a:latin typeface="Calibri" panose="020F0502020204030204" pitchFamily="34" charset="0"/>
            </a:rPr>
            <a:t>Functional Segregation</a:t>
          </a:r>
          <a:endParaRPr lang="en-GB" sz="2400" dirty="0">
            <a:latin typeface="Calibri" panose="020F0502020204030204" pitchFamily="34" charset="0"/>
          </a:endParaRPr>
        </a:p>
      </dgm:t>
    </dgm:pt>
    <dgm:pt modelId="{5D5AB9DA-DC7B-4ACF-8538-B4317FAB9145}" type="parTrans" cxnId="{151CE951-DF3F-418A-B874-81FDF149A45F}">
      <dgm:prSet/>
      <dgm:spPr/>
      <dgm:t>
        <a:bodyPr/>
        <a:lstStyle/>
        <a:p>
          <a:endParaRPr lang="en-GB"/>
        </a:p>
      </dgm:t>
    </dgm:pt>
    <dgm:pt modelId="{43A58137-FD38-4863-8A08-7DFA6CDB0D97}" type="sibTrans" cxnId="{151CE951-DF3F-418A-B874-81FDF149A45F}">
      <dgm:prSet/>
      <dgm:spPr/>
      <dgm:t>
        <a:bodyPr/>
        <a:lstStyle/>
        <a:p>
          <a:endParaRPr lang="en-GB"/>
        </a:p>
      </dgm:t>
    </dgm:pt>
    <dgm:pt modelId="{49D3BB21-74EE-4CE6-9489-E7334AD36FC4}">
      <dgm:prSet phldrT="[Text]" custT="1"/>
      <dgm:spPr/>
      <dgm:t>
        <a:bodyPr/>
        <a:lstStyle/>
        <a:p>
          <a:pPr algn="just"/>
          <a:r>
            <a:rPr lang="en-GB" sz="1800" dirty="0" smtClean="0">
              <a:latin typeface="Calibri" panose="020F0502020204030204" pitchFamily="34" charset="0"/>
            </a:rPr>
            <a:t>A given cortical area is specialized for some aspects of perceptual, motor or cognitive processing. </a:t>
          </a:r>
          <a:endParaRPr lang="en-GB" sz="1800" dirty="0">
            <a:latin typeface="Calibri" panose="020F0502020204030204" pitchFamily="34" charset="0"/>
          </a:endParaRPr>
        </a:p>
      </dgm:t>
    </dgm:pt>
    <dgm:pt modelId="{F3B03B02-8731-41AF-A324-AD11B7993A3C}" type="parTrans" cxnId="{6685186E-7443-4DE3-B98A-8149B8F64B1F}">
      <dgm:prSet/>
      <dgm:spPr/>
      <dgm:t>
        <a:bodyPr/>
        <a:lstStyle/>
        <a:p>
          <a:endParaRPr lang="en-GB"/>
        </a:p>
      </dgm:t>
    </dgm:pt>
    <dgm:pt modelId="{8242DECB-4A7A-46CD-A9D7-4435B6CBD415}" type="sibTrans" cxnId="{6685186E-7443-4DE3-B98A-8149B8F64B1F}">
      <dgm:prSet/>
      <dgm:spPr/>
      <dgm:t>
        <a:bodyPr/>
        <a:lstStyle/>
        <a:p>
          <a:endParaRPr lang="en-GB"/>
        </a:p>
      </dgm:t>
    </dgm:pt>
    <dgm:pt modelId="{DC6D3C53-7298-4D29-B995-674BE3939F14}">
      <dgm:prSet phldrT="[Text]" custT="1"/>
      <dgm:spPr/>
      <dgm:t>
        <a:bodyPr/>
        <a:lstStyle/>
        <a:p>
          <a:pPr algn="ctr"/>
          <a:r>
            <a:rPr lang="en-GB" sz="2400" dirty="0" smtClean="0">
              <a:latin typeface="Calibri" panose="020F0502020204030204" pitchFamily="34" charset="0"/>
            </a:rPr>
            <a:t>Functional Integration</a:t>
          </a:r>
          <a:endParaRPr lang="en-GB" sz="2400" dirty="0">
            <a:latin typeface="Calibri" panose="020F0502020204030204" pitchFamily="34" charset="0"/>
          </a:endParaRPr>
        </a:p>
      </dgm:t>
    </dgm:pt>
    <dgm:pt modelId="{62460C37-92C1-4D39-9C4F-D06655A93455}" type="parTrans" cxnId="{00B6E311-3195-402D-A87F-CBB3D733EB72}">
      <dgm:prSet/>
      <dgm:spPr/>
      <dgm:t>
        <a:bodyPr/>
        <a:lstStyle/>
        <a:p>
          <a:endParaRPr lang="en-GB"/>
        </a:p>
      </dgm:t>
    </dgm:pt>
    <dgm:pt modelId="{51C96DF1-8F6A-4502-BE07-DD849F63D994}" type="sibTrans" cxnId="{00B6E311-3195-402D-A87F-CBB3D733EB72}">
      <dgm:prSet/>
      <dgm:spPr/>
      <dgm:t>
        <a:bodyPr/>
        <a:lstStyle/>
        <a:p>
          <a:endParaRPr lang="en-GB"/>
        </a:p>
      </dgm:t>
    </dgm:pt>
    <dgm:pt modelId="{3B5B593B-3CFA-4111-9F37-EB16368F45E7}">
      <dgm:prSet phldrT="[Text]" custT="1"/>
      <dgm:spPr/>
      <dgm:t>
        <a:bodyPr/>
        <a:lstStyle/>
        <a:p>
          <a:pPr algn="just"/>
          <a:r>
            <a:rPr lang="en-GB" sz="1800" dirty="0" smtClean="0">
              <a:latin typeface="Calibri" panose="020F0502020204030204" pitchFamily="34" charset="0"/>
            </a:rPr>
            <a:t>Refers to the interactions among specialised neuronal populations and how these interactions depend upon the sensorimotor or cognitive context.</a:t>
          </a:r>
          <a:endParaRPr lang="en-GB" sz="1800" dirty="0">
            <a:latin typeface="Calibri" panose="020F0502020204030204" pitchFamily="34" charset="0"/>
          </a:endParaRPr>
        </a:p>
      </dgm:t>
    </dgm:pt>
    <dgm:pt modelId="{45853E19-B2D1-4F75-ABB5-DE1460FAA1B6}" type="parTrans" cxnId="{2834DC7A-689B-4BA9-A473-1096402F6D82}">
      <dgm:prSet/>
      <dgm:spPr/>
      <dgm:t>
        <a:bodyPr/>
        <a:lstStyle/>
        <a:p>
          <a:endParaRPr lang="en-GB"/>
        </a:p>
      </dgm:t>
    </dgm:pt>
    <dgm:pt modelId="{BA2704D8-1FBE-4359-A779-3C02969EEC36}" type="sibTrans" cxnId="{2834DC7A-689B-4BA9-A473-1096402F6D82}">
      <dgm:prSet/>
      <dgm:spPr/>
      <dgm:t>
        <a:bodyPr/>
        <a:lstStyle/>
        <a:p>
          <a:endParaRPr lang="en-GB"/>
        </a:p>
      </dgm:t>
    </dgm:pt>
    <dgm:pt modelId="{2F01D396-EA48-49BD-ACB7-195FF7119E4D}" type="pres">
      <dgm:prSet presAssocID="{DBA523D3-B54D-4534-9AFF-8C572A01AAC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DC7C30D-53E3-4F91-A13C-B2D4F02F408F}" type="pres">
      <dgm:prSet presAssocID="{272E1B36-A232-4335-82F0-725B785C52D4}" presName="composite" presStyleCnt="0"/>
      <dgm:spPr/>
    </dgm:pt>
    <dgm:pt modelId="{3DD97DCB-284B-4C47-A404-AE02A3F50931}" type="pres">
      <dgm:prSet presAssocID="{272E1B36-A232-4335-82F0-725B785C52D4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9DA5FD2-1E3D-4790-83C1-B14B67CC8100}" type="pres">
      <dgm:prSet presAssocID="{272E1B36-A232-4335-82F0-725B785C52D4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D807E48-1FA2-4AEF-8104-0CAC762006E2}" type="pres">
      <dgm:prSet presAssocID="{43A58137-FD38-4863-8A08-7DFA6CDB0D97}" presName="space" presStyleCnt="0"/>
      <dgm:spPr/>
    </dgm:pt>
    <dgm:pt modelId="{F544C72D-3F00-4C4E-9445-C4828A8762A3}" type="pres">
      <dgm:prSet presAssocID="{DC6D3C53-7298-4D29-B995-674BE3939F14}" presName="composite" presStyleCnt="0"/>
      <dgm:spPr/>
    </dgm:pt>
    <dgm:pt modelId="{0155B29C-72A3-4DC8-B272-910BC68DCABF}" type="pres">
      <dgm:prSet presAssocID="{DC6D3C53-7298-4D29-B995-674BE3939F14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107BD4A-4B71-4BD7-B786-F5497F334586}" type="pres">
      <dgm:prSet presAssocID="{DC6D3C53-7298-4D29-B995-674BE3939F14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3F22EB3A-CE30-46F7-B57E-7D39CEE3CEA9}" type="presOf" srcId="{DC6D3C53-7298-4D29-B995-674BE3939F14}" destId="{0155B29C-72A3-4DC8-B272-910BC68DCABF}" srcOrd="0" destOrd="0" presId="urn:microsoft.com/office/officeart/2005/8/layout/hList1"/>
    <dgm:cxn modelId="{151CE951-DF3F-418A-B874-81FDF149A45F}" srcId="{DBA523D3-B54D-4534-9AFF-8C572A01AACA}" destId="{272E1B36-A232-4335-82F0-725B785C52D4}" srcOrd="0" destOrd="0" parTransId="{5D5AB9DA-DC7B-4ACF-8538-B4317FAB9145}" sibTransId="{43A58137-FD38-4863-8A08-7DFA6CDB0D97}"/>
    <dgm:cxn modelId="{621F6358-1CBA-4558-8020-C781735C92A7}" type="presOf" srcId="{DBA523D3-B54D-4534-9AFF-8C572A01AACA}" destId="{2F01D396-EA48-49BD-ACB7-195FF7119E4D}" srcOrd="0" destOrd="0" presId="urn:microsoft.com/office/officeart/2005/8/layout/hList1"/>
    <dgm:cxn modelId="{00B6E311-3195-402D-A87F-CBB3D733EB72}" srcId="{DBA523D3-B54D-4534-9AFF-8C572A01AACA}" destId="{DC6D3C53-7298-4D29-B995-674BE3939F14}" srcOrd="1" destOrd="0" parTransId="{62460C37-92C1-4D39-9C4F-D06655A93455}" sibTransId="{51C96DF1-8F6A-4502-BE07-DD849F63D994}"/>
    <dgm:cxn modelId="{900A6741-6275-469D-BCFE-89BA7311E927}" type="presOf" srcId="{49D3BB21-74EE-4CE6-9489-E7334AD36FC4}" destId="{E9DA5FD2-1E3D-4790-83C1-B14B67CC8100}" srcOrd="0" destOrd="0" presId="urn:microsoft.com/office/officeart/2005/8/layout/hList1"/>
    <dgm:cxn modelId="{6685186E-7443-4DE3-B98A-8149B8F64B1F}" srcId="{272E1B36-A232-4335-82F0-725B785C52D4}" destId="{49D3BB21-74EE-4CE6-9489-E7334AD36FC4}" srcOrd="0" destOrd="0" parTransId="{F3B03B02-8731-41AF-A324-AD11B7993A3C}" sibTransId="{8242DECB-4A7A-46CD-A9D7-4435B6CBD415}"/>
    <dgm:cxn modelId="{2834DC7A-689B-4BA9-A473-1096402F6D82}" srcId="{DC6D3C53-7298-4D29-B995-674BE3939F14}" destId="{3B5B593B-3CFA-4111-9F37-EB16368F45E7}" srcOrd="0" destOrd="0" parTransId="{45853E19-B2D1-4F75-ABB5-DE1460FAA1B6}" sibTransId="{BA2704D8-1FBE-4359-A779-3C02969EEC36}"/>
    <dgm:cxn modelId="{749C06D8-1FA6-4EAB-AEAA-F48D415F409E}" type="presOf" srcId="{272E1B36-A232-4335-82F0-725B785C52D4}" destId="{3DD97DCB-284B-4C47-A404-AE02A3F50931}" srcOrd="0" destOrd="0" presId="urn:microsoft.com/office/officeart/2005/8/layout/hList1"/>
    <dgm:cxn modelId="{D91BBE50-7B8D-45B3-AABF-C6898D6D3E8B}" type="presOf" srcId="{3B5B593B-3CFA-4111-9F37-EB16368F45E7}" destId="{4107BD4A-4B71-4BD7-B786-F5497F334586}" srcOrd="0" destOrd="0" presId="urn:microsoft.com/office/officeart/2005/8/layout/hList1"/>
    <dgm:cxn modelId="{1B1CE72F-4B83-4DA7-AFD9-C94FA2525221}" type="presParOf" srcId="{2F01D396-EA48-49BD-ACB7-195FF7119E4D}" destId="{2DC7C30D-53E3-4F91-A13C-B2D4F02F408F}" srcOrd="0" destOrd="0" presId="urn:microsoft.com/office/officeart/2005/8/layout/hList1"/>
    <dgm:cxn modelId="{4EF9E0DB-C002-4015-AED4-9AFD28700597}" type="presParOf" srcId="{2DC7C30D-53E3-4F91-A13C-B2D4F02F408F}" destId="{3DD97DCB-284B-4C47-A404-AE02A3F50931}" srcOrd="0" destOrd="0" presId="urn:microsoft.com/office/officeart/2005/8/layout/hList1"/>
    <dgm:cxn modelId="{1CB55F15-3857-4009-AC0A-53A180E0D597}" type="presParOf" srcId="{2DC7C30D-53E3-4F91-A13C-B2D4F02F408F}" destId="{E9DA5FD2-1E3D-4790-83C1-B14B67CC8100}" srcOrd="1" destOrd="0" presId="urn:microsoft.com/office/officeart/2005/8/layout/hList1"/>
    <dgm:cxn modelId="{571E9FB4-93D4-43AE-8228-D484BDFF580E}" type="presParOf" srcId="{2F01D396-EA48-49BD-ACB7-195FF7119E4D}" destId="{CD807E48-1FA2-4AEF-8104-0CAC762006E2}" srcOrd="1" destOrd="0" presId="urn:microsoft.com/office/officeart/2005/8/layout/hList1"/>
    <dgm:cxn modelId="{F5EE6AE0-4244-42B5-A044-E896BDF0864D}" type="presParOf" srcId="{2F01D396-EA48-49BD-ACB7-195FF7119E4D}" destId="{F544C72D-3F00-4C4E-9445-C4828A8762A3}" srcOrd="2" destOrd="0" presId="urn:microsoft.com/office/officeart/2005/8/layout/hList1"/>
    <dgm:cxn modelId="{941AEC0B-5ED8-455B-A2B5-4D38AD7F1D0D}" type="presParOf" srcId="{F544C72D-3F00-4C4E-9445-C4828A8762A3}" destId="{0155B29C-72A3-4DC8-B272-910BC68DCABF}" srcOrd="0" destOrd="0" presId="urn:microsoft.com/office/officeart/2005/8/layout/hList1"/>
    <dgm:cxn modelId="{4E5B9FE2-E4E3-4A08-BC40-336DF17265C2}" type="presParOf" srcId="{F544C72D-3F00-4C4E-9445-C4828A8762A3}" destId="{4107BD4A-4B71-4BD7-B786-F5497F33458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FC2769-0F8E-484D-8199-6D9653E0BF55}" type="doc">
      <dgm:prSet loTypeId="urn:microsoft.com/office/officeart/2005/8/layout/list1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37B2C62D-B944-4670-8160-F320A7605C89}">
      <dgm:prSet phldrT="[Text]"/>
      <dgm:spPr/>
      <dgm:t>
        <a:bodyPr/>
        <a:lstStyle/>
        <a:p>
          <a:r>
            <a:rPr lang="de-DE" dirty="0" smtClean="0">
              <a:latin typeface="Calibri" panose="020F0502020204030204" pitchFamily="34" charset="0"/>
            </a:rPr>
            <a:t>Models of Effective Connectivity for fMRI Data</a:t>
          </a:r>
          <a:endParaRPr lang="en-GB" dirty="0">
            <a:latin typeface="Calibri" panose="020F0502020204030204" pitchFamily="34" charset="0"/>
          </a:endParaRPr>
        </a:p>
      </dgm:t>
    </dgm:pt>
    <dgm:pt modelId="{162BDE4A-E36D-4B19-91D7-70174BB8FEAA}" type="parTrans" cxnId="{446A6291-0EB8-47E4-8F5A-264B8ADDBC49}">
      <dgm:prSet/>
      <dgm:spPr/>
      <dgm:t>
        <a:bodyPr/>
        <a:lstStyle/>
        <a:p>
          <a:endParaRPr lang="en-GB"/>
        </a:p>
      </dgm:t>
    </dgm:pt>
    <dgm:pt modelId="{32EB53E7-53AD-4BFC-89C7-ACE0E1B71C53}" type="sibTrans" cxnId="{446A6291-0EB8-47E4-8F5A-264B8ADDBC49}">
      <dgm:prSet/>
      <dgm:spPr/>
      <dgm:t>
        <a:bodyPr/>
        <a:lstStyle/>
        <a:p>
          <a:endParaRPr lang="en-GB"/>
        </a:p>
      </dgm:t>
    </dgm:pt>
    <dgm:pt modelId="{FE2F2747-1273-4993-AD68-D45602284E81}">
      <dgm:prSet phldrT="[Text]" custT="1"/>
      <dgm:spPr/>
      <dgm:t>
        <a:bodyPr/>
        <a:lstStyle/>
        <a:p>
          <a:r>
            <a:rPr lang="de-DE" sz="2400" b="0" dirty="0" smtClean="0">
              <a:latin typeface="Calibri" panose="020F0502020204030204" pitchFamily="34" charset="0"/>
            </a:rPr>
            <a:t>Structural Equation Modelling (SEM) </a:t>
          </a:r>
          <a:br>
            <a:rPr lang="de-DE" sz="2400" b="0" dirty="0" smtClean="0">
              <a:latin typeface="Calibri" panose="020F0502020204030204" pitchFamily="34" charset="0"/>
            </a:rPr>
          </a:br>
          <a:endParaRPr lang="en-GB" sz="2400" dirty="0">
            <a:latin typeface="Calibri" panose="020F0502020204030204" pitchFamily="34" charset="0"/>
          </a:endParaRPr>
        </a:p>
      </dgm:t>
    </dgm:pt>
    <dgm:pt modelId="{0B994DDF-03D2-4F26-9BE5-FE4ED4228244}" type="parTrans" cxnId="{E2A99760-9224-4FD2-B3EE-8FECD0CAB9BD}">
      <dgm:prSet/>
      <dgm:spPr/>
      <dgm:t>
        <a:bodyPr/>
        <a:lstStyle/>
        <a:p>
          <a:endParaRPr lang="en-GB"/>
        </a:p>
      </dgm:t>
    </dgm:pt>
    <dgm:pt modelId="{43DBAED0-F6B3-4A69-A3B1-02BF3CBD7F6D}" type="sibTrans" cxnId="{E2A99760-9224-4FD2-B3EE-8FECD0CAB9BD}">
      <dgm:prSet/>
      <dgm:spPr/>
      <dgm:t>
        <a:bodyPr/>
        <a:lstStyle/>
        <a:p>
          <a:endParaRPr lang="en-GB"/>
        </a:p>
      </dgm:t>
    </dgm:pt>
    <dgm:pt modelId="{034C999B-4E65-4150-9C25-63938A813F98}">
      <dgm:prSet custT="1"/>
      <dgm:spPr/>
      <dgm:t>
        <a:bodyPr/>
        <a:lstStyle/>
        <a:p>
          <a:r>
            <a:rPr lang="de-DE" sz="2400" dirty="0" smtClean="0">
              <a:latin typeface="Calibri" panose="020F0502020204030204" pitchFamily="34" charset="0"/>
            </a:rPr>
            <a:t>R</a:t>
          </a:r>
          <a:r>
            <a:rPr lang="de-DE" sz="2400" b="0" dirty="0" smtClean="0">
              <a:latin typeface="Calibri" panose="020F0502020204030204" pitchFamily="34" charset="0"/>
            </a:rPr>
            <a:t>egression models </a:t>
          </a:r>
          <a:br>
            <a:rPr lang="de-DE" sz="2400" b="0" dirty="0" smtClean="0">
              <a:latin typeface="Calibri" panose="020F0502020204030204" pitchFamily="34" charset="0"/>
            </a:rPr>
          </a:br>
          <a:r>
            <a:rPr lang="de-DE" sz="2400" b="0" dirty="0" smtClean="0">
              <a:latin typeface="Calibri" panose="020F0502020204030204" pitchFamily="34" charset="0"/>
            </a:rPr>
            <a:t>(e.g. psycho-physiological interactions, PPIs)</a:t>
          </a:r>
          <a:br>
            <a:rPr lang="de-DE" sz="2400" b="0" dirty="0" smtClean="0">
              <a:latin typeface="Calibri" panose="020F0502020204030204" pitchFamily="34" charset="0"/>
            </a:rPr>
          </a:br>
          <a:endParaRPr lang="de-DE" sz="2400" b="0" dirty="0" smtClean="0">
            <a:latin typeface="Calibri" panose="020F0502020204030204" pitchFamily="34" charset="0"/>
          </a:endParaRPr>
        </a:p>
      </dgm:t>
    </dgm:pt>
    <dgm:pt modelId="{C7644CD7-5E6D-4573-A855-092EFA273E72}" type="parTrans" cxnId="{A75B4983-A738-4E60-8962-4619D92FB987}">
      <dgm:prSet/>
      <dgm:spPr/>
      <dgm:t>
        <a:bodyPr/>
        <a:lstStyle/>
        <a:p>
          <a:endParaRPr lang="en-GB"/>
        </a:p>
      </dgm:t>
    </dgm:pt>
    <dgm:pt modelId="{D58EE72C-143A-4BD6-83A4-021CA0A96F24}" type="sibTrans" cxnId="{A75B4983-A738-4E60-8962-4619D92FB987}">
      <dgm:prSet/>
      <dgm:spPr/>
      <dgm:t>
        <a:bodyPr/>
        <a:lstStyle/>
        <a:p>
          <a:endParaRPr lang="en-GB"/>
        </a:p>
      </dgm:t>
    </dgm:pt>
    <dgm:pt modelId="{AED2EFBB-7478-4149-AD99-674E70FFC906}">
      <dgm:prSet custT="1"/>
      <dgm:spPr/>
      <dgm:t>
        <a:bodyPr/>
        <a:lstStyle/>
        <a:p>
          <a:r>
            <a:rPr lang="de-DE" sz="2400" b="0" dirty="0" smtClean="0">
              <a:latin typeface="Calibri" panose="020F0502020204030204" pitchFamily="34" charset="0"/>
            </a:rPr>
            <a:t>Volterra kernels </a:t>
          </a:r>
          <a:br>
            <a:rPr lang="de-DE" sz="2400" b="0" dirty="0" smtClean="0">
              <a:latin typeface="Calibri" panose="020F0502020204030204" pitchFamily="34" charset="0"/>
            </a:rPr>
          </a:br>
          <a:endParaRPr lang="de-DE" sz="2400" b="0" dirty="0" smtClean="0">
            <a:latin typeface="Calibri" panose="020F0502020204030204" pitchFamily="34" charset="0"/>
          </a:endParaRPr>
        </a:p>
      </dgm:t>
    </dgm:pt>
    <dgm:pt modelId="{BF3CA3C6-FD4D-40B5-A70D-3B222660AD29}" type="parTrans" cxnId="{996E3A64-22F1-411D-B39D-6323CA53774C}">
      <dgm:prSet/>
      <dgm:spPr/>
      <dgm:t>
        <a:bodyPr/>
        <a:lstStyle/>
        <a:p>
          <a:endParaRPr lang="en-GB"/>
        </a:p>
      </dgm:t>
    </dgm:pt>
    <dgm:pt modelId="{370E33C0-2D2C-44CA-B1D2-5283C5D6461D}" type="sibTrans" cxnId="{996E3A64-22F1-411D-B39D-6323CA53774C}">
      <dgm:prSet/>
      <dgm:spPr/>
      <dgm:t>
        <a:bodyPr/>
        <a:lstStyle/>
        <a:p>
          <a:endParaRPr lang="en-GB"/>
        </a:p>
      </dgm:t>
    </dgm:pt>
    <dgm:pt modelId="{6D852270-BDA1-4738-BDF9-092B54DD354E}">
      <dgm:prSet custT="1"/>
      <dgm:spPr/>
      <dgm:t>
        <a:bodyPr/>
        <a:lstStyle/>
        <a:p>
          <a:r>
            <a:rPr lang="de-DE" sz="2400" b="0" dirty="0" smtClean="0">
              <a:latin typeface="Calibri" panose="020F0502020204030204" pitchFamily="34" charset="0"/>
            </a:rPr>
            <a:t>Time series models (e.g. MAR/VAR, Granger causality)</a:t>
          </a:r>
          <a:br>
            <a:rPr lang="de-DE" sz="2400" b="0" dirty="0" smtClean="0">
              <a:latin typeface="Calibri" panose="020F0502020204030204" pitchFamily="34" charset="0"/>
            </a:rPr>
          </a:br>
          <a:endParaRPr lang="de-DE" sz="2400" b="0" dirty="0" smtClean="0">
            <a:latin typeface="Calibri" panose="020F0502020204030204" pitchFamily="34" charset="0"/>
          </a:endParaRPr>
        </a:p>
      </dgm:t>
    </dgm:pt>
    <dgm:pt modelId="{81F2BB37-35C7-49E7-BBF5-FF1139476122}" type="parTrans" cxnId="{4E4B645D-CFA0-440E-9DA0-BC169115B9B6}">
      <dgm:prSet/>
      <dgm:spPr/>
      <dgm:t>
        <a:bodyPr/>
        <a:lstStyle/>
        <a:p>
          <a:endParaRPr lang="en-GB"/>
        </a:p>
      </dgm:t>
    </dgm:pt>
    <dgm:pt modelId="{E95FA6F3-5FA8-4CAC-9FA3-B9E6CE4E1343}" type="sibTrans" cxnId="{4E4B645D-CFA0-440E-9DA0-BC169115B9B6}">
      <dgm:prSet/>
      <dgm:spPr/>
      <dgm:t>
        <a:bodyPr/>
        <a:lstStyle/>
        <a:p>
          <a:endParaRPr lang="en-GB"/>
        </a:p>
      </dgm:t>
    </dgm:pt>
    <dgm:pt modelId="{784E9C00-B3AD-4F1D-BBB5-CC442C253B18}">
      <dgm:prSet custT="1"/>
      <dgm:spPr/>
      <dgm:t>
        <a:bodyPr/>
        <a:lstStyle/>
        <a:p>
          <a:r>
            <a:rPr lang="de-DE" sz="2400" b="0" dirty="0" smtClean="0">
              <a:latin typeface="Calibri" panose="020F0502020204030204" pitchFamily="34" charset="0"/>
            </a:rPr>
            <a:t>Dynamic Causal Modelling (DCM)</a:t>
          </a:r>
          <a:endParaRPr lang="en-GB" sz="2400" dirty="0">
            <a:latin typeface="Calibri" panose="020F0502020204030204" pitchFamily="34" charset="0"/>
          </a:endParaRPr>
        </a:p>
      </dgm:t>
    </dgm:pt>
    <dgm:pt modelId="{B08BF8B6-F008-41A3-8D24-368680BC474B}" type="parTrans" cxnId="{4677833E-1A40-4338-BBD0-1097A2401AD5}">
      <dgm:prSet/>
      <dgm:spPr/>
      <dgm:t>
        <a:bodyPr/>
        <a:lstStyle/>
        <a:p>
          <a:endParaRPr lang="en-GB"/>
        </a:p>
      </dgm:t>
    </dgm:pt>
    <dgm:pt modelId="{D3770530-419C-4DC9-844F-6C593A239113}" type="sibTrans" cxnId="{4677833E-1A40-4338-BBD0-1097A2401AD5}">
      <dgm:prSet/>
      <dgm:spPr/>
      <dgm:t>
        <a:bodyPr/>
        <a:lstStyle/>
        <a:p>
          <a:endParaRPr lang="en-GB"/>
        </a:p>
      </dgm:t>
    </dgm:pt>
    <dgm:pt modelId="{B8B84F4F-3B00-42B2-9D8B-53A520FFA41F}" type="pres">
      <dgm:prSet presAssocID="{E3FC2769-0F8E-484D-8199-6D9653E0BF5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941EA0D6-931B-4597-960A-AB4EEA722C1C}" type="pres">
      <dgm:prSet presAssocID="{37B2C62D-B944-4670-8160-F320A7605C89}" presName="parentLin" presStyleCnt="0"/>
      <dgm:spPr/>
      <dgm:t>
        <a:bodyPr/>
        <a:lstStyle/>
        <a:p>
          <a:endParaRPr lang="en-GB"/>
        </a:p>
      </dgm:t>
    </dgm:pt>
    <dgm:pt modelId="{712D5BA2-0EEE-4B06-83AD-23D6573E941C}" type="pres">
      <dgm:prSet presAssocID="{37B2C62D-B944-4670-8160-F320A7605C89}" presName="parentLeftMargin" presStyleLbl="node1" presStyleIdx="0" presStyleCnt="1"/>
      <dgm:spPr/>
      <dgm:t>
        <a:bodyPr/>
        <a:lstStyle/>
        <a:p>
          <a:endParaRPr lang="en-GB"/>
        </a:p>
      </dgm:t>
    </dgm:pt>
    <dgm:pt modelId="{5D63D3A2-391F-46EC-96BA-8012F83A99F6}" type="pres">
      <dgm:prSet presAssocID="{37B2C62D-B944-4670-8160-F320A7605C8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44FA357-3755-42B8-9C0B-A7DFB627AE18}" type="pres">
      <dgm:prSet presAssocID="{37B2C62D-B944-4670-8160-F320A7605C89}" presName="negativeSpace" presStyleCnt="0"/>
      <dgm:spPr/>
      <dgm:t>
        <a:bodyPr/>
        <a:lstStyle/>
        <a:p>
          <a:endParaRPr lang="en-GB"/>
        </a:p>
      </dgm:t>
    </dgm:pt>
    <dgm:pt modelId="{05548059-88AE-4EC3-9585-1BEADE0B2D31}" type="pres">
      <dgm:prSet presAssocID="{37B2C62D-B944-4670-8160-F320A7605C89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29B31DE5-30AE-4192-ACB6-4A4E93A98F9B}" type="presOf" srcId="{FE2F2747-1273-4993-AD68-D45602284E81}" destId="{05548059-88AE-4EC3-9585-1BEADE0B2D31}" srcOrd="0" destOrd="0" presId="urn:microsoft.com/office/officeart/2005/8/layout/list1"/>
    <dgm:cxn modelId="{1DAC5BBC-3574-4E73-8CF5-1B41BF2206B5}" type="presOf" srcId="{E3FC2769-0F8E-484D-8199-6D9653E0BF55}" destId="{B8B84F4F-3B00-42B2-9D8B-53A520FFA41F}" srcOrd="0" destOrd="0" presId="urn:microsoft.com/office/officeart/2005/8/layout/list1"/>
    <dgm:cxn modelId="{A75B4983-A738-4E60-8962-4619D92FB987}" srcId="{37B2C62D-B944-4670-8160-F320A7605C89}" destId="{034C999B-4E65-4150-9C25-63938A813F98}" srcOrd="1" destOrd="0" parTransId="{C7644CD7-5E6D-4573-A855-092EFA273E72}" sibTransId="{D58EE72C-143A-4BD6-83A4-021CA0A96F24}"/>
    <dgm:cxn modelId="{677446FA-99EA-4289-B961-423903445B5D}" type="presOf" srcId="{6D852270-BDA1-4738-BDF9-092B54DD354E}" destId="{05548059-88AE-4EC3-9585-1BEADE0B2D31}" srcOrd="0" destOrd="3" presId="urn:microsoft.com/office/officeart/2005/8/layout/list1"/>
    <dgm:cxn modelId="{CF899342-F246-41C5-A914-A21BB260F3D7}" type="presOf" srcId="{034C999B-4E65-4150-9C25-63938A813F98}" destId="{05548059-88AE-4EC3-9585-1BEADE0B2D31}" srcOrd="0" destOrd="1" presId="urn:microsoft.com/office/officeart/2005/8/layout/list1"/>
    <dgm:cxn modelId="{B4347C65-85F8-4F5E-A535-34786E204627}" type="presOf" srcId="{37B2C62D-B944-4670-8160-F320A7605C89}" destId="{5D63D3A2-391F-46EC-96BA-8012F83A99F6}" srcOrd="1" destOrd="0" presId="urn:microsoft.com/office/officeart/2005/8/layout/list1"/>
    <dgm:cxn modelId="{4E4B645D-CFA0-440E-9DA0-BC169115B9B6}" srcId="{37B2C62D-B944-4670-8160-F320A7605C89}" destId="{6D852270-BDA1-4738-BDF9-092B54DD354E}" srcOrd="3" destOrd="0" parTransId="{81F2BB37-35C7-49E7-BBF5-FF1139476122}" sibTransId="{E95FA6F3-5FA8-4CAC-9FA3-B9E6CE4E1343}"/>
    <dgm:cxn modelId="{5C145172-427C-4FC7-BA26-9896570B90F7}" type="presOf" srcId="{37B2C62D-B944-4670-8160-F320A7605C89}" destId="{712D5BA2-0EEE-4B06-83AD-23D6573E941C}" srcOrd="0" destOrd="0" presId="urn:microsoft.com/office/officeart/2005/8/layout/list1"/>
    <dgm:cxn modelId="{D7AB209D-AB6B-46B0-A44A-93C76181B7E8}" type="presOf" srcId="{AED2EFBB-7478-4149-AD99-674E70FFC906}" destId="{05548059-88AE-4EC3-9585-1BEADE0B2D31}" srcOrd="0" destOrd="2" presId="urn:microsoft.com/office/officeart/2005/8/layout/list1"/>
    <dgm:cxn modelId="{996E3A64-22F1-411D-B39D-6323CA53774C}" srcId="{37B2C62D-B944-4670-8160-F320A7605C89}" destId="{AED2EFBB-7478-4149-AD99-674E70FFC906}" srcOrd="2" destOrd="0" parTransId="{BF3CA3C6-FD4D-40B5-A70D-3B222660AD29}" sibTransId="{370E33C0-2D2C-44CA-B1D2-5283C5D6461D}"/>
    <dgm:cxn modelId="{AC17B572-5206-430D-8C3F-A0F462FD5A02}" type="presOf" srcId="{784E9C00-B3AD-4F1D-BBB5-CC442C253B18}" destId="{05548059-88AE-4EC3-9585-1BEADE0B2D31}" srcOrd="0" destOrd="4" presId="urn:microsoft.com/office/officeart/2005/8/layout/list1"/>
    <dgm:cxn modelId="{446A6291-0EB8-47E4-8F5A-264B8ADDBC49}" srcId="{E3FC2769-0F8E-484D-8199-6D9653E0BF55}" destId="{37B2C62D-B944-4670-8160-F320A7605C89}" srcOrd="0" destOrd="0" parTransId="{162BDE4A-E36D-4B19-91D7-70174BB8FEAA}" sibTransId="{32EB53E7-53AD-4BFC-89C7-ACE0E1B71C53}"/>
    <dgm:cxn modelId="{E2A99760-9224-4FD2-B3EE-8FECD0CAB9BD}" srcId="{37B2C62D-B944-4670-8160-F320A7605C89}" destId="{FE2F2747-1273-4993-AD68-D45602284E81}" srcOrd="0" destOrd="0" parTransId="{0B994DDF-03D2-4F26-9BE5-FE4ED4228244}" sibTransId="{43DBAED0-F6B3-4A69-A3B1-02BF3CBD7F6D}"/>
    <dgm:cxn modelId="{4677833E-1A40-4338-BBD0-1097A2401AD5}" srcId="{37B2C62D-B944-4670-8160-F320A7605C89}" destId="{784E9C00-B3AD-4F1D-BBB5-CC442C253B18}" srcOrd="4" destOrd="0" parTransId="{B08BF8B6-F008-41A3-8D24-368680BC474B}" sibTransId="{D3770530-419C-4DC9-844F-6C593A239113}"/>
    <dgm:cxn modelId="{9E0BEF73-7ABB-4294-A3D4-AD1D73084129}" type="presParOf" srcId="{B8B84F4F-3B00-42B2-9D8B-53A520FFA41F}" destId="{941EA0D6-931B-4597-960A-AB4EEA722C1C}" srcOrd="0" destOrd="0" presId="urn:microsoft.com/office/officeart/2005/8/layout/list1"/>
    <dgm:cxn modelId="{84DE359A-0FFD-4007-A6ED-A77922FA46B4}" type="presParOf" srcId="{941EA0D6-931B-4597-960A-AB4EEA722C1C}" destId="{712D5BA2-0EEE-4B06-83AD-23D6573E941C}" srcOrd="0" destOrd="0" presId="urn:microsoft.com/office/officeart/2005/8/layout/list1"/>
    <dgm:cxn modelId="{E9EED850-6860-470C-B63F-36D817E56CC9}" type="presParOf" srcId="{941EA0D6-931B-4597-960A-AB4EEA722C1C}" destId="{5D63D3A2-391F-46EC-96BA-8012F83A99F6}" srcOrd="1" destOrd="0" presId="urn:microsoft.com/office/officeart/2005/8/layout/list1"/>
    <dgm:cxn modelId="{8F3F1940-2F46-4330-BB4E-9DD1CF974F7B}" type="presParOf" srcId="{B8B84F4F-3B00-42B2-9D8B-53A520FFA41F}" destId="{844FA357-3755-42B8-9C0B-A7DFB627AE18}" srcOrd="1" destOrd="0" presId="urn:microsoft.com/office/officeart/2005/8/layout/list1"/>
    <dgm:cxn modelId="{DFAC5B06-D68A-4753-846A-560D6395FBD8}" type="presParOf" srcId="{B8B84F4F-3B00-42B2-9D8B-53A520FFA41F}" destId="{05548059-88AE-4EC3-9585-1BEADE0B2D31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AF31C51-730E-4CED-9AEC-FCD399728507}" type="doc">
      <dgm:prSet loTypeId="urn:microsoft.com/office/officeart/2005/8/layout/hierarchy3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6C3406F1-B6E5-40D9-8D2F-8F5A04942911}">
      <dgm:prSet phldrT="[Text]" custT="1"/>
      <dgm:spPr/>
      <dgm:t>
        <a:bodyPr/>
        <a:lstStyle/>
        <a:p>
          <a:r>
            <a:rPr lang="en-GB" sz="1800" dirty="0" smtClean="0">
              <a:latin typeface="Calibri" pitchFamily="34" charset="0"/>
            </a:rPr>
            <a:t>Key features:</a:t>
          </a:r>
          <a:endParaRPr lang="en-GB" sz="1800" dirty="0">
            <a:latin typeface="Calibri" pitchFamily="34" charset="0"/>
          </a:endParaRPr>
        </a:p>
      </dgm:t>
    </dgm:pt>
    <dgm:pt modelId="{F3DE6349-1C2F-4B15-928A-924941C3A105}" type="parTrans" cxnId="{2B0DA9FA-D6ED-4031-A4E0-5F9C357567B6}">
      <dgm:prSet/>
      <dgm:spPr/>
      <dgm:t>
        <a:bodyPr/>
        <a:lstStyle/>
        <a:p>
          <a:endParaRPr lang="en-GB"/>
        </a:p>
      </dgm:t>
    </dgm:pt>
    <dgm:pt modelId="{1A0E8CC8-721E-4EA9-B0B6-17D67419EC24}" type="sibTrans" cxnId="{2B0DA9FA-D6ED-4031-A4E0-5F9C357567B6}">
      <dgm:prSet/>
      <dgm:spPr/>
      <dgm:t>
        <a:bodyPr/>
        <a:lstStyle/>
        <a:p>
          <a:endParaRPr lang="en-GB"/>
        </a:p>
      </dgm:t>
    </dgm:pt>
    <dgm:pt modelId="{F4AD0886-F06D-4419-832D-18E742A9217E}">
      <dgm:prSet phldrT="[Text]" custT="1"/>
      <dgm:spPr/>
      <dgm:t>
        <a:bodyPr/>
        <a:lstStyle/>
        <a:p>
          <a:r>
            <a:rPr lang="en-GB" sz="1600" dirty="0" smtClean="0">
              <a:latin typeface="Calibri" pitchFamily="34" charset="0"/>
            </a:rPr>
            <a:t>Dynamic</a:t>
          </a:r>
          <a:endParaRPr lang="en-GB" sz="1600" dirty="0">
            <a:latin typeface="Calibri" pitchFamily="34" charset="0"/>
          </a:endParaRPr>
        </a:p>
      </dgm:t>
    </dgm:pt>
    <dgm:pt modelId="{00BA29A0-5191-43CC-90BC-40EEC55DCA3D}" type="parTrans" cxnId="{9B7CF877-DC3C-48AA-B7FC-74AA7FE68CF5}">
      <dgm:prSet/>
      <dgm:spPr/>
      <dgm:t>
        <a:bodyPr/>
        <a:lstStyle/>
        <a:p>
          <a:endParaRPr lang="en-GB"/>
        </a:p>
      </dgm:t>
    </dgm:pt>
    <dgm:pt modelId="{3313265F-3F63-4846-AFD8-E60B8BE27215}" type="sibTrans" cxnId="{9B7CF877-DC3C-48AA-B7FC-74AA7FE68CF5}">
      <dgm:prSet/>
      <dgm:spPr/>
      <dgm:t>
        <a:bodyPr/>
        <a:lstStyle/>
        <a:p>
          <a:endParaRPr lang="en-GB"/>
        </a:p>
      </dgm:t>
    </dgm:pt>
    <dgm:pt modelId="{835AFFE4-9F52-4BFB-A1B8-1EF1DC74D31D}">
      <dgm:prSet phldrT="[Text]" custT="1"/>
      <dgm:spPr/>
      <dgm:t>
        <a:bodyPr/>
        <a:lstStyle/>
        <a:p>
          <a:r>
            <a:rPr lang="en-GB" sz="1600" dirty="0" smtClean="0">
              <a:latin typeface="Calibri" pitchFamily="34" charset="0"/>
            </a:rPr>
            <a:t>Causal</a:t>
          </a:r>
          <a:endParaRPr lang="en-GB" sz="1600" dirty="0">
            <a:latin typeface="Calibri" pitchFamily="34" charset="0"/>
          </a:endParaRPr>
        </a:p>
      </dgm:t>
    </dgm:pt>
    <dgm:pt modelId="{63DBB144-17EB-44A3-80C3-FC3DB44590E2}" type="parTrans" cxnId="{78E6844A-832D-4A8F-A257-6A626757E785}">
      <dgm:prSet/>
      <dgm:spPr/>
      <dgm:t>
        <a:bodyPr/>
        <a:lstStyle/>
        <a:p>
          <a:endParaRPr lang="en-GB"/>
        </a:p>
      </dgm:t>
    </dgm:pt>
    <dgm:pt modelId="{E459BE5C-D2D3-4128-9F4D-351C37FB0A5D}" type="sibTrans" cxnId="{78E6844A-832D-4A8F-A257-6A626757E785}">
      <dgm:prSet/>
      <dgm:spPr/>
      <dgm:t>
        <a:bodyPr/>
        <a:lstStyle/>
        <a:p>
          <a:endParaRPr lang="en-GB"/>
        </a:p>
      </dgm:t>
    </dgm:pt>
    <dgm:pt modelId="{810B1B1D-94C7-48F2-9E06-EE010D67508A}">
      <dgm:prSet phldrT="[Text]" custT="1"/>
      <dgm:spPr/>
      <dgm:t>
        <a:bodyPr/>
        <a:lstStyle/>
        <a:p>
          <a:r>
            <a:rPr lang="en-GB" sz="1600" dirty="0" err="1" smtClean="0">
              <a:latin typeface="Calibri" pitchFamily="34" charset="0"/>
            </a:rPr>
            <a:t>Neurophysiologically</a:t>
          </a:r>
          <a:r>
            <a:rPr lang="en-GB" sz="1600" dirty="0" smtClean="0">
              <a:latin typeface="Calibri" pitchFamily="34" charset="0"/>
            </a:rPr>
            <a:t> plausible/interpretable</a:t>
          </a:r>
          <a:endParaRPr lang="en-GB" sz="1600" dirty="0">
            <a:latin typeface="Calibri" pitchFamily="34" charset="0"/>
          </a:endParaRPr>
        </a:p>
      </dgm:t>
    </dgm:pt>
    <dgm:pt modelId="{C45177A7-433F-49CD-AC87-8CDC3DF2BF1B}" type="parTrans" cxnId="{AAE3BA25-CB0B-4B2C-8691-05FB572AD5AA}">
      <dgm:prSet/>
      <dgm:spPr/>
      <dgm:t>
        <a:bodyPr/>
        <a:lstStyle/>
        <a:p>
          <a:endParaRPr lang="en-GB"/>
        </a:p>
      </dgm:t>
    </dgm:pt>
    <dgm:pt modelId="{7D26CF1D-6C74-432F-81FF-BD5B6F72E98C}" type="sibTrans" cxnId="{AAE3BA25-CB0B-4B2C-8691-05FB572AD5AA}">
      <dgm:prSet/>
      <dgm:spPr/>
      <dgm:t>
        <a:bodyPr/>
        <a:lstStyle/>
        <a:p>
          <a:endParaRPr lang="en-GB"/>
        </a:p>
      </dgm:t>
    </dgm:pt>
    <dgm:pt modelId="{D4D99CCB-A6CA-4956-85B9-09641043D6C9}">
      <dgm:prSet phldrT="[Text]" custT="1"/>
      <dgm:spPr/>
      <dgm:t>
        <a:bodyPr/>
        <a:lstStyle/>
        <a:p>
          <a:r>
            <a:rPr lang="en-GB" sz="1600" dirty="0" smtClean="0">
              <a:latin typeface="Calibri" pitchFamily="34" charset="0"/>
            </a:rPr>
            <a:t>Make use of a generative/forward model (mapping from consequences to causes)</a:t>
          </a:r>
          <a:endParaRPr lang="en-GB" sz="1600" dirty="0">
            <a:latin typeface="Calibri" pitchFamily="34" charset="0"/>
          </a:endParaRPr>
        </a:p>
      </dgm:t>
    </dgm:pt>
    <dgm:pt modelId="{162AFEE1-9E76-49B3-A6EA-D2A9A21BD79C}" type="parTrans" cxnId="{EA036A0D-F79B-4E37-BF68-D4CD642DDB23}">
      <dgm:prSet/>
      <dgm:spPr/>
      <dgm:t>
        <a:bodyPr/>
        <a:lstStyle/>
        <a:p>
          <a:endParaRPr lang="en-GB"/>
        </a:p>
      </dgm:t>
    </dgm:pt>
    <dgm:pt modelId="{322ACBE2-9DD3-4CC3-80E8-B7BBB689CD16}" type="sibTrans" cxnId="{EA036A0D-F79B-4E37-BF68-D4CD642DDB23}">
      <dgm:prSet/>
      <dgm:spPr/>
      <dgm:t>
        <a:bodyPr/>
        <a:lstStyle/>
        <a:p>
          <a:endParaRPr lang="en-GB"/>
        </a:p>
      </dgm:t>
    </dgm:pt>
    <dgm:pt modelId="{A74AA616-D86F-4AC9-93BC-80B7C4ECFF61}">
      <dgm:prSet phldrT="[Text]" custT="1"/>
      <dgm:spPr/>
      <dgm:t>
        <a:bodyPr/>
        <a:lstStyle/>
        <a:p>
          <a:r>
            <a:rPr lang="en-GB" sz="1600" dirty="0" smtClean="0">
              <a:latin typeface="Calibri" pitchFamily="34" charset="0"/>
            </a:rPr>
            <a:t>Bayesian in all aspects</a:t>
          </a:r>
          <a:endParaRPr lang="en-GB" sz="1600" dirty="0">
            <a:latin typeface="Calibri" pitchFamily="34" charset="0"/>
          </a:endParaRPr>
        </a:p>
      </dgm:t>
    </dgm:pt>
    <dgm:pt modelId="{B9D0EB0F-4E08-4EF3-BA54-ACD6C7E3C05C}" type="parTrans" cxnId="{FA41A73C-8EE4-45CF-BF27-994177E7C3E2}">
      <dgm:prSet/>
      <dgm:spPr/>
      <dgm:t>
        <a:bodyPr/>
        <a:lstStyle/>
        <a:p>
          <a:endParaRPr lang="en-GB"/>
        </a:p>
      </dgm:t>
    </dgm:pt>
    <dgm:pt modelId="{ED7DF37C-4BE5-44C4-AA41-A0C4EFDDD02E}" type="sibTrans" cxnId="{FA41A73C-8EE4-45CF-BF27-994177E7C3E2}">
      <dgm:prSet/>
      <dgm:spPr/>
      <dgm:t>
        <a:bodyPr/>
        <a:lstStyle/>
        <a:p>
          <a:endParaRPr lang="en-GB"/>
        </a:p>
      </dgm:t>
    </dgm:pt>
    <dgm:pt modelId="{62640675-CCA4-4383-B161-7D95AE4AF273}" type="pres">
      <dgm:prSet presAssocID="{CAF31C51-730E-4CED-9AEC-FCD39972850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1C646924-0640-42E0-949B-1130F4EC651D}" type="pres">
      <dgm:prSet presAssocID="{6C3406F1-B6E5-40D9-8D2F-8F5A04942911}" presName="root" presStyleCnt="0"/>
      <dgm:spPr/>
    </dgm:pt>
    <dgm:pt modelId="{38AC9763-4794-47CE-8B9B-15038CE2B0A7}" type="pres">
      <dgm:prSet presAssocID="{6C3406F1-B6E5-40D9-8D2F-8F5A04942911}" presName="rootComposite" presStyleCnt="0"/>
      <dgm:spPr/>
    </dgm:pt>
    <dgm:pt modelId="{D99EDBDA-E78C-4C5B-870D-3DD27BB142D6}" type="pres">
      <dgm:prSet presAssocID="{6C3406F1-B6E5-40D9-8D2F-8F5A04942911}" presName="rootText" presStyleLbl="node1" presStyleIdx="0" presStyleCnt="1" custScaleX="137136"/>
      <dgm:spPr/>
      <dgm:t>
        <a:bodyPr/>
        <a:lstStyle/>
        <a:p>
          <a:endParaRPr lang="en-GB"/>
        </a:p>
      </dgm:t>
    </dgm:pt>
    <dgm:pt modelId="{98CEE70B-DD43-40BC-86CB-1CF72850529F}" type="pres">
      <dgm:prSet presAssocID="{6C3406F1-B6E5-40D9-8D2F-8F5A04942911}" presName="rootConnector" presStyleLbl="node1" presStyleIdx="0" presStyleCnt="1"/>
      <dgm:spPr/>
      <dgm:t>
        <a:bodyPr/>
        <a:lstStyle/>
        <a:p>
          <a:endParaRPr lang="en-GB"/>
        </a:p>
      </dgm:t>
    </dgm:pt>
    <dgm:pt modelId="{7D8F0B65-8502-47E3-8772-F54F13CEAB44}" type="pres">
      <dgm:prSet presAssocID="{6C3406F1-B6E5-40D9-8D2F-8F5A04942911}" presName="childShape" presStyleCnt="0"/>
      <dgm:spPr/>
    </dgm:pt>
    <dgm:pt modelId="{8FF621D7-CE69-4E87-AD9D-59B4F006E7D8}" type="pres">
      <dgm:prSet presAssocID="{00BA29A0-5191-43CC-90BC-40EEC55DCA3D}" presName="Name13" presStyleLbl="parChTrans1D2" presStyleIdx="0" presStyleCnt="5"/>
      <dgm:spPr/>
      <dgm:t>
        <a:bodyPr/>
        <a:lstStyle/>
        <a:p>
          <a:endParaRPr lang="en-GB"/>
        </a:p>
      </dgm:t>
    </dgm:pt>
    <dgm:pt modelId="{B53CBAF7-0C18-4AA1-A64A-98220907DA3B}" type="pres">
      <dgm:prSet presAssocID="{F4AD0886-F06D-4419-832D-18E742A9217E}" presName="childText" presStyleLbl="bgAcc1" presStyleIdx="0" presStyleCnt="5" custScaleX="763452" custScaleY="6753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ADA77D8-2BB0-41CF-8498-FACB7F857C08}" type="pres">
      <dgm:prSet presAssocID="{63DBB144-17EB-44A3-80C3-FC3DB44590E2}" presName="Name13" presStyleLbl="parChTrans1D2" presStyleIdx="1" presStyleCnt="5"/>
      <dgm:spPr/>
      <dgm:t>
        <a:bodyPr/>
        <a:lstStyle/>
        <a:p>
          <a:endParaRPr lang="en-GB"/>
        </a:p>
      </dgm:t>
    </dgm:pt>
    <dgm:pt modelId="{8B25FB33-F04E-4B27-AE4A-2F72EE638CCC}" type="pres">
      <dgm:prSet presAssocID="{835AFFE4-9F52-4BFB-A1B8-1EF1DC74D31D}" presName="childText" presStyleLbl="bgAcc1" presStyleIdx="1" presStyleCnt="5" custScaleX="763452" custScaleY="6753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C4D011D-E13B-4B53-8FC8-8B93227B467F}" type="pres">
      <dgm:prSet presAssocID="{C45177A7-433F-49CD-AC87-8CDC3DF2BF1B}" presName="Name13" presStyleLbl="parChTrans1D2" presStyleIdx="2" presStyleCnt="5"/>
      <dgm:spPr/>
      <dgm:t>
        <a:bodyPr/>
        <a:lstStyle/>
        <a:p>
          <a:endParaRPr lang="en-GB"/>
        </a:p>
      </dgm:t>
    </dgm:pt>
    <dgm:pt modelId="{0462DADF-0C52-4B92-992B-2CBBF0ED7B7E}" type="pres">
      <dgm:prSet presAssocID="{810B1B1D-94C7-48F2-9E06-EE010D67508A}" presName="childText" presStyleLbl="bgAcc1" presStyleIdx="2" presStyleCnt="5" custScaleX="763452" custScaleY="6753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F3D32DA-1E9A-46EF-88F1-B61B98205004}" type="pres">
      <dgm:prSet presAssocID="{162AFEE1-9E76-49B3-A6EA-D2A9A21BD79C}" presName="Name13" presStyleLbl="parChTrans1D2" presStyleIdx="3" presStyleCnt="5"/>
      <dgm:spPr/>
      <dgm:t>
        <a:bodyPr/>
        <a:lstStyle/>
        <a:p>
          <a:endParaRPr lang="en-GB"/>
        </a:p>
      </dgm:t>
    </dgm:pt>
    <dgm:pt modelId="{6C42E97C-3191-4E8D-B519-9C05F8906F38}" type="pres">
      <dgm:prSet presAssocID="{D4D99CCB-A6CA-4956-85B9-09641043D6C9}" presName="childText" presStyleLbl="bgAcc1" presStyleIdx="3" presStyleCnt="5" custScaleX="763452" custScaleY="6753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AD5D8F5-D2D0-403D-A3DD-EAD87D7FC08C}" type="pres">
      <dgm:prSet presAssocID="{B9D0EB0F-4E08-4EF3-BA54-ACD6C7E3C05C}" presName="Name13" presStyleLbl="parChTrans1D2" presStyleIdx="4" presStyleCnt="5"/>
      <dgm:spPr/>
      <dgm:t>
        <a:bodyPr/>
        <a:lstStyle/>
        <a:p>
          <a:endParaRPr lang="en-GB"/>
        </a:p>
      </dgm:t>
    </dgm:pt>
    <dgm:pt modelId="{4D19984E-DBC3-4B72-92D3-83AB68EB77B8}" type="pres">
      <dgm:prSet presAssocID="{A74AA616-D86F-4AC9-93BC-80B7C4ECFF61}" presName="childText" presStyleLbl="bgAcc1" presStyleIdx="4" presStyleCnt="5" custScaleX="763452" custScaleY="6753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0F52E626-23FA-4483-B5D4-FA39A2835179}" type="presOf" srcId="{6C3406F1-B6E5-40D9-8D2F-8F5A04942911}" destId="{98CEE70B-DD43-40BC-86CB-1CF72850529F}" srcOrd="1" destOrd="0" presId="urn:microsoft.com/office/officeart/2005/8/layout/hierarchy3"/>
    <dgm:cxn modelId="{7A9D7A50-FCDD-4B6C-8338-C6A7F3D1202F}" type="presOf" srcId="{CAF31C51-730E-4CED-9AEC-FCD399728507}" destId="{62640675-CCA4-4383-B161-7D95AE4AF273}" srcOrd="0" destOrd="0" presId="urn:microsoft.com/office/officeart/2005/8/layout/hierarchy3"/>
    <dgm:cxn modelId="{EA036A0D-F79B-4E37-BF68-D4CD642DDB23}" srcId="{6C3406F1-B6E5-40D9-8D2F-8F5A04942911}" destId="{D4D99CCB-A6CA-4956-85B9-09641043D6C9}" srcOrd="3" destOrd="0" parTransId="{162AFEE1-9E76-49B3-A6EA-D2A9A21BD79C}" sibTransId="{322ACBE2-9DD3-4CC3-80E8-B7BBB689CD16}"/>
    <dgm:cxn modelId="{08E6B69F-298A-4CB8-9A78-370840EE26F9}" type="presOf" srcId="{00BA29A0-5191-43CC-90BC-40EEC55DCA3D}" destId="{8FF621D7-CE69-4E87-AD9D-59B4F006E7D8}" srcOrd="0" destOrd="0" presId="urn:microsoft.com/office/officeart/2005/8/layout/hierarchy3"/>
    <dgm:cxn modelId="{2B0DA9FA-D6ED-4031-A4E0-5F9C357567B6}" srcId="{CAF31C51-730E-4CED-9AEC-FCD399728507}" destId="{6C3406F1-B6E5-40D9-8D2F-8F5A04942911}" srcOrd="0" destOrd="0" parTransId="{F3DE6349-1C2F-4B15-928A-924941C3A105}" sibTransId="{1A0E8CC8-721E-4EA9-B0B6-17D67419EC24}"/>
    <dgm:cxn modelId="{FA41A73C-8EE4-45CF-BF27-994177E7C3E2}" srcId="{6C3406F1-B6E5-40D9-8D2F-8F5A04942911}" destId="{A74AA616-D86F-4AC9-93BC-80B7C4ECFF61}" srcOrd="4" destOrd="0" parTransId="{B9D0EB0F-4E08-4EF3-BA54-ACD6C7E3C05C}" sibTransId="{ED7DF37C-4BE5-44C4-AA41-A0C4EFDDD02E}"/>
    <dgm:cxn modelId="{804F5820-FE09-4E74-820B-59C55AA4BC61}" type="presOf" srcId="{835AFFE4-9F52-4BFB-A1B8-1EF1DC74D31D}" destId="{8B25FB33-F04E-4B27-AE4A-2F72EE638CCC}" srcOrd="0" destOrd="0" presId="urn:microsoft.com/office/officeart/2005/8/layout/hierarchy3"/>
    <dgm:cxn modelId="{7B8D98B2-8E90-49F5-99AE-C9584A1D11AC}" type="presOf" srcId="{6C3406F1-B6E5-40D9-8D2F-8F5A04942911}" destId="{D99EDBDA-E78C-4C5B-870D-3DD27BB142D6}" srcOrd="0" destOrd="0" presId="urn:microsoft.com/office/officeart/2005/8/layout/hierarchy3"/>
    <dgm:cxn modelId="{78BDA44D-40C8-4A6D-A5A5-F00F1B47DC46}" type="presOf" srcId="{B9D0EB0F-4E08-4EF3-BA54-ACD6C7E3C05C}" destId="{5AD5D8F5-D2D0-403D-A3DD-EAD87D7FC08C}" srcOrd="0" destOrd="0" presId="urn:microsoft.com/office/officeart/2005/8/layout/hierarchy3"/>
    <dgm:cxn modelId="{7D9961D6-74A4-48F6-B407-DB6C248F1480}" type="presOf" srcId="{810B1B1D-94C7-48F2-9E06-EE010D67508A}" destId="{0462DADF-0C52-4B92-992B-2CBBF0ED7B7E}" srcOrd="0" destOrd="0" presId="urn:microsoft.com/office/officeart/2005/8/layout/hierarchy3"/>
    <dgm:cxn modelId="{E0209A90-CB9C-400E-9FDE-7E6F50F0B02E}" type="presOf" srcId="{F4AD0886-F06D-4419-832D-18E742A9217E}" destId="{B53CBAF7-0C18-4AA1-A64A-98220907DA3B}" srcOrd="0" destOrd="0" presId="urn:microsoft.com/office/officeart/2005/8/layout/hierarchy3"/>
    <dgm:cxn modelId="{0DD6F4EA-3AA1-4682-8B97-05DB3384DA20}" type="presOf" srcId="{D4D99CCB-A6CA-4956-85B9-09641043D6C9}" destId="{6C42E97C-3191-4E8D-B519-9C05F8906F38}" srcOrd="0" destOrd="0" presId="urn:microsoft.com/office/officeart/2005/8/layout/hierarchy3"/>
    <dgm:cxn modelId="{C865B071-10FE-4E87-A78F-F584BDDF1290}" type="presOf" srcId="{162AFEE1-9E76-49B3-A6EA-D2A9A21BD79C}" destId="{EF3D32DA-1E9A-46EF-88F1-B61B98205004}" srcOrd="0" destOrd="0" presId="urn:microsoft.com/office/officeart/2005/8/layout/hierarchy3"/>
    <dgm:cxn modelId="{2C2BBD1B-E67F-4DEF-AAD9-24C1E4209EF6}" type="presOf" srcId="{63DBB144-17EB-44A3-80C3-FC3DB44590E2}" destId="{FADA77D8-2BB0-41CF-8498-FACB7F857C08}" srcOrd="0" destOrd="0" presId="urn:microsoft.com/office/officeart/2005/8/layout/hierarchy3"/>
    <dgm:cxn modelId="{78E6844A-832D-4A8F-A257-6A626757E785}" srcId="{6C3406F1-B6E5-40D9-8D2F-8F5A04942911}" destId="{835AFFE4-9F52-4BFB-A1B8-1EF1DC74D31D}" srcOrd="1" destOrd="0" parTransId="{63DBB144-17EB-44A3-80C3-FC3DB44590E2}" sibTransId="{E459BE5C-D2D3-4128-9F4D-351C37FB0A5D}"/>
    <dgm:cxn modelId="{AAE3BA25-CB0B-4B2C-8691-05FB572AD5AA}" srcId="{6C3406F1-B6E5-40D9-8D2F-8F5A04942911}" destId="{810B1B1D-94C7-48F2-9E06-EE010D67508A}" srcOrd="2" destOrd="0" parTransId="{C45177A7-433F-49CD-AC87-8CDC3DF2BF1B}" sibTransId="{7D26CF1D-6C74-432F-81FF-BD5B6F72E98C}"/>
    <dgm:cxn modelId="{054D8E5D-824D-48E9-8A88-4041B9D9A473}" type="presOf" srcId="{C45177A7-433F-49CD-AC87-8CDC3DF2BF1B}" destId="{EC4D011D-E13B-4B53-8FC8-8B93227B467F}" srcOrd="0" destOrd="0" presId="urn:microsoft.com/office/officeart/2005/8/layout/hierarchy3"/>
    <dgm:cxn modelId="{018DA063-76BA-4D47-B818-E98702384BFC}" type="presOf" srcId="{A74AA616-D86F-4AC9-93BC-80B7C4ECFF61}" destId="{4D19984E-DBC3-4B72-92D3-83AB68EB77B8}" srcOrd="0" destOrd="0" presId="urn:microsoft.com/office/officeart/2005/8/layout/hierarchy3"/>
    <dgm:cxn modelId="{9B7CF877-DC3C-48AA-B7FC-74AA7FE68CF5}" srcId="{6C3406F1-B6E5-40D9-8D2F-8F5A04942911}" destId="{F4AD0886-F06D-4419-832D-18E742A9217E}" srcOrd="0" destOrd="0" parTransId="{00BA29A0-5191-43CC-90BC-40EEC55DCA3D}" sibTransId="{3313265F-3F63-4846-AFD8-E60B8BE27215}"/>
    <dgm:cxn modelId="{1F69A392-B94D-4D3E-9EA7-D34FF19B2D52}" type="presParOf" srcId="{62640675-CCA4-4383-B161-7D95AE4AF273}" destId="{1C646924-0640-42E0-949B-1130F4EC651D}" srcOrd="0" destOrd="0" presId="urn:microsoft.com/office/officeart/2005/8/layout/hierarchy3"/>
    <dgm:cxn modelId="{9B9EBD04-DF20-4DEA-BDCE-5419B2D5500C}" type="presParOf" srcId="{1C646924-0640-42E0-949B-1130F4EC651D}" destId="{38AC9763-4794-47CE-8B9B-15038CE2B0A7}" srcOrd="0" destOrd="0" presId="urn:microsoft.com/office/officeart/2005/8/layout/hierarchy3"/>
    <dgm:cxn modelId="{F27D9AFD-D9A3-415A-9BA2-363B211D3333}" type="presParOf" srcId="{38AC9763-4794-47CE-8B9B-15038CE2B0A7}" destId="{D99EDBDA-E78C-4C5B-870D-3DD27BB142D6}" srcOrd="0" destOrd="0" presId="urn:microsoft.com/office/officeart/2005/8/layout/hierarchy3"/>
    <dgm:cxn modelId="{9921E1A9-5DD4-4AA0-891D-E37167231186}" type="presParOf" srcId="{38AC9763-4794-47CE-8B9B-15038CE2B0A7}" destId="{98CEE70B-DD43-40BC-86CB-1CF72850529F}" srcOrd="1" destOrd="0" presId="urn:microsoft.com/office/officeart/2005/8/layout/hierarchy3"/>
    <dgm:cxn modelId="{1C23E5D1-2B59-434C-9639-000D52778C79}" type="presParOf" srcId="{1C646924-0640-42E0-949B-1130F4EC651D}" destId="{7D8F0B65-8502-47E3-8772-F54F13CEAB44}" srcOrd="1" destOrd="0" presId="urn:microsoft.com/office/officeart/2005/8/layout/hierarchy3"/>
    <dgm:cxn modelId="{A21C9C01-B944-40B1-A5BF-8CFC522143E6}" type="presParOf" srcId="{7D8F0B65-8502-47E3-8772-F54F13CEAB44}" destId="{8FF621D7-CE69-4E87-AD9D-59B4F006E7D8}" srcOrd="0" destOrd="0" presId="urn:microsoft.com/office/officeart/2005/8/layout/hierarchy3"/>
    <dgm:cxn modelId="{BB2BDBFA-9A97-4041-B591-C399E7637C6C}" type="presParOf" srcId="{7D8F0B65-8502-47E3-8772-F54F13CEAB44}" destId="{B53CBAF7-0C18-4AA1-A64A-98220907DA3B}" srcOrd="1" destOrd="0" presId="urn:microsoft.com/office/officeart/2005/8/layout/hierarchy3"/>
    <dgm:cxn modelId="{05809728-DEE6-4410-891B-2DC87AA3CE2D}" type="presParOf" srcId="{7D8F0B65-8502-47E3-8772-F54F13CEAB44}" destId="{FADA77D8-2BB0-41CF-8498-FACB7F857C08}" srcOrd="2" destOrd="0" presId="urn:microsoft.com/office/officeart/2005/8/layout/hierarchy3"/>
    <dgm:cxn modelId="{C6E36985-FBD2-4170-82DF-E5D797948F5E}" type="presParOf" srcId="{7D8F0B65-8502-47E3-8772-F54F13CEAB44}" destId="{8B25FB33-F04E-4B27-AE4A-2F72EE638CCC}" srcOrd="3" destOrd="0" presId="urn:microsoft.com/office/officeart/2005/8/layout/hierarchy3"/>
    <dgm:cxn modelId="{D7B23305-7024-4953-9ADF-74ADE875886C}" type="presParOf" srcId="{7D8F0B65-8502-47E3-8772-F54F13CEAB44}" destId="{EC4D011D-E13B-4B53-8FC8-8B93227B467F}" srcOrd="4" destOrd="0" presId="urn:microsoft.com/office/officeart/2005/8/layout/hierarchy3"/>
    <dgm:cxn modelId="{FE8C2AB5-04A4-448E-9335-8F6383F991E6}" type="presParOf" srcId="{7D8F0B65-8502-47E3-8772-F54F13CEAB44}" destId="{0462DADF-0C52-4B92-992B-2CBBF0ED7B7E}" srcOrd="5" destOrd="0" presId="urn:microsoft.com/office/officeart/2005/8/layout/hierarchy3"/>
    <dgm:cxn modelId="{149AD27E-ECDA-43F2-8E21-D0A464537A4A}" type="presParOf" srcId="{7D8F0B65-8502-47E3-8772-F54F13CEAB44}" destId="{EF3D32DA-1E9A-46EF-88F1-B61B98205004}" srcOrd="6" destOrd="0" presId="urn:microsoft.com/office/officeart/2005/8/layout/hierarchy3"/>
    <dgm:cxn modelId="{9538EA9E-A3CF-4886-B9F0-ADF5841441DD}" type="presParOf" srcId="{7D8F0B65-8502-47E3-8772-F54F13CEAB44}" destId="{6C42E97C-3191-4E8D-B519-9C05F8906F38}" srcOrd="7" destOrd="0" presId="urn:microsoft.com/office/officeart/2005/8/layout/hierarchy3"/>
    <dgm:cxn modelId="{B01AABF1-927C-4A59-BC55-0DF4BA48C9BE}" type="presParOf" srcId="{7D8F0B65-8502-47E3-8772-F54F13CEAB44}" destId="{5AD5D8F5-D2D0-403D-A3DD-EAD87D7FC08C}" srcOrd="8" destOrd="0" presId="urn:microsoft.com/office/officeart/2005/8/layout/hierarchy3"/>
    <dgm:cxn modelId="{350F0953-28A7-433A-B8BF-FAC9CC00AC56}" type="presParOf" srcId="{7D8F0B65-8502-47E3-8772-F54F13CEAB44}" destId="{4D19984E-DBC3-4B72-92D3-83AB68EB77B8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574F813-E653-42CC-A1CB-E8226FD96AAF}" type="doc">
      <dgm:prSet loTypeId="urn:microsoft.com/office/officeart/2005/8/layout/vList2" loCatId="list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en-GB"/>
        </a:p>
      </dgm:t>
    </dgm:pt>
    <dgm:pt modelId="{8C7D74E0-B9B6-4266-9F1D-B38F5B625E6B}">
      <dgm:prSet phldrT="[Text]" custT="1"/>
      <dgm:spPr/>
      <dgm:t>
        <a:bodyPr/>
        <a:lstStyle/>
        <a:p>
          <a:r>
            <a:rPr lang="en-GB" sz="2000" dirty="0" smtClean="0">
              <a:latin typeface="Calibri" pitchFamily="34" charset="0"/>
            </a:rPr>
            <a:t>“C” (direct or driving effects)</a:t>
          </a:r>
          <a:endParaRPr lang="en-GB" sz="2000" dirty="0">
            <a:latin typeface="Calibri" pitchFamily="34" charset="0"/>
          </a:endParaRPr>
        </a:p>
      </dgm:t>
    </dgm:pt>
    <dgm:pt modelId="{EDEEDF37-BADF-4B21-9EAC-85821BC0A2B8}" type="parTrans" cxnId="{53F3CCE0-34B3-4F60-895D-E17792BBEE40}">
      <dgm:prSet/>
      <dgm:spPr/>
      <dgm:t>
        <a:bodyPr/>
        <a:lstStyle/>
        <a:p>
          <a:endParaRPr lang="en-GB"/>
        </a:p>
      </dgm:t>
    </dgm:pt>
    <dgm:pt modelId="{683BB897-342C-4E57-AF3D-01B19811E836}" type="sibTrans" cxnId="{53F3CCE0-34B3-4F60-895D-E17792BBEE40}">
      <dgm:prSet/>
      <dgm:spPr/>
      <dgm:t>
        <a:bodyPr/>
        <a:lstStyle/>
        <a:p>
          <a:endParaRPr lang="en-GB"/>
        </a:p>
      </dgm:t>
    </dgm:pt>
    <dgm:pt modelId="{8137B919-FADF-41EF-B4E0-C4F2C18C28C6}">
      <dgm:prSet phldrT="[Text]" custT="1"/>
      <dgm:spPr/>
      <dgm:t>
        <a:bodyPr/>
        <a:lstStyle/>
        <a:p>
          <a:r>
            <a:rPr lang="en-GB" sz="2000" b="0" smtClean="0">
              <a:latin typeface="Calibri" pitchFamily="34" charset="0"/>
            </a:rPr>
            <a:t>extrinsic influences of inputs on neuronal activity.</a:t>
          </a:r>
          <a:endParaRPr lang="en-GB" sz="2000" dirty="0">
            <a:latin typeface="Calibri" pitchFamily="34" charset="0"/>
          </a:endParaRPr>
        </a:p>
      </dgm:t>
    </dgm:pt>
    <dgm:pt modelId="{2AD42B3E-87AB-4109-AC49-3EC25690BF8D}" type="parTrans" cxnId="{12FC8B40-04A4-4F4E-BEC3-31E9D8E26B72}">
      <dgm:prSet/>
      <dgm:spPr/>
      <dgm:t>
        <a:bodyPr/>
        <a:lstStyle/>
        <a:p>
          <a:endParaRPr lang="en-GB"/>
        </a:p>
      </dgm:t>
    </dgm:pt>
    <dgm:pt modelId="{543BB8A6-AD61-4106-BCF6-3B4EFB39F83A}" type="sibTrans" cxnId="{12FC8B40-04A4-4F4E-BEC3-31E9D8E26B72}">
      <dgm:prSet/>
      <dgm:spPr/>
      <dgm:t>
        <a:bodyPr/>
        <a:lstStyle/>
        <a:p>
          <a:endParaRPr lang="en-GB"/>
        </a:p>
      </dgm:t>
    </dgm:pt>
    <dgm:pt modelId="{B18BFD8C-9B5A-44A0-8ED8-DA86E208091A}">
      <dgm:prSet phldrT="[Text]" custT="1"/>
      <dgm:spPr/>
      <dgm:t>
        <a:bodyPr/>
        <a:lstStyle/>
        <a:p>
          <a:r>
            <a:rPr lang="en-GB" sz="2000" smtClean="0">
              <a:latin typeface="Calibri" pitchFamily="34" charset="0"/>
            </a:rPr>
            <a:t>“A” (endogenous coupling or latent connectivity)</a:t>
          </a:r>
          <a:endParaRPr lang="en-GB" sz="2000" dirty="0">
            <a:latin typeface="Calibri" pitchFamily="34" charset="0"/>
          </a:endParaRPr>
        </a:p>
      </dgm:t>
    </dgm:pt>
    <dgm:pt modelId="{D9A9D6C9-18B8-4691-AFDA-50AA6F07347C}" type="parTrans" cxnId="{0E5B3583-6868-41A8-8A17-367D7619D569}">
      <dgm:prSet/>
      <dgm:spPr/>
      <dgm:t>
        <a:bodyPr/>
        <a:lstStyle/>
        <a:p>
          <a:endParaRPr lang="en-GB"/>
        </a:p>
      </dgm:t>
    </dgm:pt>
    <dgm:pt modelId="{F98C16CD-DFF8-435D-AB45-BB54B77680FB}" type="sibTrans" cxnId="{0E5B3583-6868-41A8-8A17-367D7619D569}">
      <dgm:prSet/>
      <dgm:spPr/>
      <dgm:t>
        <a:bodyPr/>
        <a:lstStyle/>
        <a:p>
          <a:endParaRPr lang="en-GB"/>
        </a:p>
      </dgm:t>
    </dgm:pt>
    <dgm:pt modelId="{013B5B14-B6F6-4A80-A397-53331E04C27B}">
      <dgm:prSet phldrT="[Text]" custT="1"/>
      <dgm:spPr/>
      <dgm:t>
        <a:bodyPr/>
        <a:lstStyle/>
        <a:p>
          <a:r>
            <a:rPr lang="en-GB" sz="2000" b="0" smtClean="0">
              <a:latin typeface="Calibri" pitchFamily="34" charset="0"/>
            </a:rPr>
            <a:t>fixed or intrinsic effective connectivity;</a:t>
          </a:r>
          <a:endParaRPr lang="en-GB" sz="2000" dirty="0">
            <a:latin typeface="Calibri" pitchFamily="34" charset="0"/>
          </a:endParaRPr>
        </a:p>
      </dgm:t>
    </dgm:pt>
    <dgm:pt modelId="{16E4F573-D797-4D96-AE48-8C3DB176162C}" type="parTrans" cxnId="{089ADFB6-FB9B-4C1D-9F93-930A527E2989}">
      <dgm:prSet/>
      <dgm:spPr/>
      <dgm:t>
        <a:bodyPr/>
        <a:lstStyle/>
        <a:p>
          <a:endParaRPr lang="en-GB"/>
        </a:p>
      </dgm:t>
    </dgm:pt>
    <dgm:pt modelId="{C4F638EF-54C9-4EC7-96EA-C5067D6A8DEB}" type="sibTrans" cxnId="{089ADFB6-FB9B-4C1D-9F93-930A527E2989}">
      <dgm:prSet/>
      <dgm:spPr/>
      <dgm:t>
        <a:bodyPr/>
        <a:lstStyle/>
        <a:p>
          <a:endParaRPr lang="en-GB"/>
        </a:p>
      </dgm:t>
    </dgm:pt>
    <dgm:pt modelId="{D40ECFD8-A788-4C36-ACFA-227516A85346}">
      <dgm:prSet custT="1"/>
      <dgm:spPr/>
      <dgm:t>
        <a:bodyPr/>
        <a:lstStyle/>
        <a:p>
          <a:r>
            <a:rPr lang="en-GB" sz="2000" b="0" dirty="0" smtClean="0">
              <a:latin typeface="Calibri" pitchFamily="34" charset="0"/>
            </a:rPr>
            <a:t>first order connectivity among the regions in the absence of input;</a:t>
          </a:r>
          <a:endParaRPr lang="en-GB" sz="2000" b="0" dirty="0">
            <a:latin typeface="Calibri" pitchFamily="34" charset="0"/>
          </a:endParaRPr>
        </a:p>
      </dgm:t>
    </dgm:pt>
    <dgm:pt modelId="{810F1B13-005F-4095-BFE2-71EFC651FA37}" type="parTrans" cxnId="{08B71AF0-19B6-4459-B57B-DD2B847624D7}">
      <dgm:prSet/>
      <dgm:spPr/>
      <dgm:t>
        <a:bodyPr/>
        <a:lstStyle/>
        <a:p>
          <a:endParaRPr lang="en-GB"/>
        </a:p>
      </dgm:t>
    </dgm:pt>
    <dgm:pt modelId="{D50D22E6-7F1B-4208-A3A0-F79B948F151C}" type="sibTrans" cxnId="{08B71AF0-19B6-4459-B57B-DD2B847624D7}">
      <dgm:prSet/>
      <dgm:spPr/>
      <dgm:t>
        <a:bodyPr/>
        <a:lstStyle/>
        <a:p>
          <a:endParaRPr lang="en-GB"/>
        </a:p>
      </dgm:t>
    </dgm:pt>
    <dgm:pt modelId="{B74D6EEA-EF18-4E49-9946-8C557DC5CAEA}">
      <dgm:prSet custT="1"/>
      <dgm:spPr/>
      <dgm:t>
        <a:bodyPr/>
        <a:lstStyle/>
        <a:p>
          <a:r>
            <a:rPr lang="en-GB" sz="2000" b="0" dirty="0" smtClean="0">
              <a:latin typeface="Calibri" pitchFamily="34" charset="0"/>
            </a:rPr>
            <a:t>average/baseline connectivity in the system. </a:t>
          </a:r>
          <a:endParaRPr lang="en-GB" sz="2000" b="0" dirty="0">
            <a:latin typeface="Calibri" pitchFamily="34" charset="0"/>
          </a:endParaRPr>
        </a:p>
      </dgm:t>
    </dgm:pt>
    <dgm:pt modelId="{93569EA0-EE83-4841-9660-033D55AE4CCF}" type="parTrans" cxnId="{9BC09ED2-4CDF-4F12-9188-381A7AD43A33}">
      <dgm:prSet/>
      <dgm:spPr/>
      <dgm:t>
        <a:bodyPr/>
        <a:lstStyle/>
        <a:p>
          <a:endParaRPr lang="en-GB"/>
        </a:p>
      </dgm:t>
    </dgm:pt>
    <dgm:pt modelId="{38F4E91B-88D4-4150-934E-2EB75A8D12AC}" type="sibTrans" cxnId="{9BC09ED2-4CDF-4F12-9188-381A7AD43A33}">
      <dgm:prSet/>
      <dgm:spPr/>
      <dgm:t>
        <a:bodyPr/>
        <a:lstStyle/>
        <a:p>
          <a:endParaRPr lang="en-GB"/>
        </a:p>
      </dgm:t>
    </dgm:pt>
    <dgm:pt modelId="{95BBEF29-B225-4DDC-BBE1-4D5147727D54}">
      <dgm:prSet custT="1"/>
      <dgm:spPr/>
      <dgm:t>
        <a:bodyPr/>
        <a:lstStyle/>
        <a:p>
          <a:r>
            <a:rPr lang="en-GB" sz="2000" b="0" smtClean="0">
              <a:latin typeface="Calibri" pitchFamily="34" charset="0"/>
            </a:rPr>
            <a:t>“B” (bilinear term, modulatory effects or induced connectivity)</a:t>
          </a:r>
          <a:endParaRPr lang="en-GB" sz="2000" b="0" dirty="0">
            <a:latin typeface="Calibri" pitchFamily="34" charset="0"/>
          </a:endParaRPr>
        </a:p>
      </dgm:t>
    </dgm:pt>
    <dgm:pt modelId="{BFFE92F6-2784-41F2-9F52-3A646417A624}" type="parTrans" cxnId="{B76CECBC-129E-4075-9F4A-0AEC5F48761B}">
      <dgm:prSet/>
      <dgm:spPr/>
      <dgm:t>
        <a:bodyPr/>
        <a:lstStyle/>
        <a:p>
          <a:endParaRPr lang="en-GB"/>
        </a:p>
      </dgm:t>
    </dgm:pt>
    <dgm:pt modelId="{43DC0226-A42E-4627-9EE1-A3E162EFD13A}" type="sibTrans" cxnId="{B76CECBC-129E-4075-9F4A-0AEC5F48761B}">
      <dgm:prSet/>
      <dgm:spPr/>
      <dgm:t>
        <a:bodyPr/>
        <a:lstStyle/>
        <a:p>
          <a:endParaRPr lang="en-GB"/>
        </a:p>
      </dgm:t>
    </dgm:pt>
    <dgm:pt modelId="{C28DC7C8-899A-4BF5-98F2-84B43DCA0B00}">
      <dgm:prSet custT="1"/>
      <dgm:spPr/>
      <dgm:t>
        <a:bodyPr/>
        <a:lstStyle/>
        <a:p>
          <a:r>
            <a:rPr lang="en-GB" sz="2000" b="0" smtClean="0">
              <a:latin typeface="Calibri" pitchFamily="34" charset="0"/>
            </a:rPr>
            <a:t>context-dependent change in connectivity;</a:t>
          </a:r>
          <a:endParaRPr lang="en-GB" sz="2000" b="0" dirty="0">
            <a:latin typeface="Calibri" pitchFamily="34" charset="0"/>
          </a:endParaRPr>
        </a:p>
      </dgm:t>
    </dgm:pt>
    <dgm:pt modelId="{DE7DE1A4-4361-4129-9265-5FAC85E33C09}" type="parTrans" cxnId="{1FE2B041-F825-4F9D-9D8C-F618BB3783D3}">
      <dgm:prSet/>
      <dgm:spPr/>
      <dgm:t>
        <a:bodyPr/>
        <a:lstStyle/>
        <a:p>
          <a:endParaRPr lang="en-GB"/>
        </a:p>
      </dgm:t>
    </dgm:pt>
    <dgm:pt modelId="{EE557039-71B0-441E-A8C3-70DD941C9817}" type="sibTrans" cxnId="{1FE2B041-F825-4F9D-9D8C-F618BB3783D3}">
      <dgm:prSet/>
      <dgm:spPr/>
      <dgm:t>
        <a:bodyPr/>
        <a:lstStyle/>
        <a:p>
          <a:endParaRPr lang="en-GB"/>
        </a:p>
      </dgm:t>
    </dgm:pt>
    <dgm:pt modelId="{BA84FD5C-0194-47EB-8E86-884D434C30F9}">
      <dgm:prSet custT="1"/>
      <dgm:spPr/>
      <dgm:t>
        <a:bodyPr/>
        <a:lstStyle/>
        <a:p>
          <a:r>
            <a:rPr lang="en-GB" sz="2000" b="0" smtClean="0">
              <a:latin typeface="Calibri" pitchFamily="34" charset="0"/>
            </a:rPr>
            <a:t>second-order interaction between the input and activity in a source region when causing a response in a target region.</a:t>
          </a:r>
          <a:endParaRPr lang="en-GB" sz="2000" b="0" dirty="0" smtClean="0">
            <a:latin typeface="Calibri" pitchFamily="34" charset="0"/>
          </a:endParaRPr>
        </a:p>
      </dgm:t>
    </dgm:pt>
    <dgm:pt modelId="{E1CFE337-1D41-46B7-A973-F88620918C10}" type="parTrans" cxnId="{E58BD30C-B0D8-4504-BACC-D1E0FA1FF38A}">
      <dgm:prSet/>
      <dgm:spPr/>
      <dgm:t>
        <a:bodyPr/>
        <a:lstStyle/>
        <a:p>
          <a:endParaRPr lang="en-GB"/>
        </a:p>
      </dgm:t>
    </dgm:pt>
    <dgm:pt modelId="{93743A9E-6EF0-4021-8075-B909F4BBBF22}" type="sibTrans" cxnId="{E58BD30C-B0D8-4504-BACC-D1E0FA1FF38A}">
      <dgm:prSet/>
      <dgm:spPr/>
      <dgm:t>
        <a:bodyPr/>
        <a:lstStyle/>
        <a:p>
          <a:endParaRPr lang="en-GB"/>
        </a:p>
      </dgm:t>
    </dgm:pt>
    <dgm:pt modelId="{0159A07D-7112-4C1F-9EAD-6B5D6A4044F9}" type="pres">
      <dgm:prSet presAssocID="{8574F813-E653-42CC-A1CB-E8226FD96AA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D9398FB-6A1E-42B0-876C-B7D2F546AD1E}" type="pres">
      <dgm:prSet presAssocID="{8C7D74E0-B9B6-4266-9F1D-B38F5B625E6B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2EA9073-BADC-47B8-9FF4-878850AE20AA}" type="pres">
      <dgm:prSet presAssocID="{8C7D74E0-B9B6-4266-9F1D-B38F5B625E6B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825A2A0-02B4-4BE3-8145-D945D88E545E}" type="pres">
      <dgm:prSet presAssocID="{B18BFD8C-9B5A-44A0-8ED8-DA86E208091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6E7837D-DE31-4AB0-8F89-8227B7C6DB3C}" type="pres">
      <dgm:prSet presAssocID="{B18BFD8C-9B5A-44A0-8ED8-DA86E208091A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7CCB15C-5287-4FC1-A14D-F9D9654F8B4B}" type="pres">
      <dgm:prSet presAssocID="{95BBEF29-B225-4DDC-BBE1-4D5147727D5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0266A4A-E945-44A6-AD29-8B3BE17F1049}" type="pres">
      <dgm:prSet presAssocID="{95BBEF29-B225-4DDC-BBE1-4D5147727D54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F42DEEC-6E61-474C-8C82-95FB128047AD}" type="presOf" srcId="{95BBEF29-B225-4DDC-BBE1-4D5147727D54}" destId="{A7CCB15C-5287-4FC1-A14D-F9D9654F8B4B}" srcOrd="0" destOrd="0" presId="urn:microsoft.com/office/officeart/2005/8/layout/vList2"/>
    <dgm:cxn modelId="{E58BD30C-B0D8-4504-BACC-D1E0FA1FF38A}" srcId="{95BBEF29-B225-4DDC-BBE1-4D5147727D54}" destId="{BA84FD5C-0194-47EB-8E86-884D434C30F9}" srcOrd="1" destOrd="0" parTransId="{E1CFE337-1D41-46B7-A973-F88620918C10}" sibTransId="{93743A9E-6EF0-4021-8075-B909F4BBBF22}"/>
    <dgm:cxn modelId="{12FC8B40-04A4-4F4E-BEC3-31E9D8E26B72}" srcId="{8C7D74E0-B9B6-4266-9F1D-B38F5B625E6B}" destId="{8137B919-FADF-41EF-B4E0-C4F2C18C28C6}" srcOrd="0" destOrd="0" parTransId="{2AD42B3E-87AB-4109-AC49-3EC25690BF8D}" sibTransId="{543BB8A6-AD61-4106-BCF6-3B4EFB39F83A}"/>
    <dgm:cxn modelId="{E51D2C75-58B5-4CF4-8994-6F4E59A251D3}" type="presOf" srcId="{8C7D74E0-B9B6-4266-9F1D-B38F5B625E6B}" destId="{1D9398FB-6A1E-42B0-876C-B7D2F546AD1E}" srcOrd="0" destOrd="0" presId="urn:microsoft.com/office/officeart/2005/8/layout/vList2"/>
    <dgm:cxn modelId="{AFA92B13-573D-4666-ADBB-1B49ABEB1EAC}" type="presOf" srcId="{8574F813-E653-42CC-A1CB-E8226FD96AAF}" destId="{0159A07D-7112-4C1F-9EAD-6B5D6A4044F9}" srcOrd="0" destOrd="0" presId="urn:microsoft.com/office/officeart/2005/8/layout/vList2"/>
    <dgm:cxn modelId="{C180AD5B-83FA-4525-88B4-51C421C83965}" type="presOf" srcId="{8137B919-FADF-41EF-B4E0-C4F2C18C28C6}" destId="{D2EA9073-BADC-47B8-9FF4-878850AE20AA}" srcOrd="0" destOrd="0" presId="urn:microsoft.com/office/officeart/2005/8/layout/vList2"/>
    <dgm:cxn modelId="{53F3CCE0-34B3-4F60-895D-E17792BBEE40}" srcId="{8574F813-E653-42CC-A1CB-E8226FD96AAF}" destId="{8C7D74E0-B9B6-4266-9F1D-B38F5B625E6B}" srcOrd="0" destOrd="0" parTransId="{EDEEDF37-BADF-4B21-9EAC-85821BC0A2B8}" sibTransId="{683BB897-342C-4E57-AF3D-01B19811E836}"/>
    <dgm:cxn modelId="{1FE2B041-F825-4F9D-9D8C-F618BB3783D3}" srcId="{95BBEF29-B225-4DDC-BBE1-4D5147727D54}" destId="{C28DC7C8-899A-4BF5-98F2-84B43DCA0B00}" srcOrd="0" destOrd="0" parTransId="{DE7DE1A4-4361-4129-9265-5FAC85E33C09}" sibTransId="{EE557039-71B0-441E-A8C3-70DD941C9817}"/>
    <dgm:cxn modelId="{70AA006F-45A7-4C3F-9E24-D614FF30CD9A}" type="presOf" srcId="{C28DC7C8-899A-4BF5-98F2-84B43DCA0B00}" destId="{D0266A4A-E945-44A6-AD29-8B3BE17F1049}" srcOrd="0" destOrd="0" presId="urn:microsoft.com/office/officeart/2005/8/layout/vList2"/>
    <dgm:cxn modelId="{B76CECBC-129E-4075-9F4A-0AEC5F48761B}" srcId="{8574F813-E653-42CC-A1CB-E8226FD96AAF}" destId="{95BBEF29-B225-4DDC-BBE1-4D5147727D54}" srcOrd="2" destOrd="0" parTransId="{BFFE92F6-2784-41F2-9F52-3A646417A624}" sibTransId="{43DC0226-A42E-4627-9EE1-A3E162EFD13A}"/>
    <dgm:cxn modelId="{00F722C6-64A1-42A7-8CAB-9FEE4C7476C6}" type="presOf" srcId="{D40ECFD8-A788-4C36-ACFA-227516A85346}" destId="{36E7837D-DE31-4AB0-8F89-8227B7C6DB3C}" srcOrd="0" destOrd="1" presId="urn:microsoft.com/office/officeart/2005/8/layout/vList2"/>
    <dgm:cxn modelId="{AC3F1FE2-B6AD-4E28-B370-44DA99F9BDF8}" type="presOf" srcId="{B18BFD8C-9B5A-44A0-8ED8-DA86E208091A}" destId="{6825A2A0-02B4-4BE3-8145-D945D88E545E}" srcOrd="0" destOrd="0" presId="urn:microsoft.com/office/officeart/2005/8/layout/vList2"/>
    <dgm:cxn modelId="{9BC09ED2-4CDF-4F12-9188-381A7AD43A33}" srcId="{B18BFD8C-9B5A-44A0-8ED8-DA86E208091A}" destId="{B74D6EEA-EF18-4E49-9946-8C557DC5CAEA}" srcOrd="2" destOrd="0" parTransId="{93569EA0-EE83-4841-9660-033D55AE4CCF}" sibTransId="{38F4E91B-88D4-4150-934E-2EB75A8D12AC}"/>
    <dgm:cxn modelId="{EC1BD9B5-4ECD-4A5B-BDEF-095F79CAE993}" type="presOf" srcId="{013B5B14-B6F6-4A80-A397-53331E04C27B}" destId="{36E7837D-DE31-4AB0-8F89-8227B7C6DB3C}" srcOrd="0" destOrd="0" presId="urn:microsoft.com/office/officeart/2005/8/layout/vList2"/>
    <dgm:cxn modelId="{08B71AF0-19B6-4459-B57B-DD2B847624D7}" srcId="{B18BFD8C-9B5A-44A0-8ED8-DA86E208091A}" destId="{D40ECFD8-A788-4C36-ACFA-227516A85346}" srcOrd="1" destOrd="0" parTransId="{810F1B13-005F-4095-BFE2-71EFC651FA37}" sibTransId="{D50D22E6-7F1B-4208-A3A0-F79B948F151C}"/>
    <dgm:cxn modelId="{58CC6B88-A98B-4E2E-96A0-637209448204}" type="presOf" srcId="{B74D6EEA-EF18-4E49-9946-8C557DC5CAEA}" destId="{36E7837D-DE31-4AB0-8F89-8227B7C6DB3C}" srcOrd="0" destOrd="2" presId="urn:microsoft.com/office/officeart/2005/8/layout/vList2"/>
    <dgm:cxn modelId="{089ADFB6-FB9B-4C1D-9F93-930A527E2989}" srcId="{B18BFD8C-9B5A-44A0-8ED8-DA86E208091A}" destId="{013B5B14-B6F6-4A80-A397-53331E04C27B}" srcOrd="0" destOrd="0" parTransId="{16E4F573-D797-4D96-AE48-8C3DB176162C}" sibTransId="{C4F638EF-54C9-4EC7-96EA-C5067D6A8DEB}"/>
    <dgm:cxn modelId="{9812ECA8-3AC4-4BB6-8042-53728BCDA090}" type="presOf" srcId="{BA84FD5C-0194-47EB-8E86-884D434C30F9}" destId="{D0266A4A-E945-44A6-AD29-8B3BE17F1049}" srcOrd="0" destOrd="1" presId="urn:microsoft.com/office/officeart/2005/8/layout/vList2"/>
    <dgm:cxn modelId="{0E5B3583-6868-41A8-8A17-367D7619D569}" srcId="{8574F813-E653-42CC-A1CB-E8226FD96AAF}" destId="{B18BFD8C-9B5A-44A0-8ED8-DA86E208091A}" srcOrd="1" destOrd="0" parTransId="{D9A9D6C9-18B8-4691-AFDA-50AA6F07347C}" sibTransId="{F98C16CD-DFF8-435D-AB45-BB54B77680FB}"/>
    <dgm:cxn modelId="{D189002A-E5AE-4050-83D3-48461F209C85}" type="presParOf" srcId="{0159A07D-7112-4C1F-9EAD-6B5D6A4044F9}" destId="{1D9398FB-6A1E-42B0-876C-B7D2F546AD1E}" srcOrd="0" destOrd="0" presId="urn:microsoft.com/office/officeart/2005/8/layout/vList2"/>
    <dgm:cxn modelId="{2B88D9BB-90CB-45A4-93C0-31681D4907F4}" type="presParOf" srcId="{0159A07D-7112-4C1F-9EAD-6B5D6A4044F9}" destId="{D2EA9073-BADC-47B8-9FF4-878850AE20AA}" srcOrd="1" destOrd="0" presId="urn:microsoft.com/office/officeart/2005/8/layout/vList2"/>
    <dgm:cxn modelId="{5D492049-AD1E-422E-8A3F-1E2B5CEE560A}" type="presParOf" srcId="{0159A07D-7112-4C1F-9EAD-6B5D6A4044F9}" destId="{6825A2A0-02B4-4BE3-8145-D945D88E545E}" srcOrd="2" destOrd="0" presId="urn:microsoft.com/office/officeart/2005/8/layout/vList2"/>
    <dgm:cxn modelId="{91577873-3F8B-4485-A133-F64612DC99B9}" type="presParOf" srcId="{0159A07D-7112-4C1F-9EAD-6B5D6A4044F9}" destId="{36E7837D-DE31-4AB0-8F89-8227B7C6DB3C}" srcOrd="3" destOrd="0" presId="urn:microsoft.com/office/officeart/2005/8/layout/vList2"/>
    <dgm:cxn modelId="{964D2918-E518-4F80-8234-0AB9CCC8F82B}" type="presParOf" srcId="{0159A07D-7112-4C1F-9EAD-6B5D6A4044F9}" destId="{A7CCB15C-5287-4FC1-A14D-F9D9654F8B4B}" srcOrd="4" destOrd="0" presId="urn:microsoft.com/office/officeart/2005/8/layout/vList2"/>
    <dgm:cxn modelId="{311C245D-32BC-42A6-83CD-DE5BE01EFF4C}" type="presParOf" srcId="{0159A07D-7112-4C1F-9EAD-6B5D6A4044F9}" destId="{D0266A4A-E945-44A6-AD29-8B3BE17F1049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B156C8E-D8AC-4742-B48C-EBC3D696C7BE}" type="doc">
      <dgm:prSet loTypeId="urn:microsoft.com/office/officeart/2005/8/layout/cycle7" loCatId="cycle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0202D57E-CCE7-40A2-8845-33047C44B831}">
      <dgm:prSet phldrT="[Text]" custT="1"/>
      <dgm:spPr/>
      <dgm:t>
        <a:bodyPr/>
        <a:lstStyle/>
        <a:p>
          <a:r>
            <a:rPr lang="en-GB" sz="1600" dirty="0" smtClean="0">
              <a:latin typeface="Calibri" panose="020F0502020204030204" pitchFamily="34" charset="0"/>
            </a:rPr>
            <a:t>DCM accommodates</a:t>
          </a:r>
          <a:endParaRPr lang="en-GB" sz="1600" dirty="0"/>
        </a:p>
      </dgm:t>
    </dgm:pt>
    <dgm:pt modelId="{3A0BD5EE-6EDF-4E90-A5B4-52745EB8097D}" type="parTrans" cxnId="{75253845-94F2-4D02-BA04-3F155DCBF860}">
      <dgm:prSet/>
      <dgm:spPr/>
      <dgm:t>
        <a:bodyPr/>
        <a:lstStyle/>
        <a:p>
          <a:endParaRPr lang="en-GB"/>
        </a:p>
      </dgm:t>
    </dgm:pt>
    <dgm:pt modelId="{47FF13AB-BD05-4474-B0D6-804BF6EBCFC6}" type="sibTrans" cxnId="{75253845-94F2-4D02-BA04-3F155DCBF860}">
      <dgm:prSet/>
      <dgm:spPr/>
      <dgm:t>
        <a:bodyPr/>
        <a:lstStyle/>
        <a:p>
          <a:endParaRPr lang="en-GB"/>
        </a:p>
      </dgm:t>
    </dgm:pt>
    <dgm:pt modelId="{EB502AD0-517D-4B60-9FDB-34BD4BC64197}">
      <dgm:prSet phldrT="[Text]" custT="1"/>
      <dgm:spPr/>
      <dgm:t>
        <a:bodyPr/>
        <a:lstStyle/>
        <a:p>
          <a:r>
            <a:rPr lang="en-GB" sz="1600" dirty="0" smtClean="0">
              <a:latin typeface="Calibri" panose="020F0502020204030204" pitchFamily="34" charset="0"/>
            </a:rPr>
            <a:t>Prior knowledge</a:t>
          </a:r>
          <a:endParaRPr lang="en-GB" sz="1600" dirty="0"/>
        </a:p>
      </dgm:t>
    </dgm:pt>
    <dgm:pt modelId="{5511582A-153F-43DC-86EB-87E9CB943A2A}" type="parTrans" cxnId="{7EEC23E1-E5B8-496F-9F59-4550CC552808}">
      <dgm:prSet/>
      <dgm:spPr/>
      <dgm:t>
        <a:bodyPr/>
        <a:lstStyle/>
        <a:p>
          <a:endParaRPr lang="en-GB"/>
        </a:p>
      </dgm:t>
    </dgm:pt>
    <dgm:pt modelId="{4E8D2779-F970-4BD0-8C12-D6A38C9910AB}" type="sibTrans" cxnId="{7EEC23E1-E5B8-496F-9F59-4550CC552808}">
      <dgm:prSet/>
      <dgm:spPr/>
      <dgm:t>
        <a:bodyPr/>
        <a:lstStyle/>
        <a:p>
          <a:endParaRPr lang="en-GB"/>
        </a:p>
      </dgm:t>
    </dgm:pt>
    <dgm:pt modelId="{DBF70254-6E8E-40C3-9A2B-EA9478C5CB9E}">
      <dgm:prSet phldrT="[Text]" custT="1"/>
      <dgm:spPr/>
      <dgm:t>
        <a:bodyPr/>
        <a:lstStyle/>
        <a:p>
          <a:r>
            <a:rPr lang="en-GB" sz="1600" dirty="0" smtClean="0">
              <a:latin typeface="Calibri" panose="020F0502020204030204" pitchFamily="34" charset="0"/>
            </a:rPr>
            <a:t>New data</a:t>
          </a:r>
          <a:endParaRPr lang="en-GB" sz="1600" dirty="0"/>
        </a:p>
      </dgm:t>
    </dgm:pt>
    <dgm:pt modelId="{38CE5BBC-04CB-465F-977F-B6949D0DCE7B}" type="parTrans" cxnId="{8C3C9DBD-E8AE-4471-9550-EC307F10144A}">
      <dgm:prSet/>
      <dgm:spPr/>
      <dgm:t>
        <a:bodyPr/>
        <a:lstStyle/>
        <a:p>
          <a:endParaRPr lang="en-GB"/>
        </a:p>
      </dgm:t>
    </dgm:pt>
    <dgm:pt modelId="{DE060D47-0EC1-4B06-9E90-DA0BCD4364C2}" type="sibTrans" cxnId="{8C3C9DBD-E8AE-4471-9550-EC307F10144A}">
      <dgm:prSet/>
      <dgm:spPr/>
      <dgm:t>
        <a:bodyPr/>
        <a:lstStyle/>
        <a:p>
          <a:endParaRPr lang="en-GB"/>
        </a:p>
      </dgm:t>
    </dgm:pt>
    <dgm:pt modelId="{91904D93-8A05-4AC5-AA6B-6E869D0AF351}" type="pres">
      <dgm:prSet presAssocID="{9B156C8E-D8AC-4742-B48C-EBC3D696C7B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9EAA8A4-938D-4B9C-A5B1-BD78977E03C8}" type="pres">
      <dgm:prSet presAssocID="{0202D57E-CCE7-40A2-8845-33047C44B83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B8AFB6E-99B8-4623-8C64-B7067695C729}" type="pres">
      <dgm:prSet presAssocID="{47FF13AB-BD05-4474-B0D6-804BF6EBCFC6}" presName="sibTrans" presStyleLbl="sibTrans2D1" presStyleIdx="0" presStyleCnt="3"/>
      <dgm:spPr/>
      <dgm:t>
        <a:bodyPr/>
        <a:lstStyle/>
        <a:p>
          <a:endParaRPr lang="en-GB"/>
        </a:p>
      </dgm:t>
    </dgm:pt>
    <dgm:pt modelId="{478B72BF-6288-4537-95F6-7745E557827B}" type="pres">
      <dgm:prSet presAssocID="{47FF13AB-BD05-4474-B0D6-804BF6EBCFC6}" presName="connectorText" presStyleLbl="sibTrans2D1" presStyleIdx="0" presStyleCnt="3"/>
      <dgm:spPr/>
      <dgm:t>
        <a:bodyPr/>
        <a:lstStyle/>
        <a:p>
          <a:endParaRPr lang="en-GB"/>
        </a:p>
      </dgm:t>
    </dgm:pt>
    <dgm:pt modelId="{190E12CB-5F3D-40FC-B2EF-6A4C81C2B285}" type="pres">
      <dgm:prSet presAssocID="{EB502AD0-517D-4B60-9FDB-34BD4BC6419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63819E4-FFB3-49BE-9FF9-DB6036A02B47}" type="pres">
      <dgm:prSet presAssocID="{4E8D2779-F970-4BD0-8C12-D6A38C9910AB}" presName="sibTrans" presStyleLbl="sibTrans2D1" presStyleIdx="1" presStyleCnt="3"/>
      <dgm:spPr/>
      <dgm:t>
        <a:bodyPr/>
        <a:lstStyle/>
        <a:p>
          <a:endParaRPr lang="en-GB"/>
        </a:p>
      </dgm:t>
    </dgm:pt>
    <dgm:pt modelId="{95E65324-EB7C-4072-8FE1-525B23FFE4F8}" type="pres">
      <dgm:prSet presAssocID="{4E8D2779-F970-4BD0-8C12-D6A38C9910AB}" presName="connectorText" presStyleLbl="sibTrans2D1" presStyleIdx="1" presStyleCnt="3"/>
      <dgm:spPr/>
      <dgm:t>
        <a:bodyPr/>
        <a:lstStyle/>
        <a:p>
          <a:endParaRPr lang="en-GB"/>
        </a:p>
      </dgm:t>
    </dgm:pt>
    <dgm:pt modelId="{D316ECF9-688B-4894-93E3-1C0BBA7B4C49}" type="pres">
      <dgm:prSet presAssocID="{DBF70254-6E8E-40C3-9A2B-EA9478C5CB9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B1BFA5D-890B-4CFB-A048-FDF7C0E7DA47}" type="pres">
      <dgm:prSet presAssocID="{DE060D47-0EC1-4B06-9E90-DA0BCD4364C2}" presName="sibTrans" presStyleLbl="sibTrans2D1" presStyleIdx="2" presStyleCnt="3"/>
      <dgm:spPr/>
      <dgm:t>
        <a:bodyPr/>
        <a:lstStyle/>
        <a:p>
          <a:endParaRPr lang="en-GB"/>
        </a:p>
      </dgm:t>
    </dgm:pt>
    <dgm:pt modelId="{5E1659BB-9B53-4D00-AB12-DB93260AA673}" type="pres">
      <dgm:prSet presAssocID="{DE060D47-0EC1-4B06-9E90-DA0BCD4364C2}" presName="connectorText" presStyleLbl="sibTrans2D1" presStyleIdx="2" presStyleCnt="3"/>
      <dgm:spPr/>
      <dgm:t>
        <a:bodyPr/>
        <a:lstStyle/>
        <a:p>
          <a:endParaRPr lang="en-GB"/>
        </a:p>
      </dgm:t>
    </dgm:pt>
  </dgm:ptLst>
  <dgm:cxnLst>
    <dgm:cxn modelId="{7EEC23E1-E5B8-496F-9F59-4550CC552808}" srcId="{9B156C8E-D8AC-4742-B48C-EBC3D696C7BE}" destId="{EB502AD0-517D-4B60-9FDB-34BD4BC64197}" srcOrd="1" destOrd="0" parTransId="{5511582A-153F-43DC-86EB-87E9CB943A2A}" sibTransId="{4E8D2779-F970-4BD0-8C12-D6A38C9910AB}"/>
    <dgm:cxn modelId="{C7FFA5A4-D1FD-4DCF-B079-19B457D6716F}" type="presOf" srcId="{DE060D47-0EC1-4B06-9E90-DA0BCD4364C2}" destId="{5E1659BB-9B53-4D00-AB12-DB93260AA673}" srcOrd="1" destOrd="0" presId="urn:microsoft.com/office/officeart/2005/8/layout/cycle7"/>
    <dgm:cxn modelId="{75253845-94F2-4D02-BA04-3F155DCBF860}" srcId="{9B156C8E-D8AC-4742-B48C-EBC3D696C7BE}" destId="{0202D57E-CCE7-40A2-8845-33047C44B831}" srcOrd="0" destOrd="0" parTransId="{3A0BD5EE-6EDF-4E90-A5B4-52745EB8097D}" sibTransId="{47FF13AB-BD05-4474-B0D6-804BF6EBCFC6}"/>
    <dgm:cxn modelId="{4869C662-59C7-4CC9-941A-FBB980975A4E}" type="presOf" srcId="{DBF70254-6E8E-40C3-9A2B-EA9478C5CB9E}" destId="{D316ECF9-688B-4894-93E3-1C0BBA7B4C49}" srcOrd="0" destOrd="0" presId="urn:microsoft.com/office/officeart/2005/8/layout/cycle7"/>
    <dgm:cxn modelId="{0F851453-1402-4DA8-92F2-76113D23DD0A}" type="presOf" srcId="{4E8D2779-F970-4BD0-8C12-D6A38C9910AB}" destId="{95E65324-EB7C-4072-8FE1-525B23FFE4F8}" srcOrd="1" destOrd="0" presId="urn:microsoft.com/office/officeart/2005/8/layout/cycle7"/>
    <dgm:cxn modelId="{8596D765-3793-48A9-A9D2-BE343FE12BAF}" type="presOf" srcId="{DE060D47-0EC1-4B06-9E90-DA0BCD4364C2}" destId="{BB1BFA5D-890B-4CFB-A048-FDF7C0E7DA47}" srcOrd="0" destOrd="0" presId="urn:microsoft.com/office/officeart/2005/8/layout/cycle7"/>
    <dgm:cxn modelId="{43640416-C48B-4205-ACC8-F1DDD4198CA6}" type="presOf" srcId="{47FF13AB-BD05-4474-B0D6-804BF6EBCFC6}" destId="{1B8AFB6E-99B8-4623-8C64-B7067695C729}" srcOrd="0" destOrd="0" presId="urn:microsoft.com/office/officeart/2005/8/layout/cycle7"/>
    <dgm:cxn modelId="{D41DBB2C-BF95-49CF-B23D-EF9A468C3D30}" type="presOf" srcId="{47FF13AB-BD05-4474-B0D6-804BF6EBCFC6}" destId="{478B72BF-6288-4537-95F6-7745E557827B}" srcOrd="1" destOrd="0" presId="urn:microsoft.com/office/officeart/2005/8/layout/cycle7"/>
    <dgm:cxn modelId="{3C88705C-9CB6-4072-B1BA-399CA42F7196}" type="presOf" srcId="{EB502AD0-517D-4B60-9FDB-34BD4BC64197}" destId="{190E12CB-5F3D-40FC-B2EF-6A4C81C2B285}" srcOrd="0" destOrd="0" presId="urn:microsoft.com/office/officeart/2005/8/layout/cycle7"/>
    <dgm:cxn modelId="{82832186-2321-4199-A531-A0DE7C77E4DB}" type="presOf" srcId="{9B156C8E-D8AC-4742-B48C-EBC3D696C7BE}" destId="{91904D93-8A05-4AC5-AA6B-6E869D0AF351}" srcOrd="0" destOrd="0" presId="urn:microsoft.com/office/officeart/2005/8/layout/cycle7"/>
    <dgm:cxn modelId="{8C3C9DBD-E8AE-4471-9550-EC307F10144A}" srcId="{9B156C8E-D8AC-4742-B48C-EBC3D696C7BE}" destId="{DBF70254-6E8E-40C3-9A2B-EA9478C5CB9E}" srcOrd="2" destOrd="0" parTransId="{38CE5BBC-04CB-465F-977F-B6949D0DCE7B}" sibTransId="{DE060D47-0EC1-4B06-9E90-DA0BCD4364C2}"/>
    <dgm:cxn modelId="{67AF411F-1A16-4A7F-A352-C56FBF84A493}" type="presOf" srcId="{4E8D2779-F970-4BD0-8C12-D6A38C9910AB}" destId="{C63819E4-FFB3-49BE-9FF9-DB6036A02B47}" srcOrd="0" destOrd="0" presId="urn:microsoft.com/office/officeart/2005/8/layout/cycle7"/>
    <dgm:cxn modelId="{C2FBE41C-C922-46DB-A222-574BEF95F307}" type="presOf" srcId="{0202D57E-CCE7-40A2-8845-33047C44B831}" destId="{19EAA8A4-938D-4B9C-A5B1-BD78977E03C8}" srcOrd="0" destOrd="0" presId="urn:microsoft.com/office/officeart/2005/8/layout/cycle7"/>
    <dgm:cxn modelId="{4FC01E33-0CC3-4A6A-9642-AEF8204DF16F}" type="presParOf" srcId="{91904D93-8A05-4AC5-AA6B-6E869D0AF351}" destId="{19EAA8A4-938D-4B9C-A5B1-BD78977E03C8}" srcOrd="0" destOrd="0" presId="urn:microsoft.com/office/officeart/2005/8/layout/cycle7"/>
    <dgm:cxn modelId="{2C2094ED-CCD2-4ED8-A55C-88C7D89E1BFE}" type="presParOf" srcId="{91904D93-8A05-4AC5-AA6B-6E869D0AF351}" destId="{1B8AFB6E-99B8-4623-8C64-B7067695C729}" srcOrd="1" destOrd="0" presId="urn:microsoft.com/office/officeart/2005/8/layout/cycle7"/>
    <dgm:cxn modelId="{46E9266C-D92C-401C-A97A-275912EF6218}" type="presParOf" srcId="{1B8AFB6E-99B8-4623-8C64-B7067695C729}" destId="{478B72BF-6288-4537-95F6-7745E557827B}" srcOrd="0" destOrd="0" presId="urn:microsoft.com/office/officeart/2005/8/layout/cycle7"/>
    <dgm:cxn modelId="{A6596FCD-8CD0-4D19-BEB1-60CF2088B0FC}" type="presParOf" srcId="{91904D93-8A05-4AC5-AA6B-6E869D0AF351}" destId="{190E12CB-5F3D-40FC-B2EF-6A4C81C2B285}" srcOrd="2" destOrd="0" presId="urn:microsoft.com/office/officeart/2005/8/layout/cycle7"/>
    <dgm:cxn modelId="{8F842B51-E499-499A-9E8E-D0F7EF56A1EB}" type="presParOf" srcId="{91904D93-8A05-4AC5-AA6B-6E869D0AF351}" destId="{C63819E4-FFB3-49BE-9FF9-DB6036A02B47}" srcOrd="3" destOrd="0" presId="urn:microsoft.com/office/officeart/2005/8/layout/cycle7"/>
    <dgm:cxn modelId="{71335250-2B28-4C28-8D57-2F704E58C9E4}" type="presParOf" srcId="{C63819E4-FFB3-49BE-9FF9-DB6036A02B47}" destId="{95E65324-EB7C-4072-8FE1-525B23FFE4F8}" srcOrd="0" destOrd="0" presId="urn:microsoft.com/office/officeart/2005/8/layout/cycle7"/>
    <dgm:cxn modelId="{DBB62698-2B7B-4F8A-B74D-62BA7302F8CE}" type="presParOf" srcId="{91904D93-8A05-4AC5-AA6B-6E869D0AF351}" destId="{D316ECF9-688B-4894-93E3-1C0BBA7B4C49}" srcOrd="4" destOrd="0" presId="urn:microsoft.com/office/officeart/2005/8/layout/cycle7"/>
    <dgm:cxn modelId="{823BB782-D3AF-4C5D-B1DD-51AB2A5338D8}" type="presParOf" srcId="{91904D93-8A05-4AC5-AA6B-6E869D0AF351}" destId="{BB1BFA5D-890B-4CFB-A048-FDF7C0E7DA47}" srcOrd="5" destOrd="0" presId="urn:microsoft.com/office/officeart/2005/8/layout/cycle7"/>
    <dgm:cxn modelId="{F9329E27-F13A-47B2-BDBC-478AAA55F622}" type="presParOf" srcId="{BB1BFA5D-890B-4CFB-A048-FDF7C0E7DA47}" destId="{5E1659BB-9B53-4D00-AB12-DB93260AA673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D6A4685-744D-4D28-A0FE-4E0A8DDED880}" type="doc">
      <dgm:prSet loTypeId="urn:microsoft.com/office/officeart/2005/8/layout/process1" loCatId="process" qsTypeId="urn:microsoft.com/office/officeart/2005/8/quickstyle/simple5" qsCatId="simple" csTypeId="urn:microsoft.com/office/officeart/2005/8/colors/colorful5" csCatId="colorful" phldr="1"/>
      <dgm:spPr/>
    </dgm:pt>
    <dgm:pt modelId="{A48E7841-D941-4970-AA18-DEB5A5EFF454}">
      <dgm:prSet phldrT="[Text]" custT="1"/>
      <dgm:spPr/>
      <dgm:t>
        <a:bodyPr/>
        <a:lstStyle/>
        <a:p>
          <a:r>
            <a:rPr lang="en-GB" sz="1600" dirty="0" smtClean="0">
              <a:latin typeface="Calibri" panose="020F0502020204030204" pitchFamily="34" charset="0"/>
            </a:rPr>
            <a:t>Winning model?</a:t>
          </a:r>
          <a:endParaRPr lang="en-GB" sz="1600" dirty="0"/>
        </a:p>
      </dgm:t>
    </dgm:pt>
    <dgm:pt modelId="{1BAD310F-229B-4F8D-A215-E8417BE359C9}" type="parTrans" cxnId="{F74E051E-87F9-4A72-8CF1-28FA012BBE2F}">
      <dgm:prSet/>
      <dgm:spPr/>
      <dgm:t>
        <a:bodyPr/>
        <a:lstStyle/>
        <a:p>
          <a:endParaRPr lang="en-GB"/>
        </a:p>
      </dgm:t>
    </dgm:pt>
    <dgm:pt modelId="{418E7195-26E2-4DC5-92A2-7E993ADBA1E6}" type="sibTrans" cxnId="{F74E051E-87F9-4A72-8CF1-28FA012BBE2F}">
      <dgm:prSet/>
      <dgm:spPr/>
      <dgm:t>
        <a:bodyPr/>
        <a:lstStyle/>
        <a:p>
          <a:endParaRPr lang="en-GB"/>
        </a:p>
      </dgm:t>
    </dgm:pt>
    <dgm:pt modelId="{010AD47A-7E52-4E90-9423-97C38856AD86}">
      <dgm:prSet phldrT="[Text]" custT="1"/>
      <dgm:spPr/>
      <dgm:t>
        <a:bodyPr/>
        <a:lstStyle/>
        <a:p>
          <a:r>
            <a:rPr lang="en-GB" sz="1600" dirty="0" smtClean="0">
              <a:latin typeface="Calibri" panose="020F0502020204030204" pitchFamily="34" charset="0"/>
            </a:rPr>
            <a:t>Best balance between accuracy and complexity</a:t>
          </a:r>
          <a:endParaRPr lang="en-GB" sz="1600" dirty="0"/>
        </a:p>
      </dgm:t>
    </dgm:pt>
    <dgm:pt modelId="{32A675DF-D2CD-41D8-B645-A89439CAD699}" type="parTrans" cxnId="{54162A88-789F-4BBC-A8B5-478D4D311F2D}">
      <dgm:prSet/>
      <dgm:spPr/>
      <dgm:t>
        <a:bodyPr/>
        <a:lstStyle/>
        <a:p>
          <a:endParaRPr lang="en-GB"/>
        </a:p>
      </dgm:t>
    </dgm:pt>
    <dgm:pt modelId="{356E82F5-165F-4843-918F-14A83A2B562B}" type="sibTrans" cxnId="{54162A88-789F-4BBC-A8B5-478D4D311F2D}">
      <dgm:prSet/>
      <dgm:spPr/>
      <dgm:t>
        <a:bodyPr/>
        <a:lstStyle/>
        <a:p>
          <a:endParaRPr lang="en-GB"/>
        </a:p>
      </dgm:t>
    </dgm:pt>
    <dgm:pt modelId="{2450F852-4490-40DD-8501-05E5E6554B62}">
      <dgm:prSet phldrT="[Text]" custT="1"/>
      <dgm:spPr/>
      <dgm:t>
        <a:bodyPr/>
        <a:lstStyle/>
        <a:p>
          <a:r>
            <a:rPr lang="en-GB" sz="1600" dirty="0" smtClean="0">
              <a:latin typeface="Calibri" panose="020F0502020204030204" pitchFamily="34" charset="0"/>
            </a:rPr>
            <a:t>Occam's razor (principle of parsimony)</a:t>
          </a:r>
          <a:endParaRPr lang="en-GB" sz="1600" dirty="0"/>
        </a:p>
      </dgm:t>
    </dgm:pt>
    <dgm:pt modelId="{B15428B5-B7BC-42B8-9D99-4D83AF8EB7BA}" type="parTrans" cxnId="{8CCDE485-32F0-42B1-8F15-A6F10C629324}">
      <dgm:prSet/>
      <dgm:spPr/>
      <dgm:t>
        <a:bodyPr/>
        <a:lstStyle/>
        <a:p>
          <a:endParaRPr lang="en-GB"/>
        </a:p>
      </dgm:t>
    </dgm:pt>
    <dgm:pt modelId="{37DFA3E1-3261-494B-8B90-A3BFC7394846}" type="sibTrans" cxnId="{8CCDE485-32F0-42B1-8F15-A6F10C629324}">
      <dgm:prSet/>
      <dgm:spPr/>
      <dgm:t>
        <a:bodyPr/>
        <a:lstStyle/>
        <a:p>
          <a:endParaRPr lang="en-GB"/>
        </a:p>
      </dgm:t>
    </dgm:pt>
    <dgm:pt modelId="{1780260A-A622-4A71-8585-08B48F49D00A}" type="pres">
      <dgm:prSet presAssocID="{AD6A4685-744D-4D28-A0FE-4E0A8DDED880}" presName="Name0" presStyleCnt="0">
        <dgm:presLayoutVars>
          <dgm:dir/>
          <dgm:resizeHandles val="exact"/>
        </dgm:presLayoutVars>
      </dgm:prSet>
      <dgm:spPr/>
    </dgm:pt>
    <dgm:pt modelId="{EB5CE78F-C81A-4E0C-8F46-8AE0F4D035E9}" type="pres">
      <dgm:prSet presAssocID="{A48E7841-D941-4970-AA18-DEB5A5EFF454}" presName="node" presStyleLbl="node1" presStyleIdx="0" presStyleCnt="3" custScaleY="7745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1024EE5-109E-4D54-B6AA-8DB92EA6C589}" type="pres">
      <dgm:prSet presAssocID="{418E7195-26E2-4DC5-92A2-7E993ADBA1E6}" presName="sibTrans" presStyleLbl="sibTrans2D1" presStyleIdx="0" presStyleCnt="2"/>
      <dgm:spPr/>
      <dgm:t>
        <a:bodyPr/>
        <a:lstStyle/>
        <a:p>
          <a:endParaRPr lang="en-GB"/>
        </a:p>
      </dgm:t>
    </dgm:pt>
    <dgm:pt modelId="{7BA67B9C-D226-4192-BB8E-E587FB63B407}" type="pres">
      <dgm:prSet presAssocID="{418E7195-26E2-4DC5-92A2-7E993ADBA1E6}" presName="connectorText" presStyleLbl="sibTrans2D1" presStyleIdx="0" presStyleCnt="2"/>
      <dgm:spPr/>
      <dgm:t>
        <a:bodyPr/>
        <a:lstStyle/>
        <a:p>
          <a:endParaRPr lang="en-GB"/>
        </a:p>
      </dgm:t>
    </dgm:pt>
    <dgm:pt modelId="{D27FFF4F-370E-421A-A5B1-3555D37CA135}" type="pres">
      <dgm:prSet presAssocID="{010AD47A-7E52-4E90-9423-97C38856AD86}" presName="node" presStyleLbl="node1" presStyleIdx="1" presStyleCnt="3" custScaleY="7745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B63DACD-7569-4FEA-8FFC-3BA15DDD8F70}" type="pres">
      <dgm:prSet presAssocID="{356E82F5-165F-4843-918F-14A83A2B562B}" presName="sibTrans" presStyleLbl="sibTrans2D1" presStyleIdx="1" presStyleCnt="2"/>
      <dgm:spPr/>
      <dgm:t>
        <a:bodyPr/>
        <a:lstStyle/>
        <a:p>
          <a:endParaRPr lang="en-GB"/>
        </a:p>
      </dgm:t>
    </dgm:pt>
    <dgm:pt modelId="{736B7A23-D27D-4172-A87F-01D1C110E215}" type="pres">
      <dgm:prSet presAssocID="{356E82F5-165F-4843-918F-14A83A2B562B}" presName="connectorText" presStyleLbl="sibTrans2D1" presStyleIdx="1" presStyleCnt="2"/>
      <dgm:spPr/>
      <dgm:t>
        <a:bodyPr/>
        <a:lstStyle/>
        <a:p>
          <a:endParaRPr lang="en-GB"/>
        </a:p>
      </dgm:t>
    </dgm:pt>
    <dgm:pt modelId="{83946A62-AF15-49E2-B2C2-C77D31976707}" type="pres">
      <dgm:prSet presAssocID="{2450F852-4490-40DD-8501-05E5E6554B62}" presName="node" presStyleLbl="node1" presStyleIdx="2" presStyleCnt="3" custScaleY="7745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2083C2F6-BD59-465A-94E8-04CCDD72E509}" type="presOf" srcId="{2450F852-4490-40DD-8501-05E5E6554B62}" destId="{83946A62-AF15-49E2-B2C2-C77D31976707}" srcOrd="0" destOrd="0" presId="urn:microsoft.com/office/officeart/2005/8/layout/process1"/>
    <dgm:cxn modelId="{76DF8819-D120-461C-89D5-6E88D4835BE6}" type="presOf" srcId="{AD6A4685-744D-4D28-A0FE-4E0A8DDED880}" destId="{1780260A-A622-4A71-8585-08B48F49D00A}" srcOrd="0" destOrd="0" presId="urn:microsoft.com/office/officeart/2005/8/layout/process1"/>
    <dgm:cxn modelId="{354C7043-9CAA-4767-AC61-DB443B0C06E7}" type="presOf" srcId="{418E7195-26E2-4DC5-92A2-7E993ADBA1E6}" destId="{81024EE5-109E-4D54-B6AA-8DB92EA6C589}" srcOrd="0" destOrd="0" presId="urn:microsoft.com/office/officeart/2005/8/layout/process1"/>
    <dgm:cxn modelId="{0320E0B4-57A0-491B-BA84-4CCC650B831D}" type="presOf" srcId="{418E7195-26E2-4DC5-92A2-7E993ADBA1E6}" destId="{7BA67B9C-D226-4192-BB8E-E587FB63B407}" srcOrd="1" destOrd="0" presId="urn:microsoft.com/office/officeart/2005/8/layout/process1"/>
    <dgm:cxn modelId="{54162A88-789F-4BBC-A8B5-478D4D311F2D}" srcId="{AD6A4685-744D-4D28-A0FE-4E0A8DDED880}" destId="{010AD47A-7E52-4E90-9423-97C38856AD86}" srcOrd="1" destOrd="0" parTransId="{32A675DF-D2CD-41D8-B645-A89439CAD699}" sibTransId="{356E82F5-165F-4843-918F-14A83A2B562B}"/>
    <dgm:cxn modelId="{BD8E3FC1-AF32-4AE1-8EEC-C12F865A2481}" type="presOf" srcId="{A48E7841-D941-4970-AA18-DEB5A5EFF454}" destId="{EB5CE78F-C81A-4E0C-8F46-8AE0F4D035E9}" srcOrd="0" destOrd="0" presId="urn:microsoft.com/office/officeart/2005/8/layout/process1"/>
    <dgm:cxn modelId="{8CCDE485-32F0-42B1-8F15-A6F10C629324}" srcId="{AD6A4685-744D-4D28-A0FE-4E0A8DDED880}" destId="{2450F852-4490-40DD-8501-05E5E6554B62}" srcOrd="2" destOrd="0" parTransId="{B15428B5-B7BC-42B8-9D99-4D83AF8EB7BA}" sibTransId="{37DFA3E1-3261-494B-8B90-A3BFC7394846}"/>
    <dgm:cxn modelId="{07236559-EAD2-4158-8656-8582F5A85FED}" type="presOf" srcId="{356E82F5-165F-4843-918F-14A83A2B562B}" destId="{BB63DACD-7569-4FEA-8FFC-3BA15DDD8F70}" srcOrd="0" destOrd="0" presId="urn:microsoft.com/office/officeart/2005/8/layout/process1"/>
    <dgm:cxn modelId="{F74E051E-87F9-4A72-8CF1-28FA012BBE2F}" srcId="{AD6A4685-744D-4D28-A0FE-4E0A8DDED880}" destId="{A48E7841-D941-4970-AA18-DEB5A5EFF454}" srcOrd="0" destOrd="0" parTransId="{1BAD310F-229B-4F8D-A215-E8417BE359C9}" sibTransId="{418E7195-26E2-4DC5-92A2-7E993ADBA1E6}"/>
    <dgm:cxn modelId="{EB5FFE6C-F03E-461C-A69B-A1AC172A72E9}" type="presOf" srcId="{010AD47A-7E52-4E90-9423-97C38856AD86}" destId="{D27FFF4F-370E-421A-A5B1-3555D37CA135}" srcOrd="0" destOrd="0" presId="urn:microsoft.com/office/officeart/2005/8/layout/process1"/>
    <dgm:cxn modelId="{2D88311F-6D6C-41F8-BF0C-E402231BC296}" type="presOf" srcId="{356E82F5-165F-4843-918F-14A83A2B562B}" destId="{736B7A23-D27D-4172-A87F-01D1C110E215}" srcOrd="1" destOrd="0" presId="urn:microsoft.com/office/officeart/2005/8/layout/process1"/>
    <dgm:cxn modelId="{DC74DB7E-A220-42F0-8F48-66BF8D8D9B44}" type="presParOf" srcId="{1780260A-A622-4A71-8585-08B48F49D00A}" destId="{EB5CE78F-C81A-4E0C-8F46-8AE0F4D035E9}" srcOrd="0" destOrd="0" presId="urn:microsoft.com/office/officeart/2005/8/layout/process1"/>
    <dgm:cxn modelId="{4EE6C486-D9ED-4352-83C2-DC7ADD922C02}" type="presParOf" srcId="{1780260A-A622-4A71-8585-08B48F49D00A}" destId="{81024EE5-109E-4D54-B6AA-8DB92EA6C589}" srcOrd="1" destOrd="0" presId="urn:microsoft.com/office/officeart/2005/8/layout/process1"/>
    <dgm:cxn modelId="{35FF2A64-B186-466C-8078-84E142EB2A30}" type="presParOf" srcId="{81024EE5-109E-4D54-B6AA-8DB92EA6C589}" destId="{7BA67B9C-D226-4192-BB8E-E587FB63B407}" srcOrd="0" destOrd="0" presId="urn:microsoft.com/office/officeart/2005/8/layout/process1"/>
    <dgm:cxn modelId="{73591224-762A-41EB-B87B-F178A0634CEE}" type="presParOf" srcId="{1780260A-A622-4A71-8585-08B48F49D00A}" destId="{D27FFF4F-370E-421A-A5B1-3555D37CA135}" srcOrd="2" destOrd="0" presId="urn:microsoft.com/office/officeart/2005/8/layout/process1"/>
    <dgm:cxn modelId="{76F9B6B9-E392-47E3-821C-435A16144E65}" type="presParOf" srcId="{1780260A-A622-4A71-8585-08B48F49D00A}" destId="{BB63DACD-7569-4FEA-8FFC-3BA15DDD8F70}" srcOrd="3" destOrd="0" presId="urn:microsoft.com/office/officeart/2005/8/layout/process1"/>
    <dgm:cxn modelId="{F82513C5-A836-43C6-894C-71CE1B54C1E7}" type="presParOf" srcId="{BB63DACD-7569-4FEA-8FFC-3BA15DDD8F70}" destId="{736B7A23-D27D-4172-A87F-01D1C110E215}" srcOrd="0" destOrd="0" presId="urn:microsoft.com/office/officeart/2005/8/layout/process1"/>
    <dgm:cxn modelId="{51B1ADC1-6D57-44D1-834D-B8B50BC3896C}" type="presParOf" srcId="{1780260A-A622-4A71-8585-08B48F49D00A}" destId="{83946A62-AF15-49E2-B2C2-C77D31976707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80649DC-E818-4860-9073-8955811D5748}" type="doc">
      <dgm:prSet loTypeId="urn:microsoft.com/office/officeart/2005/8/layout/hierarchy2" loCatId="hierarchy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6C77FCA4-DB48-4844-AC20-0748BE847513}">
      <dgm:prSet phldrT="[Text]" custT="1"/>
      <dgm:spPr/>
      <dgm:t>
        <a:bodyPr/>
        <a:lstStyle/>
        <a:p>
          <a:r>
            <a:rPr lang="en-GB" sz="1800" dirty="0" smtClean="0">
              <a:latin typeface="Calibri" panose="020F0502020204030204" pitchFamily="34" charset="0"/>
            </a:rPr>
            <a:t>DCM</a:t>
          </a:r>
          <a:endParaRPr lang="en-GB" sz="1800" dirty="0">
            <a:latin typeface="Calibri" panose="020F0502020204030204" pitchFamily="34" charset="0"/>
          </a:endParaRPr>
        </a:p>
      </dgm:t>
    </dgm:pt>
    <dgm:pt modelId="{6FCABE14-A89C-48FA-BE45-CFB74FC45581}" type="parTrans" cxnId="{1A8D108B-361A-4C4D-B87F-D0DA5995CC52}">
      <dgm:prSet/>
      <dgm:spPr/>
      <dgm:t>
        <a:bodyPr/>
        <a:lstStyle/>
        <a:p>
          <a:endParaRPr lang="en-GB"/>
        </a:p>
      </dgm:t>
    </dgm:pt>
    <dgm:pt modelId="{3504498C-404E-4203-BB1D-B41A114CE971}" type="sibTrans" cxnId="{1A8D108B-361A-4C4D-B87F-D0DA5995CC52}">
      <dgm:prSet/>
      <dgm:spPr/>
      <dgm:t>
        <a:bodyPr/>
        <a:lstStyle/>
        <a:p>
          <a:endParaRPr lang="en-GB"/>
        </a:p>
      </dgm:t>
    </dgm:pt>
    <dgm:pt modelId="{20AD9E6C-285F-4482-930C-B130A7537E75}">
      <dgm:prSet phldrT="[Text]" custT="1"/>
      <dgm:spPr/>
      <dgm:t>
        <a:bodyPr/>
        <a:lstStyle/>
        <a:p>
          <a:r>
            <a:rPr lang="en-GB" sz="1800" dirty="0" smtClean="0">
              <a:latin typeface="Calibri" panose="020F0502020204030204" pitchFamily="34" charset="0"/>
            </a:rPr>
            <a:t>Deterministic</a:t>
          </a:r>
          <a:endParaRPr lang="en-GB" sz="1800" dirty="0">
            <a:latin typeface="Calibri" panose="020F0502020204030204" pitchFamily="34" charset="0"/>
          </a:endParaRPr>
        </a:p>
      </dgm:t>
    </dgm:pt>
    <dgm:pt modelId="{10A095E9-B6D3-4DC9-BA1C-F7CF4C741DFB}" type="parTrans" cxnId="{1715277E-4B09-41BA-9492-6F0096D30D8F}">
      <dgm:prSet/>
      <dgm:spPr/>
      <dgm:t>
        <a:bodyPr/>
        <a:lstStyle/>
        <a:p>
          <a:endParaRPr lang="en-GB"/>
        </a:p>
      </dgm:t>
    </dgm:pt>
    <dgm:pt modelId="{DE4045CE-CF24-4DDC-9955-8E0B504D3E27}" type="sibTrans" cxnId="{1715277E-4B09-41BA-9492-6F0096D30D8F}">
      <dgm:prSet/>
      <dgm:spPr/>
      <dgm:t>
        <a:bodyPr/>
        <a:lstStyle/>
        <a:p>
          <a:endParaRPr lang="en-GB"/>
        </a:p>
      </dgm:t>
    </dgm:pt>
    <dgm:pt modelId="{B8A2660F-5589-42A8-B9FB-EF1450D5D614}">
      <dgm:prSet phldrT="[Text]" custT="1"/>
      <dgm:spPr/>
      <dgm:t>
        <a:bodyPr/>
        <a:lstStyle/>
        <a:p>
          <a:r>
            <a:rPr lang="en-GB" sz="1800" dirty="0" smtClean="0">
              <a:latin typeface="Calibri" panose="020F0502020204030204" pitchFamily="34" charset="0"/>
            </a:rPr>
            <a:t>Stochastic</a:t>
          </a:r>
          <a:endParaRPr lang="en-GB" sz="1800" dirty="0">
            <a:latin typeface="Calibri" panose="020F0502020204030204" pitchFamily="34" charset="0"/>
          </a:endParaRPr>
        </a:p>
      </dgm:t>
    </dgm:pt>
    <dgm:pt modelId="{00E6D194-DE6A-4B36-A2A0-4B6968A03A4E}" type="parTrans" cxnId="{122FE718-A603-493A-B260-7D573F2B7558}">
      <dgm:prSet/>
      <dgm:spPr/>
      <dgm:t>
        <a:bodyPr/>
        <a:lstStyle/>
        <a:p>
          <a:endParaRPr lang="en-GB"/>
        </a:p>
      </dgm:t>
    </dgm:pt>
    <dgm:pt modelId="{458CDD21-9841-4004-9D24-CE38AE7FFD9B}" type="sibTrans" cxnId="{122FE718-A603-493A-B260-7D573F2B7558}">
      <dgm:prSet/>
      <dgm:spPr/>
      <dgm:t>
        <a:bodyPr/>
        <a:lstStyle/>
        <a:p>
          <a:endParaRPr lang="en-GB"/>
        </a:p>
      </dgm:t>
    </dgm:pt>
    <dgm:pt modelId="{9DAA329C-029D-408D-B45D-4F04CCD63079}" type="pres">
      <dgm:prSet presAssocID="{280649DC-E818-4860-9073-8955811D574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B420E550-4D4A-4801-9F49-5B2B3D275752}" type="pres">
      <dgm:prSet presAssocID="{6C77FCA4-DB48-4844-AC20-0748BE847513}" presName="root1" presStyleCnt="0"/>
      <dgm:spPr/>
    </dgm:pt>
    <dgm:pt modelId="{66CCCF07-C968-4F21-88B4-6C57E8F13C50}" type="pres">
      <dgm:prSet presAssocID="{6C77FCA4-DB48-4844-AC20-0748BE847513}" presName="LevelOneTextNode" presStyleLbl="node0" presStyleIdx="0" presStyleCnt="1" custScaleY="51438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E04DCB93-2FAA-4075-A370-E8B9755A6F27}" type="pres">
      <dgm:prSet presAssocID="{6C77FCA4-DB48-4844-AC20-0748BE847513}" presName="level2hierChild" presStyleCnt="0"/>
      <dgm:spPr/>
    </dgm:pt>
    <dgm:pt modelId="{62F81AEA-58B4-4043-A204-16A1B677FE6A}" type="pres">
      <dgm:prSet presAssocID="{10A095E9-B6D3-4DC9-BA1C-F7CF4C741DFB}" presName="conn2-1" presStyleLbl="parChTrans1D2" presStyleIdx="0" presStyleCnt="2"/>
      <dgm:spPr/>
      <dgm:t>
        <a:bodyPr/>
        <a:lstStyle/>
        <a:p>
          <a:endParaRPr lang="en-GB"/>
        </a:p>
      </dgm:t>
    </dgm:pt>
    <dgm:pt modelId="{C5258381-9E74-4F45-9A08-0A89428BB218}" type="pres">
      <dgm:prSet presAssocID="{10A095E9-B6D3-4DC9-BA1C-F7CF4C741DFB}" presName="connTx" presStyleLbl="parChTrans1D2" presStyleIdx="0" presStyleCnt="2"/>
      <dgm:spPr/>
      <dgm:t>
        <a:bodyPr/>
        <a:lstStyle/>
        <a:p>
          <a:endParaRPr lang="en-GB"/>
        </a:p>
      </dgm:t>
    </dgm:pt>
    <dgm:pt modelId="{E92005EF-82ED-42B7-A343-CBD584509EF1}" type="pres">
      <dgm:prSet presAssocID="{20AD9E6C-285F-4482-930C-B130A7537E75}" presName="root2" presStyleCnt="0"/>
      <dgm:spPr/>
    </dgm:pt>
    <dgm:pt modelId="{19B3B755-3A2E-4A80-A42E-79F1C6125D27}" type="pres">
      <dgm:prSet presAssocID="{20AD9E6C-285F-4482-930C-B130A7537E75}" presName="LevelTwoTextNode" presStyleLbl="node2" presStyleIdx="0" presStyleCnt="2" custScaleY="51438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94B6D895-AD3F-48AF-8158-B1BE8CF9550A}" type="pres">
      <dgm:prSet presAssocID="{20AD9E6C-285F-4482-930C-B130A7537E75}" presName="level3hierChild" presStyleCnt="0"/>
      <dgm:spPr/>
    </dgm:pt>
    <dgm:pt modelId="{91BB4B91-4CF8-4086-9661-E286BE355739}" type="pres">
      <dgm:prSet presAssocID="{00E6D194-DE6A-4B36-A2A0-4B6968A03A4E}" presName="conn2-1" presStyleLbl="parChTrans1D2" presStyleIdx="1" presStyleCnt="2"/>
      <dgm:spPr/>
      <dgm:t>
        <a:bodyPr/>
        <a:lstStyle/>
        <a:p>
          <a:endParaRPr lang="en-GB"/>
        </a:p>
      </dgm:t>
    </dgm:pt>
    <dgm:pt modelId="{A8CEFBBA-55A8-4E91-B54A-BEBF678838FD}" type="pres">
      <dgm:prSet presAssocID="{00E6D194-DE6A-4B36-A2A0-4B6968A03A4E}" presName="connTx" presStyleLbl="parChTrans1D2" presStyleIdx="1" presStyleCnt="2"/>
      <dgm:spPr/>
      <dgm:t>
        <a:bodyPr/>
        <a:lstStyle/>
        <a:p>
          <a:endParaRPr lang="en-GB"/>
        </a:p>
      </dgm:t>
    </dgm:pt>
    <dgm:pt modelId="{49EFCC92-C5E9-482E-ADB4-6B1FD71EB1D2}" type="pres">
      <dgm:prSet presAssocID="{B8A2660F-5589-42A8-B9FB-EF1450D5D614}" presName="root2" presStyleCnt="0"/>
      <dgm:spPr/>
    </dgm:pt>
    <dgm:pt modelId="{1CA24A46-85E2-402C-B787-27494B5B23E9}" type="pres">
      <dgm:prSet presAssocID="{B8A2660F-5589-42A8-B9FB-EF1450D5D614}" presName="LevelTwoTextNode" presStyleLbl="node2" presStyleIdx="1" presStyleCnt="2" custScaleY="51438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DAEA0441-7AC0-4566-AD7A-90F7E29ABDC9}" type="pres">
      <dgm:prSet presAssocID="{B8A2660F-5589-42A8-B9FB-EF1450D5D614}" presName="level3hierChild" presStyleCnt="0"/>
      <dgm:spPr/>
    </dgm:pt>
  </dgm:ptLst>
  <dgm:cxnLst>
    <dgm:cxn modelId="{D8277909-92A3-4A64-BB46-42D9732F7525}" type="presOf" srcId="{B8A2660F-5589-42A8-B9FB-EF1450D5D614}" destId="{1CA24A46-85E2-402C-B787-27494B5B23E9}" srcOrd="0" destOrd="0" presId="urn:microsoft.com/office/officeart/2005/8/layout/hierarchy2"/>
    <dgm:cxn modelId="{C4AFAF66-AE29-4E87-90AB-E5F725DAB31A}" type="presOf" srcId="{280649DC-E818-4860-9073-8955811D5748}" destId="{9DAA329C-029D-408D-B45D-4F04CCD63079}" srcOrd="0" destOrd="0" presId="urn:microsoft.com/office/officeart/2005/8/layout/hierarchy2"/>
    <dgm:cxn modelId="{B1E70B81-E34C-430D-AB66-99D30D9C1C10}" type="presOf" srcId="{00E6D194-DE6A-4B36-A2A0-4B6968A03A4E}" destId="{A8CEFBBA-55A8-4E91-B54A-BEBF678838FD}" srcOrd="1" destOrd="0" presId="urn:microsoft.com/office/officeart/2005/8/layout/hierarchy2"/>
    <dgm:cxn modelId="{C49E2F06-77FC-4542-8D4B-F07EFDAF6BB3}" type="presOf" srcId="{20AD9E6C-285F-4482-930C-B130A7537E75}" destId="{19B3B755-3A2E-4A80-A42E-79F1C6125D27}" srcOrd="0" destOrd="0" presId="urn:microsoft.com/office/officeart/2005/8/layout/hierarchy2"/>
    <dgm:cxn modelId="{34F57268-7B99-46FD-A256-19AF163328AF}" type="presOf" srcId="{10A095E9-B6D3-4DC9-BA1C-F7CF4C741DFB}" destId="{C5258381-9E74-4F45-9A08-0A89428BB218}" srcOrd="1" destOrd="0" presId="urn:microsoft.com/office/officeart/2005/8/layout/hierarchy2"/>
    <dgm:cxn modelId="{2ACA7C02-BAD1-4E8F-9B24-89E7DDBFCA28}" type="presOf" srcId="{10A095E9-B6D3-4DC9-BA1C-F7CF4C741DFB}" destId="{62F81AEA-58B4-4043-A204-16A1B677FE6A}" srcOrd="0" destOrd="0" presId="urn:microsoft.com/office/officeart/2005/8/layout/hierarchy2"/>
    <dgm:cxn modelId="{85F4DAD1-0280-43B9-923E-5BBEBE53316B}" type="presOf" srcId="{6C77FCA4-DB48-4844-AC20-0748BE847513}" destId="{66CCCF07-C968-4F21-88B4-6C57E8F13C50}" srcOrd="0" destOrd="0" presId="urn:microsoft.com/office/officeart/2005/8/layout/hierarchy2"/>
    <dgm:cxn modelId="{1A8D108B-361A-4C4D-B87F-D0DA5995CC52}" srcId="{280649DC-E818-4860-9073-8955811D5748}" destId="{6C77FCA4-DB48-4844-AC20-0748BE847513}" srcOrd="0" destOrd="0" parTransId="{6FCABE14-A89C-48FA-BE45-CFB74FC45581}" sibTransId="{3504498C-404E-4203-BB1D-B41A114CE971}"/>
    <dgm:cxn modelId="{1715277E-4B09-41BA-9492-6F0096D30D8F}" srcId="{6C77FCA4-DB48-4844-AC20-0748BE847513}" destId="{20AD9E6C-285F-4482-930C-B130A7537E75}" srcOrd="0" destOrd="0" parTransId="{10A095E9-B6D3-4DC9-BA1C-F7CF4C741DFB}" sibTransId="{DE4045CE-CF24-4DDC-9955-8E0B504D3E27}"/>
    <dgm:cxn modelId="{6E9B86DA-75D9-4E05-A90E-BE45938A2004}" type="presOf" srcId="{00E6D194-DE6A-4B36-A2A0-4B6968A03A4E}" destId="{91BB4B91-4CF8-4086-9661-E286BE355739}" srcOrd="0" destOrd="0" presId="urn:microsoft.com/office/officeart/2005/8/layout/hierarchy2"/>
    <dgm:cxn modelId="{122FE718-A603-493A-B260-7D573F2B7558}" srcId="{6C77FCA4-DB48-4844-AC20-0748BE847513}" destId="{B8A2660F-5589-42A8-B9FB-EF1450D5D614}" srcOrd="1" destOrd="0" parTransId="{00E6D194-DE6A-4B36-A2A0-4B6968A03A4E}" sibTransId="{458CDD21-9841-4004-9D24-CE38AE7FFD9B}"/>
    <dgm:cxn modelId="{28ABAC0B-577D-48C3-821B-689DB6F8CD1E}" type="presParOf" srcId="{9DAA329C-029D-408D-B45D-4F04CCD63079}" destId="{B420E550-4D4A-4801-9F49-5B2B3D275752}" srcOrd="0" destOrd="0" presId="urn:microsoft.com/office/officeart/2005/8/layout/hierarchy2"/>
    <dgm:cxn modelId="{C2DA12F9-DACF-44D8-A17E-39A38D9B40F4}" type="presParOf" srcId="{B420E550-4D4A-4801-9F49-5B2B3D275752}" destId="{66CCCF07-C968-4F21-88B4-6C57E8F13C50}" srcOrd="0" destOrd="0" presId="urn:microsoft.com/office/officeart/2005/8/layout/hierarchy2"/>
    <dgm:cxn modelId="{2C473477-347D-4E36-9BA9-542531A6754A}" type="presParOf" srcId="{B420E550-4D4A-4801-9F49-5B2B3D275752}" destId="{E04DCB93-2FAA-4075-A370-E8B9755A6F27}" srcOrd="1" destOrd="0" presId="urn:microsoft.com/office/officeart/2005/8/layout/hierarchy2"/>
    <dgm:cxn modelId="{89A36A88-4A14-454F-9A27-4DAE5417A4C1}" type="presParOf" srcId="{E04DCB93-2FAA-4075-A370-E8B9755A6F27}" destId="{62F81AEA-58B4-4043-A204-16A1B677FE6A}" srcOrd="0" destOrd="0" presId="urn:microsoft.com/office/officeart/2005/8/layout/hierarchy2"/>
    <dgm:cxn modelId="{28407AC6-1C2A-47C2-81D2-4C466B1119F8}" type="presParOf" srcId="{62F81AEA-58B4-4043-A204-16A1B677FE6A}" destId="{C5258381-9E74-4F45-9A08-0A89428BB218}" srcOrd="0" destOrd="0" presId="urn:microsoft.com/office/officeart/2005/8/layout/hierarchy2"/>
    <dgm:cxn modelId="{3981A89B-3F30-4576-9155-F5774890388E}" type="presParOf" srcId="{E04DCB93-2FAA-4075-A370-E8B9755A6F27}" destId="{E92005EF-82ED-42B7-A343-CBD584509EF1}" srcOrd="1" destOrd="0" presId="urn:microsoft.com/office/officeart/2005/8/layout/hierarchy2"/>
    <dgm:cxn modelId="{72EF80A3-CC70-4828-88CE-F3B2A5E94956}" type="presParOf" srcId="{E92005EF-82ED-42B7-A343-CBD584509EF1}" destId="{19B3B755-3A2E-4A80-A42E-79F1C6125D27}" srcOrd="0" destOrd="0" presId="urn:microsoft.com/office/officeart/2005/8/layout/hierarchy2"/>
    <dgm:cxn modelId="{6B15C4B1-5C97-4C38-9B7F-C0BFAC0DA5C5}" type="presParOf" srcId="{E92005EF-82ED-42B7-A343-CBD584509EF1}" destId="{94B6D895-AD3F-48AF-8158-B1BE8CF9550A}" srcOrd="1" destOrd="0" presId="urn:microsoft.com/office/officeart/2005/8/layout/hierarchy2"/>
    <dgm:cxn modelId="{25D92669-1447-4AF6-9839-2AC122F3ACC0}" type="presParOf" srcId="{E04DCB93-2FAA-4075-A370-E8B9755A6F27}" destId="{91BB4B91-4CF8-4086-9661-E286BE355739}" srcOrd="2" destOrd="0" presId="urn:microsoft.com/office/officeart/2005/8/layout/hierarchy2"/>
    <dgm:cxn modelId="{F8CE7EA7-2C74-4600-A75E-491A0665631C}" type="presParOf" srcId="{91BB4B91-4CF8-4086-9661-E286BE355739}" destId="{A8CEFBBA-55A8-4E91-B54A-BEBF678838FD}" srcOrd="0" destOrd="0" presId="urn:microsoft.com/office/officeart/2005/8/layout/hierarchy2"/>
    <dgm:cxn modelId="{401E6B28-5714-4CB8-B8C9-68B978A88A8D}" type="presParOf" srcId="{E04DCB93-2FAA-4075-A370-E8B9755A6F27}" destId="{49EFCC92-C5E9-482E-ADB4-6B1FD71EB1D2}" srcOrd="3" destOrd="0" presId="urn:microsoft.com/office/officeart/2005/8/layout/hierarchy2"/>
    <dgm:cxn modelId="{FF2D9990-5C6F-43F8-B277-84B695144A04}" type="presParOf" srcId="{49EFCC92-C5E9-482E-ADB4-6B1FD71EB1D2}" destId="{1CA24A46-85E2-402C-B787-27494B5B23E9}" srcOrd="0" destOrd="0" presId="urn:microsoft.com/office/officeart/2005/8/layout/hierarchy2"/>
    <dgm:cxn modelId="{9FAC47BB-71E9-40A9-856D-71A9001772F6}" type="presParOf" srcId="{49EFCC92-C5E9-482E-ADB4-6B1FD71EB1D2}" destId="{DAEA0441-7AC0-4566-AD7A-90F7E29ABDC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D97DCB-284B-4C47-A404-AE02A3F50931}">
      <dsp:nvSpPr>
        <dsp:cNvPr id="0" name=""/>
        <dsp:cNvSpPr/>
      </dsp:nvSpPr>
      <dsp:spPr>
        <a:xfrm>
          <a:off x="41" y="4419"/>
          <a:ext cx="3974129" cy="633600"/>
        </a:xfrm>
        <a:prstGeom prst="rect">
          <a:avLst/>
        </a:prstGeom>
        <a:gradFill rotWithShape="0">
          <a:gsLst>
            <a:gs pos="0">
              <a:schemeClr val="accent6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>
              <a:latin typeface="Calibri" panose="020F0502020204030204" pitchFamily="34" charset="0"/>
            </a:rPr>
            <a:t>Functional Segregation</a:t>
          </a:r>
          <a:endParaRPr lang="en-GB" sz="2400" kern="1200" dirty="0">
            <a:latin typeface="Calibri" panose="020F0502020204030204" pitchFamily="34" charset="0"/>
          </a:endParaRPr>
        </a:p>
      </dsp:txBody>
      <dsp:txXfrm>
        <a:off x="41" y="4419"/>
        <a:ext cx="3974129" cy="633600"/>
      </dsp:txXfrm>
    </dsp:sp>
    <dsp:sp modelId="{E9DA5FD2-1E3D-4790-83C1-B14B67CC8100}">
      <dsp:nvSpPr>
        <dsp:cNvPr id="0" name=""/>
        <dsp:cNvSpPr/>
      </dsp:nvSpPr>
      <dsp:spPr>
        <a:xfrm>
          <a:off x="41" y="638019"/>
          <a:ext cx="3974129" cy="1245543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smtClean="0">
              <a:latin typeface="Calibri" panose="020F0502020204030204" pitchFamily="34" charset="0"/>
            </a:rPr>
            <a:t>A given cortical area is specialized for some aspects of perceptual, motor or cognitive processing. </a:t>
          </a:r>
          <a:endParaRPr lang="en-GB" sz="1800" kern="1200" dirty="0">
            <a:latin typeface="Calibri" panose="020F0502020204030204" pitchFamily="34" charset="0"/>
          </a:endParaRPr>
        </a:p>
      </dsp:txBody>
      <dsp:txXfrm>
        <a:off x="41" y="638019"/>
        <a:ext cx="3974129" cy="1245543"/>
      </dsp:txXfrm>
    </dsp:sp>
    <dsp:sp modelId="{0155B29C-72A3-4DC8-B272-910BC68DCABF}">
      <dsp:nvSpPr>
        <dsp:cNvPr id="0" name=""/>
        <dsp:cNvSpPr/>
      </dsp:nvSpPr>
      <dsp:spPr>
        <a:xfrm>
          <a:off x="4530549" y="4419"/>
          <a:ext cx="3974129" cy="633600"/>
        </a:xfrm>
        <a:prstGeom prst="rect">
          <a:avLst/>
        </a:prstGeom>
        <a:gradFill rotWithShape="0">
          <a:gsLst>
            <a:gs pos="0">
              <a:schemeClr val="accent6">
                <a:shade val="80000"/>
                <a:hueOff val="612373"/>
                <a:satOff val="-93969"/>
                <a:lumOff val="46700"/>
                <a:alphaOff val="0"/>
                <a:shade val="51000"/>
                <a:satMod val="130000"/>
              </a:schemeClr>
            </a:gs>
            <a:gs pos="80000">
              <a:schemeClr val="accent6">
                <a:shade val="80000"/>
                <a:hueOff val="612373"/>
                <a:satOff val="-93969"/>
                <a:lumOff val="46700"/>
                <a:alphaOff val="0"/>
                <a:shade val="93000"/>
                <a:satMod val="130000"/>
              </a:schemeClr>
            </a:gs>
            <a:gs pos="100000">
              <a:schemeClr val="accent6">
                <a:shade val="80000"/>
                <a:hueOff val="612373"/>
                <a:satOff val="-93969"/>
                <a:lumOff val="4670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80000"/>
              <a:hueOff val="612373"/>
              <a:satOff val="-93969"/>
              <a:lumOff val="4670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>
              <a:latin typeface="Calibri" panose="020F0502020204030204" pitchFamily="34" charset="0"/>
            </a:rPr>
            <a:t>Functional Integration</a:t>
          </a:r>
          <a:endParaRPr lang="en-GB" sz="2400" kern="1200" dirty="0">
            <a:latin typeface="Calibri" panose="020F0502020204030204" pitchFamily="34" charset="0"/>
          </a:endParaRPr>
        </a:p>
      </dsp:txBody>
      <dsp:txXfrm>
        <a:off x="4530549" y="4419"/>
        <a:ext cx="3974129" cy="633600"/>
      </dsp:txXfrm>
    </dsp:sp>
    <dsp:sp modelId="{4107BD4A-4B71-4BD7-B786-F5497F334586}">
      <dsp:nvSpPr>
        <dsp:cNvPr id="0" name=""/>
        <dsp:cNvSpPr/>
      </dsp:nvSpPr>
      <dsp:spPr>
        <a:xfrm>
          <a:off x="4530549" y="638019"/>
          <a:ext cx="3974129" cy="1245543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smtClean="0">
              <a:latin typeface="Calibri" panose="020F0502020204030204" pitchFamily="34" charset="0"/>
            </a:rPr>
            <a:t>Refers to the interactions among specialised neuronal populations and how these interactions depend upon the sensorimotor or cognitive context.</a:t>
          </a:r>
          <a:endParaRPr lang="en-GB" sz="1800" kern="1200" dirty="0">
            <a:latin typeface="Calibri" panose="020F0502020204030204" pitchFamily="34" charset="0"/>
          </a:endParaRPr>
        </a:p>
      </dsp:txBody>
      <dsp:txXfrm>
        <a:off x="4530549" y="638019"/>
        <a:ext cx="3974129" cy="12455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548059-88AE-4EC3-9585-1BEADE0B2D31}">
      <dsp:nvSpPr>
        <dsp:cNvPr id="0" name=""/>
        <dsp:cNvSpPr/>
      </dsp:nvSpPr>
      <dsp:spPr>
        <a:xfrm>
          <a:off x="0" y="327871"/>
          <a:ext cx="7704856" cy="453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97982" tIns="416560" rIns="597982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400" b="0" kern="1200" dirty="0" smtClean="0">
              <a:latin typeface="Calibri" panose="020F0502020204030204" pitchFamily="34" charset="0"/>
            </a:rPr>
            <a:t>Structural Equation Modelling (SEM) </a:t>
          </a:r>
          <a:br>
            <a:rPr lang="de-DE" sz="2400" b="0" kern="1200" dirty="0" smtClean="0">
              <a:latin typeface="Calibri" panose="020F0502020204030204" pitchFamily="34" charset="0"/>
            </a:rPr>
          </a:br>
          <a:endParaRPr lang="en-GB" sz="2400" kern="1200" dirty="0">
            <a:latin typeface="Calibri" panose="020F0502020204030204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400" kern="1200" dirty="0" smtClean="0">
              <a:latin typeface="Calibri" panose="020F0502020204030204" pitchFamily="34" charset="0"/>
            </a:rPr>
            <a:t>R</a:t>
          </a:r>
          <a:r>
            <a:rPr lang="de-DE" sz="2400" b="0" kern="1200" dirty="0" smtClean="0">
              <a:latin typeface="Calibri" panose="020F0502020204030204" pitchFamily="34" charset="0"/>
            </a:rPr>
            <a:t>egression models </a:t>
          </a:r>
          <a:br>
            <a:rPr lang="de-DE" sz="2400" b="0" kern="1200" dirty="0" smtClean="0">
              <a:latin typeface="Calibri" panose="020F0502020204030204" pitchFamily="34" charset="0"/>
            </a:rPr>
          </a:br>
          <a:r>
            <a:rPr lang="de-DE" sz="2400" b="0" kern="1200" dirty="0" smtClean="0">
              <a:latin typeface="Calibri" panose="020F0502020204030204" pitchFamily="34" charset="0"/>
            </a:rPr>
            <a:t>(e.g. psycho-physiological interactions, PPIs)</a:t>
          </a:r>
          <a:br>
            <a:rPr lang="de-DE" sz="2400" b="0" kern="1200" dirty="0" smtClean="0">
              <a:latin typeface="Calibri" panose="020F0502020204030204" pitchFamily="34" charset="0"/>
            </a:rPr>
          </a:br>
          <a:endParaRPr lang="de-DE" sz="2400" b="0" kern="1200" dirty="0" smtClean="0">
            <a:latin typeface="Calibri" panose="020F0502020204030204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400" b="0" kern="1200" dirty="0" smtClean="0">
              <a:latin typeface="Calibri" panose="020F0502020204030204" pitchFamily="34" charset="0"/>
            </a:rPr>
            <a:t>Volterra kernels </a:t>
          </a:r>
          <a:br>
            <a:rPr lang="de-DE" sz="2400" b="0" kern="1200" dirty="0" smtClean="0">
              <a:latin typeface="Calibri" panose="020F0502020204030204" pitchFamily="34" charset="0"/>
            </a:rPr>
          </a:br>
          <a:endParaRPr lang="de-DE" sz="2400" b="0" kern="1200" dirty="0" smtClean="0">
            <a:latin typeface="Calibri" panose="020F0502020204030204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400" b="0" kern="1200" dirty="0" smtClean="0">
              <a:latin typeface="Calibri" panose="020F0502020204030204" pitchFamily="34" charset="0"/>
            </a:rPr>
            <a:t>Time series models (e.g. MAR/VAR, Granger causality)</a:t>
          </a:r>
          <a:br>
            <a:rPr lang="de-DE" sz="2400" b="0" kern="1200" dirty="0" smtClean="0">
              <a:latin typeface="Calibri" panose="020F0502020204030204" pitchFamily="34" charset="0"/>
            </a:rPr>
          </a:br>
          <a:endParaRPr lang="de-DE" sz="2400" b="0" kern="1200" dirty="0" smtClean="0">
            <a:latin typeface="Calibri" panose="020F0502020204030204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400" b="0" kern="1200" dirty="0" smtClean="0">
              <a:latin typeface="Calibri" panose="020F0502020204030204" pitchFamily="34" charset="0"/>
            </a:rPr>
            <a:t>Dynamic Causal Modelling (DCM)</a:t>
          </a:r>
          <a:endParaRPr lang="en-GB" sz="2400" kern="1200" dirty="0">
            <a:latin typeface="Calibri" panose="020F0502020204030204" pitchFamily="34" charset="0"/>
          </a:endParaRPr>
        </a:p>
      </dsp:txBody>
      <dsp:txXfrm>
        <a:off x="0" y="327871"/>
        <a:ext cx="7704856" cy="4536000"/>
      </dsp:txXfrm>
    </dsp:sp>
    <dsp:sp modelId="{5D63D3A2-391F-46EC-96BA-8012F83A99F6}">
      <dsp:nvSpPr>
        <dsp:cNvPr id="0" name=""/>
        <dsp:cNvSpPr/>
      </dsp:nvSpPr>
      <dsp:spPr>
        <a:xfrm>
          <a:off x="385242" y="32671"/>
          <a:ext cx="5393399" cy="5904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858" tIns="0" rIns="20385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smtClean="0">
              <a:latin typeface="Calibri" panose="020F0502020204030204" pitchFamily="34" charset="0"/>
            </a:rPr>
            <a:t>Models of Effective Connectivity for fMRI Data</a:t>
          </a:r>
          <a:endParaRPr lang="en-GB" sz="2000" kern="1200" dirty="0">
            <a:latin typeface="Calibri" panose="020F0502020204030204" pitchFamily="34" charset="0"/>
          </a:endParaRPr>
        </a:p>
      </dsp:txBody>
      <dsp:txXfrm>
        <a:off x="414063" y="61492"/>
        <a:ext cx="5335757" cy="5327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9EDBDA-E78C-4C5B-870D-3DD27BB142D6}">
      <dsp:nvSpPr>
        <dsp:cNvPr id="0" name=""/>
        <dsp:cNvSpPr/>
      </dsp:nvSpPr>
      <dsp:spPr>
        <a:xfrm>
          <a:off x="4686" y="409958"/>
          <a:ext cx="1581348" cy="5765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latin typeface="Calibri" pitchFamily="34" charset="0"/>
            </a:rPr>
            <a:t>Key features:</a:t>
          </a:r>
          <a:endParaRPr lang="en-GB" sz="1800" kern="1200" dirty="0">
            <a:latin typeface="Calibri" pitchFamily="34" charset="0"/>
          </a:endParaRPr>
        </a:p>
      </dsp:txBody>
      <dsp:txXfrm>
        <a:off x="21573" y="426845"/>
        <a:ext cx="1547574" cy="542787"/>
      </dsp:txXfrm>
    </dsp:sp>
    <dsp:sp modelId="{8FF621D7-CE69-4E87-AD9D-59B4F006E7D8}">
      <dsp:nvSpPr>
        <dsp:cNvPr id="0" name=""/>
        <dsp:cNvSpPr/>
      </dsp:nvSpPr>
      <dsp:spPr>
        <a:xfrm>
          <a:off x="162820" y="986520"/>
          <a:ext cx="158134" cy="3388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8822"/>
              </a:lnTo>
              <a:lnTo>
                <a:pt x="158134" y="33882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3CBAF7-0C18-4AA1-A64A-98220907DA3B}">
      <dsp:nvSpPr>
        <dsp:cNvPr id="0" name=""/>
        <dsp:cNvSpPr/>
      </dsp:nvSpPr>
      <dsp:spPr>
        <a:xfrm>
          <a:off x="320955" y="1130660"/>
          <a:ext cx="7042838" cy="3893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latin typeface="Calibri" pitchFamily="34" charset="0"/>
            </a:rPr>
            <a:t>Dynamic</a:t>
          </a:r>
          <a:endParaRPr lang="en-GB" sz="1600" kern="1200" dirty="0">
            <a:latin typeface="Calibri" pitchFamily="34" charset="0"/>
          </a:endParaRPr>
        </a:p>
      </dsp:txBody>
      <dsp:txXfrm>
        <a:off x="332359" y="1142064"/>
        <a:ext cx="7020030" cy="366555"/>
      </dsp:txXfrm>
    </dsp:sp>
    <dsp:sp modelId="{FADA77D8-2BB0-41CF-8498-FACB7F857C08}">
      <dsp:nvSpPr>
        <dsp:cNvPr id="0" name=""/>
        <dsp:cNvSpPr/>
      </dsp:nvSpPr>
      <dsp:spPr>
        <a:xfrm>
          <a:off x="162820" y="986520"/>
          <a:ext cx="158134" cy="8723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2326"/>
              </a:lnTo>
              <a:lnTo>
                <a:pt x="158134" y="872326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25FB33-F04E-4B27-AE4A-2F72EE638CCC}">
      <dsp:nvSpPr>
        <dsp:cNvPr id="0" name=""/>
        <dsp:cNvSpPr/>
      </dsp:nvSpPr>
      <dsp:spPr>
        <a:xfrm>
          <a:off x="320955" y="1664164"/>
          <a:ext cx="7042838" cy="3893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25008"/>
              <a:satOff val="20833"/>
              <a:lumOff val="-1578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latin typeface="Calibri" pitchFamily="34" charset="0"/>
            </a:rPr>
            <a:t>Causal</a:t>
          </a:r>
          <a:endParaRPr lang="en-GB" sz="1600" kern="1200" dirty="0">
            <a:latin typeface="Calibri" pitchFamily="34" charset="0"/>
          </a:endParaRPr>
        </a:p>
      </dsp:txBody>
      <dsp:txXfrm>
        <a:off x="332359" y="1675568"/>
        <a:ext cx="7020030" cy="366555"/>
      </dsp:txXfrm>
    </dsp:sp>
    <dsp:sp modelId="{EC4D011D-E13B-4B53-8FC8-8B93227B467F}">
      <dsp:nvSpPr>
        <dsp:cNvPr id="0" name=""/>
        <dsp:cNvSpPr/>
      </dsp:nvSpPr>
      <dsp:spPr>
        <a:xfrm>
          <a:off x="162820" y="986520"/>
          <a:ext cx="158134" cy="14058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5831"/>
              </a:lnTo>
              <a:lnTo>
                <a:pt x="158134" y="140583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62DADF-0C52-4B92-992B-2CBBF0ED7B7E}">
      <dsp:nvSpPr>
        <dsp:cNvPr id="0" name=""/>
        <dsp:cNvSpPr/>
      </dsp:nvSpPr>
      <dsp:spPr>
        <a:xfrm>
          <a:off x="320955" y="2197669"/>
          <a:ext cx="7042838" cy="3893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50017"/>
              <a:satOff val="41667"/>
              <a:lumOff val="-3156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err="1" smtClean="0">
              <a:latin typeface="Calibri" pitchFamily="34" charset="0"/>
            </a:rPr>
            <a:t>Neurophysiologically</a:t>
          </a:r>
          <a:r>
            <a:rPr lang="en-GB" sz="1600" kern="1200" dirty="0" smtClean="0">
              <a:latin typeface="Calibri" pitchFamily="34" charset="0"/>
            </a:rPr>
            <a:t> plausible/interpretable</a:t>
          </a:r>
          <a:endParaRPr lang="en-GB" sz="1600" kern="1200" dirty="0">
            <a:latin typeface="Calibri" pitchFamily="34" charset="0"/>
          </a:endParaRPr>
        </a:p>
      </dsp:txBody>
      <dsp:txXfrm>
        <a:off x="332359" y="2209073"/>
        <a:ext cx="7020030" cy="366555"/>
      </dsp:txXfrm>
    </dsp:sp>
    <dsp:sp modelId="{EF3D32DA-1E9A-46EF-88F1-B61B98205004}">
      <dsp:nvSpPr>
        <dsp:cNvPr id="0" name=""/>
        <dsp:cNvSpPr/>
      </dsp:nvSpPr>
      <dsp:spPr>
        <a:xfrm>
          <a:off x="162820" y="986520"/>
          <a:ext cx="158134" cy="19393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9335"/>
              </a:lnTo>
              <a:lnTo>
                <a:pt x="158134" y="193933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42E97C-3191-4E8D-B519-9C05F8906F38}">
      <dsp:nvSpPr>
        <dsp:cNvPr id="0" name=""/>
        <dsp:cNvSpPr/>
      </dsp:nvSpPr>
      <dsp:spPr>
        <a:xfrm>
          <a:off x="320955" y="2731173"/>
          <a:ext cx="7042838" cy="3893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75025"/>
              <a:satOff val="62501"/>
              <a:lumOff val="-4735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latin typeface="Calibri" pitchFamily="34" charset="0"/>
            </a:rPr>
            <a:t>Make use of a generative/forward model (mapping from consequences to causes)</a:t>
          </a:r>
          <a:endParaRPr lang="en-GB" sz="1600" kern="1200" dirty="0">
            <a:latin typeface="Calibri" pitchFamily="34" charset="0"/>
          </a:endParaRPr>
        </a:p>
      </dsp:txBody>
      <dsp:txXfrm>
        <a:off x="332359" y="2742577"/>
        <a:ext cx="7020030" cy="366555"/>
      </dsp:txXfrm>
    </dsp:sp>
    <dsp:sp modelId="{5AD5D8F5-D2D0-403D-A3DD-EAD87D7FC08C}">
      <dsp:nvSpPr>
        <dsp:cNvPr id="0" name=""/>
        <dsp:cNvSpPr/>
      </dsp:nvSpPr>
      <dsp:spPr>
        <a:xfrm>
          <a:off x="162820" y="986520"/>
          <a:ext cx="158134" cy="24728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72839"/>
              </a:lnTo>
              <a:lnTo>
                <a:pt x="158134" y="2472839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19984E-DBC3-4B72-92D3-83AB68EB77B8}">
      <dsp:nvSpPr>
        <dsp:cNvPr id="0" name=""/>
        <dsp:cNvSpPr/>
      </dsp:nvSpPr>
      <dsp:spPr>
        <a:xfrm>
          <a:off x="320955" y="3264677"/>
          <a:ext cx="7042838" cy="3893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100033"/>
              <a:satOff val="83334"/>
              <a:lumOff val="-6313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latin typeface="Calibri" pitchFamily="34" charset="0"/>
            </a:rPr>
            <a:t>Bayesian in all aspects</a:t>
          </a:r>
          <a:endParaRPr lang="en-GB" sz="1600" kern="1200" dirty="0">
            <a:latin typeface="Calibri" pitchFamily="34" charset="0"/>
          </a:endParaRPr>
        </a:p>
      </dsp:txBody>
      <dsp:txXfrm>
        <a:off x="332359" y="3276081"/>
        <a:ext cx="7020030" cy="36655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9398FB-6A1E-42B0-876C-B7D2F546AD1E}">
      <dsp:nvSpPr>
        <dsp:cNvPr id="0" name=""/>
        <dsp:cNvSpPr/>
      </dsp:nvSpPr>
      <dsp:spPr>
        <a:xfrm>
          <a:off x="0" y="9227"/>
          <a:ext cx="7416824" cy="479114"/>
        </a:xfrm>
        <a:prstGeom prst="roundRect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>
              <a:latin typeface="Calibri" pitchFamily="34" charset="0"/>
            </a:rPr>
            <a:t>“C” (direct or driving effects)</a:t>
          </a:r>
          <a:endParaRPr lang="en-GB" sz="2000" kern="1200" dirty="0">
            <a:latin typeface="Calibri" pitchFamily="34" charset="0"/>
          </a:endParaRPr>
        </a:p>
      </dsp:txBody>
      <dsp:txXfrm>
        <a:off x="23388" y="32615"/>
        <a:ext cx="7370048" cy="432338"/>
      </dsp:txXfrm>
    </dsp:sp>
    <dsp:sp modelId="{D2EA9073-BADC-47B8-9FF4-878850AE20AA}">
      <dsp:nvSpPr>
        <dsp:cNvPr id="0" name=""/>
        <dsp:cNvSpPr/>
      </dsp:nvSpPr>
      <dsp:spPr>
        <a:xfrm>
          <a:off x="0" y="488342"/>
          <a:ext cx="7416824" cy="34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5484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2000" b="0" kern="1200" smtClean="0">
              <a:latin typeface="Calibri" pitchFamily="34" charset="0"/>
            </a:rPr>
            <a:t>extrinsic influences of inputs on neuronal activity.</a:t>
          </a:r>
          <a:endParaRPr lang="en-GB" sz="2000" kern="1200" dirty="0">
            <a:latin typeface="Calibri" pitchFamily="34" charset="0"/>
          </a:endParaRPr>
        </a:p>
      </dsp:txBody>
      <dsp:txXfrm>
        <a:off x="0" y="488342"/>
        <a:ext cx="7416824" cy="347760"/>
      </dsp:txXfrm>
    </dsp:sp>
    <dsp:sp modelId="{6825A2A0-02B4-4BE3-8145-D945D88E545E}">
      <dsp:nvSpPr>
        <dsp:cNvPr id="0" name=""/>
        <dsp:cNvSpPr/>
      </dsp:nvSpPr>
      <dsp:spPr>
        <a:xfrm>
          <a:off x="0" y="836102"/>
          <a:ext cx="7416824" cy="479114"/>
        </a:xfrm>
        <a:prstGeom prst="roundRect">
          <a:avLst/>
        </a:prstGeom>
        <a:solidFill>
          <a:schemeClr val="accent6">
            <a:shade val="80000"/>
            <a:hueOff val="306187"/>
            <a:satOff val="-46984"/>
            <a:lumOff val="2335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smtClean="0">
              <a:latin typeface="Calibri" pitchFamily="34" charset="0"/>
            </a:rPr>
            <a:t>“A” (endogenous coupling or latent connectivity)</a:t>
          </a:r>
          <a:endParaRPr lang="en-GB" sz="2000" kern="1200" dirty="0">
            <a:latin typeface="Calibri" pitchFamily="34" charset="0"/>
          </a:endParaRPr>
        </a:p>
      </dsp:txBody>
      <dsp:txXfrm>
        <a:off x="23388" y="859490"/>
        <a:ext cx="7370048" cy="432338"/>
      </dsp:txXfrm>
    </dsp:sp>
    <dsp:sp modelId="{36E7837D-DE31-4AB0-8F89-8227B7C6DB3C}">
      <dsp:nvSpPr>
        <dsp:cNvPr id="0" name=""/>
        <dsp:cNvSpPr/>
      </dsp:nvSpPr>
      <dsp:spPr>
        <a:xfrm>
          <a:off x="0" y="1315217"/>
          <a:ext cx="7416824" cy="1304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5484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2000" b="0" kern="1200" smtClean="0">
              <a:latin typeface="Calibri" pitchFamily="34" charset="0"/>
            </a:rPr>
            <a:t>fixed or intrinsic effective connectivity;</a:t>
          </a:r>
          <a:endParaRPr lang="en-GB" sz="2000" kern="1200" dirty="0">
            <a:latin typeface="Calibri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2000" b="0" kern="1200" dirty="0" smtClean="0">
              <a:latin typeface="Calibri" pitchFamily="34" charset="0"/>
            </a:rPr>
            <a:t>first order connectivity among the regions in the absence of input;</a:t>
          </a:r>
          <a:endParaRPr lang="en-GB" sz="2000" b="0" kern="1200" dirty="0">
            <a:latin typeface="Calibri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2000" b="0" kern="1200" dirty="0" smtClean="0">
              <a:latin typeface="Calibri" pitchFamily="34" charset="0"/>
            </a:rPr>
            <a:t>average/baseline connectivity in the system. </a:t>
          </a:r>
          <a:endParaRPr lang="en-GB" sz="2000" b="0" kern="1200" dirty="0">
            <a:latin typeface="Calibri" pitchFamily="34" charset="0"/>
          </a:endParaRPr>
        </a:p>
      </dsp:txBody>
      <dsp:txXfrm>
        <a:off x="0" y="1315217"/>
        <a:ext cx="7416824" cy="1304100"/>
      </dsp:txXfrm>
    </dsp:sp>
    <dsp:sp modelId="{A7CCB15C-5287-4FC1-A14D-F9D9654F8B4B}">
      <dsp:nvSpPr>
        <dsp:cNvPr id="0" name=""/>
        <dsp:cNvSpPr/>
      </dsp:nvSpPr>
      <dsp:spPr>
        <a:xfrm>
          <a:off x="0" y="2619317"/>
          <a:ext cx="7416824" cy="479114"/>
        </a:xfrm>
        <a:prstGeom prst="roundRect">
          <a:avLst/>
        </a:prstGeom>
        <a:solidFill>
          <a:schemeClr val="accent6">
            <a:shade val="80000"/>
            <a:hueOff val="612373"/>
            <a:satOff val="-93969"/>
            <a:lumOff val="467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0" kern="1200" smtClean="0">
              <a:latin typeface="Calibri" pitchFamily="34" charset="0"/>
            </a:rPr>
            <a:t>“B” (bilinear term, modulatory effects or induced connectivity)</a:t>
          </a:r>
          <a:endParaRPr lang="en-GB" sz="2000" b="0" kern="1200" dirty="0">
            <a:latin typeface="Calibri" pitchFamily="34" charset="0"/>
          </a:endParaRPr>
        </a:p>
      </dsp:txBody>
      <dsp:txXfrm>
        <a:off x="23388" y="2642705"/>
        <a:ext cx="7370048" cy="432338"/>
      </dsp:txXfrm>
    </dsp:sp>
    <dsp:sp modelId="{D0266A4A-E945-44A6-AD29-8B3BE17F1049}">
      <dsp:nvSpPr>
        <dsp:cNvPr id="0" name=""/>
        <dsp:cNvSpPr/>
      </dsp:nvSpPr>
      <dsp:spPr>
        <a:xfrm>
          <a:off x="0" y="3098432"/>
          <a:ext cx="7416824" cy="9563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5484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2000" b="0" kern="1200" smtClean="0">
              <a:latin typeface="Calibri" pitchFamily="34" charset="0"/>
            </a:rPr>
            <a:t>context-dependent change in connectivity;</a:t>
          </a:r>
          <a:endParaRPr lang="en-GB" sz="2000" b="0" kern="1200" dirty="0">
            <a:latin typeface="Calibri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2000" b="0" kern="1200" smtClean="0">
              <a:latin typeface="Calibri" pitchFamily="34" charset="0"/>
            </a:rPr>
            <a:t>second-order interaction between the input and activity in a source region when causing a response in a target region.</a:t>
          </a:r>
          <a:endParaRPr lang="en-GB" sz="2000" b="0" kern="1200" dirty="0" smtClean="0">
            <a:latin typeface="Calibri" pitchFamily="34" charset="0"/>
          </a:endParaRPr>
        </a:p>
      </dsp:txBody>
      <dsp:txXfrm>
        <a:off x="0" y="3098432"/>
        <a:ext cx="7416824" cy="9563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EAA8A4-938D-4B9C-A5B1-BD78977E03C8}">
      <dsp:nvSpPr>
        <dsp:cNvPr id="0" name=""/>
        <dsp:cNvSpPr/>
      </dsp:nvSpPr>
      <dsp:spPr>
        <a:xfrm>
          <a:off x="1916035" y="639"/>
          <a:ext cx="1424513" cy="7122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latin typeface="Calibri" panose="020F0502020204030204" pitchFamily="34" charset="0"/>
            </a:rPr>
            <a:t>DCM accommodates</a:t>
          </a:r>
          <a:endParaRPr lang="en-GB" sz="1600" kern="1200" dirty="0"/>
        </a:p>
      </dsp:txBody>
      <dsp:txXfrm>
        <a:off x="1936896" y="21500"/>
        <a:ext cx="1382791" cy="670534"/>
      </dsp:txXfrm>
    </dsp:sp>
    <dsp:sp modelId="{1B8AFB6E-99B8-4623-8C64-B7067695C729}">
      <dsp:nvSpPr>
        <dsp:cNvPr id="0" name=""/>
        <dsp:cNvSpPr/>
      </dsp:nvSpPr>
      <dsp:spPr>
        <a:xfrm rot="3600000">
          <a:off x="2845394" y="1250287"/>
          <a:ext cx="741469" cy="249289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kern="1200"/>
        </a:p>
      </dsp:txBody>
      <dsp:txXfrm>
        <a:off x="2920181" y="1300145"/>
        <a:ext cx="591895" cy="149573"/>
      </dsp:txXfrm>
    </dsp:sp>
    <dsp:sp modelId="{190E12CB-5F3D-40FC-B2EF-6A4C81C2B285}">
      <dsp:nvSpPr>
        <dsp:cNvPr id="0" name=""/>
        <dsp:cNvSpPr/>
      </dsp:nvSpPr>
      <dsp:spPr>
        <a:xfrm>
          <a:off x="3091710" y="2036968"/>
          <a:ext cx="1424513" cy="7122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5899960"/>
                <a:satOff val="8333"/>
                <a:lumOff val="39412"/>
                <a:alphaOff val="0"/>
                <a:shade val="51000"/>
                <a:satMod val="130000"/>
              </a:schemeClr>
            </a:gs>
            <a:gs pos="80000">
              <a:schemeClr val="accent4">
                <a:hueOff val="5899960"/>
                <a:satOff val="8333"/>
                <a:lumOff val="39412"/>
                <a:alphaOff val="0"/>
                <a:shade val="93000"/>
                <a:satMod val="130000"/>
              </a:schemeClr>
            </a:gs>
            <a:gs pos="100000">
              <a:schemeClr val="accent4">
                <a:hueOff val="5899960"/>
                <a:satOff val="8333"/>
                <a:lumOff val="3941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latin typeface="Calibri" panose="020F0502020204030204" pitchFamily="34" charset="0"/>
            </a:rPr>
            <a:t>Prior knowledge</a:t>
          </a:r>
          <a:endParaRPr lang="en-GB" sz="1600" kern="1200" dirty="0"/>
        </a:p>
      </dsp:txBody>
      <dsp:txXfrm>
        <a:off x="3112571" y="2057829"/>
        <a:ext cx="1382791" cy="670534"/>
      </dsp:txXfrm>
    </dsp:sp>
    <dsp:sp modelId="{C63819E4-FFB3-49BE-9FF9-DB6036A02B47}">
      <dsp:nvSpPr>
        <dsp:cNvPr id="0" name=""/>
        <dsp:cNvSpPr/>
      </dsp:nvSpPr>
      <dsp:spPr>
        <a:xfrm rot="10800000">
          <a:off x="2257557" y="2268452"/>
          <a:ext cx="741469" cy="249289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5899960"/>
                <a:satOff val="8333"/>
                <a:lumOff val="39412"/>
                <a:alphaOff val="0"/>
                <a:shade val="51000"/>
                <a:satMod val="130000"/>
              </a:schemeClr>
            </a:gs>
            <a:gs pos="80000">
              <a:schemeClr val="accent4">
                <a:hueOff val="5899960"/>
                <a:satOff val="8333"/>
                <a:lumOff val="39412"/>
                <a:alphaOff val="0"/>
                <a:shade val="93000"/>
                <a:satMod val="130000"/>
              </a:schemeClr>
            </a:gs>
            <a:gs pos="100000">
              <a:schemeClr val="accent4">
                <a:hueOff val="5899960"/>
                <a:satOff val="8333"/>
                <a:lumOff val="3941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kern="1200"/>
        </a:p>
      </dsp:txBody>
      <dsp:txXfrm rot="10800000">
        <a:off x="2332344" y="2318310"/>
        <a:ext cx="591895" cy="149573"/>
      </dsp:txXfrm>
    </dsp:sp>
    <dsp:sp modelId="{D316ECF9-688B-4894-93E3-1C0BBA7B4C49}">
      <dsp:nvSpPr>
        <dsp:cNvPr id="0" name=""/>
        <dsp:cNvSpPr/>
      </dsp:nvSpPr>
      <dsp:spPr>
        <a:xfrm>
          <a:off x="740359" y="2036968"/>
          <a:ext cx="1424513" cy="7122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1799921"/>
                <a:satOff val="16666"/>
                <a:lumOff val="78824"/>
                <a:alphaOff val="0"/>
                <a:shade val="51000"/>
                <a:satMod val="130000"/>
              </a:schemeClr>
            </a:gs>
            <a:gs pos="80000">
              <a:schemeClr val="accent4">
                <a:hueOff val="11799921"/>
                <a:satOff val="16666"/>
                <a:lumOff val="78824"/>
                <a:alphaOff val="0"/>
                <a:shade val="93000"/>
                <a:satMod val="130000"/>
              </a:schemeClr>
            </a:gs>
            <a:gs pos="100000">
              <a:schemeClr val="accent4">
                <a:hueOff val="11799921"/>
                <a:satOff val="16666"/>
                <a:lumOff val="7882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latin typeface="Calibri" panose="020F0502020204030204" pitchFamily="34" charset="0"/>
            </a:rPr>
            <a:t>New data</a:t>
          </a:r>
          <a:endParaRPr lang="en-GB" sz="1600" kern="1200" dirty="0"/>
        </a:p>
      </dsp:txBody>
      <dsp:txXfrm>
        <a:off x="761220" y="2057829"/>
        <a:ext cx="1382791" cy="670534"/>
      </dsp:txXfrm>
    </dsp:sp>
    <dsp:sp modelId="{BB1BFA5D-890B-4CFB-A048-FDF7C0E7DA47}">
      <dsp:nvSpPr>
        <dsp:cNvPr id="0" name=""/>
        <dsp:cNvSpPr/>
      </dsp:nvSpPr>
      <dsp:spPr>
        <a:xfrm rot="18000000">
          <a:off x="1669719" y="1250287"/>
          <a:ext cx="741469" cy="249289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11799921"/>
                <a:satOff val="16666"/>
                <a:lumOff val="78824"/>
                <a:alphaOff val="0"/>
                <a:shade val="51000"/>
                <a:satMod val="130000"/>
              </a:schemeClr>
            </a:gs>
            <a:gs pos="80000">
              <a:schemeClr val="accent4">
                <a:hueOff val="11799921"/>
                <a:satOff val="16666"/>
                <a:lumOff val="78824"/>
                <a:alphaOff val="0"/>
                <a:shade val="93000"/>
                <a:satMod val="130000"/>
              </a:schemeClr>
            </a:gs>
            <a:gs pos="100000">
              <a:schemeClr val="accent4">
                <a:hueOff val="11799921"/>
                <a:satOff val="16666"/>
                <a:lumOff val="7882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kern="1200"/>
        </a:p>
      </dsp:txBody>
      <dsp:txXfrm>
        <a:off x="1744506" y="1300145"/>
        <a:ext cx="591895" cy="14957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5CE78F-C81A-4E0C-8F46-8AE0F4D035E9}">
      <dsp:nvSpPr>
        <dsp:cNvPr id="0" name=""/>
        <dsp:cNvSpPr/>
      </dsp:nvSpPr>
      <dsp:spPr>
        <a:xfrm>
          <a:off x="6286" y="783016"/>
          <a:ext cx="1878916" cy="8731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latin typeface="Calibri" panose="020F0502020204030204" pitchFamily="34" charset="0"/>
            </a:rPr>
            <a:t>Winning model?</a:t>
          </a:r>
          <a:endParaRPr lang="en-GB" sz="1600" kern="1200" dirty="0"/>
        </a:p>
      </dsp:txBody>
      <dsp:txXfrm>
        <a:off x="31860" y="808590"/>
        <a:ext cx="1827768" cy="822018"/>
      </dsp:txXfrm>
    </dsp:sp>
    <dsp:sp modelId="{81024EE5-109E-4D54-B6AA-8DB92EA6C589}">
      <dsp:nvSpPr>
        <dsp:cNvPr id="0" name=""/>
        <dsp:cNvSpPr/>
      </dsp:nvSpPr>
      <dsp:spPr>
        <a:xfrm>
          <a:off x="2073094" y="986613"/>
          <a:ext cx="398330" cy="46597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100" kern="1200"/>
        </a:p>
      </dsp:txBody>
      <dsp:txXfrm>
        <a:off x="2073094" y="1079807"/>
        <a:ext cx="278831" cy="279583"/>
      </dsp:txXfrm>
    </dsp:sp>
    <dsp:sp modelId="{D27FFF4F-370E-421A-A5B1-3555D37CA135}">
      <dsp:nvSpPr>
        <dsp:cNvPr id="0" name=""/>
        <dsp:cNvSpPr/>
      </dsp:nvSpPr>
      <dsp:spPr>
        <a:xfrm>
          <a:off x="2636769" y="783016"/>
          <a:ext cx="1878916" cy="8731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50017"/>
                <a:satOff val="41667"/>
                <a:lumOff val="-31569"/>
                <a:alphaOff val="0"/>
                <a:shade val="51000"/>
                <a:satMod val="130000"/>
              </a:schemeClr>
            </a:gs>
            <a:gs pos="80000">
              <a:schemeClr val="accent5">
                <a:hueOff val="-50017"/>
                <a:satOff val="41667"/>
                <a:lumOff val="-31569"/>
                <a:alphaOff val="0"/>
                <a:shade val="93000"/>
                <a:satMod val="130000"/>
              </a:schemeClr>
            </a:gs>
            <a:gs pos="100000">
              <a:schemeClr val="accent5">
                <a:hueOff val="-50017"/>
                <a:satOff val="41667"/>
                <a:lumOff val="-3156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latin typeface="Calibri" panose="020F0502020204030204" pitchFamily="34" charset="0"/>
            </a:rPr>
            <a:t>Best balance between accuracy and complexity</a:t>
          </a:r>
          <a:endParaRPr lang="en-GB" sz="1600" kern="1200" dirty="0"/>
        </a:p>
      </dsp:txBody>
      <dsp:txXfrm>
        <a:off x="2662343" y="808590"/>
        <a:ext cx="1827768" cy="822018"/>
      </dsp:txXfrm>
    </dsp:sp>
    <dsp:sp modelId="{BB63DACD-7569-4FEA-8FFC-3BA15DDD8F70}">
      <dsp:nvSpPr>
        <dsp:cNvPr id="0" name=""/>
        <dsp:cNvSpPr/>
      </dsp:nvSpPr>
      <dsp:spPr>
        <a:xfrm>
          <a:off x="4703577" y="986613"/>
          <a:ext cx="398330" cy="46597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100033"/>
                <a:satOff val="83334"/>
                <a:lumOff val="-63138"/>
                <a:alphaOff val="0"/>
                <a:shade val="51000"/>
                <a:satMod val="130000"/>
              </a:schemeClr>
            </a:gs>
            <a:gs pos="80000">
              <a:schemeClr val="accent5">
                <a:hueOff val="-100033"/>
                <a:satOff val="83334"/>
                <a:lumOff val="-63138"/>
                <a:alphaOff val="0"/>
                <a:shade val="93000"/>
                <a:satMod val="130000"/>
              </a:schemeClr>
            </a:gs>
            <a:gs pos="100000">
              <a:schemeClr val="accent5">
                <a:hueOff val="-100033"/>
                <a:satOff val="83334"/>
                <a:lumOff val="-6313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100" kern="1200"/>
        </a:p>
      </dsp:txBody>
      <dsp:txXfrm>
        <a:off x="4703577" y="1079807"/>
        <a:ext cx="278831" cy="279583"/>
      </dsp:txXfrm>
    </dsp:sp>
    <dsp:sp modelId="{83946A62-AF15-49E2-B2C2-C77D31976707}">
      <dsp:nvSpPr>
        <dsp:cNvPr id="0" name=""/>
        <dsp:cNvSpPr/>
      </dsp:nvSpPr>
      <dsp:spPr>
        <a:xfrm>
          <a:off x="5267252" y="783016"/>
          <a:ext cx="1878916" cy="8731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100033"/>
                <a:satOff val="83334"/>
                <a:lumOff val="-63138"/>
                <a:alphaOff val="0"/>
                <a:shade val="51000"/>
                <a:satMod val="130000"/>
              </a:schemeClr>
            </a:gs>
            <a:gs pos="80000">
              <a:schemeClr val="accent5">
                <a:hueOff val="-100033"/>
                <a:satOff val="83334"/>
                <a:lumOff val="-63138"/>
                <a:alphaOff val="0"/>
                <a:shade val="93000"/>
                <a:satMod val="130000"/>
              </a:schemeClr>
            </a:gs>
            <a:gs pos="100000">
              <a:schemeClr val="accent5">
                <a:hueOff val="-100033"/>
                <a:satOff val="83334"/>
                <a:lumOff val="-6313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latin typeface="Calibri" panose="020F0502020204030204" pitchFamily="34" charset="0"/>
            </a:rPr>
            <a:t>Occam's razor (principle of parsimony)</a:t>
          </a:r>
          <a:endParaRPr lang="en-GB" sz="1600" kern="1200" dirty="0"/>
        </a:p>
      </dsp:txBody>
      <dsp:txXfrm>
        <a:off x="5292826" y="808590"/>
        <a:ext cx="1827768" cy="82201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CCCF07-C968-4F21-88B4-6C57E8F13C50}">
      <dsp:nvSpPr>
        <dsp:cNvPr id="0" name=""/>
        <dsp:cNvSpPr/>
      </dsp:nvSpPr>
      <dsp:spPr>
        <a:xfrm>
          <a:off x="2832" y="514626"/>
          <a:ext cx="1597676" cy="4109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latin typeface="Calibri" panose="020F0502020204030204" pitchFamily="34" charset="0"/>
            </a:rPr>
            <a:t>DCM</a:t>
          </a:r>
          <a:endParaRPr lang="en-GB" sz="1800" kern="1200" dirty="0">
            <a:latin typeface="Calibri" panose="020F0502020204030204" pitchFamily="34" charset="0"/>
          </a:endParaRPr>
        </a:p>
      </dsp:txBody>
      <dsp:txXfrm>
        <a:off x="14867" y="526661"/>
        <a:ext cx="1573606" cy="386836"/>
      </dsp:txXfrm>
    </dsp:sp>
    <dsp:sp modelId="{62F81AEA-58B4-4043-A204-16A1B677FE6A}">
      <dsp:nvSpPr>
        <dsp:cNvPr id="0" name=""/>
        <dsp:cNvSpPr/>
      </dsp:nvSpPr>
      <dsp:spPr>
        <a:xfrm rot="20246997">
          <a:off x="1574056" y="537474"/>
          <a:ext cx="691975" cy="99843"/>
        </a:xfrm>
        <a:custGeom>
          <a:avLst/>
          <a:gdLst/>
          <a:ahLst/>
          <a:cxnLst/>
          <a:rect l="0" t="0" r="0" b="0"/>
          <a:pathLst>
            <a:path>
              <a:moveTo>
                <a:pt x="0" y="49921"/>
              </a:moveTo>
              <a:lnTo>
                <a:pt x="691975" y="4992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1902744" y="570097"/>
        <a:ext cx="34598" cy="34598"/>
      </dsp:txXfrm>
    </dsp:sp>
    <dsp:sp modelId="{19B3B755-3A2E-4A80-A42E-79F1C6125D27}">
      <dsp:nvSpPr>
        <dsp:cNvPr id="0" name=""/>
        <dsp:cNvSpPr/>
      </dsp:nvSpPr>
      <dsp:spPr>
        <a:xfrm>
          <a:off x="2239579" y="249260"/>
          <a:ext cx="1597676" cy="4109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latin typeface="Calibri" panose="020F0502020204030204" pitchFamily="34" charset="0"/>
            </a:rPr>
            <a:t>Deterministic</a:t>
          </a:r>
          <a:endParaRPr lang="en-GB" sz="1800" kern="1200" dirty="0">
            <a:latin typeface="Calibri" panose="020F0502020204030204" pitchFamily="34" charset="0"/>
          </a:endParaRPr>
        </a:p>
      </dsp:txBody>
      <dsp:txXfrm>
        <a:off x="2251614" y="261295"/>
        <a:ext cx="1573606" cy="386836"/>
      </dsp:txXfrm>
    </dsp:sp>
    <dsp:sp modelId="{91BB4B91-4CF8-4086-9661-E286BE355739}">
      <dsp:nvSpPr>
        <dsp:cNvPr id="0" name=""/>
        <dsp:cNvSpPr/>
      </dsp:nvSpPr>
      <dsp:spPr>
        <a:xfrm rot="1353003">
          <a:off x="1574056" y="802840"/>
          <a:ext cx="691975" cy="99843"/>
        </a:xfrm>
        <a:custGeom>
          <a:avLst/>
          <a:gdLst/>
          <a:ahLst/>
          <a:cxnLst/>
          <a:rect l="0" t="0" r="0" b="0"/>
          <a:pathLst>
            <a:path>
              <a:moveTo>
                <a:pt x="0" y="49921"/>
              </a:moveTo>
              <a:lnTo>
                <a:pt x="691975" y="4992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1902744" y="835463"/>
        <a:ext cx="34598" cy="34598"/>
      </dsp:txXfrm>
    </dsp:sp>
    <dsp:sp modelId="{1CA24A46-85E2-402C-B787-27494B5B23E9}">
      <dsp:nvSpPr>
        <dsp:cNvPr id="0" name=""/>
        <dsp:cNvSpPr/>
      </dsp:nvSpPr>
      <dsp:spPr>
        <a:xfrm>
          <a:off x="2239579" y="779992"/>
          <a:ext cx="1597676" cy="4109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latin typeface="Calibri" panose="020F0502020204030204" pitchFamily="34" charset="0"/>
            </a:rPr>
            <a:t>Stochastic</a:t>
          </a:r>
          <a:endParaRPr lang="en-GB" sz="1800" kern="1200" dirty="0">
            <a:latin typeface="Calibri" panose="020F0502020204030204" pitchFamily="34" charset="0"/>
          </a:endParaRPr>
        </a:p>
      </dsp:txBody>
      <dsp:txXfrm>
        <a:off x="2251614" y="792027"/>
        <a:ext cx="1573606" cy="3868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8536" y="0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C484C4-0624-41B5-A2AD-C8A968D2BF92}" type="datetimeFigureOut">
              <a:rPr lang="en-GB" smtClean="0"/>
              <a:t>18/03/2014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8536" y="9443662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E1EDD6-9A04-45B6-85DC-10A1BEE2AB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10375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8536" y="0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052392-9A42-44CA-A4BC-D1D921DB58F9}" type="datetimeFigureOut">
              <a:rPr lang="en-GB" smtClean="0"/>
              <a:t>18/03/2014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197" y="4722694"/>
            <a:ext cx="544957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8536" y="9443662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1248EC-19A6-44AF-956D-A454522045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5811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1248EC-19A6-44AF-956D-A454522045C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70950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1248EC-19A6-44AF-956D-A454522045C5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63627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1248EC-19A6-44AF-956D-A454522045C5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69193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1248EC-19A6-44AF-956D-A454522045C5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40779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1248EC-19A6-44AF-956D-A454522045C5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80690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1248EC-19A6-44AF-956D-A454522045C5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93420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1248EC-19A6-44AF-956D-A454522045C5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97553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1248EC-19A6-44AF-956D-A454522045C5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97458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1248EC-19A6-44AF-956D-A454522045C5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11279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GB" dirty="0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B4187D9-AC35-48F3-BC53-07BB2BF9C8D3}" type="slidenum">
              <a:rPr lang="en-GB"/>
              <a:pPr/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GB" dirty="0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389D517-24A1-455B-9781-BBBE39EB8ED3}" type="slidenum">
              <a:rPr lang="en-GB"/>
              <a:pPr/>
              <a:t>21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1248EC-19A6-44AF-956D-A454522045C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50333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GB" dirty="0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389D517-24A1-455B-9781-BBBE39EB8ED3}" type="slidenum">
              <a:rPr lang="en-GB"/>
              <a:pPr/>
              <a:t>22</a:t>
            </a:fld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GB" dirty="0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389D517-24A1-455B-9781-BBBE39EB8ED3}" type="slidenum">
              <a:rPr lang="en-GB"/>
              <a:pPr/>
              <a:t>23</a:t>
            </a:fld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GB" dirty="0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0B4F10E-5FF2-4F2A-A03B-19EC843E9664}" type="slidenum">
              <a:rPr lang="en-GB"/>
              <a:pPr/>
              <a:t>24</a:t>
            </a:fld>
            <a:endParaRPr lang="en-GB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42909-E305-4FD6-98F0-152FD057D474}" type="slidenum">
              <a:rPr lang="en-GB" smtClean="0"/>
              <a:pPr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07842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42909-E305-4FD6-98F0-152FD057D474}" type="slidenum">
              <a:rPr lang="en-GB" smtClean="0"/>
              <a:pPr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71839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42909-E305-4FD6-98F0-152FD057D474}" type="slidenum">
              <a:rPr lang="en-GB" smtClean="0"/>
              <a:pPr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172601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42909-E305-4FD6-98F0-152FD057D474}" type="slidenum">
              <a:rPr lang="en-GB" smtClean="0"/>
              <a:pPr/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09348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42909-E305-4FD6-98F0-152FD057D474}" type="slidenum">
              <a:rPr lang="en-GB" smtClean="0"/>
              <a:pPr/>
              <a:t>29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41745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42909-E305-4FD6-98F0-152FD057D474}" type="slidenum">
              <a:rPr lang="en-GB" smtClean="0"/>
              <a:pPr/>
              <a:t>30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642126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42909-E305-4FD6-98F0-152FD057D474}" type="slidenum">
              <a:rPr lang="en-GB" smtClean="0"/>
              <a:pPr/>
              <a:t>31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964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42909-E305-4FD6-98F0-152FD057D474}" type="slidenum">
              <a:rPr lang="en-GB" smtClean="0"/>
              <a:pPr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058474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42909-E305-4FD6-98F0-152FD057D474}" type="slidenum">
              <a:rPr lang="en-GB" smtClean="0"/>
              <a:pPr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141741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42909-E305-4FD6-98F0-152FD057D474}" type="slidenum">
              <a:rPr lang="en-GB" smtClean="0"/>
              <a:pPr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050314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42909-E305-4FD6-98F0-152FD057D474}" type="slidenum">
              <a:rPr lang="en-GB" smtClean="0"/>
              <a:pPr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938231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42909-E305-4FD6-98F0-152FD057D474}" type="slidenum">
              <a:rPr lang="en-GB" smtClean="0"/>
              <a:pPr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265588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42909-E305-4FD6-98F0-152FD057D474}" type="slidenum">
              <a:rPr lang="en-GB" smtClean="0"/>
              <a:pPr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85325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42909-E305-4FD6-98F0-152FD057D474}" type="slidenum">
              <a:rPr lang="en-GB" smtClean="0"/>
              <a:pPr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388043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42909-E305-4FD6-98F0-152FD057D474}" type="slidenum">
              <a:rPr lang="en-GB" smtClean="0"/>
              <a:pPr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102358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42909-E305-4FD6-98F0-152FD057D474}" type="slidenum">
              <a:rPr lang="en-GB" smtClean="0"/>
              <a:pPr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000584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23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23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201" y="4724288"/>
            <a:ext cx="4997561" cy="4472537"/>
          </a:xfrm>
          <a:noFill/>
          <a:ln/>
        </p:spPr>
        <p:txBody>
          <a:bodyPr lIns="89671" tIns="44835" rIns="89671" bIns="44835"/>
          <a:lstStyle/>
          <a:p>
            <a:endParaRPr lang="en-GB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1248EC-19A6-44AF-956D-A454522045C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687226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1248EC-19A6-44AF-956D-A454522045C5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62731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GB" dirty="0">
              <a:latin typeface="Times New Roman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9CEC8-E162-0345-8255-ABF4FB0EC03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1052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7288" cy="3727450"/>
          </a:xfrm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just"/>
            <a:endParaRPr lang="pt-PT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7288" cy="3727450"/>
          </a:xfrm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just"/>
            <a:endParaRPr lang="pt-PT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7288" cy="3727450"/>
          </a:xfrm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7288" cy="3727450"/>
          </a:xfrm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1484313"/>
            <a:ext cx="8496300" cy="13684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068638"/>
            <a:ext cx="8496300" cy="309721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3850" y="6245225"/>
            <a:ext cx="84963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pic>
        <p:nvPicPr>
          <p:cNvPr id="4114" name="Picture 18" descr="MidGreen102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D9D70AD-41C4-40A0-884F-2E473B9C9D9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704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7663" y="908050"/>
            <a:ext cx="2122487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0200" y="908050"/>
            <a:ext cx="6215063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B34DC4C-95DA-47C2-985B-AF79A2AD0B8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390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2E0D7B4-F831-465B-A53A-0AB55EBA62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927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FC8FC0F-15A8-4F25-B347-250DC439D94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418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200" y="2708275"/>
            <a:ext cx="4168775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75" y="2708275"/>
            <a:ext cx="4168775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24CD3E8-81BB-44B4-8F72-FF6DCA0D5F0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C0F3EFA-6E46-4917-9D82-F7B9E682319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442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818A88A-0BA5-48AC-ACF9-A176DD1B334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249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A2F2C05-A07B-405B-890A-0600FA887BF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632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678BA5A-75B3-4BA4-A91C-DE3F528DB22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963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B1DDE7C-092B-4B7E-917E-4D86A09781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E6E8D7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0200" y="908050"/>
            <a:ext cx="8489950" cy="129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0200" y="2708275"/>
            <a:ext cx="8489950" cy="345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12088" y="6337300"/>
            <a:ext cx="1008062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4A04F2C-0EE2-429C-98FD-D7428FD9A30B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3090" name="Picture 18" descr="MidGreen90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microsoft.com/office/2007/relationships/hdphoto" Target="../media/hdphoto2.wdp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0.png"/><Relationship Id="rId5" Type="http://schemas.openxmlformats.org/officeDocument/2006/relationships/image" Target="../media/image19.wmf"/><Relationship Id="rId4" Type="http://schemas.openxmlformats.org/officeDocument/2006/relationships/oleObject" Target="../embeddings/oleObject6.bin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1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30.png"/><Relationship Id="rId7" Type="http://schemas.openxmlformats.org/officeDocument/2006/relationships/diagramQuickStyle" Target="../diagrams/quickStyle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31.png"/><Relationship Id="rId9" Type="http://schemas.microsoft.com/office/2007/relationships/diagramDrawing" Target="../diagrams/drawing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38.png"/><Relationship Id="rId7" Type="http://schemas.openxmlformats.org/officeDocument/2006/relationships/diagramQuickStyle" Target="../diagrams/quickStyle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4" Type="http://schemas.openxmlformats.org/officeDocument/2006/relationships/image" Target="../media/image39.png"/><Relationship Id="rId9" Type="http://schemas.microsoft.com/office/2007/relationships/diagramDrawing" Target="../diagrams/drawing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41.pn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10" Type="http://schemas.openxmlformats.org/officeDocument/2006/relationships/image" Target="../media/image43.png"/><Relationship Id="rId4" Type="http://schemas.openxmlformats.org/officeDocument/2006/relationships/diagramData" Target="../diagrams/data7.xml"/><Relationship Id="rId9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7.png"/><Relationship Id="rId5" Type="http://schemas.openxmlformats.org/officeDocument/2006/relationships/diagramData" Target="../diagrams/data1.xml"/><Relationship Id="rId10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microsoft.com/office/2007/relationships/diagramDrawing" Target="../diagrams/drawing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4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emf"/><Relationship Id="rId5" Type="http://schemas.openxmlformats.org/officeDocument/2006/relationships/image" Target="../media/image60.emf"/><Relationship Id="rId4" Type="http://schemas.openxmlformats.org/officeDocument/2006/relationships/image" Target="../media/image49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il.ion.ucl.ac.uk/spm/course/video/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wmf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wmf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7.wmf"/><Relationship Id="rId5" Type="http://schemas.openxmlformats.org/officeDocument/2006/relationships/image" Target="../media/image14.png"/><Relationship Id="rId10" Type="http://schemas.openxmlformats.org/officeDocument/2006/relationships/oleObject" Target="../embeddings/oleObject4.bin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16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wmf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5556" y="1196281"/>
            <a:ext cx="7992888" cy="1944687"/>
          </a:xfrm>
        </p:spPr>
        <p:txBody>
          <a:bodyPr/>
          <a:lstStyle/>
          <a:p>
            <a:pPr algn="ctr"/>
            <a:r>
              <a:rPr lang="en-GB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DYNAMIC CAUSAL MODELLING FOR fMRI</a:t>
            </a:r>
            <a:br>
              <a:rPr lang="en-GB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GB" sz="36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Theory and Practice</a:t>
            </a:r>
            <a:r>
              <a:rPr lang="en-GB" sz="3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en-GB" sz="3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en-GB" sz="36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6309320"/>
            <a:ext cx="8496300" cy="432048"/>
          </a:xfrm>
        </p:spPr>
        <p:txBody>
          <a:bodyPr/>
          <a:lstStyle/>
          <a:p>
            <a:pPr algn="ctr"/>
            <a:r>
              <a:rPr lang="en-GB" sz="2000" dirty="0" smtClean="0">
                <a:latin typeface="Calibri" panose="020F0502020204030204" pitchFamily="34" charset="0"/>
              </a:rPr>
              <a:t>Diego Lorca </a:t>
            </a:r>
            <a:r>
              <a:rPr lang="en-GB" sz="2000" dirty="0" err="1" smtClean="0">
                <a:latin typeface="Calibri" panose="020F0502020204030204" pitchFamily="34" charset="0"/>
              </a:rPr>
              <a:t>Puls</a:t>
            </a:r>
            <a:r>
              <a:rPr lang="en-GB" sz="2000" dirty="0" smtClean="0">
                <a:latin typeface="Calibri" panose="020F0502020204030204" pitchFamily="34" charset="0"/>
              </a:rPr>
              <a:t> and </a:t>
            </a:r>
            <a:r>
              <a:rPr lang="en-GB" sz="2000" dirty="0" err="1" smtClean="0">
                <a:latin typeface="Calibri" panose="020F0502020204030204" pitchFamily="34" charset="0"/>
              </a:rPr>
              <a:t>Sotirios</a:t>
            </a:r>
            <a:r>
              <a:rPr lang="en-GB" sz="2000" dirty="0" smtClean="0">
                <a:latin typeface="Calibri" panose="020F0502020204030204" pitchFamily="34" charset="0"/>
              </a:rPr>
              <a:t> </a:t>
            </a:r>
            <a:r>
              <a:rPr lang="en-GB" sz="2000" dirty="0" err="1" smtClean="0">
                <a:latin typeface="Calibri" panose="020F0502020204030204" pitchFamily="34" charset="0"/>
              </a:rPr>
              <a:t>Polychronis</a:t>
            </a:r>
            <a:endParaRPr lang="en-GB" sz="2000" dirty="0">
              <a:latin typeface="Calibri" panose="020F0502020204030204" pitchFamily="34" charset="0"/>
            </a:endParaRPr>
          </a:p>
        </p:txBody>
      </p:sp>
      <p:pic>
        <p:nvPicPr>
          <p:cNvPr id="4" name="Picture 2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289" y="2996952"/>
            <a:ext cx="2537647" cy="3152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996952"/>
            <a:ext cx="2826425" cy="3152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333883" y="-9800"/>
            <a:ext cx="6182333" cy="551284"/>
          </a:xfrm>
        </p:spPr>
        <p:txBody>
          <a:bodyPr/>
          <a:lstStyle/>
          <a:p>
            <a:pPr eaLnBrk="1" hangingPunct="1"/>
            <a:r>
              <a:rPr lang="en-GB" sz="28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anose="020F0502020204030204" pitchFamily="34" charset="0"/>
              </a:rPr>
              <a:t>Neuronal Model</a:t>
            </a:r>
            <a:endParaRPr lang="en-US" sz="280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Calibri" panose="020F0502020204030204" pitchFamily="34" charset="0"/>
            </a:endParaRPr>
          </a:p>
        </p:txBody>
      </p:sp>
      <p:sp>
        <p:nvSpPr>
          <p:cNvPr id="6149" name="Text Box 3"/>
          <p:cNvSpPr txBox="1">
            <a:spLocks noChangeArrowheads="1"/>
          </p:cNvSpPr>
          <p:nvPr/>
        </p:nvSpPr>
        <p:spPr bwMode="auto">
          <a:xfrm>
            <a:off x="295415" y="1662914"/>
            <a:ext cx="858043" cy="584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/>
            <a:r>
              <a:rPr lang="en-GB" sz="1600" dirty="0">
                <a:solidFill>
                  <a:srgbClr val="000000"/>
                </a:solidFill>
                <a:latin typeface="Calibri" panose="020F0502020204030204" pitchFamily="34" charset="0"/>
              </a:rPr>
              <a:t>state </a:t>
            </a:r>
            <a:br>
              <a:rPr lang="en-GB" sz="16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GB" sz="1600" dirty="0">
                <a:solidFill>
                  <a:srgbClr val="000000"/>
                </a:solidFill>
                <a:latin typeface="Calibri" panose="020F0502020204030204" pitchFamily="34" charset="0"/>
              </a:rPr>
              <a:t>changes</a:t>
            </a:r>
            <a:endParaRPr lang="en-US" sz="1600" dirty="0">
              <a:solidFill>
                <a:srgbClr val="000000"/>
              </a:solidFill>
              <a:latin typeface="Calibri" panose="020F0502020204030204" pitchFamily="34" charset="0"/>
              <a:cs typeface="Arial" charset="0"/>
            </a:endParaRPr>
          </a:p>
        </p:txBody>
      </p:sp>
      <p:sp>
        <p:nvSpPr>
          <p:cNvPr id="6150" name="Text Box 4"/>
          <p:cNvSpPr txBox="1">
            <a:spLocks noChangeArrowheads="1"/>
          </p:cNvSpPr>
          <p:nvPr/>
        </p:nvSpPr>
        <p:spPr bwMode="auto">
          <a:xfrm>
            <a:off x="1629005" y="1662914"/>
            <a:ext cx="1420982" cy="584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/>
            <a:r>
              <a:rPr lang="en-GB" sz="1600" dirty="0">
                <a:solidFill>
                  <a:srgbClr val="000000"/>
                </a:solidFill>
                <a:latin typeface="Calibri" panose="020F0502020204030204" pitchFamily="34" charset="0"/>
              </a:rPr>
              <a:t>e</a:t>
            </a:r>
            <a:r>
              <a:rPr lang="en-GB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ndogenous connectivity</a:t>
            </a:r>
            <a:endParaRPr lang="en-US" sz="1600" dirty="0">
              <a:solidFill>
                <a:srgbClr val="000000"/>
              </a:solidFill>
              <a:latin typeface="Calibri" panose="020F0502020204030204" pitchFamily="34" charset="0"/>
              <a:cs typeface="Arial" charset="0"/>
            </a:endParaRPr>
          </a:p>
        </p:txBody>
      </p:sp>
      <p:sp>
        <p:nvSpPr>
          <p:cNvPr id="6151" name="Text Box 5"/>
          <p:cNvSpPr txBox="1">
            <a:spLocks noChangeArrowheads="1"/>
          </p:cNvSpPr>
          <p:nvPr/>
        </p:nvSpPr>
        <p:spPr bwMode="auto">
          <a:xfrm>
            <a:off x="7857949" y="1662909"/>
            <a:ext cx="866071" cy="584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eaLnBrk="0" hangingPunct="0"/>
            <a:r>
              <a:rPr lang="en-GB" sz="1600" dirty="0">
                <a:solidFill>
                  <a:srgbClr val="000000"/>
                </a:solidFill>
                <a:latin typeface="Calibri" panose="020F0502020204030204" pitchFamily="34" charset="0"/>
              </a:rPr>
              <a:t>external</a:t>
            </a:r>
            <a:br>
              <a:rPr lang="en-GB" sz="16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GB" sz="1600" dirty="0">
                <a:solidFill>
                  <a:srgbClr val="000000"/>
                </a:solidFill>
                <a:latin typeface="Calibri" panose="020F0502020204030204" pitchFamily="34" charset="0"/>
              </a:rPr>
              <a:t>inputs</a:t>
            </a:r>
          </a:p>
        </p:txBody>
      </p:sp>
      <p:sp>
        <p:nvSpPr>
          <p:cNvPr id="6155" name="Text Box 9"/>
          <p:cNvSpPr txBox="1">
            <a:spLocks noChangeArrowheads="1"/>
          </p:cNvSpPr>
          <p:nvPr/>
        </p:nvSpPr>
        <p:spPr bwMode="auto">
          <a:xfrm>
            <a:off x="5556222" y="1662911"/>
            <a:ext cx="789762" cy="584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/>
            <a:r>
              <a:rPr lang="en-GB" sz="1600" dirty="0">
                <a:solidFill>
                  <a:srgbClr val="000000"/>
                </a:solidFill>
                <a:latin typeface="Calibri" panose="020F0502020204030204" pitchFamily="34" charset="0"/>
              </a:rPr>
              <a:t>s</a:t>
            </a:r>
            <a:r>
              <a:rPr lang="en-GB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ystem state</a:t>
            </a:r>
            <a:endParaRPr lang="en-US" sz="1600" dirty="0">
              <a:solidFill>
                <a:srgbClr val="000000"/>
              </a:solidFill>
              <a:latin typeface="Calibri" panose="020F0502020204030204" pitchFamily="34" charset="0"/>
              <a:cs typeface="Arial" charset="0"/>
            </a:endParaRPr>
          </a:p>
        </p:txBody>
      </p:sp>
      <p:sp>
        <p:nvSpPr>
          <p:cNvPr id="6157" name="Text Box 11"/>
          <p:cNvSpPr txBox="1">
            <a:spLocks noChangeArrowheads="1"/>
          </p:cNvSpPr>
          <p:nvPr/>
        </p:nvSpPr>
        <p:spPr bwMode="auto">
          <a:xfrm>
            <a:off x="6470627" y="1652006"/>
            <a:ext cx="1269725" cy="584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/>
            <a:r>
              <a:rPr lang="en-GB" sz="1600" dirty="0">
                <a:solidFill>
                  <a:srgbClr val="000000"/>
                </a:solidFill>
                <a:latin typeface="Calibri" panose="020F0502020204030204" pitchFamily="34" charset="0"/>
              </a:rPr>
              <a:t>i</a:t>
            </a:r>
            <a:r>
              <a:rPr lang="en-GB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nput parameters</a:t>
            </a:r>
            <a:endParaRPr lang="en-GB" sz="16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6147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8932259"/>
              </p:ext>
            </p:extLst>
          </p:nvPr>
        </p:nvGraphicFramePr>
        <p:xfrm>
          <a:off x="501650" y="2708920"/>
          <a:ext cx="8140700" cy="165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09" name="Equation" r:id="rId4" imgW="4483080" imgH="761760" progId="Equation.3">
                  <p:embed/>
                </p:oleObj>
              </mc:Choice>
              <mc:Fallback>
                <p:oleObj name="Equation" r:id="rId4" imgW="4483080" imgH="761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650" y="2708920"/>
                        <a:ext cx="8140700" cy="16557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189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3779912" y="1662912"/>
            <a:ext cx="1602548" cy="584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/>
            <a:r>
              <a:rPr lang="en-GB" sz="1600" dirty="0">
                <a:solidFill>
                  <a:srgbClr val="000000"/>
                </a:solidFill>
                <a:latin typeface="Calibri" panose="020F0502020204030204" pitchFamily="34" charset="0"/>
              </a:rPr>
              <a:t>modulation of</a:t>
            </a:r>
          </a:p>
          <a:p>
            <a:pPr algn="ctr" eaLnBrk="0" hangingPunct="0"/>
            <a:r>
              <a:rPr lang="en-GB" sz="1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connectivity</a:t>
            </a:r>
            <a:endParaRPr lang="en-US" sz="1600" dirty="0">
              <a:solidFill>
                <a:srgbClr val="000000"/>
              </a:solidFill>
              <a:latin typeface="Calibri" panose="020F0502020204030204" pitchFamily="34" charset="0"/>
              <a:cs typeface="Arial" charset="0"/>
            </a:endParaRPr>
          </a:p>
        </p:txBody>
      </p:sp>
      <p:sp>
        <p:nvSpPr>
          <p:cNvPr id="6161" name="Text Box 17"/>
          <p:cNvSpPr txBox="1">
            <a:spLocks noChangeArrowheads="1"/>
          </p:cNvSpPr>
          <p:nvPr/>
        </p:nvSpPr>
        <p:spPr bwMode="auto">
          <a:xfrm>
            <a:off x="295415" y="4365104"/>
            <a:ext cx="994695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1600" b="0" i="1" dirty="0">
                <a:latin typeface="Calibri" panose="020F0502020204030204" pitchFamily="34" charset="0"/>
              </a:rPr>
              <a:t>n </a:t>
            </a:r>
            <a:r>
              <a:rPr lang="en-GB" sz="1600" b="0" dirty="0">
                <a:latin typeface="Calibri" panose="020F0502020204030204" pitchFamily="34" charset="0"/>
              </a:rPr>
              <a:t>regions</a:t>
            </a:r>
            <a:r>
              <a:rPr lang="en-GB" sz="1600" b="0" i="1" dirty="0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6162" name="Text Box 18"/>
          <p:cNvSpPr txBox="1">
            <a:spLocks noChangeArrowheads="1"/>
          </p:cNvSpPr>
          <p:nvPr/>
        </p:nvSpPr>
        <p:spPr bwMode="auto">
          <a:xfrm>
            <a:off x="7573093" y="4437281"/>
            <a:ext cx="143577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1600" b="0" i="1" dirty="0">
                <a:latin typeface="Calibri" panose="020F0502020204030204" pitchFamily="34" charset="0"/>
              </a:rPr>
              <a:t>m </a:t>
            </a:r>
            <a:r>
              <a:rPr lang="en-GB" sz="1600" b="0" dirty="0">
                <a:latin typeface="Calibri" panose="020F0502020204030204" pitchFamily="34" charset="0"/>
              </a:rPr>
              <a:t>inputs (</a:t>
            </a:r>
            <a:r>
              <a:rPr lang="en-GB" sz="1600" b="0" dirty="0" err="1">
                <a:latin typeface="Calibri" panose="020F0502020204030204" pitchFamily="34" charset="0"/>
              </a:rPr>
              <a:t>driv</a:t>
            </a:r>
            <a:r>
              <a:rPr lang="en-GB" sz="1600" b="0" dirty="0">
                <a:latin typeface="Calibri" panose="020F0502020204030204" pitchFamily="34" charset="0"/>
              </a:rPr>
              <a:t>.)</a:t>
            </a:r>
            <a:endParaRPr lang="en-GB" sz="1600" b="0" i="1" dirty="0">
              <a:latin typeface="Calibri" panose="020F0502020204030204" pitchFamily="34" charset="0"/>
            </a:endParaRPr>
          </a:p>
        </p:txBody>
      </p:sp>
      <p:sp>
        <p:nvSpPr>
          <p:cNvPr id="6163" name="Text Box 19"/>
          <p:cNvSpPr txBox="1">
            <a:spLocks noChangeArrowheads="1"/>
          </p:cNvSpPr>
          <p:nvPr/>
        </p:nvSpPr>
        <p:spPr bwMode="auto">
          <a:xfrm>
            <a:off x="2816896" y="4365104"/>
            <a:ext cx="1513556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1600" b="0" i="1" dirty="0">
                <a:latin typeface="Calibri" panose="020F0502020204030204" pitchFamily="34" charset="0"/>
              </a:rPr>
              <a:t>m </a:t>
            </a:r>
            <a:r>
              <a:rPr lang="en-GB" sz="1600" b="0" dirty="0">
                <a:latin typeface="Calibri" panose="020F0502020204030204" pitchFamily="34" charset="0"/>
              </a:rPr>
              <a:t>inputs (mod.)</a:t>
            </a:r>
            <a:endParaRPr lang="en-GB" sz="1600" b="0" i="1" dirty="0">
              <a:latin typeface="Calibri" panose="020F0502020204030204" pitchFamily="34" charset="0"/>
            </a:endParaRPr>
          </a:p>
        </p:txBody>
      </p:sp>
      <p:sp>
        <p:nvSpPr>
          <p:cNvPr id="6164" name="Text Box 22"/>
          <p:cNvSpPr txBox="1">
            <a:spLocks noChangeArrowheads="1"/>
          </p:cNvSpPr>
          <p:nvPr/>
        </p:nvSpPr>
        <p:spPr bwMode="auto">
          <a:xfrm>
            <a:off x="2896638" y="807095"/>
            <a:ext cx="3091167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eaLnBrk="0" hangingPunct="0"/>
            <a:r>
              <a:rPr lang="en-US" sz="2400" dirty="0" smtClean="0">
                <a:latin typeface="Calibri" panose="020F0502020204030204" pitchFamily="34" charset="0"/>
              </a:rPr>
              <a:t>Bilinear State Equation</a:t>
            </a:r>
            <a:endParaRPr lang="en-US" sz="2400" dirty="0">
              <a:latin typeface="Calibri" panose="020F0502020204030204" pitchFamily="34" charset="0"/>
            </a:endParaRPr>
          </a:p>
        </p:txBody>
      </p:sp>
      <p:cxnSp>
        <p:nvCxnSpPr>
          <p:cNvPr id="4" name="Straight Arrow Connector 3"/>
          <p:cNvCxnSpPr>
            <a:stCxn id="6149" idx="2"/>
          </p:cNvCxnSpPr>
          <p:nvPr/>
        </p:nvCxnSpPr>
        <p:spPr>
          <a:xfrm flipH="1">
            <a:off x="724436" y="2247689"/>
            <a:ext cx="1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4644007" y="2247684"/>
            <a:ext cx="1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5951103" y="2247684"/>
            <a:ext cx="1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7105489" y="2268143"/>
            <a:ext cx="1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8290982" y="2247684"/>
            <a:ext cx="1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4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987" y="5229200"/>
            <a:ext cx="3044027" cy="9078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26" name="Straight Arrow Connector 25"/>
          <p:cNvCxnSpPr/>
          <p:nvPr/>
        </p:nvCxnSpPr>
        <p:spPr>
          <a:xfrm flipH="1">
            <a:off x="2317431" y="2256073"/>
            <a:ext cx="1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19956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457" y="188640"/>
            <a:ext cx="3367087" cy="10042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026013406"/>
              </p:ext>
            </p:extLst>
          </p:nvPr>
        </p:nvGraphicFramePr>
        <p:xfrm>
          <a:off x="827584" y="1397000"/>
          <a:ext cx="741682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55576" y="5877272"/>
            <a:ext cx="1440160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alibri" pitchFamily="34" charset="0"/>
              </a:rPr>
              <a:t>U</a:t>
            </a:r>
            <a:r>
              <a:rPr lang="en-GB" dirty="0" smtClean="0">
                <a:latin typeface="Calibri" pitchFamily="34" charset="0"/>
              </a:rPr>
              <a:t>nits </a:t>
            </a:r>
            <a:r>
              <a:rPr lang="en-GB" dirty="0">
                <a:latin typeface="Calibri" pitchFamily="34" charset="0"/>
              </a:rPr>
              <a:t>of</a:t>
            </a:r>
          </a:p>
          <a:p>
            <a:pPr algn="ctr"/>
            <a:r>
              <a:rPr lang="en-GB" dirty="0" smtClean="0">
                <a:latin typeface="Calibri" pitchFamily="34" charset="0"/>
              </a:rPr>
              <a:t>parameters</a:t>
            </a:r>
            <a:endParaRPr lang="en-GB" dirty="0"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59832" y="5738772"/>
            <a:ext cx="1155120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alibri" pitchFamily="34" charset="0"/>
              </a:rPr>
              <a:t>r</a:t>
            </a:r>
            <a:r>
              <a:rPr lang="en-GB" dirty="0" smtClean="0">
                <a:latin typeface="Calibri" pitchFamily="34" charset="0"/>
              </a:rPr>
              <a:t>ate constants </a:t>
            </a:r>
            <a:r>
              <a:rPr lang="en-GB" dirty="0">
                <a:latin typeface="Calibri" pitchFamily="34" charset="0"/>
              </a:rPr>
              <a:t>(Hz)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04048" y="5738772"/>
            <a:ext cx="3384376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GB" dirty="0">
                <a:latin typeface="Calibri" pitchFamily="34" charset="0"/>
              </a:rPr>
              <a:t>a strong </a:t>
            </a:r>
            <a:r>
              <a:rPr lang="en-GB" dirty="0" smtClean="0">
                <a:latin typeface="Calibri" pitchFamily="34" charset="0"/>
              </a:rPr>
              <a:t>connection means an influence </a:t>
            </a:r>
            <a:r>
              <a:rPr lang="en-GB" dirty="0">
                <a:latin typeface="Calibri" pitchFamily="34" charset="0"/>
              </a:rPr>
              <a:t>that is </a:t>
            </a:r>
            <a:r>
              <a:rPr lang="en-GB" dirty="0" smtClean="0">
                <a:latin typeface="Calibri" pitchFamily="34" charset="0"/>
              </a:rPr>
              <a:t>expressed quickly </a:t>
            </a:r>
            <a:r>
              <a:rPr lang="en-GB" dirty="0">
                <a:latin typeface="Calibri" pitchFamily="34" charset="0"/>
              </a:rPr>
              <a:t>or with </a:t>
            </a:r>
            <a:r>
              <a:rPr lang="en-GB" dirty="0" smtClean="0">
                <a:latin typeface="Calibri" pitchFamily="34" charset="0"/>
              </a:rPr>
              <a:t>a small </a:t>
            </a:r>
            <a:r>
              <a:rPr lang="en-GB" dirty="0">
                <a:latin typeface="Calibri" pitchFamily="34" charset="0"/>
              </a:rPr>
              <a:t>time </a:t>
            </a:r>
            <a:r>
              <a:rPr lang="en-GB" dirty="0" smtClean="0">
                <a:latin typeface="Calibri" pitchFamily="34" charset="0"/>
              </a:rPr>
              <a:t>constant. </a:t>
            </a:r>
            <a:endParaRPr lang="en-GB" dirty="0">
              <a:latin typeface="Calibri" pitchFamily="34" charset="0"/>
            </a:endParaRPr>
          </a:p>
        </p:txBody>
      </p:sp>
      <p:sp>
        <p:nvSpPr>
          <p:cNvPr id="11" name="Equal 10"/>
          <p:cNvSpPr/>
          <p:nvPr/>
        </p:nvSpPr>
        <p:spPr>
          <a:xfrm>
            <a:off x="2339752" y="6038854"/>
            <a:ext cx="533188" cy="323166"/>
          </a:xfrm>
          <a:prstGeom prst="mathEqual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5830642" y="511178"/>
            <a:ext cx="216024" cy="360040"/>
          </a:xfrm>
          <a:prstGeom prst="ellipse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3641205" y="511178"/>
            <a:ext cx="216024" cy="360040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4949293" y="511178"/>
            <a:ext cx="216024" cy="360040"/>
          </a:xfrm>
          <a:prstGeom prst="ellipse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214952" y="6200437"/>
            <a:ext cx="50106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088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48680"/>
            <a:ext cx="5046142" cy="4063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334466"/>
            <a:ext cx="1285469" cy="249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941242" y="1331476"/>
            <a:ext cx="195774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alibri" pitchFamily="34" charset="0"/>
              </a:rPr>
              <a:t>Neuronal Model</a:t>
            </a:r>
            <a:endParaRPr lang="en-GB" dirty="0"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04248" y="2267578"/>
            <a:ext cx="2231731" cy="36933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alibri" pitchFamily="34" charset="0"/>
              </a:rPr>
              <a:t>Hemodynamic Model</a:t>
            </a:r>
            <a:endParaRPr lang="en-GB" dirty="0"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50246" y="3457371"/>
            <a:ext cx="1539734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alibri" pitchFamily="34" charset="0"/>
              </a:rPr>
              <a:t>BOLD signal</a:t>
            </a:r>
            <a:endParaRPr lang="en-GB" dirty="0">
              <a:latin typeface="Calibri" pitchFamily="34" charset="0"/>
            </a:endParaRPr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8046" y="4653136"/>
            <a:ext cx="17272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8046" y="5379838"/>
            <a:ext cx="2066249" cy="749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8046" y="6028786"/>
            <a:ext cx="1092200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91680" y="4843120"/>
            <a:ext cx="266429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alibri" pitchFamily="34" charset="0"/>
              </a:rPr>
              <a:t>Endogenous Connectivity</a:t>
            </a:r>
            <a:endParaRPr lang="en-GB" dirty="0"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91680" y="5431323"/>
            <a:ext cx="2664296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alibri" pitchFamily="34" charset="0"/>
              </a:rPr>
              <a:t>Modulation of connectivity</a:t>
            </a:r>
            <a:endParaRPr lang="en-GB" dirty="0"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91680" y="6244170"/>
            <a:ext cx="266429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alibri" pitchFamily="34" charset="0"/>
              </a:rPr>
              <a:t>Input parameters</a:t>
            </a:r>
            <a:endParaRPr lang="en-GB" dirty="0">
              <a:latin typeface="Calibri" pitchFamily="34" charset="0"/>
            </a:endParaRPr>
          </a:p>
        </p:txBody>
      </p:sp>
      <p:cxnSp>
        <p:nvCxnSpPr>
          <p:cNvPr id="10" name="Straight Arrow Connector 9"/>
          <p:cNvCxnSpPr>
            <a:stCxn id="6" idx="3"/>
          </p:cNvCxnSpPr>
          <p:nvPr/>
        </p:nvCxnSpPr>
        <p:spPr>
          <a:xfrm>
            <a:off x="4355976" y="5027786"/>
            <a:ext cx="136815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355976" y="5754487"/>
            <a:ext cx="136815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355976" y="6428836"/>
            <a:ext cx="136815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175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022876"/>
            <a:ext cx="2596102" cy="774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106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94227"/>
            <a:ext cx="5573729" cy="590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504" y="694227"/>
            <a:ext cx="2585469" cy="3146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503" y="4229174"/>
            <a:ext cx="2911470" cy="2368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33883" y="-9800"/>
            <a:ext cx="6182333" cy="551284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GB" sz="28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anose="020F0502020204030204" pitchFamily="34" charset="0"/>
              </a:rPr>
              <a:t>Hemodynamic Model</a:t>
            </a:r>
            <a:endParaRPr lang="en-US" sz="280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18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24744"/>
            <a:ext cx="3930318" cy="239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40" y="-2892"/>
            <a:ext cx="3056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itchFamily="34" charset="0"/>
              </a:rPr>
              <a:t>Model Inversion</a:t>
            </a:r>
            <a:endParaRPr lang="en-GB" sz="2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8589" y="611396"/>
            <a:ext cx="8466822" cy="33855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latin typeface="Calibri" panose="020F0502020204030204" pitchFamily="34" charset="0"/>
              </a:rPr>
              <a:t>DCM is a fully Bayesian approach </a:t>
            </a:r>
            <a:r>
              <a:rPr lang="en-GB" sz="1600" dirty="0">
                <a:latin typeface="Calibri" panose="020F0502020204030204" pitchFamily="34" charset="0"/>
              </a:rPr>
              <a:t>a</a:t>
            </a:r>
            <a:r>
              <a:rPr lang="en-GB" sz="1600" dirty="0" smtClean="0">
                <a:latin typeface="Calibri" panose="020F0502020204030204" pitchFamily="34" charset="0"/>
              </a:rPr>
              <a:t>iming to explain how observed data (BOLD signal) was generated.</a:t>
            </a:r>
            <a:endParaRPr lang="en-GB" sz="1600" dirty="0"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5335761"/>
            <a:ext cx="144016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latin typeface="Calibri" panose="020F0502020204030204" pitchFamily="34" charset="0"/>
              </a:rPr>
              <a:t>DCM priors on parameters</a:t>
            </a:r>
            <a:endParaRPr lang="en-GB" sz="1600" dirty="0"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1720" y="4905069"/>
            <a:ext cx="1008112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latin typeface="Calibri" panose="020F0502020204030204" pitchFamily="34" charset="0"/>
              </a:rPr>
              <a:t>Empirical</a:t>
            </a:r>
            <a:endParaRPr lang="en-GB" sz="1600" dirty="0"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51720" y="5458872"/>
            <a:ext cx="1008112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latin typeface="Calibri" panose="020F0502020204030204" pitchFamily="34" charset="0"/>
              </a:rPr>
              <a:t>Principled</a:t>
            </a:r>
            <a:endParaRPr lang="en-GB" sz="1600" dirty="0"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51720" y="6039422"/>
            <a:ext cx="1008112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latin typeface="Calibri" panose="020F0502020204030204" pitchFamily="34" charset="0"/>
              </a:rPr>
              <a:t>Shrinkage</a:t>
            </a:r>
            <a:endParaRPr lang="en-GB" sz="1600" dirty="0"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73879" y="5212646"/>
            <a:ext cx="1170129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Calibri" panose="020F0502020204030204" pitchFamily="34" charset="0"/>
              </a:rPr>
              <a:t>a</a:t>
            </a:r>
            <a:r>
              <a:rPr lang="en-GB" sz="1600" dirty="0" smtClean="0">
                <a:latin typeface="Calibri" panose="020F0502020204030204" pitchFamily="34" charset="0"/>
              </a:rPr>
              <a:t>ssumed Gaussian distribution</a:t>
            </a:r>
            <a:endParaRPr lang="en-GB" sz="1600" dirty="0"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04048" y="5212645"/>
            <a:ext cx="2376264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latin typeface="Calibri" panose="020F0502020204030204" pitchFamily="34" charset="0"/>
              </a:rPr>
              <a:t>parameter (re)estimation by means of VB under </a:t>
            </a:r>
            <a:r>
              <a:rPr lang="en-GB" sz="1600" dirty="0">
                <a:latin typeface="Calibri" panose="020F0502020204030204" pitchFamily="34" charset="0"/>
              </a:rPr>
              <a:t>Laplace </a:t>
            </a:r>
            <a:r>
              <a:rPr lang="en-GB" sz="1600" dirty="0" smtClean="0">
                <a:latin typeface="Calibri" panose="020F0502020204030204" pitchFamily="34" charset="0"/>
              </a:rPr>
              <a:t>approximation</a:t>
            </a:r>
            <a:endParaRPr lang="en-GB" sz="1600" dirty="0">
              <a:latin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40352" y="5335755"/>
            <a:ext cx="108012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Calibri" panose="020F0502020204030204" pitchFamily="34" charset="0"/>
              </a:rPr>
              <a:t>i</a:t>
            </a:r>
            <a:r>
              <a:rPr lang="en-GB" sz="1600" dirty="0" smtClean="0">
                <a:latin typeface="Calibri" panose="020F0502020204030204" pitchFamily="34" charset="0"/>
              </a:rPr>
              <a:t>terative process </a:t>
            </a:r>
            <a:endParaRPr lang="en-GB" sz="1600" dirty="0">
              <a:latin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84368" y="4685074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>
                <a:latin typeface="Calibri" panose="020F0502020204030204" pitchFamily="34" charset="0"/>
              </a:rPr>
              <a:t>updates (optimise) parameter estimates</a:t>
            </a:r>
            <a:endParaRPr lang="en-GB" sz="1000" dirty="0">
              <a:latin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36096" y="4060856"/>
            <a:ext cx="2736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Calibri" pitchFamily="34" charset="0"/>
              </a:rPr>
              <a:t>p</a:t>
            </a:r>
            <a:r>
              <a:rPr lang="en-GB" sz="1600" dirty="0" smtClean="0">
                <a:latin typeface="Calibri" pitchFamily="34" charset="0"/>
              </a:rPr>
              <a:t>osterior  </a:t>
            </a:r>
            <a:r>
              <a:rPr lang="en-GB" sz="1600" dirty="0" smtClean="0">
                <a:latin typeface="Calibri" pitchFamily="34" charset="0"/>
                <a:sym typeface="Symbol" pitchFamily="18" charset="2"/>
              </a:rPr>
              <a:t>  </a:t>
            </a:r>
            <a:r>
              <a:rPr lang="en-GB" sz="1600" dirty="0" smtClean="0">
                <a:latin typeface="Calibri" pitchFamily="34" charset="0"/>
              </a:rPr>
              <a:t>likelihood x prior</a:t>
            </a:r>
            <a:endParaRPr lang="en-GB" sz="1600" dirty="0">
              <a:latin typeface="Calibri" pitchFamily="34" charset="0"/>
            </a:endParaRPr>
          </a:p>
        </p:txBody>
      </p:sp>
      <p:pic>
        <p:nvPicPr>
          <p:cNvPr id="30734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298" y="3703043"/>
            <a:ext cx="2597770" cy="45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962863745"/>
              </p:ext>
            </p:extLst>
          </p:nvPr>
        </p:nvGraphicFramePr>
        <p:xfrm>
          <a:off x="-396552" y="1268760"/>
          <a:ext cx="5256584" cy="27498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cxnSp>
        <p:nvCxnSpPr>
          <p:cNvPr id="28" name="AutoShape 53"/>
          <p:cNvCxnSpPr>
            <a:cxnSpLocks noChangeShapeType="1"/>
          </p:cNvCxnSpPr>
          <p:nvPr/>
        </p:nvCxnSpPr>
        <p:spPr bwMode="auto">
          <a:xfrm rot="10800000">
            <a:off x="8428360" y="5298727"/>
            <a:ext cx="392112" cy="290512"/>
          </a:xfrm>
          <a:prstGeom prst="curvedConnector4">
            <a:avLst>
              <a:gd name="adj1" fmla="val -57898"/>
              <a:gd name="adj2" fmla="val 178690"/>
            </a:avLst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7" idx="3"/>
          </p:cNvCxnSpPr>
          <p:nvPr/>
        </p:nvCxnSpPr>
        <p:spPr>
          <a:xfrm flipV="1">
            <a:off x="1619672" y="5212645"/>
            <a:ext cx="360040" cy="4155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7" idx="3"/>
          </p:cNvCxnSpPr>
          <p:nvPr/>
        </p:nvCxnSpPr>
        <p:spPr>
          <a:xfrm>
            <a:off x="1619672" y="5628149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720" name="Straight Arrow Connector 30719"/>
          <p:cNvCxnSpPr>
            <a:stCxn id="7" idx="3"/>
          </p:cNvCxnSpPr>
          <p:nvPr/>
        </p:nvCxnSpPr>
        <p:spPr>
          <a:xfrm>
            <a:off x="1619672" y="5628149"/>
            <a:ext cx="360040" cy="4651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722" name="Straight Arrow Connector 30721"/>
          <p:cNvCxnSpPr>
            <a:stCxn id="8" idx="3"/>
          </p:cNvCxnSpPr>
          <p:nvPr/>
        </p:nvCxnSpPr>
        <p:spPr>
          <a:xfrm>
            <a:off x="3059832" y="5074346"/>
            <a:ext cx="216024" cy="2614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724" name="Straight Arrow Connector 30723"/>
          <p:cNvCxnSpPr>
            <a:stCxn id="9" idx="3"/>
          </p:cNvCxnSpPr>
          <p:nvPr/>
        </p:nvCxnSpPr>
        <p:spPr>
          <a:xfrm flipV="1">
            <a:off x="3059832" y="5628142"/>
            <a:ext cx="288032" cy="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726" name="Straight Arrow Connector 30725"/>
          <p:cNvCxnSpPr>
            <a:stCxn id="10" idx="3"/>
          </p:cNvCxnSpPr>
          <p:nvPr/>
        </p:nvCxnSpPr>
        <p:spPr>
          <a:xfrm flipV="1">
            <a:off x="3059832" y="6039422"/>
            <a:ext cx="216024" cy="16927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728" name="Straight Arrow Connector 30727"/>
          <p:cNvCxnSpPr>
            <a:stCxn id="11" idx="3"/>
          </p:cNvCxnSpPr>
          <p:nvPr/>
        </p:nvCxnSpPr>
        <p:spPr>
          <a:xfrm flipV="1">
            <a:off x="4644008" y="5628142"/>
            <a:ext cx="216024" cy="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730" name="Straight Arrow Connector 30729"/>
          <p:cNvCxnSpPr>
            <a:stCxn id="12" idx="3"/>
          </p:cNvCxnSpPr>
          <p:nvPr/>
        </p:nvCxnSpPr>
        <p:spPr>
          <a:xfrm flipV="1">
            <a:off x="7380312" y="5628142"/>
            <a:ext cx="216024" cy="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077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59" y="1239688"/>
            <a:ext cx="2904827" cy="517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4410" y="1313984"/>
            <a:ext cx="1728192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alibri" panose="020F0502020204030204" pitchFamily="34" charset="0"/>
              </a:rPr>
              <a:t>Model Evidence</a:t>
            </a:r>
            <a:endParaRPr lang="en-GB" dirty="0">
              <a:latin typeface="Calibri" panose="020F0502020204030204" pitchFamily="34" charset="0"/>
            </a:endParaRPr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143" y="2761624"/>
            <a:ext cx="4204444" cy="376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4410" y="4826273"/>
            <a:ext cx="1656184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alibri" panose="020F0502020204030204" pitchFamily="34" charset="0"/>
              </a:rPr>
              <a:t>Different approximations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67744" y="4221088"/>
            <a:ext cx="3528392" cy="36933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err="1">
                <a:latin typeface="Calibri" panose="020F0502020204030204" pitchFamily="34" charset="0"/>
              </a:rPr>
              <a:t>Akaike's</a:t>
            </a:r>
            <a:r>
              <a:rPr lang="en-GB" dirty="0">
                <a:latin typeface="Calibri" panose="020F0502020204030204" pitchFamily="34" charset="0"/>
              </a:rPr>
              <a:t> Information Criterion (</a:t>
            </a:r>
            <a:r>
              <a:rPr lang="en-GB" dirty="0" smtClean="0">
                <a:latin typeface="Calibri" panose="020F0502020204030204" pitchFamily="34" charset="0"/>
              </a:rPr>
              <a:t>AIC) 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67744" y="4964182"/>
            <a:ext cx="3528392" cy="36933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alibri" panose="020F0502020204030204" pitchFamily="34" charset="0"/>
              </a:rPr>
              <a:t>Bayesian Information Criterion (BIC)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67744" y="5731695"/>
            <a:ext cx="3528392" cy="36933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alibri" panose="020F0502020204030204" pitchFamily="34" charset="0"/>
              </a:rPr>
              <a:t>Negative </a:t>
            </a:r>
            <a:r>
              <a:rPr lang="en-GB" dirty="0" err="1">
                <a:latin typeface="Calibri" panose="020F0502020204030204" pitchFamily="34" charset="0"/>
              </a:rPr>
              <a:t>variational</a:t>
            </a:r>
            <a:r>
              <a:rPr lang="en-GB" dirty="0">
                <a:latin typeface="Calibri" panose="020F0502020204030204" pitchFamily="34" charset="0"/>
              </a:rPr>
              <a:t> free </a:t>
            </a:r>
            <a:r>
              <a:rPr lang="en-GB" dirty="0" smtClean="0">
                <a:latin typeface="Calibri" panose="020F0502020204030204" pitchFamily="34" charset="0"/>
              </a:rPr>
              <a:t>energy </a:t>
            </a:r>
            <a:endParaRPr lang="en-GB" dirty="0">
              <a:latin typeface="Calibri" panose="020F0502020204030204" pitchFamily="34" charset="0"/>
            </a:endParaRP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692696"/>
            <a:ext cx="3136197" cy="289123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277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034" y="5770589"/>
            <a:ext cx="2814966" cy="294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034" y="4961590"/>
            <a:ext cx="2011098" cy="346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7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034" y="4278763"/>
            <a:ext cx="1872208" cy="253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Arrow Connector 9"/>
          <p:cNvCxnSpPr>
            <a:stCxn id="2" idx="3"/>
          </p:cNvCxnSpPr>
          <p:nvPr/>
        </p:nvCxnSpPr>
        <p:spPr>
          <a:xfrm flipV="1">
            <a:off x="1882602" y="1498649"/>
            <a:ext cx="385142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32770" idx="2"/>
          </p:cNvCxnSpPr>
          <p:nvPr/>
        </p:nvCxnSpPr>
        <p:spPr>
          <a:xfrm flipH="1">
            <a:off x="3347864" y="1757611"/>
            <a:ext cx="516309" cy="8072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3" idx="3"/>
          </p:cNvCxnSpPr>
          <p:nvPr/>
        </p:nvCxnSpPr>
        <p:spPr>
          <a:xfrm flipV="1">
            <a:off x="1810594" y="4590420"/>
            <a:ext cx="385142" cy="55901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3" idx="3"/>
          </p:cNvCxnSpPr>
          <p:nvPr/>
        </p:nvCxnSpPr>
        <p:spPr>
          <a:xfrm>
            <a:off x="1810594" y="5149439"/>
            <a:ext cx="38514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3" idx="3"/>
          </p:cNvCxnSpPr>
          <p:nvPr/>
        </p:nvCxnSpPr>
        <p:spPr>
          <a:xfrm>
            <a:off x="1810594" y="5149439"/>
            <a:ext cx="385142" cy="6211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4" idx="3"/>
          </p:cNvCxnSpPr>
          <p:nvPr/>
        </p:nvCxnSpPr>
        <p:spPr>
          <a:xfrm>
            <a:off x="5796136" y="4405754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5798351" y="5135002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5798351" y="5917921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773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974" y="1593513"/>
            <a:ext cx="1638052" cy="683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19572" y="755412"/>
            <a:ext cx="7704856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>
                <a:latin typeface="Calibri" panose="020F0502020204030204" pitchFamily="34" charset="0"/>
              </a:rPr>
              <a:t>A more intuitive interpretation of model comparisons is granted by Bayes factor: </a:t>
            </a:r>
            <a:endParaRPr lang="en-GB" dirty="0">
              <a:latin typeface="Calibri" panose="020F0502020204030204" pitchFamily="34" charset="0"/>
            </a:endParaRPr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939" y="2690774"/>
            <a:ext cx="6582122" cy="1890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807784015"/>
              </p:ext>
            </p:extLst>
          </p:nvPr>
        </p:nvGraphicFramePr>
        <p:xfrm>
          <a:off x="995772" y="4302169"/>
          <a:ext cx="7152456" cy="2439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cxnSp>
        <p:nvCxnSpPr>
          <p:cNvPr id="8" name="Straight Arrow Connector 7"/>
          <p:cNvCxnSpPr>
            <a:stCxn id="33794" idx="2"/>
          </p:cNvCxnSpPr>
          <p:nvPr/>
        </p:nvCxnSpPr>
        <p:spPr>
          <a:xfrm>
            <a:off x="4572000" y="2276872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281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76694" y="-7196"/>
            <a:ext cx="52914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anose="020F0502020204030204" pitchFamily="34" charset="0"/>
              </a:rPr>
              <a:t>DCM I</a:t>
            </a:r>
            <a:r>
              <a:rPr lang="en-GB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anose="020F0502020204030204" pitchFamily="34" charset="0"/>
              </a:rPr>
              <a:t>mplementation Alternatives</a:t>
            </a:r>
            <a:endParaRPr lang="en-GB" sz="2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Calibri" panose="020F0502020204030204" pitchFamily="34" charset="0"/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13" y="1022783"/>
            <a:ext cx="7708974" cy="4812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695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29017"/>
            <a:ext cx="6184349" cy="462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022217408"/>
              </p:ext>
            </p:extLst>
          </p:nvPr>
        </p:nvGraphicFramePr>
        <p:xfrm>
          <a:off x="1091952" y="5229200"/>
          <a:ext cx="3840088" cy="14401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968" y="5517232"/>
            <a:ext cx="1638708" cy="362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968" y="6021288"/>
            <a:ext cx="1858268" cy="362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4942056" y="5698660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932040" y="6202716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4499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DCM: Practice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1844825"/>
            <a:ext cx="8489950" cy="4321026"/>
          </a:xfrm>
        </p:spPr>
        <p:txBody>
          <a:bodyPr>
            <a:normAutofit fontScale="92500" lnSpcReduction="20000"/>
          </a:bodyPr>
          <a:lstStyle/>
          <a:p>
            <a:endParaRPr lang="en-GB" dirty="0" smtClean="0"/>
          </a:p>
          <a:p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Rules of good practice</a:t>
            </a:r>
            <a:r>
              <a:rPr lang="de-CH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de-CH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de-CH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Simple Rules for DCM (2010). Stephan </a:t>
            </a:r>
            <a:r>
              <a:rPr lang="de-CH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 al. NeuroImage, 52</a:t>
            </a:r>
          </a:p>
          <a:p>
            <a:pPr marL="457200" lvl="1" indent="0">
              <a:buNone/>
            </a:pPr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DCM in SPM.</a:t>
            </a:r>
          </a:p>
          <a:p>
            <a:endParaRPr lang="en-GB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Steps within SPM.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attention to motion in the visual system (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Büchel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Friston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1997,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Cereb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Cortex,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Büchel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al.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1998, Brain)</a:t>
            </a:r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10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-27384"/>
            <a:ext cx="1721520" cy="576734"/>
          </a:xfrm>
        </p:spPr>
        <p:txBody>
          <a:bodyPr/>
          <a:lstStyle/>
          <a:p>
            <a:pPr algn="ctr"/>
            <a:r>
              <a:rPr lang="en-GB" sz="32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anose="020F0502020204030204" pitchFamily="34" charset="0"/>
              </a:rPr>
              <a:t>OUTLINE</a:t>
            </a:r>
            <a:endParaRPr lang="en-GB" sz="3200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anose="020F050202020403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7025" y="836712"/>
            <a:ext cx="8489950" cy="5544616"/>
          </a:xfrm>
        </p:spPr>
        <p:txBody>
          <a:bodyPr>
            <a:noAutofit/>
          </a:bodyPr>
          <a:lstStyle/>
          <a:p>
            <a:pPr marL="571500" indent="-571500" algn="just">
              <a:buFont typeface="+mj-lt"/>
              <a:buAutoNum type="arabicPeriod"/>
            </a:pPr>
            <a:r>
              <a:rPr lang="en-GB" sz="2400" dirty="0" smtClean="0">
                <a:latin typeface="Calibri" panose="020F0502020204030204" pitchFamily="34" charset="0"/>
              </a:rPr>
              <a:t>DCM: Theory</a:t>
            </a:r>
          </a:p>
          <a:p>
            <a:pPr marL="1028700" lvl="1" indent="-571500" algn="just">
              <a:buFont typeface="+mj-lt"/>
              <a:buAutoNum type="romanLcPeriod"/>
            </a:pPr>
            <a:r>
              <a:rPr lang="en-GB" dirty="0" smtClean="0">
                <a:latin typeface="Calibri" panose="020F0502020204030204" pitchFamily="34" charset="0"/>
              </a:rPr>
              <a:t>Background</a:t>
            </a:r>
          </a:p>
          <a:p>
            <a:pPr marL="1028700" lvl="1" indent="-571500" algn="just">
              <a:buFont typeface="+mj-lt"/>
              <a:buAutoNum type="romanLcPeriod"/>
            </a:pPr>
            <a:r>
              <a:rPr lang="en-GB" dirty="0" smtClean="0">
                <a:latin typeface="Calibri" panose="020F0502020204030204" pitchFamily="34" charset="0"/>
              </a:rPr>
              <a:t>Basis of DCM</a:t>
            </a:r>
          </a:p>
          <a:p>
            <a:pPr marL="1428750" lvl="2" indent="-571500" algn="just"/>
            <a:r>
              <a:rPr lang="en-GB" dirty="0" smtClean="0">
                <a:latin typeface="Calibri" panose="020F0502020204030204" pitchFamily="34" charset="0"/>
              </a:rPr>
              <a:t>Neuronal Model</a:t>
            </a:r>
          </a:p>
          <a:p>
            <a:pPr marL="1428750" lvl="2" indent="-571500" algn="just"/>
            <a:r>
              <a:rPr lang="en-GB" dirty="0" smtClean="0">
                <a:latin typeface="Calibri" panose="020F0502020204030204" pitchFamily="34" charset="0"/>
              </a:rPr>
              <a:t>Hemodynamic Model</a:t>
            </a:r>
          </a:p>
          <a:p>
            <a:pPr marL="1428750" lvl="2" indent="-571500" algn="just"/>
            <a:r>
              <a:rPr lang="en-GB" dirty="0" smtClean="0">
                <a:latin typeface="Calibri" panose="020F0502020204030204" pitchFamily="34" charset="0"/>
              </a:rPr>
              <a:t>Model Inversion: Parameter Estimation, Model Comparison and Selection</a:t>
            </a:r>
          </a:p>
          <a:p>
            <a:pPr marL="1428750" lvl="2" indent="-571500" algn="just"/>
            <a:r>
              <a:rPr lang="en-GB" dirty="0" smtClean="0">
                <a:latin typeface="Calibri" panose="020F0502020204030204" pitchFamily="34" charset="0"/>
              </a:rPr>
              <a:t>DCM </a:t>
            </a:r>
            <a:r>
              <a:rPr lang="en-GB" dirty="0">
                <a:latin typeface="Calibri" panose="020F0502020204030204" pitchFamily="34" charset="0"/>
              </a:rPr>
              <a:t>Implementation </a:t>
            </a:r>
            <a:r>
              <a:rPr lang="en-GB" dirty="0" smtClean="0">
                <a:latin typeface="Calibri" panose="020F0502020204030204" pitchFamily="34" charset="0"/>
              </a:rPr>
              <a:t>Alternatives</a:t>
            </a:r>
          </a:p>
          <a:p>
            <a:pPr marL="1428750" lvl="2" indent="-571500" algn="just"/>
            <a:endParaRPr lang="en-GB" dirty="0" smtClean="0">
              <a:latin typeface="Calibri" panose="020F0502020204030204" pitchFamily="34" charset="0"/>
            </a:endParaRPr>
          </a:p>
          <a:p>
            <a:pPr marL="628650" indent="-571500" algn="just">
              <a:buFont typeface="+mj-lt"/>
              <a:buAutoNum type="arabicPeriod"/>
            </a:pPr>
            <a:r>
              <a:rPr lang="en-GB" sz="2400" dirty="0" smtClean="0">
                <a:latin typeface="Calibri" panose="020F0502020204030204" pitchFamily="34" charset="0"/>
              </a:rPr>
              <a:t>DCM: Practice</a:t>
            </a:r>
            <a:endParaRPr lang="en-GB" sz="2000" dirty="0" smtClean="0">
              <a:latin typeface="Calibri" panose="020F0502020204030204" pitchFamily="34" charset="0"/>
            </a:endParaRPr>
          </a:p>
          <a:p>
            <a:pPr marL="1028700" lvl="1" indent="-571500" algn="just">
              <a:buFont typeface="+mj-lt"/>
              <a:buAutoNum type="romanLcPeriod"/>
            </a:pPr>
            <a:r>
              <a:rPr lang="en-GB" sz="2000" dirty="0" smtClean="0">
                <a:latin typeface="Calibri" panose="020F0502020204030204" pitchFamily="34" charset="0"/>
              </a:rPr>
              <a:t>Rules of Good </a:t>
            </a:r>
            <a:r>
              <a:rPr lang="en-GB" sz="2000" dirty="0">
                <a:latin typeface="Calibri" panose="020F0502020204030204" pitchFamily="34" charset="0"/>
              </a:rPr>
              <a:t>P</a:t>
            </a:r>
            <a:r>
              <a:rPr lang="en-GB" sz="2000" dirty="0" smtClean="0">
                <a:latin typeface="Calibri" panose="020F0502020204030204" pitchFamily="34" charset="0"/>
              </a:rPr>
              <a:t>ractice</a:t>
            </a:r>
          </a:p>
          <a:p>
            <a:pPr marL="1028700" lvl="1" indent="-571500" algn="just">
              <a:buFont typeface="+mj-lt"/>
              <a:buAutoNum type="romanLcPeriod"/>
            </a:pPr>
            <a:r>
              <a:rPr lang="en-GB" sz="2000" dirty="0" smtClean="0">
                <a:latin typeface="Calibri" panose="020F0502020204030204" pitchFamily="34" charset="0"/>
              </a:rPr>
              <a:t>Experimental Design</a:t>
            </a:r>
          </a:p>
          <a:p>
            <a:pPr marL="1028700" lvl="1" indent="-571500" algn="just">
              <a:buFont typeface="+mj-lt"/>
              <a:buAutoNum type="romanLcPeriod"/>
            </a:pPr>
            <a:r>
              <a:rPr lang="en-GB" sz="2000" dirty="0" smtClean="0">
                <a:latin typeface="Calibri" panose="020F0502020204030204" pitchFamily="34" charset="0"/>
              </a:rPr>
              <a:t>Step-by-step Guide</a:t>
            </a:r>
          </a:p>
        </p:txBody>
      </p:sp>
    </p:spTree>
    <p:extLst>
      <p:ext uri="{BB962C8B-B14F-4D97-AF65-F5344CB8AC3E}">
        <p14:creationId xmlns:p14="http://schemas.microsoft.com/office/powerpoint/2010/main" val="272334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/>
          <p:cNvSpPr>
            <a:spLocks noGrp="1"/>
          </p:cNvSpPr>
          <p:nvPr>
            <p:ph type="title"/>
          </p:nvPr>
        </p:nvSpPr>
        <p:spPr>
          <a:xfrm>
            <a:off x="330200" y="714375"/>
            <a:ext cx="8489950" cy="571500"/>
          </a:xfrm>
        </p:spPr>
        <p:txBody>
          <a:bodyPr>
            <a:normAutofit/>
          </a:bodyPr>
          <a:lstStyle/>
          <a:p>
            <a:pPr algn="ctr"/>
            <a:r>
              <a:rPr lang="en-GB" altLang="el-G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Rules of good practice</a:t>
            </a:r>
            <a:endParaRPr lang="en-GB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330200" y="1428750"/>
            <a:ext cx="8489950" cy="4952578"/>
          </a:xfrm>
        </p:spPr>
        <p:txBody>
          <a:bodyPr>
            <a:normAutofit fontScale="92500" lnSpcReduction="20000"/>
          </a:bodyPr>
          <a:lstStyle/>
          <a:p>
            <a:r>
              <a:rPr lang="en-GB" alt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DCM is dependent on experimental </a:t>
            </a:r>
            <a:r>
              <a:rPr lang="en-GB" altLang="el-GR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disruptions.</a:t>
            </a:r>
            <a:endParaRPr lang="en-GB" altLang="el-GR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Tx/>
              <a:buNone/>
            </a:pPr>
            <a:endParaRPr lang="en-GB" altLang="el-G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GB" altLang="el-G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conditions enter the model as inputs </a:t>
            </a:r>
            <a:r>
              <a:rPr lang="en-GB" alt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either </a:t>
            </a:r>
            <a:r>
              <a:rPr lang="en-GB" altLang="el-G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drive the local responses </a:t>
            </a:r>
            <a:r>
              <a:rPr lang="en-GB" alt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GB" altLang="el-G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change connections strengths</a:t>
            </a:r>
            <a:r>
              <a:rPr lang="en-GB" alt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GB" altLang="el-G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de-CH" altLang="el-GR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better to include a potential activation found in the GLM analysis.</a:t>
            </a:r>
            <a:endParaRPr lang="de-CH" altLang="el-GR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el-G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el-G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the same optimization strategies </a:t>
            </a:r>
            <a:r>
              <a:rPr lang="en-GB" alt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GB" altLang="el-G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</a:t>
            </a:r>
            <a:r>
              <a:rPr lang="en-GB" alt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GB" altLang="el-G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acquisition</a:t>
            </a:r>
            <a:r>
              <a:rPr lang="en-GB" alt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that </a:t>
            </a:r>
            <a:r>
              <a:rPr lang="en-GB" altLang="el-G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apply to conventional GLM</a:t>
            </a:r>
            <a:r>
              <a:rPr lang="en-GB" alt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brain </a:t>
            </a:r>
            <a:r>
              <a:rPr lang="en-GB" alt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activity:</a:t>
            </a:r>
          </a:p>
          <a:p>
            <a:endParaRPr lang="en-GB" altLang="el-G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GB" alt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preferably </a:t>
            </a:r>
            <a:r>
              <a:rPr lang="en-GB" alt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multi-factorial (e.g. 2 x 2</a:t>
            </a:r>
            <a:r>
              <a:rPr lang="en-GB" alt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altLang="el-G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GB" alt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 </a:t>
            </a:r>
            <a:r>
              <a:rPr lang="en-GB" alt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factor that varies the </a:t>
            </a:r>
            <a:r>
              <a:rPr lang="en-GB" altLang="el-GR" sz="2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driving</a:t>
            </a:r>
            <a:r>
              <a:rPr lang="en-GB" alt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(sensory) </a:t>
            </a:r>
            <a:r>
              <a:rPr lang="en-GB" alt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input.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altLang="el-G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GB" alt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 </a:t>
            </a:r>
            <a:r>
              <a:rPr lang="en-GB" alt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factor that varies the </a:t>
            </a:r>
            <a:r>
              <a:rPr lang="en-GB" altLang="el-GR" sz="2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contextual</a:t>
            </a:r>
            <a:r>
              <a:rPr lang="en-GB" alt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input.</a:t>
            </a:r>
            <a:endParaRPr lang="en-GB" altLang="el-G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de-CH" sz="2000" b="1" dirty="0" smtClean="0">
              <a:solidFill>
                <a:srgbClr val="FF0000"/>
              </a:solidFill>
              <a:cs typeface="Arial" charset="0"/>
            </a:endParaRPr>
          </a:p>
          <a:p>
            <a:pPr lvl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9306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 noGrp="1"/>
          </p:cNvSpPr>
          <p:nvPr>
            <p:ph type="title"/>
          </p:nvPr>
        </p:nvSpPr>
        <p:spPr>
          <a:xfrm>
            <a:off x="330200" y="763860"/>
            <a:ext cx="8489950" cy="1296988"/>
          </a:xfrm>
        </p:spPr>
        <p:txBody>
          <a:bodyPr>
            <a:normAutofit/>
          </a:bodyPr>
          <a:lstStyle/>
          <a:p>
            <a:pPr algn="ctr"/>
            <a:r>
              <a:rPr lang="en-GB" altLang="el-G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Define the relevant model space</a:t>
            </a:r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330200" y="1556792"/>
            <a:ext cx="8489950" cy="5256584"/>
          </a:xfrm>
        </p:spPr>
        <p:txBody>
          <a:bodyPr>
            <a:normAutofit/>
          </a:bodyPr>
          <a:lstStyle/>
          <a:p>
            <a:pPr marL="342900" lvl="1" indent="-342900">
              <a:buFontTx/>
              <a:buChar char="•"/>
            </a:pPr>
            <a:r>
              <a:rPr lang="en-GB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Define sets of models that are plausible, </a:t>
            </a:r>
            <a:r>
              <a:rPr lang="en-GB" alt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given prior knowledge</a:t>
            </a:r>
            <a:r>
              <a:rPr lang="en-GB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about the </a:t>
            </a:r>
            <a:r>
              <a:rPr lang="en-GB" altLang="el-G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</a:t>
            </a:r>
            <a:r>
              <a:rPr lang="en-GB" alt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this </a:t>
            </a:r>
            <a:r>
              <a:rPr lang="en-GB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could </a:t>
            </a:r>
            <a:r>
              <a:rPr lang="en-GB" alt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</a:p>
          <a:p>
            <a:pPr marL="342900" lvl="1" indent="-342900">
              <a:buFontTx/>
              <a:buChar char="•"/>
            </a:pPr>
            <a:endParaRPr lang="en-GB" alt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2" indent="-342900">
              <a:buFont typeface="Wingdings" panose="05000000000000000000" pitchFamily="2" charset="2"/>
              <a:buChar char="Ø"/>
            </a:pPr>
            <a:r>
              <a:rPr lang="en-GB" alt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derived from principled </a:t>
            </a:r>
            <a:r>
              <a:rPr lang="en-GB" alt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considerations. </a:t>
            </a:r>
          </a:p>
          <a:p>
            <a:pPr marL="742950" lvl="2" indent="-342900">
              <a:buFont typeface="Wingdings" panose="05000000000000000000" pitchFamily="2" charset="2"/>
              <a:buChar char="Ø"/>
            </a:pPr>
            <a:endParaRPr lang="en-GB" alt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2" indent="-342900">
              <a:buFont typeface="Wingdings" panose="05000000000000000000" pitchFamily="2" charset="2"/>
              <a:buChar char="Ø"/>
            </a:pPr>
            <a:r>
              <a:rPr lang="en-GB" alt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informed by previous empirical studies using neuroimaging, electrophysiology, TMS, etc. in humans or animals.</a:t>
            </a:r>
          </a:p>
          <a:p>
            <a:endParaRPr lang="en-GB" alt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 </a:t>
            </a:r>
            <a:r>
              <a:rPr lang="en-GB" altLang="el-G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anatomical </a:t>
            </a:r>
            <a:r>
              <a:rPr lang="en-GB" alt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</a:t>
            </a:r>
            <a:r>
              <a:rPr lang="en-GB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GB" alt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computational </a:t>
            </a:r>
            <a:r>
              <a:rPr lang="en-GB" altLang="el-G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models </a:t>
            </a:r>
            <a:r>
              <a:rPr lang="en-GB" alt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GB" altLang="el-G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refine </a:t>
            </a:r>
            <a:r>
              <a:rPr lang="en-GB" alt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DCMs.</a:t>
            </a:r>
          </a:p>
          <a:p>
            <a:endParaRPr lang="en-GB" alt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alt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relevant model space should be as transparent</a:t>
            </a:r>
            <a:r>
              <a:rPr lang="en-GB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GB" alt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systematic</a:t>
            </a:r>
            <a:r>
              <a:rPr lang="en-GB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possible, and it should be described clearly in any article.</a:t>
            </a:r>
          </a:p>
          <a:p>
            <a:endParaRPr lang="en-GB" sz="2000" dirty="0" smtClean="0"/>
          </a:p>
          <a:p>
            <a:endParaRPr lang="en-GB" sz="2000" b="1" dirty="0" smtClean="0"/>
          </a:p>
          <a:p>
            <a:endParaRPr lang="en-GB" sz="2000" b="1" dirty="0" smtClean="0"/>
          </a:p>
          <a:p>
            <a:endParaRPr lang="en-GB" sz="2000" dirty="0" smtClean="0"/>
          </a:p>
          <a:p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127422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 noGrp="1"/>
          </p:cNvSpPr>
          <p:nvPr>
            <p:ph type="title"/>
          </p:nvPr>
        </p:nvSpPr>
        <p:spPr>
          <a:xfrm>
            <a:off x="330200" y="763860"/>
            <a:ext cx="8489950" cy="1296988"/>
          </a:xfrm>
        </p:spPr>
        <p:txBody>
          <a:bodyPr>
            <a:normAutofit/>
          </a:bodyPr>
          <a:lstStyle/>
          <a:p>
            <a:pPr algn="ctr"/>
            <a:r>
              <a:rPr lang="en-GB" altLang="el-G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Motivate model space carefully</a:t>
            </a:r>
            <a:endParaRPr lang="en-GB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330200" y="1556792"/>
            <a:ext cx="8489950" cy="5256584"/>
          </a:xfrm>
        </p:spPr>
        <p:txBody>
          <a:bodyPr>
            <a:normAutofit/>
          </a:bodyPr>
          <a:lstStyle/>
          <a:p>
            <a:r>
              <a:rPr lang="en-GB" alt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Models are never </a:t>
            </a:r>
            <a:r>
              <a:rPr lang="en-GB" altLang="el-G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true</a:t>
            </a:r>
            <a:r>
              <a:rPr lang="en-GB" alt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They </a:t>
            </a:r>
            <a:r>
              <a:rPr lang="en-GB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meant to be </a:t>
            </a:r>
            <a:r>
              <a:rPr lang="en-GB" alt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helpful caricatures of complex </a:t>
            </a:r>
            <a:r>
              <a:rPr lang="en-GB" altLang="el-G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phenomena</a:t>
            </a:r>
            <a:r>
              <a:rPr lang="en-GB" alt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en-GB" alt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purpose of model selection is to determine which model</a:t>
            </a:r>
            <a:r>
              <a:rPr lang="en-GB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from a set of plausible alternatives, </a:t>
            </a:r>
            <a:r>
              <a:rPr lang="en-GB" alt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most useful </a:t>
            </a:r>
            <a:r>
              <a:rPr lang="en-GB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i.e., represents the best balance between </a:t>
            </a:r>
            <a:r>
              <a:rPr lang="en-GB" alt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accuracy and complexity.</a:t>
            </a:r>
          </a:p>
          <a:p>
            <a:endParaRPr lang="en-GB" altLang="el-G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critical question in practice is </a:t>
            </a:r>
            <a:r>
              <a:rPr lang="en-GB" alt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many plausible model alternatives exist?</a:t>
            </a:r>
            <a:r>
              <a:rPr lang="en-GB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altLang="el-G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GB" alt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small systems </a:t>
            </a:r>
            <a:r>
              <a:rPr lang="en-GB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(i.e., networks with a small number of nodes), it is possible to </a:t>
            </a:r>
            <a:r>
              <a:rPr lang="en-GB" alt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investigate all possible connectivity architectures</a:t>
            </a:r>
            <a:r>
              <a:rPr lang="en-GB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GB" altLang="el-G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GB" alt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GB" alt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increasing number of regions and inputs</a:t>
            </a:r>
            <a:r>
              <a:rPr lang="en-GB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evaluating all possible </a:t>
            </a:r>
            <a:r>
              <a:rPr lang="en-GB" altLang="el-G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models, a fact that </a:t>
            </a:r>
            <a:r>
              <a:rPr lang="en-GB" alt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becomes practically </a:t>
            </a:r>
            <a:r>
              <a:rPr lang="en-GB" altLang="el-G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impossible</a:t>
            </a:r>
            <a:r>
              <a:rPr lang="en-GB" alt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000" b="1" dirty="0" smtClean="0"/>
          </a:p>
          <a:p>
            <a:endParaRPr lang="en-GB" sz="2000" dirty="0" smtClean="0"/>
          </a:p>
          <a:p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183115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 noGrp="1"/>
          </p:cNvSpPr>
          <p:nvPr>
            <p:ph type="title"/>
          </p:nvPr>
        </p:nvSpPr>
        <p:spPr>
          <a:xfrm>
            <a:off x="330200" y="763860"/>
            <a:ext cx="8489950" cy="1296988"/>
          </a:xfrm>
        </p:spPr>
        <p:txBody>
          <a:bodyPr>
            <a:normAutofit/>
          </a:bodyPr>
          <a:lstStyle/>
          <a:p>
            <a:pPr algn="ctr"/>
            <a:r>
              <a:rPr lang="en-GB" altLang="el-G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you can not do with BMS</a:t>
            </a:r>
            <a:endParaRPr lang="en-GB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330200" y="1484784"/>
            <a:ext cx="8489950" cy="5256584"/>
          </a:xfrm>
        </p:spPr>
        <p:txBody>
          <a:bodyPr>
            <a:normAutofit/>
          </a:bodyPr>
          <a:lstStyle/>
          <a:p>
            <a:r>
              <a:rPr lang="en-GB" alt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 evidence is defined with respect to one particular data set</a:t>
            </a:r>
            <a:r>
              <a:rPr lang="en-GB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This means that </a:t>
            </a:r>
            <a:r>
              <a:rPr lang="en-GB" alt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BMS cannot be </a:t>
            </a:r>
            <a:r>
              <a:rPr lang="en-GB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applied to models that are fitted to </a:t>
            </a:r>
            <a:r>
              <a:rPr lang="en-GB" alt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 data</a:t>
            </a:r>
            <a:r>
              <a:rPr lang="en-GB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en-GB" alt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Specifically, in DCM for fMRI, </a:t>
            </a:r>
            <a:r>
              <a:rPr lang="en-GB" altLang="el-G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en-GB" alt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cannot compare models with different numbers of regions</a:t>
            </a:r>
            <a:r>
              <a:rPr lang="en-GB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because changing the regions changes the </a:t>
            </a:r>
            <a:r>
              <a:rPr lang="en-GB" alt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 (We are fitting different data).</a:t>
            </a:r>
            <a:endParaRPr lang="en-GB" alt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2000" dirty="0" smtClean="0"/>
          </a:p>
          <a:p>
            <a:endParaRPr lang="en-GB" sz="2000" b="1" dirty="0" smtClean="0"/>
          </a:p>
          <a:p>
            <a:endParaRPr lang="en-GB" sz="2000" b="1" dirty="0" smtClean="0"/>
          </a:p>
          <a:p>
            <a:endParaRPr lang="en-GB" sz="2000" dirty="0" smtClean="0"/>
          </a:p>
          <a:p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387066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642938"/>
            <a:ext cx="8856984" cy="531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5" name="Rectangle 4"/>
          <p:cNvSpPr>
            <a:spLocks noChangeArrowheads="1"/>
          </p:cNvSpPr>
          <p:nvPr/>
        </p:nvSpPr>
        <p:spPr bwMode="auto">
          <a:xfrm>
            <a:off x="179387" y="5956300"/>
            <a:ext cx="900112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Fig. 1. This schematic summarizes the typical sequence of analysis in </a:t>
            </a:r>
            <a:r>
              <a:rPr lang="en-GB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DCM, depending </a:t>
            </a:r>
            <a:r>
              <a:rPr lang="en-GB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the question of interest. Abbreviations: FFX=fixed effects, RFX=random effects, BMS=Bayesian model selection, BPA=Bayesian parameter averaging, BMA=Bayesian model averaging, ANOVA=analysis of variance. </a:t>
            </a:r>
          </a:p>
        </p:txBody>
      </p:sp>
    </p:spTree>
    <p:extLst>
      <p:ext uri="{BB962C8B-B14F-4D97-AF65-F5344CB8AC3E}">
        <p14:creationId xmlns:p14="http://schemas.microsoft.com/office/powerpoint/2010/main" val="213632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620688"/>
            <a:ext cx="8489950" cy="1296988"/>
          </a:xfrm>
        </p:spPr>
        <p:txBody>
          <a:bodyPr>
            <a:normAutofit/>
          </a:bodyPr>
          <a:lstStyle/>
          <a:p>
            <a:r>
              <a:rPr lang="en-GB" spc="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Steps for conducting a DCM study on fMRI data…</a:t>
            </a:r>
            <a:endParaRPr lang="en-GB" spc="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916832"/>
            <a:ext cx="8489950" cy="4537050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romanUcPeriod"/>
            </a:pPr>
            <a:r>
              <a:rPr lang="en-GB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Planning a DCM study</a:t>
            </a:r>
          </a:p>
          <a:p>
            <a:pPr marL="514350" indent="-514350">
              <a:buFont typeface="+mj-lt"/>
              <a:buAutoNum type="romanUcPeriod"/>
            </a:pPr>
            <a:r>
              <a:rPr lang="en-GB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example dataset</a:t>
            </a:r>
          </a:p>
          <a:p>
            <a:pPr marL="0" indent="0">
              <a:buNone/>
            </a:pPr>
            <a:endParaRPr lang="en-GB" sz="3300" spc="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3300" spc="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Identify your ROIs &amp; extract the time series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300" spc="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Defining the model space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300" spc="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 Estimation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300" spc="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Bayesian Model Selection/Model inference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300" spc="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Family level inference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300" spc="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Parameter inference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300" spc="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Group studies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78457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764704"/>
            <a:ext cx="8489950" cy="1296988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Planning a DCM Study</a:t>
            </a:r>
            <a:endParaRPr lang="en-GB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12776"/>
            <a:ext cx="3672408" cy="4464496"/>
          </a:xfrm>
        </p:spPr>
        <p:txBody>
          <a:bodyPr/>
          <a:lstStyle/>
          <a:p>
            <a:endParaRPr lang="en-GB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DCM can be applied to most datasets analysed using a GLM. </a:t>
            </a:r>
          </a:p>
          <a:p>
            <a:endParaRPr lang="en-GB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BUT!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there are certain parameters that can be optimised for a DCM study.</a:t>
            </a:r>
          </a:p>
          <a:p>
            <a:endParaRPr lang="en-GB" sz="2000" dirty="0">
              <a:latin typeface="Gill Sans MT" pitchFamily="34" charset="0"/>
            </a:endParaRPr>
          </a:p>
          <a:p>
            <a:endParaRPr lang="en-GB" sz="2000" dirty="0" smtClean="0">
              <a:latin typeface="Gill Sans MT" pitchFamily="34" charset="0"/>
            </a:endParaRPr>
          </a:p>
          <a:p>
            <a:endParaRPr lang="en-GB" sz="2000" dirty="0">
              <a:latin typeface="Gill Sans MT" pitchFamily="34" charset="0"/>
            </a:endParaRPr>
          </a:p>
          <a:p>
            <a:endParaRPr lang="en-GB" sz="2000" dirty="0" smtClean="0">
              <a:latin typeface="Gill Sans MT" pitchFamily="34" charset="0"/>
            </a:endParaRPr>
          </a:p>
          <a:p>
            <a:endParaRPr lang="en-GB" sz="2000" dirty="0" smtClean="0">
              <a:latin typeface="Gill Sans MT" pitchFamily="34" charset="0"/>
            </a:endParaRPr>
          </a:p>
          <a:p>
            <a:pPr marL="0" indent="0">
              <a:buNone/>
            </a:pPr>
            <a:endParaRPr lang="en-GB" sz="2000" dirty="0">
              <a:latin typeface="Gill Sans MT" pitchFamily="34" charset="0"/>
            </a:endParaRPr>
          </a:p>
          <a:p>
            <a:endParaRPr lang="en-GB" sz="2000" dirty="0" smtClean="0">
              <a:latin typeface="Gill Sans MT" pitchFamily="34" charset="0"/>
            </a:endParaRPr>
          </a:p>
          <a:p>
            <a:endParaRPr lang="en-GB" sz="2000" dirty="0" smtClean="0">
              <a:latin typeface="Gill Sans MT" pitchFamily="34" charset="0"/>
            </a:endParaRPr>
          </a:p>
          <a:p>
            <a:endParaRPr lang="en-GB" dirty="0" smtClean="0">
              <a:latin typeface="Gill Sans MT" pitchFamily="34" charset="0"/>
            </a:endParaRPr>
          </a:p>
          <a:p>
            <a:endParaRPr lang="en-GB" dirty="0">
              <a:latin typeface="Gill Sans MT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3" t="20636" r="32526" b="16469"/>
          <a:stretch/>
        </p:blipFill>
        <p:spPr bwMode="auto">
          <a:xfrm>
            <a:off x="3779912" y="1379712"/>
            <a:ext cx="5256584" cy="4368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491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Attention to Motion Dataset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753"/>
            <a:ext cx="7056784" cy="1152127"/>
          </a:xfrm>
        </p:spPr>
        <p:txBody>
          <a:bodyPr/>
          <a:lstStyle/>
          <a:p>
            <a:pPr marL="0" indent="0">
              <a:buNone/>
            </a:pPr>
            <a:endParaRPr lang="en-GB" sz="2000" dirty="0" smtClean="0">
              <a:latin typeface="Gill Sans MT" pitchFamily="34" charset="0"/>
            </a:endParaRPr>
          </a:p>
          <a:p>
            <a:pPr lvl="0"/>
            <a:r>
              <a:rPr lang="en-GB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Question: Why does attention cause a boost of activity on V5</a:t>
            </a:r>
            <a:r>
              <a:rPr lang="en-GB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1286" y="3573016"/>
            <a:ext cx="871449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400" u="sng" dirty="0" smtClean="0">
              <a:latin typeface="Gill Sans MT" pitchFamily="34" charset="0"/>
            </a:endParaRPr>
          </a:p>
          <a:p>
            <a:endParaRPr lang="en-GB" sz="1200" dirty="0" smtClean="0"/>
          </a:p>
        </p:txBody>
      </p:sp>
      <p:sp>
        <p:nvSpPr>
          <p:cNvPr id="6" name="Segnaposto contenuto 2"/>
          <p:cNvSpPr txBox="1">
            <a:spLocks/>
          </p:cNvSpPr>
          <p:nvPr/>
        </p:nvSpPr>
        <p:spPr bwMode="auto">
          <a:xfrm>
            <a:off x="0" y="5229200"/>
            <a:ext cx="3500438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lvl="0" indent="-457200" fontAlgn="auto">
              <a:spcAft>
                <a:spcPts val="0"/>
              </a:spcAft>
              <a:buNone/>
              <a:defRPr/>
            </a:pP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DCM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analysis 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regressors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lvl="2" indent="-4572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Vision </a:t>
            </a:r>
            <a:r>
              <a:rPr lang="en-GB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(photic)</a:t>
            </a:r>
          </a:p>
          <a:p>
            <a:pPr marL="1371600" lvl="2" indent="-4572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motion</a:t>
            </a:r>
            <a:endParaRPr lang="en-GB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lvl="2" indent="-4572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attention</a:t>
            </a:r>
            <a:endParaRPr lang="en-GB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4"/>
          <p:cNvGrpSpPr>
            <a:grpSpLocks/>
          </p:cNvGrpSpPr>
          <p:nvPr/>
        </p:nvGrpSpPr>
        <p:grpSpPr bwMode="auto">
          <a:xfrm>
            <a:off x="539552" y="2348880"/>
            <a:ext cx="4286250" cy="2563812"/>
            <a:chOff x="1104" y="1344"/>
            <a:chExt cx="3168" cy="1680"/>
          </a:xfrm>
        </p:grpSpPr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1104" y="1344"/>
              <a:ext cx="3168" cy="168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1872" y="1344"/>
              <a:ext cx="0" cy="16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7"/>
            <p:cNvSpPr>
              <a:spLocks noChangeShapeType="1"/>
            </p:cNvSpPr>
            <p:nvPr/>
          </p:nvSpPr>
          <p:spPr bwMode="auto">
            <a:xfrm>
              <a:off x="1104" y="1824"/>
              <a:ext cx="316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8"/>
            <p:cNvSpPr>
              <a:spLocks noChangeShapeType="1"/>
            </p:cNvSpPr>
            <p:nvPr/>
          </p:nvSpPr>
          <p:spPr bwMode="auto">
            <a:xfrm>
              <a:off x="1104" y="2400"/>
              <a:ext cx="316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9"/>
            <p:cNvSpPr>
              <a:spLocks noChangeShapeType="1"/>
            </p:cNvSpPr>
            <p:nvPr/>
          </p:nvSpPr>
          <p:spPr bwMode="auto">
            <a:xfrm>
              <a:off x="3024" y="1344"/>
              <a:ext cx="0" cy="16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 Box 10"/>
            <p:cNvSpPr txBox="1">
              <a:spLocks noChangeArrowheads="1"/>
            </p:cNvSpPr>
            <p:nvPr/>
          </p:nvSpPr>
          <p:spPr bwMode="auto">
            <a:xfrm>
              <a:off x="2112" y="1440"/>
              <a:ext cx="672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>
                  <a:solidFill>
                    <a:srgbClr val="86FF0D"/>
                  </a:solidFill>
                  <a:latin typeface="Arial Unicode MS" charset="0"/>
                </a:rPr>
                <a:t>static</a:t>
              </a:r>
            </a:p>
          </p:txBody>
        </p:sp>
        <p:sp>
          <p:nvSpPr>
            <p:cNvPr id="15" name="Text Box 11"/>
            <p:cNvSpPr txBox="1">
              <a:spLocks noChangeArrowheads="1"/>
            </p:cNvSpPr>
            <p:nvPr/>
          </p:nvSpPr>
          <p:spPr bwMode="auto">
            <a:xfrm>
              <a:off x="3216" y="1440"/>
              <a:ext cx="815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>
                  <a:solidFill>
                    <a:srgbClr val="86FF0D"/>
                  </a:solidFill>
                  <a:latin typeface="Arial Unicode MS" charset="0"/>
                </a:rPr>
                <a:t>moving</a:t>
              </a:r>
            </a:p>
          </p:txBody>
        </p:sp>
        <p:sp>
          <p:nvSpPr>
            <p:cNvPr id="16" name="Text Box 12"/>
            <p:cNvSpPr txBox="1">
              <a:spLocks noChangeArrowheads="1"/>
            </p:cNvSpPr>
            <p:nvPr/>
          </p:nvSpPr>
          <p:spPr bwMode="auto">
            <a:xfrm>
              <a:off x="1152" y="1872"/>
              <a:ext cx="672" cy="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>
                  <a:solidFill>
                    <a:srgbClr val="FFC000"/>
                  </a:solidFill>
                  <a:latin typeface="Arial Unicode MS" charset="0"/>
                </a:rPr>
                <a:t>No attent</a:t>
              </a:r>
            </a:p>
          </p:txBody>
        </p:sp>
        <p:sp>
          <p:nvSpPr>
            <p:cNvPr id="17" name="Text Box 13"/>
            <p:cNvSpPr txBox="1">
              <a:spLocks noChangeArrowheads="1"/>
            </p:cNvSpPr>
            <p:nvPr/>
          </p:nvSpPr>
          <p:spPr bwMode="auto">
            <a:xfrm>
              <a:off x="1152" y="2544"/>
              <a:ext cx="672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>
                  <a:solidFill>
                    <a:srgbClr val="FFC000"/>
                  </a:solidFill>
                  <a:latin typeface="Arial Unicode MS" charset="0"/>
                </a:rPr>
                <a:t>Attent.</a:t>
              </a:r>
            </a:p>
          </p:txBody>
        </p:sp>
      </p:grpSp>
      <p:sp>
        <p:nvSpPr>
          <p:cNvPr id="18" name="Rettangolo 21"/>
          <p:cNvSpPr>
            <a:spLocks noChangeArrowheads="1"/>
          </p:cNvSpPr>
          <p:nvPr/>
        </p:nvSpPr>
        <p:spPr bwMode="auto">
          <a:xfrm>
            <a:off x="1500188" y="1928813"/>
            <a:ext cx="29384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1">
              <a:spcBef>
                <a:spcPct val="20000"/>
              </a:spcBef>
            </a:pPr>
            <a:r>
              <a:rPr lang="en-GB" sz="2000" u="sng" dirty="0">
                <a:solidFill>
                  <a:srgbClr val="86FF0D"/>
                </a:solidFill>
                <a:latin typeface="Trebuchet MS" charset="0"/>
                <a:cs typeface="Arial" charset="0"/>
              </a:rPr>
              <a:t>Sensory input factor</a:t>
            </a:r>
          </a:p>
        </p:txBody>
      </p:sp>
      <p:sp>
        <p:nvSpPr>
          <p:cNvPr id="19" name="CasellaDiTesto 22"/>
          <p:cNvSpPr txBox="1"/>
          <p:nvPr/>
        </p:nvSpPr>
        <p:spPr>
          <a:xfrm>
            <a:off x="0" y="2643182"/>
            <a:ext cx="492443" cy="2286016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>
              <a:defRPr/>
            </a:pPr>
            <a:r>
              <a:rPr lang="en-GB" sz="2000" u="sng" dirty="0">
                <a:solidFill>
                  <a:srgbClr val="FFC000"/>
                </a:solidFill>
              </a:rPr>
              <a:t>Contextual factor</a:t>
            </a:r>
          </a:p>
        </p:txBody>
      </p:sp>
      <p:grpSp>
        <p:nvGrpSpPr>
          <p:cNvPr id="20" name="Gruppo 33"/>
          <p:cNvGrpSpPr>
            <a:grpSpLocks/>
          </p:cNvGrpSpPr>
          <p:nvPr/>
        </p:nvGrpSpPr>
        <p:grpSpPr bwMode="auto">
          <a:xfrm>
            <a:off x="1325365" y="2889235"/>
            <a:ext cx="3500438" cy="2143125"/>
            <a:chOff x="932433" y="2015134"/>
            <a:chExt cx="3500462" cy="2142650"/>
          </a:xfrm>
        </p:grpSpPr>
        <p:sp>
          <p:nvSpPr>
            <p:cNvPr id="21" name="CasellaDiTesto 16"/>
            <p:cNvSpPr txBox="1">
              <a:spLocks noChangeArrowheads="1"/>
            </p:cNvSpPr>
            <p:nvPr/>
          </p:nvSpPr>
          <p:spPr bwMode="auto">
            <a:xfrm>
              <a:off x="1360713" y="2352998"/>
              <a:ext cx="1285884" cy="5808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600" dirty="0"/>
                <a:t>No motion/ no attention</a:t>
              </a:r>
            </a:p>
          </p:txBody>
        </p:sp>
        <p:sp>
          <p:nvSpPr>
            <p:cNvPr id="22" name="CasellaDiTesto 17"/>
            <p:cNvSpPr txBox="1">
              <a:spLocks noChangeArrowheads="1"/>
            </p:cNvSpPr>
            <p:nvPr/>
          </p:nvSpPr>
          <p:spPr bwMode="auto">
            <a:xfrm>
              <a:off x="1357860" y="3283588"/>
              <a:ext cx="1285884" cy="5808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600" dirty="0"/>
                <a:t>No motion/ attention</a:t>
              </a:r>
            </a:p>
          </p:txBody>
        </p:sp>
        <p:sp>
          <p:nvSpPr>
            <p:cNvPr id="23" name="CasellaDiTesto 18"/>
            <p:cNvSpPr txBox="1">
              <a:spLocks noChangeArrowheads="1"/>
            </p:cNvSpPr>
            <p:nvPr/>
          </p:nvSpPr>
          <p:spPr bwMode="auto">
            <a:xfrm>
              <a:off x="2929496" y="2357958"/>
              <a:ext cx="1285884" cy="5808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600" dirty="0"/>
                <a:t>Motion /    no attention</a:t>
              </a:r>
            </a:p>
          </p:txBody>
        </p:sp>
        <p:sp>
          <p:nvSpPr>
            <p:cNvPr id="24" name="CasellaDiTesto 19"/>
            <p:cNvSpPr txBox="1">
              <a:spLocks noChangeArrowheads="1"/>
            </p:cNvSpPr>
            <p:nvPr/>
          </p:nvSpPr>
          <p:spPr bwMode="auto">
            <a:xfrm>
              <a:off x="2944899" y="3293852"/>
              <a:ext cx="1285884" cy="5808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600" dirty="0"/>
                <a:t>Motion / attention</a:t>
              </a:r>
            </a:p>
          </p:txBody>
        </p:sp>
        <p:sp>
          <p:nvSpPr>
            <p:cNvPr id="27" name="Connettore 27"/>
            <p:cNvSpPr/>
            <p:nvPr/>
          </p:nvSpPr>
          <p:spPr bwMode="auto">
            <a:xfrm>
              <a:off x="932433" y="2015134"/>
              <a:ext cx="3500462" cy="2142650"/>
            </a:xfrm>
            <a:prstGeom prst="flowChartConnector">
              <a:avLst/>
            </a:prstGeom>
            <a:noFill/>
            <a:ln w="2222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chemeClr val="tx1"/>
                </a:solidFill>
              </a:endParaRPr>
            </a:p>
          </p:txBody>
        </p:sp>
      </p:grp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2005385"/>
            <a:ext cx="3495675" cy="466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66142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025" y="946622"/>
            <a:ext cx="5109071" cy="5051965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/>
              <a:contourClr>
                <a:srgbClr val="DDDDDD"/>
              </a:contourClr>
            </a:sp3d>
          </a:bodyPr>
          <a:lstStyle/>
          <a:p>
            <a:pPr marL="0" indent="0" algn="ctr">
              <a:buNone/>
            </a:pPr>
            <a:r>
              <a:rPr lang="en-GB" sz="3200" b="1" spc="150" dirty="0" smtClean="0">
                <a:ln w="1143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MT" pitchFamily="34" charset="0"/>
                <a:ea typeface="Calibri" pitchFamily="34" charset="0"/>
                <a:cs typeface="Times New Roman" pitchFamily="18" charset="0"/>
              </a:rPr>
              <a:t>MODEL 1 </a:t>
            </a:r>
          </a:p>
          <a:p>
            <a:pPr marL="0" indent="0" algn="ctr">
              <a:buNone/>
            </a:pPr>
            <a:r>
              <a:rPr lang="en-GB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Gill Sans MT" pitchFamily="34" charset="0"/>
                <a:ea typeface="Calibri" pitchFamily="34" charset="0"/>
                <a:cs typeface="Times New Roman" pitchFamily="18" charset="0"/>
              </a:rPr>
              <a:t>Attentional </a:t>
            </a:r>
            <a:r>
              <a:rPr lang="en-GB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Gill Sans MT" pitchFamily="34" charset="0"/>
                <a:ea typeface="Calibri" pitchFamily="34" charset="0"/>
                <a:cs typeface="Times New Roman" pitchFamily="18" charset="0"/>
              </a:rPr>
              <a:t>modulation of V1</a:t>
            </a:r>
            <a:r>
              <a:rPr lang="en-GB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Gill Sans MT" pitchFamily="34" charset="0"/>
                <a:ea typeface="Calibri" pitchFamily="34" charset="0"/>
                <a:cs typeface="Calibri" pitchFamily="34" charset="0"/>
              </a:rPr>
              <a:t>→</a:t>
            </a:r>
            <a:r>
              <a:rPr lang="en-GB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Gill Sans MT" pitchFamily="34" charset="0"/>
                <a:ea typeface="Calibri" pitchFamily="34" charset="0"/>
                <a:cs typeface="Times New Roman" pitchFamily="18" charset="0"/>
              </a:rPr>
              <a:t>V5</a:t>
            </a:r>
          </a:p>
          <a:p>
            <a:pPr marL="0" indent="0" algn="ctr">
              <a:buNone/>
            </a:pPr>
            <a:r>
              <a:rPr lang="en-GB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Gill Sans MT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GB" sz="24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Gill Sans MT" pitchFamily="34" charset="0"/>
                <a:ea typeface="Calibri" pitchFamily="34" charset="0"/>
                <a:cs typeface="Times New Roman" pitchFamily="18" charset="0"/>
              </a:rPr>
              <a:t>forward/bottom-up</a:t>
            </a:r>
          </a:p>
          <a:p>
            <a:pPr marL="0" indent="0" algn="ctr">
              <a:buNone/>
            </a:pPr>
            <a:r>
              <a:rPr lang="en-GB" sz="24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Gill Sans MT" pitchFamily="34" charset="0"/>
                <a:ea typeface="Calibri" pitchFamily="34" charset="0"/>
                <a:cs typeface="Times New Roman" pitchFamily="18" charset="0"/>
              </a:rPr>
              <a:t>(modulation)</a:t>
            </a:r>
          </a:p>
          <a:p>
            <a:pPr marL="0" indent="0">
              <a:buNone/>
            </a:pPr>
            <a:endParaRPr lang="en-GB" sz="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Gill Sans MT" pitchFamily="34" charset="0"/>
              <a:cs typeface="Arial" pitchFamily="34" charset="0"/>
            </a:endParaRPr>
          </a:p>
          <a:p>
            <a:pPr marL="0" lvl="0" indent="0">
              <a:buNone/>
            </a:pPr>
            <a:endParaRPr lang="en-GB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Gill Sans MT" pitchFamily="34" charset="0"/>
              <a:ea typeface="Calibri" pitchFamily="34" charset="0"/>
              <a:cs typeface="Times New Roman" pitchFamily="18" charset="0"/>
            </a:endParaRPr>
          </a:p>
          <a:p>
            <a:pPr marL="0" lvl="0" indent="0" algn="ctr">
              <a:buNone/>
            </a:pPr>
            <a:r>
              <a:rPr lang="en-GB" sz="3200" b="1" spc="150" dirty="0" smtClean="0">
                <a:ln w="1143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MT" pitchFamily="34" charset="0"/>
                <a:ea typeface="Calibri" pitchFamily="34" charset="0"/>
                <a:cs typeface="Times New Roman" pitchFamily="18" charset="0"/>
              </a:rPr>
              <a:t>MODEL 2 </a:t>
            </a:r>
          </a:p>
          <a:p>
            <a:pPr marL="0" lvl="0" indent="0" algn="ctr">
              <a:buNone/>
            </a:pPr>
            <a:r>
              <a:rPr lang="en-GB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Gill Sans MT" pitchFamily="34" charset="0"/>
                <a:ea typeface="Calibri" pitchFamily="34" charset="0"/>
                <a:cs typeface="Times New Roman" pitchFamily="18" charset="0"/>
              </a:rPr>
              <a:t>Attentional </a:t>
            </a:r>
            <a:r>
              <a:rPr lang="en-GB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Gill Sans MT" pitchFamily="34" charset="0"/>
                <a:ea typeface="Calibri" pitchFamily="34" charset="0"/>
                <a:cs typeface="Times New Roman" pitchFamily="18" charset="0"/>
              </a:rPr>
              <a:t>modulation of </a:t>
            </a:r>
            <a:r>
              <a:rPr lang="en-GB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Gill Sans MT" pitchFamily="34" charset="0"/>
                <a:ea typeface="Calibri" pitchFamily="34" charset="0"/>
                <a:cs typeface="Times New Roman" pitchFamily="18" charset="0"/>
              </a:rPr>
              <a:t>SPC</a:t>
            </a:r>
            <a:r>
              <a:rPr lang="en-GB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Gill Sans MT" pitchFamily="34" charset="0"/>
                <a:ea typeface="Calibri" pitchFamily="34" charset="0"/>
                <a:cs typeface="Calibri" pitchFamily="34" charset="0"/>
              </a:rPr>
              <a:t>→</a:t>
            </a:r>
            <a:r>
              <a:rPr lang="en-GB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Gill Sans MT" pitchFamily="34" charset="0"/>
                <a:ea typeface="Calibri" pitchFamily="34" charset="0"/>
                <a:cs typeface="Times New Roman" pitchFamily="18" charset="0"/>
              </a:rPr>
              <a:t>V5</a:t>
            </a:r>
          </a:p>
          <a:p>
            <a:pPr marL="0" lvl="0" indent="0" algn="ctr">
              <a:buNone/>
            </a:pPr>
            <a:r>
              <a:rPr lang="en-GB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Gill Sans MT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GB" sz="24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Gill Sans MT" pitchFamily="34" charset="0"/>
                <a:ea typeface="Calibri" pitchFamily="34" charset="0"/>
                <a:cs typeface="Times New Roman" pitchFamily="18" charset="0"/>
              </a:rPr>
              <a:t>backward/top-down</a:t>
            </a:r>
          </a:p>
          <a:p>
            <a:pPr marL="0" lvl="0" indent="0" algn="ctr">
              <a:buNone/>
            </a:pPr>
            <a:r>
              <a:rPr lang="en-GB" sz="24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Gill Sans MT" pitchFamily="34" charset="0"/>
                <a:cs typeface="Times New Roman" pitchFamily="18" charset="0"/>
              </a:rPr>
              <a:t>(modulation)</a:t>
            </a:r>
            <a:endParaRPr lang="en-GB" sz="7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Gill Sans MT" pitchFamily="34" charset="0"/>
              <a:cs typeface="Arial" pitchFamily="34" charset="0"/>
            </a:endParaRPr>
          </a:p>
          <a:p>
            <a:endParaRPr lang="en-GB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9" name="Picture 8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71" t="10250" r="16253" b="60338"/>
          <a:stretch/>
        </p:blipFill>
        <p:spPr bwMode="auto">
          <a:xfrm>
            <a:off x="5568235" y="620688"/>
            <a:ext cx="3476625" cy="252028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92" t="11675" r="18484" b="63280"/>
          <a:stretch/>
        </p:blipFill>
        <p:spPr bwMode="auto">
          <a:xfrm>
            <a:off x="5568235" y="3861047"/>
            <a:ext cx="3476625" cy="2520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98996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24" y="1571987"/>
            <a:ext cx="3851920" cy="4436653"/>
          </a:xfr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2" t="50795" r="65880" b="3680"/>
          <a:stretch/>
        </p:blipFill>
        <p:spPr bwMode="auto">
          <a:xfrm>
            <a:off x="4211960" y="1484784"/>
            <a:ext cx="4747592" cy="4935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onut 4"/>
          <p:cNvSpPr/>
          <p:nvPr/>
        </p:nvSpPr>
        <p:spPr>
          <a:xfrm>
            <a:off x="458942" y="3790314"/>
            <a:ext cx="2952328" cy="937378"/>
          </a:xfrm>
          <a:prstGeom prst="donut">
            <a:avLst>
              <a:gd name="adj" fmla="val 708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771800" y="2132857"/>
            <a:ext cx="1656184" cy="172819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899592" y="545265"/>
            <a:ext cx="71287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SPM8 Menu – Dynamic Causal Modelling</a:t>
            </a:r>
            <a:endParaRPr lang="en-GB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177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780928"/>
            <a:ext cx="2296666" cy="1744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047853677"/>
              </p:ext>
            </p:extLst>
          </p:nvPr>
        </p:nvGraphicFramePr>
        <p:xfrm>
          <a:off x="292279" y="676921"/>
          <a:ext cx="8504721" cy="1887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19" y="2780928"/>
            <a:ext cx="2465189" cy="1744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171" y="4977993"/>
            <a:ext cx="1931571" cy="1700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1690" y="4977993"/>
            <a:ext cx="1886045" cy="1700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>
            <a:off x="3648839" y="5828397"/>
            <a:ext cx="1846322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6492" y="-36095"/>
            <a:ext cx="6071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FUNDAMENTS OF CONNECTIVITY</a:t>
            </a:r>
            <a:endParaRPr lang="en-GB" sz="32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75110" y="2812116"/>
            <a:ext cx="34709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5940152" y="4997311"/>
            <a:ext cx="288032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1403648" y="5013176"/>
            <a:ext cx="288032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3084324" y="5892302"/>
            <a:ext cx="216024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cxnSp>
        <p:nvCxnSpPr>
          <p:cNvPr id="6" name="Straight Arrow Connector 5"/>
          <p:cNvCxnSpPr>
            <a:stCxn id="31746" idx="2"/>
          </p:cNvCxnSpPr>
          <p:nvPr/>
        </p:nvCxnSpPr>
        <p:spPr>
          <a:xfrm flipH="1">
            <a:off x="2335956" y="4525682"/>
            <a:ext cx="1" cy="3434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6884711" y="4525682"/>
            <a:ext cx="1" cy="3434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246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7" y="908050"/>
            <a:ext cx="8455347" cy="576734"/>
          </a:xfrm>
        </p:spPr>
        <p:txBody>
          <a:bodyPr/>
          <a:lstStyle/>
          <a:p>
            <a:r>
              <a:rPr lang="en-GB" spc="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Extracting the time-series</a:t>
            </a:r>
            <a:r>
              <a:rPr lang="en-GB" spc="100" dirty="0">
                <a:latin typeface="Gill Sans MT" pitchFamily="34" charset="0"/>
              </a:rPr>
              <a:t/>
            </a:r>
            <a:br>
              <a:rPr lang="en-GB" spc="100" dirty="0">
                <a:latin typeface="Gill Sans MT" pitchFamily="34" charset="0"/>
              </a:rPr>
            </a:br>
            <a:r>
              <a:rPr lang="en-GB" spc="100" dirty="0">
                <a:latin typeface="Gill Sans MT" pitchFamily="34" charset="0"/>
              </a:rPr>
              <a:t/>
            </a:r>
            <a:br>
              <a:rPr lang="en-GB" spc="100" dirty="0">
                <a:latin typeface="Gill Sans MT" pitchFamily="34" charset="0"/>
              </a:rPr>
            </a:br>
            <a:endParaRPr lang="en-GB" spc="100" dirty="0">
              <a:latin typeface="Gill Sans M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844824"/>
            <a:ext cx="8280920" cy="936104"/>
          </a:xfrm>
        </p:spPr>
        <p:txBody>
          <a:bodyPr>
            <a:noAutofit/>
          </a:bodyPr>
          <a:lstStyle/>
          <a:p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We define our contrast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(e.g. task vs. rest) and </a:t>
            </a:r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extract the time-series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the areas of interest.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7544" y="2708920"/>
            <a:ext cx="84249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Ø"/>
            </a:pPr>
            <a:endParaRPr lang="en-GB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areas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need to be the</a:t>
            </a: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same</a:t>
            </a: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all subjects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/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needs to be </a:t>
            </a:r>
            <a:r>
              <a:rPr lang="en-GB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significant activation</a:t>
            </a: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areas that you extract. </a:t>
            </a:r>
            <a:endParaRPr lang="en-GB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reason,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DCM </a:t>
            </a: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not appropriate for resting state </a:t>
            </a:r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studies</a:t>
            </a:r>
            <a:r>
              <a:rPr lang="en-GB" sz="2000" b="1" dirty="0" smtClean="0">
                <a:latin typeface="Gill Sans MT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66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4319381" y="3762921"/>
            <a:ext cx="3563888" cy="2883060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4"/>
          <a:stretch>
            <a:fillRect/>
          </a:stretch>
        </p:blipFill>
        <p:spPr>
          <a:xfrm>
            <a:off x="5613375" y="588910"/>
            <a:ext cx="3539969" cy="4608512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5"/>
          <a:stretch>
            <a:fillRect/>
          </a:stretch>
        </p:blipFill>
        <p:spPr>
          <a:xfrm>
            <a:off x="5436096" y="908720"/>
            <a:ext cx="3499772" cy="4608512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4319381" y="1458665"/>
            <a:ext cx="3530625" cy="4608512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1577" y="2421347"/>
            <a:ext cx="3851920" cy="4436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Donut 9"/>
          <p:cNvSpPr/>
          <p:nvPr/>
        </p:nvSpPr>
        <p:spPr>
          <a:xfrm>
            <a:off x="715201" y="4365104"/>
            <a:ext cx="2398364" cy="729660"/>
          </a:xfrm>
          <a:prstGeom prst="donut">
            <a:avLst>
              <a:gd name="adj" fmla="val 708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3059832" y="4729934"/>
            <a:ext cx="1440160" cy="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7452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osie Coleman\Pictures\brain - Copy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348880"/>
            <a:ext cx="2708051" cy="3661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>
            <a:off x="3898191" y="4653136"/>
            <a:ext cx="889833" cy="0"/>
          </a:xfrm>
          <a:prstGeom prst="straightConnector1">
            <a:avLst/>
          </a:prstGeom>
          <a:ln w="57150">
            <a:solidFill>
              <a:schemeClr val="bg1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779912" y="3468114"/>
            <a:ext cx="0" cy="1041003"/>
          </a:xfrm>
          <a:prstGeom prst="straightConnector1">
            <a:avLst/>
          </a:prstGeom>
          <a:ln w="57150">
            <a:solidFill>
              <a:schemeClr val="bg1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932040" y="3468115"/>
            <a:ext cx="0" cy="1041003"/>
          </a:xfrm>
          <a:prstGeom prst="straightConnector1">
            <a:avLst/>
          </a:prstGeom>
          <a:ln w="57150">
            <a:solidFill>
              <a:schemeClr val="bg1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923928" y="3315717"/>
            <a:ext cx="864096" cy="0"/>
          </a:xfrm>
          <a:prstGeom prst="straightConnector1">
            <a:avLst/>
          </a:prstGeom>
          <a:ln w="57150">
            <a:solidFill>
              <a:schemeClr val="bg1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80920" cy="648072"/>
          </a:xfrm>
        </p:spPr>
        <p:txBody>
          <a:bodyPr/>
          <a:lstStyle/>
          <a:p>
            <a:r>
              <a:rPr lang="en-GB" spc="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Defining the model space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2330853"/>
            <a:ext cx="9036496" cy="2034251"/>
          </a:xfrm>
        </p:spPr>
        <p:txBody>
          <a:bodyPr numCol="2">
            <a:noAutofit/>
          </a:bodyPr>
          <a:lstStyle/>
          <a:p>
            <a:pPr lvl="1">
              <a:buFont typeface="Wingdings" panose="05000000000000000000" pitchFamily="2" charset="2"/>
              <a:buChar char="Ø"/>
            </a:pP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well-supported predictions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inferences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 </a:t>
            </a:r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</a:t>
            </a:r>
          </a:p>
          <a:p>
            <a:pPr marL="457200" lvl="1" indent="0">
              <a:buNone/>
            </a:pPr>
            <a:endParaRPr lang="en-GB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 define a small number of possible models.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strong indication 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network structure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nferences on </a:t>
            </a:r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connection strengths</a:t>
            </a:r>
          </a:p>
          <a:p>
            <a:pPr marL="457200" lvl="1" indent="0">
              <a:buNone/>
            </a:pPr>
            <a:endParaRPr lang="en-GB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may be useful to define all possible models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796136" y="1052736"/>
            <a:ext cx="334786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latin typeface="Gill Sans M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4684606"/>
            <a:ext cx="89289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We use </a:t>
            </a:r>
            <a:r>
              <a:rPr lang="en-GB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anatomical</a:t>
            </a:r>
            <a:r>
              <a:rPr lang="en-GB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GB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computational</a:t>
            </a:r>
            <a:r>
              <a:rPr lang="en-GB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knowledge.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20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20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More </a:t>
            </a:r>
            <a:r>
              <a:rPr lang="en-GB" sz="2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models</a:t>
            </a:r>
            <a:r>
              <a:rPr lang="en-GB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GB" sz="2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NOT mean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en-GB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are eligible </a:t>
            </a:r>
            <a:r>
              <a:rPr lang="en-GB" sz="2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 multiple comparisons</a:t>
            </a:r>
            <a:r>
              <a:rPr lang="en-GB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endParaRPr lang="en-GB" sz="20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1600" dirty="0">
              <a:effectLst/>
              <a:latin typeface="Gill Sans MT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1600" dirty="0" smtClean="0">
              <a:effectLst/>
              <a:latin typeface="Gill Sans MT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9512" y="1340768"/>
            <a:ext cx="88569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models that you choose to define for your DCM depend largely on your 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hypotheses.</a:t>
            </a:r>
          </a:p>
        </p:txBody>
      </p:sp>
    </p:spTree>
    <p:extLst>
      <p:ext uri="{BB962C8B-B14F-4D97-AF65-F5344CB8AC3E}">
        <p14:creationId xmlns:p14="http://schemas.microsoft.com/office/powerpoint/2010/main" val="2169543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3405" y="504515"/>
            <a:ext cx="3289261" cy="3788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2" t="50795" r="65880" b="3680"/>
          <a:stretch/>
        </p:blipFill>
        <p:spPr bwMode="auto">
          <a:xfrm>
            <a:off x="3733055" y="620688"/>
            <a:ext cx="3575249" cy="371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Donut 9"/>
          <p:cNvSpPr/>
          <p:nvPr/>
        </p:nvSpPr>
        <p:spPr>
          <a:xfrm>
            <a:off x="251520" y="2564904"/>
            <a:ext cx="2808312" cy="504056"/>
          </a:xfrm>
          <a:prstGeom prst="donut">
            <a:avLst>
              <a:gd name="adj" fmla="val 708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2483768" y="764704"/>
            <a:ext cx="1296144" cy="18002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871" y="2933839"/>
            <a:ext cx="3415792" cy="3519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Arrow Connector 11"/>
          <p:cNvCxnSpPr>
            <a:stCxn id="19" idx="5"/>
          </p:cNvCxnSpPr>
          <p:nvPr/>
        </p:nvCxnSpPr>
        <p:spPr>
          <a:xfrm>
            <a:off x="4509206" y="1213849"/>
            <a:ext cx="1718978" cy="185511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Donut 18"/>
          <p:cNvSpPr/>
          <p:nvPr/>
        </p:nvSpPr>
        <p:spPr>
          <a:xfrm>
            <a:off x="3648729" y="998730"/>
            <a:ext cx="1008112" cy="252028"/>
          </a:xfrm>
          <a:prstGeom prst="donut">
            <a:avLst>
              <a:gd name="adj" fmla="val 708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-36512" y="4437112"/>
            <a:ext cx="81369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this stage,  you can </a:t>
            </a:r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specify various options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GB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ULATORY EFFECTS:  	</a:t>
            </a:r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bilinear vs </a:t>
            </a:r>
            <a:r>
              <a:rPr lang="en-GB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non-linear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STATES PER REGION: 	</a:t>
            </a:r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vs. </a:t>
            </a: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</a:t>
            </a:r>
            <a:endParaRPr lang="en-GB" sz="20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STOCHASTIC EFFECTS:  	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yes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vs. </a:t>
            </a:r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CENTRE INPUT: 		</a:t>
            </a: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yes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vs. </a:t>
            </a:r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endParaRPr lang="en-GB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746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9" grpId="0" animBg="1"/>
      <p:bldP spid="2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8489950" cy="1296988"/>
          </a:xfrm>
        </p:spPr>
        <p:txBody>
          <a:bodyPr/>
          <a:lstStyle/>
          <a:p>
            <a:r>
              <a:rPr lang="en-GB" spc="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Model Estimation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0" r="6000" b="5087"/>
          <a:stretch/>
        </p:blipFill>
        <p:spPr bwMode="auto">
          <a:xfrm>
            <a:off x="5076056" y="553619"/>
            <a:ext cx="4128940" cy="64087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/>
          <p:cNvSpPr/>
          <p:nvPr/>
        </p:nvSpPr>
        <p:spPr>
          <a:xfrm>
            <a:off x="135481" y="1482541"/>
            <a:ext cx="4572000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000" b="1" dirty="0" smtClean="0">
                <a:latin typeface="Gill Sans MT" pitchFamily="34" charset="0"/>
              </a:rPr>
              <a:t>We fit the predicted </a:t>
            </a:r>
            <a:r>
              <a:rPr lang="en-GB" sz="2000" dirty="0" smtClean="0">
                <a:latin typeface="Gill Sans MT" pitchFamily="34" charset="0"/>
              </a:rPr>
              <a:t>model to the data.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2000" dirty="0">
              <a:latin typeface="Gill Sans MT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000" dirty="0" smtClean="0">
                <a:latin typeface="Gill Sans MT" pitchFamily="34" charset="0"/>
              </a:rPr>
              <a:t>The </a:t>
            </a:r>
            <a:r>
              <a:rPr lang="en-GB" sz="2000" b="1" dirty="0">
                <a:latin typeface="Gill Sans MT" pitchFamily="34" charset="0"/>
              </a:rPr>
              <a:t>dotted lines </a:t>
            </a:r>
            <a:r>
              <a:rPr lang="en-GB" sz="2000" dirty="0">
                <a:latin typeface="Gill Sans MT" pitchFamily="34" charset="0"/>
              </a:rPr>
              <a:t>represent </a:t>
            </a:r>
            <a:r>
              <a:rPr lang="en-GB" sz="2000" dirty="0" smtClean="0">
                <a:latin typeface="Gill Sans MT" pitchFamily="34" charset="0"/>
              </a:rPr>
              <a:t>the </a:t>
            </a:r>
            <a:r>
              <a:rPr lang="en-GB" sz="2000" b="1" dirty="0" smtClean="0">
                <a:latin typeface="Gill Sans MT" pitchFamily="34" charset="0"/>
              </a:rPr>
              <a:t>real data </a:t>
            </a:r>
            <a:r>
              <a:rPr lang="en-GB" sz="2000" dirty="0" smtClean="0">
                <a:latin typeface="Gill Sans MT" pitchFamily="34" charset="0"/>
              </a:rPr>
              <a:t>whereas full </a:t>
            </a:r>
            <a:r>
              <a:rPr lang="en-GB" sz="2000" dirty="0">
                <a:latin typeface="Gill Sans MT" pitchFamily="34" charset="0"/>
              </a:rPr>
              <a:t>lines represent the </a:t>
            </a:r>
            <a:r>
              <a:rPr lang="en-GB" sz="2000" dirty="0" smtClean="0">
                <a:latin typeface="Gill Sans MT" pitchFamily="34" charset="0"/>
              </a:rPr>
              <a:t>predicted data from SPM: </a:t>
            </a:r>
            <a:r>
              <a:rPr lang="en-GB" sz="2000" b="1" dirty="0" smtClean="0">
                <a:latin typeface="Gill Sans MT" pitchFamily="34" charset="0"/>
              </a:rPr>
              <a:t>blue being  </a:t>
            </a:r>
            <a:r>
              <a:rPr lang="en-GB" sz="2000" b="1" dirty="0">
                <a:latin typeface="Gill Sans MT" pitchFamily="34" charset="0"/>
              </a:rPr>
              <a:t>V1</a:t>
            </a:r>
            <a:r>
              <a:rPr lang="en-GB" sz="2000" dirty="0">
                <a:latin typeface="Gill Sans MT" pitchFamily="34" charset="0"/>
              </a:rPr>
              <a:t>, </a:t>
            </a:r>
            <a:r>
              <a:rPr lang="en-GB" sz="2000" b="1" dirty="0">
                <a:latin typeface="Gill Sans MT" pitchFamily="34" charset="0"/>
              </a:rPr>
              <a:t>green V5 </a:t>
            </a:r>
            <a:r>
              <a:rPr lang="en-GB" sz="2000" dirty="0">
                <a:latin typeface="Gill Sans MT" pitchFamily="34" charset="0"/>
              </a:rPr>
              <a:t>and </a:t>
            </a:r>
            <a:r>
              <a:rPr lang="en-GB" sz="2000" b="1" dirty="0">
                <a:latin typeface="Gill Sans MT" pitchFamily="34" charset="0"/>
              </a:rPr>
              <a:t>red SPC</a:t>
            </a:r>
            <a:r>
              <a:rPr lang="en-GB" sz="2000" dirty="0">
                <a:latin typeface="Gill Sans MT" pitchFamily="34" charset="0"/>
              </a:rPr>
              <a:t>. </a:t>
            </a:r>
            <a:endParaRPr lang="en-GB" sz="2000" dirty="0" smtClean="0">
              <a:latin typeface="Gill Sans MT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2000" dirty="0">
              <a:latin typeface="Gill Sans MT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000" b="1" dirty="0" smtClean="0">
                <a:latin typeface="Gill Sans MT" pitchFamily="34" charset="0"/>
              </a:rPr>
              <a:t>Bottom graph </a:t>
            </a:r>
            <a:r>
              <a:rPr lang="en-GB" sz="2000" dirty="0" smtClean="0">
                <a:latin typeface="Gill Sans MT" pitchFamily="34" charset="0"/>
              </a:rPr>
              <a:t>shows your </a:t>
            </a:r>
            <a:r>
              <a:rPr lang="en-GB" sz="2000" b="1" dirty="0" smtClean="0">
                <a:latin typeface="Gill Sans MT" pitchFamily="34" charset="0"/>
              </a:rPr>
              <a:t>parameter estimations.</a:t>
            </a:r>
          </a:p>
          <a:p>
            <a:endParaRPr lang="en-GB" dirty="0">
              <a:latin typeface="Gill Sans MT" pitchFamily="34" charset="0"/>
            </a:endParaRPr>
          </a:p>
          <a:p>
            <a:endParaRPr lang="en-GB" dirty="0" smtClean="0">
              <a:latin typeface="Gill Sans MT" pitchFamily="34" charset="0"/>
            </a:endParaRP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36" y="4661875"/>
            <a:ext cx="2116492" cy="2267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2" t="50795" r="65880" b="3680"/>
          <a:stretch/>
        </p:blipFill>
        <p:spPr bwMode="auto">
          <a:xfrm>
            <a:off x="2699792" y="4574354"/>
            <a:ext cx="2674852" cy="2283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onut 7"/>
          <p:cNvSpPr/>
          <p:nvPr/>
        </p:nvSpPr>
        <p:spPr>
          <a:xfrm>
            <a:off x="-36512" y="5517232"/>
            <a:ext cx="2232248" cy="599078"/>
          </a:xfrm>
          <a:prstGeom prst="donut">
            <a:avLst>
              <a:gd name="adj" fmla="val 708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763688" y="4948848"/>
            <a:ext cx="936104" cy="65575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11" idx="7"/>
          </p:cNvCxnSpPr>
          <p:nvPr/>
        </p:nvCxnSpPr>
        <p:spPr>
          <a:xfrm flipV="1">
            <a:off x="3352329" y="2701240"/>
            <a:ext cx="2299791" cy="213470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onut 10"/>
          <p:cNvSpPr/>
          <p:nvPr/>
        </p:nvSpPr>
        <p:spPr>
          <a:xfrm>
            <a:off x="2584046" y="4805536"/>
            <a:ext cx="900100" cy="207640"/>
          </a:xfrm>
          <a:prstGeom prst="donut">
            <a:avLst>
              <a:gd name="adj" fmla="val 708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312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1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6635" y="1196752"/>
            <a:ext cx="3289261" cy="3788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onut 4"/>
          <p:cNvSpPr/>
          <p:nvPr/>
        </p:nvSpPr>
        <p:spPr>
          <a:xfrm>
            <a:off x="1907704" y="4437112"/>
            <a:ext cx="1008112" cy="432048"/>
          </a:xfrm>
          <a:prstGeom prst="donut">
            <a:avLst>
              <a:gd name="adj" fmla="val 708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228252"/>
            <a:ext cx="4248472" cy="3757082"/>
          </a:xfrm>
          <a:prstGeom prst="rect">
            <a:avLst/>
          </a:prstGeom>
        </p:spPr>
      </p:pic>
      <p:cxnSp>
        <p:nvCxnSpPr>
          <p:cNvPr id="8" name="Straight Arrow Connector 7"/>
          <p:cNvCxnSpPr>
            <a:stCxn id="5" idx="7"/>
          </p:cNvCxnSpPr>
          <p:nvPr/>
        </p:nvCxnSpPr>
        <p:spPr>
          <a:xfrm flipV="1">
            <a:off x="2768181" y="1844824"/>
            <a:ext cx="2235867" cy="265556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5367" y="4797152"/>
            <a:ext cx="8969450" cy="2492990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en-GB" spc="40" dirty="0" smtClean="0">
              <a:latin typeface="Gill Sans MT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000" spc="40" dirty="0" smtClean="0">
                <a:latin typeface="Gill Sans MT" pitchFamily="34" charset="0"/>
              </a:rPr>
              <a:t>We </a:t>
            </a:r>
            <a:r>
              <a:rPr lang="en-GB" sz="2000" b="1" spc="40" dirty="0" smtClean="0">
                <a:latin typeface="Gill Sans MT" pitchFamily="34" charset="0"/>
              </a:rPr>
              <a:t>choose directory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000" b="1" spc="40" dirty="0" smtClean="0">
                <a:latin typeface="Gill Sans MT" pitchFamily="34" charset="0"/>
              </a:rPr>
              <a:t>Load</a:t>
            </a:r>
            <a:r>
              <a:rPr lang="en-GB" sz="2000" spc="40" dirty="0" smtClean="0">
                <a:latin typeface="Gill Sans MT" pitchFamily="34" charset="0"/>
              </a:rPr>
              <a:t> all </a:t>
            </a:r>
            <a:r>
              <a:rPr lang="en-GB" sz="2000" b="1" spc="40" dirty="0" smtClean="0">
                <a:latin typeface="Gill Sans MT" pitchFamily="34" charset="0"/>
              </a:rPr>
              <a:t>models for all subjects </a:t>
            </a:r>
            <a:r>
              <a:rPr lang="en-GB" sz="2000" spc="40" dirty="0" smtClean="0">
                <a:latin typeface="Gill Sans MT" pitchFamily="34" charset="0"/>
              </a:rPr>
              <a:t>(must be estimated!)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000" spc="40" dirty="0" smtClean="0">
                <a:latin typeface="Gill Sans MT" pitchFamily="34" charset="0"/>
              </a:rPr>
              <a:t>Then, </a:t>
            </a:r>
            <a:r>
              <a:rPr lang="en-GB" sz="2000" b="1" spc="40" dirty="0">
                <a:latin typeface="Gill Sans MT" pitchFamily="34" charset="0"/>
              </a:rPr>
              <a:t>c</a:t>
            </a:r>
            <a:r>
              <a:rPr lang="en-GB" sz="2000" b="1" spc="40" dirty="0" smtClean="0">
                <a:latin typeface="Gill Sans MT" pitchFamily="34" charset="0"/>
              </a:rPr>
              <a:t>hoose FFX or RFX </a:t>
            </a:r>
            <a:r>
              <a:rPr lang="en-GB" sz="2000" spc="40" dirty="0" smtClean="0">
                <a:latin typeface="Gill Sans MT" pitchFamily="34" charset="0"/>
              </a:rPr>
              <a:t>– </a:t>
            </a:r>
            <a:r>
              <a:rPr lang="en-GB" sz="2000" i="1" spc="40" dirty="0" smtClean="0">
                <a:latin typeface="Gill Sans MT" pitchFamily="34" charset="0"/>
              </a:rPr>
              <a:t>Multiple subjects with possibility for different models  =  RFX</a:t>
            </a:r>
          </a:p>
          <a:p>
            <a:pPr marL="285750" indent="-285750">
              <a:buFont typeface="Calibri" pitchFamily="34" charset="0"/>
              <a:buChar char="→"/>
            </a:pPr>
            <a:endParaRPr lang="en-GB" dirty="0" smtClean="0">
              <a:latin typeface="Gill Sans MT" pitchFamily="34" charset="0"/>
            </a:endParaRPr>
          </a:p>
          <a:p>
            <a:pPr marL="285750" indent="-285750">
              <a:buFont typeface="Calibri" pitchFamily="34" charset="0"/>
              <a:buChar char="→"/>
            </a:pPr>
            <a:endParaRPr lang="en-GB" dirty="0" smtClean="0">
              <a:latin typeface="Gill Sans MT" pitchFamily="34" charset="0"/>
            </a:endParaRP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GB" sz="2000" i="1" dirty="0" smtClean="0">
                <a:latin typeface="Gill Sans MT" pitchFamily="34" charset="0"/>
              </a:rPr>
              <a:t>Optional: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GB" sz="2000" b="1" i="1" spc="50" dirty="0" smtClean="0">
                <a:latin typeface="Gill Sans MT" pitchFamily="34" charset="0"/>
              </a:rPr>
              <a:t>Define families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GB" sz="2000" b="1" i="1" spc="50" dirty="0" smtClean="0">
                <a:latin typeface="Gill Sans MT" pitchFamily="34" charset="0"/>
              </a:rPr>
              <a:t>Compute BMA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GB" sz="2000" i="1" spc="50" dirty="0" smtClean="0">
                <a:latin typeface="Gill Sans MT" pitchFamily="34" charset="0"/>
              </a:rPr>
              <a:t>Use ‘</a:t>
            </a:r>
            <a:r>
              <a:rPr lang="en-GB" sz="2000" b="1" i="1" spc="50" dirty="0" smtClean="0">
                <a:latin typeface="Gill Sans MT" pitchFamily="34" charset="0"/>
              </a:rPr>
              <a:t>load model space</a:t>
            </a:r>
            <a:r>
              <a:rPr lang="en-GB" sz="2000" i="1" spc="50" dirty="0" smtClean="0">
                <a:latin typeface="Gill Sans MT" pitchFamily="34" charset="0"/>
              </a:rPr>
              <a:t>’ to </a:t>
            </a:r>
            <a:r>
              <a:rPr lang="en-GB" sz="2000" b="1" i="1" spc="50" dirty="0" smtClean="0">
                <a:latin typeface="Gill Sans MT" pitchFamily="34" charset="0"/>
              </a:rPr>
              <a:t>save time </a:t>
            </a:r>
            <a:r>
              <a:rPr lang="en-GB" sz="2000" i="1" spc="50" dirty="0" smtClean="0">
                <a:latin typeface="Gill Sans MT" pitchFamily="34" charset="0"/>
              </a:rPr>
              <a:t>(this file is included in Attention to Motion dataset)</a:t>
            </a:r>
            <a:endParaRPr lang="en-GB" sz="2000" i="1" spc="50" dirty="0">
              <a:latin typeface="Gill Sans MT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07504" y="620688"/>
            <a:ext cx="7056784" cy="576064"/>
          </a:xfrm>
        </p:spPr>
        <p:txBody>
          <a:bodyPr/>
          <a:lstStyle/>
          <a:p>
            <a:r>
              <a:rPr lang="en-GB" spc="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BMS &amp; Model-Level Inference</a:t>
            </a:r>
          </a:p>
        </p:txBody>
      </p:sp>
    </p:spTree>
    <p:extLst>
      <p:ext uri="{BB962C8B-B14F-4D97-AF65-F5344CB8AC3E}">
        <p14:creationId xmlns:p14="http://schemas.microsoft.com/office/powerpoint/2010/main" val="4269421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3" t="3834" r="20071" b="4156"/>
          <a:stretch/>
        </p:blipFill>
        <p:spPr bwMode="auto">
          <a:xfrm>
            <a:off x="-36512" y="1331547"/>
            <a:ext cx="3600400" cy="55264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angle 7"/>
          <p:cNvSpPr/>
          <p:nvPr/>
        </p:nvSpPr>
        <p:spPr>
          <a:xfrm>
            <a:off x="4222080" y="620688"/>
            <a:ext cx="403244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3600" b="1" spc="150" dirty="0">
                <a:ln w="1143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MT" pitchFamily="34" charset="0"/>
                <a:ea typeface="Calibri" pitchFamily="34" charset="0"/>
                <a:cs typeface="Times New Roman" pitchFamily="18" charset="0"/>
              </a:rPr>
              <a:t>Winning </a:t>
            </a:r>
            <a:r>
              <a:rPr lang="en-US" sz="3600" b="1" spc="150" dirty="0" smtClean="0">
                <a:ln w="1143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MT" pitchFamily="34" charset="0"/>
                <a:ea typeface="Calibri" pitchFamily="34" charset="0"/>
                <a:cs typeface="Times New Roman" pitchFamily="18" charset="0"/>
              </a:rPr>
              <a:t>Model!</a:t>
            </a:r>
            <a:endParaRPr lang="en-US" sz="3600" b="1" spc="150" dirty="0">
              <a:ln w="1143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ill Sans MT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818003" y="4149080"/>
            <a:ext cx="5109071" cy="205033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/>
              <a:contourClr>
                <a:srgbClr val="DDDDDD"/>
              </a:contourClr>
            </a:sp3d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GB" sz="3200" b="1" kern="0" spc="150" dirty="0" smtClean="0">
                <a:ln w="1143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MT" pitchFamily="34" charset="0"/>
                <a:ea typeface="Calibri" pitchFamily="34" charset="0"/>
                <a:cs typeface="Times New Roman" pitchFamily="18" charset="0"/>
              </a:rPr>
              <a:t>MODEL 1 </a:t>
            </a:r>
          </a:p>
          <a:p>
            <a:pPr marL="0" indent="0" algn="ctr">
              <a:buFontTx/>
              <a:buNone/>
            </a:pPr>
            <a:r>
              <a:rPr lang="en-GB" b="1" kern="0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Gill Sans MT" pitchFamily="34" charset="0"/>
                <a:ea typeface="Calibri" pitchFamily="34" charset="0"/>
                <a:cs typeface="Times New Roman" pitchFamily="18" charset="0"/>
              </a:rPr>
              <a:t>Attentional</a:t>
            </a:r>
            <a:r>
              <a:rPr lang="en-GB" b="1" kern="0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Gill Sans MT" pitchFamily="34" charset="0"/>
                <a:ea typeface="Calibri" pitchFamily="34" charset="0"/>
                <a:cs typeface="Times New Roman" pitchFamily="18" charset="0"/>
              </a:rPr>
              <a:t> modulation of V1</a:t>
            </a:r>
            <a:r>
              <a:rPr lang="en-GB" b="1" kern="0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Gill Sans MT" pitchFamily="34" charset="0"/>
                <a:ea typeface="Calibri" pitchFamily="34" charset="0"/>
                <a:cs typeface="Calibri" pitchFamily="34" charset="0"/>
              </a:rPr>
              <a:t>→</a:t>
            </a:r>
            <a:r>
              <a:rPr lang="en-GB" b="1" kern="0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Gill Sans MT" pitchFamily="34" charset="0"/>
                <a:ea typeface="Calibri" pitchFamily="34" charset="0"/>
                <a:cs typeface="Times New Roman" pitchFamily="18" charset="0"/>
              </a:rPr>
              <a:t>V5</a:t>
            </a:r>
          </a:p>
          <a:p>
            <a:pPr marL="0" indent="0" algn="ctr">
              <a:buFontTx/>
              <a:buNone/>
            </a:pPr>
            <a:r>
              <a:rPr lang="en-GB" b="1" kern="0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Gill Sans MT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GB" sz="2400" b="1" kern="0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Gill Sans MT" pitchFamily="34" charset="0"/>
                <a:ea typeface="Calibri" pitchFamily="34" charset="0"/>
                <a:cs typeface="Times New Roman" pitchFamily="18" charset="0"/>
              </a:rPr>
              <a:t>forward/bottom-up</a:t>
            </a:r>
          </a:p>
          <a:p>
            <a:pPr marL="0" indent="0">
              <a:buFontTx/>
              <a:buNone/>
            </a:pPr>
            <a:endParaRPr lang="en-GB" sz="800" b="1" kern="0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Gill Sans MT" pitchFamily="34" charset="0"/>
              <a:cs typeface="Arial" pitchFamily="34" charset="0"/>
            </a:endParaRPr>
          </a:p>
          <a:p>
            <a:pPr marL="0" indent="0">
              <a:buFontTx/>
              <a:buNone/>
            </a:pPr>
            <a:endParaRPr lang="en-GB" b="1" kern="0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Gill Sans MT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9" name="Picture 8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71" t="10250" r="16253" b="60338"/>
          <a:stretch/>
        </p:blipFill>
        <p:spPr bwMode="auto">
          <a:xfrm>
            <a:off x="4499992" y="1340768"/>
            <a:ext cx="3476625" cy="252028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 flipV="1">
            <a:off x="1907704" y="3212976"/>
            <a:ext cx="2520280" cy="158417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07504" y="4581128"/>
            <a:ext cx="432048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7137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2" t="50795" r="65880" b="3680"/>
          <a:stretch/>
        </p:blipFill>
        <p:spPr bwMode="auto">
          <a:xfrm>
            <a:off x="2987824" y="4077072"/>
            <a:ext cx="2674852" cy="2780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03580" y="716001"/>
            <a:ext cx="2476532" cy="2852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Donut 5"/>
          <p:cNvSpPr/>
          <p:nvPr/>
        </p:nvSpPr>
        <p:spPr>
          <a:xfrm>
            <a:off x="3203848" y="2204864"/>
            <a:ext cx="2232248" cy="599078"/>
          </a:xfrm>
          <a:prstGeom prst="donut">
            <a:avLst>
              <a:gd name="adj" fmla="val 708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Donut 7"/>
          <p:cNvSpPr/>
          <p:nvPr/>
        </p:nvSpPr>
        <p:spPr>
          <a:xfrm>
            <a:off x="2807804" y="4869160"/>
            <a:ext cx="900100" cy="288032"/>
          </a:xfrm>
          <a:prstGeom prst="donut">
            <a:avLst>
              <a:gd name="adj" fmla="val 708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>
            <a:stCxn id="6" idx="4"/>
            <a:endCxn id="8" idx="0"/>
          </p:cNvCxnSpPr>
          <p:nvPr/>
        </p:nvCxnSpPr>
        <p:spPr>
          <a:xfrm flipH="1">
            <a:off x="3257854" y="2803942"/>
            <a:ext cx="1062118" cy="206521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9" t="3807" r="6342" b="5882"/>
          <a:stretch/>
        </p:blipFill>
        <p:spPr bwMode="auto">
          <a:xfrm>
            <a:off x="-72010" y="1370972"/>
            <a:ext cx="2987826" cy="45062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8" t="4138" b="4846"/>
          <a:stretch/>
        </p:blipFill>
        <p:spPr bwMode="auto">
          <a:xfrm>
            <a:off x="5518660" y="1412776"/>
            <a:ext cx="3661852" cy="48245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5825992" y="963821"/>
            <a:ext cx="29878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b="1" spc="150" dirty="0" smtClean="0">
                <a:ln w="1143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MT" pitchFamily="34" charset="0"/>
                <a:ea typeface="Calibri" pitchFamily="34" charset="0"/>
                <a:cs typeface="Times New Roman" pitchFamily="18" charset="0"/>
              </a:rPr>
              <a:t>Intrinsic </a:t>
            </a:r>
            <a:r>
              <a:rPr lang="en-US" b="1" spc="150" dirty="0">
                <a:ln w="1143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MT" pitchFamily="34" charset="0"/>
                <a:ea typeface="Calibri" pitchFamily="34" charset="0"/>
                <a:cs typeface="Times New Roman" pitchFamily="18" charset="0"/>
              </a:rPr>
              <a:t>Connections </a:t>
            </a:r>
            <a:endParaRPr lang="en-US" b="1" spc="150" dirty="0" smtClean="0">
              <a:ln w="1143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ill Sans MT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79513" y="692696"/>
            <a:ext cx="29240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b="1" spc="150" dirty="0" smtClean="0">
                <a:ln w="1143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MT" pitchFamily="34" charset="0"/>
                <a:ea typeface="Calibri" pitchFamily="34" charset="0"/>
                <a:cs typeface="Times New Roman" pitchFamily="18" charset="0"/>
              </a:rPr>
              <a:t>Modulatory </a:t>
            </a:r>
            <a:r>
              <a:rPr lang="en-US" b="1" spc="150" dirty="0">
                <a:ln w="1143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MT" pitchFamily="34" charset="0"/>
                <a:ea typeface="Calibri" pitchFamily="34" charset="0"/>
                <a:cs typeface="Times New Roman" pitchFamily="18" charset="0"/>
              </a:rPr>
              <a:t>Connections</a:t>
            </a:r>
          </a:p>
        </p:txBody>
      </p:sp>
    </p:spTree>
    <p:extLst>
      <p:ext uri="{BB962C8B-B14F-4D97-AF65-F5344CB8AC3E}">
        <p14:creationId xmlns:p14="http://schemas.microsoft.com/office/powerpoint/2010/main" val="787987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5" grpId="0"/>
      <p:bldP spid="1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309" y="548258"/>
            <a:ext cx="8489950" cy="1296988"/>
          </a:xfrm>
        </p:spPr>
        <p:txBody>
          <a:bodyPr/>
          <a:lstStyle/>
          <a:p>
            <a:r>
              <a:rPr lang="en-GB" spc="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Family-Level Inference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77" y="1196752"/>
            <a:ext cx="4169792" cy="460905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GB" sz="2000" dirty="0" smtClean="0">
                <a:latin typeface="Gill Sans MT" pitchFamily="34" charset="0"/>
              </a:rPr>
              <a:t>Often, there </a:t>
            </a:r>
            <a:r>
              <a:rPr lang="en-GB" sz="2000" b="1" dirty="0" smtClean="0">
                <a:latin typeface="Gill Sans MT" pitchFamily="34" charset="0"/>
              </a:rPr>
              <a:t>doesn’t appear to be one model</a:t>
            </a:r>
            <a:r>
              <a:rPr lang="en-GB" sz="2000" dirty="0" smtClean="0">
                <a:latin typeface="Gill Sans MT" pitchFamily="34" charset="0"/>
              </a:rPr>
              <a:t> that is an overwhelming ‘winner’.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000" dirty="0" smtClean="0">
              <a:latin typeface="Gill Sans MT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2000" dirty="0" smtClean="0">
                <a:latin typeface="Gill Sans MT" pitchFamily="34" charset="0"/>
              </a:rPr>
              <a:t>In these circumstances, we can </a:t>
            </a:r>
            <a:r>
              <a:rPr lang="en-GB" sz="2000" b="1" dirty="0" smtClean="0">
                <a:latin typeface="Gill Sans MT" pitchFamily="34" charset="0"/>
              </a:rPr>
              <a:t>group similar models together</a:t>
            </a:r>
            <a:r>
              <a:rPr lang="en-GB" sz="2000" dirty="0" smtClean="0">
                <a:latin typeface="Gill Sans MT" pitchFamily="34" charset="0"/>
              </a:rPr>
              <a:t> to create families. 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000" dirty="0">
              <a:latin typeface="Gill Sans MT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2000" b="1" dirty="0" smtClean="0">
                <a:latin typeface="Gill Sans MT" pitchFamily="34" charset="0"/>
              </a:rPr>
              <a:t>By sorting models into families with common characteristics</a:t>
            </a:r>
            <a:r>
              <a:rPr lang="en-GB" sz="2000" dirty="0" smtClean="0">
                <a:latin typeface="Gill Sans MT" pitchFamily="34" charset="0"/>
              </a:rPr>
              <a:t>, you can </a:t>
            </a:r>
            <a:r>
              <a:rPr lang="en-GB" sz="2000" b="1" dirty="0" smtClean="0">
                <a:latin typeface="Gill Sans MT" pitchFamily="34" charset="0"/>
              </a:rPr>
              <a:t>aggregate evidence.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000" dirty="0">
              <a:latin typeface="Gill Sans MT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2000" dirty="0" smtClean="0">
                <a:latin typeface="Gill Sans MT" pitchFamily="34" charset="0"/>
              </a:rPr>
              <a:t>We can </a:t>
            </a:r>
            <a:r>
              <a:rPr lang="en-GB" sz="2000" b="1" dirty="0" smtClean="0">
                <a:latin typeface="Gill Sans MT" pitchFamily="34" charset="0"/>
              </a:rPr>
              <a:t>then use these to pool model evidence</a:t>
            </a:r>
            <a:r>
              <a:rPr lang="en-GB" sz="2000" dirty="0" smtClean="0">
                <a:latin typeface="Gill Sans MT" pitchFamily="34" charset="0"/>
              </a:rPr>
              <a:t> and </a:t>
            </a:r>
            <a:r>
              <a:rPr lang="en-GB" sz="2000" b="1" dirty="0" smtClean="0">
                <a:latin typeface="Gill Sans MT" pitchFamily="34" charset="0"/>
              </a:rPr>
              <a:t>make inferences at the level of the family</a:t>
            </a:r>
            <a:r>
              <a:rPr lang="en-GB" sz="2000" b="1" dirty="0" smtClean="0"/>
              <a:t>. </a:t>
            </a:r>
          </a:p>
          <a:p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268760"/>
            <a:ext cx="4464496" cy="4546419"/>
          </a:xfrm>
          <a:prstGeom prst="rect">
            <a:avLst/>
          </a:prstGeom>
        </p:spPr>
      </p:pic>
      <p:sp>
        <p:nvSpPr>
          <p:cNvPr id="5" name="Donut 4"/>
          <p:cNvSpPr/>
          <p:nvPr/>
        </p:nvSpPr>
        <p:spPr>
          <a:xfrm>
            <a:off x="5724128" y="2636912"/>
            <a:ext cx="1008112" cy="432048"/>
          </a:xfrm>
          <a:prstGeom prst="donut">
            <a:avLst>
              <a:gd name="adj" fmla="val 708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20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620688"/>
            <a:ext cx="8489950" cy="1296988"/>
          </a:xfrm>
        </p:spPr>
        <p:txBody>
          <a:bodyPr/>
          <a:lstStyle/>
          <a:p>
            <a:r>
              <a:rPr lang="en-GB" spc="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Parameter-Level Inference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8064" y="1196752"/>
            <a:ext cx="4050542" cy="223461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2400" b="1" dirty="0" smtClean="0">
              <a:latin typeface="Gill Sans MT" pitchFamily="34" charset="0"/>
            </a:endParaRPr>
          </a:p>
          <a:p>
            <a:pPr marL="0" indent="0" algn="ctr">
              <a:buNone/>
            </a:pPr>
            <a:r>
              <a:rPr lang="en-GB" sz="2400" b="1" dirty="0" smtClean="0">
                <a:latin typeface="Gill Sans MT" pitchFamily="34" charset="0"/>
              </a:rPr>
              <a:t>Bayesian Model Averaging</a:t>
            </a:r>
          </a:p>
          <a:p>
            <a:pPr marL="0" indent="0">
              <a:buNone/>
            </a:pPr>
            <a:r>
              <a:rPr lang="en-GB" sz="1800" dirty="0">
                <a:latin typeface="Gill Sans MT" pitchFamily="34" charset="0"/>
              </a:rPr>
              <a:t>C</a:t>
            </a:r>
            <a:r>
              <a:rPr lang="en-GB" sz="1800" dirty="0" smtClean="0">
                <a:latin typeface="Gill Sans MT" pitchFamily="34" charset="0"/>
              </a:rPr>
              <a:t>alculates the mean parameter values, weighted by the evidence for each model.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1800" dirty="0" smtClean="0">
              <a:latin typeface="Gill Sans MT" pitchFamily="34" charset="0"/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-36512" y="4797152"/>
            <a:ext cx="8928992" cy="16561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GB" sz="1800" spc="20" dirty="0" smtClean="0">
                <a:latin typeface="Gill Sans MT" pitchFamily="34" charset="0"/>
              </a:rPr>
              <a:t>BMA can be calculated based on an individual </a:t>
            </a:r>
            <a:r>
              <a:rPr lang="en-GB" sz="1800" b="1" spc="20" dirty="0" smtClean="0">
                <a:latin typeface="Gill Sans MT" pitchFamily="34" charset="0"/>
              </a:rPr>
              <a:t>subject</a:t>
            </a:r>
            <a:r>
              <a:rPr lang="en-GB" sz="1800" spc="20" dirty="0" smtClean="0">
                <a:latin typeface="Gill Sans MT" pitchFamily="34" charset="0"/>
              </a:rPr>
              <a:t>, or on a </a:t>
            </a:r>
            <a:r>
              <a:rPr lang="en-GB" sz="1800" b="1" spc="20" dirty="0" smtClean="0">
                <a:latin typeface="Gill Sans MT" pitchFamily="34" charset="0"/>
              </a:rPr>
              <a:t>group-level. 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1800" spc="20" dirty="0" smtClean="0">
              <a:latin typeface="Gill Sans MT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1800" b="1" spc="20" dirty="0" smtClean="0">
                <a:latin typeface="Gill Sans MT" pitchFamily="34" charset="0"/>
              </a:rPr>
              <a:t>T-tests can be used</a:t>
            </a:r>
            <a:r>
              <a:rPr lang="en-GB" sz="1800" spc="20" dirty="0" smtClean="0">
                <a:latin typeface="Gill Sans MT" pitchFamily="34" charset="0"/>
              </a:rPr>
              <a:t> to compare </a:t>
            </a:r>
            <a:r>
              <a:rPr lang="en-GB" sz="1800" b="1" spc="20" dirty="0" smtClean="0">
                <a:latin typeface="Gill Sans MT" pitchFamily="34" charset="0"/>
              </a:rPr>
              <a:t>connection strengths.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1800" spc="20" dirty="0" smtClean="0">
              <a:latin typeface="Gill Sans MT" pitchFamily="34" charset="0"/>
            </a:endParaRP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1189852" y="2177681"/>
            <a:ext cx="2448273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1400" dirty="0" smtClean="0">
                <a:ln w="3175">
                  <a:noFill/>
                </a:ln>
                <a:solidFill>
                  <a:schemeClr val="tx1"/>
                </a:solidFill>
                <a:latin typeface="Gill Sans MT" pitchFamily="34" charset="0"/>
                <a:cs typeface="Times New Roman" pitchFamily="18" charset="0"/>
              </a:rPr>
              <a:t>Within Groups</a:t>
            </a:r>
            <a:endParaRPr lang="en-US" sz="1400" dirty="0">
              <a:ln w="3175">
                <a:noFill/>
              </a:ln>
              <a:solidFill>
                <a:schemeClr val="tx1"/>
              </a:solidFill>
              <a:latin typeface="Gill Sans MT" pitchFamily="34" charset="0"/>
              <a:cs typeface="Times New Roman" pitchFamily="18" charset="0"/>
            </a:endParaRP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300050" y="3157284"/>
            <a:ext cx="1440161" cy="307777"/>
          </a:xfrm>
          <a:prstGeom prst="rect">
            <a:avLst/>
          </a:prstGeom>
          <a:solidFill>
            <a:schemeClr val="accent2">
              <a:lumMod val="10000"/>
              <a:lumOff val="90000"/>
            </a:schemeClr>
          </a:solidFill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GB" sz="1400" dirty="0" smtClean="0">
                <a:ln w="3175">
                  <a:noFill/>
                </a:ln>
                <a:solidFill>
                  <a:schemeClr val="tx1"/>
                </a:solidFill>
                <a:latin typeface="Gill Sans MT" pitchFamily="34" charset="0"/>
              </a:rPr>
              <a:t>parameter </a:t>
            </a:r>
            <a:r>
              <a:rPr lang="en-GB" sz="1400" dirty="0">
                <a:ln w="3175">
                  <a:noFill/>
                </a:ln>
                <a:solidFill>
                  <a:schemeClr val="tx1"/>
                </a:solidFill>
                <a:latin typeface="Gill Sans MT" pitchFamily="34" charset="0"/>
              </a:rPr>
              <a:t>&gt; 0 ?</a:t>
            </a:r>
            <a:endParaRPr lang="en-US" sz="1400" dirty="0">
              <a:ln w="3175">
                <a:noFill/>
              </a:ln>
              <a:solidFill>
                <a:schemeClr val="tx1"/>
              </a:solidFill>
              <a:latin typeface="Gill Sans MT" pitchFamily="34" charset="0"/>
            </a:endParaRP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2987824" y="3049562"/>
            <a:ext cx="1998130" cy="523220"/>
          </a:xfrm>
          <a:prstGeom prst="rect">
            <a:avLst/>
          </a:prstGeom>
          <a:solidFill>
            <a:schemeClr val="accent2">
              <a:lumMod val="10000"/>
              <a:lumOff val="90000"/>
            </a:schemeClr>
          </a:solidFill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GB" sz="1400" dirty="0" smtClean="0">
                <a:ln w="3175">
                  <a:noFill/>
                </a:ln>
                <a:solidFill>
                  <a:schemeClr val="tx1"/>
                </a:solidFill>
                <a:latin typeface="Gill Sans MT" pitchFamily="34" charset="0"/>
              </a:rPr>
              <a:t>parameter </a:t>
            </a:r>
            <a:r>
              <a:rPr lang="en-GB" sz="1400" dirty="0">
                <a:ln w="3175">
                  <a:noFill/>
                </a:ln>
                <a:solidFill>
                  <a:schemeClr val="tx1"/>
                </a:solidFill>
                <a:latin typeface="Gill Sans MT" pitchFamily="34" charset="0"/>
              </a:rPr>
              <a:t>1 &gt; </a:t>
            </a:r>
            <a:r>
              <a:rPr lang="en-GB" sz="1400" dirty="0" smtClean="0">
                <a:ln w="3175">
                  <a:noFill/>
                </a:ln>
                <a:solidFill>
                  <a:schemeClr val="tx1"/>
                </a:solidFill>
                <a:latin typeface="Gill Sans MT" pitchFamily="34" charset="0"/>
              </a:rPr>
              <a:t>parameter </a:t>
            </a:r>
            <a:r>
              <a:rPr lang="en-GB" sz="1400" dirty="0">
                <a:ln w="3175">
                  <a:noFill/>
                </a:ln>
                <a:solidFill>
                  <a:schemeClr val="tx1"/>
                </a:solidFill>
                <a:latin typeface="Gill Sans MT" pitchFamily="34" charset="0"/>
              </a:rPr>
              <a:t>2 ?</a:t>
            </a:r>
            <a:endParaRPr lang="en-US" sz="1400" dirty="0">
              <a:ln w="3175">
                <a:noFill/>
              </a:ln>
              <a:solidFill>
                <a:schemeClr val="tx1"/>
              </a:solidFill>
              <a:latin typeface="Gill Sans MT" pitchFamily="34" charset="0"/>
            </a:endParaRPr>
          </a:p>
        </p:txBody>
      </p:sp>
      <p:cxnSp>
        <p:nvCxnSpPr>
          <p:cNvPr id="20" name="AutoShape 9"/>
          <p:cNvCxnSpPr>
            <a:cxnSpLocks noChangeShapeType="1"/>
            <a:stCxn id="28" idx="2"/>
            <a:endCxn id="17" idx="0"/>
          </p:cNvCxnSpPr>
          <p:nvPr/>
        </p:nvCxnSpPr>
        <p:spPr bwMode="auto">
          <a:xfrm>
            <a:off x="2413989" y="1720552"/>
            <a:ext cx="0" cy="457129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cxnSp>
      <p:cxnSp>
        <p:nvCxnSpPr>
          <p:cNvPr id="21" name="AutoShape 10"/>
          <p:cNvCxnSpPr>
            <a:cxnSpLocks noChangeShapeType="1"/>
            <a:stCxn id="17" idx="2"/>
            <a:endCxn id="18" idx="0"/>
          </p:cNvCxnSpPr>
          <p:nvPr/>
        </p:nvCxnSpPr>
        <p:spPr bwMode="auto">
          <a:xfrm flipH="1">
            <a:off x="1020131" y="2485458"/>
            <a:ext cx="1393858" cy="671826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cxnSp>
      <p:cxnSp>
        <p:nvCxnSpPr>
          <p:cNvPr id="22" name="AutoShape 11"/>
          <p:cNvCxnSpPr>
            <a:cxnSpLocks noChangeShapeType="1"/>
            <a:stCxn id="17" idx="2"/>
            <a:endCxn id="19" idx="0"/>
          </p:cNvCxnSpPr>
          <p:nvPr/>
        </p:nvCxnSpPr>
        <p:spPr bwMode="auto">
          <a:xfrm>
            <a:off x="2413989" y="2485458"/>
            <a:ext cx="1572900" cy="564104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cxn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429967" y="1412775"/>
            <a:ext cx="3968044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GB" sz="1400" dirty="0" smtClean="0">
                <a:ln w="3175">
                  <a:noFill/>
                </a:ln>
                <a:solidFill>
                  <a:schemeClr val="tx1"/>
                </a:solidFill>
                <a:latin typeface="Gill Sans MT" pitchFamily="34" charset="0"/>
              </a:rPr>
              <a:t>Parameter Level</a:t>
            </a:r>
            <a:endParaRPr lang="en-US" sz="1400" dirty="0">
              <a:ln w="3175">
                <a:noFill/>
              </a:ln>
              <a:solidFill>
                <a:schemeClr val="tx1"/>
              </a:solidFill>
              <a:latin typeface="Gill Sans MT" pitchFamily="34" charset="0"/>
              <a:cs typeface="Times New Roman" pitchFamily="18" charset="0"/>
            </a:endParaRPr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871454" y="3789040"/>
            <a:ext cx="3085067" cy="738664"/>
          </a:xfrm>
          <a:prstGeom prst="rect">
            <a:avLst/>
          </a:prstGeom>
          <a:solidFill>
            <a:schemeClr val="accent2">
              <a:lumMod val="10000"/>
              <a:lumOff val="90000"/>
            </a:schemeClr>
          </a:solidFill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GB" sz="1400" dirty="0" smtClean="0">
                <a:ln w="3175">
                  <a:noFill/>
                </a:ln>
                <a:solidFill>
                  <a:schemeClr val="tx1"/>
                </a:solidFill>
                <a:latin typeface="Gill Sans MT" pitchFamily="34" charset="0"/>
              </a:rPr>
              <a:t>Does connection strength vary by performance/symptoms/other variable?</a:t>
            </a:r>
          </a:p>
        </p:txBody>
      </p:sp>
      <p:cxnSp>
        <p:nvCxnSpPr>
          <p:cNvPr id="30" name="AutoShape 11"/>
          <p:cNvCxnSpPr>
            <a:cxnSpLocks noChangeShapeType="1"/>
            <a:stCxn id="17" idx="2"/>
            <a:endCxn id="29" idx="0"/>
          </p:cNvCxnSpPr>
          <p:nvPr/>
        </p:nvCxnSpPr>
        <p:spPr bwMode="auto">
          <a:xfrm flipH="1">
            <a:off x="2413988" y="2485458"/>
            <a:ext cx="1" cy="1303582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252493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86506" y="-2892"/>
            <a:ext cx="8489950" cy="581542"/>
          </a:xfrm>
        </p:spPr>
        <p:txBody>
          <a:bodyPr/>
          <a:lstStyle/>
          <a:p>
            <a:pPr algn="l" eaLnBrk="1" hangingPunct="1"/>
            <a:r>
              <a:rPr lang="de-CH" sz="28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itchFamily="34" charset="0"/>
              </a:rPr>
              <a:t>Structural, </a:t>
            </a:r>
            <a:r>
              <a:rPr lang="de-CH" sz="28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itchFamily="34" charset="0"/>
              </a:rPr>
              <a:t>F</a:t>
            </a:r>
            <a:r>
              <a:rPr lang="de-CH" sz="28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itchFamily="34" charset="0"/>
              </a:rPr>
              <a:t>unctional and Effective </a:t>
            </a:r>
            <a:r>
              <a:rPr lang="de-CH" sz="28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itchFamily="34" charset="0"/>
              </a:rPr>
              <a:t>C</a:t>
            </a:r>
            <a:r>
              <a:rPr lang="de-CH" sz="28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itchFamily="34" charset="0"/>
              </a:rPr>
              <a:t>onnectivity</a:t>
            </a:r>
            <a:endParaRPr lang="en-US" sz="280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Calibri" pitchFamily="34" charset="0"/>
            </a:endParaRP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035" y="695275"/>
            <a:ext cx="2769938" cy="1767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548" y="4753666"/>
            <a:ext cx="2518911" cy="1969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860" y="2699763"/>
            <a:ext cx="2592288" cy="17678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512" y="1253445"/>
            <a:ext cx="1584176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Calibri" pitchFamily="34" charset="0"/>
              </a:rPr>
              <a:t>S</a:t>
            </a:r>
            <a:r>
              <a:rPr lang="en-GB" b="1" dirty="0" smtClean="0">
                <a:latin typeface="Calibri" pitchFamily="34" charset="0"/>
              </a:rPr>
              <a:t>tructural </a:t>
            </a:r>
            <a:r>
              <a:rPr lang="en-GB" b="1" dirty="0">
                <a:latin typeface="Calibri" pitchFamily="34" charset="0"/>
              </a:rPr>
              <a:t>connectivity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72200" y="976445"/>
            <a:ext cx="2633245" cy="120032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alibri" pitchFamily="34" charset="0"/>
              </a:rPr>
              <a:t>large-scale anatomical infrastructures that support effective connections for </a:t>
            </a:r>
            <a:r>
              <a:rPr lang="en-GB" dirty="0" smtClean="0">
                <a:latin typeface="Calibri" pitchFamily="34" charset="0"/>
              </a:rPr>
              <a:t>coupling</a:t>
            </a:r>
            <a:endParaRPr lang="en-GB" dirty="0">
              <a:latin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9512" y="3260513"/>
            <a:ext cx="1584176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CH" b="1" dirty="0" smtClean="0">
                <a:latin typeface="Calibri" pitchFamily="34" charset="0"/>
              </a:rPr>
              <a:t>Functional </a:t>
            </a:r>
            <a:r>
              <a:rPr lang="de-CH" b="1" dirty="0">
                <a:latin typeface="Calibri" pitchFamily="34" charset="0"/>
              </a:rPr>
              <a:t>connectivity</a:t>
            </a:r>
            <a:endParaRPr lang="en-GB" b="1" dirty="0">
              <a:latin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72196" y="3122013"/>
            <a:ext cx="2633245" cy="92333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CH" dirty="0">
                <a:latin typeface="Calibri" pitchFamily="34" charset="0"/>
              </a:rPr>
              <a:t>statistical dependencies among remote neurophysiological </a:t>
            </a:r>
            <a:r>
              <a:rPr lang="de-CH" dirty="0" smtClean="0">
                <a:latin typeface="Calibri" pitchFamily="34" charset="0"/>
              </a:rPr>
              <a:t>events</a:t>
            </a:r>
            <a:endParaRPr lang="de-CH" dirty="0">
              <a:latin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9512" y="5415322"/>
            <a:ext cx="1584176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CH" b="1" dirty="0" smtClean="0">
                <a:latin typeface="Calibri" pitchFamily="34" charset="0"/>
              </a:rPr>
              <a:t>Effective </a:t>
            </a:r>
            <a:r>
              <a:rPr lang="de-CH" b="1" dirty="0">
                <a:latin typeface="Calibri" pitchFamily="34" charset="0"/>
              </a:rPr>
              <a:t>connectivity</a:t>
            </a:r>
            <a:endParaRPr lang="en-GB" b="1" dirty="0">
              <a:latin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72197" y="5415321"/>
            <a:ext cx="2633245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CH" dirty="0">
                <a:latin typeface="Calibri" pitchFamily="34" charset="0"/>
              </a:rPr>
              <a:t>influence that one system exerts over </a:t>
            </a:r>
            <a:r>
              <a:rPr lang="de-CH" dirty="0" smtClean="0">
                <a:latin typeface="Calibri" pitchFamily="34" charset="0"/>
              </a:rPr>
              <a:t>another</a:t>
            </a:r>
            <a:endParaRPr lang="en-US" dirty="0">
              <a:latin typeface="Calibri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763688" y="1576609"/>
            <a:ext cx="648072" cy="258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1763688" y="3572732"/>
            <a:ext cx="648072" cy="258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763688" y="5738488"/>
            <a:ext cx="648072" cy="258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30723" idx="3"/>
          </p:cNvCxnSpPr>
          <p:nvPr/>
        </p:nvCxnSpPr>
        <p:spPr>
          <a:xfrm flipV="1">
            <a:off x="5467973" y="1576609"/>
            <a:ext cx="688203" cy="258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5305771" y="3583678"/>
            <a:ext cx="688203" cy="258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5323076" y="5738485"/>
            <a:ext cx="629886" cy="51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939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764704"/>
            <a:ext cx="8489950" cy="1296988"/>
          </a:xfrm>
        </p:spPr>
        <p:txBody>
          <a:bodyPr/>
          <a:lstStyle/>
          <a:p>
            <a:r>
              <a:rPr lang="en-GB" spc="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Group Studies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8064896" cy="422294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DCM can be fruitful for investigating </a:t>
            </a:r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group differences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E.g.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patients vs. controls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Groups that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may differ in;</a:t>
            </a:r>
          </a:p>
          <a:p>
            <a:pPr lvl="1"/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Winning model</a:t>
            </a:r>
          </a:p>
          <a:p>
            <a:pPr lvl="1"/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Winning family</a:t>
            </a:r>
          </a:p>
          <a:p>
            <a:pPr lvl="1"/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Connection values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defined using BMA</a:t>
            </a:r>
          </a:p>
          <a:p>
            <a:pPr marL="457200" lvl="1" indent="0">
              <a:buNone/>
            </a:pPr>
            <a:endParaRPr lang="en-GB" sz="1400" dirty="0">
              <a:latin typeface="Gill Sans MT" pitchFamily="34" charset="0"/>
            </a:endParaRPr>
          </a:p>
          <a:p>
            <a:pPr marL="457200" lvl="1" indent="0">
              <a:buNone/>
            </a:pPr>
            <a:endParaRPr lang="en-GB" sz="1400" dirty="0" smtClean="0">
              <a:latin typeface="Gill Sans MT" pitchFamily="34" charset="0"/>
            </a:endParaRPr>
          </a:p>
          <a:p>
            <a:pPr marL="457200" lvl="1" indent="0">
              <a:buNone/>
            </a:pPr>
            <a:endParaRPr lang="en-GB" sz="1400" dirty="0" smtClean="0">
              <a:latin typeface="Gill Sans MT" pitchFamily="34" charset="0"/>
            </a:endParaRPr>
          </a:p>
          <a:p>
            <a:pPr lvl="1"/>
            <a:endParaRPr lang="en-GB" sz="1400" dirty="0">
              <a:latin typeface="Gill Sans MT" pitchFamily="34" charset="0"/>
            </a:endParaRPr>
          </a:p>
          <a:p>
            <a:pPr lvl="1"/>
            <a:endParaRPr lang="en-GB" sz="1400" dirty="0" smtClean="0">
              <a:latin typeface="Gill Sans MT" pitchFamily="34" charset="0"/>
            </a:endParaRPr>
          </a:p>
          <a:p>
            <a:pPr lvl="1"/>
            <a:endParaRPr lang="en-GB" sz="1400" dirty="0" smtClean="0"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25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134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01824"/>
            <a:ext cx="8229600" cy="1143000"/>
          </a:xfrm>
        </p:spPr>
        <p:txBody>
          <a:bodyPr/>
          <a:lstStyle/>
          <a:p>
            <a:pPr eaLnBrk="1" hangingPunct="1"/>
            <a:r>
              <a:rPr lang="en-GB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So,  DCM…</a:t>
            </a:r>
            <a:endParaRPr lang="en-US" b="1" dirty="0" smtClean="0">
              <a:solidFill>
                <a:schemeClr val="tx1"/>
              </a:solidFill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</p:txBody>
      </p:sp>
      <p:sp>
        <p:nvSpPr>
          <p:cNvPr id="19886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484314"/>
            <a:ext cx="8229600" cy="4897437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ct val="40000"/>
              </a:spcBef>
              <a:buFont typeface="Wingdings" panose="05000000000000000000" pitchFamily="2" charset="2"/>
              <a:buChar char="Ø"/>
            </a:pP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enables us to </a:t>
            </a:r>
            <a:r>
              <a:rPr lang="en-GB" sz="2000" b="1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infer hidden neuronal processes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fMRI data.</a:t>
            </a:r>
          </a:p>
          <a:p>
            <a:pPr eaLnBrk="1" hangingPunct="1">
              <a:lnSpc>
                <a:spcPct val="120000"/>
              </a:lnSpc>
              <a:spcBef>
                <a:spcPct val="40000"/>
              </a:spcBef>
              <a:buFont typeface="Wingdings" panose="05000000000000000000" pitchFamily="2" charset="2"/>
              <a:buChar char="Ø"/>
            </a:pP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allows us to </a:t>
            </a:r>
            <a:r>
              <a:rPr lang="en-GB" sz="2000" b="1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 mechanistic hypotheses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about observed effects</a:t>
            </a:r>
          </a:p>
          <a:p>
            <a:pPr lvl="1" eaLnBrk="1" hangingPunct="1">
              <a:lnSpc>
                <a:spcPct val="120000"/>
              </a:lnSpc>
              <a:spcBef>
                <a:spcPct val="40000"/>
              </a:spcBef>
            </a:pP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using a </a:t>
            </a:r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deterministic differential equation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model 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neuro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-dynamics (represented by matrices A,B and C).</a:t>
            </a:r>
          </a:p>
          <a:p>
            <a:pPr lvl="1" eaLnBrk="1" hangingPunct="1">
              <a:lnSpc>
                <a:spcPct val="120000"/>
              </a:lnSpc>
              <a:spcBef>
                <a:spcPct val="40000"/>
              </a:spcBef>
            </a:pPr>
            <a:endParaRPr lang="de-CH" sz="20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  <a:spcBef>
                <a:spcPct val="40000"/>
              </a:spcBef>
              <a:buFont typeface="Wingdings" panose="05000000000000000000" pitchFamily="2" charset="2"/>
              <a:buChar char="Ø"/>
            </a:pPr>
            <a:r>
              <a:rPr lang="de-DE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de-DE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de-D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governed</a:t>
            </a:r>
            <a:r>
              <a:rPr lang="de-D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de-D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anatomical</a:t>
            </a:r>
            <a:r>
              <a:rPr lang="de-D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de-D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physiological</a:t>
            </a:r>
            <a:r>
              <a:rPr lang="de-DE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principles</a:t>
            </a: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de-DE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  <a:spcBef>
                <a:spcPct val="40000"/>
              </a:spcBef>
              <a:buFont typeface="Wingdings" panose="05000000000000000000" pitchFamily="2" charset="2"/>
              <a:buChar char="Ø"/>
            </a:pP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uses a </a:t>
            </a:r>
            <a:r>
              <a:rPr lang="en-GB" sz="2000" b="1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Bayesian framework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estimate model parameters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20000"/>
              </a:lnSpc>
              <a:spcBef>
                <a:spcPct val="40000"/>
              </a:spcBef>
              <a:buFont typeface="Wingdings" panose="05000000000000000000" pitchFamily="2" charset="2"/>
              <a:buChar char="Ø"/>
            </a:pP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a </a:t>
            </a:r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generic approach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modelling experimentally disrupted dynamic systems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7745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7834" y="695597"/>
            <a:ext cx="7502877" cy="59737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620628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18048"/>
            <a:ext cx="8229600" cy="1143000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 for listening…</a:t>
            </a:r>
            <a:endParaRPr lang="en-GB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60040" y="6021288"/>
            <a:ext cx="8604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… and special thanks to </a:t>
            </a:r>
            <a:r>
              <a:rPr lang="en-GB" sz="2400" dirty="0" smtClean="0"/>
              <a:t>our expert Mohamed </a:t>
            </a:r>
            <a:r>
              <a:rPr lang="en-GB" sz="2400" dirty="0" err="1" smtClean="0"/>
              <a:t>Seghier</a:t>
            </a:r>
            <a:r>
              <a:rPr lang="en-GB" sz="2400" dirty="0" smtClean="0"/>
              <a:t>!</a:t>
            </a:r>
            <a:endParaRPr lang="en-GB" sz="24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24015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 bwMode="auto">
          <a:xfrm>
            <a:off x="251520" y="-27384"/>
            <a:ext cx="2520280" cy="576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GB" sz="32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anose="020F0502020204030204" pitchFamily="34" charset="0"/>
              </a:rPr>
              <a:t>REFERENCES</a:t>
            </a:r>
            <a:endParaRPr lang="en-GB" sz="3200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04" y="893033"/>
            <a:ext cx="892899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GB" dirty="0">
                <a:latin typeface="Calibri" pitchFamily="34" charset="0"/>
                <a:hlinkClick r:id="rId2"/>
              </a:rPr>
              <a:t>http://www.fil.ion.ucl.ac.uk/spm/course/video</a:t>
            </a:r>
            <a:r>
              <a:rPr lang="en-GB" dirty="0" smtClean="0">
                <a:latin typeface="Calibri" pitchFamily="34" charset="0"/>
                <a:hlinkClick r:id="rId2"/>
              </a:rPr>
              <a:t>/</a:t>
            </a:r>
            <a:endParaRPr lang="en-GB" dirty="0" smtClean="0">
              <a:latin typeface="Calibri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n-GB" dirty="0">
                <a:latin typeface="Calibri" pitchFamily="34" charset="0"/>
              </a:rPr>
              <a:t>Previous </a:t>
            </a:r>
            <a:r>
              <a:rPr lang="en-GB" dirty="0" err="1" smtClean="0">
                <a:latin typeface="Calibri" pitchFamily="34" charset="0"/>
              </a:rPr>
              <a:t>MfD</a:t>
            </a:r>
            <a:r>
              <a:rPr lang="en-GB" dirty="0" smtClean="0">
                <a:latin typeface="Calibri" pitchFamily="34" charset="0"/>
              </a:rPr>
              <a:t> slides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GB" dirty="0">
                <a:latin typeface="Calibri" pitchFamily="34" charset="0"/>
              </a:rPr>
              <a:t>Arthurs, O. J., &amp; Boniface, S. (2002). How well do we understand the neural origins of the fMRI BOLD signal?. </a:t>
            </a:r>
            <a:r>
              <a:rPr lang="en-GB" i="1" dirty="0">
                <a:latin typeface="Calibri" pitchFamily="34" charset="0"/>
              </a:rPr>
              <a:t>Trends in Neurosciences, 25,</a:t>
            </a:r>
            <a:r>
              <a:rPr lang="en-GB" dirty="0">
                <a:latin typeface="Calibri" pitchFamily="34" charset="0"/>
              </a:rPr>
              <a:t> 27-31.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GB" dirty="0" err="1">
                <a:latin typeface="Calibri" pitchFamily="34" charset="0"/>
              </a:rPr>
              <a:t>Bastos</a:t>
            </a:r>
            <a:r>
              <a:rPr lang="en-GB" dirty="0">
                <a:latin typeface="Calibri" pitchFamily="34" charset="0"/>
              </a:rPr>
              <a:t>, A. M., </a:t>
            </a:r>
            <a:r>
              <a:rPr lang="en-GB" dirty="0" err="1">
                <a:latin typeface="Calibri" pitchFamily="34" charset="0"/>
              </a:rPr>
              <a:t>Usrey</a:t>
            </a:r>
            <a:r>
              <a:rPr lang="en-GB" dirty="0">
                <a:latin typeface="Calibri" pitchFamily="34" charset="0"/>
              </a:rPr>
              <a:t>, W. M., Adams, R. A., </a:t>
            </a:r>
            <a:r>
              <a:rPr lang="en-GB" dirty="0" err="1">
                <a:latin typeface="Calibri" pitchFamily="34" charset="0"/>
              </a:rPr>
              <a:t>Mangun</a:t>
            </a:r>
            <a:r>
              <a:rPr lang="en-GB" dirty="0">
                <a:latin typeface="Calibri" pitchFamily="34" charset="0"/>
              </a:rPr>
              <a:t>, G. R., Fries, P., &amp; </a:t>
            </a:r>
            <a:r>
              <a:rPr lang="en-GB" dirty="0" err="1">
                <a:latin typeface="Calibri" pitchFamily="34" charset="0"/>
              </a:rPr>
              <a:t>Friston</a:t>
            </a:r>
            <a:r>
              <a:rPr lang="en-GB" dirty="0">
                <a:latin typeface="Calibri" pitchFamily="34" charset="0"/>
              </a:rPr>
              <a:t>, K. J. (2012). Canonical microcircuits for predictive coding. </a:t>
            </a:r>
            <a:r>
              <a:rPr lang="en-GB" i="1" dirty="0">
                <a:latin typeface="Calibri" pitchFamily="34" charset="0"/>
              </a:rPr>
              <a:t>Neuron, 76,</a:t>
            </a:r>
            <a:r>
              <a:rPr lang="en-GB" dirty="0">
                <a:latin typeface="Calibri" pitchFamily="34" charset="0"/>
              </a:rPr>
              <a:t> 695-711.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GB" dirty="0" err="1">
                <a:latin typeface="Calibri" pitchFamily="34" charset="0"/>
              </a:rPr>
              <a:t>Daunizeau</a:t>
            </a:r>
            <a:r>
              <a:rPr lang="en-GB" dirty="0">
                <a:latin typeface="Calibri" pitchFamily="34" charset="0"/>
              </a:rPr>
              <a:t>, J., David, O., &amp; Stephan, K. E. (2011). Dynamic causal modelling: a critical review of the biophysical and statistical foundations. </a:t>
            </a:r>
            <a:r>
              <a:rPr lang="en-GB" i="1" dirty="0" err="1">
                <a:latin typeface="Calibri" pitchFamily="34" charset="0"/>
              </a:rPr>
              <a:t>Neuroimage</a:t>
            </a:r>
            <a:r>
              <a:rPr lang="en-GB" i="1" dirty="0">
                <a:latin typeface="Calibri" pitchFamily="34" charset="0"/>
              </a:rPr>
              <a:t>, 58,</a:t>
            </a:r>
            <a:r>
              <a:rPr lang="en-GB" dirty="0">
                <a:latin typeface="Calibri" pitchFamily="34" charset="0"/>
              </a:rPr>
              <a:t> 312-22.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GB" dirty="0" err="1">
                <a:latin typeface="Calibri" pitchFamily="34" charset="0"/>
              </a:rPr>
              <a:t>Daunizeau</a:t>
            </a:r>
            <a:r>
              <a:rPr lang="en-GB" dirty="0">
                <a:latin typeface="Calibri" pitchFamily="34" charset="0"/>
              </a:rPr>
              <a:t>, J., </a:t>
            </a:r>
            <a:r>
              <a:rPr lang="en-GB" dirty="0" err="1">
                <a:latin typeface="Calibri" pitchFamily="34" charset="0"/>
              </a:rPr>
              <a:t>Preuschoff</a:t>
            </a:r>
            <a:r>
              <a:rPr lang="en-GB" dirty="0">
                <a:latin typeface="Calibri" pitchFamily="34" charset="0"/>
              </a:rPr>
              <a:t>, K., </a:t>
            </a:r>
            <a:r>
              <a:rPr lang="en-GB" dirty="0" err="1">
                <a:latin typeface="Calibri" pitchFamily="34" charset="0"/>
              </a:rPr>
              <a:t>Friston</a:t>
            </a:r>
            <a:r>
              <a:rPr lang="en-GB" dirty="0">
                <a:latin typeface="Calibri" pitchFamily="34" charset="0"/>
              </a:rPr>
              <a:t>, K., &amp; Stephan, K. (2011). Optimizing Experimental Design for Comparing Models of Brain Function. </a:t>
            </a:r>
            <a:r>
              <a:rPr lang="en-GB" i="1" dirty="0" err="1">
                <a:latin typeface="Calibri" pitchFamily="34" charset="0"/>
              </a:rPr>
              <a:t>PLoS</a:t>
            </a:r>
            <a:r>
              <a:rPr lang="en-GB" i="1" dirty="0">
                <a:latin typeface="Calibri" pitchFamily="34" charset="0"/>
              </a:rPr>
              <a:t> Computational Biology, 7,</a:t>
            </a:r>
            <a:r>
              <a:rPr lang="en-GB" dirty="0">
                <a:latin typeface="Calibri" pitchFamily="34" charset="0"/>
              </a:rPr>
              <a:t> 1-18.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GB" dirty="0" err="1">
                <a:latin typeface="Calibri" pitchFamily="34" charset="0"/>
              </a:rPr>
              <a:t>Daunizeau</a:t>
            </a:r>
            <a:r>
              <a:rPr lang="en-GB" dirty="0">
                <a:latin typeface="Calibri" pitchFamily="34" charset="0"/>
              </a:rPr>
              <a:t>, J., Stephan, K. E., &amp; </a:t>
            </a:r>
            <a:r>
              <a:rPr lang="en-GB" dirty="0" err="1">
                <a:latin typeface="Calibri" pitchFamily="34" charset="0"/>
              </a:rPr>
              <a:t>Friston</a:t>
            </a:r>
            <a:r>
              <a:rPr lang="en-GB" dirty="0">
                <a:latin typeface="Calibri" pitchFamily="34" charset="0"/>
              </a:rPr>
              <a:t>, K. J. (2012). Stochastic dynamic causal modelling of fMRI data: Should we care about neural noise?.</a:t>
            </a:r>
            <a:r>
              <a:rPr lang="en-GB" i="1" dirty="0">
                <a:latin typeface="Calibri" pitchFamily="34" charset="0"/>
              </a:rPr>
              <a:t> </a:t>
            </a:r>
            <a:r>
              <a:rPr lang="en-GB" i="1" dirty="0" err="1">
                <a:latin typeface="Calibri" pitchFamily="34" charset="0"/>
              </a:rPr>
              <a:t>Neuroimage</a:t>
            </a:r>
            <a:r>
              <a:rPr lang="en-GB" i="1" dirty="0">
                <a:latin typeface="Calibri" pitchFamily="34" charset="0"/>
              </a:rPr>
              <a:t>, 62,</a:t>
            </a:r>
            <a:r>
              <a:rPr lang="en-GB" dirty="0">
                <a:latin typeface="Calibri" pitchFamily="34" charset="0"/>
              </a:rPr>
              <a:t> 464-481.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GB" dirty="0" err="1">
                <a:latin typeface="Calibri" pitchFamily="34" charset="0"/>
              </a:rPr>
              <a:t>Friston</a:t>
            </a:r>
            <a:r>
              <a:rPr lang="en-GB" dirty="0">
                <a:latin typeface="Calibri" pitchFamily="34" charset="0"/>
              </a:rPr>
              <a:t>, K. J. (2011). Functional and Effective Connectivity: A Review. </a:t>
            </a:r>
            <a:r>
              <a:rPr lang="en-GB" i="1" dirty="0">
                <a:latin typeface="Calibri" pitchFamily="34" charset="0"/>
              </a:rPr>
              <a:t>Brain Connectivity, 1,</a:t>
            </a:r>
            <a:r>
              <a:rPr lang="en-GB" dirty="0">
                <a:latin typeface="Calibri" pitchFamily="34" charset="0"/>
              </a:rPr>
              <a:t> 13-36.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GB" dirty="0" err="1">
                <a:latin typeface="Calibri" pitchFamily="34" charset="0"/>
              </a:rPr>
              <a:t>Friston</a:t>
            </a:r>
            <a:r>
              <a:rPr lang="en-GB" dirty="0">
                <a:latin typeface="Calibri" pitchFamily="34" charset="0"/>
              </a:rPr>
              <a:t>, K. J., Harrison, L., &amp; Penny, W. (2003). Dynamic causal modelling. </a:t>
            </a:r>
            <a:r>
              <a:rPr lang="en-GB" i="1" dirty="0" err="1">
                <a:latin typeface="Calibri" pitchFamily="34" charset="0"/>
              </a:rPr>
              <a:t>Neuroimage</a:t>
            </a:r>
            <a:r>
              <a:rPr lang="en-GB" i="1" dirty="0">
                <a:latin typeface="Calibri" pitchFamily="34" charset="0"/>
              </a:rPr>
              <a:t>, 19,</a:t>
            </a:r>
            <a:r>
              <a:rPr lang="en-GB" dirty="0">
                <a:latin typeface="Calibri" pitchFamily="34" charset="0"/>
              </a:rPr>
              <a:t> 1273-1302.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GB" dirty="0" err="1">
                <a:latin typeface="Calibri" pitchFamily="34" charset="0"/>
              </a:rPr>
              <a:t>Friston</a:t>
            </a:r>
            <a:r>
              <a:rPr lang="en-GB" dirty="0">
                <a:latin typeface="Calibri" pitchFamily="34" charset="0"/>
              </a:rPr>
              <a:t>, K. J., </a:t>
            </a:r>
            <a:r>
              <a:rPr lang="en-GB" dirty="0" err="1">
                <a:latin typeface="Calibri" pitchFamily="34" charset="0"/>
              </a:rPr>
              <a:t>Kahan</a:t>
            </a:r>
            <a:r>
              <a:rPr lang="en-GB" dirty="0">
                <a:latin typeface="Calibri" pitchFamily="34" charset="0"/>
              </a:rPr>
              <a:t>, J., </a:t>
            </a:r>
            <a:r>
              <a:rPr lang="en-GB" dirty="0" err="1">
                <a:latin typeface="Calibri" pitchFamily="34" charset="0"/>
              </a:rPr>
              <a:t>Biswal</a:t>
            </a:r>
            <a:r>
              <a:rPr lang="en-GB" dirty="0">
                <a:latin typeface="Calibri" pitchFamily="34" charset="0"/>
              </a:rPr>
              <a:t>, B., &amp; </a:t>
            </a:r>
            <a:r>
              <a:rPr lang="en-GB" dirty="0" err="1">
                <a:latin typeface="Calibri" pitchFamily="34" charset="0"/>
              </a:rPr>
              <a:t>Razi</a:t>
            </a:r>
            <a:r>
              <a:rPr lang="en-GB" dirty="0">
                <a:latin typeface="Calibri" pitchFamily="34" charset="0"/>
              </a:rPr>
              <a:t>, A. (</a:t>
            </a:r>
            <a:r>
              <a:rPr lang="en-GB" i="1" dirty="0">
                <a:latin typeface="Calibri" pitchFamily="34" charset="0"/>
              </a:rPr>
              <a:t>in press</a:t>
            </a:r>
            <a:r>
              <a:rPr lang="en-GB" dirty="0">
                <a:latin typeface="Calibri" pitchFamily="34" charset="0"/>
              </a:rPr>
              <a:t>). DCM for resting state fMRI. </a:t>
            </a:r>
            <a:r>
              <a:rPr lang="en-GB" dirty="0" err="1">
                <a:latin typeface="Calibri" pitchFamily="34" charset="0"/>
              </a:rPr>
              <a:t>NeuroImage</a:t>
            </a:r>
            <a:r>
              <a:rPr lang="en-GB" dirty="0" smtClean="0">
                <a:latin typeface="Calibri" pitchFamily="34" charset="0"/>
              </a:rPr>
              <a:t>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GB" dirty="0" err="1">
                <a:latin typeface="Calibri" pitchFamily="34" charset="0"/>
              </a:rPr>
              <a:t>Friston</a:t>
            </a:r>
            <a:r>
              <a:rPr lang="en-GB" dirty="0">
                <a:latin typeface="Calibri" pitchFamily="34" charset="0"/>
              </a:rPr>
              <a:t>, K. J., </a:t>
            </a:r>
            <a:r>
              <a:rPr lang="en-GB" dirty="0" err="1">
                <a:latin typeface="Calibri" pitchFamily="34" charset="0"/>
              </a:rPr>
              <a:t>Mechelli</a:t>
            </a:r>
            <a:r>
              <a:rPr lang="en-GB" dirty="0">
                <a:latin typeface="Calibri" pitchFamily="34" charset="0"/>
              </a:rPr>
              <a:t>, A., Turner, R., &amp; Price, C. J. (2000). Nonlinear Responses in fMRI: The Balloon Model, </a:t>
            </a:r>
            <a:r>
              <a:rPr lang="en-GB" dirty="0" err="1">
                <a:latin typeface="Calibri" pitchFamily="34" charset="0"/>
              </a:rPr>
              <a:t>Volterra</a:t>
            </a:r>
            <a:r>
              <a:rPr lang="en-GB" dirty="0">
                <a:latin typeface="Calibri" pitchFamily="34" charset="0"/>
              </a:rPr>
              <a:t> Kernels, and Other </a:t>
            </a:r>
            <a:r>
              <a:rPr lang="en-GB" dirty="0" err="1">
                <a:latin typeface="Calibri" pitchFamily="34" charset="0"/>
              </a:rPr>
              <a:t>Hemodynamics</a:t>
            </a:r>
            <a:r>
              <a:rPr lang="en-GB" dirty="0">
                <a:latin typeface="Calibri" pitchFamily="34" charset="0"/>
              </a:rPr>
              <a:t>. </a:t>
            </a:r>
            <a:r>
              <a:rPr lang="en-GB" i="1" dirty="0" err="1">
                <a:latin typeface="Calibri" pitchFamily="34" charset="0"/>
              </a:rPr>
              <a:t>Neuroimage</a:t>
            </a:r>
            <a:r>
              <a:rPr lang="en-GB" i="1" dirty="0">
                <a:latin typeface="Calibri" pitchFamily="34" charset="0"/>
              </a:rPr>
              <a:t>, 12,</a:t>
            </a:r>
            <a:r>
              <a:rPr lang="en-GB" dirty="0">
                <a:latin typeface="Calibri" pitchFamily="34" charset="0"/>
              </a:rPr>
              <a:t> 466-477</a:t>
            </a:r>
            <a:r>
              <a:rPr lang="en-GB" dirty="0" smtClean="0">
                <a:latin typeface="Calibri" pitchFamily="34" charset="0"/>
              </a:rPr>
              <a:t>.</a:t>
            </a:r>
            <a:endParaRPr lang="en-GB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0529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5516" y="893033"/>
            <a:ext cx="871296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GB" dirty="0" err="1" smtClean="0">
                <a:latin typeface="Calibri" pitchFamily="34" charset="0"/>
              </a:rPr>
              <a:t>Friston</a:t>
            </a:r>
            <a:r>
              <a:rPr lang="en-GB" dirty="0">
                <a:latin typeface="Calibri" pitchFamily="34" charset="0"/>
              </a:rPr>
              <a:t>, K., Moran, R., &amp; Seth, A. K. (2013). Analysing connectivity with Granger causality and dynamic causal modelling. </a:t>
            </a:r>
            <a:r>
              <a:rPr lang="en-GB" i="1" dirty="0">
                <a:latin typeface="Calibri" pitchFamily="34" charset="0"/>
              </a:rPr>
              <a:t>Current Opinion in Neurobiology, 23,</a:t>
            </a:r>
            <a:r>
              <a:rPr lang="en-GB" dirty="0">
                <a:latin typeface="Calibri" pitchFamily="34" charset="0"/>
              </a:rPr>
              <a:t> 172-178.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GB" dirty="0" err="1">
                <a:latin typeface="Calibri" pitchFamily="34" charset="0"/>
              </a:rPr>
              <a:t>Goulden</a:t>
            </a:r>
            <a:r>
              <a:rPr lang="en-GB" dirty="0">
                <a:latin typeface="Calibri" pitchFamily="34" charset="0"/>
              </a:rPr>
              <a:t>, N., Elliott, R., Suckling, J., Williams, S. R., </a:t>
            </a:r>
            <a:r>
              <a:rPr lang="en-GB" dirty="0" err="1">
                <a:latin typeface="Calibri" pitchFamily="34" charset="0"/>
              </a:rPr>
              <a:t>Deakin</a:t>
            </a:r>
            <a:r>
              <a:rPr lang="en-GB" dirty="0">
                <a:latin typeface="Calibri" pitchFamily="34" charset="0"/>
              </a:rPr>
              <a:t>, J. F., &amp; </a:t>
            </a:r>
            <a:r>
              <a:rPr lang="en-GB" dirty="0" err="1">
                <a:latin typeface="Calibri" pitchFamily="34" charset="0"/>
              </a:rPr>
              <a:t>McKie</a:t>
            </a:r>
            <a:r>
              <a:rPr lang="en-GB" dirty="0">
                <a:latin typeface="Calibri" pitchFamily="34" charset="0"/>
              </a:rPr>
              <a:t>, S. (2012). Sample size estimation for comparing parameters using dynamic causal </a:t>
            </a:r>
            <a:r>
              <a:rPr lang="en-GB" dirty="0" err="1">
                <a:latin typeface="Calibri" pitchFamily="34" charset="0"/>
              </a:rPr>
              <a:t>modeling</a:t>
            </a:r>
            <a:r>
              <a:rPr lang="en-GB" dirty="0">
                <a:latin typeface="Calibri" pitchFamily="34" charset="0"/>
              </a:rPr>
              <a:t>. </a:t>
            </a:r>
            <a:r>
              <a:rPr lang="en-GB" i="1" dirty="0">
                <a:latin typeface="Calibri" pitchFamily="34" charset="0"/>
              </a:rPr>
              <a:t>Brain Connectivity, 2,</a:t>
            </a:r>
            <a:r>
              <a:rPr lang="en-GB" dirty="0">
                <a:latin typeface="Calibri" pitchFamily="34" charset="0"/>
              </a:rPr>
              <a:t> 80-90.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GB" dirty="0" err="1">
                <a:latin typeface="Calibri" pitchFamily="34" charset="0"/>
              </a:rPr>
              <a:t>Kahan</a:t>
            </a:r>
            <a:r>
              <a:rPr lang="en-GB" dirty="0">
                <a:latin typeface="Calibri" pitchFamily="34" charset="0"/>
              </a:rPr>
              <a:t>, J., &amp; </a:t>
            </a:r>
            <a:r>
              <a:rPr lang="en-GB" dirty="0" err="1">
                <a:latin typeface="Calibri" pitchFamily="34" charset="0"/>
              </a:rPr>
              <a:t>Foltynie</a:t>
            </a:r>
            <a:r>
              <a:rPr lang="en-GB" dirty="0">
                <a:latin typeface="Calibri" pitchFamily="34" charset="0"/>
              </a:rPr>
              <a:t>, T. (2013). Understanding DCM: Ten simple rules for the clinician. </a:t>
            </a:r>
            <a:r>
              <a:rPr lang="en-GB" i="1" dirty="0" err="1">
                <a:latin typeface="Calibri" pitchFamily="34" charset="0"/>
              </a:rPr>
              <a:t>Neuroimage</a:t>
            </a:r>
            <a:r>
              <a:rPr lang="en-GB" i="1" dirty="0">
                <a:latin typeface="Calibri" pitchFamily="34" charset="0"/>
              </a:rPr>
              <a:t>, 83,</a:t>
            </a:r>
            <a:r>
              <a:rPr lang="en-GB" dirty="0">
                <a:latin typeface="Calibri" pitchFamily="34" charset="0"/>
              </a:rPr>
              <a:t> 542-549.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GB" dirty="0" err="1">
                <a:latin typeface="Calibri" pitchFamily="34" charset="0"/>
              </a:rPr>
              <a:t>Marreiros</a:t>
            </a:r>
            <a:r>
              <a:rPr lang="en-GB" dirty="0">
                <a:latin typeface="Calibri" pitchFamily="34" charset="0"/>
              </a:rPr>
              <a:t>, A., </a:t>
            </a:r>
            <a:r>
              <a:rPr lang="en-GB" dirty="0" err="1">
                <a:latin typeface="Calibri" pitchFamily="34" charset="0"/>
              </a:rPr>
              <a:t>Kiebel</a:t>
            </a:r>
            <a:r>
              <a:rPr lang="en-GB" dirty="0">
                <a:latin typeface="Calibri" pitchFamily="34" charset="0"/>
              </a:rPr>
              <a:t>, S., &amp; </a:t>
            </a:r>
            <a:r>
              <a:rPr lang="en-GB" dirty="0" err="1">
                <a:latin typeface="Calibri" pitchFamily="34" charset="0"/>
              </a:rPr>
              <a:t>Friston</a:t>
            </a:r>
            <a:r>
              <a:rPr lang="en-GB" dirty="0">
                <a:latin typeface="Calibri" pitchFamily="34" charset="0"/>
              </a:rPr>
              <a:t>, K. (2008). Dynamic causal modelling for fMRI: A two-state model. </a:t>
            </a:r>
            <a:r>
              <a:rPr lang="en-GB" i="1" dirty="0" err="1">
                <a:latin typeface="Calibri" pitchFamily="34" charset="0"/>
              </a:rPr>
              <a:t>Neuroimage</a:t>
            </a:r>
            <a:r>
              <a:rPr lang="en-GB" i="1" dirty="0">
                <a:latin typeface="Calibri" pitchFamily="34" charset="0"/>
              </a:rPr>
              <a:t>, 39,</a:t>
            </a:r>
            <a:r>
              <a:rPr lang="en-GB" dirty="0">
                <a:latin typeface="Calibri" pitchFamily="34" charset="0"/>
              </a:rPr>
              <a:t> 269-278.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GB" dirty="0">
                <a:latin typeface="Calibri" pitchFamily="34" charset="0"/>
              </a:rPr>
              <a:t>Penny, W. D. (2012). Comparing Dynamic Causal Models using AIC, BIC and Free Energy. </a:t>
            </a:r>
            <a:r>
              <a:rPr lang="en-GB" i="1" dirty="0" err="1">
                <a:latin typeface="Calibri" pitchFamily="34" charset="0"/>
              </a:rPr>
              <a:t>Neuroimage</a:t>
            </a:r>
            <a:r>
              <a:rPr lang="en-GB" i="1" dirty="0">
                <a:latin typeface="Calibri" pitchFamily="34" charset="0"/>
              </a:rPr>
              <a:t>, 59,</a:t>
            </a:r>
            <a:r>
              <a:rPr lang="en-GB" dirty="0">
                <a:latin typeface="Calibri" pitchFamily="34" charset="0"/>
              </a:rPr>
              <a:t> 319-330.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GB" dirty="0">
                <a:latin typeface="Calibri" pitchFamily="34" charset="0"/>
              </a:rPr>
              <a:t>Penny, W. D., Stephan, K. E., </a:t>
            </a:r>
            <a:r>
              <a:rPr lang="en-GB" dirty="0" err="1">
                <a:latin typeface="Calibri" pitchFamily="34" charset="0"/>
              </a:rPr>
              <a:t>Daunizeau</a:t>
            </a:r>
            <a:r>
              <a:rPr lang="en-GB" dirty="0">
                <a:latin typeface="Calibri" pitchFamily="34" charset="0"/>
              </a:rPr>
              <a:t>, J., Rosa, M. J., </a:t>
            </a:r>
            <a:r>
              <a:rPr lang="en-GB" dirty="0" err="1">
                <a:latin typeface="Calibri" pitchFamily="34" charset="0"/>
              </a:rPr>
              <a:t>Friston</a:t>
            </a:r>
            <a:r>
              <a:rPr lang="en-GB" dirty="0">
                <a:latin typeface="Calibri" pitchFamily="34" charset="0"/>
              </a:rPr>
              <a:t>, K. J., Schofield, T. M., &amp; </a:t>
            </a:r>
            <a:r>
              <a:rPr lang="en-GB" dirty="0" err="1">
                <a:latin typeface="Calibri" pitchFamily="34" charset="0"/>
              </a:rPr>
              <a:t>Leff</a:t>
            </a:r>
            <a:r>
              <a:rPr lang="en-GB" dirty="0">
                <a:latin typeface="Calibri" pitchFamily="34" charset="0"/>
              </a:rPr>
              <a:t>, A. P. (2010). Comparing families of dynamic causal models. </a:t>
            </a:r>
            <a:r>
              <a:rPr lang="en-GB" i="1" dirty="0" err="1">
                <a:latin typeface="Calibri" pitchFamily="34" charset="0"/>
              </a:rPr>
              <a:t>PLoS</a:t>
            </a:r>
            <a:r>
              <a:rPr lang="en-GB" i="1" dirty="0">
                <a:latin typeface="Calibri" pitchFamily="34" charset="0"/>
              </a:rPr>
              <a:t> Computational Biology, 6,</a:t>
            </a:r>
            <a:r>
              <a:rPr lang="en-GB" dirty="0">
                <a:latin typeface="Calibri" pitchFamily="34" charset="0"/>
              </a:rPr>
              <a:t> 1-14.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GB" dirty="0">
                <a:latin typeface="Calibri" pitchFamily="34" charset="0"/>
              </a:rPr>
              <a:t>Penny, W., Stephan, K., </a:t>
            </a:r>
            <a:r>
              <a:rPr lang="en-GB" dirty="0" err="1">
                <a:latin typeface="Calibri" pitchFamily="34" charset="0"/>
              </a:rPr>
              <a:t>Mechelli</a:t>
            </a:r>
            <a:r>
              <a:rPr lang="en-GB" dirty="0">
                <a:latin typeface="Calibri" pitchFamily="34" charset="0"/>
              </a:rPr>
              <a:t>, A., &amp; </a:t>
            </a:r>
            <a:r>
              <a:rPr lang="en-GB" dirty="0" err="1">
                <a:latin typeface="Calibri" pitchFamily="34" charset="0"/>
              </a:rPr>
              <a:t>Friston</a:t>
            </a:r>
            <a:r>
              <a:rPr lang="en-GB" dirty="0">
                <a:latin typeface="Calibri" pitchFamily="34" charset="0"/>
              </a:rPr>
              <a:t>, K. (2004). Comparing dynamic causal models.</a:t>
            </a:r>
            <a:r>
              <a:rPr lang="en-GB" i="1" dirty="0">
                <a:latin typeface="Calibri" pitchFamily="34" charset="0"/>
              </a:rPr>
              <a:t> </a:t>
            </a:r>
            <a:r>
              <a:rPr lang="en-GB" i="1" dirty="0" err="1">
                <a:latin typeface="Calibri" pitchFamily="34" charset="0"/>
              </a:rPr>
              <a:t>Neuroimage</a:t>
            </a:r>
            <a:r>
              <a:rPr lang="en-GB" i="1" dirty="0">
                <a:latin typeface="Calibri" pitchFamily="34" charset="0"/>
              </a:rPr>
              <a:t>, 22,</a:t>
            </a:r>
            <a:r>
              <a:rPr lang="en-GB" dirty="0">
                <a:latin typeface="Calibri" pitchFamily="34" charset="0"/>
              </a:rPr>
              <a:t> 1157-1172.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GB" dirty="0">
                <a:latin typeface="Calibri" pitchFamily="34" charset="0"/>
              </a:rPr>
              <a:t>Pitt, M. A., &amp; </a:t>
            </a:r>
            <a:r>
              <a:rPr lang="en-GB" dirty="0" err="1">
                <a:latin typeface="Calibri" pitchFamily="34" charset="0"/>
              </a:rPr>
              <a:t>Myung</a:t>
            </a:r>
            <a:r>
              <a:rPr lang="en-GB" dirty="0">
                <a:latin typeface="Calibri" pitchFamily="34" charset="0"/>
              </a:rPr>
              <a:t>, I. J. (2002). When a good fit can be bad. </a:t>
            </a:r>
            <a:r>
              <a:rPr lang="en-GB" i="1" dirty="0">
                <a:latin typeface="Calibri" pitchFamily="34" charset="0"/>
              </a:rPr>
              <a:t>Trends in Cognitive Sciences, 6,</a:t>
            </a:r>
            <a:r>
              <a:rPr lang="en-GB" dirty="0">
                <a:latin typeface="Calibri" pitchFamily="34" charset="0"/>
              </a:rPr>
              <a:t> 421-425</a:t>
            </a:r>
            <a:r>
              <a:rPr lang="en-GB" dirty="0" smtClean="0">
                <a:latin typeface="Calibri" pitchFamily="34" charset="0"/>
              </a:rPr>
              <a:t>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GB" dirty="0" err="1">
                <a:latin typeface="Calibri" pitchFamily="34" charset="0"/>
              </a:rPr>
              <a:t>Rigoux</a:t>
            </a:r>
            <a:r>
              <a:rPr lang="en-GB" dirty="0">
                <a:latin typeface="Calibri" pitchFamily="34" charset="0"/>
              </a:rPr>
              <a:t>, L., Stephan, K. E., </a:t>
            </a:r>
            <a:r>
              <a:rPr lang="en-GB" dirty="0" err="1">
                <a:latin typeface="Calibri" pitchFamily="34" charset="0"/>
              </a:rPr>
              <a:t>Friston</a:t>
            </a:r>
            <a:r>
              <a:rPr lang="en-GB" dirty="0">
                <a:latin typeface="Calibri" pitchFamily="34" charset="0"/>
              </a:rPr>
              <a:t>, K. J., &amp; </a:t>
            </a:r>
            <a:r>
              <a:rPr lang="en-GB" dirty="0" err="1">
                <a:latin typeface="Calibri" pitchFamily="34" charset="0"/>
              </a:rPr>
              <a:t>Daunizeau</a:t>
            </a:r>
            <a:r>
              <a:rPr lang="en-GB" dirty="0">
                <a:latin typeface="Calibri" pitchFamily="34" charset="0"/>
              </a:rPr>
              <a:t>, J. (2014). Bayesian model selection for group studies - revisited. </a:t>
            </a:r>
            <a:r>
              <a:rPr lang="en-GB" i="1" dirty="0" err="1">
                <a:latin typeface="Calibri" pitchFamily="34" charset="0"/>
              </a:rPr>
              <a:t>Neuroimage</a:t>
            </a:r>
            <a:r>
              <a:rPr lang="en-GB" i="1" dirty="0">
                <a:latin typeface="Calibri" pitchFamily="34" charset="0"/>
              </a:rPr>
              <a:t>, 84,</a:t>
            </a:r>
            <a:r>
              <a:rPr lang="en-GB" dirty="0">
                <a:latin typeface="Calibri" pitchFamily="34" charset="0"/>
              </a:rPr>
              <a:t> 971-985</a:t>
            </a:r>
            <a:r>
              <a:rPr lang="en-GB" dirty="0" smtClean="0">
                <a:latin typeface="Calibri" pitchFamily="34" charset="0"/>
              </a:rPr>
              <a:t>.</a:t>
            </a:r>
            <a:endParaRPr lang="en-GB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35793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893033"/>
            <a:ext cx="885698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GB" dirty="0" err="1" smtClean="0">
                <a:latin typeface="Calibri" pitchFamily="34" charset="0"/>
              </a:rPr>
              <a:t>Seghier</a:t>
            </a:r>
            <a:r>
              <a:rPr lang="en-GB" dirty="0">
                <a:latin typeface="Calibri" pitchFamily="34" charset="0"/>
              </a:rPr>
              <a:t>, M. L., &amp; </a:t>
            </a:r>
            <a:r>
              <a:rPr lang="en-GB" dirty="0" err="1">
                <a:latin typeface="Calibri" pitchFamily="34" charset="0"/>
              </a:rPr>
              <a:t>Friston</a:t>
            </a:r>
            <a:r>
              <a:rPr lang="en-GB" dirty="0">
                <a:latin typeface="Calibri" pitchFamily="34" charset="0"/>
              </a:rPr>
              <a:t>, K. J. (2013). Network discovery with large DCMs. </a:t>
            </a:r>
            <a:r>
              <a:rPr lang="en-GB" i="1" dirty="0" err="1">
                <a:latin typeface="Calibri" pitchFamily="34" charset="0"/>
              </a:rPr>
              <a:t>Neuroimage</a:t>
            </a:r>
            <a:r>
              <a:rPr lang="en-GB" i="1" dirty="0">
                <a:latin typeface="Calibri" pitchFamily="34" charset="0"/>
              </a:rPr>
              <a:t>, 68,</a:t>
            </a:r>
            <a:r>
              <a:rPr lang="en-GB" dirty="0">
                <a:latin typeface="Calibri" pitchFamily="34" charset="0"/>
              </a:rPr>
              <a:t> 181-191.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GB" dirty="0" err="1">
                <a:latin typeface="Calibri" pitchFamily="34" charset="0"/>
              </a:rPr>
              <a:t>Seghier</a:t>
            </a:r>
            <a:r>
              <a:rPr lang="en-GB" dirty="0">
                <a:latin typeface="Calibri" pitchFamily="34" charset="0"/>
              </a:rPr>
              <a:t>, M. L., </a:t>
            </a:r>
            <a:r>
              <a:rPr lang="en-GB" dirty="0" err="1">
                <a:latin typeface="Calibri" pitchFamily="34" charset="0"/>
              </a:rPr>
              <a:t>Zeidman</a:t>
            </a:r>
            <a:r>
              <a:rPr lang="en-GB" dirty="0">
                <a:latin typeface="Calibri" pitchFamily="34" charset="0"/>
              </a:rPr>
              <a:t>, P., Neufeld, N. H., Price, C. J., &amp; </a:t>
            </a:r>
            <a:r>
              <a:rPr lang="en-GB" dirty="0" err="1">
                <a:latin typeface="Calibri" pitchFamily="34" charset="0"/>
              </a:rPr>
              <a:t>Leff</a:t>
            </a:r>
            <a:r>
              <a:rPr lang="en-GB" dirty="0">
                <a:latin typeface="Calibri" pitchFamily="34" charset="0"/>
              </a:rPr>
              <a:t>, A. P. (2010). Identifying abnormal connectivity in patients using dynamic causal </a:t>
            </a:r>
            <a:r>
              <a:rPr lang="en-GB" dirty="0" err="1">
                <a:latin typeface="Calibri" pitchFamily="34" charset="0"/>
              </a:rPr>
              <a:t>modeling</a:t>
            </a:r>
            <a:r>
              <a:rPr lang="en-GB" dirty="0">
                <a:latin typeface="Calibri" pitchFamily="34" charset="0"/>
              </a:rPr>
              <a:t> of fMRI responses. </a:t>
            </a:r>
            <a:r>
              <a:rPr lang="en-GB" i="1" dirty="0">
                <a:latin typeface="Calibri" pitchFamily="34" charset="0"/>
              </a:rPr>
              <a:t>Frontiers in Systems Neuroscience, 4,</a:t>
            </a:r>
            <a:r>
              <a:rPr lang="en-GB" dirty="0">
                <a:latin typeface="Calibri" pitchFamily="34" charset="0"/>
              </a:rPr>
              <a:t> 1-14.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GB" dirty="0">
                <a:latin typeface="Calibri" pitchFamily="34" charset="0"/>
              </a:rPr>
              <a:t>Stephan, K. E. (2004). On the role of general system theory for functional neuroimaging.</a:t>
            </a:r>
            <a:r>
              <a:rPr lang="en-GB" i="1" dirty="0">
                <a:latin typeface="Calibri" pitchFamily="34" charset="0"/>
              </a:rPr>
              <a:t> Journal of Anatomy, 205,</a:t>
            </a:r>
            <a:r>
              <a:rPr lang="en-GB" dirty="0">
                <a:latin typeface="Calibri" pitchFamily="34" charset="0"/>
              </a:rPr>
              <a:t> 443-470.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GB" dirty="0">
                <a:latin typeface="Calibri" pitchFamily="34" charset="0"/>
              </a:rPr>
              <a:t>Stephan, K. E., Harrison, L. M., Penny, W. D., &amp; </a:t>
            </a:r>
            <a:r>
              <a:rPr lang="en-GB" dirty="0" err="1">
                <a:latin typeface="Calibri" pitchFamily="34" charset="0"/>
              </a:rPr>
              <a:t>Friston</a:t>
            </a:r>
            <a:r>
              <a:rPr lang="en-GB" dirty="0">
                <a:latin typeface="Calibri" pitchFamily="34" charset="0"/>
              </a:rPr>
              <a:t>, K. J. (2004). Biophysical models of fMRI responses. </a:t>
            </a:r>
            <a:r>
              <a:rPr lang="en-GB" i="1" dirty="0">
                <a:latin typeface="Calibri" pitchFamily="34" charset="0"/>
              </a:rPr>
              <a:t>Current Opinion in Neurobiology, 14,</a:t>
            </a:r>
            <a:r>
              <a:rPr lang="en-GB" dirty="0">
                <a:latin typeface="Calibri" pitchFamily="34" charset="0"/>
              </a:rPr>
              <a:t> 629-635.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GB" dirty="0">
                <a:latin typeface="Calibri" pitchFamily="34" charset="0"/>
              </a:rPr>
              <a:t>Stephan, K. E., Kasper, L., Harrison, L. M., </a:t>
            </a:r>
            <a:r>
              <a:rPr lang="en-GB" dirty="0" err="1">
                <a:latin typeface="Calibri" pitchFamily="34" charset="0"/>
              </a:rPr>
              <a:t>Daunizeau</a:t>
            </a:r>
            <a:r>
              <a:rPr lang="en-GB" dirty="0">
                <a:latin typeface="Calibri" pitchFamily="34" charset="0"/>
              </a:rPr>
              <a:t>, J., den, O. H. E., </a:t>
            </a:r>
            <a:r>
              <a:rPr lang="en-GB" dirty="0" err="1">
                <a:latin typeface="Calibri" pitchFamily="34" charset="0"/>
              </a:rPr>
              <a:t>Breakspear</a:t>
            </a:r>
            <a:r>
              <a:rPr lang="en-GB" dirty="0">
                <a:latin typeface="Calibri" pitchFamily="34" charset="0"/>
              </a:rPr>
              <a:t>, M., &amp; </a:t>
            </a:r>
            <a:r>
              <a:rPr lang="en-GB" dirty="0" err="1">
                <a:latin typeface="Calibri" pitchFamily="34" charset="0"/>
              </a:rPr>
              <a:t>Friston</a:t>
            </a:r>
            <a:r>
              <a:rPr lang="en-GB" dirty="0">
                <a:latin typeface="Calibri" pitchFamily="34" charset="0"/>
              </a:rPr>
              <a:t>, K. J. (2008). Nonlinear dynamic causal models for fMRI. </a:t>
            </a:r>
            <a:r>
              <a:rPr lang="en-GB" i="1" dirty="0" err="1">
                <a:latin typeface="Calibri" pitchFamily="34" charset="0"/>
              </a:rPr>
              <a:t>Neuroimage</a:t>
            </a:r>
            <a:r>
              <a:rPr lang="en-GB" i="1" dirty="0">
                <a:latin typeface="Calibri" pitchFamily="34" charset="0"/>
              </a:rPr>
              <a:t>, 42,</a:t>
            </a:r>
            <a:r>
              <a:rPr lang="en-GB" dirty="0">
                <a:latin typeface="Calibri" pitchFamily="34" charset="0"/>
              </a:rPr>
              <a:t> 649-662.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GB" dirty="0">
                <a:latin typeface="Calibri" pitchFamily="34" charset="0"/>
              </a:rPr>
              <a:t>Stephan, K. E., Marshall, J. C., Penny, W. D., </a:t>
            </a:r>
            <a:r>
              <a:rPr lang="en-GB" dirty="0" err="1">
                <a:latin typeface="Calibri" pitchFamily="34" charset="0"/>
              </a:rPr>
              <a:t>Friston</a:t>
            </a:r>
            <a:r>
              <a:rPr lang="en-GB" dirty="0">
                <a:latin typeface="Calibri" pitchFamily="34" charset="0"/>
              </a:rPr>
              <a:t>, K. J., &amp; Fink, G. R. (2007). </a:t>
            </a:r>
            <a:r>
              <a:rPr lang="en-GB" dirty="0" err="1">
                <a:latin typeface="Calibri" pitchFamily="34" charset="0"/>
              </a:rPr>
              <a:t>Interhemispheric</a:t>
            </a:r>
            <a:r>
              <a:rPr lang="en-GB" dirty="0">
                <a:latin typeface="Calibri" pitchFamily="34" charset="0"/>
              </a:rPr>
              <a:t> Integration of Visual Processing during Task-Driven Lateralization. </a:t>
            </a:r>
            <a:r>
              <a:rPr lang="en-GB" i="1" dirty="0">
                <a:latin typeface="Calibri" pitchFamily="34" charset="0"/>
              </a:rPr>
              <a:t>Journal of Neuroscience, 27,</a:t>
            </a:r>
            <a:r>
              <a:rPr lang="en-GB" dirty="0">
                <a:latin typeface="Calibri" pitchFamily="34" charset="0"/>
              </a:rPr>
              <a:t> 3512-3522</a:t>
            </a:r>
            <a:r>
              <a:rPr lang="en-GB" dirty="0" smtClean="0">
                <a:latin typeface="Calibri" pitchFamily="34" charset="0"/>
              </a:rPr>
              <a:t>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GB" dirty="0">
                <a:latin typeface="Calibri" pitchFamily="34" charset="0"/>
              </a:rPr>
              <a:t>Stephan, K. E., Penny, W. D., </a:t>
            </a:r>
            <a:r>
              <a:rPr lang="en-GB" dirty="0" err="1">
                <a:latin typeface="Calibri" pitchFamily="34" charset="0"/>
              </a:rPr>
              <a:t>Daunizeau</a:t>
            </a:r>
            <a:r>
              <a:rPr lang="en-GB" dirty="0">
                <a:latin typeface="Calibri" pitchFamily="34" charset="0"/>
              </a:rPr>
              <a:t>, J., Moran, R. J., &amp; </a:t>
            </a:r>
            <a:r>
              <a:rPr lang="en-GB" dirty="0" err="1">
                <a:latin typeface="Calibri" pitchFamily="34" charset="0"/>
              </a:rPr>
              <a:t>Friston</a:t>
            </a:r>
            <a:r>
              <a:rPr lang="en-GB" dirty="0">
                <a:latin typeface="Calibri" pitchFamily="34" charset="0"/>
              </a:rPr>
              <a:t>, K. J. (2009). Bayesian Model Selection for Group Studies. </a:t>
            </a:r>
            <a:r>
              <a:rPr lang="en-GB" i="1" dirty="0" err="1">
                <a:latin typeface="Calibri" pitchFamily="34" charset="0"/>
              </a:rPr>
              <a:t>Neuroimage</a:t>
            </a:r>
            <a:r>
              <a:rPr lang="en-GB" i="1" dirty="0">
                <a:latin typeface="Calibri" pitchFamily="34" charset="0"/>
              </a:rPr>
              <a:t>, 46,</a:t>
            </a:r>
            <a:r>
              <a:rPr lang="en-GB" dirty="0">
                <a:latin typeface="Calibri" pitchFamily="34" charset="0"/>
              </a:rPr>
              <a:t> 1004–1017.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GB" dirty="0">
                <a:latin typeface="Calibri" pitchFamily="34" charset="0"/>
              </a:rPr>
              <a:t>Stephan, K. E., </a:t>
            </a:r>
            <a:r>
              <a:rPr lang="en-GB" dirty="0" err="1">
                <a:latin typeface="Calibri" pitchFamily="34" charset="0"/>
              </a:rPr>
              <a:t>Weiskopf</a:t>
            </a:r>
            <a:r>
              <a:rPr lang="en-GB" dirty="0">
                <a:latin typeface="Calibri" pitchFamily="34" charset="0"/>
              </a:rPr>
              <a:t>, N., </a:t>
            </a:r>
            <a:r>
              <a:rPr lang="en-GB" dirty="0" err="1">
                <a:latin typeface="Calibri" pitchFamily="34" charset="0"/>
              </a:rPr>
              <a:t>Drysdale</a:t>
            </a:r>
            <a:r>
              <a:rPr lang="en-GB" dirty="0">
                <a:latin typeface="Calibri" pitchFamily="34" charset="0"/>
              </a:rPr>
              <a:t>, P. M., Robinson, P. A., &amp; </a:t>
            </a:r>
            <a:r>
              <a:rPr lang="en-GB" dirty="0" err="1">
                <a:latin typeface="Calibri" pitchFamily="34" charset="0"/>
              </a:rPr>
              <a:t>Friston</a:t>
            </a:r>
            <a:r>
              <a:rPr lang="en-GB" dirty="0">
                <a:latin typeface="Calibri" pitchFamily="34" charset="0"/>
              </a:rPr>
              <a:t>, K. J. (2007). Comparing hemodynamic models with DCM. </a:t>
            </a:r>
            <a:r>
              <a:rPr lang="en-GB" i="1" dirty="0" err="1">
                <a:latin typeface="Calibri" pitchFamily="34" charset="0"/>
              </a:rPr>
              <a:t>Neuroimage</a:t>
            </a:r>
            <a:r>
              <a:rPr lang="en-GB" i="1" dirty="0">
                <a:latin typeface="Calibri" pitchFamily="34" charset="0"/>
              </a:rPr>
              <a:t>, 38,</a:t>
            </a:r>
            <a:r>
              <a:rPr lang="en-GB" dirty="0">
                <a:latin typeface="Calibri" pitchFamily="34" charset="0"/>
              </a:rPr>
              <a:t> 387-401.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GB" dirty="0">
                <a:latin typeface="Calibri" pitchFamily="34" charset="0"/>
              </a:rPr>
              <a:t>Stephan, K.E., Penny, W.D., Moran, R.J., den </a:t>
            </a:r>
            <a:r>
              <a:rPr lang="en-GB" dirty="0" err="1">
                <a:latin typeface="Calibri" pitchFamily="34" charset="0"/>
              </a:rPr>
              <a:t>Ouden</a:t>
            </a:r>
            <a:r>
              <a:rPr lang="en-GB" dirty="0">
                <a:latin typeface="Calibri" pitchFamily="34" charset="0"/>
              </a:rPr>
              <a:t>, H.E.M., </a:t>
            </a:r>
            <a:r>
              <a:rPr lang="en-GB" dirty="0" err="1">
                <a:latin typeface="Calibri" pitchFamily="34" charset="0"/>
              </a:rPr>
              <a:t>Daunizeau</a:t>
            </a:r>
            <a:r>
              <a:rPr lang="en-GB" dirty="0">
                <a:latin typeface="Calibri" pitchFamily="34" charset="0"/>
              </a:rPr>
              <a:t>, J., &amp; </a:t>
            </a:r>
            <a:r>
              <a:rPr lang="en-GB" dirty="0" err="1">
                <a:latin typeface="Calibri" pitchFamily="34" charset="0"/>
              </a:rPr>
              <a:t>Friston</a:t>
            </a:r>
            <a:r>
              <a:rPr lang="en-GB" dirty="0">
                <a:latin typeface="Calibri" pitchFamily="34" charset="0"/>
              </a:rPr>
              <a:t>, K.J. (2010). Ten simple rules for dynamic causal </a:t>
            </a:r>
            <a:r>
              <a:rPr lang="en-GB" dirty="0" err="1">
                <a:latin typeface="Calibri" pitchFamily="34" charset="0"/>
              </a:rPr>
              <a:t>modeling</a:t>
            </a:r>
            <a:r>
              <a:rPr lang="en-GB" dirty="0">
                <a:latin typeface="Calibri" pitchFamily="34" charset="0"/>
              </a:rPr>
              <a:t>. </a:t>
            </a:r>
            <a:r>
              <a:rPr lang="en-GB" i="1" dirty="0" err="1">
                <a:latin typeface="Calibri" pitchFamily="34" charset="0"/>
              </a:rPr>
              <a:t>NeuroImage</a:t>
            </a:r>
            <a:r>
              <a:rPr lang="en-GB" i="1" dirty="0">
                <a:latin typeface="Calibri" pitchFamily="34" charset="0"/>
              </a:rPr>
              <a:t>, 49</a:t>
            </a:r>
            <a:r>
              <a:rPr lang="en-GB" dirty="0">
                <a:latin typeface="Calibri" pitchFamily="34" charset="0"/>
              </a:rPr>
              <a:t>, 3099–3109</a:t>
            </a:r>
            <a:r>
              <a:rPr lang="en-GB" dirty="0" smtClean="0">
                <a:latin typeface="Calibri" pitchFamily="34" charset="0"/>
              </a:rPr>
              <a:t>.</a:t>
            </a:r>
            <a:endParaRPr lang="en-GB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935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756713713"/>
              </p:ext>
            </p:extLst>
          </p:nvPr>
        </p:nvGraphicFramePr>
        <p:xfrm>
          <a:off x="719572" y="836712"/>
          <a:ext cx="7704856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3210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9532" y="620688"/>
            <a:ext cx="8424936" cy="923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GB" dirty="0">
                <a:latin typeface="Calibri" panose="020F0502020204030204" pitchFamily="34" charset="0"/>
              </a:rPr>
              <a:t>i</a:t>
            </a:r>
            <a:r>
              <a:rPr lang="en-GB" dirty="0" smtClean="0">
                <a:latin typeface="Calibri" panose="020F0502020204030204" pitchFamily="34" charset="0"/>
              </a:rPr>
              <a:t>s a generic approach for inferring hidden (unobserved) neura</a:t>
            </a:r>
            <a:r>
              <a:rPr lang="en-GB" dirty="0">
                <a:latin typeface="Calibri" panose="020F0502020204030204" pitchFamily="34" charset="0"/>
              </a:rPr>
              <a:t>l</a:t>
            </a:r>
            <a:r>
              <a:rPr lang="en-GB" dirty="0" smtClean="0">
                <a:latin typeface="Calibri" panose="020F0502020204030204" pitchFamily="34" charset="0"/>
              </a:rPr>
              <a:t> states from measured brain activity by means of fitting a generative model to the data which provides mechanistic insights into brain function.  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36512" y="-36095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DCM OVERVIEW</a:t>
            </a:r>
            <a:endParaRPr lang="en-GB" sz="32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930631905"/>
              </p:ext>
            </p:extLst>
          </p:nvPr>
        </p:nvGraphicFramePr>
        <p:xfrm>
          <a:off x="887760" y="1268760"/>
          <a:ext cx="736848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91" y="5157192"/>
            <a:ext cx="7627218" cy="1502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11760" y="6287394"/>
            <a:ext cx="21602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23928" y="6142280"/>
            <a:ext cx="360040" cy="5133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95124" y="6340678"/>
            <a:ext cx="180020" cy="3286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60232" y="6147848"/>
            <a:ext cx="360040" cy="5133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42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11110"/>
            <a:ext cx="8275575" cy="483146"/>
          </a:xfrm>
        </p:spPr>
        <p:txBody>
          <a:bodyPr/>
          <a:lstStyle/>
          <a:p>
            <a:pPr algn="l" eaLnBrk="1" hangingPunct="1"/>
            <a:r>
              <a:rPr lang="en-GB" sz="28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anose="020F0502020204030204" pitchFamily="34" charset="0"/>
              </a:rPr>
              <a:t>A Bilinear Model of Interacting </a:t>
            </a:r>
            <a:r>
              <a:rPr lang="en-GB" sz="28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anose="020F0502020204030204" pitchFamily="34" charset="0"/>
              </a:rPr>
              <a:t>V</a:t>
            </a:r>
            <a:r>
              <a:rPr lang="en-GB" sz="28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anose="020F0502020204030204" pitchFamily="34" charset="0"/>
              </a:rPr>
              <a:t>isual </a:t>
            </a:r>
            <a:r>
              <a:rPr lang="en-GB" sz="28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anose="020F0502020204030204" pitchFamily="34" charset="0"/>
              </a:rPr>
              <a:t>R</a:t>
            </a:r>
            <a:r>
              <a:rPr lang="en-GB" sz="28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anose="020F0502020204030204" pitchFamily="34" charset="0"/>
              </a:rPr>
              <a:t>egions</a:t>
            </a:r>
            <a:endParaRPr lang="en-US" sz="280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Calibri" panose="020F0502020204030204" pitchFamily="34" charset="0"/>
            </a:endParaRPr>
          </a:p>
        </p:txBody>
      </p:sp>
      <p:pic>
        <p:nvPicPr>
          <p:cNvPr id="14347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574" y="777846"/>
            <a:ext cx="5428853" cy="3083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2"/>
          <p:cNvSpPr txBox="1"/>
          <p:nvPr/>
        </p:nvSpPr>
        <p:spPr>
          <a:xfrm>
            <a:off x="3539644" y="2420888"/>
            <a:ext cx="431800" cy="277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Aft>
                <a:spcPts val="0"/>
              </a:spcAft>
            </a:pPr>
            <a:r>
              <a:rPr lang="en-GB" sz="1200" b="1" kern="12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Times New Roman"/>
              </a:rPr>
              <a:t>z</a:t>
            </a:r>
            <a:r>
              <a:rPr lang="en-GB" sz="1200" b="1" kern="1200" baseline="-250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Times New Roman"/>
              </a:rPr>
              <a:t>1</a:t>
            </a:r>
            <a:endParaRPr lang="en-GB" sz="1200" b="1" dirty="0">
              <a:effectLst/>
              <a:latin typeface="Times New Roman"/>
              <a:ea typeface="Times New Roman"/>
            </a:endParaRPr>
          </a:p>
        </p:txBody>
      </p:sp>
      <p:sp>
        <p:nvSpPr>
          <p:cNvPr id="9" name="TextBox 2"/>
          <p:cNvSpPr txBox="1"/>
          <p:nvPr/>
        </p:nvSpPr>
        <p:spPr>
          <a:xfrm>
            <a:off x="5148312" y="2420887"/>
            <a:ext cx="431800" cy="277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Aft>
                <a:spcPts val="0"/>
              </a:spcAft>
            </a:pPr>
            <a:r>
              <a:rPr lang="en-GB" sz="1200" b="1" kern="12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Times New Roman"/>
              </a:rPr>
              <a:t>z</a:t>
            </a:r>
            <a:r>
              <a:rPr lang="en-GB" sz="1200" b="1" kern="1200" baseline="-250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Times New Roman"/>
              </a:rPr>
              <a:t>2</a:t>
            </a:r>
            <a:endParaRPr lang="en-GB" sz="1200" b="1" dirty="0">
              <a:effectLst/>
              <a:latin typeface="Times New Roman"/>
              <a:ea typeface="Times New Roman"/>
            </a:endParaRPr>
          </a:p>
        </p:txBody>
      </p:sp>
      <p:sp>
        <p:nvSpPr>
          <p:cNvPr id="10" name="TextBox 2"/>
          <p:cNvSpPr txBox="1"/>
          <p:nvPr/>
        </p:nvSpPr>
        <p:spPr>
          <a:xfrm>
            <a:off x="3539644" y="1412776"/>
            <a:ext cx="431800" cy="277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Aft>
                <a:spcPts val="0"/>
              </a:spcAft>
            </a:pPr>
            <a:r>
              <a:rPr lang="en-GB" sz="1200" b="1" kern="12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Times New Roman"/>
              </a:rPr>
              <a:t>z</a:t>
            </a:r>
            <a:r>
              <a:rPr lang="en-GB" sz="1200" b="1" kern="1200" baseline="-250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Times New Roman"/>
              </a:rPr>
              <a:t>3</a:t>
            </a:r>
            <a:endParaRPr lang="en-GB" sz="1200" b="1" dirty="0">
              <a:effectLst/>
              <a:latin typeface="Times New Roman"/>
              <a:ea typeface="Times New Roman"/>
            </a:endParaRPr>
          </a:p>
        </p:txBody>
      </p:sp>
      <p:sp>
        <p:nvSpPr>
          <p:cNvPr id="11" name="TextBox 2"/>
          <p:cNvSpPr txBox="1"/>
          <p:nvPr/>
        </p:nvSpPr>
        <p:spPr>
          <a:xfrm>
            <a:off x="5148312" y="1412775"/>
            <a:ext cx="431800" cy="277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Aft>
                <a:spcPts val="0"/>
              </a:spcAft>
            </a:pPr>
            <a:r>
              <a:rPr lang="en-GB" sz="1200" b="1" kern="12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Times New Roman"/>
              </a:rPr>
              <a:t>z</a:t>
            </a:r>
            <a:r>
              <a:rPr lang="en-GB" sz="1200" b="1" kern="1200" baseline="-250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Times New Roman"/>
              </a:rPr>
              <a:t>4</a:t>
            </a:r>
            <a:endParaRPr lang="en-GB" sz="1200" b="1" dirty="0">
              <a:effectLst/>
              <a:latin typeface="Times New Roman"/>
              <a:ea typeface="Times New Roman"/>
            </a:endParaRPr>
          </a:p>
        </p:txBody>
      </p:sp>
      <p:sp>
        <p:nvSpPr>
          <p:cNvPr id="12" name="TextBox 2"/>
          <p:cNvSpPr txBox="1"/>
          <p:nvPr/>
        </p:nvSpPr>
        <p:spPr>
          <a:xfrm>
            <a:off x="5140148" y="3381484"/>
            <a:ext cx="431800" cy="277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Aft>
                <a:spcPts val="0"/>
              </a:spcAft>
            </a:pPr>
            <a:r>
              <a:rPr lang="en-GB" sz="1200" b="1" kern="12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Times New Roman"/>
              </a:rPr>
              <a:t>u</a:t>
            </a:r>
            <a:r>
              <a:rPr lang="en-GB" sz="1200" b="1" kern="1200" baseline="-250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Times New Roman"/>
              </a:rPr>
              <a:t>1</a:t>
            </a:r>
            <a:endParaRPr lang="en-GB" sz="1200" b="1" dirty="0">
              <a:effectLst/>
              <a:latin typeface="Times New Roman"/>
              <a:ea typeface="Times New Roman"/>
            </a:endParaRPr>
          </a:p>
        </p:txBody>
      </p:sp>
      <p:sp>
        <p:nvSpPr>
          <p:cNvPr id="13" name="TextBox 2"/>
          <p:cNvSpPr txBox="1"/>
          <p:nvPr/>
        </p:nvSpPr>
        <p:spPr>
          <a:xfrm>
            <a:off x="3539644" y="3381483"/>
            <a:ext cx="431800" cy="277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Aft>
                <a:spcPts val="0"/>
              </a:spcAft>
            </a:pPr>
            <a:r>
              <a:rPr lang="en-GB" sz="1200" b="1" kern="12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Times New Roman"/>
              </a:rPr>
              <a:t>u</a:t>
            </a:r>
            <a:r>
              <a:rPr lang="en-GB" sz="1200" b="1" kern="1200" baseline="-250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Times New Roman"/>
              </a:rPr>
              <a:t>2</a:t>
            </a:r>
            <a:endParaRPr lang="en-GB" sz="1200" b="1" dirty="0">
              <a:effectLst/>
              <a:latin typeface="Times New Roman"/>
              <a:ea typeface="Times New Roman"/>
            </a:endParaRPr>
          </a:p>
        </p:txBody>
      </p:sp>
      <p:sp>
        <p:nvSpPr>
          <p:cNvPr id="14" name="TextBox 2"/>
          <p:cNvSpPr txBox="1"/>
          <p:nvPr/>
        </p:nvSpPr>
        <p:spPr>
          <a:xfrm>
            <a:off x="4724046" y="688042"/>
            <a:ext cx="431800" cy="277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Aft>
                <a:spcPts val="0"/>
              </a:spcAft>
            </a:pPr>
            <a:r>
              <a:rPr lang="en-GB" sz="1200" b="1" kern="12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Times New Roman"/>
              </a:rPr>
              <a:t>u</a:t>
            </a:r>
            <a:r>
              <a:rPr lang="en-GB" sz="1200" b="1" kern="1200" baseline="-250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Times New Roman"/>
              </a:rPr>
              <a:t>3</a:t>
            </a:r>
            <a:endParaRPr lang="en-GB" sz="1200" b="1" dirty="0"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3717452"/>
              </p:ext>
            </p:extLst>
          </p:nvPr>
        </p:nvGraphicFramePr>
        <p:xfrm>
          <a:off x="2360613" y="4221088"/>
          <a:ext cx="4422775" cy="2227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87" name="Equation" r:id="rId6" imgW="1930400" imgH="914400" progId="Equation.DSMT4">
                  <p:embed/>
                </p:oleObj>
              </mc:Choice>
              <mc:Fallback>
                <p:oleObj name="Equation" r:id="rId6" imgW="1930400" imgH="914400" progId="Equation.DSMT4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0613" y="4221088"/>
                        <a:ext cx="4422775" cy="2227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189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0" name="Curved Up Arrow 14339"/>
          <p:cNvSpPr/>
          <p:nvPr/>
        </p:nvSpPr>
        <p:spPr>
          <a:xfrm>
            <a:off x="3954924" y="2780928"/>
            <a:ext cx="144016" cy="216024"/>
          </a:xfrm>
          <a:prstGeom prst="curved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 w="76200">
                <a:solidFill>
                  <a:schemeClr val="tx1"/>
                </a:solidFill>
                <a:prstDash val="sysDot"/>
              </a:ln>
              <a:solidFill>
                <a:schemeClr val="tx1"/>
              </a:solidFill>
            </a:endParaRPr>
          </a:p>
        </p:txBody>
      </p:sp>
      <p:sp>
        <p:nvSpPr>
          <p:cNvPr id="39" name="Curved Up Arrow 38"/>
          <p:cNvSpPr/>
          <p:nvPr/>
        </p:nvSpPr>
        <p:spPr>
          <a:xfrm flipH="1">
            <a:off x="4988550" y="2780928"/>
            <a:ext cx="144016" cy="216024"/>
          </a:xfrm>
          <a:prstGeom prst="curved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 w="76200">
                <a:solidFill>
                  <a:schemeClr val="tx1"/>
                </a:solidFill>
                <a:prstDash val="sysDot"/>
              </a:ln>
              <a:solidFill>
                <a:schemeClr val="tx1"/>
              </a:solidFill>
            </a:endParaRPr>
          </a:p>
        </p:txBody>
      </p:sp>
      <p:sp>
        <p:nvSpPr>
          <p:cNvPr id="40" name="Curved Up Arrow 39"/>
          <p:cNvSpPr/>
          <p:nvPr/>
        </p:nvSpPr>
        <p:spPr>
          <a:xfrm flipH="1" flipV="1">
            <a:off x="5004296" y="1171534"/>
            <a:ext cx="144016" cy="216024"/>
          </a:xfrm>
          <a:prstGeom prst="curved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 w="76200">
                <a:solidFill>
                  <a:schemeClr val="tx1"/>
                </a:solidFill>
                <a:prstDash val="sysDot"/>
              </a:ln>
              <a:solidFill>
                <a:schemeClr val="tx1"/>
              </a:solidFill>
            </a:endParaRPr>
          </a:p>
        </p:txBody>
      </p:sp>
      <p:sp>
        <p:nvSpPr>
          <p:cNvPr id="41" name="Curved Up Arrow 40"/>
          <p:cNvSpPr/>
          <p:nvPr/>
        </p:nvSpPr>
        <p:spPr>
          <a:xfrm flipV="1">
            <a:off x="3954924" y="1171534"/>
            <a:ext cx="144016" cy="216024"/>
          </a:xfrm>
          <a:prstGeom prst="curved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 w="76200">
                <a:solidFill>
                  <a:schemeClr val="tx1"/>
                </a:solidFill>
                <a:prstDash val="sysDot"/>
              </a:ln>
              <a:solidFill>
                <a:schemeClr val="tx1"/>
              </a:solidFill>
            </a:endParaRPr>
          </a:p>
        </p:txBody>
      </p:sp>
      <p:sp>
        <p:nvSpPr>
          <p:cNvPr id="14341" name="TextBox 14340"/>
          <p:cNvSpPr txBox="1"/>
          <p:nvPr/>
        </p:nvSpPr>
        <p:spPr>
          <a:xfrm>
            <a:off x="7452320" y="2031231"/>
            <a:ext cx="1224136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alibri" pitchFamily="34" charset="0"/>
              </a:rPr>
              <a:t>*</a:t>
            </a:r>
            <a:r>
              <a:rPr lang="en-GB" sz="2400" b="1" dirty="0" smtClean="0">
                <a:latin typeface="Calibri" pitchFamily="34" charset="0"/>
              </a:rPr>
              <a:t>Z = X</a:t>
            </a:r>
            <a:endParaRPr lang="en-GB" sz="2400" b="1" dirty="0">
              <a:latin typeface="Calibri" pitchFamily="34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74974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11110"/>
            <a:ext cx="8275575" cy="483146"/>
          </a:xfrm>
        </p:spPr>
        <p:txBody>
          <a:bodyPr/>
          <a:lstStyle/>
          <a:p>
            <a:pPr algn="l" eaLnBrk="1" hangingPunct="1"/>
            <a:r>
              <a:rPr lang="en-GB" sz="28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anose="020F0502020204030204" pitchFamily="34" charset="0"/>
              </a:rPr>
              <a:t>A Bilinear Model of Interacting </a:t>
            </a:r>
            <a:r>
              <a:rPr lang="en-GB" sz="28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anose="020F0502020204030204" pitchFamily="34" charset="0"/>
              </a:rPr>
              <a:t>V</a:t>
            </a:r>
            <a:r>
              <a:rPr lang="en-GB" sz="28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anose="020F0502020204030204" pitchFamily="34" charset="0"/>
              </a:rPr>
              <a:t>isual </a:t>
            </a:r>
            <a:r>
              <a:rPr lang="en-GB" sz="28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anose="020F0502020204030204" pitchFamily="34" charset="0"/>
              </a:rPr>
              <a:t>R</a:t>
            </a:r>
            <a:r>
              <a:rPr lang="en-GB" sz="28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anose="020F0502020204030204" pitchFamily="34" charset="0"/>
              </a:rPr>
              <a:t>egions</a:t>
            </a:r>
            <a:endParaRPr lang="en-US" sz="280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Calibri" panose="020F0502020204030204" pitchFamily="34" charset="0"/>
            </a:endParaRPr>
          </a:p>
        </p:txBody>
      </p:sp>
      <p:pic>
        <p:nvPicPr>
          <p:cNvPr id="14347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574" y="777846"/>
            <a:ext cx="5428853" cy="3083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2"/>
          <p:cNvSpPr txBox="1"/>
          <p:nvPr/>
        </p:nvSpPr>
        <p:spPr>
          <a:xfrm>
            <a:off x="3539644" y="2420888"/>
            <a:ext cx="431800" cy="277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1200" b="1" dirty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z</a:t>
            </a:r>
            <a:r>
              <a:rPr lang="en-GB" sz="1200" b="1" baseline="-25000" dirty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1</a:t>
            </a:r>
            <a:endParaRPr lang="en-GB" sz="1200" b="1" dirty="0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  <p:sp>
        <p:nvSpPr>
          <p:cNvPr id="9" name="TextBox 2"/>
          <p:cNvSpPr txBox="1"/>
          <p:nvPr/>
        </p:nvSpPr>
        <p:spPr>
          <a:xfrm>
            <a:off x="5148312" y="2420887"/>
            <a:ext cx="431800" cy="277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1200" b="1" dirty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z</a:t>
            </a:r>
            <a:r>
              <a:rPr lang="en-GB" sz="1200" b="1" baseline="-25000" dirty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2</a:t>
            </a:r>
            <a:endParaRPr lang="en-GB" sz="1200" b="1" dirty="0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  <p:sp>
        <p:nvSpPr>
          <p:cNvPr id="10" name="TextBox 2"/>
          <p:cNvSpPr txBox="1"/>
          <p:nvPr/>
        </p:nvSpPr>
        <p:spPr>
          <a:xfrm>
            <a:off x="3539644" y="1412776"/>
            <a:ext cx="431800" cy="277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1200" b="1" dirty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z</a:t>
            </a:r>
            <a:r>
              <a:rPr lang="en-GB" sz="1200" b="1" baseline="-25000" dirty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3</a:t>
            </a:r>
            <a:endParaRPr lang="en-GB" sz="1200" b="1" dirty="0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  <p:sp>
        <p:nvSpPr>
          <p:cNvPr id="11" name="TextBox 2"/>
          <p:cNvSpPr txBox="1"/>
          <p:nvPr/>
        </p:nvSpPr>
        <p:spPr>
          <a:xfrm>
            <a:off x="5148312" y="1412775"/>
            <a:ext cx="431800" cy="277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1200" b="1" dirty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z</a:t>
            </a:r>
            <a:r>
              <a:rPr lang="en-GB" sz="1200" b="1" baseline="-25000" dirty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4</a:t>
            </a:r>
            <a:endParaRPr lang="en-GB" sz="1200" b="1" dirty="0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  <p:sp>
        <p:nvSpPr>
          <p:cNvPr id="12" name="TextBox 2"/>
          <p:cNvSpPr txBox="1"/>
          <p:nvPr/>
        </p:nvSpPr>
        <p:spPr>
          <a:xfrm>
            <a:off x="5140148" y="3381484"/>
            <a:ext cx="431800" cy="277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1200" b="1" dirty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u</a:t>
            </a:r>
            <a:r>
              <a:rPr lang="en-GB" sz="1200" b="1" baseline="-25000" dirty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1</a:t>
            </a:r>
            <a:endParaRPr lang="en-GB" sz="1200" b="1" dirty="0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  <p:sp>
        <p:nvSpPr>
          <p:cNvPr id="13" name="TextBox 2"/>
          <p:cNvSpPr txBox="1"/>
          <p:nvPr/>
        </p:nvSpPr>
        <p:spPr>
          <a:xfrm>
            <a:off x="3539644" y="3381483"/>
            <a:ext cx="431800" cy="277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1200" b="1" dirty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u</a:t>
            </a:r>
            <a:r>
              <a:rPr lang="en-GB" sz="1200" b="1" baseline="-25000" dirty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2</a:t>
            </a:r>
            <a:endParaRPr lang="en-GB" sz="1200" b="1" dirty="0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  <p:sp>
        <p:nvSpPr>
          <p:cNvPr id="14" name="TextBox 2"/>
          <p:cNvSpPr txBox="1"/>
          <p:nvPr/>
        </p:nvSpPr>
        <p:spPr>
          <a:xfrm>
            <a:off x="4724046" y="688042"/>
            <a:ext cx="431800" cy="277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1200" b="1" dirty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u</a:t>
            </a:r>
            <a:r>
              <a:rPr lang="en-GB" sz="1200" b="1" baseline="-25000" dirty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3</a:t>
            </a:r>
            <a:endParaRPr lang="en-GB" sz="1200" b="1" dirty="0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415160"/>
              </p:ext>
            </p:extLst>
          </p:nvPr>
        </p:nvGraphicFramePr>
        <p:xfrm>
          <a:off x="395536" y="4792663"/>
          <a:ext cx="1906482" cy="436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2" name="Equation" r:id="rId6" imgW="774028" imgH="177646" progId="Equation.DSMT4">
                  <p:embed/>
                </p:oleObj>
              </mc:Choice>
              <mc:Fallback>
                <p:oleObj name="Equation" r:id="rId6" imgW="774028" imgH="1776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4792663"/>
                        <a:ext cx="1906482" cy="436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6996826"/>
              </p:ext>
            </p:extLst>
          </p:nvPr>
        </p:nvGraphicFramePr>
        <p:xfrm>
          <a:off x="395536" y="5301208"/>
          <a:ext cx="1683233" cy="483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3" name="Equation" r:id="rId8" imgW="660113" imgH="203112" progId="Equation.3">
                  <p:embed/>
                </p:oleObj>
              </mc:Choice>
              <mc:Fallback>
                <p:oleObj name="Equation" r:id="rId8" imgW="660113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5301208"/>
                        <a:ext cx="1683233" cy="4833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7398944"/>
              </p:ext>
            </p:extLst>
          </p:nvPr>
        </p:nvGraphicFramePr>
        <p:xfrm>
          <a:off x="2483768" y="4365104"/>
          <a:ext cx="6302375" cy="200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4" name="Equation" r:id="rId10" imgW="3136900" imgH="939800" progId="Equation.DSMT4">
                  <p:embed/>
                </p:oleObj>
              </mc:Choice>
              <mc:Fallback>
                <p:oleObj name="Equation" r:id="rId10" imgW="3136900" imgH="93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768" y="4365104"/>
                        <a:ext cx="6302375" cy="2008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189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Curved Up Arrow 18"/>
          <p:cNvSpPr/>
          <p:nvPr/>
        </p:nvSpPr>
        <p:spPr>
          <a:xfrm>
            <a:off x="3954924" y="2780928"/>
            <a:ext cx="144016" cy="216024"/>
          </a:xfrm>
          <a:prstGeom prst="curved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 w="76200">
                <a:solidFill>
                  <a:schemeClr val="tx1"/>
                </a:solidFill>
                <a:prstDash val="sysDot"/>
              </a:ln>
              <a:solidFill>
                <a:schemeClr val="tx1"/>
              </a:solidFill>
            </a:endParaRPr>
          </a:p>
        </p:txBody>
      </p:sp>
      <p:sp>
        <p:nvSpPr>
          <p:cNvPr id="20" name="Curved Up Arrow 19"/>
          <p:cNvSpPr/>
          <p:nvPr/>
        </p:nvSpPr>
        <p:spPr>
          <a:xfrm flipH="1">
            <a:off x="4988550" y="2780928"/>
            <a:ext cx="144016" cy="216024"/>
          </a:xfrm>
          <a:prstGeom prst="curved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 w="76200">
                <a:solidFill>
                  <a:schemeClr val="tx1"/>
                </a:solidFill>
                <a:prstDash val="sysDot"/>
              </a:ln>
              <a:solidFill>
                <a:schemeClr val="tx1"/>
              </a:solidFill>
            </a:endParaRPr>
          </a:p>
        </p:txBody>
      </p:sp>
      <p:sp>
        <p:nvSpPr>
          <p:cNvPr id="21" name="Curved Up Arrow 20"/>
          <p:cNvSpPr/>
          <p:nvPr/>
        </p:nvSpPr>
        <p:spPr>
          <a:xfrm flipV="1">
            <a:off x="3954924" y="1171534"/>
            <a:ext cx="144016" cy="216024"/>
          </a:xfrm>
          <a:prstGeom prst="curved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 w="76200">
                <a:solidFill>
                  <a:schemeClr val="tx1"/>
                </a:solidFill>
                <a:prstDash val="sysDot"/>
              </a:ln>
              <a:solidFill>
                <a:schemeClr val="tx1"/>
              </a:solidFill>
            </a:endParaRPr>
          </a:p>
        </p:txBody>
      </p:sp>
      <p:sp>
        <p:nvSpPr>
          <p:cNvPr id="22" name="Curved Up Arrow 21"/>
          <p:cNvSpPr/>
          <p:nvPr/>
        </p:nvSpPr>
        <p:spPr>
          <a:xfrm flipH="1" flipV="1">
            <a:off x="5004296" y="1171534"/>
            <a:ext cx="144016" cy="216024"/>
          </a:xfrm>
          <a:prstGeom prst="curved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 w="76200">
                <a:solidFill>
                  <a:schemeClr val="tx1"/>
                </a:solidFill>
                <a:prstDash val="sysDot"/>
              </a:ln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452320" y="2031231"/>
            <a:ext cx="1224136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alibri" pitchFamily="34" charset="0"/>
              </a:rPr>
              <a:t>*</a:t>
            </a:r>
            <a:r>
              <a:rPr lang="en-GB" sz="2400" b="1" dirty="0" smtClean="0">
                <a:latin typeface="Calibri" pitchFamily="34" charset="0"/>
              </a:rPr>
              <a:t>Z = X</a:t>
            </a:r>
            <a:endParaRPr lang="en-GB" sz="2400" b="1" dirty="0">
              <a:latin typeface="Calibri" pitchFamily="34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1944946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11110"/>
            <a:ext cx="8275575" cy="483146"/>
          </a:xfrm>
        </p:spPr>
        <p:txBody>
          <a:bodyPr/>
          <a:lstStyle/>
          <a:p>
            <a:pPr algn="l" eaLnBrk="1" hangingPunct="1"/>
            <a:r>
              <a:rPr lang="en-GB" sz="28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anose="020F0502020204030204" pitchFamily="34" charset="0"/>
              </a:rPr>
              <a:t>A Bilinear Model of Interacting </a:t>
            </a:r>
            <a:r>
              <a:rPr lang="en-GB" sz="28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anose="020F0502020204030204" pitchFamily="34" charset="0"/>
              </a:rPr>
              <a:t>V</a:t>
            </a:r>
            <a:r>
              <a:rPr lang="en-GB" sz="28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anose="020F0502020204030204" pitchFamily="34" charset="0"/>
              </a:rPr>
              <a:t>isual </a:t>
            </a:r>
            <a:r>
              <a:rPr lang="en-GB" sz="28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anose="020F0502020204030204" pitchFamily="34" charset="0"/>
              </a:rPr>
              <a:t>R</a:t>
            </a:r>
            <a:r>
              <a:rPr lang="en-GB" sz="28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anose="020F0502020204030204" pitchFamily="34" charset="0"/>
              </a:rPr>
              <a:t>egions</a:t>
            </a:r>
            <a:endParaRPr lang="en-US" sz="280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Calibri" panose="020F0502020204030204" pitchFamily="34" charset="0"/>
            </a:endParaRPr>
          </a:p>
        </p:txBody>
      </p:sp>
      <p:pic>
        <p:nvPicPr>
          <p:cNvPr id="14347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574" y="777846"/>
            <a:ext cx="5428853" cy="3083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6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7108023"/>
              </p:ext>
            </p:extLst>
          </p:nvPr>
        </p:nvGraphicFramePr>
        <p:xfrm>
          <a:off x="343606" y="4365104"/>
          <a:ext cx="8456789" cy="204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5" name="Equation" r:id="rId6" imgW="4762440" imgH="965160" progId="Equation.3">
                  <p:embed/>
                </p:oleObj>
              </mc:Choice>
              <mc:Fallback>
                <p:oleObj name="Equation" r:id="rId6" imgW="4762440" imgH="965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606" y="4365104"/>
                        <a:ext cx="8456789" cy="20494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189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val 1"/>
          <p:cNvSpPr/>
          <p:nvPr/>
        </p:nvSpPr>
        <p:spPr>
          <a:xfrm>
            <a:off x="5340550" y="5398730"/>
            <a:ext cx="540060" cy="504056"/>
          </a:xfrm>
          <a:prstGeom prst="ellips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4422976" y="4421614"/>
            <a:ext cx="540060" cy="504056"/>
          </a:xfrm>
          <a:prstGeom prst="ellips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3539644" y="2420888"/>
            <a:ext cx="431800" cy="277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1200" b="1" dirty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z</a:t>
            </a:r>
            <a:r>
              <a:rPr lang="en-GB" sz="1200" b="1" baseline="-25000" dirty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1</a:t>
            </a:r>
            <a:endParaRPr lang="en-GB" sz="1200" b="1" dirty="0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  <p:sp>
        <p:nvSpPr>
          <p:cNvPr id="9" name="TextBox 2"/>
          <p:cNvSpPr txBox="1"/>
          <p:nvPr/>
        </p:nvSpPr>
        <p:spPr>
          <a:xfrm>
            <a:off x="5148312" y="2420887"/>
            <a:ext cx="431800" cy="277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1200" b="1" dirty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z</a:t>
            </a:r>
            <a:r>
              <a:rPr lang="en-GB" sz="1200" b="1" baseline="-25000" dirty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2</a:t>
            </a:r>
            <a:endParaRPr lang="en-GB" sz="1200" b="1" dirty="0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  <p:sp>
        <p:nvSpPr>
          <p:cNvPr id="10" name="TextBox 2"/>
          <p:cNvSpPr txBox="1"/>
          <p:nvPr/>
        </p:nvSpPr>
        <p:spPr>
          <a:xfrm>
            <a:off x="3539644" y="1412776"/>
            <a:ext cx="431800" cy="277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1200" b="1" dirty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z</a:t>
            </a:r>
            <a:r>
              <a:rPr lang="en-GB" sz="1200" b="1" baseline="-25000" dirty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3</a:t>
            </a:r>
            <a:endParaRPr lang="en-GB" sz="1200" b="1" dirty="0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  <p:sp>
        <p:nvSpPr>
          <p:cNvPr id="11" name="TextBox 2"/>
          <p:cNvSpPr txBox="1"/>
          <p:nvPr/>
        </p:nvSpPr>
        <p:spPr>
          <a:xfrm>
            <a:off x="5148312" y="1412775"/>
            <a:ext cx="431800" cy="277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1200" b="1" dirty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z</a:t>
            </a:r>
            <a:r>
              <a:rPr lang="en-GB" sz="1200" b="1" baseline="-25000" dirty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4</a:t>
            </a:r>
            <a:endParaRPr lang="en-GB" sz="1200" b="1" dirty="0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  <p:sp>
        <p:nvSpPr>
          <p:cNvPr id="12" name="TextBox 2"/>
          <p:cNvSpPr txBox="1"/>
          <p:nvPr/>
        </p:nvSpPr>
        <p:spPr>
          <a:xfrm>
            <a:off x="5140148" y="3381484"/>
            <a:ext cx="431800" cy="277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1200" b="1" dirty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u</a:t>
            </a:r>
            <a:r>
              <a:rPr lang="en-GB" sz="1200" b="1" baseline="-25000" dirty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1</a:t>
            </a:r>
            <a:endParaRPr lang="en-GB" sz="1200" b="1" dirty="0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  <p:sp>
        <p:nvSpPr>
          <p:cNvPr id="13" name="TextBox 2"/>
          <p:cNvSpPr txBox="1"/>
          <p:nvPr/>
        </p:nvSpPr>
        <p:spPr>
          <a:xfrm>
            <a:off x="3539644" y="3381483"/>
            <a:ext cx="431800" cy="277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1200" b="1" dirty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u</a:t>
            </a:r>
            <a:r>
              <a:rPr lang="en-GB" sz="1200" b="1" baseline="-25000" dirty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2</a:t>
            </a:r>
            <a:endParaRPr lang="en-GB" sz="1200" b="1" dirty="0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  <p:sp>
        <p:nvSpPr>
          <p:cNvPr id="14" name="TextBox 2"/>
          <p:cNvSpPr txBox="1"/>
          <p:nvPr/>
        </p:nvSpPr>
        <p:spPr>
          <a:xfrm>
            <a:off x="4724046" y="688042"/>
            <a:ext cx="431800" cy="277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1200" b="1" dirty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u</a:t>
            </a:r>
            <a:r>
              <a:rPr lang="en-GB" sz="1200" b="1" baseline="-25000" dirty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3</a:t>
            </a:r>
            <a:endParaRPr lang="en-GB" sz="1200" b="1" dirty="0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  <p:sp>
        <p:nvSpPr>
          <p:cNvPr id="15" name="Curved Up Arrow 14"/>
          <p:cNvSpPr/>
          <p:nvPr/>
        </p:nvSpPr>
        <p:spPr>
          <a:xfrm>
            <a:off x="3954924" y="2780928"/>
            <a:ext cx="144016" cy="216024"/>
          </a:xfrm>
          <a:prstGeom prst="curved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 w="76200">
                <a:solidFill>
                  <a:schemeClr val="tx1"/>
                </a:solidFill>
                <a:prstDash val="sysDot"/>
              </a:ln>
              <a:solidFill>
                <a:schemeClr val="tx1"/>
              </a:solidFill>
            </a:endParaRPr>
          </a:p>
        </p:txBody>
      </p:sp>
      <p:sp>
        <p:nvSpPr>
          <p:cNvPr id="16" name="Curved Up Arrow 15"/>
          <p:cNvSpPr/>
          <p:nvPr/>
        </p:nvSpPr>
        <p:spPr>
          <a:xfrm flipH="1">
            <a:off x="4988550" y="2780928"/>
            <a:ext cx="144016" cy="216024"/>
          </a:xfrm>
          <a:prstGeom prst="curved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 w="76200">
                <a:solidFill>
                  <a:schemeClr val="tx1"/>
                </a:solidFill>
                <a:prstDash val="sysDot"/>
              </a:ln>
              <a:solidFill>
                <a:schemeClr val="tx1"/>
              </a:solidFill>
            </a:endParaRPr>
          </a:p>
        </p:txBody>
      </p:sp>
      <p:sp>
        <p:nvSpPr>
          <p:cNvPr id="17" name="Curved Up Arrow 16"/>
          <p:cNvSpPr/>
          <p:nvPr/>
        </p:nvSpPr>
        <p:spPr>
          <a:xfrm flipV="1">
            <a:off x="3954924" y="1171534"/>
            <a:ext cx="144016" cy="216024"/>
          </a:xfrm>
          <a:prstGeom prst="curved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 w="76200">
                <a:solidFill>
                  <a:schemeClr val="tx1"/>
                </a:solidFill>
                <a:prstDash val="sysDot"/>
              </a:ln>
              <a:solidFill>
                <a:schemeClr val="tx1"/>
              </a:solidFill>
            </a:endParaRPr>
          </a:p>
        </p:txBody>
      </p:sp>
      <p:sp>
        <p:nvSpPr>
          <p:cNvPr id="18" name="Curved Up Arrow 17"/>
          <p:cNvSpPr/>
          <p:nvPr/>
        </p:nvSpPr>
        <p:spPr>
          <a:xfrm flipH="1" flipV="1">
            <a:off x="5004296" y="1171534"/>
            <a:ext cx="144016" cy="216024"/>
          </a:xfrm>
          <a:prstGeom prst="curved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 w="76200">
                <a:solidFill>
                  <a:schemeClr val="tx1"/>
                </a:solidFill>
                <a:prstDash val="sysDot"/>
              </a:ln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452320" y="2031231"/>
            <a:ext cx="1224136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alibri" pitchFamily="34" charset="0"/>
              </a:rPr>
              <a:t>*</a:t>
            </a:r>
            <a:r>
              <a:rPr lang="en-GB" sz="2400" b="1" dirty="0" smtClean="0">
                <a:latin typeface="Calibri" pitchFamily="34" charset="0"/>
              </a:rPr>
              <a:t>Z = X</a:t>
            </a:r>
            <a:endParaRPr lang="en-GB" sz="2400" b="1" dirty="0">
              <a:latin typeface="Calibri" pitchFamily="34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9893277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5|9.9|29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5|9.9|29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5|9.9|29.5"/>
</p:tagLst>
</file>

<file path=ppt/theme/theme1.xml><?xml version="1.0" encoding="utf-8"?>
<a:theme xmlns:a="http://schemas.openxmlformats.org/drawingml/2006/main" name="Custom Design">
  <a:themeElements>
    <a:clrScheme name="Custom Design 15">
      <a:dk1>
        <a:srgbClr val="000000"/>
      </a:dk1>
      <a:lt1>
        <a:srgbClr val="FFFFFF"/>
      </a:lt1>
      <a:dk2>
        <a:srgbClr val="4B4620"/>
      </a:dk2>
      <a:lt2>
        <a:srgbClr val="808080"/>
      </a:lt2>
      <a:accent1>
        <a:srgbClr val="7FA1AC"/>
      </a:accent1>
      <a:accent2>
        <a:srgbClr val="004359"/>
      </a:accent2>
      <a:accent3>
        <a:srgbClr val="FFFFFF"/>
      </a:accent3>
      <a:accent4>
        <a:srgbClr val="000000"/>
      </a:accent4>
      <a:accent5>
        <a:srgbClr val="C0CDD2"/>
      </a:accent5>
      <a:accent6>
        <a:srgbClr val="003C50"/>
      </a:accent6>
      <a:hlink>
        <a:srgbClr val="4B4620"/>
      </a:hlink>
      <a:folHlink>
        <a:srgbClr val="B9C193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5">
        <a:dk1>
          <a:srgbClr val="000000"/>
        </a:dk1>
        <a:lt1>
          <a:srgbClr val="FFFFFF"/>
        </a:lt1>
        <a:dk2>
          <a:srgbClr val="4B4620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9C19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4024</TotalTime>
  <Words>1810</Words>
  <Application>Microsoft Office PowerPoint</Application>
  <PresentationFormat>On-screen Show (4:3)</PresentationFormat>
  <Paragraphs>401</Paragraphs>
  <Slides>46</Slides>
  <Notes>40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8" baseType="lpstr">
      <vt:lpstr>Custom Design</vt:lpstr>
      <vt:lpstr>Equation</vt:lpstr>
      <vt:lpstr>DYNAMIC CAUSAL MODELLING FOR fMRI Theory and Practice </vt:lpstr>
      <vt:lpstr>OUTLINE</vt:lpstr>
      <vt:lpstr>PowerPoint Presentation</vt:lpstr>
      <vt:lpstr>Structural, Functional and Effective Connectivity</vt:lpstr>
      <vt:lpstr>PowerPoint Presentation</vt:lpstr>
      <vt:lpstr>PowerPoint Presentation</vt:lpstr>
      <vt:lpstr>A Bilinear Model of Interacting Visual Regions</vt:lpstr>
      <vt:lpstr>A Bilinear Model of Interacting Visual Regions</vt:lpstr>
      <vt:lpstr>A Bilinear Model of Interacting Visual Regions</vt:lpstr>
      <vt:lpstr>Neuronal Model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DCM: Practice</vt:lpstr>
      <vt:lpstr>Rules of good practice</vt:lpstr>
      <vt:lpstr>Define the relevant model space</vt:lpstr>
      <vt:lpstr>Motivate model space carefully</vt:lpstr>
      <vt:lpstr>What you can not do with BMS</vt:lpstr>
      <vt:lpstr>PowerPoint Presentation</vt:lpstr>
      <vt:lpstr>Steps for conducting a DCM study on fMRI data…</vt:lpstr>
      <vt:lpstr>Planning a DCM Study</vt:lpstr>
      <vt:lpstr>Attention to Motion Dataset</vt:lpstr>
      <vt:lpstr>PowerPoint Presentation</vt:lpstr>
      <vt:lpstr>PowerPoint Presentation</vt:lpstr>
      <vt:lpstr>1. Extracting the time-series  </vt:lpstr>
      <vt:lpstr>PowerPoint Presentation</vt:lpstr>
      <vt:lpstr>2. Defining the model space</vt:lpstr>
      <vt:lpstr>PowerPoint Presentation</vt:lpstr>
      <vt:lpstr>3. Model Estimation</vt:lpstr>
      <vt:lpstr>4. BMS &amp; Model-Level Inference</vt:lpstr>
      <vt:lpstr>PowerPoint Presentation</vt:lpstr>
      <vt:lpstr>PowerPoint Presentation</vt:lpstr>
      <vt:lpstr>5. Family-Level Inference</vt:lpstr>
      <vt:lpstr>6. Parameter-Level Inference</vt:lpstr>
      <vt:lpstr>7. Group Studies</vt:lpstr>
      <vt:lpstr>So,  DCM…</vt:lpstr>
      <vt:lpstr>PowerPoint Presentation</vt:lpstr>
      <vt:lpstr>Thank you for listening…</vt:lpstr>
      <vt:lpstr>PowerPoint Presentation</vt:lpstr>
      <vt:lpstr>PowerPoint Presentation</vt:lpstr>
      <vt:lpstr>PowerPoint Presentation</vt:lpstr>
    </vt:vector>
  </TitlesOfParts>
  <Company>UCL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Simon Brown</dc:creator>
  <cp:lastModifiedBy>Diego</cp:lastModifiedBy>
  <cp:revision>152</cp:revision>
  <cp:lastPrinted>2014-03-04T16:55:45Z</cp:lastPrinted>
  <dcterms:created xsi:type="dcterms:W3CDTF">2005-07-13T12:26:50Z</dcterms:created>
  <dcterms:modified xsi:type="dcterms:W3CDTF">2014-03-18T21:06:25Z</dcterms:modified>
</cp:coreProperties>
</file>