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81" r:id="rId3"/>
    <p:sldId id="282" r:id="rId4"/>
    <p:sldId id="283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257" r:id="rId31"/>
    <p:sldId id="258" r:id="rId32"/>
    <p:sldId id="269" r:id="rId33"/>
    <p:sldId id="275" r:id="rId34"/>
    <p:sldId id="270" r:id="rId35"/>
    <p:sldId id="259" r:id="rId36"/>
    <p:sldId id="271" r:id="rId37"/>
    <p:sldId id="260" r:id="rId38"/>
    <p:sldId id="276" r:id="rId39"/>
    <p:sldId id="261" r:id="rId40"/>
    <p:sldId id="266" r:id="rId41"/>
    <p:sldId id="277" r:id="rId42"/>
    <p:sldId id="262" r:id="rId43"/>
    <p:sldId id="278" r:id="rId44"/>
    <p:sldId id="273" r:id="rId45"/>
    <p:sldId id="263" r:id="rId46"/>
    <p:sldId id="268" r:id="rId47"/>
    <p:sldId id="264" r:id="rId48"/>
    <p:sldId id="265" r:id="rId49"/>
    <p:sldId id="274" r:id="rId50"/>
    <p:sldId id="312" r:id="rId51"/>
    <p:sldId id="313" r:id="rId52"/>
    <p:sldId id="314" r:id="rId53"/>
    <p:sldId id="315" r:id="rId5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FEE"/>
    <a:srgbClr val="92E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6" autoAdjust="0"/>
    <p:restoredTop sz="94660"/>
  </p:normalViewPr>
  <p:slideViewPr>
    <p:cSldViewPr>
      <p:cViewPr>
        <p:scale>
          <a:sx n="70" d="100"/>
          <a:sy n="70" d="100"/>
        </p:scale>
        <p:origin x="-84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38246-420B-4411-A33B-0A05C0E12339}" type="datetimeFigureOut">
              <a:rPr lang="en-GB" smtClean="0"/>
              <a:pPr/>
              <a:t>13/03/2013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F4669-04BE-44A2-9200-420C70CFB4F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88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77888-8898-4D3D-AA99-667FC1BDEC96}" type="datetimeFigureOut">
              <a:rPr lang="en-GB" smtClean="0"/>
              <a:pPr/>
              <a:t>13/03/2013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42909-E305-4FD6-98F0-152FD057D47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70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42909-E305-4FD6-98F0-152FD057D47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713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Gill Sans MT" pitchFamily="34" charset="0"/>
              </a:rPr>
              <a:t>Each model is defined and estimated independent of the others, and as such the umber of models does not detrimentally affect the statistical power your DCM analysis.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42909-E305-4FD6-98F0-152FD057D474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584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42909-E305-4FD6-98F0-152FD057D474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417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42909-E305-4FD6-98F0-152FD057D474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503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42909-E305-4FD6-98F0-152FD057D474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42909-E305-4FD6-98F0-152FD057D474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382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42909-E305-4FD6-98F0-152FD057D474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655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z="1200" dirty="0" smtClean="0">
                <a:latin typeface="Gill Sans MT" pitchFamily="34" charset="0"/>
              </a:rPr>
              <a:t>Gives you parameter values (in Hz for fMRI) and associated posterior probabilities.</a:t>
            </a:r>
          </a:p>
          <a:p>
            <a:pPr algn="ctr"/>
            <a:endParaRPr lang="en-GB" sz="1200" dirty="0" smtClean="0">
              <a:latin typeface="Gill Sans MT" pitchFamily="34" charset="0"/>
            </a:endParaRPr>
          </a:p>
          <a:p>
            <a:pPr algn="ctr"/>
            <a:r>
              <a:rPr lang="en-GB" sz="1200" dirty="0" smtClean="0">
                <a:latin typeface="Gill Sans MT" pitchFamily="34" charset="0"/>
              </a:rPr>
              <a:t>These values are weighted by your winning model.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42909-E305-4FD6-98F0-152FD057D474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853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42909-E305-4FD6-98F0-152FD057D474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948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42909-E305-4FD6-98F0-152FD057D474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880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42909-E305-4FD6-98F0-152FD057D474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443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46990-5FE9-4BEB-B68A-14C593AC9F44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8577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Making inferences about </a:t>
            </a:r>
            <a:r>
              <a:rPr lang="en-GB" i="1" u="sng" dirty="0" smtClean="0"/>
              <a:t>connection strengths</a:t>
            </a:r>
            <a:r>
              <a:rPr lang="en-GB" dirty="0" smtClean="0"/>
              <a:t>, rather than model structure.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42909-E305-4FD6-98F0-152FD057D474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023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level of involvement of a</a:t>
            </a:r>
            <a:r>
              <a:rPr lang="en-GB" baseline="0" dirty="0" smtClean="0"/>
              <a:t> connection/region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42909-E305-4FD6-98F0-152FD057D474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0058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42909-E305-4FD6-98F0-152FD057D474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197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42909-E305-4FD6-98F0-152FD057D474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784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Define a set of DCMs,</a:t>
            </a:r>
            <a:r>
              <a:rPr lang="en-GB" baseline="0" dirty="0" smtClean="0"/>
              <a:t> design an experimental procedure to discriminate between competing models, acquire the data and analyses the time-series, start again with more specific models in light of new data.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42909-E305-4FD6-98F0-152FD057D474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183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Block Design – 10 scans/block, 360 scans in total, TR = 3.22s</a:t>
            </a:r>
            <a:endParaRPr kumimoji="0" lang="en-GB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42909-E305-4FD6-98F0-152FD057D474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726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42909-E305-4FD6-98F0-152FD057D474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934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Easy to find, you can’t miss it. Most of</a:t>
            </a:r>
            <a:r>
              <a:rPr lang="en-GB" baseline="0" dirty="0" smtClean="0"/>
              <a:t> the things you’ll need to do in DCM can be done from this button.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42909-E305-4FD6-98F0-152FD057D474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17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i="1" dirty="0" smtClean="0">
                <a:latin typeface="Gill Sans MT" pitchFamily="34" charset="0"/>
              </a:rPr>
              <a:t>If there’s no significant activation/too few significantly activated voxels then you’re not predicting anything with DCM – DCM predicts responses to experimental manipulations.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42909-E305-4FD6-98F0-152FD057D474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421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42909-E305-4FD6-98F0-152FD057D474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6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6" t="30807" r="2130"/>
          <a:stretch>
            <a:fillRect/>
          </a:stretch>
        </p:blipFill>
        <p:spPr bwMode="auto">
          <a:xfrm>
            <a:off x="0" y="0"/>
            <a:ext cx="9144000" cy="12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0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018F19-84E5-4F34-8B8C-F2E265E0A016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9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908050"/>
            <a:ext cx="2132012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925" y="908050"/>
            <a:ext cx="624681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0D613A-CBD7-4DB0-A396-7E0EAA228A2F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8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06BFCE-1C0A-40BF-AB22-69A0D4DADFE2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08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0D7F3E-9359-4571-9D30-13E2CD309843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3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CEBA52-E359-4AB8-8B4B-444C6CBB35AD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9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C9B43B-4C5F-4923-B136-E1E360E4B2D2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09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37CC78-7810-424C-8706-67BA7DE2F0B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8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59053C-4B53-448F-B70D-4210F10E1D42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74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83C692-0629-45F5-9A4F-9B447B1FB1EA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84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03B556-097C-4D37-BDEA-71C3B70DA8C3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9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EF2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7" t="58952" r="2347"/>
          <a:stretch>
            <a:fillRect/>
          </a:stretch>
        </p:blipFill>
        <p:spPr bwMode="auto">
          <a:xfrm>
            <a:off x="-1588" y="0"/>
            <a:ext cx="9145588" cy="53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27CE9A-B8E7-42DC-B13D-66B7BEF372C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dbxprd0111.outlook.com/owa/redir.aspx?C=uVx9-NsK_0G9pxAwTTWsRJgx6XH48c8IGLQZDvn_JpfonLl-cbfy5epcYGuofBMZlhrebGsRyGQ.&amp;URL=http://tinyurl.com/bueuqa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8.png"/><Relationship Id="rId5" Type="http://schemas.microsoft.com/office/2007/relationships/hdphoto" Target="../media/hdphoto2.wdp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3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7.jpeg"/><Relationship Id="rId4" Type="http://schemas.openxmlformats.org/officeDocument/2006/relationships/image" Target="../media/image3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2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3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l.ion.ucl.ac.uk/spm/doc/intro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EF2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0" y="1268760"/>
            <a:ext cx="8496300" cy="1368425"/>
          </a:xfrm>
        </p:spPr>
        <p:txBody>
          <a:bodyPr/>
          <a:lstStyle/>
          <a:p>
            <a:pPr algn="ctr"/>
            <a:r>
              <a:rPr lang="en-GB" sz="4000" b="0" spc="100" dirty="0" smtClean="0">
                <a:latin typeface="Gill Sans MT" pitchFamily="34" charset="0"/>
              </a:rPr>
              <a:t>Dynamic Causal Modelling for fMRI</a:t>
            </a:r>
            <a:endParaRPr lang="en-GB" sz="4000" b="0" spc="100" dirty="0">
              <a:latin typeface="Gill Sans MT" pitchFamily="34" charset="0"/>
            </a:endParaRPr>
          </a:p>
        </p:txBody>
      </p:sp>
      <p:pic>
        <p:nvPicPr>
          <p:cNvPr id="9221" name="Picture 5" descr="C:\Users\Rosie Coleman\Desktop\Images\RVC Brain\RVC_Listening - Copy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0" b="96364" l="12435" r="93063">
                        <a14:foregroundMark x1="18717" y1="8000" x2="31414" y2="26909"/>
                        <a14:foregroundMark x1="12435" y1="53455" x2="36387" y2="50000"/>
                        <a14:foregroundMark x1="13874" y1="85455" x2="35995" y2="80909"/>
                        <a14:foregroundMark x1="34162" y1="58182" x2="35079" y2="53636"/>
                        <a14:foregroundMark x1="24607" y1="54727" x2="26702" y2="52909"/>
                        <a14:foregroundMark x1="65707" y1="20909" x2="84162" y2="19455"/>
                        <a14:foregroundMark x1="66230" y1="20727" x2="66885" y2="16727"/>
                        <a14:foregroundMark x1="22644" y1="30364" x2="21335" y2="29636"/>
                        <a14:foregroundMark x1="19764" y1="93818" x2="20812" y2="95091"/>
                        <a14:foregroundMark x1="31675" y1="93455" x2="34817" y2="89273"/>
                        <a14:foregroundMark x1="63220" y1="53273" x2="86257" y2="50727"/>
                        <a14:foregroundMark x1="74476" y1="70909" x2="71466" y2="71636"/>
                        <a14:foregroundMark x1="76309" y1="72000" x2="78141" y2="7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4608512" cy="331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>
          <a:xfrm>
            <a:off x="1979712" y="5301208"/>
            <a:ext cx="5648672" cy="86409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dirty="0" smtClean="0"/>
              <a:t>Rosie Coleman</a:t>
            </a:r>
          </a:p>
          <a:p>
            <a:pPr algn="ctr"/>
            <a:r>
              <a:rPr lang="en-GB" dirty="0" smtClean="0"/>
              <a:t>Philipp Schwartenbeck</a:t>
            </a:r>
            <a:endParaRPr lang="en-GB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1619672" y="6309320"/>
            <a:ext cx="6120680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Methods for </a:t>
            </a:r>
            <a:r>
              <a:rPr lang="en-GB" sz="2400" dirty="0" smtClean="0"/>
              <a:t>dummies 2012/13</a:t>
            </a:r>
          </a:p>
          <a:p>
            <a:r>
              <a:rPr lang="en-GB" sz="2400" dirty="0" smtClean="0"/>
              <a:t>With thanks to Peter </a:t>
            </a:r>
            <a:r>
              <a:rPr lang="en-GB" sz="2400" dirty="0" err="1" smtClean="0"/>
              <a:t>Zeidman</a:t>
            </a:r>
            <a:r>
              <a:rPr lang="en-GB" sz="2400" dirty="0" smtClean="0"/>
              <a:t> &amp; '</a:t>
            </a:r>
            <a:r>
              <a:rPr lang="en-GB" sz="2400" dirty="0" err="1" smtClean="0"/>
              <a:t>Ōiwi</a:t>
            </a:r>
            <a:r>
              <a:rPr lang="en-GB" sz="2400" dirty="0" smtClean="0"/>
              <a:t> Parker-Jones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42358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925" y="764704"/>
            <a:ext cx="8489950" cy="1296988"/>
          </a:xfrm>
        </p:spPr>
        <p:txBody>
          <a:bodyPr/>
          <a:lstStyle/>
          <a:p>
            <a:r>
              <a:rPr lang="en-GB" dirty="0" smtClean="0">
                <a:latin typeface="Gill Sans MT"/>
              </a:rPr>
              <a:t>Brain as input-state-output system</a:t>
            </a:r>
            <a:endParaRPr lang="en-GB" dirty="0">
              <a:latin typeface="Gill Sans M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GB" dirty="0" smtClean="0"/>
              <a:t>Two types of inputs: </a:t>
            </a:r>
          </a:p>
          <a:p>
            <a:pPr lvl="1"/>
            <a:r>
              <a:rPr lang="en-GB" dirty="0" smtClean="0"/>
              <a:t>Influence on specific anatomical regions (nodes)</a:t>
            </a:r>
          </a:p>
          <a:p>
            <a:pPr lvl="1"/>
            <a:r>
              <a:rPr lang="en-GB" dirty="0" smtClean="0"/>
              <a:t>Modulation of coupling among regions (nodes)</a:t>
            </a:r>
          </a:p>
          <a:p>
            <a:r>
              <a:rPr lang="en-GB" dirty="0" smtClean="0"/>
              <a:t>E.g. visual input: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15305"/>
            <a:ext cx="4464496" cy="308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6588224" y="4424064"/>
            <a:ext cx="1440160" cy="517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lipse 5"/>
          <p:cNvSpPr/>
          <p:nvPr/>
        </p:nvSpPr>
        <p:spPr>
          <a:xfrm>
            <a:off x="5508104" y="3573016"/>
            <a:ext cx="1584176" cy="6235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99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925" y="764704"/>
            <a:ext cx="8489950" cy="1296988"/>
          </a:xfrm>
        </p:spPr>
        <p:txBody>
          <a:bodyPr/>
          <a:lstStyle/>
          <a:p>
            <a:r>
              <a:rPr lang="en-GB" dirty="0">
                <a:latin typeface="Gill Sans MT"/>
              </a:rPr>
              <a:t>Brain as input-state-output system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88232"/>
            <a:ext cx="8229600" cy="3412976"/>
          </a:xfrm>
        </p:spPr>
        <p:txBody>
          <a:bodyPr>
            <a:normAutofit/>
          </a:bodyPr>
          <a:lstStyle/>
          <a:p>
            <a:r>
              <a:rPr lang="en-GB" b="1" dirty="0" smtClean="0"/>
              <a:t>Inputs</a:t>
            </a:r>
            <a:r>
              <a:rPr lang="en-GB" dirty="0" smtClean="0"/>
              <a:t>: experimental manipulations</a:t>
            </a:r>
          </a:p>
          <a:p>
            <a:pPr lvl="1"/>
            <a:r>
              <a:rPr lang="en-GB" dirty="0" smtClean="0"/>
              <a:t>External input on brain, e.g. visual stimuli</a:t>
            </a:r>
          </a:p>
          <a:p>
            <a:pPr lvl="1"/>
            <a:r>
              <a:rPr lang="en-GB" dirty="0" smtClean="0"/>
              <a:t>Context, e.g. attention</a:t>
            </a:r>
          </a:p>
          <a:p>
            <a:r>
              <a:rPr lang="en-GB" b="1" dirty="0" smtClean="0"/>
              <a:t>State variables</a:t>
            </a:r>
            <a:r>
              <a:rPr lang="en-GB" dirty="0" smtClean="0"/>
              <a:t>: neuronal activities in the brain</a:t>
            </a:r>
          </a:p>
          <a:p>
            <a:r>
              <a:rPr lang="en-GB" b="1" dirty="0" smtClean="0"/>
              <a:t>Outputs</a:t>
            </a:r>
            <a:r>
              <a:rPr lang="en-GB" dirty="0" smtClean="0"/>
              <a:t>: electromagnetic or hemodynamic responses over brain regions</a:t>
            </a:r>
          </a:p>
          <a:p>
            <a:pPr lvl="1"/>
            <a:r>
              <a:rPr lang="en-GB" dirty="0" smtClean="0"/>
              <a:t>Measured in scanner</a:t>
            </a:r>
          </a:p>
        </p:txBody>
      </p:sp>
    </p:spTree>
    <p:extLst>
      <p:ext uri="{BB962C8B-B14F-4D97-AF65-F5344CB8AC3E}">
        <p14:creationId xmlns:p14="http://schemas.microsoft.com/office/powerpoint/2010/main" val="158138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934072"/>
            <a:ext cx="8229600" cy="1143000"/>
          </a:xfrm>
        </p:spPr>
        <p:txBody>
          <a:bodyPr/>
          <a:lstStyle/>
          <a:p>
            <a:pPr algn="ctr"/>
            <a:r>
              <a:rPr lang="en-GB" dirty="0" smtClean="0">
                <a:latin typeface="Gill Sans MT"/>
              </a:rPr>
              <a:t>Hemodynamic model</a:t>
            </a:r>
            <a:endParaRPr lang="en-GB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64771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Gill Sans MT"/>
              </a:rPr>
              <a:t>Hemodynamic “Forward” model</a:t>
            </a:r>
            <a:endParaRPr lang="en-GB" dirty="0">
              <a:latin typeface="Gill Sans M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0200" y="1844825"/>
            <a:ext cx="8489950" cy="4321026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GB" sz="2800" dirty="0" smtClean="0"/>
              <a:t>Effective connectivity: influence </a:t>
            </a:r>
            <a:r>
              <a:rPr lang="en-GB" sz="2800" dirty="0"/>
              <a:t>that one </a:t>
            </a:r>
            <a:r>
              <a:rPr lang="en-GB" sz="2800" b="1" dirty="0"/>
              <a:t>neuronal</a:t>
            </a:r>
            <a:r>
              <a:rPr lang="en-GB" sz="2800" dirty="0"/>
              <a:t> system exerts over another</a:t>
            </a:r>
          </a:p>
          <a:p>
            <a:r>
              <a:rPr lang="en-GB" dirty="0"/>
              <a:t>Problem: neuronal activity not directly accessible in fMRI…</a:t>
            </a:r>
          </a:p>
          <a:p>
            <a:r>
              <a:rPr lang="en-GB" dirty="0" smtClean="0"/>
              <a:t>Hemodynamic “forward” model of how neuronal synaptic activity transformed into measured response</a:t>
            </a:r>
          </a:p>
          <a:p>
            <a:r>
              <a:rPr lang="en-GB" dirty="0" smtClean="0"/>
              <a:t>Key </a:t>
            </a:r>
            <a:r>
              <a:rPr lang="en-GB" dirty="0"/>
              <a:t>difference to other measurements of </a:t>
            </a:r>
            <a:r>
              <a:rPr lang="en-GB" dirty="0" smtClean="0"/>
              <a:t>connectivity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35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Gill Sans MT"/>
              </a:rPr>
              <a:t>Forward model</a:t>
            </a:r>
            <a:endParaRPr lang="en-GB" dirty="0">
              <a:latin typeface="Gill Sans M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1972816"/>
          </a:xfrm>
        </p:spPr>
        <p:txBody>
          <a:bodyPr>
            <a:normAutofit/>
          </a:bodyPr>
          <a:lstStyle/>
          <a:p>
            <a:r>
              <a:rPr lang="de-DE" dirty="0" smtClean="0"/>
              <a:t>DCM: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estimate</a:t>
            </a:r>
            <a:r>
              <a:rPr lang="de-DE" dirty="0"/>
              <a:t> </a:t>
            </a:r>
            <a:r>
              <a:rPr lang="de-DE" dirty="0" err="1"/>
              <a:t>parameters</a:t>
            </a:r>
            <a:r>
              <a:rPr lang="de-DE" dirty="0"/>
              <a:t> </a:t>
            </a:r>
            <a:r>
              <a:rPr lang="de-DE" dirty="0" err="1"/>
              <a:t>at</a:t>
            </a:r>
            <a:r>
              <a:rPr lang="de-DE" dirty="0"/>
              <a:t> neuronal </a:t>
            </a:r>
            <a:r>
              <a:rPr lang="de-DE" dirty="0" err="1"/>
              <a:t>level</a:t>
            </a:r>
            <a:r>
              <a:rPr lang="de-DE" dirty="0"/>
              <a:t> </a:t>
            </a:r>
            <a:endParaRPr lang="de-DE" dirty="0" smtClean="0"/>
          </a:p>
          <a:p>
            <a:pPr lvl="1"/>
            <a:r>
              <a:rPr lang="de-DE" dirty="0" smtClean="0"/>
              <a:t>Such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modelled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measured</a:t>
            </a:r>
            <a:r>
              <a:rPr lang="de-DE" dirty="0" smtClean="0"/>
              <a:t> BOLD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dirty="0" err="1" smtClean="0"/>
              <a:t>maximally</a:t>
            </a:r>
            <a:r>
              <a:rPr lang="de-DE" dirty="0" smtClean="0"/>
              <a:t> </a:t>
            </a:r>
            <a:r>
              <a:rPr lang="de-DE" dirty="0" err="1" smtClean="0"/>
              <a:t>similar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605" y="848866"/>
            <a:ext cx="16668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457200" y="2104256"/>
            <a:ext cx="6635080" cy="1612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Neuronal dynamics (z) transformed into BOLD-signal (y) via hemodynamic response function (</a:t>
            </a:r>
            <a:r>
              <a:rPr lang="el-GR" dirty="0" smtClean="0"/>
              <a:t>λ</a:t>
            </a:r>
            <a:r>
              <a:rPr lang="de-DE" dirty="0" smtClean="0"/>
              <a:t>)</a:t>
            </a:r>
          </a:p>
          <a:p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4788024" y="651605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details see Stephan et al., 2007…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92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934072"/>
            <a:ext cx="8229600" cy="1143000"/>
          </a:xfrm>
        </p:spPr>
        <p:txBody>
          <a:bodyPr/>
          <a:lstStyle/>
          <a:p>
            <a:pPr algn="ctr"/>
            <a:r>
              <a:rPr lang="en-GB" dirty="0" smtClean="0">
                <a:latin typeface="Gill Sans MT"/>
              </a:rPr>
              <a:t>Neuronal model</a:t>
            </a:r>
            <a:endParaRPr lang="en-GB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43795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Gill Sans MT"/>
              </a:rPr>
              <a:t>What is DCM modelling?</a:t>
            </a:r>
            <a:endParaRPr lang="en-GB" dirty="0">
              <a:latin typeface="Gill Sans M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43638"/>
            <a:ext cx="16668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49487" y="3789040"/>
            <a:ext cx="167424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Forward model:</a:t>
            </a:r>
            <a:endParaRPr lang="en-GB" dirty="0"/>
          </a:p>
        </p:txBody>
      </p:sp>
      <p:sp>
        <p:nvSpPr>
          <p:cNvPr id="6" name="Ellipse 5"/>
          <p:cNvSpPr/>
          <p:nvPr/>
        </p:nvSpPr>
        <p:spPr>
          <a:xfrm>
            <a:off x="2987824" y="2780928"/>
            <a:ext cx="576064" cy="3750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Gewinkelte Verbindung 7"/>
          <p:cNvCxnSpPr>
            <a:stCxn id="4" idx="0"/>
          </p:cNvCxnSpPr>
          <p:nvPr/>
        </p:nvCxnSpPr>
        <p:spPr>
          <a:xfrm rot="5400000" flipH="1" flipV="1">
            <a:off x="3891240" y="1558822"/>
            <a:ext cx="538774" cy="183085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90907"/>
            <a:ext cx="3764447" cy="213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98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Gill Sans MT"/>
              </a:rPr>
              <a:t>Neuronal model</a:t>
            </a:r>
            <a:endParaRPr lang="en-GB" dirty="0">
              <a:latin typeface="Gill Sans M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0200" y="2203673"/>
            <a:ext cx="8489950" cy="3457575"/>
          </a:xfrm>
        </p:spPr>
        <p:txBody>
          <a:bodyPr>
            <a:normAutofit/>
          </a:bodyPr>
          <a:lstStyle/>
          <a:p>
            <a:r>
              <a:rPr lang="en-GB" dirty="0" smtClean="0"/>
              <a:t>Aim: model temporal evolution of set of neuronal states </a:t>
            </a:r>
            <a:r>
              <a:rPr lang="en-GB" dirty="0" err="1" smtClean="0"/>
              <a:t>z</a:t>
            </a:r>
            <a:r>
              <a:rPr lang="en-GB" baseline="-25000" dirty="0" err="1" smtClean="0"/>
              <a:t>t</a:t>
            </a:r>
            <a:endParaRPr lang="en-GB" baseline="-25000" dirty="0" smtClean="0"/>
          </a:p>
          <a:p>
            <a:r>
              <a:rPr lang="en-GB" dirty="0" smtClean="0"/>
              <a:t>Important: not interested in neuronal state itself, but its rate of change in time</a:t>
            </a:r>
          </a:p>
          <a:p>
            <a:pPr lvl="1"/>
            <a:r>
              <a:rPr lang="en-GB" dirty="0" smtClean="0"/>
              <a:t>Due to experimental perturbation in system</a:t>
            </a:r>
          </a:p>
          <a:p>
            <a:r>
              <a:rPr lang="en-GB" dirty="0" smtClean="0"/>
              <a:t>Expressed in differential equation:</a:t>
            </a:r>
          </a:p>
          <a:p>
            <a:endParaRPr lang="en-GB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2699792" y="6309320"/>
            <a:ext cx="1019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c</a:t>
            </a:r>
            <a:r>
              <a:rPr lang="en-GB" sz="1200" dirty="0" smtClean="0">
                <a:solidFill>
                  <a:srgbClr val="FF0000"/>
                </a:solidFill>
              </a:rPr>
              <a:t>urrent state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707904" y="6320353"/>
            <a:ext cx="1057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e</a:t>
            </a:r>
            <a:r>
              <a:rPr lang="en-GB" sz="1200" dirty="0" smtClean="0">
                <a:solidFill>
                  <a:srgbClr val="FF0000"/>
                </a:solidFill>
              </a:rPr>
              <a:t>xternal input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752587" y="6309320"/>
            <a:ext cx="1475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Intrinsic connectivity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45" y="5402929"/>
            <a:ext cx="329183" cy="40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252497"/>
            <a:ext cx="1885016" cy="84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Ellipse 26"/>
          <p:cNvSpPr/>
          <p:nvPr/>
        </p:nvSpPr>
        <p:spPr>
          <a:xfrm rot="5122532">
            <a:off x="3741603" y="5541159"/>
            <a:ext cx="398240" cy="2230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Ellipse 27"/>
          <p:cNvSpPr/>
          <p:nvPr/>
        </p:nvSpPr>
        <p:spPr>
          <a:xfrm rot="5122532">
            <a:off x="4068053" y="5541159"/>
            <a:ext cx="398240" cy="2230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Ellipse 28"/>
          <p:cNvSpPr/>
          <p:nvPr/>
        </p:nvSpPr>
        <p:spPr>
          <a:xfrm rot="5122532">
            <a:off x="4428093" y="5541159"/>
            <a:ext cx="398240" cy="2230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Gerade Verbindung mit Pfeil 29"/>
          <p:cNvCxnSpPr/>
          <p:nvPr/>
        </p:nvCxnSpPr>
        <p:spPr>
          <a:xfrm flipV="1">
            <a:off x="3491880" y="5877273"/>
            <a:ext cx="288032" cy="4000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V="1">
            <a:off x="4283968" y="5909269"/>
            <a:ext cx="0" cy="4000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H="1" flipV="1">
            <a:off x="4716016" y="5909270"/>
            <a:ext cx="360040" cy="4000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998" y="5216679"/>
            <a:ext cx="850834" cy="87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96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Gill Sans MT"/>
              </a:rPr>
              <a:t>General State </a:t>
            </a:r>
            <a:r>
              <a:rPr lang="en-GB" dirty="0">
                <a:latin typeface="Gill Sans MT"/>
              </a:rPr>
              <a:t>E</a:t>
            </a:r>
            <a:r>
              <a:rPr lang="en-GB" dirty="0" smtClean="0">
                <a:latin typeface="Gill Sans MT"/>
              </a:rPr>
              <a:t>quation</a:t>
            </a:r>
            <a:endParaRPr lang="en-GB" dirty="0">
              <a:latin typeface="Gill Sans M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25273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/>
                            </a:rPr>
                            <m:t>𝑑𝑧</m:t>
                          </m:r>
                        </m:num>
                        <m:den>
                          <m:r>
                            <a:rPr lang="de-DE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de-DE" i="1">
                          <a:latin typeface="Cambria Math"/>
                        </a:rPr>
                        <m:t>=</m:t>
                      </m:r>
                      <m:r>
                        <a:rPr lang="de-DE" i="1">
                          <a:latin typeface="Cambria Math"/>
                        </a:rPr>
                        <m:t>𝐹</m:t>
                      </m:r>
                      <m:r>
                        <a:rPr lang="de-DE" i="1">
                          <a:latin typeface="Cambria Math"/>
                        </a:rPr>
                        <m:t>(</m:t>
                      </m:r>
                      <m:r>
                        <a:rPr lang="de-DE" i="1">
                          <a:latin typeface="Cambria Math"/>
                        </a:rPr>
                        <m:t>𝑧</m:t>
                      </m:r>
                      <m:r>
                        <a:rPr lang="de-DE" i="1">
                          <a:latin typeface="Cambria Math"/>
                        </a:rPr>
                        <m:t>,</m:t>
                      </m:r>
                      <m:r>
                        <a:rPr lang="de-DE" i="1">
                          <a:latin typeface="Cambria Math"/>
                        </a:rPr>
                        <m:t>𝑢</m:t>
                      </m:r>
                      <m:r>
                        <a:rPr lang="de-DE" i="1"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θ</m:t>
                      </m:r>
                      <m:r>
                        <a:rPr lang="de-DE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 xmlns:mv="urn:schemas-microsoft-com:mac:vml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25273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61" y="3635166"/>
            <a:ext cx="2674243" cy="181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/>
        </p:nvSpPr>
        <p:spPr>
          <a:xfrm>
            <a:off x="4067944" y="4725144"/>
            <a:ext cx="62798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Z</a:t>
            </a:r>
            <a:r>
              <a:rPr lang="en-GB" sz="1400" baseline="-25000" dirty="0" smtClean="0"/>
              <a:t>1</a:t>
            </a:r>
            <a:endParaRPr lang="en-GB" sz="1400" dirty="0"/>
          </a:p>
        </p:txBody>
      </p:sp>
      <p:sp>
        <p:nvSpPr>
          <p:cNvPr id="10" name="Ellipse 9"/>
          <p:cNvSpPr/>
          <p:nvPr/>
        </p:nvSpPr>
        <p:spPr>
          <a:xfrm>
            <a:off x="4572000" y="3933055"/>
            <a:ext cx="612068" cy="540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</a:t>
            </a:r>
            <a:r>
              <a:rPr lang="en-GB" baseline="-25000" dirty="0" smtClean="0"/>
              <a:t>2</a:t>
            </a:r>
            <a:endParaRPr lang="en-GB" dirty="0"/>
          </a:p>
        </p:txBody>
      </p:sp>
      <p:sp>
        <p:nvSpPr>
          <p:cNvPr id="11" name="Ellipse 10"/>
          <p:cNvSpPr/>
          <p:nvPr/>
        </p:nvSpPr>
        <p:spPr>
          <a:xfrm>
            <a:off x="3491880" y="4062597"/>
            <a:ext cx="576064" cy="518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</a:t>
            </a:r>
            <a:r>
              <a:rPr lang="en-GB" baseline="-25000" dirty="0" smtClean="0"/>
              <a:t>3</a:t>
            </a:r>
            <a:endParaRPr lang="en-GB" dirty="0"/>
          </a:p>
        </p:txBody>
      </p:sp>
      <p:sp>
        <p:nvSpPr>
          <p:cNvPr id="12" name="Ellipse 11"/>
          <p:cNvSpPr/>
          <p:nvPr/>
        </p:nvSpPr>
        <p:spPr>
          <a:xfrm rot="5122532">
            <a:off x="4555590" y="1978225"/>
            <a:ext cx="424680" cy="3268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Gerade Verbindung mit Pfeil 12"/>
          <p:cNvCxnSpPr/>
          <p:nvPr/>
        </p:nvCxnSpPr>
        <p:spPr>
          <a:xfrm flipV="1">
            <a:off x="3131840" y="5229200"/>
            <a:ext cx="1008112" cy="10481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5928946" y="3893320"/>
            <a:ext cx="2278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z</a:t>
            </a:r>
            <a:r>
              <a:rPr lang="en-GB" sz="1600" dirty="0" smtClean="0">
                <a:solidFill>
                  <a:srgbClr val="FF0000"/>
                </a:solidFill>
              </a:rPr>
              <a:t>: current state of system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 rot="5122532">
            <a:off x="4899720" y="1978226"/>
            <a:ext cx="424680" cy="3268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feld 16"/>
          <p:cNvSpPr txBox="1"/>
          <p:nvPr/>
        </p:nvSpPr>
        <p:spPr>
          <a:xfrm>
            <a:off x="5940152" y="4242574"/>
            <a:ext cx="2405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u: external input to system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940152" y="4602614"/>
            <a:ext cx="2115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rgbClr val="FF0000"/>
                </a:solidFill>
              </a:rPr>
              <a:t>θ</a:t>
            </a:r>
            <a:r>
              <a:rPr lang="en-GB" sz="1600" dirty="0" smtClean="0">
                <a:solidFill>
                  <a:srgbClr val="FF0000"/>
                </a:solidFill>
              </a:rPr>
              <a:t>: intrinsic connectivity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 rot="5122532">
            <a:off x="5259760" y="1978226"/>
            <a:ext cx="424680" cy="3268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Gerade Verbindung mit Pfeil 19"/>
          <p:cNvCxnSpPr/>
          <p:nvPr/>
        </p:nvCxnSpPr>
        <p:spPr>
          <a:xfrm flipV="1">
            <a:off x="4456188" y="4437112"/>
            <a:ext cx="187820" cy="2429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>
            <a:off x="4550098" y="4473553"/>
            <a:ext cx="217833" cy="2898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flipH="1">
            <a:off x="4067944" y="4127594"/>
            <a:ext cx="396044" cy="214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 flipV="1">
            <a:off x="4112332" y="4242574"/>
            <a:ext cx="387660" cy="83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>
            <a:off x="3923928" y="4581128"/>
            <a:ext cx="188404" cy="2506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 flipH="1" flipV="1">
            <a:off x="3995937" y="4509120"/>
            <a:ext cx="175045" cy="2187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6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42" y="6041672"/>
            <a:ext cx="452482" cy="55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09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/>
      <p:bldP spid="16" grpId="0" animBg="1"/>
      <p:bldP spid="17" grpId="0"/>
      <p:bldP spid="18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Gill Sans MT"/>
              </a:rPr>
              <a:t>Neural State Equation in DCM</a:t>
            </a:r>
            <a:endParaRPr lang="en-GB" dirty="0">
              <a:latin typeface="Gill Sans M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0200" y="1844824"/>
            <a:ext cx="8489950" cy="3457575"/>
          </a:xfrm>
        </p:spPr>
        <p:txBody>
          <a:bodyPr/>
          <a:lstStyle/>
          <a:p>
            <a:r>
              <a:rPr lang="en-GB" dirty="0" smtClean="0"/>
              <a:t>Example: attention to motion or colour of visual stimulus (</a:t>
            </a:r>
            <a:r>
              <a:rPr lang="en-GB" dirty="0" err="1" smtClean="0"/>
              <a:t>Chawla</a:t>
            </a:r>
            <a:r>
              <a:rPr lang="en-GB" dirty="0" smtClean="0"/>
              <a:t>, 1999)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084" y="3066013"/>
            <a:ext cx="4588372" cy="307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 rot="5122532">
            <a:off x="5528851" y="4119745"/>
            <a:ext cx="462559" cy="468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lipse 6"/>
          <p:cNvSpPr/>
          <p:nvPr/>
        </p:nvSpPr>
        <p:spPr>
          <a:xfrm rot="5122532">
            <a:off x="6128350" y="3394615"/>
            <a:ext cx="462559" cy="468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lipse 7"/>
          <p:cNvSpPr/>
          <p:nvPr/>
        </p:nvSpPr>
        <p:spPr>
          <a:xfrm rot="5122532">
            <a:off x="6703070" y="4119745"/>
            <a:ext cx="462559" cy="468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lipse 8"/>
          <p:cNvSpPr/>
          <p:nvPr/>
        </p:nvSpPr>
        <p:spPr>
          <a:xfrm rot="5122532">
            <a:off x="6104917" y="4889668"/>
            <a:ext cx="462559" cy="468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lipse 11"/>
          <p:cNvSpPr/>
          <p:nvPr/>
        </p:nvSpPr>
        <p:spPr>
          <a:xfrm rot="5122532">
            <a:off x="6202290" y="3033727"/>
            <a:ext cx="324748" cy="422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llipse 12"/>
          <p:cNvSpPr/>
          <p:nvPr/>
        </p:nvSpPr>
        <p:spPr>
          <a:xfrm rot="5122532">
            <a:off x="7081458" y="4263110"/>
            <a:ext cx="324748" cy="422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llipse 13"/>
          <p:cNvSpPr/>
          <p:nvPr/>
        </p:nvSpPr>
        <p:spPr>
          <a:xfrm rot="5122532">
            <a:off x="6505394" y="5055198"/>
            <a:ext cx="324748" cy="422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Ellipse 14"/>
          <p:cNvSpPr/>
          <p:nvPr/>
        </p:nvSpPr>
        <p:spPr>
          <a:xfrm rot="5122532">
            <a:off x="5281258" y="4260810"/>
            <a:ext cx="324748" cy="422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Ellipse 15"/>
          <p:cNvSpPr/>
          <p:nvPr/>
        </p:nvSpPr>
        <p:spPr>
          <a:xfrm rot="5122532">
            <a:off x="5888893" y="3804301"/>
            <a:ext cx="462559" cy="468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Ellipse 16"/>
          <p:cNvSpPr/>
          <p:nvPr/>
        </p:nvSpPr>
        <p:spPr>
          <a:xfrm rot="5122532">
            <a:off x="5744877" y="4529628"/>
            <a:ext cx="462559" cy="468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Ellipse 17"/>
          <p:cNvSpPr/>
          <p:nvPr/>
        </p:nvSpPr>
        <p:spPr>
          <a:xfrm rot="5122532">
            <a:off x="6536964" y="4601636"/>
            <a:ext cx="462559" cy="468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Ellipse 18"/>
          <p:cNvSpPr/>
          <p:nvPr/>
        </p:nvSpPr>
        <p:spPr>
          <a:xfrm rot="5122532">
            <a:off x="6392948" y="3804301"/>
            <a:ext cx="462559" cy="468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Ellipse 19"/>
          <p:cNvSpPr/>
          <p:nvPr/>
        </p:nvSpPr>
        <p:spPr>
          <a:xfrm rot="5400000">
            <a:off x="6157054" y="5516355"/>
            <a:ext cx="430524" cy="8643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Ellipse 20"/>
          <p:cNvSpPr/>
          <p:nvPr/>
        </p:nvSpPr>
        <p:spPr>
          <a:xfrm rot="5400000">
            <a:off x="7813006" y="3356115"/>
            <a:ext cx="430524" cy="8643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Ellipse 21"/>
          <p:cNvSpPr/>
          <p:nvPr/>
        </p:nvSpPr>
        <p:spPr>
          <a:xfrm rot="5400000">
            <a:off x="4428630" y="3391019"/>
            <a:ext cx="430524" cy="8643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nhaltsplatzhalter 2"/>
          <p:cNvSpPr txBox="1">
            <a:spLocks/>
          </p:cNvSpPr>
          <p:nvPr/>
        </p:nvSpPr>
        <p:spPr>
          <a:xfrm>
            <a:off x="457200" y="3284984"/>
            <a:ext cx="3630884" cy="36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Neural system consisting of:</a:t>
            </a:r>
          </a:p>
          <a:p>
            <a:pPr marL="685800" lvl="1"/>
            <a:r>
              <a:rPr lang="en-GB" dirty="0" smtClean="0"/>
              <a:t>4 nodes (regions)</a:t>
            </a:r>
          </a:p>
          <a:p>
            <a:pPr marL="685800" lvl="1"/>
            <a:r>
              <a:rPr lang="en-GB" dirty="0" smtClean="0"/>
              <a:t>Connections</a:t>
            </a:r>
          </a:p>
          <a:p>
            <a:pPr lvl="2"/>
            <a:r>
              <a:rPr lang="en-GB" dirty="0" smtClean="0"/>
              <a:t>Within regions</a:t>
            </a:r>
          </a:p>
          <a:p>
            <a:pPr lvl="2"/>
            <a:r>
              <a:rPr lang="en-GB" dirty="0" smtClean="0"/>
              <a:t>Between regions</a:t>
            </a:r>
          </a:p>
          <a:p>
            <a:pPr marL="685800" lvl="1"/>
            <a:r>
              <a:rPr lang="en-GB" dirty="0" smtClean="0"/>
              <a:t>External input</a:t>
            </a:r>
          </a:p>
          <a:p>
            <a:pPr lvl="2"/>
            <a:r>
              <a:rPr lang="en-GB" dirty="0" smtClean="0"/>
              <a:t>Stimulus</a:t>
            </a:r>
          </a:p>
          <a:p>
            <a:pPr lvl="2"/>
            <a:r>
              <a:rPr lang="en-GB" dirty="0"/>
              <a:t>C</a:t>
            </a:r>
            <a:r>
              <a:rPr lang="en-GB" dirty="0" smtClean="0"/>
              <a:t>ontext</a:t>
            </a:r>
          </a:p>
          <a:p>
            <a:endParaRPr lang="en-GB" dirty="0"/>
          </a:p>
        </p:txBody>
      </p:sp>
      <p:sp>
        <p:nvSpPr>
          <p:cNvPr id="24" name="Textfeld 23"/>
          <p:cNvSpPr txBox="1"/>
          <p:nvPr/>
        </p:nvSpPr>
        <p:spPr>
          <a:xfrm>
            <a:off x="6141104" y="6516052"/>
            <a:ext cx="300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Taken from: Stephan, 2004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51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Gill Sans MT"/>
              </a:rPr>
              <a:t>Outline</a:t>
            </a:r>
            <a:endParaRPr lang="en-GB" dirty="0">
              <a:latin typeface="Gill Sans M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0200" y="1700809"/>
            <a:ext cx="8489950" cy="4465042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en-GB" dirty="0" smtClean="0"/>
              <a:t>DCM: Theory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GB" smtClean="0"/>
              <a:t>Background</a:t>
            </a:r>
            <a:endParaRPr lang="en-GB" dirty="0" smtClean="0"/>
          </a:p>
          <a:p>
            <a:pPr marL="1028700" lvl="1" indent="-571500">
              <a:buFont typeface="+mj-lt"/>
              <a:buAutoNum type="romanLcPeriod"/>
            </a:pPr>
            <a:r>
              <a:rPr lang="en-GB" dirty="0" smtClean="0"/>
              <a:t>Basis of DCM</a:t>
            </a:r>
          </a:p>
          <a:p>
            <a:pPr marL="1428750" lvl="2" indent="-571500"/>
            <a:r>
              <a:rPr lang="en-GB" dirty="0" smtClean="0"/>
              <a:t>Hemodynamic model</a:t>
            </a:r>
          </a:p>
          <a:p>
            <a:pPr marL="1428750" lvl="2" indent="-571500"/>
            <a:r>
              <a:rPr lang="en-GB" dirty="0" smtClean="0"/>
              <a:t>Neuronal Model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GB" dirty="0" smtClean="0"/>
              <a:t>Developments in DCM</a:t>
            </a:r>
          </a:p>
          <a:p>
            <a:pPr marL="628650" indent="-571500">
              <a:buFont typeface="+mj-lt"/>
              <a:buAutoNum type="arabicPeriod"/>
            </a:pPr>
            <a:r>
              <a:rPr lang="en-GB" dirty="0" smtClean="0"/>
              <a:t>DCM: Practice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GB" dirty="0" smtClean="0"/>
              <a:t>Experimental Design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GB" dirty="0"/>
              <a:t>Step-by-step </a:t>
            </a:r>
            <a:r>
              <a:rPr lang="en-GB" dirty="0" smtClean="0"/>
              <a:t>guide</a:t>
            </a:r>
          </a:p>
        </p:txBody>
      </p:sp>
    </p:spTree>
    <p:extLst>
      <p:ext uri="{BB962C8B-B14F-4D97-AF65-F5344CB8AC3E}">
        <p14:creationId xmlns:p14="http://schemas.microsoft.com/office/powerpoint/2010/main" val="37810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925" y="620688"/>
            <a:ext cx="8489950" cy="1296988"/>
          </a:xfrm>
        </p:spPr>
        <p:txBody>
          <a:bodyPr/>
          <a:lstStyle/>
          <a:p>
            <a:r>
              <a:rPr lang="en-GB" dirty="0" smtClean="0">
                <a:latin typeface="Gill Sans MT"/>
              </a:rPr>
              <a:t>Neural State </a:t>
            </a:r>
            <a:r>
              <a:rPr lang="en-GB" dirty="0">
                <a:latin typeface="Gill Sans MT"/>
              </a:rPr>
              <a:t>Equation in DCM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4176464" cy="279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38" y="4079329"/>
            <a:ext cx="4857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161" y="6237312"/>
            <a:ext cx="2321991" cy="5505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 rot="5400000">
            <a:off x="1965873" y="5300792"/>
            <a:ext cx="1382407" cy="3466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lipse 7"/>
          <p:cNvSpPr/>
          <p:nvPr/>
        </p:nvSpPr>
        <p:spPr>
          <a:xfrm rot="5400000">
            <a:off x="3198999" y="4585145"/>
            <a:ext cx="1382407" cy="17779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lipse 8"/>
          <p:cNvSpPr/>
          <p:nvPr/>
        </p:nvSpPr>
        <p:spPr>
          <a:xfrm rot="5400000">
            <a:off x="5368105" y="4801169"/>
            <a:ext cx="1382407" cy="13458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33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925" y="620688"/>
            <a:ext cx="8489950" cy="1296988"/>
          </a:xfrm>
        </p:spPr>
        <p:txBody>
          <a:bodyPr/>
          <a:lstStyle/>
          <a:p>
            <a:r>
              <a:rPr lang="en-GB" dirty="0">
                <a:latin typeface="Gill Sans MT"/>
              </a:rPr>
              <a:t>Neural State Equation in DCM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4176464" cy="279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02561"/>
            <a:ext cx="2321991" cy="5505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4725144"/>
                <a:ext cx="8219256" cy="2016224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de-DE" dirty="0" smtClean="0"/>
                  <a:t>: </a:t>
                </a:r>
                <a:r>
                  <a:rPr lang="de-DE" dirty="0" err="1" smtClean="0"/>
                  <a:t>change</a:t>
                </a:r>
                <a:r>
                  <a:rPr lang="de-DE" dirty="0" smtClean="0"/>
                  <a:t> in </a:t>
                </a:r>
                <a:r>
                  <a:rPr lang="de-DE" dirty="0" err="1" smtClean="0"/>
                  <a:t>neural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system</a:t>
                </a:r>
                <a:endParaRPr lang="de-DE" dirty="0" smtClean="0"/>
              </a:p>
              <a:p>
                <a:r>
                  <a:rPr lang="en-GB" dirty="0"/>
                  <a:t>A: connectivity matrix if no input</a:t>
                </a:r>
              </a:p>
              <a:p>
                <a:pPr lvl="1"/>
                <a:r>
                  <a:rPr lang="en-GB" dirty="0"/>
                  <a:t>Intrinsic coupling in absence of experimental </a:t>
                </a:r>
                <a:r>
                  <a:rPr lang="en-GB" dirty="0" smtClean="0"/>
                  <a:t>perturbations</a:t>
                </a:r>
              </a:p>
              <a:p>
                <a:r>
                  <a:rPr lang="en-GB" dirty="0" smtClean="0"/>
                  <a:t>z: nodes (regions)</a:t>
                </a:r>
              </a:p>
              <a:p>
                <a:r>
                  <a:rPr lang="en-GB" dirty="0" smtClean="0"/>
                  <a:t>C: extrinsic </a:t>
                </a:r>
                <a:r>
                  <a:rPr lang="en-GB" dirty="0"/>
                  <a:t>influences of inputs on neuronal </a:t>
                </a:r>
                <a:r>
                  <a:rPr lang="en-GB" dirty="0" smtClean="0"/>
                  <a:t>activity in regions</a:t>
                </a:r>
              </a:p>
              <a:p>
                <a:r>
                  <a:rPr lang="en-GB" dirty="0"/>
                  <a:t>u: </a:t>
                </a:r>
                <a:r>
                  <a:rPr lang="en-GB" dirty="0" smtClean="0"/>
                  <a:t>inputs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 xmlns="" xmlns:mv="urn:schemas-microsoft-com:mac:vml">
          <p:sp>
            <p:nvSpPr>
              <p:cNvPr id="6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4725144"/>
                <a:ext cx="8219256" cy="2016224"/>
              </a:xfrm>
              <a:blipFill rotWithShape="1">
                <a:blip r:embed="rId4"/>
                <a:stretch>
                  <a:fillRect l="-890" t="-4834" b="-57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6868754" y="2492896"/>
            <a:ext cx="2095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Problem: want to account for changes in connectivity due to input…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925" y="620688"/>
            <a:ext cx="8489950" cy="1296988"/>
          </a:xfrm>
        </p:spPr>
        <p:txBody>
          <a:bodyPr/>
          <a:lstStyle/>
          <a:p>
            <a:r>
              <a:rPr lang="en-GB" dirty="0">
                <a:latin typeface="Gill Sans MT"/>
              </a:rPr>
              <a:t>Neural State Equation in DCM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3600400" cy="282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00" y="4145543"/>
            <a:ext cx="3376984" cy="7956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 rot="5122532">
            <a:off x="4521998" y="2070183"/>
            <a:ext cx="327915" cy="3466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lipse 7"/>
          <p:cNvSpPr/>
          <p:nvPr/>
        </p:nvSpPr>
        <p:spPr>
          <a:xfrm rot="5122532">
            <a:off x="4089950" y="2064937"/>
            <a:ext cx="327915" cy="3466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lipse 8"/>
          <p:cNvSpPr/>
          <p:nvPr/>
        </p:nvSpPr>
        <p:spPr>
          <a:xfrm rot="5122532">
            <a:off x="4006055" y="2718255"/>
            <a:ext cx="327915" cy="3466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lipse 9"/>
          <p:cNvSpPr/>
          <p:nvPr/>
        </p:nvSpPr>
        <p:spPr>
          <a:xfrm rot="5122532">
            <a:off x="4654127" y="2713009"/>
            <a:ext cx="327915" cy="3466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4968552"/>
                <a:ext cx="8219256" cy="1988840"/>
              </a:xfrm>
            </p:spPr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de-DE" dirty="0" smtClean="0"/>
                  <a:t>: </a:t>
                </a:r>
                <a:r>
                  <a:rPr lang="de-DE" dirty="0" err="1" smtClean="0"/>
                  <a:t>change</a:t>
                </a:r>
                <a:r>
                  <a:rPr lang="de-DE" dirty="0" smtClean="0"/>
                  <a:t> in </a:t>
                </a:r>
                <a:r>
                  <a:rPr lang="de-DE" dirty="0" err="1" smtClean="0"/>
                  <a:t>neural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system</a:t>
                </a:r>
                <a:endParaRPr lang="de-DE" dirty="0" smtClean="0"/>
              </a:p>
              <a:p>
                <a:r>
                  <a:rPr lang="en-GB" dirty="0"/>
                  <a:t>A: connectivity matrix if no input</a:t>
                </a:r>
              </a:p>
              <a:p>
                <a:pPr lvl="1"/>
                <a:r>
                  <a:rPr lang="en-GB" dirty="0"/>
                  <a:t>Intrinsic coupling in absence of experimental </a:t>
                </a:r>
                <a:r>
                  <a:rPr lang="en-GB" dirty="0" smtClean="0"/>
                  <a:t>perturbations</a:t>
                </a:r>
              </a:p>
              <a:p>
                <a:r>
                  <a:rPr lang="en-GB" b="1" dirty="0" smtClean="0"/>
                  <a:t>B: change </a:t>
                </a:r>
                <a:r>
                  <a:rPr lang="en-GB" b="1" dirty="0"/>
                  <a:t>in intrinsic coupling due to </a:t>
                </a:r>
                <a:r>
                  <a:rPr lang="en-GB" b="1" dirty="0" smtClean="0"/>
                  <a:t>input</a:t>
                </a:r>
              </a:p>
              <a:p>
                <a:r>
                  <a:rPr lang="en-GB" dirty="0" smtClean="0"/>
                  <a:t>z: nodes (regions)</a:t>
                </a:r>
              </a:p>
              <a:p>
                <a:r>
                  <a:rPr lang="en-GB" dirty="0" smtClean="0"/>
                  <a:t>C: extrinsic </a:t>
                </a:r>
                <a:r>
                  <a:rPr lang="en-GB" dirty="0"/>
                  <a:t>influences of inputs on neuronal </a:t>
                </a:r>
                <a:r>
                  <a:rPr lang="en-GB" dirty="0" smtClean="0"/>
                  <a:t>activity</a:t>
                </a:r>
                <a:r>
                  <a:rPr lang="en-GB" dirty="0"/>
                  <a:t> in regions</a:t>
                </a:r>
                <a:endParaRPr lang="en-GB" dirty="0" smtClean="0"/>
              </a:p>
              <a:p>
                <a:r>
                  <a:rPr lang="en-GB" dirty="0"/>
                  <a:t>u: </a:t>
                </a:r>
                <a:r>
                  <a:rPr lang="en-GB" dirty="0" smtClean="0"/>
                  <a:t>inputs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 xmlns="" xmlns:mv="urn:schemas-microsoft-com:mac:vml">
          <p:sp>
            <p:nvSpPr>
              <p:cNvPr id="11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4968552"/>
                <a:ext cx="8219256" cy="1988840"/>
              </a:xfrm>
              <a:blipFill rotWithShape="1">
                <a:blip r:embed="rId4"/>
                <a:stretch>
                  <a:fillRect l="-593" t="-4294" b="-12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erade Verbindung mit Pfeil 4"/>
          <p:cNvCxnSpPr/>
          <p:nvPr/>
        </p:nvCxnSpPr>
        <p:spPr>
          <a:xfrm flipH="1">
            <a:off x="5796136" y="5877272"/>
            <a:ext cx="122413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7164288" y="5229200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Allowing for interactions between input and activity in region (i.e. nonlinearities)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925" y="836712"/>
            <a:ext cx="8489950" cy="1296988"/>
          </a:xfrm>
        </p:spPr>
        <p:txBody>
          <a:bodyPr/>
          <a:lstStyle/>
          <a:p>
            <a:r>
              <a:rPr lang="en-GB" dirty="0">
                <a:latin typeface="Gill Sans MT"/>
              </a:rPr>
              <a:t>Neural State Equation in DCM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3284984"/>
            <a:ext cx="8435280" cy="3096344"/>
          </a:xfrm>
        </p:spPr>
        <p:txBody>
          <a:bodyPr>
            <a:normAutofit/>
          </a:bodyPr>
          <a:lstStyle/>
          <a:p>
            <a:r>
              <a:rPr lang="en-GB" dirty="0" smtClean="0"/>
              <a:t>Having established this neural state equation, we can now specify DCMs to look at:</a:t>
            </a:r>
          </a:p>
          <a:p>
            <a:pPr lvl="1"/>
            <a:r>
              <a:rPr lang="en-GB" dirty="0"/>
              <a:t>I</a:t>
            </a:r>
            <a:r>
              <a:rPr lang="en-GB" dirty="0" smtClean="0"/>
              <a:t>ntrinsic coupling between regions (A matrix)</a:t>
            </a:r>
          </a:p>
          <a:p>
            <a:pPr lvl="1"/>
            <a:r>
              <a:rPr lang="en-GB" dirty="0" smtClean="0"/>
              <a:t>Changes in coupling due to external input (B matrix)</a:t>
            </a:r>
          </a:p>
          <a:p>
            <a:pPr lvl="2"/>
            <a:r>
              <a:rPr lang="en-GB" dirty="0" smtClean="0"/>
              <a:t>Usually most interesting</a:t>
            </a:r>
          </a:p>
          <a:p>
            <a:pPr lvl="1"/>
            <a:r>
              <a:rPr lang="en-GB" dirty="0" smtClean="0"/>
              <a:t>Direct influences of inputs on regions (C matrix)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27408"/>
            <a:ext cx="3847306" cy="111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6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925" y="764704"/>
            <a:ext cx="8489950" cy="129698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Gill Sans MT"/>
              </a:rPr>
              <a:t>Standard fMRI as special case of DCM</a:t>
            </a:r>
            <a:endParaRPr lang="en-GB" dirty="0">
              <a:latin typeface="Gill Sans M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1093440"/>
          </a:xfrm>
        </p:spPr>
        <p:txBody>
          <a:bodyPr/>
          <a:lstStyle/>
          <a:p>
            <a:r>
              <a:rPr lang="en-GB" dirty="0" smtClean="0"/>
              <a:t>Btw: Assuming that B=[] and only allowing for connectivity within regions gives us…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49" y="2564904"/>
            <a:ext cx="395191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446856" y="5719936"/>
            <a:ext cx="8229600" cy="1093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… a model for </a:t>
            </a:r>
            <a:r>
              <a:rPr lang="en-GB" dirty="0"/>
              <a:t>standard </a:t>
            </a:r>
            <a:r>
              <a:rPr lang="en-GB" dirty="0" smtClean="0"/>
              <a:t>analysis of fMRI time-series (GLM for region-specific activation)…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1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925" y="764704"/>
            <a:ext cx="8489950" cy="1296988"/>
          </a:xfrm>
        </p:spPr>
        <p:txBody>
          <a:bodyPr/>
          <a:lstStyle/>
          <a:p>
            <a:r>
              <a:rPr lang="en-GB" dirty="0" smtClean="0">
                <a:latin typeface="Gill Sans MT"/>
              </a:rPr>
              <a:t>Inference in DCM</a:t>
            </a:r>
            <a:endParaRPr lang="en-GB" dirty="0">
              <a:latin typeface="Gill Sans M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en-GB" dirty="0" smtClean="0"/>
              <a:t>Bayesian Inference</a:t>
            </a:r>
          </a:p>
          <a:p>
            <a:r>
              <a:rPr lang="en-GB" dirty="0" smtClean="0"/>
              <a:t>Relying on prior knowledge about connectivity parameters</a:t>
            </a:r>
          </a:p>
          <a:p>
            <a:r>
              <a:rPr lang="en-GB" dirty="0" smtClean="0"/>
              <a:t>Bayesian model selection to find model with highest model-evidence</a:t>
            </a:r>
          </a:p>
          <a:p>
            <a:pPr lvl="1"/>
            <a:r>
              <a:rPr lang="en-GB" dirty="0" smtClean="0"/>
              <a:t>Most likely connections &amp; influences of inputs</a:t>
            </a:r>
          </a:p>
          <a:p>
            <a:r>
              <a:rPr lang="en-GB" dirty="0" smtClean="0"/>
              <a:t>Important: trade off between model fit and complexity (e.g., parameters in model)</a:t>
            </a:r>
          </a:p>
          <a:p>
            <a:pPr lvl="1"/>
            <a:r>
              <a:rPr lang="en-GB" dirty="0" err="1" smtClean="0"/>
              <a:t>Overfitting</a:t>
            </a:r>
            <a:r>
              <a:rPr lang="en-GB" dirty="0" smtClean="0"/>
              <a:t> (i.e., explaining noise as well) if only aiming at best fit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05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2934072"/>
            <a:ext cx="8229600" cy="1143000"/>
          </a:xfrm>
        </p:spPr>
        <p:txBody>
          <a:bodyPr/>
          <a:lstStyle/>
          <a:p>
            <a:pPr algn="ctr"/>
            <a:r>
              <a:rPr lang="en-GB" dirty="0" smtClean="0">
                <a:latin typeface="Gill Sans MT"/>
              </a:rPr>
              <a:t>Developments in DCM</a:t>
            </a:r>
            <a:endParaRPr lang="en-GB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3460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925" y="764704"/>
            <a:ext cx="8489950" cy="129698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Gill Sans MT"/>
              </a:rPr>
              <a:t>Upgrades &amp; more sophisticated DCMs</a:t>
            </a:r>
            <a:endParaRPr lang="en-GB" dirty="0">
              <a:latin typeface="Gill Sans M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DCM10</a:t>
            </a:r>
          </a:p>
          <a:p>
            <a:pPr lvl="1"/>
            <a:r>
              <a:rPr lang="en-GB" dirty="0" smtClean="0"/>
              <a:t>Intrinsic connectivity (A matrix) can be:</a:t>
            </a:r>
          </a:p>
          <a:p>
            <a:pPr lvl="2"/>
            <a:r>
              <a:rPr lang="en-GB" dirty="0" smtClean="0"/>
              <a:t>Coupling without any perturbation (at rest)</a:t>
            </a:r>
          </a:p>
          <a:p>
            <a:pPr lvl="2"/>
            <a:r>
              <a:rPr lang="en-GB" dirty="0" smtClean="0"/>
              <a:t>Coupling during average perturbation (during experiment)</a:t>
            </a:r>
          </a:p>
          <a:p>
            <a:pPr lvl="1"/>
            <a:r>
              <a:rPr lang="en-GB" b="1" dirty="0" smtClean="0"/>
              <a:t>Bilinear</a:t>
            </a:r>
            <a:r>
              <a:rPr lang="en-GB" dirty="0" smtClean="0"/>
              <a:t> (as explained) or </a:t>
            </a:r>
            <a:r>
              <a:rPr lang="en-GB" b="1" dirty="0" smtClean="0"/>
              <a:t>Nonlinear</a:t>
            </a:r>
            <a:r>
              <a:rPr lang="en-GB" dirty="0" smtClean="0"/>
              <a:t> DCM (Stephan et al., 2008)</a:t>
            </a:r>
          </a:p>
          <a:p>
            <a:pPr lvl="2"/>
            <a:r>
              <a:rPr lang="en-GB" dirty="0" smtClean="0"/>
              <a:t>Including interactions with other units</a:t>
            </a:r>
          </a:p>
          <a:p>
            <a:pPr lvl="2"/>
            <a:r>
              <a:rPr lang="en-GB" dirty="0" smtClean="0"/>
              <a:t>Account more accurately for processes like attention, learning, …</a:t>
            </a:r>
          </a:p>
          <a:p>
            <a:pPr lvl="1"/>
            <a:r>
              <a:rPr lang="en-GB" b="1" dirty="0" smtClean="0"/>
              <a:t>Deterministic</a:t>
            </a:r>
            <a:r>
              <a:rPr lang="en-GB" dirty="0" smtClean="0"/>
              <a:t> (as explained) or </a:t>
            </a:r>
            <a:r>
              <a:rPr lang="en-GB" b="1" dirty="0" smtClean="0"/>
              <a:t>Stochastic</a:t>
            </a:r>
            <a:r>
              <a:rPr lang="en-GB" dirty="0" smtClean="0"/>
              <a:t> DCM (</a:t>
            </a:r>
            <a:r>
              <a:rPr lang="en-GB" dirty="0" err="1" smtClean="0"/>
              <a:t>Daunizeau</a:t>
            </a:r>
            <a:r>
              <a:rPr lang="en-GB" dirty="0" smtClean="0"/>
              <a:t> et al., 2009)</a:t>
            </a:r>
          </a:p>
          <a:p>
            <a:pPr lvl="2"/>
            <a:r>
              <a:rPr lang="en-GB" dirty="0" smtClean="0"/>
              <a:t>Including noise, short-term variations in effective connectivity</a:t>
            </a:r>
          </a:p>
          <a:p>
            <a:pPr lvl="1"/>
            <a:r>
              <a:rPr lang="en-GB" b="1" dirty="0" smtClean="0"/>
              <a:t>One-state</a:t>
            </a:r>
            <a:r>
              <a:rPr lang="en-GB" dirty="0" smtClean="0"/>
              <a:t> (as explained) or </a:t>
            </a:r>
            <a:r>
              <a:rPr lang="en-GB" b="1" dirty="0" smtClean="0"/>
              <a:t>two-state</a:t>
            </a:r>
            <a:r>
              <a:rPr lang="en-GB" dirty="0" smtClean="0"/>
              <a:t> DCM (</a:t>
            </a:r>
            <a:r>
              <a:rPr lang="en-GB" dirty="0" err="1" smtClean="0"/>
              <a:t>Marreiros</a:t>
            </a:r>
            <a:r>
              <a:rPr lang="en-GB" dirty="0" smtClean="0"/>
              <a:t> et al., 2008)</a:t>
            </a:r>
          </a:p>
          <a:p>
            <a:pPr lvl="2"/>
            <a:r>
              <a:rPr lang="en-GB" dirty="0" smtClean="0"/>
              <a:t>Splitting every z in inhibitory and excitatory neuronal population</a:t>
            </a:r>
          </a:p>
          <a:p>
            <a:pPr lvl="2"/>
            <a:r>
              <a:rPr lang="en-GB" dirty="0" smtClean="0"/>
              <a:t>Higher biological plausibility</a:t>
            </a:r>
          </a:p>
          <a:p>
            <a:pPr lvl="1"/>
            <a:r>
              <a:rPr lang="en-GB" dirty="0" smtClean="0"/>
              <a:t>All changes: </a:t>
            </a:r>
            <a:r>
              <a:rPr lang="en-GB" dirty="0">
                <a:hlinkClick r:id="rId2"/>
              </a:rPr>
              <a:t>http://tinyurl.com/bueuqae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925" y="764704"/>
            <a:ext cx="8489950" cy="1296988"/>
          </a:xfrm>
        </p:spPr>
        <p:txBody>
          <a:bodyPr/>
          <a:lstStyle/>
          <a:p>
            <a:r>
              <a:rPr lang="en-GB" dirty="0" smtClean="0">
                <a:latin typeface="Gill Sans MT"/>
              </a:rPr>
              <a:t>Interim Summary</a:t>
            </a:r>
            <a:endParaRPr lang="en-GB" dirty="0">
              <a:latin typeface="Gill Sans M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41169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Dynamic Causal Modelling measures effective connectivity in the brain</a:t>
            </a:r>
          </a:p>
          <a:p>
            <a:pPr lvl="1"/>
            <a:r>
              <a:rPr lang="en-GB" b="1" dirty="0" smtClean="0"/>
              <a:t>Dynamic</a:t>
            </a:r>
            <a:r>
              <a:rPr lang="en-GB" dirty="0" smtClean="0"/>
              <a:t>: capturing dependencies of brain regions over time</a:t>
            </a:r>
          </a:p>
          <a:p>
            <a:pPr lvl="1"/>
            <a:r>
              <a:rPr lang="en-GB" b="1" dirty="0" smtClean="0"/>
              <a:t>Causal</a:t>
            </a:r>
            <a:r>
              <a:rPr lang="en-GB" dirty="0" smtClean="0"/>
              <a:t>: measuring effective connectivity (i.e., causal influence of one neuronal system over another)</a:t>
            </a:r>
          </a:p>
          <a:p>
            <a:pPr lvl="1"/>
            <a:r>
              <a:rPr lang="en-GB" b="1" dirty="0" smtClean="0"/>
              <a:t>Nonlinear</a:t>
            </a:r>
            <a:r>
              <a:rPr lang="en-GB" dirty="0" smtClean="0"/>
              <a:t>: interactions between inputs and activity in regions</a:t>
            </a:r>
          </a:p>
          <a:p>
            <a:r>
              <a:rPr lang="en-GB" dirty="0" smtClean="0"/>
              <a:t>Hemodynamic “forward” model</a:t>
            </a:r>
          </a:p>
          <a:p>
            <a:pPr lvl="1"/>
            <a:r>
              <a:rPr lang="en-GB" dirty="0" smtClean="0"/>
              <a:t>Accounting for neuronal coupling (not coupling in BOLD-signal)</a:t>
            </a:r>
          </a:p>
          <a:p>
            <a:pPr lvl="1"/>
            <a:r>
              <a:rPr lang="en-GB" dirty="0" smtClean="0"/>
              <a:t>Allows to account for effective connectivity</a:t>
            </a:r>
          </a:p>
          <a:p>
            <a:r>
              <a:rPr lang="en-GB" dirty="0" smtClean="0"/>
              <a:t>Neuronal model</a:t>
            </a:r>
          </a:p>
          <a:p>
            <a:pPr lvl="1"/>
            <a:r>
              <a:rPr lang="en-GB" dirty="0" smtClean="0"/>
              <a:t>Express changes in neural states via parameters for</a:t>
            </a:r>
          </a:p>
          <a:p>
            <a:pPr lvl="2"/>
            <a:r>
              <a:rPr lang="en-GB" dirty="0" smtClean="0"/>
              <a:t>Intrinsic connectivity</a:t>
            </a:r>
          </a:p>
          <a:p>
            <a:pPr lvl="2"/>
            <a:r>
              <a:rPr lang="en-GB" dirty="0" smtClean="0"/>
              <a:t>Influence of inputs on connectivity</a:t>
            </a:r>
          </a:p>
          <a:p>
            <a:pPr lvl="2"/>
            <a:r>
              <a:rPr lang="en-GB" dirty="0" smtClean="0"/>
              <a:t>Influence of inputs on brain regions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517232"/>
            <a:ext cx="3413348" cy="88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56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2934072"/>
            <a:ext cx="8229600" cy="1143000"/>
          </a:xfrm>
        </p:spPr>
        <p:txBody>
          <a:bodyPr/>
          <a:lstStyle/>
          <a:p>
            <a:pPr algn="ctr"/>
            <a:r>
              <a:rPr lang="en-GB" dirty="0" smtClean="0">
                <a:latin typeface="Gill Sans MT"/>
              </a:rPr>
              <a:t>DCM in practice</a:t>
            </a:r>
            <a:endParaRPr lang="en-GB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334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872" y="3078088"/>
            <a:ext cx="8229600" cy="1143000"/>
          </a:xfrm>
        </p:spPr>
        <p:txBody>
          <a:bodyPr/>
          <a:lstStyle/>
          <a:p>
            <a:pPr algn="ctr"/>
            <a:r>
              <a:rPr lang="en-GB" dirty="0" smtClean="0">
                <a:latin typeface="Gill Sans MT"/>
              </a:rPr>
              <a:t>Background of DCM</a:t>
            </a:r>
            <a:endParaRPr lang="en-GB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1587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EF2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489950" cy="1296988"/>
          </a:xfrm>
        </p:spPr>
        <p:txBody>
          <a:bodyPr/>
          <a:lstStyle/>
          <a:p>
            <a:r>
              <a:rPr lang="en-GB" spc="100" dirty="0" smtClean="0">
                <a:latin typeface="Gill Sans MT" pitchFamily="34" charset="0"/>
              </a:rPr>
              <a:t>Steps for conducting a DCM study on fMRI data…</a:t>
            </a:r>
            <a:endParaRPr lang="en-GB" spc="100" dirty="0">
              <a:latin typeface="Gill San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489950" cy="453705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romanUcPeriod"/>
            </a:pPr>
            <a:r>
              <a:rPr lang="en-GB" sz="3200" dirty="0">
                <a:latin typeface="Gill Sans MT" pitchFamily="34" charset="0"/>
              </a:rPr>
              <a:t>Planning a DCM study</a:t>
            </a:r>
          </a:p>
          <a:p>
            <a:pPr marL="514350" indent="-514350">
              <a:buFont typeface="+mj-lt"/>
              <a:buAutoNum type="romanUcPeriod"/>
            </a:pPr>
            <a:r>
              <a:rPr lang="en-GB" sz="3200" dirty="0">
                <a:latin typeface="Gill Sans MT" pitchFamily="34" charset="0"/>
              </a:rPr>
              <a:t>The example dataset</a:t>
            </a:r>
          </a:p>
          <a:p>
            <a:pPr marL="0" indent="0">
              <a:buNone/>
            </a:pPr>
            <a:endParaRPr lang="en-GB" sz="3200" spc="50" dirty="0" smtClean="0">
              <a:latin typeface="Gill Sans MT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spc="50" dirty="0" smtClean="0">
                <a:latin typeface="Gill Sans MT" pitchFamily="34" charset="0"/>
              </a:rPr>
              <a:t>Identify your ROIs &amp; extract the time series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spc="50" dirty="0" smtClean="0">
                <a:latin typeface="Gill Sans MT" pitchFamily="34" charset="0"/>
              </a:rPr>
              <a:t>Defining the model space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spc="50" dirty="0" smtClean="0">
                <a:latin typeface="Gill Sans MT" pitchFamily="34" charset="0"/>
              </a:rPr>
              <a:t>Model Estimation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spc="50" dirty="0" smtClean="0">
                <a:latin typeface="Gill Sans MT" pitchFamily="34" charset="0"/>
              </a:rPr>
              <a:t>Bayesian Model Selection/Model inference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spc="50" dirty="0" smtClean="0">
                <a:latin typeface="Gill Sans MT" pitchFamily="34" charset="0"/>
              </a:rPr>
              <a:t>Family level inference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spc="50" dirty="0" smtClean="0">
                <a:latin typeface="Gill Sans MT" pitchFamily="34" charset="0"/>
              </a:rPr>
              <a:t>Parameter inference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spc="50" dirty="0" smtClean="0">
                <a:latin typeface="Gill Sans MT" pitchFamily="34" charset="0"/>
              </a:rPr>
              <a:t>Group studies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19194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EF2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489950" cy="1296988"/>
          </a:xfrm>
        </p:spPr>
        <p:txBody>
          <a:bodyPr/>
          <a:lstStyle/>
          <a:p>
            <a:r>
              <a:rPr lang="en-GB" dirty="0" smtClean="0">
                <a:latin typeface="Gill Sans MT" pitchFamily="34" charset="0"/>
              </a:rPr>
              <a:t>Planning a DCM Study</a:t>
            </a:r>
            <a:endParaRPr lang="en-GB" dirty="0">
              <a:latin typeface="Gill San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3672408" cy="4464496"/>
          </a:xfrm>
        </p:spPr>
        <p:txBody>
          <a:bodyPr/>
          <a:lstStyle/>
          <a:p>
            <a:r>
              <a:rPr lang="en-GB" sz="2000" dirty="0" smtClean="0">
                <a:latin typeface="Gill Sans MT" pitchFamily="34" charset="0"/>
              </a:rPr>
              <a:t>DCM can be applied to most datasets analysed using a GLM. </a:t>
            </a:r>
          </a:p>
          <a:p>
            <a:endParaRPr lang="en-GB" sz="2000" dirty="0">
              <a:latin typeface="Gill Sans MT" pitchFamily="34" charset="0"/>
            </a:endParaRPr>
          </a:p>
          <a:p>
            <a:r>
              <a:rPr lang="en-GB" sz="2000" b="1" u="sng" dirty="0" smtClean="0">
                <a:latin typeface="Gill Sans MT" pitchFamily="34" charset="0"/>
              </a:rPr>
              <a:t>BUT!</a:t>
            </a:r>
            <a:r>
              <a:rPr lang="en-GB" sz="2000" dirty="0" smtClean="0">
                <a:latin typeface="Gill Sans MT" pitchFamily="34" charset="0"/>
              </a:rPr>
              <a:t> there are certain parameters that can be optimised for a DCM study.</a:t>
            </a:r>
          </a:p>
          <a:p>
            <a:endParaRPr lang="en-GB" sz="2000" dirty="0">
              <a:latin typeface="Gill Sans MT" pitchFamily="34" charset="0"/>
            </a:endParaRPr>
          </a:p>
          <a:p>
            <a:endParaRPr lang="en-GB" sz="2000" dirty="0" smtClean="0">
              <a:latin typeface="Gill Sans MT" pitchFamily="34" charset="0"/>
            </a:endParaRPr>
          </a:p>
          <a:p>
            <a:endParaRPr lang="en-GB" sz="2000" dirty="0">
              <a:latin typeface="Gill Sans MT" pitchFamily="34" charset="0"/>
            </a:endParaRPr>
          </a:p>
          <a:p>
            <a:endParaRPr lang="en-GB" sz="2000" dirty="0" smtClean="0">
              <a:latin typeface="Gill Sans MT" pitchFamily="34" charset="0"/>
            </a:endParaRPr>
          </a:p>
          <a:p>
            <a:endParaRPr lang="en-GB" sz="2000" dirty="0" smtClean="0">
              <a:latin typeface="Gill Sans MT" pitchFamily="34" charset="0"/>
            </a:endParaRPr>
          </a:p>
          <a:p>
            <a:r>
              <a:rPr lang="en-GB" sz="2000" dirty="0" smtClean="0">
                <a:latin typeface="Gill Sans MT" pitchFamily="34" charset="0"/>
              </a:rPr>
              <a:t>If you’re interested…</a:t>
            </a:r>
          </a:p>
          <a:p>
            <a:endParaRPr lang="en-GB" sz="2000" dirty="0">
              <a:latin typeface="Gill Sans MT" pitchFamily="34" charset="0"/>
            </a:endParaRPr>
          </a:p>
          <a:p>
            <a:endParaRPr lang="en-GB" sz="2000" dirty="0" smtClean="0">
              <a:latin typeface="Gill Sans MT" pitchFamily="34" charset="0"/>
            </a:endParaRPr>
          </a:p>
          <a:p>
            <a:endParaRPr lang="en-GB" sz="2000" dirty="0" smtClean="0">
              <a:latin typeface="Gill Sans MT" pitchFamily="34" charset="0"/>
            </a:endParaRPr>
          </a:p>
          <a:p>
            <a:endParaRPr lang="en-GB" dirty="0" smtClean="0">
              <a:latin typeface="Gill Sans MT" pitchFamily="34" charset="0"/>
            </a:endParaRPr>
          </a:p>
          <a:p>
            <a:endParaRPr lang="en-GB" dirty="0">
              <a:latin typeface="Gill Sans M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636" r="32526" b="16469"/>
          <a:stretch/>
        </p:blipFill>
        <p:spPr bwMode="auto">
          <a:xfrm>
            <a:off x="3707904" y="1556792"/>
            <a:ext cx="5316902" cy="346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210885"/>
            <a:ext cx="9168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Gill Sans MT" pitchFamily="34" charset="0"/>
              </a:rPr>
              <a:t>Daunizeau</a:t>
            </a:r>
            <a:r>
              <a:rPr lang="en-GB" dirty="0">
                <a:latin typeface="Gill Sans MT" pitchFamily="34" charset="0"/>
              </a:rPr>
              <a:t>, J., </a:t>
            </a:r>
            <a:r>
              <a:rPr lang="en-GB" dirty="0" err="1">
                <a:latin typeface="Gill Sans MT" pitchFamily="34" charset="0"/>
              </a:rPr>
              <a:t>Preuschoff</a:t>
            </a:r>
            <a:r>
              <a:rPr lang="en-GB" dirty="0">
                <a:latin typeface="Gill Sans MT" pitchFamily="34" charset="0"/>
              </a:rPr>
              <a:t>, K., </a:t>
            </a:r>
            <a:r>
              <a:rPr lang="en-GB" dirty="0" err="1">
                <a:latin typeface="Gill Sans MT" pitchFamily="34" charset="0"/>
              </a:rPr>
              <a:t>Friston</a:t>
            </a:r>
            <a:r>
              <a:rPr lang="en-GB" dirty="0">
                <a:latin typeface="Gill Sans MT" pitchFamily="34" charset="0"/>
              </a:rPr>
              <a:t>, K., &amp; Stephan, K. (2011). Optimizing experimental design for comparing models of brain function. </a:t>
            </a:r>
            <a:r>
              <a:rPr lang="en-GB" i="1" dirty="0" err="1">
                <a:latin typeface="Gill Sans MT" pitchFamily="34" charset="0"/>
              </a:rPr>
              <a:t>PLoS</a:t>
            </a:r>
            <a:r>
              <a:rPr lang="en-GB" i="1" dirty="0">
                <a:latin typeface="Gill Sans MT" pitchFamily="34" charset="0"/>
              </a:rPr>
              <a:t> Computational Biology</a:t>
            </a:r>
            <a:r>
              <a:rPr lang="en-GB" dirty="0">
                <a:latin typeface="Gill Sans MT" pitchFamily="34" charset="0"/>
              </a:rPr>
              <a:t>, 7(11)</a:t>
            </a:r>
          </a:p>
        </p:txBody>
      </p:sp>
    </p:spTree>
    <p:extLst>
      <p:ext uri="{BB962C8B-B14F-4D97-AF65-F5344CB8AC3E}">
        <p14:creationId xmlns:p14="http://schemas.microsoft.com/office/powerpoint/2010/main" val="431566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EF2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Attention to Motion Dataset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1"/>
            <a:ext cx="7056784" cy="1152127"/>
          </a:xfrm>
        </p:spPr>
        <p:txBody>
          <a:bodyPr/>
          <a:lstStyle/>
          <a:p>
            <a:r>
              <a:rPr lang="en-GB" sz="2000" dirty="0" smtClean="0">
                <a:latin typeface="Gill Sans MT" pitchFamily="34" charset="0"/>
              </a:rPr>
              <a:t>Can be downloaded from the SPM website</a:t>
            </a:r>
          </a:p>
          <a:p>
            <a:pPr lvl="0"/>
            <a:r>
              <a:rPr lang="en-GB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Question: Why does attention cause a boost of activity on V5</a:t>
            </a:r>
            <a:r>
              <a:rPr lang="en-GB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lvl="0"/>
            <a:r>
              <a:rPr lang="en-GB" sz="2000" dirty="0" smtClean="0">
                <a:latin typeface="Calibri" pitchFamily="34" charset="0"/>
                <a:cs typeface="Times New Roman" pitchFamily="18" charset="0"/>
              </a:rPr>
              <a:t>4 Conditions:</a:t>
            </a:r>
            <a:endParaRPr lang="en-GB" sz="3600" dirty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Gill Sans MT" pitchFamily="34" charset="0"/>
            </a:endParaRPr>
          </a:p>
          <a:p>
            <a:endParaRPr lang="en-GB" sz="2000" dirty="0">
              <a:latin typeface="Gill Sans MT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831054"/>
              </p:ext>
            </p:extLst>
          </p:nvPr>
        </p:nvGraphicFramePr>
        <p:xfrm>
          <a:off x="3275856" y="2492896"/>
          <a:ext cx="4968552" cy="216024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242138"/>
                <a:gridCol w="1242138"/>
                <a:gridCol w="1242138"/>
                <a:gridCol w="1242138"/>
              </a:tblGrid>
              <a:tr h="323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Gill Sans MT" pitchFamily="34" charset="0"/>
                        </a:rPr>
                        <a:t>Fixation</a:t>
                      </a:r>
                      <a:endParaRPr lang="en-GB" sz="1200" dirty="0">
                        <a:effectLst/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itchFamily="34" charset="0"/>
                        </a:rPr>
                        <a:t>F</a:t>
                      </a:r>
                      <a:endParaRPr lang="en-GB" sz="1200" dirty="0">
                        <a:effectLst/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Gill Sans MT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1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itchFamily="34" charset="0"/>
                        </a:rPr>
                        <a:t>Static Dots</a:t>
                      </a:r>
                      <a:endParaRPr lang="en-GB" sz="1200" dirty="0">
                        <a:effectLst/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itchFamily="34" charset="0"/>
                        </a:rPr>
                        <a:t>S</a:t>
                      </a:r>
                      <a:endParaRPr lang="en-GB" sz="1200" dirty="0">
                        <a:effectLst/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itchFamily="34" charset="0"/>
                        </a:rPr>
                        <a:t>+ Photic</a:t>
                      </a:r>
                      <a:endParaRPr lang="en-GB" sz="1200" dirty="0">
                        <a:effectLst/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itchFamily="34" charset="0"/>
                        </a:rPr>
                        <a:t>V1</a:t>
                      </a:r>
                      <a:endParaRPr lang="en-GB" sz="1200" dirty="0">
                        <a:effectLst/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1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itchFamily="34" charset="0"/>
                        </a:rPr>
                        <a:t>Moving Dots</a:t>
                      </a:r>
                      <a:endParaRPr lang="en-GB" sz="1200" dirty="0">
                        <a:effectLst/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itchFamily="34" charset="0"/>
                        </a:rPr>
                        <a:t>N</a:t>
                      </a:r>
                      <a:endParaRPr lang="en-GB" sz="1200" dirty="0">
                        <a:effectLst/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itchFamily="34" charset="0"/>
                        </a:rPr>
                        <a:t>+ Motion</a:t>
                      </a:r>
                      <a:endParaRPr lang="en-GB" sz="1200" dirty="0">
                        <a:effectLst/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ill Sans MT" pitchFamily="34" charset="0"/>
                        </a:rPr>
                        <a:t>V5</a:t>
                      </a:r>
                      <a:endParaRPr lang="en-GB" sz="1200">
                        <a:effectLst/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3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itchFamily="34" charset="0"/>
                        </a:rPr>
                        <a:t>Attention to Moving Dots</a:t>
                      </a:r>
                      <a:endParaRPr lang="en-GB" sz="1200" dirty="0">
                        <a:effectLst/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ill Sans MT" pitchFamily="34" charset="0"/>
                        </a:rPr>
                        <a:t>A</a:t>
                      </a:r>
                      <a:endParaRPr lang="en-GB" sz="1200">
                        <a:effectLst/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itchFamily="34" charset="0"/>
                        </a:rPr>
                        <a:t>+ Attention</a:t>
                      </a:r>
                      <a:endParaRPr lang="en-GB" sz="1200" dirty="0">
                        <a:effectLst/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itchFamily="34" charset="0"/>
                        </a:rPr>
                        <a:t>V5 + Parietal cortex</a:t>
                      </a:r>
                      <a:endParaRPr lang="en-GB" sz="1200" dirty="0">
                        <a:effectLst/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4077072"/>
            <a:ext cx="871449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latin typeface="Gill Sans MT" pitchFamily="34" charset="0"/>
              </a:rPr>
              <a:t>Inputs to our models: </a:t>
            </a:r>
          </a:p>
          <a:p>
            <a:endParaRPr lang="en-GB" sz="1400" dirty="0" smtClean="0">
              <a:latin typeface="Gill Sans MT" pitchFamily="34" charset="0"/>
            </a:endParaRPr>
          </a:p>
          <a:p>
            <a:pPr lvl="0"/>
            <a:r>
              <a:rPr lang="en-GB" sz="1400" dirty="0" smtClean="0">
                <a:latin typeface="Gill Sans MT" pitchFamily="34" charset="0"/>
              </a:rPr>
              <a:t>1. </a:t>
            </a:r>
            <a:r>
              <a:rPr lang="en-GB" sz="1400" b="1" dirty="0" smtClean="0">
                <a:latin typeface="Gill Sans MT" pitchFamily="34" charset="0"/>
              </a:rPr>
              <a:t>Photic</a:t>
            </a:r>
            <a:r>
              <a:rPr lang="en-GB" sz="1400" dirty="0" smtClean="0">
                <a:latin typeface="Gill Sans MT" pitchFamily="34" charset="0"/>
              </a:rPr>
              <a:t> input to </a:t>
            </a:r>
            <a:r>
              <a:rPr lang="en-GB" sz="1400" dirty="0">
                <a:latin typeface="Gill Sans MT" pitchFamily="34" charset="0"/>
              </a:rPr>
              <a:t>V1</a:t>
            </a:r>
          </a:p>
          <a:p>
            <a:pPr lvl="0"/>
            <a:r>
              <a:rPr lang="en-GB" sz="1400" dirty="0" smtClean="0">
                <a:latin typeface="Gill Sans MT" pitchFamily="34" charset="0"/>
              </a:rPr>
              <a:t>2. </a:t>
            </a:r>
            <a:r>
              <a:rPr lang="en-GB" sz="1400" b="1" dirty="0" smtClean="0">
                <a:latin typeface="Gill Sans MT" pitchFamily="34" charset="0"/>
              </a:rPr>
              <a:t>Motion</a:t>
            </a:r>
            <a:r>
              <a:rPr lang="en-GB" sz="1400" dirty="0" smtClean="0">
                <a:latin typeface="Gill Sans MT" pitchFamily="34" charset="0"/>
              </a:rPr>
              <a:t> modulatory </a:t>
            </a:r>
            <a:r>
              <a:rPr lang="en-GB" sz="1400" dirty="0">
                <a:latin typeface="Gill Sans MT" pitchFamily="34" charset="0"/>
              </a:rPr>
              <a:t>input acting on the coupling from V1→</a:t>
            </a:r>
            <a:r>
              <a:rPr lang="en-GB" sz="1400" dirty="0" smtClean="0">
                <a:latin typeface="Gill Sans MT" pitchFamily="34" charset="0"/>
              </a:rPr>
              <a:t>V5</a:t>
            </a:r>
          </a:p>
          <a:p>
            <a:pPr lvl="0"/>
            <a:endParaRPr lang="en-GB" sz="1400" dirty="0">
              <a:latin typeface="Gill Sans MT" pitchFamily="34" charset="0"/>
            </a:endParaRPr>
          </a:p>
          <a:p>
            <a:r>
              <a:rPr lang="en-GB" sz="1400" dirty="0">
                <a:latin typeface="Gill Sans MT" pitchFamily="34" charset="0"/>
              </a:rPr>
              <a:t>We know about these inputs, so they are </a:t>
            </a:r>
            <a:r>
              <a:rPr lang="en-GB" sz="1400" b="1" u="sng" dirty="0">
                <a:latin typeface="Gill Sans MT" pitchFamily="34" charset="0"/>
              </a:rPr>
              <a:t>the same in each model</a:t>
            </a:r>
            <a:r>
              <a:rPr lang="en-GB" sz="1400" dirty="0">
                <a:latin typeface="Gill Sans MT" pitchFamily="34" charset="0"/>
              </a:rPr>
              <a:t>, and we do not need to model variations on where the inputs may enter the </a:t>
            </a:r>
            <a:r>
              <a:rPr lang="en-GB" sz="1400" dirty="0" smtClean="0">
                <a:latin typeface="Gill Sans MT" pitchFamily="34" charset="0"/>
              </a:rPr>
              <a:t>system </a:t>
            </a:r>
            <a:r>
              <a:rPr lang="en-GB" sz="1400" dirty="0">
                <a:latin typeface="Gill Sans MT" pitchFamily="34" charset="0"/>
              </a:rPr>
              <a:t>because that is known. </a:t>
            </a:r>
            <a:endParaRPr lang="en-GB" sz="1400" dirty="0" smtClean="0">
              <a:latin typeface="Gill Sans MT" pitchFamily="34" charset="0"/>
            </a:endParaRPr>
          </a:p>
          <a:p>
            <a:endParaRPr lang="en-GB" sz="1400" dirty="0" smtClean="0">
              <a:latin typeface="Gill Sans MT" pitchFamily="34" charset="0"/>
            </a:endParaRPr>
          </a:p>
          <a:p>
            <a:r>
              <a:rPr lang="en-GB" sz="1400" dirty="0" smtClean="0">
                <a:latin typeface="Gill Sans MT" pitchFamily="34" charset="0"/>
              </a:rPr>
              <a:t>The </a:t>
            </a:r>
            <a:r>
              <a:rPr lang="en-GB" sz="1400" dirty="0">
                <a:latin typeface="Gill Sans MT" pitchFamily="34" charset="0"/>
              </a:rPr>
              <a:t>only unknown is the point at which </a:t>
            </a:r>
            <a:r>
              <a:rPr lang="en-GB" sz="1400" b="1" u="sng" dirty="0">
                <a:latin typeface="Gill Sans MT" pitchFamily="34" charset="0"/>
              </a:rPr>
              <a:t>attention</a:t>
            </a:r>
            <a:r>
              <a:rPr lang="en-GB" sz="1400" dirty="0">
                <a:latin typeface="Gill Sans MT" pitchFamily="34" charset="0"/>
              </a:rPr>
              <a:t> modulates V5 activation. </a:t>
            </a:r>
            <a:endParaRPr lang="en-GB" sz="1400" dirty="0" smtClean="0">
              <a:latin typeface="Gill Sans MT" pitchFamily="34" charset="0"/>
            </a:endParaRPr>
          </a:p>
          <a:p>
            <a:endParaRPr lang="en-GB" sz="1400" dirty="0" smtClean="0">
              <a:latin typeface="Gill Sans MT" pitchFamily="34" charset="0"/>
            </a:endParaRPr>
          </a:p>
          <a:p>
            <a:r>
              <a:rPr lang="en-GB" sz="1400" dirty="0" smtClean="0">
                <a:latin typeface="Gill Sans MT" pitchFamily="34" charset="0"/>
              </a:rPr>
              <a:t>As </a:t>
            </a:r>
            <a:r>
              <a:rPr lang="en-GB" sz="1400" dirty="0">
                <a:latin typeface="Gill Sans MT" pitchFamily="34" charset="0"/>
              </a:rPr>
              <a:t>such, we are only </a:t>
            </a:r>
            <a:r>
              <a:rPr lang="en-GB" sz="1400" dirty="0" smtClean="0">
                <a:latin typeface="Gill Sans MT" pitchFamily="34" charset="0"/>
              </a:rPr>
              <a:t>going to look at </a:t>
            </a:r>
            <a:r>
              <a:rPr lang="en-GB" sz="1400" b="1" u="sng" dirty="0" smtClean="0">
                <a:latin typeface="Gill Sans MT" pitchFamily="34" charset="0"/>
              </a:rPr>
              <a:t>two possible models.</a:t>
            </a:r>
            <a:endParaRPr lang="en-GB" sz="1400" b="1" u="sng" dirty="0">
              <a:latin typeface="Gill Sans MT" pitchFamily="34" charset="0"/>
            </a:endParaRPr>
          </a:p>
          <a:p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1876120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025" y="946622"/>
            <a:ext cx="5109071" cy="505196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marL="0" indent="0" algn="ctr">
              <a:buNone/>
            </a:pPr>
            <a:r>
              <a:rPr lang="en-GB" sz="3200" b="1" spc="150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MODEL 1 </a:t>
            </a:r>
          </a:p>
          <a:p>
            <a:pPr marL="0" indent="0" algn="ctr">
              <a:buNone/>
            </a:pPr>
            <a:r>
              <a:rPr lang="en-GB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Attentional</a:t>
            </a:r>
            <a:r>
              <a:rPr lang="en-GB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modulation of V1</a:t>
            </a:r>
            <a:r>
              <a:rPr lang="en-GB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Calibri" pitchFamily="34" charset="0"/>
              </a:rPr>
              <a:t>→</a:t>
            </a:r>
            <a:r>
              <a:rPr lang="en-GB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V5</a:t>
            </a:r>
          </a:p>
          <a:p>
            <a:pPr marL="0" indent="0" algn="ctr">
              <a:buNone/>
            </a:pPr>
            <a:r>
              <a:rPr lang="en-GB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forward/bottom-up</a:t>
            </a:r>
          </a:p>
          <a:p>
            <a:pPr marL="0" indent="0">
              <a:buNone/>
            </a:pPr>
            <a:endParaRPr lang="en-GB" sz="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GB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ill Sans MT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GB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ill Sans MT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en-GB" sz="3200" b="1" spc="150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MODEL 2 </a:t>
            </a:r>
          </a:p>
          <a:p>
            <a:pPr marL="0" lvl="0" indent="0" algn="ctr">
              <a:buNone/>
            </a:pPr>
            <a:r>
              <a:rPr lang="en-GB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Attentional</a:t>
            </a:r>
            <a:r>
              <a:rPr lang="en-GB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modulation of SPM</a:t>
            </a:r>
            <a:r>
              <a:rPr lang="en-GB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Calibri" pitchFamily="34" charset="0"/>
              </a:rPr>
              <a:t>→</a:t>
            </a:r>
            <a:r>
              <a:rPr lang="en-GB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V5</a:t>
            </a:r>
          </a:p>
          <a:p>
            <a:pPr marL="0" lvl="0" indent="0" algn="ctr">
              <a:buNone/>
            </a:pPr>
            <a:r>
              <a:rPr lang="en-GB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backward/ top-down</a:t>
            </a:r>
            <a:endParaRPr lang="en-GB" sz="7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  <a:p>
            <a:endParaRPr lang="en-GB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1" t="10250" r="16253" b="60338"/>
          <a:stretch/>
        </p:blipFill>
        <p:spPr bwMode="auto">
          <a:xfrm>
            <a:off x="5568235" y="620688"/>
            <a:ext cx="3476625" cy="25202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2" t="11675" r="18484" b="63280"/>
          <a:stretch/>
        </p:blipFill>
        <p:spPr bwMode="auto">
          <a:xfrm>
            <a:off x="5568235" y="3861047"/>
            <a:ext cx="3476625" cy="252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050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EF2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" y="1571987"/>
            <a:ext cx="3851920" cy="4436653"/>
          </a:xfr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" t="50795" r="65880" b="3680"/>
          <a:stretch/>
        </p:blipFill>
        <p:spPr bwMode="auto">
          <a:xfrm>
            <a:off x="4283968" y="1556792"/>
            <a:ext cx="4747592" cy="493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nut 4"/>
          <p:cNvSpPr/>
          <p:nvPr/>
        </p:nvSpPr>
        <p:spPr>
          <a:xfrm>
            <a:off x="458942" y="3790314"/>
            <a:ext cx="2952328" cy="937378"/>
          </a:xfrm>
          <a:prstGeom prst="donut">
            <a:avLst>
              <a:gd name="adj" fmla="val 70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771800" y="2132857"/>
            <a:ext cx="1656184" cy="17281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97200" y="545266"/>
            <a:ext cx="5261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SPM8 Menu – Dynamic Causal Modelling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872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EF2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7" y="908050"/>
            <a:ext cx="8455347" cy="576734"/>
          </a:xfrm>
        </p:spPr>
        <p:txBody>
          <a:bodyPr/>
          <a:lstStyle/>
          <a:p>
            <a:r>
              <a:rPr lang="en-GB" spc="100" dirty="0">
                <a:latin typeface="Gill Sans MT" pitchFamily="34" charset="0"/>
              </a:rPr>
              <a:t>1. Extracting the time-series</a:t>
            </a:r>
            <a:br>
              <a:rPr lang="en-GB" spc="100" dirty="0">
                <a:latin typeface="Gill Sans MT" pitchFamily="34" charset="0"/>
              </a:rPr>
            </a:br>
            <a:r>
              <a:rPr lang="en-GB" spc="100" dirty="0">
                <a:latin typeface="Gill Sans MT" pitchFamily="34" charset="0"/>
              </a:rPr>
              <a:t/>
            </a:r>
            <a:br>
              <a:rPr lang="en-GB" spc="100" dirty="0">
                <a:latin typeface="Gill Sans MT" pitchFamily="34" charset="0"/>
              </a:rPr>
            </a:br>
            <a:endParaRPr lang="en-GB" spc="100" dirty="0">
              <a:latin typeface="Gill San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80920" cy="936104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Gill Sans MT" pitchFamily="34" charset="0"/>
              </a:rPr>
              <a:t>Define your contrast (e.g. task vs. rest) and extract the time-series for the areas of interest.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2708920"/>
            <a:ext cx="842493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Calibri" pitchFamily="34" charset="0"/>
              <a:buChar char="→"/>
            </a:pPr>
            <a:r>
              <a:rPr lang="en-GB" sz="2000" dirty="0">
                <a:latin typeface="Gill Sans MT" pitchFamily="34" charset="0"/>
              </a:rPr>
              <a:t>The areas need to be the </a:t>
            </a:r>
            <a:r>
              <a:rPr lang="en-GB" sz="2000" u="sng" dirty="0">
                <a:latin typeface="Gill Sans MT" pitchFamily="34" charset="0"/>
              </a:rPr>
              <a:t>same</a:t>
            </a:r>
            <a:r>
              <a:rPr lang="en-GB" sz="2000" dirty="0">
                <a:latin typeface="Gill Sans MT" pitchFamily="34" charset="0"/>
              </a:rPr>
              <a:t> for all subjects</a:t>
            </a:r>
            <a:r>
              <a:rPr lang="en-GB" sz="2000" dirty="0" smtClean="0">
                <a:latin typeface="Gill Sans MT" pitchFamily="34" charset="0"/>
              </a:rPr>
              <a:t>.</a:t>
            </a:r>
          </a:p>
          <a:p>
            <a:pPr marL="742950" lvl="1" indent="-285750">
              <a:buFont typeface="Calibri" pitchFamily="34" charset="0"/>
              <a:buChar char="→"/>
            </a:pPr>
            <a:endParaRPr lang="en-GB" sz="2000" dirty="0">
              <a:latin typeface="Gill Sans MT" pitchFamily="34" charset="0"/>
            </a:endParaRPr>
          </a:p>
          <a:p>
            <a:pPr lvl="1"/>
            <a:endParaRPr lang="en-GB" sz="2000" dirty="0">
              <a:latin typeface="Gill Sans MT" pitchFamily="34" charset="0"/>
            </a:endParaRPr>
          </a:p>
          <a:p>
            <a:pPr marL="742950" lvl="1" indent="-285750">
              <a:buFont typeface="Calibri" pitchFamily="34" charset="0"/>
              <a:buChar char="→"/>
            </a:pPr>
            <a:r>
              <a:rPr lang="en-GB" sz="2000" dirty="0" smtClean="0">
                <a:latin typeface="Gill Sans MT" pitchFamily="34" charset="0"/>
              </a:rPr>
              <a:t>There </a:t>
            </a:r>
            <a:r>
              <a:rPr lang="en-GB" sz="2000" dirty="0">
                <a:latin typeface="Gill Sans MT" pitchFamily="34" charset="0"/>
              </a:rPr>
              <a:t>needs to be </a:t>
            </a:r>
            <a:r>
              <a:rPr lang="en-GB" sz="2000" b="1" u="sng" dirty="0">
                <a:latin typeface="Gill Sans MT" pitchFamily="34" charset="0"/>
              </a:rPr>
              <a:t>significant activation </a:t>
            </a:r>
            <a:r>
              <a:rPr lang="en-GB" sz="2000" dirty="0">
                <a:latin typeface="Gill Sans MT" pitchFamily="34" charset="0"/>
              </a:rPr>
              <a:t>in the areas that you extract. </a:t>
            </a:r>
            <a:endParaRPr lang="en-GB" sz="2000" dirty="0" smtClean="0">
              <a:latin typeface="Gill Sans MT" pitchFamily="34" charset="0"/>
            </a:endParaRPr>
          </a:p>
          <a:p>
            <a:pPr marL="742950" lvl="1" indent="-285750">
              <a:buFont typeface="Calibri" pitchFamily="34" charset="0"/>
              <a:buChar char="→"/>
            </a:pPr>
            <a:endParaRPr lang="en-GB" sz="2000" dirty="0" smtClean="0">
              <a:latin typeface="Gill Sans MT" pitchFamily="34" charset="0"/>
            </a:endParaRPr>
          </a:p>
          <a:p>
            <a:pPr marL="742950" lvl="1" indent="-285750">
              <a:buFont typeface="Calibri" pitchFamily="34" charset="0"/>
              <a:buChar char="→"/>
            </a:pPr>
            <a:endParaRPr lang="en-GB" sz="2000" dirty="0">
              <a:latin typeface="Gill Sans MT" pitchFamily="34" charset="0"/>
            </a:endParaRPr>
          </a:p>
          <a:p>
            <a:pPr marL="742950" lvl="1" indent="-285750">
              <a:buFont typeface="Calibri" pitchFamily="34" charset="0"/>
              <a:buChar char="→"/>
            </a:pPr>
            <a:r>
              <a:rPr lang="en-GB" sz="2000" dirty="0" smtClean="0">
                <a:latin typeface="Gill Sans MT" pitchFamily="34" charset="0"/>
              </a:rPr>
              <a:t>For </a:t>
            </a:r>
            <a:r>
              <a:rPr lang="en-GB" sz="2000" dirty="0">
                <a:latin typeface="Gill Sans MT" pitchFamily="34" charset="0"/>
              </a:rPr>
              <a:t>this reason, DCM is not appropriate for resting state studies </a:t>
            </a:r>
            <a:endParaRPr lang="en-GB" sz="2000" dirty="0" smtClean="0">
              <a:latin typeface="Gill Sans MT" pitchFamily="34" charset="0"/>
            </a:endParaRPr>
          </a:p>
          <a:p>
            <a:pPr marL="742950" lvl="1" indent="-285750">
              <a:buFont typeface="Calibri" pitchFamily="34" charset="0"/>
              <a:buChar char="→"/>
            </a:pPr>
            <a:endParaRPr lang="en-GB" sz="2000" i="1" dirty="0">
              <a:latin typeface="Gill Sans MT" pitchFamily="34" charset="0"/>
            </a:endParaRPr>
          </a:p>
          <a:p>
            <a:pPr marL="742950" lvl="1" indent="-285750">
              <a:buFont typeface="Calibri" pitchFamily="34" charset="0"/>
              <a:buChar char="→"/>
            </a:pPr>
            <a:r>
              <a:rPr lang="en-GB" sz="2000" i="1" dirty="0" smtClean="0">
                <a:latin typeface="Gill Sans MT" pitchFamily="34" charset="0"/>
              </a:rPr>
              <a:t>(</a:t>
            </a:r>
            <a:r>
              <a:rPr lang="en-GB" sz="2000" i="1" dirty="0">
                <a:latin typeface="Gill Sans MT" pitchFamily="34" charset="0"/>
              </a:rPr>
              <a:t>NB: you can use stochastic DCM to model resting state – but this is computationally demanding.  To read more about </a:t>
            </a:r>
            <a:r>
              <a:rPr lang="en-GB" sz="2000" i="1" dirty="0" smtClean="0">
                <a:latin typeface="Gill Sans MT" pitchFamily="34" charset="0"/>
              </a:rPr>
              <a:t>this see references at the end. Don’t ask me because I really can’t explain it to you.) </a:t>
            </a:r>
            <a:endParaRPr lang="en-GB" sz="2000" i="1" dirty="0">
              <a:latin typeface="Gill Sans MT" pitchFamily="34" charset="0"/>
            </a:endParaRPr>
          </a:p>
          <a:p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2798654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319381" y="3762921"/>
            <a:ext cx="3563888" cy="288306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5613375" y="588910"/>
            <a:ext cx="3539969" cy="460851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5436096" y="908720"/>
            <a:ext cx="3499772" cy="460851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932040" y="1268760"/>
            <a:ext cx="3530625" cy="4608512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1577" y="2421347"/>
            <a:ext cx="3851920" cy="443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onut 9"/>
          <p:cNvSpPr/>
          <p:nvPr/>
        </p:nvSpPr>
        <p:spPr>
          <a:xfrm>
            <a:off x="715201" y="4365104"/>
            <a:ext cx="2398364" cy="729660"/>
          </a:xfrm>
          <a:prstGeom prst="donut">
            <a:avLst>
              <a:gd name="adj" fmla="val 70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059832" y="4729934"/>
            <a:ext cx="1440160" cy="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06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EF2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sie Coleman\Pictures\brain - Copy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1600" l="3784" r="93784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2708051" cy="366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3898191" y="4653136"/>
            <a:ext cx="889833" cy="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79912" y="3468114"/>
            <a:ext cx="0" cy="1041003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32040" y="3468115"/>
            <a:ext cx="0" cy="1041003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23928" y="3315717"/>
            <a:ext cx="864096" cy="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80920" cy="648072"/>
          </a:xfrm>
        </p:spPr>
        <p:txBody>
          <a:bodyPr/>
          <a:lstStyle/>
          <a:p>
            <a:r>
              <a:rPr lang="en-GB" spc="100" dirty="0">
                <a:latin typeface="Gill Sans MT" pitchFamily="34" charset="0"/>
              </a:rPr>
              <a:t>2. Defining the model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330853"/>
            <a:ext cx="9036496" cy="1657763"/>
          </a:xfrm>
        </p:spPr>
        <p:txBody>
          <a:bodyPr numCol="2">
            <a:normAutofit fontScale="85000" lnSpcReduction="20000"/>
          </a:bodyPr>
          <a:lstStyle/>
          <a:p>
            <a:pPr lvl="1"/>
            <a:r>
              <a:rPr lang="en-GB" sz="2000" dirty="0" smtClean="0">
                <a:latin typeface="Gill Sans MT" pitchFamily="34" charset="0"/>
              </a:rPr>
              <a:t>well-supported predictions</a:t>
            </a:r>
          </a:p>
          <a:p>
            <a:pPr lvl="1"/>
            <a:r>
              <a:rPr lang="en-GB" sz="2000" dirty="0" smtClean="0">
                <a:latin typeface="Gill Sans MT" pitchFamily="34" charset="0"/>
              </a:rPr>
              <a:t>inferences </a:t>
            </a:r>
            <a:r>
              <a:rPr lang="en-GB" sz="2000" dirty="0">
                <a:latin typeface="Gill Sans MT" pitchFamily="34" charset="0"/>
              </a:rPr>
              <a:t>on </a:t>
            </a:r>
            <a:r>
              <a:rPr lang="en-GB" sz="2000" b="1" dirty="0">
                <a:latin typeface="Gill Sans MT" pitchFamily="34" charset="0"/>
              </a:rPr>
              <a:t>model </a:t>
            </a:r>
            <a:r>
              <a:rPr lang="en-GB" sz="2000" b="1" dirty="0" smtClean="0">
                <a:latin typeface="Gill Sans MT" pitchFamily="34" charset="0"/>
              </a:rPr>
              <a:t>structure</a:t>
            </a:r>
          </a:p>
          <a:p>
            <a:pPr marL="457200" lvl="1" indent="0">
              <a:buNone/>
            </a:pPr>
            <a:endParaRPr lang="en-GB" sz="2000" dirty="0" smtClean="0">
              <a:latin typeface="Gill Sans MT" pitchFamily="34" charset="0"/>
            </a:endParaRPr>
          </a:p>
          <a:p>
            <a:pPr marL="457200" lvl="1" indent="0">
              <a:buNone/>
            </a:pPr>
            <a:r>
              <a:rPr lang="en-GB" sz="2100" dirty="0" smtClean="0">
                <a:latin typeface="Gill Sans MT" pitchFamily="34" charset="0"/>
              </a:rPr>
              <a:t>→ can define a small number of possible models.</a:t>
            </a:r>
          </a:p>
          <a:p>
            <a:pPr lvl="1"/>
            <a:r>
              <a:rPr lang="en-GB" sz="2000" dirty="0" smtClean="0">
                <a:latin typeface="Gill Sans MT" pitchFamily="34" charset="0"/>
              </a:rPr>
              <a:t>no </a:t>
            </a:r>
            <a:r>
              <a:rPr lang="en-GB" sz="2000" dirty="0">
                <a:latin typeface="Gill Sans MT" pitchFamily="34" charset="0"/>
              </a:rPr>
              <a:t>strong indication of network structure </a:t>
            </a:r>
            <a:endParaRPr lang="en-GB" sz="2000" dirty="0" smtClean="0">
              <a:latin typeface="Gill Sans MT" pitchFamily="34" charset="0"/>
            </a:endParaRPr>
          </a:p>
          <a:p>
            <a:pPr lvl="1"/>
            <a:r>
              <a:rPr lang="en-GB" sz="2000" dirty="0">
                <a:latin typeface="Gill Sans MT" pitchFamily="34" charset="0"/>
              </a:rPr>
              <a:t>i</a:t>
            </a:r>
            <a:r>
              <a:rPr lang="en-GB" sz="2000" dirty="0" smtClean="0">
                <a:latin typeface="Gill Sans MT" pitchFamily="34" charset="0"/>
              </a:rPr>
              <a:t>nferences on </a:t>
            </a:r>
            <a:r>
              <a:rPr lang="en-GB" sz="2000" b="1" dirty="0" smtClean="0">
                <a:latin typeface="Gill Sans MT" pitchFamily="34" charset="0"/>
              </a:rPr>
              <a:t>connection strengths</a:t>
            </a:r>
          </a:p>
          <a:p>
            <a:pPr marL="457200" lvl="1" indent="0">
              <a:buNone/>
            </a:pPr>
            <a:endParaRPr lang="en-GB" sz="2000" dirty="0" smtClean="0">
              <a:latin typeface="Gill Sans MT" pitchFamily="34" charset="0"/>
            </a:endParaRPr>
          </a:p>
          <a:p>
            <a:pPr marL="457200" lvl="1" indent="0">
              <a:buNone/>
            </a:pPr>
            <a:r>
              <a:rPr lang="en-GB" sz="2100" dirty="0" smtClean="0">
                <a:latin typeface="Gill Sans MT" pitchFamily="34" charset="0"/>
              </a:rPr>
              <a:t>→ may be useful to define all possible models.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96136" y="1052736"/>
            <a:ext cx="33478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latin typeface="Gill Sans M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0160" y="3988615"/>
                <a:ext cx="8928992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alibri" pitchFamily="34" charset="0"/>
                  <a:buChar char="→"/>
                </a:pPr>
                <a:r>
                  <a:rPr lang="en-GB" sz="1600" dirty="0" smtClean="0">
                    <a:effectLst/>
                    <a:latin typeface="Gill Sans MT" pitchFamily="34" charset="0"/>
                  </a:rPr>
                  <a:t>Use anatomical and computational knowledge.</a:t>
                </a:r>
              </a:p>
              <a:p>
                <a:pPr marL="285750" indent="-285750">
                  <a:buFont typeface="Calibri" pitchFamily="34" charset="0"/>
                  <a:buChar char="→"/>
                </a:pPr>
                <a:endParaRPr lang="en-GB" sz="1600" dirty="0" smtClean="0">
                  <a:effectLst/>
                  <a:latin typeface="Gill Sans MT" pitchFamily="34" charset="0"/>
                </a:endParaRPr>
              </a:p>
              <a:p>
                <a:pPr marL="285750" indent="-285750">
                  <a:buFont typeface="Calibri" pitchFamily="34" charset="0"/>
                  <a:buChar char="→"/>
                </a:pPr>
                <a:endParaRPr lang="en-GB" sz="1600" dirty="0">
                  <a:effectLst/>
                  <a:latin typeface="Gill Sans MT" pitchFamily="34" charset="0"/>
                </a:endParaRPr>
              </a:p>
              <a:p>
                <a:pPr marL="285750" indent="-285750">
                  <a:buFont typeface="Calibri" pitchFamily="34" charset="0"/>
                  <a:buChar char="→"/>
                </a:pPr>
                <a:r>
                  <a:rPr lang="en-GB" sz="1600" dirty="0" smtClean="0">
                    <a:effectLst/>
                    <a:latin typeface="Gill Sans MT" pitchFamily="34" charset="0"/>
                  </a:rPr>
                  <a:t>More </a:t>
                </a:r>
                <a:r>
                  <a:rPr lang="en-GB" sz="1600" dirty="0">
                    <a:effectLst/>
                    <a:latin typeface="Gill Sans MT" pitchFamily="34" charset="0"/>
                  </a:rPr>
                  <a:t>models does NOT mean you must correct for multiple comparisons! </a:t>
                </a:r>
                <a:endParaRPr lang="en-GB" sz="1600" dirty="0" smtClean="0">
                  <a:effectLst/>
                  <a:latin typeface="Gill Sans MT" pitchFamily="34" charset="0"/>
                </a:endParaRPr>
              </a:p>
              <a:p>
                <a:pPr marL="285750" indent="-285750">
                  <a:buFont typeface="Calibri" pitchFamily="34" charset="0"/>
                  <a:buChar char="→"/>
                </a:pPr>
                <a:endParaRPr lang="en-GB" sz="1600" dirty="0">
                  <a:effectLst/>
                  <a:latin typeface="Gill Sans MT" pitchFamily="34" charset="0"/>
                </a:endParaRPr>
              </a:p>
              <a:p>
                <a:pPr marL="285750" indent="-285750">
                  <a:buFont typeface="Calibri" pitchFamily="34" charset="0"/>
                  <a:buChar char="→"/>
                </a:pPr>
                <a:endParaRPr lang="en-GB" sz="1600" dirty="0" smtClean="0">
                  <a:effectLst/>
                  <a:latin typeface="Gill Sans MT" pitchFamily="34" charset="0"/>
                </a:endParaRPr>
              </a:p>
              <a:p>
                <a:pPr marL="285750" indent="-285750">
                  <a:buFont typeface="Calibri" pitchFamily="34" charset="0"/>
                  <a:buChar char="→"/>
                </a:pPr>
                <a:r>
                  <a:rPr lang="en-GB" sz="1600" dirty="0" smtClean="0">
                    <a:effectLst/>
                    <a:latin typeface="Gill Sans MT" pitchFamily="34" charset="0"/>
                  </a:rPr>
                  <a:t>Number of models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effectLst/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GB" sz="1600" b="0" i="1" smtClean="0">
                            <a:effectLst/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GB" sz="1600" dirty="0" smtClean="0">
                    <a:effectLst/>
                    <a:latin typeface="Gill Sans MT" pitchFamily="34" charset="0"/>
                  </a:rPr>
                  <a:t> where c =  number of connections.</a:t>
                </a:r>
              </a:p>
              <a:p>
                <a:pPr marL="285750" indent="-285750">
                  <a:buFont typeface="Calibri" pitchFamily="34" charset="0"/>
                  <a:buChar char="→"/>
                </a:pPr>
                <a:endParaRPr lang="en-GB" sz="1600" dirty="0" smtClean="0">
                  <a:effectLst/>
                  <a:latin typeface="Gill Sans MT" pitchFamily="34" charset="0"/>
                </a:endParaRPr>
              </a:p>
              <a:p>
                <a:pPr marL="285750" indent="-285750">
                  <a:buFont typeface="Calibri" pitchFamily="34" charset="0"/>
                  <a:buChar char="→"/>
                </a:pPr>
                <a:endParaRPr lang="en-GB" sz="1600" dirty="0" smtClean="0">
                  <a:effectLst/>
                  <a:latin typeface="Gill Sans MT" pitchFamily="34" charset="0"/>
                </a:endParaRPr>
              </a:p>
              <a:p>
                <a:pPr marL="285750" indent="-285750">
                  <a:buFont typeface="Calibri" pitchFamily="34" charset="0"/>
                  <a:buChar char="→"/>
                </a:pPr>
                <a:r>
                  <a:rPr lang="en-GB" sz="1600" dirty="0" smtClean="0">
                    <a:effectLst/>
                    <a:latin typeface="Gill Sans MT" pitchFamily="34" charset="0"/>
                  </a:rPr>
                  <a:t>E.g. 4 areas, all connected </a:t>
                </a:r>
                <a:r>
                  <a:rPr lang="en-GB" sz="1600" dirty="0" err="1" smtClean="0">
                    <a:effectLst/>
                    <a:latin typeface="Gill Sans MT" pitchFamily="34" charset="0"/>
                  </a:rPr>
                  <a:t>bilinearly</a:t>
                </a:r>
                <a:r>
                  <a:rPr lang="en-GB" sz="1600" dirty="0" smtClean="0">
                    <a:effectLst/>
                    <a:latin typeface="Gill Sans MT" pitchFamily="34" charset="0"/>
                  </a:rPr>
                  <a:t>, with no diagonal connections = 8 connections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effectLst/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GB" sz="1600" b="0" i="1" smtClean="0">
                            <a:effectLst/>
                            <a:latin typeface="Cambria Math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GB" sz="1600" dirty="0" smtClean="0">
                    <a:effectLst/>
                    <a:latin typeface="Gill Sans MT" pitchFamily="34" charset="0"/>
                  </a:rPr>
                  <a:t> = 256 possible models.</a:t>
                </a:r>
              </a:p>
            </p:txBody>
          </p:sp>
        </mc:Choice>
        <mc:Fallback xmlns="" xmlns:mv="urn:schemas-microsoft-com:mac:vml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60" y="3988615"/>
                <a:ext cx="8928992" cy="2800767"/>
              </a:xfrm>
              <a:prstGeom prst="rect">
                <a:avLst/>
              </a:prstGeom>
              <a:blipFill rotWithShape="1">
                <a:blip r:embed="rId6"/>
                <a:stretch>
                  <a:fillRect l="-341" t="-652" b="-1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79512" y="1340768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Gill Sans MT" pitchFamily="34" charset="0"/>
              </a:rPr>
              <a:t>The models that you choose to define for your DCM depend largely on your </a:t>
            </a:r>
            <a:r>
              <a:rPr lang="en-GB" sz="2400" b="1" dirty="0">
                <a:latin typeface="Gill Sans MT" pitchFamily="34" charset="0"/>
              </a:rPr>
              <a:t>hypotheses.</a:t>
            </a:r>
          </a:p>
        </p:txBody>
      </p:sp>
    </p:spTree>
    <p:extLst>
      <p:ext uri="{BB962C8B-B14F-4D97-AF65-F5344CB8AC3E}">
        <p14:creationId xmlns:p14="http://schemas.microsoft.com/office/powerpoint/2010/main" val="1299416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04515"/>
            <a:ext cx="3289261" cy="378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" t="50795" r="65880" b="3680"/>
          <a:stretch/>
        </p:blipFill>
        <p:spPr bwMode="auto">
          <a:xfrm>
            <a:off x="3779912" y="492022"/>
            <a:ext cx="3575249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onut 9"/>
          <p:cNvSpPr/>
          <p:nvPr/>
        </p:nvSpPr>
        <p:spPr>
          <a:xfrm>
            <a:off x="251520" y="2564904"/>
            <a:ext cx="2808312" cy="504056"/>
          </a:xfrm>
          <a:prstGeom prst="donut">
            <a:avLst>
              <a:gd name="adj" fmla="val 70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483768" y="764704"/>
            <a:ext cx="1296144" cy="1800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870" y="2933839"/>
            <a:ext cx="3820927" cy="393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>
            <a:stCxn id="19" idx="5"/>
          </p:cNvCxnSpPr>
          <p:nvPr/>
        </p:nvCxnSpPr>
        <p:spPr>
          <a:xfrm>
            <a:off x="4509206" y="1213849"/>
            <a:ext cx="1718978" cy="18551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onut 18"/>
          <p:cNvSpPr/>
          <p:nvPr/>
        </p:nvSpPr>
        <p:spPr>
          <a:xfrm>
            <a:off x="3648729" y="998730"/>
            <a:ext cx="1008112" cy="252028"/>
          </a:xfrm>
          <a:prstGeom prst="donut">
            <a:avLst>
              <a:gd name="adj" fmla="val 70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36512" y="4437112"/>
            <a:ext cx="552585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Gill Sans MT" pitchFamily="34" charset="0"/>
              </a:rPr>
              <a:t>At this stage, you can specify various options.</a:t>
            </a:r>
          </a:p>
          <a:p>
            <a:endParaRPr lang="en-GB" dirty="0" smtClean="0">
              <a:latin typeface="Gill Sans MT" pitchFamily="34" charset="0"/>
            </a:endParaRPr>
          </a:p>
          <a:p>
            <a:pPr marL="285750" indent="-285750">
              <a:buFont typeface="Calibri" pitchFamily="34" charset="0"/>
              <a:buChar char="→"/>
            </a:pPr>
            <a:r>
              <a:rPr lang="en-GB" sz="1600" dirty="0">
                <a:latin typeface="Gill Sans MT" pitchFamily="34" charset="0"/>
              </a:rPr>
              <a:t>MOD</a:t>
            </a:r>
            <a:r>
              <a:rPr lang="en-GB" sz="1600" dirty="0" smtClean="0">
                <a:latin typeface="Gill Sans MT" pitchFamily="34" charset="0"/>
              </a:rPr>
              <a:t>ULATORY EFFECTS: </a:t>
            </a:r>
            <a:r>
              <a:rPr lang="en-GB" sz="2000" b="1" dirty="0" smtClean="0">
                <a:latin typeface="Gill Sans MT" pitchFamily="34" charset="0"/>
              </a:rPr>
              <a:t>bilinear</a:t>
            </a:r>
            <a:r>
              <a:rPr lang="en-GB" sz="2000" dirty="0" smtClean="0">
                <a:latin typeface="Gill Sans MT" pitchFamily="34" charset="0"/>
              </a:rPr>
              <a:t> </a:t>
            </a:r>
            <a:r>
              <a:rPr lang="en-GB" sz="2000" dirty="0" err="1" smtClean="0">
                <a:latin typeface="Gill Sans MT" pitchFamily="34" charset="0"/>
              </a:rPr>
              <a:t>vs</a:t>
            </a:r>
            <a:r>
              <a:rPr lang="en-GB" sz="2000" dirty="0" smtClean="0">
                <a:latin typeface="Gill Sans MT" pitchFamily="34" charset="0"/>
              </a:rPr>
              <a:t>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itchFamily="34" charset="0"/>
              </a:rPr>
              <a:t>non-linear</a:t>
            </a:r>
          </a:p>
          <a:p>
            <a:pPr marL="285750" indent="-285750">
              <a:buFont typeface="Calibri" pitchFamily="34" charset="0"/>
              <a:buChar char="→"/>
            </a:pPr>
            <a:r>
              <a:rPr lang="en-GB" sz="1600" dirty="0" smtClean="0">
                <a:latin typeface="Gill Sans MT" pitchFamily="34" charset="0"/>
              </a:rPr>
              <a:t>STATES PER REGION: 	</a:t>
            </a:r>
            <a:r>
              <a:rPr lang="en-GB" sz="2000" b="1" dirty="0" smtClean="0">
                <a:latin typeface="Gill Sans MT" pitchFamily="34" charset="0"/>
              </a:rPr>
              <a:t>one</a:t>
            </a:r>
            <a:r>
              <a:rPr lang="en-GB" sz="2000" dirty="0" smtClean="0">
                <a:latin typeface="Gill Sans MT" pitchFamily="34" charset="0"/>
              </a:rPr>
              <a:t> vs.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itchFamily="34" charset="0"/>
              </a:rPr>
              <a:t>two</a:t>
            </a:r>
          </a:p>
          <a:p>
            <a:pPr marL="285750" indent="-285750">
              <a:buFont typeface="Calibri" pitchFamily="34" charset="0"/>
              <a:buChar char="→"/>
            </a:pPr>
            <a:r>
              <a:rPr lang="en-GB" sz="1600" dirty="0" smtClean="0">
                <a:latin typeface="Gill Sans MT" pitchFamily="34" charset="0"/>
              </a:rPr>
              <a:t>STOCHASTIC EFFECTS:  	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itchFamily="34" charset="0"/>
              </a:rPr>
              <a:t>yes</a:t>
            </a:r>
            <a:r>
              <a:rPr lang="en-GB" sz="2000" dirty="0" smtClean="0">
                <a:latin typeface="Gill Sans MT" pitchFamily="34" charset="0"/>
              </a:rPr>
              <a:t> vs. </a:t>
            </a:r>
            <a:r>
              <a:rPr lang="en-GB" sz="2000" b="1" dirty="0" smtClean="0">
                <a:latin typeface="Gill Sans MT" pitchFamily="34" charset="0"/>
              </a:rPr>
              <a:t>no</a:t>
            </a:r>
          </a:p>
          <a:p>
            <a:pPr marL="285750" indent="-285750">
              <a:buFont typeface="Calibri" pitchFamily="34" charset="0"/>
              <a:buChar char="→"/>
            </a:pPr>
            <a:r>
              <a:rPr lang="en-GB" sz="1600" dirty="0" smtClean="0">
                <a:latin typeface="Gill Sans MT" pitchFamily="34" charset="0"/>
              </a:rPr>
              <a:t>CENTRE INPUT: 	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itchFamily="34" charset="0"/>
              </a:rPr>
              <a:t>yes</a:t>
            </a:r>
            <a:r>
              <a:rPr lang="en-GB" sz="2000" dirty="0" smtClean="0">
                <a:latin typeface="Gill Sans MT" pitchFamily="34" charset="0"/>
              </a:rPr>
              <a:t> vs. </a:t>
            </a:r>
            <a:r>
              <a:rPr lang="en-GB" sz="2000" b="1" dirty="0" smtClean="0">
                <a:latin typeface="Gill Sans MT" pitchFamily="34" charset="0"/>
              </a:rPr>
              <a:t>no</a:t>
            </a:r>
            <a:endParaRPr lang="en-GB" sz="2000" b="1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38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EF2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489950" cy="1296988"/>
          </a:xfrm>
        </p:spPr>
        <p:txBody>
          <a:bodyPr/>
          <a:lstStyle/>
          <a:p>
            <a:r>
              <a:rPr lang="en-GB" spc="100" dirty="0">
                <a:latin typeface="Gill Sans MT" pitchFamily="34" charset="0"/>
              </a:rPr>
              <a:t>3. Model Estimation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0" r="6000" b="5087"/>
          <a:stretch/>
        </p:blipFill>
        <p:spPr bwMode="auto">
          <a:xfrm>
            <a:off x="5076056" y="553619"/>
            <a:ext cx="4128940" cy="64087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5481" y="14825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Gill Sans MT" pitchFamily="34" charset="0"/>
              </a:rPr>
              <a:t>Fit your predicted model to the data.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latin typeface="Gill Sans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Gill Sans MT" pitchFamily="34" charset="0"/>
              </a:rPr>
              <a:t>The </a:t>
            </a:r>
            <a:r>
              <a:rPr lang="en-GB" dirty="0">
                <a:latin typeface="Gill Sans MT" pitchFamily="34" charset="0"/>
              </a:rPr>
              <a:t>dotted lines represent the data, </a:t>
            </a:r>
            <a:r>
              <a:rPr lang="en-GB" dirty="0" smtClean="0">
                <a:latin typeface="Gill Sans MT" pitchFamily="34" charset="0"/>
              </a:rPr>
              <a:t>full </a:t>
            </a:r>
            <a:r>
              <a:rPr lang="en-GB" dirty="0">
                <a:latin typeface="Gill Sans MT" pitchFamily="34" charset="0"/>
              </a:rPr>
              <a:t>lines represent the regions, blue being V1, green V5 and red SPC. </a:t>
            </a:r>
            <a:endParaRPr lang="en-GB" dirty="0" smtClean="0">
              <a:latin typeface="Gill Sans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latin typeface="Gill Sans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Gill Sans MT" pitchFamily="34" charset="0"/>
              </a:rPr>
              <a:t>Bottom graph shows your parameter estimates.</a:t>
            </a:r>
          </a:p>
          <a:p>
            <a:endParaRPr lang="en-GB" dirty="0">
              <a:latin typeface="Gill Sans MT" pitchFamily="34" charset="0"/>
            </a:endParaRPr>
          </a:p>
          <a:p>
            <a:endParaRPr lang="en-GB" dirty="0" smtClean="0">
              <a:latin typeface="Gill Sans MT" pitchFamily="34" charset="0"/>
            </a:endParaRP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" y="4077072"/>
            <a:ext cx="2476532" cy="285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" t="50795" r="65880" b="3680"/>
          <a:stretch/>
        </p:blipFill>
        <p:spPr bwMode="auto">
          <a:xfrm>
            <a:off x="2699792" y="4077072"/>
            <a:ext cx="2674852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nut 7"/>
          <p:cNvSpPr/>
          <p:nvPr/>
        </p:nvSpPr>
        <p:spPr>
          <a:xfrm>
            <a:off x="107504" y="5517232"/>
            <a:ext cx="2232248" cy="599078"/>
          </a:xfrm>
          <a:prstGeom prst="donut">
            <a:avLst>
              <a:gd name="adj" fmla="val 70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835696" y="4293096"/>
            <a:ext cx="936104" cy="13115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347864" y="2924944"/>
            <a:ext cx="2026780" cy="16494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onut 10"/>
          <p:cNvSpPr/>
          <p:nvPr/>
        </p:nvSpPr>
        <p:spPr>
          <a:xfrm>
            <a:off x="2627784" y="4558055"/>
            <a:ext cx="900100" cy="207640"/>
          </a:xfrm>
          <a:prstGeom prst="donut">
            <a:avLst>
              <a:gd name="adj" fmla="val 70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33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489950" cy="1296988"/>
          </a:xfrm>
        </p:spPr>
        <p:txBody>
          <a:bodyPr/>
          <a:lstStyle/>
          <a:p>
            <a:r>
              <a:rPr lang="en-GB" dirty="0" smtClean="0">
                <a:latin typeface="Gill Sans MT"/>
              </a:rPr>
              <a:t>The connected brain</a:t>
            </a:r>
            <a:endParaRPr lang="en-GB" dirty="0">
              <a:latin typeface="Gill Sans M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60687"/>
            <a:ext cx="3245924" cy="230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79512" y="5211197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“Yet, there does not seem to be a single area for which we are able to deduce its functional properties in a direct and causal fashion from its microstructural properties.” (Stephan, 2004)</a:t>
            </a:r>
            <a:endParaRPr lang="en-GB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4283968" y="5067761"/>
            <a:ext cx="48965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“The functional role, played by any component (e.g., cortical area, sub-area, neuronal population or neuron) of the brain, is defined largely by its connections.</a:t>
            </a:r>
          </a:p>
          <a:p>
            <a:r>
              <a:rPr lang="en-GB" sz="1400" dirty="0" smtClean="0"/>
              <a:t>Functional Specialisation is only meaningful in the context of functional integration and vice versa.” (Friston, 2003)</a:t>
            </a:r>
            <a:endParaRPr lang="en-GB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755576" y="1466781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“We  can isolate processes occurring in the living organism and describe then in terms and laws of </a:t>
            </a:r>
            <a:r>
              <a:rPr lang="en-GB" sz="1400" dirty="0" err="1" smtClean="0"/>
              <a:t>physico</a:t>
            </a:r>
            <a:r>
              <a:rPr lang="en-GB" sz="1400" dirty="0" smtClean="0"/>
              <a:t>-chemistry. […] But when it comes to the properly ‘vital’ features, it is found that they are essentially problems of organisation, […] resulting from the interaction of an enormous number of highly complicated </a:t>
            </a:r>
            <a:r>
              <a:rPr lang="en-GB" sz="1400" dirty="0" err="1" smtClean="0"/>
              <a:t>physico</a:t>
            </a:r>
            <a:r>
              <a:rPr lang="en-GB" sz="1400" dirty="0" smtClean="0"/>
              <a:t>-chemical events.” (von </a:t>
            </a:r>
            <a:r>
              <a:rPr lang="en-GB" sz="1400" dirty="0" err="1" smtClean="0"/>
              <a:t>Bertalanffy</a:t>
            </a:r>
            <a:r>
              <a:rPr lang="en-GB" sz="1400" dirty="0" smtClean="0"/>
              <a:t>, 1950)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339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EF2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515970" y="630893"/>
            <a:ext cx="414426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Separate fitting of identical models for each </a:t>
            </a:r>
            <a:r>
              <a:rPr lang="en-US" sz="1400" dirty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  <a:cs typeface="Times New Roman" pitchFamily="18" charset="0"/>
              </a:rPr>
              <a:t>subject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189852" y="4074971"/>
            <a:ext cx="244827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  <a:cs typeface="Times New Roman" pitchFamily="18" charset="0"/>
              </a:rPr>
              <a:t>Within Groups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  <a:cs typeface="Times New Roman" pitchFamily="18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79512" y="5327342"/>
            <a:ext cx="1440161" cy="307777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parameter </a:t>
            </a:r>
            <a:r>
              <a:rPr lang="en-GB" sz="1400" dirty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&gt; 0 ?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347864" y="5319424"/>
            <a:ext cx="1998130" cy="52322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parameter </a:t>
            </a:r>
            <a:r>
              <a:rPr lang="en-GB" sz="1400" dirty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1 &gt; </a:t>
            </a:r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parameter </a:t>
            </a:r>
            <a:r>
              <a:rPr lang="en-GB" sz="1400" dirty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2 ?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</a:endParaRPr>
          </a:p>
        </p:txBody>
      </p:sp>
      <p:cxnSp>
        <p:nvCxnSpPr>
          <p:cNvPr id="21" name="AutoShape 9"/>
          <p:cNvCxnSpPr>
            <a:cxnSpLocks noChangeShapeType="1"/>
            <a:stCxn id="47" idx="2"/>
            <a:endCxn id="17" idx="0"/>
          </p:cNvCxnSpPr>
          <p:nvPr/>
        </p:nvCxnSpPr>
        <p:spPr bwMode="auto">
          <a:xfrm flipH="1">
            <a:off x="2413989" y="3160713"/>
            <a:ext cx="2158011" cy="91425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2" name="AutoShape 10"/>
          <p:cNvCxnSpPr>
            <a:cxnSpLocks noChangeShapeType="1"/>
            <a:stCxn id="17" idx="2"/>
            <a:endCxn id="18" idx="0"/>
          </p:cNvCxnSpPr>
          <p:nvPr/>
        </p:nvCxnSpPr>
        <p:spPr bwMode="auto">
          <a:xfrm flipH="1">
            <a:off x="899593" y="4382748"/>
            <a:ext cx="1514396" cy="944594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3" name="AutoShape 11"/>
          <p:cNvCxnSpPr>
            <a:cxnSpLocks noChangeShapeType="1"/>
            <a:stCxn id="17" idx="2"/>
            <a:endCxn id="19" idx="0"/>
          </p:cNvCxnSpPr>
          <p:nvPr/>
        </p:nvCxnSpPr>
        <p:spPr bwMode="auto">
          <a:xfrm>
            <a:off x="2413989" y="4382748"/>
            <a:ext cx="1932940" cy="936676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562018" y="4074971"/>
            <a:ext cx="259228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Between Groups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  <a:cs typeface="Times New Roman" pitchFamily="18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5345994" y="6021288"/>
            <a:ext cx="3105482" cy="52322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Connection from region A -&gt;region B </a:t>
            </a:r>
            <a:r>
              <a:rPr lang="en-GB" sz="1400" dirty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/>
            </a:r>
            <a:br>
              <a:rPr lang="en-GB" sz="1400" dirty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</a:br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group </a:t>
            </a:r>
            <a:r>
              <a:rPr lang="en-GB" sz="1400" dirty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1 &gt; </a:t>
            </a:r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group </a:t>
            </a:r>
            <a:r>
              <a:rPr lang="en-GB" sz="1400" dirty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2 ?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</a:endParaRPr>
          </a:p>
        </p:txBody>
      </p:sp>
      <p:cxnSp>
        <p:nvCxnSpPr>
          <p:cNvPr id="30" name="AutoShape 9"/>
          <p:cNvCxnSpPr>
            <a:cxnSpLocks noChangeShapeType="1"/>
            <a:stCxn id="47" idx="2"/>
            <a:endCxn id="26" idx="0"/>
          </p:cNvCxnSpPr>
          <p:nvPr/>
        </p:nvCxnSpPr>
        <p:spPr bwMode="auto">
          <a:xfrm>
            <a:off x="4572000" y="3160713"/>
            <a:ext cx="2286163" cy="91425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32" name="AutoShape 11"/>
          <p:cNvCxnSpPr>
            <a:cxnSpLocks noChangeShapeType="1"/>
            <a:stCxn id="26" idx="2"/>
            <a:endCxn id="28" idx="0"/>
          </p:cNvCxnSpPr>
          <p:nvPr/>
        </p:nvCxnSpPr>
        <p:spPr bwMode="auto">
          <a:xfrm>
            <a:off x="6858163" y="4382748"/>
            <a:ext cx="40572" cy="163854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2587978" y="2852936"/>
            <a:ext cx="3968044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Parameter Level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  <a:cs typeface="Times New Roman" pitchFamily="18" charset="0"/>
            </a:endParaRPr>
          </a:p>
        </p:txBody>
      </p:sp>
      <p:cxnSp>
        <p:nvCxnSpPr>
          <p:cNvPr id="48" name="AutoShape 9"/>
          <p:cNvCxnSpPr>
            <a:cxnSpLocks noChangeShapeType="1"/>
            <a:stCxn id="16" idx="2"/>
            <a:endCxn id="47" idx="0"/>
          </p:cNvCxnSpPr>
          <p:nvPr/>
        </p:nvCxnSpPr>
        <p:spPr bwMode="auto">
          <a:xfrm flipH="1">
            <a:off x="4572000" y="1154113"/>
            <a:ext cx="16101" cy="1698823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78" name="Text Box 5"/>
          <p:cNvSpPr txBox="1">
            <a:spLocks noChangeArrowheads="1"/>
          </p:cNvSpPr>
          <p:nvPr/>
        </p:nvSpPr>
        <p:spPr bwMode="auto">
          <a:xfrm>
            <a:off x="1209048" y="1432396"/>
            <a:ext cx="245777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Family Level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  <a:cs typeface="Times New Roman" pitchFamily="18" charset="0"/>
            </a:endParaRPr>
          </a:p>
        </p:txBody>
      </p:sp>
      <p:cxnSp>
        <p:nvCxnSpPr>
          <p:cNvPr id="79" name="AutoShape 9"/>
          <p:cNvCxnSpPr>
            <a:cxnSpLocks noChangeShapeType="1"/>
            <a:stCxn id="16" idx="2"/>
            <a:endCxn id="78" idx="0"/>
          </p:cNvCxnSpPr>
          <p:nvPr/>
        </p:nvCxnSpPr>
        <p:spPr bwMode="auto">
          <a:xfrm flipH="1">
            <a:off x="2437937" y="1154113"/>
            <a:ext cx="2150164" cy="278283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80" name="Text Box 5"/>
          <p:cNvSpPr txBox="1">
            <a:spLocks noChangeArrowheads="1"/>
          </p:cNvSpPr>
          <p:nvPr/>
        </p:nvSpPr>
        <p:spPr bwMode="auto">
          <a:xfrm>
            <a:off x="5148064" y="1432396"/>
            <a:ext cx="245956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Model Level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  <a:cs typeface="Times New Roman" pitchFamily="18" charset="0"/>
            </a:endParaRPr>
          </a:p>
        </p:txBody>
      </p:sp>
      <p:cxnSp>
        <p:nvCxnSpPr>
          <p:cNvPr id="81" name="AutoShape 9"/>
          <p:cNvCxnSpPr>
            <a:cxnSpLocks noChangeShapeType="1"/>
            <a:stCxn id="16" idx="2"/>
            <a:endCxn id="80" idx="0"/>
          </p:cNvCxnSpPr>
          <p:nvPr/>
        </p:nvCxnSpPr>
        <p:spPr bwMode="auto">
          <a:xfrm>
            <a:off x="4588101" y="1154113"/>
            <a:ext cx="1789746" cy="278283"/>
          </a:xfrm>
          <a:prstGeom prst="straightConnector1">
            <a:avLst/>
          </a:prstGeom>
          <a:ln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88" name="Text Box 5"/>
          <p:cNvSpPr txBox="1">
            <a:spLocks noChangeArrowheads="1"/>
          </p:cNvSpPr>
          <p:nvPr/>
        </p:nvSpPr>
        <p:spPr bwMode="auto">
          <a:xfrm>
            <a:off x="5902039" y="2276872"/>
            <a:ext cx="2872879" cy="52322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Does the winning model differ by group/condition/performance?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  <a:cs typeface="Times New Roman" pitchFamily="18" charset="0"/>
            </a:endParaRPr>
          </a:p>
        </p:txBody>
      </p:sp>
      <p:cxnSp>
        <p:nvCxnSpPr>
          <p:cNvPr id="89" name="AutoShape 9"/>
          <p:cNvCxnSpPr>
            <a:cxnSpLocks noChangeShapeType="1"/>
            <a:stCxn id="80" idx="2"/>
            <a:endCxn id="88" idx="0"/>
          </p:cNvCxnSpPr>
          <p:nvPr/>
        </p:nvCxnSpPr>
        <p:spPr bwMode="auto">
          <a:xfrm>
            <a:off x="6377847" y="1740173"/>
            <a:ext cx="960632" cy="536699"/>
          </a:xfrm>
          <a:prstGeom prst="straightConnector1">
            <a:avLst/>
          </a:prstGeom>
          <a:ln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94" name="Text Box 5"/>
          <p:cNvSpPr txBox="1">
            <a:spLocks noChangeArrowheads="1"/>
          </p:cNvSpPr>
          <p:nvPr/>
        </p:nvSpPr>
        <p:spPr bwMode="auto">
          <a:xfrm>
            <a:off x="35496" y="2276872"/>
            <a:ext cx="2872879" cy="52322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Does the winning family differ by group/condition/performance?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  <a:cs typeface="Times New Roman" pitchFamily="18" charset="0"/>
            </a:endParaRPr>
          </a:p>
        </p:txBody>
      </p:sp>
      <p:cxnSp>
        <p:nvCxnSpPr>
          <p:cNvPr id="95" name="AutoShape 9"/>
          <p:cNvCxnSpPr>
            <a:cxnSpLocks noChangeShapeType="1"/>
            <a:stCxn id="78" idx="2"/>
            <a:endCxn id="94" idx="0"/>
          </p:cNvCxnSpPr>
          <p:nvPr/>
        </p:nvCxnSpPr>
        <p:spPr bwMode="auto">
          <a:xfrm flipH="1">
            <a:off x="1471936" y="1740173"/>
            <a:ext cx="966001" cy="5366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127" name="Text Box 7"/>
          <p:cNvSpPr txBox="1">
            <a:spLocks noChangeArrowheads="1"/>
          </p:cNvSpPr>
          <p:nvPr/>
        </p:nvSpPr>
        <p:spPr bwMode="auto">
          <a:xfrm>
            <a:off x="899592" y="6021288"/>
            <a:ext cx="3024336" cy="738664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Does connection strength vary by performance/symptoms/other variable?</a:t>
            </a:r>
          </a:p>
        </p:txBody>
      </p:sp>
      <p:cxnSp>
        <p:nvCxnSpPr>
          <p:cNvPr id="128" name="AutoShape 11"/>
          <p:cNvCxnSpPr>
            <a:cxnSpLocks noChangeShapeType="1"/>
            <a:stCxn id="17" idx="2"/>
            <a:endCxn id="127" idx="0"/>
          </p:cNvCxnSpPr>
          <p:nvPr/>
        </p:nvCxnSpPr>
        <p:spPr bwMode="auto">
          <a:xfrm flipH="1">
            <a:off x="2411760" y="4382748"/>
            <a:ext cx="2229" cy="163854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494175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93FF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93FF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93FF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93FF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81170"/>
            <a:ext cx="3289261" cy="378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nut 4"/>
          <p:cNvSpPr/>
          <p:nvPr/>
        </p:nvSpPr>
        <p:spPr>
          <a:xfrm>
            <a:off x="1536818" y="4290245"/>
            <a:ext cx="1008112" cy="432048"/>
          </a:xfrm>
          <a:prstGeom prst="donut">
            <a:avLst>
              <a:gd name="adj" fmla="val 70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42821"/>
            <a:ext cx="4248472" cy="414496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267744" y="1484784"/>
            <a:ext cx="2448272" cy="28295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367" y="4797152"/>
            <a:ext cx="8969450" cy="23083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Calibri" pitchFamily="34" charset="0"/>
              <a:buChar char="→"/>
            </a:pPr>
            <a:r>
              <a:rPr lang="en-GB" spc="40" dirty="0">
                <a:latin typeface="Gill Sans MT" pitchFamily="34" charset="0"/>
              </a:rPr>
              <a:t>Choose </a:t>
            </a:r>
            <a:r>
              <a:rPr lang="en-GB" spc="40" dirty="0" smtClean="0">
                <a:latin typeface="Gill Sans MT" pitchFamily="34" charset="0"/>
              </a:rPr>
              <a:t>directory</a:t>
            </a:r>
          </a:p>
          <a:p>
            <a:pPr marL="285750" indent="-285750">
              <a:buFont typeface="Calibri" pitchFamily="34" charset="0"/>
              <a:buChar char="→"/>
            </a:pPr>
            <a:r>
              <a:rPr lang="en-GB" spc="40" dirty="0" smtClean="0">
                <a:latin typeface="Gill Sans MT" pitchFamily="34" charset="0"/>
              </a:rPr>
              <a:t>Load all models for all subjects (must be estimated!)</a:t>
            </a:r>
          </a:p>
          <a:p>
            <a:pPr marL="285750" indent="-285750">
              <a:buFont typeface="Calibri" pitchFamily="34" charset="0"/>
              <a:buChar char="→"/>
            </a:pPr>
            <a:r>
              <a:rPr lang="en-GB" spc="40" dirty="0" smtClean="0">
                <a:latin typeface="Gill Sans MT" pitchFamily="34" charset="0"/>
              </a:rPr>
              <a:t>Choose FFX or RFX – </a:t>
            </a:r>
            <a:r>
              <a:rPr lang="en-GB" i="1" spc="40" dirty="0" smtClean="0">
                <a:latin typeface="Gill Sans MT" pitchFamily="34" charset="0"/>
              </a:rPr>
              <a:t>Multiple subjects with possibility for different models  =  RFX</a:t>
            </a:r>
          </a:p>
          <a:p>
            <a:pPr marL="285750" indent="-285750">
              <a:buFont typeface="Calibri" pitchFamily="34" charset="0"/>
              <a:buChar char="→"/>
            </a:pPr>
            <a:endParaRPr lang="en-GB" dirty="0" smtClean="0">
              <a:latin typeface="Gill Sans MT" pitchFamily="34" charset="0"/>
            </a:endParaRPr>
          </a:p>
          <a:p>
            <a:pPr marL="285750" indent="-285750">
              <a:buFont typeface="Calibri" pitchFamily="34" charset="0"/>
              <a:buChar char="→"/>
            </a:pPr>
            <a:endParaRPr lang="en-GB" dirty="0" smtClean="0">
              <a:latin typeface="Gill Sans MT" pitchFamily="34" charset="0"/>
            </a:endParaRPr>
          </a:p>
          <a:p>
            <a:endParaRPr lang="en-GB" dirty="0">
              <a:latin typeface="Gill Sans MT" pitchFamily="34" charset="0"/>
            </a:endParaRPr>
          </a:p>
          <a:p>
            <a:pPr marL="285750" indent="-285750">
              <a:buFont typeface="Calibri" pitchFamily="34" charset="0"/>
              <a:buChar char="→"/>
            </a:pPr>
            <a:endParaRPr lang="en-GB" i="1" dirty="0" smtClean="0">
              <a:latin typeface="Gill Sans MT" pitchFamily="34" charset="0"/>
            </a:endParaRPr>
          </a:p>
          <a:p>
            <a:pPr marL="285750" indent="-285750">
              <a:buFont typeface="Calibri" pitchFamily="34" charset="0"/>
              <a:buChar char="→"/>
            </a:pPr>
            <a:r>
              <a:rPr lang="en-GB" i="1" dirty="0" smtClean="0">
                <a:latin typeface="Gill Sans MT" pitchFamily="34" charset="0"/>
              </a:rPr>
              <a:t>Optional: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600" i="1" spc="50" dirty="0" smtClean="0">
                <a:latin typeface="Gill Sans MT" pitchFamily="34" charset="0"/>
              </a:rPr>
              <a:t>Define families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600" i="1" spc="50" dirty="0" smtClean="0">
                <a:latin typeface="Gill Sans MT" pitchFamily="34" charset="0"/>
              </a:rPr>
              <a:t>Compute BMA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600" i="1" spc="50" dirty="0" smtClean="0">
                <a:latin typeface="Gill Sans MT" pitchFamily="34" charset="0"/>
              </a:rPr>
              <a:t>Use ‘load model space’ to save time (this file is included in Attention to Motion dataset)</a:t>
            </a:r>
            <a:endParaRPr lang="en-GB" sz="1600" i="1" spc="50" dirty="0">
              <a:latin typeface="Gill Sans MT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7056784" cy="576064"/>
          </a:xfrm>
        </p:spPr>
        <p:txBody>
          <a:bodyPr/>
          <a:lstStyle/>
          <a:p>
            <a:r>
              <a:rPr lang="en-GB" spc="100" dirty="0">
                <a:latin typeface="Gill Sans MT" pitchFamily="34" charset="0"/>
              </a:rPr>
              <a:t>4. BMS &amp; Model-Level Inference</a:t>
            </a:r>
          </a:p>
        </p:txBody>
      </p:sp>
    </p:spTree>
    <p:extLst>
      <p:ext uri="{BB962C8B-B14F-4D97-AF65-F5344CB8AC3E}">
        <p14:creationId xmlns:p14="http://schemas.microsoft.com/office/powerpoint/2010/main" val="35601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EF2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3" t="3834" r="20071" b="4156"/>
          <a:stretch/>
        </p:blipFill>
        <p:spPr bwMode="auto">
          <a:xfrm>
            <a:off x="-36512" y="1331547"/>
            <a:ext cx="3600400" cy="55264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22080" y="620688"/>
            <a:ext cx="40324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600" b="1" spc="150" dirty="0">
                <a:ln w="1143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Winning </a:t>
            </a:r>
            <a:r>
              <a:rPr lang="en-US" sz="3600" b="1" spc="150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Model!</a:t>
            </a:r>
            <a:endParaRPr lang="en-US" sz="3600" b="1" spc="150" dirty="0">
              <a:ln w="1143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MT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8003" y="4149080"/>
            <a:ext cx="5109071" cy="205033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/>
              <a:contourClr>
                <a:srgbClr val="DDDDDD"/>
              </a:contourClr>
            </a:sp3d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GB" sz="3200" b="1" kern="0" spc="150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MODEL 1 </a:t>
            </a:r>
          </a:p>
          <a:p>
            <a:pPr marL="0" indent="0" algn="ctr">
              <a:buFontTx/>
              <a:buNone/>
            </a:pPr>
            <a:r>
              <a:rPr lang="en-GB" b="1" kern="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Attentional</a:t>
            </a:r>
            <a:r>
              <a:rPr lang="en-GB" b="1" kern="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 modulation of V1</a:t>
            </a:r>
            <a:r>
              <a:rPr lang="en-GB" b="1" kern="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Calibri" pitchFamily="34" charset="0"/>
              </a:rPr>
              <a:t>→</a:t>
            </a:r>
            <a:r>
              <a:rPr lang="en-GB" b="1" kern="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V5</a:t>
            </a:r>
          </a:p>
          <a:p>
            <a:pPr marL="0" indent="0" algn="ctr">
              <a:buFontTx/>
              <a:buNone/>
            </a:pPr>
            <a:r>
              <a:rPr lang="en-GB" b="1" kern="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400" b="1" kern="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forward/bottom-up</a:t>
            </a:r>
          </a:p>
          <a:p>
            <a:pPr marL="0" indent="0">
              <a:buFontTx/>
              <a:buNone/>
            </a:pPr>
            <a:endParaRPr lang="en-GB" sz="800" b="1" kern="0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  <a:p>
            <a:pPr marL="0" indent="0">
              <a:buFontTx/>
              <a:buNone/>
            </a:pPr>
            <a:endParaRPr lang="en-GB" b="1" kern="0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ill Sans MT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1" t="10250" r="16253" b="60338"/>
          <a:stretch/>
        </p:blipFill>
        <p:spPr bwMode="auto">
          <a:xfrm>
            <a:off x="4499992" y="1340768"/>
            <a:ext cx="3476625" cy="252028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1907704" y="3212976"/>
            <a:ext cx="2520280" cy="15841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7504" y="4581128"/>
            <a:ext cx="43204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983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" t="50795" r="65880" b="3680"/>
          <a:stretch/>
        </p:blipFill>
        <p:spPr bwMode="auto">
          <a:xfrm>
            <a:off x="2987824" y="4077072"/>
            <a:ext cx="2674852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3580" y="716001"/>
            <a:ext cx="2476532" cy="285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nut 5"/>
          <p:cNvSpPr/>
          <p:nvPr/>
        </p:nvSpPr>
        <p:spPr>
          <a:xfrm>
            <a:off x="3203848" y="2204864"/>
            <a:ext cx="2232248" cy="599078"/>
          </a:xfrm>
          <a:prstGeom prst="donut">
            <a:avLst>
              <a:gd name="adj" fmla="val 70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2807804" y="4869160"/>
            <a:ext cx="900100" cy="288032"/>
          </a:xfrm>
          <a:prstGeom prst="donut">
            <a:avLst>
              <a:gd name="adj" fmla="val 70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6" idx="4"/>
            <a:endCxn id="8" idx="0"/>
          </p:cNvCxnSpPr>
          <p:nvPr/>
        </p:nvCxnSpPr>
        <p:spPr>
          <a:xfrm flipH="1">
            <a:off x="3257854" y="2803942"/>
            <a:ext cx="1062118" cy="20652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3807" r="6342" b="5882"/>
          <a:stretch/>
        </p:blipFill>
        <p:spPr bwMode="auto">
          <a:xfrm>
            <a:off x="-72010" y="1370972"/>
            <a:ext cx="2987826" cy="45062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" t="4138" b="4846"/>
          <a:stretch/>
        </p:blipFill>
        <p:spPr bwMode="auto">
          <a:xfrm>
            <a:off x="5518660" y="1412776"/>
            <a:ext cx="3661852" cy="4824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825992" y="963821"/>
            <a:ext cx="2987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b="1" spc="150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Intrinsic </a:t>
            </a:r>
            <a:r>
              <a:rPr lang="en-US" b="1" spc="150" dirty="0">
                <a:ln w="1143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Connections </a:t>
            </a:r>
            <a:endParaRPr lang="en-US" b="1" spc="150" dirty="0" smtClean="0">
              <a:ln w="1143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MT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3" y="692696"/>
            <a:ext cx="2924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b="1" spc="150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Modulatory </a:t>
            </a:r>
            <a:r>
              <a:rPr lang="en-US" b="1" spc="150" dirty="0">
                <a:ln w="1143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Connections</a:t>
            </a:r>
          </a:p>
        </p:txBody>
      </p:sp>
    </p:spTree>
    <p:extLst>
      <p:ext uri="{BB962C8B-B14F-4D97-AF65-F5344CB8AC3E}">
        <p14:creationId xmlns:p14="http://schemas.microsoft.com/office/powerpoint/2010/main" val="107565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5" grpId="0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15970" y="630893"/>
            <a:ext cx="407225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Separate fitting of identical models for each </a:t>
            </a:r>
            <a:r>
              <a:rPr lang="en-US" sz="1400" dirty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  <a:cs typeface="Times New Roman" pitchFamily="18" charset="0"/>
              </a:rPr>
              <a:t>subject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89852" y="4074971"/>
            <a:ext cx="244827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  <a:cs typeface="Times New Roman" pitchFamily="18" charset="0"/>
              </a:rPr>
              <a:t>Within Groups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512" y="5327342"/>
            <a:ext cx="1440161" cy="307777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parameter </a:t>
            </a:r>
            <a:r>
              <a:rPr lang="en-GB" sz="1400" dirty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&gt; 0 ?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347864" y="5319424"/>
            <a:ext cx="1998130" cy="52322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parameter </a:t>
            </a:r>
            <a:r>
              <a:rPr lang="en-GB" sz="1400" dirty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1 &gt; </a:t>
            </a:r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parameter </a:t>
            </a:r>
            <a:r>
              <a:rPr lang="en-GB" sz="1400" dirty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2 ?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</a:endParaRPr>
          </a:p>
        </p:txBody>
      </p:sp>
      <p:cxnSp>
        <p:nvCxnSpPr>
          <p:cNvPr id="8" name="AutoShape 9"/>
          <p:cNvCxnSpPr>
            <a:cxnSpLocks noChangeShapeType="1"/>
            <a:stCxn id="15" idx="2"/>
            <a:endCxn id="5" idx="0"/>
          </p:cNvCxnSpPr>
          <p:nvPr/>
        </p:nvCxnSpPr>
        <p:spPr bwMode="auto">
          <a:xfrm flipH="1">
            <a:off x="2413989" y="3160713"/>
            <a:ext cx="2158011" cy="91425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9" name="AutoShape 10"/>
          <p:cNvCxnSpPr>
            <a:cxnSpLocks noChangeShapeType="1"/>
            <a:stCxn id="5" idx="2"/>
            <a:endCxn id="6" idx="0"/>
          </p:cNvCxnSpPr>
          <p:nvPr/>
        </p:nvCxnSpPr>
        <p:spPr bwMode="auto">
          <a:xfrm flipH="1">
            <a:off x="899593" y="4382748"/>
            <a:ext cx="1514396" cy="944594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10" name="AutoShape 11"/>
          <p:cNvCxnSpPr>
            <a:cxnSpLocks noChangeShapeType="1"/>
            <a:stCxn id="5" idx="2"/>
            <a:endCxn id="7" idx="0"/>
          </p:cNvCxnSpPr>
          <p:nvPr/>
        </p:nvCxnSpPr>
        <p:spPr bwMode="auto">
          <a:xfrm>
            <a:off x="2413989" y="4382748"/>
            <a:ext cx="1932940" cy="936676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562018" y="4074971"/>
            <a:ext cx="259228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Between Groups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  <a:cs typeface="Times New Roman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305422" y="5984611"/>
            <a:ext cx="3105482" cy="52322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Connection from region A -&gt;region B </a:t>
            </a:r>
            <a:r>
              <a:rPr lang="en-GB" sz="1400" dirty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/>
            </a:r>
            <a:br>
              <a:rPr lang="en-GB" sz="1400" dirty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</a:br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group </a:t>
            </a:r>
            <a:r>
              <a:rPr lang="en-GB" sz="1400" dirty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1 &gt; </a:t>
            </a:r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group </a:t>
            </a:r>
            <a:r>
              <a:rPr lang="en-GB" sz="1400" dirty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2 ?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</a:endParaRPr>
          </a:p>
        </p:txBody>
      </p:sp>
      <p:cxnSp>
        <p:nvCxnSpPr>
          <p:cNvPr id="13" name="AutoShape 9"/>
          <p:cNvCxnSpPr>
            <a:cxnSpLocks noChangeShapeType="1"/>
            <a:stCxn id="15" idx="2"/>
            <a:endCxn id="11" idx="0"/>
          </p:cNvCxnSpPr>
          <p:nvPr/>
        </p:nvCxnSpPr>
        <p:spPr bwMode="auto">
          <a:xfrm>
            <a:off x="4572000" y="3160713"/>
            <a:ext cx="2286163" cy="91425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14" name="AutoShape 11"/>
          <p:cNvCxnSpPr>
            <a:cxnSpLocks noChangeShapeType="1"/>
            <a:stCxn id="11" idx="2"/>
            <a:endCxn id="12" idx="0"/>
          </p:cNvCxnSpPr>
          <p:nvPr/>
        </p:nvCxnSpPr>
        <p:spPr bwMode="auto">
          <a:xfrm>
            <a:off x="6858163" y="4382748"/>
            <a:ext cx="0" cy="1601863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587978" y="2852936"/>
            <a:ext cx="3968044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Parameter Level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  <a:cs typeface="Times New Roman" pitchFamily="18" charset="0"/>
            </a:endParaRPr>
          </a:p>
        </p:txBody>
      </p:sp>
      <p:cxnSp>
        <p:nvCxnSpPr>
          <p:cNvPr id="16" name="AutoShape 9"/>
          <p:cNvCxnSpPr>
            <a:cxnSpLocks noChangeShapeType="1"/>
            <a:stCxn id="4" idx="2"/>
            <a:endCxn id="15" idx="0"/>
          </p:cNvCxnSpPr>
          <p:nvPr/>
        </p:nvCxnSpPr>
        <p:spPr bwMode="auto">
          <a:xfrm>
            <a:off x="4552097" y="1154113"/>
            <a:ext cx="19903" cy="1698823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209048" y="1432396"/>
            <a:ext cx="245777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Family Level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  <a:cs typeface="Times New Roman" pitchFamily="18" charset="0"/>
            </a:endParaRPr>
          </a:p>
        </p:txBody>
      </p:sp>
      <p:cxnSp>
        <p:nvCxnSpPr>
          <p:cNvPr id="18" name="AutoShape 9"/>
          <p:cNvCxnSpPr>
            <a:cxnSpLocks noChangeShapeType="1"/>
            <a:stCxn id="4" idx="2"/>
            <a:endCxn id="17" idx="0"/>
          </p:cNvCxnSpPr>
          <p:nvPr/>
        </p:nvCxnSpPr>
        <p:spPr bwMode="auto">
          <a:xfrm flipH="1">
            <a:off x="2437937" y="1154113"/>
            <a:ext cx="2114160" cy="278283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148064" y="1432396"/>
            <a:ext cx="245956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Model Level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  <a:cs typeface="Times New Roman" pitchFamily="18" charset="0"/>
            </a:endParaRPr>
          </a:p>
        </p:txBody>
      </p:sp>
      <p:cxnSp>
        <p:nvCxnSpPr>
          <p:cNvPr id="20" name="AutoShape 9"/>
          <p:cNvCxnSpPr>
            <a:cxnSpLocks noChangeShapeType="1"/>
            <a:stCxn id="4" idx="2"/>
            <a:endCxn id="19" idx="0"/>
          </p:cNvCxnSpPr>
          <p:nvPr/>
        </p:nvCxnSpPr>
        <p:spPr bwMode="auto">
          <a:xfrm>
            <a:off x="4552097" y="1154113"/>
            <a:ext cx="1825750" cy="278283"/>
          </a:xfrm>
          <a:prstGeom prst="straightConnector1">
            <a:avLst/>
          </a:prstGeom>
          <a:ln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902039" y="2276872"/>
            <a:ext cx="2872879" cy="52322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Does the winning model differ by group/condition/performance?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  <a:cs typeface="Times New Roman" pitchFamily="18" charset="0"/>
            </a:endParaRPr>
          </a:p>
        </p:txBody>
      </p:sp>
      <p:cxnSp>
        <p:nvCxnSpPr>
          <p:cNvPr id="22" name="AutoShape 9"/>
          <p:cNvCxnSpPr>
            <a:cxnSpLocks noChangeShapeType="1"/>
            <a:stCxn id="19" idx="2"/>
            <a:endCxn id="21" idx="0"/>
          </p:cNvCxnSpPr>
          <p:nvPr/>
        </p:nvCxnSpPr>
        <p:spPr bwMode="auto">
          <a:xfrm>
            <a:off x="6377847" y="1740173"/>
            <a:ext cx="960632" cy="536699"/>
          </a:xfrm>
          <a:prstGeom prst="straightConnector1">
            <a:avLst/>
          </a:prstGeom>
          <a:ln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5496" y="2276872"/>
            <a:ext cx="2872879" cy="52322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Does the winning family differ by group/condition/performance?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  <a:cs typeface="Times New Roman" pitchFamily="18" charset="0"/>
            </a:endParaRPr>
          </a:p>
        </p:txBody>
      </p:sp>
      <p:cxnSp>
        <p:nvCxnSpPr>
          <p:cNvPr id="24" name="AutoShape 9"/>
          <p:cNvCxnSpPr>
            <a:cxnSpLocks noChangeShapeType="1"/>
            <a:stCxn id="17" idx="2"/>
            <a:endCxn id="23" idx="0"/>
          </p:cNvCxnSpPr>
          <p:nvPr/>
        </p:nvCxnSpPr>
        <p:spPr bwMode="auto">
          <a:xfrm flipH="1">
            <a:off x="1471936" y="1740173"/>
            <a:ext cx="966001" cy="5366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827584" y="6021288"/>
            <a:ext cx="3168352" cy="738664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Does connection strength vary by performance/symptoms/other variable?</a:t>
            </a:r>
          </a:p>
        </p:txBody>
      </p:sp>
      <p:cxnSp>
        <p:nvCxnSpPr>
          <p:cNvPr id="26" name="AutoShape 11"/>
          <p:cNvCxnSpPr>
            <a:cxnSpLocks noChangeShapeType="1"/>
            <a:stCxn id="5" idx="2"/>
            <a:endCxn id="25" idx="0"/>
          </p:cNvCxnSpPr>
          <p:nvPr/>
        </p:nvCxnSpPr>
        <p:spPr bwMode="auto">
          <a:xfrm flipH="1">
            <a:off x="2411760" y="4382748"/>
            <a:ext cx="2229" cy="163854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61815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93FF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93FF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93FF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93FF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EF2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9" y="548258"/>
            <a:ext cx="8489950" cy="1296988"/>
          </a:xfrm>
        </p:spPr>
        <p:txBody>
          <a:bodyPr/>
          <a:lstStyle/>
          <a:p>
            <a:r>
              <a:rPr lang="en-GB" spc="100" dirty="0">
                <a:latin typeface="Gill Sans MT" pitchFamily="34" charset="0"/>
              </a:rPr>
              <a:t>5. Family-Level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556793"/>
            <a:ext cx="4169792" cy="4609058"/>
          </a:xfrm>
        </p:spPr>
        <p:txBody>
          <a:bodyPr/>
          <a:lstStyle/>
          <a:p>
            <a:r>
              <a:rPr lang="en-GB" sz="1800" dirty="0" smtClean="0">
                <a:latin typeface="Gill Sans MT" pitchFamily="34" charset="0"/>
              </a:rPr>
              <a:t>Often, there doesn’t appear to be one model that is an overwhelming ‘winner’</a:t>
            </a:r>
          </a:p>
          <a:p>
            <a:endParaRPr lang="en-GB" sz="1800" dirty="0" smtClean="0">
              <a:latin typeface="Gill Sans MT" pitchFamily="34" charset="0"/>
            </a:endParaRPr>
          </a:p>
          <a:p>
            <a:r>
              <a:rPr lang="en-GB" sz="1800" dirty="0" smtClean="0">
                <a:latin typeface="Gill Sans MT" pitchFamily="34" charset="0"/>
              </a:rPr>
              <a:t>In these circumstances, we can </a:t>
            </a:r>
            <a:r>
              <a:rPr lang="en-GB" sz="1800" b="1" dirty="0" smtClean="0">
                <a:latin typeface="Gill Sans MT" pitchFamily="34" charset="0"/>
              </a:rPr>
              <a:t>group similar models together</a:t>
            </a:r>
            <a:r>
              <a:rPr lang="en-GB" sz="1800" dirty="0" smtClean="0">
                <a:latin typeface="Gill Sans MT" pitchFamily="34" charset="0"/>
              </a:rPr>
              <a:t> to create families. </a:t>
            </a:r>
          </a:p>
          <a:p>
            <a:endParaRPr lang="en-GB" sz="1800" dirty="0">
              <a:latin typeface="Gill Sans MT" pitchFamily="34" charset="0"/>
            </a:endParaRPr>
          </a:p>
          <a:p>
            <a:r>
              <a:rPr lang="en-GB" sz="1800" dirty="0" smtClean="0">
                <a:latin typeface="Gill Sans MT" pitchFamily="34" charset="0"/>
              </a:rPr>
              <a:t>By sorting models into families with common characteristics, you can </a:t>
            </a:r>
            <a:r>
              <a:rPr lang="en-GB" sz="1800" b="1" dirty="0" smtClean="0">
                <a:latin typeface="Gill Sans MT" pitchFamily="34" charset="0"/>
              </a:rPr>
              <a:t>aggregate evidence</a:t>
            </a:r>
            <a:r>
              <a:rPr lang="en-GB" sz="1800" dirty="0" smtClean="0">
                <a:latin typeface="Gill Sans MT" pitchFamily="34" charset="0"/>
              </a:rPr>
              <a:t>.</a:t>
            </a:r>
          </a:p>
          <a:p>
            <a:endParaRPr lang="en-GB" sz="1800" dirty="0">
              <a:latin typeface="Gill Sans MT" pitchFamily="34" charset="0"/>
            </a:endParaRPr>
          </a:p>
          <a:p>
            <a:r>
              <a:rPr lang="en-GB" sz="1800" dirty="0" smtClean="0">
                <a:latin typeface="Gill Sans MT" pitchFamily="34" charset="0"/>
              </a:rPr>
              <a:t>We can then use these to pool model evidence and make inferences at the level of the family</a:t>
            </a:r>
            <a:r>
              <a:rPr lang="en-GB" sz="1800" dirty="0" smtClean="0"/>
              <a:t>. </a:t>
            </a:r>
          </a:p>
          <a:p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284" y="1196752"/>
            <a:ext cx="4659951" cy="4546419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5724128" y="2636912"/>
            <a:ext cx="1008112" cy="432048"/>
          </a:xfrm>
          <a:prstGeom prst="donut">
            <a:avLst>
              <a:gd name="adj" fmla="val 70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0475" y="6334780"/>
            <a:ext cx="9197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Gill Sans MT" pitchFamily="34" charset="0"/>
              </a:rPr>
              <a:t>Penny, W. D., Stephan, K. E., </a:t>
            </a:r>
            <a:r>
              <a:rPr lang="en-GB" sz="1400" dirty="0" err="1">
                <a:latin typeface="Gill Sans MT" pitchFamily="34" charset="0"/>
              </a:rPr>
              <a:t>Daunizeau</a:t>
            </a:r>
            <a:r>
              <a:rPr lang="en-GB" sz="1400" dirty="0">
                <a:latin typeface="Gill Sans MT" pitchFamily="34" charset="0"/>
              </a:rPr>
              <a:t>, J., Rosa, M. J., </a:t>
            </a:r>
            <a:r>
              <a:rPr lang="en-GB" sz="1400" dirty="0" err="1">
                <a:latin typeface="Gill Sans MT" pitchFamily="34" charset="0"/>
              </a:rPr>
              <a:t>Friston</a:t>
            </a:r>
            <a:r>
              <a:rPr lang="en-GB" sz="1400" dirty="0">
                <a:latin typeface="Gill Sans MT" pitchFamily="34" charset="0"/>
              </a:rPr>
              <a:t>, K. J., Schofield, T. M., &amp; Leff, A. P. (2010). Comparing families of dynamic causal models. </a:t>
            </a:r>
            <a:r>
              <a:rPr lang="en-GB" sz="1400" i="1" dirty="0" err="1">
                <a:latin typeface="Gill Sans MT" pitchFamily="34" charset="0"/>
              </a:rPr>
              <a:t>PLoS</a:t>
            </a:r>
            <a:r>
              <a:rPr lang="en-GB" sz="1400" i="1" dirty="0">
                <a:latin typeface="Gill Sans MT" pitchFamily="34" charset="0"/>
              </a:rPr>
              <a:t> </a:t>
            </a:r>
            <a:r>
              <a:rPr lang="en-GB" sz="1400" i="1" dirty="0" smtClean="0">
                <a:latin typeface="Gill Sans MT" pitchFamily="34" charset="0"/>
              </a:rPr>
              <a:t>Computational Biology</a:t>
            </a:r>
            <a:r>
              <a:rPr lang="en-GB" sz="1400" i="1" dirty="0">
                <a:latin typeface="Gill Sans MT" pitchFamily="34" charset="0"/>
              </a:rPr>
              <a:t>, </a:t>
            </a:r>
            <a:r>
              <a:rPr lang="en-GB" sz="1400" i="1" dirty="0" smtClean="0">
                <a:latin typeface="Gill Sans MT" pitchFamily="34" charset="0"/>
              </a:rPr>
              <a:t>6(3)</a:t>
            </a:r>
            <a:endParaRPr lang="en-GB" sz="1400" i="1" dirty="0">
              <a:effectLst/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550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EF2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515970" y="630893"/>
            <a:ext cx="407225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Separate fitting of identical models for each </a:t>
            </a:r>
            <a:r>
              <a:rPr lang="en-US" sz="1400" dirty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  <a:cs typeface="Times New Roman" pitchFamily="18" charset="0"/>
              </a:rPr>
              <a:t>subject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189852" y="4074971"/>
            <a:ext cx="244827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  <a:cs typeface="Times New Roman" pitchFamily="18" charset="0"/>
              </a:rPr>
              <a:t>Within Groups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  <a:cs typeface="Times New Roman" pitchFamily="18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179512" y="5327342"/>
            <a:ext cx="1440161" cy="307777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parameter </a:t>
            </a:r>
            <a:r>
              <a:rPr lang="en-GB" sz="1400" dirty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&gt; 0 ?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347864" y="5319424"/>
            <a:ext cx="1998130" cy="52322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parameter </a:t>
            </a:r>
            <a:r>
              <a:rPr lang="en-GB" sz="1400" dirty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1 &gt; </a:t>
            </a:r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parameter </a:t>
            </a:r>
            <a:r>
              <a:rPr lang="en-GB" sz="1400" dirty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2 ?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</a:endParaRPr>
          </a:p>
        </p:txBody>
      </p:sp>
      <p:cxnSp>
        <p:nvCxnSpPr>
          <p:cNvPr id="33" name="AutoShape 9"/>
          <p:cNvCxnSpPr>
            <a:cxnSpLocks noChangeShapeType="1"/>
            <a:stCxn id="40" idx="2"/>
            <a:endCxn id="27" idx="0"/>
          </p:cNvCxnSpPr>
          <p:nvPr/>
        </p:nvCxnSpPr>
        <p:spPr bwMode="auto">
          <a:xfrm flipH="1">
            <a:off x="2413989" y="3160713"/>
            <a:ext cx="2158011" cy="91425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34" name="AutoShape 10"/>
          <p:cNvCxnSpPr>
            <a:cxnSpLocks noChangeShapeType="1"/>
            <a:stCxn id="27" idx="2"/>
            <a:endCxn id="29" idx="0"/>
          </p:cNvCxnSpPr>
          <p:nvPr/>
        </p:nvCxnSpPr>
        <p:spPr bwMode="auto">
          <a:xfrm flipH="1">
            <a:off x="899593" y="4382748"/>
            <a:ext cx="1514396" cy="944594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35" name="AutoShape 11"/>
          <p:cNvCxnSpPr>
            <a:cxnSpLocks noChangeShapeType="1"/>
            <a:stCxn id="27" idx="2"/>
            <a:endCxn id="31" idx="0"/>
          </p:cNvCxnSpPr>
          <p:nvPr/>
        </p:nvCxnSpPr>
        <p:spPr bwMode="auto">
          <a:xfrm>
            <a:off x="2413989" y="4382748"/>
            <a:ext cx="1932940" cy="936676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5562018" y="4074971"/>
            <a:ext cx="259228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Between Groups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  <a:cs typeface="Times New Roman" pitchFamily="18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5323503" y="5984611"/>
            <a:ext cx="3105482" cy="52322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Connection from region A -&gt;region B </a:t>
            </a:r>
            <a:r>
              <a:rPr lang="en-GB" sz="1400" dirty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/>
            </a:r>
            <a:br>
              <a:rPr lang="en-GB" sz="1400" dirty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</a:br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group </a:t>
            </a:r>
            <a:r>
              <a:rPr lang="en-GB" sz="1400" dirty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1 &gt; </a:t>
            </a:r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group </a:t>
            </a:r>
            <a:r>
              <a:rPr lang="en-GB" sz="1400" dirty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2 ?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</a:endParaRPr>
          </a:p>
        </p:txBody>
      </p:sp>
      <p:cxnSp>
        <p:nvCxnSpPr>
          <p:cNvPr id="38" name="AutoShape 9"/>
          <p:cNvCxnSpPr>
            <a:cxnSpLocks noChangeShapeType="1"/>
            <a:stCxn id="40" idx="2"/>
            <a:endCxn id="36" idx="0"/>
          </p:cNvCxnSpPr>
          <p:nvPr/>
        </p:nvCxnSpPr>
        <p:spPr bwMode="auto">
          <a:xfrm>
            <a:off x="4572000" y="3160713"/>
            <a:ext cx="2286163" cy="91425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39" name="AutoShape 11"/>
          <p:cNvCxnSpPr>
            <a:cxnSpLocks noChangeShapeType="1"/>
            <a:stCxn id="36" idx="2"/>
            <a:endCxn id="37" idx="0"/>
          </p:cNvCxnSpPr>
          <p:nvPr/>
        </p:nvCxnSpPr>
        <p:spPr bwMode="auto">
          <a:xfrm>
            <a:off x="6858163" y="4382748"/>
            <a:ext cx="18081" cy="1601863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2587978" y="2852936"/>
            <a:ext cx="3968044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Parameter Level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  <a:cs typeface="Times New Roman" pitchFamily="18" charset="0"/>
            </a:endParaRPr>
          </a:p>
        </p:txBody>
      </p:sp>
      <p:cxnSp>
        <p:nvCxnSpPr>
          <p:cNvPr id="41" name="AutoShape 9"/>
          <p:cNvCxnSpPr>
            <a:cxnSpLocks noChangeShapeType="1"/>
            <a:stCxn id="25" idx="2"/>
            <a:endCxn id="40" idx="0"/>
          </p:cNvCxnSpPr>
          <p:nvPr/>
        </p:nvCxnSpPr>
        <p:spPr bwMode="auto">
          <a:xfrm>
            <a:off x="4552097" y="1154113"/>
            <a:ext cx="19903" cy="1698823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1209048" y="1432396"/>
            <a:ext cx="245777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Family Level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  <a:cs typeface="Times New Roman" pitchFamily="18" charset="0"/>
            </a:endParaRPr>
          </a:p>
        </p:txBody>
      </p:sp>
      <p:cxnSp>
        <p:nvCxnSpPr>
          <p:cNvPr id="43" name="AutoShape 9"/>
          <p:cNvCxnSpPr>
            <a:cxnSpLocks noChangeShapeType="1"/>
            <a:stCxn id="25" idx="2"/>
            <a:endCxn id="42" idx="0"/>
          </p:cNvCxnSpPr>
          <p:nvPr/>
        </p:nvCxnSpPr>
        <p:spPr bwMode="auto">
          <a:xfrm flipH="1">
            <a:off x="2437937" y="1154113"/>
            <a:ext cx="2114160" cy="278283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5148064" y="1432396"/>
            <a:ext cx="245956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Model Level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  <a:cs typeface="Times New Roman" pitchFamily="18" charset="0"/>
            </a:endParaRPr>
          </a:p>
        </p:txBody>
      </p:sp>
      <p:cxnSp>
        <p:nvCxnSpPr>
          <p:cNvPr id="45" name="AutoShape 9"/>
          <p:cNvCxnSpPr>
            <a:cxnSpLocks noChangeShapeType="1"/>
            <a:stCxn id="25" idx="2"/>
            <a:endCxn id="44" idx="0"/>
          </p:cNvCxnSpPr>
          <p:nvPr/>
        </p:nvCxnSpPr>
        <p:spPr bwMode="auto">
          <a:xfrm>
            <a:off x="4552097" y="1154113"/>
            <a:ext cx="1825750" cy="278283"/>
          </a:xfrm>
          <a:prstGeom prst="straightConnector1">
            <a:avLst/>
          </a:prstGeom>
          <a:ln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5902039" y="2276872"/>
            <a:ext cx="2872879" cy="52322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Does the winning model differ by group/condition/performance?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  <a:cs typeface="Times New Roman" pitchFamily="18" charset="0"/>
            </a:endParaRPr>
          </a:p>
        </p:txBody>
      </p:sp>
      <p:cxnSp>
        <p:nvCxnSpPr>
          <p:cNvPr id="49" name="AutoShape 9"/>
          <p:cNvCxnSpPr>
            <a:cxnSpLocks noChangeShapeType="1"/>
            <a:stCxn id="44" idx="2"/>
            <a:endCxn id="46" idx="0"/>
          </p:cNvCxnSpPr>
          <p:nvPr/>
        </p:nvCxnSpPr>
        <p:spPr bwMode="auto">
          <a:xfrm>
            <a:off x="6377847" y="1740173"/>
            <a:ext cx="960632" cy="536699"/>
          </a:xfrm>
          <a:prstGeom prst="straightConnector1">
            <a:avLst/>
          </a:prstGeom>
          <a:ln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35496" y="2276872"/>
            <a:ext cx="2872879" cy="52322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Does the winning family differ by group/condition/performance?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  <a:cs typeface="Times New Roman" pitchFamily="18" charset="0"/>
            </a:endParaRPr>
          </a:p>
        </p:txBody>
      </p:sp>
      <p:cxnSp>
        <p:nvCxnSpPr>
          <p:cNvPr id="51" name="AutoShape 9"/>
          <p:cNvCxnSpPr>
            <a:cxnSpLocks noChangeShapeType="1"/>
            <a:stCxn id="42" idx="2"/>
            <a:endCxn id="50" idx="0"/>
          </p:cNvCxnSpPr>
          <p:nvPr/>
        </p:nvCxnSpPr>
        <p:spPr bwMode="auto">
          <a:xfrm flipH="1">
            <a:off x="1471936" y="1740173"/>
            <a:ext cx="966001" cy="5366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899594" y="6021288"/>
            <a:ext cx="3096342" cy="738664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Does connection strength vary by performance/symptoms/other variable?</a:t>
            </a:r>
          </a:p>
        </p:txBody>
      </p:sp>
      <p:cxnSp>
        <p:nvCxnSpPr>
          <p:cNvPr id="53" name="AutoShape 11"/>
          <p:cNvCxnSpPr>
            <a:cxnSpLocks noChangeShapeType="1"/>
            <a:stCxn id="27" idx="2"/>
            <a:endCxn id="52" idx="0"/>
          </p:cNvCxnSpPr>
          <p:nvPr/>
        </p:nvCxnSpPr>
        <p:spPr bwMode="auto">
          <a:xfrm>
            <a:off x="2413989" y="4382748"/>
            <a:ext cx="33776" cy="163854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285751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93FF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93FF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93FF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93FF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93FF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93FF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93FF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93FF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93FF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93FF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93FF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93FF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93FF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2" grpId="0" animBg="1"/>
      <p:bldP spid="44" grpId="0" animBg="1"/>
      <p:bldP spid="46" grpId="0" animBg="1"/>
      <p:bldP spid="5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EF2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489950" cy="1296988"/>
          </a:xfrm>
        </p:spPr>
        <p:txBody>
          <a:bodyPr/>
          <a:lstStyle/>
          <a:p>
            <a:r>
              <a:rPr lang="en-GB" spc="100" dirty="0">
                <a:latin typeface="Gill Sans MT" pitchFamily="34" charset="0"/>
              </a:rPr>
              <a:t>6. Parameter-Level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5954" y="980728"/>
            <a:ext cx="4050542" cy="44644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>
                <a:latin typeface="Gill Sans MT" pitchFamily="34" charset="0"/>
              </a:rPr>
              <a:t>Bayesian Model Averaging</a:t>
            </a:r>
          </a:p>
          <a:p>
            <a:r>
              <a:rPr lang="en-GB" sz="1800" dirty="0">
                <a:latin typeface="Gill Sans MT" pitchFamily="34" charset="0"/>
              </a:rPr>
              <a:t>C</a:t>
            </a:r>
            <a:r>
              <a:rPr lang="en-GB" sz="1800" dirty="0" smtClean="0">
                <a:latin typeface="Gill Sans MT" pitchFamily="34" charset="0"/>
              </a:rPr>
              <a:t>alculates the mean parameter values, weighted by the evidence for each model.</a:t>
            </a:r>
          </a:p>
          <a:p>
            <a:endParaRPr lang="en-GB" sz="1800" dirty="0" smtClean="0">
              <a:latin typeface="Gill Sans MT" pitchFamily="34" charset="0"/>
            </a:endParaRPr>
          </a:p>
          <a:p>
            <a:r>
              <a:rPr lang="en-GB" sz="1800" dirty="0" smtClean="0">
                <a:latin typeface="Gill Sans MT" pitchFamily="34" charset="0"/>
              </a:rPr>
              <a:t>BMA uses a default of 10000 samples to create this average value.</a:t>
            </a:r>
          </a:p>
          <a:p>
            <a:endParaRPr lang="en-GB" sz="1800" dirty="0" smtClean="0">
              <a:latin typeface="Gill Sans MT" pitchFamily="34" charset="0"/>
            </a:endParaRPr>
          </a:p>
          <a:p>
            <a:r>
              <a:rPr lang="en-GB" sz="1800" dirty="0" smtClean="0">
                <a:latin typeface="Gill Sans MT" pitchFamily="34" charset="0"/>
              </a:rPr>
              <a:t>BMA values therefore account for </a:t>
            </a:r>
            <a:r>
              <a:rPr lang="en-GB" sz="1800" b="1" dirty="0" smtClean="0">
                <a:latin typeface="Gill Sans MT" pitchFamily="34" charset="0"/>
              </a:rPr>
              <a:t>uncertainty</a:t>
            </a:r>
            <a:r>
              <a:rPr lang="en-GB" sz="1800" dirty="0" smtClean="0">
                <a:latin typeface="Gill Sans MT" pitchFamily="34" charset="0"/>
              </a:rPr>
              <a:t> in your data.</a:t>
            </a:r>
            <a:endParaRPr lang="en-GB" sz="1800" dirty="0">
              <a:latin typeface="Gill Sans MT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0" y="5013176"/>
            <a:ext cx="8928992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spc="20" dirty="0" smtClean="0">
                <a:latin typeface="Gill Sans MT" pitchFamily="34" charset="0"/>
              </a:rPr>
              <a:t>BMA can be calculated on an individual </a:t>
            </a:r>
            <a:r>
              <a:rPr lang="en-GB" sz="1800" b="1" spc="20" dirty="0" smtClean="0">
                <a:latin typeface="Gill Sans MT" pitchFamily="34" charset="0"/>
              </a:rPr>
              <a:t>subject</a:t>
            </a:r>
            <a:r>
              <a:rPr lang="en-GB" sz="1800" spc="20" dirty="0" smtClean="0">
                <a:latin typeface="Gill Sans MT" pitchFamily="34" charset="0"/>
              </a:rPr>
              <a:t>, or at a </a:t>
            </a:r>
            <a:r>
              <a:rPr lang="en-GB" sz="1800" b="1" spc="20" dirty="0" smtClean="0">
                <a:latin typeface="Gill Sans MT" pitchFamily="34" charset="0"/>
              </a:rPr>
              <a:t>group</a:t>
            </a:r>
            <a:r>
              <a:rPr lang="en-GB" sz="1800" spc="20" dirty="0" smtClean="0">
                <a:latin typeface="Gill Sans MT" pitchFamily="34" charset="0"/>
              </a:rPr>
              <a:t> level. </a:t>
            </a:r>
          </a:p>
          <a:p>
            <a:r>
              <a:rPr lang="en-GB" sz="1800" spc="20" dirty="0" smtClean="0">
                <a:latin typeface="Gill Sans MT" pitchFamily="34" charset="0"/>
              </a:rPr>
              <a:t>Within a group (or on a single subject) you can use </a:t>
            </a:r>
            <a:r>
              <a:rPr lang="en-GB" sz="1800" b="1" spc="20" dirty="0" smtClean="0">
                <a:latin typeface="Gill Sans MT" pitchFamily="34" charset="0"/>
              </a:rPr>
              <a:t>T-tests</a:t>
            </a:r>
            <a:r>
              <a:rPr lang="en-GB" sz="1800" spc="20" dirty="0" smtClean="0">
                <a:latin typeface="Gill Sans MT" pitchFamily="34" charset="0"/>
              </a:rPr>
              <a:t> to compare connection strengths.</a:t>
            </a:r>
          </a:p>
          <a:p>
            <a:r>
              <a:rPr lang="en-GB" sz="1800" spc="20" dirty="0" smtClean="0">
                <a:latin typeface="Gill Sans MT" pitchFamily="34" charset="0"/>
              </a:rPr>
              <a:t>Can assess the relationship between connection strength and some linear variable e.g. performance, symptoms, age using </a:t>
            </a:r>
            <a:r>
              <a:rPr lang="en-GB" sz="1800" b="1" spc="20" dirty="0" smtClean="0">
                <a:latin typeface="Gill Sans MT" pitchFamily="34" charset="0"/>
              </a:rPr>
              <a:t>regression analysis/correlation.</a:t>
            </a:r>
            <a:endParaRPr lang="en-GB" sz="1800" spc="20" dirty="0">
              <a:latin typeface="Gill Sans MT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189852" y="2177681"/>
            <a:ext cx="244827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  <a:cs typeface="Times New Roman" pitchFamily="18" charset="0"/>
              </a:rPr>
              <a:t>Within Groups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  <a:cs typeface="Times New Roman" pitchFamily="18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00050" y="3157284"/>
            <a:ext cx="1440161" cy="307777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parameter </a:t>
            </a:r>
            <a:r>
              <a:rPr lang="en-GB" sz="1400" dirty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&gt; 0 ?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987824" y="3049562"/>
            <a:ext cx="1998130" cy="52322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parameter </a:t>
            </a:r>
            <a:r>
              <a:rPr lang="en-GB" sz="1400" dirty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1 &gt; </a:t>
            </a:r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parameter </a:t>
            </a:r>
            <a:r>
              <a:rPr lang="en-GB" sz="1400" dirty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2 ?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</a:endParaRPr>
          </a:p>
        </p:txBody>
      </p:sp>
      <p:cxnSp>
        <p:nvCxnSpPr>
          <p:cNvPr id="20" name="AutoShape 9"/>
          <p:cNvCxnSpPr>
            <a:cxnSpLocks noChangeShapeType="1"/>
            <a:stCxn id="28" idx="2"/>
            <a:endCxn id="17" idx="0"/>
          </p:cNvCxnSpPr>
          <p:nvPr/>
        </p:nvCxnSpPr>
        <p:spPr bwMode="auto">
          <a:xfrm>
            <a:off x="2413989" y="1720552"/>
            <a:ext cx="0" cy="45712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1" name="AutoShape 10"/>
          <p:cNvCxnSpPr>
            <a:cxnSpLocks noChangeShapeType="1"/>
            <a:stCxn id="17" idx="2"/>
            <a:endCxn id="18" idx="0"/>
          </p:cNvCxnSpPr>
          <p:nvPr/>
        </p:nvCxnSpPr>
        <p:spPr bwMode="auto">
          <a:xfrm flipH="1">
            <a:off x="1020131" y="2485458"/>
            <a:ext cx="1393858" cy="671826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2" name="AutoShape 11"/>
          <p:cNvCxnSpPr>
            <a:cxnSpLocks noChangeShapeType="1"/>
            <a:stCxn id="17" idx="2"/>
            <a:endCxn id="19" idx="0"/>
          </p:cNvCxnSpPr>
          <p:nvPr/>
        </p:nvCxnSpPr>
        <p:spPr bwMode="auto">
          <a:xfrm>
            <a:off x="2413989" y="2485458"/>
            <a:ext cx="1572900" cy="564104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29967" y="1412775"/>
            <a:ext cx="3968044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Parameter Level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  <a:cs typeface="Times New Roman" pitchFamily="18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871454" y="3789040"/>
            <a:ext cx="3085067" cy="738664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Does connection strength vary by performance/symptoms/other variable?</a:t>
            </a:r>
          </a:p>
        </p:txBody>
      </p:sp>
      <p:cxnSp>
        <p:nvCxnSpPr>
          <p:cNvPr id="30" name="AutoShape 11"/>
          <p:cNvCxnSpPr>
            <a:cxnSpLocks noChangeShapeType="1"/>
            <a:stCxn id="17" idx="2"/>
            <a:endCxn id="29" idx="0"/>
          </p:cNvCxnSpPr>
          <p:nvPr/>
        </p:nvCxnSpPr>
        <p:spPr bwMode="auto">
          <a:xfrm flipH="1">
            <a:off x="2413988" y="2485458"/>
            <a:ext cx="1" cy="1303582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537502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EF2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pc="100" dirty="0">
                <a:latin typeface="Gill Sans MT" pitchFamily="34" charset="0"/>
              </a:rPr>
              <a:t>7. Group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4363"/>
            <a:ext cx="4042792" cy="4222948"/>
          </a:xfrm>
        </p:spPr>
        <p:txBody>
          <a:bodyPr>
            <a:noAutofit/>
          </a:bodyPr>
          <a:lstStyle/>
          <a:p>
            <a:r>
              <a:rPr lang="en-GB" sz="2000" dirty="0" smtClean="0">
                <a:latin typeface="Gill Sans MT" pitchFamily="34" charset="0"/>
              </a:rPr>
              <a:t>DCM can be fruitful for investigating </a:t>
            </a:r>
            <a:r>
              <a:rPr lang="en-GB" sz="2000" b="1" dirty="0" smtClean="0">
                <a:latin typeface="Gill Sans MT" pitchFamily="34" charset="0"/>
              </a:rPr>
              <a:t>group differences</a:t>
            </a:r>
            <a:r>
              <a:rPr lang="en-GB" sz="2000" dirty="0" smtClean="0">
                <a:latin typeface="Gill Sans MT" pitchFamily="34" charset="0"/>
              </a:rPr>
              <a:t>.</a:t>
            </a:r>
          </a:p>
          <a:p>
            <a:endParaRPr lang="en-GB" sz="2000" dirty="0" smtClean="0">
              <a:latin typeface="Gill Sans MT" pitchFamily="34" charset="0"/>
            </a:endParaRPr>
          </a:p>
          <a:p>
            <a:r>
              <a:rPr lang="en-GB" sz="2000" dirty="0" smtClean="0">
                <a:latin typeface="Gill Sans MT" pitchFamily="34" charset="0"/>
              </a:rPr>
              <a:t>E.g. patients vs. controls</a:t>
            </a:r>
          </a:p>
          <a:p>
            <a:endParaRPr lang="en-GB" sz="2000" dirty="0" smtClean="0">
              <a:latin typeface="Gill Sans MT" pitchFamily="34" charset="0"/>
            </a:endParaRPr>
          </a:p>
          <a:p>
            <a:r>
              <a:rPr lang="en-GB" sz="2000" dirty="0" smtClean="0">
                <a:latin typeface="Gill Sans MT" pitchFamily="34" charset="0"/>
              </a:rPr>
              <a:t>Groups may differ in;</a:t>
            </a:r>
          </a:p>
          <a:p>
            <a:pPr lvl="1"/>
            <a:r>
              <a:rPr lang="en-GB" sz="1600" dirty="0" smtClean="0">
                <a:latin typeface="Gill Sans MT" pitchFamily="34" charset="0"/>
              </a:rPr>
              <a:t>Winning model</a:t>
            </a:r>
          </a:p>
          <a:p>
            <a:pPr lvl="1"/>
            <a:r>
              <a:rPr lang="en-GB" sz="1600" dirty="0" smtClean="0">
                <a:latin typeface="Gill Sans MT" pitchFamily="34" charset="0"/>
              </a:rPr>
              <a:t>Winning family</a:t>
            </a:r>
          </a:p>
          <a:p>
            <a:pPr lvl="1"/>
            <a:r>
              <a:rPr lang="en-GB" sz="1600" dirty="0" smtClean="0">
                <a:latin typeface="Gill Sans MT" pitchFamily="34" charset="0"/>
              </a:rPr>
              <a:t>Connection values as defined using BMA</a:t>
            </a:r>
          </a:p>
          <a:p>
            <a:pPr marL="457200" lvl="1" indent="0">
              <a:buNone/>
            </a:pPr>
            <a:endParaRPr lang="en-GB" sz="1400" dirty="0">
              <a:latin typeface="Gill Sans MT" pitchFamily="34" charset="0"/>
            </a:endParaRPr>
          </a:p>
          <a:p>
            <a:pPr marL="457200" lvl="1" indent="0">
              <a:buNone/>
            </a:pPr>
            <a:endParaRPr lang="en-GB" sz="1400" dirty="0" smtClean="0">
              <a:latin typeface="Gill Sans MT" pitchFamily="34" charset="0"/>
            </a:endParaRPr>
          </a:p>
          <a:p>
            <a:pPr marL="457200" lvl="1" indent="0">
              <a:buNone/>
            </a:pPr>
            <a:endParaRPr lang="en-GB" sz="1400" dirty="0" smtClean="0">
              <a:latin typeface="Gill Sans MT" pitchFamily="34" charset="0"/>
            </a:endParaRPr>
          </a:p>
          <a:p>
            <a:pPr lvl="1"/>
            <a:endParaRPr lang="en-GB" sz="1400" dirty="0">
              <a:latin typeface="Gill Sans MT" pitchFamily="34" charset="0"/>
            </a:endParaRPr>
          </a:p>
          <a:p>
            <a:pPr lvl="1"/>
            <a:endParaRPr lang="en-GB" sz="1400" dirty="0" smtClean="0">
              <a:latin typeface="Gill Sans MT" pitchFamily="34" charset="0"/>
            </a:endParaRPr>
          </a:p>
          <a:p>
            <a:pPr lvl="1"/>
            <a:endParaRPr lang="en-GB" sz="1400" dirty="0" smtClean="0">
              <a:latin typeface="Gill Sans MT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562018" y="2634811"/>
            <a:ext cx="259228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Between Groups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  <a:cs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05422" y="4544451"/>
            <a:ext cx="3105482" cy="52322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Connection from region A -&gt;region B </a:t>
            </a:r>
            <a:r>
              <a:rPr lang="en-GB" sz="1400" dirty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/>
            </a:r>
            <a:br>
              <a:rPr lang="en-GB" sz="1400" dirty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</a:br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group </a:t>
            </a:r>
            <a:r>
              <a:rPr lang="en-GB" sz="1400" dirty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1 &gt; </a:t>
            </a:r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group </a:t>
            </a:r>
            <a:r>
              <a:rPr lang="en-GB" sz="1400" dirty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2 ?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</a:endParaRPr>
          </a:p>
        </p:txBody>
      </p:sp>
      <p:cxnSp>
        <p:nvCxnSpPr>
          <p:cNvPr id="11" name="AutoShape 9"/>
          <p:cNvCxnSpPr>
            <a:cxnSpLocks noChangeShapeType="1"/>
            <a:stCxn id="13" idx="2"/>
            <a:endCxn id="9" idx="0"/>
          </p:cNvCxnSpPr>
          <p:nvPr/>
        </p:nvCxnSpPr>
        <p:spPr bwMode="auto">
          <a:xfrm>
            <a:off x="6858162" y="1393916"/>
            <a:ext cx="1" cy="124089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12" name="AutoShape 11"/>
          <p:cNvCxnSpPr>
            <a:cxnSpLocks noChangeShapeType="1"/>
            <a:stCxn id="9" idx="2"/>
            <a:endCxn id="10" idx="0"/>
          </p:cNvCxnSpPr>
          <p:nvPr/>
        </p:nvCxnSpPr>
        <p:spPr bwMode="auto">
          <a:xfrm>
            <a:off x="6858163" y="2942588"/>
            <a:ext cx="0" cy="1601863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874140" y="1086139"/>
            <a:ext cx="3968044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Parameter Level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96" y="6334780"/>
            <a:ext cx="9108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 smtClean="0">
                <a:latin typeface="Gill Sans MT" pitchFamily="34" charset="0"/>
              </a:rPr>
              <a:t>Seghier</a:t>
            </a:r>
            <a:r>
              <a:rPr lang="en-GB" sz="1400" dirty="0">
                <a:latin typeface="Gill Sans MT" pitchFamily="34" charset="0"/>
              </a:rPr>
              <a:t>, M. L., </a:t>
            </a:r>
            <a:r>
              <a:rPr lang="en-GB" sz="1400" dirty="0" err="1">
                <a:latin typeface="Gill Sans MT" pitchFamily="34" charset="0"/>
              </a:rPr>
              <a:t>Zeidman</a:t>
            </a:r>
            <a:r>
              <a:rPr lang="en-GB" sz="1400" dirty="0">
                <a:latin typeface="Gill Sans MT" pitchFamily="34" charset="0"/>
              </a:rPr>
              <a:t>, P., Neufeld, N. H., Leff, A. P., &amp; Price, C. J. (2010). Identifying abnormal connectivity in patients using dynamic causal </a:t>
            </a:r>
            <a:r>
              <a:rPr lang="en-GB" sz="1400" dirty="0" err="1">
                <a:latin typeface="Gill Sans MT" pitchFamily="34" charset="0"/>
              </a:rPr>
              <a:t>modeling</a:t>
            </a:r>
            <a:r>
              <a:rPr lang="en-GB" sz="1400" dirty="0">
                <a:latin typeface="Gill Sans MT" pitchFamily="34" charset="0"/>
              </a:rPr>
              <a:t> of FMRI responses. </a:t>
            </a:r>
            <a:r>
              <a:rPr lang="en-GB" sz="1400" i="1" dirty="0">
                <a:latin typeface="Gill Sans MT" pitchFamily="34" charset="0"/>
              </a:rPr>
              <a:t>Frontiers in systems neuroscience</a:t>
            </a:r>
            <a:r>
              <a:rPr lang="en-GB" sz="1400" dirty="0">
                <a:latin typeface="Gill Sans MT" pitchFamily="34" charset="0"/>
              </a:rPr>
              <a:t>, </a:t>
            </a:r>
            <a:r>
              <a:rPr lang="en-GB" sz="1400" i="1" dirty="0">
                <a:latin typeface="Gill Sans MT" pitchFamily="34" charset="0"/>
              </a:rPr>
              <a:t>4</a:t>
            </a:r>
            <a:r>
              <a:rPr lang="en-GB" sz="1400" dirty="0">
                <a:latin typeface="Gill Sans MT" pitchFamily="34" charset="0"/>
              </a:rPr>
              <a:t>(August), 1–14. </a:t>
            </a:r>
          </a:p>
        </p:txBody>
      </p:sp>
    </p:spTree>
    <p:extLst>
      <p:ext uri="{BB962C8B-B14F-4D97-AF65-F5344CB8AC3E}">
        <p14:creationId xmlns:p14="http://schemas.microsoft.com/office/powerpoint/2010/main" val="1647260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" y="6597352"/>
            <a:ext cx="9116061" cy="326041"/>
          </a:xfrm>
        </p:spPr>
        <p:txBody>
          <a:bodyPr/>
          <a:lstStyle/>
          <a:p>
            <a:r>
              <a:rPr lang="en-GB" sz="1200" b="0" i="1" dirty="0">
                <a:latin typeface="Gill Sans MT" pitchFamily="34" charset="0"/>
              </a:rPr>
              <a:t>Network reconfiguration and working memory impairment in mesial temporal lobe </a:t>
            </a:r>
            <a:r>
              <a:rPr lang="en-GB" sz="1200" b="0" i="1" dirty="0" smtClean="0">
                <a:latin typeface="Gill Sans MT" pitchFamily="34" charset="0"/>
              </a:rPr>
              <a:t>epilepsy</a:t>
            </a:r>
            <a:r>
              <a:rPr lang="en-GB" sz="1200" b="0" dirty="0" smtClean="0">
                <a:latin typeface="Gill Sans MT" pitchFamily="34" charset="0"/>
              </a:rPr>
              <a:t>. </a:t>
            </a:r>
            <a:r>
              <a:rPr lang="en-GB" sz="1200" b="0" dirty="0" smtClean="0">
                <a:solidFill>
                  <a:schemeClr val="tx2"/>
                </a:solidFill>
                <a:latin typeface="Gill Sans MT" pitchFamily="34" charset="0"/>
              </a:rPr>
              <a:t>Campo</a:t>
            </a:r>
            <a:r>
              <a:rPr lang="en-GB" sz="1200" b="0" baseline="30000" dirty="0" smtClean="0">
                <a:solidFill>
                  <a:schemeClr val="tx2"/>
                </a:solidFill>
                <a:latin typeface="Gill Sans MT" pitchFamily="34" charset="0"/>
              </a:rPr>
              <a:t>  </a:t>
            </a:r>
            <a:r>
              <a:rPr lang="en-GB" sz="1200" b="0" dirty="0" smtClean="0">
                <a:latin typeface="Gill Sans MT" pitchFamily="34" charset="0"/>
              </a:rPr>
              <a:t>et </a:t>
            </a:r>
            <a:r>
              <a:rPr lang="en-GB" sz="1200" b="0" dirty="0">
                <a:latin typeface="Gill Sans MT" pitchFamily="34" charset="0"/>
              </a:rPr>
              <a:t>al (2013) </a:t>
            </a:r>
            <a:r>
              <a:rPr lang="en-GB" sz="1200" b="0" dirty="0" err="1">
                <a:latin typeface="Gill Sans MT" pitchFamily="34" charset="0"/>
              </a:rPr>
              <a:t>NeuroImage</a:t>
            </a:r>
            <a:r>
              <a:rPr lang="en-GB" sz="1200" b="0" dirty="0">
                <a:latin typeface="Gill Sans MT" pitchFamily="34" charset="0"/>
              </a:rPr>
              <a:t/>
            </a:r>
            <a:br>
              <a:rPr lang="en-GB" sz="1200" b="0" dirty="0">
                <a:latin typeface="Gill Sans MT" pitchFamily="34" charset="0"/>
              </a:rPr>
            </a:br>
            <a:endParaRPr lang="en-GB" sz="1200" b="0" dirty="0">
              <a:latin typeface="Gill Sans MT" pitchFamily="34" charset="0"/>
            </a:endParaRPr>
          </a:p>
        </p:txBody>
      </p:sp>
      <p:pic>
        <p:nvPicPr>
          <p:cNvPr id="3074" name="Picture 2" descr="http://www.sciencedirect.com/cache/MiamiImageURL/1-s2.0-S1053811913000839-gr3_lrg.jpg/0?wchp=dGLbVlV-zSkz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3707904" cy="602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ciencedirect.com/cache/MiamiImageURL/1-s2.0-S1053811913000839-gr2_lrg.jpg/0?wchp=dGLbVlS-zSkW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009" y="548680"/>
            <a:ext cx="3438991" cy="30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5537" y="836711"/>
            <a:ext cx="19766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connection strength vs. connection </a:t>
            </a:r>
            <a:r>
              <a:rPr lang="en-GB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strength</a:t>
            </a:r>
          </a:p>
          <a:p>
            <a:pPr algn="ctr"/>
            <a:r>
              <a:rPr lang="en-GB" sz="2800" dirty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←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8462" y="3326483"/>
            <a:ext cx="19766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connection strength vs. performance </a:t>
            </a:r>
            <a:endParaRPr lang="en-GB" sz="1600" dirty="0" smtClean="0">
              <a:ln w="18415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  <a:p>
            <a:pPr algn="ctr"/>
            <a:r>
              <a:rPr lang="en-GB" sz="2800" dirty="0" smtClean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←</a:t>
            </a:r>
          </a:p>
          <a:p>
            <a:pPr algn="ctr"/>
            <a:r>
              <a:rPr lang="en-GB" sz="2800" dirty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4287" y="3585446"/>
            <a:ext cx="1979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</a:t>
            </a:r>
            <a:r>
              <a:rPr lang="en-GB" sz="2800" dirty="0" smtClean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↑</a:t>
            </a:r>
            <a:endParaRPr lang="en-GB" sz="2800" dirty="0" smtClean="0">
              <a:ln w="18415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  <a:p>
            <a:pPr algn="ctr"/>
            <a:r>
              <a:rPr lang="en-GB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connection strength – patients vs. controls</a:t>
            </a:r>
            <a:endParaRPr lang="en-GB" sz="1600" dirty="0">
              <a:ln w="18415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3512" y="4773033"/>
            <a:ext cx="36004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n w="3175" cmpd="sng">
                  <a:solidFill>
                    <a:schemeClr val="tx1"/>
                  </a:solidFill>
                  <a:prstDash val="solid"/>
                </a:ln>
                <a:latin typeface="Gill Sans MT" pitchFamily="34" charset="0"/>
              </a:rPr>
              <a:t>Recent example of how you can use DCM to make inferences at the model, family, and parameter level.</a:t>
            </a:r>
            <a:endParaRPr lang="en-GB" sz="2000" dirty="0">
              <a:ln w="3175" cmpd="sng">
                <a:solidFill>
                  <a:schemeClr val="tx1"/>
                </a:solidFill>
                <a:prstDash val="solid"/>
              </a:ln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24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489950" cy="129698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Gill Sans MT"/>
              </a:rPr>
              <a:t>Types of Connectivity</a:t>
            </a:r>
            <a:endParaRPr lang="en-GB" dirty="0">
              <a:latin typeface="Gill Sans M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10445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Anatomical</a:t>
            </a:r>
            <a:r>
              <a:rPr lang="en-GB" dirty="0" smtClean="0"/>
              <a:t> connectivity</a:t>
            </a:r>
          </a:p>
          <a:p>
            <a:pPr lvl="1"/>
            <a:r>
              <a:rPr lang="en-GB" dirty="0" smtClean="0"/>
              <a:t>Anatomical layout of axons and synaptic connections</a:t>
            </a:r>
          </a:p>
          <a:p>
            <a:pPr lvl="1"/>
            <a:r>
              <a:rPr lang="en-GB" dirty="0" smtClean="0"/>
              <a:t>Which neural units interact directly with each other</a:t>
            </a:r>
          </a:p>
          <a:p>
            <a:pPr lvl="1"/>
            <a:r>
              <a:rPr lang="en-GB" dirty="0" smtClean="0"/>
              <a:t>E.g. DTI</a:t>
            </a:r>
          </a:p>
          <a:p>
            <a:r>
              <a:rPr lang="en-GB" b="1" dirty="0" smtClean="0"/>
              <a:t>Functional</a:t>
            </a:r>
            <a:r>
              <a:rPr lang="en-GB" dirty="0" smtClean="0"/>
              <a:t> connectivity</a:t>
            </a:r>
          </a:p>
          <a:p>
            <a:pPr lvl="1"/>
            <a:r>
              <a:rPr lang="en-GB" dirty="0" smtClean="0"/>
              <a:t>Correlation among activity in different brain areas</a:t>
            </a:r>
          </a:p>
          <a:p>
            <a:pPr lvl="1"/>
            <a:r>
              <a:rPr lang="en-GB" dirty="0" smtClean="0"/>
              <a:t>Statistical dependencies between measured time series</a:t>
            </a:r>
          </a:p>
          <a:p>
            <a:r>
              <a:rPr lang="en-GB" b="1" dirty="0" smtClean="0"/>
              <a:t>Effective</a:t>
            </a:r>
            <a:r>
              <a:rPr lang="en-GB" dirty="0" smtClean="0"/>
              <a:t> connectivity</a:t>
            </a:r>
          </a:p>
          <a:p>
            <a:pPr lvl="1"/>
            <a:r>
              <a:rPr lang="en-GB" b="1" dirty="0" smtClean="0"/>
              <a:t>Causal</a:t>
            </a:r>
            <a:r>
              <a:rPr lang="en-GB" dirty="0" smtClean="0"/>
              <a:t> influence that one </a:t>
            </a:r>
            <a:r>
              <a:rPr lang="en-GB" b="1" dirty="0" smtClean="0"/>
              <a:t>neuronal</a:t>
            </a:r>
            <a:r>
              <a:rPr lang="en-GB" dirty="0" smtClean="0"/>
              <a:t> system exerts over another</a:t>
            </a:r>
          </a:p>
          <a:p>
            <a:pPr lvl="1"/>
            <a:r>
              <a:rPr lang="en-GB" dirty="0" smtClean="0"/>
              <a:t>At synaptic or neuronal population level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45224"/>
            <a:ext cx="1454562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81" y="5445224"/>
            <a:ext cx="1446851" cy="11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445224"/>
            <a:ext cx="2636291" cy="136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87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18048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Thank you for listening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360040" y="6021288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… and special thanks to Peter </a:t>
            </a:r>
            <a:r>
              <a:rPr lang="en-GB" sz="2400" dirty="0" err="1"/>
              <a:t>Zeidman</a:t>
            </a:r>
            <a:r>
              <a:rPr lang="en-GB" sz="2400" dirty="0"/>
              <a:t> &amp; '</a:t>
            </a:r>
            <a:r>
              <a:rPr lang="en-GB" sz="2400" dirty="0" err="1"/>
              <a:t>Ōiwi</a:t>
            </a:r>
            <a:r>
              <a:rPr lang="en-GB" sz="2400" dirty="0"/>
              <a:t> </a:t>
            </a:r>
            <a:r>
              <a:rPr lang="en-GB" sz="2400" dirty="0" smtClean="0"/>
              <a:t>Parker-Jones!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5456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62500" lnSpcReduction="20000"/>
          </a:bodyPr>
          <a:lstStyle/>
          <a:p>
            <a:r>
              <a:rPr lang="en-GB" dirty="0" err="1" smtClean="0"/>
              <a:t>Ouden</a:t>
            </a:r>
            <a:r>
              <a:rPr lang="en-GB" dirty="0" smtClean="0"/>
              <a:t>, d. H. (2013, February). </a:t>
            </a:r>
            <a:r>
              <a:rPr lang="en-GB" i="1" dirty="0" smtClean="0"/>
              <a:t>Effective Connectivity &amp; the basics of Dynamic Causal Modelling</a:t>
            </a:r>
            <a:r>
              <a:rPr lang="en-GB" dirty="0" smtClean="0"/>
              <a:t>. </a:t>
            </a:r>
            <a:r>
              <a:rPr lang="en-GB" dirty="0"/>
              <a:t>Talk given</a:t>
            </a:r>
            <a:r>
              <a:rPr lang="en-GB" dirty="0" smtClean="0"/>
              <a:t> at SPM course Zurich.</a:t>
            </a:r>
          </a:p>
          <a:p>
            <a:r>
              <a:rPr lang="en-GB" dirty="0" err="1" smtClean="0"/>
              <a:t>Marreiros</a:t>
            </a:r>
            <a:r>
              <a:rPr lang="en-GB" dirty="0" smtClean="0"/>
              <a:t>, A. (2012, May). </a:t>
            </a:r>
            <a:r>
              <a:rPr lang="en-GB" i="1" dirty="0" smtClean="0"/>
              <a:t>Dynamic causal modelling for fMRI</a:t>
            </a:r>
            <a:r>
              <a:rPr lang="en-GB" dirty="0" smtClean="0"/>
              <a:t>. </a:t>
            </a:r>
            <a:r>
              <a:rPr lang="en-GB" dirty="0"/>
              <a:t>Talk given </a:t>
            </a:r>
            <a:r>
              <a:rPr lang="en-GB" dirty="0" smtClean="0"/>
              <a:t>at SPM course London.</a:t>
            </a:r>
          </a:p>
          <a:p>
            <a:r>
              <a:rPr lang="en-GB" dirty="0" smtClean="0"/>
              <a:t>Stephan, K. E. (2012, May). </a:t>
            </a:r>
            <a:r>
              <a:rPr lang="en-GB" i="1" dirty="0" smtClean="0"/>
              <a:t>DCM: Advanced Topics</a:t>
            </a:r>
            <a:r>
              <a:rPr lang="en-GB" dirty="0" smtClean="0"/>
              <a:t>. Talk given at SPM course London.</a:t>
            </a:r>
          </a:p>
          <a:p>
            <a:r>
              <a:rPr lang="en-GB" dirty="0" smtClean="0"/>
              <a:t>Friston, K. (2003). Dynamic Causal Modelling. In J. </a:t>
            </a:r>
            <a:r>
              <a:rPr lang="en-GB" dirty="0" err="1" smtClean="0"/>
              <a:t>Ashburner</a:t>
            </a:r>
            <a:r>
              <a:rPr lang="en-GB" dirty="0" smtClean="0"/>
              <a:t>, K. Friston &amp; W. Penny (Eds.) </a:t>
            </a:r>
            <a:r>
              <a:rPr lang="en-GB" i="1" dirty="0" smtClean="0"/>
              <a:t>Human Brain Function</a:t>
            </a:r>
            <a:r>
              <a:rPr lang="en-GB" dirty="0" smtClean="0"/>
              <a:t> (2</a:t>
            </a:r>
            <a:r>
              <a:rPr lang="en-GB" baseline="30000" dirty="0" smtClean="0"/>
              <a:t>nd</a:t>
            </a:r>
            <a:r>
              <a:rPr lang="en-GB" dirty="0" smtClean="0"/>
              <a:t> ed.). London: Elsevier.</a:t>
            </a:r>
          </a:p>
          <a:p>
            <a:r>
              <a:rPr lang="en-GB" dirty="0" smtClean="0"/>
              <a:t>Harrison, L., &amp; Friston</a:t>
            </a:r>
            <a:r>
              <a:rPr lang="en-GB" dirty="0"/>
              <a:t>, K. (2003). </a:t>
            </a:r>
            <a:r>
              <a:rPr lang="en-GB" dirty="0" smtClean="0"/>
              <a:t>Effective Connectivity. </a:t>
            </a:r>
            <a:r>
              <a:rPr lang="en-GB" dirty="0"/>
              <a:t>In J. </a:t>
            </a:r>
            <a:r>
              <a:rPr lang="en-GB" dirty="0" err="1"/>
              <a:t>Ashburner</a:t>
            </a:r>
            <a:r>
              <a:rPr lang="en-GB" dirty="0"/>
              <a:t>, K. Friston &amp; W. Penny (Eds.) </a:t>
            </a:r>
            <a:r>
              <a:rPr lang="en-GB" i="1" dirty="0"/>
              <a:t>Human Brain Function</a:t>
            </a:r>
            <a:r>
              <a:rPr lang="en-GB" dirty="0"/>
              <a:t> (2</a:t>
            </a:r>
            <a:r>
              <a:rPr lang="en-GB" baseline="30000" dirty="0"/>
              <a:t>nd</a:t>
            </a:r>
            <a:r>
              <a:rPr lang="en-GB" dirty="0"/>
              <a:t> ed.). London: Elsevier.</a:t>
            </a:r>
          </a:p>
          <a:p>
            <a:r>
              <a:rPr lang="en-GB" dirty="0"/>
              <a:t>Friston, K. (2003). </a:t>
            </a:r>
            <a:r>
              <a:rPr lang="en-GB" dirty="0" smtClean="0"/>
              <a:t>Functional Integration in the brain. </a:t>
            </a:r>
            <a:r>
              <a:rPr lang="en-GB" dirty="0"/>
              <a:t>In J. </a:t>
            </a:r>
            <a:r>
              <a:rPr lang="en-GB" dirty="0" err="1"/>
              <a:t>Ashburner</a:t>
            </a:r>
            <a:r>
              <a:rPr lang="en-GB" dirty="0"/>
              <a:t>, K. Friston &amp; W. Penny (Eds.) </a:t>
            </a:r>
            <a:r>
              <a:rPr lang="en-GB" i="1" dirty="0"/>
              <a:t>Human Brain Function</a:t>
            </a:r>
            <a:r>
              <a:rPr lang="en-GB" dirty="0"/>
              <a:t> (2</a:t>
            </a:r>
            <a:r>
              <a:rPr lang="en-GB" baseline="30000" dirty="0"/>
              <a:t>nd</a:t>
            </a:r>
            <a:r>
              <a:rPr lang="en-GB" dirty="0"/>
              <a:t> ed.). London: Elsevier</a:t>
            </a:r>
            <a:r>
              <a:rPr lang="en-GB" dirty="0" smtClean="0"/>
              <a:t>.</a:t>
            </a:r>
          </a:p>
          <a:p>
            <a:r>
              <a:rPr lang="en-GB" dirty="0" smtClean="0"/>
              <a:t>Friston, K. Experimental design and Statistical Parametric </a:t>
            </a:r>
            <a:r>
              <a:rPr lang="en-GB" dirty="0"/>
              <a:t>Mapping (</a:t>
            </a:r>
            <a:r>
              <a:rPr lang="en-GB" dirty="0">
                <a:hlinkClick r:id="rId2"/>
              </a:rPr>
              <a:t>www.fil.ion.ucl.ac.uk/spm/doc/intro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)</a:t>
            </a:r>
          </a:p>
          <a:p>
            <a:r>
              <a:rPr lang="en-GB" dirty="0" smtClean="0"/>
              <a:t>Previous </a:t>
            </a:r>
            <a:r>
              <a:rPr lang="en-GB" dirty="0" err="1" smtClean="0"/>
              <a:t>MfD</a:t>
            </a:r>
            <a:r>
              <a:rPr lang="en-GB" dirty="0" smtClean="0"/>
              <a:t> talks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90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 Theory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40559"/>
          </a:xfrm>
        </p:spPr>
        <p:txBody>
          <a:bodyPr>
            <a:normAutofit fontScale="55000" lnSpcReduction="20000"/>
          </a:bodyPr>
          <a:lstStyle/>
          <a:p>
            <a:r>
              <a:rPr lang="es-ES_tradnl" dirty="0" smtClean="0"/>
              <a:t>Daunizeau, J., David, O., &amp; Stephan, K. E. (2011). Dynamic causal modelling: A critical review of the biophysical and statistical foundations. </a:t>
            </a:r>
            <a:r>
              <a:rPr lang="es-ES_tradnl" i="1" dirty="0" smtClean="0"/>
              <a:t>NeuroImage</a:t>
            </a:r>
            <a:r>
              <a:rPr lang="es-ES_tradnl" dirty="0" smtClean="0"/>
              <a:t>, </a:t>
            </a:r>
            <a:r>
              <a:rPr lang="es-ES_tradnl" i="1" dirty="0" smtClean="0"/>
              <a:t>58</a:t>
            </a:r>
            <a:r>
              <a:rPr lang="es-ES_tradnl" dirty="0" smtClean="0"/>
              <a:t>, 312-322.</a:t>
            </a:r>
          </a:p>
          <a:p>
            <a:r>
              <a:rPr lang="es-ES_tradnl" dirty="0" smtClean="0"/>
              <a:t>David, O., Guillemain, I., Saillet, S., Reyt, S., Deransart, C., Segebarth, C., &amp; Depaulis, A. (2008). Identifying Neural Drivers with Functional MRI: An Electrophysiological Validation. </a:t>
            </a:r>
            <a:r>
              <a:rPr lang="es-ES_tradnl" i="1" dirty="0" smtClean="0"/>
              <a:t>PLoS Biology</a:t>
            </a:r>
            <a:r>
              <a:rPr lang="es-ES_tradnl" dirty="0" smtClean="0"/>
              <a:t>, </a:t>
            </a:r>
            <a:r>
              <a:rPr lang="es-ES_tradnl" i="1" dirty="0" smtClean="0"/>
              <a:t>6</a:t>
            </a:r>
            <a:r>
              <a:rPr lang="es-ES_tradnl" dirty="0" smtClean="0"/>
              <a:t>, 2683-2697.</a:t>
            </a:r>
          </a:p>
          <a:p>
            <a:r>
              <a:rPr lang="es-ES_tradnl" dirty="0" smtClean="0"/>
              <a:t>Friston</a:t>
            </a:r>
            <a:r>
              <a:rPr lang="es-ES_tradnl" dirty="0"/>
              <a:t>, </a:t>
            </a:r>
            <a:r>
              <a:rPr lang="es-ES_tradnl" dirty="0" smtClean="0"/>
              <a:t>K.J., Harrison, L., &amp; Penny, W. (2003).  </a:t>
            </a:r>
            <a:r>
              <a:rPr lang="es-ES_tradnl" dirty="0"/>
              <a:t>Dynamic Causal Modelling.  </a:t>
            </a:r>
            <a:r>
              <a:rPr lang="es-ES_tradnl" i="1" dirty="0" smtClean="0"/>
              <a:t>Neuroimage, </a:t>
            </a:r>
            <a:r>
              <a:rPr lang="es-ES_tradnl" dirty="0" smtClean="0"/>
              <a:t>19, 1273-1302.</a:t>
            </a:r>
          </a:p>
          <a:p>
            <a:r>
              <a:rPr lang="es-ES_tradnl" dirty="0" smtClean="0"/>
              <a:t>Friston, K. J., Li, B., Daunizeau, J., &amp; Stephan, K. E. (2011). Network discovery with DCM. </a:t>
            </a:r>
            <a:r>
              <a:rPr lang="es-ES_tradnl" i="1" dirty="0" smtClean="0"/>
              <a:t>NeuroImage</a:t>
            </a:r>
            <a:r>
              <a:rPr lang="es-ES_tradnl" dirty="0" smtClean="0"/>
              <a:t>, </a:t>
            </a:r>
            <a:r>
              <a:rPr lang="es-ES_tradnl" i="1" dirty="0" smtClean="0"/>
              <a:t>56</a:t>
            </a:r>
            <a:r>
              <a:rPr lang="es-ES_tradnl" dirty="0" smtClean="0"/>
              <a:t>, 1202-1221.</a:t>
            </a:r>
          </a:p>
          <a:p>
            <a:r>
              <a:rPr lang="es-ES_tradnl" dirty="0" smtClean="0"/>
              <a:t>Marreiros, A. C., Kiebel, S. J., &amp; Friston, K. J. (2008). Dynamic causal modelling for fMRI: A two-state model. </a:t>
            </a:r>
            <a:r>
              <a:rPr lang="es-ES_tradnl" i="1" dirty="0" smtClean="0"/>
              <a:t>NeurImage</a:t>
            </a:r>
            <a:r>
              <a:rPr lang="es-ES_tradnl" dirty="0" smtClean="0"/>
              <a:t>, </a:t>
            </a:r>
            <a:r>
              <a:rPr lang="es-ES_tradnl" i="1" dirty="0" smtClean="0"/>
              <a:t>39</a:t>
            </a:r>
            <a:r>
              <a:rPr lang="es-ES_tradnl" dirty="0" smtClean="0"/>
              <a:t>, 269-278.</a:t>
            </a:r>
          </a:p>
          <a:p>
            <a:r>
              <a:rPr lang="es-ES_tradnl" dirty="0" smtClean="0"/>
              <a:t>Stephan, K. E. (2004). On the role of general system theory for functional neuroimaging. </a:t>
            </a:r>
            <a:r>
              <a:rPr lang="es-ES_tradnl" i="1" dirty="0" smtClean="0"/>
              <a:t>Journal of Anatomy</a:t>
            </a:r>
            <a:r>
              <a:rPr lang="es-ES_tradnl" dirty="0" smtClean="0"/>
              <a:t>, </a:t>
            </a:r>
            <a:r>
              <a:rPr lang="es-ES_tradnl" i="1" dirty="0" smtClean="0"/>
              <a:t>205</a:t>
            </a:r>
            <a:r>
              <a:rPr lang="es-ES_tradnl" dirty="0" smtClean="0"/>
              <a:t>, 443-470. </a:t>
            </a:r>
          </a:p>
          <a:p>
            <a:r>
              <a:rPr lang="es-ES_tradnl" dirty="0" smtClean="0"/>
              <a:t>Stephan, K. E., Weiskopf, N., Drysdale, P. M., Robinson, P. A., &amp; Friston, K. J. (2007). Comparing hemodynamic models with DCM. </a:t>
            </a:r>
            <a:r>
              <a:rPr lang="es-ES_tradnl" i="1" dirty="0" smtClean="0"/>
              <a:t>NeuroImage</a:t>
            </a:r>
            <a:r>
              <a:rPr lang="es-ES_tradnl" dirty="0" smtClean="0"/>
              <a:t>, </a:t>
            </a:r>
            <a:r>
              <a:rPr lang="es-ES_tradnl" i="1" dirty="0" smtClean="0"/>
              <a:t>38</a:t>
            </a:r>
            <a:r>
              <a:rPr lang="es-ES_tradnl" dirty="0" smtClean="0"/>
              <a:t>, 387-401.</a:t>
            </a:r>
          </a:p>
          <a:p>
            <a:r>
              <a:rPr lang="es-ES_tradnl" dirty="0" smtClean="0"/>
              <a:t>Stephan, K. E., Kasper, L., Harrison, L. M., Daunizeau, J., den Ouden, H. E. M., Breakspear, M., &amp; Friston, K. J. (2008). Nonlinear dynamic causal models for fMRI. </a:t>
            </a:r>
            <a:r>
              <a:rPr lang="es-ES_tradnl" i="1" dirty="0" smtClean="0"/>
              <a:t>NeuroImage</a:t>
            </a:r>
            <a:r>
              <a:rPr lang="es-ES_tradnl" dirty="0" smtClean="0"/>
              <a:t>, </a:t>
            </a:r>
            <a:r>
              <a:rPr lang="es-ES_tradnl" i="1" dirty="0" smtClean="0"/>
              <a:t>42</a:t>
            </a:r>
            <a:r>
              <a:rPr lang="es-ES_tradnl" dirty="0" smtClean="0"/>
              <a:t>, 649-662.</a:t>
            </a:r>
          </a:p>
          <a:p>
            <a:r>
              <a:rPr lang="es-ES_tradnl" dirty="0" smtClean="0"/>
              <a:t>Stephan, K. E., Penny, W. D., Daunizeau, J., Moran, R. J., &amp; Friston, K. J. (2009). Bayeisan model selection for group studies. </a:t>
            </a:r>
            <a:r>
              <a:rPr lang="es-ES_tradnl" i="1" dirty="0" smtClean="0"/>
              <a:t>NeuroImage</a:t>
            </a:r>
            <a:r>
              <a:rPr lang="es-ES_tradnl" dirty="0" smtClean="0"/>
              <a:t>, </a:t>
            </a:r>
            <a:r>
              <a:rPr lang="es-ES_tradnl" i="1" dirty="0" smtClean="0"/>
              <a:t>46</a:t>
            </a:r>
            <a:r>
              <a:rPr lang="es-ES_tradnl" dirty="0" smtClean="0"/>
              <a:t>, 1004-1017.</a:t>
            </a:r>
          </a:p>
          <a:p>
            <a:r>
              <a:rPr lang="es-ES_tradnl" dirty="0" smtClean="0"/>
              <a:t>Stephan, K. E., Penny, W. D., Moran, R. J., den Ouden, H. E. M., Daunizeau, J., &amp; Friston, K. J. (2010). Ten simple rules for dynamic causal modelling. </a:t>
            </a:r>
            <a:r>
              <a:rPr lang="es-ES_tradnl" i="1" dirty="0" smtClean="0"/>
              <a:t>Neuroimage</a:t>
            </a:r>
            <a:r>
              <a:rPr lang="es-ES_tradnl" dirty="0" smtClean="0"/>
              <a:t>, </a:t>
            </a:r>
            <a:r>
              <a:rPr lang="es-ES_tradnl" i="1" dirty="0" smtClean="0"/>
              <a:t>49</a:t>
            </a:r>
            <a:r>
              <a:rPr lang="es-ES_tradnl" dirty="0" smtClean="0"/>
              <a:t>, 3099-3109.</a:t>
            </a:r>
          </a:p>
          <a:p>
            <a:r>
              <a:rPr lang="es-ES_tradnl" dirty="0"/>
              <a:t>v</a:t>
            </a:r>
            <a:r>
              <a:rPr lang="es-ES_tradnl" dirty="0" smtClean="0"/>
              <a:t>. Bertalanffy, L. (1950). An Outline of General System Theory. </a:t>
            </a:r>
            <a:r>
              <a:rPr lang="es-ES_tradnl" i="1" dirty="0" smtClean="0"/>
              <a:t>The British Journal for the Philosophy of Science</a:t>
            </a:r>
            <a:r>
              <a:rPr lang="es-ES_tradnl" dirty="0" smtClean="0"/>
              <a:t>, </a:t>
            </a:r>
            <a:r>
              <a:rPr lang="es-ES_tradnl" i="1" dirty="0" smtClean="0"/>
              <a:t>1</a:t>
            </a:r>
            <a:r>
              <a:rPr lang="es-ES_tradnl" dirty="0" smtClean="0"/>
              <a:t>, 134-147.</a:t>
            </a:r>
          </a:p>
        </p:txBody>
      </p:sp>
    </p:spTree>
    <p:extLst>
      <p:ext uri="{BB962C8B-B14F-4D97-AF65-F5344CB8AC3E}">
        <p14:creationId xmlns:p14="http://schemas.microsoft.com/office/powerpoint/2010/main" val="33357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 </a:t>
            </a:r>
            <a:r>
              <a:rPr lang="en-GB" dirty="0" smtClean="0"/>
              <a:t>Practice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0200" y="2132857"/>
            <a:ext cx="8489950" cy="3816424"/>
          </a:xfrm>
        </p:spPr>
        <p:txBody>
          <a:bodyPr/>
          <a:lstStyle/>
          <a:p>
            <a:r>
              <a:rPr lang="en-GB" sz="1600" dirty="0"/>
              <a:t>Stephan, K. E., Penny, W. D., Moran, R. J., Den </a:t>
            </a:r>
            <a:r>
              <a:rPr lang="en-GB" sz="1600" dirty="0" err="1"/>
              <a:t>Ouden</a:t>
            </a:r>
            <a:r>
              <a:rPr lang="en-GB" sz="1600" dirty="0"/>
              <a:t>, H. E. M., </a:t>
            </a:r>
            <a:r>
              <a:rPr lang="en-GB" sz="1600" dirty="0" err="1"/>
              <a:t>Daunizeau</a:t>
            </a:r>
            <a:r>
              <a:rPr lang="en-GB" sz="1600" dirty="0"/>
              <a:t>, J., &amp; Friston, K. J. (2010). Ten simple rules for dynamic causal </a:t>
            </a:r>
            <a:r>
              <a:rPr lang="en-GB" sz="1600" dirty="0" err="1"/>
              <a:t>modeling</a:t>
            </a:r>
            <a:r>
              <a:rPr lang="en-GB" sz="1600" dirty="0"/>
              <a:t>. </a:t>
            </a:r>
            <a:r>
              <a:rPr lang="en-GB" sz="1600" i="1" dirty="0"/>
              <a:t>NeuroImage</a:t>
            </a:r>
            <a:r>
              <a:rPr lang="en-GB" sz="1600" dirty="0"/>
              <a:t>, </a:t>
            </a:r>
            <a:r>
              <a:rPr lang="en-GB" sz="1600" i="1" dirty="0"/>
              <a:t>49</a:t>
            </a:r>
            <a:r>
              <a:rPr lang="en-GB" sz="1600" dirty="0"/>
              <a:t>(4), Stephan, K. E., &amp; Friston, K. J. (2010). </a:t>
            </a:r>
            <a:r>
              <a:rPr lang="en-GB" sz="1600" dirty="0" err="1"/>
              <a:t>Analyzing</a:t>
            </a:r>
            <a:r>
              <a:rPr lang="en-GB" sz="1600" dirty="0"/>
              <a:t> effective connectivity with fMRI. </a:t>
            </a:r>
            <a:r>
              <a:rPr lang="en-GB" sz="1600" i="1" dirty="0"/>
              <a:t>Wiley interdisciplinary reviews. Cognitive science</a:t>
            </a:r>
            <a:r>
              <a:rPr lang="en-GB" sz="1600" dirty="0"/>
              <a:t>, </a:t>
            </a:r>
            <a:r>
              <a:rPr lang="en-GB" sz="1600" i="1" dirty="0"/>
              <a:t>1</a:t>
            </a:r>
            <a:r>
              <a:rPr lang="en-GB" sz="1600" dirty="0"/>
              <a:t>(3), 446–459. doi:10.1002/wcs.58</a:t>
            </a:r>
          </a:p>
          <a:p>
            <a:r>
              <a:rPr lang="en-GB" sz="1600" dirty="0" err="1">
                <a:latin typeface="Gill Sans MT" pitchFamily="34" charset="0"/>
              </a:rPr>
              <a:t>Daunizeau</a:t>
            </a:r>
            <a:r>
              <a:rPr lang="en-GB" sz="1600" dirty="0">
                <a:latin typeface="Gill Sans MT" pitchFamily="34" charset="0"/>
              </a:rPr>
              <a:t>, J., </a:t>
            </a:r>
            <a:r>
              <a:rPr lang="en-GB" sz="1600" dirty="0" err="1">
                <a:latin typeface="Gill Sans MT" pitchFamily="34" charset="0"/>
              </a:rPr>
              <a:t>Preuschoff</a:t>
            </a:r>
            <a:r>
              <a:rPr lang="en-GB" sz="1600" dirty="0">
                <a:latin typeface="Gill Sans MT" pitchFamily="34" charset="0"/>
              </a:rPr>
              <a:t>, K., Friston, K., &amp; Stephan, K. (2011). Optimizing experimental design for comparing models of brain function. </a:t>
            </a:r>
            <a:r>
              <a:rPr lang="en-GB" sz="1600" i="1" dirty="0" err="1">
                <a:latin typeface="Gill Sans MT" pitchFamily="34" charset="0"/>
              </a:rPr>
              <a:t>PLoS</a:t>
            </a:r>
            <a:r>
              <a:rPr lang="en-GB" sz="1600" i="1" dirty="0">
                <a:latin typeface="Gill Sans MT" pitchFamily="34" charset="0"/>
              </a:rPr>
              <a:t> Computational Biology</a:t>
            </a:r>
            <a:r>
              <a:rPr lang="en-GB" sz="1600" dirty="0">
                <a:latin typeface="Gill Sans MT" pitchFamily="34" charset="0"/>
              </a:rPr>
              <a:t>, 7(11</a:t>
            </a:r>
            <a:r>
              <a:rPr lang="en-GB" sz="1600" dirty="0" smtClean="0">
                <a:latin typeface="Gill Sans MT" pitchFamily="34" charset="0"/>
              </a:rPr>
              <a:t>)</a:t>
            </a:r>
          </a:p>
          <a:p>
            <a:r>
              <a:rPr lang="en-GB" sz="1600" dirty="0">
                <a:latin typeface="Gill Sans MT" pitchFamily="34" charset="0"/>
              </a:rPr>
              <a:t>Penny, W. D., Stephan, K. E., </a:t>
            </a:r>
            <a:r>
              <a:rPr lang="en-GB" sz="1600" dirty="0" err="1">
                <a:latin typeface="Gill Sans MT" pitchFamily="34" charset="0"/>
              </a:rPr>
              <a:t>Daunizeau</a:t>
            </a:r>
            <a:r>
              <a:rPr lang="en-GB" sz="1600" dirty="0">
                <a:latin typeface="Gill Sans MT" pitchFamily="34" charset="0"/>
              </a:rPr>
              <a:t>, J., Rosa, M. J., Friston, K. J., Schofield, T. M., &amp; </a:t>
            </a:r>
            <a:r>
              <a:rPr lang="en-GB" sz="1600" dirty="0" err="1">
                <a:latin typeface="Gill Sans MT" pitchFamily="34" charset="0"/>
              </a:rPr>
              <a:t>Leff</a:t>
            </a:r>
            <a:r>
              <a:rPr lang="en-GB" sz="1600" dirty="0">
                <a:latin typeface="Gill Sans MT" pitchFamily="34" charset="0"/>
              </a:rPr>
              <a:t>, A. P. (2010). Comparing families of dynamic causal models. </a:t>
            </a:r>
            <a:r>
              <a:rPr lang="en-GB" sz="1600" i="1" dirty="0" err="1">
                <a:latin typeface="Gill Sans MT" pitchFamily="34" charset="0"/>
              </a:rPr>
              <a:t>PLoS</a:t>
            </a:r>
            <a:r>
              <a:rPr lang="en-GB" sz="1600" i="1" dirty="0">
                <a:latin typeface="Gill Sans MT" pitchFamily="34" charset="0"/>
              </a:rPr>
              <a:t> Computational Biology, 6(3</a:t>
            </a:r>
            <a:r>
              <a:rPr lang="en-GB" sz="1600" i="1" dirty="0" smtClean="0">
                <a:latin typeface="Gill Sans MT" pitchFamily="34" charset="0"/>
              </a:rPr>
              <a:t>)</a:t>
            </a:r>
          </a:p>
          <a:p>
            <a:r>
              <a:rPr lang="en-GB" sz="1600" dirty="0" err="1">
                <a:latin typeface="Gill Sans MT" pitchFamily="34" charset="0"/>
              </a:rPr>
              <a:t>Seghier</a:t>
            </a:r>
            <a:r>
              <a:rPr lang="en-GB" sz="1600" dirty="0">
                <a:latin typeface="Gill Sans MT" pitchFamily="34" charset="0"/>
              </a:rPr>
              <a:t>, M. L., </a:t>
            </a:r>
            <a:r>
              <a:rPr lang="en-GB" sz="1600" dirty="0" err="1">
                <a:latin typeface="Gill Sans MT" pitchFamily="34" charset="0"/>
              </a:rPr>
              <a:t>Zeidman</a:t>
            </a:r>
            <a:r>
              <a:rPr lang="en-GB" sz="1600" dirty="0">
                <a:latin typeface="Gill Sans MT" pitchFamily="34" charset="0"/>
              </a:rPr>
              <a:t>, P., Neufeld, N. H., </a:t>
            </a:r>
            <a:r>
              <a:rPr lang="en-GB" sz="1600" dirty="0" err="1">
                <a:latin typeface="Gill Sans MT" pitchFamily="34" charset="0"/>
              </a:rPr>
              <a:t>Leff</a:t>
            </a:r>
            <a:r>
              <a:rPr lang="en-GB" sz="1600" dirty="0">
                <a:latin typeface="Gill Sans MT" pitchFamily="34" charset="0"/>
              </a:rPr>
              <a:t>, A. P., &amp; Price, C. J. (2010). Identifying abnormal connectivity in patients using dynamic causal </a:t>
            </a:r>
            <a:r>
              <a:rPr lang="en-GB" sz="1600" dirty="0" err="1">
                <a:latin typeface="Gill Sans MT" pitchFamily="34" charset="0"/>
              </a:rPr>
              <a:t>modeling</a:t>
            </a:r>
            <a:r>
              <a:rPr lang="en-GB" sz="1600" dirty="0">
                <a:latin typeface="Gill Sans MT" pitchFamily="34" charset="0"/>
              </a:rPr>
              <a:t> of FMRI responses. </a:t>
            </a:r>
            <a:r>
              <a:rPr lang="en-GB" sz="1600" i="1" dirty="0">
                <a:latin typeface="Gill Sans MT" pitchFamily="34" charset="0"/>
              </a:rPr>
              <a:t>Frontiers in systems neuroscience</a:t>
            </a:r>
            <a:r>
              <a:rPr lang="en-GB" sz="1600" dirty="0">
                <a:latin typeface="Gill Sans MT" pitchFamily="34" charset="0"/>
              </a:rPr>
              <a:t>, </a:t>
            </a:r>
            <a:r>
              <a:rPr lang="en-GB" sz="1600" i="1" dirty="0">
                <a:latin typeface="Gill Sans MT" pitchFamily="34" charset="0"/>
              </a:rPr>
              <a:t>4</a:t>
            </a:r>
            <a:r>
              <a:rPr lang="en-GB" sz="1600" dirty="0">
                <a:latin typeface="Gill Sans MT" pitchFamily="34" charset="0"/>
              </a:rPr>
              <a:t>(August), </a:t>
            </a:r>
            <a:r>
              <a:rPr lang="en-GB" sz="1600" dirty="0" smtClean="0">
                <a:latin typeface="Gill Sans MT" pitchFamily="34" charset="0"/>
              </a:rPr>
              <a:t>1–14</a:t>
            </a:r>
          </a:p>
          <a:p>
            <a:r>
              <a:rPr lang="en-GB" sz="1600" dirty="0" smtClean="0">
                <a:latin typeface="Gill Sans MT" pitchFamily="34" charset="0"/>
              </a:rPr>
              <a:t>Campo et al. (2013). Network </a:t>
            </a:r>
            <a:r>
              <a:rPr lang="en-GB" sz="1600" dirty="0">
                <a:latin typeface="Gill Sans MT" pitchFamily="34" charset="0"/>
              </a:rPr>
              <a:t>reconfiguration and working memory impairment in mesial temporal lobe epilepsy. </a:t>
            </a:r>
            <a:r>
              <a:rPr lang="en-GB" sz="1600" i="1" dirty="0" smtClean="0">
                <a:latin typeface="Gill Sans MT" pitchFamily="34" charset="0"/>
              </a:rPr>
              <a:t>NeuroImage</a:t>
            </a:r>
            <a:r>
              <a:rPr lang="en-GB" sz="1600" dirty="0" smtClean="0">
                <a:latin typeface="Gill Sans MT" pitchFamily="34" charset="0"/>
              </a:rPr>
              <a:t>, </a:t>
            </a:r>
            <a:r>
              <a:rPr lang="en-GB" sz="1600" i="1" dirty="0" smtClean="0">
                <a:latin typeface="Gill Sans MT" pitchFamily="34" charset="0"/>
              </a:rPr>
              <a:t>72</a:t>
            </a:r>
            <a:r>
              <a:rPr lang="en-GB" sz="1600" dirty="0" smtClean="0">
                <a:latin typeface="Gill Sans MT" pitchFamily="34" charset="0"/>
              </a:rPr>
              <a:t>, 48-54.</a:t>
            </a:r>
            <a:endParaRPr lang="en-GB" sz="1600" i="1" dirty="0">
              <a:latin typeface="Gill Sans MT" pitchFamily="34" charset="0"/>
            </a:endParaRPr>
          </a:p>
          <a:p>
            <a:endParaRPr lang="en-GB" sz="1600" dirty="0">
              <a:latin typeface="Gill Sans MT" pitchFamily="34" charset="0"/>
            </a:endParaRP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1756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489950" cy="1296988"/>
          </a:xfrm>
        </p:spPr>
        <p:txBody>
          <a:bodyPr/>
          <a:lstStyle/>
          <a:p>
            <a:r>
              <a:rPr lang="en-GB" dirty="0" smtClean="0">
                <a:latin typeface="Gill Sans MT"/>
              </a:rPr>
              <a:t>Effective Connectivity</a:t>
            </a:r>
            <a:endParaRPr lang="en-GB" dirty="0">
              <a:latin typeface="Gill Sans M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Two basic implications</a:t>
            </a:r>
          </a:p>
          <a:p>
            <a:pPr lvl="1"/>
            <a:r>
              <a:rPr lang="en-GB" dirty="0" smtClean="0"/>
              <a:t>Effective connectivity is </a:t>
            </a:r>
            <a:r>
              <a:rPr lang="en-GB" b="1" dirty="0" smtClean="0"/>
              <a:t>dynamic</a:t>
            </a:r>
          </a:p>
          <a:p>
            <a:pPr lvl="2"/>
            <a:r>
              <a:rPr lang="en-GB" dirty="0" smtClean="0"/>
              <a:t>i.e. activity- and time-dependent</a:t>
            </a:r>
          </a:p>
          <a:p>
            <a:pPr lvl="2"/>
            <a:r>
              <a:rPr lang="en-GB" dirty="0" smtClean="0"/>
              <a:t>That means influence of neuronal system on another changes with time and context</a:t>
            </a:r>
          </a:p>
          <a:p>
            <a:pPr lvl="1"/>
            <a:r>
              <a:rPr lang="en-GB" dirty="0" smtClean="0"/>
              <a:t>Effective connectivity includes </a:t>
            </a:r>
            <a:r>
              <a:rPr lang="en-GB" b="1" dirty="0" smtClean="0"/>
              <a:t>interactions </a:t>
            </a:r>
            <a:r>
              <a:rPr lang="en-GB" dirty="0" smtClean="0"/>
              <a:t>(nonlinearities)</a:t>
            </a:r>
            <a:r>
              <a:rPr lang="en-GB" b="1" dirty="0" smtClean="0"/>
              <a:t> </a:t>
            </a:r>
            <a:r>
              <a:rPr lang="en-GB" dirty="0" smtClean="0"/>
              <a:t>between neuronal systems</a:t>
            </a:r>
          </a:p>
          <a:p>
            <a:r>
              <a:rPr lang="en-GB" dirty="0"/>
              <a:t>M</a:t>
            </a:r>
            <a:r>
              <a:rPr lang="en-GB" dirty="0" smtClean="0"/>
              <a:t>odels of connectivity need to rely on effective connectivity to be biologically plausible</a:t>
            </a:r>
          </a:p>
          <a:p>
            <a:pPr lvl="1"/>
            <a:r>
              <a:rPr lang="en-GB" dirty="0" smtClean="0"/>
              <a:t>Brain is </a:t>
            </a:r>
            <a:r>
              <a:rPr lang="en-GB" b="1" dirty="0" smtClean="0"/>
              <a:t>dynamic</a:t>
            </a:r>
          </a:p>
          <a:p>
            <a:pPr lvl="2"/>
            <a:r>
              <a:rPr lang="en-GB" dirty="0" smtClean="0"/>
              <a:t>Current state of brain effects </a:t>
            </a:r>
            <a:r>
              <a:rPr lang="en-GB" dirty="0"/>
              <a:t>its state in the </a:t>
            </a:r>
            <a:r>
              <a:rPr lang="en-GB" dirty="0" smtClean="0"/>
              <a:t>future</a:t>
            </a:r>
          </a:p>
          <a:p>
            <a:pPr lvl="2"/>
            <a:r>
              <a:rPr lang="en-GB" dirty="0" smtClean="0"/>
              <a:t>As sampling rate of measurement increases, data becomes more dynamic (PET -&gt; fMRI –&gt; MEEG)</a:t>
            </a:r>
          </a:p>
          <a:p>
            <a:pPr lvl="1"/>
            <a:r>
              <a:rPr lang="en-GB" dirty="0" smtClean="0"/>
              <a:t>Brain is </a:t>
            </a:r>
            <a:r>
              <a:rPr lang="en-GB" b="1" dirty="0" smtClean="0"/>
              <a:t>nonlinear</a:t>
            </a:r>
          </a:p>
          <a:p>
            <a:pPr lvl="2"/>
            <a:r>
              <a:rPr lang="en-GB" dirty="0"/>
              <a:t>Non-additive (interactions</a:t>
            </a:r>
            <a:r>
              <a:rPr lang="en-GB" dirty="0" smtClean="0"/>
              <a:t>) effects like saturation, habituation,…</a:t>
            </a:r>
            <a:endParaRPr lang="en-GB" dirty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pPr lvl="1"/>
            <a:endParaRPr lang="en-GB" dirty="0" smtClean="0"/>
          </a:p>
          <a:p>
            <a:pPr lvl="2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552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Gill Sans MT"/>
              </a:rPr>
              <a:t>Methods based on effective connectivity</a:t>
            </a:r>
            <a:endParaRPr lang="en-GB" dirty="0">
              <a:latin typeface="Gill Sans M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Structural Equation modelling</a:t>
            </a:r>
          </a:p>
          <a:p>
            <a:pPr lvl="1"/>
            <a:r>
              <a:rPr lang="en-GB" dirty="0" smtClean="0"/>
              <a:t>Multivariate analysis testing for influences among interacting variables</a:t>
            </a:r>
          </a:p>
          <a:p>
            <a:r>
              <a:rPr lang="en-GB" dirty="0" smtClean="0"/>
              <a:t>Time-series analysis</a:t>
            </a:r>
          </a:p>
          <a:p>
            <a:pPr lvl="1"/>
            <a:r>
              <a:rPr lang="en-GB" dirty="0" smtClean="0"/>
              <a:t>E.g. </a:t>
            </a:r>
            <a:r>
              <a:rPr lang="en-GB" b="1" dirty="0" smtClean="0"/>
              <a:t>Granger Causality</a:t>
            </a:r>
          </a:p>
          <a:p>
            <a:pPr lvl="2"/>
            <a:r>
              <a:rPr lang="en-GB" dirty="0" smtClean="0"/>
              <a:t>Can dynamics </a:t>
            </a:r>
            <a:r>
              <a:rPr lang="en-GB" dirty="0"/>
              <a:t>of </a:t>
            </a:r>
            <a:r>
              <a:rPr lang="en-GB" dirty="0" smtClean="0"/>
              <a:t>region A be </a:t>
            </a:r>
            <a:r>
              <a:rPr lang="en-GB" dirty="0"/>
              <a:t>predicted better using past values </a:t>
            </a:r>
            <a:r>
              <a:rPr lang="en-GB" dirty="0" smtClean="0"/>
              <a:t>of region A and region B as </a:t>
            </a:r>
            <a:r>
              <a:rPr lang="en-GB" dirty="0"/>
              <a:t>opposed to using past values of </a:t>
            </a:r>
            <a:r>
              <a:rPr lang="en-GB" dirty="0" smtClean="0"/>
              <a:t>region A </a:t>
            </a:r>
            <a:r>
              <a:rPr lang="en-GB" dirty="0"/>
              <a:t>alone</a:t>
            </a:r>
            <a:endParaRPr lang="en-GB" dirty="0" smtClean="0"/>
          </a:p>
          <a:p>
            <a:r>
              <a:rPr lang="en-GB" dirty="0" smtClean="0"/>
              <a:t>Methods based on linear regression analysis, e.g.</a:t>
            </a:r>
            <a:endParaRPr lang="en-GB" b="1" dirty="0" smtClean="0"/>
          </a:p>
          <a:p>
            <a:pPr lvl="1"/>
            <a:r>
              <a:rPr lang="en-GB" b="1" dirty="0" smtClean="0"/>
              <a:t>Psychophysical-Interaction analysis</a:t>
            </a:r>
          </a:p>
          <a:p>
            <a:r>
              <a:rPr lang="en-GB" dirty="0" smtClean="0"/>
              <a:t>Methods based on nonlinear dynamic models</a:t>
            </a:r>
          </a:p>
          <a:p>
            <a:pPr lvl="1"/>
            <a:r>
              <a:rPr lang="en-GB" b="1" dirty="0" smtClean="0"/>
              <a:t>Dynamic </a:t>
            </a:r>
            <a:r>
              <a:rPr lang="en-GB" b="1" dirty="0"/>
              <a:t>C</a:t>
            </a:r>
            <a:r>
              <a:rPr lang="en-GB" b="1" dirty="0" smtClean="0"/>
              <a:t>ausal Modelling</a:t>
            </a:r>
            <a:r>
              <a:rPr lang="en-GB" dirty="0" smtClean="0"/>
              <a:t> (</a:t>
            </a:r>
            <a:r>
              <a:rPr lang="en-GB" b="1" dirty="0" smtClean="0"/>
              <a:t>DCM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98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489950" cy="1296988"/>
          </a:xfrm>
        </p:spPr>
        <p:txBody>
          <a:bodyPr>
            <a:normAutofit/>
          </a:bodyPr>
          <a:lstStyle/>
          <a:p>
            <a:r>
              <a:rPr lang="en-GB" dirty="0">
                <a:latin typeface="Gill Sans MT"/>
              </a:rPr>
              <a:t>Problems of other </a:t>
            </a:r>
            <a:r>
              <a:rPr lang="en-GB" dirty="0" smtClean="0">
                <a:latin typeface="Gill Sans MT"/>
              </a:rPr>
              <a:t>methods than DCM</a:t>
            </a:r>
            <a:endParaRPr lang="en-GB" dirty="0">
              <a:latin typeface="Gill Sans M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556792"/>
            <a:ext cx="8820472" cy="506915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Most methods do not allow to test for </a:t>
            </a:r>
            <a:r>
              <a:rPr lang="en-GB" dirty="0" smtClean="0"/>
              <a:t>directionality/causality</a:t>
            </a:r>
            <a:endParaRPr lang="en-GB" dirty="0"/>
          </a:p>
          <a:p>
            <a:pPr lvl="1"/>
            <a:r>
              <a:rPr lang="en-GB" dirty="0" smtClean="0"/>
              <a:t>Impossible </a:t>
            </a:r>
            <a:r>
              <a:rPr lang="en-GB" dirty="0"/>
              <a:t>to characterise by methods based on </a:t>
            </a:r>
            <a:r>
              <a:rPr lang="en-GB" dirty="0" smtClean="0"/>
              <a:t>regression</a:t>
            </a:r>
          </a:p>
          <a:p>
            <a:r>
              <a:rPr lang="en-GB" dirty="0" smtClean="0"/>
              <a:t>Regarding inputs as stochastic (noise)</a:t>
            </a:r>
          </a:p>
          <a:p>
            <a:pPr lvl="1"/>
            <a:r>
              <a:rPr lang="en-GB" dirty="0" smtClean="0"/>
              <a:t>Idea of experiment is to change connectivity in a controlled way</a:t>
            </a:r>
          </a:p>
          <a:p>
            <a:pPr lvl="1"/>
            <a:r>
              <a:rPr lang="en-GB" dirty="0" smtClean="0"/>
              <a:t>Input therefore is not stochastic but experimentally controlled</a:t>
            </a:r>
          </a:p>
          <a:p>
            <a:r>
              <a:rPr lang="en-GB" dirty="0"/>
              <a:t>Relying on hemodynamic response (BOLD-signal)</a:t>
            </a:r>
          </a:p>
          <a:p>
            <a:pPr lvl="1"/>
            <a:r>
              <a:rPr lang="en-GB" dirty="0"/>
              <a:t>Definition of effective connectivity: influences of </a:t>
            </a:r>
            <a:r>
              <a:rPr lang="en-GB" b="1" dirty="0"/>
              <a:t>neuronal </a:t>
            </a:r>
            <a:r>
              <a:rPr lang="en-GB" dirty="0"/>
              <a:t>system</a:t>
            </a:r>
          </a:p>
          <a:p>
            <a:pPr lvl="1"/>
            <a:r>
              <a:rPr lang="en-GB" dirty="0"/>
              <a:t>Transformation from neuronal activity to hemodynamic response has non-linear components </a:t>
            </a:r>
          </a:p>
          <a:p>
            <a:pPr lvl="1"/>
            <a:r>
              <a:rPr lang="en-GB" dirty="0" smtClean="0"/>
              <a:t>Not </a:t>
            </a:r>
            <a:r>
              <a:rPr lang="en-GB" dirty="0"/>
              <a:t>trivial to estimate to what degree the estimated coupling </a:t>
            </a:r>
            <a:r>
              <a:rPr lang="en-GB" dirty="0" smtClean="0"/>
              <a:t>in the hemodynamic response was </a:t>
            </a:r>
            <a:r>
              <a:rPr lang="en-GB" dirty="0"/>
              <a:t>affected by </a:t>
            </a:r>
            <a:r>
              <a:rPr lang="en-GB" dirty="0" smtClean="0"/>
              <a:t>transformation</a:t>
            </a:r>
          </a:p>
          <a:p>
            <a:pPr lvl="1"/>
            <a:r>
              <a:rPr lang="en-GB" dirty="0" smtClean="0"/>
              <a:t>Cf. David et al., 2008</a:t>
            </a:r>
          </a:p>
        </p:txBody>
      </p:sp>
    </p:spTree>
    <p:extLst>
      <p:ext uri="{BB962C8B-B14F-4D97-AF65-F5344CB8AC3E}">
        <p14:creationId xmlns:p14="http://schemas.microsoft.com/office/powerpoint/2010/main" val="360527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34072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Basis </a:t>
            </a:r>
            <a:r>
              <a:rPr lang="en-GB" dirty="0" smtClean="0">
                <a:latin typeface="Gill Sans MT"/>
              </a:rPr>
              <a:t>of</a:t>
            </a:r>
            <a:r>
              <a:rPr lang="en-GB" dirty="0" smtClean="0"/>
              <a:t> DCM</a:t>
            </a:r>
            <a:endParaRPr lang="en-GB" dirty="0"/>
          </a:p>
        </p:txBody>
      </p:sp>
      <p:sp>
        <p:nvSpPr>
          <p:cNvPr id="3" name="Textfeld 2"/>
          <p:cNvSpPr txBox="1"/>
          <p:nvPr/>
        </p:nvSpPr>
        <p:spPr>
          <a:xfrm>
            <a:off x="1547664" y="4625841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“The central idea behind dynamic causal modelling (DCM) is to treat the brain as a </a:t>
            </a:r>
            <a:r>
              <a:rPr lang="en-GB" sz="2000" b="1" dirty="0" smtClean="0"/>
              <a:t>deterministic nonlinear dynamic system</a:t>
            </a:r>
            <a:r>
              <a:rPr lang="en-GB" sz="2000" dirty="0" smtClean="0"/>
              <a:t> that is subject to </a:t>
            </a:r>
            <a:r>
              <a:rPr lang="en-GB" sz="2000" b="1" dirty="0" smtClean="0"/>
              <a:t>inputs</a:t>
            </a:r>
            <a:r>
              <a:rPr lang="en-GB" sz="2000" dirty="0" smtClean="0"/>
              <a:t> and produces </a:t>
            </a:r>
            <a:r>
              <a:rPr lang="en-GB" sz="2000" b="1" dirty="0" smtClean="0"/>
              <a:t>outputs</a:t>
            </a:r>
            <a:r>
              <a:rPr lang="en-GB" sz="2000" dirty="0" smtClean="0"/>
              <a:t>.” (Friston, 2003)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3578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Design 15">
    <a:dk1>
      <a:srgbClr val="000000"/>
    </a:dk1>
    <a:lt1>
      <a:srgbClr val="FFFFFF"/>
    </a:lt1>
    <a:dk2>
      <a:srgbClr val="004359"/>
    </a:dk2>
    <a:lt2>
      <a:srgbClr val="808080"/>
    </a:lt2>
    <a:accent1>
      <a:srgbClr val="7FA1AC"/>
    </a:accent1>
    <a:accent2>
      <a:srgbClr val="004359"/>
    </a:accent2>
    <a:accent3>
      <a:srgbClr val="FFFFFF"/>
    </a:accent3>
    <a:accent4>
      <a:srgbClr val="000000"/>
    </a:accent4>
    <a:accent5>
      <a:srgbClr val="C0CDD2"/>
    </a:accent5>
    <a:accent6>
      <a:srgbClr val="003C50"/>
    </a:accent6>
    <a:hlink>
      <a:srgbClr val="459CBD"/>
    </a:hlink>
    <a:folHlink>
      <a:srgbClr val="B25D86"/>
    </a:folHlink>
  </a:clrScheme>
</a:themeOverride>
</file>

<file path=ppt/theme/themeOverride10.xml><?xml version="1.0" encoding="utf-8"?>
<a:themeOverride xmlns:a="http://schemas.openxmlformats.org/drawingml/2006/main">
  <a:clrScheme name="Custom Design 15">
    <a:dk1>
      <a:srgbClr val="000000"/>
    </a:dk1>
    <a:lt1>
      <a:srgbClr val="FFFFFF"/>
    </a:lt1>
    <a:dk2>
      <a:srgbClr val="004359"/>
    </a:dk2>
    <a:lt2>
      <a:srgbClr val="808080"/>
    </a:lt2>
    <a:accent1>
      <a:srgbClr val="7FA1AC"/>
    </a:accent1>
    <a:accent2>
      <a:srgbClr val="004359"/>
    </a:accent2>
    <a:accent3>
      <a:srgbClr val="FFFFFF"/>
    </a:accent3>
    <a:accent4>
      <a:srgbClr val="000000"/>
    </a:accent4>
    <a:accent5>
      <a:srgbClr val="C0CDD2"/>
    </a:accent5>
    <a:accent6>
      <a:srgbClr val="003C50"/>
    </a:accent6>
    <a:hlink>
      <a:srgbClr val="459CBD"/>
    </a:hlink>
    <a:folHlink>
      <a:srgbClr val="B25D86"/>
    </a:folHlink>
  </a:clrScheme>
</a:themeOverride>
</file>

<file path=ppt/theme/themeOverride11.xml><?xml version="1.0" encoding="utf-8"?>
<a:themeOverride xmlns:a="http://schemas.openxmlformats.org/drawingml/2006/main">
  <a:clrScheme name="Custom Design 15">
    <a:dk1>
      <a:srgbClr val="000000"/>
    </a:dk1>
    <a:lt1>
      <a:srgbClr val="FFFFFF"/>
    </a:lt1>
    <a:dk2>
      <a:srgbClr val="004359"/>
    </a:dk2>
    <a:lt2>
      <a:srgbClr val="808080"/>
    </a:lt2>
    <a:accent1>
      <a:srgbClr val="7FA1AC"/>
    </a:accent1>
    <a:accent2>
      <a:srgbClr val="004359"/>
    </a:accent2>
    <a:accent3>
      <a:srgbClr val="FFFFFF"/>
    </a:accent3>
    <a:accent4>
      <a:srgbClr val="000000"/>
    </a:accent4>
    <a:accent5>
      <a:srgbClr val="C0CDD2"/>
    </a:accent5>
    <a:accent6>
      <a:srgbClr val="003C50"/>
    </a:accent6>
    <a:hlink>
      <a:srgbClr val="459CBD"/>
    </a:hlink>
    <a:folHlink>
      <a:srgbClr val="B25D86"/>
    </a:folHlink>
  </a:clrScheme>
</a:themeOverride>
</file>

<file path=ppt/theme/themeOverride12.xml><?xml version="1.0" encoding="utf-8"?>
<a:themeOverride xmlns:a="http://schemas.openxmlformats.org/drawingml/2006/main">
  <a:clrScheme name="Custom Design 15">
    <a:dk1>
      <a:srgbClr val="000000"/>
    </a:dk1>
    <a:lt1>
      <a:srgbClr val="FFFFFF"/>
    </a:lt1>
    <a:dk2>
      <a:srgbClr val="004359"/>
    </a:dk2>
    <a:lt2>
      <a:srgbClr val="808080"/>
    </a:lt2>
    <a:accent1>
      <a:srgbClr val="7FA1AC"/>
    </a:accent1>
    <a:accent2>
      <a:srgbClr val="004359"/>
    </a:accent2>
    <a:accent3>
      <a:srgbClr val="FFFFFF"/>
    </a:accent3>
    <a:accent4>
      <a:srgbClr val="000000"/>
    </a:accent4>
    <a:accent5>
      <a:srgbClr val="C0CDD2"/>
    </a:accent5>
    <a:accent6>
      <a:srgbClr val="003C50"/>
    </a:accent6>
    <a:hlink>
      <a:srgbClr val="459CBD"/>
    </a:hlink>
    <a:folHlink>
      <a:srgbClr val="B25D86"/>
    </a:folHlink>
  </a:clrScheme>
</a:themeOverride>
</file>

<file path=ppt/theme/themeOverride13.xml><?xml version="1.0" encoding="utf-8"?>
<a:themeOverride xmlns:a="http://schemas.openxmlformats.org/drawingml/2006/main">
  <a:clrScheme name="Custom Design 15">
    <a:dk1>
      <a:srgbClr val="000000"/>
    </a:dk1>
    <a:lt1>
      <a:srgbClr val="FFFFFF"/>
    </a:lt1>
    <a:dk2>
      <a:srgbClr val="004359"/>
    </a:dk2>
    <a:lt2>
      <a:srgbClr val="808080"/>
    </a:lt2>
    <a:accent1>
      <a:srgbClr val="7FA1AC"/>
    </a:accent1>
    <a:accent2>
      <a:srgbClr val="004359"/>
    </a:accent2>
    <a:accent3>
      <a:srgbClr val="FFFFFF"/>
    </a:accent3>
    <a:accent4>
      <a:srgbClr val="000000"/>
    </a:accent4>
    <a:accent5>
      <a:srgbClr val="C0CDD2"/>
    </a:accent5>
    <a:accent6>
      <a:srgbClr val="003C50"/>
    </a:accent6>
    <a:hlink>
      <a:srgbClr val="459CBD"/>
    </a:hlink>
    <a:folHlink>
      <a:srgbClr val="B25D86"/>
    </a:folHlink>
  </a:clrScheme>
</a:themeOverride>
</file>

<file path=ppt/theme/themeOverride14.xml><?xml version="1.0" encoding="utf-8"?>
<a:themeOverride xmlns:a="http://schemas.openxmlformats.org/drawingml/2006/main">
  <a:clrScheme name="Custom Design 15">
    <a:dk1>
      <a:srgbClr val="000000"/>
    </a:dk1>
    <a:lt1>
      <a:srgbClr val="FFFFFF"/>
    </a:lt1>
    <a:dk2>
      <a:srgbClr val="004359"/>
    </a:dk2>
    <a:lt2>
      <a:srgbClr val="808080"/>
    </a:lt2>
    <a:accent1>
      <a:srgbClr val="7FA1AC"/>
    </a:accent1>
    <a:accent2>
      <a:srgbClr val="004359"/>
    </a:accent2>
    <a:accent3>
      <a:srgbClr val="FFFFFF"/>
    </a:accent3>
    <a:accent4>
      <a:srgbClr val="000000"/>
    </a:accent4>
    <a:accent5>
      <a:srgbClr val="C0CDD2"/>
    </a:accent5>
    <a:accent6>
      <a:srgbClr val="003C50"/>
    </a:accent6>
    <a:hlink>
      <a:srgbClr val="459CBD"/>
    </a:hlink>
    <a:folHlink>
      <a:srgbClr val="B25D86"/>
    </a:folHlink>
  </a:clrScheme>
</a:themeOverride>
</file>

<file path=ppt/theme/themeOverride2.xml><?xml version="1.0" encoding="utf-8"?>
<a:themeOverride xmlns:a="http://schemas.openxmlformats.org/drawingml/2006/main">
  <a:clrScheme name="Custom Design 15">
    <a:dk1>
      <a:srgbClr val="000000"/>
    </a:dk1>
    <a:lt1>
      <a:srgbClr val="FFFFFF"/>
    </a:lt1>
    <a:dk2>
      <a:srgbClr val="004359"/>
    </a:dk2>
    <a:lt2>
      <a:srgbClr val="808080"/>
    </a:lt2>
    <a:accent1>
      <a:srgbClr val="7FA1AC"/>
    </a:accent1>
    <a:accent2>
      <a:srgbClr val="004359"/>
    </a:accent2>
    <a:accent3>
      <a:srgbClr val="FFFFFF"/>
    </a:accent3>
    <a:accent4>
      <a:srgbClr val="000000"/>
    </a:accent4>
    <a:accent5>
      <a:srgbClr val="C0CDD2"/>
    </a:accent5>
    <a:accent6>
      <a:srgbClr val="003C50"/>
    </a:accent6>
    <a:hlink>
      <a:srgbClr val="459CBD"/>
    </a:hlink>
    <a:folHlink>
      <a:srgbClr val="B25D86"/>
    </a:folHlink>
  </a:clrScheme>
</a:themeOverride>
</file>

<file path=ppt/theme/themeOverride3.xml><?xml version="1.0" encoding="utf-8"?>
<a:themeOverride xmlns:a="http://schemas.openxmlformats.org/drawingml/2006/main">
  <a:clrScheme name="Custom Design 15">
    <a:dk1>
      <a:srgbClr val="000000"/>
    </a:dk1>
    <a:lt1>
      <a:srgbClr val="FFFFFF"/>
    </a:lt1>
    <a:dk2>
      <a:srgbClr val="004359"/>
    </a:dk2>
    <a:lt2>
      <a:srgbClr val="808080"/>
    </a:lt2>
    <a:accent1>
      <a:srgbClr val="7FA1AC"/>
    </a:accent1>
    <a:accent2>
      <a:srgbClr val="004359"/>
    </a:accent2>
    <a:accent3>
      <a:srgbClr val="FFFFFF"/>
    </a:accent3>
    <a:accent4>
      <a:srgbClr val="000000"/>
    </a:accent4>
    <a:accent5>
      <a:srgbClr val="C0CDD2"/>
    </a:accent5>
    <a:accent6>
      <a:srgbClr val="003C50"/>
    </a:accent6>
    <a:hlink>
      <a:srgbClr val="459CBD"/>
    </a:hlink>
    <a:folHlink>
      <a:srgbClr val="B25D86"/>
    </a:folHlink>
  </a:clrScheme>
</a:themeOverride>
</file>

<file path=ppt/theme/themeOverride4.xml><?xml version="1.0" encoding="utf-8"?>
<a:themeOverride xmlns:a="http://schemas.openxmlformats.org/drawingml/2006/main">
  <a:clrScheme name="Custom Design 15">
    <a:dk1>
      <a:srgbClr val="000000"/>
    </a:dk1>
    <a:lt1>
      <a:srgbClr val="FFFFFF"/>
    </a:lt1>
    <a:dk2>
      <a:srgbClr val="004359"/>
    </a:dk2>
    <a:lt2>
      <a:srgbClr val="808080"/>
    </a:lt2>
    <a:accent1>
      <a:srgbClr val="7FA1AC"/>
    </a:accent1>
    <a:accent2>
      <a:srgbClr val="004359"/>
    </a:accent2>
    <a:accent3>
      <a:srgbClr val="FFFFFF"/>
    </a:accent3>
    <a:accent4>
      <a:srgbClr val="000000"/>
    </a:accent4>
    <a:accent5>
      <a:srgbClr val="C0CDD2"/>
    </a:accent5>
    <a:accent6>
      <a:srgbClr val="003C50"/>
    </a:accent6>
    <a:hlink>
      <a:srgbClr val="459CBD"/>
    </a:hlink>
    <a:folHlink>
      <a:srgbClr val="B25D86"/>
    </a:folHlink>
  </a:clrScheme>
</a:themeOverride>
</file>

<file path=ppt/theme/themeOverride5.xml><?xml version="1.0" encoding="utf-8"?>
<a:themeOverride xmlns:a="http://schemas.openxmlformats.org/drawingml/2006/main">
  <a:clrScheme name="Custom Design 15">
    <a:dk1>
      <a:srgbClr val="000000"/>
    </a:dk1>
    <a:lt1>
      <a:srgbClr val="FFFFFF"/>
    </a:lt1>
    <a:dk2>
      <a:srgbClr val="004359"/>
    </a:dk2>
    <a:lt2>
      <a:srgbClr val="808080"/>
    </a:lt2>
    <a:accent1>
      <a:srgbClr val="7FA1AC"/>
    </a:accent1>
    <a:accent2>
      <a:srgbClr val="004359"/>
    </a:accent2>
    <a:accent3>
      <a:srgbClr val="FFFFFF"/>
    </a:accent3>
    <a:accent4>
      <a:srgbClr val="000000"/>
    </a:accent4>
    <a:accent5>
      <a:srgbClr val="C0CDD2"/>
    </a:accent5>
    <a:accent6>
      <a:srgbClr val="003C50"/>
    </a:accent6>
    <a:hlink>
      <a:srgbClr val="459CBD"/>
    </a:hlink>
    <a:folHlink>
      <a:srgbClr val="B25D86"/>
    </a:folHlink>
  </a:clrScheme>
</a:themeOverride>
</file>

<file path=ppt/theme/themeOverride6.xml><?xml version="1.0" encoding="utf-8"?>
<a:themeOverride xmlns:a="http://schemas.openxmlformats.org/drawingml/2006/main">
  <a:clrScheme name="Custom Design 15">
    <a:dk1>
      <a:srgbClr val="000000"/>
    </a:dk1>
    <a:lt1>
      <a:srgbClr val="FFFFFF"/>
    </a:lt1>
    <a:dk2>
      <a:srgbClr val="004359"/>
    </a:dk2>
    <a:lt2>
      <a:srgbClr val="808080"/>
    </a:lt2>
    <a:accent1>
      <a:srgbClr val="7FA1AC"/>
    </a:accent1>
    <a:accent2>
      <a:srgbClr val="004359"/>
    </a:accent2>
    <a:accent3>
      <a:srgbClr val="FFFFFF"/>
    </a:accent3>
    <a:accent4>
      <a:srgbClr val="000000"/>
    </a:accent4>
    <a:accent5>
      <a:srgbClr val="C0CDD2"/>
    </a:accent5>
    <a:accent6>
      <a:srgbClr val="003C50"/>
    </a:accent6>
    <a:hlink>
      <a:srgbClr val="459CBD"/>
    </a:hlink>
    <a:folHlink>
      <a:srgbClr val="B25D86"/>
    </a:folHlink>
  </a:clrScheme>
</a:themeOverride>
</file>

<file path=ppt/theme/themeOverride7.xml><?xml version="1.0" encoding="utf-8"?>
<a:themeOverride xmlns:a="http://schemas.openxmlformats.org/drawingml/2006/main">
  <a:clrScheme name="Custom Design 15">
    <a:dk1>
      <a:srgbClr val="000000"/>
    </a:dk1>
    <a:lt1>
      <a:srgbClr val="FFFFFF"/>
    </a:lt1>
    <a:dk2>
      <a:srgbClr val="004359"/>
    </a:dk2>
    <a:lt2>
      <a:srgbClr val="808080"/>
    </a:lt2>
    <a:accent1>
      <a:srgbClr val="7FA1AC"/>
    </a:accent1>
    <a:accent2>
      <a:srgbClr val="004359"/>
    </a:accent2>
    <a:accent3>
      <a:srgbClr val="FFFFFF"/>
    </a:accent3>
    <a:accent4>
      <a:srgbClr val="000000"/>
    </a:accent4>
    <a:accent5>
      <a:srgbClr val="C0CDD2"/>
    </a:accent5>
    <a:accent6>
      <a:srgbClr val="003C50"/>
    </a:accent6>
    <a:hlink>
      <a:srgbClr val="459CBD"/>
    </a:hlink>
    <a:folHlink>
      <a:srgbClr val="B25D86"/>
    </a:folHlink>
  </a:clrScheme>
</a:themeOverride>
</file>

<file path=ppt/theme/themeOverride8.xml><?xml version="1.0" encoding="utf-8"?>
<a:themeOverride xmlns:a="http://schemas.openxmlformats.org/drawingml/2006/main">
  <a:clrScheme name="Custom Design 15">
    <a:dk1>
      <a:srgbClr val="000000"/>
    </a:dk1>
    <a:lt1>
      <a:srgbClr val="FFFFFF"/>
    </a:lt1>
    <a:dk2>
      <a:srgbClr val="004359"/>
    </a:dk2>
    <a:lt2>
      <a:srgbClr val="808080"/>
    </a:lt2>
    <a:accent1>
      <a:srgbClr val="7FA1AC"/>
    </a:accent1>
    <a:accent2>
      <a:srgbClr val="004359"/>
    </a:accent2>
    <a:accent3>
      <a:srgbClr val="FFFFFF"/>
    </a:accent3>
    <a:accent4>
      <a:srgbClr val="000000"/>
    </a:accent4>
    <a:accent5>
      <a:srgbClr val="C0CDD2"/>
    </a:accent5>
    <a:accent6>
      <a:srgbClr val="003C50"/>
    </a:accent6>
    <a:hlink>
      <a:srgbClr val="459CBD"/>
    </a:hlink>
    <a:folHlink>
      <a:srgbClr val="B25D86"/>
    </a:folHlink>
  </a:clrScheme>
</a:themeOverride>
</file>

<file path=ppt/theme/themeOverride9.xml><?xml version="1.0" encoding="utf-8"?>
<a:themeOverride xmlns:a="http://schemas.openxmlformats.org/drawingml/2006/main">
  <a:clrScheme name="Custom Design 15">
    <a:dk1>
      <a:srgbClr val="000000"/>
    </a:dk1>
    <a:lt1>
      <a:srgbClr val="FFFFFF"/>
    </a:lt1>
    <a:dk2>
      <a:srgbClr val="004359"/>
    </a:dk2>
    <a:lt2>
      <a:srgbClr val="808080"/>
    </a:lt2>
    <a:accent1>
      <a:srgbClr val="7FA1AC"/>
    </a:accent1>
    <a:accent2>
      <a:srgbClr val="004359"/>
    </a:accent2>
    <a:accent3>
      <a:srgbClr val="FFFFFF"/>
    </a:accent3>
    <a:accent4>
      <a:srgbClr val="000000"/>
    </a:accent4>
    <a:accent5>
      <a:srgbClr val="C0CDD2"/>
    </a:accent5>
    <a:accent6>
      <a:srgbClr val="003C50"/>
    </a:accent6>
    <a:hlink>
      <a:srgbClr val="459CBD"/>
    </a:hlink>
    <a:folHlink>
      <a:srgbClr val="B25D8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3707</Words>
  <Application>Microsoft Office PowerPoint</Application>
  <PresentationFormat>Bildschirmpräsentation (4:3)</PresentationFormat>
  <Paragraphs>468</Paragraphs>
  <Slides>53</Slides>
  <Notes>22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53</vt:i4>
      </vt:variant>
    </vt:vector>
  </HeadingPairs>
  <TitlesOfParts>
    <vt:vector size="54" baseType="lpstr">
      <vt:lpstr>Custom Design</vt:lpstr>
      <vt:lpstr>Dynamic Causal Modelling for fMRI</vt:lpstr>
      <vt:lpstr>Outline</vt:lpstr>
      <vt:lpstr>Background of DCM</vt:lpstr>
      <vt:lpstr>The connected brain</vt:lpstr>
      <vt:lpstr>Types of Connectivity</vt:lpstr>
      <vt:lpstr>Effective Connectivity</vt:lpstr>
      <vt:lpstr>Methods based on effective connectivity</vt:lpstr>
      <vt:lpstr>Problems of other methods than DCM</vt:lpstr>
      <vt:lpstr>Basis of DCM</vt:lpstr>
      <vt:lpstr>Brain as input-state-output system</vt:lpstr>
      <vt:lpstr>Brain as input-state-output system</vt:lpstr>
      <vt:lpstr>Hemodynamic model</vt:lpstr>
      <vt:lpstr>Hemodynamic “Forward” model</vt:lpstr>
      <vt:lpstr>Forward model</vt:lpstr>
      <vt:lpstr>Neuronal model</vt:lpstr>
      <vt:lpstr>What is DCM modelling?</vt:lpstr>
      <vt:lpstr>Neuronal model</vt:lpstr>
      <vt:lpstr>General State Equation</vt:lpstr>
      <vt:lpstr>Neural State Equation in DCM</vt:lpstr>
      <vt:lpstr>Neural State Equation in DCM</vt:lpstr>
      <vt:lpstr>Neural State Equation in DCM</vt:lpstr>
      <vt:lpstr>Neural State Equation in DCM</vt:lpstr>
      <vt:lpstr>Neural State Equation in DCM</vt:lpstr>
      <vt:lpstr>Standard fMRI as special case of DCM</vt:lpstr>
      <vt:lpstr>Inference in DCM</vt:lpstr>
      <vt:lpstr>Developments in DCM</vt:lpstr>
      <vt:lpstr>Upgrades &amp; more sophisticated DCMs</vt:lpstr>
      <vt:lpstr>Interim Summary</vt:lpstr>
      <vt:lpstr>DCM in practice</vt:lpstr>
      <vt:lpstr>Steps for conducting a DCM study on fMRI data…</vt:lpstr>
      <vt:lpstr>Planning a DCM Study</vt:lpstr>
      <vt:lpstr>Attention to Motion Dataset</vt:lpstr>
      <vt:lpstr>PowerPoint-Präsentation</vt:lpstr>
      <vt:lpstr>PowerPoint-Präsentation</vt:lpstr>
      <vt:lpstr>1. Extracting the time-series  </vt:lpstr>
      <vt:lpstr>PowerPoint-Präsentation</vt:lpstr>
      <vt:lpstr>2. Defining the model space</vt:lpstr>
      <vt:lpstr>PowerPoint-Präsentation</vt:lpstr>
      <vt:lpstr>3. Model Estimation</vt:lpstr>
      <vt:lpstr>PowerPoint-Präsentation</vt:lpstr>
      <vt:lpstr>4. BMS &amp; Model-Level Inference</vt:lpstr>
      <vt:lpstr>PowerPoint-Präsentation</vt:lpstr>
      <vt:lpstr>PowerPoint-Präsentation</vt:lpstr>
      <vt:lpstr>PowerPoint-Präsentation</vt:lpstr>
      <vt:lpstr>5. Family-Level Inference</vt:lpstr>
      <vt:lpstr>PowerPoint-Präsentation</vt:lpstr>
      <vt:lpstr>6. Parameter-Level Inference</vt:lpstr>
      <vt:lpstr>7. Group Studies</vt:lpstr>
      <vt:lpstr>Network reconfiguration and working memory impairment in mesial temporal lobe epilepsy. Campo  et al (2013) NeuroImage </vt:lpstr>
      <vt:lpstr>Thank you for listening</vt:lpstr>
      <vt:lpstr>References</vt:lpstr>
      <vt:lpstr>References Theory</vt:lpstr>
      <vt:lpstr>References Practice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Causal Modelling in Practice</dc:title>
  <dc:creator>Rosie Coleman</dc:creator>
  <cp:lastModifiedBy>PS</cp:lastModifiedBy>
  <cp:revision>82</cp:revision>
  <cp:lastPrinted>2013-03-12T17:51:33Z</cp:lastPrinted>
  <dcterms:created xsi:type="dcterms:W3CDTF">2013-03-12T20:53:12Z</dcterms:created>
  <dcterms:modified xsi:type="dcterms:W3CDTF">2013-03-13T15:53:03Z</dcterms:modified>
</cp:coreProperties>
</file>