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notesSlides/notesSlide45.xml" ContentType="application/vnd.openxmlformats-officedocument.presentationml.notesSlide+xml"/>
  <Override PartName="/ppt/slides/slide9.xml" ContentType="application/vnd.openxmlformats-officedocument.presentationml.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notesSlides/notesSlide70.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slides/slide73.xml" ContentType="application/vnd.openxmlformats-officedocument.presentationml.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notesSlides/notesSlide68.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78"/>
  </p:notesMasterIdLst>
  <p:handoutMasterIdLst>
    <p:handoutMasterId r:id="rId79"/>
  </p:handoutMasterIdLst>
  <p:sldIdLst>
    <p:sldId id="256" r:id="rId2"/>
    <p:sldId id="340" r:id="rId3"/>
    <p:sldId id="257" r:id="rId4"/>
    <p:sldId id="344" r:id="rId5"/>
    <p:sldId id="341" r:id="rId6"/>
    <p:sldId id="342" r:id="rId7"/>
    <p:sldId id="343" r:id="rId8"/>
    <p:sldId id="381" r:id="rId9"/>
    <p:sldId id="345" r:id="rId10"/>
    <p:sldId id="269" r:id="rId11"/>
    <p:sldId id="270" r:id="rId12"/>
    <p:sldId id="303" r:id="rId13"/>
    <p:sldId id="271" r:id="rId14"/>
    <p:sldId id="346" r:id="rId15"/>
    <p:sldId id="338" r:id="rId16"/>
    <p:sldId id="347" r:id="rId17"/>
    <p:sldId id="348" r:id="rId18"/>
    <p:sldId id="349" r:id="rId19"/>
    <p:sldId id="279" r:id="rId20"/>
    <p:sldId id="350" r:id="rId21"/>
    <p:sldId id="304" r:id="rId22"/>
    <p:sldId id="351" r:id="rId23"/>
    <p:sldId id="337" r:id="rId24"/>
    <p:sldId id="272" r:id="rId25"/>
    <p:sldId id="352" r:id="rId26"/>
    <p:sldId id="273" r:id="rId27"/>
    <p:sldId id="353" r:id="rId28"/>
    <p:sldId id="354" r:id="rId29"/>
    <p:sldId id="355" r:id="rId30"/>
    <p:sldId id="305" r:id="rId31"/>
    <p:sldId id="356" r:id="rId32"/>
    <p:sldId id="360" r:id="rId33"/>
    <p:sldId id="276" r:id="rId34"/>
    <p:sldId id="357" r:id="rId35"/>
    <p:sldId id="358" r:id="rId36"/>
    <p:sldId id="359" r:id="rId37"/>
    <p:sldId id="275" r:id="rId38"/>
    <p:sldId id="277" r:id="rId39"/>
    <p:sldId id="361" r:id="rId40"/>
    <p:sldId id="281" r:id="rId41"/>
    <p:sldId id="282" r:id="rId42"/>
    <p:sldId id="306" r:id="rId43"/>
    <p:sldId id="307" r:id="rId44"/>
    <p:sldId id="362" r:id="rId45"/>
    <p:sldId id="308" r:id="rId46"/>
    <p:sldId id="333" r:id="rId47"/>
    <p:sldId id="316" r:id="rId48"/>
    <p:sldId id="317" r:id="rId49"/>
    <p:sldId id="363" r:id="rId50"/>
    <p:sldId id="364" r:id="rId51"/>
    <p:sldId id="365" r:id="rId52"/>
    <p:sldId id="366" r:id="rId53"/>
    <p:sldId id="318" r:id="rId54"/>
    <p:sldId id="334" r:id="rId55"/>
    <p:sldId id="370" r:id="rId56"/>
    <p:sldId id="323" r:id="rId57"/>
    <p:sldId id="367" r:id="rId58"/>
    <p:sldId id="368" r:id="rId59"/>
    <p:sldId id="369" r:id="rId60"/>
    <p:sldId id="324" r:id="rId61"/>
    <p:sldId id="372" r:id="rId62"/>
    <p:sldId id="373" r:id="rId63"/>
    <p:sldId id="314" r:id="rId64"/>
    <p:sldId id="374" r:id="rId65"/>
    <p:sldId id="375" r:id="rId66"/>
    <p:sldId id="376" r:id="rId67"/>
    <p:sldId id="336" r:id="rId68"/>
    <p:sldId id="328" r:id="rId69"/>
    <p:sldId id="380" r:id="rId70"/>
    <p:sldId id="382" r:id="rId71"/>
    <p:sldId id="383" r:id="rId72"/>
    <p:sldId id="377" r:id="rId73"/>
    <p:sldId id="378" r:id="rId74"/>
    <p:sldId id="379" r:id="rId75"/>
    <p:sldId id="332" r:id="rId76"/>
    <p:sldId id="327" r:id="rId77"/>
  </p:sldIdLst>
  <p:sldSz cx="9144000" cy="6858000" type="screen4x3"/>
  <p:notesSz cx="6781800" cy="9918700"/>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66FF"/>
    <a:srgbClr val="FF3300"/>
    <a:srgbClr val="4D4D4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958" autoAdjust="0"/>
    <p:restoredTop sz="96329" autoAdjust="0"/>
  </p:normalViewPr>
  <p:slideViewPr>
    <p:cSldViewPr showGuides="1">
      <p:cViewPr>
        <p:scale>
          <a:sx n="100" d="100"/>
          <a:sy n="100" d="100"/>
        </p:scale>
        <p:origin x="-512"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GB"/>
          </a:p>
        </p:txBody>
      </p:sp>
      <p:sp>
        <p:nvSpPr>
          <p:cNvPr id="61443"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GB"/>
          </a:p>
        </p:txBody>
      </p:sp>
      <p:sp>
        <p:nvSpPr>
          <p:cNvPr id="61444"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GB"/>
          </a:p>
        </p:txBody>
      </p:sp>
      <p:sp>
        <p:nvSpPr>
          <p:cNvPr id="61445"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F304A3CB-3544-403F-8CCE-B367ED5B5E83}"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5911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GB"/>
          </a:p>
        </p:txBody>
      </p:sp>
      <p:sp>
        <p:nvSpPr>
          <p:cNvPr id="33795"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GB"/>
          </a:p>
        </p:txBody>
      </p:sp>
      <p:sp>
        <p:nvSpPr>
          <p:cNvPr id="40964"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3797"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3798"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GB"/>
          </a:p>
        </p:txBody>
      </p:sp>
      <p:sp>
        <p:nvSpPr>
          <p:cNvPr id="33799"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C18AB610-DE5A-4B90-8987-6D8E9F5FC3DE}"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2257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65CD50B-FE39-4ABE-968D-192B927070C8}" type="slidenum">
              <a:rPr lang="en-GB" altLang="en-US" b="0" smtClean="0"/>
              <a:pPr eaLnBrk="1" hangingPunct="1"/>
              <a:t>1</a:t>
            </a:fld>
            <a:endParaRPr lang="en-GB" altLang="en-US" b="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7D3A866-9034-454D-83E2-CB8556DBB24F}" type="slidenum">
              <a:rPr lang="en-GB" altLang="en-US" b="0" smtClean="0"/>
              <a:pPr eaLnBrk="1" hangingPunct="1"/>
              <a:t>10</a:t>
            </a:fld>
            <a:endParaRPr lang="en-GB" altLang="en-US" b="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0A7493C-63F1-46AD-B486-311E2F6C1065}" type="slidenum">
              <a:rPr lang="en-GB" altLang="en-US" b="0" smtClean="0"/>
              <a:pPr eaLnBrk="1" hangingPunct="1"/>
              <a:t>11</a:t>
            </a:fld>
            <a:endParaRPr lang="en-GB" altLang="en-US" b="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5FF1077-B36D-4466-BC20-E0625122E6B4}" type="slidenum">
              <a:rPr lang="en-GB" altLang="en-US" b="0" smtClean="0"/>
              <a:pPr eaLnBrk="1" hangingPunct="1"/>
              <a:t>12</a:t>
            </a:fld>
            <a:endParaRPr lang="en-GB" altLang="en-US" b="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E5AAE72-BEC1-4F8D-8C18-4F3458182C38}" type="slidenum">
              <a:rPr lang="en-GB" altLang="en-US" b="0" smtClean="0"/>
              <a:pPr eaLnBrk="1" hangingPunct="1"/>
              <a:t>13</a:t>
            </a:fld>
            <a:endParaRPr lang="en-GB" altLang="en-US" b="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E5AAE72-BEC1-4F8D-8C18-4F3458182C38}" type="slidenum">
              <a:rPr lang="en-GB" altLang="en-US" b="0" smtClean="0"/>
              <a:pPr eaLnBrk="1" hangingPunct="1"/>
              <a:t>14</a:t>
            </a:fld>
            <a:endParaRPr lang="en-GB" altLang="en-US" b="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248DDDE-2B68-4F23-AF67-1B14DB80F5B0}" type="slidenum">
              <a:rPr lang="en-GB" altLang="en-US" b="0" smtClean="0"/>
              <a:pPr eaLnBrk="1" hangingPunct="1"/>
              <a:t>15</a:t>
            </a:fld>
            <a:endParaRPr lang="en-GB" altLang="en-US" b="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248DDDE-2B68-4F23-AF67-1B14DB80F5B0}" type="slidenum">
              <a:rPr lang="en-GB" altLang="en-US" b="0" smtClean="0"/>
              <a:pPr eaLnBrk="1" hangingPunct="1"/>
              <a:t>16</a:t>
            </a:fld>
            <a:endParaRPr lang="en-GB" altLang="en-US" b="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248DDDE-2B68-4F23-AF67-1B14DB80F5B0}" type="slidenum">
              <a:rPr lang="en-GB" altLang="en-US" b="0" smtClean="0"/>
              <a:pPr eaLnBrk="1" hangingPunct="1"/>
              <a:t>17</a:t>
            </a:fld>
            <a:endParaRPr lang="en-GB" altLang="en-US" b="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248DDDE-2B68-4F23-AF67-1B14DB80F5B0}" type="slidenum">
              <a:rPr lang="en-GB" altLang="en-US" b="0" smtClean="0"/>
              <a:pPr eaLnBrk="1" hangingPunct="1"/>
              <a:t>18</a:t>
            </a:fld>
            <a:endParaRPr lang="en-GB" altLang="en-US" b="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DE493CC-7A5A-440B-9C1D-204EF14F4BFC}" type="slidenum">
              <a:rPr lang="en-GB" altLang="en-US" b="0" smtClean="0"/>
              <a:pPr eaLnBrk="1" hangingPunct="1"/>
              <a:t>19</a:t>
            </a:fld>
            <a:endParaRPr lang="en-GB" altLang="en-US" b="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4D89217-6758-4E5F-BD51-1FF9721CD9DF}" type="slidenum">
              <a:rPr lang="en-GB" altLang="en-US" b="0" smtClean="0"/>
              <a:pPr eaLnBrk="1" hangingPunct="1"/>
              <a:t>2</a:t>
            </a:fld>
            <a:endParaRPr lang="en-GB" altLang="en-US"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DE493CC-7A5A-440B-9C1D-204EF14F4BFC}" type="slidenum">
              <a:rPr lang="en-GB" altLang="en-US" b="0" smtClean="0"/>
              <a:pPr eaLnBrk="1" hangingPunct="1"/>
              <a:t>20</a:t>
            </a:fld>
            <a:endParaRPr lang="en-GB" altLang="en-US" b="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9381E76-CFA1-4C79-B64E-57B5DF270774}" type="slidenum">
              <a:rPr lang="en-GB" altLang="en-US" b="0" smtClean="0"/>
              <a:pPr eaLnBrk="1" hangingPunct="1"/>
              <a:t>21</a:t>
            </a:fld>
            <a:endParaRPr lang="en-GB" altLang="en-US" b="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9381E76-CFA1-4C79-B64E-57B5DF270774}" type="slidenum">
              <a:rPr lang="en-GB" altLang="en-US" b="0" smtClean="0"/>
              <a:pPr eaLnBrk="1" hangingPunct="1"/>
              <a:t>22</a:t>
            </a:fld>
            <a:endParaRPr lang="en-GB" altLang="en-US" b="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41750" y="9421813"/>
            <a:ext cx="2938463" cy="49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fld id="{491A9C70-D9AC-4AD0-84B1-8F021E627D69}" type="slidenum">
              <a:rPr lang="en-GB" altLang="en-US" sz="1200" b="0"/>
              <a:pPr algn="r" eaLnBrk="1" hangingPunct="1"/>
              <a:t>23</a:t>
            </a:fld>
            <a:endParaRPr lang="en-GB"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C9C1474-A366-4375-8386-B5AA4210D100}" type="slidenum">
              <a:rPr lang="en-GB" altLang="en-US" b="0" smtClean="0"/>
              <a:pPr eaLnBrk="1" hangingPunct="1"/>
              <a:t>24</a:t>
            </a:fld>
            <a:endParaRPr lang="en-GB" altLang="en-US" b="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C9C1474-A366-4375-8386-B5AA4210D100}" type="slidenum">
              <a:rPr lang="en-GB" altLang="en-US" b="0" smtClean="0"/>
              <a:pPr eaLnBrk="1" hangingPunct="1"/>
              <a:t>25</a:t>
            </a:fld>
            <a:endParaRPr lang="en-GB" altLang="en-US" b="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B7A07CA-A2DD-4F02-8E82-2D6E9ACEEC1B}" type="slidenum">
              <a:rPr lang="en-GB" altLang="en-US" b="0" smtClean="0"/>
              <a:pPr eaLnBrk="1" hangingPunct="1"/>
              <a:t>26</a:t>
            </a:fld>
            <a:endParaRPr lang="en-GB" altLang="en-US" b="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B7A07CA-A2DD-4F02-8E82-2D6E9ACEEC1B}" type="slidenum">
              <a:rPr lang="en-GB" altLang="en-US" b="0" smtClean="0"/>
              <a:pPr eaLnBrk="1" hangingPunct="1"/>
              <a:t>27</a:t>
            </a:fld>
            <a:endParaRPr lang="en-GB" altLang="en-US" b="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B7A07CA-A2DD-4F02-8E82-2D6E9ACEEC1B}" type="slidenum">
              <a:rPr lang="en-GB" altLang="en-US" b="0" smtClean="0"/>
              <a:pPr eaLnBrk="1" hangingPunct="1"/>
              <a:t>28</a:t>
            </a:fld>
            <a:endParaRPr lang="en-GB" altLang="en-US" b="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FC7CF1A-51BC-40BD-8E9B-C3E22E000396}" type="slidenum">
              <a:rPr lang="en-GB" altLang="en-US" b="0" smtClean="0"/>
              <a:pPr eaLnBrk="1" hangingPunct="1"/>
              <a:t>29</a:t>
            </a:fld>
            <a:endParaRPr lang="en-GB" altLang="en-US" b="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4D89217-6758-4E5F-BD51-1FF9721CD9DF}" type="slidenum">
              <a:rPr lang="en-GB" altLang="en-US" b="0" smtClean="0"/>
              <a:pPr eaLnBrk="1" hangingPunct="1"/>
              <a:t>3</a:t>
            </a:fld>
            <a:endParaRPr lang="en-GB" altLang="en-US"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FC7CF1A-51BC-40BD-8E9B-C3E22E000396}" type="slidenum">
              <a:rPr lang="en-GB" altLang="en-US" b="0" smtClean="0"/>
              <a:pPr eaLnBrk="1" hangingPunct="1"/>
              <a:t>30</a:t>
            </a:fld>
            <a:endParaRPr lang="en-GB" altLang="en-US" b="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691CDF0-F484-4680-8CC9-590C31A44E4E}" type="slidenum">
              <a:rPr lang="en-GB" altLang="en-US" b="0" smtClean="0"/>
              <a:pPr eaLnBrk="1" hangingPunct="1"/>
              <a:t>31</a:t>
            </a:fld>
            <a:endParaRPr lang="en-GB" altLang="en-US" b="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691CDF0-F484-4680-8CC9-590C31A44E4E}" type="slidenum">
              <a:rPr lang="en-GB" altLang="en-US" b="0" smtClean="0"/>
              <a:pPr eaLnBrk="1" hangingPunct="1"/>
              <a:t>32</a:t>
            </a:fld>
            <a:endParaRPr lang="en-GB" altLang="en-US" b="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691CDF0-F484-4680-8CC9-590C31A44E4E}" type="slidenum">
              <a:rPr lang="en-GB" altLang="en-US" b="0" smtClean="0"/>
              <a:pPr eaLnBrk="1" hangingPunct="1"/>
              <a:t>33</a:t>
            </a:fld>
            <a:endParaRPr lang="en-GB" altLang="en-US" b="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691CDF0-F484-4680-8CC9-590C31A44E4E}" type="slidenum">
              <a:rPr lang="en-GB" altLang="en-US" b="0" smtClean="0"/>
              <a:pPr eaLnBrk="1" hangingPunct="1"/>
              <a:t>34</a:t>
            </a:fld>
            <a:endParaRPr lang="en-GB" altLang="en-US" b="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691CDF0-F484-4680-8CC9-590C31A44E4E}" type="slidenum">
              <a:rPr lang="en-GB" altLang="en-US" b="0" smtClean="0"/>
              <a:pPr eaLnBrk="1" hangingPunct="1"/>
              <a:t>35</a:t>
            </a:fld>
            <a:endParaRPr lang="en-GB" altLang="en-US" b="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691CDF0-F484-4680-8CC9-590C31A44E4E}" type="slidenum">
              <a:rPr lang="en-GB" altLang="en-US" b="0" smtClean="0"/>
              <a:pPr eaLnBrk="1" hangingPunct="1"/>
              <a:t>36</a:t>
            </a:fld>
            <a:endParaRPr lang="en-GB" altLang="en-US" b="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E8D946D-9999-48D5-92D4-DA21E137D024}" type="slidenum">
              <a:rPr lang="en-GB" altLang="en-US" b="0" smtClean="0"/>
              <a:pPr eaLnBrk="1" hangingPunct="1"/>
              <a:t>37</a:t>
            </a:fld>
            <a:endParaRPr lang="en-GB" altLang="en-US" b="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94EB41A-1B98-4FB6-BFDE-FAE8D3C1C547}" type="slidenum">
              <a:rPr lang="en-GB" altLang="en-US" b="0" smtClean="0"/>
              <a:pPr eaLnBrk="1" hangingPunct="1"/>
              <a:t>38</a:t>
            </a:fld>
            <a:endParaRPr lang="en-GB" altLang="en-US" b="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94EB41A-1B98-4FB6-BFDE-FAE8D3C1C547}" type="slidenum">
              <a:rPr lang="en-GB" altLang="en-US" b="0" smtClean="0"/>
              <a:pPr eaLnBrk="1" hangingPunct="1"/>
              <a:t>39</a:t>
            </a:fld>
            <a:endParaRPr lang="en-GB" altLang="en-US" b="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4D89217-6758-4E5F-BD51-1FF9721CD9DF}" type="slidenum">
              <a:rPr lang="en-GB" altLang="en-US" b="0" smtClean="0"/>
              <a:pPr eaLnBrk="1" hangingPunct="1"/>
              <a:t>4</a:t>
            </a:fld>
            <a:endParaRPr lang="en-GB" altLang="en-US"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1E8877E-B16C-43AA-9A69-B1AA272655AD}" type="slidenum">
              <a:rPr lang="en-GB" altLang="en-US" b="0" smtClean="0"/>
              <a:pPr eaLnBrk="1" hangingPunct="1"/>
              <a:t>40</a:t>
            </a:fld>
            <a:endParaRPr lang="en-GB" altLang="en-US" b="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BF8F193-8433-4DD1-9FC0-99C2722C0286}" type="slidenum">
              <a:rPr lang="en-GB" altLang="en-US" b="0" smtClean="0"/>
              <a:pPr eaLnBrk="1" hangingPunct="1"/>
              <a:t>41</a:t>
            </a:fld>
            <a:endParaRPr lang="en-GB" altLang="en-US" b="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37F1C11-4E3F-43F2-A0E2-3AE6E32FBF48}" type="slidenum">
              <a:rPr lang="en-GB" altLang="en-US" b="0" smtClean="0"/>
              <a:pPr eaLnBrk="1" hangingPunct="1"/>
              <a:t>42</a:t>
            </a:fld>
            <a:endParaRPr lang="en-GB" altLang="en-US" b="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738066E-AEFC-4AA9-8FBF-AF73AFC72ED9}" type="slidenum">
              <a:rPr lang="en-GB" altLang="en-US" b="0" smtClean="0"/>
              <a:pPr eaLnBrk="1" hangingPunct="1"/>
              <a:t>43</a:t>
            </a:fld>
            <a:endParaRPr lang="en-GB" altLang="en-US" b="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r>
              <a:rPr lang="en-GB" altLang="en-US" smtClean="0"/>
              <a:t>I will very briefly discuss the course of doing a whole fMRI experiment, as this is what most people in this course are interested in, and it serves as a good example. Please note that for doing an EEG/MEG experiment the steps are broadly the same, though the implementation can be different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FB32055-F152-45A9-A656-61C676F47C4E}" type="slidenum">
              <a:rPr lang="en-GB" altLang="en-US" b="0" smtClean="0"/>
              <a:pPr eaLnBrk="1" hangingPunct="1"/>
              <a:t>44</a:t>
            </a:fld>
            <a:endParaRPr lang="en-GB" altLang="en-US" b="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FB32055-F152-45A9-A656-61C676F47C4E}" type="slidenum">
              <a:rPr lang="en-GB" altLang="en-US" b="0" smtClean="0"/>
              <a:pPr eaLnBrk="1" hangingPunct="1"/>
              <a:t>45</a:t>
            </a:fld>
            <a:endParaRPr lang="en-GB" altLang="en-US" b="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AACC81C-C810-4B3D-8C03-89DFF317A5D4}" type="slidenum">
              <a:rPr lang="en-GB" altLang="en-US" b="0" smtClean="0"/>
              <a:pPr eaLnBrk="1" hangingPunct="1"/>
              <a:t>46</a:t>
            </a:fld>
            <a:endParaRPr lang="en-GB" altLang="en-US" b="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r>
              <a:rPr lang="en-GB" altLang="en-US" smtClean="0"/>
              <a:t>Preprocessing: do motion correction (realignment of the data), normalise so that it’s all in the same space, smooth the data so that you can compare between subjects. Then create a design matrix which describes the design of your study. Then you estimate how much your parameters of interest explain the BOLD response for each voxel, and threshold the resulting estimates to find out where your parameters explain significant amounts of variance.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91A6BC3-DC41-42BA-90A8-4B6011FF9180}" type="slidenum">
              <a:rPr lang="en-GB" altLang="en-US" b="0" smtClean="0"/>
              <a:pPr eaLnBrk="1" hangingPunct="1"/>
              <a:t>47</a:t>
            </a:fld>
            <a:endParaRPr lang="en-GB"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r>
              <a:rPr lang="en-GB" altLang="en-US" smtClean="0"/>
              <a:t>Realignment = motion correction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55B4408-0265-4957-ADDF-EB6C185CAECC}" type="slidenum">
              <a:rPr lang="en-GB" altLang="en-US" b="0" smtClean="0"/>
              <a:pPr eaLnBrk="1" hangingPunct="1"/>
              <a:t>48</a:t>
            </a:fld>
            <a:endParaRPr lang="en-GB" altLang="en-US" b="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r>
              <a:rPr lang="en-GB" altLang="en-US" smtClean="0"/>
              <a:t>Preprocessing: do motion correction (realignment of the data), normalise so that it’s all in the same space, smooth the data so that you can compare between subjects. Then create a design matrix which describes the design of your study. Then you estimate how much your parameters of interest explain the BOLD response for each voxel, and threshold the resulting estimates to find out where your parameters explain significant amounts of variance.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502F670-93BE-4FAA-9CE3-1CA9B22AFF03}" type="slidenum">
              <a:rPr lang="en-GB" altLang="en-US" b="0" smtClean="0"/>
              <a:pPr eaLnBrk="1" hangingPunct="1"/>
              <a:t>49</a:t>
            </a:fld>
            <a:endParaRPr lang="en-GB" altLang="en-US" b="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4D89217-6758-4E5F-BD51-1FF9721CD9DF}" type="slidenum">
              <a:rPr lang="en-GB" altLang="en-US" b="0" smtClean="0"/>
              <a:pPr eaLnBrk="1" hangingPunct="1"/>
              <a:t>5</a:t>
            </a:fld>
            <a:endParaRPr lang="en-GB" altLang="en-US"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502F670-93BE-4FAA-9CE3-1CA9B22AFF03}" type="slidenum">
              <a:rPr lang="en-GB" altLang="en-US" b="0" smtClean="0"/>
              <a:pPr eaLnBrk="1" hangingPunct="1"/>
              <a:t>50</a:t>
            </a:fld>
            <a:endParaRPr lang="en-GB" altLang="en-US" b="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502F670-93BE-4FAA-9CE3-1CA9B22AFF03}" type="slidenum">
              <a:rPr lang="en-GB" altLang="en-US" b="0" smtClean="0"/>
              <a:pPr eaLnBrk="1" hangingPunct="1"/>
              <a:t>51</a:t>
            </a:fld>
            <a:endParaRPr lang="en-GB" altLang="en-US" b="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502F670-93BE-4FAA-9CE3-1CA9B22AFF03}" type="slidenum">
              <a:rPr lang="en-GB" altLang="en-US" b="0" smtClean="0"/>
              <a:pPr eaLnBrk="1" hangingPunct="1"/>
              <a:t>52</a:t>
            </a:fld>
            <a:endParaRPr lang="en-GB" altLang="en-US" b="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1A22FE4-6467-439E-8C50-60F90253C462}" type="slidenum">
              <a:rPr lang="en-GB" altLang="en-US" b="0" smtClean="0"/>
              <a:pPr eaLnBrk="1" hangingPunct="1"/>
              <a:t>53</a:t>
            </a:fld>
            <a:endParaRPr lang="en-GB" altLang="en-US" b="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F76F23E-9113-42D2-8BCA-2EE36BC00092}" type="slidenum">
              <a:rPr lang="en-GB" altLang="en-US" b="0" smtClean="0"/>
              <a:pPr eaLnBrk="1" hangingPunct="1"/>
              <a:t>54</a:t>
            </a:fld>
            <a:endParaRPr lang="en-GB" altLang="en-US" b="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r>
              <a:rPr lang="en-GB" altLang="en-US" smtClean="0"/>
              <a:t>Preprocessing: do motion correction (realignment of the data), normalise so that it’s all in the same space, smooth the data so that you can compare between subjects. Then create a design matrix which describes the design of your study. Then you estimate how much your parameters of interest explain the BOLD response for each voxel, and threshold the resulting estimates to find out where your parameters explain significant amounts of variance.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262D38D-A94B-4192-9440-C29471B25707}" type="slidenum">
              <a:rPr lang="en-GB" altLang="en-US" b="0" smtClean="0"/>
              <a:pPr eaLnBrk="1" hangingPunct="1"/>
              <a:t>55</a:t>
            </a:fld>
            <a:endParaRPr lang="en-GB" altLang="en-US"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262D38D-A94B-4192-9440-C29471B25707}" type="slidenum">
              <a:rPr lang="en-GB" altLang="en-US" b="0" smtClean="0"/>
              <a:pPr eaLnBrk="1" hangingPunct="1"/>
              <a:t>56</a:t>
            </a:fld>
            <a:endParaRPr lang="en-GB" altLang="en-US"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262D38D-A94B-4192-9440-C29471B25707}" type="slidenum">
              <a:rPr lang="en-GB" altLang="en-US" b="0" smtClean="0"/>
              <a:pPr eaLnBrk="1" hangingPunct="1"/>
              <a:t>57</a:t>
            </a:fld>
            <a:endParaRPr lang="en-GB" altLang="en-US"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262D38D-A94B-4192-9440-C29471B25707}" type="slidenum">
              <a:rPr lang="en-GB" altLang="en-US" b="0" smtClean="0"/>
              <a:pPr eaLnBrk="1" hangingPunct="1"/>
              <a:t>58</a:t>
            </a:fld>
            <a:endParaRPr lang="en-GB" altLang="en-US"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262D38D-A94B-4192-9440-C29471B25707}" type="slidenum">
              <a:rPr lang="en-GB" altLang="en-US" b="0" smtClean="0"/>
              <a:pPr eaLnBrk="1" hangingPunct="1"/>
              <a:t>59</a:t>
            </a:fld>
            <a:endParaRPr lang="en-GB" altLang="en-US"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4D89217-6758-4E5F-BD51-1FF9721CD9DF}" type="slidenum">
              <a:rPr lang="en-GB" altLang="en-US" b="0" smtClean="0"/>
              <a:pPr eaLnBrk="1" hangingPunct="1"/>
              <a:t>6</a:t>
            </a:fld>
            <a:endParaRPr lang="en-GB" altLang="en-US"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3390A33-3493-42CF-A605-E509775D5453}" type="slidenum">
              <a:rPr lang="en-GB" altLang="en-US" b="0" smtClean="0"/>
              <a:pPr eaLnBrk="1" hangingPunct="1"/>
              <a:t>60</a:t>
            </a:fld>
            <a:endParaRPr lang="en-GB" altLang="en-US" b="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r>
              <a:rPr lang="en-GB" altLang="en-US" smtClean="0"/>
              <a:t>Preprocessing: do motion correction (realignment of the data), normalise so that it’s all in the same space, smooth the data so that you can compare between subjects. Then create a design matrix which describes the design of your study. Then you estimate how much your parameters of interest explain the BOLD response for each voxel, and threshold the resulting estimates to find out where your parameters explain significant amounts of variance.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1ACD647-A292-4F69-88D4-73917B05F29F}" type="slidenum">
              <a:rPr lang="en-GB" altLang="en-US" b="0" smtClean="0"/>
              <a:pPr eaLnBrk="1" hangingPunct="1"/>
              <a:t>61</a:t>
            </a:fld>
            <a:endParaRPr lang="en-GB" altLang="en-US" b="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r>
              <a:rPr lang="en-GB" altLang="en-US" smtClean="0"/>
              <a:t>All the analysis so far was on functional segregation…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1ACD647-A292-4F69-88D4-73917B05F29F}" type="slidenum">
              <a:rPr lang="en-GB" altLang="en-US" b="0" smtClean="0"/>
              <a:pPr eaLnBrk="1" hangingPunct="1"/>
              <a:t>62</a:t>
            </a:fld>
            <a:endParaRPr lang="en-GB" altLang="en-US" b="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r>
              <a:rPr lang="en-GB" altLang="en-US" smtClean="0"/>
              <a:t>All the analysis so far was on functional segregation…</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3BE1EBD-F172-4AC1-8034-4E78436B42EE}" type="slidenum">
              <a:rPr lang="en-GB" altLang="en-US" b="0" smtClean="0"/>
              <a:pPr eaLnBrk="1" hangingPunct="1"/>
              <a:t>63</a:t>
            </a:fld>
            <a:endParaRPr lang="en-GB" altLang="en-US" b="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3BE1EBD-F172-4AC1-8034-4E78436B42EE}" type="slidenum">
              <a:rPr lang="en-GB" altLang="en-US" b="0" smtClean="0"/>
              <a:pPr eaLnBrk="1" hangingPunct="1"/>
              <a:t>64</a:t>
            </a:fld>
            <a:endParaRPr lang="en-GB" altLang="en-US" b="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3BE1EBD-F172-4AC1-8034-4E78436B42EE}" type="slidenum">
              <a:rPr lang="en-GB" altLang="en-US" b="0" smtClean="0"/>
              <a:pPr eaLnBrk="1" hangingPunct="1"/>
              <a:t>65</a:t>
            </a:fld>
            <a:endParaRPr lang="en-GB" altLang="en-US" b="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3BE1EBD-F172-4AC1-8034-4E78436B42EE}" type="slidenum">
              <a:rPr lang="en-GB" altLang="en-US" b="0" smtClean="0"/>
              <a:pPr eaLnBrk="1" hangingPunct="1"/>
              <a:t>66</a:t>
            </a:fld>
            <a:endParaRPr lang="en-GB" altLang="en-US" b="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A3C6494-563C-4827-A03A-19561C147C13}" type="slidenum">
              <a:rPr lang="en-GB" altLang="en-US" b="0" smtClean="0"/>
              <a:pPr eaLnBrk="1" hangingPunct="1"/>
              <a:t>67</a:t>
            </a:fld>
            <a:endParaRPr lang="en-GB" altLang="en-US" b="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D8BF23C-9E46-49E2-B43E-BA8AF913E3F6}" type="slidenum">
              <a:rPr lang="en-GB" altLang="en-US" b="0" smtClean="0"/>
              <a:pPr eaLnBrk="1" hangingPunct="1"/>
              <a:t>68</a:t>
            </a:fld>
            <a:endParaRPr lang="en-GB" altLang="en-US" b="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378A3B1-762F-4DCA-B481-2AEE3A81A567}" type="slidenum">
              <a:rPr lang="en-GB" altLang="en-US" b="0" smtClean="0"/>
              <a:pPr eaLnBrk="1" hangingPunct="1"/>
              <a:t>72</a:t>
            </a:fld>
            <a:endParaRPr lang="en-GB" altLang="en-US" b="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4D89217-6758-4E5F-BD51-1FF9721CD9DF}" type="slidenum">
              <a:rPr lang="en-GB" altLang="en-US" b="0" smtClean="0"/>
              <a:pPr eaLnBrk="1" hangingPunct="1"/>
              <a:t>7</a:t>
            </a:fld>
            <a:endParaRPr lang="en-GB" altLang="en-US"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853C1B1-8FD4-4DA2-A95A-182168CCA50C}" type="slidenum">
              <a:rPr lang="en-GB" altLang="en-US" b="0" smtClean="0"/>
              <a:pPr eaLnBrk="1" hangingPunct="1"/>
              <a:t>73</a:t>
            </a:fld>
            <a:endParaRPr lang="en-GB" altLang="en-US" b="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8119019-11A4-4E1F-87F1-79DD21377BE8}" type="slidenum">
              <a:rPr lang="en-GB" altLang="en-US" b="0" smtClean="0"/>
              <a:pPr eaLnBrk="1" hangingPunct="1"/>
              <a:t>74</a:t>
            </a:fld>
            <a:endParaRPr lang="en-GB" altLang="en-US" b="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F1C1F99-CB53-43A2-B020-3BDE9B049DE4}" type="slidenum">
              <a:rPr lang="en-GB" altLang="en-US" b="0" smtClean="0"/>
              <a:pPr eaLnBrk="1" hangingPunct="1"/>
              <a:t>75</a:t>
            </a:fld>
            <a:endParaRPr lang="en-GB" altLang="en-US" b="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C000DFD-A1D7-4FFF-A780-865B5AC419F9}" type="slidenum">
              <a:rPr lang="en-GB" altLang="en-US" b="0" smtClean="0"/>
              <a:pPr eaLnBrk="1" hangingPunct="1"/>
              <a:t>76</a:t>
            </a:fld>
            <a:endParaRPr lang="en-GB" altLang="en-US" b="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4D89217-6758-4E5F-BD51-1FF9721CD9DF}" type="slidenum">
              <a:rPr lang="en-GB" altLang="en-US" b="0" smtClean="0"/>
              <a:pPr eaLnBrk="1" hangingPunct="1"/>
              <a:t>8</a:t>
            </a:fld>
            <a:endParaRPr lang="en-GB" altLang="en-US"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7D3A866-9034-454D-83E2-CB8556DBB24F}" type="slidenum">
              <a:rPr lang="en-GB" altLang="en-US" b="0" smtClean="0"/>
              <a:pPr eaLnBrk="1" hangingPunct="1"/>
              <a:t>9</a:t>
            </a:fld>
            <a:endParaRPr lang="en-GB" altLang="en-US" b="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D79EE59-91A2-4429-AE39-41BFC133A258}"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845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EA1E7C4-3EEF-4588-A29A-0928EF49379C}"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84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8387EA-0E91-4139-A5C4-840D5338AEF0}"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5834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346F871-7CA0-40ED-8395-741B587AE3D8}"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68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5B859D7A-0583-4833-AC23-E3C23E50AB7D}"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054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7C5EADE-C611-47BF-86C0-19768F7182D7}"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403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9F7A5BB-C8B1-41CC-A54D-12315094DEB5}"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103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9FE605C-9B88-4392-94E3-E5A134EA723C}"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598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C79CA2E-3207-48F8-BAEF-01A4D2D76917}"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180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7E53FC5-C578-4ED6-950E-5F5607872AC5}"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470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13E984-770B-4E5F-B066-0FC0931AD7C3}"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598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3F155A6-A45A-47E1-942D-97C399E8E729}"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76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F775CA1-2B4C-40D7-8918-0B48F19334B5}"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827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Introduction to MfD 2013/14</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1A6CB5A-2DD3-446D-A46D-AC7B373C0AE3}" type="slidenum">
              <a:rPr lang="en-GB"/>
              <a:pPr>
                <a:defRPr/>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89845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r>
              <a:rPr lang="en-GB" smtClean="0"/>
              <a:t>Introduction to MfD 2013/14</a:t>
            </a: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B03030A1-7A20-4091-9ECA-FF0D09C1504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hyperlink" Target="http://www.icn.ucl.ac.uk/courses/MATLAB-Tutorials/index.htm" TargetMode="Externa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7.png"/><Relationship Id="rId9"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15.jpeg"/><Relationship Id="rId9"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15.jpeg"/><Relationship Id="rId9"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15.jpeg"/><Relationship Id="rId9"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15.jpeg"/><Relationship Id="rId9"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hyperlink" Target="http://www.vislab.ucl.ac.uk/cogent.php"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51"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52"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73838"/>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54" name="Text Box 8"/>
          <p:cNvSpPr txBox="1">
            <a:spLocks noChangeArrowheads="1"/>
          </p:cNvSpPr>
          <p:nvPr/>
        </p:nvSpPr>
        <p:spPr bwMode="auto">
          <a:xfrm>
            <a:off x="1908175" y="3429000"/>
            <a:ext cx="5256213" cy="519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sz="2800">
                <a:solidFill>
                  <a:srgbClr val="0066FF"/>
                </a:solidFill>
              </a:rPr>
              <a:t>Introduction / Overview</a:t>
            </a:r>
          </a:p>
        </p:txBody>
      </p:sp>
      <p:sp>
        <p:nvSpPr>
          <p:cNvPr id="2055" name="Text Box 14"/>
          <p:cNvSpPr txBox="1">
            <a:spLocks noChangeArrowheads="1"/>
          </p:cNvSpPr>
          <p:nvPr/>
        </p:nvSpPr>
        <p:spPr bwMode="auto">
          <a:xfrm>
            <a:off x="1979613" y="4078288"/>
            <a:ext cx="5256212"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sz="1400" dirty="0" smtClean="0"/>
              <a:t>23th </a:t>
            </a:r>
            <a:r>
              <a:rPr lang="en-GB" altLang="en-US" sz="1400" dirty="0"/>
              <a:t>October </a:t>
            </a:r>
            <a:r>
              <a:rPr lang="en-GB" altLang="en-US" sz="1400" dirty="0" smtClean="0"/>
              <a:t>2013</a:t>
            </a:r>
            <a:endParaRPr lang="en-GB" altLang="en-US" sz="1400" dirty="0">
              <a:latin typeface="Verdana" pitchFamily="34" charset="0"/>
            </a:endParaRPr>
          </a:p>
        </p:txBody>
      </p:sp>
      <p:sp>
        <p:nvSpPr>
          <p:cNvPr id="2056" name="Line 15"/>
          <p:cNvSpPr>
            <a:spLocks noChangeShapeType="1"/>
          </p:cNvSpPr>
          <p:nvPr/>
        </p:nvSpPr>
        <p:spPr bwMode="auto">
          <a:xfrm>
            <a:off x="1835150" y="4005263"/>
            <a:ext cx="5400675" cy="0"/>
          </a:xfrm>
          <a:prstGeom prst="line">
            <a:avLst/>
          </a:prstGeom>
          <a:noFill/>
          <a:ln w="9525">
            <a:solidFill>
              <a:srgbClr val="0066FF"/>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sp>
        <p:nvSpPr>
          <p:cNvPr id="2057" name="Text Box 16"/>
          <p:cNvSpPr txBox="1">
            <a:spLocks noChangeArrowheads="1"/>
          </p:cNvSpPr>
          <p:nvPr/>
        </p:nvSpPr>
        <p:spPr bwMode="auto">
          <a:xfrm>
            <a:off x="1403350" y="4941888"/>
            <a:ext cx="6408738" cy="703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sz="1600" b="0" dirty="0" smtClean="0"/>
              <a:t>Archy de Berker &amp; Marion Oberhuber</a:t>
            </a:r>
            <a:endParaRPr lang="en-GB" altLang="en-US" sz="1600" b="0" dirty="0"/>
          </a:p>
          <a:p>
            <a:pPr algn="ctr" eaLnBrk="1" hangingPunct="1">
              <a:spcBef>
                <a:spcPct val="50000"/>
              </a:spcBef>
            </a:pPr>
            <a:r>
              <a:rPr lang="en-GB" altLang="en-US" sz="1600" b="0" dirty="0" err="1"/>
              <a:t>Wellcome</a:t>
            </a:r>
            <a:r>
              <a:rPr lang="en-GB" altLang="en-US" sz="1600" b="0" dirty="0"/>
              <a:t> Trust Centre for Neuroimaging, UCL</a:t>
            </a:r>
          </a:p>
        </p:txBody>
      </p:sp>
      <p:sp>
        <p:nvSpPr>
          <p:cNvPr id="2058" name="Text Box 17"/>
          <p:cNvSpPr txBox="1">
            <a:spLocks noChangeArrowheads="1"/>
          </p:cNvSpPr>
          <p:nvPr/>
        </p:nvSpPr>
        <p:spPr bwMode="auto">
          <a:xfrm>
            <a:off x="3563938" y="2420938"/>
            <a:ext cx="1728787" cy="5191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sz="2800" dirty="0" smtClean="0">
                <a:latin typeface="Mistral" pitchFamily="66" charset="0"/>
              </a:rPr>
              <a:t>2013</a:t>
            </a:r>
            <a:endParaRPr lang="en-US" altLang="en-US" sz="2800" dirty="0">
              <a:latin typeface="Mistral" pitchFamily="66" charset="0"/>
            </a:endParaRPr>
          </a:p>
        </p:txBody>
      </p:sp>
      <p:sp>
        <p:nvSpPr>
          <p:cNvPr id="11" name="TextBox 10"/>
          <p:cNvSpPr txBox="1"/>
          <p:nvPr/>
        </p:nvSpPr>
        <p:spPr>
          <a:xfrm>
            <a:off x="2514600" y="1869013"/>
            <a:ext cx="4191000" cy="569387"/>
          </a:xfrm>
          <a:prstGeom prst="rect">
            <a:avLst/>
          </a:prstGeom>
          <a:noFill/>
        </p:spPr>
        <p:txBody>
          <a:bodyPr wrap="square" rtlCol="0">
            <a:spAutoFit/>
          </a:bodyPr>
          <a:lstStyle/>
          <a:p>
            <a:r>
              <a:rPr lang="en-US" sz="3100" dirty="0" smtClean="0">
                <a:latin typeface="Bauhaus 93"/>
                <a:cs typeface="Bauhaus 93"/>
              </a:rPr>
              <a:t>Methods for Dummies</a:t>
            </a:r>
            <a:endParaRPr lang="en-US" sz="3100" dirty="0">
              <a:latin typeface="Bauhaus 93"/>
              <a:cs typeface="Bauhaus 9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4099" name="Rectangle 4"/>
          <p:cNvSpPr>
            <a:spLocks noRot="1" noChangeArrowheads="1"/>
          </p:cNvSpPr>
          <p:nvPr/>
        </p:nvSpPr>
        <p:spPr bwMode="auto">
          <a:xfrm>
            <a:off x="2195513" y="836613"/>
            <a:ext cx="4824412" cy="576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b="0" dirty="0">
                <a:solidFill>
                  <a:schemeClr val="tx2"/>
                </a:solidFill>
              </a:rPr>
              <a:t>Methods for Dummies </a:t>
            </a:r>
            <a:r>
              <a:rPr lang="en-GB" altLang="en-US" sz="2800" b="0" dirty="0" smtClean="0">
                <a:solidFill>
                  <a:schemeClr val="tx2"/>
                </a:solidFill>
              </a:rPr>
              <a:t>2013</a:t>
            </a:r>
            <a:endParaRPr lang="en-GB" altLang="en-US" sz="2800" b="0" dirty="0">
              <a:solidFill>
                <a:schemeClr val="tx2"/>
              </a:solidFill>
            </a:endParaRPr>
          </a:p>
        </p:txBody>
      </p:sp>
      <p:sp>
        <p:nvSpPr>
          <p:cNvPr id="4100" name="Rectangle 5"/>
          <p:cNvSpPr>
            <a:spLocks noRot="1" noChangeArrowheads="1"/>
          </p:cNvSpPr>
          <p:nvPr/>
        </p:nvSpPr>
        <p:spPr bwMode="auto">
          <a:xfrm>
            <a:off x="1835150" y="3500438"/>
            <a:ext cx="3889375" cy="2376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150000"/>
              </a:lnSpc>
              <a:spcBef>
                <a:spcPct val="20000"/>
              </a:spcBef>
              <a:buFontTx/>
              <a:buChar char="•"/>
            </a:pPr>
            <a:r>
              <a:rPr lang="en-GB" altLang="en-US" b="0">
                <a:latin typeface="Helvetica" pitchFamily="34" charset="0"/>
              </a:rPr>
              <a:t>Basic Statistics</a:t>
            </a:r>
          </a:p>
          <a:p>
            <a:pPr eaLnBrk="1" hangingPunct="1">
              <a:lnSpc>
                <a:spcPct val="150000"/>
              </a:lnSpc>
              <a:spcBef>
                <a:spcPct val="20000"/>
              </a:spcBef>
              <a:buFontTx/>
              <a:buChar char="•"/>
            </a:pPr>
            <a:r>
              <a:rPr lang="en-GB" altLang="en-US" b="0">
                <a:latin typeface="Helvetica" pitchFamily="34" charset="0"/>
              </a:rPr>
              <a:t>fMRI (BOLD)</a:t>
            </a:r>
          </a:p>
          <a:p>
            <a:pPr eaLnBrk="1" hangingPunct="1">
              <a:lnSpc>
                <a:spcPct val="150000"/>
              </a:lnSpc>
              <a:spcBef>
                <a:spcPct val="20000"/>
              </a:spcBef>
              <a:buFontTx/>
              <a:buChar char="•"/>
            </a:pPr>
            <a:r>
              <a:rPr lang="en-GB" altLang="en-US" b="0">
                <a:latin typeface="Helvetica" pitchFamily="34" charset="0"/>
              </a:rPr>
              <a:t>EEG / MEG</a:t>
            </a:r>
          </a:p>
          <a:p>
            <a:pPr eaLnBrk="1" hangingPunct="1">
              <a:lnSpc>
                <a:spcPct val="150000"/>
              </a:lnSpc>
              <a:spcBef>
                <a:spcPct val="20000"/>
              </a:spcBef>
              <a:buFontTx/>
              <a:buChar char="•"/>
            </a:pPr>
            <a:r>
              <a:rPr lang="en-GB" altLang="en-US" b="0">
                <a:latin typeface="Helvetica" pitchFamily="34" charset="0"/>
              </a:rPr>
              <a:t>Connectivity</a:t>
            </a:r>
          </a:p>
          <a:p>
            <a:pPr eaLnBrk="1" hangingPunct="1">
              <a:lnSpc>
                <a:spcPct val="150000"/>
              </a:lnSpc>
              <a:spcBef>
                <a:spcPct val="20000"/>
              </a:spcBef>
              <a:buFontTx/>
              <a:buChar char="•"/>
            </a:pPr>
            <a:r>
              <a:rPr lang="en-GB" altLang="en-US" b="0">
                <a:latin typeface="Helvetica" pitchFamily="34" charset="0"/>
              </a:rPr>
              <a:t>VBM &amp; DTI</a:t>
            </a:r>
          </a:p>
        </p:txBody>
      </p:sp>
      <p:pic>
        <p:nvPicPr>
          <p:cNvPr id="4101"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102"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103"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04"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4105" name="Rectangle 11"/>
          <p:cNvSpPr>
            <a:spLocks noRot="1" noChangeArrowheads="1"/>
          </p:cNvSpPr>
          <p:nvPr/>
        </p:nvSpPr>
        <p:spPr bwMode="auto">
          <a:xfrm>
            <a:off x="323850" y="2924175"/>
            <a:ext cx="3671888" cy="576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2400" b="0">
                <a:solidFill>
                  <a:schemeClr val="tx2"/>
                </a:solidFill>
              </a:rPr>
              <a:t>Areas covered in MfD</a:t>
            </a:r>
          </a:p>
        </p:txBody>
      </p:sp>
      <p:sp>
        <p:nvSpPr>
          <p:cNvPr id="4106" name="Text Box 12"/>
          <p:cNvSpPr txBox="1">
            <a:spLocks noChangeArrowheads="1"/>
          </p:cNvSpPr>
          <p:nvPr/>
        </p:nvSpPr>
        <p:spPr bwMode="auto">
          <a:xfrm>
            <a:off x="468313" y="1628775"/>
            <a:ext cx="7920037"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altLang="en-US" b="0"/>
          </a:p>
        </p:txBody>
      </p:sp>
      <p:sp>
        <p:nvSpPr>
          <p:cNvPr id="4107" name="Text Box 17"/>
          <p:cNvSpPr txBox="1">
            <a:spLocks noChangeArrowheads="1"/>
          </p:cNvSpPr>
          <p:nvPr/>
        </p:nvSpPr>
        <p:spPr bwMode="auto">
          <a:xfrm>
            <a:off x="1331913" y="2349500"/>
            <a:ext cx="6335712"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rgbClr val="0066FF"/>
                </a:solidFill>
              </a:rPr>
              <a:t>Wednesdays / 13h00 – 14h00 / FIL Seminar Room</a:t>
            </a:r>
          </a:p>
        </p:txBody>
      </p:sp>
      <p:sp>
        <p:nvSpPr>
          <p:cNvPr id="4108" name="Text Box 18"/>
          <p:cNvSpPr txBox="1">
            <a:spLocks noChangeArrowheads="1"/>
          </p:cNvSpPr>
          <p:nvPr/>
        </p:nvSpPr>
        <p:spPr bwMode="auto">
          <a:xfrm>
            <a:off x="395288" y="1484313"/>
            <a:ext cx="8424862" cy="641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t>Aim: to give a </a:t>
            </a:r>
            <a:r>
              <a:rPr lang="en-GB" altLang="en-US" b="0">
                <a:solidFill>
                  <a:srgbClr val="0066FF"/>
                </a:solidFill>
              </a:rPr>
              <a:t>basic introduction to human brain imaging analysis methods</a:t>
            </a:r>
            <a:r>
              <a:rPr lang="en-GB" altLang="en-US" b="0"/>
              <a:t>, focusing on fMRI and M/EEG </a:t>
            </a:r>
          </a:p>
        </p:txBody>
      </p:sp>
      <p:sp>
        <p:nvSpPr>
          <p:cNvPr id="2" name="TextBox 1"/>
          <p:cNvSpPr txBox="1"/>
          <p:nvPr/>
        </p:nvSpPr>
        <p:spPr>
          <a:xfrm>
            <a:off x="303928" y="5938569"/>
            <a:ext cx="8568184" cy="369332"/>
          </a:xfrm>
          <a:prstGeom prst="rect">
            <a:avLst/>
          </a:prstGeom>
          <a:noFill/>
          <a:ln>
            <a:solidFill>
              <a:schemeClr val="tx1"/>
            </a:solidFill>
          </a:ln>
        </p:spPr>
        <p:txBody>
          <a:bodyPr wrap="square" rtlCol="0">
            <a:spAutoFit/>
          </a:bodyPr>
          <a:lstStyle/>
          <a:p>
            <a:pPr algn="ctr"/>
            <a:r>
              <a:rPr lang="en-GB" i="1" dirty="0" smtClean="0">
                <a:solidFill>
                  <a:srgbClr val="FF0000"/>
                </a:solidFill>
              </a:rPr>
              <a:t>NEW</a:t>
            </a:r>
            <a:r>
              <a:rPr lang="en-GB" dirty="0" smtClean="0"/>
              <a:t>  we are now using SPM12 for </a:t>
            </a:r>
            <a:r>
              <a:rPr lang="en-GB" dirty="0" err="1" smtClean="0"/>
              <a:t>MfD</a:t>
            </a:r>
            <a:r>
              <a:rPr lang="en-GB" dirty="0" smtClean="0"/>
              <a:t> – please update slides accordingly</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pic>
        <p:nvPicPr>
          <p:cNvPr id="5123"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124"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125"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126" name="Rectangle 9"/>
          <p:cNvSpPr>
            <a:spLocks noRot="1" noChangeArrowheads="1"/>
          </p:cNvSpPr>
          <p:nvPr/>
        </p:nvSpPr>
        <p:spPr bwMode="auto">
          <a:xfrm>
            <a:off x="1116013" y="2708275"/>
            <a:ext cx="6769100" cy="720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600" dirty="0">
                <a:solidFill>
                  <a:srgbClr val="0066FF"/>
                </a:solidFill>
              </a:rPr>
              <a:t>PROGRAMME </a:t>
            </a:r>
            <a:r>
              <a:rPr lang="en-GB" altLang="en-US" sz="3600" dirty="0" smtClean="0">
                <a:solidFill>
                  <a:srgbClr val="0066FF"/>
                </a:solidFill>
              </a:rPr>
              <a:t>2013</a:t>
            </a:r>
            <a:endParaRPr lang="en-GB" altLang="en-US" sz="3600" b="0" dirty="0">
              <a:solidFill>
                <a:srgbClr val="0066FF"/>
              </a:solidFill>
            </a:endParaRPr>
          </a:p>
        </p:txBody>
      </p:sp>
      <p:sp>
        <p:nvSpPr>
          <p:cNvPr id="5127" name="Rectangle 10"/>
          <p:cNvSpPr>
            <a:spLocks noRot="1" noChangeArrowheads="1"/>
          </p:cNvSpPr>
          <p:nvPr/>
        </p:nvSpPr>
        <p:spPr bwMode="auto">
          <a:xfrm>
            <a:off x="3059113" y="3500438"/>
            <a:ext cx="2808287" cy="720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en-US" altLang="en-US" sz="3600" b="0" u="sng">
              <a:solidFill>
                <a:srgbClr val="0066FF"/>
              </a:solidFill>
            </a:endParaRPr>
          </a:p>
        </p:txBody>
      </p:sp>
      <p:sp>
        <p:nvSpPr>
          <p:cNvPr id="5128" name="Text Box 11"/>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pic>
        <p:nvPicPr>
          <p:cNvPr id="614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148"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149"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150" name="Rectangle 8"/>
          <p:cNvSpPr>
            <a:spLocks noRot="1" noChangeArrowheads="1"/>
          </p:cNvSpPr>
          <p:nvPr/>
        </p:nvSpPr>
        <p:spPr bwMode="auto">
          <a:xfrm>
            <a:off x="971550" y="1844675"/>
            <a:ext cx="7056438" cy="115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t>I. fMRI - What are we measuring?</a:t>
            </a:r>
            <a:endParaRPr lang="en-GB" altLang="en-US" sz="2800" b="0" dirty="0">
              <a:solidFill>
                <a:schemeClr val="tx2"/>
              </a:solidFill>
            </a:endParaRPr>
          </a:p>
          <a:p>
            <a:pPr algn="ctr" eaLnBrk="1" hangingPunct="1"/>
            <a:r>
              <a:rPr lang="en-GB" altLang="en-US" sz="2400" b="0" dirty="0">
                <a:solidFill>
                  <a:schemeClr val="tx2"/>
                </a:solidFill>
              </a:rPr>
              <a:t>Part I: </a:t>
            </a:r>
            <a:r>
              <a:rPr lang="en-GB" altLang="en-US" sz="2400" b="0" dirty="0" smtClean="0">
                <a:solidFill>
                  <a:schemeClr val="tx2"/>
                </a:solidFill>
              </a:rPr>
              <a:t>30</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Oct</a:t>
            </a:r>
          </a:p>
        </p:txBody>
      </p:sp>
      <p:sp>
        <p:nvSpPr>
          <p:cNvPr id="6151" name="Rectangle 9"/>
          <p:cNvSpPr>
            <a:spLocks noRot="1" noChangeArrowheads="1"/>
          </p:cNvSpPr>
          <p:nvPr/>
        </p:nvSpPr>
        <p:spPr bwMode="auto">
          <a:xfrm>
            <a:off x="323850" y="2995613"/>
            <a:ext cx="8064500" cy="935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sz="2000" b="0" dirty="0">
                <a:latin typeface="Helvetica" pitchFamily="34" charset="0"/>
              </a:rPr>
              <a:t>Basis of the BOLD signal  </a:t>
            </a:r>
            <a:r>
              <a:rPr lang="en-GB" altLang="en-US" sz="1600" b="0" dirty="0" smtClean="0">
                <a:latin typeface="Helvetica" pitchFamily="34" charset="0"/>
              </a:rPr>
              <a:t>(Paul Forbes &amp; </a:t>
            </a:r>
            <a:r>
              <a:rPr lang="en-GB" sz="1600" b="0" dirty="0"/>
              <a:t>Camilla Nord</a:t>
            </a:r>
            <a:r>
              <a:rPr lang="en-GB" altLang="en-US" sz="1600" b="0" dirty="0" smtClean="0">
                <a:latin typeface="Helvetica" pitchFamily="34" charset="0"/>
              </a:rPr>
              <a:t>)</a:t>
            </a:r>
            <a:endParaRPr lang="en-GB" altLang="en-US" sz="2000" b="0" dirty="0">
              <a:latin typeface="Helvetica" pitchFamily="34" charset="0"/>
            </a:endParaRPr>
          </a:p>
        </p:txBody>
      </p:sp>
      <p:sp>
        <p:nvSpPr>
          <p:cNvPr id="6152" name="Text Box 10"/>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7171" name="Rectangle 4"/>
          <p:cNvSpPr>
            <a:spLocks noRot="1" noChangeArrowheads="1"/>
          </p:cNvSpPr>
          <p:nvPr/>
        </p:nvSpPr>
        <p:spPr bwMode="auto">
          <a:xfrm>
            <a:off x="301625" y="1166813"/>
            <a:ext cx="8510588" cy="13255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solidFill>
                  <a:schemeClr val="tx2"/>
                </a:solidFill>
              </a:rPr>
              <a:t>II. fMRI Analysis - </a:t>
            </a:r>
            <a:r>
              <a:rPr lang="en-GB" altLang="en-US" sz="2800" dirty="0" err="1">
                <a:solidFill>
                  <a:schemeClr val="tx2"/>
                </a:solidFill>
              </a:rPr>
              <a:t>Preprocessing</a:t>
            </a:r>
            <a:r>
              <a:rPr lang="en-GB" altLang="en-US" sz="3200" dirty="0">
                <a:solidFill>
                  <a:schemeClr val="tx2"/>
                </a:solidFill>
              </a:rPr>
              <a:t/>
            </a:r>
            <a:br>
              <a:rPr lang="en-GB" altLang="en-US" sz="3200" dirty="0">
                <a:solidFill>
                  <a:schemeClr val="tx2"/>
                </a:solidFill>
              </a:rPr>
            </a:br>
            <a:r>
              <a:rPr lang="en-GB" altLang="en-US" sz="2400" b="0" dirty="0" smtClean="0">
                <a:solidFill>
                  <a:schemeClr val="tx2"/>
                </a:solidFill>
              </a:rPr>
              <a:t>6</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Nov – </a:t>
            </a:r>
            <a:r>
              <a:rPr lang="en-GB" altLang="en-US" sz="2400" b="0" dirty="0" smtClean="0">
                <a:solidFill>
                  <a:schemeClr val="tx2"/>
                </a:solidFill>
              </a:rPr>
              <a:t>13</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Nov</a:t>
            </a:r>
            <a:r>
              <a:rPr lang="en-GB" altLang="en-US" sz="3200" b="0" dirty="0">
                <a:solidFill>
                  <a:schemeClr val="tx2"/>
                </a:solidFill>
              </a:rPr>
              <a:t> </a:t>
            </a:r>
          </a:p>
        </p:txBody>
      </p:sp>
      <p:sp>
        <p:nvSpPr>
          <p:cNvPr id="7172" name="Rectangle 5"/>
          <p:cNvSpPr>
            <a:spLocks noRot="1" noChangeArrowheads="1"/>
          </p:cNvSpPr>
          <p:nvPr/>
        </p:nvSpPr>
        <p:spPr bwMode="auto">
          <a:xfrm>
            <a:off x="430213" y="2492375"/>
            <a:ext cx="8713787" cy="18716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buFontTx/>
              <a:buChar char="•"/>
            </a:pPr>
            <a:r>
              <a:rPr lang="en-GB" altLang="en-US" sz="2000" b="0" dirty="0" err="1">
                <a:latin typeface="Helvetica" pitchFamily="34" charset="0"/>
              </a:rPr>
              <a:t>Preprocessing</a:t>
            </a:r>
            <a:r>
              <a:rPr lang="en-GB" altLang="en-US" sz="2000" b="0" dirty="0">
                <a:latin typeface="Helvetica" pitchFamily="34" charset="0"/>
              </a:rPr>
              <a:t>:</a:t>
            </a:r>
          </a:p>
          <a:p>
            <a:pPr lvl="1" eaLnBrk="1" hangingPunct="1">
              <a:lnSpc>
                <a:spcPct val="80000"/>
              </a:lnSpc>
              <a:spcBef>
                <a:spcPct val="50000"/>
              </a:spcBef>
              <a:buFontTx/>
              <a:buChar char="–"/>
            </a:pPr>
            <a:r>
              <a:rPr lang="en-GB" altLang="en-US" sz="2000" b="0" dirty="0">
                <a:latin typeface="Helvetica" pitchFamily="34" charset="0"/>
              </a:rPr>
              <a:t>Realigning and un-warping  </a:t>
            </a:r>
            <a:r>
              <a:rPr lang="en-GB" altLang="en-US" sz="1600" b="0" dirty="0" smtClean="0">
                <a:latin typeface="Helvetica" pitchFamily="34" charset="0"/>
              </a:rPr>
              <a:t>(</a:t>
            </a:r>
            <a:r>
              <a:rPr lang="en-GB" sz="1600" b="0" dirty="0"/>
              <a:t>Sebastian </a:t>
            </a:r>
            <a:r>
              <a:rPr lang="en-GB" sz="1600" b="0" dirty="0" smtClean="0"/>
              <a:t>Bobadilla </a:t>
            </a:r>
            <a:r>
              <a:rPr lang="en-GB" altLang="en-US" sz="1600" b="0" dirty="0" smtClean="0">
                <a:latin typeface="Helvetica" pitchFamily="34" charset="0"/>
              </a:rPr>
              <a:t>&amp; </a:t>
            </a:r>
            <a:r>
              <a:rPr lang="en-GB" sz="1600" b="0" dirty="0"/>
              <a:t>Charlie </a:t>
            </a:r>
            <a:r>
              <a:rPr lang="en-GB" sz="1600" b="0" dirty="0" smtClean="0"/>
              <a:t>Harrison</a:t>
            </a:r>
            <a:r>
              <a:rPr lang="en-GB" sz="1600" b="0" dirty="0" smtClean="0">
                <a:latin typeface="Helvetica" pitchFamily="34" charset="0"/>
              </a:rPr>
              <a:t>)</a:t>
            </a:r>
            <a:endParaRPr lang="en-GB" altLang="en-US" sz="2000" b="0" dirty="0">
              <a:latin typeface="Helvetica" pitchFamily="34" charset="0"/>
            </a:endParaRPr>
          </a:p>
        </p:txBody>
      </p:sp>
      <p:pic>
        <p:nvPicPr>
          <p:cNvPr id="7173"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74"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75"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176"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7171" name="Rectangle 4"/>
          <p:cNvSpPr>
            <a:spLocks noRot="1" noChangeArrowheads="1"/>
          </p:cNvSpPr>
          <p:nvPr/>
        </p:nvSpPr>
        <p:spPr bwMode="auto">
          <a:xfrm>
            <a:off x="301625" y="1166813"/>
            <a:ext cx="8510588" cy="13255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solidFill>
                  <a:schemeClr val="tx2"/>
                </a:solidFill>
              </a:rPr>
              <a:t>II. fMRI Analysis - </a:t>
            </a:r>
            <a:r>
              <a:rPr lang="en-GB" altLang="en-US" sz="2800" dirty="0" err="1">
                <a:solidFill>
                  <a:schemeClr val="tx2"/>
                </a:solidFill>
              </a:rPr>
              <a:t>Preprocessing</a:t>
            </a:r>
            <a:r>
              <a:rPr lang="en-GB" altLang="en-US" sz="3200" dirty="0">
                <a:solidFill>
                  <a:schemeClr val="tx2"/>
                </a:solidFill>
              </a:rPr>
              <a:t/>
            </a:r>
            <a:br>
              <a:rPr lang="en-GB" altLang="en-US" sz="3200" dirty="0">
                <a:solidFill>
                  <a:schemeClr val="tx2"/>
                </a:solidFill>
              </a:rPr>
            </a:br>
            <a:r>
              <a:rPr lang="en-GB" altLang="en-US" sz="2400" b="0" dirty="0" smtClean="0">
                <a:solidFill>
                  <a:schemeClr val="tx2"/>
                </a:solidFill>
              </a:rPr>
              <a:t>6</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Nov – </a:t>
            </a:r>
            <a:r>
              <a:rPr lang="en-GB" altLang="en-US" sz="2400" b="0" dirty="0" smtClean="0">
                <a:solidFill>
                  <a:schemeClr val="tx2"/>
                </a:solidFill>
              </a:rPr>
              <a:t>13</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Nov</a:t>
            </a:r>
            <a:r>
              <a:rPr lang="en-GB" altLang="en-US" sz="3200" b="0" dirty="0">
                <a:solidFill>
                  <a:schemeClr val="tx2"/>
                </a:solidFill>
              </a:rPr>
              <a:t> </a:t>
            </a:r>
          </a:p>
        </p:txBody>
      </p:sp>
      <p:sp>
        <p:nvSpPr>
          <p:cNvPr id="7172" name="Rectangle 5"/>
          <p:cNvSpPr>
            <a:spLocks noRot="1" noChangeArrowheads="1"/>
          </p:cNvSpPr>
          <p:nvPr/>
        </p:nvSpPr>
        <p:spPr bwMode="auto">
          <a:xfrm>
            <a:off x="430213" y="2492375"/>
            <a:ext cx="8713787" cy="18716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buFontTx/>
              <a:buChar char="•"/>
            </a:pPr>
            <a:r>
              <a:rPr lang="en-GB" altLang="en-US" sz="2000" b="0" dirty="0" err="1">
                <a:latin typeface="Helvetica" pitchFamily="34" charset="0"/>
              </a:rPr>
              <a:t>Preprocessing</a:t>
            </a:r>
            <a:r>
              <a:rPr lang="en-GB" altLang="en-US" sz="2000" b="0" dirty="0">
                <a:latin typeface="Helvetica" pitchFamily="34" charset="0"/>
              </a:rPr>
              <a:t>:</a:t>
            </a:r>
          </a:p>
          <a:p>
            <a:pPr lvl="1" eaLnBrk="1" hangingPunct="1">
              <a:lnSpc>
                <a:spcPct val="80000"/>
              </a:lnSpc>
              <a:spcBef>
                <a:spcPct val="50000"/>
              </a:spcBef>
              <a:buFontTx/>
              <a:buChar char="–"/>
            </a:pPr>
            <a:r>
              <a:rPr lang="en-GB" altLang="en-US" sz="2000" b="0" dirty="0">
                <a:latin typeface="Helvetica" pitchFamily="34" charset="0"/>
              </a:rPr>
              <a:t>Realigning and un-warping  </a:t>
            </a:r>
            <a:r>
              <a:rPr lang="en-GB" altLang="en-US" sz="1600" b="0" dirty="0" smtClean="0">
                <a:latin typeface="Helvetica" pitchFamily="34" charset="0"/>
              </a:rPr>
              <a:t>(</a:t>
            </a:r>
            <a:r>
              <a:rPr lang="en-GB" sz="1600" b="0" dirty="0"/>
              <a:t>Sebastian </a:t>
            </a:r>
            <a:r>
              <a:rPr lang="en-GB" sz="1600" b="0" dirty="0" smtClean="0"/>
              <a:t>Bobadilla </a:t>
            </a:r>
            <a:r>
              <a:rPr lang="en-GB" altLang="en-US" sz="1600" b="0" dirty="0" smtClean="0">
                <a:latin typeface="Helvetica" pitchFamily="34" charset="0"/>
              </a:rPr>
              <a:t>&amp; </a:t>
            </a:r>
            <a:r>
              <a:rPr lang="en-GB" sz="1600" b="0" dirty="0"/>
              <a:t>Charlie Harrison</a:t>
            </a:r>
            <a:r>
              <a:rPr lang="en-GB" altLang="en-US" sz="1600" b="0" dirty="0" smtClean="0">
                <a:latin typeface="Helvetica" pitchFamily="34" charset="0"/>
              </a:rPr>
              <a:t>)</a:t>
            </a:r>
            <a:endParaRPr lang="en-GB" altLang="en-US" sz="2000" b="0" dirty="0">
              <a:latin typeface="Helvetica" pitchFamily="34" charset="0"/>
            </a:endParaRPr>
          </a:p>
          <a:p>
            <a:pPr lvl="1" eaLnBrk="1" hangingPunct="1">
              <a:lnSpc>
                <a:spcPct val="80000"/>
              </a:lnSpc>
              <a:spcBef>
                <a:spcPct val="50000"/>
              </a:spcBef>
              <a:buFontTx/>
              <a:buChar char="–"/>
            </a:pPr>
            <a:r>
              <a:rPr lang="en-GB" altLang="en-US" sz="2000" b="0" dirty="0">
                <a:latin typeface="Helvetica" pitchFamily="34" charset="0"/>
              </a:rPr>
              <a:t>Co-registration &amp; spatial normalisation </a:t>
            </a:r>
            <a:r>
              <a:rPr lang="en-GB" altLang="en-US" sz="1600" b="0" dirty="0" smtClean="0">
                <a:latin typeface="Helvetica" pitchFamily="34" charset="0"/>
              </a:rPr>
              <a:t>(</a:t>
            </a:r>
            <a:r>
              <a:rPr lang="en-GB" sz="1600" b="0" dirty="0" err="1"/>
              <a:t>Lieke</a:t>
            </a:r>
            <a:r>
              <a:rPr lang="en-GB" sz="1600" b="0" dirty="0"/>
              <a:t> De Boer </a:t>
            </a:r>
            <a:r>
              <a:rPr lang="en-GB" altLang="en-US" sz="1600" b="0" dirty="0" smtClean="0"/>
              <a:t>&amp; </a:t>
            </a:r>
            <a:r>
              <a:rPr lang="en-GB" sz="1600" b="0" dirty="0"/>
              <a:t>Julie Guerin</a:t>
            </a:r>
            <a:r>
              <a:rPr lang="en-GB" altLang="en-US" sz="1600" b="0" dirty="0" smtClean="0"/>
              <a:t>)</a:t>
            </a:r>
            <a:endParaRPr lang="en-GB" altLang="en-US" sz="1600" b="0" dirty="0">
              <a:latin typeface="Helvetica" pitchFamily="34" charset="0"/>
            </a:endParaRPr>
          </a:p>
        </p:txBody>
      </p:sp>
      <p:pic>
        <p:nvPicPr>
          <p:cNvPr id="7173"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74"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75"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176"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8195" name="Rectangle 3"/>
          <p:cNvSpPr>
            <a:spLocks noRot="1" noChangeArrowheads="1"/>
          </p:cNvSpPr>
          <p:nvPr/>
        </p:nvSpPr>
        <p:spPr bwMode="auto">
          <a:xfrm>
            <a:off x="1763713" y="1414463"/>
            <a:ext cx="5400675" cy="115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t>III. Basic Statistics and</a:t>
            </a:r>
            <a:r>
              <a:rPr lang="en-GB" altLang="en-US" sz="2800" dirty="0" smtClean="0"/>
              <a:t> application to </a:t>
            </a:r>
            <a:r>
              <a:rPr lang="en-GB" altLang="en-US" sz="2800" dirty="0" err="1" smtClean="0"/>
              <a:t>fMRI</a:t>
            </a:r>
            <a:r>
              <a:rPr lang="en-GB" altLang="en-US" sz="2800" dirty="0" smtClean="0"/>
              <a:t> </a:t>
            </a:r>
            <a:r>
              <a:rPr lang="en-GB" altLang="en-US" sz="2800" dirty="0"/>
              <a:t>analysis</a:t>
            </a:r>
            <a:r>
              <a:rPr lang="en-GB" altLang="en-US" sz="3200" b="0" dirty="0">
                <a:solidFill>
                  <a:schemeClr val="tx2"/>
                </a:solidFill>
              </a:rPr>
              <a:t/>
            </a:r>
            <a:br>
              <a:rPr lang="en-GB" altLang="en-US" sz="3200" b="0" dirty="0">
                <a:solidFill>
                  <a:schemeClr val="tx2"/>
                </a:solidFill>
              </a:rPr>
            </a:br>
            <a:r>
              <a:rPr lang="en-GB" altLang="en-US" sz="2400" b="0" dirty="0" smtClean="0">
                <a:solidFill>
                  <a:srgbClr val="FF0000"/>
                </a:solidFill>
              </a:rPr>
              <a:t>20</a:t>
            </a:r>
            <a:r>
              <a:rPr lang="en-GB" altLang="en-US" sz="2400" b="0" baseline="30000" dirty="0" smtClean="0">
                <a:solidFill>
                  <a:srgbClr val="FF0000"/>
                </a:solidFill>
              </a:rPr>
              <a:t>th</a:t>
            </a:r>
            <a:r>
              <a:rPr lang="en-GB" altLang="en-US" sz="2400" b="0" dirty="0" smtClean="0">
                <a:solidFill>
                  <a:srgbClr val="FF0000"/>
                </a:solidFill>
              </a:rPr>
              <a:t> </a:t>
            </a:r>
            <a:r>
              <a:rPr lang="en-GB" altLang="en-US" sz="2400" b="0" dirty="0">
                <a:solidFill>
                  <a:srgbClr val="FF0000"/>
                </a:solidFill>
              </a:rPr>
              <a:t>Nov – </a:t>
            </a:r>
            <a:r>
              <a:rPr lang="en-GB" altLang="en-US" sz="2400" b="0" dirty="0" smtClean="0">
                <a:solidFill>
                  <a:srgbClr val="FF0000"/>
                </a:solidFill>
              </a:rPr>
              <a:t>11</a:t>
            </a:r>
            <a:r>
              <a:rPr lang="en-GB" altLang="en-US" sz="2400" b="0" baseline="30000" dirty="0" smtClean="0">
                <a:solidFill>
                  <a:srgbClr val="FF0000"/>
                </a:solidFill>
              </a:rPr>
              <a:t>th</a:t>
            </a:r>
            <a:r>
              <a:rPr lang="en-GB" altLang="en-US" sz="2400" b="0" dirty="0" smtClean="0">
                <a:solidFill>
                  <a:srgbClr val="FF0000"/>
                </a:solidFill>
              </a:rPr>
              <a:t> </a:t>
            </a:r>
            <a:r>
              <a:rPr lang="en-GB" altLang="en-US" sz="2400" b="0" dirty="0">
                <a:solidFill>
                  <a:srgbClr val="FF0000"/>
                </a:solidFill>
              </a:rPr>
              <a:t>Dec</a:t>
            </a:r>
          </a:p>
        </p:txBody>
      </p:sp>
      <p:sp>
        <p:nvSpPr>
          <p:cNvPr id="8196" name="Rectangle 4"/>
          <p:cNvSpPr>
            <a:spLocks noRot="1" noChangeArrowheads="1"/>
          </p:cNvSpPr>
          <p:nvPr/>
        </p:nvSpPr>
        <p:spPr bwMode="auto">
          <a:xfrm>
            <a:off x="323850" y="2799635"/>
            <a:ext cx="8569325" cy="2447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a:latin typeface="Helvetica" pitchFamily="34" charset="0"/>
              </a:rPr>
              <a:t>T-tests, ANOVA’s &amp; Regression </a:t>
            </a:r>
            <a:r>
              <a:rPr lang="en-GB" altLang="en-US" sz="1600" b="0" dirty="0" smtClean="0">
                <a:latin typeface="Helvetica" pitchFamily="34" charset="0"/>
              </a:rPr>
              <a:t>(</a:t>
            </a:r>
            <a:r>
              <a:rPr lang="en-GB" sz="1600" b="0" dirty="0"/>
              <a:t>Natasha Bobrowski-Khoury </a:t>
            </a:r>
            <a:r>
              <a:rPr lang="en-GB" altLang="en-US" sz="1600" b="0" dirty="0" smtClean="0">
                <a:latin typeface="Helvetica" pitchFamily="34" charset="0"/>
              </a:rPr>
              <a:t>&amp; </a:t>
            </a:r>
            <a:r>
              <a:rPr lang="en-GB" sz="1600" b="0" dirty="0"/>
              <a:t>Sana Chhipa</a:t>
            </a:r>
            <a:r>
              <a:rPr lang="en-GB" altLang="en-US" sz="1600" b="0" dirty="0" smtClean="0">
                <a:latin typeface="Helvetica" pitchFamily="34" charset="0"/>
              </a:rPr>
              <a:t>)</a:t>
            </a:r>
            <a:endParaRPr lang="en-GB" altLang="en-US" sz="1600" b="0" dirty="0" smtClean="0">
              <a:latin typeface="Helvetica" pitchFamily="34" charset="0"/>
            </a:endParaRPr>
          </a:p>
          <a:p>
            <a:pPr eaLnBrk="1" hangingPunct="1">
              <a:spcBef>
                <a:spcPct val="50000"/>
              </a:spcBef>
              <a:buFontTx/>
              <a:buChar char="•"/>
            </a:pPr>
            <a:endParaRPr lang="en-GB" altLang="en-US" sz="1600" b="0" dirty="0" smtClean="0">
              <a:latin typeface="Helvetica" pitchFamily="34" charset="0"/>
            </a:endParaRPr>
          </a:p>
          <a:p>
            <a:pPr eaLnBrk="1" hangingPunct="1">
              <a:spcBef>
                <a:spcPct val="50000"/>
              </a:spcBef>
              <a:buFontTx/>
              <a:buChar char="•"/>
            </a:pPr>
            <a:endParaRPr lang="en-GB" altLang="en-US" sz="1600" b="0" dirty="0">
              <a:latin typeface="Helvetica" pitchFamily="34" charset="0"/>
            </a:endParaRPr>
          </a:p>
          <a:p>
            <a:pPr eaLnBrk="1" hangingPunct="1">
              <a:spcBef>
                <a:spcPct val="50000"/>
              </a:spcBef>
              <a:buFontTx/>
              <a:buChar char="•"/>
            </a:pPr>
            <a:endParaRPr lang="en-GB" altLang="en-US" sz="1600" b="0" dirty="0">
              <a:latin typeface="Helvetica" pitchFamily="34" charset="0"/>
            </a:endParaRP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200" name="Text Box 11"/>
          <p:cNvSpPr txBox="1">
            <a:spLocks noChangeArrowheads="1"/>
          </p:cNvSpPr>
          <p:nvPr/>
        </p:nvSpPr>
        <p:spPr bwMode="auto">
          <a:xfrm>
            <a:off x="250825" y="6597650"/>
            <a:ext cx="2017713" cy="4770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p>
          <a:p>
            <a:pPr eaLnBrk="1" hangingPunct="1">
              <a:spcBef>
                <a:spcPct val="50000"/>
              </a:spcBef>
            </a:pP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8195" name="Rectangle 3"/>
          <p:cNvSpPr>
            <a:spLocks noRot="1" noChangeArrowheads="1"/>
          </p:cNvSpPr>
          <p:nvPr/>
        </p:nvSpPr>
        <p:spPr bwMode="auto">
          <a:xfrm>
            <a:off x="1763713" y="1414463"/>
            <a:ext cx="5400675" cy="115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t>III. Basic Statistics and</a:t>
            </a:r>
            <a:r>
              <a:rPr lang="en-GB" altLang="en-US" sz="2800" dirty="0" smtClean="0"/>
              <a:t> application to </a:t>
            </a:r>
            <a:r>
              <a:rPr lang="en-GB" altLang="en-US" sz="2800" dirty="0" err="1" smtClean="0"/>
              <a:t>fMRI</a:t>
            </a:r>
            <a:r>
              <a:rPr lang="en-GB" altLang="en-US" sz="2800" dirty="0" smtClean="0"/>
              <a:t> </a:t>
            </a:r>
            <a:r>
              <a:rPr lang="en-GB" altLang="en-US" sz="2800" dirty="0"/>
              <a:t>analysis</a:t>
            </a:r>
            <a:r>
              <a:rPr lang="en-GB" altLang="en-US" sz="3200" b="0" dirty="0">
                <a:solidFill>
                  <a:schemeClr val="tx2"/>
                </a:solidFill>
              </a:rPr>
              <a:t/>
            </a:r>
            <a:br>
              <a:rPr lang="en-GB" altLang="en-US" sz="3200" b="0" dirty="0">
                <a:solidFill>
                  <a:schemeClr val="tx2"/>
                </a:solidFill>
              </a:rPr>
            </a:br>
            <a:r>
              <a:rPr lang="en-GB" altLang="en-US" sz="2400" b="0" dirty="0" smtClean="0">
                <a:solidFill>
                  <a:srgbClr val="FF0000"/>
                </a:solidFill>
              </a:rPr>
              <a:t>20</a:t>
            </a:r>
            <a:r>
              <a:rPr lang="en-GB" altLang="en-US" sz="2400" b="0" baseline="30000" dirty="0" smtClean="0">
                <a:solidFill>
                  <a:srgbClr val="FF0000"/>
                </a:solidFill>
              </a:rPr>
              <a:t>th</a:t>
            </a:r>
            <a:r>
              <a:rPr lang="en-GB" altLang="en-US" sz="2400" b="0" dirty="0" smtClean="0">
                <a:solidFill>
                  <a:srgbClr val="FF0000"/>
                </a:solidFill>
              </a:rPr>
              <a:t> </a:t>
            </a:r>
            <a:r>
              <a:rPr lang="en-GB" altLang="en-US" sz="2400" b="0" dirty="0">
                <a:solidFill>
                  <a:srgbClr val="FF0000"/>
                </a:solidFill>
              </a:rPr>
              <a:t>Nov – </a:t>
            </a:r>
            <a:r>
              <a:rPr lang="en-GB" altLang="en-US" sz="2400" b="0" dirty="0" smtClean="0">
                <a:solidFill>
                  <a:srgbClr val="FF0000"/>
                </a:solidFill>
              </a:rPr>
              <a:t>11</a:t>
            </a:r>
            <a:r>
              <a:rPr lang="en-GB" altLang="en-US" sz="2400" b="0" baseline="30000" dirty="0" smtClean="0">
                <a:solidFill>
                  <a:srgbClr val="FF0000"/>
                </a:solidFill>
              </a:rPr>
              <a:t>th</a:t>
            </a:r>
            <a:r>
              <a:rPr lang="en-GB" altLang="en-US" sz="2400" b="0" dirty="0" smtClean="0">
                <a:solidFill>
                  <a:srgbClr val="FF0000"/>
                </a:solidFill>
              </a:rPr>
              <a:t> </a:t>
            </a:r>
            <a:r>
              <a:rPr lang="en-GB" altLang="en-US" sz="2400" b="0" dirty="0">
                <a:solidFill>
                  <a:srgbClr val="FF0000"/>
                </a:solidFill>
              </a:rPr>
              <a:t>Dec</a:t>
            </a:r>
          </a:p>
        </p:txBody>
      </p:sp>
      <p:sp>
        <p:nvSpPr>
          <p:cNvPr id="8196" name="Rectangle 4"/>
          <p:cNvSpPr>
            <a:spLocks noRot="1" noChangeArrowheads="1"/>
          </p:cNvSpPr>
          <p:nvPr/>
        </p:nvSpPr>
        <p:spPr bwMode="auto">
          <a:xfrm>
            <a:off x="323850" y="2799635"/>
            <a:ext cx="8569325" cy="2447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a:latin typeface="Helvetica" pitchFamily="34" charset="0"/>
              </a:rPr>
              <a:t>T-tests, ANOVA’s &amp; Regression </a:t>
            </a:r>
            <a:r>
              <a:rPr lang="en-GB" altLang="en-US" sz="1600" b="0" dirty="0" smtClean="0">
                <a:latin typeface="Helvetica" pitchFamily="34" charset="0"/>
              </a:rPr>
              <a:t>(</a:t>
            </a:r>
            <a:r>
              <a:rPr lang="en-GB" sz="1600" b="0" dirty="0"/>
              <a:t>Natasha Bobrowski-Khoury </a:t>
            </a:r>
            <a:r>
              <a:rPr lang="en-GB" altLang="en-US" sz="1600" b="0" dirty="0" smtClean="0">
                <a:latin typeface="Helvetica" pitchFamily="34" charset="0"/>
              </a:rPr>
              <a:t>&amp; </a:t>
            </a:r>
            <a:r>
              <a:rPr lang="en-GB" sz="1600" b="0" dirty="0"/>
              <a:t>Sana Chhipa</a:t>
            </a:r>
            <a:r>
              <a:rPr lang="en-GB" altLang="en-US" sz="1600" b="0" dirty="0" smtClean="0">
                <a:latin typeface="Helvetica" pitchFamily="34" charset="0"/>
              </a:rPr>
              <a:t>)</a:t>
            </a:r>
            <a:endParaRPr lang="en-GB" altLang="en-US" sz="1600" b="0" dirty="0">
              <a:latin typeface="Helvetica" pitchFamily="34" charset="0"/>
            </a:endParaRPr>
          </a:p>
          <a:p>
            <a:pPr eaLnBrk="1" hangingPunct="1">
              <a:spcBef>
                <a:spcPct val="50000"/>
              </a:spcBef>
              <a:buFontTx/>
              <a:buChar char="•"/>
            </a:pPr>
            <a:r>
              <a:rPr lang="en-GB" altLang="en-US" b="0" dirty="0" smtClean="0">
                <a:latin typeface="Helvetica" pitchFamily="34" charset="0"/>
              </a:rPr>
              <a:t>1</a:t>
            </a:r>
            <a:r>
              <a:rPr lang="en-GB" altLang="en-US" b="0" baseline="30000" dirty="0" smtClean="0">
                <a:latin typeface="Helvetica" pitchFamily="34" charset="0"/>
              </a:rPr>
              <a:t>st</a:t>
            </a:r>
            <a:r>
              <a:rPr lang="en-GB" altLang="en-US" b="0" dirty="0" smtClean="0">
                <a:latin typeface="Helvetica" pitchFamily="34" charset="0"/>
              </a:rPr>
              <a:t> </a:t>
            </a:r>
            <a:r>
              <a:rPr lang="en-GB" altLang="en-US" b="0" dirty="0">
                <a:latin typeface="Helvetica" pitchFamily="34" charset="0"/>
              </a:rPr>
              <a:t>level analysis – Design matrix, contrasts and </a:t>
            </a:r>
            <a:r>
              <a:rPr lang="en-GB" altLang="en-US" b="0" dirty="0" smtClean="0">
                <a:latin typeface="Helvetica" pitchFamily="34" charset="0"/>
              </a:rPr>
              <a:t>inference, </a:t>
            </a:r>
            <a:r>
              <a:rPr lang="en-GB" altLang="en-US" dirty="0" smtClean="0">
                <a:solidFill>
                  <a:srgbClr val="FF0000"/>
                </a:solidFill>
                <a:latin typeface="Helvetica" pitchFamily="34" charset="0"/>
              </a:rPr>
              <a:t>GLM</a:t>
            </a:r>
            <a:r>
              <a:rPr lang="en-GB" altLang="en-US" b="0" dirty="0" smtClean="0">
                <a:latin typeface="Helvetica" pitchFamily="34" charset="0"/>
              </a:rPr>
              <a:t> </a:t>
            </a:r>
            <a:r>
              <a:rPr lang="en-GB" altLang="en-US" sz="1600" b="0" dirty="0" smtClean="0">
                <a:latin typeface="Helvetica" pitchFamily="34" charset="0"/>
              </a:rPr>
              <a:t>(Samira Kazan &amp; </a:t>
            </a:r>
            <a:r>
              <a:rPr lang="en-GB" altLang="en-US" sz="1600" dirty="0" smtClean="0">
                <a:solidFill>
                  <a:srgbClr val="FF0000"/>
                </a:solidFill>
                <a:latin typeface="Helvetica" pitchFamily="34" charset="0"/>
              </a:rPr>
              <a:t>?</a:t>
            </a:r>
            <a:r>
              <a:rPr lang="en-GB" altLang="en-US" sz="1600" b="0" dirty="0" smtClean="0">
                <a:latin typeface="Helvetica" pitchFamily="34" charset="0"/>
              </a:rPr>
              <a:t>)</a:t>
            </a:r>
            <a:endParaRPr lang="en-GB" altLang="en-US" sz="1600" b="0" dirty="0" smtClean="0">
              <a:latin typeface="Helvetica" pitchFamily="34" charset="0"/>
            </a:endParaRPr>
          </a:p>
          <a:p>
            <a:pPr eaLnBrk="1" hangingPunct="1">
              <a:spcBef>
                <a:spcPct val="50000"/>
              </a:spcBef>
              <a:buFontTx/>
              <a:buChar char="•"/>
            </a:pPr>
            <a:endParaRPr lang="en-GB" altLang="en-US" sz="1600" b="0" dirty="0" smtClean="0">
              <a:latin typeface="Helvetica" pitchFamily="34" charset="0"/>
            </a:endParaRPr>
          </a:p>
          <a:p>
            <a:pPr eaLnBrk="1" hangingPunct="1">
              <a:spcBef>
                <a:spcPct val="50000"/>
              </a:spcBef>
              <a:buFontTx/>
              <a:buChar char="•"/>
            </a:pPr>
            <a:endParaRPr lang="en-GB" altLang="en-US" sz="1600" b="0" dirty="0">
              <a:latin typeface="Helvetica" pitchFamily="34" charset="0"/>
            </a:endParaRPr>
          </a:p>
          <a:p>
            <a:pPr eaLnBrk="1" hangingPunct="1">
              <a:spcBef>
                <a:spcPct val="50000"/>
              </a:spcBef>
              <a:buFontTx/>
              <a:buChar char="•"/>
            </a:pPr>
            <a:endParaRPr lang="en-GB" altLang="en-US" sz="1600" b="0" dirty="0">
              <a:latin typeface="Helvetica" pitchFamily="34" charset="0"/>
            </a:endParaRP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200" name="Text Box 11"/>
          <p:cNvSpPr txBox="1">
            <a:spLocks noChangeArrowheads="1"/>
          </p:cNvSpPr>
          <p:nvPr/>
        </p:nvSpPr>
        <p:spPr bwMode="auto">
          <a:xfrm>
            <a:off x="250825" y="6597650"/>
            <a:ext cx="2017713" cy="4770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p>
          <a:p>
            <a:pPr eaLnBrk="1" hangingPunct="1">
              <a:spcBef>
                <a:spcPct val="50000"/>
              </a:spcBef>
            </a:pP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8195" name="Rectangle 3"/>
          <p:cNvSpPr>
            <a:spLocks noRot="1" noChangeArrowheads="1"/>
          </p:cNvSpPr>
          <p:nvPr/>
        </p:nvSpPr>
        <p:spPr bwMode="auto">
          <a:xfrm>
            <a:off x="1763713" y="1414463"/>
            <a:ext cx="5400675" cy="115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t>III. Basic Statistics and</a:t>
            </a:r>
            <a:r>
              <a:rPr lang="en-GB" altLang="en-US" sz="2800" dirty="0" smtClean="0"/>
              <a:t> application to </a:t>
            </a:r>
            <a:r>
              <a:rPr lang="en-GB" altLang="en-US" sz="2800" dirty="0" err="1" smtClean="0"/>
              <a:t>fMRI</a:t>
            </a:r>
            <a:r>
              <a:rPr lang="en-GB" altLang="en-US" sz="2800" dirty="0" smtClean="0"/>
              <a:t> </a:t>
            </a:r>
            <a:r>
              <a:rPr lang="en-GB" altLang="en-US" sz="2800" dirty="0"/>
              <a:t>analysis</a:t>
            </a:r>
            <a:r>
              <a:rPr lang="en-GB" altLang="en-US" sz="3200" b="0" dirty="0">
                <a:solidFill>
                  <a:schemeClr val="tx2"/>
                </a:solidFill>
              </a:rPr>
              <a:t/>
            </a:r>
            <a:br>
              <a:rPr lang="en-GB" altLang="en-US" sz="3200" b="0" dirty="0">
                <a:solidFill>
                  <a:schemeClr val="tx2"/>
                </a:solidFill>
              </a:rPr>
            </a:br>
            <a:r>
              <a:rPr lang="en-GB" altLang="en-US" sz="2400" b="0" dirty="0" smtClean="0">
                <a:solidFill>
                  <a:srgbClr val="FF0000"/>
                </a:solidFill>
              </a:rPr>
              <a:t>20</a:t>
            </a:r>
            <a:r>
              <a:rPr lang="en-GB" altLang="en-US" sz="2400" b="0" baseline="30000" dirty="0" smtClean="0">
                <a:solidFill>
                  <a:srgbClr val="FF0000"/>
                </a:solidFill>
              </a:rPr>
              <a:t>th</a:t>
            </a:r>
            <a:r>
              <a:rPr lang="en-GB" altLang="en-US" sz="2400" b="0" dirty="0" smtClean="0">
                <a:solidFill>
                  <a:srgbClr val="FF0000"/>
                </a:solidFill>
              </a:rPr>
              <a:t> </a:t>
            </a:r>
            <a:r>
              <a:rPr lang="en-GB" altLang="en-US" sz="2400" b="0" dirty="0">
                <a:solidFill>
                  <a:srgbClr val="FF0000"/>
                </a:solidFill>
              </a:rPr>
              <a:t>Nov – </a:t>
            </a:r>
            <a:r>
              <a:rPr lang="en-GB" altLang="en-US" sz="2400" b="0" dirty="0" smtClean="0">
                <a:solidFill>
                  <a:srgbClr val="FF0000"/>
                </a:solidFill>
              </a:rPr>
              <a:t>11</a:t>
            </a:r>
            <a:r>
              <a:rPr lang="en-GB" altLang="en-US" sz="2400" b="0" baseline="30000" dirty="0" smtClean="0">
                <a:solidFill>
                  <a:srgbClr val="FF0000"/>
                </a:solidFill>
              </a:rPr>
              <a:t>th</a:t>
            </a:r>
            <a:r>
              <a:rPr lang="en-GB" altLang="en-US" sz="2400" b="0" dirty="0" smtClean="0">
                <a:solidFill>
                  <a:srgbClr val="FF0000"/>
                </a:solidFill>
              </a:rPr>
              <a:t> </a:t>
            </a:r>
            <a:r>
              <a:rPr lang="en-GB" altLang="en-US" sz="2400" b="0" dirty="0">
                <a:solidFill>
                  <a:srgbClr val="FF0000"/>
                </a:solidFill>
              </a:rPr>
              <a:t>Dec</a:t>
            </a:r>
          </a:p>
        </p:txBody>
      </p:sp>
      <p:sp>
        <p:nvSpPr>
          <p:cNvPr id="8196" name="Rectangle 4"/>
          <p:cNvSpPr>
            <a:spLocks noRot="1" noChangeArrowheads="1"/>
          </p:cNvSpPr>
          <p:nvPr/>
        </p:nvSpPr>
        <p:spPr bwMode="auto">
          <a:xfrm>
            <a:off x="323850" y="2799635"/>
            <a:ext cx="8569325" cy="2447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a:latin typeface="Helvetica" pitchFamily="34" charset="0"/>
              </a:rPr>
              <a:t>T-tests, ANOVA’s &amp; Regression </a:t>
            </a:r>
            <a:r>
              <a:rPr lang="en-GB" altLang="en-US" sz="1600" b="0" dirty="0" smtClean="0">
                <a:latin typeface="Helvetica" pitchFamily="34" charset="0"/>
              </a:rPr>
              <a:t>(</a:t>
            </a:r>
            <a:r>
              <a:rPr lang="en-GB" sz="1600" b="0" dirty="0"/>
              <a:t>Natasha Bobrowski-Khoury </a:t>
            </a:r>
            <a:r>
              <a:rPr lang="en-GB" altLang="en-US" sz="1600" b="0" dirty="0" smtClean="0">
                <a:latin typeface="Helvetica" pitchFamily="34" charset="0"/>
              </a:rPr>
              <a:t>&amp; </a:t>
            </a:r>
            <a:r>
              <a:rPr lang="en-GB" sz="1600" b="0" dirty="0"/>
              <a:t>Sana Chhipa</a:t>
            </a:r>
            <a:r>
              <a:rPr lang="en-GB" altLang="en-US" sz="1600" b="0" dirty="0" smtClean="0">
                <a:latin typeface="Helvetica" pitchFamily="34" charset="0"/>
              </a:rPr>
              <a:t>)</a:t>
            </a:r>
            <a:endParaRPr lang="en-GB" altLang="en-US" sz="1600" b="0" dirty="0">
              <a:latin typeface="Helvetica" pitchFamily="34" charset="0"/>
            </a:endParaRPr>
          </a:p>
          <a:p>
            <a:pPr eaLnBrk="1" hangingPunct="1">
              <a:spcBef>
                <a:spcPct val="50000"/>
              </a:spcBef>
              <a:buFontTx/>
              <a:buChar char="•"/>
            </a:pPr>
            <a:r>
              <a:rPr lang="en-GB" altLang="en-US" b="0" dirty="0" smtClean="0">
                <a:latin typeface="Helvetica" pitchFamily="34" charset="0"/>
              </a:rPr>
              <a:t>1</a:t>
            </a:r>
            <a:r>
              <a:rPr lang="en-GB" altLang="en-US" b="0" baseline="30000" dirty="0" smtClean="0">
                <a:latin typeface="Helvetica" pitchFamily="34" charset="0"/>
              </a:rPr>
              <a:t>st</a:t>
            </a:r>
            <a:r>
              <a:rPr lang="en-GB" altLang="en-US" b="0" dirty="0" smtClean="0">
                <a:latin typeface="Helvetica" pitchFamily="34" charset="0"/>
              </a:rPr>
              <a:t> </a:t>
            </a:r>
            <a:r>
              <a:rPr lang="en-GB" altLang="en-US" b="0" dirty="0">
                <a:latin typeface="Helvetica" pitchFamily="34" charset="0"/>
              </a:rPr>
              <a:t>level analysis – Design matrix, contrasts and </a:t>
            </a:r>
            <a:r>
              <a:rPr lang="en-GB" altLang="en-US" b="0" dirty="0" smtClean="0">
                <a:latin typeface="Helvetica" pitchFamily="34" charset="0"/>
              </a:rPr>
              <a:t>inference, </a:t>
            </a:r>
            <a:r>
              <a:rPr lang="en-GB" altLang="en-US" dirty="0" smtClean="0">
                <a:solidFill>
                  <a:srgbClr val="FF0000"/>
                </a:solidFill>
                <a:latin typeface="Helvetica" pitchFamily="34" charset="0"/>
              </a:rPr>
              <a:t>GLM</a:t>
            </a:r>
            <a:r>
              <a:rPr lang="en-GB" altLang="en-US" b="0" dirty="0" smtClean="0">
                <a:latin typeface="Helvetica" pitchFamily="34" charset="0"/>
              </a:rPr>
              <a:t> </a:t>
            </a:r>
            <a:r>
              <a:rPr lang="en-GB" altLang="en-US" sz="1600" b="0" dirty="0" smtClean="0">
                <a:latin typeface="Helvetica" pitchFamily="34" charset="0"/>
              </a:rPr>
              <a:t>(Samira Kazan </a:t>
            </a:r>
            <a:r>
              <a:rPr lang="en-GB" altLang="en-US" sz="1600" b="0" dirty="0" smtClean="0">
                <a:latin typeface="Helvetica" pitchFamily="34" charset="0"/>
              </a:rPr>
              <a:t>&amp;</a:t>
            </a:r>
            <a:r>
              <a:rPr lang="en-GB" altLang="en-US" sz="1600" dirty="0" smtClean="0">
                <a:solidFill>
                  <a:srgbClr val="FF0000"/>
                </a:solidFill>
                <a:latin typeface="Helvetica" pitchFamily="34" charset="0"/>
              </a:rPr>
              <a:t> ?</a:t>
            </a:r>
            <a:r>
              <a:rPr lang="en-GB" altLang="en-US" sz="1600" b="0" dirty="0" smtClean="0">
                <a:latin typeface="Helvetica" pitchFamily="34" charset="0"/>
              </a:rPr>
              <a:t>)</a:t>
            </a:r>
            <a:endParaRPr lang="en-GB" altLang="en-US" sz="1600" b="0" dirty="0">
              <a:latin typeface="Helvetica" pitchFamily="34" charset="0"/>
            </a:endParaRPr>
          </a:p>
          <a:p>
            <a:pPr eaLnBrk="1" hangingPunct="1">
              <a:spcBef>
                <a:spcPct val="50000"/>
              </a:spcBef>
              <a:buFontTx/>
              <a:buChar char="•"/>
            </a:pPr>
            <a:r>
              <a:rPr lang="en-GB" altLang="en-US" b="0" dirty="0">
                <a:latin typeface="Helvetica" pitchFamily="34" charset="0"/>
              </a:rPr>
              <a:t>1</a:t>
            </a:r>
            <a:r>
              <a:rPr lang="en-GB" altLang="en-US" b="0" baseline="30000" dirty="0">
                <a:latin typeface="Helvetica" pitchFamily="34" charset="0"/>
              </a:rPr>
              <a:t>st</a:t>
            </a:r>
            <a:r>
              <a:rPr lang="en-GB" altLang="en-US" b="0" dirty="0">
                <a:latin typeface="Helvetica" pitchFamily="34" charset="0"/>
              </a:rPr>
              <a:t> level analysis – Basis functions, parametric modulation and correlated </a:t>
            </a:r>
            <a:r>
              <a:rPr lang="en-GB" altLang="en-US" b="0" dirty="0" err="1">
                <a:latin typeface="Helvetica" pitchFamily="34" charset="0"/>
              </a:rPr>
              <a:t>regressors</a:t>
            </a:r>
            <a:r>
              <a:rPr lang="en-GB" altLang="en-US" b="0" dirty="0">
                <a:latin typeface="Helvetica" pitchFamily="34" charset="0"/>
              </a:rPr>
              <a:t> </a:t>
            </a:r>
            <a:r>
              <a:rPr lang="en-GB" altLang="en-US" sz="1600" b="0" dirty="0" smtClean="0">
                <a:latin typeface="Helvetica" pitchFamily="34" charset="0"/>
              </a:rPr>
              <a:t>(</a:t>
            </a:r>
            <a:r>
              <a:rPr lang="en-GB" sz="1600" b="0" dirty="0"/>
              <a:t>Shuman </a:t>
            </a:r>
            <a:r>
              <a:rPr lang="en-GB" sz="1600" b="0" dirty="0" err="1"/>
              <a:t>Ji</a:t>
            </a:r>
            <a:r>
              <a:rPr lang="en-GB" sz="1600" b="0" dirty="0"/>
              <a:t> </a:t>
            </a:r>
            <a:r>
              <a:rPr lang="en-GB" sz="1600" b="0" dirty="0" smtClean="0"/>
              <a:t> </a:t>
            </a:r>
            <a:r>
              <a:rPr lang="en-GB" altLang="en-US" sz="1600" b="0" dirty="0" smtClean="0">
                <a:latin typeface="Helvetica" pitchFamily="34" charset="0"/>
              </a:rPr>
              <a:t>&amp;</a:t>
            </a:r>
            <a:r>
              <a:rPr lang="en-GB" altLang="en-US" sz="1600" dirty="0" smtClean="0">
                <a:latin typeface="Helvetica" pitchFamily="34" charset="0"/>
              </a:rPr>
              <a:t> </a:t>
            </a:r>
            <a:r>
              <a:rPr lang="en-US" sz="1600" b="0" dirty="0" err="1" smtClean="0"/>
              <a:t>Konstantina</a:t>
            </a:r>
            <a:r>
              <a:rPr lang="en-US" sz="1600" b="0" dirty="0" smtClean="0"/>
              <a:t> </a:t>
            </a:r>
            <a:r>
              <a:rPr lang="en-US" sz="1600" b="0" dirty="0" err="1" smtClean="0"/>
              <a:t>Kyriakopoulou</a:t>
            </a:r>
            <a:r>
              <a:rPr lang="en-GB" altLang="en-US" sz="1600" b="0" dirty="0" smtClean="0">
                <a:latin typeface="Helvetica" pitchFamily="34" charset="0"/>
              </a:rPr>
              <a:t>)</a:t>
            </a:r>
          </a:p>
          <a:p>
            <a:pPr eaLnBrk="1" hangingPunct="1">
              <a:spcBef>
                <a:spcPct val="50000"/>
              </a:spcBef>
              <a:buFontTx/>
              <a:buChar char="•"/>
            </a:pPr>
            <a:endParaRPr lang="en-GB" altLang="en-US" sz="1600" b="0" dirty="0" smtClean="0">
              <a:latin typeface="Helvetica" pitchFamily="34" charset="0"/>
            </a:endParaRPr>
          </a:p>
          <a:p>
            <a:pPr eaLnBrk="1" hangingPunct="1">
              <a:spcBef>
                <a:spcPct val="50000"/>
              </a:spcBef>
              <a:buFontTx/>
              <a:buChar char="•"/>
            </a:pPr>
            <a:endParaRPr lang="en-GB" altLang="en-US" sz="1600" b="0" dirty="0">
              <a:latin typeface="Helvetica" pitchFamily="34" charset="0"/>
            </a:endParaRPr>
          </a:p>
          <a:p>
            <a:pPr eaLnBrk="1" hangingPunct="1">
              <a:spcBef>
                <a:spcPct val="50000"/>
              </a:spcBef>
              <a:buFontTx/>
              <a:buChar char="•"/>
            </a:pPr>
            <a:endParaRPr lang="en-GB" altLang="en-US" sz="1600" b="0" dirty="0">
              <a:latin typeface="Helvetica" pitchFamily="34" charset="0"/>
            </a:endParaRP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200" name="Text Box 11"/>
          <p:cNvSpPr txBox="1">
            <a:spLocks noChangeArrowheads="1"/>
          </p:cNvSpPr>
          <p:nvPr/>
        </p:nvSpPr>
        <p:spPr bwMode="auto">
          <a:xfrm>
            <a:off x="250825" y="6597650"/>
            <a:ext cx="2017713" cy="4770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p>
          <a:p>
            <a:pPr eaLnBrk="1" hangingPunct="1">
              <a:spcBef>
                <a:spcPct val="50000"/>
              </a:spcBef>
            </a:pP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8195" name="Rectangle 3"/>
          <p:cNvSpPr>
            <a:spLocks noRot="1" noChangeArrowheads="1"/>
          </p:cNvSpPr>
          <p:nvPr/>
        </p:nvSpPr>
        <p:spPr bwMode="auto">
          <a:xfrm>
            <a:off x="1763713" y="1414463"/>
            <a:ext cx="5400675" cy="115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t>III. Basic Statistics and</a:t>
            </a:r>
            <a:r>
              <a:rPr lang="en-GB" altLang="en-US" sz="2800" dirty="0" smtClean="0"/>
              <a:t> application to </a:t>
            </a:r>
            <a:r>
              <a:rPr lang="en-GB" altLang="en-US" sz="2800" dirty="0" err="1" smtClean="0"/>
              <a:t>fMRI</a:t>
            </a:r>
            <a:r>
              <a:rPr lang="en-GB" altLang="en-US" sz="2800" dirty="0" smtClean="0"/>
              <a:t> </a:t>
            </a:r>
            <a:r>
              <a:rPr lang="en-GB" altLang="en-US" sz="2800" dirty="0"/>
              <a:t>analysis</a:t>
            </a:r>
            <a:r>
              <a:rPr lang="en-GB" altLang="en-US" sz="3200" b="0" dirty="0">
                <a:solidFill>
                  <a:schemeClr val="tx2"/>
                </a:solidFill>
              </a:rPr>
              <a:t/>
            </a:r>
            <a:br>
              <a:rPr lang="en-GB" altLang="en-US" sz="3200" b="0" dirty="0">
                <a:solidFill>
                  <a:schemeClr val="tx2"/>
                </a:solidFill>
              </a:rPr>
            </a:br>
            <a:r>
              <a:rPr lang="en-GB" altLang="en-US" sz="2400" b="0" dirty="0" smtClean="0">
                <a:solidFill>
                  <a:srgbClr val="FF0000"/>
                </a:solidFill>
              </a:rPr>
              <a:t>20</a:t>
            </a:r>
            <a:r>
              <a:rPr lang="en-GB" altLang="en-US" sz="2400" b="0" baseline="30000" dirty="0" smtClean="0">
                <a:solidFill>
                  <a:srgbClr val="FF0000"/>
                </a:solidFill>
              </a:rPr>
              <a:t>th</a:t>
            </a:r>
            <a:r>
              <a:rPr lang="en-GB" altLang="en-US" sz="2400" b="0" dirty="0" smtClean="0">
                <a:solidFill>
                  <a:srgbClr val="FF0000"/>
                </a:solidFill>
              </a:rPr>
              <a:t> </a:t>
            </a:r>
            <a:r>
              <a:rPr lang="en-GB" altLang="en-US" sz="2400" b="0" dirty="0">
                <a:solidFill>
                  <a:srgbClr val="FF0000"/>
                </a:solidFill>
              </a:rPr>
              <a:t>Nov – </a:t>
            </a:r>
            <a:r>
              <a:rPr lang="en-GB" altLang="en-US" sz="2400" b="0" dirty="0" smtClean="0">
                <a:solidFill>
                  <a:srgbClr val="FF0000"/>
                </a:solidFill>
              </a:rPr>
              <a:t>11</a:t>
            </a:r>
            <a:r>
              <a:rPr lang="en-GB" altLang="en-US" sz="2400" b="0" baseline="30000" dirty="0" smtClean="0">
                <a:solidFill>
                  <a:srgbClr val="FF0000"/>
                </a:solidFill>
              </a:rPr>
              <a:t>th</a:t>
            </a:r>
            <a:r>
              <a:rPr lang="en-GB" altLang="en-US" sz="2400" b="0" dirty="0" smtClean="0">
                <a:solidFill>
                  <a:srgbClr val="FF0000"/>
                </a:solidFill>
              </a:rPr>
              <a:t> </a:t>
            </a:r>
            <a:r>
              <a:rPr lang="en-GB" altLang="en-US" sz="2400" b="0" dirty="0">
                <a:solidFill>
                  <a:srgbClr val="FF0000"/>
                </a:solidFill>
              </a:rPr>
              <a:t>Dec</a:t>
            </a:r>
          </a:p>
        </p:txBody>
      </p:sp>
      <p:sp>
        <p:nvSpPr>
          <p:cNvPr id="8196" name="Rectangle 4"/>
          <p:cNvSpPr>
            <a:spLocks noRot="1" noChangeArrowheads="1"/>
          </p:cNvSpPr>
          <p:nvPr/>
        </p:nvSpPr>
        <p:spPr bwMode="auto">
          <a:xfrm>
            <a:off x="323850" y="2799635"/>
            <a:ext cx="8569325" cy="2447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a:latin typeface="Helvetica" pitchFamily="34" charset="0"/>
              </a:rPr>
              <a:t>T-tests, ANOVA’s &amp; Regression </a:t>
            </a:r>
            <a:r>
              <a:rPr lang="en-GB" altLang="en-US" sz="1600" b="0" dirty="0" smtClean="0">
                <a:latin typeface="Helvetica" pitchFamily="34" charset="0"/>
              </a:rPr>
              <a:t>(</a:t>
            </a:r>
            <a:r>
              <a:rPr lang="en-GB" sz="1600" b="0" dirty="0"/>
              <a:t>Natasha Bobrowski-Khoury </a:t>
            </a:r>
            <a:r>
              <a:rPr lang="en-GB" altLang="en-US" sz="1600" b="0" dirty="0" smtClean="0">
                <a:latin typeface="Helvetica" pitchFamily="34" charset="0"/>
              </a:rPr>
              <a:t>&amp; </a:t>
            </a:r>
            <a:r>
              <a:rPr lang="en-GB" sz="1600" b="0" dirty="0"/>
              <a:t>Sana Chhipa</a:t>
            </a:r>
            <a:r>
              <a:rPr lang="en-GB" altLang="en-US" sz="1600" b="0" dirty="0" smtClean="0">
                <a:latin typeface="Helvetica" pitchFamily="34" charset="0"/>
              </a:rPr>
              <a:t>)</a:t>
            </a:r>
            <a:endParaRPr lang="en-GB" altLang="en-US" sz="1600" b="0" dirty="0">
              <a:latin typeface="Helvetica" pitchFamily="34" charset="0"/>
            </a:endParaRPr>
          </a:p>
          <a:p>
            <a:pPr eaLnBrk="1" hangingPunct="1">
              <a:spcBef>
                <a:spcPct val="50000"/>
              </a:spcBef>
              <a:buFontTx/>
              <a:buChar char="•"/>
            </a:pPr>
            <a:r>
              <a:rPr lang="en-GB" altLang="en-US" b="0" dirty="0" smtClean="0">
                <a:latin typeface="Helvetica" pitchFamily="34" charset="0"/>
              </a:rPr>
              <a:t>1</a:t>
            </a:r>
            <a:r>
              <a:rPr lang="en-GB" altLang="en-US" b="0" baseline="30000" dirty="0" smtClean="0">
                <a:latin typeface="Helvetica" pitchFamily="34" charset="0"/>
              </a:rPr>
              <a:t>st</a:t>
            </a:r>
            <a:r>
              <a:rPr lang="en-GB" altLang="en-US" b="0" dirty="0" smtClean="0">
                <a:latin typeface="Helvetica" pitchFamily="34" charset="0"/>
              </a:rPr>
              <a:t> </a:t>
            </a:r>
            <a:r>
              <a:rPr lang="en-GB" altLang="en-US" b="0" dirty="0">
                <a:latin typeface="Helvetica" pitchFamily="34" charset="0"/>
              </a:rPr>
              <a:t>level analysis – Design matrix, contrasts and </a:t>
            </a:r>
            <a:r>
              <a:rPr lang="en-GB" altLang="en-US" b="0" dirty="0" smtClean="0">
                <a:latin typeface="Helvetica" pitchFamily="34" charset="0"/>
              </a:rPr>
              <a:t>inference, </a:t>
            </a:r>
            <a:r>
              <a:rPr lang="en-GB" altLang="en-US" dirty="0" smtClean="0">
                <a:solidFill>
                  <a:srgbClr val="FF0000"/>
                </a:solidFill>
                <a:latin typeface="Helvetica" pitchFamily="34" charset="0"/>
              </a:rPr>
              <a:t>GLM</a:t>
            </a:r>
            <a:r>
              <a:rPr lang="en-GB" altLang="en-US" b="0" dirty="0" smtClean="0">
                <a:latin typeface="Helvetica" pitchFamily="34" charset="0"/>
              </a:rPr>
              <a:t> </a:t>
            </a:r>
            <a:r>
              <a:rPr lang="en-GB" altLang="en-US" sz="1600" b="0" dirty="0" smtClean="0">
                <a:latin typeface="Helvetica" pitchFamily="34" charset="0"/>
              </a:rPr>
              <a:t>(Samira Kazan &amp; </a:t>
            </a:r>
            <a:r>
              <a:rPr lang="en-GB" altLang="en-US" sz="1600" dirty="0" smtClean="0">
                <a:solidFill>
                  <a:srgbClr val="FF0000"/>
                </a:solidFill>
                <a:latin typeface="Helvetica" pitchFamily="34" charset="0"/>
              </a:rPr>
              <a:t>?</a:t>
            </a:r>
            <a:r>
              <a:rPr lang="en-GB" altLang="en-US" sz="1600" b="0" dirty="0" smtClean="0">
                <a:latin typeface="Helvetica" pitchFamily="34" charset="0"/>
              </a:rPr>
              <a:t>)</a:t>
            </a:r>
            <a:endParaRPr lang="en-GB" altLang="en-US" sz="1600" b="0" dirty="0">
              <a:latin typeface="Helvetica" pitchFamily="34" charset="0"/>
            </a:endParaRPr>
          </a:p>
          <a:p>
            <a:pPr eaLnBrk="1" hangingPunct="1">
              <a:spcBef>
                <a:spcPct val="50000"/>
              </a:spcBef>
              <a:buFontTx/>
              <a:buChar char="•"/>
            </a:pPr>
            <a:r>
              <a:rPr lang="en-GB" altLang="en-US" b="0" dirty="0">
                <a:latin typeface="Helvetica" pitchFamily="34" charset="0"/>
              </a:rPr>
              <a:t>1</a:t>
            </a:r>
            <a:r>
              <a:rPr lang="en-GB" altLang="en-US" b="0" baseline="30000" dirty="0">
                <a:latin typeface="Helvetica" pitchFamily="34" charset="0"/>
              </a:rPr>
              <a:t>st</a:t>
            </a:r>
            <a:r>
              <a:rPr lang="en-GB" altLang="en-US" b="0" dirty="0">
                <a:latin typeface="Helvetica" pitchFamily="34" charset="0"/>
              </a:rPr>
              <a:t> level analysis – Basis functions, parametric modulation and correlated </a:t>
            </a:r>
            <a:r>
              <a:rPr lang="en-GB" altLang="en-US" b="0" dirty="0" err="1">
                <a:latin typeface="Helvetica" pitchFamily="34" charset="0"/>
              </a:rPr>
              <a:t>regressors</a:t>
            </a:r>
            <a:r>
              <a:rPr lang="en-GB" altLang="en-US" b="0" dirty="0">
                <a:latin typeface="Helvetica" pitchFamily="34" charset="0"/>
              </a:rPr>
              <a:t> </a:t>
            </a:r>
            <a:r>
              <a:rPr lang="en-GB" altLang="en-US" sz="1600" b="0" dirty="0" smtClean="0">
                <a:latin typeface="Helvetica" pitchFamily="34" charset="0"/>
              </a:rPr>
              <a:t>(</a:t>
            </a:r>
            <a:r>
              <a:rPr lang="en-GB" sz="1600" b="0" dirty="0"/>
              <a:t>Shuman Ji </a:t>
            </a:r>
            <a:r>
              <a:rPr lang="en-GB" sz="1600" b="0" dirty="0" smtClean="0"/>
              <a:t> </a:t>
            </a:r>
            <a:r>
              <a:rPr lang="en-GB" altLang="en-US" sz="1600" b="0" dirty="0" smtClean="0">
                <a:latin typeface="Helvetica" pitchFamily="34" charset="0"/>
              </a:rPr>
              <a:t>&amp;</a:t>
            </a:r>
            <a:r>
              <a:rPr lang="en-GB" altLang="en-US" sz="1600" b="0" dirty="0" smtClean="0">
                <a:latin typeface="Helvetica" pitchFamily="34" charset="0"/>
              </a:rPr>
              <a:t> </a:t>
            </a:r>
            <a:r>
              <a:rPr lang="en-US" sz="1600" b="0" dirty="0" err="1" smtClean="0"/>
              <a:t>Konstantina</a:t>
            </a:r>
            <a:r>
              <a:rPr lang="en-US" sz="1600" b="0" dirty="0" smtClean="0"/>
              <a:t> </a:t>
            </a:r>
            <a:r>
              <a:rPr lang="en-US" sz="1600" b="0" dirty="0" err="1" smtClean="0"/>
              <a:t>Kyriakopoulou</a:t>
            </a:r>
            <a:r>
              <a:rPr lang="en-GB" altLang="en-US" sz="1600" b="0" dirty="0" smtClean="0">
                <a:latin typeface="Helvetica" pitchFamily="34" charset="0"/>
              </a:rPr>
              <a:t>)</a:t>
            </a:r>
            <a:endParaRPr lang="en-GB" altLang="en-US" sz="1600" b="0" dirty="0" smtClean="0">
              <a:latin typeface="Helvetica" pitchFamily="34" charset="0"/>
            </a:endParaRPr>
          </a:p>
          <a:p>
            <a:pPr eaLnBrk="1" hangingPunct="1">
              <a:spcBef>
                <a:spcPct val="50000"/>
              </a:spcBef>
              <a:buFontTx/>
              <a:buChar char="•"/>
            </a:pPr>
            <a:r>
              <a:rPr lang="en-GB" altLang="en-US" b="0" dirty="0" smtClean="0">
                <a:latin typeface="Helvetica" pitchFamily="34" charset="0"/>
              </a:rPr>
              <a:t>2</a:t>
            </a:r>
            <a:r>
              <a:rPr lang="en-GB" altLang="en-US" b="0" baseline="30000" dirty="0" smtClean="0">
                <a:latin typeface="Helvetica" pitchFamily="34" charset="0"/>
              </a:rPr>
              <a:t>nd</a:t>
            </a:r>
            <a:r>
              <a:rPr lang="en-GB" altLang="en-US" b="0" dirty="0" smtClean="0">
                <a:latin typeface="Helvetica" pitchFamily="34" charset="0"/>
              </a:rPr>
              <a:t> level analysis – between-subject analysis (</a:t>
            </a:r>
            <a:r>
              <a:rPr lang="en-GB" altLang="en-US" b="0" dirty="0" err="1" smtClean="0"/>
              <a:t>Bex</a:t>
            </a:r>
            <a:r>
              <a:rPr lang="en-GB" altLang="en-US" b="0" dirty="0" smtClean="0"/>
              <a:t> Bond &amp; </a:t>
            </a:r>
            <a:r>
              <a:rPr lang="en-GB" b="0" dirty="0"/>
              <a:t>Tom Ainscough</a:t>
            </a:r>
            <a:r>
              <a:rPr lang="en-GB" altLang="en-US" b="0" dirty="0" smtClean="0"/>
              <a:t>)</a:t>
            </a:r>
            <a:endParaRPr lang="en-GB" altLang="en-US" sz="1600" b="0" dirty="0">
              <a:latin typeface="Helvetica" pitchFamily="34" charset="0"/>
            </a:endParaRPr>
          </a:p>
          <a:p>
            <a:pPr eaLnBrk="1" hangingPunct="1">
              <a:spcBef>
                <a:spcPct val="50000"/>
              </a:spcBef>
              <a:buFontTx/>
              <a:buChar char="•"/>
            </a:pPr>
            <a:endParaRPr lang="en-GB" altLang="en-US" sz="1600" b="0" dirty="0">
              <a:latin typeface="Helvetica" pitchFamily="34" charset="0"/>
            </a:endParaRPr>
          </a:p>
          <a:p>
            <a:pPr eaLnBrk="1" hangingPunct="1">
              <a:spcBef>
                <a:spcPct val="50000"/>
              </a:spcBef>
              <a:buFontTx/>
              <a:buChar char="•"/>
            </a:pPr>
            <a:endParaRPr lang="en-GB" altLang="en-US" sz="1600" b="0" dirty="0">
              <a:latin typeface="Helvetica" pitchFamily="34" charset="0"/>
            </a:endParaRPr>
          </a:p>
          <a:p>
            <a:pPr eaLnBrk="1" hangingPunct="1">
              <a:spcBef>
                <a:spcPct val="50000"/>
              </a:spcBef>
              <a:buFontTx/>
              <a:buChar char="•"/>
            </a:pPr>
            <a:endParaRPr lang="en-GB" altLang="en-US" sz="1600" b="0" dirty="0">
              <a:latin typeface="Helvetica" pitchFamily="34" charset="0"/>
            </a:endParaRP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200" name="Text Box 11"/>
          <p:cNvSpPr txBox="1">
            <a:spLocks noChangeArrowheads="1"/>
          </p:cNvSpPr>
          <p:nvPr/>
        </p:nvSpPr>
        <p:spPr bwMode="auto">
          <a:xfrm>
            <a:off x="250825" y="6597650"/>
            <a:ext cx="2017713" cy="4770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p>
          <a:p>
            <a:pPr eaLnBrk="1" hangingPunct="1">
              <a:spcBef>
                <a:spcPct val="50000"/>
              </a:spcBef>
            </a:pPr>
            <a:endParaRPr lang="en-GB" altLang="en-US" sz="1000" dirty="0">
              <a:solidFill>
                <a:schemeClr val="bg1"/>
              </a:solidFill>
            </a:endParaRPr>
          </a:p>
        </p:txBody>
      </p:sp>
      <p:sp>
        <p:nvSpPr>
          <p:cNvPr id="9" name="Text Box 12"/>
          <p:cNvSpPr txBox="1">
            <a:spLocks noChangeArrowheads="1"/>
          </p:cNvSpPr>
          <p:nvPr/>
        </p:nvSpPr>
        <p:spPr bwMode="auto">
          <a:xfrm>
            <a:off x="2627313" y="5516563"/>
            <a:ext cx="3960812" cy="366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a:solidFill>
                  <a:srgbClr val="0066FF"/>
                </a:solidFill>
              </a:rPr>
              <a:t>Christmas break…!</a:t>
            </a:r>
          </a:p>
        </p:txBody>
      </p:sp>
      <p:pic>
        <p:nvPicPr>
          <p:cNvPr id="95234" name="Picture 2" descr="http://www.get-xmas.com/trees/desktop_lighting_tree.pn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34088" y="4868863"/>
            <a:ext cx="1063625" cy="15255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9219" name="Rectangle 3"/>
          <p:cNvSpPr>
            <a:spLocks noRot="1" noChangeArrowheads="1"/>
          </p:cNvSpPr>
          <p:nvPr/>
        </p:nvSpPr>
        <p:spPr bwMode="auto">
          <a:xfrm>
            <a:off x="1763713" y="1414463"/>
            <a:ext cx="5400675" cy="115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t>III</a:t>
            </a:r>
            <a:r>
              <a:rPr lang="en-GB" altLang="en-US" sz="2800" dirty="0" smtClean="0"/>
              <a:t>. (Not so)</a:t>
            </a:r>
            <a:r>
              <a:rPr lang="en-GB" altLang="en-US" sz="2800" dirty="0" smtClean="0"/>
              <a:t> basic </a:t>
            </a:r>
            <a:r>
              <a:rPr lang="en-GB" altLang="en-US" sz="2800" dirty="0" smtClean="0"/>
              <a:t>Statistics and application to </a:t>
            </a:r>
            <a:r>
              <a:rPr lang="en-GB" altLang="en-US" sz="2800" dirty="0" err="1" smtClean="0"/>
              <a:t>fMRI</a:t>
            </a:r>
            <a:r>
              <a:rPr lang="en-GB" altLang="en-US" sz="2800" dirty="0" smtClean="0"/>
              <a:t> </a:t>
            </a:r>
            <a:r>
              <a:rPr lang="en-GB" altLang="en-US" sz="2800" dirty="0" smtClean="0"/>
              <a:t>analysis (</a:t>
            </a:r>
            <a:r>
              <a:rPr lang="en-GB" altLang="en-US" sz="2800" dirty="0"/>
              <a:t>cont.)</a:t>
            </a:r>
            <a:r>
              <a:rPr lang="en-GB" altLang="en-US" sz="3200" b="0" dirty="0">
                <a:solidFill>
                  <a:schemeClr val="tx2"/>
                </a:solidFill>
              </a:rPr>
              <a:t/>
            </a:r>
            <a:br>
              <a:rPr lang="en-GB" altLang="en-US" sz="3200" b="0" dirty="0">
                <a:solidFill>
                  <a:schemeClr val="tx2"/>
                </a:solidFill>
              </a:rPr>
            </a:br>
            <a:r>
              <a:rPr lang="en-GB" altLang="en-US" sz="2400" b="0" dirty="0" smtClean="0">
                <a:solidFill>
                  <a:schemeClr val="tx2"/>
                </a:solidFill>
              </a:rPr>
              <a:t>15</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Jan – </a:t>
            </a:r>
            <a:r>
              <a:rPr lang="en-GB" altLang="en-US" sz="2400" b="0" dirty="0" smtClean="0">
                <a:solidFill>
                  <a:schemeClr val="tx2"/>
                </a:solidFill>
              </a:rPr>
              <a:t>22</a:t>
            </a:r>
            <a:r>
              <a:rPr lang="en-GB" altLang="en-US" sz="2400" b="0" baseline="30000" dirty="0" smtClean="0">
                <a:solidFill>
                  <a:schemeClr val="tx2"/>
                </a:solidFill>
              </a:rPr>
              <a:t>nd</a:t>
            </a:r>
            <a:r>
              <a:rPr lang="en-GB" altLang="en-US" sz="2400" b="0" dirty="0" smtClean="0">
                <a:solidFill>
                  <a:schemeClr val="tx2"/>
                </a:solidFill>
              </a:rPr>
              <a:t> </a:t>
            </a:r>
            <a:r>
              <a:rPr lang="en-GB" altLang="en-US" sz="2400" b="0" dirty="0">
                <a:solidFill>
                  <a:schemeClr val="tx2"/>
                </a:solidFill>
              </a:rPr>
              <a:t>Jan</a:t>
            </a:r>
          </a:p>
        </p:txBody>
      </p:sp>
      <p:sp>
        <p:nvSpPr>
          <p:cNvPr id="9220" name="Rectangle 4"/>
          <p:cNvSpPr>
            <a:spLocks noRot="1" noChangeArrowheads="1"/>
          </p:cNvSpPr>
          <p:nvPr/>
        </p:nvSpPr>
        <p:spPr bwMode="auto">
          <a:xfrm>
            <a:off x="323850" y="2925763"/>
            <a:ext cx="8569325" cy="2447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smtClean="0">
                <a:latin typeface="Helvetica" pitchFamily="34" charset="0"/>
              </a:rPr>
              <a:t>Bayes for Beginners (</a:t>
            </a:r>
            <a:r>
              <a:rPr lang="en-GB" altLang="en-US" sz="1600" b="0" dirty="0" smtClean="0">
                <a:latin typeface="Helvetica" pitchFamily="34" charset="0"/>
              </a:rPr>
              <a:t>Nick Todd &amp;</a:t>
            </a:r>
            <a:r>
              <a:rPr lang="en-GB" altLang="en-US" sz="1600" b="0" dirty="0" smtClean="0">
                <a:latin typeface="Helvetica" pitchFamily="34" charset="0"/>
              </a:rPr>
              <a:t> </a:t>
            </a:r>
            <a:r>
              <a:rPr lang="en-GB" sz="1600" dirty="0" smtClean="0">
                <a:solidFill>
                  <a:srgbClr val="FF0000"/>
                </a:solidFill>
              </a:rPr>
              <a:t>?</a:t>
            </a:r>
            <a:r>
              <a:rPr lang="en-GB" altLang="en-US" sz="1600" b="0" dirty="0" smtClean="0">
                <a:latin typeface="Helvetica" pitchFamily="34" charset="0"/>
              </a:rPr>
              <a:t>)</a:t>
            </a:r>
          </a:p>
          <a:p>
            <a:pPr eaLnBrk="1" hangingPunct="1">
              <a:spcBef>
                <a:spcPct val="50000"/>
              </a:spcBef>
            </a:pPr>
            <a:endParaRPr lang="en-GB" altLang="en-US" sz="1600" b="0" dirty="0" smtClean="0">
              <a:latin typeface="Helvetica" pitchFamily="34" charset="0"/>
            </a:endParaRPr>
          </a:p>
          <a:p>
            <a:pPr eaLnBrk="1" hangingPunct="1">
              <a:spcBef>
                <a:spcPct val="50000"/>
              </a:spcBef>
              <a:buFontTx/>
              <a:buChar char="•"/>
            </a:pPr>
            <a:endParaRPr lang="en-GB" altLang="en-US" sz="1600" b="0" dirty="0">
              <a:latin typeface="Helvetica" pitchFamily="34" charset="0"/>
            </a:endParaRPr>
          </a:p>
          <a:p>
            <a:pPr eaLnBrk="1" hangingPunct="1">
              <a:spcBef>
                <a:spcPct val="50000"/>
              </a:spcBef>
              <a:buFontTx/>
              <a:buChar char="•"/>
            </a:pPr>
            <a:endParaRPr lang="en-GB" altLang="en-US" sz="1600" b="0" dirty="0">
              <a:latin typeface="Helvetica" pitchFamily="34" charset="0"/>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224" name="Text Box 11"/>
          <p:cNvSpPr txBox="1">
            <a:spLocks noChangeArrowheads="1"/>
          </p:cNvSpPr>
          <p:nvPr/>
        </p:nvSpPr>
        <p:spPr bwMode="auto">
          <a:xfrm>
            <a:off x="250825" y="6597650"/>
            <a:ext cx="2017713" cy="2462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4"/>
          <p:cNvSpPr>
            <a:spLocks noRot="1" noChangeArrowheads="1"/>
          </p:cNvSpPr>
          <p:nvPr/>
        </p:nvSpPr>
        <p:spPr bwMode="auto">
          <a:xfrm>
            <a:off x="301625" y="590550"/>
            <a:ext cx="8510588" cy="1325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4000" b="0">
                <a:solidFill>
                  <a:srgbClr val="0066FF"/>
                </a:solidFill>
              </a:rPr>
              <a:t>Overview</a:t>
            </a:r>
          </a:p>
        </p:txBody>
      </p:sp>
      <p:sp>
        <p:nvSpPr>
          <p:cNvPr id="3075" name="Rectangle 5"/>
          <p:cNvSpPr>
            <a:spLocks noRot="1" noChangeArrowheads="1"/>
          </p:cNvSpPr>
          <p:nvPr/>
        </p:nvSpPr>
        <p:spPr bwMode="auto">
          <a:xfrm>
            <a:off x="684213" y="1844675"/>
            <a:ext cx="6983412" cy="40338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GB" altLang="en-US" sz="2800" b="0" dirty="0">
                <a:latin typeface="Helvetica" pitchFamily="34" charset="0"/>
              </a:rPr>
              <a:t> Introduction</a:t>
            </a:r>
          </a:p>
          <a:p>
            <a:pPr lvl="2" eaLnBrk="1" hangingPunct="1">
              <a:lnSpc>
                <a:spcPct val="150000"/>
              </a:lnSpc>
              <a:spcBef>
                <a:spcPct val="20000"/>
              </a:spcBef>
              <a:buFontTx/>
              <a:buChar char="•"/>
            </a:pPr>
            <a:r>
              <a:rPr lang="en-GB" altLang="en-US" sz="2000" b="0" dirty="0">
                <a:latin typeface="Helvetica" pitchFamily="34" charset="0"/>
              </a:rPr>
              <a:t>What’s </a:t>
            </a:r>
            <a:r>
              <a:rPr lang="en-GB" altLang="en-US" sz="2000" b="0" dirty="0" err="1" smtClean="0">
                <a:latin typeface="Helvetica" pitchFamily="34" charset="0"/>
              </a:rPr>
              <a:t>MfD</a:t>
            </a:r>
            <a:endParaRPr lang="en-GB" altLang="en-US" sz="2000" b="0" dirty="0">
              <a:latin typeface="Helvetica" pitchFamily="34" charset="0"/>
            </a:endParaRPr>
          </a:p>
        </p:txBody>
      </p:sp>
      <p:pic>
        <p:nvPicPr>
          <p:cNvPr id="3076"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7"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8"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9"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9219" name="Rectangle 3"/>
          <p:cNvSpPr>
            <a:spLocks noRot="1" noChangeArrowheads="1"/>
          </p:cNvSpPr>
          <p:nvPr/>
        </p:nvSpPr>
        <p:spPr bwMode="auto">
          <a:xfrm>
            <a:off x="1763713" y="1414463"/>
            <a:ext cx="5400675" cy="115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t>III.</a:t>
            </a:r>
            <a:r>
              <a:rPr lang="en-GB" altLang="en-US" sz="2800" dirty="0" smtClean="0"/>
              <a:t> </a:t>
            </a:r>
            <a:r>
              <a:rPr lang="en-GB" altLang="en-US" sz="2800" dirty="0" smtClean="0"/>
              <a:t>(Not so)</a:t>
            </a:r>
            <a:r>
              <a:rPr lang="en-GB" altLang="en-US" sz="2800" dirty="0" smtClean="0"/>
              <a:t> basic </a:t>
            </a:r>
            <a:r>
              <a:rPr lang="en-GB" altLang="en-US" sz="2800" dirty="0" smtClean="0"/>
              <a:t>Statistics and application to </a:t>
            </a:r>
            <a:r>
              <a:rPr lang="en-GB" altLang="en-US" sz="2800" dirty="0" err="1" smtClean="0"/>
              <a:t>fMRI</a:t>
            </a:r>
            <a:r>
              <a:rPr lang="en-GB" altLang="en-US" sz="2800" dirty="0" smtClean="0"/>
              <a:t> </a:t>
            </a:r>
            <a:r>
              <a:rPr lang="en-GB" altLang="en-US" sz="2800" dirty="0" smtClean="0"/>
              <a:t>analysis (</a:t>
            </a:r>
            <a:r>
              <a:rPr lang="en-GB" altLang="en-US" sz="2800" dirty="0"/>
              <a:t>cont.)</a:t>
            </a:r>
            <a:r>
              <a:rPr lang="en-GB" altLang="en-US" sz="3200" b="0" dirty="0">
                <a:solidFill>
                  <a:schemeClr val="tx2"/>
                </a:solidFill>
              </a:rPr>
              <a:t/>
            </a:r>
            <a:br>
              <a:rPr lang="en-GB" altLang="en-US" sz="3200" b="0" dirty="0">
                <a:solidFill>
                  <a:schemeClr val="tx2"/>
                </a:solidFill>
              </a:rPr>
            </a:br>
            <a:r>
              <a:rPr lang="en-GB" altLang="en-US" sz="2400" b="0" dirty="0" smtClean="0">
                <a:solidFill>
                  <a:schemeClr val="tx2"/>
                </a:solidFill>
              </a:rPr>
              <a:t>15</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Jan – </a:t>
            </a:r>
            <a:r>
              <a:rPr lang="en-GB" altLang="en-US" sz="2400" b="0" dirty="0" smtClean="0">
                <a:solidFill>
                  <a:schemeClr val="tx2"/>
                </a:solidFill>
              </a:rPr>
              <a:t>22</a:t>
            </a:r>
            <a:r>
              <a:rPr lang="en-GB" altLang="en-US" sz="2400" b="0" baseline="30000" dirty="0" smtClean="0">
                <a:solidFill>
                  <a:schemeClr val="tx2"/>
                </a:solidFill>
              </a:rPr>
              <a:t>nd</a:t>
            </a:r>
            <a:r>
              <a:rPr lang="en-GB" altLang="en-US" sz="2400" b="0" dirty="0" smtClean="0">
                <a:solidFill>
                  <a:schemeClr val="tx2"/>
                </a:solidFill>
              </a:rPr>
              <a:t> </a:t>
            </a:r>
            <a:r>
              <a:rPr lang="en-GB" altLang="en-US" sz="2400" b="0" dirty="0">
                <a:solidFill>
                  <a:schemeClr val="tx2"/>
                </a:solidFill>
              </a:rPr>
              <a:t>Jan</a:t>
            </a:r>
          </a:p>
        </p:txBody>
      </p:sp>
      <p:sp>
        <p:nvSpPr>
          <p:cNvPr id="9220" name="Rectangle 4"/>
          <p:cNvSpPr>
            <a:spLocks noRot="1" noChangeArrowheads="1"/>
          </p:cNvSpPr>
          <p:nvPr/>
        </p:nvSpPr>
        <p:spPr bwMode="auto">
          <a:xfrm>
            <a:off x="323850" y="2925763"/>
            <a:ext cx="8569325" cy="2447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smtClean="0">
                <a:latin typeface="Helvetica" pitchFamily="34" charset="0"/>
              </a:rPr>
              <a:t>Bayes for Beginners (</a:t>
            </a:r>
            <a:r>
              <a:rPr lang="en-GB" altLang="en-US" sz="1600" b="0" dirty="0" smtClean="0">
                <a:latin typeface="Helvetica" pitchFamily="34" charset="0"/>
              </a:rPr>
              <a:t>Nick Todd &amp;</a:t>
            </a:r>
            <a:r>
              <a:rPr lang="en-GB" altLang="en-US" sz="1600" b="0" dirty="0" smtClean="0">
                <a:latin typeface="Helvetica" pitchFamily="34" charset="0"/>
              </a:rPr>
              <a:t> </a:t>
            </a:r>
            <a:r>
              <a:rPr lang="en-GB" sz="1600" dirty="0" smtClean="0">
                <a:solidFill>
                  <a:srgbClr val="FF0000"/>
                </a:solidFill>
              </a:rPr>
              <a:t>?</a:t>
            </a:r>
            <a:r>
              <a:rPr lang="en-GB" altLang="en-US" sz="1600" b="0" dirty="0" smtClean="0">
                <a:latin typeface="Helvetica" pitchFamily="34" charset="0"/>
              </a:rPr>
              <a:t>)</a:t>
            </a:r>
            <a:endParaRPr lang="en-GB" altLang="en-US" sz="1600" b="0" dirty="0" smtClean="0">
              <a:latin typeface="Helvetica" pitchFamily="34" charset="0"/>
            </a:endParaRPr>
          </a:p>
          <a:p>
            <a:pPr eaLnBrk="1" hangingPunct="1">
              <a:spcBef>
                <a:spcPct val="50000"/>
              </a:spcBef>
              <a:buFontTx/>
              <a:buChar char="•"/>
            </a:pPr>
            <a:r>
              <a:rPr lang="en-GB" altLang="en-US" b="0" dirty="0" smtClean="0">
                <a:latin typeface="Helvetica" pitchFamily="34" charset="0"/>
              </a:rPr>
              <a:t>Random </a:t>
            </a:r>
            <a:r>
              <a:rPr lang="en-GB" altLang="en-US" b="0" dirty="0">
                <a:latin typeface="Helvetica" pitchFamily="34" charset="0"/>
              </a:rPr>
              <a:t>Field Theory </a:t>
            </a:r>
            <a:r>
              <a:rPr lang="en-GB" altLang="en-US" sz="1600" b="0" dirty="0" smtClean="0">
                <a:latin typeface="Helvetica" pitchFamily="34" charset="0"/>
              </a:rPr>
              <a:t>(</a:t>
            </a:r>
            <a:r>
              <a:rPr lang="en-GB" sz="1600" b="0" dirty="0" err="1"/>
              <a:t>Assel</a:t>
            </a:r>
            <a:r>
              <a:rPr lang="en-GB" sz="1600" b="0" dirty="0"/>
              <a:t> </a:t>
            </a:r>
            <a:r>
              <a:rPr lang="en-GB" sz="1600" b="0" dirty="0" err="1"/>
              <a:t>Kashkenbayeva</a:t>
            </a:r>
            <a:r>
              <a:rPr lang="en-GB" sz="1600" b="0" dirty="0"/>
              <a:t> </a:t>
            </a:r>
            <a:r>
              <a:rPr lang="en-GB" altLang="en-US" sz="1600" b="0" dirty="0" smtClean="0">
                <a:latin typeface="Helvetica" pitchFamily="34" charset="0"/>
              </a:rPr>
              <a:t>&amp; </a:t>
            </a:r>
            <a:r>
              <a:rPr lang="en-GB" sz="1600" b="0" dirty="0"/>
              <a:t>Annika Lubbert</a:t>
            </a:r>
            <a:r>
              <a:rPr lang="en-GB" altLang="en-US" sz="1600" b="0" dirty="0" smtClean="0">
                <a:latin typeface="Helvetica" pitchFamily="34" charset="0"/>
              </a:rPr>
              <a:t>)</a:t>
            </a:r>
          </a:p>
          <a:p>
            <a:pPr eaLnBrk="1" hangingPunct="1">
              <a:spcBef>
                <a:spcPct val="50000"/>
              </a:spcBef>
              <a:buFontTx/>
              <a:buChar char="•"/>
            </a:pPr>
            <a:endParaRPr lang="en-GB" altLang="en-US" sz="1600" b="0" dirty="0">
              <a:latin typeface="Helvetica" pitchFamily="34" charset="0"/>
            </a:endParaRPr>
          </a:p>
          <a:p>
            <a:pPr eaLnBrk="1" hangingPunct="1">
              <a:spcBef>
                <a:spcPct val="50000"/>
              </a:spcBef>
              <a:buFontTx/>
              <a:buChar char="•"/>
            </a:pPr>
            <a:endParaRPr lang="en-GB" altLang="en-US" sz="1600" b="0" dirty="0">
              <a:latin typeface="Helvetica" pitchFamily="34" charset="0"/>
            </a:endParaRPr>
          </a:p>
          <a:p>
            <a:pPr eaLnBrk="1" hangingPunct="1">
              <a:spcBef>
                <a:spcPct val="50000"/>
              </a:spcBef>
              <a:buFontTx/>
              <a:buChar char="•"/>
            </a:pPr>
            <a:endParaRPr lang="en-GB" altLang="en-US" sz="1600" b="0" dirty="0">
              <a:latin typeface="Helvetica" pitchFamily="34" charset="0"/>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224" name="Text Box 11"/>
          <p:cNvSpPr txBox="1">
            <a:spLocks noChangeArrowheads="1"/>
          </p:cNvSpPr>
          <p:nvPr/>
        </p:nvSpPr>
        <p:spPr bwMode="auto">
          <a:xfrm>
            <a:off x="250825" y="6597650"/>
            <a:ext cx="2017713" cy="2462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pic>
        <p:nvPicPr>
          <p:cNvPr id="10243"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44"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45"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246" name="Text Box 8"/>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0247" name="Rectangle 9"/>
          <p:cNvSpPr>
            <a:spLocks noRot="1" noChangeArrowheads="1"/>
          </p:cNvSpPr>
          <p:nvPr/>
        </p:nvSpPr>
        <p:spPr bwMode="auto">
          <a:xfrm>
            <a:off x="250825" y="2781300"/>
            <a:ext cx="8785225" cy="172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buFontTx/>
              <a:buChar char="•"/>
            </a:pPr>
            <a:r>
              <a:rPr lang="en-GB" altLang="en-US" b="0" dirty="0">
                <a:latin typeface="Helvetica" pitchFamily="34" charset="0"/>
              </a:rPr>
              <a:t>Study design and efficiency </a:t>
            </a:r>
            <a:r>
              <a:rPr lang="en-GB" altLang="en-US" sz="1600" b="0" dirty="0" smtClean="0">
                <a:latin typeface="Helvetica" pitchFamily="34" charset="0"/>
              </a:rPr>
              <a:t>(</a:t>
            </a:r>
            <a:r>
              <a:rPr lang="en-GB" sz="1600" b="0" dirty="0"/>
              <a:t>Wanyi Liu </a:t>
            </a:r>
            <a:r>
              <a:rPr lang="en-GB" altLang="en-US" sz="1600" b="0" dirty="0" smtClean="0">
                <a:latin typeface="Helvetica" pitchFamily="34" charset="0"/>
              </a:rPr>
              <a:t>&amp; </a:t>
            </a:r>
            <a:r>
              <a:rPr lang="en-GB" sz="1600" b="0" dirty="0"/>
              <a:t>Natalie Berger</a:t>
            </a:r>
            <a:r>
              <a:rPr lang="en-GB" altLang="en-US" sz="1600" b="0" dirty="0" smtClean="0">
                <a:latin typeface="Helvetica" pitchFamily="34" charset="0"/>
              </a:rPr>
              <a:t>)</a:t>
            </a:r>
            <a:endParaRPr lang="en-GB" altLang="en-US" b="0" dirty="0">
              <a:latin typeface="Helvetica" pitchFamily="34" charset="0"/>
            </a:endParaRPr>
          </a:p>
        </p:txBody>
      </p:sp>
      <p:sp>
        <p:nvSpPr>
          <p:cNvPr id="10248" name="Rectangle 10"/>
          <p:cNvSpPr>
            <a:spLocks noRot="1" noChangeArrowheads="1"/>
          </p:cNvSpPr>
          <p:nvPr/>
        </p:nvSpPr>
        <p:spPr bwMode="auto">
          <a:xfrm>
            <a:off x="755650" y="1412875"/>
            <a:ext cx="7561263" cy="863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solidFill>
                  <a:schemeClr val="tx2"/>
                </a:solidFill>
              </a:rPr>
              <a:t>IV. fMRI Analysis – Design principles </a:t>
            </a:r>
          </a:p>
          <a:p>
            <a:pPr algn="ctr" eaLnBrk="1" hangingPunct="1"/>
            <a:r>
              <a:rPr lang="en-GB" altLang="en-US" sz="2400" b="0" dirty="0" smtClean="0">
                <a:solidFill>
                  <a:schemeClr val="tx2"/>
                </a:solidFill>
              </a:rPr>
              <a:t>29</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Jan – </a:t>
            </a:r>
            <a:r>
              <a:rPr lang="en-GB" altLang="en-US" sz="2400" b="0" dirty="0" smtClean="0">
                <a:solidFill>
                  <a:schemeClr val="tx2"/>
                </a:solidFill>
              </a:rPr>
              <a:t>5</a:t>
            </a:r>
            <a:r>
              <a:rPr lang="en-GB" altLang="en-US" sz="2400" b="0" baseline="30000" dirty="0" smtClean="0">
                <a:solidFill>
                  <a:schemeClr val="tx2"/>
                </a:solidFill>
              </a:rPr>
              <a:t>th</a:t>
            </a:r>
            <a:r>
              <a:rPr lang="en-GB" altLang="en-US" sz="2400" b="0" dirty="0" smtClean="0">
                <a:solidFill>
                  <a:schemeClr val="tx2"/>
                </a:solidFill>
              </a:rPr>
              <a:t> Feb</a:t>
            </a:r>
            <a:endParaRPr lang="en-GB" altLang="en-US" sz="2400" b="0" dirty="0">
              <a:solidFill>
                <a:schemeClr val="tx2"/>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pic>
        <p:nvPicPr>
          <p:cNvPr id="10243"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44"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45"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246" name="Text Box 8"/>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0247" name="Rectangle 9"/>
          <p:cNvSpPr>
            <a:spLocks noRot="1" noChangeArrowheads="1"/>
          </p:cNvSpPr>
          <p:nvPr/>
        </p:nvSpPr>
        <p:spPr bwMode="auto">
          <a:xfrm>
            <a:off x="250825" y="2781300"/>
            <a:ext cx="8785225" cy="172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buFontTx/>
              <a:buChar char="•"/>
            </a:pPr>
            <a:r>
              <a:rPr lang="en-GB" altLang="en-US" b="0" dirty="0">
                <a:latin typeface="Helvetica" pitchFamily="34" charset="0"/>
              </a:rPr>
              <a:t>Study design and efficiency </a:t>
            </a:r>
            <a:r>
              <a:rPr lang="en-GB" altLang="en-US" sz="1600" b="0" dirty="0" smtClean="0">
                <a:latin typeface="Helvetica" pitchFamily="34" charset="0"/>
              </a:rPr>
              <a:t>(</a:t>
            </a:r>
            <a:r>
              <a:rPr lang="en-GB" sz="1600" b="0" dirty="0"/>
              <a:t>Wanyi Liu </a:t>
            </a:r>
            <a:r>
              <a:rPr lang="en-GB" altLang="en-US" sz="1600" b="0" dirty="0" smtClean="0">
                <a:latin typeface="Helvetica" pitchFamily="34" charset="0"/>
              </a:rPr>
              <a:t>&amp; </a:t>
            </a:r>
            <a:r>
              <a:rPr lang="en-GB" sz="1600" b="0" dirty="0"/>
              <a:t>Natalie Berger</a:t>
            </a:r>
            <a:r>
              <a:rPr lang="en-GB" altLang="en-US" sz="1600" b="0" dirty="0" smtClean="0">
                <a:latin typeface="Helvetica" pitchFamily="34" charset="0"/>
              </a:rPr>
              <a:t>)</a:t>
            </a:r>
            <a:endParaRPr lang="en-GB" altLang="en-US" b="0" dirty="0">
              <a:latin typeface="Helvetica" pitchFamily="34" charset="0"/>
            </a:endParaRPr>
          </a:p>
          <a:p>
            <a:pPr eaLnBrk="1" hangingPunct="1">
              <a:lnSpc>
                <a:spcPct val="80000"/>
              </a:lnSpc>
              <a:spcBef>
                <a:spcPct val="50000"/>
              </a:spcBef>
              <a:buFontTx/>
              <a:buChar char="•"/>
            </a:pPr>
            <a:r>
              <a:rPr lang="en-GB" altLang="en-US" b="0" dirty="0">
                <a:latin typeface="Helvetica" pitchFamily="34" charset="0"/>
              </a:rPr>
              <a:t>Issues with analysis and interpretation (e.g. double dipping, Type I/Type II errors) </a:t>
            </a:r>
            <a:r>
              <a:rPr lang="en-GB" altLang="en-US" sz="1600" b="0" dirty="0" smtClean="0">
                <a:latin typeface="Helvetica" pitchFamily="34" charset="0"/>
              </a:rPr>
              <a:t>(</a:t>
            </a:r>
            <a:r>
              <a:rPr lang="en-GB" sz="1600" b="0" dirty="0"/>
              <a:t>Alexandra </a:t>
            </a:r>
            <a:r>
              <a:rPr lang="en-GB" sz="1600" b="0" dirty="0" err="1"/>
              <a:t>Surdina</a:t>
            </a:r>
            <a:r>
              <a:rPr lang="en-GB" sz="1600" b="0" dirty="0"/>
              <a:t> </a:t>
            </a:r>
            <a:r>
              <a:rPr lang="en-GB" altLang="en-US" sz="1600" b="0" dirty="0" smtClean="0">
                <a:latin typeface="Helvetica" pitchFamily="34" charset="0"/>
              </a:rPr>
              <a:t>&amp; </a:t>
            </a:r>
            <a:r>
              <a:rPr lang="en-GB" altLang="en-US" sz="1600" b="0" dirty="0" err="1"/>
              <a:t>L</a:t>
            </a:r>
            <a:r>
              <a:rPr lang="en-GB" sz="1600" b="0" dirty="0" err="1" smtClean="0"/>
              <a:t>iora</a:t>
            </a:r>
            <a:r>
              <a:rPr lang="en-GB" sz="1600" b="0" dirty="0" smtClean="0"/>
              <a:t> </a:t>
            </a:r>
            <a:r>
              <a:rPr lang="en-GB" sz="1600" b="0" dirty="0"/>
              <a:t>de </a:t>
            </a:r>
            <a:r>
              <a:rPr lang="en-GB" sz="1600" b="0" dirty="0" err="1" smtClean="0"/>
              <a:t>Pellerin</a:t>
            </a:r>
            <a:r>
              <a:rPr lang="en-GB" altLang="en-US" sz="1600" b="0" dirty="0" smtClean="0">
                <a:latin typeface="Helvetica" pitchFamily="34" charset="0"/>
              </a:rPr>
              <a:t>)</a:t>
            </a:r>
            <a:endParaRPr lang="en-GB" altLang="en-US" sz="1600" b="0" dirty="0">
              <a:latin typeface="Helvetica" pitchFamily="34" charset="0"/>
            </a:endParaRPr>
          </a:p>
        </p:txBody>
      </p:sp>
      <p:sp>
        <p:nvSpPr>
          <p:cNvPr id="10248" name="Rectangle 10"/>
          <p:cNvSpPr>
            <a:spLocks noRot="1" noChangeArrowheads="1"/>
          </p:cNvSpPr>
          <p:nvPr/>
        </p:nvSpPr>
        <p:spPr bwMode="auto">
          <a:xfrm>
            <a:off x="755650" y="1412875"/>
            <a:ext cx="7561263" cy="863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solidFill>
                  <a:schemeClr val="tx2"/>
                </a:solidFill>
              </a:rPr>
              <a:t>IV. fMRI Analysis – Design principles </a:t>
            </a:r>
          </a:p>
          <a:p>
            <a:pPr algn="ctr" eaLnBrk="1" hangingPunct="1"/>
            <a:r>
              <a:rPr lang="en-GB" altLang="en-US" sz="2400" b="0" dirty="0" smtClean="0">
                <a:solidFill>
                  <a:schemeClr val="tx2"/>
                </a:solidFill>
              </a:rPr>
              <a:t>29</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Jan – </a:t>
            </a:r>
            <a:r>
              <a:rPr lang="en-GB" altLang="en-US" sz="2400" b="0" dirty="0" smtClean="0">
                <a:solidFill>
                  <a:schemeClr val="tx2"/>
                </a:solidFill>
              </a:rPr>
              <a:t>5</a:t>
            </a:r>
            <a:r>
              <a:rPr lang="en-GB" altLang="en-US" sz="2400" b="0" baseline="30000" dirty="0" smtClean="0">
                <a:solidFill>
                  <a:schemeClr val="tx2"/>
                </a:solidFill>
              </a:rPr>
              <a:t>th</a:t>
            </a:r>
            <a:r>
              <a:rPr lang="en-GB" altLang="en-US" sz="2400" b="0" dirty="0" smtClean="0">
                <a:solidFill>
                  <a:schemeClr val="tx2"/>
                </a:solidFill>
              </a:rPr>
              <a:t> Feb</a:t>
            </a:r>
            <a:endParaRPr lang="en-GB" altLang="en-US" sz="2400" b="0" dirty="0">
              <a:solidFill>
                <a:schemeClr val="tx2"/>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pic>
        <p:nvPicPr>
          <p:cNvPr id="1126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1268"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1269"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1270" name="Rectangle 8"/>
          <p:cNvSpPr>
            <a:spLocks noRot="1" noChangeArrowheads="1"/>
          </p:cNvSpPr>
          <p:nvPr/>
        </p:nvSpPr>
        <p:spPr bwMode="auto">
          <a:xfrm>
            <a:off x="1042988" y="1196975"/>
            <a:ext cx="7058025" cy="115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t>I. EEG - What are we measuring?</a:t>
            </a:r>
            <a:endParaRPr lang="en-GB" altLang="en-US" sz="2800" b="0" dirty="0">
              <a:solidFill>
                <a:schemeClr val="tx2"/>
              </a:solidFill>
            </a:endParaRPr>
          </a:p>
          <a:p>
            <a:pPr algn="ctr" eaLnBrk="1" hangingPunct="1"/>
            <a:r>
              <a:rPr lang="en-GB" altLang="en-US" sz="2400" b="0" dirty="0">
                <a:solidFill>
                  <a:schemeClr val="tx2"/>
                </a:solidFill>
              </a:rPr>
              <a:t>Part II: </a:t>
            </a:r>
            <a:r>
              <a:rPr lang="en-GB" altLang="en-US" sz="2400" b="0" dirty="0" smtClean="0">
                <a:solidFill>
                  <a:schemeClr val="tx2"/>
                </a:solidFill>
              </a:rPr>
              <a:t>12</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Feb</a:t>
            </a:r>
          </a:p>
        </p:txBody>
      </p:sp>
      <p:sp>
        <p:nvSpPr>
          <p:cNvPr id="11271" name="Rectangle 9"/>
          <p:cNvSpPr>
            <a:spLocks noRot="1" noChangeArrowheads="1"/>
          </p:cNvSpPr>
          <p:nvPr/>
        </p:nvSpPr>
        <p:spPr bwMode="auto">
          <a:xfrm>
            <a:off x="323850" y="2781300"/>
            <a:ext cx="8064500" cy="9350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sz="2000" b="0" dirty="0">
                <a:latin typeface="Helvetica" pitchFamily="34" charset="0"/>
              </a:rPr>
              <a:t>Basis of the M/EEG signal </a:t>
            </a:r>
            <a:r>
              <a:rPr lang="en-GB" altLang="en-US" sz="1600" b="0" dirty="0" smtClean="0">
                <a:latin typeface="Helvetica" pitchFamily="34" charset="0"/>
              </a:rPr>
              <a:t>(</a:t>
            </a:r>
            <a:r>
              <a:rPr lang="en-GB" sz="1600" b="0" dirty="0"/>
              <a:t>David Sutton </a:t>
            </a:r>
            <a:r>
              <a:rPr lang="en-GB" altLang="en-US" sz="1600" b="0" dirty="0" smtClean="0">
                <a:latin typeface="Helvetica" pitchFamily="34" charset="0"/>
              </a:rPr>
              <a:t>&amp; </a:t>
            </a:r>
            <a:r>
              <a:rPr lang="en-GB" sz="1600" b="0" dirty="0"/>
              <a:t>Lucy </a:t>
            </a:r>
            <a:r>
              <a:rPr lang="en-GB" sz="1600" b="0" dirty="0" smtClean="0"/>
              <a:t>Ferguson</a:t>
            </a:r>
            <a:r>
              <a:rPr lang="en-GB" altLang="en-US" sz="1600" b="0" dirty="0" smtClean="0">
                <a:latin typeface="Helvetica" pitchFamily="34" charset="0"/>
              </a:rPr>
              <a:t>)</a:t>
            </a:r>
            <a:endParaRPr lang="en-GB" altLang="en-US" sz="2000" b="0" dirty="0">
              <a:latin typeface="Helvetica" pitchFamily="34" charset="0"/>
            </a:endParaRPr>
          </a:p>
        </p:txBody>
      </p:sp>
      <p:sp>
        <p:nvSpPr>
          <p:cNvPr id="11272" name="Text Box 10"/>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2291" name="Rectangle 4"/>
          <p:cNvSpPr>
            <a:spLocks noRot="1" noChangeArrowheads="1"/>
          </p:cNvSpPr>
          <p:nvPr/>
        </p:nvSpPr>
        <p:spPr bwMode="auto">
          <a:xfrm>
            <a:off x="2268538" y="1341438"/>
            <a:ext cx="4630737" cy="863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solidFill>
                  <a:schemeClr val="tx2"/>
                </a:solidFill>
              </a:rPr>
              <a:t>II. EEG &amp; MEG</a:t>
            </a:r>
            <a:br>
              <a:rPr lang="en-GB" altLang="en-US" sz="2800" dirty="0">
                <a:solidFill>
                  <a:schemeClr val="tx2"/>
                </a:solidFill>
              </a:rPr>
            </a:br>
            <a:r>
              <a:rPr lang="en-GB" altLang="en-US" sz="2400" b="0" dirty="0" smtClean="0">
                <a:solidFill>
                  <a:schemeClr val="tx2"/>
                </a:solidFill>
              </a:rPr>
              <a:t>19</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Feb – </a:t>
            </a:r>
            <a:r>
              <a:rPr lang="en-GB" altLang="en-US" sz="2400" b="0" dirty="0" smtClean="0">
                <a:solidFill>
                  <a:schemeClr val="tx2"/>
                </a:solidFill>
              </a:rPr>
              <a:t>26</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Feb</a:t>
            </a:r>
          </a:p>
        </p:txBody>
      </p:sp>
      <p:sp>
        <p:nvSpPr>
          <p:cNvPr id="12292" name="Rectangle 5"/>
          <p:cNvSpPr>
            <a:spLocks noRot="1" noChangeArrowheads="1"/>
          </p:cNvSpPr>
          <p:nvPr/>
        </p:nvSpPr>
        <p:spPr bwMode="auto">
          <a:xfrm>
            <a:off x="107504" y="2781300"/>
            <a:ext cx="8928546" cy="1584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sz="2000" b="0" dirty="0">
                <a:latin typeface="Helvetica" pitchFamily="34" charset="0"/>
              </a:rPr>
              <a:t>Pre-processing and experimental design </a:t>
            </a:r>
            <a:r>
              <a:rPr lang="en-GB" altLang="en-US" sz="1600" b="0" dirty="0" smtClean="0">
                <a:latin typeface="Helvetica" pitchFamily="34" charset="0"/>
              </a:rPr>
              <a:t>(</a:t>
            </a:r>
            <a:r>
              <a:rPr lang="en-GB" sz="1600" b="0" dirty="0"/>
              <a:t>Denisa Jamecna </a:t>
            </a:r>
            <a:r>
              <a:rPr lang="en-GB" altLang="en-US" sz="1600" b="0" dirty="0" smtClean="0">
                <a:latin typeface="Helvetica" pitchFamily="34" charset="0"/>
              </a:rPr>
              <a:t>&amp; </a:t>
            </a:r>
            <a:r>
              <a:rPr lang="en-GB" sz="1600" b="0" dirty="0" err="1"/>
              <a:t>Sofie</a:t>
            </a:r>
            <a:r>
              <a:rPr lang="en-GB" sz="1600" b="0" dirty="0"/>
              <a:t> </a:t>
            </a:r>
            <a:r>
              <a:rPr lang="en-GB" sz="1600" b="0" dirty="0" smtClean="0"/>
              <a:t>Meyer</a:t>
            </a:r>
            <a:r>
              <a:rPr lang="en-GB" sz="1600" b="0" dirty="0" smtClean="0">
                <a:latin typeface="Helvetica" pitchFamily="34" charset="0"/>
              </a:rPr>
              <a:t>)</a:t>
            </a:r>
            <a:endParaRPr lang="en-GB" altLang="en-US" sz="2000" b="0" dirty="0">
              <a:latin typeface="Helvetica" pitchFamily="34" charset="0"/>
            </a:endParaRPr>
          </a:p>
        </p:txBody>
      </p:sp>
      <p:pic>
        <p:nvPicPr>
          <p:cNvPr id="12293"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2294"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2295"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2296"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2291" name="Rectangle 4"/>
          <p:cNvSpPr>
            <a:spLocks noRot="1" noChangeArrowheads="1"/>
          </p:cNvSpPr>
          <p:nvPr/>
        </p:nvSpPr>
        <p:spPr bwMode="auto">
          <a:xfrm>
            <a:off x="2268538" y="1341438"/>
            <a:ext cx="4630737" cy="863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solidFill>
                  <a:schemeClr val="tx2"/>
                </a:solidFill>
              </a:rPr>
              <a:t>II. EEG &amp; MEG</a:t>
            </a:r>
            <a:br>
              <a:rPr lang="en-GB" altLang="en-US" sz="2800" dirty="0">
                <a:solidFill>
                  <a:schemeClr val="tx2"/>
                </a:solidFill>
              </a:rPr>
            </a:br>
            <a:r>
              <a:rPr lang="en-GB" altLang="en-US" sz="2400" b="0" dirty="0" smtClean="0">
                <a:solidFill>
                  <a:schemeClr val="tx2"/>
                </a:solidFill>
              </a:rPr>
              <a:t>19</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Feb – </a:t>
            </a:r>
            <a:r>
              <a:rPr lang="en-GB" altLang="en-US" sz="2400" b="0" dirty="0" smtClean="0">
                <a:solidFill>
                  <a:schemeClr val="tx2"/>
                </a:solidFill>
              </a:rPr>
              <a:t>26</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Feb</a:t>
            </a:r>
          </a:p>
        </p:txBody>
      </p:sp>
      <p:sp>
        <p:nvSpPr>
          <p:cNvPr id="12292" name="Rectangle 5"/>
          <p:cNvSpPr>
            <a:spLocks noRot="1" noChangeArrowheads="1"/>
          </p:cNvSpPr>
          <p:nvPr/>
        </p:nvSpPr>
        <p:spPr bwMode="auto">
          <a:xfrm>
            <a:off x="107504" y="2781300"/>
            <a:ext cx="8928546" cy="1584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sz="2000" b="0" dirty="0">
                <a:latin typeface="Helvetica" pitchFamily="34" charset="0"/>
              </a:rPr>
              <a:t>Pre-processing and experimental design </a:t>
            </a:r>
            <a:r>
              <a:rPr lang="en-GB" altLang="en-US" sz="1600" b="0" dirty="0" smtClean="0">
                <a:latin typeface="Helvetica" pitchFamily="34" charset="0"/>
              </a:rPr>
              <a:t>(</a:t>
            </a:r>
            <a:r>
              <a:rPr lang="en-GB" sz="1600" b="0" dirty="0"/>
              <a:t>Denisa Jamecna </a:t>
            </a:r>
            <a:r>
              <a:rPr lang="en-GB" altLang="en-US" sz="1600" b="0" dirty="0" smtClean="0">
                <a:latin typeface="Helvetica" pitchFamily="34" charset="0"/>
              </a:rPr>
              <a:t>&amp; </a:t>
            </a:r>
            <a:r>
              <a:rPr lang="en-GB" sz="1600" b="0" dirty="0" err="1"/>
              <a:t>Sofie</a:t>
            </a:r>
            <a:r>
              <a:rPr lang="en-GB" sz="1600" b="0" dirty="0"/>
              <a:t> Meyer</a:t>
            </a:r>
            <a:r>
              <a:rPr lang="en-GB" altLang="en-US" sz="1600" b="0" dirty="0" smtClean="0">
                <a:latin typeface="Helvetica" pitchFamily="34" charset="0"/>
              </a:rPr>
              <a:t>)</a:t>
            </a:r>
            <a:endParaRPr lang="en-GB" altLang="en-US" sz="2000" b="0" dirty="0">
              <a:latin typeface="Helvetica" pitchFamily="34" charset="0"/>
            </a:endParaRPr>
          </a:p>
          <a:p>
            <a:pPr eaLnBrk="1" hangingPunct="1">
              <a:spcBef>
                <a:spcPct val="50000"/>
              </a:spcBef>
              <a:buFontTx/>
              <a:buChar char="•"/>
            </a:pPr>
            <a:r>
              <a:rPr lang="en-GB" altLang="en-US" sz="2000" b="0" dirty="0">
                <a:latin typeface="Helvetica" pitchFamily="34" charset="0"/>
              </a:rPr>
              <a:t>Contrasts, inference and source localisation </a:t>
            </a:r>
            <a:r>
              <a:rPr lang="en-GB" altLang="en-US" sz="1600" b="0" dirty="0" smtClean="0">
                <a:latin typeface="Helvetica" pitchFamily="34" charset="0"/>
              </a:rPr>
              <a:t>(</a:t>
            </a:r>
            <a:r>
              <a:rPr lang="en-GB" sz="1600" b="0" dirty="0"/>
              <a:t>Matthew </a:t>
            </a:r>
            <a:r>
              <a:rPr lang="en-GB" sz="1600" b="0" dirty="0" err="1"/>
              <a:t>Constatinou</a:t>
            </a:r>
            <a:r>
              <a:rPr lang="en-GB" sz="1600" b="0" dirty="0"/>
              <a:t> </a:t>
            </a:r>
            <a:r>
              <a:rPr lang="en-GB" altLang="en-US" sz="1600" b="0" dirty="0" smtClean="0">
                <a:latin typeface="Helvetica" pitchFamily="34" charset="0"/>
              </a:rPr>
              <a:t>&amp; </a:t>
            </a:r>
            <a:r>
              <a:rPr lang="en-GB" sz="1600" b="0" dirty="0" err="1"/>
              <a:t>Wenjun</a:t>
            </a:r>
            <a:r>
              <a:rPr lang="en-GB" sz="1600" b="0" dirty="0"/>
              <a:t> </a:t>
            </a:r>
            <a:r>
              <a:rPr lang="en-GB" sz="1600" b="0" dirty="0" err="1" smtClean="0"/>
              <a:t>Bai</a:t>
            </a:r>
            <a:r>
              <a:rPr lang="en-GB" altLang="en-US" sz="1600" b="0" dirty="0" smtClean="0">
                <a:latin typeface="Helvetica" pitchFamily="34" charset="0"/>
              </a:rPr>
              <a:t>)</a:t>
            </a:r>
            <a:endParaRPr lang="en-GB" altLang="en-US" sz="2000" b="0" dirty="0">
              <a:latin typeface="Helvetica" pitchFamily="34" charset="0"/>
            </a:endParaRPr>
          </a:p>
        </p:txBody>
      </p:sp>
      <p:pic>
        <p:nvPicPr>
          <p:cNvPr id="12293"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2294"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2295"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2296"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3315" name="Rectangle 4"/>
          <p:cNvSpPr>
            <a:spLocks noRot="1" noChangeArrowheads="1"/>
          </p:cNvSpPr>
          <p:nvPr/>
        </p:nvSpPr>
        <p:spPr bwMode="auto">
          <a:xfrm>
            <a:off x="1042988" y="1196975"/>
            <a:ext cx="729456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solidFill>
                  <a:schemeClr val="tx2"/>
                </a:solidFill>
              </a:rPr>
              <a:t>V. Connectivity</a:t>
            </a:r>
            <a:r>
              <a:rPr lang="en-GB" altLang="en-US" sz="2400" dirty="0">
                <a:solidFill>
                  <a:schemeClr val="tx2"/>
                </a:solidFill>
              </a:rPr>
              <a:t/>
            </a:r>
            <a:br>
              <a:rPr lang="en-GB" altLang="en-US" sz="2400" dirty="0">
                <a:solidFill>
                  <a:schemeClr val="tx2"/>
                </a:solidFill>
              </a:rPr>
            </a:br>
            <a:r>
              <a:rPr lang="en-GB" altLang="en-US" sz="2400" b="0" dirty="0">
                <a:solidFill>
                  <a:schemeClr val="tx2"/>
                </a:solidFill>
              </a:rPr>
              <a:t> 5</a:t>
            </a:r>
            <a:r>
              <a:rPr lang="en-GB" altLang="en-US" sz="2400" b="0" baseline="30000" dirty="0" smtClean="0">
                <a:solidFill>
                  <a:schemeClr val="tx2"/>
                </a:solidFill>
              </a:rPr>
              <a:t>th</a:t>
            </a:r>
            <a:r>
              <a:rPr lang="en-GB" altLang="en-US" sz="2400" b="0" dirty="0" smtClean="0">
                <a:solidFill>
                  <a:schemeClr val="tx2"/>
                </a:solidFill>
              </a:rPr>
              <a:t> March </a:t>
            </a:r>
            <a:r>
              <a:rPr lang="en-GB" altLang="en-US" sz="2400" b="0" dirty="0">
                <a:solidFill>
                  <a:schemeClr val="tx2"/>
                </a:solidFill>
              </a:rPr>
              <a:t>– </a:t>
            </a:r>
            <a:r>
              <a:rPr lang="en-GB" altLang="en-US" sz="2400" b="0" dirty="0" smtClean="0">
                <a:solidFill>
                  <a:schemeClr val="tx2"/>
                </a:solidFill>
              </a:rPr>
              <a:t>19</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March</a:t>
            </a:r>
          </a:p>
        </p:txBody>
      </p:sp>
      <p:sp>
        <p:nvSpPr>
          <p:cNvPr id="13316" name="Rectangle 5"/>
          <p:cNvSpPr>
            <a:spLocks noRot="1" noChangeArrowheads="1"/>
          </p:cNvSpPr>
          <p:nvPr/>
        </p:nvSpPr>
        <p:spPr bwMode="auto">
          <a:xfrm>
            <a:off x="323850" y="2347913"/>
            <a:ext cx="8569325" cy="1728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smtClean="0">
                <a:latin typeface="Helvetica" pitchFamily="34" charset="0"/>
              </a:rPr>
              <a:t>Intro </a:t>
            </a:r>
            <a:r>
              <a:rPr lang="en-GB" altLang="en-US" b="0" dirty="0">
                <a:latin typeface="Helvetica" pitchFamily="34" charset="0"/>
              </a:rPr>
              <a:t>to connectivity - PPI &amp; Resting state </a:t>
            </a:r>
            <a:r>
              <a:rPr lang="en-GB" altLang="en-US" sz="1600" b="0" dirty="0" smtClean="0">
                <a:latin typeface="Helvetica" pitchFamily="34" charset="0"/>
              </a:rPr>
              <a:t>(</a:t>
            </a:r>
            <a:r>
              <a:rPr lang="en-GB" sz="1600" b="0" dirty="0"/>
              <a:t>Rosie Coleman </a:t>
            </a:r>
            <a:r>
              <a:rPr lang="en-GB" altLang="en-US" sz="1600" b="0" dirty="0" smtClean="0">
                <a:latin typeface="Helvetica" pitchFamily="34" charset="0"/>
              </a:rPr>
              <a:t>&amp; </a:t>
            </a:r>
            <a:r>
              <a:rPr lang="en-GB" sz="1600" b="0" dirty="0"/>
              <a:t>Josh Kahan</a:t>
            </a:r>
            <a:r>
              <a:rPr lang="en-GB" altLang="en-US" sz="1600" b="0" dirty="0" smtClean="0">
                <a:latin typeface="Helvetica" pitchFamily="34" charset="0"/>
              </a:rPr>
              <a:t>)</a:t>
            </a:r>
            <a:endParaRPr lang="en-GB" altLang="en-US" sz="2000" b="0" dirty="0" smtClean="0">
              <a:latin typeface="Helvetica" pitchFamily="34" charset="0"/>
            </a:endParaRPr>
          </a:p>
          <a:p>
            <a:pPr eaLnBrk="1" hangingPunct="1">
              <a:spcBef>
                <a:spcPct val="50000"/>
              </a:spcBef>
              <a:buFontTx/>
              <a:buChar char="•"/>
            </a:pPr>
            <a:endParaRPr lang="en-GB" altLang="en-US" sz="2000" b="0" dirty="0">
              <a:latin typeface="Helvetica" pitchFamily="34" charset="0"/>
            </a:endParaRPr>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3318"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3319"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320"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3315" name="Rectangle 4"/>
          <p:cNvSpPr>
            <a:spLocks noRot="1" noChangeArrowheads="1"/>
          </p:cNvSpPr>
          <p:nvPr/>
        </p:nvSpPr>
        <p:spPr bwMode="auto">
          <a:xfrm>
            <a:off x="1042988" y="1196975"/>
            <a:ext cx="729456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solidFill>
                  <a:schemeClr val="tx2"/>
                </a:solidFill>
              </a:rPr>
              <a:t>V. Connectivity</a:t>
            </a:r>
            <a:r>
              <a:rPr lang="en-GB" altLang="en-US" sz="2400" dirty="0">
                <a:solidFill>
                  <a:schemeClr val="tx2"/>
                </a:solidFill>
              </a:rPr>
              <a:t/>
            </a:r>
            <a:br>
              <a:rPr lang="en-GB" altLang="en-US" sz="2400" dirty="0">
                <a:solidFill>
                  <a:schemeClr val="tx2"/>
                </a:solidFill>
              </a:rPr>
            </a:br>
            <a:r>
              <a:rPr lang="en-GB" altLang="en-US" sz="2400" b="0" dirty="0">
                <a:solidFill>
                  <a:schemeClr val="tx2"/>
                </a:solidFill>
              </a:rPr>
              <a:t> 5</a:t>
            </a:r>
            <a:r>
              <a:rPr lang="en-GB" altLang="en-US" sz="2400" b="0" baseline="30000" dirty="0" smtClean="0">
                <a:solidFill>
                  <a:schemeClr val="tx2"/>
                </a:solidFill>
              </a:rPr>
              <a:t>th</a:t>
            </a:r>
            <a:r>
              <a:rPr lang="en-GB" altLang="en-US" sz="2400" b="0" dirty="0" smtClean="0">
                <a:solidFill>
                  <a:schemeClr val="tx2"/>
                </a:solidFill>
              </a:rPr>
              <a:t> March </a:t>
            </a:r>
            <a:r>
              <a:rPr lang="en-GB" altLang="en-US" sz="2400" b="0" dirty="0">
                <a:solidFill>
                  <a:schemeClr val="tx2"/>
                </a:solidFill>
              </a:rPr>
              <a:t>– </a:t>
            </a:r>
            <a:r>
              <a:rPr lang="en-GB" altLang="en-US" sz="2400" b="0" dirty="0" smtClean="0">
                <a:solidFill>
                  <a:schemeClr val="tx2"/>
                </a:solidFill>
              </a:rPr>
              <a:t>19</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March</a:t>
            </a:r>
          </a:p>
        </p:txBody>
      </p:sp>
      <p:sp>
        <p:nvSpPr>
          <p:cNvPr id="13316" name="Rectangle 5"/>
          <p:cNvSpPr>
            <a:spLocks noRot="1" noChangeArrowheads="1"/>
          </p:cNvSpPr>
          <p:nvPr/>
        </p:nvSpPr>
        <p:spPr bwMode="auto">
          <a:xfrm>
            <a:off x="323850" y="2347913"/>
            <a:ext cx="8569325" cy="1728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smtClean="0">
                <a:latin typeface="Helvetica" pitchFamily="34" charset="0"/>
              </a:rPr>
              <a:t>Intro </a:t>
            </a:r>
            <a:r>
              <a:rPr lang="en-GB" altLang="en-US" b="0" dirty="0">
                <a:latin typeface="Helvetica" pitchFamily="34" charset="0"/>
              </a:rPr>
              <a:t>to connectivity - PPI &amp; Resting state </a:t>
            </a:r>
            <a:r>
              <a:rPr lang="en-GB" altLang="en-US" sz="1600" b="0" dirty="0" smtClean="0">
                <a:latin typeface="Helvetica" pitchFamily="34" charset="0"/>
              </a:rPr>
              <a:t>(</a:t>
            </a:r>
            <a:r>
              <a:rPr lang="en-GB" sz="1600" b="0" dirty="0"/>
              <a:t>Rosie Coleman </a:t>
            </a:r>
            <a:r>
              <a:rPr lang="en-GB" altLang="en-US" sz="1600" b="0" dirty="0" smtClean="0">
                <a:latin typeface="Helvetica" pitchFamily="34" charset="0"/>
              </a:rPr>
              <a:t>&amp; </a:t>
            </a:r>
            <a:r>
              <a:rPr lang="en-GB" sz="1600" b="0" dirty="0"/>
              <a:t>Josh Kahan</a:t>
            </a:r>
            <a:r>
              <a:rPr lang="en-GB" altLang="en-US" sz="1600" b="0" dirty="0" smtClean="0">
                <a:latin typeface="Helvetica" pitchFamily="34" charset="0"/>
              </a:rPr>
              <a:t>)</a:t>
            </a:r>
            <a:endParaRPr lang="en-GB" altLang="en-US" sz="2000" b="0" dirty="0">
              <a:latin typeface="Helvetica" pitchFamily="34" charset="0"/>
            </a:endParaRPr>
          </a:p>
          <a:p>
            <a:pPr eaLnBrk="1" hangingPunct="1">
              <a:spcBef>
                <a:spcPct val="50000"/>
              </a:spcBef>
              <a:buFontTx/>
              <a:buChar char="•"/>
            </a:pPr>
            <a:r>
              <a:rPr lang="en-GB" altLang="en-US" b="0" dirty="0">
                <a:latin typeface="Helvetica" pitchFamily="34" charset="0"/>
              </a:rPr>
              <a:t>DCM for fMRI – theory &amp; practice</a:t>
            </a:r>
            <a:r>
              <a:rPr lang="en-GB" altLang="en-US" sz="2000" b="0" dirty="0">
                <a:latin typeface="Helvetica" pitchFamily="34" charset="0"/>
              </a:rPr>
              <a:t> </a:t>
            </a:r>
            <a:r>
              <a:rPr lang="en-GB" altLang="en-US" sz="1600" b="0" dirty="0" smtClean="0">
                <a:latin typeface="Helvetica" pitchFamily="34" charset="0"/>
              </a:rPr>
              <a:t>(</a:t>
            </a:r>
            <a:r>
              <a:rPr lang="en-GB" sz="1600" b="0" dirty="0"/>
              <a:t>Diego Lorca Puls </a:t>
            </a:r>
            <a:r>
              <a:rPr lang="en-GB" altLang="en-US" sz="1600" b="0" dirty="0" smtClean="0">
                <a:latin typeface="Helvetica" pitchFamily="34" charset="0"/>
              </a:rPr>
              <a:t>&amp; </a:t>
            </a:r>
            <a:r>
              <a:rPr lang="en-GB" sz="1600" b="0" dirty="0" err="1"/>
              <a:t>Sotirios</a:t>
            </a:r>
            <a:r>
              <a:rPr lang="en-GB" sz="1600" b="0" dirty="0"/>
              <a:t> </a:t>
            </a:r>
            <a:r>
              <a:rPr lang="en-GB" sz="1600" b="0" dirty="0" err="1"/>
              <a:t>Polychronis</a:t>
            </a:r>
            <a:r>
              <a:rPr lang="en-GB" altLang="en-US" sz="1600" b="0" dirty="0" smtClean="0">
                <a:latin typeface="Helvetica" pitchFamily="34" charset="0"/>
              </a:rPr>
              <a:t>)</a:t>
            </a:r>
            <a:endParaRPr lang="en-GB" altLang="en-US" sz="2000" b="0" dirty="0" smtClean="0">
              <a:latin typeface="Helvetica" pitchFamily="34" charset="0"/>
            </a:endParaRPr>
          </a:p>
          <a:p>
            <a:pPr eaLnBrk="1" hangingPunct="1">
              <a:spcBef>
                <a:spcPct val="50000"/>
              </a:spcBef>
              <a:buFontTx/>
              <a:buChar char="•"/>
            </a:pPr>
            <a:endParaRPr lang="en-GB" altLang="en-US" sz="2000" b="0" dirty="0">
              <a:latin typeface="Helvetica" pitchFamily="34" charset="0"/>
            </a:endParaRPr>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3318"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3319"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320"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3315" name="Rectangle 4"/>
          <p:cNvSpPr>
            <a:spLocks noRot="1" noChangeArrowheads="1"/>
          </p:cNvSpPr>
          <p:nvPr/>
        </p:nvSpPr>
        <p:spPr bwMode="auto">
          <a:xfrm>
            <a:off x="1042988" y="1196975"/>
            <a:ext cx="729456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solidFill>
                  <a:schemeClr val="tx2"/>
                </a:solidFill>
              </a:rPr>
              <a:t>V. Connectivity</a:t>
            </a:r>
            <a:r>
              <a:rPr lang="en-GB" altLang="en-US" sz="2400" dirty="0">
                <a:solidFill>
                  <a:schemeClr val="tx2"/>
                </a:solidFill>
              </a:rPr>
              <a:t/>
            </a:r>
            <a:br>
              <a:rPr lang="en-GB" altLang="en-US" sz="2400" dirty="0">
                <a:solidFill>
                  <a:schemeClr val="tx2"/>
                </a:solidFill>
              </a:rPr>
            </a:br>
            <a:r>
              <a:rPr lang="en-GB" altLang="en-US" sz="2400" b="0" dirty="0">
                <a:solidFill>
                  <a:schemeClr val="tx2"/>
                </a:solidFill>
              </a:rPr>
              <a:t> 5</a:t>
            </a:r>
            <a:r>
              <a:rPr lang="en-GB" altLang="en-US" sz="2400" b="0" baseline="30000" dirty="0" smtClean="0">
                <a:solidFill>
                  <a:schemeClr val="tx2"/>
                </a:solidFill>
              </a:rPr>
              <a:t>th</a:t>
            </a:r>
            <a:r>
              <a:rPr lang="en-GB" altLang="en-US" sz="2400" b="0" dirty="0" smtClean="0">
                <a:solidFill>
                  <a:schemeClr val="tx2"/>
                </a:solidFill>
              </a:rPr>
              <a:t> March </a:t>
            </a:r>
            <a:r>
              <a:rPr lang="en-GB" altLang="en-US" sz="2400" b="0" dirty="0">
                <a:solidFill>
                  <a:schemeClr val="tx2"/>
                </a:solidFill>
              </a:rPr>
              <a:t>– </a:t>
            </a:r>
            <a:r>
              <a:rPr lang="en-GB" altLang="en-US" sz="2400" b="0" dirty="0" smtClean="0">
                <a:solidFill>
                  <a:schemeClr val="tx2"/>
                </a:solidFill>
              </a:rPr>
              <a:t>19</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March</a:t>
            </a:r>
          </a:p>
        </p:txBody>
      </p:sp>
      <p:sp>
        <p:nvSpPr>
          <p:cNvPr id="13316" name="Rectangle 5"/>
          <p:cNvSpPr>
            <a:spLocks noRot="1" noChangeArrowheads="1"/>
          </p:cNvSpPr>
          <p:nvPr/>
        </p:nvSpPr>
        <p:spPr bwMode="auto">
          <a:xfrm>
            <a:off x="323850" y="2347913"/>
            <a:ext cx="8569325" cy="1728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smtClean="0">
                <a:latin typeface="Helvetica" pitchFamily="34" charset="0"/>
              </a:rPr>
              <a:t>Intro </a:t>
            </a:r>
            <a:r>
              <a:rPr lang="en-GB" altLang="en-US" b="0" dirty="0">
                <a:latin typeface="Helvetica" pitchFamily="34" charset="0"/>
              </a:rPr>
              <a:t>to connectivity - PPI &amp; Resting state </a:t>
            </a:r>
            <a:r>
              <a:rPr lang="en-GB" altLang="en-US" sz="1600" b="0" dirty="0" smtClean="0">
                <a:latin typeface="Helvetica" pitchFamily="34" charset="0"/>
              </a:rPr>
              <a:t>(</a:t>
            </a:r>
            <a:r>
              <a:rPr lang="en-GB" sz="1600" b="0" dirty="0"/>
              <a:t>Rosie Coleman </a:t>
            </a:r>
            <a:r>
              <a:rPr lang="en-GB" altLang="en-US" sz="1600" b="0" dirty="0" smtClean="0">
                <a:latin typeface="Helvetica" pitchFamily="34" charset="0"/>
              </a:rPr>
              <a:t>&amp; </a:t>
            </a:r>
            <a:r>
              <a:rPr lang="en-GB" sz="1600" b="0" dirty="0"/>
              <a:t>Josh Kahan</a:t>
            </a:r>
            <a:r>
              <a:rPr lang="en-GB" altLang="en-US" sz="1600" b="0" dirty="0" smtClean="0">
                <a:latin typeface="Helvetica" pitchFamily="34" charset="0"/>
              </a:rPr>
              <a:t>)</a:t>
            </a:r>
            <a:endParaRPr lang="en-GB" altLang="en-US" sz="2000" b="0" dirty="0">
              <a:latin typeface="Helvetica" pitchFamily="34" charset="0"/>
            </a:endParaRPr>
          </a:p>
          <a:p>
            <a:pPr eaLnBrk="1" hangingPunct="1">
              <a:spcBef>
                <a:spcPct val="50000"/>
              </a:spcBef>
              <a:buFontTx/>
              <a:buChar char="•"/>
            </a:pPr>
            <a:r>
              <a:rPr lang="en-GB" altLang="en-US" b="0" dirty="0">
                <a:latin typeface="Helvetica" pitchFamily="34" charset="0"/>
              </a:rPr>
              <a:t>DCM for fMRI – theory &amp; practice</a:t>
            </a:r>
            <a:r>
              <a:rPr lang="en-GB" altLang="en-US" sz="2000" b="0" dirty="0">
                <a:latin typeface="Helvetica" pitchFamily="34" charset="0"/>
              </a:rPr>
              <a:t> </a:t>
            </a:r>
            <a:r>
              <a:rPr lang="en-GB" altLang="en-US" sz="1600" b="0" dirty="0" smtClean="0">
                <a:latin typeface="Helvetica" pitchFamily="34" charset="0"/>
              </a:rPr>
              <a:t>(</a:t>
            </a:r>
            <a:r>
              <a:rPr lang="en-GB" sz="1600" b="0" dirty="0"/>
              <a:t>Diego Lorca Puls </a:t>
            </a:r>
            <a:r>
              <a:rPr lang="en-GB" altLang="en-US" sz="1600" b="0" dirty="0" smtClean="0">
                <a:latin typeface="Helvetica" pitchFamily="34" charset="0"/>
              </a:rPr>
              <a:t>&amp; </a:t>
            </a:r>
            <a:r>
              <a:rPr lang="en-GB" sz="1600" b="0" dirty="0" err="1"/>
              <a:t>Sotirios</a:t>
            </a:r>
            <a:r>
              <a:rPr lang="en-GB" sz="1600" b="0" dirty="0"/>
              <a:t> </a:t>
            </a:r>
            <a:r>
              <a:rPr lang="en-GB" sz="1600" b="0" dirty="0" err="1"/>
              <a:t>Polychronis</a:t>
            </a:r>
            <a:r>
              <a:rPr lang="en-GB" altLang="en-US" sz="1600" b="0" dirty="0" smtClean="0">
                <a:latin typeface="Helvetica" pitchFamily="34" charset="0"/>
              </a:rPr>
              <a:t>)</a:t>
            </a:r>
            <a:endParaRPr lang="en-GB" altLang="en-US" sz="2000" b="0" dirty="0">
              <a:latin typeface="Helvetica" pitchFamily="34" charset="0"/>
            </a:endParaRPr>
          </a:p>
          <a:p>
            <a:pPr eaLnBrk="1" hangingPunct="1">
              <a:spcBef>
                <a:spcPct val="50000"/>
              </a:spcBef>
              <a:buFontTx/>
              <a:buChar char="•"/>
            </a:pPr>
            <a:r>
              <a:rPr lang="en-GB" altLang="en-US" b="0" dirty="0">
                <a:latin typeface="Helvetica" pitchFamily="34" charset="0"/>
              </a:rPr>
              <a:t>DCM for ERP / ERF – theory &amp; practice </a:t>
            </a:r>
            <a:r>
              <a:rPr lang="en-GB" altLang="en-US" sz="1600" b="0" dirty="0" smtClean="0">
                <a:latin typeface="Helvetica" pitchFamily="34" charset="0"/>
              </a:rPr>
              <a:t>(</a:t>
            </a:r>
            <a:r>
              <a:rPr lang="en-GB" sz="1600" b="0" dirty="0"/>
              <a:t>Elina Jacobs </a:t>
            </a:r>
            <a:r>
              <a:rPr lang="en-GB" altLang="en-US" sz="1600" b="0" dirty="0" smtClean="0">
                <a:latin typeface="Helvetica" pitchFamily="34" charset="0"/>
              </a:rPr>
              <a:t>&amp; </a:t>
            </a:r>
            <a:r>
              <a:rPr lang="en-GB" sz="1600" b="0" dirty="0"/>
              <a:t>Clare Palmer</a:t>
            </a:r>
            <a:r>
              <a:rPr lang="en-GB" altLang="en-US" sz="1600" b="0" dirty="0" smtClean="0">
                <a:latin typeface="Helvetica" pitchFamily="34" charset="0"/>
              </a:rPr>
              <a:t>)</a:t>
            </a:r>
            <a:endParaRPr lang="en-GB" altLang="en-US" sz="2000" b="0" dirty="0">
              <a:latin typeface="Helvetica" pitchFamily="34" charset="0"/>
            </a:endParaRPr>
          </a:p>
          <a:p>
            <a:pPr eaLnBrk="1" hangingPunct="1">
              <a:spcBef>
                <a:spcPct val="50000"/>
              </a:spcBef>
              <a:buFontTx/>
              <a:buChar char="•"/>
            </a:pPr>
            <a:endParaRPr lang="en-GB" altLang="en-US" sz="2000" b="0" dirty="0">
              <a:latin typeface="Helvetica" pitchFamily="34" charset="0"/>
            </a:endParaRPr>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3318"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3319"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320"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pic>
        <p:nvPicPr>
          <p:cNvPr id="14339"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0"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1"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4342" name="Text Box 8"/>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4343" name="Rectangle 9"/>
          <p:cNvSpPr>
            <a:spLocks noRot="1" noChangeArrowheads="1"/>
          </p:cNvSpPr>
          <p:nvPr/>
        </p:nvSpPr>
        <p:spPr bwMode="auto">
          <a:xfrm>
            <a:off x="1187450" y="1773238"/>
            <a:ext cx="7058025" cy="1008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solidFill>
                  <a:schemeClr val="tx2"/>
                </a:solidFill>
              </a:rPr>
              <a:t>VI. Structural MRI Analysis</a:t>
            </a:r>
            <a:r>
              <a:rPr lang="en-GB" altLang="en-US" sz="4000" b="0" dirty="0">
                <a:solidFill>
                  <a:schemeClr val="tx2"/>
                </a:solidFill>
              </a:rPr>
              <a:t> </a:t>
            </a:r>
            <a:br>
              <a:rPr lang="en-GB" altLang="en-US" sz="4000" b="0" dirty="0">
                <a:solidFill>
                  <a:schemeClr val="tx2"/>
                </a:solidFill>
              </a:rPr>
            </a:br>
            <a:r>
              <a:rPr lang="en-GB" altLang="en-US" sz="2400" b="0" dirty="0" smtClean="0">
                <a:solidFill>
                  <a:schemeClr val="tx2"/>
                </a:solidFill>
              </a:rPr>
              <a:t>26</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March- </a:t>
            </a:r>
            <a:r>
              <a:rPr lang="en-GB" altLang="en-US" sz="2400" b="0" dirty="0" smtClean="0">
                <a:solidFill>
                  <a:schemeClr val="tx2"/>
                </a:solidFill>
              </a:rPr>
              <a:t>2</a:t>
            </a:r>
            <a:r>
              <a:rPr lang="en-GB" altLang="en-US" sz="2400" b="0" baseline="30000" dirty="0">
                <a:solidFill>
                  <a:schemeClr val="tx2"/>
                </a:solidFill>
              </a:rPr>
              <a:t>n</a:t>
            </a:r>
            <a:r>
              <a:rPr lang="en-GB" altLang="en-US" sz="2400" b="0" baseline="30000" dirty="0" smtClean="0">
                <a:solidFill>
                  <a:schemeClr val="tx2"/>
                </a:solidFill>
              </a:rPr>
              <a:t>d</a:t>
            </a:r>
            <a:r>
              <a:rPr lang="en-GB" altLang="en-US" sz="2400" b="0" dirty="0" smtClean="0">
                <a:solidFill>
                  <a:schemeClr val="tx2"/>
                </a:solidFill>
              </a:rPr>
              <a:t> </a:t>
            </a:r>
            <a:r>
              <a:rPr lang="en-GB" altLang="en-US" sz="2400" b="0" dirty="0">
                <a:solidFill>
                  <a:schemeClr val="tx2"/>
                </a:solidFill>
              </a:rPr>
              <a:t>April</a:t>
            </a:r>
          </a:p>
        </p:txBody>
      </p:sp>
      <p:sp>
        <p:nvSpPr>
          <p:cNvPr id="14344" name="Rectangle 10"/>
          <p:cNvSpPr>
            <a:spLocks noRot="1" noChangeArrowheads="1"/>
          </p:cNvSpPr>
          <p:nvPr/>
        </p:nvSpPr>
        <p:spPr bwMode="auto">
          <a:xfrm>
            <a:off x="395288" y="3286125"/>
            <a:ext cx="7273925" cy="9350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sz="2000" b="0" dirty="0">
                <a:latin typeface="Helvetica" pitchFamily="34" charset="0"/>
              </a:rPr>
              <a:t>Voxel Based </a:t>
            </a:r>
            <a:r>
              <a:rPr lang="en-GB" altLang="en-US" sz="2000" b="0" dirty="0" err="1">
                <a:latin typeface="Helvetica" pitchFamily="34" charset="0"/>
              </a:rPr>
              <a:t>Morphometry</a:t>
            </a:r>
            <a:r>
              <a:rPr lang="en-GB" altLang="en-US" sz="2000" b="0" dirty="0">
                <a:latin typeface="Helvetica" pitchFamily="34" charset="0"/>
              </a:rPr>
              <a:t> </a:t>
            </a:r>
            <a:r>
              <a:rPr lang="en-GB" altLang="en-US" sz="1600" b="0" dirty="0" smtClean="0">
                <a:latin typeface="Helvetica" pitchFamily="34" charset="0"/>
              </a:rPr>
              <a:t>(</a:t>
            </a:r>
            <a:r>
              <a:rPr lang="en-GB" sz="1600" b="0" dirty="0"/>
              <a:t>Clarisse Aichelburg </a:t>
            </a:r>
            <a:r>
              <a:rPr lang="en-GB" altLang="en-US" sz="1600" b="0" dirty="0" smtClean="0">
                <a:latin typeface="Helvetica" pitchFamily="34" charset="0"/>
              </a:rPr>
              <a:t>&amp; </a:t>
            </a:r>
            <a:r>
              <a:rPr lang="en-GB" sz="1600" b="0" dirty="0"/>
              <a:t>Andrea </a:t>
            </a:r>
            <a:r>
              <a:rPr lang="en-GB" sz="1600" b="0" dirty="0" err="1"/>
              <a:t>Gajardo</a:t>
            </a:r>
            <a:r>
              <a:rPr lang="en-GB" altLang="en-US" sz="1600" b="0" dirty="0" smtClean="0">
                <a:latin typeface="Helvetica" pitchFamily="34" charset="0"/>
              </a:rPr>
              <a:t>)</a:t>
            </a:r>
            <a:endParaRPr lang="en-GB" altLang="en-US" sz="2000" b="0" u="sng" dirty="0">
              <a:latin typeface="Helvetica"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4"/>
          <p:cNvSpPr>
            <a:spLocks noRot="1" noChangeArrowheads="1"/>
          </p:cNvSpPr>
          <p:nvPr/>
        </p:nvSpPr>
        <p:spPr bwMode="auto">
          <a:xfrm>
            <a:off x="301625" y="590550"/>
            <a:ext cx="8510588" cy="1325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4000" b="0">
                <a:solidFill>
                  <a:srgbClr val="0066FF"/>
                </a:solidFill>
              </a:rPr>
              <a:t>Overview</a:t>
            </a:r>
          </a:p>
        </p:txBody>
      </p:sp>
      <p:sp>
        <p:nvSpPr>
          <p:cNvPr id="3075" name="Rectangle 5"/>
          <p:cNvSpPr>
            <a:spLocks noRot="1" noChangeArrowheads="1"/>
          </p:cNvSpPr>
          <p:nvPr/>
        </p:nvSpPr>
        <p:spPr bwMode="auto">
          <a:xfrm>
            <a:off x="684213" y="1844675"/>
            <a:ext cx="6983412" cy="40338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GB" altLang="en-US" sz="2800" b="0" dirty="0">
                <a:latin typeface="Helvetica" pitchFamily="34" charset="0"/>
              </a:rPr>
              <a:t> Introduction</a:t>
            </a:r>
          </a:p>
          <a:p>
            <a:pPr lvl="2" eaLnBrk="1" hangingPunct="1">
              <a:lnSpc>
                <a:spcPct val="150000"/>
              </a:lnSpc>
              <a:spcBef>
                <a:spcPct val="20000"/>
              </a:spcBef>
              <a:buFontTx/>
              <a:buChar char="•"/>
            </a:pPr>
            <a:r>
              <a:rPr lang="en-GB" altLang="en-US" sz="2000" b="0" dirty="0">
                <a:latin typeface="Helvetica" pitchFamily="34" charset="0"/>
              </a:rPr>
              <a:t>What’s </a:t>
            </a:r>
            <a:r>
              <a:rPr lang="en-GB" altLang="en-US" sz="2000" b="0" dirty="0" err="1">
                <a:latin typeface="Helvetica" pitchFamily="34" charset="0"/>
              </a:rPr>
              <a:t>MfD</a:t>
            </a:r>
            <a:r>
              <a:rPr lang="en-GB" altLang="en-US" sz="2000" b="0" dirty="0">
                <a:latin typeface="Helvetica" pitchFamily="34" charset="0"/>
              </a:rPr>
              <a:t> </a:t>
            </a:r>
          </a:p>
          <a:p>
            <a:pPr lvl="2" eaLnBrk="1" hangingPunct="1">
              <a:lnSpc>
                <a:spcPct val="150000"/>
              </a:lnSpc>
              <a:spcBef>
                <a:spcPct val="20000"/>
              </a:spcBef>
              <a:buFontTx/>
              <a:buChar char="•"/>
            </a:pPr>
            <a:r>
              <a:rPr lang="en-GB" altLang="en-US" sz="2000" b="0" dirty="0">
                <a:latin typeface="Helvetica" pitchFamily="34" charset="0"/>
              </a:rPr>
              <a:t>Programme for </a:t>
            </a:r>
            <a:r>
              <a:rPr lang="en-GB" altLang="en-US" sz="2000" b="0" dirty="0" smtClean="0">
                <a:latin typeface="Helvetica" pitchFamily="34" charset="0"/>
              </a:rPr>
              <a:t>2013</a:t>
            </a:r>
            <a:endParaRPr lang="en-GB" altLang="en-US" sz="2000" b="0" dirty="0">
              <a:latin typeface="Helvetica" pitchFamily="34" charset="0"/>
            </a:endParaRPr>
          </a:p>
        </p:txBody>
      </p:sp>
      <p:pic>
        <p:nvPicPr>
          <p:cNvPr id="3076"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7"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8"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9"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pic>
        <p:nvPicPr>
          <p:cNvPr id="14339"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0"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1"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4342" name="Text Box 8"/>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4343" name="Rectangle 9"/>
          <p:cNvSpPr>
            <a:spLocks noRot="1" noChangeArrowheads="1"/>
          </p:cNvSpPr>
          <p:nvPr/>
        </p:nvSpPr>
        <p:spPr bwMode="auto">
          <a:xfrm>
            <a:off x="1187450" y="1773238"/>
            <a:ext cx="7058025" cy="1008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solidFill>
                  <a:schemeClr val="tx2"/>
                </a:solidFill>
              </a:rPr>
              <a:t>VI. Structural MRI Analysis</a:t>
            </a:r>
            <a:r>
              <a:rPr lang="en-GB" altLang="en-US" sz="4000" b="0" dirty="0">
                <a:solidFill>
                  <a:schemeClr val="tx2"/>
                </a:solidFill>
              </a:rPr>
              <a:t> </a:t>
            </a:r>
            <a:br>
              <a:rPr lang="en-GB" altLang="en-US" sz="4000" b="0" dirty="0">
                <a:solidFill>
                  <a:schemeClr val="tx2"/>
                </a:solidFill>
              </a:rPr>
            </a:br>
            <a:r>
              <a:rPr lang="en-GB" altLang="en-US" sz="2400" b="0" dirty="0" smtClean="0">
                <a:solidFill>
                  <a:schemeClr val="tx2"/>
                </a:solidFill>
              </a:rPr>
              <a:t>26</a:t>
            </a:r>
            <a:r>
              <a:rPr lang="en-GB" altLang="en-US" sz="2400" b="0" baseline="30000" dirty="0" smtClean="0">
                <a:solidFill>
                  <a:schemeClr val="tx2"/>
                </a:solidFill>
              </a:rPr>
              <a:t>th</a:t>
            </a:r>
            <a:r>
              <a:rPr lang="en-GB" altLang="en-US" sz="2400" b="0" dirty="0" smtClean="0">
                <a:solidFill>
                  <a:schemeClr val="tx2"/>
                </a:solidFill>
              </a:rPr>
              <a:t> </a:t>
            </a:r>
            <a:r>
              <a:rPr lang="en-GB" altLang="en-US" sz="2400" b="0" dirty="0">
                <a:solidFill>
                  <a:schemeClr val="tx2"/>
                </a:solidFill>
              </a:rPr>
              <a:t>March- </a:t>
            </a:r>
            <a:r>
              <a:rPr lang="en-GB" altLang="en-US" sz="2400" b="0" dirty="0" smtClean="0">
                <a:solidFill>
                  <a:schemeClr val="tx2"/>
                </a:solidFill>
              </a:rPr>
              <a:t>2</a:t>
            </a:r>
            <a:r>
              <a:rPr lang="en-GB" altLang="en-US" sz="2400" b="0" baseline="30000" dirty="0">
                <a:solidFill>
                  <a:schemeClr val="tx2"/>
                </a:solidFill>
              </a:rPr>
              <a:t>n</a:t>
            </a:r>
            <a:r>
              <a:rPr lang="en-GB" altLang="en-US" sz="2400" b="0" baseline="30000" dirty="0" smtClean="0">
                <a:solidFill>
                  <a:schemeClr val="tx2"/>
                </a:solidFill>
              </a:rPr>
              <a:t>d</a:t>
            </a:r>
            <a:r>
              <a:rPr lang="en-GB" altLang="en-US" sz="2400" b="0" dirty="0" smtClean="0">
                <a:solidFill>
                  <a:schemeClr val="tx2"/>
                </a:solidFill>
              </a:rPr>
              <a:t> </a:t>
            </a:r>
            <a:r>
              <a:rPr lang="en-GB" altLang="en-US" sz="2400" b="0" dirty="0">
                <a:solidFill>
                  <a:schemeClr val="tx2"/>
                </a:solidFill>
              </a:rPr>
              <a:t>April</a:t>
            </a:r>
          </a:p>
        </p:txBody>
      </p:sp>
      <p:sp>
        <p:nvSpPr>
          <p:cNvPr id="14344" name="Rectangle 10"/>
          <p:cNvSpPr>
            <a:spLocks noRot="1" noChangeArrowheads="1"/>
          </p:cNvSpPr>
          <p:nvPr/>
        </p:nvSpPr>
        <p:spPr bwMode="auto">
          <a:xfrm>
            <a:off x="395288" y="3286125"/>
            <a:ext cx="7273925" cy="9350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sz="2000" b="0" dirty="0">
                <a:latin typeface="Helvetica" pitchFamily="34" charset="0"/>
              </a:rPr>
              <a:t>Voxel Based </a:t>
            </a:r>
            <a:r>
              <a:rPr lang="en-GB" altLang="en-US" sz="2000" b="0" dirty="0" err="1">
                <a:latin typeface="Helvetica" pitchFamily="34" charset="0"/>
              </a:rPr>
              <a:t>Morphometry</a:t>
            </a:r>
            <a:r>
              <a:rPr lang="en-GB" altLang="en-US" sz="2000" b="0" dirty="0">
                <a:latin typeface="Helvetica" pitchFamily="34" charset="0"/>
              </a:rPr>
              <a:t> </a:t>
            </a:r>
            <a:r>
              <a:rPr lang="en-GB" altLang="en-US" sz="1600" b="0" dirty="0" smtClean="0">
                <a:latin typeface="Helvetica" pitchFamily="34" charset="0"/>
              </a:rPr>
              <a:t>(</a:t>
            </a:r>
            <a:r>
              <a:rPr lang="en-GB" sz="1600" b="0" dirty="0"/>
              <a:t>Clarisse Aichelburg </a:t>
            </a:r>
            <a:r>
              <a:rPr lang="en-GB" altLang="en-US" sz="1600" b="0" dirty="0" smtClean="0">
                <a:latin typeface="Helvetica" pitchFamily="34" charset="0"/>
              </a:rPr>
              <a:t>&amp; </a:t>
            </a:r>
            <a:r>
              <a:rPr lang="en-GB" sz="1600" b="0" dirty="0"/>
              <a:t>Andrea Gajardo</a:t>
            </a:r>
            <a:r>
              <a:rPr lang="en-GB" altLang="en-US" sz="1600" b="0" dirty="0" smtClean="0">
                <a:latin typeface="Helvetica" pitchFamily="34" charset="0"/>
              </a:rPr>
              <a:t>)</a:t>
            </a:r>
            <a:endParaRPr lang="en-GB" altLang="en-US" sz="2000" b="0" u="sng" dirty="0">
              <a:latin typeface="Helvetica" pitchFamily="34" charset="0"/>
            </a:endParaRPr>
          </a:p>
          <a:p>
            <a:pPr eaLnBrk="1" hangingPunct="1">
              <a:spcBef>
                <a:spcPct val="50000"/>
              </a:spcBef>
              <a:buFontTx/>
              <a:buChar char="•"/>
            </a:pPr>
            <a:r>
              <a:rPr lang="en-GB" altLang="en-US" sz="2000" b="0" dirty="0">
                <a:latin typeface="Helvetica" pitchFamily="34" charset="0"/>
              </a:rPr>
              <a:t>Diffusion Tensor Imaging </a:t>
            </a:r>
            <a:r>
              <a:rPr lang="en-GB" altLang="en-US" sz="1600" b="0" dirty="0" smtClean="0">
                <a:latin typeface="Helvetica" pitchFamily="34" charset="0"/>
              </a:rPr>
              <a:t>(</a:t>
            </a:r>
            <a:r>
              <a:rPr lang="en-GB" sz="1600" b="0" dirty="0"/>
              <a:t>Nora Butkute </a:t>
            </a:r>
            <a:r>
              <a:rPr lang="en-GB" altLang="en-US" sz="1600" b="0" dirty="0" smtClean="0">
                <a:latin typeface="Helvetica" pitchFamily="34" charset="0"/>
              </a:rPr>
              <a:t>&amp; </a:t>
            </a:r>
            <a:r>
              <a:rPr lang="en-GB" sz="1600" b="0" dirty="0"/>
              <a:t>Richard Daws</a:t>
            </a:r>
            <a:r>
              <a:rPr lang="en-GB" altLang="en-US" sz="1600" b="0" dirty="0" smtClean="0">
                <a:latin typeface="Helvetica" pitchFamily="34" charset="0"/>
              </a:rPr>
              <a:t>)</a:t>
            </a:r>
            <a:endParaRPr lang="en-GB" altLang="en-US" sz="1600" b="0" dirty="0">
              <a:latin typeface="Helvetica"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5363" name="Rectangle 4"/>
          <p:cNvSpPr>
            <a:spLocks noRot="1" noChangeArrowheads="1"/>
          </p:cNvSpPr>
          <p:nvPr/>
        </p:nvSpPr>
        <p:spPr bwMode="auto">
          <a:xfrm>
            <a:off x="1258888" y="908050"/>
            <a:ext cx="6718300" cy="534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200" b="0">
                <a:solidFill>
                  <a:schemeClr val="tx2"/>
                </a:solidFill>
              </a:rPr>
              <a:t>How to prepare your presentation</a:t>
            </a:r>
          </a:p>
        </p:txBody>
      </p:sp>
      <p:sp>
        <p:nvSpPr>
          <p:cNvPr id="15364" name="Rectangle 5"/>
          <p:cNvSpPr>
            <a:spLocks noRot="1" noChangeArrowheads="1"/>
          </p:cNvSpPr>
          <p:nvPr/>
        </p:nvSpPr>
        <p:spPr bwMode="auto">
          <a:xfrm>
            <a:off x="323850" y="2709863"/>
            <a:ext cx="8569325" cy="3240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endParaRPr lang="en-GB" altLang="en-US" sz="2400" b="0" dirty="0">
              <a:latin typeface="Helvetica" pitchFamily="34" charset="0"/>
            </a:endParaRPr>
          </a:p>
        </p:txBody>
      </p:sp>
      <p:pic>
        <p:nvPicPr>
          <p:cNvPr id="15365" name="Picture 9"/>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6" name="Picture 10"/>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7" name="Picture 1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368" name="Text Box 12"/>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5369" name="Text Box 14"/>
          <p:cNvSpPr txBox="1">
            <a:spLocks noChangeArrowheads="1"/>
          </p:cNvSpPr>
          <p:nvPr/>
        </p:nvSpPr>
        <p:spPr bwMode="auto">
          <a:xfrm>
            <a:off x="395288" y="1700213"/>
            <a:ext cx="8137525" cy="869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2400" dirty="0"/>
              <a:t>Very important!!!:</a:t>
            </a:r>
            <a:r>
              <a:rPr lang="en-GB" altLang="en-US" sz="2400" b="0" dirty="0"/>
              <a:t> Read the</a:t>
            </a:r>
            <a:r>
              <a:rPr lang="en-GB" altLang="en-US" sz="2400" dirty="0"/>
              <a:t> </a:t>
            </a:r>
            <a:r>
              <a:rPr lang="en-GB" altLang="en-US" sz="2400" u="sng" dirty="0" smtClean="0">
                <a:solidFill>
                  <a:srgbClr val="0066FF"/>
                </a:solidFill>
              </a:rPr>
              <a:t>Presenters’ </a:t>
            </a:r>
            <a:r>
              <a:rPr lang="en-GB" altLang="en-US" sz="2400" u="sng" dirty="0">
                <a:solidFill>
                  <a:srgbClr val="0066FF"/>
                </a:solidFill>
              </a:rPr>
              <a:t>guide</a:t>
            </a:r>
            <a:r>
              <a:rPr lang="en-GB" altLang="en-US" sz="2400" b="0" dirty="0"/>
              <a:t> </a:t>
            </a:r>
          </a:p>
          <a:p>
            <a:pPr eaLnBrk="1" hangingPunct="1">
              <a:spcBef>
                <a:spcPct val="50000"/>
              </a:spcBef>
            </a:pPr>
            <a:r>
              <a:rPr lang="en-GB" altLang="en-US" sz="1600" b="0" dirty="0"/>
              <a:t>(</a:t>
            </a:r>
            <a:r>
              <a:rPr lang="en-GB" altLang="en-US" b="0" dirty="0"/>
              <a:t>http://</a:t>
            </a:r>
            <a:r>
              <a:rPr lang="en-GB" altLang="en-US" b="0" dirty="0" err="1"/>
              <a:t>www.fil.ion.ucl.ac.uk/mfd/guide.pdf</a:t>
            </a:r>
            <a:r>
              <a:rPr lang="en-GB" altLang="en-US" sz="1600" b="0" dirty="0"/>
              <a: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5363" name="Rectangle 4"/>
          <p:cNvSpPr>
            <a:spLocks noRot="1" noChangeArrowheads="1"/>
          </p:cNvSpPr>
          <p:nvPr/>
        </p:nvSpPr>
        <p:spPr bwMode="auto">
          <a:xfrm>
            <a:off x="1258888" y="908050"/>
            <a:ext cx="6718300" cy="534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200" b="0">
                <a:solidFill>
                  <a:schemeClr val="tx2"/>
                </a:solidFill>
              </a:rPr>
              <a:t>How to prepare your presentation</a:t>
            </a:r>
          </a:p>
        </p:txBody>
      </p:sp>
      <p:sp>
        <p:nvSpPr>
          <p:cNvPr id="15364" name="Rectangle 5"/>
          <p:cNvSpPr>
            <a:spLocks noRot="1" noChangeArrowheads="1"/>
          </p:cNvSpPr>
          <p:nvPr/>
        </p:nvSpPr>
        <p:spPr bwMode="auto">
          <a:xfrm>
            <a:off x="323850" y="2709863"/>
            <a:ext cx="8569325" cy="3240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a:latin typeface="Helvetica" pitchFamily="34" charset="0"/>
              </a:rPr>
              <a:t>Remember your audience are not experts…</a:t>
            </a:r>
          </a:p>
          <a:p>
            <a:pPr eaLnBrk="1" hangingPunct="1">
              <a:spcBef>
                <a:spcPct val="50000"/>
              </a:spcBef>
              <a:buFontTx/>
              <a:buChar char="•"/>
            </a:pPr>
            <a:r>
              <a:rPr lang="en-GB" altLang="en-US" b="0" dirty="0">
                <a:latin typeface="Helvetica" pitchFamily="34" charset="0"/>
              </a:rPr>
              <a:t>The aim of the sessions is to </a:t>
            </a:r>
          </a:p>
          <a:p>
            <a:pPr lvl="1" eaLnBrk="1" hangingPunct="1">
              <a:spcBef>
                <a:spcPct val="50000"/>
              </a:spcBef>
              <a:buFontTx/>
              <a:buChar char="–"/>
            </a:pPr>
            <a:r>
              <a:rPr lang="en-GB" altLang="en-US" b="0" dirty="0">
                <a:latin typeface="Helvetica" pitchFamily="34" charset="0"/>
              </a:rPr>
              <a:t>introduce the concepts and explain why they are important to imaging analysis</a:t>
            </a:r>
          </a:p>
          <a:p>
            <a:pPr lvl="1" eaLnBrk="1" hangingPunct="1">
              <a:spcBef>
                <a:spcPct val="50000"/>
              </a:spcBef>
              <a:buFontTx/>
              <a:buChar char="–"/>
            </a:pPr>
            <a:r>
              <a:rPr lang="en-GB" altLang="en-US" b="0" dirty="0">
                <a:latin typeface="Helvetica" pitchFamily="34" charset="0"/>
              </a:rPr>
              <a:t>familiarise people with the basic theory and standard methods</a:t>
            </a:r>
            <a:endParaRPr lang="en-GB" altLang="en-US" b="0" dirty="0" smtClean="0">
              <a:latin typeface="Helvetica" pitchFamily="34" charset="0"/>
            </a:endParaRPr>
          </a:p>
          <a:p>
            <a:pPr eaLnBrk="1" hangingPunct="1">
              <a:spcBef>
                <a:spcPct val="50000"/>
              </a:spcBef>
              <a:buFontTx/>
              <a:buChar char="•"/>
            </a:pPr>
            <a:endParaRPr lang="en-GB" altLang="en-US" dirty="0">
              <a:latin typeface="Helvetica" pitchFamily="34" charset="0"/>
            </a:endParaRPr>
          </a:p>
        </p:txBody>
      </p:sp>
      <p:pic>
        <p:nvPicPr>
          <p:cNvPr id="15365" name="Picture 9"/>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6" name="Picture 10"/>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7" name="Picture 1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368" name="Text Box 12"/>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5369" name="Text Box 14"/>
          <p:cNvSpPr txBox="1">
            <a:spLocks noChangeArrowheads="1"/>
          </p:cNvSpPr>
          <p:nvPr/>
        </p:nvSpPr>
        <p:spPr bwMode="auto">
          <a:xfrm>
            <a:off x="395288" y="1700213"/>
            <a:ext cx="8137525" cy="869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2400" dirty="0"/>
              <a:t>Very important!!!:</a:t>
            </a:r>
            <a:r>
              <a:rPr lang="en-GB" altLang="en-US" sz="2400" b="0" dirty="0"/>
              <a:t> Read the</a:t>
            </a:r>
            <a:r>
              <a:rPr lang="en-GB" altLang="en-US" sz="2400" dirty="0"/>
              <a:t> </a:t>
            </a:r>
            <a:r>
              <a:rPr lang="en-GB" altLang="en-US" sz="2400" u="sng" dirty="0" smtClean="0">
                <a:solidFill>
                  <a:srgbClr val="0066FF"/>
                </a:solidFill>
              </a:rPr>
              <a:t>Presenters’ </a:t>
            </a:r>
            <a:r>
              <a:rPr lang="en-GB" altLang="en-US" sz="2400" u="sng" dirty="0">
                <a:solidFill>
                  <a:srgbClr val="0066FF"/>
                </a:solidFill>
              </a:rPr>
              <a:t>guide</a:t>
            </a:r>
            <a:r>
              <a:rPr lang="en-GB" altLang="en-US" sz="2400" b="0" dirty="0"/>
              <a:t> </a:t>
            </a:r>
          </a:p>
          <a:p>
            <a:pPr eaLnBrk="1" hangingPunct="1">
              <a:spcBef>
                <a:spcPct val="50000"/>
              </a:spcBef>
            </a:pPr>
            <a:r>
              <a:rPr lang="en-GB" altLang="en-US" sz="1600" b="0" dirty="0"/>
              <a:t>(</a:t>
            </a:r>
            <a:r>
              <a:rPr lang="en-GB" altLang="en-US" b="0" dirty="0"/>
              <a:t>http://</a:t>
            </a:r>
            <a:r>
              <a:rPr lang="en-GB" altLang="en-US" b="0" dirty="0" err="1"/>
              <a:t>www.fil.ion.ucl.ac.uk/mfd/guide.pdf</a:t>
            </a:r>
            <a:r>
              <a:rPr lang="en-GB" altLang="en-US" sz="1600" b="0" dirty="0"/>
              <a: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5363" name="Rectangle 4"/>
          <p:cNvSpPr>
            <a:spLocks noRot="1" noChangeArrowheads="1"/>
          </p:cNvSpPr>
          <p:nvPr/>
        </p:nvSpPr>
        <p:spPr bwMode="auto">
          <a:xfrm>
            <a:off x="1258888" y="908050"/>
            <a:ext cx="6718300" cy="534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200" b="0">
                <a:solidFill>
                  <a:schemeClr val="tx2"/>
                </a:solidFill>
              </a:rPr>
              <a:t>How to prepare your presentation</a:t>
            </a:r>
          </a:p>
        </p:txBody>
      </p:sp>
      <p:sp>
        <p:nvSpPr>
          <p:cNvPr id="15364" name="Rectangle 5"/>
          <p:cNvSpPr>
            <a:spLocks noRot="1" noChangeArrowheads="1"/>
          </p:cNvSpPr>
          <p:nvPr/>
        </p:nvSpPr>
        <p:spPr bwMode="auto">
          <a:xfrm>
            <a:off x="323850" y="2709863"/>
            <a:ext cx="8569325" cy="3240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a:latin typeface="Helvetica" pitchFamily="34" charset="0"/>
              </a:rPr>
              <a:t>Remember your audience are not experts…</a:t>
            </a:r>
          </a:p>
          <a:p>
            <a:pPr eaLnBrk="1" hangingPunct="1">
              <a:spcBef>
                <a:spcPct val="50000"/>
              </a:spcBef>
              <a:buFontTx/>
              <a:buChar char="•"/>
            </a:pPr>
            <a:r>
              <a:rPr lang="en-GB" altLang="en-US" b="0" dirty="0">
                <a:latin typeface="Helvetica" pitchFamily="34" charset="0"/>
              </a:rPr>
              <a:t>The aim of the sessions is to </a:t>
            </a:r>
          </a:p>
          <a:p>
            <a:pPr lvl="1" eaLnBrk="1" hangingPunct="1">
              <a:spcBef>
                <a:spcPct val="50000"/>
              </a:spcBef>
              <a:buFontTx/>
              <a:buChar char="–"/>
            </a:pPr>
            <a:r>
              <a:rPr lang="en-GB" altLang="en-US" b="0" dirty="0">
                <a:latin typeface="Helvetica" pitchFamily="34" charset="0"/>
              </a:rPr>
              <a:t>introduce the concepts and explain why they are important to imaging analysis</a:t>
            </a:r>
          </a:p>
          <a:p>
            <a:pPr lvl="1" eaLnBrk="1" hangingPunct="1">
              <a:spcBef>
                <a:spcPct val="50000"/>
              </a:spcBef>
              <a:buFontTx/>
              <a:buChar char="–"/>
            </a:pPr>
            <a:r>
              <a:rPr lang="en-GB" altLang="en-US" b="0" dirty="0">
                <a:latin typeface="Helvetica" pitchFamily="34" charset="0"/>
              </a:rPr>
              <a:t>familiarise people with the basic theory and standard methods</a:t>
            </a:r>
          </a:p>
          <a:p>
            <a:pPr eaLnBrk="1" hangingPunct="1">
              <a:spcBef>
                <a:spcPct val="50000"/>
              </a:spcBef>
              <a:buFontTx/>
              <a:buChar char="•"/>
            </a:pPr>
            <a:r>
              <a:rPr lang="en-GB" altLang="en-US" b="0" dirty="0">
                <a:latin typeface="Helvetica" pitchFamily="34" charset="0"/>
              </a:rPr>
              <a:t>Time: </a:t>
            </a:r>
            <a:r>
              <a:rPr lang="en-GB" altLang="en-US" dirty="0">
                <a:latin typeface="Helvetica" pitchFamily="34" charset="0"/>
              </a:rPr>
              <a:t>45min. + 15min</a:t>
            </a:r>
            <a:r>
              <a:rPr lang="en-GB" altLang="en-US" b="0" dirty="0">
                <a:latin typeface="Helvetica" pitchFamily="34" charset="0"/>
              </a:rPr>
              <a:t>. questions – </a:t>
            </a:r>
            <a:r>
              <a:rPr lang="en-GB" altLang="en-US" dirty="0">
                <a:latin typeface="Helvetica" pitchFamily="34" charset="0"/>
              </a:rPr>
              <a:t>2 presenters</a:t>
            </a:r>
            <a:r>
              <a:rPr lang="en-GB" altLang="en-US" b="0" dirty="0">
                <a:latin typeface="Helvetica" pitchFamily="34" charset="0"/>
              </a:rPr>
              <a:t> per session</a:t>
            </a:r>
            <a:r>
              <a:rPr lang="en-GB" altLang="en-US" b="0" dirty="0" smtClean="0">
                <a:latin typeface="Helvetica" pitchFamily="34" charset="0"/>
              </a:rPr>
              <a:t> </a:t>
            </a:r>
            <a:endParaRPr lang="en-GB" altLang="en-US" b="0" dirty="0">
              <a:latin typeface="Helvetica" pitchFamily="34" charset="0"/>
            </a:endParaRPr>
          </a:p>
        </p:txBody>
      </p:sp>
      <p:pic>
        <p:nvPicPr>
          <p:cNvPr id="15365" name="Picture 9"/>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6" name="Picture 10"/>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7" name="Picture 1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368" name="Text Box 12"/>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5369" name="Text Box 14"/>
          <p:cNvSpPr txBox="1">
            <a:spLocks noChangeArrowheads="1"/>
          </p:cNvSpPr>
          <p:nvPr/>
        </p:nvSpPr>
        <p:spPr bwMode="auto">
          <a:xfrm>
            <a:off x="395288" y="1700213"/>
            <a:ext cx="8137525" cy="869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2400" dirty="0"/>
              <a:t>Very important!!!:</a:t>
            </a:r>
            <a:r>
              <a:rPr lang="en-GB" altLang="en-US" sz="2400" b="0" dirty="0"/>
              <a:t> Read the</a:t>
            </a:r>
            <a:r>
              <a:rPr lang="en-GB" altLang="en-US" sz="2400" dirty="0"/>
              <a:t> </a:t>
            </a:r>
            <a:r>
              <a:rPr lang="en-GB" altLang="en-US" sz="2400" u="sng" dirty="0" smtClean="0">
                <a:solidFill>
                  <a:srgbClr val="0066FF"/>
                </a:solidFill>
              </a:rPr>
              <a:t>Presenters’ </a:t>
            </a:r>
            <a:r>
              <a:rPr lang="en-GB" altLang="en-US" sz="2400" u="sng" dirty="0">
                <a:solidFill>
                  <a:srgbClr val="0066FF"/>
                </a:solidFill>
              </a:rPr>
              <a:t>guide</a:t>
            </a:r>
            <a:r>
              <a:rPr lang="en-GB" altLang="en-US" sz="2400" b="0" dirty="0"/>
              <a:t> </a:t>
            </a:r>
          </a:p>
          <a:p>
            <a:pPr eaLnBrk="1" hangingPunct="1">
              <a:spcBef>
                <a:spcPct val="50000"/>
              </a:spcBef>
            </a:pPr>
            <a:r>
              <a:rPr lang="en-GB" altLang="en-US" sz="1600" b="0" dirty="0"/>
              <a:t>(</a:t>
            </a:r>
            <a:r>
              <a:rPr lang="en-GB" altLang="en-US" b="0" dirty="0"/>
              <a:t>http://</a:t>
            </a:r>
            <a:r>
              <a:rPr lang="en-GB" altLang="en-US" b="0" dirty="0" err="1"/>
              <a:t>www.fil.ion.ucl.ac.uk/mfd/guide.pdf</a:t>
            </a:r>
            <a:r>
              <a:rPr lang="en-GB" altLang="en-US" sz="1600" b="0" dirty="0"/>
              <a: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5363" name="Rectangle 4"/>
          <p:cNvSpPr>
            <a:spLocks noRot="1" noChangeArrowheads="1"/>
          </p:cNvSpPr>
          <p:nvPr/>
        </p:nvSpPr>
        <p:spPr bwMode="auto">
          <a:xfrm>
            <a:off x="1258888" y="908050"/>
            <a:ext cx="6718300" cy="534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200" b="0">
                <a:solidFill>
                  <a:schemeClr val="tx2"/>
                </a:solidFill>
              </a:rPr>
              <a:t>How to prepare your presentation</a:t>
            </a:r>
          </a:p>
        </p:txBody>
      </p:sp>
      <p:sp>
        <p:nvSpPr>
          <p:cNvPr id="15364" name="Rectangle 5"/>
          <p:cNvSpPr>
            <a:spLocks noRot="1" noChangeArrowheads="1"/>
          </p:cNvSpPr>
          <p:nvPr/>
        </p:nvSpPr>
        <p:spPr bwMode="auto">
          <a:xfrm>
            <a:off x="323850" y="2709863"/>
            <a:ext cx="8569325" cy="3240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a:latin typeface="Helvetica" pitchFamily="34" charset="0"/>
              </a:rPr>
              <a:t>Remember your audience are not experts…</a:t>
            </a:r>
          </a:p>
          <a:p>
            <a:pPr eaLnBrk="1" hangingPunct="1">
              <a:spcBef>
                <a:spcPct val="50000"/>
              </a:spcBef>
              <a:buFontTx/>
              <a:buChar char="•"/>
            </a:pPr>
            <a:r>
              <a:rPr lang="en-GB" altLang="en-US" b="0" dirty="0">
                <a:latin typeface="Helvetica" pitchFamily="34" charset="0"/>
              </a:rPr>
              <a:t>The aim of the sessions is to </a:t>
            </a:r>
          </a:p>
          <a:p>
            <a:pPr lvl="1" eaLnBrk="1" hangingPunct="1">
              <a:spcBef>
                <a:spcPct val="50000"/>
              </a:spcBef>
              <a:buFontTx/>
              <a:buChar char="–"/>
            </a:pPr>
            <a:r>
              <a:rPr lang="en-GB" altLang="en-US" b="0" dirty="0">
                <a:latin typeface="Helvetica" pitchFamily="34" charset="0"/>
              </a:rPr>
              <a:t>introduce the concepts and explain why they are important to imaging analysis</a:t>
            </a:r>
          </a:p>
          <a:p>
            <a:pPr lvl="1" eaLnBrk="1" hangingPunct="1">
              <a:spcBef>
                <a:spcPct val="50000"/>
              </a:spcBef>
              <a:buFontTx/>
              <a:buChar char="–"/>
            </a:pPr>
            <a:r>
              <a:rPr lang="en-GB" altLang="en-US" b="0" dirty="0">
                <a:latin typeface="Helvetica" pitchFamily="34" charset="0"/>
              </a:rPr>
              <a:t>familiarise people with the basic theory and standard methods</a:t>
            </a:r>
          </a:p>
          <a:p>
            <a:pPr eaLnBrk="1" hangingPunct="1">
              <a:spcBef>
                <a:spcPct val="50000"/>
              </a:spcBef>
              <a:buFontTx/>
              <a:buChar char="•"/>
            </a:pPr>
            <a:r>
              <a:rPr lang="en-GB" altLang="en-US" b="0" dirty="0">
                <a:latin typeface="Helvetica" pitchFamily="34" charset="0"/>
              </a:rPr>
              <a:t>Time: </a:t>
            </a:r>
            <a:r>
              <a:rPr lang="en-GB" altLang="en-US" dirty="0">
                <a:latin typeface="Helvetica" pitchFamily="34" charset="0"/>
              </a:rPr>
              <a:t>45min. + 15min</a:t>
            </a:r>
            <a:r>
              <a:rPr lang="en-GB" altLang="en-US" b="0" dirty="0">
                <a:latin typeface="Helvetica" pitchFamily="34" charset="0"/>
              </a:rPr>
              <a:t>. questions – </a:t>
            </a:r>
            <a:r>
              <a:rPr lang="en-GB" altLang="en-US" dirty="0">
                <a:latin typeface="Helvetica" pitchFamily="34" charset="0"/>
              </a:rPr>
              <a:t>2 presenters</a:t>
            </a:r>
            <a:r>
              <a:rPr lang="en-GB" altLang="en-US" b="0" dirty="0">
                <a:latin typeface="Helvetica" pitchFamily="34" charset="0"/>
              </a:rPr>
              <a:t> per session </a:t>
            </a:r>
          </a:p>
          <a:p>
            <a:pPr eaLnBrk="1" hangingPunct="1">
              <a:spcBef>
                <a:spcPct val="50000"/>
              </a:spcBef>
              <a:buFontTx/>
              <a:buChar char="•"/>
            </a:pPr>
            <a:r>
              <a:rPr lang="en-GB" altLang="en-US" b="0" dirty="0">
                <a:latin typeface="Helvetica" pitchFamily="34" charset="0"/>
              </a:rPr>
              <a:t>Don’t just copy last year’s slides!!!..</a:t>
            </a:r>
            <a:r>
              <a:rPr lang="en-GB" altLang="en-US" b="0" dirty="0" smtClean="0">
                <a:latin typeface="Helvetica" pitchFamily="34" charset="0"/>
              </a:rPr>
              <a:t>.</a:t>
            </a:r>
            <a:endParaRPr lang="en-GB" altLang="en-US" sz="2400" b="0" dirty="0">
              <a:latin typeface="Helvetica" pitchFamily="34" charset="0"/>
            </a:endParaRPr>
          </a:p>
        </p:txBody>
      </p:sp>
      <p:pic>
        <p:nvPicPr>
          <p:cNvPr id="15365" name="Picture 9"/>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6" name="Picture 10"/>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7" name="Picture 1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368" name="Text Box 12"/>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5369" name="Text Box 14"/>
          <p:cNvSpPr txBox="1">
            <a:spLocks noChangeArrowheads="1"/>
          </p:cNvSpPr>
          <p:nvPr/>
        </p:nvSpPr>
        <p:spPr bwMode="auto">
          <a:xfrm>
            <a:off x="395288" y="1700213"/>
            <a:ext cx="8137525" cy="869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2400" dirty="0"/>
              <a:t>Very important!!!:</a:t>
            </a:r>
            <a:r>
              <a:rPr lang="en-GB" altLang="en-US" sz="2400" b="0" dirty="0"/>
              <a:t> Read the</a:t>
            </a:r>
            <a:r>
              <a:rPr lang="en-GB" altLang="en-US" sz="2400" dirty="0"/>
              <a:t> </a:t>
            </a:r>
            <a:r>
              <a:rPr lang="en-GB" altLang="en-US" sz="2400" u="sng" dirty="0" smtClean="0">
                <a:solidFill>
                  <a:srgbClr val="0066FF"/>
                </a:solidFill>
              </a:rPr>
              <a:t>Presenters’ </a:t>
            </a:r>
            <a:r>
              <a:rPr lang="en-GB" altLang="en-US" sz="2400" u="sng" dirty="0">
                <a:solidFill>
                  <a:srgbClr val="0066FF"/>
                </a:solidFill>
              </a:rPr>
              <a:t>guide</a:t>
            </a:r>
            <a:r>
              <a:rPr lang="en-GB" altLang="en-US" sz="2400" b="0" dirty="0"/>
              <a:t> </a:t>
            </a:r>
          </a:p>
          <a:p>
            <a:pPr eaLnBrk="1" hangingPunct="1">
              <a:spcBef>
                <a:spcPct val="50000"/>
              </a:spcBef>
            </a:pPr>
            <a:r>
              <a:rPr lang="en-GB" altLang="en-US" sz="1600" b="0" dirty="0"/>
              <a:t>(</a:t>
            </a:r>
            <a:r>
              <a:rPr lang="en-GB" altLang="en-US" b="0" dirty="0"/>
              <a:t>http://</a:t>
            </a:r>
            <a:r>
              <a:rPr lang="en-GB" altLang="en-US" b="0" dirty="0" err="1"/>
              <a:t>www.fil.ion.ucl.ac.uk/mfd/guide.pdf</a:t>
            </a:r>
            <a:r>
              <a:rPr lang="en-GB" altLang="en-US" sz="1600" b="0" dirty="0"/>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5363" name="Rectangle 4"/>
          <p:cNvSpPr>
            <a:spLocks noRot="1" noChangeArrowheads="1"/>
          </p:cNvSpPr>
          <p:nvPr/>
        </p:nvSpPr>
        <p:spPr bwMode="auto">
          <a:xfrm>
            <a:off x="1258888" y="908050"/>
            <a:ext cx="6718300" cy="534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200" b="0">
                <a:solidFill>
                  <a:schemeClr val="tx2"/>
                </a:solidFill>
              </a:rPr>
              <a:t>How to prepare your presentation</a:t>
            </a:r>
          </a:p>
        </p:txBody>
      </p:sp>
      <p:sp>
        <p:nvSpPr>
          <p:cNvPr id="15364" name="Rectangle 5"/>
          <p:cNvSpPr>
            <a:spLocks noRot="1" noChangeArrowheads="1"/>
          </p:cNvSpPr>
          <p:nvPr/>
        </p:nvSpPr>
        <p:spPr bwMode="auto">
          <a:xfrm>
            <a:off x="323850" y="2709863"/>
            <a:ext cx="8569325" cy="3240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dirty="0">
                <a:latin typeface="Helvetica" pitchFamily="34" charset="0"/>
              </a:rPr>
              <a:t>Remember your audience are not experts…</a:t>
            </a:r>
          </a:p>
          <a:p>
            <a:pPr eaLnBrk="1" hangingPunct="1">
              <a:spcBef>
                <a:spcPct val="50000"/>
              </a:spcBef>
              <a:buFontTx/>
              <a:buChar char="•"/>
            </a:pPr>
            <a:r>
              <a:rPr lang="en-GB" altLang="en-US" b="0" dirty="0">
                <a:latin typeface="Helvetica" pitchFamily="34" charset="0"/>
              </a:rPr>
              <a:t>The aim of the sessions is to </a:t>
            </a:r>
          </a:p>
          <a:p>
            <a:pPr lvl="1" eaLnBrk="1" hangingPunct="1">
              <a:spcBef>
                <a:spcPct val="50000"/>
              </a:spcBef>
              <a:buFontTx/>
              <a:buChar char="–"/>
            </a:pPr>
            <a:r>
              <a:rPr lang="en-GB" altLang="en-US" b="0" dirty="0">
                <a:latin typeface="Helvetica" pitchFamily="34" charset="0"/>
              </a:rPr>
              <a:t>introduce the concepts and explain why they are important to imaging analysis</a:t>
            </a:r>
          </a:p>
          <a:p>
            <a:pPr lvl="1" eaLnBrk="1" hangingPunct="1">
              <a:spcBef>
                <a:spcPct val="50000"/>
              </a:spcBef>
              <a:buFontTx/>
              <a:buChar char="–"/>
            </a:pPr>
            <a:r>
              <a:rPr lang="en-GB" altLang="en-US" b="0" dirty="0">
                <a:latin typeface="Helvetica" pitchFamily="34" charset="0"/>
              </a:rPr>
              <a:t>familiarise people with the basic theory and standard methods</a:t>
            </a:r>
          </a:p>
          <a:p>
            <a:pPr eaLnBrk="1" hangingPunct="1">
              <a:spcBef>
                <a:spcPct val="50000"/>
              </a:spcBef>
              <a:buFontTx/>
              <a:buChar char="•"/>
            </a:pPr>
            <a:r>
              <a:rPr lang="en-GB" altLang="en-US" b="0" dirty="0">
                <a:latin typeface="Helvetica" pitchFamily="34" charset="0"/>
              </a:rPr>
              <a:t>Time: </a:t>
            </a:r>
            <a:r>
              <a:rPr lang="en-GB" altLang="en-US" dirty="0">
                <a:latin typeface="Helvetica" pitchFamily="34" charset="0"/>
              </a:rPr>
              <a:t>45min. + 15min</a:t>
            </a:r>
            <a:r>
              <a:rPr lang="en-GB" altLang="en-US" b="0" dirty="0">
                <a:latin typeface="Helvetica" pitchFamily="34" charset="0"/>
              </a:rPr>
              <a:t>. questions – </a:t>
            </a:r>
            <a:r>
              <a:rPr lang="en-GB" altLang="en-US" dirty="0">
                <a:latin typeface="Helvetica" pitchFamily="34" charset="0"/>
              </a:rPr>
              <a:t>2 presenters</a:t>
            </a:r>
            <a:r>
              <a:rPr lang="en-GB" altLang="en-US" b="0" dirty="0">
                <a:latin typeface="Helvetica" pitchFamily="34" charset="0"/>
              </a:rPr>
              <a:t> per session </a:t>
            </a:r>
          </a:p>
          <a:p>
            <a:pPr eaLnBrk="1" hangingPunct="1">
              <a:spcBef>
                <a:spcPct val="50000"/>
              </a:spcBef>
              <a:buFontTx/>
              <a:buChar char="•"/>
            </a:pPr>
            <a:r>
              <a:rPr lang="en-GB" altLang="en-US" b="0" dirty="0">
                <a:latin typeface="Helvetica" pitchFamily="34" charset="0"/>
              </a:rPr>
              <a:t>Don’t just copy last year’s slides!!!...</a:t>
            </a:r>
          </a:p>
          <a:p>
            <a:pPr eaLnBrk="1" hangingPunct="1">
              <a:spcBef>
                <a:spcPct val="50000"/>
              </a:spcBef>
              <a:buFontTx/>
              <a:buChar char="•"/>
            </a:pPr>
            <a:r>
              <a:rPr lang="en-GB" altLang="en-US" b="0" dirty="0">
                <a:latin typeface="Helvetica" pitchFamily="34" charset="0"/>
              </a:rPr>
              <a:t>Start preparing your talk with your co-presenter at least </a:t>
            </a:r>
            <a:r>
              <a:rPr lang="en-GB" altLang="en-US" dirty="0">
                <a:latin typeface="Helvetica" pitchFamily="34" charset="0"/>
              </a:rPr>
              <a:t>2 weeks in </a:t>
            </a:r>
            <a:r>
              <a:rPr lang="en-GB" altLang="en-US" dirty="0" smtClean="0">
                <a:latin typeface="Helvetica" pitchFamily="34" charset="0"/>
              </a:rPr>
              <a:t>advance</a:t>
            </a:r>
          </a:p>
          <a:p>
            <a:pPr eaLnBrk="1" hangingPunct="1">
              <a:spcBef>
                <a:spcPct val="50000"/>
              </a:spcBef>
              <a:buFontTx/>
              <a:buChar char="•"/>
            </a:pPr>
            <a:endParaRPr lang="en-GB" altLang="en-US" dirty="0">
              <a:latin typeface="Helvetica" pitchFamily="34" charset="0"/>
            </a:endParaRPr>
          </a:p>
        </p:txBody>
      </p:sp>
      <p:pic>
        <p:nvPicPr>
          <p:cNvPr id="15365" name="Picture 9"/>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6" name="Picture 10"/>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7" name="Picture 1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368" name="Text Box 12"/>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5369" name="Text Box 14"/>
          <p:cNvSpPr txBox="1">
            <a:spLocks noChangeArrowheads="1"/>
          </p:cNvSpPr>
          <p:nvPr/>
        </p:nvSpPr>
        <p:spPr bwMode="auto">
          <a:xfrm>
            <a:off x="395288" y="1700213"/>
            <a:ext cx="8137525" cy="869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2400" dirty="0"/>
              <a:t>Very important!!!:</a:t>
            </a:r>
            <a:r>
              <a:rPr lang="en-GB" altLang="en-US" sz="2400" b="0" dirty="0"/>
              <a:t> Read the</a:t>
            </a:r>
            <a:r>
              <a:rPr lang="en-GB" altLang="en-US" sz="2400" dirty="0"/>
              <a:t> </a:t>
            </a:r>
            <a:r>
              <a:rPr lang="en-GB" altLang="en-US" sz="2400" u="sng" dirty="0" smtClean="0">
                <a:solidFill>
                  <a:srgbClr val="0066FF"/>
                </a:solidFill>
              </a:rPr>
              <a:t>Presenters’ </a:t>
            </a:r>
            <a:r>
              <a:rPr lang="en-GB" altLang="en-US" sz="2400" u="sng" dirty="0">
                <a:solidFill>
                  <a:srgbClr val="0066FF"/>
                </a:solidFill>
              </a:rPr>
              <a:t>guide</a:t>
            </a:r>
            <a:r>
              <a:rPr lang="en-GB" altLang="en-US" sz="2400" b="0" dirty="0"/>
              <a:t> </a:t>
            </a:r>
          </a:p>
          <a:p>
            <a:pPr eaLnBrk="1" hangingPunct="1">
              <a:spcBef>
                <a:spcPct val="50000"/>
              </a:spcBef>
            </a:pPr>
            <a:r>
              <a:rPr lang="en-GB" altLang="en-US" sz="1600" b="0" dirty="0"/>
              <a:t>(</a:t>
            </a:r>
            <a:r>
              <a:rPr lang="en-GB" altLang="en-US" b="0" dirty="0"/>
              <a:t>http://</a:t>
            </a:r>
            <a:r>
              <a:rPr lang="en-GB" altLang="en-US" b="0" dirty="0" err="1"/>
              <a:t>www.fil.ion.ucl.ac.uk/mfd/guide.pdf</a:t>
            </a:r>
            <a:r>
              <a:rPr lang="en-GB" altLang="en-US" sz="1600" b="0" dirty="0"/>
              <a: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5363" name="Rectangle 4"/>
          <p:cNvSpPr>
            <a:spLocks noRot="1" noChangeArrowheads="1"/>
          </p:cNvSpPr>
          <p:nvPr/>
        </p:nvSpPr>
        <p:spPr bwMode="auto">
          <a:xfrm>
            <a:off x="1258888" y="908050"/>
            <a:ext cx="6718300" cy="534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200" b="0">
                <a:solidFill>
                  <a:schemeClr val="tx2"/>
                </a:solidFill>
              </a:rPr>
              <a:t>How to prepare your presentation</a:t>
            </a:r>
          </a:p>
        </p:txBody>
      </p:sp>
      <p:sp>
        <p:nvSpPr>
          <p:cNvPr id="15364" name="Rectangle 5"/>
          <p:cNvSpPr>
            <a:spLocks noRot="1" noChangeArrowheads="1"/>
          </p:cNvSpPr>
          <p:nvPr/>
        </p:nvSpPr>
        <p:spPr bwMode="auto">
          <a:xfrm>
            <a:off x="323850" y="2709863"/>
            <a:ext cx="8569325" cy="3240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Tx/>
              <a:buChar char="•"/>
            </a:pPr>
            <a:r>
              <a:rPr lang="en-GB" altLang="en-US" b="0">
                <a:latin typeface="Helvetica" pitchFamily="34" charset="0"/>
              </a:rPr>
              <a:t>Remember your audience are not experts…</a:t>
            </a:r>
          </a:p>
          <a:p>
            <a:pPr eaLnBrk="1" hangingPunct="1">
              <a:spcBef>
                <a:spcPct val="50000"/>
              </a:spcBef>
              <a:buFontTx/>
              <a:buChar char="•"/>
            </a:pPr>
            <a:r>
              <a:rPr lang="en-GB" altLang="en-US" b="0">
                <a:latin typeface="Helvetica" pitchFamily="34" charset="0"/>
              </a:rPr>
              <a:t>The aim of the sessions is to </a:t>
            </a:r>
          </a:p>
          <a:p>
            <a:pPr lvl="1" eaLnBrk="1" hangingPunct="1">
              <a:spcBef>
                <a:spcPct val="50000"/>
              </a:spcBef>
              <a:buFontTx/>
              <a:buChar char="–"/>
            </a:pPr>
            <a:r>
              <a:rPr lang="en-GB" altLang="en-US" b="0">
                <a:latin typeface="Helvetica" pitchFamily="34" charset="0"/>
              </a:rPr>
              <a:t>introduce the concepts and explain why they are important to imaging analysis</a:t>
            </a:r>
          </a:p>
          <a:p>
            <a:pPr lvl="1" eaLnBrk="1" hangingPunct="1">
              <a:spcBef>
                <a:spcPct val="50000"/>
              </a:spcBef>
              <a:buFontTx/>
              <a:buChar char="–"/>
            </a:pPr>
            <a:r>
              <a:rPr lang="en-GB" altLang="en-US" b="0">
                <a:latin typeface="Helvetica" pitchFamily="34" charset="0"/>
              </a:rPr>
              <a:t>familiarise people with the basic theory and standard methods</a:t>
            </a:r>
          </a:p>
          <a:p>
            <a:pPr eaLnBrk="1" hangingPunct="1">
              <a:spcBef>
                <a:spcPct val="50000"/>
              </a:spcBef>
              <a:buFontTx/>
              <a:buChar char="•"/>
            </a:pPr>
            <a:r>
              <a:rPr lang="en-GB" altLang="en-US" b="0">
                <a:latin typeface="Helvetica" pitchFamily="34" charset="0"/>
              </a:rPr>
              <a:t>Time: </a:t>
            </a:r>
            <a:r>
              <a:rPr lang="en-GB" altLang="en-US">
                <a:latin typeface="Helvetica" pitchFamily="34" charset="0"/>
              </a:rPr>
              <a:t>45min. + 15min</a:t>
            </a:r>
            <a:r>
              <a:rPr lang="en-GB" altLang="en-US" b="0">
                <a:latin typeface="Helvetica" pitchFamily="34" charset="0"/>
              </a:rPr>
              <a:t>. questions – </a:t>
            </a:r>
            <a:r>
              <a:rPr lang="en-GB" altLang="en-US">
                <a:latin typeface="Helvetica" pitchFamily="34" charset="0"/>
              </a:rPr>
              <a:t>2 presenters</a:t>
            </a:r>
            <a:r>
              <a:rPr lang="en-GB" altLang="en-US" b="0">
                <a:latin typeface="Helvetica" pitchFamily="34" charset="0"/>
              </a:rPr>
              <a:t> per session </a:t>
            </a:r>
          </a:p>
          <a:p>
            <a:pPr eaLnBrk="1" hangingPunct="1">
              <a:spcBef>
                <a:spcPct val="50000"/>
              </a:spcBef>
              <a:buFontTx/>
              <a:buChar char="•"/>
            </a:pPr>
            <a:r>
              <a:rPr lang="en-GB" altLang="en-US" b="0">
                <a:latin typeface="Helvetica" pitchFamily="34" charset="0"/>
              </a:rPr>
              <a:t>Don’t just copy last year’s slides!!!...</a:t>
            </a:r>
          </a:p>
          <a:p>
            <a:pPr eaLnBrk="1" hangingPunct="1">
              <a:spcBef>
                <a:spcPct val="50000"/>
              </a:spcBef>
              <a:buFontTx/>
              <a:buChar char="•"/>
            </a:pPr>
            <a:r>
              <a:rPr lang="en-GB" altLang="en-US" b="0">
                <a:latin typeface="Helvetica" pitchFamily="34" charset="0"/>
              </a:rPr>
              <a:t>Start preparing your talk with your co-presenter at least </a:t>
            </a:r>
            <a:r>
              <a:rPr lang="en-GB" altLang="en-US">
                <a:latin typeface="Helvetica" pitchFamily="34" charset="0"/>
              </a:rPr>
              <a:t>2 weeks in advance</a:t>
            </a:r>
          </a:p>
          <a:p>
            <a:pPr eaLnBrk="1" hangingPunct="1">
              <a:spcBef>
                <a:spcPct val="50000"/>
              </a:spcBef>
              <a:buFontTx/>
              <a:buChar char="•"/>
            </a:pPr>
            <a:r>
              <a:rPr lang="en-GB" altLang="en-US">
                <a:latin typeface="Helvetica" pitchFamily="34" charset="0"/>
              </a:rPr>
              <a:t>Talk to the allocated expert 1 week in advance</a:t>
            </a:r>
            <a:endParaRPr lang="en-GB" altLang="en-US" sz="2400" b="0">
              <a:latin typeface="Helvetica" pitchFamily="34" charset="0"/>
            </a:endParaRPr>
          </a:p>
        </p:txBody>
      </p:sp>
      <p:pic>
        <p:nvPicPr>
          <p:cNvPr id="15365" name="Picture 9"/>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6" name="Picture 10"/>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7" name="Picture 1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368" name="Text Box 12"/>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5369" name="Text Box 14"/>
          <p:cNvSpPr txBox="1">
            <a:spLocks noChangeArrowheads="1"/>
          </p:cNvSpPr>
          <p:nvPr/>
        </p:nvSpPr>
        <p:spPr bwMode="auto">
          <a:xfrm>
            <a:off x="395288" y="1700213"/>
            <a:ext cx="8137525" cy="869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2400" dirty="0"/>
              <a:t>Very important!!!:</a:t>
            </a:r>
            <a:r>
              <a:rPr lang="en-GB" altLang="en-US" sz="2400" b="0" dirty="0"/>
              <a:t> Read the</a:t>
            </a:r>
            <a:r>
              <a:rPr lang="en-GB" altLang="en-US" sz="2400" dirty="0"/>
              <a:t> </a:t>
            </a:r>
            <a:r>
              <a:rPr lang="en-GB" altLang="en-US" sz="2400" u="sng" dirty="0" smtClean="0">
                <a:solidFill>
                  <a:srgbClr val="0066FF"/>
                </a:solidFill>
              </a:rPr>
              <a:t>Presenters’ </a:t>
            </a:r>
            <a:r>
              <a:rPr lang="en-GB" altLang="en-US" sz="2400" u="sng" dirty="0">
                <a:solidFill>
                  <a:srgbClr val="0066FF"/>
                </a:solidFill>
              </a:rPr>
              <a:t>guide</a:t>
            </a:r>
            <a:r>
              <a:rPr lang="en-GB" altLang="en-US" sz="2400" b="0" dirty="0"/>
              <a:t> </a:t>
            </a:r>
          </a:p>
          <a:p>
            <a:pPr eaLnBrk="1" hangingPunct="1">
              <a:spcBef>
                <a:spcPct val="50000"/>
              </a:spcBef>
            </a:pPr>
            <a:r>
              <a:rPr lang="en-GB" altLang="en-US" sz="1600" b="0" dirty="0"/>
              <a:t>(</a:t>
            </a:r>
            <a:r>
              <a:rPr lang="en-GB" altLang="en-US" b="0" dirty="0"/>
              <a:t>http://</a:t>
            </a:r>
            <a:r>
              <a:rPr lang="en-GB" altLang="en-US" b="0" dirty="0" err="1"/>
              <a:t>www.fil.ion.ucl.ac.uk/mfd/guide.pdf</a:t>
            </a:r>
            <a:r>
              <a:rPr lang="en-GB" altLang="en-US" sz="1600" b="0" dirty="0"/>
              <a: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6387" name="Rectangle 4"/>
          <p:cNvSpPr>
            <a:spLocks noRot="1" noChangeArrowheads="1"/>
          </p:cNvSpPr>
          <p:nvPr/>
        </p:nvSpPr>
        <p:spPr bwMode="auto">
          <a:xfrm>
            <a:off x="755650" y="1052513"/>
            <a:ext cx="7705725" cy="935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200" b="0">
                <a:solidFill>
                  <a:schemeClr val="tx2"/>
                </a:solidFill>
              </a:rPr>
              <a:t>What if I can’t make my presentation?</a:t>
            </a:r>
          </a:p>
        </p:txBody>
      </p:sp>
      <p:sp>
        <p:nvSpPr>
          <p:cNvPr id="16388" name="Rectangle 5"/>
          <p:cNvSpPr>
            <a:spLocks noRot="1" noChangeArrowheads="1"/>
          </p:cNvSpPr>
          <p:nvPr/>
        </p:nvSpPr>
        <p:spPr bwMode="auto">
          <a:xfrm>
            <a:off x="323850" y="2060575"/>
            <a:ext cx="8518525" cy="35290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GB" altLang="en-US" sz="2800" b="0" dirty="0">
              <a:latin typeface="Helvetica" pitchFamily="34" charset="0"/>
            </a:endParaRPr>
          </a:p>
          <a:p>
            <a:pPr eaLnBrk="1" hangingPunct="1">
              <a:spcBef>
                <a:spcPct val="20000"/>
              </a:spcBef>
              <a:buFontTx/>
              <a:buChar char="•"/>
            </a:pPr>
            <a:r>
              <a:rPr lang="en-GB" altLang="en-US" sz="2400" b="0" dirty="0">
                <a:latin typeface="Helvetica" pitchFamily="34" charset="0"/>
              </a:rPr>
              <a:t>If you want to change / swap your topic, try and </a:t>
            </a:r>
            <a:r>
              <a:rPr lang="en-GB" altLang="en-US" sz="2400" dirty="0">
                <a:latin typeface="Helvetica" pitchFamily="34" charset="0"/>
              </a:rPr>
              <a:t>find someone else to swap with</a:t>
            </a:r>
            <a:r>
              <a:rPr lang="en-GB" altLang="en-US" sz="2400" b="0" dirty="0">
                <a:latin typeface="Helvetica" pitchFamily="34" charset="0"/>
              </a:rPr>
              <a:t>….</a:t>
            </a:r>
          </a:p>
          <a:p>
            <a:pPr eaLnBrk="1" hangingPunct="1">
              <a:spcBef>
                <a:spcPct val="20000"/>
              </a:spcBef>
              <a:buFontTx/>
              <a:buChar char="•"/>
            </a:pPr>
            <a:endParaRPr lang="en-GB" altLang="en-US" sz="2400" b="0" dirty="0">
              <a:latin typeface="Helvetica" pitchFamily="34" charset="0"/>
            </a:endParaRPr>
          </a:p>
          <a:p>
            <a:pPr eaLnBrk="1" hangingPunct="1">
              <a:spcBef>
                <a:spcPct val="20000"/>
              </a:spcBef>
              <a:buFontTx/>
              <a:buChar char="•"/>
            </a:pPr>
            <a:r>
              <a:rPr lang="en-GB" altLang="en-US" sz="2400" b="0" dirty="0">
                <a:latin typeface="Helvetica" pitchFamily="34" charset="0"/>
              </a:rPr>
              <a:t>…if you still can’t find a solution, then </a:t>
            </a:r>
            <a:r>
              <a:rPr lang="en-GB" altLang="en-US" sz="2400" dirty="0">
                <a:latin typeface="Helvetica" pitchFamily="34" charset="0"/>
              </a:rPr>
              <a:t>get in touch</a:t>
            </a:r>
            <a:r>
              <a:rPr lang="en-GB" altLang="en-US" sz="2400" b="0" dirty="0">
                <a:latin typeface="Helvetica" pitchFamily="34" charset="0"/>
              </a:rPr>
              <a:t> with </a:t>
            </a:r>
            <a:r>
              <a:rPr lang="en-GB" altLang="en-US" sz="2400" b="0" dirty="0" smtClean="0">
                <a:latin typeface="Helvetica" pitchFamily="34" charset="0"/>
              </a:rPr>
              <a:t>Archy or Marion </a:t>
            </a:r>
            <a:r>
              <a:rPr lang="en-GB" altLang="en-US" sz="2400" b="0" dirty="0">
                <a:latin typeface="Helvetica" pitchFamily="34" charset="0"/>
              </a:rPr>
              <a:t>as soon as possible (at least </a:t>
            </a:r>
            <a:r>
              <a:rPr lang="en-GB" altLang="en-US" sz="2400" dirty="0">
                <a:latin typeface="Helvetica" pitchFamily="34" charset="0"/>
              </a:rPr>
              <a:t>3 weeks before the talk</a:t>
            </a:r>
            <a:r>
              <a:rPr lang="en-GB" altLang="en-US" sz="2400" b="0" dirty="0">
                <a:latin typeface="Helvetica" pitchFamily="34" charset="0"/>
              </a:rPr>
              <a:t>).</a:t>
            </a:r>
            <a:r>
              <a:rPr lang="en-GB" altLang="en-US" sz="2800" b="0" dirty="0">
                <a:latin typeface="Helvetica" pitchFamily="34" charset="0"/>
              </a:rPr>
              <a:t> </a:t>
            </a:r>
          </a:p>
        </p:txBody>
      </p:sp>
      <p:pic>
        <p:nvPicPr>
          <p:cNvPr id="16389" name="Picture 9"/>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6390" name="Picture 10"/>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6391" name="Picture 1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6392" name="Text Box 12"/>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7411" name="Rectangle 4"/>
          <p:cNvSpPr>
            <a:spLocks noRot="1" noChangeArrowheads="1"/>
          </p:cNvSpPr>
          <p:nvPr/>
        </p:nvSpPr>
        <p:spPr bwMode="auto">
          <a:xfrm>
            <a:off x="684213" y="692150"/>
            <a:ext cx="751046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b="0">
                <a:solidFill>
                  <a:schemeClr val="tx2"/>
                </a:solidFill>
              </a:rPr>
              <a:t>Where to find help</a:t>
            </a:r>
          </a:p>
        </p:txBody>
      </p:sp>
      <p:sp>
        <p:nvSpPr>
          <p:cNvPr id="17412" name="Rectangle 5"/>
          <p:cNvSpPr>
            <a:spLocks noRot="1" noChangeArrowheads="1"/>
          </p:cNvSpPr>
          <p:nvPr/>
        </p:nvSpPr>
        <p:spPr bwMode="auto">
          <a:xfrm>
            <a:off x="827088" y="2636838"/>
            <a:ext cx="7129462" cy="3744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pPr>
            <a:r>
              <a:rPr lang="en-GB" altLang="en-US" sz="1600" dirty="0" smtClean="0">
                <a:solidFill>
                  <a:srgbClr val="0000FF"/>
                </a:solidFill>
                <a:latin typeface="Helvetica" pitchFamily="34" charset="0"/>
              </a:rPr>
              <a:t>Online</a:t>
            </a:r>
          </a:p>
          <a:p>
            <a:pPr eaLnBrk="1" hangingPunct="1">
              <a:lnSpc>
                <a:spcPct val="80000"/>
              </a:lnSpc>
              <a:spcBef>
                <a:spcPct val="50000"/>
              </a:spcBef>
              <a:buFontTx/>
              <a:buChar char="•"/>
            </a:pPr>
            <a:r>
              <a:rPr lang="en-GB" altLang="en-US" sz="1600" b="0" dirty="0" smtClean="0">
                <a:latin typeface="Helvetica" pitchFamily="34" charset="0"/>
              </a:rPr>
              <a:t>Key </a:t>
            </a:r>
            <a:r>
              <a:rPr lang="en-GB" altLang="en-US" sz="1600" b="0" dirty="0">
                <a:latin typeface="Helvetica" pitchFamily="34" charset="0"/>
              </a:rPr>
              <a:t>papers</a:t>
            </a:r>
          </a:p>
          <a:p>
            <a:pPr eaLnBrk="1" hangingPunct="1">
              <a:lnSpc>
                <a:spcPct val="80000"/>
              </a:lnSpc>
              <a:spcBef>
                <a:spcPct val="50000"/>
              </a:spcBef>
              <a:buFontTx/>
              <a:buChar char="•"/>
            </a:pPr>
            <a:r>
              <a:rPr lang="en-GB" altLang="en-US" sz="1600" b="0" dirty="0">
                <a:latin typeface="Helvetica" pitchFamily="34" charset="0"/>
              </a:rPr>
              <a:t>Previous years’ slides</a:t>
            </a:r>
          </a:p>
          <a:p>
            <a:pPr eaLnBrk="1" hangingPunct="1">
              <a:lnSpc>
                <a:spcPct val="80000"/>
              </a:lnSpc>
              <a:spcBef>
                <a:spcPct val="50000"/>
              </a:spcBef>
              <a:buFontTx/>
              <a:buChar char="•"/>
            </a:pPr>
            <a:r>
              <a:rPr lang="en-GB" altLang="en-US" sz="1600" b="0" dirty="0">
                <a:latin typeface="Helvetica" pitchFamily="34" charset="0"/>
              </a:rPr>
              <a:t>Human Brain Function Textbook (online)</a:t>
            </a:r>
          </a:p>
          <a:p>
            <a:pPr eaLnBrk="1" hangingPunct="1">
              <a:lnSpc>
                <a:spcPct val="80000"/>
              </a:lnSpc>
              <a:spcBef>
                <a:spcPct val="50000"/>
              </a:spcBef>
              <a:buFontTx/>
              <a:buChar char="•"/>
            </a:pPr>
            <a:r>
              <a:rPr lang="en-GB" altLang="en-US" sz="1600" b="0" dirty="0">
                <a:latin typeface="Helvetica" pitchFamily="34" charset="0"/>
              </a:rPr>
              <a:t>SPM course slides</a:t>
            </a:r>
          </a:p>
          <a:p>
            <a:pPr eaLnBrk="1" hangingPunct="1">
              <a:lnSpc>
                <a:spcPct val="80000"/>
              </a:lnSpc>
              <a:spcBef>
                <a:spcPct val="50000"/>
              </a:spcBef>
              <a:buFontTx/>
              <a:buChar char="•"/>
            </a:pPr>
            <a:r>
              <a:rPr lang="en-GB" altLang="en-US" sz="1600" b="0" dirty="0">
                <a:latin typeface="Helvetica" pitchFamily="34" charset="0"/>
              </a:rPr>
              <a:t>Cambridge CBU homepage (</a:t>
            </a:r>
            <a:r>
              <a:rPr lang="en-GB" altLang="en-US" sz="1600" b="0" dirty="0" err="1">
                <a:latin typeface="Helvetica" pitchFamily="34" charset="0"/>
              </a:rPr>
              <a:t>Rik</a:t>
            </a:r>
            <a:r>
              <a:rPr lang="en-GB" altLang="en-US" sz="1600" b="0" dirty="0">
                <a:latin typeface="Helvetica" pitchFamily="34" charset="0"/>
              </a:rPr>
              <a:t> Henson’s slides)</a:t>
            </a:r>
          </a:p>
          <a:p>
            <a:pPr eaLnBrk="1" hangingPunct="1">
              <a:lnSpc>
                <a:spcPct val="80000"/>
              </a:lnSpc>
              <a:spcBef>
                <a:spcPct val="50000"/>
              </a:spcBef>
            </a:pPr>
            <a:endParaRPr lang="en-GB" altLang="en-US" sz="1600" b="0" dirty="0" smtClean="0">
              <a:latin typeface="Helvetica" pitchFamily="34" charset="0"/>
            </a:endParaRPr>
          </a:p>
          <a:p>
            <a:pPr lvl="1" eaLnBrk="1" hangingPunct="1">
              <a:lnSpc>
                <a:spcPct val="80000"/>
              </a:lnSpc>
              <a:spcBef>
                <a:spcPct val="50000"/>
              </a:spcBef>
              <a:buFontTx/>
              <a:buChar char="–"/>
            </a:pPr>
            <a:endParaRPr lang="en-GB" altLang="en-US" sz="1600" b="0" dirty="0">
              <a:latin typeface="Helvetica" pitchFamily="34" charset="0"/>
            </a:endParaRPr>
          </a:p>
        </p:txBody>
      </p:sp>
      <p:pic>
        <p:nvPicPr>
          <p:cNvPr id="17413" name="Picture 1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414" name="Picture 1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415" name="Picture 1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73838"/>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416" name="Text Box 15"/>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7417" name="Rectangle 18"/>
          <p:cNvSpPr>
            <a:spLocks noRot="1" noChangeArrowheads="1"/>
          </p:cNvSpPr>
          <p:nvPr/>
        </p:nvSpPr>
        <p:spPr bwMode="auto">
          <a:xfrm>
            <a:off x="827088" y="1557338"/>
            <a:ext cx="1657350" cy="358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pPr>
            <a:r>
              <a:rPr lang="en-GB" altLang="en-US" sz="2400" b="0">
                <a:solidFill>
                  <a:srgbClr val="0066FF"/>
                </a:solidFill>
                <a:latin typeface="Helvetica" pitchFamily="34" charset="0"/>
              </a:rPr>
              <a:t>MfD Home</a:t>
            </a:r>
            <a:r>
              <a:rPr lang="en-GB" altLang="en-US" sz="2400" b="0">
                <a:latin typeface="Helvetica" pitchFamily="34" charset="0"/>
              </a:rPr>
              <a:t>            </a:t>
            </a:r>
          </a:p>
        </p:txBody>
      </p:sp>
      <p:sp>
        <p:nvSpPr>
          <p:cNvPr id="17418" name="Line 19"/>
          <p:cNvSpPr>
            <a:spLocks noChangeShapeType="1"/>
          </p:cNvSpPr>
          <p:nvPr/>
        </p:nvSpPr>
        <p:spPr bwMode="auto">
          <a:xfrm>
            <a:off x="2555875" y="1773238"/>
            <a:ext cx="6477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sp>
        <p:nvSpPr>
          <p:cNvPr id="17419" name="Rectangle 20"/>
          <p:cNvSpPr>
            <a:spLocks noRot="1" noChangeArrowheads="1"/>
          </p:cNvSpPr>
          <p:nvPr/>
        </p:nvSpPr>
        <p:spPr bwMode="auto">
          <a:xfrm>
            <a:off x="3276600" y="1557338"/>
            <a:ext cx="1657350" cy="358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pPr>
            <a:r>
              <a:rPr lang="en-GB" altLang="en-US" sz="2400" b="0">
                <a:solidFill>
                  <a:srgbClr val="0066FF"/>
                </a:solidFill>
                <a:latin typeface="Helvetica" pitchFamily="34" charset="0"/>
              </a:rPr>
              <a:t>Resources</a:t>
            </a:r>
            <a:r>
              <a:rPr lang="en-GB" altLang="en-US" sz="2400" b="0">
                <a:latin typeface="Helvetica" pitchFamily="34" charset="0"/>
              </a:rPr>
              <a:t>            </a:t>
            </a:r>
          </a:p>
        </p:txBody>
      </p:sp>
      <p:sp>
        <p:nvSpPr>
          <p:cNvPr id="17420" name="Rectangle 21"/>
          <p:cNvSpPr>
            <a:spLocks noRot="1" noChangeArrowheads="1"/>
          </p:cNvSpPr>
          <p:nvPr/>
        </p:nvSpPr>
        <p:spPr bwMode="auto">
          <a:xfrm>
            <a:off x="827088" y="1989138"/>
            <a:ext cx="5761037" cy="358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pPr>
            <a:r>
              <a:rPr lang="en-GB" altLang="en-US" b="0"/>
              <a:t>http://www.fil.ion.ucl.ac.uk/mfd/page2/page2.html</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7411" name="Rectangle 4"/>
          <p:cNvSpPr>
            <a:spLocks noRot="1" noChangeArrowheads="1"/>
          </p:cNvSpPr>
          <p:nvPr/>
        </p:nvSpPr>
        <p:spPr bwMode="auto">
          <a:xfrm>
            <a:off x="684213" y="692150"/>
            <a:ext cx="751046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b="0">
                <a:solidFill>
                  <a:schemeClr val="tx2"/>
                </a:solidFill>
              </a:rPr>
              <a:t>Where to find help</a:t>
            </a:r>
          </a:p>
        </p:txBody>
      </p:sp>
      <p:sp>
        <p:nvSpPr>
          <p:cNvPr id="17412" name="Rectangle 5"/>
          <p:cNvSpPr>
            <a:spLocks noRot="1" noChangeArrowheads="1"/>
          </p:cNvSpPr>
          <p:nvPr/>
        </p:nvSpPr>
        <p:spPr bwMode="auto">
          <a:xfrm>
            <a:off x="827088" y="2636838"/>
            <a:ext cx="7129462" cy="3744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pPr>
            <a:r>
              <a:rPr lang="en-GB" altLang="en-US" sz="1600" dirty="0" smtClean="0">
                <a:solidFill>
                  <a:srgbClr val="0000FF"/>
                </a:solidFill>
                <a:latin typeface="Helvetica" pitchFamily="34" charset="0"/>
              </a:rPr>
              <a:t>Online</a:t>
            </a:r>
          </a:p>
          <a:p>
            <a:pPr eaLnBrk="1" hangingPunct="1">
              <a:lnSpc>
                <a:spcPct val="80000"/>
              </a:lnSpc>
              <a:spcBef>
                <a:spcPct val="50000"/>
              </a:spcBef>
              <a:buFontTx/>
              <a:buChar char="•"/>
            </a:pPr>
            <a:r>
              <a:rPr lang="en-GB" altLang="en-US" sz="1600" b="0" dirty="0" smtClean="0">
                <a:latin typeface="Helvetica" pitchFamily="34" charset="0"/>
              </a:rPr>
              <a:t>Key </a:t>
            </a:r>
            <a:r>
              <a:rPr lang="en-GB" altLang="en-US" sz="1600" b="0" dirty="0">
                <a:latin typeface="Helvetica" pitchFamily="34" charset="0"/>
              </a:rPr>
              <a:t>papers</a:t>
            </a:r>
          </a:p>
          <a:p>
            <a:pPr eaLnBrk="1" hangingPunct="1">
              <a:lnSpc>
                <a:spcPct val="80000"/>
              </a:lnSpc>
              <a:spcBef>
                <a:spcPct val="50000"/>
              </a:spcBef>
              <a:buFontTx/>
              <a:buChar char="•"/>
            </a:pPr>
            <a:r>
              <a:rPr lang="en-GB" altLang="en-US" sz="1600" b="0" dirty="0">
                <a:latin typeface="Helvetica" pitchFamily="34" charset="0"/>
              </a:rPr>
              <a:t>Previous years’ slides</a:t>
            </a:r>
          </a:p>
          <a:p>
            <a:pPr eaLnBrk="1" hangingPunct="1">
              <a:lnSpc>
                <a:spcPct val="80000"/>
              </a:lnSpc>
              <a:spcBef>
                <a:spcPct val="50000"/>
              </a:spcBef>
              <a:buFontTx/>
              <a:buChar char="•"/>
            </a:pPr>
            <a:r>
              <a:rPr lang="en-GB" altLang="en-US" sz="1600" b="0" dirty="0">
                <a:latin typeface="Helvetica" pitchFamily="34" charset="0"/>
              </a:rPr>
              <a:t>Human Brain Function Textbook (online)</a:t>
            </a:r>
          </a:p>
          <a:p>
            <a:pPr eaLnBrk="1" hangingPunct="1">
              <a:lnSpc>
                <a:spcPct val="80000"/>
              </a:lnSpc>
              <a:spcBef>
                <a:spcPct val="50000"/>
              </a:spcBef>
              <a:buFontTx/>
              <a:buChar char="•"/>
            </a:pPr>
            <a:r>
              <a:rPr lang="en-GB" altLang="en-US" sz="1600" b="0" dirty="0">
                <a:latin typeface="Helvetica" pitchFamily="34" charset="0"/>
              </a:rPr>
              <a:t>SPM course slides</a:t>
            </a:r>
          </a:p>
          <a:p>
            <a:pPr eaLnBrk="1" hangingPunct="1">
              <a:lnSpc>
                <a:spcPct val="80000"/>
              </a:lnSpc>
              <a:spcBef>
                <a:spcPct val="50000"/>
              </a:spcBef>
              <a:buFontTx/>
              <a:buChar char="•"/>
            </a:pPr>
            <a:r>
              <a:rPr lang="en-GB" altLang="en-US" sz="1600" b="0" dirty="0">
                <a:latin typeface="Helvetica" pitchFamily="34" charset="0"/>
              </a:rPr>
              <a:t>Cambridge CBU homepage (</a:t>
            </a:r>
            <a:r>
              <a:rPr lang="en-GB" altLang="en-US" sz="1600" b="0" dirty="0" err="1">
                <a:latin typeface="Helvetica" pitchFamily="34" charset="0"/>
              </a:rPr>
              <a:t>Rik</a:t>
            </a:r>
            <a:r>
              <a:rPr lang="en-GB" altLang="en-US" sz="1600" b="0" dirty="0">
                <a:latin typeface="Helvetica" pitchFamily="34" charset="0"/>
              </a:rPr>
              <a:t> Henson’s slides)</a:t>
            </a:r>
          </a:p>
          <a:p>
            <a:pPr eaLnBrk="1" hangingPunct="1">
              <a:lnSpc>
                <a:spcPct val="80000"/>
              </a:lnSpc>
              <a:spcBef>
                <a:spcPct val="50000"/>
              </a:spcBef>
            </a:pPr>
            <a:endParaRPr lang="en-GB" altLang="en-US" sz="1600" b="0" dirty="0" smtClean="0">
              <a:latin typeface="Helvetica" pitchFamily="34" charset="0"/>
            </a:endParaRPr>
          </a:p>
          <a:p>
            <a:pPr eaLnBrk="1" hangingPunct="1">
              <a:lnSpc>
                <a:spcPct val="80000"/>
              </a:lnSpc>
              <a:spcBef>
                <a:spcPct val="50000"/>
              </a:spcBef>
            </a:pPr>
            <a:r>
              <a:rPr lang="en-GB" altLang="en-US" sz="1600" dirty="0" smtClean="0">
                <a:solidFill>
                  <a:srgbClr val="0000FF"/>
                </a:solidFill>
                <a:latin typeface="Helvetica" pitchFamily="34" charset="0"/>
              </a:rPr>
              <a:t>Locally</a:t>
            </a:r>
          </a:p>
          <a:p>
            <a:pPr eaLnBrk="1" hangingPunct="1">
              <a:lnSpc>
                <a:spcPct val="80000"/>
              </a:lnSpc>
              <a:spcBef>
                <a:spcPct val="50000"/>
              </a:spcBef>
              <a:buFontTx/>
              <a:buChar char="•"/>
            </a:pPr>
            <a:r>
              <a:rPr lang="en-GB" altLang="en-US" sz="1600" b="0" dirty="0" smtClean="0">
                <a:latin typeface="Helvetica" pitchFamily="34" charset="0"/>
              </a:rPr>
              <a:t>Methods </a:t>
            </a:r>
            <a:r>
              <a:rPr lang="en-GB" altLang="en-US" sz="1600" b="0" dirty="0">
                <a:latin typeface="Helvetica" pitchFamily="34" charset="0"/>
              </a:rPr>
              <a:t>Group Experts</a:t>
            </a:r>
          </a:p>
          <a:p>
            <a:pPr eaLnBrk="1" hangingPunct="1">
              <a:lnSpc>
                <a:spcPct val="80000"/>
              </a:lnSpc>
              <a:spcBef>
                <a:spcPct val="50000"/>
              </a:spcBef>
              <a:buFontTx/>
              <a:buChar char="•"/>
            </a:pPr>
            <a:r>
              <a:rPr lang="en-GB" altLang="en-US" sz="1600" b="0" dirty="0">
                <a:latin typeface="Helvetica" pitchFamily="34" charset="0"/>
              </a:rPr>
              <a:t>Monday Methods Meetings (4</a:t>
            </a:r>
            <a:r>
              <a:rPr lang="en-GB" altLang="en-US" sz="1600" b="0" baseline="30000" dirty="0">
                <a:latin typeface="Helvetica" pitchFamily="34" charset="0"/>
              </a:rPr>
              <a:t>th</a:t>
            </a:r>
            <a:r>
              <a:rPr lang="en-GB" altLang="en-US" sz="1600" b="0" dirty="0">
                <a:latin typeface="Helvetica" pitchFamily="34" charset="0"/>
              </a:rPr>
              <a:t> floor FIL, 12.30)</a:t>
            </a:r>
          </a:p>
          <a:p>
            <a:pPr eaLnBrk="1" hangingPunct="1">
              <a:lnSpc>
                <a:spcPct val="80000"/>
              </a:lnSpc>
              <a:spcBef>
                <a:spcPct val="50000"/>
              </a:spcBef>
              <a:buFontTx/>
              <a:buChar char="•"/>
            </a:pPr>
            <a:r>
              <a:rPr lang="en-GB" altLang="en-US" sz="1600" b="0" dirty="0">
                <a:latin typeface="Helvetica" pitchFamily="34" charset="0"/>
              </a:rPr>
              <a:t>SPM email List </a:t>
            </a:r>
          </a:p>
          <a:p>
            <a:pPr lvl="1" eaLnBrk="1" hangingPunct="1">
              <a:lnSpc>
                <a:spcPct val="80000"/>
              </a:lnSpc>
              <a:spcBef>
                <a:spcPct val="50000"/>
              </a:spcBef>
              <a:buFontTx/>
              <a:buChar char="–"/>
            </a:pPr>
            <a:endParaRPr lang="en-GB" altLang="en-US" sz="1600" b="0" dirty="0">
              <a:latin typeface="Helvetica" pitchFamily="34" charset="0"/>
            </a:endParaRPr>
          </a:p>
        </p:txBody>
      </p:sp>
      <p:pic>
        <p:nvPicPr>
          <p:cNvPr id="17413" name="Picture 1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414" name="Picture 1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415" name="Picture 1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73838"/>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416" name="Text Box 15"/>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7417" name="Rectangle 18"/>
          <p:cNvSpPr>
            <a:spLocks noRot="1" noChangeArrowheads="1"/>
          </p:cNvSpPr>
          <p:nvPr/>
        </p:nvSpPr>
        <p:spPr bwMode="auto">
          <a:xfrm>
            <a:off x="827088" y="1557338"/>
            <a:ext cx="1657350" cy="358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pPr>
            <a:r>
              <a:rPr lang="en-GB" altLang="en-US" sz="2400" b="0">
                <a:solidFill>
                  <a:srgbClr val="0066FF"/>
                </a:solidFill>
                <a:latin typeface="Helvetica" pitchFamily="34" charset="0"/>
              </a:rPr>
              <a:t>MfD Home</a:t>
            </a:r>
            <a:r>
              <a:rPr lang="en-GB" altLang="en-US" sz="2400" b="0">
                <a:latin typeface="Helvetica" pitchFamily="34" charset="0"/>
              </a:rPr>
              <a:t>            </a:t>
            </a:r>
          </a:p>
        </p:txBody>
      </p:sp>
      <p:sp>
        <p:nvSpPr>
          <p:cNvPr id="17418" name="Line 19"/>
          <p:cNvSpPr>
            <a:spLocks noChangeShapeType="1"/>
          </p:cNvSpPr>
          <p:nvPr/>
        </p:nvSpPr>
        <p:spPr bwMode="auto">
          <a:xfrm>
            <a:off x="2555875" y="1773238"/>
            <a:ext cx="6477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GB"/>
          </a:p>
        </p:txBody>
      </p:sp>
      <p:sp>
        <p:nvSpPr>
          <p:cNvPr id="17419" name="Rectangle 20"/>
          <p:cNvSpPr>
            <a:spLocks noRot="1" noChangeArrowheads="1"/>
          </p:cNvSpPr>
          <p:nvPr/>
        </p:nvSpPr>
        <p:spPr bwMode="auto">
          <a:xfrm>
            <a:off x="3276600" y="1557338"/>
            <a:ext cx="1657350" cy="358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pPr>
            <a:r>
              <a:rPr lang="en-GB" altLang="en-US" sz="2400" b="0">
                <a:solidFill>
                  <a:srgbClr val="0066FF"/>
                </a:solidFill>
                <a:latin typeface="Helvetica" pitchFamily="34" charset="0"/>
              </a:rPr>
              <a:t>Resources</a:t>
            </a:r>
            <a:r>
              <a:rPr lang="en-GB" altLang="en-US" sz="2400" b="0">
                <a:latin typeface="Helvetica" pitchFamily="34" charset="0"/>
              </a:rPr>
              <a:t>            </a:t>
            </a:r>
          </a:p>
        </p:txBody>
      </p:sp>
      <p:sp>
        <p:nvSpPr>
          <p:cNvPr id="17420" name="Rectangle 21"/>
          <p:cNvSpPr>
            <a:spLocks noRot="1" noChangeArrowheads="1"/>
          </p:cNvSpPr>
          <p:nvPr/>
        </p:nvSpPr>
        <p:spPr bwMode="auto">
          <a:xfrm>
            <a:off x="827088" y="1989138"/>
            <a:ext cx="5761037" cy="358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pPr>
            <a:r>
              <a:rPr lang="en-GB" altLang="en-US" b="0"/>
              <a:t>http://www.fil.ion.ucl.ac.uk/mfd/page2/page2.html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4"/>
          <p:cNvSpPr>
            <a:spLocks noRot="1" noChangeArrowheads="1"/>
          </p:cNvSpPr>
          <p:nvPr/>
        </p:nvSpPr>
        <p:spPr bwMode="auto">
          <a:xfrm>
            <a:off x="301625" y="590550"/>
            <a:ext cx="8510588" cy="1325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4000" b="0">
                <a:solidFill>
                  <a:srgbClr val="0066FF"/>
                </a:solidFill>
              </a:rPr>
              <a:t>Overview</a:t>
            </a:r>
          </a:p>
        </p:txBody>
      </p:sp>
      <p:sp>
        <p:nvSpPr>
          <p:cNvPr id="3075" name="Rectangle 5"/>
          <p:cNvSpPr>
            <a:spLocks noRot="1" noChangeArrowheads="1"/>
          </p:cNvSpPr>
          <p:nvPr/>
        </p:nvSpPr>
        <p:spPr bwMode="auto">
          <a:xfrm>
            <a:off x="684213" y="1844675"/>
            <a:ext cx="6983412" cy="40338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GB" altLang="en-US" sz="2800" b="0" dirty="0">
                <a:latin typeface="Helvetica" pitchFamily="34" charset="0"/>
              </a:rPr>
              <a:t> Introduction</a:t>
            </a:r>
          </a:p>
          <a:p>
            <a:pPr lvl="2" eaLnBrk="1" hangingPunct="1">
              <a:lnSpc>
                <a:spcPct val="150000"/>
              </a:lnSpc>
              <a:spcBef>
                <a:spcPct val="20000"/>
              </a:spcBef>
              <a:buFontTx/>
              <a:buChar char="•"/>
            </a:pPr>
            <a:r>
              <a:rPr lang="en-GB" altLang="en-US" sz="2000" b="0" dirty="0">
                <a:latin typeface="Helvetica" pitchFamily="34" charset="0"/>
              </a:rPr>
              <a:t>What’s </a:t>
            </a:r>
            <a:r>
              <a:rPr lang="en-GB" altLang="en-US" sz="2000" b="0" dirty="0" err="1">
                <a:latin typeface="Helvetica" pitchFamily="34" charset="0"/>
              </a:rPr>
              <a:t>MfD</a:t>
            </a:r>
            <a:r>
              <a:rPr lang="en-GB" altLang="en-US" sz="2000" b="0" dirty="0">
                <a:latin typeface="Helvetica" pitchFamily="34" charset="0"/>
              </a:rPr>
              <a:t> </a:t>
            </a:r>
          </a:p>
          <a:p>
            <a:pPr lvl="2" eaLnBrk="1" hangingPunct="1">
              <a:lnSpc>
                <a:spcPct val="150000"/>
              </a:lnSpc>
              <a:spcBef>
                <a:spcPct val="20000"/>
              </a:spcBef>
              <a:buFontTx/>
              <a:buChar char="•"/>
            </a:pPr>
            <a:r>
              <a:rPr lang="en-GB" altLang="en-US" sz="2000" b="0" dirty="0">
                <a:latin typeface="Helvetica" pitchFamily="34" charset="0"/>
              </a:rPr>
              <a:t>Programme for </a:t>
            </a:r>
            <a:r>
              <a:rPr lang="en-GB" altLang="en-US" sz="2000" b="0" dirty="0" smtClean="0">
                <a:latin typeface="Helvetica" pitchFamily="34" charset="0"/>
              </a:rPr>
              <a:t>2013</a:t>
            </a:r>
            <a:endParaRPr lang="en-GB" altLang="en-US" sz="2000" b="0" dirty="0">
              <a:latin typeface="Helvetica" pitchFamily="34" charset="0"/>
            </a:endParaRPr>
          </a:p>
          <a:p>
            <a:pPr lvl="2" eaLnBrk="1" hangingPunct="1">
              <a:lnSpc>
                <a:spcPct val="150000"/>
              </a:lnSpc>
              <a:spcBef>
                <a:spcPct val="20000"/>
              </a:spcBef>
              <a:buFontTx/>
              <a:buChar char="•"/>
            </a:pPr>
            <a:r>
              <a:rPr lang="en-GB" altLang="en-US" sz="2000" b="0" dirty="0">
                <a:latin typeface="Helvetica" pitchFamily="34" charset="0"/>
              </a:rPr>
              <a:t>How to prepare your </a:t>
            </a:r>
            <a:r>
              <a:rPr lang="en-GB" altLang="en-US" sz="2000" b="0" dirty="0" smtClean="0">
                <a:latin typeface="Helvetica" pitchFamily="34" charset="0"/>
              </a:rPr>
              <a:t>presentation</a:t>
            </a:r>
            <a:endParaRPr lang="en-GB" altLang="en-US" sz="2000" b="0" dirty="0">
              <a:latin typeface="Helvetica" pitchFamily="34" charset="0"/>
            </a:endParaRPr>
          </a:p>
        </p:txBody>
      </p:sp>
      <p:pic>
        <p:nvPicPr>
          <p:cNvPr id="3076"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7"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8"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9"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8435" name="Rectangle 4"/>
          <p:cNvSpPr>
            <a:spLocks noRot="1" noChangeArrowheads="1"/>
          </p:cNvSpPr>
          <p:nvPr/>
        </p:nvSpPr>
        <p:spPr bwMode="auto">
          <a:xfrm>
            <a:off x="1763713" y="765175"/>
            <a:ext cx="5710237" cy="750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3600" b="0">
                <a:solidFill>
                  <a:schemeClr val="tx2"/>
                </a:solidFill>
              </a:rPr>
              <a:t>Experts</a:t>
            </a:r>
          </a:p>
        </p:txBody>
      </p:sp>
      <p:sp>
        <p:nvSpPr>
          <p:cNvPr id="18436" name="Rectangle 5"/>
          <p:cNvSpPr>
            <a:spLocks noGrp="1" noChangeArrowheads="1"/>
          </p:cNvSpPr>
          <p:nvPr>
            <p:ph type="body" idx="1"/>
          </p:nvPr>
        </p:nvSpPr>
        <p:spPr>
          <a:xfrm>
            <a:off x="684212" y="1557338"/>
            <a:ext cx="4535859" cy="4608512"/>
          </a:xfrm>
        </p:spPr>
        <p:txBody>
          <a:bodyPr/>
          <a:lstStyle/>
          <a:p>
            <a:pPr eaLnBrk="1" hangingPunct="1">
              <a:lnSpc>
                <a:spcPct val="80000"/>
              </a:lnSpc>
              <a:spcBef>
                <a:spcPct val="50000"/>
              </a:spcBef>
            </a:pPr>
            <a:r>
              <a:rPr lang="en-GB" altLang="en-US" sz="1800" dirty="0" smtClean="0"/>
              <a:t>Nikolaus Weiskopf – </a:t>
            </a:r>
            <a:r>
              <a:rPr lang="en-GB" altLang="en-US" sz="1800" dirty="0" smtClean="0">
                <a:solidFill>
                  <a:srgbClr val="0066FF"/>
                </a:solidFill>
              </a:rPr>
              <a:t>Head of Physics</a:t>
            </a:r>
          </a:p>
          <a:p>
            <a:pPr eaLnBrk="1" hangingPunct="1">
              <a:lnSpc>
                <a:spcPct val="80000"/>
              </a:lnSpc>
              <a:spcBef>
                <a:spcPct val="50000"/>
              </a:spcBef>
            </a:pPr>
            <a:r>
              <a:rPr lang="en-GB" altLang="en-US" sz="1800" dirty="0" smtClean="0"/>
              <a:t>Will Penny – </a:t>
            </a:r>
            <a:r>
              <a:rPr lang="en-GB" altLang="en-US" sz="1800" dirty="0" smtClean="0">
                <a:solidFill>
                  <a:srgbClr val="0066FF"/>
                </a:solidFill>
              </a:rPr>
              <a:t>Head of Methods</a:t>
            </a:r>
          </a:p>
          <a:p>
            <a:pPr eaLnBrk="1" hangingPunct="1">
              <a:lnSpc>
                <a:spcPct val="80000"/>
              </a:lnSpc>
              <a:spcBef>
                <a:spcPct val="50000"/>
              </a:spcBef>
            </a:pPr>
            <a:r>
              <a:rPr lang="en-GB" altLang="en-US" sz="1800" dirty="0" smtClean="0"/>
              <a:t>John Ashburner</a:t>
            </a:r>
          </a:p>
          <a:p>
            <a:pPr eaLnBrk="1" hangingPunct="1">
              <a:lnSpc>
                <a:spcPct val="80000"/>
              </a:lnSpc>
              <a:spcBef>
                <a:spcPct val="50000"/>
              </a:spcBef>
            </a:pPr>
            <a:r>
              <a:rPr lang="en-GB" altLang="en-US" sz="1800" dirty="0" smtClean="0"/>
              <a:t>Gareth Barnes</a:t>
            </a:r>
          </a:p>
          <a:p>
            <a:pPr eaLnBrk="1" hangingPunct="1">
              <a:lnSpc>
                <a:spcPct val="80000"/>
              </a:lnSpc>
              <a:spcBef>
                <a:spcPct val="50000"/>
              </a:spcBef>
            </a:pPr>
            <a:r>
              <a:rPr lang="en-GB" altLang="en-US" sz="1800" dirty="0" smtClean="0"/>
              <a:t>Mohamed Seghier</a:t>
            </a:r>
          </a:p>
          <a:p>
            <a:pPr eaLnBrk="1" hangingPunct="1">
              <a:lnSpc>
                <a:spcPct val="80000"/>
              </a:lnSpc>
              <a:spcBef>
                <a:spcPct val="50000"/>
              </a:spcBef>
            </a:pPr>
            <a:r>
              <a:rPr lang="en-GB" altLang="en-US" sz="1800" dirty="0" smtClean="0"/>
              <a:t>Tom FitzGerald</a:t>
            </a:r>
          </a:p>
          <a:p>
            <a:pPr eaLnBrk="1" hangingPunct="1">
              <a:lnSpc>
                <a:spcPct val="80000"/>
              </a:lnSpc>
              <a:spcBef>
                <a:spcPct val="50000"/>
              </a:spcBef>
            </a:pPr>
            <a:r>
              <a:rPr lang="en-GB" altLang="en-US" sz="1800" dirty="0" smtClean="0"/>
              <a:t>Guillaume Flandin</a:t>
            </a:r>
          </a:p>
          <a:p>
            <a:pPr eaLnBrk="1" hangingPunct="1">
              <a:lnSpc>
                <a:spcPct val="80000"/>
              </a:lnSpc>
              <a:spcBef>
                <a:spcPct val="50000"/>
              </a:spcBef>
            </a:pPr>
            <a:r>
              <a:rPr lang="en-GB" altLang="en-US" sz="1800" dirty="0" smtClean="0"/>
              <a:t>Sarah Gregory</a:t>
            </a:r>
          </a:p>
          <a:p>
            <a:pPr eaLnBrk="1" hangingPunct="1">
              <a:lnSpc>
                <a:spcPct val="80000"/>
              </a:lnSpc>
              <a:spcBef>
                <a:spcPct val="50000"/>
              </a:spcBef>
            </a:pPr>
            <a:r>
              <a:rPr lang="en-GB" altLang="en-US" sz="1800" dirty="0" smtClean="0"/>
              <a:t>Vladimir Litvak</a:t>
            </a:r>
          </a:p>
          <a:p>
            <a:pPr eaLnBrk="1" hangingPunct="1">
              <a:lnSpc>
                <a:spcPct val="80000"/>
              </a:lnSpc>
              <a:spcBef>
                <a:spcPct val="50000"/>
              </a:spcBef>
            </a:pPr>
            <a:r>
              <a:rPr lang="en-GB" altLang="en-US" sz="1800" dirty="0" smtClean="0"/>
              <a:t>Dimitris Pinotsis</a:t>
            </a:r>
          </a:p>
          <a:p>
            <a:pPr eaLnBrk="1" hangingPunct="1">
              <a:lnSpc>
                <a:spcPct val="80000"/>
              </a:lnSpc>
              <a:spcBef>
                <a:spcPct val="50000"/>
              </a:spcBef>
            </a:pPr>
            <a:r>
              <a:rPr lang="en-GB" altLang="en-US" sz="1800" dirty="0" smtClean="0"/>
              <a:t>Ged Ridgway</a:t>
            </a: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8438"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8439"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40"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8441" name="Text Box 11"/>
          <p:cNvSpPr txBox="1">
            <a:spLocks noChangeArrowheads="1"/>
          </p:cNvSpPr>
          <p:nvPr/>
        </p:nvSpPr>
        <p:spPr bwMode="auto">
          <a:xfrm>
            <a:off x="3779838" y="2636838"/>
            <a:ext cx="4824412" cy="641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a:t>Contact the expert</a:t>
            </a:r>
            <a:r>
              <a:rPr lang="en-GB" altLang="en-US" b="0"/>
              <a:t>: discuss presentation and other issues (1 week before talk)</a:t>
            </a:r>
          </a:p>
        </p:txBody>
      </p:sp>
      <p:sp>
        <p:nvSpPr>
          <p:cNvPr id="18442" name="Text Box 12"/>
          <p:cNvSpPr txBox="1">
            <a:spLocks noChangeArrowheads="1"/>
          </p:cNvSpPr>
          <p:nvPr/>
        </p:nvSpPr>
        <p:spPr bwMode="auto">
          <a:xfrm>
            <a:off x="3779838" y="3644900"/>
            <a:ext cx="4392612"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a:t>Expert will be present</a:t>
            </a:r>
            <a:r>
              <a:rPr lang="en-GB" altLang="en-US" b="0"/>
              <a:t> in the session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19459" name="Rectangle 3"/>
          <p:cNvSpPr>
            <a:spLocks noRot="1" noChangeArrowheads="1"/>
          </p:cNvSpPr>
          <p:nvPr/>
        </p:nvSpPr>
        <p:spPr bwMode="auto">
          <a:xfrm>
            <a:off x="1258888" y="692150"/>
            <a:ext cx="6430962" cy="966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4000" b="0">
                <a:solidFill>
                  <a:schemeClr val="tx2"/>
                </a:solidFill>
              </a:rPr>
              <a:t>Website</a:t>
            </a:r>
          </a:p>
        </p:txBody>
      </p:sp>
      <p:sp>
        <p:nvSpPr>
          <p:cNvPr id="19460" name="Rectangle 4"/>
          <p:cNvSpPr>
            <a:spLocks noGrp="1" noChangeArrowheads="1"/>
          </p:cNvSpPr>
          <p:nvPr>
            <p:ph type="body" idx="1"/>
          </p:nvPr>
        </p:nvSpPr>
        <p:spPr>
          <a:xfrm>
            <a:off x="395288" y="1844675"/>
            <a:ext cx="8229600" cy="576263"/>
          </a:xfrm>
        </p:spPr>
        <p:txBody>
          <a:bodyPr/>
          <a:lstStyle/>
          <a:p>
            <a:pPr algn="ctr" eaLnBrk="1" hangingPunct="1">
              <a:lnSpc>
                <a:spcPct val="90000"/>
              </a:lnSpc>
              <a:spcBef>
                <a:spcPct val="50000"/>
              </a:spcBef>
              <a:buFontTx/>
              <a:buNone/>
            </a:pPr>
            <a:r>
              <a:rPr lang="en-GB" dirty="0" smtClean="0">
                <a:solidFill>
                  <a:srgbClr val="0066FF"/>
                </a:solidFill>
              </a:rPr>
              <a:t>http://</a:t>
            </a:r>
            <a:r>
              <a:rPr lang="en-GB" dirty="0" err="1" smtClean="0">
                <a:solidFill>
                  <a:srgbClr val="0066FF"/>
                </a:solidFill>
              </a:rPr>
              <a:t>www.fil.ion.ucl.ac.uk/mfd</a:t>
            </a:r>
            <a:r>
              <a:rPr lang="en-GB" dirty="0" smtClean="0">
                <a:solidFill>
                  <a:srgbClr val="0066FF"/>
                </a:solidFill>
              </a:rPr>
              <a:t>/</a:t>
            </a:r>
            <a:endParaRPr lang="en-GB" altLang="en-US" b="1" dirty="0" smtClean="0">
              <a:solidFill>
                <a:srgbClr val="0066FF"/>
              </a:solidFill>
            </a:endParaRP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9462"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9463"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9464" name="Text Box 8"/>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19465" name="Rectangle 10"/>
          <p:cNvSpPr>
            <a:spLocks noChangeArrowheads="1"/>
          </p:cNvSpPr>
          <p:nvPr/>
        </p:nvSpPr>
        <p:spPr bwMode="auto">
          <a:xfrm>
            <a:off x="323850" y="2636838"/>
            <a:ext cx="8351838" cy="36004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ct val="90000"/>
              </a:lnSpc>
              <a:spcBef>
                <a:spcPct val="50000"/>
              </a:spcBef>
            </a:pPr>
            <a:r>
              <a:rPr lang="en-GB" altLang="en-US" sz="2400" dirty="0"/>
              <a:t>Where you can find </a:t>
            </a:r>
          </a:p>
          <a:p>
            <a:pPr algn="ctr" eaLnBrk="1" hangingPunct="1">
              <a:lnSpc>
                <a:spcPct val="90000"/>
              </a:lnSpc>
              <a:spcBef>
                <a:spcPct val="50000"/>
              </a:spcBef>
            </a:pPr>
            <a:r>
              <a:rPr lang="en-GB" altLang="en-US" sz="2400" dirty="0"/>
              <a:t>all the information about </a:t>
            </a:r>
            <a:r>
              <a:rPr lang="en-GB" altLang="en-US" sz="2400" dirty="0" err="1"/>
              <a:t>MfD</a:t>
            </a:r>
            <a:r>
              <a:rPr lang="en-GB" altLang="en-US" sz="2400" dirty="0"/>
              <a:t> </a:t>
            </a:r>
            <a:r>
              <a:rPr lang="en-GB" altLang="en-US" sz="2400" dirty="0" smtClean="0"/>
              <a:t>2013</a:t>
            </a:r>
            <a:r>
              <a:rPr lang="en-GB" altLang="en-US" sz="2400" b="0" dirty="0" smtClean="0"/>
              <a:t>:</a:t>
            </a:r>
            <a:endParaRPr lang="en-GB" altLang="en-US" sz="2400" b="0" dirty="0"/>
          </a:p>
          <a:p>
            <a:pPr algn="ctr" eaLnBrk="1" hangingPunct="1">
              <a:lnSpc>
                <a:spcPct val="90000"/>
              </a:lnSpc>
              <a:spcBef>
                <a:spcPct val="50000"/>
              </a:spcBef>
            </a:pPr>
            <a:r>
              <a:rPr lang="en-GB" altLang="en-US" sz="2400" b="0" dirty="0"/>
              <a:t>Programme</a:t>
            </a:r>
          </a:p>
          <a:p>
            <a:pPr algn="ctr" eaLnBrk="1" hangingPunct="1">
              <a:lnSpc>
                <a:spcPct val="90000"/>
              </a:lnSpc>
              <a:spcBef>
                <a:spcPct val="50000"/>
              </a:spcBef>
            </a:pPr>
            <a:r>
              <a:rPr lang="en-GB" altLang="en-US" sz="2400" b="0" dirty="0"/>
              <a:t>Contacts</a:t>
            </a:r>
          </a:p>
          <a:p>
            <a:pPr algn="ctr" eaLnBrk="1" hangingPunct="1">
              <a:lnSpc>
                <a:spcPct val="90000"/>
              </a:lnSpc>
              <a:spcBef>
                <a:spcPct val="50000"/>
              </a:spcBef>
            </a:pPr>
            <a:r>
              <a:rPr lang="en-GB" altLang="en-US" sz="2400" b="0" dirty="0"/>
              <a:t>Presenter’s guide</a:t>
            </a:r>
          </a:p>
          <a:p>
            <a:pPr algn="ctr" eaLnBrk="1" hangingPunct="1">
              <a:lnSpc>
                <a:spcPct val="90000"/>
              </a:lnSpc>
              <a:spcBef>
                <a:spcPct val="50000"/>
              </a:spcBef>
            </a:pPr>
            <a:r>
              <a:rPr lang="en-GB" altLang="en-US" sz="2400" b="0" dirty="0"/>
              <a:t>Resources (Help)</a:t>
            </a:r>
          </a:p>
          <a:p>
            <a:pPr algn="ctr" eaLnBrk="1" hangingPunct="1">
              <a:lnSpc>
                <a:spcPct val="90000"/>
              </a:lnSpc>
              <a:spcBef>
                <a:spcPct val="50000"/>
              </a:spcBef>
            </a:pPr>
            <a:r>
              <a:rPr lang="en-GB" altLang="en-US" sz="2400" b="0" dirty="0"/>
              <a:t>Etc…</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20483" name="Rectangle 3"/>
          <p:cNvSpPr>
            <a:spLocks noRot="1" noChangeArrowheads="1"/>
          </p:cNvSpPr>
          <p:nvPr/>
        </p:nvSpPr>
        <p:spPr bwMode="auto">
          <a:xfrm>
            <a:off x="1258888" y="692150"/>
            <a:ext cx="6430962" cy="966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4000" b="0">
                <a:solidFill>
                  <a:schemeClr val="tx2"/>
                </a:solidFill>
              </a:rPr>
              <a:t>Other helpful courses</a:t>
            </a: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485"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486"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87" name="Text Box 8"/>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20488" name="Rectangle 11"/>
          <p:cNvSpPr>
            <a:spLocks noGrp="1" noChangeArrowheads="1"/>
          </p:cNvSpPr>
          <p:nvPr>
            <p:ph type="body" idx="1"/>
          </p:nvPr>
        </p:nvSpPr>
        <p:spPr/>
        <p:txBody>
          <a:bodyPr/>
          <a:lstStyle/>
          <a:p>
            <a:pPr eaLnBrk="1" hangingPunct="1">
              <a:lnSpc>
                <a:spcPct val="80000"/>
              </a:lnSpc>
              <a:defRPr/>
            </a:pPr>
            <a:endParaRPr lang="en-GB" sz="2800" dirty="0" smtClean="0"/>
          </a:p>
          <a:p>
            <a:pPr eaLnBrk="1" hangingPunct="1">
              <a:lnSpc>
                <a:spcPct val="80000"/>
              </a:lnSpc>
              <a:defRPr/>
            </a:pPr>
            <a:r>
              <a:rPr lang="en-GB" sz="2800" dirty="0" err="1" smtClean="0"/>
              <a:t>Matlab</a:t>
            </a:r>
            <a:r>
              <a:rPr lang="en-GB" sz="2800" dirty="0" smtClean="0"/>
              <a:t> for Cognitive Neuroscience (ICN)</a:t>
            </a:r>
          </a:p>
          <a:p>
            <a:pPr lvl="1" eaLnBrk="1" hangingPunct="1">
              <a:lnSpc>
                <a:spcPct val="80000"/>
              </a:lnSpc>
              <a:defRPr/>
            </a:pPr>
            <a:r>
              <a:rPr lang="en-GB" sz="2400" dirty="0" smtClean="0"/>
              <a:t>Organiser: Daniel Bush (</a:t>
            </a:r>
            <a:r>
              <a:rPr lang="en-GB" sz="2000" b="1" dirty="0" smtClean="0">
                <a:solidFill>
                  <a:srgbClr val="0066FF"/>
                </a:solidFill>
              </a:rPr>
              <a:t>d.bush@ucl.ac.uk</a:t>
            </a:r>
            <a:r>
              <a:rPr lang="en-GB" sz="2400" dirty="0" smtClean="0"/>
              <a:t>) </a:t>
            </a:r>
          </a:p>
          <a:p>
            <a:pPr lvl="1" eaLnBrk="1" hangingPunct="1">
              <a:lnSpc>
                <a:spcPct val="80000"/>
              </a:lnSpc>
              <a:defRPr/>
            </a:pPr>
            <a:r>
              <a:rPr lang="en-GB" sz="2400" dirty="0"/>
              <a:t>17 Queen Square, basement seminar room</a:t>
            </a:r>
          </a:p>
          <a:p>
            <a:pPr marL="457200" lvl="1" indent="0" eaLnBrk="1" hangingPunct="1">
              <a:lnSpc>
                <a:spcPct val="80000"/>
              </a:lnSpc>
              <a:buNone/>
              <a:defRPr/>
            </a:pPr>
            <a:endParaRPr lang="en-GB" sz="2400" dirty="0" smtClean="0">
              <a:solidFill>
                <a:srgbClr val="0066FF"/>
              </a:solidFill>
              <a:hlinkClick r:id="rId6"/>
            </a:endParaRPr>
          </a:p>
          <a:p>
            <a:pPr marL="457200" lvl="1" indent="0" eaLnBrk="1" hangingPunct="1">
              <a:lnSpc>
                <a:spcPct val="80000"/>
              </a:lnSpc>
              <a:buNone/>
              <a:defRPr/>
            </a:pPr>
            <a:r>
              <a:rPr lang="en-GB" sz="2400" dirty="0" smtClean="0">
                <a:solidFill>
                  <a:srgbClr val="0066FF"/>
                </a:solidFill>
                <a:hlinkClick r:id="rId6"/>
              </a:rPr>
              <a:t>http://www.icn.ucl.ac.uk/courses/MATLAB-Tutorials/index.htm</a:t>
            </a:r>
            <a:endParaRPr lang="en-GB" sz="2400" dirty="0" smtClean="0">
              <a:solidFill>
                <a:srgbClr val="0066FF"/>
              </a:solidFill>
            </a:endParaRPr>
          </a:p>
          <a:p>
            <a:pPr marL="457200" lvl="1" indent="0" eaLnBrk="1" hangingPunct="1">
              <a:lnSpc>
                <a:spcPct val="80000"/>
              </a:lnSpc>
              <a:buNone/>
              <a:defRPr/>
            </a:pPr>
            <a:endParaRPr lang="en-GB" sz="2400" dirty="0" smtClean="0">
              <a:solidFill>
                <a:srgbClr val="0066FF"/>
              </a:solidFill>
            </a:endParaRPr>
          </a:p>
          <a:p>
            <a:pPr lvl="2" eaLnBrk="1" hangingPunct="1">
              <a:lnSpc>
                <a:spcPct val="80000"/>
              </a:lnSpc>
              <a:defRPr/>
            </a:pPr>
            <a:r>
              <a:rPr lang="en-GB" dirty="0" smtClean="0"/>
              <a:t>First term: Thursdays at 2pm</a:t>
            </a:r>
          </a:p>
          <a:p>
            <a:pPr lvl="2" eaLnBrk="1" hangingPunct="1">
              <a:lnSpc>
                <a:spcPct val="80000"/>
              </a:lnSpc>
              <a:defRPr/>
            </a:pPr>
            <a:r>
              <a:rPr lang="en-GB" dirty="0" smtClean="0"/>
              <a:t>Second term: Wednesdays at 10am</a:t>
            </a:r>
          </a:p>
          <a:p>
            <a:pPr lvl="2" eaLnBrk="1" hangingPunct="1">
              <a:lnSpc>
                <a:spcPct val="80000"/>
              </a:lnSpc>
              <a:defRPr/>
            </a:pPr>
            <a:r>
              <a:rPr lang="en-GB" dirty="0" smtClean="0"/>
              <a:t>Third term: Thursdays at 2pm</a:t>
            </a:r>
          </a:p>
          <a:p>
            <a:pPr lvl="1" eaLnBrk="1" hangingPunct="1">
              <a:lnSpc>
                <a:spcPct val="80000"/>
              </a:lnSpc>
              <a:defRPr/>
            </a:pPr>
            <a:endParaRPr lang="en-GB" sz="2400" dirty="0"/>
          </a:p>
          <a:p>
            <a:pPr marL="457200" lvl="1" indent="0" eaLnBrk="1" hangingPunct="1">
              <a:lnSpc>
                <a:spcPct val="80000"/>
              </a:lnSpc>
              <a:buNone/>
              <a:defRPr/>
            </a:pPr>
            <a:endParaRPr lang="en-GB" sz="2400" dirty="0" smtClean="0"/>
          </a:p>
          <a:p>
            <a:pPr lvl="1" eaLnBrk="1" hangingPunct="1">
              <a:lnSpc>
                <a:spcPct val="80000"/>
              </a:lnSpc>
              <a:defRPr/>
            </a:pPr>
            <a:endParaRPr lang="en-US" sz="24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r>
              <a:rPr lang="en-GB" altLang="en-US" dirty="0" smtClean="0">
                <a:solidFill>
                  <a:srgbClr val="0000FF"/>
                </a:solidFill>
              </a:rPr>
              <a:t>Overview for Dummies</a:t>
            </a:r>
            <a:endParaRPr lang="en-US" altLang="en-US" dirty="0" smtClean="0">
              <a:solidFill>
                <a:srgbClr val="0000FF"/>
              </a:solidFill>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1510" name="Text Box 6"/>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MD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Outline </a:t>
            </a:r>
            <a:endParaRPr lang="en-US" altLang="en-US" sz="2800" smtClean="0"/>
          </a:p>
        </p:txBody>
      </p:sp>
      <p:sp>
        <p:nvSpPr>
          <p:cNvPr id="22531" name="Rectangle 3"/>
          <p:cNvSpPr>
            <a:spLocks noGrp="1" noChangeArrowheads="1"/>
          </p:cNvSpPr>
          <p:nvPr>
            <p:ph type="body" idx="1"/>
          </p:nvPr>
        </p:nvSpPr>
        <p:spPr>
          <a:xfrm>
            <a:off x="1042988" y="1916113"/>
            <a:ext cx="7543800" cy="4114800"/>
          </a:xfrm>
        </p:spPr>
        <p:txBody>
          <a:bodyPr/>
          <a:lstStyle/>
          <a:p>
            <a:pPr eaLnBrk="1" hangingPunct="1"/>
            <a:r>
              <a:rPr lang="en-GB" altLang="en-US" sz="2400" dirty="0" smtClean="0"/>
              <a:t>SPM &amp; your (</a:t>
            </a:r>
            <a:r>
              <a:rPr lang="en-GB" altLang="en-US" sz="2400" dirty="0" err="1" smtClean="0"/>
              <a:t>fMRI</a:t>
            </a:r>
            <a:r>
              <a:rPr lang="en-GB" altLang="en-US" sz="2400" dirty="0" smtClean="0"/>
              <a:t>) data</a:t>
            </a:r>
          </a:p>
          <a:p>
            <a:pPr lvl="1" eaLnBrk="1" hangingPunct="1"/>
            <a:r>
              <a:rPr lang="en-GB" altLang="en-US" sz="2000" dirty="0" err="1" smtClean="0"/>
              <a:t>Preprocessing</a:t>
            </a:r>
            <a:endParaRPr lang="en-GB" altLang="en-US" sz="2000" dirty="0" smtClean="0"/>
          </a:p>
          <a:p>
            <a:pPr lvl="1" eaLnBrk="1" hangingPunct="1"/>
            <a:r>
              <a:rPr lang="en-GB" altLang="en-US" sz="2000" dirty="0" smtClean="0"/>
              <a:t>Analysis</a:t>
            </a:r>
          </a:p>
          <a:p>
            <a:pPr lvl="1" eaLnBrk="1" hangingPunct="1"/>
            <a:r>
              <a:rPr lang="en-GB" altLang="en-US" sz="2000" dirty="0" smtClean="0"/>
              <a:t>Connectivity</a:t>
            </a:r>
            <a:endParaRPr lang="en-GB" altLang="en-US" sz="2000" dirty="0" smtClean="0"/>
          </a:p>
          <a:p>
            <a:pPr eaLnBrk="1" hangingPunct="1"/>
            <a:endParaRPr lang="en-GB" altLang="en-US" sz="2400" dirty="0" smtClean="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2535"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Outline </a:t>
            </a:r>
            <a:endParaRPr lang="en-US" altLang="en-US" sz="2800" smtClean="0"/>
          </a:p>
        </p:txBody>
      </p:sp>
      <p:sp>
        <p:nvSpPr>
          <p:cNvPr id="22531" name="Rectangle 3"/>
          <p:cNvSpPr>
            <a:spLocks noGrp="1" noChangeArrowheads="1"/>
          </p:cNvSpPr>
          <p:nvPr>
            <p:ph type="body" idx="1"/>
          </p:nvPr>
        </p:nvSpPr>
        <p:spPr>
          <a:xfrm>
            <a:off x="1042988" y="1916113"/>
            <a:ext cx="7543800" cy="4114800"/>
          </a:xfrm>
        </p:spPr>
        <p:txBody>
          <a:bodyPr/>
          <a:lstStyle/>
          <a:p>
            <a:pPr eaLnBrk="1" hangingPunct="1"/>
            <a:r>
              <a:rPr lang="en-GB" altLang="en-US" sz="2400" dirty="0" smtClean="0"/>
              <a:t>SPM &amp; your (</a:t>
            </a:r>
            <a:r>
              <a:rPr lang="en-GB" altLang="en-US" sz="2400" dirty="0" err="1" smtClean="0"/>
              <a:t>fMRI</a:t>
            </a:r>
            <a:r>
              <a:rPr lang="en-GB" altLang="en-US" sz="2400" dirty="0" smtClean="0"/>
              <a:t>) data</a:t>
            </a:r>
          </a:p>
          <a:p>
            <a:pPr lvl="1" eaLnBrk="1" hangingPunct="1"/>
            <a:r>
              <a:rPr lang="en-GB" altLang="en-US" sz="2000" dirty="0" err="1" smtClean="0"/>
              <a:t>Preprocessing</a:t>
            </a:r>
            <a:endParaRPr lang="en-GB" altLang="en-US" sz="2000" dirty="0" smtClean="0"/>
          </a:p>
          <a:p>
            <a:pPr lvl="1" eaLnBrk="1" hangingPunct="1"/>
            <a:r>
              <a:rPr lang="en-GB" altLang="en-US" sz="2000" dirty="0" smtClean="0"/>
              <a:t>Analysis</a:t>
            </a:r>
          </a:p>
          <a:p>
            <a:pPr lvl="1" eaLnBrk="1" hangingPunct="1"/>
            <a:r>
              <a:rPr lang="en-GB" altLang="en-US" sz="2000" dirty="0" smtClean="0"/>
              <a:t>Connectivity</a:t>
            </a:r>
          </a:p>
          <a:p>
            <a:pPr eaLnBrk="1" hangingPunct="1"/>
            <a:endParaRPr lang="en-GB" altLang="en-US" sz="2400" dirty="0" smtClean="0"/>
          </a:p>
          <a:p>
            <a:pPr eaLnBrk="1" hangingPunct="1"/>
            <a:r>
              <a:rPr lang="en-GB" altLang="en-US" sz="2400" dirty="0" smtClean="0"/>
              <a:t>Acronyms</a:t>
            </a:r>
            <a:endParaRPr lang="en-US" altLang="en-US" sz="2400" dirty="0" smtClean="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2535"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57250" y="857250"/>
            <a:ext cx="7429500" cy="5143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3556"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Rectangle 3"/>
          <p:cNvSpPr>
            <a:spLocks noChangeArrowheads="1"/>
          </p:cNvSpPr>
          <p:nvPr/>
        </p:nvSpPr>
        <p:spPr bwMode="auto">
          <a:xfrm>
            <a:off x="900113" y="1412875"/>
            <a:ext cx="2808287" cy="4608513"/>
          </a:xfrm>
          <a:prstGeom prst="rect">
            <a:avLst/>
          </a:prstGeom>
          <a:noFill/>
          <a:ln w="38100">
            <a:solidFill>
              <a:schemeClr val="hlink"/>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3558" name="TextBox 5"/>
          <p:cNvSpPr txBox="1">
            <a:spLocks noChangeArrowheads="1"/>
          </p:cNvSpPr>
          <p:nvPr/>
        </p:nvSpPr>
        <p:spPr bwMode="auto">
          <a:xfrm>
            <a:off x="1214438" y="6143625"/>
            <a:ext cx="2214562"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a:t>Pre-processing</a:t>
            </a:r>
          </a:p>
        </p:txBody>
      </p:sp>
      <p:pic>
        <p:nvPicPr>
          <p:cNvPr id="23559"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3560"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Preprocessing Possibilities…</a:t>
            </a:r>
            <a:endParaRPr lang="en-US" altLang="en-US" sz="2800" smtClean="0"/>
          </a:p>
        </p:txBody>
      </p:sp>
      <p:sp>
        <p:nvSpPr>
          <p:cNvPr id="24579" name="Rectangle 3"/>
          <p:cNvSpPr>
            <a:spLocks noGrp="1" noChangeArrowheads="1"/>
          </p:cNvSpPr>
          <p:nvPr>
            <p:ph type="body" idx="1"/>
          </p:nvPr>
        </p:nvSpPr>
        <p:spPr/>
        <p:txBody>
          <a:bodyPr/>
          <a:lstStyle/>
          <a:p>
            <a:pPr eaLnBrk="1" hangingPunct="1">
              <a:defRPr/>
            </a:pPr>
            <a:r>
              <a:rPr lang="en-GB" sz="2000" dirty="0" smtClean="0"/>
              <a:t>These steps basically get your imaging data to a state where you can start your analysis</a:t>
            </a:r>
          </a:p>
          <a:p>
            <a:pPr lvl="1" eaLnBrk="1" hangingPunct="1">
              <a:defRPr/>
            </a:pPr>
            <a:endParaRPr lang="en-GB" sz="2000" dirty="0" smtClean="0"/>
          </a:p>
          <a:p>
            <a:pPr lvl="1" eaLnBrk="1" hangingPunct="1">
              <a:defRPr/>
            </a:pPr>
            <a:r>
              <a:rPr lang="en-GB" sz="2000" dirty="0" smtClean="0"/>
              <a:t>Realignment to correct for motion</a:t>
            </a:r>
          </a:p>
          <a:p>
            <a:pPr marL="457200" lvl="1" indent="0" eaLnBrk="1" hangingPunct="1">
              <a:buFontTx/>
              <a:buNone/>
              <a:defRPr/>
            </a:pPr>
            <a:endParaRPr lang="en-GB" sz="2000" dirty="0" smtClean="0"/>
          </a:p>
          <a:p>
            <a:pPr lvl="1" eaLnBrk="1" hangingPunct="1">
              <a:defRPr/>
            </a:pPr>
            <a:r>
              <a:rPr lang="en-GB" sz="2000" dirty="0" smtClean="0"/>
              <a:t>Normalisation to standard space</a:t>
            </a:r>
          </a:p>
          <a:p>
            <a:pPr lvl="1" eaLnBrk="1" hangingPunct="1">
              <a:defRPr/>
            </a:pPr>
            <a:endParaRPr lang="en-GB" sz="2000" dirty="0" smtClean="0"/>
          </a:p>
          <a:p>
            <a:pPr lvl="1" eaLnBrk="1" hangingPunct="1">
              <a:defRPr/>
            </a:pPr>
            <a:r>
              <a:rPr lang="en-GB" sz="2000" dirty="0" smtClean="0"/>
              <a:t>Smoothing</a:t>
            </a:r>
          </a:p>
          <a:p>
            <a:pPr lvl="1" eaLnBrk="1" hangingPunct="1">
              <a:defRPr/>
            </a:pPr>
            <a:endParaRPr lang="en-GB" sz="2000" dirty="0" smtClean="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4999" r="60663"/>
          <a:stretch>
            <a:fillRect/>
          </a:stretch>
        </p:blipFill>
        <p:spPr bwMode="auto">
          <a:xfrm>
            <a:off x="5724525" y="2133600"/>
            <a:ext cx="2778125" cy="4156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4582"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4583"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4584"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0803"/>
          <a:stretch>
            <a:fillRect/>
          </a:stretch>
        </p:blipFill>
        <p:spPr bwMode="auto">
          <a:xfrm>
            <a:off x="857250" y="1412875"/>
            <a:ext cx="7429500" cy="4587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5603" name="Rectangle 3"/>
          <p:cNvSpPr>
            <a:spLocks noChangeArrowheads="1"/>
          </p:cNvSpPr>
          <p:nvPr/>
        </p:nvSpPr>
        <p:spPr bwMode="auto">
          <a:xfrm>
            <a:off x="3643313" y="1428750"/>
            <a:ext cx="2286000" cy="2571750"/>
          </a:xfrm>
          <a:prstGeom prst="rect">
            <a:avLst/>
          </a:prstGeom>
          <a:noFill/>
          <a:ln w="38100">
            <a:solidFill>
              <a:schemeClr val="hlink"/>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25604"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5605"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5606" name="TextBox 5"/>
          <p:cNvSpPr txBox="1">
            <a:spLocks noChangeArrowheads="1"/>
          </p:cNvSpPr>
          <p:nvPr/>
        </p:nvSpPr>
        <p:spPr bwMode="auto">
          <a:xfrm>
            <a:off x="2714625" y="928688"/>
            <a:ext cx="4143375"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a:t>Model specification and estimation</a:t>
            </a:r>
          </a:p>
        </p:txBody>
      </p:sp>
      <p:sp>
        <p:nvSpPr>
          <p:cNvPr id="25607" name="Rectangle 3"/>
          <p:cNvSpPr>
            <a:spLocks noChangeArrowheads="1"/>
          </p:cNvSpPr>
          <p:nvPr/>
        </p:nvSpPr>
        <p:spPr bwMode="auto">
          <a:xfrm>
            <a:off x="5072063" y="4071938"/>
            <a:ext cx="2286000" cy="1857375"/>
          </a:xfrm>
          <a:prstGeom prst="rect">
            <a:avLst/>
          </a:prstGeom>
          <a:noFill/>
          <a:ln w="38100">
            <a:solidFill>
              <a:schemeClr val="hlink"/>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25608"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5609"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7"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825" y="663575"/>
            <a:ext cx="8229600" cy="1143000"/>
          </a:xfrm>
        </p:spPr>
        <p:txBody>
          <a:bodyPr/>
          <a:lstStyle/>
          <a:p>
            <a:pPr eaLnBrk="1" hangingPunct="1"/>
            <a:r>
              <a:rPr lang="en-GB" altLang="en-US" sz="2800" smtClean="0"/>
              <a:t>General Linear Model</a:t>
            </a:r>
            <a:endParaRPr lang="en-US" altLang="en-US" sz="2800" smtClean="0"/>
          </a:p>
        </p:txBody>
      </p:sp>
      <p:pic>
        <p:nvPicPr>
          <p:cNvPr id="2662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28"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29"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6630"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3" name="Rectangle 2"/>
          <p:cNvSpPr/>
          <p:nvPr/>
        </p:nvSpPr>
        <p:spPr>
          <a:xfrm>
            <a:off x="371475" y="1814513"/>
            <a:ext cx="5657850" cy="660437"/>
          </a:xfrm>
          <a:prstGeom prst="rect">
            <a:avLst/>
          </a:prstGeom>
        </p:spPr>
        <p:txBody>
          <a:bodyPr>
            <a:spAutoFit/>
          </a:bodyPr>
          <a:lstStyle/>
          <a:p>
            <a:pPr marL="285750" indent="-285750">
              <a:lnSpc>
                <a:spcPct val="150000"/>
              </a:lnSpc>
              <a:buFont typeface="Arial" pitchFamily="34" charset="0"/>
              <a:buChar char="•"/>
              <a:defRPr/>
            </a:pPr>
            <a:r>
              <a:rPr lang="en-GB" dirty="0"/>
              <a:t>GLM describes data at each </a:t>
            </a:r>
            <a:r>
              <a:rPr lang="en-GB" dirty="0" err="1"/>
              <a:t>voxel</a:t>
            </a:r>
            <a:endParaRPr lang="en-GB" dirty="0" smtClean="0"/>
          </a:p>
          <a:p>
            <a:pPr>
              <a:lnSpc>
                <a:spcPct val="150000"/>
              </a:lnSpc>
              <a:defRPr/>
            </a:pPr>
            <a:endParaRPr lang="en-GB" sz="700" dirty="0"/>
          </a:p>
        </p:txBody>
      </p:sp>
      <p:pic>
        <p:nvPicPr>
          <p:cNvPr id="26634" name="Picture 6"/>
          <p:cNvPicPr>
            <a:picLocks noChangeArrowheads="1"/>
          </p:cNvPicPr>
          <p:nvPr/>
        </p:nvPicPr>
        <p:blipFill>
          <a:blip r:embed="rId6"/>
          <a:srcRect l="68709" t="30252" r="7512" b="14130"/>
          <a:stretch>
            <a:fillRect/>
          </a:stretch>
        </p:blipFill>
        <p:spPr bwMode="auto">
          <a:xfrm>
            <a:off x="7010400" y="1585913"/>
            <a:ext cx="1165225" cy="1219200"/>
          </a:xfrm>
          <a:prstGeom prst="rect">
            <a:avLst/>
          </a:prstGeom>
          <a:noFill/>
          <a:ln w="9525">
            <a:noFill/>
            <a:miter lim="800000"/>
            <a:headEnd/>
            <a:tailEnd/>
          </a:ln>
          <a:effectLst>
            <a:outerShdw dist="81320" dir="2319588" algn="ctr" rotWithShape="0">
              <a:schemeClr val="bg2"/>
            </a:outerShdw>
          </a:effectLst>
        </p:spPr>
      </p:pic>
      <p:sp>
        <p:nvSpPr>
          <p:cNvPr id="16" name="Rectangle 14"/>
          <p:cNvSpPr>
            <a:spLocks noChangeArrowheads="1"/>
          </p:cNvSpPr>
          <p:nvPr/>
        </p:nvSpPr>
        <p:spPr bwMode="auto">
          <a:xfrm>
            <a:off x="6442075" y="6099175"/>
            <a:ext cx="2289175" cy="36353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Parameter estimates</a:t>
            </a:r>
          </a:p>
        </p:txBody>
      </p:sp>
      <p:pic>
        <p:nvPicPr>
          <p:cNvPr id="26636" name="Picture 16"/>
          <p:cNvPicPr>
            <a:picLocks noChangeArrowheads="1"/>
          </p:cNvPicPr>
          <p:nvPr/>
        </p:nvPicPr>
        <p:blipFill>
          <a:blip r:embed="rId7"/>
          <a:srcRect l="10599" t="6715" r="8142" b="6468"/>
          <a:stretch>
            <a:fillRect/>
          </a:stretch>
        </p:blipFill>
        <p:spPr bwMode="auto">
          <a:xfrm>
            <a:off x="6805613" y="4378325"/>
            <a:ext cx="1617662" cy="1662113"/>
          </a:xfrm>
          <a:prstGeom prst="rect">
            <a:avLst/>
          </a:prstGeom>
          <a:noFill/>
          <a:ln w="12700">
            <a:solidFill>
              <a:schemeClr val="bg2"/>
            </a:solidFill>
            <a:miter lim="800000"/>
            <a:headEnd/>
            <a:tailEnd/>
          </a:ln>
          <a:effectLst>
            <a:outerShdw dist="35921" dir="2700000" algn="ctr" rotWithShape="0">
              <a:schemeClr val="bg2"/>
            </a:outerShdw>
          </a:effectLst>
        </p:spPr>
      </p:pic>
      <p:sp>
        <p:nvSpPr>
          <p:cNvPr id="18" name="Rectangle 17"/>
          <p:cNvSpPr>
            <a:spLocks noChangeArrowheads="1"/>
          </p:cNvSpPr>
          <p:nvPr/>
        </p:nvSpPr>
        <p:spPr bwMode="auto">
          <a:xfrm>
            <a:off x="6300788" y="3109913"/>
            <a:ext cx="2435225" cy="6889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General Linear Model</a:t>
            </a:r>
            <a:endParaRPr lang="en-US">
              <a:effectLst>
                <a:outerShdw blurRad="38100" dist="38100" dir="2700000" algn="tl">
                  <a:srgbClr val="C0C0C0"/>
                </a:outerShdw>
              </a:effectLst>
              <a:latin typeface="Arial" pitchFamily="34" charset="0"/>
            </a:endParaRPr>
          </a:p>
        </p:txBody>
      </p:sp>
      <p:sp>
        <p:nvSpPr>
          <p:cNvPr id="26638" name="Rectangle 20"/>
          <p:cNvSpPr>
            <a:spLocks noChangeArrowheads="1"/>
          </p:cNvSpPr>
          <p:nvPr/>
        </p:nvSpPr>
        <p:spPr bwMode="auto">
          <a:xfrm>
            <a:off x="6875463" y="1235075"/>
            <a:ext cx="1577975" cy="3635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0488" tIns="44450" rIns="90488" bIns="4445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ltLang="en-US">
                <a:latin typeface="Arial Unicode MS" pitchFamily="34" charset="-128"/>
              </a:rPr>
              <a:t>Design matrix</a:t>
            </a:r>
          </a:p>
        </p:txBody>
      </p:sp>
      <p:sp>
        <p:nvSpPr>
          <p:cNvPr id="26639" name="Line 27"/>
          <p:cNvSpPr>
            <a:spLocks noChangeShapeType="1"/>
          </p:cNvSpPr>
          <p:nvPr/>
        </p:nvSpPr>
        <p:spPr bwMode="auto">
          <a:xfrm>
            <a:off x="7616825" y="3798888"/>
            <a:ext cx="0" cy="579437"/>
          </a:xfrm>
          <a:prstGeom prst="line">
            <a:avLst/>
          </a:prstGeom>
          <a:noFill/>
          <a:ln w="25400">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GB"/>
          </a:p>
        </p:txBody>
      </p:sp>
      <p:sp>
        <p:nvSpPr>
          <p:cNvPr id="26640" name="Line 27"/>
          <p:cNvSpPr>
            <a:spLocks noChangeShapeType="1"/>
          </p:cNvSpPr>
          <p:nvPr/>
        </p:nvSpPr>
        <p:spPr bwMode="auto">
          <a:xfrm>
            <a:off x="7580313" y="2849563"/>
            <a:ext cx="0" cy="260350"/>
          </a:xfrm>
          <a:prstGeom prst="line">
            <a:avLst/>
          </a:prstGeom>
          <a:noFill/>
          <a:ln w="25400">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4"/>
          <p:cNvSpPr>
            <a:spLocks noRot="1" noChangeArrowheads="1"/>
          </p:cNvSpPr>
          <p:nvPr/>
        </p:nvSpPr>
        <p:spPr bwMode="auto">
          <a:xfrm>
            <a:off x="301625" y="590550"/>
            <a:ext cx="8510588" cy="1325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4000" b="0">
                <a:solidFill>
                  <a:srgbClr val="0066FF"/>
                </a:solidFill>
              </a:rPr>
              <a:t>Overview</a:t>
            </a:r>
          </a:p>
        </p:txBody>
      </p:sp>
      <p:sp>
        <p:nvSpPr>
          <p:cNvPr id="3075" name="Rectangle 5"/>
          <p:cNvSpPr>
            <a:spLocks noRot="1" noChangeArrowheads="1"/>
          </p:cNvSpPr>
          <p:nvPr/>
        </p:nvSpPr>
        <p:spPr bwMode="auto">
          <a:xfrm>
            <a:off x="684213" y="1844675"/>
            <a:ext cx="6983412" cy="40338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GB" altLang="en-US" sz="2800" b="0" dirty="0">
                <a:latin typeface="Helvetica" pitchFamily="34" charset="0"/>
              </a:rPr>
              <a:t> Introduction</a:t>
            </a:r>
          </a:p>
          <a:p>
            <a:pPr lvl="2" eaLnBrk="1" hangingPunct="1">
              <a:lnSpc>
                <a:spcPct val="150000"/>
              </a:lnSpc>
              <a:spcBef>
                <a:spcPct val="20000"/>
              </a:spcBef>
              <a:buFontTx/>
              <a:buChar char="•"/>
            </a:pPr>
            <a:r>
              <a:rPr lang="en-GB" altLang="en-US" sz="2000" b="0" dirty="0">
                <a:latin typeface="Helvetica" pitchFamily="34" charset="0"/>
              </a:rPr>
              <a:t>What’s </a:t>
            </a:r>
            <a:r>
              <a:rPr lang="en-GB" altLang="en-US" sz="2000" b="0" dirty="0" err="1">
                <a:latin typeface="Helvetica" pitchFamily="34" charset="0"/>
              </a:rPr>
              <a:t>MfD</a:t>
            </a:r>
            <a:r>
              <a:rPr lang="en-GB" altLang="en-US" sz="2000" b="0" dirty="0">
                <a:latin typeface="Helvetica" pitchFamily="34" charset="0"/>
              </a:rPr>
              <a:t> </a:t>
            </a:r>
          </a:p>
          <a:p>
            <a:pPr lvl="2" eaLnBrk="1" hangingPunct="1">
              <a:lnSpc>
                <a:spcPct val="150000"/>
              </a:lnSpc>
              <a:spcBef>
                <a:spcPct val="20000"/>
              </a:spcBef>
              <a:buFontTx/>
              <a:buChar char="•"/>
            </a:pPr>
            <a:r>
              <a:rPr lang="en-GB" altLang="en-US" sz="2000" b="0" dirty="0">
                <a:latin typeface="Helvetica" pitchFamily="34" charset="0"/>
              </a:rPr>
              <a:t>Programme for </a:t>
            </a:r>
            <a:r>
              <a:rPr lang="en-GB" altLang="en-US" sz="2000" b="0" dirty="0" smtClean="0">
                <a:latin typeface="Helvetica" pitchFamily="34" charset="0"/>
              </a:rPr>
              <a:t>2013</a:t>
            </a:r>
            <a:endParaRPr lang="en-GB" altLang="en-US" sz="2000" b="0" dirty="0">
              <a:latin typeface="Helvetica" pitchFamily="34" charset="0"/>
            </a:endParaRPr>
          </a:p>
          <a:p>
            <a:pPr lvl="2" eaLnBrk="1" hangingPunct="1">
              <a:lnSpc>
                <a:spcPct val="150000"/>
              </a:lnSpc>
              <a:spcBef>
                <a:spcPct val="20000"/>
              </a:spcBef>
              <a:buFontTx/>
              <a:buChar char="•"/>
            </a:pPr>
            <a:r>
              <a:rPr lang="en-GB" altLang="en-US" sz="2000" b="0" dirty="0">
                <a:latin typeface="Helvetica" pitchFamily="34" charset="0"/>
              </a:rPr>
              <a:t>How to prepare your presentation</a:t>
            </a:r>
          </a:p>
          <a:p>
            <a:pPr lvl="2" eaLnBrk="1" hangingPunct="1">
              <a:lnSpc>
                <a:spcPct val="150000"/>
              </a:lnSpc>
              <a:spcBef>
                <a:spcPct val="20000"/>
              </a:spcBef>
              <a:buFontTx/>
              <a:buChar char="•"/>
            </a:pPr>
            <a:r>
              <a:rPr lang="en-GB" altLang="en-US" sz="2000" b="0" dirty="0">
                <a:latin typeface="Helvetica" pitchFamily="34" charset="0"/>
              </a:rPr>
              <a:t>Where to find information and </a:t>
            </a:r>
            <a:r>
              <a:rPr lang="en-GB" altLang="en-US" sz="2000" b="0" dirty="0" smtClean="0">
                <a:latin typeface="Helvetica" pitchFamily="34" charset="0"/>
              </a:rPr>
              <a:t>help</a:t>
            </a:r>
            <a:endParaRPr lang="en-GB" altLang="en-US" sz="2000" b="0" dirty="0">
              <a:latin typeface="Helvetica" pitchFamily="34" charset="0"/>
            </a:endParaRPr>
          </a:p>
        </p:txBody>
      </p:sp>
      <p:pic>
        <p:nvPicPr>
          <p:cNvPr id="3076"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7"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8"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9"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825" y="663575"/>
            <a:ext cx="8229600" cy="1143000"/>
          </a:xfrm>
        </p:spPr>
        <p:txBody>
          <a:bodyPr/>
          <a:lstStyle/>
          <a:p>
            <a:pPr eaLnBrk="1" hangingPunct="1"/>
            <a:r>
              <a:rPr lang="en-GB" altLang="en-US" sz="2800" smtClean="0"/>
              <a:t>General Linear Model</a:t>
            </a:r>
            <a:endParaRPr lang="en-US" altLang="en-US" sz="2800" smtClean="0"/>
          </a:p>
        </p:txBody>
      </p:sp>
      <p:pic>
        <p:nvPicPr>
          <p:cNvPr id="2662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28"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29"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6630"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3" name="Rectangle 2"/>
          <p:cNvSpPr/>
          <p:nvPr/>
        </p:nvSpPr>
        <p:spPr>
          <a:xfrm>
            <a:off x="371475" y="1814513"/>
            <a:ext cx="5657850" cy="1653017"/>
          </a:xfrm>
          <a:prstGeom prst="rect">
            <a:avLst/>
          </a:prstGeom>
        </p:spPr>
        <p:txBody>
          <a:bodyPr>
            <a:spAutoFit/>
          </a:bodyPr>
          <a:lstStyle/>
          <a:p>
            <a:pPr marL="285750" indent="-285750">
              <a:lnSpc>
                <a:spcPct val="150000"/>
              </a:lnSpc>
              <a:buFont typeface="Arial" pitchFamily="34" charset="0"/>
              <a:buChar char="•"/>
              <a:defRPr/>
            </a:pPr>
            <a:r>
              <a:rPr lang="en-GB" dirty="0"/>
              <a:t>GLM describes data at each voxel</a:t>
            </a:r>
          </a:p>
          <a:p>
            <a:pPr>
              <a:lnSpc>
                <a:spcPct val="150000"/>
              </a:lnSpc>
              <a:defRPr/>
            </a:pPr>
            <a:endParaRPr lang="en-GB" sz="700" dirty="0"/>
          </a:p>
          <a:p>
            <a:pPr marL="285750" indent="-285750">
              <a:lnSpc>
                <a:spcPct val="150000"/>
              </a:lnSpc>
              <a:buFont typeface="Arial" pitchFamily="34" charset="0"/>
              <a:buChar char="•"/>
              <a:defRPr/>
            </a:pPr>
            <a:r>
              <a:rPr lang="en-GB" dirty="0"/>
              <a:t>Experimental and confounding effects…</a:t>
            </a:r>
          </a:p>
          <a:p>
            <a:pPr>
              <a:lnSpc>
                <a:spcPct val="150000"/>
              </a:lnSpc>
              <a:defRPr/>
            </a:pPr>
            <a:r>
              <a:rPr lang="en-GB" dirty="0"/>
              <a:t>     and residual variability</a:t>
            </a:r>
            <a:endParaRPr lang="en-GB" dirty="0" smtClean="0"/>
          </a:p>
          <a:p>
            <a:pPr>
              <a:lnSpc>
                <a:spcPct val="150000"/>
              </a:lnSpc>
              <a:defRPr/>
            </a:pPr>
            <a:endParaRPr lang="en-GB" sz="700" dirty="0"/>
          </a:p>
        </p:txBody>
      </p:sp>
      <p:pic>
        <p:nvPicPr>
          <p:cNvPr id="26634" name="Picture 6"/>
          <p:cNvPicPr>
            <a:picLocks noChangeArrowheads="1"/>
          </p:cNvPicPr>
          <p:nvPr/>
        </p:nvPicPr>
        <p:blipFill>
          <a:blip r:embed="rId6"/>
          <a:srcRect l="68709" t="30252" r="7512" b="14130"/>
          <a:stretch>
            <a:fillRect/>
          </a:stretch>
        </p:blipFill>
        <p:spPr bwMode="auto">
          <a:xfrm>
            <a:off x="7010400" y="1585913"/>
            <a:ext cx="1165225" cy="1219200"/>
          </a:xfrm>
          <a:prstGeom prst="rect">
            <a:avLst/>
          </a:prstGeom>
          <a:noFill/>
          <a:ln w="9525">
            <a:noFill/>
            <a:miter lim="800000"/>
            <a:headEnd/>
            <a:tailEnd/>
          </a:ln>
          <a:effectLst>
            <a:outerShdw dist="81320" dir="2319588" algn="ctr" rotWithShape="0">
              <a:schemeClr val="bg2"/>
            </a:outerShdw>
          </a:effectLst>
        </p:spPr>
      </p:pic>
      <p:sp>
        <p:nvSpPr>
          <p:cNvPr id="16" name="Rectangle 14"/>
          <p:cNvSpPr>
            <a:spLocks noChangeArrowheads="1"/>
          </p:cNvSpPr>
          <p:nvPr/>
        </p:nvSpPr>
        <p:spPr bwMode="auto">
          <a:xfrm>
            <a:off x="6442075" y="6099175"/>
            <a:ext cx="2289175" cy="36353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Parameter estimates</a:t>
            </a:r>
          </a:p>
        </p:txBody>
      </p:sp>
      <p:pic>
        <p:nvPicPr>
          <p:cNvPr id="26636" name="Picture 16"/>
          <p:cNvPicPr>
            <a:picLocks noChangeArrowheads="1"/>
          </p:cNvPicPr>
          <p:nvPr/>
        </p:nvPicPr>
        <p:blipFill>
          <a:blip r:embed="rId7"/>
          <a:srcRect l="10599" t="6715" r="8142" b="6468"/>
          <a:stretch>
            <a:fillRect/>
          </a:stretch>
        </p:blipFill>
        <p:spPr bwMode="auto">
          <a:xfrm>
            <a:off x="6805613" y="4378325"/>
            <a:ext cx="1617662" cy="1662113"/>
          </a:xfrm>
          <a:prstGeom prst="rect">
            <a:avLst/>
          </a:prstGeom>
          <a:noFill/>
          <a:ln w="12700">
            <a:solidFill>
              <a:schemeClr val="bg2"/>
            </a:solidFill>
            <a:miter lim="800000"/>
            <a:headEnd/>
            <a:tailEnd/>
          </a:ln>
          <a:effectLst>
            <a:outerShdw dist="35921" dir="2700000" algn="ctr" rotWithShape="0">
              <a:schemeClr val="bg2"/>
            </a:outerShdw>
          </a:effectLst>
        </p:spPr>
      </p:pic>
      <p:sp>
        <p:nvSpPr>
          <p:cNvPr id="18" name="Rectangle 17"/>
          <p:cNvSpPr>
            <a:spLocks noChangeArrowheads="1"/>
          </p:cNvSpPr>
          <p:nvPr/>
        </p:nvSpPr>
        <p:spPr bwMode="auto">
          <a:xfrm>
            <a:off x="6300788" y="3109913"/>
            <a:ext cx="2435225" cy="6889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General Linear Model</a:t>
            </a:r>
            <a:endParaRPr lang="en-US">
              <a:effectLst>
                <a:outerShdw blurRad="38100" dist="38100" dir="2700000" algn="tl">
                  <a:srgbClr val="C0C0C0"/>
                </a:outerShdw>
              </a:effectLst>
              <a:latin typeface="Arial" pitchFamily="34" charset="0"/>
            </a:endParaRPr>
          </a:p>
        </p:txBody>
      </p:sp>
      <p:sp>
        <p:nvSpPr>
          <p:cNvPr id="26638" name="Rectangle 20"/>
          <p:cNvSpPr>
            <a:spLocks noChangeArrowheads="1"/>
          </p:cNvSpPr>
          <p:nvPr/>
        </p:nvSpPr>
        <p:spPr bwMode="auto">
          <a:xfrm>
            <a:off x="6875463" y="1235075"/>
            <a:ext cx="1577975" cy="3635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0488" tIns="44450" rIns="90488" bIns="4445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ltLang="en-US">
                <a:latin typeface="Arial Unicode MS" pitchFamily="34" charset="-128"/>
              </a:rPr>
              <a:t>Design matrix</a:t>
            </a:r>
          </a:p>
        </p:txBody>
      </p:sp>
      <p:sp>
        <p:nvSpPr>
          <p:cNvPr id="26639" name="Line 27"/>
          <p:cNvSpPr>
            <a:spLocks noChangeShapeType="1"/>
          </p:cNvSpPr>
          <p:nvPr/>
        </p:nvSpPr>
        <p:spPr bwMode="auto">
          <a:xfrm>
            <a:off x="7616825" y="3798888"/>
            <a:ext cx="0" cy="579437"/>
          </a:xfrm>
          <a:prstGeom prst="line">
            <a:avLst/>
          </a:prstGeom>
          <a:noFill/>
          <a:ln w="25400">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GB"/>
          </a:p>
        </p:txBody>
      </p:sp>
      <p:sp>
        <p:nvSpPr>
          <p:cNvPr id="26640" name="Line 27"/>
          <p:cNvSpPr>
            <a:spLocks noChangeShapeType="1"/>
          </p:cNvSpPr>
          <p:nvPr/>
        </p:nvSpPr>
        <p:spPr bwMode="auto">
          <a:xfrm>
            <a:off x="7580313" y="2849563"/>
            <a:ext cx="0" cy="260350"/>
          </a:xfrm>
          <a:prstGeom prst="line">
            <a:avLst/>
          </a:prstGeom>
          <a:noFill/>
          <a:ln w="25400">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825" y="663575"/>
            <a:ext cx="8229600" cy="1143000"/>
          </a:xfrm>
        </p:spPr>
        <p:txBody>
          <a:bodyPr/>
          <a:lstStyle/>
          <a:p>
            <a:pPr eaLnBrk="1" hangingPunct="1"/>
            <a:r>
              <a:rPr lang="en-GB" altLang="en-US" sz="2800" smtClean="0"/>
              <a:t>General Linear Model</a:t>
            </a:r>
            <a:endParaRPr lang="en-US" altLang="en-US" sz="2800" smtClean="0"/>
          </a:p>
        </p:txBody>
      </p:sp>
      <p:pic>
        <p:nvPicPr>
          <p:cNvPr id="2662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28"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29"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6630"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3" name="Rectangle 2"/>
          <p:cNvSpPr/>
          <p:nvPr/>
        </p:nvSpPr>
        <p:spPr>
          <a:xfrm>
            <a:off x="371475" y="1814513"/>
            <a:ext cx="5657850" cy="2492375"/>
          </a:xfrm>
          <a:prstGeom prst="rect">
            <a:avLst/>
          </a:prstGeom>
        </p:spPr>
        <p:txBody>
          <a:bodyPr>
            <a:spAutoFit/>
          </a:bodyPr>
          <a:lstStyle/>
          <a:p>
            <a:pPr marL="285750" indent="-285750">
              <a:lnSpc>
                <a:spcPct val="150000"/>
              </a:lnSpc>
              <a:buFont typeface="Arial" pitchFamily="34" charset="0"/>
              <a:buChar char="•"/>
              <a:defRPr/>
            </a:pPr>
            <a:r>
              <a:rPr lang="en-GB" dirty="0"/>
              <a:t>GLM describes data at each voxel</a:t>
            </a:r>
          </a:p>
          <a:p>
            <a:pPr>
              <a:lnSpc>
                <a:spcPct val="150000"/>
              </a:lnSpc>
              <a:defRPr/>
            </a:pPr>
            <a:endParaRPr lang="en-GB" sz="700" dirty="0"/>
          </a:p>
          <a:p>
            <a:pPr marL="285750" indent="-285750">
              <a:lnSpc>
                <a:spcPct val="150000"/>
              </a:lnSpc>
              <a:buFont typeface="Arial" pitchFamily="34" charset="0"/>
              <a:buChar char="•"/>
              <a:defRPr/>
            </a:pPr>
            <a:r>
              <a:rPr lang="en-GB" dirty="0"/>
              <a:t>Experimental and confounding effects…</a:t>
            </a:r>
          </a:p>
          <a:p>
            <a:pPr>
              <a:lnSpc>
                <a:spcPct val="150000"/>
              </a:lnSpc>
              <a:defRPr/>
            </a:pPr>
            <a:r>
              <a:rPr lang="en-GB" dirty="0"/>
              <a:t>     and residual variability</a:t>
            </a:r>
          </a:p>
          <a:p>
            <a:pPr>
              <a:lnSpc>
                <a:spcPct val="150000"/>
              </a:lnSpc>
              <a:defRPr/>
            </a:pPr>
            <a:endParaRPr lang="en-GB" sz="700" dirty="0"/>
          </a:p>
          <a:p>
            <a:pPr marL="285750" indent="-285750">
              <a:lnSpc>
                <a:spcPct val="150000"/>
              </a:lnSpc>
              <a:buFont typeface="Arial" pitchFamily="34" charset="0"/>
              <a:buChar char="•"/>
              <a:defRPr/>
            </a:pPr>
            <a:r>
              <a:rPr lang="en-GB" dirty="0"/>
              <a:t>GLM used in combination with a temporal convolution model</a:t>
            </a:r>
          </a:p>
        </p:txBody>
      </p:sp>
      <p:pic>
        <p:nvPicPr>
          <p:cNvPr id="26634" name="Picture 6"/>
          <p:cNvPicPr>
            <a:picLocks noChangeArrowheads="1"/>
          </p:cNvPicPr>
          <p:nvPr/>
        </p:nvPicPr>
        <p:blipFill>
          <a:blip r:embed="rId6"/>
          <a:srcRect l="68709" t="30252" r="7512" b="14130"/>
          <a:stretch>
            <a:fillRect/>
          </a:stretch>
        </p:blipFill>
        <p:spPr bwMode="auto">
          <a:xfrm>
            <a:off x="7010400" y="1585913"/>
            <a:ext cx="1165225" cy="1219200"/>
          </a:xfrm>
          <a:prstGeom prst="rect">
            <a:avLst/>
          </a:prstGeom>
          <a:noFill/>
          <a:ln w="9525">
            <a:noFill/>
            <a:miter lim="800000"/>
            <a:headEnd/>
            <a:tailEnd/>
          </a:ln>
          <a:effectLst>
            <a:outerShdw dist="81320" dir="2319588" algn="ctr" rotWithShape="0">
              <a:schemeClr val="bg2"/>
            </a:outerShdw>
          </a:effectLst>
        </p:spPr>
      </p:pic>
      <p:sp>
        <p:nvSpPr>
          <p:cNvPr id="16" name="Rectangle 14"/>
          <p:cNvSpPr>
            <a:spLocks noChangeArrowheads="1"/>
          </p:cNvSpPr>
          <p:nvPr/>
        </p:nvSpPr>
        <p:spPr bwMode="auto">
          <a:xfrm>
            <a:off x="6442075" y="6099175"/>
            <a:ext cx="2289175" cy="36353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Parameter estimates</a:t>
            </a:r>
          </a:p>
        </p:txBody>
      </p:sp>
      <p:pic>
        <p:nvPicPr>
          <p:cNvPr id="26636" name="Picture 16"/>
          <p:cNvPicPr>
            <a:picLocks noChangeArrowheads="1"/>
          </p:cNvPicPr>
          <p:nvPr/>
        </p:nvPicPr>
        <p:blipFill>
          <a:blip r:embed="rId7"/>
          <a:srcRect l="10599" t="6715" r="8142" b="6468"/>
          <a:stretch>
            <a:fillRect/>
          </a:stretch>
        </p:blipFill>
        <p:spPr bwMode="auto">
          <a:xfrm>
            <a:off x="6805613" y="4378325"/>
            <a:ext cx="1617662" cy="1662113"/>
          </a:xfrm>
          <a:prstGeom prst="rect">
            <a:avLst/>
          </a:prstGeom>
          <a:noFill/>
          <a:ln w="12700">
            <a:solidFill>
              <a:schemeClr val="bg2"/>
            </a:solidFill>
            <a:miter lim="800000"/>
            <a:headEnd/>
            <a:tailEnd/>
          </a:ln>
          <a:effectLst>
            <a:outerShdw dist="35921" dir="2700000" algn="ctr" rotWithShape="0">
              <a:schemeClr val="bg2"/>
            </a:outerShdw>
          </a:effectLst>
        </p:spPr>
      </p:pic>
      <p:sp>
        <p:nvSpPr>
          <p:cNvPr id="18" name="Rectangle 17"/>
          <p:cNvSpPr>
            <a:spLocks noChangeArrowheads="1"/>
          </p:cNvSpPr>
          <p:nvPr/>
        </p:nvSpPr>
        <p:spPr bwMode="auto">
          <a:xfrm>
            <a:off x="6300788" y="3109913"/>
            <a:ext cx="2435225" cy="6889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General Linear Model</a:t>
            </a:r>
            <a:endParaRPr lang="en-US">
              <a:effectLst>
                <a:outerShdw blurRad="38100" dist="38100" dir="2700000" algn="tl">
                  <a:srgbClr val="C0C0C0"/>
                </a:outerShdw>
              </a:effectLst>
              <a:latin typeface="Arial" pitchFamily="34" charset="0"/>
            </a:endParaRPr>
          </a:p>
        </p:txBody>
      </p:sp>
      <p:sp>
        <p:nvSpPr>
          <p:cNvPr id="26638" name="Rectangle 20"/>
          <p:cNvSpPr>
            <a:spLocks noChangeArrowheads="1"/>
          </p:cNvSpPr>
          <p:nvPr/>
        </p:nvSpPr>
        <p:spPr bwMode="auto">
          <a:xfrm>
            <a:off x="6875463" y="1235075"/>
            <a:ext cx="1577975" cy="3635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0488" tIns="44450" rIns="90488" bIns="4445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ltLang="en-US">
                <a:latin typeface="Arial Unicode MS" pitchFamily="34" charset="-128"/>
              </a:rPr>
              <a:t>Design matrix</a:t>
            </a:r>
          </a:p>
        </p:txBody>
      </p:sp>
      <p:sp>
        <p:nvSpPr>
          <p:cNvPr id="26639" name="Line 27"/>
          <p:cNvSpPr>
            <a:spLocks noChangeShapeType="1"/>
          </p:cNvSpPr>
          <p:nvPr/>
        </p:nvSpPr>
        <p:spPr bwMode="auto">
          <a:xfrm>
            <a:off x="7616825" y="3798888"/>
            <a:ext cx="0" cy="579437"/>
          </a:xfrm>
          <a:prstGeom prst="line">
            <a:avLst/>
          </a:prstGeom>
          <a:noFill/>
          <a:ln w="25400">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GB"/>
          </a:p>
        </p:txBody>
      </p:sp>
      <p:sp>
        <p:nvSpPr>
          <p:cNvPr id="26640" name="Line 27"/>
          <p:cNvSpPr>
            <a:spLocks noChangeShapeType="1"/>
          </p:cNvSpPr>
          <p:nvPr/>
        </p:nvSpPr>
        <p:spPr bwMode="auto">
          <a:xfrm>
            <a:off x="7580313" y="2849563"/>
            <a:ext cx="0" cy="260350"/>
          </a:xfrm>
          <a:prstGeom prst="line">
            <a:avLst/>
          </a:prstGeom>
          <a:noFill/>
          <a:ln w="25400">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825" y="663575"/>
            <a:ext cx="8229600" cy="1143000"/>
          </a:xfrm>
        </p:spPr>
        <p:txBody>
          <a:bodyPr/>
          <a:lstStyle/>
          <a:p>
            <a:pPr eaLnBrk="1" hangingPunct="1"/>
            <a:r>
              <a:rPr lang="en-GB" altLang="en-US" sz="2800" smtClean="0"/>
              <a:t>General Linear Model</a:t>
            </a:r>
            <a:endParaRPr lang="en-US" altLang="en-US" sz="2800" smtClean="0"/>
          </a:p>
        </p:txBody>
      </p:sp>
      <p:pic>
        <p:nvPicPr>
          <p:cNvPr id="2662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28"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29"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6630"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3" name="Rectangle 2"/>
          <p:cNvSpPr/>
          <p:nvPr/>
        </p:nvSpPr>
        <p:spPr>
          <a:xfrm>
            <a:off x="371475" y="1814513"/>
            <a:ext cx="5657850" cy="2492375"/>
          </a:xfrm>
          <a:prstGeom prst="rect">
            <a:avLst/>
          </a:prstGeom>
        </p:spPr>
        <p:txBody>
          <a:bodyPr>
            <a:spAutoFit/>
          </a:bodyPr>
          <a:lstStyle/>
          <a:p>
            <a:pPr marL="285750" indent="-285750">
              <a:lnSpc>
                <a:spcPct val="150000"/>
              </a:lnSpc>
              <a:buFont typeface="Arial" pitchFamily="34" charset="0"/>
              <a:buChar char="•"/>
              <a:defRPr/>
            </a:pPr>
            <a:r>
              <a:rPr lang="en-GB" dirty="0"/>
              <a:t>GLM describes data at each voxel</a:t>
            </a:r>
          </a:p>
          <a:p>
            <a:pPr>
              <a:lnSpc>
                <a:spcPct val="150000"/>
              </a:lnSpc>
              <a:defRPr/>
            </a:pPr>
            <a:endParaRPr lang="en-GB" sz="700" dirty="0"/>
          </a:p>
          <a:p>
            <a:pPr marL="285750" indent="-285750">
              <a:lnSpc>
                <a:spcPct val="150000"/>
              </a:lnSpc>
              <a:buFont typeface="Arial" pitchFamily="34" charset="0"/>
              <a:buChar char="•"/>
              <a:defRPr/>
            </a:pPr>
            <a:r>
              <a:rPr lang="en-GB" dirty="0"/>
              <a:t>Experimental and confounding effects…</a:t>
            </a:r>
          </a:p>
          <a:p>
            <a:pPr>
              <a:lnSpc>
                <a:spcPct val="150000"/>
              </a:lnSpc>
              <a:defRPr/>
            </a:pPr>
            <a:r>
              <a:rPr lang="en-GB" dirty="0"/>
              <a:t>     and residual variability</a:t>
            </a:r>
          </a:p>
          <a:p>
            <a:pPr>
              <a:lnSpc>
                <a:spcPct val="150000"/>
              </a:lnSpc>
              <a:defRPr/>
            </a:pPr>
            <a:endParaRPr lang="en-GB" sz="700" dirty="0"/>
          </a:p>
          <a:p>
            <a:pPr marL="285750" indent="-285750">
              <a:lnSpc>
                <a:spcPct val="150000"/>
              </a:lnSpc>
              <a:buFont typeface="Arial" pitchFamily="34" charset="0"/>
              <a:buChar char="•"/>
              <a:defRPr/>
            </a:pPr>
            <a:r>
              <a:rPr lang="en-GB" dirty="0"/>
              <a:t>GLM used in combination with a temporal convolution model</a:t>
            </a:r>
          </a:p>
        </p:txBody>
      </p:sp>
      <p:pic>
        <p:nvPicPr>
          <p:cNvPr id="26632" name="Picture 2"/>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33513" y="4875213"/>
            <a:ext cx="2689225" cy="1165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33" name="Picture 3"/>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44650" y="5068888"/>
            <a:ext cx="2266950" cy="781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6634" name="Picture 6"/>
          <p:cNvPicPr>
            <a:picLocks noChangeArrowheads="1"/>
          </p:cNvPicPr>
          <p:nvPr/>
        </p:nvPicPr>
        <p:blipFill>
          <a:blip r:embed="rId8"/>
          <a:srcRect l="68709" t="30252" r="7512" b="14130"/>
          <a:stretch>
            <a:fillRect/>
          </a:stretch>
        </p:blipFill>
        <p:spPr bwMode="auto">
          <a:xfrm>
            <a:off x="7010400" y="1585913"/>
            <a:ext cx="1165225" cy="1219200"/>
          </a:xfrm>
          <a:prstGeom prst="rect">
            <a:avLst/>
          </a:prstGeom>
          <a:noFill/>
          <a:ln w="9525">
            <a:noFill/>
            <a:miter lim="800000"/>
            <a:headEnd/>
            <a:tailEnd/>
          </a:ln>
          <a:effectLst>
            <a:outerShdw dist="81320" dir="2319588" algn="ctr" rotWithShape="0">
              <a:schemeClr val="bg2"/>
            </a:outerShdw>
          </a:effectLst>
        </p:spPr>
      </p:pic>
      <p:sp>
        <p:nvSpPr>
          <p:cNvPr id="16" name="Rectangle 14"/>
          <p:cNvSpPr>
            <a:spLocks noChangeArrowheads="1"/>
          </p:cNvSpPr>
          <p:nvPr/>
        </p:nvSpPr>
        <p:spPr bwMode="auto">
          <a:xfrm>
            <a:off x="6442075" y="6099175"/>
            <a:ext cx="2289175" cy="36353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Parameter estimates</a:t>
            </a:r>
          </a:p>
        </p:txBody>
      </p:sp>
      <p:pic>
        <p:nvPicPr>
          <p:cNvPr id="26636" name="Picture 16"/>
          <p:cNvPicPr>
            <a:picLocks noChangeArrowheads="1"/>
          </p:cNvPicPr>
          <p:nvPr/>
        </p:nvPicPr>
        <p:blipFill>
          <a:blip r:embed="rId9"/>
          <a:srcRect l="10599" t="6715" r="8142" b="6468"/>
          <a:stretch>
            <a:fillRect/>
          </a:stretch>
        </p:blipFill>
        <p:spPr bwMode="auto">
          <a:xfrm>
            <a:off x="6805613" y="4378325"/>
            <a:ext cx="1617662" cy="1662113"/>
          </a:xfrm>
          <a:prstGeom prst="rect">
            <a:avLst/>
          </a:prstGeom>
          <a:noFill/>
          <a:ln w="12700">
            <a:solidFill>
              <a:schemeClr val="bg2"/>
            </a:solidFill>
            <a:miter lim="800000"/>
            <a:headEnd/>
            <a:tailEnd/>
          </a:ln>
          <a:effectLst>
            <a:outerShdw dist="35921" dir="2700000" algn="ctr" rotWithShape="0">
              <a:schemeClr val="bg2"/>
            </a:outerShdw>
          </a:effectLst>
        </p:spPr>
      </p:pic>
      <p:sp>
        <p:nvSpPr>
          <p:cNvPr id="18" name="Rectangle 17"/>
          <p:cNvSpPr>
            <a:spLocks noChangeArrowheads="1"/>
          </p:cNvSpPr>
          <p:nvPr/>
        </p:nvSpPr>
        <p:spPr bwMode="auto">
          <a:xfrm>
            <a:off x="6300788" y="3109913"/>
            <a:ext cx="2435225" cy="6889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General Linear Model</a:t>
            </a:r>
            <a:endParaRPr lang="en-US">
              <a:effectLst>
                <a:outerShdw blurRad="38100" dist="38100" dir="2700000" algn="tl">
                  <a:srgbClr val="C0C0C0"/>
                </a:outerShdw>
              </a:effectLst>
              <a:latin typeface="Arial" pitchFamily="34" charset="0"/>
            </a:endParaRPr>
          </a:p>
        </p:txBody>
      </p:sp>
      <p:sp>
        <p:nvSpPr>
          <p:cNvPr id="26638" name="Rectangle 20"/>
          <p:cNvSpPr>
            <a:spLocks noChangeArrowheads="1"/>
          </p:cNvSpPr>
          <p:nvPr/>
        </p:nvSpPr>
        <p:spPr bwMode="auto">
          <a:xfrm>
            <a:off x="6875463" y="1235075"/>
            <a:ext cx="1577975" cy="3635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0488" tIns="44450" rIns="90488" bIns="44450">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ltLang="en-US">
                <a:latin typeface="Arial Unicode MS" pitchFamily="34" charset="-128"/>
              </a:rPr>
              <a:t>Design matrix</a:t>
            </a:r>
          </a:p>
        </p:txBody>
      </p:sp>
      <p:sp>
        <p:nvSpPr>
          <p:cNvPr id="26639" name="Line 27"/>
          <p:cNvSpPr>
            <a:spLocks noChangeShapeType="1"/>
          </p:cNvSpPr>
          <p:nvPr/>
        </p:nvSpPr>
        <p:spPr bwMode="auto">
          <a:xfrm>
            <a:off x="7616825" y="3798888"/>
            <a:ext cx="0" cy="579437"/>
          </a:xfrm>
          <a:prstGeom prst="line">
            <a:avLst/>
          </a:prstGeom>
          <a:noFill/>
          <a:ln w="25400">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GB"/>
          </a:p>
        </p:txBody>
      </p:sp>
      <p:sp>
        <p:nvSpPr>
          <p:cNvPr id="26640" name="Line 27"/>
          <p:cNvSpPr>
            <a:spLocks noChangeShapeType="1"/>
          </p:cNvSpPr>
          <p:nvPr/>
        </p:nvSpPr>
        <p:spPr bwMode="auto">
          <a:xfrm>
            <a:off x="7580313" y="2849563"/>
            <a:ext cx="0" cy="260350"/>
          </a:xfrm>
          <a:prstGeom prst="line">
            <a:avLst/>
          </a:prstGeom>
          <a:noFill/>
          <a:ln w="25400">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Analysis</a:t>
            </a:r>
            <a:endParaRPr lang="en-US" altLang="en-US" sz="2800" smtClean="0"/>
          </a:p>
        </p:txBody>
      </p:sp>
      <p:sp>
        <p:nvSpPr>
          <p:cNvPr id="27651" name="Rectangle 3"/>
          <p:cNvSpPr>
            <a:spLocks noGrp="1" noChangeArrowheads="1"/>
          </p:cNvSpPr>
          <p:nvPr>
            <p:ph type="body" idx="1"/>
          </p:nvPr>
        </p:nvSpPr>
        <p:spPr>
          <a:xfrm>
            <a:off x="457200" y="1600200"/>
            <a:ext cx="8229600" cy="1900238"/>
          </a:xfrm>
        </p:spPr>
        <p:txBody>
          <a:bodyPr/>
          <a:lstStyle/>
          <a:p>
            <a:pPr eaLnBrk="1" hangingPunct="1">
              <a:spcBef>
                <a:spcPct val="30000"/>
              </a:spcBef>
            </a:pPr>
            <a:r>
              <a:rPr lang="en-GB" altLang="en-US" sz="1800" smtClean="0"/>
              <a:t>Once you have carried out your pre-processing you can specify your design and data</a:t>
            </a:r>
          </a:p>
          <a:p>
            <a:pPr lvl="1" eaLnBrk="1" hangingPunct="1">
              <a:spcBef>
                <a:spcPct val="30000"/>
              </a:spcBef>
            </a:pPr>
            <a:r>
              <a:rPr lang="en-GB" altLang="en-US" sz="1600" smtClean="0"/>
              <a:t>The design matrix is simply a mathematical description of your experiment</a:t>
            </a:r>
          </a:p>
          <a:p>
            <a:pPr lvl="1" eaLnBrk="1" hangingPunct="1">
              <a:spcBef>
                <a:spcPct val="30000"/>
              </a:spcBef>
              <a:buFontTx/>
              <a:buNone/>
            </a:pPr>
            <a:r>
              <a:rPr lang="en-GB" altLang="en-US" sz="1600" smtClean="0"/>
              <a:t>E.g. 	‘visual stimulus on = 1’ 	‘visual stimulus off = 0’</a:t>
            </a:r>
          </a:p>
          <a:p>
            <a:pPr lvl="1" eaLnBrk="1" hangingPunct="1">
              <a:spcBef>
                <a:spcPct val="30000"/>
              </a:spcBef>
            </a:pPr>
            <a:endParaRPr lang="en-GB" altLang="en-US" sz="1600" smtClean="0"/>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3205" t="16389" r="37393" b="57005"/>
          <a:stretch>
            <a:fillRect/>
          </a:stretch>
        </p:blipFill>
        <p:spPr bwMode="auto">
          <a:xfrm>
            <a:off x="3419475" y="3127375"/>
            <a:ext cx="3313113" cy="31448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7654"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7655"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7656"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pic>
        <p:nvPicPr>
          <p:cNvPr id="27657" name="Picture 10"/>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16100" y="3192463"/>
            <a:ext cx="271463" cy="29924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0803"/>
          <a:stretch>
            <a:fillRect/>
          </a:stretch>
        </p:blipFill>
        <p:spPr bwMode="auto">
          <a:xfrm>
            <a:off x="857250" y="1412875"/>
            <a:ext cx="7429500" cy="4587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7651" name="Rectangle 3"/>
          <p:cNvSpPr>
            <a:spLocks noChangeArrowheads="1"/>
          </p:cNvSpPr>
          <p:nvPr/>
        </p:nvSpPr>
        <p:spPr bwMode="auto">
          <a:xfrm>
            <a:off x="5795963" y="1428750"/>
            <a:ext cx="2490787" cy="2643188"/>
          </a:xfrm>
          <a:prstGeom prst="rect">
            <a:avLst/>
          </a:prstGeom>
          <a:noFill/>
          <a:ln w="38100">
            <a:solidFill>
              <a:schemeClr val="hlink"/>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28676"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8678" name="TextBox 6"/>
          <p:cNvSpPr txBox="1">
            <a:spLocks noChangeArrowheads="1"/>
          </p:cNvSpPr>
          <p:nvPr/>
        </p:nvSpPr>
        <p:spPr bwMode="auto">
          <a:xfrm>
            <a:off x="6072188" y="1000125"/>
            <a:ext cx="1785937"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a:t>Inference</a:t>
            </a:r>
          </a:p>
        </p:txBody>
      </p:sp>
      <p:pic>
        <p:nvPicPr>
          <p:cNvPr id="28679"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8680"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Contrasts &amp; inference</a:t>
            </a:r>
            <a:endParaRPr lang="en-US" altLang="en-US" sz="2800" smtClean="0"/>
          </a:p>
        </p:txBody>
      </p:sp>
      <p:sp>
        <p:nvSpPr>
          <p:cNvPr id="29699" name="Rectangle 3"/>
          <p:cNvSpPr>
            <a:spLocks noGrp="1" noChangeArrowheads="1"/>
          </p:cNvSpPr>
          <p:nvPr>
            <p:ph type="body" sz="half" idx="1"/>
          </p:nvPr>
        </p:nvSpPr>
        <p:spPr>
          <a:xfrm>
            <a:off x="457200" y="1600200"/>
            <a:ext cx="8075613" cy="4525963"/>
          </a:xfrm>
        </p:spPr>
        <p:txBody>
          <a:bodyPr/>
          <a:lstStyle/>
          <a:p>
            <a:pPr eaLnBrk="1" hangingPunct="1">
              <a:spcBef>
                <a:spcPct val="30000"/>
              </a:spcBef>
            </a:pPr>
            <a:r>
              <a:rPr lang="en-GB" altLang="en-US" sz="2000" dirty="0" smtClean="0"/>
              <a:t>Contrasts allow us to test hypotheses about our data</a:t>
            </a:r>
            <a:endParaRPr lang="en-GB" altLang="en-US" sz="2000" dirty="0" smtClean="0"/>
          </a:p>
          <a:p>
            <a:pPr eaLnBrk="1" hangingPunct="1">
              <a:spcBef>
                <a:spcPct val="30000"/>
              </a:spcBef>
              <a:buFontTx/>
              <a:buNone/>
            </a:pPr>
            <a:endParaRPr lang="en-US" altLang="en-US" sz="2000" dirty="0" smtClean="0"/>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7436" t="10803" b="40186"/>
          <a:stretch>
            <a:fillRect/>
          </a:stretch>
        </p:blipFill>
        <p:spPr bwMode="auto">
          <a:xfrm>
            <a:off x="3632200" y="3860800"/>
            <a:ext cx="2216150" cy="2308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703" name="TextBox 6"/>
          <p:cNvSpPr txBox="1">
            <a:spLocks noChangeArrowheads="1"/>
          </p:cNvSpPr>
          <p:nvPr/>
        </p:nvSpPr>
        <p:spPr bwMode="auto">
          <a:xfrm>
            <a:off x="1285875" y="4500563"/>
            <a:ext cx="2000250" cy="1200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a:t>SPM:</a:t>
            </a:r>
          </a:p>
          <a:p>
            <a:pPr algn="ctr" eaLnBrk="1" hangingPunct="1"/>
            <a:r>
              <a:rPr lang="en-GB" altLang="en-US"/>
              <a:t>An image whose voxel values are statistics</a:t>
            </a:r>
          </a:p>
        </p:txBody>
      </p:sp>
      <p:pic>
        <p:nvPicPr>
          <p:cNvPr id="29704"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705"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Contrasts &amp; inference</a:t>
            </a:r>
            <a:endParaRPr lang="en-US" altLang="en-US" sz="2800" smtClean="0"/>
          </a:p>
        </p:txBody>
      </p:sp>
      <p:sp>
        <p:nvSpPr>
          <p:cNvPr id="29699" name="Rectangle 3"/>
          <p:cNvSpPr>
            <a:spLocks noGrp="1" noChangeArrowheads="1"/>
          </p:cNvSpPr>
          <p:nvPr>
            <p:ph type="body" sz="half" idx="1"/>
          </p:nvPr>
        </p:nvSpPr>
        <p:spPr>
          <a:xfrm>
            <a:off x="457200" y="1600200"/>
            <a:ext cx="8075613" cy="4525963"/>
          </a:xfrm>
        </p:spPr>
        <p:txBody>
          <a:bodyPr/>
          <a:lstStyle/>
          <a:p>
            <a:pPr eaLnBrk="1" hangingPunct="1">
              <a:spcBef>
                <a:spcPct val="30000"/>
              </a:spcBef>
            </a:pPr>
            <a:r>
              <a:rPr lang="en-GB" altLang="en-US" sz="2000" dirty="0" smtClean="0"/>
              <a:t>Contrasts allow us to test hypotheses about our data</a:t>
            </a:r>
          </a:p>
          <a:p>
            <a:pPr eaLnBrk="1" hangingPunct="1">
              <a:spcBef>
                <a:spcPct val="30000"/>
              </a:spcBef>
            </a:pPr>
            <a:r>
              <a:rPr lang="en-GB" altLang="en-US" sz="2000" dirty="0" smtClean="0"/>
              <a:t>Using </a:t>
            </a:r>
            <a:r>
              <a:rPr lang="en-GB" altLang="en-US" sz="2000" dirty="0" err="1" smtClean="0"/>
              <a:t>t</a:t>
            </a:r>
            <a:r>
              <a:rPr lang="en-GB" altLang="en-US" sz="2000" dirty="0" smtClean="0"/>
              <a:t> &amp; </a:t>
            </a:r>
            <a:r>
              <a:rPr lang="en-GB" altLang="en-US" sz="2000" dirty="0" err="1" smtClean="0"/>
              <a:t>f</a:t>
            </a:r>
            <a:r>
              <a:rPr lang="en-GB" altLang="en-US" sz="2000" dirty="0" smtClean="0"/>
              <a:t> tests on the GLM parameters</a:t>
            </a:r>
            <a:endParaRPr lang="en-GB" altLang="en-US" sz="2000" dirty="0" smtClean="0"/>
          </a:p>
          <a:p>
            <a:pPr eaLnBrk="1" hangingPunct="1">
              <a:spcBef>
                <a:spcPct val="30000"/>
              </a:spcBef>
              <a:buFontTx/>
              <a:buNone/>
            </a:pPr>
            <a:endParaRPr lang="en-US" altLang="en-US" sz="2000" dirty="0" smtClean="0"/>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7436" t="10803" b="40186"/>
          <a:stretch>
            <a:fillRect/>
          </a:stretch>
        </p:blipFill>
        <p:spPr bwMode="auto">
          <a:xfrm>
            <a:off x="3632200" y="3860800"/>
            <a:ext cx="2216150" cy="2308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703" name="TextBox 6"/>
          <p:cNvSpPr txBox="1">
            <a:spLocks noChangeArrowheads="1"/>
          </p:cNvSpPr>
          <p:nvPr/>
        </p:nvSpPr>
        <p:spPr bwMode="auto">
          <a:xfrm>
            <a:off x="1285875" y="4500563"/>
            <a:ext cx="2000250" cy="1200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a:t>SPM:</a:t>
            </a:r>
          </a:p>
          <a:p>
            <a:pPr algn="ctr" eaLnBrk="1" hangingPunct="1"/>
            <a:r>
              <a:rPr lang="en-GB" altLang="en-US"/>
              <a:t>An image whose voxel values are statistics</a:t>
            </a:r>
          </a:p>
        </p:txBody>
      </p:sp>
      <p:pic>
        <p:nvPicPr>
          <p:cNvPr id="29704"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705"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Contrasts &amp; inference</a:t>
            </a:r>
            <a:endParaRPr lang="en-US" altLang="en-US" sz="2800" smtClean="0"/>
          </a:p>
        </p:txBody>
      </p:sp>
      <p:sp>
        <p:nvSpPr>
          <p:cNvPr id="29699" name="Rectangle 3"/>
          <p:cNvSpPr>
            <a:spLocks noGrp="1" noChangeArrowheads="1"/>
          </p:cNvSpPr>
          <p:nvPr>
            <p:ph type="body" sz="half" idx="1"/>
          </p:nvPr>
        </p:nvSpPr>
        <p:spPr>
          <a:xfrm>
            <a:off x="457200" y="1600200"/>
            <a:ext cx="8075613" cy="4525963"/>
          </a:xfrm>
        </p:spPr>
        <p:txBody>
          <a:bodyPr/>
          <a:lstStyle/>
          <a:p>
            <a:pPr eaLnBrk="1" hangingPunct="1">
              <a:spcBef>
                <a:spcPct val="30000"/>
              </a:spcBef>
            </a:pPr>
            <a:r>
              <a:rPr lang="en-GB" altLang="en-US" sz="2000" dirty="0" smtClean="0"/>
              <a:t>Contrasts allow us to test hypotheses about our data</a:t>
            </a:r>
          </a:p>
          <a:p>
            <a:pPr eaLnBrk="1" hangingPunct="1">
              <a:spcBef>
                <a:spcPct val="30000"/>
              </a:spcBef>
            </a:pPr>
            <a:r>
              <a:rPr lang="en-GB" altLang="en-US" sz="2000" dirty="0" smtClean="0"/>
              <a:t>Using </a:t>
            </a:r>
            <a:r>
              <a:rPr lang="en-GB" altLang="en-US" sz="2000" dirty="0" err="1" smtClean="0"/>
              <a:t>t</a:t>
            </a:r>
            <a:r>
              <a:rPr lang="en-GB" altLang="en-US" sz="2000" dirty="0" smtClean="0"/>
              <a:t> &amp; </a:t>
            </a:r>
            <a:r>
              <a:rPr lang="en-GB" altLang="en-US" sz="2000" dirty="0" err="1" smtClean="0"/>
              <a:t>f</a:t>
            </a:r>
            <a:r>
              <a:rPr lang="en-GB" altLang="en-US" sz="2000" dirty="0" smtClean="0"/>
              <a:t> tests on the GLM parameters</a:t>
            </a:r>
          </a:p>
          <a:p>
            <a:pPr eaLnBrk="1" hangingPunct="1">
              <a:spcBef>
                <a:spcPct val="30000"/>
              </a:spcBef>
            </a:pPr>
            <a:r>
              <a:rPr lang="en-GB" altLang="en-US" sz="2000" dirty="0" smtClean="0"/>
              <a:t>1</a:t>
            </a:r>
            <a:r>
              <a:rPr lang="en-GB" altLang="en-US" sz="2000" baseline="30000" dirty="0" smtClean="0"/>
              <a:t>st</a:t>
            </a:r>
            <a:r>
              <a:rPr lang="en-GB" altLang="en-US" sz="2000" dirty="0" smtClean="0"/>
              <a:t> level analysis: activation over scans (within subject)</a:t>
            </a:r>
            <a:endParaRPr lang="en-GB" altLang="en-US" sz="2000" dirty="0" smtClean="0"/>
          </a:p>
          <a:p>
            <a:pPr eaLnBrk="1" hangingPunct="1">
              <a:spcBef>
                <a:spcPct val="30000"/>
              </a:spcBef>
              <a:buFontTx/>
              <a:buNone/>
            </a:pPr>
            <a:endParaRPr lang="en-US" altLang="en-US" sz="2000" dirty="0" smtClean="0"/>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7436" t="10803" b="40186"/>
          <a:stretch>
            <a:fillRect/>
          </a:stretch>
        </p:blipFill>
        <p:spPr bwMode="auto">
          <a:xfrm>
            <a:off x="3632200" y="3860800"/>
            <a:ext cx="2216150" cy="2308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703" name="TextBox 6"/>
          <p:cNvSpPr txBox="1">
            <a:spLocks noChangeArrowheads="1"/>
          </p:cNvSpPr>
          <p:nvPr/>
        </p:nvSpPr>
        <p:spPr bwMode="auto">
          <a:xfrm>
            <a:off x="1285875" y="4500563"/>
            <a:ext cx="2000250" cy="1200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a:t>SPM:</a:t>
            </a:r>
          </a:p>
          <a:p>
            <a:pPr algn="ctr" eaLnBrk="1" hangingPunct="1"/>
            <a:r>
              <a:rPr lang="en-GB" altLang="en-US"/>
              <a:t>An image whose voxel values are statistics</a:t>
            </a:r>
          </a:p>
        </p:txBody>
      </p:sp>
      <p:pic>
        <p:nvPicPr>
          <p:cNvPr id="29704"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705"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Contrasts &amp; inference</a:t>
            </a:r>
            <a:endParaRPr lang="en-US" altLang="en-US" sz="2800" smtClean="0"/>
          </a:p>
        </p:txBody>
      </p:sp>
      <p:sp>
        <p:nvSpPr>
          <p:cNvPr id="29699" name="Rectangle 3"/>
          <p:cNvSpPr>
            <a:spLocks noGrp="1" noChangeArrowheads="1"/>
          </p:cNvSpPr>
          <p:nvPr>
            <p:ph type="body" sz="half" idx="1"/>
          </p:nvPr>
        </p:nvSpPr>
        <p:spPr>
          <a:xfrm>
            <a:off x="457200" y="1600200"/>
            <a:ext cx="8075613" cy="4525963"/>
          </a:xfrm>
        </p:spPr>
        <p:txBody>
          <a:bodyPr/>
          <a:lstStyle/>
          <a:p>
            <a:pPr eaLnBrk="1" hangingPunct="1">
              <a:spcBef>
                <a:spcPct val="30000"/>
              </a:spcBef>
            </a:pPr>
            <a:r>
              <a:rPr lang="en-GB" altLang="en-US" sz="2000" dirty="0" smtClean="0"/>
              <a:t>Contrasts allow us to test hypotheses about our data</a:t>
            </a:r>
          </a:p>
          <a:p>
            <a:pPr eaLnBrk="1" hangingPunct="1">
              <a:spcBef>
                <a:spcPct val="30000"/>
              </a:spcBef>
            </a:pPr>
            <a:r>
              <a:rPr lang="en-GB" altLang="en-US" sz="2000" dirty="0" smtClean="0"/>
              <a:t>Using </a:t>
            </a:r>
            <a:r>
              <a:rPr lang="en-GB" altLang="en-US" sz="2000" dirty="0" err="1" smtClean="0"/>
              <a:t>t</a:t>
            </a:r>
            <a:r>
              <a:rPr lang="en-GB" altLang="en-US" sz="2000" dirty="0" smtClean="0"/>
              <a:t> &amp; </a:t>
            </a:r>
            <a:r>
              <a:rPr lang="en-GB" altLang="en-US" sz="2000" dirty="0" err="1" smtClean="0"/>
              <a:t>f</a:t>
            </a:r>
            <a:r>
              <a:rPr lang="en-GB" altLang="en-US" sz="2000" dirty="0" smtClean="0"/>
              <a:t> tests on the GLM parameters</a:t>
            </a:r>
          </a:p>
          <a:p>
            <a:pPr eaLnBrk="1" hangingPunct="1">
              <a:spcBef>
                <a:spcPct val="30000"/>
              </a:spcBef>
            </a:pPr>
            <a:r>
              <a:rPr lang="en-GB" altLang="en-US" sz="2000" dirty="0" smtClean="0"/>
              <a:t>1</a:t>
            </a:r>
            <a:r>
              <a:rPr lang="en-GB" altLang="en-US" sz="2000" baseline="30000" dirty="0" smtClean="0"/>
              <a:t>st</a:t>
            </a:r>
            <a:r>
              <a:rPr lang="en-GB" altLang="en-US" sz="2000" dirty="0" smtClean="0"/>
              <a:t> level analysis: activation over scans (within subject)</a:t>
            </a:r>
          </a:p>
          <a:p>
            <a:pPr eaLnBrk="1" hangingPunct="1">
              <a:spcBef>
                <a:spcPct val="30000"/>
              </a:spcBef>
            </a:pPr>
            <a:r>
              <a:rPr lang="en-GB" altLang="en-US" sz="2000" dirty="0" smtClean="0"/>
              <a:t>2</a:t>
            </a:r>
            <a:r>
              <a:rPr lang="en-GB" altLang="en-US" sz="2000" baseline="30000" dirty="0" smtClean="0"/>
              <a:t>nd</a:t>
            </a:r>
            <a:r>
              <a:rPr lang="en-GB" altLang="en-US" sz="2000" dirty="0" smtClean="0"/>
              <a:t> level analysis: activation over subjects</a:t>
            </a:r>
            <a:endParaRPr lang="en-GB" altLang="en-US" sz="2000" dirty="0" smtClean="0"/>
          </a:p>
          <a:p>
            <a:pPr eaLnBrk="1" hangingPunct="1">
              <a:spcBef>
                <a:spcPct val="30000"/>
              </a:spcBef>
              <a:buFontTx/>
              <a:buNone/>
            </a:pPr>
            <a:endParaRPr lang="en-US" altLang="en-US" sz="2000" dirty="0" smtClean="0"/>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7436" t="10803" b="40186"/>
          <a:stretch>
            <a:fillRect/>
          </a:stretch>
        </p:blipFill>
        <p:spPr bwMode="auto">
          <a:xfrm>
            <a:off x="3632200" y="3860800"/>
            <a:ext cx="2216150" cy="2308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703" name="TextBox 6"/>
          <p:cNvSpPr txBox="1">
            <a:spLocks noChangeArrowheads="1"/>
          </p:cNvSpPr>
          <p:nvPr/>
        </p:nvSpPr>
        <p:spPr bwMode="auto">
          <a:xfrm>
            <a:off x="1285875" y="4500563"/>
            <a:ext cx="2000250" cy="1200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a:t>SPM:</a:t>
            </a:r>
          </a:p>
          <a:p>
            <a:pPr algn="ctr" eaLnBrk="1" hangingPunct="1"/>
            <a:r>
              <a:rPr lang="en-GB" altLang="en-US"/>
              <a:t>An image whose voxel values are statistics</a:t>
            </a:r>
          </a:p>
        </p:txBody>
      </p:sp>
      <p:pic>
        <p:nvPicPr>
          <p:cNvPr id="29704"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705"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Contrasts &amp; inference</a:t>
            </a:r>
            <a:endParaRPr lang="en-US" altLang="en-US" sz="2800" smtClean="0"/>
          </a:p>
        </p:txBody>
      </p:sp>
      <p:sp>
        <p:nvSpPr>
          <p:cNvPr id="29699" name="Rectangle 3"/>
          <p:cNvSpPr>
            <a:spLocks noGrp="1" noChangeArrowheads="1"/>
          </p:cNvSpPr>
          <p:nvPr>
            <p:ph type="body" sz="half" idx="1"/>
          </p:nvPr>
        </p:nvSpPr>
        <p:spPr>
          <a:xfrm>
            <a:off x="457200" y="1600200"/>
            <a:ext cx="8075613" cy="4525963"/>
          </a:xfrm>
        </p:spPr>
        <p:txBody>
          <a:bodyPr/>
          <a:lstStyle/>
          <a:p>
            <a:pPr eaLnBrk="1" hangingPunct="1">
              <a:spcBef>
                <a:spcPct val="30000"/>
              </a:spcBef>
            </a:pPr>
            <a:r>
              <a:rPr lang="en-GB" altLang="en-US" sz="2000" smtClean="0"/>
              <a:t>Contrasts allow us to test hypotheses about our data</a:t>
            </a:r>
          </a:p>
          <a:p>
            <a:pPr eaLnBrk="1" hangingPunct="1">
              <a:spcBef>
                <a:spcPct val="30000"/>
              </a:spcBef>
            </a:pPr>
            <a:r>
              <a:rPr lang="en-GB" altLang="en-US" sz="2000" smtClean="0"/>
              <a:t>Using t &amp; f tests on the GLM parameters</a:t>
            </a:r>
          </a:p>
          <a:p>
            <a:pPr eaLnBrk="1" hangingPunct="1">
              <a:spcBef>
                <a:spcPct val="30000"/>
              </a:spcBef>
            </a:pPr>
            <a:r>
              <a:rPr lang="en-GB" altLang="en-US" sz="2000" smtClean="0"/>
              <a:t>1</a:t>
            </a:r>
            <a:r>
              <a:rPr lang="en-GB" altLang="en-US" sz="2000" baseline="30000" smtClean="0"/>
              <a:t>st</a:t>
            </a:r>
            <a:r>
              <a:rPr lang="en-GB" altLang="en-US" sz="2000" smtClean="0"/>
              <a:t> level analysis: activation over scans (within subject)</a:t>
            </a:r>
          </a:p>
          <a:p>
            <a:pPr eaLnBrk="1" hangingPunct="1">
              <a:spcBef>
                <a:spcPct val="30000"/>
              </a:spcBef>
            </a:pPr>
            <a:r>
              <a:rPr lang="en-GB" altLang="en-US" sz="2000" smtClean="0"/>
              <a:t>2</a:t>
            </a:r>
            <a:r>
              <a:rPr lang="en-GB" altLang="en-US" sz="2000" baseline="30000" smtClean="0"/>
              <a:t>nd</a:t>
            </a:r>
            <a:r>
              <a:rPr lang="en-GB" altLang="en-US" sz="2000" smtClean="0"/>
              <a:t> level analysis: activation over subjects</a:t>
            </a:r>
          </a:p>
          <a:p>
            <a:pPr eaLnBrk="1" hangingPunct="1">
              <a:spcBef>
                <a:spcPct val="30000"/>
              </a:spcBef>
            </a:pPr>
            <a:r>
              <a:rPr lang="en-GB" altLang="en-US" sz="2000" smtClean="0"/>
              <a:t>Multiple Comparison Problem – Random Field Theory </a:t>
            </a:r>
          </a:p>
          <a:p>
            <a:pPr eaLnBrk="1" hangingPunct="1">
              <a:spcBef>
                <a:spcPct val="30000"/>
              </a:spcBef>
              <a:buFontTx/>
              <a:buNone/>
            </a:pPr>
            <a:endParaRPr lang="en-US" altLang="en-US" sz="2000" smtClean="0"/>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7436" t="10803" b="40186"/>
          <a:stretch>
            <a:fillRect/>
          </a:stretch>
        </p:blipFill>
        <p:spPr bwMode="auto">
          <a:xfrm>
            <a:off x="3632200" y="3860800"/>
            <a:ext cx="2216150" cy="2308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703" name="TextBox 6"/>
          <p:cNvSpPr txBox="1">
            <a:spLocks noChangeArrowheads="1"/>
          </p:cNvSpPr>
          <p:nvPr/>
        </p:nvSpPr>
        <p:spPr bwMode="auto">
          <a:xfrm>
            <a:off x="1285875" y="4500563"/>
            <a:ext cx="2000250" cy="1200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a:t>SPM:</a:t>
            </a:r>
          </a:p>
          <a:p>
            <a:pPr algn="ctr" eaLnBrk="1" hangingPunct="1"/>
            <a:r>
              <a:rPr lang="en-GB" altLang="en-US"/>
              <a:t>An image whose voxel values are statistics</a:t>
            </a:r>
          </a:p>
        </p:txBody>
      </p:sp>
      <p:pic>
        <p:nvPicPr>
          <p:cNvPr id="29704"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705"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4"/>
          <p:cNvSpPr>
            <a:spLocks noRot="1" noChangeArrowheads="1"/>
          </p:cNvSpPr>
          <p:nvPr/>
        </p:nvSpPr>
        <p:spPr bwMode="auto">
          <a:xfrm>
            <a:off x="301625" y="590550"/>
            <a:ext cx="8510588" cy="1325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4000" b="0">
                <a:solidFill>
                  <a:srgbClr val="0066FF"/>
                </a:solidFill>
              </a:rPr>
              <a:t>Overview</a:t>
            </a:r>
          </a:p>
        </p:txBody>
      </p:sp>
      <p:sp>
        <p:nvSpPr>
          <p:cNvPr id="3075" name="Rectangle 5"/>
          <p:cNvSpPr>
            <a:spLocks noRot="1" noChangeArrowheads="1"/>
          </p:cNvSpPr>
          <p:nvPr/>
        </p:nvSpPr>
        <p:spPr bwMode="auto">
          <a:xfrm>
            <a:off x="684213" y="1844675"/>
            <a:ext cx="6983412" cy="40338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GB" altLang="en-US" sz="2800" b="0" dirty="0">
                <a:latin typeface="Helvetica" pitchFamily="34" charset="0"/>
              </a:rPr>
              <a:t> Introduction</a:t>
            </a:r>
          </a:p>
          <a:p>
            <a:pPr lvl="2" eaLnBrk="1" hangingPunct="1">
              <a:lnSpc>
                <a:spcPct val="150000"/>
              </a:lnSpc>
              <a:spcBef>
                <a:spcPct val="20000"/>
              </a:spcBef>
              <a:buFontTx/>
              <a:buChar char="•"/>
            </a:pPr>
            <a:r>
              <a:rPr lang="en-GB" altLang="en-US" sz="2000" b="0" dirty="0">
                <a:latin typeface="Helvetica" pitchFamily="34" charset="0"/>
              </a:rPr>
              <a:t>What’s </a:t>
            </a:r>
            <a:r>
              <a:rPr lang="en-GB" altLang="en-US" sz="2000" b="0" dirty="0" err="1">
                <a:latin typeface="Helvetica" pitchFamily="34" charset="0"/>
              </a:rPr>
              <a:t>MfD</a:t>
            </a:r>
            <a:r>
              <a:rPr lang="en-GB" altLang="en-US" sz="2000" b="0" dirty="0">
                <a:latin typeface="Helvetica" pitchFamily="34" charset="0"/>
              </a:rPr>
              <a:t> </a:t>
            </a:r>
          </a:p>
          <a:p>
            <a:pPr lvl="2" eaLnBrk="1" hangingPunct="1">
              <a:lnSpc>
                <a:spcPct val="150000"/>
              </a:lnSpc>
              <a:spcBef>
                <a:spcPct val="20000"/>
              </a:spcBef>
              <a:buFontTx/>
              <a:buChar char="•"/>
            </a:pPr>
            <a:r>
              <a:rPr lang="en-GB" altLang="en-US" sz="2000" b="0" dirty="0">
                <a:latin typeface="Helvetica" pitchFamily="34" charset="0"/>
              </a:rPr>
              <a:t>Programme for </a:t>
            </a:r>
            <a:r>
              <a:rPr lang="en-GB" altLang="en-US" sz="2000" b="0" dirty="0" smtClean="0">
                <a:latin typeface="Helvetica" pitchFamily="34" charset="0"/>
              </a:rPr>
              <a:t>2013</a:t>
            </a:r>
            <a:endParaRPr lang="en-GB" altLang="en-US" sz="2000" b="0" dirty="0">
              <a:latin typeface="Helvetica" pitchFamily="34" charset="0"/>
            </a:endParaRPr>
          </a:p>
          <a:p>
            <a:pPr lvl="2" eaLnBrk="1" hangingPunct="1">
              <a:lnSpc>
                <a:spcPct val="150000"/>
              </a:lnSpc>
              <a:spcBef>
                <a:spcPct val="20000"/>
              </a:spcBef>
              <a:buFontTx/>
              <a:buChar char="•"/>
            </a:pPr>
            <a:r>
              <a:rPr lang="en-GB" altLang="en-US" sz="2000" b="0" dirty="0">
                <a:latin typeface="Helvetica" pitchFamily="34" charset="0"/>
              </a:rPr>
              <a:t>How to prepare your presentation</a:t>
            </a:r>
          </a:p>
          <a:p>
            <a:pPr lvl="2" eaLnBrk="1" hangingPunct="1">
              <a:lnSpc>
                <a:spcPct val="150000"/>
              </a:lnSpc>
              <a:spcBef>
                <a:spcPct val="20000"/>
              </a:spcBef>
              <a:buFontTx/>
              <a:buChar char="•"/>
            </a:pPr>
            <a:r>
              <a:rPr lang="en-GB" altLang="en-US" sz="2000" b="0" dirty="0">
                <a:latin typeface="Helvetica" pitchFamily="34" charset="0"/>
              </a:rPr>
              <a:t>Where to find information and help</a:t>
            </a:r>
          </a:p>
          <a:p>
            <a:pPr lvl="2" eaLnBrk="1" hangingPunct="1">
              <a:lnSpc>
                <a:spcPct val="150000"/>
              </a:lnSpc>
              <a:spcBef>
                <a:spcPct val="20000"/>
              </a:spcBef>
              <a:buFontTx/>
              <a:buChar char="•"/>
            </a:pPr>
            <a:r>
              <a:rPr lang="en-GB" altLang="en-US" sz="2000" b="0" dirty="0">
                <a:latin typeface="Helvetica" pitchFamily="34" charset="0"/>
              </a:rPr>
              <a:t>Experts</a:t>
            </a:r>
            <a:endParaRPr lang="en-GB" altLang="en-US" sz="2000" b="0" dirty="0" smtClean="0">
              <a:latin typeface="Helvetica" pitchFamily="34" charset="0"/>
            </a:endParaRPr>
          </a:p>
          <a:p>
            <a:pPr lvl="1" eaLnBrk="1" hangingPunct="1">
              <a:lnSpc>
                <a:spcPct val="90000"/>
              </a:lnSpc>
              <a:spcBef>
                <a:spcPct val="20000"/>
              </a:spcBef>
            </a:pPr>
            <a:endParaRPr lang="en-GB" altLang="en-US" sz="2400" b="0" dirty="0">
              <a:latin typeface="Helvetica" pitchFamily="34" charset="0"/>
            </a:endParaRPr>
          </a:p>
        </p:txBody>
      </p:sp>
      <p:pic>
        <p:nvPicPr>
          <p:cNvPr id="3076"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7"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8"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9"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457200" y="2743200"/>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dirty="0">
                <a:solidFill>
                  <a:schemeClr val="tx2"/>
                </a:solidFill>
              </a:rPr>
              <a:t>Write up and publish…</a:t>
            </a:r>
            <a:endParaRPr lang="en-US" altLang="en-US" sz="2800" dirty="0">
              <a:solidFill>
                <a:schemeClr val="tx2"/>
              </a:solidFill>
            </a:endParaRPr>
          </a:p>
        </p:txBody>
      </p:sp>
      <p:pic>
        <p:nvPicPr>
          <p:cNvPr id="30725"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26"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27"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28"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Brain connectivity </a:t>
            </a:r>
            <a:endParaRPr lang="en-US" altLang="en-US" sz="2800" smtClean="0"/>
          </a:p>
        </p:txBody>
      </p:sp>
      <p:sp>
        <p:nvSpPr>
          <p:cNvPr id="31747" name="Rectangle 3"/>
          <p:cNvSpPr>
            <a:spLocks noGrp="1" noChangeArrowheads="1"/>
          </p:cNvSpPr>
          <p:nvPr>
            <p:ph type="body" idx="1"/>
          </p:nvPr>
        </p:nvSpPr>
        <p:spPr>
          <a:xfrm>
            <a:off x="642938" y="2406650"/>
            <a:ext cx="8072437" cy="2879725"/>
          </a:xfrm>
        </p:spPr>
        <p:txBody>
          <a:bodyPr/>
          <a:lstStyle/>
          <a:p>
            <a:pPr eaLnBrk="1" hangingPunct="1"/>
            <a:r>
              <a:rPr lang="en-GB" altLang="en-US" sz="2000" dirty="0" smtClean="0"/>
              <a:t>Structural connectivity (DTI)</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1750" name="TextBox 5"/>
          <p:cNvSpPr txBox="1">
            <a:spLocks noChangeArrowheads="1"/>
          </p:cNvSpPr>
          <p:nvPr/>
        </p:nvSpPr>
        <p:spPr bwMode="auto">
          <a:xfrm>
            <a:off x="857250" y="1835150"/>
            <a:ext cx="74295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b="0" dirty="0" smtClean="0"/>
              <a:t>Causal interactions </a:t>
            </a:r>
            <a:r>
              <a:rPr lang="en-GB" altLang="en-US" b="0" dirty="0"/>
              <a:t>between brain areas, statistical dependencies</a:t>
            </a:r>
          </a:p>
        </p:txBody>
      </p:sp>
      <p:pic>
        <p:nvPicPr>
          <p:cNvPr id="31751"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1752"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Brain connectivity </a:t>
            </a:r>
            <a:endParaRPr lang="en-US" altLang="en-US" sz="2800" smtClean="0"/>
          </a:p>
        </p:txBody>
      </p:sp>
      <p:sp>
        <p:nvSpPr>
          <p:cNvPr id="31747" name="Rectangle 3"/>
          <p:cNvSpPr>
            <a:spLocks noGrp="1" noChangeArrowheads="1"/>
          </p:cNvSpPr>
          <p:nvPr>
            <p:ph type="body" idx="1"/>
          </p:nvPr>
        </p:nvSpPr>
        <p:spPr>
          <a:xfrm>
            <a:off x="642938" y="2406650"/>
            <a:ext cx="8072437" cy="2879725"/>
          </a:xfrm>
        </p:spPr>
        <p:txBody>
          <a:bodyPr/>
          <a:lstStyle/>
          <a:p>
            <a:pPr eaLnBrk="1" hangingPunct="1"/>
            <a:r>
              <a:rPr lang="en-GB" altLang="en-US" sz="2000" dirty="0" smtClean="0"/>
              <a:t>Structural connectivity (DTI)</a:t>
            </a:r>
          </a:p>
          <a:p>
            <a:pPr eaLnBrk="1" hangingPunct="1"/>
            <a:r>
              <a:rPr lang="en-GB" altLang="en-US" sz="2000" dirty="0" smtClean="0"/>
              <a:t>Functional </a:t>
            </a:r>
            <a:r>
              <a:rPr lang="en-GB" altLang="en-US" sz="2000" dirty="0" smtClean="0"/>
              <a:t>integration – how one region influences another…subdivided into: </a:t>
            </a:r>
          </a:p>
          <a:p>
            <a:pPr lvl="1" eaLnBrk="1" hangingPunct="1"/>
            <a:r>
              <a:rPr lang="en-GB" altLang="en-US" sz="2000" dirty="0" smtClean="0"/>
              <a:t>Functional connectivity: correlations among brain systems (e.g. principal component analysis)</a:t>
            </a:r>
          </a:p>
          <a:p>
            <a:pPr lvl="1" eaLnBrk="1" hangingPunct="1"/>
            <a:r>
              <a:rPr lang="en-GB" altLang="en-US" sz="2000" dirty="0" smtClean="0"/>
              <a:t>Effective connectivity: the influence of one region over another (e.g. psycho-physiological interactions, or Dynamic Causal Modelling)</a:t>
            </a:r>
            <a:endParaRPr lang="en-US" altLang="en-US" sz="2000" dirty="0" smtClean="0"/>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1750" name="TextBox 5"/>
          <p:cNvSpPr txBox="1">
            <a:spLocks noChangeArrowheads="1"/>
          </p:cNvSpPr>
          <p:nvPr/>
        </p:nvSpPr>
        <p:spPr bwMode="auto">
          <a:xfrm>
            <a:off x="857250" y="1835150"/>
            <a:ext cx="74295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b="0"/>
              <a:t>Causal interactions between brain areas, statistical dependencies</a:t>
            </a:r>
          </a:p>
        </p:txBody>
      </p:sp>
      <p:pic>
        <p:nvPicPr>
          <p:cNvPr id="31751"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1752"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Statistical Parametric Mapping</a:t>
            </a:r>
            <a:endParaRPr lang="en-US" altLang="en-US" sz="2800" smtClean="0"/>
          </a:p>
        </p:txBody>
      </p:sp>
      <p:sp>
        <p:nvSpPr>
          <p:cNvPr id="32771" name="Rectangle 3"/>
          <p:cNvSpPr>
            <a:spLocks noGrp="1" noChangeArrowheads="1"/>
          </p:cNvSpPr>
          <p:nvPr>
            <p:ph type="body" sz="half" idx="1"/>
          </p:nvPr>
        </p:nvSpPr>
        <p:spPr>
          <a:xfrm>
            <a:off x="457200" y="1600200"/>
            <a:ext cx="8223250" cy="3494088"/>
          </a:xfrm>
        </p:spPr>
        <p:txBody>
          <a:bodyPr/>
          <a:lstStyle/>
          <a:p>
            <a:pPr eaLnBrk="1" hangingPunct="1"/>
            <a:r>
              <a:rPr lang="en-GB" altLang="en-US" sz="2000" dirty="0" err="1" smtClean="0"/>
              <a:t>MfD</a:t>
            </a:r>
            <a:r>
              <a:rPr lang="en-GB" altLang="en-US" sz="2000" dirty="0" smtClean="0"/>
              <a:t> 2013 will focus on the use of </a:t>
            </a:r>
            <a:r>
              <a:rPr lang="en-GB" altLang="en-US" sz="2000" dirty="0" smtClean="0"/>
              <a:t>SPM12</a:t>
            </a:r>
            <a:endParaRPr lang="en-GB" altLang="en-US" sz="2000" dirty="0" smtClean="0"/>
          </a:p>
        </p:txBody>
      </p:sp>
      <p:pic>
        <p:nvPicPr>
          <p:cNvPr id="31748" name="Picture 4"/>
          <p:cNvPicPr>
            <a:picLocks noChangeArrowheads="1"/>
          </p:cNvPicPr>
          <p:nvPr/>
        </p:nvPicPr>
        <p:blipFill>
          <a:blip r:embed="rId3"/>
          <a:srcRect/>
          <a:stretch>
            <a:fillRect/>
          </a:stretch>
        </p:blipFill>
        <p:spPr bwMode="auto">
          <a:xfrm>
            <a:off x="539750" y="4797425"/>
            <a:ext cx="1944688" cy="1593850"/>
          </a:xfrm>
          <a:prstGeom prst="rect">
            <a:avLst/>
          </a:prstGeom>
          <a:ln>
            <a:noFill/>
          </a:ln>
          <a:effectLst>
            <a:outerShdw blurRad="292100" dist="139700" dir="2700000" algn="tl" rotWithShape="0">
              <a:srgbClr val="333333">
                <a:alpha val="65000"/>
              </a:srgbClr>
            </a:outerShdw>
          </a:effectLst>
          <a:extLst/>
        </p:spPr>
      </p:pic>
      <p:pic>
        <p:nvPicPr>
          <p:cNvPr id="31749" name="Picture 5"/>
          <p:cNvPicPr>
            <a:picLocks noChangeAspect="1" noChangeArrowheads="1"/>
          </p:cNvPicPr>
          <p:nvPr/>
        </p:nvPicPr>
        <p:blipFill>
          <a:blip r:embed="rId4"/>
          <a:srcRect/>
          <a:stretch>
            <a:fillRect/>
          </a:stretch>
        </p:blipFill>
        <p:spPr bwMode="auto">
          <a:xfrm>
            <a:off x="2803525" y="4510088"/>
            <a:ext cx="1593850" cy="1609725"/>
          </a:xfrm>
          <a:prstGeom prst="rect">
            <a:avLst/>
          </a:prstGeom>
          <a:ln>
            <a:noFill/>
          </a:ln>
          <a:effectLst>
            <a:outerShdw blurRad="292100" dist="139700" dir="2700000" algn="tl" rotWithShape="0">
              <a:srgbClr val="333333">
                <a:alpha val="65000"/>
              </a:srgbClr>
            </a:outerShdw>
          </a:effectLst>
        </p:spPr>
      </p:pic>
      <p:pic>
        <p:nvPicPr>
          <p:cNvPr id="31750" name="Picture 6" descr="spm2"/>
          <p:cNvPicPr>
            <a:picLocks noChangeAspect="1" noChangeArrowheads="1"/>
          </p:cNvPicPr>
          <p:nvPr/>
        </p:nvPicPr>
        <p:blipFill>
          <a:blip r:embed="rId5"/>
          <a:srcRect l="3099" b="1457"/>
          <a:stretch>
            <a:fillRect/>
          </a:stretch>
        </p:blipFill>
        <p:spPr bwMode="auto">
          <a:xfrm>
            <a:off x="4706938" y="4195763"/>
            <a:ext cx="1944687" cy="1589087"/>
          </a:xfrm>
          <a:prstGeom prst="rect">
            <a:avLst/>
          </a:prstGeom>
          <a:ln>
            <a:noFill/>
          </a:ln>
          <a:effectLst>
            <a:outerShdw blurRad="292100" dist="139700" dir="2700000" algn="tl" rotWithShape="0">
              <a:srgbClr val="333333">
                <a:alpha val="65000"/>
              </a:srgbClr>
            </a:outerShdw>
          </a:effectLst>
          <a:extLst/>
        </p:spPr>
      </p:pic>
      <p:pic>
        <p:nvPicPr>
          <p:cNvPr id="32775" name="Picture 8"/>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2776"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1754" name="Picture 11" descr="logo_spm8"/>
          <p:cNvPicPr>
            <a:picLocks noChangeAspect="1" noChangeArrowheads="1"/>
          </p:cNvPicPr>
          <p:nvPr/>
        </p:nvPicPr>
        <p:blipFill>
          <a:blip r:embed="rId8"/>
          <a:srcRect l="25714" t="5000" r="21637" b="8611"/>
          <a:stretch>
            <a:fillRect/>
          </a:stretch>
        </p:blipFill>
        <p:spPr bwMode="auto">
          <a:xfrm>
            <a:off x="7083425" y="3867150"/>
            <a:ext cx="1360488" cy="1674813"/>
          </a:xfrm>
          <a:prstGeom prst="rect">
            <a:avLst/>
          </a:prstGeom>
          <a:ln>
            <a:noFill/>
          </a:ln>
          <a:effectLst>
            <a:outerShdw blurRad="292100" dist="139700" dir="2700000" algn="tl" rotWithShape="0">
              <a:srgbClr val="333333">
                <a:alpha val="65000"/>
              </a:srgbClr>
            </a:outerShdw>
          </a:effectLst>
          <a:extLst/>
        </p:spPr>
      </p:pic>
      <p:pic>
        <p:nvPicPr>
          <p:cNvPr id="32778" name="Picture 6"/>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2779"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Statistical Parametric Mapping</a:t>
            </a:r>
            <a:endParaRPr lang="en-US" altLang="en-US" sz="2800" smtClean="0"/>
          </a:p>
        </p:txBody>
      </p:sp>
      <p:sp>
        <p:nvSpPr>
          <p:cNvPr id="32771" name="Rectangle 3"/>
          <p:cNvSpPr>
            <a:spLocks noGrp="1" noChangeArrowheads="1"/>
          </p:cNvSpPr>
          <p:nvPr>
            <p:ph type="body" sz="half" idx="1"/>
          </p:nvPr>
        </p:nvSpPr>
        <p:spPr>
          <a:xfrm>
            <a:off x="457200" y="1600200"/>
            <a:ext cx="8223250" cy="3494088"/>
          </a:xfrm>
        </p:spPr>
        <p:txBody>
          <a:bodyPr/>
          <a:lstStyle/>
          <a:p>
            <a:pPr eaLnBrk="1" hangingPunct="1"/>
            <a:r>
              <a:rPr lang="en-GB" altLang="en-US" sz="2000" dirty="0" err="1" smtClean="0"/>
              <a:t>MfD</a:t>
            </a:r>
            <a:r>
              <a:rPr lang="en-GB" altLang="en-US" sz="2000" dirty="0" smtClean="0"/>
              <a:t> 2013 will focus on the use of SPM12</a:t>
            </a:r>
          </a:p>
          <a:p>
            <a:pPr eaLnBrk="1" hangingPunct="1"/>
            <a:r>
              <a:rPr lang="en-GB" altLang="en-US" sz="2000" dirty="0" smtClean="0"/>
              <a:t>SPM  software has been designed for the analysis of brain imaging data in fMRI, PET, SPECT, EEG &amp; MEG</a:t>
            </a:r>
            <a:r>
              <a:rPr lang="en-GB" altLang="en-US" sz="2000" dirty="0" smtClean="0"/>
              <a:t> </a:t>
            </a:r>
            <a:endParaRPr lang="en-GB" altLang="en-US" sz="2000" dirty="0" smtClean="0"/>
          </a:p>
        </p:txBody>
      </p:sp>
      <p:pic>
        <p:nvPicPr>
          <p:cNvPr id="31748" name="Picture 4"/>
          <p:cNvPicPr>
            <a:picLocks noChangeArrowheads="1"/>
          </p:cNvPicPr>
          <p:nvPr/>
        </p:nvPicPr>
        <p:blipFill>
          <a:blip r:embed="rId3"/>
          <a:srcRect/>
          <a:stretch>
            <a:fillRect/>
          </a:stretch>
        </p:blipFill>
        <p:spPr bwMode="auto">
          <a:xfrm>
            <a:off x="539750" y="4797425"/>
            <a:ext cx="1944688" cy="1593850"/>
          </a:xfrm>
          <a:prstGeom prst="rect">
            <a:avLst/>
          </a:prstGeom>
          <a:ln>
            <a:noFill/>
          </a:ln>
          <a:effectLst>
            <a:outerShdw blurRad="292100" dist="139700" dir="2700000" algn="tl" rotWithShape="0">
              <a:srgbClr val="333333">
                <a:alpha val="65000"/>
              </a:srgbClr>
            </a:outerShdw>
          </a:effectLst>
          <a:extLst/>
        </p:spPr>
      </p:pic>
      <p:pic>
        <p:nvPicPr>
          <p:cNvPr id="31749" name="Picture 5"/>
          <p:cNvPicPr>
            <a:picLocks noChangeAspect="1" noChangeArrowheads="1"/>
          </p:cNvPicPr>
          <p:nvPr/>
        </p:nvPicPr>
        <p:blipFill>
          <a:blip r:embed="rId4"/>
          <a:srcRect/>
          <a:stretch>
            <a:fillRect/>
          </a:stretch>
        </p:blipFill>
        <p:spPr bwMode="auto">
          <a:xfrm>
            <a:off x="2803525" y="4510088"/>
            <a:ext cx="1593850" cy="1609725"/>
          </a:xfrm>
          <a:prstGeom prst="rect">
            <a:avLst/>
          </a:prstGeom>
          <a:ln>
            <a:noFill/>
          </a:ln>
          <a:effectLst>
            <a:outerShdw blurRad="292100" dist="139700" dir="2700000" algn="tl" rotWithShape="0">
              <a:srgbClr val="333333">
                <a:alpha val="65000"/>
              </a:srgbClr>
            </a:outerShdw>
          </a:effectLst>
        </p:spPr>
      </p:pic>
      <p:pic>
        <p:nvPicPr>
          <p:cNvPr id="31750" name="Picture 6" descr="spm2"/>
          <p:cNvPicPr>
            <a:picLocks noChangeAspect="1" noChangeArrowheads="1"/>
          </p:cNvPicPr>
          <p:nvPr/>
        </p:nvPicPr>
        <p:blipFill>
          <a:blip r:embed="rId5"/>
          <a:srcRect l="3099" b="1457"/>
          <a:stretch>
            <a:fillRect/>
          </a:stretch>
        </p:blipFill>
        <p:spPr bwMode="auto">
          <a:xfrm>
            <a:off x="4706938" y="4195763"/>
            <a:ext cx="1944687" cy="1589087"/>
          </a:xfrm>
          <a:prstGeom prst="rect">
            <a:avLst/>
          </a:prstGeom>
          <a:ln>
            <a:noFill/>
          </a:ln>
          <a:effectLst>
            <a:outerShdw blurRad="292100" dist="139700" dir="2700000" algn="tl" rotWithShape="0">
              <a:srgbClr val="333333">
                <a:alpha val="65000"/>
              </a:srgbClr>
            </a:outerShdw>
          </a:effectLst>
          <a:extLst/>
        </p:spPr>
      </p:pic>
      <p:pic>
        <p:nvPicPr>
          <p:cNvPr id="32775" name="Picture 8"/>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2776"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1754" name="Picture 11" descr="logo_spm8"/>
          <p:cNvPicPr>
            <a:picLocks noChangeAspect="1" noChangeArrowheads="1"/>
          </p:cNvPicPr>
          <p:nvPr/>
        </p:nvPicPr>
        <p:blipFill>
          <a:blip r:embed="rId8"/>
          <a:srcRect l="25714" t="5000" r="21637" b="8611"/>
          <a:stretch>
            <a:fillRect/>
          </a:stretch>
        </p:blipFill>
        <p:spPr bwMode="auto">
          <a:xfrm>
            <a:off x="7083425" y="3867150"/>
            <a:ext cx="1360488" cy="1674813"/>
          </a:xfrm>
          <a:prstGeom prst="rect">
            <a:avLst/>
          </a:prstGeom>
          <a:ln>
            <a:noFill/>
          </a:ln>
          <a:effectLst>
            <a:outerShdw blurRad="292100" dist="139700" dir="2700000" algn="tl" rotWithShape="0">
              <a:srgbClr val="333333">
                <a:alpha val="65000"/>
              </a:srgbClr>
            </a:outerShdw>
          </a:effectLst>
          <a:extLst/>
        </p:spPr>
      </p:pic>
      <p:pic>
        <p:nvPicPr>
          <p:cNvPr id="32778" name="Picture 6"/>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2779"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Statistical Parametric Mapping</a:t>
            </a:r>
            <a:endParaRPr lang="en-US" altLang="en-US" sz="2800" smtClean="0"/>
          </a:p>
        </p:txBody>
      </p:sp>
      <p:sp>
        <p:nvSpPr>
          <p:cNvPr id="32771" name="Rectangle 3"/>
          <p:cNvSpPr>
            <a:spLocks noGrp="1" noChangeArrowheads="1"/>
          </p:cNvSpPr>
          <p:nvPr>
            <p:ph type="body" sz="half" idx="1"/>
          </p:nvPr>
        </p:nvSpPr>
        <p:spPr>
          <a:xfrm>
            <a:off x="457200" y="1600200"/>
            <a:ext cx="8223250" cy="3494088"/>
          </a:xfrm>
        </p:spPr>
        <p:txBody>
          <a:bodyPr/>
          <a:lstStyle/>
          <a:p>
            <a:pPr eaLnBrk="1" hangingPunct="1"/>
            <a:r>
              <a:rPr lang="en-GB" altLang="en-US" sz="2000" dirty="0" err="1" smtClean="0"/>
              <a:t>MfD</a:t>
            </a:r>
            <a:r>
              <a:rPr lang="en-GB" altLang="en-US" sz="2000" dirty="0" smtClean="0"/>
              <a:t> 2013 will focus on the use of SPM12</a:t>
            </a:r>
          </a:p>
          <a:p>
            <a:pPr eaLnBrk="1" hangingPunct="1"/>
            <a:r>
              <a:rPr lang="en-GB" altLang="en-US" sz="2000" dirty="0" smtClean="0"/>
              <a:t>SPM  software has been designed for the analysis of brain imaging data in fMRI, PET, SPECT, EEG &amp; MEG </a:t>
            </a:r>
          </a:p>
          <a:p>
            <a:pPr eaLnBrk="1" hangingPunct="1"/>
            <a:r>
              <a:rPr lang="en-GB" altLang="en-US" sz="2000" dirty="0" smtClean="0"/>
              <a:t>It runs in </a:t>
            </a:r>
            <a:r>
              <a:rPr lang="en-GB" altLang="en-US" sz="2000" dirty="0" err="1" smtClean="0"/>
              <a:t>Matlab</a:t>
            </a:r>
            <a:r>
              <a:rPr lang="en-GB" altLang="en-US" sz="2000" dirty="0" smtClean="0"/>
              <a:t>… just type SPM at the prompt and all will be revealed</a:t>
            </a:r>
            <a:r>
              <a:rPr lang="en-GB" altLang="en-US" sz="2000" dirty="0" smtClean="0"/>
              <a:t>.</a:t>
            </a:r>
            <a:endParaRPr lang="en-GB" altLang="en-US" sz="2000" dirty="0" smtClean="0"/>
          </a:p>
        </p:txBody>
      </p:sp>
      <p:pic>
        <p:nvPicPr>
          <p:cNvPr id="31748" name="Picture 4"/>
          <p:cNvPicPr>
            <a:picLocks noChangeArrowheads="1"/>
          </p:cNvPicPr>
          <p:nvPr/>
        </p:nvPicPr>
        <p:blipFill>
          <a:blip r:embed="rId3"/>
          <a:srcRect/>
          <a:stretch>
            <a:fillRect/>
          </a:stretch>
        </p:blipFill>
        <p:spPr bwMode="auto">
          <a:xfrm>
            <a:off x="539750" y="4797425"/>
            <a:ext cx="1944688" cy="1593850"/>
          </a:xfrm>
          <a:prstGeom prst="rect">
            <a:avLst/>
          </a:prstGeom>
          <a:ln>
            <a:noFill/>
          </a:ln>
          <a:effectLst>
            <a:outerShdw blurRad="292100" dist="139700" dir="2700000" algn="tl" rotWithShape="0">
              <a:srgbClr val="333333">
                <a:alpha val="65000"/>
              </a:srgbClr>
            </a:outerShdw>
          </a:effectLst>
          <a:extLst/>
        </p:spPr>
      </p:pic>
      <p:pic>
        <p:nvPicPr>
          <p:cNvPr id="31749" name="Picture 5"/>
          <p:cNvPicPr>
            <a:picLocks noChangeAspect="1" noChangeArrowheads="1"/>
          </p:cNvPicPr>
          <p:nvPr/>
        </p:nvPicPr>
        <p:blipFill>
          <a:blip r:embed="rId4"/>
          <a:srcRect/>
          <a:stretch>
            <a:fillRect/>
          </a:stretch>
        </p:blipFill>
        <p:spPr bwMode="auto">
          <a:xfrm>
            <a:off x="2803525" y="4510088"/>
            <a:ext cx="1593850" cy="1609725"/>
          </a:xfrm>
          <a:prstGeom prst="rect">
            <a:avLst/>
          </a:prstGeom>
          <a:ln>
            <a:noFill/>
          </a:ln>
          <a:effectLst>
            <a:outerShdw blurRad="292100" dist="139700" dir="2700000" algn="tl" rotWithShape="0">
              <a:srgbClr val="333333">
                <a:alpha val="65000"/>
              </a:srgbClr>
            </a:outerShdw>
          </a:effectLst>
        </p:spPr>
      </p:pic>
      <p:pic>
        <p:nvPicPr>
          <p:cNvPr id="31750" name="Picture 6" descr="spm2"/>
          <p:cNvPicPr>
            <a:picLocks noChangeAspect="1" noChangeArrowheads="1"/>
          </p:cNvPicPr>
          <p:nvPr/>
        </p:nvPicPr>
        <p:blipFill>
          <a:blip r:embed="rId5"/>
          <a:srcRect l="3099" b="1457"/>
          <a:stretch>
            <a:fillRect/>
          </a:stretch>
        </p:blipFill>
        <p:spPr bwMode="auto">
          <a:xfrm>
            <a:off x="4706938" y="4195763"/>
            <a:ext cx="1944687" cy="1589087"/>
          </a:xfrm>
          <a:prstGeom prst="rect">
            <a:avLst/>
          </a:prstGeom>
          <a:ln>
            <a:noFill/>
          </a:ln>
          <a:effectLst>
            <a:outerShdw blurRad="292100" dist="139700" dir="2700000" algn="tl" rotWithShape="0">
              <a:srgbClr val="333333">
                <a:alpha val="65000"/>
              </a:srgbClr>
            </a:outerShdw>
          </a:effectLst>
          <a:extLst/>
        </p:spPr>
      </p:pic>
      <p:pic>
        <p:nvPicPr>
          <p:cNvPr id="32775" name="Picture 8"/>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2776"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1754" name="Picture 11" descr="logo_spm8"/>
          <p:cNvPicPr>
            <a:picLocks noChangeAspect="1" noChangeArrowheads="1"/>
          </p:cNvPicPr>
          <p:nvPr/>
        </p:nvPicPr>
        <p:blipFill>
          <a:blip r:embed="rId8"/>
          <a:srcRect l="25714" t="5000" r="21637" b="8611"/>
          <a:stretch>
            <a:fillRect/>
          </a:stretch>
        </p:blipFill>
        <p:spPr bwMode="auto">
          <a:xfrm>
            <a:off x="7083425" y="3867150"/>
            <a:ext cx="1360488" cy="1674813"/>
          </a:xfrm>
          <a:prstGeom prst="rect">
            <a:avLst/>
          </a:prstGeom>
          <a:ln>
            <a:noFill/>
          </a:ln>
          <a:effectLst>
            <a:outerShdw blurRad="292100" dist="139700" dir="2700000" algn="tl" rotWithShape="0">
              <a:srgbClr val="333333">
                <a:alpha val="65000"/>
              </a:srgbClr>
            </a:outerShdw>
          </a:effectLst>
          <a:extLst/>
        </p:spPr>
      </p:pic>
      <p:pic>
        <p:nvPicPr>
          <p:cNvPr id="32778" name="Picture 6"/>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2779"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Statistical Parametric Mapping</a:t>
            </a:r>
            <a:endParaRPr lang="en-US" altLang="en-US" sz="2800" smtClean="0"/>
          </a:p>
        </p:txBody>
      </p:sp>
      <p:sp>
        <p:nvSpPr>
          <p:cNvPr id="32771" name="Rectangle 3"/>
          <p:cNvSpPr>
            <a:spLocks noGrp="1" noChangeArrowheads="1"/>
          </p:cNvSpPr>
          <p:nvPr>
            <p:ph type="body" sz="half" idx="1"/>
          </p:nvPr>
        </p:nvSpPr>
        <p:spPr>
          <a:xfrm>
            <a:off x="457200" y="1600200"/>
            <a:ext cx="8223250" cy="3494088"/>
          </a:xfrm>
        </p:spPr>
        <p:txBody>
          <a:bodyPr/>
          <a:lstStyle/>
          <a:p>
            <a:pPr eaLnBrk="1" hangingPunct="1"/>
            <a:r>
              <a:rPr lang="en-GB" altLang="en-US" sz="2000" dirty="0" err="1" smtClean="0"/>
              <a:t>MfD</a:t>
            </a:r>
            <a:r>
              <a:rPr lang="en-GB" altLang="en-US" sz="2000" dirty="0" smtClean="0"/>
              <a:t> 2013 will focus on the use of SPM12</a:t>
            </a:r>
          </a:p>
          <a:p>
            <a:pPr eaLnBrk="1" hangingPunct="1"/>
            <a:r>
              <a:rPr lang="en-GB" altLang="en-US" sz="2000" dirty="0" smtClean="0"/>
              <a:t>SPM  software has been designed for the analysis of brain imaging data in fMRI, PET, SPECT, EEG &amp; MEG </a:t>
            </a:r>
          </a:p>
          <a:p>
            <a:pPr eaLnBrk="1" hangingPunct="1"/>
            <a:r>
              <a:rPr lang="en-GB" altLang="en-US" sz="2000" dirty="0" smtClean="0"/>
              <a:t>It runs in </a:t>
            </a:r>
            <a:r>
              <a:rPr lang="en-GB" altLang="en-US" sz="2000" dirty="0" err="1" smtClean="0"/>
              <a:t>Matlab</a:t>
            </a:r>
            <a:r>
              <a:rPr lang="en-GB" altLang="en-US" sz="2000" dirty="0" smtClean="0"/>
              <a:t>… just type SPM at the prompt and all will be revealed.</a:t>
            </a:r>
          </a:p>
          <a:p>
            <a:pPr eaLnBrk="1" hangingPunct="1"/>
            <a:r>
              <a:rPr lang="en-GB" altLang="en-US" sz="2000" dirty="0" smtClean="0"/>
              <a:t>There are sample data sets available on the SPM website to play with</a:t>
            </a:r>
          </a:p>
        </p:txBody>
      </p:sp>
      <p:pic>
        <p:nvPicPr>
          <p:cNvPr id="31748" name="Picture 4"/>
          <p:cNvPicPr>
            <a:picLocks noChangeArrowheads="1"/>
          </p:cNvPicPr>
          <p:nvPr/>
        </p:nvPicPr>
        <p:blipFill>
          <a:blip r:embed="rId3"/>
          <a:srcRect/>
          <a:stretch>
            <a:fillRect/>
          </a:stretch>
        </p:blipFill>
        <p:spPr bwMode="auto">
          <a:xfrm>
            <a:off x="539750" y="4797425"/>
            <a:ext cx="1944688" cy="1593850"/>
          </a:xfrm>
          <a:prstGeom prst="rect">
            <a:avLst/>
          </a:prstGeom>
          <a:ln>
            <a:noFill/>
          </a:ln>
          <a:effectLst>
            <a:outerShdw blurRad="292100" dist="139700" dir="2700000" algn="tl" rotWithShape="0">
              <a:srgbClr val="333333">
                <a:alpha val="65000"/>
              </a:srgbClr>
            </a:outerShdw>
          </a:effectLst>
          <a:extLst/>
        </p:spPr>
      </p:pic>
      <p:pic>
        <p:nvPicPr>
          <p:cNvPr id="31749" name="Picture 5"/>
          <p:cNvPicPr>
            <a:picLocks noChangeAspect="1" noChangeArrowheads="1"/>
          </p:cNvPicPr>
          <p:nvPr/>
        </p:nvPicPr>
        <p:blipFill>
          <a:blip r:embed="rId4"/>
          <a:srcRect/>
          <a:stretch>
            <a:fillRect/>
          </a:stretch>
        </p:blipFill>
        <p:spPr bwMode="auto">
          <a:xfrm>
            <a:off x="2803525" y="4510088"/>
            <a:ext cx="1593850" cy="1609725"/>
          </a:xfrm>
          <a:prstGeom prst="rect">
            <a:avLst/>
          </a:prstGeom>
          <a:ln>
            <a:noFill/>
          </a:ln>
          <a:effectLst>
            <a:outerShdw blurRad="292100" dist="139700" dir="2700000" algn="tl" rotWithShape="0">
              <a:srgbClr val="333333">
                <a:alpha val="65000"/>
              </a:srgbClr>
            </a:outerShdw>
          </a:effectLst>
        </p:spPr>
      </p:pic>
      <p:pic>
        <p:nvPicPr>
          <p:cNvPr id="31750" name="Picture 6" descr="spm2"/>
          <p:cNvPicPr>
            <a:picLocks noChangeAspect="1" noChangeArrowheads="1"/>
          </p:cNvPicPr>
          <p:nvPr/>
        </p:nvPicPr>
        <p:blipFill>
          <a:blip r:embed="rId5"/>
          <a:srcRect l="3099" b="1457"/>
          <a:stretch>
            <a:fillRect/>
          </a:stretch>
        </p:blipFill>
        <p:spPr bwMode="auto">
          <a:xfrm>
            <a:off x="4706938" y="4195763"/>
            <a:ext cx="1944687" cy="1589087"/>
          </a:xfrm>
          <a:prstGeom prst="rect">
            <a:avLst/>
          </a:prstGeom>
          <a:ln>
            <a:noFill/>
          </a:ln>
          <a:effectLst>
            <a:outerShdw blurRad="292100" dist="139700" dir="2700000" algn="tl" rotWithShape="0">
              <a:srgbClr val="333333">
                <a:alpha val="65000"/>
              </a:srgbClr>
            </a:outerShdw>
          </a:effectLst>
          <a:extLst/>
        </p:spPr>
      </p:pic>
      <p:pic>
        <p:nvPicPr>
          <p:cNvPr id="32775" name="Picture 8"/>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2776"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1754" name="Picture 11" descr="logo_spm8"/>
          <p:cNvPicPr>
            <a:picLocks noChangeAspect="1" noChangeArrowheads="1"/>
          </p:cNvPicPr>
          <p:nvPr/>
        </p:nvPicPr>
        <p:blipFill>
          <a:blip r:embed="rId8"/>
          <a:srcRect l="25714" t="5000" r="21637" b="8611"/>
          <a:stretch>
            <a:fillRect/>
          </a:stretch>
        </p:blipFill>
        <p:spPr bwMode="auto">
          <a:xfrm>
            <a:off x="7083425" y="3867150"/>
            <a:ext cx="1360488" cy="1674813"/>
          </a:xfrm>
          <a:prstGeom prst="rect">
            <a:avLst/>
          </a:prstGeom>
          <a:ln>
            <a:noFill/>
          </a:ln>
          <a:effectLst>
            <a:outerShdw blurRad="292100" dist="139700" dir="2700000" algn="tl" rotWithShape="0">
              <a:srgbClr val="333333">
                <a:alpha val="65000"/>
              </a:srgbClr>
            </a:outerShdw>
          </a:effectLst>
          <a:extLst/>
        </p:spPr>
      </p:pic>
      <p:pic>
        <p:nvPicPr>
          <p:cNvPr id="32778" name="Picture 6"/>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2779"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3795" name="Picture 9"/>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3797" name="Picture 10" descr="ss_spm8b_Graphics"/>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10088" y="715963"/>
            <a:ext cx="3613150" cy="5402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3799"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3800"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pic>
        <p:nvPicPr>
          <p:cNvPr id="3" name="Picture 2"/>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1208" y="733379"/>
            <a:ext cx="3118795" cy="3600899"/>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0416" y="4437611"/>
            <a:ext cx="4360666" cy="2015725"/>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Getting started – Cogent</a:t>
            </a:r>
            <a:endParaRPr lang="en-US" altLang="en-US" sz="2800" smtClean="0"/>
          </a:p>
        </p:txBody>
      </p:sp>
      <p:sp>
        <p:nvSpPr>
          <p:cNvPr id="34819" name="Rectangle 3"/>
          <p:cNvSpPr>
            <a:spLocks noGrp="1" noChangeArrowheads="1"/>
          </p:cNvSpPr>
          <p:nvPr>
            <p:ph type="body" idx="1"/>
          </p:nvPr>
        </p:nvSpPr>
        <p:spPr/>
        <p:txBody>
          <a:bodyPr/>
          <a:lstStyle/>
          <a:p>
            <a:pPr eaLnBrk="1" hangingPunct="1">
              <a:lnSpc>
                <a:spcPct val="120000"/>
              </a:lnSpc>
              <a:spcBef>
                <a:spcPct val="50000"/>
              </a:spcBef>
            </a:pPr>
            <a:r>
              <a:rPr lang="en-GB" altLang="en-US" sz="2000" smtClean="0">
                <a:hlinkClick r:id="rId3"/>
              </a:rPr>
              <a:t>http://www.vislab.ucl.ac.uk/cogent.php</a:t>
            </a:r>
            <a:endParaRPr lang="en-GB" altLang="en-US" sz="2000" smtClean="0"/>
          </a:p>
          <a:p>
            <a:pPr eaLnBrk="1" hangingPunct="1">
              <a:lnSpc>
                <a:spcPct val="120000"/>
              </a:lnSpc>
              <a:spcBef>
                <a:spcPct val="50000"/>
              </a:spcBef>
            </a:pPr>
            <a:r>
              <a:rPr lang="en-GB" altLang="en-US" sz="1800" smtClean="0"/>
              <a:t>present </a:t>
            </a:r>
            <a:r>
              <a:rPr lang="en-US" altLang="en-US" sz="1800" smtClean="0"/>
              <a:t>scanner-synchronized visual stimuli, auditory stimuli, mechanical stimuli, taste and smell stimuli</a:t>
            </a:r>
          </a:p>
          <a:p>
            <a:pPr lvl="1" eaLnBrk="1" hangingPunct="1">
              <a:lnSpc>
                <a:spcPct val="120000"/>
              </a:lnSpc>
              <a:spcBef>
                <a:spcPct val="50000"/>
              </a:spcBef>
            </a:pPr>
            <a:r>
              <a:rPr lang="en-US" altLang="en-US" sz="1800" smtClean="0"/>
              <a:t>monitor key presses </a:t>
            </a:r>
          </a:p>
          <a:p>
            <a:pPr lvl="1" eaLnBrk="1" hangingPunct="1">
              <a:lnSpc>
                <a:spcPct val="120000"/>
              </a:lnSpc>
              <a:spcBef>
                <a:spcPct val="50000"/>
              </a:spcBef>
            </a:pPr>
            <a:r>
              <a:rPr lang="en-US" altLang="en-US" sz="1800" smtClean="0"/>
              <a:t>physiological recordings </a:t>
            </a:r>
          </a:p>
          <a:p>
            <a:pPr lvl="1" eaLnBrk="1" hangingPunct="1">
              <a:lnSpc>
                <a:spcPct val="120000"/>
              </a:lnSpc>
              <a:spcBef>
                <a:spcPct val="50000"/>
              </a:spcBef>
            </a:pPr>
            <a:r>
              <a:rPr lang="en-US" altLang="en-US" sz="1800" smtClean="0"/>
              <a:t>logging stimulus &amp; scan onset times </a:t>
            </a:r>
          </a:p>
          <a:p>
            <a:pPr eaLnBrk="1" hangingPunct="1">
              <a:lnSpc>
                <a:spcPct val="120000"/>
              </a:lnSpc>
              <a:spcBef>
                <a:spcPct val="50000"/>
              </a:spcBef>
            </a:pPr>
            <a:r>
              <a:rPr lang="en-GB" altLang="en-US" sz="2000" smtClean="0"/>
              <a:t>Try and get hold of one to modify rather than starting from scratch! People are more than happy to share scripts around</a:t>
            </a:r>
            <a:endParaRPr lang="en-US" altLang="en-US" sz="2000" smtClean="0"/>
          </a:p>
        </p:txBody>
      </p:sp>
      <p:pic>
        <p:nvPicPr>
          <p:cNvPr id="34820"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4821"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4822" name="Picture 6"/>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4823"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Pragmatics of experiments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Setting up the experiment</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4"/>
          <p:cNvSpPr>
            <a:spLocks noRot="1" noChangeArrowheads="1"/>
          </p:cNvSpPr>
          <p:nvPr/>
        </p:nvSpPr>
        <p:spPr bwMode="auto">
          <a:xfrm>
            <a:off x="301625" y="590550"/>
            <a:ext cx="8510588" cy="1325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4000" b="0">
                <a:solidFill>
                  <a:srgbClr val="0066FF"/>
                </a:solidFill>
              </a:rPr>
              <a:t>Overview</a:t>
            </a:r>
          </a:p>
        </p:txBody>
      </p:sp>
      <p:sp>
        <p:nvSpPr>
          <p:cNvPr id="3075" name="Rectangle 5"/>
          <p:cNvSpPr>
            <a:spLocks noRot="1" noChangeArrowheads="1"/>
          </p:cNvSpPr>
          <p:nvPr/>
        </p:nvSpPr>
        <p:spPr bwMode="auto">
          <a:xfrm>
            <a:off x="684213" y="1844675"/>
            <a:ext cx="6983412" cy="40338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GB" altLang="en-US" sz="2800" b="0" dirty="0">
                <a:latin typeface="Helvetica" pitchFamily="34" charset="0"/>
              </a:rPr>
              <a:t> Introduction</a:t>
            </a:r>
          </a:p>
          <a:p>
            <a:pPr lvl="2" eaLnBrk="1" hangingPunct="1">
              <a:lnSpc>
                <a:spcPct val="150000"/>
              </a:lnSpc>
              <a:spcBef>
                <a:spcPct val="20000"/>
              </a:spcBef>
              <a:buFontTx/>
              <a:buChar char="•"/>
            </a:pPr>
            <a:r>
              <a:rPr lang="en-GB" altLang="en-US" sz="2000" b="0" dirty="0">
                <a:latin typeface="Helvetica" pitchFamily="34" charset="0"/>
              </a:rPr>
              <a:t>What’s </a:t>
            </a:r>
            <a:r>
              <a:rPr lang="en-GB" altLang="en-US" sz="2000" b="0" dirty="0" err="1">
                <a:latin typeface="Helvetica" pitchFamily="34" charset="0"/>
              </a:rPr>
              <a:t>MfD</a:t>
            </a:r>
            <a:r>
              <a:rPr lang="en-GB" altLang="en-US" sz="2000" b="0" dirty="0">
                <a:latin typeface="Helvetica" pitchFamily="34" charset="0"/>
              </a:rPr>
              <a:t> </a:t>
            </a:r>
          </a:p>
          <a:p>
            <a:pPr lvl="2" eaLnBrk="1" hangingPunct="1">
              <a:lnSpc>
                <a:spcPct val="150000"/>
              </a:lnSpc>
              <a:spcBef>
                <a:spcPct val="20000"/>
              </a:spcBef>
              <a:buFontTx/>
              <a:buChar char="•"/>
            </a:pPr>
            <a:r>
              <a:rPr lang="en-GB" altLang="en-US" sz="2000" b="0" dirty="0">
                <a:latin typeface="Helvetica" pitchFamily="34" charset="0"/>
              </a:rPr>
              <a:t>Programme for </a:t>
            </a:r>
            <a:r>
              <a:rPr lang="en-GB" altLang="en-US" sz="2000" b="0" dirty="0" smtClean="0">
                <a:latin typeface="Helvetica" pitchFamily="34" charset="0"/>
              </a:rPr>
              <a:t>2013</a:t>
            </a:r>
            <a:endParaRPr lang="en-GB" altLang="en-US" sz="2000" b="0" dirty="0">
              <a:latin typeface="Helvetica" pitchFamily="34" charset="0"/>
            </a:endParaRPr>
          </a:p>
          <a:p>
            <a:pPr lvl="2" eaLnBrk="1" hangingPunct="1">
              <a:lnSpc>
                <a:spcPct val="150000"/>
              </a:lnSpc>
              <a:spcBef>
                <a:spcPct val="20000"/>
              </a:spcBef>
              <a:buFontTx/>
              <a:buChar char="•"/>
            </a:pPr>
            <a:r>
              <a:rPr lang="en-GB" altLang="en-US" sz="2000" b="0" dirty="0">
                <a:latin typeface="Helvetica" pitchFamily="34" charset="0"/>
              </a:rPr>
              <a:t>How to prepare your presentation</a:t>
            </a:r>
          </a:p>
          <a:p>
            <a:pPr lvl="2" eaLnBrk="1" hangingPunct="1">
              <a:lnSpc>
                <a:spcPct val="150000"/>
              </a:lnSpc>
              <a:spcBef>
                <a:spcPct val="20000"/>
              </a:spcBef>
              <a:buFontTx/>
              <a:buChar char="•"/>
            </a:pPr>
            <a:r>
              <a:rPr lang="en-GB" altLang="en-US" sz="2000" b="0" dirty="0">
                <a:latin typeface="Helvetica" pitchFamily="34" charset="0"/>
              </a:rPr>
              <a:t>Where to find information and help</a:t>
            </a:r>
          </a:p>
          <a:p>
            <a:pPr lvl="2" eaLnBrk="1" hangingPunct="1">
              <a:lnSpc>
                <a:spcPct val="150000"/>
              </a:lnSpc>
              <a:spcBef>
                <a:spcPct val="20000"/>
              </a:spcBef>
              <a:buFontTx/>
              <a:buChar char="•"/>
            </a:pPr>
            <a:r>
              <a:rPr lang="en-GB" altLang="en-US" sz="2000" b="0" dirty="0">
                <a:latin typeface="Helvetica" pitchFamily="34" charset="0"/>
              </a:rPr>
              <a:t>Experts</a:t>
            </a:r>
          </a:p>
          <a:p>
            <a:pPr lvl="1" eaLnBrk="1" hangingPunct="1">
              <a:lnSpc>
                <a:spcPct val="90000"/>
              </a:lnSpc>
              <a:spcBef>
                <a:spcPct val="20000"/>
              </a:spcBef>
            </a:pPr>
            <a:endParaRPr lang="en-GB" altLang="en-US" sz="2400" b="0" dirty="0">
              <a:latin typeface="Helvetica" pitchFamily="34" charset="0"/>
            </a:endParaRPr>
          </a:p>
          <a:p>
            <a:pPr eaLnBrk="1" hangingPunct="1">
              <a:lnSpc>
                <a:spcPct val="90000"/>
              </a:lnSpc>
              <a:spcBef>
                <a:spcPct val="20000"/>
              </a:spcBef>
              <a:buFontTx/>
              <a:buChar char="•"/>
            </a:pPr>
            <a:r>
              <a:rPr lang="en-GB" altLang="en-US" sz="2800" b="0" dirty="0">
                <a:latin typeface="Helvetica" pitchFamily="34" charset="0"/>
              </a:rPr>
              <a:t>Overview for dummies</a:t>
            </a:r>
          </a:p>
        </p:txBody>
      </p:sp>
      <p:pic>
        <p:nvPicPr>
          <p:cNvPr id="3076"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7"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8"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9"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Pragmatics of experiments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Setting up the experiment</a:t>
            </a:r>
          </a:p>
          <a:p>
            <a:pPr marL="514350" indent="-514350">
              <a:buFont typeface="+mj-lt"/>
              <a:buAutoNum type="arabicPeriod"/>
            </a:pPr>
            <a:endParaRPr lang="en-US" dirty="0" smtClean="0"/>
          </a:p>
          <a:p>
            <a:pPr marL="514350" indent="-514350">
              <a:buFont typeface="+mj-lt"/>
              <a:buAutoNum type="arabicPeriod"/>
            </a:pPr>
            <a:r>
              <a:rPr lang="en-US" dirty="0" smtClean="0"/>
              <a:t>Setting scanning parameters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Pragmatics of experiments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Setting up the experiment</a:t>
            </a:r>
          </a:p>
          <a:p>
            <a:pPr marL="514350" indent="-514350">
              <a:buFont typeface="+mj-lt"/>
              <a:buAutoNum type="arabicPeriod"/>
            </a:pPr>
            <a:endParaRPr lang="en-US" dirty="0" smtClean="0"/>
          </a:p>
          <a:p>
            <a:pPr marL="514350" indent="-514350">
              <a:buFont typeface="+mj-lt"/>
              <a:buAutoNum type="arabicPeriod"/>
            </a:pPr>
            <a:r>
              <a:rPr lang="en-US" dirty="0" smtClean="0"/>
              <a:t>Setting scanning parameters</a:t>
            </a:r>
          </a:p>
          <a:p>
            <a:pPr marL="514350" indent="-514350">
              <a:buFont typeface="+mj-lt"/>
              <a:buAutoNum type="arabicPeriod"/>
            </a:pPr>
            <a:endParaRPr lang="en-US" dirty="0" smtClean="0"/>
          </a:p>
          <a:p>
            <a:pPr marL="514350" indent="-514350">
              <a:buFont typeface="+mj-lt"/>
              <a:buAutoNum type="arabicPeriod"/>
            </a:pPr>
            <a:r>
              <a:rPr lang="en-US" dirty="0" smtClean="0"/>
              <a:t>Scanning</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57213"/>
            <a:ext cx="8229600" cy="1143000"/>
          </a:xfrm>
        </p:spPr>
        <p:txBody>
          <a:bodyPr/>
          <a:lstStyle/>
          <a:p>
            <a:pPr eaLnBrk="1" hangingPunct="1"/>
            <a:r>
              <a:rPr lang="en-GB" altLang="en-US" sz="2800" dirty="0" smtClean="0"/>
              <a:t>1. Setting </a:t>
            </a:r>
            <a:r>
              <a:rPr lang="en-GB" altLang="en-US" sz="2800" dirty="0" smtClean="0"/>
              <a:t>up your experiment</a:t>
            </a:r>
            <a:endParaRPr lang="en-US" altLang="en-US" sz="2800" dirty="0" smtClean="0"/>
          </a:p>
        </p:txBody>
      </p:sp>
      <p:sp>
        <p:nvSpPr>
          <p:cNvPr id="35843" name="Rectangle 3"/>
          <p:cNvSpPr>
            <a:spLocks noGrp="1" noChangeArrowheads="1"/>
          </p:cNvSpPr>
          <p:nvPr>
            <p:ph type="body" idx="1"/>
          </p:nvPr>
        </p:nvSpPr>
        <p:spPr/>
        <p:txBody>
          <a:bodyPr/>
          <a:lstStyle/>
          <a:p>
            <a:pPr eaLnBrk="1" hangingPunct="1">
              <a:lnSpc>
                <a:spcPct val="90000"/>
              </a:lnSpc>
              <a:spcBef>
                <a:spcPct val="30000"/>
              </a:spcBef>
              <a:buFontTx/>
              <a:buNone/>
            </a:pPr>
            <a:r>
              <a:rPr lang="en-GB" altLang="en-US" sz="2400" smtClean="0"/>
              <a:t>If you need…</a:t>
            </a:r>
          </a:p>
          <a:p>
            <a:pPr eaLnBrk="1" hangingPunct="1">
              <a:lnSpc>
                <a:spcPct val="90000"/>
              </a:lnSpc>
              <a:spcBef>
                <a:spcPct val="30000"/>
              </a:spcBef>
            </a:pPr>
            <a:r>
              <a:rPr lang="en-GB" altLang="en-US" sz="2400" smtClean="0"/>
              <a:t>special equipment</a:t>
            </a:r>
          </a:p>
          <a:p>
            <a:pPr lvl="1" eaLnBrk="1" hangingPunct="1">
              <a:lnSpc>
                <a:spcPct val="90000"/>
              </a:lnSpc>
              <a:spcBef>
                <a:spcPct val="30000"/>
              </a:spcBef>
            </a:pPr>
            <a:r>
              <a:rPr lang="en-GB" altLang="en-US" sz="2000" smtClean="0"/>
              <a:t>Peter Aston</a:t>
            </a:r>
          </a:p>
          <a:p>
            <a:pPr lvl="1" eaLnBrk="1" hangingPunct="1">
              <a:lnSpc>
                <a:spcPct val="90000"/>
              </a:lnSpc>
              <a:spcBef>
                <a:spcPct val="30000"/>
              </a:spcBef>
            </a:pPr>
            <a:r>
              <a:rPr lang="en-GB" altLang="en-US" sz="2000" smtClean="0"/>
              <a:t>Physics team</a:t>
            </a:r>
          </a:p>
          <a:p>
            <a:pPr eaLnBrk="1" hangingPunct="1">
              <a:lnSpc>
                <a:spcPct val="90000"/>
              </a:lnSpc>
              <a:spcBef>
                <a:spcPct val="30000"/>
              </a:spcBef>
            </a:pPr>
            <a:r>
              <a:rPr lang="en-GB" altLang="en-US" sz="2400" smtClean="0"/>
              <a:t>special scanning sequences</a:t>
            </a:r>
          </a:p>
          <a:p>
            <a:pPr lvl="1" eaLnBrk="1" hangingPunct="1">
              <a:lnSpc>
                <a:spcPct val="90000"/>
              </a:lnSpc>
              <a:spcBef>
                <a:spcPct val="30000"/>
              </a:spcBef>
            </a:pPr>
            <a:r>
              <a:rPr lang="en-GB" altLang="en-US" sz="2000" smtClean="0"/>
              <a:t>Physics team</a:t>
            </a:r>
          </a:p>
          <a:p>
            <a:pPr eaLnBrk="1" hangingPunct="1">
              <a:lnSpc>
                <a:spcPct val="90000"/>
              </a:lnSpc>
              <a:spcBef>
                <a:spcPct val="30000"/>
              </a:spcBef>
            </a:pPr>
            <a:endParaRPr lang="en-GB" altLang="en-US" sz="2400" smtClean="0"/>
          </a:p>
          <a:p>
            <a:pPr eaLnBrk="1" hangingPunct="1">
              <a:lnSpc>
                <a:spcPct val="90000"/>
              </a:lnSpc>
              <a:spcBef>
                <a:spcPct val="30000"/>
              </a:spcBef>
            </a:pPr>
            <a:r>
              <a:rPr lang="en-GB" altLang="en-US" sz="2400" smtClean="0"/>
              <a:t>They are very happy to help, but contact them in time!</a:t>
            </a:r>
            <a:endParaRPr lang="en-US" altLang="en-US" sz="2400" smtClean="0"/>
          </a:p>
          <a:p>
            <a:pPr eaLnBrk="1" hangingPunct="1">
              <a:lnSpc>
                <a:spcPct val="90000"/>
              </a:lnSpc>
              <a:spcBef>
                <a:spcPct val="30000"/>
              </a:spcBef>
            </a:pPr>
            <a:endParaRPr lang="en-US" altLang="en-US" sz="2000" smtClean="0"/>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5845"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5846"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5847"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57213"/>
            <a:ext cx="8229600" cy="1143000"/>
          </a:xfrm>
        </p:spPr>
        <p:txBody>
          <a:bodyPr/>
          <a:lstStyle/>
          <a:p>
            <a:pPr eaLnBrk="1" hangingPunct="1"/>
            <a:r>
              <a:rPr lang="en-GB" altLang="en-US" sz="2800" dirty="0" smtClean="0"/>
              <a:t>2. Scanning decisions </a:t>
            </a:r>
            <a:r>
              <a:rPr lang="en-GB" altLang="en-US" sz="2800" dirty="0" smtClean="0"/>
              <a:t>to be made</a:t>
            </a:r>
            <a:endParaRPr lang="en-US" altLang="en-US" sz="2800" dirty="0" smtClean="0"/>
          </a:p>
        </p:txBody>
      </p:sp>
      <p:sp>
        <p:nvSpPr>
          <p:cNvPr id="35843" name="Rectangle 3"/>
          <p:cNvSpPr>
            <a:spLocks noGrp="1" noChangeArrowheads="1"/>
          </p:cNvSpPr>
          <p:nvPr>
            <p:ph type="body" idx="1"/>
          </p:nvPr>
        </p:nvSpPr>
        <p:spPr>
          <a:xfrm>
            <a:off x="395288" y="1628775"/>
            <a:ext cx="8229600" cy="4968875"/>
          </a:xfrm>
        </p:spPr>
        <p:txBody>
          <a:bodyPr/>
          <a:lstStyle/>
          <a:p>
            <a:pPr eaLnBrk="1" hangingPunct="1">
              <a:spcBef>
                <a:spcPct val="30000"/>
              </a:spcBef>
              <a:defRPr/>
            </a:pPr>
            <a:r>
              <a:rPr lang="en-GB" sz="2000" dirty="0" smtClean="0"/>
              <a:t>What are your scanning parameters: </a:t>
            </a:r>
          </a:p>
          <a:p>
            <a:pPr lvl="1" eaLnBrk="1" hangingPunct="1">
              <a:spcBef>
                <a:spcPct val="30000"/>
              </a:spcBef>
              <a:defRPr/>
            </a:pPr>
            <a:r>
              <a:rPr lang="en-GB" sz="2000" dirty="0"/>
              <a:t>H</a:t>
            </a:r>
            <a:r>
              <a:rPr lang="en-GB" sz="2000" dirty="0" smtClean="0"/>
              <a:t>ow many conditions/sessions/blocks</a:t>
            </a:r>
            <a:endParaRPr lang="en-US" sz="2000" dirty="0" smtClean="0"/>
          </a:p>
          <a:p>
            <a:pPr lvl="1" eaLnBrk="1" hangingPunct="1">
              <a:spcBef>
                <a:spcPct val="30000"/>
              </a:spcBef>
              <a:defRPr/>
            </a:pPr>
            <a:r>
              <a:rPr lang="en-GB" sz="2000" dirty="0" err="1" smtClean="0"/>
              <a:t>Interstimulus</a:t>
            </a:r>
            <a:r>
              <a:rPr lang="en-GB" sz="2000" dirty="0" smtClean="0"/>
              <a:t> interval</a:t>
            </a:r>
          </a:p>
          <a:p>
            <a:pPr lvl="1" eaLnBrk="1" hangingPunct="1">
              <a:spcBef>
                <a:spcPct val="30000"/>
              </a:spcBef>
              <a:defRPr/>
            </a:pPr>
            <a:r>
              <a:rPr lang="en-GB" sz="2000" dirty="0" smtClean="0"/>
              <a:t>Scanning sequence</a:t>
            </a:r>
          </a:p>
          <a:p>
            <a:pPr lvl="1" eaLnBrk="1" hangingPunct="1">
              <a:spcBef>
                <a:spcPct val="30000"/>
              </a:spcBef>
              <a:defRPr/>
            </a:pPr>
            <a:r>
              <a:rPr lang="en-GB" sz="2000" dirty="0" smtClean="0"/>
              <a:t>Scanning angle</a:t>
            </a:r>
          </a:p>
          <a:p>
            <a:pPr lvl="1" eaLnBrk="1" hangingPunct="1">
              <a:spcBef>
                <a:spcPct val="30000"/>
              </a:spcBef>
              <a:defRPr/>
            </a:pPr>
            <a:r>
              <a:rPr lang="en-GB" sz="2000" dirty="0" smtClean="0"/>
              <a:t>How much brain coverage do you need</a:t>
            </a:r>
          </a:p>
          <a:p>
            <a:pPr lvl="2" eaLnBrk="1" hangingPunct="1">
              <a:spcBef>
                <a:spcPct val="30000"/>
              </a:spcBef>
              <a:defRPr/>
            </a:pPr>
            <a:r>
              <a:rPr lang="en-GB" sz="2000" dirty="0" smtClean="0"/>
              <a:t>how many slices</a:t>
            </a:r>
          </a:p>
          <a:p>
            <a:pPr lvl="2" eaLnBrk="1" hangingPunct="1">
              <a:spcBef>
                <a:spcPct val="30000"/>
              </a:spcBef>
              <a:defRPr/>
            </a:pPr>
            <a:r>
              <a:rPr lang="en-GB" sz="2000" dirty="0" smtClean="0"/>
              <a:t>what slice thickness</a:t>
            </a:r>
          </a:p>
          <a:p>
            <a:pPr lvl="1" eaLnBrk="1" hangingPunct="1">
              <a:spcBef>
                <a:spcPct val="30000"/>
              </a:spcBef>
              <a:defRPr/>
            </a:pPr>
            <a:r>
              <a:rPr lang="en-GB" sz="2000" dirty="0" smtClean="0"/>
              <a:t>what TR</a:t>
            </a:r>
          </a:p>
          <a:p>
            <a:pPr marL="0" indent="0" eaLnBrk="1" hangingPunct="1">
              <a:spcBef>
                <a:spcPct val="30000"/>
              </a:spcBef>
              <a:buFontTx/>
              <a:buNone/>
              <a:defRPr/>
            </a:pPr>
            <a:endParaRPr lang="sv-SE" sz="2000" b="1" dirty="0" smtClean="0"/>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6869"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6870"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6871" name="Text Box 7"/>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57213"/>
            <a:ext cx="8229600" cy="1143000"/>
          </a:xfrm>
        </p:spPr>
        <p:txBody>
          <a:bodyPr/>
          <a:lstStyle/>
          <a:p>
            <a:pPr eaLnBrk="1" hangingPunct="1"/>
            <a:r>
              <a:rPr lang="en-GB" altLang="en-US" sz="2800" dirty="0" smtClean="0"/>
              <a:t>3. Scanning protocol</a:t>
            </a:r>
            <a:endParaRPr lang="en-US" altLang="en-US" sz="2800" dirty="0" smtClean="0"/>
          </a:p>
        </p:txBody>
      </p:sp>
      <p:sp>
        <p:nvSpPr>
          <p:cNvPr id="37891" name="Rectangle 3"/>
          <p:cNvSpPr>
            <a:spLocks noGrp="1" noChangeArrowheads="1"/>
          </p:cNvSpPr>
          <p:nvPr>
            <p:ph type="body" idx="1"/>
          </p:nvPr>
        </p:nvSpPr>
        <p:spPr/>
        <p:txBody>
          <a:bodyPr/>
          <a:lstStyle/>
          <a:p>
            <a:pPr eaLnBrk="1" hangingPunct="1">
              <a:spcBef>
                <a:spcPct val="40000"/>
              </a:spcBef>
            </a:pPr>
            <a:r>
              <a:rPr lang="en-GB" altLang="en-US" sz="2000" smtClean="0"/>
              <a:t>Get you script ready &amp; working with the scanner</a:t>
            </a:r>
          </a:p>
          <a:p>
            <a:pPr eaLnBrk="1" hangingPunct="1">
              <a:spcBef>
                <a:spcPct val="40000"/>
              </a:spcBef>
            </a:pPr>
            <a:r>
              <a:rPr lang="en-GB" altLang="en-US" sz="2000" smtClean="0"/>
              <a:t>Make sure it logs all the data you need for your analysis</a:t>
            </a:r>
          </a:p>
          <a:p>
            <a:pPr eaLnBrk="1" hangingPunct="1">
              <a:spcBef>
                <a:spcPct val="40000"/>
              </a:spcBef>
            </a:pPr>
            <a:r>
              <a:rPr lang="en-GB" altLang="en-US" sz="2000" smtClean="0"/>
              <a:t>Back up your data from the stimulus PC! You can transfer it via the network after each scanning session…</a:t>
            </a:r>
          </a:p>
          <a:p>
            <a:pPr eaLnBrk="1" hangingPunct="1">
              <a:spcBef>
                <a:spcPct val="40000"/>
              </a:spcBef>
            </a:pPr>
            <a:r>
              <a:rPr lang="en-GB" altLang="en-US" sz="2000" smtClean="0"/>
              <a:t>Get a scanning buddy if it’s your first scanning study</a:t>
            </a:r>
          </a:p>
          <a:p>
            <a:pPr eaLnBrk="1" hangingPunct="1">
              <a:spcBef>
                <a:spcPct val="40000"/>
              </a:spcBef>
            </a:pPr>
            <a:r>
              <a:rPr lang="en-GB" altLang="en-US" sz="2000" smtClean="0"/>
              <a:t>Provide the radiographers with tea, biscuits, chocolate etc. </a:t>
            </a:r>
            <a:endParaRPr lang="en-US" altLang="en-US" sz="2000" smtClean="0"/>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7893"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7894"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73838"/>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7895" name="Text Box 8"/>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15"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16"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73838"/>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8917" name="Rectangle 11"/>
          <p:cNvSpPr>
            <a:spLocks noGrp="1" noChangeArrowheads="1"/>
          </p:cNvSpPr>
          <p:nvPr>
            <p:ph type="title"/>
          </p:nvPr>
        </p:nvSpPr>
        <p:spPr>
          <a:xfrm>
            <a:off x="457200" y="923925"/>
            <a:ext cx="8229600" cy="1143000"/>
          </a:xfrm>
          <a:noFill/>
        </p:spPr>
        <p:txBody>
          <a:bodyPr/>
          <a:lstStyle/>
          <a:p>
            <a:pPr eaLnBrk="1" hangingPunct="1"/>
            <a:r>
              <a:rPr lang="en-GB" altLang="en-US" sz="2800" b="1" smtClean="0"/>
              <a:t>Use the project presentations!</a:t>
            </a:r>
            <a:endParaRPr lang="en-US" altLang="en-US" sz="2800" b="1" smtClean="0"/>
          </a:p>
        </p:txBody>
      </p:sp>
      <p:sp>
        <p:nvSpPr>
          <p:cNvPr id="38918" name="Rectangle 12"/>
          <p:cNvSpPr>
            <a:spLocks noGrp="1" noChangeArrowheads="1"/>
          </p:cNvSpPr>
          <p:nvPr>
            <p:ph type="body" idx="1"/>
          </p:nvPr>
        </p:nvSpPr>
        <p:spPr>
          <a:xfrm>
            <a:off x="457200" y="2360613"/>
            <a:ext cx="8229600" cy="3013075"/>
          </a:xfrm>
          <a:noFill/>
        </p:spPr>
        <p:txBody>
          <a:bodyPr/>
          <a:lstStyle/>
          <a:p>
            <a:pPr algn="ctr" eaLnBrk="1" hangingPunct="1">
              <a:lnSpc>
                <a:spcPct val="150000"/>
              </a:lnSpc>
              <a:buFontTx/>
              <a:buNone/>
            </a:pPr>
            <a:r>
              <a:rPr lang="en-US" altLang="en-US" sz="2400" smtClean="0"/>
              <a:t>They are there to help you design a project that will get you data that can actually be analyzed in a meaningful way </a:t>
            </a:r>
            <a:endParaRPr lang="en-GB" altLang="en-US" sz="2400" smtClean="0"/>
          </a:p>
          <a:p>
            <a:pPr algn="ctr">
              <a:lnSpc>
                <a:spcPct val="150000"/>
              </a:lnSpc>
              <a:spcBef>
                <a:spcPct val="0"/>
              </a:spcBef>
              <a:buFontTx/>
              <a:buNone/>
            </a:pPr>
            <a:endParaRPr lang="en-GB" altLang="en-US" sz="1200" smtClean="0"/>
          </a:p>
        </p:txBody>
      </p:sp>
      <p:sp>
        <p:nvSpPr>
          <p:cNvPr id="38919" name="Text Box 13"/>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557213"/>
            <a:ext cx="8229600" cy="1143000"/>
          </a:xfrm>
        </p:spPr>
        <p:txBody>
          <a:bodyPr/>
          <a:lstStyle/>
          <a:p>
            <a:pPr eaLnBrk="1" hangingPunct="1"/>
            <a:r>
              <a:rPr lang="en-GB" altLang="en-US" sz="2800" smtClean="0"/>
              <a:t>Acronyms</a:t>
            </a:r>
            <a:endParaRPr lang="en-US" altLang="en-US" sz="2800" smtClean="0"/>
          </a:p>
        </p:txBody>
      </p:sp>
      <p:sp>
        <p:nvSpPr>
          <p:cNvPr id="39939" name="Rectangle 3"/>
          <p:cNvSpPr>
            <a:spLocks noGrp="1" noChangeArrowheads="1"/>
          </p:cNvSpPr>
          <p:nvPr>
            <p:ph type="body" sz="half" idx="1"/>
          </p:nvPr>
        </p:nvSpPr>
        <p:spPr>
          <a:xfrm>
            <a:off x="395288" y="1855788"/>
            <a:ext cx="4032250" cy="4525962"/>
          </a:xfrm>
        </p:spPr>
        <p:txBody>
          <a:bodyPr/>
          <a:lstStyle/>
          <a:p>
            <a:pPr eaLnBrk="1" hangingPunct="1"/>
            <a:r>
              <a:rPr lang="en-GB" altLang="en-US" sz="1600" smtClean="0"/>
              <a:t>DCM – dynamic causal model</a:t>
            </a:r>
          </a:p>
          <a:p>
            <a:pPr eaLnBrk="1" hangingPunct="1"/>
            <a:r>
              <a:rPr lang="en-GB" altLang="en-US" sz="1600" smtClean="0"/>
              <a:t>DTI – diffusion tensor imaging </a:t>
            </a:r>
          </a:p>
          <a:p>
            <a:pPr eaLnBrk="1" hangingPunct="1"/>
            <a:r>
              <a:rPr lang="en-GB" altLang="en-US" sz="1600" smtClean="0"/>
              <a:t>FDR – false discovery rate</a:t>
            </a:r>
          </a:p>
          <a:p>
            <a:pPr eaLnBrk="1" hangingPunct="1"/>
            <a:r>
              <a:rPr lang="en-GB" altLang="en-US" sz="1600" smtClean="0"/>
              <a:t>FFX – fixed effects analysis</a:t>
            </a:r>
          </a:p>
          <a:p>
            <a:pPr eaLnBrk="1" hangingPunct="1"/>
            <a:r>
              <a:rPr lang="en-GB" altLang="en-US" sz="1600" smtClean="0"/>
              <a:t>FIR – finite impulse response</a:t>
            </a:r>
          </a:p>
          <a:p>
            <a:pPr eaLnBrk="1" hangingPunct="1"/>
            <a:r>
              <a:rPr lang="en-GB" altLang="en-US" sz="1600" smtClean="0"/>
              <a:t>FWE – family wise error</a:t>
            </a:r>
          </a:p>
          <a:p>
            <a:pPr eaLnBrk="1" hangingPunct="1"/>
            <a:r>
              <a:rPr lang="en-GB" altLang="en-US" sz="1600" smtClean="0"/>
              <a:t>FWHM – full width half maximum</a:t>
            </a:r>
          </a:p>
          <a:p>
            <a:pPr eaLnBrk="1" hangingPunct="1"/>
            <a:r>
              <a:rPr lang="en-GB" altLang="en-US" sz="1600" smtClean="0"/>
              <a:t>GLM – general linear model</a:t>
            </a:r>
          </a:p>
          <a:p>
            <a:pPr eaLnBrk="1" hangingPunct="1"/>
            <a:r>
              <a:rPr lang="en-GB" altLang="en-US" sz="1600" smtClean="0"/>
              <a:t>GRF – gaussian random field theory</a:t>
            </a:r>
          </a:p>
          <a:p>
            <a:pPr eaLnBrk="1" hangingPunct="1"/>
            <a:r>
              <a:rPr lang="en-GB" altLang="en-US" sz="1600" smtClean="0"/>
              <a:t>HRF – haemodynamic response function</a:t>
            </a:r>
          </a:p>
          <a:p>
            <a:pPr eaLnBrk="1" hangingPunct="1"/>
            <a:r>
              <a:rPr lang="en-GB" altLang="en-US" sz="1600" smtClean="0"/>
              <a:t>ICA – independent component analysis</a:t>
            </a:r>
          </a:p>
          <a:p>
            <a:pPr eaLnBrk="1" hangingPunct="1"/>
            <a:r>
              <a:rPr lang="en-GB" altLang="en-US" sz="1600" smtClean="0"/>
              <a:t>ISI – interstimulus interval</a:t>
            </a:r>
          </a:p>
        </p:txBody>
      </p:sp>
      <p:sp>
        <p:nvSpPr>
          <p:cNvPr id="39940" name="Rectangle 4"/>
          <p:cNvSpPr>
            <a:spLocks noChangeArrowheads="1"/>
          </p:cNvSpPr>
          <p:nvPr/>
        </p:nvSpPr>
        <p:spPr bwMode="auto">
          <a:xfrm>
            <a:off x="4643438" y="1855788"/>
            <a:ext cx="4140200" cy="411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r>
              <a:rPr lang="en-GB" altLang="en-US" sz="1600" b="0"/>
              <a:t>PCA – principal component analysis</a:t>
            </a:r>
          </a:p>
          <a:p>
            <a:pPr eaLnBrk="1" hangingPunct="1">
              <a:spcBef>
                <a:spcPct val="20000"/>
              </a:spcBef>
              <a:buFontTx/>
              <a:buChar char="•"/>
            </a:pPr>
            <a:r>
              <a:rPr lang="en-GB" altLang="en-US" sz="1600" b="0"/>
              <a:t>PEB – parametric empirical bayes</a:t>
            </a:r>
          </a:p>
          <a:p>
            <a:pPr eaLnBrk="1" hangingPunct="1">
              <a:spcBef>
                <a:spcPct val="20000"/>
              </a:spcBef>
              <a:buFontTx/>
              <a:buChar char="•"/>
            </a:pPr>
            <a:r>
              <a:rPr lang="en-GB" altLang="en-US" sz="1600" b="0"/>
              <a:t>PPI – psychophysiological interaction</a:t>
            </a:r>
          </a:p>
          <a:p>
            <a:pPr eaLnBrk="1" hangingPunct="1">
              <a:spcBef>
                <a:spcPct val="20000"/>
              </a:spcBef>
              <a:buFontTx/>
              <a:buChar char="•"/>
            </a:pPr>
            <a:r>
              <a:rPr lang="en-GB" altLang="en-US" sz="1600" b="0"/>
              <a:t>PPM – posterior probability map</a:t>
            </a:r>
          </a:p>
          <a:p>
            <a:pPr eaLnBrk="1" hangingPunct="1">
              <a:spcBef>
                <a:spcPct val="20000"/>
              </a:spcBef>
              <a:buFontTx/>
              <a:buChar char="•"/>
            </a:pPr>
            <a:r>
              <a:rPr lang="en-GB" altLang="en-US" sz="1600" b="0"/>
              <a:t>ReML – restricted maximum likelihood</a:t>
            </a:r>
          </a:p>
          <a:p>
            <a:pPr eaLnBrk="1" hangingPunct="1">
              <a:spcBef>
                <a:spcPct val="20000"/>
              </a:spcBef>
              <a:buFontTx/>
              <a:buChar char="•"/>
            </a:pPr>
            <a:r>
              <a:rPr lang="en-GB" altLang="en-US" sz="1600" b="0"/>
              <a:t>RFT– random field theory</a:t>
            </a:r>
          </a:p>
          <a:p>
            <a:pPr eaLnBrk="1" hangingPunct="1">
              <a:spcBef>
                <a:spcPct val="20000"/>
              </a:spcBef>
              <a:buFontTx/>
              <a:buChar char="•"/>
            </a:pPr>
            <a:r>
              <a:rPr lang="en-GB" altLang="en-US" sz="1600" b="0"/>
              <a:t>RFX – random effects analysis</a:t>
            </a:r>
          </a:p>
          <a:p>
            <a:pPr eaLnBrk="1" hangingPunct="1">
              <a:spcBef>
                <a:spcPct val="20000"/>
              </a:spcBef>
              <a:buFontTx/>
              <a:buChar char="•"/>
            </a:pPr>
            <a:r>
              <a:rPr lang="en-GB" altLang="en-US" sz="1600" b="0"/>
              <a:t>ROI – region of interest</a:t>
            </a:r>
          </a:p>
          <a:p>
            <a:pPr eaLnBrk="1" hangingPunct="1">
              <a:spcBef>
                <a:spcPct val="20000"/>
              </a:spcBef>
              <a:buFontTx/>
              <a:buChar char="•"/>
            </a:pPr>
            <a:r>
              <a:rPr lang="en-GB" altLang="en-US" sz="1600" b="0"/>
              <a:t>SOA – stimulus onset asynchrony</a:t>
            </a:r>
          </a:p>
          <a:p>
            <a:pPr eaLnBrk="1" hangingPunct="1">
              <a:spcBef>
                <a:spcPct val="20000"/>
              </a:spcBef>
              <a:buFontTx/>
              <a:buChar char="•"/>
            </a:pPr>
            <a:r>
              <a:rPr lang="en-GB" altLang="en-US" sz="1600" b="0"/>
              <a:t>SPM – statistical parametric mapping</a:t>
            </a:r>
          </a:p>
          <a:p>
            <a:pPr eaLnBrk="1" hangingPunct="1">
              <a:spcBef>
                <a:spcPct val="20000"/>
              </a:spcBef>
              <a:buFontTx/>
              <a:buChar char="•"/>
            </a:pPr>
            <a:r>
              <a:rPr lang="en-GB" altLang="en-US" sz="1600" b="0"/>
              <a:t>VBM – voxel-based morphometry</a:t>
            </a:r>
            <a:endParaRPr lang="en-US" altLang="en-US" sz="1600" b="0"/>
          </a:p>
        </p:txBody>
      </p:sp>
      <p:pic>
        <p:nvPicPr>
          <p:cNvPr id="39941"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9942"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9943"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73838"/>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9944" name="Text Box 13"/>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4"/>
          <p:cNvSpPr>
            <a:spLocks noRot="1" noChangeArrowheads="1"/>
          </p:cNvSpPr>
          <p:nvPr/>
        </p:nvSpPr>
        <p:spPr bwMode="auto">
          <a:xfrm>
            <a:off x="301625" y="590550"/>
            <a:ext cx="8510588" cy="1325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4000" b="0">
                <a:solidFill>
                  <a:srgbClr val="0066FF"/>
                </a:solidFill>
              </a:rPr>
              <a:t>Overview</a:t>
            </a:r>
          </a:p>
        </p:txBody>
      </p:sp>
      <p:sp>
        <p:nvSpPr>
          <p:cNvPr id="3075" name="Rectangle 5"/>
          <p:cNvSpPr>
            <a:spLocks noRot="1" noChangeArrowheads="1"/>
          </p:cNvSpPr>
          <p:nvPr/>
        </p:nvSpPr>
        <p:spPr bwMode="auto">
          <a:xfrm>
            <a:off x="684213" y="1844675"/>
            <a:ext cx="6983412" cy="40338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GB" altLang="en-US" sz="2800" b="0" dirty="0">
                <a:latin typeface="Helvetica" pitchFamily="34" charset="0"/>
              </a:rPr>
              <a:t> Introduction</a:t>
            </a:r>
          </a:p>
          <a:p>
            <a:pPr lvl="2" eaLnBrk="1" hangingPunct="1">
              <a:lnSpc>
                <a:spcPct val="150000"/>
              </a:lnSpc>
              <a:spcBef>
                <a:spcPct val="20000"/>
              </a:spcBef>
              <a:buFontTx/>
              <a:buChar char="•"/>
            </a:pPr>
            <a:r>
              <a:rPr lang="en-GB" altLang="en-US" sz="2000" b="0" dirty="0">
                <a:latin typeface="Helvetica" pitchFamily="34" charset="0"/>
              </a:rPr>
              <a:t>What’s </a:t>
            </a:r>
            <a:r>
              <a:rPr lang="en-GB" altLang="en-US" sz="2000" b="0" dirty="0" err="1">
                <a:latin typeface="Helvetica" pitchFamily="34" charset="0"/>
              </a:rPr>
              <a:t>MfD</a:t>
            </a:r>
            <a:r>
              <a:rPr lang="en-GB" altLang="en-US" sz="2000" b="0" dirty="0">
                <a:latin typeface="Helvetica" pitchFamily="34" charset="0"/>
              </a:rPr>
              <a:t> </a:t>
            </a:r>
          </a:p>
          <a:p>
            <a:pPr lvl="2" eaLnBrk="1" hangingPunct="1">
              <a:lnSpc>
                <a:spcPct val="150000"/>
              </a:lnSpc>
              <a:spcBef>
                <a:spcPct val="20000"/>
              </a:spcBef>
              <a:buFontTx/>
              <a:buChar char="•"/>
            </a:pPr>
            <a:r>
              <a:rPr lang="en-GB" altLang="en-US" sz="2000" b="0" dirty="0">
                <a:latin typeface="Helvetica" pitchFamily="34" charset="0"/>
              </a:rPr>
              <a:t>Programme for </a:t>
            </a:r>
            <a:r>
              <a:rPr lang="en-GB" altLang="en-US" sz="2000" b="0" dirty="0" smtClean="0">
                <a:latin typeface="Helvetica" pitchFamily="34" charset="0"/>
              </a:rPr>
              <a:t>2013</a:t>
            </a:r>
            <a:endParaRPr lang="en-GB" altLang="en-US" sz="2000" b="0" dirty="0">
              <a:latin typeface="Helvetica" pitchFamily="34" charset="0"/>
            </a:endParaRPr>
          </a:p>
          <a:p>
            <a:pPr lvl="2" eaLnBrk="1" hangingPunct="1">
              <a:lnSpc>
                <a:spcPct val="150000"/>
              </a:lnSpc>
              <a:spcBef>
                <a:spcPct val="20000"/>
              </a:spcBef>
              <a:buFontTx/>
              <a:buChar char="•"/>
            </a:pPr>
            <a:r>
              <a:rPr lang="en-GB" altLang="en-US" sz="2000" b="0" dirty="0">
                <a:latin typeface="Helvetica" pitchFamily="34" charset="0"/>
              </a:rPr>
              <a:t>How to prepare your presentation</a:t>
            </a:r>
          </a:p>
          <a:p>
            <a:pPr lvl="2" eaLnBrk="1" hangingPunct="1">
              <a:lnSpc>
                <a:spcPct val="150000"/>
              </a:lnSpc>
              <a:spcBef>
                <a:spcPct val="20000"/>
              </a:spcBef>
              <a:buFontTx/>
              <a:buChar char="•"/>
            </a:pPr>
            <a:r>
              <a:rPr lang="en-GB" altLang="en-US" sz="2000" b="0" dirty="0">
                <a:latin typeface="Helvetica" pitchFamily="34" charset="0"/>
              </a:rPr>
              <a:t>Where to find information and help</a:t>
            </a:r>
          </a:p>
          <a:p>
            <a:pPr lvl="2" eaLnBrk="1" hangingPunct="1">
              <a:lnSpc>
                <a:spcPct val="150000"/>
              </a:lnSpc>
              <a:spcBef>
                <a:spcPct val="20000"/>
              </a:spcBef>
              <a:buFontTx/>
              <a:buChar char="•"/>
            </a:pPr>
            <a:r>
              <a:rPr lang="en-GB" altLang="en-US" sz="2000" b="0" dirty="0">
                <a:latin typeface="Helvetica" pitchFamily="34" charset="0"/>
              </a:rPr>
              <a:t>Experts</a:t>
            </a:r>
          </a:p>
          <a:p>
            <a:pPr lvl="1" eaLnBrk="1" hangingPunct="1">
              <a:lnSpc>
                <a:spcPct val="90000"/>
              </a:lnSpc>
              <a:spcBef>
                <a:spcPct val="20000"/>
              </a:spcBef>
            </a:pPr>
            <a:endParaRPr lang="en-GB" altLang="en-US" sz="2400" b="0" dirty="0">
              <a:latin typeface="Helvetica" pitchFamily="34" charset="0"/>
            </a:endParaRPr>
          </a:p>
          <a:p>
            <a:pPr eaLnBrk="1" hangingPunct="1">
              <a:lnSpc>
                <a:spcPct val="90000"/>
              </a:lnSpc>
              <a:spcBef>
                <a:spcPct val="20000"/>
              </a:spcBef>
              <a:buFontTx/>
              <a:buChar char="•"/>
            </a:pPr>
            <a:r>
              <a:rPr lang="en-GB" altLang="en-US" sz="2800" b="0" dirty="0">
                <a:latin typeface="Helvetica" pitchFamily="34" charset="0"/>
              </a:rPr>
              <a:t>Overview for </a:t>
            </a:r>
            <a:r>
              <a:rPr lang="en-GB" altLang="en-US" sz="2800" b="0" dirty="0" smtClean="0">
                <a:latin typeface="Helvetica" pitchFamily="34" charset="0"/>
              </a:rPr>
              <a:t>dummies</a:t>
            </a:r>
          </a:p>
          <a:p>
            <a:pPr eaLnBrk="1" hangingPunct="1">
              <a:lnSpc>
                <a:spcPct val="90000"/>
              </a:lnSpc>
              <a:spcBef>
                <a:spcPct val="20000"/>
              </a:spcBef>
              <a:buFontTx/>
              <a:buChar char="•"/>
            </a:pPr>
            <a:r>
              <a:rPr lang="en-GB" altLang="en-US" sz="2800" b="0" dirty="0" smtClean="0">
                <a:latin typeface="Helvetica" pitchFamily="34" charset="0"/>
              </a:rPr>
              <a:t>Setting up your first experiment</a:t>
            </a:r>
            <a:endParaRPr lang="en-GB" altLang="en-US" sz="2800" b="0" dirty="0">
              <a:latin typeface="Helvetica" pitchFamily="34" charset="0"/>
            </a:endParaRPr>
          </a:p>
        </p:txBody>
      </p:sp>
      <p:pic>
        <p:nvPicPr>
          <p:cNvPr id="3076"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7"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8"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9"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Rot="1" noChangeArrowheads="1"/>
          </p:cNvSpPr>
          <p:nvPr/>
        </p:nvSpPr>
        <p:spPr bwMode="auto">
          <a:xfrm>
            <a:off x="3779838" y="4764088"/>
            <a:ext cx="3694112" cy="2093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20000"/>
              </a:spcBef>
              <a:buFontTx/>
              <a:buChar char="•"/>
            </a:pPr>
            <a:endParaRPr lang="en-US" altLang="en-US" sz="2800" b="0">
              <a:latin typeface="Helvetica" pitchFamily="34" charset="0"/>
            </a:endParaRPr>
          </a:p>
        </p:txBody>
      </p:sp>
      <p:sp>
        <p:nvSpPr>
          <p:cNvPr id="4099" name="Rectangle 4"/>
          <p:cNvSpPr>
            <a:spLocks noRot="1" noChangeArrowheads="1"/>
          </p:cNvSpPr>
          <p:nvPr/>
        </p:nvSpPr>
        <p:spPr bwMode="auto">
          <a:xfrm>
            <a:off x="2195513" y="836613"/>
            <a:ext cx="4824412" cy="576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2800" b="0" dirty="0">
                <a:solidFill>
                  <a:schemeClr val="tx2"/>
                </a:solidFill>
              </a:rPr>
              <a:t>Methods for Dummies </a:t>
            </a:r>
            <a:r>
              <a:rPr lang="en-GB" altLang="en-US" sz="2800" b="0" dirty="0" smtClean="0">
                <a:solidFill>
                  <a:schemeClr val="tx2"/>
                </a:solidFill>
              </a:rPr>
              <a:t>2013</a:t>
            </a:r>
            <a:endParaRPr lang="en-GB" altLang="en-US" sz="2800" b="0" dirty="0">
              <a:solidFill>
                <a:schemeClr val="tx2"/>
              </a:solidFill>
            </a:endParaRPr>
          </a:p>
        </p:txBody>
      </p:sp>
      <p:pic>
        <p:nvPicPr>
          <p:cNvPr id="4101"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7800" y="0"/>
            <a:ext cx="5156200" cy="538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102"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417512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103"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546850"/>
            <a:ext cx="9144000" cy="311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04" name="Text Box 9"/>
          <p:cNvSpPr txBox="1">
            <a:spLocks noChangeArrowheads="1"/>
          </p:cNvSpPr>
          <p:nvPr/>
        </p:nvSpPr>
        <p:spPr bwMode="auto">
          <a:xfrm>
            <a:off x="250825" y="6597650"/>
            <a:ext cx="2017713"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GB" altLang="en-US" sz="1000" dirty="0">
                <a:solidFill>
                  <a:schemeClr val="bg1"/>
                </a:solidFill>
              </a:rPr>
              <a:t>Introduction to </a:t>
            </a:r>
            <a:r>
              <a:rPr lang="en-GB" altLang="en-US" sz="1000" dirty="0" err="1">
                <a:solidFill>
                  <a:schemeClr val="bg1"/>
                </a:solidFill>
              </a:rPr>
              <a:t>MfD</a:t>
            </a:r>
            <a:r>
              <a:rPr lang="en-GB" altLang="en-US" sz="1000" dirty="0">
                <a:solidFill>
                  <a:schemeClr val="bg1"/>
                </a:solidFill>
              </a:rPr>
              <a:t> </a:t>
            </a:r>
            <a:r>
              <a:rPr lang="en-GB" altLang="en-US" sz="1000" dirty="0" smtClean="0">
                <a:solidFill>
                  <a:schemeClr val="bg1"/>
                </a:solidFill>
              </a:rPr>
              <a:t>2013</a:t>
            </a:r>
            <a:endParaRPr lang="en-GB" altLang="en-US" sz="1000" dirty="0">
              <a:solidFill>
                <a:schemeClr val="bg1"/>
              </a:solidFill>
            </a:endParaRPr>
          </a:p>
        </p:txBody>
      </p:sp>
      <p:sp>
        <p:nvSpPr>
          <p:cNvPr id="4106" name="Text Box 12"/>
          <p:cNvSpPr txBox="1">
            <a:spLocks noChangeArrowheads="1"/>
          </p:cNvSpPr>
          <p:nvPr/>
        </p:nvSpPr>
        <p:spPr bwMode="auto">
          <a:xfrm>
            <a:off x="468313" y="1628775"/>
            <a:ext cx="7920037"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altLang="en-US" b="0"/>
          </a:p>
        </p:txBody>
      </p:sp>
      <p:sp>
        <p:nvSpPr>
          <p:cNvPr id="4107" name="Text Box 17"/>
          <p:cNvSpPr txBox="1">
            <a:spLocks noChangeArrowheads="1"/>
          </p:cNvSpPr>
          <p:nvPr/>
        </p:nvSpPr>
        <p:spPr bwMode="auto">
          <a:xfrm>
            <a:off x="1331913" y="2349500"/>
            <a:ext cx="6335712"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solidFill>
                  <a:srgbClr val="0066FF"/>
                </a:solidFill>
              </a:rPr>
              <a:t>Wednesdays / 13h00 – 14h00 / FIL Seminar Room</a:t>
            </a:r>
          </a:p>
        </p:txBody>
      </p:sp>
      <p:sp>
        <p:nvSpPr>
          <p:cNvPr id="4108" name="Text Box 18"/>
          <p:cNvSpPr txBox="1">
            <a:spLocks noChangeArrowheads="1"/>
          </p:cNvSpPr>
          <p:nvPr/>
        </p:nvSpPr>
        <p:spPr bwMode="auto">
          <a:xfrm>
            <a:off x="395288" y="1484313"/>
            <a:ext cx="8424862" cy="641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GB" altLang="en-US" b="0"/>
              <a:t>Aim: to give a </a:t>
            </a:r>
            <a:r>
              <a:rPr lang="en-GB" altLang="en-US" b="0">
                <a:solidFill>
                  <a:srgbClr val="0066FF"/>
                </a:solidFill>
              </a:rPr>
              <a:t>basic introduction to human brain imaging analysis methods</a:t>
            </a:r>
            <a:r>
              <a:rPr lang="en-GB" altLang="en-US" b="0"/>
              <a:t>, focusing on fMRI and M/EEG </a:t>
            </a:r>
          </a:p>
        </p:txBody>
      </p:sp>
      <p:sp>
        <p:nvSpPr>
          <p:cNvPr id="2" name="TextBox 1"/>
          <p:cNvSpPr txBox="1"/>
          <p:nvPr/>
        </p:nvSpPr>
        <p:spPr>
          <a:xfrm>
            <a:off x="303928" y="5938569"/>
            <a:ext cx="8568184" cy="369332"/>
          </a:xfrm>
          <a:prstGeom prst="rect">
            <a:avLst/>
          </a:prstGeom>
          <a:noFill/>
          <a:ln>
            <a:solidFill>
              <a:schemeClr val="tx1"/>
            </a:solidFill>
          </a:ln>
        </p:spPr>
        <p:txBody>
          <a:bodyPr wrap="square" rtlCol="0">
            <a:spAutoFit/>
          </a:bodyPr>
          <a:lstStyle/>
          <a:p>
            <a:pPr algn="ctr"/>
            <a:r>
              <a:rPr lang="en-GB" i="1" dirty="0" smtClean="0">
                <a:solidFill>
                  <a:srgbClr val="FF0000"/>
                </a:solidFill>
              </a:rPr>
              <a:t>NEW</a:t>
            </a:r>
            <a:r>
              <a:rPr lang="en-GB" dirty="0" smtClean="0"/>
              <a:t>  we are now using SPM12 for </a:t>
            </a:r>
            <a:r>
              <a:rPr lang="en-GB" dirty="0" err="1" smtClean="0"/>
              <a:t>MfD</a:t>
            </a:r>
            <a:r>
              <a:rPr lang="en-GB" dirty="0" smtClean="0"/>
              <a:t> – please update slides accordingly</a:t>
            </a:r>
            <a:endParaRPr lang="en-GB"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3555</Words>
  <Application>Microsoft Macintosh PowerPoint</Application>
  <PresentationFormat>On-screen Show (4:3)</PresentationFormat>
  <Paragraphs>589</Paragraphs>
  <Slides>76</Slides>
  <Notes>73</Notes>
  <HiddenSlides>0</HiddenSlides>
  <MMClips>0</MMClips>
  <ScaleCrop>false</ScaleCrop>
  <HeadingPairs>
    <vt:vector size="4" baseType="variant">
      <vt:variant>
        <vt:lpstr>Design Template</vt:lpstr>
      </vt:variant>
      <vt:variant>
        <vt:i4>1</vt:i4>
      </vt:variant>
      <vt:variant>
        <vt:lpstr>Slide Titles</vt:lpstr>
      </vt:variant>
      <vt:variant>
        <vt:i4>76</vt:i4>
      </vt:variant>
    </vt:vector>
  </HeadingPairs>
  <TitlesOfParts>
    <vt:vector size="77"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Overview for Dummies</vt:lpstr>
      <vt:lpstr>Outline </vt:lpstr>
      <vt:lpstr>Outline </vt:lpstr>
      <vt:lpstr>Slide 46</vt:lpstr>
      <vt:lpstr>Preprocessing Possibilities…</vt:lpstr>
      <vt:lpstr>Slide 48</vt:lpstr>
      <vt:lpstr>General Linear Model</vt:lpstr>
      <vt:lpstr>General Linear Model</vt:lpstr>
      <vt:lpstr>General Linear Model</vt:lpstr>
      <vt:lpstr>General Linear Model</vt:lpstr>
      <vt:lpstr>Analysis</vt:lpstr>
      <vt:lpstr>Slide 54</vt:lpstr>
      <vt:lpstr>Contrasts &amp; inference</vt:lpstr>
      <vt:lpstr>Contrasts &amp; inference</vt:lpstr>
      <vt:lpstr>Contrasts &amp; inference</vt:lpstr>
      <vt:lpstr>Contrasts &amp; inference</vt:lpstr>
      <vt:lpstr>Contrasts &amp; inference</vt:lpstr>
      <vt:lpstr>Slide 60</vt:lpstr>
      <vt:lpstr>Brain connectivity </vt:lpstr>
      <vt:lpstr>Brain connectivity </vt:lpstr>
      <vt:lpstr>Statistical Parametric Mapping</vt:lpstr>
      <vt:lpstr>Statistical Parametric Mapping</vt:lpstr>
      <vt:lpstr>Statistical Parametric Mapping</vt:lpstr>
      <vt:lpstr>Statistical Parametric Mapping</vt:lpstr>
      <vt:lpstr>Slide 67</vt:lpstr>
      <vt:lpstr>Getting started – Cogent</vt:lpstr>
      <vt:lpstr>Pragmatics of experiments</vt:lpstr>
      <vt:lpstr>Pragmatics of experiments</vt:lpstr>
      <vt:lpstr>Pragmatics of experiments</vt:lpstr>
      <vt:lpstr>1. Setting up your experiment</vt:lpstr>
      <vt:lpstr>2. Scanning decisions to be made</vt:lpstr>
      <vt:lpstr>3. Scanning protocol</vt:lpstr>
      <vt:lpstr>Use the project presentations!</vt:lpstr>
      <vt:lpstr>Acronyms</vt:lpstr>
    </vt:vector>
  </TitlesOfParts>
  <Company>FIL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mjoao</dc:creator>
  <cp:lastModifiedBy>Otto  Orloff</cp:lastModifiedBy>
  <cp:revision>235</cp:revision>
  <dcterms:created xsi:type="dcterms:W3CDTF">2013-10-23T08:07:57Z</dcterms:created>
  <dcterms:modified xsi:type="dcterms:W3CDTF">2013-10-23T11:40:26Z</dcterms:modified>
</cp:coreProperties>
</file>