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8" r:id="rId3"/>
    <p:sldId id="259" r:id="rId4"/>
    <p:sldId id="276" r:id="rId5"/>
    <p:sldId id="272" r:id="rId6"/>
    <p:sldId id="294" r:id="rId7"/>
    <p:sldId id="274" r:id="rId8"/>
    <p:sldId id="262" r:id="rId9"/>
    <p:sldId id="284" r:id="rId10"/>
    <p:sldId id="264" r:id="rId11"/>
    <p:sldId id="265" r:id="rId12"/>
    <p:sldId id="266" r:id="rId13"/>
    <p:sldId id="283" r:id="rId14"/>
    <p:sldId id="286" r:id="rId15"/>
    <p:sldId id="268"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2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87687" autoAdjust="0"/>
  </p:normalViewPr>
  <p:slideViewPr>
    <p:cSldViewPr snapToGrid="0">
      <p:cViewPr varScale="1">
        <p:scale>
          <a:sx n="102" d="100"/>
          <a:sy n="102" d="100"/>
        </p:scale>
        <p:origin x="13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6D06F-A96F-4FD1-BE03-A4ECBE2F33F6}" type="datetimeFigureOut">
              <a:rPr lang="en-GB" smtClean="0"/>
              <a:t>06/11/2013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D56C4-B2EC-4607-801F-68278E994BB3}" type="slidenum">
              <a:rPr lang="en-GB" smtClean="0"/>
              <a:t>‹#›</a:t>
            </a:fld>
            <a:endParaRPr lang="en-GB"/>
          </a:p>
        </p:txBody>
      </p:sp>
    </p:spTree>
    <p:extLst>
      <p:ext uri="{BB962C8B-B14F-4D97-AF65-F5344CB8AC3E}">
        <p14:creationId xmlns:p14="http://schemas.microsoft.com/office/powerpoint/2010/main" val="2452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il.ion.ucl.ac.uk/spm/download/toolbox/FieldMap2/FieldMap2.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7D56C4-B2EC-4607-801F-68278E994BB3}" type="slidenum">
              <a:rPr lang="en-GB" smtClean="0"/>
              <a:t>2</a:t>
            </a:fld>
            <a:endParaRPr lang="en-GB"/>
          </a:p>
        </p:txBody>
      </p:sp>
    </p:spTree>
    <p:extLst>
      <p:ext uri="{BB962C8B-B14F-4D97-AF65-F5344CB8AC3E}">
        <p14:creationId xmlns:p14="http://schemas.microsoft.com/office/powerpoint/2010/main" val="83439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problem is well known, and several solutions have been suggested. A quite pragmatic (and conservative) solution is to include the estimated movement parameters (and possibly squared) as covariates in the design matrix. Since we typically have loads of degrees of freedom in fMRI we can usually afford this. The problem occurs when movements are correlated with the task, since the strategy above will discard "good" and "bad" variance alike.</a:t>
            </a:r>
          </a:p>
          <a:p>
            <a:r>
              <a:rPr lang="en-US" sz="1200" b="0" i="0" kern="1200" dirty="0" smtClean="0">
                <a:solidFill>
                  <a:schemeClr val="tx1"/>
                </a:solidFill>
                <a:effectLst/>
                <a:latin typeface="+mn-lt"/>
                <a:ea typeface="+mn-ea"/>
                <a:cs typeface="+mn-cs"/>
              </a:rPr>
              <a:t>The "covariate" strategy described above was predicated on a model where variance was assumed to be caused by "spin history" effects, but will work pretty much equally good/bad regardless of what the true underlying cause is.</a:t>
            </a:r>
          </a:p>
          <a:p>
            <a:r>
              <a:rPr lang="en-US" sz="1200" b="0" i="0" kern="1200" dirty="0" smtClean="0">
                <a:solidFill>
                  <a:schemeClr val="tx1"/>
                </a:solidFill>
                <a:effectLst/>
                <a:latin typeface="+mn-lt"/>
                <a:ea typeface="+mn-ea"/>
                <a:cs typeface="+mn-cs"/>
              </a:rPr>
              <a:t>Others have assumed that the residual variance is caused mainly by errors caused by the interpolation kernel in the resampling step of the realignment. One has tried to solve this through higher order resampling (huge </a:t>
            </a:r>
            <a:r>
              <a:rPr lang="en-US" sz="1200" b="0" i="0" kern="1200" dirty="0" err="1" smtClean="0">
                <a:solidFill>
                  <a:schemeClr val="tx1"/>
                </a:solidFill>
                <a:effectLst/>
                <a:latin typeface="+mn-lt"/>
                <a:ea typeface="+mn-ea"/>
                <a:cs typeface="+mn-cs"/>
              </a:rPr>
              <a:t>Sinc</a:t>
            </a:r>
            <a:r>
              <a:rPr lang="en-US" sz="1200" b="0" i="0" kern="1200" dirty="0" smtClean="0">
                <a:solidFill>
                  <a:schemeClr val="tx1"/>
                </a:solidFill>
                <a:effectLst/>
                <a:latin typeface="+mn-lt"/>
                <a:ea typeface="+mn-ea"/>
                <a:cs typeface="+mn-cs"/>
              </a:rPr>
              <a:t> kernels, or k-space resampling)</a:t>
            </a:r>
          </a:p>
          <a:p>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23</a:t>
            </a:fld>
            <a:endParaRPr lang="en-GB"/>
          </a:p>
        </p:txBody>
      </p:sp>
    </p:spTree>
    <p:extLst>
      <p:ext uri="{BB962C8B-B14F-4D97-AF65-F5344CB8AC3E}">
        <p14:creationId xmlns:p14="http://schemas.microsoft.com/office/powerpoint/2010/main" val="835831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If we think of the field as a function of subject movement it should in principle be a function of six variables since rigid body movement has six degrees of freedom. However, the physics of the problem tells us that the field should not depend on translations nor on rotation in a plane perpendicular to the magnetic flux. Hence it should in principle be sufficient to model the field as a function of out-of-plane rotations (i.e. pitch and roll). One can object to this in terms of the effects of shimming (object no longer immersed in a homogenous field) that introduces a dependence on all movement parameters. In addition SPM/Unwarp cannot really tell if the transversal slices it is being passed are really perpendicular to the flux or not. In practice it turns out thought that it is never (at least we haven't seen any case) </a:t>
            </a:r>
            <a:r>
              <a:rPr lang="en-US" sz="1200" b="0" i="0" kern="1200" dirty="0" err="1" smtClean="0">
                <a:solidFill>
                  <a:schemeClr val="tx1"/>
                </a:solidFill>
                <a:effectLst/>
                <a:latin typeface="+mn-lt"/>
                <a:ea typeface="+mn-ea"/>
                <a:cs typeface="+mn-cs"/>
              </a:rPr>
              <a:t>necessarry</a:t>
            </a:r>
            <a:r>
              <a:rPr lang="en-US" sz="1200" b="0" i="0" kern="1200" dirty="0" smtClean="0">
                <a:solidFill>
                  <a:schemeClr val="tx1"/>
                </a:solidFill>
                <a:effectLst/>
                <a:latin typeface="+mn-lt"/>
                <a:ea typeface="+mn-ea"/>
                <a:cs typeface="+mn-cs"/>
              </a:rPr>
              <a:t> to include more than Pitch and Roll. This is probably because the individual movement parameters are typically highly correlated anyway, which in turn is probably because most heads that we scan are attached to a neck around which rotations </a:t>
            </a:r>
            <a:r>
              <a:rPr lang="en-US" sz="1200" b="0" i="0" kern="1200" dirty="0" err="1" smtClean="0">
                <a:solidFill>
                  <a:schemeClr val="tx1"/>
                </a:solidFill>
                <a:effectLst/>
                <a:latin typeface="+mn-lt"/>
                <a:ea typeface="+mn-ea"/>
                <a:cs typeface="+mn-cs"/>
              </a:rPr>
              <a:t>occurr</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On the subject of Taylor expansion we should mention that there is the option to use a second-order expansion (through the defaults) interface. This implies estimating also the rate-of-change w.r.t. to some movement parameter of the rate-of-change of the field w.r.t. some movement parameter (colloquially known as a second derivative). It can be quite </a:t>
            </a:r>
            <a:r>
              <a:rPr lang="en-US" sz="1200" b="0" i="0" kern="1200" dirty="0" err="1" smtClean="0">
                <a:solidFill>
                  <a:schemeClr val="tx1"/>
                </a:solidFill>
                <a:effectLst/>
                <a:latin typeface="+mn-lt"/>
                <a:ea typeface="+mn-ea"/>
                <a:cs typeface="+mn-cs"/>
              </a:rPr>
              <a:t>intresting</a:t>
            </a:r>
            <a:r>
              <a:rPr lang="en-US" sz="1200" b="0" i="0" kern="1200" dirty="0" smtClean="0">
                <a:solidFill>
                  <a:schemeClr val="tx1"/>
                </a:solidFill>
                <a:effectLst/>
                <a:latin typeface="+mn-lt"/>
                <a:ea typeface="+mn-ea"/>
                <a:cs typeface="+mn-cs"/>
              </a:rPr>
              <a:t> to watch (and it is amazing that it is possible) but rarely helpful/</a:t>
            </a:r>
            <a:r>
              <a:rPr lang="en-US" sz="1200" b="0" i="0" kern="1200" dirty="0" err="1" smtClean="0">
                <a:solidFill>
                  <a:schemeClr val="tx1"/>
                </a:solidFill>
                <a:effectLst/>
                <a:latin typeface="+mn-lt"/>
                <a:ea typeface="+mn-ea"/>
                <a:cs typeface="+mn-cs"/>
              </a:rPr>
              <a:t>necessarry</a:t>
            </a:r>
            <a:r>
              <a:rPr lang="en-US" sz="1200" b="0" i="0" kern="1200" dirty="0" smtClean="0">
                <a:solidFill>
                  <a:schemeClr val="tx1"/>
                </a:solidFill>
                <a:effectLst/>
                <a:latin typeface="+mn-lt"/>
                <a:ea typeface="+mn-ea"/>
                <a:cs typeface="+mn-cs"/>
              </a:rPr>
              <a:t>.</a:t>
            </a:r>
          </a:p>
          <a:p>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24</a:t>
            </a:fld>
            <a:endParaRPr lang="en-GB"/>
          </a:p>
        </p:txBody>
      </p:sp>
    </p:spTree>
    <p:extLst>
      <p:ext uri="{BB962C8B-B14F-4D97-AF65-F5344CB8AC3E}">
        <p14:creationId xmlns:p14="http://schemas.microsoft.com/office/powerpoint/2010/main" val="531171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Spin-history effects: The signal will depend on how much of longitudinal </a:t>
            </a:r>
            <a:r>
              <a:rPr lang="en-US" dirty="0" err="1" smtClean="0">
                <a:solidFill>
                  <a:schemeClr val="bg1"/>
                </a:solidFill>
              </a:rPr>
              <a:t>magnetisation</a:t>
            </a:r>
            <a:r>
              <a:rPr lang="en-US" dirty="0" smtClean="0">
                <a:solidFill>
                  <a:schemeClr val="bg1"/>
                </a:solidFill>
              </a:rPr>
              <a:t> has recovered (through T</a:t>
            </a:r>
            <a:r>
              <a:rPr lang="en-US" baseline="-25000" dirty="0" smtClean="0">
                <a:solidFill>
                  <a:schemeClr val="bg1"/>
                </a:solidFill>
              </a:rPr>
              <a:t>1</a:t>
            </a:r>
            <a:r>
              <a:rPr lang="en-US" dirty="0" smtClean="0">
                <a:solidFill>
                  <a:schemeClr val="bg1"/>
                </a:solidFill>
              </a:rPr>
              <a:t> relaxation) since it was last excited (short </a:t>
            </a:r>
            <a:r>
              <a:rPr lang="en-US" dirty="0" err="1" smtClean="0">
                <a:solidFill>
                  <a:schemeClr val="bg1"/>
                </a:solidFill>
              </a:rPr>
              <a:t>T</a:t>
            </a:r>
            <a:r>
              <a:rPr lang="en-US" baseline="-25000" dirty="0" err="1" smtClean="0">
                <a:solidFill>
                  <a:schemeClr val="bg1"/>
                </a:solidFill>
              </a:rPr>
              <a:t>R</a:t>
            </a:r>
            <a:r>
              <a:rPr lang="en-US" dirty="0" err="1" smtClean="0">
                <a:solidFill>
                  <a:schemeClr val="bg1"/>
                </a:solidFill>
              </a:rPr>
              <a:t>→low</a:t>
            </a:r>
            <a:r>
              <a:rPr lang="en-US" dirty="0" smtClean="0">
                <a:solidFill>
                  <a:schemeClr val="bg1"/>
                </a:solidFill>
              </a:rPr>
              <a:t> signal). Assume we have 42 slices, a T</a:t>
            </a:r>
            <a:r>
              <a:rPr lang="en-US" baseline="-25000" dirty="0" smtClean="0">
                <a:solidFill>
                  <a:schemeClr val="bg1"/>
                </a:solidFill>
              </a:rPr>
              <a:t>R</a:t>
            </a:r>
            <a:r>
              <a:rPr lang="en-US" dirty="0" smtClean="0">
                <a:solidFill>
                  <a:schemeClr val="bg1"/>
                </a:solidFill>
              </a:rPr>
              <a:t> of 4.2seconds and that there is a subject z-translation in the direction of increasing slice # between one excitation and the next. This means that for that one scan there will be an effective T</a:t>
            </a:r>
            <a:r>
              <a:rPr lang="en-US" baseline="-25000" dirty="0" smtClean="0">
                <a:solidFill>
                  <a:schemeClr val="bg1"/>
                </a:solidFill>
              </a:rPr>
              <a:t>R</a:t>
            </a:r>
            <a:r>
              <a:rPr lang="en-US" dirty="0" smtClean="0">
                <a:solidFill>
                  <a:schemeClr val="bg1"/>
                </a:solidFill>
              </a:rPr>
              <a:t> of 4.3seconds, which means that intensity will increase.</a:t>
            </a:r>
          </a:p>
          <a:p>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25</a:t>
            </a:fld>
            <a:endParaRPr lang="en-GB"/>
          </a:p>
        </p:txBody>
      </p:sp>
    </p:spTree>
    <p:extLst>
      <p:ext uri="{BB962C8B-B14F-4D97-AF65-F5344CB8AC3E}">
        <p14:creationId xmlns:p14="http://schemas.microsoft.com/office/powerpoint/2010/main" val="2116069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addition to inducing residual (after realignment) movement-related variance, movement-by-susceptibility distortion changes may bias the estimation of the movement. For each iteration Unwarp gets a better idea of the true shape of each scan, and can potentially get a better estimate of movement. In Unwarp there is an option (default) to re-estimate (do a new realign) the movements between each iteration of estimating the fields. Our testing indicates that this is a good idea.</a:t>
            </a:r>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27</a:t>
            </a:fld>
            <a:endParaRPr lang="en-GB"/>
          </a:p>
        </p:txBody>
      </p:sp>
    </p:spTree>
    <p:extLst>
      <p:ext uri="{BB962C8B-B14F-4D97-AF65-F5344CB8AC3E}">
        <p14:creationId xmlns:p14="http://schemas.microsoft.com/office/powerpoint/2010/main" val="383342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It should be noted that this is a method intended to correct data afflicted by a particular problem. If there is little movement in your data to begin with this method will do you no good. If on the other hand there is appreciable movement in your data (&gt;1mm or &gt;1deg) it will remove some of that unwanted variance. If, in addition, movements are task related it will do so without removing all your "true" activations.</a:t>
            </a:r>
          </a:p>
          <a:p>
            <a:r>
              <a:rPr lang="en-US" sz="1200" b="0" i="0" kern="1200" dirty="0" smtClean="0">
                <a:solidFill>
                  <a:schemeClr val="tx1"/>
                </a:solidFill>
                <a:effectLst/>
                <a:latin typeface="+mn-lt"/>
                <a:ea typeface="+mn-ea"/>
                <a:cs typeface="+mn-cs"/>
              </a:rPr>
              <a:t>The method attempts to </a:t>
            </a:r>
            <a:r>
              <a:rPr lang="en-US" sz="1200" b="0" i="0" kern="1200" dirty="0" err="1" smtClean="0">
                <a:solidFill>
                  <a:schemeClr val="tx1"/>
                </a:solidFill>
                <a:effectLst/>
                <a:latin typeface="+mn-lt"/>
                <a:ea typeface="+mn-ea"/>
                <a:cs typeface="+mn-cs"/>
              </a:rPr>
              <a:t>minimise</a:t>
            </a:r>
            <a:r>
              <a:rPr lang="en-US" sz="1200" b="0" i="0" kern="1200" dirty="0" smtClean="0">
                <a:solidFill>
                  <a:schemeClr val="tx1"/>
                </a:solidFill>
                <a:effectLst/>
                <a:latin typeface="+mn-lt"/>
                <a:ea typeface="+mn-ea"/>
                <a:cs typeface="+mn-cs"/>
              </a:rPr>
              <a:t> total (across the image volume) variance in the data set. It should be </a:t>
            </a:r>
            <a:r>
              <a:rPr lang="en-US" sz="1200" b="0" i="0" kern="1200" dirty="0" err="1" smtClean="0">
                <a:solidFill>
                  <a:schemeClr val="tx1"/>
                </a:solidFill>
                <a:effectLst/>
                <a:latin typeface="+mn-lt"/>
                <a:ea typeface="+mn-ea"/>
                <a:cs typeface="+mn-cs"/>
              </a:rPr>
              <a:t>realised</a:t>
            </a:r>
            <a:r>
              <a:rPr lang="en-US" sz="1200" b="0" i="0" kern="1200" dirty="0" smtClean="0">
                <a:solidFill>
                  <a:schemeClr val="tx1"/>
                </a:solidFill>
                <a:effectLst/>
                <a:latin typeface="+mn-lt"/>
                <a:ea typeface="+mn-ea"/>
                <a:cs typeface="+mn-cs"/>
              </a:rPr>
              <a:t> that while (for small movements) a rather limited portion of the total variance is removed, the susceptibility-by-movement interaction effects are quite </a:t>
            </a:r>
            <a:r>
              <a:rPr lang="en-US" sz="1200" b="0" i="0" kern="1200" dirty="0" err="1" smtClean="0">
                <a:solidFill>
                  <a:schemeClr val="tx1"/>
                </a:solidFill>
                <a:effectLst/>
                <a:latin typeface="+mn-lt"/>
                <a:ea typeface="+mn-ea"/>
                <a:cs typeface="+mn-cs"/>
              </a:rPr>
              <a:t>localised</a:t>
            </a:r>
            <a:r>
              <a:rPr lang="en-US" sz="1200" b="0" i="0" kern="1200" dirty="0" smtClean="0">
                <a:solidFill>
                  <a:schemeClr val="tx1"/>
                </a:solidFill>
                <a:effectLst/>
                <a:latin typeface="+mn-lt"/>
                <a:ea typeface="+mn-ea"/>
                <a:cs typeface="+mn-cs"/>
              </a:rPr>
              <a:t> to "problem" areas. Hence, for a subset of voxels in e.g. frontal-medial and </a:t>
            </a:r>
            <a:r>
              <a:rPr lang="en-US" sz="1200" b="0" i="0" kern="1200" dirty="0" err="1" smtClean="0">
                <a:solidFill>
                  <a:schemeClr val="tx1"/>
                </a:solidFill>
                <a:effectLst/>
                <a:latin typeface="+mn-lt"/>
                <a:ea typeface="+mn-ea"/>
                <a:cs typeface="+mn-cs"/>
              </a:rPr>
              <a:t>orbitofronal</a:t>
            </a:r>
            <a:r>
              <a:rPr lang="en-US" sz="1200" b="0" i="0" kern="1200" dirty="0" smtClean="0">
                <a:solidFill>
                  <a:schemeClr val="tx1"/>
                </a:solidFill>
                <a:effectLst/>
                <a:latin typeface="+mn-lt"/>
                <a:ea typeface="+mn-ea"/>
                <a:cs typeface="+mn-cs"/>
              </a:rPr>
              <a:t> cortices and parts of the temporal lobes the reduction can be quite dramatic (&gt;90%).</a:t>
            </a:r>
          </a:p>
          <a:p>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28</a:t>
            </a:fld>
            <a:endParaRPr lang="en-GB"/>
          </a:p>
        </p:txBody>
      </p:sp>
    </p:spTree>
    <p:extLst>
      <p:ext uri="{BB962C8B-B14F-4D97-AF65-F5344CB8AC3E}">
        <p14:creationId xmlns:p14="http://schemas.microsoft.com/office/powerpoint/2010/main" val="376142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defaults there is also an option to include </a:t>
            </a:r>
            <a:r>
              <a:rPr lang="en-US" sz="1200" b="0" i="0" kern="1200" dirty="0" err="1" smtClean="0">
                <a:solidFill>
                  <a:schemeClr val="tx1"/>
                </a:solidFill>
                <a:effectLst/>
                <a:latin typeface="+mn-lt"/>
                <a:ea typeface="+mn-ea"/>
                <a:cs typeface="+mn-cs"/>
              </a:rPr>
              <a:t>Jacobian</a:t>
            </a:r>
            <a:r>
              <a:rPr lang="en-US" sz="1200" b="0" i="0" kern="1200" dirty="0" smtClean="0">
                <a:solidFill>
                  <a:schemeClr val="tx1"/>
                </a:solidFill>
                <a:effectLst/>
                <a:latin typeface="+mn-lt"/>
                <a:ea typeface="+mn-ea"/>
                <a:cs typeface="+mn-cs"/>
              </a:rPr>
              <a:t> intensity modulation when estimating the fields. "</a:t>
            </a:r>
            <a:r>
              <a:rPr lang="en-US" sz="1200" b="0" i="0" kern="1200" dirty="0" err="1" smtClean="0">
                <a:solidFill>
                  <a:schemeClr val="tx1"/>
                </a:solidFill>
                <a:effectLst/>
                <a:latin typeface="+mn-lt"/>
                <a:ea typeface="+mn-ea"/>
                <a:cs typeface="+mn-cs"/>
              </a:rPr>
              <a:t>Jacobian</a:t>
            </a:r>
            <a:r>
              <a:rPr lang="en-US" sz="1200" b="0" i="0" kern="1200" dirty="0" smtClean="0">
                <a:solidFill>
                  <a:schemeClr val="tx1"/>
                </a:solidFill>
                <a:effectLst/>
                <a:latin typeface="+mn-lt"/>
                <a:ea typeface="+mn-ea"/>
                <a:cs typeface="+mn-cs"/>
              </a:rPr>
              <a:t> intensity modulation" refers to the dilution/concentration of intensity that ensue as a consequence of the distortions. Think of a semi-transparent </a:t>
            </a:r>
            <a:r>
              <a:rPr lang="en-US" sz="1200" b="0" i="0" kern="1200" dirty="0" err="1" smtClean="0">
                <a:solidFill>
                  <a:schemeClr val="tx1"/>
                </a:solidFill>
                <a:effectLst/>
                <a:latin typeface="+mn-lt"/>
                <a:ea typeface="+mn-ea"/>
                <a:cs typeface="+mn-cs"/>
              </a:rPr>
              <a:t>coloured</a:t>
            </a:r>
            <a:r>
              <a:rPr lang="en-US" sz="1200" b="0" i="0" kern="1200" dirty="0" smtClean="0">
                <a:solidFill>
                  <a:schemeClr val="tx1"/>
                </a:solidFill>
                <a:effectLst/>
                <a:latin typeface="+mn-lt"/>
                <a:ea typeface="+mn-ea"/>
                <a:cs typeface="+mn-cs"/>
              </a:rPr>
              <a:t> rubber sheet that you hold against a white background. If you stretch a part of the sheet (induce distortions) you will see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fading in that particular area (you can also think of future appearance of a tattoo obtained when young and slim). In theory it is a brilliant idea to include also these effects when estimating the field (see e.g. </a:t>
            </a:r>
            <a:r>
              <a:rPr lang="en-US" sz="1200" b="0" i="0" kern="1200" dirty="0" err="1" smtClean="0">
                <a:solidFill>
                  <a:schemeClr val="tx1"/>
                </a:solidFill>
                <a:effectLst/>
                <a:latin typeface="+mn-lt"/>
                <a:ea typeface="+mn-ea"/>
                <a:cs typeface="+mn-cs"/>
              </a:rPr>
              <a:t>Andersson</a:t>
            </a:r>
            <a:r>
              <a:rPr lang="en-US" sz="1200" b="0" i="0" kern="1200" dirty="0" smtClean="0">
                <a:solidFill>
                  <a:schemeClr val="tx1"/>
                </a:solidFill>
                <a:effectLst/>
                <a:latin typeface="+mn-lt"/>
                <a:ea typeface="+mn-ea"/>
                <a:cs typeface="+mn-cs"/>
              </a:rPr>
              <a:t> et al, </a:t>
            </a:r>
            <a:r>
              <a:rPr lang="en-US" sz="1200" b="0" i="0" kern="1200" dirty="0" err="1" smtClean="0">
                <a:solidFill>
                  <a:schemeClr val="tx1"/>
                </a:solidFill>
                <a:effectLst/>
                <a:latin typeface="+mn-lt"/>
                <a:ea typeface="+mn-ea"/>
                <a:cs typeface="+mn-cs"/>
              </a:rPr>
              <a:t>NeuroImage</a:t>
            </a:r>
            <a:r>
              <a:rPr lang="en-US" sz="1200" b="0" i="0" kern="1200" dirty="0" smtClean="0">
                <a:solidFill>
                  <a:schemeClr val="tx1"/>
                </a:solidFill>
                <a:effectLst/>
                <a:latin typeface="+mn-lt"/>
                <a:ea typeface="+mn-ea"/>
                <a:cs typeface="+mn-cs"/>
              </a:rPr>
              <a:t> 20:870-888). In practice for this specific problem it is </a:t>
            </a:r>
            <a:r>
              <a:rPr lang="en-US" sz="1200" b="1" i="0" u="sng"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a good idea.</a:t>
            </a:r>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29</a:t>
            </a:fld>
            <a:endParaRPr lang="en-GB"/>
          </a:p>
        </p:txBody>
      </p:sp>
    </p:spTree>
    <p:extLst>
      <p:ext uri="{BB962C8B-B14F-4D97-AF65-F5344CB8AC3E}">
        <p14:creationId xmlns:p14="http://schemas.microsoft.com/office/powerpoint/2010/main" val="286435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7D56C4-B2EC-4607-801F-68278E994BB3}" type="slidenum">
              <a:rPr lang="en-GB" smtClean="0"/>
              <a:t>5</a:t>
            </a:fld>
            <a:endParaRPr lang="en-GB"/>
          </a:p>
        </p:txBody>
      </p:sp>
    </p:spTree>
    <p:extLst>
      <p:ext uri="{BB962C8B-B14F-4D97-AF65-F5344CB8AC3E}">
        <p14:creationId xmlns:p14="http://schemas.microsoft.com/office/powerpoint/2010/main" val="215891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D56C4-B2EC-4607-801F-68278E994BB3}" type="slidenum">
              <a:rPr lang="en-GB" smtClean="0"/>
              <a:t>6</a:t>
            </a:fld>
            <a:endParaRPr lang="en-GB"/>
          </a:p>
        </p:txBody>
      </p:sp>
    </p:spTree>
    <p:extLst>
      <p:ext uri="{BB962C8B-B14F-4D97-AF65-F5344CB8AC3E}">
        <p14:creationId xmlns:p14="http://schemas.microsoft.com/office/powerpoint/2010/main" val="411976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D56C4-B2EC-4607-801F-68278E994BB3}" type="slidenum">
              <a:rPr lang="en-GB" smtClean="0"/>
              <a:t>13</a:t>
            </a:fld>
            <a:endParaRPr lang="en-GB"/>
          </a:p>
        </p:txBody>
      </p:sp>
    </p:spTree>
    <p:extLst>
      <p:ext uri="{BB962C8B-B14F-4D97-AF65-F5344CB8AC3E}">
        <p14:creationId xmlns:p14="http://schemas.microsoft.com/office/powerpoint/2010/main" val="364693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16</a:t>
            </a:fld>
            <a:endParaRPr lang="en-GB"/>
          </a:p>
        </p:txBody>
      </p:sp>
    </p:spTree>
    <p:extLst>
      <p:ext uri="{BB962C8B-B14F-4D97-AF65-F5344CB8AC3E}">
        <p14:creationId xmlns:p14="http://schemas.microsoft.com/office/powerpoint/2010/main" val="113179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Even after realignment there is considerable variance in fMRI time series that </a:t>
            </a:r>
            <a:r>
              <a:rPr lang="en-US" dirty="0" err="1"/>
              <a:t>covary</a:t>
            </a:r>
            <a:r>
              <a:rPr lang="en-US" dirty="0"/>
              <a:t> with, and is most probably caused by, subject movements. It is also the case that this variance is typically large compared to experimentally induced variance. Anyone interested can include the estimated movement parameters as covariates in the design matrix, and take a look at an F-contrast encompassing those columns. It can be quite dramatic. The result is loss of sensitivity, and if movements are correlated to </a:t>
            </a:r>
            <a:r>
              <a:rPr lang="en-US" dirty="0" smtClean="0"/>
              <a:t>task </a:t>
            </a:r>
            <a:r>
              <a:rPr lang="en-US" dirty="0"/>
              <a:t>specificity. I.e. we may mistake movement induced variance for true activations. Because the movement induced variance is often very large compared to "true" activations false positives may ensue even from a relatively modest correlation between task and movement.</a:t>
            </a:r>
            <a:endParaRPr lang="es-MX" dirty="0"/>
          </a:p>
        </p:txBody>
      </p:sp>
      <p:sp>
        <p:nvSpPr>
          <p:cNvPr id="4" name="3 Marcador de número de diapositiva"/>
          <p:cNvSpPr>
            <a:spLocks noGrp="1"/>
          </p:cNvSpPr>
          <p:nvPr>
            <p:ph type="sldNum" sz="quarter" idx="10"/>
          </p:nvPr>
        </p:nvSpPr>
        <p:spPr/>
        <p:txBody>
          <a:bodyPr/>
          <a:lstStyle/>
          <a:p>
            <a:fld id="{10FBFC61-E1E7-4C22-A08E-0EECE36FA261}" type="slidenum">
              <a:rPr lang="es-MX" smtClean="0"/>
              <a:t>17</a:t>
            </a:fld>
            <a:endParaRPr lang="es-MX"/>
          </a:p>
        </p:txBody>
      </p:sp>
    </p:spTree>
    <p:extLst>
      <p:ext uri="{BB962C8B-B14F-4D97-AF65-F5344CB8AC3E}">
        <p14:creationId xmlns:p14="http://schemas.microsoft.com/office/powerpoint/2010/main" val="381652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"Unwarp" toolbox is based on a different hypothesis regarding the residual variance. EPI images are not particularly faithful reproductions of the object, and in particular there are severe geometric distortions in regions where there is an air-tissue interface (e.g. </a:t>
            </a:r>
            <a:r>
              <a:rPr lang="en-US" sz="1200" b="0" i="0" kern="1200" dirty="0" err="1" smtClean="0">
                <a:solidFill>
                  <a:schemeClr val="tx1"/>
                </a:solidFill>
                <a:effectLst/>
                <a:latin typeface="+mn-lt"/>
                <a:ea typeface="+mn-ea"/>
                <a:cs typeface="+mn-cs"/>
              </a:rPr>
              <a:t>orbitofronal</a:t>
            </a:r>
            <a:r>
              <a:rPr lang="en-US" sz="1200" b="0" i="0" kern="1200" dirty="0" smtClean="0">
                <a:solidFill>
                  <a:schemeClr val="tx1"/>
                </a:solidFill>
                <a:effectLst/>
                <a:latin typeface="+mn-lt"/>
                <a:ea typeface="+mn-ea"/>
                <a:cs typeface="+mn-cs"/>
              </a:rPr>
              <a:t> cortex and the anterior medial temporal lobes). In these areas in particular the observed image is a severely warped version of reality, much like a funny mirror at a fair ground. When one moves in front of such a mirror ones image will distort in different ways and ones head may change from very elongated to seriously flattened. If we were to take digital snapshots of the reflection at these different positions it is rather obvious that realignment will not suffice to bring them into a common space.</a:t>
            </a:r>
          </a:p>
          <a:p>
            <a:r>
              <a:rPr lang="en-US" sz="1200" b="0" i="0" kern="1200" dirty="0" smtClean="0">
                <a:solidFill>
                  <a:schemeClr val="tx1"/>
                </a:solidFill>
                <a:effectLst/>
                <a:latin typeface="+mn-lt"/>
                <a:ea typeface="+mn-ea"/>
                <a:cs typeface="+mn-cs"/>
              </a:rPr>
              <a:t>The situation is similar with EPI images, and an image collected for a given subject position will not be identical to that collected at another. Hence, even after a "successful" realignment there will be residual variance caused by the object having different shape at different time points. We call this effect susceptibility-by-movement interaction. "Unwarp" is predicated on the assumption that the susceptibility-by-movement interaction is responsible for a sizeable part of residual movement related variance.</a:t>
            </a:r>
          </a:p>
          <a:p>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18</a:t>
            </a:fld>
            <a:endParaRPr lang="en-GB"/>
          </a:p>
        </p:txBody>
      </p:sp>
    </p:spTree>
    <p:extLst>
      <p:ext uri="{BB962C8B-B14F-4D97-AF65-F5344CB8AC3E}">
        <p14:creationId xmlns:p14="http://schemas.microsoft.com/office/powerpoint/2010/main" val="317487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Assume that we know how the deformations change when the subject changes position (i.e. we know the derivatives of the deformations with respect to subject position). That means that for a given time series and a given set of subject movements we should be able to predict the "shape changes" in the object and the ensuing variance in the time series. It also means that, in principle, we should be able to formulate the inverse problem, i.e. given the observed variance (after realignment) and known (</a:t>
            </a:r>
            <a:r>
              <a:rPr lang="en-US" sz="1200" b="0" i="0" kern="1200" dirty="0" err="1" smtClean="0">
                <a:solidFill>
                  <a:schemeClr val="tx1"/>
                </a:solidFill>
                <a:effectLst/>
                <a:latin typeface="+mn-lt"/>
                <a:ea typeface="+mn-ea"/>
                <a:cs typeface="+mn-cs"/>
              </a:rPr>
              <a:t>esti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ated</a:t>
            </a:r>
            <a:r>
              <a:rPr lang="en-US" sz="1200" b="0" i="0" kern="1200" dirty="0" smtClean="0">
                <a:solidFill>
                  <a:schemeClr val="tx1"/>
                </a:solidFill>
                <a:effectLst/>
                <a:latin typeface="+mn-lt"/>
                <a:ea typeface="+mn-ea"/>
                <a:cs typeface="+mn-cs"/>
              </a:rPr>
              <a:t>) movements we should be able to estimate how deformations change with subject movement.</a:t>
            </a:r>
          </a:p>
          <a:p>
            <a:r>
              <a:rPr lang="en-US" sz="1200" b="0" i="0" kern="1200" dirty="0" smtClean="0">
                <a:solidFill>
                  <a:schemeClr val="tx1"/>
                </a:solidFill>
                <a:effectLst/>
                <a:latin typeface="+mn-lt"/>
                <a:ea typeface="+mn-ea"/>
                <a:cs typeface="+mn-cs"/>
              </a:rPr>
              <a:t>We have made an attempt at formulating such an inverse model, and at solving for the "derivative fields". A deformation field can be thought of as little vectors at each position in space showing how that particular location has been deflected. A "derivative field" is then the rate of change of those vectors with respect to subject movement. Given these "derivative fields" we should be able to remove the variance caused by the susceptibility-by-movement interaction. Since the underlying model is so re </a:t>
            </a:r>
            <a:r>
              <a:rPr lang="en-US" sz="1200" b="0" i="0" kern="1200" dirty="0" err="1" smtClean="0">
                <a:solidFill>
                  <a:schemeClr val="tx1"/>
                </a:solidFill>
                <a:effectLst/>
                <a:latin typeface="+mn-lt"/>
                <a:ea typeface="+mn-ea"/>
                <a:cs typeface="+mn-cs"/>
              </a:rPr>
              <a:t>tricted</a:t>
            </a:r>
            <a:r>
              <a:rPr lang="en-US" sz="1200" b="0" i="0" kern="1200" dirty="0" smtClean="0">
                <a:solidFill>
                  <a:schemeClr val="tx1"/>
                </a:solidFill>
                <a:effectLst/>
                <a:latin typeface="+mn-lt"/>
                <a:ea typeface="+mn-ea"/>
                <a:cs typeface="+mn-cs"/>
              </a:rPr>
              <a:t> we would also expect experimentally induced variance to be preserved. Our experiments have also shown this to be true. Indeed one particular experiment even indicated that in some cases the method will reintroduce experimental variance that had been obliterated by movement related variance.</a:t>
            </a:r>
          </a:p>
          <a:p>
            <a:r>
              <a:rPr lang="en-US" sz="1200" b="0" i="0" kern="1200" dirty="0" smtClean="0">
                <a:solidFill>
                  <a:schemeClr val="tx1"/>
                </a:solidFill>
                <a:effectLst/>
                <a:latin typeface="+mn-lt"/>
                <a:ea typeface="+mn-ea"/>
                <a:cs typeface="+mn-cs"/>
              </a:rPr>
              <a:t>In theory it should be possible to estimate also the "static" deformation field, yielding an </a:t>
            </a:r>
            <a:r>
              <a:rPr lang="en-US" sz="1200" b="0" i="0" kern="1200" dirty="0" err="1" smtClean="0">
                <a:solidFill>
                  <a:schemeClr val="tx1"/>
                </a:solidFill>
                <a:effectLst/>
                <a:latin typeface="+mn-lt"/>
                <a:ea typeface="+mn-ea"/>
                <a:cs typeface="+mn-cs"/>
              </a:rPr>
              <a:t>unwarped</a:t>
            </a:r>
            <a:r>
              <a:rPr lang="en-US" sz="1200" b="0" i="0" kern="1200" dirty="0" smtClean="0">
                <a:solidFill>
                  <a:schemeClr val="tx1"/>
                </a:solidFill>
                <a:effectLst/>
                <a:latin typeface="+mn-lt"/>
                <a:ea typeface="+mn-ea"/>
                <a:cs typeface="+mn-cs"/>
              </a:rPr>
              <a:t> (to some true geometry) version of the time series. In practice that doesn't really seem to work, hence the method deals only with residual movement related variance induced by the susceptibility-by-movement interaction.</a:t>
            </a:r>
          </a:p>
          <a:p>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19</a:t>
            </a:fld>
            <a:endParaRPr lang="en-GB"/>
          </a:p>
        </p:txBody>
      </p:sp>
    </p:spTree>
    <p:extLst>
      <p:ext uri="{BB962C8B-B14F-4D97-AF65-F5344CB8AC3E}">
        <p14:creationId xmlns:p14="http://schemas.microsoft.com/office/powerpoint/2010/main" val="362987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means that the time-series will be undistorted to some "average distortion" state rather than to the true geometry. If one wants additionally to address the issue of anatomical fidelity one should combine Unwarp with a measured field-map. A field-map in the format that Unwarp expects can be created using the </a:t>
            </a:r>
            <a:r>
              <a:rPr lang="en-US" sz="1200" b="0" i="0" kern="1200" dirty="0" err="1" smtClean="0">
                <a:solidFill>
                  <a:schemeClr val="tx1"/>
                </a:solidFill>
                <a:effectLst/>
                <a:latin typeface="+mn-lt"/>
                <a:ea typeface="+mn-ea"/>
                <a:cs typeface="+mn-cs"/>
                <a:hlinkClick r:id="rId3"/>
              </a:rPr>
              <a:t>FieldMap</a:t>
            </a:r>
            <a:r>
              <a:rPr lang="en-US" sz="1200" b="0" i="0" kern="1200" dirty="0" smtClean="0">
                <a:solidFill>
                  <a:schemeClr val="tx1"/>
                </a:solidFill>
                <a:effectLst/>
                <a:latin typeface="+mn-lt"/>
                <a:ea typeface="+mn-ea"/>
                <a:cs typeface="+mn-cs"/>
                <a:hlinkClick r:id="rId3"/>
              </a:rPr>
              <a:t> toolbox</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description above can be thought of in terms of a Taylor expansion of the field as a function of subject movement. Unwarp alone will estimate the first (and optionally second, see below) order terms of this expansion. It cannot estimate the </a:t>
            </a:r>
            <a:r>
              <a:rPr lang="en-US" sz="1200" b="0" i="0" kern="1200" dirty="0" err="1" smtClean="0">
                <a:solidFill>
                  <a:schemeClr val="tx1"/>
                </a:solidFill>
                <a:effectLst/>
                <a:latin typeface="+mn-lt"/>
                <a:ea typeface="+mn-ea"/>
                <a:cs typeface="+mn-cs"/>
              </a:rPr>
              <a:t>zeroth</a:t>
            </a:r>
            <a:r>
              <a:rPr lang="en-US" sz="1200" b="0" i="0" kern="1200" dirty="0" smtClean="0">
                <a:solidFill>
                  <a:schemeClr val="tx1"/>
                </a:solidFill>
                <a:effectLst/>
                <a:latin typeface="+mn-lt"/>
                <a:ea typeface="+mn-ea"/>
                <a:cs typeface="+mn-cs"/>
              </a:rPr>
              <a:t> order term (the distortions common to all scans in the time series) since that doesn't introduce (almost) any variance in the time series. The measured </a:t>
            </a:r>
            <a:r>
              <a:rPr lang="en-US" sz="1200" b="0" i="0" kern="1200" dirty="0" err="1" smtClean="0">
                <a:solidFill>
                  <a:schemeClr val="tx1"/>
                </a:solidFill>
                <a:effectLst/>
                <a:latin typeface="+mn-lt"/>
                <a:ea typeface="+mn-ea"/>
                <a:cs typeface="+mn-cs"/>
              </a:rPr>
              <a:t>fieldmap</a:t>
            </a:r>
            <a:r>
              <a:rPr lang="en-US" sz="1200" b="0" i="0" kern="1200" dirty="0" smtClean="0">
                <a:solidFill>
                  <a:schemeClr val="tx1"/>
                </a:solidFill>
                <a:effectLst/>
                <a:latin typeface="+mn-lt"/>
                <a:ea typeface="+mn-ea"/>
                <a:cs typeface="+mn-cs"/>
              </a:rPr>
              <a:t> takes the role of the </a:t>
            </a:r>
            <a:r>
              <a:rPr lang="en-US" sz="1200" b="0" i="0" kern="1200" dirty="0" err="1" smtClean="0">
                <a:solidFill>
                  <a:schemeClr val="tx1"/>
                </a:solidFill>
                <a:effectLst/>
                <a:latin typeface="+mn-lt"/>
                <a:ea typeface="+mn-ea"/>
                <a:cs typeface="+mn-cs"/>
              </a:rPr>
              <a:t>zeroth</a:t>
            </a:r>
            <a:r>
              <a:rPr lang="en-US" sz="1200" b="0" i="0" kern="1200" dirty="0" smtClean="0">
                <a:solidFill>
                  <a:schemeClr val="tx1"/>
                </a:solidFill>
                <a:effectLst/>
                <a:latin typeface="+mn-lt"/>
                <a:ea typeface="+mn-ea"/>
                <a:cs typeface="+mn-cs"/>
              </a:rPr>
              <a:t> order term. Refer to the </a:t>
            </a:r>
            <a:r>
              <a:rPr lang="en-US" sz="1200" b="0" i="0" kern="1200" dirty="0" err="1" smtClean="0">
                <a:solidFill>
                  <a:schemeClr val="tx1"/>
                </a:solidFill>
                <a:effectLst/>
                <a:latin typeface="+mn-lt"/>
                <a:ea typeface="+mn-ea"/>
                <a:cs typeface="+mn-cs"/>
                <a:hlinkClick r:id="rId3"/>
              </a:rPr>
              <a:t>FieldMap</a:t>
            </a:r>
            <a:r>
              <a:rPr lang="en-US" sz="1200" b="0" i="0" kern="1200" dirty="0" smtClean="0">
                <a:solidFill>
                  <a:schemeClr val="tx1"/>
                </a:solidFill>
                <a:effectLst/>
                <a:latin typeface="+mn-lt"/>
                <a:ea typeface="+mn-ea"/>
                <a:cs typeface="+mn-cs"/>
                <a:hlinkClick r:id="rId3"/>
              </a:rPr>
              <a:t> toolbox</a:t>
            </a:r>
            <a:r>
              <a:rPr lang="en-US" sz="1200" b="0" i="0" kern="1200" dirty="0" smtClean="0">
                <a:solidFill>
                  <a:schemeClr val="tx1"/>
                </a:solidFill>
                <a:effectLst/>
                <a:latin typeface="+mn-lt"/>
                <a:ea typeface="+mn-ea"/>
                <a:cs typeface="+mn-cs"/>
              </a:rPr>
              <a:t> and the documents </a:t>
            </a:r>
            <a:r>
              <a:rPr lang="en-US" sz="1200" b="0" i="0" kern="1200" dirty="0" err="1" smtClean="0">
                <a:solidFill>
                  <a:schemeClr val="tx1"/>
                </a:solidFill>
                <a:effectLst/>
                <a:latin typeface="+mn-lt"/>
                <a:ea typeface="+mn-ea"/>
                <a:cs typeface="+mn-cs"/>
              </a:rPr>
              <a:t>FieldMap.man</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FieldMap_principles.man</a:t>
            </a:r>
            <a:r>
              <a:rPr lang="en-US" sz="1200" b="0" i="0" kern="1200" dirty="0" smtClean="0">
                <a:solidFill>
                  <a:schemeClr val="tx1"/>
                </a:solidFill>
                <a:effectLst/>
                <a:latin typeface="+mn-lt"/>
                <a:ea typeface="+mn-ea"/>
                <a:cs typeface="+mn-cs"/>
              </a:rPr>
              <a:t> for a description of how to obtain </a:t>
            </a:r>
            <a:r>
              <a:rPr lang="en-US" sz="1200" b="0" i="0" kern="1200" dirty="0" err="1" smtClean="0">
                <a:solidFill>
                  <a:schemeClr val="tx1"/>
                </a:solidFill>
                <a:effectLst/>
                <a:latin typeface="+mn-lt"/>
                <a:ea typeface="+mn-ea"/>
                <a:cs typeface="+mn-cs"/>
              </a:rPr>
              <a:t>fieldmaps</a:t>
            </a:r>
            <a:r>
              <a:rPr lang="en-US" sz="1200" b="0" i="0" kern="1200" dirty="0" smtClean="0">
                <a:solidFill>
                  <a:schemeClr val="tx1"/>
                </a:solidFill>
                <a:effectLst/>
                <a:latin typeface="+mn-lt"/>
                <a:ea typeface="+mn-ea"/>
                <a:cs typeface="+mn-cs"/>
              </a:rPr>
              <a:t> in the format expected by Unwarp.</a:t>
            </a:r>
          </a:p>
          <a:p>
            <a:endParaRPr lang="es-MX" dirty="0"/>
          </a:p>
        </p:txBody>
      </p:sp>
      <p:sp>
        <p:nvSpPr>
          <p:cNvPr id="4" name="3 Marcador de número de diapositiva"/>
          <p:cNvSpPr>
            <a:spLocks noGrp="1"/>
          </p:cNvSpPr>
          <p:nvPr>
            <p:ph type="sldNum" sz="quarter" idx="10"/>
          </p:nvPr>
        </p:nvSpPr>
        <p:spPr/>
        <p:txBody>
          <a:bodyPr/>
          <a:lstStyle/>
          <a:p>
            <a:fld id="{DD0571D9-1679-4ABE-91F3-41CDD89792F1}" type="slidenum">
              <a:rPr lang="en-GB" smtClean="0"/>
              <a:pPr/>
              <a:t>20</a:t>
            </a:fld>
            <a:endParaRPr lang="en-GB"/>
          </a:p>
        </p:txBody>
      </p:sp>
    </p:spTree>
    <p:extLst>
      <p:ext uri="{BB962C8B-B14F-4D97-AF65-F5344CB8AC3E}">
        <p14:creationId xmlns:p14="http://schemas.microsoft.com/office/powerpoint/2010/main" val="186351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389A84-8199-4438-B671-98E1984DB77E}"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289228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89A84-8199-4438-B671-98E1984DB77E}"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14836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89A84-8199-4438-B671-98E1984DB77E}"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24920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89A84-8199-4438-B671-98E1984DB77E}"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301693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89A84-8199-4438-B671-98E1984DB77E}"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6874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389A84-8199-4438-B671-98E1984DB77E}" type="datetimeFigureOut">
              <a:rPr lang="en-GB" smtClean="0"/>
              <a:t>06/11/2013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213597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389A84-8199-4438-B671-98E1984DB77E}" type="datetimeFigureOut">
              <a:rPr lang="en-GB" smtClean="0"/>
              <a:t>06/11/2013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370943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389A84-8199-4438-B671-98E1984DB77E}" type="datetimeFigureOut">
              <a:rPr lang="en-GB" smtClean="0"/>
              <a:t>06/11/2013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161783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89A84-8199-4438-B671-98E1984DB77E}" type="datetimeFigureOut">
              <a:rPr lang="en-GB" smtClean="0"/>
              <a:t>06/11/2013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55401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89A84-8199-4438-B671-98E1984DB77E}" type="datetimeFigureOut">
              <a:rPr lang="en-GB" smtClean="0"/>
              <a:t>06/11/2013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29667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89A84-8199-4438-B671-98E1984DB77E}" type="datetimeFigureOut">
              <a:rPr lang="en-GB" smtClean="0"/>
              <a:t>06/11/2013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35B0F-AC26-43C0-AE64-0A380A8D5EBA}" type="slidenum">
              <a:rPr lang="en-GB" smtClean="0"/>
              <a:t>‹#›</a:t>
            </a:fld>
            <a:endParaRPr lang="en-GB"/>
          </a:p>
        </p:txBody>
      </p:sp>
    </p:spTree>
    <p:extLst>
      <p:ext uri="{BB962C8B-B14F-4D97-AF65-F5344CB8AC3E}">
        <p14:creationId xmlns:p14="http://schemas.microsoft.com/office/powerpoint/2010/main" val="342924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89A84-8199-4438-B671-98E1984DB77E}" type="datetimeFigureOut">
              <a:rPr lang="en-GB" smtClean="0"/>
              <a:t>06/11/2013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35B0F-AC26-43C0-AE64-0A380A8D5EBA}" type="slidenum">
              <a:rPr lang="en-GB" smtClean="0"/>
              <a:t>‹#›</a:t>
            </a:fld>
            <a:endParaRPr lang="en-GB"/>
          </a:p>
        </p:txBody>
      </p:sp>
    </p:spTree>
    <p:extLst>
      <p:ext uri="{BB962C8B-B14F-4D97-AF65-F5344CB8AC3E}">
        <p14:creationId xmlns:p14="http://schemas.microsoft.com/office/powerpoint/2010/main" val="211698246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http://www.google.co.uk/imgres?start=71&amp;sa=X&amp;biw=1920&amp;bih=901&amp;tbm=isch&amp;tbnid=Knv-2v5f12j8lM:&amp;imgrefurl=http://fatlinesofcode.philipandrews.org/2011/02/20/warping-bitmaps-with-a-bezier-surface/&amp;docid=J_jwKOSMatJYjM&amp;imgurl=http://fatlinesofcode.philipandrews.org/wp-content/uploads/2011/03/blog-triangles2.jpg&amp;w=343&amp;h=361&amp;ei=wRppUuPvB8G00QXLioDwDQ&amp;zoom=1&amp;ved=1t:3588,r:6,s:100,i:22&amp;iact=rc&amp;page=3&amp;tbnh=175&amp;tbnw=192&amp;ndsp=39&amp;tx=44&amp;ty=47" TargetMode="External"/><Relationship Id="rId3" Type="http://schemas.openxmlformats.org/officeDocument/2006/relationships/hyperlink" Target="http://www.google.co.uk/imgres?start=126&amp;biw=1920&amp;bih=901&amp;tbm=isch&amp;tbnid=kzO-BLCHNtOqYM:&amp;imgrefurl=http://www.facetimewithsharon.com/2013/05/face-925-distortion-thursday-nightmare.html&amp;docid=LFR10npgRv1kGM&amp;imgurl=http://2.bp.blogspot.com/-6jnxxEZIWZw/UafZmU5npzI/AAAAAAAAHaw/gXAoLRscW_Y/s1600/Photo+on+5-30-13+at+6.44+PM.jpg&amp;w=1600&amp;h=1067&amp;ei=URtpUr3KIKXW0QWzi4DQAg&amp;zoom=1&amp;ved=1t:3588,r:49,s:100,i:151&amp;iact=rc&amp;page=4&amp;tbnh=177&amp;tbnw=254&amp;ndsp=44&amp;tx=136&amp;ty=96" TargetMode="External"/><Relationship Id="rId7" Type="http://schemas.openxmlformats.org/officeDocument/2006/relationships/hyperlink" Target="http://www.google.co.uk/imgres?biw=1920&amp;bih=901&amp;tbm=isch&amp;tbnid=3CKSwjWdVIgu9M:&amp;imgrefurl=http://devilsfoe.com/reflected-worlds-the-looking-glass/&amp;docid=XHj5_J7tFSQvTM&amp;imgurl=http://devilsfoe.com/wp-content/uploads/2012/10/distortion-mirror.jpg&amp;w=600&amp;h=711&amp;ei=HBtpUpvfOqLw0gXO1YCABA&amp;zoom=1&amp;ved=1t:3588,r:27,s:0,i:169&amp;iact=rc&amp;page=1&amp;tbnh=181&amp;tbnw=151&amp;start=0&amp;ndsp=35&amp;tx=82&amp;ty=69" TargetMode="External"/><Relationship Id="rId12" Type="http://schemas.openxmlformats.org/officeDocument/2006/relationships/image" Target="../media/image31.jpe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hyperlink" Target="http://www.google.co.uk/imgres?biw=1920&amp;bih=901&amp;tbm=isch&amp;tbnid=zYgqpqdkGNtZkM:&amp;imgrefurl=http://staytondailyphoto.com/tag/reflections/page/4/&amp;docid=5H11X6AEog6SKM&amp;imgurl=http://farm2.static.flickr.com/1418/1037672920_02ddf347cd.jpg&amp;w=500&amp;h=333&amp;ei=HBtpUpvfOqLw0gXO1YCABA&amp;zoom=1&amp;ved=1t:3588,r:42,s:0,i:214&amp;iact=rc&amp;page=2&amp;tbnh=172&amp;tbnw=231&amp;start=35&amp;ndsp=45&amp;tx=94&amp;ty=60" TargetMode="External"/><Relationship Id="rId5" Type="http://schemas.openxmlformats.org/officeDocument/2006/relationships/hyperlink" Target="http://www.google.co.uk/imgres?biw=1920&amp;bih=901&amp;tbm=isch&amp;tbnid=vJI6O_p93bCgZM:&amp;imgrefurl=http://mixmotion.com/2008/06/13/reflex-boogie-time-distortion-mirror/&amp;docid=-gTkkOVsloNseM&amp;imgurl=http://mixmotion.com/wp-content/uploads/2009/11/reflex_boogie.jpg&amp;w=950&amp;h=652&amp;ei=HBtpUpvfOqLw0gXO1YCABA&amp;zoom=1&amp;ved=1t:3588,r:22,s:0,i:154&amp;iact=rc&amp;page=1&amp;tbnh=169&amp;tbnw=246&amp;start=0&amp;ndsp=35&amp;tx=60&amp;ty=29" TargetMode="External"/><Relationship Id="rId15" Type="http://schemas.openxmlformats.org/officeDocument/2006/relationships/image" Target="../media/image33.jpeg"/><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hyperlink" Target="http://www.google.co.uk/imgres?start=80&amp;biw=1920&amp;bih=901&amp;tbm=isch&amp;tbnid=U1ddkszjP238SM:&amp;imgrefurl=http://www.phonesreview.co.uk/2012/02/22/review-of-funny-prank-mirror-app-for-iphone/&amp;docid=z-lKN-6C_bCX7M&amp;imgurl=http://www.phonesreview.co.uk/wp-content/phoneimages/2012/02/prank-mirror-review-pic-41.jpg&amp;w=320&amp;h=436&amp;ei=URtpUr3KIKXW0QWzi4DQAg&amp;zoom=1&amp;ved=1t:3588,r:18,s:100,i:58&amp;iact=rc&amp;page=3&amp;tbnh=192&amp;tbnw=141&amp;ndsp=46&amp;tx=85&amp;ty=128" TargetMode="External"/><Relationship Id="rId1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4"/><Relationship Id="rId1" Type="http://schemas.openxmlformats.org/officeDocument/2006/relationships/video" Target="NULL"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a:off x="2641600" y="3241391"/>
            <a:ext cx="6946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2176972"/>
            <a:ext cx="12192000" cy="2128838"/>
          </a:xfrm>
        </p:spPr>
        <p:txBody>
          <a:bodyPr>
            <a:normAutofit/>
          </a:bodyPr>
          <a:lstStyle/>
          <a:p>
            <a:r>
              <a:rPr lang="en-GB" b="1" dirty="0" smtClean="0"/>
              <a:t>Pre-processing in fMRI: </a:t>
            </a:r>
            <a:r>
              <a:rPr lang="en-GB" dirty="0" smtClean="0"/>
              <a:t/>
            </a:r>
            <a:br>
              <a:rPr lang="en-GB" dirty="0" smtClean="0"/>
            </a:br>
            <a:r>
              <a:rPr lang="en-GB" dirty="0" smtClean="0"/>
              <a:t>Realigning and unwarping</a:t>
            </a:r>
            <a:endParaRPr lang="en-GB" dirty="0"/>
          </a:p>
        </p:txBody>
      </p:sp>
      <p:sp>
        <p:nvSpPr>
          <p:cNvPr id="5" name="Rectangle 4"/>
          <p:cNvSpPr/>
          <p:nvPr/>
        </p:nvSpPr>
        <p:spPr>
          <a:xfrm rot="2474260">
            <a:off x="8164457" y="834100"/>
            <a:ext cx="5446964" cy="698654"/>
          </a:xfrm>
          <a:prstGeom prst="rect">
            <a:avLst/>
          </a:prstGeom>
          <a:solidFill>
            <a:schemeClr val="bg1">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solidFill>
                  <a:schemeClr val="tx1"/>
                </a:solidFill>
              </a:rPr>
              <a:t>Methods for Dummies</a:t>
            </a:r>
            <a:endParaRPr lang="en-GB" sz="2400" dirty="0">
              <a:solidFill>
                <a:schemeClr val="tx1"/>
              </a:solidFill>
            </a:endParaRPr>
          </a:p>
        </p:txBody>
      </p:sp>
      <p:sp>
        <p:nvSpPr>
          <p:cNvPr id="17" name="TextBox 16"/>
          <p:cNvSpPr txBox="1"/>
          <p:nvPr/>
        </p:nvSpPr>
        <p:spPr>
          <a:xfrm>
            <a:off x="81440" y="6194070"/>
            <a:ext cx="1790224" cy="584775"/>
          </a:xfrm>
          <a:prstGeom prst="rect">
            <a:avLst/>
          </a:prstGeom>
          <a:noFill/>
          <a:ln>
            <a:solidFill>
              <a:srgbClr val="FF0000"/>
            </a:solidFill>
          </a:ln>
        </p:spPr>
        <p:txBody>
          <a:bodyPr wrap="square" rtlCol="0">
            <a:spAutoFit/>
          </a:bodyPr>
          <a:lstStyle/>
          <a:p>
            <a:r>
              <a:rPr lang="en-GB" sz="1600" dirty="0" smtClean="0"/>
              <a:t>Sebastian Bobadilla</a:t>
            </a:r>
          </a:p>
          <a:p>
            <a:r>
              <a:rPr lang="en-GB" sz="1600" dirty="0" smtClean="0"/>
              <a:t>Charlie Harrison</a:t>
            </a:r>
            <a:endParaRPr lang="en-GB" sz="1600" dirty="0"/>
          </a:p>
        </p:txBody>
      </p:sp>
    </p:spTree>
    <p:extLst>
      <p:ext uri="{BB962C8B-B14F-4D97-AF65-F5344CB8AC3E}">
        <p14:creationId xmlns:p14="http://schemas.microsoft.com/office/powerpoint/2010/main" val="333411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Motion in fMRI: Correction</a:t>
            </a:r>
            <a:endParaRPr lang="en-GB" u="sng" dirty="0"/>
          </a:p>
        </p:txBody>
      </p:sp>
      <p:sp>
        <p:nvSpPr>
          <p:cNvPr id="4" name="Content Placeholder 2"/>
          <p:cNvSpPr>
            <a:spLocks noGrp="1"/>
          </p:cNvSpPr>
          <p:nvPr>
            <p:ph idx="1"/>
          </p:nvPr>
        </p:nvSpPr>
        <p:spPr>
          <a:xfrm>
            <a:off x="838200" y="1454150"/>
            <a:ext cx="10820400" cy="4933950"/>
          </a:xfrm>
        </p:spPr>
        <p:txBody>
          <a:bodyPr>
            <a:noAutofit/>
          </a:bodyPr>
          <a:lstStyle/>
          <a:p>
            <a:pPr>
              <a:buClr>
                <a:schemeClr val="accent4">
                  <a:lumMod val="75000"/>
                </a:schemeClr>
              </a:buClr>
            </a:pPr>
            <a:r>
              <a:rPr lang="en-GB" dirty="0"/>
              <a:t>You cannot prevent all motion in the scanner – subjects will always move!</a:t>
            </a:r>
          </a:p>
          <a:p>
            <a:pPr>
              <a:buClr>
                <a:schemeClr val="accent4">
                  <a:lumMod val="75000"/>
                </a:schemeClr>
              </a:buClr>
            </a:pPr>
            <a:r>
              <a:rPr lang="en-GB" dirty="0"/>
              <a:t>Therefore motion correction of the data is </a:t>
            </a:r>
            <a:r>
              <a:rPr lang="en-GB" dirty="0" smtClean="0"/>
              <a:t>needed</a:t>
            </a:r>
          </a:p>
          <a:p>
            <a:pPr lvl="1">
              <a:buClr>
                <a:schemeClr val="accent4">
                  <a:lumMod val="75000"/>
                </a:schemeClr>
              </a:buClr>
            </a:pPr>
            <a:r>
              <a:rPr lang="en-GB" dirty="0" smtClean="0"/>
              <a:t>Adjusts </a:t>
            </a:r>
            <a:r>
              <a:rPr lang="en-GB" dirty="0"/>
              <a:t>for an individual’s head movements and creates a spatially stabilized image</a:t>
            </a:r>
          </a:p>
          <a:p>
            <a:pPr>
              <a:buClr>
                <a:schemeClr val="accent4">
                  <a:lumMod val="75000"/>
                </a:schemeClr>
              </a:buClr>
            </a:pPr>
            <a:r>
              <a:rPr lang="en-GB" b="1" dirty="0">
                <a:solidFill>
                  <a:srgbClr val="FFC000"/>
                </a:solidFill>
              </a:rPr>
              <a:t>Realignment</a:t>
            </a:r>
            <a:r>
              <a:rPr lang="en-GB" dirty="0"/>
              <a:t> </a:t>
            </a:r>
            <a:r>
              <a:rPr lang="en-GB" dirty="0" smtClean="0"/>
              <a:t>assumes </a:t>
            </a:r>
            <a:r>
              <a:rPr lang="en-GB" dirty="0"/>
              <a:t>that all movements are those of a rigid </a:t>
            </a:r>
            <a:r>
              <a:rPr lang="en-GB" dirty="0" smtClean="0"/>
              <a:t>body (i.e</a:t>
            </a:r>
            <a:r>
              <a:rPr lang="en-GB" dirty="0"/>
              <a:t>. the shape of the brain does not </a:t>
            </a:r>
            <a:r>
              <a:rPr lang="en-GB" dirty="0" smtClean="0"/>
              <a:t>change)</a:t>
            </a:r>
            <a:endParaRPr lang="en-GB" dirty="0"/>
          </a:p>
          <a:p>
            <a:pPr>
              <a:buClr>
                <a:schemeClr val="accent4">
                  <a:lumMod val="75000"/>
                </a:schemeClr>
              </a:buClr>
            </a:pPr>
            <a:r>
              <a:rPr lang="en-GB" dirty="0"/>
              <a:t>Two steps:</a:t>
            </a:r>
          </a:p>
          <a:p>
            <a:pPr lvl="1">
              <a:buClr>
                <a:schemeClr val="accent4">
                  <a:lumMod val="75000"/>
                </a:schemeClr>
              </a:buClr>
            </a:pPr>
            <a:r>
              <a:rPr lang="en-GB" dirty="0">
                <a:solidFill>
                  <a:srgbClr val="FF0000"/>
                </a:solidFill>
              </a:rPr>
              <a:t>Registration: </a:t>
            </a:r>
            <a:r>
              <a:rPr lang="en-GB" dirty="0" smtClean="0"/>
              <a:t>Optimising </a:t>
            </a:r>
            <a:r>
              <a:rPr lang="en-GB" dirty="0"/>
              <a:t>six parameters that describe a rigid body transformation between the source and a reference image</a:t>
            </a:r>
          </a:p>
          <a:p>
            <a:pPr lvl="1">
              <a:buClr>
                <a:schemeClr val="accent4">
                  <a:lumMod val="75000"/>
                </a:schemeClr>
              </a:buClr>
            </a:pPr>
            <a:r>
              <a:rPr lang="en-GB" dirty="0">
                <a:solidFill>
                  <a:srgbClr val="FF0000"/>
                </a:solidFill>
              </a:rPr>
              <a:t>Transformation: </a:t>
            </a:r>
            <a:r>
              <a:rPr lang="en-GB" dirty="0" smtClean="0"/>
              <a:t>Re-sampling </a:t>
            </a:r>
            <a:r>
              <a:rPr lang="en-GB" dirty="0"/>
              <a:t>according to the determined transformation</a:t>
            </a:r>
          </a:p>
          <a:p>
            <a:pPr>
              <a:buClr>
                <a:schemeClr val="accent4">
                  <a:lumMod val="75000"/>
                </a:schemeClr>
              </a:buClr>
            </a:pPr>
            <a:endParaRPr lang="en-GB" sz="2400" dirty="0"/>
          </a:p>
          <a:p>
            <a:pPr marL="0" indent="0">
              <a:buClr>
                <a:schemeClr val="accent4">
                  <a:lumMod val="75000"/>
                </a:schemeClr>
              </a:buClr>
              <a:buNone/>
            </a:pPr>
            <a:endParaRPr lang="en-GB" sz="2400" dirty="0" smtClean="0"/>
          </a:p>
        </p:txBody>
      </p:sp>
    </p:spTree>
    <p:extLst>
      <p:ext uri="{BB962C8B-B14F-4D97-AF65-F5344CB8AC3E}">
        <p14:creationId xmlns:p14="http://schemas.microsoft.com/office/powerpoint/2010/main" val="259648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Realigning: Registration</a:t>
            </a:r>
            <a:endParaRPr lang="en-GB" u="sng" dirty="0"/>
          </a:p>
        </p:txBody>
      </p:sp>
      <p:sp>
        <p:nvSpPr>
          <p:cNvPr id="3" name="Content Placeholder 2"/>
          <p:cNvSpPr>
            <a:spLocks noGrp="1"/>
          </p:cNvSpPr>
          <p:nvPr>
            <p:ph idx="1"/>
          </p:nvPr>
        </p:nvSpPr>
        <p:spPr>
          <a:xfrm>
            <a:off x="838200" y="1700461"/>
            <a:ext cx="10909300" cy="2297384"/>
          </a:xfrm>
        </p:spPr>
        <p:txBody>
          <a:bodyPr>
            <a:normAutofit/>
          </a:bodyPr>
          <a:lstStyle/>
          <a:p>
            <a:pPr marL="342900" lvl="1" indent="-342900">
              <a:spcBef>
                <a:spcPts val="0"/>
              </a:spcBef>
              <a:buClr>
                <a:schemeClr val="accent4"/>
              </a:buClr>
              <a:defRPr/>
            </a:pPr>
            <a:r>
              <a:rPr lang="de-DE" dirty="0"/>
              <a:t>A </a:t>
            </a:r>
            <a:r>
              <a:rPr lang="de-DE" dirty="0">
                <a:solidFill>
                  <a:schemeClr val="accent4"/>
                </a:solidFill>
              </a:rPr>
              <a:t>reference image </a:t>
            </a:r>
            <a:r>
              <a:rPr lang="de-DE" dirty="0"/>
              <a:t>is chosen, to which all subsequent scans are </a:t>
            </a:r>
            <a:r>
              <a:rPr lang="de-DE" dirty="0" smtClean="0"/>
              <a:t>realigned – normally the first image. </a:t>
            </a:r>
          </a:p>
          <a:p>
            <a:pPr marL="0" lvl="1" indent="0">
              <a:spcBef>
                <a:spcPts val="0"/>
              </a:spcBef>
              <a:buClr>
                <a:schemeClr val="accent4"/>
              </a:buClr>
              <a:buNone/>
              <a:defRPr/>
            </a:pPr>
            <a:endParaRPr lang="de-DE" sz="900" dirty="0" smtClean="0"/>
          </a:p>
          <a:p>
            <a:pPr marL="0" lvl="1" indent="0">
              <a:spcBef>
                <a:spcPts val="0"/>
              </a:spcBef>
              <a:buClr>
                <a:schemeClr val="accent4"/>
              </a:buClr>
              <a:buNone/>
              <a:defRPr/>
            </a:pPr>
            <a:endParaRPr lang="de-DE" sz="900" dirty="0"/>
          </a:p>
          <a:p>
            <a:pPr marL="342900" lvl="1" indent="-342900">
              <a:spcBef>
                <a:spcPts val="0"/>
              </a:spcBef>
              <a:buClr>
                <a:schemeClr val="accent4"/>
              </a:buClr>
              <a:defRPr/>
            </a:pPr>
            <a:r>
              <a:rPr lang="en-US" kern="0" dirty="0" smtClean="0"/>
              <a:t>These operations </a:t>
            </a:r>
            <a:r>
              <a:rPr lang="en-US" kern="0" dirty="0"/>
              <a:t>(translation and rotation) are performed by matrices and these matrices </a:t>
            </a:r>
            <a:r>
              <a:rPr lang="en-US" kern="0" dirty="0" smtClean="0"/>
              <a:t>can then </a:t>
            </a:r>
            <a:r>
              <a:rPr lang="en-US" kern="0" dirty="0"/>
              <a:t>be multiplied </a:t>
            </a:r>
            <a:r>
              <a:rPr lang="en-US" kern="0" dirty="0" smtClean="0"/>
              <a:t>together</a:t>
            </a:r>
            <a:endParaRPr lang="de-DE" dirty="0"/>
          </a:p>
          <a:p>
            <a:pPr marL="0" indent="0">
              <a:spcBef>
                <a:spcPts val="0"/>
              </a:spcBef>
              <a:buNone/>
              <a:defRPr/>
            </a:pPr>
            <a:endParaRPr lang="en-US" sz="2400" kern="0" dirty="0"/>
          </a:p>
          <a:p>
            <a:pPr marL="0" indent="0">
              <a:buClr>
                <a:srgbClr val="FFC000"/>
              </a:buClr>
              <a:buNone/>
            </a:pPr>
            <a:endParaRPr lang="en-GB" sz="2400" dirty="0"/>
          </a:p>
          <a:p>
            <a:pPr marL="0" indent="0">
              <a:buClr>
                <a:srgbClr val="FFC000"/>
              </a:buClr>
              <a:buNone/>
            </a:pPr>
            <a:endParaRPr lang="en-GB" sz="2400" dirty="0"/>
          </a:p>
        </p:txBody>
      </p:sp>
      <p:sp>
        <p:nvSpPr>
          <p:cNvPr id="12" name="Rectangle 7"/>
          <p:cNvSpPr>
            <a:spLocks noChangeArrowheads="1"/>
          </p:cNvSpPr>
          <p:nvPr/>
        </p:nvSpPr>
        <p:spPr bwMode="auto">
          <a:xfrm>
            <a:off x="533719" y="3772983"/>
            <a:ext cx="7471943" cy="1942280"/>
          </a:xfrm>
          <a:prstGeom prst="rect">
            <a:avLst/>
          </a:prstGeom>
          <a:solidFill>
            <a:srgbClr val="FFFFFF"/>
          </a:solidFill>
          <a:ln w="12700">
            <a:solidFill>
              <a:srgbClr val="FFFFFF"/>
            </a:solidFill>
            <a:miter lim="800000"/>
            <a:headEnd/>
            <a:tailEnd/>
          </a:ln>
          <a:effectLst/>
        </p:spPr>
        <p:txBody>
          <a:bodyPr wrap="none" anchor="ctr"/>
          <a:lstStyle/>
          <a:p>
            <a:pPr algn="ctr" defTabSz="914400" fontAlgn="auto">
              <a:spcBef>
                <a:spcPts val="0"/>
              </a:spcBef>
              <a:spcAft>
                <a:spcPts val="0"/>
              </a:spcAft>
              <a:defRPr/>
            </a:pPr>
            <a:endParaRPr lang="en-GB" kern="0">
              <a:solidFill>
                <a:srgbClr val="FFFFFF"/>
              </a:solidFill>
              <a:latin typeface="Calibri"/>
              <a:cs typeface="Calibri"/>
            </a:endParaRPr>
          </a:p>
        </p:txBody>
      </p:sp>
      <p:graphicFrame>
        <p:nvGraphicFramePr>
          <p:cNvPr id="13" name="Object 6">
            <a:hlinkClick r:id="" action="ppaction://ole?verb=0"/>
          </p:cNvPr>
          <p:cNvGraphicFramePr>
            <a:graphicFrameLocks/>
          </p:cNvGraphicFramePr>
          <p:nvPr>
            <p:extLst>
              <p:ext uri="{D42A27DB-BD31-4B8C-83A1-F6EECF244321}">
                <p14:modId xmlns:p14="http://schemas.microsoft.com/office/powerpoint/2010/main" val="708121038"/>
              </p:ext>
            </p:extLst>
          </p:nvPr>
        </p:nvGraphicFramePr>
        <p:xfrm>
          <a:off x="783878" y="4750186"/>
          <a:ext cx="7623812" cy="854075"/>
        </p:xfrm>
        <a:graphic>
          <a:graphicData uri="http://schemas.openxmlformats.org/presentationml/2006/ole">
            <mc:AlternateContent xmlns:mc="http://schemas.openxmlformats.org/markup-compatibility/2006">
              <mc:Choice xmlns:v="urn:schemas-microsoft-com:vml" Requires="v">
                <p:oleObj spid="_x0000_s1124" name="Equation" r:id="rId3" imgW="6886440" imgH="876240" progId="Equation.3">
                  <p:embed/>
                </p:oleObj>
              </mc:Choice>
              <mc:Fallback>
                <p:oleObj name="Equation" r:id="rId3" imgW="6886440" imgH="87624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78" y="4750186"/>
                        <a:ext cx="7623812" cy="854075"/>
                      </a:xfrm>
                      <a:prstGeom prst="rect">
                        <a:avLst/>
                      </a:prstGeom>
                      <a:noFill/>
                      <a:ln>
                        <a:noFill/>
                      </a:ln>
                      <a:effectLst/>
                      <a:extLst/>
                    </p:spPr>
                  </p:pic>
                </p:oleObj>
              </mc:Fallback>
            </mc:AlternateContent>
          </a:graphicData>
        </a:graphic>
      </p:graphicFrame>
      <p:sp>
        <p:nvSpPr>
          <p:cNvPr id="14" name="Text Box 9"/>
          <p:cNvSpPr txBox="1">
            <a:spLocks noChangeArrowheads="1"/>
          </p:cNvSpPr>
          <p:nvPr/>
        </p:nvSpPr>
        <p:spPr bwMode="auto">
          <a:xfrm>
            <a:off x="783878" y="4243342"/>
            <a:ext cx="1374051" cy="369888"/>
          </a:xfrm>
          <a:prstGeom prst="rect">
            <a:avLst/>
          </a:prstGeom>
          <a:noFill/>
          <a:ln w="12700">
            <a:noFill/>
            <a:miter lim="800000"/>
            <a:headEnd/>
            <a:tailEnd/>
          </a:ln>
          <a:effectLst/>
        </p:spPr>
        <p:txBody>
          <a:bodyPr wrap="square">
            <a:spAutoFit/>
          </a:bodyPr>
          <a:lstStyle/>
          <a:p>
            <a:pPr defTabSz="914400" fontAlgn="auto">
              <a:spcBef>
                <a:spcPts val="0"/>
              </a:spcBef>
              <a:spcAft>
                <a:spcPts val="0"/>
              </a:spcAft>
              <a:defRPr/>
            </a:pPr>
            <a:r>
              <a:rPr lang="en-GB" kern="0" dirty="0">
                <a:solidFill>
                  <a:schemeClr val="accent4">
                    <a:lumMod val="75000"/>
                  </a:schemeClr>
                </a:solidFill>
                <a:latin typeface="Calibri"/>
                <a:cs typeface="Calibri"/>
              </a:rPr>
              <a:t>Translations</a:t>
            </a:r>
          </a:p>
        </p:txBody>
      </p:sp>
      <p:sp>
        <p:nvSpPr>
          <p:cNvPr id="15" name="Text Box 11"/>
          <p:cNvSpPr txBox="1">
            <a:spLocks noChangeArrowheads="1"/>
          </p:cNvSpPr>
          <p:nvPr/>
        </p:nvSpPr>
        <p:spPr bwMode="auto">
          <a:xfrm>
            <a:off x="2322861" y="4158658"/>
            <a:ext cx="1617041" cy="600075"/>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rgbClr val="FF0000"/>
                </a:solidFill>
                <a:latin typeface="Calibri"/>
                <a:cs typeface="Calibri"/>
              </a:rPr>
              <a:t>Pitch</a:t>
            </a:r>
            <a:br>
              <a:rPr lang="en-GB" kern="0" dirty="0">
                <a:solidFill>
                  <a:srgbClr val="FF0000"/>
                </a:solidFill>
                <a:latin typeface="Calibri"/>
                <a:cs typeface="Calibri"/>
              </a:rPr>
            </a:br>
            <a:r>
              <a:rPr lang="en-GB" sz="1500" kern="0" dirty="0">
                <a:solidFill>
                  <a:srgbClr val="FF0000"/>
                </a:solidFill>
                <a:latin typeface="Calibri"/>
                <a:cs typeface="Calibri"/>
              </a:rPr>
              <a:t>about X axis </a:t>
            </a:r>
          </a:p>
        </p:txBody>
      </p:sp>
      <p:sp>
        <p:nvSpPr>
          <p:cNvPr id="16" name="Text Box 12"/>
          <p:cNvSpPr txBox="1">
            <a:spLocks noChangeArrowheads="1"/>
          </p:cNvSpPr>
          <p:nvPr/>
        </p:nvSpPr>
        <p:spPr bwMode="auto">
          <a:xfrm>
            <a:off x="4213175" y="4167292"/>
            <a:ext cx="1572203" cy="600075"/>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rgbClr val="218127"/>
                </a:solidFill>
                <a:latin typeface="Calibri"/>
                <a:cs typeface="Calibri"/>
              </a:rPr>
              <a:t>Roll</a:t>
            </a:r>
            <a:br>
              <a:rPr lang="en-GB" kern="0" dirty="0">
                <a:solidFill>
                  <a:srgbClr val="218127"/>
                </a:solidFill>
                <a:latin typeface="Calibri"/>
                <a:cs typeface="Calibri"/>
              </a:rPr>
            </a:br>
            <a:r>
              <a:rPr lang="en-GB" sz="1500" kern="0" dirty="0">
                <a:solidFill>
                  <a:srgbClr val="218127"/>
                </a:solidFill>
                <a:latin typeface="Calibri"/>
                <a:cs typeface="Calibri"/>
              </a:rPr>
              <a:t>about Y axis</a:t>
            </a:r>
          </a:p>
        </p:txBody>
      </p:sp>
      <p:sp>
        <p:nvSpPr>
          <p:cNvPr id="17" name="Text Box 13"/>
          <p:cNvSpPr txBox="1">
            <a:spLocks noChangeArrowheads="1"/>
          </p:cNvSpPr>
          <p:nvPr/>
        </p:nvSpPr>
        <p:spPr bwMode="auto">
          <a:xfrm>
            <a:off x="5969844" y="4150720"/>
            <a:ext cx="1851352" cy="615950"/>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chemeClr val="accent1">
                    <a:lumMod val="75000"/>
                  </a:schemeClr>
                </a:solidFill>
                <a:latin typeface="Calibri"/>
                <a:cs typeface="Calibri"/>
              </a:rPr>
              <a:t>Yaw </a:t>
            </a:r>
            <a:br>
              <a:rPr lang="en-GB" kern="0" dirty="0">
                <a:solidFill>
                  <a:schemeClr val="accent1">
                    <a:lumMod val="75000"/>
                  </a:schemeClr>
                </a:solidFill>
                <a:latin typeface="Calibri"/>
                <a:cs typeface="Calibri"/>
              </a:rPr>
            </a:br>
            <a:r>
              <a:rPr lang="en-GB" sz="1500" kern="0" dirty="0">
                <a:solidFill>
                  <a:schemeClr val="accent1">
                    <a:lumMod val="75000"/>
                  </a:schemeClr>
                </a:solidFill>
                <a:latin typeface="Calibri"/>
                <a:cs typeface="Calibri"/>
              </a:rPr>
              <a:t>about Z axis</a:t>
            </a:r>
          </a:p>
        </p:txBody>
      </p:sp>
      <p:sp>
        <p:nvSpPr>
          <p:cNvPr id="18" name="Text Box 14"/>
          <p:cNvSpPr txBox="1">
            <a:spLocks noChangeArrowheads="1"/>
          </p:cNvSpPr>
          <p:nvPr/>
        </p:nvSpPr>
        <p:spPr bwMode="auto">
          <a:xfrm>
            <a:off x="943041" y="3789467"/>
            <a:ext cx="6653298" cy="36988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US" kern="0" dirty="0">
                <a:solidFill>
                  <a:sysClr val="windowText" lastClr="000000"/>
                </a:solidFill>
                <a:latin typeface="Calibri"/>
                <a:cs typeface="Calibri"/>
              </a:rPr>
              <a:t>Rigid body transformations parameterised by:</a:t>
            </a:r>
          </a:p>
        </p:txBody>
      </p:sp>
      <p:graphicFrame>
        <p:nvGraphicFramePr>
          <p:cNvPr id="19" name="Object 15"/>
          <p:cNvGraphicFramePr>
            <a:graphicFrameLocks/>
          </p:cNvGraphicFramePr>
          <p:nvPr>
            <p:extLst>
              <p:ext uri="{D42A27DB-BD31-4B8C-83A1-F6EECF244321}">
                <p14:modId xmlns:p14="http://schemas.microsoft.com/office/powerpoint/2010/main" val="868780316"/>
              </p:ext>
            </p:extLst>
          </p:nvPr>
        </p:nvGraphicFramePr>
        <p:xfrm>
          <a:off x="8278227" y="3163295"/>
          <a:ext cx="3650316" cy="3190875"/>
        </p:xfrm>
        <a:graphic>
          <a:graphicData uri="http://schemas.openxmlformats.org/presentationml/2006/ole">
            <mc:AlternateContent xmlns:mc="http://schemas.openxmlformats.org/markup-compatibility/2006">
              <mc:Choice xmlns:v="urn:schemas-microsoft-com:vml" Requires="v">
                <p:oleObj spid="_x0000_s1125" name="Image" r:id="rId5" imgW="5803175" imgH="5384127" progId="Photoshop.Image.6">
                  <p:embed/>
                </p:oleObj>
              </mc:Choice>
              <mc:Fallback>
                <p:oleObj name="Image" r:id="rId5" imgW="5803175" imgH="5384127" progId="Photoshop.Image.6">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8227" y="3163295"/>
                        <a:ext cx="3650316" cy="3190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914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Realigning: Transformation</a:t>
            </a:r>
            <a:endParaRPr lang="en-GB" u="sng" dirty="0"/>
          </a:p>
        </p:txBody>
      </p:sp>
      <p:sp>
        <p:nvSpPr>
          <p:cNvPr id="3" name="Content Placeholder 2"/>
          <p:cNvSpPr>
            <a:spLocks noGrp="1"/>
          </p:cNvSpPr>
          <p:nvPr>
            <p:ph idx="1"/>
          </p:nvPr>
        </p:nvSpPr>
        <p:spPr>
          <a:xfrm>
            <a:off x="838200" y="1585913"/>
            <a:ext cx="11023600" cy="4351338"/>
          </a:xfrm>
        </p:spPr>
        <p:txBody>
          <a:bodyPr/>
          <a:lstStyle/>
          <a:p>
            <a:pPr>
              <a:buClr>
                <a:schemeClr val="accent4"/>
              </a:buClr>
            </a:pPr>
            <a:r>
              <a:rPr lang="en-GB" dirty="0"/>
              <a:t>The intensity of each voxel in the transformed image must be determined from the intensities in the original image. </a:t>
            </a:r>
          </a:p>
          <a:p>
            <a:pPr>
              <a:buClr>
                <a:schemeClr val="accent4"/>
              </a:buClr>
            </a:pPr>
            <a:r>
              <a:rPr lang="en-GB" dirty="0"/>
              <a:t>In order to realign images with subvoxel accuracy, the spatial transformations will involve fractions of a voxel.</a:t>
            </a:r>
          </a:p>
          <a:p>
            <a:pPr>
              <a:buClr>
                <a:schemeClr val="accent4"/>
              </a:buClr>
            </a:pPr>
            <a:endParaRPr lang="en-GB" dirty="0"/>
          </a:p>
        </p:txBody>
      </p:sp>
      <p:pic>
        <p:nvPicPr>
          <p:cNvPr id="4" name="Picture 4" descr="fmri-fig-10-05-0"/>
          <p:cNvPicPr>
            <a:picLocks noChangeAspect="1" noChangeArrowheads="1"/>
          </p:cNvPicPr>
          <p:nvPr/>
        </p:nvPicPr>
        <p:blipFill>
          <a:blip r:embed="rId2" cstate="print">
            <a:extLst>
              <a:ext uri="{28A0092B-C50C-407E-A947-70E740481C1C}">
                <a14:useLocalDpi xmlns:a14="http://schemas.microsoft.com/office/drawing/2010/main" val="0"/>
              </a:ext>
            </a:extLst>
          </a:blip>
          <a:srcRect t="10716" b="15456"/>
          <a:stretch>
            <a:fillRect/>
          </a:stretch>
        </p:blipFill>
        <p:spPr bwMode="auto">
          <a:xfrm>
            <a:off x="6543674" y="3534558"/>
            <a:ext cx="5133975" cy="284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8200" y="3438436"/>
            <a:ext cx="5276850" cy="1969770"/>
          </a:xfrm>
          <a:prstGeom prst="rect">
            <a:avLst/>
          </a:prstGeom>
        </p:spPr>
        <p:txBody>
          <a:bodyPr wrap="square">
            <a:spAutoFit/>
          </a:bodyPr>
          <a:lstStyle/>
          <a:p>
            <a:pPr>
              <a:buClr>
                <a:schemeClr val="accent4"/>
              </a:buClr>
            </a:pPr>
            <a:endParaRPr lang="en-GB" sz="1000" dirty="0"/>
          </a:p>
          <a:p>
            <a:pPr marL="285750" indent="-285750">
              <a:buClr>
                <a:schemeClr val="accent4"/>
              </a:buClr>
              <a:buFont typeface="Arial" panose="020B0604020202020204" pitchFamily="34" charset="0"/>
              <a:buChar char="•"/>
            </a:pPr>
            <a:r>
              <a:rPr lang="en-GB" sz="2800" dirty="0" smtClean="0"/>
              <a:t>Requires </a:t>
            </a:r>
            <a:r>
              <a:rPr lang="en-GB" sz="2800" dirty="0"/>
              <a:t>an interpolation scheme to estimate the intensity of a voxel, based on the intensity of its neighbours.</a:t>
            </a:r>
            <a:endParaRPr lang="de-DE" sz="2800" dirty="0"/>
          </a:p>
        </p:txBody>
      </p:sp>
    </p:spTree>
    <p:extLst>
      <p:ext uri="{BB962C8B-B14F-4D97-AF65-F5344CB8AC3E}">
        <p14:creationId xmlns:p14="http://schemas.microsoft.com/office/powerpoint/2010/main" val="23201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Realigning: Interpolation</a:t>
            </a:r>
            <a:endParaRPr lang="en-GB" u="sng" dirty="0"/>
          </a:p>
        </p:txBody>
      </p:sp>
      <p:sp>
        <p:nvSpPr>
          <p:cNvPr id="3" name="Content Placeholder 2"/>
          <p:cNvSpPr>
            <a:spLocks noGrp="1"/>
          </p:cNvSpPr>
          <p:nvPr>
            <p:ph idx="1"/>
          </p:nvPr>
        </p:nvSpPr>
        <p:spPr>
          <a:xfrm>
            <a:off x="838200" y="1539875"/>
            <a:ext cx="10515600" cy="4351338"/>
          </a:xfrm>
        </p:spPr>
        <p:txBody>
          <a:bodyPr/>
          <a:lstStyle/>
          <a:p>
            <a:pPr>
              <a:buClr>
                <a:schemeClr val="accent4"/>
              </a:buClr>
            </a:pPr>
            <a:r>
              <a:rPr lang="en-GB" dirty="0"/>
              <a:t>Interpolation </a:t>
            </a:r>
            <a:r>
              <a:rPr lang="en-GB" dirty="0" smtClean="0"/>
              <a:t>is a </a:t>
            </a:r>
            <a:r>
              <a:rPr lang="en-GB" dirty="0"/>
              <a:t>way of constructing new data points from a set of known data points (i.e. </a:t>
            </a:r>
            <a:r>
              <a:rPr lang="en-GB" dirty="0" smtClean="0">
                <a:solidFill>
                  <a:srgbClr val="FFC000"/>
                </a:solidFill>
              </a:rPr>
              <a:t>voxels</a:t>
            </a:r>
            <a:r>
              <a:rPr lang="en-GB" dirty="0"/>
              <a:t>). </a:t>
            </a:r>
            <a:endParaRPr lang="en-GB" dirty="0" smtClean="0"/>
          </a:p>
          <a:p>
            <a:pPr>
              <a:buClr>
                <a:schemeClr val="accent4"/>
              </a:buClr>
            </a:pPr>
            <a:r>
              <a:rPr lang="en-GB" dirty="0" smtClean="0"/>
              <a:t>Simple interpolation</a:t>
            </a:r>
          </a:p>
          <a:p>
            <a:pPr marL="800100" lvl="1" indent="-342900" eaLnBrk="0" hangingPunct="0">
              <a:spcBef>
                <a:spcPct val="20000"/>
              </a:spcBef>
              <a:buClr>
                <a:srgbClr val="FFC000"/>
              </a:buClr>
              <a:buFont typeface="Arial"/>
              <a:buChar char="•"/>
              <a:defRPr/>
            </a:pPr>
            <a:r>
              <a:rPr kumimoji="1" lang="en-GB" kern="0" dirty="0" smtClean="0">
                <a:solidFill>
                  <a:srgbClr val="FF0000"/>
                </a:solidFill>
                <a:cs typeface="Calibri"/>
              </a:rPr>
              <a:t>Nearest neighbour: </a:t>
            </a:r>
            <a:r>
              <a:rPr kumimoji="1" lang="en-GB" kern="0" dirty="0" smtClean="0">
                <a:ea typeface="ＭＳ Ｐゴシック" charset="-128"/>
                <a:cs typeface="Calibri"/>
              </a:rPr>
              <a:t>Takes </a:t>
            </a:r>
            <a:r>
              <a:rPr kumimoji="1" lang="en-GB" kern="0" dirty="0">
                <a:ea typeface="ＭＳ Ｐゴシック" charset="-128"/>
                <a:cs typeface="Calibri"/>
              </a:rPr>
              <a:t>the value of the closest voxel</a:t>
            </a:r>
          </a:p>
          <a:p>
            <a:pPr marL="800100" lvl="1" indent="-342900" eaLnBrk="0" hangingPunct="0">
              <a:spcBef>
                <a:spcPct val="20000"/>
              </a:spcBef>
              <a:buClr>
                <a:srgbClr val="FFC000"/>
              </a:buClr>
              <a:buFont typeface="Arial"/>
              <a:buChar char="•"/>
              <a:defRPr/>
            </a:pPr>
            <a:r>
              <a:rPr kumimoji="1" lang="en-GB" kern="0" dirty="0" smtClean="0">
                <a:solidFill>
                  <a:srgbClr val="FF0000"/>
                </a:solidFill>
                <a:cs typeface="Calibri"/>
              </a:rPr>
              <a:t>Tri-linear: </a:t>
            </a:r>
            <a:r>
              <a:rPr kumimoji="1" lang="en-GB" kern="0" dirty="0" smtClean="0">
                <a:ea typeface="ＭＳ Ｐゴシック" charset="-128"/>
                <a:cs typeface="Calibri"/>
              </a:rPr>
              <a:t>Weighted </a:t>
            </a:r>
            <a:r>
              <a:rPr kumimoji="1" lang="en-GB" kern="0" dirty="0">
                <a:ea typeface="ＭＳ Ｐゴシック" charset="-128"/>
                <a:cs typeface="Calibri"/>
              </a:rPr>
              <a:t>average of the neighbouring voxels</a:t>
            </a:r>
          </a:p>
          <a:p>
            <a:pPr>
              <a:buClr>
                <a:schemeClr val="accent4"/>
              </a:buClr>
            </a:pPr>
            <a:r>
              <a:rPr lang="en-GB" dirty="0" smtClean="0"/>
              <a:t>B-spline interpolation</a:t>
            </a:r>
          </a:p>
          <a:p>
            <a:pPr lvl="1">
              <a:buClr>
                <a:schemeClr val="accent4"/>
              </a:buClr>
            </a:pPr>
            <a:r>
              <a:rPr lang="en-GB" dirty="0" smtClean="0">
                <a:solidFill>
                  <a:schemeClr val="tx2"/>
                </a:solidFill>
              </a:rPr>
              <a:t>Improves </a:t>
            </a:r>
            <a:r>
              <a:rPr lang="en-GB" dirty="0">
                <a:solidFill>
                  <a:schemeClr val="tx2"/>
                </a:solidFill>
              </a:rPr>
              <a:t>accuracy, has higher spatial </a:t>
            </a:r>
            <a:r>
              <a:rPr lang="en-GB" dirty="0" smtClean="0">
                <a:solidFill>
                  <a:schemeClr val="tx2"/>
                </a:solidFill>
              </a:rPr>
              <a:t>frequency</a:t>
            </a:r>
          </a:p>
          <a:p>
            <a:pPr lvl="1">
              <a:buClr>
                <a:schemeClr val="accent4"/>
              </a:buClr>
            </a:pPr>
            <a:r>
              <a:rPr lang="en-GB" dirty="0" smtClean="0">
                <a:solidFill>
                  <a:schemeClr val="tx2"/>
                </a:solidFill>
              </a:rPr>
              <a:t>SPM uses this as standard</a:t>
            </a:r>
            <a:endParaRPr lang="en-GB" dirty="0">
              <a:solidFill>
                <a:schemeClr val="tx2"/>
              </a:solidFill>
            </a:endParaRPr>
          </a:p>
          <a:p>
            <a:pPr marL="457200" lvl="1" indent="0">
              <a:buClr>
                <a:schemeClr val="accent4"/>
              </a:buClr>
              <a:buNone/>
            </a:pPr>
            <a:endParaRPr lang="en-GB" dirty="0" smtClean="0"/>
          </a:p>
          <a:p>
            <a:pPr>
              <a:buClr>
                <a:schemeClr val="accent4"/>
              </a:buClr>
            </a:pPr>
            <a:endParaRPr lang="en-GB" dirty="0"/>
          </a:p>
          <a:p>
            <a:pPr marL="0" indent="0">
              <a:buClr>
                <a:schemeClr val="accent4"/>
              </a:buClr>
              <a:buNone/>
            </a:pPr>
            <a:endParaRPr lang="en-GB" dirty="0"/>
          </a:p>
        </p:txBody>
      </p:sp>
      <p:pic>
        <p:nvPicPr>
          <p:cNvPr id="4" name="Picture 3"/>
          <p:cNvPicPr>
            <a:picLocks noChangeAspect="1"/>
          </p:cNvPicPr>
          <p:nvPr/>
        </p:nvPicPr>
        <p:blipFill rotWithShape="1">
          <a:blip r:embed="rId3"/>
          <a:srcRect l="26421" t="48331" r="55128" b="9922"/>
          <a:stretch/>
        </p:blipFill>
        <p:spPr>
          <a:xfrm>
            <a:off x="8766401" y="2333625"/>
            <a:ext cx="3075967" cy="3914774"/>
          </a:xfrm>
          <a:prstGeom prst="rect">
            <a:avLst/>
          </a:prstGeom>
        </p:spPr>
      </p:pic>
    </p:spTree>
    <p:extLst>
      <p:ext uri="{BB962C8B-B14F-4D97-AF65-F5344CB8AC3E}">
        <p14:creationId xmlns:p14="http://schemas.microsoft.com/office/powerpoint/2010/main" val="21731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69924" y="425450"/>
            <a:ext cx="8877729" cy="1139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smtClean="0"/>
              <a:t>Motion in fMRI: Correction cost function</a:t>
            </a:r>
          </a:p>
        </p:txBody>
      </p:sp>
      <p:sp>
        <p:nvSpPr>
          <p:cNvPr id="5" name="Rectangle 3"/>
          <p:cNvSpPr txBox="1">
            <a:spLocks noChangeArrowheads="1"/>
          </p:cNvSpPr>
          <p:nvPr/>
        </p:nvSpPr>
        <p:spPr>
          <a:xfrm>
            <a:off x="669924" y="1469682"/>
            <a:ext cx="11026776" cy="2236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US" dirty="0" smtClean="0"/>
              <a:t>Motion correction uses </a:t>
            </a:r>
            <a:r>
              <a:rPr lang="en-US" dirty="0" smtClean="0">
                <a:solidFill>
                  <a:srgbClr val="FFC000"/>
                </a:solidFill>
              </a:rPr>
              <a:t>variance</a:t>
            </a:r>
            <a:r>
              <a:rPr lang="en-US" dirty="0" smtClean="0"/>
              <a:t> to check if images are a good match. </a:t>
            </a:r>
          </a:p>
          <a:p>
            <a:pPr>
              <a:buClr>
                <a:srgbClr val="FFC000"/>
              </a:buClr>
            </a:pPr>
            <a:r>
              <a:rPr lang="en-US" dirty="0" smtClean="0"/>
              <a:t>Smaller variance = better match (‘least squares’)</a:t>
            </a:r>
          </a:p>
          <a:p>
            <a:pPr>
              <a:buClr>
                <a:srgbClr val="FFC000"/>
              </a:buClr>
            </a:pPr>
            <a:r>
              <a:rPr lang="en-US" dirty="0" smtClean="0"/>
              <a:t>The realigning process is</a:t>
            </a:r>
            <a:r>
              <a:rPr lang="en-US" dirty="0" smtClean="0">
                <a:solidFill>
                  <a:srgbClr val="FFC000"/>
                </a:solidFill>
              </a:rPr>
              <a:t> iterative</a:t>
            </a:r>
            <a:r>
              <a:rPr lang="en-US" dirty="0" smtClean="0"/>
              <a:t>: Image is moved a bit at a time until match is worse.</a:t>
            </a:r>
            <a:endParaRPr lang="en-GB" dirty="0" smtClean="0"/>
          </a:p>
        </p:txBody>
      </p:sp>
      <p:pic>
        <p:nvPicPr>
          <p:cNvPr id="6" name="Picture 4" descr="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070" y="3706470"/>
            <a:ext cx="7032583" cy="231736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2847376" y="6219706"/>
            <a:ext cx="112434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GB" sz="2000" dirty="0">
                <a:solidFill>
                  <a:srgbClr val="FF0000"/>
                </a:solidFill>
                <a:latin typeface="Tahoma" panose="020B0604030504040204" pitchFamily="34" charset="0"/>
              </a:rPr>
              <a:t>Image 1</a:t>
            </a:r>
          </a:p>
        </p:txBody>
      </p:sp>
      <p:sp>
        <p:nvSpPr>
          <p:cNvPr id="8" name="Text Box 6"/>
          <p:cNvSpPr txBox="1">
            <a:spLocks noChangeArrowheads="1"/>
          </p:cNvSpPr>
          <p:nvPr/>
        </p:nvSpPr>
        <p:spPr bwMode="auto">
          <a:xfrm>
            <a:off x="4771504" y="6224528"/>
            <a:ext cx="112434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GB" sz="2000" dirty="0">
                <a:solidFill>
                  <a:srgbClr val="FF0000"/>
                </a:solidFill>
                <a:latin typeface="Tahoma" panose="020B0604030504040204" pitchFamily="34" charset="0"/>
              </a:rPr>
              <a:t>Image 2</a:t>
            </a:r>
          </a:p>
        </p:txBody>
      </p:sp>
      <p:sp>
        <p:nvSpPr>
          <p:cNvPr id="9" name="Text Box 7"/>
          <p:cNvSpPr txBox="1">
            <a:spLocks noChangeArrowheads="1"/>
          </p:cNvSpPr>
          <p:nvPr/>
        </p:nvSpPr>
        <p:spPr bwMode="auto">
          <a:xfrm>
            <a:off x="6371067" y="6224528"/>
            <a:ext cx="133543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GB" sz="2000" dirty="0">
                <a:solidFill>
                  <a:srgbClr val="FF0000"/>
                </a:solidFill>
                <a:latin typeface="Tahoma" panose="020B0604030504040204" pitchFamily="34" charset="0"/>
              </a:rPr>
              <a:t>Difference</a:t>
            </a:r>
          </a:p>
        </p:txBody>
      </p:sp>
      <p:sp>
        <p:nvSpPr>
          <p:cNvPr id="10" name="Text Box 8"/>
          <p:cNvSpPr txBox="1">
            <a:spLocks noChangeArrowheads="1"/>
          </p:cNvSpPr>
          <p:nvPr/>
        </p:nvSpPr>
        <p:spPr bwMode="auto">
          <a:xfrm>
            <a:off x="7795607" y="6224528"/>
            <a:ext cx="22272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2000" dirty="0">
                <a:solidFill>
                  <a:srgbClr val="FF0000"/>
                </a:solidFill>
                <a:latin typeface="Tahoma" panose="020B0604030504040204" pitchFamily="34" charset="0"/>
              </a:rPr>
              <a:t>Variance (Diff²)</a:t>
            </a:r>
          </a:p>
        </p:txBody>
      </p:sp>
    </p:spTree>
    <p:extLst>
      <p:ext uri="{BB962C8B-B14F-4D97-AF65-F5344CB8AC3E}">
        <p14:creationId xmlns:p14="http://schemas.microsoft.com/office/powerpoint/2010/main" val="208612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Residual Errors</a:t>
            </a:r>
            <a:endParaRPr lang="en-GB" u="sng" dirty="0"/>
          </a:p>
        </p:txBody>
      </p:sp>
      <p:sp>
        <p:nvSpPr>
          <p:cNvPr id="3" name="Rectangle 2"/>
          <p:cNvSpPr/>
          <p:nvPr/>
        </p:nvSpPr>
        <p:spPr>
          <a:xfrm>
            <a:off x="838200" y="1690688"/>
            <a:ext cx="10628086" cy="4031873"/>
          </a:xfrm>
          <a:prstGeom prst="rect">
            <a:avLst/>
          </a:prstGeom>
        </p:spPr>
        <p:txBody>
          <a:bodyPr wrap="square">
            <a:spAutoFit/>
          </a:bodyPr>
          <a:lstStyle/>
          <a:p>
            <a:pPr marL="457200" indent="-457200">
              <a:buClr>
                <a:schemeClr val="accent4"/>
              </a:buClr>
              <a:buFont typeface="Arial" panose="020B0604020202020204" pitchFamily="34" charset="0"/>
              <a:buChar char="•"/>
            </a:pPr>
            <a:r>
              <a:rPr lang="en-GB" sz="3200" dirty="0" smtClean="0">
                <a:solidFill>
                  <a:schemeClr val="tx2"/>
                </a:solidFill>
              </a:rPr>
              <a:t>Even after realignment, there may be </a:t>
            </a:r>
            <a:r>
              <a:rPr lang="en-GB" sz="3200" dirty="0" smtClean="0">
                <a:solidFill>
                  <a:schemeClr val="accent4"/>
                </a:solidFill>
              </a:rPr>
              <a:t>residual errors </a:t>
            </a:r>
            <a:r>
              <a:rPr lang="en-GB" sz="3200" dirty="0" smtClean="0">
                <a:solidFill>
                  <a:schemeClr val="tx2"/>
                </a:solidFill>
              </a:rPr>
              <a:t>in the data</a:t>
            </a:r>
            <a:r>
              <a:rPr lang="en-GB" sz="3200" dirty="0" smtClean="0">
                <a:solidFill>
                  <a:schemeClr val="accent4"/>
                </a:solidFill>
              </a:rPr>
              <a:t> </a:t>
            </a:r>
            <a:r>
              <a:rPr lang="en-GB" sz="3200" dirty="0">
                <a:solidFill>
                  <a:schemeClr val="tx2"/>
                </a:solidFill>
                <a:sym typeface="Wingdings" pitchFamily="2" charset="2"/>
              </a:rPr>
              <a:t> need </a:t>
            </a:r>
            <a:r>
              <a:rPr lang="en-GB" sz="3200" dirty="0">
                <a:solidFill>
                  <a:srgbClr val="FF0000"/>
                </a:solidFill>
                <a:sym typeface="Wingdings" pitchFamily="2" charset="2"/>
              </a:rPr>
              <a:t>unwarping</a:t>
            </a:r>
            <a:r>
              <a:rPr lang="en-GB" sz="3200" dirty="0">
                <a:solidFill>
                  <a:srgbClr val="FF0000"/>
                </a:solidFill>
              </a:rPr>
              <a:t>  </a:t>
            </a:r>
            <a:endParaRPr lang="en-GB" sz="3200" dirty="0" smtClean="0">
              <a:solidFill>
                <a:srgbClr val="FF0000"/>
              </a:solidFill>
            </a:endParaRPr>
          </a:p>
          <a:p>
            <a:pPr>
              <a:buClr>
                <a:schemeClr val="accent4"/>
              </a:buClr>
            </a:pPr>
            <a:endParaRPr lang="en-GB" sz="900" dirty="0" smtClean="0">
              <a:solidFill>
                <a:srgbClr val="FF0000"/>
              </a:solidFill>
            </a:endParaRPr>
          </a:p>
          <a:p>
            <a:pPr marL="457200" indent="-457200">
              <a:buClr>
                <a:schemeClr val="accent4"/>
              </a:buClr>
              <a:buFont typeface="Arial" panose="020B0604020202020204" pitchFamily="34" charset="0"/>
              <a:buChar char="•"/>
            </a:pPr>
            <a:r>
              <a:rPr lang="en-GB" sz="3200" dirty="0"/>
              <a:t>Realignment removes </a:t>
            </a:r>
            <a:r>
              <a:rPr lang="en-GB" sz="3200" b="1" dirty="0">
                <a:solidFill>
                  <a:srgbClr val="FFC000"/>
                </a:solidFill>
              </a:rPr>
              <a:t>rigid</a:t>
            </a:r>
            <a:r>
              <a:rPr lang="en-GB" sz="3200" dirty="0"/>
              <a:t> </a:t>
            </a:r>
            <a:r>
              <a:rPr lang="en-GB" sz="3200" dirty="0" smtClean="0"/>
              <a:t>transformations</a:t>
            </a:r>
          </a:p>
          <a:p>
            <a:pPr marL="914400" lvl="1" indent="-457200">
              <a:buClr>
                <a:schemeClr val="accent4"/>
              </a:buClr>
              <a:buFont typeface="Arial" panose="020B0604020202020204" pitchFamily="34" charset="0"/>
              <a:buChar char="•"/>
            </a:pPr>
            <a:r>
              <a:rPr lang="en-GB" sz="3200" dirty="0" smtClean="0"/>
              <a:t>(i.e</a:t>
            </a:r>
            <a:r>
              <a:rPr lang="en-GB" sz="3200" dirty="0"/>
              <a:t>. purely linear transformations</a:t>
            </a:r>
            <a:r>
              <a:rPr lang="en-GB" sz="3200" dirty="0" smtClean="0"/>
              <a:t>)</a:t>
            </a:r>
          </a:p>
          <a:p>
            <a:pPr lvl="1">
              <a:buClr>
                <a:schemeClr val="accent4"/>
              </a:buClr>
            </a:pPr>
            <a:endParaRPr lang="en-GB" sz="900" dirty="0" smtClean="0"/>
          </a:p>
          <a:p>
            <a:pPr marL="457200" indent="-457200">
              <a:buClr>
                <a:schemeClr val="accent4"/>
              </a:buClr>
              <a:buFont typeface="Arial" panose="020B0604020202020204" pitchFamily="34" charset="0"/>
              <a:buChar char="•"/>
            </a:pPr>
            <a:r>
              <a:rPr lang="en-GB" sz="3200" dirty="0" smtClean="0"/>
              <a:t>Unwarping </a:t>
            </a:r>
            <a:r>
              <a:rPr lang="en-GB" sz="3200" dirty="0"/>
              <a:t>corrects for deformations in the image that are </a:t>
            </a:r>
            <a:r>
              <a:rPr lang="en-GB" sz="3200" b="1" dirty="0">
                <a:solidFill>
                  <a:srgbClr val="FFC000"/>
                </a:solidFill>
              </a:rPr>
              <a:t>non-rigid</a:t>
            </a:r>
            <a:r>
              <a:rPr lang="en-GB" sz="3200" b="1" dirty="0">
                <a:solidFill>
                  <a:schemeClr val="accent4"/>
                </a:solidFill>
              </a:rPr>
              <a:t> </a:t>
            </a:r>
            <a:r>
              <a:rPr lang="en-GB" sz="3200" dirty="0"/>
              <a:t>in nature</a:t>
            </a:r>
          </a:p>
          <a:p>
            <a:pPr algn="ctr"/>
            <a:endParaRPr lang="en-GB" sz="1400" dirty="0"/>
          </a:p>
          <a:p>
            <a:endParaRPr lang="en-GB" sz="3200" dirty="0">
              <a:solidFill>
                <a:srgbClr val="FF0000"/>
              </a:solidFill>
            </a:endParaRPr>
          </a:p>
        </p:txBody>
      </p:sp>
    </p:spTree>
    <p:extLst>
      <p:ext uri="{BB962C8B-B14F-4D97-AF65-F5344CB8AC3E}">
        <p14:creationId xmlns:p14="http://schemas.microsoft.com/office/powerpoint/2010/main" val="23212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8185" y="1357698"/>
            <a:ext cx="7772400" cy="1470025"/>
          </a:xfrm>
        </p:spPr>
        <p:txBody>
          <a:bodyPr>
            <a:normAutofit fontScale="90000"/>
          </a:bodyPr>
          <a:lstStyle/>
          <a:p>
            <a:r>
              <a:rPr lang="en-GB" dirty="0" smtClean="0"/>
              <a:t>Undoing image deformations: </a:t>
            </a:r>
            <a:br>
              <a:rPr lang="en-GB" dirty="0" smtClean="0"/>
            </a:br>
            <a:r>
              <a:rPr lang="en-GB" dirty="0" smtClean="0"/>
              <a:t>unwarping</a:t>
            </a:r>
            <a:endParaRPr lang="en-GB" dirty="0"/>
          </a:p>
        </p:txBody>
      </p:sp>
      <p:pic>
        <p:nvPicPr>
          <p:cNvPr id="4" name="Picture 3" descr="warp_2"/>
          <p:cNvPicPr/>
          <p:nvPr/>
        </p:nvPicPr>
        <p:blipFill>
          <a:blip r:embed="rId3" cstate="print"/>
          <a:srcRect/>
          <a:stretch>
            <a:fillRect/>
          </a:stretch>
        </p:blipFill>
        <p:spPr bwMode="auto">
          <a:xfrm>
            <a:off x="5642928" y="4314732"/>
            <a:ext cx="770096" cy="143827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239419" y="4314730"/>
            <a:ext cx="796290" cy="1410970"/>
          </a:xfrm>
          <a:prstGeom prst="rect">
            <a:avLst/>
          </a:prstGeom>
          <a:noFill/>
          <a:ln w="9525">
            <a:noFill/>
            <a:miter lim="800000"/>
            <a:headEnd/>
            <a:tailEnd/>
          </a:ln>
        </p:spPr>
      </p:pic>
      <p:cxnSp>
        <p:nvCxnSpPr>
          <p:cNvPr id="6" name="Line 14"/>
          <p:cNvCxnSpPr/>
          <p:nvPr/>
        </p:nvCxnSpPr>
        <p:spPr bwMode="auto">
          <a:xfrm>
            <a:off x="5150009" y="5109750"/>
            <a:ext cx="377190" cy="0"/>
          </a:xfrm>
          <a:prstGeom prst="line">
            <a:avLst/>
          </a:prstGeom>
          <a:noFill/>
          <a:ln w="38100">
            <a:solidFill>
              <a:schemeClr val="accent1"/>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 name="Line 14"/>
          <p:cNvCxnSpPr/>
          <p:nvPr/>
        </p:nvCxnSpPr>
        <p:spPr bwMode="auto">
          <a:xfrm>
            <a:off x="6642908" y="5112858"/>
            <a:ext cx="377190" cy="0"/>
          </a:xfrm>
          <a:prstGeom prst="line">
            <a:avLst/>
          </a:prstGeom>
          <a:noFill/>
          <a:ln w="38100">
            <a:solidFill>
              <a:schemeClr val="accent1"/>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8" name="Picture 7"/>
          <p:cNvPicPr/>
          <p:nvPr/>
        </p:nvPicPr>
        <p:blipFill>
          <a:blip r:embed="rId4" cstate="print"/>
          <a:srcRect/>
          <a:stretch>
            <a:fillRect/>
          </a:stretch>
        </p:blipFill>
        <p:spPr bwMode="auto">
          <a:xfrm>
            <a:off x="7201887" y="4317836"/>
            <a:ext cx="796290" cy="1410970"/>
          </a:xfrm>
          <a:prstGeom prst="rect">
            <a:avLst/>
          </a:prstGeom>
          <a:noFill/>
          <a:ln w="9525">
            <a:noFill/>
            <a:miter lim="800000"/>
            <a:headEnd/>
            <a:tailEnd/>
          </a:ln>
        </p:spPr>
      </p:pic>
      <p:grpSp>
        <p:nvGrpSpPr>
          <p:cNvPr id="9" name="Group 8"/>
          <p:cNvGrpSpPr/>
          <p:nvPr/>
        </p:nvGrpSpPr>
        <p:grpSpPr bwMode="auto">
          <a:xfrm>
            <a:off x="2188186" y="3810003"/>
            <a:ext cx="1669387" cy="1928615"/>
            <a:chOff x="0" y="0"/>
            <a:chExt cx="2206" cy="2423"/>
          </a:xfrm>
        </p:grpSpPr>
        <p:grpSp>
          <p:nvGrpSpPr>
            <p:cNvPr id="10" name="Group 9"/>
            <p:cNvGrpSpPr>
              <a:grpSpLocks/>
            </p:cNvGrpSpPr>
            <p:nvPr/>
          </p:nvGrpSpPr>
          <p:grpSpPr bwMode="auto">
            <a:xfrm>
              <a:off x="0" y="0"/>
              <a:ext cx="670" cy="887"/>
              <a:chOff x="0" y="0"/>
              <a:chExt cx="670" cy="887"/>
            </a:xfrm>
          </p:grpSpPr>
          <p:pic>
            <p:nvPicPr>
              <p:cNvPr id="74" name="Picture 73"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Line 7"/>
              <p:cNvSpPr>
                <a:spLocks noChangeShapeType="1"/>
              </p:cNvSpPr>
              <p:nvPr/>
            </p:nvSpPr>
            <p:spPr bwMode="auto">
              <a:xfrm flipV="1">
                <a:off x="594" y="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 name="Line 8"/>
              <p:cNvSpPr>
                <a:spLocks noChangeShapeType="1"/>
              </p:cNvSpPr>
              <p:nvPr/>
            </p:nvSpPr>
            <p:spPr bwMode="auto">
              <a:xfrm flipV="1">
                <a:off x="0" y="48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 name="Group 10"/>
            <p:cNvGrpSpPr>
              <a:grpSpLocks/>
            </p:cNvGrpSpPr>
            <p:nvPr/>
          </p:nvGrpSpPr>
          <p:grpSpPr bwMode="auto">
            <a:xfrm>
              <a:off x="96" y="96"/>
              <a:ext cx="670" cy="887"/>
              <a:chOff x="96" y="96"/>
              <a:chExt cx="670" cy="887"/>
            </a:xfrm>
          </p:grpSpPr>
          <p:pic>
            <p:nvPicPr>
              <p:cNvPr id="71" name="Picture 70"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9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Line 11"/>
              <p:cNvSpPr>
                <a:spLocks noChangeShapeType="1"/>
              </p:cNvSpPr>
              <p:nvPr/>
            </p:nvSpPr>
            <p:spPr bwMode="auto">
              <a:xfrm flipV="1">
                <a:off x="690" y="9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3" name="Line 12"/>
              <p:cNvSpPr>
                <a:spLocks noChangeShapeType="1"/>
              </p:cNvSpPr>
              <p:nvPr/>
            </p:nvSpPr>
            <p:spPr bwMode="auto">
              <a:xfrm flipV="1">
                <a:off x="96" y="58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2" name="Group 11"/>
            <p:cNvGrpSpPr>
              <a:grpSpLocks/>
            </p:cNvGrpSpPr>
            <p:nvPr/>
          </p:nvGrpSpPr>
          <p:grpSpPr bwMode="auto">
            <a:xfrm>
              <a:off x="192" y="192"/>
              <a:ext cx="670" cy="887"/>
              <a:chOff x="192" y="192"/>
              <a:chExt cx="670" cy="887"/>
            </a:xfrm>
          </p:grpSpPr>
          <p:pic>
            <p:nvPicPr>
              <p:cNvPr id="68" name="Picture 67"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92"/>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Line 15"/>
              <p:cNvSpPr>
                <a:spLocks noChangeShapeType="1"/>
              </p:cNvSpPr>
              <p:nvPr/>
            </p:nvSpPr>
            <p:spPr bwMode="auto">
              <a:xfrm flipV="1">
                <a:off x="786" y="192"/>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 name="Line 16"/>
              <p:cNvSpPr>
                <a:spLocks noChangeShapeType="1"/>
              </p:cNvSpPr>
              <p:nvPr/>
            </p:nvSpPr>
            <p:spPr bwMode="auto">
              <a:xfrm flipV="1">
                <a:off x="192" y="680"/>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3" name="Group 12"/>
            <p:cNvGrpSpPr>
              <a:grpSpLocks/>
            </p:cNvGrpSpPr>
            <p:nvPr/>
          </p:nvGrpSpPr>
          <p:grpSpPr bwMode="auto">
            <a:xfrm>
              <a:off x="288" y="288"/>
              <a:ext cx="670" cy="887"/>
              <a:chOff x="288" y="288"/>
              <a:chExt cx="670" cy="887"/>
            </a:xfrm>
          </p:grpSpPr>
          <p:pic>
            <p:nvPicPr>
              <p:cNvPr id="65" name="Picture 64"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88"/>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Line 19"/>
              <p:cNvSpPr>
                <a:spLocks noChangeShapeType="1"/>
              </p:cNvSpPr>
              <p:nvPr/>
            </p:nvSpPr>
            <p:spPr bwMode="auto">
              <a:xfrm flipV="1">
                <a:off x="882" y="288"/>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 name="Line 20"/>
              <p:cNvSpPr>
                <a:spLocks noChangeShapeType="1"/>
              </p:cNvSpPr>
              <p:nvPr/>
            </p:nvSpPr>
            <p:spPr bwMode="auto">
              <a:xfrm flipV="1">
                <a:off x="288" y="776"/>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4" name="Group 13"/>
            <p:cNvGrpSpPr>
              <a:grpSpLocks/>
            </p:cNvGrpSpPr>
            <p:nvPr/>
          </p:nvGrpSpPr>
          <p:grpSpPr bwMode="auto">
            <a:xfrm>
              <a:off x="384" y="384"/>
              <a:ext cx="670" cy="887"/>
              <a:chOff x="384" y="384"/>
              <a:chExt cx="670" cy="887"/>
            </a:xfrm>
          </p:grpSpPr>
          <p:pic>
            <p:nvPicPr>
              <p:cNvPr id="62" name="Picture 61"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384"/>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Line 23"/>
              <p:cNvSpPr>
                <a:spLocks noChangeShapeType="1"/>
              </p:cNvSpPr>
              <p:nvPr/>
            </p:nvSpPr>
            <p:spPr bwMode="auto">
              <a:xfrm flipV="1">
                <a:off x="978" y="384"/>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 name="Line 24"/>
              <p:cNvSpPr>
                <a:spLocks noChangeShapeType="1"/>
              </p:cNvSpPr>
              <p:nvPr/>
            </p:nvSpPr>
            <p:spPr bwMode="auto">
              <a:xfrm flipV="1">
                <a:off x="384" y="872"/>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 name="Group 14"/>
            <p:cNvGrpSpPr>
              <a:grpSpLocks/>
            </p:cNvGrpSpPr>
            <p:nvPr/>
          </p:nvGrpSpPr>
          <p:grpSpPr bwMode="auto">
            <a:xfrm>
              <a:off x="480" y="480"/>
              <a:ext cx="670" cy="887"/>
              <a:chOff x="480" y="480"/>
              <a:chExt cx="670" cy="887"/>
            </a:xfrm>
          </p:grpSpPr>
          <p:pic>
            <p:nvPicPr>
              <p:cNvPr id="59" name="Picture 58"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48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Line 27"/>
              <p:cNvSpPr>
                <a:spLocks noChangeShapeType="1"/>
              </p:cNvSpPr>
              <p:nvPr/>
            </p:nvSpPr>
            <p:spPr bwMode="auto">
              <a:xfrm flipV="1">
                <a:off x="1074" y="48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 name="Line 28"/>
              <p:cNvSpPr>
                <a:spLocks noChangeShapeType="1"/>
              </p:cNvSpPr>
              <p:nvPr/>
            </p:nvSpPr>
            <p:spPr bwMode="auto">
              <a:xfrm flipV="1">
                <a:off x="480" y="96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6" name="Group 15"/>
            <p:cNvGrpSpPr>
              <a:grpSpLocks/>
            </p:cNvGrpSpPr>
            <p:nvPr/>
          </p:nvGrpSpPr>
          <p:grpSpPr bwMode="auto">
            <a:xfrm>
              <a:off x="576" y="576"/>
              <a:ext cx="670" cy="887"/>
              <a:chOff x="576" y="576"/>
              <a:chExt cx="670" cy="887"/>
            </a:xfrm>
          </p:grpSpPr>
          <p:pic>
            <p:nvPicPr>
              <p:cNvPr id="56" name="Picture 55"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57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Line 31"/>
              <p:cNvSpPr>
                <a:spLocks noChangeShapeType="1"/>
              </p:cNvSpPr>
              <p:nvPr/>
            </p:nvSpPr>
            <p:spPr bwMode="auto">
              <a:xfrm flipV="1">
                <a:off x="1170" y="57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8" name="Line 32"/>
              <p:cNvSpPr>
                <a:spLocks noChangeShapeType="1"/>
              </p:cNvSpPr>
              <p:nvPr/>
            </p:nvSpPr>
            <p:spPr bwMode="auto">
              <a:xfrm flipV="1">
                <a:off x="576" y="106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7" name="Group 16"/>
            <p:cNvGrpSpPr>
              <a:grpSpLocks/>
            </p:cNvGrpSpPr>
            <p:nvPr/>
          </p:nvGrpSpPr>
          <p:grpSpPr bwMode="auto">
            <a:xfrm>
              <a:off x="672" y="672"/>
              <a:ext cx="670" cy="887"/>
              <a:chOff x="672" y="672"/>
              <a:chExt cx="670" cy="887"/>
            </a:xfrm>
          </p:grpSpPr>
          <p:pic>
            <p:nvPicPr>
              <p:cNvPr id="53" name="Picture 52"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672"/>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35"/>
              <p:cNvSpPr>
                <a:spLocks noChangeShapeType="1"/>
              </p:cNvSpPr>
              <p:nvPr/>
            </p:nvSpPr>
            <p:spPr bwMode="auto">
              <a:xfrm flipV="1">
                <a:off x="1266" y="672"/>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5" name="Line 36"/>
              <p:cNvSpPr>
                <a:spLocks noChangeShapeType="1"/>
              </p:cNvSpPr>
              <p:nvPr/>
            </p:nvSpPr>
            <p:spPr bwMode="auto">
              <a:xfrm flipV="1">
                <a:off x="672" y="1160"/>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8" name="Group 17"/>
            <p:cNvGrpSpPr>
              <a:grpSpLocks/>
            </p:cNvGrpSpPr>
            <p:nvPr/>
          </p:nvGrpSpPr>
          <p:grpSpPr bwMode="auto">
            <a:xfrm>
              <a:off x="768" y="768"/>
              <a:ext cx="670" cy="887"/>
              <a:chOff x="768" y="768"/>
              <a:chExt cx="670" cy="887"/>
            </a:xfrm>
          </p:grpSpPr>
          <p:pic>
            <p:nvPicPr>
              <p:cNvPr id="50" name="Picture 49"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 y="768"/>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Line 39"/>
              <p:cNvSpPr>
                <a:spLocks noChangeShapeType="1"/>
              </p:cNvSpPr>
              <p:nvPr/>
            </p:nvSpPr>
            <p:spPr bwMode="auto">
              <a:xfrm flipV="1">
                <a:off x="1362" y="768"/>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 name="Line 40"/>
              <p:cNvSpPr>
                <a:spLocks noChangeShapeType="1"/>
              </p:cNvSpPr>
              <p:nvPr/>
            </p:nvSpPr>
            <p:spPr bwMode="auto">
              <a:xfrm flipV="1">
                <a:off x="768" y="1256"/>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9" name="Group 18"/>
            <p:cNvGrpSpPr>
              <a:grpSpLocks/>
            </p:cNvGrpSpPr>
            <p:nvPr/>
          </p:nvGrpSpPr>
          <p:grpSpPr bwMode="auto">
            <a:xfrm>
              <a:off x="864" y="864"/>
              <a:ext cx="670" cy="887"/>
              <a:chOff x="864" y="864"/>
              <a:chExt cx="670" cy="887"/>
            </a:xfrm>
          </p:grpSpPr>
          <p:pic>
            <p:nvPicPr>
              <p:cNvPr id="47" name="Picture 46"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864"/>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Line 43"/>
              <p:cNvSpPr>
                <a:spLocks noChangeShapeType="1"/>
              </p:cNvSpPr>
              <p:nvPr/>
            </p:nvSpPr>
            <p:spPr bwMode="auto">
              <a:xfrm flipV="1">
                <a:off x="1458" y="864"/>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 name="Line 44"/>
              <p:cNvSpPr>
                <a:spLocks noChangeShapeType="1"/>
              </p:cNvSpPr>
              <p:nvPr/>
            </p:nvSpPr>
            <p:spPr bwMode="auto">
              <a:xfrm flipV="1">
                <a:off x="864" y="1352"/>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 name="Group 19"/>
            <p:cNvGrpSpPr>
              <a:grpSpLocks/>
            </p:cNvGrpSpPr>
            <p:nvPr/>
          </p:nvGrpSpPr>
          <p:grpSpPr bwMode="auto">
            <a:xfrm>
              <a:off x="960" y="960"/>
              <a:ext cx="670" cy="887"/>
              <a:chOff x="960" y="960"/>
              <a:chExt cx="670" cy="887"/>
            </a:xfrm>
          </p:grpSpPr>
          <p:pic>
            <p:nvPicPr>
              <p:cNvPr id="44" name="Picture 43"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96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Line 47"/>
              <p:cNvSpPr>
                <a:spLocks noChangeShapeType="1"/>
              </p:cNvSpPr>
              <p:nvPr/>
            </p:nvSpPr>
            <p:spPr bwMode="auto">
              <a:xfrm flipV="1">
                <a:off x="1554" y="96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 name="Line 48"/>
              <p:cNvSpPr>
                <a:spLocks noChangeShapeType="1"/>
              </p:cNvSpPr>
              <p:nvPr/>
            </p:nvSpPr>
            <p:spPr bwMode="auto">
              <a:xfrm flipV="1">
                <a:off x="960" y="144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1" name="Group 20"/>
            <p:cNvGrpSpPr>
              <a:grpSpLocks/>
            </p:cNvGrpSpPr>
            <p:nvPr/>
          </p:nvGrpSpPr>
          <p:grpSpPr bwMode="auto">
            <a:xfrm>
              <a:off x="1056" y="1056"/>
              <a:ext cx="670" cy="887"/>
              <a:chOff x="1056" y="1056"/>
              <a:chExt cx="670" cy="887"/>
            </a:xfrm>
          </p:grpSpPr>
          <p:pic>
            <p:nvPicPr>
              <p:cNvPr id="41" name="Picture 40"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10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51"/>
              <p:cNvSpPr>
                <a:spLocks noChangeShapeType="1"/>
              </p:cNvSpPr>
              <p:nvPr/>
            </p:nvSpPr>
            <p:spPr bwMode="auto">
              <a:xfrm flipV="1">
                <a:off x="1650" y="10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3" name="Line 52"/>
              <p:cNvSpPr>
                <a:spLocks noChangeShapeType="1"/>
              </p:cNvSpPr>
              <p:nvPr/>
            </p:nvSpPr>
            <p:spPr bwMode="auto">
              <a:xfrm flipV="1">
                <a:off x="1056" y="15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2" name="Group 21"/>
            <p:cNvGrpSpPr>
              <a:grpSpLocks/>
            </p:cNvGrpSpPr>
            <p:nvPr/>
          </p:nvGrpSpPr>
          <p:grpSpPr bwMode="auto">
            <a:xfrm>
              <a:off x="1152" y="1152"/>
              <a:ext cx="670" cy="887"/>
              <a:chOff x="1152" y="1152"/>
              <a:chExt cx="670" cy="887"/>
            </a:xfrm>
          </p:grpSpPr>
          <p:pic>
            <p:nvPicPr>
              <p:cNvPr id="38" name="Picture 37"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1152"/>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55"/>
              <p:cNvSpPr>
                <a:spLocks noChangeShapeType="1"/>
              </p:cNvSpPr>
              <p:nvPr/>
            </p:nvSpPr>
            <p:spPr bwMode="auto">
              <a:xfrm flipV="1">
                <a:off x="1746" y="1152"/>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 name="Line 56"/>
              <p:cNvSpPr>
                <a:spLocks noChangeShapeType="1"/>
              </p:cNvSpPr>
              <p:nvPr/>
            </p:nvSpPr>
            <p:spPr bwMode="auto">
              <a:xfrm flipV="1">
                <a:off x="1152" y="1640"/>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3" name="Group 22"/>
            <p:cNvGrpSpPr>
              <a:grpSpLocks/>
            </p:cNvGrpSpPr>
            <p:nvPr/>
          </p:nvGrpSpPr>
          <p:grpSpPr bwMode="auto">
            <a:xfrm>
              <a:off x="1248" y="1248"/>
              <a:ext cx="670" cy="887"/>
              <a:chOff x="1248" y="1248"/>
              <a:chExt cx="670" cy="887"/>
            </a:xfrm>
          </p:grpSpPr>
          <p:pic>
            <p:nvPicPr>
              <p:cNvPr id="35" name="Picture 34"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1248"/>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Line 59"/>
              <p:cNvSpPr>
                <a:spLocks noChangeShapeType="1"/>
              </p:cNvSpPr>
              <p:nvPr/>
            </p:nvSpPr>
            <p:spPr bwMode="auto">
              <a:xfrm flipV="1">
                <a:off x="1842" y="1248"/>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7" name="Line 60"/>
              <p:cNvSpPr>
                <a:spLocks noChangeShapeType="1"/>
              </p:cNvSpPr>
              <p:nvPr/>
            </p:nvSpPr>
            <p:spPr bwMode="auto">
              <a:xfrm flipV="1">
                <a:off x="1248" y="1736"/>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4" name="Group 23"/>
            <p:cNvGrpSpPr>
              <a:grpSpLocks/>
            </p:cNvGrpSpPr>
            <p:nvPr/>
          </p:nvGrpSpPr>
          <p:grpSpPr bwMode="auto">
            <a:xfrm>
              <a:off x="1344" y="1344"/>
              <a:ext cx="670" cy="887"/>
              <a:chOff x="1344" y="1344"/>
              <a:chExt cx="670" cy="887"/>
            </a:xfrm>
          </p:grpSpPr>
          <p:pic>
            <p:nvPicPr>
              <p:cNvPr id="32" name="Picture 31"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344"/>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63"/>
              <p:cNvSpPr>
                <a:spLocks noChangeShapeType="1"/>
              </p:cNvSpPr>
              <p:nvPr/>
            </p:nvSpPr>
            <p:spPr bwMode="auto">
              <a:xfrm flipV="1">
                <a:off x="1938" y="1344"/>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 name="Line 64"/>
              <p:cNvSpPr>
                <a:spLocks noChangeShapeType="1"/>
              </p:cNvSpPr>
              <p:nvPr/>
            </p:nvSpPr>
            <p:spPr bwMode="auto">
              <a:xfrm flipV="1">
                <a:off x="1344" y="1832"/>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5" name="Group 24"/>
            <p:cNvGrpSpPr>
              <a:grpSpLocks/>
            </p:cNvGrpSpPr>
            <p:nvPr/>
          </p:nvGrpSpPr>
          <p:grpSpPr bwMode="auto">
            <a:xfrm>
              <a:off x="1440" y="1440"/>
              <a:ext cx="670" cy="887"/>
              <a:chOff x="1440" y="1440"/>
              <a:chExt cx="670" cy="887"/>
            </a:xfrm>
          </p:grpSpPr>
          <p:pic>
            <p:nvPicPr>
              <p:cNvPr id="29" name="Picture 28"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44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Line 67"/>
              <p:cNvSpPr>
                <a:spLocks noChangeShapeType="1"/>
              </p:cNvSpPr>
              <p:nvPr/>
            </p:nvSpPr>
            <p:spPr bwMode="auto">
              <a:xfrm flipV="1">
                <a:off x="2034" y="144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 name="Line 68"/>
              <p:cNvSpPr>
                <a:spLocks noChangeShapeType="1"/>
              </p:cNvSpPr>
              <p:nvPr/>
            </p:nvSpPr>
            <p:spPr bwMode="auto">
              <a:xfrm flipV="1">
                <a:off x="1440" y="192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pic>
          <p:nvPicPr>
            <p:cNvPr id="26" name="Picture 25"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153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70"/>
            <p:cNvSpPr>
              <a:spLocks noChangeShapeType="1"/>
            </p:cNvSpPr>
            <p:nvPr/>
          </p:nvSpPr>
          <p:spPr bwMode="auto">
            <a:xfrm flipV="1">
              <a:off x="2130" y="153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 name="Line 71"/>
            <p:cNvSpPr>
              <a:spLocks noChangeShapeType="1"/>
            </p:cNvSpPr>
            <p:nvPr/>
          </p:nvSpPr>
          <p:spPr bwMode="auto">
            <a:xfrm flipV="1">
              <a:off x="1536" y="202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45" name="Group 144"/>
          <p:cNvGrpSpPr/>
          <p:nvPr/>
        </p:nvGrpSpPr>
        <p:grpSpPr bwMode="auto">
          <a:xfrm>
            <a:off x="8265213" y="3886415"/>
            <a:ext cx="1669387" cy="1928615"/>
            <a:chOff x="0" y="0"/>
            <a:chExt cx="2206" cy="2423"/>
          </a:xfrm>
        </p:grpSpPr>
        <p:grpSp>
          <p:nvGrpSpPr>
            <p:cNvPr id="146" name="Group 145"/>
            <p:cNvGrpSpPr>
              <a:grpSpLocks/>
            </p:cNvGrpSpPr>
            <p:nvPr/>
          </p:nvGrpSpPr>
          <p:grpSpPr bwMode="auto">
            <a:xfrm>
              <a:off x="0" y="0"/>
              <a:ext cx="670" cy="887"/>
              <a:chOff x="0" y="0"/>
              <a:chExt cx="670" cy="887"/>
            </a:xfrm>
          </p:grpSpPr>
          <p:pic>
            <p:nvPicPr>
              <p:cNvPr id="210" name="Picture 209"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Line 7"/>
              <p:cNvSpPr>
                <a:spLocks noChangeShapeType="1"/>
              </p:cNvSpPr>
              <p:nvPr/>
            </p:nvSpPr>
            <p:spPr bwMode="auto">
              <a:xfrm flipV="1">
                <a:off x="594" y="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2" name="Line 8"/>
              <p:cNvSpPr>
                <a:spLocks noChangeShapeType="1"/>
              </p:cNvSpPr>
              <p:nvPr/>
            </p:nvSpPr>
            <p:spPr bwMode="auto">
              <a:xfrm flipV="1">
                <a:off x="0" y="48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47" name="Group 146"/>
            <p:cNvGrpSpPr>
              <a:grpSpLocks/>
            </p:cNvGrpSpPr>
            <p:nvPr/>
          </p:nvGrpSpPr>
          <p:grpSpPr bwMode="auto">
            <a:xfrm>
              <a:off x="96" y="96"/>
              <a:ext cx="670" cy="887"/>
              <a:chOff x="96" y="96"/>
              <a:chExt cx="670" cy="887"/>
            </a:xfrm>
          </p:grpSpPr>
          <p:pic>
            <p:nvPicPr>
              <p:cNvPr id="207" name="Picture 206"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9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Line 11"/>
              <p:cNvSpPr>
                <a:spLocks noChangeShapeType="1"/>
              </p:cNvSpPr>
              <p:nvPr/>
            </p:nvSpPr>
            <p:spPr bwMode="auto">
              <a:xfrm flipV="1">
                <a:off x="690" y="9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9" name="Line 12"/>
              <p:cNvSpPr>
                <a:spLocks noChangeShapeType="1"/>
              </p:cNvSpPr>
              <p:nvPr/>
            </p:nvSpPr>
            <p:spPr bwMode="auto">
              <a:xfrm flipV="1">
                <a:off x="96" y="58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48" name="Group 147"/>
            <p:cNvGrpSpPr>
              <a:grpSpLocks/>
            </p:cNvGrpSpPr>
            <p:nvPr/>
          </p:nvGrpSpPr>
          <p:grpSpPr bwMode="auto">
            <a:xfrm>
              <a:off x="192" y="192"/>
              <a:ext cx="670" cy="887"/>
              <a:chOff x="192" y="192"/>
              <a:chExt cx="670" cy="887"/>
            </a:xfrm>
          </p:grpSpPr>
          <p:pic>
            <p:nvPicPr>
              <p:cNvPr id="204" name="Picture 203"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92"/>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 name="Line 15"/>
              <p:cNvSpPr>
                <a:spLocks noChangeShapeType="1"/>
              </p:cNvSpPr>
              <p:nvPr/>
            </p:nvSpPr>
            <p:spPr bwMode="auto">
              <a:xfrm flipV="1">
                <a:off x="786" y="192"/>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6" name="Line 16"/>
              <p:cNvSpPr>
                <a:spLocks noChangeShapeType="1"/>
              </p:cNvSpPr>
              <p:nvPr/>
            </p:nvSpPr>
            <p:spPr bwMode="auto">
              <a:xfrm flipV="1">
                <a:off x="192" y="680"/>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49" name="Group 148"/>
            <p:cNvGrpSpPr>
              <a:grpSpLocks/>
            </p:cNvGrpSpPr>
            <p:nvPr/>
          </p:nvGrpSpPr>
          <p:grpSpPr bwMode="auto">
            <a:xfrm>
              <a:off x="288" y="288"/>
              <a:ext cx="670" cy="887"/>
              <a:chOff x="288" y="288"/>
              <a:chExt cx="670" cy="887"/>
            </a:xfrm>
          </p:grpSpPr>
          <p:pic>
            <p:nvPicPr>
              <p:cNvPr id="201" name="Picture 200"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88"/>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Line 19"/>
              <p:cNvSpPr>
                <a:spLocks noChangeShapeType="1"/>
              </p:cNvSpPr>
              <p:nvPr/>
            </p:nvSpPr>
            <p:spPr bwMode="auto">
              <a:xfrm flipV="1">
                <a:off x="882" y="288"/>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3" name="Line 20"/>
              <p:cNvSpPr>
                <a:spLocks noChangeShapeType="1"/>
              </p:cNvSpPr>
              <p:nvPr/>
            </p:nvSpPr>
            <p:spPr bwMode="auto">
              <a:xfrm flipV="1">
                <a:off x="288" y="776"/>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0" name="Group 149"/>
            <p:cNvGrpSpPr>
              <a:grpSpLocks/>
            </p:cNvGrpSpPr>
            <p:nvPr/>
          </p:nvGrpSpPr>
          <p:grpSpPr bwMode="auto">
            <a:xfrm>
              <a:off x="384" y="384"/>
              <a:ext cx="670" cy="887"/>
              <a:chOff x="384" y="384"/>
              <a:chExt cx="670" cy="887"/>
            </a:xfrm>
          </p:grpSpPr>
          <p:pic>
            <p:nvPicPr>
              <p:cNvPr id="198" name="Picture 197"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384"/>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Line 23"/>
              <p:cNvSpPr>
                <a:spLocks noChangeShapeType="1"/>
              </p:cNvSpPr>
              <p:nvPr/>
            </p:nvSpPr>
            <p:spPr bwMode="auto">
              <a:xfrm flipV="1">
                <a:off x="978" y="384"/>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0" name="Line 24"/>
              <p:cNvSpPr>
                <a:spLocks noChangeShapeType="1"/>
              </p:cNvSpPr>
              <p:nvPr/>
            </p:nvSpPr>
            <p:spPr bwMode="auto">
              <a:xfrm flipV="1">
                <a:off x="384" y="872"/>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1" name="Group 150"/>
            <p:cNvGrpSpPr>
              <a:grpSpLocks/>
            </p:cNvGrpSpPr>
            <p:nvPr/>
          </p:nvGrpSpPr>
          <p:grpSpPr bwMode="auto">
            <a:xfrm>
              <a:off x="480" y="480"/>
              <a:ext cx="670" cy="887"/>
              <a:chOff x="480" y="480"/>
              <a:chExt cx="670" cy="887"/>
            </a:xfrm>
          </p:grpSpPr>
          <p:pic>
            <p:nvPicPr>
              <p:cNvPr id="195" name="Picture 194"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48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 name="Line 27"/>
              <p:cNvSpPr>
                <a:spLocks noChangeShapeType="1"/>
              </p:cNvSpPr>
              <p:nvPr/>
            </p:nvSpPr>
            <p:spPr bwMode="auto">
              <a:xfrm flipV="1">
                <a:off x="1074" y="48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7" name="Line 28"/>
              <p:cNvSpPr>
                <a:spLocks noChangeShapeType="1"/>
              </p:cNvSpPr>
              <p:nvPr/>
            </p:nvSpPr>
            <p:spPr bwMode="auto">
              <a:xfrm flipV="1">
                <a:off x="480" y="96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2" name="Group 151"/>
            <p:cNvGrpSpPr>
              <a:grpSpLocks/>
            </p:cNvGrpSpPr>
            <p:nvPr/>
          </p:nvGrpSpPr>
          <p:grpSpPr bwMode="auto">
            <a:xfrm>
              <a:off x="576" y="576"/>
              <a:ext cx="670" cy="887"/>
              <a:chOff x="576" y="576"/>
              <a:chExt cx="670" cy="887"/>
            </a:xfrm>
          </p:grpSpPr>
          <p:pic>
            <p:nvPicPr>
              <p:cNvPr id="192" name="Picture 191"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57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Line 31"/>
              <p:cNvSpPr>
                <a:spLocks noChangeShapeType="1"/>
              </p:cNvSpPr>
              <p:nvPr/>
            </p:nvSpPr>
            <p:spPr bwMode="auto">
              <a:xfrm flipV="1">
                <a:off x="1170" y="57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 name="Line 32"/>
              <p:cNvSpPr>
                <a:spLocks noChangeShapeType="1"/>
              </p:cNvSpPr>
              <p:nvPr/>
            </p:nvSpPr>
            <p:spPr bwMode="auto">
              <a:xfrm flipV="1">
                <a:off x="576" y="106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3" name="Group 152"/>
            <p:cNvGrpSpPr>
              <a:grpSpLocks/>
            </p:cNvGrpSpPr>
            <p:nvPr/>
          </p:nvGrpSpPr>
          <p:grpSpPr bwMode="auto">
            <a:xfrm>
              <a:off x="672" y="672"/>
              <a:ext cx="670" cy="887"/>
              <a:chOff x="672" y="672"/>
              <a:chExt cx="670" cy="887"/>
            </a:xfrm>
          </p:grpSpPr>
          <p:pic>
            <p:nvPicPr>
              <p:cNvPr id="189" name="Picture 188"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672"/>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 name="Line 35"/>
              <p:cNvSpPr>
                <a:spLocks noChangeShapeType="1"/>
              </p:cNvSpPr>
              <p:nvPr/>
            </p:nvSpPr>
            <p:spPr bwMode="auto">
              <a:xfrm flipV="1">
                <a:off x="1266" y="672"/>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1" name="Line 36"/>
              <p:cNvSpPr>
                <a:spLocks noChangeShapeType="1"/>
              </p:cNvSpPr>
              <p:nvPr/>
            </p:nvSpPr>
            <p:spPr bwMode="auto">
              <a:xfrm flipV="1">
                <a:off x="672" y="1160"/>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4" name="Group 153"/>
            <p:cNvGrpSpPr>
              <a:grpSpLocks/>
            </p:cNvGrpSpPr>
            <p:nvPr/>
          </p:nvGrpSpPr>
          <p:grpSpPr bwMode="auto">
            <a:xfrm>
              <a:off x="768" y="768"/>
              <a:ext cx="670" cy="887"/>
              <a:chOff x="768" y="768"/>
              <a:chExt cx="670" cy="887"/>
            </a:xfrm>
          </p:grpSpPr>
          <p:pic>
            <p:nvPicPr>
              <p:cNvPr id="186" name="Picture 185"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 y="768"/>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Line 39"/>
              <p:cNvSpPr>
                <a:spLocks noChangeShapeType="1"/>
              </p:cNvSpPr>
              <p:nvPr/>
            </p:nvSpPr>
            <p:spPr bwMode="auto">
              <a:xfrm flipV="1">
                <a:off x="1362" y="768"/>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8" name="Line 40"/>
              <p:cNvSpPr>
                <a:spLocks noChangeShapeType="1"/>
              </p:cNvSpPr>
              <p:nvPr/>
            </p:nvSpPr>
            <p:spPr bwMode="auto">
              <a:xfrm flipV="1">
                <a:off x="768" y="1256"/>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5" name="Group 154"/>
            <p:cNvGrpSpPr>
              <a:grpSpLocks/>
            </p:cNvGrpSpPr>
            <p:nvPr/>
          </p:nvGrpSpPr>
          <p:grpSpPr bwMode="auto">
            <a:xfrm>
              <a:off x="864" y="864"/>
              <a:ext cx="670" cy="887"/>
              <a:chOff x="864" y="864"/>
              <a:chExt cx="670" cy="887"/>
            </a:xfrm>
          </p:grpSpPr>
          <p:pic>
            <p:nvPicPr>
              <p:cNvPr id="183" name="Picture 182"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864"/>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Line 43"/>
              <p:cNvSpPr>
                <a:spLocks noChangeShapeType="1"/>
              </p:cNvSpPr>
              <p:nvPr/>
            </p:nvSpPr>
            <p:spPr bwMode="auto">
              <a:xfrm flipV="1">
                <a:off x="1458" y="864"/>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5" name="Line 44"/>
              <p:cNvSpPr>
                <a:spLocks noChangeShapeType="1"/>
              </p:cNvSpPr>
              <p:nvPr/>
            </p:nvSpPr>
            <p:spPr bwMode="auto">
              <a:xfrm flipV="1">
                <a:off x="864" y="1352"/>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6" name="Group 155"/>
            <p:cNvGrpSpPr>
              <a:grpSpLocks/>
            </p:cNvGrpSpPr>
            <p:nvPr/>
          </p:nvGrpSpPr>
          <p:grpSpPr bwMode="auto">
            <a:xfrm>
              <a:off x="960" y="960"/>
              <a:ext cx="670" cy="887"/>
              <a:chOff x="960" y="960"/>
              <a:chExt cx="670" cy="887"/>
            </a:xfrm>
          </p:grpSpPr>
          <p:pic>
            <p:nvPicPr>
              <p:cNvPr id="180" name="Picture 179"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96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Line 47"/>
              <p:cNvSpPr>
                <a:spLocks noChangeShapeType="1"/>
              </p:cNvSpPr>
              <p:nvPr/>
            </p:nvSpPr>
            <p:spPr bwMode="auto">
              <a:xfrm flipV="1">
                <a:off x="1554" y="96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2" name="Line 48"/>
              <p:cNvSpPr>
                <a:spLocks noChangeShapeType="1"/>
              </p:cNvSpPr>
              <p:nvPr/>
            </p:nvSpPr>
            <p:spPr bwMode="auto">
              <a:xfrm flipV="1">
                <a:off x="960" y="144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7" name="Group 156"/>
            <p:cNvGrpSpPr>
              <a:grpSpLocks/>
            </p:cNvGrpSpPr>
            <p:nvPr/>
          </p:nvGrpSpPr>
          <p:grpSpPr bwMode="auto">
            <a:xfrm>
              <a:off x="1056" y="1056"/>
              <a:ext cx="670" cy="887"/>
              <a:chOff x="1056" y="1056"/>
              <a:chExt cx="670" cy="887"/>
            </a:xfrm>
          </p:grpSpPr>
          <p:pic>
            <p:nvPicPr>
              <p:cNvPr id="177" name="Picture 176"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10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Line 51"/>
              <p:cNvSpPr>
                <a:spLocks noChangeShapeType="1"/>
              </p:cNvSpPr>
              <p:nvPr/>
            </p:nvSpPr>
            <p:spPr bwMode="auto">
              <a:xfrm flipV="1">
                <a:off x="1650" y="10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9" name="Line 52"/>
              <p:cNvSpPr>
                <a:spLocks noChangeShapeType="1"/>
              </p:cNvSpPr>
              <p:nvPr/>
            </p:nvSpPr>
            <p:spPr bwMode="auto">
              <a:xfrm flipV="1">
                <a:off x="1056" y="15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8" name="Group 157"/>
            <p:cNvGrpSpPr>
              <a:grpSpLocks/>
            </p:cNvGrpSpPr>
            <p:nvPr/>
          </p:nvGrpSpPr>
          <p:grpSpPr bwMode="auto">
            <a:xfrm>
              <a:off x="1152" y="1152"/>
              <a:ext cx="670" cy="887"/>
              <a:chOff x="1152" y="1152"/>
              <a:chExt cx="670" cy="887"/>
            </a:xfrm>
          </p:grpSpPr>
          <p:pic>
            <p:nvPicPr>
              <p:cNvPr id="174" name="Picture 173"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1152"/>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Line 55"/>
              <p:cNvSpPr>
                <a:spLocks noChangeShapeType="1"/>
              </p:cNvSpPr>
              <p:nvPr/>
            </p:nvSpPr>
            <p:spPr bwMode="auto">
              <a:xfrm flipV="1">
                <a:off x="1746" y="1152"/>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6" name="Line 56"/>
              <p:cNvSpPr>
                <a:spLocks noChangeShapeType="1"/>
              </p:cNvSpPr>
              <p:nvPr/>
            </p:nvSpPr>
            <p:spPr bwMode="auto">
              <a:xfrm flipV="1">
                <a:off x="1152" y="1640"/>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9" name="Group 158"/>
            <p:cNvGrpSpPr>
              <a:grpSpLocks/>
            </p:cNvGrpSpPr>
            <p:nvPr/>
          </p:nvGrpSpPr>
          <p:grpSpPr bwMode="auto">
            <a:xfrm>
              <a:off x="1248" y="1248"/>
              <a:ext cx="670" cy="887"/>
              <a:chOff x="1248" y="1248"/>
              <a:chExt cx="670" cy="887"/>
            </a:xfrm>
          </p:grpSpPr>
          <p:pic>
            <p:nvPicPr>
              <p:cNvPr id="171" name="Picture 170"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1248"/>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Line 59"/>
              <p:cNvSpPr>
                <a:spLocks noChangeShapeType="1"/>
              </p:cNvSpPr>
              <p:nvPr/>
            </p:nvSpPr>
            <p:spPr bwMode="auto">
              <a:xfrm flipV="1">
                <a:off x="1842" y="1248"/>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3" name="Line 60"/>
              <p:cNvSpPr>
                <a:spLocks noChangeShapeType="1"/>
              </p:cNvSpPr>
              <p:nvPr/>
            </p:nvSpPr>
            <p:spPr bwMode="auto">
              <a:xfrm flipV="1">
                <a:off x="1248" y="1736"/>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60" name="Group 159"/>
            <p:cNvGrpSpPr>
              <a:grpSpLocks/>
            </p:cNvGrpSpPr>
            <p:nvPr/>
          </p:nvGrpSpPr>
          <p:grpSpPr bwMode="auto">
            <a:xfrm>
              <a:off x="1344" y="1344"/>
              <a:ext cx="670" cy="887"/>
              <a:chOff x="1344" y="1344"/>
              <a:chExt cx="670" cy="887"/>
            </a:xfrm>
          </p:grpSpPr>
          <p:pic>
            <p:nvPicPr>
              <p:cNvPr id="168" name="Picture 167"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344"/>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 name="Line 63"/>
              <p:cNvSpPr>
                <a:spLocks noChangeShapeType="1"/>
              </p:cNvSpPr>
              <p:nvPr/>
            </p:nvSpPr>
            <p:spPr bwMode="auto">
              <a:xfrm flipV="1">
                <a:off x="1938" y="1344"/>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0" name="Line 64"/>
              <p:cNvSpPr>
                <a:spLocks noChangeShapeType="1"/>
              </p:cNvSpPr>
              <p:nvPr/>
            </p:nvSpPr>
            <p:spPr bwMode="auto">
              <a:xfrm flipV="1">
                <a:off x="1344" y="1832"/>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61" name="Group 160"/>
            <p:cNvGrpSpPr>
              <a:grpSpLocks/>
            </p:cNvGrpSpPr>
            <p:nvPr/>
          </p:nvGrpSpPr>
          <p:grpSpPr bwMode="auto">
            <a:xfrm>
              <a:off x="1440" y="1440"/>
              <a:ext cx="670" cy="887"/>
              <a:chOff x="1440" y="1440"/>
              <a:chExt cx="670" cy="887"/>
            </a:xfrm>
          </p:grpSpPr>
          <p:pic>
            <p:nvPicPr>
              <p:cNvPr id="165" name="Picture 164"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44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Line 67"/>
              <p:cNvSpPr>
                <a:spLocks noChangeShapeType="1"/>
              </p:cNvSpPr>
              <p:nvPr/>
            </p:nvSpPr>
            <p:spPr bwMode="auto">
              <a:xfrm flipV="1">
                <a:off x="2034" y="144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7" name="Line 68"/>
              <p:cNvSpPr>
                <a:spLocks noChangeShapeType="1"/>
              </p:cNvSpPr>
              <p:nvPr/>
            </p:nvSpPr>
            <p:spPr bwMode="auto">
              <a:xfrm flipV="1">
                <a:off x="1440" y="192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pic>
          <p:nvPicPr>
            <p:cNvPr id="162" name="Picture 161" descr="s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153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Line 70"/>
            <p:cNvSpPr>
              <a:spLocks noChangeShapeType="1"/>
            </p:cNvSpPr>
            <p:nvPr/>
          </p:nvSpPr>
          <p:spPr bwMode="auto">
            <a:xfrm flipV="1">
              <a:off x="2130" y="153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4" name="Line 71"/>
            <p:cNvSpPr>
              <a:spLocks noChangeShapeType="1"/>
            </p:cNvSpPr>
            <p:nvPr/>
          </p:nvSpPr>
          <p:spPr bwMode="auto">
            <a:xfrm flipV="1">
              <a:off x="1536" y="202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44" name="Title 1"/>
          <p:cNvSpPr txBox="1">
            <a:spLocks/>
          </p:cNvSpPr>
          <p:nvPr/>
        </p:nvSpPr>
        <p:spPr>
          <a:xfrm>
            <a:off x="1631504" y="1484785"/>
            <a:ext cx="9001000" cy="134293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solidFill>
                  <a:schemeClr val="bg1"/>
                </a:solidFill>
              </a:rPr>
              <a:t>Undoing image deformations: </a:t>
            </a:r>
            <a:br>
              <a:rPr lang="en-GB">
                <a:solidFill>
                  <a:schemeClr val="bg1"/>
                </a:solidFill>
              </a:rPr>
            </a:br>
            <a:r>
              <a:rPr lang="en-GB">
                <a:solidFill>
                  <a:schemeClr val="bg1"/>
                </a:solidFill>
              </a:rPr>
              <a:t>unwarping</a:t>
            </a:r>
            <a:endParaRPr lang="en-GB" dirty="0">
              <a:solidFill>
                <a:schemeClr val="bg1"/>
              </a:solidFill>
            </a:endParaRPr>
          </a:p>
        </p:txBody>
      </p:sp>
    </p:spTree>
    <p:extLst>
      <p:ext uri="{BB962C8B-B14F-4D97-AF65-F5344CB8AC3E}">
        <p14:creationId xmlns:p14="http://schemas.microsoft.com/office/powerpoint/2010/main" val="625235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RSIEp3LgsAJa-HcCWlZ95MVdQRXlF5CEY5lIXn5RC8QEk13y4pbA">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104865" y="457203"/>
            <a:ext cx="1964531" cy="1743075"/>
          </a:xfrm>
          <a:prstGeom prst="rect">
            <a:avLst/>
          </a:prstGeom>
          <a:noFill/>
          <a:ln>
            <a:noFill/>
          </a:ln>
        </p:spPr>
      </p:pic>
      <p:pic>
        <p:nvPicPr>
          <p:cNvPr id="6" name="Picture 5" descr="https://encrypted-tbn2.gstatic.com/images?q=tbn:ANd9GcQHJx68W_rPDSaJ-HfDhINsMebQiTZQK5AWHnjLKhtUdhYCjAvO0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416422" y="2666999"/>
            <a:ext cx="1935956" cy="1771650"/>
          </a:xfrm>
          <a:prstGeom prst="rect">
            <a:avLst/>
          </a:prstGeom>
          <a:noFill/>
          <a:ln>
            <a:noFill/>
          </a:ln>
        </p:spPr>
      </p:pic>
      <p:pic>
        <p:nvPicPr>
          <p:cNvPr id="7" name="Picture 6" descr="https://encrypted-tbn2.gstatic.com/images?q=tbn:ANd9GcTJoeWuT8fX7j1ldqXcby3ju7SBUqNAy4654LrR_IcCVY4UutiQ">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8581216" y="283514"/>
            <a:ext cx="1471613" cy="2324100"/>
          </a:xfrm>
          <a:prstGeom prst="rect">
            <a:avLst/>
          </a:prstGeom>
          <a:noFill/>
          <a:ln>
            <a:noFill/>
          </a:ln>
        </p:spPr>
      </p:pic>
      <p:pic>
        <p:nvPicPr>
          <p:cNvPr id="8" name="Picture 7" descr="https://encrypted-tbn1.gstatic.com/images?q=tbn:ANd9GcQ2Jkhl6DsLB-USTyiawQ0UEpan9DeRElojvsWBRmvLDTKiQJaq">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5084828" y="407387"/>
            <a:ext cx="1371600" cy="2495550"/>
          </a:xfrm>
          <a:prstGeom prst="rect">
            <a:avLst/>
          </a:prstGeom>
          <a:noFill/>
          <a:ln>
            <a:noFill/>
          </a:ln>
        </p:spPr>
      </p:pic>
      <p:pic>
        <p:nvPicPr>
          <p:cNvPr id="9" name="Picture 8" descr="https://encrypted-tbn2.gstatic.com/images?q=tbn:ANd9GcQjGS6NAd3F07a21ZzBNx_3ejUUvyHz8BJmiKJ9B43xscwZbph2">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6263638" y="4582299"/>
            <a:ext cx="1964531" cy="1743075"/>
          </a:xfrm>
          <a:prstGeom prst="rect">
            <a:avLst/>
          </a:prstGeom>
          <a:noFill/>
          <a:ln>
            <a:noFill/>
          </a:ln>
        </p:spPr>
      </p:pic>
      <p:pic>
        <p:nvPicPr>
          <p:cNvPr id="10" name="Picture 9" descr="https://encrypted-tbn2.gstatic.com/images?q=tbn:ANd9GcQySBUuH3nMapl6IvI1ET5kzbY__S9zVsdA7Ql8lymXv0moeR_I">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4316018" y="4582297"/>
            <a:ext cx="1564481" cy="2190750"/>
          </a:xfrm>
          <a:prstGeom prst="rect">
            <a:avLst/>
          </a:prstGeom>
          <a:noFill/>
          <a:ln>
            <a:noFill/>
          </a:ln>
        </p:spPr>
      </p:pic>
      <p:pic>
        <p:nvPicPr>
          <p:cNvPr id="11" name="Picture 10" descr="funnymirro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11308" y="3310074"/>
            <a:ext cx="1642451" cy="2367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slice2.mp4">
            <a:hlinkClick r:id="" action="ppaction://media"/>
          </p:cNvPr>
          <p:cNvPicPr/>
          <p:nvPr/>
        </p:nvPicPr>
        <p:blipFill>
          <a:blip r:embed="rId16"/>
          <a:stretch>
            <a:fillRect/>
          </a:stretch>
        </p:blipFill>
        <p:spPr>
          <a:xfrm>
            <a:off x="1795849" y="5319712"/>
            <a:ext cx="1421027" cy="1247774"/>
          </a:xfrm>
          <a:prstGeom prst="rect">
            <a:avLst/>
          </a:prstGeom>
        </p:spPr>
      </p:pic>
      <p:pic>
        <p:nvPicPr>
          <p:cNvPr id="13" name="Picture 12"/>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76789" y="2607614"/>
            <a:ext cx="1217888" cy="117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869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Inhomogeneities</a:t>
            </a:r>
            <a:r>
              <a:rPr lang="en-GB" dirty="0" smtClean="0"/>
              <a:t> in magnetic fields</a:t>
            </a:r>
            <a:endParaRPr lang="en-GB" dirty="0"/>
          </a:p>
        </p:txBody>
      </p:sp>
      <p:pic>
        <p:nvPicPr>
          <p:cNvPr id="10" name="Content Placeholder 9"/>
          <p:cNvPicPr>
            <a:picLocks noGrp="1"/>
          </p:cNvPicPr>
          <p:nvPr>
            <p:ph idx="1"/>
          </p:nvPr>
        </p:nvPicPr>
        <p:blipFill>
          <a:blip r:embed="rId3" cstate="print"/>
          <a:srcRect/>
          <a:stretch>
            <a:fillRect/>
          </a:stretch>
        </p:blipFill>
        <p:spPr bwMode="auto">
          <a:xfrm>
            <a:off x="6094810" y="2367145"/>
            <a:ext cx="2486025" cy="2771775"/>
          </a:xfrm>
          <a:prstGeom prst="rect">
            <a:avLst/>
          </a:prstGeom>
          <a:noFill/>
          <a:ln w="9525">
            <a:noFill/>
            <a:miter lim="800000"/>
            <a:headEnd/>
            <a:tailEnd/>
          </a:ln>
        </p:spPr>
      </p:pic>
      <p:grpSp>
        <p:nvGrpSpPr>
          <p:cNvPr id="5" name="Group 4"/>
          <p:cNvGrpSpPr/>
          <p:nvPr/>
        </p:nvGrpSpPr>
        <p:grpSpPr bwMode="auto">
          <a:xfrm>
            <a:off x="2241594" y="2367145"/>
            <a:ext cx="2790825" cy="4084319"/>
            <a:chOff x="0" y="136525"/>
            <a:chExt cx="3720131" cy="4085410"/>
          </a:xfrm>
        </p:grpSpPr>
        <p:sp>
          <p:nvSpPr>
            <p:cNvPr id="6" name="Subtitle 6"/>
            <p:cNvSpPr txBox="1">
              <a:spLocks/>
            </p:cNvSpPr>
            <p:nvPr/>
          </p:nvSpPr>
          <p:spPr bwMode="auto">
            <a:xfrm>
              <a:off x="0" y="3113090"/>
              <a:ext cx="3720131" cy="1108845"/>
            </a:xfrm>
            <a:prstGeom prst="rect">
              <a:avLst/>
            </a:prstGeom>
            <a:noFill/>
            <a:ln w="9525">
              <a:noFill/>
              <a:miter lim="800000"/>
              <a:headEnd/>
              <a:tailEnd/>
            </a:ln>
          </p:spPr>
          <p:txBody>
            <a:bodyPr/>
            <a:lstStyle/>
            <a:p>
              <a:pPr>
                <a:spcBef>
                  <a:spcPts val="290"/>
                </a:spcBef>
              </a:pPr>
              <a:r>
                <a:rPr lang="en-GB" sz="1200">
                  <a:solidFill>
                    <a:srgbClr val="898989"/>
                  </a:solidFill>
                  <a:latin typeface="Calibri" panose="020F0502020204030204" pitchFamily="34" charset="0"/>
                  <a:ea typeface="Times New Roman" panose="02020603050405020304" pitchFamily="18" charset="0"/>
                  <a:cs typeface="Times New Roman" panose="02020603050405020304" pitchFamily="18" charset="0"/>
                </a:rPr>
                <a:t>Field homogeneity indicated by the more-or-less uniform colouring inside the map of the magnetic field (aside from the dark patches at the borders)</a:t>
              </a:r>
              <a:endParaRPr lang="en-GB" sz="1200">
                <a:latin typeface="Times New Roman" panose="02020603050405020304" pitchFamily="18" charset="0"/>
                <a:ea typeface="Times New Roman" panose="02020603050405020304" pitchFamily="18" charset="0"/>
              </a:endParaRPr>
            </a:p>
          </p:txBody>
        </p:sp>
        <p:grpSp>
          <p:nvGrpSpPr>
            <p:cNvPr id="7" name="Group 6"/>
            <p:cNvGrpSpPr>
              <a:grpSpLocks/>
            </p:cNvGrpSpPr>
            <p:nvPr/>
          </p:nvGrpSpPr>
          <p:grpSpPr bwMode="auto">
            <a:xfrm>
              <a:off x="0" y="136525"/>
              <a:ext cx="3507461" cy="2953308"/>
              <a:chOff x="0" y="136525"/>
              <a:chExt cx="3507461" cy="2953308"/>
            </a:xfrm>
          </p:grpSpPr>
          <p:sp>
            <p:nvSpPr>
              <p:cNvPr id="8" name="Rectangle 7"/>
              <p:cNvSpPr/>
              <p:nvPr/>
            </p:nvSpPr>
            <p:spPr>
              <a:xfrm>
                <a:off x="0" y="136525"/>
                <a:ext cx="3507461" cy="2953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pic>
            <p:nvPicPr>
              <p:cNvPr id="9" name="Picture 8"/>
              <p:cNvPicPr>
                <a:picLocks noChangeAspect="1" noChangeArrowheads="1"/>
              </p:cNvPicPr>
              <p:nvPr/>
            </p:nvPicPr>
            <p:blipFill>
              <a:blip r:embed="rId4" cstate="print"/>
              <a:srcRect/>
              <a:stretch>
                <a:fillRect/>
              </a:stretch>
            </p:blipFill>
            <p:spPr bwMode="auto">
              <a:xfrm>
                <a:off x="110850" y="317104"/>
                <a:ext cx="3285936" cy="2592288"/>
              </a:xfrm>
              <a:prstGeom prst="rect">
                <a:avLst/>
              </a:prstGeom>
              <a:noFill/>
              <a:ln w="9525">
                <a:noFill/>
                <a:miter lim="800000"/>
                <a:headEnd/>
                <a:tailEnd/>
              </a:ln>
            </p:spPr>
          </p:pic>
        </p:grpSp>
      </p:grp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961" y="1326858"/>
            <a:ext cx="497783" cy="73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9208" y="1280180"/>
            <a:ext cx="607953" cy="99669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487913" y="5528133"/>
            <a:ext cx="4320480" cy="923330"/>
          </a:xfrm>
          <a:prstGeom prst="rect">
            <a:avLst/>
          </a:prstGeom>
          <a:noFill/>
        </p:spPr>
        <p:txBody>
          <a:bodyPr wrap="square" rtlCol="0">
            <a:spAutoFit/>
          </a:bodyPr>
          <a:lstStyle/>
          <a:p>
            <a:pPr marL="285750" indent="-285750">
              <a:buFont typeface="Arial" panose="020B0604020202020204" pitchFamily="34" charset="0"/>
              <a:buChar char="•"/>
            </a:pPr>
            <a:r>
              <a:rPr lang="es-MX" dirty="0" err="1"/>
              <a:t>Phantom</a:t>
            </a:r>
            <a:r>
              <a:rPr lang="es-MX" dirty="0"/>
              <a:t> (</a:t>
            </a:r>
            <a:r>
              <a:rPr lang="es-MX" dirty="0" err="1"/>
              <a:t>right</a:t>
            </a:r>
            <a:r>
              <a:rPr lang="es-MX" dirty="0"/>
              <a:t>) has a </a:t>
            </a:r>
            <a:r>
              <a:rPr lang="es-MX" dirty="0" err="1"/>
              <a:t>homogenous</a:t>
            </a:r>
            <a:r>
              <a:rPr lang="es-MX" dirty="0"/>
              <a:t> </a:t>
            </a:r>
            <a:r>
              <a:rPr lang="es-MX" dirty="0" err="1"/>
              <a:t>magnetic</a:t>
            </a:r>
            <a:r>
              <a:rPr lang="es-MX" dirty="0"/>
              <a:t> </a:t>
            </a:r>
            <a:r>
              <a:rPr lang="es-MX" dirty="0" err="1"/>
              <a:t>field</a:t>
            </a:r>
            <a:r>
              <a:rPr lang="es-MX" dirty="0"/>
              <a:t>; </a:t>
            </a:r>
            <a:r>
              <a:rPr lang="es-MX" dirty="0" err="1"/>
              <a:t>Brain</a:t>
            </a:r>
            <a:r>
              <a:rPr lang="es-MX" dirty="0"/>
              <a:t> (</a:t>
            </a:r>
            <a:r>
              <a:rPr lang="es-MX" dirty="0" err="1"/>
              <a:t>right</a:t>
            </a:r>
            <a:r>
              <a:rPr lang="es-MX" dirty="0"/>
              <a:t>) </a:t>
            </a:r>
            <a:r>
              <a:rPr lang="es-MX" dirty="0" err="1"/>
              <a:t>does</a:t>
            </a:r>
            <a:r>
              <a:rPr lang="es-MX" dirty="0"/>
              <a:t> </a:t>
            </a:r>
            <a:r>
              <a:rPr lang="es-MX" dirty="0" err="1"/>
              <a:t>not</a:t>
            </a:r>
            <a:r>
              <a:rPr lang="es-MX" dirty="0"/>
              <a:t> </a:t>
            </a:r>
            <a:r>
              <a:rPr lang="es-MX" dirty="0" err="1"/>
              <a:t>due</a:t>
            </a:r>
            <a:r>
              <a:rPr lang="es-MX" dirty="0"/>
              <a:t> </a:t>
            </a:r>
            <a:r>
              <a:rPr lang="es-MX" dirty="0" err="1"/>
              <a:t>to</a:t>
            </a:r>
            <a:r>
              <a:rPr lang="es-MX" dirty="0"/>
              <a:t> </a:t>
            </a:r>
            <a:r>
              <a:rPr lang="es-MX" dirty="0" err="1"/>
              <a:t>differences</a:t>
            </a:r>
            <a:r>
              <a:rPr lang="es-MX" dirty="0"/>
              <a:t> </a:t>
            </a:r>
            <a:r>
              <a:rPr lang="es-MX" dirty="0" err="1"/>
              <a:t>between</a:t>
            </a:r>
            <a:r>
              <a:rPr lang="es-MX" dirty="0"/>
              <a:t> air &amp; </a:t>
            </a:r>
            <a:r>
              <a:rPr lang="es-MX" dirty="0" err="1"/>
              <a:t>tissue</a:t>
            </a:r>
            <a:endParaRPr lang="es-MX" dirty="0"/>
          </a:p>
        </p:txBody>
      </p:sp>
    </p:spTree>
    <p:extLst>
      <p:ext uri="{BB962C8B-B14F-4D97-AF65-F5344CB8AC3E}">
        <p14:creationId xmlns:p14="http://schemas.microsoft.com/office/powerpoint/2010/main" val="3961801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_nonlin"/>
          <p:cNvPicPr/>
          <p:nvPr/>
        </p:nvPicPr>
        <p:blipFill>
          <a:blip r:embed="rId3" cstate="print"/>
          <a:srcRect l="4742" r="2489"/>
          <a:stretch>
            <a:fillRect/>
          </a:stretch>
        </p:blipFill>
        <p:spPr bwMode="auto">
          <a:xfrm>
            <a:off x="2437969" y="1193158"/>
            <a:ext cx="4164806" cy="4175125"/>
          </a:xfrm>
          <a:prstGeom prst="rect">
            <a:avLst/>
          </a:prstGeom>
          <a:noFill/>
          <a:ln w="9525">
            <a:noFill/>
            <a:miter lim="800000"/>
            <a:headEnd/>
            <a:tailEnd/>
          </a:ln>
        </p:spPr>
      </p:pic>
      <p:pic>
        <p:nvPicPr>
          <p:cNvPr id="5" name="Picture 4" descr="http://ccn.ucla.edu/BMCweb/SharedCode/slides/MagneticSusceptibility2.GIF"/>
          <p:cNvPicPr/>
          <p:nvPr/>
        </p:nvPicPr>
        <p:blipFill>
          <a:blip r:embed="rId4">
            <a:extLst>
              <a:ext uri="{28A0092B-C50C-407E-A947-70E740481C1C}">
                <a14:useLocalDpi xmlns:a14="http://schemas.microsoft.com/office/drawing/2010/main" val="0"/>
              </a:ext>
            </a:extLst>
          </a:blip>
          <a:srcRect/>
          <a:stretch>
            <a:fillRect/>
          </a:stretch>
        </p:blipFill>
        <p:spPr bwMode="auto">
          <a:xfrm>
            <a:off x="6942860" y="245110"/>
            <a:ext cx="2959418" cy="2633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7225040" y="3061019"/>
            <a:ext cx="2395061" cy="3631565"/>
          </a:xfrm>
          <a:prstGeom prst="rect">
            <a:avLst/>
          </a:prstGeom>
        </p:spPr>
      </p:pic>
      <p:sp>
        <p:nvSpPr>
          <p:cNvPr id="2" name="1 CuadroTexto"/>
          <p:cNvSpPr txBox="1"/>
          <p:nvPr/>
        </p:nvSpPr>
        <p:spPr>
          <a:xfrm>
            <a:off x="2207568" y="245111"/>
            <a:ext cx="3744416" cy="646331"/>
          </a:xfrm>
          <a:prstGeom prst="rect">
            <a:avLst/>
          </a:prstGeom>
          <a:noFill/>
        </p:spPr>
        <p:txBody>
          <a:bodyPr wrap="square" rtlCol="0">
            <a:spAutoFit/>
          </a:bodyPr>
          <a:lstStyle/>
          <a:p>
            <a:pPr marL="285750" indent="-285750">
              <a:buFont typeface="Arial" panose="020B0604020202020204" pitchFamily="34" charset="0"/>
              <a:buChar char="•"/>
            </a:pPr>
            <a:r>
              <a:rPr lang="es-MX" dirty="0" err="1"/>
              <a:t>Different</a:t>
            </a:r>
            <a:r>
              <a:rPr lang="es-MX" dirty="0"/>
              <a:t> </a:t>
            </a:r>
            <a:r>
              <a:rPr lang="es-MX" dirty="0" err="1"/>
              <a:t>visualizations</a:t>
            </a:r>
            <a:r>
              <a:rPr lang="es-MX" dirty="0"/>
              <a:t> of </a:t>
            </a:r>
            <a:r>
              <a:rPr lang="es-MX" dirty="0" err="1"/>
              <a:t>deformations</a:t>
            </a:r>
            <a:r>
              <a:rPr lang="es-MX" dirty="0"/>
              <a:t> of </a:t>
            </a:r>
            <a:r>
              <a:rPr lang="es-MX" dirty="0" err="1"/>
              <a:t>magnetic</a:t>
            </a:r>
            <a:r>
              <a:rPr lang="es-MX" dirty="0"/>
              <a:t> </a:t>
            </a:r>
            <a:r>
              <a:rPr lang="es-MX" dirty="0" err="1"/>
              <a:t>fields</a:t>
            </a:r>
            <a:endParaRPr lang="es-MX" dirty="0"/>
          </a:p>
        </p:txBody>
      </p:sp>
    </p:spTree>
    <p:extLst>
      <p:ext uri="{BB962C8B-B14F-4D97-AF65-F5344CB8AC3E}">
        <p14:creationId xmlns:p14="http://schemas.microsoft.com/office/powerpoint/2010/main" val="21397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u="sng" dirty="0" smtClean="0"/>
              <a:t>Contents</a:t>
            </a:r>
            <a:endParaRPr lang="en-GB" u="sng" dirty="0"/>
          </a:p>
        </p:txBody>
      </p:sp>
      <p:sp>
        <p:nvSpPr>
          <p:cNvPr id="3" name="Content Placeholder 2"/>
          <p:cNvSpPr>
            <a:spLocks noGrp="1"/>
          </p:cNvSpPr>
          <p:nvPr>
            <p:ph idx="1"/>
          </p:nvPr>
        </p:nvSpPr>
        <p:spPr>
          <a:xfrm>
            <a:off x="838200" y="1558924"/>
            <a:ext cx="10515600" cy="4943476"/>
          </a:xfrm>
        </p:spPr>
        <p:txBody>
          <a:bodyPr>
            <a:normAutofit/>
          </a:bodyPr>
          <a:lstStyle/>
          <a:p>
            <a:pPr>
              <a:buClr>
                <a:schemeClr val="accent4">
                  <a:lumMod val="60000"/>
                  <a:lumOff val="40000"/>
                </a:schemeClr>
              </a:buClr>
            </a:pPr>
            <a:r>
              <a:rPr lang="en-US" dirty="0" smtClean="0">
                <a:latin typeface="Calibri" pitchFamily="34" charset="0"/>
                <a:ea typeface="Calibri" pitchFamily="34" charset="0"/>
                <a:cs typeface="Calibri" pitchFamily="34" charset="0"/>
              </a:rPr>
              <a:t>Pre-processing in fMRI</a:t>
            </a:r>
          </a:p>
          <a:p>
            <a:pPr>
              <a:buClr>
                <a:schemeClr val="accent4">
                  <a:lumMod val="60000"/>
                  <a:lumOff val="40000"/>
                </a:schemeClr>
              </a:buClr>
            </a:pPr>
            <a:r>
              <a:rPr lang="en-US" dirty="0" smtClean="0">
                <a:latin typeface="Calibri" pitchFamily="34" charset="0"/>
                <a:ea typeface="Calibri" pitchFamily="34" charset="0"/>
                <a:cs typeface="Calibri" pitchFamily="34" charset="0"/>
              </a:rPr>
              <a:t>Motion </a:t>
            </a:r>
            <a:r>
              <a:rPr lang="en-US" dirty="0">
                <a:latin typeface="Calibri" pitchFamily="34" charset="0"/>
                <a:ea typeface="Calibri" pitchFamily="34" charset="0"/>
                <a:cs typeface="Calibri" pitchFamily="34" charset="0"/>
              </a:rPr>
              <a:t>in fMRI</a:t>
            </a:r>
          </a:p>
          <a:p>
            <a:pPr lvl="1">
              <a:buClr>
                <a:schemeClr val="accent4">
                  <a:lumMod val="60000"/>
                  <a:lumOff val="40000"/>
                </a:schemeClr>
              </a:buClr>
            </a:pPr>
            <a:r>
              <a:rPr lang="en-US" sz="2100" dirty="0">
                <a:latin typeface="Calibri" pitchFamily="34" charset="0"/>
                <a:ea typeface="Calibri" pitchFamily="34" charset="0"/>
                <a:cs typeface="Calibri" pitchFamily="34" charset="0"/>
              </a:rPr>
              <a:t>Motion </a:t>
            </a:r>
            <a:r>
              <a:rPr lang="en-US" sz="2100" dirty="0" smtClean="0">
                <a:latin typeface="Calibri" pitchFamily="34" charset="0"/>
                <a:ea typeface="Calibri" pitchFamily="34" charset="0"/>
                <a:cs typeface="Calibri" pitchFamily="34" charset="0"/>
              </a:rPr>
              <a:t>prevention</a:t>
            </a:r>
            <a:endParaRPr lang="en-US" sz="2100" dirty="0">
              <a:latin typeface="Calibri" pitchFamily="34" charset="0"/>
              <a:ea typeface="Calibri" pitchFamily="34" charset="0"/>
              <a:cs typeface="Calibri" pitchFamily="34" charset="0"/>
            </a:endParaRPr>
          </a:p>
          <a:p>
            <a:pPr lvl="1">
              <a:buClr>
                <a:schemeClr val="accent4">
                  <a:lumMod val="60000"/>
                  <a:lumOff val="40000"/>
                </a:schemeClr>
              </a:buClr>
            </a:pPr>
            <a:r>
              <a:rPr lang="en-US" sz="2100" dirty="0">
                <a:latin typeface="Calibri" pitchFamily="34" charset="0"/>
                <a:ea typeface="Calibri" pitchFamily="34" charset="0"/>
                <a:cs typeface="Calibri" pitchFamily="34" charset="0"/>
              </a:rPr>
              <a:t>Motion </a:t>
            </a:r>
            <a:r>
              <a:rPr lang="en-US" sz="2100" dirty="0" smtClean="0">
                <a:latin typeface="Calibri" pitchFamily="34" charset="0"/>
                <a:ea typeface="Calibri" pitchFamily="34" charset="0"/>
                <a:cs typeface="Calibri" pitchFamily="34" charset="0"/>
              </a:rPr>
              <a:t>correction</a:t>
            </a:r>
            <a:endParaRPr lang="en-US" sz="2100" dirty="0">
              <a:latin typeface="Calibri" pitchFamily="34" charset="0"/>
              <a:ea typeface="Calibri" pitchFamily="34" charset="0"/>
              <a:cs typeface="Calibri" pitchFamily="34" charset="0"/>
            </a:endParaRPr>
          </a:p>
          <a:p>
            <a:pPr>
              <a:spcBef>
                <a:spcPts val="1200"/>
              </a:spcBef>
              <a:buClr>
                <a:schemeClr val="accent4">
                  <a:lumMod val="60000"/>
                  <a:lumOff val="40000"/>
                </a:schemeClr>
              </a:buClr>
            </a:pPr>
            <a:r>
              <a:rPr lang="en-US" dirty="0">
                <a:latin typeface="Calibri" pitchFamily="34" charset="0"/>
                <a:ea typeface="Calibri" pitchFamily="34" charset="0"/>
                <a:cs typeface="Calibri" pitchFamily="34" charset="0"/>
              </a:rPr>
              <a:t>Realignment </a:t>
            </a:r>
            <a:endParaRPr lang="en-US" dirty="0" smtClean="0">
              <a:latin typeface="Calibri" pitchFamily="34" charset="0"/>
              <a:ea typeface="Calibri" pitchFamily="34" charset="0"/>
              <a:cs typeface="Calibri" pitchFamily="34" charset="0"/>
            </a:endParaRPr>
          </a:p>
          <a:p>
            <a:pPr lvl="1">
              <a:spcBef>
                <a:spcPts val="1200"/>
              </a:spcBef>
              <a:buClr>
                <a:schemeClr val="accent4">
                  <a:lumMod val="60000"/>
                  <a:lumOff val="40000"/>
                </a:schemeClr>
              </a:buClr>
            </a:pPr>
            <a:r>
              <a:rPr lang="en-US" sz="2000" dirty="0" smtClean="0">
                <a:latin typeface="Calibri" pitchFamily="34" charset="0"/>
                <a:ea typeface="Calibri" pitchFamily="34" charset="0"/>
                <a:cs typeface="Calibri" pitchFamily="34" charset="0"/>
              </a:rPr>
              <a:t>Registration</a:t>
            </a:r>
            <a:endParaRPr lang="en-US" sz="2000" dirty="0">
              <a:latin typeface="Calibri" pitchFamily="34" charset="0"/>
              <a:ea typeface="Calibri" pitchFamily="34" charset="0"/>
              <a:cs typeface="Calibri" pitchFamily="34" charset="0"/>
            </a:endParaRPr>
          </a:p>
          <a:p>
            <a:pPr lvl="1">
              <a:buClr>
                <a:schemeClr val="accent4">
                  <a:lumMod val="60000"/>
                  <a:lumOff val="40000"/>
                </a:schemeClr>
              </a:buClr>
            </a:pPr>
            <a:r>
              <a:rPr lang="en-US" sz="2100" dirty="0">
                <a:latin typeface="Calibri" pitchFamily="34" charset="0"/>
                <a:ea typeface="Calibri" pitchFamily="34" charset="0"/>
                <a:cs typeface="Calibri" pitchFamily="34" charset="0"/>
              </a:rPr>
              <a:t>Transformation</a:t>
            </a:r>
          </a:p>
          <a:p>
            <a:pPr>
              <a:spcBef>
                <a:spcPts val="1200"/>
              </a:spcBef>
              <a:spcAft>
                <a:spcPts val="600"/>
              </a:spcAft>
              <a:buClr>
                <a:schemeClr val="accent4">
                  <a:lumMod val="60000"/>
                  <a:lumOff val="40000"/>
                </a:schemeClr>
              </a:buClr>
            </a:pPr>
            <a:r>
              <a:rPr lang="en-US" dirty="0" smtClean="0">
                <a:latin typeface="Calibri" pitchFamily="34" charset="0"/>
                <a:ea typeface="Calibri" pitchFamily="34" charset="0"/>
                <a:cs typeface="Calibri" pitchFamily="34" charset="0"/>
              </a:rPr>
              <a:t>Unwarping</a:t>
            </a:r>
          </a:p>
          <a:p>
            <a:pPr>
              <a:spcBef>
                <a:spcPts val="1200"/>
              </a:spcBef>
              <a:spcAft>
                <a:spcPts val="600"/>
              </a:spcAft>
              <a:buClr>
                <a:schemeClr val="accent4">
                  <a:lumMod val="60000"/>
                  <a:lumOff val="40000"/>
                </a:schemeClr>
              </a:buClr>
            </a:pPr>
            <a:r>
              <a:rPr lang="en-US" dirty="0" smtClean="0">
                <a:latin typeface="Calibri" pitchFamily="34" charset="0"/>
                <a:ea typeface="Calibri" pitchFamily="34" charset="0"/>
                <a:cs typeface="Calibri" pitchFamily="34" charset="0"/>
              </a:rPr>
              <a:t>SPM</a:t>
            </a:r>
            <a:endParaRPr lang="en-US" dirty="0">
              <a:latin typeface="Calibri" pitchFamily="34" charset="0"/>
              <a:ea typeface="Calibri" pitchFamily="34" charset="0"/>
              <a:cs typeface="Calibri" pitchFamily="34" charset="0"/>
            </a:endParaRPr>
          </a:p>
          <a:p>
            <a:pPr>
              <a:buClr>
                <a:schemeClr val="accent4">
                  <a:lumMod val="60000"/>
                  <a:lumOff val="40000"/>
                </a:schemeClr>
              </a:buClr>
            </a:pPr>
            <a:endParaRPr lang="en-GB" dirty="0"/>
          </a:p>
        </p:txBody>
      </p:sp>
      <p:sp>
        <p:nvSpPr>
          <p:cNvPr id="8" name="Right Brace 7"/>
          <p:cNvSpPr/>
          <p:nvPr/>
        </p:nvSpPr>
        <p:spPr>
          <a:xfrm>
            <a:off x="5346700" y="4737539"/>
            <a:ext cx="482600" cy="124539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p:cNvSpPr/>
          <p:nvPr/>
        </p:nvSpPr>
        <p:spPr>
          <a:xfrm>
            <a:off x="5588000" y="5137097"/>
            <a:ext cx="1816100" cy="446276"/>
          </a:xfrm>
          <a:prstGeom prst="rect">
            <a:avLst/>
          </a:prstGeom>
        </p:spPr>
        <p:txBody>
          <a:bodyPr wrap="square">
            <a:spAutoFit/>
          </a:bodyPr>
          <a:lstStyle/>
          <a:p>
            <a:pPr lvl="1" eaLnBrk="0" hangingPunct="0">
              <a:spcBef>
                <a:spcPct val="50000"/>
              </a:spcBef>
              <a:buClr>
                <a:srgbClr val="FFC000"/>
              </a:buClr>
            </a:pPr>
            <a:r>
              <a:rPr lang="en-GB" sz="2300" i="1" dirty="0" smtClean="0">
                <a:solidFill>
                  <a:srgbClr val="FFC000"/>
                </a:solidFill>
                <a:latin typeface="Calibri" pitchFamily="34" charset="0"/>
                <a:ea typeface="Calibri" pitchFamily="34" charset="0"/>
                <a:cs typeface="Calibri" pitchFamily="34" charset="0"/>
              </a:rPr>
              <a:t>Sebastian</a:t>
            </a:r>
            <a:endParaRPr lang="en-GB" sz="2300" dirty="0">
              <a:solidFill>
                <a:srgbClr val="FFC000"/>
              </a:solidFill>
              <a:latin typeface="Calibri" pitchFamily="34" charset="0"/>
              <a:ea typeface="Calibri" pitchFamily="34" charset="0"/>
              <a:cs typeface="Calibri" pitchFamily="34" charset="0"/>
            </a:endParaRPr>
          </a:p>
        </p:txBody>
      </p:sp>
      <p:sp>
        <p:nvSpPr>
          <p:cNvPr id="13" name="Rectangle 12"/>
          <p:cNvSpPr/>
          <p:nvPr/>
        </p:nvSpPr>
        <p:spPr>
          <a:xfrm>
            <a:off x="5588000" y="2912706"/>
            <a:ext cx="1816100" cy="446276"/>
          </a:xfrm>
          <a:prstGeom prst="rect">
            <a:avLst/>
          </a:prstGeom>
        </p:spPr>
        <p:txBody>
          <a:bodyPr wrap="square">
            <a:spAutoFit/>
          </a:bodyPr>
          <a:lstStyle/>
          <a:p>
            <a:pPr lvl="1" eaLnBrk="0" hangingPunct="0">
              <a:spcBef>
                <a:spcPct val="50000"/>
              </a:spcBef>
              <a:buClr>
                <a:srgbClr val="FFC000"/>
              </a:buClr>
            </a:pPr>
            <a:r>
              <a:rPr lang="en-GB" sz="2300" i="1" dirty="0" smtClean="0">
                <a:solidFill>
                  <a:srgbClr val="FFC000"/>
                </a:solidFill>
                <a:latin typeface="Calibri" pitchFamily="34" charset="0"/>
                <a:ea typeface="Calibri" pitchFamily="34" charset="0"/>
                <a:cs typeface="Calibri" pitchFamily="34" charset="0"/>
              </a:rPr>
              <a:t>Charlie</a:t>
            </a:r>
            <a:endParaRPr lang="en-GB" sz="2300" dirty="0">
              <a:solidFill>
                <a:srgbClr val="FFC000"/>
              </a:solidFill>
              <a:latin typeface="Calibri" pitchFamily="34" charset="0"/>
              <a:ea typeface="Calibri" pitchFamily="34" charset="0"/>
              <a:cs typeface="Calibri" pitchFamily="34" charset="0"/>
            </a:endParaRPr>
          </a:p>
        </p:txBody>
      </p:sp>
      <p:sp>
        <p:nvSpPr>
          <p:cNvPr id="14" name="Right Brace 13"/>
          <p:cNvSpPr/>
          <p:nvPr/>
        </p:nvSpPr>
        <p:spPr>
          <a:xfrm>
            <a:off x="5346700" y="1690688"/>
            <a:ext cx="482600" cy="279241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04946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2129483" y="436606"/>
            <a:ext cx="7772399" cy="5684108"/>
          </a:xfrm>
          <a:prstGeom prst="rect">
            <a:avLst/>
          </a:prstGeom>
          <a:noFill/>
          <a:ln w="9525">
            <a:noFill/>
            <a:miter lim="800000"/>
            <a:headEnd/>
            <a:tailEnd/>
          </a:ln>
        </p:spPr>
      </p:pic>
    </p:spTree>
    <p:extLst>
      <p:ext uri="{BB962C8B-B14F-4D97-AF65-F5344CB8AC3E}">
        <p14:creationId xmlns:p14="http://schemas.microsoft.com/office/powerpoint/2010/main" val="364616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p:nvPr/>
        </p:nvPicPr>
        <p:blipFill>
          <a:blip r:embed="rId2"/>
          <a:stretch>
            <a:fillRect/>
          </a:stretch>
        </p:blipFill>
        <p:spPr>
          <a:xfrm>
            <a:off x="2178781" y="609600"/>
            <a:ext cx="2879884" cy="4932784"/>
          </a:xfrm>
          <a:prstGeom prst="rect">
            <a:avLst/>
          </a:prstGeom>
        </p:spPr>
      </p:pic>
      <p:grpSp>
        <p:nvGrpSpPr>
          <p:cNvPr id="5" name="Group 4"/>
          <p:cNvGrpSpPr/>
          <p:nvPr/>
        </p:nvGrpSpPr>
        <p:grpSpPr bwMode="auto">
          <a:xfrm>
            <a:off x="5779173" y="197174"/>
            <a:ext cx="3502819" cy="3384550"/>
            <a:chOff x="4070350" y="0"/>
            <a:chExt cx="4670746" cy="3384376"/>
          </a:xfrm>
        </p:grpSpPr>
        <p:pic>
          <p:nvPicPr>
            <p:cNvPr id="6" name="Picture 5"/>
            <p:cNvPicPr>
              <a:picLocks noChangeAspect="1" noChangeArrowheads="1"/>
            </p:cNvPicPr>
            <p:nvPr/>
          </p:nvPicPr>
          <p:blipFill>
            <a:blip r:embed="rId3" cstate="print"/>
            <a:srcRect/>
            <a:stretch>
              <a:fillRect/>
            </a:stretch>
          </p:blipFill>
          <p:spPr bwMode="auto">
            <a:xfrm>
              <a:off x="4070350" y="0"/>
              <a:ext cx="4670746" cy="3384376"/>
            </a:xfrm>
            <a:prstGeom prst="rect">
              <a:avLst/>
            </a:prstGeom>
            <a:noFill/>
            <a:ln w="9525">
              <a:noFill/>
              <a:miter lim="800000"/>
              <a:headEnd/>
              <a:tailEnd/>
            </a:ln>
          </p:spPr>
        </p:pic>
        <p:grpSp>
          <p:nvGrpSpPr>
            <p:cNvPr id="7" name="Group 6"/>
            <p:cNvGrpSpPr>
              <a:grpSpLocks/>
            </p:cNvGrpSpPr>
            <p:nvPr/>
          </p:nvGrpSpPr>
          <p:grpSpPr bwMode="auto">
            <a:xfrm>
              <a:off x="6955035" y="0"/>
              <a:ext cx="1595549" cy="1808070"/>
              <a:chOff x="6955035" y="0"/>
              <a:chExt cx="1595549" cy="1808070"/>
            </a:xfrm>
          </p:grpSpPr>
          <p:grpSp>
            <p:nvGrpSpPr>
              <p:cNvPr id="8" name="Group 7"/>
              <p:cNvGrpSpPr>
                <a:grpSpLocks/>
              </p:cNvGrpSpPr>
              <p:nvPr/>
            </p:nvGrpSpPr>
            <p:grpSpPr bwMode="auto">
              <a:xfrm>
                <a:off x="6955035" y="1060395"/>
                <a:ext cx="952566" cy="747675"/>
                <a:chOff x="6955035" y="1060395"/>
                <a:chExt cx="952566" cy="747675"/>
              </a:xfrm>
            </p:grpSpPr>
            <p:sp>
              <p:nvSpPr>
                <p:cNvPr id="13" name="Rectangle 12"/>
                <p:cNvSpPr/>
                <p:nvPr/>
              </p:nvSpPr>
              <p:spPr>
                <a:xfrm>
                  <a:off x="7691686" y="1276284"/>
                  <a:ext cx="215915" cy="215889"/>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grpSp>
              <p:nvGrpSpPr>
                <p:cNvPr id="14" name="Group 13"/>
                <p:cNvGrpSpPr>
                  <a:grpSpLocks/>
                </p:cNvGrpSpPr>
                <p:nvPr/>
              </p:nvGrpSpPr>
              <p:grpSpPr bwMode="auto">
                <a:xfrm>
                  <a:off x="6955035" y="1060395"/>
                  <a:ext cx="274657" cy="747675"/>
                  <a:chOff x="6955035" y="1060395"/>
                  <a:chExt cx="274657" cy="747675"/>
                </a:xfrm>
              </p:grpSpPr>
              <p:sp>
                <p:nvSpPr>
                  <p:cNvPr id="15" name="Rectangle 14"/>
                  <p:cNvSpPr/>
                  <p:nvPr/>
                </p:nvSpPr>
                <p:spPr>
                  <a:xfrm>
                    <a:off x="6955035" y="1060395"/>
                    <a:ext cx="215915" cy="215889"/>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6" name="Rectangle 15"/>
                  <p:cNvSpPr/>
                  <p:nvPr/>
                </p:nvSpPr>
                <p:spPr>
                  <a:xfrm>
                    <a:off x="7013777" y="1592181"/>
                    <a:ext cx="215915" cy="215889"/>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grpSp>
          </p:grpSp>
          <p:grpSp>
            <p:nvGrpSpPr>
              <p:cNvPr id="9" name="Group 8"/>
              <p:cNvGrpSpPr>
                <a:grpSpLocks/>
              </p:cNvGrpSpPr>
              <p:nvPr/>
            </p:nvGrpSpPr>
            <p:grpSpPr bwMode="auto">
              <a:xfrm>
                <a:off x="7062992" y="0"/>
                <a:ext cx="1487592" cy="1638216"/>
                <a:chOff x="7062992" y="0"/>
                <a:chExt cx="1487592" cy="1638216"/>
              </a:xfrm>
            </p:grpSpPr>
            <p:cxnSp>
              <p:nvCxnSpPr>
                <p:cNvPr id="10" name="Straight Arrow Connector 9"/>
                <p:cNvCxnSpPr>
                  <a:cxnSpLocks noChangeShapeType="1"/>
                </p:cNvCxnSpPr>
                <p:nvPr/>
              </p:nvCxnSpPr>
              <p:spPr bwMode="auto">
                <a:xfrm flipH="1">
                  <a:off x="7085219" y="368281"/>
                  <a:ext cx="787455" cy="126993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flipH="1">
                  <a:off x="7062992" y="0"/>
                  <a:ext cx="736651" cy="116834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flipH="1">
                  <a:off x="7763129" y="73021"/>
                  <a:ext cx="787455" cy="127311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pic>
        <p:nvPicPr>
          <p:cNvPr id="17" name="Picture 16" descr="inhomo"/>
          <p:cNvPicPr/>
          <p:nvPr/>
        </p:nvPicPr>
        <p:blipFill>
          <a:blip r:embed="rId4">
            <a:extLst>
              <a:ext uri="{28A0092B-C50C-407E-A947-70E740481C1C}">
                <a14:useLocalDpi xmlns:a14="http://schemas.microsoft.com/office/drawing/2010/main" val="0"/>
              </a:ext>
            </a:extLst>
          </a:blip>
          <a:srcRect/>
          <a:stretch>
            <a:fillRect/>
          </a:stretch>
        </p:blipFill>
        <p:spPr bwMode="auto">
          <a:xfrm>
            <a:off x="6179282" y="3994152"/>
            <a:ext cx="2369285" cy="209875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75521" y="5564833"/>
            <a:ext cx="4104455" cy="1200329"/>
          </a:xfrm>
          <a:prstGeom prst="rect">
            <a:avLst/>
          </a:prstGeom>
          <a:noFill/>
        </p:spPr>
        <p:txBody>
          <a:bodyPr wrap="square" rtlCol="0">
            <a:spAutoFit/>
          </a:bodyPr>
          <a:lstStyle/>
          <a:p>
            <a:pPr marL="285750" indent="-285750">
              <a:buFont typeface="Arial" panose="020B0604020202020204" pitchFamily="34" charset="0"/>
              <a:buChar char="•"/>
            </a:pPr>
            <a:r>
              <a:rPr lang="es-MX" dirty="0"/>
              <a:t>Air </a:t>
            </a:r>
            <a:r>
              <a:rPr lang="es-MX" dirty="0" err="1"/>
              <a:t>is</a:t>
            </a:r>
            <a:r>
              <a:rPr lang="es-MX" dirty="0"/>
              <a:t> “</a:t>
            </a:r>
            <a:r>
              <a:rPr lang="es-MX" dirty="0" err="1"/>
              <a:t>responsible</a:t>
            </a:r>
            <a:r>
              <a:rPr lang="es-MX" dirty="0"/>
              <a:t>” </a:t>
            </a:r>
            <a:r>
              <a:rPr lang="es-MX" dirty="0" err="1"/>
              <a:t>for</a:t>
            </a:r>
            <a:r>
              <a:rPr lang="es-MX" dirty="0"/>
              <a:t> </a:t>
            </a:r>
            <a:r>
              <a:rPr lang="es-MX" dirty="0" err="1"/>
              <a:t>the</a:t>
            </a:r>
            <a:r>
              <a:rPr lang="es-MX" dirty="0"/>
              <a:t> </a:t>
            </a:r>
            <a:r>
              <a:rPr lang="es-MX" dirty="0" err="1"/>
              <a:t>main</a:t>
            </a:r>
            <a:r>
              <a:rPr lang="es-MX" dirty="0"/>
              <a:t> </a:t>
            </a:r>
            <a:r>
              <a:rPr lang="es-MX" dirty="0" err="1"/>
              <a:t>deformations</a:t>
            </a:r>
            <a:r>
              <a:rPr lang="es-MX" dirty="0"/>
              <a:t> </a:t>
            </a:r>
            <a:r>
              <a:rPr lang="es-MX" dirty="0" err="1"/>
              <a:t>when</a:t>
            </a:r>
            <a:r>
              <a:rPr lang="es-MX" dirty="0"/>
              <a:t> </a:t>
            </a:r>
            <a:r>
              <a:rPr lang="es-MX" dirty="0" err="1"/>
              <a:t>its</a:t>
            </a:r>
            <a:r>
              <a:rPr lang="es-MX" dirty="0"/>
              <a:t> </a:t>
            </a:r>
            <a:r>
              <a:rPr lang="es-MX" dirty="0" err="1"/>
              <a:t>susceptibility</a:t>
            </a:r>
            <a:r>
              <a:rPr lang="es-MX" dirty="0"/>
              <a:t> </a:t>
            </a:r>
            <a:r>
              <a:rPr lang="es-MX" dirty="0" err="1"/>
              <a:t>is</a:t>
            </a:r>
            <a:r>
              <a:rPr lang="es-MX" dirty="0"/>
              <a:t> </a:t>
            </a:r>
            <a:r>
              <a:rPr lang="es-MX" dirty="0" err="1"/>
              <a:t>contrasted</a:t>
            </a:r>
            <a:r>
              <a:rPr lang="es-MX" dirty="0"/>
              <a:t> </a:t>
            </a:r>
            <a:r>
              <a:rPr lang="es-MX" dirty="0" err="1"/>
              <a:t>with</a:t>
            </a:r>
            <a:r>
              <a:rPr lang="es-MX" dirty="0"/>
              <a:t> </a:t>
            </a:r>
            <a:r>
              <a:rPr lang="es-MX" dirty="0" err="1"/>
              <a:t>the</a:t>
            </a:r>
            <a:r>
              <a:rPr lang="es-MX" dirty="0"/>
              <a:t> </a:t>
            </a:r>
            <a:r>
              <a:rPr lang="es-MX" dirty="0" err="1"/>
              <a:t>rest</a:t>
            </a:r>
            <a:r>
              <a:rPr lang="es-MX" dirty="0"/>
              <a:t> of </a:t>
            </a:r>
            <a:r>
              <a:rPr lang="es-MX" dirty="0" err="1"/>
              <a:t>the</a:t>
            </a:r>
            <a:r>
              <a:rPr lang="es-MX" dirty="0"/>
              <a:t> </a:t>
            </a:r>
            <a:r>
              <a:rPr lang="es-MX" dirty="0" err="1"/>
              <a:t>elements</a:t>
            </a:r>
            <a:r>
              <a:rPr lang="es-MX" dirty="0"/>
              <a:t> </a:t>
            </a:r>
            <a:r>
              <a:rPr lang="es-MX" dirty="0" err="1"/>
              <a:t>present</a:t>
            </a:r>
            <a:r>
              <a:rPr lang="es-MX" dirty="0"/>
              <a:t> in </a:t>
            </a:r>
            <a:r>
              <a:rPr lang="es-MX" dirty="0" err="1"/>
              <a:t>the</a:t>
            </a:r>
            <a:r>
              <a:rPr lang="es-MX" dirty="0"/>
              <a:t> </a:t>
            </a:r>
            <a:r>
              <a:rPr lang="es-MX" dirty="0" err="1"/>
              <a:t>brain</a:t>
            </a:r>
            <a:r>
              <a:rPr lang="es-MX" dirty="0"/>
              <a:t>.</a:t>
            </a:r>
          </a:p>
        </p:txBody>
      </p:sp>
    </p:spTree>
    <p:extLst>
      <p:ext uri="{BB962C8B-B14F-4D97-AF65-F5344CB8AC3E}">
        <p14:creationId xmlns:p14="http://schemas.microsoft.com/office/powerpoint/2010/main" val="2892525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397" y="-492224"/>
            <a:ext cx="7429499" cy="1905000"/>
          </a:xfrm>
        </p:spPr>
        <p:txBody>
          <a:bodyPr/>
          <a:lstStyle/>
          <a:p>
            <a:r>
              <a:rPr lang="en-GB" dirty="0" smtClean="0"/>
              <a:t>Can result in False activations</a:t>
            </a:r>
            <a:endParaRPr lang="en-GB" dirty="0"/>
          </a:p>
        </p:txBody>
      </p:sp>
      <p:grpSp>
        <p:nvGrpSpPr>
          <p:cNvPr id="4" name="Group 3"/>
          <p:cNvGrpSpPr/>
          <p:nvPr/>
        </p:nvGrpSpPr>
        <p:grpSpPr bwMode="auto">
          <a:xfrm>
            <a:off x="1943878" y="980728"/>
            <a:ext cx="8096638" cy="4710060"/>
            <a:chOff x="0" y="0"/>
            <a:chExt cx="3301635" cy="3253373"/>
          </a:xfrm>
        </p:grpSpPr>
        <p:sp>
          <p:nvSpPr>
            <p:cNvPr id="5" name="Rectangle 4"/>
            <p:cNvSpPr/>
            <p:nvPr/>
          </p:nvSpPr>
          <p:spPr>
            <a:xfrm>
              <a:off x="0" y="0"/>
              <a:ext cx="3301635" cy="3253373"/>
            </a:xfrm>
            <a:prstGeom prst="rect">
              <a:avLst/>
            </a:prstGeom>
            <a:noFill/>
            <a:ln w="476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pPr>
              <a:endParaRPr lang="en-GB"/>
            </a:p>
          </p:txBody>
        </p:sp>
        <p:pic>
          <p:nvPicPr>
            <p:cNvPr id="6" name="Picture 5"/>
            <p:cNvPicPr>
              <a:picLocks noChangeAspect="1" noChangeArrowheads="1"/>
            </p:cNvPicPr>
            <p:nvPr/>
          </p:nvPicPr>
          <p:blipFill>
            <a:blip r:embed="rId2" cstate="print"/>
            <a:srcRect/>
            <a:stretch>
              <a:fillRect/>
            </a:stretch>
          </p:blipFill>
          <p:spPr bwMode="auto">
            <a:xfrm>
              <a:off x="149988" y="327239"/>
              <a:ext cx="2960261" cy="2879868"/>
            </a:xfrm>
            <a:prstGeom prst="rect">
              <a:avLst/>
            </a:prstGeom>
            <a:noFill/>
            <a:ln w="9525">
              <a:noFill/>
              <a:miter lim="800000"/>
              <a:headEnd/>
              <a:tailEnd/>
            </a:ln>
          </p:spPr>
        </p:pic>
        <p:sp>
          <p:nvSpPr>
            <p:cNvPr id="7" name="TextBox 18"/>
            <p:cNvSpPr txBox="1">
              <a:spLocks noChangeArrowheads="1"/>
            </p:cNvSpPr>
            <p:nvPr/>
          </p:nvSpPr>
          <p:spPr bwMode="auto">
            <a:xfrm>
              <a:off x="1800709" y="166605"/>
              <a:ext cx="731588" cy="233849"/>
            </a:xfrm>
            <a:prstGeom prst="rect">
              <a:avLst/>
            </a:prstGeom>
            <a:noFill/>
            <a:ln w="9525">
              <a:noFill/>
              <a:miter lim="800000"/>
              <a:headEnd/>
              <a:tailEnd/>
            </a:ln>
          </p:spPr>
          <p:txBody>
            <a:bodyPr wrap="none">
              <a:spAutoFit/>
            </a:bodyPr>
            <a:lstStyle/>
            <a:p>
              <a:pPr marL="285750" indent="-285750">
                <a:buFont typeface="Arial" panose="020B0604020202020204" pitchFamily="34" charset="0"/>
                <a:buChar char="•"/>
              </a:pPr>
              <a:r>
                <a:rPr lang="en-GB" sz="1600" u="sng">
                  <a:solidFill>
                    <a:srgbClr val="FFFFFF"/>
                  </a:solidFill>
                  <a:latin typeface="Arial" panose="020B0604020202020204" pitchFamily="34" charset="0"/>
                  <a:ea typeface="Times New Roman" panose="02020603050405020304" pitchFamily="18" charset="0"/>
                  <a:cs typeface="Times New Roman" panose="02020603050405020304" pitchFamily="18" charset="0"/>
                </a:rPr>
                <a:t>Unwarped EPI</a:t>
              </a:r>
              <a:endParaRPr lang="en-GB" sz="1200">
                <a:latin typeface="Times New Roman" panose="02020603050405020304" pitchFamily="18" charset="0"/>
                <a:ea typeface="Times New Roman" panose="02020603050405020304" pitchFamily="18" charset="0"/>
              </a:endParaRPr>
            </a:p>
          </p:txBody>
        </p:sp>
        <p:sp>
          <p:nvSpPr>
            <p:cNvPr id="8" name="TextBox 19"/>
            <p:cNvSpPr txBox="1">
              <a:spLocks noChangeArrowheads="1"/>
            </p:cNvSpPr>
            <p:nvPr/>
          </p:nvSpPr>
          <p:spPr bwMode="auto">
            <a:xfrm>
              <a:off x="149980" y="166605"/>
              <a:ext cx="638766" cy="233849"/>
            </a:xfrm>
            <a:prstGeom prst="rect">
              <a:avLst/>
            </a:prstGeom>
            <a:noFill/>
            <a:ln w="9525">
              <a:noFill/>
              <a:miter lim="800000"/>
              <a:headEnd/>
              <a:tailEnd/>
            </a:ln>
          </p:spPr>
          <p:txBody>
            <a:bodyPr wrap="none">
              <a:spAutoFit/>
            </a:bodyPr>
            <a:lstStyle/>
            <a:p>
              <a:pPr marL="285750" indent="-285750">
                <a:buFont typeface="Arial" panose="020B0604020202020204" pitchFamily="34" charset="0"/>
                <a:buChar char="•"/>
              </a:pPr>
              <a:r>
                <a:rPr lang="en-GB" sz="1600" u="sng">
                  <a:solidFill>
                    <a:srgbClr val="FFFFFF"/>
                  </a:solidFill>
                  <a:latin typeface="Arial" panose="020B0604020202020204" pitchFamily="34" charset="0"/>
                  <a:ea typeface="Times New Roman" panose="02020603050405020304" pitchFamily="18" charset="0"/>
                  <a:cs typeface="Times New Roman" panose="02020603050405020304" pitchFamily="18" charset="0"/>
                </a:rPr>
                <a:t>Original EPI</a:t>
              </a:r>
              <a:endParaRPr lang="en-GB" sz="1200">
                <a:latin typeface="Times New Roman" panose="02020603050405020304" pitchFamily="18" charset="0"/>
                <a:ea typeface="Times New Roman" panose="02020603050405020304" pitchFamily="18" charset="0"/>
              </a:endParaRPr>
            </a:p>
          </p:txBody>
        </p:sp>
      </p:grpSp>
      <p:sp>
        <p:nvSpPr>
          <p:cNvPr id="3" name="2 CuadroTexto"/>
          <p:cNvSpPr txBox="1"/>
          <p:nvPr/>
        </p:nvSpPr>
        <p:spPr>
          <a:xfrm>
            <a:off x="2135560" y="5949281"/>
            <a:ext cx="5760640" cy="646331"/>
          </a:xfrm>
          <a:prstGeom prst="rect">
            <a:avLst/>
          </a:prstGeom>
          <a:noFill/>
        </p:spPr>
        <p:txBody>
          <a:bodyPr wrap="square" rtlCol="0">
            <a:spAutoFit/>
          </a:bodyPr>
          <a:lstStyle/>
          <a:p>
            <a:pPr marL="285750" indent="-285750">
              <a:buFont typeface="Arial" panose="020B0604020202020204" pitchFamily="34" charset="0"/>
              <a:buChar char="•"/>
            </a:pPr>
            <a:r>
              <a:rPr lang="es-MX" dirty="0" err="1"/>
              <a:t>Orbitofrontal</a:t>
            </a:r>
            <a:r>
              <a:rPr lang="es-MX" dirty="0"/>
              <a:t> </a:t>
            </a:r>
            <a:r>
              <a:rPr lang="es-MX" dirty="0" err="1"/>
              <a:t>cortex</a:t>
            </a:r>
            <a:r>
              <a:rPr lang="es-MX" dirty="0"/>
              <a:t>, </a:t>
            </a:r>
            <a:r>
              <a:rPr lang="es-MX" dirty="0" err="1"/>
              <a:t>especially</a:t>
            </a:r>
            <a:r>
              <a:rPr lang="es-MX" dirty="0"/>
              <a:t> </a:t>
            </a:r>
            <a:r>
              <a:rPr lang="es-MX" dirty="0" err="1"/>
              <a:t>near</a:t>
            </a:r>
            <a:r>
              <a:rPr lang="es-MX" dirty="0"/>
              <a:t> </a:t>
            </a:r>
            <a:r>
              <a:rPr lang="es-MX" dirty="0" err="1"/>
              <a:t>the</a:t>
            </a:r>
            <a:r>
              <a:rPr lang="es-MX" dirty="0"/>
              <a:t> </a:t>
            </a:r>
            <a:r>
              <a:rPr lang="es-MX" dirty="0" err="1"/>
              <a:t>sinuses</a:t>
            </a:r>
            <a:r>
              <a:rPr lang="es-MX" dirty="0"/>
              <a:t>, </a:t>
            </a:r>
            <a:r>
              <a:rPr lang="es-MX" dirty="0" err="1"/>
              <a:t>is</a:t>
            </a:r>
            <a:r>
              <a:rPr lang="es-MX" dirty="0"/>
              <a:t> a </a:t>
            </a:r>
            <a:r>
              <a:rPr lang="es-MX" dirty="0" err="1"/>
              <a:t>problematic</a:t>
            </a:r>
            <a:r>
              <a:rPr lang="es-MX" dirty="0"/>
              <a:t> </a:t>
            </a:r>
            <a:r>
              <a:rPr lang="es-MX" dirty="0" err="1"/>
              <a:t>area</a:t>
            </a:r>
            <a:r>
              <a:rPr lang="es-MX" dirty="0"/>
              <a:t> </a:t>
            </a:r>
            <a:r>
              <a:rPr lang="es-MX" dirty="0" err="1"/>
              <a:t>due</a:t>
            </a:r>
            <a:r>
              <a:rPr lang="es-MX" dirty="0"/>
              <a:t> </a:t>
            </a:r>
            <a:r>
              <a:rPr lang="es-MX" dirty="0" err="1"/>
              <a:t>to</a:t>
            </a:r>
            <a:r>
              <a:rPr lang="es-MX" dirty="0"/>
              <a:t> </a:t>
            </a:r>
            <a:r>
              <a:rPr lang="es-MX" dirty="0" err="1"/>
              <a:t>differences</a:t>
            </a:r>
            <a:r>
              <a:rPr lang="es-MX" dirty="0"/>
              <a:t> in air </a:t>
            </a:r>
            <a:r>
              <a:rPr lang="es-MX" dirty="0" err="1"/>
              <a:t>to</a:t>
            </a:r>
            <a:r>
              <a:rPr lang="es-MX" dirty="0"/>
              <a:t> </a:t>
            </a:r>
            <a:r>
              <a:rPr lang="es-MX" dirty="0" err="1"/>
              <a:t>tissue</a:t>
            </a:r>
            <a:r>
              <a:rPr lang="es-MX" dirty="0"/>
              <a:t> ratio. </a:t>
            </a:r>
          </a:p>
        </p:txBody>
      </p:sp>
    </p:spTree>
    <p:extLst>
      <p:ext uri="{BB962C8B-B14F-4D97-AF65-F5344CB8AC3E}">
        <p14:creationId xmlns:p14="http://schemas.microsoft.com/office/powerpoint/2010/main" val="3171558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061" y="116632"/>
            <a:ext cx="7429499" cy="1905000"/>
          </a:xfrm>
        </p:spPr>
        <p:txBody>
          <a:bodyPr>
            <a:normAutofit/>
          </a:bodyPr>
          <a:lstStyle/>
          <a:p>
            <a:r>
              <a:rPr lang="en-GB" dirty="0" smtClean="0"/>
              <a:t>Using movement parameters as covariates can reduce statistical power (sensitivity)</a:t>
            </a:r>
            <a:endParaRPr lang="en-GB" dirty="0"/>
          </a:p>
        </p:txBody>
      </p:sp>
      <p:grpSp>
        <p:nvGrpSpPr>
          <p:cNvPr id="141" name="Group 140"/>
          <p:cNvGrpSpPr/>
          <p:nvPr/>
        </p:nvGrpSpPr>
        <p:grpSpPr bwMode="auto">
          <a:xfrm>
            <a:off x="2549346" y="2132856"/>
            <a:ext cx="2700000" cy="3600000"/>
            <a:chOff x="0" y="0"/>
            <a:chExt cx="3360" cy="2928"/>
          </a:xfrm>
        </p:grpSpPr>
        <p:pic>
          <p:nvPicPr>
            <p:cNvPr id="145" name="Picture 144" descr="visual_mov_orig_mip"/>
            <p:cNvPicPr>
              <a:picLocks noChangeArrowheads="1"/>
            </p:cNvPicPr>
            <p:nvPr/>
          </p:nvPicPr>
          <p:blipFill>
            <a:blip r:embed="rId3">
              <a:extLst>
                <a:ext uri="{28A0092B-C50C-407E-A947-70E740481C1C}">
                  <a14:useLocalDpi xmlns:a14="http://schemas.microsoft.com/office/drawing/2010/main" val="0"/>
                </a:ext>
              </a:extLst>
            </a:blip>
            <a:srcRect l="8673" t="22942" r="25250" b="37074"/>
            <a:stretch>
              <a:fillRect/>
            </a:stretch>
          </p:blipFill>
          <p:spPr bwMode="auto">
            <a:xfrm>
              <a:off x="0" y="0"/>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5" descr="visual_womov_unwarp_dm"/>
            <p:cNvPicPr>
              <a:picLocks noChangeArrowheads="1"/>
            </p:cNvPicPr>
            <p:nvPr/>
          </p:nvPicPr>
          <p:blipFill>
            <a:blip r:embed="rId4">
              <a:extLst>
                <a:ext uri="{28A0092B-C50C-407E-A947-70E740481C1C}">
                  <a14:useLocalDpi xmlns:a14="http://schemas.microsoft.com/office/drawing/2010/main" val="0"/>
                </a:ext>
              </a:extLst>
            </a:blip>
            <a:srcRect l="60565" t="18637" r="8458" b="51054"/>
            <a:stretch>
              <a:fillRect/>
            </a:stretch>
          </p:blipFill>
          <p:spPr bwMode="auto">
            <a:xfrm>
              <a:off x="2084" y="1353"/>
              <a:ext cx="1084" cy="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 name="Group 141"/>
          <p:cNvGrpSpPr/>
          <p:nvPr/>
        </p:nvGrpSpPr>
        <p:grpSpPr bwMode="auto">
          <a:xfrm>
            <a:off x="6598005" y="2132856"/>
            <a:ext cx="2700000" cy="3600000"/>
            <a:chOff x="3298825" y="23812"/>
            <a:chExt cx="2736" cy="2415"/>
          </a:xfrm>
        </p:grpSpPr>
        <p:pic>
          <p:nvPicPr>
            <p:cNvPr id="143" name="Picture 142" descr="visual_mov_origmovp_mip"/>
            <p:cNvPicPr>
              <a:picLocks noChangeArrowheads="1"/>
            </p:cNvPicPr>
            <p:nvPr/>
          </p:nvPicPr>
          <p:blipFill>
            <a:blip r:embed="rId5">
              <a:extLst>
                <a:ext uri="{28A0092B-C50C-407E-A947-70E740481C1C}">
                  <a14:useLocalDpi xmlns:a14="http://schemas.microsoft.com/office/drawing/2010/main" val="0"/>
                </a:ext>
              </a:extLst>
            </a:blip>
            <a:srcRect l="8136" t="15335" r="25618" b="44055"/>
            <a:stretch>
              <a:fillRect/>
            </a:stretch>
          </p:blipFill>
          <p:spPr bwMode="auto">
            <a:xfrm>
              <a:off x="3298825" y="23812"/>
              <a:ext cx="2736" cy="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descr="visual_mov_origmovp_dm"/>
            <p:cNvPicPr>
              <a:picLocks noChangeArrowheads="1"/>
            </p:cNvPicPr>
            <p:nvPr/>
          </p:nvPicPr>
          <p:blipFill>
            <a:blip r:embed="rId6">
              <a:extLst>
                <a:ext uri="{28A0092B-C50C-407E-A947-70E740481C1C}">
                  <a14:useLocalDpi xmlns:a14="http://schemas.microsoft.com/office/drawing/2010/main" val="0"/>
                </a:ext>
              </a:extLst>
            </a:blip>
            <a:srcRect l="60440" t="18654" r="7660" b="51033"/>
            <a:stretch>
              <a:fillRect/>
            </a:stretch>
          </p:blipFill>
          <p:spPr bwMode="auto">
            <a:xfrm>
              <a:off x="3300505" y="24916"/>
              <a:ext cx="9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2 CuadroTexto"/>
          <p:cNvSpPr txBox="1"/>
          <p:nvPr/>
        </p:nvSpPr>
        <p:spPr>
          <a:xfrm>
            <a:off x="2639616" y="5949281"/>
            <a:ext cx="6336704" cy="646331"/>
          </a:xfrm>
          <a:prstGeom prst="rect">
            <a:avLst/>
          </a:prstGeom>
          <a:noFill/>
        </p:spPr>
        <p:txBody>
          <a:bodyPr wrap="square" rtlCol="0">
            <a:spAutoFit/>
          </a:bodyPr>
          <a:lstStyle/>
          <a:p>
            <a:pPr marL="285750" indent="-285750">
              <a:buFont typeface="Arial" panose="020B0604020202020204" pitchFamily="34" charset="0"/>
              <a:buChar char="•"/>
            </a:pPr>
            <a:r>
              <a:rPr lang="es-MX" dirty="0" err="1"/>
              <a:t>This</a:t>
            </a:r>
            <a:r>
              <a:rPr lang="es-MX" dirty="0"/>
              <a:t> can </a:t>
            </a:r>
            <a:r>
              <a:rPr lang="es-MX" dirty="0" err="1"/>
              <a:t>happen</a:t>
            </a:r>
            <a:r>
              <a:rPr lang="es-MX" dirty="0"/>
              <a:t> </a:t>
            </a:r>
            <a:r>
              <a:rPr lang="es-MX" dirty="0" err="1"/>
              <a:t>when</a:t>
            </a:r>
            <a:r>
              <a:rPr lang="es-MX" dirty="0"/>
              <a:t> </a:t>
            </a:r>
            <a:r>
              <a:rPr lang="es-MX" dirty="0" err="1"/>
              <a:t>movements</a:t>
            </a:r>
            <a:r>
              <a:rPr lang="es-MX" dirty="0"/>
              <a:t> are </a:t>
            </a:r>
            <a:r>
              <a:rPr lang="es-MX" dirty="0" err="1"/>
              <a:t>correlated</a:t>
            </a:r>
            <a:r>
              <a:rPr lang="es-MX" dirty="0"/>
              <a:t> </a:t>
            </a:r>
            <a:r>
              <a:rPr lang="es-MX" dirty="0" err="1"/>
              <a:t>with</a:t>
            </a:r>
            <a:r>
              <a:rPr lang="es-MX" dirty="0"/>
              <a:t> </a:t>
            </a:r>
            <a:r>
              <a:rPr lang="es-MX" dirty="0" err="1"/>
              <a:t>the</a:t>
            </a:r>
            <a:r>
              <a:rPr lang="es-MX" dirty="0"/>
              <a:t> </a:t>
            </a:r>
            <a:r>
              <a:rPr lang="es-MX" dirty="0" err="1"/>
              <a:t>task</a:t>
            </a:r>
            <a:r>
              <a:rPr lang="es-MX" dirty="0"/>
              <a:t>, </a:t>
            </a:r>
            <a:r>
              <a:rPr lang="es-MX" dirty="0" err="1"/>
              <a:t>thus</a:t>
            </a:r>
            <a:r>
              <a:rPr lang="es-MX" dirty="0"/>
              <a:t> </a:t>
            </a:r>
            <a:r>
              <a:rPr lang="es-MX" dirty="0" err="1"/>
              <a:t>reducing</a:t>
            </a:r>
            <a:r>
              <a:rPr lang="es-MX" dirty="0"/>
              <a:t> </a:t>
            </a:r>
            <a:r>
              <a:rPr lang="es-MX" dirty="0" err="1"/>
              <a:t>variance</a:t>
            </a:r>
            <a:r>
              <a:rPr lang="es-MX" dirty="0"/>
              <a:t> </a:t>
            </a:r>
            <a:r>
              <a:rPr lang="es-MX" dirty="0" err="1"/>
              <a:t>caused</a:t>
            </a:r>
            <a:r>
              <a:rPr lang="es-MX" dirty="0"/>
              <a:t> </a:t>
            </a:r>
            <a:r>
              <a:rPr lang="es-MX" dirty="0" err="1"/>
              <a:t>by</a:t>
            </a:r>
            <a:r>
              <a:rPr lang="es-MX" dirty="0"/>
              <a:t> </a:t>
            </a:r>
            <a:r>
              <a:rPr lang="es-MX" dirty="0" err="1"/>
              <a:t>warping</a:t>
            </a:r>
            <a:r>
              <a:rPr lang="es-MX" dirty="0"/>
              <a:t> and </a:t>
            </a:r>
            <a:r>
              <a:rPr lang="es-MX" dirty="0" err="1"/>
              <a:t>the</a:t>
            </a:r>
            <a:r>
              <a:rPr lang="es-MX" dirty="0"/>
              <a:t> </a:t>
            </a:r>
            <a:r>
              <a:rPr lang="es-MX" dirty="0" err="1"/>
              <a:t>task</a:t>
            </a:r>
            <a:r>
              <a:rPr lang="es-MX" dirty="0"/>
              <a:t>. </a:t>
            </a:r>
          </a:p>
        </p:txBody>
      </p:sp>
    </p:spTree>
    <p:extLst>
      <p:ext uri="{BB962C8B-B14F-4D97-AF65-F5344CB8AC3E}">
        <p14:creationId xmlns:p14="http://schemas.microsoft.com/office/powerpoint/2010/main" val="2581874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err="1" smtClean="0"/>
              <a:t>Estimating</a:t>
            </a:r>
            <a:r>
              <a:rPr lang="es-MX" dirty="0" smtClean="0"/>
              <a:t> </a:t>
            </a:r>
            <a:r>
              <a:rPr lang="es-MX" dirty="0" err="1" smtClean="0"/>
              <a:t>derivative</a:t>
            </a:r>
            <a:r>
              <a:rPr lang="es-MX" dirty="0" smtClean="0"/>
              <a:t> </a:t>
            </a:r>
            <a:r>
              <a:rPr lang="es-MX" dirty="0" err="1" smtClean="0"/>
              <a:t>fields</a:t>
            </a:r>
            <a:r>
              <a:rPr lang="es-MX" dirty="0" smtClean="0"/>
              <a:t> </a:t>
            </a:r>
            <a:r>
              <a:rPr lang="es-MX" dirty="0" err="1" smtClean="0"/>
              <a:t>from</a:t>
            </a:r>
            <a:r>
              <a:rPr lang="es-MX" dirty="0" smtClean="0"/>
              <a:t> </a:t>
            </a:r>
            <a:r>
              <a:rPr lang="es-MX" dirty="0" err="1" smtClean="0"/>
              <a:t>distortion</a:t>
            </a:r>
            <a:r>
              <a:rPr lang="es-MX" dirty="0" smtClean="0"/>
              <a:t> </a:t>
            </a:r>
            <a:r>
              <a:rPr lang="es-MX" dirty="0" err="1" smtClean="0"/>
              <a:t>fields</a:t>
            </a:r>
            <a:endParaRPr lang="es-MX" dirty="0"/>
          </a:p>
        </p:txBody>
      </p:sp>
      <p:pic>
        <p:nvPicPr>
          <p:cNvPr id="9218" name="Picture 2" descr="C:\Users\Sebastian\Dropbox\phd\MfD\spm images\Cap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636" y="2105363"/>
            <a:ext cx="8136731"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59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LIMITATIONS</a:t>
            </a:r>
            <a:endParaRPr lang="es-MX" dirty="0"/>
          </a:p>
        </p:txBody>
      </p:sp>
      <p:sp>
        <p:nvSpPr>
          <p:cNvPr id="3" name="2 Marcador de contenido"/>
          <p:cNvSpPr>
            <a:spLocks noGrp="1"/>
          </p:cNvSpPr>
          <p:nvPr>
            <p:ph idx="1"/>
          </p:nvPr>
        </p:nvSpPr>
        <p:spPr>
          <a:xfrm>
            <a:off x="1981200" y="1690688"/>
            <a:ext cx="8229600" cy="4525963"/>
          </a:xfrm>
        </p:spPr>
        <p:txBody>
          <a:bodyPr>
            <a:noAutofit/>
          </a:bodyPr>
          <a:lstStyle/>
          <a:p>
            <a:pPr marL="0" indent="0">
              <a:buNone/>
            </a:pPr>
            <a:r>
              <a:rPr lang="en-US" sz="1800" dirty="0"/>
              <a:t>In addition to Susceptibility-distortion-by-movement interaction , it should also be noted that there are several reasons for residual movement related variance:</a:t>
            </a:r>
          </a:p>
          <a:p>
            <a:pPr marL="0" indent="0">
              <a:buNone/>
            </a:pPr>
            <a:endParaRPr lang="en-US" sz="1800" dirty="0"/>
          </a:p>
          <a:p>
            <a:r>
              <a:rPr lang="en-US" sz="2400" b="1" dirty="0"/>
              <a:t>Spin-history effects: </a:t>
            </a:r>
            <a:r>
              <a:rPr lang="en-US" sz="2400" dirty="0"/>
              <a:t>The signal will depend on how much of longitudinal </a:t>
            </a:r>
            <a:r>
              <a:rPr lang="en-US" sz="2400" dirty="0" err="1"/>
              <a:t>magnetisation</a:t>
            </a:r>
            <a:r>
              <a:rPr lang="en-US" sz="2400" dirty="0"/>
              <a:t> has recovered (through T</a:t>
            </a:r>
            <a:r>
              <a:rPr lang="en-US" sz="2400" baseline="-25000" dirty="0"/>
              <a:t>1</a:t>
            </a:r>
            <a:r>
              <a:rPr lang="en-US" sz="2400" dirty="0"/>
              <a:t> relaxation) since it was last excited (short </a:t>
            </a:r>
            <a:r>
              <a:rPr lang="en-US" sz="2400" dirty="0" err="1"/>
              <a:t>T</a:t>
            </a:r>
            <a:r>
              <a:rPr lang="en-US" sz="2400" baseline="-25000" dirty="0" err="1"/>
              <a:t>R</a:t>
            </a:r>
            <a:r>
              <a:rPr lang="en-US" sz="2400" dirty="0" err="1"/>
              <a:t>→low</a:t>
            </a:r>
            <a:r>
              <a:rPr lang="en-US" sz="2400" dirty="0"/>
              <a:t> signal). Assume we have 42 slices, a T</a:t>
            </a:r>
            <a:r>
              <a:rPr lang="en-US" sz="2400" baseline="-25000" dirty="0"/>
              <a:t>R</a:t>
            </a:r>
            <a:r>
              <a:rPr lang="en-US" sz="2400" dirty="0"/>
              <a:t> of 4.2seconds and that there is a subject z-translation in the direction of increasing slice # between one excitation and the next. This means that for that one scan there will be an effective T</a:t>
            </a:r>
            <a:r>
              <a:rPr lang="en-US" sz="2400" baseline="-25000" dirty="0"/>
              <a:t>R</a:t>
            </a:r>
            <a:r>
              <a:rPr lang="en-US" sz="2400" dirty="0"/>
              <a:t> of 4.3seconds, which means that intensity will increase.</a:t>
            </a:r>
          </a:p>
          <a:p>
            <a:endParaRPr lang="en-US" sz="1800" dirty="0"/>
          </a:p>
        </p:txBody>
      </p:sp>
    </p:spTree>
    <p:extLst>
      <p:ext uri="{BB962C8B-B14F-4D97-AF65-F5344CB8AC3E}">
        <p14:creationId xmlns:p14="http://schemas.microsoft.com/office/powerpoint/2010/main" val="4290580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LIMITATIONS</a:t>
            </a:r>
          </a:p>
        </p:txBody>
      </p:sp>
      <p:sp>
        <p:nvSpPr>
          <p:cNvPr id="3" name="2 Marcador de contenido"/>
          <p:cNvSpPr>
            <a:spLocks noGrp="1"/>
          </p:cNvSpPr>
          <p:nvPr>
            <p:ph idx="1"/>
          </p:nvPr>
        </p:nvSpPr>
        <p:spPr/>
        <p:txBody>
          <a:bodyPr>
            <a:normAutofit/>
          </a:bodyPr>
          <a:lstStyle/>
          <a:p>
            <a:r>
              <a:rPr lang="en-US" sz="2400" b="1" dirty="0"/>
              <a:t>Slice-to-volume effects: </a:t>
            </a:r>
            <a:r>
              <a:rPr lang="en-US" sz="2400" dirty="0"/>
              <a:t>The rigid-body model that is used by most motion-correction (e.g. SPM) methods assume that the subject remains perfectly still for the duration of one scan (a few seconds) and that any movement will </a:t>
            </a:r>
            <a:r>
              <a:rPr lang="en-US" sz="2400" dirty="0" err="1"/>
              <a:t>occurr</a:t>
            </a:r>
            <a:r>
              <a:rPr lang="en-US" sz="2400" dirty="0"/>
              <a:t> in the few </a:t>
            </a:r>
            <a:r>
              <a:rPr lang="en-US" sz="2400" dirty="0" err="1"/>
              <a:t>μs</a:t>
            </a:r>
            <a:r>
              <a:rPr lang="en-US" sz="2400" dirty="0"/>
              <a:t>/</a:t>
            </a:r>
            <a:r>
              <a:rPr lang="en-US" sz="2400" dirty="0" err="1"/>
              <a:t>ms</a:t>
            </a:r>
            <a:r>
              <a:rPr lang="en-US" sz="2400" dirty="0"/>
              <a:t> while the scanner is preparing for next volume. Needless to say that is not true, and will lead to further apparent shape changes.</a:t>
            </a:r>
          </a:p>
          <a:p>
            <a:endParaRPr lang="es-MX" dirty="0"/>
          </a:p>
        </p:txBody>
      </p:sp>
    </p:spTree>
    <p:extLst>
      <p:ext uri="{BB962C8B-B14F-4D97-AF65-F5344CB8AC3E}">
        <p14:creationId xmlns:p14="http://schemas.microsoft.com/office/powerpoint/2010/main" val="3631002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bastian\Dropbox\phd\MfD\spm 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02" y="157678"/>
            <a:ext cx="2690929" cy="47491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bastian\Dropbox\phd\MfD\spm imag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996" y="157676"/>
            <a:ext cx="5479256" cy="61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131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ebastian\Dropbox\phd\MfD\spm images\fieldM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105" y="543380"/>
            <a:ext cx="5476740" cy="588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095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bastian\Dropbox\phd\MfD\spm imag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554" y="333375"/>
            <a:ext cx="7041523"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3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101078" y="4418013"/>
            <a:ext cx="2470178" cy="810802"/>
          </a:xfrm>
          <a:prstGeom prst="rect">
            <a:avLst/>
          </a:prstGeom>
          <a:noFill/>
          <a:ln w="12700">
            <a:solidFill>
              <a:schemeClr val="tx1"/>
            </a:solidFill>
            <a:miter lim="800000"/>
            <a:headEnd/>
            <a:tailEnd/>
          </a:ln>
        </p:spPr>
        <p:txBody>
          <a:bodyPr wrap="none" anchor="ctr"/>
          <a:lstStyle/>
          <a:p>
            <a:pPr algn="ctr"/>
            <a:r>
              <a:rPr lang="en-GB" dirty="0">
                <a:solidFill>
                  <a:schemeClr val="tx2"/>
                </a:solidFill>
              </a:rPr>
              <a:t>Spatial</a:t>
            </a:r>
            <a:br>
              <a:rPr lang="en-GB" dirty="0">
                <a:solidFill>
                  <a:schemeClr val="tx2"/>
                </a:solidFill>
              </a:rPr>
            </a:br>
            <a:r>
              <a:rPr lang="en-GB" dirty="0" smtClean="0">
                <a:solidFill>
                  <a:schemeClr val="tx2"/>
                </a:solidFill>
              </a:rPr>
              <a:t>Normalisation </a:t>
            </a:r>
          </a:p>
          <a:p>
            <a:pPr algn="ctr"/>
            <a:r>
              <a:rPr lang="en-GB" dirty="0" smtClean="0">
                <a:solidFill>
                  <a:schemeClr val="tx2"/>
                </a:solidFill>
              </a:rPr>
              <a:t>(including co-registration)</a:t>
            </a:r>
            <a:endParaRPr lang="en-GB" dirty="0">
              <a:solidFill>
                <a:schemeClr val="tx2"/>
              </a:solidFill>
            </a:endParaRPr>
          </a:p>
        </p:txBody>
      </p:sp>
      <p:sp>
        <p:nvSpPr>
          <p:cNvPr id="6" name="Rectangle 7"/>
          <p:cNvSpPr>
            <a:spLocks noChangeArrowheads="1"/>
          </p:cNvSpPr>
          <p:nvPr/>
        </p:nvSpPr>
        <p:spPr bwMode="auto">
          <a:xfrm>
            <a:off x="257611" y="1628872"/>
            <a:ext cx="1729642" cy="366767"/>
          </a:xfrm>
          <a:prstGeom prst="rect">
            <a:avLst/>
          </a:prstGeom>
          <a:noFill/>
          <a:ln w="12700">
            <a:noFill/>
            <a:miter lim="800000"/>
            <a:headEnd/>
            <a:tailEnd/>
          </a:ln>
        </p:spPr>
        <p:txBody>
          <a:bodyPr wrap="none" lIns="90488" tIns="44450" rIns="90488" bIns="44450">
            <a:spAutoFit/>
          </a:bodyPr>
          <a:lstStyle/>
          <a:p>
            <a:pPr eaLnBrk="0" hangingPunct="0"/>
            <a:r>
              <a:rPr lang="en-GB" i="1" dirty="0">
                <a:solidFill>
                  <a:schemeClr val="tx2"/>
                </a:solidFill>
              </a:rPr>
              <a:t>fMRI time-series</a:t>
            </a:r>
          </a:p>
        </p:txBody>
      </p:sp>
      <p:pic>
        <p:nvPicPr>
          <p:cNvPr id="7" name="Picture 8"/>
          <p:cNvPicPr>
            <a:picLocks noChangeArrowheads="1"/>
          </p:cNvPicPr>
          <p:nvPr/>
        </p:nvPicPr>
        <p:blipFill>
          <a:blip r:embed="rId2">
            <a:clrChange>
              <a:clrFrom>
                <a:srgbClr val="FFFFFF"/>
              </a:clrFrom>
              <a:clrTo>
                <a:srgbClr val="FFFFFF">
                  <a:alpha val="0"/>
                </a:srgbClr>
              </a:clrTo>
            </a:clrChange>
          </a:blip>
          <a:srcRect/>
          <a:stretch>
            <a:fillRect/>
          </a:stretch>
        </p:blipFill>
        <p:spPr bwMode="auto">
          <a:xfrm>
            <a:off x="4516972" y="1610343"/>
            <a:ext cx="1436688" cy="1062038"/>
          </a:xfrm>
          <a:prstGeom prst="rect">
            <a:avLst/>
          </a:prstGeom>
          <a:noFill/>
          <a:ln w="12700">
            <a:noFill/>
            <a:miter lim="800000"/>
            <a:headEnd/>
            <a:tailEnd/>
          </a:ln>
        </p:spPr>
      </p:pic>
      <p:sp>
        <p:nvSpPr>
          <p:cNvPr id="8" name="Rectangle 10"/>
          <p:cNvSpPr>
            <a:spLocks noChangeArrowheads="1"/>
          </p:cNvSpPr>
          <p:nvPr/>
        </p:nvSpPr>
        <p:spPr bwMode="auto">
          <a:xfrm>
            <a:off x="4708353" y="2984351"/>
            <a:ext cx="1392238" cy="700087"/>
          </a:xfrm>
          <a:prstGeom prst="rect">
            <a:avLst/>
          </a:prstGeom>
          <a:noFill/>
          <a:ln w="12700">
            <a:solidFill>
              <a:schemeClr val="tx1"/>
            </a:solidFill>
            <a:miter lim="800000"/>
            <a:headEnd/>
            <a:tailEnd/>
          </a:ln>
        </p:spPr>
        <p:txBody>
          <a:bodyPr wrap="none" anchor="ctr"/>
          <a:lstStyle/>
          <a:p>
            <a:pPr algn="ctr"/>
            <a:r>
              <a:rPr lang="en-GB" dirty="0"/>
              <a:t>Smoothing</a:t>
            </a:r>
          </a:p>
        </p:txBody>
      </p:sp>
      <p:sp>
        <p:nvSpPr>
          <p:cNvPr id="9" name="Rectangle 11"/>
          <p:cNvSpPr>
            <a:spLocks noChangeArrowheads="1"/>
          </p:cNvSpPr>
          <p:nvPr/>
        </p:nvSpPr>
        <p:spPr bwMode="auto">
          <a:xfrm>
            <a:off x="301189" y="6377111"/>
            <a:ext cx="2378695" cy="335989"/>
          </a:xfrm>
          <a:prstGeom prst="rect">
            <a:avLst/>
          </a:prstGeom>
          <a:noFill/>
          <a:ln w="12700">
            <a:noFill/>
            <a:miter lim="800000"/>
            <a:headEnd/>
            <a:tailEnd/>
          </a:ln>
        </p:spPr>
        <p:txBody>
          <a:bodyPr wrap="square" lIns="90488" tIns="44450" rIns="90488" bIns="44450">
            <a:spAutoFit/>
          </a:bodyPr>
          <a:lstStyle/>
          <a:p>
            <a:pPr eaLnBrk="0" hangingPunct="0"/>
            <a:r>
              <a:rPr lang="en-GB" sz="1600" i="1" dirty="0">
                <a:solidFill>
                  <a:schemeClr val="tx2"/>
                </a:solidFill>
              </a:rPr>
              <a:t>Anatomical </a:t>
            </a:r>
            <a:r>
              <a:rPr lang="en-GB" sz="1600" i="1" dirty="0" smtClean="0">
                <a:solidFill>
                  <a:schemeClr val="tx2"/>
                </a:solidFill>
              </a:rPr>
              <a:t>reference</a:t>
            </a:r>
            <a:endParaRPr lang="en-GB" sz="1600" i="1" dirty="0">
              <a:solidFill>
                <a:schemeClr val="tx2"/>
              </a:solidFill>
            </a:endParaRPr>
          </a:p>
        </p:txBody>
      </p:sp>
      <p:grpSp>
        <p:nvGrpSpPr>
          <p:cNvPr id="11" name="Group 41"/>
          <p:cNvGrpSpPr>
            <a:grpSpLocks/>
          </p:cNvGrpSpPr>
          <p:nvPr/>
        </p:nvGrpSpPr>
        <p:grpSpPr bwMode="auto">
          <a:xfrm>
            <a:off x="6534684" y="1096139"/>
            <a:ext cx="5257799" cy="5245100"/>
            <a:chOff x="2289" y="776"/>
            <a:chExt cx="3312" cy="3304"/>
          </a:xfrm>
        </p:grpSpPr>
        <p:grpSp>
          <p:nvGrpSpPr>
            <p:cNvPr id="12" name="Group 15"/>
            <p:cNvGrpSpPr>
              <a:grpSpLocks/>
            </p:cNvGrpSpPr>
            <p:nvPr/>
          </p:nvGrpSpPr>
          <p:grpSpPr bwMode="auto">
            <a:xfrm>
              <a:off x="2289" y="776"/>
              <a:ext cx="3312" cy="3304"/>
              <a:chOff x="2574" y="776"/>
              <a:chExt cx="3725" cy="3304"/>
            </a:xfrm>
          </p:grpSpPr>
          <p:pic>
            <p:nvPicPr>
              <p:cNvPr id="14" name="Picture 16"/>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4464" y="1066"/>
                <a:ext cx="1686" cy="1341"/>
              </a:xfrm>
              <a:prstGeom prst="rect">
                <a:avLst/>
              </a:prstGeom>
              <a:noFill/>
              <a:ln w="12700">
                <a:noFill/>
                <a:miter lim="800000"/>
                <a:headEnd/>
                <a:tailEnd/>
              </a:ln>
            </p:spPr>
          </p:pic>
          <p:pic>
            <p:nvPicPr>
              <p:cNvPr id="15" name="Picture 17"/>
              <p:cNvPicPr>
                <a:picLocks noChangeArrowheads="1"/>
              </p:cNvPicPr>
              <p:nvPr/>
            </p:nvPicPr>
            <p:blipFill>
              <a:blip r:embed="rId4"/>
              <a:srcRect l="69757" t="30959" r="7643" b="14474"/>
              <a:stretch>
                <a:fillRect/>
              </a:stretch>
            </p:blipFill>
            <p:spPr bwMode="auto">
              <a:xfrm>
                <a:off x="3146" y="1062"/>
                <a:ext cx="503" cy="705"/>
              </a:xfrm>
              <a:prstGeom prst="rect">
                <a:avLst/>
              </a:prstGeom>
              <a:noFill/>
              <a:ln w="12700">
                <a:noFill/>
                <a:miter lim="800000"/>
                <a:headEnd/>
                <a:tailEnd/>
              </a:ln>
            </p:spPr>
          </p:pic>
          <p:pic>
            <p:nvPicPr>
              <p:cNvPr id="16" name="Picture 18"/>
              <p:cNvPicPr>
                <a:picLocks noChangeAspect="1" noChangeArrowheads="1"/>
              </p:cNvPicPr>
              <p:nvPr/>
            </p:nvPicPr>
            <p:blipFill>
              <a:blip r:embed="rId5">
                <a:clrChange>
                  <a:clrFrom>
                    <a:srgbClr val="0000D4"/>
                  </a:clrFrom>
                  <a:clrTo>
                    <a:srgbClr val="0000D4">
                      <a:alpha val="0"/>
                    </a:srgbClr>
                  </a:clrTo>
                </a:clrChange>
              </a:blip>
              <a:srcRect/>
              <a:stretch>
                <a:fillRect/>
              </a:stretch>
            </p:blipFill>
            <p:spPr bwMode="auto">
              <a:xfrm>
                <a:off x="5387" y="1787"/>
                <a:ext cx="763" cy="479"/>
              </a:xfrm>
              <a:prstGeom prst="rect">
                <a:avLst/>
              </a:prstGeom>
              <a:noFill/>
              <a:ln w="12700">
                <a:solidFill>
                  <a:schemeClr val="tx1"/>
                </a:solidFill>
                <a:miter lim="800000"/>
                <a:headEnd/>
                <a:tailEnd/>
              </a:ln>
            </p:spPr>
          </p:pic>
          <p:sp>
            <p:nvSpPr>
              <p:cNvPr id="17" name="Rectangle 19"/>
              <p:cNvSpPr>
                <a:spLocks noChangeArrowheads="1"/>
              </p:cNvSpPr>
              <p:nvPr/>
            </p:nvSpPr>
            <p:spPr bwMode="auto">
              <a:xfrm>
                <a:off x="4415" y="878"/>
                <a:ext cx="1884" cy="231"/>
              </a:xfrm>
              <a:prstGeom prst="rect">
                <a:avLst/>
              </a:prstGeom>
              <a:noFill/>
              <a:ln w="12700">
                <a:noFill/>
                <a:miter lim="800000"/>
                <a:headEnd/>
                <a:tailEnd/>
              </a:ln>
            </p:spPr>
            <p:txBody>
              <a:bodyPr wrap="none" lIns="90488" tIns="44450" rIns="90488" bIns="44450">
                <a:spAutoFit/>
              </a:bodyPr>
              <a:lstStyle/>
              <a:p>
                <a:pPr eaLnBrk="0" hangingPunct="0"/>
                <a:r>
                  <a:rPr lang="en-GB" dirty="0">
                    <a:solidFill>
                      <a:schemeClr val="tx2"/>
                    </a:solidFill>
                  </a:rPr>
                  <a:t>Statistical Parametric Map</a:t>
                </a:r>
              </a:p>
            </p:txBody>
          </p:sp>
          <p:sp>
            <p:nvSpPr>
              <p:cNvPr id="18" name="Rectangle 20"/>
              <p:cNvSpPr>
                <a:spLocks noChangeArrowheads="1"/>
              </p:cNvSpPr>
              <p:nvPr/>
            </p:nvSpPr>
            <p:spPr bwMode="auto">
              <a:xfrm>
                <a:off x="3942" y="2783"/>
                <a:ext cx="1500" cy="231"/>
              </a:xfrm>
              <a:prstGeom prst="rect">
                <a:avLst/>
              </a:prstGeom>
              <a:noFill/>
              <a:ln w="12700">
                <a:noFill/>
                <a:miter lim="800000"/>
                <a:headEnd/>
                <a:tailEnd/>
              </a:ln>
            </p:spPr>
            <p:txBody>
              <a:bodyPr wrap="none" lIns="90488" tIns="44450" rIns="90488" bIns="44450">
                <a:spAutoFit/>
              </a:bodyPr>
              <a:lstStyle/>
              <a:p>
                <a:pPr eaLnBrk="0" hangingPunct="0"/>
                <a:r>
                  <a:rPr lang="en-GB" dirty="0">
                    <a:solidFill>
                      <a:schemeClr val="tx2"/>
                    </a:solidFill>
                  </a:rPr>
                  <a:t>Parameter Estimates</a:t>
                </a:r>
              </a:p>
            </p:txBody>
          </p:sp>
          <p:pic>
            <p:nvPicPr>
              <p:cNvPr id="19" name="Picture 21"/>
              <p:cNvPicPr>
                <a:picLocks noChangeArrowheads="1"/>
              </p:cNvPicPr>
              <p:nvPr/>
            </p:nvPicPr>
            <p:blipFill>
              <a:blip r:embed="rId6"/>
              <a:srcRect l="10599" t="6715" r="8142" b="6468"/>
              <a:stretch>
                <a:fillRect/>
              </a:stretch>
            </p:blipFill>
            <p:spPr bwMode="auto">
              <a:xfrm>
                <a:off x="4082" y="3033"/>
                <a:ext cx="1099" cy="1047"/>
              </a:xfrm>
              <a:prstGeom prst="rect">
                <a:avLst/>
              </a:prstGeom>
              <a:noFill/>
              <a:ln w="12700">
                <a:solidFill>
                  <a:schemeClr val="bg2"/>
                </a:solidFill>
                <a:miter lim="800000"/>
                <a:headEnd/>
                <a:tailEnd/>
              </a:ln>
            </p:spPr>
          </p:pic>
          <p:sp>
            <p:nvSpPr>
              <p:cNvPr id="20" name="Rectangle 22"/>
              <p:cNvSpPr>
                <a:spLocks noChangeArrowheads="1"/>
              </p:cNvSpPr>
              <p:nvPr/>
            </p:nvSpPr>
            <p:spPr bwMode="auto">
              <a:xfrm>
                <a:off x="2574" y="1989"/>
                <a:ext cx="1663" cy="434"/>
              </a:xfrm>
              <a:prstGeom prst="rect">
                <a:avLst/>
              </a:prstGeom>
              <a:noFill/>
              <a:ln w="12700">
                <a:solidFill>
                  <a:schemeClr val="tx1"/>
                </a:solidFill>
                <a:miter lim="800000"/>
                <a:headEnd/>
                <a:tailEnd/>
              </a:ln>
            </p:spPr>
            <p:txBody>
              <a:bodyPr wrap="none" anchor="ctr"/>
              <a:lstStyle/>
              <a:p>
                <a:pPr algn="ctr"/>
                <a:r>
                  <a:rPr lang="en-GB" dirty="0">
                    <a:solidFill>
                      <a:schemeClr val="tx2"/>
                    </a:solidFill>
                  </a:rPr>
                  <a:t>General Linear Model</a:t>
                </a:r>
              </a:p>
            </p:txBody>
          </p:sp>
          <p:sp>
            <p:nvSpPr>
              <p:cNvPr id="21" name="Rectangle 23"/>
              <p:cNvSpPr>
                <a:spLocks noChangeArrowheads="1"/>
              </p:cNvSpPr>
              <p:nvPr/>
            </p:nvSpPr>
            <p:spPr bwMode="auto">
              <a:xfrm>
                <a:off x="2886" y="776"/>
                <a:ext cx="1041" cy="231"/>
              </a:xfrm>
              <a:prstGeom prst="rect">
                <a:avLst/>
              </a:prstGeom>
              <a:noFill/>
              <a:ln w="12700">
                <a:noFill/>
                <a:miter lim="800000"/>
                <a:headEnd/>
                <a:tailEnd/>
              </a:ln>
            </p:spPr>
            <p:txBody>
              <a:bodyPr wrap="none" lIns="90488" tIns="44450" rIns="90488" bIns="44450">
                <a:spAutoFit/>
              </a:bodyPr>
              <a:lstStyle/>
              <a:p>
                <a:pPr eaLnBrk="0" hangingPunct="0"/>
                <a:r>
                  <a:rPr lang="en-GB" dirty="0">
                    <a:solidFill>
                      <a:schemeClr val="tx2"/>
                    </a:solidFill>
                  </a:rPr>
                  <a:t>Design</a:t>
                </a:r>
                <a:r>
                  <a:rPr lang="en-GB" i="1" dirty="0">
                    <a:solidFill>
                      <a:schemeClr val="tx2"/>
                    </a:solidFill>
                  </a:rPr>
                  <a:t> </a:t>
                </a:r>
                <a:r>
                  <a:rPr lang="en-GB" dirty="0">
                    <a:solidFill>
                      <a:schemeClr val="tx2"/>
                    </a:solidFill>
                  </a:rPr>
                  <a:t>matrix</a:t>
                </a:r>
              </a:p>
            </p:txBody>
          </p:sp>
          <p:sp>
            <p:nvSpPr>
              <p:cNvPr id="22" name="Line 24"/>
              <p:cNvSpPr>
                <a:spLocks noChangeShapeType="1"/>
              </p:cNvSpPr>
              <p:nvPr/>
            </p:nvSpPr>
            <p:spPr bwMode="auto">
              <a:xfrm flipV="1">
                <a:off x="3894" y="1459"/>
                <a:ext cx="567" cy="507"/>
              </a:xfrm>
              <a:prstGeom prst="line">
                <a:avLst/>
              </a:prstGeom>
              <a:noFill/>
              <a:ln w="25400">
                <a:solidFill>
                  <a:schemeClr val="tx1"/>
                </a:solidFill>
                <a:round/>
                <a:headEnd/>
                <a:tailEnd type="triangle" w="med" len="med"/>
              </a:ln>
            </p:spPr>
            <p:txBody>
              <a:bodyPr wrap="none" anchor="ctr"/>
              <a:lstStyle/>
              <a:p>
                <a:endParaRPr lang="en-GB"/>
              </a:p>
            </p:txBody>
          </p:sp>
          <p:sp>
            <p:nvSpPr>
              <p:cNvPr id="23" name="Line 25"/>
              <p:cNvSpPr>
                <a:spLocks noChangeShapeType="1"/>
              </p:cNvSpPr>
              <p:nvPr/>
            </p:nvSpPr>
            <p:spPr bwMode="auto">
              <a:xfrm>
                <a:off x="3825" y="2435"/>
                <a:ext cx="179" cy="377"/>
              </a:xfrm>
              <a:prstGeom prst="line">
                <a:avLst/>
              </a:prstGeom>
              <a:noFill/>
              <a:ln w="25400">
                <a:solidFill>
                  <a:schemeClr val="tx1"/>
                </a:solidFill>
                <a:round/>
                <a:headEnd/>
                <a:tailEnd type="triangle" w="med" len="med"/>
              </a:ln>
            </p:spPr>
            <p:txBody>
              <a:bodyPr wrap="none" anchor="ctr"/>
              <a:lstStyle/>
              <a:p>
                <a:endParaRPr lang="en-GB"/>
              </a:p>
            </p:txBody>
          </p:sp>
        </p:grpSp>
        <p:sp>
          <p:nvSpPr>
            <p:cNvPr id="13" name="Line 26"/>
            <p:cNvSpPr>
              <a:spLocks noChangeShapeType="1"/>
            </p:cNvSpPr>
            <p:nvPr/>
          </p:nvSpPr>
          <p:spPr bwMode="auto">
            <a:xfrm>
              <a:off x="3007" y="1787"/>
              <a:ext cx="0" cy="195"/>
            </a:xfrm>
            <a:prstGeom prst="line">
              <a:avLst/>
            </a:prstGeom>
            <a:noFill/>
            <a:ln w="25400">
              <a:solidFill>
                <a:schemeClr val="tx1"/>
              </a:solidFill>
              <a:round/>
              <a:headEnd/>
              <a:tailEnd type="triangle" w="med" len="med"/>
            </a:ln>
          </p:spPr>
          <p:txBody>
            <a:bodyPr wrap="none" anchor="ctr"/>
            <a:lstStyle/>
            <a:p>
              <a:endParaRPr lang="en-GB"/>
            </a:p>
          </p:txBody>
        </p:sp>
      </p:grpSp>
      <p:sp>
        <p:nvSpPr>
          <p:cNvPr id="24" name="Line 27"/>
          <p:cNvSpPr>
            <a:spLocks noChangeShapeType="1"/>
          </p:cNvSpPr>
          <p:nvPr/>
        </p:nvSpPr>
        <p:spPr bwMode="auto">
          <a:xfrm>
            <a:off x="1776345" y="3373235"/>
            <a:ext cx="545543" cy="189920"/>
          </a:xfrm>
          <a:prstGeom prst="line">
            <a:avLst/>
          </a:prstGeom>
          <a:noFill/>
          <a:ln w="25400">
            <a:solidFill>
              <a:schemeClr val="tx1"/>
            </a:solidFill>
            <a:round/>
            <a:headEnd/>
            <a:tailEnd type="triangle" w="med" len="med"/>
          </a:ln>
        </p:spPr>
        <p:txBody>
          <a:bodyPr wrap="none" anchor="ctr"/>
          <a:lstStyle/>
          <a:p>
            <a:endParaRPr lang="en-GB"/>
          </a:p>
        </p:txBody>
      </p:sp>
      <p:sp>
        <p:nvSpPr>
          <p:cNvPr id="26" name="Line 29"/>
          <p:cNvSpPr>
            <a:spLocks noChangeShapeType="1"/>
          </p:cNvSpPr>
          <p:nvPr/>
        </p:nvSpPr>
        <p:spPr bwMode="auto">
          <a:xfrm flipV="1">
            <a:off x="4090988" y="3373235"/>
            <a:ext cx="582602" cy="0"/>
          </a:xfrm>
          <a:prstGeom prst="line">
            <a:avLst/>
          </a:prstGeom>
          <a:noFill/>
          <a:ln w="25400">
            <a:solidFill>
              <a:schemeClr val="tx1"/>
            </a:solidFill>
            <a:round/>
            <a:headEnd/>
            <a:tailEnd type="triangle" w="med" len="med"/>
          </a:ln>
        </p:spPr>
        <p:txBody>
          <a:bodyPr wrap="none" anchor="ctr"/>
          <a:lstStyle/>
          <a:p>
            <a:endParaRPr lang="en-GB"/>
          </a:p>
        </p:txBody>
      </p:sp>
      <p:sp>
        <p:nvSpPr>
          <p:cNvPr id="28" name="Line 31"/>
          <p:cNvSpPr>
            <a:spLocks noChangeShapeType="1"/>
          </p:cNvSpPr>
          <p:nvPr/>
        </p:nvSpPr>
        <p:spPr bwMode="auto">
          <a:xfrm flipV="1">
            <a:off x="1773201" y="5002976"/>
            <a:ext cx="1277029" cy="682410"/>
          </a:xfrm>
          <a:prstGeom prst="line">
            <a:avLst/>
          </a:prstGeom>
          <a:noFill/>
          <a:ln w="25400">
            <a:solidFill>
              <a:schemeClr val="tx1"/>
            </a:solidFill>
            <a:round/>
            <a:headEnd/>
            <a:tailEnd type="triangle" w="med" len="med"/>
          </a:ln>
        </p:spPr>
        <p:txBody>
          <a:bodyPr wrap="none" anchor="ctr"/>
          <a:lstStyle/>
          <a:p>
            <a:endParaRPr lang="en-GB"/>
          </a:p>
        </p:txBody>
      </p:sp>
      <p:pic>
        <p:nvPicPr>
          <p:cNvPr id="29" name="Picture 33" descr="template"/>
          <p:cNvPicPr>
            <a:picLocks noChangeAspect="1" noChangeArrowheads="1"/>
          </p:cNvPicPr>
          <p:nvPr/>
        </p:nvPicPr>
        <p:blipFill>
          <a:blip r:embed="rId7"/>
          <a:srcRect/>
          <a:stretch>
            <a:fillRect/>
          </a:stretch>
        </p:blipFill>
        <p:spPr bwMode="auto">
          <a:xfrm>
            <a:off x="692066" y="5002976"/>
            <a:ext cx="1030288" cy="1338263"/>
          </a:xfrm>
          <a:prstGeom prst="rect">
            <a:avLst/>
          </a:prstGeom>
          <a:noFill/>
          <a:ln w="28575">
            <a:solidFill>
              <a:schemeClr val="tx1"/>
            </a:solidFill>
            <a:miter lim="800000"/>
            <a:headEnd/>
            <a:tailEnd/>
          </a:ln>
        </p:spPr>
      </p:pic>
      <p:sp>
        <p:nvSpPr>
          <p:cNvPr id="31" name="Rectangle 40"/>
          <p:cNvSpPr>
            <a:spLocks noChangeArrowheads="1"/>
          </p:cNvSpPr>
          <p:nvPr/>
        </p:nvSpPr>
        <p:spPr bwMode="auto">
          <a:xfrm>
            <a:off x="2365426" y="2903700"/>
            <a:ext cx="1630005" cy="1071562"/>
          </a:xfrm>
          <a:prstGeom prst="rect">
            <a:avLst/>
          </a:prstGeom>
          <a:noFill/>
          <a:ln w="12700">
            <a:solidFill>
              <a:schemeClr val="tx1"/>
            </a:solidFill>
            <a:miter lim="800000"/>
            <a:headEnd/>
            <a:tailEnd/>
          </a:ln>
        </p:spPr>
        <p:txBody>
          <a:bodyPr wrap="none" anchor="ctr"/>
          <a:lstStyle/>
          <a:p>
            <a:pPr algn="ctr"/>
            <a:r>
              <a:rPr lang="en-GB" dirty="0">
                <a:solidFill>
                  <a:schemeClr val="tx2"/>
                </a:solidFill>
              </a:rPr>
              <a:t>Motion</a:t>
            </a:r>
            <a:br>
              <a:rPr lang="en-GB" dirty="0">
                <a:solidFill>
                  <a:schemeClr val="tx2"/>
                </a:solidFill>
              </a:rPr>
            </a:br>
            <a:r>
              <a:rPr lang="en-GB" dirty="0" smtClean="0">
                <a:solidFill>
                  <a:schemeClr val="tx2"/>
                </a:solidFill>
              </a:rPr>
              <a:t>Correction</a:t>
            </a:r>
          </a:p>
          <a:p>
            <a:pPr algn="ctr"/>
            <a:r>
              <a:rPr lang="en-GB" dirty="0" smtClean="0">
                <a:solidFill>
                  <a:schemeClr val="tx2"/>
                </a:solidFill>
              </a:rPr>
              <a:t>(and  unwarping)</a:t>
            </a:r>
            <a:endParaRPr lang="en-GB" dirty="0">
              <a:solidFill>
                <a:schemeClr val="tx2"/>
              </a:solidFill>
            </a:endParaRPr>
          </a:p>
        </p:txBody>
      </p:sp>
      <p:pic>
        <p:nvPicPr>
          <p:cNvPr id="32" name="Picture 46" descr="junk"/>
          <p:cNvPicPr>
            <a:picLocks noChangeAspect="1" noChangeArrowheads="1"/>
          </p:cNvPicPr>
          <p:nvPr/>
        </p:nvPicPr>
        <p:blipFill>
          <a:blip r:embed="rId8"/>
          <a:srcRect/>
          <a:stretch>
            <a:fillRect/>
          </a:stretch>
        </p:blipFill>
        <p:spPr bwMode="auto">
          <a:xfrm>
            <a:off x="549525" y="2100831"/>
            <a:ext cx="1125538" cy="1219200"/>
          </a:xfrm>
          <a:prstGeom prst="rect">
            <a:avLst/>
          </a:prstGeom>
          <a:noFill/>
          <a:ln w="28575">
            <a:solidFill>
              <a:schemeClr val="tx1"/>
            </a:solidFill>
            <a:miter lim="800000"/>
            <a:headEnd/>
            <a:tailEnd/>
          </a:ln>
        </p:spPr>
      </p:pic>
      <p:pic>
        <p:nvPicPr>
          <p:cNvPr id="33" name="Picture 47" descr="junk"/>
          <p:cNvPicPr>
            <a:picLocks noChangeAspect="1" noChangeArrowheads="1"/>
          </p:cNvPicPr>
          <p:nvPr/>
        </p:nvPicPr>
        <p:blipFill>
          <a:blip r:embed="rId8"/>
          <a:srcRect/>
          <a:stretch>
            <a:fillRect/>
          </a:stretch>
        </p:blipFill>
        <p:spPr bwMode="auto">
          <a:xfrm>
            <a:off x="481884" y="2154433"/>
            <a:ext cx="1125538" cy="1219200"/>
          </a:xfrm>
          <a:prstGeom prst="rect">
            <a:avLst/>
          </a:prstGeom>
          <a:noFill/>
          <a:ln w="28575">
            <a:solidFill>
              <a:schemeClr val="tx1"/>
            </a:solidFill>
            <a:miter lim="800000"/>
            <a:headEnd/>
            <a:tailEnd/>
          </a:ln>
        </p:spPr>
      </p:pic>
      <p:pic>
        <p:nvPicPr>
          <p:cNvPr id="34" name="Picture 48" descr="junk"/>
          <p:cNvPicPr>
            <a:picLocks noChangeAspect="1" noChangeArrowheads="1"/>
          </p:cNvPicPr>
          <p:nvPr/>
        </p:nvPicPr>
        <p:blipFill>
          <a:blip r:embed="rId8"/>
          <a:srcRect/>
          <a:stretch>
            <a:fillRect/>
          </a:stretch>
        </p:blipFill>
        <p:spPr bwMode="auto">
          <a:xfrm>
            <a:off x="410447" y="2230633"/>
            <a:ext cx="1127125" cy="1219200"/>
          </a:xfrm>
          <a:prstGeom prst="rect">
            <a:avLst/>
          </a:prstGeom>
          <a:noFill/>
          <a:ln w="28575">
            <a:solidFill>
              <a:schemeClr val="tx1"/>
            </a:solidFill>
            <a:miter lim="800000"/>
            <a:headEnd/>
            <a:tailEnd/>
          </a:ln>
        </p:spPr>
      </p:pic>
      <p:pic>
        <p:nvPicPr>
          <p:cNvPr id="35" name="Picture 49" descr="junk"/>
          <p:cNvPicPr>
            <a:picLocks noChangeAspect="1" noChangeArrowheads="1"/>
          </p:cNvPicPr>
          <p:nvPr/>
        </p:nvPicPr>
        <p:blipFill>
          <a:blip r:embed="rId8"/>
          <a:srcRect/>
          <a:stretch>
            <a:fillRect/>
          </a:stretch>
        </p:blipFill>
        <p:spPr bwMode="auto">
          <a:xfrm>
            <a:off x="340597" y="2303423"/>
            <a:ext cx="1125537" cy="1219200"/>
          </a:xfrm>
          <a:prstGeom prst="rect">
            <a:avLst/>
          </a:prstGeom>
          <a:noFill/>
          <a:ln w="28575">
            <a:solidFill>
              <a:schemeClr val="tx2"/>
            </a:solidFill>
            <a:miter lim="800000"/>
            <a:headEnd/>
            <a:tailEnd/>
          </a:ln>
        </p:spPr>
      </p:pic>
      <p:sp>
        <p:nvSpPr>
          <p:cNvPr id="39" name="Line 12"/>
          <p:cNvSpPr>
            <a:spLocks noChangeShapeType="1"/>
          </p:cNvSpPr>
          <p:nvPr/>
        </p:nvSpPr>
        <p:spPr bwMode="auto">
          <a:xfrm flipV="1">
            <a:off x="-1059565" y="2221709"/>
            <a:ext cx="589088" cy="14671"/>
          </a:xfrm>
          <a:prstGeom prst="line">
            <a:avLst/>
          </a:prstGeom>
          <a:noFill/>
          <a:ln w="25400">
            <a:solidFill>
              <a:schemeClr val="tx1"/>
            </a:solidFill>
            <a:round/>
            <a:headEnd/>
            <a:tailEnd type="triangle" w="med" len="med"/>
          </a:ln>
        </p:spPr>
        <p:txBody>
          <a:bodyPr wrap="none" anchor="ctr"/>
          <a:lstStyle/>
          <a:p>
            <a:endParaRPr lang="en-GB"/>
          </a:p>
        </p:txBody>
      </p:sp>
      <p:sp>
        <p:nvSpPr>
          <p:cNvPr id="40" name="Rectangle 7"/>
          <p:cNvSpPr>
            <a:spLocks noChangeArrowheads="1"/>
          </p:cNvSpPr>
          <p:nvPr/>
        </p:nvSpPr>
        <p:spPr bwMode="auto">
          <a:xfrm>
            <a:off x="4354348" y="6035075"/>
            <a:ext cx="1858908" cy="366767"/>
          </a:xfrm>
          <a:prstGeom prst="rect">
            <a:avLst/>
          </a:prstGeom>
          <a:noFill/>
          <a:ln w="12700">
            <a:noFill/>
            <a:miter lim="800000"/>
            <a:headEnd/>
            <a:tailEnd/>
          </a:ln>
        </p:spPr>
        <p:txBody>
          <a:bodyPr wrap="none" lIns="90488" tIns="44450" rIns="90488" bIns="44450">
            <a:spAutoFit/>
          </a:bodyPr>
          <a:lstStyle/>
          <a:p>
            <a:pPr eaLnBrk="0" hangingPunct="0"/>
            <a:r>
              <a:rPr lang="en-GB" b="1" dirty="0" smtClean="0">
                <a:solidFill>
                  <a:srgbClr val="FFC000"/>
                </a:solidFill>
                <a:sym typeface="Wingdings" panose="05000000000000000000" pitchFamily="2" charset="2"/>
              </a:rPr>
              <a:t> </a:t>
            </a:r>
            <a:r>
              <a:rPr lang="en-GB" b="1" dirty="0" smtClean="0">
                <a:solidFill>
                  <a:srgbClr val="FFC000"/>
                </a:solidFill>
              </a:rPr>
              <a:t>Pre-processing</a:t>
            </a:r>
            <a:endParaRPr lang="en-GB" b="1" dirty="0">
              <a:solidFill>
                <a:srgbClr val="FFC000"/>
              </a:solidFill>
            </a:endParaRPr>
          </a:p>
        </p:txBody>
      </p:sp>
      <p:sp>
        <p:nvSpPr>
          <p:cNvPr id="41" name="Rectangle 7"/>
          <p:cNvSpPr>
            <a:spLocks noChangeArrowheads="1"/>
          </p:cNvSpPr>
          <p:nvPr/>
        </p:nvSpPr>
        <p:spPr bwMode="auto">
          <a:xfrm>
            <a:off x="6163972" y="22990"/>
            <a:ext cx="1227637" cy="7476406"/>
          </a:xfrm>
          <a:prstGeom prst="rect">
            <a:avLst/>
          </a:prstGeom>
          <a:noFill/>
          <a:ln w="12700">
            <a:noFill/>
            <a:miter lim="800000"/>
            <a:headEnd/>
            <a:tailEnd/>
          </a:ln>
        </p:spPr>
        <p:txBody>
          <a:bodyPr wrap="square" lIns="90488" tIns="44450" rIns="90488" bIns="44450">
            <a:spAutoFit/>
          </a:bodyPr>
          <a:lstStyle/>
          <a:p>
            <a:pPr eaLnBrk="0" hangingPunct="0"/>
            <a:r>
              <a:rPr lang="en-GB" sz="1600" b="1" dirty="0" smtClean="0">
                <a:solidFill>
                  <a:srgbClr val="FFC000"/>
                </a:solidFill>
              </a:rPr>
              <a:t>|</a:t>
            </a:r>
          </a:p>
          <a:p>
            <a:pPr eaLnBrk="0" hangingPunct="0"/>
            <a:endParaRPr lang="en-GB" sz="1600" b="1" dirty="0">
              <a:solidFill>
                <a:srgbClr val="FFC000"/>
              </a:solidFill>
            </a:endParaRPr>
          </a:p>
          <a:p>
            <a:pPr eaLnBrk="0" hangingPunct="0"/>
            <a:r>
              <a:rPr lang="en-GB" sz="1600" b="1" dirty="0" smtClean="0">
                <a:solidFill>
                  <a:srgbClr val="FFC000"/>
                </a:solidFill>
              </a:rPr>
              <a:t>|</a:t>
            </a:r>
          </a:p>
          <a:p>
            <a:pPr eaLnBrk="0" hangingPunct="0"/>
            <a:endParaRPr lang="en-GB" sz="1600" b="1" dirty="0">
              <a:solidFill>
                <a:srgbClr val="FFC000"/>
              </a:solidFill>
            </a:endParaRPr>
          </a:p>
          <a:p>
            <a:pPr eaLnBrk="0" hangingPunct="0"/>
            <a:r>
              <a:rPr lang="en-GB" sz="1600" b="1" dirty="0" smtClean="0">
                <a:solidFill>
                  <a:srgbClr val="FFC000"/>
                </a:solidFill>
              </a:rPr>
              <a:t>|</a:t>
            </a:r>
            <a:endParaRPr lang="en-GB" sz="1600" b="1" dirty="0">
              <a:solidFill>
                <a:srgbClr val="FFC000"/>
              </a:solidFill>
            </a:endParaRPr>
          </a:p>
          <a:p>
            <a:pPr eaLnBrk="0" hangingPunct="0"/>
            <a:endParaRPr lang="en-GB" sz="1600" b="1" dirty="0">
              <a:solidFill>
                <a:srgbClr val="FFC000"/>
              </a:solidFill>
            </a:endParaRPr>
          </a:p>
          <a:p>
            <a:pPr eaLnBrk="0" hangingPunct="0"/>
            <a:r>
              <a:rPr lang="en-GB" sz="1600" b="1" dirty="0">
                <a:solidFill>
                  <a:srgbClr val="FFC000"/>
                </a:solidFill>
              </a:rPr>
              <a:t>|</a:t>
            </a:r>
          </a:p>
          <a:p>
            <a:pPr eaLnBrk="0" hangingPunct="0"/>
            <a:endParaRPr lang="en-GB" sz="1600" b="1" dirty="0">
              <a:solidFill>
                <a:srgbClr val="FFC000"/>
              </a:solidFill>
            </a:endParaRPr>
          </a:p>
          <a:p>
            <a:pPr eaLnBrk="0" hangingPunct="0"/>
            <a:r>
              <a:rPr lang="en-GB" sz="1600" b="1" dirty="0" smtClean="0">
                <a:solidFill>
                  <a:srgbClr val="FFC000"/>
                </a:solidFill>
              </a:rPr>
              <a:t>|</a:t>
            </a:r>
          </a:p>
          <a:p>
            <a:pPr eaLnBrk="0" hangingPunct="0"/>
            <a:endParaRPr lang="en-GB" sz="1600" b="1" dirty="0" smtClean="0">
              <a:solidFill>
                <a:srgbClr val="FFC000"/>
              </a:solidFill>
            </a:endParaRPr>
          </a:p>
          <a:p>
            <a:pPr eaLnBrk="0" hangingPunct="0"/>
            <a:r>
              <a:rPr lang="en-GB" sz="1600" b="1" dirty="0">
                <a:solidFill>
                  <a:srgbClr val="FFC000"/>
                </a:solidFill>
              </a:rPr>
              <a:t>|</a:t>
            </a:r>
          </a:p>
          <a:p>
            <a:pPr eaLnBrk="0" hangingPunct="0"/>
            <a:endParaRPr lang="en-GB" sz="1600" b="1" dirty="0">
              <a:solidFill>
                <a:srgbClr val="FFC000"/>
              </a:solidFill>
            </a:endParaRPr>
          </a:p>
          <a:p>
            <a:pPr eaLnBrk="0" hangingPunct="0"/>
            <a:r>
              <a:rPr lang="en-GB" sz="1600" b="1" dirty="0">
                <a:solidFill>
                  <a:srgbClr val="FFC000"/>
                </a:solidFill>
              </a:rPr>
              <a:t>|</a:t>
            </a:r>
          </a:p>
          <a:p>
            <a:pPr eaLnBrk="0" hangingPunct="0"/>
            <a:endParaRPr lang="en-GB" sz="1600" b="1" dirty="0">
              <a:solidFill>
                <a:srgbClr val="FFC000"/>
              </a:solidFill>
            </a:endParaRPr>
          </a:p>
          <a:p>
            <a:pPr eaLnBrk="0" hangingPunct="0"/>
            <a:r>
              <a:rPr lang="en-GB" sz="1600" b="1" dirty="0">
                <a:solidFill>
                  <a:srgbClr val="FFC000"/>
                </a:solidFill>
              </a:rPr>
              <a:t>|</a:t>
            </a:r>
          </a:p>
          <a:p>
            <a:pPr eaLnBrk="0" hangingPunct="0"/>
            <a:endParaRPr lang="en-GB" sz="1600" b="1" dirty="0" smtClean="0">
              <a:solidFill>
                <a:srgbClr val="FFC000"/>
              </a:solidFill>
            </a:endParaRPr>
          </a:p>
          <a:p>
            <a:pPr eaLnBrk="0" hangingPunct="0"/>
            <a:r>
              <a:rPr lang="en-GB" sz="1600" b="1" dirty="0">
                <a:solidFill>
                  <a:srgbClr val="FFC000"/>
                </a:solidFill>
              </a:rPr>
              <a:t>|</a:t>
            </a:r>
          </a:p>
          <a:p>
            <a:pPr eaLnBrk="0" hangingPunct="0"/>
            <a:endParaRPr lang="en-GB" sz="1600" b="1" dirty="0">
              <a:solidFill>
                <a:srgbClr val="FFC000"/>
              </a:solidFill>
            </a:endParaRPr>
          </a:p>
          <a:p>
            <a:pPr eaLnBrk="0" hangingPunct="0"/>
            <a:r>
              <a:rPr lang="en-GB" sz="1600" b="1" dirty="0">
                <a:solidFill>
                  <a:srgbClr val="FFC000"/>
                </a:solidFill>
              </a:rPr>
              <a:t>|</a:t>
            </a:r>
          </a:p>
          <a:p>
            <a:pPr eaLnBrk="0" hangingPunct="0"/>
            <a:endParaRPr lang="en-GB" sz="1600" b="1" dirty="0">
              <a:solidFill>
                <a:srgbClr val="FFC000"/>
              </a:solidFill>
            </a:endParaRPr>
          </a:p>
          <a:p>
            <a:pPr eaLnBrk="0" hangingPunct="0"/>
            <a:r>
              <a:rPr lang="en-GB" sz="1600" b="1" dirty="0">
                <a:solidFill>
                  <a:srgbClr val="FFC000"/>
                </a:solidFill>
              </a:rPr>
              <a:t>|</a:t>
            </a:r>
          </a:p>
          <a:p>
            <a:pPr eaLnBrk="0" hangingPunct="0"/>
            <a:endParaRPr lang="en-GB" sz="1600" b="1" dirty="0" smtClean="0">
              <a:solidFill>
                <a:srgbClr val="FFC000"/>
              </a:solidFill>
            </a:endParaRPr>
          </a:p>
          <a:p>
            <a:pPr eaLnBrk="0" hangingPunct="0"/>
            <a:r>
              <a:rPr lang="en-GB" sz="1600" b="1" dirty="0">
                <a:solidFill>
                  <a:srgbClr val="FFC000"/>
                </a:solidFill>
              </a:rPr>
              <a:t>|</a:t>
            </a:r>
          </a:p>
          <a:p>
            <a:pPr eaLnBrk="0" hangingPunct="0"/>
            <a:endParaRPr lang="en-GB" sz="1600" b="1" dirty="0">
              <a:solidFill>
                <a:srgbClr val="FFC000"/>
              </a:solidFill>
            </a:endParaRPr>
          </a:p>
          <a:p>
            <a:pPr eaLnBrk="0" hangingPunct="0"/>
            <a:r>
              <a:rPr lang="en-GB" sz="1600" b="1" dirty="0" smtClean="0">
                <a:solidFill>
                  <a:srgbClr val="FFC000"/>
                </a:solidFill>
              </a:rPr>
              <a:t>|</a:t>
            </a:r>
          </a:p>
          <a:p>
            <a:pPr eaLnBrk="0" hangingPunct="0"/>
            <a:endParaRPr lang="en-GB" sz="1600" b="1" dirty="0">
              <a:solidFill>
                <a:srgbClr val="FFC000"/>
              </a:solidFill>
            </a:endParaRPr>
          </a:p>
          <a:p>
            <a:pPr eaLnBrk="0" hangingPunct="0"/>
            <a:r>
              <a:rPr lang="en-GB" sz="1600" b="1" dirty="0" smtClean="0">
                <a:solidFill>
                  <a:srgbClr val="FFC000"/>
                </a:solidFill>
              </a:rPr>
              <a:t>|</a:t>
            </a:r>
            <a:endParaRPr lang="en-GB" sz="1600" b="1" dirty="0">
              <a:solidFill>
                <a:srgbClr val="FFC000"/>
              </a:solidFill>
            </a:endParaRPr>
          </a:p>
          <a:p>
            <a:pPr eaLnBrk="0" hangingPunct="0"/>
            <a:endParaRPr lang="en-GB" sz="1600" b="1" dirty="0">
              <a:solidFill>
                <a:srgbClr val="FFC000"/>
              </a:solidFill>
            </a:endParaRPr>
          </a:p>
          <a:p>
            <a:pPr eaLnBrk="0" hangingPunct="0"/>
            <a:endParaRPr lang="en-GB" sz="1600" b="1" dirty="0">
              <a:solidFill>
                <a:srgbClr val="FFC000"/>
              </a:solidFill>
            </a:endParaRPr>
          </a:p>
          <a:p>
            <a:pPr eaLnBrk="0" hangingPunct="0"/>
            <a:endParaRPr lang="en-GB" sz="1600" b="1" dirty="0">
              <a:solidFill>
                <a:srgbClr val="FFC000"/>
              </a:solidFill>
            </a:endParaRPr>
          </a:p>
        </p:txBody>
      </p:sp>
      <p:sp>
        <p:nvSpPr>
          <p:cNvPr id="43" name="Line 28"/>
          <p:cNvSpPr>
            <a:spLocks noChangeShapeType="1"/>
          </p:cNvSpPr>
          <p:nvPr/>
        </p:nvSpPr>
        <p:spPr bwMode="auto">
          <a:xfrm>
            <a:off x="3420756" y="4027847"/>
            <a:ext cx="3314" cy="337580"/>
          </a:xfrm>
          <a:prstGeom prst="line">
            <a:avLst/>
          </a:prstGeom>
          <a:noFill/>
          <a:ln w="25400">
            <a:solidFill>
              <a:schemeClr val="tx1"/>
            </a:solidFill>
            <a:round/>
            <a:headEnd/>
            <a:tailEnd type="triangle" w="med" len="med"/>
          </a:ln>
        </p:spPr>
        <p:txBody>
          <a:bodyPr wrap="none" anchor="ctr"/>
          <a:lstStyle/>
          <a:p>
            <a:endParaRPr lang="en-GB"/>
          </a:p>
        </p:txBody>
      </p:sp>
      <p:sp>
        <p:nvSpPr>
          <p:cNvPr id="44" name="Line 28"/>
          <p:cNvSpPr>
            <a:spLocks noChangeShapeType="1"/>
          </p:cNvSpPr>
          <p:nvPr/>
        </p:nvSpPr>
        <p:spPr bwMode="auto">
          <a:xfrm flipH="1" flipV="1">
            <a:off x="4987924" y="3737023"/>
            <a:ext cx="4456" cy="632767"/>
          </a:xfrm>
          <a:prstGeom prst="line">
            <a:avLst/>
          </a:prstGeom>
          <a:noFill/>
          <a:ln w="25400">
            <a:solidFill>
              <a:schemeClr val="tx1"/>
            </a:solidFill>
            <a:round/>
            <a:headEnd/>
            <a:tailEnd type="triangle" w="med" len="med"/>
          </a:ln>
        </p:spPr>
        <p:txBody>
          <a:bodyPr wrap="none" anchor="ctr"/>
          <a:lstStyle/>
          <a:p>
            <a:endParaRPr lang="en-GB"/>
          </a:p>
        </p:txBody>
      </p:sp>
      <p:sp>
        <p:nvSpPr>
          <p:cNvPr id="45" name="Oval 44"/>
          <p:cNvSpPr/>
          <p:nvPr/>
        </p:nvSpPr>
        <p:spPr>
          <a:xfrm>
            <a:off x="2031281" y="2630761"/>
            <a:ext cx="2313433" cy="1617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Line 28"/>
          <p:cNvSpPr>
            <a:spLocks noChangeShapeType="1"/>
          </p:cNvSpPr>
          <p:nvPr/>
        </p:nvSpPr>
        <p:spPr bwMode="auto">
          <a:xfrm>
            <a:off x="6160869" y="3334394"/>
            <a:ext cx="318967" cy="0"/>
          </a:xfrm>
          <a:prstGeom prst="line">
            <a:avLst/>
          </a:prstGeom>
          <a:noFill/>
          <a:ln w="25400">
            <a:solidFill>
              <a:schemeClr val="tx1"/>
            </a:solidFill>
            <a:round/>
            <a:headEnd/>
            <a:tailEnd type="triangle" w="med" len="med"/>
          </a:ln>
        </p:spPr>
        <p:txBody>
          <a:bodyPr wrap="none" anchor="ctr"/>
          <a:lstStyle/>
          <a:p>
            <a:endParaRPr lang="en-GB"/>
          </a:p>
        </p:txBody>
      </p:sp>
      <p:sp>
        <p:nvSpPr>
          <p:cNvPr id="48" name="Title 47"/>
          <p:cNvSpPr>
            <a:spLocks noGrp="1"/>
          </p:cNvSpPr>
          <p:nvPr>
            <p:ph type="title"/>
          </p:nvPr>
        </p:nvSpPr>
        <p:spPr/>
        <p:txBody>
          <a:bodyPr/>
          <a:lstStyle/>
          <a:p>
            <a:r>
              <a:rPr lang="en-GB" u="sng" dirty="0" smtClean="0"/>
              <a:t>Overview</a:t>
            </a:r>
            <a:endParaRPr lang="en-GB" u="sng" dirty="0"/>
          </a:p>
        </p:txBody>
      </p:sp>
    </p:spTree>
    <p:extLst>
      <p:ext uri="{BB962C8B-B14F-4D97-AF65-F5344CB8AC3E}">
        <p14:creationId xmlns:p14="http://schemas.microsoft.com/office/powerpoint/2010/main" val="32867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ebastian\Dropbox\phd\MfD\spm 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122" y="131652"/>
            <a:ext cx="6355724" cy="596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102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a:p>
        </p:txBody>
      </p:sp>
      <p:pic>
        <p:nvPicPr>
          <p:cNvPr id="4098" name="Picture 2" descr="C:\Users\Sebastian\Dropbox\phd\MfD\spm imag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525" y="309631"/>
            <a:ext cx="8726116" cy="61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93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a:p>
        </p:txBody>
      </p:sp>
      <p:pic>
        <p:nvPicPr>
          <p:cNvPr id="5123" name="Picture 3" descr="C:\Users\Sebastian\Dropbox\phd\MfD\spm image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614" y="355845"/>
            <a:ext cx="8664341" cy="61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74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ebastian\Dropbox\phd\MfD\spm image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206" y="1098842"/>
            <a:ext cx="2449502" cy="448645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ebastian\Dropbox\phd\MfD\spm images\Captu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104" y="262675"/>
            <a:ext cx="4243388" cy="30099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ebastian\Dropbox\phd\MfD\spm images\Captur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104" y="3342068"/>
            <a:ext cx="424338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542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ebastian\Dropbox\phd\MfD\spm images\graph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42875"/>
            <a:ext cx="3429000" cy="65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57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References and Useful Links</a:t>
            </a:r>
            <a:endParaRPr lang="en-GB" u="sng" dirty="0"/>
          </a:p>
        </p:txBody>
      </p:sp>
      <p:sp>
        <p:nvSpPr>
          <p:cNvPr id="3" name="Content Placeholder 2"/>
          <p:cNvSpPr>
            <a:spLocks noGrp="1"/>
          </p:cNvSpPr>
          <p:nvPr>
            <p:ph idx="1"/>
          </p:nvPr>
        </p:nvSpPr>
        <p:spPr/>
        <p:txBody>
          <a:bodyPr/>
          <a:lstStyle/>
          <a:p>
            <a:r>
              <a:rPr lang="en-GB" dirty="0">
                <a:solidFill>
                  <a:srgbClr val="FFC000"/>
                </a:solidFill>
              </a:rPr>
              <a:t>PractiCal fMRI: </a:t>
            </a:r>
            <a:r>
              <a:rPr lang="en-GB" dirty="0"/>
              <a:t>http://</a:t>
            </a:r>
            <a:r>
              <a:rPr lang="en-GB" dirty="0" smtClean="0"/>
              <a:t>practicalfmri.blogspot.co.uk/2012/05/common-intermittent-epi-artifacts.html</a:t>
            </a:r>
          </a:p>
          <a:p>
            <a:r>
              <a:rPr lang="en-GB" dirty="0" smtClean="0">
                <a:solidFill>
                  <a:srgbClr val="FFC000"/>
                </a:solidFill>
              </a:rPr>
              <a:t>Andy’s Brain Blog: </a:t>
            </a:r>
            <a:r>
              <a:rPr lang="en-GB" dirty="0" smtClean="0">
                <a:solidFill>
                  <a:schemeClr val="tx2"/>
                </a:solidFill>
              </a:rPr>
              <a:t>http</a:t>
            </a:r>
            <a:r>
              <a:rPr lang="en-GB" dirty="0">
                <a:solidFill>
                  <a:schemeClr val="tx2"/>
                </a:solidFill>
              </a:rPr>
              <a:t>://andysbrainblog.blogspot.co.uk</a:t>
            </a:r>
            <a:r>
              <a:rPr lang="en-GB" dirty="0" smtClean="0">
                <a:solidFill>
                  <a:schemeClr val="tx2"/>
                </a:solidFill>
              </a:rPr>
              <a:t>/</a:t>
            </a:r>
            <a:endParaRPr lang="en-GB" dirty="0">
              <a:solidFill>
                <a:schemeClr val="tx2"/>
              </a:solidFill>
            </a:endParaRPr>
          </a:p>
          <a:p>
            <a:r>
              <a:rPr lang="en-GB" dirty="0" smtClean="0">
                <a:solidFill>
                  <a:schemeClr val="tx2"/>
                </a:solidFill>
              </a:rPr>
              <a:t>The past </a:t>
            </a:r>
            <a:r>
              <a:rPr lang="en-GB" dirty="0" err="1" smtClean="0">
                <a:solidFill>
                  <a:schemeClr val="tx2"/>
                </a:solidFill>
              </a:rPr>
              <a:t>MfD</a:t>
            </a:r>
            <a:r>
              <a:rPr lang="en-GB" dirty="0" smtClean="0">
                <a:solidFill>
                  <a:schemeClr val="tx2"/>
                </a:solidFill>
              </a:rPr>
              <a:t> slides on realignment and unwarping</a:t>
            </a:r>
          </a:p>
          <a:p>
            <a:r>
              <a:rPr lang="en-GB" dirty="0" err="1"/>
              <a:t>Huettel</a:t>
            </a:r>
            <a:r>
              <a:rPr lang="en-GB" dirty="0"/>
              <a:t>, S. A., Song, A. W., &amp; McCarthy, G. (2004). </a:t>
            </a:r>
            <a:r>
              <a:rPr lang="en-GB" i="1" dirty="0"/>
              <a:t>Functional magnetic resonance </a:t>
            </a:r>
            <a:r>
              <a:rPr lang="en-GB" i="1" dirty="0" smtClean="0"/>
              <a:t>imaging</a:t>
            </a:r>
            <a:r>
              <a:rPr lang="en-GB" dirty="0" smtClean="0"/>
              <a:t>. </a:t>
            </a:r>
            <a:r>
              <a:rPr lang="en-GB" dirty="0"/>
              <a:t>Sunderland: </a:t>
            </a:r>
            <a:r>
              <a:rPr lang="en-GB" dirty="0" err="1"/>
              <a:t>Sinauer</a:t>
            </a:r>
            <a:r>
              <a:rPr lang="en-GB" dirty="0"/>
              <a:t> Associates</a:t>
            </a:r>
            <a:r>
              <a:rPr lang="en-GB" dirty="0" smtClean="0"/>
              <a:t>.</a:t>
            </a:r>
          </a:p>
          <a:p>
            <a:r>
              <a:rPr lang="en-GB" dirty="0" smtClean="0">
                <a:solidFill>
                  <a:schemeClr val="accent4"/>
                </a:solidFill>
              </a:rPr>
              <a:t>SPM Homepage: </a:t>
            </a:r>
            <a:r>
              <a:rPr lang="en-GB" dirty="0" smtClean="0"/>
              <a:t>http</a:t>
            </a:r>
            <a:r>
              <a:rPr lang="en-GB" dirty="0"/>
              <a:t>://www.fil.ion.ucl.ac.uk/spm/toolbox/unwarp/</a:t>
            </a:r>
          </a:p>
          <a:p>
            <a:pPr marL="0" indent="0">
              <a:buNone/>
            </a:pPr>
            <a:endParaRPr lang="en-GB" dirty="0">
              <a:solidFill>
                <a:schemeClr val="tx2"/>
              </a:solidFill>
            </a:endParaRPr>
          </a:p>
          <a:p>
            <a:endParaRPr lang="en-GB" dirty="0"/>
          </a:p>
        </p:txBody>
      </p:sp>
    </p:spTree>
    <p:extLst>
      <p:ext uri="{BB962C8B-B14F-4D97-AF65-F5344CB8AC3E}">
        <p14:creationId xmlns:p14="http://schemas.microsoft.com/office/powerpoint/2010/main" val="2275086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Pre-processing in fMRI</a:t>
            </a:r>
            <a:endParaRPr lang="en-GB" u="sng" dirty="0"/>
          </a:p>
        </p:txBody>
      </p:sp>
      <p:sp>
        <p:nvSpPr>
          <p:cNvPr id="5" name="Subtitle 6"/>
          <p:cNvSpPr txBox="1">
            <a:spLocks/>
          </p:cNvSpPr>
          <p:nvPr/>
        </p:nvSpPr>
        <p:spPr>
          <a:xfrm>
            <a:off x="838200" y="1540316"/>
            <a:ext cx="10447638" cy="4465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i="1" dirty="0" smtClean="0">
                <a:solidFill>
                  <a:srgbClr val="FF0000"/>
                </a:solidFill>
              </a:rPr>
              <a:t>What?</a:t>
            </a:r>
          </a:p>
          <a:p>
            <a:pPr>
              <a:buClr>
                <a:srgbClr val="FFC000"/>
              </a:buClr>
            </a:pPr>
            <a:r>
              <a:rPr lang="en-GB" sz="2600" dirty="0" smtClean="0">
                <a:solidFill>
                  <a:schemeClr val="tx2"/>
                </a:solidFill>
              </a:rPr>
              <a:t>Computational procedures applied to fMRI data before statistical analysis</a:t>
            </a:r>
          </a:p>
          <a:p>
            <a:pPr lvl="1">
              <a:buClr>
                <a:srgbClr val="FFC000"/>
              </a:buClr>
            </a:pPr>
            <a:r>
              <a:rPr lang="en-GB" sz="2000" dirty="0">
                <a:solidFill>
                  <a:schemeClr val="tx2"/>
                </a:solidFill>
              </a:rPr>
              <a:t>Regardless of experimental design </a:t>
            </a:r>
            <a:r>
              <a:rPr lang="en-GB" sz="2000" dirty="0" smtClean="0">
                <a:solidFill>
                  <a:schemeClr val="tx2"/>
                </a:solidFill>
              </a:rPr>
              <a:t>you </a:t>
            </a:r>
            <a:r>
              <a:rPr lang="en-GB" sz="2000" dirty="0">
                <a:solidFill>
                  <a:schemeClr val="tx2"/>
                </a:solidFill>
              </a:rPr>
              <a:t>must </a:t>
            </a:r>
            <a:r>
              <a:rPr lang="en-GB" sz="2000" dirty="0" smtClean="0">
                <a:solidFill>
                  <a:schemeClr val="tx2"/>
                </a:solidFill>
              </a:rPr>
              <a:t>pre-process data</a:t>
            </a:r>
            <a:endParaRPr lang="en-GB" dirty="0" smtClean="0">
              <a:solidFill>
                <a:schemeClr val="tx2"/>
              </a:solidFill>
            </a:endParaRPr>
          </a:p>
          <a:p>
            <a:pPr marL="0" indent="0">
              <a:buClr>
                <a:srgbClr val="FFC000"/>
              </a:buClr>
              <a:buNone/>
            </a:pPr>
            <a:endParaRPr lang="en-GB" sz="1000" i="1" dirty="0" smtClean="0">
              <a:solidFill>
                <a:srgbClr val="FF0000"/>
              </a:solidFill>
            </a:endParaRPr>
          </a:p>
          <a:p>
            <a:pPr marL="0" indent="0">
              <a:buClr>
                <a:srgbClr val="FFC000"/>
              </a:buClr>
              <a:buNone/>
            </a:pPr>
            <a:r>
              <a:rPr lang="en-GB" sz="2600" i="1" dirty="0" smtClean="0">
                <a:solidFill>
                  <a:srgbClr val="FF0000"/>
                </a:solidFill>
              </a:rPr>
              <a:t>Why?</a:t>
            </a:r>
          </a:p>
          <a:p>
            <a:pPr>
              <a:buClr>
                <a:srgbClr val="FFC000"/>
              </a:buClr>
            </a:pPr>
            <a:r>
              <a:rPr lang="en-GB" sz="2600" dirty="0"/>
              <a:t>Remove uninteresting variability from the </a:t>
            </a:r>
            <a:r>
              <a:rPr lang="en-GB" sz="2600" dirty="0" smtClean="0"/>
              <a:t>data</a:t>
            </a:r>
          </a:p>
          <a:p>
            <a:pPr lvl="1">
              <a:buClr>
                <a:srgbClr val="FFC000"/>
              </a:buClr>
            </a:pPr>
            <a:r>
              <a:rPr lang="en-GB" sz="2000" dirty="0" smtClean="0"/>
              <a:t>E.g. variability not </a:t>
            </a:r>
            <a:r>
              <a:rPr lang="en-GB" sz="2000" dirty="0"/>
              <a:t>associated with the experimental </a:t>
            </a:r>
            <a:r>
              <a:rPr lang="en-GB" sz="2000" dirty="0" smtClean="0"/>
              <a:t>task</a:t>
            </a:r>
            <a:endParaRPr lang="en-GB" sz="2000" dirty="0"/>
          </a:p>
          <a:p>
            <a:pPr>
              <a:buClr>
                <a:srgbClr val="FFC000"/>
              </a:buClr>
            </a:pPr>
            <a:r>
              <a:rPr lang="en-GB" sz="2600" dirty="0" smtClean="0"/>
              <a:t>Improve </a:t>
            </a:r>
            <a:r>
              <a:rPr lang="en-GB" sz="2600" dirty="0"/>
              <a:t>the functional signal to-noise ratio </a:t>
            </a:r>
          </a:p>
          <a:p>
            <a:pPr>
              <a:buClr>
                <a:srgbClr val="FFC000"/>
              </a:buClr>
            </a:pPr>
            <a:r>
              <a:rPr lang="en-GB" sz="2600" dirty="0" smtClean="0"/>
              <a:t>Prepare </a:t>
            </a:r>
            <a:r>
              <a:rPr lang="en-GB" sz="2600" dirty="0"/>
              <a:t>the data for statistical analysis</a:t>
            </a:r>
          </a:p>
          <a:p>
            <a:endParaRPr lang="en-GB" dirty="0">
              <a:solidFill>
                <a:srgbClr val="FFC000"/>
              </a:solidFill>
            </a:endParaRPr>
          </a:p>
          <a:p>
            <a:endParaRPr lang="en-GB" dirty="0">
              <a:solidFill>
                <a:schemeClr val="tx2"/>
              </a:solidFill>
            </a:endParaRPr>
          </a:p>
          <a:p>
            <a:pPr marL="800100" lvl="1" indent="-342900"/>
            <a:endParaRPr lang="en-GB" dirty="0">
              <a:solidFill>
                <a:srgbClr val="FFC000"/>
              </a:solidFill>
            </a:endParaRPr>
          </a:p>
          <a:p>
            <a:pPr marL="0" indent="0">
              <a:buNone/>
            </a:pPr>
            <a:endParaRPr lang="en-GB" sz="2500" i="1" dirty="0">
              <a:solidFill>
                <a:srgbClr val="FF0000"/>
              </a:solidFill>
            </a:endParaRPr>
          </a:p>
          <a:p>
            <a:endParaRPr lang="en-GB" sz="2500" dirty="0" smtClean="0">
              <a:solidFill>
                <a:schemeClr val="tx2"/>
              </a:solidFill>
            </a:endParaRPr>
          </a:p>
        </p:txBody>
      </p:sp>
      <p:sp>
        <p:nvSpPr>
          <p:cNvPr id="9" name="Rectangle 8"/>
          <p:cNvSpPr/>
          <p:nvPr/>
        </p:nvSpPr>
        <p:spPr>
          <a:xfrm>
            <a:off x="1895475" y="6005383"/>
            <a:ext cx="8401050" cy="446276"/>
          </a:xfrm>
          <a:prstGeom prst="rect">
            <a:avLst/>
          </a:prstGeom>
        </p:spPr>
        <p:txBody>
          <a:bodyPr wrap="square">
            <a:spAutoFit/>
          </a:bodyPr>
          <a:lstStyle/>
          <a:p>
            <a:pPr lvl="1" eaLnBrk="0" hangingPunct="0">
              <a:spcBef>
                <a:spcPct val="50000"/>
              </a:spcBef>
              <a:buClr>
                <a:srgbClr val="FFC000"/>
              </a:buClr>
            </a:pPr>
            <a:r>
              <a:rPr lang="en-GB" sz="2300" i="1" dirty="0" smtClean="0">
                <a:solidFill>
                  <a:srgbClr val="FFC000"/>
                </a:solidFill>
                <a:latin typeface="Calibri" pitchFamily="34" charset="0"/>
                <a:ea typeface="Calibri" pitchFamily="34" charset="0"/>
                <a:cs typeface="Calibri" pitchFamily="34" charset="0"/>
              </a:rPr>
              <a:t>The first stage in pre-processing is often motion correction</a:t>
            </a:r>
            <a:endParaRPr lang="en-GB" sz="2300" dirty="0">
              <a:solidFill>
                <a:srgbClr val="FFC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11872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Motion in fMRI: </a:t>
            </a:r>
            <a:r>
              <a:rPr lang="en-GB" u="sng" dirty="0" smtClean="0"/>
              <a:t>Types of movement</a:t>
            </a:r>
            <a:endParaRPr lang="en-GB" u="sng" dirty="0"/>
          </a:p>
        </p:txBody>
      </p:sp>
      <p:pic>
        <p:nvPicPr>
          <p:cNvPr id="5" name="Picture 4"/>
          <p:cNvPicPr>
            <a:picLocks noChangeAspect="1"/>
          </p:cNvPicPr>
          <p:nvPr/>
        </p:nvPicPr>
        <p:blipFill rotWithShape="1">
          <a:blip r:embed="rId5"/>
          <a:srcRect l="30725" t="47221" r="49793" b="23890"/>
          <a:stretch/>
        </p:blipFill>
        <p:spPr>
          <a:xfrm>
            <a:off x="388033" y="3888467"/>
            <a:ext cx="2717800" cy="2266950"/>
          </a:xfrm>
          <a:prstGeom prst="rect">
            <a:avLst/>
          </a:prstGeom>
        </p:spPr>
      </p:pic>
      <p:pic>
        <p:nvPicPr>
          <p:cNvPr id="6" name="Picture 5"/>
          <p:cNvPicPr>
            <a:picLocks noChangeAspect="1"/>
          </p:cNvPicPr>
          <p:nvPr/>
        </p:nvPicPr>
        <p:blipFill rotWithShape="1">
          <a:blip r:embed="rId5"/>
          <a:srcRect l="53125" t="47221" r="27292" b="23890"/>
          <a:stretch/>
        </p:blipFill>
        <p:spPr>
          <a:xfrm>
            <a:off x="8996919" y="3896803"/>
            <a:ext cx="2721919" cy="2258614"/>
          </a:xfrm>
          <a:prstGeom prst="rect">
            <a:avLst/>
          </a:prstGeom>
        </p:spPr>
      </p:pic>
      <p:sp>
        <p:nvSpPr>
          <p:cNvPr id="7" name="Title 1"/>
          <p:cNvSpPr txBox="1">
            <a:spLocks/>
          </p:cNvSpPr>
          <p:nvPr/>
        </p:nvSpPr>
        <p:spPr>
          <a:xfrm>
            <a:off x="966559" y="2797383"/>
            <a:ext cx="1850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smtClean="0">
                <a:solidFill>
                  <a:srgbClr val="FFC000"/>
                </a:solidFill>
              </a:rPr>
              <a:t>Translation</a:t>
            </a:r>
            <a:endParaRPr lang="en-GB" sz="2800" dirty="0">
              <a:solidFill>
                <a:srgbClr val="FFC000"/>
              </a:solidFill>
            </a:endParaRPr>
          </a:p>
        </p:txBody>
      </p:sp>
      <p:sp>
        <p:nvSpPr>
          <p:cNvPr id="8" name="Title 1"/>
          <p:cNvSpPr txBox="1">
            <a:spLocks/>
          </p:cNvSpPr>
          <p:nvPr/>
        </p:nvSpPr>
        <p:spPr>
          <a:xfrm>
            <a:off x="9736781" y="2781772"/>
            <a:ext cx="30054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smtClean="0">
                <a:solidFill>
                  <a:srgbClr val="FFC000"/>
                </a:solidFill>
              </a:rPr>
              <a:t>Rotation</a:t>
            </a:r>
            <a:endParaRPr lang="en-GB" sz="2800" dirty="0">
              <a:solidFill>
                <a:srgbClr val="FFC000"/>
              </a:solidFill>
            </a:endParaRPr>
          </a:p>
        </p:txBody>
      </p:sp>
      <p:sp>
        <p:nvSpPr>
          <p:cNvPr id="9" name="Title 1"/>
          <p:cNvSpPr txBox="1">
            <a:spLocks/>
          </p:cNvSpPr>
          <p:nvPr/>
        </p:nvSpPr>
        <p:spPr>
          <a:xfrm>
            <a:off x="3967803" y="6161091"/>
            <a:ext cx="4256394" cy="6969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i="1" dirty="0">
                <a:solidFill>
                  <a:schemeClr val="tx2"/>
                </a:solidFill>
              </a:rPr>
              <a:t>http://www.youtube.com/watch?v=YI967Jbw_Ow</a:t>
            </a:r>
            <a:endParaRPr lang="en-GB" sz="1800" i="1" dirty="0">
              <a:solidFill>
                <a:schemeClr val="tx2"/>
              </a:solidFill>
            </a:endParaRPr>
          </a:p>
        </p:txBody>
      </p:sp>
      <p:pic>
        <p:nvPicPr>
          <p:cNvPr id="11" name="Roll, Pitch, and Yaw for FMR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267310" y="3116735"/>
            <a:ext cx="5568132" cy="3114674"/>
          </a:xfrm>
          <a:prstGeom prst="rect">
            <a:avLst/>
          </a:prstGeom>
          <a:ln w="12700">
            <a:solidFill>
              <a:srgbClr val="FF0000"/>
            </a:solidFill>
          </a:ln>
        </p:spPr>
      </p:pic>
      <p:sp>
        <p:nvSpPr>
          <p:cNvPr id="12" name="Content Placeholder 2"/>
          <p:cNvSpPr>
            <a:spLocks noGrp="1"/>
          </p:cNvSpPr>
          <p:nvPr>
            <p:ph idx="1"/>
          </p:nvPr>
        </p:nvSpPr>
        <p:spPr>
          <a:xfrm>
            <a:off x="838200" y="1456209"/>
            <a:ext cx="10515600" cy="4351338"/>
          </a:xfrm>
        </p:spPr>
        <p:txBody>
          <a:bodyPr>
            <a:normAutofit/>
          </a:bodyPr>
          <a:lstStyle/>
          <a:p>
            <a:pPr>
              <a:buClr>
                <a:schemeClr val="accent4">
                  <a:lumMod val="60000"/>
                  <a:lumOff val="40000"/>
                </a:schemeClr>
              </a:buClr>
            </a:pPr>
            <a:r>
              <a:rPr lang="en-GB" sz="2400" dirty="0"/>
              <a:t>Two types of movement – </a:t>
            </a:r>
            <a:r>
              <a:rPr lang="en-GB" sz="2400" dirty="0">
                <a:solidFill>
                  <a:srgbClr val="FFC000"/>
                </a:solidFill>
              </a:rPr>
              <a:t>random</a:t>
            </a:r>
            <a:r>
              <a:rPr lang="en-GB" sz="2400" dirty="0"/>
              <a:t> and </a:t>
            </a:r>
            <a:r>
              <a:rPr lang="en-GB" sz="2400" dirty="0">
                <a:solidFill>
                  <a:srgbClr val="FFC000"/>
                </a:solidFill>
              </a:rPr>
              <a:t>periodic</a:t>
            </a:r>
          </a:p>
          <a:p>
            <a:pPr>
              <a:buClr>
                <a:schemeClr val="accent4">
                  <a:lumMod val="60000"/>
                  <a:lumOff val="40000"/>
                </a:schemeClr>
              </a:buClr>
            </a:pPr>
            <a:r>
              <a:rPr lang="en-GB" sz="2400" dirty="0" smtClean="0"/>
              <a:t>Head can move along 6 possible axes</a:t>
            </a:r>
          </a:p>
          <a:p>
            <a:pPr lvl="1">
              <a:buClr>
                <a:schemeClr val="accent4">
                  <a:lumMod val="60000"/>
                  <a:lumOff val="40000"/>
                </a:schemeClr>
              </a:buClr>
            </a:pPr>
            <a:r>
              <a:rPr lang="en-GB" sz="2000" dirty="0"/>
              <a:t>Translation: x, y and z directions </a:t>
            </a:r>
          </a:p>
          <a:p>
            <a:pPr lvl="1">
              <a:buClr>
                <a:schemeClr val="accent4">
                  <a:lumMod val="60000"/>
                  <a:lumOff val="40000"/>
                </a:schemeClr>
              </a:buClr>
            </a:pPr>
            <a:r>
              <a:rPr lang="en-GB" sz="2000" dirty="0" smtClean="0"/>
              <a:t>Rotation</a:t>
            </a:r>
            <a:r>
              <a:rPr lang="en-GB" sz="2000" dirty="0"/>
              <a:t>: pitch, yaw and roll</a:t>
            </a:r>
          </a:p>
          <a:p>
            <a:pPr>
              <a:buClr>
                <a:schemeClr val="accent4">
                  <a:lumMod val="60000"/>
                  <a:lumOff val="40000"/>
                </a:schemeClr>
              </a:buClr>
            </a:pPr>
            <a:endParaRPr lang="en-GB" sz="2400" dirty="0" smtClean="0"/>
          </a:p>
        </p:txBody>
      </p:sp>
    </p:spTree>
    <p:extLst>
      <p:ext uri="{BB962C8B-B14F-4D97-AF65-F5344CB8AC3E}">
        <p14:creationId xmlns:p14="http://schemas.microsoft.com/office/powerpoint/2010/main" val="50316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mediacall" presetSubtype="0" fill="hold" nodeType="afterEffect">
                                  <p:stCondLst>
                                    <p:cond delay="1000"/>
                                  </p:stCondLst>
                                  <p:childTnLst>
                                    <p:cmd type="call" cmd="playFrom(0.0)">
                                      <p:cBhvr>
                                        <p:cTn id="21" dur="3547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11"/>
                </p:tgtEl>
              </p:cMediaNode>
            </p:video>
          </p:childTnLst>
        </p:cTn>
      </p:par>
    </p:tnLst>
    <p:bldLst>
      <p:bldP spid="12"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Motion in fMRI: Why is it bad?</a:t>
            </a:r>
            <a:endParaRPr lang="en-GB" u="sng" dirty="0"/>
          </a:p>
        </p:txBody>
      </p:sp>
      <p:pic>
        <p:nvPicPr>
          <p:cNvPr id="4" name="Picture 8"/>
          <p:cNvPicPr>
            <a:picLocks noChangeAspect="1" noChangeArrowheads="1"/>
          </p:cNvPicPr>
          <p:nvPr/>
        </p:nvPicPr>
        <p:blipFill>
          <a:blip r:embed="rId3" cstate="print"/>
          <a:srcRect/>
          <a:stretch>
            <a:fillRect/>
          </a:stretch>
        </p:blipFill>
        <p:spPr bwMode="auto">
          <a:xfrm>
            <a:off x="1714500" y="1477963"/>
            <a:ext cx="2152650" cy="1828800"/>
          </a:xfrm>
          <a:prstGeom prst="rect">
            <a:avLst/>
          </a:prstGeom>
          <a:noFill/>
          <a:ln w="9525">
            <a:noFill/>
            <a:miter lim="800000"/>
            <a:headEnd/>
            <a:tailEnd/>
          </a:ln>
          <a:effectLst/>
        </p:spPr>
      </p:pic>
      <p:sp>
        <p:nvSpPr>
          <p:cNvPr id="6" name="TextBox 2"/>
          <p:cNvSpPr txBox="1">
            <a:spLocks noChangeArrowheads="1"/>
          </p:cNvSpPr>
          <p:nvPr/>
        </p:nvSpPr>
        <p:spPr bwMode="auto">
          <a:xfrm>
            <a:off x="5627689" y="1804988"/>
            <a:ext cx="6230936" cy="5416868"/>
          </a:xfrm>
          <a:prstGeom prst="rect">
            <a:avLst/>
          </a:prstGeom>
          <a:noFill/>
          <a:ln w="9525">
            <a:noFill/>
            <a:miter lim="800000"/>
            <a:headEnd/>
            <a:tailEnd/>
          </a:ln>
        </p:spPr>
        <p:txBody>
          <a:bodyPr wrap="square">
            <a:spAutoFit/>
          </a:bodyPr>
          <a:lstStyle/>
          <a:p>
            <a:pPr algn="just"/>
            <a:r>
              <a:rPr lang="en-GB" sz="2200" dirty="0" smtClean="0"/>
              <a:t>If a participants moves, the fMRI image </a:t>
            </a:r>
            <a:r>
              <a:rPr lang="en-GB" sz="2200" dirty="0"/>
              <a:t>corresponding to </a:t>
            </a:r>
            <a:r>
              <a:rPr lang="en-GB" sz="2200" dirty="0">
                <a:solidFill>
                  <a:srgbClr val="FFC000"/>
                </a:solidFill>
              </a:rPr>
              <a:t>Voxel A</a:t>
            </a:r>
            <a:r>
              <a:rPr lang="en-GB" sz="2200" dirty="0"/>
              <a:t> may not be in the same location </a:t>
            </a:r>
            <a:r>
              <a:rPr lang="en-GB" sz="2200" dirty="0" smtClean="0"/>
              <a:t>throughout </a:t>
            </a:r>
            <a:r>
              <a:rPr lang="en-GB" sz="2200" dirty="0"/>
              <a:t>the entire time series.</a:t>
            </a:r>
          </a:p>
          <a:p>
            <a:pPr algn="just"/>
            <a:endParaRPr lang="en-GB" sz="2200" dirty="0"/>
          </a:p>
          <a:p>
            <a:pPr algn="just"/>
            <a:r>
              <a:rPr lang="en-GB" sz="2200" dirty="0" smtClean="0"/>
              <a:t>The </a:t>
            </a:r>
            <a:r>
              <a:rPr lang="en-GB" sz="2200" dirty="0"/>
              <a:t>aim of pre-processing </a:t>
            </a:r>
            <a:r>
              <a:rPr lang="en-GB" sz="2200" dirty="0" smtClean="0"/>
              <a:t>for motion is </a:t>
            </a:r>
            <a:r>
              <a:rPr lang="en-GB" sz="2200" dirty="0"/>
              <a:t>to insure that when we compare voxel activation corresponding to different times (and presumably different cognitive processes), we are comparing activations from </a:t>
            </a:r>
            <a:r>
              <a:rPr lang="en-GB" sz="2200" dirty="0">
                <a:solidFill>
                  <a:srgbClr val="FFC000"/>
                </a:solidFill>
              </a:rPr>
              <a:t>the same area of the brain</a:t>
            </a:r>
            <a:r>
              <a:rPr lang="en-GB" sz="2200" dirty="0" smtClean="0">
                <a:solidFill>
                  <a:srgbClr val="FFC000"/>
                </a:solidFill>
              </a:rPr>
              <a:t>.</a:t>
            </a:r>
          </a:p>
          <a:p>
            <a:pPr algn="just"/>
            <a:endParaRPr lang="en-GB" sz="2200" dirty="0">
              <a:solidFill>
                <a:srgbClr val="FFC000"/>
              </a:solidFill>
            </a:endParaRPr>
          </a:p>
          <a:p>
            <a:pPr algn="just"/>
            <a:r>
              <a:rPr lang="en-GB" sz="2000" dirty="0">
                <a:solidFill>
                  <a:srgbClr val="FF0000"/>
                </a:solidFill>
              </a:rPr>
              <a:t>Very important because the movement-induced variance is often much larger than the experimental-induced variance.</a:t>
            </a:r>
          </a:p>
          <a:p>
            <a:pPr algn="just"/>
            <a:endParaRPr lang="en-GB" sz="2200" dirty="0">
              <a:solidFill>
                <a:srgbClr val="FFC000"/>
              </a:solidFill>
            </a:endParaRPr>
          </a:p>
          <a:p>
            <a:pPr algn="just"/>
            <a:endParaRPr lang="en-GB" sz="2200" dirty="0" smtClean="0"/>
          </a:p>
          <a:p>
            <a:pPr algn="just"/>
            <a:endParaRPr lang="en-GB" sz="2200" dirty="0"/>
          </a:p>
        </p:txBody>
      </p:sp>
      <p:pic>
        <p:nvPicPr>
          <p:cNvPr id="7" name="Picture 7"/>
          <p:cNvPicPr>
            <a:picLocks noChangeAspect="1" noChangeArrowheads="1"/>
          </p:cNvPicPr>
          <p:nvPr/>
        </p:nvPicPr>
        <p:blipFill>
          <a:blip r:embed="rId4" cstate="print"/>
          <a:srcRect/>
          <a:stretch>
            <a:fillRect/>
          </a:stretch>
        </p:blipFill>
        <p:spPr bwMode="auto">
          <a:xfrm>
            <a:off x="1828800" y="4292601"/>
            <a:ext cx="1924050" cy="1933575"/>
          </a:xfrm>
          <a:prstGeom prst="rect">
            <a:avLst/>
          </a:prstGeom>
          <a:noFill/>
          <a:ln w="9525">
            <a:noFill/>
            <a:miter lim="800000"/>
            <a:headEnd/>
            <a:tailEnd/>
          </a:ln>
          <a:effectLst/>
        </p:spPr>
      </p:pic>
      <p:sp>
        <p:nvSpPr>
          <p:cNvPr id="8" name="Rectangle 7"/>
          <p:cNvSpPr/>
          <p:nvPr/>
        </p:nvSpPr>
        <p:spPr>
          <a:xfrm>
            <a:off x="2279651" y="1916113"/>
            <a:ext cx="777875" cy="792162"/>
          </a:xfrm>
          <a:prstGeom prst="rect">
            <a:avLst/>
          </a:prstGeom>
          <a:noFill/>
          <a:ln w="76200">
            <a:solidFill>
              <a:schemeClr val="accent4"/>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srgbClr val="FFC000"/>
              </a:solidFill>
            </a:endParaRPr>
          </a:p>
        </p:txBody>
      </p:sp>
      <p:sp>
        <p:nvSpPr>
          <p:cNvPr id="9" name="Rectangle 8"/>
          <p:cNvSpPr/>
          <p:nvPr/>
        </p:nvSpPr>
        <p:spPr>
          <a:xfrm>
            <a:off x="2668589" y="4864101"/>
            <a:ext cx="777875" cy="792163"/>
          </a:xfrm>
          <a:prstGeom prst="rect">
            <a:avLst/>
          </a:prstGeom>
          <a:noFill/>
          <a:ln w="76200">
            <a:solidFill>
              <a:srgbClr val="FFC000"/>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0" name="TextBox 9"/>
          <p:cNvSpPr txBox="1"/>
          <p:nvPr/>
        </p:nvSpPr>
        <p:spPr>
          <a:xfrm>
            <a:off x="3432177" y="2789239"/>
            <a:ext cx="1722437" cy="369888"/>
          </a:xfrm>
          <a:prstGeom prst="rect">
            <a:avLst/>
          </a:prstGeom>
          <a:solidFill>
            <a:schemeClr val="accent6">
              <a:lumMod val="75000"/>
            </a:schemeClr>
          </a:solidFill>
        </p:spPr>
        <p:txBody>
          <a:bodyPr wrap="none">
            <a:spAutoFit/>
          </a:bodyPr>
          <a:lstStyle/>
          <a:p>
            <a:pPr>
              <a:defRPr/>
            </a:pPr>
            <a:r>
              <a:rPr lang="en-GB" dirty="0"/>
              <a:t>Voxel A: Inactive</a:t>
            </a:r>
          </a:p>
        </p:txBody>
      </p:sp>
      <p:sp>
        <p:nvSpPr>
          <p:cNvPr id="11" name="TextBox 10"/>
          <p:cNvSpPr txBox="1"/>
          <p:nvPr/>
        </p:nvSpPr>
        <p:spPr>
          <a:xfrm>
            <a:off x="3589339" y="5470525"/>
            <a:ext cx="1565275" cy="369888"/>
          </a:xfrm>
          <a:prstGeom prst="rect">
            <a:avLst/>
          </a:prstGeom>
          <a:solidFill>
            <a:schemeClr val="accent6">
              <a:lumMod val="75000"/>
            </a:schemeClr>
          </a:solidFill>
        </p:spPr>
        <p:txBody>
          <a:bodyPr wrap="none">
            <a:spAutoFit/>
          </a:bodyPr>
          <a:lstStyle/>
          <a:p>
            <a:pPr>
              <a:defRPr/>
            </a:pPr>
            <a:r>
              <a:rPr lang="en-GB" dirty="0"/>
              <a:t>Voxel A: Active</a:t>
            </a:r>
          </a:p>
        </p:txBody>
      </p:sp>
      <p:sp>
        <p:nvSpPr>
          <p:cNvPr id="12" name="Down Arrow 11"/>
          <p:cNvSpPr/>
          <p:nvPr/>
        </p:nvSpPr>
        <p:spPr>
          <a:xfrm>
            <a:off x="2035176" y="3573463"/>
            <a:ext cx="1554163" cy="576262"/>
          </a:xfrm>
          <a:prstGeom prst="down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GB" sz="1200" dirty="0"/>
              <a:t>Subject</a:t>
            </a:r>
          </a:p>
          <a:p>
            <a:pPr algn="ctr">
              <a:defRPr/>
            </a:pPr>
            <a:r>
              <a:rPr lang="en-GB" sz="1200" dirty="0"/>
              <a:t>moves</a:t>
            </a:r>
          </a:p>
        </p:txBody>
      </p:sp>
    </p:spTree>
    <p:extLst>
      <p:ext uri="{BB962C8B-B14F-4D97-AF65-F5344CB8AC3E}">
        <p14:creationId xmlns:p14="http://schemas.microsoft.com/office/powerpoint/2010/main" val="15237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Motion in fMRI: Why </a:t>
            </a:r>
            <a:r>
              <a:rPr lang="en-GB" u="sng" dirty="0"/>
              <a:t>is it bad?</a:t>
            </a:r>
          </a:p>
        </p:txBody>
      </p:sp>
      <p:sp>
        <p:nvSpPr>
          <p:cNvPr id="4" name="Content Placeholder 2"/>
          <p:cNvSpPr>
            <a:spLocks noGrp="1"/>
          </p:cNvSpPr>
          <p:nvPr>
            <p:ph idx="1"/>
          </p:nvPr>
        </p:nvSpPr>
        <p:spPr>
          <a:xfrm>
            <a:off x="838200" y="1558925"/>
            <a:ext cx="10515600" cy="4351338"/>
          </a:xfrm>
        </p:spPr>
        <p:txBody>
          <a:bodyPr>
            <a:normAutofit/>
          </a:bodyPr>
          <a:lstStyle/>
          <a:p>
            <a:pPr>
              <a:buClr>
                <a:schemeClr val="accent4">
                  <a:lumMod val="60000"/>
                  <a:lumOff val="40000"/>
                </a:schemeClr>
              </a:buClr>
            </a:pPr>
            <a:r>
              <a:rPr lang="en-GB" dirty="0" smtClean="0"/>
              <a:t>Movement during an MRI scan can cause </a:t>
            </a:r>
            <a:r>
              <a:rPr lang="en-GB" dirty="0" smtClean="0">
                <a:solidFill>
                  <a:srgbClr val="FFC000"/>
                </a:solidFill>
              </a:rPr>
              <a:t>motion artefacts</a:t>
            </a:r>
          </a:p>
          <a:p>
            <a:pPr>
              <a:buClr>
                <a:schemeClr val="accent4">
                  <a:lumMod val="60000"/>
                  <a:lumOff val="40000"/>
                </a:schemeClr>
              </a:buClr>
            </a:pPr>
            <a:r>
              <a:rPr lang="en-GB" dirty="0" smtClean="0"/>
              <a:t>What can we do about it?</a:t>
            </a:r>
          </a:p>
          <a:p>
            <a:pPr lvl="1">
              <a:buClr>
                <a:schemeClr val="accent4">
                  <a:lumMod val="60000"/>
                  <a:lumOff val="40000"/>
                </a:schemeClr>
              </a:buClr>
            </a:pPr>
            <a:r>
              <a:rPr lang="en-GB" dirty="0" smtClean="0"/>
              <a:t>We can either try to </a:t>
            </a:r>
            <a:r>
              <a:rPr lang="en-GB" dirty="0" smtClean="0">
                <a:solidFill>
                  <a:srgbClr val="FFC000"/>
                </a:solidFill>
              </a:rPr>
              <a:t>prevent</a:t>
            </a:r>
            <a:r>
              <a:rPr lang="en-GB" dirty="0" smtClean="0"/>
              <a:t> motion from occurring</a:t>
            </a:r>
          </a:p>
          <a:p>
            <a:pPr lvl="1">
              <a:buClr>
                <a:schemeClr val="accent4">
                  <a:lumMod val="60000"/>
                  <a:lumOff val="40000"/>
                </a:schemeClr>
              </a:buClr>
            </a:pPr>
            <a:r>
              <a:rPr lang="en-GB" dirty="0" smtClean="0"/>
              <a:t>Or </a:t>
            </a:r>
            <a:r>
              <a:rPr lang="en-GB" dirty="0" smtClean="0">
                <a:solidFill>
                  <a:srgbClr val="FFC000"/>
                </a:solidFill>
              </a:rPr>
              <a:t>correct </a:t>
            </a:r>
            <a:r>
              <a:rPr lang="en-GB" dirty="0" smtClean="0"/>
              <a:t>motion after it’s occurred</a:t>
            </a:r>
          </a:p>
          <a:p>
            <a:pPr marL="0" indent="0">
              <a:buClr>
                <a:schemeClr val="accent4">
                  <a:lumMod val="60000"/>
                  <a:lumOff val="40000"/>
                </a:schemeClr>
              </a:buClr>
              <a:buNone/>
            </a:pPr>
            <a:endParaRPr lang="en-GB" sz="2400" dirty="0" smtClean="0"/>
          </a:p>
        </p:txBody>
      </p:sp>
      <p:pic>
        <p:nvPicPr>
          <p:cNvPr id="5" name="Picture 2" descr="Figure 2. Axial FLAIR MRI images obtained before (A) and after (B) application of a real-time motion-correction algorithm. Images courtesy of Ellen Grant, M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197" y="3734594"/>
            <a:ext cx="4128803" cy="2321338"/>
          </a:xfrm>
          <a:prstGeom prst="rect">
            <a:avLst/>
          </a:prstGeom>
          <a:noFill/>
          <a:extLst>
            <a:ext uri="{909E8E84-426E-40DD-AFC4-6F175D3DCCD1}">
              <a14:hiddenFill xmlns:a14="http://schemas.microsoft.com/office/drawing/2010/main">
                <a:solidFill>
                  <a:srgbClr val="FFFFFF"/>
                </a:solidFill>
              </a14:hiddenFill>
            </a:ext>
          </a:extLst>
        </p:spPr>
      </p:pic>
      <p:pic>
        <p:nvPicPr>
          <p:cNvPr id="6" name="Head Nodding Interleaved Slices">
            <a:hlinkClick r:id="" action="ppaction://media"/>
          </p:cNvPr>
          <p:cNvPicPr>
            <a:picLocks noChangeAspect="1"/>
          </p:cNvPicPr>
          <p:nvPr>
            <a:videoFile r:link="rId1"/>
            <p:extLst>
              <p:ext uri="{DAA4B4D4-6D71-4841-9C94-3DE7FCFB9230}">
                <p14:media xmlns:p14="http://schemas.microsoft.com/office/powerpoint/2010/main" r:embed="rId2">
                  <p14:trim end="1502"/>
                </p14:media>
              </p:ext>
            </p:extLst>
          </p:nvPr>
        </p:nvPicPr>
        <p:blipFill>
          <a:blip r:embed="rId5"/>
          <a:stretch>
            <a:fillRect/>
          </a:stretch>
        </p:blipFill>
        <p:spPr>
          <a:xfrm>
            <a:off x="8274050" y="2457480"/>
            <a:ext cx="3079750" cy="3079750"/>
          </a:xfrm>
          <a:prstGeom prst="rect">
            <a:avLst/>
          </a:prstGeom>
          <a:ln>
            <a:noFill/>
          </a:ln>
          <a:effectLst/>
          <a:scene3d>
            <a:camera prst="orthographicFront"/>
            <a:lightRig rig="balanced" dir="t"/>
          </a:scene3d>
          <a:sp3d prstMaterial="softEdge">
            <a:bevelT w="203200" h="101600" prst="cross"/>
            <a:contourClr>
              <a:srgbClr val="FFFFFF"/>
            </a:contourClr>
          </a:sp3d>
        </p:spPr>
      </p:pic>
      <p:sp>
        <p:nvSpPr>
          <p:cNvPr id="7" name="Rectangle 6"/>
          <p:cNvSpPr/>
          <p:nvPr/>
        </p:nvSpPr>
        <p:spPr>
          <a:xfrm>
            <a:off x="7543800" y="5657691"/>
            <a:ext cx="4406900" cy="646331"/>
          </a:xfrm>
          <a:prstGeom prst="rect">
            <a:avLst/>
          </a:prstGeom>
        </p:spPr>
        <p:txBody>
          <a:bodyPr wrap="square">
            <a:spAutoFit/>
          </a:bodyPr>
          <a:lstStyle/>
          <a:p>
            <a:pPr algn="ctr"/>
            <a:r>
              <a:rPr lang="en-GB" i="1" dirty="0"/>
              <a:t>http://practicalfmri.blogspot.co.uk/2012/05/common-intermittent-epi-artifacts.html</a:t>
            </a:r>
          </a:p>
        </p:txBody>
      </p:sp>
    </p:spTree>
    <p:extLst>
      <p:ext uri="{BB962C8B-B14F-4D97-AF65-F5344CB8AC3E}">
        <p14:creationId xmlns:p14="http://schemas.microsoft.com/office/powerpoint/2010/main" val="23739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repeatCount="indefinite" fill="hold" display="0">
                  <p:stCondLst>
                    <p:cond delay="indefinite"/>
                  </p:stCondLst>
                </p:cTn>
                <p:tgtEl>
                  <p:spTgt spid="6"/>
                </p:tgtEl>
              </p:cMediaNode>
            </p:video>
          </p:childTnLst>
        </p:cTn>
      </p:par>
    </p:tnLst>
    <p:bldLst>
      <p:bldP spid="4"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Motion in fMRI: Prevention</a:t>
            </a:r>
            <a:endParaRPr lang="en-GB" u="sng" dirty="0"/>
          </a:p>
        </p:txBody>
      </p:sp>
      <p:pic>
        <p:nvPicPr>
          <p:cNvPr id="4" name="Picture 7"/>
          <p:cNvPicPr>
            <a:picLocks noChangeAspect="1" noChangeArrowheads="1"/>
          </p:cNvPicPr>
          <p:nvPr/>
        </p:nvPicPr>
        <p:blipFill>
          <a:blip r:embed="rId2"/>
          <a:srcRect/>
          <a:stretch>
            <a:fillRect/>
          </a:stretch>
        </p:blipFill>
        <p:spPr bwMode="auto">
          <a:xfrm>
            <a:off x="9105900" y="269875"/>
            <a:ext cx="2767225" cy="1789473"/>
          </a:xfrm>
          <a:prstGeom prst="rect">
            <a:avLst/>
          </a:prstGeom>
          <a:noFill/>
          <a:ln w="9525">
            <a:noFill/>
            <a:miter lim="800000"/>
            <a:headEnd/>
            <a:tailEnd/>
          </a:ln>
        </p:spPr>
      </p:pic>
      <p:sp>
        <p:nvSpPr>
          <p:cNvPr id="5" name="Rectangle 6"/>
          <p:cNvSpPr>
            <a:spLocks noChangeArrowheads="1"/>
          </p:cNvSpPr>
          <p:nvPr/>
        </p:nvSpPr>
        <p:spPr bwMode="auto">
          <a:xfrm>
            <a:off x="323163" y="1447800"/>
            <a:ext cx="7975600" cy="4662815"/>
          </a:xfrm>
          <a:prstGeom prst="rect">
            <a:avLst/>
          </a:prstGeom>
          <a:noFill/>
          <a:ln w="9525">
            <a:noFill/>
            <a:miter lim="800000"/>
            <a:headEnd/>
            <a:tailEnd/>
          </a:ln>
        </p:spPr>
        <p:txBody>
          <a:bodyPr>
            <a:spAutoFit/>
          </a:bodyPr>
          <a:lstStyle/>
          <a:p>
            <a:pPr marL="1371600" lvl="2" indent="-457200" eaLnBrk="0" hangingPunct="0">
              <a:spcBef>
                <a:spcPct val="50000"/>
              </a:spcBef>
              <a:buClr>
                <a:srgbClr val="FFC000"/>
              </a:buClr>
              <a:buFont typeface="+mj-lt"/>
              <a:buAutoNum type="arabicPeriod"/>
            </a:pPr>
            <a:r>
              <a:rPr lang="en-GB" sz="2300" dirty="0" smtClean="0">
                <a:latin typeface="Calibri" pitchFamily="34" charset="0"/>
                <a:ea typeface="Calibri" pitchFamily="34" charset="0"/>
                <a:cs typeface="Calibri" pitchFamily="34" charset="0"/>
              </a:rPr>
              <a:t>Constrain </a:t>
            </a:r>
            <a:r>
              <a:rPr lang="en-GB" sz="2300" dirty="0">
                <a:latin typeface="Calibri" pitchFamily="34" charset="0"/>
                <a:ea typeface="Calibri" pitchFamily="34" charset="0"/>
                <a:cs typeface="Calibri" pitchFamily="34" charset="0"/>
              </a:rPr>
              <a:t>the volunteer’s head </a:t>
            </a:r>
          </a:p>
          <a:p>
            <a:pPr marL="1371600" lvl="2" indent="-457200" eaLnBrk="0" hangingPunct="0">
              <a:spcBef>
                <a:spcPct val="50000"/>
              </a:spcBef>
              <a:buClr>
                <a:srgbClr val="FFC000"/>
              </a:buClr>
              <a:buFont typeface="+mj-lt"/>
              <a:buAutoNum type="arabicPeriod"/>
            </a:pPr>
            <a:r>
              <a:rPr lang="en-GB" sz="2300" dirty="0" smtClean="0">
                <a:latin typeface="Calibri" pitchFamily="34" charset="0"/>
                <a:ea typeface="Calibri" pitchFamily="34" charset="0"/>
                <a:cs typeface="Calibri" pitchFamily="34" charset="0"/>
              </a:rPr>
              <a:t>Give </a:t>
            </a:r>
            <a:r>
              <a:rPr lang="en-GB" sz="2300" dirty="0">
                <a:latin typeface="Calibri" pitchFamily="34" charset="0"/>
                <a:ea typeface="Calibri" pitchFamily="34" charset="0"/>
                <a:cs typeface="Calibri" pitchFamily="34" charset="0"/>
              </a:rPr>
              <a:t>explicit </a:t>
            </a:r>
            <a:r>
              <a:rPr lang="en-GB" sz="2300" dirty="0" smtClean="0">
                <a:latin typeface="Calibri" pitchFamily="34" charset="0"/>
                <a:ea typeface="Calibri" pitchFamily="34" charset="0"/>
                <a:cs typeface="Calibri" pitchFamily="34" charset="0"/>
              </a:rPr>
              <a:t>instructions:</a:t>
            </a:r>
          </a:p>
          <a:p>
            <a:pPr marL="1714500" lvl="3" indent="-342900" eaLnBrk="0" hangingPunct="0">
              <a:spcBef>
                <a:spcPct val="50000"/>
              </a:spcBef>
              <a:buClr>
                <a:srgbClr val="FFC000"/>
              </a:buClr>
              <a:buFont typeface="Arial" panose="020B0604020202020204" pitchFamily="34" charset="0"/>
              <a:buChar char="•"/>
            </a:pPr>
            <a:r>
              <a:rPr lang="en-GB" sz="2000" dirty="0" smtClean="0">
                <a:latin typeface="Calibri" pitchFamily="34" charset="0"/>
                <a:ea typeface="Calibri" pitchFamily="34" charset="0"/>
                <a:cs typeface="Calibri" pitchFamily="34" charset="0"/>
              </a:rPr>
              <a:t>Lie as still as possible </a:t>
            </a:r>
          </a:p>
          <a:p>
            <a:pPr marL="1714500" lvl="3" indent="-342900" eaLnBrk="0" hangingPunct="0">
              <a:spcBef>
                <a:spcPct val="50000"/>
              </a:spcBef>
              <a:buClr>
                <a:srgbClr val="FFC000"/>
              </a:buClr>
              <a:buFont typeface="Arial" panose="020B0604020202020204" pitchFamily="34" charset="0"/>
              <a:buChar char="•"/>
            </a:pPr>
            <a:r>
              <a:rPr lang="en-GB" sz="2000" dirty="0" smtClean="0">
                <a:latin typeface="Calibri" pitchFamily="34" charset="0"/>
                <a:ea typeface="Calibri" pitchFamily="34" charset="0"/>
                <a:cs typeface="Calibri" pitchFamily="34" charset="0"/>
              </a:rPr>
              <a:t>Try not </a:t>
            </a:r>
            <a:r>
              <a:rPr lang="en-GB" sz="2000" dirty="0">
                <a:latin typeface="Calibri" pitchFamily="34" charset="0"/>
                <a:ea typeface="Calibri" pitchFamily="34" charset="0"/>
                <a:cs typeface="Calibri" pitchFamily="34" charset="0"/>
              </a:rPr>
              <a:t>to talk between </a:t>
            </a:r>
            <a:r>
              <a:rPr lang="en-GB" sz="2000" dirty="0" smtClean="0">
                <a:latin typeface="Calibri" pitchFamily="34" charset="0"/>
                <a:ea typeface="Calibri" pitchFamily="34" charset="0"/>
                <a:cs typeface="Calibri" pitchFamily="34" charset="0"/>
              </a:rPr>
              <a:t>sessions</a:t>
            </a:r>
          </a:p>
          <a:p>
            <a:pPr marL="1714500" lvl="3" indent="-342900" eaLnBrk="0" hangingPunct="0">
              <a:spcBef>
                <a:spcPct val="50000"/>
              </a:spcBef>
              <a:buClr>
                <a:srgbClr val="FFC000"/>
              </a:buClr>
              <a:buFont typeface="Arial" panose="020B0604020202020204" pitchFamily="34" charset="0"/>
              <a:buChar char="•"/>
            </a:pPr>
            <a:r>
              <a:rPr lang="en-GB" sz="2000" dirty="0" smtClean="0">
                <a:latin typeface="Calibri" pitchFamily="34" charset="0"/>
                <a:ea typeface="Calibri" pitchFamily="34" charset="0"/>
                <a:cs typeface="Calibri" pitchFamily="34" charset="0"/>
              </a:rPr>
              <a:t>Swallow </a:t>
            </a:r>
            <a:r>
              <a:rPr lang="en-GB" sz="2000" dirty="0">
                <a:latin typeface="Calibri" pitchFamily="34" charset="0"/>
                <a:ea typeface="Calibri" pitchFamily="34" charset="0"/>
                <a:cs typeface="Calibri" pitchFamily="34" charset="0"/>
              </a:rPr>
              <a:t>as little as </a:t>
            </a:r>
            <a:r>
              <a:rPr lang="en-GB" sz="2000" dirty="0" smtClean="0">
                <a:latin typeface="Calibri" pitchFamily="34" charset="0"/>
                <a:ea typeface="Calibri" pitchFamily="34" charset="0"/>
                <a:cs typeface="Calibri" pitchFamily="34" charset="0"/>
              </a:rPr>
              <a:t>possible</a:t>
            </a:r>
          </a:p>
          <a:p>
            <a:pPr marL="1371600" lvl="2" indent="-457200" eaLnBrk="0" hangingPunct="0">
              <a:spcBef>
                <a:spcPct val="50000"/>
              </a:spcBef>
              <a:buClr>
                <a:srgbClr val="FFC000"/>
              </a:buClr>
              <a:buFont typeface="+mj-lt"/>
              <a:buAutoNum type="arabicPeriod"/>
            </a:pPr>
            <a:r>
              <a:rPr lang="en-GB" sz="2300" dirty="0">
                <a:latin typeface="Calibri" pitchFamily="34" charset="0"/>
                <a:ea typeface="Calibri" pitchFamily="34" charset="0"/>
                <a:cs typeface="Calibri" pitchFamily="34" charset="0"/>
              </a:rPr>
              <a:t>Make sure your subject is as comfortable as possible before you start</a:t>
            </a:r>
          </a:p>
          <a:p>
            <a:pPr marL="1371600" lvl="2" indent="-457200" eaLnBrk="0" hangingPunct="0">
              <a:spcBef>
                <a:spcPct val="50000"/>
              </a:spcBef>
              <a:buClr>
                <a:srgbClr val="FFC000"/>
              </a:buClr>
              <a:buFont typeface="+mj-lt"/>
              <a:buAutoNum type="arabicPeriod"/>
            </a:pPr>
            <a:r>
              <a:rPr lang="en-GB" sz="2300" dirty="0" smtClean="0">
                <a:latin typeface="Calibri" pitchFamily="34" charset="0"/>
                <a:ea typeface="Calibri" pitchFamily="34" charset="0"/>
                <a:cs typeface="Calibri" pitchFamily="34" charset="0"/>
              </a:rPr>
              <a:t>Try not to </a:t>
            </a:r>
            <a:r>
              <a:rPr lang="en-GB" sz="2300" dirty="0">
                <a:latin typeface="Calibri" pitchFamily="34" charset="0"/>
                <a:ea typeface="Calibri" pitchFamily="34" charset="0"/>
                <a:cs typeface="Calibri" pitchFamily="34" charset="0"/>
              </a:rPr>
              <a:t>scan for too </a:t>
            </a:r>
            <a:r>
              <a:rPr lang="en-GB" sz="2300" dirty="0" smtClean="0">
                <a:latin typeface="Calibri" pitchFamily="34" charset="0"/>
                <a:ea typeface="Calibri" pitchFamily="34" charset="0"/>
                <a:cs typeface="Calibri" pitchFamily="34" charset="0"/>
              </a:rPr>
              <a:t>long</a:t>
            </a:r>
          </a:p>
          <a:p>
            <a:pPr marL="1257300" lvl="2" indent="-342900" eaLnBrk="0" hangingPunct="0">
              <a:spcBef>
                <a:spcPct val="50000"/>
              </a:spcBef>
              <a:buClr>
                <a:srgbClr val="FFC000"/>
              </a:buClr>
              <a:buFont typeface="Arial" panose="020B0604020202020204" pitchFamily="34" charset="0"/>
              <a:buChar char="•"/>
            </a:pPr>
            <a:r>
              <a:rPr lang="en-GB" sz="2300" dirty="0" smtClean="0">
                <a:latin typeface="Calibri" pitchFamily="34" charset="0"/>
                <a:ea typeface="Calibri" pitchFamily="34" charset="0"/>
                <a:cs typeface="Calibri" pitchFamily="34" charset="0"/>
              </a:rPr>
              <a:t>Mock scanner training for participants who are likely to move (e.g. children or clinical groups)</a:t>
            </a:r>
          </a:p>
        </p:txBody>
      </p:sp>
      <p:sp>
        <p:nvSpPr>
          <p:cNvPr id="6" name="Rectangle 5"/>
          <p:cNvSpPr/>
          <p:nvPr/>
        </p:nvSpPr>
        <p:spPr>
          <a:xfrm>
            <a:off x="8548900" y="2306638"/>
            <a:ext cx="3324225" cy="2834622"/>
          </a:xfrm>
          <a:prstGeom prst="rect">
            <a:avLst/>
          </a:prstGeom>
        </p:spPr>
        <p:txBody>
          <a:bodyPr wrap="square">
            <a:spAutoFit/>
          </a:bodyPr>
          <a:lstStyle/>
          <a:p>
            <a:pPr lvl="1">
              <a:lnSpc>
                <a:spcPct val="90000"/>
              </a:lnSpc>
              <a:spcBef>
                <a:spcPct val="0"/>
              </a:spcBef>
            </a:pPr>
            <a:r>
              <a:rPr lang="en-US" b="1" dirty="0" smtClean="0">
                <a:solidFill>
                  <a:srgbClr val="FF0000"/>
                </a:solidFill>
                <a:latin typeface="Arial" pitchFamily="34" charset="0"/>
              </a:rPr>
              <a:t>Ways to constrain:</a:t>
            </a:r>
          </a:p>
          <a:p>
            <a:pPr lvl="1">
              <a:lnSpc>
                <a:spcPct val="90000"/>
              </a:lnSpc>
              <a:spcBef>
                <a:spcPct val="0"/>
              </a:spcBef>
            </a:pPr>
            <a:endParaRPr lang="en-US" dirty="0" smtClean="0">
              <a:latin typeface="Arial" pitchFamily="34" charset="0"/>
            </a:endParaRPr>
          </a:p>
          <a:p>
            <a:pPr lvl="1">
              <a:lnSpc>
                <a:spcPct val="90000"/>
              </a:lnSpc>
              <a:spcBef>
                <a:spcPct val="0"/>
              </a:spcBef>
            </a:pPr>
            <a:r>
              <a:rPr lang="en-US" i="1" dirty="0" smtClean="0">
                <a:solidFill>
                  <a:srgbClr val="FFC000"/>
                </a:solidFill>
                <a:latin typeface="Arial" pitchFamily="34" charset="0"/>
              </a:rPr>
              <a:t>Padding:</a:t>
            </a:r>
          </a:p>
          <a:p>
            <a:pPr lvl="1">
              <a:lnSpc>
                <a:spcPct val="90000"/>
              </a:lnSpc>
              <a:spcBef>
                <a:spcPct val="0"/>
              </a:spcBef>
            </a:pPr>
            <a:r>
              <a:rPr lang="en-US" dirty="0" smtClean="0">
                <a:latin typeface="Arial" pitchFamily="34" charset="0"/>
              </a:rPr>
              <a:t>Soft padding</a:t>
            </a:r>
            <a:endParaRPr lang="en-US" dirty="0">
              <a:latin typeface="Arial" pitchFamily="34" charset="0"/>
            </a:endParaRPr>
          </a:p>
          <a:p>
            <a:pPr lvl="1">
              <a:lnSpc>
                <a:spcPct val="90000"/>
              </a:lnSpc>
              <a:spcBef>
                <a:spcPct val="0"/>
              </a:spcBef>
            </a:pPr>
            <a:r>
              <a:rPr lang="en-US" dirty="0" smtClean="0">
                <a:latin typeface="Arial" pitchFamily="34" charset="0"/>
              </a:rPr>
              <a:t>Expandable foam</a:t>
            </a:r>
            <a:endParaRPr lang="en-US" dirty="0">
              <a:latin typeface="Arial" pitchFamily="34" charset="0"/>
            </a:endParaRPr>
          </a:p>
          <a:p>
            <a:pPr lvl="1">
              <a:lnSpc>
                <a:spcPct val="90000"/>
              </a:lnSpc>
              <a:spcBef>
                <a:spcPct val="0"/>
              </a:spcBef>
            </a:pPr>
            <a:r>
              <a:rPr lang="en-US" dirty="0">
                <a:latin typeface="Arial" pitchFamily="34" charset="0"/>
              </a:rPr>
              <a:t>Vacuum bags</a:t>
            </a:r>
          </a:p>
          <a:p>
            <a:pPr lvl="1">
              <a:lnSpc>
                <a:spcPct val="90000"/>
              </a:lnSpc>
              <a:spcBef>
                <a:spcPct val="0"/>
              </a:spcBef>
            </a:pPr>
            <a:endParaRPr lang="en-US" dirty="0" smtClean="0">
              <a:latin typeface="Arial" pitchFamily="34" charset="0"/>
            </a:endParaRPr>
          </a:p>
          <a:p>
            <a:pPr lvl="1">
              <a:lnSpc>
                <a:spcPct val="90000"/>
              </a:lnSpc>
              <a:spcBef>
                <a:spcPct val="0"/>
              </a:spcBef>
            </a:pPr>
            <a:r>
              <a:rPr lang="en-US" i="1" dirty="0" smtClean="0">
                <a:solidFill>
                  <a:srgbClr val="FFC000"/>
                </a:solidFill>
                <a:latin typeface="Arial" pitchFamily="34" charset="0"/>
              </a:rPr>
              <a:t>Other:</a:t>
            </a:r>
          </a:p>
          <a:p>
            <a:pPr lvl="1">
              <a:lnSpc>
                <a:spcPct val="90000"/>
              </a:lnSpc>
              <a:spcBef>
                <a:spcPct val="0"/>
              </a:spcBef>
            </a:pPr>
            <a:r>
              <a:rPr lang="en-US" dirty="0" smtClean="0">
                <a:latin typeface="Arial" pitchFamily="34" charset="0"/>
              </a:rPr>
              <a:t>Hammock</a:t>
            </a:r>
            <a:endParaRPr lang="en-US" dirty="0">
              <a:latin typeface="Arial" pitchFamily="34" charset="0"/>
            </a:endParaRPr>
          </a:p>
          <a:p>
            <a:pPr lvl="1">
              <a:lnSpc>
                <a:spcPct val="90000"/>
              </a:lnSpc>
              <a:spcBef>
                <a:spcPct val="0"/>
              </a:spcBef>
            </a:pPr>
            <a:r>
              <a:rPr lang="en-US" dirty="0">
                <a:latin typeface="Arial" pitchFamily="34" charset="0"/>
              </a:rPr>
              <a:t>Bite bar</a:t>
            </a:r>
          </a:p>
          <a:p>
            <a:pPr lvl="1">
              <a:lnSpc>
                <a:spcPct val="90000"/>
              </a:lnSpc>
              <a:spcBef>
                <a:spcPct val="0"/>
              </a:spcBef>
            </a:pPr>
            <a:r>
              <a:rPr lang="en-US" dirty="0">
                <a:latin typeface="Arial" pitchFamily="34" charset="0"/>
              </a:rPr>
              <a:t>Contour masks</a:t>
            </a:r>
          </a:p>
        </p:txBody>
      </p:sp>
      <p:sp>
        <p:nvSpPr>
          <p:cNvPr id="3" name="Rectangle 2"/>
          <p:cNvSpPr/>
          <p:nvPr/>
        </p:nvSpPr>
        <p:spPr>
          <a:xfrm>
            <a:off x="3282302" y="6275854"/>
            <a:ext cx="6928710" cy="446276"/>
          </a:xfrm>
          <a:prstGeom prst="rect">
            <a:avLst/>
          </a:prstGeom>
        </p:spPr>
        <p:txBody>
          <a:bodyPr wrap="square">
            <a:spAutoFit/>
          </a:bodyPr>
          <a:lstStyle/>
          <a:p>
            <a:pPr lvl="1" eaLnBrk="0" hangingPunct="0">
              <a:spcBef>
                <a:spcPct val="50000"/>
              </a:spcBef>
              <a:buClr>
                <a:srgbClr val="FFC000"/>
              </a:buClr>
            </a:pPr>
            <a:r>
              <a:rPr lang="en-GB" sz="2300" i="1" dirty="0">
                <a:solidFill>
                  <a:srgbClr val="FF0000"/>
                </a:solidFill>
                <a:latin typeface="Calibri" pitchFamily="34" charset="0"/>
                <a:ea typeface="Calibri" pitchFamily="34" charset="0"/>
                <a:cs typeface="Calibri" pitchFamily="34" charset="0"/>
              </a:rPr>
              <a:t>The more you can prevent movement, the better</a:t>
            </a:r>
            <a:r>
              <a:rPr lang="en-GB" sz="2300" dirty="0">
                <a:solidFill>
                  <a:srgbClr val="FF0000"/>
                </a:solidFill>
                <a:latin typeface="Calibri" pitchFamily="34" charset="0"/>
                <a:ea typeface="Calibri" pitchFamily="34" charset="0"/>
                <a:cs typeface="Calibri" pitchFamily="34" charset="0"/>
              </a:rPr>
              <a:t>!</a:t>
            </a:r>
          </a:p>
        </p:txBody>
      </p:sp>
    </p:spTree>
    <p:extLst>
      <p:ext uri="{BB962C8B-B14F-4D97-AF65-F5344CB8AC3E}">
        <p14:creationId xmlns:p14="http://schemas.microsoft.com/office/powerpoint/2010/main" val="419033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te_Bar_Use"/>
          <p:cNvPicPr>
            <a:picLocks noChangeAspect="1" noChangeArrowheads="1"/>
          </p:cNvPicPr>
          <p:nvPr/>
        </p:nvPicPr>
        <p:blipFill>
          <a:blip r:embed="rId2">
            <a:extLst>
              <a:ext uri="{28A0092B-C50C-407E-A947-70E740481C1C}">
                <a14:useLocalDpi xmlns:a14="http://schemas.microsoft.com/office/drawing/2010/main" val="0"/>
              </a:ext>
            </a:extLst>
          </a:blip>
          <a:srcRect t="4250"/>
          <a:stretch>
            <a:fillRect/>
          </a:stretch>
        </p:blipFill>
        <p:spPr bwMode="auto">
          <a:xfrm>
            <a:off x="8242215" y="3840249"/>
            <a:ext cx="3262236" cy="221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edTec_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96" y="3828343"/>
            <a:ext cx="2540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303293" y="6050843"/>
            <a:ext cx="175400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GB" sz="2000" dirty="0" smtClean="0">
                <a:solidFill>
                  <a:srgbClr val="FFC000"/>
                </a:solidFill>
                <a:latin typeface="Tahoma" panose="020B0604030504040204" pitchFamily="34" charset="0"/>
              </a:rPr>
              <a:t>Contour mask</a:t>
            </a:r>
            <a:endParaRPr lang="en-GB" sz="2000" dirty="0">
              <a:solidFill>
                <a:srgbClr val="FFC000"/>
              </a:solidFill>
              <a:latin typeface="Tahoma" panose="020B0604030504040204" pitchFamily="34" charset="0"/>
            </a:endParaRPr>
          </a:p>
        </p:txBody>
      </p:sp>
      <p:sp>
        <p:nvSpPr>
          <p:cNvPr id="7" name="Text Box 5"/>
          <p:cNvSpPr txBox="1">
            <a:spLocks noChangeArrowheads="1"/>
          </p:cNvSpPr>
          <p:nvPr/>
        </p:nvSpPr>
        <p:spPr bwMode="auto">
          <a:xfrm>
            <a:off x="9340078" y="6050843"/>
            <a:ext cx="106651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GB" sz="2000" dirty="0" smtClean="0">
                <a:solidFill>
                  <a:srgbClr val="FFC000"/>
                </a:solidFill>
                <a:latin typeface="Tahoma" panose="020B0604030504040204" pitchFamily="34" charset="0"/>
              </a:rPr>
              <a:t>Bite bar</a:t>
            </a:r>
            <a:endParaRPr lang="en-GB" sz="2000" dirty="0">
              <a:solidFill>
                <a:srgbClr val="FFC000"/>
              </a:solidFill>
              <a:latin typeface="Tahoma" panose="020B0604030504040204" pitchFamily="34" charset="0"/>
            </a:endParaRPr>
          </a:p>
        </p:txBody>
      </p:sp>
      <p:sp>
        <p:nvSpPr>
          <p:cNvPr id="8" name="Title 1"/>
          <p:cNvSpPr>
            <a:spLocks noGrp="1"/>
          </p:cNvSpPr>
          <p:nvPr>
            <p:ph type="title"/>
          </p:nvPr>
        </p:nvSpPr>
        <p:spPr>
          <a:xfrm>
            <a:off x="838200" y="365125"/>
            <a:ext cx="10515600" cy="1325563"/>
          </a:xfrm>
        </p:spPr>
        <p:txBody>
          <a:bodyPr/>
          <a:lstStyle/>
          <a:p>
            <a:r>
              <a:rPr lang="en-GB" u="sng" dirty="0" smtClean="0"/>
              <a:t>Motion in fMRI: Prevention</a:t>
            </a:r>
            <a:endParaRPr lang="en-GB" u="sng" dirty="0"/>
          </a:p>
        </p:txBody>
      </p:sp>
      <p:pic>
        <p:nvPicPr>
          <p:cNvPr id="2050" name="Picture 2" descr="http://www.newmaticmedical.com/uploads/images_products/13135_a.jpg"/>
          <p:cNvPicPr>
            <a:picLocks noChangeAspect="1" noChangeArrowheads="1"/>
          </p:cNvPicPr>
          <p:nvPr/>
        </p:nvPicPr>
        <p:blipFill rotWithShape="1">
          <a:blip r:embed="rId4">
            <a:extLst>
              <a:ext uri="{28A0092B-C50C-407E-A947-70E740481C1C}">
                <a14:useLocalDpi xmlns:a14="http://schemas.microsoft.com/office/drawing/2010/main" val="0"/>
              </a:ext>
            </a:extLst>
          </a:blip>
          <a:srcRect t="15230" b="16150"/>
          <a:stretch/>
        </p:blipFill>
        <p:spPr bwMode="auto">
          <a:xfrm>
            <a:off x="4209582" y="1817421"/>
            <a:ext cx="3238819" cy="2222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5037926" y="4166654"/>
            <a:ext cx="161666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GB" sz="2000" dirty="0" smtClean="0">
                <a:solidFill>
                  <a:srgbClr val="FFC000"/>
                </a:solidFill>
                <a:latin typeface="Tahoma" panose="020B0604030504040204" pitchFamily="34" charset="0"/>
              </a:rPr>
              <a:t>Soft padding</a:t>
            </a:r>
            <a:endParaRPr lang="en-GB" sz="2000" dirty="0">
              <a:solidFill>
                <a:srgbClr val="FFC000"/>
              </a:solidFill>
              <a:latin typeface="Tahoma" panose="020B0604030504040204" pitchFamily="34" charset="0"/>
            </a:endParaRPr>
          </a:p>
        </p:txBody>
      </p:sp>
    </p:spTree>
    <p:extLst>
      <p:ext uri="{BB962C8B-B14F-4D97-AF65-F5344CB8AC3E}">
        <p14:creationId xmlns:p14="http://schemas.microsoft.com/office/powerpoint/2010/main" val="4047697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TotalTime>
  <Words>2694</Words>
  <Application>Microsoft Office PowerPoint</Application>
  <PresentationFormat>Widescreen</PresentationFormat>
  <Paragraphs>228</Paragraphs>
  <Slides>35</Slides>
  <Notes>15</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ＭＳ Ｐゴシック</vt:lpstr>
      <vt:lpstr>Arial</vt:lpstr>
      <vt:lpstr>Calibri</vt:lpstr>
      <vt:lpstr>Calibri Light</vt:lpstr>
      <vt:lpstr>Tahoma</vt:lpstr>
      <vt:lpstr>Times New Roman</vt:lpstr>
      <vt:lpstr>Wingdings</vt:lpstr>
      <vt:lpstr>Office Theme</vt:lpstr>
      <vt:lpstr>Equation</vt:lpstr>
      <vt:lpstr>Image</vt:lpstr>
      <vt:lpstr>Pre-processing in fMRI:  Realigning and unwarping</vt:lpstr>
      <vt:lpstr>Contents</vt:lpstr>
      <vt:lpstr>Overview</vt:lpstr>
      <vt:lpstr>Pre-processing in fMRI</vt:lpstr>
      <vt:lpstr>Motion in fMRI: Types of movement</vt:lpstr>
      <vt:lpstr>Motion in fMRI: Why is it bad?</vt:lpstr>
      <vt:lpstr>Motion in fMRI: Why is it bad?</vt:lpstr>
      <vt:lpstr>Motion in fMRI: Prevention</vt:lpstr>
      <vt:lpstr>Motion in fMRI: Prevention</vt:lpstr>
      <vt:lpstr>Motion in fMRI: Correction</vt:lpstr>
      <vt:lpstr>Realigning: Registration</vt:lpstr>
      <vt:lpstr>Realigning: Transformation</vt:lpstr>
      <vt:lpstr>Realigning: Interpolation</vt:lpstr>
      <vt:lpstr>PowerPoint Presentation</vt:lpstr>
      <vt:lpstr>Residual Errors</vt:lpstr>
      <vt:lpstr>Undoing image deformations:  unwarping</vt:lpstr>
      <vt:lpstr>PowerPoint Presentation</vt:lpstr>
      <vt:lpstr>Inhomogeneities in magnetic fields</vt:lpstr>
      <vt:lpstr>PowerPoint Presentation</vt:lpstr>
      <vt:lpstr>PowerPoint Presentation</vt:lpstr>
      <vt:lpstr>PowerPoint Presentation</vt:lpstr>
      <vt:lpstr>Can result in False activations</vt:lpstr>
      <vt:lpstr>Using movement parameters as covariates can reduce statistical power (sensitivity)</vt:lpstr>
      <vt:lpstr>Estimating derivative fields from distortion fields</vt:lpstr>
      <vt:lpstr>LIMITATIONS</vt:lpstr>
      <vt:lpstr>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and Useful Links</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Pre-processing: Realigning and unwarping</dc:title>
  <dc:creator>Tameem Ahmad</dc:creator>
  <cp:lastModifiedBy>PaLS</cp:lastModifiedBy>
  <cp:revision>128</cp:revision>
  <dcterms:created xsi:type="dcterms:W3CDTF">2013-10-22T10:21:13Z</dcterms:created>
  <dcterms:modified xsi:type="dcterms:W3CDTF">2013-11-06T14:30:37Z</dcterms:modified>
</cp:coreProperties>
</file>