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79" r:id="rId11"/>
    <p:sldId id="280" r:id="rId12"/>
    <p:sldId id="277" r:id="rId13"/>
    <p:sldId id="282" r:id="rId14"/>
    <p:sldId id="269" r:id="rId15"/>
    <p:sldId id="276" r:id="rId16"/>
    <p:sldId id="270" r:id="rId17"/>
    <p:sldId id="281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9475" autoAdjust="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24DC-D56C-4513-8174-C0EDE4C9E8B0}" type="datetimeFigureOut">
              <a:rPr lang="en-GB" smtClean="0"/>
              <a:t>15/01/2014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0F10-B0EF-4F7C-8C73-15BC07F8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C82EEC91-3F9B-46F3-940F-1B83687CC011}" type="slidenum">
              <a:rPr lang="en-US" altLang="en-US">
                <a:solidFill>
                  <a:srgbClr val="FFFFFF"/>
                </a:solidFill>
                <a:latin typeface="Times New Roman" pitchFamily="16" charset="0"/>
              </a:rPr>
              <a:pPr eaLnBrk="1"/>
              <a:t>13</a:t>
            </a:fld>
            <a:endParaRPr lang="en-US" altLang="en-US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EB15-6BB3-42BF-A8FF-062FAAA7FBFA}" type="datetimeFigureOut">
              <a:rPr lang="en-US" smtClean="0"/>
              <a:pPr/>
              <a:t>1/15/2014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923C-ED8E-4E34-9159-70E036C4FCF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285883"/>
          </a:xfrm>
        </p:spPr>
        <p:txBody>
          <a:bodyPr/>
          <a:lstStyle/>
          <a:p>
            <a:r>
              <a:rPr lang="en-SG" dirty="0" err="1" smtClean="0"/>
              <a:t>Bayes</a:t>
            </a:r>
            <a:r>
              <a:rPr lang="en-SG" dirty="0" smtClean="0"/>
              <a:t> for Beginners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/>
          </a:bodyPr>
          <a:lstStyle/>
          <a:p>
            <a:pPr algn="l"/>
            <a:r>
              <a:rPr lang="en-SG" dirty="0" smtClean="0"/>
              <a:t>Presenters:  Shuman </a:t>
            </a:r>
            <a:r>
              <a:rPr lang="en-SG" dirty="0" err="1" smtClean="0"/>
              <a:t>ji</a:t>
            </a:r>
            <a:r>
              <a:rPr lang="en-SG" dirty="0" smtClean="0"/>
              <a:t> &amp; Nick Todd</a:t>
            </a:r>
            <a:endParaRPr lang="en-SG" dirty="0"/>
          </a:p>
        </p:txBody>
      </p:sp>
      <p:pic>
        <p:nvPicPr>
          <p:cNvPr id="4" name="Text Placeholder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2143116"/>
            <a:ext cx="3416300" cy="2751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1"/>
            <a:ext cx="8229600" cy="754613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Bayes in Brain Imaging</a:t>
            </a:r>
            <a:endParaRPr lang="en-SG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8367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Extension to distributions: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3072" y="2351650"/>
                <a:ext cx="4082420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2" y="2351650"/>
                <a:ext cx="4082420" cy="8613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851" y="4005064"/>
                <a:ext cx="71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1" y="4005064"/>
                <a:ext cx="7178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45132" y="40486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a set of parameters defining a model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3724" y="1521179"/>
            <a:ext cx="6263006" cy="2555893"/>
            <a:chOff x="13724" y="1521179"/>
            <a:chExt cx="6263006" cy="2555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03072" y="2351650"/>
                  <a:ext cx="4082420" cy="861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GB" sz="240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GB" sz="24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GB" sz="24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072" y="2351650"/>
                  <a:ext cx="4082420" cy="86132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>
              <a:off x="2892354" y="1976066"/>
              <a:ext cx="0" cy="42881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13724" y="1521179"/>
              <a:ext cx="6263006" cy="2555893"/>
              <a:chOff x="13724" y="1521179"/>
              <a:chExt cx="6263006" cy="255589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3724" y="1521179"/>
                <a:ext cx="6263006" cy="2555893"/>
                <a:chOff x="13724" y="1521179"/>
                <a:chExt cx="6263006" cy="255589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13725" y="1521179"/>
                  <a:ext cx="5854420" cy="2555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349104" y="2351650"/>
                      <a:ext cx="4606232" cy="8613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𝑑𝑎𝑡𝑎</m:t>
                                </m:r>
                              </m:e>
                            </m:d>
                            <m:r>
                              <a:rPr lang="en-GB" sz="240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𝑑𝑎𝑡𝑎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GB" sz="24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GB" sz="240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GB" sz="2400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𝑑𝑎𝑡𝑎</m:t>
                                    </m:r>
                                  </m:e>
                                </m:d>
                              </m:den>
                            </m:f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104" y="2351650"/>
                      <a:ext cx="4606232" cy="861326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1405172" y="3083836"/>
                  <a:ext cx="0" cy="374365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332514" y="1976066"/>
                  <a:ext cx="0" cy="428815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3493404" y="3232973"/>
                  <a:ext cx="0" cy="288032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13724" y="3429000"/>
                  <a:ext cx="25202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tx2"/>
                      </a:solidFill>
                    </a:rPr>
                    <a:t>p</a:t>
                  </a:r>
                  <a:r>
                    <a:rPr lang="en-GB" sz="2000" dirty="0" smtClean="0">
                      <a:solidFill>
                        <a:schemeClr val="tx2"/>
                      </a:solidFill>
                    </a:rPr>
                    <a:t>osterior distribution</a:t>
                  </a:r>
                  <a:endParaRPr lang="en-GB" sz="2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756450" y="1575956"/>
                  <a:ext cx="25202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solidFill>
                        <a:schemeClr val="tx2"/>
                      </a:solidFill>
                    </a:rPr>
                    <a:t>prior distribution</a:t>
                  </a:r>
                  <a:endParaRPr lang="en-GB" sz="2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44282" y="1521179"/>
                  <a:ext cx="15121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solidFill>
                        <a:schemeClr val="tx2"/>
                      </a:solidFill>
                    </a:rPr>
                    <a:t>likelihood</a:t>
                  </a:r>
                  <a:endParaRPr lang="en-GB" sz="2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629308" y="3458201"/>
                  <a:ext cx="25202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solidFill>
                        <a:schemeClr val="tx2"/>
                      </a:solidFill>
                    </a:rPr>
                    <a:t>marginal probability</a:t>
                  </a:r>
                  <a:endParaRPr lang="en-GB" sz="20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>
              <a:xfrm>
                <a:off x="3044754" y="1916832"/>
                <a:ext cx="0" cy="42881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7" y="1700808"/>
            <a:ext cx="3200469" cy="2800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0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1"/>
            <a:ext cx="8229600" cy="754613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Bayes in Brain Imaging</a:t>
            </a:r>
            <a:endParaRPr lang="en-SG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5496" y="1124744"/>
                <a:ext cx="3144300" cy="6050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𝑑𝑎𝑡𝑎</m:t>
                          </m:r>
                        </m:e>
                      </m:d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𝑑𝑎𝑡𝑎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GB" sz="16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1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3144300" cy="6050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755576" y="1653707"/>
            <a:ext cx="0" cy="1871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20048" y="995055"/>
            <a:ext cx="65133" cy="2144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6489" y="177281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p</a:t>
            </a:r>
            <a:r>
              <a:rPr lang="en-GB" sz="1400" dirty="0" smtClean="0">
                <a:solidFill>
                  <a:schemeClr val="tx2"/>
                </a:solidFill>
              </a:rPr>
              <a:t>osterior distribution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7647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prior distribution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74495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likelihood</a:t>
            </a:r>
            <a:endParaRPr lang="en-GB" sz="1400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35696" y="980728"/>
            <a:ext cx="88749" cy="2515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7" y="1340768"/>
            <a:ext cx="3200469" cy="2800410"/>
          </a:xfrm>
          <a:prstGeom prst="rect">
            <a:avLst/>
          </a:prstGeom>
          <a:noFill/>
        </p:spPr>
      </p:pic>
      <p:sp>
        <p:nvSpPr>
          <p:cNvPr id="26" name="Freeform 25"/>
          <p:cNvSpPr/>
          <p:nvPr/>
        </p:nvSpPr>
        <p:spPr>
          <a:xfrm>
            <a:off x="5969000" y="1487810"/>
            <a:ext cx="1695450" cy="1939925"/>
          </a:xfrm>
          <a:custGeom>
            <a:avLst/>
            <a:gdLst>
              <a:gd name="connsiteX0" fmla="*/ 0 w 1695450"/>
              <a:gd name="connsiteY0" fmla="*/ 1933575 h 1939925"/>
              <a:gd name="connsiteX1" fmla="*/ 60325 w 1695450"/>
              <a:gd name="connsiteY1" fmla="*/ 1930400 h 1939925"/>
              <a:gd name="connsiteX2" fmla="*/ 88900 w 1695450"/>
              <a:gd name="connsiteY2" fmla="*/ 1927225 h 1939925"/>
              <a:gd name="connsiteX3" fmla="*/ 101600 w 1695450"/>
              <a:gd name="connsiteY3" fmla="*/ 1924050 h 1939925"/>
              <a:gd name="connsiteX4" fmla="*/ 323850 w 1695450"/>
              <a:gd name="connsiteY4" fmla="*/ 1920875 h 1939925"/>
              <a:gd name="connsiteX5" fmla="*/ 342900 w 1695450"/>
              <a:gd name="connsiteY5" fmla="*/ 1917700 h 1939925"/>
              <a:gd name="connsiteX6" fmla="*/ 361950 w 1695450"/>
              <a:gd name="connsiteY6" fmla="*/ 1911350 h 1939925"/>
              <a:gd name="connsiteX7" fmla="*/ 365125 w 1695450"/>
              <a:gd name="connsiteY7" fmla="*/ 1901825 h 1939925"/>
              <a:gd name="connsiteX8" fmla="*/ 381000 w 1695450"/>
              <a:gd name="connsiteY8" fmla="*/ 1876425 h 1939925"/>
              <a:gd name="connsiteX9" fmla="*/ 387350 w 1695450"/>
              <a:gd name="connsiteY9" fmla="*/ 1851025 h 1939925"/>
              <a:gd name="connsiteX10" fmla="*/ 393700 w 1695450"/>
              <a:gd name="connsiteY10" fmla="*/ 1825625 h 1939925"/>
              <a:gd name="connsiteX11" fmla="*/ 396875 w 1695450"/>
              <a:gd name="connsiteY11" fmla="*/ 1809750 h 1939925"/>
              <a:gd name="connsiteX12" fmla="*/ 403225 w 1695450"/>
              <a:gd name="connsiteY12" fmla="*/ 1790700 h 1939925"/>
              <a:gd name="connsiteX13" fmla="*/ 406400 w 1695450"/>
              <a:gd name="connsiteY13" fmla="*/ 1781175 h 1939925"/>
              <a:gd name="connsiteX14" fmla="*/ 419100 w 1695450"/>
              <a:gd name="connsiteY14" fmla="*/ 1758950 h 1939925"/>
              <a:gd name="connsiteX15" fmla="*/ 428625 w 1695450"/>
              <a:gd name="connsiteY15" fmla="*/ 1727200 h 1939925"/>
              <a:gd name="connsiteX16" fmla="*/ 438150 w 1695450"/>
              <a:gd name="connsiteY16" fmla="*/ 1698625 h 1939925"/>
              <a:gd name="connsiteX17" fmla="*/ 441325 w 1695450"/>
              <a:gd name="connsiteY17" fmla="*/ 1689100 h 1939925"/>
              <a:gd name="connsiteX18" fmla="*/ 444500 w 1695450"/>
              <a:gd name="connsiteY18" fmla="*/ 1679575 h 1939925"/>
              <a:gd name="connsiteX19" fmla="*/ 450850 w 1695450"/>
              <a:gd name="connsiteY19" fmla="*/ 1670050 h 1939925"/>
              <a:gd name="connsiteX20" fmla="*/ 460375 w 1695450"/>
              <a:gd name="connsiteY20" fmla="*/ 1647825 h 1939925"/>
              <a:gd name="connsiteX21" fmla="*/ 469900 w 1695450"/>
              <a:gd name="connsiteY21" fmla="*/ 1628775 h 1939925"/>
              <a:gd name="connsiteX22" fmla="*/ 473075 w 1695450"/>
              <a:gd name="connsiteY22" fmla="*/ 1612900 h 1939925"/>
              <a:gd name="connsiteX23" fmla="*/ 479425 w 1695450"/>
              <a:gd name="connsiteY23" fmla="*/ 1577975 h 1939925"/>
              <a:gd name="connsiteX24" fmla="*/ 482600 w 1695450"/>
              <a:gd name="connsiteY24" fmla="*/ 1552575 h 1939925"/>
              <a:gd name="connsiteX25" fmla="*/ 485775 w 1695450"/>
              <a:gd name="connsiteY25" fmla="*/ 1543050 h 1939925"/>
              <a:gd name="connsiteX26" fmla="*/ 488950 w 1695450"/>
              <a:gd name="connsiteY26" fmla="*/ 1520825 h 1939925"/>
              <a:gd name="connsiteX27" fmla="*/ 492125 w 1695450"/>
              <a:gd name="connsiteY27" fmla="*/ 1504950 h 1939925"/>
              <a:gd name="connsiteX28" fmla="*/ 495300 w 1695450"/>
              <a:gd name="connsiteY28" fmla="*/ 1482725 h 1939925"/>
              <a:gd name="connsiteX29" fmla="*/ 504825 w 1695450"/>
              <a:gd name="connsiteY29" fmla="*/ 1352550 h 1939925"/>
              <a:gd name="connsiteX30" fmla="*/ 508000 w 1695450"/>
              <a:gd name="connsiteY30" fmla="*/ 1336675 h 1939925"/>
              <a:gd name="connsiteX31" fmla="*/ 511175 w 1695450"/>
              <a:gd name="connsiteY31" fmla="*/ 1285875 h 1939925"/>
              <a:gd name="connsiteX32" fmla="*/ 514350 w 1695450"/>
              <a:gd name="connsiteY32" fmla="*/ 1276350 h 1939925"/>
              <a:gd name="connsiteX33" fmla="*/ 520700 w 1695450"/>
              <a:gd name="connsiteY33" fmla="*/ 1238250 h 1939925"/>
              <a:gd name="connsiteX34" fmla="*/ 527050 w 1695450"/>
              <a:gd name="connsiteY34" fmla="*/ 1212850 h 1939925"/>
              <a:gd name="connsiteX35" fmla="*/ 530225 w 1695450"/>
              <a:gd name="connsiteY35" fmla="*/ 1200150 h 1939925"/>
              <a:gd name="connsiteX36" fmla="*/ 533400 w 1695450"/>
              <a:gd name="connsiteY36" fmla="*/ 1174750 h 1939925"/>
              <a:gd name="connsiteX37" fmla="*/ 539750 w 1695450"/>
              <a:gd name="connsiteY37" fmla="*/ 1139825 h 1939925"/>
              <a:gd name="connsiteX38" fmla="*/ 546100 w 1695450"/>
              <a:gd name="connsiteY38" fmla="*/ 1079500 h 1939925"/>
              <a:gd name="connsiteX39" fmla="*/ 549275 w 1695450"/>
              <a:gd name="connsiteY39" fmla="*/ 1066800 h 1939925"/>
              <a:gd name="connsiteX40" fmla="*/ 555625 w 1695450"/>
              <a:gd name="connsiteY40" fmla="*/ 965200 h 1939925"/>
              <a:gd name="connsiteX41" fmla="*/ 558800 w 1695450"/>
              <a:gd name="connsiteY41" fmla="*/ 952500 h 1939925"/>
              <a:gd name="connsiteX42" fmla="*/ 577850 w 1695450"/>
              <a:gd name="connsiteY42" fmla="*/ 946150 h 1939925"/>
              <a:gd name="connsiteX43" fmla="*/ 574675 w 1695450"/>
              <a:gd name="connsiteY43" fmla="*/ 936625 h 1939925"/>
              <a:gd name="connsiteX44" fmla="*/ 555625 w 1695450"/>
              <a:gd name="connsiteY44" fmla="*/ 933450 h 1939925"/>
              <a:gd name="connsiteX45" fmla="*/ 558800 w 1695450"/>
              <a:gd name="connsiteY45" fmla="*/ 895350 h 1939925"/>
              <a:gd name="connsiteX46" fmla="*/ 565150 w 1695450"/>
              <a:gd name="connsiteY46" fmla="*/ 831850 h 1939925"/>
              <a:gd name="connsiteX47" fmla="*/ 571500 w 1695450"/>
              <a:gd name="connsiteY47" fmla="*/ 790575 h 1939925"/>
              <a:gd name="connsiteX48" fmla="*/ 574675 w 1695450"/>
              <a:gd name="connsiteY48" fmla="*/ 758825 h 1939925"/>
              <a:gd name="connsiteX49" fmla="*/ 581025 w 1695450"/>
              <a:gd name="connsiteY49" fmla="*/ 720725 h 1939925"/>
              <a:gd name="connsiteX50" fmla="*/ 587375 w 1695450"/>
              <a:gd name="connsiteY50" fmla="*/ 666750 h 1939925"/>
              <a:gd name="connsiteX51" fmla="*/ 593725 w 1695450"/>
              <a:gd name="connsiteY51" fmla="*/ 625475 h 1939925"/>
              <a:gd name="connsiteX52" fmla="*/ 600075 w 1695450"/>
              <a:gd name="connsiteY52" fmla="*/ 574675 h 1939925"/>
              <a:gd name="connsiteX53" fmla="*/ 603250 w 1695450"/>
              <a:gd name="connsiteY53" fmla="*/ 565150 h 1939925"/>
              <a:gd name="connsiteX54" fmla="*/ 606425 w 1695450"/>
              <a:gd name="connsiteY54" fmla="*/ 546100 h 1939925"/>
              <a:gd name="connsiteX55" fmla="*/ 612775 w 1695450"/>
              <a:gd name="connsiteY55" fmla="*/ 517525 h 1939925"/>
              <a:gd name="connsiteX56" fmla="*/ 615950 w 1695450"/>
              <a:gd name="connsiteY56" fmla="*/ 498475 h 1939925"/>
              <a:gd name="connsiteX57" fmla="*/ 619125 w 1695450"/>
              <a:gd name="connsiteY57" fmla="*/ 482600 h 1939925"/>
              <a:gd name="connsiteX58" fmla="*/ 622300 w 1695450"/>
              <a:gd name="connsiteY58" fmla="*/ 457200 h 1939925"/>
              <a:gd name="connsiteX59" fmla="*/ 628650 w 1695450"/>
              <a:gd name="connsiteY59" fmla="*/ 327025 h 1939925"/>
              <a:gd name="connsiteX60" fmla="*/ 631825 w 1695450"/>
              <a:gd name="connsiteY60" fmla="*/ 317500 h 1939925"/>
              <a:gd name="connsiteX61" fmla="*/ 638175 w 1695450"/>
              <a:gd name="connsiteY61" fmla="*/ 273050 h 1939925"/>
              <a:gd name="connsiteX62" fmla="*/ 644525 w 1695450"/>
              <a:gd name="connsiteY62" fmla="*/ 241300 h 1939925"/>
              <a:gd name="connsiteX63" fmla="*/ 647700 w 1695450"/>
              <a:gd name="connsiteY63" fmla="*/ 200025 h 1939925"/>
              <a:gd name="connsiteX64" fmla="*/ 654050 w 1695450"/>
              <a:gd name="connsiteY64" fmla="*/ 174625 h 1939925"/>
              <a:gd name="connsiteX65" fmla="*/ 663575 w 1695450"/>
              <a:gd name="connsiteY65" fmla="*/ 146050 h 1939925"/>
              <a:gd name="connsiteX66" fmla="*/ 666750 w 1695450"/>
              <a:gd name="connsiteY66" fmla="*/ 136525 h 1939925"/>
              <a:gd name="connsiteX67" fmla="*/ 669925 w 1695450"/>
              <a:gd name="connsiteY67" fmla="*/ 127000 h 1939925"/>
              <a:gd name="connsiteX68" fmla="*/ 679450 w 1695450"/>
              <a:gd name="connsiteY68" fmla="*/ 95250 h 1939925"/>
              <a:gd name="connsiteX69" fmla="*/ 682625 w 1695450"/>
              <a:gd name="connsiteY69" fmla="*/ 85725 h 1939925"/>
              <a:gd name="connsiteX70" fmla="*/ 692150 w 1695450"/>
              <a:gd name="connsiteY70" fmla="*/ 66675 h 1939925"/>
              <a:gd name="connsiteX71" fmla="*/ 698500 w 1695450"/>
              <a:gd name="connsiteY71" fmla="*/ 57150 h 1939925"/>
              <a:gd name="connsiteX72" fmla="*/ 704850 w 1695450"/>
              <a:gd name="connsiteY72" fmla="*/ 38100 h 1939925"/>
              <a:gd name="connsiteX73" fmla="*/ 711200 w 1695450"/>
              <a:gd name="connsiteY73" fmla="*/ 19050 h 1939925"/>
              <a:gd name="connsiteX74" fmla="*/ 714375 w 1695450"/>
              <a:gd name="connsiteY74" fmla="*/ 9525 h 1939925"/>
              <a:gd name="connsiteX75" fmla="*/ 733425 w 1695450"/>
              <a:gd name="connsiteY75" fmla="*/ 0 h 1939925"/>
              <a:gd name="connsiteX76" fmla="*/ 758825 w 1695450"/>
              <a:gd name="connsiteY76" fmla="*/ 3175 h 1939925"/>
              <a:gd name="connsiteX77" fmla="*/ 771525 w 1695450"/>
              <a:gd name="connsiteY77" fmla="*/ 31750 h 1939925"/>
              <a:gd name="connsiteX78" fmla="*/ 781050 w 1695450"/>
              <a:gd name="connsiteY78" fmla="*/ 63500 h 1939925"/>
              <a:gd name="connsiteX79" fmla="*/ 787400 w 1695450"/>
              <a:gd name="connsiteY79" fmla="*/ 107950 h 1939925"/>
              <a:gd name="connsiteX80" fmla="*/ 790575 w 1695450"/>
              <a:gd name="connsiteY80" fmla="*/ 117475 h 1939925"/>
              <a:gd name="connsiteX81" fmla="*/ 793750 w 1695450"/>
              <a:gd name="connsiteY81" fmla="*/ 139700 h 1939925"/>
              <a:gd name="connsiteX82" fmla="*/ 800100 w 1695450"/>
              <a:gd name="connsiteY82" fmla="*/ 168275 h 1939925"/>
              <a:gd name="connsiteX83" fmla="*/ 806450 w 1695450"/>
              <a:gd name="connsiteY83" fmla="*/ 203200 h 1939925"/>
              <a:gd name="connsiteX84" fmla="*/ 812800 w 1695450"/>
              <a:gd name="connsiteY84" fmla="*/ 228600 h 1939925"/>
              <a:gd name="connsiteX85" fmla="*/ 819150 w 1695450"/>
              <a:gd name="connsiteY85" fmla="*/ 260350 h 1939925"/>
              <a:gd name="connsiteX86" fmla="*/ 822325 w 1695450"/>
              <a:gd name="connsiteY86" fmla="*/ 269875 h 1939925"/>
              <a:gd name="connsiteX87" fmla="*/ 825500 w 1695450"/>
              <a:gd name="connsiteY87" fmla="*/ 288925 h 1939925"/>
              <a:gd name="connsiteX88" fmla="*/ 831850 w 1695450"/>
              <a:gd name="connsiteY88" fmla="*/ 307975 h 1939925"/>
              <a:gd name="connsiteX89" fmla="*/ 835025 w 1695450"/>
              <a:gd name="connsiteY89" fmla="*/ 317500 h 1939925"/>
              <a:gd name="connsiteX90" fmla="*/ 838200 w 1695450"/>
              <a:gd name="connsiteY90" fmla="*/ 333375 h 1939925"/>
              <a:gd name="connsiteX91" fmla="*/ 841375 w 1695450"/>
              <a:gd name="connsiteY91" fmla="*/ 352425 h 1939925"/>
              <a:gd name="connsiteX92" fmla="*/ 844550 w 1695450"/>
              <a:gd name="connsiteY92" fmla="*/ 361950 h 1939925"/>
              <a:gd name="connsiteX93" fmla="*/ 847725 w 1695450"/>
              <a:gd name="connsiteY93" fmla="*/ 381000 h 1939925"/>
              <a:gd name="connsiteX94" fmla="*/ 854075 w 1695450"/>
              <a:gd name="connsiteY94" fmla="*/ 422275 h 1939925"/>
              <a:gd name="connsiteX95" fmla="*/ 857250 w 1695450"/>
              <a:gd name="connsiteY95" fmla="*/ 434975 h 1939925"/>
              <a:gd name="connsiteX96" fmla="*/ 860425 w 1695450"/>
              <a:gd name="connsiteY96" fmla="*/ 460375 h 1939925"/>
              <a:gd name="connsiteX97" fmla="*/ 863600 w 1695450"/>
              <a:gd name="connsiteY97" fmla="*/ 479425 h 1939925"/>
              <a:gd name="connsiteX98" fmla="*/ 866775 w 1695450"/>
              <a:gd name="connsiteY98" fmla="*/ 527050 h 1939925"/>
              <a:gd name="connsiteX99" fmla="*/ 873125 w 1695450"/>
              <a:gd name="connsiteY99" fmla="*/ 612775 h 1939925"/>
              <a:gd name="connsiteX100" fmla="*/ 876300 w 1695450"/>
              <a:gd name="connsiteY100" fmla="*/ 622300 h 1939925"/>
              <a:gd name="connsiteX101" fmla="*/ 879475 w 1695450"/>
              <a:gd name="connsiteY101" fmla="*/ 635000 h 1939925"/>
              <a:gd name="connsiteX102" fmla="*/ 882650 w 1695450"/>
              <a:gd name="connsiteY102" fmla="*/ 650875 h 1939925"/>
              <a:gd name="connsiteX103" fmla="*/ 889000 w 1695450"/>
              <a:gd name="connsiteY103" fmla="*/ 669925 h 1939925"/>
              <a:gd name="connsiteX104" fmla="*/ 892175 w 1695450"/>
              <a:gd name="connsiteY104" fmla="*/ 685800 h 1939925"/>
              <a:gd name="connsiteX105" fmla="*/ 895350 w 1695450"/>
              <a:gd name="connsiteY105" fmla="*/ 704850 h 1939925"/>
              <a:gd name="connsiteX106" fmla="*/ 898525 w 1695450"/>
              <a:gd name="connsiteY106" fmla="*/ 714375 h 1939925"/>
              <a:gd name="connsiteX107" fmla="*/ 904875 w 1695450"/>
              <a:gd name="connsiteY107" fmla="*/ 742950 h 1939925"/>
              <a:gd name="connsiteX108" fmla="*/ 911225 w 1695450"/>
              <a:gd name="connsiteY108" fmla="*/ 768350 h 1939925"/>
              <a:gd name="connsiteX109" fmla="*/ 917575 w 1695450"/>
              <a:gd name="connsiteY109" fmla="*/ 790575 h 1939925"/>
              <a:gd name="connsiteX110" fmla="*/ 923925 w 1695450"/>
              <a:gd name="connsiteY110" fmla="*/ 835025 h 1939925"/>
              <a:gd name="connsiteX111" fmla="*/ 930275 w 1695450"/>
              <a:gd name="connsiteY111" fmla="*/ 873125 h 1939925"/>
              <a:gd name="connsiteX112" fmla="*/ 936625 w 1695450"/>
              <a:gd name="connsiteY112" fmla="*/ 936625 h 1939925"/>
              <a:gd name="connsiteX113" fmla="*/ 939800 w 1695450"/>
              <a:gd name="connsiteY113" fmla="*/ 946150 h 1939925"/>
              <a:gd name="connsiteX114" fmla="*/ 946150 w 1695450"/>
              <a:gd name="connsiteY114" fmla="*/ 996950 h 1939925"/>
              <a:gd name="connsiteX115" fmla="*/ 949325 w 1695450"/>
              <a:gd name="connsiteY115" fmla="*/ 1012825 h 1939925"/>
              <a:gd name="connsiteX116" fmla="*/ 955675 w 1695450"/>
              <a:gd name="connsiteY116" fmla="*/ 1066800 h 1939925"/>
              <a:gd name="connsiteX117" fmla="*/ 958850 w 1695450"/>
              <a:gd name="connsiteY117" fmla="*/ 1076325 h 1939925"/>
              <a:gd name="connsiteX118" fmla="*/ 965200 w 1695450"/>
              <a:gd name="connsiteY118" fmla="*/ 1104900 h 1939925"/>
              <a:gd name="connsiteX119" fmla="*/ 968375 w 1695450"/>
              <a:gd name="connsiteY119" fmla="*/ 1130300 h 1939925"/>
              <a:gd name="connsiteX120" fmla="*/ 971550 w 1695450"/>
              <a:gd name="connsiteY120" fmla="*/ 1139825 h 1939925"/>
              <a:gd name="connsiteX121" fmla="*/ 974725 w 1695450"/>
              <a:gd name="connsiteY121" fmla="*/ 1165225 h 1939925"/>
              <a:gd name="connsiteX122" fmla="*/ 977900 w 1695450"/>
              <a:gd name="connsiteY122" fmla="*/ 1177925 h 1939925"/>
              <a:gd name="connsiteX123" fmla="*/ 984250 w 1695450"/>
              <a:gd name="connsiteY123" fmla="*/ 1216025 h 1939925"/>
              <a:gd name="connsiteX124" fmla="*/ 990600 w 1695450"/>
              <a:gd name="connsiteY124" fmla="*/ 1250950 h 1939925"/>
              <a:gd name="connsiteX125" fmla="*/ 996950 w 1695450"/>
              <a:gd name="connsiteY125" fmla="*/ 1292225 h 1939925"/>
              <a:gd name="connsiteX126" fmla="*/ 1003300 w 1695450"/>
              <a:gd name="connsiteY126" fmla="*/ 1317625 h 1939925"/>
              <a:gd name="connsiteX127" fmla="*/ 1009650 w 1695450"/>
              <a:gd name="connsiteY127" fmla="*/ 1381125 h 1939925"/>
              <a:gd name="connsiteX128" fmla="*/ 1012825 w 1695450"/>
              <a:gd name="connsiteY128" fmla="*/ 1390650 h 1939925"/>
              <a:gd name="connsiteX129" fmla="*/ 1016000 w 1695450"/>
              <a:gd name="connsiteY129" fmla="*/ 1419225 h 1939925"/>
              <a:gd name="connsiteX130" fmla="*/ 1025525 w 1695450"/>
              <a:gd name="connsiteY130" fmla="*/ 1447800 h 1939925"/>
              <a:gd name="connsiteX131" fmla="*/ 1038225 w 1695450"/>
              <a:gd name="connsiteY131" fmla="*/ 1485900 h 1939925"/>
              <a:gd name="connsiteX132" fmla="*/ 1041400 w 1695450"/>
              <a:gd name="connsiteY132" fmla="*/ 1495425 h 1939925"/>
              <a:gd name="connsiteX133" fmla="*/ 1044575 w 1695450"/>
              <a:gd name="connsiteY133" fmla="*/ 1504950 h 1939925"/>
              <a:gd name="connsiteX134" fmla="*/ 1047750 w 1695450"/>
              <a:gd name="connsiteY134" fmla="*/ 1517650 h 1939925"/>
              <a:gd name="connsiteX135" fmla="*/ 1054100 w 1695450"/>
              <a:gd name="connsiteY135" fmla="*/ 1536700 h 1939925"/>
              <a:gd name="connsiteX136" fmla="*/ 1057275 w 1695450"/>
              <a:gd name="connsiteY136" fmla="*/ 1552575 h 1939925"/>
              <a:gd name="connsiteX137" fmla="*/ 1063625 w 1695450"/>
              <a:gd name="connsiteY137" fmla="*/ 1571625 h 1939925"/>
              <a:gd name="connsiteX138" fmla="*/ 1069975 w 1695450"/>
              <a:gd name="connsiteY138" fmla="*/ 1593850 h 1939925"/>
              <a:gd name="connsiteX139" fmla="*/ 1076325 w 1695450"/>
              <a:gd name="connsiteY139" fmla="*/ 1603375 h 1939925"/>
              <a:gd name="connsiteX140" fmla="*/ 1082675 w 1695450"/>
              <a:gd name="connsiteY140" fmla="*/ 1628775 h 1939925"/>
              <a:gd name="connsiteX141" fmla="*/ 1092200 w 1695450"/>
              <a:gd name="connsiteY141" fmla="*/ 1657350 h 1939925"/>
              <a:gd name="connsiteX142" fmla="*/ 1098550 w 1695450"/>
              <a:gd name="connsiteY142" fmla="*/ 1676400 h 1939925"/>
              <a:gd name="connsiteX143" fmla="*/ 1101725 w 1695450"/>
              <a:gd name="connsiteY143" fmla="*/ 1685925 h 1939925"/>
              <a:gd name="connsiteX144" fmla="*/ 1108075 w 1695450"/>
              <a:gd name="connsiteY144" fmla="*/ 1695450 h 1939925"/>
              <a:gd name="connsiteX145" fmla="*/ 1111250 w 1695450"/>
              <a:gd name="connsiteY145" fmla="*/ 1704975 h 1939925"/>
              <a:gd name="connsiteX146" fmla="*/ 1123950 w 1695450"/>
              <a:gd name="connsiteY146" fmla="*/ 1724025 h 1939925"/>
              <a:gd name="connsiteX147" fmla="*/ 1127125 w 1695450"/>
              <a:gd name="connsiteY147" fmla="*/ 1733550 h 1939925"/>
              <a:gd name="connsiteX148" fmla="*/ 1136650 w 1695450"/>
              <a:gd name="connsiteY148" fmla="*/ 1743075 h 1939925"/>
              <a:gd name="connsiteX149" fmla="*/ 1149350 w 1695450"/>
              <a:gd name="connsiteY149" fmla="*/ 1762125 h 1939925"/>
              <a:gd name="connsiteX150" fmla="*/ 1158875 w 1695450"/>
              <a:gd name="connsiteY150" fmla="*/ 1771650 h 1939925"/>
              <a:gd name="connsiteX151" fmla="*/ 1171575 w 1695450"/>
              <a:gd name="connsiteY151" fmla="*/ 1790700 h 1939925"/>
              <a:gd name="connsiteX152" fmla="*/ 1177925 w 1695450"/>
              <a:gd name="connsiteY152" fmla="*/ 1800225 h 1939925"/>
              <a:gd name="connsiteX153" fmla="*/ 1187450 w 1695450"/>
              <a:gd name="connsiteY153" fmla="*/ 1806575 h 1939925"/>
              <a:gd name="connsiteX154" fmla="*/ 1200150 w 1695450"/>
              <a:gd name="connsiteY154" fmla="*/ 1825625 h 1939925"/>
              <a:gd name="connsiteX155" fmla="*/ 1206500 w 1695450"/>
              <a:gd name="connsiteY155" fmla="*/ 1835150 h 1939925"/>
              <a:gd name="connsiteX156" fmla="*/ 1225550 w 1695450"/>
              <a:gd name="connsiteY156" fmla="*/ 1851025 h 1939925"/>
              <a:gd name="connsiteX157" fmla="*/ 1231900 w 1695450"/>
              <a:gd name="connsiteY157" fmla="*/ 1860550 h 1939925"/>
              <a:gd name="connsiteX158" fmla="*/ 1250950 w 1695450"/>
              <a:gd name="connsiteY158" fmla="*/ 1873250 h 1939925"/>
              <a:gd name="connsiteX159" fmla="*/ 1257300 w 1695450"/>
              <a:gd name="connsiteY159" fmla="*/ 1882775 h 1939925"/>
              <a:gd name="connsiteX160" fmla="*/ 1266825 w 1695450"/>
              <a:gd name="connsiteY160" fmla="*/ 1885950 h 1939925"/>
              <a:gd name="connsiteX161" fmla="*/ 1276350 w 1695450"/>
              <a:gd name="connsiteY161" fmla="*/ 1892300 h 1939925"/>
              <a:gd name="connsiteX162" fmla="*/ 1317625 w 1695450"/>
              <a:gd name="connsiteY162" fmla="*/ 1898650 h 1939925"/>
              <a:gd name="connsiteX163" fmla="*/ 1346200 w 1695450"/>
              <a:gd name="connsiteY163" fmla="*/ 1908175 h 1939925"/>
              <a:gd name="connsiteX164" fmla="*/ 1355725 w 1695450"/>
              <a:gd name="connsiteY164" fmla="*/ 1911350 h 1939925"/>
              <a:gd name="connsiteX165" fmla="*/ 1368425 w 1695450"/>
              <a:gd name="connsiteY165" fmla="*/ 1914525 h 1939925"/>
              <a:gd name="connsiteX166" fmla="*/ 1387475 w 1695450"/>
              <a:gd name="connsiteY166" fmla="*/ 1920875 h 1939925"/>
              <a:gd name="connsiteX167" fmla="*/ 1397000 w 1695450"/>
              <a:gd name="connsiteY167" fmla="*/ 1924050 h 1939925"/>
              <a:gd name="connsiteX168" fmla="*/ 1444625 w 1695450"/>
              <a:gd name="connsiteY168" fmla="*/ 1930400 h 1939925"/>
              <a:gd name="connsiteX169" fmla="*/ 1466850 w 1695450"/>
              <a:gd name="connsiteY169" fmla="*/ 1936750 h 1939925"/>
              <a:gd name="connsiteX170" fmla="*/ 1695450 w 1695450"/>
              <a:gd name="connsiteY170" fmla="*/ 1939925 h 19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95450" h="1939925">
                <a:moveTo>
                  <a:pt x="0" y="1933575"/>
                </a:moveTo>
                <a:lnTo>
                  <a:pt x="60325" y="1930400"/>
                </a:lnTo>
                <a:cubicBezTo>
                  <a:pt x="69884" y="1929717"/>
                  <a:pt x="79428" y="1928682"/>
                  <a:pt x="88900" y="1927225"/>
                </a:cubicBezTo>
                <a:cubicBezTo>
                  <a:pt x="93213" y="1926561"/>
                  <a:pt x="97238" y="1924168"/>
                  <a:pt x="101600" y="1924050"/>
                </a:cubicBezTo>
                <a:cubicBezTo>
                  <a:pt x="175664" y="1922048"/>
                  <a:pt x="249767" y="1921933"/>
                  <a:pt x="323850" y="1920875"/>
                </a:cubicBezTo>
                <a:cubicBezTo>
                  <a:pt x="330200" y="1919817"/>
                  <a:pt x="336655" y="1919261"/>
                  <a:pt x="342900" y="1917700"/>
                </a:cubicBezTo>
                <a:cubicBezTo>
                  <a:pt x="349394" y="1916077"/>
                  <a:pt x="361950" y="1911350"/>
                  <a:pt x="361950" y="1911350"/>
                </a:cubicBezTo>
                <a:cubicBezTo>
                  <a:pt x="363008" y="1908175"/>
                  <a:pt x="363465" y="1904731"/>
                  <a:pt x="365125" y="1901825"/>
                </a:cubicBezTo>
                <a:cubicBezTo>
                  <a:pt x="380753" y="1874476"/>
                  <a:pt x="369365" y="1903574"/>
                  <a:pt x="381000" y="1876425"/>
                </a:cubicBezTo>
                <a:cubicBezTo>
                  <a:pt x="385046" y="1866983"/>
                  <a:pt x="384865" y="1861792"/>
                  <a:pt x="387350" y="1851025"/>
                </a:cubicBezTo>
                <a:cubicBezTo>
                  <a:pt x="389312" y="1842521"/>
                  <a:pt x="391988" y="1834183"/>
                  <a:pt x="393700" y="1825625"/>
                </a:cubicBezTo>
                <a:cubicBezTo>
                  <a:pt x="394758" y="1820333"/>
                  <a:pt x="395455" y="1814956"/>
                  <a:pt x="396875" y="1809750"/>
                </a:cubicBezTo>
                <a:cubicBezTo>
                  <a:pt x="398636" y="1803292"/>
                  <a:pt x="401108" y="1797050"/>
                  <a:pt x="403225" y="1790700"/>
                </a:cubicBezTo>
                <a:cubicBezTo>
                  <a:pt x="404283" y="1787525"/>
                  <a:pt x="404544" y="1783960"/>
                  <a:pt x="406400" y="1781175"/>
                </a:cubicBezTo>
                <a:cubicBezTo>
                  <a:pt x="412128" y="1772583"/>
                  <a:pt x="415072" y="1769021"/>
                  <a:pt x="419100" y="1758950"/>
                </a:cubicBezTo>
                <a:cubicBezTo>
                  <a:pt x="428080" y="1736499"/>
                  <a:pt x="423011" y="1745912"/>
                  <a:pt x="428625" y="1727200"/>
                </a:cubicBezTo>
                <a:lnTo>
                  <a:pt x="438150" y="1698625"/>
                </a:lnTo>
                <a:lnTo>
                  <a:pt x="441325" y="1689100"/>
                </a:lnTo>
                <a:cubicBezTo>
                  <a:pt x="442383" y="1685925"/>
                  <a:pt x="442644" y="1682360"/>
                  <a:pt x="444500" y="1679575"/>
                </a:cubicBezTo>
                <a:lnTo>
                  <a:pt x="450850" y="1670050"/>
                </a:lnTo>
                <a:cubicBezTo>
                  <a:pt x="457458" y="1643619"/>
                  <a:pt x="449412" y="1669751"/>
                  <a:pt x="460375" y="1647825"/>
                </a:cubicBezTo>
                <a:cubicBezTo>
                  <a:pt x="473520" y="1621535"/>
                  <a:pt x="451702" y="1656072"/>
                  <a:pt x="469900" y="1628775"/>
                </a:cubicBezTo>
                <a:cubicBezTo>
                  <a:pt x="470958" y="1623483"/>
                  <a:pt x="472254" y="1618234"/>
                  <a:pt x="473075" y="1612900"/>
                </a:cubicBezTo>
                <a:cubicBezTo>
                  <a:pt x="478204" y="1579563"/>
                  <a:pt x="472948" y="1597405"/>
                  <a:pt x="479425" y="1577975"/>
                </a:cubicBezTo>
                <a:cubicBezTo>
                  <a:pt x="480483" y="1569508"/>
                  <a:pt x="481074" y="1560970"/>
                  <a:pt x="482600" y="1552575"/>
                </a:cubicBezTo>
                <a:cubicBezTo>
                  <a:pt x="483199" y="1549282"/>
                  <a:pt x="485119" y="1546332"/>
                  <a:pt x="485775" y="1543050"/>
                </a:cubicBezTo>
                <a:cubicBezTo>
                  <a:pt x="487243" y="1535712"/>
                  <a:pt x="487720" y="1528207"/>
                  <a:pt x="488950" y="1520825"/>
                </a:cubicBezTo>
                <a:cubicBezTo>
                  <a:pt x="489837" y="1515502"/>
                  <a:pt x="491238" y="1510273"/>
                  <a:pt x="492125" y="1504950"/>
                </a:cubicBezTo>
                <a:cubicBezTo>
                  <a:pt x="493355" y="1497568"/>
                  <a:pt x="494242" y="1490133"/>
                  <a:pt x="495300" y="1482725"/>
                </a:cubicBezTo>
                <a:cubicBezTo>
                  <a:pt x="496108" y="1470202"/>
                  <a:pt x="500393" y="1385789"/>
                  <a:pt x="504825" y="1352550"/>
                </a:cubicBezTo>
                <a:cubicBezTo>
                  <a:pt x="505538" y="1347201"/>
                  <a:pt x="506942" y="1341967"/>
                  <a:pt x="508000" y="1336675"/>
                </a:cubicBezTo>
                <a:cubicBezTo>
                  <a:pt x="509058" y="1319742"/>
                  <a:pt x="509399" y="1302748"/>
                  <a:pt x="511175" y="1285875"/>
                </a:cubicBezTo>
                <a:cubicBezTo>
                  <a:pt x="511525" y="1282547"/>
                  <a:pt x="513538" y="1279597"/>
                  <a:pt x="514350" y="1276350"/>
                </a:cubicBezTo>
                <a:cubicBezTo>
                  <a:pt x="520030" y="1253631"/>
                  <a:pt x="515324" y="1265132"/>
                  <a:pt x="520700" y="1238250"/>
                </a:cubicBezTo>
                <a:cubicBezTo>
                  <a:pt x="522412" y="1229692"/>
                  <a:pt x="524933" y="1221317"/>
                  <a:pt x="527050" y="1212850"/>
                </a:cubicBezTo>
                <a:cubicBezTo>
                  <a:pt x="528108" y="1208617"/>
                  <a:pt x="529684" y="1204480"/>
                  <a:pt x="530225" y="1200150"/>
                </a:cubicBezTo>
                <a:cubicBezTo>
                  <a:pt x="531283" y="1191683"/>
                  <a:pt x="532103" y="1183183"/>
                  <a:pt x="533400" y="1174750"/>
                </a:cubicBezTo>
                <a:cubicBezTo>
                  <a:pt x="536909" y="1151941"/>
                  <a:pt x="536795" y="1164940"/>
                  <a:pt x="539750" y="1139825"/>
                </a:cubicBezTo>
                <a:cubicBezTo>
                  <a:pt x="542576" y="1115804"/>
                  <a:pt x="542294" y="1102338"/>
                  <a:pt x="546100" y="1079500"/>
                </a:cubicBezTo>
                <a:cubicBezTo>
                  <a:pt x="546817" y="1075196"/>
                  <a:pt x="548217" y="1071033"/>
                  <a:pt x="549275" y="1066800"/>
                </a:cubicBezTo>
                <a:cubicBezTo>
                  <a:pt x="549751" y="1058710"/>
                  <a:pt x="554459" y="976280"/>
                  <a:pt x="555625" y="965200"/>
                </a:cubicBezTo>
                <a:cubicBezTo>
                  <a:pt x="556082" y="960860"/>
                  <a:pt x="555487" y="955340"/>
                  <a:pt x="558800" y="952500"/>
                </a:cubicBezTo>
                <a:cubicBezTo>
                  <a:pt x="563882" y="948144"/>
                  <a:pt x="577850" y="946150"/>
                  <a:pt x="577850" y="946150"/>
                </a:cubicBezTo>
                <a:cubicBezTo>
                  <a:pt x="576792" y="942975"/>
                  <a:pt x="577581" y="938285"/>
                  <a:pt x="574675" y="936625"/>
                </a:cubicBezTo>
                <a:cubicBezTo>
                  <a:pt x="569086" y="933431"/>
                  <a:pt x="557936" y="939458"/>
                  <a:pt x="555625" y="933450"/>
                </a:cubicBezTo>
                <a:cubicBezTo>
                  <a:pt x="551050" y="921555"/>
                  <a:pt x="557610" y="908038"/>
                  <a:pt x="558800" y="895350"/>
                </a:cubicBezTo>
                <a:cubicBezTo>
                  <a:pt x="560786" y="874171"/>
                  <a:pt x="563033" y="853017"/>
                  <a:pt x="565150" y="831850"/>
                </a:cubicBezTo>
                <a:cubicBezTo>
                  <a:pt x="568658" y="796770"/>
                  <a:pt x="564962" y="810190"/>
                  <a:pt x="571500" y="790575"/>
                </a:cubicBezTo>
                <a:cubicBezTo>
                  <a:pt x="572558" y="779992"/>
                  <a:pt x="573432" y="769388"/>
                  <a:pt x="574675" y="758825"/>
                </a:cubicBezTo>
                <a:cubicBezTo>
                  <a:pt x="576925" y="739697"/>
                  <a:pt x="577599" y="737853"/>
                  <a:pt x="581025" y="720725"/>
                </a:cubicBezTo>
                <a:cubicBezTo>
                  <a:pt x="588749" y="635758"/>
                  <a:pt x="580094" y="721358"/>
                  <a:pt x="587375" y="666750"/>
                </a:cubicBezTo>
                <a:cubicBezTo>
                  <a:pt x="592599" y="627569"/>
                  <a:pt x="587512" y="650327"/>
                  <a:pt x="593725" y="625475"/>
                </a:cubicBezTo>
                <a:cubicBezTo>
                  <a:pt x="595322" y="609505"/>
                  <a:pt x="596494" y="590788"/>
                  <a:pt x="600075" y="574675"/>
                </a:cubicBezTo>
                <a:cubicBezTo>
                  <a:pt x="600801" y="571408"/>
                  <a:pt x="602524" y="568417"/>
                  <a:pt x="603250" y="565150"/>
                </a:cubicBezTo>
                <a:cubicBezTo>
                  <a:pt x="604647" y="558866"/>
                  <a:pt x="605162" y="552413"/>
                  <a:pt x="606425" y="546100"/>
                </a:cubicBezTo>
                <a:cubicBezTo>
                  <a:pt x="616617" y="495139"/>
                  <a:pt x="601685" y="578521"/>
                  <a:pt x="612775" y="517525"/>
                </a:cubicBezTo>
                <a:cubicBezTo>
                  <a:pt x="613927" y="511191"/>
                  <a:pt x="614798" y="504809"/>
                  <a:pt x="615950" y="498475"/>
                </a:cubicBezTo>
                <a:cubicBezTo>
                  <a:pt x="616915" y="493166"/>
                  <a:pt x="618304" y="487934"/>
                  <a:pt x="619125" y="482600"/>
                </a:cubicBezTo>
                <a:cubicBezTo>
                  <a:pt x="620422" y="474167"/>
                  <a:pt x="621242" y="465667"/>
                  <a:pt x="622300" y="457200"/>
                </a:cubicBezTo>
                <a:cubicBezTo>
                  <a:pt x="623274" y="422127"/>
                  <a:pt x="618333" y="368293"/>
                  <a:pt x="628650" y="327025"/>
                </a:cubicBezTo>
                <a:cubicBezTo>
                  <a:pt x="629462" y="323778"/>
                  <a:pt x="631013" y="320747"/>
                  <a:pt x="631825" y="317500"/>
                </a:cubicBezTo>
                <a:cubicBezTo>
                  <a:pt x="637140" y="296240"/>
                  <a:pt x="633941" y="299863"/>
                  <a:pt x="638175" y="273050"/>
                </a:cubicBezTo>
                <a:cubicBezTo>
                  <a:pt x="639858" y="262389"/>
                  <a:pt x="644525" y="241300"/>
                  <a:pt x="644525" y="241300"/>
                </a:cubicBezTo>
                <a:cubicBezTo>
                  <a:pt x="645583" y="227542"/>
                  <a:pt x="645749" y="213685"/>
                  <a:pt x="647700" y="200025"/>
                </a:cubicBezTo>
                <a:cubicBezTo>
                  <a:pt x="648934" y="191385"/>
                  <a:pt x="651290" y="182904"/>
                  <a:pt x="654050" y="174625"/>
                </a:cubicBezTo>
                <a:lnTo>
                  <a:pt x="663575" y="146050"/>
                </a:lnTo>
                <a:lnTo>
                  <a:pt x="666750" y="136525"/>
                </a:lnTo>
                <a:cubicBezTo>
                  <a:pt x="667808" y="133350"/>
                  <a:pt x="669113" y="130247"/>
                  <a:pt x="669925" y="127000"/>
                </a:cubicBezTo>
                <a:cubicBezTo>
                  <a:pt x="674723" y="107806"/>
                  <a:pt x="671720" y="118440"/>
                  <a:pt x="679450" y="95250"/>
                </a:cubicBezTo>
                <a:cubicBezTo>
                  <a:pt x="680508" y="92075"/>
                  <a:pt x="680769" y="88510"/>
                  <a:pt x="682625" y="85725"/>
                </a:cubicBezTo>
                <a:cubicBezTo>
                  <a:pt x="700823" y="58428"/>
                  <a:pt x="679005" y="92965"/>
                  <a:pt x="692150" y="66675"/>
                </a:cubicBezTo>
                <a:cubicBezTo>
                  <a:pt x="693857" y="63262"/>
                  <a:pt x="696950" y="60637"/>
                  <a:pt x="698500" y="57150"/>
                </a:cubicBezTo>
                <a:cubicBezTo>
                  <a:pt x="701218" y="51033"/>
                  <a:pt x="702733" y="44450"/>
                  <a:pt x="704850" y="38100"/>
                </a:cubicBezTo>
                <a:lnTo>
                  <a:pt x="711200" y="19050"/>
                </a:lnTo>
                <a:cubicBezTo>
                  <a:pt x="712258" y="15875"/>
                  <a:pt x="711590" y="11381"/>
                  <a:pt x="714375" y="9525"/>
                </a:cubicBezTo>
                <a:cubicBezTo>
                  <a:pt x="726685" y="1319"/>
                  <a:pt x="720280" y="4382"/>
                  <a:pt x="733425" y="0"/>
                </a:cubicBezTo>
                <a:cubicBezTo>
                  <a:pt x="741892" y="1058"/>
                  <a:pt x="750903" y="6"/>
                  <a:pt x="758825" y="3175"/>
                </a:cubicBezTo>
                <a:cubicBezTo>
                  <a:pt x="764631" y="5497"/>
                  <a:pt x="771436" y="31484"/>
                  <a:pt x="771525" y="31750"/>
                </a:cubicBezTo>
                <a:cubicBezTo>
                  <a:pt x="774978" y="42108"/>
                  <a:pt x="779244" y="52662"/>
                  <a:pt x="781050" y="63500"/>
                </a:cubicBezTo>
                <a:cubicBezTo>
                  <a:pt x="784254" y="82724"/>
                  <a:pt x="783403" y="89963"/>
                  <a:pt x="787400" y="107950"/>
                </a:cubicBezTo>
                <a:cubicBezTo>
                  <a:pt x="788126" y="111217"/>
                  <a:pt x="789517" y="114300"/>
                  <a:pt x="790575" y="117475"/>
                </a:cubicBezTo>
                <a:cubicBezTo>
                  <a:pt x="791633" y="124883"/>
                  <a:pt x="792520" y="132318"/>
                  <a:pt x="793750" y="139700"/>
                </a:cubicBezTo>
                <a:cubicBezTo>
                  <a:pt x="799295" y="172971"/>
                  <a:pt x="794392" y="139733"/>
                  <a:pt x="800100" y="168275"/>
                </a:cubicBezTo>
                <a:cubicBezTo>
                  <a:pt x="804962" y="192584"/>
                  <a:pt x="801342" y="181066"/>
                  <a:pt x="806450" y="203200"/>
                </a:cubicBezTo>
                <a:cubicBezTo>
                  <a:pt x="808412" y="211704"/>
                  <a:pt x="811365" y="219992"/>
                  <a:pt x="812800" y="228600"/>
                </a:cubicBezTo>
                <a:cubicBezTo>
                  <a:pt x="815295" y="243569"/>
                  <a:pt x="815361" y="247088"/>
                  <a:pt x="819150" y="260350"/>
                </a:cubicBezTo>
                <a:cubicBezTo>
                  <a:pt x="820069" y="263568"/>
                  <a:pt x="821599" y="266608"/>
                  <a:pt x="822325" y="269875"/>
                </a:cubicBezTo>
                <a:cubicBezTo>
                  <a:pt x="823722" y="276159"/>
                  <a:pt x="823939" y="282680"/>
                  <a:pt x="825500" y="288925"/>
                </a:cubicBezTo>
                <a:cubicBezTo>
                  <a:pt x="827123" y="295419"/>
                  <a:pt x="829733" y="301625"/>
                  <a:pt x="831850" y="307975"/>
                </a:cubicBezTo>
                <a:cubicBezTo>
                  <a:pt x="832908" y="311150"/>
                  <a:pt x="834369" y="314218"/>
                  <a:pt x="835025" y="317500"/>
                </a:cubicBezTo>
                <a:cubicBezTo>
                  <a:pt x="836083" y="322792"/>
                  <a:pt x="837235" y="328066"/>
                  <a:pt x="838200" y="333375"/>
                </a:cubicBezTo>
                <a:cubicBezTo>
                  <a:pt x="839352" y="339709"/>
                  <a:pt x="839978" y="346141"/>
                  <a:pt x="841375" y="352425"/>
                </a:cubicBezTo>
                <a:cubicBezTo>
                  <a:pt x="842101" y="355692"/>
                  <a:pt x="843824" y="358683"/>
                  <a:pt x="844550" y="361950"/>
                </a:cubicBezTo>
                <a:cubicBezTo>
                  <a:pt x="845947" y="368234"/>
                  <a:pt x="846746" y="374637"/>
                  <a:pt x="847725" y="381000"/>
                </a:cubicBezTo>
                <a:cubicBezTo>
                  <a:pt x="849758" y="394216"/>
                  <a:pt x="851435" y="409076"/>
                  <a:pt x="854075" y="422275"/>
                </a:cubicBezTo>
                <a:cubicBezTo>
                  <a:pt x="854931" y="426554"/>
                  <a:pt x="856533" y="430671"/>
                  <a:pt x="857250" y="434975"/>
                </a:cubicBezTo>
                <a:cubicBezTo>
                  <a:pt x="858653" y="443391"/>
                  <a:pt x="859218" y="451928"/>
                  <a:pt x="860425" y="460375"/>
                </a:cubicBezTo>
                <a:cubicBezTo>
                  <a:pt x="861335" y="466748"/>
                  <a:pt x="862542" y="473075"/>
                  <a:pt x="863600" y="479425"/>
                </a:cubicBezTo>
                <a:cubicBezTo>
                  <a:pt x="864658" y="495300"/>
                  <a:pt x="865813" y="511169"/>
                  <a:pt x="866775" y="527050"/>
                </a:cubicBezTo>
                <a:cubicBezTo>
                  <a:pt x="868007" y="547373"/>
                  <a:pt x="869086" y="588542"/>
                  <a:pt x="873125" y="612775"/>
                </a:cubicBezTo>
                <a:cubicBezTo>
                  <a:pt x="873675" y="616076"/>
                  <a:pt x="875381" y="619082"/>
                  <a:pt x="876300" y="622300"/>
                </a:cubicBezTo>
                <a:cubicBezTo>
                  <a:pt x="877499" y="626496"/>
                  <a:pt x="878528" y="630740"/>
                  <a:pt x="879475" y="635000"/>
                </a:cubicBezTo>
                <a:cubicBezTo>
                  <a:pt x="880646" y="640268"/>
                  <a:pt x="881230" y="645669"/>
                  <a:pt x="882650" y="650875"/>
                </a:cubicBezTo>
                <a:cubicBezTo>
                  <a:pt x="884411" y="657333"/>
                  <a:pt x="887687" y="663361"/>
                  <a:pt x="889000" y="669925"/>
                </a:cubicBezTo>
                <a:cubicBezTo>
                  <a:pt x="890058" y="675217"/>
                  <a:pt x="891210" y="680491"/>
                  <a:pt x="892175" y="685800"/>
                </a:cubicBezTo>
                <a:cubicBezTo>
                  <a:pt x="893327" y="692134"/>
                  <a:pt x="893953" y="698566"/>
                  <a:pt x="895350" y="704850"/>
                </a:cubicBezTo>
                <a:cubicBezTo>
                  <a:pt x="896076" y="708117"/>
                  <a:pt x="897606" y="711157"/>
                  <a:pt x="898525" y="714375"/>
                </a:cubicBezTo>
                <a:cubicBezTo>
                  <a:pt x="902926" y="729778"/>
                  <a:pt x="900947" y="725927"/>
                  <a:pt x="904875" y="742950"/>
                </a:cubicBezTo>
                <a:cubicBezTo>
                  <a:pt x="906837" y="751454"/>
                  <a:pt x="908465" y="760071"/>
                  <a:pt x="911225" y="768350"/>
                </a:cubicBezTo>
                <a:cubicBezTo>
                  <a:pt x="914761" y="778957"/>
                  <a:pt x="914917" y="778615"/>
                  <a:pt x="917575" y="790575"/>
                </a:cubicBezTo>
                <a:cubicBezTo>
                  <a:pt x="923317" y="816415"/>
                  <a:pt x="918933" y="800078"/>
                  <a:pt x="923925" y="835025"/>
                </a:cubicBezTo>
                <a:cubicBezTo>
                  <a:pt x="925746" y="847771"/>
                  <a:pt x="930275" y="873125"/>
                  <a:pt x="930275" y="873125"/>
                </a:cubicBezTo>
                <a:cubicBezTo>
                  <a:pt x="931862" y="895345"/>
                  <a:pt x="931895" y="915339"/>
                  <a:pt x="936625" y="936625"/>
                </a:cubicBezTo>
                <a:cubicBezTo>
                  <a:pt x="937351" y="939892"/>
                  <a:pt x="938742" y="942975"/>
                  <a:pt x="939800" y="946150"/>
                </a:cubicBezTo>
                <a:cubicBezTo>
                  <a:pt x="941868" y="964758"/>
                  <a:pt x="943130" y="978829"/>
                  <a:pt x="946150" y="996950"/>
                </a:cubicBezTo>
                <a:cubicBezTo>
                  <a:pt x="947037" y="1002273"/>
                  <a:pt x="948267" y="1007533"/>
                  <a:pt x="949325" y="1012825"/>
                </a:cubicBezTo>
                <a:cubicBezTo>
                  <a:pt x="950947" y="1030668"/>
                  <a:pt x="951754" y="1049157"/>
                  <a:pt x="955675" y="1066800"/>
                </a:cubicBezTo>
                <a:cubicBezTo>
                  <a:pt x="956401" y="1070067"/>
                  <a:pt x="958124" y="1073058"/>
                  <a:pt x="958850" y="1076325"/>
                </a:cubicBezTo>
                <a:cubicBezTo>
                  <a:pt x="966300" y="1109852"/>
                  <a:pt x="958053" y="1083458"/>
                  <a:pt x="965200" y="1104900"/>
                </a:cubicBezTo>
                <a:cubicBezTo>
                  <a:pt x="966258" y="1113367"/>
                  <a:pt x="966849" y="1121905"/>
                  <a:pt x="968375" y="1130300"/>
                </a:cubicBezTo>
                <a:cubicBezTo>
                  <a:pt x="968974" y="1133593"/>
                  <a:pt x="970951" y="1136532"/>
                  <a:pt x="971550" y="1139825"/>
                </a:cubicBezTo>
                <a:cubicBezTo>
                  <a:pt x="973076" y="1148220"/>
                  <a:pt x="973322" y="1156809"/>
                  <a:pt x="974725" y="1165225"/>
                </a:cubicBezTo>
                <a:cubicBezTo>
                  <a:pt x="975442" y="1169529"/>
                  <a:pt x="977096" y="1173636"/>
                  <a:pt x="977900" y="1177925"/>
                </a:cubicBezTo>
                <a:cubicBezTo>
                  <a:pt x="980273" y="1190580"/>
                  <a:pt x="982653" y="1203249"/>
                  <a:pt x="984250" y="1216025"/>
                </a:cubicBezTo>
                <a:cubicBezTo>
                  <a:pt x="987840" y="1244746"/>
                  <a:pt x="984727" y="1233330"/>
                  <a:pt x="990600" y="1250950"/>
                </a:cubicBezTo>
                <a:cubicBezTo>
                  <a:pt x="991759" y="1259064"/>
                  <a:pt x="995062" y="1283414"/>
                  <a:pt x="996950" y="1292225"/>
                </a:cubicBezTo>
                <a:cubicBezTo>
                  <a:pt x="998779" y="1300759"/>
                  <a:pt x="1003300" y="1317625"/>
                  <a:pt x="1003300" y="1317625"/>
                </a:cubicBezTo>
                <a:cubicBezTo>
                  <a:pt x="1004452" y="1331445"/>
                  <a:pt x="1006723" y="1365029"/>
                  <a:pt x="1009650" y="1381125"/>
                </a:cubicBezTo>
                <a:cubicBezTo>
                  <a:pt x="1010249" y="1384418"/>
                  <a:pt x="1011767" y="1387475"/>
                  <a:pt x="1012825" y="1390650"/>
                </a:cubicBezTo>
                <a:cubicBezTo>
                  <a:pt x="1013883" y="1400175"/>
                  <a:pt x="1014120" y="1409827"/>
                  <a:pt x="1016000" y="1419225"/>
                </a:cubicBezTo>
                <a:lnTo>
                  <a:pt x="1025525" y="1447800"/>
                </a:lnTo>
                <a:lnTo>
                  <a:pt x="1038225" y="1485900"/>
                </a:lnTo>
                <a:lnTo>
                  <a:pt x="1041400" y="1495425"/>
                </a:lnTo>
                <a:cubicBezTo>
                  <a:pt x="1042458" y="1498600"/>
                  <a:pt x="1043763" y="1501703"/>
                  <a:pt x="1044575" y="1504950"/>
                </a:cubicBezTo>
                <a:cubicBezTo>
                  <a:pt x="1045633" y="1509183"/>
                  <a:pt x="1046496" y="1513470"/>
                  <a:pt x="1047750" y="1517650"/>
                </a:cubicBezTo>
                <a:cubicBezTo>
                  <a:pt x="1049673" y="1524061"/>
                  <a:pt x="1052787" y="1530136"/>
                  <a:pt x="1054100" y="1536700"/>
                </a:cubicBezTo>
                <a:cubicBezTo>
                  <a:pt x="1055158" y="1541992"/>
                  <a:pt x="1055855" y="1547369"/>
                  <a:pt x="1057275" y="1552575"/>
                </a:cubicBezTo>
                <a:cubicBezTo>
                  <a:pt x="1059036" y="1559033"/>
                  <a:pt x="1062002" y="1565131"/>
                  <a:pt x="1063625" y="1571625"/>
                </a:cubicBezTo>
                <a:cubicBezTo>
                  <a:pt x="1064642" y="1575694"/>
                  <a:pt x="1067698" y="1589295"/>
                  <a:pt x="1069975" y="1593850"/>
                </a:cubicBezTo>
                <a:cubicBezTo>
                  <a:pt x="1071682" y="1597263"/>
                  <a:pt x="1074208" y="1600200"/>
                  <a:pt x="1076325" y="1603375"/>
                </a:cubicBezTo>
                <a:cubicBezTo>
                  <a:pt x="1078442" y="1611842"/>
                  <a:pt x="1079915" y="1620496"/>
                  <a:pt x="1082675" y="1628775"/>
                </a:cubicBezTo>
                <a:lnTo>
                  <a:pt x="1092200" y="1657350"/>
                </a:lnTo>
                <a:lnTo>
                  <a:pt x="1098550" y="1676400"/>
                </a:lnTo>
                <a:cubicBezTo>
                  <a:pt x="1099608" y="1679575"/>
                  <a:pt x="1099869" y="1683140"/>
                  <a:pt x="1101725" y="1685925"/>
                </a:cubicBezTo>
                <a:cubicBezTo>
                  <a:pt x="1103842" y="1689100"/>
                  <a:pt x="1106368" y="1692037"/>
                  <a:pt x="1108075" y="1695450"/>
                </a:cubicBezTo>
                <a:cubicBezTo>
                  <a:pt x="1109572" y="1698443"/>
                  <a:pt x="1109625" y="1702049"/>
                  <a:pt x="1111250" y="1704975"/>
                </a:cubicBezTo>
                <a:cubicBezTo>
                  <a:pt x="1114956" y="1711646"/>
                  <a:pt x="1121537" y="1716785"/>
                  <a:pt x="1123950" y="1724025"/>
                </a:cubicBezTo>
                <a:cubicBezTo>
                  <a:pt x="1125008" y="1727200"/>
                  <a:pt x="1125269" y="1730765"/>
                  <a:pt x="1127125" y="1733550"/>
                </a:cubicBezTo>
                <a:cubicBezTo>
                  <a:pt x="1129616" y="1737286"/>
                  <a:pt x="1133893" y="1739531"/>
                  <a:pt x="1136650" y="1743075"/>
                </a:cubicBezTo>
                <a:cubicBezTo>
                  <a:pt x="1141335" y="1749099"/>
                  <a:pt x="1143954" y="1756729"/>
                  <a:pt x="1149350" y="1762125"/>
                </a:cubicBezTo>
                <a:cubicBezTo>
                  <a:pt x="1152525" y="1765300"/>
                  <a:pt x="1156118" y="1768106"/>
                  <a:pt x="1158875" y="1771650"/>
                </a:cubicBezTo>
                <a:cubicBezTo>
                  <a:pt x="1163560" y="1777674"/>
                  <a:pt x="1167342" y="1784350"/>
                  <a:pt x="1171575" y="1790700"/>
                </a:cubicBezTo>
                <a:cubicBezTo>
                  <a:pt x="1173692" y="1793875"/>
                  <a:pt x="1174750" y="1798108"/>
                  <a:pt x="1177925" y="1800225"/>
                </a:cubicBezTo>
                <a:lnTo>
                  <a:pt x="1187450" y="1806575"/>
                </a:lnTo>
                <a:cubicBezTo>
                  <a:pt x="1193030" y="1823314"/>
                  <a:pt x="1186937" y="1809770"/>
                  <a:pt x="1200150" y="1825625"/>
                </a:cubicBezTo>
                <a:cubicBezTo>
                  <a:pt x="1202593" y="1828556"/>
                  <a:pt x="1204057" y="1832219"/>
                  <a:pt x="1206500" y="1835150"/>
                </a:cubicBezTo>
                <a:cubicBezTo>
                  <a:pt x="1214140" y="1844317"/>
                  <a:pt x="1216184" y="1844781"/>
                  <a:pt x="1225550" y="1851025"/>
                </a:cubicBezTo>
                <a:cubicBezTo>
                  <a:pt x="1227667" y="1854200"/>
                  <a:pt x="1229028" y="1858037"/>
                  <a:pt x="1231900" y="1860550"/>
                </a:cubicBezTo>
                <a:cubicBezTo>
                  <a:pt x="1237643" y="1865576"/>
                  <a:pt x="1250950" y="1873250"/>
                  <a:pt x="1250950" y="1873250"/>
                </a:cubicBezTo>
                <a:cubicBezTo>
                  <a:pt x="1253067" y="1876425"/>
                  <a:pt x="1254320" y="1880391"/>
                  <a:pt x="1257300" y="1882775"/>
                </a:cubicBezTo>
                <a:cubicBezTo>
                  <a:pt x="1259913" y="1884866"/>
                  <a:pt x="1263832" y="1884453"/>
                  <a:pt x="1266825" y="1885950"/>
                </a:cubicBezTo>
                <a:cubicBezTo>
                  <a:pt x="1270238" y="1887657"/>
                  <a:pt x="1272843" y="1890797"/>
                  <a:pt x="1276350" y="1892300"/>
                </a:cubicBezTo>
                <a:cubicBezTo>
                  <a:pt x="1285974" y="1896425"/>
                  <a:pt x="1311889" y="1898013"/>
                  <a:pt x="1317625" y="1898650"/>
                </a:cubicBezTo>
                <a:lnTo>
                  <a:pt x="1346200" y="1908175"/>
                </a:lnTo>
                <a:cubicBezTo>
                  <a:pt x="1349375" y="1909233"/>
                  <a:pt x="1352478" y="1910538"/>
                  <a:pt x="1355725" y="1911350"/>
                </a:cubicBezTo>
                <a:cubicBezTo>
                  <a:pt x="1359958" y="1912408"/>
                  <a:pt x="1364245" y="1913271"/>
                  <a:pt x="1368425" y="1914525"/>
                </a:cubicBezTo>
                <a:cubicBezTo>
                  <a:pt x="1374836" y="1916448"/>
                  <a:pt x="1381125" y="1918758"/>
                  <a:pt x="1387475" y="1920875"/>
                </a:cubicBezTo>
                <a:cubicBezTo>
                  <a:pt x="1390650" y="1921933"/>
                  <a:pt x="1393687" y="1923577"/>
                  <a:pt x="1397000" y="1924050"/>
                </a:cubicBezTo>
                <a:cubicBezTo>
                  <a:pt x="1427672" y="1928432"/>
                  <a:pt x="1411799" y="1926297"/>
                  <a:pt x="1444625" y="1930400"/>
                </a:cubicBezTo>
                <a:cubicBezTo>
                  <a:pt x="1449379" y="1931985"/>
                  <a:pt x="1462522" y="1936636"/>
                  <a:pt x="1466850" y="1936750"/>
                </a:cubicBezTo>
                <a:cubicBezTo>
                  <a:pt x="1543031" y="1938755"/>
                  <a:pt x="1695450" y="1939925"/>
                  <a:pt x="1695450" y="193992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6124574" y="1449711"/>
            <a:ext cx="1679576" cy="1983800"/>
          </a:xfrm>
          <a:custGeom>
            <a:avLst/>
            <a:gdLst>
              <a:gd name="connsiteX0" fmla="*/ 0 w 1695450"/>
              <a:gd name="connsiteY0" fmla="*/ 1933575 h 1939925"/>
              <a:gd name="connsiteX1" fmla="*/ 60325 w 1695450"/>
              <a:gd name="connsiteY1" fmla="*/ 1930400 h 1939925"/>
              <a:gd name="connsiteX2" fmla="*/ 88900 w 1695450"/>
              <a:gd name="connsiteY2" fmla="*/ 1927225 h 1939925"/>
              <a:gd name="connsiteX3" fmla="*/ 101600 w 1695450"/>
              <a:gd name="connsiteY3" fmla="*/ 1924050 h 1939925"/>
              <a:gd name="connsiteX4" fmla="*/ 323850 w 1695450"/>
              <a:gd name="connsiteY4" fmla="*/ 1920875 h 1939925"/>
              <a:gd name="connsiteX5" fmla="*/ 342900 w 1695450"/>
              <a:gd name="connsiteY5" fmla="*/ 1917700 h 1939925"/>
              <a:gd name="connsiteX6" fmla="*/ 361950 w 1695450"/>
              <a:gd name="connsiteY6" fmla="*/ 1911350 h 1939925"/>
              <a:gd name="connsiteX7" fmla="*/ 365125 w 1695450"/>
              <a:gd name="connsiteY7" fmla="*/ 1901825 h 1939925"/>
              <a:gd name="connsiteX8" fmla="*/ 381000 w 1695450"/>
              <a:gd name="connsiteY8" fmla="*/ 1876425 h 1939925"/>
              <a:gd name="connsiteX9" fmla="*/ 387350 w 1695450"/>
              <a:gd name="connsiteY9" fmla="*/ 1851025 h 1939925"/>
              <a:gd name="connsiteX10" fmla="*/ 393700 w 1695450"/>
              <a:gd name="connsiteY10" fmla="*/ 1825625 h 1939925"/>
              <a:gd name="connsiteX11" fmla="*/ 396875 w 1695450"/>
              <a:gd name="connsiteY11" fmla="*/ 1809750 h 1939925"/>
              <a:gd name="connsiteX12" fmla="*/ 403225 w 1695450"/>
              <a:gd name="connsiteY12" fmla="*/ 1790700 h 1939925"/>
              <a:gd name="connsiteX13" fmla="*/ 406400 w 1695450"/>
              <a:gd name="connsiteY13" fmla="*/ 1781175 h 1939925"/>
              <a:gd name="connsiteX14" fmla="*/ 419100 w 1695450"/>
              <a:gd name="connsiteY14" fmla="*/ 1758950 h 1939925"/>
              <a:gd name="connsiteX15" fmla="*/ 428625 w 1695450"/>
              <a:gd name="connsiteY15" fmla="*/ 1727200 h 1939925"/>
              <a:gd name="connsiteX16" fmla="*/ 438150 w 1695450"/>
              <a:gd name="connsiteY16" fmla="*/ 1698625 h 1939925"/>
              <a:gd name="connsiteX17" fmla="*/ 441325 w 1695450"/>
              <a:gd name="connsiteY17" fmla="*/ 1689100 h 1939925"/>
              <a:gd name="connsiteX18" fmla="*/ 444500 w 1695450"/>
              <a:gd name="connsiteY18" fmla="*/ 1679575 h 1939925"/>
              <a:gd name="connsiteX19" fmla="*/ 450850 w 1695450"/>
              <a:gd name="connsiteY19" fmla="*/ 1670050 h 1939925"/>
              <a:gd name="connsiteX20" fmla="*/ 460375 w 1695450"/>
              <a:gd name="connsiteY20" fmla="*/ 1647825 h 1939925"/>
              <a:gd name="connsiteX21" fmla="*/ 469900 w 1695450"/>
              <a:gd name="connsiteY21" fmla="*/ 1628775 h 1939925"/>
              <a:gd name="connsiteX22" fmla="*/ 473075 w 1695450"/>
              <a:gd name="connsiteY22" fmla="*/ 1612900 h 1939925"/>
              <a:gd name="connsiteX23" fmla="*/ 479425 w 1695450"/>
              <a:gd name="connsiteY23" fmla="*/ 1577975 h 1939925"/>
              <a:gd name="connsiteX24" fmla="*/ 482600 w 1695450"/>
              <a:gd name="connsiteY24" fmla="*/ 1552575 h 1939925"/>
              <a:gd name="connsiteX25" fmla="*/ 485775 w 1695450"/>
              <a:gd name="connsiteY25" fmla="*/ 1543050 h 1939925"/>
              <a:gd name="connsiteX26" fmla="*/ 488950 w 1695450"/>
              <a:gd name="connsiteY26" fmla="*/ 1520825 h 1939925"/>
              <a:gd name="connsiteX27" fmla="*/ 492125 w 1695450"/>
              <a:gd name="connsiteY27" fmla="*/ 1504950 h 1939925"/>
              <a:gd name="connsiteX28" fmla="*/ 495300 w 1695450"/>
              <a:gd name="connsiteY28" fmla="*/ 1482725 h 1939925"/>
              <a:gd name="connsiteX29" fmla="*/ 504825 w 1695450"/>
              <a:gd name="connsiteY29" fmla="*/ 1352550 h 1939925"/>
              <a:gd name="connsiteX30" fmla="*/ 508000 w 1695450"/>
              <a:gd name="connsiteY30" fmla="*/ 1336675 h 1939925"/>
              <a:gd name="connsiteX31" fmla="*/ 511175 w 1695450"/>
              <a:gd name="connsiteY31" fmla="*/ 1285875 h 1939925"/>
              <a:gd name="connsiteX32" fmla="*/ 514350 w 1695450"/>
              <a:gd name="connsiteY32" fmla="*/ 1276350 h 1939925"/>
              <a:gd name="connsiteX33" fmla="*/ 520700 w 1695450"/>
              <a:gd name="connsiteY33" fmla="*/ 1238250 h 1939925"/>
              <a:gd name="connsiteX34" fmla="*/ 527050 w 1695450"/>
              <a:gd name="connsiteY34" fmla="*/ 1212850 h 1939925"/>
              <a:gd name="connsiteX35" fmla="*/ 530225 w 1695450"/>
              <a:gd name="connsiteY35" fmla="*/ 1200150 h 1939925"/>
              <a:gd name="connsiteX36" fmla="*/ 533400 w 1695450"/>
              <a:gd name="connsiteY36" fmla="*/ 1174750 h 1939925"/>
              <a:gd name="connsiteX37" fmla="*/ 539750 w 1695450"/>
              <a:gd name="connsiteY37" fmla="*/ 1139825 h 1939925"/>
              <a:gd name="connsiteX38" fmla="*/ 546100 w 1695450"/>
              <a:gd name="connsiteY38" fmla="*/ 1079500 h 1939925"/>
              <a:gd name="connsiteX39" fmla="*/ 549275 w 1695450"/>
              <a:gd name="connsiteY39" fmla="*/ 1066800 h 1939925"/>
              <a:gd name="connsiteX40" fmla="*/ 555625 w 1695450"/>
              <a:gd name="connsiteY40" fmla="*/ 965200 h 1939925"/>
              <a:gd name="connsiteX41" fmla="*/ 558800 w 1695450"/>
              <a:gd name="connsiteY41" fmla="*/ 952500 h 1939925"/>
              <a:gd name="connsiteX42" fmla="*/ 577850 w 1695450"/>
              <a:gd name="connsiteY42" fmla="*/ 946150 h 1939925"/>
              <a:gd name="connsiteX43" fmla="*/ 574675 w 1695450"/>
              <a:gd name="connsiteY43" fmla="*/ 936625 h 1939925"/>
              <a:gd name="connsiteX44" fmla="*/ 555625 w 1695450"/>
              <a:gd name="connsiteY44" fmla="*/ 933450 h 1939925"/>
              <a:gd name="connsiteX45" fmla="*/ 558800 w 1695450"/>
              <a:gd name="connsiteY45" fmla="*/ 895350 h 1939925"/>
              <a:gd name="connsiteX46" fmla="*/ 565150 w 1695450"/>
              <a:gd name="connsiteY46" fmla="*/ 831850 h 1939925"/>
              <a:gd name="connsiteX47" fmla="*/ 571500 w 1695450"/>
              <a:gd name="connsiteY47" fmla="*/ 790575 h 1939925"/>
              <a:gd name="connsiteX48" fmla="*/ 574675 w 1695450"/>
              <a:gd name="connsiteY48" fmla="*/ 758825 h 1939925"/>
              <a:gd name="connsiteX49" fmla="*/ 581025 w 1695450"/>
              <a:gd name="connsiteY49" fmla="*/ 720725 h 1939925"/>
              <a:gd name="connsiteX50" fmla="*/ 587375 w 1695450"/>
              <a:gd name="connsiteY50" fmla="*/ 666750 h 1939925"/>
              <a:gd name="connsiteX51" fmla="*/ 593725 w 1695450"/>
              <a:gd name="connsiteY51" fmla="*/ 625475 h 1939925"/>
              <a:gd name="connsiteX52" fmla="*/ 600075 w 1695450"/>
              <a:gd name="connsiteY52" fmla="*/ 574675 h 1939925"/>
              <a:gd name="connsiteX53" fmla="*/ 603250 w 1695450"/>
              <a:gd name="connsiteY53" fmla="*/ 565150 h 1939925"/>
              <a:gd name="connsiteX54" fmla="*/ 606425 w 1695450"/>
              <a:gd name="connsiteY54" fmla="*/ 546100 h 1939925"/>
              <a:gd name="connsiteX55" fmla="*/ 612775 w 1695450"/>
              <a:gd name="connsiteY55" fmla="*/ 517525 h 1939925"/>
              <a:gd name="connsiteX56" fmla="*/ 615950 w 1695450"/>
              <a:gd name="connsiteY56" fmla="*/ 498475 h 1939925"/>
              <a:gd name="connsiteX57" fmla="*/ 619125 w 1695450"/>
              <a:gd name="connsiteY57" fmla="*/ 482600 h 1939925"/>
              <a:gd name="connsiteX58" fmla="*/ 622300 w 1695450"/>
              <a:gd name="connsiteY58" fmla="*/ 457200 h 1939925"/>
              <a:gd name="connsiteX59" fmla="*/ 628650 w 1695450"/>
              <a:gd name="connsiteY59" fmla="*/ 327025 h 1939925"/>
              <a:gd name="connsiteX60" fmla="*/ 631825 w 1695450"/>
              <a:gd name="connsiteY60" fmla="*/ 317500 h 1939925"/>
              <a:gd name="connsiteX61" fmla="*/ 638175 w 1695450"/>
              <a:gd name="connsiteY61" fmla="*/ 273050 h 1939925"/>
              <a:gd name="connsiteX62" fmla="*/ 644525 w 1695450"/>
              <a:gd name="connsiteY62" fmla="*/ 241300 h 1939925"/>
              <a:gd name="connsiteX63" fmla="*/ 647700 w 1695450"/>
              <a:gd name="connsiteY63" fmla="*/ 200025 h 1939925"/>
              <a:gd name="connsiteX64" fmla="*/ 654050 w 1695450"/>
              <a:gd name="connsiteY64" fmla="*/ 174625 h 1939925"/>
              <a:gd name="connsiteX65" fmla="*/ 663575 w 1695450"/>
              <a:gd name="connsiteY65" fmla="*/ 146050 h 1939925"/>
              <a:gd name="connsiteX66" fmla="*/ 666750 w 1695450"/>
              <a:gd name="connsiteY66" fmla="*/ 136525 h 1939925"/>
              <a:gd name="connsiteX67" fmla="*/ 669925 w 1695450"/>
              <a:gd name="connsiteY67" fmla="*/ 127000 h 1939925"/>
              <a:gd name="connsiteX68" fmla="*/ 679450 w 1695450"/>
              <a:gd name="connsiteY68" fmla="*/ 95250 h 1939925"/>
              <a:gd name="connsiteX69" fmla="*/ 682625 w 1695450"/>
              <a:gd name="connsiteY69" fmla="*/ 85725 h 1939925"/>
              <a:gd name="connsiteX70" fmla="*/ 692150 w 1695450"/>
              <a:gd name="connsiteY70" fmla="*/ 66675 h 1939925"/>
              <a:gd name="connsiteX71" fmla="*/ 698500 w 1695450"/>
              <a:gd name="connsiteY71" fmla="*/ 57150 h 1939925"/>
              <a:gd name="connsiteX72" fmla="*/ 704850 w 1695450"/>
              <a:gd name="connsiteY72" fmla="*/ 38100 h 1939925"/>
              <a:gd name="connsiteX73" fmla="*/ 711200 w 1695450"/>
              <a:gd name="connsiteY73" fmla="*/ 19050 h 1939925"/>
              <a:gd name="connsiteX74" fmla="*/ 714375 w 1695450"/>
              <a:gd name="connsiteY74" fmla="*/ 9525 h 1939925"/>
              <a:gd name="connsiteX75" fmla="*/ 733425 w 1695450"/>
              <a:gd name="connsiteY75" fmla="*/ 0 h 1939925"/>
              <a:gd name="connsiteX76" fmla="*/ 758825 w 1695450"/>
              <a:gd name="connsiteY76" fmla="*/ 3175 h 1939925"/>
              <a:gd name="connsiteX77" fmla="*/ 771525 w 1695450"/>
              <a:gd name="connsiteY77" fmla="*/ 31750 h 1939925"/>
              <a:gd name="connsiteX78" fmla="*/ 781050 w 1695450"/>
              <a:gd name="connsiteY78" fmla="*/ 63500 h 1939925"/>
              <a:gd name="connsiteX79" fmla="*/ 787400 w 1695450"/>
              <a:gd name="connsiteY79" fmla="*/ 107950 h 1939925"/>
              <a:gd name="connsiteX80" fmla="*/ 790575 w 1695450"/>
              <a:gd name="connsiteY80" fmla="*/ 117475 h 1939925"/>
              <a:gd name="connsiteX81" fmla="*/ 793750 w 1695450"/>
              <a:gd name="connsiteY81" fmla="*/ 139700 h 1939925"/>
              <a:gd name="connsiteX82" fmla="*/ 800100 w 1695450"/>
              <a:gd name="connsiteY82" fmla="*/ 168275 h 1939925"/>
              <a:gd name="connsiteX83" fmla="*/ 806450 w 1695450"/>
              <a:gd name="connsiteY83" fmla="*/ 203200 h 1939925"/>
              <a:gd name="connsiteX84" fmla="*/ 812800 w 1695450"/>
              <a:gd name="connsiteY84" fmla="*/ 228600 h 1939925"/>
              <a:gd name="connsiteX85" fmla="*/ 819150 w 1695450"/>
              <a:gd name="connsiteY85" fmla="*/ 260350 h 1939925"/>
              <a:gd name="connsiteX86" fmla="*/ 822325 w 1695450"/>
              <a:gd name="connsiteY86" fmla="*/ 269875 h 1939925"/>
              <a:gd name="connsiteX87" fmla="*/ 825500 w 1695450"/>
              <a:gd name="connsiteY87" fmla="*/ 288925 h 1939925"/>
              <a:gd name="connsiteX88" fmla="*/ 831850 w 1695450"/>
              <a:gd name="connsiteY88" fmla="*/ 307975 h 1939925"/>
              <a:gd name="connsiteX89" fmla="*/ 835025 w 1695450"/>
              <a:gd name="connsiteY89" fmla="*/ 317500 h 1939925"/>
              <a:gd name="connsiteX90" fmla="*/ 838200 w 1695450"/>
              <a:gd name="connsiteY90" fmla="*/ 333375 h 1939925"/>
              <a:gd name="connsiteX91" fmla="*/ 841375 w 1695450"/>
              <a:gd name="connsiteY91" fmla="*/ 352425 h 1939925"/>
              <a:gd name="connsiteX92" fmla="*/ 844550 w 1695450"/>
              <a:gd name="connsiteY92" fmla="*/ 361950 h 1939925"/>
              <a:gd name="connsiteX93" fmla="*/ 847725 w 1695450"/>
              <a:gd name="connsiteY93" fmla="*/ 381000 h 1939925"/>
              <a:gd name="connsiteX94" fmla="*/ 854075 w 1695450"/>
              <a:gd name="connsiteY94" fmla="*/ 422275 h 1939925"/>
              <a:gd name="connsiteX95" fmla="*/ 857250 w 1695450"/>
              <a:gd name="connsiteY95" fmla="*/ 434975 h 1939925"/>
              <a:gd name="connsiteX96" fmla="*/ 860425 w 1695450"/>
              <a:gd name="connsiteY96" fmla="*/ 460375 h 1939925"/>
              <a:gd name="connsiteX97" fmla="*/ 863600 w 1695450"/>
              <a:gd name="connsiteY97" fmla="*/ 479425 h 1939925"/>
              <a:gd name="connsiteX98" fmla="*/ 866775 w 1695450"/>
              <a:gd name="connsiteY98" fmla="*/ 527050 h 1939925"/>
              <a:gd name="connsiteX99" fmla="*/ 873125 w 1695450"/>
              <a:gd name="connsiteY99" fmla="*/ 612775 h 1939925"/>
              <a:gd name="connsiteX100" fmla="*/ 876300 w 1695450"/>
              <a:gd name="connsiteY100" fmla="*/ 622300 h 1939925"/>
              <a:gd name="connsiteX101" fmla="*/ 879475 w 1695450"/>
              <a:gd name="connsiteY101" fmla="*/ 635000 h 1939925"/>
              <a:gd name="connsiteX102" fmla="*/ 882650 w 1695450"/>
              <a:gd name="connsiteY102" fmla="*/ 650875 h 1939925"/>
              <a:gd name="connsiteX103" fmla="*/ 889000 w 1695450"/>
              <a:gd name="connsiteY103" fmla="*/ 669925 h 1939925"/>
              <a:gd name="connsiteX104" fmla="*/ 892175 w 1695450"/>
              <a:gd name="connsiteY104" fmla="*/ 685800 h 1939925"/>
              <a:gd name="connsiteX105" fmla="*/ 895350 w 1695450"/>
              <a:gd name="connsiteY105" fmla="*/ 704850 h 1939925"/>
              <a:gd name="connsiteX106" fmla="*/ 898525 w 1695450"/>
              <a:gd name="connsiteY106" fmla="*/ 714375 h 1939925"/>
              <a:gd name="connsiteX107" fmla="*/ 904875 w 1695450"/>
              <a:gd name="connsiteY107" fmla="*/ 742950 h 1939925"/>
              <a:gd name="connsiteX108" fmla="*/ 911225 w 1695450"/>
              <a:gd name="connsiteY108" fmla="*/ 768350 h 1939925"/>
              <a:gd name="connsiteX109" fmla="*/ 917575 w 1695450"/>
              <a:gd name="connsiteY109" fmla="*/ 790575 h 1939925"/>
              <a:gd name="connsiteX110" fmla="*/ 923925 w 1695450"/>
              <a:gd name="connsiteY110" fmla="*/ 835025 h 1939925"/>
              <a:gd name="connsiteX111" fmla="*/ 930275 w 1695450"/>
              <a:gd name="connsiteY111" fmla="*/ 873125 h 1939925"/>
              <a:gd name="connsiteX112" fmla="*/ 936625 w 1695450"/>
              <a:gd name="connsiteY112" fmla="*/ 936625 h 1939925"/>
              <a:gd name="connsiteX113" fmla="*/ 939800 w 1695450"/>
              <a:gd name="connsiteY113" fmla="*/ 946150 h 1939925"/>
              <a:gd name="connsiteX114" fmla="*/ 946150 w 1695450"/>
              <a:gd name="connsiteY114" fmla="*/ 996950 h 1939925"/>
              <a:gd name="connsiteX115" fmla="*/ 949325 w 1695450"/>
              <a:gd name="connsiteY115" fmla="*/ 1012825 h 1939925"/>
              <a:gd name="connsiteX116" fmla="*/ 955675 w 1695450"/>
              <a:gd name="connsiteY116" fmla="*/ 1066800 h 1939925"/>
              <a:gd name="connsiteX117" fmla="*/ 958850 w 1695450"/>
              <a:gd name="connsiteY117" fmla="*/ 1076325 h 1939925"/>
              <a:gd name="connsiteX118" fmla="*/ 965200 w 1695450"/>
              <a:gd name="connsiteY118" fmla="*/ 1104900 h 1939925"/>
              <a:gd name="connsiteX119" fmla="*/ 968375 w 1695450"/>
              <a:gd name="connsiteY119" fmla="*/ 1130300 h 1939925"/>
              <a:gd name="connsiteX120" fmla="*/ 971550 w 1695450"/>
              <a:gd name="connsiteY120" fmla="*/ 1139825 h 1939925"/>
              <a:gd name="connsiteX121" fmla="*/ 974725 w 1695450"/>
              <a:gd name="connsiteY121" fmla="*/ 1165225 h 1939925"/>
              <a:gd name="connsiteX122" fmla="*/ 977900 w 1695450"/>
              <a:gd name="connsiteY122" fmla="*/ 1177925 h 1939925"/>
              <a:gd name="connsiteX123" fmla="*/ 984250 w 1695450"/>
              <a:gd name="connsiteY123" fmla="*/ 1216025 h 1939925"/>
              <a:gd name="connsiteX124" fmla="*/ 990600 w 1695450"/>
              <a:gd name="connsiteY124" fmla="*/ 1250950 h 1939925"/>
              <a:gd name="connsiteX125" fmla="*/ 996950 w 1695450"/>
              <a:gd name="connsiteY125" fmla="*/ 1292225 h 1939925"/>
              <a:gd name="connsiteX126" fmla="*/ 1003300 w 1695450"/>
              <a:gd name="connsiteY126" fmla="*/ 1317625 h 1939925"/>
              <a:gd name="connsiteX127" fmla="*/ 1009650 w 1695450"/>
              <a:gd name="connsiteY127" fmla="*/ 1381125 h 1939925"/>
              <a:gd name="connsiteX128" fmla="*/ 1012825 w 1695450"/>
              <a:gd name="connsiteY128" fmla="*/ 1390650 h 1939925"/>
              <a:gd name="connsiteX129" fmla="*/ 1016000 w 1695450"/>
              <a:gd name="connsiteY129" fmla="*/ 1419225 h 1939925"/>
              <a:gd name="connsiteX130" fmla="*/ 1025525 w 1695450"/>
              <a:gd name="connsiteY130" fmla="*/ 1447800 h 1939925"/>
              <a:gd name="connsiteX131" fmla="*/ 1038225 w 1695450"/>
              <a:gd name="connsiteY131" fmla="*/ 1485900 h 1939925"/>
              <a:gd name="connsiteX132" fmla="*/ 1041400 w 1695450"/>
              <a:gd name="connsiteY132" fmla="*/ 1495425 h 1939925"/>
              <a:gd name="connsiteX133" fmla="*/ 1044575 w 1695450"/>
              <a:gd name="connsiteY133" fmla="*/ 1504950 h 1939925"/>
              <a:gd name="connsiteX134" fmla="*/ 1047750 w 1695450"/>
              <a:gd name="connsiteY134" fmla="*/ 1517650 h 1939925"/>
              <a:gd name="connsiteX135" fmla="*/ 1054100 w 1695450"/>
              <a:gd name="connsiteY135" fmla="*/ 1536700 h 1939925"/>
              <a:gd name="connsiteX136" fmla="*/ 1057275 w 1695450"/>
              <a:gd name="connsiteY136" fmla="*/ 1552575 h 1939925"/>
              <a:gd name="connsiteX137" fmla="*/ 1063625 w 1695450"/>
              <a:gd name="connsiteY137" fmla="*/ 1571625 h 1939925"/>
              <a:gd name="connsiteX138" fmla="*/ 1069975 w 1695450"/>
              <a:gd name="connsiteY138" fmla="*/ 1593850 h 1939925"/>
              <a:gd name="connsiteX139" fmla="*/ 1076325 w 1695450"/>
              <a:gd name="connsiteY139" fmla="*/ 1603375 h 1939925"/>
              <a:gd name="connsiteX140" fmla="*/ 1082675 w 1695450"/>
              <a:gd name="connsiteY140" fmla="*/ 1628775 h 1939925"/>
              <a:gd name="connsiteX141" fmla="*/ 1092200 w 1695450"/>
              <a:gd name="connsiteY141" fmla="*/ 1657350 h 1939925"/>
              <a:gd name="connsiteX142" fmla="*/ 1098550 w 1695450"/>
              <a:gd name="connsiteY142" fmla="*/ 1676400 h 1939925"/>
              <a:gd name="connsiteX143" fmla="*/ 1101725 w 1695450"/>
              <a:gd name="connsiteY143" fmla="*/ 1685925 h 1939925"/>
              <a:gd name="connsiteX144" fmla="*/ 1108075 w 1695450"/>
              <a:gd name="connsiteY144" fmla="*/ 1695450 h 1939925"/>
              <a:gd name="connsiteX145" fmla="*/ 1111250 w 1695450"/>
              <a:gd name="connsiteY145" fmla="*/ 1704975 h 1939925"/>
              <a:gd name="connsiteX146" fmla="*/ 1123950 w 1695450"/>
              <a:gd name="connsiteY146" fmla="*/ 1724025 h 1939925"/>
              <a:gd name="connsiteX147" fmla="*/ 1127125 w 1695450"/>
              <a:gd name="connsiteY147" fmla="*/ 1733550 h 1939925"/>
              <a:gd name="connsiteX148" fmla="*/ 1136650 w 1695450"/>
              <a:gd name="connsiteY148" fmla="*/ 1743075 h 1939925"/>
              <a:gd name="connsiteX149" fmla="*/ 1149350 w 1695450"/>
              <a:gd name="connsiteY149" fmla="*/ 1762125 h 1939925"/>
              <a:gd name="connsiteX150" fmla="*/ 1158875 w 1695450"/>
              <a:gd name="connsiteY150" fmla="*/ 1771650 h 1939925"/>
              <a:gd name="connsiteX151" fmla="*/ 1171575 w 1695450"/>
              <a:gd name="connsiteY151" fmla="*/ 1790700 h 1939925"/>
              <a:gd name="connsiteX152" fmla="*/ 1177925 w 1695450"/>
              <a:gd name="connsiteY152" fmla="*/ 1800225 h 1939925"/>
              <a:gd name="connsiteX153" fmla="*/ 1187450 w 1695450"/>
              <a:gd name="connsiteY153" fmla="*/ 1806575 h 1939925"/>
              <a:gd name="connsiteX154" fmla="*/ 1200150 w 1695450"/>
              <a:gd name="connsiteY154" fmla="*/ 1825625 h 1939925"/>
              <a:gd name="connsiteX155" fmla="*/ 1206500 w 1695450"/>
              <a:gd name="connsiteY155" fmla="*/ 1835150 h 1939925"/>
              <a:gd name="connsiteX156" fmla="*/ 1225550 w 1695450"/>
              <a:gd name="connsiteY156" fmla="*/ 1851025 h 1939925"/>
              <a:gd name="connsiteX157" fmla="*/ 1231900 w 1695450"/>
              <a:gd name="connsiteY157" fmla="*/ 1860550 h 1939925"/>
              <a:gd name="connsiteX158" fmla="*/ 1250950 w 1695450"/>
              <a:gd name="connsiteY158" fmla="*/ 1873250 h 1939925"/>
              <a:gd name="connsiteX159" fmla="*/ 1257300 w 1695450"/>
              <a:gd name="connsiteY159" fmla="*/ 1882775 h 1939925"/>
              <a:gd name="connsiteX160" fmla="*/ 1266825 w 1695450"/>
              <a:gd name="connsiteY160" fmla="*/ 1885950 h 1939925"/>
              <a:gd name="connsiteX161" fmla="*/ 1276350 w 1695450"/>
              <a:gd name="connsiteY161" fmla="*/ 1892300 h 1939925"/>
              <a:gd name="connsiteX162" fmla="*/ 1317625 w 1695450"/>
              <a:gd name="connsiteY162" fmla="*/ 1898650 h 1939925"/>
              <a:gd name="connsiteX163" fmla="*/ 1346200 w 1695450"/>
              <a:gd name="connsiteY163" fmla="*/ 1908175 h 1939925"/>
              <a:gd name="connsiteX164" fmla="*/ 1355725 w 1695450"/>
              <a:gd name="connsiteY164" fmla="*/ 1911350 h 1939925"/>
              <a:gd name="connsiteX165" fmla="*/ 1368425 w 1695450"/>
              <a:gd name="connsiteY165" fmla="*/ 1914525 h 1939925"/>
              <a:gd name="connsiteX166" fmla="*/ 1387475 w 1695450"/>
              <a:gd name="connsiteY166" fmla="*/ 1920875 h 1939925"/>
              <a:gd name="connsiteX167" fmla="*/ 1397000 w 1695450"/>
              <a:gd name="connsiteY167" fmla="*/ 1924050 h 1939925"/>
              <a:gd name="connsiteX168" fmla="*/ 1444625 w 1695450"/>
              <a:gd name="connsiteY168" fmla="*/ 1930400 h 1939925"/>
              <a:gd name="connsiteX169" fmla="*/ 1466850 w 1695450"/>
              <a:gd name="connsiteY169" fmla="*/ 1936750 h 1939925"/>
              <a:gd name="connsiteX170" fmla="*/ 1695450 w 1695450"/>
              <a:gd name="connsiteY170" fmla="*/ 1939925 h 19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95450" h="1939925">
                <a:moveTo>
                  <a:pt x="0" y="1933575"/>
                </a:moveTo>
                <a:lnTo>
                  <a:pt x="60325" y="1930400"/>
                </a:lnTo>
                <a:cubicBezTo>
                  <a:pt x="69884" y="1929717"/>
                  <a:pt x="79428" y="1928682"/>
                  <a:pt x="88900" y="1927225"/>
                </a:cubicBezTo>
                <a:cubicBezTo>
                  <a:pt x="93213" y="1926561"/>
                  <a:pt x="97238" y="1924168"/>
                  <a:pt x="101600" y="1924050"/>
                </a:cubicBezTo>
                <a:cubicBezTo>
                  <a:pt x="175664" y="1922048"/>
                  <a:pt x="249767" y="1921933"/>
                  <a:pt x="323850" y="1920875"/>
                </a:cubicBezTo>
                <a:cubicBezTo>
                  <a:pt x="330200" y="1919817"/>
                  <a:pt x="336655" y="1919261"/>
                  <a:pt x="342900" y="1917700"/>
                </a:cubicBezTo>
                <a:cubicBezTo>
                  <a:pt x="349394" y="1916077"/>
                  <a:pt x="361950" y="1911350"/>
                  <a:pt x="361950" y="1911350"/>
                </a:cubicBezTo>
                <a:cubicBezTo>
                  <a:pt x="363008" y="1908175"/>
                  <a:pt x="363465" y="1904731"/>
                  <a:pt x="365125" y="1901825"/>
                </a:cubicBezTo>
                <a:cubicBezTo>
                  <a:pt x="380753" y="1874476"/>
                  <a:pt x="369365" y="1903574"/>
                  <a:pt x="381000" y="1876425"/>
                </a:cubicBezTo>
                <a:cubicBezTo>
                  <a:pt x="385046" y="1866983"/>
                  <a:pt x="384865" y="1861792"/>
                  <a:pt x="387350" y="1851025"/>
                </a:cubicBezTo>
                <a:cubicBezTo>
                  <a:pt x="389312" y="1842521"/>
                  <a:pt x="391988" y="1834183"/>
                  <a:pt x="393700" y="1825625"/>
                </a:cubicBezTo>
                <a:cubicBezTo>
                  <a:pt x="394758" y="1820333"/>
                  <a:pt x="395455" y="1814956"/>
                  <a:pt x="396875" y="1809750"/>
                </a:cubicBezTo>
                <a:cubicBezTo>
                  <a:pt x="398636" y="1803292"/>
                  <a:pt x="401108" y="1797050"/>
                  <a:pt x="403225" y="1790700"/>
                </a:cubicBezTo>
                <a:cubicBezTo>
                  <a:pt x="404283" y="1787525"/>
                  <a:pt x="404544" y="1783960"/>
                  <a:pt x="406400" y="1781175"/>
                </a:cubicBezTo>
                <a:cubicBezTo>
                  <a:pt x="412128" y="1772583"/>
                  <a:pt x="415072" y="1769021"/>
                  <a:pt x="419100" y="1758950"/>
                </a:cubicBezTo>
                <a:cubicBezTo>
                  <a:pt x="428080" y="1736499"/>
                  <a:pt x="423011" y="1745912"/>
                  <a:pt x="428625" y="1727200"/>
                </a:cubicBezTo>
                <a:lnTo>
                  <a:pt x="438150" y="1698625"/>
                </a:lnTo>
                <a:lnTo>
                  <a:pt x="441325" y="1689100"/>
                </a:lnTo>
                <a:cubicBezTo>
                  <a:pt x="442383" y="1685925"/>
                  <a:pt x="442644" y="1682360"/>
                  <a:pt x="444500" y="1679575"/>
                </a:cubicBezTo>
                <a:lnTo>
                  <a:pt x="450850" y="1670050"/>
                </a:lnTo>
                <a:cubicBezTo>
                  <a:pt x="457458" y="1643619"/>
                  <a:pt x="449412" y="1669751"/>
                  <a:pt x="460375" y="1647825"/>
                </a:cubicBezTo>
                <a:cubicBezTo>
                  <a:pt x="473520" y="1621535"/>
                  <a:pt x="451702" y="1656072"/>
                  <a:pt x="469900" y="1628775"/>
                </a:cubicBezTo>
                <a:cubicBezTo>
                  <a:pt x="470958" y="1623483"/>
                  <a:pt x="472254" y="1618234"/>
                  <a:pt x="473075" y="1612900"/>
                </a:cubicBezTo>
                <a:cubicBezTo>
                  <a:pt x="478204" y="1579563"/>
                  <a:pt x="472948" y="1597405"/>
                  <a:pt x="479425" y="1577975"/>
                </a:cubicBezTo>
                <a:cubicBezTo>
                  <a:pt x="480483" y="1569508"/>
                  <a:pt x="481074" y="1560970"/>
                  <a:pt x="482600" y="1552575"/>
                </a:cubicBezTo>
                <a:cubicBezTo>
                  <a:pt x="483199" y="1549282"/>
                  <a:pt x="485119" y="1546332"/>
                  <a:pt x="485775" y="1543050"/>
                </a:cubicBezTo>
                <a:cubicBezTo>
                  <a:pt x="487243" y="1535712"/>
                  <a:pt x="487720" y="1528207"/>
                  <a:pt x="488950" y="1520825"/>
                </a:cubicBezTo>
                <a:cubicBezTo>
                  <a:pt x="489837" y="1515502"/>
                  <a:pt x="491238" y="1510273"/>
                  <a:pt x="492125" y="1504950"/>
                </a:cubicBezTo>
                <a:cubicBezTo>
                  <a:pt x="493355" y="1497568"/>
                  <a:pt x="494242" y="1490133"/>
                  <a:pt x="495300" y="1482725"/>
                </a:cubicBezTo>
                <a:cubicBezTo>
                  <a:pt x="496108" y="1470202"/>
                  <a:pt x="500393" y="1385789"/>
                  <a:pt x="504825" y="1352550"/>
                </a:cubicBezTo>
                <a:cubicBezTo>
                  <a:pt x="505538" y="1347201"/>
                  <a:pt x="506942" y="1341967"/>
                  <a:pt x="508000" y="1336675"/>
                </a:cubicBezTo>
                <a:cubicBezTo>
                  <a:pt x="509058" y="1319742"/>
                  <a:pt x="509399" y="1302748"/>
                  <a:pt x="511175" y="1285875"/>
                </a:cubicBezTo>
                <a:cubicBezTo>
                  <a:pt x="511525" y="1282547"/>
                  <a:pt x="513538" y="1279597"/>
                  <a:pt x="514350" y="1276350"/>
                </a:cubicBezTo>
                <a:cubicBezTo>
                  <a:pt x="520030" y="1253631"/>
                  <a:pt x="515324" y="1265132"/>
                  <a:pt x="520700" y="1238250"/>
                </a:cubicBezTo>
                <a:cubicBezTo>
                  <a:pt x="522412" y="1229692"/>
                  <a:pt x="524933" y="1221317"/>
                  <a:pt x="527050" y="1212850"/>
                </a:cubicBezTo>
                <a:cubicBezTo>
                  <a:pt x="528108" y="1208617"/>
                  <a:pt x="529684" y="1204480"/>
                  <a:pt x="530225" y="1200150"/>
                </a:cubicBezTo>
                <a:cubicBezTo>
                  <a:pt x="531283" y="1191683"/>
                  <a:pt x="532103" y="1183183"/>
                  <a:pt x="533400" y="1174750"/>
                </a:cubicBezTo>
                <a:cubicBezTo>
                  <a:pt x="536909" y="1151941"/>
                  <a:pt x="536795" y="1164940"/>
                  <a:pt x="539750" y="1139825"/>
                </a:cubicBezTo>
                <a:cubicBezTo>
                  <a:pt x="542576" y="1115804"/>
                  <a:pt x="542294" y="1102338"/>
                  <a:pt x="546100" y="1079500"/>
                </a:cubicBezTo>
                <a:cubicBezTo>
                  <a:pt x="546817" y="1075196"/>
                  <a:pt x="548217" y="1071033"/>
                  <a:pt x="549275" y="1066800"/>
                </a:cubicBezTo>
                <a:cubicBezTo>
                  <a:pt x="549751" y="1058710"/>
                  <a:pt x="554459" y="976280"/>
                  <a:pt x="555625" y="965200"/>
                </a:cubicBezTo>
                <a:cubicBezTo>
                  <a:pt x="556082" y="960860"/>
                  <a:pt x="555487" y="955340"/>
                  <a:pt x="558800" y="952500"/>
                </a:cubicBezTo>
                <a:cubicBezTo>
                  <a:pt x="563882" y="948144"/>
                  <a:pt x="577850" y="946150"/>
                  <a:pt x="577850" y="946150"/>
                </a:cubicBezTo>
                <a:cubicBezTo>
                  <a:pt x="576792" y="942975"/>
                  <a:pt x="577581" y="938285"/>
                  <a:pt x="574675" y="936625"/>
                </a:cubicBezTo>
                <a:cubicBezTo>
                  <a:pt x="569086" y="933431"/>
                  <a:pt x="557936" y="939458"/>
                  <a:pt x="555625" y="933450"/>
                </a:cubicBezTo>
                <a:cubicBezTo>
                  <a:pt x="551050" y="921555"/>
                  <a:pt x="557610" y="908038"/>
                  <a:pt x="558800" y="895350"/>
                </a:cubicBezTo>
                <a:cubicBezTo>
                  <a:pt x="560786" y="874171"/>
                  <a:pt x="563033" y="853017"/>
                  <a:pt x="565150" y="831850"/>
                </a:cubicBezTo>
                <a:cubicBezTo>
                  <a:pt x="568658" y="796770"/>
                  <a:pt x="564962" y="810190"/>
                  <a:pt x="571500" y="790575"/>
                </a:cubicBezTo>
                <a:cubicBezTo>
                  <a:pt x="572558" y="779992"/>
                  <a:pt x="573432" y="769388"/>
                  <a:pt x="574675" y="758825"/>
                </a:cubicBezTo>
                <a:cubicBezTo>
                  <a:pt x="576925" y="739697"/>
                  <a:pt x="577599" y="737853"/>
                  <a:pt x="581025" y="720725"/>
                </a:cubicBezTo>
                <a:cubicBezTo>
                  <a:pt x="588749" y="635758"/>
                  <a:pt x="580094" y="721358"/>
                  <a:pt x="587375" y="666750"/>
                </a:cubicBezTo>
                <a:cubicBezTo>
                  <a:pt x="592599" y="627569"/>
                  <a:pt x="587512" y="650327"/>
                  <a:pt x="593725" y="625475"/>
                </a:cubicBezTo>
                <a:cubicBezTo>
                  <a:pt x="595322" y="609505"/>
                  <a:pt x="596494" y="590788"/>
                  <a:pt x="600075" y="574675"/>
                </a:cubicBezTo>
                <a:cubicBezTo>
                  <a:pt x="600801" y="571408"/>
                  <a:pt x="602524" y="568417"/>
                  <a:pt x="603250" y="565150"/>
                </a:cubicBezTo>
                <a:cubicBezTo>
                  <a:pt x="604647" y="558866"/>
                  <a:pt x="605162" y="552413"/>
                  <a:pt x="606425" y="546100"/>
                </a:cubicBezTo>
                <a:cubicBezTo>
                  <a:pt x="616617" y="495139"/>
                  <a:pt x="601685" y="578521"/>
                  <a:pt x="612775" y="517525"/>
                </a:cubicBezTo>
                <a:cubicBezTo>
                  <a:pt x="613927" y="511191"/>
                  <a:pt x="614798" y="504809"/>
                  <a:pt x="615950" y="498475"/>
                </a:cubicBezTo>
                <a:cubicBezTo>
                  <a:pt x="616915" y="493166"/>
                  <a:pt x="618304" y="487934"/>
                  <a:pt x="619125" y="482600"/>
                </a:cubicBezTo>
                <a:cubicBezTo>
                  <a:pt x="620422" y="474167"/>
                  <a:pt x="621242" y="465667"/>
                  <a:pt x="622300" y="457200"/>
                </a:cubicBezTo>
                <a:cubicBezTo>
                  <a:pt x="623274" y="422127"/>
                  <a:pt x="618333" y="368293"/>
                  <a:pt x="628650" y="327025"/>
                </a:cubicBezTo>
                <a:cubicBezTo>
                  <a:pt x="629462" y="323778"/>
                  <a:pt x="631013" y="320747"/>
                  <a:pt x="631825" y="317500"/>
                </a:cubicBezTo>
                <a:cubicBezTo>
                  <a:pt x="637140" y="296240"/>
                  <a:pt x="633941" y="299863"/>
                  <a:pt x="638175" y="273050"/>
                </a:cubicBezTo>
                <a:cubicBezTo>
                  <a:pt x="639858" y="262389"/>
                  <a:pt x="644525" y="241300"/>
                  <a:pt x="644525" y="241300"/>
                </a:cubicBezTo>
                <a:cubicBezTo>
                  <a:pt x="645583" y="227542"/>
                  <a:pt x="645749" y="213685"/>
                  <a:pt x="647700" y="200025"/>
                </a:cubicBezTo>
                <a:cubicBezTo>
                  <a:pt x="648934" y="191385"/>
                  <a:pt x="651290" y="182904"/>
                  <a:pt x="654050" y="174625"/>
                </a:cubicBezTo>
                <a:lnTo>
                  <a:pt x="663575" y="146050"/>
                </a:lnTo>
                <a:lnTo>
                  <a:pt x="666750" y="136525"/>
                </a:lnTo>
                <a:cubicBezTo>
                  <a:pt x="667808" y="133350"/>
                  <a:pt x="669113" y="130247"/>
                  <a:pt x="669925" y="127000"/>
                </a:cubicBezTo>
                <a:cubicBezTo>
                  <a:pt x="674723" y="107806"/>
                  <a:pt x="671720" y="118440"/>
                  <a:pt x="679450" y="95250"/>
                </a:cubicBezTo>
                <a:cubicBezTo>
                  <a:pt x="680508" y="92075"/>
                  <a:pt x="680769" y="88510"/>
                  <a:pt x="682625" y="85725"/>
                </a:cubicBezTo>
                <a:cubicBezTo>
                  <a:pt x="700823" y="58428"/>
                  <a:pt x="679005" y="92965"/>
                  <a:pt x="692150" y="66675"/>
                </a:cubicBezTo>
                <a:cubicBezTo>
                  <a:pt x="693857" y="63262"/>
                  <a:pt x="696950" y="60637"/>
                  <a:pt x="698500" y="57150"/>
                </a:cubicBezTo>
                <a:cubicBezTo>
                  <a:pt x="701218" y="51033"/>
                  <a:pt x="702733" y="44450"/>
                  <a:pt x="704850" y="38100"/>
                </a:cubicBezTo>
                <a:lnTo>
                  <a:pt x="711200" y="19050"/>
                </a:lnTo>
                <a:cubicBezTo>
                  <a:pt x="712258" y="15875"/>
                  <a:pt x="711590" y="11381"/>
                  <a:pt x="714375" y="9525"/>
                </a:cubicBezTo>
                <a:cubicBezTo>
                  <a:pt x="726685" y="1319"/>
                  <a:pt x="720280" y="4382"/>
                  <a:pt x="733425" y="0"/>
                </a:cubicBezTo>
                <a:cubicBezTo>
                  <a:pt x="741892" y="1058"/>
                  <a:pt x="750903" y="6"/>
                  <a:pt x="758825" y="3175"/>
                </a:cubicBezTo>
                <a:cubicBezTo>
                  <a:pt x="764631" y="5497"/>
                  <a:pt x="771436" y="31484"/>
                  <a:pt x="771525" y="31750"/>
                </a:cubicBezTo>
                <a:cubicBezTo>
                  <a:pt x="774978" y="42108"/>
                  <a:pt x="779244" y="52662"/>
                  <a:pt x="781050" y="63500"/>
                </a:cubicBezTo>
                <a:cubicBezTo>
                  <a:pt x="784254" y="82724"/>
                  <a:pt x="783403" y="89963"/>
                  <a:pt x="787400" y="107950"/>
                </a:cubicBezTo>
                <a:cubicBezTo>
                  <a:pt x="788126" y="111217"/>
                  <a:pt x="789517" y="114300"/>
                  <a:pt x="790575" y="117475"/>
                </a:cubicBezTo>
                <a:cubicBezTo>
                  <a:pt x="791633" y="124883"/>
                  <a:pt x="792520" y="132318"/>
                  <a:pt x="793750" y="139700"/>
                </a:cubicBezTo>
                <a:cubicBezTo>
                  <a:pt x="799295" y="172971"/>
                  <a:pt x="794392" y="139733"/>
                  <a:pt x="800100" y="168275"/>
                </a:cubicBezTo>
                <a:cubicBezTo>
                  <a:pt x="804962" y="192584"/>
                  <a:pt x="801342" y="181066"/>
                  <a:pt x="806450" y="203200"/>
                </a:cubicBezTo>
                <a:cubicBezTo>
                  <a:pt x="808412" y="211704"/>
                  <a:pt x="811365" y="219992"/>
                  <a:pt x="812800" y="228600"/>
                </a:cubicBezTo>
                <a:cubicBezTo>
                  <a:pt x="815295" y="243569"/>
                  <a:pt x="815361" y="247088"/>
                  <a:pt x="819150" y="260350"/>
                </a:cubicBezTo>
                <a:cubicBezTo>
                  <a:pt x="820069" y="263568"/>
                  <a:pt x="821599" y="266608"/>
                  <a:pt x="822325" y="269875"/>
                </a:cubicBezTo>
                <a:cubicBezTo>
                  <a:pt x="823722" y="276159"/>
                  <a:pt x="823939" y="282680"/>
                  <a:pt x="825500" y="288925"/>
                </a:cubicBezTo>
                <a:cubicBezTo>
                  <a:pt x="827123" y="295419"/>
                  <a:pt x="829733" y="301625"/>
                  <a:pt x="831850" y="307975"/>
                </a:cubicBezTo>
                <a:cubicBezTo>
                  <a:pt x="832908" y="311150"/>
                  <a:pt x="834369" y="314218"/>
                  <a:pt x="835025" y="317500"/>
                </a:cubicBezTo>
                <a:cubicBezTo>
                  <a:pt x="836083" y="322792"/>
                  <a:pt x="837235" y="328066"/>
                  <a:pt x="838200" y="333375"/>
                </a:cubicBezTo>
                <a:cubicBezTo>
                  <a:pt x="839352" y="339709"/>
                  <a:pt x="839978" y="346141"/>
                  <a:pt x="841375" y="352425"/>
                </a:cubicBezTo>
                <a:cubicBezTo>
                  <a:pt x="842101" y="355692"/>
                  <a:pt x="843824" y="358683"/>
                  <a:pt x="844550" y="361950"/>
                </a:cubicBezTo>
                <a:cubicBezTo>
                  <a:pt x="845947" y="368234"/>
                  <a:pt x="846746" y="374637"/>
                  <a:pt x="847725" y="381000"/>
                </a:cubicBezTo>
                <a:cubicBezTo>
                  <a:pt x="849758" y="394216"/>
                  <a:pt x="851435" y="409076"/>
                  <a:pt x="854075" y="422275"/>
                </a:cubicBezTo>
                <a:cubicBezTo>
                  <a:pt x="854931" y="426554"/>
                  <a:pt x="856533" y="430671"/>
                  <a:pt x="857250" y="434975"/>
                </a:cubicBezTo>
                <a:cubicBezTo>
                  <a:pt x="858653" y="443391"/>
                  <a:pt x="859218" y="451928"/>
                  <a:pt x="860425" y="460375"/>
                </a:cubicBezTo>
                <a:cubicBezTo>
                  <a:pt x="861335" y="466748"/>
                  <a:pt x="862542" y="473075"/>
                  <a:pt x="863600" y="479425"/>
                </a:cubicBezTo>
                <a:cubicBezTo>
                  <a:pt x="864658" y="495300"/>
                  <a:pt x="865813" y="511169"/>
                  <a:pt x="866775" y="527050"/>
                </a:cubicBezTo>
                <a:cubicBezTo>
                  <a:pt x="868007" y="547373"/>
                  <a:pt x="869086" y="588542"/>
                  <a:pt x="873125" y="612775"/>
                </a:cubicBezTo>
                <a:cubicBezTo>
                  <a:pt x="873675" y="616076"/>
                  <a:pt x="875381" y="619082"/>
                  <a:pt x="876300" y="622300"/>
                </a:cubicBezTo>
                <a:cubicBezTo>
                  <a:pt x="877499" y="626496"/>
                  <a:pt x="878528" y="630740"/>
                  <a:pt x="879475" y="635000"/>
                </a:cubicBezTo>
                <a:cubicBezTo>
                  <a:pt x="880646" y="640268"/>
                  <a:pt x="881230" y="645669"/>
                  <a:pt x="882650" y="650875"/>
                </a:cubicBezTo>
                <a:cubicBezTo>
                  <a:pt x="884411" y="657333"/>
                  <a:pt x="887687" y="663361"/>
                  <a:pt x="889000" y="669925"/>
                </a:cubicBezTo>
                <a:cubicBezTo>
                  <a:pt x="890058" y="675217"/>
                  <a:pt x="891210" y="680491"/>
                  <a:pt x="892175" y="685800"/>
                </a:cubicBezTo>
                <a:cubicBezTo>
                  <a:pt x="893327" y="692134"/>
                  <a:pt x="893953" y="698566"/>
                  <a:pt x="895350" y="704850"/>
                </a:cubicBezTo>
                <a:cubicBezTo>
                  <a:pt x="896076" y="708117"/>
                  <a:pt x="897606" y="711157"/>
                  <a:pt x="898525" y="714375"/>
                </a:cubicBezTo>
                <a:cubicBezTo>
                  <a:pt x="902926" y="729778"/>
                  <a:pt x="900947" y="725927"/>
                  <a:pt x="904875" y="742950"/>
                </a:cubicBezTo>
                <a:cubicBezTo>
                  <a:pt x="906837" y="751454"/>
                  <a:pt x="908465" y="760071"/>
                  <a:pt x="911225" y="768350"/>
                </a:cubicBezTo>
                <a:cubicBezTo>
                  <a:pt x="914761" y="778957"/>
                  <a:pt x="914917" y="778615"/>
                  <a:pt x="917575" y="790575"/>
                </a:cubicBezTo>
                <a:cubicBezTo>
                  <a:pt x="923317" y="816415"/>
                  <a:pt x="918933" y="800078"/>
                  <a:pt x="923925" y="835025"/>
                </a:cubicBezTo>
                <a:cubicBezTo>
                  <a:pt x="925746" y="847771"/>
                  <a:pt x="930275" y="873125"/>
                  <a:pt x="930275" y="873125"/>
                </a:cubicBezTo>
                <a:cubicBezTo>
                  <a:pt x="931862" y="895345"/>
                  <a:pt x="931895" y="915339"/>
                  <a:pt x="936625" y="936625"/>
                </a:cubicBezTo>
                <a:cubicBezTo>
                  <a:pt x="937351" y="939892"/>
                  <a:pt x="938742" y="942975"/>
                  <a:pt x="939800" y="946150"/>
                </a:cubicBezTo>
                <a:cubicBezTo>
                  <a:pt x="941868" y="964758"/>
                  <a:pt x="943130" y="978829"/>
                  <a:pt x="946150" y="996950"/>
                </a:cubicBezTo>
                <a:cubicBezTo>
                  <a:pt x="947037" y="1002273"/>
                  <a:pt x="948267" y="1007533"/>
                  <a:pt x="949325" y="1012825"/>
                </a:cubicBezTo>
                <a:cubicBezTo>
                  <a:pt x="950947" y="1030668"/>
                  <a:pt x="951754" y="1049157"/>
                  <a:pt x="955675" y="1066800"/>
                </a:cubicBezTo>
                <a:cubicBezTo>
                  <a:pt x="956401" y="1070067"/>
                  <a:pt x="958124" y="1073058"/>
                  <a:pt x="958850" y="1076325"/>
                </a:cubicBezTo>
                <a:cubicBezTo>
                  <a:pt x="966300" y="1109852"/>
                  <a:pt x="958053" y="1083458"/>
                  <a:pt x="965200" y="1104900"/>
                </a:cubicBezTo>
                <a:cubicBezTo>
                  <a:pt x="966258" y="1113367"/>
                  <a:pt x="966849" y="1121905"/>
                  <a:pt x="968375" y="1130300"/>
                </a:cubicBezTo>
                <a:cubicBezTo>
                  <a:pt x="968974" y="1133593"/>
                  <a:pt x="970951" y="1136532"/>
                  <a:pt x="971550" y="1139825"/>
                </a:cubicBezTo>
                <a:cubicBezTo>
                  <a:pt x="973076" y="1148220"/>
                  <a:pt x="973322" y="1156809"/>
                  <a:pt x="974725" y="1165225"/>
                </a:cubicBezTo>
                <a:cubicBezTo>
                  <a:pt x="975442" y="1169529"/>
                  <a:pt x="977096" y="1173636"/>
                  <a:pt x="977900" y="1177925"/>
                </a:cubicBezTo>
                <a:cubicBezTo>
                  <a:pt x="980273" y="1190580"/>
                  <a:pt x="982653" y="1203249"/>
                  <a:pt x="984250" y="1216025"/>
                </a:cubicBezTo>
                <a:cubicBezTo>
                  <a:pt x="987840" y="1244746"/>
                  <a:pt x="984727" y="1233330"/>
                  <a:pt x="990600" y="1250950"/>
                </a:cubicBezTo>
                <a:cubicBezTo>
                  <a:pt x="991759" y="1259064"/>
                  <a:pt x="995062" y="1283414"/>
                  <a:pt x="996950" y="1292225"/>
                </a:cubicBezTo>
                <a:cubicBezTo>
                  <a:pt x="998779" y="1300759"/>
                  <a:pt x="1003300" y="1317625"/>
                  <a:pt x="1003300" y="1317625"/>
                </a:cubicBezTo>
                <a:cubicBezTo>
                  <a:pt x="1004452" y="1331445"/>
                  <a:pt x="1006723" y="1365029"/>
                  <a:pt x="1009650" y="1381125"/>
                </a:cubicBezTo>
                <a:cubicBezTo>
                  <a:pt x="1010249" y="1384418"/>
                  <a:pt x="1011767" y="1387475"/>
                  <a:pt x="1012825" y="1390650"/>
                </a:cubicBezTo>
                <a:cubicBezTo>
                  <a:pt x="1013883" y="1400175"/>
                  <a:pt x="1014120" y="1409827"/>
                  <a:pt x="1016000" y="1419225"/>
                </a:cubicBezTo>
                <a:lnTo>
                  <a:pt x="1025525" y="1447800"/>
                </a:lnTo>
                <a:lnTo>
                  <a:pt x="1038225" y="1485900"/>
                </a:lnTo>
                <a:lnTo>
                  <a:pt x="1041400" y="1495425"/>
                </a:lnTo>
                <a:cubicBezTo>
                  <a:pt x="1042458" y="1498600"/>
                  <a:pt x="1043763" y="1501703"/>
                  <a:pt x="1044575" y="1504950"/>
                </a:cubicBezTo>
                <a:cubicBezTo>
                  <a:pt x="1045633" y="1509183"/>
                  <a:pt x="1046496" y="1513470"/>
                  <a:pt x="1047750" y="1517650"/>
                </a:cubicBezTo>
                <a:cubicBezTo>
                  <a:pt x="1049673" y="1524061"/>
                  <a:pt x="1052787" y="1530136"/>
                  <a:pt x="1054100" y="1536700"/>
                </a:cubicBezTo>
                <a:cubicBezTo>
                  <a:pt x="1055158" y="1541992"/>
                  <a:pt x="1055855" y="1547369"/>
                  <a:pt x="1057275" y="1552575"/>
                </a:cubicBezTo>
                <a:cubicBezTo>
                  <a:pt x="1059036" y="1559033"/>
                  <a:pt x="1062002" y="1565131"/>
                  <a:pt x="1063625" y="1571625"/>
                </a:cubicBezTo>
                <a:cubicBezTo>
                  <a:pt x="1064642" y="1575694"/>
                  <a:pt x="1067698" y="1589295"/>
                  <a:pt x="1069975" y="1593850"/>
                </a:cubicBezTo>
                <a:cubicBezTo>
                  <a:pt x="1071682" y="1597263"/>
                  <a:pt x="1074208" y="1600200"/>
                  <a:pt x="1076325" y="1603375"/>
                </a:cubicBezTo>
                <a:cubicBezTo>
                  <a:pt x="1078442" y="1611842"/>
                  <a:pt x="1079915" y="1620496"/>
                  <a:pt x="1082675" y="1628775"/>
                </a:cubicBezTo>
                <a:lnTo>
                  <a:pt x="1092200" y="1657350"/>
                </a:lnTo>
                <a:lnTo>
                  <a:pt x="1098550" y="1676400"/>
                </a:lnTo>
                <a:cubicBezTo>
                  <a:pt x="1099608" y="1679575"/>
                  <a:pt x="1099869" y="1683140"/>
                  <a:pt x="1101725" y="1685925"/>
                </a:cubicBezTo>
                <a:cubicBezTo>
                  <a:pt x="1103842" y="1689100"/>
                  <a:pt x="1106368" y="1692037"/>
                  <a:pt x="1108075" y="1695450"/>
                </a:cubicBezTo>
                <a:cubicBezTo>
                  <a:pt x="1109572" y="1698443"/>
                  <a:pt x="1109625" y="1702049"/>
                  <a:pt x="1111250" y="1704975"/>
                </a:cubicBezTo>
                <a:cubicBezTo>
                  <a:pt x="1114956" y="1711646"/>
                  <a:pt x="1121537" y="1716785"/>
                  <a:pt x="1123950" y="1724025"/>
                </a:cubicBezTo>
                <a:cubicBezTo>
                  <a:pt x="1125008" y="1727200"/>
                  <a:pt x="1125269" y="1730765"/>
                  <a:pt x="1127125" y="1733550"/>
                </a:cubicBezTo>
                <a:cubicBezTo>
                  <a:pt x="1129616" y="1737286"/>
                  <a:pt x="1133893" y="1739531"/>
                  <a:pt x="1136650" y="1743075"/>
                </a:cubicBezTo>
                <a:cubicBezTo>
                  <a:pt x="1141335" y="1749099"/>
                  <a:pt x="1143954" y="1756729"/>
                  <a:pt x="1149350" y="1762125"/>
                </a:cubicBezTo>
                <a:cubicBezTo>
                  <a:pt x="1152525" y="1765300"/>
                  <a:pt x="1156118" y="1768106"/>
                  <a:pt x="1158875" y="1771650"/>
                </a:cubicBezTo>
                <a:cubicBezTo>
                  <a:pt x="1163560" y="1777674"/>
                  <a:pt x="1167342" y="1784350"/>
                  <a:pt x="1171575" y="1790700"/>
                </a:cubicBezTo>
                <a:cubicBezTo>
                  <a:pt x="1173692" y="1793875"/>
                  <a:pt x="1174750" y="1798108"/>
                  <a:pt x="1177925" y="1800225"/>
                </a:cubicBezTo>
                <a:lnTo>
                  <a:pt x="1187450" y="1806575"/>
                </a:lnTo>
                <a:cubicBezTo>
                  <a:pt x="1193030" y="1823314"/>
                  <a:pt x="1186937" y="1809770"/>
                  <a:pt x="1200150" y="1825625"/>
                </a:cubicBezTo>
                <a:cubicBezTo>
                  <a:pt x="1202593" y="1828556"/>
                  <a:pt x="1204057" y="1832219"/>
                  <a:pt x="1206500" y="1835150"/>
                </a:cubicBezTo>
                <a:cubicBezTo>
                  <a:pt x="1214140" y="1844317"/>
                  <a:pt x="1216184" y="1844781"/>
                  <a:pt x="1225550" y="1851025"/>
                </a:cubicBezTo>
                <a:cubicBezTo>
                  <a:pt x="1227667" y="1854200"/>
                  <a:pt x="1229028" y="1858037"/>
                  <a:pt x="1231900" y="1860550"/>
                </a:cubicBezTo>
                <a:cubicBezTo>
                  <a:pt x="1237643" y="1865576"/>
                  <a:pt x="1250950" y="1873250"/>
                  <a:pt x="1250950" y="1873250"/>
                </a:cubicBezTo>
                <a:cubicBezTo>
                  <a:pt x="1253067" y="1876425"/>
                  <a:pt x="1254320" y="1880391"/>
                  <a:pt x="1257300" y="1882775"/>
                </a:cubicBezTo>
                <a:cubicBezTo>
                  <a:pt x="1259913" y="1884866"/>
                  <a:pt x="1263832" y="1884453"/>
                  <a:pt x="1266825" y="1885950"/>
                </a:cubicBezTo>
                <a:cubicBezTo>
                  <a:pt x="1270238" y="1887657"/>
                  <a:pt x="1272843" y="1890797"/>
                  <a:pt x="1276350" y="1892300"/>
                </a:cubicBezTo>
                <a:cubicBezTo>
                  <a:pt x="1285974" y="1896425"/>
                  <a:pt x="1311889" y="1898013"/>
                  <a:pt x="1317625" y="1898650"/>
                </a:cubicBezTo>
                <a:lnTo>
                  <a:pt x="1346200" y="1908175"/>
                </a:lnTo>
                <a:cubicBezTo>
                  <a:pt x="1349375" y="1909233"/>
                  <a:pt x="1352478" y="1910538"/>
                  <a:pt x="1355725" y="1911350"/>
                </a:cubicBezTo>
                <a:cubicBezTo>
                  <a:pt x="1359958" y="1912408"/>
                  <a:pt x="1364245" y="1913271"/>
                  <a:pt x="1368425" y="1914525"/>
                </a:cubicBezTo>
                <a:cubicBezTo>
                  <a:pt x="1374836" y="1916448"/>
                  <a:pt x="1381125" y="1918758"/>
                  <a:pt x="1387475" y="1920875"/>
                </a:cubicBezTo>
                <a:cubicBezTo>
                  <a:pt x="1390650" y="1921933"/>
                  <a:pt x="1393687" y="1923577"/>
                  <a:pt x="1397000" y="1924050"/>
                </a:cubicBezTo>
                <a:cubicBezTo>
                  <a:pt x="1427672" y="1928432"/>
                  <a:pt x="1411799" y="1926297"/>
                  <a:pt x="1444625" y="1930400"/>
                </a:cubicBezTo>
                <a:cubicBezTo>
                  <a:pt x="1449379" y="1931985"/>
                  <a:pt x="1462522" y="1936636"/>
                  <a:pt x="1466850" y="1936750"/>
                </a:cubicBezTo>
                <a:cubicBezTo>
                  <a:pt x="1543031" y="1938755"/>
                  <a:pt x="1695450" y="1939925"/>
                  <a:pt x="1695450" y="1939925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988050" y="2701723"/>
            <a:ext cx="2908300" cy="713312"/>
          </a:xfrm>
          <a:custGeom>
            <a:avLst/>
            <a:gdLst>
              <a:gd name="connsiteX0" fmla="*/ 2908300 w 2908300"/>
              <a:gd name="connsiteY0" fmla="*/ 713312 h 713312"/>
              <a:gd name="connsiteX1" fmla="*/ 2832100 w 2908300"/>
              <a:gd name="connsiteY1" fmla="*/ 710137 h 713312"/>
              <a:gd name="connsiteX2" fmla="*/ 2822575 w 2908300"/>
              <a:gd name="connsiteY2" fmla="*/ 706962 h 713312"/>
              <a:gd name="connsiteX3" fmla="*/ 2809875 w 2908300"/>
              <a:gd name="connsiteY3" fmla="*/ 703787 h 713312"/>
              <a:gd name="connsiteX4" fmla="*/ 2771775 w 2908300"/>
              <a:gd name="connsiteY4" fmla="*/ 700612 h 713312"/>
              <a:gd name="connsiteX5" fmla="*/ 2755900 w 2908300"/>
              <a:gd name="connsiteY5" fmla="*/ 697437 h 713312"/>
              <a:gd name="connsiteX6" fmla="*/ 2743200 w 2908300"/>
              <a:gd name="connsiteY6" fmla="*/ 694262 h 713312"/>
              <a:gd name="connsiteX7" fmla="*/ 2724150 w 2908300"/>
              <a:gd name="connsiteY7" fmla="*/ 691087 h 713312"/>
              <a:gd name="connsiteX8" fmla="*/ 2705100 w 2908300"/>
              <a:gd name="connsiteY8" fmla="*/ 684737 h 713312"/>
              <a:gd name="connsiteX9" fmla="*/ 2686050 w 2908300"/>
              <a:gd name="connsiteY9" fmla="*/ 678387 h 713312"/>
              <a:gd name="connsiteX10" fmla="*/ 2676525 w 2908300"/>
              <a:gd name="connsiteY10" fmla="*/ 675212 h 713312"/>
              <a:gd name="connsiteX11" fmla="*/ 2632075 w 2908300"/>
              <a:gd name="connsiteY11" fmla="*/ 668862 h 713312"/>
              <a:gd name="connsiteX12" fmla="*/ 2622550 w 2908300"/>
              <a:gd name="connsiteY12" fmla="*/ 665687 h 713312"/>
              <a:gd name="connsiteX13" fmla="*/ 2593975 w 2908300"/>
              <a:gd name="connsiteY13" fmla="*/ 659337 h 713312"/>
              <a:gd name="connsiteX14" fmla="*/ 2565400 w 2908300"/>
              <a:gd name="connsiteY14" fmla="*/ 656162 h 713312"/>
              <a:gd name="connsiteX15" fmla="*/ 2552700 w 2908300"/>
              <a:gd name="connsiteY15" fmla="*/ 652987 h 713312"/>
              <a:gd name="connsiteX16" fmla="*/ 2505075 w 2908300"/>
              <a:gd name="connsiteY16" fmla="*/ 646637 h 713312"/>
              <a:gd name="connsiteX17" fmla="*/ 2470150 w 2908300"/>
              <a:gd name="connsiteY17" fmla="*/ 637112 h 713312"/>
              <a:gd name="connsiteX18" fmla="*/ 2460625 w 2908300"/>
              <a:gd name="connsiteY18" fmla="*/ 633937 h 713312"/>
              <a:gd name="connsiteX19" fmla="*/ 2416175 w 2908300"/>
              <a:gd name="connsiteY19" fmla="*/ 627587 h 713312"/>
              <a:gd name="connsiteX20" fmla="*/ 2378075 w 2908300"/>
              <a:gd name="connsiteY20" fmla="*/ 618062 h 713312"/>
              <a:gd name="connsiteX21" fmla="*/ 2368550 w 2908300"/>
              <a:gd name="connsiteY21" fmla="*/ 614887 h 713312"/>
              <a:gd name="connsiteX22" fmla="*/ 2339975 w 2908300"/>
              <a:gd name="connsiteY22" fmla="*/ 608537 h 713312"/>
              <a:gd name="connsiteX23" fmla="*/ 2320925 w 2908300"/>
              <a:gd name="connsiteY23" fmla="*/ 602187 h 713312"/>
              <a:gd name="connsiteX24" fmla="*/ 2301875 w 2908300"/>
              <a:gd name="connsiteY24" fmla="*/ 595837 h 713312"/>
              <a:gd name="connsiteX25" fmla="*/ 2292350 w 2908300"/>
              <a:gd name="connsiteY25" fmla="*/ 592662 h 713312"/>
              <a:gd name="connsiteX26" fmla="*/ 2282825 w 2908300"/>
              <a:gd name="connsiteY26" fmla="*/ 586312 h 713312"/>
              <a:gd name="connsiteX27" fmla="*/ 2263775 w 2908300"/>
              <a:gd name="connsiteY27" fmla="*/ 579962 h 713312"/>
              <a:gd name="connsiteX28" fmla="*/ 2244725 w 2908300"/>
              <a:gd name="connsiteY28" fmla="*/ 570437 h 713312"/>
              <a:gd name="connsiteX29" fmla="*/ 2235200 w 2908300"/>
              <a:gd name="connsiteY29" fmla="*/ 564087 h 713312"/>
              <a:gd name="connsiteX30" fmla="*/ 2216150 w 2908300"/>
              <a:gd name="connsiteY30" fmla="*/ 557737 h 713312"/>
              <a:gd name="connsiteX31" fmla="*/ 2197100 w 2908300"/>
              <a:gd name="connsiteY31" fmla="*/ 548212 h 713312"/>
              <a:gd name="connsiteX32" fmla="*/ 2190750 w 2908300"/>
              <a:gd name="connsiteY32" fmla="*/ 538687 h 713312"/>
              <a:gd name="connsiteX33" fmla="*/ 2162175 w 2908300"/>
              <a:gd name="connsiteY33" fmla="*/ 529162 h 713312"/>
              <a:gd name="connsiteX34" fmla="*/ 2152650 w 2908300"/>
              <a:gd name="connsiteY34" fmla="*/ 525987 h 713312"/>
              <a:gd name="connsiteX35" fmla="*/ 2133600 w 2908300"/>
              <a:gd name="connsiteY35" fmla="*/ 516462 h 713312"/>
              <a:gd name="connsiteX36" fmla="*/ 2101850 w 2908300"/>
              <a:gd name="connsiteY36" fmla="*/ 506937 h 713312"/>
              <a:gd name="connsiteX37" fmla="*/ 2073275 w 2908300"/>
              <a:gd name="connsiteY37" fmla="*/ 494237 h 713312"/>
              <a:gd name="connsiteX38" fmla="*/ 2063750 w 2908300"/>
              <a:gd name="connsiteY38" fmla="*/ 491062 h 713312"/>
              <a:gd name="connsiteX39" fmla="*/ 2035175 w 2908300"/>
              <a:gd name="connsiteY39" fmla="*/ 475187 h 713312"/>
              <a:gd name="connsiteX40" fmla="*/ 2016125 w 2908300"/>
              <a:gd name="connsiteY40" fmla="*/ 459312 h 713312"/>
              <a:gd name="connsiteX41" fmla="*/ 1997075 w 2908300"/>
              <a:gd name="connsiteY41" fmla="*/ 443437 h 713312"/>
              <a:gd name="connsiteX42" fmla="*/ 1984375 w 2908300"/>
              <a:gd name="connsiteY42" fmla="*/ 430737 h 713312"/>
              <a:gd name="connsiteX43" fmla="*/ 1978025 w 2908300"/>
              <a:gd name="connsiteY43" fmla="*/ 421212 h 713312"/>
              <a:gd name="connsiteX44" fmla="*/ 1958975 w 2908300"/>
              <a:gd name="connsiteY44" fmla="*/ 408512 h 713312"/>
              <a:gd name="connsiteX45" fmla="*/ 1943100 w 2908300"/>
              <a:gd name="connsiteY45" fmla="*/ 395812 h 713312"/>
              <a:gd name="connsiteX46" fmla="*/ 1936750 w 2908300"/>
              <a:gd name="connsiteY46" fmla="*/ 386287 h 713312"/>
              <a:gd name="connsiteX47" fmla="*/ 1914525 w 2908300"/>
              <a:gd name="connsiteY47" fmla="*/ 376762 h 713312"/>
              <a:gd name="connsiteX48" fmla="*/ 1895475 w 2908300"/>
              <a:gd name="connsiteY48" fmla="*/ 364062 h 713312"/>
              <a:gd name="connsiteX49" fmla="*/ 1885950 w 2908300"/>
              <a:gd name="connsiteY49" fmla="*/ 357712 h 713312"/>
              <a:gd name="connsiteX50" fmla="*/ 1857375 w 2908300"/>
              <a:gd name="connsiteY50" fmla="*/ 341837 h 713312"/>
              <a:gd name="connsiteX51" fmla="*/ 1828800 w 2908300"/>
              <a:gd name="connsiteY51" fmla="*/ 322787 h 713312"/>
              <a:gd name="connsiteX52" fmla="*/ 1819275 w 2908300"/>
              <a:gd name="connsiteY52" fmla="*/ 316437 h 713312"/>
              <a:gd name="connsiteX53" fmla="*/ 1809750 w 2908300"/>
              <a:gd name="connsiteY53" fmla="*/ 310087 h 713312"/>
              <a:gd name="connsiteX54" fmla="*/ 1797050 w 2908300"/>
              <a:gd name="connsiteY54" fmla="*/ 291037 h 713312"/>
              <a:gd name="connsiteX55" fmla="*/ 1790700 w 2908300"/>
              <a:gd name="connsiteY55" fmla="*/ 281512 h 713312"/>
              <a:gd name="connsiteX56" fmla="*/ 1781175 w 2908300"/>
              <a:gd name="connsiteY56" fmla="*/ 275162 h 713312"/>
              <a:gd name="connsiteX57" fmla="*/ 1768475 w 2908300"/>
              <a:gd name="connsiteY57" fmla="*/ 256112 h 713312"/>
              <a:gd name="connsiteX58" fmla="*/ 1765300 w 2908300"/>
              <a:gd name="connsiteY58" fmla="*/ 246587 h 713312"/>
              <a:gd name="connsiteX59" fmla="*/ 1755775 w 2908300"/>
              <a:gd name="connsiteY59" fmla="*/ 237062 h 713312"/>
              <a:gd name="connsiteX60" fmla="*/ 1739900 w 2908300"/>
              <a:gd name="connsiteY60" fmla="*/ 221187 h 713312"/>
              <a:gd name="connsiteX61" fmla="*/ 1714500 w 2908300"/>
              <a:gd name="connsiteY61" fmla="*/ 205312 h 713312"/>
              <a:gd name="connsiteX62" fmla="*/ 1685925 w 2908300"/>
              <a:gd name="connsiteY62" fmla="*/ 189437 h 713312"/>
              <a:gd name="connsiteX63" fmla="*/ 1679575 w 2908300"/>
              <a:gd name="connsiteY63" fmla="*/ 179912 h 713312"/>
              <a:gd name="connsiteX64" fmla="*/ 1670050 w 2908300"/>
              <a:gd name="connsiteY64" fmla="*/ 176737 h 713312"/>
              <a:gd name="connsiteX65" fmla="*/ 1660525 w 2908300"/>
              <a:gd name="connsiteY65" fmla="*/ 170387 h 713312"/>
              <a:gd name="connsiteX66" fmla="*/ 1651000 w 2908300"/>
              <a:gd name="connsiteY66" fmla="*/ 167212 h 713312"/>
              <a:gd name="connsiteX67" fmla="*/ 1641475 w 2908300"/>
              <a:gd name="connsiteY67" fmla="*/ 160862 h 713312"/>
              <a:gd name="connsiteX68" fmla="*/ 1631950 w 2908300"/>
              <a:gd name="connsiteY68" fmla="*/ 157687 h 713312"/>
              <a:gd name="connsiteX69" fmla="*/ 1612900 w 2908300"/>
              <a:gd name="connsiteY69" fmla="*/ 144987 h 713312"/>
              <a:gd name="connsiteX70" fmla="*/ 1603375 w 2908300"/>
              <a:gd name="connsiteY70" fmla="*/ 138637 h 713312"/>
              <a:gd name="connsiteX71" fmla="*/ 1555750 w 2908300"/>
              <a:gd name="connsiteY71" fmla="*/ 106887 h 713312"/>
              <a:gd name="connsiteX72" fmla="*/ 1546225 w 2908300"/>
              <a:gd name="connsiteY72" fmla="*/ 100537 h 713312"/>
              <a:gd name="connsiteX73" fmla="*/ 1527175 w 2908300"/>
              <a:gd name="connsiteY73" fmla="*/ 91012 h 713312"/>
              <a:gd name="connsiteX74" fmla="*/ 1511300 w 2908300"/>
              <a:gd name="connsiteY74" fmla="*/ 78312 h 713312"/>
              <a:gd name="connsiteX75" fmla="*/ 1492250 w 2908300"/>
              <a:gd name="connsiteY75" fmla="*/ 65612 h 713312"/>
              <a:gd name="connsiteX76" fmla="*/ 1476375 w 2908300"/>
              <a:gd name="connsiteY76" fmla="*/ 52912 h 713312"/>
              <a:gd name="connsiteX77" fmla="*/ 1466850 w 2908300"/>
              <a:gd name="connsiteY77" fmla="*/ 46562 h 713312"/>
              <a:gd name="connsiteX78" fmla="*/ 1457325 w 2908300"/>
              <a:gd name="connsiteY78" fmla="*/ 43387 h 713312"/>
              <a:gd name="connsiteX79" fmla="*/ 1447800 w 2908300"/>
              <a:gd name="connsiteY79" fmla="*/ 37037 h 713312"/>
              <a:gd name="connsiteX80" fmla="*/ 1435100 w 2908300"/>
              <a:gd name="connsiteY80" fmla="*/ 33862 h 713312"/>
              <a:gd name="connsiteX81" fmla="*/ 1400175 w 2908300"/>
              <a:gd name="connsiteY81" fmla="*/ 27512 h 713312"/>
              <a:gd name="connsiteX82" fmla="*/ 1381125 w 2908300"/>
              <a:gd name="connsiteY82" fmla="*/ 21162 h 713312"/>
              <a:gd name="connsiteX83" fmla="*/ 1368425 w 2908300"/>
              <a:gd name="connsiteY83" fmla="*/ 17987 h 713312"/>
              <a:gd name="connsiteX84" fmla="*/ 1349375 w 2908300"/>
              <a:gd name="connsiteY84" fmla="*/ 11637 h 713312"/>
              <a:gd name="connsiteX85" fmla="*/ 1308100 w 2908300"/>
              <a:gd name="connsiteY85" fmla="*/ 5287 h 713312"/>
              <a:gd name="connsiteX86" fmla="*/ 1241425 w 2908300"/>
              <a:gd name="connsiteY86" fmla="*/ 5287 h 713312"/>
              <a:gd name="connsiteX87" fmla="*/ 1225550 w 2908300"/>
              <a:gd name="connsiteY87" fmla="*/ 8462 h 713312"/>
              <a:gd name="connsiteX88" fmla="*/ 1203325 w 2908300"/>
              <a:gd name="connsiteY88" fmla="*/ 14812 h 713312"/>
              <a:gd name="connsiteX89" fmla="*/ 1193800 w 2908300"/>
              <a:gd name="connsiteY89" fmla="*/ 21162 h 713312"/>
              <a:gd name="connsiteX90" fmla="*/ 1184275 w 2908300"/>
              <a:gd name="connsiteY90" fmla="*/ 24337 h 713312"/>
              <a:gd name="connsiteX91" fmla="*/ 1165225 w 2908300"/>
              <a:gd name="connsiteY91" fmla="*/ 37037 h 713312"/>
              <a:gd name="connsiteX92" fmla="*/ 1155700 w 2908300"/>
              <a:gd name="connsiteY92" fmla="*/ 43387 h 713312"/>
              <a:gd name="connsiteX93" fmla="*/ 1146175 w 2908300"/>
              <a:gd name="connsiteY93" fmla="*/ 46562 h 713312"/>
              <a:gd name="connsiteX94" fmla="*/ 1130300 w 2908300"/>
              <a:gd name="connsiteY94" fmla="*/ 62437 h 713312"/>
              <a:gd name="connsiteX95" fmla="*/ 1114425 w 2908300"/>
              <a:gd name="connsiteY95" fmla="*/ 75137 h 713312"/>
              <a:gd name="connsiteX96" fmla="*/ 1104900 w 2908300"/>
              <a:gd name="connsiteY96" fmla="*/ 84662 h 713312"/>
              <a:gd name="connsiteX97" fmla="*/ 1095375 w 2908300"/>
              <a:gd name="connsiteY97" fmla="*/ 87837 h 713312"/>
              <a:gd name="connsiteX98" fmla="*/ 1089025 w 2908300"/>
              <a:gd name="connsiteY98" fmla="*/ 97362 h 713312"/>
              <a:gd name="connsiteX99" fmla="*/ 1069975 w 2908300"/>
              <a:gd name="connsiteY99" fmla="*/ 110062 h 713312"/>
              <a:gd name="connsiteX100" fmla="*/ 1063625 w 2908300"/>
              <a:gd name="connsiteY100" fmla="*/ 119587 h 713312"/>
              <a:gd name="connsiteX101" fmla="*/ 1035050 w 2908300"/>
              <a:gd name="connsiteY101" fmla="*/ 144987 h 713312"/>
              <a:gd name="connsiteX102" fmla="*/ 1022350 w 2908300"/>
              <a:gd name="connsiteY102" fmla="*/ 164037 h 713312"/>
              <a:gd name="connsiteX103" fmla="*/ 1016000 w 2908300"/>
              <a:gd name="connsiteY103" fmla="*/ 173562 h 713312"/>
              <a:gd name="connsiteX104" fmla="*/ 1006475 w 2908300"/>
              <a:gd name="connsiteY104" fmla="*/ 183087 h 713312"/>
              <a:gd name="connsiteX105" fmla="*/ 993775 w 2908300"/>
              <a:gd name="connsiteY105" fmla="*/ 202137 h 713312"/>
              <a:gd name="connsiteX106" fmla="*/ 987425 w 2908300"/>
              <a:gd name="connsiteY106" fmla="*/ 211662 h 713312"/>
              <a:gd name="connsiteX107" fmla="*/ 981075 w 2908300"/>
              <a:gd name="connsiteY107" fmla="*/ 221187 h 713312"/>
              <a:gd name="connsiteX108" fmla="*/ 971550 w 2908300"/>
              <a:gd name="connsiteY108" fmla="*/ 227537 h 713312"/>
              <a:gd name="connsiteX109" fmla="*/ 949325 w 2908300"/>
              <a:gd name="connsiteY109" fmla="*/ 249762 h 713312"/>
              <a:gd name="connsiteX110" fmla="*/ 936625 w 2908300"/>
              <a:gd name="connsiteY110" fmla="*/ 268812 h 713312"/>
              <a:gd name="connsiteX111" fmla="*/ 917575 w 2908300"/>
              <a:gd name="connsiteY111" fmla="*/ 281512 h 713312"/>
              <a:gd name="connsiteX112" fmla="*/ 911225 w 2908300"/>
              <a:gd name="connsiteY112" fmla="*/ 291037 h 713312"/>
              <a:gd name="connsiteX113" fmla="*/ 892175 w 2908300"/>
              <a:gd name="connsiteY113" fmla="*/ 303737 h 713312"/>
              <a:gd name="connsiteX114" fmla="*/ 879475 w 2908300"/>
              <a:gd name="connsiteY114" fmla="*/ 322787 h 713312"/>
              <a:gd name="connsiteX115" fmla="*/ 866775 w 2908300"/>
              <a:gd name="connsiteY115" fmla="*/ 341837 h 713312"/>
              <a:gd name="connsiteX116" fmla="*/ 860425 w 2908300"/>
              <a:gd name="connsiteY116" fmla="*/ 351362 h 713312"/>
              <a:gd name="connsiteX117" fmla="*/ 854075 w 2908300"/>
              <a:gd name="connsiteY117" fmla="*/ 360887 h 713312"/>
              <a:gd name="connsiteX118" fmla="*/ 844550 w 2908300"/>
              <a:gd name="connsiteY118" fmla="*/ 367237 h 713312"/>
              <a:gd name="connsiteX119" fmla="*/ 838200 w 2908300"/>
              <a:gd name="connsiteY119" fmla="*/ 376762 h 713312"/>
              <a:gd name="connsiteX120" fmla="*/ 819150 w 2908300"/>
              <a:gd name="connsiteY120" fmla="*/ 392637 h 713312"/>
              <a:gd name="connsiteX121" fmla="*/ 803275 w 2908300"/>
              <a:gd name="connsiteY121" fmla="*/ 408512 h 713312"/>
              <a:gd name="connsiteX122" fmla="*/ 796925 w 2908300"/>
              <a:gd name="connsiteY122" fmla="*/ 418037 h 713312"/>
              <a:gd name="connsiteX123" fmla="*/ 787400 w 2908300"/>
              <a:gd name="connsiteY123" fmla="*/ 421212 h 713312"/>
              <a:gd name="connsiteX124" fmla="*/ 777875 w 2908300"/>
              <a:gd name="connsiteY124" fmla="*/ 427562 h 713312"/>
              <a:gd name="connsiteX125" fmla="*/ 762000 w 2908300"/>
              <a:gd name="connsiteY125" fmla="*/ 440262 h 713312"/>
              <a:gd name="connsiteX126" fmla="*/ 755650 w 2908300"/>
              <a:gd name="connsiteY126" fmla="*/ 449787 h 713312"/>
              <a:gd name="connsiteX127" fmla="*/ 736600 w 2908300"/>
              <a:gd name="connsiteY127" fmla="*/ 462487 h 713312"/>
              <a:gd name="connsiteX128" fmla="*/ 727075 w 2908300"/>
              <a:gd name="connsiteY128" fmla="*/ 472012 h 713312"/>
              <a:gd name="connsiteX129" fmla="*/ 714375 w 2908300"/>
              <a:gd name="connsiteY129" fmla="*/ 491062 h 713312"/>
              <a:gd name="connsiteX130" fmla="*/ 704850 w 2908300"/>
              <a:gd name="connsiteY130" fmla="*/ 497412 h 713312"/>
              <a:gd name="connsiteX131" fmla="*/ 695325 w 2908300"/>
              <a:gd name="connsiteY131" fmla="*/ 516462 h 713312"/>
              <a:gd name="connsiteX132" fmla="*/ 685800 w 2908300"/>
              <a:gd name="connsiteY132" fmla="*/ 522812 h 713312"/>
              <a:gd name="connsiteX133" fmla="*/ 682625 w 2908300"/>
              <a:gd name="connsiteY133" fmla="*/ 532337 h 713312"/>
              <a:gd name="connsiteX134" fmla="*/ 663575 w 2908300"/>
              <a:gd name="connsiteY134" fmla="*/ 545037 h 713312"/>
              <a:gd name="connsiteX135" fmla="*/ 654050 w 2908300"/>
              <a:gd name="connsiteY135" fmla="*/ 554562 h 713312"/>
              <a:gd name="connsiteX136" fmla="*/ 641350 w 2908300"/>
              <a:gd name="connsiteY136" fmla="*/ 560912 h 713312"/>
              <a:gd name="connsiteX137" fmla="*/ 631825 w 2908300"/>
              <a:gd name="connsiteY137" fmla="*/ 570437 h 713312"/>
              <a:gd name="connsiteX138" fmla="*/ 609600 w 2908300"/>
              <a:gd name="connsiteY138" fmla="*/ 579962 h 713312"/>
              <a:gd name="connsiteX139" fmla="*/ 600075 w 2908300"/>
              <a:gd name="connsiteY139" fmla="*/ 586312 h 713312"/>
              <a:gd name="connsiteX140" fmla="*/ 590550 w 2908300"/>
              <a:gd name="connsiteY140" fmla="*/ 589487 h 713312"/>
              <a:gd name="connsiteX141" fmla="*/ 581025 w 2908300"/>
              <a:gd name="connsiteY141" fmla="*/ 595837 h 713312"/>
              <a:gd name="connsiteX142" fmla="*/ 571500 w 2908300"/>
              <a:gd name="connsiteY142" fmla="*/ 599012 h 713312"/>
              <a:gd name="connsiteX143" fmla="*/ 552450 w 2908300"/>
              <a:gd name="connsiteY143" fmla="*/ 608537 h 713312"/>
              <a:gd name="connsiteX144" fmla="*/ 536575 w 2908300"/>
              <a:gd name="connsiteY144" fmla="*/ 621237 h 713312"/>
              <a:gd name="connsiteX145" fmla="*/ 517525 w 2908300"/>
              <a:gd name="connsiteY145" fmla="*/ 633937 h 713312"/>
              <a:gd name="connsiteX146" fmla="*/ 501650 w 2908300"/>
              <a:gd name="connsiteY146" fmla="*/ 652987 h 713312"/>
              <a:gd name="connsiteX147" fmla="*/ 492125 w 2908300"/>
              <a:gd name="connsiteY147" fmla="*/ 659337 h 713312"/>
              <a:gd name="connsiteX148" fmla="*/ 479425 w 2908300"/>
              <a:gd name="connsiteY148" fmla="*/ 668862 h 713312"/>
              <a:gd name="connsiteX149" fmla="*/ 469900 w 2908300"/>
              <a:gd name="connsiteY149" fmla="*/ 678387 h 713312"/>
              <a:gd name="connsiteX150" fmla="*/ 441325 w 2908300"/>
              <a:gd name="connsiteY150" fmla="*/ 694262 h 713312"/>
              <a:gd name="connsiteX151" fmla="*/ 431800 w 2908300"/>
              <a:gd name="connsiteY151" fmla="*/ 700612 h 713312"/>
              <a:gd name="connsiteX152" fmla="*/ 422275 w 2908300"/>
              <a:gd name="connsiteY152" fmla="*/ 703787 h 713312"/>
              <a:gd name="connsiteX153" fmla="*/ 393700 w 2908300"/>
              <a:gd name="connsiteY153" fmla="*/ 710137 h 713312"/>
              <a:gd name="connsiteX154" fmla="*/ 304800 w 2908300"/>
              <a:gd name="connsiteY154" fmla="*/ 706962 h 713312"/>
              <a:gd name="connsiteX155" fmla="*/ 285750 w 2908300"/>
              <a:gd name="connsiteY155" fmla="*/ 703787 h 713312"/>
              <a:gd name="connsiteX156" fmla="*/ 44450 w 2908300"/>
              <a:gd name="connsiteY156" fmla="*/ 706962 h 713312"/>
              <a:gd name="connsiteX157" fmla="*/ 0 w 2908300"/>
              <a:gd name="connsiteY157" fmla="*/ 710137 h 71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908300" h="713312">
                <a:moveTo>
                  <a:pt x="2908300" y="713312"/>
                </a:moveTo>
                <a:cubicBezTo>
                  <a:pt x="2882900" y="712254"/>
                  <a:pt x="2857453" y="712015"/>
                  <a:pt x="2832100" y="710137"/>
                </a:cubicBezTo>
                <a:cubicBezTo>
                  <a:pt x="2828762" y="709890"/>
                  <a:pt x="2825793" y="707881"/>
                  <a:pt x="2822575" y="706962"/>
                </a:cubicBezTo>
                <a:cubicBezTo>
                  <a:pt x="2818379" y="705763"/>
                  <a:pt x="2814205" y="704328"/>
                  <a:pt x="2809875" y="703787"/>
                </a:cubicBezTo>
                <a:cubicBezTo>
                  <a:pt x="2797229" y="702206"/>
                  <a:pt x="2784475" y="701670"/>
                  <a:pt x="2771775" y="700612"/>
                </a:cubicBezTo>
                <a:cubicBezTo>
                  <a:pt x="2766483" y="699554"/>
                  <a:pt x="2761168" y="698608"/>
                  <a:pt x="2755900" y="697437"/>
                </a:cubicBezTo>
                <a:cubicBezTo>
                  <a:pt x="2751640" y="696490"/>
                  <a:pt x="2747479" y="695118"/>
                  <a:pt x="2743200" y="694262"/>
                </a:cubicBezTo>
                <a:cubicBezTo>
                  <a:pt x="2736887" y="692999"/>
                  <a:pt x="2730395" y="692648"/>
                  <a:pt x="2724150" y="691087"/>
                </a:cubicBezTo>
                <a:cubicBezTo>
                  <a:pt x="2717656" y="689464"/>
                  <a:pt x="2711450" y="686854"/>
                  <a:pt x="2705100" y="684737"/>
                </a:cubicBezTo>
                <a:lnTo>
                  <a:pt x="2686050" y="678387"/>
                </a:lnTo>
                <a:cubicBezTo>
                  <a:pt x="2682875" y="677329"/>
                  <a:pt x="2679838" y="675685"/>
                  <a:pt x="2676525" y="675212"/>
                </a:cubicBezTo>
                <a:lnTo>
                  <a:pt x="2632075" y="668862"/>
                </a:lnTo>
                <a:cubicBezTo>
                  <a:pt x="2628900" y="667804"/>
                  <a:pt x="2625768" y="666606"/>
                  <a:pt x="2622550" y="665687"/>
                </a:cubicBezTo>
                <a:cubicBezTo>
                  <a:pt x="2615617" y="663706"/>
                  <a:pt x="2600522" y="660272"/>
                  <a:pt x="2593975" y="659337"/>
                </a:cubicBezTo>
                <a:cubicBezTo>
                  <a:pt x="2584488" y="657982"/>
                  <a:pt x="2574925" y="657220"/>
                  <a:pt x="2565400" y="656162"/>
                </a:cubicBezTo>
                <a:cubicBezTo>
                  <a:pt x="2561167" y="655104"/>
                  <a:pt x="2556993" y="653768"/>
                  <a:pt x="2552700" y="652987"/>
                </a:cubicBezTo>
                <a:cubicBezTo>
                  <a:pt x="2543060" y="651234"/>
                  <a:pt x="2513920" y="647743"/>
                  <a:pt x="2505075" y="646637"/>
                </a:cubicBezTo>
                <a:cubicBezTo>
                  <a:pt x="2464207" y="633014"/>
                  <a:pt x="2506052" y="646087"/>
                  <a:pt x="2470150" y="637112"/>
                </a:cubicBezTo>
                <a:cubicBezTo>
                  <a:pt x="2466903" y="636300"/>
                  <a:pt x="2463892" y="634663"/>
                  <a:pt x="2460625" y="633937"/>
                </a:cubicBezTo>
                <a:cubicBezTo>
                  <a:pt x="2448854" y="631321"/>
                  <a:pt x="2427160" y="628960"/>
                  <a:pt x="2416175" y="627587"/>
                </a:cubicBezTo>
                <a:cubicBezTo>
                  <a:pt x="2377682" y="614756"/>
                  <a:pt x="2416554" y="626613"/>
                  <a:pt x="2378075" y="618062"/>
                </a:cubicBezTo>
                <a:cubicBezTo>
                  <a:pt x="2374808" y="617336"/>
                  <a:pt x="2371797" y="615699"/>
                  <a:pt x="2368550" y="614887"/>
                </a:cubicBezTo>
                <a:cubicBezTo>
                  <a:pt x="2350423" y="610355"/>
                  <a:pt x="2356272" y="613426"/>
                  <a:pt x="2339975" y="608537"/>
                </a:cubicBezTo>
                <a:cubicBezTo>
                  <a:pt x="2333564" y="606614"/>
                  <a:pt x="2327275" y="604304"/>
                  <a:pt x="2320925" y="602187"/>
                </a:cubicBezTo>
                <a:lnTo>
                  <a:pt x="2301875" y="595837"/>
                </a:lnTo>
                <a:cubicBezTo>
                  <a:pt x="2298700" y="594779"/>
                  <a:pt x="2295135" y="594518"/>
                  <a:pt x="2292350" y="592662"/>
                </a:cubicBezTo>
                <a:cubicBezTo>
                  <a:pt x="2289175" y="590545"/>
                  <a:pt x="2286312" y="587862"/>
                  <a:pt x="2282825" y="586312"/>
                </a:cubicBezTo>
                <a:cubicBezTo>
                  <a:pt x="2276708" y="583594"/>
                  <a:pt x="2269344" y="583675"/>
                  <a:pt x="2263775" y="579962"/>
                </a:cubicBezTo>
                <a:cubicBezTo>
                  <a:pt x="2236478" y="561764"/>
                  <a:pt x="2271015" y="583582"/>
                  <a:pt x="2244725" y="570437"/>
                </a:cubicBezTo>
                <a:cubicBezTo>
                  <a:pt x="2241312" y="568730"/>
                  <a:pt x="2238687" y="565637"/>
                  <a:pt x="2235200" y="564087"/>
                </a:cubicBezTo>
                <a:cubicBezTo>
                  <a:pt x="2229083" y="561369"/>
                  <a:pt x="2221719" y="561450"/>
                  <a:pt x="2216150" y="557737"/>
                </a:cubicBezTo>
                <a:cubicBezTo>
                  <a:pt x="2203840" y="549531"/>
                  <a:pt x="2210245" y="552594"/>
                  <a:pt x="2197100" y="548212"/>
                </a:cubicBezTo>
                <a:cubicBezTo>
                  <a:pt x="2194983" y="545037"/>
                  <a:pt x="2193986" y="540709"/>
                  <a:pt x="2190750" y="538687"/>
                </a:cubicBezTo>
                <a:lnTo>
                  <a:pt x="2162175" y="529162"/>
                </a:lnTo>
                <a:cubicBezTo>
                  <a:pt x="2159000" y="528104"/>
                  <a:pt x="2155435" y="527843"/>
                  <a:pt x="2152650" y="525987"/>
                </a:cubicBezTo>
                <a:cubicBezTo>
                  <a:pt x="2142214" y="519030"/>
                  <a:pt x="2145102" y="519748"/>
                  <a:pt x="2133600" y="516462"/>
                </a:cubicBezTo>
                <a:cubicBezTo>
                  <a:pt x="2125835" y="514243"/>
                  <a:pt x="2107509" y="510710"/>
                  <a:pt x="2101850" y="506937"/>
                </a:cubicBezTo>
                <a:cubicBezTo>
                  <a:pt x="2086756" y="496874"/>
                  <a:pt x="2095945" y="501794"/>
                  <a:pt x="2073275" y="494237"/>
                </a:cubicBezTo>
                <a:cubicBezTo>
                  <a:pt x="2070100" y="493179"/>
                  <a:pt x="2066535" y="492918"/>
                  <a:pt x="2063750" y="491062"/>
                </a:cubicBezTo>
                <a:cubicBezTo>
                  <a:pt x="2041915" y="476506"/>
                  <a:pt x="2051940" y="480775"/>
                  <a:pt x="2035175" y="475187"/>
                </a:cubicBezTo>
                <a:cubicBezTo>
                  <a:pt x="2007348" y="447360"/>
                  <a:pt x="2042647" y="481414"/>
                  <a:pt x="2016125" y="459312"/>
                </a:cubicBezTo>
                <a:cubicBezTo>
                  <a:pt x="1991679" y="438940"/>
                  <a:pt x="2020724" y="459203"/>
                  <a:pt x="1997075" y="443437"/>
                </a:cubicBezTo>
                <a:cubicBezTo>
                  <a:pt x="1990148" y="422655"/>
                  <a:pt x="1999769" y="443052"/>
                  <a:pt x="1984375" y="430737"/>
                </a:cubicBezTo>
                <a:cubicBezTo>
                  <a:pt x="1981395" y="428353"/>
                  <a:pt x="1980897" y="423725"/>
                  <a:pt x="1978025" y="421212"/>
                </a:cubicBezTo>
                <a:cubicBezTo>
                  <a:pt x="1972282" y="416186"/>
                  <a:pt x="1958975" y="408512"/>
                  <a:pt x="1958975" y="408512"/>
                </a:cubicBezTo>
                <a:cubicBezTo>
                  <a:pt x="1940777" y="381215"/>
                  <a:pt x="1965008" y="413339"/>
                  <a:pt x="1943100" y="395812"/>
                </a:cubicBezTo>
                <a:cubicBezTo>
                  <a:pt x="1940120" y="393428"/>
                  <a:pt x="1939681" y="388730"/>
                  <a:pt x="1936750" y="386287"/>
                </a:cubicBezTo>
                <a:cubicBezTo>
                  <a:pt x="1924032" y="375689"/>
                  <a:pt x="1926436" y="383379"/>
                  <a:pt x="1914525" y="376762"/>
                </a:cubicBezTo>
                <a:cubicBezTo>
                  <a:pt x="1907854" y="373056"/>
                  <a:pt x="1901825" y="368295"/>
                  <a:pt x="1895475" y="364062"/>
                </a:cubicBezTo>
                <a:cubicBezTo>
                  <a:pt x="1892300" y="361945"/>
                  <a:pt x="1889570" y="358919"/>
                  <a:pt x="1885950" y="357712"/>
                </a:cubicBezTo>
                <a:cubicBezTo>
                  <a:pt x="1869185" y="352124"/>
                  <a:pt x="1879210" y="356393"/>
                  <a:pt x="1857375" y="341837"/>
                </a:cubicBezTo>
                <a:lnTo>
                  <a:pt x="1828800" y="322787"/>
                </a:lnTo>
                <a:lnTo>
                  <a:pt x="1819275" y="316437"/>
                </a:lnTo>
                <a:lnTo>
                  <a:pt x="1809750" y="310087"/>
                </a:lnTo>
                <a:lnTo>
                  <a:pt x="1797050" y="291037"/>
                </a:lnTo>
                <a:cubicBezTo>
                  <a:pt x="1794933" y="287862"/>
                  <a:pt x="1793875" y="283629"/>
                  <a:pt x="1790700" y="281512"/>
                </a:cubicBezTo>
                <a:lnTo>
                  <a:pt x="1781175" y="275162"/>
                </a:lnTo>
                <a:cubicBezTo>
                  <a:pt x="1773626" y="252514"/>
                  <a:pt x="1784330" y="279895"/>
                  <a:pt x="1768475" y="256112"/>
                </a:cubicBezTo>
                <a:cubicBezTo>
                  <a:pt x="1766619" y="253327"/>
                  <a:pt x="1767156" y="249372"/>
                  <a:pt x="1765300" y="246587"/>
                </a:cubicBezTo>
                <a:cubicBezTo>
                  <a:pt x="1762809" y="242851"/>
                  <a:pt x="1758650" y="240511"/>
                  <a:pt x="1755775" y="237062"/>
                </a:cubicBezTo>
                <a:cubicBezTo>
                  <a:pt x="1742546" y="221187"/>
                  <a:pt x="1757362" y="232829"/>
                  <a:pt x="1739900" y="221187"/>
                </a:cubicBezTo>
                <a:cubicBezTo>
                  <a:pt x="1724668" y="198338"/>
                  <a:pt x="1746238" y="226471"/>
                  <a:pt x="1714500" y="205312"/>
                </a:cubicBezTo>
                <a:cubicBezTo>
                  <a:pt x="1692665" y="190756"/>
                  <a:pt x="1702690" y="195025"/>
                  <a:pt x="1685925" y="189437"/>
                </a:cubicBezTo>
                <a:cubicBezTo>
                  <a:pt x="1683808" y="186262"/>
                  <a:pt x="1682555" y="182296"/>
                  <a:pt x="1679575" y="179912"/>
                </a:cubicBezTo>
                <a:cubicBezTo>
                  <a:pt x="1676962" y="177821"/>
                  <a:pt x="1673043" y="178234"/>
                  <a:pt x="1670050" y="176737"/>
                </a:cubicBezTo>
                <a:cubicBezTo>
                  <a:pt x="1666637" y="175030"/>
                  <a:pt x="1663938" y="172094"/>
                  <a:pt x="1660525" y="170387"/>
                </a:cubicBezTo>
                <a:cubicBezTo>
                  <a:pt x="1657532" y="168890"/>
                  <a:pt x="1653993" y="168709"/>
                  <a:pt x="1651000" y="167212"/>
                </a:cubicBezTo>
                <a:cubicBezTo>
                  <a:pt x="1647587" y="165505"/>
                  <a:pt x="1644888" y="162569"/>
                  <a:pt x="1641475" y="160862"/>
                </a:cubicBezTo>
                <a:cubicBezTo>
                  <a:pt x="1638482" y="159365"/>
                  <a:pt x="1634876" y="159312"/>
                  <a:pt x="1631950" y="157687"/>
                </a:cubicBezTo>
                <a:cubicBezTo>
                  <a:pt x="1625279" y="153981"/>
                  <a:pt x="1619250" y="149220"/>
                  <a:pt x="1612900" y="144987"/>
                </a:cubicBezTo>
                <a:lnTo>
                  <a:pt x="1603375" y="138637"/>
                </a:lnTo>
                <a:lnTo>
                  <a:pt x="1555750" y="106887"/>
                </a:lnTo>
                <a:cubicBezTo>
                  <a:pt x="1552575" y="104770"/>
                  <a:pt x="1549845" y="101744"/>
                  <a:pt x="1546225" y="100537"/>
                </a:cubicBezTo>
                <a:cubicBezTo>
                  <a:pt x="1533080" y="96155"/>
                  <a:pt x="1539485" y="99218"/>
                  <a:pt x="1527175" y="91012"/>
                </a:cubicBezTo>
                <a:cubicBezTo>
                  <a:pt x="1512973" y="69710"/>
                  <a:pt x="1529703" y="90581"/>
                  <a:pt x="1511300" y="78312"/>
                </a:cubicBezTo>
                <a:cubicBezTo>
                  <a:pt x="1487517" y="62457"/>
                  <a:pt x="1514898" y="73161"/>
                  <a:pt x="1492250" y="65612"/>
                </a:cubicBezTo>
                <a:cubicBezTo>
                  <a:pt x="1481546" y="49555"/>
                  <a:pt x="1491711" y="60580"/>
                  <a:pt x="1476375" y="52912"/>
                </a:cubicBezTo>
                <a:cubicBezTo>
                  <a:pt x="1472962" y="51205"/>
                  <a:pt x="1470263" y="48269"/>
                  <a:pt x="1466850" y="46562"/>
                </a:cubicBezTo>
                <a:cubicBezTo>
                  <a:pt x="1463857" y="45065"/>
                  <a:pt x="1460318" y="44884"/>
                  <a:pt x="1457325" y="43387"/>
                </a:cubicBezTo>
                <a:cubicBezTo>
                  <a:pt x="1453912" y="41680"/>
                  <a:pt x="1451307" y="38540"/>
                  <a:pt x="1447800" y="37037"/>
                </a:cubicBezTo>
                <a:cubicBezTo>
                  <a:pt x="1443789" y="35318"/>
                  <a:pt x="1439379" y="34718"/>
                  <a:pt x="1435100" y="33862"/>
                </a:cubicBezTo>
                <a:cubicBezTo>
                  <a:pt x="1426024" y="32047"/>
                  <a:pt x="1409539" y="30066"/>
                  <a:pt x="1400175" y="27512"/>
                </a:cubicBezTo>
                <a:cubicBezTo>
                  <a:pt x="1393717" y="25751"/>
                  <a:pt x="1387619" y="22785"/>
                  <a:pt x="1381125" y="21162"/>
                </a:cubicBezTo>
                <a:cubicBezTo>
                  <a:pt x="1376892" y="20104"/>
                  <a:pt x="1372605" y="19241"/>
                  <a:pt x="1368425" y="17987"/>
                </a:cubicBezTo>
                <a:cubicBezTo>
                  <a:pt x="1362014" y="16064"/>
                  <a:pt x="1355977" y="12737"/>
                  <a:pt x="1349375" y="11637"/>
                </a:cubicBezTo>
                <a:cubicBezTo>
                  <a:pt x="1322943" y="7232"/>
                  <a:pt x="1336698" y="9372"/>
                  <a:pt x="1308100" y="5287"/>
                </a:cubicBezTo>
                <a:cubicBezTo>
                  <a:pt x="1281267" y="-3657"/>
                  <a:pt x="1297397" y="420"/>
                  <a:pt x="1241425" y="5287"/>
                </a:cubicBezTo>
                <a:cubicBezTo>
                  <a:pt x="1236049" y="5754"/>
                  <a:pt x="1230818" y="7291"/>
                  <a:pt x="1225550" y="8462"/>
                </a:cubicBezTo>
                <a:cubicBezTo>
                  <a:pt x="1221888" y="9276"/>
                  <a:pt x="1207568" y="12691"/>
                  <a:pt x="1203325" y="14812"/>
                </a:cubicBezTo>
                <a:cubicBezTo>
                  <a:pt x="1199912" y="16519"/>
                  <a:pt x="1197213" y="19455"/>
                  <a:pt x="1193800" y="21162"/>
                </a:cubicBezTo>
                <a:cubicBezTo>
                  <a:pt x="1190807" y="22659"/>
                  <a:pt x="1187201" y="22712"/>
                  <a:pt x="1184275" y="24337"/>
                </a:cubicBezTo>
                <a:cubicBezTo>
                  <a:pt x="1177604" y="28043"/>
                  <a:pt x="1171575" y="32804"/>
                  <a:pt x="1165225" y="37037"/>
                </a:cubicBezTo>
                <a:cubicBezTo>
                  <a:pt x="1162050" y="39154"/>
                  <a:pt x="1159320" y="42180"/>
                  <a:pt x="1155700" y="43387"/>
                </a:cubicBezTo>
                <a:lnTo>
                  <a:pt x="1146175" y="46562"/>
                </a:lnTo>
                <a:cubicBezTo>
                  <a:pt x="1129242" y="71962"/>
                  <a:pt x="1151467" y="41270"/>
                  <a:pt x="1130300" y="62437"/>
                </a:cubicBezTo>
                <a:cubicBezTo>
                  <a:pt x="1115939" y="76798"/>
                  <a:pt x="1132968" y="68956"/>
                  <a:pt x="1114425" y="75137"/>
                </a:cubicBezTo>
                <a:cubicBezTo>
                  <a:pt x="1111250" y="78312"/>
                  <a:pt x="1108636" y="82171"/>
                  <a:pt x="1104900" y="84662"/>
                </a:cubicBezTo>
                <a:cubicBezTo>
                  <a:pt x="1102115" y="86518"/>
                  <a:pt x="1097988" y="85746"/>
                  <a:pt x="1095375" y="87837"/>
                </a:cubicBezTo>
                <a:cubicBezTo>
                  <a:pt x="1092395" y="90221"/>
                  <a:pt x="1091897" y="94849"/>
                  <a:pt x="1089025" y="97362"/>
                </a:cubicBezTo>
                <a:cubicBezTo>
                  <a:pt x="1083282" y="102388"/>
                  <a:pt x="1069975" y="110062"/>
                  <a:pt x="1069975" y="110062"/>
                </a:cubicBezTo>
                <a:cubicBezTo>
                  <a:pt x="1067858" y="113237"/>
                  <a:pt x="1066160" y="116735"/>
                  <a:pt x="1063625" y="119587"/>
                </a:cubicBezTo>
                <a:cubicBezTo>
                  <a:pt x="1047808" y="137381"/>
                  <a:pt x="1049527" y="135336"/>
                  <a:pt x="1035050" y="144987"/>
                </a:cubicBezTo>
                <a:lnTo>
                  <a:pt x="1022350" y="164037"/>
                </a:lnTo>
                <a:cubicBezTo>
                  <a:pt x="1020233" y="167212"/>
                  <a:pt x="1018698" y="170864"/>
                  <a:pt x="1016000" y="173562"/>
                </a:cubicBezTo>
                <a:cubicBezTo>
                  <a:pt x="1012825" y="176737"/>
                  <a:pt x="1009232" y="179543"/>
                  <a:pt x="1006475" y="183087"/>
                </a:cubicBezTo>
                <a:cubicBezTo>
                  <a:pt x="1001790" y="189111"/>
                  <a:pt x="998008" y="195787"/>
                  <a:pt x="993775" y="202137"/>
                </a:cubicBezTo>
                <a:lnTo>
                  <a:pt x="987425" y="211662"/>
                </a:lnTo>
                <a:cubicBezTo>
                  <a:pt x="985308" y="214837"/>
                  <a:pt x="984250" y="219070"/>
                  <a:pt x="981075" y="221187"/>
                </a:cubicBezTo>
                <a:lnTo>
                  <a:pt x="971550" y="227537"/>
                </a:lnTo>
                <a:cubicBezTo>
                  <a:pt x="956994" y="249372"/>
                  <a:pt x="966090" y="244174"/>
                  <a:pt x="949325" y="249762"/>
                </a:cubicBezTo>
                <a:cubicBezTo>
                  <a:pt x="945616" y="260888"/>
                  <a:pt x="947327" y="260488"/>
                  <a:pt x="936625" y="268812"/>
                </a:cubicBezTo>
                <a:cubicBezTo>
                  <a:pt x="930601" y="273497"/>
                  <a:pt x="917575" y="281512"/>
                  <a:pt x="917575" y="281512"/>
                </a:cubicBezTo>
                <a:cubicBezTo>
                  <a:pt x="915458" y="284687"/>
                  <a:pt x="914097" y="288524"/>
                  <a:pt x="911225" y="291037"/>
                </a:cubicBezTo>
                <a:cubicBezTo>
                  <a:pt x="905482" y="296063"/>
                  <a:pt x="892175" y="303737"/>
                  <a:pt x="892175" y="303737"/>
                </a:cubicBezTo>
                <a:cubicBezTo>
                  <a:pt x="886103" y="321953"/>
                  <a:pt x="893348" y="304950"/>
                  <a:pt x="879475" y="322787"/>
                </a:cubicBezTo>
                <a:cubicBezTo>
                  <a:pt x="874790" y="328811"/>
                  <a:pt x="871008" y="335487"/>
                  <a:pt x="866775" y="341837"/>
                </a:cubicBezTo>
                <a:lnTo>
                  <a:pt x="860425" y="351362"/>
                </a:lnTo>
                <a:cubicBezTo>
                  <a:pt x="858308" y="354537"/>
                  <a:pt x="857250" y="358770"/>
                  <a:pt x="854075" y="360887"/>
                </a:cubicBezTo>
                <a:lnTo>
                  <a:pt x="844550" y="367237"/>
                </a:lnTo>
                <a:cubicBezTo>
                  <a:pt x="842433" y="370412"/>
                  <a:pt x="840643" y="373831"/>
                  <a:pt x="838200" y="376762"/>
                </a:cubicBezTo>
                <a:cubicBezTo>
                  <a:pt x="830560" y="385929"/>
                  <a:pt x="828516" y="386393"/>
                  <a:pt x="819150" y="392637"/>
                </a:cubicBezTo>
                <a:cubicBezTo>
                  <a:pt x="802217" y="418037"/>
                  <a:pt x="824442" y="387345"/>
                  <a:pt x="803275" y="408512"/>
                </a:cubicBezTo>
                <a:cubicBezTo>
                  <a:pt x="800577" y="411210"/>
                  <a:pt x="799905" y="415653"/>
                  <a:pt x="796925" y="418037"/>
                </a:cubicBezTo>
                <a:cubicBezTo>
                  <a:pt x="794312" y="420128"/>
                  <a:pt x="790393" y="419715"/>
                  <a:pt x="787400" y="421212"/>
                </a:cubicBezTo>
                <a:cubicBezTo>
                  <a:pt x="783987" y="422919"/>
                  <a:pt x="781050" y="425445"/>
                  <a:pt x="777875" y="427562"/>
                </a:cubicBezTo>
                <a:cubicBezTo>
                  <a:pt x="759677" y="454859"/>
                  <a:pt x="783908" y="422735"/>
                  <a:pt x="762000" y="440262"/>
                </a:cubicBezTo>
                <a:cubicBezTo>
                  <a:pt x="759020" y="442646"/>
                  <a:pt x="758522" y="447274"/>
                  <a:pt x="755650" y="449787"/>
                </a:cubicBezTo>
                <a:cubicBezTo>
                  <a:pt x="749907" y="454813"/>
                  <a:pt x="741996" y="457091"/>
                  <a:pt x="736600" y="462487"/>
                </a:cubicBezTo>
                <a:cubicBezTo>
                  <a:pt x="733425" y="465662"/>
                  <a:pt x="729832" y="468468"/>
                  <a:pt x="727075" y="472012"/>
                </a:cubicBezTo>
                <a:cubicBezTo>
                  <a:pt x="722390" y="478036"/>
                  <a:pt x="720725" y="486829"/>
                  <a:pt x="714375" y="491062"/>
                </a:cubicBezTo>
                <a:lnTo>
                  <a:pt x="704850" y="497412"/>
                </a:lnTo>
                <a:cubicBezTo>
                  <a:pt x="702268" y="505159"/>
                  <a:pt x="701480" y="510307"/>
                  <a:pt x="695325" y="516462"/>
                </a:cubicBezTo>
                <a:cubicBezTo>
                  <a:pt x="692627" y="519160"/>
                  <a:pt x="688975" y="520695"/>
                  <a:pt x="685800" y="522812"/>
                </a:cubicBezTo>
                <a:cubicBezTo>
                  <a:pt x="684742" y="525987"/>
                  <a:pt x="684992" y="529970"/>
                  <a:pt x="682625" y="532337"/>
                </a:cubicBezTo>
                <a:cubicBezTo>
                  <a:pt x="677229" y="537733"/>
                  <a:pt x="668971" y="539641"/>
                  <a:pt x="663575" y="545037"/>
                </a:cubicBezTo>
                <a:cubicBezTo>
                  <a:pt x="660400" y="548212"/>
                  <a:pt x="657704" y="551952"/>
                  <a:pt x="654050" y="554562"/>
                </a:cubicBezTo>
                <a:cubicBezTo>
                  <a:pt x="650199" y="557313"/>
                  <a:pt x="645201" y="558161"/>
                  <a:pt x="641350" y="560912"/>
                </a:cubicBezTo>
                <a:cubicBezTo>
                  <a:pt x="637696" y="563522"/>
                  <a:pt x="635479" y="567827"/>
                  <a:pt x="631825" y="570437"/>
                </a:cubicBezTo>
                <a:cubicBezTo>
                  <a:pt x="616409" y="581448"/>
                  <a:pt x="623419" y="573053"/>
                  <a:pt x="609600" y="579962"/>
                </a:cubicBezTo>
                <a:cubicBezTo>
                  <a:pt x="606187" y="581669"/>
                  <a:pt x="603488" y="584605"/>
                  <a:pt x="600075" y="586312"/>
                </a:cubicBezTo>
                <a:cubicBezTo>
                  <a:pt x="597082" y="587809"/>
                  <a:pt x="593543" y="587990"/>
                  <a:pt x="590550" y="589487"/>
                </a:cubicBezTo>
                <a:cubicBezTo>
                  <a:pt x="587137" y="591194"/>
                  <a:pt x="584438" y="594130"/>
                  <a:pt x="581025" y="595837"/>
                </a:cubicBezTo>
                <a:cubicBezTo>
                  <a:pt x="578032" y="597334"/>
                  <a:pt x="574493" y="597515"/>
                  <a:pt x="571500" y="599012"/>
                </a:cubicBezTo>
                <a:cubicBezTo>
                  <a:pt x="546881" y="611322"/>
                  <a:pt x="576391" y="600557"/>
                  <a:pt x="552450" y="608537"/>
                </a:cubicBezTo>
                <a:cubicBezTo>
                  <a:pt x="540717" y="626136"/>
                  <a:pt x="552813" y="612216"/>
                  <a:pt x="536575" y="621237"/>
                </a:cubicBezTo>
                <a:cubicBezTo>
                  <a:pt x="529904" y="624943"/>
                  <a:pt x="517525" y="633937"/>
                  <a:pt x="517525" y="633937"/>
                </a:cubicBezTo>
                <a:cubicBezTo>
                  <a:pt x="511281" y="643303"/>
                  <a:pt x="510817" y="645347"/>
                  <a:pt x="501650" y="652987"/>
                </a:cubicBezTo>
                <a:cubicBezTo>
                  <a:pt x="498719" y="655430"/>
                  <a:pt x="495230" y="657119"/>
                  <a:pt x="492125" y="659337"/>
                </a:cubicBezTo>
                <a:cubicBezTo>
                  <a:pt x="487819" y="662413"/>
                  <a:pt x="483443" y="665418"/>
                  <a:pt x="479425" y="668862"/>
                </a:cubicBezTo>
                <a:cubicBezTo>
                  <a:pt x="476016" y="671784"/>
                  <a:pt x="473444" y="675630"/>
                  <a:pt x="469900" y="678387"/>
                </a:cubicBezTo>
                <a:cubicBezTo>
                  <a:pt x="433861" y="706417"/>
                  <a:pt x="464319" y="682765"/>
                  <a:pt x="441325" y="694262"/>
                </a:cubicBezTo>
                <a:cubicBezTo>
                  <a:pt x="437912" y="695969"/>
                  <a:pt x="435213" y="698905"/>
                  <a:pt x="431800" y="700612"/>
                </a:cubicBezTo>
                <a:cubicBezTo>
                  <a:pt x="428807" y="702109"/>
                  <a:pt x="425493" y="702868"/>
                  <a:pt x="422275" y="703787"/>
                </a:cubicBezTo>
                <a:cubicBezTo>
                  <a:pt x="411813" y="706776"/>
                  <a:pt x="404612" y="707955"/>
                  <a:pt x="393700" y="710137"/>
                </a:cubicBezTo>
                <a:cubicBezTo>
                  <a:pt x="364067" y="709079"/>
                  <a:pt x="334401" y="708703"/>
                  <a:pt x="304800" y="706962"/>
                </a:cubicBezTo>
                <a:cubicBezTo>
                  <a:pt x="298374" y="706584"/>
                  <a:pt x="292188" y="703787"/>
                  <a:pt x="285750" y="703787"/>
                </a:cubicBezTo>
                <a:cubicBezTo>
                  <a:pt x="205310" y="703787"/>
                  <a:pt x="124883" y="705904"/>
                  <a:pt x="44450" y="706962"/>
                </a:cubicBezTo>
                <a:cubicBezTo>
                  <a:pt x="23881" y="713818"/>
                  <a:pt x="38272" y="710137"/>
                  <a:pt x="0" y="7101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00009" y="381152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 the first </a:t>
            </a:r>
            <a:r>
              <a:rPr lang="en-GB" dirty="0"/>
              <a:t>6 months of the </a:t>
            </a:r>
            <a:r>
              <a:rPr lang="en-GB" dirty="0" smtClean="0"/>
              <a:t>year, 4 infections per 10,000 bed-days: </a:t>
            </a:r>
            <a:endParaRPr lang="en-GB" dirty="0" smtClean="0"/>
          </a:p>
          <a:p>
            <a:r>
              <a:rPr lang="en-GB" b="1" dirty="0" smtClean="0">
                <a:solidFill>
                  <a:srgbClr val="00B0F0"/>
                </a:solidFill>
              </a:rPr>
              <a:t>Likelihood </a:t>
            </a:r>
            <a:r>
              <a:rPr lang="en-GB" b="1" dirty="0" smtClean="0">
                <a:solidFill>
                  <a:srgbClr val="00B0F0"/>
                </a:solidFill>
              </a:rPr>
              <a:t>distribution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286571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from other hospitals show 5 to 17 infections per 10,000 bed-days: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Prior distribution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479715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Product of the distributions: </a:t>
            </a:r>
          </a:p>
          <a:p>
            <a:r>
              <a:rPr lang="en-GB" b="1" dirty="0" smtClean="0">
                <a:solidFill>
                  <a:srgbClr val="92D050"/>
                </a:solidFill>
              </a:rPr>
              <a:t>Posterior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r>
              <a:rPr lang="en-GB" dirty="0" err="1" smtClean="0"/>
              <a:t>Spiegelhalter</a:t>
            </a:r>
            <a:r>
              <a:rPr lang="en-GB" dirty="0" smtClean="0"/>
              <a:t> and Rice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8712834" y="3904011"/>
            <a:ext cx="23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7504" y="22048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 How many infections should a hospital expect over 40,000 bed-days? 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12" y="4269060"/>
            <a:ext cx="2772682" cy="24260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504" y="55799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is calculated using the posterior distribution</a:t>
            </a:r>
            <a:endParaRPr lang="en-GB" b="1" dirty="0" smtClean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2001" y="6445023"/>
            <a:ext cx="28083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Number of infections for 40,000 bed-days</a:t>
            </a:r>
            <a:endParaRPr lang="en-GB" sz="12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1"/>
            <a:ext cx="8229600" cy="754613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Bayes in Brain Imaging</a:t>
            </a:r>
            <a:endParaRPr lang="en-SG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Classical Approach:</a:t>
            </a:r>
          </a:p>
          <a:p>
            <a:endParaRPr lang="en-GB" sz="500" dirty="0" smtClean="0"/>
          </a:p>
          <a:p>
            <a:endParaRPr lang="en-GB" sz="5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Null hypothesis is that no activation occurred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Statistics performed, e.g. a T-statistic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Reject null hypothesis if data is sufficiently unlikely</a:t>
            </a:r>
          </a:p>
          <a:p>
            <a:pPr>
              <a:spcAft>
                <a:spcPts val="600"/>
              </a:spcAft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3676355"/>
            <a:ext cx="40324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approach gives the likelihood of getting the data, given no</a:t>
            </a:r>
          </a:p>
          <a:p>
            <a:r>
              <a:rPr lang="en-GB" dirty="0"/>
              <a:t>activation</a:t>
            </a:r>
            <a:r>
              <a:rPr lang="en-GB" dirty="0" smtClean="0"/>
              <a:t>.</a:t>
            </a:r>
          </a:p>
          <a:p>
            <a:endParaRPr lang="en-GB" sz="500" dirty="0" smtClean="0"/>
          </a:p>
          <a:p>
            <a:endParaRPr lang="en-GB" sz="500" dirty="0"/>
          </a:p>
          <a:p>
            <a:r>
              <a:rPr lang="en-GB" dirty="0" smtClean="0"/>
              <a:t>Cannot </a:t>
            </a:r>
            <a:r>
              <a:rPr lang="en-GB" i="1" dirty="0" smtClean="0"/>
              <a:t>accept</a:t>
            </a:r>
            <a:r>
              <a:rPr lang="en-GB" dirty="0" smtClean="0"/>
              <a:t> the null hypothesis that no activation has occurred.</a:t>
            </a:r>
            <a:endParaRPr lang="en-GB" dirty="0"/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95536" y="378904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95536" y="4747629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88024" y="1196752"/>
            <a:ext cx="36724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Bayesian </a:t>
            </a:r>
            <a:r>
              <a:rPr lang="en-GB" sz="2400" dirty="0" smtClean="0"/>
              <a:t>Approach:</a:t>
            </a:r>
          </a:p>
          <a:p>
            <a:endParaRPr lang="en-GB" sz="500" dirty="0" smtClean="0"/>
          </a:p>
          <a:p>
            <a:endParaRPr lang="en-GB" sz="5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Use the likelihood and prior distributions to construct the posterior distribution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Compute probability that activation exceeds some threshold directly from the posterior distribution.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06036" y="3829977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approach gives </a:t>
            </a:r>
            <a:r>
              <a:rPr lang="en-GB" dirty="0" smtClean="0"/>
              <a:t>the </a:t>
            </a:r>
            <a:r>
              <a:rPr lang="en-GB" dirty="0"/>
              <a:t>probability</a:t>
            </a:r>
          </a:p>
          <a:p>
            <a:r>
              <a:rPr lang="en-GB" dirty="0"/>
              <a:t>distribution of the activation given the </a:t>
            </a:r>
            <a:r>
              <a:rPr lang="en-GB" dirty="0" smtClean="0"/>
              <a:t>data.</a:t>
            </a:r>
            <a:endParaRPr lang="en-GB" sz="500" dirty="0" smtClean="0"/>
          </a:p>
          <a:p>
            <a:endParaRPr lang="en-GB" sz="500" dirty="0" smtClean="0"/>
          </a:p>
          <a:p>
            <a:endParaRPr lang="en-GB" sz="500" dirty="0"/>
          </a:p>
          <a:p>
            <a:r>
              <a:rPr lang="en-GB" dirty="0" smtClean="0"/>
              <a:t>Can determine activation / no activation.</a:t>
            </a:r>
          </a:p>
          <a:p>
            <a:endParaRPr lang="en-GB" sz="500" dirty="0" smtClean="0"/>
          </a:p>
          <a:p>
            <a:endParaRPr lang="en-GB" sz="500" dirty="0"/>
          </a:p>
          <a:p>
            <a:r>
              <a:rPr lang="en-GB" dirty="0" smtClean="0"/>
              <a:t>Can compare models of the data.</a:t>
            </a:r>
            <a:endParaRPr lang="en-GB" dirty="0"/>
          </a:p>
          <a:p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890012" y="3935377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902060" y="486916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924545" y="531914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00" y="1412789"/>
            <a:ext cx="5974560" cy="4463028"/>
            <a:chOff x="775" y="981"/>
            <a:chExt cx="4149" cy="3099"/>
          </a:xfrm>
        </p:grpSpPr>
        <p:sp>
          <p:nvSpPr>
            <p:cNvPr id="1038" name="Rectangle 3"/>
            <p:cNvSpPr>
              <a:spLocks noChangeArrowheads="1"/>
            </p:cNvSpPr>
            <p:nvPr/>
          </p:nvSpPr>
          <p:spPr bwMode="auto">
            <a:xfrm rot="5400000">
              <a:off x="3241" y="2501"/>
              <a:ext cx="2692" cy="3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39" name="Text Box 4"/>
            <p:cNvSpPr txBox="1">
              <a:spLocks noChangeArrowheads="1"/>
            </p:cNvSpPr>
            <p:nvPr/>
          </p:nvSpPr>
          <p:spPr bwMode="auto">
            <a:xfrm>
              <a:off x="1569" y="2407"/>
              <a:ext cx="33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de-DE" altLang="en-US" sz="4000" b="1">
                  <a:solidFill>
                    <a:srgbClr val="000000"/>
                  </a:solidFill>
                  <a:latin typeface="Arial Unicode MS" charset="0"/>
                </a:rPr>
                <a:t>=</a:t>
              </a:r>
            </a:p>
          </p:txBody>
        </p:sp>
        <p:sp>
          <p:nvSpPr>
            <p:cNvPr id="1040" name="Rectangle 5"/>
            <p:cNvSpPr>
              <a:spLocks noChangeArrowheads="1"/>
            </p:cNvSpPr>
            <p:nvPr/>
          </p:nvSpPr>
          <p:spPr bwMode="auto">
            <a:xfrm rot="5400000">
              <a:off x="3077" y="1705"/>
              <a:ext cx="1086" cy="3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41" name="Text Box 6"/>
            <p:cNvSpPr txBox="1">
              <a:spLocks noChangeArrowheads="1"/>
            </p:cNvSpPr>
            <p:nvPr/>
          </p:nvSpPr>
          <p:spPr bwMode="auto">
            <a:xfrm>
              <a:off x="3846" y="2419"/>
              <a:ext cx="33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de-DE" altLang="en-US" sz="4000" b="1">
                  <a:solidFill>
                    <a:srgbClr val="000000"/>
                  </a:solidFill>
                  <a:latin typeface="Arial Unicode MS" charset="0"/>
                </a:rPr>
                <a:t>+</a:t>
              </a:r>
            </a:p>
          </p:txBody>
        </p:sp>
        <p:sp>
          <p:nvSpPr>
            <p:cNvPr id="1042" name="Rectangle 7"/>
            <p:cNvSpPr>
              <a:spLocks noChangeArrowheads="1"/>
            </p:cNvSpPr>
            <p:nvPr/>
          </p:nvSpPr>
          <p:spPr bwMode="auto">
            <a:xfrm rot="5400000">
              <a:off x="-24" y="2508"/>
              <a:ext cx="2692" cy="3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043" name="Rectangle 8"/>
            <p:cNvSpPr>
              <a:spLocks noChangeArrowheads="1"/>
            </p:cNvSpPr>
            <p:nvPr/>
          </p:nvSpPr>
          <p:spPr bwMode="auto">
            <a:xfrm>
              <a:off x="2060" y="1339"/>
              <a:ext cx="1091" cy="269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44" name="Line 9"/>
            <p:cNvSpPr>
              <a:spLocks noChangeShapeType="1"/>
            </p:cNvSpPr>
            <p:nvPr/>
          </p:nvSpPr>
          <p:spPr bwMode="auto">
            <a:xfrm>
              <a:off x="1086" y="1339"/>
              <a:ext cx="1" cy="271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775" y="3774"/>
            <a:ext cx="267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r:id="rId4" imgW="177480" imgH="177480" progId="">
                    <p:embed/>
                  </p:oleObj>
                </mc:Choice>
                <mc:Fallback>
                  <p:oleObj r:id="rId4" imgW="177480" imgH="177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" y="3774"/>
                          <a:ext cx="267" cy="30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Line 11"/>
            <p:cNvSpPr>
              <a:spLocks noChangeShapeType="1"/>
            </p:cNvSpPr>
            <p:nvPr/>
          </p:nvSpPr>
          <p:spPr bwMode="auto">
            <a:xfrm>
              <a:off x="1108" y="1281"/>
              <a:ext cx="39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7" name="Object 12"/>
            <p:cNvGraphicFramePr>
              <a:graphicFrameLocks noChangeAspect="1"/>
            </p:cNvGraphicFramePr>
            <p:nvPr/>
          </p:nvGraphicFramePr>
          <p:xfrm>
            <a:off x="1498" y="981"/>
            <a:ext cx="134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r:id="rId6" imgW="88560" imgH="164880" progId="">
                    <p:embed/>
                  </p:oleObj>
                </mc:Choice>
                <mc:Fallback>
                  <p:oleObj r:id="rId6" imgW="88560" imgH="16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8" y="981"/>
                          <a:ext cx="134" cy="28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6" name="Line 13"/>
            <p:cNvSpPr>
              <a:spLocks noChangeShapeType="1"/>
            </p:cNvSpPr>
            <p:nvPr/>
          </p:nvSpPr>
          <p:spPr bwMode="auto">
            <a:xfrm>
              <a:off x="1985" y="1339"/>
              <a:ext cx="1" cy="271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8" name="Object 14"/>
            <p:cNvGraphicFramePr>
              <a:graphicFrameLocks noChangeAspect="1"/>
            </p:cNvGraphicFramePr>
            <p:nvPr/>
          </p:nvGraphicFramePr>
          <p:xfrm>
            <a:off x="1663" y="3774"/>
            <a:ext cx="267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r:id="rId8" imgW="177480" imgH="177480" progId="">
                    <p:embed/>
                  </p:oleObj>
                </mc:Choice>
                <mc:Fallback>
                  <p:oleObj r:id="rId8" imgW="177480" imgH="177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" y="3774"/>
                          <a:ext cx="267" cy="30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Line 15"/>
            <p:cNvSpPr>
              <a:spLocks noChangeShapeType="1"/>
            </p:cNvSpPr>
            <p:nvPr/>
          </p:nvSpPr>
          <p:spPr bwMode="auto">
            <a:xfrm>
              <a:off x="4336" y="1384"/>
              <a:ext cx="1" cy="26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9" name="Object 16"/>
            <p:cNvGraphicFramePr>
              <a:graphicFrameLocks noChangeAspect="1"/>
            </p:cNvGraphicFramePr>
            <p:nvPr/>
          </p:nvGraphicFramePr>
          <p:xfrm>
            <a:off x="4026" y="3770"/>
            <a:ext cx="267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3" r:id="rId9" imgW="177480" imgH="177480" progId="">
                    <p:embed/>
                  </p:oleObj>
                </mc:Choice>
                <mc:Fallback>
                  <p:oleObj r:id="rId9" imgW="177480" imgH="177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6" y="3770"/>
                          <a:ext cx="267" cy="30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Line 17"/>
            <p:cNvSpPr>
              <a:spLocks noChangeShapeType="1"/>
            </p:cNvSpPr>
            <p:nvPr/>
          </p:nvSpPr>
          <p:spPr bwMode="auto">
            <a:xfrm>
              <a:off x="3443" y="1281"/>
              <a:ext cx="354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30" name="Object 18"/>
            <p:cNvGraphicFramePr>
              <a:graphicFrameLocks noChangeAspect="1"/>
            </p:cNvGraphicFramePr>
            <p:nvPr/>
          </p:nvGraphicFramePr>
          <p:xfrm>
            <a:off x="3781" y="1024"/>
            <a:ext cx="133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" r:id="rId10" imgW="88560" imgH="164880" progId="">
                    <p:embed/>
                  </p:oleObj>
                </mc:Choice>
                <mc:Fallback>
                  <p:oleObj r:id="rId10" imgW="88560" imgH="16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1" y="1024"/>
                          <a:ext cx="133" cy="28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4401" y="1281"/>
              <a:ext cx="39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31" name="Object 20"/>
            <p:cNvGraphicFramePr>
              <a:graphicFrameLocks noChangeAspect="1"/>
            </p:cNvGraphicFramePr>
            <p:nvPr/>
          </p:nvGraphicFramePr>
          <p:xfrm>
            <a:off x="4791" y="1063"/>
            <a:ext cx="133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" r:id="rId11" imgW="88560" imgH="164880" progId="">
                    <p:embed/>
                  </p:oleObj>
                </mc:Choice>
                <mc:Fallback>
                  <p:oleObj r:id="rId11" imgW="88560" imgH="16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1" y="1063"/>
                          <a:ext cx="133" cy="28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0" name="Line 21"/>
            <p:cNvSpPr>
              <a:spLocks noChangeShapeType="1"/>
            </p:cNvSpPr>
            <p:nvPr/>
          </p:nvSpPr>
          <p:spPr bwMode="auto">
            <a:xfrm>
              <a:off x="2060" y="1281"/>
              <a:ext cx="1113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32" name="Object 22"/>
            <p:cNvGraphicFramePr>
              <a:graphicFrameLocks noChangeAspect="1"/>
            </p:cNvGraphicFramePr>
            <p:nvPr/>
          </p:nvGraphicFramePr>
          <p:xfrm>
            <a:off x="3156" y="1054"/>
            <a:ext cx="229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r:id="rId12" imgW="152280" imgH="164880" progId="">
                    <p:embed/>
                  </p:oleObj>
                </mc:Choice>
                <mc:Fallback>
                  <p:oleObj r:id="rId12" imgW="152280" imgH="16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6" y="1054"/>
                          <a:ext cx="229" cy="28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Line 23"/>
            <p:cNvSpPr>
              <a:spLocks noChangeShapeType="1"/>
            </p:cNvSpPr>
            <p:nvPr/>
          </p:nvSpPr>
          <p:spPr bwMode="auto">
            <a:xfrm>
              <a:off x="3366" y="1406"/>
              <a:ext cx="1" cy="108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33" name="Object 24"/>
            <p:cNvGraphicFramePr>
              <a:graphicFrameLocks noChangeAspect="1"/>
            </p:cNvGraphicFramePr>
            <p:nvPr/>
          </p:nvGraphicFramePr>
          <p:xfrm>
            <a:off x="3117" y="2305"/>
            <a:ext cx="22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" r:id="rId14" imgW="152280" imgH="164880" progId="">
                    <p:embed/>
                  </p:oleObj>
                </mc:Choice>
                <mc:Fallback>
                  <p:oleObj r:id="rId14" imgW="152280" imgH="16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" y="2305"/>
                          <a:ext cx="228" cy="28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Text Box 25"/>
            <p:cNvSpPr txBox="1">
              <a:spLocks noChangeArrowheads="1"/>
            </p:cNvSpPr>
            <p:nvPr/>
          </p:nvSpPr>
          <p:spPr bwMode="auto">
            <a:xfrm>
              <a:off x="2442" y="2385"/>
              <a:ext cx="303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en-US" altLang="en-US" sz="3300" b="1">
                  <a:solidFill>
                    <a:srgbClr val="000000"/>
                  </a:solidFill>
                  <a:latin typeface="Trebuchet MS" pitchFamily="32" charset="0"/>
                </a:rPr>
                <a:t>X</a:t>
              </a:r>
            </a:p>
          </p:txBody>
        </p:sp>
        <p:sp>
          <p:nvSpPr>
            <p:cNvPr id="1053" name="Text Box 26"/>
            <p:cNvSpPr txBox="1">
              <a:spLocks noChangeArrowheads="1"/>
            </p:cNvSpPr>
            <p:nvPr/>
          </p:nvSpPr>
          <p:spPr bwMode="auto">
            <a:xfrm>
              <a:off x="3448" y="1684"/>
              <a:ext cx="2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el-GR" altLang="en-US" sz="3300" b="1">
                  <a:solidFill>
                    <a:srgbClr val="000000"/>
                  </a:solidFill>
                  <a:latin typeface="Trebuchet MS" pitchFamily="32" charset="0"/>
                </a:rPr>
                <a:t>β</a:t>
              </a:r>
            </a:p>
          </p:txBody>
        </p:sp>
        <p:sp>
          <p:nvSpPr>
            <p:cNvPr id="1054" name="Text Box 27"/>
            <p:cNvSpPr txBox="1">
              <a:spLocks noChangeArrowheads="1"/>
            </p:cNvSpPr>
            <p:nvPr/>
          </p:nvSpPr>
          <p:spPr bwMode="auto">
            <a:xfrm>
              <a:off x="4462" y="2485"/>
              <a:ext cx="27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el-GR" altLang="en-US" sz="3300" b="1">
                  <a:solidFill>
                    <a:srgbClr val="000000"/>
                  </a:solidFill>
                  <a:latin typeface="Trebuchet MS" pitchFamily="32" charset="0"/>
                </a:rPr>
                <a:t>ε</a:t>
              </a:r>
            </a:p>
          </p:txBody>
        </p:sp>
        <p:sp>
          <p:nvSpPr>
            <p:cNvPr id="1055" name="Text Box 28"/>
            <p:cNvSpPr txBox="1">
              <a:spLocks noChangeArrowheads="1"/>
            </p:cNvSpPr>
            <p:nvPr/>
          </p:nvSpPr>
          <p:spPr bwMode="auto">
            <a:xfrm>
              <a:off x="1192" y="2385"/>
              <a:ext cx="283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en-GB" altLang="en-US" sz="3300" b="1">
                  <a:solidFill>
                    <a:srgbClr val="000000"/>
                  </a:solidFill>
                  <a:latin typeface="Trebuchet MS" pitchFamily="32" charset="0"/>
                </a:rPr>
                <a:t>y</a:t>
              </a:r>
            </a:p>
          </p:txBody>
        </p:sp>
      </p:grp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4500000" y="1700819"/>
            <a:ext cx="1440000" cy="2089659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 altLang="en-US"/>
          </a:p>
        </p:txBody>
      </p:sp>
      <p:sp>
        <p:nvSpPr>
          <p:cNvPr id="1037" name="Text Box 30"/>
          <p:cNvSpPr txBox="1">
            <a:spLocks noChangeArrowheads="1"/>
          </p:cNvSpPr>
          <p:nvPr/>
        </p:nvSpPr>
        <p:spPr bwMode="auto">
          <a:xfrm>
            <a:off x="0" y="6453318"/>
            <a:ext cx="9144000" cy="2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spcBef>
                <a:spcPts val="794"/>
              </a:spcBef>
            </a:pPr>
            <a:r>
              <a:rPr lang="en-GB" altLang="en-US" sz="1300">
                <a:solidFill>
                  <a:srgbClr val="FFFFFF"/>
                </a:solidFill>
              </a:rPr>
              <a:t>Observed Signal/Data =         Experimental Matrix x Parameter Estimates(prior) + Error (Artifact, Random Noise)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10091"/>
            <a:ext cx="8229600" cy="75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latin typeface="Comic Sans MS" pitchFamily="66" charset="0"/>
              </a:rPr>
              <a:t>Bayes Example 1</a:t>
            </a:r>
            <a:endParaRPr lang="en-SG" sz="40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5496" y="810328"/>
            <a:ext cx="8229600" cy="57150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GLM: Estimating Beta’s</a:t>
            </a:r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811601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12138" r="60717" b="37350"/>
          <a:stretch/>
        </p:blipFill>
        <p:spPr bwMode="auto">
          <a:xfrm>
            <a:off x="539552" y="1556792"/>
            <a:ext cx="3384376" cy="391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2" t="11933" r="30995" b="32656"/>
          <a:stretch/>
        </p:blipFill>
        <p:spPr bwMode="auto">
          <a:xfrm>
            <a:off x="4067944" y="1565368"/>
            <a:ext cx="3312368" cy="39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38718" y="2962419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091"/>
            <a:ext cx="8229600" cy="75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latin typeface="Comic Sans MS" pitchFamily="66" charset="0"/>
              </a:rPr>
              <a:t>Bayes Example 1</a:t>
            </a:r>
            <a:endParaRPr lang="en-SG" sz="40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810328"/>
            <a:ext cx="8229600" cy="57150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GLM: Estimating Beta’s</a:t>
            </a:r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17745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2" t="12005" r="30916" b="32829"/>
          <a:stretch/>
        </p:blipFill>
        <p:spPr bwMode="auto">
          <a:xfrm>
            <a:off x="4067944" y="1571782"/>
            <a:ext cx="3312368" cy="39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12138" r="60717" b="37350"/>
          <a:stretch/>
        </p:blipFill>
        <p:spPr bwMode="auto">
          <a:xfrm>
            <a:off x="539552" y="1556792"/>
            <a:ext cx="3384376" cy="391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38718" y="2962419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929098" y="3894110"/>
            <a:ext cx="1257058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6136" y="2962419"/>
            <a:ext cx="504056" cy="1290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10091"/>
            <a:ext cx="8229600" cy="75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latin typeface="Comic Sans MS" pitchFamily="66" charset="0"/>
              </a:rPr>
              <a:t>Bayes Example 1</a:t>
            </a:r>
            <a:endParaRPr lang="en-SG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496" y="810328"/>
            <a:ext cx="8229600" cy="57150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GLM: Estimating Beta’s</a:t>
            </a:r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28256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10328"/>
            <a:ext cx="8229600" cy="57150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Accepting/Rejecting Null Hypothesis</a:t>
            </a:r>
            <a:endParaRPr lang="en-SG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0983" r="17787" b="5476"/>
          <a:stretch/>
        </p:blipFill>
        <p:spPr>
          <a:xfrm>
            <a:off x="611560" y="1484784"/>
            <a:ext cx="6887981" cy="47743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0091"/>
            <a:ext cx="8229600" cy="75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latin typeface="Comic Sans MS" pitchFamily="66" charset="0"/>
              </a:rPr>
              <a:t>Bayes Example 2</a:t>
            </a:r>
            <a:endParaRPr lang="en-SG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Joerg</a:t>
            </a:r>
            <a:r>
              <a:rPr lang="en-GB" dirty="0"/>
              <a:t> </a:t>
            </a:r>
            <a:r>
              <a:rPr lang="en-GB" dirty="0" err="1"/>
              <a:t>Magerkurth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0770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Activated</a:t>
            </a:r>
          </a:p>
          <a:p>
            <a:r>
              <a:rPr lang="en-GB" dirty="0" smtClean="0">
                <a:solidFill>
                  <a:srgbClr val="00FFFF"/>
                </a:solidFill>
              </a:rPr>
              <a:t>Not Activated</a:t>
            </a:r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57150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Segmentation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Normalization</a:t>
            </a:r>
            <a:endParaRPr lang="en-SG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091"/>
            <a:ext cx="8229600" cy="75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latin typeface="Comic Sans MS" pitchFamily="66" charset="0"/>
              </a:rPr>
              <a:t>Bayes Example 3</a:t>
            </a:r>
            <a:endParaRPr lang="en-SG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 t="10227" r="14623" b="66314"/>
          <a:stretch/>
        </p:blipFill>
        <p:spPr bwMode="auto">
          <a:xfrm>
            <a:off x="827583" y="1484784"/>
            <a:ext cx="579636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118" y="4293096"/>
            <a:ext cx="5729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Tissue probability maps of </a:t>
            </a:r>
            <a:r>
              <a:rPr lang="en-GB" dirty="0" err="1" smtClean="0"/>
              <a:t>gray</a:t>
            </a:r>
            <a:r>
              <a:rPr lang="en-GB" dirty="0" smtClean="0"/>
              <a:t> and white matter used as priors in the segmentation algorithm.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Probability of expected zooms and shears used as prior in normalization algorithm.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6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450251"/>
            <a:ext cx="8229600" cy="226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latin typeface="Comic Sans MS" pitchFamily="66" charset="0"/>
              </a:rPr>
              <a:t>Thanks to Will Penny and Previous MfD Presentations</a:t>
            </a:r>
          </a:p>
          <a:p>
            <a:endParaRPr lang="it-IT" sz="4000" dirty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Questions?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7380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en-SG" dirty="0" smtClean="0"/>
              <a:t>Statistic Formulations.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358282" cy="528638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P(A): probability of event A occurring</a:t>
            </a:r>
          </a:p>
          <a:p>
            <a:pPr algn="l"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P(A|B): probability of A occurring given B occurred</a:t>
            </a:r>
          </a:p>
          <a:p>
            <a:pPr algn="l"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P(B|A): probability of B occurring given A occurred</a:t>
            </a:r>
          </a:p>
          <a:p>
            <a:pPr algn="l"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P(A,B): probability of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and 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occurring simultaneously (joint probability of A and B)</a:t>
            </a:r>
          </a:p>
          <a:p>
            <a:pPr lvl="1" algn="l">
              <a:lnSpc>
                <a:spcPct val="115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Joint probability of A and B </a:t>
            </a:r>
          </a:p>
          <a:p>
            <a:pPr lvl="2" algn="l"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P(A,B) = P(A|B)*P(B) = P(B|A)*P(A)</a:t>
            </a:r>
          </a:p>
          <a:p>
            <a:pPr lvl="2" algn="l">
              <a:lnSpc>
                <a:spcPct val="115000"/>
              </a:lnSpc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115000"/>
              </a:lnSpc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SG" dirty="0" err="1" smtClean="0"/>
              <a:t>Bayes</a:t>
            </a:r>
            <a:r>
              <a:rPr lang="en-SG" dirty="0" smtClean="0"/>
              <a:t> Rule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True Bayesians actually consider conditional probabilities as more basic than joint probabilities . It is easy to define P(A|B) without reference to the joint probability P(A,B). To see this note that we can rearrange the conditional probability formula to get:</a:t>
            </a:r>
          </a:p>
          <a:p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P(A|B) P(B) = P(A,B)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smtClean="0"/>
              <a:t> by symmetry: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P(B|A) P(A) = P(A,B)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It follows that: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which is the so-called </a:t>
            </a:r>
            <a:r>
              <a:rPr lang="en-US" sz="2200" b="1" i="1" dirty="0" err="1" smtClean="0"/>
              <a:t>Bayes</a:t>
            </a:r>
            <a:r>
              <a:rPr lang="en-US" sz="2200" b="1" i="1" dirty="0" smtClean="0"/>
              <a:t> Rule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SG" sz="2200" dirty="0" smtClean="0"/>
              <a:t>Thus, </a:t>
            </a:r>
            <a:r>
              <a:rPr lang="en-SG" sz="2200" dirty="0" err="1" smtClean="0"/>
              <a:t>Bayes</a:t>
            </a:r>
            <a:r>
              <a:rPr lang="en-SG" sz="2200" dirty="0" smtClean="0"/>
              <a:t> Rule </a:t>
            </a:r>
            <a:r>
              <a:rPr lang="en-SG" sz="2400" dirty="0" smtClean="0"/>
              <a:t> is a simple mathematical formula used for calculating conditional probabilities</a:t>
            </a:r>
            <a:endParaRPr lang="en-SG" sz="2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316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Bayesian Reasoning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ASSUMPTIONS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P(A) =</a:t>
            </a:r>
            <a:r>
              <a:rPr lang="it-IT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1%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women aged forty who participate in a routine screening have breast cancer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P(B|A)=</a:t>
            </a:r>
            <a:r>
              <a:rPr lang="it-IT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80%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women with breast cancer will get positive tests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9.6%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women without breast cancer will also get positive tests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EVIDENCE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	A woman in this age group had a positive test in a routine screening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PROBLEM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What’s the probability that she has breast cancer?</a:t>
            </a:r>
          </a:p>
          <a:p>
            <a:pPr>
              <a:buNone/>
            </a:pPr>
            <a:r>
              <a:rPr lang="en-SG" dirty="0" smtClean="0">
                <a:solidFill>
                  <a:srgbClr val="C00000"/>
                </a:solidFill>
              </a:rPr>
              <a:t>= proportion of cancer patients with positive results, within the group of All patients with positive results</a:t>
            </a:r>
          </a:p>
          <a:p>
            <a:pPr>
              <a:buNone/>
            </a:pPr>
            <a:r>
              <a:rPr lang="en-SG" dirty="0" smtClean="0">
                <a:solidFill>
                  <a:srgbClr val="C00000"/>
                </a:solidFill>
              </a:rPr>
              <a:t>---</a:t>
            </a:r>
            <a:r>
              <a:rPr lang="en-SG" dirty="0" smtClean="0">
                <a:solidFill>
                  <a:srgbClr val="C00000"/>
                </a:solidFill>
                <a:sym typeface="Wingdings" pitchFamily="2" charset="2"/>
              </a:rPr>
              <a:t> P(A|B)</a:t>
            </a:r>
          </a:p>
          <a:p>
            <a:pPr>
              <a:buNone/>
            </a:pPr>
            <a:r>
              <a:rPr lang="en-SG" dirty="0" smtClean="0">
                <a:solidFill>
                  <a:srgbClr val="C00000"/>
                </a:solidFill>
                <a:sym typeface="Wingdings" pitchFamily="2" charset="2"/>
              </a:rPr>
              <a:t>P(B)= proportion of all patients with positive results</a:t>
            </a:r>
          </a:p>
          <a:p>
            <a:pPr>
              <a:buNone/>
            </a:pPr>
            <a:endParaRPr lang="en-S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Bayesian Reasoning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dirty="0" smtClean="0">
                <a:latin typeface="Comic Sans MS" pitchFamily="66" charset="0"/>
              </a:rPr>
              <a:t>ASSUMPTIONS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 smtClean="0">
                <a:latin typeface="Comic Sans MS" pitchFamily="66" charset="0"/>
              </a:rPr>
              <a:t>	</a:t>
            </a:r>
            <a:r>
              <a:rPr lang="it-IT" dirty="0" smtClean="0">
                <a:solidFill>
                  <a:srgbClr val="669900"/>
                </a:solidFill>
                <a:latin typeface="Comic Sans MS" pitchFamily="66" charset="0"/>
              </a:rPr>
              <a:t>100 out of 10,000</a:t>
            </a:r>
            <a:r>
              <a:rPr lang="it-IT" dirty="0" smtClean="0">
                <a:latin typeface="Comic Sans MS" pitchFamily="66" charset="0"/>
              </a:rPr>
              <a:t> women aged forty who participate in a routine screening have breast cancer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 smtClean="0">
                <a:latin typeface="Comic Sans MS" pitchFamily="66" charset="0"/>
              </a:rPr>
              <a:t>	</a:t>
            </a:r>
            <a:r>
              <a:rPr lang="it-IT" dirty="0" smtClean="0">
                <a:solidFill>
                  <a:srgbClr val="669900"/>
                </a:solidFill>
                <a:latin typeface="Comic Sans MS" pitchFamily="66" charset="0"/>
              </a:rPr>
              <a:t>80 of every 100</a:t>
            </a:r>
            <a:r>
              <a:rPr lang="it-IT" dirty="0" smtClean="0">
                <a:latin typeface="Comic Sans MS" pitchFamily="66" charset="0"/>
              </a:rPr>
              <a:t> women with breast cancer will get positive tests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 smtClean="0">
                <a:latin typeface="Comic Sans MS" pitchFamily="66" charset="0"/>
              </a:rPr>
              <a:t>	</a:t>
            </a:r>
            <a:r>
              <a:rPr lang="it-IT" dirty="0" smtClean="0">
                <a:solidFill>
                  <a:srgbClr val="669900"/>
                </a:solidFill>
                <a:latin typeface="Comic Sans MS" pitchFamily="66" charset="0"/>
              </a:rPr>
              <a:t>950 out of 9,900</a:t>
            </a:r>
            <a:r>
              <a:rPr lang="it-IT" dirty="0" smtClean="0">
                <a:latin typeface="Comic Sans MS" pitchFamily="66" charset="0"/>
              </a:rPr>
              <a:t> women without breast cancer will also get positive tests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PROBLEM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	If </a:t>
            </a:r>
            <a:r>
              <a:rPr lang="en-US" dirty="0" smtClean="0">
                <a:solidFill>
                  <a:srgbClr val="669900"/>
                </a:solidFill>
                <a:latin typeface="Comic Sans MS" pitchFamily="66" charset="0"/>
              </a:rPr>
              <a:t>10,000</a:t>
            </a:r>
            <a:r>
              <a:rPr lang="en-US" dirty="0" smtClean="0">
                <a:latin typeface="Comic Sans MS" pitchFamily="66" charset="0"/>
              </a:rPr>
              <a:t> women in this age group undergo a routine screening, about what fraction of women with positive tests will actually have breast cancer?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Bayesian Reasoning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400" u="sng" dirty="0" smtClean="0">
                <a:latin typeface="Arial" pitchFamily="34" charset="0"/>
                <a:cs typeface="Arial" pitchFamily="34" charset="0"/>
              </a:rPr>
              <a:t>Before the screening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 of 10000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women with breast cancer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9,900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 of 10000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women without breast cancer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u="sng" dirty="0" smtClean="0">
                <a:latin typeface="Arial" pitchFamily="34" charset="0"/>
                <a:cs typeface="Arial" pitchFamily="34" charset="0"/>
              </a:rPr>
              <a:t>After the screening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 of 10000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women with breast cancer and positive test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 of 10000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women with breast cancer and negative test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950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 of 10000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women without breast cancer and positive test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8,950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 of 10000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women without breast cancer and negative test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 patients that has positive test result = A+C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Proportion of cancer patients with positive results, within the group of ALL patients with positive results: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A/(A+C)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80/(80+950)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80/1030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0.078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4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7.8%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Comic Sans MS" pitchFamily="66" charset="0"/>
              </a:rPr>
              <a:t>Bayesian Reasoning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u="sng" dirty="0" smtClean="0">
                <a:latin typeface="Comic Sans MS" pitchFamily="66" charset="0"/>
              </a:rPr>
              <a:t>Prior Probabilities</a:t>
            </a:r>
            <a:r>
              <a:rPr lang="en-US" sz="3600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5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100/10,000 = 1/100 = </a:t>
            </a:r>
            <a:r>
              <a:rPr lang="en-US" dirty="0" smtClean="0">
                <a:solidFill>
                  <a:srgbClr val="669900"/>
                </a:solidFill>
                <a:latin typeface="Comic Sans MS" pitchFamily="66" charset="0"/>
              </a:rPr>
              <a:t>1%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p(A)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5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9,900/10,000 = 99/100 = </a:t>
            </a:r>
            <a:r>
              <a:rPr lang="en-US" dirty="0" smtClean="0">
                <a:solidFill>
                  <a:srgbClr val="669900"/>
                </a:solidFill>
                <a:latin typeface="Comic Sans MS" pitchFamily="66" charset="0"/>
              </a:rPr>
              <a:t>99%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p(~A)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u="sng" dirty="0" smtClean="0">
                <a:latin typeface="Comic Sans MS" pitchFamily="66" charset="0"/>
              </a:rPr>
              <a:t>Conditional Probabilities</a:t>
            </a:r>
            <a:r>
              <a:rPr lang="en-US" sz="3600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5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 = 80/10,000</a:t>
            </a:r>
            <a:r>
              <a:rPr lang="it-IT" dirty="0" smtClean="0">
                <a:latin typeface="Comic Sans MS" pitchFamily="66" charset="0"/>
              </a:rPr>
              <a:t> = </a:t>
            </a:r>
            <a:r>
              <a:rPr lang="en-US" dirty="0" smtClean="0">
                <a:latin typeface="Comic Sans MS" pitchFamily="66" charset="0"/>
              </a:rPr>
              <a:t>(80/100)*(1/100)</a:t>
            </a:r>
            <a:r>
              <a:rPr lang="it-IT" dirty="0" smtClean="0">
                <a:latin typeface="Comic Sans MS" pitchFamily="66" charset="0"/>
              </a:rPr>
              <a:t> =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p(B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|A)*p(A)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it-IT" dirty="0" smtClean="0">
                <a:solidFill>
                  <a:srgbClr val="669900"/>
                </a:solidFill>
                <a:latin typeface="Comic Sans MS" pitchFamily="66" charset="0"/>
              </a:rPr>
              <a:t>0.008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5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 = 20/10,000 = (20/100)*(1/100) =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p(~B|A)*p(A)</a:t>
            </a:r>
            <a:r>
              <a:rPr lang="en-US" dirty="0" smtClean="0">
                <a:latin typeface="Comic Sans MS" pitchFamily="66" charset="0"/>
              </a:rPr>
              <a:t> =  </a:t>
            </a:r>
            <a:r>
              <a:rPr lang="en-US" dirty="0" smtClean="0">
                <a:solidFill>
                  <a:srgbClr val="669900"/>
                </a:solidFill>
                <a:latin typeface="Comic Sans MS" pitchFamily="66" charset="0"/>
              </a:rPr>
              <a:t>0.002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5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= 950/10,000 = (9.6/100)*(99/100) =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p(B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|~A)*p(~A)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it-IT" dirty="0" smtClean="0">
                <a:solidFill>
                  <a:srgbClr val="669900"/>
                </a:solidFill>
                <a:latin typeface="Comic Sans MS" pitchFamily="66" charset="0"/>
              </a:rPr>
              <a:t>0.095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5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 smtClean="0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it-IT" dirty="0" smtClean="0">
                <a:latin typeface="Comic Sans MS" pitchFamily="66" charset="0"/>
              </a:rPr>
              <a:t> = 8,950/10,000 = (90.4/100)*(99/100) =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p(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~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|~A) *p(~A)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en-US" dirty="0" smtClean="0">
                <a:solidFill>
                  <a:srgbClr val="669900"/>
                </a:solidFill>
                <a:latin typeface="Comic Sans MS" pitchFamily="66" charset="0"/>
              </a:rPr>
              <a:t>0.895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Comic Sans MS" pitchFamily="66" charset="0"/>
              </a:rPr>
              <a:t>Rate of cancer patients with positive results, within the group of ALL patients with positive results: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P(A|B) = P(B|A) * P(A)/ P(B)</a:t>
            </a:r>
            <a:r>
              <a:rPr lang="en-US" sz="3600" dirty="0" smtClean="0">
                <a:latin typeface="Comic Sans MS" pitchFamily="66" charset="0"/>
              </a:rPr>
              <a:t>  = </a:t>
            </a:r>
            <a:r>
              <a:rPr lang="en-US" sz="3600" dirty="0" smtClean="0">
                <a:solidFill>
                  <a:srgbClr val="669900"/>
                </a:solidFill>
                <a:latin typeface="Comic Sans MS" pitchFamily="66" charset="0"/>
              </a:rPr>
              <a:t>0.008/(0.008+0.095)</a:t>
            </a:r>
            <a:r>
              <a:rPr lang="en-US" sz="3600" dirty="0" smtClean="0">
                <a:latin typeface="Comic Sans MS" pitchFamily="66" charset="0"/>
              </a:rPr>
              <a:t> = </a:t>
            </a:r>
            <a:r>
              <a:rPr lang="en-US" sz="3600" dirty="0" smtClean="0">
                <a:solidFill>
                  <a:srgbClr val="669900"/>
                </a:solidFill>
                <a:latin typeface="Comic Sans MS" pitchFamily="66" charset="0"/>
              </a:rPr>
              <a:t>0.008/0.103</a:t>
            </a:r>
            <a:r>
              <a:rPr lang="en-US" sz="3600" dirty="0" smtClean="0">
                <a:latin typeface="Comic Sans MS" pitchFamily="66" charset="0"/>
              </a:rPr>
              <a:t> = </a:t>
            </a:r>
            <a:r>
              <a:rPr lang="en-US" sz="3600" dirty="0" smtClean="0">
                <a:solidFill>
                  <a:srgbClr val="669900"/>
                </a:solidFill>
                <a:latin typeface="Comic Sans MS" pitchFamily="66" charset="0"/>
              </a:rPr>
              <a:t>0.078</a:t>
            </a:r>
            <a:r>
              <a:rPr lang="en-US" sz="3600" dirty="0" smtClean="0">
                <a:latin typeface="Comic Sans MS" pitchFamily="66" charset="0"/>
              </a:rPr>
              <a:t> = </a:t>
            </a:r>
            <a:r>
              <a:rPr lang="en-US" sz="3600" dirty="0" smtClean="0">
                <a:solidFill>
                  <a:srgbClr val="669900"/>
                </a:solidFill>
                <a:latin typeface="Comic Sans MS" pitchFamily="66" charset="0"/>
              </a:rPr>
              <a:t>7.8%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3600" dirty="0" smtClean="0">
              <a:latin typeface="Comic Sans MS" pitchFamily="66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SG" dirty="0" smtClean="0"/>
              <a:t>Another example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Suppose that we are interested in diagnosing cancer in patients who visit a chest clinic: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Let </a:t>
            </a:r>
            <a:r>
              <a:rPr lang="en-US" i="1" dirty="0" smtClean="0"/>
              <a:t>A</a:t>
            </a:r>
            <a:r>
              <a:rPr lang="en-US" dirty="0" smtClean="0"/>
              <a:t> represent the event "Person has cancer"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Let </a:t>
            </a:r>
            <a:r>
              <a:rPr lang="en-US" i="1" dirty="0" smtClean="0"/>
              <a:t>B</a:t>
            </a:r>
            <a:r>
              <a:rPr lang="en-US" dirty="0" smtClean="0"/>
              <a:t> represent the event "Person is a smoker"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We know the probability of the prior event </a:t>
            </a:r>
            <a:r>
              <a:rPr lang="en-US" dirty="0" smtClean="0">
                <a:solidFill>
                  <a:srgbClr val="C00000"/>
                </a:solidFill>
              </a:rPr>
              <a:t>P(</a:t>
            </a:r>
            <a:r>
              <a:rPr lang="en-US" i="1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)=0.1 </a:t>
            </a:r>
            <a:r>
              <a:rPr lang="en-US" dirty="0" smtClean="0"/>
              <a:t>on the basis of past data (10% of patients entering the clinic turn out to have cancer). We want to compute the probability of the posterior event </a:t>
            </a:r>
            <a:r>
              <a:rPr lang="en-US" dirty="0" smtClean="0">
                <a:solidFill>
                  <a:srgbClr val="C00000"/>
                </a:solidFill>
              </a:rPr>
              <a:t>P(</a:t>
            </a:r>
            <a:r>
              <a:rPr lang="en-US" i="1" dirty="0" smtClean="0">
                <a:solidFill>
                  <a:srgbClr val="C00000"/>
                </a:solidFill>
              </a:rPr>
              <a:t>A|B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 It is difficult to find this out directly. However, we are likely to know P(</a:t>
            </a:r>
            <a:r>
              <a:rPr lang="en-US" i="1" dirty="0" smtClean="0"/>
              <a:t>B</a:t>
            </a:r>
            <a:r>
              <a:rPr lang="en-US" dirty="0" smtClean="0"/>
              <a:t>) by considering the percentage of patients who smoke – suppose </a:t>
            </a:r>
            <a:r>
              <a:rPr lang="en-US" dirty="0" smtClean="0">
                <a:solidFill>
                  <a:srgbClr val="C00000"/>
                </a:solidFill>
              </a:rPr>
              <a:t>P(</a:t>
            </a:r>
            <a:r>
              <a:rPr lang="en-US" i="1" dirty="0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)=0.5</a:t>
            </a:r>
            <a:r>
              <a:rPr lang="en-US" dirty="0" smtClean="0"/>
              <a:t>. We are also likely to know P(</a:t>
            </a:r>
            <a:r>
              <a:rPr lang="en-US" i="1" dirty="0" smtClean="0"/>
              <a:t>B|A</a:t>
            </a:r>
            <a:r>
              <a:rPr lang="en-US" dirty="0" smtClean="0"/>
              <a:t>) by checking from our record the proportion of smokers among those diagnosed. Suppose </a:t>
            </a:r>
            <a:r>
              <a:rPr lang="en-US" dirty="0" smtClean="0">
                <a:solidFill>
                  <a:srgbClr val="C00000"/>
                </a:solidFill>
              </a:rPr>
              <a:t>P(</a:t>
            </a:r>
            <a:r>
              <a:rPr lang="en-US" i="1" dirty="0" smtClean="0">
                <a:solidFill>
                  <a:srgbClr val="C00000"/>
                </a:solidFill>
              </a:rPr>
              <a:t>B|A</a:t>
            </a:r>
            <a:r>
              <a:rPr lang="en-US" dirty="0" smtClean="0">
                <a:solidFill>
                  <a:srgbClr val="C00000"/>
                </a:solidFill>
              </a:rPr>
              <a:t>)=0.8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We can now use </a:t>
            </a:r>
            <a:r>
              <a:rPr lang="en-US" dirty="0" err="1" smtClean="0"/>
              <a:t>Bayes</a:t>
            </a:r>
            <a:r>
              <a:rPr lang="en-US" dirty="0" smtClean="0"/>
              <a:t>' rule to compute: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 P(</a:t>
            </a:r>
            <a:r>
              <a:rPr lang="en-US" i="1" dirty="0" smtClean="0"/>
              <a:t>A|B</a:t>
            </a:r>
            <a:r>
              <a:rPr lang="en-US" dirty="0" smtClean="0"/>
              <a:t>) = (0.8 * 0.1)/0.5 = 0.16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Thus we found the proportion of cancer patients who are smokers.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1"/>
            <a:ext cx="8229600" cy="754613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Bayes in Brain Imaging</a:t>
            </a:r>
            <a:endParaRPr lang="en-SG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8367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Extension to distributions: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3072" y="2351650"/>
                <a:ext cx="4082420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2" y="2351650"/>
                <a:ext cx="4082420" cy="8613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1259632" y="3083836"/>
            <a:ext cx="0" cy="3743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776" y="1976066"/>
            <a:ext cx="0" cy="4288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1880" y="1976066"/>
            <a:ext cx="0" cy="4288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87824" y="3232973"/>
            <a:ext cx="0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0272" y="3429000"/>
            <a:ext cx="13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posterior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15759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prior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7704" y="152117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likelihood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3458201"/>
            <a:ext cx="1762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marginal probability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1041</Words>
  <Application>Microsoft Office PowerPoint</Application>
  <PresentationFormat>On-screen Show (4:3)</PresentationFormat>
  <Paragraphs>169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Bayes for Beginners</vt:lpstr>
      <vt:lpstr>Statistic Formulations.</vt:lpstr>
      <vt:lpstr>Bayes Rule</vt:lpstr>
      <vt:lpstr>Bayesian Reasoning</vt:lpstr>
      <vt:lpstr>Bayesian Reasoning</vt:lpstr>
      <vt:lpstr>Bayesian Reasoning</vt:lpstr>
      <vt:lpstr>Bayesian Reasoning</vt:lpstr>
      <vt:lpstr>Another example</vt:lpstr>
      <vt:lpstr>Bayes in Brain Imaging</vt:lpstr>
      <vt:lpstr>Bayes in Brain Imaging</vt:lpstr>
      <vt:lpstr>Bayes in Brain Imaging</vt:lpstr>
      <vt:lpstr>Bayes in Brain 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 for Beginners</dc:title>
  <dc:creator>Rayne</dc:creator>
  <cp:lastModifiedBy>Nick Todd</cp:lastModifiedBy>
  <cp:revision>39</cp:revision>
  <dcterms:created xsi:type="dcterms:W3CDTF">2014-01-07T23:35:47Z</dcterms:created>
  <dcterms:modified xsi:type="dcterms:W3CDTF">2014-01-15T12:41:30Z</dcterms:modified>
</cp:coreProperties>
</file>