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4"/>
  </p:notesMasterIdLst>
  <p:handoutMasterIdLst>
    <p:handoutMasterId r:id="rId65"/>
  </p:handoutMasterIdLst>
  <p:sldIdLst>
    <p:sldId id="282" r:id="rId3"/>
    <p:sldId id="419" r:id="rId4"/>
    <p:sldId id="340" r:id="rId5"/>
    <p:sldId id="339" r:id="rId6"/>
    <p:sldId id="354" r:id="rId7"/>
    <p:sldId id="321" r:id="rId8"/>
    <p:sldId id="342" r:id="rId9"/>
    <p:sldId id="341" r:id="rId10"/>
    <p:sldId id="322" r:id="rId11"/>
    <p:sldId id="323" r:id="rId12"/>
    <p:sldId id="357" r:id="rId13"/>
    <p:sldId id="358" r:id="rId14"/>
    <p:sldId id="330" r:id="rId15"/>
    <p:sldId id="344" r:id="rId16"/>
    <p:sldId id="348" r:id="rId17"/>
    <p:sldId id="327" r:id="rId18"/>
    <p:sldId id="352" r:id="rId19"/>
    <p:sldId id="353" r:id="rId20"/>
    <p:sldId id="346" r:id="rId21"/>
    <p:sldId id="347" r:id="rId22"/>
    <p:sldId id="385" r:id="rId23"/>
    <p:sldId id="386" r:id="rId24"/>
    <p:sldId id="387" r:id="rId25"/>
    <p:sldId id="367" r:id="rId26"/>
    <p:sldId id="366" r:id="rId27"/>
    <p:sldId id="368" r:id="rId28"/>
    <p:sldId id="370" r:id="rId29"/>
    <p:sldId id="360" r:id="rId30"/>
    <p:sldId id="338" r:id="rId31"/>
    <p:sldId id="369" r:id="rId32"/>
    <p:sldId id="334" r:id="rId33"/>
    <p:sldId id="336" r:id="rId34"/>
    <p:sldId id="421" r:id="rId35"/>
    <p:sldId id="420" r:id="rId36"/>
    <p:sldId id="395" r:id="rId37"/>
    <p:sldId id="390" r:id="rId38"/>
    <p:sldId id="389" r:id="rId39"/>
    <p:sldId id="397" r:id="rId40"/>
    <p:sldId id="392" r:id="rId41"/>
    <p:sldId id="393" r:id="rId42"/>
    <p:sldId id="394"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7" r:id="rId62"/>
    <p:sldId id="418" r:id="rId63"/>
  </p:sldIdLst>
  <p:sldSz cx="9144000" cy="6858000" type="screen4x3"/>
  <p:notesSz cx="7102475" cy="10233025"/>
  <p:custShowLst>
    <p:custShow name="Custom Show 1" id="0">
      <p:sldLst>
        <p:sld r:id="rId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00"/>
    <a:srgbClr val="D5C9D0"/>
    <a:srgbClr val="0000FF"/>
    <a:srgbClr val="FF5050"/>
    <a:srgbClr val="66FF66"/>
    <a:srgbClr val="80808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6904" autoAdjust="0"/>
    <p:restoredTop sz="88588" autoAdjust="0"/>
  </p:normalViewPr>
  <p:slideViewPr>
    <p:cSldViewPr>
      <p:cViewPr>
        <p:scale>
          <a:sx n="100" d="100"/>
          <a:sy n="100" d="100"/>
        </p:scale>
        <p:origin x="-996" y="180"/>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wmf"/><Relationship Id="rId7" Type="http://schemas.openxmlformats.org/officeDocument/2006/relationships/image" Target="../media/image67.emf"/><Relationship Id="rId2" Type="http://schemas.openxmlformats.org/officeDocument/2006/relationships/image" Target="../media/image62.emf"/><Relationship Id="rId1" Type="http://schemas.openxmlformats.org/officeDocument/2006/relationships/image" Target="../media/image61.wmf"/><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 Id="rId5" Type="http://schemas.openxmlformats.org/officeDocument/2006/relationships/image" Target="../media/image85.wmf"/><Relationship Id="rId4" Type="http://schemas.openxmlformats.org/officeDocument/2006/relationships/image" Target="../media/image8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9E02375D-6E22-418D-BBB2-2D889809A619}" type="slidenum">
              <a:rPr lang="en-GB" smtClean="0"/>
              <a:pPr/>
              <a:t>‹#›</a:t>
            </a:fld>
            <a:endParaRPr lang="en-GB"/>
          </a:p>
        </p:txBody>
      </p:sp>
    </p:spTree>
    <p:extLst>
      <p:ext uri="{BB962C8B-B14F-4D97-AF65-F5344CB8AC3E}">
        <p14:creationId xmlns="" xmlns:p14="http://schemas.microsoft.com/office/powerpoint/2010/main" val="243792029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endParaRPr lang="en-GB"/>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9057" tIns="49528" rIns="99057" bIns="495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11BA8C04-6E8A-48A8-A2C1-66D2F0E72C27}" type="slidenum">
              <a:rPr lang="en-GB" smtClean="0"/>
              <a:pPr/>
              <a:t>‹#›</a:t>
            </a:fld>
            <a:endParaRPr lang="en-GB"/>
          </a:p>
        </p:txBody>
      </p:sp>
    </p:spTree>
    <p:extLst>
      <p:ext uri="{BB962C8B-B14F-4D97-AF65-F5344CB8AC3E}">
        <p14:creationId xmlns="" xmlns:p14="http://schemas.microsoft.com/office/powerpoint/2010/main" val="130601810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BA8C04-6E8A-48A8-A2C1-66D2F0E72C27}" type="slidenum">
              <a:rPr lang="en-GB" smtClean="0"/>
              <a:pPr/>
              <a:t>1</a:t>
            </a:fld>
            <a:endParaRPr lang="en-GB"/>
          </a:p>
        </p:txBody>
      </p:sp>
      <p:sp>
        <p:nvSpPr>
          <p:cNvPr id="5" name="Header Placeholder 4"/>
          <p:cNvSpPr>
            <a:spLocks noGrp="1"/>
          </p:cNvSpPr>
          <p:nvPr>
            <p:ph type="hdr" sz="quarter" idx="11"/>
          </p:nvPr>
        </p:nvSpPr>
        <p:spPr/>
        <p:txBody>
          <a:bodyPr/>
          <a:lstStyle/>
          <a:p>
            <a:endParaRPr lang="en-GB"/>
          </a:p>
        </p:txBody>
      </p:sp>
      <p:sp>
        <p:nvSpPr>
          <p:cNvPr id="6" name="Date Placeholder 5"/>
          <p:cNvSpPr>
            <a:spLocks noGrp="1"/>
          </p:cNvSpPr>
          <p:nvPr>
            <p:ph type="dt" idx="12"/>
          </p:nvPr>
        </p:nvSpPr>
        <p:spPr/>
        <p:txBody>
          <a:bodyPr/>
          <a:lstStyle/>
          <a:p>
            <a:endParaRPr lang="en-GB"/>
          </a:p>
        </p:txBody>
      </p:sp>
    </p:spTree>
    <p:extLst>
      <p:ext uri="{BB962C8B-B14F-4D97-AF65-F5344CB8AC3E}">
        <p14:creationId xmlns="" xmlns:p14="http://schemas.microsoft.com/office/powerpoint/2010/main" val="380730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11</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12</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effectLst/>
            </a:endParaRPr>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13</a:t>
            </a:fld>
            <a:endParaRPr lang="en-GB"/>
          </a:p>
        </p:txBody>
      </p:sp>
    </p:spTree>
    <p:extLst>
      <p:ext uri="{BB962C8B-B14F-4D97-AF65-F5344CB8AC3E}">
        <p14:creationId xmlns="" xmlns:p14="http://schemas.microsoft.com/office/powerpoint/2010/main" val="175829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r>
              <a:rPr lang="en-GB" sz="1200" kern="1200" baseline="0" dirty="0" smtClean="0">
                <a:solidFill>
                  <a:schemeClr val="tx1"/>
                </a:solidFill>
                <a:latin typeface="+mn-lt"/>
                <a:ea typeface="+mn-ea"/>
                <a:cs typeface="+mn-cs"/>
              </a:rPr>
              <a:t>head movements </a:t>
            </a:r>
          </a:p>
          <a:p>
            <a:r>
              <a:rPr lang="en-GB" sz="1200" kern="1200" baseline="0" dirty="0" smtClean="0">
                <a:solidFill>
                  <a:schemeClr val="tx1"/>
                </a:solidFill>
                <a:latin typeface="+mn-lt"/>
                <a:ea typeface="+mn-ea"/>
                <a:cs typeface="+mn-cs"/>
              </a:rPr>
              <a:t>•arterial pulsations (particularly bad in brain stem) </a:t>
            </a:r>
          </a:p>
          <a:p>
            <a:r>
              <a:rPr lang="en-GB" sz="1200" kern="1200" baseline="0" dirty="0" smtClean="0">
                <a:solidFill>
                  <a:schemeClr val="tx1"/>
                </a:solidFill>
                <a:latin typeface="+mn-lt"/>
                <a:ea typeface="+mn-ea"/>
                <a:cs typeface="+mn-cs"/>
              </a:rPr>
              <a:t>•breathing </a:t>
            </a:r>
          </a:p>
          <a:p>
            <a:r>
              <a:rPr lang="en-GB" sz="1200" kern="1200" baseline="0" dirty="0" smtClean="0">
                <a:solidFill>
                  <a:schemeClr val="tx1"/>
                </a:solidFill>
                <a:latin typeface="+mn-lt"/>
                <a:ea typeface="+mn-ea"/>
                <a:cs typeface="+mn-cs"/>
              </a:rPr>
              <a:t>•eye blinks (visual cortex) </a:t>
            </a:r>
          </a:p>
          <a:p>
            <a:r>
              <a:rPr lang="fr-FR" sz="1200" kern="1200" baseline="0" dirty="0" smtClean="0">
                <a:solidFill>
                  <a:schemeClr val="tx1"/>
                </a:solidFill>
                <a:latin typeface="+mn-lt"/>
                <a:ea typeface="+mn-ea"/>
                <a:cs typeface="+mn-cs"/>
              </a:rPr>
              <a:t>•adaptation </a:t>
            </a:r>
            <a:r>
              <a:rPr lang="fr-FR" sz="1200" kern="1200" baseline="0" dirty="0" err="1" smtClean="0">
                <a:solidFill>
                  <a:schemeClr val="tx1"/>
                </a:solidFill>
                <a:latin typeface="+mn-lt"/>
                <a:ea typeface="+mn-ea"/>
                <a:cs typeface="+mn-cs"/>
              </a:rPr>
              <a:t>effects</a:t>
            </a:r>
            <a:r>
              <a:rPr lang="fr-FR" sz="1200" kern="1200" baseline="0" dirty="0" smtClean="0">
                <a:solidFill>
                  <a:schemeClr val="tx1"/>
                </a:solidFill>
                <a:latin typeface="+mn-lt"/>
                <a:ea typeface="+mn-ea"/>
                <a:cs typeface="+mn-cs"/>
              </a:rPr>
              <a:t>, fatigue, fluctuations in concentration, etc. </a:t>
            </a:r>
          </a:p>
          <a:p>
            <a:r>
              <a:rPr lang="en-GB" sz="1200" kern="1200" baseline="0" dirty="0" smtClean="0">
                <a:solidFill>
                  <a:schemeClr val="tx1"/>
                </a:solidFill>
                <a:latin typeface="+mn-lt"/>
                <a:ea typeface="+mn-ea"/>
                <a:cs typeface="+mn-cs"/>
              </a:rPr>
              <a:t>Physiological confounds </a:t>
            </a: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pPr>
              <a:lnSpc>
                <a:spcPct val="80000"/>
              </a:lnSpc>
            </a:pPr>
            <a:endParaRPr lang="en-US" altLang="en-US" sz="1600" kern="0" dirty="0" smtClean="0">
              <a:ea typeface="ＭＳ Ｐゴシック" pitchFamily="34" charset="-128"/>
            </a:endParaRPr>
          </a:p>
          <a:p>
            <a:pPr>
              <a:lnSpc>
                <a:spcPct val="80000"/>
              </a:lnSpc>
            </a:pPr>
            <a:r>
              <a:rPr lang="en-US" altLang="en-US" sz="1600" kern="0" dirty="0" smtClean="0">
                <a:ea typeface="ＭＳ Ｐゴシック" pitchFamily="34" charset="-128"/>
              </a:rPr>
              <a:t>SPM represents time as going down</a:t>
            </a:r>
          </a:p>
          <a:p>
            <a:pPr>
              <a:lnSpc>
                <a:spcPct val="80000"/>
              </a:lnSpc>
            </a:pPr>
            <a:r>
              <a:rPr lang="en-US" altLang="en-US" sz="1600" kern="0" dirty="0" smtClean="0">
                <a:ea typeface="ＭＳ Ｐゴシック" pitchFamily="34" charset="-128"/>
              </a:rPr>
              <a:t>SPM represents predictors within the design matrix as grayscale plots (where black = low, white = high) over time</a:t>
            </a:r>
          </a:p>
          <a:p>
            <a:pPr>
              <a:lnSpc>
                <a:spcPct val="80000"/>
              </a:lnSpc>
            </a:pPr>
            <a:r>
              <a:rPr lang="en-US" altLang="en-US" sz="1600" kern="0" dirty="0" smtClean="0">
                <a:ea typeface="ＭＳ Ｐゴシック" pitchFamily="34" charset="-128"/>
              </a:rPr>
              <a:t>GLM includes a constant to take care of the average activation level throughout each run</a:t>
            </a:r>
          </a:p>
          <a:p>
            <a:pPr lvl="1">
              <a:lnSpc>
                <a:spcPct val="80000"/>
              </a:lnSpc>
            </a:pPr>
            <a:r>
              <a:rPr lang="en-US" altLang="en-US" sz="1400" kern="0" dirty="0" smtClean="0">
                <a:ea typeface="ＭＳ Ｐゴシック" pitchFamily="34" charset="-128"/>
              </a:rPr>
              <a:t>SPM shows this </a:t>
            </a:r>
            <a:r>
              <a:rPr lang="en-US" altLang="en-US" sz="1400" kern="0" dirty="0" err="1" smtClean="0">
                <a:ea typeface="ＭＳ Ｐゴシック" pitchFamily="34" charset="-128"/>
              </a:rPr>
              <a:t>explicity</a:t>
            </a:r>
            <a:r>
              <a:rPr lang="en-US" altLang="en-US" sz="1400" kern="0" dirty="0" smtClean="0">
                <a:ea typeface="ＭＳ Ｐゴシック" pitchFamily="34" charset="-128"/>
              </a:rPr>
              <a:t> (BV may not)</a:t>
            </a:r>
          </a:p>
          <a:p>
            <a:endParaRPr lang="en-GB" dirty="0" smtClean="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29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kern="0" dirty="0" smtClean="0">
              <a:ea typeface="ＭＳ Ｐゴシック" pitchFamily="34" charset="-128"/>
            </a:endParaRPr>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31</a:t>
            </a:fld>
            <a:endParaRPr lang="en-GB"/>
          </a:p>
        </p:txBody>
      </p:sp>
    </p:spTree>
    <p:extLst>
      <p:ext uri="{BB962C8B-B14F-4D97-AF65-F5344CB8AC3E}">
        <p14:creationId xmlns="" xmlns:p14="http://schemas.microsoft.com/office/powerpoint/2010/main" val="1133790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33</a:t>
            </a:fld>
            <a:endParaRPr lang="en-GB"/>
          </a:p>
        </p:txBody>
      </p:sp>
    </p:spTree>
    <p:extLst>
      <p:ext uri="{BB962C8B-B14F-4D97-AF65-F5344CB8AC3E}">
        <p14:creationId xmlns="" xmlns:p14="http://schemas.microsoft.com/office/powerpoint/2010/main" val="46749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9273B80F-9993-49FF-9A5F-F107AF0C8D4B}" type="slidenum">
              <a:rPr lang="en-US" smtClean="0">
                <a:solidFill>
                  <a:prstClr val="black"/>
                </a:solidFill>
                <a:latin typeface="Arial" charset="0"/>
              </a:rPr>
              <a:pPr>
                <a:defRPr/>
              </a:pPr>
              <a:t>37</a:t>
            </a:fld>
            <a:endParaRPr lang="en-US" smtClean="0">
              <a:solidFill>
                <a:prstClr val="black"/>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marL="247642" indent="-247642"/>
            <a:endParaRPr lang="en-GB" sz="1700">
              <a:latin typeface="Arial" charset="0"/>
            </a:endParaRPr>
          </a:p>
          <a:p>
            <a:pPr marL="247642" indent="-247642"/>
            <a:endParaRPr lang="en-GB" sz="11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73047A99-7026-4AA0-B192-FF44E1A626E8}" type="slidenum">
              <a:rPr lang="en-US" smtClean="0">
                <a:solidFill>
                  <a:prstClr val="black"/>
                </a:solidFill>
                <a:latin typeface="Arial" charset="0"/>
              </a:rPr>
              <a:pPr>
                <a:defRPr/>
              </a:pPr>
              <a:t>38</a:t>
            </a:fld>
            <a:endParaRPr lang="en-US" smtClean="0">
              <a:solidFill>
                <a:prstClr val="black"/>
              </a:solidFill>
              <a:latin typeface="Arial" charset="0"/>
            </a:endParaRPr>
          </a:p>
        </p:txBody>
      </p:sp>
      <p:sp>
        <p:nvSpPr>
          <p:cNvPr id="51203" name="Rectangle 2"/>
          <p:cNvSpPr>
            <a:spLocks noGrp="1" noRot="1" noChangeAspect="1" noChangeArrowheads="1" noTextEdit="1"/>
          </p:cNvSpPr>
          <p:nvPr>
            <p:ph type="sldImg"/>
          </p:nvPr>
        </p:nvSpPr>
        <p:spPr>
          <a:xfrm>
            <a:off x="1401763" y="766763"/>
            <a:ext cx="2730500" cy="2049462"/>
          </a:xfrm>
          <a:ln/>
        </p:spPr>
      </p:sp>
      <p:sp>
        <p:nvSpPr>
          <p:cNvPr id="51204" name="Rectangle 3"/>
          <p:cNvSpPr>
            <a:spLocks noGrp="1" noChangeArrowheads="1"/>
          </p:cNvSpPr>
          <p:nvPr>
            <p:ph type="body" idx="1"/>
          </p:nvPr>
        </p:nvSpPr>
        <p:spPr>
          <a:xfrm>
            <a:off x="943391" y="2964862"/>
            <a:ext cx="5208932" cy="5759554"/>
          </a:xfrm>
          <a:noFill/>
          <a:ln/>
        </p:spPr>
        <p:txBody>
          <a:bodyPr/>
          <a:lstStyle/>
          <a:p>
            <a:pPr defTabSz="495285">
              <a:defRPr/>
            </a:pPr>
            <a:r>
              <a:rPr lang="en-GB" sz="900" b="1" dirty="0" err="1">
                <a:solidFill>
                  <a:schemeClr val="tx2"/>
                </a:solidFill>
              </a:rPr>
              <a:t>Regressors</a:t>
            </a:r>
            <a:r>
              <a:rPr lang="en-GB" sz="900" b="1" dirty="0"/>
              <a:t> </a:t>
            </a:r>
            <a:r>
              <a:rPr lang="en-GB" sz="900" dirty="0"/>
              <a:t>– represent the hypothesised contribution of your experiment to the </a:t>
            </a:r>
            <a:r>
              <a:rPr lang="en-GB" sz="900" dirty="0" err="1"/>
              <a:t>fMRI</a:t>
            </a:r>
            <a:r>
              <a:rPr lang="en-GB" sz="900" dirty="0"/>
              <a:t> time series. They are represented by the columns in the design matrix (1column = 1  </a:t>
            </a:r>
            <a:r>
              <a:rPr lang="en-GB" sz="900" dirty="0" err="1"/>
              <a:t>regressor</a:t>
            </a:r>
            <a:r>
              <a:rPr lang="en-GB" sz="900" dirty="0"/>
              <a:t>) </a:t>
            </a:r>
          </a:p>
          <a:p>
            <a:pPr defTabSz="495285">
              <a:defRPr/>
            </a:pPr>
            <a:r>
              <a:rPr lang="en-GB" sz="900" b="1" dirty="0" err="1">
                <a:solidFill>
                  <a:schemeClr val="tx2"/>
                </a:solidFill>
              </a:rPr>
              <a:t>Regressors</a:t>
            </a:r>
            <a:r>
              <a:rPr lang="en-GB" sz="900" b="1" dirty="0">
                <a:solidFill>
                  <a:schemeClr val="tx2"/>
                </a:solidFill>
              </a:rPr>
              <a:t> of interest</a:t>
            </a:r>
            <a:r>
              <a:rPr lang="en-GB" sz="900" dirty="0">
                <a:solidFill>
                  <a:srgbClr val="008080"/>
                </a:solidFill>
              </a:rPr>
              <a:t> </a:t>
            </a:r>
            <a:r>
              <a:rPr lang="en-GB" sz="900" dirty="0"/>
              <a:t>i.e. Experimental </a:t>
            </a:r>
            <a:r>
              <a:rPr lang="en-GB" sz="900" dirty="0" err="1"/>
              <a:t>Regressors</a:t>
            </a:r>
            <a:r>
              <a:rPr lang="en-GB" sz="900" dirty="0">
                <a:solidFill>
                  <a:srgbClr val="008080"/>
                </a:solidFill>
              </a:rPr>
              <a:t> </a:t>
            </a:r>
            <a:r>
              <a:rPr lang="en-GB" sz="900" dirty="0"/>
              <a:t>– represent those variables which you intentionally manipulated. The type of variable used affects how it will be represented in the design matrix</a:t>
            </a:r>
          </a:p>
          <a:p>
            <a:pPr defTabSz="495285">
              <a:defRPr/>
            </a:pPr>
            <a:r>
              <a:rPr lang="en-GB" sz="900" dirty="0"/>
              <a:t>E.g.  -</a:t>
            </a:r>
            <a:r>
              <a:rPr lang="en-GB" sz="900" dirty="0">
                <a:solidFill>
                  <a:srgbClr val="008080"/>
                </a:solidFill>
              </a:rPr>
              <a:t> </a:t>
            </a:r>
            <a:r>
              <a:rPr lang="en-GB" sz="900" dirty="0"/>
              <a:t>The 6</a:t>
            </a:r>
            <a:r>
              <a:rPr lang="en-GB" sz="900" dirty="0">
                <a:solidFill>
                  <a:srgbClr val="008080"/>
                </a:solidFill>
              </a:rPr>
              <a:t> </a:t>
            </a:r>
            <a:r>
              <a:rPr lang="en-GB" sz="900" b="1" dirty="0">
                <a:solidFill>
                  <a:schemeClr val="tx2"/>
                </a:solidFill>
              </a:rPr>
              <a:t>movement </a:t>
            </a:r>
            <a:r>
              <a:rPr lang="en-GB" sz="900" b="1" dirty="0" err="1">
                <a:solidFill>
                  <a:schemeClr val="tx2"/>
                </a:solidFill>
              </a:rPr>
              <a:t>regressors</a:t>
            </a:r>
            <a:r>
              <a:rPr lang="en-GB" sz="900" dirty="0"/>
              <a:t> (rotations x3 &amp; translations x3 )   or physiological factors e.g. heart rate, breathing or others (e.g., scanner known linear drift)</a:t>
            </a:r>
          </a:p>
          <a:p>
            <a:pPr defTabSz="495285">
              <a:defRPr/>
            </a:pPr>
            <a:endParaRPr lang="en-GB" sz="900" dirty="0"/>
          </a:p>
          <a:p>
            <a:pPr defTabSz="495285">
              <a:defRPr/>
            </a:pPr>
            <a:r>
              <a:rPr lang="en-GB" sz="900" b="1" dirty="0" err="1">
                <a:solidFill>
                  <a:schemeClr val="tx2"/>
                </a:solidFill>
              </a:rPr>
              <a:t>Regressors</a:t>
            </a:r>
            <a:r>
              <a:rPr lang="en-GB" sz="900" b="1" dirty="0">
                <a:solidFill>
                  <a:schemeClr val="tx2"/>
                </a:solidFill>
              </a:rPr>
              <a:t> of no interest</a:t>
            </a:r>
            <a:r>
              <a:rPr lang="en-GB" sz="900" dirty="0">
                <a:solidFill>
                  <a:srgbClr val="008080"/>
                </a:solidFill>
              </a:rPr>
              <a:t> </a:t>
            </a:r>
            <a:r>
              <a:rPr lang="en-GB" sz="900" dirty="0"/>
              <a:t>or nuisance </a:t>
            </a:r>
            <a:r>
              <a:rPr lang="en-GB" sz="900" dirty="0" err="1"/>
              <a:t>regressors</a:t>
            </a:r>
            <a:r>
              <a:rPr lang="en-GB" sz="900" dirty="0"/>
              <a:t> – represent those variables which you did not manipulate but you suspect may have an effect. By including nuisance </a:t>
            </a:r>
            <a:r>
              <a:rPr lang="en-GB" sz="900" dirty="0" err="1"/>
              <a:t>regressors</a:t>
            </a:r>
            <a:r>
              <a:rPr lang="en-GB" sz="900" dirty="0"/>
              <a:t> in your design matrix you decrease the amount of error.</a:t>
            </a:r>
          </a:p>
          <a:p>
            <a:pPr defTabSz="495285">
              <a:defRPr/>
            </a:pPr>
            <a:endParaRPr lang="en-GB" sz="900" dirty="0"/>
          </a:p>
          <a:p>
            <a:pPr eaLnBrk="1" hangingPunct="1"/>
            <a:endParaRPr lang="en-GB" sz="900"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a:defRPr/>
            </a:pPr>
            <a:fld id="{486830E4-BDF2-48A8-915A-F46E27715CAE}" type="slidenum">
              <a:rPr lang="en-US" smtClean="0">
                <a:solidFill>
                  <a:prstClr val="black"/>
                </a:solidFill>
                <a:latin typeface="Arial" charset="0"/>
              </a:rPr>
              <a:pPr>
                <a:defRPr/>
              </a:pPr>
              <a:t>39</a:t>
            </a:fld>
            <a:endParaRPr lang="en-US" smtClean="0">
              <a:solidFill>
                <a:prstClr val="black"/>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GB" sz="1900"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find the estimation</a:t>
            </a:r>
            <a:r>
              <a:rPr lang="en-US" baseline="0" dirty="0" smtClean="0"/>
              <a:t> of the B by minimizing the variance of the error/residual. Parameters of interest have been estimated.</a:t>
            </a:r>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9120FA65-3E5F-417A-B80C-68C49E80A6EB}" type="slidenum">
              <a:rPr lang="en-US">
                <a:solidFill>
                  <a:prstClr val="black"/>
                </a:solidFill>
              </a:rPr>
              <a:pPr/>
              <a:t>41</a:t>
            </a:fld>
            <a:endParaRPr lang="en-US">
              <a:solidFill>
                <a:prstClr val="black"/>
              </a:solidFill>
            </a:endParaRPr>
          </a:p>
        </p:txBody>
      </p:sp>
      <p:sp>
        <p:nvSpPr>
          <p:cNvPr id="21506" name="Rectangle 2"/>
          <p:cNvSpPr>
            <a:spLocks noGrp="1" noRot="1" noChangeAspect="1" noChangeArrowheads="1" noTextEdit="1"/>
          </p:cNvSpPr>
          <p:nvPr>
            <p:ph type="sldImg"/>
          </p:nvPr>
        </p:nvSpPr>
        <p:spPr>
          <a:xfrm>
            <a:off x="1157288" y="892175"/>
            <a:ext cx="4786312" cy="3589338"/>
          </a:xfrm>
          <a:ln w="12700" cap="flat">
            <a:solidFill>
              <a:schemeClr val="tx1"/>
            </a:solidFill>
          </a:ln>
        </p:spPr>
      </p:sp>
      <p:sp>
        <p:nvSpPr>
          <p:cNvPr id="21507" name="Rectangle 3"/>
          <p:cNvSpPr>
            <a:spLocks noGrp="1" noChangeArrowheads="1"/>
          </p:cNvSpPr>
          <p:nvPr>
            <p:ph type="body" idx="1"/>
          </p:nvPr>
        </p:nvSpPr>
        <p:spPr>
          <a:xfrm>
            <a:off x="941388" y="4876044"/>
            <a:ext cx="5219700" cy="4618908"/>
          </a:xfrm>
        </p:spPr>
        <p:txBody>
          <a:bodyPr lIns="93642" tIns="46820" rIns="93642" bIns="46820"/>
          <a:lstStyle/>
          <a:p>
            <a:pPr defTabSz="495285">
              <a:defRPr/>
            </a:pPr>
            <a:r>
              <a:rPr lang="en-GB" dirty="0" smtClean="0"/>
              <a:t>After model specification and estimation, we now need to perform </a:t>
            </a:r>
            <a:r>
              <a:rPr lang="en-GB" dirty="0" smtClean="0">
                <a:solidFill>
                  <a:srgbClr val="C00000"/>
                </a:solidFill>
              </a:rPr>
              <a:t>statistical tests </a:t>
            </a:r>
            <a:r>
              <a:rPr lang="en-GB" dirty="0" smtClean="0"/>
              <a:t>of our </a:t>
            </a:r>
            <a:r>
              <a:rPr lang="en-GB" dirty="0" smtClean="0">
                <a:solidFill>
                  <a:srgbClr val="C00000"/>
                </a:solidFill>
              </a:rPr>
              <a:t>effects of interest</a:t>
            </a:r>
            <a:r>
              <a:rPr lang="en-GB" dirty="0" smtClean="0"/>
              <a:t>.</a:t>
            </a:r>
          </a:p>
          <a:p>
            <a:pPr eaLnBrk="1" hangingPunct="1"/>
            <a:endParaRPr lang="en-GB"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sz="1300" dirty="0"/>
              <a:t>Because </a:t>
            </a:r>
            <a:r>
              <a:rPr lang="en-US" altLang="zh-TW" sz="1300" dirty="0" err="1"/>
              <a:t>fMRI</a:t>
            </a:r>
            <a:r>
              <a:rPr lang="en-US" altLang="zh-TW" sz="1300" dirty="0"/>
              <a:t> provides no information about </a:t>
            </a:r>
            <a:r>
              <a:rPr lang="en-US" altLang="zh-TW" sz="1300" dirty="0">
                <a:solidFill>
                  <a:srgbClr val="FF0000"/>
                </a:solidFill>
              </a:rPr>
              <a:t>absolute levels </a:t>
            </a:r>
            <a:r>
              <a:rPr lang="en-US" altLang="zh-TW" sz="1300" dirty="0"/>
              <a:t>of activation, only about </a:t>
            </a:r>
            <a:r>
              <a:rPr lang="en-US" altLang="zh-TW" sz="1300" dirty="0">
                <a:solidFill>
                  <a:srgbClr val="FF0000"/>
                </a:solidFill>
              </a:rPr>
              <a:t>changes in activation over time</a:t>
            </a:r>
          </a:p>
          <a:p>
            <a:r>
              <a:rPr lang="en-US" altLang="zh-TW" sz="1300" dirty="0"/>
              <a:t>Research hypotheses involve </a:t>
            </a:r>
            <a:r>
              <a:rPr lang="en-US" altLang="zh-TW" sz="1300" dirty="0">
                <a:solidFill>
                  <a:srgbClr val="FF0000"/>
                </a:solidFill>
              </a:rPr>
              <a:t>comparison</a:t>
            </a:r>
            <a:r>
              <a:rPr lang="en-US" altLang="zh-TW" sz="1300" dirty="0"/>
              <a:t> of activation between conditions</a:t>
            </a:r>
          </a:p>
          <a:p>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Contrast is a weighted sum of parameters. In this example,</a:t>
            </a:r>
            <a:r>
              <a:rPr lang="en-US" baseline="0" dirty="0" smtClean="0"/>
              <a:t> we ask if B1 is significantly different from noise</a:t>
            </a:r>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 size of C transposed B divided by how variable is B1</a:t>
            </a:r>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define the contrast [1</a:t>
            </a:r>
            <a:r>
              <a:rPr lang="en-GB" baseline="0" dirty="0" smtClean="0"/>
              <a:t> 1 -1] this is possible and SPM will not return an error but this will test for the hypotheses that the effect of emotional faces is twice as great as the effect of neutral faces, explaining why you need to average across the two emotion conditions.</a:t>
            </a:r>
            <a:endParaRPr lang="en-GB" dirty="0"/>
          </a:p>
        </p:txBody>
      </p:sp>
      <p:sp>
        <p:nvSpPr>
          <p:cNvPr id="4" name="Slide Number Placeholder 3"/>
          <p:cNvSpPr>
            <a:spLocks noGrp="1"/>
          </p:cNvSpPr>
          <p:nvPr>
            <p:ph type="sldNum" sz="quarter" idx="10"/>
          </p:nvPr>
        </p:nvSpPr>
        <p:spPr/>
        <p:txBody>
          <a:bodyPr/>
          <a:lstStyle/>
          <a:p>
            <a:pPr>
              <a:defRPr/>
            </a:pPr>
            <a:fld id="{39165780-B578-4845-9028-72407884F884}" type="slidenum">
              <a:rPr lang="en-US" smtClean="0">
                <a:solidFill>
                  <a:prstClr val="black"/>
                </a:solidFill>
              </a:rPr>
              <a:pPr>
                <a:defRPr/>
              </a:pPr>
              <a:t>47</a:t>
            </a:fld>
            <a:endParaRPr lang="en-US">
              <a:solidFill>
                <a:prstClr val="black"/>
              </a:solidFill>
            </a:endParaRPr>
          </a:p>
        </p:txBody>
      </p:sp>
    </p:spTree>
    <p:extLst>
      <p:ext uri="{BB962C8B-B14F-4D97-AF65-F5344CB8AC3E}">
        <p14:creationId xmlns="" xmlns:p14="http://schemas.microsoft.com/office/powerpoint/2010/main" val="180165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4</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T-contrasts = particular case of F-contrast, when matrix is a vector, and F=T</a:t>
            </a:r>
            <a:r>
              <a:rPr lang="en-GB" baseline="30000" dirty="0" smtClean="0"/>
              <a:t>2</a:t>
            </a:r>
          </a:p>
          <a:p>
            <a:endParaRPr lang="en-GB" dirty="0"/>
          </a:p>
        </p:txBody>
      </p:sp>
      <p:sp>
        <p:nvSpPr>
          <p:cNvPr id="4" name="Slide Number Placeholder 3"/>
          <p:cNvSpPr>
            <a:spLocks noGrp="1"/>
          </p:cNvSpPr>
          <p:nvPr>
            <p:ph type="sldNum" sz="quarter" idx="10"/>
          </p:nvPr>
        </p:nvSpPr>
        <p:spPr/>
        <p:txBody>
          <a:bodyPr/>
          <a:lstStyle/>
          <a:p>
            <a:pPr>
              <a:defRPr/>
            </a:pPr>
            <a:fld id="{39165780-B578-4845-9028-72407884F884}" type="slidenum">
              <a:rPr lang="en-US" smtClean="0">
                <a:solidFill>
                  <a:prstClr val="black"/>
                </a:solidFill>
              </a:rPr>
              <a:pPr>
                <a:defRPr/>
              </a:pPr>
              <a:t>48</a:t>
            </a:fld>
            <a:endParaRPr lang="en-US">
              <a:solidFill>
                <a:prstClr val="black"/>
              </a:solidFill>
            </a:endParaRPr>
          </a:p>
        </p:txBody>
      </p:sp>
    </p:spTree>
    <p:extLst>
      <p:ext uri="{BB962C8B-B14F-4D97-AF65-F5344CB8AC3E}">
        <p14:creationId xmlns="" xmlns:p14="http://schemas.microsoft.com/office/powerpoint/2010/main" val="2593533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e.G</a:t>
            </a:r>
            <a:r>
              <a:rPr lang="en-US" dirty="0" smtClean="0"/>
              <a:t> drift parameters, sum of sq errors</a:t>
            </a:r>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Contrast: what questions</a:t>
            </a:r>
            <a:r>
              <a:rPr lang="en-US" baseline="0" dirty="0" smtClean="0"/>
              <a:t> you can put to the model</a:t>
            </a:r>
            <a:endParaRPr lang="en-US" dirty="0"/>
          </a:p>
        </p:txBody>
      </p:sp>
      <p:sp>
        <p:nvSpPr>
          <p:cNvPr id="4" name="Slide Number Placeholder 3"/>
          <p:cNvSpPr>
            <a:spLocks noGrp="1"/>
          </p:cNvSpPr>
          <p:nvPr>
            <p:ph type="sldNum" sz="quarter" idx="10"/>
          </p:nvPr>
        </p:nvSpPr>
        <p:spPr/>
        <p:txBody>
          <a:bodyPr/>
          <a:lstStyle/>
          <a:p>
            <a:fld id="{FD2826FF-AA27-8A4A-BF8E-67D1F32A8593}"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http://en.wikipedia.org/wiki/Magnetic_resonance_imaging</a:t>
            </a:r>
          </a:p>
          <a:p>
            <a:r>
              <a:rPr lang="en-GB" dirty="0" smtClean="0"/>
              <a:t>http://www.snl.salk.edu/~anja/links/projectsfMRI1.html</a:t>
            </a:r>
          </a:p>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11BA8C04-6E8A-48A8-A2C1-66D2F0E72C27}"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6</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7</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8</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baseline="0"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9</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90570">
              <a:defRPr/>
            </a:pPr>
            <a:endParaRPr lang="en-GB" baseline="0" dirty="0" smtClean="0"/>
          </a:p>
        </p:txBody>
      </p:sp>
      <p:sp>
        <p:nvSpPr>
          <p:cNvPr id="4" name="Slide Number Placeholder 3"/>
          <p:cNvSpPr>
            <a:spLocks noGrp="1"/>
          </p:cNvSpPr>
          <p:nvPr>
            <p:ph type="sldNum" sz="quarter" idx="10"/>
          </p:nvPr>
        </p:nvSpPr>
        <p:spPr/>
        <p:txBody>
          <a:bodyPr/>
          <a:lstStyle/>
          <a:p>
            <a:fld id="{AD0793E1-29EF-4FA9-9FCC-F93466A799C7}" type="slidenum">
              <a:rPr lang="zh-TW" altLang="en-US" smtClean="0"/>
              <a:pPr/>
              <a:t>10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4" name="Picture 4" descr="Black1024"/>
          <p:cNvPicPr>
            <a:picLocks noChangeAspect="1" noChangeArrowheads="1"/>
          </p:cNvPicPr>
          <p:nvPr/>
        </p:nvPicPr>
        <p:blipFill>
          <a:blip r:embed="rId2" cstate="print"/>
          <a:srcRect/>
          <a:stretch>
            <a:fillRect/>
          </a:stretch>
        </p:blipFill>
        <p:spPr bwMode="auto">
          <a:xfrm>
            <a:off x="0" y="0"/>
            <a:ext cx="9144000" cy="1295400"/>
          </a:xfrm>
          <a:prstGeom prst="rect">
            <a:avLst/>
          </a:prstGeom>
          <a:noFill/>
          <a:ln w="9525">
            <a:noFill/>
            <a:miter lim="800000"/>
            <a:headEnd/>
            <a:tailEnd/>
          </a:ln>
        </p:spPr>
      </p:pic>
      <p:sp>
        <p:nvSpPr>
          <p:cNvPr id="8194" name="Rectangle 2"/>
          <p:cNvSpPr>
            <a:spLocks noGrp="1" noChangeArrowheads="1"/>
          </p:cNvSpPr>
          <p:nvPr>
            <p:ph type="ctrTitle"/>
          </p:nvPr>
        </p:nvSpPr>
        <p:spPr>
          <a:xfrm>
            <a:off x="323850" y="1484313"/>
            <a:ext cx="8496300" cy="1368425"/>
          </a:xfrm>
        </p:spPr>
        <p:txBody>
          <a:bodyPr/>
          <a:lstStyle>
            <a:lvl1pPr>
              <a:defRPr/>
            </a:lvl1pPr>
          </a:lstStyle>
          <a:p>
            <a:r>
              <a:rPr lang="en-US" dirty="0" smtClean="0"/>
              <a:t>Click to edit Master title style</a:t>
            </a:r>
            <a:endParaRPr lang="en-US" dirty="0"/>
          </a:p>
        </p:txBody>
      </p:sp>
      <p:sp>
        <p:nvSpPr>
          <p:cNvPr id="8195"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smtClean="0"/>
              <a:t>Click to edit Master subtitle style</a:t>
            </a:r>
            <a:endParaRPr lang="en-US"/>
          </a:p>
        </p:txBody>
      </p:sp>
      <p:sp>
        <p:nvSpPr>
          <p:cNvPr id="5" name="Rectangle 5"/>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a:latin typeface="Arial" charset="0"/>
              </a:defRPr>
            </a:lvl1pPr>
          </a:lstStyle>
          <a:p>
            <a:endParaRPr lang="en-GB"/>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72537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16822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83898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81160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791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30975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9920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6078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8520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47779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47B9D0-D910-1B41-AFE2-72B256E3F621}"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8A4F74-FED6-634D-B441-D3F3F47762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7779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9064F9A9-B87E-4FB1-9559-4F7149A2FE6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3F3F3F"/>
            </a:gs>
            <a:gs pos="100000">
              <a:schemeClr val="bg2"/>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172" name="Rectangle 4"/>
          <p:cNvSpPr>
            <a:spLocks noGrp="1" noChangeArrowheads="1"/>
          </p:cNvSpPr>
          <p:nvPr>
            <p:ph type="sldNum" sz="quarter" idx="4"/>
          </p:nvPr>
        </p:nvSpPr>
        <p:spPr bwMode="auto">
          <a:xfrm>
            <a:off x="304800" y="6337300"/>
            <a:ext cx="85153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9064F9A9-B87E-4FB1-9559-4F7149A2FE6A}" type="slidenum">
              <a:rPr lang="en-GB" smtClean="0"/>
              <a:pPr/>
              <a:t>‹#›</a:t>
            </a:fld>
            <a:endParaRPr lang="en-GB"/>
          </a:p>
        </p:txBody>
      </p:sp>
      <p:pic>
        <p:nvPicPr>
          <p:cNvPr id="4101" name="Picture 5" descr="Black1024"/>
          <p:cNvPicPr>
            <a:picLocks noChangeAspect="1" noChangeArrowheads="1"/>
          </p:cNvPicPr>
          <p:nvPr/>
        </p:nvPicPr>
        <p:blipFill>
          <a:blip r:embed="rId13" cstate="print"/>
          <a:srcRect/>
          <a:stretch>
            <a:fillRect/>
          </a:stretch>
        </p:blipFill>
        <p:spPr bwMode="auto">
          <a:xfrm>
            <a:off x="0" y="0"/>
            <a:ext cx="9144000"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Arial" charset="0"/>
        </a:defRPr>
      </a:lvl2pPr>
      <a:lvl3pPr algn="l" rtl="0" eaLnBrk="1" fontAlgn="base" hangingPunct="1">
        <a:spcBef>
          <a:spcPct val="0"/>
        </a:spcBef>
        <a:spcAft>
          <a:spcPct val="0"/>
        </a:spcAft>
        <a:defRPr sz="3000" b="1">
          <a:solidFill>
            <a:schemeClr val="tx2"/>
          </a:solidFill>
          <a:latin typeface="Arial" charset="0"/>
        </a:defRPr>
      </a:lvl3pPr>
      <a:lvl4pPr algn="l" rtl="0" eaLnBrk="1" fontAlgn="base" hangingPunct="1">
        <a:spcBef>
          <a:spcPct val="0"/>
        </a:spcBef>
        <a:spcAft>
          <a:spcPct val="0"/>
        </a:spcAft>
        <a:defRPr sz="3000" b="1">
          <a:solidFill>
            <a:schemeClr val="tx2"/>
          </a:solidFill>
          <a:latin typeface="Arial" charset="0"/>
        </a:defRPr>
      </a:lvl4pPr>
      <a:lvl5pPr algn="l" rtl="0" eaLnBrk="1" fontAlgn="base" hangingPunct="1">
        <a:spcBef>
          <a:spcPct val="0"/>
        </a:spcBef>
        <a:spcAft>
          <a:spcPct val="0"/>
        </a:spcAft>
        <a:defRPr sz="3000" b="1">
          <a:solidFill>
            <a:schemeClr val="tx2"/>
          </a:solidFill>
          <a:latin typeface="Arial" charset="0"/>
        </a:defRPr>
      </a:lvl5pPr>
      <a:lvl6pPr marL="457200" algn="l" rtl="0" eaLnBrk="1" fontAlgn="base" hangingPunct="1">
        <a:spcBef>
          <a:spcPct val="0"/>
        </a:spcBef>
        <a:spcAft>
          <a:spcPct val="0"/>
        </a:spcAft>
        <a:defRPr sz="3000" b="1">
          <a:solidFill>
            <a:schemeClr val="tx2"/>
          </a:solidFill>
          <a:latin typeface="Arial" charset="0"/>
        </a:defRPr>
      </a:lvl6pPr>
      <a:lvl7pPr marL="914400" algn="l" rtl="0" eaLnBrk="1" fontAlgn="base" hangingPunct="1">
        <a:spcBef>
          <a:spcPct val="0"/>
        </a:spcBef>
        <a:spcAft>
          <a:spcPct val="0"/>
        </a:spcAft>
        <a:defRPr sz="3000" b="1">
          <a:solidFill>
            <a:schemeClr val="tx2"/>
          </a:solidFill>
          <a:latin typeface="Arial" charset="0"/>
        </a:defRPr>
      </a:lvl7pPr>
      <a:lvl8pPr marL="1371600" algn="l" rtl="0" eaLnBrk="1" fontAlgn="base" hangingPunct="1">
        <a:spcBef>
          <a:spcPct val="0"/>
        </a:spcBef>
        <a:spcAft>
          <a:spcPct val="0"/>
        </a:spcAft>
        <a:defRPr sz="3000" b="1">
          <a:solidFill>
            <a:schemeClr val="tx2"/>
          </a:solidFill>
          <a:latin typeface="Arial" charset="0"/>
        </a:defRPr>
      </a:lvl8pPr>
      <a:lvl9pPr marL="1828800" algn="l" rtl="0" eaLnBrk="1" fontAlgn="base" hangingPunct="1">
        <a:spcBef>
          <a:spcPct val="0"/>
        </a:spcBef>
        <a:spcAft>
          <a:spcPct val="0"/>
        </a:spcAft>
        <a:defRPr sz="30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147B9D0-D910-1B41-AFE2-72B256E3F621}" type="datetimeFigureOut">
              <a:rPr lang="en-US" smtClean="0">
                <a:solidFill>
                  <a:prstClr val="black">
                    <a:tint val="75000"/>
                  </a:prstClr>
                </a:solidFill>
              </a:rPr>
              <a:pPr defTabSz="457200"/>
              <a:t>12/3/2013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F8A4F74-FED6-634D-B441-D3F3F477621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13171280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5.png"/><Relationship Id="rId10"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www.google.co.uk/url?sa=i&amp;rct=j&amp;q=&amp;esrc=s&amp;frm=1&amp;source=images&amp;cd=&amp;cad=rja&amp;docid=2FzJBf2XtoZbSM&amp;tbnid=9JWj0GYES2N7IM:&amp;ved=0CAUQjRw&amp;url=http://www.crystalgraphics.com/powerpictures/images.photos.asp?ss=flashlight&amp;ei=Bt2UUu2MC4GQtAav3oCoBA&amp;bvm=bv.57155469,d.ZGU&amp;psig=AFQjCNHvcdX9CTnHHOVUSqyqpbO5tesfPQ&amp;ust=138557400011079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google.co.uk/url?sa=i&amp;rct=j&amp;q=&amp;esrc=s&amp;frm=1&amp;source=images&amp;cd=&amp;cad=rja&amp;docid=2FzJBf2XtoZbSM&amp;tbnid=9JWj0GYES2N7IM:&amp;ved=0CAUQjRw&amp;url=http://www.crystalgraphics.com/powerpictures/images.photos.asp?ss=flashlight&amp;ei=Bt2UUu2MC4GQtAav3oCoBA&amp;bvm=bv.57155469,d.ZGU&amp;psig=AFQjCNHvcdX9CTnHHOVUSqyqpbO5tesfPQ&amp;ust=1385574000110795" TargetMode="Externa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co.uk/url?sa=i&amp;rct=j&amp;q=&amp;esrc=s&amp;frm=1&amp;source=images&amp;cd=&amp;cad=rja&amp;docid=2FzJBf2XtoZbSM&amp;tbnid=9JWj0GYES2N7IM:&amp;ved=0CAUQjRw&amp;url=http://www.crystalgraphics.com/powerpictures/images.photos.asp?ss=flashlight&amp;ei=Bt2UUu2MC4GQtAav3oCoBA&amp;bvm=bv.57155469,d.ZGU&amp;psig=AFQjCNHvcdX9CTnHHOVUSqyqpbO5tesfPQ&amp;ust=1385574000110795" TargetMode="External"/><Relationship Id="rId5" Type="http://schemas.openxmlformats.org/officeDocument/2006/relationships/package" Target="../embeddings/Microsoft_Office_Word_Document1.docx"/><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jpeg"/><Relationship Id="rId5" Type="http://schemas.openxmlformats.org/officeDocument/2006/relationships/hyperlink" Target="http://www.google.co.uk/url?sa=i&amp;rct=j&amp;q=&amp;esrc=s&amp;frm=1&amp;source=images&amp;cd=&amp;cad=rja&amp;docid=2FzJBf2XtoZbSM&amp;tbnid=9JWj0GYES2N7IM:&amp;ved=0CAUQjRw&amp;url=http://www.crystalgraphics.com/powerpictures/images.photos.asp?ss=flashlight&amp;ei=Bt2UUu2MC4GQtAav3oCoBA&amp;bvm=bv.57155469,d.ZGU&amp;psig=AFQjCNHvcdX9CTnHHOVUSqyqpbO5tesfPQ&amp;ust=1385574000110795" TargetMode="External"/><Relationship Id="rId4" Type="http://schemas.openxmlformats.org/officeDocument/2006/relationships/package" Target="../embeddings/Microsoft_Office_Word_Document2.docx"/></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package" Target="../embeddings/Microsoft_Office_Word_Document3.docx"/><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oleObject" Target="../embeddings/oleObject6.bin"/><Relationship Id="rId3" Type="http://schemas.openxmlformats.org/officeDocument/2006/relationships/notesSlide" Target="../notesSlides/notesSlide16.xml"/><Relationship Id="rId7" Type="http://schemas.openxmlformats.org/officeDocument/2006/relationships/image" Target="../media/image70.jpeg"/><Relationship Id="rId12" Type="http://schemas.openxmlformats.org/officeDocument/2006/relationships/oleObject" Target="../embeddings/oleObject5.bin"/><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4.vml"/><Relationship Id="rId6" Type="http://schemas.openxmlformats.org/officeDocument/2006/relationships/oleObject" Target="../embeddings/oleObject2.bin"/><Relationship Id="rId11" Type="http://schemas.openxmlformats.org/officeDocument/2006/relationships/image" Target="../media/image72.png"/><Relationship Id="rId5" Type="http://schemas.openxmlformats.org/officeDocument/2006/relationships/oleObject" Target="../embeddings/oleObject1.bin"/><Relationship Id="rId15" Type="http://schemas.openxmlformats.org/officeDocument/2006/relationships/oleObject" Target="../embeddings/oleObject7.bin"/><Relationship Id="rId10" Type="http://schemas.openxmlformats.org/officeDocument/2006/relationships/oleObject" Target="../embeddings/oleObject4.bin"/><Relationship Id="rId4" Type="http://schemas.openxmlformats.org/officeDocument/2006/relationships/image" Target="../media/image69.png"/><Relationship Id="rId9" Type="http://schemas.openxmlformats.org/officeDocument/2006/relationships/oleObject" Target="../embeddings/oleObject3.bin"/><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mayfieldclinic.com/PE-DBS.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fmri4newbies.com/" TargetMode="External"/><Relationship Id="rId4" Type="http://schemas.openxmlformats.org/officeDocument/2006/relationships/hyperlink" Target="http://ej.iop.org/images/0034-4885/76/9/096601/Full/rpp339755f02_online.jp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3.xml"/><Relationship Id="rId7"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87.jpeg"/><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oleObject" Target="../embeddings/oleObject13.bin"/><Relationship Id="rId4" Type="http://schemas.openxmlformats.org/officeDocument/2006/relationships/oleObject" Target="../embeddings/oleObject9.bin"/><Relationship Id="rId9"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google.co.uk/url?sa=i&amp;rct=j&amp;q=cartoon+car&amp;source=images&amp;cd=&amp;cad=rja&amp;docid=KhtfHZFvojJHWM&amp;tbnid=5tz6nknuN3hj1M:&amp;ved=0CAUQjRw&amp;url=http://imagescar.blogspot.com/2013/07/cartoon-car.html&amp;ei=Y7eRUqq6Nanv0gWXxIDYCw&amp;bvm=bv.56988011,d.ZGU&amp;psig=AFQjCNHCGh3qebI9lzXPmZ8jqF94JeC_-Q&amp;ust=1385367776391643"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24.jpeg"/><Relationship Id="rId5" Type="http://schemas.openxmlformats.org/officeDocument/2006/relationships/image" Target="../media/image12.png"/><Relationship Id="rId10" Type="http://schemas.openxmlformats.org/officeDocument/2006/relationships/image" Target="../media/image23.jpeg"/><Relationship Id="rId4" Type="http://schemas.openxmlformats.org/officeDocument/2006/relationships/image" Target="../media/image20.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25.gif"/><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23.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Methods for Dummies </a:t>
            </a:r>
            <a:br>
              <a:rPr lang="en-GB" dirty="0" smtClean="0"/>
            </a:br>
            <a:r>
              <a:rPr lang="en-GB" sz="6000" dirty="0" smtClean="0"/>
              <a:t>General Linear Model</a:t>
            </a:r>
            <a:endParaRPr lang="en-GB" sz="6000" dirty="0"/>
          </a:p>
        </p:txBody>
      </p:sp>
      <p:sp>
        <p:nvSpPr>
          <p:cNvPr id="3" name="Content Placeholder 2"/>
          <p:cNvSpPr>
            <a:spLocks noGrp="1"/>
          </p:cNvSpPr>
          <p:nvPr>
            <p:ph type="subTitle" idx="1"/>
          </p:nvPr>
        </p:nvSpPr>
        <p:spPr>
          <a:xfrm>
            <a:off x="2428860" y="3500438"/>
            <a:ext cx="4896222" cy="720402"/>
          </a:xfrm>
        </p:spPr>
        <p:txBody>
          <a:bodyPr/>
          <a:lstStyle/>
          <a:p>
            <a:endParaRPr lang="en-GB" b="1" dirty="0" smtClean="0"/>
          </a:p>
          <a:p>
            <a:r>
              <a:rPr lang="en-GB" sz="2000" dirty="0" smtClean="0"/>
              <a:t>Samira Kazan &amp;Yuying Liang </a:t>
            </a:r>
          </a:p>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AutoShape 5"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3" name="AutoShape 7"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5" name="AutoShape 9"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7" name="AutoShape 11"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1" name="AutoShape 15"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3" name="AutoShape 17"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 name="Title 1"/>
          <p:cNvSpPr txBox="1">
            <a:spLocks/>
          </p:cNvSpPr>
          <p:nvPr/>
        </p:nvSpPr>
        <p:spPr>
          <a:xfrm>
            <a:off x="-36512" y="-368374"/>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System </a:t>
            </a:r>
            <a:r>
              <a:rPr lang="en-US" altLang="zh-TW" sz="3400" dirty="0" smtClean="0">
                <a:solidFill>
                  <a:schemeClr val="bg1"/>
                </a:solidFill>
                <a:ea typeface="+mj-ea"/>
                <a:cs typeface="+mj-cs"/>
              </a:rPr>
              <a:t>2</a:t>
            </a: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 –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 Physics</a:t>
            </a:r>
            <a:r>
              <a:rPr kumimoji="0" lang="en-US" altLang="zh-TW" sz="2800" b="0" i="0" u="none" strike="noStrike" kern="1200" cap="none" spc="0" normalizeH="0" noProof="0" dirty="0" smtClean="0">
                <a:ln>
                  <a:noFill/>
                </a:ln>
                <a:solidFill>
                  <a:schemeClr val="bg1"/>
                </a:solidFill>
                <a:effectLst/>
                <a:uLnTx/>
                <a:uFillTx/>
                <a:latin typeface="+mn-lt"/>
                <a:ea typeface="+mj-ea"/>
                <a:cs typeface="+mj-cs"/>
              </a:rPr>
              <a:t>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a:t>
            </a:r>
            <a:r>
              <a:rPr kumimoji="0" lang="en-US" altLang="zh-TW" sz="2800" b="0" i="0" u="none" strike="noStrike" kern="1200" cap="none" spc="0" normalizeH="0" noProof="0" dirty="0" smtClean="0">
                <a:ln>
                  <a:noFill/>
                </a:ln>
                <a:solidFill>
                  <a:schemeClr val="bg1"/>
                </a:solidFill>
                <a:effectLst/>
                <a:uLnTx/>
                <a:uFillTx/>
                <a:latin typeface="+mn-lt"/>
                <a:ea typeface="+mj-ea"/>
                <a:cs typeface="+mj-cs"/>
              </a:rPr>
              <a:t> Physiology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  </a:t>
            </a:r>
            <a:endParaRPr kumimoji="0" lang="zh-TW" altLang="en-US" sz="2800" b="0" i="0" u="none" strike="noStrike" kern="1200" cap="none" spc="0" normalizeH="0" baseline="0" noProof="0" dirty="0">
              <a:ln>
                <a:noFill/>
              </a:ln>
              <a:solidFill>
                <a:schemeClr val="bg1"/>
              </a:solidFill>
              <a:effectLst/>
              <a:uLnTx/>
              <a:uFillTx/>
              <a:latin typeface="+mn-lt"/>
              <a:ea typeface="+mj-ea"/>
              <a:cs typeface="+mj-cs"/>
            </a:endParaRPr>
          </a:p>
        </p:txBody>
      </p:sp>
      <p:grpSp>
        <p:nvGrpSpPr>
          <p:cNvPr id="11" name="Group 10"/>
          <p:cNvGrpSpPr/>
          <p:nvPr/>
        </p:nvGrpSpPr>
        <p:grpSpPr>
          <a:xfrm>
            <a:off x="1331640" y="4797152"/>
            <a:ext cx="5614419" cy="1214446"/>
            <a:chOff x="1331640" y="4797152"/>
            <a:chExt cx="5614419" cy="1214446"/>
          </a:xfrm>
        </p:grpSpPr>
        <p:pic>
          <p:nvPicPr>
            <p:cNvPr id="12" name="Picture 2" descr="http://www.imaging.robarts.ca/~wzheng/Site/fMRI_files/High-reso%20model%20neurovascular%20coupling.jpg"/>
            <p:cNvPicPr>
              <a:picLocks noChangeAspect="1" noChangeArrowheads="1"/>
            </p:cNvPicPr>
            <p:nvPr/>
          </p:nvPicPr>
          <p:blipFill>
            <a:blip r:embed="rId3" cstate="print"/>
            <a:srcRect/>
            <a:stretch>
              <a:fillRect/>
            </a:stretch>
          </p:blipFill>
          <p:spPr bwMode="auto">
            <a:xfrm>
              <a:off x="1331640" y="5015930"/>
              <a:ext cx="1643074" cy="924230"/>
            </a:xfrm>
            <a:prstGeom prst="rect">
              <a:avLst/>
            </a:prstGeom>
            <a:noFill/>
          </p:spPr>
        </p:pic>
        <p:pic>
          <p:nvPicPr>
            <p:cNvPr id="30" name="Picture 29"/>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3127" t="11868" r="8572" b="56205"/>
            <a:stretch/>
          </p:blipFill>
          <p:spPr bwMode="auto">
            <a:xfrm>
              <a:off x="5832234" y="4797152"/>
              <a:ext cx="1113825" cy="1214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1" name="Group 30"/>
            <p:cNvGrpSpPr/>
            <p:nvPr/>
          </p:nvGrpSpPr>
          <p:grpSpPr>
            <a:xfrm>
              <a:off x="2474648" y="4797152"/>
              <a:ext cx="3643338" cy="1214446"/>
              <a:chOff x="3857620" y="1942482"/>
              <a:chExt cx="3643338" cy="1214446"/>
            </a:xfrm>
          </p:grpSpPr>
          <p:sp>
            <p:nvSpPr>
              <p:cNvPr id="34" name="Cube 33"/>
              <p:cNvSpPr/>
              <p:nvPr/>
            </p:nvSpPr>
            <p:spPr>
              <a:xfrm>
                <a:off x="5082326" y="1942482"/>
                <a:ext cx="1357322" cy="1214446"/>
              </a:xfrm>
              <a:prstGeom prst="cube">
                <a:avLst/>
              </a:prstGeom>
              <a:solidFill>
                <a:srgbClr val="FF0000"/>
              </a:solidFill>
              <a:ln>
                <a:solidFill>
                  <a:schemeClr val="tx1"/>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Arrow 35"/>
              <p:cNvSpPr/>
              <p:nvPr/>
            </p:nvSpPr>
            <p:spPr>
              <a:xfrm>
                <a:off x="4434254" y="244653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Arrow 36"/>
              <p:cNvSpPr/>
              <p:nvPr/>
            </p:nvSpPr>
            <p:spPr>
              <a:xfrm>
                <a:off x="6378470" y="243684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itle 1"/>
              <p:cNvSpPr txBox="1">
                <a:spLocks/>
              </p:cNvSpPr>
              <p:nvPr/>
            </p:nvSpPr>
            <p:spPr>
              <a:xfrm>
                <a:off x="3857620" y="2143116"/>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2 </a:t>
                </a:r>
                <a:endParaRPr lang="zh-TW" altLang="en-US" sz="1600" dirty="0">
                  <a:solidFill>
                    <a:schemeClr val="bg1"/>
                  </a:solidFill>
                  <a:latin typeface="Times New Roman" pitchFamily="18" charset="0"/>
                  <a:cs typeface="Times New Roman" pitchFamily="18" charset="0"/>
                </a:endParaRPr>
              </a:p>
            </p:txBody>
          </p:sp>
        </p:grpSp>
      </p:grpSp>
      <p:sp>
        <p:nvSpPr>
          <p:cNvPr id="41" name="TextBox 40"/>
          <p:cNvSpPr txBox="1"/>
          <p:nvPr/>
        </p:nvSpPr>
        <p:spPr>
          <a:xfrm>
            <a:off x="6702914" y="1020940"/>
            <a:ext cx="605391" cy="184175"/>
          </a:xfrm>
          <a:prstGeom prst="rect">
            <a:avLst/>
          </a:prstGeom>
          <a:solidFill>
            <a:schemeClr val="bg1"/>
          </a:solidFill>
        </p:spPr>
        <p:txBody>
          <a:bodyPr wrap="square" rtlCol="0">
            <a:spAutoFit/>
          </a:bodyPr>
          <a:lstStyle/>
          <a:p>
            <a:endParaRPr lang="en-GB" dirty="0"/>
          </a:p>
        </p:txBody>
      </p:sp>
      <p:grpSp>
        <p:nvGrpSpPr>
          <p:cNvPr id="5" name="Group 4"/>
          <p:cNvGrpSpPr/>
          <p:nvPr/>
        </p:nvGrpSpPr>
        <p:grpSpPr>
          <a:xfrm>
            <a:off x="970475" y="2852936"/>
            <a:ext cx="1513293" cy="1800200"/>
            <a:chOff x="1897701" y="2924944"/>
            <a:chExt cx="1513293" cy="1800200"/>
          </a:xfrm>
        </p:grpSpPr>
        <p:pic>
          <p:nvPicPr>
            <p:cNvPr id="133122" name="Picture 2" descr="http://ak4.picdn.net/shutterstock/videos/344095/preview/stock-footage--d-blood-cells-in-vein.jpg"/>
            <p:cNvPicPr>
              <a:picLocks noChangeAspect="1" noChangeArrowheads="1"/>
            </p:cNvPicPr>
            <p:nvPr/>
          </p:nvPicPr>
          <p:blipFill>
            <a:blip r:embed="rId5">
              <a:extLst>
                <a:ext uri="{28A0092B-C50C-407E-A947-70E740481C1C}">
                  <a14:useLocalDpi xmlns="" xmlns:a14="http://schemas.microsoft.com/office/drawing/2010/main" val="0"/>
                </a:ext>
              </a:extLst>
            </a:blip>
            <a:srcRect l="10790" r="14868"/>
            <a:stretch>
              <a:fillRect/>
            </a:stretch>
          </p:blipFill>
          <p:spPr bwMode="auto">
            <a:xfrm>
              <a:off x="1897701" y="2924944"/>
              <a:ext cx="1513293" cy="115010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Up Arrow 3"/>
            <p:cNvSpPr/>
            <p:nvPr/>
          </p:nvSpPr>
          <p:spPr>
            <a:xfrm rot="20580000">
              <a:off x="2483768" y="4293096"/>
              <a:ext cx="216024" cy="43204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p:cNvGrpSpPr/>
          <p:nvPr/>
        </p:nvGrpSpPr>
        <p:grpSpPr>
          <a:xfrm>
            <a:off x="1835696" y="996755"/>
            <a:ext cx="1968150" cy="1568149"/>
            <a:chOff x="2535071" y="958662"/>
            <a:chExt cx="1968150" cy="1568149"/>
          </a:xfrm>
        </p:grpSpPr>
        <p:pic>
          <p:nvPicPr>
            <p:cNvPr id="96269" name="Picture 13" descr="hemogl.jpg"/>
            <p:cNvPicPr>
              <a:picLocks noChangeAspect="1" noChangeArrowheads="1"/>
            </p:cNvPicPr>
            <p:nvPr/>
          </p:nvPicPr>
          <p:blipFill>
            <a:blip r:embed="rId6" cstate="print">
              <a:clrChange>
                <a:clrFrom>
                  <a:srgbClr val="F4F6F3"/>
                </a:clrFrom>
                <a:clrTo>
                  <a:srgbClr val="F4F6F3">
                    <a:alpha val="0"/>
                  </a:srgbClr>
                </a:clrTo>
              </a:clrChange>
            </a:blip>
            <a:srcRect/>
            <a:stretch>
              <a:fillRect/>
            </a:stretch>
          </p:blipFill>
          <p:spPr bwMode="auto">
            <a:xfrm>
              <a:off x="2804863" y="958662"/>
              <a:ext cx="1698358" cy="1426621"/>
            </a:xfrm>
            <a:prstGeom prst="rect">
              <a:avLst/>
            </a:prstGeom>
            <a:noFill/>
          </p:spPr>
        </p:pic>
        <p:sp>
          <p:nvSpPr>
            <p:cNvPr id="33" name="Up Arrow 32"/>
            <p:cNvSpPr/>
            <p:nvPr/>
          </p:nvSpPr>
          <p:spPr>
            <a:xfrm rot="3120000">
              <a:off x="2643083" y="2202775"/>
              <a:ext cx="216024" cy="43204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4122289" y="1331511"/>
            <a:ext cx="2825975" cy="1165711"/>
            <a:chOff x="4122289" y="1331511"/>
            <a:chExt cx="2825975" cy="1165711"/>
          </a:xfrm>
        </p:grpSpPr>
        <p:grpSp>
          <p:nvGrpSpPr>
            <p:cNvPr id="7" name="Group 6"/>
            <p:cNvGrpSpPr/>
            <p:nvPr/>
          </p:nvGrpSpPr>
          <p:grpSpPr>
            <a:xfrm>
              <a:off x="4122289" y="1340768"/>
              <a:ext cx="2465935" cy="1156454"/>
              <a:chOff x="4122289" y="1340768"/>
              <a:chExt cx="2465935" cy="1156454"/>
            </a:xfrm>
          </p:grpSpPr>
          <p:pic>
            <p:nvPicPr>
              <p:cNvPr id="32" name="Picture 2" descr="http://ej.iop.org/images/0034-4885/76/9/096601/Full/rpp339755f09_online.jpg"/>
              <p:cNvPicPr>
                <a:picLocks noChangeAspect="1" noChangeArrowheads="1"/>
              </p:cNvPicPr>
              <p:nvPr/>
            </p:nvPicPr>
            <p:blipFill>
              <a:blip r:embed="rId7"/>
              <a:srcRect r="56274"/>
              <a:stretch>
                <a:fillRect/>
              </a:stretch>
            </p:blipFill>
            <p:spPr bwMode="auto">
              <a:xfrm>
                <a:off x="4636370" y="1340768"/>
                <a:ext cx="1951854" cy="1156454"/>
              </a:xfrm>
              <a:prstGeom prst="rect">
                <a:avLst/>
              </a:prstGeom>
              <a:noFill/>
            </p:spPr>
          </p:pic>
          <p:sp>
            <p:nvSpPr>
              <p:cNvPr id="35" name="Up Arrow 34"/>
              <p:cNvSpPr/>
              <p:nvPr/>
            </p:nvSpPr>
            <p:spPr>
              <a:xfrm rot="5400000">
                <a:off x="4230301" y="1404781"/>
                <a:ext cx="216024" cy="43204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6156176" y="1331511"/>
              <a:ext cx="792088" cy="369297"/>
            </a:xfrm>
            <a:prstGeom prst="rect">
              <a:avLst/>
            </a:prstGeom>
            <a:solidFill>
              <a:schemeClr val="bg1"/>
            </a:solidFill>
          </p:spPr>
          <p:txBody>
            <a:bodyPr wrap="square" rtlCol="0">
              <a:spAutoFit/>
            </a:bodyPr>
            <a:lstStyle/>
            <a:p>
              <a:endParaRPr lang="en-GB" dirty="0"/>
            </a:p>
          </p:txBody>
        </p:sp>
      </p:grpSp>
      <p:grpSp>
        <p:nvGrpSpPr>
          <p:cNvPr id="13" name="Group 12"/>
          <p:cNvGrpSpPr/>
          <p:nvPr/>
        </p:nvGrpSpPr>
        <p:grpSpPr>
          <a:xfrm>
            <a:off x="6065963" y="2369585"/>
            <a:ext cx="1785950" cy="2232247"/>
            <a:chOff x="6065963" y="2369585"/>
            <a:chExt cx="1785950" cy="2232247"/>
          </a:xfrm>
        </p:grpSpPr>
        <p:grpSp>
          <p:nvGrpSpPr>
            <p:cNvPr id="10" name="Group 9"/>
            <p:cNvGrpSpPr/>
            <p:nvPr/>
          </p:nvGrpSpPr>
          <p:grpSpPr>
            <a:xfrm>
              <a:off x="6065963" y="2369585"/>
              <a:ext cx="1785950" cy="1624772"/>
              <a:chOff x="6065963" y="2369585"/>
              <a:chExt cx="1785950" cy="1624772"/>
            </a:xfrm>
          </p:grpSpPr>
          <p:pic>
            <p:nvPicPr>
              <p:cNvPr id="28" name="Picture 27" descr="rpp339755f02_online.jpg"/>
              <p:cNvPicPr>
                <a:picLocks noChangeAspect="1"/>
              </p:cNvPicPr>
              <p:nvPr/>
            </p:nvPicPr>
            <p:blipFill>
              <a:blip r:embed="rId8" cstate="print"/>
              <a:srcRect t="13073" r="48663" b="9717"/>
              <a:stretch>
                <a:fillRect/>
              </a:stretch>
            </p:blipFill>
            <p:spPr>
              <a:xfrm>
                <a:off x="6065963" y="2924944"/>
                <a:ext cx="1785950" cy="1069413"/>
              </a:xfrm>
              <a:prstGeom prst="rect">
                <a:avLst/>
              </a:prstGeom>
            </p:spPr>
          </p:pic>
          <p:sp>
            <p:nvSpPr>
              <p:cNvPr id="38" name="Up Arrow 37"/>
              <p:cNvSpPr/>
              <p:nvPr/>
            </p:nvSpPr>
            <p:spPr>
              <a:xfrm rot="8520000">
                <a:off x="6297346" y="2369585"/>
                <a:ext cx="216024" cy="43204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Up Arrow 39"/>
            <p:cNvSpPr/>
            <p:nvPr/>
          </p:nvSpPr>
          <p:spPr>
            <a:xfrm rot="11880000">
              <a:off x="6594902" y="4169784"/>
              <a:ext cx="216024" cy="432048"/>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p:cNvSpPr txBox="1"/>
          <p:nvPr/>
        </p:nvSpPr>
        <p:spPr>
          <a:xfrm>
            <a:off x="7072298" y="6215082"/>
            <a:ext cx="2071734" cy="276999"/>
          </a:xfrm>
          <a:prstGeom prst="rect">
            <a:avLst/>
          </a:prstGeom>
          <a:noFill/>
        </p:spPr>
        <p:txBody>
          <a:bodyPr wrap="square" rtlCol="0">
            <a:spAutoFit/>
          </a:bodyPr>
          <a:lstStyle/>
          <a:p>
            <a:r>
              <a:rPr lang="en-GB" sz="1200" dirty="0" smtClean="0"/>
              <a:t>Images courtesy of [7-10]</a:t>
            </a:r>
            <a:endParaRPr lang="en-GB" sz="1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AutoShape 5"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3" name="AutoShape 7"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5" name="AutoShape 9"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7" name="AutoShape 11"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1" name="AutoShape 15"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3" name="AutoShape 17"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3" name="Group 2"/>
          <p:cNvGrpSpPr/>
          <p:nvPr/>
        </p:nvGrpSpPr>
        <p:grpSpPr>
          <a:xfrm>
            <a:off x="539552" y="3933056"/>
            <a:ext cx="5638534" cy="1679332"/>
            <a:chOff x="785240" y="3677543"/>
            <a:chExt cx="5638534" cy="1679332"/>
          </a:xfrm>
        </p:grpSpPr>
        <p:sp>
          <p:nvSpPr>
            <p:cNvPr id="29" name="Text Box 17"/>
            <p:cNvSpPr txBox="1">
              <a:spLocks noChangeArrowheads="1"/>
            </p:cNvSpPr>
            <p:nvPr/>
          </p:nvSpPr>
          <p:spPr bwMode="auto">
            <a:xfrm>
              <a:off x="785240" y="3677543"/>
              <a:ext cx="4987263"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dirty="0"/>
                <a:t>system 2 is </a:t>
              </a:r>
              <a:r>
                <a:rPr lang="en-US" altLang="en-US" sz="2800" b="1" i="1" dirty="0">
                  <a:latin typeface="Times New Roman" panose="02020603050405020304" pitchFamily="18" charset="0"/>
                  <a:cs typeface="Times New Roman" panose="02020603050405020304" pitchFamily="18" charset="0"/>
                </a:rPr>
                <a:t>c</a:t>
              </a:r>
              <a:r>
                <a:rPr lang="en-US" altLang="en-US" sz="2800" b="1" i="1" dirty="0" smtClean="0">
                  <a:latin typeface="Times New Roman" panose="02020603050405020304" pitchFamily="18" charset="0"/>
                  <a:cs typeface="Times New Roman" panose="02020603050405020304" pitchFamily="18" charset="0"/>
                </a:rPr>
                <a:t>lose</a:t>
              </a:r>
              <a:r>
                <a:rPr lang="en-US" altLang="en-US" dirty="0" smtClean="0"/>
                <a:t> to being </a:t>
              </a:r>
              <a:r>
                <a:rPr lang="en-US" altLang="en-US" sz="3400" b="1" i="1" dirty="0" smtClean="0">
                  <a:latin typeface="Times New Roman" panose="02020603050405020304" pitchFamily="18" charset="0"/>
                  <a:cs typeface="Times New Roman" panose="02020603050405020304" pitchFamily="18" charset="0"/>
                </a:rPr>
                <a:t>linear </a:t>
              </a:r>
              <a:endParaRPr lang="en-US" altLang="en-US" sz="3400" b="1" i="1" dirty="0">
                <a:latin typeface="Times New Roman" panose="02020603050405020304" pitchFamily="18" charset="0"/>
                <a:cs typeface="Times New Roman" panose="02020603050405020304" pitchFamily="18" charset="0"/>
              </a:endParaRPr>
            </a:p>
          </p:txBody>
        </p:sp>
        <p:sp>
          <p:nvSpPr>
            <p:cNvPr id="39" name="Title 1"/>
            <p:cNvSpPr txBox="1">
              <a:spLocks/>
            </p:cNvSpPr>
            <p:nvPr/>
          </p:nvSpPr>
          <p:spPr>
            <a:xfrm>
              <a:off x="2780436" y="4499619"/>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2 </a:t>
              </a:r>
              <a:endParaRPr lang="zh-TW" altLang="en-US" sz="1600" dirty="0">
                <a:solidFill>
                  <a:schemeClr val="bg1"/>
                </a:solidFill>
                <a:latin typeface="Times New Roman" pitchFamily="18" charset="0"/>
                <a:cs typeface="Times New Roman" pitchFamily="18" charset="0"/>
              </a:endParaRPr>
            </a:p>
          </p:txBody>
        </p:sp>
      </p:grpSp>
      <p:grpSp>
        <p:nvGrpSpPr>
          <p:cNvPr id="11" name="Group 10"/>
          <p:cNvGrpSpPr/>
          <p:nvPr/>
        </p:nvGrpSpPr>
        <p:grpSpPr>
          <a:xfrm>
            <a:off x="395536" y="908720"/>
            <a:ext cx="6527781" cy="2160240"/>
            <a:chOff x="395536" y="908720"/>
            <a:chExt cx="6527781" cy="2160240"/>
          </a:xfrm>
        </p:grpSpPr>
        <p:sp>
          <p:nvSpPr>
            <p:cNvPr id="42" name="Text Box 17"/>
            <p:cNvSpPr txBox="1">
              <a:spLocks noChangeArrowheads="1"/>
            </p:cNvSpPr>
            <p:nvPr/>
          </p:nvSpPr>
          <p:spPr bwMode="auto">
            <a:xfrm>
              <a:off x="395536" y="908720"/>
              <a:ext cx="477727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dirty="0"/>
                <a:t>system </a:t>
              </a:r>
              <a:r>
                <a:rPr lang="en-US" altLang="en-US" dirty="0" smtClean="0"/>
                <a:t>1 is highly</a:t>
              </a:r>
              <a:r>
                <a:rPr lang="en-US" altLang="en-US" i="1" dirty="0" smtClean="0"/>
                <a:t> </a:t>
              </a:r>
              <a:r>
                <a:rPr lang="en-US" altLang="en-US" sz="3400" b="1" i="1" dirty="0" smtClean="0">
                  <a:latin typeface="Times New Roman" panose="02020603050405020304" pitchFamily="18" charset="0"/>
                  <a:cs typeface="Times New Roman" panose="02020603050405020304" pitchFamily="18" charset="0"/>
                </a:rPr>
                <a:t>non-linear</a:t>
              </a:r>
              <a:r>
                <a:rPr lang="en-US" altLang="en-US" i="1" dirty="0" smtClean="0">
                  <a:latin typeface="Times New Roman" panose="02020603050405020304" pitchFamily="18" charset="0"/>
                  <a:cs typeface="Times New Roman" panose="02020603050405020304" pitchFamily="18" charset="0"/>
                </a:rPr>
                <a:t> </a:t>
              </a:r>
              <a:r>
                <a:rPr lang="en-US" altLang="en-US" i="1" dirty="0" smtClean="0"/>
                <a:t> </a:t>
              </a:r>
              <a:endParaRPr lang="en-US" altLang="en-US" i="1" dirty="0"/>
            </a:p>
          </p:txBody>
        </p:sp>
        <p:grpSp>
          <p:nvGrpSpPr>
            <p:cNvPr id="43" name="Group 42"/>
            <p:cNvGrpSpPr/>
            <p:nvPr/>
          </p:nvGrpSpPr>
          <p:grpSpPr>
            <a:xfrm>
              <a:off x="1475656" y="1813719"/>
              <a:ext cx="5447661" cy="1255241"/>
              <a:chOff x="1404218" y="2605807"/>
              <a:chExt cx="5447661" cy="1255241"/>
            </a:xfrm>
          </p:grpSpPr>
          <p:sp>
            <p:nvSpPr>
              <p:cNvPr id="44" name="Cube 43"/>
              <p:cNvSpPr/>
              <p:nvPr/>
            </p:nvSpPr>
            <p:spPr>
              <a:xfrm>
                <a:off x="3381697" y="2646602"/>
                <a:ext cx="1357322" cy="1214446"/>
              </a:xfrm>
              <a:prstGeom prst="cube">
                <a:avLst/>
              </a:prstGeom>
              <a:solidFill>
                <a:srgbClr val="80808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p:cNvSpPr txBox="1">
                <a:spLocks/>
              </p:cNvSpPr>
              <p:nvPr/>
            </p:nvSpPr>
            <p:spPr>
              <a:xfrm>
                <a:off x="2052290" y="2835171"/>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1 </a:t>
                </a:r>
                <a:endParaRPr lang="zh-TW" altLang="en-US" sz="1600" dirty="0">
                  <a:solidFill>
                    <a:schemeClr val="bg1"/>
                  </a:solidFill>
                  <a:latin typeface="Times New Roman" pitchFamily="18" charset="0"/>
                  <a:cs typeface="Times New Roman" pitchFamily="18" charset="0"/>
                </a:endParaRPr>
              </a:p>
            </p:txBody>
          </p:sp>
          <p:sp>
            <p:nvSpPr>
              <p:cNvPr id="46" name="Right Arrow 45"/>
              <p:cNvSpPr/>
              <p:nvPr/>
            </p:nvSpPr>
            <p:spPr>
              <a:xfrm>
                <a:off x="4651537" y="3151798"/>
                <a:ext cx="648072" cy="27720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3" descr="Neuronal Activity"/>
              <p:cNvPicPr>
                <a:picLocks noChangeAspect="1" noChangeArrowheads="1"/>
              </p:cNvPicPr>
              <p:nvPr/>
            </p:nvPicPr>
            <p:blipFill>
              <a:blip r:embed="rId3" cstate="print"/>
              <a:stretch>
                <a:fillRect/>
              </a:stretch>
            </p:blipFill>
            <p:spPr bwMode="auto">
              <a:xfrm>
                <a:off x="5444848" y="2681123"/>
                <a:ext cx="1407031" cy="1011304"/>
              </a:xfrm>
              <a:prstGeom prst="rect">
                <a:avLst/>
              </a:prstGeom>
              <a:blipFill dpi="0" rotWithShape="1">
                <a:blip r:embed="rId4" cstate="print">
                  <a:alphaModFix amt="50000"/>
                </a:blip>
                <a:srcRect/>
                <a:stretch>
                  <a:fillRect/>
                </a:stretch>
              </a:blipFill>
              <a:ln>
                <a:noFill/>
              </a:ln>
              <a:effectLst>
                <a:outerShdw dist="50800" dir="5400000" algn="ctr" rotWithShape="0">
                  <a:srgbClr val="000000">
                    <a:alpha val="0"/>
                  </a:srgbClr>
                </a:outerShdw>
              </a:effectLst>
            </p:spPr>
          </p:pic>
          <p:grpSp>
            <p:nvGrpSpPr>
              <p:cNvPr id="48" name="Group 47"/>
              <p:cNvGrpSpPr/>
              <p:nvPr/>
            </p:nvGrpSpPr>
            <p:grpSpPr>
              <a:xfrm>
                <a:off x="1404218" y="2605807"/>
                <a:ext cx="1055175" cy="1100396"/>
                <a:chOff x="3513333" y="421559"/>
                <a:chExt cx="1215050" cy="1551267"/>
              </a:xfrm>
            </p:grpSpPr>
            <p:pic>
              <p:nvPicPr>
                <p:cNvPr id="50" name="Picture 49" descr="nicole kiddman.png"/>
                <p:cNvPicPr>
                  <a:picLocks noChangeAspect="1"/>
                </p:cNvPicPr>
                <p:nvPr/>
              </p:nvPicPr>
              <p:blipFill>
                <a:blip r:embed="rId5" cstate="print"/>
                <a:srcRect r="2849" b="31582"/>
                <a:stretch>
                  <a:fillRect/>
                </a:stretch>
              </p:blipFill>
              <p:spPr>
                <a:xfrm>
                  <a:off x="3978285" y="421559"/>
                  <a:ext cx="750098" cy="714379"/>
                </a:xfrm>
                <a:prstGeom prst="rect">
                  <a:avLst/>
                </a:prstGeom>
              </p:spPr>
            </p:pic>
            <p:pic>
              <p:nvPicPr>
                <p:cNvPr id="51" name="Picture 50" descr="borat.jpg"/>
                <p:cNvPicPr>
                  <a:picLocks noChangeAspect="1"/>
                </p:cNvPicPr>
                <p:nvPr/>
              </p:nvPicPr>
              <p:blipFill>
                <a:blip r:embed="rId6"/>
                <a:srcRect l="6853" t="-11765" r="10398"/>
                <a:stretch>
                  <a:fillRect/>
                </a:stretch>
              </p:blipFill>
              <p:spPr>
                <a:xfrm>
                  <a:off x="3826986" y="749530"/>
                  <a:ext cx="785817" cy="691035"/>
                </a:xfrm>
                <a:prstGeom prst="rect">
                  <a:avLst/>
                </a:prstGeom>
              </p:spPr>
            </p:pic>
            <p:pic>
              <p:nvPicPr>
                <p:cNvPr id="52" name="Picture 51" descr="angelina-jolie.jpg"/>
                <p:cNvPicPr>
                  <a:picLocks noChangeAspect="1"/>
                </p:cNvPicPr>
                <p:nvPr/>
              </p:nvPicPr>
              <p:blipFill>
                <a:blip r:embed="rId7" cstate="print"/>
                <a:srcRect l="23864" b="10667"/>
                <a:stretch>
                  <a:fillRect/>
                </a:stretch>
              </p:blipFill>
              <p:spPr>
                <a:xfrm>
                  <a:off x="3671245" y="1055366"/>
                  <a:ext cx="678663" cy="597222"/>
                </a:xfrm>
                <a:prstGeom prst="rect">
                  <a:avLst/>
                </a:prstGeom>
              </p:spPr>
            </p:pic>
            <p:pic>
              <p:nvPicPr>
                <p:cNvPr id="53" name="Picture 52" descr="robert.png"/>
                <p:cNvPicPr>
                  <a:picLocks noChangeAspect="1"/>
                </p:cNvPicPr>
                <p:nvPr/>
              </p:nvPicPr>
              <p:blipFill>
                <a:blip r:embed="rId8" cstate="print"/>
                <a:srcRect l="17248" t="9039" r="13622" b="8215"/>
                <a:stretch>
                  <a:fillRect/>
                </a:stretch>
              </p:blipFill>
              <p:spPr>
                <a:xfrm>
                  <a:off x="3513333" y="1332348"/>
                  <a:ext cx="714380" cy="640478"/>
                </a:xfrm>
                <a:prstGeom prst="rect">
                  <a:avLst/>
                </a:prstGeom>
              </p:spPr>
            </p:pic>
          </p:grpSp>
          <p:sp>
            <p:nvSpPr>
              <p:cNvPr id="49" name="Right Arrow 48"/>
              <p:cNvSpPr/>
              <p:nvPr/>
            </p:nvSpPr>
            <p:spPr>
              <a:xfrm>
                <a:off x="2717581" y="3143248"/>
                <a:ext cx="648072" cy="27720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4" name="Group 53"/>
          <p:cNvGrpSpPr/>
          <p:nvPr/>
        </p:nvGrpSpPr>
        <p:grpSpPr>
          <a:xfrm>
            <a:off x="1331640" y="4797152"/>
            <a:ext cx="5614419" cy="1214446"/>
            <a:chOff x="1331640" y="4797152"/>
            <a:chExt cx="5614419" cy="1214446"/>
          </a:xfrm>
        </p:grpSpPr>
        <p:pic>
          <p:nvPicPr>
            <p:cNvPr id="55" name="Picture 2" descr="http://www.imaging.robarts.ca/~wzheng/Site/fMRI_files/High-reso%20model%20neurovascular%20coupling.jpg"/>
            <p:cNvPicPr>
              <a:picLocks noChangeAspect="1" noChangeArrowheads="1"/>
            </p:cNvPicPr>
            <p:nvPr/>
          </p:nvPicPr>
          <p:blipFill>
            <a:blip r:embed="rId9" cstate="print"/>
            <a:srcRect/>
            <a:stretch>
              <a:fillRect/>
            </a:stretch>
          </p:blipFill>
          <p:spPr bwMode="auto">
            <a:xfrm>
              <a:off x="1331640" y="5015930"/>
              <a:ext cx="1643074" cy="924230"/>
            </a:xfrm>
            <a:prstGeom prst="rect">
              <a:avLst/>
            </a:prstGeom>
            <a:noFill/>
          </p:spPr>
        </p:pic>
        <p:pic>
          <p:nvPicPr>
            <p:cNvPr id="56" name="Picture 55"/>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73127" t="11868" r="8572" b="56205"/>
            <a:stretch/>
          </p:blipFill>
          <p:spPr bwMode="auto">
            <a:xfrm>
              <a:off x="5832234" y="4797152"/>
              <a:ext cx="1113825" cy="1214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57" name="Group 56"/>
            <p:cNvGrpSpPr/>
            <p:nvPr/>
          </p:nvGrpSpPr>
          <p:grpSpPr>
            <a:xfrm>
              <a:off x="2474648" y="4797152"/>
              <a:ext cx="3643338" cy="1214446"/>
              <a:chOff x="3857620" y="1942482"/>
              <a:chExt cx="3643338" cy="1214446"/>
            </a:xfrm>
          </p:grpSpPr>
          <p:sp>
            <p:nvSpPr>
              <p:cNvPr id="58" name="Cube 57"/>
              <p:cNvSpPr/>
              <p:nvPr/>
            </p:nvSpPr>
            <p:spPr>
              <a:xfrm>
                <a:off x="5082326" y="1942482"/>
                <a:ext cx="1357322" cy="1214446"/>
              </a:xfrm>
              <a:prstGeom prst="cube">
                <a:avLst/>
              </a:prstGeom>
              <a:solidFill>
                <a:srgbClr val="FF0000"/>
              </a:solidFill>
              <a:ln>
                <a:solidFill>
                  <a:schemeClr val="tx1"/>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ight Arrow 58"/>
              <p:cNvSpPr/>
              <p:nvPr/>
            </p:nvSpPr>
            <p:spPr>
              <a:xfrm>
                <a:off x="4434254" y="244653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ight Arrow 59"/>
              <p:cNvSpPr/>
              <p:nvPr/>
            </p:nvSpPr>
            <p:spPr>
              <a:xfrm>
                <a:off x="6378470" y="243684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itle 1"/>
              <p:cNvSpPr txBox="1">
                <a:spLocks/>
              </p:cNvSpPr>
              <p:nvPr/>
            </p:nvSpPr>
            <p:spPr>
              <a:xfrm>
                <a:off x="3857620" y="2143116"/>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2 </a:t>
                </a:r>
                <a:endParaRPr lang="zh-TW" altLang="en-US" sz="1600" dirty="0">
                  <a:solidFill>
                    <a:schemeClr val="bg1"/>
                  </a:solidFill>
                  <a:latin typeface="Times New Roman" pitchFamily="18" charset="0"/>
                  <a:cs typeface="Times New Roman" pitchFamily="18" charset="0"/>
                </a:endParaRPr>
              </a:p>
            </p:txBody>
          </p:sp>
        </p:grpSp>
      </p:grpSp>
      <p:sp>
        <p:nvSpPr>
          <p:cNvPr id="62" name="Title 1"/>
          <p:cNvSpPr txBox="1">
            <a:spLocks/>
          </p:cNvSpPr>
          <p:nvPr/>
        </p:nvSpPr>
        <p:spPr>
          <a:xfrm>
            <a:off x="-36512" y="-368374"/>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System </a:t>
            </a:r>
            <a:r>
              <a:rPr lang="en-US" altLang="zh-TW" sz="3400" dirty="0" smtClean="0">
                <a:solidFill>
                  <a:schemeClr val="bg1"/>
                </a:solidFill>
                <a:ea typeface="+mj-ea"/>
                <a:cs typeface="+mj-cs"/>
              </a:rPr>
              <a:t>2</a:t>
            </a: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 –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 Physics</a:t>
            </a:r>
            <a:r>
              <a:rPr kumimoji="0" lang="en-US" altLang="zh-TW" sz="2800" b="0" i="0" u="none" strike="noStrike" kern="1200" cap="none" spc="0" normalizeH="0" noProof="0" dirty="0" smtClean="0">
                <a:ln>
                  <a:noFill/>
                </a:ln>
                <a:solidFill>
                  <a:schemeClr val="bg1"/>
                </a:solidFill>
                <a:effectLst/>
                <a:uLnTx/>
                <a:uFillTx/>
                <a:latin typeface="+mn-lt"/>
                <a:ea typeface="+mj-ea"/>
                <a:cs typeface="+mj-cs"/>
              </a:rPr>
              <a:t>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a:t>
            </a:r>
            <a:r>
              <a:rPr kumimoji="0" lang="en-US" altLang="zh-TW" sz="2800" b="0" i="0" u="none" strike="noStrike" kern="1200" cap="none" spc="0" normalizeH="0" noProof="0" dirty="0" smtClean="0">
                <a:ln>
                  <a:noFill/>
                </a:ln>
                <a:solidFill>
                  <a:schemeClr val="bg1"/>
                </a:solidFill>
                <a:effectLst/>
                <a:uLnTx/>
                <a:uFillTx/>
                <a:latin typeface="+mn-lt"/>
                <a:ea typeface="+mj-ea"/>
                <a:cs typeface="+mj-cs"/>
              </a:rPr>
              <a:t> Physiology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  </a:t>
            </a:r>
            <a:endParaRPr kumimoji="0" lang="zh-TW" altLang="en-US" sz="28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 xmlns:p14="http://schemas.microsoft.com/office/powerpoint/2010/main" val="20244487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79512" y="3118316"/>
            <a:ext cx="8352928" cy="3046988"/>
          </a:xfrm>
          <a:prstGeom prst="rect">
            <a:avLst/>
          </a:prstGeom>
          <a:solidFill>
            <a:schemeClr val="accent3"/>
          </a:solidFill>
        </p:spPr>
        <p:txBody>
          <a:bodyPr wrap="square">
            <a:spAutoFit/>
          </a:bodyPr>
          <a:lstStyle/>
          <a:p>
            <a:r>
              <a:rPr lang="en-US" altLang="zh-TW" sz="3200" b="1" dirty="0">
                <a:solidFill>
                  <a:srgbClr val="FF0000"/>
                </a:solidFill>
              </a:rPr>
              <a:t>A fact: If we know the response of </a:t>
            </a:r>
            <a:r>
              <a:rPr lang="en-US" altLang="zh-TW" sz="3200" b="1" dirty="0" smtClean="0">
                <a:solidFill>
                  <a:srgbClr val="FF0000"/>
                </a:solidFill>
              </a:rPr>
              <a:t>a LTI </a:t>
            </a:r>
            <a:r>
              <a:rPr lang="en-US" altLang="zh-TW" sz="3200" b="1" dirty="0">
                <a:solidFill>
                  <a:srgbClr val="FF0000"/>
                </a:solidFill>
              </a:rPr>
              <a:t>system to some </a:t>
            </a:r>
            <a:r>
              <a:rPr lang="en-US" altLang="zh-TW" sz="3200" b="1" dirty="0" smtClean="0">
                <a:solidFill>
                  <a:srgbClr val="FF0000"/>
                </a:solidFill>
              </a:rPr>
              <a:t>input (i.e. impulse), </a:t>
            </a:r>
            <a:r>
              <a:rPr lang="en-US" altLang="zh-TW" sz="3200" b="1" dirty="0">
                <a:solidFill>
                  <a:srgbClr val="FF0000"/>
                </a:solidFill>
              </a:rPr>
              <a:t>we </a:t>
            </a:r>
            <a:r>
              <a:rPr lang="en-US" altLang="zh-TW" sz="3200" b="1" dirty="0" smtClean="0">
                <a:solidFill>
                  <a:srgbClr val="FF0000"/>
                </a:solidFill>
              </a:rPr>
              <a:t>can fully characterize the system (i.e. predict what the system will give for any type of input) </a:t>
            </a:r>
          </a:p>
          <a:p>
            <a:endParaRPr lang="en-US" altLang="zh-TW" sz="3200" b="1" dirty="0">
              <a:solidFill>
                <a:srgbClr val="FF0000"/>
              </a:solidFill>
            </a:endParaRPr>
          </a:p>
        </p:txBody>
      </p:sp>
      <p:grpSp>
        <p:nvGrpSpPr>
          <p:cNvPr id="18" name="Group 17"/>
          <p:cNvGrpSpPr/>
          <p:nvPr/>
        </p:nvGrpSpPr>
        <p:grpSpPr>
          <a:xfrm>
            <a:off x="111784" y="3284984"/>
            <a:ext cx="8356848" cy="2448272"/>
            <a:chOff x="111784" y="3284984"/>
            <a:chExt cx="8356848" cy="2448272"/>
          </a:xfrm>
        </p:grpSpPr>
        <p:grpSp>
          <p:nvGrpSpPr>
            <p:cNvPr id="92" name="Group 91"/>
            <p:cNvGrpSpPr/>
            <p:nvPr/>
          </p:nvGrpSpPr>
          <p:grpSpPr>
            <a:xfrm>
              <a:off x="1979712" y="4456162"/>
              <a:ext cx="3591115" cy="432048"/>
              <a:chOff x="4149237" y="1484784"/>
              <a:chExt cx="3591115" cy="432048"/>
            </a:xfrm>
          </p:grpSpPr>
          <p:grpSp>
            <p:nvGrpSpPr>
              <p:cNvPr id="93" name="Group 92"/>
              <p:cNvGrpSpPr/>
              <p:nvPr/>
            </p:nvGrpSpPr>
            <p:grpSpPr>
              <a:xfrm>
                <a:off x="5004048" y="1484784"/>
                <a:ext cx="1637134" cy="432048"/>
                <a:chOff x="4034036" y="1484784"/>
                <a:chExt cx="1637134" cy="432048"/>
              </a:xfrm>
            </p:grpSpPr>
            <p:sp>
              <p:nvSpPr>
                <p:cNvPr id="95" name="Rectangle 94"/>
                <p:cNvSpPr/>
                <p:nvPr/>
              </p:nvSpPr>
              <p:spPr>
                <a:xfrm>
                  <a:off x="4499992" y="1484784"/>
                  <a:ext cx="72008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6" name="Straight Arrow Connector 95"/>
                <p:cNvCxnSpPr/>
                <p:nvPr/>
              </p:nvCxnSpPr>
              <p:spPr>
                <a:xfrm>
                  <a:off x="4034036"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239122"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4149237" y="1486525"/>
                <a:ext cx="3591115" cy="369332"/>
              </a:xfrm>
              <a:prstGeom prst="rect">
                <a:avLst/>
              </a:prstGeom>
            </p:spPr>
            <p:txBody>
              <a:bodyPr wrap="square">
                <a:spAutoFit/>
              </a:bodyPr>
              <a:lstStyle/>
              <a:p>
                <a:r>
                  <a:rPr lang="en-US" altLang="zh-TW" i="1" dirty="0" smtClean="0">
                    <a:solidFill>
                      <a:srgbClr val="000000"/>
                    </a:solidFill>
                    <a:latin typeface="Times New Roman" panose="02020603050405020304" pitchFamily="18" charset="0"/>
                    <a:cs typeface="Times New Roman" panose="02020603050405020304" pitchFamily="18" charset="0"/>
                  </a:rPr>
                  <a:t>x</a:t>
                </a:r>
                <a:r>
                  <a:rPr lang="en-US" altLang="zh-TW" baseline="-25000" dirty="0" smtClean="0">
                    <a:solidFill>
                      <a:srgbClr val="000000"/>
                    </a:solidFill>
                    <a:latin typeface="Times New Roman" panose="02020603050405020304" pitchFamily="18" charset="0"/>
                    <a:cs typeface="Times New Roman" panose="02020603050405020304" pitchFamily="18" charset="0"/>
                  </a:rPr>
                  <a:t>1</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 - </a:t>
                </a:r>
                <a:r>
                  <a:rPr lang="en-US" altLang="zh-TW" dirty="0" smtClean="0">
                    <a:solidFill>
                      <a:srgbClr val="FF0000"/>
                    </a:solidFill>
                    <a:latin typeface="Times New Roman" panose="02020603050405020304" pitchFamily="18" charset="0"/>
                    <a:cs typeface="Times New Roman" panose="02020603050405020304" pitchFamily="18" charset="0"/>
                  </a:rPr>
                  <a:t>T</a:t>
                </a:r>
                <a:r>
                  <a:rPr lang="en-US" altLang="zh-TW" dirty="0" smtClean="0">
                    <a:solidFill>
                      <a:srgbClr val="000000"/>
                    </a:solidFill>
                    <a:latin typeface="Times New Roman" panose="02020603050405020304" pitchFamily="18" charset="0"/>
                    <a:cs typeface="Times New Roman" panose="02020603050405020304" pitchFamily="18" charset="0"/>
                  </a:rPr>
                  <a:t>)                                </a:t>
                </a:r>
                <a:r>
                  <a:rPr lang="en-US" altLang="zh-TW" i="1" dirty="0" smtClean="0">
                    <a:solidFill>
                      <a:srgbClr val="000000"/>
                    </a:solidFill>
                    <a:latin typeface="Times New Roman" panose="02020603050405020304" pitchFamily="18" charset="0"/>
                    <a:cs typeface="Times New Roman" panose="02020603050405020304" pitchFamily="18" charset="0"/>
                  </a:rPr>
                  <a:t>y</a:t>
                </a:r>
                <a:r>
                  <a:rPr lang="en-US" altLang="zh-TW" baseline="-25000" dirty="0" smtClean="0">
                    <a:solidFill>
                      <a:srgbClr val="000000"/>
                    </a:solidFill>
                    <a:latin typeface="Times New Roman" panose="02020603050405020304" pitchFamily="18" charset="0"/>
                    <a:cs typeface="Times New Roman" panose="02020603050405020304" pitchFamily="18" charset="0"/>
                  </a:rPr>
                  <a:t>1</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i="1" dirty="0">
                    <a:solidFill>
                      <a:srgbClr val="000000"/>
                    </a:solidFill>
                    <a:latin typeface="Times New Roman" panose="02020603050405020304" pitchFamily="18" charset="0"/>
                    <a:cs typeface="Times New Roman" panose="02020603050405020304" pitchFamily="18" charset="0"/>
                  </a:rPr>
                  <a:t> - </a:t>
                </a:r>
                <a:r>
                  <a:rPr lang="en-US" altLang="zh-TW" dirty="0">
                    <a:solidFill>
                      <a:srgbClr val="FF0000"/>
                    </a:solidFill>
                    <a:latin typeface="Times New Roman" panose="02020603050405020304" pitchFamily="18" charset="0"/>
                    <a:cs typeface="Times New Roman" panose="02020603050405020304" pitchFamily="18" charset="0"/>
                  </a:rPr>
                  <a:t>T</a:t>
                </a:r>
                <a:r>
                  <a:rPr lang="en-US" altLang="zh-TW" dirty="0" smtClean="0">
                    <a:solidFill>
                      <a:srgbClr val="000000"/>
                    </a:solidFill>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grpSp>
        <p:sp>
          <p:nvSpPr>
            <p:cNvPr id="67" name="Rectangle 3"/>
            <p:cNvSpPr txBox="1">
              <a:spLocks noChangeArrowheads="1"/>
            </p:cNvSpPr>
            <p:nvPr/>
          </p:nvSpPr>
          <p:spPr bwMode="auto">
            <a:xfrm>
              <a:off x="111784" y="3284984"/>
              <a:ext cx="8356848" cy="2448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zh-TW" sz="2600" kern="0" dirty="0">
                  <a:solidFill>
                    <a:srgbClr val="000000"/>
                  </a:solidFill>
                </a:rPr>
                <a:t>A system is </a:t>
              </a:r>
              <a:r>
                <a:rPr lang="en-GB" altLang="zh-TW" sz="2600" b="1" i="1" u="sng" kern="0" dirty="0">
                  <a:solidFill>
                    <a:srgbClr val="000000"/>
                  </a:solidFill>
                  <a:latin typeface="Times New Roman" panose="02020603050405020304" pitchFamily="18" charset="0"/>
                  <a:cs typeface="Times New Roman" panose="02020603050405020304" pitchFamily="18" charset="0"/>
                </a:rPr>
                <a:t>time invariant </a:t>
              </a:r>
              <a:r>
                <a:rPr lang="en-GB" altLang="zh-TW" sz="2600" b="1" i="1" u="sng" kern="0" dirty="0" smtClean="0">
                  <a:solidFill>
                    <a:srgbClr val="000000"/>
                  </a:solidFill>
                  <a:latin typeface="Times New Roman" panose="02020603050405020304" pitchFamily="18" charset="0"/>
                  <a:cs typeface="Times New Roman" panose="02020603050405020304" pitchFamily="18" charset="0"/>
                </a:rPr>
                <a:t> </a:t>
              </a:r>
              <a:r>
                <a:rPr lang="en-GB" altLang="zh-TW" sz="2600" kern="0" dirty="0" smtClean="0">
                  <a:solidFill>
                    <a:srgbClr val="000000"/>
                  </a:solidFill>
                </a:rPr>
                <a:t>if </a:t>
              </a:r>
              <a:r>
                <a:rPr lang="en-GB" altLang="zh-TW" sz="2600" kern="0" dirty="0">
                  <a:solidFill>
                    <a:srgbClr val="000000"/>
                  </a:solidFill>
                </a:rPr>
                <a:t>a shift in the </a:t>
              </a:r>
              <a:r>
                <a:rPr lang="en-GB" altLang="zh-TW" sz="2600" kern="0" dirty="0" smtClean="0">
                  <a:solidFill>
                    <a:srgbClr val="000000"/>
                  </a:solidFill>
                </a:rPr>
                <a:t>input causes </a:t>
              </a:r>
              <a:r>
                <a:rPr lang="en-GB" altLang="zh-TW" sz="2600" kern="0" dirty="0">
                  <a:solidFill>
                    <a:srgbClr val="000000"/>
                  </a:solidFill>
                </a:rPr>
                <a:t>a corresponding shift of the output</a:t>
              </a:r>
              <a:r>
                <a:rPr lang="en-GB" altLang="zh-TW" sz="2600" kern="0" dirty="0" smtClean="0">
                  <a:solidFill>
                    <a:srgbClr val="000000"/>
                  </a:solidFill>
                </a:rPr>
                <a:t>.</a:t>
              </a:r>
            </a:p>
          </p:txBody>
        </p:sp>
      </p:grpSp>
      <p:sp>
        <p:nvSpPr>
          <p:cNvPr id="96261" name="AutoShape 5"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3" name="AutoShape 7"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5" name="AutoShape 9"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67" name="AutoShape 11" descr="http://www.google.co.uk/url?sa=i&amp;source=images&amp;cd=&amp;docid=U0CG0zLFkRF3RM&amp;tbnid=ixB4dcUfMRcGbM:&amp;ved=0CAUQjBwwADg9&amp;url=http%3A%2F%2Fupload.wikimedia.org%2Fwikipedia%2Fcommons%2Fthumb%2F3%2F3d%2F1GZX_Haemoglobin.png%2F274px-1GZX_Haemoglobin.png&amp;ei=Ru2IUuysNdCThgeZsYHAAw&amp;psig=AFQjCNGPuaqAWjZJNFIaVoyI2yvxPJyb2w&amp;ust=1384791750964878"/>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1" name="AutoShape 15"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6273" name="AutoShape 17" descr="http://www.google.co.uk/url?sa=i&amp;source=images&amp;cd=&amp;docid=xejDA2yNoIrL7M&amp;tbnid=lNjdaXDfc45L4M:&amp;ved=0CAUQjBwwAA&amp;url=http%3A%2F%2Fej.iop.org%2Fimages%2F0034-4885%2F76%2F9%2F096601%2FFull%2Frpp339755f02_online.jpg&amp;ei=Pe-IUreHJMWShQeNhoHoDw&amp;psig=AFQjCNG7lvjTFw_rShyoesbPZmp2g2JA6A&amp;ust=1384792253685359"/>
          <p:cNvSpPr>
            <a:spLocks noChangeAspect="1" noChangeArrowheads="1"/>
          </p:cNvSpPr>
          <p:nvPr/>
        </p:nvSpPr>
        <p:spPr bwMode="auto">
          <a:xfrm>
            <a:off x="-40616" y="-417634"/>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2" name="Title 1"/>
          <p:cNvSpPr txBox="1">
            <a:spLocks/>
          </p:cNvSpPr>
          <p:nvPr/>
        </p:nvSpPr>
        <p:spPr>
          <a:xfrm>
            <a:off x="-36512" y="-368374"/>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Linear time invariant (LTI)</a:t>
            </a:r>
            <a:r>
              <a:rPr kumimoji="0" lang="en-US" altLang="zh-TW" sz="3400" b="0" i="0" u="none" strike="noStrike" kern="1200" cap="none" spc="0" normalizeH="0" noProof="0" dirty="0" smtClean="0">
                <a:ln>
                  <a:noFill/>
                </a:ln>
                <a:solidFill>
                  <a:schemeClr val="bg1"/>
                </a:solidFill>
                <a:effectLst/>
                <a:uLnTx/>
                <a:uFillTx/>
                <a:latin typeface="+mn-lt"/>
                <a:ea typeface="+mj-ea"/>
                <a:cs typeface="+mj-cs"/>
              </a:rPr>
              <a:t> systems </a:t>
            </a:r>
            <a:endParaRPr kumimoji="0" lang="zh-TW" altLang="en-US" sz="2800" b="0" i="0" u="none" strike="noStrike" kern="1200" cap="none" spc="0" normalizeH="0" baseline="0" noProof="0" dirty="0">
              <a:ln>
                <a:noFill/>
              </a:ln>
              <a:solidFill>
                <a:schemeClr val="bg1"/>
              </a:solidFill>
              <a:effectLst/>
              <a:uLnTx/>
              <a:uFillTx/>
              <a:latin typeface="+mn-lt"/>
              <a:ea typeface="+mj-ea"/>
              <a:cs typeface="+mj-cs"/>
            </a:endParaRPr>
          </a:p>
        </p:txBody>
      </p:sp>
      <p:grpSp>
        <p:nvGrpSpPr>
          <p:cNvPr id="19" name="Group 18"/>
          <p:cNvGrpSpPr/>
          <p:nvPr/>
        </p:nvGrpSpPr>
        <p:grpSpPr>
          <a:xfrm>
            <a:off x="180002" y="794361"/>
            <a:ext cx="8208421" cy="2130583"/>
            <a:chOff x="180002" y="794361"/>
            <a:chExt cx="8208421" cy="2130583"/>
          </a:xfrm>
        </p:grpSpPr>
        <p:sp>
          <p:nvSpPr>
            <p:cNvPr id="8" name="Rectangle 7"/>
            <p:cNvSpPr/>
            <p:nvPr/>
          </p:nvSpPr>
          <p:spPr>
            <a:xfrm>
              <a:off x="180002" y="794361"/>
              <a:ext cx="8208421" cy="492443"/>
            </a:xfrm>
            <a:prstGeom prst="rect">
              <a:avLst/>
            </a:prstGeom>
          </p:spPr>
          <p:txBody>
            <a:bodyPr wrap="square">
              <a:spAutoFit/>
            </a:bodyPr>
            <a:lstStyle/>
            <a:p>
              <a:pPr>
                <a:buFontTx/>
                <a:buNone/>
              </a:pPr>
              <a:r>
                <a:rPr lang="en-US" altLang="zh-TW" sz="2600" kern="0" dirty="0">
                  <a:solidFill>
                    <a:srgbClr val="000000"/>
                  </a:solidFill>
                </a:rPr>
                <a:t>A system is </a:t>
              </a:r>
              <a:r>
                <a:rPr lang="en-US" altLang="zh-TW" sz="2600" b="1" i="1" u="sng" kern="0" dirty="0">
                  <a:solidFill>
                    <a:srgbClr val="000000"/>
                  </a:solidFill>
                  <a:latin typeface="Times New Roman" panose="02020603050405020304" pitchFamily="18" charset="0"/>
                  <a:cs typeface="Times New Roman" panose="02020603050405020304" pitchFamily="18" charset="0"/>
                </a:rPr>
                <a:t>linear</a:t>
              </a:r>
              <a:r>
                <a:rPr lang="en-US" altLang="zh-TW" sz="2600" kern="0" dirty="0">
                  <a:solidFill>
                    <a:srgbClr val="000000"/>
                  </a:solidFill>
                </a:rPr>
                <a:t> if it has the superposition property:</a:t>
              </a:r>
            </a:p>
          </p:txBody>
        </p:sp>
        <p:grpSp>
          <p:nvGrpSpPr>
            <p:cNvPr id="15" name="Group 14"/>
            <p:cNvGrpSpPr/>
            <p:nvPr/>
          </p:nvGrpSpPr>
          <p:grpSpPr>
            <a:xfrm>
              <a:off x="2277029" y="1412776"/>
              <a:ext cx="2727019" cy="432048"/>
              <a:chOff x="4437269" y="1484784"/>
              <a:chExt cx="2727019" cy="432048"/>
            </a:xfrm>
          </p:grpSpPr>
          <p:grpSp>
            <p:nvGrpSpPr>
              <p:cNvPr id="13" name="Group 12"/>
              <p:cNvGrpSpPr/>
              <p:nvPr/>
            </p:nvGrpSpPr>
            <p:grpSpPr>
              <a:xfrm>
                <a:off x="5004048" y="1484784"/>
                <a:ext cx="1637134" cy="432048"/>
                <a:chOff x="4034036" y="1484784"/>
                <a:chExt cx="1637134" cy="432048"/>
              </a:xfrm>
            </p:grpSpPr>
            <p:sp>
              <p:nvSpPr>
                <p:cNvPr id="9" name="Rectangle 8"/>
                <p:cNvSpPr/>
                <p:nvPr/>
              </p:nvSpPr>
              <p:spPr>
                <a:xfrm>
                  <a:off x="4499992" y="1484784"/>
                  <a:ext cx="72008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 name="Straight Arrow Connector 11"/>
                <p:cNvCxnSpPr/>
                <p:nvPr/>
              </p:nvCxnSpPr>
              <p:spPr>
                <a:xfrm>
                  <a:off x="4034036"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5239122"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437269" y="1486525"/>
                <a:ext cx="2727019" cy="369332"/>
              </a:xfrm>
              <a:prstGeom prst="rect">
                <a:avLst/>
              </a:prstGeom>
            </p:spPr>
            <p:txBody>
              <a:bodyPr wrap="square">
                <a:spAutoFit/>
              </a:bodyPr>
              <a:lstStyle/>
              <a:p>
                <a:r>
                  <a:rPr lang="en-US" altLang="zh-TW" i="1" dirty="0" smtClean="0">
                    <a:solidFill>
                      <a:srgbClr val="000000"/>
                    </a:solidFill>
                    <a:latin typeface="Times New Roman" panose="02020603050405020304" pitchFamily="18" charset="0"/>
                    <a:cs typeface="Times New Roman" panose="02020603050405020304" pitchFamily="18" charset="0"/>
                  </a:rPr>
                  <a:t>x</a:t>
                </a:r>
                <a:r>
                  <a:rPr lang="en-US" altLang="zh-TW" baseline="-25000" dirty="0" smtClean="0">
                    <a:solidFill>
                      <a:srgbClr val="000000"/>
                    </a:solidFill>
                    <a:latin typeface="Times New Roman" panose="02020603050405020304" pitchFamily="18" charset="0"/>
                    <a:cs typeface="Times New Roman" panose="02020603050405020304" pitchFamily="18" charset="0"/>
                  </a:rPr>
                  <a:t>1</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r>
                  <a:rPr lang="en-US" altLang="zh-TW" dirty="0" smtClean="0">
                    <a:solidFill>
                      <a:srgbClr val="000000"/>
                    </a:solidFill>
                    <a:latin typeface="Times New Roman" panose="02020603050405020304" pitchFamily="18" charset="0"/>
                    <a:cs typeface="Times New Roman" panose="02020603050405020304" pitchFamily="18" charset="0"/>
                  </a:rPr>
                  <a:t>                              </a:t>
                </a:r>
                <a:r>
                  <a:rPr lang="en-US" altLang="zh-TW" i="1" dirty="0" smtClean="0">
                    <a:solidFill>
                      <a:srgbClr val="000000"/>
                    </a:solidFill>
                    <a:latin typeface="Times New Roman" panose="02020603050405020304" pitchFamily="18" charset="0"/>
                    <a:cs typeface="Times New Roman" panose="02020603050405020304" pitchFamily="18" charset="0"/>
                  </a:rPr>
                  <a:t>y</a:t>
                </a:r>
                <a:r>
                  <a:rPr lang="en-US" altLang="zh-TW" baseline="-25000" dirty="0" smtClean="0">
                    <a:solidFill>
                      <a:srgbClr val="000000"/>
                    </a:solidFill>
                    <a:latin typeface="Times New Roman" panose="02020603050405020304" pitchFamily="18" charset="0"/>
                    <a:cs typeface="Times New Roman" panose="02020603050405020304" pitchFamily="18" charset="0"/>
                  </a:rPr>
                  <a:t>1</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grpSp>
        <p:grpSp>
          <p:nvGrpSpPr>
            <p:cNvPr id="77" name="Group 76"/>
            <p:cNvGrpSpPr/>
            <p:nvPr/>
          </p:nvGrpSpPr>
          <p:grpSpPr>
            <a:xfrm>
              <a:off x="2267744" y="1916832"/>
              <a:ext cx="2727019" cy="432048"/>
              <a:chOff x="4437269" y="1484784"/>
              <a:chExt cx="2727019" cy="432048"/>
            </a:xfrm>
          </p:grpSpPr>
          <p:grpSp>
            <p:nvGrpSpPr>
              <p:cNvPr id="78" name="Group 77"/>
              <p:cNvGrpSpPr/>
              <p:nvPr/>
            </p:nvGrpSpPr>
            <p:grpSpPr>
              <a:xfrm>
                <a:off x="5004048" y="1484784"/>
                <a:ext cx="1637134" cy="432048"/>
                <a:chOff x="4034036" y="1484784"/>
                <a:chExt cx="1637134" cy="432048"/>
              </a:xfrm>
            </p:grpSpPr>
            <p:sp>
              <p:nvSpPr>
                <p:cNvPr id="80" name="Rectangle 79"/>
                <p:cNvSpPr/>
                <p:nvPr/>
              </p:nvSpPr>
              <p:spPr>
                <a:xfrm>
                  <a:off x="4499992" y="1484784"/>
                  <a:ext cx="72008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1" name="Straight Arrow Connector 80"/>
                <p:cNvCxnSpPr/>
                <p:nvPr/>
              </p:nvCxnSpPr>
              <p:spPr>
                <a:xfrm>
                  <a:off x="4034036"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239122"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4437269" y="1486525"/>
                <a:ext cx="2727019" cy="369332"/>
              </a:xfrm>
              <a:prstGeom prst="rect">
                <a:avLst/>
              </a:prstGeom>
            </p:spPr>
            <p:txBody>
              <a:bodyPr wrap="square">
                <a:spAutoFit/>
              </a:bodyPr>
              <a:lstStyle/>
              <a:p>
                <a:r>
                  <a:rPr lang="en-US" altLang="zh-TW" i="1" dirty="0" smtClean="0">
                    <a:solidFill>
                      <a:srgbClr val="000000"/>
                    </a:solidFill>
                    <a:latin typeface="Times New Roman" panose="02020603050405020304" pitchFamily="18" charset="0"/>
                    <a:cs typeface="Times New Roman" panose="02020603050405020304" pitchFamily="18" charset="0"/>
                  </a:rPr>
                  <a:t>x</a:t>
                </a:r>
                <a:r>
                  <a:rPr lang="en-US" altLang="zh-TW" baseline="-25000" dirty="0" smtClean="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r>
                  <a:rPr lang="en-US" altLang="zh-TW" dirty="0" smtClean="0">
                    <a:solidFill>
                      <a:srgbClr val="000000"/>
                    </a:solidFill>
                    <a:latin typeface="Times New Roman" panose="02020603050405020304" pitchFamily="18" charset="0"/>
                    <a:cs typeface="Times New Roman" panose="02020603050405020304" pitchFamily="18" charset="0"/>
                  </a:rPr>
                  <a:t>                              </a:t>
                </a:r>
                <a:r>
                  <a:rPr lang="en-US" altLang="zh-TW" i="1" dirty="0" smtClean="0">
                    <a:solidFill>
                      <a:srgbClr val="000000"/>
                    </a:solidFill>
                    <a:latin typeface="Times New Roman" panose="02020603050405020304" pitchFamily="18" charset="0"/>
                    <a:cs typeface="Times New Roman" panose="02020603050405020304" pitchFamily="18" charset="0"/>
                  </a:rPr>
                  <a:t>y</a:t>
                </a:r>
                <a:r>
                  <a:rPr lang="en-US" altLang="zh-TW" baseline="-25000" dirty="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grpSp>
        <p:grpSp>
          <p:nvGrpSpPr>
            <p:cNvPr id="83" name="Group 82"/>
            <p:cNvGrpSpPr/>
            <p:nvPr/>
          </p:nvGrpSpPr>
          <p:grpSpPr>
            <a:xfrm>
              <a:off x="1403648" y="2492896"/>
              <a:ext cx="4527219" cy="432048"/>
              <a:chOff x="3563888" y="1484784"/>
              <a:chExt cx="4527219" cy="432048"/>
            </a:xfrm>
          </p:grpSpPr>
          <p:grpSp>
            <p:nvGrpSpPr>
              <p:cNvPr id="84" name="Group 83"/>
              <p:cNvGrpSpPr/>
              <p:nvPr/>
            </p:nvGrpSpPr>
            <p:grpSpPr>
              <a:xfrm>
                <a:off x="5004048" y="1484784"/>
                <a:ext cx="1637134" cy="432048"/>
                <a:chOff x="4034036" y="1484784"/>
                <a:chExt cx="1637134" cy="432048"/>
              </a:xfrm>
            </p:grpSpPr>
            <p:sp>
              <p:nvSpPr>
                <p:cNvPr id="86" name="Rectangle 85"/>
                <p:cNvSpPr/>
                <p:nvPr/>
              </p:nvSpPr>
              <p:spPr>
                <a:xfrm>
                  <a:off x="4499992" y="1484784"/>
                  <a:ext cx="72008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7" name="Straight Arrow Connector 86"/>
                <p:cNvCxnSpPr/>
                <p:nvPr/>
              </p:nvCxnSpPr>
              <p:spPr>
                <a:xfrm>
                  <a:off x="4034036"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239122" y="1700808"/>
                  <a:ext cx="4320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5" name="Rectangle 84"/>
              <p:cNvSpPr/>
              <p:nvPr/>
            </p:nvSpPr>
            <p:spPr>
              <a:xfrm>
                <a:off x="3563888" y="1486525"/>
                <a:ext cx="4527219" cy="369332"/>
              </a:xfrm>
              <a:prstGeom prst="rect">
                <a:avLst/>
              </a:prstGeom>
            </p:spPr>
            <p:txBody>
              <a:bodyPr wrap="square">
                <a:spAutoFit/>
              </a:bodyPr>
              <a:lstStyle/>
              <a:p>
                <a:r>
                  <a:rPr lang="en-US" altLang="zh-TW" i="1" dirty="0" smtClean="0">
                    <a:solidFill>
                      <a:srgbClr val="000000"/>
                    </a:solidFill>
                    <a:latin typeface="Times New Roman" panose="02020603050405020304" pitchFamily="18" charset="0"/>
                    <a:cs typeface="Times New Roman" panose="02020603050405020304" pitchFamily="18" charset="0"/>
                  </a:rPr>
                  <a:t>ax</a:t>
                </a:r>
                <a:r>
                  <a:rPr lang="en-US" altLang="zh-TW" baseline="-25000" dirty="0" smtClean="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r>
                  <a:rPr lang="en-US" altLang="zh-TW" dirty="0" smtClean="0">
                    <a:solidFill>
                      <a:srgbClr val="000000"/>
                    </a:solidFill>
                    <a:latin typeface="Times New Roman" panose="02020603050405020304" pitchFamily="18" charset="0"/>
                    <a:cs typeface="Times New Roman" panose="02020603050405020304" pitchFamily="18" charset="0"/>
                  </a:rPr>
                  <a:t>+ b</a:t>
                </a:r>
                <a:r>
                  <a:rPr lang="en-US" altLang="zh-TW" i="1" dirty="0" smtClean="0">
                    <a:solidFill>
                      <a:srgbClr val="000000"/>
                    </a:solidFill>
                    <a:latin typeface="Times New Roman" panose="02020603050405020304" pitchFamily="18" charset="0"/>
                    <a:cs typeface="Times New Roman" panose="02020603050405020304" pitchFamily="18" charset="0"/>
                  </a:rPr>
                  <a:t>x</a:t>
                </a:r>
                <a:r>
                  <a:rPr lang="en-US" altLang="zh-TW" baseline="-25000" dirty="0" smtClean="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a:t>
                </a:r>
                <a:r>
                  <a:rPr lang="en-US" altLang="zh-TW" dirty="0" smtClean="0">
                    <a:solidFill>
                      <a:srgbClr val="000000"/>
                    </a:solidFill>
                    <a:latin typeface="Times New Roman" panose="02020603050405020304" pitchFamily="18" charset="0"/>
                    <a:cs typeface="Times New Roman" panose="02020603050405020304" pitchFamily="18" charset="0"/>
                  </a:rPr>
                  <a:t>                               </a:t>
                </a:r>
                <a:r>
                  <a:rPr lang="en-US" altLang="zh-TW" i="1" dirty="0" smtClean="0">
                    <a:solidFill>
                      <a:srgbClr val="000000"/>
                    </a:solidFill>
                    <a:latin typeface="Times New Roman" panose="02020603050405020304" pitchFamily="18" charset="0"/>
                    <a:cs typeface="Times New Roman" panose="02020603050405020304" pitchFamily="18" charset="0"/>
                  </a:rPr>
                  <a:t>ay</a:t>
                </a:r>
                <a:r>
                  <a:rPr lang="en-US" altLang="zh-TW" baseline="-25000" dirty="0" smtClean="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 +</a:t>
                </a:r>
                <a:r>
                  <a:rPr lang="en-US" altLang="zh-TW" dirty="0" smtClean="0">
                    <a:solidFill>
                      <a:srgbClr val="000000"/>
                    </a:solidFill>
                    <a:latin typeface="Times New Roman" panose="02020603050405020304" pitchFamily="18" charset="0"/>
                    <a:cs typeface="Times New Roman" panose="02020603050405020304" pitchFamily="18" charset="0"/>
                  </a:rPr>
                  <a:t>b</a:t>
                </a:r>
                <a:r>
                  <a:rPr lang="en-US" altLang="zh-TW" i="1" dirty="0" smtClean="0">
                    <a:solidFill>
                      <a:srgbClr val="000000"/>
                    </a:solidFill>
                    <a:latin typeface="Times New Roman" panose="02020603050405020304" pitchFamily="18" charset="0"/>
                    <a:cs typeface="Times New Roman" panose="02020603050405020304" pitchFamily="18" charset="0"/>
                  </a:rPr>
                  <a:t>y</a:t>
                </a:r>
                <a:r>
                  <a:rPr lang="en-US" altLang="zh-TW" baseline="-25000" dirty="0" smtClean="0">
                    <a:solidFill>
                      <a:srgbClr val="000000"/>
                    </a:solidFill>
                    <a:latin typeface="Times New Roman" panose="02020603050405020304" pitchFamily="18" charset="0"/>
                    <a:cs typeface="Times New Roman" panose="02020603050405020304" pitchFamily="18" charset="0"/>
                  </a:rPr>
                  <a:t>2</a:t>
                </a:r>
                <a:r>
                  <a:rPr lang="en-US" altLang="zh-TW" dirty="0" smtClean="0">
                    <a:solidFill>
                      <a:srgbClr val="000000"/>
                    </a:solidFill>
                    <a:latin typeface="Times New Roman" panose="02020603050405020304" pitchFamily="18" charset="0"/>
                    <a:cs typeface="Times New Roman" panose="02020603050405020304" pitchFamily="18" charset="0"/>
                  </a:rPr>
                  <a:t>(</a:t>
                </a:r>
                <a:r>
                  <a:rPr lang="en-US" altLang="zh-TW" i="1" dirty="0" smtClean="0">
                    <a:solidFill>
                      <a:srgbClr val="000000"/>
                    </a:solidFill>
                    <a:latin typeface="Times New Roman" panose="02020603050405020304" pitchFamily="18" charset="0"/>
                    <a:cs typeface="Times New Roman" panose="02020603050405020304" pitchFamily="18" charset="0"/>
                  </a:rPr>
                  <a:t>t</a:t>
                </a:r>
                <a:r>
                  <a:rPr lang="en-US" altLang="zh-TW" dirty="0">
                    <a:solidFill>
                      <a:srgbClr val="000000"/>
                    </a:solidFill>
                    <a:latin typeface="Times New Roman" panose="02020603050405020304" pitchFamily="18" charset="0"/>
                    <a:cs typeface="Times New Roman" panose="02020603050405020304" pitchFamily="18" charset="0"/>
                  </a:rPr>
                  <a:t>)</a:t>
                </a:r>
                <a:r>
                  <a:rPr lang="en-US" altLang="zh-TW" dirty="0" smtClean="0">
                    <a:solidFill>
                      <a:srgbClr val="000000"/>
                    </a:solidFill>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 xmlns:p14="http://schemas.microsoft.com/office/powerpoint/2010/main" val="8986189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6512" y="-368374"/>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Linear time invariant (LTI)</a:t>
            </a:r>
            <a:r>
              <a:rPr kumimoji="0" lang="en-US" altLang="zh-TW" sz="3400" b="0" i="0" u="none" strike="noStrike" kern="1200" cap="none" spc="0" normalizeH="0" noProof="0" dirty="0" smtClean="0">
                <a:ln>
                  <a:noFill/>
                </a:ln>
                <a:solidFill>
                  <a:schemeClr val="bg1"/>
                </a:solidFill>
                <a:effectLst/>
                <a:uLnTx/>
                <a:uFillTx/>
                <a:latin typeface="+mn-lt"/>
                <a:ea typeface="+mj-ea"/>
                <a:cs typeface="+mj-cs"/>
              </a:rPr>
              <a:t> systems </a:t>
            </a:r>
            <a:endParaRPr kumimoji="0" lang="zh-TW" altLang="en-US" sz="2800" b="0" i="0" u="none" strike="noStrike" kern="1200" cap="none" spc="0" normalizeH="0" baseline="0" noProof="0" dirty="0">
              <a:ln>
                <a:noFill/>
              </a:ln>
              <a:solidFill>
                <a:schemeClr val="bg1"/>
              </a:solidFill>
              <a:effectLst/>
              <a:uLnTx/>
              <a:uFillTx/>
              <a:latin typeface="+mn-lt"/>
              <a:ea typeface="+mj-ea"/>
              <a:cs typeface="+mj-cs"/>
            </a:endParaRPr>
          </a:p>
        </p:txBody>
      </p:sp>
      <p:pic>
        <p:nvPicPr>
          <p:cNvPr id="2560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7129" t="47334" r="16609" b="3444"/>
          <a:stretch/>
        </p:blipFill>
        <p:spPr bwMode="auto">
          <a:xfrm>
            <a:off x="827584" y="548680"/>
            <a:ext cx="6768752" cy="31425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3124" name="Picture 4" descr="http://upload.wikimedia.org/wikipedia/commons/b/b9/Convolution_of_spiky_function_with_box2.gif"/>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611560" y="3933056"/>
            <a:ext cx="7988088" cy="230425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755576" y="3861048"/>
            <a:ext cx="7599894" cy="2626144"/>
            <a:chOff x="755576" y="3933056"/>
            <a:chExt cx="7599894" cy="2626144"/>
          </a:xfrm>
        </p:grpSpPr>
        <p:pic>
          <p:nvPicPr>
            <p:cNvPr id="25603" name="Picture 3"/>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7850" t="29250" r="30594" b="55167"/>
            <a:stretch/>
          </p:blipFill>
          <p:spPr bwMode="auto">
            <a:xfrm>
              <a:off x="755576" y="3933056"/>
              <a:ext cx="7599894" cy="1781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32468" t="86380" r="51905" b="8284"/>
            <a:stretch/>
          </p:blipFill>
          <p:spPr bwMode="auto">
            <a:xfrm>
              <a:off x="2987824" y="5949280"/>
              <a:ext cx="2857830" cy="6099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TextBox 7"/>
          <p:cNvSpPr txBox="1"/>
          <p:nvPr/>
        </p:nvSpPr>
        <p:spPr>
          <a:xfrm>
            <a:off x="6143636" y="6357958"/>
            <a:ext cx="3000364" cy="461665"/>
          </a:xfrm>
          <a:prstGeom prst="rect">
            <a:avLst/>
          </a:prstGeom>
          <a:noFill/>
        </p:spPr>
        <p:txBody>
          <a:bodyPr wrap="square" rtlCol="0">
            <a:spAutoFit/>
          </a:bodyPr>
          <a:lstStyle/>
          <a:p>
            <a:r>
              <a:rPr lang="en-GB" sz="1200" dirty="0" smtClean="0"/>
              <a:t>			Convolution animation: [11] </a:t>
            </a:r>
            <a:endParaRPr lang="en-GB" sz="1200" dirty="0"/>
          </a:p>
        </p:txBody>
      </p:sp>
    </p:spTree>
    <p:extLst>
      <p:ext uri="{BB962C8B-B14F-4D97-AF65-F5344CB8AC3E}">
        <p14:creationId xmlns="" xmlns:p14="http://schemas.microsoft.com/office/powerpoint/2010/main" val="21218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 y="7918"/>
            <a:ext cx="8229600" cy="563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bg1"/>
                </a:solidFill>
                <a:effectLst/>
                <a:uLnTx/>
                <a:uFillTx/>
                <a:latin typeface="+mj-lt"/>
                <a:ea typeface="+mj-ea"/>
                <a:cs typeface="+mj-cs"/>
              </a:rPr>
              <a:t>Measuring</a:t>
            </a:r>
            <a:r>
              <a:rPr kumimoji="0" lang="en-US" sz="3000" b="0" i="0" u="none" strike="noStrike" kern="0" cap="none" spc="0" normalizeH="0" noProof="0" dirty="0" smtClean="0">
                <a:ln>
                  <a:noFill/>
                </a:ln>
                <a:solidFill>
                  <a:schemeClr val="bg1"/>
                </a:solidFill>
                <a:effectLst/>
                <a:uLnTx/>
                <a:uFillTx/>
                <a:latin typeface="+mj-lt"/>
                <a:ea typeface="+mj-ea"/>
                <a:cs typeface="+mj-cs"/>
              </a:rPr>
              <a:t> HRF </a:t>
            </a:r>
            <a:endParaRPr kumimoji="0" lang="en-US" sz="3000" b="0" i="0" u="none" strike="noStrike" kern="0" cap="none" spc="0" normalizeH="0" baseline="0" noProof="0" dirty="0">
              <a:ln>
                <a:noFill/>
              </a:ln>
              <a:solidFill>
                <a:schemeClr val="bg1"/>
              </a:solidFill>
              <a:effectLst/>
              <a:uLnTx/>
              <a:uFillTx/>
              <a:latin typeface="+mj-lt"/>
              <a:ea typeface="+mj-ea"/>
              <a:cs typeface="+mj-cs"/>
            </a:endParaRPr>
          </a:p>
        </p:txBody>
      </p:sp>
      <p:sp>
        <p:nvSpPr>
          <p:cNvPr id="11" name="Frame 10"/>
          <p:cNvSpPr/>
          <p:nvPr/>
        </p:nvSpPr>
        <p:spPr>
          <a:xfrm>
            <a:off x="142844" y="571480"/>
            <a:ext cx="4429156" cy="3143272"/>
          </a:xfrm>
          <a:prstGeom prst="frame">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25" name="TextBox 24"/>
          <p:cNvSpPr txBox="1"/>
          <p:nvPr/>
        </p:nvSpPr>
        <p:spPr>
          <a:xfrm>
            <a:off x="428596" y="857232"/>
            <a:ext cx="2643206" cy="369332"/>
          </a:xfrm>
          <a:prstGeom prst="rect">
            <a:avLst/>
          </a:prstGeom>
          <a:noFill/>
        </p:spPr>
        <p:txBody>
          <a:bodyPr wrap="square" rtlCol="0">
            <a:spAutoFit/>
          </a:bodyPr>
          <a:lstStyle/>
          <a:p>
            <a:endParaRPr lang="en-GB" dirty="0"/>
          </a:p>
        </p:txBody>
      </p:sp>
      <p:pic>
        <p:nvPicPr>
          <p:cNvPr id="8" name="Picture 4" descr="http://i569.photobucket.com/albums/ss138/Ashleigh_Sunshine/Raver%20Scene/background_rave4.gif"/>
          <p:cNvPicPr>
            <a:picLocks noChangeAspect="1" noChangeArrowheads="1" noCrop="1"/>
          </p:cNvPicPr>
          <p:nvPr/>
        </p:nvPicPr>
        <p:blipFill>
          <a:blip r:embed="rId2">
            <a:grayscl/>
          </a:blip>
          <a:srcRect/>
          <a:stretch>
            <a:fillRect/>
          </a:stretch>
        </p:blipFill>
        <p:spPr bwMode="auto">
          <a:xfrm>
            <a:off x="-32" y="476672"/>
            <a:ext cx="9144032" cy="6414795"/>
          </a:xfrm>
          <a:prstGeom prst="rect">
            <a:avLst/>
          </a:prstGeom>
          <a:noFill/>
        </p:spPr>
      </p:pic>
      <p:sp>
        <p:nvSpPr>
          <p:cNvPr id="9" name="AutoShape 5" descr="http://24.media.tumblr.com/tumblr_m59saw8r1J1rr86mho1_500.gif"/>
          <p:cNvSpPr>
            <a:spLocks noChangeAspect="1" noChangeArrowheads="1"/>
          </p:cNvSpPr>
          <p:nvPr/>
        </p:nvSpPr>
        <p:spPr bwMode="auto">
          <a:xfrm>
            <a:off x="0" y="7918"/>
            <a:ext cx="9144000" cy="7267549"/>
          </a:xfrm>
          <a:prstGeom prst="rect">
            <a:avLst/>
          </a:prstGeom>
          <a:solidFill>
            <a:schemeClr val="tx1"/>
          </a:solid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 y="7918"/>
            <a:ext cx="8229600" cy="563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bg1"/>
                </a:solidFill>
                <a:effectLst/>
                <a:uLnTx/>
                <a:uFillTx/>
                <a:latin typeface="+mj-lt"/>
                <a:ea typeface="+mj-ea"/>
                <a:cs typeface="+mj-cs"/>
              </a:rPr>
              <a:t>Measuring</a:t>
            </a:r>
            <a:r>
              <a:rPr kumimoji="0" lang="en-US" sz="3000" b="0" i="0" u="none" strike="noStrike" kern="0" cap="none" spc="0" normalizeH="0" noProof="0" dirty="0" smtClean="0">
                <a:ln>
                  <a:noFill/>
                </a:ln>
                <a:solidFill>
                  <a:schemeClr val="bg1"/>
                </a:solidFill>
                <a:effectLst/>
                <a:uLnTx/>
                <a:uFillTx/>
                <a:latin typeface="+mj-lt"/>
                <a:ea typeface="+mj-ea"/>
                <a:cs typeface="+mj-cs"/>
              </a:rPr>
              <a:t> HRF </a:t>
            </a:r>
            <a:endParaRPr kumimoji="0" lang="en-US" sz="3000" b="0" i="0" u="none" strike="noStrike" kern="0" cap="none" spc="0" normalizeH="0" baseline="0" noProof="0" dirty="0">
              <a:ln>
                <a:noFill/>
              </a:ln>
              <a:solidFill>
                <a:schemeClr val="bg1"/>
              </a:solidFill>
              <a:effectLst/>
              <a:uLnTx/>
              <a:uFillTx/>
              <a:latin typeface="+mj-lt"/>
              <a:ea typeface="+mj-ea"/>
              <a:cs typeface="+mj-cs"/>
            </a:endParaRPr>
          </a:p>
        </p:txBody>
      </p:sp>
      <p:sp>
        <p:nvSpPr>
          <p:cNvPr id="11" name="Frame 10"/>
          <p:cNvSpPr/>
          <p:nvPr/>
        </p:nvSpPr>
        <p:spPr>
          <a:xfrm>
            <a:off x="142844" y="571480"/>
            <a:ext cx="4429156" cy="3143272"/>
          </a:xfrm>
          <a:prstGeom prst="frame">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25" name="TextBox 24"/>
          <p:cNvSpPr txBox="1"/>
          <p:nvPr/>
        </p:nvSpPr>
        <p:spPr>
          <a:xfrm>
            <a:off x="428596" y="857232"/>
            <a:ext cx="2643206" cy="369332"/>
          </a:xfrm>
          <a:prstGeom prst="rect">
            <a:avLst/>
          </a:prstGeom>
          <a:noFill/>
        </p:spPr>
        <p:txBody>
          <a:bodyPr wrap="square" rtlCol="0">
            <a:spAutoFit/>
          </a:bodyPr>
          <a:lstStyle/>
          <a:p>
            <a:endParaRPr lang="en-GB" dirty="0"/>
          </a:p>
        </p:txBody>
      </p:sp>
      <p:pic>
        <p:nvPicPr>
          <p:cNvPr id="23" name="Picture 2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3127" t="11868" r="8572" b="56205"/>
          <a:stretch/>
        </p:blipFill>
        <p:spPr bwMode="auto">
          <a:xfrm>
            <a:off x="3387560" y="819859"/>
            <a:ext cx="2327448" cy="25377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 7"/>
          <p:cNvGrpSpPr/>
          <p:nvPr/>
        </p:nvGrpSpPr>
        <p:grpSpPr>
          <a:xfrm>
            <a:off x="172850" y="3645024"/>
            <a:ext cx="8613960" cy="3160588"/>
            <a:chOff x="172850" y="3645024"/>
            <a:chExt cx="8613960" cy="3160588"/>
          </a:xfrm>
          <a:solidFill>
            <a:schemeClr val="bg1"/>
          </a:solidFill>
        </p:grpSpPr>
        <p:grpSp>
          <p:nvGrpSpPr>
            <p:cNvPr id="3" name="Group 2"/>
            <p:cNvGrpSpPr/>
            <p:nvPr/>
          </p:nvGrpSpPr>
          <p:grpSpPr>
            <a:xfrm>
              <a:off x="172850" y="3645024"/>
              <a:ext cx="8613960" cy="2928958"/>
              <a:chOff x="172850" y="3786190"/>
              <a:chExt cx="8613960" cy="2928958"/>
            </a:xfrm>
            <a:grpFill/>
          </p:grpSpPr>
          <p:pic>
            <p:nvPicPr>
              <p:cNvPr id="54275" name="Picture 3"/>
              <p:cNvPicPr>
                <a:picLocks noChangeAspect="1" noChangeArrowheads="1"/>
              </p:cNvPicPr>
              <p:nvPr/>
            </p:nvPicPr>
            <p:blipFill>
              <a:blip r:embed="rId3"/>
              <a:srcRect l="5026" t="51837" r="5276" b="5575"/>
              <a:stretch>
                <a:fillRect/>
              </a:stretch>
            </p:blipFill>
            <p:spPr bwMode="auto">
              <a:xfrm>
                <a:off x="4286248" y="3929066"/>
                <a:ext cx="4500562" cy="2786082"/>
              </a:xfrm>
              <a:prstGeom prst="rect">
                <a:avLst/>
              </a:prstGeom>
              <a:grpFill/>
              <a:ln w="9525">
                <a:noFill/>
                <a:miter lim="800000"/>
                <a:headEnd/>
                <a:tailEnd/>
              </a:ln>
              <a:effectLst/>
            </p:spPr>
          </p:pic>
          <p:pic>
            <p:nvPicPr>
              <p:cNvPr id="7" name="Picture 3"/>
              <p:cNvPicPr>
                <a:picLocks noChangeAspect="1" noChangeArrowheads="1"/>
              </p:cNvPicPr>
              <p:nvPr/>
            </p:nvPicPr>
            <p:blipFill>
              <a:blip r:embed="rId3"/>
              <a:srcRect l="5026" t="2697" r="5276" b="52531"/>
              <a:stretch>
                <a:fillRect/>
              </a:stretch>
            </p:blipFill>
            <p:spPr bwMode="auto">
              <a:xfrm>
                <a:off x="172850" y="3786190"/>
                <a:ext cx="4500562" cy="2928958"/>
              </a:xfrm>
              <a:prstGeom prst="rect">
                <a:avLst/>
              </a:prstGeom>
              <a:grpFill/>
              <a:ln w="9525">
                <a:noFill/>
                <a:miter lim="800000"/>
                <a:headEnd/>
                <a:tailEnd/>
              </a:ln>
              <a:effectLst/>
            </p:spPr>
          </p:pic>
        </p:grpSp>
        <p:pic>
          <p:nvPicPr>
            <p:cNvPr id="27656" name="Picture 8" descr="https://encrypted-tbn3.gstatic.com/images?q=tbn:ANd9GcRbt826Nt6ePwXXCcPXacji-iWv3--Y6XLPuZxeZTWWNINWCtyI">
              <a:hlinkClick r:id="rId4"/>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3678" t="23269" r="17498" b="20260"/>
            <a:stretch/>
          </p:blipFill>
          <p:spPr bwMode="auto">
            <a:xfrm>
              <a:off x="971600" y="6315067"/>
              <a:ext cx="510984" cy="490545"/>
            </a:xfrm>
            <a:prstGeom prst="rect">
              <a:avLst/>
            </a:prstGeom>
            <a:grpFill/>
            <a:extLst/>
          </p:spPr>
        </p:pic>
      </p:grpSp>
      <p:pic>
        <p:nvPicPr>
          <p:cNvPr id="57346" name="Picture 2" descr="http://www.invivocorp.com/Interventional/imgs/12138666761.jpg"/>
          <p:cNvPicPr>
            <a:picLocks noChangeAspect="1" noChangeArrowheads="1"/>
          </p:cNvPicPr>
          <p:nvPr/>
        </p:nvPicPr>
        <p:blipFill rotWithShape="1">
          <a:blip r:embed="rId6">
            <a:clrChange>
              <a:clrFrom>
                <a:srgbClr val="FFFFFF"/>
              </a:clrFrom>
              <a:clrTo>
                <a:srgbClr val="FFFFFF">
                  <a:alpha val="0"/>
                </a:srgbClr>
              </a:clrTo>
            </a:clrChange>
          </a:blip>
          <a:srcRect l="-1" t="2331" r="-2592"/>
          <a:stretch/>
        </p:blipFill>
        <p:spPr bwMode="auto">
          <a:xfrm rot="10627878">
            <a:off x="2886561" y="3114936"/>
            <a:ext cx="1743838" cy="813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1406" y="-7957"/>
            <a:ext cx="7772400" cy="579437"/>
          </a:xfrm>
        </p:spPr>
        <p:txBody>
          <a:bodyPr/>
          <a:lstStyle/>
          <a:p>
            <a:pPr eaLnBrk="1" hangingPunct="1"/>
            <a:r>
              <a:rPr lang="en-US" altLang="en-US" dirty="0" smtClean="0">
                <a:solidFill>
                  <a:schemeClr val="bg1"/>
                </a:solidFill>
                <a:ea typeface="ＭＳ Ｐゴシック" pitchFamily="34" charset="-128"/>
              </a:rPr>
              <a:t>Variability of HRF</a:t>
            </a:r>
            <a:endParaRPr lang="en-CA" altLang="en-US" dirty="0" smtClean="0">
              <a:solidFill>
                <a:schemeClr val="bg1"/>
              </a:solidFill>
              <a:ea typeface="ＭＳ Ｐゴシック" pitchFamily="34" charset="-128"/>
            </a:endParaRPr>
          </a:p>
        </p:txBody>
      </p:sp>
      <p:grpSp>
        <p:nvGrpSpPr>
          <p:cNvPr id="7" name="Group 6"/>
          <p:cNvGrpSpPr/>
          <p:nvPr/>
        </p:nvGrpSpPr>
        <p:grpSpPr>
          <a:xfrm>
            <a:off x="2311930" y="1428736"/>
            <a:ext cx="4046020" cy="3786214"/>
            <a:chOff x="2357422" y="1000108"/>
            <a:chExt cx="4046020" cy="3786214"/>
          </a:xfrm>
        </p:grpSpPr>
        <p:pic>
          <p:nvPicPr>
            <p:cNvPr id="5" name="Picture 16"/>
            <p:cNvPicPr>
              <a:picLocks noChangeAspect="1" noChangeArrowheads="1"/>
            </p:cNvPicPr>
            <p:nvPr/>
          </p:nvPicPr>
          <p:blipFill>
            <a:blip r:embed="rId3">
              <a:extLst>
                <a:ext uri="{28A0092B-C50C-407E-A947-70E740481C1C}">
                  <a14:useLocalDpi xmlns="" xmlns:a14="http://schemas.microsoft.com/office/drawing/2010/main" val="0"/>
                </a:ext>
              </a:extLst>
            </a:blip>
            <a:srcRect t="10046"/>
            <a:stretch>
              <a:fillRect/>
            </a:stretch>
          </p:blipFill>
          <p:spPr bwMode="auto">
            <a:xfrm>
              <a:off x="2357422" y="1000108"/>
              <a:ext cx="3886200" cy="3317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6" name="Text Box 17"/>
            <p:cNvSpPr txBox="1">
              <a:spLocks noChangeArrowheads="1"/>
            </p:cNvSpPr>
            <p:nvPr/>
          </p:nvSpPr>
          <p:spPr bwMode="auto">
            <a:xfrm>
              <a:off x="2714612" y="4201547"/>
              <a:ext cx="368883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sz="2000" dirty="0" smtClean="0"/>
                <a:t>Inter-subject </a:t>
              </a:r>
              <a:r>
                <a:rPr lang="en-US" altLang="en-US" sz="2000" dirty="0"/>
                <a:t>variability of HRF </a:t>
              </a:r>
              <a:endParaRPr lang="en-US" altLang="en-US" sz="2000" dirty="0" smtClean="0"/>
            </a:p>
            <a:p>
              <a:pPr algn="ctr" eaLnBrk="1" hangingPunct="1">
                <a:spcBef>
                  <a:spcPct val="0"/>
                </a:spcBef>
                <a:buFontTx/>
                <a:buNone/>
              </a:pPr>
              <a:r>
                <a:rPr lang="en-US" altLang="en-US" sz="1200" i="1" dirty="0" err="1" smtClean="0"/>
                <a:t>Handwerker</a:t>
              </a:r>
              <a:r>
                <a:rPr lang="en-US" altLang="en-US" sz="1200" i="1" dirty="0" smtClean="0"/>
                <a:t> </a:t>
              </a:r>
              <a:r>
                <a:rPr lang="en-US" altLang="en-US" sz="1200" i="1" dirty="0"/>
                <a:t>et al., 2004, </a:t>
              </a:r>
              <a:r>
                <a:rPr lang="en-US" altLang="en-US" sz="1200" i="1" dirty="0" err="1"/>
                <a:t>NeuroImage</a:t>
              </a:r>
              <a:r>
                <a:rPr lang="en-US" altLang="en-US" sz="1200" i="1" dirty="0"/>
                <a:t> </a:t>
              </a:r>
            </a:p>
          </p:txBody>
        </p:sp>
      </p:grpSp>
      <p:sp>
        <p:nvSpPr>
          <p:cNvPr id="8" name="Rectangle 3"/>
          <p:cNvSpPr txBox="1">
            <a:spLocks noChangeArrowheads="1"/>
          </p:cNvSpPr>
          <p:nvPr/>
        </p:nvSpPr>
        <p:spPr bwMode="auto">
          <a:xfrm>
            <a:off x="214282" y="5462638"/>
            <a:ext cx="8929718" cy="823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spcBef>
                <a:spcPct val="80000"/>
              </a:spcBef>
              <a:buNone/>
            </a:pPr>
            <a:r>
              <a:rPr lang="en-GB" sz="2400" b="1" dirty="0" smtClean="0">
                <a:latin typeface="Arial Unicode MS" pitchFamily="34" charset="-128"/>
                <a:ea typeface="Arial Unicode MS" pitchFamily="34" charset="-128"/>
                <a:cs typeface="Arial Unicode MS" pitchFamily="34" charset="-128"/>
              </a:rPr>
              <a:t>Solution</a:t>
            </a:r>
            <a:r>
              <a:rPr lang="en-GB" sz="2400" dirty="0" smtClean="0">
                <a:latin typeface="Arial Unicode MS" pitchFamily="34" charset="-128"/>
                <a:ea typeface="Arial Unicode MS" pitchFamily="34" charset="-128"/>
                <a:cs typeface="Arial Unicode MS" pitchFamily="34" charset="-128"/>
              </a:rPr>
              <a:t>: use multiple basis functions (to be discussed in event-related </a:t>
            </a:r>
            <a:r>
              <a:rPr lang="en-GB" sz="2400" dirty="0" err="1" smtClean="0">
                <a:latin typeface="Arial Unicode MS" pitchFamily="34" charset="-128"/>
                <a:ea typeface="Arial Unicode MS" pitchFamily="34" charset="-128"/>
                <a:cs typeface="Arial Unicode MS" pitchFamily="34" charset="-128"/>
              </a:rPr>
              <a:t>fMRI</a:t>
            </a:r>
            <a:r>
              <a:rPr lang="en-GB" sz="2400" dirty="0" smtClean="0">
                <a:latin typeface="Arial Unicode MS" pitchFamily="34" charset="-128"/>
                <a:ea typeface="Arial Unicode MS" pitchFamily="34" charset="-128"/>
                <a:cs typeface="Arial Unicode MS" pitchFamily="34" charset="-128"/>
              </a:rPr>
              <a:t>) </a:t>
            </a:r>
            <a:endParaRPr lang="en-US" sz="2400" dirty="0">
              <a:latin typeface="Arial Unicode MS" pitchFamily="34" charset="-128"/>
              <a:ea typeface="Arial Unicode MS" pitchFamily="34" charset="-128"/>
              <a:cs typeface="Arial Unicode MS" pitchFamily="34" charset="-128"/>
            </a:endParaRPr>
          </a:p>
        </p:txBody>
      </p:sp>
      <p:sp>
        <p:nvSpPr>
          <p:cNvPr id="9" name="Rectangle 8"/>
          <p:cNvSpPr/>
          <p:nvPr/>
        </p:nvSpPr>
        <p:spPr>
          <a:xfrm>
            <a:off x="214282" y="714356"/>
            <a:ext cx="7215238" cy="430887"/>
          </a:xfrm>
          <a:prstGeom prst="rect">
            <a:avLst/>
          </a:prstGeom>
        </p:spPr>
        <p:txBody>
          <a:bodyPr wrap="square">
            <a:spAutoFit/>
          </a:bodyPr>
          <a:lstStyle/>
          <a:p>
            <a:r>
              <a:rPr lang="en-GB" sz="2200" dirty="0" smtClean="0">
                <a:latin typeface="Arial Unicode MS" pitchFamily="34" charset="-128"/>
              </a:rPr>
              <a:t>HRF varies substantially across </a:t>
            </a:r>
            <a:r>
              <a:rPr lang="en-GB" sz="2200" dirty="0" err="1" smtClean="0">
                <a:latin typeface="Arial Unicode MS" pitchFamily="34" charset="-128"/>
              </a:rPr>
              <a:t>voxels</a:t>
            </a:r>
            <a:r>
              <a:rPr lang="en-GB" sz="2200" dirty="0" smtClean="0">
                <a:latin typeface="Arial Unicode MS" pitchFamily="34" charset="-128"/>
              </a:rPr>
              <a:t> and subjects</a:t>
            </a:r>
          </a:p>
        </p:txBody>
      </p:sp>
      <p:sp>
        <p:nvSpPr>
          <p:cNvPr id="10" name="TextBox 9"/>
          <p:cNvSpPr txBox="1"/>
          <p:nvPr/>
        </p:nvSpPr>
        <p:spPr>
          <a:xfrm>
            <a:off x="7500926" y="6295273"/>
            <a:ext cx="2071734" cy="276999"/>
          </a:xfrm>
          <a:prstGeom prst="rect">
            <a:avLst/>
          </a:prstGeom>
          <a:noFill/>
        </p:spPr>
        <p:txBody>
          <a:bodyPr wrap="square" rtlCol="0">
            <a:spAutoFit/>
          </a:bodyPr>
          <a:lstStyle/>
          <a:p>
            <a:r>
              <a:rPr lang="en-GB" sz="1200" dirty="0" smtClean="0"/>
              <a:t>Image courtesy of [12]</a:t>
            </a:r>
            <a:endParaRPr lang="en-GB" sz="1200" dirty="0"/>
          </a:p>
        </p:txBody>
      </p:sp>
    </p:spTree>
    <p:extLst>
      <p:ext uri="{BB962C8B-B14F-4D97-AF65-F5344CB8AC3E}">
        <p14:creationId xmlns="" xmlns:p14="http://schemas.microsoft.com/office/powerpoint/2010/main" val="2566933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7127" t="31725" r="17034" b="59723"/>
          <a:stretch/>
        </p:blipFill>
        <p:spPr bwMode="auto">
          <a:xfrm>
            <a:off x="611561" y="963442"/>
            <a:ext cx="3531812" cy="7305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34184" t="30939" r="17630" b="51281"/>
          <a:stretch/>
        </p:blipFill>
        <p:spPr bwMode="auto">
          <a:xfrm>
            <a:off x="860898" y="1630909"/>
            <a:ext cx="5367286" cy="12377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50715" t="21796" r="26071" b="63145"/>
          <a:stretch/>
        </p:blipFill>
        <p:spPr bwMode="auto">
          <a:xfrm>
            <a:off x="971600" y="2855045"/>
            <a:ext cx="2841626" cy="11521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41939" t="50612" r="18776" b="34094"/>
          <a:stretch/>
        </p:blipFill>
        <p:spPr bwMode="auto">
          <a:xfrm>
            <a:off x="860898" y="4020853"/>
            <a:ext cx="4320480" cy="1051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2"/>
          <p:cNvSpPr txBox="1">
            <a:spLocks noChangeArrowheads="1"/>
          </p:cNvSpPr>
          <p:nvPr/>
        </p:nvSpPr>
        <p:spPr bwMode="auto">
          <a:xfrm>
            <a:off x="71406" y="-7957"/>
            <a:ext cx="7772400" cy="57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0" cap="none" spc="0" normalizeH="0" baseline="0" noProof="0" dirty="0" smtClean="0">
                <a:ln>
                  <a:noFill/>
                </a:ln>
                <a:solidFill>
                  <a:schemeClr val="bg1"/>
                </a:solidFill>
                <a:effectLst/>
                <a:uLnTx/>
                <a:uFillTx/>
                <a:latin typeface="+mj-lt"/>
                <a:ea typeface="ＭＳ Ｐゴシック" pitchFamily="34" charset="-128"/>
                <a:cs typeface="+mj-cs"/>
              </a:rPr>
              <a:t>Variability of HRF</a:t>
            </a:r>
            <a:endParaRPr kumimoji="0" lang="en-CA" altLang="en-US" sz="3000" b="1" i="0" u="none" strike="noStrike" kern="0" cap="none" spc="0" normalizeH="0" baseline="0" noProof="0" dirty="0" smtClean="0">
              <a:ln>
                <a:noFill/>
              </a:ln>
              <a:solidFill>
                <a:schemeClr val="bg1"/>
              </a:solidFill>
              <a:effectLst/>
              <a:uLnTx/>
              <a:uFillTx/>
              <a:latin typeface="+mj-lt"/>
              <a:ea typeface="ＭＳ Ｐゴシック" pitchFamily="34" charset="-128"/>
              <a:cs typeface="+mj-cs"/>
            </a:endParaRPr>
          </a:p>
        </p:txBody>
      </p:sp>
    </p:spTree>
    <p:extLst>
      <p:ext uri="{BB962C8B-B14F-4D97-AF65-F5344CB8AC3E}">
        <p14:creationId xmlns="" xmlns:p14="http://schemas.microsoft.com/office/powerpoint/2010/main" val="2566933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 y="7918"/>
            <a:ext cx="8229600" cy="563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bg1"/>
                </a:solidFill>
                <a:effectLst/>
                <a:uLnTx/>
                <a:uFillTx/>
                <a:latin typeface="+mj-lt"/>
                <a:ea typeface="+mj-ea"/>
                <a:cs typeface="+mj-cs"/>
              </a:rPr>
              <a:t>Measuring</a:t>
            </a:r>
            <a:r>
              <a:rPr kumimoji="0" lang="en-US" sz="3000" b="0" i="0" u="none" strike="noStrike" kern="0" cap="none" spc="0" normalizeH="0" noProof="0" dirty="0" smtClean="0">
                <a:ln>
                  <a:noFill/>
                </a:ln>
                <a:solidFill>
                  <a:schemeClr val="bg1"/>
                </a:solidFill>
                <a:effectLst/>
                <a:uLnTx/>
                <a:uFillTx/>
                <a:latin typeface="+mj-lt"/>
                <a:ea typeface="+mj-ea"/>
                <a:cs typeface="+mj-cs"/>
              </a:rPr>
              <a:t> HRF </a:t>
            </a:r>
            <a:endParaRPr kumimoji="0" lang="en-US" sz="3000" b="0" i="0" u="none" strike="noStrike" kern="0" cap="none" spc="0" normalizeH="0" baseline="0" noProof="0" dirty="0">
              <a:ln>
                <a:noFill/>
              </a:ln>
              <a:solidFill>
                <a:schemeClr val="bg1"/>
              </a:solidFill>
              <a:effectLst/>
              <a:uLnTx/>
              <a:uFillTx/>
              <a:latin typeface="+mj-lt"/>
              <a:ea typeface="+mj-ea"/>
              <a:cs typeface="+mj-cs"/>
            </a:endParaRPr>
          </a:p>
        </p:txBody>
      </p:sp>
      <p:sp>
        <p:nvSpPr>
          <p:cNvPr id="11" name="Frame 10"/>
          <p:cNvSpPr/>
          <p:nvPr/>
        </p:nvSpPr>
        <p:spPr>
          <a:xfrm>
            <a:off x="142844" y="571480"/>
            <a:ext cx="4429156" cy="3143272"/>
          </a:xfrm>
          <a:prstGeom prst="frame">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25" name="TextBox 24"/>
          <p:cNvSpPr txBox="1"/>
          <p:nvPr/>
        </p:nvSpPr>
        <p:spPr>
          <a:xfrm>
            <a:off x="428596" y="857232"/>
            <a:ext cx="2643206" cy="369332"/>
          </a:xfrm>
          <a:prstGeom prst="rect">
            <a:avLst/>
          </a:prstGeom>
          <a:noFill/>
        </p:spPr>
        <p:txBody>
          <a:bodyPr wrap="square" rtlCol="0">
            <a:spAutoFit/>
          </a:bodyPr>
          <a:lstStyle/>
          <a:p>
            <a:endParaRPr lang="en-GB" dirty="0"/>
          </a:p>
        </p:txBody>
      </p:sp>
      <p:pic>
        <p:nvPicPr>
          <p:cNvPr id="9" name="Picture 2"/>
          <p:cNvPicPr>
            <a:picLocks noChangeAspect="1" noChangeArrowheads="1"/>
          </p:cNvPicPr>
          <p:nvPr/>
        </p:nvPicPr>
        <p:blipFill>
          <a:blip r:embed="rId2"/>
          <a:srcRect b="46428"/>
          <a:stretch>
            <a:fillRect/>
          </a:stretch>
        </p:blipFill>
        <p:spPr bwMode="auto">
          <a:xfrm>
            <a:off x="-142908" y="3857632"/>
            <a:ext cx="5156199" cy="2071698"/>
          </a:xfrm>
          <a:prstGeom prst="rect">
            <a:avLst/>
          </a:prstGeom>
          <a:noFill/>
          <a:ln w="9525">
            <a:noFill/>
            <a:miter lim="800000"/>
            <a:headEnd/>
            <a:tailEnd/>
          </a:ln>
          <a:effectLst/>
        </p:spPr>
      </p:pic>
      <p:pic>
        <p:nvPicPr>
          <p:cNvPr id="10" name="Picture 2"/>
          <p:cNvPicPr>
            <a:picLocks noChangeAspect="1" noChangeArrowheads="1"/>
          </p:cNvPicPr>
          <p:nvPr/>
        </p:nvPicPr>
        <p:blipFill>
          <a:blip r:embed="rId2"/>
          <a:srcRect t="51786" b="1784"/>
          <a:stretch>
            <a:fillRect/>
          </a:stretch>
        </p:blipFill>
        <p:spPr bwMode="auto">
          <a:xfrm>
            <a:off x="4238662" y="4000504"/>
            <a:ext cx="5333998" cy="1857387"/>
          </a:xfrm>
          <a:prstGeom prst="rect">
            <a:avLst/>
          </a:prstGeom>
          <a:noFill/>
          <a:ln w="9525">
            <a:noFill/>
            <a:miter lim="800000"/>
            <a:headEnd/>
            <a:tailEnd/>
          </a:ln>
          <a:effectLst/>
        </p:spPr>
      </p:pic>
      <p:pic>
        <p:nvPicPr>
          <p:cNvPr id="12" name="Picture 11"/>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3127" t="11868" r="8572" b="56205"/>
          <a:stretch/>
        </p:blipFill>
        <p:spPr bwMode="auto">
          <a:xfrm>
            <a:off x="3387560" y="819859"/>
            <a:ext cx="2327448" cy="25377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descr="http://www.invivocorp.com/Interventional/imgs/12138666761.jpg"/>
          <p:cNvPicPr>
            <a:picLocks noChangeAspect="1" noChangeArrowheads="1"/>
          </p:cNvPicPr>
          <p:nvPr/>
        </p:nvPicPr>
        <p:blipFill rotWithShape="1">
          <a:blip r:embed="rId4">
            <a:clrChange>
              <a:clrFrom>
                <a:srgbClr val="FFFFFF"/>
              </a:clrFrom>
              <a:clrTo>
                <a:srgbClr val="FFFFFF">
                  <a:alpha val="0"/>
                </a:srgbClr>
              </a:clrTo>
            </a:clrChange>
          </a:blip>
          <a:srcRect l="-1" t="2331" r="-2592"/>
          <a:stretch/>
        </p:blipFill>
        <p:spPr bwMode="auto">
          <a:xfrm rot="10627878">
            <a:off x="2886561" y="3114936"/>
            <a:ext cx="1743838" cy="813463"/>
          </a:xfrm>
          <a:prstGeom prst="rect">
            <a:avLst/>
          </a:prstGeom>
          <a:noFill/>
        </p:spPr>
      </p:pic>
      <p:pic>
        <p:nvPicPr>
          <p:cNvPr id="14" name="Picture 8" descr="https://encrypted-tbn3.gstatic.com/images?q=tbn:ANd9GcRbt826Nt6ePwXXCcPXacji-iWv3--Y6XLPuZxeZTWWNINWCtyI">
            <a:hlinkClick r:id="rId5"/>
          </p:cNvPr>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23678" t="23269" r="17498" b="20260"/>
          <a:stretch/>
        </p:blipFill>
        <p:spPr bwMode="auto">
          <a:xfrm>
            <a:off x="1043608" y="5771356"/>
            <a:ext cx="510984" cy="490545"/>
          </a:xfrm>
          <a:prstGeom prst="rect">
            <a:avLst/>
          </a:prstGeom>
          <a:solidFill>
            <a:schemeClr val="bg1"/>
          </a:solidFill>
          <a:extLst/>
        </p:spPr>
      </p:pic>
      <p:pic>
        <p:nvPicPr>
          <p:cNvPr id="15" name="Picture 8" descr="https://encrypted-tbn3.gstatic.com/images?q=tbn:ANd9GcRbt826Nt6ePwXXCcPXacji-iWv3--Y6XLPuZxeZTWWNINWCtyI">
            <a:hlinkClick r:id="rId5"/>
          </p:cNvPr>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23678" t="23269" r="17498" b="20260"/>
          <a:stretch/>
        </p:blipFill>
        <p:spPr bwMode="auto">
          <a:xfrm>
            <a:off x="2351402" y="5784036"/>
            <a:ext cx="510984" cy="490545"/>
          </a:xfrm>
          <a:prstGeom prst="rect">
            <a:avLst/>
          </a:prstGeom>
          <a:solidFill>
            <a:schemeClr val="bg1"/>
          </a:solidFill>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4"/>
          <a:srcRect t="35714" b="40000"/>
          <a:stretch>
            <a:fillRect/>
          </a:stretch>
        </p:blipFill>
        <p:spPr bwMode="auto">
          <a:xfrm>
            <a:off x="1428696" y="5119649"/>
            <a:ext cx="6667528" cy="1214446"/>
          </a:xfrm>
          <a:prstGeom prst="rect">
            <a:avLst/>
          </a:prstGeom>
          <a:noFill/>
          <a:ln w="9525">
            <a:noFill/>
            <a:miter lim="800000"/>
            <a:headEnd/>
            <a:tailEnd/>
          </a:ln>
          <a:effectLst/>
        </p:spPr>
      </p:pic>
      <p:pic>
        <p:nvPicPr>
          <p:cNvPr id="21" name="Picture 2"/>
          <p:cNvPicPr>
            <a:picLocks noChangeAspect="1" noChangeArrowheads="1"/>
          </p:cNvPicPr>
          <p:nvPr/>
        </p:nvPicPr>
        <p:blipFill>
          <a:blip r:embed="rId4"/>
          <a:srcRect t="65714" b="1427"/>
          <a:stretch>
            <a:fillRect/>
          </a:stretch>
        </p:blipFill>
        <p:spPr bwMode="auto">
          <a:xfrm>
            <a:off x="1333464" y="3047947"/>
            <a:ext cx="6667528" cy="1643074"/>
          </a:xfrm>
          <a:prstGeom prst="rect">
            <a:avLst/>
          </a:prstGeom>
          <a:noFill/>
          <a:ln w="9525">
            <a:noFill/>
            <a:miter lim="800000"/>
            <a:headEnd/>
            <a:tailEnd/>
          </a:ln>
          <a:effectLst/>
        </p:spPr>
      </p:pic>
      <p:pic>
        <p:nvPicPr>
          <p:cNvPr id="58370" name="Picture 2"/>
          <p:cNvPicPr>
            <a:picLocks noChangeAspect="1" noChangeArrowheads="1"/>
          </p:cNvPicPr>
          <p:nvPr/>
        </p:nvPicPr>
        <p:blipFill>
          <a:blip r:embed="rId4"/>
          <a:srcRect b="64286"/>
          <a:stretch>
            <a:fillRect/>
          </a:stretch>
        </p:blipFill>
        <p:spPr bwMode="auto">
          <a:xfrm>
            <a:off x="1428696" y="690493"/>
            <a:ext cx="6667528" cy="1785950"/>
          </a:xfrm>
          <a:prstGeom prst="rect">
            <a:avLst/>
          </a:prstGeom>
          <a:noFill/>
          <a:ln w="9525">
            <a:noFill/>
            <a:miter lim="800000"/>
            <a:headEnd/>
            <a:tailEnd/>
          </a:ln>
          <a:effectLst/>
        </p:spPr>
      </p:pic>
      <p:sp>
        <p:nvSpPr>
          <p:cNvPr id="4" name="Text Box 6"/>
          <p:cNvSpPr txBox="1">
            <a:spLocks noChangeArrowheads="1"/>
          </p:cNvSpPr>
          <p:nvPr/>
        </p:nvSpPr>
        <p:spPr bwMode="auto">
          <a:xfrm rot="16200000">
            <a:off x="871713" y="1413890"/>
            <a:ext cx="1890261"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a:t>Neuronal </a:t>
            </a:r>
            <a:r>
              <a:rPr lang="en-US" altLang="en-US" sz="1800" dirty="0" smtClean="0"/>
              <a:t>activity</a:t>
            </a:r>
            <a:endParaRPr lang="en-US" altLang="en-US" sz="1800" dirty="0"/>
          </a:p>
        </p:txBody>
      </p:sp>
      <p:sp>
        <p:nvSpPr>
          <p:cNvPr id="8" name="Text Box 10"/>
          <p:cNvSpPr txBox="1">
            <a:spLocks noChangeArrowheads="1"/>
          </p:cNvSpPr>
          <p:nvPr/>
        </p:nvSpPr>
        <p:spPr bwMode="auto">
          <a:xfrm rot="16200000">
            <a:off x="1049939" y="3507026"/>
            <a:ext cx="1531188" cy="369332"/>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smtClean="0"/>
              <a:t>HRF function</a:t>
            </a:r>
            <a:endParaRPr lang="en-US" altLang="en-US" sz="1800" dirty="0"/>
          </a:p>
        </p:txBody>
      </p:sp>
      <p:sp>
        <p:nvSpPr>
          <p:cNvPr id="9" name="Text Box 11"/>
          <p:cNvSpPr txBox="1">
            <a:spLocks noChangeArrowheads="1"/>
          </p:cNvSpPr>
          <p:nvPr/>
        </p:nvSpPr>
        <p:spPr bwMode="auto">
          <a:xfrm rot="16200000">
            <a:off x="1073891" y="5474455"/>
            <a:ext cx="1504950" cy="366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a:t>BOLD Signal</a:t>
            </a:r>
          </a:p>
        </p:txBody>
      </p:sp>
      <p:sp>
        <p:nvSpPr>
          <p:cNvPr id="14" name="Rectangle 17"/>
          <p:cNvSpPr>
            <a:spLocks noChangeArrowheads="1"/>
          </p:cNvSpPr>
          <p:nvPr/>
        </p:nvSpPr>
        <p:spPr bwMode="auto">
          <a:xfrm>
            <a:off x="8199972" y="5921397"/>
            <a:ext cx="1841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3200" b="1"/>
          </a:p>
        </p:txBody>
      </p:sp>
      <p:sp>
        <p:nvSpPr>
          <p:cNvPr id="16" name="AutoShape 19"/>
          <p:cNvSpPr>
            <a:spLocks noChangeArrowheads="1"/>
          </p:cNvSpPr>
          <p:nvPr/>
        </p:nvSpPr>
        <p:spPr bwMode="auto">
          <a:xfrm>
            <a:off x="571440" y="5586381"/>
            <a:ext cx="762000" cy="533400"/>
          </a:xfrm>
          <a:prstGeom prst="rightArrow">
            <a:avLst>
              <a:gd name="adj1" fmla="val 50000"/>
              <a:gd name="adj2" fmla="val 35714"/>
            </a:avLst>
          </a:prstGeom>
          <a:solidFill>
            <a:srgbClr val="FF0000"/>
          </a:solidFill>
          <a:ln w="25400">
            <a:solidFill>
              <a:srgbClr val="FF0000"/>
            </a:solidFill>
            <a:miter lim="800000"/>
            <a:headEnd/>
            <a:tailEnd/>
          </a:ln>
        </p:spPr>
        <p:txBody>
          <a:bodyPr wrap="none" anchor="ctr">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3200"/>
          </a:p>
        </p:txBody>
      </p:sp>
      <p:sp>
        <p:nvSpPr>
          <p:cNvPr id="23" name="TextBox 22"/>
          <p:cNvSpPr txBox="1"/>
          <p:nvPr/>
        </p:nvSpPr>
        <p:spPr>
          <a:xfrm>
            <a:off x="4214778" y="4431528"/>
            <a:ext cx="571504" cy="830997"/>
          </a:xfrm>
          <a:prstGeom prst="rect">
            <a:avLst/>
          </a:prstGeom>
          <a:noFill/>
        </p:spPr>
        <p:txBody>
          <a:bodyPr wrap="square" rtlCol="0">
            <a:spAutoFit/>
          </a:bodyPr>
          <a:lstStyle/>
          <a:p>
            <a:r>
              <a:rPr lang="en-GB" sz="4800" dirty="0" smtClean="0"/>
              <a:t>=</a:t>
            </a:r>
            <a:endParaRPr lang="en-GB" sz="4800" dirty="0"/>
          </a:p>
        </p:txBody>
      </p:sp>
      <p:sp>
        <p:nvSpPr>
          <p:cNvPr id="21507" name="Rectangle 3"/>
          <p:cNvSpPr>
            <a:spLocks noChangeArrowheads="1"/>
          </p:cNvSpPr>
          <p:nvPr/>
        </p:nvSpPr>
        <p:spPr bwMode="auto">
          <a:xfrm>
            <a:off x="-642974" y="-238177"/>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1508" name="Object 4"/>
          <p:cNvGraphicFramePr>
            <a:graphicFrameLocks noChangeAspect="1"/>
          </p:cNvGraphicFramePr>
          <p:nvPr/>
        </p:nvGraphicFramePr>
        <p:xfrm>
          <a:off x="1571572" y="2536775"/>
          <a:ext cx="5702300" cy="939800"/>
        </p:xfrm>
        <a:graphic>
          <a:graphicData uri="http://schemas.openxmlformats.org/presentationml/2006/ole">
            <p:oleObj spid="_x0000_s21739" name="Document" r:id="rId5" imgW="5698529" imgH="949246" progId="Word.Document.12">
              <p:embed/>
            </p:oleObj>
          </a:graphicData>
        </a:graphic>
      </p:graphicFrame>
      <p:pic>
        <p:nvPicPr>
          <p:cNvPr id="13" name="Picture 8" descr="https://encrypted-tbn3.gstatic.com/images?q=tbn:ANd9GcRbt826Nt6ePwXXCcPXacji-iWv3--Y6XLPuZxeZTWWNINWCtyI">
            <a:hlinkClick r:id="rId6"/>
          </p:cNvPr>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23678" t="23269" r="17498" b="20260"/>
          <a:stretch/>
        </p:blipFill>
        <p:spPr bwMode="auto">
          <a:xfrm>
            <a:off x="3553002" y="2348879"/>
            <a:ext cx="510984" cy="490545"/>
          </a:xfrm>
          <a:prstGeom prst="rect">
            <a:avLst/>
          </a:prstGeom>
          <a:solidFill>
            <a:schemeClr val="bg1"/>
          </a:solidFill>
          <a:extLst/>
        </p:spPr>
      </p:pic>
      <p:pic>
        <p:nvPicPr>
          <p:cNvPr id="15" name="Picture 8" descr="https://encrypted-tbn3.gstatic.com/images?q=tbn:ANd9GcRbt826Nt6ePwXXCcPXacji-iWv3--Y6XLPuZxeZTWWNINWCtyI">
            <a:hlinkClick r:id="rId6"/>
          </p:cNvPr>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23678" t="23269" r="17498" b="20260"/>
          <a:stretch/>
        </p:blipFill>
        <p:spPr bwMode="auto">
          <a:xfrm>
            <a:off x="2987824" y="2348880"/>
            <a:ext cx="510984" cy="490545"/>
          </a:xfrm>
          <a:prstGeom prst="rect">
            <a:avLst/>
          </a:prstGeom>
          <a:solidFill>
            <a:schemeClr val="bg1"/>
          </a:solidFill>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1 </a:t>
            </a:r>
            <a:br>
              <a:rPr lang="en-GB" dirty="0" smtClean="0"/>
            </a:br>
            <a:r>
              <a:rPr lang="en-GB" dirty="0" smtClean="0"/>
              <a:t>Samira Kazan</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t="64342" b="4755"/>
          <a:stretch>
            <a:fillRect/>
          </a:stretch>
        </p:blipFill>
        <p:spPr bwMode="auto">
          <a:xfrm>
            <a:off x="1500166" y="2714620"/>
            <a:ext cx="5838825" cy="1857364"/>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t="34627" b="36846"/>
          <a:stretch>
            <a:fillRect/>
          </a:stretch>
        </p:blipFill>
        <p:spPr bwMode="auto">
          <a:xfrm>
            <a:off x="1500166" y="4929198"/>
            <a:ext cx="5838825" cy="1714512"/>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t="4912" b="65373"/>
          <a:stretch>
            <a:fillRect/>
          </a:stretch>
        </p:blipFill>
        <p:spPr bwMode="auto">
          <a:xfrm>
            <a:off x="1571604" y="714356"/>
            <a:ext cx="5838825" cy="1785950"/>
          </a:xfrm>
          <a:prstGeom prst="rect">
            <a:avLst/>
          </a:prstGeom>
          <a:noFill/>
          <a:ln w="9525">
            <a:noFill/>
            <a:miter lim="800000"/>
            <a:headEnd/>
            <a:tailEnd/>
          </a:ln>
          <a:effectLst/>
        </p:spPr>
      </p:pic>
      <p:sp>
        <p:nvSpPr>
          <p:cNvPr id="7" name="AutoShape 19"/>
          <p:cNvSpPr>
            <a:spLocks noChangeArrowheads="1"/>
          </p:cNvSpPr>
          <p:nvPr/>
        </p:nvSpPr>
        <p:spPr bwMode="auto">
          <a:xfrm>
            <a:off x="738166" y="5253054"/>
            <a:ext cx="762000" cy="533400"/>
          </a:xfrm>
          <a:prstGeom prst="rightArrow">
            <a:avLst>
              <a:gd name="adj1" fmla="val 50000"/>
              <a:gd name="adj2" fmla="val 35714"/>
            </a:avLst>
          </a:prstGeom>
          <a:solidFill>
            <a:srgbClr val="FF0000"/>
          </a:solidFill>
          <a:ln w="25400">
            <a:solidFill>
              <a:srgbClr val="FF0000"/>
            </a:solidFill>
            <a:miter lim="800000"/>
            <a:headEnd/>
            <a:tailEnd/>
          </a:ln>
        </p:spPr>
        <p:txBody>
          <a:bodyPr wrap="none" anchor="ctr">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3200"/>
          </a:p>
        </p:txBody>
      </p:sp>
      <p:sp>
        <p:nvSpPr>
          <p:cNvPr id="8" name="Text Box 6"/>
          <p:cNvSpPr txBox="1">
            <a:spLocks noChangeArrowheads="1"/>
          </p:cNvSpPr>
          <p:nvPr/>
        </p:nvSpPr>
        <p:spPr bwMode="auto">
          <a:xfrm rot="16200000">
            <a:off x="955326" y="1331945"/>
            <a:ext cx="1890261"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a:t>Neuronal </a:t>
            </a:r>
            <a:r>
              <a:rPr lang="en-US" altLang="en-US" sz="1800" dirty="0" smtClean="0"/>
              <a:t>activity</a:t>
            </a:r>
            <a:endParaRPr lang="en-US" altLang="en-US" sz="1800" dirty="0"/>
          </a:p>
        </p:txBody>
      </p:sp>
      <p:sp>
        <p:nvSpPr>
          <p:cNvPr id="9" name="Text Box 10"/>
          <p:cNvSpPr txBox="1">
            <a:spLocks noChangeArrowheads="1"/>
          </p:cNvSpPr>
          <p:nvPr/>
        </p:nvSpPr>
        <p:spPr bwMode="auto">
          <a:xfrm rot="16200000">
            <a:off x="1133552" y="3425081"/>
            <a:ext cx="1531188" cy="369332"/>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smtClean="0"/>
              <a:t>HRF function</a:t>
            </a:r>
            <a:endParaRPr lang="en-US" altLang="en-US" sz="1800" dirty="0"/>
          </a:p>
        </p:txBody>
      </p:sp>
      <p:sp>
        <p:nvSpPr>
          <p:cNvPr id="10" name="Text Box 11"/>
          <p:cNvSpPr txBox="1">
            <a:spLocks noChangeArrowheads="1"/>
          </p:cNvSpPr>
          <p:nvPr/>
        </p:nvSpPr>
        <p:spPr bwMode="auto">
          <a:xfrm rot="16200000">
            <a:off x="1157504" y="5569755"/>
            <a:ext cx="1504950" cy="366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800" dirty="0"/>
              <a:t>BOLD Signal</a:t>
            </a:r>
          </a:p>
        </p:txBody>
      </p:sp>
      <p:sp>
        <p:nvSpPr>
          <p:cNvPr id="11" name="TextBox 10"/>
          <p:cNvSpPr txBox="1"/>
          <p:nvPr/>
        </p:nvSpPr>
        <p:spPr>
          <a:xfrm>
            <a:off x="4286248" y="4312515"/>
            <a:ext cx="571504" cy="830997"/>
          </a:xfrm>
          <a:prstGeom prst="rect">
            <a:avLst/>
          </a:prstGeom>
          <a:noFill/>
        </p:spPr>
        <p:txBody>
          <a:bodyPr wrap="square" rtlCol="0">
            <a:spAutoFit/>
          </a:bodyPr>
          <a:lstStyle/>
          <a:p>
            <a:r>
              <a:rPr lang="en-GB" sz="4800" dirty="0" smtClean="0"/>
              <a:t>=</a:t>
            </a:r>
            <a:endParaRPr lang="en-GB" sz="4800" dirty="0"/>
          </a:p>
        </p:txBody>
      </p:sp>
      <p:graphicFrame>
        <p:nvGraphicFramePr>
          <p:cNvPr id="20481" name="Object 1"/>
          <p:cNvGraphicFramePr>
            <a:graphicFrameLocks noChangeAspect="1"/>
          </p:cNvGraphicFramePr>
          <p:nvPr/>
        </p:nvGraphicFramePr>
        <p:xfrm>
          <a:off x="1500166" y="2285992"/>
          <a:ext cx="5702300" cy="939800"/>
        </p:xfrm>
        <a:graphic>
          <a:graphicData uri="http://schemas.openxmlformats.org/presentationml/2006/ole">
            <p:oleObj spid="_x0000_s20713" name="Document" r:id="rId4" imgW="5698529" imgH="949246" progId="Word.Document.12">
              <p:embed/>
            </p:oleObj>
          </a:graphicData>
        </a:graphic>
      </p:graphicFrame>
      <p:pic>
        <p:nvPicPr>
          <p:cNvPr id="14" name="Picture 8" descr="https://encrypted-tbn3.gstatic.com/images?q=tbn:ANd9GcRbt826Nt6ePwXXCcPXacji-iWv3--Y6XLPuZxeZTWWNINWCtyI">
            <a:hlinkClick r:id="rId5"/>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3678" t="23269" r="17498" b="20260"/>
          <a:stretch/>
        </p:blipFill>
        <p:spPr bwMode="auto">
          <a:xfrm>
            <a:off x="2892001" y="2290710"/>
            <a:ext cx="265414" cy="254798"/>
          </a:xfrm>
          <a:prstGeom prst="rect">
            <a:avLst/>
          </a:prstGeom>
          <a:solidFill>
            <a:schemeClr val="bg1"/>
          </a:solidFill>
          <a:extLst/>
        </p:spPr>
      </p:pic>
      <p:pic>
        <p:nvPicPr>
          <p:cNvPr id="15" name="Picture 8" descr="https://encrypted-tbn3.gstatic.com/images?q=tbn:ANd9GcRbt826Nt6ePwXXCcPXacji-iWv3--Y6XLPuZxeZTWWNINWCtyI">
            <a:hlinkClick r:id="rId5"/>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3678" t="23269" r="17498" b="20260"/>
          <a:stretch/>
        </p:blipFill>
        <p:spPr bwMode="auto">
          <a:xfrm>
            <a:off x="3154458" y="2281531"/>
            <a:ext cx="265414" cy="254798"/>
          </a:xfrm>
          <a:prstGeom prst="rect">
            <a:avLst/>
          </a:prstGeom>
          <a:solidFill>
            <a:schemeClr val="bg1"/>
          </a:solidFill>
          <a:extLst/>
        </p:spPr>
      </p:pic>
      <p:pic>
        <p:nvPicPr>
          <p:cNvPr id="16" name="Picture 8" descr="https://encrypted-tbn3.gstatic.com/images?q=tbn:ANd9GcRbt826Nt6ePwXXCcPXacji-iWv3--Y6XLPuZxeZTWWNINWCtyI">
            <a:hlinkClick r:id="rId5"/>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3678" t="23269" r="17498" b="20260"/>
          <a:stretch/>
        </p:blipFill>
        <p:spPr bwMode="auto">
          <a:xfrm>
            <a:off x="3442490" y="2276872"/>
            <a:ext cx="265414" cy="254798"/>
          </a:xfrm>
          <a:prstGeom prst="rect">
            <a:avLst/>
          </a:prstGeom>
          <a:solidFill>
            <a:schemeClr val="bg1"/>
          </a:solidFill>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3528" y="746422"/>
            <a:ext cx="8238950" cy="2944316"/>
            <a:chOff x="323528" y="746422"/>
            <a:chExt cx="8238950" cy="2944316"/>
          </a:xfrm>
        </p:grpSpPr>
        <p:pic>
          <p:nvPicPr>
            <p:cNvPr id="2" name="Picture 1"/>
            <p:cNvPicPr>
              <a:picLocks noChangeAspect="1"/>
            </p:cNvPicPr>
            <p:nvPr/>
          </p:nvPicPr>
          <p:blipFill rotWithShape="1">
            <a:blip r:embed="rId3">
              <a:extLst>
                <a:ext uri="{28A0092B-C50C-407E-A947-70E740481C1C}">
                  <a14:useLocalDpi xmlns="" xmlns:a14="http://schemas.microsoft.com/office/drawing/2010/main" val="0"/>
                </a:ext>
              </a:extLst>
            </a:blip>
            <a:srcRect l="4093" t="4861" r="5280" b="52472"/>
            <a:stretch/>
          </p:blipFill>
          <p:spPr>
            <a:xfrm>
              <a:off x="323528" y="764703"/>
              <a:ext cx="4362450" cy="2926035"/>
            </a:xfrm>
            <a:prstGeom prst="rect">
              <a:avLst/>
            </a:prstGeom>
          </p:spPr>
        </p:pic>
        <p:pic>
          <p:nvPicPr>
            <p:cNvPr id="8909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2040" y="746422"/>
              <a:ext cx="3630438" cy="2718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 xmlns:p14="http://schemas.microsoft.com/office/powerpoint/2010/main" val="872157045"/>
                </p:ext>
              </p:extLst>
            </p:nvPr>
          </p:nvGraphicFramePr>
          <p:xfrm>
            <a:off x="2182068" y="1844824"/>
            <a:ext cx="5702300" cy="939800"/>
          </p:xfrm>
          <a:graphic>
            <a:graphicData uri="http://schemas.openxmlformats.org/presentationml/2006/ole">
              <p:oleObj spid="_x0000_s89108" name="Document" r:id="rId5" imgW="5698529" imgH="949246" progId="Word.Document.12">
                <p:embed/>
              </p:oleObj>
            </a:graphicData>
          </a:graphic>
        </p:graphicFrame>
      </p:grpSp>
      <p:grpSp>
        <p:nvGrpSpPr>
          <p:cNvPr id="7" name="Group 6"/>
          <p:cNvGrpSpPr/>
          <p:nvPr/>
        </p:nvGrpSpPr>
        <p:grpSpPr>
          <a:xfrm>
            <a:off x="1043608" y="3809077"/>
            <a:ext cx="5154538" cy="2833689"/>
            <a:chOff x="1043608" y="3809077"/>
            <a:chExt cx="5154538" cy="2833689"/>
          </a:xfrm>
        </p:grpSpPr>
        <p:pic>
          <p:nvPicPr>
            <p:cNvPr id="4" name="Picture 3"/>
            <p:cNvPicPr>
              <a:picLocks noChangeAspect="1"/>
            </p:cNvPicPr>
            <p:nvPr/>
          </p:nvPicPr>
          <p:blipFill rotWithShape="1">
            <a:blip r:embed="rId3">
              <a:extLst>
                <a:ext uri="{28A0092B-C50C-407E-A947-70E740481C1C}">
                  <a14:useLocalDpi xmlns="" xmlns:a14="http://schemas.microsoft.com/office/drawing/2010/main" val="0"/>
                </a:ext>
              </a:extLst>
            </a:blip>
            <a:srcRect l="4093" t="53958" r="5280" b="4722"/>
            <a:stretch/>
          </p:blipFill>
          <p:spPr>
            <a:xfrm>
              <a:off x="1835696" y="3809077"/>
              <a:ext cx="4362450" cy="2833689"/>
            </a:xfrm>
            <a:prstGeom prst="rect">
              <a:avLst/>
            </a:prstGeom>
          </p:spPr>
        </p:pic>
        <p:sp>
          <p:nvSpPr>
            <p:cNvPr id="6" name="TextBox 5"/>
            <p:cNvSpPr txBox="1"/>
            <p:nvPr/>
          </p:nvSpPr>
          <p:spPr>
            <a:xfrm>
              <a:off x="1043608" y="4312515"/>
              <a:ext cx="571504" cy="830997"/>
            </a:xfrm>
            <a:prstGeom prst="rect">
              <a:avLst/>
            </a:prstGeom>
            <a:noFill/>
          </p:spPr>
          <p:txBody>
            <a:bodyPr wrap="square" rtlCol="0">
              <a:spAutoFit/>
            </a:bodyPr>
            <a:lstStyle/>
            <a:p>
              <a:r>
                <a:rPr lang="en-GB" sz="4800" dirty="0" smtClean="0"/>
                <a:t>=</a:t>
              </a:r>
              <a:endParaRPr lang="en-GB" sz="4800" dirty="0"/>
            </a:p>
          </p:txBody>
        </p:sp>
      </p:grpSp>
    </p:spTree>
    <p:extLst>
      <p:ext uri="{BB962C8B-B14F-4D97-AF65-F5344CB8AC3E}">
        <p14:creationId xmlns="" xmlns:p14="http://schemas.microsoft.com/office/powerpoint/2010/main" val="13969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3528" y="458562"/>
            <a:ext cx="8586173" cy="2936749"/>
            <a:chOff x="323528" y="458562"/>
            <a:chExt cx="8586173" cy="2936749"/>
          </a:xfrm>
        </p:grpSpPr>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4093" t="53958" r="5280" b="4722"/>
            <a:stretch/>
          </p:blipFill>
          <p:spPr>
            <a:xfrm>
              <a:off x="323528" y="692992"/>
              <a:ext cx="3888432" cy="2525784"/>
            </a:xfrm>
            <a:prstGeom prst="rect">
              <a:avLst/>
            </a:prstGeom>
          </p:spPr>
        </p:pic>
        <p:sp>
          <p:nvSpPr>
            <p:cNvPr id="7" name="TextBox 6"/>
            <p:cNvSpPr txBox="1"/>
            <p:nvPr/>
          </p:nvSpPr>
          <p:spPr>
            <a:xfrm>
              <a:off x="4537824" y="1484784"/>
              <a:ext cx="571504" cy="830997"/>
            </a:xfrm>
            <a:prstGeom prst="rect">
              <a:avLst/>
            </a:prstGeom>
            <a:noFill/>
          </p:spPr>
          <p:txBody>
            <a:bodyPr wrap="square" rtlCol="0">
              <a:spAutoFit/>
            </a:bodyPr>
            <a:lstStyle/>
            <a:p>
              <a:r>
                <a:rPr lang="en-GB" sz="4800" dirty="0"/>
                <a:t>+</a:t>
              </a:r>
            </a:p>
          </p:txBody>
        </p:sp>
        <p:pic>
          <p:nvPicPr>
            <p:cNvPr id="9011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05245" y="458562"/>
              <a:ext cx="4104456" cy="29367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1043608" y="3395311"/>
            <a:ext cx="7147508" cy="2753403"/>
            <a:chOff x="1043608" y="3395311"/>
            <a:chExt cx="7147508" cy="2753403"/>
          </a:xfrm>
        </p:grpSpPr>
        <p:sp>
          <p:nvSpPr>
            <p:cNvPr id="6" name="TextBox 5"/>
            <p:cNvSpPr txBox="1"/>
            <p:nvPr/>
          </p:nvSpPr>
          <p:spPr>
            <a:xfrm>
              <a:off x="1043608" y="4312515"/>
              <a:ext cx="571504" cy="830997"/>
            </a:xfrm>
            <a:prstGeom prst="rect">
              <a:avLst/>
            </a:prstGeom>
            <a:noFill/>
          </p:spPr>
          <p:txBody>
            <a:bodyPr wrap="square" rtlCol="0">
              <a:spAutoFit/>
            </a:bodyPr>
            <a:lstStyle/>
            <a:p>
              <a:r>
                <a:rPr lang="en-GB" sz="4800" dirty="0" smtClean="0"/>
                <a:t>=</a:t>
              </a:r>
              <a:endParaRPr lang="en-GB" sz="4800" dirty="0"/>
            </a:p>
          </p:txBody>
        </p:sp>
        <p:pic>
          <p:nvPicPr>
            <p:cNvPr id="9011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75656" y="3395311"/>
              <a:ext cx="6715460" cy="2753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643702" y="714356"/>
            <a:ext cx="1774845" cy="369332"/>
          </a:xfrm>
          <a:prstGeom prst="rect">
            <a:avLst/>
          </a:prstGeom>
          <a:noFill/>
        </p:spPr>
        <p:txBody>
          <a:bodyPr wrap="none" rtlCol="0">
            <a:spAutoFit/>
          </a:bodyPr>
          <a:lstStyle/>
          <a:p>
            <a:r>
              <a:rPr lang="en-GB" dirty="0" smtClean="0"/>
              <a:t>Random Noise </a:t>
            </a:r>
            <a:endParaRPr lang="en-GB" dirty="0"/>
          </a:p>
        </p:txBody>
      </p:sp>
    </p:spTree>
    <p:extLst>
      <p:ext uri="{BB962C8B-B14F-4D97-AF65-F5344CB8AC3E}">
        <p14:creationId xmlns="" xmlns:p14="http://schemas.microsoft.com/office/powerpoint/2010/main" val="1386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4544" y="491259"/>
            <a:ext cx="9103777" cy="2818046"/>
            <a:chOff x="-324544" y="491259"/>
            <a:chExt cx="9103777" cy="2818046"/>
          </a:xfrm>
        </p:grpSpPr>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4544" y="641140"/>
              <a:ext cx="5400600" cy="2214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37824" y="1484784"/>
              <a:ext cx="571504" cy="830997"/>
            </a:xfrm>
            <a:prstGeom prst="rect">
              <a:avLst/>
            </a:prstGeom>
            <a:noFill/>
          </p:spPr>
          <p:txBody>
            <a:bodyPr wrap="square" rtlCol="0">
              <a:spAutoFit/>
            </a:bodyPr>
            <a:lstStyle/>
            <a:p>
              <a:r>
                <a:rPr lang="en-GB" sz="4800" dirty="0"/>
                <a:t>+</a:t>
              </a:r>
            </a:p>
          </p:txBody>
        </p:sp>
        <p:pic>
          <p:nvPicPr>
            <p:cNvPr id="911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6056" y="491259"/>
              <a:ext cx="3703177" cy="28180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1043608" y="3356992"/>
            <a:ext cx="6014244" cy="3312369"/>
            <a:chOff x="1043608" y="3356992"/>
            <a:chExt cx="6014244" cy="3312369"/>
          </a:xfrm>
        </p:grpSpPr>
        <p:sp>
          <p:nvSpPr>
            <p:cNvPr id="6" name="TextBox 5"/>
            <p:cNvSpPr txBox="1"/>
            <p:nvPr/>
          </p:nvSpPr>
          <p:spPr>
            <a:xfrm>
              <a:off x="1043608" y="4312515"/>
              <a:ext cx="571504" cy="830997"/>
            </a:xfrm>
            <a:prstGeom prst="rect">
              <a:avLst/>
            </a:prstGeom>
            <a:noFill/>
          </p:spPr>
          <p:txBody>
            <a:bodyPr wrap="square" rtlCol="0">
              <a:spAutoFit/>
            </a:bodyPr>
            <a:lstStyle/>
            <a:p>
              <a:r>
                <a:rPr lang="en-GB" sz="4800" dirty="0" smtClean="0"/>
                <a:t>=</a:t>
              </a:r>
              <a:endParaRPr lang="en-GB" sz="4800" dirty="0"/>
            </a:p>
          </p:txBody>
        </p:sp>
        <p:pic>
          <p:nvPicPr>
            <p:cNvPr id="91142"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35696" y="3356992"/>
              <a:ext cx="5222156" cy="3312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643702" y="714356"/>
            <a:ext cx="1313180" cy="369332"/>
          </a:xfrm>
          <a:prstGeom prst="rect">
            <a:avLst/>
          </a:prstGeom>
          <a:noFill/>
        </p:spPr>
        <p:txBody>
          <a:bodyPr wrap="none" rtlCol="0">
            <a:spAutoFit/>
          </a:bodyPr>
          <a:lstStyle/>
          <a:p>
            <a:r>
              <a:rPr lang="en-GB" dirty="0" smtClean="0"/>
              <a:t>Linear Drift</a:t>
            </a:r>
            <a:endParaRPr lang="en-GB" dirty="0"/>
          </a:p>
        </p:txBody>
      </p:sp>
    </p:spTree>
    <p:extLst>
      <p:ext uri="{BB962C8B-B14F-4D97-AF65-F5344CB8AC3E}">
        <p14:creationId xmlns="" xmlns:p14="http://schemas.microsoft.com/office/powerpoint/2010/main" val="14036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700" b="0" dirty="0" smtClean="0">
                <a:solidFill>
                  <a:schemeClr val="tx1">
                    <a:lumMod val="50000"/>
                    <a:lumOff val="50000"/>
                  </a:schemeClr>
                </a:solidFill>
                <a:latin typeface="Times New Roman" panose="02020603050405020304" pitchFamily="18" charset="0"/>
                <a:cs typeface="Times New Roman" panose="02020603050405020304" pitchFamily="18" charset="0"/>
              </a:rPr>
              <a:t>Recap from last week’s lecture</a:t>
            </a:r>
            <a:endParaRPr lang="en-GB" sz="2700" b="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a:t>
            </a:r>
            <a:r>
              <a:rPr lang="en-US" altLang="en-US" b="1" dirty="0" smtClean="0">
                <a:solidFill>
                  <a:schemeClr val="bg1"/>
                </a:solidFill>
                <a:latin typeface="Georgia" pitchFamily="18" charset="0"/>
              </a:rPr>
              <a:t>Model</a:t>
            </a:r>
            <a:endParaRPr lang="en-US" altLang="en-US" b="1" dirty="0">
              <a:solidFill>
                <a:schemeClr val="bg1"/>
              </a:solidFill>
              <a:latin typeface="Georgia" pitchFamily="18" charset="0"/>
            </a:endParaRPr>
          </a:p>
        </p:txBody>
      </p:sp>
      <p:sp>
        <p:nvSpPr>
          <p:cNvPr id="5" name="Rectangle 4"/>
          <p:cNvSpPr>
            <a:spLocks noGrp="1" noChangeArrowheads="1"/>
          </p:cNvSpPr>
          <p:nvPr/>
        </p:nvSpPr>
        <p:spPr bwMode="auto">
          <a:xfrm>
            <a:off x="323528" y="1556915"/>
            <a:ext cx="8435975" cy="4824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9CCFF"/>
              </a:buClr>
              <a:buFont typeface="Wingdings" pitchFamily="2" charset="2"/>
              <a:buChar char="n"/>
              <a:defRPr sz="3200">
                <a:solidFill>
                  <a:schemeClr val="bg1"/>
                </a:solidFill>
                <a:latin typeface="+mn-lt"/>
                <a:ea typeface="+mn-ea"/>
                <a:cs typeface="+mn-cs"/>
              </a:defRPr>
            </a:lvl1pPr>
            <a:lvl2pPr marL="742950" indent="-285750" algn="l" rtl="0" fontAlgn="base">
              <a:spcBef>
                <a:spcPct val="20000"/>
              </a:spcBef>
              <a:spcAft>
                <a:spcPct val="0"/>
              </a:spcAft>
              <a:buClr>
                <a:srgbClr val="99CCFF"/>
              </a:buClr>
              <a:buFont typeface="Wingdings" pitchFamily="2" charset="2"/>
              <a:buChar char="¨"/>
              <a:defRPr sz="2800">
                <a:solidFill>
                  <a:schemeClr val="bg1"/>
                </a:solidFill>
                <a:latin typeface="+mn-lt"/>
              </a:defRPr>
            </a:lvl2pPr>
            <a:lvl3pPr marL="1143000" indent="-228600" algn="l" rtl="0" fontAlgn="base">
              <a:spcBef>
                <a:spcPct val="20000"/>
              </a:spcBef>
              <a:spcAft>
                <a:spcPct val="0"/>
              </a:spcAft>
              <a:buClr>
                <a:srgbClr val="99CCFF"/>
              </a:buClr>
              <a:buFont typeface="Wingdings" pitchFamily="2" charset="2"/>
              <a:buChar char="n"/>
              <a:defRPr sz="2400">
                <a:solidFill>
                  <a:schemeClr val="bg1"/>
                </a:solidFill>
                <a:latin typeface="+mn-lt"/>
              </a:defRPr>
            </a:lvl3pPr>
            <a:lvl4pPr marL="1600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4pPr>
            <a:lvl5pPr marL="20574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5pPr>
            <a:lvl6pPr marL="25146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9pPr>
          </a:lstStyle>
          <a:p>
            <a:pPr marL="0" indent="0">
              <a:lnSpc>
                <a:spcPct val="90000"/>
              </a:lnSpc>
              <a:buNone/>
            </a:pPr>
            <a:r>
              <a:rPr lang="en-GB" altLang="en-US" sz="2800" b="1" dirty="0">
                <a:solidFill>
                  <a:schemeClr val="tx1"/>
                </a:solidFill>
                <a:latin typeface="Times New Roman" panose="02020603050405020304" pitchFamily="18" charset="0"/>
                <a:cs typeface="Times New Roman" panose="02020603050405020304" pitchFamily="18" charset="0"/>
              </a:rPr>
              <a:t>Linear regression </a:t>
            </a:r>
            <a:r>
              <a:rPr lang="en-GB" altLang="en-US" sz="2400" dirty="0">
                <a:solidFill>
                  <a:schemeClr val="tx1"/>
                </a:solidFill>
                <a:latin typeface="Times New Roman" panose="02020603050405020304" pitchFamily="18" charset="0"/>
                <a:cs typeface="Times New Roman" panose="02020603050405020304" pitchFamily="18" charset="0"/>
              </a:rPr>
              <a:t>models</a:t>
            </a:r>
            <a:r>
              <a:rPr lang="en-GB" altLang="en-US" sz="2400" b="1" dirty="0">
                <a:solidFill>
                  <a:schemeClr val="tx1"/>
                </a:solidFill>
                <a:latin typeface="Times New Roman" panose="02020603050405020304" pitchFamily="18" charset="0"/>
                <a:cs typeface="Times New Roman" panose="02020603050405020304" pitchFamily="18" charset="0"/>
              </a:rPr>
              <a:t> </a:t>
            </a:r>
            <a:r>
              <a:rPr lang="en-GB" altLang="en-US" sz="2400" dirty="0">
                <a:solidFill>
                  <a:schemeClr val="tx1"/>
                </a:solidFill>
                <a:latin typeface="Times New Roman" panose="02020603050405020304" pitchFamily="18" charset="0"/>
                <a:cs typeface="Times New Roman" panose="02020603050405020304" pitchFamily="18" charset="0"/>
              </a:rPr>
              <a:t>the linear relationship between a </a:t>
            </a:r>
            <a:r>
              <a:rPr lang="en-GB" altLang="en-US" sz="2400" b="1" dirty="0">
                <a:solidFill>
                  <a:schemeClr val="tx1"/>
                </a:solidFill>
                <a:latin typeface="Times New Roman" panose="02020603050405020304" pitchFamily="18" charset="0"/>
                <a:cs typeface="Times New Roman" panose="02020603050405020304" pitchFamily="18" charset="0"/>
              </a:rPr>
              <a:t>single dependent variable</a:t>
            </a:r>
            <a:r>
              <a:rPr lang="en-GB" altLang="en-US" sz="2400" dirty="0">
                <a:solidFill>
                  <a:schemeClr val="tx1"/>
                </a:solidFill>
                <a:latin typeface="Times New Roman" panose="02020603050405020304" pitchFamily="18" charset="0"/>
                <a:cs typeface="Times New Roman" panose="02020603050405020304" pitchFamily="18" charset="0"/>
              </a:rPr>
              <a:t>, Y, and a single independent variable, X, using the equation:</a:t>
            </a: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r>
              <a:rPr lang="en-GB" altLang="en-US" sz="2400" dirty="0">
                <a:solidFill>
                  <a:schemeClr val="tx1"/>
                </a:solidFill>
                <a:latin typeface="Times New Roman" panose="02020603050405020304" pitchFamily="18" charset="0"/>
                <a:cs typeface="Times New Roman" panose="02020603050405020304" pitchFamily="18" charset="0"/>
              </a:rPr>
              <a:t>			</a:t>
            </a:r>
            <a:r>
              <a:rPr lang="en-GB" altLang="en-US" sz="2800" dirty="0" smtClean="0">
                <a:solidFill>
                  <a:schemeClr val="tx1"/>
                </a:solidFill>
                <a:latin typeface="Times New Roman" panose="02020603050405020304" pitchFamily="18" charset="0"/>
                <a:cs typeface="Times New Roman" panose="02020603050405020304" pitchFamily="18" charset="0"/>
              </a:rPr>
              <a:t>Y </a:t>
            </a:r>
            <a:r>
              <a:rPr lang="en-GB" altLang="en-US" sz="2800" dirty="0">
                <a:solidFill>
                  <a:schemeClr val="tx1"/>
                </a:solidFill>
                <a:latin typeface="Times New Roman" panose="02020603050405020304" pitchFamily="18" charset="0"/>
                <a:cs typeface="Times New Roman" panose="02020603050405020304" pitchFamily="18" charset="0"/>
              </a:rPr>
              <a:t>= </a:t>
            </a:r>
            <a:r>
              <a:rPr lang="el-GR" altLang="en-US" sz="2800" dirty="0" smtClean="0">
                <a:solidFill>
                  <a:schemeClr val="tx1"/>
                </a:solidFill>
                <a:latin typeface="Times New Roman" panose="02020603050405020304" pitchFamily="18" charset="0"/>
                <a:cs typeface="Times New Roman" panose="02020603050405020304" pitchFamily="18" charset="0"/>
              </a:rPr>
              <a:t>β</a:t>
            </a:r>
            <a:r>
              <a:rPr lang="en-GB" altLang="en-US" sz="2800" dirty="0" smtClean="0">
                <a:solidFill>
                  <a:schemeClr val="tx1"/>
                </a:solidFill>
                <a:latin typeface="Times New Roman" panose="02020603050405020304" pitchFamily="18" charset="0"/>
                <a:cs typeface="Times New Roman" panose="02020603050405020304" pitchFamily="18" charset="0"/>
              </a:rPr>
              <a:t> X </a:t>
            </a:r>
            <a:r>
              <a:rPr lang="en-GB" altLang="en-US" sz="2800" dirty="0">
                <a:solidFill>
                  <a:schemeClr val="tx1"/>
                </a:solidFill>
                <a:latin typeface="Times New Roman" panose="02020603050405020304" pitchFamily="18" charset="0"/>
                <a:cs typeface="Times New Roman" panose="02020603050405020304" pitchFamily="18" charset="0"/>
              </a:rPr>
              <a:t>+ c + </a:t>
            </a:r>
            <a:r>
              <a:rPr lang="el-GR" altLang="en-US" sz="2800" dirty="0">
                <a:solidFill>
                  <a:schemeClr val="tx1"/>
                </a:solidFill>
                <a:latin typeface="Times New Roman" panose="02020603050405020304" pitchFamily="18" charset="0"/>
                <a:cs typeface="Times New Roman" panose="02020603050405020304" pitchFamily="18" charset="0"/>
              </a:rPr>
              <a:t>ε</a:t>
            </a: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smtClean="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157139" y="2996952"/>
            <a:ext cx="4855021" cy="1152128"/>
            <a:chOff x="1157139" y="2996952"/>
            <a:chExt cx="4855021" cy="1152128"/>
          </a:xfrm>
        </p:grpSpPr>
        <p:sp>
          <p:nvSpPr>
            <p:cNvPr id="6" name="TextBox 5"/>
            <p:cNvSpPr txBox="1"/>
            <p:nvPr/>
          </p:nvSpPr>
          <p:spPr>
            <a:xfrm>
              <a:off x="1157139" y="3807448"/>
              <a:ext cx="4855021" cy="341632"/>
            </a:xfrm>
            <a:prstGeom prst="rect">
              <a:avLst/>
            </a:prstGeom>
            <a:noFill/>
          </p:spPr>
          <p:txBody>
            <a:bodyPr wrap="square" rtlCol="0">
              <a:spAutoFit/>
            </a:bodyPr>
            <a:lstStyle/>
            <a:p>
              <a:pPr>
                <a:lnSpc>
                  <a:spcPct val="90000"/>
                </a:lnSpc>
              </a:pPr>
              <a:r>
                <a:rPr lang="en-GB" altLang="en-US" dirty="0" smtClean="0">
                  <a:latin typeface="Times New Roman" panose="02020603050405020304" pitchFamily="18" charset="0"/>
                  <a:cs typeface="Times New Roman" panose="02020603050405020304" pitchFamily="18" charset="0"/>
                </a:rPr>
                <a:t>Reflects how </a:t>
              </a:r>
              <a:r>
                <a:rPr lang="en-GB" altLang="en-US" dirty="0">
                  <a:latin typeface="Times New Roman" panose="02020603050405020304" pitchFamily="18" charset="0"/>
                  <a:cs typeface="Times New Roman" panose="02020603050405020304" pitchFamily="18" charset="0"/>
                </a:rPr>
                <a:t>much of an effect X has on </a:t>
              </a:r>
              <a:r>
                <a:rPr lang="en-GB" altLang="en-US" dirty="0" smtClean="0">
                  <a:latin typeface="Times New Roman" panose="02020603050405020304" pitchFamily="18" charset="0"/>
                  <a:cs typeface="Times New Roman" panose="02020603050405020304" pitchFamily="18" charset="0"/>
                </a:rPr>
                <a:t>Y?</a:t>
              </a:r>
              <a:endParaRPr lang="en-GB" altLang="en-US" dirty="0">
                <a:latin typeface="Times New Roman" panose="02020603050405020304" pitchFamily="18" charset="0"/>
                <a:cs typeface="Times New Roman" panose="02020603050405020304" pitchFamily="18" charset="0"/>
              </a:endParaRPr>
            </a:p>
          </p:txBody>
        </p:sp>
        <p:sp>
          <p:nvSpPr>
            <p:cNvPr id="7" name="Oval 6"/>
            <p:cNvSpPr/>
            <p:nvPr/>
          </p:nvSpPr>
          <p:spPr>
            <a:xfrm>
              <a:off x="3717812" y="2996952"/>
              <a:ext cx="27812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H="1">
              <a:off x="3462834" y="3501008"/>
              <a:ext cx="253265" cy="2520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140796" y="2996952"/>
            <a:ext cx="3607278" cy="1745070"/>
            <a:chOff x="5140796" y="2996952"/>
            <a:chExt cx="3607278" cy="1745070"/>
          </a:xfrm>
        </p:grpSpPr>
        <p:sp>
          <p:nvSpPr>
            <p:cNvPr id="13" name="Oval 12"/>
            <p:cNvSpPr/>
            <p:nvPr/>
          </p:nvSpPr>
          <p:spPr>
            <a:xfrm>
              <a:off x="5148064" y="2996952"/>
              <a:ext cx="27812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140796" y="4400390"/>
              <a:ext cx="3607278" cy="341632"/>
            </a:xfrm>
            <a:prstGeom prst="rect">
              <a:avLst/>
            </a:prstGeom>
            <a:noFill/>
          </p:spPr>
          <p:txBody>
            <a:bodyPr wrap="square" rtlCol="0">
              <a:spAutoFit/>
            </a:bodyPr>
            <a:lstStyle/>
            <a:p>
              <a:pPr>
                <a:lnSpc>
                  <a:spcPct val="90000"/>
                </a:lnSpc>
              </a:pPr>
              <a:r>
                <a:rPr lang="el-GR" altLang="en-US" dirty="0">
                  <a:latin typeface="Times New Roman" panose="02020603050405020304" pitchFamily="18" charset="0"/>
                  <a:cs typeface="Times New Roman" panose="02020603050405020304" pitchFamily="18" charset="0"/>
                </a:rPr>
                <a:t>ε</a:t>
              </a:r>
              <a:r>
                <a:rPr lang="en-GB" altLang="en-US" dirty="0">
                  <a:latin typeface="Times New Roman" panose="02020603050405020304" pitchFamily="18" charset="0"/>
                  <a:cs typeface="Times New Roman" panose="02020603050405020304" pitchFamily="18" charset="0"/>
                </a:rPr>
                <a:t> is the error term assumed ~ N(0,</a:t>
              </a:r>
              <a:r>
                <a:rPr lang="el-GR" altLang="en-US" dirty="0">
                  <a:latin typeface="Times New Roman" panose="02020603050405020304" pitchFamily="18" charset="0"/>
                  <a:cs typeface="Times New Roman" panose="02020603050405020304" pitchFamily="18" charset="0"/>
                </a:rPr>
                <a:t>σ</a:t>
              </a:r>
              <a:r>
                <a:rPr lang="en-GB" altLang="en-US" baseline="30000" dirty="0">
                  <a:latin typeface="Times New Roman" panose="02020603050405020304" pitchFamily="18" charset="0"/>
                  <a:cs typeface="Times New Roman" panose="02020603050405020304" pitchFamily="18" charset="0"/>
                </a:rPr>
                <a:t>2</a:t>
              </a:r>
              <a:r>
                <a:rPr lang="en-GB" altLang="en-US" dirty="0">
                  <a:latin typeface="Times New Roman" panose="02020603050405020304" pitchFamily="18" charset="0"/>
                  <a:cs typeface="Times New Roman" panose="02020603050405020304" pitchFamily="18" charset="0"/>
                </a:rPr>
                <a:t>)</a:t>
              </a:r>
              <a:endParaRPr lang="el-GR" altLang="en-US"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5498196" y="3501008"/>
              <a:ext cx="729988" cy="8993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07134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700" b="0" dirty="0" smtClean="0">
                <a:solidFill>
                  <a:schemeClr val="tx1">
                    <a:lumMod val="50000"/>
                    <a:lumOff val="50000"/>
                  </a:schemeClr>
                </a:solidFill>
                <a:latin typeface="Times New Roman" panose="02020603050405020304" pitchFamily="18" charset="0"/>
                <a:cs typeface="Times New Roman" panose="02020603050405020304" pitchFamily="18" charset="0"/>
              </a:rPr>
              <a:t>Recap from last week’s lecture</a:t>
            </a:r>
            <a:endParaRPr lang="en-GB" sz="2700" b="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a:t>
            </a:r>
            <a:r>
              <a:rPr lang="en-US" altLang="en-US" b="1" dirty="0" smtClean="0">
                <a:solidFill>
                  <a:schemeClr val="bg1"/>
                </a:solidFill>
                <a:latin typeface="Georgia" pitchFamily="18" charset="0"/>
              </a:rPr>
              <a:t>Model</a:t>
            </a:r>
            <a:endParaRPr lang="en-US" altLang="en-US" b="1" dirty="0">
              <a:solidFill>
                <a:schemeClr val="bg1"/>
              </a:solidFill>
              <a:latin typeface="Georgia" pitchFamily="18" charset="0"/>
            </a:endParaRPr>
          </a:p>
        </p:txBody>
      </p:sp>
      <p:sp>
        <p:nvSpPr>
          <p:cNvPr id="5" name="Rectangle 4"/>
          <p:cNvSpPr>
            <a:spLocks noGrp="1" noChangeArrowheads="1"/>
          </p:cNvSpPr>
          <p:nvPr/>
        </p:nvSpPr>
        <p:spPr bwMode="auto">
          <a:xfrm>
            <a:off x="323528" y="1556915"/>
            <a:ext cx="8435975" cy="4824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9CCFF"/>
              </a:buClr>
              <a:buFont typeface="Wingdings" pitchFamily="2" charset="2"/>
              <a:buChar char="n"/>
              <a:defRPr sz="3200">
                <a:solidFill>
                  <a:schemeClr val="bg1"/>
                </a:solidFill>
                <a:latin typeface="+mn-lt"/>
                <a:ea typeface="+mn-ea"/>
                <a:cs typeface="+mn-cs"/>
              </a:defRPr>
            </a:lvl1pPr>
            <a:lvl2pPr marL="742950" indent="-285750" algn="l" rtl="0" fontAlgn="base">
              <a:spcBef>
                <a:spcPct val="20000"/>
              </a:spcBef>
              <a:spcAft>
                <a:spcPct val="0"/>
              </a:spcAft>
              <a:buClr>
                <a:srgbClr val="99CCFF"/>
              </a:buClr>
              <a:buFont typeface="Wingdings" pitchFamily="2" charset="2"/>
              <a:buChar char="¨"/>
              <a:defRPr sz="2800">
                <a:solidFill>
                  <a:schemeClr val="bg1"/>
                </a:solidFill>
                <a:latin typeface="+mn-lt"/>
              </a:defRPr>
            </a:lvl2pPr>
            <a:lvl3pPr marL="1143000" indent="-228600" algn="l" rtl="0" fontAlgn="base">
              <a:spcBef>
                <a:spcPct val="20000"/>
              </a:spcBef>
              <a:spcAft>
                <a:spcPct val="0"/>
              </a:spcAft>
              <a:buClr>
                <a:srgbClr val="99CCFF"/>
              </a:buClr>
              <a:buFont typeface="Wingdings" pitchFamily="2" charset="2"/>
              <a:buChar char="n"/>
              <a:defRPr sz="2400">
                <a:solidFill>
                  <a:schemeClr val="bg1"/>
                </a:solidFill>
                <a:latin typeface="+mn-lt"/>
              </a:defRPr>
            </a:lvl3pPr>
            <a:lvl4pPr marL="1600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4pPr>
            <a:lvl5pPr marL="20574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5pPr>
            <a:lvl6pPr marL="25146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9pPr>
          </a:lstStyle>
          <a:p>
            <a:pPr marL="0" indent="0">
              <a:lnSpc>
                <a:spcPct val="90000"/>
              </a:lnSpc>
              <a:buNone/>
            </a:pPr>
            <a:r>
              <a:rPr lang="en-GB" altLang="en-US" sz="2800" b="1" dirty="0">
                <a:solidFill>
                  <a:schemeClr val="tx1"/>
                </a:solidFill>
                <a:latin typeface="Times New Roman" panose="02020603050405020304" pitchFamily="18" charset="0"/>
                <a:cs typeface="Times New Roman" panose="02020603050405020304" pitchFamily="18" charset="0"/>
              </a:rPr>
              <a:t>Multiple regression </a:t>
            </a:r>
            <a:r>
              <a:rPr lang="en-GB" altLang="en-US" sz="2400" dirty="0">
                <a:solidFill>
                  <a:schemeClr val="tx1"/>
                </a:solidFill>
                <a:latin typeface="Times New Roman" panose="02020603050405020304" pitchFamily="18" charset="0"/>
                <a:cs typeface="Times New Roman" panose="02020603050405020304" pitchFamily="18" charset="0"/>
              </a:rPr>
              <a:t>is used to determine the effect of a number of independent variables, X1, X2, </a:t>
            </a:r>
            <a:r>
              <a:rPr lang="en-GB" altLang="en-US" sz="2400" dirty="0" smtClean="0">
                <a:solidFill>
                  <a:schemeClr val="tx1"/>
                </a:solidFill>
                <a:latin typeface="Times New Roman" panose="02020603050405020304" pitchFamily="18" charset="0"/>
                <a:cs typeface="Times New Roman" panose="02020603050405020304" pitchFamily="18" charset="0"/>
              </a:rPr>
              <a:t>X3, </a:t>
            </a:r>
            <a:r>
              <a:rPr lang="en-GB" altLang="en-US" sz="2400" dirty="0" err="1" smtClean="0">
                <a:solidFill>
                  <a:schemeClr val="tx1"/>
                </a:solidFill>
                <a:latin typeface="Times New Roman" panose="02020603050405020304" pitchFamily="18" charset="0"/>
                <a:cs typeface="Times New Roman" panose="02020603050405020304" pitchFamily="18" charset="0"/>
              </a:rPr>
              <a:t>etc</a:t>
            </a:r>
            <a:r>
              <a:rPr lang="en-GB" altLang="en-US" sz="2400" dirty="0">
                <a:solidFill>
                  <a:schemeClr val="tx1"/>
                </a:solidFill>
                <a:latin typeface="Times New Roman" panose="02020603050405020304" pitchFamily="18" charset="0"/>
                <a:cs typeface="Times New Roman" panose="02020603050405020304" pitchFamily="18" charset="0"/>
              </a:rPr>
              <a:t>, on a </a:t>
            </a:r>
            <a:r>
              <a:rPr lang="en-GB" altLang="en-US" sz="2400" b="1" dirty="0">
                <a:solidFill>
                  <a:schemeClr val="tx1"/>
                </a:solidFill>
                <a:latin typeface="Times New Roman" panose="02020603050405020304" pitchFamily="18" charset="0"/>
                <a:cs typeface="Times New Roman" panose="02020603050405020304" pitchFamily="18" charset="0"/>
              </a:rPr>
              <a:t>single dependent variable</a:t>
            </a:r>
            <a:r>
              <a:rPr lang="en-GB" altLang="en-US" sz="2400" dirty="0">
                <a:solidFill>
                  <a:schemeClr val="tx1"/>
                </a:solidFill>
                <a:latin typeface="Times New Roman" panose="02020603050405020304" pitchFamily="18" charset="0"/>
                <a:cs typeface="Times New Roman" panose="02020603050405020304" pitchFamily="18" charset="0"/>
              </a:rPr>
              <a:t>, Y</a:t>
            </a: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smtClean="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5636" y="3133535"/>
            <a:ext cx="6762364" cy="480131"/>
          </a:xfrm>
          <a:prstGeom prst="rect">
            <a:avLst/>
          </a:prstGeom>
        </p:spPr>
        <p:txBody>
          <a:bodyPr wrap="square">
            <a:spAutoFit/>
          </a:bodyPr>
          <a:lstStyle/>
          <a:p>
            <a:pPr>
              <a:lnSpc>
                <a:spcPct val="90000"/>
              </a:lnSpc>
              <a:buFont typeface="Wingdings" pitchFamily="2" charset="2"/>
              <a:buNone/>
            </a:pPr>
            <a:r>
              <a:rPr lang="en-GB" altLang="en-US" sz="2800" dirty="0">
                <a:latin typeface="Times New Roman" panose="02020603050405020304" pitchFamily="18" charset="0"/>
                <a:cs typeface="Times New Roman" panose="02020603050405020304" pitchFamily="18" charset="0"/>
              </a:rPr>
              <a:t>		Y = </a:t>
            </a:r>
            <a:r>
              <a:rPr lang="el-GR" altLang="en-US" sz="2800" dirty="0">
                <a:latin typeface="Times New Roman" panose="02020603050405020304" pitchFamily="18" charset="0"/>
                <a:cs typeface="Times New Roman" panose="02020603050405020304" pitchFamily="18" charset="0"/>
              </a:rPr>
              <a:t>β</a:t>
            </a:r>
            <a:r>
              <a:rPr lang="en-GB" altLang="en-US" sz="2800" baseline="-25000" dirty="0">
                <a:latin typeface="Times New Roman" panose="02020603050405020304" pitchFamily="18" charset="0"/>
                <a:cs typeface="Times New Roman" panose="02020603050405020304" pitchFamily="18" charset="0"/>
              </a:rPr>
              <a:t>1</a:t>
            </a:r>
            <a:r>
              <a:rPr lang="en-GB" altLang="en-US" sz="2800" dirty="0">
                <a:latin typeface="Times New Roman" panose="02020603050405020304" pitchFamily="18" charset="0"/>
                <a:cs typeface="Times New Roman" panose="02020603050405020304" pitchFamily="18" charset="0"/>
              </a:rPr>
              <a:t>X</a:t>
            </a:r>
            <a:r>
              <a:rPr lang="en-GB" altLang="en-US" sz="2800" baseline="-25000" dirty="0">
                <a:latin typeface="Times New Roman" panose="02020603050405020304" pitchFamily="18" charset="0"/>
                <a:cs typeface="Times New Roman" panose="02020603050405020304" pitchFamily="18" charset="0"/>
              </a:rPr>
              <a:t>1 </a:t>
            </a:r>
            <a:r>
              <a:rPr lang="en-GB" altLang="en-US" sz="2800" dirty="0">
                <a:latin typeface="Times New Roman" panose="02020603050405020304" pitchFamily="18" charset="0"/>
                <a:cs typeface="Times New Roman" panose="02020603050405020304" pitchFamily="18" charset="0"/>
              </a:rPr>
              <a:t>+ </a:t>
            </a:r>
            <a:r>
              <a:rPr lang="el-GR" altLang="en-US" sz="2800" dirty="0">
                <a:latin typeface="Times New Roman" panose="02020603050405020304" pitchFamily="18" charset="0"/>
                <a:cs typeface="Times New Roman" panose="02020603050405020304" pitchFamily="18" charset="0"/>
              </a:rPr>
              <a:t>β</a:t>
            </a:r>
            <a:r>
              <a:rPr lang="en-GB" altLang="en-US" sz="2800" baseline="-25000" dirty="0">
                <a:latin typeface="Times New Roman" panose="02020603050405020304" pitchFamily="18" charset="0"/>
                <a:cs typeface="Times New Roman" panose="02020603050405020304" pitchFamily="18" charset="0"/>
              </a:rPr>
              <a:t>2</a:t>
            </a:r>
            <a:r>
              <a:rPr lang="en-GB" altLang="en-US" sz="2800" dirty="0">
                <a:latin typeface="Times New Roman" panose="02020603050405020304" pitchFamily="18" charset="0"/>
                <a:cs typeface="Times New Roman" panose="02020603050405020304" pitchFamily="18" charset="0"/>
              </a:rPr>
              <a:t>X</a:t>
            </a:r>
            <a:r>
              <a:rPr lang="en-GB" altLang="en-US" sz="2800" baseline="-25000" dirty="0">
                <a:latin typeface="Times New Roman" panose="02020603050405020304" pitchFamily="18" charset="0"/>
                <a:cs typeface="Times New Roman" panose="02020603050405020304" pitchFamily="18" charset="0"/>
              </a:rPr>
              <a:t>2</a:t>
            </a:r>
            <a:r>
              <a:rPr lang="en-GB" altLang="en-US" sz="2800" dirty="0">
                <a:latin typeface="Times New Roman" panose="02020603050405020304" pitchFamily="18" charset="0"/>
                <a:cs typeface="Times New Roman" panose="02020603050405020304" pitchFamily="18" charset="0"/>
              </a:rPr>
              <a:t> +…..+ </a:t>
            </a:r>
            <a:r>
              <a:rPr lang="el-GR" altLang="en-US" sz="2800" dirty="0">
                <a:latin typeface="Times New Roman" panose="02020603050405020304" pitchFamily="18" charset="0"/>
                <a:cs typeface="Times New Roman" panose="02020603050405020304" pitchFamily="18" charset="0"/>
              </a:rPr>
              <a:t>β</a:t>
            </a:r>
            <a:r>
              <a:rPr lang="en-GB" altLang="en-US" sz="2800" baseline="-25000" dirty="0">
                <a:latin typeface="Times New Roman" panose="02020603050405020304" pitchFamily="18" charset="0"/>
                <a:cs typeface="Times New Roman" panose="02020603050405020304" pitchFamily="18" charset="0"/>
              </a:rPr>
              <a:t>L</a:t>
            </a:r>
            <a:r>
              <a:rPr lang="en-GB" altLang="en-US" sz="2800" dirty="0">
                <a:latin typeface="Times New Roman" panose="02020603050405020304" pitchFamily="18" charset="0"/>
                <a:cs typeface="Times New Roman" panose="02020603050405020304" pitchFamily="18" charset="0"/>
              </a:rPr>
              <a:t>X</a:t>
            </a:r>
            <a:r>
              <a:rPr lang="en-GB" altLang="en-US" sz="2800" baseline="-25000" dirty="0">
                <a:latin typeface="Times New Roman" panose="02020603050405020304" pitchFamily="18" charset="0"/>
                <a:cs typeface="Times New Roman" panose="02020603050405020304" pitchFamily="18" charset="0"/>
              </a:rPr>
              <a:t>L</a:t>
            </a:r>
            <a:r>
              <a:rPr lang="en-GB" altLang="en-US" sz="2800" dirty="0">
                <a:latin typeface="Times New Roman" panose="02020603050405020304" pitchFamily="18" charset="0"/>
                <a:cs typeface="Times New Roman" panose="02020603050405020304" pitchFamily="18" charset="0"/>
              </a:rPr>
              <a:t> + </a:t>
            </a:r>
            <a:r>
              <a:rPr lang="el-GR" altLang="en-US" sz="2800" dirty="0">
                <a:latin typeface="Times New Roman" panose="02020603050405020304" pitchFamily="18" charset="0"/>
                <a:cs typeface="Times New Roman" panose="02020603050405020304" pitchFamily="18" charset="0"/>
              </a:rPr>
              <a:t>ε</a:t>
            </a:r>
            <a:endParaRPr lang="en-GB" altLang="en-US" sz="2800" dirty="0">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331640" y="3133535"/>
            <a:ext cx="5954722" cy="2023657"/>
            <a:chOff x="1331640" y="3133535"/>
            <a:chExt cx="5954722" cy="2023657"/>
          </a:xfrm>
        </p:grpSpPr>
        <p:sp>
          <p:nvSpPr>
            <p:cNvPr id="21" name="TextBox 20"/>
            <p:cNvSpPr txBox="1"/>
            <p:nvPr/>
          </p:nvSpPr>
          <p:spPr>
            <a:xfrm>
              <a:off x="1331640" y="4566261"/>
              <a:ext cx="5954722" cy="590931"/>
            </a:xfrm>
            <a:prstGeom prst="rect">
              <a:avLst/>
            </a:prstGeom>
            <a:noFill/>
          </p:spPr>
          <p:txBody>
            <a:bodyPr wrap="square" rtlCol="0">
              <a:spAutoFit/>
            </a:bodyPr>
            <a:lstStyle/>
            <a:p>
              <a:pPr>
                <a:lnSpc>
                  <a:spcPct val="90000"/>
                </a:lnSpc>
              </a:pPr>
              <a:r>
                <a:rPr lang="en-GB" altLang="en-US" dirty="0">
                  <a:latin typeface="Times New Roman" panose="02020603050405020304" pitchFamily="18" charset="0"/>
                  <a:cs typeface="Times New Roman" panose="02020603050405020304" pitchFamily="18" charset="0"/>
                </a:rPr>
                <a:t>reflect the independent contribution of each independent variable, X, to the value of the dependent variable, Y.</a:t>
              </a:r>
            </a:p>
          </p:txBody>
        </p:sp>
        <p:cxnSp>
          <p:nvCxnSpPr>
            <p:cNvPr id="23" name="Straight Arrow Connector 22"/>
            <p:cNvCxnSpPr/>
            <p:nvPr/>
          </p:nvCxnSpPr>
          <p:spPr>
            <a:xfrm flipH="1">
              <a:off x="3707904" y="4118197"/>
              <a:ext cx="434410" cy="3909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flipH="1">
              <a:off x="2540918" y="3133535"/>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flipH="1">
              <a:off x="3563888" y="314096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flipH="1">
              <a:off x="5364088" y="314096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Left Brace 26"/>
            <p:cNvSpPr/>
            <p:nvPr/>
          </p:nvSpPr>
          <p:spPr>
            <a:xfrm rot="16200000">
              <a:off x="4089090" y="2312937"/>
              <a:ext cx="216024" cy="3312368"/>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 xmlns:p14="http://schemas.microsoft.com/office/powerpoint/2010/main" val="9156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a:t>
            </a:r>
            <a:r>
              <a:rPr lang="en-US" altLang="en-US" b="1" dirty="0" smtClean="0">
                <a:solidFill>
                  <a:schemeClr val="bg1"/>
                </a:solidFill>
                <a:latin typeface="Georgia" pitchFamily="18" charset="0"/>
              </a:rPr>
              <a:t>Model</a:t>
            </a:r>
            <a:endParaRPr lang="en-US" altLang="en-US" b="1" dirty="0">
              <a:solidFill>
                <a:schemeClr val="bg1"/>
              </a:solidFill>
              <a:latin typeface="Georgia" pitchFamily="18" charset="0"/>
            </a:endParaRPr>
          </a:p>
        </p:txBody>
      </p:sp>
      <p:sp>
        <p:nvSpPr>
          <p:cNvPr id="5" name="Rectangle 4"/>
          <p:cNvSpPr>
            <a:spLocks noGrp="1" noChangeArrowheads="1"/>
          </p:cNvSpPr>
          <p:nvPr/>
        </p:nvSpPr>
        <p:spPr bwMode="auto">
          <a:xfrm>
            <a:off x="323528" y="1556915"/>
            <a:ext cx="8435975" cy="4824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9CCFF"/>
              </a:buClr>
              <a:buFont typeface="Wingdings" pitchFamily="2" charset="2"/>
              <a:buChar char="n"/>
              <a:defRPr sz="3200">
                <a:solidFill>
                  <a:schemeClr val="bg1"/>
                </a:solidFill>
                <a:latin typeface="+mn-lt"/>
                <a:ea typeface="+mn-ea"/>
                <a:cs typeface="+mn-cs"/>
              </a:defRPr>
            </a:lvl1pPr>
            <a:lvl2pPr marL="742950" indent="-285750" algn="l" rtl="0" fontAlgn="base">
              <a:spcBef>
                <a:spcPct val="20000"/>
              </a:spcBef>
              <a:spcAft>
                <a:spcPct val="0"/>
              </a:spcAft>
              <a:buClr>
                <a:srgbClr val="99CCFF"/>
              </a:buClr>
              <a:buFont typeface="Wingdings" pitchFamily="2" charset="2"/>
              <a:buChar char="¨"/>
              <a:defRPr sz="2800">
                <a:solidFill>
                  <a:schemeClr val="bg1"/>
                </a:solidFill>
                <a:latin typeface="+mn-lt"/>
              </a:defRPr>
            </a:lvl2pPr>
            <a:lvl3pPr marL="1143000" indent="-228600" algn="l" rtl="0" fontAlgn="base">
              <a:spcBef>
                <a:spcPct val="20000"/>
              </a:spcBef>
              <a:spcAft>
                <a:spcPct val="0"/>
              </a:spcAft>
              <a:buClr>
                <a:srgbClr val="99CCFF"/>
              </a:buClr>
              <a:buFont typeface="Wingdings" pitchFamily="2" charset="2"/>
              <a:buChar char="n"/>
              <a:defRPr sz="2400">
                <a:solidFill>
                  <a:schemeClr val="bg1"/>
                </a:solidFill>
                <a:latin typeface="+mn-lt"/>
              </a:defRPr>
            </a:lvl3pPr>
            <a:lvl4pPr marL="1600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4pPr>
            <a:lvl5pPr marL="20574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5pPr>
            <a:lvl6pPr marL="25146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9pPr>
          </a:lstStyle>
          <a:p>
            <a:pPr marL="0" indent="0">
              <a:lnSpc>
                <a:spcPct val="90000"/>
              </a:lnSpc>
              <a:buNone/>
            </a:pPr>
            <a:r>
              <a:rPr lang="en-GB" altLang="en-US" sz="2800" b="1" dirty="0" smtClean="0">
                <a:solidFill>
                  <a:schemeClr val="tx1"/>
                </a:solidFill>
                <a:latin typeface="Times New Roman" panose="02020603050405020304" pitchFamily="18" charset="0"/>
                <a:cs typeface="Times New Roman" panose="02020603050405020304" pitchFamily="18" charset="0"/>
              </a:rPr>
              <a:t>General Linear Model </a:t>
            </a:r>
            <a:r>
              <a:rPr lang="en-GB" altLang="en-US" sz="2400" dirty="0" smtClean="0">
                <a:solidFill>
                  <a:schemeClr val="tx1"/>
                </a:solidFill>
                <a:latin typeface="Times New Roman" panose="02020603050405020304" pitchFamily="18" charset="0"/>
                <a:cs typeface="Times New Roman" panose="02020603050405020304" pitchFamily="18" charset="0"/>
              </a:rPr>
              <a:t>is an </a:t>
            </a:r>
            <a:r>
              <a:rPr lang="en-GB" altLang="en-US" sz="2400" dirty="0">
                <a:solidFill>
                  <a:schemeClr val="tx1"/>
                </a:solidFill>
                <a:latin typeface="Times New Roman" panose="02020603050405020304" pitchFamily="18" charset="0"/>
                <a:cs typeface="Times New Roman" panose="02020603050405020304" pitchFamily="18" charset="0"/>
              </a:rPr>
              <a:t>extension of multiple regression, </a:t>
            </a:r>
            <a:r>
              <a:rPr lang="en-GB" altLang="en-US" sz="2400" dirty="0" smtClean="0">
                <a:solidFill>
                  <a:schemeClr val="tx1"/>
                </a:solidFill>
                <a:latin typeface="Times New Roman" panose="02020603050405020304" pitchFamily="18" charset="0"/>
                <a:cs typeface="Times New Roman" panose="02020603050405020304" pitchFamily="18" charset="0"/>
              </a:rPr>
              <a:t>where we can analyse </a:t>
            </a:r>
            <a:r>
              <a:rPr lang="en-GB" altLang="en-US" sz="2400" b="1" dirty="0">
                <a:solidFill>
                  <a:schemeClr val="tx1"/>
                </a:solidFill>
                <a:latin typeface="Times New Roman" panose="02020603050405020304" pitchFamily="18" charset="0"/>
                <a:cs typeface="Times New Roman" panose="02020603050405020304" pitchFamily="18" charset="0"/>
              </a:rPr>
              <a:t>several dependent</a:t>
            </a:r>
            <a:r>
              <a:rPr lang="en-GB" altLang="en-US" sz="2400" dirty="0">
                <a:solidFill>
                  <a:schemeClr val="tx1"/>
                </a:solidFill>
                <a:latin typeface="Times New Roman" panose="02020603050405020304" pitchFamily="18" charset="0"/>
                <a:cs typeface="Times New Roman" panose="02020603050405020304" pitchFamily="18" charset="0"/>
              </a:rPr>
              <a:t>, Y, variables in a linear </a:t>
            </a:r>
            <a:r>
              <a:rPr lang="en-GB" altLang="en-US" sz="2400" dirty="0" smtClean="0">
                <a:solidFill>
                  <a:schemeClr val="tx1"/>
                </a:solidFill>
                <a:latin typeface="Times New Roman" panose="02020603050405020304" pitchFamily="18" charset="0"/>
                <a:cs typeface="Times New Roman" panose="02020603050405020304" pitchFamily="18" charset="0"/>
              </a:rPr>
              <a:t>combination:</a:t>
            </a: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smtClean="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a:p>
            <a:pPr marL="0" indent="0">
              <a:lnSpc>
                <a:spcPct val="90000"/>
              </a:lnSpc>
              <a:buNone/>
            </a:pPr>
            <a:endParaRPr lang="en-GB" altLang="en-US" sz="24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a:spLocks noGrp="1" noChangeArrowheads="1"/>
          </p:cNvSpPr>
          <p:nvPr/>
        </p:nvSpPr>
        <p:spPr bwMode="auto">
          <a:xfrm>
            <a:off x="462756" y="2708945"/>
            <a:ext cx="8218487" cy="280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99CCFF"/>
              </a:buClr>
              <a:buFont typeface="Wingdings" pitchFamily="2" charset="2"/>
              <a:buChar char="n"/>
              <a:defRPr sz="3200">
                <a:solidFill>
                  <a:schemeClr val="bg1"/>
                </a:solidFill>
                <a:latin typeface="+mn-lt"/>
                <a:ea typeface="+mn-ea"/>
                <a:cs typeface="+mn-cs"/>
              </a:defRPr>
            </a:lvl1pPr>
            <a:lvl2pPr marL="742950" indent="-285750" algn="l" rtl="0" fontAlgn="base">
              <a:spcBef>
                <a:spcPct val="20000"/>
              </a:spcBef>
              <a:spcAft>
                <a:spcPct val="0"/>
              </a:spcAft>
              <a:buClr>
                <a:srgbClr val="99CCFF"/>
              </a:buClr>
              <a:buFont typeface="Wingdings" pitchFamily="2" charset="2"/>
              <a:buChar char="¨"/>
              <a:defRPr sz="2800">
                <a:solidFill>
                  <a:schemeClr val="bg1"/>
                </a:solidFill>
                <a:latin typeface="+mn-lt"/>
              </a:defRPr>
            </a:lvl2pPr>
            <a:lvl3pPr marL="1143000" indent="-228600" algn="l" rtl="0" fontAlgn="base">
              <a:spcBef>
                <a:spcPct val="20000"/>
              </a:spcBef>
              <a:spcAft>
                <a:spcPct val="0"/>
              </a:spcAft>
              <a:buClr>
                <a:srgbClr val="99CCFF"/>
              </a:buClr>
              <a:buFont typeface="Wingdings" pitchFamily="2" charset="2"/>
              <a:buChar char="n"/>
              <a:defRPr sz="2400">
                <a:solidFill>
                  <a:schemeClr val="bg1"/>
                </a:solidFill>
                <a:latin typeface="+mn-lt"/>
              </a:defRPr>
            </a:lvl3pPr>
            <a:lvl4pPr marL="1600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4pPr>
            <a:lvl5pPr marL="20574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5pPr>
            <a:lvl6pPr marL="25146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6pPr>
            <a:lvl7pPr marL="29718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7pPr>
            <a:lvl8pPr marL="34290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8pPr>
            <a:lvl9pPr marL="3886200" indent="-228600" algn="l" rtl="0" fontAlgn="base">
              <a:spcBef>
                <a:spcPct val="20000"/>
              </a:spcBef>
              <a:spcAft>
                <a:spcPct val="0"/>
              </a:spcAft>
              <a:buClr>
                <a:srgbClr val="99CCFF"/>
              </a:buClr>
              <a:buFont typeface="Wingdings" pitchFamily="2" charset="2"/>
              <a:buChar char="§"/>
              <a:defRPr sz="2000">
                <a:solidFill>
                  <a:schemeClr val="bg1"/>
                </a:solidFill>
                <a:latin typeface="+mn-lt"/>
              </a:defRPr>
            </a:lvl9pPr>
          </a:lstStyle>
          <a:p>
            <a:pPr>
              <a:buFont typeface="Wingdings" pitchFamily="2" charset="2"/>
              <a:buNone/>
            </a:pPr>
            <a:r>
              <a:rPr lang="en-GB" altLang="en-US" sz="2000" dirty="0">
                <a:solidFill>
                  <a:schemeClr val="tx1"/>
                </a:solidFill>
              </a:rPr>
              <a:t>		</a:t>
            </a:r>
            <a:endParaRPr lang="en-GB" altLang="en-US" sz="2000" dirty="0">
              <a:solidFill>
                <a:schemeClr val="tx1"/>
              </a:solidFill>
              <a:latin typeface="Times New Roman" panose="02020603050405020304" pitchFamily="18" charset="0"/>
              <a:cs typeface="Times New Roman" panose="02020603050405020304" pitchFamily="18" charset="0"/>
            </a:endParaRPr>
          </a:p>
          <a:p>
            <a:pPr algn="ctr">
              <a:buFont typeface="Wingdings" pitchFamily="2" charset="2"/>
              <a:buNone/>
            </a:pPr>
            <a:r>
              <a:rPr lang="en-GB" altLang="en-US" sz="2000" dirty="0" smtClean="0">
                <a:solidFill>
                  <a:schemeClr val="tx1"/>
                </a:solidFill>
                <a:latin typeface="Times New Roman" panose="02020603050405020304" pitchFamily="18" charset="0"/>
                <a:cs typeface="Times New Roman" panose="02020603050405020304" pitchFamily="18" charset="0"/>
              </a:rPr>
              <a:t>   Y</a:t>
            </a:r>
            <a:r>
              <a:rPr lang="en-GB" altLang="en-US" sz="2000" baseline="-25000" dirty="0" smtClean="0">
                <a:solidFill>
                  <a:schemeClr val="tx1"/>
                </a:solidFill>
                <a:latin typeface="Times New Roman" panose="02020603050405020304" pitchFamily="18" charset="0"/>
                <a:cs typeface="Times New Roman" panose="02020603050405020304" pitchFamily="18" charset="0"/>
              </a:rPr>
              <a:t>1</a:t>
            </a:r>
            <a:r>
              <a:rPr lang="en-GB" altLang="en-US" sz="2000" dirty="0" smtClean="0">
                <a:solidFill>
                  <a:schemeClr val="tx1"/>
                </a:solidFill>
                <a:latin typeface="Times New Roman" panose="02020603050405020304" pitchFamily="18" charset="0"/>
                <a:cs typeface="Times New Roman" panose="02020603050405020304" pitchFamily="18" charset="0"/>
              </a:rPr>
              <a:t>= X</a:t>
            </a:r>
            <a:r>
              <a:rPr lang="en-GB" altLang="en-US" sz="2000" baseline="-25000" dirty="0" smtClean="0">
                <a:solidFill>
                  <a:schemeClr val="tx1"/>
                </a:solidFill>
                <a:latin typeface="Times New Roman" panose="02020603050405020304" pitchFamily="18" charset="0"/>
                <a:cs typeface="Times New Roman" panose="02020603050405020304" pitchFamily="18" charset="0"/>
              </a:rPr>
              <a:t>11</a:t>
            </a:r>
            <a:r>
              <a:rPr lang="el-GR" altLang="en-US" sz="2000" b="1" dirty="0" smtClean="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1</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+…+X</a:t>
            </a:r>
            <a:r>
              <a:rPr lang="en-GB" altLang="en-US" sz="2000" baseline="-25000" dirty="0">
                <a:solidFill>
                  <a:schemeClr val="tx1"/>
                </a:solidFill>
                <a:latin typeface="Times New Roman" panose="02020603050405020304" pitchFamily="18" charset="0"/>
                <a:cs typeface="Times New Roman" panose="02020603050405020304" pitchFamily="18" charset="0"/>
              </a:rPr>
              <a:t>1</a:t>
            </a:r>
            <a:r>
              <a:rPr lang="en-GB" altLang="en-US" sz="2000" i="1" baseline="-25000" dirty="0">
                <a:solidFill>
                  <a:schemeClr val="tx1"/>
                </a:solidFill>
                <a:latin typeface="Times New Roman" panose="02020603050405020304" pitchFamily="18" charset="0"/>
                <a:cs typeface="Times New Roman" panose="02020603050405020304" pitchFamily="18" charset="0"/>
              </a:rPr>
              <a:t>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i="1" baseline="-25000" dirty="0">
                <a:solidFill>
                  <a:srgbClr val="FF0000"/>
                </a:solidFill>
                <a:latin typeface="Times New Roman" panose="02020603050405020304" pitchFamily="18" charset="0"/>
                <a:cs typeface="Times New Roman" panose="02020603050405020304" pitchFamily="18" charset="0"/>
              </a:rPr>
              <a:t>l</a:t>
            </a:r>
            <a:r>
              <a:rPr lang="en-GB" altLang="en-US" sz="2000" i="1" dirty="0">
                <a:solidFill>
                  <a:schemeClr val="tx1"/>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 X</a:t>
            </a:r>
            <a:r>
              <a:rPr lang="en-GB" altLang="en-US" sz="2000" baseline="-25000" dirty="0">
                <a:solidFill>
                  <a:schemeClr val="tx1"/>
                </a:solidFill>
                <a:latin typeface="Times New Roman" panose="02020603050405020304" pitchFamily="18" charset="0"/>
                <a:cs typeface="Times New Roman" panose="02020603050405020304" pitchFamily="18" charset="0"/>
              </a:rPr>
              <a:t>1L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L</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 </a:t>
            </a:r>
            <a:r>
              <a:rPr lang="el-GR" altLang="en-US" sz="2000" dirty="0">
                <a:solidFill>
                  <a:schemeClr val="tx1"/>
                </a:solidFill>
                <a:latin typeface="Times New Roman" panose="02020603050405020304" pitchFamily="18" charset="0"/>
                <a:cs typeface="Times New Roman" panose="02020603050405020304" pitchFamily="18" charset="0"/>
              </a:rPr>
              <a:t>ε</a:t>
            </a:r>
            <a:r>
              <a:rPr lang="en-GB" altLang="en-US" sz="2000" baseline="-25000" dirty="0">
                <a:solidFill>
                  <a:schemeClr val="tx1"/>
                </a:solidFill>
                <a:latin typeface="Times New Roman" panose="02020603050405020304" pitchFamily="18" charset="0"/>
                <a:cs typeface="Times New Roman" panose="02020603050405020304" pitchFamily="18" charset="0"/>
              </a:rPr>
              <a:t>1</a:t>
            </a:r>
            <a:r>
              <a:rPr lang="en-GB" altLang="en-US" sz="2000" dirty="0">
                <a:solidFill>
                  <a:schemeClr val="tx1"/>
                </a:solidFill>
                <a:latin typeface="Times New Roman" panose="02020603050405020304" pitchFamily="18" charset="0"/>
                <a:cs typeface="Times New Roman" panose="02020603050405020304" pitchFamily="18" charset="0"/>
              </a:rPr>
              <a:t> </a:t>
            </a:r>
            <a:endParaRPr lang="en-GB" altLang="en-US" sz="2000" dirty="0" smtClean="0">
              <a:solidFill>
                <a:schemeClr val="tx1"/>
              </a:solidFill>
              <a:latin typeface="Times New Roman" panose="02020603050405020304" pitchFamily="18" charset="0"/>
              <a:cs typeface="Times New Roman" panose="02020603050405020304" pitchFamily="18" charset="0"/>
            </a:endParaRPr>
          </a:p>
          <a:p>
            <a:pPr algn="ctr">
              <a:buFont typeface="Wingdings" pitchFamily="2" charset="2"/>
              <a:buNone/>
            </a:pPr>
            <a:r>
              <a:rPr lang="en-GB" altLang="en-US" sz="2000" dirty="0" err="1" smtClean="0">
                <a:solidFill>
                  <a:schemeClr val="tx1"/>
                </a:solidFill>
                <a:latin typeface="Times New Roman" panose="02020603050405020304" pitchFamily="18" charset="0"/>
                <a:cs typeface="Times New Roman" panose="02020603050405020304" pitchFamily="18" charset="0"/>
              </a:rPr>
              <a:t>Y</a:t>
            </a:r>
            <a:r>
              <a:rPr lang="en-GB" altLang="en-US" sz="2000" i="1" u="sng" baseline="-25000" dirty="0" err="1" smtClean="0">
                <a:solidFill>
                  <a:schemeClr val="tx1"/>
                </a:solidFill>
                <a:latin typeface="Times New Roman" panose="02020603050405020304" pitchFamily="18" charset="0"/>
                <a:cs typeface="Times New Roman" panose="02020603050405020304" pitchFamily="18" charset="0"/>
              </a:rPr>
              <a:t>j</a:t>
            </a:r>
            <a:r>
              <a:rPr lang="en-GB" altLang="en-US" sz="2000" dirty="0" smtClean="0">
                <a:solidFill>
                  <a:schemeClr val="tx1"/>
                </a:solidFill>
                <a:latin typeface="Times New Roman" panose="02020603050405020304" pitchFamily="18" charset="0"/>
                <a:cs typeface="Times New Roman" panose="02020603050405020304" pitchFamily="18" charset="0"/>
              </a:rPr>
              <a:t>= X</a:t>
            </a:r>
            <a:r>
              <a:rPr lang="en-GB" altLang="en-US" sz="2000" i="1" baseline="-25000" dirty="0" smtClean="0">
                <a:solidFill>
                  <a:schemeClr val="tx1"/>
                </a:solidFill>
                <a:latin typeface="Times New Roman" panose="02020603050405020304" pitchFamily="18" charset="0"/>
                <a:cs typeface="Times New Roman" panose="02020603050405020304" pitchFamily="18" charset="0"/>
              </a:rPr>
              <a:t>j</a:t>
            </a:r>
            <a:r>
              <a:rPr lang="en-GB" altLang="en-US" sz="2000" baseline="-25000" dirty="0" smtClean="0">
                <a:solidFill>
                  <a:schemeClr val="tx1"/>
                </a:solidFill>
                <a:latin typeface="Times New Roman" panose="02020603050405020304" pitchFamily="18" charset="0"/>
                <a:cs typeface="Times New Roman" panose="02020603050405020304" pitchFamily="18" charset="0"/>
              </a:rPr>
              <a:t>1 </a:t>
            </a:r>
            <a:r>
              <a:rPr lang="el-GR" altLang="en-US" sz="2000" b="1" dirty="0" smtClean="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1</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a:t>
            </a:r>
            <a:r>
              <a:rPr lang="en-GB" altLang="en-US" sz="2000" dirty="0" err="1">
                <a:solidFill>
                  <a:schemeClr val="tx1"/>
                </a:solidFill>
                <a:latin typeface="Times New Roman" panose="02020603050405020304" pitchFamily="18" charset="0"/>
                <a:cs typeface="Times New Roman" panose="02020603050405020304" pitchFamily="18" charset="0"/>
              </a:rPr>
              <a:t>X</a:t>
            </a:r>
            <a:r>
              <a:rPr lang="en-GB" altLang="en-US" sz="2000" i="1" baseline="-25000" dirty="0" err="1">
                <a:solidFill>
                  <a:schemeClr val="tx1"/>
                </a:solidFill>
                <a:latin typeface="Times New Roman" panose="02020603050405020304" pitchFamily="18" charset="0"/>
                <a:cs typeface="Times New Roman" panose="02020603050405020304" pitchFamily="18" charset="0"/>
              </a:rPr>
              <a:t>jl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i="1" baseline="-25000" dirty="0">
                <a:solidFill>
                  <a:srgbClr val="FF0000"/>
                </a:solidFill>
                <a:latin typeface="Times New Roman" panose="02020603050405020304" pitchFamily="18" charset="0"/>
                <a:cs typeface="Times New Roman" panose="02020603050405020304" pitchFamily="18" charset="0"/>
              </a:rPr>
              <a:t>l</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 </a:t>
            </a:r>
            <a:r>
              <a:rPr lang="en-GB" altLang="en-US" sz="2000" dirty="0" err="1">
                <a:solidFill>
                  <a:schemeClr val="tx1"/>
                </a:solidFill>
                <a:latin typeface="Times New Roman" panose="02020603050405020304" pitchFamily="18" charset="0"/>
                <a:cs typeface="Times New Roman" panose="02020603050405020304" pitchFamily="18" charset="0"/>
              </a:rPr>
              <a:t>X</a:t>
            </a:r>
            <a:r>
              <a:rPr lang="en-GB" altLang="en-US" sz="2000" i="1" baseline="-25000" dirty="0" err="1">
                <a:solidFill>
                  <a:schemeClr val="tx1"/>
                </a:solidFill>
                <a:latin typeface="Times New Roman" panose="02020603050405020304" pitchFamily="18" charset="0"/>
                <a:cs typeface="Times New Roman" panose="02020603050405020304" pitchFamily="18" charset="0"/>
              </a:rPr>
              <a:t>j</a:t>
            </a:r>
            <a:r>
              <a:rPr lang="en-GB" altLang="en-US" sz="2000" baseline="-25000" dirty="0" err="1">
                <a:solidFill>
                  <a:schemeClr val="tx1"/>
                </a:solidFill>
                <a:latin typeface="Times New Roman" panose="02020603050405020304" pitchFamily="18" charset="0"/>
                <a:cs typeface="Times New Roman" panose="02020603050405020304" pitchFamily="18" charset="0"/>
              </a:rPr>
              <a:t>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L</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smtClean="0">
                <a:solidFill>
                  <a:schemeClr val="tx1"/>
                </a:solidFill>
                <a:latin typeface="Times New Roman" panose="02020603050405020304" pitchFamily="18" charset="0"/>
                <a:cs typeface="Times New Roman" panose="02020603050405020304" pitchFamily="18" charset="0"/>
              </a:rPr>
              <a:t>+ </a:t>
            </a:r>
            <a:r>
              <a:rPr lang="el-GR" altLang="en-US" sz="2000" dirty="0" smtClean="0">
                <a:solidFill>
                  <a:schemeClr val="tx1"/>
                </a:solidFill>
                <a:latin typeface="Times New Roman" panose="02020603050405020304" pitchFamily="18" charset="0"/>
                <a:cs typeface="Times New Roman" panose="02020603050405020304" pitchFamily="18" charset="0"/>
              </a:rPr>
              <a:t>ε</a:t>
            </a:r>
            <a:r>
              <a:rPr lang="en-GB" altLang="en-US" sz="2000" i="1" baseline="-25000" dirty="0" smtClean="0">
                <a:solidFill>
                  <a:schemeClr val="tx1"/>
                </a:solidFill>
                <a:latin typeface="Times New Roman" panose="02020603050405020304" pitchFamily="18" charset="0"/>
                <a:cs typeface="Times New Roman" panose="02020603050405020304" pitchFamily="18" charset="0"/>
              </a:rPr>
              <a:t>j</a:t>
            </a:r>
          </a:p>
          <a:p>
            <a:pPr>
              <a:buFont typeface="Wingdings" pitchFamily="2" charset="2"/>
              <a:buNone/>
            </a:pPr>
            <a:r>
              <a:rPr lang="en-GB" altLang="en-US" sz="2000" i="1" baseline="-25000" dirty="0">
                <a:solidFill>
                  <a:schemeClr val="tx1"/>
                </a:solidFill>
                <a:latin typeface="Times New Roman" panose="02020603050405020304" pitchFamily="18" charset="0"/>
                <a:cs typeface="Times New Roman" panose="02020603050405020304" pitchFamily="18" charset="0"/>
              </a:rPr>
              <a:t> </a:t>
            </a:r>
            <a:r>
              <a:rPr lang="en-GB" altLang="en-US" sz="2000" i="1" dirty="0" smtClean="0">
                <a:solidFill>
                  <a:schemeClr val="tx1"/>
                </a:solidFill>
                <a:latin typeface="Times New Roman" panose="02020603050405020304" pitchFamily="18" charset="0"/>
                <a:cs typeface="Times New Roman" panose="02020603050405020304" pitchFamily="18" charset="0"/>
              </a:rPr>
              <a:t>                                   .      .                    .               .           .</a:t>
            </a:r>
            <a:endParaRPr lang="en-GB" altLang="en-US" sz="2000" i="1" baseline="-25000" dirty="0">
              <a:solidFill>
                <a:schemeClr val="tx1"/>
              </a:solidFill>
              <a:latin typeface="Times New Roman" panose="02020603050405020304" pitchFamily="18" charset="0"/>
              <a:cs typeface="Times New Roman" panose="02020603050405020304" pitchFamily="18" charset="0"/>
            </a:endParaRPr>
          </a:p>
          <a:p>
            <a:pPr>
              <a:buFont typeface="Wingdings" pitchFamily="2" charset="2"/>
              <a:buNone/>
            </a:pPr>
            <a:r>
              <a:rPr lang="en-GB" altLang="en-US" sz="2000" i="1" baseline="-25000" dirty="0" smtClean="0">
                <a:solidFill>
                  <a:schemeClr val="tx1"/>
                </a:solidFill>
                <a:latin typeface="Times New Roman" panose="02020603050405020304" pitchFamily="18" charset="0"/>
                <a:cs typeface="Times New Roman" panose="02020603050405020304" pitchFamily="18" charset="0"/>
              </a:rPr>
              <a:t>			</a:t>
            </a:r>
            <a:r>
              <a:rPr lang="en-GB" altLang="en-US" sz="2000" i="1" dirty="0" smtClean="0">
                <a:solidFill>
                  <a:schemeClr val="tx1"/>
                </a:solidFill>
                <a:latin typeface="Times New Roman" panose="02020603050405020304" pitchFamily="18" charset="0"/>
                <a:cs typeface="Times New Roman" panose="02020603050405020304" pitchFamily="18" charset="0"/>
              </a:rPr>
              <a:t>       .      .                   </a:t>
            </a:r>
            <a:r>
              <a:rPr lang="en-GB" altLang="en-US" sz="2000" i="1" dirty="0">
                <a:solidFill>
                  <a:schemeClr val="tx1"/>
                </a:solidFill>
                <a:latin typeface="Times New Roman" panose="02020603050405020304" pitchFamily="18" charset="0"/>
                <a:cs typeface="Times New Roman" panose="02020603050405020304" pitchFamily="18" charset="0"/>
              </a:rPr>
              <a:t> </a:t>
            </a:r>
            <a:r>
              <a:rPr lang="en-GB" altLang="en-US" sz="2000" i="1" dirty="0" smtClean="0">
                <a:solidFill>
                  <a:schemeClr val="tx1"/>
                </a:solidFill>
                <a:latin typeface="Times New Roman" panose="02020603050405020304" pitchFamily="18" charset="0"/>
                <a:cs typeface="Times New Roman" panose="02020603050405020304" pitchFamily="18" charset="0"/>
              </a:rPr>
              <a:t>.               .           .</a:t>
            </a:r>
          </a:p>
          <a:p>
            <a:pPr>
              <a:buFont typeface="Wingdings" pitchFamily="2" charset="2"/>
              <a:buNone/>
            </a:pPr>
            <a:r>
              <a:rPr lang="en-GB" altLang="en-US" sz="2000" i="1" dirty="0">
                <a:solidFill>
                  <a:schemeClr val="tx1"/>
                </a:solidFill>
                <a:latin typeface="Times New Roman" panose="02020603050405020304" pitchFamily="18" charset="0"/>
                <a:cs typeface="Times New Roman" panose="02020603050405020304" pitchFamily="18" charset="0"/>
              </a:rPr>
              <a:t> </a:t>
            </a:r>
            <a:r>
              <a:rPr lang="en-GB" altLang="en-US" sz="2000" i="1" dirty="0" smtClean="0">
                <a:solidFill>
                  <a:schemeClr val="tx1"/>
                </a:solidFill>
                <a:latin typeface="Times New Roman" panose="02020603050405020304" pitchFamily="18" charset="0"/>
                <a:cs typeface="Times New Roman" panose="02020603050405020304" pitchFamily="18" charset="0"/>
              </a:rPr>
              <a:t>                                   .      .                   .                .          .</a:t>
            </a:r>
            <a:endParaRPr lang="en-GB" altLang="en-US" sz="2000" i="1" baseline="-25000" dirty="0">
              <a:solidFill>
                <a:schemeClr val="tx1"/>
              </a:solidFill>
              <a:latin typeface="Times New Roman" panose="02020603050405020304" pitchFamily="18" charset="0"/>
              <a:cs typeface="Times New Roman" panose="02020603050405020304" pitchFamily="18" charset="0"/>
            </a:endParaRPr>
          </a:p>
          <a:p>
            <a:pPr algn="ctr">
              <a:buFont typeface="Wingdings" pitchFamily="2" charset="2"/>
              <a:buNone/>
            </a:pPr>
            <a:r>
              <a:rPr lang="en-GB" altLang="en-US" sz="2000" dirty="0" smtClean="0">
                <a:solidFill>
                  <a:schemeClr val="tx1"/>
                </a:solidFill>
                <a:latin typeface="Times New Roman" panose="02020603050405020304" pitchFamily="18" charset="0"/>
                <a:cs typeface="Times New Roman" panose="02020603050405020304" pitchFamily="18" charset="0"/>
              </a:rPr>
              <a:t>Y</a:t>
            </a:r>
            <a:r>
              <a:rPr lang="en-GB" altLang="en-US" sz="2000" baseline="-25000" dirty="0" smtClean="0">
                <a:solidFill>
                  <a:schemeClr val="tx1"/>
                </a:solidFill>
                <a:latin typeface="Times New Roman" panose="02020603050405020304" pitchFamily="18" charset="0"/>
                <a:cs typeface="Times New Roman" panose="02020603050405020304" pitchFamily="18" charset="0"/>
              </a:rPr>
              <a:t>J</a:t>
            </a:r>
            <a:r>
              <a:rPr lang="en-GB" altLang="en-US" sz="2000" dirty="0" smtClean="0">
                <a:solidFill>
                  <a:schemeClr val="tx1"/>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X</a:t>
            </a:r>
            <a:r>
              <a:rPr lang="en-GB" altLang="en-US" sz="2000" baseline="-25000" dirty="0">
                <a:solidFill>
                  <a:schemeClr val="tx1"/>
                </a:solidFill>
                <a:latin typeface="Times New Roman" panose="02020603050405020304" pitchFamily="18" charset="0"/>
                <a:cs typeface="Times New Roman" panose="02020603050405020304" pitchFamily="18" charset="0"/>
              </a:rPr>
              <a:t>J1</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1</a:t>
            </a:r>
            <a:r>
              <a:rPr lang="en-GB" altLang="en-US" sz="2000" dirty="0">
                <a:solidFill>
                  <a:schemeClr val="tx1"/>
                </a:solidFill>
                <a:latin typeface="Times New Roman" panose="02020603050405020304" pitchFamily="18" charset="0"/>
                <a:cs typeface="Times New Roman" panose="02020603050405020304" pitchFamily="18" charset="0"/>
              </a:rPr>
              <a:t> +…+</a:t>
            </a:r>
            <a:r>
              <a:rPr lang="en-GB" altLang="en-US" sz="2000" dirty="0" err="1">
                <a:solidFill>
                  <a:schemeClr val="tx1"/>
                </a:solidFill>
                <a:latin typeface="Times New Roman" panose="02020603050405020304" pitchFamily="18" charset="0"/>
                <a:cs typeface="Times New Roman" panose="02020603050405020304" pitchFamily="18" charset="0"/>
              </a:rPr>
              <a:t>X</a:t>
            </a:r>
            <a:r>
              <a:rPr lang="en-GB" altLang="en-US" sz="2000" baseline="-25000" dirty="0" err="1">
                <a:solidFill>
                  <a:schemeClr val="tx1"/>
                </a:solidFill>
                <a:latin typeface="Times New Roman" panose="02020603050405020304" pitchFamily="18" charset="0"/>
                <a:cs typeface="Times New Roman" panose="02020603050405020304" pitchFamily="18" charset="0"/>
              </a:rPr>
              <a:t>J</a:t>
            </a:r>
            <a:r>
              <a:rPr lang="en-GB" altLang="en-US" sz="2000" i="1" baseline="-25000" dirty="0" err="1">
                <a:solidFill>
                  <a:schemeClr val="tx1"/>
                </a:solidFill>
                <a:latin typeface="Times New Roman" panose="02020603050405020304" pitchFamily="18" charset="0"/>
                <a:cs typeface="Times New Roman" panose="02020603050405020304" pitchFamily="18" charset="0"/>
              </a:rPr>
              <a:t>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i="1" baseline="-25000" dirty="0">
                <a:solidFill>
                  <a:srgbClr val="FF0000"/>
                </a:solidFill>
                <a:latin typeface="Times New Roman" panose="02020603050405020304" pitchFamily="18" charset="0"/>
                <a:cs typeface="Times New Roman" panose="02020603050405020304" pitchFamily="18" charset="0"/>
              </a:rPr>
              <a:t>l</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 X</a:t>
            </a:r>
            <a:r>
              <a:rPr lang="en-GB" altLang="en-US" sz="2000" baseline="-25000" dirty="0">
                <a:solidFill>
                  <a:schemeClr val="tx1"/>
                </a:solidFill>
                <a:latin typeface="Times New Roman" panose="02020603050405020304" pitchFamily="18" charset="0"/>
                <a:cs typeface="Times New Roman" panose="02020603050405020304" pitchFamily="18" charset="0"/>
              </a:rPr>
              <a:t>JL</a:t>
            </a:r>
            <a:r>
              <a:rPr lang="el-GR" altLang="en-US" sz="2000" b="1" dirty="0">
                <a:solidFill>
                  <a:srgbClr val="FF0000"/>
                </a:solidFill>
                <a:latin typeface="Times New Roman" panose="02020603050405020304" pitchFamily="18" charset="0"/>
                <a:cs typeface="Times New Roman" panose="02020603050405020304" pitchFamily="18" charset="0"/>
              </a:rPr>
              <a:t>β</a:t>
            </a:r>
            <a:r>
              <a:rPr lang="en-GB" altLang="en-US" sz="2000" b="1" baseline="-25000" dirty="0">
                <a:solidFill>
                  <a:srgbClr val="FF0000"/>
                </a:solidFill>
                <a:latin typeface="Times New Roman" panose="02020603050405020304" pitchFamily="18" charset="0"/>
                <a:cs typeface="Times New Roman" panose="02020603050405020304" pitchFamily="18" charset="0"/>
              </a:rPr>
              <a:t>L</a:t>
            </a:r>
            <a:r>
              <a:rPr lang="en-GB" altLang="en-US" sz="2000" b="1" dirty="0">
                <a:solidFill>
                  <a:srgbClr val="FF0000"/>
                </a:solidFill>
                <a:latin typeface="Times New Roman" panose="02020603050405020304" pitchFamily="18" charset="0"/>
                <a:cs typeface="Times New Roman" panose="02020603050405020304" pitchFamily="18" charset="0"/>
              </a:rPr>
              <a:t> </a:t>
            </a:r>
            <a:r>
              <a:rPr lang="en-GB" altLang="en-US" sz="2000" dirty="0">
                <a:solidFill>
                  <a:schemeClr val="tx1"/>
                </a:solidFill>
                <a:latin typeface="Times New Roman" panose="02020603050405020304" pitchFamily="18" charset="0"/>
                <a:cs typeface="Times New Roman" panose="02020603050405020304" pitchFamily="18" charset="0"/>
              </a:rPr>
              <a:t>+ </a:t>
            </a:r>
            <a:r>
              <a:rPr lang="el-GR" altLang="en-US" sz="2000" dirty="0">
                <a:solidFill>
                  <a:schemeClr val="tx1"/>
                </a:solidFill>
                <a:latin typeface="Times New Roman" panose="02020603050405020304" pitchFamily="18" charset="0"/>
                <a:cs typeface="Times New Roman" panose="02020603050405020304" pitchFamily="18" charset="0"/>
              </a:rPr>
              <a:t>ε</a:t>
            </a:r>
            <a:r>
              <a:rPr lang="en-GB" altLang="en-US" sz="2000" baseline="-25000" dirty="0">
                <a:solidFill>
                  <a:schemeClr val="tx1"/>
                </a:solidFill>
                <a:latin typeface="Times New Roman" panose="02020603050405020304" pitchFamily="18" charset="0"/>
                <a:cs typeface="Times New Roman" panose="02020603050405020304" pitchFamily="18" charset="0"/>
              </a:rPr>
              <a:t>J</a:t>
            </a:r>
          </a:p>
          <a:p>
            <a:pPr algn="ctr">
              <a:buFont typeface="Wingdings" pitchFamily="2" charset="2"/>
              <a:buNone/>
            </a:pPr>
            <a:endParaRPr lang="en-GB" altLang="en-US" sz="2000" baseline="-25000" dirty="0">
              <a:solidFill>
                <a:schemeClr val="tx1"/>
              </a:solidFill>
              <a:cs typeface="Arial" charset="0"/>
            </a:endParaRPr>
          </a:p>
          <a:p>
            <a:pPr>
              <a:buFont typeface="Wingdings" pitchFamily="2" charset="2"/>
              <a:buNone/>
            </a:pPr>
            <a:endParaRPr lang="en-GB" altLang="en-US" sz="2000" dirty="0">
              <a:solidFill>
                <a:schemeClr val="tx1"/>
              </a:solidFill>
            </a:endParaRPr>
          </a:p>
        </p:txBody>
      </p:sp>
    </p:spTree>
    <p:extLst>
      <p:ext uri="{BB962C8B-B14F-4D97-AF65-F5344CB8AC3E}">
        <p14:creationId xmlns="" xmlns:p14="http://schemas.microsoft.com/office/powerpoint/2010/main" val="1339069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279556" y="1773759"/>
            <a:ext cx="564578" cy="2534027"/>
          </a:xfrm>
          <a:prstGeom prst="rect">
            <a:avLst/>
          </a:prstGeom>
          <a:noFill/>
          <a:ln w="9525">
            <a:noFill/>
            <a:miter lim="800000"/>
            <a:headEnd/>
            <a:tailEnd/>
          </a:ln>
          <a:effectLst/>
        </p:spPr>
        <p:txBody>
          <a:bodyPr wrap="none">
            <a:spAutoFit/>
          </a:bodyPr>
          <a:lstStyle/>
          <a:p>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Y</a:t>
            </a:r>
            <a:r>
              <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rPr>
              <a:t>1</a:t>
            </a:r>
          </a:p>
          <a:p>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Y</a:t>
            </a:r>
            <a:r>
              <a:rPr lang="en-GB" altLang="zh-TW" sz="2800" baseline="-25000" dirty="0" smtClean="0">
                <a:latin typeface="Times New Roman" panose="02020603050405020304" pitchFamily="18" charset="0"/>
                <a:ea typeface="新細明體" charset="-120"/>
                <a:cs typeface="Times New Roman" panose="02020603050405020304" pitchFamily="18" charset="0"/>
              </a:rPr>
              <a:t>2</a:t>
            </a:r>
          </a:p>
          <a:p>
            <a:r>
              <a:rPr lang="en-GB" altLang="zh-TW" sz="2800" b="1" baseline="-25000" dirty="0" smtClean="0">
                <a:solidFill>
                  <a:schemeClr val="tx1"/>
                </a:solidFill>
                <a:latin typeface="Times New Roman" panose="02020603050405020304" pitchFamily="18" charset="0"/>
                <a:ea typeface="新細明體" charset="-120"/>
                <a:cs typeface="Times New Roman" panose="02020603050405020304" pitchFamily="18" charset="0"/>
              </a:rPr>
              <a:t>.</a:t>
            </a:r>
          </a:p>
          <a:p>
            <a:r>
              <a:rPr lang="en-GB" altLang="zh-TW" sz="2800" b="1" baseline="-25000" dirty="0" smtClean="0">
                <a:latin typeface="Times New Roman" panose="02020603050405020304" pitchFamily="18" charset="0"/>
                <a:ea typeface="新細明體" charset="-120"/>
                <a:cs typeface="Times New Roman" panose="02020603050405020304" pitchFamily="18" charset="0"/>
              </a:rPr>
              <a:t>.</a:t>
            </a:r>
          </a:p>
          <a:p>
            <a:r>
              <a:rPr lang="en-GB" altLang="zh-TW" sz="2800" b="1" baseline="-25000" dirty="0" smtClean="0">
                <a:solidFill>
                  <a:schemeClr val="tx1"/>
                </a:solidFill>
                <a:latin typeface="Times New Roman" panose="02020603050405020304" pitchFamily="18" charset="0"/>
                <a:ea typeface="新細明體" charset="-120"/>
                <a:cs typeface="Times New Roman" panose="02020603050405020304" pitchFamily="18" charset="0"/>
              </a:rPr>
              <a:t>.</a:t>
            </a:r>
          </a:p>
          <a:p>
            <a:endPar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endParaRPr>
          </a:p>
          <a:p>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Y</a:t>
            </a:r>
            <a:r>
              <a:rPr lang="en-GB" altLang="zh-TW" sz="2800" baseline="-25000" dirty="0" smtClean="0">
                <a:latin typeface="Times New Roman" panose="02020603050405020304" pitchFamily="18" charset="0"/>
                <a:ea typeface="新細明體" charset="-120"/>
                <a:cs typeface="Times New Roman" panose="02020603050405020304" pitchFamily="18" charset="0"/>
              </a:rPr>
              <a:t>J</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ext Box 5"/>
          <p:cNvSpPr txBox="1">
            <a:spLocks noChangeArrowheads="1"/>
          </p:cNvSpPr>
          <p:nvPr/>
        </p:nvSpPr>
        <p:spPr bwMode="auto">
          <a:xfrm>
            <a:off x="2154442" y="2833983"/>
            <a:ext cx="386644" cy="523220"/>
          </a:xfrm>
          <a:prstGeom prst="rect">
            <a:avLst/>
          </a:prstGeom>
          <a:noFill/>
          <a:ln w="9525">
            <a:noFill/>
            <a:miter lim="800000"/>
            <a:headEnd/>
            <a:tailEnd/>
          </a:ln>
          <a:effectLst/>
        </p:spPr>
        <p:txBody>
          <a:bodyPr wrap="none">
            <a:spAutoFit/>
          </a:bodyPr>
          <a:lstStyle/>
          <a:p>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3117220" y="1773759"/>
            <a:ext cx="2829621" cy="2534027"/>
          </a:xfrm>
          <a:prstGeom prst="rect">
            <a:avLst/>
          </a:prstGeom>
          <a:noFill/>
          <a:ln w="9525">
            <a:noFill/>
            <a:miter lim="800000"/>
            <a:headEnd/>
            <a:tailEnd/>
          </a:ln>
          <a:effectLst/>
        </p:spPr>
        <p:txBody>
          <a:bodyPr wrap="none">
            <a:spAutoFit/>
          </a:bodyPr>
          <a:lstStyle/>
          <a:p>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rPr>
              <a:t>11</a:t>
            </a:r>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 … X</a:t>
            </a:r>
            <a:r>
              <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rPr>
              <a:t>1</a:t>
            </a:r>
            <a:r>
              <a:rPr lang="en-GB" altLang="zh-TW" sz="2800" i="1" baseline="-25000" dirty="0">
                <a:solidFill>
                  <a:schemeClr val="tx1"/>
                </a:solidFill>
                <a:latin typeface="Times New Roman" panose="02020603050405020304" pitchFamily="18" charset="0"/>
                <a:ea typeface="新細明體" charset="-120"/>
                <a:cs typeface="Times New Roman" panose="02020603050405020304" pitchFamily="18" charset="0"/>
              </a:rPr>
              <a:t>l</a:t>
            </a:r>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 … X</a:t>
            </a:r>
            <a:r>
              <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rPr>
              <a:t>1L</a:t>
            </a:r>
            <a:endParaRPr lang="en-GB" altLang="zh-TW" sz="2800" dirty="0">
              <a:solidFill>
                <a:schemeClr val="tx1"/>
              </a:solidFill>
              <a:latin typeface="Times New Roman" panose="02020603050405020304" pitchFamily="18" charset="0"/>
              <a:ea typeface="新細明體" charset="-120"/>
              <a:cs typeface="Times New Roman" panose="02020603050405020304" pitchFamily="18" charset="0"/>
            </a:endParaRPr>
          </a:p>
          <a:p>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i="1" baseline="-25000" dirty="0" smtClean="0">
                <a:latin typeface="Times New Roman" panose="02020603050405020304" pitchFamily="18" charset="0"/>
                <a:ea typeface="新細明體" charset="-120"/>
                <a:cs typeface="Times New Roman" panose="02020603050405020304" pitchFamily="18" charset="0"/>
              </a:rPr>
              <a:t>2</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1</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baseline="-25000" dirty="0" smtClean="0">
                <a:latin typeface="Times New Roman" panose="02020603050405020304" pitchFamily="18" charset="0"/>
                <a:ea typeface="新細明體" charset="-120"/>
                <a:cs typeface="Times New Roman" panose="02020603050405020304" pitchFamily="18" charset="0"/>
              </a:rPr>
              <a:t>2</a:t>
            </a:r>
            <a:r>
              <a:rPr lang="en-GB" altLang="zh-TW" sz="2800" i="1" baseline="-25000" dirty="0" smtClean="0">
                <a:solidFill>
                  <a:schemeClr val="tx1"/>
                </a:solidFill>
                <a:latin typeface="Times New Roman" panose="02020603050405020304" pitchFamily="18" charset="0"/>
                <a:ea typeface="新細明體" charset="-120"/>
                <a:cs typeface="Times New Roman" panose="02020603050405020304" pitchFamily="18" charset="0"/>
              </a:rPr>
              <a:t>l</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baseline="-25000" dirty="0" smtClean="0">
                <a:latin typeface="Times New Roman" panose="02020603050405020304" pitchFamily="18" charset="0"/>
                <a:ea typeface="新細明體" charset="-120"/>
                <a:cs typeface="Times New Roman" panose="02020603050405020304" pitchFamily="18" charset="0"/>
              </a:rPr>
              <a:t>2</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L</a:t>
            </a:r>
          </a:p>
          <a:p>
            <a:r>
              <a:rPr lang="en-GB" altLang="zh-TW" sz="2800" b="1" baseline="-25000" dirty="0" smtClean="0">
                <a:latin typeface="Times New Roman" panose="02020603050405020304" pitchFamily="18" charset="0"/>
                <a:ea typeface="新細明體" charset="-120"/>
                <a:cs typeface="Times New Roman" panose="02020603050405020304" pitchFamily="18" charset="0"/>
              </a:rPr>
              <a:t>.</a:t>
            </a:r>
          </a:p>
          <a:p>
            <a:r>
              <a:rPr lang="en-GB" altLang="zh-TW" sz="2800" b="1" baseline="-25000" dirty="0" smtClean="0">
                <a:solidFill>
                  <a:schemeClr val="tx1"/>
                </a:solidFill>
                <a:latin typeface="Times New Roman" panose="02020603050405020304" pitchFamily="18" charset="0"/>
                <a:ea typeface="新細明體" charset="-120"/>
                <a:cs typeface="Times New Roman" panose="02020603050405020304" pitchFamily="18" charset="0"/>
              </a:rPr>
              <a:t>.</a:t>
            </a:r>
          </a:p>
          <a:p>
            <a:r>
              <a:rPr lang="en-GB" altLang="zh-TW" sz="2800" b="1" baseline="-25000" dirty="0" smtClean="0">
                <a:latin typeface="Times New Roman" panose="02020603050405020304" pitchFamily="18" charset="0"/>
                <a:ea typeface="新細明體" charset="-120"/>
                <a:cs typeface="Times New Roman" panose="02020603050405020304" pitchFamily="18" charset="0"/>
              </a:rPr>
              <a:t>.</a:t>
            </a:r>
          </a:p>
          <a:p>
            <a:endPar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endParaRPr>
          </a:p>
          <a:p>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J1 </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err="1" smtClean="0">
                <a:solidFill>
                  <a:schemeClr val="tx1"/>
                </a:solidFill>
                <a:latin typeface="Times New Roman" panose="02020603050405020304" pitchFamily="18" charset="0"/>
                <a:ea typeface="新細明體" charset="-120"/>
                <a:cs typeface="Times New Roman" panose="02020603050405020304" pitchFamily="18" charset="0"/>
              </a:rPr>
              <a:t>X</a:t>
            </a:r>
            <a:r>
              <a:rPr lang="en-GB" altLang="zh-TW" sz="2800" baseline="-25000" dirty="0" err="1" smtClean="0">
                <a:solidFill>
                  <a:schemeClr val="tx1"/>
                </a:solidFill>
                <a:latin typeface="Times New Roman" panose="02020603050405020304" pitchFamily="18" charset="0"/>
                <a:ea typeface="新細明體" charset="-120"/>
                <a:cs typeface="Times New Roman" panose="02020603050405020304" pitchFamily="18" charset="0"/>
              </a:rPr>
              <a:t>J</a:t>
            </a:r>
            <a:r>
              <a:rPr lang="en-GB" altLang="zh-TW" sz="2800" i="1" baseline="-25000" dirty="0" err="1" smtClean="0">
                <a:solidFill>
                  <a:schemeClr val="tx1"/>
                </a:solidFill>
                <a:latin typeface="Times New Roman" panose="02020603050405020304" pitchFamily="18" charset="0"/>
                <a:ea typeface="新細明體" charset="-120"/>
                <a:cs typeface="Times New Roman" panose="02020603050405020304" pitchFamily="18" charset="0"/>
              </a:rPr>
              <a:t>l</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  </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  X</a:t>
            </a:r>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JL</a:t>
            </a:r>
            <a:endParaRPr lang="en-US" sz="2800" baseline="-25000" dirty="0">
              <a:solidFill>
                <a:schemeClr val="tx1"/>
              </a:solidFill>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6219232" y="1768362"/>
            <a:ext cx="524503" cy="2534027"/>
          </a:xfrm>
          <a:prstGeom prst="rect">
            <a:avLst/>
          </a:prstGeom>
          <a:noFill/>
          <a:ln w="9525">
            <a:noFill/>
            <a:miter lim="800000"/>
            <a:headEnd/>
            <a:tailEnd/>
          </a:ln>
          <a:effectLst/>
        </p:spPr>
        <p:txBody>
          <a:bodyPr wrap="none">
            <a:spAutoFit/>
          </a:bodyPr>
          <a:lstStyle/>
          <a:p>
            <a:r>
              <a:rPr lang="el-GR" sz="2800" dirty="0">
                <a:solidFill>
                  <a:srgbClr val="FF0000"/>
                </a:solidFill>
                <a:latin typeface="Times New Roman" panose="02020603050405020304" pitchFamily="18" charset="0"/>
                <a:cs typeface="Times New Roman" panose="02020603050405020304" pitchFamily="18" charset="0"/>
              </a:rPr>
              <a:t>β</a:t>
            </a:r>
            <a:r>
              <a:rPr lang="en-GB" altLang="zh-TW" sz="2800" baseline="-25000" dirty="0">
                <a:solidFill>
                  <a:srgbClr val="FF0000"/>
                </a:solidFill>
                <a:latin typeface="Times New Roman" panose="02020603050405020304" pitchFamily="18" charset="0"/>
                <a:ea typeface="新細明體" charset="-120"/>
                <a:cs typeface="Times New Roman" panose="02020603050405020304" pitchFamily="18" charset="0"/>
              </a:rPr>
              <a:t>1</a:t>
            </a:r>
            <a:endParaRPr lang="en-GB" altLang="zh-TW" sz="2800" dirty="0">
              <a:solidFill>
                <a:srgbClr val="FF0000"/>
              </a:solidFill>
              <a:latin typeface="Times New Roman" panose="02020603050405020304" pitchFamily="18" charset="0"/>
              <a:ea typeface="新細明體" charset="-120"/>
              <a:cs typeface="Times New Roman" panose="02020603050405020304" pitchFamily="18" charset="0"/>
            </a:endParaRPr>
          </a:p>
          <a:p>
            <a:r>
              <a:rPr lang="el-GR" altLang="zh-TW" sz="2800" dirty="0" smtClean="0">
                <a:solidFill>
                  <a:srgbClr val="FF0000"/>
                </a:solidFill>
                <a:latin typeface="Times New Roman" panose="02020603050405020304" pitchFamily="18" charset="0"/>
                <a:cs typeface="Times New Roman" panose="02020603050405020304" pitchFamily="18" charset="0"/>
              </a:rPr>
              <a:t>β</a:t>
            </a:r>
            <a:r>
              <a:rPr lang="en-US" sz="2800" baseline="-25000" dirty="0" smtClean="0">
                <a:solidFill>
                  <a:srgbClr val="FF0000"/>
                </a:solidFill>
                <a:latin typeface="Times New Roman" panose="02020603050405020304" pitchFamily="18" charset="0"/>
                <a:cs typeface="Times New Roman" panose="02020603050405020304" pitchFamily="18" charset="0"/>
              </a:rPr>
              <a:t>2</a:t>
            </a:r>
          </a:p>
          <a:p>
            <a:r>
              <a:rPr lang="en-US" altLang="zh-TW" sz="2800" b="1" baseline="-25000" dirty="0" smtClean="0">
                <a:solidFill>
                  <a:srgbClr val="FF0000"/>
                </a:solidFill>
                <a:latin typeface="Times New Roman" panose="02020603050405020304" pitchFamily="18" charset="0"/>
                <a:ea typeface="新細明體" charset="-120"/>
                <a:cs typeface="Times New Roman" panose="02020603050405020304" pitchFamily="18" charset="0"/>
              </a:rPr>
              <a:t>.</a:t>
            </a:r>
          </a:p>
          <a:p>
            <a:r>
              <a:rPr lang="en-US" altLang="zh-TW" sz="2800" b="1" baseline="-25000" dirty="0" smtClean="0">
                <a:solidFill>
                  <a:srgbClr val="FF0000"/>
                </a:solidFill>
                <a:latin typeface="Times New Roman" panose="02020603050405020304" pitchFamily="18" charset="0"/>
                <a:ea typeface="新細明體" charset="-120"/>
                <a:cs typeface="Times New Roman" panose="02020603050405020304" pitchFamily="18" charset="0"/>
              </a:rPr>
              <a:t>.</a:t>
            </a:r>
          </a:p>
          <a:p>
            <a:r>
              <a:rPr lang="en-US" altLang="zh-TW" sz="2800" b="1" baseline="-25000" dirty="0" smtClean="0">
                <a:solidFill>
                  <a:srgbClr val="FF0000"/>
                </a:solidFill>
                <a:latin typeface="Times New Roman" panose="02020603050405020304" pitchFamily="18" charset="0"/>
                <a:ea typeface="新細明體" charset="-120"/>
                <a:cs typeface="Times New Roman" panose="02020603050405020304" pitchFamily="18" charset="0"/>
              </a:rPr>
              <a:t>.</a:t>
            </a:r>
          </a:p>
          <a:p>
            <a:endParaRPr lang="en-GB" altLang="zh-TW" sz="2800" baseline="-25000" dirty="0">
              <a:solidFill>
                <a:srgbClr val="FF0000"/>
              </a:solidFill>
              <a:latin typeface="Times New Roman" panose="02020603050405020304" pitchFamily="18" charset="0"/>
              <a:ea typeface="新細明體" charset="-120"/>
              <a:cs typeface="Times New Roman" panose="02020603050405020304" pitchFamily="18" charset="0"/>
            </a:endParaRPr>
          </a:p>
          <a:p>
            <a:r>
              <a:rPr lang="el-GR" sz="2800" dirty="0" smtClean="0">
                <a:solidFill>
                  <a:srgbClr val="FF0000"/>
                </a:solidFill>
                <a:latin typeface="Times New Roman" panose="02020603050405020304" pitchFamily="18" charset="0"/>
                <a:cs typeface="Times New Roman" panose="02020603050405020304" pitchFamily="18" charset="0"/>
              </a:rPr>
              <a:t>β</a:t>
            </a:r>
            <a:r>
              <a:rPr lang="en-GB" sz="2800" baseline="-25000" dirty="0" smtClean="0">
                <a:solidFill>
                  <a:srgbClr val="FF0000"/>
                </a:solidFill>
                <a:latin typeface="Times New Roman" panose="02020603050405020304" pitchFamily="18" charset="0"/>
                <a:ea typeface="新細明體" charset="-120"/>
                <a:cs typeface="Times New Roman" panose="02020603050405020304" pitchFamily="18" charset="0"/>
              </a:rPr>
              <a:t>L</a:t>
            </a:r>
            <a:endParaRPr lang="el-GR" sz="2800" dirty="0">
              <a:solidFill>
                <a:srgbClr val="FF0000"/>
              </a:solidFill>
              <a:latin typeface="Times New Roman" panose="02020603050405020304" pitchFamily="18" charset="0"/>
              <a:cs typeface="Times New Roman" panose="02020603050405020304" pitchFamily="18" charset="0"/>
            </a:endParaRPr>
          </a:p>
        </p:txBody>
      </p:sp>
      <p:sp>
        <p:nvSpPr>
          <p:cNvPr id="8" name="Text Box 9"/>
          <p:cNvSpPr txBox="1">
            <a:spLocks noChangeArrowheads="1"/>
          </p:cNvSpPr>
          <p:nvPr/>
        </p:nvSpPr>
        <p:spPr bwMode="auto">
          <a:xfrm>
            <a:off x="7005473" y="2833983"/>
            <a:ext cx="386644" cy="523220"/>
          </a:xfrm>
          <a:prstGeom prst="rect">
            <a:avLst/>
          </a:prstGeom>
          <a:noFill/>
          <a:ln w="9525">
            <a:noFill/>
            <a:miter lim="800000"/>
            <a:headEnd/>
            <a:tailEnd/>
          </a:ln>
          <a:effectLst/>
        </p:spPr>
        <p:txBody>
          <a:bodyPr wrap="none">
            <a:spAutoFit/>
          </a:bodyPr>
          <a:lstStyle/>
          <a:p>
            <a:r>
              <a:rPr lang="en-GB" altLang="zh-TW" sz="2800">
                <a:solidFill>
                  <a:schemeClr val="tx1"/>
                </a:solidFill>
                <a:latin typeface="Times New Roman" panose="02020603050405020304" pitchFamily="18" charset="0"/>
                <a:ea typeface="新細明體" charset="-12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7704997" y="1768362"/>
            <a:ext cx="470000" cy="2534026"/>
          </a:xfrm>
          <a:prstGeom prst="rect">
            <a:avLst/>
          </a:prstGeom>
          <a:noFill/>
          <a:ln w="9525">
            <a:noFill/>
            <a:miter lim="800000"/>
            <a:headEnd/>
            <a:tailEnd/>
          </a:ln>
          <a:effectLst/>
        </p:spPr>
        <p:txBody>
          <a:bodyPr wrap="none">
            <a:spAutoFit/>
          </a:bodyPr>
          <a:lstStyle/>
          <a:p>
            <a:r>
              <a:rPr lang="el-GR" sz="2800" dirty="0">
                <a:solidFill>
                  <a:schemeClr val="tx1"/>
                </a:solidFill>
                <a:latin typeface="Times New Roman" panose="02020603050405020304" pitchFamily="18" charset="0"/>
                <a:cs typeface="Times New Roman" panose="02020603050405020304" pitchFamily="18" charset="0"/>
              </a:rPr>
              <a:t>ε</a:t>
            </a:r>
            <a:r>
              <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rPr>
              <a:t>1</a:t>
            </a:r>
            <a:endParaRPr lang="en-GB" altLang="zh-TW" sz="2800" dirty="0">
              <a:solidFill>
                <a:schemeClr val="tx1"/>
              </a:solidFill>
              <a:latin typeface="Times New Roman" panose="02020603050405020304" pitchFamily="18" charset="0"/>
              <a:ea typeface="新細明體" charset="-120"/>
              <a:cs typeface="Times New Roman" panose="02020603050405020304" pitchFamily="18" charset="0"/>
            </a:endParaRPr>
          </a:p>
          <a:p>
            <a:r>
              <a:rPr lang="el-GR" sz="2800" dirty="0" smtClean="0">
                <a:solidFill>
                  <a:schemeClr val="tx1"/>
                </a:solidFill>
                <a:latin typeface="Times New Roman" panose="02020603050405020304" pitchFamily="18" charset="0"/>
                <a:cs typeface="Times New Roman" panose="02020603050405020304" pitchFamily="18" charset="0"/>
              </a:rPr>
              <a:t>ε</a:t>
            </a:r>
            <a:r>
              <a:rPr lang="el-GR" sz="2800" baseline="-25000" dirty="0" smtClean="0">
                <a:solidFill>
                  <a:schemeClr val="tx1"/>
                </a:solidFill>
                <a:latin typeface="Times New Roman" panose="02020603050405020304" pitchFamily="18" charset="0"/>
                <a:cs typeface="Times New Roman" panose="02020603050405020304" pitchFamily="18" charset="0"/>
              </a:rPr>
              <a:t>2</a:t>
            </a:r>
            <a:endParaRPr lang="en-GB" sz="2800" baseline="-25000" dirty="0" smtClean="0">
              <a:latin typeface="Times New Roman" panose="02020603050405020304" pitchFamily="18" charset="0"/>
              <a:ea typeface="新細明體" charset="-120"/>
              <a:cs typeface="Times New Roman" panose="02020603050405020304" pitchFamily="18" charset="0"/>
            </a:endParaRPr>
          </a:p>
          <a:p>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a:t>
            </a:r>
          </a:p>
          <a:p>
            <a:r>
              <a:rPr lang="en-GB" altLang="zh-TW" sz="2800" baseline="-25000" dirty="0" smtClean="0">
                <a:latin typeface="Times New Roman" panose="02020603050405020304" pitchFamily="18" charset="0"/>
                <a:ea typeface="新細明體" charset="-120"/>
                <a:cs typeface="Times New Roman" panose="02020603050405020304" pitchFamily="18" charset="0"/>
              </a:rPr>
              <a:t>.</a:t>
            </a:r>
          </a:p>
          <a:p>
            <a:r>
              <a:rPr lang="en-GB" altLang="zh-TW" sz="2800" baseline="-25000" dirty="0" smtClean="0">
                <a:solidFill>
                  <a:schemeClr val="tx1"/>
                </a:solidFill>
                <a:latin typeface="Times New Roman" panose="02020603050405020304" pitchFamily="18" charset="0"/>
                <a:ea typeface="新細明體" charset="-120"/>
                <a:cs typeface="Times New Roman" panose="02020603050405020304" pitchFamily="18" charset="0"/>
              </a:rPr>
              <a:t>.</a:t>
            </a:r>
          </a:p>
          <a:p>
            <a:endParaRPr lang="en-GB" altLang="zh-TW" sz="2800" baseline="-25000" dirty="0">
              <a:solidFill>
                <a:schemeClr val="tx1"/>
              </a:solidFill>
              <a:latin typeface="Times New Roman" panose="02020603050405020304" pitchFamily="18" charset="0"/>
              <a:ea typeface="新細明體" charset="-120"/>
              <a:cs typeface="Times New Roman" panose="02020603050405020304" pitchFamily="18" charset="0"/>
            </a:endParaRPr>
          </a:p>
          <a:p>
            <a:r>
              <a:rPr lang="el-GR" sz="2800" dirty="0" smtClean="0">
                <a:solidFill>
                  <a:schemeClr val="tx1"/>
                </a:solidFill>
                <a:latin typeface="Times New Roman" panose="02020603050405020304" pitchFamily="18" charset="0"/>
                <a:cs typeface="Times New Roman" panose="02020603050405020304" pitchFamily="18" charset="0"/>
              </a:rPr>
              <a:t>ε</a:t>
            </a:r>
            <a:r>
              <a:rPr lang="en-GB" sz="2800" baseline="-25000" dirty="0" smtClean="0">
                <a:latin typeface="Times New Roman" panose="02020603050405020304" pitchFamily="18" charset="0"/>
                <a:ea typeface="新細明體" charset="-120"/>
                <a:cs typeface="Times New Roman" panose="02020603050405020304" pitchFamily="18" charset="0"/>
              </a:rPr>
              <a:t>J</a:t>
            </a:r>
            <a:endParaRPr lang="el-GR" sz="2800" dirty="0">
              <a:solidFill>
                <a:schemeClr val="tx1"/>
              </a:solidFill>
              <a:latin typeface="Times New Roman" panose="02020603050405020304" pitchFamily="18" charset="0"/>
              <a:cs typeface="Times New Roman" panose="02020603050405020304" pitchFamily="18" charset="0"/>
            </a:endParaRPr>
          </a:p>
        </p:txBody>
      </p:sp>
      <p:sp>
        <p:nvSpPr>
          <p:cNvPr id="10" name="AutoShape 11"/>
          <p:cNvSpPr>
            <a:spLocks noChangeArrowheads="1"/>
          </p:cNvSpPr>
          <p:nvPr/>
        </p:nvSpPr>
        <p:spPr bwMode="auto">
          <a:xfrm>
            <a:off x="1192628" y="1773760"/>
            <a:ext cx="715075" cy="2646705"/>
          </a:xfrm>
          <a:prstGeom prst="bracketPair">
            <a:avLst>
              <a:gd name="adj" fmla="val 16667"/>
            </a:avLst>
          </a:prstGeom>
          <a:noFill/>
          <a:ln w="9525">
            <a:solidFill>
              <a:schemeClr val="tx1"/>
            </a:solidFill>
            <a:round/>
            <a:headEnd/>
            <a:tailEnd/>
          </a:ln>
          <a:effectLst/>
        </p:spPr>
        <p:txBody>
          <a:bodyPr wrap="none" anchor="ctr"/>
          <a:lstStyle/>
          <a:p>
            <a:pPr algn="ctr"/>
            <a:endParaRPr lang="en-US" sz="2000">
              <a:solidFill>
                <a:schemeClr val="tx1"/>
              </a:solidFill>
              <a:latin typeface="Times New Roman" panose="02020603050405020304" pitchFamily="18" charset="0"/>
              <a:cs typeface="Times New Roman" panose="02020603050405020304" pitchFamily="18" charset="0"/>
            </a:endParaRPr>
          </a:p>
        </p:txBody>
      </p:sp>
      <p:sp>
        <p:nvSpPr>
          <p:cNvPr id="11" name="AutoShape 12"/>
          <p:cNvSpPr>
            <a:spLocks noChangeArrowheads="1"/>
          </p:cNvSpPr>
          <p:nvPr/>
        </p:nvSpPr>
        <p:spPr bwMode="auto">
          <a:xfrm>
            <a:off x="7616352" y="1684159"/>
            <a:ext cx="700064" cy="2740161"/>
          </a:xfrm>
          <a:prstGeom prst="bracketPair">
            <a:avLst>
              <a:gd name="adj" fmla="val 16667"/>
            </a:avLst>
          </a:prstGeom>
          <a:noFill/>
          <a:ln w="9525">
            <a:solidFill>
              <a:schemeClr val="tx1"/>
            </a:solidFill>
            <a:round/>
            <a:headEnd/>
            <a:tailEnd/>
          </a:ln>
          <a:effectLst/>
        </p:spPr>
        <p:txBody>
          <a:bodyPr wrap="none" anchor="ctr"/>
          <a:lstStyle/>
          <a:p>
            <a:endParaRPr lang="zh-TW" altLang="en-US" sz="2000">
              <a:latin typeface="Times New Roman" panose="02020603050405020304" pitchFamily="18" charset="0"/>
              <a:cs typeface="Times New Roman" panose="02020603050405020304" pitchFamily="18" charset="0"/>
            </a:endParaRPr>
          </a:p>
        </p:txBody>
      </p:sp>
      <p:sp>
        <p:nvSpPr>
          <p:cNvPr id="12" name="AutoShape 13"/>
          <p:cNvSpPr>
            <a:spLocks noChangeArrowheads="1"/>
          </p:cNvSpPr>
          <p:nvPr/>
        </p:nvSpPr>
        <p:spPr bwMode="auto">
          <a:xfrm>
            <a:off x="6130587" y="1684159"/>
            <a:ext cx="699854" cy="2740161"/>
          </a:xfrm>
          <a:prstGeom prst="bracketPair">
            <a:avLst>
              <a:gd name="adj" fmla="val 16667"/>
            </a:avLst>
          </a:prstGeom>
          <a:noFill/>
          <a:ln w="9525">
            <a:solidFill>
              <a:schemeClr val="tx1"/>
            </a:solidFill>
            <a:round/>
            <a:headEnd/>
            <a:tailEnd/>
          </a:ln>
          <a:effectLst/>
        </p:spPr>
        <p:txBody>
          <a:bodyPr wrap="none" anchor="ctr"/>
          <a:lstStyle/>
          <a:p>
            <a:endParaRPr lang="zh-TW" altLang="en-US" sz="2000">
              <a:latin typeface="Times New Roman" panose="02020603050405020304" pitchFamily="18" charset="0"/>
              <a:cs typeface="Times New Roman" panose="02020603050405020304" pitchFamily="18" charset="0"/>
            </a:endParaRPr>
          </a:p>
        </p:txBody>
      </p:sp>
      <p:sp>
        <p:nvSpPr>
          <p:cNvPr id="13" name="AutoShape 14"/>
          <p:cNvSpPr>
            <a:spLocks noChangeArrowheads="1"/>
          </p:cNvSpPr>
          <p:nvPr/>
        </p:nvSpPr>
        <p:spPr bwMode="auto">
          <a:xfrm>
            <a:off x="2854989" y="1685407"/>
            <a:ext cx="2797131" cy="2827265"/>
          </a:xfrm>
          <a:prstGeom prst="bracketPair">
            <a:avLst>
              <a:gd name="adj" fmla="val 16667"/>
            </a:avLst>
          </a:prstGeom>
          <a:noFill/>
          <a:ln w="9525">
            <a:solidFill>
              <a:schemeClr val="tx1"/>
            </a:solidFill>
            <a:round/>
            <a:headEnd/>
            <a:tailEnd/>
          </a:ln>
          <a:effectLst/>
        </p:spPr>
        <p:txBody>
          <a:bodyPr wrap="none" anchor="ctr"/>
          <a:lstStyle/>
          <a:p>
            <a:endParaRPr lang="zh-TW" altLang="en-US" sz="2000">
              <a:latin typeface="Times New Roman" panose="02020603050405020304" pitchFamily="18" charset="0"/>
              <a:cs typeface="Times New Roman" panose="02020603050405020304" pitchFamily="18" charset="0"/>
            </a:endParaRPr>
          </a:p>
        </p:txBody>
      </p:sp>
      <p:sp>
        <p:nvSpPr>
          <p:cNvPr id="14" name="Text Box 15"/>
          <p:cNvSpPr txBox="1">
            <a:spLocks noChangeArrowheads="1"/>
          </p:cNvSpPr>
          <p:nvPr/>
        </p:nvSpPr>
        <p:spPr bwMode="auto">
          <a:xfrm>
            <a:off x="1835696" y="4941168"/>
            <a:ext cx="5890843" cy="523220"/>
          </a:xfrm>
          <a:prstGeom prst="rect">
            <a:avLst/>
          </a:prstGeom>
          <a:noFill/>
          <a:ln w="9525">
            <a:noFill/>
            <a:miter lim="800000"/>
            <a:headEnd/>
            <a:tailEnd/>
          </a:ln>
          <a:effectLst/>
        </p:spPr>
        <p:txBody>
          <a:bodyPr wrap="none">
            <a:spAutoFit/>
          </a:bodyPr>
          <a:lstStyle/>
          <a:p>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Y     =               X           </a:t>
            </a:r>
            <a:r>
              <a:rPr lang="en-GB" altLang="zh-TW" sz="2800" dirty="0">
                <a:latin typeface="Times New Roman" panose="02020603050405020304" pitchFamily="18" charset="0"/>
                <a:ea typeface="新細明體" charset="-120"/>
                <a:cs typeface="Times New Roman" panose="02020603050405020304" pitchFamily="18" charset="0"/>
              </a:rPr>
              <a:t>*</a:t>
            </a:r>
            <a:r>
              <a:rPr lang="en-GB" altLang="zh-TW" sz="2800" dirty="0" smtClean="0">
                <a:solidFill>
                  <a:schemeClr val="tx1"/>
                </a:solidFill>
                <a:latin typeface="Times New Roman" panose="02020603050405020304" pitchFamily="18" charset="0"/>
                <a:ea typeface="新細明體" charset="-120"/>
                <a:cs typeface="Times New Roman" panose="02020603050405020304" pitchFamily="18" charset="0"/>
              </a:rPr>
              <a:t>      </a:t>
            </a:r>
            <a:r>
              <a:rPr lang="el-GR" sz="2800" dirty="0">
                <a:solidFill>
                  <a:srgbClr val="FF0000"/>
                </a:solidFill>
                <a:latin typeface="Times New Roman" panose="02020603050405020304" pitchFamily="18" charset="0"/>
                <a:cs typeface="Times New Roman" panose="02020603050405020304" pitchFamily="18" charset="0"/>
              </a:rPr>
              <a:t>β</a:t>
            </a:r>
            <a:r>
              <a:rPr lang="en-GB" altLang="zh-TW" sz="2800" dirty="0">
                <a:solidFill>
                  <a:schemeClr val="tx1"/>
                </a:solidFill>
                <a:latin typeface="Times New Roman" panose="02020603050405020304" pitchFamily="18" charset="0"/>
                <a:ea typeface="新細明體" charset="-120"/>
                <a:cs typeface="Times New Roman" panose="02020603050405020304" pitchFamily="18" charset="0"/>
              </a:rPr>
              <a:t>     +     </a:t>
            </a:r>
            <a:r>
              <a:rPr lang="el-GR" sz="2800" dirty="0">
                <a:solidFill>
                  <a:schemeClr val="tx1"/>
                </a:solidFill>
                <a:latin typeface="Times New Roman" panose="02020603050405020304" pitchFamily="18" charset="0"/>
                <a:cs typeface="Times New Roman" panose="02020603050405020304" pitchFamily="18" charset="0"/>
              </a:rPr>
              <a:t>ε</a:t>
            </a:r>
            <a:r>
              <a:rPr lang="en-GB" altLang="zh-TW" sz="2000" dirty="0">
                <a:latin typeface="Times New Roman" panose="02020603050405020304" pitchFamily="18" charset="0"/>
                <a:ea typeface="新細明體" charset="-12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5" name="Text Box 16"/>
          <p:cNvSpPr txBox="1">
            <a:spLocks noChangeArrowheads="1"/>
          </p:cNvSpPr>
          <p:nvPr/>
        </p:nvSpPr>
        <p:spPr bwMode="auto">
          <a:xfrm>
            <a:off x="755576" y="5518235"/>
            <a:ext cx="1552221" cy="369332"/>
          </a:xfrm>
          <a:prstGeom prst="rect">
            <a:avLst/>
          </a:prstGeom>
          <a:noFill/>
          <a:ln w="9525">
            <a:noFill/>
            <a:miter lim="800000"/>
            <a:headEnd/>
            <a:tailEnd/>
          </a:ln>
          <a:effectLst/>
        </p:spPr>
        <p:txBody>
          <a:bodyPr wrap="none">
            <a:spAutoFit/>
          </a:bodyPr>
          <a:lstStyle/>
          <a:p>
            <a:r>
              <a:rPr lang="en-GB" altLang="zh-TW" dirty="0">
                <a:solidFill>
                  <a:schemeClr val="tx1"/>
                </a:solidFill>
                <a:latin typeface="Times New Roman" panose="02020603050405020304" pitchFamily="18" charset="0"/>
                <a:ea typeface="新細明體" charset="-120"/>
                <a:cs typeface="Times New Roman" panose="02020603050405020304" pitchFamily="18" charset="0"/>
              </a:rPr>
              <a:t>Observed data</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6" name="Text Box 17"/>
          <p:cNvSpPr txBox="1">
            <a:spLocks noChangeArrowheads="1"/>
          </p:cNvSpPr>
          <p:nvPr/>
        </p:nvSpPr>
        <p:spPr bwMode="auto">
          <a:xfrm>
            <a:off x="3114601" y="5517232"/>
            <a:ext cx="1524776" cy="369332"/>
          </a:xfrm>
          <a:prstGeom prst="rect">
            <a:avLst/>
          </a:prstGeom>
          <a:noFill/>
          <a:ln w="9525">
            <a:noFill/>
            <a:miter lim="800000"/>
            <a:headEnd/>
            <a:tailEnd/>
          </a:ln>
          <a:effectLst/>
        </p:spPr>
        <p:txBody>
          <a:bodyPr wrap="none">
            <a:spAutoFit/>
          </a:bodyPr>
          <a:lstStyle/>
          <a:p>
            <a:r>
              <a:rPr lang="en-GB" altLang="zh-TW" dirty="0">
                <a:solidFill>
                  <a:schemeClr val="tx1"/>
                </a:solidFill>
                <a:latin typeface="Times New Roman" panose="02020603050405020304" pitchFamily="18" charset="0"/>
                <a:ea typeface="新細明體" charset="-120"/>
                <a:cs typeface="Times New Roman" panose="02020603050405020304" pitchFamily="18" charset="0"/>
              </a:rPr>
              <a:t>Design Matrix</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Text Box 18"/>
          <p:cNvSpPr txBox="1">
            <a:spLocks noChangeArrowheads="1"/>
          </p:cNvSpPr>
          <p:nvPr/>
        </p:nvSpPr>
        <p:spPr bwMode="auto">
          <a:xfrm>
            <a:off x="5038682" y="5518235"/>
            <a:ext cx="1249315" cy="369332"/>
          </a:xfrm>
          <a:prstGeom prst="rect">
            <a:avLst/>
          </a:prstGeom>
          <a:noFill/>
          <a:ln w="9525">
            <a:noFill/>
            <a:miter lim="800000"/>
            <a:headEnd/>
            <a:tailEnd/>
          </a:ln>
          <a:effectLst/>
        </p:spPr>
        <p:txBody>
          <a:bodyPr wrap="none">
            <a:spAutoFit/>
          </a:bodyPr>
          <a:lstStyle/>
          <a:p>
            <a:r>
              <a:rPr lang="en-GB" altLang="zh-TW" dirty="0">
                <a:solidFill>
                  <a:schemeClr val="tx1"/>
                </a:solidFill>
                <a:latin typeface="Times New Roman" panose="02020603050405020304" pitchFamily="18" charset="0"/>
                <a:ea typeface="新細明體" charset="-120"/>
                <a:cs typeface="Times New Roman" panose="02020603050405020304" pitchFamily="18" charset="0"/>
              </a:rPr>
              <a:t>Parameters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Text Box 19"/>
          <p:cNvSpPr txBox="1">
            <a:spLocks noChangeArrowheads="1"/>
          </p:cNvSpPr>
          <p:nvPr/>
        </p:nvSpPr>
        <p:spPr bwMode="auto">
          <a:xfrm>
            <a:off x="6612068" y="5518235"/>
            <a:ext cx="1621214" cy="369332"/>
          </a:xfrm>
          <a:prstGeom prst="rect">
            <a:avLst/>
          </a:prstGeom>
          <a:noFill/>
          <a:ln w="9525">
            <a:noFill/>
            <a:miter lim="800000"/>
            <a:headEnd/>
            <a:tailEnd/>
          </a:ln>
          <a:effectLst/>
        </p:spPr>
        <p:txBody>
          <a:bodyPr wrap="none">
            <a:spAutoFit/>
          </a:bodyPr>
          <a:lstStyle/>
          <a:p>
            <a:r>
              <a:rPr lang="en-GB" altLang="zh-TW" dirty="0">
                <a:solidFill>
                  <a:schemeClr val="tx1"/>
                </a:solidFill>
                <a:latin typeface="Times New Roman" panose="02020603050405020304" pitchFamily="18" charset="0"/>
                <a:ea typeface="新細明體" charset="-120"/>
                <a:cs typeface="Times New Roman" panose="02020603050405020304" pitchFamily="18" charset="0"/>
              </a:rPr>
              <a:t>Residuals/Error</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a:off x="1043608" y="1854116"/>
            <a:ext cx="0" cy="252028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6002" y="4365104"/>
            <a:ext cx="1199694" cy="646331"/>
          </a:xfrm>
          <a:prstGeom prst="rect">
            <a:avLst/>
          </a:prstGeom>
          <a:noFill/>
          <a:ln>
            <a:noFill/>
          </a:ln>
        </p:spPr>
        <p:txBody>
          <a:bodyPr wrap="square" rtlCol="0">
            <a:spAutoFit/>
          </a:bodyPr>
          <a:lstStyle/>
          <a:p>
            <a:r>
              <a:rPr lang="en-US" altLang="zh-TW" dirty="0" smtClean="0">
                <a:latin typeface="Times New Roman" panose="02020603050405020304" pitchFamily="18" charset="0"/>
                <a:cs typeface="Times New Roman" panose="02020603050405020304" pitchFamily="18" charset="0"/>
              </a:rPr>
              <a:t>time</a:t>
            </a:r>
          </a:p>
          <a:p>
            <a:r>
              <a:rPr lang="en-US" altLang="zh-TW" dirty="0" smtClean="0">
                <a:latin typeface="Times New Roman" panose="02020603050405020304" pitchFamily="18" charset="0"/>
                <a:cs typeface="Times New Roman" panose="02020603050405020304" pitchFamily="18" charset="0"/>
              </a:rPr>
              <a:t>points</a:t>
            </a:r>
            <a:endParaRPr lang="zh-TW" altLang="en-US" dirty="0">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2699792" y="1854116"/>
            <a:ext cx="0" cy="252028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95736" y="4366845"/>
            <a:ext cx="748923" cy="646331"/>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time</a:t>
            </a:r>
          </a:p>
          <a:p>
            <a:r>
              <a:rPr lang="en-US" altLang="zh-TW" dirty="0" smtClean="0">
                <a:latin typeface="Times New Roman" panose="02020603050405020304" pitchFamily="18" charset="0"/>
                <a:cs typeface="Times New Roman" panose="02020603050405020304" pitchFamily="18" charset="0"/>
              </a:rPr>
              <a:t>points</a:t>
            </a:r>
            <a:endParaRPr lang="zh-TW" altLang="en-US"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a:off x="3131840" y="1494076"/>
            <a:ext cx="2160240" cy="0"/>
          </a:xfrm>
          <a:prstGeom prst="straightConnector1">
            <a:avLst/>
          </a:prstGeom>
          <a:ln w="57150">
            <a:prstDash val="dash"/>
            <a:tailEnd type="arrow"/>
          </a:ln>
        </p:spPr>
        <p:style>
          <a:lnRef idx="1">
            <a:schemeClr val="accent4"/>
          </a:lnRef>
          <a:fillRef idx="0">
            <a:schemeClr val="accent4"/>
          </a:fillRef>
          <a:effectRef idx="0">
            <a:schemeClr val="accent4"/>
          </a:effectRef>
          <a:fontRef idx="minor">
            <a:schemeClr val="tx1"/>
          </a:fontRef>
        </p:style>
      </p:cxnSp>
      <p:sp>
        <p:nvSpPr>
          <p:cNvPr id="24" name="TextBox 23"/>
          <p:cNvSpPr txBox="1"/>
          <p:nvPr/>
        </p:nvSpPr>
        <p:spPr>
          <a:xfrm>
            <a:off x="3641941" y="1124744"/>
            <a:ext cx="1120820" cy="369332"/>
          </a:xfrm>
          <a:prstGeom prst="rect">
            <a:avLst/>
          </a:prstGeom>
          <a:noFill/>
          <a:ln>
            <a:noFill/>
          </a:ln>
        </p:spPr>
        <p:txBody>
          <a:bodyPr wrap="none" rtlCol="0">
            <a:spAutoFit/>
          </a:bodyPr>
          <a:lstStyle/>
          <a:p>
            <a:r>
              <a:rPr lang="en-US" altLang="zh-TW" dirty="0" err="1" smtClean="0">
                <a:solidFill>
                  <a:schemeClr val="bg2"/>
                </a:solidFill>
                <a:latin typeface="Times New Roman" panose="02020603050405020304" pitchFamily="18" charset="0"/>
                <a:cs typeface="Times New Roman" panose="02020603050405020304" pitchFamily="18" charset="0"/>
              </a:rPr>
              <a:t>regressors</a:t>
            </a:r>
            <a:endParaRPr lang="zh-TW" altLang="en-US" dirty="0">
              <a:solidFill>
                <a:schemeClr val="bg2"/>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6012160" y="1854116"/>
            <a:ext cx="0" cy="2520280"/>
          </a:xfrm>
          <a:prstGeom prst="straightConnector1">
            <a:avLst/>
          </a:prstGeom>
          <a:ln w="57150">
            <a:prstDash val="dash"/>
            <a:tailEnd type="arrow"/>
          </a:ln>
        </p:spPr>
        <p:style>
          <a:lnRef idx="1">
            <a:schemeClr val="accent4"/>
          </a:lnRef>
          <a:fillRef idx="0">
            <a:schemeClr val="accent4"/>
          </a:fillRef>
          <a:effectRef idx="0">
            <a:schemeClr val="accent4"/>
          </a:effectRef>
          <a:fontRef idx="minor">
            <a:schemeClr val="tx1"/>
          </a:fontRef>
        </p:style>
      </p:cxnSp>
      <p:sp>
        <p:nvSpPr>
          <p:cNvPr id="26" name="TextBox 25"/>
          <p:cNvSpPr txBox="1"/>
          <p:nvPr/>
        </p:nvSpPr>
        <p:spPr>
          <a:xfrm>
            <a:off x="5364088" y="4427820"/>
            <a:ext cx="1120820" cy="369332"/>
          </a:xfrm>
          <a:prstGeom prst="rect">
            <a:avLst/>
          </a:prstGeom>
          <a:noFill/>
          <a:ln>
            <a:noFill/>
          </a:ln>
        </p:spPr>
        <p:txBody>
          <a:bodyPr wrap="none" rtlCol="0">
            <a:spAutoFit/>
          </a:bodyPr>
          <a:lstStyle/>
          <a:p>
            <a:r>
              <a:rPr lang="en-US" altLang="zh-TW" dirty="0" err="1" smtClean="0">
                <a:solidFill>
                  <a:schemeClr val="tx1">
                    <a:lumMod val="50000"/>
                    <a:lumOff val="50000"/>
                  </a:schemeClr>
                </a:solidFill>
                <a:latin typeface="Times New Roman" panose="02020603050405020304" pitchFamily="18" charset="0"/>
                <a:cs typeface="Times New Roman" panose="02020603050405020304" pitchFamily="18" charset="0"/>
              </a:rPr>
              <a:t>regressors</a:t>
            </a:r>
            <a:endParaRPr lang="zh-TW" altLang="en-US"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a:off x="7472176" y="1855857"/>
            <a:ext cx="0" cy="25202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64570" y="4366845"/>
            <a:ext cx="748923" cy="646331"/>
          </a:xfrm>
          <a:prstGeom prst="rect">
            <a:avLst/>
          </a:prstGeom>
          <a:noFill/>
          <a:ln>
            <a:noFill/>
          </a:ln>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time</a:t>
            </a:r>
          </a:p>
          <a:p>
            <a:r>
              <a:rPr lang="en-US" altLang="zh-TW" dirty="0" smtClean="0">
                <a:latin typeface="Times New Roman" panose="02020603050405020304" pitchFamily="18" charset="0"/>
                <a:cs typeface="Times New Roman" panose="02020603050405020304" pitchFamily="18" charset="0"/>
              </a:rPr>
              <a:t>points</a:t>
            </a:r>
            <a:endParaRPr lang="zh-TW" altLang="en-US" dirty="0">
              <a:latin typeface="Times New Roman" panose="02020603050405020304" pitchFamily="18" charset="0"/>
              <a:cs typeface="Times New Roman" panose="02020603050405020304" pitchFamily="18" charset="0"/>
            </a:endParaRPr>
          </a:p>
        </p:txBody>
      </p:sp>
      <p:sp>
        <p:nvSpPr>
          <p:cNvPr id="31"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a:t>
            </a:r>
            <a:r>
              <a:rPr lang="en-US" altLang="en-US" b="1" dirty="0" smtClean="0">
                <a:solidFill>
                  <a:schemeClr val="bg1"/>
                </a:solidFill>
                <a:latin typeface="Georgia" pitchFamily="18" charset="0"/>
              </a:rPr>
              <a:t>Model</a:t>
            </a:r>
            <a:endParaRPr lang="en-US" altLang="en-US" b="1" dirty="0">
              <a:solidFill>
                <a:schemeClr val="bg1"/>
              </a:solidFill>
              <a:latin typeface="Georgia" pitchFamily="18" charset="0"/>
            </a:endParaRPr>
          </a:p>
        </p:txBody>
      </p:sp>
    </p:spTree>
    <p:extLst>
      <p:ext uri="{BB962C8B-B14F-4D97-AF65-F5344CB8AC3E}">
        <p14:creationId xmlns="" xmlns:p14="http://schemas.microsoft.com/office/powerpoint/2010/main" val="2842273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a:t>
            </a:r>
            <a:r>
              <a:rPr lang="en-US" altLang="en-US" b="1" dirty="0" smtClean="0">
                <a:solidFill>
                  <a:schemeClr val="bg1"/>
                </a:solidFill>
                <a:latin typeface="Georgia" pitchFamily="18" charset="0"/>
              </a:rPr>
              <a:t>Model</a:t>
            </a:r>
            <a:endParaRPr lang="en-US" altLang="en-US" b="1" dirty="0">
              <a:solidFill>
                <a:schemeClr val="bg1"/>
              </a:solidFill>
              <a:latin typeface="Georgia" pitchFamily="18" charset="0"/>
            </a:endParaRPr>
          </a:p>
        </p:txBody>
      </p:sp>
      <p:sp>
        <p:nvSpPr>
          <p:cNvPr id="3" name="Rectangle 3"/>
          <p:cNvSpPr txBox="1">
            <a:spLocks noChangeArrowheads="1"/>
          </p:cNvSpPr>
          <p:nvPr/>
        </p:nvSpPr>
        <p:spPr bwMode="auto">
          <a:xfrm>
            <a:off x="469900" y="765175"/>
            <a:ext cx="8278813"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80000"/>
              </a:lnSpc>
              <a:buFontTx/>
              <a:buNone/>
            </a:pP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GLM definition from </a:t>
            </a:r>
            <a:r>
              <a:rPr lang="en-US" altLang="en-US" kern="0" dirty="0" err="1" smtClean="0">
                <a:latin typeface="Times New Roman" panose="02020603050405020304" pitchFamily="18" charset="0"/>
                <a:ea typeface="ＭＳ Ｐゴシック" pitchFamily="34" charset="-128"/>
                <a:cs typeface="Times New Roman" panose="02020603050405020304" pitchFamily="18" charset="0"/>
              </a:rPr>
              <a:t>Huettel</a:t>
            </a: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 </a:t>
            </a:r>
            <a:r>
              <a:rPr lang="en-US" altLang="en-US" i="1" kern="0" dirty="0" smtClean="0">
                <a:latin typeface="Times New Roman" panose="02020603050405020304" pitchFamily="18" charset="0"/>
                <a:ea typeface="ＭＳ Ｐゴシック" pitchFamily="34" charset="-128"/>
                <a:cs typeface="Times New Roman" panose="02020603050405020304" pitchFamily="18" charset="0"/>
              </a:rPr>
              <a:t>et al</a:t>
            </a: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a:t>
            </a:r>
          </a:p>
          <a:p>
            <a:pPr>
              <a:lnSpc>
                <a:spcPct val="80000"/>
              </a:lnSpc>
              <a:buFontTx/>
              <a:buNone/>
            </a:pPr>
            <a:endParaRPr lang="en-US" altLang="en-US" sz="1400" kern="0" dirty="0" smtClean="0">
              <a:latin typeface="Times New Roman" panose="02020603050405020304" pitchFamily="18" charset="0"/>
              <a:ea typeface="ＭＳ Ｐゴシック" pitchFamily="34" charset="-128"/>
              <a:cs typeface="Times New Roman" panose="02020603050405020304" pitchFamily="18" charset="0"/>
            </a:endParaRPr>
          </a:p>
          <a:p>
            <a:pPr marL="0" indent="0">
              <a:lnSpc>
                <a:spcPct val="80000"/>
              </a:lnSpc>
              <a:buNone/>
            </a:pPr>
            <a:r>
              <a:rPr lang="en-US" altLang="en-US" sz="2400" i="1" kern="0" dirty="0" smtClean="0">
                <a:latin typeface="Times New Roman" panose="02020603050405020304" pitchFamily="18" charset="0"/>
                <a:ea typeface="ＭＳ Ｐゴシック" pitchFamily="34" charset="-128"/>
                <a:cs typeface="Times New Roman" panose="02020603050405020304" pitchFamily="18" charset="0"/>
              </a:rPr>
              <a:t>“a class of statistical tests that assume that the experimental data are composed of the linear combination of different model factors, along with uncorrelated noise” </a:t>
            </a:r>
          </a:p>
          <a:p>
            <a:pPr>
              <a:lnSpc>
                <a:spcPct val="80000"/>
              </a:lnSpc>
            </a:pPr>
            <a:endParaRPr lang="en-US" altLang="en-US" kern="0" dirty="0" smtClean="0">
              <a:solidFill>
                <a:srgbClr val="00FFFF"/>
              </a:solidFill>
              <a:latin typeface="Times New Roman" panose="02020603050405020304" pitchFamily="18" charset="0"/>
              <a:ea typeface="ＭＳ Ｐゴシック" pitchFamily="34" charset="-128"/>
              <a:cs typeface="Times New Roman" panose="02020603050405020304" pitchFamily="18" charset="0"/>
            </a:endParaRPr>
          </a:p>
          <a:p>
            <a:pPr marL="0" indent="0">
              <a:lnSpc>
                <a:spcPct val="80000"/>
              </a:lnSpc>
              <a:buNone/>
            </a:pPr>
            <a:r>
              <a:rPr lang="en-US" altLang="en-US" b="1" kern="0" dirty="0">
                <a:latin typeface="Times New Roman" panose="02020603050405020304" pitchFamily="18" charset="0"/>
                <a:ea typeface="ＭＳ Ｐゴシック" pitchFamily="34" charset="-128"/>
                <a:cs typeface="Times New Roman" panose="02020603050405020304" pitchFamily="18" charset="0"/>
              </a:rPr>
              <a:t>General</a:t>
            </a:r>
          </a:p>
          <a:p>
            <a:pPr lvl="1">
              <a:lnSpc>
                <a:spcPct val="80000"/>
              </a:lnSpc>
            </a:pPr>
            <a:r>
              <a:rPr lang="en-US" altLang="en-US" kern="0" dirty="0">
                <a:latin typeface="Times New Roman" panose="02020603050405020304" pitchFamily="18" charset="0"/>
                <a:ea typeface="ＭＳ Ｐゴシック" pitchFamily="34" charset="-128"/>
                <a:cs typeface="Times New Roman" panose="02020603050405020304" pitchFamily="18" charset="0"/>
              </a:rPr>
              <a:t>many simpler statistical procedures such as correlations, t-tests and ANOVAs are subsumed by the </a:t>
            </a: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GLM</a:t>
            </a:r>
          </a:p>
          <a:p>
            <a:pPr marL="0" indent="0">
              <a:lnSpc>
                <a:spcPct val="80000"/>
              </a:lnSpc>
              <a:buNone/>
            </a:pPr>
            <a:r>
              <a:rPr lang="en-US" altLang="en-US" b="1" kern="0" dirty="0">
                <a:latin typeface="Times New Roman" panose="02020603050405020304" pitchFamily="18" charset="0"/>
                <a:ea typeface="ＭＳ Ｐゴシック" pitchFamily="34" charset="-128"/>
                <a:cs typeface="Times New Roman" panose="02020603050405020304" pitchFamily="18" charset="0"/>
              </a:rPr>
              <a:t>Linear</a:t>
            </a:r>
          </a:p>
          <a:p>
            <a:pPr lvl="1">
              <a:lnSpc>
                <a:spcPct val="80000"/>
              </a:lnSpc>
            </a:pP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things add up sensibly</a:t>
            </a:r>
          </a:p>
          <a:p>
            <a:pPr lvl="2">
              <a:lnSpc>
                <a:spcPct val="80000"/>
              </a:lnSpc>
            </a:pPr>
            <a:r>
              <a:rPr lang="en-US" altLang="en-US" sz="2400" kern="0" dirty="0" smtClean="0">
                <a:latin typeface="Times New Roman" panose="02020603050405020304" pitchFamily="18" charset="0"/>
                <a:ea typeface="ＭＳ Ｐゴシック" pitchFamily="34" charset="-128"/>
                <a:cs typeface="Times New Roman" panose="02020603050405020304" pitchFamily="18" charset="0"/>
              </a:rPr>
              <a:t>linearity </a:t>
            </a:r>
            <a:r>
              <a:rPr lang="en-US" altLang="en-US" sz="2400" kern="0" dirty="0">
                <a:latin typeface="Times New Roman" panose="02020603050405020304" pitchFamily="18" charset="0"/>
                <a:ea typeface="ＭＳ Ｐゴシック" pitchFamily="34" charset="-128"/>
                <a:cs typeface="Times New Roman" panose="02020603050405020304" pitchFamily="18" charset="0"/>
              </a:rPr>
              <a:t>refers to the predictors in the model and not necessarily the BOLD </a:t>
            </a:r>
            <a:r>
              <a:rPr lang="en-US" altLang="en-US" sz="2400" kern="0" dirty="0" smtClean="0">
                <a:latin typeface="Times New Roman" panose="02020603050405020304" pitchFamily="18" charset="0"/>
                <a:ea typeface="ＭＳ Ｐゴシック" pitchFamily="34" charset="-128"/>
                <a:cs typeface="Times New Roman" panose="02020603050405020304" pitchFamily="18" charset="0"/>
              </a:rPr>
              <a:t>signal</a:t>
            </a:r>
            <a:endParaRPr lang="en-US" altLang="en-US" kern="0" dirty="0" smtClean="0">
              <a:solidFill>
                <a:srgbClr val="00FFFF"/>
              </a:solidFill>
              <a:latin typeface="Times New Roman" panose="02020603050405020304" pitchFamily="18" charset="0"/>
              <a:ea typeface="ＭＳ Ｐゴシック" pitchFamily="34" charset="-128"/>
              <a:cs typeface="Times New Roman" panose="02020603050405020304" pitchFamily="18" charset="0"/>
            </a:endParaRPr>
          </a:p>
          <a:p>
            <a:pPr marL="0" indent="0">
              <a:lnSpc>
                <a:spcPct val="80000"/>
              </a:lnSpc>
              <a:buNone/>
            </a:pPr>
            <a:r>
              <a:rPr lang="en-US" altLang="en-US" b="1" kern="0" dirty="0" smtClean="0">
                <a:latin typeface="Times New Roman" panose="02020603050405020304" pitchFamily="18" charset="0"/>
                <a:ea typeface="ＭＳ Ｐゴシック" pitchFamily="34" charset="-128"/>
                <a:cs typeface="Times New Roman" panose="02020603050405020304" pitchFamily="18" charset="0"/>
              </a:rPr>
              <a:t>Model</a:t>
            </a:r>
          </a:p>
          <a:p>
            <a:pPr lvl="1">
              <a:lnSpc>
                <a:spcPct val="80000"/>
              </a:lnSpc>
            </a:pPr>
            <a:r>
              <a:rPr lang="en-US" altLang="en-US" kern="0" dirty="0" smtClean="0">
                <a:latin typeface="Times New Roman" panose="02020603050405020304" pitchFamily="18" charset="0"/>
                <a:ea typeface="ＭＳ Ｐゴシック" pitchFamily="34" charset="-128"/>
                <a:cs typeface="Times New Roman" panose="02020603050405020304" pitchFamily="18" charset="0"/>
              </a:rPr>
              <a:t>statistical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979712" y="1808357"/>
            <a:ext cx="3816424" cy="5027378"/>
            <a:chOff x="1979712" y="1808357"/>
            <a:chExt cx="3816424" cy="5027378"/>
          </a:xfrm>
        </p:grpSpPr>
        <p:sp>
          <p:nvSpPr>
            <p:cNvPr id="9" name="Text Box 7"/>
            <p:cNvSpPr txBox="1">
              <a:spLocks noChangeArrowheads="1"/>
            </p:cNvSpPr>
            <p:nvPr/>
          </p:nvSpPr>
          <p:spPr bwMode="auto">
            <a:xfrm>
              <a:off x="2267744" y="5589240"/>
              <a:ext cx="2857520" cy="1246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eaLnBrk="0" hangingPunct="0">
                <a:lnSpc>
                  <a:spcPct val="100000"/>
                </a:lnSpc>
                <a:spcBef>
                  <a:spcPct val="0"/>
                </a:spcBef>
                <a:buFontTx/>
                <a:buNone/>
              </a:pPr>
              <a:r>
                <a:rPr lang="en-GB" altLang="en-US" sz="2000" b="1" dirty="0">
                  <a:solidFill>
                    <a:schemeClr val="tx1"/>
                  </a:solidFill>
                  <a:latin typeface="Georgia" pitchFamily="18" charset="0"/>
                </a:rPr>
                <a:t>Design matrix</a:t>
              </a:r>
              <a:endParaRPr lang="en-GB" altLang="en-US" sz="1800" b="1" dirty="0">
                <a:solidFill>
                  <a:schemeClr val="tx1"/>
                </a:solidFill>
                <a:latin typeface="Georgia" pitchFamily="18" charset="0"/>
              </a:endParaRPr>
            </a:p>
            <a:p>
              <a:pPr eaLnBrk="0" hangingPunct="0">
                <a:lnSpc>
                  <a:spcPct val="100000"/>
                </a:lnSpc>
                <a:spcBef>
                  <a:spcPct val="0"/>
                </a:spcBef>
                <a:buFontTx/>
                <a:buNone/>
              </a:pPr>
              <a:r>
                <a:rPr lang="en-GB" altLang="en-US" sz="1100" dirty="0">
                  <a:latin typeface="Georgia" pitchFamily="18" charset="0"/>
                </a:rPr>
                <a:t>Several components which explain the </a:t>
              </a:r>
              <a:r>
                <a:rPr lang="en-GB" altLang="en-US" sz="1100" dirty="0" smtClean="0">
                  <a:latin typeface="Georgia" pitchFamily="18" charset="0"/>
                </a:rPr>
                <a:t>observed BOLD </a:t>
              </a:r>
              <a:r>
                <a:rPr lang="en-GB" altLang="en-US" sz="1100" dirty="0">
                  <a:latin typeface="Georgia" pitchFamily="18" charset="0"/>
                </a:rPr>
                <a:t>time series for the </a:t>
              </a:r>
              <a:r>
                <a:rPr lang="en-GB" altLang="en-US" sz="1100" dirty="0" err="1" smtClean="0">
                  <a:latin typeface="Georgia" pitchFamily="18" charset="0"/>
                </a:rPr>
                <a:t>voxel</a:t>
              </a:r>
              <a:r>
                <a:rPr lang="en-GB" altLang="en-US" sz="1100" dirty="0" smtClean="0">
                  <a:latin typeface="Georgia" pitchFamily="18" charset="0"/>
                </a:rPr>
                <a:t>.</a:t>
              </a:r>
              <a:r>
                <a:rPr lang="en-GB" altLang="en-US" sz="1100" dirty="0">
                  <a:latin typeface="Georgia" pitchFamily="18" charset="0"/>
                </a:rPr>
                <a:t> </a:t>
              </a:r>
              <a:r>
                <a:rPr lang="en-GB" altLang="en-US" sz="1100" dirty="0" smtClean="0">
                  <a:latin typeface="Georgia" pitchFamily="18" charset="0"/>
                </a:rPr>
                <a:t>Timing </a:t>
              </a:r>
              <a:r>
                <a:rPr lang="en-GB" altLang="en-US" sz="1100" dirty="0">
                  <a:latin typeface="Georgia" pitchFamily="18" charset="0"/>
                </a:rPr>
                <a:t>info: onset </a:t>
              </a:r>
              <a:r>
                <a:rPr lang="en-GB" altLang="en-US" sz="1100" dirty="0" smtClean="0">
                  <a:latin typeface="Georgia" pitchFamily="18" charset="0"/>
                </a:rPr>
                <a:t>vectors, </a:t>
              </a:r>
              <a:r>
                <a:rPr lang="en-GB" altLang="en-US" sz="1100" dirty="0">
                  <a:latin typeface="Georgia" pitchFamily="18" charset="0"/>
                </a:rPr>
                <a:t>and duration </a:t>
              </a:r>
              <a:r>
                <a:rPr lang="en-GB" altLang="en-US" sz="1100" dirty="0" smtClean="0">
                  <a:latin typeface="Georgia" pitchFamily="18" charset="0"/>
                </a:rPr>
                <a:t>vectors,</a:t>
              </a:r>
              <a:r>
                <a:rPr lang="en-GB" altLang="en-US" sz="1100" dirty="0">
                  <a:latin typeface="Georgia" pitchFamily="18" charset="0"/>
                </a:rPr>
                <a:t> </a:t>
              </a:r>
              <a:r>
                <a:rPr lang="en-GB" altLang="en-US" sz="1100" dirty="0" smtClean="0">
                  <a:latin typeface="Georgia" pitchFamily="18" charset="0"/>
                </a:rPr>
                <a:t>HRF.</a:t>
              </a:r>
              <a:r>
                <a:rPr lang="en-GB" altLang="en-US" sz="1100" dirty="0">
                  <a:latin typeface="Georgia" pitchFamily="18" charset="0"/>
                </a:rPr>
                <a:t> </a:t>
              </a:r>
              <a:r>
                <a:rPr lang="en-GB" altLang="en-US" sz="1100" dirty="0" smtClean="0">
                  <a:latin typeface="Georgia" pitchFamily="18" charset="0"/>
                </a:rPr>
                <a:t>Other </a:t>
              </a:r>
              <a:r>
                <a:rPr lang="en-GB" altLang="en-US" sz="1100" dirty="0" err="1">
                  <a:latin typeface="Georgia" pitchFamily="18" charset="0"/>
                </a:rPr>
                <a:t>regressors</a:t>
              </a:r>
              <a:r>
                <a:rPr lang="en-GB" altLang="en-US" sz="1100" dirty="0">
                  <a:latin typeface="Georgia" pitchFamily="18" charset="0"/>
                </a:rPr>
                <a:t>, e.g. realignment </a:t>
              </a:r>
              <a:r>
                <a:rPr lang="en-GB" altLang="en-US" sz="1100" dirty="0" smtClean="0">
                  <a:latin typeface="Georgia" pitchFamily="18" charset="0"/>
                </a:rPr>
                <a:t>parameters</a:t>
              </a:r>
              <a:endParaRPr lang="en-US" altLang="en-US" sz="1100" dirty="0">
                <a:latin typeface="Georgia" pitchFamily="18" charset="0"/>
              </a:endParaRPr>
            </a:p>
          </p:txBody>
        </p:sp>
        <p:pic>
          <p:nvPicPr>
            <p:cNvPr id="64" name="Picture 30" descr="3) SPM - Design Matrix"/>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19678" r="32971" b="36261"/>
            <a:stretch/>
          </p:blipFill>
          <p:spPr bwMode="auto">
            <a:xfrm>
              <a:off x="2039863" y="2060848"/>
              <a:ext cx="3324225" cy="3070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 name="Line 51"/>
            <p:cNvSpPr>
              <a:spLocks noChangeShapeType="1"/>
            </p:cNvSpPr>
            <p:nvPr/>
          </p:nvSpPr>
          <p:spPr bwMode="auto">
            <a:xfrm flipH="1">
              <a:off x="2267744" y="1988840"/>
              <a:ext cx="0" cy="3266892"/>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3" name="Line 51"/>
            <p:cNvSpPr>
              <a:spLocks noChangeShapeType="1"/>
            </p:cNvSpPr>
            <p:nvPr/>
          </p:nvSpPr>
          <p:spPr bwMode="auto">
            <a:xfrm>
              <a:off x="2270396" y="1976300"/>
              <a:ext cx="3237708" cy="0"/>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9" name="Object 66"/>
            <p:cNvGraphicFramePr>
              <a:graphicFrameLocks noChangeAspect="1"/>
            </p:cNvGraphicFramePr>
            <p:nvPr>
              <p:extLst>
                <p:ext uri="{D42A27DB-BD31-4B8C-83A1-F6EECF244321}">
                  <p14:modId xmlns="" xmlns:p14="http://schemas.microsoft.com/office/powerpoint/2010/main" val="1219640432"/>
                </p:ext>
              </p:extLst>
            </p:nvPr>
          </p:nvGraphicFramePr>
          <p:xfrm>
            <a:off x="5524555" y="1808357"/>
            <a:ext cx="271581" cy="338492"/>
          </p:xfrm>
          <a:graphic>
            <a:graphicData uri="http://schemas.openxmlformats.org/presentationml/2006/ole">
              <p:oleObj spid="_x0000_s27372" name="Equation" r:id="rId5" imgW="152268" imgH="164957" progId="Equation.3">
                <p:embed/>
              </p:oleObj>
            </a:graphicData>
          </a:graphic>
        </p:graphicFrame>
        <p:graphicFrame>
          <p:nvGraphicFramePr>
            <p:cNvPr id="16" name="Object 15"/>
            <p:cNvGraphicFramePr>
              <a:graphicFrameLocks noChangeAspect="1"/>
            </p:cNvGraphicFramePr>
            <p:nvPr>
              <p:extLst>
                <p:ext uri="{D42A27DB-BD31-4B8C-83A1-F6EECF244321}">
                  <p14:modId xmlns="" xmlns:p14="http://schemas.microsoft.com/office/powerpoint/2010/main" val="1120704919"/>
                </p:ext>
              </p:extLst>
            </p:nvPr>
          </p:nvGraphicFramePr>
          <p:xfrm>
            <a:off x="1979712" y="5085184"/>
            <a:ext cx="239713" cy="274637"/>
          </p:xfrm>
          <a:graphic>
            <a:graphicData uri="http://schemas.openxmlformats.org/presentationml/2006/ole">
              <p:oleObj spid="_x0000_s27373" name="Equation" r:id="rId6" imgW="228600" imgH="228600" progId="Equation.3">
                <p:embed/>
              </p:oleObj>
            </a:graphicData>
          </a:graphic>
        </p:graphicFrame>
      </p:grpSp>
      <p:sp>
        <p:nvSpPr>
          <p:cNvPr id="5"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bg1"/>
                </a:solidFill>
                <a:latin typeface="Georgia" pitchFamily="18" charset="0"/>
              </a:rPr>
              <a:t>General Linear Model and fMRI</a:t>
            </a:r>
          </a:p>
        </p:txBody>
      </p:sp>
      <p:grpSp>
        <p:nvGrpSpPr>
          <p:cNvPr id="65" name="Group 61"/>
          <p:cNvGrpSpPr>
            <a:grpSpLocks/>
          </p:cNvGrpSpPr>
          <p:nvPr/>
        </p:nvGrpSpPr>
        <p:grpSpPr bwMode="auto">
          <a:xfrm>
            <a:off x="2483768" y="2079898"/>
            <a:ext cx="920752" cy="3221039"/>
            <a:chOff x="1425" y="1146"/>
            <a:chExt cx="580" cy="2029"/>
          </a:xfrm>
        </p:grpSpPr>
        <p:sp>
          <p:nvSpPr>
            <p:cNvPr id="66" name="Text Box 31"/>
            <p:cNvSpPr txBox="1">
              <a:spLocks noChangeArrowheads="1"/>
            </p:cNvSpPr>
            <p:nvPr/>
          </p:nvSpPr>
          <p:spPr bwMode="auto">
            <a:xfrm>
              <a:off x="1425" y="2981"/>
              <a:ext cx="58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sz="1400" b="1" dirty="0" smtClean="0">
                  <a:solidFill>
                    <a:srgbClr val="FF3300"/>
                  </a:solidFill>
                  <a:sym typeface="Wingdings" pitchFamily="2" charset="2"/>
                </a:rPr>
                <a:t>Famous </a:t>
              </a:r>
              <a:endParaRPr lang="en-US" altLang="en-US" sz="1400" b="1" dirty="0">
                <a:solidFill>
                  <a:srgbClr val="FF3300"/>
                </a:solidFill>
                <a:sym typeface="Wingdings" pitchFamily="2" charset="2"/>
              </a:endParaRPr>
            </a:p>
          </p:txBody>
        </p:sp>
        <p:grpSp>
          <p:nvGrpSpPr>
            <p:cNvPr id="67" name="Group 59"/>
            <p:cNvGrpSpPr>
              <a:grpSpLocks/>
            </p:cNvGrpSpPr>
            <p:nvPr/>
          </p:nvGrpSpPr>
          <p:grpSpPr bwMode="auto">
            <a:xfrm>
              <a:off x="1565" y="1146"/>
              <a:ext cx="317" cy="1740"/>
              <a:chOff x="1565" y="1146"/>
              <a:chExt cx="317" cy="1740"/>
            </a:xfrm>
          </p:grpSpPr>
          <p:sp>
            <p:nvSpPr>
              <p:cNvPr id="68" name="Freeform 37"/>
              <p:cNvSpPr>
                <a:spLocks/>
              </p:cNvSpPr>
              <p:nvPr/>
            </p:nvSpPr>
            <p:spPr bwMode="auto">
              <a:xfrm rot="5400000">
                <a:off x="1625" y="1223"/>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69" name="Freeform 39"/>
              <p:cNvSpPr>
                <a:spLocks/>
              </p:cNvSpPr>
              <p:nvPr/>
            </p:nvSpPr>
            <p:spPr bwMode="auto">
              <a:xfrm rot="5400000">
                <a:off x="1625" y="1636"/>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70" name="Freeform 40"/>
              <p:cNvSpPr>
                <a:spLocks/>
              </p:cNvSpPr>
              <p:nvPr/>
            </p:nvSpPr>
            <p:spPr bwMode="auto">
              <a:xfrm rot="5400000">
                <a:off x="1625" y="2049"/>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71" name="Freeform 41"/>
              <p:cNvSpPr>
                <a:spLocks/>
              </p:cNvSpPr>
              <p:nvPr/>
            </p:nvSpPr>
            <p:spPr bwMode="auto">
              <a:xfrm rot="5400000">
                <a:off x="1625" y="2467"/>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72" name="Line 43"/>
              <p:cNvSpPr>
                <a:spLocks noChangeShapeType="1"/>
              </p:cNvSpPr>
              <p:nvPr/>
            </p:nvSpPr>
            <p:spPr bwMode="auto">
              <a:xfrm>
                <a:off x="1600" y="1480"/>
                <a:ext cx="0" cy="226"/>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73" name="Line 44"/>
              <p:cNvSpPr>
                <a:spLocks noChangeShapeType="1"/>
              </p:cNvSpPr>
              <p:nvPr/>
            </p:nvSpPr>
            <p:spPr bwMode="auto">
              <a:xfrm>
                <a:off x="1600" y="1889"/>
                <a:ext cx="0" cy="226"/>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74" name="Line 45"/>
              <p:cNvSpPr>
                <a:spLocks noChangeShapeType="1"/>
              </p:cNvSpPr>
              <p:nvPr/>
            </p:nvSpPr>
            <p:spPr bwMode="auto">
              <a:xfrm>
                <a:off x="1600" y="2298"/>
                <a:ext cx="0" cy="226"/>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75" name="Line 46"/>
              <p:cNvSpPr>
                <a:spLocks noChangeShapeType="1"/>
              </p:cNvSpPr>
              <p:nvPr/>
            </p:nvSpPr>
            <p:spPr bwMode="auto">
              <a:xfrm>
                <a:off x="1600" y="2707"/>
                <a:ext cx="0" cy="179"/>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76" name="Line 47"/>
              <p:cNvSpPr>
                <a:spLocks noChangeShapeType="1"/>
              </p:cNvSpPr>
              <p:nvPr/>
            </p:nvSpPr>
            <p:spPr bwMode="auto">
              <a:xfrm>
                <a:off x="1610" y="1146"/>
                <a:ext cx="0" cy="130"/>
              </a:xfrm>
              <a:prstGeom prst="line">
                <a:avLst/>
              </a:prstGeom>
              <a:noFill/>
              <a:ln w="28575">
                <a:solidFill>
                  <a:srgbClr val="FF3300"/>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grpSp>
      </p:grpSp>
      <p:grpSp>
        <p:nvGrpSpPr>
          <p:cNvPr id="77" name="Group 63"/>
          <p:cNvGrpSpPr>
            <a:grpSpLocks/>
          </p:cNvGrpSpPr>
          <p:nvPr/>
        </p:nvGrpSpPr>
        <p:grpSpPr bwMode="auto">
          <a:xfrm>
            <a:off x="3203278" y="2070373"/>
            <a:ext cx="1435102" cy="3251200"/>
            <a:chOff x="1929" y="1146"/>
            <a:chExt cx="904" cy="2048"/>
          </a:xfrm>
        </p:grpSpPr>
        <p:sp>
          <p:nvSpPr>
            <p:cNvPr id="78" name="Text Box 32"/>
            <p:cNvSpPr txBox="1">
              <a:spLocks noChangeArrowheads="1"/>
            </p:cNvSpPr>
            <p:nvPr/>
          </p:nvSpPr>
          <p:spPr bwMode="auto">
            <a:xfrm>
              <a:off x="1929" y="3000"/>
              <a:ext cx="904"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sz="1400" b="1" dirty="0" smtClean="0">
                  <a:solidFill>
                    <a:srgbClr val="3366FF"/>
                  </a:solidFill>
                  <a:sym typeface="Wingdings" pitchFamily="2" charset="2"/>
                </a:rPr>
                <a:t>Not Famous </a:t>
              </a:r>
            </a:p>
          </p:txBody>
        </p:sp>
        <p:grpSp>
          <p:nvGrpSpPr>
            <p:cNvPr id="79" name="Group 62"/>
            <p:cNvGrpSpPr>
              <a:grpSpLocks/>
            </p:cNvGrpSpPr>
            <p:nvPr/>
          </p:nvGrpSpPr>
          <p:grpSpPr bwMode="auto">
            <a:xfrm>
              <a:off x="2230" y="1146"/>
              <a:ext cx="317" cy="1780"/>
              <a:chOff x="2230" y="1146"/>
              <a:chExt cx="317" cy="1780"/>
            </a:xfrm>
          </p:grpSpPr>
          <p:sp>
            <p:nvSpPr>
              <p:cNvPr id="80" name="Freeform 50"/>
              <p:cNvSpPr>
                <a:spLocks/>
              </p:cNvSpPr>
              <p:nvPr/>
            </p:nvSpPr>
            <p:spPr bwMode="auto">
              <a:xfrm rot="5400000">
                <a:off x="2290" y="1425"/>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81" name="Freeform 51"/>
              <p:cNvSpPr>
                <a:spLocks/>
              </p:cNvSpPr>
              <p:nvPr/>
            </p:nvSpPr>
            <p:spPr bwMode="auto">
              <a:xfrm rot="5400000">
                <a:off x="2290" y="1838"/>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82" name="Freeform 52"/>
              <p:cNvSpPr>
                <a:spLocks/>
              </p:cNvSpPr>
              <p:nvPr/>
            </p:nvSpPr>
            <p:spPr bwMode="auto">
              <a:xfrm rot="5400000">
                <a:off x="2290" y="2251"/>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83" name="Freeform 53"/>
              <p:cNvSpPr>
                <a:spLocks/>
              </p:cNvSpPr>
              <p:nvPr/>
            </p:nvSpPr>
            <p:spPr bwMode="auto">
              <a:xfrm rot="5400000">
                <a:off x="2290" y="2669"/>
                <a:ext cx="197" cy="317"/>
              </a:xfrm>
              <a:custGeom>
                <a:avLst/>
                <a:gdLst>
                  <a:gd name="T0" fmla="*/ 3 w 231"/>
                  <a:gd name="T1" fmla="*/ 36 h 895"/>
                  <a:gd name="T2" fmla="*/ 3 w 231"/>
                  <a:gd name="T3" fmla="*/ 16 h 895"/>
                  <a:gd name="T4" fmla="*/ 16 w 231"/>
                  <a:gd name="T5" fmla="*/ 4 h 895"/>
                  <a:gd name="T6" fmla="*/ 31 w 231"/>
                  <a:gd name="T7" fmla="*/ 2 h 895"/>
                  <a:gd name="T8" fmla="*/ 59 w 231"/>
                  <a:gd name="T9" fmla="*/ 14 h 895"/>
                  <a:gd name="T10" fmla="*/ 76 w 231"/>
                  <a:gd name="T11" fmla="*/ 33 h 895"/>
                  <a:gd name="T12" fmla="*/ 85 w 231"/>
                  <a:gd name="T13" fmla="*/ 39 h 895"/>
                  <a:gd name="T14" fmla="*/ 116 w 231"/>
                  <a:gd name="T15" fmla="*/ 36 h 895"/>
                  <a:gd name="T16" fmla="*/ 143 w 231"/>
                  <a:gd name="T17" fmla="*/ 36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895"/>
                  <a:gd name="T29" fmla="*/ 231 w 231"/>
                  <a:gd name="T30" fmla="*/ 895 h 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895">
                    <a:moveTo>
                      <a:pt x="4" y="807"/>
                    </a:moveTo>
                    <a:cubicBezTo>
                      <a:pt x="2" y="640"/>
                      <a:pt x="0" y="473"/>
                      <a:pt x="4" y="353"/>
                    </a:cubicBezTo>
                    <a:cubicBezTo>
                      <a:pt x="8" y="233"/>
                      <a:pt x="19" y="142"/>
                      <a:pt x="26" y="89"/>
                    </a:cubicBezTo>
                    <a:cubicBezTo>
                      <a:pt x="33" y="36"/>
                      <a:pt x="38" y="0"/>
                      <a:pt x="49" y="36"/>
                    </a:cubicBezTo>
                    <a:cubicBezTo>
                      <a:pt x="60" y="72"/>
                      <a:pt x="83" y="189"/>
                      <a:pt x="95" y="308"/>
                    </a:cubicBezTo>
                    <a:cubicBezTo>
                      <a:pt x="107" y="427"/>
                      <a:pt x="115" y="655"/>
                      <a:pt x="122" y="751"/>
                    </a:cubicBezTo>
                    <a:cubicBezTo>
                      <a:pt x="129" y="847"/>
                      <a:pt x="126" y="877"/>
                      <a:pt x="137" y="886"/>
                    </a:cubicBezTo>
                    <a:cubicBezTo>
                      <a:pt x="148" y="895"/>
                      <a:pt x="170" y="820"/>
                      <a:pt x="186" y="807"/>
                    </a:cubicBezTo>
                    <a:cubicBezTo>
                      <a:pt x="202" y="794"/>
                      <a:pt x="216" y="800"/>
                      <a:pt x="231" y="807"/>
                    </a:cubicBezTo>
                  </a:path>
                </a:pathLst>
              </a:custGeom>
              <a:noFill/>
              <a:ln w="28575">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GB"/>
              </a:p>
            </p:txBody>
          </p:sp>
          <p:sp>
            <p:nvSpPr>
              <p:cNvPr id="84" name="Line 54"/>
              <p:cNvSpPr>
                <a:spLocks noChangeShapeType="1"/>
              </p:cNvSpPr>
              <p:nvPr/>
            </p:nvSpPr>
            <p:spPr bwMode="auto">
              <a:xfrm>
                <a:off x="2265" y="1682"/>
                <a:ext cx="0" cy="226"/>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85" name="Line 55"/>
              <p:cNvSpPr>
                <a:spLocks noChangeShapeType="1"/>
              </p:cNvSpPr>
              <p:nvPr/>
            </p:nvSpPr>
            <p:spPr bwMode="auto">
              <a:xfrm>
                <a:off x="2265" y="2091"/>
                <a:ext cx="0" cy="226"/>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86" name="Line 56"/>
              <p:cNvSpPr>
                <a:spLocks noChangeShapeType="1"/>
              </p:cNvSpPr>
              <p:nvPr/>
            </p:nvSpPr>
            <p:spPr bwMode="auto">
              <a:xfrm>
                <a:off x="2265" y="2500"/>
                <a:ext cx="0" cy="226"/>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sp>
            <p:nvSpPr>
              <p:cNvPr id="87" name="Line 58"/>
              <p:cNvSpPr>
                <a:spLocks noChangeShapeType="1"/>
              </p:cNvSpPr>
              <p:nvPr/>
            </p:nvSpPr>
            <p:spPr bwMode="auto">
              <a:xfrm flipH="1">
                <a:off x="2275" y="1146"/>
                <a:ext cx="4" cy="332"/>
              </a:xfrm>
              <a:prstGeom prst="line">
                <a:avLst/>
              </a:prstGeom>
              <a:noFill/>
              <a:ln w="28575">
                <a:solidFill>
                  <a:srgbClr val="3366FF"/>
                </a:solidFill>
                <a:round/>
                <a:headEnd/>
                <a:tailEnd/>
              </a:ln>
              <a:extLst>
                <a:ext uri="{909E8E84-426E-40DD-AFC4-6F175D3DCCD1}">
                  <a14:hiddenFill xmlns="" xmlns:a14="http://schemas.microsoft.com/office/drawing/2010/main">
                    <a:noFill/>
                  </a14:hiddenFill>
                </a:ext>
              </a:extLst>
            </p:spPr>
            <p:txBody>
              <a:bodyPr>
                <a:spAutoFit/>
              </a:bodyPr>
              <a:lstStyle/>
              <a:p>
                <a:endParaRPr lang="en-GB"/>
              </a:p>
            </p:txBody>
          </p:sp>
        </p:grpSp>
      </p:grpSp>
      <p:sp>
        <p:nvSpPr>
          <p:cNvPr id="7" name="Text Box 5"/>
          <p:cNvSpPr txBox="1">
            <a:spLocks noChangeArrowheads="1"/>
          </p:cNvSpPr>
          <p:nvPr/>
        </p:nvSpPr>
        <p:spPr bwMode="auto">
          <a:xfrm>
            <a:off x="1031304" y="828001"/>
            <a:ext cx="80772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sz="3200" b="1" dirty="0">
                <a:solidFill>
                  <a:schemeClr val="tx1"/>
                </a:solidFill>
                <a:effectLst>
                  <a:outerShdw blurRad="38100" dist="38100" dir="2700000" algn="tl">
                    <a:srgbClr val="C0C0C0"/>
                  </a:outerShdw>
                </a:effectLst>
                <a:latin typeface="Arial" charset="0"/>
              </a:rPr>
              <a:t>     </a:t>
            </a:r>
            <a:r>
              <a:rPr lang="en-US" altLang="en-US" sz="3200" b="1" dirty="0">
                <a:solidFill>
                  <a:schemeClr val="tx1"/>
                </a:solidFill>
                <a:latin typeface="Georgia" pitchFamily="18" charset="0"/>
              </a:rPr>
              <a:t>Y</a:t>
            </a:r>
            <a:r>
              <a:rPr lang="en-US" altLang="en-US" sz="3200" b="1" i="1" dirty="0">
                <a:solidFill>
                  <a:schemeClr val="tx1"/>
                </a:solidFill>
                <a:latin typeface="Georgia" pitchFamily="18" charset="0"/>
              </a:rPr>
              <a:t>  </a:t>
            </a:r>
            <a:r>
              <a:rPr lang="en-US" altLang="en-US" sz="3200" b="1" i="1" dirty="0" smtClean="0">
                <a:solidFill>
                  <a:schemeClr val="tx1"/>
                </a:solidFill>
                <a:latin typeface="Georgia" pitchFamily="18" charset="0"/>
              </a:rPr>
              <a:t>  </a:t>
            </a:r>
            <a:r>
              <a:rPr lang="en-US" altLang="en-US" sz="3200" b="1" dirty="0" smtClean="0">
                <a:solidFill>
                  <a:schemeClr val="tx1"/>
                </a:solidFill>
                <a:latin typeface="Georgia" pitchFamily="18" charset="0"/>
              </a:rPr>
              <a:t>=       </a:t>
            </a:r>
            <a:r>
              <a:rPr lang="en-US" altLang="en-US" sz="3200" b="1" dirty="0">
                <a:solidFill>
                  <a:schemeClr val="tx1"/>
                </a:solidFill>
                <a:latin typeface="Georgia" pitchFamily="18" charset="0"/>
              </a:rPr>
              <a:t>X</a:t>
            </a:r>
            <a:r>
              <a:rPr lang="en-US" altLang="en-US" sz="3200" b="1" i="1" dirty="0">
                <a:solidFill>
                  <a:schemeClr val="tx1"/>
                </a:solidFill>
                <a:latin typeface="Georgia" pitchFamily="18" charset="0"/>
              </a:rPr>
              <a:t>     </a:t>
            </a:r>
            <a:r>
              <a:rPr lang="en-US" altLang="en-US" sz="3200" b="1" i="1" dirty="0" smtClean="0">
                <a:solidFill>
                  <a:schemeClr val="tx1"/>
                </a:solidFill>
                <a:latin typeface="Georgia" pitchFamily="18" charset="0"/>
              </a:rPr>
              <a:t>      </a:t>
            </a:r>
            <a:r>
              <a:rPr lang="en-US" altLang="en-US" sz="3200" b="1" dirty="0">
                <a:solidFill>
                  <a:schemeClr val="tx1"/>
                </a:solidFill>
                <a:latin typeface="Georgia" pitchFamily="18" charset="0"/>
              </a:rPr>
              <a:t>.   </a:t>
            </a:r>
            <a:r>
              <a:rPr lang="en-US" altLang="en-US" sz="3200" b="1" dirty="0" smtClean="0">
                <a:solidFill>
                  <a:schemeClr val="tx1"/>
                </a:solidFill>
                <a:latin typeface="Georgia" pitchFamily="18" charset="0"/>
              </a:rPr>
              <a:t>         </a:t>
            </a:r>
            <a:r>
              <a:rPr lang="el-GR" altLang="en-US" sz="3200" b="1" dirty="0">
                <a:solidFill>
                  <a:schemeClr val="tx1"/>
                </a:solidFill>
                <a:latin typeface="Georgia" pitchFamily="18" charset="0"/>
                <a:cs typeface="Arial" charset="0"/>
              </a:rPr>
              <a:t>β</a:t>
            </a:r>
            <a:r>
              <a:rPr lang="en-US" altLang="en-US" sz="3200" b="1" i="1" dirty="0">
                <a:solidFill>
                  <a:schemeClr val="tx1"/>
                </a:solidFill>
                <a:latin typeface="Georgia" pitchFamily="18" charset="0"/>
                <a:cs typeface="Arial" charset="0"/>
              </a:rPr>
              <a:t>  </a:t>
            </a:r>
            <a:r>
              <a:rPr lang="en-US" altLang="en-US" sz="3200" b="1" i="1" dirty="0" smtClean="0">
                <a:solidFill>
                  <a:schemeClr val="tx1"/>
                </a:solidFill>
                <a:latin typeface="Georgia" pitchFamily="18" charset="0"/>
                <a:cs typeface="Arial" charset="0"/>
              </a:rPr>
              <a:t>   </a:t>
            </a:r>
            <a:r>
              <a:rPr lang="en-US" altLang="en-US" sz="3200" b="1" dirty="0">
                <a:solidFill>
                  <a:schemeClr val="tx1"/>
                </a:solidFill>
                <a:latin typeface="Georgia" pitchFamily="18" charset="0"/>
                <a:cs typeface="Arial" charset="0"/>
              </a:rPr>
              <a:t>+  </a:t>
            </a:r>
            <a:r>
              <a:rPr lang="en-US" altLang="en-US" sz="3200" b="1" dirty="0" smtClean="0">
                <a:solidFill>
                  <a:schemeClr val="tx1"/>
                </a:solidFill>
                <a:latin typeface="Georgia" pitchFamily="18" charset="0"/>
                <a:cs typeface="Arial" charset="0"/>
              </a:rPr>
              <a:t>       </a:t>
            </a:r>
            <a:r>
              <a:rPr lang="el-GR" altLang="en-US" sz="3200" b="1" dirty="0">
                <a:solidFill>
                  <a:schemeClr val="tx1"/>
                </a:solidFill>
                <a:latin typeface="Georgia" pitchFamily="18" charset="0"/>
                <a:cs typeface="Arial" charset="0"/>
              </a:rPr>
              <a:t>ε</a:t>
            </a:r>
            <a:endParaRPr lang="en-US" altLang="en-US" sz="3200" b="1" dirty="0">
              <a:solidFill>
                <a:schemeClr val="tx1"/>
              </a:solidFill>
              <a:latin typeface="Georgia" pitchFamily="18" charset="0"/>
            </a:endParaRPr>
          </a:p>
        </p:txBody>
      </p:sp>
      <p:grpSp>
        <p:nvGrpSpPr>
          <p:cNvPr id="20" name="Group 19"/>
          <p:cNvGrpSpPr/>
          <p:nvPr/>
        </p:nvGrpSpPr>
        <p:grpSpPr>
          <a:xfrm>
            <a:off x="107504" y="571480"/>
            <a:ext cx="2114872" cy="5725646"/>
            <a:chOff x="107504" y="571480"/>
            <a:chExt cx="2114872" cy="5725646"/>
          </a:xfrm>
        </p:grpSpPr>
        <p:sp>
          <p:nvSpPr>
            <p:cNvPr id="8" name="Text Box 6"/>
            <p:cNvSpPr txBox="1">
              <a:spLocks noChangeArrowheads="1"/>
            </p:cNvSpPr>
            <p:nvPr/>
          </p:nvSpPr>
          <p:spPr bwMode="auto">
            <a:xfrm>
              <a:off x="107504" y="5589240"/>
              <a:ext cx="2114872"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eaLnBrk="0" hangingPunct="0">
                <a:lnSpc>
                  <a:spcPct val="100000"/>
                </a:lnSpc>
                <a:spcBef>
                  <a:spcPct val="0"/>
                </a:spcBef>
                <a:buFontTx/>
                <a:buNone/>
              </a:pPr>
              <a:r>
                <a:rPr lang="en-US" altLang="en-US" sz="2000" b="1" dirty="0">
                  <a:solidFill>
                    <a:schemeClr val="tx1"/>
                  </a:solidFill>
                  <a:latin typeface="Georgia" pitchFamily="18" charset="0"/>
                </a:rPr>
                <a:t>Observed data</a:t>
              </a:r>
              <a:endParaRPr lang="en-US" altLang="en-US" sz="2000" dirty="0">
                <a:solidFill>
                  <a:schemeClr val="tx1"/>
                </a:solidFill>
                <a:latin typeface="Georgia" pitchFamily="18" charset="0"/>
              </a:endParaRPr>
            </a:p>
            <a:p>
              <a:pPr eaLnBrk="0" hangingPunct="0">
                <a:lnSpc>
                  <a:spcPct val="100000"/>
                </a:lnSpc>
                <a:spcBef>
                  <a:spcPct val="0"/>
                </a:spcBef>
                <a:buFontTx/>
                <a:buNone/>
              </a:pPr>
              <a:r>
                <a:rPr lang="en-GB" altLang="en-US" sz="1000" dirty="0">
                  <a:latin typeface="Georgia" pitchFamily="18" charset="0"/>
                </a:rPr>
                <a:t>Y is the BOLD signal at various time points at a single voxel</a:t>
              </a:r>
              <a:endParaRPr lang="en-US" altLang="en-US" sz="1000" dirty="0">
                <a:latin typeface="Georgia" pitchFamily="18" charset="0"/>
              </a:endParaRPr>
            </a:p>
          </p:txBody>
        </p:sp>
        <p:pic>
          <p:nvPicPr>
            <p:cNvPr id="62" name="Picture 61" descr="data"/>
            <p:cNvPicPr>
              <a:picLocks noChangeAspect="1" noChangeArrowheads="1"/>
            </p:cNvPicPr>
            <p:nvPr/>
          </p:nvPicPr>
          <p:blipFill>
            <a:blip r:embed="rId7" cstate="print">
              <a:extLst>
                <a:ext uri="{28A0092B-C50C-407E-A947-70E740481C1C}">
                  <a14:useLocalDpi xmlns="" xmlns:a14="http://schemas.microsoft.com/office/drawing/2010/main" val="0"/>
                </a:ext>
              </a:extLst>
            </a:blip>
            <a:srcRect l="13046" t="6667" r="13879" b="14815"/>
            <a:stretch>
              <a:fillRect/>
            </a:stretch>
          </p:blipFill>
          <p:spPr bwMode="auto">
            <a:xfrm>
              <a:off x="562339" y="2132856"/>
              <a:ext cx="1057333" cy="3143272"/>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3"/>
            <p:cNvPicPr>
              <a:picLocks noChangeAspect="1" noChangeArrowheads="1"/>
            </p:cNvPicPr>
            <p:nvPr/>
          </p:nvPicPr>
          <p:blipFill>
            <a:blip r:embed="rId8"/>
            <a:srcRect/>
            <a:stretch>
              <a:fillRect/>
            </a:stretch>
          </p:blipFill>
          <p:spPr bwMode="auto">
            <a:xfrm>
              <a:off x="462955" y="571480"/>
              <a:ext cx="466725" cy="581025"/>
            </a:xfrm>
            <a:prstGeom prst="rect">
              <a:avLst/>
            </a:prstGeom>
            <a:noFill/>
            <a:ln w="9525">
              <a:noFill/>
              <a:miter lim="800000"/>
              <a:headEnd/>
              <a:tailEnd/>
            </a:ln>
            <a:effectLst/>
          </p:spPr>
        </p:pic>
        <p:pic>
          <p:nvPicPr>
            <p:cNvPr id="184" name="Picture 3"/>
            <p:cNvPicPr>
              <a:picLocks noChangeAspect="1" noChangeArrowheads="1"/>
            </p:cNvPicPr>
            <p:nvPr/>
          </p:nvPicPr>
          <p:blipFill>
            <a:blip r:embed="rId8"/>
            <a:srcRect/>
            <a:stretch>
              <a:fillRect/>
            </a:stretch>
          </p:blipFill>
          <p:spPr bwMode="auto">
            <a:xfrm>
              <a:off x="615355" y="723880"/>
              <a:ext cx="466725" cy="581025"/>
            </a:xfrm>
            <a:prstGeom prst="rect">
              <a:avLst/>
            </a:prstGeom>
            <a:noFill/>
            <a:ln w="9525">
              <a:noFill/>
              <a:miter lim="800000"/>
              <a:headEnd/>
              <a:tailEnd/>
            </a:ln>
            <a:effectLst/>
          </p:spPr>
        </p:pic>
        <p:pic>
          <p:nvPicPr>
            <p:cNvPr id="185" name="Picture 3"/>
            <p:cNvPicPr>
              <a:picLocks noChangeAspect="1" noChangeArrowheads="1"/>
            </p:cNvPicPr>
            <p:nvPr/>
          </p:nvPicPr>
          <p:blipFill>
            <a:blip r:embed="rId8"/>
            <a:srcRect/>
            <a:stretch>
              <a:fillRect/>
            </a:stretch>
          </p:blipFill>
          <p:spPr bwMode="auto">
            <a:xfrm>
              <a:off x="767755" y="876280"/>
              <a:ext cx="466725" cy="581025"/>
            </a:xfrm>
            <a:prstGeom prst="rect">
              <a:avLst/>
            </a:prstGeom>
            <a:noFill/>
            <a:ln w="9525">
              <a:noFill/>
              <a:miter lim="800000"/>
              <a:headEnd/>
              <a:tailEnd/>
            </a:ln>
            <a:effectLst/>
          </p:spPr>
        </p:pic>
        <p:pic>
          <p:nvPicPr>
            <p:cNvPr id="186" name="Picture 3"/>
            <p:cNvPicPr>
              <a:picLocks noChangeAspect="1" noChangeArrowheads="1"/>
            </p:cNvPicPr>
            <p:nvPr/>
          </p:nvPicPr>
          <p:blipFill>
            <a:blip r:embed="rId8"/>
            <a:srcRect/>
            <a:stretch>
              <a:fillRect/>
            </a:stretch>
          </p:blipFill>
          <p:spPr bwMode="auto">
            <a:xfrm>
              <a:off x="920155" y="1028680"/>
              <a:ext cx="466725" cy="581025"/>
            </a:xfrm>
            <a:prstGeom prst="rect">
              <a:avLst/>
            </a:prstGeom>
            <a:noFill/>
            <a:ln w="9525">
              <a:noFill/>
              <a:miter lim="800000"/>
              <a:headEnd/>
              <a:tailEnd/>
            </a:ln>
            <a:effectLst/>
          </p:spPr>
        </p:pic>
        <p:pic>
          <p:nvPicPr>
            <p:cNvPr id="187" name="Picture 3"/>
            <p:cNvPicPr>
              <a:picLocks noChangeAspect="1" noChangeArrowheads="1"/>
            </p:cNvPicPr>
            <p:nvPr/>
          </p:nvPicPr>
          <p:blipFill>
            <a:blip r:embed="rId8"/>
            <a:srcRect/>
            <a:stretch>
              <a:fillRect/>
            </a:stretch>
          </p:blipFill>
          <p:spPr bwMode="auto">
            <a:xfrm>
              <a:off x="1072555" y="1181080"/>
              <a:ext cx="466725" cy="581025"/>
            </a:xfrm>
            <a:prstGeom prst="rect">
              <a:avLst/>
            </a:prstGeom>
            <a:noFill/>
            <a:ln w="9525">
              <a:noFill/>
              <a:miter lim="800000"/>
              <a:headEnd/>
              <a:tailEnd/>
            </a:ln>
            <a:effectLst/>
          </p:spPr>
        </p:pic>
        <p:pic>
          <p:nvPicPr>
            <p:cNvPr id="188" name="Picture 3"/>
            <p:cNvPicPr>
              <a:picLocks noChangeAspect="1" noChangeArrowheads="1"/>
            </p:cNvPicPr>
            <p:nvPr/>
          </p:nvPicPr>
          <p:blipFill>
            <a:blip r:embed="rId8"/>
            <a:srcRect/>
            <a:stretch>
              <a:fillRect/>
            </a:stretch>
          </p:blipFill>
          <p:spPr bwMode="auto">
            <a:xfrm>
              <a:off x="1224955" y="1357298"/>
              <a:ext cx="466725" cy="581025"/>
            </a:xfrm>
            <a:prstGeom prst="rect">
              <a:avLst/>
            </a:prstGeom>
            <a:noFill/>
            <a:ln w="9525">
              <a:noFill/>
              <a:miter lim="800000"/>
              <a:headEnd/>
              <a:tailEnd/>
            </a:ln>
            <a:effectLst/>
          </p:spPr>
        </p:pic>
        <p:sp>
          <p:nvSpPr>
            <p:cNvPr id="189" name="Rectangle 188"/>
            <p:cNvSpPr/>
            <p:nvPr/>
          </p:nvSpPr>
          <p:spPr>
            <a:xfrm>
              <a:off x="1586915" y="1785926"/>
              <a:ext cx="71438" cy="71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5" name="Straight Arrow Connector 194"/>
            <p:cNvCxnSpPr>
              <a:stCxn id="189" idx="2"/>
            </p:cNvCxnSpPr>
            <p:nvPr/>
          </p:nvCxnSpPr>
          <p:spPr>
            <a:xfrm flipH="1">
              <a:off x="1513141" y="1857364"/>
              <a:ext cx="109493" cy="3351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9" name="Line 51"/>
            <p:cNvSpPr>
              <a:spLocks noChangeShapeType="1"/>
            </p:cNvSpPr>
            <p:nvPr/>
          </p:nvSpPr>
          <p:spPr bwMode="auto">
            <a:xfrm flipH="1">
              <a:off x="538130" y="1953328"/>
              <a:ext cx="0" cy="3275872"/>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6" name="Line 51"/>
            <p:cNvSpPr>
              <a:spLocks noChangeShapeType="1"/>
            </p:cNvSpPr>
            <p:nvPr/>
          </p:nvSpPr>
          <p:spPr bwMode="auto">
            <a:xfrm>
              <a:off x="559722" y="1988840"/>
              <a:ext cx="1259729" cy="0"/>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Object 12"/>
            <p:cNvGraphicFramePr>
              <a:graphicFrameLocks noChangeAspect="1"/>
            </p:cNvGraphicFramePr>
            <p:nvPr>
              <p:extLst>
                <p:ext uri="{D42A27DB-BD31-4B8C-83A1-F6EECF244321}">
                  <p14:modId xmlns="" xmlns:p14="http://schemas.microsoft.com/office/powerpoint/2010/main" val="3947047927"/>
                </p:ext>
              </p:extLst>
            </p:nvPr>
          </p:nvGraphicFramePr>
          <p:xfrm>
            <a:off x="1803774" y="1795265"/>
            <a:ext cx="184990" cy="309628"/>
          </p:xfrm>
          <a:graphic>
            <a:graphicData uri="http://schemas.openxmlformats.org/presentationml/2006/ole">
              <p:oleObj spid="_x0000_s27374" name="Equation" r:id="rId9" imgW="88746" imgH="139458" progId="Equation.3">
                <p:embed/>
              </p:oleObj>
            </a:graphicData>
          </a:graphic>
        </p:graphicFrame>
        <p:graphicFrame>
          <p:nvGraphicFramePr>
            <p:cNvPr id="101" name="Object 52"/>
            <p:cNvGraphicFramePr>
              <a:graphicFrameLocks noChangeAspect="1"/>
            </p:cNvGraphicFramePr>
            <p:nvPr>
              <p:extLst>
                <p:ext uri="{D42A27DB-BD31-4B8C-83A1-F6EECF244321}">
                  <p14:modId xmlns="" xmlns:p14="http://schemas.microsoft.com/office/powerpoint/2010/main" val="2317442756"/>
                </p:ext>
              </p:extLst>
            </p:nvPr>
          </p:nvGraphicFramePr>
          <p:xfrm>
            <a:off x="251520" y="5085184"/>
            <a:ext cx="238542" cy="274029"/>
          </p:xfrm>
          <a:graphic>
            <a:graphicData uri="http://schemas.openxmlformats.org/presentationml/2006/ole">
              <p:oleObj spid="_x0000_s27375" name="Equation" r:id="rId10" imgW="177492" imgH="177492" progId="Equation.3">
                <p:embed/>
              </p:oleObj>
            </a:graphicData>
          </a:graphic>
        </p:graphicFrame>
      </p:grpSp>
      <p:grpSp>
        <p:nvGrpSpPr>
          <p:cNvPr id="24" name="Group 23"/>
          <p:cNvGrpSpPr/>
          <p:nvPr/>
        </p:nvGrpSpPr>
        <p:grpSpPr>
          <a:xfrm>
            <a:off x="7020272" y="1297335"/>
            <a:ext cx="2123760" cy="5153679"/>
            <a:chOff x="7020272" y="1297335"/>
            <a:chExt cx="2123760" cy="5153679"/>
          </a:xfrm>
        </p:grpSpPr>
        <p:sp>
          <p:nvSpPr>
            <p:cNvPr id="11" name="Text Box 9"/>
            <p:cNvSpPr txBox="1">
              <a:spLocks noChangeArrowheads="1"/>
            </p:cNvSpPr>
            <p:nvPr/>
          </p:nvSpPr>
          <p:spPr bwMode="auto">
            <a:xfrm>
              <a:off x="7020304" y="5589240"/>
              <a:ext cx="2123728"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eaLnBrk="0" hangingPunct="0">
                <a:lnSpc>
                  <a:spcPct val="100000"/>
                </a:lnSpc>
                <a:spcBef>
                  <a:spcPct val="0"/>
                </a:spcBef>
                <a:buFontTx/>
                <a:buNone/>
              </a:pPr>
              <a:r>
                <a:rPr lang="en-GB" altLang="en-US" sz="2000" b="1" dirty="0">
                  <a:solidFill>
                    <a:schemeClr val="tx1"/>
                  </a:solidFill>
                  <a:latin typeface="Georgia" pitchFamily="18" charset="0"/>
                </a:rPr>
                <a:t>Error/residual</a:t>
              </a:r>
            </a:p>
            <a:p>
              <a:pPr eaLnBrk="0" hangingPunct="0">
                <a:lnSpc>
                  <a:spcPct val="100000"/>
                </a:lnSpc>
                <a:spcBef>
                  <a:spcPct val="0"/>
                </a:spcBef>
                <a:buFontTx/>
                <a:buNone/>
              </a:pPr>
              <a:r>
                <a:rPr lang="en-GB" altLang="en-US" sz="1000" dirty="0">
                  <a:latin typeface="Georgia" pitchFamily="18" charset="0"/>
                </a:rPr>
                <a:t>Difference between the observed data, Y, and that predicted by the model, X</a:t>
              </a:r>
              <a:r>
                <a:rPr lang="el-GR" altLang="en-US" sz="1000" dirty="0" smtClean="0">
                  <a:latin typeface="Georgia" pitchFamily="18" charset="0"/>
                  <a:cs typeface="Arial" charset="0"/>
                </a:rPr>
                <a:t>β</a:t>
              </a:r>
              <a:r>
                <a:rPr lang="en-GB" altLang="en-US" sz="1000" dirty="0" smtClean="0">
                  <a:latin typeface="Georgia" pitchFamily="18" charset="0"/>
                  <a:cs typeface="Arial" charset="0"/>
                </a:rPr>
                <a:t>.</a:t>
              </a:r>
              <a:endParaRPr lang="en-GB" altLang="en-US" sz="1000" dirty="0">
                <a:latin typeface="Georgia" pitchFamily="18" charset="0"/>
                <a:cs typeface="Arial" charset="0"/>
              </a:endParaRPr>
            </a:p>
          </p:txBody>
        </p:sp>
        <p:pic>
          <p:nvPicPr>
            <p:cNvPr id="11265" name="Picture 1"/>
            <p:cNvPicPr>
              <a:picLocks noChangeAspect="1" noChangeArrowheads="1"/>
            </p:cNvPicPr>
            <p:nvPr/>
          </p:nvPicPr>
          <p:blipFill rotWithShape="1">
            <a:blip r:embed="rId11"/>
            <a:srcRect r="17206" b="37423"/>
            <a:stretch/>
          </p:blipFill>
          <p:spPr bwMode="auto">
            <a:xfrm>
              <a:off x="7524328" y="2047379"/>
              <a:ext cx="781472" cy="3132609"/>
            </a:xfrm>
            <a:prstGeom prst="rect">
              <a:avLst/>
            </a:prstGeom>
            <a:noFill/>
            <a:ln w="9525">
              <a:noFill/>
              <a:miter lim="800000"/>
              <a:headEnd/>
              <a:tailEnd/>
            </a:ln>
            <a:effectLst/>
          </p:spPr>
        </p:pic>
        <p:sp>
          <p:nvSpPr>
            <p:cNvPr id="94" name="Line 51"/>
            <p:cNvSpPr>
              <a:spLocks noChangeShapeType="1"/>
            </p:cNvSpPr>
            <p:nvPr/>
          </p:nvSpPr>
          <p:spPr bwMode="auto">
            <a:xfrm flipH="1">
              <a:off x="7308304" y="1986242"/>
              <a:ext cx="1488" cy="3193746"/>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5" name="Line 51"/>
            <p:cNvSpPr>
              <a:spLocks noChangeShapeType="1"/>
            </p:cNvSpPr>
            <p:nvPr/>
          </p:nvSpPr>
          <p:spPr bwMode="auto">
            <a:xfrm flipV="1">
              <a:off x="7308305" y="1983596"/>
              <a:ext cx="1080120" cy="5244"/>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7" name="Object 16"/>
            <p:cNvGraphicFramePr>
              <a:graphicFrameLocks noChangeAspect="1"/>
            </p:cNvGraphicFramePr>
            <p:nvPr>
              <p:extLst>
                <p:ext uri="{D42A27DB-BD31-4B8C-83A1-F6EECF244321}">
                  <p14:modId xmlns="" xmlns:p14="http://schemas.microsoft.com/office/powerpoint/2010/main" val="3076755314"/>
                </p:ext>
              </p:extLst>
            </p:nvPr>
          </p:nvGraphicFramePr>
          <p:xfrm>
            <a:off x="7020272" y="4954563"/>
            <a:ext cx="239712" cy="274637"/>
          </p:xfrm>
          <a:graphic>
            <a:graphicData uri="http://schemas.openxmlformats.org/presentationml/2006/ole">
              <p:oleObj spid="_x0000_s27376" name="Equation" r:id="rId12" imgW="215640" imgH="215640" progId="Equation.3">
                <p:embed/>
              </p:oleObj>
            </a:graphicData>
          </a:graphic>
        </p:graphicFrame>
        <p:graphicFrame>
          <p:nvGraphicFramePr>
            <p:cNvPr id="18" name="Object 17"/>
            <p:cNvGraphicFramePr>
              <a:graphicFrameLocks noChangeAspect="1"/>
            </p:cNvGraphicFramePr>
            <p:nvPr>
              <p:extLst>
                <p:ext uri="{D42A27DB-BD31-4B8C-83A1-F6EECF244321}">
                  <p14:modId xmlns="" xmlns:p14="http://schemas.microsoft.com/office/powerpoint/2010/main" val="187169383"/>
                </p:ext>
              </p:extLst>
            </p:nvPr>
          </p:nvGraphicFramePr>
          <p:xfrm>
            <a:off x="8388425" y="1816868"/>
            <a:ext cx="184150" cy="309562"/>
          </p:xfrm>
          <a:graphic>
            <a:graphicData uri="http://schemas.openxmlformats.org/presentationml/2006/ole">
              <p:oleObj spid="_x0000_s27377" name="Equation" r:id="rId13" imgW="88920" imgH="164880" progId="Equation.3">
                <p:embed/>
              </p:oleObj>
            </a:graphicData>
          </a:graphic>
        </p:graphicFrame>
        <p:pic>
          <p:nvPicPr>
            <p:cNvPr id="11266" name="Picture 2"/>
            <p:cNvPicPr>
              <a:picLocks noChangeAspect="1" noChangeArrowheads="1"/>
            </p:cNvPicPr>
            <p:nvPr/>
          </p:nvPicPr>
          <p:blipFill>
            <a:blip r:embed="rId14"/>
            <a:srcRect/>
            <a:stretch>
              <a:fillRect/>
            </a:stretch>
          </p:blipFill>
          <p:spPr bwMode="auto">
            <a:xfrm>
              <a:off x="7396266" y="1297335"/>
              <a:ext cx="1687036" cy="495108"/>
            </a:xfrm>
            <a:prstGeom prst="rect">
              <a:avLst/>
            </a:prstGeom>
            <a:noFill/>
            <a:ln w="9525">
              <a:noFill/>
              <a:miter lim="800000"/>
              <a:headEnd/>
              <a:tailEnd/>
            </a:ln>
            <a:effectLst/>
          </p:spPr>
        </p:pic>
      </p:grpSp>
      <p:grpSp>
        <p:nvGrpSpPr>
          <p:cNvPr id="23" name="Group 22"/>
          <p:cNvGrpSpPr/>
          <p:nvPr/>
        </p:nvGrpSpPr>
        <p:grpSpPr>
          <a:xfrm>
            <a:off x="5237509" y="1772816"/>
            <a:ext cx="1782763" cy="4832087"/>
            <a:chOff x="5237509" y="1772816"/>
            <a:chExt cx="1782763" cy="4832087"/>
          </a:xfrm>
        </p:grpSpPr>
        <p:sp>
          <p:nvSpPr>
            <p:cNvPr id="10" name="Text Box 8"/>
            <p:cNvSpPr txBox="1">
              <a:spLocks noChangeArrowheads="1"/>
            </p:cNvSpPr>
            <p:nvPr/>
          </p:nvSpPr>
          <p:spPr bwMode="auto">
            <a:xfrm>
              <a:off x="5237509" y="5589240"/>
              <a:ext cx="1782763"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eaLnBrk="0" hangingPunct="0">
                <a:lnSpc>
                  <a:spcPct val="100000"/>
                </a:lnSpc>
                <a:spcBef>
                  <a:spcPct val="0"/>
                </a:spcBef>
                <a:buFontTx/>
                <a:buNone/>
              </a:pPr>
              <a:r>
                <a:rPr lang="en-GB" altLang="en-US" sz="2000" b="1" dirty="0">
                  <a:solidFill>
                    <a:schemeClr val="tx1"/>
                  </a:solidFill>
                  <a:latin typeface="Georgia" pitchFamily="18" charset="0"/>
                </a:rPr>
                <a:t>Parameters</a:t>
              </a:r>
              <a:endParaRPr lang="en-GB" altLang="en-US" sz="1800" dirty="0">
                <a:solidFill>
                  <a:schemeClr val="tx1"/>
                </a:solidFill>
                <a:latin typeface="Georgia" pitchFamily="18" charset="0"/>
              </a:endParaRPr>
            </a:p>
            <a:p>
              <a:pPr eaLnBrk="0" hangingPunct="0">
                <a:lnSpc>
                  <a:spcPct val="100000"/>
                </a:lnSpc>
                <a:spcBef>
                  <a:spcPct val="0"/>
                </a:spcBef>
                <a:buFontTx/>
                <a:buNone/>
              </a:pPr>
              <a:r>
                <a:rPr lang="en-GB" altLang="en-US" sz="1000" dirty="0">
                  <a:latin typeface="Georgia" pitchFamily="18" charset="0"/>
                </a:rPr>
                <a:t>Define the contribution of each component of the design matrix to the value of Y</a:t>
              </a:r>
            </a:p>
          </p:txBody>
        </p:sp>
        <p:sp>
          <p:nvSpPr>
            <p:cNvPr id="97" name="Line 51"/>
            <p:cNvSpPr>
              <a:spLocks noChangeShapeType="1"/>
            </p:cNvSpPr>
            <p:nvPr/>
          </p:nvSpPr>
          <p:spPr bwMode="auto">
            <a:xfrm flipH="1">
              <a:off x="5938664" y="1978353"/>
              <a:ext cx="1488" cy="1764948"/>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8" name="Line 51"/>
            <p:cNvSpPr>
              <a:spLocks noChangeShapeType="1"/>
            </p:cNvSpPr>
            <p:nvPr/>
          </p:nvSpPr>
          <p:spPr bwMode="auto">
            <a:xfrm flipV="1">
              <a:off x="5940152" y="1978353"/>
              <a:ext cx="790600" cy="10487"/>
            </a:xfrm>
            <a:prstGeom prst="line">
              <a:avLst/>
            </a:prstGeom>
            <a:noFill/>
            <a:ln w="38100">
              <a:solidFill>
                <a:schemeClr val="bg1">
                  <a:lumMod val="75000"/>
                </a:schemeClr>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6" name="Object 5"/>
            <p:cNvGraphicFramePr>
              <a:graphicFrameLocks noChangeAspect="1"/>
            </p:cNvGraphicFramePr>
            <p:nvPr>
              <p:extLst>
                <p:ext uri="{D42A27DB-BD31-4B8C-83A1-F6EECF244321}">
                  <p14:modId xmlns="" xmlns:p14="http://schemas.microsoft.com/office/powerpoint/2010/main" val="2260277170"/>
                </p:ext>
              </p:extLst>
            </p:nvPr>
          </p:nvGraphicFramePr>
          <p:xfrm>
            <a:off x="5812588" y="3717032"/>
            <a:ext cx="271580" cy="338492"/>
          </p:xfrm>
          <a:graphic>
            <a:graphicData uri="http://schemas.openxmlformats.org/presentationml/2006/ole">
              <p:oleObj spid="_x0000_s27378" name="Equation" r:id="rId15" imgW="177840" imgH="190440" progId="Equation.3">
                <p:embed/>
              </p:oleObj>
            </a:graphicData>
          </a:graphic>
        </p:graphicFrame>
        <p:graphicFrame>
          <p:nvGraphicFramePr>
            <p:cNvPr id="14" name="Object 13"/>
            <p:cNvGraphicFramePr>
              <a:graphicFrameLocks noChangeAspect="1"/>
            </p:cNvGraphicFramePr>
            <p:nvPr>
              <p:extLst>
                <p:ext uri="{D42A27DB-BD31-4B8C-83A1-F6EECF244321}">
                  <p14:modId xmlns="" xmlns:p14="http://schemas.microsoft.com/office/powerpoint/2010/main" val="2882454734"/>
                </p:ext>
              </p:extLst>
            </p:nvPr>
          </p:nvGraphicFramePr>
          <p:xfrm>
            <a:off x="6732240" y="1772816"/>
            <a:ext cx="184990" cy="309628"/>
          </p:xfrm>
          <a:graphic>
            <a:graphicData uri="http://schemas.openxmlformats.org/presentationml/2006/ole">
              <p:oleObj spid="_x0000_s27379" name="Equation" r:id="rId16" imgW="101520" imgH="177840" progId="Equation.3">
                <p:embed/>
              </p:oleObj>
            </a:graphicData>
          </a:graphic>
        </p:graphicFrame>
        <p:sp>
          <p:nvSpPr>
            <p:cNvPr id="102" name="Rectangle 44"/>
            <p:cNvSpPr>
              <a:spLocks noChangeArrowheads="1"/>
            </p:cNvSpPr>
            <p:nvPr/>
          </p:nvSpPr>
          <p:spPr bwMode="auto">
            <a:xfrm rot="5400000">
              <a:off x="5428917" y="2846228"/>
              <a:ext cx="1906587" cy="479843"/>
            </a:xfrm>
            <a:prstGeom prst="rect">
              <a:avLst/>
            </a:prstGeom>
            <a:solidFill>
              <a:srgbClr val="C0C0C0"/>
            </a:solidFill>
            <a:ln>
              <a:noFill/>
            </a:ln>
            <a:effectLst/>
            <a:extLst>
              <a:ext uri="{91240B29-F687-4F45-9708-019B960494DF}">
                <a14:hiddenLine xmlns="" xmlns:a14="http://schemas.microsoft.com/office/drawing/2010/main" w="76200">
                  <a:solidFill>
                    <a:srgbClr val="FF0000"/>
                  </a:solidFill>
                  <a:miter lim="800000"/>
                  <a:headEnd/>
                  <a:tailEnd/>
                </a14:hiddenLine>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wrap="none" anchor="ctr"/>
            <a:lstStyle/>
            <a:p>
              <a:endParaRPr lang="en-GB"/>
            </a:p>
          </p:txBody>
        </p:sp>
        <p:sp>
          <p:nvSpPr>
            <p:cNvPr id="19" name="Rectangle 18"/>
            <p:cNvSpPr/>
            <p:nvPr/>
          </p:nvSpPr>
          <p:spPr>
            <a:xfrm>
              <a:off x="6183063" y="2113936"/>
              <a:ext cx="489236" cy="1754326"/>
            </a:xfrm>
            <a:prstGeom prst="rect">
              <a:avLst/>
            </a:prstGeom>
          </p:spPr>
          <p:txBody>
            <a:bodyPr wrap="none">
              <a:spAutoFit/>
            </a:bodyPr>
            <a:lstStyle/>
            <a:p>
              <a:r>
                <a:rPr lang="el-GR" altLang="en-US" b="1" dirty="0" smtClean="0">
                  <a:latin typeface="Georgia" pitchFamily="18" charset="0"/>
                  <a:cs typeface="Arial" charset="0"/>
                </a:rPr>
                <a:t>β</a:t>
              </a:r>
              <a:r>
                <a:rPr lang="en-GB" altLang="en-US" b="1" dirty="0" smtClean="0">
                  <a:latin typeface="Georgia" pitchFamily="18" charset="0"/>
                  <a:cs typeface="Arial" charset="0"/>
                </a:rPr>
                <a:t>1</a:t>
              </a:r>
            </a:p>
            <a:p>
              <a:r>
                <a:rPr lang="el-GR" altLang="en-US" b="1" dirty="0" smtClean="0">
                  <a:latin typeface="Georgia" pitchFamily="18" charset="0"/>
                  <a:cs typeface="Arial" charset="0"/>
                </a:rPr>
                <a:t>β</a:t>
              </a:r>
              <a:r>
                <a:rPr lang="en-GB" altLang="en-US" b="1" dirty="0">
                  <a:latin typeface="Georgia" pitchFamily="18" charset="0"/>
                  <a:cs typeface="Arial" charset="0"/>
                </a:rPr>
                <a:t>2</a:t>
              </a:r>
              <a:endParaRPr lang="en-GB" altLang="en-US" b="1" dirty="0" smtClean="0">
                <a:latin typeface="Georgia" pitchFamily="18" charset="0"/>
                <a:cs typeface="Arial" charset="0"/>
              </a:endParaRPr>
            </a:p>
            <a:p>
              <a:r>
                <a:rPr lang="en-GB" altLang="en-US" b="1" dirty="0" smtClean="0">
                  <a:latin typeface="Georgia" pitchFamily="18" charset="0"/>
                  <a:cs typeface="Arial" charset="0"/>
                </a:rPr>
                <a:t>.</a:t>
              </a:r>
            </a:p>
            <a:p>
              <a:r>
                <a:rPr lang="en-GB" altLang="en-US" b="1" dirty="0" smtClean="0">
                  <a:latin typeface="Georgia" pitchFamily="18" charset="0"/>
                  <a:cs typeface="Arial" charset="0"/>
                </a:rPr>
                <a:t>.</a:t>
              </a:r>
            </a:p>
            <a:p>
              <a:r>
                <a:rPr lang="en-GB" altLang="en-US" b="1" dirty="0" smtClean="0">
                  <a:latin typeface="Georgia" pitchFamily="18" charset="0"/>
                  <a:cs typeface="Arial" charset="0"/>
                </a:rPr>
                <a:t>.</a:t>
              </a:r>
            </a:p>
            <a:p>
              <a:r>
                <a:rPr lang="el-GR" altLang="en-US" b="1" dirty="0" smtClean="0">
                  <a:latin typeface="Georgia" pitchFamily="18" charset="0"/>
                  <a:cs typeface="Arial" charset="0"/>
                </a:rPr>
                <a:t>β</a:t>
              </a:r>
              <a:r>
                <a:rPr lang="en-GB" altLang="en-US" b="1" dirty="0">
                  <a:latin typeface="Georgia" pitchFamily="18" charset="0"/>
                  <a:cs typeface="Arial" charset="0"/>
                </a:rPr>
                <a:t>p</a:t>
              </a:r>
              <a:endParaRPr lang="en-GB" baseline="-25000" dirty="0" smtClean="0"/>
            </a:p>
          </p:txBody>
        </p:sp>
      </p:grpSp>
    </p:spTree>
    <p:extLst>
      <p:ext uri="{BB962C8B-B14F-4D97-AF65-F5344CB8AC3E}">
        <p14:creationId xmlns="" xmlns:p14="http://schemas.microsoft.com/office/powerpoint/2010/main" val="349561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3"/>
          <a:srcRect/>
          <a:stretch>
            <a:fillRect/>
          </a:stretch>
        </p:blipFill>
        <p:spPr bwMode="auto">
          <a:xfrm>
            <a:off x="6111875" y="1501775"/>
            <a:ext cx="2600325" cy="2417763"/>
          </a:xfrm>
          <a:prstGeom prst="rect">
            <a:avLst/>
          </a:prstGeom>
          <a:noFill/>
          <a:ln w="12700">
            <a:noFill/>
            <a:miter lim="800000"/>
            <a:headEnd/>
            <a:tailEnd/>
          </a:ln>
          <a:effectLst/>
        </p:spPr>
      </p:pic>
      <p:pic>
        <p:nvPicPr>
          <p:cNvPr id="5" name="Picture 3"/>
          <p:cNvPicPr>
            <a:picLocks noChangeArrowheads="1"/>
          </p:cNvPicPr>
          <p:nvPr/>
        </p:nvPicPr>
        <p:blipFill>
          <a:blip r:embed="rId4"/>
          <a:srcRect l="69757" t="30959" r="7643" b="14474"/>
          <a:stretch>
            <a:fillRect/>
          </a:stretch>
        </p:blipFill>
        <p:spPr bwMode="auto">
          <a:xfrm>
            <a:off x="4278313" y="1697038"/>
            <a:ext cx="684212" cy="1119187"/>
          </a:xfrm>
          <a:prstGeom prst="rect">
            <a:avLst/>
          </a:prstGeom>
          <a:noFill/>
          <a:ln w="12700">
            <a:noFill/>
            <a:miter lim="800000"/>
            <a:headEnd/>
            <a:tailEnd/>
          </a:ln>
          <a:effectLst/>
        </p:spPr>
      </p:pic>
      <p:sp>
        <p:nvSpPr>
          <p:cNvPr id="7" name="Rectangle 5"/>
          <p:cNvSpPr>
            <a:spLocks noChangeArrowheads="1"/>
          </p:cNvSpPr>
          <p:nvPr/>
        </p:nvSpPr>
        <p:spPr bwMode="auto">
          <a:xfrm>
            <a:off x="1055688" y="4416425"/>
            <a:ext cx="1465262" cy="644525"/>
          </a:xfrm>
          <a:prstGeom prst="rect">
            <a:avLst/>
          </a:prstGeom>
          <a:noFill/>
          <a:ln w="12700">
            <a:solidFill>
              <a:schemeClr val="tx1"/>
            </a:solidFill>
            <a:miter lim="800000"/>
            <a:headEnd/>
            <a:tailEnd/>
          </a:ln>
          <a:effectLst/>
        </p:spPr>
        <p:txBody>
          <a:bodyPr wrap="none" anchor="ctr"/>
          <a:lstStyle/>
          <a:p>
            <a:endParaRPr lang="en-GB"/>
          </a:p>
        </p:txBody>
      </p:sp>
      <p:sp>
        <p:nvSpPr>
          <p:cNvPr id="8" name="Rectangle 6"/>
          <p:cNvSpPr>
            <a:spLocks noChangeArrowheads="1"/>
          </p:cNvSpPr>
          <p:nvPr/>
        </p:nvSpPr>
        <p:spPr bwMode="auto">
          <a:xfrm>
            <a:off x="346075" y="3305175"/>
            <a:ext cx="1319213"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Realignment</a:t>
            </a:r>
          </a:p>
        </p:txBody>
      </p:sp>
      <p:sp>
        <p:nvSpPr>
          <p:cNvPr id="9" name="Rectangle 7"/>
          <p:cNvSpPr>
            <a:spLocks noChangeArrowheads="1"/>
          </p:cNvSpPr>
          <p:nvPr/>
        </p:nvSpPr>
        <p:spPr bwMode="auto">
          <a:xfrm>
            <a:off x="2063750" y="3305175"/>
            <a:ext cx="1150938"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Smoothing</a:t>
            </a:r>
          </a:p>
        </p:txBody>
      </p:sp>
      <p:sp>
        <p:nvSpPr>
          <p:cNvPr id="10" name="Rectangle 8"/>
          <p:cNvSpPr>
            <a:spLocks noChangeArrowheads="1"/>
          </p:cNvSpPr>
          <p:nvPr/>
        </p:nvSpPr>
        <p:spPr bwMode="auto">
          <a:xfrm>
            <a:off x="1131888" y="4519613"/>
            <a:ext cx="1420812"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Normalisation</a:t>
            </a:r>
          </a:p>
        </p:txBody>
      </p:sp>
      <p:sp>
        <p:nvSpPr>
          <p:cNvPr id="11" name="Rectangle 9"/>
          <p:cNvSpPr>
            <a:spLocks noChangeArrowheads="1"/>
          </p:cNvSpPr>
          <p:nvPr/>
        </p:nvSpPr>
        <p:spPr bwMode="auto">
          <a:xfrm>
            <a:off x="3613150" y="3317875"/>
            <a:ext cx="2065338"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General linear model</a:t>
            </a:r>
          </a:p>
        </p:txBody>
      </p:sp>
      <p:sp>
        <p:nvSpPr>
          <p:cNvPr id="12" name="Rectangle 10"/>
          <p:cNvSpPr>
            <a:spLocks noChangeArrowheads="1"/>
          </p:cNvSpPr>
          <p:nvPr/>
        </p:nvSpPr>
        <p:spPr bwMode="auto">
          <a:xfrm>
            <a:off x="5961063" y="1016000"/>
            <a:ext cx="3152775"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Statistical parametric map (SPM)</a:t>
            </a:r>
          </a:p>
        </p:txBody>
      </p:sp>
      <p:sp>
        <p:nvSpPr>
          <p:cNvPr id="13" name="Rectangle 11"/>
          <p:cNvSpPr>
            <a:spLocks noChangeArrowheads="1"/>
          </p:cNvSpPr>
          <p:nvPr/>
        </p:nvSpPr>
        <p:spPr bwMode="auto">
          <a:xfrm>
            <a:off x="249238" y="1246188"/>
            <a:ext cx="1797050"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Image time-series</a:t>
            </a:r>
          </a:p>
        </p:txBody>
      </p:sp>
      <p:sp>
        <p:nvSpPr>
          <p:cNvPr id="14" name="Rectangle 12"/>
          <p:cNvSpPr>
            <a:spLocks noChangeArrowheads="1"/>
          </p:cNvSpPr>
          <p:nvPr/>
        </p:nvSpPr>
        <p:spPr bwMode="auto">
          <a:xfrm>
            <a:off x="3635375" y="6176963"/>
            <a:ext cx="2057400"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Parameter estimates</a:t>
            </a:r>
          </a:p>
        </p:txBody>
      </p:sp>
      <p:pic>
        <p:nvPicPr>
          <p:cNvPr id="15" name="Picture 13"/>
          <p:cNvPicPr>
            <a:picLocks noChangeArrowheads="1"/>
          </p:cNvPicPr>
          <p:nvPr/>
        </p:nvPicPr>
        <p:blipFill>
          <a:blip r:embed="rId5"/>
          <a:srcRect/>
          <a:stretch>
            <a:fillRect/>
          </a:stretch>
        </p:blipFill>
        <p:spPr bwMode="auto">
          <a:xfrm>
            <a:off x="1928813" y="1676400"/>
            <a:ext cx="1384300" cy="1062038"/>
          </a:xfrm>
          <a:prstGeom prst="rect">
            <a:avLst/>
          </a:prstGeom>
          <a:noFill/>
          <a:ln w="12700">
            <a:solidFill>
              <a:schemeClr val="tx1"/>
            </a:solidFill>
            <a:miter lim="800000"/>
            <a:headEnd/>
            <a:tailEnd/>
          </a:ln>
          <a:effectLst/>
        </p:spPr>
      </p:pic>
      <p:pic>
        <p:nvPicPr>
          <p:cNvPr id="16" name="Picture 14"/>
          <p:cNvPicPr>
            <a:picLocks noChangeArrowheads="1"/>
          </p:cNvPicPr>
          <p:nvPr/>
        </p:nvPicPr>
        <p:blipFill>
          <a:blip r:embed="rId6"/>
          <a:srcRect l="10599" t="6715" r="8142" b="6468"/>
          <a:stretch>
            <a:fillRect/>
          </a:stretch>
        </p:blipFill>
        <p:spPr bwMode="auto">
          <a:xfrm>
            <a:off x="3889375" y="4392613"/>
            <a:ext cx="1492250" cy="1662112"/>
          </a:xfrm>
          <a:prstGeom prst="rect">
            <a:avLst/>
          </a:prstGeom>
          <a:noFill/>
          <a:ln w="12700">
            <a:solidFill>
              <a:schemeClr val="bg2"/>
            </a:solidFill>
            <a:miter lim="800000"/>
            <a:headEnd/>
            <a:tailEnd/>
          </a:ln>
          <a:effectLst/>
        </p:spPr>
      </p:pic>
      <p:pic>
        <p:nvPicPr>
          <p:cNvPr id="17" name="Picture 15"/>
          <p:cNvPicPr>
            <a:picLocks noChangeArrowheads="1"/>
          </p:cNvPicPr>
          <p:nvPr/>
        </p:nvPicPr>
        <p:blipFill>
          <a:blip r:embed="rId7"/>
          <a:srcRect/>
          <a:stretch>
            <a:fillRect/>
          </a:stretch>
        </p:blipFill>
        <p:spPr bwMode="auto">
          <a:xfrm>
            <a:off x="387350" y="1676400"/>
            <a:ext cx="1179513" cy="1120775"/>
          </a:xfrm>
          <a:prstGeom prst="rect">
            <a:avLst/>
          </a:prstGeom>
          <a:noFill/>
          <a:ln w="12700">
            <a:noFill/>
            <a:miter lim="800000"/>
            <a:headEnd/>
            <a:tailEnd/>
          </a:ln>
          <a:effectLst/>
        </p:spPr>
      </p:pic>
      <p:sp>
        <p:nvSpPr>
          <p:cNvPr id="18" name="Rectangle 16"/>
          <p:cNvSpPr>
            <a:spLocks noChangeArrowheads="1"/>
          </p:cNvSpPr>
          <p:nvPr/>
        </p:nvSpPr>
        <p:spPr bwMode="auto">
          <a:xfrm>
            <a:off x="3641725" y="3157538"/>
            <a:ext cx="1989138" cy="688975"/>
          </a:xfrm>
          <a:prstGeom prst="rect">
            <a:avLst/>
          </a:prstGeom>
          <a:noFill/>
          <a:ln w="12700">
            <a:solidFill>
              <a:schemeClr val="tx1"/>
            </a:solidFill>
            <a:miter lim="800000"/>
            <a:headEnd/>
            <a:tailEnd/>
          </a:ln>
          <a:effectLst/>
        </p:spPr>
        <p:txBody>
          <a:bodyPr wrap="none" anchor="ctr"/>
          <a:lstStyle/>
          <a:p>
            <a:endParaRPr lang="en-GB"/>
          </a:p>
        </p:txBody>
      </p:sp>
      <p:sp>
        <p:nvSpPr>
          <p:cNvPr id="19" name="Rectangle 17"/>
          <p:cNvSpPr>
            <a:spLocks noChangeArrowheads="1"/>
          </p:cNvSpPr>
          <p:nvPr/>
        </p:nvSpPr>
        <p:spPr bwMode="auto">
          <a:xfrm>
            <a:off x="366713" y="3157538"/>
            <a:ext cx="1252537" cy="688975"/>
          </a:xfrm>
          <a:prstGeom prst="rect">
            <a:avLst/>
          </a:prstGeom>
          <a:noFill/>
          <a:ln w="12700">
            <a:solidFill>
              <a:schemeClr val="tx1"/>
            </a:solidFill>
            <a:miter lim="800000"/>
            <a:headEnd/>
            <a:tailEnd/>
          </a:ln>
          <a:effectLst/>
        </p:spPr>
        <p:txBody>
          <a:bodyPr wrap="none" anchor="ctr"/>
          <a:lstStyle/>
          <a:p>
            <a:endParaRPr lang="en-GB"/>
          </a:p>
        </p:txBody>
      </p:sp>
      <p:sp>
        <p:nvSpPr>
          <p:cNvPr id="20" name="Rectangle 18"/>
          <p:cNvSpPr>
            <a:spLocks noChangeArrowheads="1"/>
          </p:cNvSpPr>
          <p:nvPr/>
        </p:nvSpPr>
        <p:spPr bwMode="auto">
          <a:xfrm>
            <a:off x="1962150" y="3157538"/>
            <a:ext cx="1341438" cy="700087"/>
          </a:xfrm>
          <a:prstGeom prst="rect">
            <a:avLst/>
          </a:prstGeom>
          <a:noFill/>
          <a:ln w="12700">
            <a:solidFill>
              <a:schemeClr val="tx1"/>
            </a:solidFill>
            <a:miter lim="800000"/>
            <a:headEnd/>
            <a:tailEnd/>
          </a:ln>
          <a:effectLst/>
        </p:spPr>
        <p:txBody>
          <a:bodyPr wrap="none" anchor="ctr"/>
          <a:lstStyle/>
          <a:p>
            <a:endParaRPr lang="en-GB"/>
          </a:p>
        </p:txBody>
      </p:sp>
      <p:sp>
        <p:nvSpPr>
          <p:cNvPr id="21" name="Rectangle 19"/>
          <p:cNvSpPr>
            <a:spLocks noChangeArrowheads="1"/>
          </p:cNvSpPr>
          <p:nvPr/>
        </p:nvSpPr>
        <p:spPr bwMode="auto">
          <a:xfrm>
            <a:off x="3946525" y="1243013"/>
            <a:ext cx="1422400"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Design matrix</a:t>
            </a:r>
          </a:p>
        </p:txBody>
      </p:sp>
      <p:pic>
        <p:nvPicPr>
          <p:cNvPr id="22" name="Picture 20"/>
          <p:cNvPicPr>
            <a:picLocks noChangeArrowheads="1"/>
          </p:cNvPicPr>
          <p:nvPr/>
        </p:nvPicPr>
        <p:blipFill>
          <a:blip r:embed="rId8"/>
          <a:srcRect/>
          <a:stretch>
            <a:fillRect/>
          </a:stretch>
        </p:blipFill>
        <p:spPr bwMode="auto">
          <a:xfrm>
            <a:off x="1189038" y="5437188"/>
            <a:ext cx="1262062" cy="1192212"/>
          </a:xfrm>
          <a:prstGeom prst="rect">
            <a:avLst/>
          </a:prstGeom>
          <a:noFill/>
          <a:ln w="12700">
            <a:noFill/>
            <a:miter lim="800000"/>
            <a:headEnd/>
            <a:tailEnd/>
          </a:ln>
          <a:effectLst/>
        </p:spPr>
      </p:pic>
      <p:sp>
        <p:nvSpPr>
          <p:cNvPr id="23" name="Rectangle 21"/>
          <p:cNvSpPr>
            <a:spLocks noChangeArrowheads="1"/>
          </p:cNvSpPr>
          <p:nvPr/>
        </p:nvSpPr>
        <p:spPr bwMode="auto">
          <a:xfrm>
            <a:off x="2484438" y="5832475"/>
            <a:ext cx="1027112"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Template</a:t>
            </a:r>
          </a:p>
        </p:txBody>
      </p:sp>
      <p:sp>
        <p:nvSpPr>
          <p:cNvPr id="24" name="Rectangle 22"/>
          <p:cNvSpPr>
            <a:spLocks noChangeArrowheads="1"/>
          </p:cNvSpPr>
          <p:nvPr/>
        </p:nvSpPr>
        <p:spPr bwMode="auto">
          <a:xfrm>
            <a:off x="2311400" y="1255713"/>
            <a:ext cx="766763" cy="333375"/>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Kernel</a:t>
            </a:r>
          </a:p>
        </p:txBody>
      </p:sp>
      <p:sp>
        <p:nvSpPr>
          <p:cNvPr id="25" name="Line 23"/>
          <p:cNvSpPr>
            <a:spLocks noChangeShapeType="1"/>
          </p:cNvSpPr>
          <p:nvPr/>
        </p:nvSpPr>
        <p:spPr bwMode="auto">
          <a:xfrm>
            <a:off x="971550" y="2795588"/>
            <a:ext cx="0" cy="309562"/>
          </a:xfrm>
          <a:prstGeom prst="line">
            <a:avLst/>
          </a:prstGeom>
          <a:noFill/>
          <a:ln w="25400">
            <a:solidFill>
              <a:schemeClr val="tx1"/>
            </a:solidFill>
            <a:round/>
            <a:headEnd/>
            <a:tailEnd type="triangle" w="med" len="med"/>
          </a:ln>
          <a:effectLst/>
        </p:spPr>
        <p:txBody>
          <a:bodyPr wrap="none" anchor="ctr"/>
          <a:lstStyle/>
          <a:p>
            <a:endParaRPr lang="en-GB"/>
          </a:p>
        </p:txBody>
      </p:sp>
      <p:sp>
        <p:nvSpPr>
          <p:cNvPr id="26" name="Line 24"/>
          <p:cNvSpPr>
            <a:spLocks noChangeShapeType="1"/>
          </p:cNvSpPr>
          <p:nvPr/>
        </p:nvSpPr>
        <p:spPr bwMode="auto">
          <a:xfrm>
            <a:off x="1644650" y="3503613"/>
            <a:ext cx="285750" cy="3175"/>
          </a:xfrm>
          <a:prstGeom prst="line">
            <a:avLst/>
          </a:prstGeom>
          <a:noFill/>
          <a:ln w="25400">
            <a:solidFill>
              <a:schemeClr val="tx1"/>
            </a:solidFill>
            <a:round/>
            <a:headEnd/>
            <a:tailEnd type="triangle" w="med" len="med"/>
          </a:ln>
          <a:effectLst/>
        </p:spPr>
        <p:txBody>
          <a:bodyPr wrap="none" anchor="ctr"/>
          <a:lstStyle/>
          <a:p>
            <a:endParaRPr lang="en-GB"/>
          </a:p>
        </p:txBody>
      </p:sp>
      <p:sp>
        <p:nvSpPr>
          <p:cNvPr id="27" name="Line 25"/>
          <p:cNvSpPr>
            <a:spLocks noChangeShapeType="1"/>
          </p:cNvSpPr>
          <p:nvPr/>
        </p:nvSpPr>
        <p:spPr bwMode="auto">
          <a:xfrm>
            <a:off x="5630863" y="3505200"/>
            <a:ext cx="444500" cy="0"/>
          </a:xfrm>
          <a:prstGeom prst="line">
            <a:avLst/>
          </a:prstGeom>
          <a:noFill/>
          <a:ln w="25400">
            <a:solidFill>
              <a:schemeClr val="tx1"/>
            </a:solidFill>
            <a:round/>
            <a:headEnd/>
            <a:tailEnd type="triangle" w="med" len="med"/>
          </a:ln>
          <a:effectLst/>
        </p:spPr>
        <p:txBody>
          <a:bodyPr wrap="none" anchor="ctr"/>
          <a:lstStyle/>
          <a:p>
            <a:endParaRPr lang="en-GB"/>
          </a:p>
        </p:txBody>
      </p:sp>
      <p:sp>
        <p:nvSpPr>
          <p:cNvPr id="28" name="Line 26"/>
          <p:cNvSpPr>
            <a:spLocks noChangeShapeType="1"/>
          </p:cNvSpPr>
          <p:nvPr/>
        </p:nvSpPr>
        <p:spPr bwMode="auto">
          <a:xfrm>
            <a:off x="4635500" y="3876675"/>
            <a:ext cx="0" cy="520700"/>
          </a:xfrm>
          <a:prstGeom prst="line">
            <a:avLst/>
          </a:prstGeom>
          <a:noFill/>
          <a:ln w="25400">
            <a:solidFill>
              <a:schemeClr val="tx1"/>
            </a:solidFill>
            <a:round/>
            <a:headEnd/>
            <a:tailEnd type="triangle" w="med" len="med"/>
          </a:ln>
          <a:effectLst/>
        </p:spPr>
        <p:txBody>
          <a:bodyPr wrap="none" anchor="ctr"/>
          <a:lstStyle/>
          <a:p>
            <a:endParaRPr lang="en-GB"/>
          </a:p>
        </p:txBody>
      </p:sp>
      <p:sp>
        <p:nvSpPr>
          <p:cNvPr id="29" name="Line 27"/>
          <p:cNvSpPr>
            <a:spLocks noChangeShapeType="1"/>
          </p:cNvSpPr>
          <p:nvPr/>
        </p:nvSpPr>
        <p:spPr bwMode="auto">
          <a:xfrm>
            <a:off x="4632325" y="2825750"/>
            <a:ext cx="0" cy="309563"/>
          </a:xfrm>
          <a:prstGeom prst="line">
            <a:avLst/>
          </a:prstGeom>
          <a:noFill/>
          <a:ln w="25400">
            <a:solidFill>
              <a:schemeClr val="tx1"/>
            </a:solidFill>
            <a:round/>
            <a:headEnd/>
            <a:tailEnd type="triangle" w="med" len="med"/>
          </a:ln>
          <a:effectLst/>
        </p:spPr>
        <p:txBody>
          <a:bodyPr wrap="none" anchor="ctr"/>
          <a:lstStyle/>
          <a:p>
            <a:endParaRPr lang="en-GB"/>
          </a:p>
        </p:txBody>
      </p:sp>
      <p:sp>
        <p:nvSpPr>
          <p:cNvPr id="30" name="Line 28"/>
          <p:cNvSpPr>
            <a:spLocks noChangeShapeType="1"/>
          </p:cNvSpPr>
          <p:nvPr/>
        </p:nvSpPr>
        <p:spPr bwMode="auto">
          <a:xfrm>
            <a:off x="2630488" y="2776538"/>
            <a:ext cx="0" cy="309562"/>
          </a:xfrm>
          <a:prstGeom prst="line">
            <a:avLst/>
          </a:prstGeom>
          <a:noFill/>
          <a:ln w="25400">
            <a:solidFill>
              <a:schemeClr val="tx1"/>
            </a:solidFill>
            <a:round/>
            <a:headEnd/>
            <a:tailEnd type="triangle" w="med" len="med"/>
          </a:ln>
          <a:effectLst/>
        </p:spPr>
        <p:txBody>
          <a:bodyPr wrap="none" anchor="ctr"/>
          <a:lstStyle/>
          <a:p>
            <a:endParaRPr lang="en-GB"/>
          </a:p>
        </p:txBody>
      </p:sp>
      <p:sp>
        <p:nvSpPr>
          <p:cNvPr id="31" name="Line 29"/>
          <p:cNvSpPr>
            <a:spLocks noChangeShapeType="1"/>
          </p:cNvSpPr>
          <p:nvPr/>
        </p:nvSpPr>
        <p:spPr bwMode="auto">
          <a:xfrm flipV="1">
            <a:off x="1773238" y="5043488"/>
            <a:ext cx="0" cy="392112"/>
          </a:xfrm>
          <a:prstGeom prst="line">
            <a:avLst/>
          </a:prstGeom>
          <a:noFill/>
          <a:ln w="25400">
            <a:solidFill>
              <a:schemeClr val="tx1"/>
            </a:solidFill>
            <a:round/>
            <a:headEnd/>
            <a:tailEnd type="triangle" w="med" len="med"/>
          </a:ln>
          <a:effectLst/>
        </p:spPr>
        <p:txBody>
          <a:bodyPr wrap="none" anchor="ctr"/>
          <a:lstStyle/>
          <a:p>
            <a:endParaRPr lang="en-GB"/>
          </a:p>
        </p:txBody>
      </p:sp>
      <p:sp>
        <p:nvSpPr>
          <p:cNvPr id="32" name="Rectangle 30"/>
          <p:cNvSpPr>
            <a:spLocks noChangeArrowheads="1"/>
          </p:cNvSpPr>
          <p:nvPr/>
        </p:nvSpPr>
        <p:spPr bwMode="auto">
          <a:xfrm>
            <a:off x="6127750" y="4114800"/>
            <a:ext cx="1244600" cy="755650"/>
          </a:xfrm>
          <a:prstGeom prst="rect">
            <a:avLst/>
          </a:prstGeom>
          <a:noFill/>
          <a:ln w="12700">
            <a:solidFill>
              <a:schemeClr val="tx1"/>
            </a:solidFill>
            <a:miter lim="800000"/>
            <a:headEnd/>
            <a:tailEnd/>
          </a:ln>
          <a:effectLst/>
        </p:spPr>
        <p:txBody>
          <a:bodyPr wrap="none" anchor="ctr"/>
          <a:lstStyle/>
          <a:p>
            <a:endParaRPr lang="en-GB"/>
          </a:p>
        </p:txBody>
      </p:sp>
      <p:sp>
        <p:nvSpPr>
          <p:cNvPr id="33" name="Rectangle 31"/>
          <p:cNvSpPr>
            <a:spLocks noChangeArrowheads="1"/>
          </p:cNvSpPr>
          <p:nvPr/>
        </p:nvSpPr>
        <p:spPr bwMode="auto">
          <a:xfrm>
            <a:off x="7659688" y="4138613"/>
            <a:ext cx="1154112" cy="638175"/>
          </a:xfrm>
          <a:prstGeom prst="rect">
            <a:avLst/>
          </a:prstGeom>
          <a:noFill/>
          <a:ln w="12700">
            <a:noFill/>
            <a:miter lim="800000"/>
            <a:headEnd/>
            <a:tailEnd/>
          </a:ln>
          <a:effectLst/>
        </p:spPr>
        <p:txBody>
          <a:bodyPr wrap="none" lIns="90488" tIns="44450" rIns="90488" bIns="44450">
            <a:spAutoFit/>
          </a:bodyPr>
          <a:lstStyle/>
          <a:p>
            <a:pPr algn="ctr" eaLnBrk="0" hangingPunct="0"/>
            <a:r>
              <a:rPr lang="en-US" sz="1800">
                <a:effectLst>
                  <a:outerShdw blurRad="38100" dist="38100" dir="2700000" algn="tl">
                    <a:srgbClr val="C0C0C0"/>
                  </a:outerShdw>
                </a:effectLst>
                <a:latin typeface="Arial Unicode MS" pitchFamily="34" charset="-128"/>
              </a:rPr>
              <a:t>Gaussian </a:t>
            </a:r>
          </a:p>
          <a:p>
            <a:pPr algn="ctr" eaLnBrk="0" hangingPunct="0"/>
            <a:r>
              <a:rPr lang="en-US" sz="1800">
                <a:effectLst>
                  <a:outerShdw blurRad="38100" dist="38100" dir="2700000" algn="tl">
                    <a:srgbClr val="C0C0C0"/>
                  </a:outerShdw>
                </a:effectLst>
                <a:latin typeface="Arial Unicode MS" pitchFamily="34" charset="-128"/>
              </a:rPr>
              <a:t>field theory</a:t>
            </a:r>
          </a:p>
        </p:txBody>
      </p:sp>
      <p:sp>
        <p:nvSpPr>
          <p:cNvPr id="34" name="Line 32"/>
          <p:cNvSpPr>
            <a:spLocks noChangeShapeType="1"/>
          </p:cNvSpPr>
          <p:nvPr/>
        </p:nvSpPr>
        <p:spPr bwMode="auto">
          <a:xfrm>
            <a:off x="6775450" y="3776663"/>
            <a:ext cx="0" cy="319087"/>
          </a:xfrm>
          <a:prstGeom prst="line">
            <a:avLst/>
          </a:prstGeom>
          <a:noFill/>
          <a:ln w="25400">
            <a:solidFill>
              <a:schemeClr val="tx1"/>
            </a:solidFill>
            <a:round/>
            <a:headEnd/>
            <a:tailEnd type="triangle" w="med" len="med"/>
          </a:ln>
          <a:effectLst/>
        </p:spPr>
        <p:txBody>
          <a:bodyPr wrap="none" anchor="ctr"/>
          <a:lstStyle/>
          <a:p>
            <a:endParaRPr lang="en-GB"/>
          </a:p>
        </p:txBody>
      </p:sp>
      <p:sp>
        <p:nvSpPr>
          <p:cNvPr id="35" name="Rectangle 33"/>
          <p:cNvSpPr>
            <a:spLocks noChangeArrowheads="1"/>
          </p:cNvSpPr>
          <p:nvPr/>
        </p:nvSpPr>
        <p:spPr bwMode="auto">
          <a:xfrm>
            <a:off x="7559675" y="5656263"/>
            <a:ext cx="917575" cy="393700"/>
          </a:xfrm>
          <a:prstGeom prst="rect">
            <a:avLst/>
          </a:prstGeom>
          <a:noFill/>
          <a:ln w="12700">
            <a:noFill/>
            <a:miter lim="800000"/>
            <a:headEnd/>
            <a:tailEnd/>
          </a:ln>
          <a:effectLst/>
        </p:spPr>
        <p:txBody>
          <a:bodyPr wrap="none" lIns="90488" tIns="44450" rIns="90488" bIns="44450">
            <a:spAutoFit/>
          </a:bodyPr>
          <a:lstStyle/>
          <a:p>
            <a:pPr eaLnBrk="0" hangingPunct="0"/>
            <a:r>
              <a:rPr lang="en-US" sz="2000">
                <a:effectLst>
                  <a:outerShdw blurRad="38100" dist="38100" dir="2700000" algn="tl">
                    <a:srgbClr val="C0C0C0"/>
                  </a:outerShdw>
                </a:effectLst>
                <a:latin typeface="Arial Unicode MS" pitchFamily="34" charset="-128"/>
              </a:rPr>
              <a:t>p &lt;0.05</a:t>
            </a:r>
          </a:p>
        </p:txBody>
      </p:sp>
      <p:sp>
        <p:nvSpPr>
          <p:cNvPr id="36" name="Rectangle 34"/>
          <p:cNvSpPr>
            <a:spLocks noChangeArrowheads="1"/>
          </p:cNvSpPr>
          <p:nvPr/>
        </p:nvSpPr>
        <p:spPr bwMode="auto">
          <a:xfrm>
            <a:off x="6234113" y="4197350"/>
            <a:ext cx="1049337" cy="577850"/>
          </a:xfrm>
          <a:prstGeom prst="rect">
            <a:avLst/>
          </a:prstGeom>
          <a:noFill/>
          <a:ln w="12700">
            <a:noFill/>
            <a:miter lim="800000"/>
            <a:headEnd/>
            <a:tailEnd/>
          </a:ln>
          <a:effectLst/>
        </p:spPr>
        <p:txBody>
          <a:bodyPr wrap="none" lIns="90488" tIns="44450" rIns="90488" bIns="44450">
            <a:spAutoFit/>
          </a:bodyPr>
          <a:lstStyle/>
          <a:p>
            <a:pPr eaLnBrk="0" hangingPunct="0"/>
            <a:r>
              <a:rPr lang="en-US" sz="1600">
                <a:effectLst>
                  <a:outerShdw blurRad="38100" dist="38100" dir="2700000" algn="tl">
                    <a:srgbClr val="C0C0C0"/>
                  </a:outerShdw>
                </a:effectLst>
                <a:latin typeface="Arial Unicode MS" pitchFamily="34" charset="-128"/>
              </a:rPr>
              <a:t>Statistical</a:t>
            </a:r>
          </a:p>
          <a:p>
            <a:pPr eaLnBrk="0" hangingPunct="0"/>
            <a:r>
              <a:rPr lang="en-US" sz="1600">
                <a:effectLst>
                  <a:outerShdw blurRad="38100" dist="38100" dir="2700000" algn="tl">
                    <a:srgbClr val="C0C0C0"/>
                  </a:outerShdw>
                </a:effectLst>
                <a:latin typeface="Arial Unicode MS" pitchFamily="34" charset="-128"/>
              </a:rPr>
              <a:t>inference</a:t>
            </a:r>
          </a:p>
        </p:txBody>
      </p:sp>
      <p:sp>
        <p:nvSpPr>
          <p:cNvPr id="37" name="Line 35"/>
          <p:cNvSpPr>
            <a:spLocks noChangeShapeType="1"/>
          </p:cNvSpPr>
          <p:nvPr/>
        </p:nvSpPr>
        <p:spPr bwMode="auto">
          <a:xfrm flipH="1">
            <a:off x="7358063" y="4465638"/>
            <a:ext cx="330200" cy="0"/>
          </a:xfrm>
          <a:prstGeom prst="line">
            <a:avLst/>
          </a:prstGeom>
          <a:noFill/>
          <a:ln w="25400">
            <a:solidFill>
              <a:schemeClr val="tx1"/>
            </a:solidFill>
            <a:round/>
            <a:headEnd/>
            <a:tailEnd type="triangle" w="med" len="med"/>
          </a:ln>
          <a:effectLst/>
        </p:spPr>
        <p:txBody>
          <a:bodyPr wrap="none" anchor="ctr"/>
          <a:lstStyle/>
          <a:p>
            <a:endParaRPr lang="en-GB"/>
          </a:p>
        </p:txBody>
      </p:sp>
      <p:pic>
        <p:nvPicPr>
          <p:cNvPr id="38" name="Picture 36"/>
          <p:cNvPicPr>
            <a:picLocks noChangeArrowheads="1"/>
          </p:cNvPicPr>
          <p:nvPr/>
        </p:nvPicPr>
        <p:blipFill>
          <a:blip r:embed="rId3"/>
          <a:srcRect l="5832" t="58859" r="69249" b="6488"/>
          <a:stretch>
            <a:fillRect/>
          </a:stretch>
        </p:blipFill>
        <p:spPr bwMode="auto">
          <a:xfrm>
            <a:off x="6240463" y="5410200"/>
            <a:ext cx="1042987" cy="1263650"/>
          </a:xfrm>
          <a:prstGeom prst="rect">
            <a:avLst/>
          </a:prstGeom>
          <a:noFill/>
          <a:ln w="12700">
            <a:noFill/>
            <a:miter lim="800000"/>
            <a:headEnd/>
            <a:tailEnd/>
          </a:ln>
          <a:effectLst/>
        </p:spPr>
      </p:pic>
      <p:sp>
        <p:nvSpPr>
          <p:cNvPr id="39" name="Line 37"/>
          <p:cNvSpPr>
            <a:spLocks noChangeShapeType="1"/>
          </p:cNvSpPr>
          <p:nvPr/>
        </p:nvSpPr>
        <p:spPr bwMode="auto">
          <a:xfrm>
            <a:off x="6781800" y="4876800"/>
            <a:ext cx="0" cy="520700"/>
          </a:xfrm>
          <a:prstGeom prst="line">
            <a:avLst/>
          </a:prstGeom>
          <a:noFill/>
          <a:ln w="25400">
            <a:solidFill>
              <a:schemeClr val="tx1"/>
            </a:solidFill>
            <a:round/>
            <a:headEnd/>
            <a:tailEnd type="triangle" w="med" len="med"/>
          </a:ln>
          <a:effectLst/>
        </p:spPr>
        <p:txBody>
          <a:bodyPr wrap="none" anchor="ctr"/>
          <a:lstStyle/>
          <a:p>
            <a:endParaRPr lang="en-GB"/>
          </a:p>
        </p:txBody>
      </p:sp>
      <p:sp>
        <p:nvSpPr>
          <p:cNvPr id="40" name="Line 38"/>
          <p:cNvSpPr>
            <a:spLocks noChangeShapeType="1"/>
          </p:cNvSpPr>
          <p:nvPr/>
        </p:nvSpPr>
        <p:spPr bwMode="auto">
          <a:xfrm>
            <a:off x="1363663" y="3886200"/>
            <a:ext cx="0" cy="520700"/>
          </a:xfrm>
          <a:prstGeom prst="line">
            <a:avLst/>
          </a:prstGeom>
          <a:noFill/>
          <a:ln w="25400">
            <a:solidFill>
              <a:schemeClr val="tx1"/>
            </a:solidFill>
            <a:round/>
            <a:headEnd/>
            <a:tailEnd type="triangle" w="med" len="med"/>
          </a:ln>
          <a:effectLst/>
        </p:spPr>
        <p:txBody>
          <a:bodyPr wrap="none" anchor="ctr"/>
          <a:lstStyle/>
          <a:p>
            <a:endParaRPr lang="en-GB"/>
          </a:p>
        </p:txBody>
      </p:sp>
      <p:sp>
        <p:nvSpPr>
          <p:cNvPr id="41" name="Line 39"/>
          <p:cNvSpPr>
            <a:spLocks noChangeShapeType="1"/>
          </p:cNvSpPr>
          <p:nvPr/>
        </p:nvSpPr>
        <p:spPr bwMode="auto">
          <a:xfrm>
            <a:off x="2176463" y="3886200"/>
            <a:ext cx="0" cy="520700"/>
          </a:xfrm>
          <a:prstGeom prst="line">
            <a:avLst/>
          </a:prstGeom>
          <a:noFill/>
          <a:ln w="25400">
            <a:solidFill>
              <a:schemeClr val="tx1"/>
            </a:solidFill>
            <a:round/>
            <a:headEnd type="triangle" w="med" len="med"/>
            <a:tailEnd/>
          </a:ln>
          <a:effectLst/>
        </p:spPr>
        <p:txBody>
          <a:bodyPr wrap="none" anchor="ctr"/>
          <a:lstStyle/>
          <a:p>
            <a:endParaRPr lang="en-GB"/>
          </a:p>
        </p:txBody>
      </p:sp>
      <p:sp>
        <p:nvSpPr>
          <p:cNvPr id="42" name="Line 40"/>
          <p:cNvSpPr>
            <a:spLocks noChangeShapeType="1"/>
          </p:cNvSpPr>
          <p:nvPr/>
        </p:nvSpPr>
        <p:spPr bwMode="auto">
          <a:xfrm>
            <a:off x="3327400" y="3505200"/>
            <a:ext cx="338138" cy="0"/>
          </a:xfrm>
          <a:prstGeom prst="line">
            <a:avLst/>
          </a:prstGeom>
          <a:noFill/>
          <a:ln w="25400">
            <a:solidFill>
              <a:schemeClr val="tx1"/>
            </a:solidFill>
            <a:round/>
            <a:headEnd/>
            <a:tailEnd type="triangle" w="med" len="med"/>
          </a:ln>
          <a:effectLst/>
        </p:spPr>
        <p:txBody>
          <a:bodyPr wrap="none" anchor="ctr"/>
          <a:lstStyle/>
          <a:p>
            <a:endParaRPr lang="en-GB"/>
          </a:p>
        </p:txBody>
      </p:sp>
      <p:sp>
        <p:nvSpPr>
          <p:cNvPr id="43" name="Line 41"/>
          <p:cNvSpPr>
            <a:spLocks noChangeShapeType="1"/>
          </p:cNvSpPr>
          <p:nvPr/>
        </p:nvSpPr>
        <p:spPr bwMode="auto">
          <a:xfrm flipH="1">
            <a:off x="6743700" y="5926138"/>
            <a:ext cx="833438" cy="376237"/>
          </a:xfrm>
          <a:prstGeom prst="line">
            <a:avLst/>
          </a:prstGeom>
          <a:noFill/>
          <a:ln w="25400">
            <a:solidFill>
              <a:schemeClr val="hlink"/>
            </a:solidFill>
            <a:round/>
            <a:headEnd/>
            <a:tailEnd type="triangle" w="med" len="med"/>
          </a:ln>
          <a:effectLst/>
        </p:spPr>
        <p:txBody>
          <a:bodyPr wrap="none" anchor="ctr"/>
          <a:lstStyle/>
          <a:p>
            <a:endParaRPr lang="en-GB"/>
          </a:p>
        </p:txBody>
      </p:sp>
      <p:sp>
        <p:nvSpPr>
          <p:cNvPr id="44" name="Rectangle 42"/>
          <p:cNvSpPr>
            <a:spLocks noChangeArrowheads="1"/>
          </p:cNvSpPr>
          <p:nvPr/>
        </p:nvSpPr>
        <p:spPr bwMode="auto">
          <a:xfrm>
            <a:off x="3524250" y="995363"/>
            <a:ext cx="2271713" cy="5745162"/>
          </a:xfrm>
          <a:prstGeom prst="rect">
            <a:avLst/>
          </a:prstGeom>
          <a:noFill/>
          <a:ln w="76200" algn="ctr">
            <a:solidFill>
              <a:srgbClr val="FF0000"/>
            </a:solidFill>
            <a:miter lim="800000"/>
            <a:headEnd/>
            <a:tailEnd/>
          </a:ln>
          <a:effectLst/>
        </p:spPr>
        <p:txBody>
          <a:bodyPr anchor="ctr">
            <a:spAutoFit/>
          </a:bodyPr>
          <a:lstStyle/>
          <a:p>
            <a:endParaRPr lang="en-GB"/>
          </a:p>
        </p:txBody>
      </p:sp>
      <p:sp>
        <p:nvSpPr>
          <p:cNvPr id="45" name="Rectangle 43"/>
          <p:cNvSpPr>
            <a:spLocks noChangeArrowheads="1"/>
          </p:cNvSpPr>
          <p:nvPr/>
        </p:nvSpPr>
        <p:spPr bwMode="auto">
          <a:xfrm>
            <a:off x="261938" y="1255713"/>
            <a:ext cx="1641475" cy="1830387"/>
          </a:xfrm>
          <a:prstGeom prst="rect">
            <a:avLst/>
          </a:prstGeom>
          <a:noFill/>
          <a:ln w="38100" algn="ctr">
            <a:noFill/>
            <a:prstDash val="sysDot"/>
            <a:miter lim="800000"/>
            <a:headEnd/>
            <a:tailEnd/>
          </a:ln>
          <a:effectLst/>
        </p:spPr>
        <p:txBody>
          <a:bodyPr anchor="ctr">
            <a:spAutoFit/>
          </a:bodyPr>
          <a:lstStyle/>
          <a:p>
            <a:endParaRPr lang="en-GB"/>
          </a:p>
        </p:txBody>
      </p:sp>
      <p:sp>
        <p:nvSpPr>
          <p:cNvPr id="46" name="Rectangle 45"/>
          <p:cNvSpPr>
            <a:spLocks noChangeArrowheads="1"/>
          </p:cNvSpPr>
          <p:nvPr/>
        </p:nvSpPr>
        <p:spPr bwMode="auto">
          <a:xfrm>
            <a:off x="6049963" y="1576388"/>
            <a:ext cx="2700337" cy="2309812"/>
          </a:xfrm>
          <a:prstGeom prst="rect">
            <a:avLst/>
          </a:prstGeom>
          <a:noFill/>
          <a:ln w="38100" algn="ctr">
            <a:noFill/>
            <a:prstDash val="sysDot"/>
            <a:miter lim="800000"/>
            <a:headEnd/>
            <a:tailEnd/>
          </a:ln>
          <a:effectLst/>
        </p:spPr>
        <p:txBody>
          <a:bodyPr anchor="ctr">
            <a:spAutoFit/>
          </a:bodyPr>
          <a:lstStyle/>
          <a:p>
            <a:endParaRPr lang="en-GB"/>
          </a:p>
        </p:txBody>
      </p:sp>
      <p:sp>
        <p:nvSpPr>
          <p:cNvPr id="47" name="Title 1"/>
          <p:cNvSpPr>
            <a:spLocks noGrp="1"/>
          </p:cNvSpPr>
          <p:nvPr>
            <p:ph type="title"/>
          </p:nvPr>
        </p:nvSpPr>
        <p:spPr>
          <a:xfrm>
            <a:off x="0" y="-24"/>
            <a:ext cx="8489950" cy="1296988"/>
          </a:xfrm>
        </p:spPr>
        <p:txBody>
          <a:bodyPr/>
          <a:lstStyle/>
          <a:p>
            <a:r>
              <a:rPr lang="en-GB" dirty="0" smtClean="0">
                <a:solidFill>
                  <a:schemeClr val="bg1"/>
                </a:solidFill>
              </a:rPr>
              <a:t>Overview of SPM</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5636" y="-24"/>
            <a:ext cx="792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b="1" dirty="0">
                <a:solidFill>
                  <a:schemeClr val="tx1"/>
                </a:solidFill>
                <a:latin typeface="Georgia" pitchFamily="18" charset="0"/>
              </a:rPr>
              <a:t>General Linear Model and fMRI</a:t>
            </a:r>
          </a:p>
        </p:txBody>
      </p:sp>
      <p:sp>
        <p:nvSpPr>
          <p:cNvPr id="5" name="Text Box 5"/>
          <p:cNvSpPr txBox="1">
            <a:spLocks noChangeArrowheads="1"/>
          </p:cNvSpPr>
          <p:nvPr/>
        </p:nvSpPr>
        <p:spPr bwMode="auto">
          <a:xfrm>
            <a:off x="539552" y="683985"/>
            <a:ext cx="80772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a:lnSpc>
                <a:spcPct val="100000"/>
              </a:lnSpc>
              <a:spcBef>
                <a:spcPct val="0"/>
              </a:spcBef>
              <a:buFontTx/>
              <a:buNone/>
            </a:pPr>
            <a:r>
              <a:rPr lang="en-US" altLang="en-US" sz="3200" b="1" dirty="0">
                <a:solidFill>
                  <a:schemeClr val="tx1"/>
                </a:solidFill>
                <a:effectLst>
                  <a:outerShdw blurRad="38100" dist="38100" dir="2700000" algn="tl">
                    <a:srgbClr val="C0C0C0"/>
                  </a:outerShdw>
                </a:effectLst>
                <a:latin typeface="Arial" charset="0"/>
              </a:rPr>
              <a:t>     </a:t>
            </a:r>
            <a:r>
              <a:rPr lang="en-US" altLang="en-US" sz="3200" b="1" dirty="0">
                <a:solidFill>
                  <a:schemeClr val="tx1"/>
                </a:solidFill>
                <a:latin typeface="Georgia" pitchFamily="18" charset="0"/>
              </a:rPr>
              <a:t>Y</a:t>
            </a:r>
            <a:r>
              <a:rPr lang="en-US" altLang="en-US" sz="3200" b="1" i="1" dirty="0">
                <a:solidFill>
                  <a:schemeClr val="tx1"/>
                </a:solidFill>
                <a:latin typeface="Georgia" pitchFamily="18" charset="0"/>
              </a:rPr>
              <a:t>  </a:t>
            </a:r>
            <a:r>
              <a:rPr lang="en-US" altLang="en-US" sz="3200" b="1" i="1" dirty="0" smtClean="0">
                <a:solidFill>
                  <a:schemeClr val="tx1"/>
                </a:solidFill>
                <a:latin typeface="Georgia" pitchFamily="18" charset="0"/>
              </a:rPr>
              <a:t>  </a:t>
            </a:r>
            <a:r>
              <a:rPr lang="en-US" altLang="en-US" sz="3200" b="1" dirty="0" smtClean="0">
                <a:solidFill>
                  <a:schemeClr val="tx1"/>
                </a:solidFill>
                <a:latin typeface="Georgia" pitchFamily="18" charset="0"/>
              </a:rPr>
              <a:t>=       </a:t>
            </a:r>
            <a:r>
              <a:rPr lang="en-US" altLang="en-US" sz="3200" b="1" dirty="0">
                <a:solidFill>
                  <a:schemeClr val="tx1"/>
                </a:solidFill>
                <a:latin typeface="Georgia" pitchFamily="18" charset="0"/>
              </a:rPr>
              <a:t>X</a:t>
            </a:r>
            <a:r>
              <a:rPr lang="en-US" altLang="en-US" sz="3200" b="1" i="1" dirty="0">
                <a:solidFill>
                  <a:schemeClr val="tx1"/>
                </a:solidFill>
                <a:latin typeface="Georgia" pitchFamily="18" charset="0"/>
              </a:rPr>
              <a:t>     </a:t>
            </a:r>
            <a:r>
              <a:rPr lang="en-US" altLang="en-US" sz="3200" b="1" i="1" dirty="0" smtClean="0">
                <a:solidFill>
                  <a:schemeClr val="tx1"/>
                </a:solidFill>
                <a:latin typeface="Georgia" pitchFamily="18" charset="0"/>
              </a:rPr>
              <a:t>      </a:t>
            </a:r>
            <a:r>
              <a:rPr lang="en-US" altLang="en-US" sz="3200" b="1" dirty="0">
                <a:solidFill>
                  <a:schemeClr val="tx1"/>
                </a:solidFill>
                <a:latin typeface="Georgia" pitchFamily="18" charset="0"/>
              </a:rPr>
              <a:t>.   </a:t>
            </a:r>
            <a:r>
              <a:rPr lang="en-US" altLang="en-US" sz="3200" b="1" dirty="0" smtClean="0">
                <a:solidFill>
                  <a:schemeClr val="tx1"/>
                </a:solidFill>
                <a:latin typeface="Georgia" pitchFamily="18" charset="0"/>
              </a:rPr>
              <a:t>         </a:t>
            </a:r>
            <a:r>
              <a:rPr lang="el-GR" altLang="en-US" sz="3200" b="1" dirty="0">
                <a:solidFill>
                  <a:schemeClr val="tx1"/>
                </a:solidFill>
                <a:latin typeface="Georgia" pitchFamily="18" charset="0"/>
                <a:cs typeface="Arial" charset="0"/>
              </a:rPr>
              <a:t>β</a:t>
            </a:r>
            <a:r>
              <a:rPr lang="en-US" altLang="en-US" sz="3200" b="1" i="1" dirty="0">
                <a:solidFill>
                  <a:schemeClr val="tx1"/>
                </a:solidFill>
                <a:latin typeface="Georgia" pitchFamily="18" charset="0"/>
                <a:cs typeface="Arial" charset="0"/>
              </a:rPr>
              <a:t>  </a:t>
            </a:r>
            <a:r>
              <a:rPr lang="en-US" altLang="en-US" sz="3200" b="1" i="1" dirty="0" smtClean="0">
                <a:solidFill>
                  <a:schemeClr val="tx1"/>
                </a:solidFill>
                <a:latin typeface="Georgia" pitchFamily="18" charset="0"/>
                <a:cs typeface="Arial" charset="0"/>
              </a:rPr>
              <a:t>   </a:t>
            </a:r>
            <a:r>
              <a:rPr lang="en-US" altLang="en-US" sz="3200" b="1" dirty="0">
                <a:solidFill>
                  <a:schemeClr val="tx1"/>
                </a:solidFill>
                <a:latin typeface="Georgia" pitchFamily="18" charset="0"/>
                <a:cs typeface="Arial" charset="0"/>
              </a:rPr>
              <a:t>+  </a:t>
            </a:r>
            <a:r>
              <a:rPr lang="en-US" altLang="en-US" sz="3200" b="1" dirty="0" smtClean="0">
                <a:solidFill>
                  <a:schemeClr val="tx1"/>
                </a:solidFill>
                <a:latin typeface="Georgia" pitchFamily="18" charset="0"/>
                <a:cs typeface="Arial" charset="0"/>
              </a:rPr>
              <a:t>       </a:t>
            </a:r>
            <a:r>
              <a:rPr lang="el-GR" altLang="en-US" sz="3200" b="1" dirty="0">
                <a:solidFill>
                  <a:schemeClr val="tx1"/>
                </a:solidFill>
                <a:latin typeface="Georgia" pitchFamily="18" charset="0"/>
                <a:cs typeface="Arial" charset="0"/>
              </a:rPr>
              <a:t>ε</a:t>
            </a:r>
            <a:endParaRPr lang="en-US" altLang="en-US" sz="3200" b="1" dirty="0">
              <a:solidFill>
                <a:schemeClr val="tx1"/>
              </a:solidFill>
              <a:latin typeface="Georgia" pitchFamily="18" charset="0"/>
            </a:endParaRPr>
          </a:p>
        </p:txBody>
      </p:sp>
      <p:sp>
        <p:nvSpPr>
          <p:cNvPr id="7" name="Rectangle 6"/>
          <p:cNvSpPr/>
          <p:nvPr/>
        </p:nvSpPr>
        <p:spPr>
          <a:xfrm>
            <a:off x="395536" y="1628800"/>
            <a:ext cx="8352928" cy="590931"/>
          </a:xfrm>
          <a:prstGeom prst="rect">
            <a:avLst/>
          </a:prstGeom>
        </p:spPr>
        <p:txBody>
          <a:bodyPr wrap="square">
            <a:spAutoFit/>
          </a:bodyPr>
          <a:lstStyle/>
          <a:p>
            <a:pPr>
              <a:lnSpc>
                <a:spcPct val="90000"/>
              </a:lnSpc>
              <a:buClrTx/>
            </a:pPr>
            <a:r>
              <a:rPr lang="en-GB" altLang="en-US" dirty="0" smtClean="0">
                <a:latin typeface="Times New Roman" panose="02020603050405020304" pitchFamily="18" charset="0"/>
                <a:cs typeface="Times New Roman" panose="02020603050405020304" pitchFamily="18" charset="0"/>
              </a:rPr>
              <a:t>In GLM we need to minimize the sums </a:t>
            </a:r>
            <a:r>
              <a:rPr lang="en-GB" altLang="en-US" dirty="0">
                <a:latin typeface="Times New Roman" panose="02020603050405020304" pitchFamily="18" charset="0"/>
                <a:cs typeface="Times New Roman" panose="02020603050405020304" pitchFamily="18" charset="0"/>
              </a:rPr>
              <a:t>of squares of difference between predicted </a:t>
            </a:r>
            <a:r>
              <a:rPr lang="en-GB" altLang="en-US" dirty="0" smtClean="0">
                <a:latin typeface="Times New Roman" panose="02020603050405020304" pitchFamily="18" charset="0"/>
                <a:cs typeface="Times New Roman" panose="02020603050405020304" pitchFamily="18" charset="0"/>
              </a:rPr>
              <a:t>values (</a:t>
            </a:r>
            <a:r>
              <a:rPr lang="en-US" altLang="en-US" b="1" dirty="0" smtClean="0">
                <a:latin typeface="Georgia" pitchFamily="18" charset="0"/>
              </a:rPr>
              <a:t>X </a:t>
            </a:r>
            <a:r>
              <a:rPr lang="el-GR" altLang="en-US" b="1" dirty="0" smtClean="0">
                <a:latin typeface="Georgia" pitchFamily="18" charset="0"/>
                <a:cs typeface="Arial" charset="0"/>
              </a:rPr>
              <a:t>β</a:t>
            </a:r>
            <a:r>
              <a:rPr lang="en-US" altLang="en-US" b="1" i="1" dirty="0" smtClean="0">
                <a:latin typeface="Georgia" pitchFamily="18" charset="0"/>
                <a:cs typeface="Arial" charset="0"/>
              </a:rPr>
              <a:t> </a:t>
            </a:r>
            <a:r>
              <a:rPr lang="en-GB" altLang="en-US" dirty="0" smtClean="0">
                <a:latin typeface="Times New Roman" panose="02020603050405020304" pitchFamily="18" charset="0"/>
                <a:cs typeface="Times New Roman" panose="02020603050405020304" pitchFamily="18" charset="0"/>
              </a:rPr>
              <a:t>) </a:t>
            </a:r>
            <a:r>
              <a:rPr lang="en-GB" altLang="en-US" dirty="0">
                <a:latin typeface="Times New Roman" panose="02020603050405020304" pitchFamily="18" charset="0"/>
                <a:cs typeface="Times New Roman" panose="02020603050405020304" pitchFamily="18" charset="0"/>
              </a:rPr>
              <a:t>and observed </a:t>
            </a:r>
            <a:r>
              <a:rPr lang="en-GB" altLang="en-US" dirty="0" smtClean="0">
                <a:latin typeface="Times New Roman" panose="02020603050405020304" pitchFamily="18" charset="0"/>
                <a:cs typeface="Times New Roman" panose="02020603050405020304" pitchFamily="18" charset="0"/>
              </a:rPr>
              <a:t>data (</a:t>
            </a:r>
            <a:r>
              <a:rPr lang="en-US" altLang="en-US" b="1" dirty="0">
                <a:latin typeface="Georgia" pitchFamily="18" charset="0"/>
              </a:rPr>
              <a:t>Y</a:t>
            </a:r>
            <a:r>
              <a:rPr lang="en-GB" altLang="en-US" dirty="0" smtClean="0">
                <a:latin typeface="Times New Roman" panose="02020603050405020304" pitchFamily="18" charset="0"/>
                <a:cs typeface="Times New Roman" panose="02020603050405020304" pitchFamily="18" charset="0"/>
              </a:rPr>
              <a:t>), </a:t>
            </a:r>
            <a:r>
              <a:rPr lang="en-GB" altLang="en-US" dirty="0">
                <a:latin typeface="Times New Roman" panose="02020603050405020304" pitchFamily="18" charset="0"/>
                <a:cs typeface="Times New Roman" panose="02020603050405020304" pitchFamily="18" charset="0"/>
              </a:rPr>
              <a:t>(i.e. the residuals</a:t>
            </a:r>
            <a:r>
              <a:rPr lang="en-GB" altLang="en-US" dirty="0" smtClean="0">
                <a:latin typeface="Times New Roman" panose="02020603050405020304" pitchFamily="18" charset="0"/>
                <a:cs typeface="Times New Roman" panose="02020603050405020304" pitchFamily="18" charset="0"/>
              </a:rPr>
              <a:t>,</a:t>
            </a:r>
            <a:r>
              <a:rPr lang="el-GR" altLang="en-US" b="1" dirty="0">
                <a:latin typeface="Georgia" pitchFamily="18" charset="0"/>
                <a:cs typeface="Arial" charset="0"/>
              </a:rPr>
              <a:t> </a:t>
            </a:r>
            <a:r>
              <a:rPr lang="el-GR" altLang="en-US" b="1" dirty="0" smtClean="0">
                <a:latin typeface="Georgia" pitchFamily="18" charset="0"/>
                <a:cs typeface="Arial" charset="0"/>
              </a:rPr>
              <a:t>ε</a:t>
            </a:r>
            <a:r>
              <a:rPr lang="en-GB" altLang="en-US" b="1" dirty="0" smtClean="0">
                <a:latin typeface="Georgia" pitchFamily="18" charset="0"/>
                <a:cs typeface="Arial" charset="0"/>
              </a:rPr>
              <a:t>=Y-</a:t>
            </a:r>
            <a:r>
              <a:rPr lang="en-GB" altLang="en-US" dirty="0" smtClean="0">
                <a:latin typeface="Times New Roman" panose="02020603050405020304" pitchFamily="18" charset="0"/>
                <a:cs typeface="Times New Roman" panose="02020603050405020304" pitchFamily="18" charset="0"/>
              </a:rPr>
              <a:t> </a:t>
            </a:r>
            <a:r>
              <a:rPr lang="en-US" altLang="en-US" b="1" dirty="0" smtClean="0">
                <a:latin typeface="Georgia" pitchFamily="18" charset="0"/>
              </a:rPr>
              <a:t>X</a:t>
            </a:r>
            <a:r>
              <a:rPr lang="en-US" altLang="en-US" b="1" dirty="0">
                <a:latin typeface="Georgia" pitchFamily="18" charset="0"/>
              </a:rPr>
              <a:t> </a:t>
            </a:r>
            <a:r>
              <a:rPr lang="el-GR" altLang="en-US" b="1" dirty="0">
                <a:latin typeface="Georgia" pitchFamily="18" charset="0"/>
                <a:cs typeface="Arial" charset="0"/>
              </a:rPr>
              <a:t>β</a:t>
            </a:r>
            <a:r>
              <a:rPr lang="en-US" altLang="en-US" b="1" i="1" dirty="0">
                <a:latin typeface="Georgia" pitchFamily="18" charset="0"/>
                <a:cs typeface="Arial" charset="0"/>
              </a:rPr>
              <a:t> </a:t>
            </a:r>
            <a:r>
              <a:rPr lang="en-GB" altLang="en-US" dirty="0" smtClean="0">
                <a:latin typeface="Times New Roman" panose="02020603050405020304" pitchFamily="18" charset="0"/>
                <a:cs typeface="Times New Roman" panose="02020603050405020304" pitchFamily="18" charset="0"/>
              </a:rPr>
              <a:t>)</a:t>
            </a:r>
            <a:endParaRPr lang="en-GB" alt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2555776" y="2420888"/>
            <a:ext cx="1935145" cy="400110"/>
          </a:xfrm>
          <a:prstGeom prst="rect">
            <a:avLst/>
          </a:prstGeom>
        </p:spPr>
        <p:txBody>
          <a:bodyPr wrap="none">
            <a:spAutoFit/>
          </a:bodyPr>
          <a:lstStyle/>
          <a:p>
            <a:r>
              <a:rPr lang="en-GB" altLang="en-US" sz="2000" b="1" dirty="0">
                <a:latin typeface="Georgia" panose="02040502050405020303" pitchFamily="18" charset="0"/>
                <a:cs typeface="Arial" charset="0"/>
              </a:rPr>
              <a:t>S = </a:t>
            </a:r>
            <a:r>
              <a:rPr lang="el-GR" altLang="en-US" sz="2000" b="1" dirty="0">
                <a:latin typeface="Georgia" panose="02040502050405020303" pitchFamily="18" charset="0"/>
                <a:cs typeface="Arial" charset="0"/>
              </a:rPr>
              <a:t>Σ</a:t>
            </a:r>
            <a:r>
              <a:rPr lang="en-GB" altLang="en-US" sz="2000" b="1" dirty="0" smtClean="0">
                <a:latin typeface="Georgia" panose="02040502050405020303" pitchFamily="18" charset="0"/>
                <a:cs typeface="Arial" charset="0"/>
              </a:rPr>
              <a:t>(</a:t>
            </a:r>
            <a:r>
              <a:rPr lang="en-GB" altLang="en-US" b="1" dirty="0" smtClean="0">
                <a:latin typeface="Georgia" pitchFamily="18" charset="0"/>
                <a:cs typeface="Arial" charset="0"/>
              </a:rPr>
              <a:t>Y-</a:t>
            </a:r>
            <a:r>
              <a:rPr lang="en-GB" altLang="en-US" b="1" dirty="0" smtClean="0">
                <a:latin typeface="Georgia" panose="02040502050405020303" pitchFamily="18" charset="0"/>
                <a:cs typeface="Times New Roman" panose="02020603050405020304" pitchFamily="18" charset="0"/>
              </a:rPr>
              <a:t> </a:t>
            </a:r>
            <a:r>
              <a:rPr lang="en-US" altLang="en-US" b="1" dirty="0">
                <a:latin typeface="Georgia" pitchFamily="18" charset="0"/>
              </a:rPr>
              <a:t>X </a:t>
            </a:r>
            <a:r>
              <a:rPr lang="el-GR" altLang="en-US" b="1" dirty="0">
                <a:latin typeface="Georgia" pitchFamily="18" charset="0"/>
                <a:cs typeface="Arial" charset="0"/>
              </a:rPr>
              <a:t>β</a:t>
            </a:r>
            <a:r>
              <a:rPr lang="en-US" altLang="en-US" b="1" i="1" dirty="0">
                <a:latin typeface="Georgia" pitchFamily="18" charset="0"/>
                <a:cs typeface="Arial" charset="0"/>
              </a:rPr>
              <a:t> </a:t>
            </a:r>
            <a:r>
              <a:rPr lang="en-GB" altLang="en-US" b="1" dirty="0" smtClean="0">
                <a:latin typeface="Georgia" panose="02040502050405020303" pitchFamily="18" charset="0"/>
                <a:cs typeface="Arial" charset="0"/>
              </a:rPr>
              <a:t>)</a:t>
            </a:r>
            <a:r>
              <a:rPr lang="en-GB" altLang="en-US" sz="2000" b="1" i="1" baseline="30000" dirty="0" smtClean="0">
                <a:latin typeface="Georgia" panose="02040502050405020303" pitchFamily="18" charset="0"/>
                <a:cs typeface="Arial" charset="0"/>
              </a:rPr>
              <a:t>2</a:t>
            </a:r>
            <a:endParaRPr lang="en-US" altLang="en-US" sz="2000" b="1" i="1" baseline="30000" dirty="0">
              <a:latin typeface="Georgia" panose="02040502050405020303" pitchFamily="18" charset="0"/>
              <a:cs typeface="Arial" charset="0"/>
            </a:endParaRPr>
          </a:p>
        </p:txBody>
      </p:sp>
      <p:cxnSp>
        <p:nvCxnSpPr>
          <p:cNvPr id="24" name="Straight Arrow Connector 23"/>
          <p:cNvCxnSpPr/>
          <p:nvPr/>
        </p:nvCxnSpPr>
        <p:spPr>
          <a:xfrm>
            <a:off x="5773862" y="5651956"/>
            <a:ext cx="30963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414093" y="3068960"/>
            <a:ext cx="3190355" cy="3024336"/>
            <a:chOff x="5414093" y="3068960"/>
            <a:chExt cx="3190355" cy="3024336"/>
          </a:xfrm>
        </p:grpSpPr>
        <p:pic>
          <p:nvPicPr>
            <p:cNvPr id="14" name="Picture 1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2256" t="14634" r="4185" b="14270"/>
            <a:stretch/>
          </p:blipFill>
          <p:spPr bwMode="auto">
            <a:xfrm>
              <a:off x="6185098" y="3212976"/>
              <a:ext cx="2419350" cy="2289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 Box 5"/>
            <p:cNvSpPr txBox="1">
              <a:spLocks noChangeArrowheads="1"/>
            </p:cNvSpPr>
            <p:nvPr/>
          </p:nvSpPr>
          <p:spPr bwMode="auto">
            <a:xfrm>
              <a:off x="7322034" y="3271339"/>
              <a:ext cx="105827" cy="1901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b="1" kern="1200">
                  <a:solidFill>
                    <a:schemeClr val="tx1"/>
                  </a:solidFill>
                  <a:latin typeface="Arial" charset="0"/>
                  <a:ea typeface="+mn-ea"/>
                  <a:cs typeface="+mn-cs"/>
                </a:defRPr>
              </a:lvl1pPr>
              <a:lvl2pPr marL="457200" algn="l" rtl="0" eaLnBrk="0" fontAlgn="base" hangingPunct="0">
                <a:spcBef>
                  <a:spcPct val="0"/>
                </a:spcBef>
                <a:spcAft>
                  <a:spcPct val="0"/>
                </a:spcAft>
                <a:defRPr sz="1400" b="1" kern="1200">
                  <a:solidFill>
                    <a:schemeClr val="tx1"/>
                  </a:solidFill>
                  <a:latin typeface="Arial" charset="0"/>
                  <a:ea typeface="+mn-ea"/>
                  <a:cs typeface="+mn-cs"/>
                </a:defRPr>
              </a:lvl2pPr>
              <a:lvl3pPr marL="914400" algn="l" rtl="0" eaLnBrk="0" fontAlgn="base" hangingPunct="0">
                <a:spcBef>
                  <a:spcPct val="0"/>
                </a:spcBef>
                <a:spcAft>
                  <a:spcPct val="0"/>
                </a:spcAft>
                <a:defRPr sz="1400" b="1" kern="1200">
                  <a:solidFill>
                    <a:schemeClr val="tx1"/>
                  </a:solidFill>
                  <a:latin typeface="Arial" charset="0"/>
                  <a:ea typeface="+mn-ea"/>
                  <a:cs typeface="+mn-cs"/>
                </a:defRPr>
              </a:lvl3pPr>
              <a:lvl4pPr marL="1371600" algn="l" rtl="0" eaLnBrk="0" fontAlgn="base" hangingPunct="0">
                <a:spcBef>
                  <a:spcPct val="0"/>
                </a:spcBef>
                <a:spcAft>
                  <a:spcPct val="0"/>
                </a:spcAft>
                <a:defRPr sz="1400" b="1" kern="1200">
                  <a:solidFill>
                    <a:schemeClr val="tx1"/>
                  </a:solidFill>
                  <a:latin typeface="Arial" charset="0"/>
                  <a:ea typeface="+mn-ea"/>
                  <a:cs typeface="+mn-cs"/>
                </a:defRPr>
              </a:lvl4pPr>
              <a:lvl5pPr marL="1828800" algn="l" rtl="0" eaLnBrk="0" fontAlgn="base" hangingPunct="0">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a:lstStyle>
            <a:p>
              <a:endParaRPr lang="en-GB" altLang="en-US" sz="1600" b="0"/>
            </a:p>
          </p:txBody>
        </p:sp>
        <p:sp>
          <p:nvSpPr>
            <p:cNvPr id="20" name="Rectangle 19"/>
            <p:cNvSpPr/>
            <p:nvPr/>
          </p:nvSpPr>
          <p:spPr>
            <a:xfrm rot="16200000">
              <a:off x="4894068" y="4237057"/>
              <a:ext cx="1440160" cy="400110"/>
            </a:xfrm>
            <a:prstGeom prst="rect">
              <a:avLst/>
            </a:prstGeom>
            <a:solidFill>
              <a:schemeClr val="bg1"/>
            </a:solidFill>
          </p:spPr>
          <p:txBody>
            <a:bodyPr wrap="square">
              <a:spAutoFit/>
            </a:bodyPr>
            <a:lstStyle/>
            <a:p>
              <a:pPr algn="ctr"/>
              <a:r>
                <a:rPr lang="en-GB" altLang="en-US" sz="2000" b="1" dirty="0" smtClean="0">
                  <a:latin typeface="Georgia" panose="02040502050405020303" pitchFamily="18" charset="0"/>
                  <a:cs typeface="Arial" charset="0"/>
                </a:rPr>
                <a:t>S</a:t>
              </a:r>
              <a:endParaRPr lang="en-US" altLang="en-US" sz="2000" b="1" i="1" baseline="30000" dirty="0">
                <a:latin typeface="Georgia" panose="02040502050405020303" pitchFamily="18" charset="0"/>
                <a:cs typeface="Arial" charset="0"/>
              </a:endParaRPr>
            </a:p>
          </p:txBody>
        </p:sp>
        <p:sp>
          <p:nvSpPr>
            <p:cNvPr id="22" name="Rectangle 21"/>
            <p:cNvSpPr/>
            <p:nvPr/>
          </p:nvSpPr>
          <p:spPr>
            <a:xfrm>
              <a:off x="6740136" y="5723964"/>
              <a:ext cx="1216240" cy="369332"/>
            </a:xfrm>
            <a:prstGeom prst="rect">
              <a:avLst/>
            </a:prstGeom>
            <a:solidFill>
              <a:schemeClr val="accent3"/>
            </a:solidFill>
          </p:spPr>
          <p:txBody>
            <a:bodyPr wrap="square">
              <a:spAutoFit/>
            </a:bodyPr>
            <a:lstStyle/>
            <a:p>
              <a:pPr algn="ctr"/>
              <a:r>
                <a:rPr lang="en-US" altLang="en-US" b="1" dirty="0">
                  <a:latin typeface="Georgia" pitchFamily="18" charset="0"/>
                </a:rPr>
                <a:t> </a:t>
              </a:r>
              <a:r>
                <a:rPr lang="el-GR" altLang="en-US" b="1" dirty="0">
                  <a:latin typeface="Georgia" pitchFamily="18" charset="0"/>
                  <a:cs typeface="Arial" charset="0"/>
                </a:rPr>
                <a:t>β</a:t>
              </a:r>
              <a:r>
                <a:rPr lang="en-US" altLang="en-US" b="1" i="1" dirty="0">
                  <a:latin typeface="Georgia" pitchFamily="18" charset="0"/>
                  <a:cs typeface="Arial" charset="0"/>
                </a:rPr>
                <a:t> </a:t>
              </a:r>
              <a:r>
                <a:rPr lang="en-US" altLang="en-US" b="1" i="1" dirty="0" smtClean="0">
                  <a:latin typeface="Georgia" pitchFamily="18" charset="0"/>
                  <a:cs typeface="Arial" charset="0"/>
                </a:rPr>
                <a:t>        </a:t>
              </a:r>
              <a:endParaRPr lang="en-GB" dirty="0"/>
            </a:p>
          </p:txBody>
        </p:sp>
        <p:cxnSp>
          <p:nvCxnSpPr>
            <p:cNvPr id="26" name="Straight Arrow Connector 25"/>
            <p:cNvCxnSpPr/>
            <p:nvPr/>
          </p:nvCxnSpPr>
          <p:spPr>
            <a:xfrm flipH="1" flipV="1">
              <a:off x="5895975" y="3068960"/>
              <a:ext cx="30287" cy="27353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p:nvPr/>
        </p:nvCxnSpPr>
        <p:spPr>
          <a:xfrm flipH="1" flipV="1">
            <a:off x="7420264" y="5445224"/>
            <a:ext cx="176072" cy="1080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23528" y="3068960"/>
            <a:ext cx="3625706" cy="392551"/>
            <a:chOff x="323528" y="3068960"/>
            <a:chExt cx="3625706" cy="392551"/>
          </a:xfrm>
        </p:grpSpPr>
        <p:sp>
          <p:nvSpPr>
            <p:cNvPr id="13" name="Rectangle 12"/>
            <p:cNvSpPr/>
            <p:nvPr/>
          </p:nvSpPr>
          <p:spPr>
            <a:xfrm>
              <a:off x="2483768" y="3122957"/>
              <a:ext cx="1465466" cy="338554"/>
            </a:xfrm>
            <a:prstGeom prst="rect">
              <a:avLst/>
            </a:prstGeom>
          </p:spPr>
          <p:txBody>
            <a:bodyPr wrap="none">
              <a:spAutoFit/>
            </a:bodyPr>
            <a:lstStyle/>
            <a:p>
              <a:pPr>
                <a:lnSpc>
                  <a:spcPct val="80000"/>
                </a:lnSpc>
                <a:spcBef>
                  <a:spcPct val="0"/>
                </a:spcBef>
                <a:buClrTx/>
                <a:buSzPct val="120000"/>
                <a:buFont typeface="Wingdings" pitchFamily="2" charset="2"/>
                <a:buNone/>
              </a:pPr>
              <a:r>
                <a:rPr lang="en-GB" altLang="en-US" sz="2000" b="1" dirty="0">
                  <a:latin typeface="Georgia" panose="02040502050405020303" pitchFamily="18" charset="0"/>
                  <a:cs typeface="Arial" charset="0"/>
                </a:rPr>
                <a:t>∂S/∂</a:t>
              </a:r>
              <a:r>
                <a:rPr lang="el-GR" altLang="en-US" sz="2000" b="1" dirty="0">
                  <a:latin typeface="Georgia" panose="02040502050405020303" pitchFamily="18" charset="0"/>
                  <a:cs typeface="Arial" charset="0"/>
                </a:rPr>
                <a:t>β</a:t>
              </a:r>
              <a:r>
                <a:rPr lang="en-GB" altLang="en-US" sz="2000" b="1" dirty="0">
                  <a:latin typeface="Georgia" panose="02040502050405020303" pitchFamily="18" charset="0"/>
                  <a:cs typeface="Arial" charset="0"/>
                </a:rPr>
                <a:t> = 0</a:t>
              </a:r>
            </a:p>
          </p:txBody>
        </p:sp>
        <p:sp>
          <p:nvSpPr>
            <p:cNvPr id="35" name="Rectangle 34"/>
            <p:cNvSpPr/>
            <p:nvPr/>
          </p:nvSpPr>
          <p:spPr>
            <a:xfrm>
              <a:off x="323528" y="3068960"/>
              <a:ext cx="1686680" cy="369332"/>
            </a:xfrm>
            <a:prstGeom prst="rect">
              <a:avLst/>
            </a:prstGeom>
          </p:spPr>
          <p:txBody>
            <a:bodyPr wrap="none">
              <a:spAutoFit/>
            </a:bodyPr>
            <a:lstStyle/>
            <a:p>
              <a:r>
                <a:rPr lang="en-GB" altLang="en-US" b="1" dirty="0" smtClean="0">
                  <a:latin typeface="Georgia" panose="02040502050405020303" pitchFamily="18" charset="0"/>
                  <a:cs typeface="Arial" charset="0"/>
                </a:rPr>
                <a:t>S </a:t>
              </a:r>
              <a:r>
                <a:rPr lang="en-GB" altLang="en-US" dirty="0" smtClean="0">
                  <a:latin typeface="Georgia" panose="02040502050405020303" pitchFamily="18" charset="0"/>
                  <a:cs typeface="Arial" charset="0"/>
                </a:rPr>
                <a:t>is minimum </a:t>
              </a:r>
              <a:endParaRPr lang="en-GB" dirty="0"/>
            </a:p>
          </p:txBody>
        </p:sp>
        <p:sp>
          <p:nvSpPr>
            <p:cNvPr id="36" name="Right Arrow 35"/>
            <p:cNvSpPr/>
            <p:nvPr/>
          </p:nvSpPr>
          <p:spPr>
            <a:xfrm>
              <a:off x="2010208" y="3122957"/>
              <a:ext cx="401552" cy="31533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ight Arrow 37"/>
          <p:cNvSpPr/>
          <p:nvPr/>
        </p:nvSpPr>
        <p:spPr>
          <a:xfrm>
            <a:off x="467544" y="4581128"/>
            <a:ext cx="401552" cy="31533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1367918" y="4534948"/>
            <a:ext cx="3123003" cy="437043"/>
          </a:xfrm>
          <a:prstGeom prst="rect">
            <a:avLst/>
          </a:prstGeom>
        </p:spPr>
        <p:txBody>
          <a:bodyPr wrap="square">
            <a:spAutoFit/>
          </a:bodyPr>
          <a:lstStyle/>
          <a:p>
            <a:pPr>
              <a:lnSpc>
                <a:spcPct val="80000"/>
              </a:lnSpc>
              <a:buFont typeface="Wingdings" pitchFamily="2" charset="2"/>
              <a:buNone/>
            </a:pPr>
            <a:r>
              <a:rPr lang="el-GR" altLang="en-US" sz="2800" b="1" dirty="0">
                <a:latin typeface="Georgia" panose="02040502050405020303" pitchFamily="18" charset="0"/>
                <a:cs typeface="Arial" charset="0"/>
              </a:rPr>
              <a:t>β</a:t>
            </a:r>
            <a:r>
              <a:rPr lang="en-GB" altLang="en-US" sz="2800" b="1" dirty="0">
                <a:latin typeface="Georgia" panose="02040502050405020303" pitchFamily="18" charset="0"/>
                <a:cs typeface="Arial" charset="0"/>
              </a:rPr>
              <a:t> = </a:t>
            </a:r>
            <a:r>
              <a:rPr lang="en-GB" altLang="en-US" sz="2800" b="1" dirty="0" smtClean="0">
                <a:latin typeface="Georgia" panose="02040502050405020303" pitchFamily="18" charset="0"/>
                <a:cs typeface="Arial" charset="0"/>
              </a:rPr>
              <a:t>(</a:t>
            </a:r>
            <a:r>
              <a:rPr lang="en-GB" altLang="en-US" sz="2800" b="1" dirty="0">
                <a:latin typeface="Georgia" panose="02040502050405020303" pitchFamily="18" charset="0"/>
                <a:cs typeface="Arial" charset="0"/>
              </a:rPr>
              <a:t>X</a:t>
            </a:r>
            <a:r>
              <a:rPr lang="en-GB" altLang="en-US" sz="2800" b="1" baseline="30000" dirty="0">
                <a:latin typeface="Georgia" panose="02040502050405020303" pitchFamily="18" charset="0"/>
                <a:cs typeface="Arial" charset="0"/>
              </a:rPr>
              <a:t>T</a:t>
            </a:r>
            <a:r>
              <a:rPr lang="en-GB" altLang="en-US" sz="2800" b="1" dirty="0" smtClean="0">
                <a:latin typeface="Georgia" panose="02040502050405020303" pitchFamily="18" charset="0"/>
                <a:cs typeface="Arial" charset="0"/>
              </a:rPr>
              <a:t>X</a:t>
            </a:r>
            <a:r>
              <a:rPr lang="en-GB" altLang="en-US" sz="2800" b="1" dirty="0">
                <a:latin typeface="Georgia" panose="02040502050405020303" pitchFamily="18" charset="0"/>
                <a:cs typeface="Arial" charset="0"/>
              </a:rPr>
              <a:t>)</a:t>
            </a:r>
            <a:r>
              <a:rPr lang="en-GB" altLang="en-US" sz="2800" b="1" baseline="30000" dirty="0">
                <a:latin typeface="Georgia" panose="02040502050405020303" pitchFamily="18" charset="0"/>
                <a:cs typeface="Arial" charset="0"/>
              </a:rPr>
              <a:t>-</a:t>
            </a:r>
            <a:r>
              <a:rPr lang="en-GB" altLang="en-US" sz="2800" b="1" baseline="30000" dirty="0" smtClean="0">
                <a:latin typeface="Georgia" panose="02040502050405020303" pitchFamily="18" charset="0"/>
                <a:cs typeface="Arial" charset="0"/>
              </a:rPr>
              <a:t>1 </a:t>
            </a:r>
            <a:r>
              <a:rPr lang="en-GB" altLang="en-US" sz="2800" b="1" dirty="0" smtClean="0">
                <a:latin typeface="Georgia" panose="02040502050405020303" pitchFamily="18" charset="0"/>
                <a:cs typeface="Arial" charset="0"/>
              </a:rPr>
              <a:t>X</a:t>
            </a:r>
            <a:r>
              <a:rPr lang="en-GB" altLang="en-US" sz="2800" b="1" baseline="30000" dirty="0" smtClean="0">
                <a:latin typeface="Georgia" panose="02040502050405020303" pitchFamily="18" charset="0"/>
                <a:cs typeface="Arial" charset="0"/>
              </a:rPr>
              <a:t>T</a:t>
            </a:r>
            <a:r>
              <a:rPr lang="en-GB" altLang="en-US" sz="2800" b="1" dirty="0" smtClean="0">
                <a:latin typeface="Georgia" panose="02040502050405020303" pitchFamily="18" charset="0"/>
                <a:cs typeface="Arial" charset="0"/>
              </a:rPr>
              <a:t>Y</a:t>
            </a:r>
            <a:endParaRPr lang="en-GB" altLang="en-US" sz="2800" b="1" baseline="30000" dirty="0">
              <a:latin typeface="Georgia" panose="02040502050405020303" pitchFamily="18" charset="0"/>
              <a:cs typeface="Arial" charset="0"/>
            </a:endParaRPr>
          </a:p>
        </p:txBody>
      </p:sp>
      <p:sp>
        <p:nvSpPr>
          <p:cNvPr id="40" name="TextBox 39"/>
          <p:cNvSpPr txBox="1"/>
          <p:nvPr/>
        </p:nvSpPr>
        <p:spPr>
          <a:xfrm>
            <a:off x="971600" y="4005064"/>
            <a:ext cx="3606552" cy="1477328"/>
          </a:xfrm>
          <a:prstGeom prst="rect">
            <a:avLst/>
          </a:prstGeom>
          <a:noFill/>
          <a:ln w="76200">
            <a:solidFill>
              <a:schemeClr val="tx1"/>
            </a:solidFill>
          </a:ln>
        </p:spPr>
        <p:txBody>
          <a:bodyPr wrap="square" rtlCol="0">
            <a:spAutoFit/>
          </a:bodyPr>
          <a:lstStyle/>
          <a:p>
            <a:endParaRPr lang="en-GB" dirty="0" smtClean="0"/>
          </a:p>
          <a:p>
            <a:endParaRPr lang="en-GB" dirty="0"/>
          </a:p>
          <a:p>
            <a:endParaRPr lang="en-GB" dirty="0" smtClean="0"/>
          </a:p>
          <a:p>
            <a:endParaRPr lang="en-GB" dirty="0"/>
          </a:p>
          <a:p>
            <a:endParaRPr lang="en-GB" dirty="0"/>
          </a:p>
        </p:txBody>
      </p:sp>
      <p:sp>
        <p:nvSpPr>
          <p:cNvPr id="41" name="TextBox 40"/>
          <p:cNvSpPr txBox="1"/>
          <p:nvPr/>
        </p:nvSpPr>
        <p:spPr>
          <a:xfrm>
            <a:off x="709364" y="672921"/>
            <a:ext cx="7607052" cy="646331"/>
          </a:xfrm>
          <a:prstGeom prst="rect">
            <a:avLst/>
          </a:prstGeom>
          <a:noFill/>
          <a:ln w="76200">
            <a:solidFill>
              <a:schemeClr val="tx1"/>
            </a:solidFill>
          </a:ln>
        </p:spPr>
        <p:txBody>
          <a:bodyPr wrap="square" rtlCol="0">
            <a:spAutoFit/>
          </a:bodyPr>
          <a:lstStyle/>
          <a:p>
            <a:r>
              <a:rPr lang="en-GB" dirty="0" smtClean="0"/>
              <a:t> </a:t>
            </a:r>
            <a:endParaRPr lang="en-GB" dirty="0"/>
          </a:p>
          <a:p>
            <a:endParaRPr lang="en-GB" dirty="0"/>
          </a:p>
        </p:txBody>
      </p:sp>
    </p:spTree>
    <p:extLst>
      <p:ext uri="{BB962C8B-B14F-4D97-AF65-F5344CB8AC3E}">
        <p14:creationId xmlns="" xmlns:p14="http://schemas.microsoft.com/office/powerpoint/2010/main" val="1041173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5496" y="-27384"/>
            <a:ext cx="7772400" cy="57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Arial" charset="0"/>
              </a:defRPr>
            </a:lvl2pPr>
            <a:lvl3pPr algn="l" rtl="0" eaLnBrk="1" fontAlgn="base" hangingPunct="1">
              <a:spcBef>
                <a:spcPct val="0"/>
              </a:spcBef>
              <a:spcAft>
                <a:spcPct val="0"/>
              </a:spcAft>
              <a:defRPr sz="3000" b="1">
                <a:solidFill>
                  <a:schemeClr val="tx2"/>
                </a:solidFill>
                <a:latin typeface="Arial" charset="0"/>
              </a:defRPr>
            </a:lvl3pPr>
            <a:lvl4pPr algn="l" rtl="0" eaLnBrk="1" fontAlgn="base" hangingPunct="1">
              <a:spcBef>
                <a:spcPct val="0"/>
              </a:spcBef>
              <a:spcAft>
                <a:spcPct val="0"/>
              </a:spcAft>
              <a:defRPr sz="3000" b="1">
                <a:solidFill>
                  <a:schemeClr val="tx2"/>
                </a:solidFill>
                <a:latin typeface="Arial" charset="0"/>
              </a:defRPr>
            </a:lvl4pPr>
            <a:lvl5pPr algn="l" rtl="0" eaLnBrk="1" fontAlgn="base" hangingPunct="1">
              <a:spcBef>
                <a:spcPct val="0"/>
              </a:spcBef>
              <a:spcAft>
                <a:spcPct val="0"/>
              </a:spcAft>
              <a:defRPr sz="3000" b="1">
                <a:solidFill>
                  <a:schemeClr val="tx2"/>
                </a:solidFill>
                <a:latin typeface="Arial" charset="0"/>
              </a:defRPr>
            </a:lvl5pPr>
            <a:lvl6pPr marL="457200" algn="l" rtl="0" eaLnBrk="1" fontAlgn="base" hangingPunct="1">
              <a:spcBef>
                <a:spcPct val="0"/>
              </a:spcBef>
              <a:spcAft>
                <a:spcPct val="0"/>
              </a:spcAft>
              <a:defRPr sz="3000" b="1">
                <a:solidFill>
                  <a:schemeClr val="tx2"/>
                </a:solidFill>
                <a:latin typeface="Arial" charset="0"/>
              </a:defRPr>
            </a:lvl6pPr>
            <a:lvl7pPr marL="914400" algn="l" rtl="0" eaLnBrk="1" fontAlgn="base" hangingPunct="1">
              <a:spcBef>
                <a:spcPct val="0"/>
              </a:spcBef>
              <a:spcAft>
                <a:spcPct val="0"/>
              </a:spcAft>
              <a:defRPr sz="3000" b="1">
                <a:solidFill>
                  <a:schemeClr val="tx2"/>
                </a:solidFill>
                <a:latin typeface="Arial" charset="0"/>
              </a:defRPr>
            </a:lvl7pPr>
            <a:lvl8pPr marL="1371600" algn="l" rtl="0" eaLnBrk="1" fontAlgn="base" hangingPunct="1">
              <a:spcBef>
                <a:spcPct val="0"/>
              </a:spcBef>
              <a:spcAft>
                <a:spcPct val="0"/>
              </a:spcAft>
              <a:defRPr sz="3000" b="1">
                <a:solidFill>
                  <a:schemeClr val="tx2"/>
                </a:solidFill>
                <a:latin typeface="Arial" charset="0"/>
              </a:defRPr>
            </a:lvl8pPr>
            <a:lvl9pPr marL="1828800" algn="l" rtl="0" eaLnBrk="1" fontAlgn="base" hangingPunct="1">
              <a:spcBef>
                <a:spcPct val="0"/>
              </a:spcBef>
              <a:spcAft>
                <a:spcPct val="0"/>
              </a:spcAft>
              <a:defRPr sz="3000" b="1">
                <a:solidFill>
                  <a:schemeClr val="tx2"/>
                </a:solidFill>
                <a:latin typeface="Arial" charset="0"/>
              </a:defRPr>
            </a:lvl9pPr>
          </a:lstStyle>
          <a:p>
            <a:r>
              <a:rPr lang="en-US" altLang="en-US" kern="0" dirty="0" smtClean="0">
                <a:solidFill>
                  <a:schemeClr val="bg1"/>
                </a:solidFill>
                <a:ea typeface="ＭＳ Ｐゴシック" pitchFamily="34" charset="-128"/>
              </a:rPr>
              <a:t>Beta Weights</a:t>
            </a:r>
          </a:p>
        </p:txBody>
      </p:sp>
      <mc:AlternateContent xmlns:mc="http://schemas.openxmlformats.org/markup-compatibility/2006">
        <mc:Choice xmlns="" xmlns:a14="http://schemas.microsoft.com/office/drawing/2010/main" Requires="a14">
          <p:sp>
            <p:nvSpPr>
              <p:cNvPr id="5" name="Rectangle 3"/>
              <p:cNvSpPr txBox="1">
                <a:spLocks noChangeArrowheads="1"/>
              </p:cNvSpPr>
              <p:nvPr/>
            </p:nvSpPr>
            <p:spPr bwMode="auto">
              <a:xfrm>
                <a:off x="395536" y="5060776"/>
                <a:ext cx="84582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en-US" sz="2400" kern="0" dirty="0" smtClean="0">
                    <a:ea typeface="ＭＳ Ｐゴシック" pitchFamily="34" charset="-128"/>
                  </a:rPr>
                  <a:t>Larger </a:t>
                </a:r>
                <a:r>
                  <a:rPr lang="el-GR" altLang="en-US" sz="2400" b="1" dirty="0">
                    <a:latin typeface="Georgia" pitchFamily="18" charset="0"/>
                    <a:cs typeface="Arial" charset="0"/>
                  </a:rPr>
                  <a:t>β</a:t>
                </a:r>
                <a14:m>
                  <m:oMath xmlns:m="http://schemas.openxmlformats.org/officeDocument/2006/math">
                    <m:groupChr>
                      <m:groupChrPr>
                        <m:chr m:val="→"/>
                        <m:vertJc m:val="bot"/>
                        <m:ctrlPr>
                          <a:rPr lang="en-US" altLang="en-US" sz="2400" i="1" kern="0" smtClean="0">
                            <a:latin typeface="Cambria Math"/>
                            <a:ea typeface="ＭＳ Ｐゴシック" pitchFamily="34" charset="-128"/>
                          </a:rPr>
                        </m:ctrlPr>
                      </m:groupChrPr>
                      <m:e>
                        <m:r>
                          <m:rPr>
                            <m:brk m:alnAt="2"/>
                          </m:rPr>
                          <a:rPr lang="en-GB" altLang="en-US" sz="2400" b="0" i="1" kern="0" smtClean="0">
                            <a:latin typeface="Cambria Math"/>
                            <a:ea typeface="ＭＳ Ｐゴシック" pitchFamily="34" charset="-128"/>
                          </a:rPr>
                          <m:t> </m:t>
                        </m:r>
                        <m:r>
                          <a:rPr lang="en-GB" altLang="en-US" sz="2400" b="0" i="1" kern="0" smtClean="0">
                            <a:latin typeface="Cambria Math"/>
                            <a:ea typeface="ＭＳ Ｐゴシック" pitchFamily="34" charset="-128"/>
                          </a:rPr>
                          <m:t>           </m:t>
                        </m:r>
                      </m:e>
                    </m:groupChr>
                  </m:oMath>
                </a14:m>
                <a:r>
                  <a:rPr lang="en-US" altLang="en-US" sz="2400" kern="0" dirty="0" smtClean="0">
                    <a:ea typeface="ＭＳ Ｐゴシック" pitchFamily="34" charset="-128"/>
                  </a:rPr>
                  <a:t> Larger height of the predictor </a:t>
                </a:r>
              </a:p>
              <a:p>
                <a:pPr marL="0" indent="0">
                  <a:buNone/>
                </a:pPr>
                <a:r>
                  <a:rPr lang="en-US" altLang="en-US" sz="1800" kern="0" dirty="0" smtClean="0">
                    <a:ea typeface="ＭＳ Ｐゴシック" pitchFamily="34" charset="-128"/>
                  </a:rPr>
                  <a:t>      (whilst shape remains constant)</a:t>
                </a:r>
              </a:p>
              <a:p>
                <a:r>
                  <a:rPr lang="en-US" altLang="en-US" sz="2400" kern="0" dirty="0" smtClean="0">
                    <a:ea typeface="ＭＳ Ｐゴシック" pitchFamily="34" charset="-128"/>
                  </a:rPr>
                  <a:t>Smaller </a:t>
                </a:r>
                <a:r>
                  <a:rPr lang="el-GR" altLang="en-US" sz="2400" b="1" dirty="0">
                    <a:latin typeface="Georgia" pitchFamily="18" charset="0"/>
                    <a:cs typeface="Arial" charset="0"/>
                  </a:rPr>
                  <a:t>β</a:t>
                </a:r>
                <a14:m>
                  <m:oMath xmlns:m="http://schemas.openxmlformats.org/officeDocument/2006/math">
                    <m:groupChr>
                      <m:groupChrPr>
                        <m:chr m:val="→"/>
                        <m:vertJc m:val="bot"/>
                        <m:ctrlPr>
                          <a:rPr lang="en-US" altLang="en-US" sz="2400" i="1" kern="0">
                            <a:latin typeface="Cambria Math"/>
                            <a:ea typeface="ＭＳ Ｐゴシック" pitchFamily="34" charset="-128"/>
                          </a:rPr>
                        </m:ctrlPr>
                      </m:groupChrPr>
                      <m:e>
                        <m:r>
                          <m:rPr>
                            <m:brk m:alnAt="2"/>
                          </m:rPr>
                          <a:rPr lang="en-GB" altLang="en-US" sz="2400" i="1" kern="0">
                            <a:latin typeface="Cambria Math"/>
                            <a:ea typeface="ＭＳ Ｐゴシック" pitchFamily="34" charset="-128"/>
                          </a:rPr>
                          <m:t> </m:t>
                        </m:r>
                        <m:r>
                          <a:rPr lang="en-GB" altLang="en-US" sz="2400" i="1" kern="0">
                            <a:latin typeface="Cambria Math"/>
                            <a:ea typeface="ＭＳ Ｐゴシック" pitchFamily="34" charset="-128"/>
                          </a:rPr>
                          <m:t>           </m:t>
                        </m:r>
                      </m:e>
                    </m:groupChr>
                  </m:oMath>
                </a14:m>
                <a:r>
                  <a:rPr lang="en-US" altLang="en-US" sz="2400" kern="0" dirty="0" smtClean="0">
                    <a:ea typeface="ＭＳ Ｐゴシック" pitchFamily="34" charset="-128"/>
                  </a:rPr>
                  <a:t>Smaller </a:t>
                </a:r>
                <a:r>
                  <a:rPr lang="en-US" altLang="en-US" sz="2400" kern="0" dirty="0">
                    <a:ea typeface="ＭＳ Ｐゴシック" pitchFamily="34" charset="-128"/>
                  </a:rPr>
                  <a:t>height of the predictor </a:t>
                </a:r>
              </a:p>
              <a:p>
                <a:pPr marL="0" indent="0">
                  <a:buNone/>
                </a:pPr>
                <a:r>
                  <a:rPr lang="en-US" altLang="en-US" sz="1800" kern="0" dirty="0">
                    <a:ea typeface="ＭＳ Ｐゴシック" pitchFamily="34" charset="-128"/>
                  </a:rPr>
                  <a:t>      (whilst shape remains constant)</a:t>
                </a:r>
              </a:p>
              <a:p>
                <a:endParaRPr lang="en-US" altLang="en-US" sz="2400" kern="0" dirty="0" smtClean="0">
                  <a:ea typeface="ＭＳ Ｐゴシック" pitchFamily="34" charset="-128"/>
                </a:endParaRPr>
              </a:p>
            </p:txBody>
          </p:sp>
        </mc:Choice>
        <mc:Fallback>
          <p:sp>
            <p:nvSpPr>
              <p:cNvPr id="5" name="Rectangle 3"/>
              <p:cNvSpPr txBox="1">
                <a:spLocks noRot="1" noChangeAspect="1" noMove="1" noResize="1" noEditPoints="1" noAdjustHandles="1" noChangeArrowheads="1" noChangeShapeType="1" noTextEdit="1"/>
              </p:cNvSpPr>
              <p:nvPr/>
            </p:nvSpPr>
            <p:spPr bwMode="auto">
              <a:xfrm>
                <a:off x="395536" y="5060776"/>
                <a:ext cx="8458200" cy="1752600"/>
              </a:xfrm>
              <a:prstGeom prst="rect">
                <a:avLst/>
              </a:prstGeom>
              <a:blipFill rotWithShape="1">
                <a:blip r:embed="rId3"/>
                <a:stretch>
                  <a:fillRect l="-1009" t="-2778"/>
                </a:stretch>
              </a:blipFill>
              <a:ln w="9525">
                <a:noFill/>
                <a:miter lim="800000"/>
                <a:headEnd/>
                <a:tailEnd/>
              </a:ln>
            </p:spPr>
            <p:txBody>
              <a:bodyPr/>
              <a:lstStyle/>
              <a:p>
                <a:r>
                  <a:rPr lang="en-GB">
                    <a:noFill/>
                  </a:rPr>
                  <a:t> </a:t>
                </a:r>
              </a:p>
            </p:txBody>
          </p:sp>
        </mc:Fallback>
      </mc:AlternateContent>
      <p:pic>
        <p:nvPicPr>
          <p:cNvPr id="6" name="Picture 6" descr="beta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235675" y="1517560"/>
            <a:ext cx="5193713" cy="3197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142844" y="571480"/>
            <a:ext cx="6012160" cy="646331"/>
          </a:xfrm>
          <a:prstGeom prst="rect">
            <a:avLst/>
          </a:prstGeom>
        </p:spPr>
        <p:txBody>
          <a:bodyPr wrap="square">
            <a:spAutoFit/>
          </a:bodyPr>
          <a:lstStyle/>
          <a:p>
            <a:r>
              <a:rPr lang="el-GR" altLang="en-US" sz="3600" b="1" dirty="0" smtClean="0">
                <a:latin typeface="Georgia" pitchFamily="18" charset="0"/>
                <a:cs typeface="Arial" charset="0"/>
              </a:rPr>
              <a:t>β</a:t>
            </a:r>
            <a:r>
              <a:rPr lang="en-GB" altLang="en-US" sz="3600" b="1" dirty="0" smtClean="0">
                <a:latin typeface="Georgia" pitchFamily="18" charset="0"/>
                <a:cs typeface="Arial" charset="0"/>
              </a:rPr>
              <a:t> is a scaling factor </a:t>
            </a:r>
            <a:endParaRPr lang="en-US" altLang="en-US" sz="3600" kern="0" dirty="0">
              <a:ea typeface="ＭＳ Ｐゴシック" pitchFamily="34" charset="-128"/>
            </a:endParaRPr>
          </a:p>
        </p:txBody>
      </p:sp>
      <p:pic>
        <p:nvPicPr>
          <p:cNvPr id="80898" name="Picture 2" descr="http://johnrichie.com/V2/richie/isosurface/images/voxel.jpg"/>
          <p:cNvPicPr>
            <a:picLocks noChangeAspect="1" noChangeArrowheads="1"/>
          </p:cNvPicPr>
          <p:nvPr/>
        </p:nvPicPr>
        <p:blipFill>
          <a:blip r:embed="rId5"/>
          <a:srcRect t="23572" r="77000" b="27142"/>
          <a:stretch>
            <a:fillRect/>
          </a:stretch>
        </p:blipFill>
        <p:spPr bwMode="auto">
          <a:xfrm>
            <a:off x="6961133" y="821513"/>
            <a:ext cx="928694" cy="928694"/>
          </a:xfrm>
          <a:prstGeom prst="rect">
            <a:avLst/>
          </a:prstGeom>
          <a:noFill/>
        </p:spPr>
      </p:pic>
      <p:sp>
        <p:nvSpPr>
          <p:cNvPr id="7" name="TextBox 6"/>
          <p:cNvSpPr txBox="1"/>
          <p:nvPr/>
        </p:nvSpPr>
        <p:spPr>
          <a:xfrm>
            <a:off x="6777054" y="1304910"/>
            <a:ext cx="214313" cy="369332"/>
          </a:xfrm>
          <a:prstGeom prst="rect">
            <a:avLst/>
          </a:prstGeom>
          <a:solidFill>
            <a:schemeClr val="bg1"/>
          </a:solidFill>
        </p:spPr>
        <p:txBody>
          <a:bodyPr wrap="square" rtlCol="0">
            <a:spAutoFit/>
          </a:bodyPr>
          <a:lstStyle/>
          <a:p>
            <a:endParaRPr lang="en-GB" b="1" dirty="0"/>
          </a:p>
        </p:txBody>
      </p:sp>
      <p:sp>
        <p:nvSpPr>
          <p:cNvPr id="8" name="Rectangle 7"/>
          <p:cNvSpPr/>
          <p:nvPr/>
        </p:nvSpPr>
        <p:spPr>
          <a:xfrm>
            <a:off x="6610381" y="2305042"/>
            <a:ext cx="450764" cy="369332"/>
          </a:xfrm>
          <a:prstGeom prst="rect">
            <a:avLst/>
          </a:prstGeom>
        </p:spPr>
        <p:txBody>
          <a:bodyPr wrap="none">
            <a:spAutoFit/>
          </a:bodyPr>
          <a:lstStyle/>
          <a:p>
            <a:r>
              <a:rPr lang="el-GR" altLang="en-US" b="1" dirty="0" smtClean="0">
                <a:latin typeface="Georgia" pitchFamily="18" charset="0"/>
                <a:cs typeface="Arial" charset="0"/>
              </a:rPr>
              <a:t>β</a:t>
            </a:r>
            <a:r>
              <a:rPr lang="en-GB" altLang="en-US" b="1" dirty="0" smtClean="0">
                <a:latin typeface="Georgia" pitchFamily="18" charset="0"/>
                <a:cs typeface="Arial" charset="0"/>
              </a:rPr>
              <a:t>1</a:t>
            </a:r>
            <a:endParaRPr lang="en-GB" b="1" dirty="0"/>
          </a:p>
        </p:txBody>
      </p:sp>
      <p:sp>
        <p:nvSpPr>
          <p:cNvPr id="12" name="TextBox 11"/>
          <p:cNvSpPr txBox="1"/>
          <p:nvPr/>
        </p:nvSpPr>
        <p:spPr>
          <a:xfrm>
            <a:off x="7889827" y="2305042"/>
            <a:ext cx="214313" cy="369332"/>
          </a:xfrm>
          <a:prstGeom prst="rect">
            <a:avLst/>
          </a:prstGeom>
          <a:solidFill>
            <a:schemeClr val="bg1"/>
          </a:solidFill>
        </p:spPr>
        <p:txBody>
          <a:bodyPr wrap="square" rtlCol="0">
            <a:spAutoFit/>
          </a:bodyPr>
          <a:lstStyle/>
          <a:p>
            <a:endParaRPr lang="en-GB" b="1" dirty="0"/>
          </a:p>
        </p:txBody>
      </p:sp>
      <p:sp>
        <p:nvSpPr>
          <p:cNvPr id="11" name="Rectangle 10"/>
          <p:cNvSpPr/>
          <p:nvPr/>
        </p:nvSpPr>
        <p:spPr>
          <a:xfrm>
            <a:off x="7086637" y="2324084"/>
            <a:ext cx="481222" cy="369332"/>
          </a:xfrm>
          <a:prstGeom prst="rect">
            <a:avLst/>
          </a:prstGeom>
        </p:spPr>
        <p:txBody>
          <a:bodyPr wrap="none">
            <a:spAutoFit/>
          </a:bodyPr>
          <a:lstStyle/>
          <a:p>
            <a:r>
              <a:rPr lang="el-GR" altLang="en-US" b="1" dirty="0" smtClean="0">
                <a:latin typeface="Georgia" pitchFamily="18" charset="0"/>
                <a:cs typeface="Arial" charset="0"/>
              </a:rPr>
              <a:t>β</a:t>
            </a:r>
            <a:r>
              <a:rPr lang="en-GB" altLang="en-US" b="1" dirty="0" smtClean="0">
                <a:latin typeface="Georgia" pitchFamily="18" charset="0"/>
                <a:cs typeface="Arial" charset="0"/>
              </a:rPr>
              <a:t>2</a:t>
            </a:r>
            <a:endParaRPr lang="en-GB" b="1" dirty="0"/>
          </a:p>
        </p:txBody>
      </p:sp>
      <p:sp>
        <p:nvSpPr>
          <p:cNvPr id="14" name="TextBox 13"/>
          <p:cNvSpPr txBox="1"/>
          <p:nvPr/>
        </p:nvSpPr>
        <p:spPr>
          <a:xfrm>
            <a:off x="7305836" y="1143794"/>
            <a:ext cx="214313" cy="369332"/>
          </a:xfrm>
          <a:prstGeom prst="rect">
            <a:avLst/>
          </a:prstGeom>
          <a:solidFill>
            <a:schemeClr val="bg1"/>
          </a:solidFill>
        </p:spPr>
        <p:txBody>
          <a:bodyPr wrap="square" rtlCol="0">
            <a:spAutoFit/>
          </a:bodyPr>
          <a:lstStyle/>
          <a:p>
            <a:endParaRPr lang="en-GB" b="1" dirty="0"/>
          </a:p>
        </p:txBody>
      </p:sp>
      <p:sp>
        <p:nvSpPr>
          <p:cNvPr id="15" name="Rectangle 14"/>
          <p:cNvSpPr/>
          <p:nvPr/>
        </p:nvSpPr>
        <p:spPr>
          <a:xfrm>
            <a:off x="7567859" y="2324084"/>
            <a:ext cx="481222" cy="369332"/>
          </a:xfrm>
          <a:prstGeom prst="rect">
            <a:avLst/>
          </a:prstGeom>
        </p:spPr>
        <p:txBody>
          <a:bodyPr wrap="none">
            <a:spAutoFit/>
          </a:bodyPr>
          <a:lstStyle/>
          <a:p>
            <a:r>
              <a:rPr lang="el-GR" altLang="en-US" b="1" dirty="0" smtClean="0">
                <a:latin typeface="Georgia" pitchFamily="18" charset="0"/>
                <a:cs typeface="Arial" charset="0"/>
              </a:rPr>
              <a:t>β</a:t>
            </a:r>
            <a:r>
              <a:rPr lang="en-GB" altLang="en-US" b="1" dirty="0" smtClean="0">
                <a:latin typeface="Georgia" pitchFamily="18" charset="0"/>
                <a:cs typeface="Arial" charset="0"/>
              </a:rPr>
              <a:t>3</a:t>
            </a:r>
            <a:endParaRPr lang="en-GB" b="1" dirty="0"/>
          </a:p>
        </p:txBody>
      </p:sp>
      <p:cxnSp>
        <p:nvCxnSpPr>
          <p:cNvPr id="9" name="Straight Arrow Connector 8"/>
          <p:cNvCxnSpPr/>
          <p:nvPr/>
        </p:nvCxnSpPr>
        <p:spPr>
          <a:xfrm flipH="1">
            <a:off x="6884210" y="1750207"/>
            <a:ext cx="443038" cy="454657"/>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7" name="Straight Arrow Connector 16"/>
          <p:cNvCxnSpPr/>
          <p:nvPr/>
        </p:nvCxnSpPr>
        <p:spPr>
          <a:xfrm flipH="1">
            <a:off x="7282080" y="1750207"/>
            <a:ext cx="98232" cy="573877"/>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9" name="Straight Arrow Connector 18"/>
          <p:cNvCxnSpPr/>
          <p:nvPr/>
        </p:nvCxnSpPr>
        <p:spPr>
          <a:xfrm>
            <a:off x="7452320" y="1772816"/>
            <a:ext cx="230590" cy="421477"/>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6" name="TextBox 15"/>
          <p:cNvSpPr txBox="1"/>
          <p:nvPr/>
        </p:nvSpPr>
        <p:spPr>
          <a:xfrm>
            <a:off x="7358050" y="6295273"/>
            <a:ext cx="2071734" cy="276999"/>
          </a:xfrm>
          <a:prstGeom prst="rect">
            <a:avLst/>
          </a:prstGeom>
          <a:noFill/>
        </p:spPr>
        <p:txBody>
          <a:bodyPr wrap="square" rtlCol="0">
            <a:spAutoFit/>
          </a:bodyPr>
          <a:lstStyle/>
          <a:p>
            <a:r>
              <a:rPr lang="en-GB" sz="1200" dirty="0" smtClean="0"/>
              <a:t> </a:t>
            </a:r>
            <a:r>
              <a:rPr lang="en-GB" sz="1200" dirty="0" smtClean="0"/>
              <a:t>      courtesy of [13] </a:t>
            </a:r>
            <a:endParaRPr lang="en-GB" sz="1200" dirty="0"/>
          </a:p>
        </p:txBody>
      </p:sp>
    </p:spTree>
    <p:extLst>
      <p:ext uri="{BB962C8B-B14F-4D97-AF65-F5344CB8AC3E}">
        <p14:creationId xmlns="" xmlns:p14="http://schemas.microsoft.com/office/powerpoint/2010/main" val="1005363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528" y="617314"/>
            <a:ext cx="8161784" cy="579438"/>
          </a:xfrm>
        </p:spPr>
        <p:txBody>
          <a:bodyPr/>
          <a:lstStyle/>
          <a:p>
            <a:pPr eaLnBrk="1" hangingPunct="1"/>
            <a:r>
              <a:rPr lang="en-US" altLang="en-US" dirty="0" smtClean="0">
                <a:ea typeface="ＭＳ Ｐゴシック" pitchFamily="34" charset="-128"/>
              </a:rPr>
              <a:t>The beta weight is NOT a statistic measure </a:t>
            </a:r>
            <a:r>
              <a:rPr lang="en-US" altLang="en-US" b="0" dirty="0" smtClean="0">
                <a:ea typeface="ＭＳ Ｐゴシック" pitchFamily="34" charset="-128"/>
              </a:rPr>
              <a:t>(i.e. </a:t>
            </a:r>
            <a:r>
              <a:rPr lang="en-US" altLang="en-US" dirty="0" smtClean="0">
                <a:ea typeface="ＭＳ Ｐゴシック" pitchFamily="34" charset="-128"/>
              </a:rPr>
              <a:t>NOT</a:t>
            </a:r>
            <a:r>
              <a:rPr lang="en-US" altLang="en-US" b="0" dirty="0" smtClean="0">
                <a:ea typeface="ＭＳ Ｐゴシック" pitchFamily="34" charset="-128"/>
              </a:rPr>
              <a:t> correlation) </a:t>
            </a:r>
          </a:p>
        </p:txBody>
      </p:sp>
      <p:sp>
        <p:nvSpPr>
          <p:cNvPr id="5" name="Rectangle 3"/>
          <p:cNvSpPr txBox="1">
            <a:spLocks noChangeArrowheads="1"/>
          </p:cNvSpPr>
          <p:nvPr/>
        </p:nvSpPr>
        <p:spPr bwMode="auto">
          <a:xfrm>
            <a:off x="226640" y="1631776"/>
            <a:ext cx="891736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en-US" sz="2400" kern="0" dirty="0" smtClean="0">
                <a:ea typeface="ＭＳ Ｐゴシック" pitchFamily="34" charset="-128"/>
              </a:rPr>
              <a:t>correlations measure goodness of fit regardless of scale</a:t>
            </a:r>
          </a:p>
          <a:p>
            <a:r>
              <a:rPr lang="en-US" altLang="en-US" sz="2400" kern="0" dirty="0" smtClean="0">
                <a:ea typeface="ＭＳ Ｐゴシック" pitchFamily="34" charset="-128"/>
              </a:rPr>
              <a:t>beta weights are a measure of scale</a:t>
            </a:r>
          </a:p>
        </p:txBody>
      </p:sp>
      <p:sp>
        <p:nvSpPr>
          <p:cNvPr id="6" name="Freeform 6"/>
          <p:cNvSpPr>
            <a:spLocks/>
          </p:cNvSpPr>
          <p:nvPr/>
        </p:nvSpPr>
        <p:spPr bwMode="auto">
          <a:xfrm>
            <a:off x="1115888" y="2798142"/>
            <a:ext cx="2849563" cy="1143000"/>
          </a:xfrm>
          <a:custGeom>
            <a:avLst/>
            <a:gdLst>
              <a:gd name="T0" fmla="*/ 0 w 2928"/>
              <a:gd name="T1" fmla="*/ 2147483647 h 960"/>
              <a:gd name="T2" fmla="*/ 2147483647 w 2928"/>
              <a:gd name="T3" fmla="*/ 2147483647 h 960"/>
              <a:gd name="T4" fmla="*/ 2147483647 w 2928"/>
              <a:gd name="T5" fmla="*/ 2147483647 h 960"/>
              <a:gd name="T6" fmla="*/ 2147483647 w 2928"/>
              <a:gd name="T7" fmla="*/ 0 h 960"/>
              <a:gd name="T8" fmla="*/ 2147483647 w 2928"/>
              <a:gd name="T9" fmla="*/ 2147483647 h 960"/>
              <a:gd name="T10" fmla="*/ 2147483647 w 2928"/>
              <a:gd name="T11" fmla="*/ 2147483647 h 960"/>
              <a:gd name="T12" fmla="*/ 2147483647 w 2928"/>
              <a:gd name="T13" fmla="*/ 2147483647 h 960"/>
              <a:gd name="T14" fmla="*/ 2147483647 w 2928"/>
              <a:gd name="T15" fmla="*/ 2147483647 h 960"/>
              <a:gd name="T16" fmla="*/ 2147483647 w 2928"/>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960"/>
              <a:gd name="T29" fmla="*/ 2928 w 2928"/>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960">
                <a:moveTo>
                  <a:pt x="0" y="768"/>
                </a:moveTo>
                <a:lnTo>
                  <a:pt x="720" y="768"/>
                </a:lnTo>
                <a:lnTo>
                  <a:pt x="960" y="144"/>
                </a:lnTo>
                <a:lnTo>
                  <a:pt x="1296" y="0"/>
                </a:lnTo>
                <a:lnTo>
                  <a:pt x="1632" y="192"/>
                </a:lnTo>
                <a:lnTo>
                  <a:pt x="1872" y="720"/>
                </a:lnTo>
                <a:lnTo>
                  <a:pt x="2160" y="960"/>
                </a:lnTo>
                <a:lnTo>
                  <a:pt x="2544" y="768"/>
                </a:lnTo>
                <a:lnTo>
                  <a:pt x="2928" y="768"/>
                </a:ln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7" name="Freeform 9"/>
          <p:cNvSpPr>
            <a:spLocks/>
          </p:cNvSpPr>
          <p:nvPr/>
        </p:nvSpPr>
        <p:spPr bwMode="auto">
          <a:xfrm>
            <a:off x="1161926" y="2740992"/>
            <a:ext cx="2849562" cy="1371600"/>
          </a:xfrm>
          <a:custGeom>
            <a:avLst/>
            <a:gdLst>
              <a:gd name="T0" fmla="*/ 0 w 2928"/>
              <a:gd name="T1" fmla="*/ 2147483647 h 1152"/>
              <a:gd name="T2" fmla="*/ 2147483647 w 2928"/>
              <a:gd name="T3" fmla="*/ 2147483647 h 1152"/>
              <a:gd name="T4" fmla="*/ 2147483647 w 2928"/>
              <a:gd name="T5" fmla="*/ 2147483647 h 1152"/>
              <a:gd name="T6" fmla="*/ 2147483647 w 2928"/>
              <a:gd name="T7" fmla="*/ 2147483647 h 1152"/>
              <a:gd name="T8" fmla="*/ 2147483647 w 2928"/>
              <a:gd name="T9" fmla="*/ 0 h 1152"/>
              <a:gd name="T10" fmla="*/ 2147483647 w 2928"/>
              <a:gd name="T11" fmla="*/ 2147483647 h 1152"/>
              <a:gd name="T12" fmla="*/ 2147483647 w 2928"/>
              <a:gd name="T13" fmla="*/ 2147483647 h 1152"/>
              <a:gd name="T14" fmla="*/ 2147483647 w 2928"/>
              <a:gd name="T15" fmla="*/ 2147483647 h 1152"/>
              <a:gd name="T16" fmla="*/ 2147483647 w 2928"/>
              <a:gd name="T17" fmla="*/ 2147483647 h 1152"/>
              <a:gd name="T18" fmla="*/ 2147483647 w 2928"/>
              <a:gd name="T19" fmla="*/ 2147483647 h 1152"/>
              <a:gd name="T20" fmla="*/ 2147483647 w 2928"/>
              <a:gd name="T21" fmla="*/ 2147483647 h 1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8"/>
              <a:gd name="T34" fmla="*/ 0 h 1152"/>
              <a:gd name="T35" fmla="*/ 2928 w 2928"/>
              <a:gd name="T36" fmla="*/ 1152 h 1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8" h="1152">
                <a:moveTo>
                  <a:pt x="0" y="912"/>
                </a:moveTo>
                <a:lnTo>
                  <a:pt x="384" y="672"/>
                </a:lnTo>
                <a:lnTo>
                  <a:pt x="672" y="960"/>
                </a:lnTo>
                <a:lnTo>
                  <a:pt x="768" y="384"/>
                </a:lnTo>
                <a:lnTo>
                  <a:pt x="912" y="0"/>
                </a:lnTo>
                <a:lnTo>
                  <a:pt x="1248" y="144"/>
                </a:lnTo>
                <a:lnTo>
                  <a:pt x="1584" y="96"/>
                </a:lnTo>
                <a:lnTo>
                  <a:pt x="1872" y="672"/>
                </a:lnTo>
                <a:lnTo>
                  <a:pt x="2112" y="1152"/>
                </a:lnTo>
                <a:lnTo>
                  <a:pt x="2592" y="720"/>
                </a:lnTo>
                <a:lnTo>
                  <a:pt x="2928" y="72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8" name="Freeform 12"/>
          <p:cNvSpPr>
            <a:spLocks/>
          </p:cNvSpPr>
          <p:nvPr/>
        </p:nvSpPr>
        <p:spPr bwMode="auto">
          <a:xfrm>
            <a:off x="5002088" y="2823542"/>
            <a:ext cx="2849563" cy="1143000"/>
          </a:xfrm>
          <a:custGeom>
            <a:avLst/>
            <a:gdLst>
              <a:gd name="T0" fmla="*/ 0 w 2928"/>
              <a:gd name="T1" fmla="*/ 2147483647 h 960"/>
              <a:gd name="T2" fmla="*/ 2147483647 w 2928"/>
              <a:gd name="T3" fmla="*/ 2147483647 h 960"/>
              <a:gd name="T4" fmla="*/ 2147483647 w 2928"/>
              <a:gd name="T5" fmla="*/ 2147483647 h 960"/>
              <a:gd name="T6" fmla="*/ 2147483647 w 2928"/>
              <a:gd name="T7" fmla="*/ 0 h 960"/>
              <a:gd name="T8" fmla="*/ 2147483647 w 2928"/>
              <a:gd name="T9" fmla="*/ 2147483647 h 960"/>
              <a:gd name="T10" fmla="*/ 2147483647 w 2928"/>
              <a:gd name="T11" fmla="*/ 2147483647 h 960"/>
              <a:gd name="T12" fmla="*/ 2147483647 w 2928"/>
              <a:gd name="T13" fmla="*/ 2147483647 h 960"/>
              <a:gd name="T14" fmla="*/ 2147483647 w 2928"/>
              <a:gd name="T15" fmla="*/ 2147483647 h 960"/>
              <a:gd name="T16" fmla="*/ 2147483647 w 2928"/>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960"/>
              <a:gd name="T29" fmla="*/ 2928 w 2928"/>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960">
                <a:moveTo>
                  <a:pt x="0" y="768"/>
                </a:moveTo>
                <a:lnTo>
                  <a:pt x="720" y="768"/>
                </a:lnTo>
                <a:lnTo>
                  <a:pt x="960" y="144"/>
                </a:lnTo>
                <a:lnTo>
                  <a:pt x="1296" y="0"/>
                </a:lnTo>
                <a:lnTo>
                  <a:pt x="1632" y="192"/>
                </a:lnTo>
                <a:lnTo>
                  <a:pt x="1872" y="720"/>
                </a:lnTo>
                <a:lnTo>
                  <a:pt x="2160" y="960"/>
                </a:lnTo>
                <a:lnTo>
                  <a:pt x="2544" y="768"/>
                </a:lnTo>
                <a:lnTo>
                  <a:pt x="2928" y="768"/>
                </a:ln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9" name="Freeform 13"/>
          <p:cNvSpPr>
            <a:spLocks/>
          </p:cNvSpPr>
          <p:nvPr/>
        </p:nvSpPr>
        <p:spPr bwMode="auto">
          <a:xfrm>
            <a:off x="5052888" y="2398092"/>
            <a:ext cx="2844800" cy="1968500"/>
          </a:xfrm>
          <a:custGeom>
            <a:avLst/>
            <a:gdLst>
              <a:gd name="T0" fmla="*/ 0 w 1792"/>
              <a:gd name="T1" fmla="*/ 2147483647 h 1240"/>
              <a:gd name="T2" fmla="*/ 2147483647 w 1792"/>
              <a:gd name="T3" fmla="*/ 2147483647 h 1240"/>
              <a:gd name="T4" fmla="*/ 2147483647 w 1792"/>
              <a:gd name="T5" fmla="*/ 2147483647 h 1240"/>
              <a:gd name="T6" fmla="*/ 2147483647 w 1792"/>
              <a:gd name="T7" fmla="*/ 2147483647 h 1240"/>
              <a:gd name="T8" fmla="*/ 2147483647 w 1792"/>
              <a:gd name="T9" fmla="*/ 2147483647 h 1240"/>
              <a:gd name="T10" fmla="*/ 2147483647 w 1792"/>
              <a:gd name="T11" fmla="*/ 2147483647 h 1240"/>
              <a:gd name="T12" fmla="*/ 2147483647 w 1792"/>
              <a:gd name="T13" fmla="*/ 0 h 1240"/>
              <a:gd name="T14" fmla="*/ 2147483647 w 1792"/>
              <a:gd name="T15" fmla="*/ 2147483647 h 1240"/>
              <a:gd name="T16" fmla="*/ 2147483647 w 1792"/>
              <a:gd name="T17" fmla="*/ 2147483647 h 1240"/>
              <a:gd name="T18" fmla="*/ 2147483647 w 1792"/>
              <a:gd name="T19" fmla="*/ 2147483647 h 1240"/>
              <a:gd name="T20" fmla="*/ 2147483647 w 1792"/>
              <a:gd name="T21" fmla="*/ 2147483647 h 1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2"/>
              <a:gd name="T34" fmla="*/ 0 h 1240"/>
              <a:gd name="T35" fmla="*/ 1792 w 1792"/>
              <a:gd name="T36" fmla="*/ 1240 h 1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2" h="1240">
                <a:moveTo>
                  <a:pt x="0" y="1000"/>
                </a:moveTo>
                <a:lnTo>
                  <a:pt x="192" y="448"/>
                </a:lnTo>
                <a:lnTo>
                  <a:pt x="416" y="1112"/>
                </a:lnTo>
                <a:lnTo>
                  <a:pt x="468" y="520"/>
                </a:lnTo>
                <a:lnTo>
                  <a:pt x="560" y="24"/>
                </a:lnTo>
                <a:lnTo>
                  <a:pt x="784" y="568"/>
                </a:lnTo>
                <a:lnTo>
                  <a:pt x="944" y="0"/>
                </a:lnTo>
                <a:lnTo>
                  <a:pt x="1145" y="736"/>
                </a:lnTo>
                <a:lnTo>
                  <a:pt x="1336" y="1240"/>
                </a:lnTo>
                <a:lnTo>
                  <a:pt x="1624" y="488"/>
                </a:lnTo>
                <a:lnTo>
                  <a:pt x="1792" y="772"/>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10" name="Freeform 15"/>
          <p:cNvSpPr>
            <a:spLocks/>
          </p:cNvSpPr>
          <p:nvPr/>
        </p:nvSpPr>
        <p:spPr bwMode="auto">
          <a:xfrm>
            <a:off x="1192088" y="4439617"/>
            <a:ext cx="2849563" cy="1968500"/>
          </a:xfrm>
          <a:custGeom>
            <a:avLst/>
            <a:gdLst>
              <a:gd name="T0" fmla="*/ 0 w 2928"/>
              <a:gd name="T1" fmla="*/ 2147483647 h 960"/>
              <a:gd name="T2" fmla="*/ 2147483647 w 2928"/>
              <a:gd name="T3" fmla="*/ 2147483647 h 960"/>
              <a:gd name="T4" fmla="*/ 2147483647 w 2928"/>
              <a:gd name="T5" fmla="*/ 2147483647 h 960"/>
              <a:gd name="T6" fmla="*/ 2147483647 w 2928"/>
              <a:gd name="T7" fmla="*/ 0 h 960"/>
              <a:gd name="T8" fmla="*/ 2147483647 w 2928"/>
              <a:gd name="T9" fmla="*/ 2147483647 h 960"/>
              <a:gd name="T10" fmla="*/ 2147483647 w 2928"/>
              <a:gd name="T11" fmla="*/ 2147483647 h 960"/>
              <a:gd name="T12" fmla="*/ 2147483647 w 2928"/>
              <a:gd name="T13" fmla="*/ 2147483647 h 960"/>
              <a:gd name="T14" fmla="*/ 2147483647 w 2928"/>
              <a:gd name="T15" fmla="*/ 2147483647 h 960"/>
              <a:gd name="T16" fmla="*/ 2147483647 w 2928"/>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960"/>
              <a:gd name="T29" fmla="*/ 2928 w 2928"/>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960">
                <a:moveTo>
                  <a:pt x="0" y="768"/>
                </a:moveTo>
                <a:lnTo>
                  <a:pt x="720" y="768"/>
                </a:lnTo>
                <a:lnTo>
                  <a:pt x="960" y="144"/>
                </a:lnTo>
                <a:lnTo>
                  <a:pt x="1296" y="0"/>
                </a:lnTo>
                <a:lnTo>
                  <a:pt x="1632" y="192"/>
                </a:lnTo>
                <a:lnTo>
                  <a:pt x="1872" y="720"/>
                </a:lnTo>
                <a:lnTo>
                  <a:pt x="2160" y="960"/>
                </a:lnTo>
                <a:lnTo>
                  <a:pt x="2544" y="768"/>
                </a:lnTo>
                <a:lnTo>
                  <a:pt x="2928" y="768"/>
                </a:ln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11" name="Freeform 16"/>
          <p:cNvSpPr>
            <a:spLocks/>
          </p:cNvSpPr>
          <p:nvPr/>
        </p:nvSpPr>
        <p:spPr bwMode="auto">
          <a:xfrm>
            <a:off x="1238126" y="4341192"/>
            <a:ext cx="2849562" cy="2362200"/>
          </a:xfrm>
          <a:custGeom>
            <a:avLst/>
            <a:gdLst>
              <a:gd name="T0" fmla="*/ 0 w 2928"/>
              <a:gd name="T1" fmla="*/ 2147483647 h 1152"/>
              <a:gd name="T2" fmla="*/ 2147483647 w 2928"/>
              <a:gd name="T3" fmla="*/ 2147483647 h 1152"/>
              <a:gd name="T4" fmla="*/ 2147483647 w 2928"/>
              <a:gd name="T5" fmla="*/ 2147483647 h 1152"/>
              <a:gd name="T6" fmla="*/ 2147483647 w 2928"/>
              <a:gd name="T7" fmla="*/ 2147483647 h 1152"/>
              <a:gd name="T8" fmla="*/ 2147483647 w 2928"/>
              <a:gd name="T9" fmla="*/ 0 h 1152"/>
              <a:gd name="T10" fmla="*/ 2147483647 w 2928"/>
              <a:gd name="T11" fmla="*/ 2147483647 h 1152"/>
              <a:gd name="T12" fmla="*/ 2147483647 w 2928"/>
              <a:gd name="T13" fmla="*/ 2147483647 h 1152"/>
              <a:gd name="T14" fmla="*/ 2147483647 w 2928"/>
              <a:gd name="T15" fmla="*/ 2147483647 h 1152"/>
              <a:gd name="T16" fmla="*/ 2147483647 w 2928"/>
              <a:gd name="T17" fmla="*/ 2147483647 h 1152"/>
              <a:gd name="T18" fmla="*/ 2147483647 w 2928"/>
              <a:gd name="T19" fmla="*/ 2147483647 h 1152"/>
              <a:gd name="T20" fmla="*/ 2147483647 w 2928"/>
              <a:gd name="T21" fmla="*/ 2147483647 h 1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8"/>
              <a:gd name="T34" fmla="*/ 0 h 1152"/>
              <a:gd name="T35" fmla="*/ 2928 w 2928"/>
              <a:gd name="T36" fmla="*/ 1152 h 1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8" h="1152">
                <a:moveTo>
                  <a:pt x="0" y="912"/>
                </a:moveTo>
                <a:lnTo>
                  <a:pt x="384" y="672"/>
                </a:lnTo>
                <a:lnTo>
                  <a:pt x="672" y="960"/>
                </a:lnTo>
                <a:lnTo>
                  <a:pt x="768" y="384"/>
                </a:lnTo>
                <a:lnTo>
                  <a:pt x="912" y="0"/>
                </a:lnTo>
                <a:lnTo>
                  <a:pt x="1248" y="144"/>
                </a:lnTo>
                <a:lnTo>
                  <a:pt x="1584" y="96"/>
                </a:lnTo>
                <a:lnTo>
                  <a:pt x="1872" y="672"/>
                </a:lnTo>
                <a:lnTo>
                  <a:pt x="2112" y="1152"/>
                </a:lnTo>
                <a:lnTo>
                  <a:pt x="2592" y="720"/>
                </a:lnTo>
                <a:lnTo>
                  <a:pt x="2928" y="720"/>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12" name="Freeform 21"/>
          <p:cNvSpPr>
            <a:spLocks/>
          </p:cNvSpPr>
          <p:nvPr/>
        </p:nvSpPr>
        <p:spPr bwMode="auto">
          <a:xfrm>
            <a:off x="5034805" y="4221088"/>
            <a:ext cx="2849563" cy="1968500"/>
          </a:xfrm>
          <a:custGeom>
            <a:avLst/>
            <a:gdLst>
              <a:gd name="T0" fmla="*/ 0 w 2928"/>
              <a:gd name="T1" fmla="*/ 2147483647 h 960"/>
              <a:gd name="T2" fmla="*/ 2147483647 w 2928"/>
              <a:gd name="T3" fmla="*/ 2147483647 h 960"/>
              <a:gd name="T4" fmla="*/ 2147483647 w 2928"/>
              <a:gd name="T5" fmla="*/ 2147483647 h 960"/>
              <a:gd name="T6" fmla="*/ 2147483647 w 2928"/>
              <a:gd name="T7" fmla="*/ 0 h 960"/>
              <a:gd name="T8" fmla="*/ 2147483647 w 2928"/>
              <a:gd name="T9" fmla="*/ 2147483647 h 960"/>
              <a:gd name="T10" fmla="*/ 2147483647 w 2928"/>
              <a:gd name="T11" fmla="*/ 2147483647 h 960"/>
              <a:gd name="T12" fmla="*/ 2147483647 w 2928"/>
              <a:gd name="T13" fmla="*/ 2147483647 h 960"/>
              <a:gd name="T14" fmla="*/ 2147483647 w 2928"/>
              <a:gd name="T15" fmla="*/ 2147483647 h 960"/>
              <a:gd name="T16" fmla="*/ 2147483647 w 2928"/>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8"/>
              <a:gd name="T28" fmla="*/ 0 h 960"/>
              <a:gd name="T29" fmla="*/ 2928 w 2928"/>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8" h="960">
                <a:moveTo>
                  <a:pt x="0" y="768"/>
                </a:moveTo>
                <a:lnTo>
                  <a:pt x="720" y="768"/>
                </a:lnTo>
                <a:lnTo>
                  <a:pt x="960" y="144"/>
                </a:lnTo>
                <a:lnTo>
                  <a:pt x="1296" y="0"/>
                </a:lnTo>
                <a:lnTo>
                  <a:pt x="1632" y="192"/>
                </a:lnTo>
                <a:lnTo>
                  <a:pt x="1872" y="720"/>
                </a:lnTo>
                <a:lnTo>
                  <a:pt x="2160" y="960"/>
                </a:lnTo>
                <a:lnTo>
                  <a:pt x="2544" y="768"/>
                </a:lnTo>
                <a:lnTo>
                  <a:pt x="2928" y="768"/>
                </a:ln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GB"/>
          </a:p>
        </p:txBody>
      </p:sp>
      <p:sp>
        <p:nvSpPr>
          <p:cNvPr id="13" name="Freeform 23"/>
          <p:cNvSpPr>
            <a:spLocks/>
          </p:cNvSpPr>
          <p:nvPr/>
        </p:nvSpPr>
        <p:spPr bwMode="auto">
          <a:xfrm>
            <a:off x="5052888" y="4005064"/>
            <a:ext cx="2844800" cy="2819400"/>
          </a:xfrm>
          <a:custGeom>
            <a:avLst/>
            <a:gdLst>
              <a:gd name="T0" fmla="*/ 0 w 1792"/>
              <a:gd name="T1" fmla="*/ 2147483647 h 1240"/>
              <a:gd name="T2" fmla="*/ 2147483647 w 1792"/>
              <a:gd name="T3" fmla="*/ 2147483647 h 1240"/>
              <a:gd name="T4" fmla="*/ 2147483647 w 1792"/>
              <a:gd name="T5" fmla="*/ 2147483647 h 1240"/>
              <a:gd name="T6" fmla="*/ 2147483647 w 1792"/>
              <a:gd name="T7" fmla="*/ 2147483647 h 1240"/>
              <a:gd name="T8" fmla="*/ 2147483647 w 1792"/>
              <a:gd name="T9" fmla="*/ 2147483647 h 1240"/>
              <a:gd name="T10" fmla="*/ 2147483647 w 1792"/>
              <a:gd name="T11" fmla="*/ 2147483647 h 1240"/>
              <a:gd name="T12" fmla="*/ 2147483647 w 1792"/>
              <a:gd name="T13" fmla="*/ 0 h 1240"/>
              <a:gd name="T14" fmla="*/ 2147483647 w 1792"/>
              <a:gd name="T15" fmla="*/ 2147483647 h 1240"/>
              <a:gd name="T16" fmla="*/ 2147483647 w 1792"/>
              <a:gd name="T17" fmla="*/ 2147483647 h 1240"/>
              <a:gd name="T18" fmla="*/ 2147483647 w 1792"/>
              <a:gd name="T19" fmla="*/ 2147483647 h 1240"/>
              <a:gd name="T20" fmla="*/ 2147483647 w 1792"/>
              <a:gd name="T21" fmla="*/ 2147483647 h 1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2"/>
              <a:gd name="T34" fmla="*/ 0 h 1240"/>
              <a:gd name="T35" fmla="*/ 1792 w 1792"/>
              <a:gd name="T36" fmla="*/ 1240 h 1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2" h="1240">
                <a:moveTo>
                  <a:pt x="0" y="1000"/>
                </a:moveTo>
                <a:lnTo>
                  <a:pt x="192" y="448"/>
                </a:lnTo>
                <a:lnTo>
                  <a:pt x="416" y="1112"/>
                </a:lnTo>
                <a:lnTo>
                  <a:pt x="468" y="520"/>
                </a:lnTo>
                <a:lnTo>
                  <a:pt x="560" y="24"/>
                </a:lnTo>
                <a:lnTo>
                  <a:pt x="784" y="568"/>
                </a:lnTo>
                <a:lnTo>
                  <a:pt x="944" y="0"/>
                </a:lnTo>
                <a:lnTo>
                  <a:pt x="1145" y="736"/>
                </a:lnTo>
                <a:lnTo>
                  <a:pt x="1336" y="1240"/>
                </a:lnTo>
                <a:lnTo>
                  <a:pt x="1624" y="488"/>
                </a:lnTo>
                <a:lnTo>
                  <a:pt x="1792" y="772"/>
                </a:lnTo>
              </a:path>
            </a:pathLst>
          </a:cu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GB"/>
          </a:p>
        </p:txBody>
      </p:sp>
      <p:sp>
        <p:nvSpPr>
          <p:cNvPr id="14" name="Text Box 24"/>
          <p:cNvSpPr txBox="1">
            <a:spLocks noChangeArrowheads="1"/>
          </p:cNvSpPr>
          <p:nvPr/>
        </p:nvSpPr>
        <p:spPr bwMode="auto">
          <a:xfrm>
            <a:off x="109413" y="2645742"/>
            <a:ext cx="106631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000" b="1" dirty="0"/>
              <a:t>small ß</a:t>
            </a:r>
          </a:p>
          <a:p>
            <a:pPr eaLnBrk="1" hangingPunct="1">
              <a:spcBef>
                <a:spcPct val="0"/>
              </a:spcBef>
              <a:buFontTx/>
              <a:buNone/>
            </a:pPr>
            <a:r>
              <a:rPr lang="en-US" altLang="en-US" sz="2000" b="1" dirty="0">
                <a:solidFill>
                  <a:srgbClr val="FF0000"/>
                </a:solidFill>
              </a:rPr>
              <a:t>large r</a:t>
            </a:r>
          </a:p>
        </p:txBody>
      </p:sp>
      <p:sp>
        <p:nvSpPr>
          <p:cNvPr id="15" name="Text Box 25"/>
          <p:cNvSpPr txBox="1">
            <a:spLocks noChangeArrowheads="1"/>
          </p:cNvSpPr>
          <p:nvPr/>
        </p:nvSpPr>
        <p:spPr bwMode="auto">
          <a:xfrm>
            <a:off x="109413" y="4836492"/>
            <a:ext cx="102463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000" b="1" dirty="0"/>
              <a:t>large ß</a:t>
            </a:r>
          </a:p>
          <a:p>
            <a:pPr eaLnBrk="1" hangingPunct="1">
              <a:spcBef>
                <a:spcPct val="0"/>
              </a:spcBef>
              <a:buFontTx/>
              <a:buNone/>
            </a:pPr>
            <a:r>
              <a:rPr lang="en-US" altLang="en-US" sz="2000" b="1" dirty="0">
                <a:solidFill>
                  <a:srgbClr val="FF0000"/>
                </a:solidFill>
              </a:rPr>
              <a:t>large r</a:t>
            </a:r>
          </a:p>
        </p:txBody>
      </p:sp>
      <p:sp>
        <p:nvSpPr>
          <p:cNvPr id="16" name="Text Box 26"/>
          <p:cNvSpPr txBox="1">
            <a:spLocks noChangeArrowheads="1"/>
          </p:cNvSpPr>
          <p:nvPr/>
        </p:nvSpPr>
        <p:spPr bwMode="auto">
          <a:xfrm>
            <a:off x="7961188" y="2639392"/>
            <a:ext cx="106631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000" b="1" dirty="0"/>
              <a:t>small ß</a:t>
            </a:r>
          </a:p>
          <a:p>
            <a:pPr eaLnBrk="1" hangingPunct="1">
              <a:spcBef>
                <a:spcPct val="0"/>
              </a:spcBef>
              <a:buFontTx/>
              <a:buNone/>
            </a:pPr>
            <a:r>
              <a:rPr lang="en-US" altLang="en-US" sz="2000" b="1" dirty="0">
                <a:solidFill>
                  <a:srgbClr val="FF0000"/>
                </a:solidFill>
              </a:rPr>
              <a:t>small r</a:t>
            </a:r>
          </a:p>
        </p:txBody>
      </p:sp>
      <p:sp>
        <p:nvSpPr>
          <p:cNvPr id="17" name="Text Box 27"/>
          <p:cNvSpPr txBox="1">
            <a:spLocks noChangeArrowheads="1"/>
          </p:cNvSpPr>
          <p:nvPr/>
        </p:nvSpPr>
        <p:spPr bwMode="auto">
          <a:xfrm>
            <a:off x="7961188" y="4830142"/>
            <a:ext cx="102463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000" b="1" dirty="0"/>
              <a:t>large ß</a:t>
            </a:r>
          </a:p>
          <a:p>
            <a:pPr eaLnBrk="1" hangingPunct="1">
              <a:spcBef>
                <a:spcPct val="0"/>
              </a:spcBef>
              <a:buFontTx/>
              <a:buNone/>
            </a:pPr>
            <a:r>
              <a:rPr lang="en-US" altLang="en-US" sz="2000" b="1" dirty="0">
                <a:solidFill>
                  <a:srgbClr val="FF0000"/>
                </a:solidFill>
              </a:rPr>
              <a:t>small r</a:t>
            </a:r>
          </a:p>
        </p:txBody>
      </p:sp>
      <p:sp>
        <p:nvSpPr>
          <p:cNvPr id="18" name="Rectangle 2"/>
          <p:cNvSpPr txBox="1">
            <a:spLocks noChangeArrowheads="1"/>
          </p:cNvSpPr>
          <p:nvPr/>
        </p:nvSpPr>
        <p:spPr bwMode="auto">
          <a:xfrm>
            <a:off x="35496" y="-27384"/>
            <a:ext cx="7772400" cy="57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Arial" charset="0"/>
              </a:defRPr>
            </a:lvl2pPr>
            <a:lvl3pPr algn="l" rtl="0" eaLnBrk="1" fontAlgn="base" hangingPunct="1">
              <a:spcBef>
                <a:spcPct val="0"/>
              </a:spcBef>
              <a:spcAft>
                <a:spcPct val="0"/>
              </a:spcAft>
              <a:defRPr sz="3000" b="1">
                <a:solidFill>
                  <a:schemeClr val="tx2"/>
                </a:solidFill>
                <a:latin typeface="Arial" charset="0"/>
              </a:defRPr>
            </a:lvl3pPr>
            <a:lvl4pPr algn="l" rtl="0" eaLnBrk="1" fontAlgn="base" hangingPunct="1">
              <a:spcBef>
                <a:spcPct val="0"/>
              </a:spcBef>
              <a:spcAft>
                <a:spcPct val="0"/>
              </a:spcAft>
              <a:defRPr sz="3000" b="1">
                <a:solidFill>
                  <a:schemeClr val="tx2"/>
                </a:solidFill>
                <a:latin typeface="Arial" charset="0"/>
              </a:defRPr>
            </a:lvl4pPr>
            <a:lvl5pPr algn="l" rtl="0" eaLnBrk="1" fontAlgn="base" hangingPunct="1">
              <a:spcBef>
                <a:spcPct val="0"/>
              </a:spcBef>
              <a:spcAft>
                <a:spcPct val="0"/>
              </a:spcAft>
              <a:defRPr sz="3000" b="1">
                <a:solidFill>
                  <a:schemeClr val="tx2"/>
                </a:solidFill>
                <a:latin typeface="Arial" charset="0"/>
              </a:defRPr>
            </a:lvl5pPr>
            <a:lvl6pPr marL="457200" algn="l" rtl="0" eaLnBrk="1" fontAlgn="base" hangingPunct="1">
              <a:spcBef>
                <a:spcPct val="0"/>
              </a:spcBef>
              <a:spcAft>
                <a:spcPct val="0"/>
              </a:spcAft>
              <a:defRPr sz="3000" b="1">
                <a:solidFill>
                  <a:schemeClr val="tx2"/>
                </a:solidFill>
                <a:latin typeface="Arial" charset="0"/>
              </a:defRPr>
            </a:lvl6pPr>
            <a:lvl7pPr marL="914400" algn="l" rtl="0" eaLnBrk="1" fontAlgn="base" hangingPunct="1">
              <a:spcBef>
                <a:spcPct val="0"/>
              </a:spcBef>
              <a:spcAft>
                <a:spcPct val="0"/>
              </a:spcAft>
              <a:defRPr sz="3000" b="1">
                <a:solidFill>
                  <a:schemeClr val="tx2"/>
                </a:solidFill>
                <a:latin typeface="Arial" charset="0"/>
              </a:defRPr>
            </a:lvl7pPr>
            <a:lvl8pPr marL="1371600" algn="l" rtl="0" eaLnBrk="1" fontAlgn="base" hangingPunct="1">
              <a:spcBef>
                <a:spcPct val="0"/>
              </a:spcBef>
              <a:spcAft>
                <a:spcPct val="0"/>
              </a:spcAft>
              <a:defRPr sz="3000" b="1">
                <a:solidFill>
                  <a:schemeClr val="tx2"/>
                </a:solidFill>
                <a:latin typeface="Arial" charset="0"/>
              </a:defRPr>
            </a:lvl8pPr>
            <a:lvl9pPr marL="1828800" algn="l" rtl="0" eaLnBrk="1" fontAlgn="base" hangingPunct="1">
              <a:spcBef>
                <a:spcPct val="0"/>
              </a:spcBef>
              <a:spcAft>
                <a:spcPct val="0"/>
              </a:spcAft>
              <a:defRPr sz="3000" b="1">
                <a:solidFill>
                  <a:schemeClr val="tx2"/>
                </a:solidFill>
                <a:latin typeface="Arial" charset="0"/>
              </a:defRPr>
            </a:lvl9pPr>
          </a:lstStyle>
          <a:p>
            <a:r>
              <a:rPr lang="en-US" altLang="en-US" kern="0" dirty="0" smtClean="0">
                <a:solidFill>
                  <a:schemeClr val="bg1"/>
                </a:solidFill>
                <a:ea typeface="ＭＳ Ｐゴシック" pitchFamily="34" charset="-128"/>
              </a:rPr>
              <a:t>Beta Weights</a:t>
            </a:r>
          </a:p>
        </p:txBody>
      </p:sp>
      <p:sp>
        <p:nvSpPr>
          <p:cNvPr id="19" name="TextBox 18"/>
          <p:cNvSpPr txBox="1"/>
          <p:nvPr/>
        </p:nvSpPr>
        <p:spPr>
          <a:xfrm>
            <a:off x="7358050" y="6295273"/>
            <a:ext cx="2071734" cy="276999"/>
          </a:xfrm>
          <a:prstGeom prst="rect">
            <a:avLst/>
          </a:prstGeom>
          <a:noFill/>
        </p:spPr>
        <p:txBody>
          <a:bodyPr wrap="square" rtlCol="0">
            <a:spAutoFit/>
          </a:bodyPr>
          <a:lstStyle/>
          <a:p>
            <a:r>
              <a:rPr lang="en-GB" sz="1200" dirty="0" smtClean="0"/>
              <a:t>         courtesy of [13] </a:t>
            </a:r>
            <a:endParaRPr lang="en-GB" sz="1200" dirty="0"/>
          </a:p>
        </p:txBody>
      </p:sp>
    </p:spTree>
    <p:extLst>
      <p:ext uri="{BB962C8B-B14F-4D97-AF65-F5344CB8AC3E}">
        <p14:creationId xmlns="" xmlns:p14="http://schemas.microsoft.com/office/powerpoint/2010/main" val="2356852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63513"/>
            <a:ext cx="8487419" cy="5545807"/>
          </a:xfrm>
        </p:spPr>
        <p:txBody>
          <a:bodyPr/>
          <a:lstStyle/>
          <a:p>
            <a:pPr>
              <a:buFont typeface="+mj-lt"/>
              <a:buAutoNum type="arabicPeriod"/>
            </a:pPr>
            <a:r>
              <a:rPr lang="en-GB" sz="1400" dirty="0" smtClean="0"/>
              <a:t>http</a:t>
            </a:r>
            <a:r>
              <a:rPr lang="en-GB" sz="1400" dirty="0" smtClean="0"/>
              <a:t>://en.wikipedia.org/wiki/Magnetic_resonance_imaging</a:t>
            </a:r>
          </a:p>
          <a:p>
            <a:pPr>
              <a:buFont typeface="+mj-lt"/>
              <a:buAutoNum type="arabicPeriod"/>
            </a:pPr>
            <a:r>
              <a:rPr lang="en-GB" sz="1400" dirty="0" smtClean="0"/>
              <a:t>http</a:t>
            </a:r>
            <a:r>
              <a:rPr lang="en-GB" sz="1400" dirty="0" smtClean="0"/>
              <a:t>://www.snl.salk.edu/~anja/links/projectsfMRI1.html</a:t>
            </a:r>
          </a:p>
          <a:p>
            <a:pPr>
              <a:buFont typeface="+mj-lt"/>
              <a:buAutoNum type="arabicPeriod"/>
            </a:pPr>
            <a:r>
              <a:rPr lang="en-GB" sz="1400" dirty="0" smtClean="0"/>
              <a:t>http</a:t>
            </a:r>
            <a:r>
              <a:rPr lang="en-GB" sz="1400" dirty="0" smtClean="0"/>
              <a:t>://www.adhd-brain.com/adhd-cure.html</a:t>
            </a:r>
          </a:p>
          <a:p>
            <a:pPr>
              <a:spcBef>
                <a:spcPts val="0"/>
              </a:spcBef>
              <a:buFont typeface="+mj-lt"/>
              <a:buAutoNum type="arabicPeriod"/>
              <a:defRPr/>
            </a:pPr>
            <a:r>
              <a:rPr lang="en-GB" sz="1400" dirty="0" smtClean="0"/>
              <a:t> </a:t>
            </a:r>
            <a:r>
              <a:rPr lang="en-GB" sz="1400" dirty="0" smtClean="0"/>
              <a:t>Dr</a:t>
            </a:r>
            <a:r>
              <a:rPr lang="en-GB" sz="1400" dirty="0" smtClean="0"/>
              <a:t>. Arthur W. Toga, Laboratory of </a:t>
            </a:r>
            <a:r>
              <a:rPr lang="en-GB" sz="1400" dirty="0" err="1" smtClean="0"/>
              <a:t>Neuro</a:t>
            </a:r>
            <a:r>
              <a:rPr lang="en-GB" sz="1400" dirty="0" smtClean="0"/>
              <a:t> Imaging at </a:t>
            </a:r>
            <a:r>
              <a:rPr lang="en-GB" sz="1400" dirty="0" smtClean="0"/>
              <a:t>UCLA</a:t>
            </a:r>
            <a:endParaRPr lang="en-GB" sz="1400" dirty="0" smtClean="0"/>
          </a:p>
          <a:p>
            <a:pPr>
              <a:buFont typeface="+mj-lt"/>
              <a:buAutoNum type="arabicPeriod"/>
            </a:pPr>
            <a:r>
              <a:rPr lang="en-GB" sz="1400" dirty="0" smtClean="0"/>
              <a:t>https</a:t>
            </a:r>
            <a:r>
              <a:rPr lang="en-GB" sz="1400" dirty="0" smtClean="0"/>
              <a:t>://gifsoup.com/view/4678710/nerve-impulses.html</a:t>
            </a:r>
          </a:p>
          <a:p>
            <a:pPr>
              <a:buFont typeface="+mj-lt"/>
              <a:buAutoNum type="arabicPeriod"/>
            </a:pPr>
            <a:r>
              <a:rPr lang="en-GB" sz="1400" dirty="0" smtClean="0">
                <a:hlinkClick r:id="rId3"/>
              </a:rPr>
              <a:t>http://</a:t>
            </a:r>
            <a:r>
              <a:rPr lang="en-GB" sz="1400" dirty="0" smtClean="0">
                <a:hlinkClick r:id="rId3"/>
              </a:rPr>
              <a:t>www.mayfieldclinic.com/PE-DBS.htm</a:t>
            </a:r>
            <a:endParaRPr lang="en-GB" sz="1400" dirty="0" smtClean="0"/>
          </a:p>
          <a:p>
            <a:pPr>
              <a:buFont typeface="+mj-lt"/>
              <a:buAutoNum type="arabicPeriod"/>
            </a:pPr>
            <a:r>
              <a:rPr lang="en-GB" sz="1400" dirty="0" smtClean="0"/>
              <a:t>http</a:t>
            </a:r>
            <a:r>
              <a:rPr lang="en-GB" sz="1400" dirty="0" smtClean="0"/>
              <a:t>://ak4.picdn.net/shutterstock/videos/344095/preview/stock-footage--d-blood-cells-in-vein.jpg</a:t>
            </a:r>
          </a:p>
          <a:p>
            <a:pPr defTabSz="990570">
              <a:buFont typeface="+mj-lt"/>
              <a:buAutoNum type="arabicPeriod"/>
              <a:defRPr/>
            </a:pPr>
            <a:r>
              <a:rPr lang="en-GB" sz="1400" dirty="0" smtClean="0"/>
              <a:t>http</a:t>
            </a:r>
            <a:r>
              <a:rPr lang="en-GB" sz="1400" dirty="0" smtClean="0"/>
              <a:t>://web.campbell.edu/faculty/nemecz/323_lect/proteins/globins.html</a:t>
            </a:r>
          </a:p>
          <a:p>
            <a:pPr defTabSz="990570">
              <a:buFont typeface="+mj-lt"/>
              <a:buAutoNum type="arabicPeriod"/>
              <a:defRPr/>
            </a:pPr>
            <a:r>
              <a:rPr lang="en-GB" sz="1400" dirty="0" smtClean="0"/>
              <a:t>http</a:t>
            </a:r>
            <a:r>
              <a:rPr lang="en-GB" sz="1400" dirty="0" smtClean="0"/>
              <a:t>://ej.iop.org/images/0034-4885/76/9/096601/Full/rpp339755f09_online.jpg</a:t>
            </a:r>
          </a:p>
          <a:p>
            <a:pPr defTabSz="990570">
              <a:buFont typeface="+mj-lt"/>
              <a:buAutoNum type="arabicPeriod"/>
              <a:defRPr/>
            </a:pPr>
            <a:r>
              <a:rPr lang="en-GB" sz="1400" dirty="0" smtClean="0"/>
              <a:t> </a:t>
            </a:r>
            <a:r>
              <a:rPr lang="en-GB" sz="1400" dirty="0" smtClean="0">
                <a:hlinkClick r:id="rId4"/>
              </a:rPr>
              <a:t>http://ej.iop.org/images/0034-4885/76/9/096601/Full/rpp339755f02_online.jpg</a:t>
            </a:r>
            <a:endParaRPr lang="en-GB" sz="1400" dirty="0" smtClean="0"/>
          </a:p>
          <a:p>
            <a:pPr defTabSz="990570">
              <a:buFont typeface="+mj-lt"/>
              <a:buAutoNum type="arabicPeriod"/>
              <a:defRPr/>
            </a:pPr>
            <a:r>
              <a:rPr lang="en-GB" sz="1400" dirty="0" smtClean="0"/>
              <a:t>http://en.wikipedia.org/wiki/Convolution</a:t>
            </a:r>
            <a:endParaRPr lang="en-GB" sz="1400" dirty="0" smtClean="0"/>
          </a:p>
          <a:p>
            <a:pPr defTabSz="990570">
              <a:buFont typeface="+mj-lt"/>
              <a:buAutoNum type="arabicPeriod"/>
              <a:defRPr/>
            </a:pPr>
            <a:r>
              <a:rPr lang="en-US" altLang="en-US" sz="1400" i="1" dirty="0" err="1" smtClean="0"/>
              <a:t>Handwerker</a:t>
            </a:r>
            <a:r>
              <a:rPr lang="en-US" altLang="en-US" sz="1400" i="1" dirty="0" smtClean="0"/>
              <a:t> </a:t>
            </a:r>
            <a:r>
              <a:rPr lang="en-US" altLang="en-US" sz="1400" i="1" dirty="0" smtClean="0"/>
              <a:t>et al., 2004, </a:t>
            </a:r>
            <a:r>
              <a:rPr lang="en-US" altLang="en-US" sz="1400" i="1" dirty="0" err="1" smtClean="0"/>
              <a:t>NeuroImage</a:t>
            </a:r>
            <a:r>
              <a:rPr lang="en-US" altLang="en-US" sz="1400" i="1" dirty="0" smtClean="0"/>
              <a:t> </a:t>
            </a:r>
          </a:p>
          <a:p>
            <a:pPr defTabSz="990570">
              <a:buFont typeface="+mj-lt"/>
              <a:buAutoNum type="arabicPeriod"/>
              <a:defRPr/>
            </a:pPr>
            <a:r>
              <a:rPr lang="en-US" altLang="en-US" sz="1400" dirty="0" smtClean="0">
                <a:hlinkClick r:id="rId5"/>
              </a:rPr>
              <a:t>http</a:t>
            </a:r>
            <a:r>
              <a:rPr lang="en-US" altLang="en-US" sz="1400" dirty="0" smtClean="0">
                <a:hlinkClick r:id="rId5"/>
              </a:rPr>
              <a:t>://www.fmri4newbies.com</a:t>
            </a:r>
            <a:r>
              <a:rPr lang="en-US" altLang="en-US" sz="1400" dirty="0" smtClean="0">
                <a:hlinkClick r:id="rId5"/>
              </a:rPr>
              <a:t>/</a:t>
            </a:r>
            <a:endParaRPr lang="en-US" altLang="en-US" sz="1400" dirty="0" smtClean="0"/>
          </a:p>
          <a:p>
            <a:pPr defTabSz="990570">
              <a:buFont typeface="+mj-lt"/>
              <a:buAutoNum type="arabicPeriod"/>
              <a:defRPr/>
            </a:pPr>
            <a:r>
              <a:rPr lang="en-US" altLang="en-US" sz="1400" dirty="0" smtClean="0"/>
              <a:t>http://www.youtube.com/watch?v=vGLd-bUwVXg</a:t>
            </a:r>
            <a:endParaRPr lang="en-US" altLang="en-US" sz="1400" dirty="0" smtClean="0"/>
          </a:p>
          <a:p>
            <a:pPr defTabSz="990570">
              <a:buNone/>
              <a:defRPr/>
            </a:pPr>
            <a:endParaRPr lang="en-GB" sz="1400" dirty="0" smtClean="0"/>
          </a:p>
          <a:p>
            <a:pPr defTabSz="990570">
              <a:buNone/>
              <a:defRPr/>
            </a:pPr>
            <a:r>
              <a:rPr lang="en-GB" sz="1400" b="1" dirty="0" smtClean="0"/>
              <a:t>Acknowledgments: </a:t>
            </a:r>
          </a:p>
          <a:p>
            <a:pPr defTabSz="990570">
              <a:buNone/>
              <a:defRPr/>
            </a:pPr>
            <a:endParaRPr lang="en-GB" sz="1400" dirty="0" smtClean="0"/>
          </a:p>
          <a:p>
            <a:pPr defTabSz="990570">
              <a:buNone/>
              <a:defRPr/>
            </a:pPr>
            <a:r>
              <a:rPr lang="en-GB" sz="1400" dirty="0" smtClean="0"/>
              <a:t>Dr Guillaume </a:t>
            </a:r>
            <a:r>
              <a:rPr lang="en-GB" sz="1400" dirty="0" err="1" smtClean="0"/>
              <a:t>Flandin</a:t>
            </a:r>
            <a:endParaRPr lang="en-GB" sz="1400" dirty="0" smtClean="0"/>
          </a:p>
          <a:p>
            <a:pPr defTabSz="990570">
              <a:buNone/>
              <a:defRPr/>
            </a:pPr>
            <a:r>
              <a:rPr lang="en-GB" sz="1400" dirty="0" smtClean="0"/>
              <a:t>Prof. Geoffrey </a:t>
            </a:r>
            <a:r>
              <a:rPr lang="en-GB" sz="1400" dirty="0" smtClean="0"/>
              <a:t>Aguirre </a:t>
            </a:r>
          </a:p>
          <a:p>
            <a:pPr defTabSz="990570">
              <a:buNone/>
              <a:defRPr/>
            </a:pPr>
            <a:endParaRPr lang="en-GB" sz="1400" dirty="0" smtClean="0"/>
          </a:p>
          <a:p>
            <a:pPr defTabSz="990570">
              <a:buNone/>
              <a:defRPr/>
            </a:pPr>
            <a:endParaRPr lang="en-GB" sz="1400" dirty="0" smtClean="0"/>
          </a:p>
          <a:p>
            <a:pPr defTabSz="990570">
              <a:buNone/>
              <a:defRPr/>
            </a:pPr>
            <a:endParaRPr lang="en-US" altLang="en-US" sz="1400" dirty="0" smtClean="0"/>
          </a:p>
          <a:p>
            <a:endParaRPr lang="en-US" altLang="en-US" sz="1400" dirty="0" smtClean="0"/>
          </a:p>
          <a:p>
            <a:pPr defTabSz="990570">
              <a:buFont typeface="+mj-lt"/>
              <a:buAutoNum type="arabicPeriod"/>
              <a:defRPr/>
            </a:pPr>
            <a:endParaRPr lang="en-US" altLang="en-US" sz="1400" i="1" dirty="0" smtClean="0"/>
          </a:p>
          <a:p>
            <a:pPr defTabSz="990570">
              <a:buFont typeface="+mj-lt"/>
              <a:buAutoNum type="arabicPeriod"/>
              <a:defRPr/>
            </a:pPr>
            <a:endParaRPr lang="en-US" altLang="en-US" sz="1400" i="1" dirty="0" smtClean="0"/>
          </a:p>
          <a:p>
            <a:pPr defTabSz="990570">
              <a:buFont typeface="+mj-lt"/>
              <a:buAutoNum type="arabicPeriod"/>
              <a:defRPr/>
            </a:pPr>
            <a:endParaRPr lang="en-GB" sz="1400" dirty="0" smtClean="0"/>
          </a:p>
          <a:p>
            <a:pPr defTabSz="990570">
              <a:defRPr/>
            </a:pPr>
            <a:endParaRPr lang="en-GB" sz="1400" dirty="0" smtClean="0"/>
          </a:p>
          <a:p>
            <a:pPr defTabSz="990570">
              <a:defRPr/>
            </a:pPr>
            <a:endParaRPr lang="en-GB" sz="1400" dirty="0" smtClean="0"/>
          </a:p>
          <a:p>
            <a:pPr defTabSz="990570">
              <a:defRPr/>
            </a:pPr>
            <a:endParaRPr lang="en-GB" sz="1400" dirty="0" smtClean="0"/>
          </a:p>
          <a:p>
            <a:pPr defTabSz="990570">
              <a:defRPr/>
            </a:pPr>
            <a:endParaRPr lang="en-GB" sz="1400" dirty="0" smtClean="0"/>
          </a:p>
          <a:p>
            <a:endParaRPr lang="en-GB" sz="1400" dirty="0" smtClean="0"/>
          </a:p>
          <a:p>
            <a:pPr defTabSz="990570">
              <a:buFont typeface="+mj-lt"/>
              <a:buAutoNum type="arabicPeriod"/>
              <a:tabLst>
                <a:tab pos="628650" algn="l"/>
              </a:tabLst>
              <a:defRPr/>
            </a:pPr>
            <a:endParaRPr lang="en-GB" sz="1400" dirty="0"/>
          </a:p>
          <a:p>
            <a:pPr>
              <a:buFont typeface="+mj-lt"/>
              <a:buAutoNum type="arabicPeriod"/>
              <a:tabLst>
                <a:tab pos="628650" algn="l"/>
              </a:tabLst>
            </a:pPr>
            <a:endParaRPr lang="en-GB" sz="1400" dirty="0"/>
          </a:p>
          <a:p>
            <a:pPr>
              <a:buFont typeface="+mj-lt"/>
              <a:buAutoNum type="arabicPeriod"/>
              <a:tabLst>
                <a:tab pos="628650" algn="l"/>
              </a:tabLst>
            </a:pPr>
            <a:endParaRPr lang="en-GB" sz="1400" dirty="0"/>
          </a:p>
        </p:txBody>
      </p:sp>
      <p:sp>
        <p:nvSpPr>
          <p:cNvPr id="4" name="Rectangle 2"/>
          <p:cNvSpPr txBox="1">
            <a:spLocks noChangeArrowheads="1"/>
          </p:cNvSpPr>
          <p:nvPr/>
        </p:nvSpPr>
        <p:spPr bwMode="auto">
          <a:xfrm>
            <a:off x="-5011" y="3076"/>
            <a:ext cx="874395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3000" b="1">
                <a:solidFill>
                  <a:schemeClr val="tx2"/>
                </a:solidFill>
                <a:latin typeface="Arial" charset="0"/>
              </a:defRPr>
            </a:lvl2pPr>
            <a:lvl3pPr algn="l" rtl="0" eaLnBrk="1" fontAlgn="base" hangingPunct="1">
              <a:spcBef>
                <a:spcPct val="0"/>
              </a:spcBef>
              <a:spcAft>
                <a:spcPct val="0"/>
              </a:spcAft>
              <a:defRPr sz="3000" b="1">
                <a:solidFill>
                  <a:schemeClr val="tx2"/>
                </a:solidFill>
                <a:latin typeface="Arial" charset="0"/>
              </a:defRPr>
            </a:lvl3pPr>
            <a:lvl4pPr algn="l" rtl="0" eaLnBrk="1" fontAlgn="base" hangingPunct="1">
              <a:spcBef>
                <a:spcPct val="0"/>
              </a:spcBef>
              <a:spcAft>
                <a:spcPct val="0"/>
              </a:spcAft>
              <a:defRPr sz="3000" b="1">
                <a:solidFill>
                  <a:schemeClr val="tx2"/>
                </a:solidFill>
                <a:latin typeface="Arial" charset="0"/>
              </a:defRPr>
            </a:lvl4pPr>
            <a:lvl5pPr algn="l" rtl="0" eaLnBrk="1" fontAlgn="base" hangingPunct="1">
              <a:spcBef>
                <a:spcPct val="0"/>
              </a:spcBef>
              <a:spcAft>
                <a:spcPct val="0"/>
              </a:spcAft>
              <a:defRPr sz="3000" b="1">
                <a:solidFill>
                  <a:schemeClr val="tx2"/>
                </a:solidFill>
                <a:latin typeface="Arial" charset="0"/>
              </a:defRPr>
            </a:lvl5pPr>
            <a:lvl6pPr marL="457200" algn="l" rtl="0" eaLnBrk="1" fontAlgn="base" hangingPunct="1">
              <a:spcBef>
                <a:spcPct val="0"/>
              </a:spcBef>
              <a:spcAft>
                <a:spcPct val="0"/>
              </a:spcAft>
              <a:defRPr sz="3000" b="1">
                <a:solidFill>
                  <a:schemeClr val="tx2"/>
                </a:solidFill>
                <a:latin typeface="Arial" charset="0"/>
              </a:defRPr>
            </a:lvl6pPr>
            <a:lvl7pPr marL="914400" algn="l" rtl="0" eaLnBrk="1" fontAlgn="base" hangingPunct="1">
              <a:spcBef>
                <a:spcPct val="0"/>
              </a:spcBef>
              <a:spcAft>
                <a:spcPct val="0"/>
              </a:spcAft>
              <a:defRPr sz="3000" b="1">
                <a:solidFill>
                  <a:schemeClr val="tx2"/>
                </a:solidFill>
                <a:latin typeface="Arial" charset="0"/>
              </a:defRPr>
            </a:lvl7pPr>
            <a:lvl8pPr marL="1371600" algn="l" rtl="0" eaLnBrk="1" fontAlgn="base" hangingPunct="1">
              <a:spcBef>
                <a:spcPct val="0"/>
              </a:spcBef>
              <a:spcAft>
                <a:spcPct val="0"/>
              </a:spcAft>
              <a:defRPr sz="3000" b="1">
                <a:solidFill>
                  <a:schemeClr val="tx2"/>
                </a:solidFill>
                <a:latin typeface="Arial" charset="0"/>
              </a:defRPr>
            </a:lvl8pPr>
            <a:lvl9pPr marL="1828800" algn="l" rtl="0" eaLnBrk="1" fontAlgn="base" hangingPunct="1">
              <a:spcBef>
                <a:spcPct val="0"/>
              </a:spcBef>
              <a:spcAft>
                <a:spcPct val="0"/>
              </a:spcAft>
              <a:defRPr sz="3000" b="1">
                <a:solidFill>
                  <a:schemeClr val="tx2"/>
                </a:solidFill>
                <a:latin typeface="Arial" charset="0"/>
              </a:defRPr>
            </a:lvl9pPr>
          </a:lstStyle>
          <a:p>
            <a:r>
              <a:rPr lang="en-GB" sz="3200" kern="0" dirty="0" smtClean="0">
                <a:solidFill>
                  <a:schemeClr val="bg1"/>
                </a:solidFill>
              </a:rPr>
              <a:t>References (Part 1) </a:t>
            </a:r>
            <a:endParaRPr lang="en-US" sz="3200" kern="0" dirty="0">
              <a:solidFill>
                <a:schemeClr val="bg1"/>
              </a:solidFill>
            </a:endParaRPr>
          </a:p>
        </p:txBody>
      </p:sp>
    </p:spTree>
    <p:extLst>
      <p:ext uri="{BB962C8B-B14F-4D97-AF65-F5344CB8AC3E}">
        <p14:creationId xmlns="" xmlns:p14="http://schemas.microsoft.com/office/powerpoint/2010/main" val="1772030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 2</a:t>
            </a:r>
            <a:br>
              <a:rPr lang="en-GB" dirty="0" smtClean="0"/>
            </a:br>
            <a:r>
              <a:rPr lang="en-GB" sz="3200" dirty="0" smtClean="0"/>
              <a:t> </a:t>
            </a:r>
            <a:r>
              <a:rPr lang="en-GB" sz="3200" dirty="0" err="1" smtClean="0"/>
              <a:t>Yuying</a:t>
            </a:r>
            <a:r>
              <a:rPr lang="en-GB" sz="3200" dirty="0" smtClean="0"/>
              <a:t> Liang</a:t>
            </a:r>
            <a:r>
              <a:rPr lang="en-GB" dirty="0" smtClean="0"/>
              <a:t> </a:t>
            </a:r>
            <a:endParaRPr lang="en-GB" dirty="0"/>
          </a:p>
        </p:txBody>
      </p:sp>
      <p:sp>
        <p:nvSpPr>
          <p:cNvPr id="3" name="Content Placeholder 2"/>
          <p:cNvSpPr>
            <a:spLocks noGrp="1"/>
          </p:cNvSpPr>
          <p:nvPr>
            <p:ph idx="1"/>
          </p:nvPr>
        </p:nvSpPr>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GB" sz="3200" smtClean="0"/>
              <a:t>Contrasts and Inference</a:t>
            </a:r>
          </a:p>
        </p:txBody>
      </p:sp>
      <p:sp>
        <p:nvSpPr>
          <p:cNvPr id="21507" name="Content Placeholder 2"/>
          <p:cNvSpPr>
            <a:spLocks noGrp="1"/>
          </p:cNvSpPr>
          <p:nvPr>
            <p:ph idx="1"/>
          </p:nvPr>
        </p:nvSpPr>
        <p:spPr/>
        <p:txBody>
          <a:bodyPr/>
          <a:lstStyle/>
          <a:p>
            <a:pPr eaLnBrk="1" hangingPunct="1"/>
            <a:r>
              <a:rPr lang="en-GB" smtClean="0"/>
              <a:t>Contrasts: what and why?</a:t>
            </a:r>
          </a:p>
          <a:p>
            <a:pPr eaLnBrk="1" hangingPunct="1"/>
            <a:r>
              <a:rPr lang="en-GB" smtClean="0"/>
              <a:t>T-contrasts</a:t>
            </a:r>
          </a:p>
          <a:p>
            <a:pPr eaLnBrk="1" hangingPunct="1"/>
            <a:r>
              <a:rPr lang="en-GB" smtClean="0"/>
              <a:t>F-contrasts</a:t>
            </a:r>
          </a:p>
          <a:p>
            <a:pPr eaLnBrk="1" hangingPunct="1"/>
            <a:r>
              <a:rPr lang="en-GB" smtClean="0"/>
              <a:t>Example on SPM</a:t>
            </a:r>
          </a:p>
          <a:p>
            <a:pPr eaLnBrk="1" hangingPunct="1"/>
            <a:r>
              <a:rPr lang="en-GB" smtClean="0"/>
              <a:t>Levels of inference</a:t>
            </a:r>
          </a:p>
        </p:txBody>
      </p:sp>
    </p:spTree>
    <p:extLst>
      <p:ext uri="{BB962C8B-B14F-4D97-AF65-F5344CB8AC3E}">
        <p14:creationId xmlns="" xmlns:p14="http://schemas.microsoft.com/office/powerpoint/2010/main" val="2233460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First level Analysis = Within Subjects Analysis</a:t>
            </a:r>
            <a:endParaRPr lang="en-GB" sz="3200" dirty="0"/>
          </a:p>
        </p:txBody>
      </p:sp>
      <p:sp>
        <p:nvSpPr>
          <p:cNvPr id="3" name="Content Placeholder 2"/>
          <p:cNvSpPr>
            <a:spLocks noGrp="1"/>
          </p:cNvSpPr>
          <p:nvPr>
            <p:ph idx="1"/>
          </p:nvPr>
        </p:nvSpPr>
        <p:spPr/>
        <p:txBody>
          <a:bodyPr/>
          <a:lstStyle/>
          <a:p>
            <a:endParaRPr lang="en-GB" dirty="0"/>
          </a:p>
        </p:txBody>
      </p:sp>
      <p:grpSp>
        <p:nvGrpSpPr>
          <p:cNvPr id="4" name="Group 145"/>
          <p:cNvGrpSpPr>
            <a:grpSpLocks/>
          </p:cNvGrpSpPr>
          <p:nvPr/>
        </p:nvGrpSpPr>
        <p:grpSpPr bwMode="auto">
          <a:xfrm>
            <a:off x="457200" y="1600200"/>
            <a:ext cx="3733800" cy="4027488"/>
            <a:chOff x="457201" y="1600201"/>
            <a:chExt cx="4571999" cy="4519286"/>
          </a:xfrm>
        </p:grpSpPr>
        <p:grpSp>
          <p:nvGrpSpPr>
            <p:cNvPr id="5" name="Group 5"/>
            <p:cNvGrpSpPr>
              <a:grpSpLocks/>
            </p:cNvGrpSpPr>
            <p:nvPr/>
          </p:nvGrpSpPr>
          <p:grpSpPr bwMode="auto">
            <a:xfrm>
              <a:off x="457201" y="1600201"/>
              <a:ext cx="1981200" cy="2285999"/>
              <a:chOff x="457200" y="1600201"/>
              <a:chExt cx="3408655" cy="3237885"/>
            </a:xfrm>
          </p:grpSpPr>
          <p:sp>
            <p:nvSpPr>
              <p:cNvPr id="80" name="Text Box 164"/>
              <p:cNvSpPr txBox="1">
                <a:spLocks noChangeArrowheads="1"/>
              </p:cNvSpPr>
              <p:nvPr/>
            </p:nvSpPr>
            <p:spPr bwMode="auto">
              <a:xfrm rot="2760000">
                <a:off x="1073036" y="4166791"/>
                <a:ext cx="837317" cy="505273"/>
              </a:xfrm>
              <a:prstGeom prst="rect">
                <a:avLst/>
              </a:prstGeom>
              <a:noFill/>
              <a:ln w="76200">
                <a:noFill/>
                <a:miter lim="800000"/>
                <a:headEnd/>
                <a:tailEnd/>
              </a:ln>
            </p:spPr>
            <p:txBody>
              <a:bodyPr wrap="none">
                <a:spAutoFit/>
              </a:bodyPr>
              <a:lstStyle/>
              <a:p>
                <a:pPr algn="ctr" defTabSz="457200"/>
                <a:r>
                  <a:rPr lang="de-DE" sz="2800" b="1">
                    <a:solidFill>
                      <a:prstClr val="black"/>
                    </a:solidFill>
                  </a:rPr>
                  <a:t>Time</a:t>
                </a:r>
                <a:endParaRPr lang="en-GB" sz="2800" b="1">
                  <a:solidFill>
                    <a:prstClr val="black"/>
                  </a:solidFill>
                </a:endParaRPr>
              </a:p>
            </p:txBody>
          </p:sp>
          <p:grpSp>
            <p:nvGrpSpPr>
              <p:cNvPr id="6" name="Group 180"/>
              <p:cNvGrpSpPr>
                <a:grpSpLocks/>
              </p:cNvGrpSpPr>
              <p:nvPr/>
            </p:nvGrpSpPr>
            <p:grpSpPr bwMode="auto">
              <a:xfrm>
                <a:off x="457200" y="1600201"/>
                <a:ext cx="1035267" cy="1162284"/>
                <a:chOff x="192" y="720"/>
                <a:chExt cx="670" cy="887"/>
              </a:xfrm>
            </p:grpSpPr>
            <p:pic>
              <p:nvPicPr>
                <p:cNvPr id="145" name="Picture 18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46" name="Line 18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47" name="Line 18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 name="Group 184"/>
              <p:cNvGrpSpPr>
                <a:grpSpLocks/>
              </p:cNvGrpSpPr>
              <p:nvPr/>
            </p:nvGrpSpPr>
            <p:grpSpPr bwMode="auto">
              <a:xfrm>
                <a:off x="605537" y="1725995"/>
                <a:ext cx="1035267" cy="1162284"/>
                <a:chOff x="192" y="720"/>
                <a:chExt cx="670" cy="887"/>
              </a:xfrm>
            </p:grpSpPr>
            <p:pic>
              <p:nvPicPr>
                <p:cNvPr id="142" name="Picture 18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43" name="Line 18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44" name="Line 18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3" name="Group 188"/>
              <p:cNvGrpSpPr>
                <a:grpSpLocks/>
              </p:cNvGrpSpPr>
              <p:nvPr/>
            </p:nvGrpSpPr>
            <p:grpSpPr bwMode="auto">
              <a:xfrm>
                <a:off x="753874" y="1851789"/>
                <a:ext cx="1035267" cy="1162284"/>
                <a:chOff x="192" y="720"/>
                <a:chExt cx="670" cy="887"/>
              </a:xfrm>
            </p:grpSpPr>
            <p:pic>
              <p:nvPicPr>
                <p:cNvPr id="139" name="Picture 18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40" name="Line 19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41" name="Line 19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4" name="Group 192"/>
              <p:cNvGrpSpPr>
                <a:grpSpLocks/>
              </p:cNvGrpSpPr>
              <p:nvPr/>
            </p:nvGrpSpPr>
            <p:grpSpPr bwMode="auto">
              <a:xfrm>
                <a:off x="902210" y="1977582"/>
                <a:ext cx="1035267" cy="1162284"/>
                <a:chOff x="192" y="720"/>
                <a:chExt cx="670" cy="887"/>
              </a:xfrm>
            </p:grpSpPr>
            <p:pic>
              <p:nvPicPr>
                <p:cNvPr id="136" name="Picture 19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37" name="Line 19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38" name="Line 19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 name="Group 196"/>
              <p:cNvGrpSpPr>
                <a:grpSpLocks/>
              </p:cNvGrpSpPr>
              <p:nvPr/>
            </p:nvGrpSpPr>
            <p:grpSpPr bwMode="auto">
              <a:xfrm>
                <a:off x="1050547" y="2103376"/>
                <a:ext cx="1035267" cy="1162284"/>
                <a:chOff x="192" y="720"/>
                <a:chExt cx="670" cy="887"/>
              </a:xfrm>
            </p:grpSpPr>
            <p:pic>
              <p:nvPicPr>
                <p:cNvPr id="133" name="Picture 19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34" name="Line 19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35" name="Line 19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 name="Group 200"/>
              <p:cNvGrpSpPr>
                <a:grpSpLocks/>
              </p:cNvGrpSpPr>
              <p:nvPr/>
            </p:nvGrpSpPr>
            <p:grpSpPr bwMode="auto">
              <a:xfrm>
                <a:off x="1198884" y="2229170"/>
                <a:ext cx="1035267" cy="1162284"/>
                <a:chOff x="192" y="720"/>
                <a:chExt cx="670" cy="887"/>
              </a:xfrm>
            </p:grpSpPr>
            <p:pic>
              <p:nvPicPr>
                <p:cNvPr id="130" name="Picture 20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31" name="Line 20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32" name="Line 20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7" name="Group 204"/>
              <p:cNvGrpSpPr>
                <a:grpSpLocks/>
              </p:cNvGrpSpPr>
              <p:nvPr/>
            </p:nvGrpSpPr>
            <p:grpSpPr bwMode="auto">
              <a:xfrm>
                <a:off x="1347221" y="2354964"/>
                <a:ext cx="1035267" cy="1162284"/>
                <a:chOff x="192" y="720"/>
                <a:chExt cx="670" cy="887"/>
              </a:xfrm>
            </p:grpSpPr>
            <p:pic>
              <p:nvPicPr>
                <p:cNvPr id="127" name="Picture 20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28" name="Line 20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29" name="Line 20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8" name="Group 208"/>
              <p:cNvGrpSpPr>
                <a:grpSpLocks/>
              </p:cNvGrpSpPr>
              <p:nvPr/>
            </p:nvGrpSpPr>
            <p:grpSpPr bwMode="auto">
              <a:xfrm>
                <a:off x="1495557" y="2480758"/>
                <a:ext cx="1035267" cy="1162284"/>
                <a:chOff x="192" y="720"/>
                <a:chExt cx="670" cy="887"/>
              </a:xfrm>
            </p:grpSpPr>
            <p:pic>
              <p:nvPicPr>
                <p:cNvPr id="124" name="Picture 20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25" name="Line 21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26" name="Line 21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9" name="Group 212"/>
              <p:cNvGrpSpPr>
                <a:grpSpLocks/>
              </p:cNvGrpSpPr>
              <p:nvPr/>
            </p:nvGrpSpPr>
            <p:grpSpPr bwMode="auto">
              <a:xfrm>
                <a:off x="1643894" y="2606552"/>
                <a:ext cx="1035267" cy="1162284"/>
                <a:chOff x="192" y="720"/>
                <a:chExt cx="670" cy="887"/>
              </a:xfrm>
            </p:grpSpPr>
            <p:pic>
              <p:nvPicPr>
                <p:cNvPr id="121" name="Picture 21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22" name="Line 21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23" name="Line 21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0" name="Group 216"/>
              <p:cNvGrpSpPr>
                <a:grpSpLocks/>
              </p:cNvGrpSpPr>
              <p:nvPr/>
            </p:nvGrpSpPr>
            <p:grpSpPr bwMode="auto">
              <a:xfrm>
                <a:off x="1792231" y="2732346"/>
                <a:ext cx="1035267" cy="1162284"/>
                <a:chOff x="192" y="720"/>
                <a:chExt cx="670" cy="887"/>
              </a:xfrm>
            </p:grpSpPr>
            <p:pic>
              <p:nvPicPr>
                <p:cNvPr id="118" name="Picture 21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19" name="Line 21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20" name="Line 21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1" name="Group 220"/>
              <p:cNvGrpSpPr>
                <a:grpSpLocks/>
              </p:cNvGrpSpPr>
              <p:nvPr/>
            </p:nvGrpSpPr>
            <p:grpSpPr bwMode="auto">
              <a:xfrm>
                <a:off x="1940568" y="2858140"/>
                <a:ext cx="1035267" cy="1162284"/>
                <a:chOff x="192" y="720"/>
                <a:chExt cx="670" cy="887"/>
              </a:xfrm>
            </p:grpSpPr>
            <p:pic>
              <p:nvPicPr>
                <p:cNvPr id="115" name="Picture 22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16" name="Line 22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17" name="Line 22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 name="Group 224"/>
              <p:cNvGrpSpPr>
                <a:grpSpLocks/>
              </p:cNvGrpSpPr>
              <p:nvPr/>
            </p:nvGrpSpPr>
            <p:grpSpPr bwMode="auto">
              <a:xfrm>
                <a:off x="2088904" y="2983934"/>
                <a:ext cx="1035267" cy="1162284"/>
                <a:chOff x="192" y="720"/>
                <a:chExt cx="670" cy="887"/>
              </a:xfrm>
            </p:grpSpPr>
            <p:pic>
              <p:nvPicPr>
                <p:cNvPr id="112" name="Picture 22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13" name="Line 22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14" name="Line 22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 name="Group 228"/>
              <p:cNvGrpSpPr>
                <a:grpSpLocks/>
              </p:cNvGrpSpPr>
              <p:nvPr/>
            </p:nvGrpSpPr>
            <p:grpSpPr bwMode="auto">
              <a:xfrm>
                <a:off x="2237241" y="3109728"/>
                <a:ext cx="1035267" cy="1162284"/>
                <a:chOff x="192" y="720"/>
                <a:chExt cx="670" cy="887"/>
              </a:xfrm>
            </p:grpSpPr>
            <p:pic>
              <p:nvPicPr>
                <p:cNvPr id="109" name="Picture 22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10" name="Line 23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11" name="Line 23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4" name="Group 232"/>
              <p:cNvGrpSpPr>
                <a:grpSpLocks/>
              </p:cNvGrpSpPr>
              <p:nvPr/>
            </p:nvGrpSpPr>
            <p:grpSpPr bwMode="auto">
              <a:xfrm>
                <a:off x="2385578" y="3235522"/>
                <a:ext cx="1035267" cy="1162284"/>
                <a:chOff x="192" y="720"/>
                <a:chExt cx="670" cy="887"/>
              </a:xfrm>
            </p:grpSpPr>
            <p:pic>
              <p:nvPicPr>
                <p:cNvPr id="106" name="Picture 23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07" name="Line 23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08" name="Line 23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5" name="Group 236"/>
              <p:cNvGrpSpPr>
                <a:grpSpLocks/>
              </p:cNvGrpSpPr>
              <p:nvPr/>
            </p:nvGrpSpPr>
            <p:grpSpPr bwMode="auto">
              <a:xfrm>
                <a:off x="2533915" y="3361316"/>
                <a:ext cx="1035267" cy="1162284"/>
                <a:chOff x="192" y="720"/>
                <a:chExt cx="670" cy="887"/>
              </a:xfrm>
            </p:grpSpPr>
            <p:pic>
              <p:nvPicPr>
                <p:cNvPr id="103" name="Picture 23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04" name="Line 23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05" name="Line 23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6" name="Group 240"/>
              <p:cNvGrpSpPr>
                <a:grpSpLocks/>
              </p:cNvGrpSpPr>
              <p:nvPr/>
            </p:nvGrpSpPr>
            <p:grpSpPr bwMode="auto">
              <a:xfrm>
                <a:off x="2682251" y="3487110"/>
                <a:ext cx="1035267" cy="1162284"/>
                <a:chOff x="192" y="720"/>
                <a:chExt cx="670" cy="887"/>
              </a:xfrm>
            </p:grpSpPr>
            <p:pic>
              <p:nvPicPr>
                <p:cNvPr id="100" name="Picture 24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01" name="Line 24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02" name="Line 24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pic>
            <p:nvPicPr>
              <p:cNvPr id="97" name="Picture 244" descr="slice"/>
              <p:cNvPicPr>
                <a:picLocks noChangeAspect="1" noChangeArrowheads="1"/>
              </p:cNvPicPr>
              <p:nvPr/>
            </p:nvPicPr>
            <p:blipFill>
              <a:blip r:embed="rId3" cstate="print"/>
              <a:srcRect l="14081" t="28236" r="54173" b="42599"/>
              <a:stretch>
                <a:fillRect/>
              </a:stretch>
            </p:blipFill>
            <p:spPr bwMode="auto">
              <a:xfrm>
                <a:off x="2830588" y="3612904"/>
                <a:ext cx="1035267" cy="1162284"/>
              </a:xfrm>
              <a:prstGeom prst="rect">
                <a:avLst/>
              </a:prstGeom>
              <a:noFill/>
              <a:ln w="9525">
                <a:noFill/>
                <a:miter lim="800000"/>
                <a:headEnd/>
                <a:tailEnd/>
              </a:ln>
            </p:spPr>
          </p:pic>
          <p:sp>
            <p:nvSpPr>
              <p:cNvPr id="98" name="Line 245"/>
              <p:cNvSpPr>
                <a:spLocks noChangeShapeType="1"/>
              </p:cNvSpPr>
              <p:nvPr/>
            </p:nvSpPr>
            <p:spPr bwMode="auto">
              <a:xfrm flipV="1">
                <a:off x="3748422" y="3612904"/>
                <a:ext cx="0" cy="1162284"/>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99" name="Line 246"/>
              <p:cNvSpPr>
                <a:spLocks noChangeShapeType="1"/>
              </p:cNvSpPr>
              <p:nvPr/>
            </p:nvSpPr>
            <p:spPr bwMode="auto">
              <a:xfrm flipV="1">
                <a:off x="2830588" y="4252357"/>
                <a:ext cx="1035267"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sp>
          <p:nvSpPr>
            <p:cNvPr id="7" name="TextBox 72"/>
            <p:cNvSpPr txBox="1">
              <a:spLocks noChangeArrowheads="1"/>
            </p:cNvSpPr>
            <p:nvPr/>
          </p:nvSpPr>
          <p:spPr bwMode="auto">
            <a:xfrm>
              <a:off x="1219200" y="4343400"/>
              <a:ext cx="990600" cy="369332"/>
            </a:xfrm>
            <a:prstGeom prst="rect">
              <a:avLst/>
            </a:prstGeom>
            <a:noFill/>
            <a:ln w="9525">
              <a:noFill/>
              <a:miter lim="800000"/>
              <a:headEnd/>
              <a:tailEnd/>
            </a:ln>
          </p:spPr>
          <p:txBody>
            <a:bodyPr>
              <a:spAutoFit/>
            </a:bodyPr>
            <a:lstStyle/>
            <a:p>
              <a:pPr defTabSz="457200"/>
              <a:r>
                <a:rPr lang="en-US">
                  <a:solidFill>
                    <a:prstClr val="black"/>
                  </a:solidFill>
                </a:rPr>
                <a:t>Run 1</a:t>
              </a:r>
            </a:p>
          </p:txBody>
        </p:sp>
        <p:grpSp>
          <p:nvGrpSpPr>
            <p:cNvPr id="27" name="Group 73"/>
            <p:cNvGrpSpPr>
              <a:grpSpLocks/>
            </p:cNvGrpSpPr>
            <p:nvPr/>
          </p:nvGrpSpPr>
          <p:grpSpPr bwMode="auto">
            <a:xfrm>
              <a:off x="2819400" y="1752600"/>
              <a:ext cx="1981200" cy="2285999"/>
              <a:chOff x="457200" y="1600201"/>
              <a:chExt cx="3408655" cy="3237885"/>
            </a:xfrm>
          </p:grpSpPr>
          <p:sp>
            <p:nvSpPr>
              <p:cNvPr id="12" name="Text Box 164"/>
              <p:cNvSpPr txBox="1">
                <a:spLocks noChangeArrowheads="1"/>
              </p:cNvSpPr>
              <p:nvPr/>
            </p:nvSpPr>
            <p:spPr bwMode="auto">
              <a:xfrm rot="2760000">
                <a:off x="1073036" y="4166791"/>
                <a:ext cx="837317" cy="505273"/>
              </a:xfrm>
              <a:prstGeom prst="rect">
                <a:avLst/>
              </a:prstGeom>
              <a:noFill/>
              <a:ln w="76200">
                <a:noFill/>
                <a:miter lim="800000"/>
                <a:headEnd/>
                <a:tailEnd/>
              </a:ln>
            </p:spPr>
            <p:txBody>
              <a:bodyPr wrap="none">
                <a:spAutoFit/>
              </a:bodyPr>
              <a:lstStyle/>
              <a:p>
                <a:pPr algn="ctr" defTabSz="457200"/>
                <a:r>
                  <a:rPr lang="de-DE" sz="2800" b="1">
                    <a:solidFill>
                      <a:prstClr val="black"/>
                    </a:solidFill>
                  </a:rPr>
                  <a:t>Time</a:t>
                </a:r>
                <a:endParaRPr lang="en-GB" sz="2800" b="1">
                  <a:solidFill>
                    <a:prstClr val="black"/>
                  </a:solidFill>
                </a:endParaRPr>
              </a:p>
            </p:txBody>
          </p:sp>
          <p:grpSp>
            <p:nvGrpSpPr>
              <p:cNvPr id="28" name="Group 180"/>
              <p:cNvGrpSpPr>
                <a:grpSpLocks/>
              </p:cNvGrpSpPr>
              <p:nvPr/>
            </p:nvGrpSpPr>
            <p:grpSpPr bwMode="auto">
              <a:xfrm>
                <a:off x="457200" y="1600201"/>
                <a:ext cx="1035267" cy="1162284"/>
                <a:chOff x="192" y="720"/>
                <a:chExt cx="670" cy="887"/>
              </a:xfrm>
            </p:grpSpPr>
            <p:pic>
              <p:nvPicPr>
                <p:cNvPr id="77" name="Picture 18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78" name="Line 18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79" name="Line 18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1" name="Group 184"/>
              <p:cNvGrpSpPr>
                <a:grpSpLocks/>
              </p:cNvGrpSpPr>
              <p:nvPr/>
            </p:nvGrpSpPr>
            <p:grpSpPr bwMode="auto">
              <a:xfrm>
                <a:off x="605537" y="1725995"/>
                <a:ext cx="1035267" cy="1162284"/>
                <a:chOff x="192" y="720"/>
                <a:chExt cx="670" cy="887"/>
              </a:xfrm>
            </p:grpSpPr>
            <p:pic>
              <p:nvPicPr>
                <p:cNvPr id="74" name="Picture 18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75" name="Line 18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76" name="Line 18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2" name="Group 188"/>
              <p:cNvGrpSpPr>
                <a:grpSpLocks/>
              </p:cNvGrpSpPr>
              <p:nvPr/>
            </p:nvGrpSpPr>
            <p:grpSpPr bwMode="auto">
              <a:xfrm>
                <a:off x="753874" y="1851789"/>
                <a:ext cx="1035267" cy="1162284"/>
                <a:chOff x="192" y="720"/>
                <a:chExt cx="670" cy="887"/>
              </a:xfrm>
            </p:grpSpPr>
            <p:pic>
              <p:nvPicPr>
                <p:cNvPr id="71" name="Picture 18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72" name="Line 19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73" name="Line 19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3" name="Group 192"/>
              <p:cNvGrpSpPr>
                <a:grpSpLocks/>
              </p:cNvGrpSpPr>
              <p:nvPr/>
            </p:nvGrpSpPr>
            <p:grpSpPr bwMode="auto">
              <a:xfrm>
                <a:off x="902210" y="1977582"/>
                <a:ext cx="1035267" cy="1162284"/>
                <a:chOff x="192" y="720"/>
                <a:chExt cx="670" cy="887"/>
              </a:xfrm>
            </p:grpSpPr>
            <p:pic>
              <p:nvPicPr>
                <p:cNvPr id="68" name="Picture 19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69" name="Line 19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70" name="Line 19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4" name="Group 196"/>
              <p:cNvGrpSpPr>
                <a:grpSpLocks/>
              </p:cNvGrpSpPr>
              <p:nvPr/>
            </p:nvGrpSpPr>
            <p:grpSpPr bwMode="auto">
              <a:xfrm>
                <a:off x="1050547" y="2103376"/>
                <a:ext cx="1035267" cy="1162284"/>
                <a:chOff x="192" y="720"/>
                <a:chExt cx="670" cy="887"/>
              </a:xfrm>
            </p:grpSpPr>
            <p:pic>
              <p:nvPicPr>
                <p:cNvPr id="65" name="Picture 19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66" name="Line 19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67" name="Line 19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5" name="Group 200"/>
              <p:cNvGrpSpPr>
                <a:grpSpLocks/>
              </p:cNvGrpSpPr>
              <p:nvPr/>
            </p:nvGrpSpPr>
            <p:grpSpPr bwMode="auto">
              <a:xfrm>
                <a:off x="1198884" y="2229170"/>
                <a:ext cx="1035267" cy="1162284"/>
                <a:chOff x="192" y="720"/>
                <a:chExt cx="670" cy="887"/>
              </a:xfrm>
            </p:grpSpPr>
            <p:pic>
              <p:nvPicPr>
                <p:cNvPr id="62" name="Picture 20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63" name="Line 20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64" name="Line 20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6" name="Group 204"/>
              <p:cNvGrpSpPr>
                <a:grpSpLocks/>
              </p:cNvGrpSpPr>
              <p:nvPr/>
            </p:nvGrpSpPr>
            <p:grpSpPr bwMode="auto">
              <a:xfrm>
                <a:off x="1347221" y="2354964"/>
                <a:ext cx="1035267" cy="1162284"/>
                <a:chOff x="192" y="720"/>
                <a:chExt cx="670" cy="887"/>
              </a:xfrm>
            </p:grpSpPr>
            <p:pic>
              <p:nvPicPr>
                <p:cNvPr id="59" name="Picture 20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60" name="Line 20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61" name="Line 20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7" name="Group 208"/>
              <p:cNvGrpSpPr>
                <a:grpSpLocks/>
              </p:cNvGrpSpPr>
              <p:nvPr/>
            </p:nvGrpSpPr>
            <p:grpSpPr bwMode="auto">
              <a:xfrm>
                <a:off x="1495557" y="2480758"/>
                <a:ext cx="1035267" cy="1162284"/>
                <a:chOff x="192" y="720"/>
                <a:chExt cx="670" cy="887"/>
              </a:xfrm>
            </p:grpSpPr>
            <p:pic>
              <p:nvPicPr>
                <p:cNvPr id="56" name="Picture 20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57" name="Line 21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58" name="Line 21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8" name="Group 212"/>
              <p:cNvGrpSpPr>
                <a:grpSpLocks/>
              </p:cNvGrpSpPr>
              <p:nvPr/>
            </p:nvGrpSpPr>
            <p:grpSpPr bwMode="auto">
              <a:xfrm>
                <a:off x="1643894" y="2606552"/>
                <a:ext cx="1035267" cy="1162284"/>
                <a:chOff x="192" y="720"/>
                <a:chExt cx="670" cy="887"/>
              </a:xfrm>
            </p:grpSpPr>
            <p:pic>
              <p:nvPicPr>
                <p:cNvPr id="53" name="Picture 21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54" name="Line 21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55" name="Line 21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89" name="Group 216"/>
              <p:cNvGrpSpPr>
                <a:grpSpLocks/>
              </p:cNvGrpSpPr>
              <p:nvPr/>
            </p:nvGrpSpPr>
            <p:grpSpPr bwMode="auto">
              <a:xfrm>
                <a:off x="1792231" y="2732346"/>
                <a:ext cx="1035267" cy="1162284"/>
                <a:chOff x="192" y="720"/>
                <a:chExt cx="670" cy="887"/>
              </a:xfrm>
            </p:grpSpPr>
            <p:pic>
              <p:nvPicPr>
                <p:cNvPr id="50" name="Picture 21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51" name="Line 21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52" name="Line 21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0" name="Group 220"/>
              <p:cNvGrpSpPr>
                <a:grpSpLocks/>
              </p:cNvGrpSpPr>
              <p:nvPr/>
            </p:nvGrpSpPr>
            <p:grpSpPr bwMode="auto">
              <a:xfrm>
                <a:off x="1940568" y="2858140"/>
                <a:ext cx="1035267" cy="1162284"/>
                <a:chOff x="192" y="720"/>
                <a:chExt cx="670" cy="887"/>
              </a:xfrm>
            </p:grpSpPr>
            <p:pic>
              <p:nvPicPr>
                <p:cNvPr id="47" name="Picture 22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48" name="Line 22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49" name="Line 22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1" name="Group 224"/>
              <p:cNvGrpSpPr>
                <a:grpSpLocks/>
              </p:cNvGrpSpPr>
              <p:nvPr/>
            </p:nvGrpSpPr>
            <p:grpSpPr bwMode="auto">
              <a:xfrm>
                <a:off x="2088904" y="2983934"/>
                <a:ext cx="1035267" cy="1162284"/>
                <a:chOff x="192" y="720"/>
                <a:chExt cx="670" cy="887"/>
              </a:xfrm>
            </p:grpSpPr>
            <p:pic>
              <p:nvPicPr>
                <p:cNvPr id="44" name="Picture 22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45" name="Line 22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46" name="Line 22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2" name="Group 228"/>
              <p:cNvGrpSpPr>
                <a:grpSpLocks/>
              </p:cNvGrpSpPr>
              <p:nvPr/>
            </p:nvGrpSpPr>
            <p:grpSpPr bwMode="auto">
              <a:xfrm>
                <a:off x="2237241" y="3109728"/>
                <a:ext cx="1035267" cy="1162284"/>
                <a:chOff x="192" y="720"/>
                <a:chExt cx="670" cy="887"/>
              </a:xfrm>
            </p:grpSpPr>
            <p:pic>
              <p:nvPicPr>
                <p:cNvPr id="41" name="Picture 22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42" name="Line 23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43" name="Line 23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3" name="Group 232"/>
              <p:cNvGrpSpPr>
                <a:grpSpLocks/>
              </p:cNvGrpSpPr>
              <p:nvPr/>
            </p:nvGrpSpPr>
            <p:grpSpPr bwMode="auto">
              <a:xfrm>
                <a:off x="2385578" y="3235522"/>
                <a:ext cx="1035267" cy="1162284"/>
                <a:chOff x="192" y="720"/>
                <a:chExt cx="670" cy="887"/>
              </a:xfrm>
            </p:grpSpPr>
            <p:pic>
              <p:nvPicPr>
                <p:cNvPr id="38" name="Picture 23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39" name="Line 23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40" name="Line 23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4" name="Group 236"/>
              <p:cNvGrpSpPr>
                <a:grpSpLocks/>
              </p:cNvGrpSpPr>
              <p:nvPr/>
            </p:nvGrpSpPr>
            <p:grpSpPr bwMode="auto">
              <a:xfrm>
                <a:off x="2533915" y="3361316"/>
                <a:ext cx="1035267" cy="1162284"/>
                <a:chOff x="192" y="720"/>
                <a:chExt cx="670" cy="887"/>
              </a:xfrm>
            </p:grpSpPr>
            <p:pic>
              <p:nvPicPr>
                <p:cNvPr id="35" name="Picture 23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36" name="Line 23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37" name="Line 23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95" name="Group 240"/>
              <p:cNvGrpSpPr>
                <a:grpSpLocks/>
              </p:cNvGrpSpPr>
              <p:nvPr/>
            </p:nvGrpSpPr>
            <p:grpSpPr bwMode="auto">
              <a:xfrm>
                <a:off x="2682251" y="3487110"/>
                <a:ext cx="1035267" cy="1162284"/>
                <a:chOff x="192" y="720"/>
                <a:chExt cx="670" cy="887"/>
              </a:xfrm>
            </p:grpSpPr>
            <p:pic>
              <p:nvPicPr>
                <p:cNvPr id="32" name="Picture 24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33" name="Line 24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34" name="Line 24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pic>
            <p:nvPicPr>
              <p:cNvPr id="29" name="Picture 244" descr="slice"/>
              <p:cNvPicPr>
                <a:picLocks noChangeAspect="1" noChangeArrowheads="1"/>
              </p:cNvPicPr>
              <p:nvPr/>
            </p:nvPicPr>
            <p:blipFill>
              <a:blip r:embed="rId3" cstate="print"/>
              <a:srcRect l="14081" t="28236" r="54173" b="42599"/>
              <a:stretch>
                <a:fillRect/>
              </a:stretch>
            </p:blipFill>
            <p:spPr bwMode="auto">
              <a:xfrm>
                <a:off x="2830588" y="3612904"/>
                <a:ext cx="1035267" cy="1162284"/>
              </a:xfrm>
              <a:prstGeom prst="rect">
                <a:avLst/>
              </a:prstGeom>
              <a:noFill/>
              <a:ln w="9525">
                <a:noFill/>
                <a:miter lim="800000"/>
                <a:headEnd/>
                <a:tailEnd/>
              </a:ln>
            </p:spPr>
          </p:pic>
          <p:sp>
            <p:nvSpPr>
              <p:cNvPr id="30" name="Line 245"/>
              <p:cNvSpPr>
                <a:spLocks noChangeShapeType="1"/>
              </p:cNvSpPr>
              <p:nvPr/>
            </p:nvSpPr>
            <p:spPr bwMode="auto">
              <a:xfrm flipV="1">
                <a:off x="3748422" y="3612904"/>
                <a:ext cx="0" cy="1162284"/>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31" name="Line 246"/>
              <p:cNvSpPr>
                <a:spLocks noChangeShapeType="1"/>
              </p:cNvSpPr>
              <p:nvPr/>
            </p:nvSpPr>
            <p:spPr bwMode="auto">
              <a:xfrm flipV="1">
                <a:off x="2830588" y="4252357"/>
                <a:ext cx="1035267"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sp>
          <p:nvSpPr>
            <p:cNvPr id="9" name="TextBox 142"/>
            <p:cNvSpPr txBox="1">
              <a:spLocks noChangeArrowheads="1"/>
            </p:cNvSpPr>
            <p:nvPr/>
          </p:nvSpPr>
          <p:spPr bwMode="auto">
            <a:xfrm>
              <a:off x="4038600" y="4419600"/>
              <a:ext cx="990600" cy="369332"/>
            </a:xfrm>
            <a:prstGeom prst="rect">
              <a:avLst/>
            </a:prstGeom>
            <a:noFill/>
            <a:ln w="9525">
              <a:noFill/>
              <a:miter lim="800000"/>
              <a:headEnd/>
              <a:tailEnd/>
            </a:ln>
          </p:spPr>
          <p:txBody>
            <a:bodyPr>
              <a:spAutoFit/>
            </a:bodyPr>
            <a:lstStyle/>
            <a:p>
              <a:pPr defTabSz="457200"/>
              <a:r>
                <a:rPr lang="en-US">
                  <a:solidFill>
                    <a:prstClr val="black"/>
                  </a:solidFill>
                </a:rPr>
                <a:t>Run 2</a:t>
              </a:r>
            </a:p>
          </p:txBody>
        </p:sp>
        <p:sp>
          <p:nvSpPr>
            <p:cNvPr id="10" name="Left Brace 9"/>
            <p:cNvSpPr/>
            <p:nvPr/>
          </p:nvSpPr>
          <p:spPr>
            <a:xfrm rot="16200000">
              <a:off x="2286470" y="3124012"/>
              <a:ext cx="1067028" cy="4115187"/>
            </a:xfrm>
            <a:prstGeom prst="leftBrace">
              <a:avLst/>
            </a:prstGeom>
            <a:ln w="44450"/>
          </p:spPr>
          <p:style>
            <a:lnRef idx="1">
              <a:schemeClr val="accent1"/>
            </a:lnRef>
            <a:fillRef idx="0">
              <a:schemeClr val="accent1"/>
            </a:fillRef>
            <a:effectRef idx="0">
              <a:schemeClr val="accent1"/>
            </a:effectRef>
            <a:fontRef idx="minor">
              <a:schemeClr val="tx1"/>
            </a:fontRef>
          </p:style>
          <p:txBody>
            <a:bodyPr anchor="ctr"/>
            <a:lstStyle/>
            <a:p>
              <a:pPr algn="ctr" defTabSz="457200"/>
              <a:endParaRPr lang="en-GB">
                <a:solidFill>
                  <a:prstClr val="black"/>
                </a:solidFill>
              </a:endParaRPr>
            </a:p>
          </p:txBody>
        </p:sp>
        <p:sp>
          <p:nvSpPr>
            <p:cNvPr id="11" name="TextBox 144"/>
            <p:cNvSpPr txBox="1">
              <a:spLocks noChangeArrowheads="1"/>
            </p:cNvSpPr>
            <p:nvPr/>
          </p:nvSpPr>
          <p:spPr bwMode="auto">
            <a:xfrm>
              <a:off x="2136710" y="5704998"/>
              <a:ext cx="1530220" cy="414489"/>
            </a:xfrm>
            <a:prstGeom prst="rect">
              <a:avLst/>
            </a:prstGeom>
            <a:noFill/>
            <a:ln w="9525">
              <a:noFill/>
              <a:miter lim="800000"/>
              <a:headEnd/>
              <a:tailEnd/>
            </a:ln>
          </p:spPr>
          <p:txBody>
            <a:bodyPr>
              <a:spAutoFit/>
            </a:bodyPr>
            <a:lstStyle/>
            <a:p>
              <a:pPr defTabSz="457200"/>
              <a:r>
                <a:rPr lang="en-US">
                  <a:solidFill>
                    <a:prstClr val="black"/>
                  </a:solidFill>
                </a:rPr>
                <a:t>Subject 1</a:t>
              </a:r>
            </a:p>
          </p:txBody>
        </p:sp>
      </p:grpSp>
      <p:grpSp>
        <p:nvGrpSpPr>
          <p:cNvPr id="96" name="Group 289"/>
          <p:cNvGrpSpPr>
            <a:grpSpLocks/>
          </p:cNvGrpSpPr>
          <p:nvPr/>
        </p:nvGrpSpPr>
        <p:grpSpPr bwMode="auto">
          <a:xfrm>
            <a:off x="4724400" y="1600200"/>
            <a:ext cx="3733800" cy="4038600"/>
            <a:chOff x="457203" y="1600200"/>
            <a:chExt cx="4571997" cy="4532383"/>
          </a:xfrm>
        </p:grpSpPr>
        <p:grpSp>
          <p:nvGrpSpPr>
            <p:cNvPr id="148" name="Group 3"/>
            <p:cNvGrpSpPr>
              <a:grpSpLocks/>
            </p:cNvGrpSpPr>
            <p:nvPr/>
          </p:nvGrpSpPr>
          <p:grpSpPr bwMode="auto">
            <a:xfrm>
              <a:off x="457203" y="1600200"/>
              <a:ext cx="1981198" cy="2285998"/>
              <a:chOff x="457200" y="1600201"/>
              <a:chExt cx="3408655" cy="3237885"/>
            </a:xfrm>
          </p:grpSpPr>
          <p:sp>
            <p:nvSpPr>
              <p:cNvPr id="223" name="Text Box 164"/>
              <p:cNvSpPr txBox="1">
                <a:spLocks noChangeArrowheads="1"/>
              </p:cNvSpPr>
              <p:nvPr/>
            </p:nvSpPr>
            <p:spPr bwMode="auto">
              <a:xfrm rot="2760000">
                <a:off x="1073036" y="4166791"/>
                <a:ext cx="837317" cy="505273"/>
              </a:xfrm>
              <a:prstGeom prst="rect">
                <a:avLst/>
              </a:prstGeom>
              <a:noFill/>
              <a:ln w="76200">
                <a:noFill/>
                <a:miter lim="800000"/>
                <a:headEnd/>
                <a:tailEnd/>
              </a:ln>
            </p:spPr>
            <p:txBody>
              <a:bodyPr wrap="none">
                <a:spAutoFit/>
              </a:bodyPr>
              <a:lstStyle/>
              <a:p>
                <a:pPr algn="ctr" defTabSz="457200"/>
                <a:r>
                  <a:rPr lang="de-DE" sz="2800" b="1">
                    <a:solidFill>
                      <a:prstClr val="black"/>
                    </a:solidFill>
                  </a:rPr>
                  <a:t>Time</a:t>
                </a:r>
                <a:endParaRPr lang="en-GB" sz="2800" b="1">
                  <a:solidFill>
                    <a:prstClr val="black"/>
                  </a:solidFill>
                </a:endParaRPr>
              </a:p>
            </p:txBody>
          </p:sp>
          <p:grpSp>
            <p:nvGrpSpPr>
              <p:cNvPr id="149" name="Group 180"/>
              <p:cNvGrpSpPr>
                <a:grpSpLocks/>
              </p:cNvGrpSpPr>
              <p:nvPr/>
            </p:nvGrpSpPr>
            <p:grpSpPr bwMode="auto">
              <a:xfrm>
                <a:off x="457200" y="1600201"/>
                <a:ext cx="1035267" cy="1162284"/>
                <a:chOff x="192" y="720"/>
                <a:chExt cx="670" cy="887"/>
              </a:xfrm>
            </p:grpSpPr>
            <p:pic>
              <p:nvPicPr>
                <p:cNvPr id="288" name="Picture 18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89" name="Line 18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90" name="Line 18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1" name="Group 184"/>
              <p:cNvGrpSpPr>
                <a:grpSpLocks/>
              </p:cNvGrpSpPr>
              <p:nvPr/>
            </p:nvGrpSpPr>
            <p:grpSpPr bwMode="auto">
              <a:xfrm>
                <a:off x="605537" y="1725995"/>
                <a:ext cx="1035267" cy="1162284"/>
                <a:chOff x="192" y="720"/>
                <a:chExt cx="670" cy="887"/>
              </a:xfrm>
            </p:grpSpPr>
            <p:pic>
              <p:nvPicPr>
                <p:cNvPr id="285" name="Picture 18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86" name="Line 18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87" name="Line 18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6" name="Group 188"/>
              <p:cNvGrpSpPr>
                <a:grpSpLocks/>
              </p:cNvGrpSpPr>
              <p:nvPr/>
            </p:nvGrpSpPr>
            <p:grpSpPr bwMode="auto">
              <a:xfrm>
                <a:off x="753874" y="1851789"/>
                <a:ext cx="1035267" cy="1162284"/>
                <a:chOff x="192" y="720"/>
                <a:chExt cx="670" cy="887"/>
              </a:xfrm>
            </p:grpSpPr>
            <p:pic>
              <p:nvPicPr>
                <p:cNvPr id="282" name="Picture 18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83" name="Line 19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84" name="Line 19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7" name="Group 192"/>
              <p:cNvGrpSpPr>
                <a:grpSpLocks/>
              </p:cNvGrpSpPr>
              <p:nvPr/>
            </p:nvGrpSpPr>
            <p:grpSpPr bwMode="auto">
              <a:xfrm>
                <a:off x="902210" y="1977582"/>
                <a:ext cx="1035267" cy="1162284"/>
                <a:chOff x="192" y="720"/>
                <a:chExt cx="670" cy="887"/>
              </a:xfrm>
            </p:grpSpPr>
            <p:pic>
              <p:nvPicPr>
                <p:cNvPr id="279" name="Picture 19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80" name="Line 19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81" name="Line 19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8" name="Group 196"/>
              <p:cNvGrpSpPr>
                <a:grpSpLocks/>
              </p:cNvGrpSpPr>
              <p:nvPr/>
            </p:nvGrpSpPr>
            <p:grpSpPr bwMode="auto">
              <a:xfrm>
                <a:off x="1050547" y="2103376"/>
                <a:ext cx="1035267" cy="1162284"/>
                <a:chOff x="192" y="720"/>
                <a:chExt cx="670" cy="887"/>
              </a:xfrm>
            </p:grpSpPr>
            <p:pic>
              <p:nvPicPr>
                <p:cNvPr id="276" name="Picture 19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77" name="Line 19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78" name="Line 19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59" name="Group 200"/>
              <p:cNvGrpSpPr>
                <a:grpSpLocks/>
              </p:cNvGrpSpPr>
              <p:nvPr/>
            </p:nvGrpSpPr>
            <p:grpSpPr bwMode="auto">
              <a:xfrm>
                <a:off x="1198884" y="2229170"/>
                <a:ext cx="1035267" cy="1162284"/>
                <a:chOff x="192" y="720"/>
                <a:chExt cx="670" cy="887"/>
              </a:xfrm>
            </p:grpSpPr>
            <p:pic>
              <p:nvPicPr>
                <p:cNvPr id="273" name="Picture 20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74" name="Line 20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75" name="Line 20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0" name="Group 204"/>
              <p:cNvGrpSpPr>
                <a:grpSpLocks/>
              </p:cNvGrpSpPr>
              <p:nvPr/>
            </p:nvGrpSpPr>
            <p:grpSpPr bwMode="auto">
              <a:xfrm>
                <a:off x="1347221" y="2354964"/>
                <a:ext cx="1035267" cy="1162284"/>
                <a:chOff x="192" y="720"/>
                <a:chExt cx="670" cy="887"/>
              </a:xfrm>
            </p:grpSpPr>
            <p:pic>
              <p:nvPicPr>
                <p:cNvPr id="270" name="Picture 20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71" name="Line 20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72" name="Line 20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1" name="Group 208"/>
              <p:cNvGrpSpPr>
                <a:grpSpLocks/>
              </p:cNvGrpSpPr>
              <p:nvPr/>
            </p:nvGrpSpPr>
            <p:grpSpPr bwMode="auto">
              <a:xfrm>
                <a:off x="1495557" y="2480758"/>
                <a:ext cx="1035267" cy="1162284"/>
                <a:chOff x="192" y="720"/>
                <a:chExt cx="670" cy="887"/>
              </a:xfrm>
            </p:grpSpPr>
            <p:pic>
              <p:nvPicPr>
                <p:cNvPr id="267" name="Picture 20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68" name="Line 21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69" name="Line 21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2" name="Group 212"/>
              <p:cNvGrpSpPr>
                <a:grpSpLocks/>
              </p:cNvGrpSpPr>
              <p:nvPr/>
            </p:nvGrpSpPr>
            <p:grpSpPr bwMode="auto">
              <a:xfrm>
                <a:off x="1643894" y="2606552"/>
                <a:ext cx="1035267" cy="1162284"/>
                <a:chOff x="192" y="720"/>
                <a:chExt cx="670" cy="887"/>
              </a:xfrm>
            </p:grpSpPr>
            <p:pic>
              <p:nvPicPr>
                <p:cNvPr id="264" name="Picture 21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65" name="Line 21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66" name="Line 21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3" name="Group 216"/>
              <p:cNvGrpSpPr>
                <a:grpSpLocks/>
              </p:cNvGrpSpPr>
              <p:nvPr/>
            </p:nvGrpSpPr>
            <p:grpSpPr bwMode="auto">
              <a:xfrm>
                <a:off x="1792231" y="2732346"/>
                <a:ext cx="1035267" cy="1162284"/>
                <a:chOff x="192" y="720"/>
                <a:chExt cx="670" cy="887"/>
              </a:xfrm>
            </p:grpSpPr>
            <p:pic>
              <p:nvPicPr>
                <p:cNvPr id="261" name="Picture 21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62" name="Line 21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63" name="Line 21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4" name="Group 220"/>
              <p:cNvGrpSpPr>
                <a:grpSpLocks/>
              </p:cNvGrpSpPr>
              <p:nvPr/>
            </p:nvGrpSpPr>
            <p:grpSpPr bwMode="auto">
              <a:xfrm>
                <a:off x="1940568" y="2858140"/>
                <a:ext cx="1035267" cy="1162284"/>
                <a:chOff x="192" y="720"/>
                <a:chExt cx="670" cy="887"/>
              </a:xfrm>
            </p:grpSpPr>
            <p:pic>
              <p:nvPicPr>
                <p:cNvPr id="258" name="Picture 22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59" name="Line 22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60" name="Line 22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5" name="Group 224"/>
              <p:cNvGrpSpPr>
                <a:grpSpLocks/>
              </p:cNvGrpSpPr>
              <p:nvPr/>
            </p:nvGrpSpPr>
            <p:grpSpPr bwMode="auto">
              <a:xfrm>
                <a:off x="2088904" y="2983934"/>
                <a:ext cx="1035267" cy="1162284"/>
                <a:chOff x="192" y="720"/>
                <a:chExt cx="670" cy="887"/>
              </a:xfrm>
            </p:grpSpPr>
            <p:pic>
              <p:nvPicPr>
                <p:cNvPr id="255" name="Picture 22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56" name="Line 22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57" name="Line 22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6" name="Group 228"/>
              <p:cNvGrpSpPr>
                <a:grpSpLocks/>
              </p:cNvGrpSpPr>
              <p:nvPr/>
            </p:nvGrpSpPr>
            <p:grpSpPr bwMode="auto">
              <a:xfrm>
                <a:off x="2237241" y="3109728"/>
                <a:ext cx="1035267" cy="1162284"/>
                <a:chOff x="192" y="720"/>
                <a:chExt cx="670" cy="887"/>
              </a:xfrm>
            </p:grpSpPr>
            <p:pic>
              <p:nvPicPr>
                <p:cNvPr id="252" name="Picture 22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53" name="Line 23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54" name="Line 23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7" name="Group 232"/>
              <p:cNvGrpSpPr>
                <a:grpSpLocks/>
              </p:cNvGrpSpPr>
              <p:nvPr/>
            </p:nvGrpSpPr>
            <p:grpSpPr bwMode="auto">
              <a:xfrm>
                <a:off x="2385578" y="3235522"/>
                <a:ext cx="1035267" cy="1162284"/>
                <a:chOff x="192" y="720"/>
                <a:chExt cx="670" cy="887"/>
              </a:xfrm>
            </p:grpSpPr>
            <p:pic>
              <p:nvPicPr>
                <p:cNvPr id="249" name="Picture 23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50" name="Line 23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51" name="Line 23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8" name="Group 236"/>
              <p:cNvGrpSpPr>
                <a:grpSpLocks/>
              </p:cNvGrpSpPr>
              <p:nvPr/>
            </p:nvGrpSpPr>
            <p:grpSpPr bwMode="auto">
              <a:xfrm>
                <a:off x="2533915" y="3361316"/>
                <a:ext cx="1035267" cy="1162284"/>
                <a:chOff x="192" y="720"/>
                <a:chExt cx="670" cy="887"/>
              </a:xfrm>
            </p:grpSpPr>
            <p:pic>
              <p:nvPicPr>
                <p:cNvPr id="246" name="Picture 23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47" name="Line 23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48" name="Line 23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169" name="Group 240"/>
              <p:cNvGrpSpPr>
                <a:grpSpLocks/>
              </p:cNvGrpSpPr>
              <p:nvPr/>
            </p:nvGrpSpPr>
            <p:grpSpPr bwMode="auto">
              <a:xfrm>
                <a:off x="2682251" y="3487110"/>
                <a:ext cx="1035267" cy="1162284"/>
                <a:chOff x="192" y="720"/>
                <a:chExt cx="670" cy="887"/>
              </a:xfrm>
            </p:grpSpPr>
            <p:pic>
              <p:nvPicPr>
                <p:cNvPr id="243" name="Picture 24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44" name="Line 24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45" name="Line 24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pic>
            <p:nvPicPr>
              <p:cNvPr id="240" name="Picture 244" descr="slice"/>
              <p:cNvPicPr>
                <a:picLocks noChangeAspect="1" noChangeArrowheads="1"/>
              </p:cNvPicPr>
              <p:nvPr/>
            </p:nvPicPr>
            <p:blipFill>
              <a:blip r:embed="rId3" cstate="print"/>
              <a:srcRect l="14081" t="28236" r="54173" b="42599"/>
              <a:stretch>
                <a:fillRect/>
              </a:stretch>
            </p:blipFill>
            <p:spPr bwMode="auto">
              <a:xfrm>
                <a:off x="2830588" y="3612904"/>
                <a:ext cx="1035267" cy="1162284"/>
              </a:xfrm>
              <a:prstGeom prst="rect">
                <a:avLst/>
              </a:prstGeom>
              <a:noFill/>
              <a:ln w="9525">
                <a:noFill/>
                <a:miter lim="800000"/>
                <a:headEnd/>
                <a:tailEnd/>
              </a:ln>
            </p:spPr>
          </p:pic>
          <p:sp>
            <p:nvSpPr>
              <p:cNvPr id="241" name="Line 245"/>
              <p:cNvSpPr>
                <a:spLocks noChangeShapeType="1"/>
              </p:cNvSpPr>
              <p:nvPr/>
            </p:nvSpPr>
            <p:spPr bwMode="auto">
              <a:xfrm flipV="1">
                <a:off x="3748422" y="3612904"/>
                <a:ext cx="0" cy="1162284"/>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42" name="Line 246"/>
              <p:cNvSpPr>
                <a:spLocks noChangeShapeType="1"/>
              </p:cNvSpPr>
              <p:nvPr/>
            </p:nvSpPr>
            <p:spPr bwMode="auto">
              <a:xfrm flipV="1">
                <a:off x="2830588" y="4252357"/>
                <a:ext cx="1035267"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sp>
          <p:nvSpPr>
            <p:cNvPr id="150" name="TextBox 291"/>
            <p:cNvSpPr txBox="1">
              <a:spLocks noChangeArrowheads="1"/>
            </p:cNvSpPr>
            <p:nvPr/>
          </p:nvSpPr>
          <p:spPr bwMode="auto">
            <a:xfrm>
              <a:off x="1219200" y="4343400"/>
              <a:ext cx="990600" cy="369332"/>
            </a:xfrm>
            <a:prstGeom prst="rect">
              <a:avLst/>
            </a:prstGeom>
            <a:noFill/>
            <a:ln w="9525">
              <a:noFill/>
              <a:miter lim="800000"/>
              <a:headEnd/>
              <a:tailEnd/>
            </a:ln>
          </p:spPr>
          <p:txBody>
            <a:bodyPr>
              <a:spAutoFit/>
            </a:bodyPr>
            <a:lstStyle/>
            <a:p>
              <a:pPr defTabSz="457200"/>
              <a:r>
                <a:rPr lang="en-US">
                  <a:solidFill>
                    <a:prstClr val="black"/>
                  </a:solidFill>
                </a:rPr>
                <a:t>Run 1</a:t>
              </a:r>
            </a:p>
          </p:txBody>
        </p:sp>
        <p:grpSp>
          <p:nvGrpSpPr>
            <p:cNvPr id="170" name="Group 73"/>
            <p:cNvGrpSpPr>
              <a:grpSpLocks/>
            </p:cNvGrpSpPr>
            <p:nvPr/>
          </p:nvGrpSpPr>
          <p:grpSpPr bwMode="auto">
            <a:xfrm>
              <a:off x="2819402" y="1752599"/>
              <a:ext cx="1981198" cy="2285998"/>
              <a:chOff x="457200" y="1600201"/>
              <a:chExt cx="3408655" cy="3237885"/>
            </a:xfrm>
          </p:grpSpPr>
          <p:sp>
            <p:nvSpPr>
              <p:cNvPr id="155" name="Text Box 164"/>
              <p:cNvSpPr txBox="1">
                <a:spLocks noChangeArrowheads="1"/>
              </p:cNvSpPr>
              <p:nvPr/>
            </p:nvSpPr>
            <p:spPr bwMode="auto">
              <a:xfrm rot="2760000">
                <a:off x="1073036" y="4166791"/>
                <a:ext cx="837317" cy="505273"/>
              </a:xfrm>
              <a:prstGeom prst="rect">
                <a:avLst/>
              </a:prstGeom>
              <a:noFill/>
              <a:ln w="76200">
                <a:noFill/>
                <a:miter lim="800000"/>
                <a:headEnd/>
                <a:tailEnd/>
              </a:ln>
            </p:spPr>
            <p:txBody>
              <a:bodyPr wrap="none">
                <a:spAutoFit/>
              </a:bodyPr>
              <a:lstStyle/>
              <a:p>
                <a:pPr algn="ctr" defTabSz="457200"/>
                <a:r>
                  <a:rPr lang="de-DE" sz="2800" b="1">
                    <a:solidFill>
                      <a:prstClr val="black"/>
                    </a:solidFill>
                  </a:rPr>
                  <a:t>Time</a:t>
                </a:r>
                <a:endParaRPr lang="en-GB" sz="2800" b="1">
                  <a:solidFill>
                    <a:prstClr val="black"/>
                  </a:solidFill>
                </a:endParaRPr>
              </a:p>
            </p:txBody>
          </p:sp>
          <p:grpSp>
            <p:nvGrpSpPr>
              <p:cNvPr id="171" name="Group 180"/>
              <p:cNvGrpSpPr>
                <a:grpSpLocks/>
              </p:cNvGrpSpPr>
              <p:nvPr/>
            </p:nvGrpSpPr>
            <p:grpSpPr bwMode="auto">
              <a:xfrm>
                <a:off x="457200" y="1600201"/>
                <a:ext cx="1035267" cy="1162284"/>
                <a:chOff x="192" y="720"/>
                <a:chExt cx="670" cy="887"/>
              </a:xfrm>
            </p:grpSpPr>
            <p:pic>
              <p:nvPicPr>
                <p:cNvPr id="220" name="Picture 18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21" name="Line 18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22" name="Line 18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4" name="Group 184"/>
              <p:cNvGrpSpPr>
                <a:grpSpLocks/>
              </p:cNvGrpSpPr>
              <p:nvPr/>
            </p:nvGrpSpPr>
            <p:grpSpPr bwMode="auto">
              <a:xfrm>
                <a:off x="605537" y="1725995"/>
                <a:ext cx="1035267" cy="1162284"/>
                <a:chOff x="192" y="720"/>
                <a:chExt cx="670" cy="887"/>
              </a:xfrm>
            </p:grpSpPr>
            <p:pic>
              <p:nvPicPr>
                <p:cNvPr id="217" name="Picture 18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18" name="Line 18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19" name="Line 18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5" name="Group 188"/>
              <p:cNvGrpSpPr>
                <a:grpSpLocks/>
              </p:cNvGrpSpPr>
              <p:nvPr/>
            </p:nvGrpSpPr>
            <p:grpSpPr bwMode="auto">
              <a:xfrm>
                <a:off x="753874" y="1851789"/>
                <a:ext cx="1035267" cy="1162284"/>
                <a:chOff x="192" y="720"/>
                <a:chExt cx="670" cy="887"/>
              </a:xfrm>
            </p:grpSpPr>
            <p:pic>
              <p:nvPicPr>
                <p:cNvPr id="214" name="Picture 18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15" name="Line 19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16" name="Line 19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6" name="Group 192"/>
              <p:cNvGrpSpPr>
                <a:grpSpLocks/>
              </p:cNvGrpSpPr>
              <p:nvPr/>
            </p:nvGrpSpPr>
            <p:grpSpPr bwMode="auto">
              <a:xfrm>
                <a:off x="902210" y="1977582"/>
                <a:ext cx="1035267" cy="1162284"/>
                <a:chOff x="192" y="720"/>
                <a:chExt cx="670" cy="887"/>
              </a:xfrm>
            </p:grpSpPr>
            <p:pic>
              <p:nvPicPr>
                <p:cNvPr id="211" name="Picture 19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12" name="Line 19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13" name="Line 19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7" name="Group 196"/>
              <p:cNvGrpSpPr>
                <a:grpSpLocks/>
              </p:cNvGrpSpPr>
              <p:nvPr/>
            </p:nvGrpSpPr>
            <p:grpSpPr bwMode="auto">
              <a:xfrm>
                <a:off x="1050547" y="2103376"/>
                <a:ext cx="1035267" cy="1162284"/>
                <a:chOff x="192" y="720"/>
                <a:chExt cx="670" cy="887"/>
              </a:xfrm>
            </p:grpSpPr>
            <p:pic>
              <p:nvPicPr>
                <p:cNvPr id="208" name="Picture 19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09" name="Line 19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10" name="Line 19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8" name="Group 200"/>
              <p:cNvGrpSpPr>
                <a:grpSpLocks/>
              </p:cNvGrpSpPr>
              <p:nvPr/>
            </p:nvGrpSpPr>
            <p:grpSpPr bwMode="auto">
              <a:xfrm>
                <a:off x="1198884" y="2229170"/>
                <a:ext cx="1035267" cy="1162284"/>
                <a:chOff x="192" y="720"/>
                <a:chExt cx="670" cy="887"/>
              </a:xfrm>
            </p:grpSpPr>
            <p:pic>
              <p:nvPicPr>
                <p:cNvPr id="205" name="Picture 20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06" name="Line 20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07" name="Line 20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29" name="Group 204"/>
              <p:cNvGrpSpPr>
                <a:grpSpLocks/>
              </p:cNvGrpSpPr>
              <p:nvPr/>
            </p:nvGrpSpPr>
            <p:grpSpPr bwMode="auto">
              <a:xfrm>
                <a:off x="1347221" y="2354964"/>
                <a:ext cx="1035267" cy="1162284"/>
                <a:chOff x="192" y="720"/>
                <a:chExt cx="670" cy="887"/>
              </a:xfrm>
            </p:grpSpPr>
            <p:pic>
              <p:nvPicPr>
                <p:cNvPr id="202" name="Picture 20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03" name="Line 20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04" name="Line 20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0" name="Group 208"/>
              <p:cNvGrpSpPr>
                <a:grpSpLocks/>
              </p:cNvGrpSpPr>
              <p:nvPr/>
            </p:nvGrpSpPr>
            <p:grpSpPr bwMode="auto">
              <a:xfrm>
                <a:off x="1495557" y="2480758"/>
                <a:ext cx="1035267" cy="1162284"/>
                <a:chOff x="192" y="720"/>
                <a:chExt cx="670" cy="887"/>
              </a:xfrm>
            </p:grpSpPr>
            <p:pic>
              <p:nvPicPr>
                <p:cNvPr id="199" name="Picture 20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200" name="Line 21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201" name="Line 21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1" name="Group 212"/>
              <p:cNvGrpSpPr>
                <a:grpSpLocks/>
              </p:cNvGrpSpPr>
              <p:nvPr/>
            </p:nvGrpSpPr>
            <p:grpSpPr bwMode="auto">
              <a:xfrm>
                <a:off x="1643894" y="2606552"/>
                <a:ext cx="1035267" cy="1162284"/>
                <a:chOff x="192" y="720"/>
                <a:chExt cx="670" cy="887"/>
              </a:xfrm>
            </p:grpSpPr>
            <p:pic>
              <p:nvPicPr>
                <p:cNvPr id="196" name="Picture 21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97" name="Line 21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98" name="Line 21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2" name="Group 216"/>
              <p:cNvGrpSpPr>
                <a:grpSpLocks/>
              </p:cNvGrpSpPr>
              <p:nvPr/>
            </p:nvGrpSpPr>
            <p:grpSpPr bwMode="auto">
              <a:xfrm>
                <a:off x="1792231" y="2732346"/>
                <a:ext cx="1035267" cy="1162284"/>
                <a:chOff x="192" y="720"/>
                <a:chExt cx="670" cy="887"/>
              </a:xfrm>
            </p:grpSpPr>
            <p:pic>
              <p:nvPicPr>
                <p:cNvPr id="193" name="Picture 21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94" name="Line 21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95" name="Line 21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3" name="Group 220"/>
              <p:cNvGrpSpPr>
                <a:grpSpLocks/>
              </p:cNvGrpSpPr>
              <p:nvPr/>
            </p:nvGrpSpPr>
            <p:grpSpPr bwMode="auto">
              <a:xfrm>
                <a:off x="1940568" y="2858140"/>
                <a:ext cx="1035267" cy="1162284"/>
                <a:chOff x="192" y="720"/>
                <a:chExt cx="670" cy="887"/>
              </a:xfrm>
            </p:grpSpPr>
            <p:pic>
              <p:nvPicPr>
                <p:cNvPr id="190" name="Picture 22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91" name="Line 22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92" name="Line 22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4" name="Group 224"/>
              <p:cNvGrpSpPr>
                <a:grpSpLocks/>
              </p:cNvGrpSpPr>
              <p:nvPr/>
            </p:nvGrpSpPr>
            <p:grpSpPr bwMode="auto">
              <a:xfrm>
                <a:off x="2088904" y="2983934"/>
                <a:ext cx="1035267" cy="1162284"/>
                <a:chOff x="192" y="720"/>
                <a:chExt cx="670" cy="887"/>
              </a:xfrm>
            </p:grpSpPr>
            <p:pic>
              <p:nvPicPr>
                <p:cNvPr id="187" name="Picture 225"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88" name="Line 22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89" name="Line 22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5" name="Group 228"/>
              <p:cNvGrpSpPr>
                <a:grpSpLocks/>
              </p:cNvGrpSpPr>
              <p:nvPr/>
            </p:nvGrpSpPr>
            <p:grpSpPr bwMode="auto">
              <a:xfrm>
                <a:off x="2237241" y="3109728"/>
                <a:ext cx="1035267" cy="1162284"/>
                <a:chOff x="192" y="720"/>
                <a:chExt cx="670" cy="887"/>
              </a:xfrm>
            </p:grpSpPr>
            <p:pic>
              <p:nvPicPr>
                <p:cNvPr id="184" name="Picture 229"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85" name="Line 23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86" name="Line 23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6" name="Group 232"/>
              <p:cNvGrpSpPr>
                <a:grpSpLocks/>
              </p:cNvGrpSpPr>
              <p:nvPr/>
            </p:nvGrpSpPr>
            <p:grpSpPr bwMode="auto">
              <a:xfrm>
                <a:off x="2385578" y="3235522"/>
                <a:ext cx="1035267" cy="1162284"/>
                <a:chOff x="192" y="720"/>
                <a:chExt cx="670" cy="887"/>
              </a:xfrm>
            </p:grpSpPr>
            <p:pic>
              <p:nvPicPr>
                <p:cNvPr id="181" name="Picture 233"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82" name="Line 23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83" name="Line 23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7" name="Group 236"/>
              <p:cNvGrpSpPr>
                <a:grpSpLocks/>
              </p:cNvGrpSpPr>
              <p:nvPr/>
            </p:nvGrpSpPr>
            <p:grpSpPr bwMode="auto">
              <a:xfrm>
                <a:off x="2533915" y="3361316"/>
                <a:ext cx="1035267" cy="1162284"/>
                <a:chOff x="192" y="720"/>
                <a:chExt cx="670" cy="887"/>
              </a:xfrm>
            </p:grpSpPr>
            <p:pic>
              <p:nvPicPr>
                <p:cNvPr id="178" name="Picture 237"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79" name="Line 23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80" name="Line 23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grpSp>
            <p:nvGrpSpPr>
              <p:cNvPr id="238" name="Group 240"/>
              <p:cNvGrpSpPr>
                <a:grpSpLocks/>
              </p:cNvGrpSpPr>
              <p:nvPr/>
            </p:nvGrpSpPr>
            <p:grpSpPr bwMode="auto">
              <a:xfrm>
                <a:off x="2682251" y="3487110"/>
                <a:ext cx="1035267" cy="1162284"/>
                <a:chOff x="192" y="720"/>
                <a:chExt cx="670" cy="887"/>
              </a:xfrm>
            </p:grpSpPr>
            <p:pic>
              <p:nvPicPr>
                <p:cNvPr id="175" name="Picture 241" descr="slice"/>
                <p:cNvPicPr>
                  <a:picLocks noChangeAspect="1" noChangeArrowheads="1"/>
                </p:cNvPicPr>
                <p:nvPr/>
              </p:nvPicPr>
              <p:blipFill>
                <a:blip r:embed="rId3" cstate="print"/>
                <a:srcRect l="14081" t="28236" r="54173" b="42599"/>
                <a:stretch>
                  <a:fillRect/>
                </a:stretch>
              </p:blipFill>
              <p:spPr bwMode="auto">
                <a:xfrm>
                  <a:off x="192" y="720"/>
                  <a:ext cx="670" cy="887"/>
                </a:xfrm>
                <a:prstGeom prst="rect">
                  <a:avLst/>
                </a:prstGeom>
                <a:noFill/>
                <a:ln w="9525">
                  <a:noFill/>
                  <a:miter lim="800000"/>
                  <a:headEnd/>
                  <a:tailEnd/>
                </a:ln>
              </p:spPr>
            </p:pic>
            <p:sp>
              <p:nvSpPr>
                <p:cNvPr id="176" name="Line 24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77" name="Line 24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pic>
            <p:nvPicPr>
              <p:cNvPr id="172" name="Picture 244" descr="slice"/>
              <p:cNvPicPr>
                <a:picLocks noChangeAspect="1" noChangeArrowheads="1"/>
              </p:cNvPicPr>
              <p:nvPr/>
            </p:nvPicPr>
            <p:blipFill>
              <a:blip r:embed="rId3" cstate="print"/>
              <a:srcRect l="14081" t="28236" r="54173" b="42599"/>
              <a:stretch>
                <a:fillRect/>
              </a:stretch>
            </p:blipFill>
            <p:spPr bwMode="auto">
              <a:xfrm>
                <a:off x="2830588" y="3612904"/>
                <a:ext cx="1035267" cy="1162284"/>
              </a:xfrm>
              <a:prstGeom prst="rect">
                <a:avLst/>
              </a:prstGeom>
              <a:noFill/>
              <a:ln w="9525">
                <a:noFill/>
                <a:miter lim="800000"/>
                <a:headEnd/>
                <a:tailEnd/>
              </a:ln>
            </p:spPr>
          </p:pic>
          <p:sp>
            <p:nvSpPr>
              <p:cNvPr id="173" name="Line 245"/>
              <p:cNvSpPr>
                <a:spLocks noChangeShapeType="1"/>
              </p:cNvSpPr>
              <p:nvPr/>
            </p:nvSpPr>
            <p:spPr bwMode="auto">
              <a:xfrm flipV="1">
                <a:off x="3748422" y="3612904"/>
                <a:ext cx="0" cy="1162284"/>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sp>
            <p:nvSpPr>
              <p:cNvPr id="174" name="Line 246"/>
              <p:cNvSpPr>
                <a:spLocks noChangeShapeType="1"/>
              </p:cNvSpPr>
              <p:nvPr/>
            </p:nvSpPr>
            <p:spPr bwMode="auto">
              <a:xfrm flipV="1">
                <a:off x="2830588" y="4252357"/>
                <a:ext cx="1035267" cy="0"/>
              </a:xfrm>
              <a:prstGeom prst="line">
                <a:avLst/>
              </a:prstGeom>
              <a:noFill/>
              <a:ln w="19050">
                <a:solidFill>
                  <a:srgbClr val="FF6600"/>
                </a:solidFill>
                <a:round/>
                <a:headEnd/>
                <a:tailEnd/>
              </a:ln>
            </p:spPr>
            <p:txBody>
              <a:bodyPr wrap="none" anchor="ctr"/>
              <a:lstStyle/>
              <a:p>
                <a:pPr defTabSz="457200"/>
                <a:endParaRPr lang="en-GB">
                  <a:solidFill>
                    <a:prstClr val="black"/>
                  </a:solidFill>
                </a:endParaRPr>
              </a:p>
            </p:txBody>
          </p:sp>
        </p:grpSp>
        <p:sp>
          <p:nvSpPr>
            <p:cNvPr id="152" name="TextBox 293"/>
            <p:cNvSpPr txBox="1">
              <a:spLocks noChangeArrowheads="1"/>
            </p:cNvSpPr>
            <p:nvPr/>
          </p:nvSpPr>
          <p:spPr bwMode="auto">
            <a:xfrm>
              <a:off x="4038600" y="4419600"/>
              <a:ext cx="990600" cy="369332"/>
            </a:xfrm>
            <a:prstGeom prst="rect">
              <a:avLst/>
            </a:prstGeom>
            <a:noFill/>
            <a:ln w="9525">
              <a:noFill/>
              <a:miter lim="800000"/>
              <a:headEnd/>
              <a:tailEnd/>
            </a:ln>
          </p:spPr>
          <p:txBody>
            <a:bodyPr>
              <a:spAutoFit/>
            </a:bodyPr>
            <a:lstStyle/>
            <a:p>
              <a:pPr defTabSz="457200"/>
              <a:r>
                <a:rPr lang="en-US">
                  <a:solidFill>
                    <a:prstClr val="black"/>
                  </a:solidFill>
                </a:rPr>
                <a:t>Run 2</a:t>
              </a:r>
            </a:p>
          </p:txBody>
        </p:sp>
        <p:sp>
          <p:nvSpPr>
            <p:cNvPr id="153" name="Left Brace 152"/>
            <p:cNvSpPr/>
            <p:nvPr/>
          </p:nvSpPr>
          <p:spPr>
            <a:xfrm rot="16200000">
              <a:off x="2286397" y="3124508"/>
              <a:ext cx="1067176" cy="4115185"/>
            </a:xfrm>
            <a:prstGeom prst="leftBrace">
              <a:avLst/>
            </a:prstGeom>
            <a:ln w="44450"/>
          </p:spPr>
          <p:style>
            <a:lnRef idx="1">
              <a:schemeClr val="accent1"/>
            </a:lnRef>
            <a:fillRef idx="0">
              <a:schemeClr val="accent1"/>
            </a:fillRef>
            <a:effectRef idx="0">
              <a:schemeClr val="accent1"/>
            </a:effectRef>
            <a:fontRef idx="minor">
              <a:schemeClr val="tx1"/>
            </a:fontRef>
          </p:style>
          <p:txBody>
            <a:bodyPr anchor="ctr"/>
            <a:lstStyle/>
            <a:p>
              <a:pPr algn="ctr" defTabSz="457200"/>
              <a:endParaRPr lang="en-GB">
                <a:solidFill>
                  <a:prstClr val="black"/>
                </a:solidFill>
              </a:endParaRPr>
            </a:p>
          </p:txBody>
        </p:sp>
        <p:sp>
          <p:nvSpPr>
            <p:cNvPr id="154" name="TextBox 295"/>
            <p:cNvSpPr txBox="1">
              <a:spLocks noChangeArrowheads="1"/>
            </p:cNvSpPr>
            <p:nvPr/>
          </p:nvSpPr>
          <p:spPr bwMode="auto">
            <a:xfrm>
              <a:off x="2230017" y="5718094"/>
              <a:ext cx="1530221" cy="414489"/>
            </a:xfrm>
            <a:prstGeom prst="rect">
              <a:avLst/>
            </a:prstGeom>
            <a:noFill/>
            <a:ln w="9525">
              <a:noFill/>
              <a:miter lim="800000"/>
              <a:headEnd/>
              <a:tailEnd/>
            </a:ln>
          </p:spPr>
          <p:txBody>
            <a:bodyPr>
              <a:spAutoFit/>
            </a:bodyPr>
            <a:lstStyle/>
            <a:p>
              <a:pPr defTabSz="457200"/>
              <a:r>
                <a:rPr lang="en-US">
                  <a:solidFill>
                    <a:prstClr val="black"/>
                  </a:solidFill>
                </a:rPr>
                <a:t>Subject n</a:t>
              </a:r>
            </a:p>
          </p:txBody>
        </p:sp>
      </p:grpSp>
      <p:sp>
        <p:nvSpPr>
          <p:cNvPr id="291" name="Left Brace 290"/>
          <p:cNvSpPr/>
          <p:nvPr/>
        </p:nvSpPr>
        <p:spPr>
          <a:xfrm rot="16200000">
            <a:off x="4100512" y="4281488"/>
            <a:ext cx="950913" cy="3360738"/>
          </a:xfrm>
          <a:prstGeom prst="leftBrace">
            <a:avLst/>
          </a:prstGeom>
          <a:ln w="44450"/>
        </p:spPr>
        <p:style>
          <a:lnRef idx="1">
            <a:schemeClr val="accent1"/>
          </a:lnRef>
          <a:fillRef idx="0">
            <a:schemeClr val="accent1"/>
          </a:fillRef>
          <a:effectRef idx="0">
            <a:schemeClr val="accent1"/>
          </a:effectRef>
          <a:fontRef idx="minor">
            <a:schemeClr val="tx1"/>
          </a:fontRef>
        </p:style>
        <p:txBody>
          <a:bodyPr anchor="ctr"/>
          <a:lstStyle/>
          <a:p>
            <a:pPr algn="ctr" defTabSz="457200"/>
            <a:endParaRPr lang="en-GB">
              <a:solidFill>
                <a:prstClr val="black"/>
              </a:solidFill>
            </a:endParaRPr>
          </a:p>
        </p:txBody>
      </p:sp>
      <p:sp>
        <p:nvSpPr>
          <p:cNvPr id="292" name="TextBox 433"/>
          <p:cNvSpPr txBox="1">
            <a:spLocks noChangeArrowheads="1"/>
          </p:cNvSpPr>
          <p:nvPr/>
        </p:nvSpPr>
        <p:spPr bwMode="auto">
          <a:xfrm>
            <a:off x="304800" y="5562600"/>
            <a:ext cx="1600200" cy="381000"/>
          </a:xfrm>
          <a:prstGeom prst="rect">
            <a:avLst/>
          </a:prstGeom>
          <a:noFill/>
          <a:ln w="9525">
            <a:noFill/>
            <a:miter lim="800000"/>
            <a:headEnd/>
            <a:tailEnd/>
          </a:ln>
        </p:spPr>
        <p:txBody>
          <a:bodyPr>
            <a:spAutoFit/>
          </a:bodyPr>
          <a:lstStyle/>
          <a:p>
            <a:pPr defTabSz="457200"/>
            <a:r>
              <a:rPr lang="en-US" b="1">
                <a:solidFill>
                  <a:prstClr val="black"/>
                </a:solidFill>
              </a:rPr>
              <a:t>First level</a:t>
            </a:r>
          </a:p>
        </p:txBody>
      </p:sp>
      <p:sp>
        <p:nvSpPr>
          <p:cNvPr id="293" name="TextBox 434"/>
          <p:cNvSpPr txBox="1">
            <a:spLocks noChangeArrowheads="1"/>
          </p:cNvSpPr>
          <p:nvPr/>
        </p:nvSpPr>
        <p:spPr bwMode="auto">
          <a:xfrm>
            <a:off x="1143000" y="6400800"/>
            <a:ext cx="2743200" cy="369888"/>
          </a:xfrm>
          <a:prstGeom prst="rect">
            <a:avLst/>
          </a:prstGeom>
          <a:noFill/>
          <a:ln w="9525">
            <a:noFill/>
            <a:miter lim="800000"/>
            <a:headEnd/>
            <a:tailEnd/>
          </a:ln>
        </p:spPr>
        <p:txBody>
          <a:bodyPr>
            <a:spAutoFit/>
          </a:bodyPr>
          <a:lstStyle/>
          <a:p>
            <a:pPr defTabSz="457200"/>
            <a:r>
              <a:rPr lang="en-US" b="1">
                <a:solidFill>
                  <a:prstClr val="black"/>
                </a:solidFill>
              </a:rPr>
              <a:t>Second level</a:t>
            </a:r>
          </a:p>
        </p:txBody>
      </p:sp>
      <p:sp>
        <p:nvSpPr>
          <p:cNvPr id="294" name="TextBox 435"/>
          <p:cNvSpPr txBox="1">
            <a:spLocks noChangeArrowheads="1"/>
          </p:cNvSpPr>
          <p:nvPr/>
        </p:nvSpPr>
        <p:spPr bwMode="auto">
          <a:xfrm>
            <a:off x="4114800" y="6411913"/>
            <a:ext cx="1066800" cy="369887"/>
          </a:xfrm>
          <a:prstGeom prst="rect">
            <a:avLst/>
          </a:prstGeom>
          <a:noFill/>
          <a:ln w="9525">
            <a:noFill/>
            <a:miter lim="800000"/>
            <a:headEnd/>
            <a:tailEnd/>
          </a:ln>
        </p:spPr>
        <p:txBody>
          <a:bodyPr>
            <a:spAutoFit/>
          </a:bodyPr>
          <a:lstStyle/>
          <a:p>
            <a:pPr defTabSz="457200"/>
            <a:r>
              <a:rPr lang="en-US">
                <a:solidFill>
                  <a:prstClr val="black"/>
                </a:solidFill>
              </a:rPr>
              <a:t>group(s)</a:t>
            </a:r>
          </a:p>
        </p:txBody>
      </p:sp>
      <p:sp>
        <p:nvSpPr>
          <p:cNvPr id="295" name="Oval 48"/>
          <p:cNvSpPr>
            <a:spLocks noChangeArrowheads="1"/>
          </p:cNvSpPr>
          <p:nvPr/>
        </p:nvSpPr>
        <p:spPr bwMode="auto">
          <a:xfrm>
            <a:off x="0" y="1052736"/>
            <a:ext cx="4572000" cy="4608512"/>
          </a:xfrm>
          <a:prstGeom prst="ellipse">
            <a:avLst/>
          </a:prstGeom>
          <a:noFill/>
          <a:ln w="31750">
            <a:solidFill>
              <a:srgbClr val="FF0000"/>
            </a:solidFill>
            <a:round/>
            <a:headEnd/>
            <a:tailEnd/>
          </a:ln>
        </p:spPr>
        <p:txBody>
          <a:bodyPr wrap="none" anchor="ctr"/>
          <a:lstStyle/>
          <a:p>
            <a:pPr defTabSz="457200"/>
            <a:endParaRPr lang="en-US" sz="1400">
              <a:solidFill>
                <a:prstClr val="black"/>
              </a:solidFill>
            </a:endParaRPr>
          </a:p>
        </p:txBody>
      </p:sp>
    </p:spTree>
    <p:extLst>
      <p:ext uri="{BB962C8B-B14F-4D97-AF65-F5344CB8AC3E}">
        <p14:creationId xmlns="" xmlns:p14="http://schemas.microsoft.com/office/powerpoint/2010/main" val="15136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0"/>
            <a:ext cx="8743950" cy="692150"/>
          </a:xfrm>
          <a:prstGeom prst="rect">
            <a:avLst/>
          </a:prstGeom>
          <a:noFill/>
          <a:ln w="9525">
            <a:noFill/>
            <a:miter lim="800000"/>
            <a:headEnd/>
            <a:tailEnd/>
          </a:ln>
        </p:spPr>
        <p:txBody>
          <a:bodyPr anchor="ctr"/>
          <a:lstStyle/>
          <a:p>
            <a:pPr defTabSz="457200"/>
            <a:r>
              <a:rPr lang="en-CA" sz="4000" b="1">
                <a:solidFill>
                  <a:prstClr val="white"/>
                </a:solidFill>
              </a:rPr>
              <a:t>Outline</a:t>
            </a:r>
            <a:endParaRPr lang="fr-FR" sz="4000" b="1">
              <a:solidFill>
                <a:prstClr val="white"/>
              </a:solidFill>
            </a:endParaRPr>
          </a:p>
        </p:txBody>
      </p:sp>
      <p:sp>
        <p:nvSpPr>
          <p:cNvPr id="6147" name="Rectangle 5"/>
          <p:cNvSpPr>
            <a:spLocks noGrp="1" noChangeArrowheads="1"/>
          </p:cNvSpPr>
          <p:nvPr>
            <p:ph type="body" idx="1"/>
          </p:nvPr>
        </p:nvSpPr>
        <p:spPr>
          <a:xfrm>
            <a:off x="539750" y="1196975"/>
            <a:ext cx="9258300" cy="6096000"/>
          </a:xfrm>
        </p:spPr>
        <p:txBody>
          <a:bodyPr/>
          <a:lstStyle/>
          <a:p>
            <a:pPr eaLnBrk="1" hangingPunct="1">
              <a:lnSpc>
                <a:spcPct val="80000"/>
              </a:lnSpc>
              <a:buNone/>
            </a:pPr>
            <a:endParaRPr lang="en-CA" sz="2000" dirty="0" smtClean="0"/>
          </a:p>
          <a:p>
            <a:pPr eaLnBrk="1" hangingPunct="1">
              <a:lnSpc>
                <a:spcPct val="80000"/>
              </a:lnSpc>
              <a:buFont typeface="Wingdings" pitchFamily="2" charset="2"/>
              <a:buChar char="Ø"/>
            </a:pPr>
            <a:r>
              <a:rPr lang="en-CA" sz="2000" b="1" dirty="0" smtClean="0"/>
              <a:t>The Design matrix </a:t>
            </a:r>
          </a:p>
          <a:p>
            <a:pPr lvl="1" eaLnBrk="1" hangingPunct="1">
              <a:lnSpc>
                <a:spcPct val="80000"/>
              </a:lnSpc>
              <a:buFont typeface="Wingdings" pitchFamily="2" charset="2"/>
              <a:buChar char="Ø"/>
            </a:pPr>
            <a:r>
              <a:rPr lang="en-CA" sz="2000" dirty="0" smtClean="0"/>
              <a:t>What do all the black lines mean?</a:t>
            </a:r>
          </a:p>
          <a:p>
            <a:pPr lvl="1" eaLnBrk="1" hangingPunct="1">
              <a:lnSpc>
                <a:spcPct val="80000"/>
              </a:lnSpc>
              <a:buFont typeface="Wingdings" pitchFamily="2" charset="2"/>
              <a:buChar char="Ø"/>
            </a:pPr>
            <a:r>
              <a:rPr lang="en-CA" sz="2000" dirty="0" smtClean="0"/>
              <a:t>What do we need to include?</a:t>
            </a:r>
          </a:p>
          <a:p>
            <a:pPr lvl="1" eaLnBrk="1" hangingPunct="1">
              <a:lnSpc>
                <a:spcPct val="80000"/>
              </a:lnSpc>
              <a:buFont typeface="Wingdings" pitchFamily="2" charset="2"/>
              <a:buNone/>
            </a:pPr>
            <a:r>
              <a:rPr lang="en-CA" sz="2000" dirty="0" smtClean="0"/>
              <a:t/>
            </a:r>
            <a:br>
              <a:rPr lang="en-CA" sz="2000" dirty="0" smtClean="0"/>
            </a:br>
            <a:endParaRPr lang="en-CA" sz="2000" dirty="0" smtClean="0"/>
          </a:p>
          <a:p>
            <a:pPr eaLnBrk="1" hangingPunct="1">
              <a:lnSpc>
                <a:spcPct val="80000"/>
              </a:lnSpc>
              <a:buFont typeface="Wingdings" pitchFamily="2" charset="2"/>
              <a:buChar char="Ø"/>
            </a:pPr>
            <a:r>
              <a:rPr lang="en-CA" sz="2000" b="1" dirty="0" smtClean="0"/>
              <a:t>Contrasts</a:t>
            </a:r>
          </a:p>
          <a:p>
            <a:pPr lvl="1" eaLnBrk="1" hangingPunct="1">
              <a:lnSpc>
                <a:spcPct val="80000"/>
              </a:lnSpc>
              <a:buFont typeface="Wingdings" pitchFamily="2" charset="2"/>
              <a:buChar char="Ø"/>
            </a:pPr>
            <a:r>
              <a:rPr lang="en-CA" sz="2000" dirty="0" smtClean="0"/>
              <a:t>What are they for?</a:t>
            </a:r>
          </a:p>
          <a:p>
            <a:pPr lvl="1" eaLnBrk="1" hangingPunct="1">
              <a:lnSpc>
                <a:spcPct val="80000"/>
              </a:lnSpc>
              <a:buFont typeface="Wingdings" pitchFamily="2" charset="2"/>
              <a:buChar char="Ø"/>
            </a:pPr>
            <a:r>
              <a:rPr lang="en-CA" sz="2000" dirty="0" err="1" smtClean="0"/>
              <a:t>t</a:t>
            </a:r>
            <a:r>
              <a:rPr lang="en-CA" sz="2000" dirty="0" smtClean="0"/>
              <a:t> and F contrasts</a:t>
            </a:r>
          </a:p>
          <a:p>
            <a:pPr lvl="1" eaLnBrk="1" hangingPunct="1">
              <a:lnSpc>
                <a:spcPct val="80000"/>
              </a:lnSpc>
              <a:buFont typeface="Wingdings" pitchFamily="2" charset="2"/>
              <a:buChar char="Ø"/>
            </a:pPr>
            <a:r>
              <a:rPr lang="en-CA" sz="2000" dirty="0" smtClean="0"/>
              <a:t>How do we do that in SPM12?</a:t>
            </a:r>
          </a:p>
          <a:p>
            <a:pPr lvl="1" eaLnBrk="1" hangingPunct="1">
              <a:lnSpc>
                <a:spcPct val="80000"/>
              </a:lnSpc>
              <a:buFont typeface="Wingdings" pitchFamily="2" charset="2"/>
              <a:buChar char="Ø"/>
            </a:pPr>
            <a:r>
              <a:rPr lang="en-CA" sz="2000" dirty="0" smtClean="0"/>
              <a:t>Levels of inference</a:t>
            </a:r>
            <a:endParaRPr lang="fr-FR" sz="2000" dirty="0" smtClean="0"/>
          </a:p>
          <a:p>
            <a:pPr eaLnBrk="1" hangingPunct="1">
              <a:lnSpc>
                <a:spcPct val="80000"/>
              </a:lnSpc>
              <a:buFont typeface="Wingdings" pitchFamily="2" charset="2"/>
              <a:buChar char="Ø"/>
            </a:pPr>
            <a:endParaRPr lang="fr-FR" dirty="0" smtClean="0"/>
          </a:p>
        </p:txBody>
      </p:sp>
      <p:grpSp>
        <p:nvGrpSpPr>
          <p:cNvPr id="2" name="Group 17"/>
          <p:cNvGrpSpPr>
            <a:grpSpLocks/>
          </p:cNvGrpSpPr>
          <p:nvPr/>
        </p:nvGrpSpPr>
        <p:grpSpPr bwMode="auto">
          <a:xfrm>
            <a:off x="5508625" y="4437063"/>
            <a:ext cx="3168650" cy="2195512"/>
            <a:chOff x="4196" y="2640"/>
            <a:chExt cx="1996" cy="1383"/>
          </a:xfrm>
        </p:grpSpPr>
        <p:grpSp>
          <p:nvGrpSpPr>
            <p:cNvPr id="3" name="Group 7"/>
            <p:cNvGrpSpPr>
              <a:grpSpLocks/>
            </p:cNvGrpSpPr>
            <p:nvPr/>
          </p:nvGrpSpPr>
          <p:grpSpPr bwMode="auto">
            <a:xfrm>
              <a:off x="4248" y="2640"/>
              <a:ext cx="1815" cy="1179"/>
              <a:chOff x="4248" y="2640"/>
              <a:chExt cx="1815" cy="1179"/>
            </a:xfrm>
          </p:grpSpPr>
          <p:sp>
            <p:nvSpPr>
              <p:cNvPr id="6152" name="Rectangle 8"/>
              <p:cNvSpPr>
                <a:spLocks noChangeArrowheads="1"/>
              </p:cNvSpPr>
              <p:nvPr/>
            </p:nvSpPr>
            <p:spPr bwMode="auto">
              <a:xfrm>
                <a:off x="5609" y="2640"/>
                <a:ext cx="363" cy="589"/>
              </a:xfrm>
              <a:prstGeom prst="rect">
                <a:avLst/>
              </a:prstGeom>
              <a:solidFill>
                <a:schemeClr val="folHlink"/>
              </a:solidFill>
              <a:ln w="9525">
                <a:solidFill>
                  <a:schemeClr val="tx1"/>
                </a:solidFill>
                <a:miter lim="800000"/>
                <a:headEnd/>
                <a:tailEnd/>
              </a:ln>
            </p:spPr>
            <p:txBody>
              <a:bodyPr wrap="none" anchor="ctr"/>
              <a:lstStyle/>
              <a:p>
                <a:pPr defTabSz="457200"/>
                <a:endParaRPr lang="en-ZA">
                  <a:solidFill>
                    <a:prstClr val="black"/>
                  </a:solidFill>
                </a:endParaRPr>
              </a:p>
            </p:txBody>
          </p:sp>
          <p:grpSp>
            <p:nvGrpSpPr>
              <p:cNvPr id="4" name="Group 9"/>
              <p:cNvGrpSpPr>
                <a:grpSpLocks/>
              </p:cNvGrpSpPr>
              <p:nvPr/>
            </p:nvGrpSpPr>
            <p:grpSpPr bwMode="auto">
              <a:xfrm>
                <a:off x="4248" y="2640"/>
                <a:ext cx="1815" cy="1179"/>
                <a:chOff x="4248" y="2853"/>
                <a:chExt cx="1815" cy="1179"/>
              </a:xfrm>
            </p:grpSpPr>
            <p:sp>
              <p:nvSpPr>
                <p:cNvPr id="6154" name="Rectangle 10"/>
                <p:cNvSpPr>
                  <a:spLocks noChangeArrowheads="1"/>
                </p:cNvSpPr>
                <p:nvPr/>
              </p:nvSpPr>
              <p:spPr bwMode="auto">
                <a:xfrm>
                  <a:off x="4248" y="2853"/>
                  <a:ext cx="363" cy="589"/>
                </a:xfrm>
                <a:prstGeom prst="rect">
                  <a:avLst/>
                </a:prstGeom>
                <a:solidFill>
                  <a:schemeClr val="folHlink"/>
                </a:solidFill>
                <a:ln w="9525">
                  <a:solidFill>
                    <a:schemeClr val="tx1"/>
                  </a:solidFill>
                  <a:miter lim="800000"/>
                  <a:headEnd/>
                  <a:tailEnd/>
                </a:ln>
              </p:spPr>
              <p:txBody>
                <a:bodyPr wrap="none" anchor="ctr"/>
                <a:lstStyle/>
                <a:p>
                  <a:pPr defTabSz="457200"/>
                  <a:endParaRPr lang="en-ZA">
                    <a:solidFill>
                      <a:prstClr val="black"/>
                    </a:solidFill>
                  </a:endParaRPr>
                </a:p>
              </p:txBody>
            </p:sp>
            <p:sp>
              <p:nvSpPr>
                <p:cNvPr id="6155" name="Rectangle 11"/>
                <p:cNvSpPr>
                  <a:spLocks noChangeArrowheads="1"/>
                </p:cNvSpPr>
                <p:nvPr/>
              </p:nvSpPr>
              <p:spPr bwMode="auto">
                <a:xfrm>
                  <a:off x="4657" y="3443"/>
                  <a:ext cx="363" cy="589"/>
                </a:xfrm>
                <a:prstGeom prst="rect">
                  <a:avLst/>
                </a:prstGeom>
                <a:solidFill>
                  <a:schemeClr val="folHlink"/>
                </a:solidFill>
                <a:ln w="9525">
                  <a:solidFill>
                    <a:schemeClr val="tx1"/>
                  </a:solidFill>
                  <a:miter lim="800000"/>
                  <a:headEnd/>
                  <a:tailEnd/>
                </a:ln>
              </p:spPr>
              <p:txBody>
                <a:bodyPr wrap="none" anchor="ctr"/>
                <a:lstStyle/>
                <a:p>
                  <a:pPr defTabSz="457200"/>
                  <a:endParaRPr lang="en-ZA">
                    <a:solidFill>
                      <a:prstClr val="black"/>
                    </a:solidFill>
                  </a:endParaRPr>
                </a:p>
              </p:txBody>
            </p:sp>
            <p:sp>
              <p:nvSpPr>
                <p:cNvPr id="6156" name="Rectangle 12"/>
                <p:cNvSpPr>
                  <a:spLocks noChangeArrowheads="1"/>
                </p:cNvSpPr>
                <p:nvPr/>
              </p:nvSpPr>
              <p:spPr bwMode="auto">
                <a:xfrm>
                  <a:off x="5156" y="3443"/>
                  <a:ext cx="363" cy="589"/>
                </a:xfrm>
                <a:prstGeom prst="rect">
                  <a:avLst/>
                </a:prstGeom>
                <a:solidFill>
                  <a:schemeClr val="folHlink"/>
                </a:solidFill>
                <a:ln w="9525">
                  <a:solidFill>
                    <a:schemeClr val="tx1"/>
                  </a:solidFill>
                  <a:miter lim="800000"/>
                  <a:headEnd/>
                  <a:tailEnd/>
                </a:ln>
              </p:spPr>
              <p:txBody>
                <a:bodyPr wrap="none" anchor="ctr"/>
                <a:lstStyle/>
                <a:p>
                  <a:pPr defTabSz="457200"/>
                  <a:endParaRPr lang="en-ZA">
                    <a:solidFill>
                      <a:prstClr val="black"/>
                    </a:solidFill>
                  </a:endParaRPr>
                </a:p>
              </p:txBody>
            </p:sp>
            <p:sp>
              <p:nvSpPr>
                <p:cNvPr id="6157" name="Text Box 13"/>
                <p:cNvSpPr txBox="1">
                  <a:spLocks noChangeArrowheads="1"/>
                </p:cNvSpPr>
                <p:nvPr/>
              </p:nvSpPr>
              <p:spPr bwMode="auto">
                <a:xfrm>
                  <a:off x="4294" y="3352"/>
                  <a:ext cx="1769" cy="250"/>
                </a:xfrm>
                <a:prstGeom prst="rect">
                  <a:avLst/>
                </a:prstGeom>
                <a:noFill/>
                <a:ln w="9525">
                  <a:noFill/>
                  <a:miter lim="800000"/>
                  <a:headEnd/>
                  <a:tailEnd/>
                </a:ln>
              </p:spPr>
              <p:txBody>
                <a:bodyPr>
                  <a:spAutoFit/>
                </a:bodyPr>
                <a:lstStyle/>
                <a:p>
                  <a:pPr defTabSz="457200">
                    <a:spcBef>
                      <a:spcPct val="50000"/>
                    </a:spcBef>
                  </a:pPr>
                  <a:r>
                    <a:rPr lang="en-GB" sz="2000">
                      <a:solidFill>
                        <a:prstClr val="black"/>
                      </a:solidFill>
                    </a:rPr>
                    <a:t>A        B        C         D</a:t>
                  </a:r>
                  <a:endParaRPr lang="en-US" sz="2000">
                    <a:solidFill>
                      <a:prstClr val="black"/>
                    </a:solidFill>
                  </a:endParaRPr>
                </a:p>
              </p:txBody>
            </p:sp>
          </p:grpSp>
        </p:grpSp>
        <p:sp>
          <p:nvSpPr>
            <p:cNvPr id="6151" name="Text Box 14"/>
            <p:cNvSpPr txBox="1">
              <a:spLocks noChangeArrowheads="1"/>
            </p:cNvSpPr>
            <p:nvPr/>
          </p:nvSpPr>
          <p:spPr bwMode="auto">
            <a:xfrm>
              <a:off x="4196" y="3792"/>
              <a:ext cx="1996" cy="231"/>
            </a:xfrm>
            <a:prstGeom prst="rect">
              <a:avLst/>
            </a:prstGeom>
            <a:noFill/>
            <a:ln w="9525">
              <a:noFill/>
              <a:miter lim="800000"/>
              <a:headEnd/>
              <a:tailEnd/>
            </a:ln>
          </p:spPr>
          <p:txBody>
            <a:bodyPr>
              <a:spAutoFit/>
            </a:bodyPr>
            <a:lstStyle/>
            <a:p>
              <a:pPr defTabSz="457200">
                <a:spcBef>
                  <a:spcPct val="50000"/>
                </a:spcBef>
              </a:pPr>
              <a:r>
                <a:rPr lang="en-GB">
                  <a:solidFill>
                    <a:prstClr val="black"/>
                  </a:solidFill>
                </a:rPr>
                <a:t>[1          -1         -1          1]</a:t>
              </a:r>
              <a:endParaRPr lang="en-US">
                <a:solidFill>
                  <a:prstClr val="black"/>
                </a:solidFill>
              </a:endParaRPr>
            </a:p>
          </p:txBody>
        </p:sp>
      </p:grpSp>
      <p:pic>
        <p:nvPicPr>
          <p:cNvPr id="6149" name="Picture 18"/>
          <p:cNvPicPr>
            <a:picLocks noChangeAspect="1" noChangeArrowheads="1"/>
          </p:cNvPicPr>
          <p:nvPr/>
        </p:nvPicPr>
        <p:blipFill>
          <a:blip r:embed="rId3" cstate="print"/>
          <a:srcRect l="21637" t="12311" r="15608" b="11301"/>
          <a:stretch>
            <a:fillRect/>
          </a:stretch>
        </p:blipFill>
        <p:spPr bwMode="auto">
          <a:xfrm>
            <a:off x="5472113" y="620713"/>
            <a:ext cx="3671887" cy="3560762"/>
          </a:xfrm>
          <a:prstGeom prst="rect">
            <a:avLst/>
          </a:prstGeom>
          <a:noFill/>
          <a:ln w="9525">
            <a:noFill/>
            <a:miter lim="800000"/>
            <a:headEnd/>
            <a:tailEnd/>
          </a:ln>
        </p:spPr>
      </p:pic>
    </p:spTree>
    <p:extLst>
      <p:ext uri="{BB962C8B-B14F-4D97-AF65-F5344CB8AC3E}">
        <p14:creationId xmlns="" xmlns:p14="http://schemas.microsoft.com/office/powerpoint/2010/main" val="2668292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p:cNvPicPr>
            <a:picLocks noChangeAspect="1" noChangeArrowheads="1"/>
          </p:cNvPicPr>
          <p:nvPr/>
        </p:nvPicPr>
        <p:blipFill>
          <a:blip r:embed="rId3" cstate="print"/>
          <a:srcRect l="21637" t="12311" r="15608" b="11301"/>
          <a:stretch>
            <a:fillRect/>
          </a:stretch>
        </p:blipFill>
        <p:spPr bwMode="auto">
          <a:xfrm>
            <a:off x="2106613" y="1333500"/>
            <a:ext cx="4897438" cy="4749800"/>
          </a:xfrm>
          <a:prstGeom prst="rect">
            <a:avLst/>
          </a:prstGeom>
          <a:noFill/>
          <a:ln w="9525">
            <a:noFill/>
            <a:miter lim="800000"/>
            <a:headEnd/>
            <a:tailEnd/>
          </a:ln>
        </p:spPr>
      </p:pic>
      <p:sp>
        <p:nvSpPr>
          <p:cNvPr id="12291" name="Text Box 4"/>
          <p:cNvSpPr txBox="1">
            <a:spLocks noChangeArrowheads="1"/>
          </p:cNvSpPr>
          <p:nvPr/>
        </p:nvSpPr>
        <p:spPr bwMode="auto">
          <a:xfrm>
            <a:off x="2555875" y="692150"/>
            <a:ext cx="6264275" cy="641350"/>
          </a:xfrm>
          <a:prstGeom prst="rect">
            <a:avLst/>
          </a:prstGeom>
          <a:noFill/>
          <a:ln w="9525">
            <a:noFill/>
            <a:miter lim="800000"/>
            <a:headEnd/>
            <a:tailEnd/>
          </a:ln>
        </p:spPr>
        <p:txBody>
          <a:bodyPr>
            <a:spAutoFit/>
          </a:bodyPr>
          <a:lstStyle/>
          <a:p>
            <a:pPr defTabSz="457200">
              <a:spcBef>
                <a:spcPct val="50000"/>
              </a:spcBef>
            </a:pPr>
            <a:r>
              <a:rPr lang="en-GB" sz="3200" b="1">
                <a:solidFill>
                  <a:srgbClr val="008080"/>
                </a:solidFill>
              </a:rPr>
              <a:t> </a:t>
            </a:r>
            <a:r>
              <a:rPr lang="en-GB" sz="3600" b="1">
                <a:solidFill>
                  <a:srgbClr val="6666FF"/>
                </a:solidFill>
              </a:rPr>
              <a:t>X  = Design Matrix</a:t>
            </a:r>
          </a:p>
        </p:txBody>
      </p:sp>
      <p:sp>
        <p:nvSpPr>
          <p:cNvPr id="12292" name="Line 6"/>
          <p:cNvSpPr>
            <a:spLocks noChangeShapeType="1"/>
          </p:cNvSpPr>
          <p:nvPr/>
        </p:nvSpPr>
        <p:spPr bwMode="auto">
          <a:xfrm>
            <a:off x="2071670" y="1836738"/>
            <a:ext cx="0" cy="4129087"/>
          </a:xfrm>
          <a:prstGeom prst="line">
            <a:avLst/>
          </a:prstGeom>
          <a:noFill/>
          <a:ln w="25400">
            <a:solidFill>
              <a:srgbClr val="FF0000"/>
            </a:solidFill>
            <a:round/>
            <a:headEnd/>
            <a:tailEnd type="triangle" w="lg" len="med"/>
          </a:ln>
        </p:spPr>
        <p:txBody>
          <a:bodyPr/>
          <a:lstStyle/>
          <a:p>
            <a:pPr defTabSz="457200"/>
            <a:endParaRPr lang="en-ZA">
              <a:solidFill>
                <a:prstClr val="black"/>
              </a:solidFill>
            </a:endParaRPr>
          </a:p>
        </p:txBody>
      </p:sp>
      <p:sp>
        <p:nvSpPr>
          <p:cNvPr id="12293" name="Rectangle 7"/>
          <p:cNvSpPr>
            <a:spLocks noChangeArrowheads="1"/>
          </p:cNvSpPr>
          <p:nvPr/>
        </p:nvSpPr>
        <p:spPr bwMode="auto">
          <a:xfrm>
            <a:off x="1428728" y="3132138"/>
            <a:ext cx="692150" cy="641350"/>
          </a:xfrm>
          <a:prstGeom prst="rect">
            <a:avLst/>
          </a:prstGeom>
          <a:noFill/>
          <a:ln w="9525">
            <a:noFill/>
            <a:miter lim="800000"/>
            <a:headEnd/>
            <a:tailEnd/>
          </a:ln>
        </p:spPr>
        <p:txBody>
          <a:bodyPr wrap="none">
            <a:spAutoFit/>
          </a:bodyPr>
          <a:lstStyle/>
          <a:p>
            <a:pPr algn="ctr" defTabSz="457200"/>
            <a:r>
              <a:rPr lang="en-GB" dirty="0">
                <a:solidFill>
                  <a:srgbClr val="1F497D"/>
                </a:solidFill>
              </a:rPr>
              <a:t>Time</a:t>
            </a:r>
          </a:p>
          <a:p>
            <a:pPr algn="ctr" defTabSz="457200"/>
            <a:r>
              <a:rPr lang="en-GB" dirty="0">
                <a:solidFill>
                  <a:srgbClr val="1F497D"/>
                </a:solidFill>
              </a:rPr>
              <a:t>(n)</a:t>
            </a:r>
          </a:p>
        </p:txBody>
      </p:sp>
      <p:sp>
        <p:nvSpPr>
          <p:cNvPr id="12294" name="Line 8"/>
          <p:cNvSpPr>
            <a:spLocks noChangeShapeType="1"/>
          </p:cNvSpPr>
          <p:nvPr/>
        </p:nvSpPr>
        <p:spPr bwMode="auto">
          <a:xfrm flipV="1">
            <a:off x="2714612" y="6143644"/>
            <a:ext cx="2374900" cy="0"/>
          </a:xfrm>
          <a:prstGeom prst="line">
            <a:avLst/>
          </a:prstGeom>
          <a:noFill/>
          <a:ln w="25400">
            <a:solidFill>
              <a:srgbClr val="FF0000"/>
            </a:solidFill>
            <a:round/>
            <a:headEnd/>
            <a:tailEnd type="triangle" w="lg" len="med"/>
          </a:ln>
        </p:spPr>
        <p:txBody>
          <a:bodyPr/>
          <a:lstStyle/>
          <a:p>
            <a:pPr defTabSz="457200"/>
            <a:endParaRPr lang="en-ZA">
              <a:solidFill>
                <a:prstClr val="black"/>
              </a:solidFill>
            </a:endParaRPr>
          </a:p>
        </p:txBody>
      </p:sp>
      <p:sp>
        <p:nvSpPr>
          <p:cNvPr id="12295" name="Rectangle 9"/>
          <p:cNvSpPr>
            <a:spLocks noChangeArrowheads="1"/>
          </p:cNvSpPr>
          <p:nvPr/>
        </p:nvSpPr>
        <p:spPr bwMode="auto">
          <a:xfrm>
            <a:off x="3143240" y="6157913"/>
            <a:ext cx="2141537" cy="366712"/>
          </a:xfrm>
          <a:prstGeom prst="rect">
            <a:avLst/>
          </a:prstGeom>
          <a:noFill/>
          <a:ln w="9525">
            <a:noFill/>
            <a:miter lim="800000"/>
            <a:headEnd/>
            <a:tailEnd/>
          </a:ln>
        </p:spPr>
        <p:txBody>
          <a:bodyPr>
            <a:spAutoFit/>
          </a:bodyPr>
          <a:lstStyle/>
          <a:p>
            <a:pPr defTabSz="457200"/>
            <a:r>
              <a:rPr lang="en-GB" dirty="0" err="1">
                <a:solidFill>
                  <a:srgbClr val="1F497D"/>
                </a:solidFill>
              </a:rPr>
              <a:t>Regressors</a:t>
            </a:r>
            <a:r>
              <a:rPr lang="en-GB" dirty="0">
                <a:solidFill>
                  <a:srgbClr val="1F497D"/>
                </a:solidFill>
              </a:rPr>
              <a:t> (m)</a:t>
            </a:r>
          </a:p>
        </p:txBody>
      </p:sp>
      <p:sp>
        <p:nvSpPr>
          <p:cNvPr id="12296" name="Rectangle 10"/>
          <p:cNvSpPr>
            <a:spLocks noChangeArrowheads="1"/>
          </p:cNvSpPr>
          <p:nvPr/>
        </p:nvSpPr>
        <p:spPr bwMode="auto">
          <a:xfrm>
            <a:off x="0" y="0"/>
            <a:ext cx="8743950" cy="692150"/>
          </a:xfrm>
          <a:prstGeom prst="rect">
            <a:avLst/>
          </a:prstGeom>
          <a:noFill/>
          <a:ln w="9525">
            <a:noFill/>
            <a:miter lim="800000"/>
            <a:headEnd/>
            <a:tailEnd/>
          </a:ln>
        </p:spPr>
        <p:txBody>
          <a:bodyPr anchor="ctr"/>
          <a:lstStyle/>
          <a:p>
            <a:pPr defTabSz="457200"/>
            <a:r>
              <a:rPr lang="en-CA" sz="4000" b="1">
                <a:solidFill>
                  <a:prstClr val="white"/>
                </a:solidFill>
              </a:rPr>
              <a:t>‘X’ in the GLM</a:t>
            </a:r>
            <a:endParaRPr lang="fr-FR" sz="4000" b="1">
              <a:solidFill>
                <a:prstClr val="white"/>
              </a:solidFill>
            </a:endParaRPr>
          </a:p>
        </p:txBody>
      </p:sp>
    </p:spTree>
    <p:extLst>
      <p:ext uri="{BB962C8B-B14F-4D97-AF65-F5344CB8AC3E}">
        <p14:creationId xmlns="" xmlns:p14="http://schemas.microsoft.com/office/powerpoint/2010/main" val="1126470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9"/>
          <p:cNvSpPr>
            <a:spLocks noChangeArrowheads="1"/>
          </p:cNvSpPr>
          <p:nvPr/>
        </p:nvSpPr>
        <p:spPr bwMode="auto">
          <a:xfrm>
            <a:off x="6659563" y="4652963"/>
            <a:ext cx="2141537" cy="366712"/>
          </a:xfrm>
          <a:prstGeom prst="rect">
            <a:avLst/>
          </a:prstGeom>
          <a:noFill/>
          <a:ln w="9525">
            <a:noFill/>
            <a:miter lim="800000"/>
            <a:headEnd/>
            <a:tailEnd/>
          </a:ln>
        </p:spPr>
        <p:txBody>
          <a:bodyPr>
            <a:spAutoFit/>
          </a:bodyPr>
          <a:lstStyle/>
          <a:p>
            <a:pPr defTabSz="457200"/>
            <a:r>
              <a:rPr lang="en-GB" dirty="0" smtClean="0">
                <a:solidFill>
                  <a:srgbClr val="1F497D"/>
                </a:solidFill>
              </a:rPr>
              <a:t>)</a:t>
            </a:r>
            <a:endParaRPr lang="en-GB" dirty="0">
              <a:solidFill>
                <a:srgbClr val="1F497D"/>
              </a:solidFill>
            </a:endParaRPr>
          </a:p>
        </p:txBody>
      </p:sp>
      <p:sp>
        <p:nvSpPr>
          <p:cNvPr id="17414" name="Text Box 10"/>
          <p:cNvSpPr txBox="1">
            <a:spLocks noChangeArrowheads="1"/>
          </p:cNvSpPr>
          <p:nvPr/>
        </p:nvSpPr>
        <p:spPr bwMode="auto">
          <a:xfrm>
            <a:off x="179388" y="1412875"/>
            <a:ext cx="4392612" cy="4524315"/>
          </a:xfrm>
          <a:prstGeom prst="rect">
            <a:avLst/>
          </a:prstGeom>
          <a:noFill/>
          <a:ln w="9525">
            <a:noFill/>
            <a:miter lim="800000"/>
            <a:headEnd/>
            <a:tailEnd/>
          </a:ln>
        </p:spPr>
        <p:txBody>
          <a:bodyPr>
            <a:spAutoFit/>
          </a:bodyPr>
          <a:lstStyle/>
          <a:p>
            <a:pPr defTabSz="457200">
              <a:spcBef>
                <a:spcPct val="50000"/>
              </a:spcBef>
              <a:buClr>
                <a:srgbClr val="1F497D"/>
              </a:buClr>
              <a:buFont typeface="Wingdings" pitchFamily="2" charset="2"/>
              <a:buChar char="Ø"/>
            </a:pPr>
            <a:r>
              <a:rPr lang="en-GB" dirty="0" smtClean="0">
                <a:solidFill>
                  <a:prstClr val="black"/>
                </a:solidFill>
              </a:rPr>
              <a:t>A </a:t>
            </a:r>
            <a:r>
              <a:rPr lang="en-GB" dirty="0">
                <a:solidFill>
                  <a:prstClr val="black"/>
                </a:solidFill>
              </a:rPr>
              <a:t>dark-light colour map is used to show the value of each </a:t>
            </a:r>
            <a:r>
              <a:rPr lang="en-GB" dirty="0" err="1">
                <a:solidFill>
                  <a:prstClr val="black"/>
                </a:solidFill>
              </a:rPr>
              <a:t>regressor</a:t>
            </a:r>
            <a:r>
              <a:rPr lang="en-GB" dirty="0">
                <a:solidFill>
                  <a:prstClr val="black"/>
                </a:solidFill>
              </a:rPr>
              <a:t> within a specific time point</a:t>
            </a:r>
          </a:p>
          <a:p>
            <a:pPr defTabSz="457200">
              <a:spcBef>
                <a:spcPct val="50000"/>
              </a:spcBef>
              <a:buClr>
                <a:srgbClr val="1F497D"/>
              </a:buClr>
              <a:buFont typeface="Wingdings" pitchFamily="2" charset="2"/>
              <a:buChar char="Ø"/>
            </a:pPr>
            <a:endParaRPr lang="en-GB" dirty="0">
              <a:solidFill>
                <a:prstClr val="black"/>
              </a:solidFill>
            </a:endParaRPr>
          </a:p>
          <a:p>
            <a:pPr defTabSz="457200">
              <a:spcBef>
                <a:spcPct val="50000"/>
              </a:spcBef>
              <a:buClr>
                <a:srgbClr val="1F497D"/>
              </a:buClr>
              <a:buFont typeface="Wingdings" pitchFamily="2" charset="2"/>
              <a:buChar char="Ø"/>
            </a:pPr>
            <a:r>
              <a:rPr lang="en-GB" dirty="0">
                <a:solidFill>
                  <a:prstClr val="black"/>
                </a:solidFill>
              </a:rPr>
              <a:t> </a:t>
            </a:r>
            <a:r>
              <a:rPr lang="en-GB" b="1" dirty="0">
                <a:solidFill>
                  <a:srgbClr val="1F497D"/>
                </a:solidFill>
              </a:rPr>
              <a:t>Black = 0</a:t>
            </a:r>
            <a:r>
              <a:rPr lang="en-GB" dirty="0">
                <a:solidFill>
                  <a:prstClr val="black"/>
                </a:solidFill>
              </a:rPr>
              <a:t> and illustrates when the </a:t>
            </a:r>
            <a:r>
              <a:rPr lang="en-GB" dirty="0" err="1">
                <a:solidFill>
                  <a:prstClr val="black"/>
                </a:solidFill>
              </a:rPr>
              <a:t>regressor</a:t>
            </a:r>
            <a:r>
              <a:rPr lang="en-GB" dirty="0">
                <a:solidFill>
                  <a:prstClr val="black"/>
                </a:solidFill>
              </a:rPr>
              <a:t> is at its smallest value</a:t>
            </a:r>
          </a:p>
          <a:p>
            <a:pPr defTabSz="457200">
              <a:spcBef>
                <a:spcPct val="50000"/>
              </a:spcBef>
              <a:buClr>
                <a:srgbClr val="1F497D"/>
              </a:buClr>
              <a:buFont typeface="Wingdings" pitchFamily="2" charset="2"/>
              <a:buChar char="Ø"/>
            </a:pPr>
            <a:r>
              <a:rPr lang="en-GB" dirty="0">
                <a:solidFill>
                  <a:prstClr val="black"/>
                </a:solidFill>
              </a:rPr>
              <a:t> </a:t>
            </a:r>
            <a:r>
              <a:rPr lang="en-GB" b="1" dirty="0">
                <a:solidFill>
                  <a:srgbClr val="1F497D"/>
                </a:solidFill>
              </a:rPr>
              <a:t>White = 1</a:t>
            </a:r>
            <a:r>
              <a:rPr lang="en-GB" dirty="0">
                <a:solidFill>
                  <a:prstClr val="black"/>
                </a:solidFill>
              </a:rPr>
              <a:t> and illustrates when the </a:t>
            </a:r>
            <a:r>
              <a:rPr lang="en-GB" dirty="0" err="1">
                <a:solidFill>
                  <a:prstClr val="black"/>
                </a:solidFill>
              </a:rPr>
              <a:t>regressor</a:t>
            </a:r>
            <a:r>
              <a:rPr lang="en-GB" dirty="0">
                <a:solidFill>
                  <a:prstClr val="black"/>
                </a:solidFill>
              </a:rPr>
              <a:t> is at its largest value</a:t>
            </a:r>
          </a:p>
          <a:p>
            <a:pPr defTabSz="457200">
              <a:spcBef>
                <a:spcPct val="50000"/>
              </a:spcBef>
              <a:buClr>
                <a:srgbClr val="1F497D"/>
              </a:buClr>
              <a:buFont typeface="Wingdings" pitchFamily="2" charset="2"/>
              <a:buChar char="Ø"/>
            </a:pPr>
            <a:r>
              <a:rPr lang="en-GB" dirty="0">
                <a:solidFill>
                  <a:srgbClr val="008080"/>
                </a:solidFill>
              </a:rPr>
              <a:t> </a:t>
            </a:r>
            <a:r>
              <a:rPr lang="en-GB" b="1" dirty="0">
                <a:solidFill>
                  <a:srgbClr val="1F497D"/>
                </a:solidFill>
              </a:rPr>
              <a:t>Grey</a:t>
            </a:r>
            <a:r>
              <a:rPr lang="en-GB" dirty="0">
                <a:solidFill>
                  <a:srgbClr val="1F497D"/>
                </a:solidFill>
              </a:rPr>
              <a:t> </a:t>
            </a:r>
            <a:r>
              <a:rPr lang="en-GB" dirty="0">
                <a:solidFill>
                  <a:prstClr val="black"/>
                </a:solidFill>
              </a:rPr>
              <a:t>represents intermediate values</a:t>
            </a:r>
          </a:p>
          <a:p>
            <a:pPr defTabSz="457200">
              <a:spcBef>
                <a:spcPct val="50000"/>
              </a:spcBef>
              <a:buClr>
                <a:srgbClr val="1F497D"/>
              </a:buClr>
              <a:buFont typeface="Wingdings" pitchFamily="2" charset="2"/>
              <a:buChar char="Ø"/>
            </a:pPr>
            <a:r>
              <a:rPr lang="en-GB" dirty="0">
                <a:solidFill>
                  <a:prstClr val="black"/>
                </a:solidFill>
              </a:rPr>
              <a:t> The representation of each </a:t>
            </a:r>
            <a:r>
              <a:rPr lang="en-GB" dirty="0" err="1">
                <a:solidFill>
                  <a:prstClr val="black"/>
                </a:solidFill>
              </a:rPr>
              <a:t>regressor</a:t>
            </a:r>
            <a:r>
              <a:rPr lang="en-GB" dirty="0">
                <a:solidFill>
                  <a:prstClr val="black"/>
                </a:solidFill>
              </a:rPr>
              <a:t> column depends upon the type of variable specified </a:t>
            </a:r>
            <a:endParaRPr lang="en-GB" dirty="0" smtClean="0">
              <a:solidFill>
                <a:prstClr val="black"/>
              </a:solidFill>
            </a:endParaRPr>
          </a:p>
          <a:p>
            <a:pPr defTabSz="457200">
              <a:spcBef>
                <a:spcPct val="50000"/>
              </a:spcBef>
              <a:buClr>
                <a:srgbClr val="1F497D"/>
              </a:buClr>
              <a:buFont typeface="Wingdings" pitchFamily="2" charset="2"/>
              <a:buChar char="Ø"/>
            </a:pPr>
            <a:endParaRPr lang="en-GB" dirty="0">
              <a:solidFill>
                <a:prstClr val="black"/>
              </a:solidFill>
            </a:endParaRPr>
          </a:p>
        </p:txBody>
      </p:sp>
      <p:sp>
        <p:nvSpPr>
          <p:cNvPr id="17418" name="Rectangle 14"/>
          <p:cNvSpPr>
            <a:spLocks noChangeArrowheads="1"/>
          </p:cNvSpPr>
          <p:nvPr/>
        </p:nvSpPr>
        <p:spPr bwMode="auto">
          <a:xfrm>
            <a:off x="0" y="0"/>
            <a:ext cx="8743950" cy="692150"/>
          </a:xfrm>
          <a:prstGeom prst="rect">
            <a:avLst/>
          </a:prstGeom>
          <a:noFill/>
          <a:ln w="9525">
            <a:noFill/>
            <a:miter lim="800000"/>
            <a:headEnd/>
            <a:tailEnd/>
          </a:ln>
        </p:spPr>
        <p:txBody>
          <a:bodyPr anchor="ctr"/>
          <a:lstStyle/>
          <a:p>
            <a:pPr defTabSz="457200"/>
            <a:r>
              <a:rPr lang="en-CA" sz="4000" b="1" dirty="0" err="1" smtClean="0">
                <a:solidFill>
                  <a:prstClr val="white"/>
                </a:solidFill>
              </a:rPr>
              <a:t>Regressors</a:t>
            </a:r>
            <a:endParaRPr lang="fr-FR" sz="4000" b="1" dirty="0">
              <a:solidFill>
                <a:prstClr val="white"/>
              </a:solidFill>
            </a:endParaRPr>
          </a:p>
        </p:txBody>
      </p:sp>
      <p:pic>
        <p:nvPicPr>
          <p:cNvPr id="14" name="Picture 6"/>
          <p:cNvPicPr>
            <a:picLocks noChangeArrowheads="1"/>
          </p:cNvPicPr>
          <p:nvPr/>
        </p:nvPicPr>
        <p:blipFill>
          <a:blip r:embed="rId3" cstate="print"/>
          <a:srcRect/>
          <a:stretch>
            <a:fillRect/>
          </a:stretch>
        </p:blipFill>
        <p:spPr bwMode="auto">
          <a:xfrm>
            <a:off x="5580112" y="1700808"/>
            <a:ext cx="2592388" cy="4244975"/>
          </a:xfrm>
          <a:prstGeom prst="rect">
            <a:avLst/>
          </a:prstGeom>
          <a:noFill/>
          <a:ln w="9525">
            <a:noFill/>
            <a:miter lim="800000"/>
            <a:headEnd/>
            <a:tailEnd/>
          </a:ln>
          <a:effectLst/>
        </p:spPr>
      </p:pic>
    </p:spTree>
    <p:extLst>
      <p:ext uri="{BB962C8B-B14F-4D97-AF65-F5344CB8AC3E}">
        <p14:creationId xmlns="" xmlns:p14="http://schemas.microsoft.com/office/powerpoint/2010/main" val="1231801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8" descr="http://www.snl.salk.edu/~anja/pictures/fmri.jpg"/>
          <p:cNvPicPr>
            <a:picLocks noChangeAspect="1" noChangeArrowheads="1"/>
          </p:cNvPicPr>
          <p:nvPr/>
        </p:nvPicPr>
        <p:blipFill>
          <a:blip r:embed="rId3" cstate="print"/>
          <a:srcRect l="1496" t="32088" r="6348" b="17832"/>
          <a:stretch>
            <a:fillRect/>
          </a:stretch>
        </p:blipFill>
        <p:spPr bwMode="auto">
          <a:xfrm>
            <a:off x="323528" y="1268536"/>
            <a:ext cx="7358114" cy="2377237"/>
          </a:xfrm>
          <a:prstGeom prst="rect">
            <a:avLst/>
          </a:prstGeom>
          <a:noFill/>
        </p:spPr>
      </p:pic>
      <p:grpSp>
        <p:nvGrpSpPr>
          <p:cNvPr id="2" name="Group 24"/>
          <p:cNvGrpSpPr/>
          <p:nvPr/>
        </p:nvGrpSpPr>
        <p:grpSpPr>
          <a:xfrm>
            <a:off x="5633182" y="2197230"/>
            <a:ext cx="1405518" cy="1428760"/>
            <a:chOff x="4500562" y="3000372"/>
            <a:chExt cx="2357454" cy="2214578"/>
          </a:xfrm>
        </p:grpSpPr>
        <p:cxnSp>
          <p:nvCxnSpPr>
            <p:cNvPr id="26" name="Straight Connector 25"/>
            <p:cNvCxnSpPr/>
            <p:nvPr/>
          </p:nvCxnSpPr>
          <p:spPr>
            <a:xfrm rot="5400000">
              <a:off x="3965571" y="4035429"/>
              <a:ext cx="1785950" cy="158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500562" y="3000372"/>
              <a:ext cx="2357454" cy="221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7"/>
          <p:cNvGrpSpPr/>
          <p:nvPr/>
        </p:nvGrpSpPr>
        <p:grpSpPr>
          <a:xfrm>
            <a:off x="0" y="1065052"/>
            <a:ext cx="1643074" cy="2722268"/>
            <a:chOff x="1428728" y="398110"/>
            <a:chExt cx="1643074" cy="2722268"/>
          </a:xfrm>
        </p:grpSpPr>
        <p:sp>
          <p:nvSpPr>
            <p:cNvPr id="29" name="TextBox 28"/>
            <p:cNvSpPr txBox="1"/>
            <p:nvPr/>
          </p:nvSpPr>
          <p:spPr>
            <a:xfrm>
              <a:off x="1428728" y="1643050"/>
              <a:ext cx="1214446" cy="1477328"/>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30" name="TextBox 29"/>
            <p:cNvSpPr txBox="1"/>
            <p:nvPr/>
          </p:nvSpPr>
          <p:spPr>
            <a:xfrm>
              <a:off x="1581128" y="398110"/>
              <a:ext cx="1490674" cy="646331"/>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p:txBody>
        </p:sp>
      </p:grpSp>
      <p:sp>
        <p:nvSpPr>
          <p:cNvPr id="31" name="TextBox 30"/>
          <p:cNvSpPr txBox="1"/>
          <p:nvPr/>
        </p:nvSpPr>
        <p:spPr>
          <a:xfrm>
            <a:off x="7324452" y="1095166"/>
            <a:ext cx="1928826" cy="2585323"/>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24" name="Picture 6" descr="http://www.csulb.edu/~cwallis/482/fmri/User-FastFission-brain.gif"/>
          <p:cNvPicPr>
            <a:picLocks noChangeAspect="1" noChangeArrowheads="1"/>
          </p:cNvPicPr>
          <p:nvPr/>
        </p:nvPicPr>
        <p:blipFill>
          <a:blip r:embed="rId4" cstate="print"/>
          <a:srcRect/>
          <a:stretch>
            <a:fillRect/>
          </a:stretch>
        </p:blipFill>
        <p:spPr bwMode="auto">
          <a:xfrm>
            <a:off x="7543803" y="1972833"/>
            <a:ext cx="1600197" cy="1735425"/>
          </a:xfrm>
          <a:prstGeom prst="rect">
            <a:avLst/>
          </a:prstGeom>
          <a:noFill/>
        </p:spPr>
      </p:pic>
      <p:pic>
        <p:nvPicPr>
          <p:cNvPr id="15" name="Picture 14" descr="robert.png"/>
          <p:cNvPicPr>
            <a:picLocks noChangeAspect="1"/>
          </p:cNvPicPr>
          <p:nvPr/>
        </p:nvPicPr>
        <p:blipFill>
          <a:blip r:embed="rId5"/>
          <a:srcRect l="17248" t="9039" r="13622" b="8215"/>
          <a:stretch>
            <a:fillRect/>
          </a:stretch>
        </p:blipFill>
        <p:spPr>
          <a:xfrm>
            <a:off x="59042" y="2366053"/>
            <a:ext cx="1584000" cy="1420137"/>
          </a:xfrm>
          <a:prstGeom prst="rect">
            <a:avLst/>
          </a:prstGeom>
        </p:spPr>
      </p:pic>
      <p:sp>
        <p:nvSpPr>
          <p:cNvPr id="33" name="Rectangle 32"/>
          <p:cNvSpPr/>
          <p:nvPr/>
        </p:nvSpPr>
        <p:spPr>
          <a:xfrm>
            <a:off x="59042" y="2345066"/>
            <a:ext cx="1512562" cy="1512562"/>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nicole kiddman.png"/>
          <p:cNvPicPr>
            <a:picLocks noChangeAspect="1"/>
          </p:cNvPicPr>
          <p:nvPr/>
        </p:nvPicPr>
        <p:blipFill>
          <a:blip r:embed="rId6"/>
          <a:srcRect r="2849" b="31582"/>
          <a:stretch>
            <a:fillRect/>
          </a:stretch>
        </p:blipFill>
        <p:spPr>
          <a:xfrm>
            <a:off x="71406" y="2349056"/>
            <a:ext cx="1584000" cy="1508572"/>
          </a:xfrm>
          <a:prstGeom prst="rect">
            <a:avLst/>
          </a:prstGeom>
        </p:spPr>
      </p:pic>
      <p:sp>
        <p:nvSpPr>
          <p:cNvPr id="38" name="Rectangle 37"/>
          <p:cNvSpPr/>
          <p:nvPr/>
        </p:nvSpPr>
        <p:spPr>
          <a:xfrm>
            <a:off x="71406" y="2357430"/>
            <a:ext cx="1584000" cy="158400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borat.jpg"/>
          <p:cNvPicPr>
            <a:picLocks noChangeAspect="1"/>
          </p:cNvPicPr>
          <p:nvPr/>
        </p:nvPicPr>
        <p:blipFill>
          <a:blip r:embed="rId7"/>
          <a:srcRect l="6853" t="-11765" r="10398"/>
          <a:stretch>
            <a:fillRect/>
          </a:stretch>
        </p:blipFill>
        <p:spPr>
          <a:xfrm>
            <a:off x="68567" y="2200266"/>
            <a:ext cx="1965922" cy="1728800"/>
          </a:xfrm>
          <a:prstGeom prst="rect">
            <a:avLst/>
          </a:prstGeom>
        </p:spPr>
      </p:pic>
      <p:sp>
        <p:nvSpPr>
          <p:cNvPr id="40" name="Rectangle 39"/>
          <p:cNvSpPr/>
          <p:nvPr/>
        </p:nvSpPr>
        <p:spPr>
          <a:xfrm>
            <a:off x="71438" y="2357430"/>
            <a:ext cx="2071670" cy="157163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ngelina-jolie.jpg"/>
          <p:cNvPicPr>
            <a:picLocks noChangeAspect="1"/>
          </p:cNvPicPr>
          <p:nvPr/>
        </p:nvPicPr>
        <p:blipFill>
          <a:blip r:embed="rId8" cstate="print"/>
          <a:srcRect l="23864" b="15988"/>
          <a:stretch>
            <a:fillRect/>
          </a:stretch>
        </p:blipFill>
        <p:spPr>
          <a:xfrm>
            <a:off x="71406" y="2357428"/>
            <a:ext cx="2071702" cy="1714514"/>
          </a:xfrm>
          <a:prstGeom prst="rect">
            <a:avLst/>
          </a:prstGeom>
        </p:spPr>
      </p:pic>
      <p:sp>
        <p:nvSpPr>
          <p:cNvPr id="43" name="Rectangle 42"/>
          <p:cNvSpPr/>
          <p:nvPr/>
        </p:nvSpPr>
        <p:spPr>
          <a:xfrm>
            <a:off x="71406" y="2357430"/>
            <a:ext cx="2071702" cy="17145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rchy.jpg"/>
          <p:cNvPicPr>
            <a:picLocks noChangeAspect="1"/>
          </p:cNvPicPr>
          <p:nvPr/>
        </p:nvPicPr>
        <p:blipFill>
          <a:blip r:embed="rId9"/>
          <a:srcRect t="13414" r="10610" b="24830"/>
          <a:stretch>
            <a:fillRect/>
          </a:stretch>
        </p:blipFill>
        <p:spPr>
          <a:xfrm>
            <a:off x="71406" y="2357430"/>
            <a:ext cx="2071702" cy="1928826"/>
          </a:xfrm>
          <a:prstGeom prst="rect">
            <a:avLst/>
          </a:prstGeom>
        </p:spPr>
      </p:pic>
      <p:sp>
        <p:nvSpPr>
          <p:cNvPr id="45" name="Rectangle 44"/>
          <p:cNvSpPr/>
          <p:nvPr/>
        </p:nvSpPr>
        <p:spPr>
          <a:xfrm>
            <a:off x="71406" y="2357430"/>
            <a:ext cx="2071702" cy="192882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Box 7"/>
          <p:cNvSpPr txBox="1">
            <a:spLocks noChangeArrowheads="1"/>
          </p:cNvSpPr>
          <p:nvPr/>
        </p:nvSpPr>
        <p:spPr bwMode="auto">
          <a:xfrm>
            <a:off x="90818" y="4721378"/>
            <a:ext cx="7838768"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nl-NL"/>
            </a:defPPr>
            <a:lvl1pPr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1pPr>
            <a:lvl2pPr marL="4572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2pPr>
            <a:lvl3pPr marL="9144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3pPr>
            <a:lvl4pPr marL="13716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4pPr>
            <a:lvl5pPr marL="1828800" algn="l" rtl="0" fontAlgn="base">
              <a:lnSpc>
                <a:spcPct val="90000"/>
              </a:lnSpc>
              <a:spcBef>
                <a:spcPct val="50000"/>
              </a:spcBef>
              <a:spcAft>
                <a:spcPct val="0"/>
              </a:spcAft>
              <a:buChar char="•"/>
              <a:defRPr sz="2400" kern="1200">
                <a:solidFill>
                  <a:schemeClr val="bg2"/>
                </a:solidFill>
                <a:latin typeface="Arial Unicode MS" pitchFamily="34" charset="-128"/>
                <a:ea typeface="+mn-ea"/>
                <a:cs typeface="+mn-cs"/>
              </a:defRPr>
            </a:lvl5pPr>
            <a:lvl6pPr marL="2286000" algn="l" defTabSz="914400" rtl="0" eaLnBrk="1" latinLnBrk="0" hangingPunct="1">
              <a:defRPr sz="2400" kern="1200">
                <a:solidFill>
                  <a:schemeClr val="bg2"/>
                </a:solidFill>
                <a:latin typeface="Arial Unicode MS" pitchFamily="34" charset="-128"/>
                <a:ea typeface="+mn-ea"/>
                <a:cs typeface="+mn-cs"/>
              </a:defRPr>
            </a:lvl6pPr>
            <a:lvl7pPr marL="2743200" algn="l" defTabSz="914400" rtl="0" eaLnBrk="1" latinLnBrk="0" hangingPunct="1">
              <a:defRPr sz="2400" kern="1200">
                <a:solidFill>
                  <a:schemeClr val="bg2"/>
                </a:solidFill>
                <a:latin typeface="Arial Unicode MS" pitchFamily="34" charset="-128"/>
                <a:ea typeface="+mn-ea"/>
                <a:cs typeface="+mn-cs"/>
              </a:defRPr>
            </a:lvl7pPr>
            <a:lvl8pPr marL="3200400" algn="l" defTabSz="914400" rtl="0" eaLnBrk="1" latinLnBrk="0" hangingPunct="1">
              <a:defRPr sz="2400" kern="1200">
                <a:solidFill>
                  <a:schemeClr val="bg2"/>
                </a:solidFill>
                <a:latin typeface="Arial Unicode MS" pitchFamily="34" charset="-128"/>
                <a:ea typeface="+mn-ea"/>
                <a:cs typeface="+mn-cs"/>
              </a:defRPr>
            </a:lvl8pPr>
            <a:lvl9pPr marL="3657600" algn="l" defTabSz="914400" rtl="0" eaLnBrk="1" latinLnBrk="0" hangingPunct="1">
              <a:defRPr sz="2400" kern="1200">
                <a:solidFill>
                  <a:schemeClr val="bg2"/>
                </a:solidFill>
                <a:latin typeface="Arial Unicode MS" pitchFamily="34" charset="-128"/>
                <a:ea typeface="+mn-ea"/>
                <a:cs typeface="+mn-cs"/>
              </a:defRPr>
            </a:lvl9pPr>
          </a:lstStyle>
          <a:p>
            <a:pPr eaLnBrk="0" hangingPunct="0">
              <a:lnSpc>
                <a:spcPct val="100000"/>
              </a:lnSpc>
              <a:spcBef>
                <a:spcPct val="0"/>
              </a:spcBef>
              <a:buFontTx/>
              <a:buNone/>
            </a:pPr>
            <a:r>
              <a:rPr lang="en-GB" altLang="en-US" sz="2000" dirty="0" smtClean="0">
                <a:solidFill>
                  <a:schemeClr val="tx1"/>
                </a:solidFill>
                <a:latin typeface="Georgia" pitchFamily="18" charset="0"/>
              </a:rPr>
              <a:t>Question: Is there a change in the </a:t>
            </a:r>
            <a:r>
              <a:rPr lang="en-GB" altLang="en-US" sz="2000" b="1" dirty="0" smtClean="0">
                <a:solidFill>
                  <a:schemeClr val="tx1"/>
                </a:solidFill>
                <a:latin typeface="Georgia" pitchFamily="18" charset="0"/>
              </a:rPr>
              <a:t>BOLD</a:t>
            </a:r>
            <a:r>
              <a:rPr lang="en-GB" altLang="en-US" sz="2000" dirty="0" smtClean="0">
                <a:solidFill>
                  <a:schemeClr val="tx1"/>
                </a:solidFill>
                <a:latin typeface="Georgia" pitchFamily="18" charset="0"/>
              </a:rPr>
              <a:t> response between seeing famous and not so famous people? </a:t>
            </a:r>
            <a:endParaRPr lang="en-US" altLang="en-US" sz="1300" dirty="0">
              <a:latin typeface="Georgia" pitchFamily="18" charset="0"/>
            </a:endParaRPr>
          </a:p>
        </p:txBody>
      </p:sp>
      <p:pic>
        <p:nvPicPr>
          <p:cNvPr id="41" name="Picture 40" descr="Marion.png"/>
          <p:cNvPicPr>
            <a:picLocks noChangeAspect="1"/>
          </p:cNvPicPr>
          <p:nvPr/>
        </p:nvPicPr>
        <p:blipFill>
          <a:blip r:embed="rId10"/>
          <a:srcRect l="17000" t="34234" r="5000" b="11246"/>
          <a:stretch>
            <a:fillRect/>
          </a:stretch>
        </p:blipFill>
        <p:spPr>
          <a:xfrm>
            <a:off x="71406" y="2357429"/>
            <a:ext cx="2071702" cy="1928827"/>
          </a:xfrm>
          <a:prstGeom prst="rect">
            <a:avLst/>
          </a:prstGeom>
        </p:spPr>
      </p:pic>
      <p:sp>
        <p:nvSpPr>
          <p:cNvPr id="48" name="Rectangle 47"/>
          <p:cNvSpPr/>
          <p:nvPr/>
        </p:nvSpPr>
        <p:spPr>
          <a:xfrm>
            <a:off x="71406" y="2357430"/>
            <a:ext cx="2071702" cy="192882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sam.jpg"/>
          <p:cNvPicPr>
            <a:picLocks noChangeAspect="1"/>
          </p:cNvPicPr>
          <p:nvPr/>
        </p:nvPicPr>
        <p:blipFill>
          <a:blip r:embed="rId11"/>
          <a:srcRect l="11568" r="19023" b="30591"/>
          <a:stretch>
            <a:fillRect/>
          </a:stretch>
        </p:blipFill>
        <p:spPr>
          <a:xfrm>
            <a:off x="71438" y="2357430"/>
            <a:ext cx="2143108" cy="2143108"/>
          </a:xfrm>
          <a:prstGeom prst="rect">
            <a:avLst/>
          </a:prstGeom>
        </p:spPr>
      </p:pic>
      <p:sp>
        <p:nvSpPr>
          <p:cNvPr id="50" name="Rectangle 49"/>
          <p:cNvSpPr/>
          <p:nvPr/>
        </p:nvSpPr>
        <p:spPr>
          <a:xfrm>
            <a:off x="71406" y="2357430"/>
            <a:ext cx="2143140" cy="214314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pic"/>
          <p:cNvPicPr>
            <a:picLocks noGrp="1" noChangeAspect="1"/>
          </p:cNvPicPr>
          <p:nvPr isPhoto="1"/>
        </p:nvPicPr>
        <p:blipFill rotWithShape="1">
          <a:blip r:embed="rId12" cstate="print">
            <a:lum/>
            <a:extLst>
              <a:ext uri="{28A0092B-C50C-407E-A947-70E740481C1C}">
                <a14:useLocalDpi xmlns="" xmlns:a14="http://schemas.microsoft.com/office/drawing/2010/main" val="0"/>
              </a:ext>
            </a:extLst>
          </a:blip>
          <a:srcRect l="25049" t="18926" r="15131" b="41491"/>
          <a:stretch/>
        </p:blipFill>
        <p:spPr>
          <a:xfrm>
            <a:off x="71406" y="2357429"/>
            <a:ext cx="2143140" cy="2203110"/>
          </a:xfrm>
          <a:prstGeom prst="rect">
            <a:avLst/>
          </a:prstGeom>
          <a:noFill/>
          <a:ln>
            <a:noFill/>
          </a:ln>
        </p:spPr>
      </p:pic>
      <p:sp>
        <p:nvSpPr>
          <p:cNvPr id="52" name="Rectangle 51"/>
          <p:cNvSpPr/>
          <p:nvPr/>
        </p:nvSpPr>
        <p:spPr>
          <a:xfrm>
            <a:off x="71406" y="2357430"/>
            <a:ext cx="2143140" cy="221457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p:cNvSpPr txBox="1"/>
          <p:nvPr/>
        </p:nvSpPr>
        <p:spPr>
          <a:xfrm>
            <a:off x="7072298" y="6215082"/>
            <a:ext cx="2071734" cy="276999"/>
          </a:xfrm>
          <a:prstGeom prst="rect">
            <a:avLst/>
          </a:prstGeom>
          <a:noFill/>
        </p:spPr>
        <p:txBody>
          <a:bodyPr wrap="square" rtlCol="0">
            <a:spAutoFit/>
          </a:bodyPr>
          <a:lstStyle/>
          <a:p>
            <a:r>
              <a:rPr lang="en-GB" sz="1200" dirty="0" smtClean="0"/>
              <a:t>Images courtesy of [1], [2] </a:t>
            </a:r>
            <a:endParaRPr lang="en-GB" sz="1200" dirty="0"/>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repeatCount="indefinite" fill="remove" nodeType="withEffect">
                                  <p:stCondLst>
                                    <p:cond delay="0"/>
                                  </p:stCondLst>
                                  <p:childTnLst>
                                    <p:anim calcmode="lin" valueType="num">
                                      <p:cBhvr additive="base">
                                        <p:cTn id="6" dur="9400"/>
                                        <p:tgtEl>
                                          <p:spTgt spid="2"/>
                                        </p:tgtEl>
                                        <p:attrNameLst>
                                          <p:attrName>ppt_x</p:attrName>
                                        </p:attrNameLst>
                                      </p:cBhvr>
                                      <p:tavLst>
                                        <p:tav tm="0">
                                          <p:val>
                                            <p:strVal val="ppt_x"/>
                                          </p:val>
                                        </p:tav>
                                        <p:tav tm="100000">
                                          <p:val>
                                            <p:strVal val="1+ppt_w/2"/>
                                          </p:val>
                                        </p:tav>
                                      </p:tavLst>
                                    </p:anim>
                                    <p:anim calcmode="lin" valueType="num">
                                      <p:cBhvr additive="base">
                                        <p:cTn id="7" dur="9400"/>
                                        <p:tgtEl>
                                          <p:spTgt spid="2"/>
                                        </p:tgtEl>
                                        <p:attrNameLst>
                                          <p:attrName>ppt_y</p:attrName>
                                        </p:attrNameLst>
                                      </p:cBhvr>
                                      <p:tavLst>
                                        <p:tav tm="0">
                                          <p:val>
                                            <p:strVal val="ppt_y"/>
                                          </p:val>
                                        </p:tav>
                                        <p:tav tm="100000">
                                          <p:val>
                                            <p:strVal val="ppt_y"/>
                                          </p:val>
                                        </p:tav>
                                      </p:tavLst>
                                    </p:anim>
                                    <p:set>
                                      <p:cBhvr>
                                        <p:cTn id="8" dur="1" fill="hold">
                                          <p:stCondLst>
                                            <p:cond delay="9399"/>
                                          </p:stCondLst>
                                        </p:cTn>
                                        <p:tgtEl>
                                          <p:spTgt spid="2"/>
                                        </p:tgtEl>
                                        <p:attrNameLst>
                                          <p:attrName>style.visibility</p:attrName>
                                        </p:attrNameLst>
                                      </p:cBhvr>
                                      <p:to>
                                        <p:strVal val="hidden"/>
                                      </p:to>
                                    </p:set>
                                  </p:childTnLst>
                                </p:cTn>
                              </p:par>
                              <p:par>
                                <p:cTn id="9" presetID="1" presetClass="entr" presetSubtype="0"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800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900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1100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1700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1900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1900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2200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2300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2500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2600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2800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0" grpId="0" animBg="1"/>
      <p:bldP spid="43" grpId="0" animBg="1"/>
      <p:bldP spid="45" grpId="0" animBg="1"/>
      <p:bldP spid="48" grpId="0" animBg="1"/>
      <p:bldP spid="50" grpId="0" animBg="1"/>
      <p:bldP spid="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80" name="Rectangle 2"/>
          <p:cNvSpPr>
            <a:spLocks noChangeArrowheads="1"/>
          </p:cNvSpPr>
          <p:nvPr/>
        </p:nvSpPr>
        <p:spPr bwMode="auto">
          <a:xfrm>
            <a:off x="215900" y="503238"/>
            <a:ext cx="5727700" cy="838200"/>
          </a:xfrm>
          <a:prstGeom prst="rect">
            <a:avLst/>
          </a:prstGeom>
          <a:noFill/>
          <a:ln w="9525">
            <a:noFill/>
            <a:miter lim="800000"/>
            <a:headEnd/>
            <a:tailEnd/>
          </a:ln>
        </p:spPr>
        <p:txBody>
          <a:bodyPr lIns="90488" tIns="44450" rIns="90488" bIns="44450" anchor="ctr"/>
          <a:lstStyle/>
          <a:p>
            <a:pPr defTabSz="457200" eaLnBrk="0" hangingPunct="0"/>
            <a:r>
              <a:rPr lang="en-US" sz="2800" b="1">
                <a:solidFill>
                  <a:srgbClr val="1F497D"/>
                </a:solidFill>
                <a:latin typeface="Arial Unicode MS" pitchFamily="34" charset="-128"/>
                <a:ea typeface="Arial Unicode MS" pitchFamily="34" charset="-128"/>
                <a:cs typeface="Arial Unicode MS" pitchFamily="34" charset="-128"/>
              </a:rPr>
              <a:t>Parameter estimation</a:t>
            </a:r>
          </a:p>
        </p:txBody>
      </p:sp>
      <p:sp>
        <p:nvSpPr>
          <p:cNvPr id="1994755" name="Rectangle 3"/>
          <p:cNvSpPr>
            <a:spLocks noChangeArrowheads="1"/>
          </p:cNvSpPr>
          <p:nvPr/>
        </p:nvSpPr>
        <p:spPr bwMode="auto">
          <a:xfrm>
            <a:off x="1144588" y="5259388"/>
            <a:ext cx="2592387" cy="1069975"/>
          </a:xfrm>
          <a:prstGeom prst="rect">
            <a:avLst/>
          </a:prstGeom>
          <a:solidFill>
            <a:schemeClr val="bg1"/>
          </a:solidFill>
          <a:ln w="19050">
            <a:solidFill>
              <a:schemeClr val="tx1"/>
            </a:solidFill>
            <a:miter lim="800000"/>
            <a:headEnd/>
            <a:tailEnd/>
          </a:ln>
          <a:effectLst>
            <a:outerShdw dist="107763" dir="18900000" algn="ctr" rotWithShape="0">
              <a:srgbClr val="5F5F5F">
                <a:alpha val="50000"/>
              </a:srgbClr>
            </a:outerShdw>
          </a:effectLst>
        </p:spPr>
        <p:txBody>
          <a:bodyPr wrap="none" anchor="ctr"/>
          <a:lstStyle/>
          <a:p>
            <a:pPr algn="ctr" defTabSz="457200" eaLnBrk="0" hangingPunct="0">
              <a:defRPr/>
            </a:pPr>
            <a:endParaRPr lang="en-GB" sz="2400">
              <a:solidFill>
                <a:srgbClr val="1F497D"/>
              </a:solidFill>
              <a:latin typeface="Arial Unicode MS" pitchFamily="34" charset="-128"/>
            </a:endParaRPr>
          </a:p>
        </p:txBody>
      </p:sp>
      <p:graphicFrame>
        <p:nvGraphicFramePr>
          <p:cNvPr id="165975" name="Object 87"/>
          <p:cNvGraphicFramePr>
            <a:graphicFrameLocks noChangeAspect="1"/>
          </p:cNvGraphicFramePr>
          <p:nvPr/>
        </p:nvGraphicFramePr>
        <p:xfrm>
          <a:off x="1303338" y="5432425"/>
          <a:ext cx="2263775" cy="781050"/>
        </p:xfrm>
        <a:graphic>
          <a:graphicData uri="http://schemas.openxmlformats.org/presentationml/2006/ole">
            <p:oleObj spid="_x0000_s92202" name="Equation" r:id="rId4" imgW="555120" imgH="149760" progId="Equation.3">
              <p:embed/>
            </p:oleObj>
          </a:graphicData>
        </a:graphic>
      </p:graphicFrame>
      <p:pic>
        <p:nvPicPr>
          <p:cNvPr id="165982" name="Picture 5" descr="data_img"/>
          <p:cNvPicPr>
            <a:picLocks noChangeAspect="1" noChangeArrowheads="1"/>
          </p:cNvPicPr>
          <p:nvPr/>
        </p:nvPicPr>
        <p:blipFill>
          <a:blip r:embed="rId5" cstate="print"/>
          <a:srcRect l="18875" t="7408" r="10548" b="11852"/>
          <a:stretch>
            <a:fillRect/>
          </a:stretch>
        </p:blipFill>
        <p:spPr bwMode="auto">
          <a:xfrm>
            <a:off x="781050" y="1320800"/>
            <a:ext cx="495300" cy="2971800"/>
          </a:xfrm>
          <a:prstGeom prst="rect">
            <a:avLst/>
          </a:prstGeom>
          <a:noFill/>
          <a:ln w="9525">
            <a:noFill/>
            <a:miter lim="800000"/>
            <a:headEnd/>
            <a:tailEnd/>
          </a:ln>
        </p:spPr>
      </p:pic>
      <p:pic>
        <p:nvPicPr>
          <p:cNvPr id="165983" name="Picture 6" descr="res_img"/>
          <p:cNvPicPr>
            <a:picLocks noChangeAspect="1" noChangeArrowheads="1"/>
          </p:cNvPicPr>
          <p:nvPr/>
        </p:nvPicPr>
        <p:blipFill>
          <a:blip r:embed="rId6"/>
          <a:srcRect l="14990" t="7408" r="10548" b="11852"/>
          <a:stretch>
            <a:fillRect/>
          </a:stretch>
        </p:blipFill>
        <p:spPr bwMode="auto">
          <a:xfrm>
            <a:off x="4262438" y="1320800"/>
            <a:ext cx="495300" cy="2971800"/>
          </a:xfrm>
          <a:prstGeom prst="rect">
            <a:avLst/>
          </a:prstGeom>
          <a:noFill/>
          <a:ln w="9525">
            <a:noFill/>
            <a:miter lim="800000"/>
            <a:headEnd/>
            <a:tailEnd/>
          </a:ln>
        </p:spPr>
      </p:pic>
      <p:sp>
        <p:nvSpPr>
          <p:cNvPr id="165984" name="Text Box 7"/>
          <p:cNvSpPr txBox="1">
            <a:spLocks noChangeArrowheads="1"/>
          </p:cNvSpPr>
          <p:nvPr/>
        </p:nvSpPr>
        <p:spPr bwMode="auto">
          <a:xfrm>
            <a:off x="1347788" y="2435225"/>
            <a:ext cx="484187" cy="708025"/>
          </a:xfrm>
          <a:prstGeom prst="rect">
            <a:avLst/>
          </a:prstGeom>
          <a:noFill/>
          <a:ln w="9525">
            <a:noFill/>
            <a:miter lim="800000"/>
            <a:headEnd/>
            <a:tailEnd/>
          </a:ln>
        </p:spPr>
        <p:txBody>
          <a:bodyPr wrap="none">
            <a:spAutoFit/>
          </a:bodyPr>
          <a:lstStyle/>
          <a:p>
            <a:pPr algn="ctr" defTabSz="457200" eaLnBrk="0" hangingPunct="0"/>
            <a:r>
              <a:rPr lang="de-DE" sz="4000">
                <a:solidFill>
                  <a:prstClr val="black"/>
                </a:solidFill>
                <a:latin typeface="Arial Unicode MS" pitchFamily="34" charset="-128"/>
              </a:rPr>
              <a:t>=</a:t>
            </a:r>
            <a:endParaRPr lang="en-GB" sz="4000">
              <a:solidFill>
                <a:prstClr val="black"/>
              </a:solidFill>
              <a:latin typeface="Arial Unicode MS" pitchFamily="34" charset="-128"/>
            </a:endParaRPr>
          </a:p>
        </p:txBody>
      </p:sp>
      <p:sp>
        <p:nvSpPr>
          <p:cNvPr id="165985" name="Text Box 8"/>
          <p:cNvSpPr txBox="1">
            <a:spLocks noChangeArrowheads="1"/>
          </p:cNvSpPr>
          <p:nvPr/>
        </p:nvSpPr>
        <p:spPr bwMode="auto">
          <a:xfrm>
            <a:off x="3811588" y="2443163"/>
            <a:ext cx="484187" cy="708025"/>
          </a:xfrm>
          <a:prstGeom prst="rect">
            <a:avLst/>
          </a:prstGeom>
          <a:noFill/>
          <a:ln w="9525">
            <a:noFill/>
            <a:miter lim="800000"/>
            <a:headEnd/>
            <a:tailEnd/>
          </a:ln>
        </p:spPr>
        <p:txBody>
          <a:bodyPr wrap="none">
            <a:spAutoFit/>
          </a:bodyPr>
          <a:lstStyle/>
          <a:p>
            <a:pPr algn="ctr" defTabSz="457200" eaLnBrk="0" hangingPunct="0"/>
            <a:r>
              <a:rPr lang="de-DE" sz="4000">
                <a:solidFill>
                  <a:prstClr val="black"/>
                </a:solidFill>
                <a:latin typeface="Arial Unicode MS" pitchFamily="34" charset="-128"/>
              </a:rPr>
              <a:t>+</a:t>
            </a:r>
            <a:endParaRPr lang="en-GB" sz="4000">
              <a:solidFill>
                <a:prstClr val="black"/>
              </a:solidFill>
              <a:latin typeface="Arial Unicode MS" pitchFamily="34" charset="-128"/>
            </a:endParaRPr>
          </a:p>
        </p:txBody>
      </p:sp>
      <p:graphicFrame>
        <p:nvGraphicFramePr>
          <p:cNvPr id="165976" name="Object 88"/>
          <p:cNvGraphicFramePr>
            <a:graphicFrameLocks noChangeAspect="1"/>
          </p:cNvGraphicFramePr>
          <p:nvPr/>
        </p:nvGraphicFramePr>
        <p:xfrm>
          <a:off x="4360863" y="4440238"/>
          <a:ext cx="307975" cy="423862"/>
        </p:xfrm>
        <a:graphic>
          <a:graphicData uri="http://schemas.openxmlformats.org/presentationml/2006/ole">
            <p:oleObj spid="_x0000_s92203" name="Equation" r:id="rId7" imgW="82440" imgH="104760" progId="Equation.3">
              <p:embed/>
            </p:oleObj>
          </a:graphicData>
        </a:graphic>
      </p:graphicFrame>
      <p:graphicFrame>
        <p:nvGraphicFramePr>
          <p:cNvPr id="165977" name="Object 89"/>
          <p:cNvGraphicFramePr>
            <a:graphicFrameLocks noChangeAspect="1"/>
          </p:cNvGraphicFramePr>
          <p:nvPr/>
        </p:nvGraphicFramePr>
        <p:xfrm>
          <a:off x="2952750" y="2047875"/>
          <a:ext cx="889000" cy="1460500"/>
        </p:xfrm>
        <a:graphic>
          <a:graphicData uri="http://schemas.openxmlformats.org/presentationml/2006/ole">
            <p:oleObj spid="_x0000_s92204" name="Equation" r:id="rId8" imgW="254880" imgH="374040" progId="Equation.3">
              <p:embed/>
            </p:oleObj>
          </a:graphicData>
        </a:graphic>
      </p:graphicFrame>
      <p:sp>
        <p:nvSpPr>
          <p:cNvPr id="1994763" name="Rectangle 11"/>
          <p:cNvSpPr>
            <a:spLocks noChangeArrowheads="1"/>
          </p:cNvSpPr>
          <p:nvPr/>
        </p:nvSpPr>
        <p:spPr bwMode="auto">
          <a:xfrm>
            <a:off x="5872163" y="4337050"/>
            <a:ext cx="2697162" cy="2247900"/>
          </a:xfrm>
          <a:prstGeom prst="rect">
            <a:avLst/>
          </a:prstGeom>
          <a:solidFill>
            <a:srgbClr val="DDDDDD"/>
          </a:solidFill>
          <a:ln w="19050">
            <a:solidFill>
              <a:schemeClr val="tx1"/>
            </a:solidFill>
            <a:miter lim="800000"/>
            <a:headEnd/>
            <a:tailEnd/>
          </a:ln>
          <a:effectLst>
            <a:outerShdw dist="107763" dir="18900000" algn="ctr" rotWithShape="0">
              <a:schemeClr val="bg2">
                <a:alpha val="50000"/>
              </a:schemeClr>
            </a:outerShdw>
          </a:effectLst>
        </p:spPr>
        <p:txBody>
          <a:bodyPr anchor="ctr">
            <a:spAutoFit/>
          </a:bodyPr>
          <a:lstStyle/>
          <a:p>
            <a:pPr algn="ctr" defTabSz="457200" eaLnBrk="0" hangingPunct="0">
              <a:defRPr/>
            </a:pPr>
            <a:r>
              <a:rPr lang="de-DE" sz="2000">
                <a:solidFill>
                  <a:prstClr val="black"/>
                </a:solidFill>
                <a:latin typeface="Arial Unicode MS" pitchFamily="34" charset="-128"/>
              </a:rPr>
              <a:t>Ordinary least squares estimation (OLS) (assuming i.i.d. error):</a:t>
            </a:r>
          </a:p>
          <a:p>
            <a:pPr algn="ctr" defTabSz="457200" eaLnBrk="0" hangingPunct="0">
              <a:defRPr/>
            </a:pPr>
            <a:endParaRPr lang="de-DE" sz="2000">
              <a:solidFill>
                <a:prstClr val="black"/>
              </a:solidFill>
              <a:latin typeface="Arial Unicode MS" pitchFamily="34" charset="-128"/>
            </a:endParaRPr>
          </a:p>
          <a:p>
            <a:pPr algn="ctr" defTabSz="457200" eaLnBrk="0" hangingPunct="0">
              <a:defRPr/>
            </a:pPr>
            <a:endParaRPr lang="en-GB" sz="2000">
              <a:solidFill>
                <a:prstClr val="black"/>
              </a:solidFill>
              <a:latin typeface="Arial Unicode MS" pitchFamily="34" charset="-128"/>
            </a:endParaRPr>
          </a:p>
          <a:p>
            <a:pPr algn="ctr" defTabSz="457200" eaLnBrk="0" hangingPunct="0">
              <a:defRPr/>
            </a:pPr>
            <a:endParaRPr lang="en-GB" sz="2000">
              <a:solidFill>
                <a:prstClr val="black"/>
              </a:solidFill>
              <a:latin typeface="Arial Unicode MS" pitchFamily="34" charset="-128"/>
            </a:endParaRPr>
          </a:p>
        </p:txBody>
      </p:sp>
      <p:graphicFrame>
        <p:nvGraphicFramePr>
          <p:cNvPr id="165978" name="Object 90"/>
          <p:cNvGraphicFramePr>
            <a:graphicFrameLocks noChangeAspect="1"/>
          </p:cNvGraphicFramePr>
          <p:nvPr/>
        </p:nvGraphicFramePr>
        <p:xfrm>
          <a:off x="5969000" y="5670550"/>
          <a:ext cx="2535238" cy="603250"/>
        </p:xfrm>
        <a:graphic>
          <a:graphicData uri="http://schemas.openxmlformats.org/presentationml/2006/ole">
            <p:oleObj spid="_x0000_s92205" name="Equation" r:id="rId9" imgW="892440" imgH="179640" progId="Equation.3">
              <p:embed/>
            </p:oleObj>
          </a:graphicData>
        </a:graphic>
      </p:graphicFrame>
      <p:sp>
        <p:nvSpPr>
          <p:cNvPr id="1994765" name="Rectangle 13"/>
          <p:cNvSpPr>
            <a:spLocks noChangeArrowheads="1"/>
          </p:cNvSpPr>
          <p:nvPr/>
        </p:nvSpPr>
        <p:spPr bwMode="auto">
          <a:xfrm>
            <a:off x="5573713" y="1484313"/>
            <a:ext cx="3390900" cy="1408112"/>
          </a:xfrm>
          <a:prstGeom prst="rect">
            <a:avLst/>
          </a:prstGeom>
          <a:solidFill>
            <a:srgbClr val="B2B2B2"/>
          </a:solidFill>
          <a:ln w="28575" algn="ctr">
            <a:solidFill>
              <a:schemeClr val="tx1"/>
            </a:solidFill>
            <a:miter lim="800000"/>
            <a:headEnd/>
            <a:tailEnd/>
          </a:ln>
          <a:effectLst>
            <a:outerShdw dist="107763" dir="18900000" algn="ctr" rotWithShape="0">
              <a:srgbClr val="808080">
                <a:alpha val="50000"/>
              </a:srgbClr>
            </a:outerShdw>
          </a:effectLst>
        </p:spPr>
        <p:txBody>
          <a:bodyPr anchor="ctr">
            <a:spAutoFit/>
          </a:bodyPr>
          <a:lstStyle/>
          <a:p>
            <a:pPr defTabSz="457200" eaLnBrk="0" hangingPunct="0">
              <a:defRPr/>
            </a:pPr>
            <a:endParaRPr lang="en-GB">
              <a:solidFill>
                <a:prstClr val="black"/>
              </a:solidFill>
              <a:latin typeface="Arial" pitchFamily="34" charset="0"/>
            </a:endParaRPr>
          </a:p>
        </p:txBody>
      </p:sp>
      <p:sp>
        <p:nvSpPr>
          <p:cNvPr id="165988" name="Rectangle 14"/>
          <p:cNvSpPr>
            <a:spLocks noChangeArrowheads="1"/>
          </p:cNvSpPr>
          <p:nvPr/>
        </p:nvSpPr>
        <p:spPr bwMode="auto">
          <a:xfrm>
            <a:off x="5699125" y="1528763"/>
            <a:ext cx="2130425" cy="1201737"/>
          </a:xfrm>
          <a:prstGeom prst="rect">
            <a:avLst/>
          </a:prstGeom>
          <a:noFill/>
          <a:ln w="9525">
            <a:noFill/>
            <a:miter lim="800000"/>
            <a:headEnd/>
            <a:tailEnd/>
          </a:ln>
        </p:spPr>
        <p:txBody>
          <a:bodyPr anchor="ctr">
            <a:spAutoFit/>
          </a:bodyPr>
          <a:lstStyle/>
          <a:p>
            <a:pPr defTabSz="457200" eaLnBrk="0" hangingPunct="0"/>
            <a:r>
              <a:rPr lang="de-DE">
                <a:solidFill>
                  <a:prstClr val="black"/>
                </a:solidFill>
                <a:latin typeface="Arial Unicode MS" pitchFamily="34" charset="-128"/>
              </a:rPr>
              <a:t>Objective:</a:t>
            </a:r>
          </a:p>
          <a:p>
            <a:pPr defTabSz="457200" eaLnBrk="0" hangingPunct="0"/>
            <a:r>
              <a:rPr lang="de-DE">
                <a:solidFill>
                  <a:prstClr val="black"/>
                </a:solidFill>
                <a:latin typeface="Arial Unicode MS" pitchFamily="34" charset="-128"/>
              </a:rPr>
              <a:t>estimate parameters to minimize</a:t>
            </a:r>
            <a:endParaRPr lang="en-GB">
              <a:solidFill>
                <a:prstClr val="black"/>
              </a:solidFill>
              <a:latin typeface="Arial Unicode MS" pitchFamily="34" charset="-128"/>
            </a:endParaRPr>
          </a:p>
        </p:txBody>
      </p:sp>
      <p:graphicFrame>
        <p:nvGraphicFramePr>
          <p:cNvPr id="165979" name="Object 91"/>
          <p:cNvGraphicFramePr>
            <a:graphicFrameLocks noChangeAspect="1"/>
          </p:cNvGraphicFramePr>
          <p:nvPr/>
        </p:nvGraphicFramePr>
        <p:xfrm>
          <a:off x="7856538" y="1497013"/>
          <a:ext cx="995362" cy="1309687"/>
        </p:xfrm>
        <a:graphic>
          <a:graphicData uri="http://schemas.openxmlformats.org/presentationml/2006/ole">
            <p:oleObj spid="_x0000_s92206" name="Equation" r:id="rId10" imgW="368140" imgH="431613" progId="Equation.3">
              <p:embed/>
            </p:oleObj>
          </a:graphicData>
        </a:graphic>
      </p:graphicFrame>
      <p:sp>
        <p:nvSpPr>
          <p:cNvPr id="1994769" name="Line 17"/>
          <p:cNvSpPr>
            <a:spLocks noChangeShapeType="1"/>
          </p:cNvSpPr>
          <p:nvPr/>
        </p:nvSpPr>
        <p:spPr bwMode="auto">
          <a:xfrm flipH="1">
            <a:off x="7207250" y="2892425"/>
            <a:ext cx="0" cy="1292225"/>
          </a:xfrm>
          <a:prstGeom prst="line">
            <a:avLst/>
          </a:prstGeom>
          <a:noFill/>
          <a:ln w="76200">
            <a:solidFill>
              <a:srgbClr val="FF0000"/>
            </a:solidFill>
            <a:round/>
            <a:headEnd/>
            <a:tailEnd type="triangle" w="med" len="med"/>
          </a:ln>
          <a:effectLst>
            <a:outerShdw dist="107763" dir="2700000" algn="ctr" rotWithShape="0">
              <a:schemeClr val="bg2"/>
            </a:outerShdw>
          </a:effectLst>
          <a:extLst/>
        </p:spPr>
        <p:txBody>
          <a:bodyPr wrap="none" anchor="ctr"/>
          <a:lstStyle/>
          <a:p>
            <a:pPr defTabSz="457200" eaLnBrk="0" hangingPunct="0">
              <a:defRPr/>
            </a:pPr>
            <a:endParaRPr lang="en-GB">
              <a:solidFill>
                <a:prstClr val="black"/>
              </a:solidFill>
              <a:latin typeface="Arial" pitchFamily="34" charset="0"/>
            </a:endParaRPr>
          </a:p>
        </p:txBody>
      </p:sp>
      <p:sp>
        <p:nvSpPr>
          <p:cNvPr id="165990" name="Rectangle 18"/>
          <p:cNvSpPr>
            <a:spLocks noChangeAspect="1" noChangeArrowheads="1"/>
          </p:cNvSpPr>
          <p:nvPr/>
        </p:nvSpPr>
        <p:spPr bwMode="auto">
          <a:xfrm>
            <a:off x="2438400" y="1319213"/>
            <a:ext cx="388938" cy="2973387"/>
          </a:xfrm>
          <a:prstGeom prst="rect">
            <a:avLst/>
          </a:prstGeom>
          <a:solidFill>
            <a:schemeClr val="bg1"/>
          </a:solidFill>
          <a:ln w="9525">
            <a:solidFill>
              <a:schemeClr val="tx1"/>
            </a:solidFill>
            <a:miter lim="800000"/>
            <a:headEnd/>
            <a:tailEnd/>
          </a:ln>
        </p:spPr>
        <p:txBody>
          <a:bodyPr wrap="none" anchor="ctr"/>
          <a:lstStyle/>
          <a:p>
            <a:pPr algn="ctr" defTabSz="457200" eaLnBrk="0" hangingPunct="0"/>
            <a:endParaRPr lang="en-GB" sz="3200">
              <a:solidFill>
                <a:prstClr val="black"/>
              </a:solidFill>
              <a:latin typeface="Arial Unicode MS" pitchFamily="34" charset="-128"/>
            </a:endParaRPr>
          </a:p>
        </p:txBody>
      </p:sp>
      <p:pic>
        <p:nvPicPr>
          <p:cNvPr id="165991" name="Picture 19" descr="x1_img"/>
          <p:cNvPicPr>
            <a:picLocks noChangeAspect="1" noChangeArrowheads="1"/>
          </p:cNvPicPr>
          <p:nvPr/>
        </p:nvPicPr>
        <p:blipFill>
          <a:blip r:embed="rId11"/>
          <a:srcRect l="20819" t="7639" r="21652" b="11111"/>
          <a:stretch>
            <a:fillRect/>
          </a:stretch>
        </p:blipFill>
        <p:spPr bwMode="auto">
          <a:xfrm>
            <a:off x="1949450" y="1320800"/>
            <a:ext cx="488950" cy="2971800"/>
          </a:xfrm>
          <a:prstGeom prst="rect">
            <a:avLst/>
          </a:prstGeom>
          <a:noFill/>
          <a:ln w="9525">
            <a:solidFill>
              <a:schemeClr val="tx1"/>
            </a:solidFill>
            <a:miter lim="800000"/>
            <a:headEnd/>
            <a:tailEnd/>
          </a:ln>
        </p:spPr>
      </p:pic>
      <p:sp>
        <p:nvSpPr>
          <p:cNvPr id="165992" name="Text Box 20"/>
          <p:cNvSpPr txBox="1">
            <a:spLocks noChangeArrowheads="1"/>
          </p:cNvSpPr>
          <p:nvPr/>
        </p:nvSpPr>
        <p:spPr bwMode="auto">
          <a:xfrm>
            <a:off x="790575" y="4416425"/>
            <a:ext cx="366713" cy="584200"/>
          </a:xfrm>
          <a:prstGeom prst="rect">
            <a:avLst/>
          </a:prstGeom>
          <a:noFill/>
          <a:ln w="9525">
            <a:noFill/>
            <a:miter lim="800000"/>
            <a:headEnd/>
            <a:tailEnd/>
          </a:ln>
        </p:spPr>
        <p:txBody>
          <a:bodyPr wrap="none">
            <a:spAutoFit/>
          </a:bodyPr>
          <a:lstStyle/>
          <a:p>
            <a:pPr defTabSz="457200" eaLnBrk="0" hangingPunct="0">
              <a:spcBef>
                <a:spcPct val="50000"/>
              </a:spcBef>
            </a:pPr>
            <a:r>
              <a:rPr lang="en-GB" sz="3200" i="1">
                <a:solidFill>
                  <a:prstClr val="black"/>
                </a:solidFill>
                <a:latin typeface="Times New Roman" pitchFamily="18" charset="0"/>
              </a:rPr>
              <a:t>y</a:t>
            </a:r>
            <a:endParaRPr lang="en-US" sz="3200" i="1">
              <a:solidFill>
                <a:prstClr val="black"/>
              </a:solidFill>
              <a:latin typeface="Times New Roman" pitchFamily="18" charset="0"/>
            </a:endParaRPr>
          </a:p>
        </p:txBody>
      </p:sp>
      <p:sp>
        <p:nvSpPr>
          <p:cNvPr id="165993" name="Text Box 21"/>
          <p:cNvSpPr txBox="1">
            <a:spLocks noChangeArrowheads="1"/>
          </p:cNvSpPr>
          <p:nvPr/>
        </p:nvSpPr>
        <p:spPr bwMode="auto">
          <a:xfrm>
            <a:off x="2157413" y="4410075"/>
            <a:ext cx="434975" cy="584200"/>
          </a:xfrm>
          <a:prstGeom prst="rect">
            <a:avLst/>
          </a:prstGeom>
          <a:noFill/>
          <a:ln w="9525">
            <a:noFill/>
            <a:miter lim="800000"/>
            <a:headEnd/>
            <a:tailEnd/>
          </a:ln>
        </p:spPr>
        <p:txBody>
          <a:bodyPr wrap="none">
            <a:spAutoFit/>
          </a:bodyPr>
          <a:lstStyle/>
          <a:p>
            <a:pPr defTabSz="457200" eaLnBrk="0" hangingPunct="0">
              <a:spcBef>
                <a:spcPct val="50000"/>
              </a:spcBef>
            </a:pPr>
            <a:r>
              <a:rPr lang="en-GB" sz="3200" i="1">
                <a:solidFill>
                  <a:prstClr val="black"/>
                </a:solidFill>
                <a:latin typeface="Times New Roman" pitchFamily="18" charset="0"/>
              </a:rPr>
              <a:t>X</a:t>
            </a:r>
            <a:endParaRPr lang="en-US" sz="3200" i="1">
              <a:solidFill>
                <a:prstClr val="black"/>
              </a:solidFill>
              <a:latin typeface="Times New Roman" pitchFamily="18" charset="0"/>
            </a:endParaRPr>
          </a:p>
        </p:txBody>
      </p:sp>
    </p:spTree>
    <p:extLst>
      <p:ext uri="{BB962C8B-B14F-4D97-AF65-F5344CB8AC3E}">
        <p14:creationId xmlns="" xmlns:p14="http://schemas.microsoft.com/office/powerpoint/2010/main" val="27856062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64"/>
          <p:cNvSpPr txBox="1">
            <a:spLocks noChangeArrowheads="1"/>
          </p:cNvSpPr>
          <p:nvPr/>
        </p:nvSpPr>
        <p:spPr bwMode="auto">
          <a:xfrm rot="2760000">
            <a:off x="860425" y="4454525"/>
            <a:ext cx="1014413" cy="519113"/>
          </a:xfrm>
          <a:prstGeom prst="rect">
            <a:avLst/>
          </a:prstGeom>
          <a:noFill/>
          <a:ln w="9525">
            <a:noFill/>
            <a:miter lim="800000"/>
            <a:headEnd/>
            <a:tailEnd/>
          </a:ln>
        </p:spPr>
        <p:txBody>
          <a:bodyPr wrap="none">
            <a:spAutoFit/>
          </a:bodyPr>
          <a:lstStyle/>
          <a:p>
            <a:pPr algn="ctr" defTabSz="457200" eaLnBrk="0" hangingPunct="0"/>
            <a:r>
              <a:rPr lang="de-DE" sz="2800" b="1">
                <a:solidFill>
                  <a:prstClr val="black"/>
                </a:solidFill>
              </a:rPr>
              <a:t>Time</a:t>
            </a:r>
            <a:endParaRPr lang="en-GB" sz="2800" b="1">
              <a:solidFill>
                <a:prstClr val="black"/>
              </a:solidFill>
            </a:endParaRPr>
          </a:p>
        </p:txBody>
      </p:sp>
      <p:sp>
        <p:nvSpPr>
          <p:cNvPr id="105637" name="Line 165"/>
          <p:cNvSpPr>
            <a:spLocks noChangeShapeType="1"/>
          </p:cNvSpPr>
          <p:nvPr/>
        </p:nvSpPr>
        <p:spPr bwMode="auto">
          <a:xfrm flipH="1" flipV="1">
            <a:off x="333375" y="3163888"/>
            <a:ext cx="2438400" cy="2486025"/>
          </a:xfrm>
          <a:prstGeom prst="line">
            <a:avLst/>
          </a:prstGeom>
          <a:noFill/>
          <a:ln w="76200">
            <a:solidFill>
              <a:srgbClr val="99CC00"/>
            </a:solidFill>
            <a:round/>
            <a:headEnd type="triangle" w="med" len="med"/>
            <a:tailEnd/>
          </a:ln>
          <a:effectLst>
            <a:outerShdw dist="107763" dir="2700000" algn="ctr" rotWithShape="0">
              <a:schemeClr val="bg2"/>
            </a:outerShdw>
          </a:effectLst>
          <a:extLst/>
        </p:spPr>
        <p:txBody>
          <a:bodyPr wrap="none" anchor="ctr"/>
          <a:lstStyle/>
          <a:p>
            <a:pPr defTabSz="457200" eaLnBrk="0" hangingPunct="0">
              <a:defRPr/>
            </a:pPr>
            <a:endParaRPr lang="en-GB">
              <a:solidFill>
                <a:prstClr val="black"/>
              </a:solidFill>
              <a:latin typeface="Arial" pitchFamily="34" charset="0"/>
            </a:endParaRPr>
          </a:p>
        </p:txBody>
      </p:sp>
      <p:sp>
        <p:nvSpPr>
          <p:cNvPr id="105638" name="Line 166"/>
          <p:cNvSpPr>
            <a:spLocks noChangeShapeType="1"/>
          </p:cNvSpPr>
          <p:nvPr/>
        </p:nvSpPr>
        <p:spPr bwMode="auto">
          <a:xfrm>
            <a:off x="5024438" y="5311775"/>
            <a:ext cx="1603375" cy="0"/>
          </a:xfrm>
          <a:prstGeom prst="line">
            <a:avLst/>
          </a:prstGeom>
          <a:noFill/>
          <a:ln w="76200">
            <a:solidFill>
              <a:srgbClr val="99CC00"/>
            </a:solidFill>
            <a:round/>
            <a:headEnd/>
            <a:tailEnd type="triangle" w="med" len="med"/>
          </a:ln>
          <a:effectLst>
            <a:outerShdw dist="107763" dir="2700000" algn="ctr" rotWithShape="0">
              <a:schemeClr val="bg2"/>
            </a:outerShdw>
          </a:effectLst>
          <a:extLst/>
        </p:spPr>
        <p:txBody>
          <a:bodyPr wrap="none" anchor="ctr"/>
          <a:lstStyle/>
          <a:p>
            <a:pPr defTabSz="457200" eaLnBrk="0" hangingPunct="0">
              <a:defRPr/>
            </a:pPr>
            <a:endParaRPr lang="en-GB">
              <a:solidFill>
                <a:prstClr val="black"/>
              </a:solidFill>
              <a:latin typeface="Arial" pitchFamily="34" charset="0"/>
            </a:endParaRPr>
          </a:p>
        </p:txBody>
      </p:sp>
      <p:sp>
        <p:nvSpPr>
          <p:cNvPr id="20484" name="Text Box 167"/>
          <p:cNvSpPr txBox="1">
            <a:spLocks noChangeArrowheads="1"/>
          </p:cNvSpPr>
          <p:nvPr/>
        </p:nvSpPr>
        <p:spPr bwMode="auto">
          <a:xfrm>
            <a:off x="4754563" y="5373688"/>
            <a:ext cx="2011362" cy="457200"/>
          </a:xfrm>
          <a:prstGeom prst="rect">
            <a:avLst/>
          </a:prstGeom>
          <a:noFill/>
          <a:ln w="9525">
            <a:noFill/>
            <a:miter lim="800000"/>
            <a:headEnd/>
            <a:tailEnd/>
          </a:ln>
        </p:spPr>
        <p:txBody>
          <a:bodyPr wrap="none">
            <a:spAutoFit/>
          </a:bodyPr>
          <a:lstStyle/>
          <a:p>
            <a:pPr algn="ctr" defTabSz="457200" eaLnBrk="0" hangingPunct="0"/>
            <a:r>
              <a:rPr lang="de-DE" sz="2400" b="1">
                <a:solidFill>
                  <a:prstClr val="black"/>
                </a:solidFill>
              </a:rPr>
              <a:t>BOLD signal</a:t>
            </a:r>
            <a:endParaRPr lang="en-GB" sz="2400" b="1">
              <a:solidFill>
                <a:prstClr val="black"/>
              </a:solidFill>
            </a:endParaRPr>
          </a:p>
        </p:txBody>
      </p:sp>
      <p:sp>
        <p:nvSpPr>
          <p:cNvPr id="105640" name="Line 168"/>
          <p:cNvSpPr>
            <a:spLocks noChangeShapeType="1"/>
          </p:cNvSpPr>
          <p:nvPr/>
        </p:nvSpPr>
        <p:spPr bwMode="auto">
          <a:xfrm flipH="1">
            <a:off x="4695825" y="1570038"/>
            <a:ext cx="0" cy="3444875"/>
          </a:xfrm>
          <a:prstGeom prst="line">
            <a:avLst/>
          </a:prstGeom>
          <a:noFill/>
          <a:ln w="76200">
            <a:solidFill>
              <a:srgbClr val="99CC00"/>
            </a:solidFill>
            <a:round/>
            <a:headEnd/>
            <a:tailEnd type="triangle" w="med" len="med"/>
          </a:ln>
          <a:effectLst>
            <a:outerShdw dist="107763" dir="2700000" algn="ctr" rotWithShape="0">
              <a:schemeClr val="bg2"/>
            </a:outerShdw>
          </a:effectLst>
          <a:extLst/>
        </p:spPr>
        <p:txBody>
          <a:bodyPr wrap="none" anchor="ctr"/>
          <a:lstStyle/>
          <a:p>
            <a:pPr defTabSz="457200" eaLnBrk="0" hangingPunct="0">
              <a:defRPr/>
            </a:pPr>
            <a:endParaRPr lang="en-GB">
              <a:solidFill>
                <a:prstClr val="black"/>
              </a:solidFill>
              <a:latin typeface="Arial" pitchFamily="34" charset="0"/>
            </a:endParaRPr>
          </a:p>
        </p:txBody>
      </p:sp>
      <p:sp>
        <p:nvSpPr>
          <p:cNvPr id="20486" name="Text Box 169"/>
          <p:cNvSpPr txBox="1">
            <a:spLocks noChangeArrowheads="1"/>
          </p:cNvSpPr>
          <p:nvPr/>
        </p:nvSpPr>
        <p:spPr bwMode="auto">
          <a:xfrm rot="5400000">
            <a:off x="4454526" y="3224212"/>
            <a:ext cx="1014412" cy="519113"/>
          </a:xfrm>
          <a:prstGeom prst="rect">
            <a:avLst/>
          </a:prstGeom>
          <a:noFill/>
          <a:ln w="9525">
            <a:noFill/>
            <a:miter lim="800000"/>
            <a:headEnd/>
            <a:tailEnd/>
          </a:ln>
        </p:spPr>
        <p:txBody>
          <a:bodyPr wrap="none">
            <a:spAutoFit/>
          </a:bodyPr>
          <a:lstStyle/>
          <a:p>
            <a:pPr algn="ctr" defTabSz="457200" eaLnBrk="0" hangingPunct="0"/>
            <a:r>
              <a:rPr lang="de-DE" sz="2800" b="1">
                <a:solidFill>
                  <a:prstClr val="black"/>
                </a:solidFill>
              </a:rPr>
              <a:t>Time</a:t>
            </a:r>
            <a:endParaRPr lang="en-GB" sz="2800" b="1">
              <a:solidFill>
                <a:prstClr val="black"/>
              </a:solidFill>
            </a:endParaRPr>
          </a:p>
        </p:txBody>
      </p:sp>
      <p:sp>
        <p:nvSpPr>
          <p:cNvPr id="105642" name="Rectangle 170"/>
          <p:cNvSpPr>
            <a:spLocks noChangeArrowheads="1"/>
          </p:cNvSpPr>
          <p:nvPr/>
        </p:nvSpPr>
        <p:spPr bwMode="auto">
          <a:xfrm>
            <a:off x="1566863" y="5799138"/>
            <a:ext cx="1935162" cy="847725"/>
          </a:xfrm>
          <a:prstGeom prst="rect">
            <a:avLst/>
          </a:prstGeom>
          <a:solidFill>
            <a:srgbClr val="FFF3FF"/>
          </a:solidFill>
          <a:ln w="25400">
            <a:solidFill>
              <a:schemeClr val="tx1"/>
            </a:solidFill>
            <a:miter lim="800000"/>
            <a:headEnd/>
            <a:tailEnd/>
          </a:ln>
          <a:effectLst>
            <a:outerShdw dist="107763" dir="2700000" algn="ctr" rotWithShape="0">
              <a:schemeClr val="bg2"/>
            </a:outerShdw>
          </a:effectLst>
        </p:spPr>
        <p:txBody>
          <a:bodyPr anchor="ctr">
            <a:spAutoFit/>
          </a:bodyPr>
          <a:lstStyle/>
          <a:p>
            <a:pPr algn="ctr" defTabSz="457200" eaLnBrk="0" hangingPunct="0">
              <a:defRPr/>
            </a:pPr>
            <a:r>
              <a:rPr lang="de-DE" sz="2400">
                <a:solidFill>
                  <a:prstClr val="black"/>
                </a:solidFill>
                <a:latin typeface="Arial" pitchFamily="34" charset="0"/>
              </a:rPr>
              <a:t>single voxel</a:t>
            </a:r>
          </a:p>
          <a:p>
            <a:pPr algn="ctr" defTabSz="457200" eaLnBrk="0" hangingPunct="0">
              <a:defRPr/>
            </a:pPr>
            <a:r>
              <a:rPr lang="de-DE" sz="2400">
                <a:solidFill>
                  <a:prstClr val="black"/>
                </a:solidFill>
                <a:latin typeface="Arial" pitchFamily="34" charset="0"/>
              </a:rPr>
              <a:t>time series</a:t>
            </a:r>
            <a:endParaRPr lang="en-GB" sz="2400">
              <a:solidFill>
                <a:prstClr val="black"/>
              </a:solidFill>
              <a:latin typeface="Arial" pitchFamily="34" charset="0"/>
            </a:endParaRPr>
          </a:p>
        </p:txBody>
      </p:sp>
      <p:sp>
        <p:nvSpPr>
          <p:cNvPr id="20488" name="Rectangle 171"/>
          <p:cNvSpPr>
            <a:spLocks noChangeArrowheads="1"/>
          </p:cNvSpPr>
          <p:nvPr/>
        </p:nvSpPr>
        <p:spPr bwMode="auto">
          <a:xfrm>
            <a:off x="152400" y="603250"/>
            <a:ext cx="8574088" cy="615950"/>
          </a:xfrm>
          <a:prstGeom prst="rect">
            <a:avLst/>
          </a:prstGeom>
          <a:noFill/>
          <a:ln w="9525">
            <a:noFill/>
            <a:miter lim="800000"/>
            <a:headEnd/>
            <a:tailEnd/>
          </a:ln>
        </p:spPr>
        <p:txBody>
          <a:bodyPr lIns="90488" tIns="44450" rIns="90488" bIns="44450" anchor="ctr"/>
          <a:lstStyle/>
          <a:p>
            <a:pPr defTabSz="457200"/>
            <a:r>
              <a:rPr lang="en-US" sz="2800" b="1">
                <a:solidFill>
                  <a:srgbClr val="1F497D"/>
                </a:solidFill>
              </a:rPr>
              <a:t>Voxel-wise time series analysis</a:t>
            </a:r>
          </a:p>
        </p:txBody>
      </p:sp>
      <p:cxnSp>
        <p:nvCxnSpPr>
          <p:cNvPr id="105644" name="AutoShape 172"/>
          <p:cNvCxnSpPr>
            <a:cxnSpLocks noChangeShapeType="1"/>
            <a:endCxn id="105646" idx="0"/>
          </p:cNvCxnSpPr>
          <p:nvPr/>
        </p:nvCxnSpPr>
        <p:spPr bwMode="auto">
          <a:xfrm rot="5400000" flipV="1">
            <a:off x="6786562" y="608013"/>
            <a:ext cx="61913" cy="1982788"/>
          </a:xfrm>
          <a:prstGeom prst="curvedConnector3">
            <a:avLst>
              <a:gd name="adj1" fmla="val -369231"/>
            </a:avLst>
          </a:prstGeom>
          <a:noFill/>
          <a:ln w="76200">
            <a:solidFill>
              <a:srgbClr val="FF0000"/>
            </a:solidFill>
            <a:round/>
            <a:headEnd/>
            <a:tailEnd type="triangle" w="med" len="med"/>
          </a:ln>
          <a:effectLst>
            <a:outerShdw dist="107763" dir="2700000" algn="ctr" rotWithShape="0">
              <a:schemeClr val="bg2"/>
            </a:outerShdw>
          </a:effectLst>
          <a:extLst/>
        </p:spPr>
      </p:cxnSp>
      <p:grpSp>
        <p:nvGrpSpPr>
          <p:cNvPr id="2" name="Group 173"/>
          <p:cNvGrpSpPr>
            <a:grpSpLocks/>
          </p:cNvGrpSpPr>
          <p:nvPr/>
        </p:nvGrpSpPr>
        <p:grpSpPr bwMode="auto">
          <a:xfrm>
            <a:off x="6858000" y="1643063"/>
            <a:ext cx="1901825" cy="2649537"/>
            <a:chOff x="4537" y="937"/>
            <a:chExt cx="1198" cy="1669"/>
          </a:xfrm>
        </p:grpSpPr>
        <p:sp>
          <p:nvSpPr>
            <p:cNvPr id="105646" name="Rectangle 174"/>
            <p:cNvSpPr>
              <a:spLocks noChangeArrowheads="1"/>
            </p:cNvSpPr>
            <p:nvPr/>
          </p:nvSpPr>
          <p:spPr bwMode="auto">
            <a:xfrm>
              <a:off x="4537" y="937"/>
              <a:ext cx="1198" cy="534"/>
            </a:xfrm>
            <a:prstGeom prst="rect">
              <a:avLst/>
            </a:prstGeom>
            <a:solidFill>
              <a:srgbClr val="FFF3FF"/>
            </a:solidFill>
            <a:ln w="25400">
              <a:solidFill>
                <a:srgbClr val="990099"/>
              </a:solidFill>
              <a:miter lim="800000"/>
              <a:headEnd/>
              <a:tailEnd/>
            </a:ln>
            <a:effectLst>
              <a:outerShdw dist="107763" dir="2700000" algn="ctr" rotWithShape="0">
                <a:schemeClr val="bg2">
                  <a:alpha val="50000"/>
                </a:schemeClr>
              </a:outerShdw>
            </a:effectLst>
          </p:spPr>
          <p:txBody>
            <a:bodyPr anchor="ctr">
              <a:spAutoFit/>
            </a:bodyPr>
            <a:lstStyle/>
            <a:p>
              <a:pPr algn="ctr" defTabSz="457200" eaLnBrk="0" hangingPunct="0">
                <a:defRPr/>
              </a:pPr>
              <a:r>
                <a:rPr lang="de-DE" sz="2400">
                  <a:solidFill>
                    <a:prstClr val="black"/>
                  </a:solidFill>
                  <a:latin typeface="Arial" pitchFamily="34" charset="0"/>
                </a:rPr>
                <a:t>Model</a:t>
              </a:r>
            </a:p>
            <a:p>
              <a:pPr algn="ctr" defTabSz="457200" eaLnBrk="0" hangingPunct="0">
                <a:defRPr/>
              </a:pPr>
              <a:r>
                <a:rPr lang="de-DE" sz="2400">
                  <a:solidFill>
                    <a:prstClr val="black"/>
                  </a:solidFill>
                  <a:latin typeface="Arial" pitchFamily="34" charset="0"/>
                </a:rPr>
                <a:t>specification</a:t>
              </a:r>
              <a:endParaRPr lang="en-GB" sz="2400">
                <a:solidFill>
                  <a:prstClr val="black"/>
                </a:solidFill>
                <a:latin typeface="Arial" pitchFamily="34" charset="0"/>
              </a:endParaRPr>
            </a:p>
          </p:txBody>
        </p:sp>
        <p:sp>
          <p:nvSpPr>
            <p:cNvPr id="105647" name="Rectangle 175"/>
            <p:cNvSpPr>
              <a:spLocks noChangeArrowheads="1"/>
            </p:cNvSpPr>
            <p:nvPr/>
          </p:nvSpPr>
          <p:spPr bwMode="auto">
            <a:xfrm>
              <a:off x="4537" y="1471"/>
              <a:ext cx="1198" cy="534"/>
            </a:xfrm>
            <a:prstGeom prst="rect">
              <a:avLst/>
            </a:prstGeom>
            <a:solidFill>
              <a:srgbClr val="FFF3FF"/>
            </a:solidFill>
            <a:ln w="25400">
              <a:solidFill>
                <a:srgbClr val="990099"/>
              </a:solidFill>
              <a:miter lim="800000"/>
              <a:headEnd/>
              <a:tailEnd/>
            </a:ln>
            <a:effectLst>
              <a:outerShdw dist="107763" dir="2700000" algn="ctr" rotWithShape="0">
                <a:schemeClr val="bg2">
                  <a:alpha val="50000"/>
                </a:schemeClr>
              </a:outerShdw>
            </a:effectLst>
          </p:spPr>
          <p:txBody>
            <a:bodyPr anchor="ctr">
              <a:spAutoFit/>
            </a:bodyPr>
            <a:lstStyle/>
            <a:p>
              <a:pPr algn="ctr" defTabSz="457200" eaLnBrk="0" hangingPunct="0">
                <a:defRPr/>
              </a:pPr>
              <a:r>
                <a:rPr lang="de-DE" sz="2400">
                  <a:solidFill>
                    <a:prstClr val="black"/>
                  </a:solidFill>
                  <a:latin typeface="Arial" pitchFamily="34" charset="0"/>
                </a:rPr>
                <a:t>Parameter</a:t>
              </a:r>
            </a:p>
            <a:p>
              <a:pPr algn="ctr" defTabSz="457200" eaLnBrk="0" hangingPunct="0">
                <a:defRPr/>
              </a:pPr>
              <a:r>
                <a:rPr lang="de-DE" sz="2400">
                  <a:solidFill>
                    <a:prstClr val="black"/>
                  </a:solidFill>
                  <a:latin typeface="Arial" pitchFamily="34" charset="0"/>
                </a:rPr>
                <a:t>estimation</a:t>
              </a:r>
              <a:endParaRPr lang="en-GB" sz="2400">
                <a:solidFill>
                  <a:prstClr val="black"/>
                </a:solidFill>
                <a:latin typeface="Arial" pitchFamily="34" charset="0"/>
              </a:endParaRPr>
            </a:p>
          </p:txBody>
        </p:sp>
        <p:sp>
          <p:nvSpPr>
            <p:cNvPr id="105648" name="Rectangle 176"/>
            <p:cNvSpPr>
              <a:spLocks noChangeArrowheads="1"/>
            </p:cNvSpPr>
            <p:nvPr/>
          </p:nvSpPr>
          <p:spPr bwMode="auto">
            <a:xfrm>
              <a:off x="4537" y="2005"/>
              <a:ext cx="1198" cy="304"/>
            </a:xfrm>
            <a:prstGeom prst="rect">
              <a:avLst/>
            </a:prstGeom>
            <a:solidFill>
              <a:srgbClr val="FFF3FF"/>
            </a:solidFill>
            <a:ln w="25400">
              <a:solidFill>
                <a:srgbClr val="990099"/>
              </a:solidFill>
              <a:miter lim="800000"/>
              <a:headEnd/>
              <a:tailEnd/>
            </a:ln>
            <a:effectLst>
              <a:outerShdw dist="107763" dir="2700000" algn="ctr" rotWithShape="0">
                <a:schemeClr val="bg2">
                  <a:alpha val="50000"/>
                </a:schemeClr>
              </a:outerShdw>
            </a:effectLst>
          </p:spPr>
          <p:txBody>
            <a:bodyPr anchor="ctr">
              <a:spAutoFit/>
            </a:bodyPr>
            <a:lstStyle/>
            <a:p>
              <a:pPr algn="ctr" defTabSz="457200" eaLnBrk="0" hangingPunct="0">
                <a:defRPr/>
              </a:pPr>
              <a:r>
                <a:rPr lang="de-DE" sz="2400">
                  <a:solidFill>
                    <a:prstClr val="black"/>
                  </a:solidFill>
                  <a:latin typeface="Arial" pitchFamily="34" charset="0"/>
                </a:rPr>
                <a:t>Hypothesis</a:t>
              </a:r>
              <a:endParaRPr lang="en-GB" sz="2400">
                <a:solidFill>
                  <a:prstClr val="black"/>
                </a:solidFill>
                <a:latin typeface="Arial" pitchFamily="34" charset="0"/>
              </a:endParaRPr>
            </a:p>
          </p:txBody>
        </p:sp>
        <p:sp>
          <p:nvSpPr>
            <p:cNvPr id="105649" name="Rectangle 177"/>
            <p:cNvSpPr>
              <a:spLocks noChangeArrowheads="1"/>
            </p:cNvSpPr>
            <p:nvPr/>
          </p:nvSpPr>
          <p:spPr bwMode="auto">
            <a:xfrm>
              <a:off x="4537" y="2302"/>
              <a:ext cx="1198" cy="304"/>
            </a:xfrm>
            <a:prstGeom prst="rect">
              <a:avLst/>
            </a:prstGeom>
            <a:solidFill>
              <a:srgbClr val="FFF3FF"/>
            </a:solidFill>
            <a:ln w="25400">
              <a:solidFill>
                <a:srgbClr val="990099"/>
              </a:solidFill>
              <a:miter lim="800000"/>
              <a:headEnd/>
              <a:tailEnd/>
            </a:ln>
            <a:effectLst>
              <a:outerShdw dist="107763" dir="2700000" algn="ctr" rotWithShape="0">
                <a:schemeClr val="bg2">
                  <a:alpha val="50000"/>
                </a:schemeClr>
              </a:outerShdw>
            </a:effectLst>
          </p:spPr>
          <p:txBody>
            <a:bodyPr anchor="ctr">
              <a:spAutoFit/>
            </a:bodyPr>
            <a:lstStyle/>
            <a:p>
              <a:pPr algn="ctr" defTabSz="457200" eaLnBrk="0" hangingPunct="0">
                <a:defRPr/>
              </a:pPr>
              <a:r>
                <a:rPr lang="de-DE" sz="2400">
                  <a:solidFill>
                    <a:prstClr val="black"/>
                  </a:solidFill>
                  <a:latin typeface="Arial" pitchFamily="34" charset="0"/>
                </a:rPr>
                <a:t>Statistic</a:t>
              </a:r>
              <a:endParaRPr lang="en-GB" sz="2400">
                <a:solidFill>
                  <a:prstClr val="black"/>
                </a:solidFill>
                <a:latin typeface="Arial" pitchFamily="34" charset="0"/>
              </a:endParaRPr>
            </a:p>
          </p:txBody>
        </p:sp>
      </p:grpSp>
      <p:cxnSp>
        <p:nvCxnSpPr>
          <p:cNvPr id="105650" name="AutoShape 178"/>
          <p:cNvCxnSpPr>
            <a:cxnSpLocks noChangeShapeType="1"/>
            <a:stCxn id="105649" idx="2"/>
          </p:cNvCxnSpPr>
          <p:nvPr/>
        </p:nvCxnSpPr>
        <p:spPr bwMode="auto">
          <a:xfrm rot="5400000">
            <a:off x="7617619" y="4496594"/>
            <a:ext cx="382588" cy="0"/>
          </a:xfrm>
          <a:prstGeom prst="straightConnector1">
            <a:avLst/>
          </a:prstGeom>
          <a:noFill/>
          <a:ln w="76200">
            <a:solidFill>
              <a:srgbClr val="FF0000"/>
            </a:solidFill>
            <a:round/>
            <a:headEnd/>
            <a:tailEnd type="triangle" w="med" len="med"/>
          </a:ln>
          <a:effectLst>
            <a:outerShdw dist="107763" dir="2700000" algn="ctr" rotWithShape="0">
              <a:schemeClr val="bg2"/>
            </a:outerShdw>
          </a:effectLst>
          <a:extLst/>
        </p:spPr>
      </p:cxnSp>
      <p:sp>
        <p:nvSpPr>
          <p:cNvPr id="105651" name="Rectangle 179"/>
          <p:cNvSpPr>
            <a:spLocks noChangeArrowheads="1"/>
          </p:cNvSpPr>
          <p:nvPr/>
        </p:nvSpPr>
        <p:spPr bwMode="auto">
          <a:xfrm>
            <a:off x="7351713" y="6299200"/>
            <a:ext cx="982662" cy="482600"/>
          </a:xfrm>
          <a:prstGeom prst="rect">
            <a:avLst/>
          </a:prstGeom>
          <a:solidFill>
            <a:srgbClr val="FFF3FF"/>
          </a:solidFill>
          <a:ln w="25400">
            <a:solidFill>
              <a:schemeClr val="tx1"/>
            </a:solidFill>
            <a:miter lim="800000"/>
            <a:headEnd/>
            <a:tailEnd/>
          </a:ln>
          <a:effectLst>
            <a:outerShdw dist="107763" dir="2700000" algn="ctr" rotWithShape="0">
              <a:schemeClr val="bg2"/>
            </a:outerShdw>
          </a:effectLst>
        </p:spPr>
        <p:txBody>
          <a:bodyPr anchor="ctr">
            <a:spAutoFit/>
          </a:bodyPr>
          <a:lstStyle/>
          <a:p>
            <a:pPr algn="ctr" defTabSz="457200" eaLnBrk="0" hangingPunct="0">
              <a:defRPr/>
            </a:pPr>
            <a:r>
              <a:rPr lang="de-DE" sz="2400">
                <a:solidFill>
                  <a:prstClr val="black"/>
                </a:solidFill>
                <a:latin typeface="Arial" pitchFamily="34" charset="0"/>
              </a:rPr>
              <a:t>SPM</a:t>
            </a:r>
            <a:endParaRPr lang="en-GB" sz="2400">
              <a:solidFill>
                <a:prstClr val="black"/>
              </a:solidFill>
              <a:latin typeface="Arial" pitchFamily="34" charset="0"/>
            </a:endParaRPr>
          </a:p>
        </p:txBody>
      </p:sp>
      <p:grpSp>
        <p:nvGrpSpPr>
          <p:cNvPr id="3" name="Group 180"/>
          <p:cNvGrpSpPr>
            <a:grpSpLocks/>
          </p:cNvGrpSpPr>
          <p:nvPr/>
        </p:nvGrpSpPr>
        <p:grpSpPr bwMode="auto">
          <a:xfrm>
            <a:off x="304800" y="1298575"/>
            <a:ext cx="1063625" cy="1408113"/>
            <a:chOff x="192" y="720"/>
            <a:chExt cx="670" cy="887"/>
          </a:xfrm>
        </p:grpSpPr>
        <p:pic>
          <p:nvPicPr>
            <p:cNvPr id="20561" name="Picture 181"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62" name="Line 18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63" name="Line 18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4" name="Group 184"/>
          <p:cNvGrpSpPr>
            <a:grpSpLocks/>
          </p:cNvGrpSpPr>
          <p:nvPr/>
        </p:nvGrpSpPr>
        <p:grpSpPr bwMode="auto">
          <a:xfrm>
            <a:off x="457200" y="1450975"/>
            <a:ext cx="1063625" cy="1408113"/>
            <a:chOff x="192" y="720"/>
            <a:chExt cx="670" cy="887"/>
          </a:xfrm>
        </p:grpSpPr>
        <p:pic>
          <p:nvPicPr>
            <p:cNvPr id="20558" name="Picture 185"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59" name="Line 18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60" name="Line 18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5" name="Group 188"/>
          <p:cNvGrpSpPr>
            <a:grpSpLocks/>
          </p:cNvGrpSpPr>
          <p:nvPr/>
        </p:nvGrpSpPr>
        <p:grpSpPr bwMode="auto">
          <a:xfrm>
            <a:off x="609600" y="1603375"/>
            <a:ext cx="1063625" cy="1408113"/>
            <a:chOff x="192" y="720"/>
            <a:chExt cx="670" cy="887"/>
          </a:xfrm>
        </p:grpSpPr>
        <p:pic>
          <p:nvPicPr>
            <p:cNvPr id="20555" name="Picture 189"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56" name="Line 19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57" name="Line 19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6" name="Group 192"/>
          <p:cNvGrpSpPr>
            <a:grpSpLocks/>
          </p:cNvGrpSpPr>
          <p:nvPr/>
        </p:nvGrpSpPr>
        <p:grpSpPr bwMode="auto">
          <a:xfrm>
            <a:off x="762000" y="1755775"/>
            <a:ext cx="1063625" cy="1408113"/>
            <a:chOff x="192" y="720"/>
            <a:chExt cx="670" cy="887"/>
          </a:xfrm>
        </p:grpSpPr>
        <p:pic>
          <p:nvPicPr>
            <p:cNvPr id="20552" name="Picture 193"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53" name="Line 19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54" name="Line 19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7" name="Group 196"/>
          <p:cNvGrpSpPr>
            <a:grpSpLocks/>
          </p:cNvGrpSpPr>
          <p:nvPr/>
        </p:nvGrpSpPr>
        <p:grpSpPr bwMode="auto">
          <a:xfrm>
            <a:off x="914400" y="1908175"/>
            <a:ext cx="1063625" cy="1408113"/>
            <a:chOff x="192" y="720"/>
            <a:chExt cx="670" cy="887"/>
          </a:xfrm>
        </p:grpSpPr>
        <p:pic>
          <p:nvPicPr>
            <p:cNvPr id="20549" name="Picture 197"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50" name="Line 19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51" name="Line 19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8" name="Group 200"/>
          <p:cNvGrpSpPr>
            <a:grpSpLocks/>
          </p:cNvGrpSpPr>
          <p:nvPr/>
        </p:nvGrpSpPr>
        <p:grpSpPr bwMode="auto">
          <a:xfrm>
            <a:off x="1066800" y="2060575"/>
            <a:ext cx="1063625" cy="1408113"/>
            <a:chOff x="192" y="720"/>
            <a:chExt cx="670" cy="887"/>
          </a:xfrm>
        </p:grpSpPr>
        <p:pic>
          <p:nvPicPr>
            <p:cNvPr id="20546" name="Picture 201"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47" name="Line 20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48" name="Line 20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9" name="Group 204"/>
          <p:cNvGrpSpPr>
            <a:grpSpLocks/>
          </p:cNvGrpSpPr>
          <p:nvPr/>
        </p:nvGrpSpPr>
        <p:grpSpPr bwMode="auto">
          <a:xfrm>
            <a:off x="1219200" y="2212975"/>
            <a:ext cx="1063625" cy="1408113"/>
            <a:chOff x="192" y="720"/>
            <a:chExt cx="670" cy="887"/>
          </a:xfrm>
        </p:grpSpPr>
        <p:pic>
          <p:nvPicPr>
            <p:cNvPr id="20543" name="Picture 205"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44" name="Line 20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45" name="Line 20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0" name="Group 208"/>
          <p:cNvGrpSpPr>
            <a:grpSpLocks/>
          </p:cNvGrpSpPr>
          <p:nvPr/>
        </p:nvGrpSpPr>
        <p:grpSpPr bwMode="auto">
          <a:xfrm>
            <a:off x="1371600" y="2365375"/>
            <a:ext cx="1063625" cy="1408113"/>
            <a:chOff x="192" y="720"/>
            <a:chExt cx="670" cy="887"/>
          </a:xfrm>
        </p:grpSpPr>
        <p:pic>
          <p:nvPicPr>
            <p:cNvPr id="20540" name="Picture 209"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41" name="Line 21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42" name="Line 21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1" name="Group 212"/>
          <p:cNvGrpSpPr>
            <a:grpSpLocks/>
          </p:cNvGrpSpPr>
          <p:nvPr/>
        </p:nvGrpSpPr>
        <p:grpSpPr bwMode="auto">
          <a:xfrm>
            <a:off x="1524000" y="2517775"/>
            <a:ext cx="1063625" cy="1408113"/>
            <a:chOff x="192" y="720"/>
            <a:chExt cx="670" cy="887"/>
          </a:xfrm>
        </p:grpSpPr>
        <p:pic>
          <p:nvPicPr>
            <p:cNvPr id="20537" name="Picture 213"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38" name="Line 21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39" name="Line 21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2" name="Group 216"/>
          <p:cNvGrpSpPr>
            <a:grpSpLocks/>
          </p:cNvGrpSpPr>
          <p:nvPr/>
        </p:nvGrpSpPr>
        <p:grpSpPr bwMode="auto">
          <a:xfrm>
            <a:off x="1676400" y="2670175"/>
            <a:ext cx="1063625" cy="1408113"/>
            <a:chOff x="192" y="720"/>
            <a:chExt cx="670" cy="887"/>
          </a:xfrm>
        </p:grpSpPr>
        <p:pic>
          <p:nvPicPr>
            <p:cNvPr id="20534" name="Picture 217"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35" name="Line 21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36" name="Line 21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3" name="Group 220"/>
          <p:cNvGrpSpPr>
            <a:grpSpLocks/>
          </p:cNvGrpSpPr>
          <p:nvPr/>
        </p:nvGrpSpPr>
        <p:grpSpPr bwMode="auto">
          <a:xfrm>
            <a:off x="1828800" y="2822575"/>
            <a:ext cx="1063625" cy="1408113"/>
            <a:chOff x="192" y="720"/>
            <a:chExt cx="670" cy="887"/>
          </a:xfrm>
        </p:grpSpPr>
        <p:pic>
          <p:nvPicPr>
            <p:cNvPr id="20531" name="Picture 221"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32" name="Line 22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33" name="Line 22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4" name="Group 224"/>
          <p:cNvGrpSpPr>
            <a:grpSpLocks/>
          </p:cNvGrpSpPr>
          <p:nvPr/>
        </p:nvGrpSpPr>
        <p:grpSpPr bwMode="auto">
          <a:xfrm>
            <a:off x="1981200" y="2974975"/>
            <a:ext cx="1063625" cy="1408113"/>
            <a:chOff x="192" y="720"/>
            <a:chExt cx="670" cy="887"/>
          </a:xfrm>
        </p:grpSpPr>
        <p:pic>
          <p:nvPicPr>
            <p:cNvPr id="20528" name="Picture 225"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29" name="Line 226"/>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30" name="Line 227"/>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5" name="Group 228"/>
          <p:cNvGrpSpPr>
            <a:grpSpLocks/>
          </p:cNvGrpSpPr>
          <p:nvPr/>
        </p:nvGrpSpPr>
        <p:grpSpPr bwMode="auto">
          <a:xfrm>
            <a:off x="2133600" y="3127375"/>
            <a:ext cx="1063625" cy="1408113"/>
            <a:chOff x="192" y="720"/>
            <a:chExt cx="670" cy="887"/>
          </a:xfrm>
        </p:grpSpPr>
        <p:pic>
          <p:nvPicPr>
            <p:cNvPr id="20525" name="Picture 229"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26" name="Line 230"/>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27" name="Line 231"/>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6" name="Group 232"/>
          <p:cNvGrpSpPr>
            <a:grpSpLocks/>
          </p:cNvGrpSpPr>
          <p:nvPr/>
        </p:nvGrpSpPr>
        <p:grpSpPr bwMode="auto">
          <a:xfrm>
            <a:off x="2286000" y="3279775"/>
            <a:ext cx="1063625" cy="1408113"/>
            <a:chOff x="192" y="720"/>
            <a:chExt cx="670" cy="887"/>
          </a:xfrm>
        </p:grpSpPr>
        <p:pic>
          <p:nvPicPr>
            <p:cNvPr id="20522" name="Picture 233"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23" name="Line 234"/>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24" name="Line 235"/>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7" name="Group 236"/>
          <p:cNvGrpSpPr>
            <a:grpSpLocks/>
          </p:cNvGrpSpPr>
          <p:nvPr/>
        </p:nvGrpSpPr>
        <p:grpSpPr bwMode="auto">
          <a:xfrm>
            <a:off x="2438400" y="3432175"/>
            <a:ext cx="1063625" cy="1408113"/>
            <a:chOff x="192" y="720"/>
            <a:chExt cx="670" cy="887"/>
          </a:xfrm>
        </p:grpSpPr>
        <p:pic>
          <p:nvPicPr>
            <p:cNvPr id="20519" name="Picture 237"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20" name="Line 238"/>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21" name="Line 239"/>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grpSp>
        <p:nvGrpSpPr>
          <p:cNvPr id="18" name="Group 240"/>
          <p:cNvGrpSpPr>
            <a:grpSpLocks/>
          </p:cNvGrpSpPr>
          <p:nvPr/>
        </p:nvGrpSpPr>
        <p:grpSpPr bwMode="auto">
          <a:xfrm>
            <a:off x="2590800" y="3584575"/>
            <a:ext cx="1063625" cy="1408113"/>
            <a:chOff x="192" y="720"/>
            <a:chExt cx="670" cy="887"/>
          </a:xfrm>
        </p:grpSpPr>
        <p:pic>
          <p:nvPicPr>
            <p:cNvPr id="20516" name="Picture 241" descr="slice"/>
            <p:cNvPicPr>
              <a:picLocks noChangeAspect="1" noChangeArrowheads="1"/>
            </p:cNvPicPr>
            <p:nvPr/>
          </p:nvPicPr>
          <p:blipFill>
            <a:blip r:embed="rId3"/>
            <a:srcRect l="14081" t="28236" r="54173" b="42599"/>
            <a:stretch>
              <a:fillRect/>
            </a:stretch>
          </p:blipFill>
          <p:spPr bwMode="auto">
            <a:xfrm>
              <a:off x="192" y="720"/>
              <a:ext cx="670" cy="887"/>
            </a:xfrm>
            <a:prstGeom prst="rect">
              <a:avLst/>
            </a:prstGeom>
            <a:noFill/>
            <a:ln w="9525">
              <a:noFill/>
              <a:miter lim="800000"/>
              <a:headEnd/>
              <a:tailEnd/>
            </a:ln>
          </p:spPr>
        </p:pic>
        <p:sp>
          <p:nvSpPr>
            <p:cNvPr id="20517" name="Line 242"/>
            <p:cNvSpPr>
              <a:spLocks noChangeShapeType="1"/>
            </p:cNvSpPr>
            <p:nvPr/>
          </p:nvSpPr>
          <p:spPr bwMode="auto">
            <a:xfrm flipV="1">
              <a:off x="786" y="720"/>
              <a:ext cx="0" cy="887"/>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18" name="Line 243"/>
            <p:cNvSpPr>
              <a:spLocks noChangeShapeType="1"/>
            </p:cNvSpPr>
            <p:nvPr/>
          </p:nvSpPr>
          <p:spPr bwMode="auto">
            <a:xfrm flipV="1">
              <a:off x="192" y="1208"/>
              <a:ext cx="67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grpSp>
      <p:pic>
        <p:nvPicPr>
          <p:cNvPr id="20509" name="Picture 244" descr="slice"/>
          <p:cNvPicPr>
            <a:picLocks noChangeAspect="1" noChangeArrowheads="1"/>
          </p:cNvPicPr>
          <p:nvPr/>
        </p:nvPicPr>
        <p:blipFill>
          <a:blip r:embed="rId3"/>
          <a:srcRect l="14081" t="28236" r="54173" b="42599"/>
          <a:stretch>
            <a:fillRect/>
          </a:stretch>
        </p:blipFill>
        <p:spPr bwMode="auto">
          <a:xfrm>
            <a:off x="2743200" y="3736975"/>
            <a:ext cx="1063625" cy="1408113"/>
          </a:xfrm>
          <a:prstGeom prst="rect">
            <a:avLst/>
          </a:prstGeom>
          <a:noFill/>
          <a:ln w="9525">
            <a:noFill/>
            <a:miter lim="800000"/>
            <a:headEnd/>
            <a:tailEnd/>
          </a:ln>
        </p:spPr>
      </p:pic>
      <p:sp>
        <p:nvSpPr>
          <p:cNvPr id="20510" name="Line 245"/>
          <p:cNvSpPr>
            <a:spLocks noChangeShapeType="1"/>
          </p:cNvSpPr>
          <p:nvPr/>
        </p:nvSpPr>
        <p:spPr bwMode="auto">
          <a:xfrm flipV="1">
            <a:off x="3686175" y="3736975"/>
            <a:ext cx="0" cy="1408113"/>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11" name="Line 246"/>
          <p:cNvSpPr>
            <a:spLocks noChangeShapeType="1"/>
          </p:cNvSpPr>
          <p:nvPr/>
        </p:nvSpPr>
        <p:spPr bwMode="auto">
          <a:xfrm flipV="1">
            <a:off x="2743200" y="4511675"/>
            <a:ext cx="1063625"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pic>
        <p:nvPicPr>
          <p:cNvPr id="20512" name="Picture 247" descr="data"/>
          <p:cNvPicPr>
            <a:picLocks noChangeAspect="1" noChangeArrowheads="1"/>
          </p:cNvPicPr>
          <p:nvPr/>
        </p:nvPicPr>
        <p:blipFill>
          <a:blip r:embed="rId4"/>
          <a:srcRect l="13046" t="6667" r="13879" b="14815"/>
          <a:stretch>
            <a:fillRect/>
          </a:stretch>
        </p:blipFill>
        <p:spPr bwMode="auto">
          <a:xfrm>
            <a:off x="5157788" y="1568450"/>
            <a:ext cx="1336675" cy="3532188"/>
          </a:xfrm>
          <a:prstGeom prst="rect">
            <a:avLst/>
          </a:prstGeom>
          <a:noFill/>
          <a:ln w="9525">
            <a:noFill/>
            <a:miter lim="800000"/>
            <a:headEnd/>
            <a:tailEnd/>
          </a:ln>
        </p:spPr>
      </p:pic>
      <p:pic>
        <p:nvPicPr>
          <p:cNvPr id="20513" name="Picture 248" descr="tmap"/>
          <p:cNvPicPr>
            <a:picLocks noChangeAspect="1" noChangeArrowheads="1"/>
          </p:cNvPicPr>
          <p:nvPr/>
        </p:nvPicPr>
        <p:blipFill>
          <a:blip r:embed="rId5"/>
          <a:srcRect l="13858" t="28154" r="54488" b="42381"/>
          <a:stretch>
            <a:fillRect/>
          </a:stretch>
        </p:blipFill>
        <p:spPr bwMode="auto">
          <a:xfrm>
            <a:off x="7237413" y="4687888"/>
            <a:ext cx="1143000" cy="1535112"/>
          </a:xfrm>
          <a:prstGeom prst="rect">
            <a:avLst/>
          </a:prstGeom>
          <a:noFill/>
          <a:ln w="9525">
            <a:noFill/>
            <a:miter lim="800000"/>
            <a:headEnd/>
            <a:tailEnd/>
          </a:ln>
        </p:spPr>
      </p:pic>
      <p:sp>
        <p:nvSpPr>
          <p:cNvPr id="20514" name="Line 249"/>
          <p:cNvSpPr>
            <a:spLocks noChangeShapeType="1"/>
          </p:cNvSpPr>
          <p:nvPr/>
        </p:nvSpPr>
        <p:spPr bwMode="auto">
          <a:xfrm flipV="1">
            <a:off x="8264525" y="4689475"/>
            <a:ext cx="0" cy="1535113"/>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
        <p:nvSpPr>
          <p:cNvPr id="20515" name="Line 250"/>
          <p:cNvSpPr>
            <a:spLocks noChangeShapeType="1"/>
          </p:cNvSpPr>
          <p:nvPr/>
        </p:nvSpPr>
        <p:spPr bwMode="auto">
          <a:xfrm>
            <a:off x="7237413" y="5529263"/>
            <a:ext cx="1143000" cy="0"/>
          </a:xfrm>
          <a:prstGeom prst="line">
            <a:avLst/>
          </a:prstGeom>
          <a:noFill/>
          <a:ln w="19050">
            <a:solidFill>
              <a:srgbClr val="FF6600"/>
            </a:solidFill>
            <a:round/>
            <a:headEnd/>
            <a:tailEnd/>
          </a:ln>
        </p:spPr>
        <p:txBody>
          <a:bodyPr wrap="none" anchor="ctr"/>
          <a:lstStyle/>
          <a:p>
            <a:pPr defTabSz="457200"/>
            <a:endParaRPr lang="en-US">
              <a:solidFill>
                <a:prstClr val="black"/>
              </a:solidFill>
            </a:endParaRPr>
          </a:p>
        </p:txBody>
      </p:sp>
    </p:spTree>
    <p:extLst>
      <p:ext uri="{BB962C8B-B14F-4D97-AF65-F5344CB8AC3E}">
        <p14:creationId xmlns="" xmlns:p14="http://schemas.microsoft.com/office/powerpoint/2010/main" val="277707570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95288" y="777875"/>
            <a:ext cx="8229600" cy="922338"/>
          </a:xfrm>
        </p:spPr>
        <p:txBody>
          <a:bodyPr/>
          <a:lstStyle/>
          <a:p>
            <a:pPr eaLnBrk="1" hangingPunct="1"/>
            <a:r>
              <a:rPr lang="en-GB" sz="3200" smtClean="0"/>
              <a:t>Contrasts: definition and use</a:t>
            </a:r>
          </a:p>
        </p:txBody>
      </p:sp>
      <p:sp>
        <p:nvSpPr>
          <p:cNvPr id="6147" name="Content Placeholder 2"/>
          <p:cNvSpPr>
            <a:spLocks noGrp="1"/>
          </p:cNvSpPr>
          <p:nvPr>
            <p:ph idx="1"/>
          </p:nvPr>
        </p:nvSpPr>
        <p:spPr>
          <a:xfrm>
            <a:off x="395288" y="1601788"/>
            <a:ext cx="8229600" cy="5256212"/>
          </a:xfrm>
        </p:spPr>
        <p:txBody>
          <a:bodyPr>
            <a:normAutofit/>
          </a:bodyPr>
          <a:lstStyle/>
          <a:p>
            <a:pPr eaLnBrk="1" hangingPunct="1"/>
            <a:r>
              <a:rPr lang="en-GB" dirty="0" smtClean="0"/>
              <a:t>To do that </a:t>
            </a:r>
            <a:r>
              <a:rPr lang="en-GB" dirty="0" err="1" smtClean="0">
                <a:sym typeface="Wingdings" pitchFamily="2" charset="2"/>
              </a:rPr>
              <a:t></a:t>
            </a:r>
            <a:r>
              <a:rPr lang="en-GB" dirty="0" smtClean="0">
                <a:sym typeface="Wingdings" pitchFamily="2" charset="2"/>
              </a:rPr>
              <a:t> </a:t>
            </a:r>
            <a:r>
              <a:rPr lang="en-GB" dirty="0" smtClean="0">
                <a:solidFill>
                  <a:srgbClr val="C00000"/>
                </a:solidFill>
                <a:sym typeface="Wingdings" pitchFamily="2" charset="2"/>
              </a:rPr>
              <a:t>contrasts</a:t>
            </a:r>
            <a:r>
              <a:rPr lang="en-GB" dirty="0" smtClean="0">
                <a:sym typeface="Wingdings" pitchFamily="2" charset="2"/>
              </a:rPr>
              <a:t>, because:</a:t>
            </a:r>
          </a:p>
          <a:p>
            <a:pPr lvl="1" eaLnBrk="1" hangingPunct="1"/>
            <a:r>
              <a:rPr lang="en-GB" dirty="0" smtClean="0"/>
              <a:t>Research hypotheses are most often based on </a:t>
            </a:r>
            <a:r>
              <a:rPr lang="en-GB" dirty="0" smtClean="0">
                <a:solidFill>
                  <a:srgbClr val="C00000"/>
                </a:solidFill>
              </a:rPr>
              <a:t>comparisons</a:t>
            </a:r>
            <a:r>
              <a:rPr lang="en-GB" dirty="0" smtClean="0"/>
              <a:t> between conditions, or between a condition and a baseline</a:t>
            </a:r>
          </a:p>
          <a:p>
            <a:pPr lvl="1" eaLnBrk="1" hangingPunct="1"/>
            <a:endParaRPr lang="en-GB" sz="2000" dirty="0" smtClean="0"/>
          </a:p>
        </p:txBody>
      </p:sp>
      <p:pic>
        <p:nvPicPr>
          <p:cNvPr id="4" name="Picture 3"/>
          <p:cNvPicPr>
            <a:picLocks noChangeAspect="1" noChangeArrowheads="1"/>
          </p:cNvPicPr>
          <p:nvPr/>
        </p:nvPicPr>
        <p:blipFill>
          <a:blip r:embed="rId3" cstate="print"/>
          <a:srcRect l="21637" t="12311" r="15608" b="11301"/>
          <a:stretch>
            <a:fillRect/>
          </a:stretch>
        </p:blipFill>
        <p:spPr bwMode="auto">
          <a:xfrm>
            <a:off x="5160169" y="3253516"/>
            <a:ext cx="3227652" cy="3130351"/>
          </a:xfrm>
          <a:prstGeom prst="rect">
            <a:avLst/>
          </a:prstGeom>
          <a:noFill/>
          <a:ln w="9525">
            <a:noFill/>
            <a:miter lim="800000"/>
            <a:headEnd/>
            <a:tailEnd/>
          </a:ln>
        </p:spPr>
      </p:pic>
    </p:spTree>
    <p:extLst>
      <p:ext uri="{BB962C8B-B14F-4D97-AF65-F5344CB8AC3E}">
        <p14:creationId xmlns="" xmlns:p14="http://schemas.microsoft.com/office/powerpoint/2010/main" val="29836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95288" y="635000"/>
            <a:ext cx="8229600" cy="922338"/>
          </a:xfrm>
        </p:spPr>
        <p:txBody>
          <a:bodyPr/>
          <a:lstStyle/>
          <a:p>
            <a:pPr eaLnBrk="1" hangingPunct="1"/>
            <a:r>
              <a:rPr lang="en-GB" sz="3200" dirty="0" smtClean="0"/>
              <a:t>Contrasts: definition and use</a:t>
            </a:r>
          </a:p>
        </p:txBody>
      </p:sp>
      <p:sp>
        <p:nvSpPr>
          <p:cNvPr id="7171" name="Content Placeholder 2"/>
          <p:cNvSpPr>
            <a:spLocks noGrp="1"/>
          </p:cNvSpPr>
          <p:nvPr>
            <p:ph idx="1"/>
          </p:nvPr>
        </p:nvSpPr>
        <p:spPr>
          <a:xfrm>
            <a:off x="457200" y="1341438"/>
            <a:ext cx="8229600" cy="5256212"/>
          </a:xfrm>
        </p:spPr>
        <p:txBody>
          <a:bodyPr>
            <a:normAutofit lnSpcReduction="10000"/>
          </a:bodyPr>
          <a:lstStyle/>
          <a:p>
            <a:r>
              <a:rPr lang="en-GB" dirty="0" smtClean="0"/>
              <a:t>Contrast vector, named </a:t>
            </a:r>
            <a:r>
              <a:rPr lang="en-GB" dirty="0" err="1" smtClean="0">
                <a:solidFill>
                  <a:srgbClr val="C00000"/>
                </a:solidFill>
              </a:rPr>
              <a:t>c</a:t>
            </a:r>
            <a:r>
              <a:rPr lang="en-GB" dirty="0" smtClean="0"/>
              <a:t>, allows:</a:t>
            </a:r>
          </a:p>
          <a:p>
            <a:pPr lvl="1"/>
            <a:r>
              <a:rPr lang="en-GB" dirty="0" smtClean="0"/>
              <a:t>Selection of a </a:t>
            </a:r>
            <a:r>
              <a:rPr lang="en-GB" dirty="0" smtClean="0">
                <a:solidFill>
                  <a:srgbClr val="C00000"/>
                </a:solidFill>
              </a:rPr>
              <a:t>specific effect of interest</a:t>
            </a:r>
          </a:p>
          <a:p>
            <a:pPr lvl="1"/>
            <a:r>
              <a:rPr lang="en-GB" dirty="0" smtClean="0">
                <a:solidFill>
                  <a:srgbClr val="C00000"/>
                </a:solidFill>
              </a:rPr>
              <a:t>Statistical test </a:t>
            </a:r>
            <a:r>
              <a:rPr lang="en-GB" dirty="0" smtClean="0"/>
              <a:t>of this effect</a:t>
            </a:r>
          </a:p>
          <a:p>
            <a:pPr eaLnBrk="1" hangingPunct="1"/>
            <a:endParaRPr lang="en-GB" dirty="0" smtClean="0"/>
          </a:p>
          <a:p>
            <a:pPr eaLnBrk="1" hangingPunct="1"/>
            <a:r>
              <a:rPr lang="en-GB" dirty="0" smtClean="0"/>
              <a:t>Form of a contrast vector:</a:t>
            </a:r>
          </a:p>
          <a:p>
            <a:pPr eaLnBrk="1" hangingPunct="1">
              <a:buFontTx/>
              <a:buNone/>
            </a:pPr>
            <a:r>
              <a:rPr lang="en-GB" dirty="0" smtClean="0"/>
              <a:t>			</a:t>
            </a:r>
            <a:r>
              <a:rPr lang="en-GB" dirty="0" err="1" smtClean="0">
                <a:solidFill>
                  <a:srgbClr val="7030A0"/>
                </a:solidFill>
              </a:rPr>
              <a:t>c</a:t>
            </a:r>
            <a:r>
              <a:rPr lang="en-GB" baseline="30000" dirty="0" err="1">
                <a:solidFill>
                  <a:srgbClr val="7030A0"/>
                </a:solidFill>
              </a:rPr>
              <a:t>T</a:t>
            </a:r>
            <a:r>
              <a:rPr lang="en-GB" dirty="0" smtClean="0">
                <a:solidFill>
                  <a:srgbClr val="7030A0"/>
                </a:solidFill>
              </a:rPr>
              <a:t> = [ 1  0  0  0 ... ]</a:t>
            </a:r>
          </a:p>
          <a:p>
            <a:pPr eaLnBrk="1" hangingPunct="1">
              <a:buFontTx/>
              <a:buNone/>
            </a:pPr>
            <a:endParaRPr lang="en-GB" dirty="0" smtClean="0"/>
          </a:p>
          <a:p>
            <a:pPr eaLnBrk="1" hangingPunct="1"/>
            <a:r>
              <a:rPr lang="en-GB" dirty="0" smtClean="0"/>
              <a:t>Meaning: linear combination of the regression coefficients  </a:t>
            </a:r>
            <a:r>
              <a:rPr lang="el-GR" b="1" dirty="0" smtClean="0"/>
              <a:t>β</a:t>
            </a:r>
            <a:endParaRPr lang="en-GB" b="1" dirty="0" smtClean="0"/>
          </a:p>
          <a:p>
            <a:pPr eaLnBrk="1" hangingPunct="1">
              <a:buFontTx/>
              <a:buNone/>
            </a:pPr>
            <a:r>
              <a:rPr lang="en-GB" dirty="0" smtClean="0"/>
              <a:t>		</a:t>
            </a:r>
            <a:r>
              <a:rPr lang="en-GB" dirty="0" err="1" smtClean="0">
                <a:solidFill>
                  <a:srgbClr val="7030A0"/>
                </a:solidFill>
              </a:rPr>
              <a:t>c</a:t>
            </a:r>
            <a:r>
              <a:rPr lang="en-GB" baseline="30000" dirty="0" err="1" smtClean="0">
                <a:solidFill>
                  <a:srgbClr val="7030A0"/>
                </a:solidFill>
              </a:rPr>
              <a:t>T</a:t>
            </a:r>
            <a:r>
              <a:rPr lang="en-GB" dirty="0" err="1" smtClean="0">
                <a:solidFill>
                  <a:srgbClr val="7030A0"/>
                </a:solidFill>
              </a:rPr>
              <a:t>β</a:t>
            </a:r>
            <a:r>
              <a:rPr lang="en-GB" dirty="0" smtClean="0">
                <a:solidFill>
                  <a:srgbClr val="7030A0"/>
                </a:solidFill>
              </a:rPr>
              <a:t> = 1 * β</a:t>
            </a:r>
            <a:r>
              <a:rPr lang="en-GB" baseline="-25000" dirty="0" smtClean="0">
                <a:solidFill>
                  <a:srgbClr val="7030A0"/>
                </a:solidFill>
              </a:rPr>
              <a:t>1</a:t>
            </a:r>
            <a:r>
              <a:rPr lang="en-GB" dirty="0" smtClean="0">
                <a:solidFill>
                  <a:srgbClr val="7030A0"/>
                </a:solidFill>
              </a:rPr>
              <a:t> + 0 * β</a:t>
            </a:r>
            <a:r>
              <a:rPr lang="en-GB" baseline="-25000" dirty="0" smtClean="0">
                <a:solidFill>
                  <a:srgbClr val="7030A0"/>
                </a:solidFill>
              </a:rPr>
              <a:t>2</a:t>
            </a:r>
            <a:r>
              <a:rPr lang="en-GB" dirty="0" smtClean="0">
                <a:solidFill>
                  <a:srgbClr val="7030A0"/>
                </a:solidFill>
              </a:rPr>
              <a:t> + 0 * β</a:t>
            </a:r>
            <a:r>
              <a:rPr lang="en-GB" baseline="-25000" dirty="0" smtClean="0">
                <a:solidFill>
                  <a:srgbClr val="7030A0"/>
                </a:solidFill>
              </a:rPr>
              <a:t>3</a:t>
            </a:r>
            <a:r>
              <a:rPr lang="en-GB" dirty="0" smtClean="0">
                <a:solidFill>
                  <a:srgbClr val="7030A0"/>
                </a:solidFill>
              </a:rPr>
              <a:t> + 0 * β</a:t>
            </a:r>
            <a:r>
              <a:rPr lang="en-GB" baseline="-25000" dirty="0" smtClean="0">
                <a:solidFill>
                  <a:srgbClr val="7030A0"/>
                </a:solidFill>
              </a:rPr>
              <a:t>4</a:t>
            </a:r>
            <a:r>
              <a:rPr lang="en-GB" dirty="0" smtClean="0">
                <a:solidFill>
                  <a:srgbClr val="7030A0"/>
                </a:solidFill>
              </a:rPr>
              <a:t> ...</a:t>
            </a:r>
          </a:p>
          <a:p>
            <a:pPr eaLnBrk="1" hangingPunct="1"/>
            <a:endParaRPr lang="en-GB" dirty="0" smtClean="0"/>
          </a:p>
        </p:txBody>
      </p:sp>
    </p:spTree>
    <p:extLst>
      <p:ext uri="{BB962C8B-B14F-4D97-AF65-F5344CB8AC3E}">
        <p14:creationId xmlns="" xmlns:p14="http://schemas.microsoft.com/office/powerpoint/2010/main" val="3074109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GB" sz="2800" smtClean="0"/>
              <a:t>Contrasts and Inference</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GB" dirty="0" smtClean="0">
                <a:solidFill>
                  <a:schemeClr val="bg1">
                    <a:lumMod val="75000"/>
                  </a:schemeClr>
                </a:solidFill>
              </a:rPr>
              <a:t>Contrasts: what and why?</a:t>
            </a:r>
          </a:p>
          <a:p>
            <a:pPr eaLnBrk="1" fontAlgn="auto" hangingPunct="1">
              <a:spcAft>
                <a:spcPts val="0"/>
              </a:spcAft>
              <a:buFont typeface="Arial" pitchFamily="34" charset="0"/>
              <a:buChar char="•"/>
              <a:defRPr/>
            </a:pPr>
            <a:r>
              <a:rPr lang="en-GB" dirty="0" smtClean="0"/>
              <a:t>T-contrasts</a:t>
            </a:r>
          </a:p>
          <a:p>
            <a:pPr eaLnBrk="1" fontAlgn="auto" hangingPunct="1">
              <a:spcAft>
                <a:spcPts val="0"/>
              </a:spcAft>
              <a:buFont typeface="Arial" pitchFamily="34" charset="0"/>
              <a:buChar char="•"/>
              <a:defRPr/>
            </a:pPr>
            <a:r>
              <a:rPr lang="en-GB" dirty="0" smtClean="0">
                <a:solidFill>
                  <a:schemeClr val="bg1">
                    <a:lumMod val="75000"/>
                  </a:schemeClr>
                </a:solidFill>
              </a:rPr>
              <a:t>F-contrasts</a:t>
            </a:r>
          </a:p>
          <a:p>
            <a:pPr eaLnBrk="1" fontAlgn="auto" hangingPunct="1">
              <a:spcAft>
                <a:spcPts val="0"/>
              </a:spcAft>
              <a:buFont typeface="Arial" pitchFamily="34" charset="0"/>
              <a:buChar char="•"/>
              <a:defRPr/>
            </a:pPr>
            <a:r>
              <a:rPr lang="en-GB" dirty="0" smtClean="0">
                <a:solidFill>
                  <a:schemeClr val="bg1">
                    <a:lumMod val="75000"/>
                  </a:schemeClr>
                </a:solidFill>
              </a:rPr>
              <a:t>Example on SPM</a:t>
            </a:r>
          </a:p>
          <a:p>
            <a:pPr eaLnBrk="1" fontAlgn="auto" hangingPunct="1">
              <a:spcAft>
                <a:spcPts val="0"/>
              </a:spcAft>
              <a:buFont typeface="Arial" pitchFamily="34" charset="0"/>
              <a:buChar char="•"/>
              <a:defRPr/>
            </a:pPr>
            <a:r>
              <a:rPr lang="en-GB" dirty="0" smtClean="0">
                <a:solidFill>
                  <a:schemeClr val="bg1">
                    <a:lumMod val="75000"/>
                  </a:schemeClr>
                </a:solidFill>
              </a:rPr>
              <a:t>Levels of inference</a:t>
            </a:r>
          </a:p>
        </p:txBody>
      </p:sp>
    </p:spTree>
    <p:extLst>
      <p:ext uri="{BB962C8B-B14F-4D97-AF65-F5344CB8AC3E}">
        <p14:creationId xmlns="" xmlns:p14="http://schemas.microsoft.com/office/powerpoint/2010/main" val="38336437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922338"/>
            <a:ext cx="8229600" cy="922337"/>
          </a:xfrm>
        </p:spPr>
        <p:txBody>
          <a:bodyPr/>
          <a:lstStyle/>
          <a:p>
            <a:pPr eaLnBrk="1" hangingPunct="1"/>
            <a:r>
              <a:rPr lang="en-GB" sz="3200" smtClean="0"/>
              <a:t>T-contrasts</a:t>
            </a:r>
          </a:p>
        </p:txBody>
      </p:sp>
      <p:sp>
        <p:nvSpPr>
          <p:cNvPr id="8195" name="Content Placeholder 2"/>
          <p:cNvSpPr>
            <a:spLocks noGrp="1"/>
          </p:cNvSpPr>
          <p:nvPr>
            <p:ph idx="1"/>
          </p:nvPr>
        </p:nvSpPr>
        <p:spPr>
          <a:xfrm>
            <a:off x="323850" y="1916113"/>
            <a:ext cx="8496300" cy="4537075"/>
          </a:xfrm>
        </p:spPr>
        <p:txBody>
          <a:bodyPr>
            <a:normAutofit fontScale="92500" lnSpcReduction="20000"/>
          </a:bodyPr>
          <a:lstStyle/>
          <a:p>
            <a:pPr eaLnBrk="1" hangingPunct="1"/>
            <a:r>
              <a:rPr lang="en-GB" dirty="0" smtClean="0">
                <a:solidFill>
                  <a:srgbClr val="C00000"/>
                </a:solidFill>
              </a:rPr>
              <a:t>One-dimensional</a:t>
            </a:r>
            <a:r>
              <a:rPr lang="en-GB" dirty="0" smtClean="0"/>
              <a:t> and </a:t>
            </a:r>
            <a:r>
              <a:rPr lang="en-GB" dirty="0" smtClean="0">
                <a:solidFill>
                  <a:srgbClr val="C00000"/>
                </a:solidFill>
              </a:rPr>
              <a:t>directional</a:t>
            </a:r>
          </a:p>
          <a:p>
            <a:pPr lvl="1" eaLnBrk="1" hangingPunct="1"/>
            <a:r>
              <a:rPr lang="en-GB" dirty="0" err="1" smtClean="0"/>
              <a:t>eg</a:t>
            </a:r>
            <a:r>
              <a:rPr lang="en-GB" dirty="0" smtClean="0"/>
              <a:t>  </a:t>
            </a:r>
            <a:r>
              <a:rPr lang="en-GB" dirty="0" err="1" smtClean="0">
                <a:solidFill>
                  <a:srgbClr val="7030A0"/>
                </a:solidFill>
              </a:rPr>
              <a:t>c</a:t>
            </a:r>
            <a:r>
              <a:rPr lang="en-GB" baseline="30000" dirty="0" err="1">
                <a:solidFill>
                  <a:srgbClr val="7030A0"/>
                </a:solidFill>
              </a:rPr>
              <a:t>T</a:t>
            </a:r>
            <a:r>
              <a:rPr lang="en-GB" dirty="0" smtClean="0">
                <a:solidFill>
                  <a:srgbClr val="7030A0"/>
                </a:solidFill>
              </a:rPr>
              <a:t> = [ 1  0  0  0 ... ] </a:t>
            </a:r>
            <a:r>
              <a:rPr lang="en-GB" dirty="0" smtClean="0"/>
              <a:t>tests </a:t>
            </a:r>
            <a:r>
              <a:rPr lang="el-GR" dirty="0" smtClean="0"/>
              <a:t>β</a:t>
            </a:r>
            <a:r>
              <a:rPr lang="en-GB" baseline="-25000" dirty="0" smtClean="0"/>
              <a:t>1</a:t>
            </a:r>
            <a:r>
              <a:rPr lang="en-GB" dirty="0" smtClean="0"/>
              <a:t> &gt; 0, against the null hypothesis H</a:t>
            </a:r>
            <a:r>
              <a:rPr lang="en-GB" baseline="-25000" dirty="0" smtClean="0"/>
              <a:t>0</a:t>
            </a:r>
            <a:r>
              <a:rPr lang="en-GB" dirty="0" smtClean="0"/>
              <a:t>: </a:t>
            </a:r>
            <a:r>
              <a:rPr lang="el-GR" dirty="0" smtClean="0"/>
              <a:t>β</a:t>
            </a:r>
            <a:r>
              <a:rPr lang="en-GB" baseline="-25000" dirty="0" smtClean="0"/>
              <a:t>1</a:t>
            </a:r>
            <a:r>
              <a:rPr lang="en-GB" dirty="0" smtClean="0"/>
              <a:t>=0</a:t>
            </a:r>
          </a:p>
          <a:p>
            <a:pPr lvl="1" eaLnBrk="1" hangingPunct="1"/>
            <a:r>
              <a:rPr lang="en-GB" dirty="0" smtClean="0"/>
              <a:t>Equivalent to a one-tailed / unilateral t-test</a:t>
            </a:r>
          </a:p>
          <a:p>
            <a:pPr lvl="1" eaLnBrk="1" hangingPunct="1"/>
            <a:endParaRPr lang="en-GB" dirty="0" smtClean="0">
              <a:solidFill>
                <a:srgbClr val="7030A0"/>
              </a:solidFill>
            </a:endParaRPr>
          </a:p>
          <a:p>
            <a:pPr eaLnBrk="1" hangingPunct="1"/>
            <a:r>
              <a:rPr lang="en-GB" dirty="0" smtClean="0"/>
              <a:t>Function: </a:t>
            </a:r>
          </a:p>
          <a:p>
            <a:pPr lvl="1" eaLnBrk="1" hangingPunct="1"/>
            <a:r>
              <a:rPr lang="en-GB" dirty="0" smtClean="0"/>
              <a:t>Assess the </a:t>
            </a:r>
            <a:r>
              <a:rPr lang="en-GB" dirty="0" smtClean="0">
                <a:solidFill>
                  <a:srgbClr val="C00000"/>
                </a:solidFill>
              </a:rPr>
              <a:t>effect of one parameter </a:t>
            </a:r>
            <a:r>
              <a:rPr lang="en-GB" dirty="0" smtClean="0"/>
              <a:t>(</a:t>
            </a:r>
            <a:r>
              <a:rPr lang="en-GB" dirty="0" err="1" smtClean="0"/>
              <a:t>c</a:t>
            </a:r>
            <a:r>
              <a:rPr lang="en-GB" baseline="30000" dirty="0" err="1"/>
              <a:t>T</a:t>
            </a:r>
            <a:r>
              <a:rPr lang="en-GB" dirty="0" smtClean="0"/>
              <a:t> = [1 0 0 0]) </a:t>
            </a:r>
          </a:p>
          <a:p>
            <a:pPr lvl="1" eaLnBrk="1" hangingPunct="1">
              <a:buFontTx/>
              <a:buNone/>
            </a:pPr>
            <a:r>
              <a:rPr lang="en-GB" dirty="0" smtClean="0"/>
              <a:t>OR</a:t>
            </a:r>
          </a:p>
          <a:p>
            <a:pPr lvl="1" eaLnBrk="1" hangingPunct="1"/>
            <a:r>
              <a:rPr lang="en-GB" dirty="0" smtClean="0">
                <a:solidFill>
                  <a:srgbClr val="C00000"/>
                </a:solidFill>
              </a:rPr>
              <a:t>Compare</a:t>
            </a:r>
            <a:r>
              <a:rPr lang="en-GB" dirty="0" smtClean="0"/>
              <a:t> specific combinations of parameters </a:t>
            </a:r>
          </a:p>
          <a:p>
            <a:pPr marL="457200" lvl="1" indent="0" eaLnBrk="1" hangingPunct="1">
              <a:buNone/>
            </a:pPr>
            <a:r>
              <a:rPr lang="en-GB" dirty="0" smtClean="0"/>
              <a:t>(</a:t>
            </a:r>
            <a:r>
              <a:rPr lang="en-GB" dirty="0" err="1" smtClean="0"/>
              <a:t>c</a:t>
            </a:r>
            <a:r>
              <a:rPr lang="en-GB" baseline="30000" dirty="0" err="1"/>
              <a:t>T</a:t>
            </a:r>
            <a:r>
              <a:rPr lang="en-GB" dirty="0" smtClean="0"/>
              <a:t> = [-1 1 0 0])</a:t>
            </a:r>
          </a:p>
          <a:p>
            <a:pPr eaLnBrk="1" hangingPunct="1">
              <a:buFontTx/>
              <a:buNone/>
            </a:pPr>
            <a:r>
              <a:rPr lang="en-GB" dirty="0" smtClean="0"/>
              <a:t>		</a:t>
            </a:r>
            <a:endParaRPr lang="en-GB" dirty="0" smtClean="0">
              <a:solidFill>
                <a:srgbClr val="7030A0"/>
              </a:solidFill>
            </a:endParaRPr>
          </a:p>
          <a:p>
            <a:pPr eaLnBrk="1" hangingPunct="1"/>
            <a:endParaRPr lang="en-GB" dirty="0" smtClean="0"/>
          </a:p>
        </p:txBody>
      </p:sp>
    </p:spTree>
    <p:extLst>
      <p:ext uri="{BB962C8B-B14F-4D97-AF65-F5344CB8AC3E}">
        <p14:creationId xmlns="" xmlns:p14="http://schemas.microsoft.com/office/powerpoint/2010/main" val="36756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9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457200" y="777875"/>
            <a:ext cx="8229600" cy="922338"/>
          </a:xfrm>
        </p:spPr>
        <p:txBody>
          <a:bodyPr/>
          <a:lstStyle/>
          <a:p>
            <a:pPr eaLnBrk="1" hangingPunct="1"/>
            <a:r>
              <a:rPr lang="en-GB" sz="3200" smtClean="0"/>
              <a:t>T-contrasts</a:t>
            </a:r>
          </a:p>
        </p:txBody>
      </p:sp>
      <p:sp>
        <p:nvSpPr>
          <p:cNvPr id="1028" name="Content Placeholder 2"/>
          <p:cNvSpPr>
            <a:spLocks noGrp="1"/>
          </p:cNvSpPr>
          <p:nvPr>
            <p:ph idx="1"/>
          </p:nvPr>
        </p:nvSpPr>
        <p:spPr>
          <a:xfrm>
            <a:off x="323850" y="1700213"/>
            <a:ext cx="8496300" cy="5184775"/>
          </a:xfrm>
        </p:spPr>
        <p:txBody>
          <a:bodyPr>
            <a:normAutofit lnSpcReduction="10000"/>
          </a:bodyPr>
          <a:lstStyle/>
          <a:p>
            <a:pPr eaLnBrk="1" hangingPunct="1"/>
            <a:r>
              <a:rPr lang="en-GB" smtClean="0"/>
              <a:t>Test statistic:</a:t>
            </a:r>
          </a:p>
          <a:p>
            <a:pPr eaLnBrk="1" hangingPunct="1"/>
            <a:endParaRPr lang="en-GB" smtClean="0"/>
          </a:p>
          <a:p>
            <a:pPr eaLnBrk="1" hangingPunct="1">
              <a:buFontTx/>
              <a:buNone/>
            </a:pPr>
            <a:endParaRPr lang="en-GB" smtClean="0"/>
          </a:p>
          <a:p>
            <a:pPr eaLnBrk="1" hangingPunct="1"/>
            <a:endParaRPr lang="en-GB" smtClean="0"/>
          </a:p>
          <a:p>
            <a:pPr eaLnBrk="1" hangingPunct="1"/>
            <a:endParaRPr lang="en-GB" smtClean="0"/>
          </a:p>
          <a:p>
            <a:pPr eaLnBrk="1" hangingPunct="1"/>
            <a:endParaRPr lang="en-GB" sz="2400" smtClean="0"/>
          </a:p>
          <a:p>
            <a:pPr lvl="1" eaLnBrk="1" hangingPunct="1">
              <a:buFontTx/>
              <a:buNone/>
            </a:pPr>
            <a:endParaRPr lang="en-GB" smtClean="0">
              <a:solidFill>
                <a:srgbClr val="7030A0"/>
              </a:solidFill>
            </a:endParaRPr>
          </a:p>
          <a:p>
            <a:pPr eaLnBrk="1" hangingPunct="1"/>
            <a:r>
              <a:rPr lang="en-GB" smtClean="0"/>
              <a:t>Signal-to-noise measure: ratio of estimate to standard deviation of estimate</a:t>
            </a:r>
            <a:endParaRPr lang="en-GB" sz="2400" smtClean="0"/>
          </a:p>
          <a:p>
            <a:pPr eaLnBrk="1" hangingPunct="1">
              <a:buFontTx/>
              <a:buNone/>
            </a:pPr>
            <a:r>
              <a:rPr lang="en-GB" smtClean="0"/>
              <a:t>		</a:t>
            </a:r>
            <a:endParaRPr lang="en-GB" smtClean="0">
              <a:solidFill>
                <a:srgbClr val="7030A0"/>
              </a:solidFill>
            </a:endParaRPr>
          </a:p>
          <a:p>
            <a:pPr eaLnBrk="1" hangingPunct="1"/>
            <a:endParaRPr lang="en-GB" smtClean="0"/>
          </a:p>
        </p:txBody>
      </p:sp>
      <p:grpSp>
        <p:nvGrpSpPr>
          <p:cNvPr id="2" name="Group 37"/>
          <p:cNvGrpSpPr>
            <a:grpSpLocks/>
          </p:cNvGrpSpPr>
          <p:nvPr/>
        </p:nvGrpSpPr>
        <p:grpSpPr bwMode="auto">
          <a:xfrm>
            <a:off x="6156325" y="2347913"/>
            <a:ext cx="1949450" cy="1720850"/>
            <a:chOff x="1409" y="3010"/>
            <a:chExt cx="1228" cy="1084"/>
          </a:xfrm>
        </p:grpSpPr>
        <p:sp>
          <p:nvSpPr>
            <p:cNvPr id="1030" name="Rectangle 15"/>
            <p:cNvSpPr>
              <a:spLocks noChangeArrowheads="1"/>
            </p:cNvSpPr>
            <p:nvPr/>
          </p:nvSpPr>
          <p:spPr bwMode="auto">
            <a:xfrm>
              <a:off x="1409" y="3509"/>
              <a:ext cx="358" cy="250"/>
            </a:xfrm>
            <a:prstGeom prst="rect">
              <a:avLst/>
            </a:prstGeom>
            <a:noFill/>
            <a:ln w="9525">
              <a:noFill/>
              <a:miter lim="800000"/>
              <a:headEnd/>
              <a:tailEnd/>
            </a:ln>
          </p:spPr>
          <p:txBody>
            <a:bodyPr wrap="none" lIns="90488" tIns="44450" rIns="90488" bIns="44450">
              <a:spAutoFit/>
            </a:bodyPr>
            <a:lstStyle/>
            <a:p>
              <a:pPr defTabSz="457200"/>
              <a:r>
                <a:rPr lang="en-GB" sz="2000" i="1">
                  <a:solidFill>
                    <a:srgbClr val="7030A0"/>
                  </a:solidFill>
                  <a:latin typeface="Times New Roman" pitchFamily="18" charset="0"/>
                </a:rPr>
                <a:t>T</a:t>
              </a:r>
              <a:r>
                <a:rPr lang="en-GB" sz="2000" b="1">
                  <a:solidFill>
                    <a:srgbClr val="7030A0"/>
                  </a:solidFill>
                </a:rPr>
                <a:t> =</a:t>
              </a:r>
              <a:r>
                <a:rPr lang="en-GB" sz="2000" b="1">
                  <a:solidFill>
                    <a:prstClr val="black"/>
                  </a:solidFill>
                </a:rPr>
                <a:t> </a:t>
              </a:r>
            </a:p>
          </p:txBody>
        </p:sp>
        <p:sp>
          <p:nvSpPr>
            <p:cNvPr id="1031" name="Rectangle 16"/>
            <p:cNvSpPr>
              <a:spLocks noChangeArrowheads="1"/>
            </p:cNvSpPr>
            <p:nvPr/>
          </p:nvSpPr>
          <p:spPr bwMode="auto">
            <a:xfrm>
              <a:off x="1750" y="3010"/>
              <a:ext cx="803" cy="580"/>
            </a:xfrm>
            <a:prstGeom prst="rect">
              <a:avLst/>
            </a:prstGeom>
            <a:noFill/>
            <a:ln w="9525">
              <a:noFill/>
              <a:miter lim="800000"/>
              <a:headEnd/>
              <a:tailEnd/>
            </a:ln>
          </p:spPr>
          <p:txBody>
            <a:bodyPr wrap="none" lIns="90488" tIns="44450" rIns="90488" bIns="44450">
              <a:spAutoFit/>
            </a:bodyPr>
            <a:lstStyle/>
            <a:p>
              <a:pPr algn="ctr" defTabSz="457200"/>
              <a:r>
                <a:rPr lang="en-GB" b="1" i="1">
                  <a:solidFill>
                    <a:srgbClr val="7030A0"/>
                  </a:solidFill>
                </a:rPr>
                <a:t>contrast</a:t>
              </a:r>
              <a:r>
                <a:rPr lang="en-GB" b="1">
                  <a:solidFill>
                    <a:srgbClr val="7030A0"/>
                  </a:solidFill>
                </a:rPr>
                <a:t> of</a:t>
              </a:r>
              <a:br>
                <a:rPr lang="en-GB" b="1">
                  <a:solidFill>
                    <a:srgbClr val="7030A0"/>
                  </a:solidFill>
                </a:rPr>
              </a:br>
              <a:r>
                <a:rPr lang="en-GB" b="1">
                  <a:solidFill>
                    <a:srgbClr val="7030A0"/>
                  </a:solidFill>
                </a:rPr>
                <a:t>estimated</a:t>
              </a:r>
              <a:br>
                <a:rPr lang="en-GB" b="1">
                  <a:solidFill>
                    <a:srgbClr val="7030A0"/>
                  </a:solidFill>
                </a:rPr>
              </a:br>
              <a:r>
                <a:rPr lang="en-GB" b="1">
                  <a:solidFill>
                    <a:srgbClr val="7030A0"/>
                  </a:solidFill>
                </a:rPr>
                <a:t>parameters</a:t>
              </a:r>
            </a:p>
          </p:txBody>
        </p:sp>
        <p:sp>
          <p:nvSpPr>
            <p:cNvPr id="1032" name="Rectangle 17"/>
            <p:cNvSpPr>
              <a:spLocks noChangeArrowheads="1"/>
            </p:cNvSpPr>
            <p:nvPr/>
          </p:nvSpPr>
          <p:spPr bwMode="auto">
            <a:xfrm>
              <a:off x="1862" y="3688"/>
              <a:ext cx="640" cy="406"/>
            </a:xfrm>
            <a:prstGeom prst="rect">
              <a:avLst/>
            </a:prstGeom>
            <a:noFill/>
            <a:ln w="9525">
              <a:noFill/>
              <a:miter lim="800000"/>
              <a:headEnd/>
              <a:tailEnd/>
            </a:ln>
          </p:spPr>
          <p:txBody>
            <a:bodyPr wrap="none" lIns="90488" tIns="44450" rIns="90488" bIns="44450">
              <a:spAutoFit/>
            </a:bodyPr>
            <a:lstStyle/>
            <a:p>
              <a:pPr algn="ctr" defTabSz="457200"/>
              <a:r>
                <a:rPr lang="en-GB" b="1">
                  <a:solidFill>
                    <a:srgbClr val="7030A0"/>
                  </a:solidFill>
                </a:rPr>
                <a:t>variance</a:t>
              </a:r>
              <a:br>
                <a:rPr lang="en-GB" b="1">
                  <a:solidFill>
                    <a:srgbClr val="7030A0"/>
                  </a:solidFill>
                </a:rPr>
              </a:br>
              <a:r>
                <a:rPr lang="en-GB" b="1">
                  <a:solidFill>
                    <a:srgbClr val="7030A0"/>
                  </a:solidFill>
                </a:rPr>
                <a:t>estimate</a:t>
              </a:r>
            </a:p>
          </p:txBody>
        </p:sp>
        <p:sp>
          <p:nvSpPr>
            <p:cNvPr id="1033" name="Line 18"/>
            <p:cNvSpPr>
              <a:spLocks noChangeShapeType="1"/>
            </p:cNvSpPr>
            <p:nvPr/>
          </p:nvSpPr>
          <p:spPr bwMode="auto">
            <a:xfrm flipV="1">
              <a:off x="1763" y="3648"/>
              <a:ext cx="816" cy="2"/>
            </a:xfrm>
            <a:prstGeom prst="line">
              <a:avLst/>
            </a:prstGeom>
            <a:noFill/>
            <a:ln w="25400">
              <a:solidFill>
                <a:srgbClr val="7030A0"/>
              </a:solidFill>
              <a:round/>
              <a:headEnd type="none" w="sm" len="sm"/>
              <a:tailEnd type="none" w="sm" len="sm"/>
            </a:ln>
          </p:spPr>
          <p:txBody>
            <a:bodyPr wrap="none" anchor="ctr"/>
            <a:lstStyle/>
            <a:p>
              <a:pPr defTabSz="457200"/>
              <a:endParaRPr lang="en-ZA">
                <a:solidFill>
                  <a:prstClr val="black"/>
                </a:solidFill>
              </a:endParaRPr>
            </a:p>
          </p:txBody>
        </p:sp>
        <p:sp>
          <p:nvSpPr>
            <p:cNvPr id="1034" name="Freeform 19"/>
            <p:cNvSpPr>
              <a:spLocks/>
            </p:cNvSpPr>
            <p:nvPr/>
          </p:nvSpPr>
          <p:spPr bwMode="auto">
            <a:xfrm>
              <a:off x="1649" y="3724"/>
              <a:ext cx="988" cy="364"/>
            </a:xfrm>
            <a:custGeom>
              <a:avLst/>
              <a:gdLst>
                <a:gd name="T0" fmla="*/ 0 w 1070"/>
                <a:gd name="T1" fmla="*/ 245 h 364"/>
                <a:gd name="T2" fmla="*/ 61 w 1070"/>
                <a:gd name="T3" fmla="*/ 363 h 364"/>
                <a:gd name="T4" fmla="*/ 61 w 1070"/>
                <a:gd name="T5" fmla="*/ 0 h 364"/>
                <a:gd name="T6" fmla="*/ 538 w 1070"/>
                <a:gd name="T7" fmla="*/ 0 h 364"/>
                <a:gd name="T8" fmla="*/ 564 w 1070"/>
                <a:gd name="T9" fmla="*/ 54 h 364"/>
                <a:gd name="T10" fmla="*/ 0 60000 65536"/>
                <a:gd name="T11" fmla="*/ 0 60000 65536"/>
                <a:gd name="T12" fmla="*/ 0 60000 65536"/>
                <a:gd name="T13" fmla="*/ 0 60000 65536"/>
                <a:gd name="T14" fmla="*/ 0 60000 65536"/>
                <a:gd name="T15" fmla="*/ 0 w 1070"/>
                <a:gd name="T16" fmla="*/ 0 h 364"/>
                <a:gd name="T17" fmla="*/ 1070 w 1070"/>
                <a:gd name="T18" fmla="*/ 364 h 364"/>
              </a:gdLst>
              <a:ahLst/>
              <a:cxnLst>
                <a:cxn ang="T10">
                  <a:pos x="T0" y="T1"/>
                </a:cxn>
                <a:cxn ang="T11">
                  <a:pos x="T2" y="T3"/>
                </a:cxn>
                <a:cxn ang="T12">
                  <a:pos x="T4" y="T5"/>
                </a:cxn>
                <a:cxn ang="T13">
                  <a:pos x="T6" y="T7"/>
                </a:cxn>
                <a:cxn ang="T14">
                  <a:pos x="T8" y="T9"/>
                </a:cxn>
              </a:cxnLst>
              <a:rect l="T15" t="T16" r="T17" b="T18"/>
              <a:pathLst>
                <a:path w="1070" h="364">
                  <a:moveTo>
                    <a:pt x="0" y="245"/>
                  </a:moveTo>
                  <a:lnTo>
                    <a:pt x="114" y="363"/>
                  </a:lnTo>
                  <a:lnTo>
                    <a:pt x="114" y="0"/>
                  </a:lnTo>
                  <a:lnTo>
                    <a:pt x="1017" y="0"/>
                  </a:lnTo>
                  <a:lnTo>
                    <a:pt x="1069" y="54"/>
                  </a:lnTo>
                </a:path>
              </a:pathLst>
            </a:custGeom>
            <a:noFill/>
            <a:ln w="25400" cap="rnd" cmpd="sng">
              <a:solidFill>
                <a:srgbClr val="7030A0"/>
              </a:solidFill>
              <a:prstDash val="solid"/>
              <a:round/>
              <a:headEnd type="none" w="sm" len="sm"/>
              <a:tailEnd type="none" w="sm" len="sm"/>
            </a:ln>
          </p:spPr>
          <p:txBody>
            <a:bodyPr/>
            <a:lstStyle/>
            <a:p>
              <a:pPr defTabSz="457200"/>
              <a:endParaRPr lang="en-ZA">
                <a:solidFill>
                  <a:prstClr val="black"/>
                </a:solidFill>
              </a:endParaRPr>
            </a:p>
          </p:txBody>
        </p:sp>
      </p:grpSp>
      <p:graphicFrame>
        <p:nvGraphicFramePr>
          <p:cNvPr id="96294" name="Object 38"/>
          <p:cNvGraphicFramePr>
            <a:graphicFrameLocks noChangeAspect="1"/>
          </p:cNvGraphicFramePr>
          <p:nvPr/>
        </p:nvGraphicFramePr>
        <p:xfrm>
          <a:off x="539750" y="2924175"/>
          <a:ext cx="4792663" cy="995363"/>
        </p:xfrm>
        <a:graphic>
          <a:graphicData uri="http://schemas.openxmlformats.org/presentationml/2006/ole">
            <p:oleObj spid="_x0000_s93194" name="Equation" r:id="rId4" imgW="2565400" imgH="533400" progId="Equation.3">
              <p:embed/>
            </p:oleObj>
          </a:graphicData>
        </a:graphic>
      </p:graphicFrame>
    </p:spTree>
    <p:extLst>
      <p:ext uri="{BB962C8B-B14F-4D97-AF65-F5344CB8AC3E}">
        <p14:creationId xmlns="" xmlns:p14="http://schemas.microsoft.com/office/powerpoint/2010/main" val="376452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635000"/>
            <a:ext cx="8229600" cy="922338"/>
          </a:xfrm>
        </p:spPr>
        <p:txBody>
          <a:bodyPr/>
          <a:lstStyle/>
          <a:p>
            <a:pPr eaLnBrk="1" hangingPunct="1"/>
            <a:r>
              <a:rPr lang="en-GB" sz="3200" dirty="0" smtClean="0"/>
              <a:t>T-contrasts: example</a:t>
            </a:r>
          </a:p>
        </p:txBody>
      </p:sp>
      <p:sp>
        <p:nvSpPr>
          <p:cNvPr id="9219" name="Content Placeholder 2"/>
          <p:cNvSpPr>
            <a:spLocks noGrp="1"/>
          </p:cNvSpPr>
          <p:nvPr>
            <p:ph idx="1"/>
          </p:nvPr>
        </p:nvSpPr>
        <p:spPr>
          <a:xfrm>
            <a:off x="251520" y="1663532"/>
            <a:ext cx="6336704" cy="4948628"/>
          </a:xfrm>
        </p:spPr>
        <p:txBody>
          <a:bodyPr/>
          <a:lstStyle/>
          <a:p>
            <a:pPr eaLnBrk="1" hangingPunct="1"/>
            <a:r>
              <a:rPr lang="en-GB" dirty="0" smtClean="0"/>
              <a:t>Effect of emotional relative to neutral faces</a:t>
            </a:r>
          </a:p>
          <a:p>
            <a:pPr eaLnBrk="1" hangingPunct="1"/>
            <a:r>
              <a:rPr lang="en-GB" dirty="0" smtClean="0"/>
              <a:t>Contrasts between conditions generally use </a:t>
            </a:r>
            <a:r>
              <a:rPr lang="en-GB" dirty="0" smtClean="0">
                <a:solidFill>
                  <a:srgbClr val="C00000"/>
                </a:solidFill>
              </a:rPr>
              <a:t>weights that sum up to zero</a:t>
            </a:r>
          </a:p>
          <a:p>
            <a:pPr eaLnBrk="1" hangingPunct="1"/>
            <a:r>
              <a:rPr lang="en-GB" dirty="0" smtClean="0"/>
              <a:t>This reflects the </a:t>
            </a:r>
            <a:r>
              <a:rPr lang="en-GB" dirty="0" smtClean="0">
                <a:solidFill>
                  <a:srgbClr val="C00000"/>
                </a:solidFill>
              </a:rPr>
              <a:t>null hypothesis: </a:t>
            </a:r>
            <a:r>
              <a:rPr lang="en-GB" dirty="0" smtClean="0"/>
              <a:t>no differences between conditions</a:t>
            </a:r>
          </a:p>
          <a:p>
            <a:pPr eaLnBrk="1" hangingPunct="1">
              <a:buNone/>
            </a:pPr>
            <a:endParaRPr lang="en-GB" dirty="0" smtClean="0"/>
          </a:p>
        </p:txBody>
      </p:sp>
      <p:pic>
        <p:nvPicPr>
          <p:cNvPr id="6" name="Picture 11"/>
          <p:cNvPicPr>
            <a:picLocks noChangeAspect="1" noChangeArrowheads="1"/>
          </p:cNvPicPr>
          <p:nvPr/>
        </p:nvPicPr>
        <p:blipFill rotWithShape="1">
          <a:blip r:embed="rId3" cstate="print"/>
          <a:srcRect l="26082" t="19483" r="64011" b="23978"/>
          <a:stretch/>
        </p:blipFill>
        <p:spPr bwMode="auto">
          <a:xfrm>
            <a:off x="7452320" y="620688"/>
            <a:ext cx="1203688" cy="5472609"/>
          </a:xfrm>
          <a:prstGeom prst="rect">
            <a:avLst/>
          </a:prstGeom>
          <a:noFill/>
          <a:ln w="9525">
            <a:noFill/>
            <a:miter lim="800000"/>
            <a:headEnd/>
            <a:tailEnd/>
          </a:ln>
        </p:spPr>
      </p:pic>
      <p:sp>
        <p:nvSpPr>
          <p:cNvPr id="7" name="TextBox 11"/>
          <p:cNvSpPr txBox="1">
            <a:spLocks noChangeArrowheads="1"/>
          </p:cNvSpPr>
          <p:nvPr/>
        </p:nvSpPr>
        <p:spPr bwMode="auto">
          <a:xfrm>
            <a:off x="7327628" y="6021288"/>
            <a:ext cx="1542410" cy="461665"/>
          </a:xfrm>
          <a:prstGeom prst="rect">
            <a:avLst/>
          </a:prstGeom>
          <a:noFill/>
          <a:ln w="9525">
            <a:noFill/>
            <a:miter lim="800000"/>
            <a:headEnd/>
            <a:tailEnd/>
          </a:ln>
        </p:spPr>
        <p:txBody>
          <a:bodyPr wrap="none">
            <a:spAutoFit/>
          </a:bodyPr>
          <a:lstStyle/>
          <a:p>
            <a:pPr defTabSz="457200"/>
            <a:r>
              <a:rPr lang="en-GB" sz="2400" b="1" dirty="0">
                <a:solidFill>
                  <a:srgbClr val="7030A0"/>
                </a:solidFill>
              </a:rPr>
              <a:t>[ </a:t>
            </a:r>
            <a:r>
              <a:rPr lang="en-GB" sz="2400" b="1" dirty="0" smtClean="0">
                <a:solidFill>
                  <a:srgbClr val="7030A0"/>
                </a:solidFill>
              </a:rPr>
              <a:t>½   ½  -</a:t>
            </a:r>
            <a:r>
              <a:rPr lang="en-GB" sz="2400" b="1" dirty="0">
                <a:solidFill>
                  <a:srgbClr val="7030A0"/>
                </a:solidFill>
              </a:rPr>
              <a:t>1</a:t>
            </a:r>
            <a:r>
              <a:rPr lang="en-GB" sz="2400" b="1" dirty="0" smtClean="0">
                <a:solidFill>
                  <a:srgbClr val="7030A0"/>
                </a:solidFill>
              </a:rPr>
              <a:t> </a:t>
            </a:r>
            <a:r>
              <a:rPr lang="en-GB" sz="2400" b="1" dirty="0">
                <a:solidFill>
                  <a:srgbClr val="7030A0"/>
                </a:solidFill>
              </a:rPr>
              <a:t>]</a:t>
            </a:r>
          </a:p>
        </p:txBody>
      </p:sp>
    </p:spTree>
    <p:extLst>
      <p:ext uri="{BB962C8B-B14F-4D97-AF65-F5344CB8AC3E}">
        <p14:creationId xmlns="" xmlns:p14="http://schemas.microsoft.com/office/powerpoint/2010/main" val="25716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GB" smtClean="0"/>
              <a:t>Contrasts and Inference</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GB" dirty="0" smtClean="0">
                <a:solidFill>
                  <a:schemeClr val="bg1">
                    <a:lumMod val="75000"/>
                  </a:schemeClr>
                </a:solidFill>
              </a:rPr>
              <a:t>Contrasts: what and why?</a:t>
            </a:r>
          </a:p>
          <a:p>
            <a:pPr eaLnBrk="1" fontAlgn="auto" hangingPunct="1">
              <a:spcAft>
                <a:spcPts val="0"/>
              </a:spcAft>
              <a:buFont typeface="Arial" pitchFamily="34" charset="0"/>
              <a:buChar char="•"/>
              <a:defRPr/>
            </a:pPr>
            <a:r>
              <a:rPr lang="en-GB" dirty="0" smtClean="0">
                <a:solidFill>
                  <a:schemeClr val="bg1">
                    <a:lumMod val="75000"/>
                  </a:schemeClr>
                </a:solidFill>
              </a:rPr>
              <a:t>T-contrasts</a:t>
            </a:r>
          </a:p>
          <a:p>
            <a:pPr eaLnBrk="1" fontAlgn="auto" hangingPunct="1">
              <a:spcAft>
                <a:spcPts val="0"/>
              </a:spcAft>
              <a:buFont typeface="Arial" pitchFamily="34" charset="0"/>
              <a:buChar char="•"/>
              <a:defRPr/>
            </a:pPr>
            <a:r>
              <a:rPr lang="en-GB" dirty="0" smtClean="0"/>
              <a:t>F-contrasts</a:t>
            </a:r>
          </a:p>
          <a:p>
            <a:pPr eaLnBrk="1" fontAlgn="auto" hangingPunct="1">
              <a:spcAft>
                <a:spcPts val="0"/>
              </a:spcAft>
              <a:buFont typeface="Arial" pitchFamily="34" charset="0"/>
              <a:buChar char="•"/>
              <a:defRPr/>
            </a:pPr>
            <a:r>
              <a:rPr lang="en-GB" dirty="0" smtClean="0">
                <a:solidFill>
                  <a:schemeClr val="bg1">
                    <a:lumMod val="75000"/>
                  </a:schemeClr>
                </a:solidFill>
              </a:rPr>
              <a:t>Example on SPM</a:t>
            </a:r>
          </a:p>
          <a:p>
            <a:pPr eaLnBrk="1" fontAlgn="auto" hangingPunct="1">
              <a:spcAft>
                <a:spcPts val="0"/>
              </a:spcAft>
              <a:buFont typeface="Arial" pitchFamily="34" charset="0"/>
              <a:buChar char="•"/>
              <a:defRPr/>
            </a:pPr>
            <a:r>
              <a:rPr lang="en-GB" dirty="0" smtClean="0">
                <a:solidFill>
                  <a:schemeClr val="bg1">
                    <a:lumMod val="75000"/>
                  </a:schemeClr>
                </a:solidFill>
              </a:rPr>
              <a:t>Levels of inference</a:t>
            </a:r>
          </a:p>
        </p:txBody>
      </p:sp>
    </p:spTree>
    <p:extLst>
      <p:ext uri="{BB962C8B-B14F-4D97-AF65-F5344CB8AC3E}">
        <p14:creationId xmlns="" xmlns:p14="http://schemas.microsoft.com/office/powerpoint/2010/main" val="21759428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635000"/>
            <a:ext cx="8229600" cy="922338"/>
          </a:xfrm>
        </p:spPr>
        <p:txBody>
          <a:bodyPr/>
          <a:lstStyle/>
          <a:p>
            <a:pPr eaLnBrk="1" hangingPunct="1"/>
            <a:r>
              <a:rPr lang="en-GB" sz="3200" smtClean="0"/>
              <a:t>F-contrasts</a:t>
            </a:r>
          </a:p>
        </p:txBody>
      </p:sp>
      <p:sp>
        <p:nvSpPr>
          <p:cNvPr id="12291" name="Content Placeholder 2"/>
          <p:cNvSpPr>
            <a:spLocks noGrp="1"/>
          </p:cNvSpPr>
          <p:nvPr>
            <p:ph idx="1"/>
          </p:nvPr>
        </p:nvSpPr>
        <p:spPr>
          <a:xfrm>
            <a:off x="323850" y="1268413"/>
            <a:ext cx="8496300" cy="5832475"/>
          </a:xfrm>
        </p:spPr>
        <p:txBody>
          <a:bodyPr>
            <a:normAutofit/>
          </a:bodyPr>
          <a:lstStyle/>
          <a:p>
            <a:pPr eaLnBrk="1" hangingPunct="1"/>
            <a:r>
              <a:rPr lang="en-GB" dirty="0" smtClean="0">
                <a:solidFill>
                  <a:srgbClr val="C00000"/>
                </a:solidFill>
              </a:rPr>
              <a:t>Multi-dimensional</a:t>
            </a:r>
            <a:r>
              <a:rPr lang="en-GB" dirty="0" smtClean="0"/>
              <a:t> and </a:t>
            </a:r>
            <a:r>
              <a:rPr lang="en-GB" dirty="0" smtClean="0">
                <a:solidFill>
                  <a:srgbClr val="C00000"/>
                </a:solidFill>
              </a:rPr>
              <a:t>non-directional</a:t>
            </a:r>
          </a:p>
          <a:p>
            <a:pPr lvl="1" eaLnBrk="1" hangingPunct="1"/>
            <a:r>
              <a:rPr lang="en-GB" dirty="0" smtClean="0"/>
              <a:t>Tests whether </a:t>
            </a:r>
            <a:r>
              <a:rPr lang="en-GB" dirty="0" smtClean="0">
                <a:solidFill>
                  <a:srgbClr val="C00000"/>
                </a:solidFill>
              </a:rPr>
              <a:t>at least one </a:t>
            </a:r>
            <a:r>
              <a:rPr lang="el-GR" dirty="0" smtClean="0">
                <a:solidFill>
                  <a:srgbClr val="C00000"/>
                </a:solidFill>
              </a:rPr>
              <a:t>β</a:t>
            </a:r>
            <a:r>
              <a:rPr lang="en-GB" dirty="0" smtClean="0">
                <a:solidFill>
                  <a:srgbClr val="C00000"/>
                </a:solidFill>
              </a:rPr>
              <a:t> </a:t>
            </a:r>
            <a:r>
              <a:rPr lang="en-GB" dirty="0" smtClean="0"/>
              <a:t>is different from 0, against the null hypothesis H</a:t>
            </a:r>
            <a:r>
              <a:rPr lang="en-GB" baseline="-25000" dirty="0" smtClean="0"/>
              <a:t>0</a:t>
            </a:r>
            <a:r>
              <a:rPr lang="en-GB" dirty="0" smtClean="0"/>
              <a:t>: </a:t>
            </a:r>
            <a:r>
              <a:rPr lang="el-GR" dirty="0" smtClean="0"/>
              <a:t>β</a:t>
            </a:r>
            <a:r>
              <a:rPr lang="en-GB" baseline="-25000" dirty="0" smtClean="0"/>
              <a:t>1</a:t>
            </a:r>
            <a:r>
              <a:rPr lang="en-GB" dirty="0" smtClean="0"/>
              <a:t>=</a:t>
            </a:r>
            <a:r>
              <a:rPr lang="el-GR" dirty="0" smtClean="0"/>
              <a:t>β</a:t>
            </a:r>
            <a:r>
              <a:rPr lang="en-GB" baseline="-25000" dirty="0" smtClean="0"/>
              <a:t>2</a:t>
            </a:r>
            <a:r>
              <a:rPr lang="en-GB" dirty="0" smtClean="0"/>
              <a:t>=</a:t>
            </a:r>
            <a:r>
              <a:rPr lang="el-GR" dirty="0" smtClean="0"/>
              <a:t>β</a:t>
            </a:r>
            <a:r>
              <a:rPr lang="en-GB" baseline="-25000" dirty="0" smtClean="0"/>
              <a:t>3</a:t>
            </a:r>
            <a:r>
              <a:rPr lang="en-GB" dirty="0" smtClean="0"/>
              <a:t>=0 </a:t>
            </a:r>
          </a:p>
          <a:p>
            <a:pPr lvl="1" eaLnBrk="1" hangingPunct="1"/>
            <a:r>
              <a:rPr lang="en-GB" dirty="0" smtClean="0"/>
              <a:t>Equivalent to an ANOVA</a:t>
            </a:r>
            <a:endParaRPr lang="en-GB" sz="1600" dirty="0" smtClean="0">
              <a:solidFill>
                <a:srgbClr val="7030A0"/>
              </a:solidFill>
            </a:endParaRPr>
          </a:p>
          <a:p>
            <a:pPr eaLnBrk="1" hangingPunct="1"/>
            <a:r>
              <a:rPr lang="en-GB" dirty="0" smtClean="0"/>
              <a:t>Function: </a:t>
            </a:r>
          </a:p>
          <a:p>
            <a:pPr lvl="1" eaLnBrk="1" hangingPunct="1"/>
            <a:r>
              <a:rPr lang="en-GB" dirty="0" smtClean="0"/>
              <a:t>Test </a:t>
            </a:r>
            <a:r>
              <a:rPr lang="en-GB" dirty="0" smtClean="0">
                <a:solidFill>
                  <a:srgbClr val="C00000"/>
                </a:solidFill>
              </a:rPr>
              <a:t>multiple linear hypotheses</a:t>
            </a:r>
            <a:r>
              <a:rPr lang="en-GB" dirty="0" smtClean="0"/>
              <a:t>, </a:t>
            </a:r>
            <a:r>
              <a:rPr lang="en-GB" dirty="0" smtClean="0">
                <a:solidFill>
                  <a:srgbClr val="C00000"/>
                </a:solidFill>
              </a:rPr>
              <a:t>main effects</a:t>
            </a:r>
            <a:r>
              <a:rPr lang="en-GB" dirty="0" smtClean="0"/>
              <a:t>, and </a:t>
            </a:r>
            <a:r>
              <a:rPr lang="en-GB" dirty="0" smtClean="0">
                <a:solidFill>
                  <a:srgbClr val="C00000"/>
                </a:solidFill>
              </a:rPr>
              <a:t>interaction</a:t>
            </a:r>
          </a:p>
          <a:p>
            <a:pPr lvl="1" eaLnBrk="1" hangingPunct="1"/>
            <a:r>
              <a:rPr lang="en-GB" dirty="0" smtClean="0"/>
              <a:t>But does NOT tell you which parameter is driving the effect nor the direction of the difference (F-contrast of </a:t>
            </a:r>
            <a:r>
              <a:rPr lang="el-GR" dirty="0" smtClean="0"/>
              <a:t>β</a:t>
            </a:r>
            <a:r>
              <a:rPr lang="en-GB" baseline="-25000" dirty="0" smtClean="0"/>
              <a:t>1</a:t>
            </a:r>
            <a:r>
              <a:rPr lang="en-GB" dirty="0" smtClean="0"/>
              <a:t>-</a:t>
            </a:r>
            <a:r>
              <a:rPr lang="el-GR" dirty="0" smtClean="0"/>
              <a:t>β</a:t>
            </a:r>
            <a:r>
              <a:rPr lang="en-GB" baseline="-25000" dirty="0" smtClean="0"/>
              <a:t>2</a:t>
            </a:r>
            <a:r>
              <a:rPr lang="en-GB" dirty="0" smtClean="0"/>
              <a:t> is the same thing as F-contrast of </a:t>
            </a:r>
            <a:r>
              <a:rPr lang="el-GR" dirty="0" smtClean="0"/>
              <a:t>β</a:t>
            </a:r>
            <a:r>
              <a:rPr lang="en-GB" baseline="-25000" dirty="0" smtClean="0"/>
              <a:t>2</a:t>
            </a:r>
            <a:r>
              <a:rPr lang="en-GB" dirty="0" smtClean="0"/>
              <a:t>-</a:t>
            </a:r>
            <a:r>
              <a:rPr lang="el-GR" dirty="0" smtClean="0"/>
              <a:t>β</a:t>
            </a:r>
            <a:r>
              <a:rPr lang="en-GB" baseline="-25000" dirty="0" smtClean="0"/>
              <a:t>1</a:t>
            </a:r>
            <a:r>
              <a:rPr lang="en-GB" dirty="0" smtClean="0"/>
              <a:t>)</a:t>
            </a:r>
          </a:p>
        </p:txBody>
      </p:sp>
    </p:spTree>
    <p:extLst>
      <p:ext uri="{BB962C8B-B14F-4D97-AF65-F5344CB8AC3E}">
        <p14:creationId xmlns="" xmlns:p14="http://schemas.microsoft.com/office/powerpoint/2010/main" val="10044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7"/>
          <p:cNvGrpSpPr/>
          <p:nvPr/>
        </p:nvGrpSpPr>
        <p:grpSpPr>
          <a:xfrm>
            <a:off x="33630" y="857232"/>
            <a:ext cx="1643074" cy="2722268"/>
            <a:chOff x="1428728" y="398110"/>
            <a:chExt cx="1643074" cy="2722268"/>
          </a:xfrm>
        </p:grpSpPr>
        <p:sp>
          <p:nvSpPr>
            <p:cNvPr id="9" name="TextBox 8"/>
            <p:cNvSpPr txBox="1"/>
            <p:nvPr/>
          </p:nvSpPr>
          <p:spPr>
            <a:xfrm>
              <a:off x="1428728" y="1643050"/>
              <a:ext cx="1214446" cy="1477328"/>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10" name="TextBox 9"/>
            <p:cNvSpPr txBox="1"/>
            <p:nvPr/>
          </p:nvSpPr>
          <p:spPr>
            <a:xfrm>
              <a:off x="1581128" y="398110"/>
              <a:ext cx="1490674" cy="646331"/>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p:txBody>
        </p:sp>
      </p:grpSp>
      <p:sp>
        <p:nvSpPr>
          <p:cNvPr id="29" name="Rectangle 3"/>
          <p:cNvSpPr txBox="1">
            <a:spLocks noChangeArrowheads="1"/>
          </p:cNvSpPr>
          <p:nvPr/>
        </p:nvSpPr>
        <p:spPr bwMode="auto">
          <a:xfrm>
            <a:off x="155202" y="4357694"/>
            <a:ext cx="8417326" cy="25383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None/>
            </a:pPr>
            <a:r>
              <a:rPr lang="en-US" altLang="en-US" b="1" kern="0" dirty="0" smtClean="0">
                <a:ea typeface="ＭＳ Ｐゴシック" pitchFamily="34" charset="-128"/>
              </a:rPr>
              <a:t>Why? </a:t>
            </a:r>
          </a:p>
          <a:p>
            <a:pPr>
              <a:buNone/>
            </a:pPr>
            <a:r>
              <a:rPr lang="en-US" altLang="en-US" sz="2200" kern="0" dirty="0" smtClean="0">
                <a:ea typeface="ＭＳ Ｐゴシック" pitchFamily="34" charset="-128"/>
              </a:rPr>
              <a:t>	 Make inferences about effects of interest</a:t>
            </a:r>
          </a:p>
          <a:p>
            <a:pPr>
              <a:buNone/>
            </a:pPr>
            <a:r>
              <a:rPr lang="en-US" altLang="en-US" b="1" kern="0" dirty="0" smtClean="0">
                <a:ea typeface="ＭＳ Ｐゴシック" pitchFamily="34" charset="-128"/>
              </a:rPr>
              <a:t>How? </a:t>
            </a:r>
          </a:p>
          <a:p>
            <a:pPr lvl="1">
              <a:buNone/>
            </a:pPr>
            <a:r>
              <a:rPr lang="en-US" altLang="en-US" sz="2200" kern="0" dirty="0" smtClean="0">
                <a:ea typeface="ＭＳ Ｐゴシック" pitchFamily="34" charset="-128"/>
              </a:rPr>
              <a:t>1) Decompose data into effects and error</a:t>
            </a:r>
          </a:p>
          <a:p>
            <a:pPr lvl="1">
              <a:buNone/>
            </a:pPr>
            <a:r>
              <a:rPr lang="en-US" altLang="en-US" sz="2200" kern="0" dirty="0" smtClean="0">
                <a:ea typeface="ＭＳ Ｐゴシック" pitchFamily="34" charset="-128"/>
              </a:rPr>
              <a:t>2) Form statistic using estimates of effects and error</a:t>
            </a:r>
          </a:p>
          <a:p>
            <a:endParaRPr lang="en-US" altLang="en-US" kern="0" dirty="0" smtClean="0">
              <a:ea typeface="ＭＳ Ｐゴシック" pitchFamily="34" charset="-128"/>
            </a:endParaRPr>
          </a:p>
        </p:txBody>
      </p:sp>
      <p:sp>
        <p:nvSpPr>
          <p:cNvPr id="30" name="Title 1"/>
          <p:cNvSpPr txBox="1">
            <a:spLocks/>
          </p:cNvSpPr>
          <p:nvPr/>
        </p:nvSpPr>
        <p:spPr>
          <a:xfrm>
            <a:off x="-71470" y="-285776"/>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200" b="1" i="0" u="none" strike="noStrike" kern="1200" cap="none" spc="0" normalizeH="0" baseline="0" noProof="0" dirty="0" smtClean="0">
                <a:ln>
                  <a:noFill/>
                </a:ln>
                <a:solidFill>
                  <a:schemeClr val="bg1"/>
                </a:solidFill>
                <a:effectLst/>
                <a:uLnTx/>
                <a:uFillTx/>
                <a:latin typeface="+mn-lt"/>
                <a:ea typeface="+mj-ea"/>
                <a:cs typeface="+mj-cs"/>
              </a:rPr>
              <a:t>Modeling</a:t>
            </a:r>
            <a:r>
              <a:rPr kumimoji="0" lang="en-US" altLang="zh-TW" sz="3200" b="1" i="0" u="none" strike="noStrike" kern="1200" cap="none" spc="0" normalizeH="0" noProof="0" dirty="0" smtClean="0">
                <a:ln>
                  <a:noFill/>
                </a:ln>
                <a:solidFill>
                  <a:schemeClr val="bg1"/>
                </a:solidFill>
                <a:effectLst/>
                <a:uLnTx/>
                <a:uFillTx/>
                <a:latin typeface="+mn-lt"/>
                <a:ea typeface="+mj-ea"/>
                <a:cs typeface="+mj-cs"/>
              </a:rPr>
              <a:t> the measured data </a:t>
            </a:r>
            <a:endParaRPr kumimoji="0" lang="zh-TW" altLang="en-US" sz="3200" b="1" i="0" u="none" strike="noStrike" kern="1200" cap="none" spc="0" normalizeH="0" baseline="0" noProof="0" dirty="0">
              <a:ln>
                <a:noFill/>
              </a:ln>
              <a:solidFill>
                <a:schemeClr val="bg1"/>
              </a:solidFill>
              <a:effectLst/>
              <a:uLnTx/>
              <a:uFillTx/>
              <a:latin typeface="+mn-lt"/>
              <a:ea typeface="+mj-ea"/>
              <a:cs typeface="+mj-cs"/>
            </a:endParaRPr>
          </a:p>
        </p:txBody>
      </p:sp>
      <p:pic>
        <p:nvPicPr>
          <p:cNvPr id="57" name="Picture 8" descr="http://www.snl.salk.edu/~anja/pictures/fmri.jpg"/>
          <p:cNvPicPr>
            <a:picLocks noChangeAspect="1" noChangeArrowheads="1"/>
          </p:cNvPicPr>
          <p:nvPr/>
        </p:nvPicPr>
        <p:blipFill>
          <a:blip r:embed="rId3" cstate="print"/>
          <a:srcRect l="1496" t="32088" r="6348" b="17832"/>
          <a:stretch>
            <a:fillRect/>
          </a:stretch>
        </p:blipFill>
        <p:spPr bwMode="auto">
          <a:xfrm>
            <a:off x="357158" y="1060716"/>
            <a:ext cx="7358114" cy="2377237"/>
          </a:xfrm>
          <a:prstGeom prst="rect">
            <a:avLst/>
          </a:prstGeom>
          <a:noFill/>
        </p:spPr>
      </p:pic>
      <p:grpSp>
        <p:nvGrpSpPr>
          <p:cNvPr id="58" name="Group 24"/>
          <p:cNvGrpSpPr/>
          <p:nvPr/>
        </p:nvGrpSpPr>
        <p:grpSpPr>
          <a:xfrm>
            <a:off x="5666812" y="1989410"/>
            <a:ext cx="1405518" cy="1428760"/>
            <a:chOff x="4500562" y="3000372"/>
            <a:chExt cx="2357454" cy="2214578"/>
          </a:xfrm>
        </p:grpSpPr>
        <p:cxnSp>
          <p:nvCxnSpPr>
            <p:cNvPr id="59" name="Straight Connector 58"/>
            <p:cNvCxnSpPr/>
            <p:nvPr/>
          </p:nvCxnSpPr>
          <p:spPr>
            <a:xfrm rot="5400000">
              <a:off x="3965571" y="4035429"/>
              <a:ext cx="1785950" cy="158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500562" y="3000372"/>
              <a:ext cx="2357454" cy="221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27"/>
          <p:cNvGrpSpPr/>
          <p:nvPr/>
        </p:nvGrpSpPr>
        <p:grpSpPr>
          <a:xfrm>
            <a:off x="33630" y="857232"/>
            <a:ext cx="1643074" cy="2722268"/>
            <a:chOff x="1428728" y="398110"/>
            <a:chExt cx="1643074" cy="2722268"/>
          </a:xfrm>
        </p:grpSpPr>
        <p:sp>
          <p:nvSpPr>
            <p:cNvPr id="62" name="TextBox 61"/>
            <p:cNvSpPr txBox="1"/>
            <p:nvPr/>
          </p:nvSpPr>
          <p:spPr>
            <a:xfrm>
              <a:off x="1428728" y="1643050"/>
              <a:ext cx="1214446" cy="1477328"/>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63" name="TextBox 62"/>
            <p:cNvSpPr txBox="1"/>
            <p:nvPr/>
          </p:nvSpPr>
          <p:spPr>
            <a:xfrm>
              <a:off x="1581128" y="398110"/>
              <a:ext cx="1490674" cy="646331"/>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p:txBody>
        </p:sp>
      </p:grpSp>
      <p:sp>
        <p:nvSpPr>
          <p:cNvPr id="64" name="TextBox 63"/>
          <p:cNvSpPr txBox="1"/>
          <p:nvPr/>
        </p:nvSpPr>
        <p:spPr>
          <a:xfrm>
            <a:off x="7253014" y="1523794"/>
            <a:ext cx="1928826" cy="2585323"/>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65" name="Picture 6" descr="http://www.csulb.edu/~cwallis/482/fmri/User-FastFission-brain.gif"/>
          <p:cNvPicPr>
            <a:picLocks noChangeAspect="1" noChangeArrowheads="1"/>
          </p:cNvPicPr>
          <p:nvPr/>
        </p:nvPicPr>
        <p:blipFill>
          <a:blip r:embed="rId4" cstate="print"/>
          <a:srcRect/>
          <a:stretch>
            <a:fillRect/>
          </a:stretch>
        </p:blipFill>
        <p:spPr bwMode="auto">
          <a:xfrm>
            <a:off x="7472365" y="2401461"/>
            <a:ext cx="1600197" cy="1735425"/>
          </a:xfrm>
          <a:prstGeom prst="rect">
            <a:avLst/>
          </a:prstGeom>
          <a:noFill/>
        </p:spPr>
      </p:pic>
      <p:pic>
        <p:nvPicPr>
          <p:cNvPr id="66" name="Picture 65" descr="robert.png"/>
          <p:cNvPicPr>
            <a:picLocks noChangeAspect="1"/>
          </p:cNvPicPr>
          <p:nvPr/>
        </p:nvPicPr>
        <p:blipFill>
          <a:blip r:embed="rId5"/>
          <a:srcRect l="17248" t="9039" r="13622" b="8215"/>
          <a:stretch>
            <a:fillRect/>
          </a:stretch>
        </p:blipFill>
        <p:spPr>
          <a:xfrm>
            <a:off x="92672" y="2158233"/>
            <a:ext cx="1584000" cy="1420137"/>
          </a:xfrm>
          <a:prstGeom prst="rect">
            <a:avLst/>
          </a:prstGeom>
        </p:spPr>
      </p:pic>
      <p:sp>
        <p:nvSpPr>
          <p:cNvPr id="67" name="Rectangle 66"/>
          <p:cNvSpPr/>
          <p:nvPr/>
        </p:nvSpPr>
        <p:spPr>
          <a:xfrm>
            <a:off x="92672" y="2137246"/>
            <a:ext cx="1512562" cy="1512562"/>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nicole kiddman.png"/>
          <p:cNvPicPr>
            <a:picLocks noChangeAspect="1"/>
          </p:cNvPicPr>
          <p:nvPr/>
        </p:nvPicPr>
        <p:blipFill>
          <a:blip r:embed="rId6"/>
          <a:srcRect r="2849" b="31582"/>
          <a:stretch>
            <a:fillRect/>
          </a:stretch>
        </p:blipFill>
        <p:spPr>
          <a:xfrm>
            <a:off x="105036" y="2141236"/>
            <a:ext cx="1584000" cy="1508572"/>
          </a:xfrm>
          <a:prstGeom prst="rect">
            <a:avLst/>
          </a:prstGeom>
        </p:spPr>
      </p:pic>
      <p:sp>
        <p:nvSpPr>
          <p:cNvPr id="69" name="Rectangle 68"/>
          <p:cNvSpPr/>
          <p:nvPr/>
        </p:nvSpPr>
        <p:spPr>
          <a:xfrm>
            <a:off x="105036" y="2149610"/>
            <a:ext cx="1584000" cy="158400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borat.jpg"/>
          <p:cNvPicPr>
            <a:picLocks noChangeAspect="1"/>
          </p:cNvPicPr>
          <p:nvPr/>
        </p:nvPicPr>
        <p:blipFill>
          <a:blip r:embed="rId7"/>
          <a:srcRect l="6853" t="-11765" r="10398"/>
          <a:stretch>
            <a:fillRect/>
          </a:stretch>
        </p:blipFill>
        <p:spPr>
          <a:xfrm>
            <a:off x="102197" y="1992446"/>
            <a:ext cx="1965922" cy="1728800"/>
          </a:xfrm>
          <a:prstGeom prst="rect">
            <a:avLst/>
          </a:prstGeom>
        </p:spPr>
      </p:pic>
      <p:sp>
        <p:nvSpPr>
          <p:cNvPr id="71" name="Rectangle 70"/>
          <p:cNvSpPr/>
          <p:nvPr/>
        </p:nvSpPr>
        <p:spPr>
          <a:xfrm>
            <a:off x="105068" y="2149610"/>
            <a:ext cx="2071670" cy="157163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angelina-jolie.jpg"/>
          <p:cNvPicPr>
            <a:picLocks noChangeAspect="1"/>
          </p:cNvPicPr>
          <p:nvPr/>
        </p:nvPicPr>
        <p:blipFill>
          <a:blip r:embed="rId8" cstate="print"/>
          <a:srcRect l="23864" b="15988"/>
          <a:stretch>
            <a:fillRect/>
          </a:stretch>
        </p:blipFill>
        <p:spPr>
          <a:xfrm>
            <a:off x="105036" y="2149608"/>
            <a:ext cx="2071702" cy="1714514"/>
          </a:xfrm>
          <a:prstGeom prst="rect">
            <a:avLst/>
          </a:prstGeom>
        </p:spPr>
      </p:pic>
      <p:sp>
        <p:nvSpPr>
          <p:cNvPr id="73" name="Rectangle 72"/>
          <p:cNvSpPr/>
          <p:nvPr/>
        </p:nvSpPr>
        <p:spPr>
          <a:xfrm>
            <a:off x="105036" y="2149610"/>
            <a:ext cx="2071702" cy="17145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archy.jpg"/>
          <p:cNvPicPr>
            <a:picLocks noChangeAspect="1"/>
          </p:cNvPicPr>
          <p:nvPr/>
        </p:nvPicPr>
        <p:blipFill>
          <a:blip r:embed="rId9"/>
          <a:srcRect t="13414" r="10610" b="24830"/>
          <a:stretch>
            <a:fillRect/>
          </a:stretch>
        </p:blipFill>
        <p:spPr>
          <a:xfrm>
            <a:off x="105036" y="2149610"/>
            <a:ext cx="2071702" cy="1928826"/>
          </a:xfrm>
          <a:prstGeom prst="rect">
            <a:avLst/>
          </a:prstGeom>
        </p:spPr>
      </p:pic>
      <p:sp>
        <p:nvSpPr>
          <p:cNvPr id="75" name="Rectangle 74"/>
          <p:cNvSpPr/>
          <p:nvPr/>
        </p:nvSpPr>
        <p:spPr>
          <a:xfrm>
            <a:off x="105036" y="2149610"/>
            <a:ext cx="2071702" cy="192882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descr="Marion.png"/>
          <p:cNvPicPr>
            <a:picLocks noChangeAspect="1"/>
          </p:cNvPicPr>
          <p:nvPr/>
        </p:nvPicPr>
        <p:blipFill>
          <a:blip r:embed="rId10"/>
          <a:srcRect l="17000" t="34234" r="5000" b="11246"/>
          <a:stretch>
            <a:fillRect/>
          </a:stretch>
        </p:blipFill>
        <p:spPr>
          <a:xfrm>
            <a:off x="105036" y="2149609"/>
            <a:ext cx="2071702" cy="1928827"/>
          </a:xfrm>
          <a:prstGeom prst="rect">
            <a:avLst/>
          </a:prstGeom>
        </p:spPr>
      </p:pic>
      <p:sp>
        <p:nvSpPr>
          <p:cNvPr id="78" name="Rectangle 77"/>
          <p:cNvSpPr/>
          <p:nvPr/>
        </p:nvSpPr>
        <p:spPr>
          <a:xfrm>
            <a:off x="105036" y="2149610"/>
            <a:ext cx="2071702" cy="192882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sam.jpg"/>
          <p:cNvPicPr>
            <a:picLocks noChangeAspect="1"/>
          </p:cNvPicPr>
          <p:nvPr/>
        </p:nvPicPr>
        <p:blipFill>
          <a:blip r:embed="rId11"/>
          <a:srcRect l="11568" r="19023" b="30591"/>
          <a:stretch>
            <a:fillRect/>
          </a:stretch>
        </p:blipFill>
        <p:spPr>
          <a:xfrm>
            <a:off x="105068" y="2149610"/>
            <a:ext cx="2143108" cy="2143108"/>
          </a:xfrm>
          <a:prstGeom prst="rect">
            <a:avLst/>
          </a:prstGeom>
        </p:spPr>
      </p:pic>
      <p:sp>
        <p:nvSpPr>
          <p:cNvPr id="80" name="Rectangle 79"/>
          <p:cNvSpPr/>
          <p:nvPr/>
        </p:nvSpPr>
        <p:spPr>
          <a:xfrm>
            <a:off x="105036" y="2149610"/>
            <a:ext cx="2143140" cy="214314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Picture 80" descr="pic"/>
          <p:cNvPicPr>
            <a:picLocks noGrp="1" noChangeAspect="1"/>
          </p:cNvPicPr>
          <p:nvPr isPhoto="1"/>
        </p:nvPicPr>
        <p:blipFill rotWithShape="1">
          <a:blip r:embed="rId12" cstate="print">
            <a:lum/>
            <a:extLst>
              <a:ext uri="{28A0092B-C50C-407E-A947-70E740481C1C}">
                <a14:useLocalDpi xmlns="" xmlns:a14="http://schemas.microsoft.com/office/drawing/2010/main" val="0"/>
              </a:ext>
            </a:extLst>
          </a:blip>
          <a:srcRect l="25049" t="18926" r="15131" b="41491"/>
          <a:stretch/>
        </p:blipFill>
        <p:spPr>
          <a:xfrm>
            <a:off x="105036" y="2149609"/>
            <a:ext cx="2143140" cy="2203110"/>
          </a:xfrm>
          <a:prstGeom prst="rect">
            <a:avLst/>
          </a:prstGeom>
          <a:noFill/>
          <a:ln>
            <a:noFill/>
          </a:ln>
        </p:spPr>
      </p:pic>
      <p:sp>
        <p:nvSpPr>
          <p:cNvPr id="82" name="Rectangle 81"/>
          <p:cNvSpPr/>
          <p:nvPr/>
        </p:nvSpPr>
        <p:spPr>
          <a:xfrm>
            <a:off x="105036" y="2149610"/>
            <a:ext cx="2143140" cy="221457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p:cNvSpPr txBox="1"/>
          <p:nvPr/>
        </p:nvSpPr>
        <p:spPr>
          <a:xfrm>
            <a:off x="7286612" y="6581025"/>
            <a:ext cx="2071734" cy="276999"/>
          </a:xfrm>
          <a:prstGeom prst="rect">
            <a:avLst/>
          </a:prstGeom>
          <a:noFill/>
        </p:spPr>
        <p:txBody>
          <a:bodyPr wrap="square" rtlCol="0">
            <a:spAutoFit/>
          </a:bodyPr>
          <a:lstStyle/>
          <a:p>
            <a:r>
              <a:rPr lang="en-GB" sz="1200" dirty="0" smtClean="0"/>
              <a:t>Images courtesy of [1], [2] </a:t>
            </a:r>
            <a:endParaRPr lang="en-GB" sz="1200" dirty="0"/>
          </a:p>
        </p:txBody>
      </p:sp>
    </p:spTree>
    <p:extLst>
      <p:ext uri="{BB962C8B-B14F-4D97-AF65-F5344CB8AC3E}">
        <p14:creationId xmlns="" xmlns:p14="http://schemas.microsoft.com/office/powerpoint/2010/main" val="17058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repeatCount="indefinite" fill="remove" nodeType="withEffect">
                                  <p:stCondLst>
                                    <p:cond delay="0"/>
                                  </p:stCondLst>
                                  <p:childTnLst>
                                    <p:anim calcmode="lin" valueType="num">
                                      <p:cBhvr additive="base">
                                        <p:cTn id="6" dur="9400"/>
                                        <p:tgtEl>
                                          <p:spTgt spid="58"/>
                                        </p:tgtEl>
                                        <p:attrNameLst>
                                          <p:attrName>ppt_x</p:attrName>
                                        </p:attrNameLst>
                                      </p:cBhvr>
                                      <p:tavLst>
                                        <p:tav tm="0">
                                          <p:val>
                                            <p:strVal val="ppt_x"/>
                                          </p:val>
                                        </p:tav>
                                        <p:tav tm="100000">
                                          <p:val>
                                            <p:strVal val="1+ppt_w/2"/>
                                          </p:val>
                                        </p:tav>
                                      </p:tavLst>
                                    </p:anim>
                                    <p:anim calcmode="lin" valueType="num">
                                      <p:cBhvr additive="base">
                                        <p:cTn id="7" dur="9400"/>
                                        <p:tgtEl>
                                          <p:spTgt spid="58"/>
                                        </p:tgtEl>
                                        <p:attrNameLst>
                                          <p:attrName>ppt_y</p:attrName>
                                        </p:attrNameLst>
                                      </p:cBhvr>
                                      <p:tavLst>
                                        <p:tav tm="0">
                                          <p:val>
                                            <p:strVal val="ppt_y"/>
                                          </p:val>
                                        </p:tav>
                                        <p:tav tm="100000">
                                          <p:val>
                                            <p:strVal val="ppt_y"/>
                                          </p:val>
                                        </p:tav>
                                      </p:tavLst>
                                    </p:anim>
                                    <p:set>
                                      <p:cBhvr>
                                        <p:cTn id="8" dur="1" fill="hold">
                                          <p:stCondLst>
                                            <p:cond delay="9399"/>
                                          </p:stCondLst>
                                        </p:cTn>
                                        <p:tgtEl>
                                          <p:spTgt spid="58"/>
                                        </p:tgtEl>
                                        <p:attrNameLst>
                                          <p:attrName>style.visibility</p:attrName>
                                        </p:attrNameLst>
                                      </p:cBhvr>
                                      <p:to>
                                        <p:strVal val="hidden"/>
                                      </p:to>
                                    </p:set>
                                  </p:childTnLst>
                                </p:cTn>
                              </p:par>
                              <p:par>
                                <p:cTn id="9" presetID="1" presetClass="entr" presetSubtype="0" fill="hold" nodeType="withEffect">
                                  <p:stCondLst>
                                    <p:cond delay="100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0" nodeType="withEffect">
                                  <p:stCondLst>
                                    <p:cond delay="800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900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1100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1700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1900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1900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2200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2300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2500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2600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grpId="0" nodeType="withEffect">
                                  <p:stCondLst>
                                    <p:cond delay="2800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5" grpId="0" animBg="1"/>
      <p:bldP spid="78" grpId="0" animBg="1"/>
      <p:bldP spid="80" grpId="0" animBg="1"/>
      <p:bldP spid="8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68313" y="635000"/>
            <a:ext cx="8229600" cy="922338"/>
          </a:xfrm>
        </p:spPr>
        <p:txBody>
          <a:bodyPr/>
          <a:lstStyle/>
          <a:p>
            <a:pPr eaLnBrk="1" hangingPunct="1"/>
            <a:r>
              <a:rPr lang="en-GB" sz="3200" smtClean="0"/>
              <a:t>F-contrasts</a:t>
            </a:r>
          </a:p>
        </p:txBody>
      </p:sp>
      <p:sp>
        <p:nvSpPr>
          <p:cNvPr id="2053" name="Content Placeholder 2"/>
          <p:cNvSpPr>
            <a:spLocks noGrp="1"/>
          </p:cNvSpPr>
          <p:nvPr>
            <p:ph idx="1"/>
          </p:nvPr>
        </p:nvSpPr>
        <p:spPr>
          <a:xfrm>
            <a:off x="323850" y="1270000"/>
            <a:ext cx="8496300" cy="1943100"/>
          </a:xfrm>
        </p:spPr>
        <p:txBody>
          <a:bodyPr/>
          <a:lstStyle/>
          <a:p>
            <a:pPr eaLnBrk="1" hangingPunct="1"/>
            <a:r>
              <a:rPr lang="en-GB" sz="2600" dirty="0" smtClean="0"/>
              <a:t>Based on the </a:t>
            </a:r>
            <a:r>
              <a:rPr lang="en-GB" sz="2600" dirty="0" smtClean="0">
                <a:solidFill>
                  <a:srgbClr val="C00000"/>
                </a:solidFill>
              </a:rPr>
              <a:t>model comparison approach</a:t>
            </a:r>
            <a:r>
              <a:rPr lang="en-GB" sz="2600" dirty="0" smtClean="0"/>
              <a:t>: Full model explains significantly more variance in the data than the reduced model X</a:t>
            </a:r>
            <a:r>
              <a:rPr lang="en-GB" sz="2600" baseline="-25000" dirty="0" smtClean="0"/>
              <a:t>0</a:t>
            </a:r>
            <a:r>
              <a:rPr lang="en-GB" sz="2600" dirty="0" smtClean="0"/>
              <a:t> (H</a:t>
            </a:r>
            <a:r>
              <a:rPr lang="en-GB" sz="2600" baseline="-25000" dirty="0" smtClean="0"/>
              <a:t>0</a:t>
            </a:r>
            <a:r>
              <a:rPr lang="en-GB" sz="2600" dirty="0" smtClean="0"/>
              <a:t>: True model is X</a:t>
            </a:r>
            <a:r>
              <a:rPr lang="en-GB" sz="2600" baseline="-25000" dirty="0" smtClean="0"/>
              <a:t>0</a:t>
            </a:r>
            <a:r>
              <a:rPr lang="en-GB" sz="2600" dirty="0" smtClean="0"/>
              <a:t>).</a:t>
            </a:r>
          </a:p>
          <a:p>
            <a:pPr eaLnBrk="1" hangingPunct="1"/>
            <a:r>
              <a:rPr lang="en-GB" sz="2600" dirty="0" smtClean="0"/>
              <a:t>F-statistic: </a:t>
            </a:r>
            <a:r>
              <a:rPr lang="en-GB" sz="2600" dirty="0" smtClean="0">
                <a:solidFill>
                  <a:srgbClr val="C00000"/>
                </a:solidFill>
              </a:rPr>
              <a:t>extra-sum-of-squares</a:t>
            </a:r>
            <a:r>
              <a:rPr lang="en-GB" sz="2600" dirty="0" smtClean="0"/>
              <a:t> principle:</a:t>
            </a:r>
            <a:r>
              <a:rPr lang="en-GB" dirty="0" smtClean="0"/>
              <a:t>	</a:t>
            </a:r>
            <a:endParaRPr lang="en-GB" dirty="0" smtClean="0">
              <a:solidFill>
                <a:srgbClr val="7030A0"/>
              </a:solidFill>
            </a:endParaRPr>
          </a:p>
          <a:p>
            <a:pPr eaLnBrk="1" hangingPunct="1"/>
            <a:endParaRPr lang="en-GB" dirty="0" smtClean="0"/>
          </a:p>
        </p:txBody>
      </p:sp>
      <p:pic>
        <p:nvPicPr>
          <p:cNvPr id="2054" name="Picture 2"/>
          <p:cNvPicPr>
            <a:picLocks noChangeAspect="1"/>
          </p:cNvPicPr>
          <p:nvPr/>
        </p:nvPicPr>
        <p:blipFill>
          <a:blip r:embed="rId4" cstate="print"/>
          <a:srcRect/>
          <a:stretch>
            <a:fillRect/>
          </a:stretch>
        </p:blipFill>
        <p:spPr bwMode="auto">
          <a:xfrm>
            <a:off x="342900" y="3683000"/>
            <a:ext cx="1384300" cy="2706688"/>
          </a:xfrm>
          <a:prstGeom prst="rect">
            <a:avLst/>
          </a:prstGeom>
          <a:noFill/>
          <a:ln w="9525">
            <a:noFill/>
            <a:miter lim="800000"/>
            <a:headEnd/>
            <a:tailEnd/>
          </a:ln>
        </p:spPr>
      </p:pic>
      <p:sp>
        <p:nvSpPr>
          <p:cNvPr id="14" name="Text Box 33"/>
          <p:cNvSpPr txBox="1">
            <a:spLocks noChangeArrowheads="1"/>
          </p:cNvSpPr>
          <p:nvPr/>
        </p:nvSpPr>
        <p:spPr bwMode="auto">
          <a:xfrm>
            <a:off x="327025" y="6389688"/>
            <a:ext cx="1438275" cy="368300"/>
          </a:xfrm>
          <a:prstGeom prst="rect">
            <a:avLst/>
          </a:prstGeom>
          <a:noFill/>
          <a:ln w="9525">
            <a:noFill/>
            <a:miter lim="800000"/>
            <a:headEnd/>
            <a:tailEnd/>
          </a:ln>
        </p:spPr>
        <p:txBody>
          <a:bodyPr>
            <a:spAutoFit/>
          </a:bodyPr>
          <a:lstStyle/>
          <a:p>
            <a:pPr defTabSz="457200"/>
            <a:r>
              <a:rPr lang="en-GB">
                <a:solidFill>
                  <a:prstClr val="black"/>
                </a:solidFill>
              </a:rPr>
              <a:t>Full model ? </a:t>
            </a:r>
          </a:p>
        </p:txBody>
      </p:sp>
      <p:grpSp>
        <p:nvGrpSpPr>
          <p:cNvPr id="2" name="Group 5"/>
          <p:cNvGrpSpPr>
            <a:grpSpLocks/>
          </p:cNvGrpSpPr>
          <p:nvPr/>
        </p:nvGrpSpPr>
        <p:grpSpPr bwMode="auto">
          <a:xfrm>
            <a:off x="323850" y="3141663"/>
            <a:ext cx="1368425" cy="3248025"/>
            <a:chOff x="100171" y="2567765"/>
            <a:chExt cx="1807534" cy="3885420"/>
          </a:xfrm>
        </p:grpSpPr>
        <p:sp>
          <p:nvSpPr>
            <p:cNvPr id="2077" name="Line 38"/>
            <p:cNvSpPr>
              <a:spLocks noChangeShapeType="1"/>
            </p:cNvSpPr>
            <p:nvPr/>
          </p:nvSpPr>
          <p:spPr bwMode="auto">
            <a:xfrm flipH="1">
              <a:off x="765815" y="2771427"/>
              <a:ext cx="16357" cy="3681758"/>
            </a:xfrm>
            <a:prstGeom prst="line">
              <a:avLst/>
            </a:prstGeom>
            <a:noFill/>
            <a:ln w="38100">
              <a:solidFill>
                <a:schemeClr val="tx1"/>
              </a:solidFill>
              <a:round/>
              <a:headEnd type="none" w="sm" len="sm"/>
              <a:tailEnd type="none" w="sm" len="sm"/>
            </a:ln>
          </p:spPr>
          <p:txBody>
            <a:bodyPr wrap="none" anchor="ctr"/>
            <a:lstStyle/>
            <a:p>
              <a:pPr defTabSz="457200"/>
              <a:endParaRPr lang="en-ZA">
                <a:solidFill>
                  <a:prstClr val="black"/>
                </a:solidFill>
              </a:endParaRPr>
            </a:p>
          </p:txBody>
        </p:sp>
        <p:grpSp>
          <p:nvGrpSpPr>
            <p:cNvPr id="3" name="Group 39"/>
            <p:cNvGrpSpPr>
              <a:grpSpLocks/>
            </p:cNvGrpSpPr>
            <p:nvPr/>
          </p:nvGrpSpPr>
          <p:grpSpPr bwMode="auto">
            <a:xfrm>
              <a:off x="825501" y="3135258"/>
              <a:ext cx="1082204" cy="119857"/>
              <a:chOff x="383" y="1912"/>
              <a:chExt cx="646" cy="42"/>
            </a:xfrm>
          </p:grpSpPr>
          <p:sp>
            <p:nvSpPr>
              <p:cNvPr id="2081" name="Arc 40"/>
              <p:cNvSpPr>
                <a:spLocks/>
              </p:cNvSpPr>
              <p:nvPr/>
            </p:nvSpPr>
            <p:spPr bwMode="auto">
              <a:xfrm rot="10800000">
                <a:off x="712" y="1912"/>
                <a:ext cx="317" cy="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tx1"/>
                </a:solidFill>
                <a:round/>
                <a:headEnd type="none" w="sm" len="sm"/>
                <a:tailEnd type="none" w="sm" len="sm"/>
              </a:ln>
            </p:spPr>
            <p:txBody>
              <a:bodyPr wrap="none" anchor="ctr"/>
              <a:lstStyle/>
              <a:p>
                <a:pPr defTabSz="457200"/>
                <a:endParaRPr lang="en-ZA">
                  <a:solidFill>
                    <a:prstClr val="black"/>
                  </a:solidFill>
                </a:endParaRPr>
              </a:p>
            </p:txBody>
          </p:sp>
          <p:sp>
            <p:nvSpPr>
              <p:cNvPr id="2082" name="Arc 41"/>
              <p:cNvSpPr>
                <a:spLocks/>
              </p:cNvSpPr>
              <p:nvPr/>
            </p:nvSpPr>
            <p:spPr bwMode="auto">
              <a:xfrm rot="10800000">
                <a:off x="383" y="1912"/>
                <a:ext cx="317" cy="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tx1"/>
                </a:solidFill>
                <a:round/>
                <a:headEnd type="none" w="sm" len="sm"/>
                <a:tailEnd type="none" w="sm" len="sm"/>
              </a:ln>
            </p:spPr>
            <p:txBody>
              <a:bodyPr wrap="none" anchor="ctr"/>
              <a:lstStyle/>
              <a:p>
                <a:pPr defTabSz="457200"/>
                <a:endParaRPr lang="en-ZA">
                  <a:solidFill>
                    <a:prstClr val="black"/>
                  </a:solidFill>
                </a:endParaRPr>
              </a:p>
            </p:txBody>
          </p:sp>
        </p:grpSp>
        <p:sp>
          <p:nvSpPr>
            <p:cNvPr id="2079" name="Rectangle 42"/>
            <p:cNvSpPr>
              <a:spLocks noChangeArrowheads="1"/>
            </p:cNvSpPr>
            <p:nvPr/>
          </p:nvSpPr>
          <p:spPr bwMode="auto">
            <a:xfrm>
              <a:off x="1078560" y="2567765"/>
              <a:ext cx="638175" cy="454024"/>
            </a:xfrm>
            <a:prstGeom prst="rect">
              <a:avLst/>
            </a:prstGeom>
            <a:noFill/>
            <a:ln w="9525">
              <a:noFill/>
              <a:miter lim="800000"/>
              <a:headEnd/>
              <a:tailEnd/>
            </a:ln>
          </p:spPr>
          <p:txBody>
            <a:bodyPr wrap="none" lIns="90488" tIns="44450" rIns="90488" bIns="44450">
              <a:spAutoFit/>
            </a:bodyPr>
            <a:lstStyle/>
            <a:p>
              <a:pPr defTabSz="457200"/>
              <a:r>
                <a:rPr lang="en-GB" sz="2400" b="1" i="1">
                  <a:solidFill>
                    <a:prstClr val="black"/>
                  </a:solidFill>
                  <a:latin typeface="Times New Roman" pitchFamily="18" charset="0"/>
                </a:rPr>
                <a:t>X</a:t>
              </a:r>
              <a:r>
                <a:rPr lang="en-GB" sz="2400" b="1" baseline="-25000">
                  <a:solidFill>
                    <a:prstClr val="black"/>
                  </a:solidFill>
                  <a:latin typeface="Times New Roman" pitchFamily="18" charset="0"/>
                </a:rPr>
                <a:t>1</a:t>
              </a:r>
              <a:r>
                <a:rPr lang="en-GB" sz="2400" b="1">
                  <a:solidFill>
                    <a:prstClr val="black"/>
                  </a:solidFill>
                  <a:latin typeface="Times New Roman" pitchFamily="18" charset="0"/>
                </a:rPr>
                <a:t>  </a:t>
              </a:r>
            </a:p>
          </p:txBody>
        </p:sp>
        <p:sp>
          <p:nvSpPr>
            <p:cNvPr id="2080" name="Text Box 43"/>
            <p:cNvSpPr txBox="1">
              <a:spLocks noChangeArrowheads="1"/>
            </p:cNvSpPr>
            <p:nvPr/>
          </p:nvSpPr>
          <p:spPr bwMode="auto">
            <a:xfrm>
              <a:off x="100171" y="2567765"/>
              <a:ext cx="488950" cy="457200"/>
            </a:xfrm>
            <a:prstGeom prst="rect">
              <a:avLst/>
            </a:prstGeom>
            <a:noFill/>
            <a:ln w="9525">
              <a:noFill/>
              <a:miter lim="800000"/>
              <a:headEnd/>
              <a:tailEnd/>
            </a:ln>
          </p:spPr>
          <p:txBody>
            <a:bodyPr wrap="none">
              <a:spAutoFit/>
            </a:bodyPr>
            <a:lstStyle/>
            <a:p>
              <a:pPr defTabSz="457200"/>
              <a:r>
                <a:rPr lang="en-GB" sz="2400" b="1" i="1">
                  <a:solidFill>
                    <a:prstClr val="black"/>
                  </a:solidFill>
                  <a:latin typeface="Times New Roman" pitchFamily="18" charset="0"/>
                </a:rPr>
                <a:t>X</a:t>
              </a:r>
              <a:r>
                <a:rPr lang="en-GB" sz="2400" b="1" baseline="-25000">
                  <a:solidFill>
                    <a:prstClr val="black"/>
                  </a:solidFill>
                  <a:latin typeface="Times New Roman" pitchFamily="18" charset="0"/>
                </a:rPr>
                <a:t>0</a:t>
              </a:r>
            </a:p>
          </p:txBody>
        </p:sp>
      </p:grpSp>
      <p:sp>
        <p:nvSpPr>
          <p:cNvPr id="22" name="Text Box 48"/>
          <p:cNvSpPr txBox="1">
            <a:spLocks noChangeArrowheads="1"/>
          </p:cNvSpPr>
          <p:nvPr/>
        </p:nvSpPr>
        <p:spPr bwMode="auto">
          <a:xfrm>
            <a:off x="2792413" y="6442075"/>
            <a:ext cx="2217737" cy="368300"/>
          </a:xfrm>
          <a:prstGeom prst="rect">
            <a:avLst/>
          </a:prstGeom>
          <a:noFill/>
          <a:ln w="9525">
            <a:noFill/>
            <a:miter lim="800000"/>
            <a:headEnd/>
            <a:tailEnd/>
          </a:ln>
        </p:spPr>
        <p:txBody>
          <a:bodyPr>
            <a:spAutoFit/>
          </a:bodyPr>
          <a:lstStyle/>
          <a:p>
            <a:pPr defTabSz="457200"/>
            <a:r>
              <a:rPr lang="en-GB">
                <a:solidFill>
                  <a:prstClr val="black"/>
                </a:solidFill>
              </a:rPr>
              <a:t>or Reduced model? </a:t>
            </a:r>
          </a:p>
        </p:txBody>
      </p:sp>
      <p:sp>
        <p:nvSpPr>
          <p:cNvPr id="23" name="Text Box 49"/>
          <p:cNvSpPr txBox="1">
            <a:spLocks noChangeArrowheads="1"/>
          </p:cNvSpPr>
          <p:nvPr/>
        </p:nvSpPr>
        <p:spPr bwMode="auto">
          <a:xfrm>
            <a:off x="3492500" y="3255963"/>
            <a:ext cx="587375" cy="460375"/>
          </a:xfrm>
          <a:prstGeom prst="rect">
            <a:avLst/>
          </a:prstGeom>
          <a:solidFill>
            <a:schemeClr val="bg1"/>
          </a:solidFill>
          <a:ln w="9525">
            <a:noFill/>
            <a:miter lim="800000"/>
            <a:headEnd/>
            <a:tailEnd/>
          </a:ln>
        </p:spPr>
        <p:txBody>
          <a:bodyPr>
            <a:spAutoFit/>
          </a:bodyPr>
          <a:lstStyle/>
          <a:p>
            <a:pPr defTabSz="457200"/>
            <a:r>
              <a:rPr lang="en-GB" sz="2400" b="1" i="1">
                <a:solidFill>
                  <a:prstClr val="black"/>
                </a:solidFill>
                <a:latin typeface="Times New Roman" pitchFamily="18" charset="0"/>
              </a:rPr>
              <a:t>X</a:t>
            </a:r>
            <a:r>
              <a:rPr lang="en-GB" sz="2400" b="1" baseline="-25000">
                <a:solidFill>
                  <a:prstClr val="black"/>
                </a:solidFill>
                <a:latin typeface="Times New Roman" pitchFamily="18" charset="0"/>
              </a:rPr>
              <a:t>0</a:t>
            </a:r>
          </a:p>
        </p:txBody>
      </p:sp>
      <p:grpSp>
        <p:nvGrpSpPr>
          <p:cNvPr id="4" name="Group 108"/>
          <p:cNvGrpSpPr>
            <a:grpSpLocks/>
          </p:cNvGrpSpPr>
          <p:nvPr/>
        </p:nvGrpSpPr>
        <p:grpSpPr bwMode="auto">
          <a:xfrm>
            <a:off x="1763713" y="4311650"/>
            <a:ext cx="1336675" cy="815975"/>
            <a:chOff x="1356" y="2721"/>
            <a:chExt cx="959" cy="549"/>
          </a:xfrm>
        </p:grpSpPr>
        <p:sp>
          <p:nvSpPr>
            <p:cNvPr id="2075" name="Rectangle 44"/>
            <p:cNvSpPr>
              <a:spLocks noChangeArrowheads="1"/>
            </p:cNvSpPr>
            <p:nvPr/>
          </p:nvSpPr>
          <p:spPr bwMode="auto">
            <a:xfrm>
              <a:off x="1787" y="2721"/>
              <a:ext cx="460" cy="289"/>
            </a:xfrm>
            <a:prstGeom prst="rect">
              <a:avLst/>
            </a:prstGeom>
            <a:noFill/>
            <a:ln w="9525">
              <a:noFill/>
              <a:miter lim="800000"/>
              <a:headEnd/>
              <a:tailEnd/>
            </a:ln>
          </p:spPr>
          <p:txBody>
            <a:bodyPr wrap="none" lIns="90488" tIns="44450" rIns="90488" bIns="44450">
              <a:spAutoFit/>
            </a:bodyPr>
            <a:lstStyle/>
            <a:p>
              <a:pPr defTabSz="457200"/>
              <a:r>
                <a:rPr lang="en-GB" sz="2400" b="1">
                  <a:solidFill>
                    <a:prstClr val="black"/>
                  </a:solidFill>
                  <a:latin typeface="Times New Roman" pitchFamily="18" charset="0"/>
                </a:rPr>
                <a:t>SSE</a:t>
              </a:r>
              <a:endParaRPr lang="en-GB" sz="2400" b="1" baseline="-25000">
                <a:solidFill>
                  <a:prstClr val="black"/>
                </a:solidFill>
                <a:latin typeface="Times New Roman" pitchFamily="18" charset="0"/>
              </a:endParaRPr>
            </a:p>
          </p:txBody>
        </p:sp>
        <p:sp>
          <p:nvSpPr>
            <p:cNvPr id="2076" name="Line 45"/>
            <p:cNvSpPr>
              <a:spLocks noChangeShapeType="1"/>
            </p:cNvSpPr>
            <p:nvPr/>
          </p:nvSpPr>
          <p:spPr bwMode="auto">
            <a:xfrm>
              <a:off x="1356" y="2865"/>
              <a:ext cx="384" cy="0"/>
            </a:xfrm>
            <a:prstGeom prst="line">
              <a:avLst/>
            </a:prstGeom>
            <a:noFill/>
            <a:ln w="38100">
              <a:solidFill>
                <a:schemeClr val="tx1"/>
              </a:solidFill>
              <a:round/>
              <a:headEnd type="none" w="sm" len="sm"/>
              <a:tailEnd type="triangle" w="lg" len="med"/>
            </a:ln>
          </p:spPr>
          <p:txBody>
            <a:bodyPr wrap="none" anchor="ctr"/>
            <a:lstStyle/>
            <a:p>
              <a:pPr defTabSz="457200"/>
              <a:endParaRPr lang="en-ZA">
                <a:solidFill>
                  <a:prstClr val="black"/>
                </a:solidFill>
              </a:endParaRPr>
            </a:p>
          </p:txBody>
        </p:sp>
        <p:graphicFrame>
          <p:nvGraphicFramePr>
            <p:cNvPr id="2051" name="Object 23"/>
            <p:cNvGraphicFramePr>
              <a:graphicFrameLocks noChangeAspect="1"/>
            </p:cNvGraphicFramePr>
            <p:nvPr/>
          </p:nvGraphicFramePr>
          <p:xfrm>
            <a:off x="1787" y="2976"/>
            <a:ext cx="528" cy="294"/>
          </p:xfrm>
          <a:graphic>
            <a:graphicData uri="http://schemas.openxmlformats.org/presentationml/2006/ole">
              <p:oleObj spid="_x0000_s94226" name="Equation" r:id="rId5" imgW="457002" imgH="253890" progId="Equation.3">
                <p:embed/>
              </p:oleObj>
            </a:graphicData>
          </a:graphic>
        </p:graphicFrame>
      </p:grpSp>
      <p:grpSp>
        <p:nvGrpSpPr>
          <p:cNvPr id="5" name="Group 109"/>
          <p:cNvGrpSpPr>
            <a:grpSpLocks/>
          </p:cNvGrpSpPr>
          <p:nvPr/>
        </p:nvGrpSpPr>
        <p:grpSpPr bwMode="auto">
          <a:xfrm>
            <a:off x="4278313" y="4316413"/>
            <a:ext cx="1522412" cy="889000"/>
            <a:chOff x="2748" y="2688"/>
            <a:chExt cx="1092" cy="598"/>
          </a:xfrm>
        </p:grpSpPr>
        <p:sp>
          <p:nvSpPr>
            <p:cNvPr id="2073" name="Rectangle 50"/>
            <p:cNvSpPr>
              <a:spLocks noChangeArrowheads="1"/>
            </p:cNvSpPr>
            <p:nvPr/>
          </p:nvSpPr>
          <p:spPr bwMode="auto">
            <a:xfrm>
              <a:off x="3183" y="2688"/>
              <a:ext cx="525" cy="289"/>
            </a:xfrm>
            <a:prstGeom prst="rect">
              <a:avLst/>
            </a:prstGeom>
            <a:noFill/>
            <a:ln w="9525">
              <a:noFill/>
              <a:miter lim="800000"/>
              <a:headEnd/>
              <a:tailEnd/>
            </a:ln>
          </p:spPr>
          <p:txBody>
            <a:bodyPr wrap="none" lIns="90488" tIns="44450" rIns="90488" bIns="44450">
              <a:spAutoFit/>
            </a:bodyPr>
            <a:lstStyle/>
            <a:p>
              <a:pPr defTabSz="457200"/>
              <a:r>
                <a:rPr lang="en-GB" sz="2400" b="1">
                  <a:solidFill>
                    <a:prstClr val="black"/>
                  </a:solidFill>
                  <a:latin typeface="Times New Roman" pitchFamily="18" charset="0"/>
                </a:rPr>
                <a:t>SSE</a:t>
              </a:r>
              <a:r>
                <a:rPr lang="en-GB" sz="2400" b="1" baseline="-25000">
                  <a:solidFill>
                    <a:prstClr val="black"/>
                  </a:solidFill>
                  <a:latin typeface="Times New Roman" pitchFamily="18" charset="0"/>
                </a:rPr>
                <a:t>0</a:t>
              </a:r>
              <a:endParaRPr lang="en-GB" sz="2400" b="1" baseline="30000">
                <a:solidFill>
                  <a:prstClr val="black"/>
                </a:solidFill>
                <a:latin typeface="Times New Roman" pitchFamily="18" charset="0"/>
              </a:endParaRPr>
            </a:p>
          </p:txBody>
        </p:sp>
        <p:sp>
          <p:nvSpPr>
            <p:cNvPr id="2074" name="Line 51"/>
            <p:cNvSpPr>
              <a:spLocks noChangeShapeType="1"/>
            </p:cNvSpPr>
            <p:nvPr/>
          </p:nvSpPr>
          <p:spPr bwMode="auto">
            <a:xfrm>
              <a:off x="2748" y="2832"/>
              <a:ext cx="384" cy="0"/>
            </a:xfrm>
            <a:prstGeom prst="line">
              <a:avLst/>
            </a:prstGeom>
            <a:noFill/>
            <a:ln w="38100">
              <a:solidFill>
                <a:schemeClr val="tx1"/>
              </a:solidFill>
              <a:round/>
              <a:headEnd type="none" w="sm" len="sm"/>
              <a:tailEnd type="triangle" w="lg" len="med"/>
            </a:ln>
          </p:spPr>
          <p:txBody>
            <a:bodyPr wrap="none" anchor="ctr"/>
            <a:lstStyle/>
            <a:p>
              <a:pPr defTabSz="457200"/>
              <a:endParaRPr lang="en-ZA">
                <a:solidFill>
                  <a:prstClr val="black"/>
                </a:solidFill>
              </a:endParaRPr>
            </a:p>
          </p:txBody>
        </p:sp>
        <p:graphicFrame>
          <p:nvGraphicFramePr>
            <p:cNvPr id="2050" name="Object 27"/>
            <p:cNvGraphicFramePr>
              <a:graphicFrameLocks noChangeAspect="1"/>
            </p:cNvGraphicFramePr>
            <p:nvPr/>
          </p:nvGraphicFramePr>
          <p:xfrm>
            <a:off x="3082" y="2976"/>
            <a:ext cx="758" cy="310"/>
          </p:xfrm>
          <a:graphic>
            <a:graphicData uri="http://schemas.openxmlformats.org/presentationml/2006/ole">
              <p:oleObj spid="_x0000_s94227" name="Equation" r:id="rId6" imgW="622030" imgH="253890" progId="Equation.3">
                <p:embed/>
              </p:oleObj>
            </a:graphicData>
          </a:graphic>
        </p:graphicFrame>
      </p:grpSp>
      <p:pic>
        <p:nvPicPr>
          <p:cNvPr id="34" name="Picture 33"/>
          <p:cNvPicPr>
            <a:picLocks noChangeAspect="1"/>
          </p:cNvPicPr>
          <p:nvPr/>
        </p:nvPicPr>
        <p:blipFill>
          <a:blip r:embed="rId4" cstate="print"/>
          <a:srcRect r="66313"/>
          <a:stretch>
            <a:fillRect/>
          </a:stretch>
        </p:blipFill>
        <p:spPr bwMode="auto">
          <a:xfrm>
            <a:off x="3524250" y="3717925"/>
            <a:ext cx="466725" cy="2705100"/>
          </a:xfrm>
          <a:prstGeom prst="rect">
            <a:avLst/>
          </a:prstGeom>
          <a:noFill/>
          <a:ln w="9525">
            <a:solidFill>
              <a:schemeClr val="tx1"/>
            </a:solidFill>
            <a:miter lim="800000"/>
            <a:headEnd/>
            <a:tailEnd/>
          </a:ln>
        </p:spPr>
      </p:pic>
      <p:grpSp>
        <p:nvGrpSpPr>
          <p:cNvPr id="7" name="Group 38"/>
          <p:cNvGrpSpPr>
            <a:grpSpLocks/>
          </p:cNvGrpSpPr>
          <p:nvPr/>
        </p:nvGrpSpPr>
        <p:grpSpPr bwMode="auto">
          <a:xfrm>
            <a:off x="6228557" y="4402138"/>
            <a:ext cx="2157412" cy="874712"/>
            <a:chOff x="1006" y="2024"/>
            <a:chExt cx="1359" cy="551"/>
          </a:xfrm>
        </p:grpSpPr>
        <p:sp>
          <p:nvSpPr>
            <p:cNvPr id="2065" name="Text Box 34"/>
            <p:cNvSpPr txBox="1">
              <a:spLocks noChangeArrowheads="1"/>
            </p:cNvSpPr>
            <p:nvPr/>
          </p:nvSpPr>
          <p:spPr bwMode="auto">
            <a:xfrm>
              <a:off x="1006" y="2160"/>
              <a:ext cx="546" cy="250"/>
            </a:xfrm>
            <a:prstGeom prst="rect">
              <a:avLst/>
            </a:prstGeom>
            <a:noFill/>
            <a:ln w="9525">
              <a:noFill/>
              <a:miter lim="800000"/>
              <a:headEnd/>
              <a:tailEnd/>
            </a:ln>
          </p:spPr>
          <p:txBody>
            <a:bodyPr wrap="none">
              <a:spAutoFit/>
            </a:bodyPr>
            <a:lstStyle/>
            <a:p>
              <a:pPr defTabSz="457200"/>
              <a:r>
                <a:rPr lang="en-GB" altLang="zh-TW" sz="2000">
                  <a:solidFill>
                    <a:srgbClr val="7030A0"/>
                  </a:solidFill>
                  <a:latin typeface="Arial Rounded MT Bold" pitchFamily="34" charset="0"/>
                </a:rPr>
                <a:t>F   =   </a:t>
              </a:r>
            </a:p>
          </p:txBody>
        </p:sp>
        <p:sp>
          <p:nvSpPr>
            <p:cNvPr id="2066" name="Text Box 35"/>
            <p:cNvSpPr txBox="1">
              <a:spLocks noChangeArrowheads="1"/>
            </p:cNvSpPr>
            <p:nvPr/>
          </p:nvSpPr>
          <p:spPr bwMode="auto">
            <a:xfrm>
              <a:off x="1488" y="2024"/>
              <a:ext cx="877" cy="233"/>
            </a:xfrm>
            <a:prstGeom prst="rect">
              <a:avLst/>
            </a:prstGeom>
            <a:noFill/>
            <a:ln w="9525">
              <a:noFill/>
              <a:miter lim="800000"/>
              <a:headEnd/>
              <a:tailEnd/>
            </a:ln>
          </p:spPr>
          <p:txBody>
            <a:bodyPr wrap="none">
              <a:spAutoFit/>
            </a:bodyPr>
            <a:lstStyle/>
            <a:p>
              <a:pPr defTabSz="457200"/>
              <a:r>
                <a:rPr lang="en-GB" altLang="zh-TW">
                  <a:solidFill>
                    <a:srgbClr val="7030A0"/>
                  </a:solidFill>
                  <a:latin typeface="Arial Rounded MT Bold" pitchFamily="34" charset="0"/>
                </a:rPr>
                <a:t>SSE</a:t>
              </a:r>
              <a:r>
                <a:rPr lang="en-GB" altLang="zh-TW" baseline="-25000">
                  <a:solidFill>
                    <a:srgbClr val="7030A0"/>
                  </a:solidFill>
                  <a:latin typeface="Arial Rounded MT Bold" pitchFamily="34" charset="0"/>
                </a:rPr>
                <a:t>0</a:t>
              </a:r>
              <a:r>
                <a:rPr lang="en-GB" altLang="zh-TW">
                  <a:solidFill>
                    <a:srgbClr val="7030A0"/>
                  </a:solidFill>
                  <a:latin typeface="Arial Rounded MT Bold" pitchFamily="34" charset="0"/>
                </a:rPr>
                <a:t> - SSE</a:t>
              </a:r>
            </a:p>
          </p:txBody>
        </p:sp>
        <p:sp>
          <p:nvSpPr>
            <p:cNvPr id="2067" name="Line 36"/>
            <p:cNvSpPr>
              <a:spLocks noChangeShapeType="1"/>
            </p:cNvSpPr>
            <p:nvPr/>
          </p:nvSpPr>
          <p:spPr bwMode="auto">
            <a:xfrm>
              <a:off x="1474" y="2296"/>
              <a:ext cx="849" cy="0"/>
            </a:xfrm>
            <a:prstGeom prst="line">
              <a:avLst/>
            </a:prstGeom>
            <a:noFill/>
            <a:ln w="28575">
              <a:solidFill>
                <a:srgbClr val="7030A0"/>
              </a:solidFill>
              <a:round/>
              <a:headEnd/>
              <a:tailEnd/>
            </a:ln>
          </p:spPr>
          <p:txBody>
            <a:bodyPr/>
            <a:lstStyle/>
            <a:p>
              <a:pPr defTabSz="457200"/>
              <a:endParaRPr lang="en-ZA">
                <a:solidFill>
                  <a:prstClr val="black"/>
                </a:solidFill>
              </a:endParaRPr>
            </a:p>
          </p:txBody>
        </p:sp>
        <p:sp>
          <p:nvSpPr>
            <p:cNvPr id="2068" name="Text Box 37"/>
            <p:cNvSpPr txBox="1">
              <a:spLocks noChangeArrowheads="1"/>
            </p:cNvSpPr>
            <p:nvPr/>
          </p:nvSpPr>
          <p:spPr bwMode="auto">
            <a:xfrm>
              <a:off x="1688" y="2342"/>
              <a:ext cx="407" cy="233"/>
            </a:xfrm>
            <a:prstGeom prst="rect">
              <a:avLst/>
            </a:prstGeom>
            <a:noFill/>
            <a:ln w="9525">
              <a:noFill/>
              <a:miter lim="800000"/>
              <a:headEnd/>
              <a:tailEnd/>
            </a:ln>
          </p:spPr>
          <p:txBody>
            <a:bodyPr wrap="none">
              <a:spAutoFit/>
            </a:bodyPr>
            <a:lstStyle/>
            <a:p>
              <a:pPr defTabSz="457200"/>
              <a:r>
                <a:rPr lang="en-GB" altLang="zh-TW">
                  <a:solidFill>
                    <a:srgbClr val="7030A0"/>
                  </a:solidFill>
                  <a:latin typeface="Arial Rounded MT Bold" pitchFamily="34" charset="0"/>
                </a:rPr>
                <a:t>SSE</a:t>
              </a:r>
            </a:p>
          </p:txBody>
        </p:sp>
      </p:grpSp>
    </p:spTree>
    <p:extLst>
      <p:ext uri="{BB962C8B-B14F-4D97-AF65-F5344CB8AC3E}">
        <p14:creationId xmlns="" xmlns:p14="http://schemas.microsoft.com/office/powerpoint/2010/main" val="12056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GB" sz="3200" smtClean="0"/>
              <a:t>Contrasts and Inference</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GB" dirty="0" smtClean="0">
                <a:solidFill>
                  <a:schemeClr val="bg1">
                    <a:lumMod val="75000"/>
                  </a:schemeClr>
                </a:solidFill>
              </a:rPr>
              <a:t>Contrasts: what and why?</a:t>
            </a:r>
          </a:p>
          <a:p>
            <a:pPr eaLnBrk="1" fontAlgn="auto" hangingPunct="1">
              <a:spcAft>
                <a:spcPts val="0"/>
              </a:spcAft>
              <a:buFont typeface="Arial" pitchFamily="34" charset="0"/>
              <a:buChar char="•"/>
              <a:defRPr/>
            </a:pPr>
            <a:r>
              <a:rPr lang="en-GB" dirty="0" smtClean="0">
                <a:solidFill>
                  <a:schemeClr val="bg1">
                    <a:lumMod val="75000"/>
                  </a:schemeClr>
                </a:solidFill>
              </a:rPr>
              <a:t>T-contrasts</a:t>
            </a:r>
          </a:p>
          <a:p>
            <a:pPr eaLnBrk="1" fontAlgn="auto" hangingPunct="1">
              <a:spcAft>
                <a:spcPts val="0"/>
              </a:spcAft>
              <a:buFont typeface="Arial" pitchFamily="34" charset="0"/>
              <a:buChar char="•"/>
              <a:defRPr/>
            </a:pPr>
            <a:r>
              <a:rPr lang="en-GB" dirty="0" smtClean="0">
                <a:solidFill>
                  <a:schemeClr val="bg1">
                    <a:lumMod val="75000"/>
                  </a:schemeClr>
                </a:solidFill>
              </a:rPr>
              <a:t>F-contrasts</a:t>
            </a:r>
          </a:p>
          <a:p>
            <a:pPr eaLnBrk="1" fontAlgn="auto" hangingPunct="1">
              <a:spcAft>
                <a:spcPts val="0"/>
              </a:spcAft>
              <a:buFont typeface="Arial" pitchFamily="34" charset="0"/>
              <a:buChar char="•"/>
              <a:defRPr/>
            </a:pPr>
            <a:r>
              <a:rPr lang="en-GB" dirty="0" smtClean="0"/>
              <a:t>Example on SPM</a:t>
            </a:r>
          </a:p>
          <a:p>
            <a:pPr eaLnBrk="1" fontAlgn="auto" hangingPunct="1">
              <a:spcAft>
                <a:spcPts val="0"/>
              </a:spcAft>
              <a:buFont typeface="Arial" pitchFamily="34" charset="0"/>
              <a:buChar char="•"/>
              <a:defRPr/>
            </a:pPr>
            <a:r>
              <a:rPr lang="en-GB" dirty="0" smtClean="0">
                <a:solidFill>
                  <a:schemeClr val="bg1">
                    <a:lumMod val="75000"/>
                  </a:schemeClr>
                </a:solidFill>
              </a:rPr>
              <a:t>Levels of inference</a:t>
            </a:r>
          </a:p>
        </p:txBody>
      </p:sp>
    </p:spTree>
    <p:extLst>
      <p:ext uri="{BB962C8B-B14F-4D97-AF65-F5344CB8AC3E}">
        <p14:creationId xmlns="" xmlns:p14="http://schemas.microsoft.com/office/powerpoint/2010/main" val="436971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8313" y="708025"/>
            <a:ext cx="8229600" cy="1065213"/>
          </a:xfrm>
        </p:spPr>
        <p:txBody>
          <a:bodyPr/>
          <a:lstStyle/>
          <a:p>
            <a:pPr eaLnBrk="1" hangingPunct="1"/>
            <a:r>
              <a:rPr lang="en-GB" sz="3200" smtClean="0"/>
              <a:t>1</a:t>
            </a:r>
            <a:r>
              <a:rPr lang="en-GB" sz="3200" baseline="30000" smtClean="0"/>
              <a:t>st</a:t>
            </a:r>
            <a:r>
              <a:rPr lang="en-GB" sz="3200" smtClean="0"/>
              <a:t> level model specification</a:t>
            </a:r>
          </a:p>
        </p:txBody>
      </p:sp>
      <p:sp>
        <p:nvSpPr>
          <p:cNvPr id="31747" name="Content Placeholder 2"/>
          <p:cNvSpPr>
            <a:spLocks noGrp="1"/>
          </p:cNvSpPr>
          <p:nvPr>
            <p:ph idx="1"/>
          </p:nvPr>
        </p:nvSpPr>
        <p:spPr>
          <a:xfrm>
            <a:off x="395288" y="6324600"/>
            <a:ext cx="8229600" cy="533400"/>
          </a:xfrm>
        </p:spPr>
        <p:txBody>
          <a:bodyPr/>
          <a:lstStyle/>
          <a:p>
            <a:pPr eaLnBrk="1" hangingPunct="1">
              <a:buFontTx/>
              <a:buNone/>
            </a:pPr>
            <a:r>
              <a:rPr lang="en-GB" sz="1200" smtClean="0"/>
              <a:t>Henson, R.N.A., Shallice, T., Gorno-Tempini, M.-L. and Dolan, R.J. (2002) Face repetition effects in implicit and explicit memory tests as measured by fMRI. Cerebral Cortex, 12, 178-186.</a:t>
            </a:r>
          </a:p>
        </p:txBody>
      </p:sp>
      <p:pic>
        <p:nvPicPr>
          <p:cNvPr id="31748" name="Picture 2" descr="C:\Users\ccharpentier\Methods for dummies\pictures spm\paradigm.bmp"/>
          <p:cNvPicPr>
            <a:picLocks noChangeAspect="1" noChangeArrowheads="1"/>
          </p:cNvPicPr>
          <p:nvPr/>
        </p:nvPicPr>
        <p:blipFill>
          <a:blip r:embed="rId2" cstate="print"/>
          <a:srcRect/>
          <a:stretch>
            <a:fillRect/>
          </a:stretch>
        </p:blipFill>
        <p:spPr bwMode="auto">
          <a:xfrm>
            <a:off x="1116013" y="1362075"/>
            <a:ext cx="6889750" cy="4495800"/>
          </a:xfrm>
          <a:prstGeom prst="rect">
            <a:avLst/>
          </a:prstGeom>
          <a:noFill/>
          <a:ln w="9525">
            <a:noFill/>
            <a:miter lim="800000"/>
            <a:headEnd/>
            <a:tailEnd/>
          </a:ln>
        </p:spPr>
      </p:pic>
      <p:sp>
        <p:nvSpPr>
          <p:cNvPr id="5" name="TextBox 4"/>
          <p:cNvSpPr txBox="1"/>
          <p:nvPr/>
        </p:nvSpPr>
        <p:spPr>
          <a:xfrm>
            <a:off x="4643438" y="2428868"/>
            <a:ext cx="714380" cy="369332"/>
          </a:xfrm>
          <a:prstGeom prst="rect">
            <a:avLst/>
          </a:prstGeom>
          <a:solidFill>
            <a:schemeClr val="bg1"/>
          </a:solidFill>
          <a:ln>
            <a:solidFill>
              <a:schemeClr val="bg1"/>
            </a:solidFill>
          </a:ln>
        </p:spPr>
        <p:txBody>
          <a:bodyPr wrap="square" rtlCol="0">
            <a:spAutoFit/>
          </a:bodyPr>
          <a:lstStyle/>
          <a:p>
            <a:r>
              <a:rPr lang="en-GB" dirty="0" smtClean="0"/>
              <a:t>N2</a:t>
            </a:r>
            <a:endParaRPr lang="en-GB" dirty="0"/>
          </a:p>
        </p:txBody>
      </p:sp>
    </p:spTree>
    <p:extLst>
      <p:ext uri="{BB962C8B-B14F-4D97-AF65-F5344CB8AC3E}">
        <p14:creationId xmlns="" xmlns:p14="http://schemas.microsoft.com/office/powerpoint/2010/main" val="1829646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50825" y="260648"/>
            <a:ext cx="8229600" cy="1065213"/>
          </a:xfrm>
        </p:spPr>
        <p:txBody>
          <a:bodyPr/>
          <a:lstStyle/>
          <a:p>
            <a:pPr eaLnBrk="1" hangingPunct="1"/>
            <a:r>
              <a:rPr lang="en-GB" sz="3200" dirty="0" smtClean="0"/>
              <a:t>An Example on SPM</a:t>
            </a:r>
          </a:p>
        </p:txBody>
      </p:sp>
      <p:pic>
        <p:nvPicPr>
          <p:cNvPr id="32771" name="Picture 3" descr="C:\Users\ccharpentier\Methods for dummies\pictures spm\menu.bmp"/>
          <p:cNvPicPr>
            <a:picLocks noChangeAspect="1" noChangeArrowheads="1"/>
          </p:cNvPicPr>
          <p:nvPr/>
        </p:nvPicPr>
        <p:blipFill>
          <a:blip r:embed="rId2" cstate="print"/>
          <a:srcRect/>
          <a:stretch>
            <a:fillRect/>
          </a:stretch>
        </p:blipFill>
        <p:spPr bwMode="auto">
          <a:xfrm>
            <a:off x="250825" y="1844675"/>
            <a:ext cx="3381375" cy="3859213"/>
          </a:xfrm>
          <a:prstGeom prst="rect">
            <a:avLst/>
          </a:prstGeom>
          <a:noFill/>
          <a:ln w="9525">
            <a:noFill/>
            <a:miter lim="800000"/>
            <a:headEnd/>
            <a:tailEnd/>
          </a:ln>
        </p:spPr>
      </p:pic>
      <p:pic>
        <p:nvPicPr>
          <p:cNvPr id="32772" name="Picture 4" descr="C:\Users\ccharpentier\Methods for dummies\pictures spm\batch editor spec 1.bmp"/>
          <p:cNvPicPr>
            <a:picLocks noChangeAspect="1" noChangeArrowheads="1"/>
          </p:cNvPicPr>
          <p:nvPr/>
        </p:nvPicPr>
        <p:blipFill>
          <a:blip r:embed="rId3" cstate="print"/>
          <a:srcRect/>
          <a:stretch>
            <a:fillRect/>
          </a:stretch>
        </p:blipFill>
        <p:spPr bwMode="auto">
          <a:xfrm>
            <a:off x="3779838" y="1341438"/>
            <a:ext cx="5103812" cy="5400675"/>
          </a:xfrm>
          <a:prstGeom prst="rect">
            <a:avLst/>
          </a:prstGeom>
          <a:noFill/>
          <a:ln w="9525">
            <a:noFill/>
            <a:miter lim="800000"/>
            <a:headEnd/>
            <a:tailEnd/>
          </a:ln>
        </p:spPr>
      </p:pic>
      <p:sp>
        <p:nvSpPr>
          <p:cNvPr id="8" name="Rounded Rectangle 7"/>
          <p:cNvSpPr/>
          <p:nvPr/>
        </p:nvSpPr>
        <p:spPr>
          <a:xfrm>
            <a:off x="539750" y="3068638"/>
            <a:ext cx="1368425"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cxnSp>
        <p:nvCxnSpPr>
          <p:cNvPr id="10" name="Straight Arrow Connector 9"/>
          <p:cNvCxnSpPr>
            <a:stCxn id="8" idx="3"/>
          </p:cNvCxnSpPr>
          <p:nvPr/>
        </p:nvCxnSpPr>
        <p:spPr>
          <a:xfrm flipV="1">
            <a:off x="1908175" y="2925763"/>
            <a:ext cx="1871663" cy="287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417705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ccharpentier\Methods for dummies\pictures spm\batch editor spec 2.bmp"/>
          <p:cNvPicPr>
            <a:picLocks noChangeAspect="1" noChangeArrowheads="1"/>
          </p:cNvPicPr>
          <p:nvPr/>
        </p:nvPicPr>
        <p:blipFill>
          <a:blip r:embed="rId2" cstate="print"/>
          <a:srcRect/>
          <a:stretch>
            <a:fillRect/>
          </a:stretch>
        </p:blipFill>
        <p:spPr bwMode="auto">
          <a:xfrm>
            <a:off x="323850" y="115888"/>
            <a:ext cx="6200775" cy="6561137"/>
          </a:xfrm>
          <a:prstGeom prst="rect">
            <a:avLst/>
          </a:prstGeom>
          <a:noFill/>
          <a:ln w="9525">
            <a:noFill/>
            <a:miter lim="800000"/>
            <a:headEnd/>
            <a:tailEnd/>
          </a:ln>
        </p:spPr>
      </p:pic>
      <p:sp>
        <p:nvSpPr>
          <p:cNvPr id="33795" name="TextBox 10"/>
          <p:cNvSpPr txBox="1">
            <a:spLocks noChangeArrowheads="1"/>
          </p:cNvSpPr>
          <p:nvPr/>
        </p:nvSpPr>
        <p:spPr bwMode="auto">
          <a:xfrm>
            <a:off x="6588125" y="1628775"/>
            <a:ext cx="2376488" cy="2308225"/>
          </a:xfrm>
          <a:prstGeom prst="rect">
            <a:avLst/>
          </a:prstGeom>
          <a:noFill/>
          <a:ln w="9525">
            <a:noFill/>
            <a:miter lim="800000"/>
            <a:headEnd/>
            <a:tailEnd/>
          </a:ln>
        </p:spPr>
        <p:txBody>
          <a:bodyPr>
            <a:spAutoFit/>
          </a:bodyPr>
          <a:lstStyle/>
          <a:p>
            <a:pPr defTabSz="457200"/>
            <a:r>
              <a:rPr lang="en-GB">
                <a:solidFill>
                  <a:prstClr val="black"/>
                </a:solidFill>
              </a:rPr>
              <a:t>Specification of each condition to be modelled: N1, N2, F1, and F2</a:t>
            </a:r>
          </a:p>
          <a:p>
            <a:pPr defTabSz="457200"/>
            <a:endParaRPr lang="en-GB">
              <a:solidFill>
                <a:prstClr val="black"/>
              </a:solidFill>
            </a:endParaRPr>
          </a:p>
          <a:p>
            <a:pPr defTabSz="457200">
              <a:buFontTx/>
              <a:buChar char="-"/>
            </a:pPr>
            <a:r>
              <a:rPr lang="en-GB">
                <a:solidFill>
                  <a:prstClr val="black"/>
                </a:solidFill>
              </a:rPr>
              <a:t> Name</a:t>
            </a:r>
          </a:p>
          <a:p>
            <a:pPr defTabSz="457200">
              <a:buFontTx/>
              <a:buChar char="-"/>
            </a:pPr>
            <a:r>
              <a:rPr lang="en-GB">
                <a:solidFill>
                  <a:prstClr val="black"/>
                </a:solidFill>
              </a:rPr>
              <a:t> Onsets</a:t>
            </a:r>
          </a:p>
          <a:p>
            <a:pPr defTabSz="457200">
              <a:buFontTx/>
              <a:buChar char="-"/>
            </a:pPr>
            <a:r>
              <a:rPr lang="en-GB">
                <a:solidFill>
                  <a:prstClr val="black"/>
                </a:solidFill>
              </a:rPr>
              <a:t> Duration</a:t>
            </a:r>
          </a:p>
        </p:txBody>
      </p:sp>
    </p:spTree>
    <p:extLst>
      <p:ext uri="{BB962C8B-B14F-4D97-AF65-F5344CB8AC3E}">
        <p14:creationId xmlns="" xmlns:p14="http://schemas.microsoft.com/office/powerpoint/2010/main" val="1256290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0"/>
          <p:cNvSpPr txBox="1">
            <a:spLocks noChangeArrowheads="1"/>
          </p:cNvSpPr>
          <p:nvPr/>
        </p:nvSpPr>
        <p:spPr bwMode="auto">
          <a:xfrm>
            <a:off x="6516688" y="1341438"/>
            <a:ext cx="2376487" cy="646112"/>
          </a:xfrm>
          <a:prstGeom prst="rect">
            <a:avLst/>
          </a:prstGeom>
          <a:noFill/>
          <a:ln w="9525">
            <a:noFill/>
            <a:miter lim="800000"/>
            <a:headEnd/>
            <a:tailEnd/>
          </a:ln>
        </p:spPr>
        <p:txBody>
          <a:bodyPr>
            <a:spAutoFit/>
          </a:bodyPr>
          <a:lstStyle/>
          <a:p>
            <a:pPr defTabSz="457200"/>
            <a:r>
              <a:rPr lang="en-GB">
                <a:solidFill>
                  <a:prstClr val="black"/>
                </a:solidFill>
              </a:rPr>
              <a:t>Add movement regressors in the model</a:t>
            </a:r>
          </a:p>
        </p:txBody>
      </p:sp>
      <p:pic>
        <p:nvPicPr>
          <p:cNvPr id="34819" name="Picture 2" descr="C:\Users\ccharpentier\Methods for dummies\pictures spm\batch editor spec 3.bmp"/>
          <p:cNvPicPr>
            <a:picLocks noChangeAspect="1" noChangeArrowheads="1"/>
          </p:cNvPicPr>
          <p:nvPr/>
        </p:nvPicPr>
        <p:blipFill>
          <a:blip r:embed="rId2" cstate="print"/>
          <a:srcRect/>
          <a:stretch>
            <a:fillRect/>
          </a:stretch>
        </p:blipFill>
        <p:spPr bwMode="auto">
          <a:xfrm>
            <a:off x="107950" y="115888"/>
            <a:ext cx="6264275" cy="6645275"/>
          </a:xfrm>
          <a:prstGeom prst="rect">
            <a:avLst/>
          </a:prstGeom>
          <a:noFill/>
          <a:ln w="9525">
            <a:noFill/>
            <a:miter lim="800000"/>
            <a:headEnd/>
            <a:tailEnd/>
          </a:ln>
        </p:spPr>
      </p:pic>
      <p:cxnSp>
        <p:nvCxnSpPr>
          <p:cNvPr id="6" name="Straight Arrow Connector 5"/>
          <p:cNvCxnSpPr>
            <a:stCxn id="34818" idx="1"/>
          </p:cNvCxnSpPr>
          <p:nvPr/>
        </p:nvCxnSpPr>
        <p:spPr>
          <a:xfrm flipH="1">
            <a:off x="5867400" y="1663700"/>
            <a:ext cx="649288" cy="5413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6588125" y="2133600"/>
            <a:ext cx="2376488" cy="646113"/>
          </a:xfrm>
          <a:prstGeom prst="rect">
            <a:avLst/>
          </a:prstGeom>
          <a:noFill/>
          <a:ln w="9525">
            <a:noFill/>
            <a:miter lim="800000"/>
            <a:headEnd/>
            <a:tailEnd/>
          </a:ln>
        </p:spPr>
        <p:txBody>
          <a:bodyPr>
            <a:spAutoFit/>
          </a:bodyPr>
          <a:lstStyle/>
          <a:p>
            <a:pPr defTabSz="457200"/>
            <a:r>
              <a:rPr lang="en-GB">
                <a:solidFill>
                  <a:prstClr val="black"/>
                </a:solidFill>
              </a:rPr>
              <a:t>Filter out low-frequency noise</a:t>
            </a:r>
          </a:p>
        </p:txBody>
      </p:sp>
      <p:cxnSp>
        <p:nvCxnSpPr>
          <p:cNvPr id="9" name="Straight Arrow Connector 8"/>
          <p:cNvCxnSpPr/>
          <p:nvPr/>
        </p:nvCxnSpPr>
        <p:spPr>
          <a:xfrm flipH="1" flipV="1">
            <a:off x="5867400" y="2349500"/>
            <a:ext cx="720725" cy="714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a:off x="5795963" y="2636838"/>
            <a:ext cx="144462" cy="1008062"/>
          </a:xfrm>
          <a:prstGeom prst="rightBrace">
            <a:avLst>
              <a:gd name="adj1" fmla="val 42569"/>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en-GB">
              <a:solidFill>
                <a:prstClr val="black"/>
              </a:solidFill>
            </a:endParaRPr>
          </a:p>
        </p:txBody>
      </p:sp>
      <p:cxnSp>
        <p:nvCxnSpPr>
          <p:cNvPr id="13" name="Straight Arrow Connector 12"/>
          <p:cNvCxnSpPr/>
          <p:nvPr/>
        </p:nvCxnSpPr>
        <p:spPr>
          <a:xfrm flipH="1" flipV="1">
            <a:off x="5940425" y="3141663"/>
            <a:ext cx="576263" cy="714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825" name="TextBox 14"/>
          <p:cNvSpPr txBox="1">
            <a:spLocks noChangeArrowheads="1"/>
          </p:cNvSpPr>
          <p:nvPr/>
        </p:nvSpPr>
        <p:spPr bwMode="auto">
          <a:xfrm>
            <a:off x="6588125" y="2924175"/>
            <a:ext cx="2376488" cy="923925"/>
          </a:xfrm>
          <a:prstGeom prst="rect">
            <a:avLst/>
          </a:prstGeom>
          <a:noFill/>
          <a:ln w="9525">
            <a:noFill/>
            <a:miter lim="800000"/>
            <a:headEnd/>
            <a:tailEnd/>
          </a:ln>
        </p:spPr>
        <p:txBody>
          <a:bodyPr>
            <a:spAutoFit/>
          </a:bodyPr>
          <a:lstStyle/>
          <a:p>
            <a:pPr defTabSz="457200"/>
            <a:r>
              <a:rPr lang="en-GB">
                <a:solidFill>
                  <a:prstClr val="black"/>
                </a:solidFill>
              </a:rPr>
              <a:t>Define 2*2 factorial design (for automatic contrasts definition)</a:t>
            </a:r>
          </a:p>
        </p:txBody>
      </p:sp>
    </p:spTree>
    <p:extLst>
      <p:ext uri="{BB962C8B-B14F-4D97-AF65-F5344CB8AC3E}">
        <p14:creationId xmlns="" xmlns:p14="http://schemas.microsoft.com/office/powerpoint/2010/main" val="2532374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5580063" y="1281113"/>
            <a:ext cx="3024187" cy="2584450"/>
          </a:xfrm>
          <a:prstGeom prst="rect">
            <a:avLst/>
          </a:prstGeom>
          <a:noFill/>
          <a:ln w="25400">
            <a:solidFill>
              <a:srgbClr val="C00000"/>
            </a:solidFill>
            <a:miter lim="800000"/>
            <a:headEnd/>
            <a:tailEnd/>
          </a:ln>
        </p:spPr>
        <p:txBody>
          <a:bodyPr>
            <a:spAutoFit/>
          </a:bodyPr>
          <a:lstStyle/>
          <a:p>
            <a:pPr defTabSz="457200"/>
            <a:r>
              <a:rPr lang="en-GB">
                <a:solidFill>
                  <a:srgbClr val="C00000"/>
                </a:solidFill>
              </a:rPr>
              <a:t>Regressors of interest:</a:t>
            </a:r>
          </a:p>
          <a:p>
            <a:pPr defTabSz="457200">
              <a:buFontTx/>
              <a:buChar char="-"/>
            </a:pPr>
            <a:r>
              <a:rPr lang="en-GB">
                <a:solidFill>
                  <a:srgbClr val="C00000"/>
                </a:solidFill>
              </a:rPr>
              <a:t> </a:t>
            </a:r>
            <a:r>
              <a:rPr lang="el-GR">
                <a:solidFill>
                  <a:srgbClr val="C00000"/>
                </a:solidFill>
              </a:rPr>
              <a:t>β</a:t>
            </a:r>
            <a:r>
              <a:rPr lang="en-GB">
                <a:solidFill>
                  <a:srgbClr val="C00000"/>
                </a:solidFill>
              </a:rPr>
              <a:t>1 = N1 (non-famous faces, 1</a:t>
            </a:r>
            <a:r>
              <a:rPr lang="en-GB" baseline="30000">
                <a:solidFill>
                  <a:srgbClr val="C00000"/>
                </a:solidFill>
              </a:rPr>
              <a:t>st</a:t>
            </a:r>
            <a:r>
              <a:rPr lang="en-GB">
                <a:solidFill>
                  <a:srgbClr val="C00000"/>
                </a:solidFill>
              </a:rPr>
              <a:t> presentation)</a:t>
            </a:r>
          </a:p>
          <a:p>
            <a:pPr defTabSz="457200">
              <a:buFontTx/>
              <a:buChar char="-"/>
            </a:pPr>
            <a:r>
              <a:rPr lang="en-GB">
                <a:solidFill>
                  <a:srgbClr val="C00000"/>
                </a:solidFill>
              </a:rPr>
              <a:t> </a:t>
            </a:r>
            <a:r>
              <a:rPr lang="el-GR">
                <a:solidFill>
                  <a:srgbClr val="C00000"/>
                </a:solidFill>
              </a:rPr>
              <a:t>β</a:t>
            </a:r>
            <a:r>
              <a:rPr lang="en-GB">
                <a:solidFill>
                  <a:srgbClr val="C00000"/>
                </a:solidFill>
              </a:rPr>
              <a:t>2 = N2 (non-famous faces, 2</a:t>
            </a:r>
            <a:r>
              <a:rPr lang="en-GB" baseline="30000">
                <a:solidFill>
                  <a:srgbClr val="C00000"/>
                </a:solidFill>
              </a:rPr>
              <a:t>nd</a:t>
            </a:r>
            <a:r>
              <a:rPr lang="en-GB">
                <a:solidFill>
                  <a:srgbClr val="C00000"/>
                </a:solidFill>
              </a:rPr>
              <a:t> presentation)</a:t>
            </a:r>
          </a:p>
          <a:p>
            <a:pPr defTabSz="457200">
              <a:buFontTx/>
              <a:buChar char="-"/>
            </a:pPr>
            <a:r>
              <a:rPr lang="en-GB">
                <a:solidFill>
                  <a:srgbClr val="C00000"/>
                </a:solidFill>
              </a:rPr>
              <a:t> </a:t>
            </a:r>
            <a:r>
              <a:rPr lang="el-GR">
                <a:solidFill>
                  <a:srgbClr val="C00000"/>
                </a:solidFill>
              </a:rPr>
              <a:t>β</a:t>
            </a:r>
            <a:r>
              <a:rPr lang="en-GB">
                <a:solidFill>
                  <a:srgbClr val="C00000"/>
                </a:solidFill>
              </a:rPr>
              <a:t>3 = F1 (famous faces, 1</a:t>
            </a:r>
            <a:r>
              <a:rPr lang="en-GB" baseline="30000">
                <a:solidFill>
                  <a:srgbClr val="C00000"/>
                </a:solidFill>
              </a:rPr>
              <a:t>st</a:t>
            </a:r>
            <a:r>
              <a:rPr lang="en-GB">
                <a:solidFill>
                  <a:srgbClr val="C00000"/>
                </a:solidFill>
              </a:rPr>
              <a:t> presentation)</a:t>
            </a:r>
          </a:p>
          <a:p>
            <a:pPr defTabSz="457200">
              <a:buFontTx/>
              <a:buChar char="-"/>
            </a:pPr>
            <a:r>
              <a:rPr lang="en-GB">
                <a:solidFill>
                  <a:srgbClr val="C00000"/>
                </a:solidFill>
              </a:rPr>
              <a:t> </a:t>
            </a:r>
            <a:r>
              <a:rPr lang="el-GR">
                <a:solidFill>
                  <a:srgbClr val="C00000"/>
                </a:solidFill>
              </a:rPr>
              <a:t>β</a:t>
            </a:r>
            <a:r>
              <a:rPr lang="en-GB">
                <a:solidFill>
                  <a:srgbClr val="C00000"/>
                </a:solidFill>
              </a:rPr>
              <a:t>4 = F2 (famous faces, 2</a:t>
            </a:r>
            <a:r>
              <a:rPr lang="en-GB" baseline="30000">
                <a:solidFill>
                  <a:srgbClr val="C00000"/>
                </a:solidFill>
              </a:rPr>
              <a:t>nd</a:t>
            </a:r>
            <a:r>
              <a:rPr lang="en-GB">
                <a:solidFill>
                  <a:srgbClr val="C00000"/>
                </a:solidFill>
              </a:rPr>
              <a:t> presentation)</a:t>
            </a:r>
          </a:p>
        </p:txBody>
      </p:sp>
      <p:pic>
        <p:nvPicPr>
          <p:cNvPr id="35843" name="Picture 2" descr="C:\Users\ccharpentier\Methods for dummies\pictures spm\design matrix.bmp"/>
          <p:cNvPicPr>
            <a:picLocks noChangeAspect="1" noChangeArrowheads="1"/>
          </p:cNvPicPr>
          <p:nvPr/>
        </p:nvPicPr>
        <p:blipFill>
          <a:blip r:embed="rId2" cstate="print"/>
          <a:srcRect/>
          <a:stretch>
            <a:fillRect/>
          </a:stretch>
        </p:blipFill>
        <p:spPr bwMode="auto">
          <a:xfrm>
            <a:off x="576263" y="115888"/>
            <a:ext cx="4895850" cy="6673850"/>
          </a:xfrm>
          <a:prstGeom prst="rect">
            <a:avLst/>
          </a:prstGeom>
          <a:noFill/>
          <a:ln w="9525">
            <a:noFill/>
            <a:miter lim="800000"/>
            <a:headEnd/>
            <a:tailEnd/>
          </a:ln>
        </p:spPr>
      </p:pic>
      <p:sp>
        <p:nvSpPr>
          <p:cNvPr id="14" name="Rectangle 13"/>
          <p:cNvSpPr/>
          <p:nvPr/>
        </p:nvSpPr>
        <p:spPr>
          <a:xfrm>
            <a:off x="971550" y="1844675"/>
            <a:ext cx="1008063" cy="27368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16" name="Rectangle 15"/>
          <p:cNvSpPr/>
          <p:nvPr/>
        </p:nvSpPr>
        <p:spPr>
          <a:xfrm>
            <a:off x="2016125" y="1844675"/>
            <a:ext cx="1547813" cy="27368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17" name="TextBox 16"/>
          <p:cNvSpPr txBox="1">
            <a:spLocks noChangeArrowheads="1"/>
          </p:cNvSpPr>
          <p:nvPr/>
        </p:nvSpPr>
        <p:spPr bwMode="auto">
          <a:xfrm>
            <a:off x="5580063" y="4376738"/>
            <a:ext cx="3024187" cy="923925"/>
          </a:xfrm>
          <a:prstGeom prst="rect">
            <a:avLst/>
          </a:prstGeom>
          <a:noFill/>
          <a:ln w="25400">
            <a:solidFill>
              <a:srgbClr val="002060"/>
            </a:solidFill>
            <a:miter lim="800000"/>
            <a:headEnd/>
            <a:tailEnd/>
          </a:ln>
        </p:spPr>
        <p:txBody>
          <a:bodyPr>
            <a:spAutoFit/>
          </a:bodyPr>
          <a:lstStyle/>
          <a:p>
            <a:pPr defTabSz="457200"/>
            <a:r>
              <a:rPr lang="en-GB">
                <a:solidFill>
                  <a:srgbClr val="002060"/>
                </a:solidFill>
              </a:rPr>
              <a:t>Regressors of no interest:</a:t>
            </a:r>
          </a:p>
          <a:p>
            <a:pPr defTabSz="457200">
              <a:buFontTx/>
              <a:buChar char="-"/>
            </a:pPr>
            <a:r>
              <a:rPr lang="en-GB">
                <a:solidFill>
                  <a:srgbClr val="002060"/>
                </a:solidFill>
              </a:rPr>
              <a:t> Movement parameters (3 translations + 3 rotations)</a:t>
            </a:r>
          </a:p>
        </p:txBody>
      </p:sp>
      <p:sp>
        <p:nvSpPr>
          <p:cNvPr id="35847" name="TextBox 17"/>
          <p:cNvSpPr txBox="1">
            <a:spLocks noChangeArrowheads="1"/>
          </p:cNvSpPr>
          <p:nvPr/>
        </p:nvSpPr>
        <p:spPr bwMode="auto">
          <a:xfrm>
            <a:off x="5795963" y="560388"/>
            <a:ext cx="2449512" cy="461962"/>
          </a:xfrm>
          <a:prstGeom prst="rect">
            <a:avLst/>
          </a:prstGeom>
          <a:noFill/>
          <a:ln w="9525">
            <a:noFill/>
            <a:miter lim="800000"/>
            <a:headEnd/>
            <a:tailEnd/>
          </a:ln>
        </p:spPr>
        <p:txBody>
          <a:bodyPr wrap="none">
            <a:spAutoFit/>
          </a:bodyPr>
          <a:lstStyle/>
          <a:p>
            <a:pPr defTabSz="457200"/>
            <a:r>
              <a:rPr lang="en-GB" sz="2400" u="sng">
                <a:solidFill>
                  <a:prstClr val="black"/>
                </a:solidFill>
              </a:rPr>
              <a:t>The Design Matrix</a:t>
            </a:r>
          </a:p>
        </p:txBody>
      </p:sp>
    </p:spTree>
    <p:extLst>
      <p:ext uri="{BB962C8B-B14F-4D97-AF65-F5344CB8AC3E}">
        <p14:creationId xmlns="" xmlns:p14="http://schemas.microsoft.com/office/powerpoint/2010/main" val="36555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5618" t="2161" r="79057" b="47441"/>
          <a:stretch>
            <a:fillRect/>
          </a:stretch>
        </p:blipFill>
        <p:spPr bwMode="auto">
          <a:xfrm>
            <a:off x="107950" y="1989138"/>
            <a:ext cx="3270250" cy="3816350"/>
          </a:xfrm>
          <a:prstGeom prst="rect">
            <a:avLst/>
          </a:prstGeom>
          <a:noFill/>
          <a:ln w="9525">
            <a:noFill/>
            <a:miter lim="800000"/>
            <a:headEnd/>
            <a:tailEnd/>
          </a:ln>
        </p:spPr>
      </p:pic>
      <p:pic>
        <p:nvPicPr>
          <p:cNvPr id="36867" name="Picture 2"/>
          <p:cNvPicPr>
            <a:picLocks noChangeAspect="1" noChangeArrowheads="1"/>
          </p:cNvPicPr>
          <p:nvPr/>
        </p:nvPicPr>
        <p:blipFill>
          <a:blip r:embed="rId2" cstate="print"/>
          <a:srcRect l="22446" t="20076" r="58653" b="34566"/>
          <a:stretch>
            <a:fillRect/>
          </a:stretch>
        </p:blipFill>
        <p:spPr bwMode="auto">
          <a:xfrm>
            <a:off x="3924300" y="4005263"/>
            <a:ext cx="3168650" cy="2697162"/>
          </a:xfrm>
          <a:prstGeom prst="rect">
            <a:avLst/>
          </a:prstGeom>
          <a:noFill/>
          <a:ln w="9525">
            <a:noFill/>
            <a:miter lim="800000"/>
            <a:headEnd/>
            <a:tailEnd/>
          </a:ln>
        </p:spPr>
      </p:pic>
      <p:sp>
        <p:nvSpPr>
          <p:cNvPr id="36868" name="Title 1"/>
          <p:cNvSpPr>
            <a:spLocks noGrp="1"/>
          </p:cNvSpPr>
          <p:nvPr>
            <p:ph type="title"/>
          </p:nvPr>
        </p:nvSpPr>
        <p:spPr>
          <a:xfrm>
            <a:off x="323850" y="0"/>
            <a:ext cx="8229600" cy="1066800"/>
          </a:xfrm>
        </p:spPr>
        <p:txBody>
          <a:bodyPr/>
          <a:lstStyle/>
          <a:p>
            <a:pPr eaLnBrk="1" hangingPunct="1"/>
            <a:r>
              <a:rPr lang="en-GB" smtClean="0"/>
              <a:t>Contrasts on SPM</a:t>
            </a:r>
          </a:p>
        </p:txBody>
      </p:sp>
      <p:sp>
        <p:nvSpPr>
          <p:cNvPr id="12" name="Rounded Rectangle 11"/>
          <p:cNvSpPr/>
          <p:nvPr/>
        </p:nvSpPr>
        <p:spPr>
          <a:xfrm>
            <a:off x="1042988" y="3789363"/>
            <a:ext cx="1368425" cy="3603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cxnSp>
        <p:nvCxnSpPr>
          <p:cNvPr id="13" name="Straight Arrow Connector 12"/>
          <p:cNvCxnSpPr>
            <a:stCxn id="12" idx="3"/>
          </p:cNvCxnSpPr>
          <p:nvPr/>
        </p:nvCxnSpPr>
        <p:spPr>
          <a:xfrm flipV="1">
            <a:off x="2411413" y="2997200"/>
            <a:ext cx="1439862" cy="971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871" name="Picture 3"/>
          <p:cNvPicPr>
            <a:picLocks noChangeAspect="1" noChangeArrowheads="1"/>
          </p:cNvPicPr>
          <p:nvPr/>
        </p:nvPicPr>
        <p:blipFill>
          <a:blip r:embed="rId3" cstate="print"/>
          <a:srcRect l="22220" t="20160" r="58624" b="34480"/>
          <a:stretch>
            <a:fillRect/>
          </a:stretch>
        </p:blipFill>
        <p:spPr bwMode="auto">
          <a:xfrm>
            <a:off x="3924300" y="1196975"/>
            <a:ext cx="3184525" cy="2674938"/>
          </a:xfrm>
          <a:prstGeom prst="rect">
            <a:avLst/>
          </a:prstGeom>
          <a:noFill/>
          <a:ln w="9525">
            <a:noFill/>
            <a:miter lim="800000"/>
            <a:headEnd/>
            <a:tailEnd/>
          </a:ln>
        </p:spPr>
      </p:pic>
      <p:cxnSp>
        <p:nvCxnSpPr>
          <p:cNvPr id="21" name="Straight Arrow Connector 20"/>
          <p:cNvCxnSpPr>
            <a:stCxn id="12" idx="3"/>
          </p:cNvCxnSpPr>
          <p:nvPr/>
        </p:nvCxnSpPr>
        <p:spPr>
          <a:xfrm>
            <a:off x="2411413" y="3968750"/>
            <a:ext cx="1368425" cy="8286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873" name="TextBox 25"/>
          <p:cNvSpPr txBox="1">
            <a:spLocks noChangeArrowheads="1"/>
          </p:cNvSpPr>
          <p:nvPr/>
        </p:nvSpPr>
        <p:spPr bwMode="auto">
          <a:xfrm>
            <a:off x="7164388" y="1700213"/>
            <a:ext cx="1979612" cy="1754187"/>
          </a:xfrm>
          <a:prstGeom prst="rect">
            <a:avLst/>
          </a:prstGeom>
          <a:noFill/>
          <a:ln w="9525">
            <a:noFill/>
            <a:miter lim="800000"/>
            <a:headEnd/>
            <a:tailEnd/>
          </a:ln>
        </p:spPr>
        <p:txBody>
          <a:bodyPr>
            <a:spAutoFit/>
          </a:bodyPr>
          <a:lstStyle/>
          <a:p>
            <a:pPr defTabSz="457200"/>
            <a:r>
              <a:rPr lang="en-GB">
                <a:solidFill>
                  <a:prstClr val="black"/>
                </a:solidFill>
              </a:rPr>
              <a:t>F-Test for main effect of fame: difference between famous and non –famous faces?</a:t>
            </a:r>
          </a:p>
        </p:txBody>
      </p:sp>
      <p:sp>
        <p:nvSpPr>
          <p:cNvPr id="36874" name="TextBox 26"/>
          <p:cNvSpPr txBox="1">
            <a:spLocks noChangeArrowheads="1"/>
          </p:cNvSpPr>
          <p:nvPr/>
        </p:nvSpPr>
        <p:spPr bwMode="auto">
          <a:xfrm>
            <a:off x="7164388" y="4652963"/>
            <a:ext cx="1979612" cy="1200150"/>
          </a:xfrm>
          <a:prstGeom prst="rect">
            <a:avLst/>
          </a:prstGeom>
          <a:noFill/>
          <a:ln w="9525">
            <a:noFill/>
            <a:miter lim="800000"/>
            <a:headEnd/>
            <a:tailEnd/>
          </a:ln>
        </p:spPr>
        <p:txBody>
          <a:bodyPr>
            <a:spAutoFit/>
          </a:bodyPr>
          <a:lstStyle/>
          <a:p>
            <a:pPr defTabSz="457200"/>
            <a:r>
              <a:rPr lang="en-GB">
                <a:solidFill>
                  <a:prstClr val="black"/>
                </a:solidFill>
              </a:rPr>
              <a:t>T-Test specifically for Non-famous &gt; Famous faces (unidirectional)</a:t>
            </a:r>
          </a:p>
        </p:txBody>
      </p:sp>
    </p:spTree>
    <p:extLst>
      <p:ext uri="{BB962C8B-B14F-4D97-AF65-F5344CB8AC3E}">
        <p14:creationId xmlns="" xmlns:p14="http://schemas.microsoft.com/office/powerpoint/2010/main" val="1890062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22446" t="20076" r="58653" b="34566"/>
          <a:stretch>
            <a:fillRect/>
          </a:stretch>
        </p:blipFill>
        <p:spPr bwMode="auto">
          <a:xfrm>
            <a:off x="323850" y="2205038"/>
            <a:ext cx="3887788" cy="3309937"/>
          </a:xfrm>
          <a:prstGeom prst="rect">
            <a:avLst/>
          </a:prstGeom>
          <a:noFill/>
          <a:ln w="9525">
            <a:noFill/>
            <a:miter lim="800000"/>
            <a:headEnd/>
            <a:tailEnd/>
          </a:ln>
        </p:spPr>
      </p:pic>
      <p:sp>
        <p:nvSpPr>
          <p:cNvPr id="37891" name="Title 1"/>
          <p:cNvSpPr>
            <a:spLocks noGrp="1"/>
          </p:cNvSpPr>
          <p:nvPr>
            <p:ph type="title"/>
          </p:nvPr>
        </p:nvSpPr>
        <p:spPr>
          <a:xfrm>
            <a:off x="323850" y="0"/>
            <a:ext cx="8229600" cy="1066800"/>
          </a:xfrm>
        </p:spPr>
        <p:txBody>
          <a:bodyPr/>
          <a:lstStyle/>
          <a:p>
            <a:pPr eaLnBrk="1" hangingPunct="1"/>
            <a:r>
              <a:rPr lang="en-GB" smtClean="0"/>
              <a:t>Contrasts on SPM</a:t>
            </a:r>
          </a:p>
        </p:txBody>
      </p:sp>
      <p:sp>
        <p:nvSpPr>
          <p:cNvPr id="37892" name="TextBox 10"/>
          <p:cNvSpPr txBox="1">
            <a:spLocks noChangeArrowheads="1"/>
          </p:cNvSpPr>
          <p:nvPr/>
        </p:nvSpPr>
        <p:spPr bwMode="auto">
          <a:xfrm>
            <a:off x="323850" y="1052513"/>
            <a:ext cx="3960813" cy="831850"/>
          </a:xfrm>
          <a:prstGeom prst="rect">
            <a:avLst/>
          </a:prstGeom>
          <a:noFill/>
          <a:ln w="9525">
            <a:noFill/>
            <a:miter lim="800000"/>
            <a:headEnd/>
            <a:tailEnd/>
          </a:ln>
        </p:spPr>
        <p:txBody>
          <a:bodyPr>
            <a:spAutoFit/>
          </a:bodyPr>
          <a:lstStyle/>
          <a:p>
            <a:pPr defTabSz="457200"/>
            <a:r>
              <a:rPr lang="en-GB" sz="2400">
                <a:solidFill>
                  <a:prstClr val="black"/>
                </a:solidFill>
              </a:rPr>
              <a:t>Possible to define additional contrasts manually:</a:t>
            </a:r>
          </a:p>
        </p:txBody>
      </p:sp>
      <p:pic>
        <p:nvPicPr>
          <p:cNvPr id="37893" name="Picture 2"/>
          <p:cNvPicPr>
            <a:picLocks noChangeAspect="1" noChangeArrowheads="1"/>
          </p:cNvPicPr>
          <p:nvPr/>
        </p:nvPicPr>
        <p:blipFill>
          <a:blip r:embed="rId3" cstate="print"/>
          <a:srcRect l="35756" t="17999" r="45090" b="35921"/>
          <a:stretch>
            <a:fillRect/>
          </a:stretch>
        </p:blipFill>
        <p:spPr bwMode="auto">
          <a:xfrm>
            <a:off x="4643438" y="981075"/>
            <a:ext cx="3241675" cy="2765425"/>
          </a:xfrm>
          <a:prstGeom prst="rect">
            <a:avLst/>
          </a:prstGeom>
          <a:noFill/>
          <a:ln w="9525">
            <a:noFill/>
            <a:miter lim="800000"/>
            <a:headEnd/>
            <a:tailEnd/>
          </a:ln>
        </p:spPr>
      </p:pic>
      <p:sp>
        <p:nvSpPr>
          <p:cNvPr id="14" name="Rounded Rectangle 13"/>
          <p:cNvSpPr/>
          <p:nvPr/>
        </p:nvSpPr>
        <p:spPr>
          <a:xfrm>
            <a:off x="539750" y="4868863"/>
            <a:ext cx="1295400" cy="288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cxnSp>
        <p:nvCxnSpPr>
          <p:cNvPr id="15" name="Straight Arrow Connector 14"/>
          <p:cNvCxnSpPr/>
          <p:nvPr/>
        </p:nvCxnSpPr>
        <p:spPr>
          <a:xfrm flipV="1">
            <a:off x="1835150" y="2852738"/>
            <a:ext cx="2808288" cy="2160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896" name="Picture 3"/>
          <p:cNvPicPr>
            <a:picLocks noChangeAspect="1" noChangeArrowheads="1"/>
          </p:cNvPicPr>
          <p:nvPr/>
        </p:nvPicPr>
        <p:blipFill>
          <a:blip r:embed="rId4" cstate="print"/>
          <a:srcRect l="35757" t="18719" r="45088" b="35921"/>
          <a:stretch>
            <a:fillRect/>
          </a:stretch>
        </p:blipFill>
        <p:spPr bwMode="auto">
          <a:xfrm>
            <a:off x="4643438" y="3933825"/>
            <a:ext cx="3257550" cy="2735263"/>
          </a:xfrm>
          <a:prstGeom prst="rect">
            <a:avLst/>
          </a:prstGeom>
          <a:noFill/>
          <a:ln w="9525">
            <a:noFill/>
            <a:miter lim="800000"/>
            <a:headEnd/>
            <a:tailEnd/>
          </a:ln>
        </p:spPr>
      </p:pic>
      <p:cxnSp>
        <p:nvCxnSpPr>
          <p:cNvPr id="18" name="Straight Arrow Connector 17"/>
          <p:cNvCxnSpPr>
            <a:stCxn id="14" idx="3"/>
          </p:cNvCxnSpPr>
          <p:nvPr/>
        </p:nvCxnSpPr>
        <p:spPr>
          <a:xfrm>
            <a:off x="1835150" y="5013325"/>
            <a:ext cx="2736850" cy="2873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350231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GB" smtClean="0"/>
              <a:t>Contrasts and Inference</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GB" dirty="0" smtClean="0">
                <a:solidFill>
                  <a:schemeClr val="bg1">
                    <a:lumMod val="75000"/>
                  </a:schemeClr>
                </a:solidFill>
              </a:rPr>
              <a:t>Contrasts: what and why?</a:t>
            </a:r>
          </a:p>
          <a:p>
            <a:pPr eaLnBrk="1" fontAlgn="auto" hangingPunct="1">
              <a:spcAft>
                <a:spcPts val="0"/>
              </a:spcAft>
              <a:buFont typeface="Arial" pitchFamily="34" charset="0"/>
              <a:buChar char="•"/>
              <a:defRPr/>
            </a:pPr>
            <a:r>
              <a:rPr lang="en-GB" dirty="0" smtClean="0">
                <a:solidFill>
                  <a:schemeClr val="bg1">
                    <a:lumMod val="75000"/>
                  </a:schemeClr>
                </a:solidFill>
              </a:rPr>
              <a:t>T-contrasts</a:t>
            </a:r>
          </a:p>
          <a:p>
            <a:pPr eaLnBrk="1" fontAlgn="auto" hangingPunct="1">
              <a:spcAft>
                <a:spcPts val="0"/>
              </a:spcAft>
              <a:buFont typeface="Arial" pitchFamily="34" charset="0"/>
              <a:buChar char="•"/>
              <a:defRPr/>
            </a:pPr>
            <a:r>
              <a:rPr lang="en-GB" dirty="0" smtClean="0">
                <a:solidFill>
                  <a:schemeClr val="bg1">
                    <a:lumMod val="75000"/>
                  </a:schemeClr>
                </a:solidFill>
              </a:rPr>
              <a:t>F-contrasts</a:t>
            </a:r>
          </a:p>
          <a:p>
            <a:pPr eaLnBrk="1" fontAlgn="auto" hangingPunct="1">
              <a:spcAft>
                <a:spcPts val="0"/>
              </a:spcAft>
              <a:buFont typeface="Arial" pitchFamily="34" charset="0"/>
              <a:buChar char="•"/>
              <a:defRPr/>
            </a:pPr>
            <a:r>
              <a:rPr lang="en-GB" dirty="0" smtClean="0">
                <a:solidFill>
                  <a:schemeClr val="bg1">
                    <a:lumMod val="75000"/>
                  </a:schemeClr>
                </a:solidFill>
              </a:rPr>
              <a:t>Example on SPM</a:t>
            </a:r>
          </a:p>
          <a:p>
            <a:pPr eaLnBrk="1" fontAlgn="auto" hangingPunct="1">
              <a:spcAft>
                <a:spcPts val="0"/>
              </a:spcAft>
              <a:buFont typeface="Arial" pitchFamily="34" charset="0"/>
              <a:buChar char="•"/>
              <a:defRPr/>
            </a:pPr>
            <a:r>
              <a:rPr lang="en-GB" dirty="0" smtClean="0"/>
              <a:t>Levels of inference</a:t>
            </a:r>
          </a:p>
        </p:txBody>
      </p:sp>
    </p:spTree>
    <p:extLst>
      <p:ext uri="{BB962C8B-B14F-4D97-AF65-F5344CB8AC3E}">
        <p14:creationId xmlns="" xmlns:p14="http://schemas.microsoft.com/office/powerpoint/2010/main" val="3140193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system?</a:t>
            </a:r>
            <a:endParaRPr lang="en-GB" dirty="0"/>
          </a:p>
        </p:txBody>
      </p:sp>
      <p:grpSp>
        <p:nvGrpSpPr>
          <p:cNvPr id="14" name="Group 13"/>
          <p:cNvGrpSpPr/>
          <p:nvPr/>
        </p:nvGrpSpPr>
        <p:grpSpPr>
          <a:xfrm>
            <a:off x="785786" y="2357430"/>
            <a:ext cx="7125384" cy="2269064"/>
            <a:chOff x="1047016" y="1954540"/>
            <a:chExt cx="7125384" cy="2269064"/>
          </a:xfrm>
        </p:grpSpPr>
        <p:grpSp>
          <p:nvGrpSpPr>
            <p:cNvPr id="8" name="Group 7"/>
            <p:cNvGrpSpPr/>
            <p:nvPr/>
          </p:nvGrpSpPr>
          <p:grpSpPr>
            <a:xfrm>
              <a:off x="1691680" y="1954540"/>
              <a:ext cx="5560062" cy="2269064"/>
              <a:chOff x="1259632" y="1834331"/>
              <a:chExt cx="5560062" cy="2269064"/>
            </a:xfrm>
          </p:grpSpPr>
          <p:pic>
            <p:nvPicPr>
              <p:cNvPr id="97290" name="Picture 10" descr="http://www-rohan.sdsu.edu/~jiracek/DAGSAW/images/black_box2.gif"/>
              <p:cNvPicPr>
                <a:picLocks noChangeAspect="1" noChangeArrowheads="1"/>
              </p:cNvPicPr>
              <p:nvPr/>
            </p:nvPicPr>
            <p:blipFill>
              <a:blip r:embed="rId3" cstate="print"/>
              <a:srcRect/>
              <a:stretch>
                <a:fillRect/>
              </a:stretch>
            </p:blipFill>
            <p:spPr bwMode="auto">
              <a:xfrm>
                <a:off x="1259632" y="1988840"/>
                <a:ext cx="5466197" cy="2114555"/>
              </a:xfrm>
              <a:prstGeom prst="rect">
                <a:avLst/>
              </a:prstGeom>
              <a:noFill/>
            </p:spPr>
          </p:pic>
          <p:sp>
            <p:nvSpPr>
              <p:cNvPr id="6" name="TextBox 5"/>
              <p:cNvSpPr txBox="1"/>
              <p:nvPr/>
            </p:nvSpPr>
            <p:spPr>
              <a:xfrm>
                <a:off x="5451542" y="1844824"/>
                <a:ext cx="1368152" cy="1200329"/>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a:p>
            </p:txBody>
          </p:sp>
          <p:sp>
            <p:nvSpPr>
              <p:cNvPr id="7" name="TextBox 6"/>
              <p:cNvSpPr txBox="1"/>
              <p:nvPr/>
            </p:nvSpPr>
            <p:spPr>
              <a:xfrm>
                <a:off x="1259632" y="1834331"/>
                <a:ext cx="1368152" cy="1200329"/>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a:p>
            </p:txBody>
          </p:sp>
        </p:grpSp>
        <p:sp>
          <p:nvSpPr>
            <p:cNvPr id="9" name="TextBox 8"/>
            <p:cNvSpPr txBox="1"/>
            <p:nvPr/>
          </p:nvSpPr>
          <p:spPr>
            <a:xfrm>
              <a:off x="1047016" y="3097241"/>
              <a:ext cx="1152128" cy="369332"/>
            </a:xfrm>
            <a:prstGeom prst="rect">
              <a:avLst/>
            </a:prstGeom>
            <a:noFill/>
          </p:spPr>
          <p:txBody>
            <a:bodyPr wrap="square" rtlCol="0">
              <a:spAutoFit/>
            </a:bodyPr>
            <a:lstStyle/>
            <a:p>
              <a:r>
                <a:rPr lang="en-GB" b="1" dirty="0" smtClean="0"/>
                <a:t>Input</a:t>
              </a:r>
              <a:endParaRPr lang="en-GB" b="1" dirty="0"/>
            </a:p>
          </p:txBody>
        </p:sp>
        <p:sp>
          <p:nvSpPr>
            <p:cNvPr id="10" name="TextBox 9"/>
            <p:cNvSpPr txBox="1"/>
            <p:nvPr/>
          </p:nvSpPr>
          <p:spPr>
            <a:xfrm>
              <a:off x="7020272" y="3140968"/>
              <a:ext cx="1152128" cy="369332"/>
            </a:xfrm>
            <a:prstGeom prst="rect">
              <a:avLst/>
            </a:prstGeom>
            <a:noFill/>
          </p:spPr>
          <p:txBody>
            <a:bodyPr wrap="square" rtlCol="0">
              <a:spAutoFit/>
            </a:bodyPr>
            <a:lstStyle/>
            <a:p>
              <a:r>
                <a:rPr lang="en-GB" b="1" dirty="0" smtClean="0"/>
                <a:t>Output</a:t>
              </a:r>
              <a:endParaRPr lang="en-GB" b="1" dirty="0"/>
            </a:p>
          </p:txBody>
        </p:sp>
      </p:grpSp>
      <p:sp>
        <p:nvSpPr>
          <p:cNvPr id="29698" name="AutoShape 2" descr="data:image/jpeg;base64,/9j/4AAQSkZJRgABAQAAAQABAAD/2wCEAAkGBxQTEhURExMWFhUXFh0YFxcWGBkbIRwgGxodGRoaIBoYHSghGiAnHBcYITEkJSorLi4uHx8zODMuOCgtLisBCgoKDQ0NGA8PGislHSUsNTQ0LC0wLTc3MSs3LSwyLC0rLDg3LTQ0Kyw4KywsLSwsOC4wNSwrKysvMCssMDgsLP/AABEIAMMBAgMBIgACEQEDEQH/xAAcAAEAAwADAQEAAAAAAAAAAAAABAUGAQIDBwj/xABREAACAQMBBQQFCAYFCQYHAAABAgMABBESBQYhMUETIlFhFDJxgZEHI0JSYnKSoTNDU4KisRU0Y3OzFiSDk6OywcLRJURUdLTwZISUw8TT4f/EABcBAQEBAQAAAAAAAAAAAAAAAAABAgP/xAAeEQEBAAEDBQAAAAAAAAAAAAAAAQIRE1EDEjFBsf/aAAwDAQACEQMRAD8A+40pSgUpSgUpSgUpSgUpSgUpSgVwTjiao9tbyLFILaGNri6IyIY/ojo0jnuxJ5niegNQJdhGRTNtWdWQcTAraLdPvZIM3tk4fZFBLl3uhZjHbJJduvAi3UFQfBpnKxKfEF8+Vcj+kZf/AA1queWHuHx7cxoh/GPbXSDeOIqEsreWdQAFMKBIsdNMkhSNh9wtXoX2jJnCWtuOhZpJz71URAe5jQcjd12z217dyZ6B0hA9ht0Rh72JrvHupbDOVlfPPtbi4k/xJGryOx7xh39osp/sIIVHwlEh/Oi7uSfS2jek+23H5LAKD2G6lnz9HT28f+tJd1rc8hKn91cXEf8AhyCvFt3Zvo7SvF9vozf78Bo2z79P0d5FIPC4t+J/fhdAPwn2UHqd32UARXl1HjxdJc+RNwjsfiD50MV+mSslvOPoq6PC3vkQuD7oxUY7euYf61ZNp6y2rduo8ymlZR+6je2rnZm04bhO0gkWROWVOcEcweoI6g8RQVp3geP+sWk8YGO/Gvbp7uxzIAPFkUVY7N2rBcAtBMkgBwdDA4PgQOKnyNTKq9qbv2851yRDtAMCVCUkX2SxkOPcaC0pWf8ARb23/RSi6j/Zz4SQD7MyjS2ByDqCer1N2XtyOZjH3o5lGWhlGlwPHHJl+0pK+dBZ0pSgUpSgUpSgUpSgUpSgUpSgUpSgUpSgUpSgVmNpbWluJWs7I6dBxcXWMrF/ZoDwkmx05JzbjgH221dyTyGxtnKHANxOvOFW4hE6ds45fUHePNQ0NbcP/wBnWWYbaHuzzIcHPMwxtz7Q5y8nNc8DrOUDzsSsGuz2ZEJJA2Z7iUsyK55tLJ608vXQDw4AlBirO03Xj1Ca5ZrqYHIebBVD/ZxDuR8+YGrxY1b2NnHDGsUSBEUYVVGAK96BSlKBSlKBSlKBVBtrd3W5ubVhBdgfpAO7Jj6EyDhIp5Z9Zeakdb+lBUbI22JbY3Dr2bIHE0ec6HjyJFz1AKnB6jB61U7A3ejuIEuroO886iVj2kgMesaljTQw0BAQvdxnGTxJqPteMq+1oV4dtZi4H32jlgf8oIvjWn2FIGtoGHIwoR70BoKO6lm2f840jz2WQH7TvSW4PDXr5yRD6WrLKMnJAIF5tLZkNyoEi6sd5HUkMhxjUjr3kODzBqZJGGBVgCCMEHkQeBBrObmEw9ts9iT6K4ERJyTBINUP4cPFnr2eetB6eny2fC6btLfpdYAKeU6qMAf2qgL9YLjJ0ANY3cXar9+wuSWeNpVid+JkjilaIhifWde5kn1leNuZbE0g7OORxsSeI/8ACk9R/wDD+X6v7n6MNNSlKBSlKBSlKBSlKBSlKBSlKBSlKBVbtu/aNVSIBp5ToiByRnGS7Y+ggBY8s4AHFhmxZsDJ4AVnrW8QJNtSc6Y+zJjyPUgXvZx9aQjWepHZqRlaCPdqYFj2dauTczankmbBZVyO2uX4YLknSgxjUVAGlCBoNm2EcESQxLpRBgDmfEkk8WYkkkniSSTzqp3RsXCvdzjFxckO6n9WgGIoB5Ip4+Ls561oKBSlKBSlKBSlKBSlKBSlKDM3ya9pdl0ewkB/1qAf7xr2+T6YtsyzJ5i3RT7UUIR8VNdIm1bWkH7Oyj/2s0mf8EV13BGm3khP6q7uI/d27un8DqaDS1m9p/NbStZeQnjktm8yo7eL4BJx+9WkrM7+92K3n/Y3lu/sDyiF/wCCZqCp2hs1murxISBcRPDf2xPAanja3eMn6jiBlb+8zzFa3Y20Uu7dJ1B0yLxRhxU+q8bDoysGUjxBqp2sez2nZS9Jop7ZvbhZ4/yil+PnXSNvQr7Ryt71iy+CXAGXXyEqKX++j9XoPfZLG1mFk5+acE2jHoFGXtyfFB3k6lMj9WSdDVdt7ZvbwlFbRICHif6kinKN5jPAjqCw5Gu2wto+kQrKV0txWRPqOhKyJ7mBGevPrQT6UpQKUpQKUpQKVSX+99jDIYpbyCOReDI0igjrxBPDgetWdjfRTLrikSRT9JGDD4g0EilV21duW9tjt5kjJ9VSe83kqDvMfIA1XDeSWT+r2Fw46PLpt1+Ep7T+Cg0VKzizbUb9VZReRlml/lGlck7UHHFi3lmZM+/DY+FB6bySdq8Vgv6/LS+UKY7T8ZZI/Y7EerUfeCP0m5t7Efo0xc3A6aY2+YjI8GlGr2RMOtV1leT2s9zebQt9KuqgSwuJY4oo1zpIIWQd9pGLBMcRnGK67D2tNM889rbNIZ5OE85MUSxx/NxBeBkkBAMnBdOXbvUG5rrJIFGWIA8ScfzqgXYVxJxub2Q55x2wECfiBaX36x7K8tobI2dap208UZwQA0wMzsx4BV7TU7sTyAyTQWE281mhw13bg+BlT/rXmm91iW0LdwMw5qsik/AGolpZz3GCy+hwfRij0iVh9t14Q/dTLcu+OIq9srGOJdMaBRzOBxJ8SebHzPGgiNvDajgbmEe11H8zUu2vY5BmORHH2WDfyNe5GeBqtu93rWU6pLaF2+s0aE/HGaCzpWG3surLZsRlN3NbtjKRxymQtjkFhmLJjzwAPEVn9hb7xTgR3e0HnlIyYbCCYD2GSJNbHzUqPI0H0fae37W3/T3MMR8JJFU/AnNVR+ULZvP0yPHj3sfHGK89lT2MQ1RWUsWeJb0KYMc9Sez1E+3jWktZkkQOnFTyyCPcQQCD5Ggr9m70Wc5xDdwSH6qyIT+HOat6rNpbv2twMTW0Mn341J+JGRVO26Lwd7Z91LBjj2MpM8J8tEh1IPuMMeFB7bt9+92jP0EsVuD5RQhz/HO491d9210Xe0Y+hnSUDykgjB/jjeoO5Ny0GbO7Xs7p5ZZtQ4xzGSRpGMT9dIbBQ4YAZxjjU22YJtWcEgdraQEDPMpJOrHHsdKDR1nflETOzLwjmsDyDyMY7QH3FQa0VV28kHaWlzH9eCRfihH/ABoKffiQej290P1N1by5+y8gif8A2cz/AM6td5tkC6tpINWhzho3HNJEIeNx911U+fEdapbqI3ewiAO9Ns8FQfrNBqX+LFaLY96J7eGccpYkkH76hv8AjQRd1trG6tklZdMnFJk+pJGSki+51OPLFRoPmL9k/V3adovlLEArj9+PQcf2bnrXS1j9H2hIo4R3a9qPATRBUk97x9mcf2bmu++i6bcXI9a1kW4HDPdThKB7YWlHvoL+lcKcjIrmgUpSgUpVdtraogVcKZJZDpiiUjLtjOMngqgcWY8AAT4AhC3uhsexL38cTIOA7RAxJPJUGCxY9AvGvhe9e7d3s7VtSwSaytmITs2lPaKGGAzJx0qSRhWZmBI5cMfdNk7vkSC7umWa6wdJx3IQfoQqfVHQue83XAwostr7NjuYJLeUZjkQow8j1B6EcwfGg+d/JDvNs64BSKIQ3hGZO0YyPLjmwmfLOPsk5HhgZr6hXyjc75Fo7O7W6kuml7JtUSovZ8RyLsGJI+yMA9cgkV9XoFV+19rLAFGlpJXyIoUwWcjnjJwAOrEhR1Ncbd2sLePVpLyMwSKJcapHPqoM8uRJJ4KoYngDXjsPZBiLTzMJLmQDtJByAHERRg+rGvQcycseJNBHg2G0zLNfFZGGCkC5MMZByDgj51xw77jplVXjV/SlBX7d2vHawtPLnAwFVRlnY8FjRfpMxwAKqdgbFkeQX18Abkj5uIHUlsp+gnQuR68nMngMKAK8Nix+nXP9IP8A1eIslkh5N9F7rzLcVTwTJ+nWtoFKUoFfM/lt2ztG2t0ezISEnTLIvGRSThQM+qDyyOOfDr9MrMvMs948jsBb2GeLEBe2ZMu5J4ARQtjPLMj9VoPjHye/JZPtBvTL9pEhJz3ye0m97cVX7R4np4j79sbYsFpGIreFIkHRRz8yebHzOTUG1nmu8Opa3tz6vdHayDPBsOCIUI6EFyCD82Ripf8AQVv9KJZPObMp/FKWP50FlSq07Bt8dyMRecJMR+MRBPvqvu76ay78zGe1+lLgCSEfWcIAJIx1ZQCo4kMNTANFSuEYEAgggjII61zQQ9q7NjuIzFKMg4IIOGVhxV1YcVYHiCOINUltBHcFrK/ijmmiGpXdFIlTOFmXh3WB7rgY0tx4BlrT1S70WDuizwDNxAe0iGca+HfiJ+rIuV8jpb6IoIx3OhXjDNdw+UdzLpHsSRmUewCurbtXGCo2pdEEEEOlq3Ph+wBq72XfpPDHPGcpIoZc8DgjkR0I5EdDUfaW1TG6xJDJNIwzpTSAq5xrd3IVRngBxY4OAcHAemxtmLb20VqCWWKJYgWxkhVCjOOHIVj9xP6Q9CgVGtDHGGgAdJQ3zDtDxIcg/o+gFaW42vNEuua1bQOLNC6yFQOJYphWIGOSBj4A1E3E4QzrwwL25xjlhp3kX+FwffQdbzZ99LJAzNaKsUyyZVZWbhlWCkkAakZ1yQedaK4hDqyMMqylSPEEYNelKCk3LnLWUIY6njUwufFoWMLH8SGrus/uw2ma+h5aLrWvsmjjlJ/G0nwrQUClKUHDNgZPACs3sN1YPtSY47RcQ5z83Bn5sAYzqk7sjADJJReOgVJ31lxZyICQZjHbgrwI7eRYMjzAkJ91egUS3OjHzVsqnHQyMMjh9iPBHTMgPNRQdglxNxLm3j6KoUyEfaZwypn6oBP2geA9hshPrzk+Pby/yDafyqbNKqgszBVAySxAA8yTyrPX++tskUk6dpPHEpZ3hTUoC8/nGwhI8AxNBPliuIu9G5nUc45NKv8AuSABc46OOJxl151NsL1JkEiHIOQcgggg4ZWB4qwIIIPEGvkd18v9uP0dnK3hrdF/lqqzXa9zcPFJFCkC7RL20qrMxdHj1BpcGMBZEjimUkE6sRccKKDX7CX0mZr9uKDVHaDp2ee/N7ZGXgfqKmMamrRV0ghVFVFAVVAVQOQAGAB7q70CoG27VpYWhUle07jMDghD65BHENp1AEciQelT6UHnBCqKqIoVVAVVAwAAMAAdABXpSlApSlBX7f2mLa2muWGRFGz4+sQOCjzJwB7azWzdlELbbPc6iF9LvTn13ZywVvsvOZG8CIip4EirHfNe0Nna9JrtC/3YA1wc+RaFF99eC7ZhhvLtpD84WihjjQFpJAsQkAVF4kBp348hxJI50GrqHtLasFuA080cYPAa2AyfAA8SfIVWiG7uOLt6JGfoR6XlPk0nFI+oIQMeocVD2psGG1RbuCHMsDiR27zyyJhklUyNl5D2buwUk5YLQVm8PytWFo2hxcM+MhRA6EgnGR22jI4HiOBqlsvltt55FhjtJiXYKNbIo7zBRqOSAMsBnlxqm+WPcae+lj2lYgXEbxKGVCCcDJV1495SCOA48PPhkN09xr2LtZ5oXgDRtBEHGGeWcdlGFXnwLayegXPSg+67lNJEZbKWIxLGRJbqWDYicn5vUvA6HVwB0QxitVVDfDG0LRs84LhD5jVAwPuK/wARq+oFKUoM1sP/ADe8ns+SSZuoPLU2J0HslIf/AEvlVtf7LWVlk1PHIgIWSM4IB5gggq4yAcMCMjNVO+47JYb4c7WUO/nE/wA3MD5BG7T2xitKDQfN9vXc4knja4knijRy0BVVJMaLIA8luI2QTatKrpdTjiDkqNJuee/frjAW9IA8AYIG/wCar97ZCwcopZeTEAkew8xVDumfntpf+e//ABbag0dKUoM7a9zasy9JrSJwPOKSRGPwkj/KtFWc20NG0LGb64ntj++izj/0x+NaOgUpSgzO/wAfmrbw9PtM/wD1CVzsuWTtr1IkGr0nLSSZ0j5iELgDi50BeAIH2geFc/KJCx2fOyDLxBZ1HiYHWbHv7PHvqdFdqsiyD9FchSrdNekacn7aBQOmVxzYUCDYSahJOxuJAcgyY0qfsRjuJjxwW8Saq96exjWaG67lpdqUeXkI3KhO83JAwC4Y8AwOfWFaquskYYFWAIIwQRkEeBB50H5yvfkVljbWb62Frn9KS2rB5YjAwzHgAA3EmvrO69jpuY0IK9nFNcGNhxHpU2IS3g4jhlDDxZqv7DdaygftYbS3jccmSJFI9hA4e6oex3DbSvyGBKxWyEA5xgTPg+B+czjzFBo6UpQKUpQKUpQcM2Bk8hXS3uFdQ6MrqeTKQQfeK9KwfylvbWNrLeIfR7o8InhOlpJPohlHdlXqQ4PDPXFBf3yato2vglvcN7y0Cj8i/wAajqqw7VYso/zq3UI+BnXAza01c+8kiMB/ZuelR91tozPKkd/CsV4ICUZDlJYyULlPBlYIGU8uBHA1ebc2ULiMLqKSIwkikAyY3X1WA6jiQR9JSw5GgsaVV7K2qWPYzqIrgDimeDgc3jY+unEea5AYA1aUGbXdZoXZ7O5e3RyWaHSkkWonJZVYZjJPEhWA8qm2ew8SLPPK08qZ0FwqrHkYJREAAJGRqOWwSM4JFW9VG1Ns6X9HgAkuSM6Poxg8pJSPUXwHrNghRzICPH87tEsOK2sBjJ4Y1zsjlfaqQxn2SCr+oOxtmi3i0ai7El5JG5u7HLOfDJ5AcAAAOAFQ99b9oLC7mU4ZIJCp8G0nSfjighpe3F6W9GcW9sGKicqHklKkqxjVu4iAjAdg2rBwuME8/wCTtynei2lcF/CdIZEP3lWNGA+6y1d7Ks1hhihUYWONUA8AqgD+VSqCnsLn0qKW3uIwsi5injByO8vNSRxRlbIPtB4g03RdvRIkkOZIgYXJ6tCxiLfvaNXvqPK3Z7UjxyntHDe2CRCnvxcSfCrqC3ClyPptqPt0hf8AloPaqDdHB9MkXk97L8YwsJ/OIir+qDcW1eOzTtAQ7vLKwIwcyyvLg+5wKC6urpIkMkjqiKMszkKAPEk8BXSwv4p0EkMiSIeTRsGB96nFZtI1vb+USAPb2WlFQgFWnZRIzkHgdCNGF8CznnjHdUFvtVVQBY7q2YsoGB2kDphsDhkpMQT1CL4UEzfBcRRygcYrmB/YO1VJD/q3er2qffBsWN031YJG/ChYfyq3BoOaUpQRdqXUcUMksxCxIhZyeWkDjw68OnWvnO7lxfrbw28sMcNqx7K39JhZmZNR7FJik4NuxTQgOh+8OPEqDvN5LN5YCsQUurxyqrnCsYpFlCkgHTnRjODg4ODjFY7bG+ouLd9FpchIpFa4kCxSLGIXWRwrpKVlbuacqSFzlsYxQaDd/ak0kZITUY3aKWJ3HaRsvNQ+NMwIKlWbQSpUkkk1Yjaz442lwD9XER/NZCv515bt2DJ2074D3MvbMoIIQdmkaLkcCdEakkcMk44Yq5oKN5rycaUj9EU83lMcko4/RjjLR5xnDM5AOMo3EVH2JsVbW8l7MHRNbxkkkks8UkvaO7H1mYTpxPE48q0lRNqXwgjMrAlFwXI4lV+k+OoX1j5A8+RCXSuscgYBlIIIyCDkEHiCCOYrtQKUpQKUqg2lvKA5t7VPSbgcGVDhIvOWXlGPsjLnopoJ+29sR20et8szHTHGgy8jnkiL1J+AGSSACaxO2dlSSSW63JDXd3MuUU5WC3hYTyRoeoJRFd/pM46AAaWy2Ytvrvr2YSTBCXlYaUiTmyRKc6E4cSSWbqTwA892bV5ZX2jMpV5V0QRsMGKEHIyD6ryHDsOncX6NBZ7ZsdZgkUd+GZXXHg2Y5B7OzdjjyHgKsqUoPC7s0lXTIiuMggMM4I5EeBHQjiKgvsdhgR3dxGB0Bjk+LTxu38VWtVm1d4bW2/rFzDF5PIoPuBOTQeB2CzZEt5dSKfo6o4vg1vHG/wDFVXtW6Fuxs7RREFUSzGJEZ8yuUiSNX7hlkdXJeTIAUlueRJXfywP/AHjh9YxyhfxlNP515XyK7m8gkSSORIsOp1IGgdnQkpnuMJGVmGdOAcc8ADXcRBOoFjhNcqSKzdFlxEpi1HuhoywDEZB5GB8o+0Vm2FcTpkCSFThhgjUygqR0IyQR45r32hvE0mhdEZwwfsopVmklZCGjVFQYRO00lpHICgcQAdS1nygWTW+700UhDSCNNZXkXeZC2M9NbHHlQXsl/cWPeuX9ItetxpCyRD60qoArp4ugXTzKkZYadGBAIOQeII61xoGNJ4jGONZzdkG2ml2cc6EAmts9InJBi8+zcEDwVoxQd9uNi/2efEzr8YtX/JWirM7y/wBe2Z/fTfD0eT/qK01Argmuap977po7K4ZMazGUjz1d/m4x73ZRQY/du+uLS3F++mWzupGuZsLpkgEzalkzn52MKU1A4ZRxGQMVpdsnO0NnkeFxx8jGv/8AKubWwRIFt9IMaxiPSeWkLpxjwxWE3dnIurK0Y5a29NhyeemMxCInz7KSP86DV73xGS2a2Bw1wRAMcwH4SMPNYw7fu1C2nsm5gjM1pczSSRgt2M7K6zYGShJXUjHHdKkAHmCOFT7OTtrqV/oW/wAyvm7BXkbzwpjUHoe0HWrigqtmbwwTQxTq4AkjWQBjxAZQwB8+NK/PcHyd38yrPBIVhkAkiGpxhHGpBgcu6RSg+17UVtoXT2QYraQY9KKkgyuwDLbhhyQIQz456lX61aX0NVi7GMCNQulQqrhRjAAXGMeWKpdwU/zQyn1pp55WPjrnfT8ECr7q0dBldjpeWUKW7QC6jjGlJIXVX05OkGKYgDSuF4SMTirBd6LYHErtAeWLhGi4+AZwFb90mrquGUEYIyPOg6xSqwDKQwPIg5HxFd6p5d2LUksIVjY82hLRMf3oipNdTsN1/RXlwg8GMco+MqMx/FQRm2NNbEtYsnZk5NrNkR5PPsnUEwZPTDL4KuSa63G9Two73NjcxqilmdeylXA4kgpJqwB4qKlG2v19W4t3Hg9u4P4kmx/DULat5fxxsXtrSWPGHxLPnB4HuLbuSMHjjNB6R73hvUsr5v8A5cr+bkCuf6XvpP0Vh2f2rqdFx56YO1J9mR7awe6m/dxEr20s2zmEL9mjT3bxNpABUEvCTJgELr0gnBzxzWhk341gAX2zY2PSNnumP3VQxknHkaC6bYE8/wDXLtinWG2BgT2M4Yyt+JQfCpkFxbW9sxt+wSGL6pCRrg97vKCM+PM586yiWbXRBKXd753f+a249sIVWkHhqjf2irD/ACRuXlWWa9QiP9DFHbgRxY5MqO7AuOjMCR0xQTYLV751mnRktkYNDA4w0jDis0ynkAeKRnlwZu9hUvL/AGjDAuuaWONfGR1UfFjVUd2dYxNeXco8BKIf/TLGfzqRZbsWkTa0to9f7Rl1P+N8sfjQQzvjC/C2inuj0MER0n/SyaYv4q6mbac3qRW9qvQys07/AII9CA/vmtLSgzJ3TaT+tXt1P4or9gns0wBWI8mY1ZbL3dtbf9BbRRk82VBqPtbGT7zVpSgVm9s2wtXF7CoUGRRdIowJEYhO0IHDWmQ2rmVDLx4Y0lUO/bf9n3IzgvH2a/ekIjT+JhQXioBkgDjzrL/KQmu1jg59td20eP8ATox/JCfYDWqFZ/a0fbX1pFzEGu6fyOkwRA/e7WVh/dmg0FZ3eX5u5sbgdJjA5+xOhAH+tSGr2K4RiwVlYodLAEEqcZwQORwQcHxrP/KHwsjJ+znt5PwXEbH8gaDnbJztKwTqEuJPcFRM/GQVpKzNt87taV/o21qsWftzP2jj2hI4j+8K01ArL73XidrbQuyrGrNdzljwWO2AYE/6ZoD7jWor5XLepd3fbysFtpGaTLEafRbE91j9mW6l1+aIvvDWbvbdnuLqRJI+xj7BJoYyO+yyM66pCfVYdmO4PVDjJJ4DPWEYG8cqg/qpJceGuO0j/wDt1bWe14rjasLwPqX0OdHyrKVZJoO6yuAykajwIHOqzYiB95b5x+rtI0PtbQ38hQaXcM5tS5OS9xcMfabiTh7uA91em8N9rzYwt8/KuGKnjDG3Bpm56TjOgH1mx0DEZzaO7+m+gtIbq6SKYz3E0SSlVVc5OkqA66ppgfW6MK2GxtiwWqFIIwgJyxySzH6zOxLOfMk0Ey2gWNFjQBURQqqOQAGAB7AK4r1pQZrcJsQS259aC6njI8jK0sfuMUkZHtrS1ldr5sro3wB9HmVUu8fqynCO4x9UA6HPRQh5Ka1KMCAQcg8QR1oOaUpQKUpQKUpQZ7be2IYJAt5EqwtjRcMA0YJ4FJCR80c8ie6fEHhV1ZpHpDRBNJ4gpjB9hXga9XQEEEAgjBB4g+WKzc3yf7OYk+iImeYjLRg+1Y2Cn3igk7Z3phgbsVzPcn1beHDOfNhyjXxZyAK6bK2TM7i5vXBkHGOCMnsof/2yeLsOH0QvHNjsjYtvaqUt4I4VPEiNQuT4nHM+ZqfQKUpQKUpQKUpQKzG3m9IvLeyXisTC6uPIIT2CHzaUa/ZEattvbWFtFr0l3Y6Iol9aRznSg+BJPIAMTwBqgtLyHZyE3Mna31y3aSJEC8kj4wEjjHe0IoCrnAAGSRkmg0u1Nox28TzytpRBkn8gABxZiSAAOJJAHOsd/nEsvo6kw3N0BPcuuNVtbqdEUKniBI3eAPEBjO45AVa7P2TNczJd3oCiM6re0BDCM/tZGHCSbB4Y7qdMnvVlbPeOVGvLyJY2Hfupi4Yk28UrW8McZDAKTHbzygnUMsOHeyA1fydIEsliCgNDLLC5GO80UrxmQ45s2kMT1JNeXyosf6MuAo1M3ZqqjqzSoFHvJAqVuf8A98xy9Nlx8FDfxBq430IK20X7S9gGP7t+3P5RE/GgsdhbO7GM6sGWRjJMw+k7Yz7gAqD7KrVjXSWQKCzEKBxJJwB7zWXuN52uSYdmKJjnDXRB7CLxIb9e3gqZGfWIoON7Lx7iQbKt2IeVc3Mq/qITwPHpJJxVB95ulZ/eXZ5FzMkERZba2sMQxjJMSXckkiIvU6Il4DidIHGtxu/sNLWMqpZ3dtcsr8Xkc82Y/kAOAGAKoN4drR2F8bqXVomtBGoUZLSQykpEoHN3FwcD7B8DQQNybdpNqX140bR60QhHGGXtAAFZfouY7eKQg8R2mDypu09wJ7y9jsxMLiZkRllRCRC7xAvrxhe6MFdXDpVnbGSy2fPdTAG6lLTOoP62TCQwg9dPzUQ8cZ61f7A2cLa2htwc9nGqFjzYgd5j5k5PvoImwNkyI8l1cFWuZgqkJnTGiZKRITxIBZiWIGpiTgDAF3SlApSlBwygjB4g8xWcTZM9mc2WHg5m0kbGjjx7GTjoH9m2V5YKCtJSgpLTeiBmEcha3lPARXA7NicZwpJ0Se1GYVd15XVskilJEV1PNXAYH2g8DWd2hufGsb+htLbS6D2YhldI847oMWTHjPD1eVBp6Vk9hJcTQJPDfSHVnKXMMLlGB0tG3YiM5VgVPHmKnY2io52cx9ksP/GXFBfUrPDaV+vr2Ebf3V0D/iRJXT/KO5HrbLuv3XtWH+OP5UGkpWbTemT6Wzr5f3IT/uymo0W/kbPJGtnfM8RCyBYM6SQGAJDYzgg++g1tKyz75N02btA/6FR/vSCuF3ruGHd2Te/vm3T+c1BqqVlxtvaLDubLC/311Gv+Gr12D7VfPcsYfDLzTH4BY8/Gg01KzY2Rfv8ApNohP/L2yL+cxl/lXb/JCNsdvcXc/wB+4dQfakJRD8KCw2tt+1thm4uIovvuoJ9gJyfdUCPeGSc4tLaRh+2uA0EfuVh2rn2IFP1hXsm6VksckSWsKCRGRysagkMMHLYyeB61zufetLaoJDmWLMM395ETG5/eK6h5MKCqbc6aWXt7naE5fTpC26pCqqeJVDh5EzgZIcMcDJ4AC62Ju7bWmewiVWb15Dlnf70jEs3vNWtKDzuGIViOYUkfCvm2y91jNs6zkWdYoX2fDHdhlLa4lxMQrahoPemUnB4SHhkCvppFfMtnSNPBHsFA2Yi0V4/HuW8cjKi6uHfnjVQAOSsx6Cg1u4cRFlHIww07SXJB4EekSNMAR4gOB7qj7xWC3d5bWz6uzjjkuGKSPGQ3CKPvRkMMh5uR+ia06jAwOAFUO7nzs11d9HkEEZ8Ut8qf9s0/tGKCg2tunaW1xa3LRtJH2vZSekSyTBTIMRSYmdgCJAqZH7TPThvQMcBXjfWaTRvDKoeN1Ksp5EEYIrNQXV3Yjs5o5Lu3X1J4hqlVeiyx85COWtMk9VzxIayq7bmyhcIq50vG6yxPjOh09VsdRxKkdVLDrVcu+1n1kdT9VoJ1b8JjzUS72zdXY7KxhkhVuDXdzGUCDqY4Xw8j+GoBfbyoO17L6Zfx2y8YbMrNORyMpB7GLzK8ZT4fN+Nauq3d/YsdpCsEWSASzO5yzuxy0jt9JmPEmrKgUpSgUpSgUpSgUpSgyd6W2fcSXOC1lOdU4UZMEnIz4HExuANePVI1ci2NPa3KSIskbq6MMqykEEHkQRwIr1qhl3St9Rkh7S2diSxtnMYJPNmj4xsfNlJoL6lZp93brku1boD7UVox+PYCo8u44l/rN9ezryKGURIfasCpn3mgm7Q3mUyG1tNM9z1VTlIvtzMPUA+r6zcgOosNibLW3j0AlmZi8jnm7scu59p5DkAABwArvsjZEFrGIreJIkH0UGPeepPmeNTaBSlKBSlKBSlKBWWdvQ9oZPCC+wM9EuEXSPZ2sSgfei8WrU1D2vsyO5heCUZRh0OCCDlWUj1WBAII5ECgmUrKWW3XtCLbaLY46YrzGI5R0DnlDL4g4VjxU9BqlYEZByDyIoOajwWSI8kijDSaS+OpUaQx89IVc+Cr4VIqs25tyG1UGRiWY4jiQapJG6KiDix/IcyQONB5bz7SaKIRxEekTt2UA594gkuR1VFDOfJccyKnbLsVghjgTOmNAgzxJwMZJ6k8yfGqjd/ZkrStfXYAnddEcQOoW8ec6ARwZ2IBdhzIAHBQToaBSlKBSsxcXsonkXt9KoOGVXByePDIzjPt4V0ubqXBAulwORwgyckEZz0Azy8K7bN5+um3eWqpWZS5mPdW5UsTw4JkeAOG5HyzUm02lKCFZGYk8WIKjGQoPLgOJ4VL0rylwq9pVZ/SLhQWj72og414AGoZOFJ4lcAAHmKjvtmQHHYMeBP0uBzgA93ny+NZnTyqdlXdK6o2QD4ilYZdqUpQKUpQKUpQKUpQKUpQKUpQKUpQKUpQKUpQdJolZSrKGUjBDAEEeBB51g96t34LSPtbUSW54nTBNNGnj+iRwn8Nc0oMPu1vDdXMxhmuZimcd2RkP4oyG/OvsGxt3ra3JeKICRh3pXLSSN1wZZCzkeRNc0oLWlKUClKUEeexjf1kU8c8hzHXNeJ2RB+xTqfVHXnXNK1Msp7XWubfZkKNqSNQccwP/eKmUpUtt8lupSlKiFKUoP/Z">
            <a:hlinkClick r:id="rId4"/>
          </p:cNvPr>
          <p:cNvSpPr>
            <a:spLocks noChangeAspect="1" noChangeArrowheads="1"/>
          </p:cNvSpPr>
          <p:nvPr/>
        </p:nvSpPr>
        <p:spPr bwMode="auto">
          <a:xfrm>
            <a:off x="28575" y="-1379538"/>
            <a:ext cx="3810000" cy="28765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633413"/>
            <a:ext cx="8229600" cy="995362"/>
          </a:xfrm>
        </p:spPr>
        <p:txBody>
          <a:bodyPr/>
          <a:lstStyle/>
          <a:p>
            <a:pPr eaLnBrk="1" hangingPunct="1"/>
            <a:r>
              <a:rPr lang="en-GB" sz="3200" smtClean="0"/>
              <a:t>Summary</a:t>
            </a:r>
          </a:p>
        </p:txBody>
      </p:sp>
      <p:sp>
        <p:nvSpPr>
          <p:cNvPr id="23555" name="Content Placeholder 2"/>
          <p:cNvSpPr>
            <a:spLocks noGrp="1"/>
          </p:cNvSpPr>
          <p:nvPr>
            <p:ph idx="1"/>
          </p:nvPr>
        </p:nvSpPr>
        <p:spPr>
          <a:xfrm>
            <a:off x="457200" y="1511820"/>
            <a:ext cx="8229600" cy="5589588"/>
          </a:xfrm>
        </p:spPr>
        <p:txBody>
          <a:bodyPr/>
          <a:lstStyle/>
          <a:p>
            <a:pPr eaLnBrk="1" hangingPunct="1"/>
            <a:r>
              <a:rPr lang="en-GB" sz="2400" dirty="0" smtClean="0"/>
              <a:t>We use contrasts to </a:t>
            </a:r>
            <a:r>
              <a:rPr lang="en-GB" sz="2400" dirty="0" smtClean="0">
                <a:solidFill>
                  <a:srgbClr val="C00000"/>
                </a:solidFill>
              </a:rPr>
              <a:t>compare</a:t>
            </a:r>
            <a:r>
              <a:rPr lang="en-GB" sz="2400" dirty="0" smtClean="0"/>
              <a:t> conditions</a:t>
            </a:r>
          </a:p>
          <a:p>
            <a:pPr eaLnBrk="1" hangingPunct="1"/>
            <a:endParaRPr lang="en-GB" sz="1000" dirty="0" smtClean="0"/>
          </a:p>
          <a:p>
            <a:pPr eaLnBrk="1" hangingPunct="1"/>
            <a:r>
              <a:rPr lang="en-GB" sz="2400" dirty="0" smtClean="0"/>
              <a:t>Important to think your design ahead because it will influence </a:t>
            </a:r>
            <a:r>
              <a:rPr lang="en-GB" sz="2400" dirty="0" smtClean="0">
                <a:solidFill>
                  <a:srgbClr val="C00000"/>
                </a:solidFill>
              </a:rPr>
              <a:t>model specification </a:t>
            </a:r>
            <a:r>
              <a:rPr lang="en-GB" sz="2400" dirty="0" smtClean="0"/>
              <a:t>and </a:t>
            </a:r>
            <a:r>
              <a:rPr lang="en-GB" sz="2400" dirty="0" smtClean="0">
                <a:solidFill>
                  <a:srgbClr val="C00000"/>
                </a:solidFill>
              </a:rPr>
              <a:t>contrasts interpretation</a:t>
            </a:r>
          </a:p>
          <a:p>
            <a:pPr eaLnBrk="1" hangingPunct="1"/>
            <a:endParaRPr lang="en-GB" sz="1000" dirty="0" smtClean="0">
              <a:solidFill>
                <a:srgbClr val="C00000"/>
              </a:solidFill>
            </a:endParaRPr>
          </a:p>
          <a:p>
            <a:pPr eaLnBrk="1" hangingPunct="1"/>
            <a:endParaRPr lang="en-GB" dirty="0" smtClean="0">
              <a:solidFill>
                <a:srgbClr val="C00000"/>
              </a:solidFill>
            </a:endParaRPr>
          </a:p>
          <a:p>
            <a:pPr eaLnBrk="1" hangingPunct="1"/>
            <a:endParaRPr lang="en-GB" dirty="0" smtClean="0">
              <a:solidFill>
                <a:srgbClr val="C00000"/>
              </a:solidFill>
            </a:endParaRPr>
          </a:p>
          <a:p>
            <a:pPr marL="0" indent="0" eaLnBrk="1" hangingPunct="1">
              <a:buNone/>
            </a:pPr>
            <a:endParaRPr lang="en-GB" dirty="0" smtClean="0">
              <a:solidFill>
                <a:srgbClr val="C00000"/>
              </a:solidFill>
            </a:endParaRPr>
          </a:p>
          <a:p>
            <a:pPr eaLnBrk="1" hangingPunct="1"/>
            <a:r>
              <a:rPr lang="en-GB" sz="2400" dirty="0" smtClean="0"/>
              <a:t>T-contrasts are particular cases of F-contrasts</a:t>
            </a:r>
          </a:p>
          <a:p>
            <a:pPr lvl="1" eaLnBrk="1" hangingPunct="1"/>
            <a:r>
              <a:rPr lang="en-GB" sz="2000" dirty="0" smtClean="0"/>
              <a:t>One-dimensional F-Contrast </a:t>
            </a:r>
            <a:r>
              <a:rPr lang="en-GB" sz="2000" dirty="0" smtClean="0">
                <a:sym typeface="Wingdings" pitchFamily="2" charset="2"/>
              </a:rPr>
              <a:t> F=T</a:t>
            </a:r>
            <a:r>
              <a:rPr lang="en-GB" sz="2000" baseline="30000" dirty="0" smtClean="0">
                <a:sym typeface="Wingdings" pitchFamily="2" charset="2"/>
              </a:rPr>
              <a:t>2</a:t>
            </a:r>
            <a:endParaRPr lang="en-GB" sz="2000" dirty="0" smtClean="0"/>
          </a:p>
          <a:p>
            <a:pPr eaLnBrk="1" hangingPunct="1"/>
            <a:endParaRPr lang="en-GB" sz="1000" dirty="0" smtClean="0"/>
          </a:p>
          <a:p>
            <a:pPr eaLnBrk="1" hangingPunct="1"/>
            <a:r>
              <a:rPr lang="en-GB" sz="2400" dirty="0" smtClean="0"/>
              <a:t>F-Contrasts are </a:t>
            </a:r>
            <a:r>
              <a:rPr lang="en-GB" sz="2400" dirty="0" smtClean="0">
                <a:solidFill>
                  <a:srgbClr val="C00000"/>
                </a:solidFill>
              </a:rPr>
              <a:t>more flexible </a:t>
            </a:r>
            <a:r>
              <a:rPr lang="en-GB" sz="2400" dirty="0" smtClean="0"/>
              <a:t>(larger space of hypotheses), but are also </a:t>
            </a:r>
            <a:r>
              <a:rPr lang="en-GB" sz="2400" dirty="0" smtClean="0">
                <a:solidFill>
                  <a:srgbClr val="C00000"/>
                </a:solidFill>
              </a:rPr>
              <a:t>less sensitive</a:t>
            </a:r>
            <a:r>
              <a:rPr lang="en-GB" sz="2400" dirty="0" smtClean="0"/>
              <a:t> than T-Contrasts</a:t>
            </a:r>
          </a:p>
        </p:txBody>
      </p:sp>
      <p:graphicFrame>
        <p:nvGraphicFramePr>
          <p:cNvPr id="5" name="Table 4"/>
          <p:cNvGraphicFramePr>
            <a:graphicFrameLocks noGrp="1"/>
          </p:cNvGraphicFramePr>
          <p:nvPr>
            <p:extLst>
              <p:ext uri="{D42A27DB-BD31-4B8C-83A1-F6EECF244321}">
                <p14:modId xmlns="" xmlns:p14="http://schemas.microsoft.com/office/powerpoint/2010/main" val="1005142539"/>
              </p:ext>
            </p:extLst>
          </p:nvPr>
        </p:nvGraphicFramePr>
        <p:xfrm>
          <a:off x="899592" y="3050958"/>
          <a:ext cx="7272808" cy="1458162"/>
        </p:xfrm>
        <a:graphic>
          <a:graphicData uri="http://schemas.openxmlformats.org/drawingml/2006/table">
            <a:tbl>
              <a:tblPr firstRow="1" bandRow="1">
                <a:tableStyleId>{37CE84F3-28C3-443E-9E96-99CF82512B78}</a:tableStyleId>
              </a:tblPr>
              <a:tblGrid>
                <a:gridCol w="3636404"/>
                <a:gridCol w="3636404"/>
              </a:tblGrid>
              <a:tr h="486054">
                <a:tc>
                  <a:txBody>
                    <a:bodyPr/>
                    <a:lstStyle/>
                    <a:p>
                      <a:pPr algn="ctr"/>
                      <a:r>
                        <a:rPr lang="en-GB" dirty="0" smtClean="0"/>
                        <a:t>T-Contrasts</a:t>
                      </a:r>
                      <a:endParaRPr lang="en-GB" dirty="0"/>
                    </a:p>
                  </a:txBody>
                  <a:tcPr anchor="ctr"/>
                </a:tc>
                <a:tc>
                  <a:txBody>
                    <a:bodyPr/>
                    <a:lstStyle/>
                    <a:p>
                      <a:pPr algn="ctr"/>
                      <a:r>
                        <a:rPr lang="en-GB" dirty="0" smtClean="0"/>
                        <a:t>F-Contrasts</a:t>
                      </a:r>
                      <a:endParaRPr lang="en-GB" dirty="0"/>
                    </a:p>
                  </a:txBody>
                  <a:tcPr anchor="ctr"/>
                </a:tc>
              </a:tr>
              <a:tr h="486054">
                <a:tc>
                  <a:txBody>
                    <a:bodyPr/>
                    <a:lstStyle/>
                    <a:p>
                      <a:pPr algn="ctr"/>
                      <a:r>
                        <a:rPr lang="en-GB" dirty="0" smtClean="0"/>
                        <a:t>One-dimensional (c = vector)</a:t>
                      </a:r>
                      <a:endParaRPr lang="en-GB" dirty="0"/>
                    </a:p>
                  </a:txBody>
                  <a:tcPr anchor="ctr"/>
                </a:tc>
                <a:tc>
                  <a:txBody>
                    <a:bodyPr/>
                    <a:lstStyle/>
                    <a:p>
                      <a:pPr algn="ctr"/>
                      <a:r>
                        <a:rPr lang="en-GB" dirty="0" smtClean="0"/>
                        <a:t>Multi-dimensional (c = matrix)</a:t>
                      </a:r>
                      <a:endParaRPr lang="en-GB" dirty="0"/>
                    </a:p>
                  </a:txBody>
                  <a:tcPr anchor="ctr"/>
                </a:tc>
              </a:tr>
              <a:tr h="486054">
                <a:tc>
                  <a:txBody>
                    <a:bodyPr/>
                    <a:lstStyle/>
                    <a:p>
                      <a:pPr algn="ctr"/>
                      <a:r>
                        <a:rPr lang="en-GB" dirty="0" smtClean="0"/>
                        <a:t>Directional (A &gt; B)</a:t>
                      </a:r>
                      <a:endParaRPr lang="en-GB" dirty="0"/>
                    </a:p>
                  </a:txBody>
                  <a:tcPr anchor="ctr"/>
                </a:tc>
                <a:tc>
                  <a:txBody>
                    <a:bodyPr/>
                    <a:lstStyle/>
                    <a:p>
                      <a:pPr algn="ctr"/>
                      <a:r>
                        <a:rPr lang="en-GB" dirty="0" smtClean="0"/>
                        <a:t>Non-directional (A ≠ B)</a:t>
                      </a:r>
                      <a:endParaRPr lang="en-GB" dirty="0"/>
                    </a:p>
                  </a:txBody>
                  <a:tcPr anchor="ctr"/>
                </a:tc>
              </a:tr>
            </a:tbl>
          </a:graphicData>
        </a:graphic>
      </p:graphicFrame>
    </p:spTree>
    <p:extLst>
      <p:ext uri="{BB962C8B-B14F-4D97-AF65-F5344CB8AC3E}">
        <p14:creationId xmlns="" xmlns:p14="http://schemas.microsoft.com/office/powerpoint/2010/main" val="42469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692150"/>
            <a:ext cx="8229600" cy="1512888"/>
          </a:xfrm>
        </p:spPr>
        <p:txBody>
          <a:bodyPr>
            <a:normAutofit fontScale="90000"/>
          </a:bodyPr>
          <a:lstStyle/>
          <a:p>
            <a:pPr eaLnBrk="1" hangingPunct="1"/>
            <a:r>
              <a:rPr lang="en-GB" sz="3200" smtClean="0"/>
              <a:t>Thank you!</a:t>
            </a:r>
            <a:br>
              <a:rPr lang="en-GB" sz="3200" smtClean="0"/>
            </a:br>
            <a:r>
              <a:rPr lang="en-GB" sz="3200" smtClean="0"/>
              <a:t/>
            </a:r>
            <a:br>
              <a:rPr lang="en-GB" sz="3200" smtClean="0"/>
            </a:br>
            <a:r>
              <a:rPr lang="en-GB" sz="3200" smtClean="0"/>
              <a:t>Resources:</a:t>
            </a:r>
          </a:p>
        </p:txBody>
      </p:sp>
      <p:sp>
        <p:nvSpPr>
          <p:cNvPr id="41987" name="Content Placeholder 2"/>
          <p:cNvSpPr>
            <a:spLocks noGrp="1"/>
          </p:cNvSpPr>
          <p:nvPr>
            <p:ph idx="1"/>
          </p:nvPr>
        </p:nvSpPr>
        <p:spPr>
          <a:xfrm>
            <a:off x="446088" y="2420938"/>
            <a:ext cx="8229600" cy="4248150"/>
          </a:xfrm>
        </p:spPr>
        <p:txBody>
          <a:bodyPr/>
          <a:lstStyle/>
          <a:p>
            <a:pPr eaLnBrk="1" hangingPunct="1"/>
            <a:r>
              <a:rPr lang="en-GB" sz="2400" dirty="0" smtClean="0"/>
              <a:t>Slides from Methods for Dummies 2011, 2012</a:t>
            </a:r>
          </a:p>
          <a:p>
            <a:r>
              <a:rPr lang="en-GB" sz="2400" dirty="0" smtClean="0"/>
              <a:t>Guillaume </a:t>
            </a:r>
            <a:r>
              <a:rPr lang="en-GB" sz="2400" dirty="0" err="1" smtClean="0"/>
              <a:t>Flandin</a:t>
            </a:r>
            <a:r>
              <a:rPr lang="en-GB" sz="2400" dirty="0" smtClean="0"/>
              <a:t> SPM Course slides</a:t>
            </a:r>
          </a:p>
          <a:p>
            <a:pPr eaLnBrk="1" hangingPunct="1"/>
            <a:r>
              <a:rPr lang="en-GB" sz="2400" dirty="0" smtClean="0"/>
              <a:t>Human Brain Function; J </a:t>
            </a:r>
            <a:r>
              <a:rPr lang="en-GB" sz="2400" dirty="0" err="1" smtClean="0"/>
              <a:t>Ashburner</a:t>
            </a:r>
            <a:r>
              <a:rPr lang="en-GB" sz="2400" dirty="0" smtClean="0"/>
              <a:t>, K </a:t>
            </a:r>
            <a:r>
              <a:rPr lang="en-GB" sz="2400" dirty="0" err="1" smtClean="0"/>
              <a:t>Friston</a:t>
            </a:r>
            <a:r>
              <a:rPr lang="en-GB" sz="2400" dirty="0" smtClean="0"/>
              <a:t>, W Penny.</a:t>
            </a:r>
          </a:p>
          <a:p>
            <a:pPr eaLnBrk="1" hangingPunct="1"/>
            <a:r>
              <a:rPr lang="en-GB" sz="2400" dirty="0" err="1" smtClean="0"/>
              <a:t>Rik</a:t>
            </a:r>
            <a:r>
              <a:rPr lang="en-GB" sz="2400" dirty="0" smtClean="0"/>
              <a:t> Henson Short SPM Course slides</a:t>
            </a:r>
          </a:p>
          <a:p>
            <a:pPr eaLnBrk="1" hangingPunct="1"/>
            <a:r>
              <a:rPr lang="en-GB" sz="2400" dirty="0" smtClean="0"/>
              <a:t>SPM Manual and Data Set</a:t>
            </a:r>
          </a:p>
          <a:p>
            <a:pPr eaLnBrk="1" hangingPunct="1">
              <a:buFontTx/>
              <a:buNone/>
            </a:pPr>
            <a:endParaRPr lang="en-GB" sz="2400" dirty="0" smtClean="0"/>
          </a:p>
          <a:p>
            <a:pPr eaLnBrk="1" hangingPunct="1"/>
            <a:endParaRPr lang="en-GB" dirty="0" smtClean="0"/>
          </a:p>
        </p:txBody>
      </p:sp>
    </p:spTree>
    <p:extLst>
      <p:ext uri="{BB962C8B-B14F-4D97-AF65-F5344CB8AC3E}">
        <p14:creationId xmlns="" xmlns:p14="http://schemas.microsoft.com/office/powerpoint/2010/main" val="1482919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http://www.snl.salk.edu/~anja/pictures/fmri.jpg"/>
          <p:cNvPicPr>
            <a:picLocks noChangeAspect="1" noChangeArrowheads="1"/>
          </p:cNvPicPr>
          <p:nvPr/>
        </p:nvPicPr>
        <p:blipFill>
          <a:blip r:embed="rId3" cstate="print"/>
          <a:srcRect l="1496" t="32088" r="6348" b="17832"/>
          <a:stretch>
            <a:fillRect/>
          </a:stretch>
        </p:blipFill>
        <p:spPr bwMode="auto">
          <a:xfrm>
            <a:off x="323528" y="752164"/>
            <a:ext cx="7358114" cy="2377237"/>
          </a:xfrm>
          <a:prstGeom prst="rect">
            <a:avLst/>
          </a:prstGeom>
          <a:noFill/>
        </p:spPr>
      </p:pic>
      <p:grpSp>
        <p:nvGrpSpPr>
          <p:cNvPr id="33" name="Group 27"/>
          <p:cNvGrpSpPr/>
          <p:nvPr/>
        </p:nvGrpSpPr>
        <p:grpSpPr>
          <a:xfrm>
            <a:off x="0" y="548680"/>
            <a:ext cx="1643074" cy="2722268"/>
            <a:chOff x="1428728" y="398110"/>
            <a:chExt cx="1643074" cy="2722268"/>
          </a:xfrm>
        </p:grpSpPr>
        <p:sp>
          <p:nvSpPr>
            <p:cNvPr id="37" name="TextBox 36"/>
            <p:cNvSpPr txBox="1"/>
            <p:nvPr/>
          </p:nvSpPr>
          <p:spPr>
            <a:xfrm>
              <a:off x="1428728" y="1643050"/>
              <a:ext cx="1214446" cy="1477328"/>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38" name="TextBox 37"/>
            <p:cNvSpPr txBox="1"/>
            <p:nvPr/>
          </p:nvSpPr>
          <p:spPr>
            <a:xfrm>
              <a:off x="1581128" y="398110"/>
              <a:ext cx="1490674" cy="646331"/>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p:txBody>
        </p:sp>
      </p:grpSp>
      <p:sp>
        <p:nvSpPr>
          <p:cNvPr id="5" name="Bent Arrow 4"/>
          <p:cNvSpPr/>
          <p:nvPr/>
        </p:nvSpPr>
        <p:spPr>
          <a:xfrm rot="16200000" flipV="1">
            <a:off x="6846192" y="3683838"/>
            <a:ext cx="2376264" cy="1872209"/>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1" name="Picture 2" descr="http://www.imaging.robarts.ca/~wzheng/Site/fMRI_files/High-reso%20model%20neurovascular%20coupling.jpg"/>
          <p:cNvPicPr>
            <a:picLocks noChangeAspect="1" noChangeArrowheads="1"/>
          </p:cNvPicPr>
          <p:nvPr/>
        </p:nvPicPr>
        <p:blipFill>
          <a:blip r:embed="rId4" cstate="print"/>
          <a:srcRect l="10838"/>
          <a:stretch>
            <a:fillRect/>
          </a:stretch>
        </p:blipFill>
        <p:spPr bwMode="auto">
          <a:xfrm>
            <a:off x="4508876" y="4932726"/>
            <a:ext cx="2067913" cy="1304586"/>
          </a:xfrm>
          <a:prstGeom prst="rect">
            <a:avLst/>
          </a:prstGeom>
          <a:noFill/>
        </p:spPr>
      </p:pic>
      <p:pic>
        <p:nvPicPr>
          <p:cNvPr id="65" name="Picture 64" descr="nicole kiddman.png"/>
          <p:cNvPicPr>
            <a:picLocks noChangeAspect="1"/>
          </p:cNvPicPr>
          <p:nvPr/>
        </p:nvPicPr>
        <p:blipFill>
          <a:blip r:embed="rId5"/>
          <a:srcRect r="2849" b="31582"/>
          <a:stretch>
            <a:fillRect/>
          </a:stretch>
        </p:blipFill>
        <p:spPr>
          <a:xfrm>
            <a:off x="1115616" y="1844824"/>
            <a:ext cx="885602" cy="688939"/>
          </a:xfrm>
          <a:prstGeom prst="rect">
            <a:avLst/>
          </a:prstGeom>
        </p:spPr>
      </p:pic>
      <p:pic>
        <p:nvPicPr>
          <p:cNvPr id="66" name="Picture 65" descr="borat.jpg"/>
          <p:cNvPicPr>
            <a:picLocks noChangeAspect="1"/>
          </p:cNvPicPr>
          <p:nvPr/>
        </p:nvPicPr>
        <p:blipFill>
          <a:blip r:embed="rId6"/>
          <a:srcRect l="6853" t="-11765" r="10398"/>
          <a:stretch>
            <a:fillRect/>
          </a:stretch>
        </p:blipFill>
        <p:spPr>
          <a:xfrm>
            <a:off x="835915" y="2204864"/>
            <a:ext cx="927773" cy="666427"/>
          </a:xfrm>
          <a:prstGeom prst="rect">
            <a:avLst/>
          </a:prstGeom>
        </p:spPr>
      </p:pic>
      <p:pic>
        <p:nvPicPr>
          <p:cNvPr id="67" name="Picture 66" descr="angelina-jolie.jpg"/>
          <p:cNvPicPr>
            <a:picLocks noChangeAspect="1"/>
          </p:cNvPicPr>
          <p:nvPr/>
        </p:nvPicPr>
        <p:blipFill>
          <a:blip r:embed="rId7" cstate="print"/>
          <a:srcRect l="23864" b="10667"/>
          <a:stretch>
            <a:fillRect/>
          </a:stretch>
        </p:blipFill>
        <p:spPr>
          <a:xfrm>
            <a:off x="611560" y="2637022"/>
            <a:ext cx="801259" cy="575954"/>
          </a:xfrm>
          <a:prstGeom prst="rect">
            <a:avLst/>
          </a:prstGeom>
        </p:spPr>
      </p:pic>
      <p:pic>
        <p:nvPicPr>
          <p:cNvPr id="68" name="Picture 67" descr="robert.png"/>
          <p:cNvPicPr>
            <a:picLocks noChangeAspect="1"/>
          </p:cNvPicPr>
          <p:nvPr/>
        </p:nvPicPr>
        <p:blipFill>
          <a:blip r:embed="rId8"/>
          <a:srcRect l="17248" t="9039" r="13622" b="8215"/>
          <a:stretch>
            <a:fillRect/>
          </a:stretch>
        </p:blipFill>
        <p:spPr>
          <a:xfrm>
            <a:off x="344194" y="3099362"/>
            <a:ext cx="843430" cy="617670"/>
          </a:xfrm>
          <a:prstGeom prst="rect">
            <a:avLst/>
          </a:prstGeom>
        </p:spPr>
      </p:pic>
      <p:grpSp>
        <p:nvGrpSpPr>
          <p:cNvPr id="7" name="Group 6"/>
          <p:cNvGrpSpPr/>
          <p:nvPr/>
        </p:nvGrpSpPr>
        <p:grpSpPr>
          <a:xfrm>
            <a:off x="344194" y="3933056"/>
            <a:ext cx="3922370" cy="2304256"/>
            <a:chOff x="344194" y="3933056"/>
            <a:chExt cx="3922370" cy="2304256"/>
          </a:xfrm>
        </p:grpSpPr>
        <p:sp>
          <p:nvSpPr>
            <p:cNvPr id="34" name="Bent Arrow 33"/>
            <p:cNvSpPr/>
            <p:nvPr/>
          </p:nvSpPr>
          <p:spPr>
            <a:xfrm flipV="1">
              <a:off x="344194" y="3933056"/>
              <a:ext cx="1995558" cy="2160240"/>
            </a:xfrm>
            <a:prstGeom prst="bent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69" name="Picture 3" descr="Neuronal Activity"/>
            <p:cNvPicPr>
              <a:picLocks noChangeAspect="1" noChangeArrowheads="1"/>
            </p:cNvPicPr>
            <p:nvPr/>
          </p:nvPicPr>
          <p:blipFill>
            <a:blip r:embed="rId9" cstate="print"/>
            <a:stretch>
              <a:fillRect/>
            </a:stretch>
          </p:blipFill>
          <p:spPr bwMode="auto">
            <a:xfrm>
              <a:off x="2411760" y="4904171"/>
              <a:ext cx="1854804" cy="1333141"/>
            </a:xfrm>
            <a:prstGeom prst="rect">
              <a:avLst/>
            </a:prstGeom>
            <a:blipFill dpi="0" rotWithShape="1">
              <a:blip r:embed="rId10" cstate="print">
                <a:alphaModFix amt="50000"/>
              </a:blip>
              <a:srcRect/>
              <a:stretch>
                <a:fillRect/>
              </a:stretch>
            </a:blipFill>
            <a:ln>
              <a:noFill/>
            </a:ln>
            <a:effectLst>
              <a:outerShdw dist="50800" dir="5400000" algn="ctr" rotWithShape="0">
                <a:srgbClr val="000000">
                  <a:alpha val="0"/>
                </a:srgbClr>
              </a:outerShdw>
            </a:effectLst>
          </p:spPr>
        </p:pic>
      </p:grpSp>
      <p:pic>
        <p:nvPicPr>
          <p:cNvPr id="70" name="Picture 69"/>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73127" t="11868" r="8572" b="56205"/>
          <a:stretch/>
        </p:blipFill>
        <p:spPr bwMode="auto">
          <a:xfrm>
            <a:off x="7595970" y="1333559"/>
            <a:ext cx="1410327" cy="1537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extBox 15"/>
          <p:cNvSpPr txBox="1"/>
          <p:nvPr/>
        </p:nvSpPr>
        <p:spPr>
          <a:xfrm>
            <a:off x="7072298" y="6215082"/>
            <a:ext cx="2071734" cy="276999"/>
          </a:xfrm>
          <a:prstGeom prst="rect">
            <a:avLst/>
          </a:prstGeom>
          <a:noFill/>
        </p:spPr>
        <p:txBody>
          <a:bodyPr wrap="square" rtlCol="0">
            <a:spAutoFit/>
          </a:bodyPr>
          <a:lstStyle/>
          <a:p>
            <a:r>
              <a:rPr lang="en-GB" sz="1200" dirty="0" smtClean="0"/>
              <a:t>Images courtesy of [3], [4] </a:t>
            </a:r>
            <a:endParaRPr lang="en-GB" sz="1200" dirty="0"/>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3347864" y="4581128"/>
            <a:ext cx="2331616" cy="1881500"/>
            <a:chOff x="1979712" y="3573016"/>
            <a:chExt cx="3528392" cy="1881500"/>
          </a:xfrm>
        </p:grpSpPr>
        <p:pic>
          <p:nvPicPr>
            <p:cNvPr id="116" name="Picture 2" descr="Nerve impuls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1059" y="3573016"/>
              <a:ext cx="3038475" cy="1704976"/>
            </a:xfrm>
            <a:prstGeom prst="rect">
              <a:avLst/>
            </a:prstGeom>
            <a:noFill/>
            <a:extLst>
              <a:ext uri="{909E8E84-426E-40DD-AFC4-6F175D3DCCD1}">
                <a14:hiddenFill xmlns="" xmlns:a14="http://schemas.microsoft.com/office/drawing/2010/main">
                  <a:solidFill>
                    <a:srgbClr val="FFFFFF"/>
                  </a:solidFill>
                </a14:hiddenFill>
              </a:ext>
            </a:extLst>
          </p:spPr>
        </p:pic>
        <p:sp>
          <p:nvSpPr>
            <p:cNvPr id="117" name="TextBox 116"/>
            <p:cNvSpPr txBox="1"/>
            <p:nvPr/>
          </p:nvSpPr>
          <p:spPr>
            <a:xfrm>
              <a:off x="1979712" y="5085184"/>
              <a:ext cx="3528392" cy="369332"/>
            </a:xfrm>
            <a:prstGeom prst="rect">
              <a:avLst/>
            </a:prstGeom>
            <a:solidFill>
              <a:schemeClr val="bg1"/>
            </a:solidFill>
          </p:spPr>
          <p:txBody>
            <a:bodyPr wrap="square" rtlCol="0">
              <a:spAutoFit/>
            </a:bodyPr>
            <a:lstStyle/>
            <a:p>
              <a:endParaRPr lang="en-GB" dirty="0"/>
            </a:p>
          </p:txBody>
        </p:sp>
      </p:grpSp>
      <p:sp>
        <p:nvSpPr>
          <p:cNvPr id="31" name="TextBox 30"/>
          <p:cNvSpPr txBox="1"/>
          <p:nvPr/>
        </p:nvSpPr>
        <p:spPr>
          <a:xfrm>
            <a:off x="7181544" y="656516"/>
            <a:ext cx="1928826" cy="2585323"/>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59" name="Title 58"/>
          <p:cNvSpPr>
            <a:spLocks noGrp="1"/>
          </p:cNvSpPr>
          <p:nvPr>
            <p:ph type="title"/>
          </p:nvPr>
        </p:nvSpPr>
        <p:spPr>
          <a:xfrm>
            <a:off x="-32" y="54898"/>
            <a:ext cx="8489950" cy="1296988"/>
          </a:xfrm>
        </p:spPr>
        <p:txBody>
          <a:bodyPr/>
          <a:lstStyle/>
          <a:p>
            <a:endParaRPr lang="en-GB" dirty="0"/>
          </a:p>
        </p:txBody>
      </p:sp>
      <p:grpSp>
        <p:nvGrpSpPr>
          <p:cNvPr id="60" name="Group 59"/>
          <p:cNvGrpSpPr/>
          <p:nvPr/>
        </p:nvGrpSpPr>
        <p:grpSpPr>
          <a:xfrm>
            <a:off x="-428660" y="3501008"/>
            <a:ext cx="5857916" cy="2647210"/>
            <a:chOff x="-370902" y="3210682"/>
            <a:chExt cx="5857916" cy="2647210"/>
          </a:xfrm>
        </p:grpSpPr>
        <p:sp>
          <p:nvSpPr>
            <p:cNvPr id="61" name="Cube 60"/>
            <p:cNvSpPr/>
            <p:nvPr/>
          </p:nvSpPr>
          <p:spPr>
            <a:xfrm>
              <a:off x="1577874" y="4514820"/>
              <a:ext cx="1357322" cy="1214446"/>
            </a:xfrm>
            <a:prstGeom prst="cube">
              <a:avLst/>
            </a:prstGeom>
            <a:solidFill>
              <a:srgbClr val="80808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itle 1"/>
            <p:cNvSpPr txBox="1">
              <a:spLocks/>
            </p:cNvSpPr>
            <p:nvPr/>
          </p:nvSpPr>
          <p:spPr>
            <a:xfrm>
              <a:off x="739998" y="4000504"/>
              <a:ext cx="3286148" cy="5715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400" b="1" i="0" u="none" strike="noStrike" kern="1200" cap="none" spc="0" normalizeH="0" baseline="0" noProof="0" dirty="0" smtClean="0">
                  <a:ln>
                    <a:noFill/>
                  </a:ln>
                  <a:solidFill>
                    <a:schemeClr val="tx1">
                      <a:lumMod val="65000"/>
                      <a:lumOff val="35000"/>
                    </a:schemeClr>
                  </a:solidFill>
                  <a:effectLst/>
                  <a:uLnTx/>
                  <a:uFillTx/>
                  <a:latin typeface="+mn-lt"/>
                  <a:ea typeface="+mj-ea"/>
                  <a:cs typeface="+mj-cs"/>
                </a:rPr>
                <a:t>Cognition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TW" sz="1400" b="1" dirty="0" smtClean="0">
                  <a:solidFill>
                    <a:schemeClr val="tx1">
                      <a:lumMod val="65000"/>
                      <a:lumOff val="35000"/>
                    </a:schemeClr>
                  </a:solidFill>
                  <a:ea typeface="+mj-ea"/>
                  <a:cs typeface="+mj-cs"/>
                </a:rPr>
                <a:t>Neuroscience </a:t>
              </a:r>
              <a:r>
                <a:rPr kumimoji="0" lang="en-US" altLang="zh-TW" sz="1400" b="1" i="0" u="none" strike="noStrike" kern="1200" cap="none" spc="0" normalizeH="0" baseline="0" noProof="0" dirty="0" smtClean="0">
                  <a:ln>
                    <a:noFill/>
                  </a:ln>
                  <a:solidFill>
                    <a:schemeClr val="tx1">
                      <a:lumMod val="65000"/>
                      <a:lumOff val="35000"/>
                    </a:schemeClr>
                  </a:solidFill>
                  <a:effectLst/>
                  <a:uLnTx/>
                  <a:uFillTx/>
                  <a:latin typeface="+mn-lt"/>
                  <a:ea typeface="+mj-ea"/>
                  <a:cs typeface="+mj-cs"/>
                </a:rPr>
                <a:t> </a:t>
              </a:r>
              <a:endParaRPr kumimoji="0" lang="en-US" altLang="zh-TW" sz="1400" b="1" i="0" u="none" strike="noStrike" kern="1200" cap="none" spc="0" normalizeH="0" noProof="0" dirty="0" smtClean="0">
                <a:ln>
                  <a:noFill/>
                </a:ln>
                <a:solidFill>
                  <a:schemeClr val="tx1">
                    <a:lumMod val="65000"/>
                    <a:lumOff val="35000"/>
                  </a:schemeClr>
                </a:solidFill>
                <a:effectLst/>
                <a:uLnTx/>
                <a:uFillTx/>
                <a:latin typeface="+mn-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1400" b="1" i="0" u="none" strike="noStrike" kern="1200" cap="none" spc="0" normalizeH="0" noProof="0" dirty="0" smtClean="0">
                <a:ln>
                  <a:noFill/>
                </a:ln>
                <a:solidFill>
                  <a:schemeClr val="tx1">
                    <a:lumMod val="65000"/>
                    <a:lumOff val="35000"/>
                  </a:schemeClr>
                </a:solidFill>
                <a:effectLst/>
                <a:uLnTx/>
                <a:uFillTx/>
                <a:latin typeface="+mn-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400" b="1" i="0" u="none" strike="noStrike" kern="1200" cap="none" spc="0" normalizeH="0" noProof="0" dirty="0" smtClean="0">
                  <a:ln>
                    <a:noFill/>
                  </a:ln>
                  <a:solidFill>
                    <a:schemeClr val="tx1"/>
                  </a:solidFill>
                  <a:effectLst/>
                  <a:uLnTx/>
                  <a:uFillTx/>
                  <a:latin typeface="+mn-lt"/>
                  <a:ea typeface="+mj-ea"/>
                  <a:cs typeface="+mj-cs"/>
                </a:rPr>
                <a:t> </a:t>
              </a:r>
              <a:r>
                <a:rPr kumimoji="0" lang="en-US" altLang="zh-TW" sz="1400" b="1" i="0" u="none" strike="noStrike" kern="1200" cap="none" spc="0" normalizeH="0" baseline="0" noProof="0" dirty="0" smtClean="0">
                  <a:ln>
                    <a:noFill/>
                  </a:ln>
                  <a:solidFill>
                    <a:schemeClr val="tx1"/>
                  </a:solidFill>
                  <a:effectLst/>
                  <a:uLnTx/>
                  <a:uFillTx/>
                  <a:latin typeface="+mn-lt"/>
                  <a:ea typeface="+mj-ea"/>
                  <a:cs typeface="+mj-cs"/>
                </a:rPr>
                <a:t> </a:t>
              </a:r>
              <a:endParaRPr kumimoji="0" lang="zh-TW" altLang="en-US" sz="1400" b="1" i="0" u="none" strike="noStrike" kern="1200" cap="none" spc="0" normalizeH="0" baseline="0" noProof="0" dirty="0">
                <a:ln>
                  <a:noFill/>
                </a:ln>
                <a:solidFill>
                  <a:schemeClr val="tx1"/>
                </a:solidFill>
                <a:effectLst/>
                <a:uLnTx/>
                <a:uFillTx/>
                <a:latin typeface="+mn-lt"/>
                <a:ea typeface="+mj-ea"/>
                <a:cs typeface="+mj-cs"/>
              </a:endParaRPr>
            </a:p>
          </p:txBody>
        </p:sp>
        <p:sp>
          <p:nvSpPr>
            <p:cNvPr id="63" name="Right Arrow 62"/>
            <p:cNvSpPr/>
            <p:nvPr/>
          </p:nvSpPr>
          <p:spPr>
            <a:xfrm>
              <a:off x="929802" y="5018876"/>
              <a:ext cx="648072" cy="277202"/>
            </a:xfrm>
            <a:prstGeom prst="rightArrow">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4" name="Right Arrow 63"/>
            <p:cNvSpPr/>
            <p:nvPr/>
          </p:nvSpPr>
          <p:spPr>
            <a:xfrm>
              <a:off x="2802010" y="4957698"/>
              <a:ext cx="648072" cy="27720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itle 1"/>
            <p:cNvSpPr txBox="1">
              <a:spLocks/>
            </p:cNvSpPr>
            <p:nvPr/>
          </p:nvSpPr>
          <p:spPr>
            <a:xfrm>
              <a:off x="285720" y="4714884"/>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1 </a:t>
              </a:r>
              <a:endParaRPr lang="zh-TW" altLang="en-US" sz="1600" dirty="0">
                <a:solidFill>
                  <a:schemeClr val="bg1"/>
                </a:solidFill>
                <a:latin typeface="Times New Roman" pitchFamily="18" charset="0"/>
                <a:cs typeface="Times New Roman" pitchFamily="18" charset="0"/>
              </a:endParaRPr>
            </a:p>
          </p:txBody>
        </p:sp>
        <p:sp>
          <p:nvSpPr>
            <p:cNvPr id="66" name="Title 1"/>
            <p:cNvSpPr txBox="1">
              <a:spLocks/>
            </p:cNvSpPr>
            <p:nvPr/>
          </p:nvSpPr>
          <p:spPr>
            <a:xfrm>
              <a:off x="3758822" y="3210682"/>
              <a:ext cx="1728192" cy="14401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300" b="1" i="0" u="none" strike="noStrike" kern="1200" cap="none" spc="0" normalizeH="0" baseline="0" noProof="0" dirty="0" smtClean="0">
                  <a:ln>
                    <a:noFill/>
                  </a:ln>
                  <a:effectLst/>
                  <a:uLnTx/>
                  <a:uFillTx/>
                  <a:ea typeface="+mj-ea"/>
                  <a:cs typeface="+mj-cs"/>
                </a:rPr>
                <a:t>Neuronal</a:t>
              </a:r>
              <a:r>
                <a:rPr kumimoji="0" lang="en-US" altLang="zh-TW" sz="1300" b="1" i="0" u="none" strike="noStrike" kern="1200" cap="none" spc="0" normalizeH="0" noProof="0" dirty="0" smtClean="0">
                  <a:ln>
                    <a:noFill/>
                  </a:ln>
                  <a:effectLst/>
                  <a:uLnTx/>
                  <a:uFillTx/>
                  <a:ea typeface="+mj-ea"/>
                  <a:cs typeface="+mj-cs"/>
                </a:rPr>
                <a:t> activity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TW" sz="1300" b="1" dirty="0" smtClean="0">
                  <a:ea typeface="+mj-ea"/>
                  <a:cs typeface="+mj-cs"/>
                </a:rPr>
                <a:t>Neurovascular coupling </a:t>
              </a:r>
              <a:endParaRPr kumimoji="0" lang="en-US" altLang="zh-TW" sz="1300" b="1" i="0" u="none" strike="noStrike" kern="1200" cap="none" spc="0" normalizeH="0" noProof="0" dirty="0" smtClean="0">
                <a:ln>
                  <a:noFill/>
                </a:ln>
                <a:effectLst/>
                <a:uLnTx/>
                <a:uFillTx/>
                <a:ea typeface="+mj-ea"/>
                <a:cs typeface="+mj-cs"/>
              </a:endParaRPr>
            </a:p>
          </p:txBody>
        </p:sp>
        <p:sp>
          <p:nvSpPr>
            <p:cNvPr id="67" name="Title 1"/>
            <p:cNvSpPr txBox="1">
              <a:spLocks/>
            </p:cNvSpPr>
            <p:nvPr/>
          </p:nvSpPr>
          <p:spPr>
            <a:xfrm>
              <a:off x="-370902" y="4417732"/>
              <a:ext cx="1728192" cy="144016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300" b="1" i="0" u="none" strike="noStrike" kern="1200" cap="none" spc="0" normalizeH="0" baseline="0" noProof="0" dirty="0" smtClean="0">
                  <a:ln>
                    <a:noFill/>
                  </a:ln>
                  <a:solidFill>
                    <a:schemeClr val="tx1"/>
                  </a:solidFill>
                  <a:effectLst/>
                  <a:uLnTx/>
                  <a:uFillTx/>
                  <a:latin typeface="+mn-lt"/>
                  <a:ea typeface="+mj-ea"/>
                  <a:cs typeface="+mj-cs"/>
                </a:rPr>
                <a:t>Stimulus </a:t>
              </a:r>
              <a:endParaRPr kumimoji="0" lang="en-US" altLang="zh-TW" sz="1300" b="1" i="0" u="none" strike="noStrike" kern="1200" cap="none" spc="0" normalizeH="0" noProof="0" dirty="0" smtClean="0">
                <a:ln>
                  <a:noFill/>
                </a:ln>
                <a:solidFill>
                  <a:schemeClr val="tx1"/>
                </a:solidFill>
                <a:effectLst/>
                <a:uLnTx/>
                <a:uFillTx/>
                <a:latin typeface="+mn-lt"/>
                <a:ea typeface="+mj-ea"/>
                <a:cs typeface="+mj-cs"/>
              </a:endParaRPr>
            </a:p>
          </p:txBody>
        </p:sp>
      </p:grpSp>
      <p:grpSp>
        <p:nvGrpSpPr>
          <p:cNvPr id="68" name="Group 67"/>
          <p:cNvGrpSpPr/>
          <p:nvPr/>
        </p:nvGrpSpPr>
        <p:grpSpPr>
          <a:xfrm>
            <a:off x="5103416" y="4221088"/>
            <a:ext cx="4725168" cy="1728192"/>
            <a:chOff x="3857620" y="1428736"/>
            <a:chExt cx="4725168" cy="1728192"/>
          </a:xfrm>
        </p:grpSpPr>
        <p:sp>
          <p:nvSpPr>
            <p:cNvPr id="69" name="Cube 68"/>
            <p:cNvSpPr/>
            <p:nvPr/>
          </p:nvSpPr>
          <p:spPr>
            <a:xfrm>
              <a:off x="5082326" y="1942482"/>
              <a:ext cx="1357322" cy="1214446"/>
            </a:xfrm>
            <a:prstGeom prst="cube">
              <a:avLst/>
            </a:prstGeom>
            <a:solidFill>
              <a:srgbClr val="FF0000"/>
            </a:solidFill>
            <a:ln>
              <a:solidFill>
                <a:schemeClr val="tx1"/>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itle 1"/>
            <p:cNvSpPr txBox="1">
              <a:spLocks/>
            </p:cNvSpPr>
            <p:nvPr/>
          </p:nvSpPr>
          <p:spPr>
            <a:xfrm>
              <a:off x="6422548" y="2076808"/>
              <a:ext cx="2160240" cy="9286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300" b="1" i="0" u="none" strike="noStrike" kern="1200" cap="none" spc="0" normalizeH="0" baseline="0" noProof="0" dirty="0" smtClean="0">
                  <a:ln>
                    <a:noFill/>
                  </a:ln>
                  <a:solidFill>
                    <a:srgbClr val="FF0000"/>
                  </a:solidFill>
                  <a:effectLst/>
                  <a:uLnTx/>
                  <a:uFillTx/>
                  <a:latin typeface="+mn-lt"/>
                  <a:ea typeface="+mj-ea"/>
                  <a:cs typeface="+mj-cs"/>
                </a:rPr>
                <a:t>BOLD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TW" sz="1300" b="1" dirty="0" smtClean="0">
                  <a:solidFill>
                    <a:srgbClr val="FF0000"/>
                  </a:solidFill>
                  <a:ea typeface="+mj-ea"/>
                  <a:cs typeface="+mj-cs"/>
                </a:rPr>
                <a:t>T2* </a:t>
              </a:r>
              <a:r>
                <a:rPr kumimoji="0" lang="en-US" altLang="zh-TW" sz="1300" b="1" i="0" u="none" strike="noStrike" kern="1200" cap="none" spc="0" normalizeH="0" baseline="0" noProof="0" dirty="0" err="1" smtClean="0">
                  <a:ln>
                    <a:noFill/>
                  </a:ln>
                  <a:solidFill>
                    <a:srgbClr val="FF0000"/>
                  </a:solidFill>
                  <a:effectLst/>
                  <a:uLnTx/>
                  <a:uFillTx/>
                  <a:latin typeface="+mn-lt"/>
                  <a:ea typeface="+mj-ea"/>
                  <a:cs typeface="+mj-cs"/>
                </a:rPr>
                <a:t>fMRI</a:t>
              </a:r>
              <a:endParaRPr kumimoji="0" lang="zh-TW" altLang="en-US" sz="1300" b="1" i="0" u="none" strike="noStrike" kern="1200" cap="none" spc="0" normalizeH="0" baseline="0" noProof="0" dirty="0">
                <a:ln>
                  <a:noFill/>
                </a:ln>
                <a:solidFill>
                  <a:srgbClr val="FF0000"/>
                </a:solidFill>
                <a:effectLst/>
                <a:uLnTx/>
                <a:uFillTx/>
                <a:latin typeface="+mn-lt"/>
                <a:ea typeface="+mj-ea"/>
                <a:cs typeface="+mj-cs"/>
              </a:endParaRPr>
            </a:p>
          </p:txBody>
        </p:sp>
        <p:sp>
          <p:nvSpPr>
            <p:cNvPr id="71" name="Right Arrow 70"/>
            <p:cNvSpPr/>
            <p:nvPr/>
          </p:nvSpPr>
          <p:spPr>
            <a:xfrm>
              <a:off x="4434254" y="244653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ight Arrow 71"/>
            <p:cNvSpPr/>
            <p:nvPr/>
          </p:nvSpPr>
          <p:spPr>
            <a:xfrm>
              <a:off x="6378470" y="2436848"/>
              <a:ext cx="648072" cy="2772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itle 1"/>
            <p:cNvSpPr txBox="1">
              <a:spLocks/>
            </p:cNvSpPr>
            <p:nvPr/>
          </p:nvSpPr>
          <p:spPr>
            <a:xfrm>
              <a:off x="4153632" y="1428736"/>
              <a:ext cx="3286148" cy="5715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FF0000"/>
                  </a:solidFill>
                  <a:effectLst/>
                  <a:uLnTx/>
                  <a:uFillTx/>
                  <a:latin typeface="+mn-lt"/>
                  <a:ea typeface="+mj-ea"/>
                  <a:cs typeface="+mj-cs"/>
                </a:rPr>
                <a:t>Physiology</a:t>
              </a:r>
              <a:r>
                <a:rPr kumimoji="0" lang="en-US" altLang="zh-TW" sz="1400" b="1" i="0" u="none" strike="noStrike" kern="1200" cap="none" spc="0" normalizeH="0" noProof="0" dirty="0" smtClean="0">
                  <a:ln>
                    <a:noFill/>
                  </a:ln>
                  <a:solidFill>
                    <a:srgbClr val="FF0000"/>
                  </a:solidFill>
                  <a:effectLst/>
                  <a:uLnTx/>
                  <a:uFillTx/>
                  <a:latin typeface="+mn-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TW" sz="1400" b="1" dirty="0" smtClean="0">
                  <a:solidFill>
                    <a:srgbClr val="FF0000"/>
                  </a:solidFill>
                  <a:ea typeface="+mj-ea"/>
                  <a:cs typeface="+mj-cs"/>
                </a:rPr>
                <a:t>Physics </a:t>
              </a:r>
              <a:endParaRPr kumimoji="0" lang="en-US" altLang="zh-TW" sz="1400" b="1" i="0" u="none" strike="noStrike" kern="1200" cap="none" spc="0" normalizeH="0" noProof="0" dirty="0" smtClean="0">
                <a:ln>
                  <a:noFill/>
                </a:ln>
                <a:solidFill>
                  <a:srgbClr val="FF0000"/>
                </a:solidFill>
                <a:effectLst/>
                <a:uLnTx/>
                <a:uFillTx/>
                <a:latin typeface="+mn-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400" b="1" i="0" u="none" strike="noStrike" kern="1200" cap="none" spc="0" normalizeH="0" noProof="0" dirty="0" smtClean="0">
                  <a:ln>
                    <a:noFill/>
                  </a:ln>
                  <a:solidFill>
                    <a:schemeClr val="tx1"/>
                  </a:solidFill>
                  <a:effectLst/>
                  <a:uLnTx/>
                  <a:uFillTx/>
                  <a:latin typeface="+mn-lt"/>
                  <a:ea typeface="+mj-ea"/>
                  <a:cs typeface="+mj-cs"/>
                </a:rPr>
                <a:t> </a:t>
              </a:r>
              <a:r>
                <a:rPr kumimoji="0" lang="en-US" altLang="zh-TW" sz="1400" b="1" i="0" u="none" strike="noStrike" kern="1200" cap="none" spc="0" normalizeH="0" baseline="0" noProof="0" dirty="0" smtClean="0">
                  <a:ln>
                    <a:noFill/>
                  </a:ln>
                  <a:solidFill>
                    <a:schemeClr val="tx1"/>
                  </a:solidFill>
                  <a:effectLst/>
                  <a:uLnTx/>
                  <a:uFillTx/>
                  <a:latin typeface="+mn-lt"/>
                  <a:ea typeface="+mj-ea"/>
                  <a:cs typeface="+mj-cs"/>
                </a:rPr>
                <a:t> </a:t>
              </a:r>
              <a:endParaRPr kumimoji="0" lang="zh-TW" altLang="en-US" sz="1400" b="1" i="0" u="none" strike="noStrike" kern="1200" cap="none" spc="0" normalizeH="0" baseline="0" noProof="0" dirty="0">
                <a:ln>
                  <a:noFill/>
                </a:ln>
                <a:solidFill>
                  <a:schemeClr val="tx1"/>
                </a:solidFill>
                <a:effectLst/>
                <a:uLnTx/>
                <a:uFillTx/>
                <a:latin typeface="+mn-lt"/>
                <a:ea typeface="+mj-ea"/>
                <a:cs typeface="+mj-cs"/>
              </a:endParaRPr>
            </a:p>
          </p:txBody>
        </p:sp>
        <p:sp>
          <p:nvSpPr>
            <p:cNvPr id="74" name="Title 1"/>
            <p:cNvSpPr txBox="1">
              <a:spLocks/>
            </p:cNvSpPr>
            <p:nvPr/>
          </p:nvSpPr>
          <p:spPr>
            <a:xfrm>
              <a:off x="3857620" y="2143116"/>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2 </a:t>
              </a:r>
              <a:endParaRPr lang="zh-TW" altLang="en-US" sz="1600" dirty="0">
                <a:solidFill>
                  <a:schemeClr val="bg1"/>
                </a:solidFill>
                <a:latin typeface="Times New Roman" pitchFamily="18" charset="0"/>
                <a:cs typeface="Times New Roman" pitchFamily="18" charset="0"/>
              </a:endParaRPr>
            </a:p>
          </p:txBody>
        </p:sp>
      </p:grpSp>
      <p:pic>
        <p:nvPicPr>
          <p:cNvPr id="47" name="Picture 8" descr="http://www.snl.salk.edu/~anja/pictures/fmri.jpg"/>
          <p:cNvPicPr>
            <a:picLocks noChangeAspect="1" noChangeArrowheads="1"/>
          </p:cNvPicPr>
          <p:nvPr/>
        </p:nvPicPr>
        <p:blipFill>
          <a:blip r:embed="rId4" cstate="print"/>
          <a:srcRect l="1496" t="32088" r="6348" b="17832"/>
          <a:stretch>
            <a:fillRect/>
          </a:stretch>
        </p:blipFill>
        <p:spPr bwMode="auto">
          <a:xfrm>
            <a:off x="323528" y="763354"/>
            <a:ext cx="7358114" cy="2377237"/>
          </a:xfrm>
          <a:prstGeom prst="rect">
            <a:avLst/>
          </a:prstGeom>
          <a:noFill/>
        </p:spPr>
      </p:pic>
      <p:grpSp>
        <p:nvGrpSpPr>
          <p:cNvPr id="48" name="Group 24"/>
          <p:cNvGrpSpPr/>
          <p:nvPr/>
        </p:nvGrpSpPr>
        <p:grpSpPr>
          <a:xfrm>
            <a:off x="5633182" y="1692048"/>
            <a:ext cx="1405518" cy="1428760"/>
            <a:chOff x="4500562" y="3000372"/>
            <a:chExt cx="2357454" cy="2214578"/>
          </a:xfrm>
        </p:grpSpPr>
        <p:cxnSp>
          <p:nvCxnSpPr>
            <p:cNvPr id="49" name="Straight Connector 48"/>
            <p:cNvCxnSpPr/>
            <p:nvPr/>
          </p:nvCxnSpPr>
          <p:spPr>
            <a:xfrm rot="5400000">
              <a:off x="3965571" y="4035429"/>
              <a:ext cx="1785950" cy="158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500562" y="3000372"/>
              <a:ext cx="2357454" cy="2214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27"/>
          <p:cNvGrpSpPr/>
          <p:nvPr/>
        </p:nvGrpSpPr>
        <p:grpSpPr>
          <a:xfrm>
            <a:off x="0" y="559870"/>
            <a:ext cx="1643074" cy="2722268"/>
            <a:chOff x="1428728" y="398110"/>
            <a:chExt cx="1643074" cy="2722268"/>
          </a:xfrm>
        </p:grpSpPr>
        <p:sp>
          <p:nvSpPr>
            <p:cNvPr id="52" name="TextBox 51"/>
            <p:cNvSpPr txBox="1"/>
            <p:nvPr/>
          </p:nvSpPr>
          <p:spPr>
            <a:xfrm>
              <a:off x="1428728" y="1643050"/>
              <a:ext cx="1214446" cy="1477328"/>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p:txBody>
        </p:sp>
        <p:sp>
          <p:nvSpPr>
            <p:cNvPr id="95" name="TextBox 94"/>
            <p:cNvSpPr txBox="1"/>
            <p:nvPr/>
          </p:nvSpPr>
          <p:spPr>
            <a:xfrm>
              <a:off x="1581128" y="398110"/>
              <a:ext cx="1490674" cy="646331"/>
            </a:xfrm>
            <a:prstGeom prst="rect">
              <a:avLst/>
            </a:prstGeom>
            <a:solidFill>
              <a:schemeClr val="bg1"/>
            </a:solidFill>
            <a:ln>
              <a:solidFill>
                <a:schemeClr val="bg1"/>
              </a:solidFill>
            </a:ln>
          </p:spPr>
          <p:txBody>
            <a:bodyPr wrap="square" rtlCol="0">
              <a:spAutoFit/>
            </a:bodyPr>
            <a:lstStyle/>
            <a:p>
              <a:endParaRPr lang="en-GB" dirty="0" smtClean="0"/>
            </a:p>
            <a:p>
              <a:endParaRPr lang="en-GB" dirty="0" smtClean="0"/>
            </a:p>
          </p:txBody>
        </p:sp>
      </p:grpSp>
      <p:sp>
        <p:nvSpPr>
          <p:cNvPr id="96" name="TextBox 95"/>
          <p:cNvSpPr txBox="1"/>
          <p:nvPr/>
        </p:nvSpPr>
        <p:spPr>
          <a:xfrm>
            <a:off x="7324452" y="589984"/>
            <a:ext cx="1928826" cy="2585323"/>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97" name="Picture 6" descr="http://www.csulb.edu/~cwallis/482/fmri/User-FastFission-brain.gif"/>
          <p:cNvPicPr>
            <a:picLocks noChangeAspect="1" noChangeArrowheads="1"/>
          </p:cNvPicPr>
          <p:nvPr/>
        </p:nvPicPr>
        <p:blipFill>
          <a:blip r:embed="rId5" cstate="print"/>
          <a:srcRect/>
          <a:stretch>
            <a:fillRect/>
          </a:stretch>
        </p:blipFill>
        <p:spPr bwMode="auto">
          <a:xfrm>
            <a:off x="7543803" y="1467651"/>
            <a:ext cx="1600197" cy="1735425"/>
          </a:xfrm>
          <a:prstGeom prst="rect">
            <a:avLst/>
          </a:prstGeom>
          <a:noFill/>
        </p:spPr>
      </p:pic>
      <p:pic>
        <p:nvPicPr>
          <p:cNvPr id="98" name="Picture 97" descr="robert.png"/>
          <p:cNvPicPr>
            <a:picLocks noChangeAspect="1"/>
          </p:cNvPicPr>
          <p:nvPr/>
        </p:nvPicPr>
        <p:blipFill>
          <a:blip r:embed="rId6"/>
          <a:srcRect l="17248" t="9039" r="13622" b="8215"/>
          <a:stretch>
            <a:fillRect/>
          </a:stretch>
        </p:blipFill>
        <p:spPr>
          <a:xfrm>
            <a:off x="59042" y="1860871"/>
            <a:ext cx="1584000" cy="1420137"/>
          </a:xfrm>
          <a:prstGeom prst="rect">
            <a:avLst/>
          </a:prstGeom>
        </p:spPr>
      </p:pic>
      <p:sp>
        <p:nvSpPr>
          <p:cNvPr id="99" name="Rectangle 98"/>
          <p:cNvSpPr/>
          <p:nvPr/>
        </p:nvSpPr>
        <p:spPr>
          <a:xfrm>
            <a:off x="59042" y="1839884"/>
            <a:ext cx="1512562" cy="1512562"/>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99" descr="nicole kiddman.png"/>
          <p:cNvPicPr>
            <a:picLocks noChangeAspect="1"/>
          </p:cNvPicPr>
          <p:nvPr/>
        </p:nvPicPr>
        <p:blipFill>
          <a:blip r:embed="rId7"/>
          <a:srcRect r="2849" b="31582"/>
          <a:stretch>
            <a:fillRect/>
          </a:stretch>
        </p:blipFill>
        <p:spPr>
          <a:xfrm>
            <a:off x="71406" y="1843874"/>
            <a:ext cx="1584000" cy="1508572"/>
          </a:xfrm>
          <a:prstGeom prst="rect">
            <a:avLst/>
          </a:prstGeom>
        </p:spPr>
      </p:pic>
      <p:sp>
        <p:nvSpPr>
          <p:cNvPr id="101" name="Rectangle 100"/>
          <p:cNvSpPr/>
          <p:nvPr/>
        </p:nvSpPr>
        <p:spPr>
          <a:xfrm>
            <a:off x="71406" y="1852248"/>
            <a:ext cx="1584000" cy="158400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 name="Picture 101" descr="borat.jpg"/>
          <p:cNvPicPr>
            <a:picLocks noChangeAspect="1"/>
          </p:cNvPicPr>
          <p:nvPr/>
        </p:nvPicPr>
        <p:blipFill>
          <a:blip r:embed="rId8"/>
          <a:srcRect l="6853" t="-11765" r="10398"/>
          <a:stretch>
            <a:fillRect/>
          </a:stretch>
        </p:blipFill>
        <p:spPr>
          <a:xfrm>
            <a:off x="68567" y="1695084"/>
            <a:ext cx="1965922" cy="1728800"/>
          </a:xfrm>
          <a:prstGeom prst="rect">
            <a:avLst/>
          </a:prstGeom>
        </p:spPr>
      </p:pic>
      <p:sp>
        <p:nvSpPr>
          <p:cNvPr id="103" name="Rectangle 102"/>
          <p:cNvSpPr/>
          <p:nvPr/>
        </p:nvSpPr>
        <p:spPr>
          <a:xfrm>
            <a:off x="71438" y="1852248"/>
            <a:ext cx="2071670" cy="157163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Picture 103" descr="angelina-jolie.jpg"/>
          <p:cNvPicPr>
            <a:picLocks noChangeAspect="1"/>
          </p:cNvPicPr>
          <p:nvPr/>
        </p:nvPicPr>
        <p:blipFill>
          <a:blip r:embed="rId9" cstate="print"/>
          <a:srcRect l="23864" b="15988"/>
          <a:stretch>
            <a:fillRect/>
          </a:stretch>
        </p:blipFill>
        <p:spPr>
          <a:xfrm>
            <a:off x="71406" y="1852246"/>
            <a:ext cx="2071702" cy="1714514"/>
          </a:xfrm>
          <a:prstGeom prst="rect">
            <a:avLst/>
          </a:prstGeom>
        </p:spPr>
      </p:pic>
      <p:sp>
        <p:nvSpPr>
          <p:cNvPr id="105" name="Rectangle 104"/>
          <p:cNvSpPr/>
          <p:nvPr/>
        </p:nvSpPr>
        <p:spPr>
          <a:xfrm>
            <a:off x="71406" y="1852248"/>
            <a:ext cx="2071702" cy="171451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Picture 105" descr="archy.jpg"/>
          <p:cNvPicPr>
            <a:picLocks noChangeAspect="1"/>
          </p:cNvPicPr>
          <p:nvPr/>
        </p:nvPicPr>
        <p:blipFill>
          <a:blip r:embed="rId10"/>
          <a:srcRect t="13414" r="10610" b="24830"/>
          <a:stretch>
            <a:fillRect/>
          </a:stretch>
        </p:blipFill>
        <p:spPr>
          <a:xfrm>
            <a:off x="71406" y="1852248"/>
            <a:ext cx="2071702" cy="1928826"/>
          </a:xfrm>
          <a:prstGeom prst="rect">
            <a:avLst/>
          </a:prstGeom>
        </p:spPr>
      </p:pic>
      <p:sp>
        <p:nvSpPr>
          <p:cNvPr id="107" name="Rectangle 106"/>
          <p:cNvSpPr/>
          <p:nvPr/>
        </p:nvSpPr>
        <p:spPr>
          <a:xfrm>
            <a:off x="71406" y="1852248"/>
            <a:ext cx="2071702" cy="1928826"/>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 name="Picture 108" descr="Marion.png"/>
          <p:cNvPicPr>
            <a:picLocks noChangeAspect="1"/>
          </p:cNvPicPr>
          <p:nvPr/>
        </p:nvPicPr>
        <p:blipFill>
          <a:blip r:embed="rId11"/>
          <a:srcRect l="17000" t="34234" r="5000" b="11246"/>
          <a:stretch>
            <a:fillRect/>
          </a:stretch>
        </p:blipFill>
        <p:spPr>
          <a:xfrm>
            <a:off x="71406" y="1852247"/>
            <a:ext cx="2071702" cy="1928827"/>
          </a:xfrm>
          <a:prstGeom prst="rect">
            <a:avLst/>
          </a:prstGeom>
        </p:spPr>
      </p:pic>
      <p:sp>
        <p:nvSpPr>
          <p:cNvPr id="110" name="Rectangle 109"/>
          <p:cNvSpPr/>
          <p:nvPr/>
        </p:nvSpPr>
        <p:spPr>
          <a:xfrm>
            <a:off x="71406" y="1852248"/>
            <a:ext cx="2071702" cy="1928826"/>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Picture 110" descr="sam.jpg"/>
          <p:cNvPicPr>
            <a:picLocks noChangeAspect="1"/>
          </p:cNvPicPr>
          <p:nvPr/>
        </p:nvPicPr>
        <p:blipFill>
          <a:blip r:embed="rId12"/>
          <a:srcRect l="11568" r="19023" b="30591"/>
          <a:stretch>
            <a:fillRect/>
          </a:stretch>
        </p:blipFill>
        <p:spPr>
          <a:xfrm>
            <a:off x="71438" y="1852248"/>
            <a:ext cx="2143108" cy="2143108"/>
          </a:xfrm>
          <a:prstGeom prst="rect">
            <a:avLst/>
          </a:prstGeom>
        </p:spPr>
      </p:pic>
      <p:sp>
        <p:nvSpPr>
          <p:cNvPr id="112" name="Rectangle 111"/>
          <p:cNvSpPr/>
          <p:nvPr/>
        </p:nvSpPr>
        <p:spPr>
          <a:xfrm>
            <a:off x="71406" y="1852248"/>
            <a:ext cx="2143140" cy="2143140"/>
          </a:xfrm>
          <a:prstGeom prst="rect">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descr="pic"/>
          <p:cNvPicPr>
            <a:picLocks noGrp="1" noChangeAspect="1"/>
          </p:cNvPicPr>
          <p:nvPr isPhoto="1"/>
        </p:nvPicPr>
        <p:blipFill rotWithShape="1">
          <a:blip r:embed="rId13" cstate="print">
            <a:lum/>
            <a:extLst>
              <a:ext uri="{28A0092B-C50C-407E-A947-70E740481C1C}">
                <a14:useLocalDpi xmlns="" xmlns:a14="http://schemas.microsoft.com/office/drawing/2010/main" val="0"/>
              </a:ext>
            </a:extLst>
          </a:blip>
          <a:srcRect l="25049" t="18926" r="15131" b="41491"/>
          <a:stretch/>
        </p:blipFill>
        <p:spPr>
          <a:xfrm>
            <a:off x="71406" y="1852247"/>
            <a:ext cx="2143140" cy="2203110"/>
          </a:xfrm>
          <a:prstGeom prst="rect">
            <a:avLst/>
          </a:prstGeom>
          <a:noFill/>
          <a:ln>
            <a:noFill/>
          </a:ln>
        </p:spPr>
      </p:pic>
      <p:sp>
        <p:nvSpPr>
          <p:cNvPr id="114" name="Rectangle 113"/>
          <p:cNvSpPr/>
          <p:nvPr/>
        </p:nvSpPr>
        <p:spPr>
          <a:xfrm>
            <a:off x="71406" y="1852248"/>
            <a:ext cx="2143140" cy="221457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p:cNvSpPr txBox="1"/>
          <p:nvPr/>
        </p:nvSpPr>
        <p:spPr>
          <a:xfrm>
            <a:off x="6929454" y="6500834"/>
            <a:ext cx="2571768" cy="276999"/>
          </a:xfrm>
          <a:prstGeom prst="rect">
            <a:avLst/>
          </a:prstGeom>
          <a:noFill/>
        </p:spPr>
        <p:txBody>
          <a:bodyPr wrap="square" rtlCol="0">
            <a:spAutoFit/>
          </a:bodyPr>
          <a:lstStyle/>
          <a:p>
            <a:r>
              <a:rPr lang="en-GB" sz="1200" dirty="0" smtClean="0"/>
              <a:t>Images courtesy of [1], [2], [5] </a:t>
            </a:r>
            <a:endParaRPr lang="en-GB" sz="1200" dirty="0"/>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repeatCount="indefinite" fill="remove" nodeType="withEffect">
                                  <p:stCondLst>
                                    <p:cond delay="0"/>
                                  </p:stCondLst>
                                  <p:childTnLst>
                                    <p:anim calcmode="lin" valueType="num">
                                      <p:cBhvr additive="base">
                                        <p:cTn id="6" dur="9400"/>
                                        <p:tgtEl>
                                          <p:spTgt spid="48"/>
                                        </p:tgtEl>
                                        <p:attrNameLst>
                                          <p:attrName>ppt_x</p:attrName>
                                        </p:attrNameLst>
                                      </p:cBhvr>
                                      <p:tavLst>
                                        <p:tav tm="0">
                                          <p:val>
                                            <p:strVal val="ppt_x"/>
                                          </p:val>
                                        </p:tav>
                                        <p:tav tm="100000">
                                          <p:val>
                                            <p:strVal val="1+ppt_w/2"/>
                                          </p:val>
                                        </p:tav>
                                      </p:tavLst>
                                    </p:anim>
                                    <p:anim calcmode="lin" valueType="num">
                                      <p:cBhvr additive="base">
                                        <p:cTn id="7" dur="9400"/>
                                        <p:tgtEl>
                                          <p:spTgt spid="48"/>
                                        </p:tgtEl>
                                        <p:attrNameLst>
                                          <p:attrName>ppt_y</p:attrName>
                                        </p:attrNameLst>
                                      </p:cBhvr>
                                      <p:tavLst>
                                        <p:tav tm="0">
                                          <p:val>
                                            <p:strVal val="ppt_y"/>
                                          </p:val>
                                        </p:tav>
                                        <p:tav tm="100000">
                                          <p:val>
                                            <p:strVal val="ppt_y"/>
                                          </p:val>
                                        </p:tav>
                                      </p:tavLst>
                                    </p:anim>
                                    <p:set>
                                      <p:cBhvr>
                                        <p:cTn id="8" dur="1" fill="hold">
                                          <p:stCondLst>
                                            <p:cond delay="9399"/>
                                          </p:stCondLst>
                                        </p:cTn>
                                        <p:tgtEl>
                                          <p:spTgt spid="48"/>
                                        </p:tgtEl>
                                        <p:attrNameLst>
                                          <p:attrName>style.visibility</p:attrName>
                                        </p:attrNameLst>
                                      </p:cBhvr>
                                      <p:to>
                                        <p:strVal val="hidden"/>
                                      </p:to>
                                    </p:set>
                                  </p:childTnLst>
                                </p:cTn>
                              </p:par>
                              <p:par>
                                <p:cTn id="9" presetID="1" presetClass="entr" presetSubtype="0" fill="hold" nodeType="withEffect">
                                  <p:stCondLst>
                                    <p:cond delay="100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800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nodeType="withEffect">
                                  <p:stCondLst>
                                    <p:cond delay="900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grpId="0" nodeType="withEffect">
                                  <p:stCondLst>
                                    <p:cond delay="1100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1700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grpId="0" nodeType="withEffect">
                                  <p:stCondLst>
                                    <p:cond delay="1900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nodeType="withEffect">
                                  <p:stCondLst>
                                    <p:cond delay="1900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grpId="0" nodeType="withEffect">
                                  <p:stCondLst>
                                    <p:cond delay="2200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nodeType="withEffect">
                                  <p:stCondLst>
                                    <p:cond delay="2300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2500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nodeType="withEffect">
                                  <p:stCondLst>
                                    <p:cond delay="2600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grpId="0" nodeType="withEffect">
                                  <p:stCondLst>
                                    <p:cond delay="28000"/>
                                  </p:stCondLst>
                                  <p:childTnLst>
                                    <p:set>
                                      <p:cBhvr>
                                        <p:cTn id="4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1" grpId="0" animBg="1"/>
      <p:bldP spid="103" grpId="0" animBg="1"/>
      <p:bldP spid="105" grpId="0" animBg="1"/>
      <p:bldP spid="107" grpId="0" animBg="1"/>
      <p:bldP spid="110" grpId="0" animBg="1"/>
      <p:bldP spid="112" grpId="0" animBg="1"/>
      <p:bldP spid="1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71470" y="-357214"/>
            <a:ext cx="964413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400" b="0" i="0" u="none" strike="noStrike" kern="1200" cap="none" spc="0" normalizeH="0" baseline="0" noProof="0" dirty="0" smtClean="0">
                <a:ln>
                  <a:noFill/>
                </a:ln>
                <a:solidFill>
                  <a:schemeClr val="bg1"/>
                </a:solidFill>
                <a:effectLst/>
                <a:uLnTx/>
                <a:uFillTx/>
                <a:latin typeface="+mn-lt"/>
                <a:ea typeface="+mj-ea"/>
                <a:cs typeface="+mj-cs"/>
              </a:rPr>
              <a:t>System 1 – </a:t>
            </a:r>
            <a:r>
              <a:rPr kumimoji="0" lang="en-US" altLang="zh-TW" sz="2800" b="0" i="0" u="none" strike="noStrike" kern="1200" cap="none" spc="0" normalizeH="0" baseline="0" noProof="0" dirty="0" smtClean="0">
                <a:ln>
                  <a:noFill/>
                </a:ln>
                <a:solidFill>
                  <a:schemeClr val="bg1"/>
                </a:solidFill>
                <a:effectLst/>
                <a:uLnTx/>
                <a:uFillTx/>
                <a:latin typeface="+mn-lt"/>
                <a:ea typeface="+mj-ea"/>
                <a:cs typeface="+mj-cs"/>
              </a:rPr>
              <a:t> Cognition / Neuroscience  </a:t>
            </a:r>
            <a:endParaRPr kumimoji="0" lang="zh-TW" altLang="en-US" sz="2800" b="0" i="0" u="none" strike="noStrike" kern="1200" cap="none" spc="0" normalizeH="0" baseline="0" noProof="0" dirty="0">
              <a:ln>
                <a:noFill/>
              </a:ln>
              <a:solidFill>
                <a:schemeClr val="bg1"/>
              </a:solidFill>
              <a:effectLst/>
              <a:uLnTx/>
              <a:uFillTx/>
              <a:latin typeface="+mn-lt"/>
              <a:ea typeface="+mj-ea"/>
              <a:cs typeface="+mj-cs"/>
            </a:endParaRPr>
          </a:p>
        </p:txBody>
      </p:sp>
      <p:grpSp>
        <p:nvGrpSpPr>
          <p:cNvPr id="21" name="Group 20"/>
          <p:cNvGrpSpPr/>
          <p:nvPr/>
        </p:nvGrpSpPr>
        <p:grpSpPr>
          <a:xfrm>
            <a:off x="285720" y="1142984"/>
            <a:ext cx="8134242" cy="2428893"/>
            <a:chOff x="214282" y="2357430"/>
            <a:chExt cx="8134242" cy="2428893"/>
          </a:xfrm>
        </p:grpSpPr>
        <p:sp>
          <p:nvSpPr>
            <p:cNvPr id="14" name="Cube 13"/>
            <p:cNvSpPr/>
            <p:nvPr/>
          </p:nvSpPr>
          <p:spPr>
            <a:xfrm>
              <a:off x="3587912" y="2646602"/>
              <a:ext cx="1357322" cy="1214446"/>
            </a:xfrm>
            <a:prstGeom prst="cube">
              <a:avLst/>
            </a:prstGeom>
            <a:solidFill>
              <a:srgbClr val="80808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p:cNvSpPr txBox="1">
              <a:spLocks/>
            </p:cNvSpPr>
            <p:nvPr/>
          </p:nvSpPr>
          <p:spPr>
            <a:xfrm>
              <a:off x="2258505" y="2835171"/>
              <a:ext cx="3643338" cy="857256"/>
            </a:xfrm>
            <a:prstGeom prst="rect">
              <a:avLst/>
            </a:prstGeom>
          </p:spPr>
          <p:txBody>
            <a:bodyPr vert="horz" lIns="91440" tIns="45720" rIns="91440" bIns="45720" rtlCol="0" anchor="ctr">
              <a:normAutofit/>
            </a:bodyPr>
            <a:lstStyle/>
            <a:p>
              <a:pPr lvl="0" algn="ctr">
                <a:spcBef>
                  <a:spcPct val="0"/>
                </a:spcBef>
                <a:defRPr/>
              </a:pPr>
              <a:r>
                <a:rPr lang="en-US" altLang="zh-TW" sz="1600" dirty="0" smtClean="0">
                  <a:solidFill>
                    <a:schemeClr val="bg1"/>
                  </a:solidFill>
                  <a:latin typeface="Times New Roman" pitchFamily="18" charset="0"/>
                  <a:cs typeface="Times New Roman" pitchFamily="18" charset="0"/>
                </a:rPr>
                <a:t>System 1 </a:t>
              </a:r>
              <a:endParaRPr lang="zh-TW" altLang="en-US" sz="1600" dirty="0">
                <a:solidFill>
                  <a:schemeClr val="bg1"/>
                </a:solidFill>
                <a:latin typeface="Times New Roman" pitchFamily="18" charset="0"/>
                <a:cs typeface="Times New Roman" pitchFamily="18" charset="0"/>
              </a:endParaRPr>
            </a:p>
          </p:txBody>
        </p:sp>
        <p:sp>
          <p:nvSpPr>
            <p:cNvPr id="18" name="Right Arrow 17"/>
            <p:cNvSpPr/>
            <p:nvPr/>
          </p:nvSpPr>
          <p:spPr>
            <a:xfrm>
              <a:off x="4857752" y="3151798"/>
              <a:ext cx="648072" cy="27720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 descr="Neuronal Activity"/>
            <p:cNvPicPr>
              <a:picLocks noChangeAspect="1" noChangeArrowheads="1"/>
            </p:cNvPicPr>
            <p:nvPr/>
          </p:nvPicPr>
          <p:blipFill>
            <a:blip r:embed="rId3" cstate="print"/>
            <a:stretch>
              <a:fillRect/>
            </a:stretch>
          </p:blipFill>
          <p:spPr bwMode="auto">
            <a:xfrm>
              <a:off x="5929322" y="2357430"/>
              <a:ext cx="2419202" cy="1738802"/>
            </a:xfrm>
            <a:prstGeom prst="rect">
              <a:avLst/>
            </a:prstGeom>
            <a:blipFill dpi="0" rotWithShape="1">
              <a:blip r:embed="rId4" cstate="print">
                <a:alphaModFix amt="50000"/>
              </a:blip>
              <a:srcRect/>
              <a:stretch>
                <a:fillRect/>
              </a:stretch>
            </a:blipFill>
            <a:ln>
              <a:noFill/>
            </a:ln>
            <a:effectLst>
              <a:outerShdw dist="50800" dir="5400000" algn="ctr" rotWithShape="0">
                <a:srgbClr val="000000">
                  <a:alpha val="0"/>
                </a:srgbClr>
              </a:outerShdw>
            </a:effectLst>
          </p:spPr>
        </p:pic>
        <p:grpSp>
          <p:nvGrpSpPr>
            <p:cNvPr id="10" name="Group 9"/>
            <p:cNvGrpSpPr/>
            <p:nvPr/>
          </p:nvGrpSpPr>
          <p:grpSpPr>
            <a:xfrm>
              <a:off x="214282" y="2357430"/>
              <a:ext cx="2357454" cy="2428893"/>
              <a:chOff x="2143108" y="71414"/>
              <a:chExt cx="2714644" cy="3424097"/>
            </a:xfrm>
          </p:grpSpPr>
          <p:pic>
            <p:nvPicPr>
              <p:cNvPr id="11" name="Picture 10" descr="nicole kiddman.png"/>
              <p:cNvPicPr>
                <a:picLocks noChangeAspect="1"/>
              </p:cNvPicPr>
              <p:nvPr/>
            </p:nvPicPr>
            <p:blipFill>
              <a:blip r:embed="rId5"/>
              <a:srcRect r="2849" b="31582"/>
              <a:stretch>
                <a:fillRect/>
              </a:stretch>
            </p:blipFill>
            <p:spPr>
              <a:xfrm>
                <a:off x="3357554" y="71414"/>
                <a:ext cx="1500198" cy="1428760"/>
              </a:xfrm>
              <a:prstGeom prst="rect">
                <a:avLst/>
              </a:prstGeom>
            </p:spPr>
          </p:pic>
          <p:pic>
            <p:nvPicPr>
              <p:cNvPr id="12" name="Picture 11" descr="borat.jpg"/>
              <p:cNvPicPr>
                <a:picLocks noChangeAspect="1"/>
              </p:cNvPicPr>
              <p:nvPr/>
            </p:nvPicPr>
            <p:blipFill>
              <a:blip r:embed="rId6"/>
              <a:srcRect l="6853" t="-11765" r="10398"/>
              <a:stretch>
                <a:fillRect/>
              </a:stretch>
            </p:blipFill>
            <p:spPr>
              <a:xfrm>
                <a:off x="2786050" y="857232"/>
                <a:ext cx="1571636" cy="1382072"/>
              </a:xfrm>
              <a:prstGeom prst="rect">
                <a:avLst/>
              </a:prstGeom>
            </p:spPr>
          </p:pic>
          <p:pic>
            <p:nvPicPr>
              <p:cNvPr id="13" name="Picture 12" descr="angelina-jolie.jpg"/>
              <p:cNvPicPr>
                <a:picLocks noChangeAspect="1"/>
              </p:cNvPicPr>
              <p:nvPr/>
            </p:nvPicPr>
            <p:blipFill>
              <a:blip r:embed="rId7" cstate="print"/>
              <a:srcRect l="23864" b="10667"/>
              <a:stretch>
                <a:fillRect/>
              </a:stretch>
            </p:blipFill>
            <p:spPr>
              <a:xfrm>
                <a:off x="2571736" y="1643050"/>
                <a:ext cx="1357322" cy="1194443"/>
              </a:xfrm>
              <a:prstGeom prst="rect">
                <a:avLst/>
              </a:prstGeom>
            </p:spPr>
          </p:pic>
          <p:pic>
            <p:nvPicPr>
              <p:cNvPr id="15" name="Picture 14" descr="robert.png"/>
              <p:cNvPicPr>
                <a:picLocks noChangeAspect="1"/>
              </p:cNvPicPr>
              <p:nvPr/>
            </p:nvPicPr>
            <p:blipFill>
              <a:blip r:embed="rId8"/>
              <a:srcRect l="17248" t="9039" r="13622" b="8215"/>
              <a:stretch>
                <a:fillRect/>
              </a:stretch>
            </p:blipFill>
            <p:spPr>
              <a:xfrm>
                <a:off x="2143108" y="2214554"/>
                <a:ext cx="1428760" cy="1280957"/>
              </a:xfrm>
              <a:prstGeom prst="rect">
                <a:avLst/>
              </a:prstGeom>
            </p:spPr>
          </p:pic>
        </p:grpSp>
        <p:sp>
          <p:nvSpPr>
            <p:cNvPr id="19" name="Right Arrow 18"/>
            <p:cNvSpPr/>
            <p:nvPr/>
          </p:nvSpPr>
          <p:spPr>
            <a:xfrm>
              <a:off x="2923796" y="3143248"/>
              <a:ext cx="648072" cy="27720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1785918" y="3357562"/>
            <a:ext cx="5979584" cy="2790825"/>
            <a:chOff x="1785918" y="3357562"/>
            <a:chExt cx="5979584" cy="2790825"/>
          </a:xfrm>
        </p:grpSpPr>
        <p:pic>
          <p:nvPicPr>
            <p:cNvPr id="25602" name="Picture 2" descr="dbs recording"/>
            <p:cNvPicPr>
              <a:picLocks noChangeAspect="1" noChangeArrowheads="1"/>
            </p:cNvPicPr>
            <p:nvPr/>
          </p:nvPicPr>
          <p:blipFill>
            <a:blip r:embed="rId9"/>
            <a:srcRect/>
            <a:stretch>
              <a:fillRect/>
            </a:stretch>
          </p:blipFill>
          <p:spPr bwMode="auto">
            <a:xfrm>
              <a:off x="1785918" y="3357562"/>
              <a:ext cx="2381250" cy="2790825"/>
            </a:xfrm>
            <a:prstGeom prst="rect">
              <a:avLst/>
            </a:prstGeom>
            <a:noFill/>
          </p:spPr>
        </p:pic>
        <p:sp>
          <p:nvSpPr>
            <p:cNvPr id="23" name="Text Box 17"/>
            <p:cNvSpPr txBox="1">
              <a:spLocks noChangeArrowheads="1"/>
            </p:cNvSpPr>
            <p:nvPr/>
          </p:nvSpPr>
          <p:spPr bwMode="auto">
            <a:xfrm>
              <a:off x="4572000" y="4241077"/>
              <a:ext cx="319350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ea typeface="ＭＳ Ｐゴシック" pitchFamily="34" charset="-128"/>
                </a:defRPr>
              </a:lvl1pPr>
              <a:lvl2pPr marL="742950" indent="-285750" eaLnBrk="0" hangingPunct="0">
                <a:spcBef>
                  <a:spcPct val="20000"/>
                </a:spcBef>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Char char="•"/>
                <a:defRPr>
                  <a:solidFill>
                    <a:schemeClr val="tx1"/>
                  </a:solidFill>
                  <a:latin typeface="Arial" pitchFamily="34" charset="0"/>
                  <a:ea typeface="ＭＳ Ｐゴシック" pitchFamily="34" charset="-128"/>
                </a:defRPr>
              </a:lvl3pPr>
              <a:lvl4pPr marL="1600200" indent="-228600" eaLnBrk="0" hangingPunct="0">
                <a:spcBef>
                  <a:spcPct val="20000"/>
                </a:spcBef>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Char char="»"/>
                <a:defRPr sz="16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en-US" i="1" dirty="0" smtClean="0"/>
                <a:t>Our system of interest</a:t>
              </a:r>
            </a:p>
            <a:p>
              <a:pPr algn="ctr" eaLnBrk="1" hangingPunct="1">
                <a:spcBef>
                  <a:spcPct val="0"/>
                </a:spcBef>
                <a:buFontTx/>
                <a:buNone/>
              </a:pPr>
              <a:r>
                <a:rPr lang="en-US" altLang="en-US" i="1" dirty="0" smtClean="0"/>
                <a:t>Highly non – linear </a:t>
              </a:r>
              <a:endParaRPr lang="en-US" altLang="en-US" i="1" dirty="0"/>
            </a:p>
          </p:txBody>
        </p:sp>
      </p:grpSp>
      <p:sp>
        <p:nvSpPr>
          <p:cNvPr id="17" name="TextBox 16"/>
          <p:cNvSpPr txBox="1"/>
          <p:nvPr/>
        </p:nvSpPr>
        <p:spPr>
          <a:xfrm>
            <a:off x="7072298" y="6215082"/>
            <a:ext cx="2071734" cy="276999"/>
          </a:xfrm>
          <a:prstGeom prst="rect">
            <a:avLst/>
          </a:prstGeom>
          <a:noFill/>
        </p:spPr>
        <p:txBody>
          <a:bodyPr wrap="square" rtlCol="0">
            <a:spAutoFit/>
          </a:bodyPr>
          <a:lstStyle/>
          <a:p>
            <a:r>
              <a:rPr lang="en-GB" sz="1200" dirty="0" smtClean="0"/>
              <a:t>Images courtesy of [3], [6] </a:t>
            </a:r>
            <a:endParaRPr lang="en-GB" sz="1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L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8045</TotalTime>
  <Words>2365</Words>
  <Application>Microsoft Office PowerPoint</Application>
  <PresentationFormat>On-screen Show (4:3)</PresentationFormat>
  <Paragraphs>580</Paragraphs>
  <Slides>61</Slides>
  <Notes>32</Notes>
  <HiddenSlides>0</HiddenSlides>
  <MMClips>0</MMClips>
  <ScaleCrop>false</ScaleCrop>
  <HeadingPairs>
    <vt:vector size="8" baseType="variant">
      <vt:variant>
        <vt:lpstr>Theme</vt:lpstr>
      </vt:variant>
      <vt:variant>
        <vt:i4>2</vt:i4>
      </vt:variant>
      <vt:variant>
        <vt:lpstr>Embedded OLE Servers</vt:lpstr>
      </vt:variant>
      <vt:variant>
        <vt:i4>2</vt:i4>
      </vt:variant>
      <vt:variant>
        <vt:lpstr>Slide Titles</vt:lpstr>
      </vt:variant>
      <vt:variant>
        <vt:i4>61</vt:i4>
      </vt:variant>
      <vt:variant>
        <vt:lpstr>Custom Shows</vt:lpstr>
      </vt:variant>
      <vt:variant>
        <vt:i4>1</vt:i4>
      </vt:variant>
    </vt:vector>
  </HeadingPairs>
  <TitlesOfParts>
    <vt:vector size="66" baseType="lpstr">
      <vt:lpstr>UCLTemplate</vt:lpstr>
      <vt:lpstr>Office Theme</vt:lpstr>
      <vt:lpstr>Document</vt:lpstr>
      <vt:lpstr>Equation</vt:lpstr>
      <vt:lpstr>Methods for Dummies  General Linear Model</vt:lpstr>
      <vt:lpstr>Part 1  Samira Kazan</vt:lpstr>
      <vt:lpstr>Overview of SPM</vt:lpstr>
      <vt:lpstr>Slide 4</vt:lpstr>
      <vt:lpstr>Slide 5</vt:lpstr>
      <vt:lpstr>What is a system?</vt:lpstr>
      <vt:lpstr>Slide 7</vt:lpstr>
      <vt:lpstr>Slide 8</vt:lpstr>
      <vt:lpstr>Slide 9</vt:lpstr>
      <vt:lpstr>Slide 10</vt:lpstr>
      <vt:lpstr>Slide 11</vt:lpstr>
      <vt:lpstr>Slide 12</vt:lpstr>
      <vt:lpstr>Slide 13</vt:lpstr>
      <vt:lpstr>Slide 14</vt:lpstr>
      <vt:lpstr>Slide 15</vt:lpstr>
      <vt:lpstr>Variability of HRF</vt:lpstr>
      <vt:lpstr>Slide 17</vt:lpstr>
      <vt:lpstr>Slide 18</vt:lpstr>
      <vt:lpstr>Slide 19</vt:lpstr>
      <vt:lpstr>Slide 20</vt:lpstr>
      <vt:lpstr>Slide 21</vt:lpstr>
      <vt:lpstr>Slide 22</vt:lpstr>
      <vt:lpstr>Slide 23</vt:lpstr>
      <vt:lpstr>Recap from last week’s lecture</vt:lpstr>
      <vt:lpstr>Recap from last week’s lecture</vt:lpstr>
      <vt:lpstr>Slide 26</vt:lpstr>
      <vt:lpstr>Slide 27</vt:lpstr>
      <vt:lpstr>Slide 28</vt:lpstr>
      <vt:lpstr>Slide 29</vt:lpstr>
      <vt:lpstr>Slide 30</vt:lpstr>
      <vt:lpstr>Slide 31</vt:lpstr>
      <vt:lpstr>The beta weight is NOT a statistic measure (i.e. NOT correlation) </vt:lpstr>
      <vt:lpstr>Slide 33</vt:lpstr>
      <vt:lpstr>Part 2  Yuying Liang </vt:lpstr>
      <vt:lpstr>Contrasts and Inference</vt:lpstr>
      <vt:lpstr>First level Analysis = Within Subjects Analysis</vt:lpstr>
      <vt:lpstr>Slide 37</vt:lpstr>
      <vt:lpstr>Slide 38</vt:lpstr>
      <vt:lpstr>Slide 39</vt:lpstr>
      <vt:lpstr>Slide 40</vt:lpstr>
      <vt:lpstr>Slide 41</vt:lpstr>
      <vt:lpstr>Contrasts: definition and use</vt:lpstr>
      <vt:lpstr>Contrasts: definition and use</vt:lpstr>
      <vt:lpstr>Contrasts and Inference</vt:lpstr>
      <vt:lpstr>T-contrasts</vt:lpstr>
      <vt:lpstr>T-contrasts</vt:lpstr>
      <vt:lpstr>T-contrasts: example</vt:lpstr>
      <vt:lpstr>Contrasts and Inference</vt:lpstr>
      <vt:lpstr>F-contrasts</vt:lpstr>
      <vt:lpstr>F-contrasts</vt:lpstr>
      <vt:lpstr>Contrasts and Inference</vt:lpstr>
      <vt:lpstr>1st level model specification</vt:lpstr>
      <vt:lpstr>An Example on SPM</vt:lpstr>
      <vt:lpstr>Slide 54</vt:lpstr>
      <vt:lpstr>Slide 55</vt:lpstr>
      <vt:lpstr>Slide 56</vt:lpstr>
      <vt:lpstr>Contrasts on SPM</vt:lpstr>
      <vt:lpstr>Contrasts on SPM</vt:lpstr>
      <vt:lpstr>Contrasts and Inference</vt:lpstr>
      <vt:lpstr>Summary</vt:lpstr>
      <vt:lpstr>Thank you!  Resources:</vt:lpstr>
      <vt:lpstr>Custom Show 1</vt:lpstr>
    </vt:vector>
  </TitlesOfParts>
  <Company>WTCN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Antoine Lutti</dc:creator>
  <cp:lastModifiedBy>samira</cp:lastModifiedBy>
  <cp:revision>960</cp:revision>
  <cp:lastPrinted>2013-11-26T17:05:10Z</cp:lastPrinted>
  <dcterms:created xsi:type="dcterms:W3CDTF">2012-07-30T15:06:36Z</dcterms:created>
  <dcterms:modified xsi:type="dcterms:W3CDTF">2013-12-04T10:33:27Z</dcterms:modified>
</cp:coreProperties>
</file>