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7" r:id="rId3"/>
    <p:sldId id="272" r:id="rId4"/>
    <p:sldId id="319" r:id="rId5"/>
    <p:sldId id="320" r:id="rId6"/>
    <p:sldId id="318" r:id="rId7"/>
    <p:sldId id="259" r:id="rId8"/>
    <p:sldId id="275" r:id="rId9"/>
    <p:sldId id="261" r:id="rId10"/>
    <p:sldId id="285" r:id="rId11"/>
    <p:sldId id="260" r:id="rId12"/>
    <p:sldId id="277" r:id="rId13"/>
    <p:sldId id="276" r:id="rId14"/>
    <p:sldId id="278" r:id="rId15"/>
    <p:sldId id="281" r:id="rId16"/>
    <p:sldId id="289" r:id="rId17"/>
    <p:sldId id="292" r:id="rId18"/>
    <p:sldId id="293" r:id="rId19"/>
    <p:sldId id="294" r:id="rId20"/>
    <p:sldId id="295" r:id="rId21"/>
    <p:sldId id="297" r:id="rId22"/>
    <p:sldId id="298" r:id="rId23"/>
    <p:sldId id="300" r:id="rId24"/>
    <p:sldId id="301" r:id="rId25"/>
    <p:sldId id="303" r:id="rId26"/>
    <p:sldId id="309" r:id="rId27"/>
    <p:sldId id="310" r:id="rId28"/>
    <p:sldId id="314" r:id="rId29"/>
    <p:sldId id="316" r:id="rId30"/>
    <p:sldId id="288" r:id="rId31"/>
    <p:sldId id="283" r:id="rId32"/>
    <p:sldId id="31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3F41-15F2-D041-BFB6-5453F37199CA}" type="datetimeFigureOut">
              <a:rPr lang="en-US" smtClean="0"/>
              <a:t>05/03/2014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67D8-36CE-204A-8EEB-D904B97F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5A57-44D4-384F-8B52-5763904D1CC4}" type="datetimeFigureOut">
              <a:rPr lang="en-US" smtClean="0"/>
              <a:t>05/03/2014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8726-842B-7142-8014-64D81B02C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37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22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84190-1219-4FB5-A43C-4EF48F5AC846}" type="slidenum">
              <a:rPr lang="es-ES"/>
              <a:pPr/>
              <a:t>23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24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8F451-C40F-4BE1-8352-5BFB17E02796}" type="slidenum">
              <a:rPr lang="en-GB"/>
              <a:pPr/>
              <a:t>25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9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70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8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98409-BEE8-4FF3-9E83-CF392413879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6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3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7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552B2-32B2-4CAF-8B14-C070EEECFC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91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20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F21F0-C28F-438D-92F7-6D94DDA03A27}" type="slidenum">
              <a:rPr lang="en-GB"/>
              <a:pPr/>
              <a:t>21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C7B23E-80D4-4CFE-834D-249F9AA593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9F587166-E62A-CA49-82C1-8AE14A88A1DF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.ion.ucl.ac.uk/spm/doc/mfd/2012/" TargetMode="External"/><Relationship Id="rId4" Type="http://schemas.openxmlformats.org/officeDocument/2006/relationships/hyperlink" Target="http://www.fil.ion.ucl.ac.uk/spm/doc/manual.pdf" TargetMode="External"/><Relationship Id="rId5" Type="http://schemas.openxmlformats.org/officeDocument/2006/relationships/hyperlink" Target="http://www.neurometrika.org/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il.ion.ucl.ac.uk/spm/data/attention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1750403"/>
            <a:ext cx="8496300" cy="1368425"/>
          </a:xfrm>
        </p:spPr>
        <p:txBody>
          <a:bodyPr/>
          <a:lstStyle/>
          <a:p>
            <a:pPr algn="ctr"/>
            <a:r>
              <a:rPr lang="en-US" sz="3600" dirty="0" smtClean="0"/>
              <a:t>Introduction to Connectivity: </a:t>
            </a:r>
            <a:br>
              <a:rPr lang="en-US" sz="3600" dirty="0" smtClean="0"/>
            </a:br>
            <a:r>
              <a:rPr lang="en-US" sz="3600" dirty="0" smtClean="0"/>
              <a:t>resting-state and PPI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905" y="3493708"/>
            <a:ext cx="8200571" cy="2805491"/>
          </a:xfrm>
        </p:spPr>
        <p:txBody>
          <a:bodyPr/>
          <a:lstStyle/>
          <a:p>
            <a:pPr algn="ctr"/>
            <a:r>
              <a:rPr lang="en-US" sz="1800" dirty="0" smtClean="0"/>
              <a:t>Josh Kahan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Slides adapted from </a:t>
            </a:r>
            <a:r>
              <a:rPr lang="en-US" sz="1800" dirty="0" err="1" smtClean="0"/>
              <a:t>MfD</a:t>
            </a:r>
            <a:r>
              <a:rPr lang="en-US" sz="1800" dirty="0" smtClean="0"/>
              <a:t> 2013 by </a:t>
            </a:r>
            <a:br>
              <a:rPr lang="en-US" sz="1800" dirty="0" smtClean="0"/>
            </a:br>
            <a:r>
              <a:rPr lang="en-US" sz="1800" dirty="0" smtClean="0"/>
              <a:t>Dana Boebinger &amp; Lisa </a:t>
            </a:r>
            <a:r>
              <a:rPr lang="en-US" sz="1800" dirty="0" err="1" smtClean="0"/>
              <a:t>Quattrocki</a:t>
            </a:r>
            <a:r>
              <a:rPr lang="en-US" sz="1800" dirty="0" smtClean="0"/>
              <a:t> Knight</a:t>
            </a:r>
          </a:p>
          <a:p>
            <a:pPr algn="ctr"/>
            <a:r>
              <a:rPr lang="en-US" sz="1800" i="1" dirty="0" smtClean="0"/>
              <a:t>(Thanks guys)</a:t>
            </a:r>
          </a:p>
          <a:p>
            <a:pPr algn="ctr"/>
            <a:endParaRPr lang="en-US" dirty="0"/>
          </a:p>
          <a:p>
            <a:pPr algn="ctr"/>
            <a:r>
              <a:rPr lang="en-US" sz="2400" dirty="0" smtClean="0"/>
              <a:t>Wednesday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March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93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719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</a:t>
            </a:r>
            <a:r>
              <a:rPr lang="en-US" sz="2400" dirty="0">
                <a:solidFill>
                  <a:schemeClr val="bg1"/>
                </a:solidFill>
              </a:rPr>
              <a:t>n</a:t>
            </a:r>
            <a:r>
              <a:rPr lang="en-US" sz="2400" dirty="0" smtClean="0">
                <a:solidFill>
                  <a:schemeClr val="bg1"/>
                </a:solidFill>
              </a:rPr>
              <a:t>etworks (RSNs)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76072"/>
            <a:ext cx="8489950" cy="3457575"/>
          </a:xfrm>
        </p:spPr>
        <p:txBody>
          <a:bodyPr/>
          <a:lstStyle/>
          <a:p>
            <a:r>
              <a:rPr lang="en-US" sz="1800" dirty="0" smtClean="0"/>
              <a:t>multiple resting-state networks (RSNs) have been found </a:t>
            </a:r>
          </a:p>
          <a:p>
            <a:pPr lvl="1"/>
            <a:r>
              <a:rPr lang="en-US" sz="1600" dirty="0" smtClean="0"/>
              <a:t>all show activity during rest and during tasks</a:t>
            </a:r>
          </a:p>
          <a:p>
            <a:pPr lvl="1"/>
            <a:r>
              <a:rPr lang="en-US" sz="1600" dirty="0" smtClean="0"/>
              <a:t>one of the RSNs, the default mode network (DMN), shows a decrease in activity during cognitive tasks</a:t>
            </a:r>
            <a:endParaRPr lang="en-US" sz="1600" dirty="0"/>
          </a:p>
        </p:txBody>
      </p:sp>
      <p:pic>
        <p:nvPicPr>
          <p:cNvPr id="4" name="Picture 3" descr="Screen Shot 2013-02-27 at 10.2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6" y="2081208"/>
            <a:ext cx="8034413" cy="448469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1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0200" y="49698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Resting-state fMRI: acquisition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580031"/>
            <a:ext cx="8489950" cy="3457575"/>
          </a:xfrm>
        </p:spPr>
        <p:txBody>
          <a:bodyPr/>
          <a:lstStyle/>
          <a:p>
            <a:r>
              <a:rPr lang="en-US" sz="1800" dirty="0" smtClean="0"/>
              <a:t>resting-state paradigm</a:t>
            </a:r>
          </a:p>
          <a:p>
            <a:pPr lvl="1"/>
            <a:r>
              <a:rPr lang="en-US" sz="1600" dirty="0" smtClean="0"/>
              <a:t>no task; participant asked to lie still</a:t>
            </a:r>
          </a:p>
          <a:p>
            <a:pPr lvl="1"/>
            <a:r>
              <a:rPr lang="en-US" sz="1600" dirty="0" smtClean="0"/>
              <a:t>time course of spontaneous BOLD response measured</a:t>
            </a: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6492901"/>
            <a:ext cx="226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 &amp; </a:t>
            </a:r>
            <a:r>
              <a:rPr lang="en-US" dirty="0" err="1" smtClean="0"/>
              <a:t>Raichle</a:t>
            </a:r>
            <a:r>
              <a:rPr lang="en-US" dirty="0" smtClean="0"/>
              <a:t>, 2007</a:t>
            </a:r>
            <a:endParaRPr lang="en-US" dirty="0"/>
          </a:p>
        </p:txBody>
      </p:sp>
      <p:pic>
        <p:nvPicPr>
          <p:cNvPr id="15" name="Picture 14" descr="Screen Shot 2013-02-28 at 9.2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34"/>
            <a:ext cx="9144000" cy="365334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5099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pre-processing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27338" y="5973193"/>
            <a:ext cx="4374442" cy="47033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…exactly the same as other fMRI data!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66111" b="48953"/>
          <a:stretch/>
        </p:blipFill>
        <p:spPr bwMode="auto">
          <a:xfrm>
            <a:off x="2586036" y="875274"/>
            <a:ext cx="3905958" cy="464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9094" r="59059" b="48101"/>
          <a:stretch/>
        </p:blipFill>
        <p:spPr bwMode="auto">
          <a:xfrm>
            <a:off x="135965" y="1395334"/>
            <a:ext cx="7662042" cy="54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7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2761" y="621620"/>
            <a:ext cx="8489950" cy="797605"/>
          </a:xfrm>
        </p:spPr>
        <p:txBody>
          <a:bodyPr/>
          <a:lstStyle/>
          <a:p>
            <a:r>
              <a:rPr lang="en-US" sz="1800" dirty="0" smtClean="0"/>
              <a:t>model-dependent methods: seed method </a:t>
            </a:r>
          </a:p>
          <a:p>
            <a:pPr lvl="1"/>
            <a:r>
              <a:rPr lang="en-US" sz="1600" i="1" dirty="0" smtClean="0"/>
              <a:t>a priori</a:t>
            </a:r>
            <a:r>
              <a:rPr lang="en-US" sz="1600" dirty="0" smtClean="0"/>
              <a:t> or hypothesis-driven from previous literature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5" t="54118" r="61356" b="5154"/>
          <a:stretch/>
        </p:blipFill>
        <p:spPr bwMode="auto">
          <a:xfrm>
            <a:off x="-1" y="1837187"/>
            <a:ext cx="5024951" cy="45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76944" y="729191"/>
            <a:ext cx="210328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Data </a:t>
            </a:r>
            <a:r>
              <a:rPr lang="en-GB" dirty="0" smtClean="0"/>
              <a:t>from:</a:t>
            </a:r>
            <a:br>
              <a:rPr lang="en-GB" dirty="0" smtClean="0"/>
            </a:br>
            <a:r>
              <a:rPr lang="en-GB" sz="1200" dirty="0" smtClean="0"/>
              <a:t>Single subject, taken from the </a:t>
            </a:r>
            <a:r>
              <a:rPr lang="en-GB" sz="1200" dirty="0"/>
              <a:t>FC1000 open </a:t>
            </a:r>
            <a:r>
              <a:rPr lang="en-GB" sz="1200" dirty="0" smtClean="0"/>
              <a:t>access database. Subject code: sub07210</a:t>
            </a:r>
            <a:endParaRPr lang="en-GB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13955" r="64560" b="11939"/>
          <a:stretch/>
        </p:blipFill>
        <p:spPr bwMode="auto">
          <a:xfrm>
            <a:off x="4136086" y="0"/>
            <a:ext cx="50079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419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Resting-state fMRI: 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35894"/>
            <a:ext cx="8489950" cy="3457575"/>
          </a:xfrm>
        </p:spPr>
        <p:txBody>
          <a:bodyPr/>
          <a:lstStyle/>
          <a:p>
            <a:r>
              <a:rPr lang="en-US" sz="1800" dirty="0" smtClean="0"/>
              <a:t>model-free methods: independent component analysis (ICA)</a:t>
            </a:r>
            <a:endParaRPr lang="en-US" sz="1800" dirty="0"/>
          </a:p>
        </p:txBody>
      </p:sp>
      <p:pic>
        <p:nvPicPr>
          <p:cNvPr id="4" name="Picture 3" descr="Screen Shot 2013-02-28 at 10.0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08" y="1857804"/>
            <a:ext cx="6205907" cy="3967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11150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www.statsoft.com</a:t>
            </a:r>
            <a:r>
              <a:rPr lang="en-US" dirty="0"/>
              <a:t>/textbook/independent-components-analysis/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665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Pros &amp; cons of functional connectivity analysis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50891"/>
            <a:ext cx="6113667" cy="5737777"/>
          </a:xfrm>
        </p:spPr>
        <p:txBody>
          <a:bodyPr/>
          <a:lstStyle/>
          <a:p>
            <a:r>
              <a:rPr lang="en-US" sz="1800" dirty="0" smtClean="0"/>
              <a:t>Pros:</a:t>
            </a:r>
          </a:p>
          <a:p>
            <a:pPr lvl="1"/>
            <a:r>
              <a:rPr lang="en-US" sz="1600" dirty="0" smtClean="0"/>
              <a:t>free from experimental confounds</a:t>
            </a:r>
          </a:p>
          <a:p>
            <a:pPr lvl="1"/>
            <a:r>
              <a:rPr lang="en-US" sz="1600" dirty="0" smtClean="0"/>
              <a:t>makes it possible to scan subjects who would be unable to complete a task (i.e. Alzheimer’s patients, disorders of consciousness patients)</a:t>
            </a:r>
          </a:p>
          <a:p>
            <a:pPr lvl="1"/>
            <a:r>
              <a:rPr lang="en-US" sz="1600" dirty="0"/>
              <a:t>useful when we have no experimental control over the system of interest and no model of what caused the data (i.e. sleep, hallucinations, etc.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Cons:</a:t>
            </a:r>
          </a:p>
          <a:p>
            <a:pPr lvl="1"/>
            <a:r>
              <a:rPr lang="en-US" sz="1600" dirty="0" smtClean="0"/>
              <a:t>merely descriptive</a:t>
            </a:r>
          </a:p>
          <a:p>
            <a:pPr lvl="1"/>
            <a:r>
              <a:rPr lang="en-US" sz="1600" dirty="0" smtClean="0"/>
              <a:t>no mechanistic insight</a:t>
            </a:r>
          </a:p>
          <a:p>
            <a:pPr lvl="1"/>
            <a:r>
              <a:rPr lang="en-US" sz="1600" dirty="0" smtClean="0"/>
              <a:t>usually suboptimal for situations where we have </a:t>
            </a:r>
            <a:r>
              <a:rPr lang="en-US" sz="1600" i="1" dirty="0" smtClean="0"/>
              <a:t>a priori</a:t>
            </a:r>
            <a:r>
              <a:rPr lang="en-US" sz="1600" dirty="0" smtClean="0"/>
              <a:t> knowledge / experimental control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Effective connectivity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3036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Marreiros</a:t>
            </a:r>
            <a:r>
              <a:rPr lang="en-US" dirty="0" smtClean="0"/>
              <a:t>, 2012; Kahan &amp; Foltynie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3" y="750890"/>
            <a:ext cx="8038149" cy="517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6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/>
              </a:rPr>
              <a:t>Psychophysiological Interactions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565256"/>
            <a:ext cx="8242300" cy="801580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Correlation vs. Regression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41486"/>
            <a:ext cx="4102100" cy="4495814"/>
          </a:xfrm>
          <a:effectLst/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 smtClean="0">
                <a:effectLst/>
                <a:latin typeface="+mn-lt"/>
              </a:rPr>
              <a:t>Continuous </a:t>
            </a:r>
            <a:r>
              <a:rPr lang="en-US" sz="2000" dirty="0">
                <a:effectLst/>
                <a:latin typeface="+mn-lt"/>
              </a:rPr>
              <a:t>data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effectLst/>
                <a:latin typeface="+mn-lt"/>
              </a:rPr>
              <a:t>Assumes relationship between two variables is </a:t>
            </a:r>
            <a:r>
              <a:rPr lang="en-US" sz="2000" dirty="0" smtClean="0">
                <a:effectLst/>
                <a:latin typeface="+mn-lt"/>
              </a:rPr>
              <a:t>constant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effectLst/>
                <a:latin typeface="+mn-lt"/>
              </a:rPr>
              <a:t>Pearson’s </a:t>
            </a:r>
            <a:r>
              <a:rPr lang="en-US" sz="2000" dirty="0">
                <a:effectLst/>
                <a:latin typeface="+mn-lt"/>
              </a:rPr>
              <a:t>r</a:t>
            </a:r>
          </a:p>
          <a:p>
            <a:pPr>
              <a:buClr>
                <a:schemeClr val="tx1"/>
              </a:buClr>
            </a:pPr>
            <a:r>
              <a:rPr lang="en-US" sz="2000" dirty="0">
                <a:effectLst/>
                <a:latin typeface="+mn-lt"/>
              </a:rPr>
              <a:t>No </a:t>
            </a:r>
            <a:r>
              <a:rPr lang="en-US" sz="2000" dirty="0" smtClean="0">
                <a:effectLst/>
                <a:latin typeface="+mn-lt"/>
              </a:rPr>
              <a:t>directionality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 marL="0" indent="0">
              <a:buClr>
                <a:schemeClr val="tx1"/>
              </a:buClr>
              <a:buNone/>
            </a:pPr>
            <a:endParaRPr lang="en-US" sz="2000" dirty="0" smtClean="0">
              <a:effectLst/>
              <a:latin typeface="+mn-lt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i="1" dirty="0" smtClean="0">
                <a:effectLst/>
                <a:latin typeface="+mn-lt"/>
              </a:rPr>
              <a:t>Are two datasets related?</a:t>
            </a:r>
            <a:endParaRPr lang="en-US" sz="2000" i="1" dirty="0">
              <a:effectLst/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0700" y="1841484"/>
            <a:ext cx="4508500" cy="4495815"/>
          </a:xfrm>
          <a:prstGeom prst="rect">
            <a:avLst/>
          </a:prstGeom>
          <a:effectLst/>
        </p:spPr>
        <p:txBody>
          <a:bodyPr vert="horz" lIns="91440">
            <a:normAutofit/>
          </a:bodyPr>
          <a:lstStyle>
            <a:lvl1pPr marL="320040" indent="-32004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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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 smtClean="0"/>
              <a:t>Continuous </a:t>
            </a:r>
            <a:r>
              <a:rPr lang="en-US" sz="2000" dirty="0"/>
              <a:t>data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/>
              <a:t>Tests for influence of an explanatory variable on a dependent </a:t>
            </a:r>
            <a:r>
              <a:rPr lang="en-US" sz="2000" dirty="0" smtClean="0"/>
              <a:t>variable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000" dirty="0" smtClean="0"/>
              <a:t>Least </a:t>
            </a:r>
            <a:r>
              <a:rPr lang="en-US" sz="2000" dirty="0"/>
              <a:t>squares </a:t>
            </a:r>
            <a:r>
              <a:rPr lang="en-US" sz="2000" dirty="0" smtClean="0"/>
              <a:t>method</a:t>
            </a:r>
          </a:p>
          <a:p>
            <a:pPr>
              <a:buClr>
                <a:schemeClr val="tx1"/>
              </a:buClr>
              <a:buSzPct val="100000"/>
              <a:buFont typeface="Arial"/>
              <a:buChar char="•"/>
            </a:pPr>
            <a:endParaRPr lang="en-US" sz="2000" dirty="0"/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000" dirty="0" smtClean="0"/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2000" i="1" dirty="0" smtClean="0"/>
              <a:t>Is dataset 1 a function of dataset 2?</a:t>
            </a:r>
          </a:p>
          <a:p>
            <a:pPr marL="0" indent="0">
              <a:buClr>
                <a:schemeClr val="tx1"/>
              </a:buClr>
              <a:buSzPct val="100000"/>
              <a:buNone/>
            </a:pPr>
            <a:endParaRPr lang="en-US" sz="2000" i="1" dirty="0" smtClean="0"/>
          </a:p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2000" i="1" dirty="0" smtClean="0"/>
              <a:t>i.e. can we predict 1 from 2?</a:t>
            </a:r>
            <a:endParaRPr lang="en-US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0" y="6617613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Psychophysiological Interaction</a:t>
            </a:r>
            <a:endParaRPr lang="en-US" b="1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1" y="1663700"/>
            <a:ext cx="8064499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Measures ‘effective’ connectivity: how psychological variables or external manipulations change the coupling between regions.</a:t>
            </a:r>
          </a:p>
          <a:p>
            <a:pPr marL="342900" indent="-342900">
              <a:buFont typeface="Arial"/>
              <a:buChar char="•"/>
            </a:pPr>
            <a:endParaRPr lang="en-GB" sz="2400" dirty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change </a:t>
            </a:r>
            <a:r>
              <a:rPr lang="en-US" sz="2400" dirty="0"/>
              <a:t>in the regression coefficient between two </a:t>
            </a:r>
            <a:r>
              <a:rPr lang="en-US" sz="2400" dirty="0" smtClean="0"/>
              <a:t>regions during two different conditions determines significance.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482600"/>
            <a:ext cx="8166100" cy="7507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PPI: Experimental Design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3773339"/>
            <a:ext cx="8661400" cy="2329749"/>
          </a:xfrm>
          <a:effectLst/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000" dirty="0" smtClean="0">
                <a:effectLst/>
                <a:latin typeface="+mn-lt"/>
              </a:rPr>
              <a:t>Factorial Design</a:t>
            </a:r>
          </a:p>
          <a:p>
            <a:pPr>
              <a:buClr>
                <a:schemeClr val="tx1"/>
              </a:buClr>
            </a:pPr>
            <a:r>
              <a:rPr lang="en-US" sz="2000" dirty="0" smtClean="0">
                <a:effectLst/>
                <a:latin typeface="+mn-lt"/>
              </a:rPr>
              <a:t>Plausible conceptual anatomical model or hypothesis: 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2000" dirty="0" smtClean="0">
                <a:effectLst/>
                <a:latin typeface="+mn-lt"/>
              </a:rPr>
              <a:t>e.g. </a:t>
            </a:r>
            <a:r>
              <a:rPr lang="en-GB" sz="2000" i="1" dirty="0">
                <a:effectLst/>
                <a:latin typeface="+mn-lt"/>
              </a:rPr>
              <a:t>How can brain activity in </a:t>
            </a:r>
            <a:r>
              <a:rPr lang="en-GB" sz="2000" i="1" dirty="0" smtClean="0">
                <a:effectLst/>
                <a:latin typeface="+mn-lt"/>
              </a:rPr>
              <a:t>V5 (motion detection area) </a:t>
            </a:r>
            <a:r>
              <a:rPr lang="en-GB" sz="2000" i="1" dirty="0">
                <a:effectLst/>
                <a:latin typeface="+mn-lt"/>
              </a:rPr>
              <a:t>be explained by the interaction between attention and </a:t>
            </a:r>
            <a:r>
              <a:rPr lang="en-GB" sz="2000" i="1" dirty="0" smtClean="0">
                <a:effectLst/>
                <a:latin typeface="+mn-lt"/>
              </a:rPr>
              <a:t>V2 (primary visual cortex) </a:t>
            </a:r>
            <a:r>
              <a:rPr lang="en-GB" sz="2000" i="1" dirty="0">
                <a:effectLst/>
                <a:latin typeface="+mn-lt"/>
              </a:rPr>
              <a:t>activity</a:t>
            </a:r>
            <a:r>
              <a:rPr lang="en-GB" sz="2000" i="1" dirty="0" smtClean="0">
                <a:effectLst/>
                <a:latin typeface="+mn-lt"/>
              </a:rPr>
              <a:t>?</a:t>
            </a:r>
          </a:p>
          <a:p>
            <a:pPr>
              <a:buClr>
                <a:schemeClr val="tx1"/>
              </a:buClr>
            </a:pPr>
            <a:r>
              <a:rPr lang="en-GB" sz="2000" dirty="0" smtClean="0">
                <a:effectLst/>
                <a:latin typeface="+mn-lt"/>
              </a:rPr>
              <a:t>Neuronal model</a:t>
            </a:r>
          </a:p>
          <a:p>
            <a:pPr marL="310896" lvl="1" indent="0">
              <a:buClr>
                <a:schemeClr val="tx1"/>
              </a:buClr>
              <a:buNone/>
            </a:pPr>
            <a:endParaRPr lang="en-US" sz="2600" b="1" dirty="0" smtClean="0">
              <a:effectLst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1668645"/>
            <a:ext cx="85725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Key question: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How can brain activity be explained by the </a:t>
            </a:r>
            <a:r>
              <a:rPr lang="en-GB" sz="2400" i="1" dirty="0">
                <a:latin typeface="+mj-lt"/>
              </a:rPr>
              <a:t>interaction</a:t>
            </a:r>
            <a:r>
              <a:rPr lang="en-GB" sz="2400" dirty="0">
                <a:latin typeface="+mj-lt"/>
              </a:rPr>
              <a:t> between </a:t>
            </a:r>
            <a:r>
              <a:rPr lang="en-GB" sz="2400" i="1" dirty="0">
                <a:latin typeface="+mj-lt"/>
              </a:rPr>
              <a:t>psychological </a:t>
            </a:r>
            <a:r>
              <a:rPr lang="en-GB" sz="2400" dirty="0">
                <a:latin typeface="+mj-lt"/>
              </a:rPr>
              <a:t>and </a:t>
            </a:r>
            <a:r>
              <a:rPr lang="en-GB" sz="2400" i="1" dirty="0">
                <a:latin typeface="+mj-lt"/>
              </a:rPr>
              <a:t>physiological </a:t>
            </a:r>
            <a:r>
              <a:rPr lang="en-GB" sz="2400" dirty="0">
                <a:latin typeface="+mj-lt"/>
              </a:rPr>
              <a:t>variables?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1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748268" y="1783398"/>
            <a:ext cx="3687019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35000"/>
              </a:spcBef>
              <a:buClr>
                <a:schemeClr val="tx1"/>
              </a:buClr>
              <a:buSzPct val="100000"/>
            </a:pPr>
            <a:r>
              <a:rPr kumimoji="1" lang="en-GB" sz="2800" i="1" dirty="0" smtClean="0"/>
              <a:t>How do neural components interact … ?</a:t>
            </a:r>
            <a:endParaRPr kumimoji="1" lang="en-GB" sz="2800" i="1" dirty="0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678394" y="1778000"/>
            <a:ext cx="3656652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2800" i="1" dirty="0" smtClean="0"/>
              <a:t>What is the neuroanatomical correlate of…  ? 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26134" y="14143"/>
            <a:ext cx="7522763" cy="11430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/>
              </a:rPr>
              <a:t>Two fundamental properties of brain architecture</a:t>
            </a:r>
            <a:endParaRPr lang="en-GB" sz="2400" b="1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197344" y="4237351"/>
            <a:ext cx="2618751" cy="2153435"/>
            <a:chOff x="1060283" y="4595751"/>
            <a:chExt cx="2618751" cy="2153435"/>
          </a:xfrm>
        </p:grpSpPr>
        <p:sp>
          <p:nvSpPr>
            <p:cNvPr id="26" name="Rectangle 25"/>
            <p:cNvSpPr/>
            <p:nvPr/>
          </p:nvSpPr>
          <p:spPr>
            <a:xfrm>
              <a:off x="1161535" y="4595751"/>
              <a:ext cx="2434281" cy="2044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5" descr="activation_sp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292825" y="4677458"/>
              <a:ext cx="2171700" cy="16883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060283" y="6318299"/>
              <a:ext cx="2618751" cy="430887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800" b="1" dirty="0" smtClean="0"/>
                <a:t>Standard SPM</a:t>
              </a:r>
              <a:endParaRPr lang="en-US" sz="2800" b="1" dirty="0"/>
            </a:p>
          </p:txBody>
        </p:sp>
      </p:grpSp>
      <p:cxnSp>
        <p:nvCxnSpPr>
          <p:cNvPr id="23" name="AutoShape 9"/>
          <p:cNvCxnSpPr>
            <a:cxnSpLocks noChangeShapeType="1"/>
            <a:stCxn id="218118" idx="2"/>
            <a:endCxn id="21" idx="0"/>
          </p:cNvCxnSpPr>
          <p:nvPr/>
        </p:nvCxnSpPr>
        <p:spPr bwMode="auto">
          <a:xfrm>
            <a:off x="2506720" y="3160430"/>
            <a:ext cx="9016" cy="1158628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15" name="Rectangle 14"/>
          <p:cNvSpPr/>
          <p:nvPr/>
        </p:nvSpPr>
        <p:spPr>
          <a:xfrm>
            <a:off x="653790" y="949234"/>
            <a:ext cx="3681256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Segregation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sz="1200" dirty="0" err="1" smtClean="0">
                <a:solidFill>
                  <a:prstClr val="black"/>
                </a:solidFill>
              </a:rPr>
              <a:t>Specialised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areas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exist</a:t>
            </a:r>
            <a:r>
              <a:rPr lang="es-ES" sz="1200" dirty="0" smtClean="0">
                <a:solidFill>
                  <a:prstClr val="black"/>
                </a:solidFill>
              </a:rPr>
              <a:t> in </a:t>
            </a:r>
            <a:r>
              <a:rPr lang="es-ES" sz="1200" dirty="0" err="1" smtClean="0">
                <a:solidFill>
                  <a:prstClr val="black"/>
                </a:solidFill>
              </a:rPr>
              <a:t>the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cortex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8268" y="949234"/>
            <a:ext cx="3687019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>
                <a:solidFill>
                  <a:prstClr val="black"/>
                </a:solidFill>
              </a:rPr>
              <a:t>Functional</a:t>
            </a:r>
            <a:r>
              <a:rPr lang="es-ES" b="1" dirty="0" smtClean="0">
                <a:solidFill>
                  <a:prstClr val="black"/>
                </a:solidFill>
              </a:rPr>
              <a:t> </a:t>
            </a:r>
            <a:r>
              <a:rPr lang="es-ES" b="1" dirty="0" err="1" smtClean="0">
                <a:solidFill>
                  <a:prstClr val="black"/>
                </a:solidFill>
              </a:rPr>
              <a:t>Integration</a:t>
            </a:r>
            <a:endParaRPr lang="es-ES" b="1" dirty="0" smtClean="0">
              <a:solidFill>
                <a:prstClr val="black"/>
              </a:solidFill>
            </a:endParaRPr>
          </a:p>
          <a:p>
            <a:pPr algn="ctr"/>
            <a:r>
              <a:rPr lang="es-ES" sz="1200" dirty="0" smtClean="0">
                <a:solidFill>
                  <a:prstClr val="black"/>
                </a:solidFill>
              </a:rPr>
              <a:t>Networks of </a:t>
            </a:r>
            <a:r>
              <a:rPr lang="es-ES" sz="1200" dirty="0" err="1" smtClean="0">
                <a:solidFill>
                  <a:prstClr val="black"/>
                </a:solidFill>
              </a:rPr>
              <a:t>interactions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among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specialised</a:t>
            </a:r>
            <a:r>
              <a:rPr lang="es-ES" sz="1200" dirty="0" smtClean="0">
                <a:solidFill>
                  <a:prstClr val="black"/>
                </a:solidFill>
              </a:rPr>
              <a:t> </a:t>
            </a:r>
            <a:r>
              <a:rPr lang="es-ES" sz="1200" dirty="0" err="1" smtClean="0">
                <a:solidFill>
                  <a:prstClr val="black"/>
                </a:solidFill>
              </a:rPr>
              <a:t>areas</a:t>
            </a:r>
            <a:endParaRPr lang="es-ES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</a:t>
            </a:fld>
            <a:endParaRPr lang="en-US"/>
          </a:p>
        </p:txBody>
      </p:sp>
      <p:cxnSp>
        <p:nvCxnSpPr>
          <p:cNvPr id="24" name="AutoShape 9"/>
          <p:cNvCxnSpPr>
            <a:cxnSpLocks noChangeShapeType="1"/>
            <a:stCxn id="218115" idx="2"/>
            <a:endCxn id="27" idx="0"/>
          </p:cNvCxnSpPr>
          <p:nvPr/>
        </p:nvCxnSpPr>
        <p:spPr bwMode="auto">
          <a:xfrm>
            <a:off x="6591778" y="3165828"/>
            <a:ext cx="50322" cy="2239152"/>
          </a:xfrm>
          <a:prstGeom prst="straightConnector1">
            <a:avLst/>
          </a:prstGeom>
          <a:noFill/>
          <a:ln w="38100" cmpd="sng">
            <a:solidFill>
              <a:schemeClr val="tx1"/>
            </a:solidFill>
            <a:round/>
            <a:headEnd/>
            <a:tailEnd type="triangl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cxn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798590" y="5404980"/>
            <a:ext cx="3687019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35000"/>
              </a:spcBef>
              <a:buClr>
                <a:schemeClr val="tx1"/>
              </a:buClr>
              <a:buSzPct val="100000"/>
            </a:pPr>
            <a:r>
              <a:rPr kumimoji="1" lang="en-GB" sz="2800" b="1" dirty="0" smtClean="0"/>
              <a:t>‘Connectivity’ analysis</a:t>
            </a:r>
            <a:endParaRPr kumimoji="1" lang="en-GB" sz="2800" b="1" dirty="0"/>
          </a:p>
        </p:txBody>
      </p:sp>
      <p:cxnSp>
        <p:nvCxnSpPr>
          <p:cNvPr id="4" name="Straight Arrow Connector 3"/>
          <p:cNvCxnSpPr>
            <a:endCxn id="16" idx="1"/>
          </p:cNvCxnSpPr>
          <p:nvPr/>
        </p:nvCxnSpPr>
        <p:spPr>
          <a:xfrm>
            <a:off x="4335046" y="1226233"/>
            <a:ext cx="4132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5216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 bwMode="auto"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PPI: Factorial Design</a:t>
            </a:r>
            <a:endParaRPr lang="en-US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/>
          <a:stretch/>
        </p:blipFill>
        <p:spPr bwMode="auto">
          <a:xfrm>
            <a:off x="2473325" y="1222746"/>
            <a:ext cx="4057650" cy="220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567229"/>
            <a:ext cx="8166100" cy="4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95565" y="3567229"/>
            <a:ext cx="5830296" cy="434742"/>
            <a:chOff x="2195565" y="3567229"/>
            <a:chExt cx="5830296" cy="434742"/>
          </a:xfrm>
        </p:grpSpPr>
        <p:sp>
          <p:nvSpPr>
            <p:cNvPr id="7" name="Rounded Rectangle 6"/>
            <p:cNvSpPr/>
            <p:nvPr/>
          </p:nvSpPr>
          <p:spPr>
            <a:xfrm>
              <a:off x="2195565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969731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937218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748101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2040" y="4028540"/>
            <a:ext cx="115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effect A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2809336" y="4028540"/>
            <a:ext cx="115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effect B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4603631" y="4028540"/>
            <a:ext cx="233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Interaction between factors A &amp; B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442318" y="2804200"/>
            <a:ext cx="1716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 = confounds</a:t>
            </a:r>
          </a:p>
          <a:p>
            <a:r>
              <a:rPr lang="en-GB" dirty="0" smtClean="0"/>
              <a:t>E = error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67" y="5087386"/>
            <a:ext cx="7529127" cy="4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1845684" y="5091113"/>
            <a:ext cx="5902417" cy="434742"/>
            <a:chOff x="2473325" y="3567229"/>
            <a:chExt cx="5902417" cy="434742"/>
          </a:xfrm>
        </p:grpSpPr>
        <p:sp>
          <p:nvSpPr>
            <p:cNvPr id="57" name="Rounded Rectangle 56"/>
            <p:cNvSpPr/>
            <p:nvPr/>
          </p:nvSpPr>
          <p:spPr>
            <a:xfrm>
              <a:off x="2473325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383799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7220360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8097982" y="3567229"/>
              <a:ext cx="277760" cy="43474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086926" y="5598549"/>
            <a:ext cx="115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effect V1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2576434" y="5598549"/>
            <a:ext cx="115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Main effect B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4398012" y="5598549"/>
            <a:ext cx="233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Interaction between factors V1 &amp;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" grpId="0"/>
      <p:bldP spid="54" grpId="0"/>
      <p:bldP spid="55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792384" y="2180322"/>
            <a:ext cx="294692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9BBB59"/>
              </a:buClr>
              <a:defRPr/>
            </a:pPr>
            <a:r>
              <a:rPr lang="en-GB" sz="1600" b="1" i="1" dirty="0">
                <a:solidFill>
                  <a:srgbClr val="0000FF"/>
                </a:solidFill>
              </a:rPr>
              <a:t>Interaction </a:t>
            </a:r>
            <a:r>
              <a:rPr lang="en-GB" sz="1600" b="1" i="1" dirty="0" smtClean="0">
                <a:solidFill>
                  <a:srgbClr val="0000FF"/>
                </a:solidFill>
              </a:rPr>
              <a:t>term: </a:t>
            </a:r>
            <a:r>
              <a:rPr lang="en-GB" sz="1600" i="1" dirty="0" smtClean="0">
                <a:solidFill>
                  <a:prstClr val="black"/>
                </a:solidFill>
              </a:rPr>
              <a:t>the </a:t>
            </a:r>
            <a:r>
              <a:rPr lang="en-GB" sz="1600" i="1" dirty="0">
                <a:solidFill>
                  <a:prstClr val="black"/>
                </a:solidFill>
              </a:rPr>
              <a:t>effect </a:t>
            </a:r>
            <a:r>
              <a:rPr lang="en-GB" sz="1600" i="1" dirty="0" smtClean="0">
                <a:solidFill>
                  <a:prstClr val="black"/>
                </a:solidFill>
              </a:rPr>
              <a:t>of attention </a:t>
            </a:r>
            <a:r>
              <a:rPr lang="en-GB" sz="1600" i="1" dirty="0" err="1" smtClean="0">
                <a:solidFill>
                  <a:prstClr val="black"/>
                </a:solidFill>
              </a:rPr>
              <a:t>vs</a:t>
            </a:r>
            <a:r>
              <a:rPr lang="en-GB" sz="1600" i="1" dirty="0" smtClean="0">
                <a:solidFill>
                  <a:prstClr val="black"/>
                </a:solidFill>
              </a:rPr>
              <a:t> no attention on V2 activity</a:t>
            </a:r>
            <a:endParaRPr lang="en-GB" sz="1600" i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48400" y="1689100"/>
            <a:ext cx="255184" cy="380382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09786" y="4304573"/>
            <a:ext cx="84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	        </a:t>
            </a:r>
            <a:r>
              <a:rPr lang="en-GB" sz="1400" dirty="0" smtClean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y</a:t>
            </a:r>
            <a:endParaRPr lang="en-GB" sz="1400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2935" y="2180322"/>
            <a:ext cx="2254030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Psychological Variable: </a:t>
            </a:r>
          </a:p>
          <a:p>
            <a:r>
              <a:rPr lang="en-GB" sz="1600" i="1" dirty="0" smtClean="0"/>
              <a:t>Attention – No attention</a:t>
            </a:r>
            <a:endParaRPr lang="en-GB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262220" y="2180322"/>
            <a:ext cx="2455579" cy="5847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Physiological </a:t>
            </a:r>
            <a:r>
              <a:rPr lang="en-GB" sz="1600" b="1" i="1" dirty="0"/>
              <a:t>Variable</a:t>
            </a:r>
            <a:r>
              <a:rPr lang="en-GB" sz="1600" b="1" i="1" dirty="0" smtClean="0"/>
              <a:t>:</a:t>
            </a:r>
          </a:p>
          <a:p>
            <a:r>
              <a:rPr lang="en-GB" sz="1600" i="1" dirty="0" smtClean="0"/>
              <a:t>V2 Activity </a:t>
            </a:r>
            <a:endParaRPr lang="en-GB" sz="16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75100" y="1765300"/>
            <a:ext cx="50800" cy="330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003232" y="1734163"/>
            <a:ext cx="363889" cy="25859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5566" y="3557796"/>
            <a:ext cx="3975460" cy="1815882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GB" sz="2800" i="1" dirty="0" smtClean="0"/>
              <a:t>Which parts of the brain show a significant attention-dependent coupling with V1?</a:t>
            </a:r>
            <a:endParaRPr lang="en-GB" sz="3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65100" y="772061"/>
            <a:ext cx="897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400" dirty="0"/>
              <a:t>Y =  </a:t>
            </a:r>
            <a:r>
              <a:rPr lang="en-GB" sz="2400" b="1" dirty="0" smtClean="0">
                <a:solidFill>
                  <a:srgbClr val="FF0000"/>
                </a:solidFill>
              </a:rPr>
              <a:t>(V</a:t>
            </a:r>
            <a:r>
              <a:rPr lang="en-GB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GB" sz="2400" b="1" dirty="0" smtClean="0">
                <a:solidFill>
                  <a:srgbClr val="FF0000"/>
                </a:solidFill>
              </a:rPr>
              <a:t>) </a:t>
            </a:r>
            <a:r>
              <a:rPr lang="el-GR" sz="2400" b="1" dirty="0">
                <a:solidFill>
                  <a:srgbClr val="FF0000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FF0000"/>
                </a:solidFill>
              </a:rPr>
              <a:t>1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GB" sz="2400" dirty="0"/>
              <a:t>+   </a:t>
            </a:r>
            <a:r>
              <a:rPr lang="en-GB" sz="2400" b="1" dirty="0" smtClean="0">
                <a:solidFill>
                  <a:schemeClr val="accent4"/>
                </a:solidFill>
              </a:rPr>
              <a:t>(</a:t>
            </a:r>
            <a:r>
              <a:rPr lang="en-GB" sz="2400" b="1" dirty="0" err="1" smtClean="0">
                <a:solidFill>
                  <a:schemeClr val="accent4"/>
                </a:solidFill>
              </a:rPr>
              <a:t>Att-NoAtt</a:t>
            </a:r>
            <a:r>
              <a:rPr lang="en-GB" sz="2400" b="1" dirty="0" smtClean="0">
                <a:solidFill>
                  <a:schemeClr val="accent4"/>
                </a:solidFill>
              </a:rPr>
              <a:t>) </a:t>
            </a:r>
            <a:r>
              <a:rPr lang="el-GR" sz="2400" b="1" dirty="0">
                <a:solidFill>
                  <a:schemeClr val="accent4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chemeClr val="accent4"/>
                </a:solidFill>
              </a:rPr>
              <a:t>2</a:t>
            </a:r>
            <a:r>
              <a:rPr lang="en-GB" sz="2400" b="1" dirty="0">
                <a:solidFill>
                  <a:schemeClr val="accent4"/>
                </a:solidFill>
              </a:rPr>
              <a:t>   </a:t>
            </a:r>
            <a:r>
              <a:rPr lang="en-GB" sz="2400" dirty="0"/>
              <a:t>+   </a:t>
            </a:r>
            <a:r>
              <a:rPr lang="en-GB" sz="2400" b="1" dirty="0" smtClean="0">
                <a:solidFill>
                  <a:srgbClr val="0000FF"/>
                </a:solidFill>
              </a:rPr>
              <a:t>[(</a:t>
            </a:r>
            <a:r>
              <a:rPr lang="en-GB" sz="2400" b="1" dirty="0" err="1">
                <a:solidFill>
                  <a:srgbClr val="0000FF"/>
                </a:solidFill>
              </a:rPr>
              <a:t>Att-NoAtt</a:t>
            </a:r>
            <a:r>
              <a:rPr lang="en-GB" sz="2400" b="1" dirty="0">
                <a:solidFill>
                  <a:srgbClr val="0000FF"/>
                </a:solidFill>
              </a:rPr>
              <a:t>) * </a:t>
            </a:r>
            <a:r>
              <a:rPr lang="en-GB" sz="2400" b="1" dirty="0" smtClean="0">
                <a:solidFill>
                  <a:srgbClr val="0000FF"/>
                </a:solidFill>
              </a:rPr>
              <a:t>V1] </a:t>
            </a:r>
            <a:r>
              <a:rPr lang="el-GR" sz="2400" b="1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>
                <a:solidFill>
                  <a:srgbClr val="0000FF"/>
                </a:solidFill>
              </a:rPr>
              <a:t>   </a:t>
            </a:r>
            <a:r>
              <a:rPr lang="en-GB" sz="2400" dirty="0"/>
              <a:t>+   e</a:t>
            </a:r>
          </a:p>
          <a:p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510973" y="3232517"/>
            <a:ext cx="4633027" cy="3433386"/>
            <a:chOff x="5292080" y="3102129"/>
            <a:chExt cx="4572000" cy="3621432"/>
          </a:xfrm>
        </p:grpSpPr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5662205" y="6373788"/>
              <a:ext cx="32550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92080" y="3102129"/>
              <a:ext cx="4572000" cy="3621432"/>
              <a:chOff x="5292080" y="3102129"/>
              <a:chExt cx="4572000" cy="3621432"/>
            </a:xfrm>
          </p:grpSpPr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H="1" flipV="1">
                <a:off x="5652120" y="3102129"/>
                <a:ext cx="10085" cy="32617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 flipV="1">
                <a:off x="5946450" y="3464715"/>
                <a:ext cx="2258020" cy="22855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 flipV="1">
                <a:off x="5946449" y="4819536"/>
                <a:ext cx="2258020" cy="991725"/>
              </a:xfrm>
              <a:prstGeom prst="line">
                <a:avLst/>
              </a:prstGeom>
              <a:noFill/>
              <a:ln w="50800">
                <a:solidFill>
                  <a:srgbClr val="00206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6066468" y="3483154"/>
                <a:ext cx="1439863" cy="36671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7075461" y="5566939"/>
                <a:ext cx="2027002" cy="3693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GB" b="1" dirty="0" smtClean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No Attention</a:t>
                </a:r>
                <a:endParaRPr lang="en-GB" b="1" dirty="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292080" y="6398927"/>
                <a:ext cx="4572000" cy="3246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sz="1400" dirty="0">
                    <a:latin typeface="Verdana" pitchFamily="34" charset="0"/>
                    <a:cs typeface="Arial" charset="0"/>
                  </a:rPr>
                  <a:t>	        </a:t>
                </a:r>
                <a:r>
                  <a:rPr lang="en-GB" sz="1400" dirty="0" smtClean="0">
                    <a:latin typeface="Verdana" pitchFamily="34" charset="0"/>
                    <a:cs typeface="Arial" charset="0"/>
                  </a:rPr>
                  <a:t>V1 </a:t>
                </a:r>
                <a:r>
                  <a:rPr lang="en-GB" sz="1400" dirty="0">
                    <a:latin typeface="Verdana" pitchFamily="34" charset="0"/>
                    <a:cs typeface="Arial" charset="0"/>
                  </a:rPr>
                  <a:t>activity 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B23E-80D4-4CFE-834D-249F9AA59304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PPI: Factorial Design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1701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-264864" y="1003300"/>
            <a:ext cx="6068764" cy="415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effectLst/>
                <a:latin typeface="+mn-lt"/>
              </a:rPr>
              <a:t>Two </a:t>
            </a:r>
            <a:r>
              <a:rPr lang="en-GB" sz="1800" dirty="0">
                <a:effectLst/>
                <a:latin typeface="+mn-lt"/>
              </a:rPr>
              <a:t>possible </a:t>
            </a:r>
            <a:r>
              <a:rPr lang="en-GB" sz="1800" dirty="0" smtClean="0">
                <a:effectLst/>
                <a:latin typeface="+mn-lt"/>
              </a:rPr>
              <a:t>interpretations:</a:t>
            </a:r>
            <a:endParaRPr lang="en-GB" sz="1800" dirty="0">
              <a:effectLst/>
              <a:latin typeface="+mn-lt"/>
            </a:endParaRPr>
          </a:p>
          <a:p>
            <a:pPr lvl="1"/>
            <a:endParaRPr lang="en-GB" sz="1600" dirty="0" smtClean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The contribution of the source area to the target area response depends </a:t>
            </a:r>
            <a:r>
              <a:rPr lang="en-GB" sz="2000" dirty="0">
                <a:effectLst/>
                <a:latin typeface="+mn-lt"/>
              </a:rPr>
              <a:t>on experimental </a:t>
            </a:r>
            <a:r>
              <a:rPr lang="en-GB" sz="2000" dirty="0" smtClean="0">
                <a:effectLst/>
                <a:latin typeface="+mn-lt"/>
              </a:rPr>
              <a:t>context </a:t>
            </a:r>
            <a:endParaRPr lang="en-GB" sz="2000" dirty="0">
              <a:effectLst/>
              <a:latin typeface="+mn-lt"/>
            </a:endParaRP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V2 input to V5 is modulated by attention</a:t>
            </a:r>
          </a:p>
          <a:p>
            <a:pPr marL="800100" lvl="1" indent="-342900">
              <a:buFont typeface="+mj-lt"/>
              <a:buAutoNum type="arabicPeriod"/>
            </a:pPr>
            <a:endParaRPr lang="en-GB" sz="2000" i="1" dirty="0">
              <a:effectLst/>
              <a:latin typeface="+mn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dirty="0" smtClean="0">
                <a:effectLst/>
                <a:latin typeface="+mn-lt"/>
              </a:rPr>
              <a:t>Target area response (e.g. V5) </a:t>
            </a:r>
            <a:r>
              <a:rPr lang="en-GB" sz="2000" dirty="0">
                <a:effectLst/>
                <a:latin typeface="+mn-lt"/>
              </a:rPr>
              <a:t>to experimental </a:t>
            </a:r>
            <a:r>
              <a:rPr lang="en-GB" sz="2000" dirty="0" smtClean="0">
                <a:effectLst/>
                <a:latin typeface="+mn-lt"/>
              </a:rPr>
              <a:t>variable (attention) </a:t>
            </a:r>
            <a:r>
              <a:rPr lang="en-GB" sz="2000" dirty="0">
                <a:effectLst/>
                <a:latin typeface="+mn-lt"/>
              </a:rPr>
              <a:t>depends  </a:t>
            </a:r>
            <a:r>
              <a:rPr lang="en-GB" sz="2000" dirty="0" smtClean="0">
                <a:effectLst/>
                <a:latin typeface="+mn-lt"/>
              </a:rPr>
              <a:t>on activity </a:t>
            </a:r>
            <a:r>
              <a:rPr lang="en-GB" sz="2000" dirty="0">
                <a:effectLst/>
                <a:latin typeface="+mn-lt"/>
              </a:rPr>
              <a:t>of source </a:t>
            </a:r>
            <a:r>
              <a:rPr lang="en-GB" sz="2000" dirty="0" smtClean="0">
                <a:effectLst/>
                <a:latin typeface="+mn-lt"/>
              </a:rPr>
              <a:t>area (e.g. V2)</a:t>
            </a:r>
          </a:p>
          <a:p>
            <a:pPr marL="857250" lvl="2" indent="0">
              <a:buNone/>
            </a:pPr>
            <a:r>
              <a:rPr lang="en-GB" sz="2000" i="1" dirty="0" smtClean="0">
                <a:effectLst/>
                <a:latin typeface="+mn-lt"/>
              </a:rPr>
              <a:t>e.g. The effect of attention on V5 is modulated by V2 input</a:t>
            </a:r>
            <a:endParaRPr lang="en-GB" sz="2000" i="1" dirty="0">
              <a:effectLst/>
              <a:latin typeface="+mn-lt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655338" y="1264955"/>
            <a:ext cx="3125788" cy="2355850"/>
            <a:chOff x="532" y="2264"/>
            <a:chExt cx="1969" cy="1484"/>
          </a:xfrm>
        </p:grpSpPr>
        <p:sp>
          <p:nvSpPr>
            <p:cNvPr id="9221" name="Text Box 5"/>
            <p:cNvSpPr txBox="1">
              <a:spLocks noChangeAspect="1" noChangeArrowheads="1"/>
            </p:cNvSpPr>
            <p:nvPr/>
          </p:nvSpPr>
          <p:spPr bwMode="auto">
            <a:xfrm>
              <a:off x="671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cxnSp>
          <p:nvCxnSpPr>
            <p:cNvPr id="9222" name="AutoShape 6"/>
            <p:cNvCxnSpPr>
              <a:cxnSpLocks noChangeAspect="1" noChangeShapeType="1"/>
              <a:stCxn id="9224" idx="6"/>
              <a:endCxn id="9227" idx="2"/>
            </p:cNvCxnSpPr>
            <p:nvPr/>
          </p:nvCxnSpPr>
          <p:spPr bwMode="auto">
            <a:xfrm>
              <a:off x="1108" y="3460"/>
              <a:ext cx="817" cy="0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532" y="3172"/>
              <a:ext cx="576" cy="576"/>
              <a:chOff x="597" y="2112"/>
              <a:chExt cx="576" cy="576"/>
            </a:xfrm>
          </p:grpSpPr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1925" y="3172"/>
              <a:ext cx="576" cy="576"/>
              <a:chOff x="597" y="2112"/>
              <a:chExt cx="576" cy="576"/>
            </a:xfrm>
          </p:grpSpPr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28" name="Rectangle 12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sp>
          <p:nvSpPr>
            <p:cNvPr id="9229" name="Line 13"/>
            <p:cNvSpPr>
              <a:spLocks noChangeAspect="1" noChangeShapeType="1"/>
            </p:cNvSpPr>
            <p:nvPr/>
          </p:nvSpPr>
          <p:spPr bwMode="auto">
            <a:xfrm>
              <a:off x="1472" y="2704"/>
              <a:ext cx="0" cy="77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1172" y="2264"/>
              <a:ext cx="642" cy="576"/>
              <a:chOff x="1172" y="2264"/>
              <a:chExt cx="642" cy="576"/>
            </a:xfrm>
          </p:grpSpPr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>
                <a:off x="1179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FF0000"/>
                  </a:solidFill>
                </a:endParaRPr>
              </a:p>
            </p:txBody>
          </p:sp>
          <p:sp>
            <p:nvSpPr>
              <p:cNvPr id="9232" name="Rectangle 16"/>
              <p:cNvSpPr>
                <a:spLocks noChangeArrowheads="1"/>
              </p:cNvSpPr>
              <p:nvPr/>
            </p:nvSpPr>
            <p:spPr bwMode="auto">
              <a:xfrm>
                <a:off x="1172" y="2448"/>
                <a:ext cx="64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600" b="1" dirty="0">
                    <a:latin typeface="Corbel"/>
                    <a:cs typeface="Corbel"/>
                  </a:rPr>
                  <a:t>attention</a:t>
                </a:r>
              </a:p>
            </p:txBody>
          </p:sp>
        </p:grp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5562600" y="4038600"/>
            <a:ext cx="3125788" cy="2533650"/>
            <a:chOff x="3875" y="2264"/>
            <a:chExt cx="1969" cy="1596"/>
          </a:xfrm>
        </p:grpSpPr>
        <p:sp>
          <p:nvSpPr>
            <p:cNvPr id="9234" name="Text Box 18"/>
            <p:cNvSpPr txBox="1">
              <a:spLocks noChangeAspect="1" noChangeArrowheads="1"/>
            </p:cNvSpPr>
            <p:nvPr/>
          </p:nvSpPr>
          <p:spPr bwMode="auto">
            <a:xfrm>
              <a:off x="4014" y="3335"/>
              <a:ext cx="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2400" b="1">
                  <a:solidFill>
                    <a:schemeClr val="bg1"/>
                  </a:solidFill>
                  <a:latin typeface="Arial Unicode MS" pitchFamily="34" charset="-128"/>
                </a:rPr>
                <a:t>V1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268" y="3172"/>
              <a:ext cx="576" cy="576"/>
              <a:chOff x="597" y="2112"/>
              <a:chExt cx="576" cy="576"/>
            </a:xfrm>
          </p:grpSpPr>
          <p:sp>
            <p:nvSpPr>
              <p:cNvPr id="9236" name="Oval 20"/>
              <p:cNvSpPr>
                <a:spLocks noChangeArrowheads="1"/>
              </p:cNvSpPr>
              <p:nvPr/>
            </p:nvSpPr>
            <p:spPr bwMode="auto">
              <a:xfrm>
                <a:off x="597" y="2112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/>
            </p:nvSpPr>
            <p:spPr bwMode="auto">
              <a:xfrm>
                <a:off x="725" y="225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V5</a:t>
                </a:r>
              </a:p>
            </p:txBody>
          </p:sp>
        </p:grpSp>
        <p:grpSp>
          <p:nvGrpSpPr>
            <p:cNvPr id="9238" name="Group 22"/>
            <p:cNvGrpSpPr>
              <a:grpSpLocks/>
            </p:cNvGrpSpPr>
            <p:nvPr/>
          </p:nvGrpSpPr>
          <p:grpSpPr bwMode="auto">
            <a:xfrm>
              <a:off x="4486" y="2264"/>
              <a:ext cx="642" cy="576"/>
              <a:chOff x="4487" y="2264"/>
              <a:chExt cx="641" cy="576"/>
            </a:xfrm>
          </p:grpSpPr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>
                <a:off x="4522" y="2264"/>
                <a:ext cx="576" cy="57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FF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/>
            </p:nvSpPr>
            <p:spPr bwMode="auto">
              <a:xfrm>
                <a:off x="4487" y="2448"/>
                <a:ext cx="6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1600" b="1" dirty="0">
                    <a:latin typeface="Corbel"/>
                    <a:cs typeface="Corbel"/>
                  </a:rPr>
                  <a:t>attention</a:t>
                </a:r>
              </a:p>
            </p:txBody>
          </p:sp>
        </p:grpSp>
        <p:cxnSp>
          <p:nvCxnSpPr>
            <p:cNvPr id="9241" name="AutoShape 25"/>
            <p:cNvCxnSpPr>
              <a:cxnSpLocks noChangeShapeType="1"/>
              <a:stCxn id="9239" idx="5"/>
              <a:endCxn id="9236" idx="1"/>
            </p:cNvCxnSpPr>
            <p:nvPr/>
          </p:nvCxnSpPr>
          <p:spPr bwMode="auto">
            <a:xfrm>
              <a:off x="5015" y="2756"/>
              <a:ext cx="337" cy="500"/>
            </a:xfrm>
            <a:prstGeom prst="straightConnector1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4374" y="3022"/>
              <a:ext cx="816" cy="4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3875" y="3284"/>
              <a:ext cx="576" cy="576"/>
              <a:chOff x="597" y="2224"/>
              <a:chExt cx="576" cy="576"/>
            </a:xfrm>
          </p:grpSpPr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>
                <a:off x="597" y="2224"/>
                <a:ext cx="576" cy="576"/>
              </a:xfrm>
              <a:prstGeom prst="ellipse">
                <a:avLst/>
              </a:prstGeom>
              <a:gradFill rotWithShape="1">
                <a:gsLst>
                  <a:gs pos="0">
                    <a:srgbClr val="808080">
                      <a:gamma/>
                      <a:tint val="0"/>
                      <a:invGamma/>
                    </a:srgbClr>
                  </a:gs>
                  <a:gs pos="100000">
                    <a:srgbClr val="80808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/>
            </p:nvSpPr>
            <p:spPr bwMode="auto">
              <a:xfrm>
                <a:off x="717" y="2337"/>
                <a:ext cx="35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400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Unicode MS" pitchFamily="34" charset="-128"/>
                  </a:rPr>
                  <a:t>V2</a:t>
                </a:r>
                <a:endParaRPr lang="en-GB" sz="2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itchFamily="34" charset="-128"/>
                </a:endParaRPr>
              </a:p>
            </p:txBody>
          </p:sp>
        </p:grpSp>
      </p:grp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300451" y="5061753"/>
            <a:ext cx="5486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>
                <a:cs typeface="Corbel"/>
              </a:rPr>
              <a:t>Mathematically, both are equivalent, </a:t>
            </a:r>
            <a:r>
              <a:rPr lang="en-GB" sz="2000" dirty="0" smtClean="0">
                <a:cs typeface="Corbel"/>
              </a:rPr>
              <a:t>but </a:t>
            </a:r>
            <a:r>
              <a:rPr lang="en-GB" sz="2000" dirty="0">
                <a:cs typeface="Corbel"/>
              </a:rPr>
              <a:t>one may be more </a:t>
            </a:r>
            <a:r>
              <a:rPr lang="en-GB" sz="2000" dirty="0" err="1" smtClean="0">
                <a:cs typeface="Corbel"/>
              </a:rPr>
              <a:t>neurobiologically</a:t>
            </a:r>
            <a:r>
              <a:rPr lang="en-GB" sz="2000" dirty="0" smtClean="0">
                <a:cs typeface="Corbel"/>
              </a:rPr>
              <a:t> plausible</a:t>
            </a:r>
            <a:endParaRPr lang="en-GB" sz="2000" dirty="0"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5303" y="147982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1.</a:t>
            </a:r>
          </a:p>
        </p:txBody>
      </p:sp>
      <p:sp>
        <p:nvSpPr>
          <p:cNvPr id="3" name="Rectangle 2"/>
          <p:cNvSpPr/>
          <p:nvPr/>
        </p:nvSpPr>
        <p:spPr>
          <a:xfrm>
            <a:off x="8197424" y="463498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/>
              <a:t>2.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22</a:t>
            </a:fld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PPI: Interpretations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9129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23</a:t>
            </a:fld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19100" y="482600"/>
            <a:ext cx="8166100" cy="7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kern="0" dirty="0" smtClean="0"/>
              <a:t>PPI: </a:t>
            </a:r>
            <a:r>
              <a:rPr lang="en-US" kern="0" dirty="0" err="1" smtClean="0"/>
              <a:t>Deconvolve</a:t>
            </a:r>
            <a:r>
              <a:rPr lang="en-US" kern="0" dirty="0" smtClean="0"/>
              <a:t> &amp; create &amp; </a:t>
            </a:r>
            <a:r>
              <a:rPr lang="en-US" kern="0" dirty="0" err="1" smtClean="0"/>
              <a:t>reconvolve</a:t>
            </a:r>
            <a:endParaRPr lang="en-US" kern="0" dirty="0"/>
          </a:p>
        </p:txBody>
      </p:sp>
      <p:sp>
        <p:nvSpPr>
          <p:cNvPr id="29" name="TextBox 28"/>
          <p:cNvSpPr txBox="1"/>
          <p:nvPr/>
        </p:nvSpPr>
        <p:spPr>
          <a:xfrm>
            <a:off x="419100" y="1668645"/>
            <a:ext cx="85725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Don’t worry – SPM does this for you... </a:t>
            </a:r>
          </a:p>
        </p:txBody>
      </p:sp>
    </p:spTree>
    <p:extLst>
      <p:ext uri="{BB962C8B-B14F-4D97-AF65-F5344CB8AC3E}">
        <p14:creationId xmlns:p14="http://schemas.microsoft.com/office/powerpoint/2010/main" val="118354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47700"/>
            <a:ext cx="3721100" cy="736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effectLst/>
              </a:rPr>
              <a:t>PPIs in SPM </a:t>
            </a:r>
            <a:endParaRPr lang="en-GB" sz="2800" b="1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360" y="1809889"/>
            <a:ext cx="86467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cs typeface="Arial" charset="0"/>
                <a:sym typeface="Wingdings" pitchFamily="2" charset="2"/>
              </a:rPr>
              <a:t>Perform Standard GLM Analysis 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with 2 experimental factors </a:t>
            </a:r>
            <a:r>
              <a:rPr lang="en-US" sz="2000" dirty="0" smtClean="0"/>
              <a:t>(</a:t>
            </a:r>
            <a:r>
              <a:rPr lang="en-US" sz="2000" dirty="0"/>
              <a:t>one factor preferably a psychological manipulation</a:t>
            </a:r>
            <a:r>
              <a:rPr lang="en-US" sz="2000" dirty="0" smtClean="0"/>
              <a:t>) </a:t>
            </a:r>
            <a:r>
              <a:rPr lang="en-US" sz="2000" dirty="0"/>
              <a:t>to determine regions of interest and </a:t>
            </a:r>
            <a:r>
              <a:rPr lang="en-US" sz="2000" dirty="0" smtClean="0"/>
              <a:t>interactions</a:t>
            </a: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endParaRPr lang="en-GB" sz="2000" b="1" dirty="0" smtClean="0">
              <a:cs typeface="Arial" charset="0"/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b="1" dirty="0" smtClean="0">
                <a:cs typeface="Arial" charset="0"/>
                <a:sym typeface="Wingdings" pitchFamily="2" charset="2"/>
              </a:rPr>
              <a:t>Define source region and extract </a:t>
            </a:r>
            <a:r>
              <a:rPr lang="en-GB" sz="2000" b="1" dirty="0">
                <a:cs typeface="Arial" charset="0"/>
                <a:sym typeface="Wingdings" pitchFamily="2" charset="2"/>
              </a:rPr>
              <a:t>BOLD SIGNAL time </a:t>
            </a:r>
            <a:r>
              <a:rPr lang="en-GB" sz="2000" b="1" dirty="0" smtClean="0">
                <a:cs typeface="Arial" charset="0"/>
                <a:sym typeface="Wingdings" pitchFamily="2" charset="2"/>
              </a:rPr>
              <a:t>series (e.g. V2)</a:t>
            </a:r>
          </a:p>
          <a:p>
            <a:pPr algn="just"/>
            <a:endParaRPr lang="en-GB" sz="2000" b="1" i="1" dirty="0" smtClean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Use </a:t>
            </a:r>
            <a:r>
              <a:rPr lang="en-GB" sz="2000" b="1" dirty="0" err="1" smtClean="0">
                <a:cs typeface="Arial" charset="0"/>
                <a:sym typeface="Wingdings" pitchFamily="2" charset="2"/>
              </a:rPr>
              <a:t>Eigenvariates</a:t>
            </a:r>
            <a:r>
              <a:rPr lang="en-GB" sz="2000" dirty="0" smtClean="0">
                <a:cs typeface="Arial" charset="0"/>
                <a:sym typeface="Wingdings" pitchFamily="2" charset="2"/>
              </a:rPr>
              <a:t> (there is a button in SPM) to create a summary value of the activation across the region over time.</a:t>
            </a:r>
          </a:p>
          <a:p>
            <a:pPr lvl="1" algn="just"/>
            <a:endParaRPr lang="en-GB" sz="2000" dirty="0" smtClean="0">
              <a:cs typeface="Arial" charset="0"/>
              <a:sym typeface="Wingdings" pitchFamily="2" charset="2"/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000" dirty="0" smtClean="0">
                <a:cs typeface="Arial" charset="0"/>
                <a:sym typeface="Wingdings" pitchFamily="2" charset="2"/>
              </a:rPr>
              <a:t>Adjust the time course for the main effects</a:t>
            </a:r>
          </a:p>
          <a:p>
            <a:pPr lvl="1" algn="just"/>
            <a:endParaRPr lang="en-GB" sz="2000" dirty="0" smtClean="0">
              <a:cs typeface="Arial" charset="0"/>
              <a:sym typeface="Wingdings" pitchFamily="2" charset="2"/>
            </a:endParaRPr>
          </a:p>
          <a:p>
            <a:pPr algn="just"/>
            <a:endParaRPr lang="en-GB" sz="2000" dirty="0">
              <a:cs typeface="Arial" charset="0"/>
              <a:sym typeface="Wingdings" pitchFamily="2" charset="2"/>
            </a:endParaRPr>
          </a:p>
          <a:p>
            <a:pPr marL="342900" indent="-342900" algn="just">
              <a:buFont typeface="Arial"/>
              <a:buChar char="•"/>
            </a:pPr>
            <a:endParaRPr lang="en-US" sz="2000" dirty="0"/>
          </a:p>
          <a:p>
            <a:pPr marL="342900" indent="-342900" algn="just">
              <a:buFont typeface="Arial"/>
              <a:buChar char="•"/>
            </a:pPr>
            <a:endParaRPr lang="en-GB" sz="2000" dirty="0" smtClean="0">
              <a:cs typeface="Arial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200" y="444500"/>
            <a:ext cx="6421860" cy="7112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effectLst/>
              </a:rPr>
              <a:t>PPIs in SPM</a:t>
            </a:r>
            <a:endParaRPr lang="en-GB" sz="2800" b="1" dirty="0">
              <a:effectLst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30212" y="1102578"/>
            <a:ext cx="821848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b="1" dirty="0" smtClean="0">
                <a:latin typeface="+mn-lt"/>
                <a:cs typeface="Arial" charset="0"/>
                <a:sym typeface="Wingdings" pitchFamily="2" charset="2"/>
              </a:rPr>
              <a:t>4. Create PPI-GLM using the Interaction term</a:t>
            </a:r>
          </a:p>
          <a:p>
            <a:pPr algn="just" eaLnBrk="1" hangingPunct="1"/>
            <a:endParaRPr lang="en-GB" sz="2000" dirty="0">
              <a:latin typeface="+mn-lt"/>
              <a:cs typeface="Arial" charset="0"/>
              <a:sym typeface="Wingdings" pitchFamily="2" charset="2"/>
            </a:endParaRPr>
          </a:p>
          <a:p>
            <a:pPr algn="just" eaLnBrk="1" hangingPunct="1"/>
            <a:r>
              <a:rPr lang="en-GB" sz="2000" dirty="0"/>
              <a:t>Y =  </a:t>
            </a:r>
            <a:r>
              <a:rPr lang="en-GB" sz="2000" dirty="0" smtClean="0"/>
              <a:t>(</a:t>
            </a:r>
            <a:r>
              <a:rPr lang="en-GB" sz="2000" dirty="0" err="1" smtClean="0"/>
              <a:t>Att-NoAtt</a:t>
            </a:r>
            <a:r>
              <a:rPr lang="en-GB" sz="2000" dirty="0" smtClean="0"/>
              <a:t>) </a:t>
            </a:r>
            <a:r>
              <a:rPr lang="el-GR" sz="2000" dirty="0">
                <a:cs typeface="Arial" charset="0"/>
              </a:rPr>
              <a:t>β</a:t>
            </a:r>
            <a:r>
              <a:rPr lang="en-GB" sz="2000" baseline="-25000" dirty="0"/>
              <a:t>1</a:t>
            </a:r>
            <a:r>
              <a:rPr lang="en-GB" sz="2000" dirty="0"/>
              <a:t>   +   </a:t>
            </a:r>
            <a:r>
              <a:rPr lang="en-GB" sz="2000" b="1" dirty="0" smtClean="0"/>
              <a:t>V1</a:t>
            </a:r>
            <a:r>
              <a:rPr lang="en-GB" sz="2000" dirty="0" smtClean="0"/>
              <a:t> </a:t>
            </a:r>
            <a:r>
              <a:rPr lang="el-GR" sz="2000" dirty="0">
                <a:cs typeface="Arial" charset="0"/>
              </a:rPr>
              <a:t>β</a:t>
            </a:r>
            <a:r>
              <a:rPr lang="en-GB" sz="2000" baseline="-25000" dirty="0"/>
              <a:t>2</a:t>
            </a:r>
            <a:r>
              <a:rPr lang="en-GB" sz="2000" dirty="0"/>
              <a:t>   +   </a:t>
            </a:r>
            <a:r>
              <a:rPr lang="en-GB" sz="2000" dirty="0" smtClean="0">
                <a:solidFill>
                  <a:srgbClr val="0000FF"/>
                </a:solidFill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</a:rPr>
              <a:t>Att-NoAtt</a:t>
            </a:r>
            <a:r>
              <a:rPr lang="en-GB" sz="2000" dirty="0" smtClean="0">
                <a:solidFill>
                  <a:srgbClr val="0000FF"/>
                </a:solidFill>
              </a:rPr>
              <a:t>) </a:t>
            </a:r>
            <a:r>
              <a:rPr lang="en-GB" sz="2000" dirty="0">
                <a:solidFill>
                  <a:srgbClr val="0000FF"/>
                </a:solidFill>
              </a:rPr>
              <a:t>* </a:t>
            </a:r>
            <a:r>
              <a:rPr lang="en-GB" sz="2000" b="1" dirty="0" smtClean="0">
                <a:solidFill>
                  <a:srgbClr val="0000FF"/>
                </a:solidFill>
              </a:rPr>
              <a:t>V1 </a:t>
            </a:r>
            <a:r>
              <a:rPr lang="el-GR" sz="2000" dirty="0">
                <a:solidFill>
                  <a:srgbClr val="0000FF"/>
                </a:solidFill>
                <a:cs typeface="Arial" charset="0"/>
              </a:rPr>
              <a:t>β</a:t>
            </a:r>
            <a:r>
              <a:rPr lang="en-GB" sz="2000" baseline="-25000" dirty="0">
                <a:solidFill>
                  <a:srgbClr val="0000FF"/>
                </a:solidFill>
              </a:rPr>
              <a:t>3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s-ES" sz="2000" dirty="0">
                <a:cs typeface="Arial" charset="0"/>
                <a:sym typeface="Wingdings" pitchFamily="2" charset="2"/>
              </a:rPr>
              <a:t>+ </a:t>
            </a:r>
            <a:r>
              <a:rPr lang="es-ES" sz="2000" dirty="0" smtClean="0">
                <a:cs typeface="Arial" charset="0"/>
                <a:sym typeface="Wingdings" pitchFamily="2" charset="2"/>
              </a:rPr>
              <a:t> </a:t>
            </a:r>
            <a:r>
              <a:rPr lang="el-GR" sz="2000" dirty="0" smtClean="0">
                <a:cs typeface="Arial" charset="0"/>
                <a:sym typeface="Wingdings" pitchFamily="2" charset="2"/>
              </a:rPr>
              <a:t>β</a:t>
            </a:r>
            <a:r>
              <a:rPr lang="es-ES" sz="2000" baseline="-25000" dirty="0" err="1">
                <a:cs typeface="Arial" charset="0"/>
                <a:sym typeface="Wingdings" pitchFamily="2" charset="2"/>
              </a:rPr>
              <a:t>i</a:t>
            </a:r>
            <a:r>
              <a:rPr lang="es-ES" sz="2000" dirty="0" err="1">
                <a:cs typeface="Arial" charset="0"/>
                <a:sym typeface="Wingdings" pitchFamily="2" charset="2"/>
              </a:rPr>
              <a:t>Xi</a:t>
            </a:r>
            <a:r>
              <a:rPr lang="es-ES" sz="2000" dirty="0">
                <a:cs typeface="Arial" charset="0"/>
                <a:sym typeface="Wingdings" pitchFamily="2" charset="2"/>
              </a:rPr>
              <a:t> </a:t>
            </a:r>
            <a:r>
              <a:rPr lang="es-ES" sz="2000" dirty="0" smtClean="0">
                <a:cs typeface="Arial" charset="0"/>
                <a:sym typeface="Wingdings" pitchFamily="2" charset="2"/>
              </a:rPr>
              <a:t> </a:t>
            </a:r>
            <a:r>
              <a:rPr lang="en-GB" sz="2000" dirty="0" smtClean="0"/>
              <a:t>+  </a:t>
            </a:r>
            <a:r>
              <a:rPr lang="en-GB" sz="2000" dirty="0"/>
              <a:t>e</a:t>
            </a:r>
          </a:p>
          <a:p>
            <a:pPr algn="just" eaLnBrk="1" hangingPunct="1"/>
            <a:r>
              <a:rPr lang="es-ES" sz="2000" dirty="0" smtClean="0">
                <a:latin typeface="+mn-lt"/>
                <a:cs typeface="Arial" charset="0"/>
                <a:sym typeface="Wingdings" pitchFamily="2" charset="2"/>
              </a:rPr>
              <a:t>H</a:t>
            </a:r>
            <a:r>
              <a:rPr lang="es-ES" sz="2000" baseline="-25000" dirty="0" smtClean="0">
                <a:latin typeface="+mn-lt"/>
                <a:cs typeface="Arial" charset="0"/>
                <a:sym typeface="Wingdings" pitchFamily="2" charset="2"/>
              </a:rPr>
              <a:t>0</a:t>
            </a:r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: </a:t>
            </a:r>
            <a:r>
              <a:rPr lang="el-GR" sz="2000" b="1" dirty="0" smtClean="0">
                <a:solidFill>
                  <a:srgbClr val="0000FF"/>
                </a:solidFill>
                <a:latin typeface="+mn-lt"/>
                <a:cs typeface="Arial" charset="0"/>
                <a:sym typeface="Wingdings" pitchFamily="2" charset="2"/>
              </a:rPr>
              <a:t>β</a:t>
            </a:r>
            <a:r>
              <a:rPr lang="en-GB" sz="2000" b="1" baseline="-25000" dirty="0" smtClean="0">
                <a:solidFill>
                  <a:srgbClr val="0000FF"/>
                </a:solidFill>
              </a:rPr>
              <a:t>3</a:t>
            </a:r>
            <a:r>
              <a:rPr lang="es-ES" sz="2000" b="1" dirty="0" smtClean="0">
                <a:solidFill>
                  <a:srgbClr val="0000FF"/>
                </a:solidFill>
                <a:latin typeface="+mn-lt"/>
                <a:cs typeface="Arial" charset="0"/>
                <a:sym typeface="Wingdings" pitchFamily="2" charset="2"/>
              </a:rPr>
              <a:t> </a:t>
            </a:r>
            <a:r>
              <a:rPr lang="es-ES" sz="2000" dirty="0">
                <a:latin typeface="+mn-lt"/>
                <a:cs typeface="Arial" charset="0"/>
                <a:sym typeface="Wingdings" pitchFamily="2" charset="2"/>
              </a:rPr>
              <a:t>= </a:t>
            </a:r>
            <a:r>
              <a:rPr lang="es-ES" sz="2000" dirty="0" smtClean="0">
                <a:latin typeface="+mn-lt"/>
                <a:cs typeface="Arial" charset="0"/>
                <a:sym typeface="Wingdings" pitchFamily="2" charset="2"/>
              </a:rPr>
              <a:t>0</a:t>
            </a:r>
            <a:endParaRPr lang="el-GR" sz="2000" dirty="0">
              <a:latin typeface="+mn-lt"/>
              <a:cs typeface="Arial" charset="0"/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600325"/>
            <a:ext cx="306731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379" y="2029416"/>
            <a:ext cx="3661423" cy="3190284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268" y="2046570"/>
            <a:ext cx="4257132" cy="316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31"/>
            <a:ext cx="8229600" cy="1110886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</a:rPr>
              <a:t>PPI results</a:t>
            </a:r>
            <a:endParaRPr lang="en-US" b="1" dirty="0">
              <a:effectLst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39208" y="1681309"/>
            <a:ext cx="3156159" cy="1492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6390" y="1641986"/>
            <a:ext cx="6081154" cy="47883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plot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/>
              </a:rPr>
              <a:t>PPI vs. Functional connectivity</a:t>
            </a:r>
            <a:endParaRPr lang="en-US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2837"/>
            <a:ext cx="8229600" cy="4525963"/>
          </a:xfrm>
        </p:spPr>
        <p:txBody>
          <a:bodyPr/>
          <a:lstStyle/>
          <a:p>
            <a:r>
              <a:rPr lang="en-US" sz="2800" dirty="0" smtClean="0">
                <a:effectLst/>
                <a:latin typeface="+mn-lt"/>
              </a:rPr>
              <a:t>PPI’s are based on regressions and assume a dependent and independent variables (i.e., they assume causality in the statistical sense).</a:t>
            </a:r>
          </a:p>
          <a:p>
            <a:endParaRPr lang="en-US" sz="2800" dirty="0" smtClean="0">
              <a:effectLst/>
              <a:latin typeface="+mn-lt"/>
            </a:endParaRPr>
          </a:p>
          <a:p>
            <a:r>
              <a:rPr lang="en-US" sz="2800" dirty="0" smtClean="0">
                <a:effectLst/>
                <a:latin typeface="+mn-lt"/>
              </a:rPr>
              <a:t>PPI’s explicitly discount main effects</a:t>
            </a:r>
          </a:p>
          <a:p>
            <a:endParaRPr lang="en-US" sz="2800" dirty="0" smtClean="0">
              <a:effectLst/>
              <a:latin typeface="+mn-lt"/>
            </a:endParaRPr>
          </a:p>
          <a:p>
            <a:pPr marL="914400" lvl="2" indent="0">
              <a:buNone/>
            </a:pPr>
            <a:endParaRPr lang="en-US" sz="2800" b="1" dirty="0" smtClean="0"/>
          </a:p>
          <a:p>
            <a:pPr lvl="2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0200" y="641350"/>
            <a:ext cx="8489950" cy="1296988"/>
          </a:xfrm>
        </p:spPr>
        <p:txBody>
          <a:bodyPr/>
          <a:lstStyle/>
          <a:p>
            <a:pPr algn="ctr"/>
            <a:r>
              <a:rPr lang="de-DE" b="1" dirty="0" smtClean="0">
                <a:effectLst/>
              </a:rPr>
              <a:t>Pros &amp; Cons of PPIs</a:t>
            </a:r>
            <a:endParaRPr lang="en-US" b="1" dirty="0">
              <a:effectLst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44500" y="1190112"/>
            <a:ext cx="8229600" cy="47915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  <a:latin typeface="Calibri"/>
                <a:cs typeface="Calibri"/>
              </a:rPr>
              <a:t>Pros:</a:t>
            </a:r>
          </a:p>
          <a:p>
            <a:pPr lvl="1"/>
            <a:r>
              <a:rPr lang="en-GB" dirty="0" smtClean="0">
                <a:effectLst/>
                <a:latin typeface="Calibri"/>
                <a:cs typeface="Calibri"/>
              </a:rPr>
              <a:t>Given a single source region, PPIs can test for the regions context-dependent connectivity across the entire brain</a:t>
            </a:r>
          </a:p>
          <a:p>
            <a:pPr lvl="1"/>
            <a:r>
              <a:rPr lang="en-GB" dirty="0" smtClean="0">
                <a:effectLst/>
                <a:latin typeface="Calibri"/>
                <a:cs typeface="Calibri"/>
              </a:rPr>
              <a:t>Simple to perform</a:t>
            </a:r>
          </a:p>
          <a:p>
            <a:pPr marL="457200" lvl="1" indent="0">
              <a:buNone/>
            </a:pPr>
            <a:endParaRPr lang="en-GB" dirty="0" smtClean="0">
              <a:effectLst/>
              <a:latin typeface="Calibri"/>
              <a:cs typeface="Calibri"/>
            </a:endParaRPr>
          </a:p>
          <a:p>
            <a:r>
              <a:rPr lang="en-GB" dirty="0" smtClean="0">
                <a:effectLst/>
                <a:latin typeface="Calibri"/>
                <a:cs typeface="Calibri"/>
              </a:rPr>
              <a:t>Cons:</a:t>
            </a:r>
          </a:p>
          <a:p>
            <a:pPr lvl="1">
              <a:buFont typeface="Lucida Grande"/>
              <a:buChar char="-"/>
            </a:pPr>
            <a:r>
              <a:rPr lang="en-GB" dirty="0" smtClean="0">
                <a:effectLst/>
                <a:latin typeface="Calibri"/>
                <a:cs typeface="Calibri"/>
              </a:rPr>
              <a:t>Very simplistic model: only allows modelling contributions from a single area </a:t>
            </a:r>
          </a:p>
          <a:p>
            <a:pPr lvl="1">
              <a:buFont typeface="Lucida Grande"/>
              <a:buChar char="-"/>
            </a:pPr>
            <a:r>
              <a:rPr lang="en-GB" dirty="0" smtClean="0">
                <a:effectLst/>
                <a:latin typeface="Calibri"/>
                <a:cs typeface="Calibri"/>
              </a:rPr>
              <a:t>Ignores time-series properties of data (can do PPI’s on PET and fMRI data)</a:t>
            </a:r>
          </a:p>
          <a:p>
            <a:pPr lvl="2"/>
            <a:r>
              <a:rPr lang="en-GB" dirty="0" smtClean="0">
                <a:effectLst/>
                <a:latin typeface="Calibri"/>
                <a:cs typeface="Calibri"/>
              </a:rPr>
              <a:t>Inputs are not modelled explicitly</a:t>
            </a:r>
          </a:p>
          <a:p>
            <a:pPr lvl="2"/>
            <a:r>
              <a:rPr lang="en-GB" dirty="0" smtClean="0">
                <a:effectLst/>
                <a:latin typeface="Calibri"/>
                <a:cs typeface="Calibri"/>
              </a:rPr>
              <a:t>Interactions are instantaneous for a given context</a:t>
            </a:r>
          </a:p>
          <a:p>
            <a:pPr lvl="2"/>
            <a:endParaRPr lang="en-GB" dirty="0">
              <a:effectLst/>
              <a:latin typeface="Calibri"/>
              <a:cs typeface="Calibri"/>
            </a:endParaRPr>
          </a:p>
          <a:p>
            <a:r>
              <a:rPr lang="en-GB" dirty="0" smtClean="0">
                <a:effectLst/>
                <a:latin typeface="Calibri"/>
                <a:cs typeface="Calibri"/>
              </a:rPr>
              <a:t>Need DCM to elaborate a mechanistic model</a:t>
            </a:r>
            <a:endParaRPr lang="en-GB" dirty="0">
              <a:effectLst/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0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3-01 at 11.16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2941" b="13875"/>
          <a:stretch/>
        </p:blipFill>
        <p:spPr>
          <a:xfrm>
            <a:off x="1" y="528793"/>
            <a:ext cx="9144000" cy="247158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443" y="6712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Types of connectivity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239" y="3300974"/>
            <a:ext cx="8795375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i="1" dirty="0" smtClean="0">
                <a:solidFill>
                  <a:srgbClr val="FF0000"/>
                </a:solidFill>
              </a:rPr>
              <a:t>Anatomical/structural </a:t>
            </a:r>
            <a:r>
              <a:rPr lang="en-GB" sz="2000" dirty="0" smtClean="0">
                <a:solidFill>
                  <a:srgbClr val="FF0000"/>
                </a:solidFill>
              </a:rPr>
              <a:t>connectivity </a:t>
            </a:r>
            <a:r>
              <a:rPr lang="en-GB" dirty="0" smtClean="0"/>
              <a:t>presence of axonal connections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﹘"/>
            </a:pPr>
            <a:r>
              <a:rPr lang="en-GB" sz="1600" dirty="0" smtClean="0">
                <a:solidFill>
                  <a:srgbClr val="000000"/>
                </a:solidFill>
              </a:rPr>
              <a:t>example: </a:t>
            </a:r>
            <a:r>
              <a:rPr lang="en-GB" sz="1600" b="1" dirty="0" smtClean="0">
                <a:solidFill>
                  <a:srgbClr val="000000"/>
                </a:solidFill>
              </a:rPr>
              <a:t>tracing techniques, DTI</a:t>
            </a:r>
            <a:endParaRPr lang="en-GB" sz="1600" dirty="0" smtClean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endParaRPr lang="en-GB" dirty="0" smtClean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dirty="0" smtClean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dirty="0" smtClean="0">
              <a:latin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GB" sz="2800" i="1" dirty="0" smtClean="0">
                <a:latin typeface="Tahoma" pitchFamily="34" charset="0"/>
              </a:rPr>
              <a:t>Is there a detectable physical connection between…?</a:t>
            </a:r>
            <a:endParaRPr lang="en-GB" sz="2800" i="1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endParaRPr lang="en-GB" sz="800" dirty="0"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GB" dirty="0">
                <a:latin typeface="Tahoma" pitchFamily="34" charset="0"/>
              </a:rPr>
              <a:t>		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443" y="6490365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Sporns</a:t>
            </a:r>
            <a:r>
              <a:rPr lang="en-US" dirty="0" smtClean="0"/>
              <a:t>, 2007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95625" y="759793"/>
            <a:ext cx="6048375" cy="224058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157239" y="608212"/>
            <a:ext cx="8662911" cy="5723709"/>
            <a:chOff x="157239" y="608212"/>
            <a:chExt cx="8662911" cy="57237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39" y="608212"/>
              <a:ext cx="8662911" cy="572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870251" y="1381811"/>
              <a:ext cx="1467293" cy="382773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00257" y="2289123"/>
              <a:ext cx="754913" cy="836849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24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9050"/>
            <a:ext cx="8489950" cy="1296988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FFFF"/>
                </a:solidFill>
                <a:effectLst/>
              </a:rPr>
              <a:t>The End</a:t>
            </a:r>
            <a:endParaRPr lang="en-US" sz="2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222" y="2946400"/>
            <a:ext cx="7832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defRPr/>
            </a:pPr>
            <a:endParaRPr lang="en-GB" sz="1200" dirty="0"/>
          </a:p>
          <a:p>
            <a:pPr marL="342900" indent="-342900" algn="just">
              <a:defRPr/>
            </a:pPr>
            <a:endParaRPr lang="en-GB" sz="1200" dirty="0" smtClean="0"/>
          </a:p>
          <a:p>
            <a:pPr marL="342900" indent="-342900" algn="just">
              <a:defRPr/>
            </a:pPr>
            <a:endParaRPr lang="en-GB" sz="1200" kern="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400" b="1" kern="0" dirty="0" smtClean="0">
                <a:latin typeface="Arial" pitchFamily="34" charset="0"/>
                <a:cs typeface="Arial" pitchFamily="34" charset="0"/>
              </a:rPr>
              <a:t>Many thanks to Sarah Gregory! </a:t>
            </a:r>
            <a:endParaRPr lang="en-GB" sz="2400" b="1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GB" sz="2400" b="1" kern="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kern="0" dirty="0" smtClean="0">
                <a:latin typeface="Arial" pitchFamily="34" charset="0"/>
                <a:cs typeface="Arial" pitchFamily="34" charset="0"/>
              </a:rPr>
              <a:t>&amp; </a:t>
            </a:r>
            <a:r>
              <a:rPr lang="en-GB" kern="0" dirty="0">
                <a:latin typeface="Arial" pitchFamily="34" charset="0"/>
                <a:cs typeface="Arial" pitchFamily="34" charset="0"/>
              </a:rPr>
              <a:t>to Dana </a:t>
            </a:r>
            <a:r>
              <a:rPr lang="en-GB" kern="0" dirty="0" err="1">
                <a:latin typeface="Arial" pitchFamily="34" charset="0"/>
                <a:cs typeface="Arial" pitchFamily="34" charset="0"/>
              </a:rPr>
              <a:t>Boebinger</a:t>
            </a:r>
            <a:r>
              <a:rPr lang="en-GB" kern="0" dirty="0">
                <a:latin typeface="Arial" pitchFamily="34" charset="0"/>
                <a:cs typeface="Arial" pitchFamily="34" charset="0"/>
              </a:rPr>
              <a:t> &amp; Lisa </a:t>
            </a:r>
            <a:r>
              <a:rPr lang="en-GB" kern="0" dirty="0" err="1">
                <a:latin typeface="Arial" pitchFamily="34" charset="0"/>
                <a:cs typeface="Arial" pitchFamily="34" charset="0"/>
              </a:rPr>
              <a:t>Quattrocki</a:t>
            </a:r>
            <a:r>
              <a:rPr lang="en-GB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kern="0" dirty="0" smtClean="0">
                <a:latin typeface="Arial" pitchFamily="34" charset="0"/>
                <a:cs typeface="Arial" pitchFamily="34" charset="0"/>
              </a:rPr>
              <a:t>Knight for the slides!</a:t>
            </a:r>
            <a:r>
              <a:rPr lang="en-GB" sz="1200" kern="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200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6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350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References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454835"/>
            <a:ext cx="9182100" cy="6193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previous years’ slides, and…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</a:pPr>
            <a:r>
              <a:rPr lang="en-US" sz="1000" dirty="0" err="1"/>
              <a:t>Biswal</a:t>
            </a:r>
            <a:r>
              <a:rPr lang="en-US" sz="1000" dirty="0"/>
              <a:t>, B., </a:t>
            </a:r>
            <a:r>
              <a:rPr lang="en-US" sz="1000" dirty="0" err="1"/>
              <a:t>Yetkin</a:t>
            </a:r>
            <a:r>
              <a:rPr lang="en-US" sz="1000" dirty="0"/>
              <a:t>, F.Z., Haughton, V.M., &amp; Hyde, J.S. (1995). Functional connectivity in the motor cortex of resting human brain using echo-planar MRI. </a:t>
            </a:r>
            <a:r>
              <a:rPr lang="en-US" sz="1000" i="1" dirty="0"/>
              <a:t>Magnetic Resonance Medicine, 34</a:t>
            </a:r>
            <a:r>
              <a:rPr lang="en-US" sz="1000" dirty="0"/>
              <a:t>(4), 537-41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Buckner</a:t>
            </a:r>
            <a:r>
              <a:rPr lang="en-US" sz="1000" dirty="0"/>
              <a:t>, R. L., Andrews-Hanna, J. R., &amp; </a:t>
            </a:r>
            <a:r>
              <a:rPr lang="en-US" sz="1000" dirty="0" err="1"/>
              <a:t>Schacter</a:t>
            </a:r>
            <a:r>
              <a:rPr lang="en-US" sz="1000" dirty="0"/>
              <a:t>, D. L. (2008). The brain’s default network: anatomy, function, and relevance to disease. Annals of the New York Academy of Sciences, 1124, 1–38. doi:10.1196/annals.</a:t>
            </a:r>
            <a:r>
              <a:rPr lang="en-US" sz="1000" dirty="0" smtClean="0"/>
              <a:t>1440.011</a:t>
            </a:r>
          </a:p>
          <a:p>
            <a:pPr marL="0" indent="0">
              <a:buSzPct val="200000"/>
            </a:pPr>
            <a:r>
              <a:rPr lang="en-US" sz="1000" dirty="0" err="1" smtClean="0"/>
              <a:t>Damoiseaux</a:t>
            </a:r>
            <a:r>
              <a:rPr lang="en-US" sz="1000" dirty="0"/>
              <a:t>, J. S., </a:t>
            </a:r>
            <a:r>
              <a:rPr lang="en-US" sz="1000" dirty="0" err="1"/>
              <a:t>Rombouts</a:t>
            </a:r>
            <a:r>
              <a:rPr lang="en-US" sz="1000" dirty="0"/>
              <a:t>, S. A. R. B., </a:t>
            </a:r>
            <a:r>
              <a:rPr lang="en-US" sz="1000" dirty="0" err="1"/>
              <a:t>Barkhof</a:t>
            </a:r>
            <a:r>
              <a:rPr lang="en-US" sz="1000" dirty="0"/>
              <a:t>, F., </a:t>
            </a:r>
            <a:r>
              <a:rPr lang="en-US" sz="1000" dirty="0" err="1"/>
              <a:t>Scheltens</a:t>
            </a:r>
            <a:r>
              <a:rPr lang="en-US" sz="1000" dirty="0"/>
              <a:t>, P., </a:t>
            </a:r>
            <a:r>
              <a:rPr lang="en-US" sz="1000" dirty="0" err="1"/>
              <a:t>Stam</a:t>
            </a:r>
            <a:r>
              <a:rPr lang="en-US" sz="1000" dirty="0"/>
              <a:t>, C. J., Smith, S. M., &amp; Beckmann, C. F. (2006). Consistent resting-state networks, (2)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De </a:t>
            </a:r>
            <a:r>
              <a:rPr lang="en-US" sz="1000" dirty="0"/>
              <a:t>Luca, M., Beckmann, C. F., De Stefano, N., Matthews, P. M., &amp; Smith, S. M. (2006). fMRI resting state networks define distinct modes of long-distance interactions in the human brain. NeuroImage, 29(4), 1359–67. doi:10.1016/j.neuroimage.</a:t>
            </a:r>
            <a:r>
              <a:rPr lang="en-US" sz="1000" dirty="0" smtClean="0"/>
              <a:t>2005.08.035</a:t>
            </a:r>
          </a:p>
          <a:p>
            <a:pPr marL="0" indent="0">
              <a:buSzPct val="200000"/>
            </a:pPr>
            <a:r>
              <a:rPr lang="en-US" sz="1000" dirty="0" err="1" smtClean="0"/>
              <a:t>Elwell</a:t>
            </a:r>
            <a:r>
              <a:rPr lang="en-US" sz="1000" dirty="0"/>
              <a:t>, C. E., </a:t>
            </a:r>
            <a:r>
              <a:rPr lang="en-US" sz="1000" dirty="0" err="1"/>
              <a:t>Springett</a:t>
            </a:r>
            <a:r>
              <a:rPr lang="en-US" sz="1000" dirty="0"/>
              <a:t>, R., Hillman, E., &amp; </a:t>
            </a:r>
            <a:r>
              <a:rPr lang="en-US" sz="1000" dirty="0" err="1"/>
              <a:t>Delpy</a:t>
            </a:r>
            <a:r>
              <a:rPr lang="en-US" sz="1000" dirty="0"/>
              <a:t>, D. T. (1999). Oscillations in Cerebral </a:t>
            </a:r>
            <a:r>
              <a:rPr lang="en-US" sz="1000" dirty="0" err="1"/>
              <a:t>Haemodynamics</a:t>
            </a:r>
            <a:r>
              <a:rPr lang="en-US" sz="1000" dirty="0"/>
              <a:t>. Advances in Experimental Medicine and Biology, 471, 57–65</a:t>
            </a:r>
            <a:r>
              <a:rPr lang="en-US" sz="1000" dirty="0" smtClean="0"/>
              <a:t>.</a:t>
            </a:r>
          </a:p>
          <a:p>
            <a:pPr marL="0" indent="0">
              <a:buSzPct val="200000"/>
            </a:pPr>
            <a:r>
              <a:rPr lang="en-US" sz="1000" dirty="0" smtClean="0"/>
              <a:t>Fox</a:t>
            </a:r>
            <a:r>
              <a:rPr lang="en-US" sz="1000" dirty="0"/>
              <a:t>, M. D., &amp; </a:t>
            </a:r>
            <a:r>
              <a:rPr lang="en-US" sz="1000" dirty="0" err="1"/>
              <a:t>Raichle</a:t>
            </a:r>
            <a:r>
              <a:rPr lang="en-US" sz="1000" dirty="0"/>
              <a:t>, M. E. (2007). Spontaneous fluctuations in brain activity observed with functional magnetic resonance imaging. Nature reviews. Neuroscience, 8(9), 700–11. doi:10.1038/</a:t>
            </a:r>
            <a:r>
              <a:rPr lang="en-US" sz="1000" dirty="0" smtClean="0"/>
              <a:t>nrn2201</a:t>
            </a:r>
          </a:p>
          <a:p>
            <a:pPr marL="0" indent="0">
              <a:buSzPct val="200000"/>
            </a:pPr>
            <a:r>
              <a:rPr lang="en-US" sz="1000" dirty="0" smtClean="0"/>
              <a:t>Fox</a:t>
            </a:r>
            <a:r>
              <a:rPr lang="en-US" sz="1000" dirty="0"/>
              <a:t>, M. D., Snyder, A. Z., Vincent, J. L., </a:t>
            </a:r>
            <a:r>
              <a:rPr lang="en-US" sz="1000" dirty="0" err="1"/>
              <a:t>Corbetta</a:t>
            </a:r>
            <a:r>
              <a:rPr lang="en-US" sz="1000" dirty="0"/>
              <a:t>, M., Van Essen, D. C., &amp; </a:t>
            </a:r>
            <a:r>
              <a:rPr lang="en-US" sz="1000" dirty="0" err="1"/>
              <a:t>Raichle</a:t>
            </a:r>
            <a:r>
              <a:rPr lang="en-US" sz="1000" dirty="0"/>
              <a:t>, M. E. (2005). The human brain is intrinsically organized into dynamic, </a:t>
            </a:r>
            <a:r>
              <a:rPr lang="en-US" sz="1000" dirty="0" err="1"/>
              <a:t>anticorrelated</a:t>
            </a:r>
            <a:r>
              <a:rPr lang="en-US" sz="1000" dirty="0"/>
              <a:t> functional networks. Proceedings of the National Academy of Sciences of the United States of America, 102(27), 9673–8. doi:10.1073/pnas.</a:t>
            </a:r>
            <a:r>
              <a:rPr lang="en-US" sz="1000" dirty="0" smtClean="0"/>
              <a:t>0504136102</a:t>
            </a:r>
          </a:p>
          <a:p>
            <a:pPr marL="0" indent="0">
              <a:buSzPct val="200000"/>
            </a:pPr>
            <a:r>
              <a:rPr lang="en-US" sz="1000" dirty="0" err="1" smtClean="0"/>
              <a:t>Friston</a:t>
            </a:r>
            <a:r>
              <a:rPr lang="en-US" sz="1000" dirty="0"/>
              <a:t>, K. J. (2011). Functional and effective connectivity: a review. Brain connectivity, 1(1), 13–36. doi:10.1089/brain.</a:t>
            </a:r>
            <a:r>
              <a:rPr lang="en-US" sz="1000" dirty="0" smtClean="0"/>
              <a:t>2011.0008</a:t>
            </a:r>
          </a:p>
          <a:p>
            <a:pPr marL="0" indent="0">
              <a:buSzPct val="200000"/>
            </a:pPr>
            <a:r>
              <a:rPr lang="en-US" sz="1000" dirty="0" err="1" smtClean="0"/>
              <a:t>Greicius</a:t>
            </a:r>
            <a:r>
              <a:rPr lang="en-US" sz="1000" dirty="0"/>
              <a:t>, M. D., </a:t>
            </a:r>
            <a:r>
              <a:rPr lang="en-US" sz="1000" dirty="0" err="1"/>
              <a:t>Krasnow</a:t>
            </a:r>
            <a:r>
              <a:rPr lang="en-US" sz="1000" dirty="0"/>
              <a:t>, B., Reiss, A. L., &amp; </a:t>
            </a:r>
            <a:r>
              <a:rPr lang="en-US" sz="1000" dirty="0" err="1"/>
              <a:t>Menon</a:t>
            </a:r>
            <a:r>
              <a:rPr lang="en-US" sz="1000" dirty="0"/>
              <a:t>, V. (2003). Functional connectivity in the resting brain: a network analysis of the default mode hypothesis. Proceedings of the National Academy of Sciences of the United States of America, 100(1), 253–8. doi:10.1073/pnas.</a:t>
            </a:r>
            <a:r>
              <a:rPr lang="en-US" sz="1000" dirty="0" smtClean="0"/>
              <a:t>0135058100</a:t>
            </a:r>
          </a:p>
          <a:p>
            <a:pPr marL="0" indent="0">
              <a:buSzPct val="200000"/>
            </a:pPr>
            <a:r>
              <a:rPr lang="en-US" sz="1000" dirty="0" err="1" smtClean="0"/>
              <a:t>Greicius</a:t>
            </a:r>
            <a:r>
              <a:rPr lang="en-US" sz="1000" dirty="0"/>
              <a:t>, M. D., </a:t>
            </a:r>
            <a:r>
              <a:rPr lang="en-US" sz="1000" dirty="0" err="1"/>
              <a:t>Supekar</a:t>
            </a:r>
            <a:r>
              <a:rPr lang="en-US" sz="1000" dirty="0"/>
              <a:t>, K., </a:t>
            </a:r>
            <a:r>
              <a:rPr lang="en-US" sz="1000" dirty="0" err="1"/>
              <a:t>Menon</a:t>
            </a:r>
            <a:r>
              <a:rPr lang="en-US" sz="1000" dirty="0"/>
              <a:t>, V., &amp; Dougherty, R. F. (2009). Resting-state functional connectivity reflects structural connectivity in the default mode network. Cerebral cortex (New York, N.Y. : 1991), 19(1), 72–8. doi:10.1093/</a:t>
            </a:r>
            <a:r>
              <a:rPr lang="en-US" sz="1000" dirty="0" err="1"/>
              <a:t>cercor</a:t>
            </a:r>
            <a:r>
              <a:rPr lang="en-US" sz="1000" dirty="0"/>
              <a:t>/</a:t>
            </a:r>
            <a:r>
              <a:rPr lang="en-US" sz="1000" dirty="0" smtClean="0"/>
              <a:t>bhn059</a:t>
            </a:r>
          </a:p>
          <a:p>
            <a:pPr marL="0" indent="0">
              <a:buSzPct val="200000"/>
            </a:pPr>
            <a:r>
              <a:rPr lang="en-US" sz="1000" dirty="0" err="1" smtClean="0"/>
              <a:t>Kalthoff</a:t>
            </a:r>
            <a:r>
              <a:rPr lang="en-US" sz="1000" dirty="0"/>
              <a:t>, D., &amp; </a:t>
            </a:r>
            <a:r>
              <a:rPr lang="en-US" sz="1000" dirty="0" err="1"/>
              <a:t>Hoehn</a:t>
            </a:r>
            <a:r>
              <a:rPr lang="en-US" sz="1000" dirty="0"/>
              <a:t>, M. (</a:t>
            </a:r>
            <a:r>
              <a:rPr lang="en-US" sz="1000" dirty="0" err="1"/>
              <a:t>n.d.</a:t>
            </a:r>
            <a:r>
              <a:rPr lang="en-US" sz="1000" dirty="0"/>
              <a:t>). Functional Connectivity MRI of the Rat Brain The Resonance – the first word in magnetic </a:t>
            </a:r>
            <a:r>
              <a:rPr lang="en-US" sz="1000" dirty="0" smtClean="0"/>
              <a:t>resonance.</a:t>
            </a:r>
          </a:p>
          <a:p>
            <a:pPr marL="0" indent="0">
              <a:buSzPct val="200000"/>
            </a:pPr>
            <a:r>
              <a:rPr lang="en-US" sz="1000" dirty="0" smtClean="0"/>
              <a:t>Kahan &amp; Foltynie (2013). Understanding DCM: Ten simple rules for the clinician </a:t>
            </a:r>
            <a:r>
              <a:rPr lang="fr-FR" sz="1000" dirty="0" err="1"/>
              <a:t>NeuroImage</a:t>
            </a:r>
            <a:r>
              <a:rPr lang="fr-FR" sz="1000" dirty="0"/>
              <a:t> 83 (2013) 542–549 </a:t>
            </a:r>
            <a:endParaRPr lang="fr-FR" sz="1000" dirty="0" smtClean="0"/>
          </a:p>
          <a:p>
            <a:pPr marL="0" indent="0">
              <a:buSzPct val="200000"/>
            </a:pPr>
            <a:r>
              <a:rPr lang="en-US" sz="1000" dirty="0" err="1" smtClean="0"/>
              <a:t>Marreiros</a:t>
            </a:r>
            <a:r>
              <a:rPr lang="en-US" sz="1000" dirty="0"/>
              <a:t>, A. (2012). SPM for fMRI </a:t>
            </a:r>
            <a:r>
              <a:rPr lang="en-US" sz="1000" dirty="0" smtClean="0"/>
              <a:t>slides.</a:t>
            </a:r>
          </a:p>
          <a:p>
            <a:pPr marL="0" indent="0">
              <a:buSzPct val="200000"/>
            </a:pPr>
            <a:r>
              <a:rPr lang="en-US" sz="1000" dirty="0" smtClean="0"/>
              <a:t>Smith</a:t>
            </a:r>
            <a:r>
              <a:rPr lang="en-US" sz="1000" dirty="0"/>
              <a:t>, S. M., Miller, K. L., Moeller, S., </a:t>
            </a:r>
            <a:r>
              <a:rPr lang="en-US" sz="1000" dirty="0" err="1"/>
              <a:t>Xu</a:t>
            </a:r>
            <a:r>
              <a:rPr lang="en-US" sz="1000" dirty="0"/>
              <a:t>, J., </a:t>
            </a:r>
            <a:r>
              <a:rPr lang="en-US" sz="1000" dirty="0" err="1"/>
              <a:t>Auerbach</a:t>
            </a:r>
            <a:r>
              <a:rPr lang="en-US" sz="1000" dirty="0"/>
              <a:t>, E. J., </a:t>
            </a:r>
            <a:r>
              <a:rPr lang="en-US" sz="1000" dirty="0" err="1"/>
              <a:t>Woolrich</a:t>
            </a:r>
            <a:r>
              <a:rPr lang="en-US" sz="1000" dirty="0"/>
              <a:t>, M. W., </a:t>
            </a:r>
            <a:r>
              <a:rPr lang="en-US" sz="1000" dirty="0" smtClean="0"/>
              <a:t>Beckmann</a:t>
            </a:r>
            <a:r>
              <a:rPr lang="en-US" sz="1000" dirty="0"/>
              <a:t>, C. F., et al. (2012). Temporally-independent functional modes of spontaneous brain activity. Proceedings of the National Academy of Sciences of the United States of America, 109(8), 3131–6. doi:10.1073/pnas.</a:t>
            </a:r>
            <a:r>
              <a:rPr lang="en-US" sz="1000" dirty="0" smtClean="0"/>
              <a:t>1121329109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Friston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KJ,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Buechel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C, Fink GR et al. Psychophysiological and Modulatory Interactions in Neuroimaging. </a:t>
            </a:r>
            <a:r>
              <a:rPr lang="en-GB" sz="10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(1997) 6, 218-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229</a:t>
            </a: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Buchel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C &amp;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Friston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KJ.  Assessing interactions among neuronal systems using functional neuroimaging. </a:t>
            </a:r>
            <a:r>
              <a:rPr lang="en-GB" sz="1000" i="1" dirty="0">
                <a:latin typeface="Arial" pitchFamily="34" charset="0"/>
                <a:cs typeface="Arial" pitchFamily="34" charset="0"/>
              </a:rPr>
              <a:t>Neural Networks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(2000) 13; 871-882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Gitelman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DR, Penny WD,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Ashburner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J et al.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Modeling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regional and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neuropsychologic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interactions in fMRI: The importance of hemodynamic </a:t>
            </a:r>
            <a:r>
              <a:rPr lang="en-GB" sz="1000" dirty="0" err="1">
                <a:latin typeface="Arial" pitchFamily="34" charset="0"/>
                <a:cs typeface="Arial" pitchFamily="34" charset="0"/>
              </a:rPr>
              <a:t>deconvolution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1000" i="1" dirty="0" err="1"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000" dirty="0">
                <a:latin typeface="Arial" pitchFamily="34" charset="0"/>
                <a:cs typeface="Arial" pitchFamily="34" charset="0"/>
              </a:rPr>
              <a:t> (2003) 19; 200-207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200000"/>
            </a:pPr>
            <a:r>
              <a:rPr lang="en-GB" sz="10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GB" sz="1000" dirty="0">
                <a:latin typeface="Arial" pitchFamily="34" charset="0"/>
                <a:cs typeface="Arial" pitchFamily="34" charset="0"/>
                <a:hlinkClick r:id="rId2"/>
              </a:rPr>
              <a:t>://www.fil.ion.ucl.ac.uk/spm/data/attention</a:t>
            </a:r>
            <a:r>
              <a:rPr lang="en-GB" sz="1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GB" sz="1000" dirty="0">
                <a:latin typeface="Arial" pitchFamily="34" charset="0"/>
                <a:cs typeface="Arial" pitchFamily="34" charset="0"/>
                <a:hlinkClick r:id="rId3"/>
              </a:rPr>
              <a:t>://www.fil.ion.ucl.ac.uk/spm/doc/mfd/2012</a:t>
            </a:r>
            <a:r>
              <a:rPr lang="en-GB" sz="10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SzPct val="200000"/>
            </a:pPr>
            <a:r>
              <a:rPr lang="en-GB" sz="1000" dirty="0" smtClean="0">
                <a:hlinkClick r:id="rId4"/>
              </a:rPr>
              <a:t>http</a:t>
            </a:r>
            <a:r>
              <a:rPr lang="en-GB" sz="1000" dirty="0">
                <a:hlinkClick r:id="rId4"/>
              </a:rPr>
              <a:t>://www.fil.ion.ucl.ac.uk/spm/doc/</a:t>
            </a:r>
            <a:r>
              <a:rPr lang="en-GB" sz="1000" dirty="0" smtClean="0">
                <a:hlinkClick r:id="rId4"/>
              </a:rPr>
              <a:t>manual.pdf</a:t>
            </a:r>
            <a:endParaRPr lang="en-GB" sz="1000" dirty="0" smtClean="0"/>
          </a:p>
          <a:p>
            <a:pPr marL="0" indent="0">
              <a:buSzPct val="200000"/>
            </a:pPr>
            <a:r>
              <a:rPr lang="en-GB" sz="1000" dirty="0" smtClean="0">
                <a:hlinkClick r:id="rId5"/>
              </a:rPr>
              <a:t>http</a:t>
            </a:r>
            <a:r>
              <a:rPr lang="en-GB" sz="1000" dirty="0">
                <a:hlinkClick r:id="rId5"/>
              </a:rPr>
              <a:t>://www.neurometrika.org/</a:t>
            </a:r>
            <a:r>
              <a:rPr lang="en-GB" sz="1000" dirty="0" smtClean="0">
                <a:hlinkClick r:id="rId5"/>
              </a:rPr>
              <a:t>resources</a:t>
            </a:r>
            <a:endParaRPr lang="en-GB" sz="1000" dirty="0"/>
          </a:p>
          <a:p>
            <a:pPr marL="0" indent="0" algn="just">
              <a:buNone/>
              <a:defRPr/>
            </a:pPr>
            <a:r>
              <a:rPr lang="en-GB" sz="1000" dirty="0"/>
              <a:t>Graphic of the brain is taken from </a:t>
            </a:r>
            <a:r>
              <a:rPr lang="en-GB" sz="1000" dirty="0" err="1"/>
              <a:t>Quattrocki</a:t>
            </a:r>
            <a:r>
              <a:rPr lang="en-GB" sz="1000" dirty="0"/>
              <a:t> Knight et al., </a:t>
            </a:r>
            <a:r>
              <a:rPr lang="en-GB" sz="1000" dirty="0" smtClean="0"/>
              <a:t>submitted.</a:t>
            </a:r>
          </a:p>
          <a:p>
            <a:pPr marL="0" indent="0" algn="just">
              <a:buNone/>
              <a:defRPr/>
            </a:pPr>
            <a:r>
              <a:rPr lang="en-GB" sz="1000" dirty="0" smtClean="0">
                <a:cs typeface="Arial" pitchFamily="34" charset="0"/>
              </a:rPr>
              <a:t>Several </a:t>
            </a:r>
            <a:r>
              <a:rPr lang="en-GB" sz="1000" dirty="0">
                <a:cs typeface="Arial" pitchFamily="34" charset="0"/>
              </a:rPr>
              <a:t>slides were adapted from D. </a:t>
            </a:r>
            <a:r>
              <a:rPr lang="en-GB" sz="1000" dirty="0" err="1">
                <a:cs typeface="Arial" pitchFamily="34" charset="0"/>
              </a:rPr>
              <a:t>Gitelman’s</a:t>
            </a:r>
            <a:r>
              <a:rPr lang="en-GB" sz="1000" dirty="0">
                <a:cs typeface="Arial" pitchFamily="34" charset="0"/>
              </a:rPr>
              <a:t> presentation for the October 2011 SPM course at MGH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GB" sz="1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SzPct val="200000"/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group PPI analysis done?</a:t>
            </a:r>
          </a:p>
          <a:p>
            <a:pPr lvl="1"/>
            <a:r>
              <a:rPr lang="en-US" dirty="0" smtClean="0"/>
              <a:t>The con images from the interaction term can be brought to a standard second level analysis (one-sample t-test within a group, two-sample t-test between groups, ANOVA’s, etc.)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19360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/>
              <a:t>Adapted from D.  </a:t>
            </a:r>
            <a:r>
              <a:rPr lang="en-US" sz="1000" i="1" dirty="0" err="1"/>
              <a:t>Gitelman</a:t>
            </a:r>
            <a:r>
              <a:rPr lang="en-US" sz="1000" i="1" dirty="0"/>
              <a:t>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9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3-01 at 11.16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2941" b="13875"/>
          <a:stretch/>
        </p:blipFill>
        <p:spPr>
          <a:xfrm>
            <a:off x="1" y="528793"/>
            <a:ext cx="9144000" cy="247158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443" y="6712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Types of connectivity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43" y="6490365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Sporns</a:t>
            </a:r>
            <a:r>
              <a:rPr lang="en-US" dirty="0" smtClean="0"/>
              <a:t>, 2007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38850" y="759793"/>
            <a:ext cx="3105150" cy="224058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306" y="759793"/>
            <a:ext cx="3047844" cy="224058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57239" y="3300974"/>
            <a:ext cx="8795375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7FA1AC"/>
              </a:buClr>
              <a:buSzPct val="65000"/>
            </a:pPr>
            <a:r>
              <a:rPr lang="en-GB" sz="2000" i="1" dirty="0">
                <a:solidFill>
                  <a:srgbClr val="FF0000"/>
                </a:solidFill>
              </a:rPr>
              <a:t>Functional</a:t>
            </a:r>
            <a:r>
              <a:rPr lang="en-GB" sz="2000" dirty="0">
                <a:solidFill>
                  <a:srgbClr val="FF0000"/>
                </a:solidFill>
              </a:rPr>
              <a:t> connectivity </a:t>
            </a:r>
            <a:r>
              <a:rPr lang="en-GB" dirty="0">
                <a:solidFill>
                  <a:srgbClr val="C0CDD2">
                    <a:lumMod val="75000"/>
                  </a:srgbClr>
                </a:solidFill>
              </a:rPr>
              <a:t>	</a:t>
            </a:r>
            <a:r>
              <a:rPr lang="en-GB" dirty="0">
                <a:solidFill>
                  <a:prstClr val="black"/>
                </a:solidFill>
              </a:rPr>
              <a:t>statistical dependencies between regional time series</a:t>
            </a:r>
            <a:endParaRPr lang="en-GB" sz="1600" b="1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Clr>
                <a:srgbClr val="7FA1AC"/>
              </a:buClr>
              <a:buSzPct val="65000"/>
              <a:buFontTx/>
              <a:buChar char="-"/>
            </a:pPr>
            <a:r>
              <a:rPr lang="en-GB" sz="1600" b="1" dirty="0">
                <a:solidFill>
                  <a:prstClr val="black"/>
                </a:solidFill>
              </a:rPr>
              <a:t>Simple temporal correlation between activation of remote neural areas</a:t>
            </a:r>
          </a:p>
          <a:p>
            <a:pPr marL="285750" lvl="0" indent="-285750">
              <a:spcBef>
                <a:spcPct val="20000"/>
              </a:spcBef>
              <a:buClr>
                <a:srgbClr val="7FA1AC"/>
              </a:buClr>
              <a:buSzPct val="65000"/>
              <a:buFontTx/>
              <a:buChar char="-"/>
            </a:pPr>
            <a:r>
              <a:rPr lang="en-GB" sz="1600" dirty="0">
                <a:solidFill>
                  <a:prstClr val="black"/>
                </a:solidFill>
              </a:rPr>
              <a:t>Descriptive in nature; establishing whether correlation between areas is significant</a:t>
            </a:r>
          </a:p>
          <a:p>
            <a:pPr marL="285750" lvl="0" indent="-285750">
              <a:spcBef>
                <a:spcPct val="20000"/>
              </a:spcBef>
              <a:buClr>
                <a:srgbClr val="7FA1AC"/>
              </a:buClr>
              <a:buSzPct val="65000"/>
              <a:buFontTx/>
              <a:buChar char="-"/>
            </a:pPr>
            <a:r>
              <a:rPr lang="en-GB" sz="1600" dirty="0">
                <a:solidFill>
                  <a:prstClr val="black"/>
                </a:solidFill>
              </a:rPr>
              <a:t>example: </a:t>
            </a:r>
            <a:r>
              <a:rPr lang="en-GB" sz="1600" b="1" dirty="0">
                <a:solidFill>
                  <a:prstClr val="black"/>
                </a:solidFill>
              </a:rPr>
              <a:t>seed voxel, </a:t>
            </a:r>
            <a:r>
              <a:rPr lang="en-GB" sz="1600" b="1" dirty="0" err="1">
                <a:solidFill>
                  <a:prstClr val="black"/>
                </a:solidFill>
              </a:rPr>
              <a:t>eigen</a:t>
            </a:r>
            <a:r>
              <a:rPr lang="en-GB" sz="1600" b="1" dirty="0">
                <a:solidFill>
                  <a:prstClr val="black"/>
                </a:solidFill>
              </a:rPr>
              <a:t>-decomposition (PCA, SVD), independent component analysis (ICA</a:t>
            </a:r>
            <a:r>
              <a:rPr lang="en-GB" sz="1600" b="1" dirty="0" smtClean="0">
                <a:solidFill>
                  <a:prstClr val="black"/>
                </a:solidFill>
              </a:rPr>
              <a:t>)</a:t>
            </a:r>
            <a:endParaRPr lang="en-GB" sz="1000" dirty="0" smtClean="0">
              <a:solidFill>
                <a:prstClr val="black"/>
              </a:solidFill>
              <a:cs typeface="Arial" charset="0"/>
            </a:endParaRPr>
          </a:p>
          <a:p>
            <a:pPr marL="285750" lvl="0" indent="-285750">
              <a:spcBef>
                <a:spcPct val="20000"/>
              </a:spcBef>
              <a:buClr>
                <a:srgbClr val="7FA1AC"/>
              </a:buClr>
              <a:buSzPct val="65000"/>
              <a:buFontTx/>
              <a:buChar char="-"/>
            </a:pPr>
            <a:endParaRPr lang="en-GB" sz="1000" dirty="0">
              <a:solidFill>
                <a:prstClr val="black"/>
              </a:solidFill>
              <a:latin typeface="Tahoma" pitchFamily="34" charset="0"/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GB" sz="2800" i="1" dirty="0" smtClean="0">
                <a:latin typeface="Tahoma" pitchFamily="34" charset="0"/>
              </a:rPr>
              <a:t>Is activity here correlated with activity there?</a:t>
            </a:r>
            <a:r>
              <a:rPr lang="en-GB" sz="2800" i="1" dirty="0">
                <a:latin typeface="Tahoma" pitchFamily="34" charset="0"/>
              </a:rPr>
              <a:t>		</a:t>
            </a:r>
            <a:endParaRPr lang="en-GB" sz="28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7239" y="608212"/>
            <a:ext cx="8662911" cy="5723709"/>
            <a:chOff x="157239" y="608212"/>
            <a:chExt cx="8662911" cy="572370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39" y="608212"/>
              <a:ext cx="8662911" cy="572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870251" y="1381811"/>
              <a:ext cx="1467293" cy="382773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00257" y="2289123"/>
              <a:ext cx="754913" cy="836849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306" y="528792"/>
            <a:ext cx="9000449" cy="6284757"/>
            <a:chOff x="57306" y="528792"/>
            <a:chExt cx="9000449" cy="6284757"/>
          </a:xfrm>
        </p:grpSpPr>
        <p:sp>
          <p:nvSpPr>
            <p:cNvPr id="3" name="Rectangle 2"/>
            <p:cNvSpPr/>
            <p:nvPr/>
          </p:nvSpPr>
          <p:spPr>
            <a:xfrm>
              <a:off x="57306" y="528792"/>
              <a:ext cx="8895308" cy="628475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2" t="11035" r="55937" b="9517"/>
            <a:stretch/>
          </p:blipFill>
          <p:spPr bwMode="auto">
            <a:xfrm>
              <a:off x="2686708" y="605015"/>
              <a:ext cx="6371047" cy="617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8151" y="3000374"/>
              <a:ext cx="2103282" cy="11079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Data from: </a:t>
              </a:r>
              <a:r>
                <a:rPr lang="en-GB" sz="1200" dirty="0"/>
                <a:t>http://www.tfl.gov.uk/assets/downloads/businessandpartners/Counts_Entries_10_Weekday_sample.csv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51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3-01 at 11.16.5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r="12941" b="13875"/>
          <a:stretch/>
        </p:blipFill>
        <p:spPr>
          <a:xfrm>
            <a:off x="1" y="528793"/>
            <a:ext cx="9144000" cy="247158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8443" y="612264"/>
            <a:ext cx="3961315" cy="45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23408" y="872123"/>
            <a:ext cx="38449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en-GB" sz="21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443" y="6712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FF"/>
                </a:solidFill>
              </a:rPr>
              <a:t>Types of connectivity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239" y="3141055"/>
            <a:ext cx="882952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i="1" dirty="0" smtClean="0">
                <a:solidFill>
                  <a:srgbClr val="FF0000"/>
                </a:solidFill>
              </a:rPr>
              <a:t>Effective</a:t>
            </a:r>
            <a:r>
              <a:rPr lang="en-GB" sz="2000" dirty="0" smtClean="0">
                <a:solidFill>
                  <a:srgbClr val="FF0000"/>
                </a:solidFill>
              </a:rPr>
              <a:t> connectivity </a:t>
            </a:r>
            <a:r>
              <a:rPr lang="en-GB" dirty="0" smtClean="0">
                <a:solidFill>
                  <a:srgbClr val="000000"/>
                </a:solidFill>
              </a:rPr>
              <a:t>causal/directed influences between neurons or populations</a:t>
            </a:r>
            <a:endParaRPr lang="en-GB" sz="39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b="1" dirty="0" smtClean="0"/>
              <a:t>The influence that one neuronal system exerts over another</a:t>
            </a:r>
            <a:r>
              <a:rPr lang="en-GB" sz="1600" dirty="0" smtClean="0"/>
              <a:t> </a:t>
            </a:r>
            <a:r>
              <a:rPr lang="en-GB" sz="900" dirty="0" smtClean="0">
                <a:solidFill>
                  <a:prstClr val="black"/>
                </a:solidFill>
              </a:rPr>
              <a:t>(</a:t>
            </a:r>
            <a:r>
              <a:rPr lang="en-GB" sz="900" dirty="0" err="1" smtClean="0">
                <a:solidFill>
                  <a:prstClr val="black"/>
                </a:solidFill>
              </a:rPr>
              <a:t>Friston</a:t>
            </a:r>
            <a:r>
              <a:rPr lang="en-GB" sz="900" dirty="0" smtClean="0">
                <a:solidFill>
                  <a:prstClr val="black"/>
                </a:solidFill>
              </a:rPr>
              <a:t> et al., 1997)</a:t>
            </a: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  <a:cs typeface="Arial" charset="0"/>
              </a:rPr>
              <a:t>Model-based; analysed through model comparison or optimisation</a:t>
            </a:r>
            <a:endParaRPr lang="en-GB" sz="900" dirty="0" smtClean="0">
              <a:solidFill>
                <a:prstClr val="black"/>
              </a:solidFill>
            </a:endParaRPr>
          </a:p>
          <a:p>
            <a:pPr marL="285750" lvl="1" indent="-285750">
              <a:spcBef>
                <a:spcPct val="20000"/>
              </a:spcBef>
              <a:buClr>
                <a:schemeClr val="accent1"/>
              </a:buClr>
              <a:buSzPct val="65000"/>
              <a:buFontTx/>
              <a:buChar char="-"/>
            </a:pPr>
            <a:r>
              <a:rPr lang="en-GB" sz="1600" dirty="0" smtClean="0">
                <a:solidFill>
                  <a:prstClr val="black"/>
                </a:solidFill>
              </a:rPr>
              <a:t>examples:</a:t>
            </a:r>
            <a:r>
              <a:rPr lang="en-GB" dirty="0" smtClean="0"/>
              <a:t>	</a:t>
            </a:r>
            <a:r>
              <a:rPr lang="en-GB" sz="1600" b="1" dirty="0" smtClean="0"/>
              <a:t>PPI</a:t>
            </a:r>
            <a:r>
              <a:rPr lang="en-GB" sz="1600" dirty="0" smtClean="0"/>
              <a:t>s - </a:t>
            </a:r>
            <a:r>
              <a:rPr lang="en-GB" sz="1600" dirty="0"/>
              <a:t>Psycho-Physiological Interactions</a:t>
            </a: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GB" sz="1600" dirty="0" smtClean="0"/>
              <a:t>			</a:t>
            </a:r>
            <a:r>
              <a:rPr lang="en-GB" sz="1600" b="1" dirty="0" smtClean="0"/>
              <a:t>SEM</a:t>
            </a:r>
            <a:r>
              <a:rPr lang="en-GB" sz="1600" dirty="0" smtClean="0"/>
              <a:t> - </a:t>
            </a:r>
            <a:r>
              <a:rPr lang="en-GB" sz="1600" dirty="0"/>
              <a:t>Structural Equation </a:t>
            </a:r>
            <a:r>
              <a:rPr lang="en-GB" sz="1600" dirty="0" smtClean="0"/>
              <a:t>Modelling</a:t>
            </a:r>
          </a:p>
          <a:p>
            <a:pPr marL="344488" lvl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GB" sz="1600" dirty="0"/>
              <a:t>	</a:t>
            </a:r>
            <a:r>
              <a:rPr lang="en-GB" sz="1600" dirty="0" smtClean="0"/>
              <a:t>		</a:t>
            </a:r>
            <a:r>
              <a:rPr lang="en-GB" sz="1600" b="1" dirty="0" smtClean="0"/>
              <a:t>GCM</a:t>
            </a:r>
            <a:r>
              <a:rPr lang="en-GB" sz="1600" dirty="0" smtClean="0"/>
              <a:t> - Granger Causality Modelling</a:t>
            </a:r>
            <a:endParaRPr lang="en-GB" sz="1600" b="1" dirty="0" smtClean="0"/>
          </a:p>
          <a:p>
            <a:pPr lvl="0">
              <a:spcBef>
                <a:spcPct val="20000"/>
              </a:spcBef>
            </a:pPr>
            <a:r>
              <a:rPr lang="en-GB" sz="1600" b="1" dirty="0"/>
              <a:t>	</a:t>
            </a:r>
            <a:r>
              <a:rPr lang="en-GB" sz="1600" b="1" dirty="0" smtClean="0"/>
              <a:t>		DCM</a:t>
            </a:r>
            <a:r>
              <a:rPr lang="en-GB" sz="1600" dirty="0" smtClean="0"/>
              <a:t> - Dynamic </a:t>
            </a:r>
            <a:r>
              <a:rPr lang="en-GB" sz="1600" dirty="0"/>
              <a:t>Causal </a:t>
            </a:r>
            <a:r>
              <a:rPr lang="en-GB" sz="1600" dirty="0" smtClean="0"/>
              <a:t>Modelling</a:t>
            </a:r>
            <a:endParaRPr lang="en-GB" sz="1600" dirty="0">
              <a:solidFill>
                <a:prstClr val="black"/>
              </a:solidFill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GB" dirty="0"/>
          </a:p>
          <a:p>
            <a:pPr algn="ctr">
              <a:spcBef>
                <a:spcPct val="20000"/>
              </a:spcBef>
            </a:pPr>
            <a:r>
              <a:rPr lang="en-GB" sz="2800" i="1" dirty="0" smtClean="0">
                <a:latin typeface="Tahoma" pitchFamily="34" charset="0"/>
              </a:rPr>
              <a:t>Does activity here </a:t>
            </a:r>
            <a:r>
              <a:rPr lang="en-GB" sz="2800" b="1" i="1" dirty="0" smtClean="0">
                <a:latin typeface="Tahoma" pitchFamily="34" charset="0"/>
              </a:rPr>
              <a:t>cause</a:t>
            </a:r>
            <a:r>
              <a:rPr lang="en-GB" sz="2800" i="1" dirty="0" smtClean="0">
                <a:latin typeface="Tahoma" pitchFamily="34" charset="0"/>
              </a:rPr>
              <a:t> activity there?</a:t>
            </a:r>
            <a:endParaRPr lang="en-GB" sz="2800" i="1" dirty="0"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3" y="6490365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Sporns</a:t>
            </a:r>
            <a:r>
              <a:rPr lang="en-US" dirty="0" smtClean="0"/>
              <a:t>, 2007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43" y="759793"/>
            <a:ext cx="6048375" cy="2240582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uble Bracket 11"/>
          <p:cNvSpPr/>
          <p:nvPr/>
        </p:nvSpPr>
        <p:spPr>
          <a:xfrm>
            <a:off x="1529936" y="4459111"/>
            <a:ext cx="3465398" cy="578556"/>
          </a:xfrm>
          <a:prstGeom prst="bracketPair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7239" y="608212"/>
            <a:ext cx="8662911" cy="5723709"/>
            <a:chOff x="157239" y="608212"/>
            <a:chExt cx="8662911" cy="5723709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39" y="608212"/>
              <a:ext cx="8662911" cy="572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870251" y="1381811"/>
              <a:ext cx="1467293" cy="382773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00257" y="2289123"/>
              <a:ext cx="754913" cy="836849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2231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520" y="1562622"/>
            <a:ext cx="8229600" cy="21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/>
              </a:rPr>
              <a:t>“Resting-state” fMRI</a:t>
            </a:r>
            <a:endParaRPr lang="en-US" b="1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2095"/>
            <a:ext cx="8489950" cy="1296988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T</a:t>
            </a:r>
            <a:r>
              <a:rPr lang="en-US" sz="2400" dirty="0" smtClean="0">
                <a:solidFill>
                  <a:srgbClr val="FFFFFF"/>
                </a:solidFill>
              </a:rPr>
              <a:t>ask-evoked fMRI paradigm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639989"/>
            <a:ext cx="8489950" cy="3457575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ask-related activation paradigm</a:t>
            </a:r>
          </a:p>
          <a:p>
            <a:pPr lvl="1"/>
            <a:r>
              <a:rPr lang="en-US" sz="1600" dirty="0" smtClean="0"/>
              <a:t>changes in BOLD signal attributed to experimental paradigm</a:t>
            </a:r>
          </a:p>
          <a:p>
            <a:pPr lvl="1"/>
            <a:r>
              <a:rPr lang="en-US" sz="1600" dirty="0" smtClean="0"/>
              <a:t>brain function mapped onto brain regions</a:t>
            </a:r>
            <a:endParaRPr lang="en-US" sz="2000" dirty="0"/>
          </a:p>
        </p:txBody>
      </p:sp>
      <p:pic>
        <p:nvPicPr>
          <p:cNvPr id="4" name="Picture 3" descr="Screen Shot 2013-02-27 at 9.34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472"/>
            <a:ext cx="5860230" cy="2719820"/>
          </a:xfrm>
          <a:prstGeom prst="rect">
            <a:avLst/>
          </a:prstGeom>
        </p:spPr>
      </p:pic>
      <p:pic>
        <p:nvPicPr>
          <p:cNvPr id="5" name="Picture 4" descr="Screen Shot 2013-02-27 at 9.3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15" y="3277779"/>
            <a:ext cx="3489460" cy="2092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299" y="2134393"/>
            <a:ext cx="2547111" cy="1086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839" y="2194880"/>
            <a:ext cx="2499694" cy="1010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77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Fox et al., 2007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3002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rgbClr val="FFFFFF"/>
                </a:solidFill>
              </a:rPr>
              <a:t>Spontaneous BOLD activity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3-02-28 at 6.3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741514"/>
            <a:ext cx="4447223" cy="2916139"/>
          </a:xfrm>
          <a:prstGeom prst="rect">
            <a:avLst/>
          </a:prstGeom>
        </p:spPr>
      </p:pic>
      <p:pic>
        <p:nvPicPr>
          <p:cNvPr id="5" name="Picture 4" descr="Screen Shot 2013-02-28 at 6.3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45" y="547931"/>
            <a:ext cx="3373100" cy="3265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495" y="3628713"/>
            <a:ext cx="199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Elwell</a:t>
            </a:r>
            <a:r>
              <a:rPr lang="en-US" dirty="0" smtClean="0"/>
              <a:t> et al., 1999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25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Mayhew et al., 1996</a:t>
            </a:r>
            <a:endParaRPr lang="en-US" dirty="0"/>
          </a:p>
        </p:txBody>
      </p:sp>
      <p:pic>
        <p:nvPicPr>
          <p:cNvPr id="8" name="Picture 7" descr="Screen Shot 2013-02-28 at 7.4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0" y="3374572"/>
            <a:ext cx="4461858" cy="313828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400000">
            <a:off x="5654587" y="1905690"/>
            <a:ext cx="1842016" cy="4763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5065491" y="4443628"/>
            <a:ext cx="2394980" cy="103778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30100" y="3279849"/>
            <a:ext cx="151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&lt; 0.10 Hz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736752"/>
            <a:ext cx="5866729" cy="3457575"/>
          </a:xfrm>
        </p:spPr>
        <p:txBody>
          <a:bodyPr/>
          <a:lstStyle/>
          <a:p>
            <a:r>
              <a:rPr lang="en-US" sz="1800" dirty="0" smtClean="0"/>
              <a:t>the brain is always active, even in the absence of explicit input or output</a:t>
            </a:r>
          </a:p>
          <a:p>
            <a:pPr lvl="1"/>
            <a:r>
              <a:rPr lang="en-US" sz="1600" dirty="0" smtClean="0"/>
              <a:t>task-related changes in neuronal metabolism are only about 5% of brain’s total energy consumption</a:t>
            </a:r>
          </a:p>
          <a:p>
            <a:r>
              <a:rPr lang="en-US" sz="1800" dirty="0" smtClean="0"/>
              <a:t>what is the “noise” in standard activation studies?</a:t>
            </a:r>
          </a:p>
          <a:p>
            <a:pPr lvl="1"/>
            <a:r>
              <a:rPr lang="en-US" sz="1600" dirty="0" smtClean="0"/>
              <a:t>physiological fluctuations or neuronal activity?</a:t>
            </a:r>
          </a:p>
          <a:p>
            <a:pPr lvl="1"/>
            <a:r>
              <a:rPr lang="en-US" sz="1600" dirty="0" smtClean="0"/>
              <a:t>peak in frequency oscillations from 0.01 – 0.10 Hz</a:t>
            </a:r>
          </a:p>
          <a:p>
            <a:pPr lvl="1"/>
            <a:r>
              <a:rPr lang="en-US" sz="1600" dirty="0" smtClean="0"/>
              <a:t>distinct from faster frequencies of respiratory and cardiac responses</a:t>
            </a:r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8" y="17233"/>
            <a:ext cx="8489950" cy="129698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Spontaneous BOLD activity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3-02-27 at 9.50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8" y="757043"/>
            <a:ext cx="3966014" cy="223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27051"/>
            <a:ext cx="205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Biswal</a:t>
            </a:r>
            <a:r>
              <a:rPr lang="en-US" dirty="0" smtClean="0"/>
              <a:t> et al.,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752" y="1023138"/>
            <a:ext cx="3546438" cy="5493128"/>
          </a:xfrm>
        </p:spPr>
        <p:txBody>
          <a:bodyPr/>
          <a:lstStyle/>
          <a:p>
            <a:r>
              <a:rPr lang="en-US" sz="1800" dirty="0" smtClean="0">
                <a:solidFill>
                  <a:srgbClr val="000000"/>
                </a:solidFill>
              </a:rPr>
              <a:t>occurs during task and at rest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intrinsic brain activity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“resting-state networks”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correlation between spontaneous BOLD signals of brain regions thought to be functionally and/or structurally related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More accurately: </a:t>
            </a:r>
            <a:r>
              <a:rPr lang="en-US" sz="2000" b="1" dirty="0" smtClean="0">
                <a:solidFill>
                  <a:srgbClr val="000000"/>
                </a:solidFill>
              </a:rPr>
              <a:t>Endogenous brain networks</a:t>
            </a:r>
          </a:p>
        </p:txBody>
      </p:sp>
      <p:pic>
        <p:nvPicPr>
          <p:cNvPr id="9" name="Picture 8" descr="Screen Shot 2013-02-28 at 7.51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" y="3296383"/>
            <a:ext cx="5185100" cy="3313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16266"/>
            <a:ext cx="23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Dijk et al.,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87166-E62A-CA49-82C1-8AE14A88A1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5"/>
</p:tagLst>
</file>

<file path=ppt/theme/theme1.xml><?xml version="1.0" encoding="utf-8"?>
<a:theme xmlns:a="http://schemas.openxmlformats.org/drawingml/2006/main" name="PPISEM2009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PPISEM2009.thmx</Template>
  <TotalTime>13067</TotalTime>
  <Words>2215</Words>
  <Application>Microsoft Macintosh PowerPoint</Application>
  <PresentationFormat>On-screen Show (4:3)</PresentationFormat>
  <Paragraphs>302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PPISEM2009</vt:lpstr>
      <vt:lpstr>Introduction to Connectivity:  resting-state and PPI</vt:lpstr>
      <vt:lpstr>Two fundamental properties of brain architecture</vt:lpstr>
      <vt:lpstr>PowerPoint Presentation</vt:lpstr>
      <vt:lpstr>PowerPoint Presentation</vt:lpstr>
      <vt:lpstr>PowerPoint Presentation</vt:lpstr>
      <vt:lpstr>PowerPoint Presentation</vt:lpstr>
      <vt:lpstr>Task-evoked fMRI paradigm</vt:lpstr>
      <vt:lpstr>Spontaneous BOLD activity</vt:lpstr>
      <vt:lpstr>Spontaneous BOLD activity</vt:lpstr>
      <vt:lpstr>Resting-state networks (RSNs)</vt:lpstr>
      <vt:lpstr>Resting-state fMRI: acquisition</vt:lpstr>
      <vt:lpstr>Resting-state fMRI: pre-processing</vt:lpstr>
      <vt:lpstr>Resting-state fMRI: Analysis</vt:lpstr>
      <vt:lpstr>Resting-state fMRI: Analysis</vt:lpstr>
      <vt:lpstr>Pros &amp; cons of functional connectivity analysis</vt:lpstr>
      <vt:lpstr>PowerPoint Presentation</vt:lpstr>
      <vt:lpstr>Correlation vs. Regression</vt:lpstr>
      <vt:lpstr>Psychophysiological Interaction</vt:lpstr>
      <vt:lpstr>PPI: Experimental Design</vt:lpstr>
      <vt:lpstr>PowerPoint Presentation</vt:lpstr>
      <vt:lpstr>PowerPoint Presentation</vt:lpstr>
      <vt:lpstr>PowerPoint Presentation</vt:lpstr>
      <vt:lpstr>PowerPoint Presentation</vt:lpstr>
      <vt:lpstr>PPIs in SPM </vt:lpstr>
      <vt:lpstr>PPIs in SPM</vt:lpstr>
      <vt:lpstr>PPI results</vt:lpstr>
      <vt:lpstr>PPI plot</vt:lpstr>
      <vt:lpstr>PPI vs. Functional connectivity</vt:lpstr>
      <vt:lpstr>Pros &amp; Cons of PPIs</vt:lpstr>
      <vt:lpstr>The End</vt:lpstr>
      <vt:lpstr>References</vt:lpstr>
      <vt:lpstr>PPI Questions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Boebinger</dc:creator>
  <cp:lastModifiedBy>Josh Kahan</cp:lastModifiedBy>
  <cp:revision>149</cp:revision>
  <dcterms:created xsi:type="dcterms:W3CDTF">2013-02-27T21:29:28Z</dcterms:created>
  <dcterms:modified xsi:type="dcterms:W3CDTF">2014-03-05T12:56:48Z</dcterms:modified>
</cp:coreProperties>
</file>