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72" r:id="rId3"/>
    <p:sldId id="258" r:id="rId4"/>
    <p:sldId id="273" r:id="rId5"/>
    <p:sldId id="259" r:id="rId6"/>
    <p:sldId id="261" r:id="rId7"/>
    <p:sldId id="262" r:id="rId8"/>
    <p:sldId id="274" r:id="rId9"/>
    <p:sldId id="268" r:id="rId10"/>
    <p:sldId id="277" r:id="rId11"/>
    <p:sldId id="278" r:id="rId12"/>
    <p:sldId id="271" r:id="rId13"/>
    <p:sldId id="276" r:id="rId14"/>
    <p:sldId id="264" r:id="rId15"/>
    <p:sldId id="275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76748" autoAdjust="0"/>
  </p:normalViewPr>
  <p:slideViewPr>
    <p:cSldViewPr snapToGrid="0">
      <p:cViewPr>
        <p:scale>
          <a:sx n="79" d="100"/>
          <a:sy n="79" d="100"/>
        </p:scale>
        <p:origin x="2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F8192-D425-4C09-9CF2-532764CE1E72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20AEA-0D30-4E9C-A643-792FAB58D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4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Sample data must fit a normal distribution (parametric)</a:t>
            </a:r>
          </a:p>
          <a:p>
            <a:r>
              <a:rPr lang="en-US" dirty="0" smtClean="0"/>
              <a:t>Groups are independent </a:t>
            </a:r>
          </a:p>
          <a:p>
            <a:r>
              <a:rPr lang="en-US" dirty="0" smtClean="0"/>
              <a:t>Sample data have similar standard deviation</a:t>
            </a:r>
          </a:p>
          <a:p>
            <a:r>
              <a:rPr lang="en-US" dirty="0" smtClean="0"/>
              <a:t>Violation of assumptions require another test</a:t>
            </a:r>
          </a:p>
          <a:p>
            <a:pPr lvl="1"/>
            <a:r>
              <a:rPr lang="en-US" dirty="0" smtClean="0"/>
              <a:t>Ex. Mann-Whitley, Chi-squared (non-parametric testing)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20AEA-0D30-4E9C-A643-792FAB58DB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27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Both only measure linear relationships </a:t>
            </a:r>
          </a:p>
        </p:txBody>
      </p:sp>
    </p:spTree>
    <p:extLst>
      <p:ext uri="{BB962C8B-B14F-4D97-AF65-F5344CB8AC3E}">
        <p14:creationId xmlns:p14="http://schemas.microsoft.com/office/powerpoint/2010/main" val="2376962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So what is happening here? Each individual x value is subtracted from the mean of x and similarly for y. These are multiplied together and added together. The sum is divided by the total number of sample. This final value represents the covariance between two variables. </a:t>
            </a:r>
          </a:p>
        </p:txBody>
      </p:sp>
    </p:spTree>
    <p:extLst>
      <p:ext uri="{BB962C8B-B14F-4D97-AF65-F5344CB8AC3E}">
        <p14:creationId xmlns:p14="http://schemas.microsoft.com/office/powerpoint/2010/main" val="2741178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760211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5873213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Find the correlation between the variables by dividing the covariance by their standard deviations</a:t>
            </a:r>
          </a:p>
        </p:txBody>
      </p:sp>
    </p:spTree>
    <p:extLst>
      <p:ext uri="{BB962C8B-B14F-4D97-AF65-F5344CB8AC3E}">
        <p14:creationId xmlns:p14="http://schemas.microsoft.com/office/powerpoint/2010/main" val="2001996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An outlier can affect the r value</a:t>
            </a:r>
          </a:p>
        </p:txBody>
      </p:sp>
    </p:spTree>
    <p:extLst>
      <p:ext uri="{BB962C8B-B14F-4D97-AF65-F5344CB8AC3E}">
        <p14:creationId xmlns:p14="http://schemas.microsoft.com/office/powerpoint/2010/main" val="28570429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945275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2902759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In an effort to find the best possible fit for a data, we minimise the distance between the original data and the fitted data. </a:t>
            </a:r>
          </a:p>
        </p:txBody>
      </p:sp>
    </p:spTree>
    <p:extLst>
      <p:ext uri="{BB962C8B-B14F-4D97-AF65-F5344CB8AC3E}">
        <p14:creationId xmlns:p14="http://schemas.microsoft.com/office/powerpoint/2010/main" val="39092940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652070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Looking</a:t>
            </a:r>
            <a:r>
              <a:rPr lang="en-US" baseline="0" dirty="0" smtClean="0"/>
              <a:t> at the mean differences between groups </a:t>
            </a:r>
          </a:p>
          <a:p>
            <a:r>
              <a:rPr lang="en-US" baseline="0" dirty="0" smtClean="0"/>
              <a:t>Reduces the chance of a Type 1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20AEA-0D30-4E9C-A643-792FAB58DB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941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R value shows how much variability is accounted by age</a:t>
            </a:r>
          </a:p>
        </p:txBody>
      </p:sp>
    </p:spTree>
    <p:extLst>
      <p:ext uri="{BB962C8B-B14F-4D97-AF65-F5344CB8AC3E}">
        <p14:creationId xmlns:p14="http://schemas.microsoft.com/office/powerpoint/2010/main" val="36320134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When generally have more than one factor affecting an issue. E.g. depression can be affected by age, gender, mood, health,………</a:t>
            </a:r>
          </a:p>
        </p:txBody>
      </p:sp>
    </p:spTree>
    <p:extLst>
      <p:ext uri="{BB962C8B-B14F-4D97-AF65-F5344CB8AC3E}">
        <p14:creationId xmlns:p14="http://schemas.microsoft.com/office/powerpoint/2010/main" val="39386860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8512105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0837988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4637958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065662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Null hypothesis= the</a:t>
            </a:r>
            <a:r>
              <a:rPr lang="en-US" baseline="0" dirty="0" smtClean="0"/>
              <a:t> default hypothesis that always states there is no significant relationship in our samples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Experimental hypothesis= the hypothesis that is proven when the null is rejected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T-statistic= the value in which the data falls under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P-value=The number in which determines the acceptance or rejection of the null hypothesis; Compare this value with the t-statistic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Standard Deviation=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Degrees of Freedom=</a:t>
            </a:r>
            <a:r>
              <a:rPr lang="en-GB" dirty="0" smtClean="0"/>
              <a:t>(the number of individual scores that can vary without changing the sample mean)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20AEA-0D30-4E9C-A643-792FAB58DB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38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GB" b="1" dirty="0" smtClean="0"/>
              <a:t>Standard deviation </a:t>
            </a:r>
            <a:r>
              <a:rPr lang="en-GB" dirty="0" smtClean="0"/>
              <a:t>= a measure of how much the values of individual members vary in relation to the mean</a:t>
            </a:r>
            <a:endParaRPr lang="en-US" dirty="0" smtClean="0"/>
          </a:p>
          <a:p>
            <a:r>
              <a:rPr lang="en-GB" altLang="zh-CN" b="1" dirty="0" smtClean="0"/>
              <a:t>Standard error</a:t>
            </a:r>
            <a:endParaRPr lang="en-US" altLang="zh-CN" dirty="0" smtClean="0"/>
          </a:p>
          <a:p>
            <a:r>
              <a:rPr lang="en-GB" altLang="zh-CN" dirty="0" smtClean="0"/>
              <a:t>Is the </a:t>
            </a:r>
            <a:r>
              <a:rPr lang="en-GB" altLang="zh-CN" b="1" dirty="0" smtClean="0"/>
              <a:t>standard deviation of sample means</a:t>
            </a:r>
            <a:endParaRPr lang="en-GB" altLang="zh-CN" dirty="0" smtClean="0"/>
          </a:p>
          <a:p>
            <a:r>
              <a:rPr lang="en-GB" altLang="zh-CN" dirty="0" smtClean="0"/>
              <a:t>It is a measure of </a:t>
            </a:r>
            <a:r>
              <a:rPr lang="en-GB" altLang="zh-CN" b="1" dirty="0" smtClean="0"/>
              <a:t>how representative a sample is likely to be of the population</a:t>
            </a:r>
            <a:endParaRPr lang="en-US" altLang="zh-CN" dirty="0" smtClean="0"/>
          </a:p>
          <a:p>
            <a:pPr lvl="1"/>
            <a:r>
              <a:rPr lang="en-GB" altLang="zh-CN" dirty="0" smtClean="0"/>
              <a:t>Large SE (relative to the sample mean): lots of variability between means of different samples </a:t>
            </a:r>
            <a:r>
              <a:rPr lang="en-GB" altLang="zh-CN" dirty="0" smtClean="0">
                <a:sym typeface="Wingdings" panose="05000000000000000000" pitchFamily="2" charset="2"/>
              </a:rPr>
              <a:t></a:t>
            </a:r>
            <a:r>
              <a:rPr lang="en-GB" altLang="zh-CN" dirty="0" smtClean="0"/>
              <a:t> used sample may not be representative of a population</a:t>
            </a:r>
          </a:p>
          <a:p>
            <a:pPr lvl="1"/>
            <a:r>
              <a:rPr lang="en-GB" altLang="zh-CN" dirty="0" smtClean="0"/>
              <a:t>Small SE: most sample means are similar to the population mean </a:t>
            </a:r>
            <a:r>
              <a:rPr lang="en-GB" altLang="zh-CN" dirty="0" smtClean="0">
                <a:sym typeface="Wingdings" panose="05000000000000000000" pitchFamily="2" charset="2"/>
              </a:rPr>
              <a:t></a:t>
            </a:r>
            <a:r>
              <a:rPr lang="en-GB" altLang="zh-CN" dirty="0" smtClean="0"/>
              <a:t> sample is likely to be an accurate reflection of the population</a:t>
            </a:r>
            <a:endParaRPr lang="en-US" altLang="zh-CN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20AEA-0D30-4E9C-A643-792FAB58DB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14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to have a population mean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20AEA-0D30-4E9C-A643-792FAB58DB1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8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Example: p=anova1(“your data set”, “Can be inserted if you want to rename ”, </a:t>
            </a:r>
            <a:r>
              <a:rPr lang="en-US" dirty="0" err="1" smtClean="0"/>
              <a:t>displayopt</a:t>
            </a:r>
            <a:r>
              <a:rPr lang="en-US" dirty="0" smtClean="0"/>
              <a:t> used to mute the figure and graph)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20AEA-0D30-4E9C-A643-792FAB58DB1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00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761541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-"/>
            </a:pPr>
            <a:r>
              <a:rPr lang="en-GB" smtClean="0"/>
              <a:t>SO we cannot say for certain that there is a causal relationship between the two variables</a:t>
            </a:r>
          </a:p>
          <a:p>
            <a:pPr>
              <a:buFontTx/>
              <a:buChar char="-"/>
            </a:pPr>
            <a:r>
              <a:rPr lang="en-GB" smtClean="0"/>
              <a:t>Though there might be such a causality however we cannot infer this from the information. For example, a person who smile live longer. However there are other intermediate stages that affect living long rather than just smiling!</a:t>
            </a:r>
          </a:p>
        </p:txBody>
      </p:sp>
    </p:spTree>
    <p:extLst>
      <p:ext uri="{BB962C8B-B14F-4D97-AF65-F5344CB8AC3E}">
        <p14:creationId xmlns:p14="http://schemas.microsoft.com/office/powerpoint/2010/main" val="3755828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So, Scatter diagrams tell us what is relationship between x and y, in each case. 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AF992B-84B6-498A-A9FC-CFF6B0903BFF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641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BA9EC-81CA-4D10-886A-ED32F75D623D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11E3-4EBA-4CF3-A7B0-128029B0B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77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BA9EC-81CA-4D10-886A-ED32F75D623D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11E3-4EBA-4CF3-A7B0-128029B0B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18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BA9EC-81CA-4D10-886A-ED32F75D623D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11E3-4EBA-4CF3-A7B0-128029B0BE2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4442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BA9EC-81CA-4D10-886A-ED32F75D623D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11E3-4EBA-4CF3-A7B0-128029B0B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480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BA9EC-81CA-4D10-886A-ED32F75D623D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11E3-4EBA-4CF3-A7B0-128029B0BE2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4887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BA9EC-81CA-4D10-886A-ED32F75D623D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11E3-4EBA-4CF3-A7B0-128029B0B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634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BA9EC-81CA-4D10-886A-ED32F75D623D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11E3-4EBA-4CF3-A7B0-128029B0B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BA9EC-81CA-4D10-886A-ED32F75D623D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11E3-4EBA-4CF3-A7B0-128029B0B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28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F80DC-0A8F-4CFC-900E-059D9C4B4B63}" type="datetimeFigureOut">
              <a:rPr lang="en-GB"/>
              <a:pPr>
                <a:defRPr/>
              </a:pPr>
              <a:t>20/11/2013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4CE89-DC34-4446-8FE0-72AF2DD9DD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860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BA9EC-81CA-4D10-886A-ED32F75D623D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11E3-4EBA-4CF3-A7B0-128029B0B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15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BA9EC-81CA-4D10-886A-ED32F75D623D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11E3-4EBA-4CF3-A7B0-128029B0B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32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BA9EC-81CA-4D10-886A-ED32F75D623D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11E3-4EBA-4CF3-A7B0-128029B0B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93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BA9EC-81CA-4D10-886A-ED32F75D623D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11E3-4EBA-4CF3-A7B0-128029B0B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4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BA9EC-81CA-4D10-886A-ED32F75D623D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11E3-4EBA-4CF3-A7B0-128029B0B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42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BA9EC-81CA-4D10-886A-ED32F75D623D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11E3-4EBA-4CF3-A7B0-128029B0B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75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BA9EC-81CA-4D10-886A-ED32F75D623D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11E3-4EBA-4CF3-A7B0-128029B0B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34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BA9EC-81CA-4D10-886A-ED32F75D623D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11E3-4EBA-4CF3-A7B0-128029B0B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91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BA9EC-81CA-4D10-886A-ED32F75D623D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76E11E3-4EBA-4CF3-A7B0-128029B0B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5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works.co.uk/help/stat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T-tests and ANOVA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Statistical analysis of group differences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40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Two Sample t-test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6605" y="1810964"/>
            <a:ext cx="7848929" cy="441502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9372601" y="3363974"/>
                <a:ext cx="181535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</a:rPr>
                            <m:t>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</a:rPr>
                            <m:t>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      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2601" y="3363974"/>
                <a:ext cx="1815352" cy="646331"/>
              </a:xfrm>
              <a:prstGeom prst="rect">
                <a:avLst/>
              </a:prstGeom>
              <a:blipFill rotWithShape="0">
                <a:blip r:embed="rId3"/>
                <a:stretch>
                  <a:fillRect b="-13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26605" y="1573306"/>
            <a:ext cx="7848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vitro compound action potential study compared mouse models of demyelination to controls. Conduction velocities were calculated from the sciatic nerve (m/s). 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2342866" y="3220872"/>
            <a:ext cx="2215486" cy="14310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40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Within Subjects ANOVA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6947" y="1930400"/>
            <a:ext cx="7860194" cy="44213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7334" y="1627094"/>
            <a:ext cx="7740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sample of 12 people volunteered to participate in a diet study. Their BMI indices were measured before beginning the study. For one month they were given a exercise and diet regiment. Every two weeks each subject had their BMI index </a:t>
            </a:r>
            <a:r>
              <a:rPr lang="en-US" dirty="0" err="1"/>
              <a:t>remeasured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2377440" y="3324758"/>
            <a:ext cx="1031443" cy="12070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70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Between Subjects ANOVA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6826" y="1930400"/>
            <a:ext cx="7657683" cy="43074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7135" y="1489587"/>
            <a:ext cx="8226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 University took part in a study that sampled students from the first three years of college to determine the study patterns of its students. This was assessed by a graded exam based on a 100 point scale.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2634916" y="3304674"/>
            <a:ext cx="1171073" cy="8021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62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</a:t>
            </a:r>
            <a:r>
              <a:rPr lang="en-US" dirty="0" err="1" smtClean="0"/>
              <a:t>MatLab</a:t>
            </a:r>
            <a:r>
              <a:rPr lang="en-US" dirty="0" smtClean="0"/>
              <a:t> syntax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T-test</a:t>
            </a:r>
          </a:p>
          <a:p>
            <a:pPr lvl="1"/>
            <a:r>
              <a:rPr lang="en-US" dirty="0" smtClean="0"/>
              <a:t>[h, p, ci, stats]=ttest1(X, mean of population)</a:t>
            </a:r>
          </a:p>
          <a:p>
            <a:pPr lvl="1"/>
            <a:r>
              <a:rPr lang="en-US" dirty="0" smtClean="0"/>
              <a:t>[h, p, ci, stats]=ttest2(X)</a:t>
            </a:r>
          </a:p>
          <a:p>
            <a:r>
              <a:rPr lang="en-US" dirty="0" smtClean="0"/>
              <a:t>ANOVA</a:t>
            </a:r>
          </a:p>
          <a:p>
            <a:pPr lvl="1"/>
            <a:r>
              <a:rPr lang="en-US" dirty="0" smtClean="0"/>
              <a:t>[</a:t>
            </a:r>
            <a:r>
              <a:rPr lang="en-US" dirty="0" err="1" smtClean="0"/>
              <a:t>p,stats</a:t>
            </a:r>
            <a:r>
              <a:rPr lang="en-US" dirty="0" smtClean="0"/>
              <a:t>] </a:t>
            </a:r>
            <a:r>
              <a:rPr lang="en-US" dirty="0"/>
              <a:t>= anova1(</a:t>
            </a:r>
            <a:r>
              <a:rPr lang="en-US" dirty="0" err="1"/>
              <a:t>X,group,displayopt</a:t>
            </a:r>
            <a:r>
              <a:rPr lang="en-US" dirty="0" smtClean="0"/>
              <a:t>)</a:t>
            </a:r>
          </a:p>
          <a:p>
            <a:pPr lvl="1"/>
            <a:r>
              <a:rPr lang="en-GB" dirty="0"/>
              <a:t>p = </a:t>
            </a:r>
            <a:r>
              <a:rPr lang="en-GB" dirty="0" smtClean="0"/>
              <a:t>anova2(</a:t>
            </a:r>
            <a:r>
              <a:rPr lang="en-GB" dirty="0" err="1" smtClean="0"/>
              <a:t>X,reps,displayopt</a:t>
            </a:r>
            <a:r>
              <a:rPr lang="en-GB" dirty="0" smtClean="0"/>
              <a:t>)</a:t>
            </a:r>
          </a:p>
          <a:p>
            <a:pPr lvl="1"/>
            <a:endParaRPr lang="en-US" dirty="0"/>
          </a:p>
          <a:p>
            <a:pPr lvl="1"/>
            <a:r>
              <a:rPr lang="en-GB" dirty="0">
                <a:hlinkClick r:id="rId3"/>
              </a:rPr>
              <a:t>http://www.mathworks.co.uk/help/stats/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625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1- Significance when there is none</a:t>
            </a:r>
          </a:p>
          <a:p>
            <a:r>
              <a:rPr lang="en-US" dirty="0" smtClean="0"/>
              <a:t>Type 2- No significance when there 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25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3682" y="1499462"/>
            <a:ext cx="9412942" cy="483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49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2208213" y="2565400"/>
            <a:ext cx="7632700" cy="863600"/>
          </a:xfrm>
        </p:spPr>
        <p:txBody>
          <a:bodyPr/>
          <a:lstStyle/>
          <a:p>
            <a:pPr algn="l"/>
            <a:r>
              <a:rPr lang="en-GB" dirty="0" smtClean="0"/>
              <a:t>Correlation and Regression</a:t>
            </a:r>
          </a:p>
        </p:txBody>
      </p:sp>
    </p:spTree>
    <p:extLst>
      <p:ext uri="{BB962C8B-B14F-4D97-AF65-F5344CB8AC3E}">
        <p14:creationId xmlns:p14="http://schemas.microsoft.com/office/powerpoint/2010/main" val="358246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2208213" y="260350"/>
            <a:ext cx="7772400" cy="889000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rgbClr val="FF0000"/>
                </a:solidFill>
              </a:rPr>
              <a:t>Correlation</a:t>
            </a: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2640014" y="1196976"/>
            <a:ext cx="6842125" cy="4824413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GB" dirty="0" smtClean="0">
                <a:solidFill>
                  <a:schemeClr val="tx1"/>
                </a:solidFill>
              </a:rPr>
              <a:t>Correlation aims to find the degree of relationship between two variables, x and y. </a:t>
            </a:r>
          </a:p>
          <a:p>
            <a:pPr algn="l">
              <a:lnSpc>
                <a:spcPct val="90000"/>
              </a:lnSpc>
            </a:pPr>
            <a:endParaRPr lang="en-GB" dirty="0" smtClean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GB" dirty="0" smtClean="0">
                <a:solidFill>
                  <a:schemeClr val="tx1"/>
                </a:solidFill>
              </a:rPr>
              <a:t>Correlation </a:t>
            </a:r>
            <a:r>
              <a:rPr lang="en-GB" b="1" dirty="0" smtClean="0">
                <a:solidFill>
                  <a:schemeClr val="tx1"/>
                </a:solidFill>
                <a:sym typeface="Symbol" pitchFamily="18" charset="2"/>
              </a:rPr>
              <a:t></a:t>
            </a:r>
            <a:r>
              <a:rPr lang="en-GB" dirty="0" smtClean="0">
                <a:solidFill>
                  <a:schemeClr val="tx1"/>
                </a:solidFill>
              </a:rPr>
              <a:t>  causality</a:t>
            </a:r>
          </a:p>
          <a:p>
            <a:pPr algn="l">
              <a:lnSpc>
                <a:spcPct val="90000"/>
              </a:lnSpc>
            </a:pPr>
            <a:endParaRPr lang="en-GB" dirty="0" smtClean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GB" dirty="0" smtClean="0">
                <a:solidFill>
                  <a:schemeClr val="tx1"/>
                </a:solidFill>
              </a:rPr>
              <a:t>Scatter plot is the best method of visual representation of relationship between two independent variables. </a:t>
            </a:r>
          </a:p>
        </p:txBody>
      </p:sp>
    </p:spTree>
    <p:extLst>
      <p:ext uri="{BB962C8B-B14F-4D97-AF65-F5344CB8AC3E}">
        <p14:creationId xmlns:p14="http://schemas.microsoft.com/office/powerpoint/2010/main" val="111714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7101" y="260351"/>
            <a:ext cx="7921625" cy="720725"/>
          </a:xfrm>
        </p:spPr>
        <p:txBody>
          <a:bodyPr rtlCol="0">
            <a:normAutofit fontScale="90000"/>
          </a:bodyPr>
          <a:lstStyle/>
          <a:p>
            <a:pPr algn="l">
              <a:defRPr/>
            </a:pPr>
            <a:r>
              <a:rPr lang="en-GB" dirty="0" smtClean="0">
                <a:solidFill>
                  <a:srgbClr val="FF0000"/>
                </a:solidFill>
              </a:rPr>
              <a:t>Scatter plots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2889" y="1104901"/>
            <a:ext cx="2733675" cy="2562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88164" y="1100138"/>
            <a:ext cx="2714625" cy="2533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70113" y="3933825"/>
            <a:ext cx="272415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51538" y="3873500"/>
            <a:ext cx="2705100" cy="2552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67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1919288" y="1341438"/>
            <a:ext cx="8229600" cy="1143000"/>
          </a:xfrm>
        </p:spPr>
        <p:txBody>
          <a:bodyPr/>
          <a:lstStyle/>
          <a:p>
            <a:r>
              <a:rPr lang="en-GB" smtClean="0">
                <a:solidFill>
                  <a:srgbClr val="FF3300"/>
                </a:solidFill>
              </a:rPr>
              <a:t>How to quantify correlation?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>
          <a:xfrm>
            <a:off x="1992313" y="2852739"/>
            <a:ext cx="8229600" cy="3705225"/>
          </a:xfrm>
        </p:spPr>
        <p:txBody>
          <a:bodyPr/>
          <a:lstStyle/>
          <a:p>
            <a:pPr marL="609600" indent="-609600" algn="ctr">
              <a:buFont typeface="Arial" charset="0"/>
              <a:buAutoNum type="arabicParenR"/>
            </a:pPr>
            <a:r>
              <a:rPr lang="en-GB" smtClean="0"/>
              <a:t>Covariance</a:t>
            </a:r>
          </a:p>
          <a:p>
            <a:pPr marL="609600" indent="-609600" algn="ctr">
              <a:buFont typeface="Arial" charset="0"/>
              <a:buAutoNum type="arabicParenR"/>
            </a:pPr>
            <a:r>
              <a:rPr lang="en-GB" smtClean="0"/>
              <a:t>Pearson Correlation Coefficient</a:t>
            </a:r>
          </a:p>
        </p:txBody>
      </p:sp>
    </p:spTree>
    <p:extLst>
      <p:ext uri="{BB962C8B-B14F-4D97-AF65-F5344CB8AC3E}">
        <p14:creationId xmlns:p14="http://schemas.microsoft.com/office/powerpoint/2010/main" val="697372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Criteria for t-test</a:t>
            </a:r>
          </a:p>
          <a:p>
            <a:r>
              <a:rPr lang="en-US" dirty="0" smtClean="0"/>
              <a:t>Criteria for ANOVA</a:t>
            </a:r>
          </a:p>
          <a:p>
            <a:r>
              <a:rPr lang="en-US" dirty="0" smtClean="0"/>
              <a:t>Variables in t-tests</a:t>
            </a:r>
          </a:p>
          <a:p>
            <a:r>
              <a:rPr lang="en-US" dirty="0" smtClean="0"/>
              <a:t>Variables in ANOVA</a:t>
            </a:r>
          </a:p>
          <a:p>
            <a:r>
              <a:rPr lang="en-US" dirty="0" smtClean="0"/>
              <a:t>Examples of t-tests</a:t>
            </a:r>
          </a:p>
          <a:p>
            <a:r>
              <a:rPr lang="en-US" dirty="0" smtClean="0"/>
              <a:t>Examples of ANOVA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008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FF3300"/>
                </a:solidFill>
              </a:rPr>
              <a:t>Covariance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sz="half" idx="1"/>
          </p:nvPr>
        </p:nvSpPr>
        <p:spPr>
          <a:xfrm>
            <a:off x="1981201" y="1600201"/>
            <a:ext cx="8075613" cy="110807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GB" sz="2800"/>
              <a:t>Is the measure of two random variables change together.</a:t>
            </a:r>
          </a:p>
          <a:p>
            <a:endParaRPr lang="en-GB" sz="2800"/>
          </a:p>
        </p:txBody>
      </p:sp>
      <p:graphicFrame>
        <p:nvGraphicFramePr>
          <p:cNvPr id="32777" name="Object 9"/>
          <p:cNvGraphicFramePr>
            <a:graphicFrameLocks noGrp="1" noChangeAspect="1"/>
          </p:cNvGraphicFramePr>
          <p:nvPr>
            <p:ph sz="half" idx="2"/>
          </p:nvPr>
        </p:nvGraphicFramePr>
        <p:xfrm>
          <a:off x="3359151" y="3213100"/>
          <a:ext cx="4392613" cy="145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r:id="rId4" imgW="1841500" imgH="609600" progId="Equation.3">
                  <p:embed/>
                </p:oleObj>
              </mc:Choice>
              <mc:Fallback>
                <p:oleObj r:id="rId4" imgW="18415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151" y="3213100"/>
                        <a:ext cx="4392613" cy="1454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1089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>
                <a:solidFill>
                  <a:srgbClr val="FF3300"/>
                </a:solidFill>
              </a:rPr>
              <a:t>How to interpret covariance values?</a:t>
            </a:r>
          </a:p>
        </p:txBody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u="sng" smtClean="0"/>
              <a:t>Sign of covariance</a:t>
            </a:r>
            <a:r>
              <a:rPr lang="en-GB" smtClean="0"/>
              <a:t> </a:t>
            </a:r>
          </a:p>
          <a:p>
            <a:pPr lvl="1" algn="ctr"/>
            <a:r>
              <a:rPr lang="en-GB" sz="3200"/>
              <a:t>(+) </a:t>
            </a:r>
            <a:r>
              <a:rPr lang="en-GB" sz="3200">
                <a:sym typeface="Wingdings" pitchFamily="2" charset="2"/>
              </a:rPr>
              <a:t> two variables are moving in same direction</a:t>
            </a:r>
          </a:p>
          <a:p>
            <a:pPr lvl="1" algn="ctr"/>
            <a:r>
              <a:rPr lang="en-GB" sz="3200">
                <a:sym typeface="Wingdings" pitchFamily="2" charset="2"/>
              </a:rPr>
              <a:t>(-)  two variables are moving in opposite directions. </a:t>
            </a:r>
          </a:p>
          <a:p>
            <a:pPr algn="ctr"/>
            <a:r>
              <a:rPr lang="en-GB" u="sng" smtClean="0"/>
              <a:t>Size of covariance</a:t>
            </a:r>
            <a:r>
              <a:rPr lang="en-GB" smtClean="0"/>
              <a:t>: if the number is large the strength of correlation is strong</a:t>
            </a:r>
          </a:p>
        </p:txBody>
      </p:sp>
    </p:spTree>
    <p:extLst>
      <p:ext uri="{BB962C8B-B14F-4D97-AF65-F5344CB8AC3E}">
        <p14:creationId xmlns:p14="http://schemas.microsoft.com/office/powerpoint/2010/main" val="2700891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FF3300"/>
                </a:solidFill>
              </a:rPr>
              <a:t>Problem?</a:t>
            </a:r>
          </a:p>
        </p:txBody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The covariance is dependent on the variability in the data. So large variance gives large numbers.</a:t>
            </a:r>
          </a:p>
          <a:p>
            <a:r>
              <a:rPr lang="en-GB" smtClean="0"/>
              <a:t>Therefore the magnitude cannot be measured.</a:t>
            </a:r>
          </a:p>
          <a:p>
            <a:pPr>
              <a:buFont typeface="Arial" charset="0"/>
              <a:buNone/>
            </a:pPr>
            <a:r>
              <a:rPr lang="en-GB" smtClean="0"/>
              <a:t>	</a:t>
            </a:r>
          </a:p>
          <a:p>
            <a:pPr>
              <a:buFont typeface="Arial" charset="0"/>
              <a:buNone/>
            </a:pPr>
            <a:r>
              <a:rPr lang="en-GB" smtClean="0"/>
              <a:t>                                                     </a:t>
            </a:r>
            <a:r>
              <a:rPr lang="en-GB" b="1" u="sng" smtClean="0">
                <a:solidFill>
                  <a:srgbClr val="FF3300"/>
                </a:solidFill>
              </a:rPr>
              <a:t>Solution????</a:t>
            </a:r>
          </a:p>
        </p:txBody>
      </p:sp>
    </p:spTree>
    <p:extLst>
      <p:ext uri="{BB962C8B-B14F-4D97-AF65-F5344CB8AC3E}">
        <p14:creationId xmlns:p14="http://schemas.microsoft.com/office/powerpoint/2010/main" val="3358914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FF3300"/>
                </a:solidFill>
              </a:rPr>
              <a:t>Pearson Coefficient correlation</a:t>
            </a:r>
          </a:p>
        </p:txBody>
      </p:sp>
      <p:sp>
        <p:nvSpPr>
          <p:cNvPr id="39939" name="Rectangle 3"/>
          <p:cNvSpPr>
            <a:spLocks noGrp="1"/>
          </p:cNvSpPr>
          <p:nvPr>
            <p:ph type="body" sz="half" idx="1"/>
          </p:nvPr>
        </p:nvSpPr>
        <p:spPr>
          <a:xfrm>
            <a:off x="1981200" y="2997201"/>
            <a:ext cx="7786688" cy="3128963"/>
          </a:xfrm>
        </p:spPr>
        <p:txBody>
          <a:bodyPr>
            <a:normAutofit lnSpcReduction="10000"/>
          </a:bodyPr>
          <a:lstStyle/>
          <a:p>
            <a:pPr algn="ctr"/>
            <a:r>
              <a:rPr lang="en-GB" sz="2400"/>
              <a:t>Both give a value between </a:t>
            </a:r>
          </a:p>
          <a:p>
            <a:pPr algn="ctr"/>
            <a:r>
              <a:rPr lang="en-GB" sz="2400"/>
              <a:t>-1 ≤ r ≤ 1</a:t>
            </a:r>
          </a:p>
          <a:p>
            <a:pPr algn="ctr"/>
            <a:r>
              <a:rPr lang="en-GB" sz="2400"/>
              <a:t>-1 = negative correlation</a:t>
            </a:r>
          </a:p>
          <a:p>
            <a:pPr algn="ctr"/>
            <a:r>
              <a:rPr lang="en-GB" sz="2400"/>
              <a:t>0 = no correlation</a:t>
            </a:r>
          </a:p>
          <a:p>
            <a:pPr algn="ctr"/>
            <a:r>
              <a:rPr lang="en-GB" sz="2400"/>
              <a:t>1 = positive correlation</a:t>
            </a:r>
          </a:p>
          <a:p>
            <a:pPr algn="ctr"/>
            <a:r>
              <a:rPr lang="en-GB" sz="2400"/>
              <a:t>r² = the degree of variability of variable y which is explained by it’s relationship with x. </a:t>
            </a:r>
          </a:p>
          <a:p>
            <a:pPr algn="ctr"/>
            <a:endParaRPr lang="en-GB" sz="2400"/>
          </a:p>
          <a:p>
            <a:endParaRPr lang="en-GB" sz="2400"/>
          </a:p>
        </p:txBody>
      </p:sp>
      <p:graphicFrame>
        <p:nvGraphicFramePr>
          <p:cNvPr id="3994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5016500" y="1484314"/>
          <a:ext cx="2159000" cy="104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r:id="rId4" imgW="914400" imgH="444500" progId="Equation.3">
                  <p:embed/>
                </p:oleObj>
              </mc:Choice>
              <mc:Fallback>
                <p:oleObj r:id="rId4" imgW="9144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1484314"/>
                        <a:ext cx="2159000" cy="1049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0446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>
          <a:xfrm>
            <a:off x="1992313" y="1125538"/>
            <a:ext cx="8229600" cy="1143000"/>
          </a:xfrm>
        </p:spPr>
        <p:txBody>
          <a:bodyPr/>
          <a:lstStyle/>
          <a:p>
            <a:r>
              <a:rPr lang="en-GB" smtClean="0">
                <a:solidFill>
                  <a:srgbClr val="FF3300"/>
                </a:solidFill>
              </a:rPr>
              <a:t>Limitations</a:t>
            </a:r>
          </a:p>
        </p:txBody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>
          <a:xfrm>
            <a:off x="1981200" y="2565401"/>
            <a:ext cx="8229600" cy="3560763"/>
          </a:xfrm>
        </p:spPr>
        <p:txBody>
          <a:bodyPr/>
          <a:lstStyle/>
          <a:p>
            <a:pPr algn="ctr"/>
            <a:r>
              <a:rPr lang="en-GB" smtClean="0"/>
              <a:t>Sensitive to outliers</a:t>
            </a:r>
          </a:p>
          <a:p>
            <a:pPr algn="ctr"/>
            <a:r>
              <a:rPr lang="en-GB" smtClean="0"/>
              <a:t>Cannot be used to predict one variable to other</a:t>
            </a:r>
          </a:p>
          <a:p>
            <a:pPr algn="ctr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7581567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8213" y="1052513"/>
            <a:ext cx="7772400" cy="722312"/>
          </a:xfrm>
        </p:spPr>
        <p:txBody>
          <a:bodyPr rtlCol="0">
            <a:normAutofit fontScale="90000"/>
          </a:bodyPr>
          <a:lstStyle/>
          <a:p>
            <a:pPr algn="l">
              <a:defRPr/>
            </a:pPr>
            <a:r>
              <a:rPr lang="en-GB" dirty="0" smtClean="0">
                <a:solidFill>
                  <a:srgbClr val="FF0000"/>
                </a:solidFill>
              </a:rPr>
              <a:t>Linear Regression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1450" y="2205039"/>
            <a:ext cx="6624638" cy="3024187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GB" b="1" dirty="0" smtClean="0">
                <a:solidFill>
                  <a:schemeClr val="tx1"/>
                </a:solidFill>
              </a:rPr>
              <a:t>Correlation is the premises for regression.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</a:p>
          <a:p>
            <a:pPr algn="l">
              <a:lnSpc>
                <a:spcPct val="90000"/>
              </a:lnSpc>
            </a:pPr>
            <a:r>
              <a:rPr lang="en-GB" dirty="0" smtClean="0">
                <a:solidFill>
                  <a:schemeClr val="tx1"/>
                </a:solidFill>
              </a:rPr>
              <a:t>Once an association is established </a:t>
            </a:r>
            <a:r>
              <a:rPr lang="en-GB" dirty="0" smtClean="0">
                <a:solidFill>
                  <a:schemeClr val="tx1"/>
                </a:solidFill>
                <a:sym typeface="Wingdings" pitchFamily="2" charset="2"/>
              </a:rPr>
              <a:t> can a dependent variable be predicted when independent variable is changed?</a:t>
            </a:r>
          </a:p>
          <a:p>
            <a:pPr>
              <a:lnSpc>
                <a:spcPct val="90000"/>
              </a:lnSpc>
            </a:pPr>
            <a:endParaRPr lang="en-GB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00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>
          <a:xfrm>
            <a:off x="2063750" y="404813"/>
            <a:ext cx="8229600" cy="1143000"/>
          </a:xfrm>
        </p:spPr>
        <p:txBody>
          <a:bodyPr/>
          <a:lstStyle/>
          <a:p>
            <a:r>
              <a:rPr lang="en-GB" smtClean="0">
                <a:solidFill>
                  <a:srgbClr val="FF3300"/>
                </a:solidFill>
              </a:rPr>
              <a:t>Assumptions</a:t>
            </a:r>
          </a:p>
        </p:txBody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>
          <a:xfrm>
            <a:off x="1981200" y="2205039"/>
            <a:ext cx="4546600" cy="3921125"/>
          </a:xfrm>
        </p:spPr>
        <p:txBody>
          <a:bodyPr/>
          <a:lstStyle/>
          <a:p>
            <a:r>
              <a:rPr lang="en-GB" dirty="0" smtClean="0"/>
              <a:t>Linear relationship</a:t>
            </a:r>
          </a:p>
          <a:p>
            <a:r>
              <a:rPr lang="en-GB" dirty="0" smtClean="0"/>
              <a:t>Observations are independent</a:t>
            </a:r>
          </a:p>
          <a:p>
            <a:r>
              <a:rPr lang="en-GB" dirty="0" smtClean="0"/>
              <a:t>Residuals are normally distributed</a:t>
            </a:r>
          </a:p>
          <a:p>
            <a:r>
              <a:rPr lang="en-GB" dirty="0" smtClean="0"/>
              <a:t>Residuals have the same variance</a:t>
            </a:r>
          </a:p>
        </p:txBody>
      </p:sp>
      <p:pic>
        <p:nvPicPr>
          <p:cNvPr id="45060" name="Picture 4" descr="graphic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3700" y="2060575"/>
            <a:ext cx="3143250" cy="419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170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FF3300"/>
                </a:solidFill>
              </a:rPr>
              <a:t>Residuals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7350" y="1844676"/>
            <a:ext cx="6446838" cy="3571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393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383338" y="1058864"/>
            <a:ext cx="4043362" cy="5000625"/>
          </a:xfrm>
        </p:spPr>
        <p:txBody>
          <a:bodyPr rtlCol="0">
            <a:norm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a = estimated intercept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b = estimated regression coefficient, gradient/slope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Y = predicted value of y for any given x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Every increase in x by one unit leads to b unit of change in y. </a:t>
            </a:r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08213" y="260351"/>
            <a:ext cx="7772400" cy="722313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>
                <a:solidFill>
                  <a:srgbClr val="FF0000"/>
                </a:solidFill>
              </a:rPr>
              <a:t>Linear Regression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8376" y="1196975"/>
            <a:ext cx="4067175" cy="306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18283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FF3300"/>
                </a:solidFill>
              </a:rPr>
              <a:t>Data interpretation</a:t>
            </a:r>
          </a:p>
        </p:txBody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>
          <a:xfrm>
            <a:off x="1992313" y="5084764"/>
            <a:ext cx="8229600" cy="1500187"/>
          </a:xfrm>
        </p:spPr>
        <p:txBody>
          <a:bodyPr/>
          <a:lstStyle/>
          <a:p>
            <a:pPr algn="ctr"/>
            <a:r>
              <a:rPr lang="en-GB" smtClean="0"/>
              <a:t>Y  0.571(age) + 2.399</a:t>
            </a:r>
          </a:p>
          <a:p>
            <a:pPr algn="ctr"/>
            <a:r>
              <a:rPr lang="en-GB" smtClean="0"/>
              <a:t>P value (&lt;0.05)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8214" y="3213100"/>
            <a:ext cx="7970837" cy="1714500"/>
          </a:xfrm>
          <a:prstGeom prst="rect">
            <a:avLst/>
          </a:prstGeom>
          <a:noFill/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92314" y="1412875"/>
            <a:ext cx="7323137" cy="1504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553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 to use a t-test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743" y="1825625"/>
            <a:ext cx="7589527" cy="399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50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FF3300"/>
                </a:solidFill>
              </a:rPr>
              <a:t>Multiple Regression</a:t>
            </a:r>
          </a:p>
        </p:txBody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smtClean="0"/>
              <a:t>Use to account for the effect of more than one independent variable on a give dependent variable.</a:t>
            </a:r>
          </a:p>
          <a:p>
            <a:pPr>
              <a:buFont typeface="Arial" charset="0"/>
              <a:buNone/>
            </a:pPr>
            <a:endParaRPr lang="en-GB" smtClean="0"/>
          </a:p>
          <a:p>
            <a:pPr>
              <a:buFont typeface="Arial" charset="0"/>
              <a:buNone/>
            </a:pPr>
            <a:r>
              <a:rPr lang="en-GB" smtClean="0">
                <a:solidFill>
                  <a:srgbClr val="FF0000"/>
                </a:solidFill>
                <a:latin typeface="Arial" charset="0"/>
                <a:cs typeface="Arial" charset="0"/>
              </a:rPr>
              <a:t>          </a:t>
            </a:r>
            <a:r>
              <a:rPr lang="en-GB" smtClean="0">
                <a:solidFill>
                  <a:schemeClr val="hlink"/>
                </a:solidFill>
                <a:latin typeface="Arial" charset="0"/>
                <a:cs typeface="Arial" charset="0"/>
              </a:rPr>
              <a:t>y = a</a:t>
            </a:r>
            <a:r>
              <a:rPr lang="en-GB" baseline="-25000" smtClean="0">
                <a:solidFill>
                  <a:schemeClr val="hlink"/>
                </a:solidFill>
                <a:latin typeface="Arial" charset="0"/>
                <a:cs typeface="Arial" charset="0"/>
              </a:rPr>
              <a:t>1</a:t>
            </a:r>
            <a:r>
              <a:rPr lang="en-GB" smtClean="0">
                <a:solidFill>
                  <a:schemeClr val="hlink"/>
                </a:solidFill>
                <a:latin typeface="Arial" charset="0"/>
                <a:cs typeface="Arial" charset="0"/>
              </a:rPr>
              <a:t>x</a:t>
            </a:r>
            <a:r>
              <a:rPr lang="en-GB" baseline="-25000" smtClean="0">
                <a:solidFill>
                  <a:schemeClr val="hlink"/>
                </a:solidFill>
                <a:latin typeface="Arial" charset="0"/>
                <a:cs typeface="Arial" charset="0"/>
              </a:rPr>
              <a:t>1</a:t>
            </a:r>
            <a:r>
              <a:rPr lang="en-GB" smtClean="0">
                <a:solidFill>
                  <a:schemeClr val="hlink"/>
                </a:solidFill>
                <a:latin typeface="Arial" charset="0"/>
                <a:cs typeface="Arial" charset="0"/>
              </a:rPr>
              <a:t>+ a</a:t>
            </a:r>
            <a:r>
              <a:rPr lang="en-GB" baseline="-25000" smtClean="0">
                <a:solidFill>
                  <a:schemeClr val="hlink"/>
                </a:solidFill>
                <a:latin typeface="Arial" charset="0"/>
                <a:cs typeface="Arial" charset="0"/>
              </a:rPr>
              <a:t>2</a:t>
            </a:r>
            <a:r>
              <a:rPr lang="en-GB" smtClean="0">
                <a:solidFill>
                  <a:schemeClr val="hlink"/>
                </a:solidFill>
                <a:latin typeface="Arial" charset="0"/>
                <a:cs typeface="Arial" charset="0"/>
              </a:rPr>
              <a:t>x</a:t>
            </a:r>
            <a:r>
              <a:rPr lang="en-GB" baseline="-25000" smtClean="0">
                <a:solidFill>
                  <a:schemeClr val="hlink"/>
                </a:solidFill>
                <a:latin typeface="Arial" charset="0"/>
                <a:cs typeface="Arial" charset="0"/>
              </a:rPr>
              <a:t>2</a:t>
            </a:r>
            <a:r>
              <a:rPr lang="en-GB" smtClean="0">
                <a:solidFill>
                  <a:schemeClr val="hlink"/>
                </a:solidFill>
                <a:latin typeface="Arial" charset="0"/>
                <a:cs typeface="Arial" charset="0"/>
              </a:rPr>
              <a:t> +…..+ a</a:t>
            </a:r>
            <a:r>
              <a:rPr lang="en-GB" baseline="-25000" smtClean="0">
                <a:solidFill>
                  <a:schemeClr val="hlink"/>
                </a:solidFill>
                <a:latin typeface="Arial" charset="0"/>
                <a:cs typeface="Arial" charset="0"/>
              </a:rPr>
              <a:t>n</a:t>
            </a:r>
            <a:r>
              <a:rPr lang="en-GB" smtClean="0">
                <a:solidFill>
                  <a:schemeClr val="hlink"/>
                </a:solidFill>
                <a:latin typeface="Arial" charset="0"/>
                <a:cs typeface="Arial" charset="0"/>
              </a:rPr>
              <a:t>x</a:t>
            </a:r>
            <a:r>
              <a:rPr lang="en-GB" baseline="-25000" smtClean="0">
                <a:solidFill>
                  <a:schemeClr val="hlink"/>
                </a:solidFill>
                <a:latin typeface="Arial" charset="0"/>
                <a:cs typeface="Arial" charset="0"/>
              </a:rPr>
              <a:t>n</a:t>
            </a:r>
            <a:r>
              <a:rPr lang="en-GB" smtClean="0">
                <a:solidFill>
                  <a:schemeClr val="hlink"/>
                </a:solidFill>
                <a:latin typeface="Arial" charset="0"/>
                <a:cs typeface="Arial" charset="0"/>
              </a:rPr>
              <a:t> + b + </a:t>
            </a:r>
            <a:r>
              <a:rPr lang="el-GR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ε</a:t>
            </a:r>
          </a:p>
          <a:p>
            <a:pPr>
              <a:buFont typeface="Arial" charset="0"/>
              <a:buNone/>
            </a:pPr>
            <a:endParaRPr lang="en-GB" smtClean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0174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FF3300"/>
                </a:solidFill>
              </a:rPr>
              <a:t>Data interpretation</a:t>
            </a: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2313" y="1916114"/>
            <a:ext cx="8266112" cy="3933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06015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>
          <a:xfrm>
            <a:off x="2063750" y="908050"/>
            <a:ext cx="8229600" cy="1143000"/>
          </a:xfrm>
        </p:spPr>
        <p:txBody>
          <a:bodyPr/>
          <a:lstStyle/>
          <a:p>
            <a:r>
              <a:rPr lang="en-GB" smtClean="0">
                <a:solidFill>
                  <a:srgbClr val="FF3300"/>
                </a:solidFill>
              </a:rPr>
              <a:t>General Linear Model</a:t>
            </a:r>
          </a:p>
        </p:txBody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>
          <a:xfrm>
            <a:off x="2063750" y="2565401"/>
            <a:ext cx="8229600" cy="3992563"/>
          </a:xfrm>
        </p:spPr>
        <p:txBody>
          <a:bodyPr/>
          <a:lstStyle/>
          <a:p>
            <a:r>
              <a:rPr lang="en-GB" smtClean="0">
                <a:latin typeface="Arial" charset="0"/>
              </a:rPr>
              <a:t>GLM can also allow you to analyse the effects of several independent x variables on several dependent variables, </a:t>
            </a:r>
            <a:r>
              <a:rPr lang="en-GB" smtClean="0">
                <a:solidFill>
                  <a:srgbClr val="FF0000"/>
                </a:solidFill>
                <a:latin typeface="Arial" charset="0"/>
              </a:rPr>
              <a:t>y</a:t>
            </a:r>
            <a:r>
              <a:rPr lang="en-GB" baseline="-25000" smtClean="0">
                <a:solidFill>
                  <a:srgbClr val="FF0000"/>
                </a:solidFill>
                <a:latin typeface="Arial" charset="0"/>
              </a:rPr>
              <a:t>1</a:t>
            </a:r>
            <a:r>
              <a:rPr lang="en-GB" smtClean="0">
                <a:solidFill>
                  <a:srgbClr val="FF0000"/>
                </a:solidFill>
                <a:latin typeface="Arial" charset="0"/>
              </a:rPr>
              <a:t>, y</a:t>
            </a:r>
            <a:r>
              <a:rPr lang="en-GB" baseline="-25000" smtClean="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GB" smtClean="0">
                <a:solidFill>
                  <a:srgbClr val="FF0000"/>
                </a:solidFill>
                <a:latin typeface="Arial" charset="0"/>
              </a:rPr>
              <a:t>, y</a:t>
            </a:r>
            <a:r>
              <a:rPr lang="en-GB" baseline="-25000" smtClean="0">
                <a:solidFill>
                  <a:srgbClr val="FF0000"/>
                </a:solidFill>
                <a:latin typeface="Arial" charset="0"/>
              </a:rPr>
              <a:t>3</a:t>
            </a:r>
            <a:r>
              <a:rPr lang="en-GB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smtClean="0">
                <a:latin typeface="Arial" charset="0"/>
              </a:rPr>
              <a:t>etc, in a linear combination</a:t>
            </a:r>
          </a:p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30889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FF3300"/>
                </a:solidFill>
              </a:rPr>
              <a:t>Summary</a:t>
            </a:r>
          </a:p>
        </p:txBody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Correlation (positive, no correlation, negative)</a:t>
            </a:r>
          </a:p>
          <a:p>
            <a:r>
              <a:rPr lang="en-GB" smtClean="0"/>
              <a:t>No causality</a:t>
            </a:r>
          </a:p>
          <a:p>
            <a:r>
              <a:rPr lang="en-GB" smtClean="0"/>
              <a:t>Linear regression – predict one dependent variable y through x</a:t>
            </a:r>
          </a:p>
          <a:p>
            <a:r>
              <a:rPr lang="en-GB" smtClean="0"/>
              <a:t>Multiple regression – predict one dependent variable y through more than one indepdent variable. </a:t>
            </a:r>
          </a:p>
        </p:txBody>
      </p:sp>
    </p:spTree>
    <p:extLst>
      <p:ext uri="{BB962C8B-B14F-4D97-AF65-F5344CB8AC3E}">
        <p14:creationId xmlns:p14="http://schemas.microsoft.com/office/powerpoint/2010/main" val="145492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FF3300"/>
                </a:solidFill>
              </a:rPr>
              <a:t>?? Questions ??</a:t>
            </a:r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7576" y="2133601"/>
            <a:ext cx="2238375" cy="2663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4419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 to use ANOVA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 Difference: 3 or more groups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894" y="2618618"/>
            <a:ext cx="7786256" cy="42393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5926" y="2160589"/>
            <a:ext cx="1875455" cy="1201359"/>
          </a:xfrm>
          <a:prstGeom prst="rect">
            <a:avLst/>
          </a:prstGeom>
        </p:spPr>
      </p:pic>
      <p:sp>
        <p:nvSpPr>
          <p:cNvPr id="6" name="AutoShape 2" descr="data:image/jpeg;base64,/9j/4AAQSkZJRgABAQAAAQABAAD/2wCEAAkGBg4GEA8SBw8WEw8UDQ4RFxATEBoRExMTFhEaFRUaHhMXJzIfFxovHRYSHy8hIycpNCw4IR4xNTAqNyYtLTUBCQoKDgwOGg8PGDQkHyQsLCoqLTU1NSwpNTUwLCwpLCoqLywsLCkwKSowKiwpKSwsLS8tLCopLCwsLCwpKSksKf/AABEIALQBGQMBIgACEQEDEQH/xAAbAAEBAAMBAQEAAAAAAAAAAAAABQEEBgMCB//EAEMQAAEDAQIGDwcDBAEFAAAAAAEAAgMEBREGEiExUrMTFBUzNEFRVHFykpOUstIWIjJhc3SBIyWRQlOCoUMHJCZi0f/EABcBAQEBAQAAAAAAAAAAAAAAAAABAwL/xAAsEQEAAgACCAYCAwEAAAAAAAAAAQIRIQMSIjFBodHwUXGBkbHhUmEjMsET/9oADAMBAAIRAxEAPwD9bJqKyedsM+xsj2IACNrr8ZmMSS7pXptCq54e5YlBwis60GqCnYUMD5IscA/pSZxf/U3lQUdoVPPD3LE2hU88PcsXLbAzQb2QmwM0G9kIOp2hU88PcsTaFTzw9yxctsDNBvZCbAzQb2Qg6naFTzw9yxNoVPPD3LFy2wM0G9kJsDNBvZCDqdoVPPD3LE2hU88PcsXLbAzQb2QmwM0G9kIOp2hU88PcsTaFTzw9yxctsDNBvZCbAzQb2Qg6naFTzw9yxNoVPPD3LFy2wM0G9kJsDNBvZCDqdoVPPD3LE2hU88PcsXLbAzQb2QmwM0G9kIOp2hU88PcsTaFTzw9yxctsDNBvZC1KmFmzU3uNzz/0j+2g7TaFTzw9yxNoVPPD3LFy2wM0G9kJsDNBvZCDqdoVPPD3LE2hU88PcsXLbAzQb2QmwM0G9kIOp2hU88PcsTaFTzw9yxctsDNBvZCbAzQb2Qg6naFTzw9yxNoVPPD3LFy2wM0G9kJsDNBvZCDqdoVPPD3LE2hU88PcsXLbAzQb2QmwM0G9kIOp2hU88PcsTaFTzw9yxctsDNBvZCbAzQb2Qg6naFTzw9yxNoVPPD3LFy2wM0G9kJsDNBvZCDqdoVPPD3LE2hVc8PcsXLbAzQb2Qtyxo2sqIcVoHvPzNA/4noK9QKmzzCX1GO11RHGWmJovDjccoygqwptt5qf7yn8ypIJtBwis60GqCn4S75F9KTzNVCg4RWdaDVBT8Jd8i+lJ5moJKIiAiIgIiICIiAiIgIiICIiAtSpH61N0z6tS6+0Ki0530tiuEYjDTPVEY5jLs0bG5jJdlvORvStWfA6ASQCSepc92z3zOq37JeGXgi73Qfx03rX/AJxEbU4c0xdSi5p1TUYKOZuhMZ6F0gZs0m/05cfdMj80kd+QuNxGToXSrm9NXPfAIiLhRERAREQEREBERAREQFt2RwiHrP1T1qLbsjhEPWfqnoLdt5qf7yn8ypKbbean+8p/MqSCbQcIrOtBqgp+Eu+RfSk8zVQoOEVnWg1QU/CXfIvpSeZqCSiIgIiICIiAiIgIiICIiApOENrvs5jI6AB1XMSyFhyi8D3nu/8ARoOMb+hVibs//wAXOYPE25PLXSH3AZaanaPh2FsnvSZc5c5p6ALujXRxGdp3R3Ed8ElUsWyGWLCI4iXOvc98h+KSRxve8nlJ/gXDiXpU79TdM+rW2tSp36m6Z9Ws7TNpxlXtVUrK1j46lodG9pa5pzEEZVEwcqX0D5KGudjPhjY+KU55qYnFaSNJpuYeXIfmugULCqikxY6qz231NM/ZA0ZDJF/zR/MFuXpA5Vro5x2J4/PeU/SSuovChrY7RjjlpXY0b2B7XcoPy4jxEcWVe6ymMMpUREUBERAREQEREBERAW3ZHCIes/VPWotuyOEQ9Z+qegt23mp/vKfzKkptt5qf7yn8ypIJtBwis60GqCn4S75F9KTzNVCg4RWdaDVBT8Jd8i+lJ5moJKIiAiIgIiICIiAiIgIiIIGGVQ50DaelddPVSNp23ZSGE3zO6AzGvPzHSrdPTspGMZTjFYxjWNbyNaLgP4AUCzP3qunqHZYqbHpIRnBkIBqH/wC2s6L10a20mzEU9Z9frnikC1Knfqbpn1a21qVO/U3TPq1irbREQc5g5+zT1FC74GjbNP8AQkfc5n+L7wOn5Lo1z2F8TqNsNbTj9SlkxnAf1077mztP4975XXq/HI2YB0Rva4BwcMxBF4P8LbS7URfx3+f3vSPB9IiLFRERAREQEREBERAW3ZHCIes/VPWotuyOEQ9Z+qegt23mp/vKfzKkptt5qf7yn8ypIJtBwis60GqCn4S75F9KTzNVCg4RWdaDVBT8Jd8i+lJ5moJKIiAiIgIiICIiAiIgKbhFam4tLUTD4mRHF+ch91g7RaqS522f3etpaUb3ENuzC+6/FdiwN+fv3uI+QK10VYm2e6M575JKjg9Ze41LBCfiZE3GPLIfekPaLlRRFna02mZlRalTv1N0z6tba1Knfqbpn1ag20REHzJG2YFsgva5paRygi4j+L1BwLlMUD6ac3y0k0lMb85YDfE67kLCLuhdAudrv2a0YJm5IqtopZOTZmC+nd0kY7P4W2j2qzT1j0+sUl0SIixUREQEREBERAREQFt2RwiHrP1T1qLbsjhEPWfqnoLdt5qf7yn8ypKbbean+8p/MqSCbQcIrOtBqgp+Eu+RfSk8zVQoOEVnWg1QU/CXfIvpSeZqCSiIgIiICIiAiIgIiIPmWVsLXOlOK1rS4uOYNAvJ/i9QcDo3VMc1XOLpKuYygHO2FvuQNvPFijG/yWMLpHVggooDc+rkLHEZ207BjTO/i5v5KvxsEQDYxc0AADkAFwC2/ro/P4jrPwnF9IiLFRalTv1N0z6tba1Knfqbpn1aDbREQFMwjsrdqlmiZkkLcaN3G2VhxoyDxG8Afkqmi6raazExwE+wLVFt00M2ZzmDHboyD3ZG5coucHKgucs39mr6inOSKpBrIsmTZc1Q0H8NfdxBdGutLWItlunOO/1uSBERZqIiICIiAiIgLbsjhEPWfqnrUW3ZHCIes/VPQW7bzU/3lP5lSU2281P95T+ZUkE2g4RWdaDVBT8Jd8i+lJ5mqhQcIrOtBqgp+Eu+RfSk8zUElERAREQEREBERARFEwurHwU+xUm/1MjaWPObjJke7JyMxzfxZF1SutaKjXwc/eKiqrTlY47Wpyf7MZ99wHI6S8/hdGvCgomWbFFFT/BHGyNvLc0XX9PGvddaS2tbGN3BIERFmotSp36m6Z9WttalTv1N0z6tBtoiICIiCHhdRPmgbNRNvqKaVtSwZb3Bm+MyaTMYXceRVaCtjtKKOWlN8cjGvafkRf8AzxH8r3XOYM/tE1VQu+CMiogv/sSm9zRyhryW3/NbRtaPDjGfpx7804ujREWKiIiAiIgIiIC27I4RD1n6p61Ft2RwiHrP1T0Fu281P95T+ZUlNtvNT/eU/mVJBNoOEVnWg1QU/CXfIvpSeZqoUHCKzrQaoKfhLvkX0pPM1BJREQEREBERAREQFzlnf+QVslQ7LT0rpKeDkfKRdPJ87vgB6VsYUWhJG2Oms8/91UudEw3E7Gy79WU3cTW/7I5CqVnUEdlwxQ0ouZHG1g5cgzn5nKT0lbRsUx4zu8uM/wCe6NlERYqIiIC1Knfqbpn1a21qVO/U3TPq0G2iIgIiIC5/CqF9CYq6kF8lMH7IwZDJTO31vSPjHQV0Cw5ocCHC8EXXHKCF3S2rbEfMEzalrXwnGY5rXNcMxaReD/BC+1zlhONg1D6GY/pOx5qVxvyx33yRX8rCbx8j0Lo00ldWct3BIERFwoiIgIiIC27I4RD1n6p61Ft2RwiHrP1T0Fu281P95T+ZUlNtvNT/AHlP5lSQTaDhFZ1oNUFPwl3yL6UnmaqFBwis60GqCn4S75F9KTzNQSUREBERAREQFq2naMdkwyTVbro2NLieM8gHKSbgAvuurorMjfLWvDI2C8uOYcmbKTxADKVEo6V+Ek0dTaDCynjJdT07x7znHIJpGnMbvgbxZ+PLpSmO1bd3lHeSPbB2zZL5Ku1GgVU4b7mfYIR8EQPyzuPGehXERc3tNpxlRERcgiIgLUqd+pumfVrbWpU79TdM+rQbaIiAiIgIiIJtv2PuxFdG7EnjcJYZhnjlb8J+Y4iOMLFgWxuvGdmbiVEbzFNF/blAy9LTnB4x0FU1EtqypWyMq7HA2yxpa6InFbUxaDncThde1xzHIcmbakxaNSfTvwnl7ototCx7ahtthdSkgtIa+N7SySJ91+K5hzH/AEeK9b6yms1nCVERFAREQFt2RwiHrP1T1qLbsjhEPWfqnoLdt5qf7yn8ypKbbean+8p/MqSCbQcIrOtBqgp+Eu+RfSk8zVQoOEVnWg1QU7CWzq20JohZexNaIZMZ8zXuF5c24DEIy5CcqQJSLPs1a/8Ado+6m9a8XYKW2ScWqowL821pTd+cddasePz0Hqi06jA23pbtjtClZdf8NI439sn/AEtR+AluTvDKq027GY3HGhiFPlDmi7HDSbyCbiLrriu4pX8o59EVXvEQLpCA0Z3E3Afk5AoMmF7KoltgwSVbxeMaO5lOCOWof7vJmvW6z/pMXEOrQypeCTjVNTNNlJvJxSMXk4uIK5FgzWQtDYhTtaBcGtLwAPkA24K/x1/fKOvwZuYo7AlrJGT4RPbLKy4xwsbdBTnOSAd8fm993Jk4leW37O13LB2n+lebrCrw9rQ2G4se7Hx33AgtAHw5zjE/gri15tvV4Itv2druWDtP9Keztdywdp/pXA1EW37O13LB2n+lebrDrw9rQ2Egse4vx33NLS0AH3c5xif8Sg8EW37O13LB2n+lPZ2u5YO0/wBKDUWpU79TdM+rVb2druWDtP8AStaowbrzLAQISAZbyHPuF7LsvuoPlFt+ztdywdp/pT2druWDtP8ASg1EW37O13LB2n+leclhV7HMDWwkOcQXB77m3NJvPu/ID8oPBFt+ztdywdp/pT2druWDtP8ASg1EW37O13LB2n+lecthV8ZYGthIc8gkPfcwYhdefdzXgD8hBAtjB/brxPZ8mwVrRc2cNxg5uhIzM9n+xkuzXLV9qJrKyYRUjomjPUw31FPnyk3e/GMv9QXW+ztdywdp/pT2druWDtv9K1jSZYWjGOfv1xTBOo6yK0GB9HI2RhzOY4OH8heyn1X/AEq2y4vjjhhkIIMlPNLTuN+XLiC45cuUci15MArbonRigtK9rpHNOzNFTiDELry5zQc7QP8AIK6tJ3Ww846Ymawi0oMC7eiN8lo0zxdmdRkDp9wg/wC17+ydt87o/Cy+tczWPyjn0HstuyOEQ9Z+qetX2atf+7R91N61s2XY9o0FRA6vMD4sd4Owska5v6L7iS9xF19wzcYXOEeKrlt5qf7yn8ypKbbean+8p/MqS5E2g4RWdaDVBeddbwppqeJjHXyVBjc50b2tADCfdddc434vHddjG/IvSgP/AHFZ1oNUFRyIMosXpegypVfa5p5ImxXXGcROa9pa84xAxm33XtBcMrQ6/IMmVwqXrBa1xBIF4vuPGEH0ixel6DKkV9smCaGKAtxnSYpY8Oa94BbjFhNwLQHXl2UE4rRldkrXr5fGx5Be0Eg3gkAkH5ciD7RYvS9BlTa603074mwsvaalsT3PDmXBzSQWXi5+W7Mbhl48io3pkKDKLF6XoMqVaFrOo54Y2htz8W8H43Yz8X3er8RyHJyZ1UvWC0Egm68ZjyIPpFi9L0GVo19a+lkpmxtaWSzOjc4uIc26F7xc27LlZxkXfNbt6ZCgyixel6DKmWlabqSanjidHfI7e3H9RzQ5ocRxAAOvvN95xWgXuvVK9fLo2vILwCRlBIBI6ORB9osXpegyptq2k6gfAGFlz5mMLCffIc4NvGXMMbLkdxDICXCjesFocQSBeMx5EH0ixel6DKmWxbG5jqdobeZZ2R34rsVrS4NOVoIxr3NuBu4zxKlemQoJ1t5qf7yn8ypKbbRyU/3lP5lSQT6mx4ah7nu2QOcG34lRLEDcLhe2NwF93HcvPcOHTn8bUetYRBncOHTn8bUetNw4dOfxtR61hEGdw4dOfxtR603Dh05/G1HrWEQZ3Dh05/G1HrTcOHTn8bUetYRBncOHTn8bUetNw4dOfxtR61hEGdw4dOfxtR603Dh05/G1HrWEQZ3Dh05/G1HrTcOHTn8bUetYRBncOHTn8bUetNw4dOfxtR61hEGdw4dOfxtR603Dh05/G1HrWEQZ3Dh05/G1HrTcOHTn8bUetYRBncOHTn8bUetNw4dOfxtR61hEGdw4dOfxtR603Dh05/G1HrWEQZ3Dh05/G1HrTcOHTn8bUetYRBncOHTn8bUetNw4dOfxtR61hEGdw4dOfxtR603Dh05/G1HrWEQZ3Dh05/G1HrTcOHTn8bUetYRBncOHTn8bUetNw4dOfxtR61hEH3HYkLXNcTK4tcHAPqppG4wzHFe4g/kKki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data:image/jpeg;base64,/9j/4AAQSkZJRgABAQAAAQABAAD/2wCEAAkGBg4GEA8SBw8WEw8UDQ4RFxATEBoRExMTFhEaFRUaHhMXJzIfFxovHRYSHy8hIycpNCw4IR4xNTAqNyYtLTUBCQoKDgwOGg8PGDQkHyQsLCoqLTU1NSwpNTUwLCwpLCoqLywsLCkwKSowKiwpKSwsLS8tLCopLCwsLCwpKSksKf/AABEIALQBGQMBIgACEQEDEQH/xAAbAAEBAAMBAQEAAAAAAAAAAAAABQEEBgMCB//EAEMQAAEDAQIGDwcDBAEFAAAAAAEAAgMEBREGEiExUrMTFBUzNEFRVHFykpOUstIWIjJhc3SBIyWRQlOCoUMHJCZi0f/EABcBAQEBAQAAAAAAAAAAAAAAAAABAwL/xAAsEQEAAgACCAYCAwEAAAAAAAAAAQIRIQMSIjFBodHwUXGBkbHhUmEjMsET/9oADAMBAAIRAxEAPwD9bJqKyedsM+xsj2IACNrr8ZmMSS7pXptCq54e5YlBwis60GqCnYUMD5IscA/pSZxf/U3lQUdoVPPD3LE2hU88PcsXLbAzQb2QmwM0G9kIOp2hU88PcsTaFTzw9yxctsDNBvZCbAzQb2Qg6naFTzw9yxNoVPPD3LFy2wM0G9kJsDNBvZCDqdoVPPD3LE2hU88PcsXLbAzQb2QmwM0G9kIOp2hU88PcsTaFTzw9yxctsDNBvZCbAzQb2Qg6naFTzw9yxNoVPPD3LFy2wM0G9kJsDNBvZCDqdoVPPD3LE2hU88PcsXLbAzQb2QmwM0G9kIOp2hU88PcsTaFTzw9yxctsDNBvZC1KmFmzU3uNzz/0j+2g7TaFTzw9yxNoVPPD3LFy2wM0G9kJsDNBvZCDqdoVPPD3LE2hU88PcsXLbAzQb2QmwM0G9kIOp2hU88PcsTaFTzw9yxctsDNBvZCbAzQb2Qg6naFTzw9yxNoVPPD3LFy2wM0G9kJsDNBvZCDqdoVPPD3LE2hU88PcsXLbAzQb2QmwM0G9kIOp2hU88PcsTaFTzw9yxctsDNBvZCbAzQb2Qg6naFTzw9yxNoVPPD3LFy2wM0G9kJsDNBvZCDqdoVPPD3LE2hVc8PcsXLbAzQb2Qtyxo2sqIcVoHvPzNA/4noK9QKmzzCX1GO11RHGWmJovDjccoygqwptt5qf7yn8ypIJtBwis60GqCn4S75F9KTzNVCg4RWdaDVBT8Jd8i+lJ5moJKIiAiIgIiICIiAiIgIiICIiAtSpH61N0z6tS6+0Ki0530tiuEYjDTPVEY5jLs0bG5jJdlvORvStWfA6ASQCSepc92z3zOq37JeGXgi73Qfx03rX/AJxEbU4c0xdSi5p1TUYKOZuhMZ6F0gZs0m/05cfdMj80kd+QuNxGToXSrm9NXPfAIiLhRERAREQEREBERAREQFt2RwiHrP1T1qLbsjhEPWfqnoLdt5qf7yn8ypKbbean+8p/MqSCbQcIrOtBqgp+Eu+RfSk8zVQoOEVnWg1QU/CXfIvpSeZqCSiIgIiICIiAiIgIiICIiApOENrvs5jI6AB1XMSyFhyi8D3nu/8ARoOMb+hVibs//wAXOYPE25PLXSH3AZaanaPh2FsnvSZc5c5p6ALujXRxGdp3R3Ed8ElUsWyGWLCI4iXOvc98h+KSRxve8nlJ/gXDiXpU79TdM+rW2tSp36m6Z9Ws7TNpxlXtVUrK1j46lodG9pa5pzEEZVEwcqX0D5KGudjPhjY+KU55qYnFaSNJpuYeXIfmugULCqikxY6qz231NM/ZA0ZDJF/zR/MFuXpA5Vro5x2J4/PeU/SSuovChrY7RjjlpXY0b2B7XcoPy4jxEcWVe6ymMMpUREUBERAREQEREBERAW3ZHCIes/VPWotuyOEQ9Z+qegt23mp/vKfzKkptt5qf7yn8ypIJtBwis60GqCn4S75F9KTzNVCg4RWdaDVBT8Jd8i+lJ5moJKIiAiIgIiICIiAiIgIiIIGGVQ50DaelddPVSNp23ZSGE3zO6AzGvPzHSrdPTspGMZTjFYxjWNbyNaLgP4AUCzP3qunqHZYqbHpIRnBkIBqH/wC2s6L10a20mzEU9Z9frnikC1Knfqbpn1a21qVO/U3TPq1irbREQc5g5+zT1FC74GjbNP8AQkfc5n+L7wOn5Lo1z2F8TqNsNbTj9SlkxnAf1077mztP4975XXq/HI2YB0Rva4BwcMxBF4P8LbS7URfx3+f3vSPB9IiLFRERAREQEREBERAW3ZHCIes/VPWotuyOEQ9Z+qegt23mp/vKfzKkptt5qf7yn8ypIJtBwis60GqCn4S75F9KTzNVCg4RWdaDVBT8Jd8i+lJ5moJKIiAiIgIiICIiAiIgKbhFam4tLUTD4mRHF+ch91g7RaqS522f3etpaUb3ENuzC+6/FdiwN+fv3uI+QK10VYm2e6M575JKjg9Ze41LBCfiZE3GPLIfekPaLlRRFna02mZlRalTv1N0z6tba1Knfqbpn1ag20REHzJG2YFsgva5paRygi4j+L1BwLlMUD6ac3y0k0lMb85YDfE67kLCLuhdAudrv2a0YJm5IqtopZOTZmC+nd0kY7P4W2j2qzT1j0+sUl0SIixUREQEREBERAREQFt2RwiHrP1T1qLbsjhEPWfqnoLdt5qf7yn8ypKbbean+8p/MqSCbQcIrOtBqgp+Eu+RfSk8zVQoOEVnWg1QU/CXfIvpSeZqCSiIgIiICIiAiIgIiIPmWVsLXOlOK1rS4uOYNAvJ/i9QcDo3VMc1XOLpKuYygHO2FvuQNvPFijG/yWMLpHVggooDc+rkLHEZ207BjTO/i5v5KvxsEQDYxc0AADkAFwC2/ro/P4jrPwnF9IiLFRalTv1N0z6tba1Knfqbpn1aDbREQFMwjsrdqlmiZkkLcaN3G2VhxoyDxG8Afkqmi6raazExwE+wLVFt00M2ZzmDHboyD3ZG5coucHKgucs39mr6inOSKpBrIsmTZc1Q0H8NfdxBdGutLWItlunOO/1uSBERZqIiICIiAiIgLbsjhEPWfqnrUW3ZHCIes/VPQW7bzU/3lP5lSU2281P95T+ZUkE2g4RWdaDVBT8Jd8i+lJ5mqhQcIrOtBqgp+Eu+RfSk8zUElERAREQEREBERARFEwurHwU+xUm/1MjaWPObjJke7JyMxzfxZF1SutaKjXwc/eKiqrTlY47Wpyf7MZ99wHI6S8/hdGvCgomWbFFFT/BHGyNvLc0XX9PGvddaS2tbGN3BIERFmotSp36m6Z9WttalTv1N0z6tBtoiICIiCHhdRPmgbNRNvqKaVtSwZb3Bm+MyaTMYXceRVaCtjtKKOWlN8cjGvafkRf8AzxH8r3XOYM/tE1VQu+CMiogv/sSm9zRyhryW3/NbRtaPDjGfpx7804ujREWKiIiAiIgIiIC27I4RD1n6p61Ft2RwiHrP1T0Fu281P95T+ZUlNtvNT/eU/mVJBNoOEVnWg1QU/CXfIvpSeZqoUHCKzrQaoKfhLvkX0pPM1BJREQEREBERAREQFzlnf+QVslQ7LT0rpKeDkfKRdPJ87vgB6VsYUWhJG2Oms8/91UudEw3E7Gy79WU3cTW/7I5CqVnUEdlwxQ0ouZHG1g5cgzn5nKT0lbRsUx4zu8uM/wCe6NlERYqIiIC1Knfqbpn1a21qVO/U3TPq0G2iIgIiIC5/CqF9CYq6kF8lMH7IwZDJTO31vSPjHQV0Cw5ocCHC8EXXHKCF3S2rbEfMEzalrXwnGY5rXNcMxaReD/BC+1zlhONg1D6GY/pOx5qVxvyx33yRX8rCbx8j0Lo00ldWct3BIERFwoiIgIiIC27I4RD1n6p61Ft2RwiHrP1T0Fu281P95T+ZUlNtvNT/AHlP5lSQTaDhFZ1oNUFPwl3yL6UnmaqFBwis60GqCn4S75F9KTzNQSUREBERAREQFq2naMdkwyTVbro2NLieM8gHKSbgAvuurorMjfLWvDI2C8uOYcmbKTxADKVEo6V+Ek0dTaDCynjJdT07x7znHIJpGnMbvgbxZ+PLpSmO1bd3lHeSPbB2zZL5Ku1GgVU4b7mfYIR8EQPyzuPGehXERc3tNpxlRERcgiIgLUqd+pumfVrbWpU79TdM+rQbaIiAiIgIiIJtv2PuxFdG7EnjcJYZhnjlb8J+Y4iOMLFgWxuvGdmbiVEbzFNF/blAy9LTnB4x0FU1EtqypWyMq7HA2yxpa6InFbUxaDncThde1xzHIcmbakxaNSfTvwnl7ototCx7ahtthdSkgtIa+N7SySJ91+K5hzH/AEeK9b6yms1nCVERFAREQFt2RwiHrP1T1qLbsjhEPWfqnoLdt5qf7yn8ypKbbean+8p/MqSCbQcIrOtBqgp+Eu+RfSk8zVQoOEVnWg1QU7CWzq20JohZexNaIZMZ8zXuF5c24DEIy5CcqQJSLPs1a/8Ado+6m9a8XYKW2ScWqowL821pTd+cddasePz0Hqi06jA23pbtjtClZdf8NI439sn/AEtR+AluTvDKq027GY3HGhiFPlDmi7HDSbyCbiLrriu4pX8o59EVXvEQLpCA0Z3E3Afk5AoMmF7KoltgwSVbxeMaO5lOCOWof7vJmvW6z/pMXEOrQypeCTjVNTNNlJvJxSMXk4uIK5FgzWQtDYhTtaBcGtLwAPkA24K/x1/fKOvwZuYo7AlrJGT4RPbLKy4xwsbdBTnOSAd8fm993Jk4leW37O13LB2n+lebrCrw9rQ2G4se7Hx33AgtAHw5zjE/gri15tvV4Itv2druWDtP9Keztdywdp/pXA1EW37O13LB2n+lebrDrw9rQ2Egse4vx33NLS0AH3c5xif8Sg8EW37O13LB2n+lPZ2u5YO0/wBKDUWpU79TdM+rVb2druWDtP8AStaowbrzLAQISAZbyHPuF7LsvuoPlFt+ztdywdp/pT2druWDtP8ASg1EW37O13LB2n+leclhV7HMDWwkOcQXB77m3NJvPu/ID8oPBFt+ztdywdp/pT2druWDtP8ASg1EW37O13LB2n+lecthV8ZYGthIc8gkPfcwYhdefdzXgD8hBAtjB/brxPZ8mwVrRc2cNxg5uhIzM9n+xkuzXLV9qJrKyYRUjomjPUw31FPnyk3e/GMv9QXW+ztdywdp/pT2druWDtv9K1jSZYWjGOfv1xTBOo6yK0GB9HI2RhzOY4OH8heyn1X/AEq2y4vjjhhkIIMlPNLTuN+XLiC45cuUci15MArbonRigtK9rpHNOzNFTiDELry5zQc7QP8AIK6tJ3Ww846Ymawi0oMC7eiN8lo0zxdmdRkDp9wg/wC17+ydt87o/Cy+tczWPyjn0HstuyOEQ9Z+qetX2atf+7R91N61s2XY9o0FRA6vMD4sd4Owska5v6L7iS9xF19wzcYXOEeKrlt5qf7yn8ypKbbean+8p/MqS5E2g4RWdaDVBeddbwppqeJjHXyVBjc50b2tADCfdddc434vHddjG/IvSgP/AHFZ1oNUFRyIMosXpegypVfa5p5ImxXXGcROa9pa84xAxm33XtBcMrQ6/IMmVwqXrBa1xBIF4vuPGEH0ixel6DKkV9smCaGKAtxnSYpY8Oa94BbjFhNwLQHXl2UE4rRldkrXr5fGx5Be0Eg3gkAkH5ciD7RYvS9BlTa603074mwsvaalsT3PDmXBzSQWXi5+W7Mbhl48io3pkKDKLF6XoMqVaFrOo54Y2htz8W8H43Yz8X3er8RyHJyZ1UvWC0Egm68ZjyIPpFi9L0GVo19a+lkpmxtaWSzOjc4uIc26F7xc27LlZxkXfNbt6ZCgyixel6DKmWlabqSanjidHfI7e3H9RzQ5ocRxAAOvvN95xWgXuvVK9fLo2vILwCRlBIBI6ORB9osXpegyptq2k6gfAGFlz5mMLCffIc4NvGXMMbLkdxDICXCjesFocQSBeMx5EH0ixel6DKmWxbG5jqdobeZZ2R34rsVrS4NOVoIxr3NuBu4zxKlemQoJ1t5qf7yn8ypKbbRyU/3lP5lSQT6mx4ah7nu2QOcG34lRLEDcLhe2NwF93HcvPcOHTn8bUetYRBncOHTn8bUetNw4dOfxtR61hEGdw4dOfxtR603Dh05/G1HrWEQZ3Dh05/G1HrTcOHTn8bUetYRBncOHTn8bUetNw4dOfxtR61hEGdw4dOfxtR603Dh05/G1HrWEQZ3Dh05/G1HrTcOHTn8bUetYRBncOHTn8bUetNw4dOfxtR61hEGdw4dOfxtR603Dh05/G1HrWEQZ3Dh05/G1HrTcOHTn8bUetYRBncOHTn8bUetNw4dOfxtR61hEGdw4dOfxtR603Dh05/G1HrWEQZ3Dh05/G1HrTcOHTn8bUetYRBncOHTn8bUetNw4dOfxtR61hEGdw4dOfxtR603Dh05/G1HrWEQZ3Dh05/G1HrTcOHTn8bUetYRBncOHTn8bUetNw4dOfxtR61hEH3HYkLXNcTK4tcHAPqppG4wzHFe4g/kKkiIP/9k="/>
          <p:cNvSpPr>
            <a:spLocks noChangeAspect="1" noChangeArrowheads="1"/>
          </p:cNvSpPr>
          <p:nvPr/>
        </p:nvSpPr>
        <p:spPr bwMode="auto">
          <a:xfrm>
            <a:off x="307975" y="7937"/>
            <a:ext cx="3793378" cy="379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4737" y="3908614"/>
            <a:ext cx="1875455" cy="12013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1642" y="5440682"/>
            <a:ext cx="1875455" cy="1201359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9003653" y="2339788"/>
            <a:ext cx="0" cy="80682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0702464" y="4114892"/>
            <a:ext cx="0" cy="80682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9531422" y="5642431"/>
            <a:ext cx="0" cy="80682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413254" y="3146612"/>
            <a:ext cx="118079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0112065" y="4912752"/>
            <a:ext cx="118079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928970" y="6440291"/>
            <a:ext cx="118079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54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 in a t-test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Null hypothesis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Experimental hypothesis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T-statistic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𝑜𝑏𝑠𝑒𝑟𝑣𝑒𝑑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𝑚𝑒𝑎𝑛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𝑒𝑥𝑝𝑒𝑐𝑡𝑒𝑑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𝑚𝑒𝑎𝑛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𝑆𝐷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𝑜𝑏𝑠𝑒𝑟𝑣𝑒𝑑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type m:val="li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𝑛𝑢𝑚𝑏𝑒𝑟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𝑜𝑓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𝑜𝑏𝑠𝑒𝑟𝑣𝑎𝑡𝑖𝑜𝑛𝑠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𝑠𝑎𝑚𝑝𝑙𝑒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𝑑𝑒𝑔𝑟𝑒𝑒𝑠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𝑜𝑓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𝑓𝑟𝑒𝑒𝑑𝑜𝑚</m:t>
                                </m:r>
                              </m:den>
                            </m:f>
                          </m:e>
                        </m:rad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P-value (p&lt;0.05)</a:t>
                </a:r>
              </a:p>
              <a:p>
                <a:r>
                  <a:rPr lang="en-US" dirty="0" smtClean="0"/>
                  <a:t>Standard Deviation</a:t>
                </a:r>
              </a:p>
              <a:p>
                <a:r>
                  <a:rPr lang="en-US" dirty="0" smtClean="0"/>
                  <a:t>Degrees of Freedom(</a:t>
                </a:r>
                <a:r>
                  <a:rPr lang="en-US" dirty="0" err="1" smtClean="0"/>
                  <a:t>df</a:t>
                </a:r>
                <a:r>
                  <a:rPr lang="en-US" dirty="0" smtClean="0"/>
                  <a:t>)= </a:t>
                </a:r>
                <a:r>
                  <a:rPr lang="en-US" dirty="0"/>
                  <a:t>sample size(n) – 1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077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Deviation </a:t>
            </a:r>
            <a:r>
              <a:rPr lang="en-US" dirty="0" err="1" smtClean="0"/>
              <a:t>vs</a:t>
            </a:r>
            <a:r>
              <a:rPr lang="en-US" dirty="0" smtClean="0"/>
              <a:t> Standard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Standard Deviation= relationship of individual values of the sample</a:t>
            </a:r>
          </a:p>
          <a:p>
            <a:r>
              <a:rPr lang="en-US" dirty="0" smtClean="0"/>
              <a:t>Standard Error= relationship of standard deviation with the sample mean</a:t>
            </a:r>
          </a:p>
          <a:p>
            <a:pPr lvl="1"/>
            <a:r>
              <a:rPr lang="en-US" dirty="0" smtClean="0"/>
              <a:t>How it relates to the population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60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One-tailed and Two-tailed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657" y="1524434"/>
            <a:ext cx="3711105" cy="517281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711" y="2383849"/>
            <a:ext cx="5007089" cy="310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7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 in ANOVA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F-ratio=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𝑉𝑎𝑟𝑖𝑎𝑛𝑐𝑒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𝐵𝑒𝑡𝑤𝑒𝑒𝑛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𝑉𝑎𝑟𝑖𝑎𝑛𝑐𝑒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𝑊𝑖𝑡h𝑖𝑛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Sum of </a:t>
                </a:r>
                <a:r>
                  <a:rPr lang="en-US" dirty="0" smtClean="0"/>
                  <a:t>Squares: Sum of the variance from the mean [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𝝁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 smtClean="0"/>
                  <a:t>]</a:t>
                </a:r>
                <a:endParaRPr lang="en-US" dirty="0" smtClean="0"/>
              </a:p>
              <a:p>
                <a:r>
                  <a:rPr lang="en-US" dirty="0" smtClean="0"/>
                  <a:t>Means of </a:t>
                </a:r>
                <a:r>
                  <a:rPr lang="en-US" dirty="0" smtClean="0"/>
                  <a:t>Squares: estimates the variance in groups using the sum of squares and degrees of freedom</a:t>
                </a:r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195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: One Sample t-test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8432" y="1684711"/>
            <a:ext cx="8343977" cy="469348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030506" y="3361765"/>
            <a:ext cx="1694329" cy="12102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332259" y="1532965"/>
                <a:ext cx="259528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</a:rPr>
                        <m:t>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     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</a:rPr>
                      <m:t>μ</m:t>
                    </m:r>
                  </m:oMath>
                </a14:m>
                <a:r>
                  <a:rPr lang="en-US" sz="2400" dirty="0" smtClean="0"/>
                  <a:t>≠ 0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2259" y="1532965"/>
                <a:ext cx="2595282" cy="156966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68432" y="1607234"/>
            <a:ext cx="8619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ice cream factory is made aware of a salmonella outbreak near them. They decide to test their product contains Salmonella. Safe levels are 0.3 MPN/g</a:t>
            </a:r>
          </a:p>
        </p:txBody>
      </p:sp>
    </p:spTree>
    <p:extLst>
      <p:ext uri="{BB962C8B-B14F-4D97-AF65-F5344CB8AC3E}">
        <p14:creationId xmlns:p14="http://schemas.microsoft.com/office/powerpoint/2010/main" val="366981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23461</TotalTime>
  <Words>1185</Words>
  <Application>Microsoft Office PowerPoint</Application>
  <PresentationFormat>Widescreen</PresentationFormat>
  <Paragraphs>159</Paragraphs>
  <Slides>34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SimSun</vt:lpstr>
      <vt:lpstr>Arial</vt:lpstr>
      <vt:lpstr>Calibri</vt:lpstr>
      <vt:lpstr>Cambria Math</vt:lpstr>
      <vt:lpstr>Symbol</vt:lpstr>
      <vt:lpstr>Times New Roman</vt:lpstr>
      <vt:lpstr>Trebuchet MS</vt:lpstr>
      <vt:lpstr>Wingdings</vt:lpstr>
      <vt:lpstr>Wingdings 3</vt:lpstr>
      <vt:lpstr>Facet</vt:lpstr>
      <vt:lpstr>Microsoft Equation 3.0</vt:lpstr>
      <vt:lpstr>T-tests and ANOVA</vt:lpstr>
      <vt:lpstr>Outline</vt:lpstr>
      <vt:lpstr>Criteria to use a t-test</vt:lpstr>
      <vt:lpstr>Criteria to use ANOVA</vt:lpstr>
      <vt:lpstr>Variables in a t-test</vt:lpstr>
      <vt:lpstr>Standard Deviation vs Standard Error</vt:lpstr>
      <vt:lpstr>One-tailed and Two-tailed</vt:lpstr>
      <vt:lpstr>Variables in ANOVA</vt:lpstr>
      <vt:lpstr>Example : One Sample t-test</vt:lpstr>
      <vt:lpstr>Example: Two Sample t-test</vt:lpstr>
      <vt:lpstr>Example of Within Subjects ANOVA</vt:lpstr>
      <vt:lpstr>Example of Between Subjects ANOVA</vt:lpstr>
      <vt:lpstr>Summary of MatLab syntax</vt:lpstr>
      <vt:lpstr>Types of Error</vt:lpstr>
      <vt:lpstr>Summary</vt:lpstr>
      <vt:lpstr>Correlation and Regression</vt:lpstr>
      <vt:lpstr>Correlation</vt:lpstr>
      <vt:lpstr>Scatter plots</vt:lpstr>
      <vt:lpstr>How to quantify correlation?</vt:lpstr>
      <vt:lpstr>Covariance</vt:lpstr>
      <vt:lpstr>How to interpret covariance values?</vt:lpstr>
      <vt:lpstr>Problem?</vt:lpstr>
      <vt:lpstr>Pearson Coefficient correlation</vt:lpstr>
      <vt:lpstr>Limitations</vt:lpstr>
      <vt:lpstr>Linear Regression</vt:lpstr>
      <vt:lpstr>Assumptions</vt:lpstr>
      <vt:lpstr>Residuals</vt:lpstr>
      <vt:lpstr>PowerPoint Presentation</vt:lpstr>
      <vt:lpstr>Data interpretation</vt:lpstr>
      <vt:lpstr>Multiple Regression</vt:lpstr>
      <vt:lpstr>Data interpretation</vt:lpstr>
      <vt:lpstr>General Linear Model</vt:lpstr>
      <vt:lpstr>Summary</vt:lpstr>
      <vt:lpstr>?? Questions ??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Natasha Bobrowski-Khoury</dc:creator>
  <cp:lastModifiedBy>Natasha Bobrowski-Khoury</cp:lastModifiedBy>
  <cp:revision>69</cp:revision>
  <dcterms:created xsi:type="dcterms:W3CDTF">2013-10-25T13:45:45Z</dcterms:created>
  <dcterms:modified xsi:type="dcterms:W3CDTF">2013-11-20T11:46:35Z</dcterms:modified>
</cp:coreProperties>
</file>