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256" r:id="rId2"/>
    <p:sldId id="386" r:id="rId3"/>
    <p:sldId id="368" r:id="rId4"/>
    <p:sldId id="369" r:id="rId5"/>
    <p:sldId id="370" r:id="rId6"/>
    <p:sldId id="371" r:id="rId7"/>
    <p:sldId id="372" r:id="rId8"/>
    <p:sldId id="373" r:id="rId9"/>
    <p:sldId id="374" r:id="rId10"/>
    <p:sldId id="376" r:id="rId11"/>
    <p:sldId id="388" r:id="rId12"/>
    <p:sldId id="392" r:id="rId13"/>
    <p:sldId id="375" r:id="rId14"/>
    <p:sldId id="378" r:id="rId15"/>
    <p:sldId id="380"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808080"/>
    <a:srgbClr val="526BB1"/>
    <a:srgbClr val="FF0000"/>
    <a:srgbClr val="008000"/>
    <a:srgbClr val="6666FF"/>
    <a:srgbClr val="CC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5" autoAdjust="0"/>
  </p:normalViewPr>
  <p:slideViewPr>
    <p:cSldViewPr>
      <p:cViewPr>
        <p:scale>
          <a:sx n="75" d="100"/>
          <a:sy n="75" d="100"/>
        </p:scale>
        <p:origin x="-1338" y="-1014"/>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286"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229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39165780-B578-4845-9028-72407884F884}" type="slidenum">
              <a:rPr lang="en-US"/>
              <a:pPr>
                <a:defRPr/>
              </a:pPr>
              <a:t>‹#›</a:t>
            </a:fld>
            <a:endParaRPr lang="en-US"/>
          </a:p>
        </p:txBody>
      </p:sp>
    </p:spTree>
    <p:extLst>
      <p:ext uri="{BB962C8B-B14F-4D97-AF65-F5344CB8AC3E}">
        <p14:creationId xmlns:p14="http://schemas.microsoft.com/office/powerpoint/2010/main" val="2496967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11581338-01B5-4808-A11E-B2ED63890A1A}" type="slidenum">
              <a:rPr lang="en-US" smtClean="0">
                <a:latin typeface="Arial" charset="0"/>
              </a:rPr>
              <a:pPr>
                <a:defRPr/>
              </a:pPr>
              <a:t>1</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GB"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00D61F7C-181F-4A6B-966C-9308AFD40226}" type="slidenum">
              <a:rPr lang="en-US" smtClean="0">
                <a:latin typeface="Arial" charset="0"/>
              </a:rPr>
              <a:pPr>
                <a:defRPr/>
              </a:pPr>
              <a:t>10</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z="18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62B7815F-FA4A-4D9D-945A-2678C3812FE2}" type="slidenum">
              <a:rPr lang="en-US" smtClean="0">
                <a:latin typeface="Arial" charset="0"/>
              </a:rPr>
              <a:pPr>
                <a:defRPr/>
              </a:pPr>
              <a:t>11</a:t>
            </a:fld>
            <a:endParaRPr lang="en-US" smtClean="0">
              <a:latin typeface="Arial" charset="0"/>
            </a:endParaRPr>
          </a:p>
        </p:txBody>
      </p:sp>
      <p:sp>
        <p:nvSpPr>
          <p:cNvPr id="54275" name="Rectangle 1"/>
          <p:cNvSpPr>
            <a:spLocks noGrp="1" noRot="1" noChangeAspect="1" noChangeArrowheads="1" noTextEdit="1"/>
          </p:cNvSpPr>
          <p:nvPr>
            <p:ph type="sldImg"/>
          </p:nvPr>
        </p:nvSpPr>
        <p:spPr>
          <a:xfrm>
            <a:off x="854075" y="744538"/>
            <a:ext cx="4962525" cy="3722687"/>
          </a:xfrm>
          <a:solidFill>
            <a:srgbClr val="FFFFFF"/>
          </a:solidFill>
          <a:ln/>
        </p:spPr>
      </p:sp>
      <p:sp>
        <p:nvSpPr>
          <p:cNvPr id="54276" name="Rectangle 2"/>
          <p:cNvSpPr>
            <a:spLocks noGrp="1" noChangeArrowheads="1"/>
          </p:cNvSpPr>
          <p:nvPr>
            <p:ph type="body" idx="1"/>
          </p:nvPr>
        </p:nvSpPr>
        <p:spPr>
          <a:xfrm>
            <a:off x="666750" y="4716463"/>
            <a:ext cx="5335588" cy="4467225"/>
          </a:xfrm>
          <a:noFill/>
          <a:ln/>
        </p:spPr>
        <p:txBody>
          <a:bodyPr wrap="none" lIns="92376" tIns="46188" rIns="92376" bIns="46188" anchor="ctr"/>
          <a:lstStyle/>
          <a:p>
            <a:pPr eaLnBrk="1" hangingPunct="1"/>
            <a:endParaRPr lang="fr-F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486830E4-BDF2-48A8-915A-F46E27715CAE}" type="slidenum">
              <a:rPr lang="en-US" smtClean="0">
                <a:latin typeface="Arial" charset="0"/>
              </a:rPr>
              <a:pPr>
                <a:defRPr/>
              </a:pPr>
              <a:t>13</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z="18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D5A015AC-4143-4B4B-A88F-3B81E46B88A5}" type="slidenum">
              <a:rPr lang="en-US" smtClean="0">
                <a:latin typeface="Arial" charset="0"/>
              </a:rPr>
              <a:pPr>
                <a:defRPr/>
              </a:pPr>
              <a:t>14</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28600" indent="-228600" eaLnBrk="1" hangingPunct="1"/>
            <a:endParaRPr lang="en-GB" sz="16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4D647568-8C16-4DF4-ABEF-BCD020837B5A}" type="slidenum">
              <a:rPr lang="en-US" smtClean="0">
                <a:latin typeface="Arial" charset="0"/>
              </a:rPr>
              <a:pPr>
                <a:defRPr/>
              </a:pPr>
              <a:t>15</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sz="18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define the contrast [1</a:t>
            </a:r>
            <a:r>
              <a:rPr lang="en-GB" baseline="0" dirty="0" smtClean="0"/>
              <a:t> 1 -1] this is possible and SPM will not return an error but this will test for the hypotheses that the effect of emotional faces is twice as great as the effect of neutral faces, explaining why you need to average across the two emotion conditions.</a:t>
            </a:r>
            <a:endParaRPr lang="en-GB" dirty="0"/>
          </a:p>
        </p:txBody>
      </p:sp>
      <p:sp>
        <p:nvSpPr>
          <p:cNvPr id="4" name="Slide Number Placeholder 3"/>
          <p:cNvSpPr>
            <a:spLocks noGrp="1"/>
          </p:cNvSpPr>
          <p:nvPr>
            <p:ph type="sldNum" sz="quarter" idx="10"/>
          </p:nvPr>
        </p:nvSpPr>
        <p:spPr/>
        <p:txBody>
          <a:bodyPr/>
          <a:lstStyle/>
          <a:p>
            <a:pPr>
              <a:defRPr/>
            </a:pPr>
            <a:fld id="{39165780-B578-4845-9028-72407884F884}" type="slidenum">
              <a:rPr lang="en-US" smtClean="0"/>
              <a:pPr>
                <a:defRPr/>
              </a:pPr>
              <a:t>23</a:t>
            </a:fld>
            <a:endParaRPr lang="en-US"/>
          </a:p>
        </p:txBody>
      </p:sp>
    </p:spTree>
    <p:extLst>
      <p:ext uri="{BB962C8B-B14F-4D97-AF65-F5344CB8AC3E}">
        <p14:creationId xmlns:p14="http://schemas.microsoft.com/office/powerpoint/2010/main" val="180165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T-contrasts = particular case of F-contrast, when matrix is a vector, and F=T</a:t>
            </a:r>
            <a:r>
              <a:rPr lang="en-GB" baseline="30000" dirty="0" smtClean="0"/>
              <a:t>2</a:t>
            </a:r>
          </a:p>
          <a:p>
            <a:endParaRPr lang="en-GB" dirty="0"/>
          </a:p>
        </p:txBody>
      </p:sp>
      <p:sp>
        <p:nvSpPr>
          <p:cNvPr id="4" name="Slide Number Placeholder 3"/>
          <p:cNvSpPr>
            <a:spLocks noGrp="1"/>
          </p:cNvSpPr>
          <p:nvPr>
            <p:ph type="sldNum" sz="quarter" idx="10"/>
          </p:nvPr>
        </p:nvSpPr>
        <p:spPr/>
        <p:txBody>
          <a:bodyPr/>
          <a:lstStyle/>
          <a:p>
            <a:pPr>
              <a:defRPr/>
            </a:pPr>
            <a:fld id="{39165780-B578-4845-9028-72407884F884}" type="slidenum">
              <a:rPr lang="en-US" smtClean="0"/>
              <a:pPr>
                <a:defRPr/>
              </a:pPr>
              <a:t>24</a:t>
            </a:fld>
            <a:endParaRPr lang="en-US"/>
          </a:p>
        </p:txBody>
      </p:sp>
    </p:spTree>
    <p:extLst>
      <p:ext uri="{BB962C8B-B14F-4D97-AF65-F5344CB8AC3E}">
        <p14:creationId xmlns:p14="http://schemas.microsoft.com/office/powerpoint/2010/main" val="2593533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now we know how SPM computed</a:t>
            </a:r>
            <a:r>
              <a:rPr lang="en-GB" baseline="0" dirty="0" smtClean="0"/>
              <a:t> the uncorrected p-value (directly from the F or T value), but how the correction for multiple comparison is performed will be the object of a later presentation.</a:t>
            </a:r>
            <a:endParaRPr lang="en-GB" dirty="0"/>
          </a:p>
        </p:txBody>
      </p:sp>
      <p:sp>
        <p:nvSpPr>
          <p:cNvPr id="4" name="Slide Number Placeholder 3"/>
          <p:cNvSpPr>
            <a:spLocks noGrp="1"/>
          </p:cNvSpPr>
          <p:nvPr>
            <p:ph type="sldNum" sz="quarter" idx="10"/>
          </p:nvPr>
        </p:nvSpPr>
        <p:spPr/>
        <p:txBody>
          <a:bodyPr/>
          <a:lstStyle/>
          <a:p>
            <a:pPr>
              <a:defRPr/>
            </a:pPr>
            <a:fld id="{39165780-B578-4845-9028-72407884F884}" type="slidenum">
              <a:rPr lang="en-US" smtClean="0"/>
              <a:pPr>
                <a:defRPr/>
              </a:pPr>
              <a:t>36</a:t>
            </a:fld>
            <a:endParaRPr lang="en-US"/>
          </a:p>
        </p:txBody>
      </p:sp>
    </p:spTree>
    <p:extLst>
      <p:ext uri="{BB962C8B-B14F-4D97-AF65-F5344CB8AC3E}">
        <p14:creationId xmlns:p14="http://schemas.microsoft.com/office/powerpoint/2010/main" val="88770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273B80F-9993-49FF-9A5F-F107AF0C8D4B}" type="slidenum">
              <a:rPr lang="en-US" smtClean="0">
                <a:latin typeface="Arial" charset="0"/>
              </a:rPr>
              <a:pPr>
                <a:defRPr/>
              </a:pPr>
              <a:t>2</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28600" indent="-228600" eaLnBrk="1" hangingPunct="1"/>
            <a:endParaRPr lang="en-GB" sz="1600" smtClean="0">
              <a:latin typeface="Arial" charset="0"/>
            </a:endParaRPr>
          </a:p>
          <a:p>
            <a:pPr marL="228600" indent="-228600" eaLnBrk="1" hangingPunct="1"/>
            <a:endParaRPr lang="en-GB" sz="10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F8F83F89-D962-443A-B553-248CEA368EF4}" type="slidenum">
              <a:rPr lang="en-US" smtClean="0">
                <a:latin typeface="Arial" charset="0"/>
              </a:rPr>
              <a:pPr>
                <a:defRPr/>
              </a:pPr>
              <a:t>3</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2FBF7464-CFFA-45CC-A0C0-F4EC8E71500E}" type="slidenum">
              <a:rPr lang="en-US" smtClean="0">
                <a:latin typeface="Arial" charset="0"/>
              </a:rPr>
              <a:pPr>
                <a:defRPr/>
              </a:pPr>
              <a:t>4</a:t>
            </a:fld>
            <a:endParaRPr 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15B2D03B-2AFC-45F3-949B-D2E42CE82A3F}" type="slidenum">
              <a:rPr lang="en-US" smtClean="0">
                <a:latin typeface="Arial" charset="0"/>
              </a:rPr>
              <a:pPr>
                <a:defRPr/>
              </a:pPr>
              <a:t>5</a:t>
            </a:fld>
            <a:endParaRPr lang="en-US" smtClean="0">
              <a:latin typeface="Arial" charset="0"/>
            </a:endParaRPr>
          </a:p>
        </p:txBody>
      </p:sp>
      <p:sp>
        <p:nvSpPr>
          <p:cNvPr id="48131" name="Rectangle 2"/>
          <p:cNvSpPr>
            <a:spLocks noGrp="1" noRot="1" noChangeAspect="1" noChangeArrowheads="1" noTextEdit="1"/>
          </p:cNvSpPr>
          <p:nvPr>
            <p:ph type="sldImg"/>
          </p:nvPr>
        </p:nvSpPr>
        <p:spPr>
          <a:xfrm>
            <a:off x="1271588" y="744538"/>
            <a:ext cx="3227387" cy="2419350"/>
          </a:xfrm>
          <a:ln/>
        </p:spPr>
      </p:sp>
      <p:sp>
        <p:nvSpPr>
          <p:cNvPr id="48132" name="Rectangle 3"/>
          <p:cNvSpPr>
            <a:spLocks noGrp="1" noChangeArrowheads="1"/>
          </p:cNvSpPr>
          <p:nvPr>
            <p:ph type="body" idx="1"/>
          </p:nvPr>
        </p:nvSpPr>
        <p:spPr>
          <a:xfrm>
            <a:off x="889000" y="3308350"/>
            <a:ext cx="4891088" cy="5875338"/>
          </a:xfrm>
          <a:noFill/>
          <a:ln/>
        </p:spPr>
        <p:txBody>
          <a:bodyPr/>
          <a:lstStyle/>
          <a:p>
            <a:pPr marL="228600" indent="-228600" eaLnBrk="1" hangingPunct="1"/>
            <a:endParaRPr lang="en-GB" sz="1400" b="1"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D2DB6533-3CD5-495B-AD09-CB26E1ABAA06}" type="slidenum">
              <a:rPr lang="en-US" smtClean="0">
                <a:latin typeface="Arial" charset="0"/>
              </a:rPr>
              <a:pPr>
                <a:defRPr/>
              </a:pPr>
              <a:t>6</a:t>
            </a:fld>
            <a:endParaRPr 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z="18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528D6C3F-5900-47BF-A254-4CA5319292C7}" type="slidenum">
              <a:rPr lang="en-US" smtClean="0">
                <a:latin typeface="Arial" charset="0"/>
              </a:rPr>
              <a:pPr>
                <a:defRPr/>
              </a:pPr>
              <a:t>7</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73047A99-7026-4AA0-B192-FF44E1A626E8}" type="slidenum">
              <a:rPr lang="en-US" smtClean="0">
                <a:latin typeface="Arial" charset="0"/>
              </a:rPr>
              <a:pPr>
                <a:defRPr/>
              </a:pPr>
              <a:t>8</a:t>
            </a:fld>
            <a:endParaRPr lang="en-US" smtClean="0">
              <a:latin typeface="Arial" charset="0"/>
            </a:endParaRPr>
          </a:p>
        </p:txBody>
      </p:sp>
      <p:sp>
        <p:nvSpPr>
          <p:cNvPr id="51203" name="Rectangle 2"/>
          <p:cNvSpPr>
            <a:spLocks noGrp="1" noRot="1" noChangeAspect="1" noChangeArrowheads="1" noTextEdit="1"/>
          </p:cNvSpPr>
          <p:nvPr>
            <p:ph type="sldImg"/>
          </p:nvPr>
        </p:nvSpPr>
        <p:spPr>
          <a:xfrm>
            <a:off x="1273175" y="744538"/>
            <a:ext cx="2649538" cy="1987550"/>
          </a:xfrm>
          <a:ln/>
        </p:spPr>
      </p:sp>
      <p:sp>
        <p:nvSpPr>
          <p:cNvPr id="51204" name="Rectangle 3"/>
          <p:cNvSpPr>
            <a:spLocks noGrp="1" noChangeArrowheads="1"/>
          </p:cNvSpPr>
          <p:nvPr>
            <p:ph type="body" idx="1"/>
          </p:nvPr>
        </p:nvSpPr>
        <p:spPr>
          <a:xfrm>
            <a:off x="885825" y="2876550"/>
            <a:ext cx="4891088" cy="5588000"/>
          </a:xfrm>
          <a:noFill/>
          <a:ln/>
        </p:spPr>
        <p:txBody>
          <a:bodyPr/>
          <a:lstStyle/>
          <a:p>
            <a:pPr eaLnBrk="1" hangingPunct="1"/>
            <a:endParaRPr lang="en-GB" sz="8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FD0BC16D-F023-4BDB-B9C4-FFD54B1C4CED}" type="slidenum">
              <a:rPr lang="en-US" smtClean="0">
                <a:latin typeface="Arial" charset="0"/>
              </a:rPr>
              <a:pPr>
                <a:defRPr/>
              </a:pPr>
              <a:t>9</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DarkRed1024"/>
          <p:cNvPicPr>
            <a:picLocks noChangeAspect="1" noChangeArrowheads="1"/>
          </p:cNvPicPr>
          <p:nvPr userDrawn="1"/>
        </p:nvPicPr>
        <p:blipFill>
          <a:blip r:embed="rId2" cstate="print"/>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pitchFamily="34" charset="0"/>
                <a:cs typeface="+mn-cs"/>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pPr>
              <a:defRPr/>
            </a:pPr>
            <a:fld id="{0D7DE395-90CA-48A7-BD2D-738199A169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pPr>
              <a:defRPr/>
            </a:pPr>
            <a:fld id="{74762F59-0D48-429C-9625-717986F270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pPr>
              <a:defRPr/>
            </a:pPr>
            <a:fld id="{1F6FE029-87E7-4D31-97B3-97381E2E85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EC2A009-0393-4CC3-9177-D3AA01341A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6"/>
          <p:cNvSpPr>
            <a:spLocks noGrp="1" noChangeArrowheads="1"/>
          </p:cNvSpPr>
          <p:nvPr>
            <p:ph type="sldNum" sz="quarter" idx="10"/>
          </p:nvPr>
        </p:nvSpPr>
        <p:spPr>
          <a:ln/>
        </p:spPr>
        <p:txBody>
          <a:bodyPr/>
          <a:lstStyle>
            <a:lvl1pPr>
              <a:defRPr/>
            </a:lvl1pPr>
          </a:lstStyle>
          <a:p>
            <a:pPr>
              <a:defRPr/>
            </a:pPr>
            <a:fld id="{5921F076-095A-4F48-AB2A-08FED0E66D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6"/>
          <p:cNvSpPr>
            <a:spLocks noGrp="1" noChangeArrowheads="1"/>
          </p:cNvSpPr>
          <p:nvPr>
            <p:ph type="sldNum" sz="quarter" idx="10"/>
          </p:nvPr>
        </p:nvSpPr>
        <p:spPr>
          <a:ln/>
        </p:spPr>
        <p:txBody>
          <a:bodyPr/>
          <a:lstStyle>
            <a:lvl1pPr>
              <a:defRPr/>
            </a:lvl1pPr>
          </a:lstStyle>
          <a:p>
            <a:pPr>
              <a:defRPr/>
            </a:pPr>
            <a:fld id="{B1DD580A-8E19-4A33-8553-F5717B3194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6"/>
          <p:cNvSpPr>
            <a:spLocks noGrp="1" noChangeArrowheads="1"/>
          </p:cNvSpPr>
          <p:nvPr>
            <p:ph type="sldNum" sz="quarter" idx="10"/>
          </p:nvPr>
        </p:nvSpPr>
        <p:spPr>
          <a:ln/>
        </p:spPr>
        <p:txBody>
          <a:bodyPr/>
          <a:lstStyle>
            <a:lvl1pPr>
              <a:defRPr/>
            </a:lvl1pPr>
          </a:lstStyle>
          <a:p>
            <a:pPr>
              <a:defRPr/>
            </a:pPr>
            <a:fld id="{05BA818D-C08B-41C2-8524-438490EADD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7093791-B45B-480D-8A1F-F5765CDA96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C1F25E-A344-44AE-9833-93BF5CFCC9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1BDDE7-CE60-4499-9CBC-C84E29C4FC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DA651981-EA7F-4C54-BD0F-AA074BC50C3A}" type="slidenum">
              <a:rPr lang="en-US"/>
              <a:pPr>
                <a:defRPr/>
              </a:pPr>
              <a:t>‹#›</a:t>
            </a:fld>
            <a:endParaRPr lang="en-US"/>
          </a:p>
        </p:txBody>
      </p:sp>
      <p:pic>
        <p:nvPicPr>
          <p:cNvPr id="3077" name="Picture 16" descr="DarkRed90"/>
          <p:cNvPicPr>
            <a:picLocks noChangeAspect="1" noChangeArrowheads="1"/>
          </p:cNvPicPr>
          <p:nvPr userDrawn="1"/>
        </p:nvPicPr>
        <p:blipFill>
          <a:blip r:embed="rId13" cstate="print"/>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8.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484313"/>
            <a:ext cx="8496300" cy="2016125"/>
          </a:xfrm>
        </p:spPr>
        <p:txBody>
          <a:bodyPr/>
          <a:lstStyle/>
          <a:p>
            <a:pPr algn="ctr" eaLnBrk="1" hangingPunct="1"/>
            <a:r>
              <a:rPr lang="en-GB" sz="4000" smtClean="0"/>
              <a:t>1</a:t>
            </a:r>
            <a:r>
              <a:rPr lang="en-GB" sz="4000" baseline="30000" smtClean="0"/>
              <a:t>st</a:t>
            </a:r>
            <a:r>
              <a:rPr lang="en-GB" sz="4000" smtClean="0"/>
              <a:t> level analysis: Design matrix, contrasts, and inference</a:t>
            </a:r>
            <a:br>
              <a:rPr lang="en-GB" sz="4000" smtClean="0"/>
            </a:br>
            <a:r>
              <a:rPr lang="en-GB" sz="2000" smtClean="0">
                <a:solidFill>
                  <a:schemeClr val="tx1"/>
                </a:solidFill>
              </a:rPr>
              <a:t>Roy Harris  &amp; Caroline Charpentier</a:t>
            </a:r>
          </a:p>
        </p:txBody>
      </p:sp>
      <p:pic>
        <p:nvPicPr>
          <p:cNvPr id="5123" name="Picture 4" descr="SPM8"/>
          <p:cNvPicPr>
            <a:picLocks noChangeAspect="1" noChangeArrowheads="1"/>
          </p:cNvPicPr>
          <p:nvPr/>
        </p:nvPicPr>
        <p:blipFill>
          <a:blip r:embed="rId3" cstate="print"/>
          <a:srcRect/>
          <a:stretch>
            <a:fillRect/>
          </a:stretch>
        </p:blipFill>
        <p:spPr bwMode="auto">
          <a:xfrm>
            <a:off x="3059113" y="3500438"/>
            <a:ext cx="2938462" cy="293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rrowheads="1"/>
          </p:cNvPicPr>
          <p:nvPr/>
        </p:nvPicPr>
        <p:blipFill>
          <a:blip r:embed="rId3" cstate="print"/>
          <a:srcRect r="10909" b="21793"/>
          <a:stretch>
            <a:fillRect/>
          </a:stretch>
        </p:blipFill>
        <p:spPr bwMode="auto">
          <a:xfrm>
            <a:off x="-82550" y="765175"/>
            <a:ext cx="622300" cy="6092825"/>
          </a:xfrm>
          <a:prstGeom prst="rect">
            <a:avLst/>
          </a:prstGeom>
          <a:noFill/>
          <a:ln w="9525">
            <a:noFill/>
            <a:miter lim="800000"/>
            <a:headEnd/>
            <a:tailEnd/>
          </a:ln>
        </p:spPr>
      </p:pic>
      <p:pic>
        <p:nvPicPr>
          <p:cNvPr id="15363" name="Picture 5"/>
          <p:cNvPicPr>
            <a:picLocks noChangeAspect="1" noChangeArrowheads="1"/>
          </p:cNvPicPr>
          <p:nvPr/>
        </p:nvPicPr>
        <p:blipFill>
          <a:blip r:embed="rId4" cstate="print"/>
          <a:srcRect/>
          <a:stretch>
            <a:fillRect/>
          </a:stretch>
        </p:blipFill>
        <p:spPr bwMode="auto">
          <a:xfrm>
            <a:off x="5435600" y="2309813"/>
            <a:ext cx="3663950" cy="2949575"/>
          </a:xfrm>
          <a:prstGeom prst="rect">
            <a:avLst/>
          </a:prstGeom>
          <a:noFill/>
          <a:ln w="9525">
            <a:noFill/>
            <a:miter lim="800000"/>
            <a:headEnd/>
            <a:tailEnd/>
          </a:ln>
        </p:spPr>
      </p:pic>
      <p:pic>
        <p:nvPicPr>
          <p:cNvPr id="15364" name="Picture 6"/>
          <p:cNvPicPr>
            <a:picLocks noChangeAspect="1" noChangeArrowheads="1"/>
          </p:cNvPicPr>
          <p:nvPr/>
        </p:nvPicPr>
        <p:blipFill>
          <a:blip r:embed="rId5" cstate="print"/>
          <a:srcRect l="24326" t="7640" r="26884" b="11111"/>
          <a:stretch>
            <a:fillRect/>
          </a:stretch>
        </p:blipFill>
        <p:spPr bwMode="auto">
          <a:xfrm>
            <a:off x="5580063" y="5084763"/>
            <a:ext cx="2016125" cy="649287"/>
          </a:xfrm>
          <a:prstGeom prst="rect">
            <a:avLst/>
          </a:prstGeom>
          <a:noFill/>
          <a:ln w="9525">
            <a:noFill/>
            <a:miter lim="800000"/>
            <a:headEnd/>
            <a:tailEnd/>
          </a:ln>
        </p:spPr>
      </p:pic>
      <p:sp>
        <p:nvSpPr>
          <p:cNvPr id="15365" name="Text Box 7"/>
          <p:cNvSpPr txBox="1">
            <a:spLocks noChangeArrowheads="1"/>
          </p:cNvSpPr>
          <p:nvPr/>
        </p:nvSpPr>
        <p:spPr bwMode="auto">
          <a:xfrm>
            <a:off x="755650" y="1052513"/>
            <a:ext cx="4392613" cy="3832225"/>
          </a:xfrm>
          <a:prstGeom prst="rect">
            <a:avLst/>
          </a:prstGeom>
          <a:noFill/>
          <a:ln w="9525">
            <a:noFill/>
            <a:miter lim="800000"/>
            <a:headEnd/>
            <a:tailEnd/>
          </a:ln>
        </p:spPr>
        <p:txBody>
          <a:bodyPr>
            <a:spAutoFit/>
          </a:bodyPr>
          <a:lstStyle/>
          <a:p>
            <a:pPr>
              <a:spcBef>
                <a:spcPct val="50000"/>
              </a:spcBef>
              <a:buClr>
                <a:schemeClr val="tx2"/>
              </a:buClr>
              <a:buFont typeface="Wingdings" pitchFamily="2" charset="2"/>
              <a:buChar char="Ø"/>
            </a:pPr>
            <a:r>
              <a:rPr lang="en-GB" dirty="0" smtClean="0"/>
              <a:t>Termed indicator </a:t>
            </a:r>
            <a:r>
              <a:rPr lang="en-GB" dirty="0"/>
              <a:t>variables as they indicate conditions</a:t>
            </a:r>
          </a:p>
          <a:p>
            <a:pPr>
              <a:spcBef>
                <a:spcPct val="50000"/>
              </a:spcBef>
              <a:buClr>
                <a:schemeClr val="tx2"/>
              </a:buClr>
              <a:buFont typeface="Wingdings" pitchFamily="2" charset="2"/>
              <a:buChar char="Ø"/>
            </a:pPr>
            <a:r>
              <a:rPr lang="en-GB" dirty="0"/>
              <a:t>Type of dummy code is used to identify the levels of each variable </a:t>
            </a:r>
          </a:p>
          <a:p>
            <a:pPr>
              <a:spcBef>
                <a:spcPct val="50000"/>
              </a:spcBef>
              <a:buClr>
                <a:schemeClr val="tx2"/>
              </a:buClr>
              <a:buFont typeface="Wingdings" pitchFamily="2" charset="2"/>
              <a:buChar char="Ø"/>
            </a:pPr>
            <a:r>
              <a:rPr lang="en-GB" dirty="0"/>
              <a:t>E.g. Two levels of one variable is on/off, represented as</a:t>
            </a:r>
          </a:p>
          <a:p>
            <a:pPr>
              <a:spcBef>
                <a:spcPct val="50000"/>
              </a:spcBef>
              <a:buClr>
                <a:srgbClr val="008080"/>
              </a:buClr>
              <a:buFont typeface="Wingdings" pitchFamily="2" charset="2"/>
              <a:buNone/>
            </a:pPr>
            <a:endParaRPr lang="en-GB" dirty="0"/>
          </a:p>
          <a:p>
            <a:pPr>
              <a:spcBef>
                <a:spcPct val="50000"/>
              </a:spcBef>
              <a:buClr>
                <a:srgbClr val="008080"/>
              </a:buClr>
              <a:buFont typeface="Wingdings" pitchFamily="2" charset="2"/>
              <a:buNone/>
            </a:pPr>
            <a:r>
              <a:rPr lang="en-GB" dirty="0"/>
              <a:t>     </a:t>
            </a:r>
          </a:p>
          <a:p>
            <a:pPr>
              <a:spcBef>
                <a:spcPct val="50000"/>
              </a:spcBef>
              <a:buClr>
                <a:srgbClr val="008080"/>
              </a:buClr>
              <a:buFont typeface="Wingdings" pitchFamily="2" charset="2"/>
              <a:buNone/>
            </a:pPr>
            <a:r>
              <a:rPr lang="en-GB" dirty="0"/>
              <a:t> ON = 1</a:t>
            </a:r>
          </a:p>
          <a:p>
            <a:pPr>
              <a:spcBef>
                <a:spcPct val="50000"/>
              </a:spcBef>
              <a:buClr>
                <a:srgbClr val="008080"/>
              </a:buClr>
              <a:buFont typeface="Wingdings" pitchFamily="2" charset="2"/>
              <a:buNone/>
            </a:pPr>
            <a:r>
              <a:rPr lang="en-GB" dirty="0"/>
              <a:t> OFF = 0 </a:t>
            </a:r>
          </a:p>
        </p:txBody>
      </p:sp>
      <p:sp>
        <p:nvSpPr>
          <p:cNvPr id="15366" name="Rectangle 8"/>
          <p:cNvSpPr>
            <a:spLocks noChangeArrowheads="1"/>
          </p:cNvSpPr>
          <p:nvPr/>
        </p:nvSpPr>
        <p:spPr bwMode="auto">
          <a:xfrm>
            <a:off x="2195513" y="4365625"/>
            <a:ext cx="360362" cy="360363"/>
          </a:xfrm>
          <a:prstGeom prst="rect">
            <a:avLst/>
          </a:prstGeom>
          <a:solidFill>
            <a:schemeClr val="tx1"/>
          </a:solidFill>
          <a:ln w="9525">
            <a:solidFill>
              <a:schemeClr val="tx1"/>
            </a:solidFill>
            <a:miter lim="800000"/>
            <a:headEnd/>
            <a:tailEnd/>
          </a:ln>
        </p:spPr>
        <p:txBody>
          <a:bodyPr wrap="none" anchor="ctr"/>
          <a:lstStyle/>
          <a:p>
            <a:endParaRPr lang="en-ZA"/>
          </a:p>
        </p:txBody>
      </p:sp>
      <p:sp>
        <p:nvSpPr>
          <p:cNvPr id="15367" name="Rectangle 9"/>
          <p:cNvSpPr>
            <a:spLocks noChangeArrowheads="1"/>
          </p:cNvSpPr>
          <p:nvPr/>
        </p:nvSpPr>
        <p:spPr bwMode="auto">
          <a:xfrm>
            <a:off x="2195513" y="3933825"/>
            <a:ext cx="360362" cy="360363"/>
          </a:xfrm>
          <a:prstGeom prst="rect">
            <a:avLst/>
          </a:prstGeom>
          <a:solidFill>
            <a:schemeClr val="bg1"/>
          </a:solidFill>
          <a:ln w="19050">
            <a:solidFill>
              <a:schemeClr val="tx1"/>
            </a:solidFill>
            <a:miter lim="800000"/>
            <a:headEnd/>
            <a:tailEnd/>
          </a:ln>
        </p:spPr>
        <p:txBody>
          <a:bodyPr wrap="none" anchor="ctr"/>
          <a:lstStyle/>
          <a:p>
            <a:endParaRPr lang="en-ZA"/>
          </a:p>
        </p:txBody>
      </p:sp>
      <p:sp>
        <p:nvSpPr>
          <p:cNvPr id="15368" name="Text Box 10"/>
          <p:cNvSpPr txBox="1">
            <a:spLocks noChangeArrowheads="1"/>
          </p:cNvSpPr>
          <p:nvPr/>
        </p:nvSpPr>
        <p:spPr bwMode="auto">
          <a:xfrm>
            <a:off x="2700338" y="3933825"/>
            <a:ext cx="2808287" cy="336550"/>
          </a:xfrm>
          <a:prstGeom prst="rect">
            <a:avLst/>
          </a:prstGeom>
          <a:noFill/>
          <a:ln w="9525">
            <a:noFill/>
            <a:miter lim="800000"/>
            <a:headEnd/>
            <a:tailEnd/>
          </a:ln>
        </p:spPr>
        <p:txBody>
          <a:bodyPr>
            <a:spAutoFit/>
          </a:bodyPr>
          <a:lstStyle/>
          <a:p>
            <a:pPr>
              <a:spcBef>
                <a:spcPct val="50000"/>
              </a:spcBef>
            </a:pPr>
            <a:r>
              <a:rPr lang="en-GB" sz="1600"/>
              <a:t>When you IV is presented</a:t>
            </a:r>
          </a:p>
        </p:txBody>
      </p:sp>
      <p:sp>
        <p:nvSpPr>
          <p:cNvPr id="15369" name="Text Box 11"/>
          <p:cNvSpPr txBox="1">
            <a:spLocks noChangeArrowheads="1"/>
          </p:cNvSpPr>
          <p:nvPr/>
        </p:nvSpPr>
        <p:spPr bwMode="auto">
          <a:xfrm>
            <a:off x="2700338" y="4387850"/>
            <a:ext cx="2808287" cy="581025"/>
          </a:xfrm>
          <a:prstGeom prst="rect">
            <a:avLst/>
          </a:prstGeom>
          <a:noFill/>
          <a:ln w="9525">
            <a:noFill/>
            <a:miter lim="800000"/>
            <a:headEnd/>
            <a:tailEnd/>
          </a:ln>
        </p:spPr>
        <p:txBody>
          <a:bodyPr>
            <a:spAutoFit/>
          </a:bodyPr>
          <a:lstStyle/>
          <a:p>
            <a:pPr>
              <a:spcBef>
                <a:spcPct val="50000"/>
              </a:spcBef>
            </a:pPr>
            <a:r>
              <a:rPr lang="en-GB" sz="1600"/>
              <a:t>When you IV is absent (implicit baseline)</a:t>
            </a:r>
          </a:p>
        </p:txBody>
      </p:sp>
      <p:sp>
        <p:nvSpPr>
          <p:cNvPr id="15370" name="Text Box 12"/>
          <p:cNvSpPr txBox="1">
            <a:spLocks noChangeArrowheads="1"/>
          </p:cNvSpPr>
          <p:nvPr/>
        </p:nvSpPr>
        <p:spPr bwMode="auto">
          <a:xfrm>
            <a:off x="5580063" y="1412875"/>
            <a:ext cx="3529012" cy="825500"/>
          </a:xfrm>
          <a:prstGeom prst="rect">
            <a:avLst/>
          </a:prstGeom>
          <a:noFill/>
          <a:ln w="9525">
            <a:noFill/>
            <a:miter lim="800000"/>
            <a:headEnd/>
            <a:tailEnd/>
          </a:ln>
        </p:spPr>
        <p:txBody>
          <a:bodyPr>
            <a:spAutoFit/>
          </a:bodyPr>
          <a:lstStyle/>
          <a:p>
            <a:pPr algn="ctr">
              <a:spcBef>
                <a:spcPct val="50000"/>
              </a:spcBef>
            </a:pPr>
            <a:r>
              <a:rPr lang="en-GB" sz="1600">
                <a:solidFill>
                  <a:srgbClr val="0033CC"/>
                </a:solidFill>
              </a:rPr>
              <a:t>Changes in the bold activation associated with  the presentation of a stimulus</a:t>
            </a:r>
          </a:p>
        </p:txBody>
      </p:sp>
      <p:sp>
        <p:nvSpPr>
          <p:cNvPr id="15371" name="Text Box 13"/>
          <p:cNvSpPr txBox="1">
            <a:spLocks noChangeArrowheads="1"/>
          </p:cNvSpPr>
          <p:nvPr/>
        </p:nvSpPr>
        <p:spPr bwMode="auto">
          <a:xfrm>
            <a:off x="6011863" y="5981700"/>
            <a:ext cx="2808287" cy="366713"/>
          </a:xfrm>
          <a:prstGeom prst="rect">
            <a:avLst/>
          </a:prstGeom>
          <a:noFill/>
          <a:ln w="9525">
            <a:noFill/>
            <a:miter lim="800000"/>
            <a:headEnd/>
            <a:tailEnd/>
          </a:ln>
        </p:spPr>
        <p:txBody>
          <a:bodyPr>
            <a:spAutoFit/>
          </a:bodyPr>
          <a:lstStyle/>
          <a:p>
            <a:pPr algn="ctr">
              <a:spcBef>
                <a:spcPct val="50000"/>
              </a:spcBef>
            </a:pPr>
            <a:r>
              <a:rPr lang="en-GB">
                <a:solidFill>
                  <a:srgbClr val="FF0000"/>
                </a:solidFill>
              </a:rPr>
              <a:t>Fitted Box-Car</a:t>
            </a:r>
          </a:p>
        </p:txBody>
      </p:sp>
      <p:pic>
        <p:nvPicPr>
          <p:cNvPr id="15372" name="Picture 6"/>
          <p:cNvPicPr>
            <a:picLocks noChangeAspect="1" noChangeArrowheads="1"/>
          </p:cNvPicPr>
          <p:nvPr/>
        </p:nvPicPr>
        <p:blipFill>
          <a:blip r:embed="rId5" cstate="print"/>
          <a:srcRect l="24323" t="7632" r="39090" b="11121"/>
          <a:stretch>
            <a:fillRect/>
          </a:stretch>
        </p:blipFill>
        <p:spPr bwMode="auto">
          <a:xfrm>
            <a:off x="7488238" y="5084763"/>
            <a:ext cx="1511300" cy="649287"/>
          </a:xfrm>
          <a:prstGeom prst="rect">
            <a:avLst/>
          </a:prstGeom>
          <a:noFill/>
          <a:ln w="9525">
            <a:noFill/>
            <a:miter lim="800000"/>
            <a:headEnd/>
            <a:tailEnd/>
          </a:ln>
        </p:spPr>
      </p:pic>
      <p:sp>
        <p:nvSpPr>
          <p:cNvPr id="15373" name="Rectangle 15"/>
          <p:cNvSpPr>
            <a:spLocks noChangeArrowheads="1"/>
          </p:cNvSpPr>
          <p:nvPr/>
        </p:nvSpPr>
        <p:spPr bwMode="auto">
          <a:xfrm>
            <a:off x="5722938" y="5118100"/>
            <a:ext cx="3313112" cy="647700"/>
          </a:xfrm>
          <a:prstGeom prst="rect">
            <a:avLst/>
          </a:prstGeom>
          <a:noFill/>
          <a:ln w="28575">
            <a:solidFill>
              <a:srgbClr val="FF0000"/>
            </a:solidFill>
            <a:miter lim="800000"/>
            <a:headEnd/>
            <a:tailEnd/>
          </a:ln>
        </p:spPr>
        <p:txBody>
          <a:bodyPr wrap="none" anchor="ctr"/>
          <a:lstStyle/>
          <a:p>
            <a:endParaRPr lang="en-ZA"/>
          </a:p>
        </p:txBody>
      </p:sp>
      <p:sp>
        <p:nvSpPr>
          <p:cNvPr id="15374" name="Text Box 16"/>
          <p:cNvSpPr txBox="1">
            <a:spLocks noChangeArrowheads="1"/>
          </p:cNvSpPr>
          <p:nvPr/>
        </p:nvSpPr>
        <p:spPr bwMode="auto">
          <a:xfrm>
            <a:off x="755650" y="4410075"/>
            <a:ext cx="3673475" cy="1466850"/>
          </a:xfrm>
          <a:prstGeom prst="rect">
            <a:avLst/>
          </a:prstGeom>
          <a:noFill/>
          <a:ln w="9525">
            <a:noFill/>
            <a:miter lim="800000"/>
            <a:headEnd/>
            <a:tailEnd/>
          </a:ln>
        </p:spPr>
        <p:txBody>
          <a:bodyPr>
            <a:spAutoFit/>
          </a:bodyPr>
          <a:lstStyle/>
          <a:p>
            <a:pPr>
              <a:spcBef>
                <a:spcPct val="50000"/>
              </a:spcBef>
            </a:pPr>
            <a:endParaRPr lang="en-GB"/>
          </a:p>
          <a:p>
            <a:pPr>
              <a:spcBef>
                <a:spcPct val="50000"/>
              </a:spcBef>
            </a:pPr>
            <a:endParaRPr lang="en-GB"/>
          </a:p>
          <a:p>
            <a:pPr>
              <a:spcBef>
                <a:spcPct val="50000"/>
              </a:spcBef>
              <a:buClr>
                <a:schemeClr val="tx2"/>
              </a:buClr>
              <a:buFont typeface="Wingdings" pitchFamily="2" charset="2"/>
              <a:buChar char="Ø"/>
            </a:pPr>
            <a:r>
              <a:rPr lang="en-GB">
                <a:solidFill>
                  <a:srgbClr val="FF0000"/>
                </a:solidFill>
              </a:rPr>
              <a:t>Red box plot of [0 1] doesn’t model the rise and falls</a:t>
            </a:r>
            <a:endParaRPr lang="en-GB"/>
          </a:p>
        </p:txBody>
      </p:sp>
      <p:sp>
        <p:nvSpPr>
          <p:cNvPr id="15375" name="Rectangle 17"/>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Conditions</a:t>
            </a:r>
            <a:endParaRPr lang="fr-FR" sz="4000" b="1">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250825" y="404813"/>
            <a:ext cx="8491538" cy="1298575"/>
          </a:xfrm>
        </p:spPr>
        <p:txBody>
          <a:bodyPr lIns="0" tIns="0" rIns="0" bIns="0"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300" b="0" smtClean="0">
                <a:solidFill>
                  <a:schemeClr val="tx1"/>
                </a:solidFill>
              </a:rPr>
              <a:t>Ways to improve your model: modelling haemodynamics</a:t>
            </a:r>
          </a:p>
        </p:txBody>
      </p:sp>
      <p:sp>
        <p:nvSpPr>
          <p:cNvPr id="16387" name="Rectangle 2"/>
          <p:cNvSpPr>
            <a:spLocks noGrp="1" noChangeArrowheads="1"/>
          </p:cNvSpPr>
          <p:nvPr>
            <p:ph type="body" idx="4294967295"/>
          </p:nvPr>
        </p:nvSpPr>
        <p:spPr>
          <a:xfrm>
            <a:off x="250825" y="1484313"/>
            <a:ext cx="3413125" cy="3144837"/>
          </a:xfrm>
        </p:spPr>
        <p:txBody>
          <a:bodyPr lIns="0" tIns="0" rIns="0" bIns="0"/>
          <a:lstStyle/>
          <a:p>
            <a:pPr eaLnBrk="1" hangingPunct="1">
              <a:lnSpc>
                <a:spcPct val="93000"/>
              </a:lnSpc>
              <a:spcBef>
                <a:spcPct val="1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smtClean="0"/>
              <a:t>The brain does not just switch on and off.</a:t>
            </a:r>
          </a:p>
          <a:p>
            <a:pPr eaLnBrk="1" hangingPunct="1">
              <a:lnSpc>
                <a:spcPct val="93000"/>
              </a:lnSpc>
              <a:spcBef>
                <a:spcPct val="100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smtClean="0"/>
          </a:p>
          <a:p>
            <a:pPr eaLnBrk="1" hangingPunct="1">
              <a:spcBef>
                <a:spcPct val="1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smtClean="0"/>
              <a:t>Convolve regressors to resemble HRF</a:t>
            </a:r>
          </a:p>
          <a:p>
            <a:pPr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smtClean="0"/>
          </a:p>
        </p:txBody>
      </p:sp>
      <p:pic>
        <p:nvPicPr>
          <p:cNvPr id="16388" name="Picture 3"/>
          <p:cNvPicPr>
            <a:picLocks noChangeAspect="1" noChangeArrowheads="1"/>
          </p:cNvPicPr>
          <p:nvPr/>
        </p:nvPicPr>
        <p:blipFill>
          <a:blip r:embed="rId3" cstate="print"/>
          <a:srcRect l="3609" t="4814" r="9436" b="1851"/>
          <a:stretch>
            <a:fillRect/>
          </a:stretch>
        </p:blipFill>
        <p:spPr bwMode="auto">
          <a:xfrm>
            <a:off x="4622800" y="1878013"/>
            <a:ext cx="3819525" cy="3341687"/>
          </a:xfrm>
          <a:prstGeom prst="rect">
            <a:avLst/>
          </a:prstGeom>
          <a:noFill/>
          <a:ln w="9525">
            <a:noFill/>
            <a:miter lim="800000"/>
            <a:headEnd/>
            <a:tailEnd/>
          </a:ln>
        </p:spPr>
      </p:pic>
      <p:pic>
        <p:nvPicPr>
          <p:cNvPr id="16389" name="Picture 4"/>
          <p:cNvPicPr>
            <a:picLocks noChangeAspect="1" noChangeArrowheads="1"/>
          </p:cNvPicPr>
          <p:nvPr/>
        </p:nvPicPr>
        <p:blipFill>
          <a:blip r:embed="rId4" cstate="print"/>
          <a:srcRect l="15254" t="6679" r="14992" b="11111"/>
          <a:stretch>
            <a:fillRect/>
          </a:stretch>
        </p:blipFill>
        <p:spPr bwMode="auto">
          <a:xfrm>
            <a:off x="5065713" y="5551488"/>
            <a:ext cx="3497262" cy="685800"/>
          </a:xfrm>
          <a:prstGeom prst="rect">
            <a:avLst/>
          </a:prstGeom>
          <a:noFill/>
          <a:ln w="9525">
            <a:noFill/>
            <a:miter lim="800000"/>
            <a:headEnd/>
            <a:tailEnd/>
          </a:ln>
        </p:spPr>
      </p:pic>
      <p:sp>
        <p:nvSpPr>
          <p:cNvPr id="16390" name="AutoShape 5"/>
          <p:cNvSpPr>
            <a:spLocks noChangeArrowheads="1"/>
          </p:cNvSpPr>
          <p:nvPr/>
        </p:nvSpPr>
        <p:spPr bwMode="auto">
          <a:xfrm rot="5400000">
            <a:off x="6440488" y="4175125"/>
            <a:ext cx="685800" cy="3438525"/>
          </a:xfrm>
          <a:prstGeom prst="roundRect">
            <a:avLst>
              <a:gd name="adj" fmla="val 231"/>
            </a:avLst>
          </a:prstGeom>
          <a:noFill/>
          <a:ln w="38160">
            <a:solidFill>
              <a:srgbClr val="00FF00"/>
            </a:solidFill>
            <a:round/>
            <a:headEnd/>
            <a:tailEnd/>
          </a:ln>
        </p:spPr>
        <p:txBody>
          <a:bodyPr wrap="none" anchor="ctr"/>
          <a:lstStyle/>
          <a:p>
            <a:pPr eaLnBrk="0" hangingPunct="0"/>
            <a:endParaRPr lang="en-GB">
              <a:solidFill>
                <a:schemeClr val="bg1"/>
              </a:solidFill>
              <a:latin typeface="Times New Roman" pitchFamily="18" charset="0"/>
            </a:endParaRPr>
          </a:p>
        </p:txBody>
      </p:sp>
      <p:pic>
        <p:nvPicPr>
          <p:cNvPr id="16391" name="Picture 6"/>
          <p:cNvPicPr>
            <a:picLocks noChangeAspect="1" noChangeArrowheads="1"/>
          </p:cNvPicPr>
          <p:nvPr/>
        </p:nvPicPr>
        <p:blipFill>
          <a:blip r:embed="rId5" cstate="print"/>
          <a:srcRect l="20830" t="7640" r="21660" b="11111"/>
          <a:stretch>
            <a:fillRect/>
          </a:stretch>
        </p:blipFill>
        <p:spPr bwMode="auto">
          <a:xfrm>
            <a:off x="5030788" y="4960938"/>
            <a:ext cx="3443287" cy="542925"/>
          </a:xfrm>
          <a:prstGeom prst="rect">
            <a:avLst/>
          </a:prstGeom>
          <a:noFill/>
          <a:ln w="9525">
            <a:noFill/>
            <a:miter lim="800000"/>
            <a:headEnd/>
            <a:tailEnd/>
          </a:ln>
        </p:spPr>
      </p:pic>
      <p:sp>
        <p:nvSpPr>
          <p:cNvPr id="16392" name="AutoShape 7"/>
          <p:cNvSpPr>
            <a:spLocks noChangeArrowheads="1"/>
          </p:cNvSpPr>
          <p:nvPr/>
        </p:nvSpPr>
        <p:spPr bwMode="auto">
          <a:xfrm rot="5400000">
            <a:off x="6515894" y="3510757"/>
            <a:ext cx="542925" cy="3443287"/>
          </a:xfrm>
          <a:prstGeom prst="roundRect">
            <a:avLst>
              <a:gd name="adj" fmla="val 292"/>
            </a:avLst>
          </a:prstGeom>
          <a:noFill/>
          <a:ln w="38160">
            <a:solidFill>
              <a:srgbClr val="FF0000"/>
            </a:solidFill>
            <a:round/>
            <a:headEnd/>
            <a:tailEnd/>
          </a:ln>
        </p:spPr>
        <p:txBody>
          <a:bodyPr wrap="none" anchor="ctr"/>
          <a:lstStyle/>
          <a:p>
            <a:pPr eaLnBrk="0" hangingPunct="0"/>
            <a:endParaRPr lang="en-GB">
              <a:solidFill>
                <a:schemeClr val="bg1"/>
              </a:solidFill>
              <a:latin typeface="Times New Roman" pitchFamily="18" charset="0"/>
            </a:endParaRPr>
          </a:p>
        </p:txBody>
      </p:sp>
      <p:pic>
        <p:nvPicPr>
          <p:cNvPr id="16393" name="Picture 8"/>
          <p:cNvPicPr>
            <a:picLocks noChangeAspect="1" noChangeArrowheads="1"/>
          </p:cNvPicPr>
          <p:nvPr/>
        </p:nvPicPr>
        <p:blipFill>
          <a:blip r:embed="rId6" cstate="print"/>
          <a:srcRect l="2219" t="4445" r="9436" b="1482"/>
          <a:stretch>
            <a:fillRect/>
          </a:stretch>
        </p:blipFill>
        <p:spPr bwMode="auto">
          <a:xfrm>
            <a:off x="4568825" y="1689100"/>
            <a:ext cx="3857625" cy="1284288"/>
          </a:xfrm>
          <a:prstGeom prst="rect">
            <a:avLst/>
          </a:prstGeom>
          <a:noFill/>
          <a:ln w="9525">
            <a:noFill/>
            <a:miter lim="800000"/>
            <a:headEnd/>
            <a:tailEnd/>
          </a:ln>
        </p:spPr>
      </p:pic>
      <p:sp>
        <p:nvSpPr>
          <p:cNvPr id="16394" name="Line 9"/>
          <p:cNvSpPr>
            <a:spLocks noChangeShapeType="1"/>
          </p:cNvSpPr>
          <p:nvPr/>
        </p:nvSpPr>
        <p:spPr bwMode="auto">
          <a:xfrm>
            <a:off x="5065713" y="2998788"/>
            <a:ext cx="3424237" cy="1587"/>
          </a:xfrm>
          <a:prstGeom prst="line">
            <a:avLst/>
          </a:prstGeom>
          <a:noFill/>
          <a:ln w="9525">
            <a:solidFill>
              <a:srgbClr val="800000"/>
            </a:solidFill>
            <a:round/>
            <a:headEnd/>
            <a:tailEnd/>
          </a:ln>
        </p:spPr>
        <p:txBody>
          <a:bodyPr/>
          <a:lstStyle/>
          <a:p>
            <a:endParaRPr lang="en-ZA"/>
          </a:p>
        </p:txBody>
      </p:sp>
      <p:sp>
        <p:nvSpPr>
          <p:cNvPr id="16395" name="Text Box 10"/>
          <p:cNvSpPr txBox="1">
            <a:spLocks noChangeArrowheads="1"/>
          </p:cNvSpPr>
          <p:nvPr/>
        </p:nvSpPr>
        <p:spPr bwMode="auto">
          <a:xfrm>
            <a:off x="6103938" y="1820863"/>
            <a:ext cx="2316162" cy="441325"/>
          </a:xfrm>
          <a:prstGeom prst="rect">
            <a:avLst/>
          </a:prstGeom>
          <a:noFill/>
          <a:ln w="9525">
            <a:noFill/>
            <a:miter lim="800000"/>
            <a:headEnd/>
            <a:tailEnd/>
          </a:ln>
        </p:spPr>
        <p:txBody>
          <a:bodyPr lIns="0" tIns="0" rIns="0" bIns="0" anchor="ctr">
            <a:spAutoFit/>
          </a:bodyPr>
          <a:lstStyle/>
          <a:p>
            <a:pPr marL="738188" lvl="1" indent="-280988">
              <a:lnSpc>
                <a:spcPct val="93000"/>
              </a:lnSpc>
              <a:spcBef>
                <a:spcPts val="775"/>
              </a:spcBef>
              <a:buClr>
                <a:srgbClr val="97CDCC"/>
              </a:buClr>
              <a:buSzPct val="150000"/>
              <a:buFont typeface="Arial" charset="0"/>
              <a:buNone/>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pPr>
            <a:r>
              <a:rPr lang="en-GB"/>
              <a:t>HRF basic function</a:t>
            </a:r>
          </a:p>
        </p:txBody>
      </p:sp>
      <p:sp>
        <p:nvSpPr>
          <p:cNvPr id="16396" name="Text Box 11"/>
          <p:cNvSpPr txBox="1">
            <a:spLocks noChangeArrowheads="1"/>
          </p:cNvSpPr>
          <p:nvPr/>
        </p:nvSpPr>
        <p:spPr bwMode="auto">
          <a:xfrm>
            <a:off x="3429000" y="5108575"/>
            <a:ext cx="1887538" cy="1069975"/>
          </a:xfrm>
          <a:prstGeom prst="rect">
            <a:avLst/>
          </a:prstGeom>
          <a:solidFill>
            <a:schemeClr val="bg1"/>
          </a:solidFill>
          <a:ln w="9525">
            <a:noFill/>
            <a:miter lim="800000"/>
            <a:headEnd/>
            <a:tailEnd/>
          </a:ln>
        </p:spPr>
        <p:txBody>
          <a:bodyPr lIns="0" tIns="0" rIns="0" bIns="0" anchor="ctr">
            <a:spAutoFit/>
          </a:bodyPr>
          <a:lstStyle/>
          <a:p>
            <a:pPr>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800000"/>
                </a:solidFill>
                <a:latin typeface="Times New Roman" pitchFamily="18" charset="0"/>
              </a:rPr>
              <a:t>Original</a:t>
            </a:r>
          </a:p>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800000"/>
              </a:solidFill>
              <a:latin typeface="Times New Roman" pitchFamily="18" charset="0"/>
            </a:endParaRPr>
          </a:p>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8000"/>
                </a:solidFill>
                <a:latin typeface="Times New Roman" pitchFamily="18" charset="0"/>
              </a:rPr>
              <a:t>HRF Convolved</a:t>
            </a:r>
          </a:p>
        </p:txBody>
      </p:sp>
      <p:sp>
        <p:nvSpPr>
          <p:cNvPr id="16397" name="Rectangle 16"/>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Modelling haemodynamics</a:t>
            </a:r>
            <a:endParaRPr lang="fr-FR" sz="4000" b="1">
              <a:solidFill>
                <a:schemeClr val="bg1"/>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0825" y="0"/>
            <a:ext cx="8569325" cy="549275"/>
          </a:xfrm>
        </p:spPr>
        <p:txBody>
          <a:bodyPr/>
          <a:lstStyle/>
          <a:p>
            <a:pPr eaLnBrk="1" hangingPunct="1"/>
            <a:r>
              <a:rPr lang="en-US" sz="4000" smtClean="0">
                <a:solidFill>
                  <a:schemeClr val="bg1"/>
                </a:solidFill>
              </a:rPr>
              <a:t>Designs</a:t>
            </a:r>
            <a:endParaRPr lang="en-ZA" sz="4000" smtClean="0"/>
          </a:p>
        </p:txBody>
      </p:sp>
      <p:sp>
        <p:nvSpPr>
          <p:cNvPr id="13315" name="Content Placeholder 2"/>
          <p:cNvSpPr>
            <a:spLocks noGrp="1"/>
          </p:cNvSpPr>
          <p:nvPr>
            <p:ph idx="1"/>
          </p:nvPr>
        </p:nvSpPr>
        <p:spPr/>
        <p:txBody>
          <a:bodyPr/>
          <a:lstStyle/>
          <a:p>
            <a:pPr eaLnBrk="1" hangingPunct="1"/>
            <a:endParaRPr lang="en-ZA" b="1" dirty="0" smtClean="0"/>
          </a:p>
        </p:txBody>
      </p:sp>
      <p:pic>
        <p:nvPicPr>
          <p:cNvPr id="13316" name="Picture 6"/>
          <p:cNvPicPr>
            <a:picLocks noChangeAspect="1" noChangeArrowheads="1"/>
          </p:cNvPicPr>
          <p:nvPr/>
        </p:nvPicPr>
        <p:blipFill>
          <a:blip r:embed="rId2" cstate="print"/>
          <a:srcRect/>
          <a:stretch>
            <a:fillRect/>
          </a:stretch>
        </p:blipFill>
        <p:spPr bwMode="auto">
          <a:xfrm>
            <a:off x="46038" y="1997075"/>
            <a:ext cx="3733800" cy="2800350"/>
          </a:xfrm>
          <a:prstGeom prst="rect">
            <a:avLst/>
          </a:prstGeom>
          <a:noFill/>
          <a:ln w="9525">
            <a:noFill/>
            <a:miter lim="800000"/>
            <a:headEnd/>
            <a:tailEnd/>
          </a:ln>
        </p:spPr>
      </p:pic>
      <p:pic>
        <p:nvPicPr>
          <p:cNvPr id="13317" name="Picture 7"/>
          <p:cNvPicPr>
            <a:picLocks noChangeAspect="1" noChangeArrowheads="1"/>
          </p:cNvPicPr>
          <p:nvPr/>
        </p:nvPicPr>
        <p:blipFill>
          <a:blip r:embed="rId3" cstate="print"/>
          <a:srcRect l="26051" t="8437" r="26050" b="43137"/>
          <a:stretch>
            <a:fillRect/>
          </a:stretch>
        </p:blipFill>
        <p:spPr bwMode="auto">
          <a:xfrm>
            <a:off x="5289550" y="1989138"/>
            <a:ext cx="3746500" cy="2808287"/>
          </a:xfrm>
          <a:prstGeom prst="rect">
            <a:avLst/>
          </a:prstGeom>
          <a:solidFill>
            <a:schemeClr val="bg1"/>
          </a:solidFill>
          <a:ln w="9525">
            <a:noFill/>
            <a:miter lim="800000"/>
            <a:headEnd/>
            <a:tailEnd/>
          </a:ln>
        </p:spPr>
      </p:pic>
      <p:pic>
        <p:nvPicPr>
          <p:cNvPr id="13318" name="Picture 6"/>
          <p:cNvPicPr>
            <a:picLocks noChangeArrowheads="1"/>
          </p:cNvPicPr>
          <p:nvPr/>
        </p:nvPicPr>
        <p:blipFill>
          <a:blip r:embed="rId4" cstate="print"/>
          <a:srcRect r="10909" b="21793"/>
          <a:stretch>
            <a:fillRect/>
          </a:stretch>
        </p:blipFill>
        <p:spPr bwMode="auto">
          <a:xfrm rot="-5400000">
            <a:off x="1308101" y="3956050"/>
            <a:ext cx="622300" cy="2447925"/>
          </a:xfrm>
          <a:prstGeom prst="rect">
            <a:avLst/>
          </a:prstGeom>
          <a:noFill/>
          <a:ln w="9525">
            <a:noFill/>
            <a:miter lim="800000"/>
            <a:headEnd/>
            <a:tailEnd/>
          </a:ln>
        </p:spPr>
      </p:pic>
      <p:pic>
        <p:nvPicPr>
          <p:cNvPr id="13319" name="Picture 6"/>
          <p:cNvPicPr>
            <a:picLocks noChangeArrowheads="1"/>
          </p:cNvPicPr>
          <p:nvPr/>
        </p:nvPicPr>
        <p:blipFill>
          <a:blip r:embed="rId4" cstate="print"/>
          <a:srcRect r="10909" b="86205"/>
          <a:stretch>
            <a:fillRect/>
          </a:stretch>
        </p:blipFill>
        <p:spPr bwMode="auto">
          <a:xfrm rot="-5400000">
            <a:off x="2820988" y="4964113"/>
            <a:ext cx="622300" cy="431800"/>
          </a:xfrm>
          <a:prstGeom prst="rect">
            <a:avLst/>
          </a:prstGeom>
          <a:noFill/>
          <a:ln w="9525">
            <a:noFill/>
            <a:miter lim="800000"/>
            <a:headEnd/>
            <a:tailEnd/>
          </a:ln>
        </p:spPr>
      </p:pic>
      <p:sp>
        <p:nvSpPr>
          <p:cNvPr id="13320" name="Rectangle 10"/>
          <p:cNvSpPr>
            <a:spLocks noChangeArrowheads="1"/>
          </p:cNvSpPr>
          <p:nvPr/>
        </p:nvSpPr>
        <p:spPr bwMode="auto">
          <a:xfrm>
            <a:off x="5794375" y="4941888"/>
            <a:ext cx="2952750" cy="431800"/>
          </a:xfrm>
          <a:prstGeom prst="rect">
            <a:avLst/>
          </a:prstGeom>
          <a:solidFill>
            <a:schemeClr val="tx1"/>
          </a:solidFill>
          <a:ln w="9525">
            <a:solidFill>
              <a:schemeClr val="tx1"/>
            </a:solidFill>
            <a:miter lim="800000"/>
            <a:headEnd/>
            <a:tailEnd/>
          </a:ln>
        </p:spPr>
        <p:txBody>
          <a:bodyPr wrap="none" anchor="ctr"/>
          <a:lstStyle/>
          <a:p>
            <a:endParaRPr lang="fr-FR"/>
          </a:p>
        </p:txBody>
      </p:sp>
      <p:sp>
        <p:nvSpPr>
          <p:cNvPr id="13321" name="Rectangle 11"/>
          <p:cNvSpPr>
            <a:spLocks noChangeArrowheads="1"/>
          </p:cNvSpPr>
          <p:nvPr/>
        </p:nvSpPr>
        <p:spPr bwMode="auto">
          <a:xfrm>
            <a:off x="5865813"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2" name="Rectangle 12"/>
          <p:cNvSpPr>
            <a:spLocks noChangeArrowheads="1"/>
          </p:cNvSpPr>
          <p:nvPr/>
        </p:nvSpPr>
        <p:spPr bwMode="auto">
          <a:xfrm>
            <a:off x="6081713"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3" name="Rectangle 13"/>
          <p:cNvSpPr>
            <a:spLocks noChangeArrowheads="1"/>
          </p:cNvSpPr>
          <p:nvPr/>
        </p:nvSpPr>
        <p:spPr bwMode="auto">
          <a:xfrm>
            <a:off x="6224588"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4" name="Rectangle 14"/>
          <p:cNvSpPr>
            <a:spLocks noChangeArrowheads="1"/>
          </p:cNvSpPr>
          <p:nvPr/>
        </p:nvSpPr>
        <p:spPr bwMode="auto">
          <a:xfrm>
            <a:off x="6369050"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5" name="Rectangle 15"/>
          <p:cNvSpPr>
            <a:spLocks noChangeArrowheads="1"/>
          </p:cNvSpPr>
          <p:nvPr/>
        </p:nvSpPr>
        <p:spPr bwMode="auto">
          <a:xfrm>
            <a:off x="6515100"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6" name="Rectangle 16"/>
          <p:cNvSpPr>
            <a:spLocks noChangeArrowheads="1"/>
          </p:cNvSpPr>
          <p:nvPr/>
        </p:nvSpPr>
        <p:spPr bwMode="auto">
          <a:xfrm>
            <a:off x="6729413"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7" name="Rectangle 17"/>
          <p:cNvSpPr>
            <a:spLocks noChangeArrowheads="1"/>
          </p:cNvSpPr>
          <p:nvPr/>
        </p:nvSpPr>
        <p:spPr bwMode="auto">
          <a:xfrm>
            <a:off x="7881938"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8" name="Rectangle 18"/>
          <p:cNvSpPr>
            <a:spLocks noChangeArrowheads="1"/>
          </p:cNvSpPr>
          <p:nvPr/>
        </p:nvSpPr>
        <p:spPr bwMode="auto">
          <a:xfrm>
            <a:off x="8024813"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29" name="Rectangle 19"/>
          <p:cNvSpPr>
            <a:spLocks noChangeArrowheads="1"/>
          </p:cNvSpPr>
          <p:nvPr/>
        </p:nvSpPr>
        <p:spPr bwMode="auto">
          <a:xfrm>
            <a:off x="8169275"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30" name="Rectangle 20"/>
          <p:cNvSpPr>
            <a:spLocks noChangeArrowheads="1"/>
          </p:cNvSpPr>
          <p:nvPr/>
        </p:nvSpPr>
        <p:spPr bwMode="auto">
          <a:xfrm>
            <a:off x="8313738" y="4941888"/>
            <a:ext cx="7302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13331" name="Rectangle 21"/>
          <p:cNvSpPr>
            <a:spLocks noChangeArrowheads="1"/>
          </p:cNvSpPr>
          <p:nvPr/>
        </p:nvSpPr>
        <p:spPr bwMode="auto">
          <a:xfrm>
            <a:off x="539750" y="4941888"/>
            <a:ext cx="2665413" cy="431800"/>
          </a:xfrm>
          <a:prstGeom prst="rect">
            <a:avLst/>
          </a:prstGeom>
          <a:noFill/>
          <a:ln w="12700">
            <a:solidFill>
              <a:schemeClr val="tx1"/>
            </a:solidFill>
            <a:miter lim="800000"/>
            <a:headEnd/>
            <a:tailEnd/>
          </a:ln>
        </p:spPr>
        <p:txBody>
          <a:bodyPr wrap="none" anchor="ctr"/>
          <a:lstStyle/>
          <a:p>
            <a:endParaRPr lang="fr-FR"/>
          </a:p>
        </p:txBody>
      </p:sp>
      <p:sp>
        <p:nvSpPr>
          <p:cNvPr id="13332" name="Text Box 22"/>
          <p:cNvSpPr txBox="1">
            <a:spLocks noChangeArrowheads="1"/>
          </p:cNvSpPr>
          <p:nvPr/>
        </p:nvSpPr>
        <p:spPr bwMode="auto">
          <a:xfrm>
            <a:off x="539750" y="5661025"/>
            <a:ext cx="3095625" cy="1006475"/>
          </a:xfrm>
          <a:prstGeom prst="rect">
            <a:avLst/>
          </a:prstGeom>
          <a:noFill/>
          <a:ln w="9525">
            <a:noFill/>
            <a:miter lim="800000"/>
            <a:headEnd/>
            <a:tailEnd/>
          </a:ln>
        </p:spPr>
        <p:txBody>
          <a:bodyPr>
            <a:spAutoFit/>
          </a:bodyPr>
          <a:lstStyle/>
          <a:p>
            <a:pPr>
              <a:spcBef>
                <a:spcPct val="50000"/>
              </a:spcBef>
            </a:pPr>
            <a:r>
              <a:rPr lang="en-GB" sz="2000">
                <a:latin typeface="Arial Rounded MT Bold" pitchFamily="34" charset="0"/>
              </a:rPr>
              <a:t>Intentionally design events of interest into blocks</a:t>
            </a:r>
          </a:p>
        </p:txBody>
      </p:sp>
      <p:sp>
        <p:nvSpPr>
          <p:cNvPr id="13333" name="Text Box 23"/>
          <p:cNvSpPr txBox="1">
            <a:spLocks noChangeArrowheads="1"/>
          </p:cNvSpPr>
          <p:nvPr/>
        </p:nvSpPr>
        <p:spPr bwMode="auto">
          <a:xfrm>
            <a:off x="4140200" y="5662613"/>
            <a:ext cx="5003800" cy="1006475"/>
          </a:xfrm>
          <a:prstGeom prst="rect">
            <a:avLst/>
          </a:prstGeom>
          <a:noFill/>
          <a:ln w="9525">
            <a:noFill/>
            <a:miter lim="800000"/>
            <a:headEnd/>
            <a:tailEnd/>
          </a:ln>
        </p:spPr>
        <p:txBody>
          <a:bodyPr>
            <a:spAutoFit/>
          </a:bodyPr>
          <a:lstStyle/>
          <a:p>
            <a:pPr>
              <a:spcBef>
                <a:spcPct val="50000"/>
              </a:spcBef>
            </a:pPr>
            <a:r>
              <a:rPr lang="en-GB" sz="2000" dirty="0">
                <a:latin typeface="Arial Rounded MT Bold" pitchFamily="34" charset="0"/>
              </a:rPr>
              <a:t>Retrospectively look at when the events of interest occurred. Need to code the onset time for each </a:t>
            </a:r>
            <a:r>
              <a:rPr lang="en-GB" sz="2000" dirty="0" err="1">
                <a:latin typeface="Arial Rounded MT Bold" pitchFamily="34" charset="0"/>
              </a:rPr>
              <a:t>regressor</a:t>
            </a:r>
            <a:endParaRPr lang="en-GB" sz="2000" dirty="0">
              <a:latin typeface="Arial Rounded MT Bold" pitchFamily="34" charset="0"/>
            </a:endParaRPr>
          </a:p>
        </p:txBody>
      </p:sp>
      <p:sp>
        <p:nvSpPr>
          <p:cNvPr id="13334" name="Text Box 5"/>
          <p:cNvSpPr txBox="1">
            <a:spLocks noChangeArrowheads="1"/>
          </p:cNvSpPr>
          <p:nvPr/>
        </p:nvSpPr>
        <p:spPr bwMode="auto">
          <a:xfrm>
            <a:off x="611188" y="1268413"/>
            <a:ext cx="8964612" cy="585787"/>
          </a:xfrm>
          <a:prstGeom prst="rect">
            <a:avLst/>
          </a:prstGeom>
          <a:noFill/>
          <a:ln w="9525">
            <a:noFill/>
            <a:miter lim="800000"/>
            <a:headEnd/>
            <a:tailEnd/>
          </a:ln>
        </p:spPr>
        <p:txBody>
          <a:bodyPr>
            <a:spAutoFit/>
          </a:bodyPr>
          <a:lstStyle/>
          <a:p>
            <a:pPr>
              <a:spcBef>
                <a:spcPct val="50000"/>
              </a:spcBef>
            </a:pPr>
            <a:r>
              <a:rPr lang="en-GB" sz="3200">
                <a:latin typeface="Arial Rounded MT Bold" pitchFamily="34" charset="0"/>
              </a:rPr>
              <a:t>Block design                  Event- related design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9"/>
          <p:cNvSpPr>
            <a:spLocks noChangeArrowheads="1"/>
          </p:cNvSpPr>
          <p:nvPr/>
        </p:nvSpPr>
        <p:spPr bwMode="auto">
          <a:xfrm>
            <a:off x="6659563" y="4652963"/>
            <a:ext cx="2141537" cy="366712"/>
          </a:xfrm>
          <a:prstGeom prst="rect">
            <a:avLst/>
          </a:prstGeom>
          <a:noFill/>
          <a:ln w="9525">
            <a:noFill/>
            <a:miter lim="800000"/>
            <a:headEnd/>
            <a:tailEnd/>
          </a:ln>
        </p:spPr>
        <p:txBody>
          <a:bodyPr>
            <a:spAutoFit/>
          </a:bodyPr>
          <a:lstStyle/>
          <a:p>
            <a:r>
              <a:rPr lang="en-GB" dirty="0" smtClean="0">
                <a:solidFill>
                  <a:schemeClr val="tx2"/>
                </a:solidFill>
              </a:rPr>
              <a:t>)</a:t>
            </a:r>
            <a:endParaRPr lang="en-GB" dirty="0">
              <a:solidFill>
                <a:schemeClr val="tx2"/>
              </a:solidFill>
            </a:endParaRPr>
          </a:p>
        </p:txBody>
      </p:sp>
      <p:sp>
        <p:nvSpPr>
          <p:cNvPr id="17414" name="Text Box 10"/>
          <p:cNvSpPr txBox="1">
            <a:spLocks noChangeArrowheads="1"/>
          </p:cNvSpPr>
          <p:nvPr/>
        </p:nvSpPr>
        <p:spPr bwMode="auto">
          <a:xfrm>
            <a:off x="179388" y="1412875"/>
            <a:ext cx="4392612" cy="4524315"/>
          </a:xfrm>
          <a:prstGeom prst="rect">
            <a:avLst/>
          </a:prstGeom>
          <a:noFill/>
          <a:ln w="9525">
            <a:noFill/>
            <a:miter lim="800000"/>
            <a:headEnd/>
            <a:tailEnd/>
          </a:ln>
        </p:spPr>
        <p:txBody>
          <a:bodyPr>
            <a:spAutoFit/>
          </a:bodyPr>
          <a:lstStyle/>
          <a:p>
            <a:pPr>
              <a:spcBef>
                <a:spcPct val="50000"/>
              </a:spcBef>
              <a:buClr>
                <a:schemeClr val="tx2"/>
              </a:buClr>
              <a:buFont typeface="Wingdings" pitchFamily="2" charset="2"/>
              <a:buChar char="Ø"/>
            </a:pPr>
            <a:r>
              <a:rPr lang="en-GB" dirty="0" smtClean="0"/>
              <a:t>A </a:t>
            </a:r>
            <a:r>
              <a:rPr lang="en-GB" dirty="0"/>
              <a:t>dark-light colour map is used to show the value of each </a:t>
            </a:r>
            <a:r>
              <a:rPr lang="en-GB" dirty="0" err="1"/>
              <a:t>regressor</a:t>
            </a:r>
            <a:r>
              <a:rPr lang="en-GB" dirty="0"/>
              <a:t> within a specific time point</a:t>
            </a:r>
          </a:p>
          <a:p>
            <a:pPr>
              <a:spcBef>
                <a:spcPct val="50000"/>
              </a:spcBef>
              <a:buClr>
                <a:schemeClr val="tx2"/>
              </a:buClr>
              <a:buFont typeface="Wingdings" pitchFamily="2" charset="2"/>
              <a:buChar char="Ø"/>
            </a:pPr>
            <a:endParaRPr lang="en-GB" dirty="0"/>
          </a:p>
          <a:p>
            <a:pPr>
              <a:spcBef>
                <a:spcPct val="50000"/>
              </a:spcBef>
              <a:buClr>
                <a:schemeClr val="tx2"/>
              </a:buClr>
              <a:buFont typeface="Wingdings" pitchFamily="2" charset="2"/>
              <a:buChar char="Ø"/>
            </a:pPr>
            <a:r>
              <a:rPr lang="en-GB" dirty="0"/>
              <a:t> </a:t>
            </a:r>
            <a:r>
              <a:rPr lang="en-GB" b="1" dirty="0">
                <a:solidFill>
                  <a:schemeClr val="tx2"/>
                </a:solidFill>
              </a:rPr>
              <a:t>Black = 0</a:t>
            </a:r>
            <a:r>
              <a:rPr lang="en-GB" dirty="0"/>
              <a:t> and illustrates when the </a:t>
            </a:r>
            <a:r>
              <a:rPr lang="en-GB" dirty="0" err="1"/>
              <a:t>regressor</a:t>
            </a:r>
            <a:r>
              <a:rPr lang="en-GB" dirty="0"/>
              <a:t> is at its smallest value</a:t>
            </a:r>
          </a:p>
          <a:p>
            <a:pPr>
              <a:spcBef>
                <a:spcPct val="50000"/>
              </a:spcBef>
              <a:buClr>
                <a:schemeClr val="tx2"/>
              </a:buClr>
              <a:buFont typeface="Wingdings" pitchFamily="2" charset="2"/>
              <a:buChar char="Ø"/>
            </a:pPr>
            <a:r>
              <a:rPr lang="en-GB" dirty="0"/>
              <a:t> </a:t>
            </a:r>
            <a:r>
              <a:rPr lang="en-GB" b="1" dirty="0">
                <a:solidFill>
                  <a:schemeClr val="tx2"/>
                </a:solidFill>
              </a:rPr>
              <a:t>White = 1</a:t>
            </a:r>
            <a:r>
              <a:rPr lang="en-GB" dirty="0"/>
              <a:t> and illustrates when the </a:t>
            </a:r>
            <a:r>
              <a:rPr lang="en-GB" dirty="0" err="1"/>
              <a:t>regressor</a:t>
            </a:r>
            <a:r>
              <a:rPr lang="en-GB" dirty="0"/>
              <a:t> is at its largest value</a:t>
            </a:r>
          </a:p>
          <a:p>
            <a:pPr>
              <a:spcBef>
                <a:spcPct val="50000"/>
              </a:spcBef>
              <a:buClr>
                <a:schemeClr val="tx2"/>
              </a:buClr>
              <a:buFont typeface="Wingdings" pitchFamily="2" charset="2"/>
              <a:buChar char="Ø"/>
            </a:pPr>
            <a:r>
              <a:rPr lang="en-GB" dirty="0">
                <a:solidFill>
                  <a:srgbClr val="008080"/>
                </a:solidFill>
              </a:rPr>
              <a:t> </a:t>
            </a:r>
            <a:r>
              <a:rPr lang="en-GB" b="1" dirty="0">
                <a:solidFill>
                  <a:schemeClr val="tx2"/>
                </a:solidFill>
              </a:rPr>
              <a:t>Grey</a:t>
            </a:r>
            <a:r>
              <a:rPr lang="en-GB" dirty="0">
                <a:solidFill>
                  <a:schemeClr val="tx2"/>
                </a:solidFill>
              </a:rPr>
              <a:t> </a:t>
            </a:r>
            <a:r>
              <a:rPr lang="en-GB" dirty="0"/>
              <a:t>represents intermediate values</a:t>
            </a:r>
          </a:p>
          <a:p>
            <a:pPr>
              <a:spcBef>
                <a:spcPct val="50000"/>
              </a:spcBef>
              <a:buClr>
                <a:schemeClr val="tx2"/>
              </a:buClr>
              <a:buFont typeface="Wingdings" pitchFamily="2" charset="2"/>
              <a:buChar char="Ø"/>
            </a:pPr>
            <a:r>
              <a:rPr lang="en-GB" dirty="0"/>
              <a:t> The representation of each </a:t>
            </a:r>
            <a:r>
              <a:rPr lang="en-GB" dirty="0" err="1"/>
              <a:t>regressor</a:t>
            </a:r>
            <a:r>
              <a:rPr lang="en-GB" dirty="0"/>
              <a:t> column depends upon the type of variable specified </a:t>
            </a:r>
            <a:endParaRPr lang="en-GB" dirty="0" smtClean="0"/>
          </a:p>
          <a:p>
            <a:pPr>
              <a:spcBef>
                <a:spcPct val="50000"/>
              </a:spcBef>
              <a:buClr>
                <a:schemeClr val="tx2"/>
              </a:buClr>
              <a:buFont typeface="Wingdings" pitchFamily="2" charset="2"/>
              <a:buChar char="Ø"/>
            </a:pPr>
            <a:endParaRPr lang="en-GB" dirty="0"/>
          </a:p>
        </p:txBody>
      </p:sp>
      <p:sp>
        <p:nvSpPr>
          <p:cNvPr id="17418" name="Rectangle 14"/>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dirty="0" err="1" smtClean="0">
                <a:solidFill>
                  <a:schemeClr val="bg1"/>
                </a:solidFill>
              </a:rPr>
              <a:t>Regressors</a:t>
            </a:r>
            <a:endParaRPr lang="fr-FR" sz="4000" b="1" dirty="0">
              <a:solidFill>
                <a:schemeClr val="bg1"/>
              </a:solidFill>
            </a:endParaRPr>
          </a:p>
        </p:txBody>
      </p:sp>
      <p:pic>
        <p:nvPicPr>
          <p:cNvPr id="14" name="Picture 6"/>
          <p:cNvPicPr>
            <a:picLocks noChangeArrowheads="1"/>
          </p:cNvPicPr>
          <p:nvPr/>
        </p:nvPicPr>
        <p:blipFill>
          <a:blip r:embed="rId3" cstate="print"/>
          <a:srcRect/>
          <a:stretch>
            <a:fillRect/>
          </a:stretch>
        </p:blipFill>
        <p:spPr bwMode="auto">
          <a:xfrm>
            <a:off x="5580112" y="1700808"/>
            <a:ext cx="2592388" cy="424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grayscl/>
          </a:blip>
          <a:srcRect l="49666"/>
          <a:stretch>
            <a:fillRect/>
          </a:stretch>
        </p:blipFill>
        <p:spPr bwMode="auto">
          <a:xfrm>
            <a:off x="5940152" y="1196752"/>
            <a:ext cx="1312862" cy="5256212"/>
          </a:xfrm>
          <a:prstGeom prst="rect">
            <a:avLst/>
          </a:prstGeom>
          <a:noFill/>
          <a:ln w="9525">
            <a:noFill/>
            <a:miter lim="800000"/>
            <a:headEnd/>
            <a:tailEnd/>
          </a:ln>
        </p:spPr>
      </p:pic>
      <p:sp>
        <p:nvSpPr>
          <p:cNvPr id="18435" name="Text Box 5"/>
          <p:cNvSpPr txBox="1">
            <a:spLocks noChangeArrowheads="1"/>
          </p:cNvSpPr>
          <p:nvPr/>
        </p:nvSpPr>
        <p:spPr bwMode="auto">
          <a:xfrm>
            <a:off x="250825" y="1071563"/>
            <a:ext cx="4392613" cy="5244513"/>
          </a:xfrm>
          <a:prstGeom prst="rect">
            <a:avLst/>
          </a:prstGeom>
          <a:noFill/>
          <a:ln w="9525">
            <a:noFill/>
            <a:miter lim="800000"/>
            <a:headEnd/>
            <a:tailEnd/>
          </a:ln>
        </p:spPr>
        <p:txBody>
          <a:bodyPr>
            <a:spAutoFit/>
          </a:bodyPr>
          <a:lstStyle/>
          <a:p>
            <a:pPr>
              <a:spcBef>
                <a:spcPct val="50000"/>
              </a:spcBef>
              <a:buClr>
                <a:schemeClr val="tx2"/>
              </a:buClr>
              <a:buFont typeface="Wingdings" pitchFamily="2" charset="2"/>
              <a:buChar char="Ø"/>
            </a:pPr>
            <a:r>
              <a:rPr lang="en-GB" dirty="0" smtClean="0">
                <a:latin typeface="Arial Rounded MT Bold" pitchFamily="34" charset="0"/>
              </a:rPr>
              <a:t>Variable that can’t be described using conditions</a:t>
            </a:r>
          </a:p>
          <a:p>
            <a:pPr>
              <a:spcBef>
                <a:spcPct val="50000"/>
              </a:spcBef>
              <a:buClr>
                <a:schemeClr val="tx2"/>
              </a:buClr>
            </a:pPr>
            <a:r>
              <a:rPr lang="en-GB" dirty="0" smtClean="0"/>
              <a:t>E.g.</a:t>
            </a:r>
            <a:r>
              <a:rPr lang="en-GB" dirty="0" smtClean="0">
                <a:solidFill>
                  <a:srgbClr val="008080"/>
                </a:solidFill>
              </a:rPr>
              <a:t> </a:t>
            </a:r>
            <a:r>
              <a:rPr lang="en-GB" b="1" dirty="0">
                <a:solidFill>
                  <a:schemeClr val="tx2"/>
                </a:solidFill>
              </a:rPr>
              <a:t>Movement </a:t>
            </a:r>
            <a:r>
              <a:rPr lang="en-GB" b="1" dirty="0" err="1">
                <a:solidFill>
                  <a:schemeClr val="tx2"/>
                </a:solidFill>
              </a:rPr>
              <a:t>regressors</a:t>
            </a:r>
            <a:r>
              <a:rPr lang="en-GB" b="1" dirty="0">
                <a:solidFill>
                  <a:srgbClr val="008080"/>
                </a:solidFill>
              </a:rPr>
              <a:t> </a:t>
            </a:r>
            <a:r>
              <a:rPr lang="en-GB" b="1" dirty="0">
                <a:solidFill>
                  <a:schemeClr val="tx2"/>
                </a:solidFill>
              </a:rPr>
              <a:t>–</a:t>
            </a:r>
            <a:r>
              <a:rPr lang="en-GB" dirty="0">
                <a:solidFill>
                  <a:srgbClr val="008080"/>
                </a:solidFill>
              </a:rPr>
              <a:t> </a:t>
            </a:r>
            <a:r>
              <a:rPr lang="en-GB" dirty="0"/>
              <a:t>not simply just one state or another</a:t>
            </a:r>
          </a:p>
          <a:p>
            <a:pPr lvl="1">
              <a:spcBef>
                <a:spcPct val="50000"/>
              </a:spcBef>
              <a:buClr>
                <a:schemeClr val="tx2"/>
              </a:buClr>
              <a:buFont typeface="Wingdings" pitchFamily="2" charset="2"/>
              <a:buChar char="Ø"/>
            </a:pPr>
            <a:r>
              <a:rPr lang="en-GB" dirty="0"/>
              <a:t>The value can take any place along the X,Y,Z continuum for both rotations and translations</a:t>
            </a:r>
          </a:p>
          <a:p>
            <a:pPr>
              <a:lnSpc>
                <a:spcPct val="115000"/>
              </a:lnSpc>
              <a:spcBef>
                <a:spcPct val="50000"/>
              </a:spcBef>
              <a:buClr>
                <a:schemeClr val="tx2"/>
              </a:buClr>
              <a:buFont typeface="Wingdings" pitchFamily="2" charset="2"/>
              <a:buChar char="Ø"/>
            </a:pPr>
            <a:r>
              <a:rPr lang="en-GB" b="1" dirty="0" smtClean="0">
                <a:solidFill>
                  <a:schemeClr val="tx2"/>
                </a:solidFill>
              </a:rPr>
              <a:t>Covariates</a:t>
            </a:r>
          </a:p>
          <a:p>
            <a:pPr>
              <a:lnSpc>
                <a:spcPct val="115000"/>
              </a:lnSpc>
              <a:spcBef>
                <a:spcPct val="50000"/>
              </a:spcBef>
              <a:buClr>
                <a:schemeClr val="tx2"/>
              </a:buClr>
            </a:pPr>
            <a:r>
              <a:rPr lang="en-GB" dirty="0" smtClean="0"/>
              <a:t>E.g. Habituation</a:t>
            </a:r>
          </a:p>
          <a:p>
            <a:pPr>
              <a:lnSpc>
                <a:spcPct val="115000"/>
              </a:lnSpc>
              <a:spcBef>
                <a:spcPct val="50000"/>
              </a:spcBef>
              <a:buClr>
                <a:schemeClr val="tx2"/>
              </a:buClr>
            </a:pPr>
            <a:r>
              <a:rPr lang="en-GB" dirty="0" smtClean="0"/>
              <a:t>Including them explains more of the variance  and can improve statistics </a:t>
            </a:r>
          </a:p>
          <a:p>
            <a:pPr>
              <a:spcBef>
                <a:spcPct val="50000"/>
              </a:spcBef>
              <a:buClr>
                <a:schemeClr val="tx2"/>
              </a:buClr>
              <a:buFont typeface="Wingdings" pitchFamily="2" charset="2"/>
              <a:buChar char="Ø"/>
            </a:pPr>
            <a:endParaRPr lang="en-GB" dirty="0"/>
          </a:p>
          <a:p>
            <a:pPr>
              <a:spcBef>
                <a:spcPct val="50000"/>
              </a:spcBef>
              <a:buClr>
                <a:schemeClr val="tx2"/>
              </a:buClr>
              <a:buFont typeface="Wingdings" pitchFamily="2" charset="2"/>
              <a:buChar char="Ø"/>
            </a:pPr>
            <a:endParaRPr lang="en-GB" dirty="0"/>
          </a:p>
          <a:p>
            <a:pPr>
              <a:spcBef>
                <a:spcPct val="50000"/>
              </a:spcBef>
              <a:buClr>
                <a:schemeClr val="tx2"/>
              </a:buClr>
              <a:buFont typeface="Wingdings" pitchFamily="2" charset="2"/>
              <a:buNone/>
            </a:pPr>
            <a:endParaRPr lang="en-GB" dirty="0"/>
          </a:p>
        </p:txBody>
      </p:sp>
      <p:sp>
        <p:nvSpPr>
          <p:cNvPr id="18436" name="Rectangle 6"/>
          <p:cNvSpPr>
            <a:spLocks noChangeArrowheads="1"/>
          </p:cNvSpPr>
          <p:nvPr/>
        </p:nvSpPr>
        <p:spPr bwMode="auto">
          <a:xfrm>
            <a:off x="5940152" y="1196752"/>
            <a:ext cx="1295400" cy="5256212"/>
          </a:xfrm>
          <a:prstGeom prst="rect">
            <a:avLst/>
          </a:prstGeom>
          <a:noFill/>
          <a:ln w="28575">
            <a:solidFill>
              <a:schemeClr val="tx1"/>
            </a:solidFill>
            <a:miter lim="800000"/>
            <a:headEnd/>
            <a:tailEnd/>
          </a:ln>
        </p:spPr>
        <p:txBody>
          <a:bodyPr wrap="none" anchor="ctr"/>
          <a:lstStyle/>
          <a:p>
            <a:endParaRPr lang="en-ZA"/>
          </a:p>
        </p:txBody>
      </p:sp>
      <p:sp>
        <p:nvSpPr>
          <p:cNvPr id="18437" name="Rectangle 7"/>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Regressors  of no interest</a:t>
            </a:r>
            <a:endParaRPr lang="fr-FR" sz="4000" b="1">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4925" y="1295400"/>
            <a:ext cx="8893175" cy="3333220"/>
          </a:xfrm>
          <a:prstGeom prst="rect">
            <a:avLst/>
          </a:prstGeom>
          <a:noFill/>
          <a:ln w="9525">
            <a:noFill/>
            <a:miter lim="800000"/>
            <a:headEnd/>
            <a:tailEnd/>
          </a:ln>
        </p:spPr>
        <p:txBody>
          <a:bodyPr>
            <a:spAutoFit/>
          </a:bodyPr>
          <a:lstStyle/>
          <a:p>
            <a:pPr>
              <a:lnSpc>
                <a:spcPct val="115000"/>
              </a:lnSpc>
              <a:spcBef>
                <a:spcPct val="50000"/>
              </a:spcBef>
              <a:buClr>
                <a:schemeClr val="tx2"/>
              </a:buClr>
              <a:buFont typeface="Wingdings" pitchFamily="2" charset="2"/>
              <a:buChar char="Ø"/>
            </a:pPr>
            <a:r>
              <a:rPr lang="en-GB" dirty="0" smtClean="0">
                <a:latin typeface="Arial Rounded MT Bold" pitchFamily="34" charset="0"/>
                <a:cs typeface="Arial" pitchFamily="34" charset="0"/>
              </a:rPr>
              <a:t>The Design Matrix forms part of the General Linear Model</a:t>
            </a:r>
          </a:p>
          <a:p>
            <a:pPr>
              <a:lnSpc>
                <a:spcPct val="115000"/>
              </a:lnSpc>
              <a:spcBef>
                <a:spcPct val="50000"/>
              </a:spcBef>
              <a:buClr>
                <a:schemeClr val="tx2"/>
              </a:buClr>
              <a:buFont typeface="Wingdings" pitchFamily="2" charset="2"/>
              <a:buChar char="Ø"/>
            </a:pPr>
            <a:endParaRPr lang="en-GB" dirty="0" smtClean="0"/>
          </a:p>
          <a:p>
            <a:pPr>
              <a:lnSpc>
                <a:spcPct val="115000"/>
              </a:lnSpc>
              <a:spcBef>
                <a:spcPct val="50000"/>
              </a:spcBef>
              <a:buClr>
                <a:schemeClr val="tx2"/>
              </a:buClr>
              <a:buFont typeface="Wingdings" pitchFamily="2" charset="2"/>
              <a:buChar char="Ø"/>
            </a:pPr>
            <a:r>
              <a:rPr lang="en-GB" dirty="0" smtClean="0"/>
              <a:t>The</a:t>
            </a:r>
            <a:r>
              <a:rPr lang="en-GB" dirty="0" smtClean="0">
                <a:solidFill>
                  <a:srgbClr val="008080"/>
                </a:solidFill>
              </a:rPr>
              <a:t> </a:t>
            </a:r>
            <a:r>
              <a:rPr lang="en-GB" dirty="0" smtClean="0"/>
              <a:t>experimental design </a:t>
            </a:r>
            <a:r>
              <a:rPr lang="en-GB" dirty="0"/>
              <a:t>and the </a:t>
            </a:r>
            <a:r>
              <a:rPr lang="en-GB" dirty="0" smtClean="0"/>
              <a:t> variables </a:t>
            </a:r>
            <a:r>
              <a:rPr lang="en-GB" dirty="0"/>
              <a:t>used </a:t>
            </a:r>
            <a:r>
              <a:rPr lang="en-GB" dirty="0" smtClean="0"/>
              <a:t>will </a:t>
            </a:r>
            <a:r>
              <a:rPr lang="en-GB" dirty="0"/>
              <a:t>affect the construction of </a:t>
            </a:r>
            <a:r>
              <a:rPr lang="en-GB" dirty="0" smtClean="0"/>
              <a:t>the </a:t>
            </a:r>
            <a:r>
              <a:rPr lang="en-GB" dirty="0"/>
              <a:t>design matrix</a:t>
            </a:r>
          </a:p>
          <a:p>
            <a:pPr>
              <a:lnSpc>
                <a:spcPct val="115000"/>
              </a:lnSpc>
              <a:spcBef>
                <a:spcPct val="50000"/>
              </a:spcBef>
              <a:buClr>
                <a:schemeClr val="tx2"/>
              </a:buClr>
              <a:buFont typeface="Wingdings" pitchFamily="2" charset="2"/>
              <a:buChar char="Ø"/>
            </a:pPr>
            <a:endParaRPr lang="en-GB" dirty="0" smtClean="0">
              <a:latin typeface="Arial Rounded MT Bold" pitchFamily="34" charset="0"/>
            </a:endParaRPr>
          </a:p>
          <a:p>
            <a:pPr>
              <a:lnSpc>
                <a:spcPct val="115000"/>
              </a:lnSpc>
              <a:spcBef>
                <a:spcPct val="50000"/>
              </a:spcBef>
              <a:buClr>
                <a:schemeClr val="tx2"/>
              </a:buClr>
              <a:buFont typeface="Wingdings" pitchFamily="2" charset="2"/>
              <a:buChar char="Ø"/>
            </a:pPr>
            <a:r>
              <a:rPr lang="en-GB" dirty="0" smtClean="0">
                <a:latin typeface="Arial Rounded MT Bold" pitchFamily="34" charset="0"/>
              </a:rPr>
              <a:t>The </a:t>
            </a:r>
            <a:r>
              <a:rPr lang="en-GB" dirty="0" smtClean="0">
                <a:latin typeface="Arial Rounded MT Bold" pitchFamily="34" charset="0"/>
              </a:rPr>
              <a:t>aim of the Design Matrix is to explain as much of the variance in the experimental data as possible</a:t>
            </a:r>
          </a:p>
          <a:p>
            <a:pPr>
              <a:lnSpc>
                <a:spcPct val="115000"/>
              </a:lnSpc>
              <a:spcBef>
                <a:spcPct val="50000"/>
              </a:spcBef>
              <a:buClr>
                <a:schemeClr val="tx2"/>
              </a:buClr>
              <a:buFont typeface="Wingdings" pitchFamily="2" charset="2"/>
              <a:buChar char="Ø"/>
            </a:pPr>
            <a:endParaRPr lang="en-GB" b="1" dirty="0">
              <a:solidFill>
                <a:schemeClr val="tx2"/>
              </a:solidFill>
            </a:endParaRPr>
          </a:p>
        </p:txBody>
      </p:sp>
      <p:sp>
        <p:nvSpPr>
          <p:cNvPr id="19459" name="Rectangle 5"/>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dirty="0" smtClean="0">
                <a:solidFill>
                  <a:schemeClr val="bg1"/>
                </a:solidFill>
              </a:rPr>
              <a:t>Summary</a:t>
            </a:r>
            <a:endParaRPr lang="fr-FR" sz="40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z="3200" smtClean="0"/>
              <a:t>Contrasts and Inference</a:t>
            </a:r>
          </a:p>
        </p:txBody>
      </p:sp>
      <p:sp>
        <p:nvSpPr>
          <p:cNvPr id="21507" name="Content Placeholder 2"/>
          <p:cNvSpPr>
            <a:spLocks noGrp="1"/>
          </p:cNvSpPr>
          <p:nvPr>
            <p:ph idx="1"/>
          </p:nvPr>
        </p:nvSpPr>
        <p:spPr/>
        <p:txBody>
          <a:bodyPr/>
          <a:lstStyle/>
          <a:p>
            <a:pPr eaLnBrk="1" hangingPunct="1"/>
            <a:r>
              <a:rPr lang="en-GB" smtClean="0"/>
              <a:t>Contrasts: what and why?</a:t>
            </a:r>
          </a:p>
          <a:p>
            <a:pPr eaLnBrk="1" hangingPunct="1"/>
            <a:r>
              <a:rPr lang="en-GB" smtClean="0"/>
              <a:t>T-contrasts</a:t>
            </a:r>
          </a:p>
          <a:p>
            <a:pPr eaLnBrk="1" hangingPunct="1"/>
            <a:r>
              <a:rPr lang="en-GB" smtClean="0"/>
              <a:t>F-contrasts</a:t>
            </a:r>
          </a:p>
          <a:p>
            <a:pPr eaLnBrk="1" hangingPunct="1"/>
            <a:r>
              <a:rPr lang="en-GB" smtClean="0"/>
              <a:t>Example on SPM</a:t>
            </a:r>
          </a:p>
          <a:p>
            <a:pPr eaLnBrk="1" hangingPunct="1"/>
            <a:r>
              <a:rPr lang="en-GB" smtClean="0"/>
              <a:t>Levels of inference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sz="3200" smtClean="0"/>
              <a:t>Contrasts and Inference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dirty="0" smtClean="0"/>
              <a:t>Contrasts: what and why?</a:t>
            </a:r>
          </a:p>
          <a:p>
            <a:pPr eaLnBrk="1" fontAlgn="auto" hangingPunct="1">
              <a:spcAft>
                <a:spcPts val="0"/>
              </a:spcAft>
              <a:buFont typeface="Arial" pitchFamily="34" charset="0"/>
              <a:buChar char="•"/>
              <a:defRPr/>
            </a:pPr>
            <a:r>
              <a:rPr lang="en-GB" dirty="0" smtClean="0">
                <a:solidFill>
                  <a:schemeClr val="bg1">
                    <a:lumMod val="75000"/>
                  </a:schemeClr>
                </a:solidFill>
              </a:rPr>
              <a:t>T-contrasts</a:t>
            </a:r>
          </a:p>
          <a:p>
            <a:pPr eaLnBrk="1" fontAlgn="auto" hangingPunct="1">
              <a:spcAft>
                <a:spcPts val="0"/>
              </a:spcAft>
              <a:buFont typeface="Arial" pitchFamily="34" charset="0"/>
              <a:buChar char="•"/>
              <a:defRPr/>
            </a:pPr>
            <a:r>
              <a:rPr lang="en-GB" dirty="0" smtClean="0">
                <a:solidFill>
                  <a:schemeClr val="bg1">
                    <a:lumMod val="75000"/>
                  </a:schemeClr>
                </a:solidFill>
              </a:rPr>
              <a:t>F-contrasts</a:t>
            </a:r>
          </a:p>
          <a:p>
            <a:pPr eaLnBrk="1" fontAlgn="auto" hangingPunct="1">
              <a:spcAft>
                <a:spcPts val="0"/>
              </a:spcAft>
              <a:buFont typeface="Arial" pitchFamily="34" charset="0"/>
              <a:buChar char="•"/>
              <a:defRPr/>
            </a:pPr>
            <a:r>
              <a:rPr lang="en-GB" dirty="0" smtClean="0">
                <a:solidFill>
                  <a:schemeClr val="bg1">
                    <a:lumMod val="75000"/>
                  </a:schemeClr>
                </a:solidFill>
              </a:rPr>
              <a:t>Example on SPM</a:t>
            </a:r>
          </a:p>
          <a:p>
            <a:pPr eaLnBrk="1" fontAlgn="auto" hangingPunct="1">
              <a:spcAft>
                <a:spcPts val="0"/>
              </a:spcAft>
              <a:buFont typeface="Arial" pitchFamily="34" charset="0"/>
              <a:buChar char="•"/>
              <a:defRPr/>
            </a:pPr>
            <a:r>
              <a:rPr lang="en-GB" dirty="0" smtClean="0">
                <a:solidFill>
                  <a:schemeClr val="bg1">
                    <a:lumMod val="75000"/>
                  </a:schemeClr>
                </a:solidFill>
              </a:rPr>
              <a:t>Levels of inference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5288" y="777875"/>
            <a:ext cx="8229600" cy="922338"/>
          </a:xfrm>
        </p:spPr>
        <p:txBody>
          <a:bodyPr/>
          <a:lstStyle/>
          <a:p>
            <a:pPr eaLnBrk="1" hangingPunct="1"/>
            <a:r>
              <a:rPr lang="en-GB" sz="3200" smtClean="0"/>
              <a:t>Contrasts: definition and use</a:t>
            </a:r>
          </a:p>
        </p:txBody>
      </p:sp>
      <p:sp>
        <p:nvSpPr>
          <p:cNvPr id="6147" name="Content Placeholder 2"/>
          <p:cNvSpPr>
            <a:spLocks noGrp="1"/>
          </p:cNvSpPr>
          <p:nvPr>
            <p:ph idx="1"/>
          </p:nvPr>
        </p:nvSpPr>
        <p:spPr>
          <a:xfrm>
            <a:off x="395288" y="1601788"/>
            <a:ext cx="8229600" cy="5256212"/>
          </a:xfrm>
        </p:spPr>
        <p:txBody>
          <a:bodyPr/>
          <a:lstStyle/>
          <a:p>
            <a:pPr eaLnBrk="1" hangingPunct="1"/>
            <a:r>
              <a:rPr lang="en-GB" smtClean="0"/>
              <a:t>After model specification and estimation, we now need to perform </a:t>
            </a:r>
            <a:r>
              <a:rPr lang="en-GB" smtClean="0">
                <a:solidFill>
                  <a:srgbClr val="C00000"/>
                </a:solidFill>
              </a:rPr>
              <a:t>statistical tests </a:t>
            </a:r>
            <a:r>
              <a:rPr lang="en-GB" smtClean="0"/>
              <a:t>of our </a:t>
            </a:r>
            <a:r>
              <a:rPr lang="en-GB" smtClean="0">
                <a:solidFill>
                  <a:srgbClr val="C00000"/>
                </a:solidFill>
              </a:rPr>
              <a:t>effects of interest</a:t>
            </a:r>
            <a:r>
              <a:rPr lang="en-GB" smtClean="0"/>
              <a:t>.</a:t>
            </a:r>
          </a:p>
          <a:p>
            <a:pPr eaLnBrk="1" hangingPunct="1"/>
            <a:r>
              <a:rPr lang="en-GB" smtClean="0"/>
              <a:t>To do that </a:t>
            </a:r>
            <a:r>
              <a:rPr lang="en-GB" smtClean="0">
                <a:sym typeface="Wingdings" pitchFamily="2" charset="2"/>
              </a:rPr>
              <a:t> </a:t>
            </a:r>
            <a:r>
              <a:rPr lang="en-GB" smtClean="0">
                <a:solidFill>
                  <a:srgbClr val="C00000"/>
                </a:solidFill>
                <a:sym typeface="Wingdings" pitchFamily="2" charset="2"/>
              </a:rPr>
              <a:t>contrasts</a:t>
            </a:r>
            <a:r>
              <a:rPr lang="en-GB" smtClean="0">
                <a:sym typeface="Wingdings" pitchFamily="2" charset="2"/>
              </a:rPr>
              <a:t>, because:</a:t>
            </a:r>
          </a:p>
          <a:p>
            <a:pPr lvl="1" eaLnBrk="1" hangingPunct="1"/>
            <a:r>
              <a:rPr lang="en-GB" smtClean="0"/>
              <a:t>Usually the whole </a:t>
            </a:r>
            <a:r>
              <a:rPr lang="el-GR" smtClean="0"/>
              <a:t>β</a:t>
            </a:r>
            <a:r>
              <a:rPr lang="en-GB" smtClean="0"/>
              <a:t> vector per se is not interesting</a:t>
            </a:r>
          </a:p>
          <a:p>
            <a:pPr lvl="1" eaLnBrk="1" hangingPunct="1"/>
            <a:r>
              <a:rPr lang="en-GB" smtClean="0"/>
              <a:t>Research hypotheses are most often based on </a:t>
            </a:r>
            <a:r>
              <a:rPr lang="en-GB" smtClean="0">
                <a:solidFill>
                  <a:srgbClr val="C00000"/>
                </a:solidFill>
              </a:rPr>
              <a:t>comparisons</a:t>
            </a:r>
            <a:r>
              <a:rPr lang="en-GB" smtClean="0"/>
              <a:t> between conditions, or between a condition and a baseline</a:t>
            </a:r>
          </a:p>
          <a:p>
            <a:pPr eaLnBrk="1" hangingPunct="1"/>
            <a:r>
              <a:rPr lang="en-GB" smtClean="0"/>
              <a:t>Contrast vector, named </a:t>
            </a:r>
            <a:r>
              <a:rPr lang="en-GB" smtClean="0">
                <a:solidFill>
                  <a:srgbClr val="C00000"/>
                </a:solidFill>
              </a:rPr>
              <a:t>c</a:t>
            </a:r>
            <a:r>
              <a:rPr lang="en-GB" smtClean="0"/>
              <a:t>, allows:</a:t>
            </a:r>
          </a:p>
          <a:p>
            <a:pPr lvl="1" eaLnBrk="1" hangingPunct="1"/>
            <a:r>
              <a:rPr lang="en-GB" smtClean="0"/>
              <a:t>Selection of a </a:t>
            </a:r>
            <a:r>
              <a:rPr lang="en-GB" smtClean="0">
                <a:solidFill>
                  <a:srgbClr val="C00000"/>
                </a:solidFill>
              </a:rPr>
              <a:t>specific effect of interest</a:t>
            </a:r>
          </a:p>
          <a:p>
            <a:pPr lvl="1" eaLnBrk="1" hangingPunct="1"/>
            <a:r>
              <a:rPr lang="en-GB" smtClean="0">
                <a:solidFill>
                  <a:srgbClr val="C00000"/>
                </a:solidFill>
              </a:rPr>
              <a:t>Statistical test </a:t>
            </a:r>
            <a:r>
              <a:rPr lang="en-GB" smtClean="0"/>
              <a:t>of this effect</a:t>
            </a:r>
          </a:p>
          <a:p>
            <a:pPr lvl="1" eaLnBrk="1" hangingPunct="1"/>
            <a:endParaRPr lang="en-GB"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635000"/>
            <a:ext cx="8229600" cy="922338"/>
          </a:xfrm>
        </p:spPr>
        <p:txBody>
          <a:bodyPr/>
          <a:lstStyle/>
          <a:p>
            <a:pPr eaLnBrk="1" hangingPunct="1"/>
            <a:r>
              <a:rPr lang="en-GB" sz="3200" smtClean="0"/>
              <a:t>Contrasts: definition and use</a:t>
            </a:r>
          </a:p>
        </p:txBody>
      </p:sp>
      <p:sp>
        <p:nvSpPr>
          <p:cNvPr id="7171" name="Content Placeholder 2"/>
          <p:cNvSpPr>
            <a:spLocks noGrp="1"/>
          </p:cNvSpPr>
          <p:nvPr>
            <p:ph idx="1"/>
          </p:nvPr>
        </p:nvSpPr>
        <p:spPr>
          <a:xfrm>
            <a:off x="457200" y="1341438"/>
            <a:ext cx="8229600" cy="5256212"/>
          </a:xfrm>
        </p:spPr>
        <p:txBody>
          <a:bodyPr/>
          <a:lstStyle/>
          <a:p>
            <a:pPr eaLnBrk="1" hangingPunct="1"/>
            <a:r>
              <a:rPr lang="en-GB" dirty="0" smtClean="0"/>
              <a:t>Form of a contrast vector:</a:t>
            </a:r>
          </a:p>
          <a:p>
            <a:pPr eaLnBrk="1" hangingPunct="1">
              <a:buFontTx/>
              <a:buNone/>
            </a:pPr>
            <a:r>
              <a:rPr lang="en-GB" dirty="0" smtClean="0"/>
              <a:t>			</a:t>
            </a:r>
            <a:r>
              <a:rPr lang="en-GB" dirty="0" err="1" smtClean="0">
                <a:solidFill>
                  <a:srgbClr val="7030A0"/>
                </a:solidFill>
              </a:rPr>
              <a:t>c</a:t>
            </a:r>
            <a:r>
              <a:rPr lang="en-GB" baseline="30000" dirty="0" err="1">
                <a:solidFill>
                  <a:srgbClr val="7030A0"/>
                </a:solidFill>
              </a:rPr>
              <a:t>T</a:t>
            </a:r>
            <a:r>
              <a:rPr lang="en-GB" dirty="0" smtClean="0">
                <a:solidFill>
                  <a:srgbClr val="7030A0"/>
                </a:solidFill>
              </a:rPr>
              <a:t> </a:t>
            </a:r>
            <a:r>
              <a:rPr lang="en-GB" dirty="0" smtClean="0">
                <a:solidFill>
                  <a:srgbClr val="7030A0"/>
                </a:solidFill>
              </a:rPr>
              <a:t>= [ 1  0  0  0 ... ]</a:t>
            </a:r>
          </a:p>
          <a:p>
            <a:pPr eaLnBrk="1" hangingPunct="1"/>
            <a:endParaRPr lang="en-GB" dirty="0" smtClean="0"/>
          </a:p>
          <a:p>
            <a:pPr eaLnBrk="1" hangingPunct="1"/>
            <a:r>
              <a:rPr lang="en-GB" dirty="0" smtClean="0"/>
              <a:t>Meaning: linear combination of the regression coefficients  </a:t>
            </a:r>
            <a:r>
              <a:rPr lang="el-GR" b="1" dirty="0" smtClean="0"/>
              <a:t>β</a:t>
            </a:r>
            <a:endParaRPr lang="en-GB" b="1" dirty="0" smtClean="0"/>
          </a:p>
          <a:p>
            <a:pPr eaLnBrk="1" hangingPunct="1">
              <a:buFontTx/>
              <a:buNone/>
            </a:pPr>
            <a:r>
              <a:rPr lang="en-GB" dirty="0" smtClean="0"/>
              <a:t>		</a:t>
            </a:r>
            <a:r>
              <a:rPr lang="en-GB" dirty="0" err="1" smtClean="0">
                <a:solidFill>
                  <a:srgbClr val="7030A0"/>
                </a:solidFill>
              </a:rPr>
              <a:t>c</a:t>
            </a:r>
            <a:r>
              <a:rPr lang="en-GB" baseline="30000" dirty="0" err="1" smtClean="0">
                <a:solidFill>
                  <a:srgbClr val="7030A0"/>
                </a:solidFill>
              </a:rPr>
              <a:t>T</a:t>
            </a:r>
            <a:r>
              <a:rPr lang="en-GB" dirty="0" smtClean="0">
                <a:solidFill>
                  <a:srgbClr val="7030A0"/>
                </a:solidFill>
              </a:rPr>
              <a:t>β = 1 * β</a:t>
            </a:r>
            <a:r>
              <a:rPr lang="en-GB" baseline="-25000" dirty="0" smtClean="0">
                <a:solidFill>
                  <a:srgbClr val="7030A0"/>
                </a:solidFill>
              </a:rPr>
              <a:t>1</a:t>
            </a:r>
            <a:r>
              <a:rPr lang="en-GB" dirty="0" smtClean="0">
                <a:solidFill>
                  <a:srgbClr val="7030A0"/>
                </a:solidFill>
              </a:rPr>
              <a:t> + 0 * β</a:t>
            </a:r>
            <a:r>
              <a:rPr lang="en-GB" baseline="-25000" dirty="0" smtClean="0">
                <a:solidFill>
                  <a:srgbClr val="7030A0"/>
                </a:solidFill>
              </a:rPr>
              <a:t>2</a:t>
            </a:r>
            <a:r>
              <a:rPr lang="en-GB" dirty="0" smtClean="0">
                <a:solidFill>
                  <a:srgbClr val="7030A0"/>
                </a:solidFill>
              </a:rPr>
              <a:t> + 0 * β</a:t>
            </a:r>
            <a:r>
              <a:rPr lang="en-GB" baseline="-25000" dirty="0" smtClean="0">
                <a:solidFill>
                  <a:srgbClr val="7030A0"/>
                </a:solidFill>
              </a:rPr>
              <a:t>3</a:t>
            </a:r>
            <a:r>
              <a:rPr lang="en-GB" dirty="0" smtClean="0">
                <a:solidFill>
                  <a:srgbClr val="7030A0"/>
                </a:solidFill>
              </a:rPr>
              <a:t> + 0 * β</a:t>
            </a:r>
            <a:r>
              <a:rPr lang="en-GB" baseline="-25000" dirty="0" smtClean="0">
                <a:solidFill>
                  <a:srgbClr val="7030A0"/>
                </a:solidFill>
              </a:rPr>
              <a:t>4</a:t>
            </a:r>
            <a:r>
              <a:rPr lang="en-GB" dirty="0" smtClean="0">
                <a:solidFill>
                  <a:srgbClr val="7030A0"/>
                </a:solidFill>
              </a:rPr>
              <a:t> ...</a:t>
            </a:r>
          </a:p>
          <a:p>
            <a:pPr eaLnBrk="1" hangingPunct="1"/>
            <a:endParaRPr lang="en-GB" dirty="0" smtClean="0"/>
          </a:p>
          <a:p>
            <a:pPr eaLnBrk="1" hangingPunct="1"/>
            <a:r>
              <a:rPr lang="en-GB" dirty="0" smtClean="0"/>
              <a:t>Contrasts and their interpretation </a:t>
            </a:r>
            <a:r>
              <a:rPr lang="en-GB" dirty="0" smtClean="0"/>
              <a:t>depend </a:t>
            </a:r>
            <a:r>
              <a:rPr lang="en-GB" dirty="0" smtClean="0"/>
              <a:t>on model specification and experimental design </a:t>
            </a:r>
            <a:r>
              <a:rPr lang="en-GB" dirty="0" smtClean="0">
                <a:sym typeface="Wingdings" pitchFamily="2" charset="2"/>
              </a:rPr>
              <a:t> important to think about model and comparisons beforehand</a:t>
            </a:r>
            <a:endParaRPr lang="en-GB"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Outline</a:t>
            </a:r>
            <a:endParaRPr lang="fr-FR" sz="4000" b="1">
              <a:solidFill>
                <a:schemeClr val="bg1"/>
              </a:solidFill>
            </a:endParaRPr>
          </a:p>
        </p:txBody>
      </p:sp>
      <p:sp>
        <p:nvSpPr>
          <p:cNvPr id="6147" name="Rectangle 5"/>
          <p:cNvSpPr>
            <a:spLocks noGrp="1" noChangeArrowheads="1"/>
          </p:cNvSpPr>
          <p:nvPr>
            <p:ph type="body" idx="1"/>
          </p:nvPr>
        </p:nvSpPr>
        <p:spPr>
          <a:xfrm>
            <a:off x="539750" y="1196975"/>
            <a:ext cx="9258300" cy="6096000"/>
          </a:xfrm>
        </p:spPr>
        <p:txBody>
          <a:bodyPr/>
          <a:lstStyle/>
          <a:p>
            <a:pPr eaLnBrk="1" hangingPunct="1">
              <a:lnSpc>
                <a:spcPct val="80000"/>
              </a:lnSpc>
              <a:buFont typeface="Wingdings" pitchFamily="2" charset="2"/>
              <a:buChar char="Ø"/>
            </a:pPr>
            <a:r>
              <a:rPr lang="en-CA" sz="2000" smtClean="0"/>
              <a:t>What is ‘</a:t>
            </a:r>
            <a:r>
              <a:rPr lang="en-CA" sz="2000" b="1" smtClean="0"/>
              <a:t>1st level analysis</a:t>
            </a:r>
            <a:r>
              <a:rPr lang="en-CA" sz="2000" smtClean="0"/>
              <a:t>’?</a:t>
            </a:r>
          </a:p>
          <a:p>
            <a:pPr eaLnBrk="1" hangingPunct="1">
              <a:lnSpc>
                <a:spcPct val="80000"/>
              </a:lnSpc>
              <a:buFont typeface="Wingdings" pitchFamily="2" charset="2"/>
              <a:buChar char="Ø"/>
            </a:pPr>
            <a:endParaRPr lang="en-CA" sz="2000" smtClean="0"/>
          </a:p>
          <a:p>
            <a:pPr eaLnBrk="1" hangingPunct="1">
              <a:lnSpc>
                <a:spcPct val="80000"/>
              </a:lnSpc>
              <a:buFont typeface="Wingdings" pitchFamily="2" charset="2"/>
              <a:buChar char="Ø"/>
            </a:pPr>
            <a:endParaRPr lang="en-CA" sz="2000" smtClean="0"/>
          </a:p>
          <a:p>
            <a:pPr eaLnBrk="1" hangingPunct="1">
              <a:lnSpc>
                <a:spcPct val="80000"/>
              </a:lnSpc>
              <a:buFont typeface="Wingdings" pitchFamily="2" charset="2"/>
              <a:buChar char="Ø"/>
            </a:pPr>
            <a:r>
              <a:rPr lang="en-CA" sz="2000" b="1" smtClean="0"/>
              <a:t>The Design matrix </a:t>
            </a:r>
          </a:p>
          <a:p>
            <a:pPr lvl="1" eaLnBrk="1" hangingPunct="1">
              <a:lnSpc>
                <a:spcPct val="80000"/>
              </a:lnSpc>
              <a:buFont typeface="Wingdings" pitchFamily="2" charset="2"/>
              <a:buChar char="Ø"/>
            </a:pPr>
            <a:r>
              <a:rPr lang="en-CA" sz="2000" smtClean="0"/>
              <a:t>What are we testing for?</a:t>
            </a:r>
          </a:p>
          <a:p>
            <a:pPr lvl="1" eaLnBrk="1" hangingPunct="1">
              <a:lnSpc>
                <a:spcPct val="80000"/>
              </a:lnSpc>
              <a:buFont typeface="Wingdings" pitchFamily="2" charset="2"/>
              <a:buChar char="Ø"/>
            </a:pPr>
            <a:r>
              <a:rPr lang="en-CA" sz="2000" smtClean="0"/>
              <a:t>What do all the black lines mean?</a:t>
            </a:r>
          </a:p>
          <a:p>
            <a:pPr lvl="1" eaLnBrk="1" hangingPunct="1">
              <a:lnSpc>
                <a:spcPct val="80000"/>
              </a:lnSpc>
              <a:buFont typeface="Wingdings" pitchFamily="2" charset="2"/>
              <a:buChar char="Ø"/>
            </a:pPr>
            <a:r>
              <a:rPr lang="en-CA" sz="2000" smtClean="0"/>
              <a:t>What do we need to include?</a:t>
            </a:r>
          </a:p>
          <a:p>
            <a:pPr lvl="1" eaLnBrk="1" hangingPunct="1">
              <a:lnSpc>
                <a:spcPct val="80000"/>
              </a:lnSpc>
              <a:buFont typeface="Wingdings" pitchFamily="2" charset="2"/>
              <a:buNone/>
            </a:pPr>
            <a:r>
              <a:rPr lang="en-CA" sz="2000" smtClean="0"/>
              <a:t/>
            </a:r>
            <a:br>
              <a:rPr lang="en-CA" sz="2000" smtClean="0"/>
            </a:br>
            <a:endParaRPr lang="en-CA" sz="2000" smtClean="0"/>
          </a:p>
          <a:p>
            <a:pPr eaLnBrk="1" hangingPunct="1">
              <a:lnSpc>
                <a:spcPct val="80000"/>
              </a:lnSpc>
              <a:buFont typeface="Wingdings" pitchFamily="2" charset="2"/>
              <a:buChar char="Ø"/>
            </a:pPr>
            <a:r>
              <a:rPr lang="en-CA" sz="2000" b="1" smtClean="0"/>
              <a:t>Contrasts</a:t>
            </a:r>
          </a:p>
          <a:p>
            <a:pPr lvl="1" eaLnBrk="1" hangingPunct="1">
              <a:lnSpc>
                <a:spcPct val="80000"/>
              </a:lnSpc>
              <a:buFont typeface="Wingdings" pitchFamily="2" charset="2"/>
              <a:buChar char="Ø"/>
            </a:pPr>
            <a:r>
              <a:rPr lang="en-CA" sz="2000" smtClean="0"/>
              <a:t>What are they for?</a:t>
            </a:r>
          </a:p>
          <a:p>
            <a:pPr lvl="1" eaLnBrk="1" hangingPunct="1">
              <a:lnSpc>
                <a:spcPct val="80000"/>
              </a:lnSpc>
              <a:buFont typeface="Wingdings" pitchFamily="2" charset="2"/>
              <a:buChar char="Ø"/>
            </a:pPr>
            <a:r>
              <a:rPr lang="en-CA" sz="2000" smtClean="0"/>
              <a:t>t and F contrasts</a:t>
            </a:r>
          </a:p>
          <a:p>
            <a:pPr lvl="1" eaLnBrk="1" hangingPunct="1">
              <a:lnSpc>
                <a:spcPct val="80000"/>
              </a:lnSpc>
              <a:buFont typeface="Wingdings" pitchFamily="2" charset="2"/>
              <a:buChar char="Ø"/>
            </a:pPr>
            <a:r>
              <a:rPr lang="en-CA" sz="2000" smtClean="0"/>
              <a:t>How do we do that in SPM8?</a:t>
            </a:r>
          </a:p>
          <a:p>
            <a:pPr lvl="1" eaLnBrk="1" hangingPunct="1">
              <a:lnSpc>
                <a:spcPct val="80000"/>
              </a:lnSpc>
              <a:buFont typeface="Wingdings" pitchFamily="2" charset="2"/>
              <a:buChar char="Ø"/>
            </a:pPr>
            <a:r>
              <a:rPr lang="en-CA" sz="2000" smtClean="0"/>
              <a:t>Levels of inference</a:t>
            </a:r>
            <a:endParaRPr lang="fr-FR" sz="2000" smtClean="0"/>
          </a:p>
          <a:p>
            <a:pPr eaLnBrk="1" hangingPunct="1">
              <a:lnSpc>
                <a:spcPct val="80000"/>
              </a:lnSpc>
              <a:buFont typeface="Wingdings" pitchFamily="2" charset="2"/>
              <a:buChar char="Ø"/>
            </a:pPr>
            <a:endParaRPr lang="fr-FR" smtClean="0"/>
          </a:p>
        </p:txBody>
      </p:sp>
      <p:grpSp>
        <p:nvGrpSpPr>
          <p:cNvPr id="6148" name="Group 17"/>
          <p:cNvGrpSpPr>
            <a:grpSpLocks/>
          </p:cNvGrpSpPr>
          <p:nvPr/>
        </p:nvGrpSpPr>
        <p:grpSpPr bwMode="auto">
          <a:xfrm>
            <a:off x="5508625" y="4437063"/>
            <a:ext cx="3168650" cy="2195512"/>
            <a:chOff x="4196" y="2640"/>
            <a:chExt cx="1996" cy="1383"/>
          </a:xfrm>
        </p:grpSpPr>
        <p:grpSp>
          <p:nvGrpSpPr>
            <p:cNvPr id="6150" name="Group 7"/>
            <p:cNvGrpSpPr>
              <a:grpSpLocks/>
            </p:cNvGrpSpPr>
            <p:nvPr/>
          </p:nvGrpSpPr>
          <p:grpSpPr bwMode="auto">
            <a:xfrm>
              <a:off x="4248" y="2640"/>
              <a:ext cx="1815" cy="1179"/>
              <a:chOff x="4248" y="2640"/>
              <a:chExt cx="1815" cy="1179"/>
            </a:xfrm>
          </p:grpSpPr>
          <p:sp>
            <p:nvSpPr>
              <p:cNvPr id="6152" name="Rectangle 8"/>
              <p:cNvSpPr>
                <a:spLocks noChangeArrowheads="1"/>
              </p:cNvSpPr>
              <p:nvPr/>
            </p:nvSpPr>
            <p:spPr bwMode="auto">
              <a:xfrm>
                <a:off x="5609" y="2640"/>
                <a:ext cx="363" cy="589"/>
              </a:xfrm>
              <a:prstGeom prst="rect">
                <a:avLst/>
              </a:prstGeom>
              <a:solidFill>
                <a:schemeClr val="folHlink"/>
              </a:solidFill>
              <a:ln w="9525">
                <a:solidFill>
                  <a:schemeClr val="tx1"/>
                </a:solidFill>
                <a:miter lim="800000"/>
                <a:headEnd/>
                <a:tailEnd/>
              </a:ln>
            </p:spPr>
            <p:txBody>
              <a:bodyPr wrap="none" anchor="ctr"/>
              <a:lstStyle/>
              <a:p>
                <a:endParaRPr lang="en-ZA"/>
              </a:p>
            </p:txBody>
          </p:sp>
          <p:grpSp>
            <p:nvGrpSpPr>
              <p:cNvPr id="6153" name="Group 9"/>
              <p:cNvGrpSpPr>
                <a:grpSpLocks/>
              </p:cNvGrpSpPr>
              <p:nvPr/>
            </p:nvGrpSpPr>
            <p:grpSpPr bwMode="auto">
              <a:xfrm>
                <a:off x="4248" y="2640"/>
                <a:ext cx="1815" cy="1179"/>
                <a:chOff x="4248" y="2853"/>
                <a:chExt cx="1815" cy="1179"/>
              </a:xfrm>
            </p:grpSpPr>
            <p:sp>
              <p:nvSpPr>
                <p:cNvPr id="6154" name="Rectangle 10"/>
                <p:cNvSpPr>
                  <a:spLocks noChangeArrowheads="1"/>
                </p:cNvSpPr>
                <p:nvPr/>
              </p:nvSpPr>
              <p:spPr bwMode="auto">
                <a:xfrm>
                  <a:off x="4248" y="2853"/>
                  <a:ext cx="363" cy="589"/>
                </a:xfrm>
                <a:prstGeom prst="rect">
                  <a:avLst/>
                </a:prstGeom>
                <a:solidFill>
                  <a:schemeClr val="folHlink"/>
                </a:solidFill>
                <a:ln w="9525">
                  <a:solidFill>
                    <a:schemeClr val="tx1"/>
                  </a:solidFill>
                  <a:miter lim="800000"/>
                  <a:headEnd/>
                  <a:tailEnd/>
                </a:ln>
              </p:spPr>
              <p:txBody>
                <a:bodyPr wrap="none" anchor="ctr"/>
                <a:lstStyle/>
                <a:p>
                  <a:endParaRPr lang="en-ZA"/>
                </a:p>
              </p:txBody>
            </p:sp>
            <p:sp>
              <p:nvSpPr>
                <p:cNvPr id="6155" name="Rectangle 11"/>
                <p:cNvSpPr>
                  <a:spLocks noChangeArrowheads="1"/>
                </p:cNvSpPr>
                <p:nvPr/>
              </p:nvSpPr>
              <p:spPr bwMode="auto">
                <a:xfrm>
                  <a:off x="4657" y="3443"/>
                  <a:ext cx="363" cy="589"/>
                </a:xfrm>
                <a:prstGeom prst="rect">
                  <a:avLst/>
                </a:prstGeom>
                <a:solidFill>
                  <a:schemeClr val="folHlink"/>
                </a:solidFill>
                <a:ln w="9525">
                  <a:solidFill>
                    <a:schemeClr val="tx1"/>
                  </a:solidFill>
                  <a:miter lim="800000"/>
                  <a:headEnd/>
                  <a:tailEnd/>
                </a:ln>
              </p:spPr>
              <p:txBody>
                <a:bodyPr wrap="none" anchor="ctr"/>
                <a:lstStyle/>
                <a:p>
                  <a:endParaRPr lang="en-ZA"/>
                </a:p>
              </p:txBody>
            </p:sp>
            <p:sp>
              <p:nvSpPr>
                <p:cNvPr id="6156" name="Rectangle 12"/>
                <p:cNvSpPr>
                  <a:spLocks noChangeArrowheads="1"/>
                </p:cNvSpPr>
                <p:nvPr/>
              </p:nvSpPr>
              <p:spPr bwMode="auto">
                <a:xfrm>
                  <a:off x="5156" y="3443"/>
                  <a:ext cx="363" cy="589"/>
                </a:xfrm>
                <a:prstGeom prst="rect">
                  <a:avLst/>
                </a:prstGeom>
                <a:solidFill>
                  <a:schemeClr val="folHlink"/>
                </a:solidFill>
                <a:ln w="9525">
                  <a:solidFill>
                    <a:schemeClr val="tx1"/>
                  </a:solidFill>
                  <a:miter lim="800000"/>
                  <a:headEnd/>
                  <a:tailEnd/>
                </a:ln>
              </p:spPr>
              <p:txBody>
                <a:bodyPr wrap="none" anchor="ctr"/>
                <a:lstStyle/>
                <a:p>
                  <a:endParaRPr lang="en-ZA"/>
                </a:p>
              </p:txBody>
            </p:sp>
            <p:sp>
              <p:nvSpPr>
                <p:cNvPr id="6157" name="Text Box 13"/>
                <p:cNvSpPr txBox="1">
                  <a:spLocks noChangeArrowheads="1"/>
                </p:cNvSpPr>
                <p:nvPr/>
              </p:nvSpPr>
              <p:spPr bwMode="auto">
                <a:xfrm>
                  <a:off x="4294" y="3352"/>
                  <a:ext cx="1769" cy="250"/>
                </a:xfrm>
                <a:prstGeom prst="rect">
                  <a:avLst/>
                </a:prstGeom>
                <a:noFill/>
                <a:ln w="9525">
                  <a:noFill/>
                  <a:miter lim="800000"/>
                  <a:headEnd/>
                  <a:tailEnd/>
                </a:ln>
              </p:spPr>
              <p:txBody>
                <a:bodyPr>
                  <a:spAutoFit/>
                </a:bodyPr>
                <a:lstStyle/>
                <a:p>
                  <a:pPr>
                    <a:spcBef>
                      <a:spcPct val="50000"/>
                    </a:spcBef>
                  </a:pPr>
                  <a:r>
                    <a:rPr lang="en-GB" sz="2000"/>
                    <a:t>A        B        C         D</a:t>
                  </a:r>
                  <a:endParaRPr lang="en-US" sz="2000"/>
                </a:p>
              </p:txBody>
            </p:sp>
          </p:grpSp>
        </p:grpSp>
        <p:sp>
          <p:nvSpPr>
            <p:cNvPr id="6151" name="Text Box 14"/>
            <p:cNvSpPr txBox="1">
              <a:spLocks noChangeArrowheads="1"/>
            </p:cNvSpPr>
            <p:nvPr/>
          </p:nvSpPr>
          <p:spPr bwMode="auto">
            <a:xfrm>
              <a:off x="4196" y="3792"/>
              <a:ext cx="1996" cy="231"/>
            </a:xfrm>
            <a:prstGeom prst="rect">
              <a:avLst/>
            </a:prstGeom>
            <a:noFill/>
            <a:ln w="9525">
              <a:noFill/>
              <a:miter lim="800000"/>
              <a:headEnd/>
              <a:tailEnd/>
            </a:ln>
          </p:spPr>
          <p:txBody>
            <a:bodyPr>
              <a:spAutoFit/>
            </a:bodyPr>
            <a:lstStyle/>
            <a:p>
              <a:pPr>
                <a:spcBef>
                  <a:spcPct val="50000"/>
                </a:spcBef>
              </a:pPr>
              <a:r>
                <a:rPr lang="en-GB"/>
                <a:t>[1          -1         -1          1]</a:t>
              </a:r>
              <a:endParaRPr lang="en-US"/>
            </a:p>
          </p:txBody>
        </p:sp>
      </p:grpSp>
      <p:pic>
        <p:nvPicPr>
          <p:cNvPr id="6149" name="Picture 18"/>
          <p:cNvPicPr>
            <a:picLocks noChangeAspect="1" noChangeArrowheads="1"/>
          </p:cNvPicPr>
          <p:nvPr/>
        </p:nvPicPr>
        <p:blipFill>
          <a:blip r:embed="rId3" cstate="print"/>
          <a:srcRect l="21637" t="12311" r="15608" b="11301"/>
          <a:stretch>
            <a:fillRect/>
          </a:stretch>
        </p:blipFill>
        <p:spPr bwMode="auto">
          <a:xfrm>
            <a:off x="5472113" y="620713"/>
            <a:ext cx="3671887" cy="3560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z="2800" smtClean="0"/>
              <a:t>Contrasts and Inference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dirty="0" smtClean="0">
                <a:solidFill>
                  <a:schemeClr val="bg1">
                    <a:lumMod val="75000"/>
                  </a:schemeClr>
                </a:solidFill>
              </a:rPr>
              <a:t>Contrasts: what and why?</a:t>
            </a:r>
          </a:p>
          <a:p>
            <a:pPr eaLnBrk="1" fontAlgn="auto" hangingPunct="1">
              <a:spcAft>
                <a:spcPts val="0"/>
              </a:spcAft>
              <a:buFont typeface="Arial" pitchFamily="34" charset="0"/>
              <a:buChar char="•"/>
              <a:defRPr/>
            </a:pPr>
            <a:r>
              <a:rPr lang="en-GB" dirty="0" smtClean="0"/>
              <a:t>T-contrasts</a:t>
            </a:r>
          </a:p>
          <a:p>
            <a:pPr eaLnBrk="1" fontAlgn="auto" hangingPunct="1">
              <a:spcAft>
                <a:spcPts val="0"/>
              </a:spcAft>
              <a:buFont typeface="Arial" pitchFamily="34" charset="0"/>
              <a:buChar char="•"/>
              <a:defRPr/>
            </a:pPr>
            <a:r>
              <a:rPr lang="en-GB" dirty="0" smtClean="0">
                <a:solidFill>
                  <a:schemeClr val="bg1">
                    <a:lumMod val="75000"/>
                  </a:schemeClr>
                </a:solidFill>
              </a:rPr>
              <a:t>F-contrasts</a:t>
            </a:r>
          </a:p>
          <a:p>
            <a:pPr eaLnBrk="1" fontAlgn="auto" hangingPunct="1">
              <a:spcAft>
                <a:spcPts val="0"/>
              </a:spcAft>
              <a:buFont typeface="Arial" pitchFamily="34" charset="0"/>
              <a:buChar char="•"/>
              <a:defRPr/>
            </a:pPr>
            <a:r>
              <a:rPr lang="en-GB" dirty="0" smtClean="0">
                <a:solidFill>
                  <a:schemeClr val="bg1">
                    <a:lumMod val="75000"/>
                  </a:schemeClr>
                </a:solidFill>
              </a:rPr>
              <a:t>Example on SPM</a:t>
            </a:r>
          </a:p>
          <a:p>
            <a:pPr eaLnBrk="1" fontAlgn="auto" hangingPunct="1">
              <a:spcAft>
                <a:spcPts val="0"/>
              </a:spcAft>
              <a:buFont typeface="Arial" pitchFamily="34" charset="0"/>
              <a:buChar char="•"/>
              <a:defRPr/>
            </a:pPr>
            <a:r>
              <a:rPr lang="en-GB" dirty="0" smtClean="0">
                <a:solidFill>
                  <a:schemeClr val="bg1">
                    <a:lumMod val="75000"/>
                  </a:schemeClr>
                </a:solidFill>
              </a:rPr>
              <a:t>Levels of inference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922338"/>
            <a:ext cx="8229600" cy="922337"/>
          </a:xfrm>
        </p:spPr>
        <p:txBody>
          <a:bodyPr/>
          <a:lstStyle/>
          <a:p>
            <a:pPr eaLnBrk="1" hangingPunct="1"/>
            <a:r>
              <a:rPr lang="en-GB" sz="3200" smtClean="0"/>
              <a:t>T-contrasts</a:t>
            </a:r>
          </a:p>
        </p:txBody>
      </p:sp>
      <p:sp>
        <p:nvSpPr>
          <p:cNvPr id="8195" name="Content Placeholder 2"/>
          <p:cNvSpPr>
            <a:spLocks noGrp="1"/>
          </p:cNvSpPr>
          <p:nvPr>
            <p:ph idx="1"/>
          </p:nvPr>
        </p:nvSpPr>
        <p:spPr>
          <a:xfrm>
            <a:off x="323850" y="1916113"/>
            <a:ext cx="8496300" cy="4537075"/>
          </a:xfrm>
        </p:spPr>
        <p:txBody>
          <a:bodyPr/>
          <a:lstStyle/>
          <a:p>
            <a:pPr eaLnBrk="1" hangingPunct="1"/>
            <a:r>
              <a:rPr lang="en-GB" dirty="0" smtClean="0">
                <a:solidFill>
                  <a:srgbClr val="C00000"/>
                </a:solidFill>
              </a:rPr>
              <a:t>One-dimensional</a:t>
            </a:r>
            <a:r>
              <a:rPr lang="en-GB" dirty="0" smtClean="0"/>
              <a:t> and </a:t>
            </a:r>
            <a:r>
              <a:rPr lang="en-GB" dirty="0" smtClean="0">
                <a:solidFill>
                  <a:srgbClr val="C00000"/>
                </a:solidFill>
              </a:rPr>
              <a:t>directional</a:t>
            </a:r>
          </a:p>
          <a:p>
            <a:pPr lvl="1" eaLnBrk="1" hangingPunct="1"/>
            <a:r>
              <a:rPr lang="en-GB" dirty="0" err="1" smtClean="0"/>
              <a:t>eg</a:t>
            </a:r>
            <a:r>
              <a:rPr lang="en-GB" dirty="0" smtClean="0"/>
              <a:t>  </a:t>
            </a:r>
            <a:r>
              <a:rPr lang="en-GB" dirty="0" err="1" smtClean="0">
                <a:solidFill>
                  <a:srgbClr val="7030A0"/>
                </a:solidFill>
              </a:rPr>
              <a:t>c</a:t>
            </a:r>
            <a:r>
              <a:rPr lang="en-GB" baseline="30000" dirty="0" err="1">
                <a:solidFill>
                  <a:srgbClr val="7030A0"/>
                </a:solidFill>
              </a:rPr>
              <a:t>T</a:t>
            </a:r>
            <a:r>
              <a:rPr lang="en-GB" dirty="0" smtClean="0">
                <a:solidFill>
                  <a:srgbClr val="7030A0"/>
                </a:solidFill>
              </a:rPr>
              <a:t> </a:t>
            </a:r>
            <a:r>
              <a:rPr lang="en-GB" dirty="0" smtClean="0">
                <a:solidFill>
                  <a:srgbClr val="7030A0"/>
                </a:solidFill>
              </a:rPr>
              <a:t>= [ 1  0  0  0 ... ] </a:t>
            </a:r>
            <a:r>
              <a:rPr lang="en-GB" dirty="0" smtClean="0"/>
              <a:t>tests </a:t>
            </a:r>
            <a:r>
              <a:rPr lang="el-GR" dirty="0" smtClean="0"/>
              <a:t>β</a:t>
            </a:r>
            <a:r>
              <a:rPr lang="en-GB" baseline="-25000" dirty="0" smtClean="0"/>
              <a:t>1</a:t>
            </a:r>
            <a:r>
              <a:rPr lang="en-GB" dirty="0" smtClean="0"/>
              <a:t> &gt; 0, against the null hypothesis H</a:t>
            </a:r>
            <a:r>
              <a:rPr lang="en-GB" baseline="-25000" dirty="0" smtClean="0"/>
              <a:t>0</a:t>
            </a:r>
            <a:r>
              <a:rPr lang="en-GB" dirty="0" smtClean="0"/>
              <a:t>: </a:t>
            </a:r>
            <a:r>
              <a:rPr lang="el-GR" dirty="0" smtClean="0"/>
              <a:t>β</a:t>
            </a:r>
            <a:r>
              <a:rPr lang="en-GB" baseline="-25000" dirty="0" smtClean="0"/>
              <a:t>1</a:t>
            </a:r>
            <a:r>
              <a:rPr lang="en-GB" dirty="0" smtClean="0"/>
              <a:t>=0</a:t>
            </a:r>
          </a:p>
          <a:p>
            <a:pPr lvl="1" eaLnBrk="1" hangingPunct="1"/>
            <a:r>
              <a:rPr lang="en-GB" dirty="0" smtClean="0"/>
              <a:t>Equivalent to a one-tailed / unilateral t-test</a:t>
            </a:r>
          </a:p>
          <a:p>
            <a:pPr lvl="1" eaLnBrk="1" hangingPunct="1"/>
            <a:endParaRPr lang="en-GB" dirty="0" smtClean="0">
              <a:solidFill>
                <a:srgbClr val="7030A0"/>
              </a:solidFill>
            </a:endParaRPr>
          </a:p>
          <a:p>
            <a:pPr eaLnBrk="1" hangingPunct="1"/>
            <a:r>
              <a:rPr lang="en-GB" dirty="0" smtClean="0"/>
              <a:t>Function: </a:t>
            </a:r>
          </a:p>
          <a:p>
            <a:pPr lvl="1" eaLnBrk="1" hangingPunct="1"/>
            <a:r>
              <a:rPr lang="en-GB" dirty="0" smtClean="0"/>
              <a:t>Assess the </a:t>
            </a:r>
            <a:r>
              <a:rPr lang="en-GB" dirty="0" smtClean="0">
                <a:solidFill>
                  <a:srgbClr val="C00000"/>
                </a:solidFill>
              </a:rPr>
              <a:t>effect of one parameter </a:t>
            </a:r>
            <a:r>
              <a:rPr lang="en-GB" dirty="0" smtClean="0"/>
              <a:t>(</a:t>
            </a:r>
            <a:r>
              <a:rPr lang="en-GB" dirty="0" err="1" smtClean="0"/>
              <a:t>c</a:t>
            </a:r>
            <a:r>
              <a:rPr lang="en-GB" baseline="30000" dirty="0" err="1"/>
              <a:t>T</a:t>
            </a:r>
            <a:r>
              <a:rPr lang="en-GB" dirty="0" smtClean="0"/>
              <a:t> </a:t>
            </a:r>
            <a:r>
              <a:rPr lang="en-GB" dirty="0" smtClean="0"/>
              <a:t>= [1 0 0 0]) </a:t>
            </a:r>
          </a:p>
          <a:p>
            <a:pPr lvl="1" eaLnBrk="1" hangingPunct="1">
              <a:buFontTx/>
              <a:buNone/>
            </a:pPr>
            <a:r>
              <a:rPr lang="en-GB" dirty="0" smtClean="0"/>
              <a:t>OR</a:t>
            </a:r>
          </a:p>
          <a:p>
            <a:pPr lvl="1" eaLnBrk="1" hangingPunct="1"/>
            <a:r>
              <a:rPr lang="en-GB" dirty="0" smtClean="0">
                <a:solidFill>
                  <a:srgbClr val="C00000"/>
                </a:solidFill>
              </a:rPr>
              <a:t>Compare</a:t>
            </a:r>
            <a:r>
              <a:rPr lang="en-GB" dirty="0" smtClean="0"/>
              <a:t> specific combinations of parameters </a:t>
            </a:r>
            <a:endParaRPr lang="en-GB" dirty="0" smtClean="0"/>
          </a:p>
          <a:p>
            <a:pPr marL="457200" lvl="1" indent="0" eaLnBrk="1" hangingPunct="1">
              <a:buNone/>
            </a:pPr>
            <a:r>
              <a:rPr lang="en-GB" dirty="0" smtClean="0"/>
              <a:t>(</a:t>
            </a:r>
            <a:r>
              <a:rPr lang="en-GB" dirty="0" err="1" smtClean="0"/>
              <a:t>c</a:t>
            </a:r>
            <a:r>
              <a:rPr lang="en-GB" baseline="30000" dirty="0" err="1"/>
              <a:t>T</a:t>
            </a:r>
            <a:r>
              <a:rPr lang="en-GB" dirty="0" smtClean="0"/>
              <a:t> </a:t>
            </a:r>
            <a:r>
              <a:rPr lang="en-GB" dirty="0" smtClean="0"/>
              <a:t>= [-1 1 0 0])</a:t>
            </a:r>
          </a:p>
          <a:p>
            <a:pPr eaLnBrk="1" hangingPunct="1">
              <a:buFontTx/>
              <a:buNone/>
            </a:pPr>
            <a:r>
              <a:rPr lang="en-GB" dirty="0" smtClean="0"/>
              <a:t>		</a:t>
            </a:r>
            <a:endParaRPr lang="en-GB" dirty="0" smtClean="0">
              <a:solidFill>
                <a:srgbClr val="7030A0"/>
              </a:solidFill>
            </a:endParaRPr>
          </a:p>
          <a:p>
            <a:pPr eaLnBrk="1" hangingPunct="1"/>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777875"/>
            <a:ext cx="8229600" cy="922338"/>
          </a:xfrm>
        </p:spPr>
        <p:txBody>
          <a:bodyPr/>
          <a:lstStyle/>
          <a:p>
            <a:pPr eaLnBrk="1" hangingPunct="1"/>
            <a:r>
              <a:rPr lang="en-GB" sz="3200" smtClean="0"/>
              <a:t>T-contrasts</a:t>
            </a:r>
          </a:p>
        </p:txBody>
      </p:sp>
      <p:sp>
        <p:nvSpPr>
          <p:cNvPr id="1028" name="Content Placeholder 2"/>
          <p:cNvSpPr>
            <a:spLocks noGrp="1"/>
          </p:cNvSpPr>
          <p:nvPr>
            <p:ph idx="1"/>
          </p:nvPr>
        </p:nvSpPr>
        <p:spPr>
          <a:xfrm>
            <a:off x="323850" y="1700213"/>
            <a:ext cx="8496300" cy="5184775"/>
          </a:xfrm>
        </p:spPr>
        <p:txBody>
          <a:bodyPr/>
          <a:lstStyle/>
          <a:p>
            <a:pPr eaLnBrk="1" hangingPunct="1"/>
            <a:r>
              <a:rPr lang="en-GB" smtClean="0"/>
              <a:t>Test statistic:</a:t>
            </a:r>
          </a:p>
          <a:p>
            <a:pPr eaLnBrk="1" hangingPunct="1"/>
            <a:endParaRPr lang="en-GB" smtClean="0"/>
          </a:p>
          <a:p>
            <a:pPr eaLnBrk="1" hangingPunct="1">
              <a:buFontTx/>
              <a:buNone/>
            </a:pPr>
            <a:endParaRPr lang="en-GB" smtClean="0"/>
          </a:p>
          <a:p>
            <a:pPr eaLnBrk="1" hangingPunct="1"/>
            <a:endParaRPr lang="en-GB" smtClean="0"/>
          </a:p>
          <a:p>
            <a:pPr eaLnBrk="1" hangingPunct="1"/>
            <a:endParaRPr lang="en-GB" smtClean="0"/>
          </a:p>
          <a:p>
            <a:pPr eaLnBrk="1" hangingPunct="1"/>
            <a:endParaRPr lang="en-GB" sz="2400" smtClean="0"/>
          </a:p>
          <a:p>
            <a:pPr lvl="1" eaLnBrk="1" hangingPunct="1">
              <a:buFontTx/>
              <a:buNone/>
            </a:pPr>
            <a:endParaRPr lang="en-GB" smtClean="0">
              <a:solidFill>
                <a:srgbClr val="7030A0"/>
              </a:solidFill>
            </a:endParaRPr>
          </a:p>
          <a:p>
            <a:pPr eaLnBrk="1" hangingPunct="1"/>
            <a:r>
              <a:rPr lang="en-GB" smtClean="0"/>
              <a:t>Signal-to-noise measure: ratio of estimate to standard deviation of estimate</a:t>
            </a:r>
            <a:endParaRPr lang="en-GB" sz="2400" smtClean="0"/>
          </a:p>
          <a:p>
            <a:pPr eaLnBrk="1" hangingPunct="1">
              <a:buFontTx/>
              <a:buNone/>
            </a:pPr>
            <a:r>
              <a:rPr lang="en-GB" smtClean="0"/>
              <a:t>		</a:t>
            </a:r>
            <a:endParaRPr lang="en-GB" smtClean="0">
              <a:solidFill>
                <a:srgbClr val="7030A0"/>
              </a:solidFill>
            </a:endParaRPr>
          </a:p>
          <a:p>
            <a:pPr eaLnBrk="1" hangingPunct="1"/>
            <a:endParaRPr lang="en-GB" smtClean="0"/>
          </a:p>
        </p:txBody>
      </p:sp>
      <p:grpSp>
        <p:nvGrpSpPr>
          <p:cNvPr id="2" name="Group 37"/>
          <p:cNvGrpSpPr>
            <a:grpSpLocks/>
          </p:cNvGrpSpPr>
          <p:nvPr/>
        </p:nvGrpSpPr>
        <p:grpSpPr bwMode="auto">
          <a:xfrm>
            <a:off x="6156325" y="2347913"/>
            <a:ext cx="1949450" cy="1720850"/>
            <a:chOff x="1409" y="3010"/>
            <a:chExt cx="1228" cy="1084"/>
          </a:xfrm>
        </p:grpSpPr>
        <p:sp>
          <p:nvSpPr>
            <p:cNvPr id="1030" name="Rectangle 15"/>
            <p:cNvSpPr>
              <a:spLocks noChangeArrowheads="1"/>
            </p:cNvSpPr>
            <p:nvPr/>
          </p:nvSpPr>
          <p:spPr bwMode="auto">
            <a:xfrm>
              <a:off x="1409" y="3509"/>
              <a:ext cx="358" cy="250"/>
            </a:xfrm>
            <a:prstGeom prst="rect">
              <a:avLst/>
            </a:prstGeom>
            <a:noFill/>
            <a:ln w="9525">
              <a:noFill/>
              <a:miter lim="800000"/>
              <a:headEnd/>
              <a:tailEnd/>
            </a:ln>
          </p:spPr>
          <p:txBody>
            <a:bodyPr wrap="none" lIns="90488" tIns="44450" rIns="90488" bIns="44450">
              <a:spAutoFit/>
            </a:bodyPr>
            <a:lstStyle/>
            <a:p>
              <a:r>
                <a:rPr lang="en-GB" sz="2000" i="1">
                  <a:solidFill>
                    <a:srgbClr val="7030A0"/>
                  </a:solidFill>
                  <a:latin typeface="Times New Roman" pitchFamily="18" charset="0"/>
                </a:rPr>
                <a:t>T</a:t>
              </a:r>
              <a:r>
                <a:rPr lang="en-GB" sz="2000" b="1">
                  <a:solidFill>
                    <a:srgbClr val="7030A0"/>
                  </a:solidFill>
                  <a:latin typeface="Calibri" pitchFamily="34" charset="0"/>
                </a:rPr>
                <a:t> =</a:t>
              </a:r>
              <a:r>
                <a:rPr lang="en-GB" sz="2000" b="1">
                  <a:latin typeface="Calibri" pitchFamily="34" charset="0"/>
                </a:rPr>
                <a:t> </a:t>
              </a:r>
            </a:p>
          </p:txBody>
        </p:sp>
        <p:sp>
          <p:nvSpPr>
            <p:cNvPr id="1031" name="Rectangle 16"/>
            <p:cNvSpPr>
              <a:spLocks noChangeArrowheads="1"/>
            </p:cNvSpPr>
            <p:nvPr/>
          </p:nvSpPr>
          <p:spPr bwMode="auto">
            <a:xfrm>
              <a:off x="1750" y="3010"/>
              <a:ext cx="803" cy="580"/>
            </a:xfrm>
            <a:prstGeom prst="rect">
              <a:avLst/>
            </a:prstGeom>
            <a:noFill/>
            <a:ln w="9525">
              <a:noFill/>
              <a:miter lim="800000"/>
              <a:headEnd/>
              <a:tailEnd/>
            </a:ln>
          </p:spPr>
          <p:txBody>
            <a:bodyPr wrap="none" lIns="90488" tIns="44450" rIns="90488" bIns="44450">
              <a:spAutoFit/>
            </a:bodyPr>
            <a:lstStyle/>
            <a:p>
              <a:pPr algn="ctr"/>
              <a:r>
                <a:rPr lang="en-GB" b="1" i="1">
                  <a:solidFill>
                    <a:srgbClr val="7030A0"/>
                  </a:solidFill>
                  <a:latin typeface="Calibri" pitchFamily="34" charset="0"/>
                </a:rPr>
                <a:t>contrast</a:t>
              </a:r>
              <a:r>
                <a:rPr lang="en-GB" b="1">
                  <a:solidFill>
                    <a:srgbClr val="7030A0"/>
                  </a:solidFill>
                  <a:latin typeface="Calibri" pitchFamily="34" charset="0"/>
                </a:rPr>
                <a:t> of</a:t>
              </a:r>
              <a:br>
                <a:rPr lang="en-GB" b="1">
                  <a:solidFill>
                    <a:srgbClr val="7030A0"/>
                  </a:solidFill>
                  <a:latin typeface="Calibri" pitchFamily="34" charset="0"/>
                </a:rPr>
              </a:br>
              <a:r>
                <a:rPr lang="en-GB" b="1">
                  <a:solidFill>
                    <a:srgbClr val="7030A0"/>
                  </a:solidFill>
                  <a:latin typeface="Calibri" pitchFamily="34" charset="0"/>
                </a:rPr>
                <a:t>estimated</a:t>
              </a:r>
              <a:br>
                <a:rPr lang="en-GB" b="1">
                  <a:solidFill>
                    <a:srgbClr val="7030A0"/>
                  </a:solidFill>
                  <a:latin typeface="Calibri" pitchFamily="34" charset="0"/>
                </a:rPr>
              </a:br>
              <a:r>
                <a:rPr lang="en-GB" b="1">
                  <a:solidFill>
                    <a:srgbClr val="7030A0"/>
                  </a:solidFill>
                  <a:latin typeface="Calibri" pitchFamily="34" charset="0"/>
                </a:rPr>
                <a:t>parameters</a:t>
              </a:r>
            </a:p>
          </p:txBody>
        </p:sp>
        <p:sp>
          <p:nvSpPr>
            <p:cNvPr id="1032" name="Rectangle 17"/>
            <p:cNvSpPr>
              <a:spLocks noChangeArrowheads="1"/>
            </p:cNvSpPr>
            <p:nvPr/>
          </p:nvSpPr>
          <p:spPr bwMode="auto">
            <a:xfrm>
              <a:off x="1862" y="3688"/>
              <a:ext cx="640" cy="406"/>
            </a:xfrm>
            <a:prstGeom prst="rect">
              <a:avLst/>
            </a:prstGeom>
            <a:noFill/>
            <a:ln w="9525">
              <a:noFill/>
              <a:miter lim="800000"/>
              <a:headEnd/>
              <a:tailEnd/>
            </a:ln>
          </p:spPr>
          <p:txBody>
            <a:bodyPr wrap="none" lIns="90488" tIns="44450" rIns="90488" bIns="44450">
              <a:spAutoFit/>
            </a:bodyPr>
            <a:lstStyle/>
            <a:p>
              <a:pPr algn="ctr"/>
              <a:r>
                <a:rPr lang="en-GB" b="1">
                  <a:solidFill>
                    <a:srgbClr val="7030A0"/>
                  </a:solidFill>
                  <a:latin typeface="Calibri" pitchFamily="34" charset="0"/>
                </a:rPr>
                <a:t>variance</a:t>
              </a:r>
              <a:br>
                <a:rPr lang="en-GB" b="1">
                  <a:solidFill>
                    <a:srgbClr val="7030A0"/>
                  </a:solidFill>
                  <a:latin typeface="Calibri" pitchFamily="34" charset="0"/>
                </a:rPr>
              </a:br>
              <a:r>
                <a:rPr lang="en-GB" b="1">
                  <a:solidFill>
                    <a:srgbClr val="7030A0"/>
                  </a:solidFill>
                  <a:latin typeface="Calibri" pitchFamily="34" charset="0"/>
                </a:rPr>
                <a:t>estimate</a:t>
              </a:r>
            </a:p>
          </p:txBody>
        </p:sp>
        <p:sp>
          <p:nvSpPr>
            <p:cNvPr id="1033" name="Line 18"/>
            <p:cNvSpPr>
              <a:spLocks noChangeShapeType="1"/>
            </p:cNvSpPr>
            <p:nvPr/>
          </p:nvSpPr>
          <p:spPr bwMode="auto">
            <a:xfrm flipV="1">
              <a:off x="1763" y="3648"/>
              <a:ext cx="816" cy="2"/>
            </a:xfrm>
            <a:prstGeom prst="line">
              <a:avLst/>
            </a:prstGeom>
            <a:noFill/>
            <a:ln w="25400">
              <a:solidFill>
                <a:srgbClr val="7030A0"/>
              </a:solidFill>
              <a:round/>
              <a:headEnd type="none" w="sm" len="sm"/>
              <a:tailEnd type="none" w="sm" len="sm"/>
            </a:ln>
          </p:spPr>
          <p:txBody>
            <a:bodyPr wrap="none" anchor="ctr"/>
            <a:lstStyle/>
            <a:p>
              <a:endParaRPr lang="en-ZA"/>
            </a:p>
          </p:txBody>
        </p:sp>
        <p:sp>
          <p:nvSpPr>
            <p:cNvPr id="1034" name="Freeform 19"/>
            <p:cNvSpPr>
              <a:spLocks/>
            </p:cNvSpPr>
            <p:nvPr/>
          </p:nvSpPr>
          <p:spPr bwMode="auto">
            <a:xfrm>
              <a:off x="1649" y="3724"/>
              <a:ext cx="988" cy="364"/>
            </a:xfrm>
            <a:custGeom>
              <a:avLst/>
              <a:gdLst>
                <a:gd name="T0" fmla="*/ 0 w 1070"/>
                <a:gd name="T1" fmla="*/ 245 h 364"/>
                <a:gd name="T2" fmla="*/ 61 w 1070"/>
                <a:gd name="T3" fmla="*/ 363 h 364"/>
                <a:gd name="T4" fmla="*/ 61 w 1070"/>
                <a:gd name="T5" fmla="*/ 0 h 364"/>
                <a:gd name="T6" fmla="*/ 538 w 1070"/>
                <a:gd name="T7" fmla="*/ 0 h 364"/>
                <a:gd name="T8" fmla="*/ 564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rgbClr val="7030A0"/>
              </a:solidFill>
              <a:prstDash val="solid"/>
              <a:round/>
              <a:headEnd type="none" w="sm" len="sm"/>
              <a:tailEnd type="none" w="sm" len="sm"/>
            </a:ln>
          </p:spPr>
          <p:txBody>
            <a:bodyPr/>
            <a:lstStyle/>
            <a:p>
              <a:endParaRPr lang="en-ZA"/>
            </a:p>
          </p:txBody>
        </p:sp>
      </p:grpSp>
      <p:graphicFrame>
        <p:nvGraphicFramePr>
          <p:cNvPr id="96294" name="Object 38"/>
          <p:cNvGraphicFramePr>
            <a:graphicFrameLocks noChangeAspect="1"/>
          </p:cNvGraphicFramePr>
          <p:nvPr/>
        </p:nvGraphicFramePr>
        <p:xfrm>
          <a:off x="539750" y="2924175"/>
          <a:ext cx="4792663" cy="995363"/>
        </p:xfrm>
        <a:graphic>
          <a:graphicData uri="http://schemas.openxmlformats.org/presentationml/2006/ole">
            <mc:AlternateContent xmlns:mc="http://schemas.openxmlformats.org/markup-compatibility/2006">
              <mc:Choice xmlns:v="urn:schemas-microsoft-com:vml" Requires="v">
                <p:oleObj spid="_x0000_s1028" name="Equation" r:id="rId3" imgW="2565400" imgH="533400" progId="Equation.3">
                  <p:embed/>
                </p:oleObj>
              </mc:Choice>
              <mc:Fallback>
                <p:oleObj name="Equation" r:id="rId3" imgW="2565400" imgH="533400" progId="Equation.3">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924175"/>
                        <a:ext cx="4792663" cy="995363"/>
                      </a:xfrm>
                      <a:prstGeom prst="rect">
                        <a:avLst/>
                      </a:prstGeom>
                      <a:solidFill>
                        <a:schemeClr val="bg1"/>
                      </a:solidFill>
                      <a:ln w="28575">
                        <a:solidFill>
                          <a:srgbClr val="000000"/>
                        </a:solidFill>
                        <a:miter lim="800000"/>
                        <a:headEnd/>
                        <a:tailEnd/>
                      </a:ln>
                      <a:effectLst>
                        <a:outerShdw dist="71842" dir="2700000" algn="ctr" rotWithShape="0">
                          <a:srgbClr val="808080">
                            <a:alpha val="50000"/>
                          </a:srgbClr>
                        </a:outerShdw>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35000"/>
            <a:ext cx="8229600" cy="922338"/>
          </a:xfrm>
        </p:spPr>
        <p:txBody>
          <a:bodyPr/>
          <a:lstStyle/>
          <a:p>
            <a:pPr eaLnBrk="1" hangingPunct="1"/>
            <a:r>
              <a:rPr lang="en-GB" sz="3200" dirty="0" smtClean="0"/>
              <a:t>T-contrasts: example</a:t>
            </a:r>
            <a:endParaRPr lang="en-GB" sz="3200" dirty="0" smtClean="0"/>
          </a:p>
        </p:txBody>
      </p:sp>
      <p:sp>
        <p:nvSpPr>
          <p:cNvPr id="9219" name="Content Placeholder 2"/>
          <p:cNvSpPr>
            <a:spLocks noGrp="1"/>
          </p:cNvSpPr>
          <p:nvPr>
            <p:ph idx="1"/>
          </p:nvPr>
        </p:nvSpPr>
        <p:spPr>
          <a:xfrm>
            <a:off x="251520" y="1663532"/>
            <a:ext cx="6336704" cy="4948628"/>
          </a:xfrm>
        </p:spPr>
        <p:txBody>
          <a:bodyPr/>
          <a:lstStyle/>
          <a:p>
            <a:pPr eaLnBrk="1" hangingPunct="1"/>
            <a:r>
              <a:rPr lang="en-GB" dirty="0" smtClean="0"/>
              <a:t>Effect </a:t>
            </a:r>
            <a:r>
              <a:rPr lang="en-GB" dirty="0" smtClean="0"/>
              <a:t>of </a:t>
            </a:r>
            <a:r>
              <a:rPr lang="en-GB" dirty="0" smtClean="0"/>
              <a:t>emotional relative to neutral faces</a:t>
            </a:r>
            <a:endParaRPr lang="en-GB" dirty="0" smtClean="0"/>
          </a:p>
          <a:p>
            <a:pPr eaLnBrk="1" hangingPunct="1"/>
            <a:r>
              <a:rPr lang="en-GB" dirty="0" smtClean="0"/>
              <a:t>Contrasts between conditions generally use </a:t>
            </a:r>
            <a:r>
              <a:rPr lang="en-GB" dirty="0" smtClean="0">
                <a:solidFill>
                  <a:srgbClr val="C00000"/>
                </a:solidFill>
              </a:rPr>
              <a:t>weights that sum up to zero</a:t>
            </a:r>
          </a:p>
          <a:p>
            <a:pPr eaLnBrk="1" hangingPunct="1"/>
            <a:r>
              <a:rPr lang="en-GB" dirty="0" smtClean="0"/>
              <a:t>This reflects the </a:t>
            </a:r>
            <a:r>
              <a:rPr lang="en-GB" dirty="0" smtClean="0">
                <a:solidFill>
                  <a:srgbClr val="C00000"/>
                </a:solidFill>
              </a:rPr>
              <a:t>null </a:t>
            </a:r>
            <a:r>
              <a:rPr lang="en-GB" dirty="0" smtClean="0">
                <a:solidFill>
                  <a:srgbClr val="C00000"/>
                </a:solidFill>
              </a:rPr>
              <a:t>hypothesis: </a:t>
            </a:r>
            <a:r>
              <a:rPr lang="en-GB" dirty="0" smtClean="0"/>
              <a:t>no </a:t>
            </a:r>
            <a:r>
              <a:rPr lang="en-GB" dirty="0" smtClean="0"/>
              <a:t>differences between </a:t>
            </a:r>
            <a:r>
              <a:rPr lang="en-GB" dirty="0" smtClean="0"/>
              <a:t>conditions</a:t>
            </a:r>
          </a:p>
          <a:p>
            <a:pPr eaLnBrk="1" hangingPunct="1"/>
            <a:r>
              <a:rPr lang="en-GB" dirty="0" smtClean="0"/>
              <a:t>No effect of scaling</a:t>
            </a:r>
            <a:r>
              <a:rPr lang="en-GB" dirty="0" smtClean="0"/>
              <a:t>		</a:t>
            </a:r>
            <a:endParaRPr lang="en-GB" dirty="0" smtClean="0">
              <a:solidFill>
                <a:srgbClr val="7030A0"/>
              </a:solidFill>
            </a:endParaRPr>
          </a:p>
          <a:p>
            <a:pPr eaLnBrk="1" hangingPunct="1"/>
            <a:endParaRPr lang="en-GB" dirty="0" smtClean="0"/>
          </a:p>
        </p:txBody>
      </p:sp>
      <p:sp>
        <p:nvSpPr>
          <p:cNvPr id="9221" name="TextBox 11"/>
          <p:cNvSpPr txBox="1">
            <a:spLocks noChangeArrowheads="1"/>
          </p:cNvSpPr>
          <p:nvPr/>
        </p:nvSpPr>
        <p:spPr bwMode="auto">
          <a:xfrm>
            <a:off x="7327628" y="6351711"/>
            <a:ext cx="1564852" cy="461665"/>
          </a:xfrm>
          <a:prstGeom prst="rect">
            <a:avLst/>
          </a:prstGeom>
          <a:noFill/>
          <a:ln w="9525">
            <a:noFill/>
            <a:miter lim="800000"/>
            <a:headEnd/>
            <a:tailEnd/>
          </a:ln>
        </p:spPr>
        <p:txBody>
          <a:bodyPr wrap="none">
            <a:spAutoFit/>
          </a:bodyPr>
          <a:lstStyle/>
          <a:p>
            <a:r>
              <a:rPr lang="en-GB" sz="2400" b="1" dirty="0">
                <a:solidFill>
                  <a:srgbClr val="7030A0"/>
                </a:solidFill>
                <a:latin typeface="Calibri" pitchFamily="34" charset="0"/>
              </a:rPr>
              <a:t>[ </a:t>
            </a:r>
            <a:r>
              <a:rPr lang="en-GB" sz="2400" b="1" dirty="0" smtClean="0">
                <a:solidFill>
                  <a:srgbClr val="7030A0"/>
                </a:solidFill>
                <a:latin typeface="Calibri" pitchFamily="34" charset="0"/>
              </a:rPr>
              <a:t>1    1   -2 </a:t>
            </a:r>
            <a:r>
              <a:rPr lang="en-GB" sz="2400" b="1" dirty="0">
                <a:solidFill>
                  <a:srgbClr val="7030A0"/>
                </a:solidFill>
                <a:latin typeface="Calibri" pitchFamily="34" charset="0"/>
              </a:rPr>
              <a:t>]</a:t>
            </a:r>
          </a:p>
        </p:txBody>
      </p:sp>
      <p:pic>
        <p:nvPicPr>
          <p:cNvPr id="6" name="Picture 11"/>
          <p:cNvPicPr>
            <a:picLocks noChangeAspect="1" noChangeArrowheads="1"/>
          </p:cNvPicPr>
          <p:nvPr/>
        </p:nvPicPr>
        <p:blipFill rotWithShape="1">
          <a:blip r:embed="rId3" cstate="print"/>
          <a:srcRect l="26082" t="19483" r="64011" b="23978"/>
          <a:stretch/>
        </p:blipFill>
        <p:spPr bwMode="auto">
          <a:xfrm>
            <a:off x="7452320" y="620688"/>
            <a:ext cx="1203688" cy="5472609"/>
          </a:xfrm>
          <a:prstGeom prst="rect">
            <a:avLst/>
          </a:prstGeom>
          <a:noFill/>
          <a:ln w="9525">
            <a:noFill/>
            <a:miter lim="800000"/>
            <a:headEnd/>
            <a:tailEnd/>
          </a:ln>
        </p:spPr>
      </p:pic>
      <p:sp>
        <p:nvSpPr>
          <p:cNvPr id="7" name="TextBox 11"/>
          <p:cNvSpPr txBox="1">
            <a:spLocks noChangeArrowheads="1"/>
          </p:cNvSpPr>
          <p:nvPr/>
        </p:nvSpPr>
        <p:spPr bwMode="auto">
          <a:xfrm>
            <a:off x="7327628" y="6021288"/>
            <a:ext cx="1542410" cy="461665"/>
          </a:xfrm>
          <a:prstGeom prst="rect">
            <a:avLst/>
          </a:prstGeom>
          <a:noFill/>
          <a:ln w="9525">
            <a:noFill/>
            <a:miter lim="800000"/>
            <a:headEnd/>
            <a:tailEnd/>
          </a:ln>
        </p:spPr>
        <p:txBody>
          <a:bodyPr wrap="none">
            <a:spAutoFit/>
          </a:bodyPr>
          <a:lstStyle/>
          <a:p>
            <a:r>
              <a:rPr lang="en-GB" sz="2400" b="1" dirty="0">
                <a:solidFill>
                  <a:srgbClr val="7030A0"/>
                </a:solidFill>
                <a:latin typeface="Calibri" pitchFamily="34" charset="0"/>
              </a:rPr>
              <a:t>[ </a:t>
            </a:r>
            <a:r>
              <a:rPr lang="en-GB" sz="2400" b="1" dirty="0" smtClean="0">
                <a:solidFill>
                  <a:srgbClr val="7030A0"/>
                </a:solidFill>
                <a:latin typeface="Calibri" pitchFamily="34" charset="0"/>
              </a:rPr>
              <a:t>½   ½  -</a:t>
            </a:r>
            <a:r>
              <a:rPr lang="en-GB" sz="2400" b="1" dirty="0">
                <a:solidFill>
                  <a:srgbClr val="7030A0"/>
                </a:solidFill>
                <a:latin typeface="Calibri" pitchFamily="34" charset="0"/>
              </a:rPr>
              <a:t>1</a:t>
            </a:r>
            <a:r>
              <a:rPr lang="en-GB" sz="2400" b="1" dirty="0" smtClean="0">
                <a:solidFill>
                  <a:srgbClr val="7030A0"/>
                </a:solidFill>
                <a:latin typeface="Calibri" pitchFamily="34" charset="0"/>
              </a:rPr>
              <a:t> </a:t>
            </a:r>
            <a:r>
              <a:rPr lang="en-GB" sz="2400" b="1" dirty="0">
                <a:solidFill>
                  <a:srgbClr val="7030A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mtClean="0"/>
              <a:t>Contrasts and Inference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dirty="0" smtClean="0">
                <a:solidFill>
                  <a:schemeClr val="bg1">
                    <a:lumMod val="75000"/>
                  </a:schemeClr>
                </a:solidFill>
              </a:rPr>
              <a:t>Contrasts: what and why?</a:t>
            </a:r>
          </a:p>
          <a:p>
            <a:pPr eaLnBrk="1" fontAlgn="auto" hangingPunct="1">
              <a:spcAft>
                <a:spcPts val="0"/>
              </a:spcAft>
              <a:buFont typeface="Arial" pitchFamily="34" charset="0"/>
              <a:buChar char="•"/>
              <a:defRPr/>
            </a:pPr>
            <a:r>
              <a:rPr lang="en-GB" dirty="0" smtClean="0">
                <a:solidFill>
                  <a:schemeClr val="bg1">
                    <a:lumMod val="75000"/>
                  </a:schemeClr>
                </a:solidFill>
              </a:rPr>
              <a:t>T-contrasts</a:t>
            </a:r>
          </a:p>
          <a:p>
            <a:pPr eaLnBrk="1" fontAlgn="auto" hangingPunct="1">
              <a:spcAft>
                <a:spcPts val="0"/>
              </a:spcAft>
              <a:buFont typeface="Arial" pitchFamily="34" charset="0"/>
              <a:buChar char="•"/>
              <a:defRPr/>
            </a:pPr>
            <a:r>
              <a:rPr lang="en-GB" dirty="0" smtClean="0"/>
              <a:t>F-contrasts</a:t>
            </a:r>
          </a:p>
          <a:p>
            <a:pPr eaLnBrk="1" fontAlgn="auto" hangingPunct="1">
              <a:spcAft>
                <a:spcPts val="0"/>
              </a:spcAft>
              <a:buFont typeface="Arial" pitchFamily="34" charset="0"/>
              <a:buChar char="•"/>
              <a:defRPr/>
            </a:pPr>
            <a:r>
              <a:rPr lang="en-GB" dirty="0" smtClean="0">
                <a:solidFill>
                  <a:schemeClr val="bg1">
                    <a:lumMod val="75000"/>
                  </a:schemeClr>
                </a:solidFill>
              </a:rPr>
              <a:t>Example on SPM</a:t>
            </a:r>
          </a:p>
          <a:p>
            <a:pPr eaLnBrk="1" fontAlgn="auto" hangingPunct="1">
              <a:spcAft>
                <a:spcPts val="0"/>
              </a:spcAft>
              <a:buFont typeface="Arial" pitchFamily="34" charset="0"/>
              <a:buChar char="•"/>
              <a:defRPr/>
            </a:pPr>
            <a:r>
              <a:rPr lang="en-GB" dirty="0" smtClean="0">
                <a:solidFill>
                  <a:schemeClr val="bg1">
                    <a:lumMod val="75000"/>
                  </a:schemeClr>
                </a:solidFill>
              </a:rPr>
              <a:t>Levels of inference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35000"/>
            <a:ext cx="8229600" cy="922338"/>
          </a:xfrm>
        </p:spPr>
        <p:txBody>
          <a:bodyPr/>
          <a:lstStyle/>
          <a:p>
            <a:pPr eaLnBrk="1" hangingPunct="1"/>
            <a:r>
              <a:rPr lang="en-GB" sz="3200" smtClean="0"/>
              <a:t>F-contrasts</a:t>
            </a:r>
          </a:p>
        </p:txBody>
      </p:sp>
      <p:sp>
        <p:nvSpPr>
          <p:cNvPr id="12291" name="Content Placeholder 2"/>
          <p:cNvSpPr>
            <a:spLocks noGrp="1"/>
          </p:cNvSpPr>
          <p:nvPr>
            <p:ph idx="1"/>
          </p:nvPr>
        </p:nvSpPr>
        <p:spPr>
          <a:xfrm>
            <a:off x="323850" y="1268413"/>
            <a:ext cx="8496300" cy="5832475"/>
          </a:xfrm>
        </p:spPr>
        <p:txBody>
          <a:bodyPr/>
          <a:lstStyle/>
          <a:p>
            <a:pPr eaLnBrk="1" hangingPunct="1"/>
            <a:r>
              <a:rPr lang="en-GB" dirty="0" smtClean="0">
                <a:solidFill>
                  <a:srgbClr val="C00000"/>
                </a:solidFill>
              </a:rPr>
              <a:t>Multi-dimensional</a:t>
            </a:r>
            <a:r>
              <a:rPr lang="en-GB" dirty="0" smtClean="0"/>
              <a:t> and </a:t>
            </a:r>
            <a:r>
              <a:rPr lang="en-GB" dirty="0" smtClean="0">
                <a:solidFill>
                  <a:srgbClr val="C00000"/>
                </a:solidFill>
              </a:rPr>
              <a:t>non-directional</a:t>
            </a:r>
          </a:p>
          <a:p>
            <a:pPr lvl="1" eaLnBrk="1" hangingPunct="1">
              <a:buFontTx/>
              <a:buNone/>
            </a:pPr>
            <a:r>
              <a:rPr lang="en-GB" dirty="0" smtClean="0"/>
              <a:t>		          </a:t>
            </a:r>
            <a:r>
              <a:rPr lang="en-GB" dirty="0" smtClean="0">
                <a:solidFill>
                  <a:srgbClr val="7030A0"/>
                </a:solidFill>
              </a:rPr>
              <a:t>[ 1  0  0  0 ... ]</a:t>
            </a:r>
          </a:p>
          <a:p>
            <a:pPr lvl="1" eaLnBrk="1" hangingPunct="1">
              <a:spcBef>
                <a:spcPct val="0"/>
              </a:spcBef>
            </a:pPr>
            <a:r>
              <a:rPr lang="en-GB" dirty="0" err="1" smtClean="0"/>
              <a:t>eg</a:t>
            </a:r>
            <a:r>
              <a:rPr lang="en-GB" dirty="0" smtClean="0"/>
              <a:t>  </a:t>
            </a:r>
            <a:r>
              <a:rPr lang="en-GB" dirty="0" smtClean="0">
                <a:solidFill>
                  <a:srgbClr val="7030A0"/>
                </a:solidFill>
              </a:rPr>
              <a:t>c = [ 0  1  0  0 ... ] </a:t>
            </a:r>
            <a:r>
              <a:rPr lang="en-GB" dirty="0" smtClean="0"/>
              <a:t>(matrix of several T-contrasts)</a:t>
            </a:r>
            <a:endParaRPr lang="en-GB" dirty="0" smtClean="0">
              <a:solidFill>
                <a:srgbClr val="7030A0"/>
              </a:solidFill>
            </a:endParaRPr>
          </a:p>
          <a:p>
            <a:pPr lvl="1" eaLnBrk="1" hangingPunct="1">
              <a:spcBef>
                <a:spcPct val="0"/>
              </a:spcBef>
              <a:buFontTx/>
              <a:buNone/>
            </a:pPr>
            <a:r>
              <a:rPr lang="en-GB" dirty="0" smtClean="0">
                <a:solidFill>
                  <a:srgbClr val="7030A0"/>
                </a:solidFill>
              </a:rPr>
              <a:t>		          [ 0  0  1  0 ... ]</a:t>
            </a:r>
          </a:p>
          <a:p>
            <a:pPr lvl="1" eaLnBrk="1" hangingPunct="1"/>
            <a:r>
              <a:rPr lang="en-GB" dirty="0" smtClean="0"/>
              <a:t>Tests whether </a:t>
            </a:r>
            <a:r>
              <a:rPr lang="en-GB" dirty="0" smtClean="0">
                <a:solidFill>
                  <a:srgbClr val="C00000"/>
                </a:solidFill>
              </a:rPr>
              <a:t>at least one </a:t>
            </a:r>
            <a:r>
              <a:rPr lang="el-GR" dirty="0" smtClean="0">
                <a:solidFill>
                  <a:srgbClr val="C00000"/>
                </a:solidFill>
              </a:rPr>
              <a:t>β</a:t>
            </a:r>
            <a:r>
              <a:rPr lang="en-GB" dirty="0" smtClean="0">
                <a:solidFill>
                  <a:srgbClr val="C00000"/>
                </a:solidFill>
              </a:rPr>
              <a:t> </a:t>
            </a:r>
            <a:r>
              <a:rPr lang="en-GB" dirty="0" smtClean="0"/>
              <a:t>is different from 0, against the null hypothesis H</a:t>
            </a:r>
            <a:r>
              <a:rPr lang="en-GB" baseline="-25000" dirty="0" smtClean="0"/>
              <a:t>0</a:t>
            </a:r>
            <a:r>
              <a:rPr lang="en-GB" dirty="0" smtClean="0"/>
              <a:t>: </a:t>
            </a:r>
            <a:r>
              <a:rPr lang="el-GR" dirty="0" smtClean="0"/>
              <a:t>β</a:t>
            </a:r>
            <a:r>
              <a:rPr lang="en-GB" baseline="-25000" dirty="0" smtClean="0"/>
              <a:t>1</a:t>
            </a:r>
            <a:r>
              <a:rPr lang="en-GB" dirty="0" smtClean="0"/>
              <a:t>=</a:t>
            </a:r>
            <a:r>
              <a:rPr lang="el-GR" dirty="0" smtClean="0"/>
              <a:t>β</a:t>
            </a:r>
            <a:r>
              <a:rPr lang="en-GB" baseline="-25000" dirty="0" smtClean="0"/>
              <a:t>2</a:t>
            </a:r>
            <a:r>
              <a:rPr lang="en-GB" dirty="0" smtClean="0"/>
              <a:t>=</a:t>
            </a:r>
            <a:r>
              <a:rPr lang="el-GR" dirty="0" smtClean="0"/>
              <a:t>β</a:t>
            </a:r>
            <a:r>
              <a:rPr lang="en-GB" baseline="-25000" dirty="0" smtClean="0"/>
              <a:t>3</a:t>
            </a:r>
            <a:r>
              <a:rPr lang="en-GB" dirty="0" smtClean="0"/>
              <a:t>=0 </a:t>
            </a:r>
          </a:p>
          <a:p>
            <a:pPr lvl="1" eaLnBrk="1" hangingPunct="1"/>
            <a:r>
              <a:rPr lang="en-GB" dirty="0" smtClean="0"/>
              <a:t>Equivalent to an ANOVA</a:t>
            </a:r>
            <a:endParaRPr lang="en-GB" sz="1600" dirty="0" smtClean="0">
              <a:solidFill>
                <a:srgbClr val="7030A0"/>
              </a:solidFill>
            </a:endParaRPr>
          </a:p>
          <a:p>
            <a:pPr eaLnBrk="1" hangingPunct="1"/>
            <a:r>
              <a:rPr lang="en-GB" dirty="0" smtClean="0"/>
              <a:t>Function: </a:t>
            </a:r>
          </a:p>
          <a:p>
            <a:pPr lvl="1" eaLnBrk="1" hangingPunct="1"/>
            <a:r>
              <a:rPr lang="en-GB" dirty="0" smtClean="0"/>
              <a:t>Test </a:t>
            </a:r>
            <a:r>
              <a:rPr lang="en-GB" dirty="0" smtClean="0">
                <a:solidFill>
                  <a:srgbClr val="C00000"/>
                </a:solidFill>
              </a:rPr>
              <a:t>multiple linear hypotheses</a:t>
            </a:r>
            <a:r>
              <a:rPr lang="en-GB" dirty="0" smtClean="0"/>
              <a:t>, </a:t>
            </a:r>
            <a:r>
              <a:rPr lang="en-GB" dirty="0" smtClean="0">
                <a:solidFill>
                  <a:srgbClr val="C00000"/>
                </a:solidFill>
              </a:rPr>
              <a:t>main effects</a:t>
            </a:r>
            <a:r>
              <a:rPr lang="en-GB" dirty="0" smtClean="0"/>
              <a:t>, and </a:t>
            </a:r>
            <a:r>
              <a:rPr lang="en-GB" dirty="0" smtClean="0">
                <a:solidFill>
                  <a:srgbClr val="C00000"/>
                </a:solidFill>
              </a:rPr>
              <a:t>interaction</a:t>
            </a:r>
          </a:p>
          <a:p>
            <a:pPr lvl="1" eaLnBrk="1" hangingPunct="1"/>
            <a:r>
              <a:rPr lang="en-GB" dirty="0" smtClean="0"/>
              <a:t>But does NOT tell you which parameter is driving the effect nor the direction of the difference (F-contrast of </a:t>
            </a:r>
            <a:r>
              <a:rPr lang="el-GR" dirty="0" smtClean="0"/>
              <a:t>β</a:t>
            </a:r>
            <a:r>
              <a:rPr lang="en-GB" baseline="-25000" dirty="0" smtClean="0"/>
              <a:t>1</a:t>
            </a:r>
            <a:r>
              <a:rPr lang="en-GB" dirty="0" smtClean="0"/>
              <a:t>-</a:t>
            </a:r>
            <a:r>
              <a:rPr lang="el-GR" dirty="0" smtClean="0"/>
              <a:t>β</a:t>
            </a:r>
            <a:r>
              <a:rPr lang="en-GB" baseline="-25000" dirty="0" smtClean="0"/>
              <a:t>2</a:t>
            </a:r>
            <a:r>
              <a:rPr lang="en-GB" dirty="0" smtClean="0"/>
              <a:t> is the same thing as F-contrast of </a:t>
            </a:r>
            <a:r>
              <a:rPr lang="el-GR" dirty="0" smtClean="0"/>
              <a:t>β</a:t>
            </a:r>
            <a:r>
              <a:rPr lang="en-GB" baseline="-25000" dirty="0" smtClean="0"/>
              <a:t>2</a:t>
            </a:r>
            <a:r>
              <a:rPr lang="en-GB" dirty="0" smtClean="0"/>
              <a:t>-</a:t>
            </a:r>
            <a:r>
              <a:rPr lang="el-GR" dirty="0" smtClean="0"/>
              <a:t>β</a:t>
            </a:r>
            <a:r>
              <a:rPr lang="en-GB" baseline="-25000" dirty="0" smtClean="0"/>
              <a:t>1</a:t>
            </a:r>
            <a:r>
              <a:rPr lang="en-GB"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468313" y="635000"/>
            <a:ext cx="8229600" cy="922338"/>
          </a:xfrm>
        </p:spPr>
        <p:txBody>
          <a:bodyPr/>
          <a:lstStyle/>
          <a:p>
            <a:pPr eaLnBrk="1" hangingPunct="1"/>
            <a:r>
              <a:rPr lang="en-GB" sz="3200" smtClean="0"/>
              <a:t>F-contrasts</a:t>
            </a:r>
          </a:p>
        </p:txBody>
      </p:sp>
      <p:sp>
        <p:nvSpPr>
          <p:cNvPr id="2053" name="Content Placeholder 2"/>
          <p:cNvSpPr>
            <a:spLocks noGrp="1"/>
          </p:cNvSpPr>
          <p:nvPr>
            <p:ph idx="1"/>
          </p:nvPr>
        </p:nvSpPr>
        <p:spPr>
          <a:xfrm>
            <a:off x="323850" y="1270000"/>
            <a:ext cx="8496300" cy="1943100"/>
          </a:xfrm>
        </p:spPr>
        <p:txBody>
          <a:bodyPr/>
          <a:lstStyle/>
          <a:p>
            <a:pPr eaLnBrk="1" hangingPunct="1"/>
            <a:r>
              <a:rPr lang="en-GB" sz="2600" smtClean="0"/>
              <a:t>Based on the </a:t>
            </a:r>
            <a:r>
              <a:rPr lang="en-GB" sz="2600" smtClean="0">
                <a:solidFill>
                  <a:srgbClr val="C00000"/>
                </a:solidFill>
              </a:rPr>
              <a:t>model comparison approach</a:t>
            </a:r>
            <a:r>
              <a:rPr lang="en-GB" sz="2600" smtClean="0"/>
              <a:t>: Full model explains significantly more variance in the data than the reduced model X</a:t>
            </a:r>
            <a:r>
              <a:rPr lang="en-GB" sz="2600" baseline="-25000" smtClean="0"/>
              <a:t>0</a:t>
            </a:r>
            <a:r>
              <a:rPr lang="en-GB" sz="2600" smtClean="0"/>
              <a:t> (H</a:t>
            </a:r>
            <a:r>
              <a:rPr lang="en-GB" sz="2600" baseline="-25000" smtClean="0"/>
              <a:t>0</a:t>
            </a:r>
            <a:r>
              <a:rPr lang="en-GB" sz="2600" smtClean="0"/>
              <a:t>: True model is X</a:t>
            </a:r>
            <a:r>
              <a:rPr lang="en-GB" sz="2600" baseline="-25000" smtClean="0"/>
              <a:t>0</a:t>
            </a:r>
            <a:r>
              <a:rPr lang="en-GB" sz="2600" smtClean="0"/>
              <a:t>).</a:t>
            </a:r>
          </a:p>
          <a:p>
            <a:pPr eaLnBrk="1" hangingPunct="1"/>
            <a:r>
              <a:rPr lang="en-GB" sz="2600" smtClean="0"/>
              <a:t>F-statistic: </a:t>
            </a:r>
            <a:r>
              <a:rPr lang="en-GB" sz="2600" smtClean="0">
                <a:solidFill>
                  <a:srgbClr val="C00000"/>
                </a:solidFill>
              </a:rPr>
              <a:t>extra-sum-of-squares</a:t>
            </a:r>
            <a:r>
              <a:rPr lang="en-GB" sz="2600" smtClean="0"/>
              <a:t> principle:</a:t>
            </a:r>
            <a:r>
              <a:rPr lang="en-GB" smtClean="0"/>
              <a:t>	</a:t>
            </a:r>
            <a:endParaRPr lang="en-GB" smtClean="0">
              <a:solidFill>
                <a:srgbClr val="7030A0"/>
              </a:solidFill>
            </a:endParaRPr>
          </a:p>
          <a:p>
            <a:pPr eaLnBrk="1" hangingPunct="1"/>
            <a:endParaRPr lang="en-GB" smtClean="0"/>
          </a:p>
        </p:txBody>
      </p:sp>
      <p:pic>
        <p:nvPicPr>
          <p:cNvPr id="2054" name="Picture 2"/>
          <p:cNvPicPr>
            <a:picLocks noChangeAspect="1"/>
          </p:cNvPicPr>
          <p:nvPr/>
        </p:nvPicPr>
        <p:blipFill>
          <a:blip r:embed="rId3" cstate="print"/>
          <a:srcRect/>
          <a:stretch>
            <a:fillRect/>
          </a:stretch>
        </p:blipFill>
        <p:spPr bwMode="auto">
          <a:xfrm>
            <a:off x="342900" y="3683000"/>
            <a:ext cx="1384300" cy="2706688"/>
          </a:xfrm>
          <a:prstGeom prst="rect">
            <a:avLst/>
          </a:prstGeom>
          <a:noFill/>
          <a:ln w="9525">
            <a:noFill/>
            <a:miter lim="800000"/>
            <a:headEnd/>
            <a:tailEnd/>
          </a:ln>
        </p:spPr>
      </p:pic>
      <p:sp>
        <p:nvSpPr>
          <p:cNvPr id="14" name="Text Box 33"/>
          <p:cNvSpPr txBox="1">
            <a:spLocks noChangeArrowheads="1"/>
          </p:cNvSpPr>
          <p:nvPr/>
        </p:nvSpPr>
        <p:spPr bwMode="auto">
          <a:xfrm>
            <a:off x="327025" y="6389688"/>
            <a:ext cx="1438275" cy="368300"/>
          </a:xfrm>
          <a:prstGeom prst="rect">
            <a:avLst/>
          </a:prstGeom>
          <a:noFill/>
          <a:ln w="9525">
            <a:noFill/>
            <a:miter lim="800000"/>
            <a:headEnd/>
            <a:tailEnd/>
          </a:ln>
        </p:spPr>
        <p:txBody>
          <a:bodyPr>
            <a:spAutoFit/>
          </a:bodyPr>
          <a:lstStyle/>
          <a:p>
            <a:r>
              <a:rPr lang="en-GB"/>
              <a:t>Full model ? </a:t>
            </a:r>
          </a:p>
        </p:txBody>
      </p:sp>
      <p:grpSp>
        <p:nvGrpSpPr>
          <p:cNvPr id="2" name="Group 5"/>
          <p:cNvGrpSpPr>
            <a:grpSpLocks/>
          </p:cNvGrpSpPr>
          <p:nvPr/>
        </p:nvGrpSpPr>
        <p:grpSpPr bwMode="auto">
          <a:xfrm>
            <a:off x="323850" y="3141663"/>
            <a:ext cx="1368425" cy="3248025"/>
            <a:chOff x="100171" y="2567765"/>
            <a:chExt cx="1807534" cy="3885420"/>
          </a:xfrm>
        </p:grpSpPr>
        <p:sp>
          <p:nvSpPr>
            <p:cNvPr id="2077" name="Line 38"/>
            <p:cNvSpPr>
              <a:spLocks noChangeShapeType="1"/>
            </p:cNvSpPr>
            <p:nvPr/>
          </p:nvSpPr>
          <p:spPr bwMode="auto">
            <a:xfrm flipH="1">
              <a:off x="765815" y="2771427"/>
              <a:ext cx="16357" cy="3681758"/>
            </a:xfrm>
            <a:prstGeom prst="line">
              <a:avLst/>
            </a:prstGeom>
            <a:noFill/>
            <a:ln w="38100">
              <a:solidFill>
                <a:schemeClr val="tx1"/>
              </a:solidFill>
              <a:round/>
              <a:headEnd type="none" w="sm" len="sm"/>
              <a:tailEnd type="none" w="sm" len="sm"/>
            </a:ln>
          </p:spPr>
          <p:txBody>
            <a:bodyPr wrap="none" anchor="ctr"/>
            <a:lstStyle/>
            <a:p>
              <a:endParaRPr lang="en-ZA"/>
            </a:p>
          </p:txBody>
        </p:sp>
        <p:grpSp>
          <p:nvGrpSpPr>
            <p:cNvPr id="2078" name="Group 39"/>
            <p:cNvGrpSpPr>
              <a:grpSpLocks/>
            </p:cNvGrpSpPr>
            <p:nvPr/>
          </p:nvGrpSpPr>
          <p:grpSpPr bwMode="auto">
            <a:xfrm>
              <a:off x="825501" y="3135258"/>
              <a:ext cx="1082204" cy="119857"/>
              <a:chOff x="383" y="1912"/>
              <a:chExt cx="646" cy="42"/>
            </a:xfrm>
          </p:grpSpPr>
          <p:sp>
            <p:nvSpPr>
              <p:cNvPr id="2081" name="Arc 40"/>
              <p:cNvSpPr>
                <a:spLocks/>
              </p:cNvSpPr>
              <p:nvPr/>
            </p:nvSpPr>
            <p:spPr bwMode="auto">
              <a:xfrm rot="10800000">
                <a:off x="712" y="1912"/>
                <a:ext cx="317" cy="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p:spPr>
            <p:txBody>
              <a:bodyPr wrap="none" anchor="ctr"/>
              <a:lstStyle/>
              <a:p>
                <a:endParaRPr lang="en-ZA"/>
              </a:p>
            </p:txBody>
          </p:sp>
          <p:sp>
            <p:nvSpPr>
              <p:cNvPr id="2082" name="Arc 41"/>
              <p:cNvSpPr>
                <a:spLocks/>
              </p:cNvSpPr>
              <p:nvPr/>
            </p:nvSpPr>
            <p:spPr bwMode="auto">
              <a:xfrm rot="10800000">
                <a:off x="383" y="1912"/>
                <a:ext cx="317" cy="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p:spPr>
            <p:txBody>
              <a:bodyPr wrap="none" anchor="ctr"/>
              <a:lstStyle/>
              <a:p>
                <a:endParaRPr lang="en-ZA"/>
              </a:p>
            </p:txBody>
          </p:sp>
        </p:grpSp>
        <p:sp>
          <p:nvSpPr>
            <p:cNvPr id="2079" name="Rectangle 42"/>
            <p:cNvSpPr>
              <a:spLocks noChangeArrowheads="1"/>
            </p:cNvSpPr>
            <p:nvPr/>
          </p:nvSpPr>
          <p:spPr bwMode="auto">
            <a:xfrm>
              <a:off x="1078560" y="2567765"/>
              <a:ext cx="638175" cy="454024"/>
            </a:xfrm>
            <a:prstGeom prst="rect">
              <a:avLst/>
            </a:prstGeom>
            <a:noFill/>
            <a:ln w="9525">
              <a:noFill/>
              <a:miter lim="800000"/>
              <a:headEnd/>
              <a:tailEnd/>
            </a:ln>
          </p:spPr>
          <p:txBody>
            <a:bodyPr wrap="none" lIns="90488" tIns="44450" rIns="90488" bIns="44450">
              <a:spAutoFit/>
            </a:bodyPr>
            <a:lstStyle/>
            <a:p>
              <a:r>
                <a:rPr lang="en-GB" sz="2400" b="1" i="1">
                  <a:latin typeface="Times New Roman" pitchFamily="18" charset="0"/>
                </a:rPr>
                <a:t>X</a:t>
              </a:r>
              <a:r>
                <a:rPr lang="en-GB" sz="2400" b="1" baseline="-25000">
                  <a:latin typeface="Times New Roman" pitchFamily="18" charset="0"/>
                </a:rPr>
                <a:t>1</a:t>
              </a:r>
              <a:r>
                <a:rPr lang="en-GB" sz="2400" b="1">
                  <a:latin typeface="Times New Roman" pitchFamily="18" charset="0"/>
                </a:rPr>
                <a:t>  </a:t>
              </a:r>
            </a:p>
          </p:txBody>
        </p:sp>
        <p:sp>
          <p:nvSpPr>
            <p:cNvPr id="2080" name="Text Box 43"/>
            <p:cNvSpPr txBox="1">
              <a:spLocks noChangeArrowheads="1"/>
            </p:cNvSpPr>
            <p:nvPr/>
          </p:nvSpPr>
          <p:spPr bwMode="auto">
            <a:xfrm>
              <a:off x="100171" y="2567765"/>
              <a:ext cx="488950" cy="457200"/>
            </a:xfrm>
            <a:prstGeom prst="rect">
              <a:avLst/>
            </a:prstGeom>
            <a:noFill/>
            <a:ln w="9525">
              <a:noFill/>
              <a:miter lim="800000"/>
              <a:headEnd/>
              <a:tailEnd/>
            </a:ln>
          </p:spPr>
          <p:txBody>
            <a:bodyPr wrap="none">
              <a:spAutoFit/>
            </a:bodyPr>
            <a:lstStyle/>
            <a:p>
              <a:r>
                <a:rPr lang="en-GB" sz="2400" b="1" i="1">
                  <a:latin typeface="Times New Roman" pitchFamily="18" charset="0"/>
                </a:rPr>
                <a:t>X</a:t>
              </a:r>
              <a:r>
                <a:rPr lang="en-GB" sz="2400" b="1" baseline="-25000">
                  <a:latin typeface="Times New Roman" pitchFamily="18" charset="0"/>
                </a:rPr>
                <a:t>0</a:t>
              </a:r>
            </a:p>
          </p:txBody>
        </p:sp>
      </p:grpSp>
      <p:sp>
        <p:nvSpPr>
          <p:cNvPr id="22" name="Text Box 48"/>
          <p:cNvSpPr txBox="1">
            <a:spLocks noChangeArrowheads="1"/>
          </p:cNvSpPr>
          <p:nvPr/>
        </p:nvSpPr>
        <p:spPr bwMode="auto">
          <a:xfrm>
            <a:off x="2792413" y="6442075"/>
            <a:ext cx="2217737" cy="368300"/>
          </a:xfrm>
          <a:prstGeom prst="rect">
            <a:avLst/>
          </a:prstGeom>
          <a:noFill/>
          <a:ln w="9525">
            <a:noFill/>
            <a:miter lim="800000"/>
            <a:headEnd/>
            <a:tailEnd/>
          </a:ln>
        </p:spPr>
        <p:txBody>
          <a:bodyPr>
            <a:spAutoFit/>
          </a:bodyPr>
          <a:lstStyle/>
          <a:p>
            <a:r>
              <a:rPr lang="en-GB"/>
              <a:t>or Reduced model? </a:t>
            </a:r>
          </a:p>
        </p:txBody>
      </p:sp>
      <p:sp>
        <p:nvSpPr>
          <p:cNvPr id="23" name="Text Box 49"/>
          <p:cNvSpPr txBox="1">
            <a:spLocks noChangeArrowheads="1"/>
          </p:cNvSpPr>
          <p:nvPr/>
        </p:nvSpPr>
        <p:spPr bwMode="auto">
          <a:xfrm>
            <a:off x="3492500" y="3255963"/>
            <a:ext cx="587375" cy="460375"/>
          </a:xfrm>
          <a:prstGeom prst="rect">
            <a:avLst/>
          </a:prstGeom>
          <a:solidFill>
            <a:schemeClr val="bg1"/>
          </a:solidFill>
          <a:ln w="9525">
            <a:noFill/>
            <a:miter lim="800000"/>
            <a:headEnd/>
            <a:tailEnd/>
          </a:ln>
        </p:spPr>
        <p:txBody>
          <a:bodyPr>
            <a:spAutoFit/>
          </a:bodyPr>
          <a:lstStyle/>
          <a:p>
            <a:r>
              <a:rPr lang="en-GB" sz="2400" b="1" i="1">
                <a:latin typeface="Times New Roman" pitchFamily="18" charset="0"/>
              </a:rPr>
              <a:t>X</a:t>
            </a:r>
            <a:r>
              <a:rPr lang="en-GB" sz="2400" b="1" baseline="-25000">
                <a:latin typeface="Times New Roman" pitchFamily="18" charset="0"/>
              </a:rPr>
              <a:t>0</a:t>
            </a:r>
          </a:p>
        </p:txBody>
      </p:sp>
      <p:grpSp>
        <p:nvGrpSpPr>
          <p:cNvPr id="4" name="Group 108"/>
          <p:cNvGrpSpPr>
            <a:grpSpLocks/>
          </p:cNvGrpSpPr>
          <p:nvPr/>
        </p:nvGrpSpPr>
        <p:grpSpPr bwMode="auto">
          <a:xfrm>
            <a:off x="1763713" y="4311650"/>
            <a:ext cx="1336675" cy="815975"/>
            <a:chOff x="1356" y="2721"/>
            <a:chExt cx="959" cy="549"/>
          </a:xfrm>
        </p:grpSpPr>
        <p:sp>
          <p:nvSpPr>
            <p:cNvPr id="2075" name="Rectangle 44"/>
            <p:cNvSpPr>
              <a:spLocks noChangeArrowheads="1"/>
            </p:cNvSpPr>
            <p:nvPr/>
          </p:nvSpPr>
          <p:spPr bwMode="auto">
            <a:xfrm>
              <a:off x="1787" y="2721"/>
              <a:ext cx="460" cy="289"/>
            </a:xfrm>
            <a:prstGeom prst="rect">
              <a:avLst/>
            </a:prstGeom>
            <a:noFill/>
            <a:ln w="9525">
              <a:noFill/>
              <a:miter lim="800000"/>
              <a:headEnd/>
              <a:tailEnd/>
            </a:ln>
          </p:spPr>
          <p:txBody>
            <a:bodyPr wrap="none" lIns="90488" tIns="44450" rIns="90488" bIns="44450">
              <a:spAutoFit/>
            </a:bodyPr>
            <a:lstStyle/>
            <a:p>
              <a:r>
                <a:rPr lang="en-GB" sz="2400" b="1">
                  <a:latin typeface="Times New Roman" pitchFamily="18" charset="0"/>
                </a:rPr>
                <a:t>SSE</a:t>
              </a:r>
              <a:endParaRPr lang="en-GB" sz="2400" b="1" baseline="-25000">
                <a:latin typeface="Times New Roman" pitchFamily="18" charset="0"/>
              </a:endParaRPr>
            </a:p>
          </p:txBody>
        </p:sp>
        <p:sp>
          <p:nvSpPr>
            <p:cNvPr id="2076" name="Line 45"/>
            <p:cNvSpPr>
              <a:spLocks noChangeShapeType="1"/>
            </p:cNvSpPr>
            <p:nvPr/>
          </p:nvSpPr>
          <p:spPr bwMode="auto">
            <a:xfrm>
              <a:off x="1356" y="2865"/>
              <a:ext cx="384" cy="0"/>
            </a:xfrm>
            <a:prstGeom prst="line">
              <a:avLst/>
            </a:prstGeom>
            <a:noFill/>
            <a:ln w="38100">
              <a:solidFill>
                <a:schemeClr val="tx1"/>
              </a:solidFill>
              <a:round/>
              <a:headEnd type="none" w="sm" len="sm"/>
              <a:tailEnd type="triangle" w="lg" len="med"/>
            </a:ln>
          </p:spPr>
          <p:txBody>
            <a:bodyPr wrap="none" anchor="ctr"/>
            <a:lstStyle/>
            <a:p>
              <a:endParaRPr lang="en-ZA"/>
            </a:p>
          </p:txBody>
        </p:sp>
        <p:graphicFrame>
          <p:nvGraphicFramePr>
            <p:cNvPr id="2051" name="Object 23"/>
            <p:cNvGraphicFramePr>
              <a:graphicFrameLocks noChangeAspect="1"/>
            </p:cNvGraphicFramePr>
            <p:nvPr/>
          </p:nvGraphicFramePr>
          <p:xfrm>
            <a:off x="1787" y="2976"/>
            <a:ext cx="528" cy="294"/>
          </p:xfrm>
          <a:graphic>
            <a:graphicData uri="http://schemas.openxmlformats.org/presentationml/2006/ole">
              <mc:AlternateContent xmlns:mc="http://schemas.openxmlformats.org/markup-compatibility/2006">
                <mc:Choice xmlns:v="urn:schemas-microsoft-com:vml" Requires="v">
                  <p:oleObj spid="_x0000_s2054" name="Equation" r:id="rId4" imgW="457002" imgH="253890" progId="Equation.3">
                    <p:embed/>
                  </p:oleObj>
                </mc:Choice>
                <mc:Fallback>
                  <p:oleObj name="Equation" r:id="rId4" imgW="457002" imgH="25389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 y="2976"/>
                          <a:ext cx="528" cy="29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5" name="Group 109"/>
          <p:cNvGrpSpPr>
            <a:grpSpLocks/>
          </p:cNvGrpSpPr>
          <p:nvPr/>
        </p:nvGrpSpPr>
        <p:grpSpPr bwMode="auto">
          <a:xfrm>
            <a:off x="4278313" y="4316413"/>
            <a:ext cx="1522412" cy="889000"/>
            <a:chOff x="2748" y="2688"/>
            <a:chExt cx="1092" cy="598"/>
          </a:xfrm>
        </p:grpSpPr>
        <p:sp>
          <p:nvSpPr>
            <p:cNvPr id="2073" name="Rectangle 50"/>
            <p:cNvSpPr>
              <a:spLocks noChangeArrowheads="1"/>
            </p:cNvSpPr>
            <p:nvPr/>
          </p:nvSpPr>
          <p:spPr bwMode="auto">
            <a:xfrm>
              <a:off x="3183" y="2688"/>
              <a:ext cx="525" cy="289"/>
            </a:xfrm>
            <a:prstGeom prst="rect">
              <a:avLst/>
            </a:prstGeom>
            <a:noFill/>
            <a:ln w="9525">
              <a:noFill/>
              <a:miter lim="800000"/>
              <a:headEnd/>
              <a:tailEnd/>
            </a:ln>
          </p:spPr>
          <p:txBody>
            <a:bodyPr wrap="none" lIns="90488" tIns="44450" rIns="90488" bIns="44450">
              <a:spAutoFit/>
            </a:bodyPr>
            <a:lstStyle/>
            <a:p>
              <a:r>
                <a:rPr lang="en-GB" sz="2400" b="1">
                  <a:latin typeface="Times New Roman" pitchFamily="18" charset="0"/>
                </a:rPr>
                <a:t>SSE</a:t>
              </a:r>
              <a:r>
                <a:rPr lang="en-GB" sz="2400" b="1" baseline="-25000">
                  <a:latin typeface="Times New Roman" pitchFamily="18" charset="0"/>
                </a:rPr>
                <a:t>0</a:t>
              </a:r>
              <a:endParaRPr lang="en-GB" sz="2400" b="1" baseline="30000">
                <a:latin typeface="Times New Roman" pitchFamily="18" charset="0"/>
              </a:endParaRPr>
            </a:p>
          </p:txBody>
        </p:sp>
        <p:sp>
          <p:nvSpPr>
            <p:cNvPr id="2074" name="Line 51"/>
            <p:cNvSpPr>
              <a:spLocks noChangeShapeType="1"/>
            </p:cNvSpPr>
            <p:nvPr/>
          </p:nvSpPr>
          <p:spPr bwMode="auto">
            <a:xfrm>
              <a:off x="2748" y="2832"/>
              <a:ext cx="384" cy="0"/>
            </a:xfrm>
            <a:prstGeom prst="line">
              <a:avLst/>
            </a:prstGeom>
            <a:noFill/>
            <a:ln w="38100">
              <a:solidFill>
                <a:schemeClr val="tx1"/>
              </a:solidFill>
              <a:round/>
              <a:headEnd type="none" w="sm" len="sm"/>
              <a:tailEnd type="triangle" w="lg" len="med"/>
            </a:ln>
          </p:spPr>
          <p:txBody>
            <a:bodyPr wrap="none" anchor="ctr"/>
            <a:lstStyle/>
            <a:p>
              <a:endParaRPr lang="en-ZA"/>
            </a:p>
          </p:txBody>
        </p:sp>
        <p:graphicFrame>
          <p:nvGraphicFramePr>
            <p:cNvPr id="2050" name="Object 27"/>
            <p:cNvGraphicFramePr>
              <a:graphicFrameLocks noChangeAspect="1"/>
            </p:cNvGraphicFramePr>
            <p:nvPr/>
          </p:nvGraphicFramePr>
          <p:xfrm>
            <a:off x="3082" y="2976"/>
            <a:ext cx="758" cy="310"/>
          </p:xfrm>
          <a:graphic>
            <a:graphicData uri="http://schemas.openxmlformats.org/presentationml/2006/ole">
              <mc:AlternateContent xmlns:mc="http://schemas.openxmlformats.org/markup-compatibility/2006">
                <mc:Choice xmlns:v="urn:schemas-microsoft-com:vml" Requires="v">
                  <p:oleObj spid="_x0000_s2055" name="Equation" r:id="rId6" imgW="622030" imgH="253890" progId="Equation.3">
                    <p:embed/>
                  </p:oleObj>
                </mc:Choice>
                <mc:Fallback>
                  <p:oleObj name="Equation" r:id="rId6" imgW="622030" imgH="253890"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2" y="2976"/>
                          <a:ext cx="758" cy="31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pic>
        <p:nvPicPr>
          <p:cNvPr id="34" name="Picture 33"/>
          <p:cNvPicPr>
            <a:picLocks noChangeAspect="1"/>
          </p:cNvPicPr>
          <p:nvPr/>
        </p:nvPicPr>
        <p:blipFill>
          <a:blip r:embed="rId3" cstate="print"/>
          <a:srcRect r="66313"/>
          <a:stretch>
            <a:fillRect/>
          </a:stretch>
        </p:blipFill>
        <p:spPr bwMode="auto">
          <a:xfrm>
            <a:off x="3524250" y="3717925"/>
            <a:ext cx="466725" cy="2705100"/>
          </a:xfrm>
          <a:prstGeom prst="rect">
            <a:avLst/>
          </a:prstGeom>
          <a:noFill/>
          <a:ln w="9525">
            <a:solidFill>
              <a:schemeClr val="tx1"/>
            </a:solidFill>
            <a:miter lim="800000"/>
            <a:headEnd/>
            <a:tailEnd/>
          </a:ln>
        </p:spPr>
      </p:pic>
      <p:grpSp>
        <p:nvGrpSpPr>
          <p:cNvPr id="6" name="Group 38"/>
          <p:cNvGrpSpPr>
            <a:grpSpLocks/>
          </p:cNvGrpSpPr>
          <p:nvPr/>
        </p:nvGrpSpPr>
        <p:grpSpPr bwMode="auto">
          <a:xfrm>
            <a:off x="5434013" y="5357813"/>
            <a:ext cx="3709987" cy="1166812"/>
            <a:chOff x="961" y="2024"/>
            <a:chExt cx="2337" cy="735"/>
          </a:xfrm>
        </p:grpSpPr>
        <p:sp>
          <p:nvSpPr>
            <p:cNvPr id="2069" name="Text Box 34"/>
            <p:cNvSpPr txBox="1">
              <a:spLocks noChangeArrowheads="1"/>
            </p:cNvSpPr>
            <p:nvPr/>
          </p:nvSpPr>
          <p:spPr bwMode="auto">
            <a:xfrm>
              <a:off x="961" y="2160"/>
              <a:ext cx="546" cy="250"/>
            </a:xfrm>
            <a:prstGeom prst="rect">
              <a:avLst/>
            </a:prstGeom>
            <a:noFill/>
            <a:ln w="9525">
              <a:noFill/>
              <a:miter lim="800000"/>
              <a:headEnd/>
              <a:tailEnd/>
            </a:ln>
          </p:spPr>
          <p:txBody>
            <a:bodyPr wrap="none">
              <a:spAutoFit/>
            </a:bodyPr>
            <a:lstStyle/>
            <a:p>
              <a:r>
                <a:rPr lang="en-GB" altLang="zh-TW" sz="2000">
                  <a:solidFill>
                    <a:srgbClr val="7030A0"/>
                  </a:solidFill>
                  <a:latin typeface="Arial Rounded MT Bold" pitchFamily="34" charset="0"/>
                  <a:ea typeface="新細明體" charset="-120"/>
                </a:rPr>
                <a:t>F   =   </a:t>
              </a:r>
            </a:p>
          </p:txBody>
        </p:sp>
        <p:sp>
          <p:nvSpPr>
            <p:cNvPr id="2070" name="Text Box 35"/>
            <p:cNvSpPr txBox="1">
              <a:spLocks noChangeArrowheads="1"/>
            </p:cNvSpPr>
            <p:nvPr/>
          </p:nvSpPr>
          <p:spPr bwMode="auto">
            <a:xfrm>
              <a:off x="1488" y="2024"/>
              <a:ext cx="1528" cy="231"/>
            </a:xfrm>
            <a:prstGeom prst="rect">
              <a:avLst/>
            </a:prstGeom>
            <a:noFill/>
            <a:ln w="9525">
              <a:noFill/>
              <a:miter lim="800000"/>
              <a:headEnd/>
              <a:tailEnd/>
            </a:ln>
          </p:spPr>
          <p:txBody>
            <a:bodyPr wrap="none">
              <a:spAutoFit/>
            </a:bodyPr>
            <a:lstStyle/>
            <a:p>
              <a:r>
                <a:rPr lang="en-GB" altLang="zh-TW">
                  <a:solidFill>
                    <a:srgbClr val="7030A0"/>
                  </a:solidFill>
                  <a:latin typeface="Arial Rounded MT Bold" pitchFamily="34" charset="0"/>
                  <a:ea typeface="新細明體" charset="-120"/>
                </a:rPr>
                <a:t>Explained variability</a:t>
              </a:r>
            </a:p>
          </p:txBody>
        </p:sp>
        <p:sp>
          <p:nvSpPr>
            <p:cNvPr id="2071" name="Line 36"/>
            <p:cNvSpPr>
              <a:spLocks noChangeShapeType="1"/>
            </p:cNvSpPr>
            <p:nvPr/>
          </p:nvSpPr>
          <p:spPr bwMode="auto">
            <a:xfrm>
              <a:off x="1474" y="2296"/>
              <a:ext cx="1587" cy="0"/>
            </a:xfrm>
            <a:prstGeom prst="line">
              <a:avLst/>
            </a:prstGeom>
            <a:noFill/>
            <a:ln w="28575">
              <a:solidFill>
                <a:srgbClr val="7030A0"/>
              </a:solidFill>
              <a:round/>
              <a:headEnd/>
              <a:tailEnd/>
            </a:ln>
          </p:spPr>
          <p:txBody>
            <a:bodyPr/>
            <a:lstStyle/>
            <a:p>
              <a:endParaRPr lang="en-ZA"/>
            </a:p>
          </p:txBody>
        </p:sp>
        <p:sp>
          <p:nvSpPr>
            <p:cNvPr id="2072" name="Text Box 37"/>
            <p:cNvSpPr txBox="1">
              <a:spLocks noChangeArrowheads="1"/>
            </p:cNvSpPr>
            <p:nvPr/>
          </p:nvSpPr>
          <p:spPr bwMode="auto">
            <a:xfrm>
              <a:off x="1377" y="2352"/>
              <a:ext cx="1921" cy="407"/>
            </a:xfrm>
            <a:prstGeom prst="rect">
              <a:avLst/>
            </a:prstGeom>
            <a:noFill/>
            <a:ln w="9525">
              <a:noFill/>
              <a:miter lim="800000"/>
              <a:headEnd/>
              <a:tailEnd/>
            </a:ln>
          </p:spPr>
          <p:txBody>
            <a:bodyPr>
              <a:spAutoFit/>
            </a:bodyPr>
            <a:lstStyle/>
            <a:p>
              <a:r>
                <a:rPr lang="en-GB" altLang="zh-TW">
                  <a:solidFill>
                    <a:srgbClr val="7030A0"/>
                  </a:solidFill>
                  <a:latin typeface="Arial Rounded MT Bold" pitchFamily="34" charset="0"/>
                  <a:ea typeface="新細明體" charset="-120"/>
                </a:rPr>
                <a:t>Error variance estimate or unexplained variability</a:t>
              </a:r>
            </a:p>
          </p:txBody>
        </p:sp>
      </p:grpSp>
      <p:grpSp>
        <p:nvGrpSpPr>
          <p:cNvPr id="7" name="Group 38"/>
          <p:cNvGrpSpPr>
            <a:grpSpLocks/>
          </p:cNvGrpSpPr>
          <p:nvPr/>
        </p:nvGrpSpPr>
        <p:grpSpPr bwMode="auto">
          <a:xfrm>
            <a:off x="6440488" y="3789363"/>
            <a:ext cx="2157412" cy="874712"/>
            <a:chOff x="1006" y="2024"/>
            <a:chExt cx="1359" cy="551"/>
          </a:xfrm>
        </p:grpSpPr>
        <p:sp>
          <p:nvSpPr>
            <p:cNvPr id="2065" name="Text Box 34"/>
            <p:cNvSpPr txBox="1">
              <a:spLocks noChangeArrowheads="1"/>
            </p:cNvSpPr>
            <p:nvPr/>
          </p:nvSpPr>
          <p:spPr bwMode="auto">
            <a:xfrm>
              <a:off x="1006" y="2160"/>
              <a:ext cx="546" cy="250"/>
            </a:xfrm>
            <a:prstGeom prst="rect">
              <a:avLst/>
            </a:prstGeom>
            <a:noFill/>
            <a:ln w="9525">
              <a:noFill/>
              <a:miter lim="800000"/>
              <a:headEnd/>
              <a:tailEnd/>
            </a:ln>
          </p:spPr>
          <p:txBody>
            <a:bodyPr wrap="none">
              <a:spAutoFit/>
            </a:bodyPr>
            <a:lstStyle/>
            <a:p>
              <a:r>
                <a:rPr lang="en-GB" altLang="zh-TW" sz="2000">
                  <a:solidFill>
                    <a:srgbClr val="7030A0"/>
                  </a:solidFill>
                  <a:latin typeface="Arial Rounded MT Bold" pitchFamily="34" charset="0"/>
                  <a:ea typeface="新細明體" charset="-120"/>
                </a:rPr>
                <a:t>F   =   </a:t>
              </a:r>
            </a:p>
          </p:txBody>
        </p:sp>
        <p:sp>
          <p:nvSpPr>
            <p:cNvPr id="2066" name="Text Box 35"/>
            <p:cNvSpPr txBox="1">
              <a:spLocks noChangeArrowheads="1"/>
            </p:cNvSpPr>
            <p:nvPr/>
          </p:nvSpPr>
          <p:spPr bwMode="auto">
            <a:xfrm>
              <a:off x="1488" y="2024"/>
              <a:ext cx="877" cy="233"/>
            </a:xfrm>
            <a:prstGeom prst="rect">
              <a:avLst/>
            </a:prstGeom>
            <a:noFill/>
            <a:ln w="9525">
              <a:noFill/>
              <a:miter lim="800000"/>
              <a:headEnd/>
              <a:tailEnd/>
            </a:ln>
          </p:spPr>
          <p:txBody>
            <a:bodyPr wrap="none">
              <a:spAutoFit/>
            </a:bodyPr>
            <a:lstStyle/>
            <a:p>
              <a:r>
                <a:rPr lang="en-GB" altLang="zh-TW">
                  <a:solidFill>
                    <a:srgbClr val="7030A0"/>
                  </a:solidFill>
                  <a:latin typeface="Arial Rounded MT Bold" pitchFamily="34" charset="0"/>
                  <a:ea typeface="新細明體" charset="-120"/>
                </a:rPr>
                <a:t>SSE</a:t>
              </a:r>
              <a:r>
                <a:rPr lang="en-GB" altLang="zh-TW" baseline="-25000">
                  <a:solidFill>
                    <a:srgbClr val="7030A0"/>
                  </a:solidFill>
                  <a:latin typeface="Arial Rounded MT Bold" pitchFamily="34" charset="0"/>
                  <a:ea typeface="新細明體" charset="-120"/>
                </a:rPr>
                <a:t>0</a:t>
              </a:r>
              <a:r>
                <a:rPr lang="en-GB" altLang="zh-TW">
                  <a:solidFill>
                    <a:srgbClr val="7030A0"/>
                  </a:solidFill>
                  <a:latin typeface="Arial Rounded MT Bold" pitchFamily="34" charset="0"/>
                  <a:ea typeface="新細明體" charset="-120"/>
                </a:rPr>
                <a:t> - SSE</a:t>
              </a:r>
            </a:p>
          </p:txBody>
        </p:sp>
        <p:sp>
          <p:nvSpPr>
            <p:cNvPr id="2067" name="Line 36"/>
            <p:cNvSpPr>
              <a:spLocks noChangeShapeType="1"/>
            </p:cNvSpPr>
            <p:nvPr/>
          </p:nvSpPr>
          <p:spPr bwMode="auto">
            <a:xfrm>
              <a:off x="1474" y="2296"/>
              <a:ext cx="849" cy="0"/>
            </a:xfrm>
            <a:prstGeom prst="line">
              <a:avLst/>
            </a:prstGeom>
            <a:noFill/>
            <a:ln w="28575">
              <a:solidFill>
                <a:srgbClr val="7030A0"/>
              </a:solidFill>
              <a:round/>
              <a:headEnd/>
              <a:tailEnd/>
            </a:ln>
          </p:spPr>
          <p:txBody>
            <a:bodyPr/>
            <a:lstStyle/>
            <a:p>
              <a:endParaRPr lang="en-ZA"/>
            </a:p>
          </p:txBody>
        </p:sp>
        <p:sp>
          <p:nvSpPr>
            <p:cNvPr id="2068" name="Text Box 37"/>
            <p:cNvSpPr txBox="1">
              <a:spLocks noChangeArrowheads="1"/>
            </p:cNvSpPr>
            <p:nvPr/>
          </p:nvSpPr>
          <p:spPr bwMode="auto">
            <a:xfrm>
              <a:off x="1688" y="2342"/>
              <a:ext cx="407" cy="233"/>
            </a:xfrm>
            <a:prstGeom prst="rect">
              <a:avLst/>
            </a:prstGeom>
            <a:noFill/>
            <a:ln w="9525">
              <a:noFill/>
              <a:miter lim="800000"/>
              <a:headEnd/>
              <a:tailEnd/>
            </a:ln>
          </p:spPr>
          <p:txBody>
            <a:bodyPr wrap="none">
              <a:spAutoFit/>
            </a:bodyPr>
            <a:lstStyle/>
            <a:p>
              <a:r>
                <a:rPr lang="en-GB" altLang="zh-TW">
                  <a:solidFill>
                    <a:srgbClr val="7030A0"/>
                  </a:solidFill>
                  <a:latin typeface="Arial Rounded MT Bold" pitchFamily="34" charset="0"/>
                  <a:ea typeface="新細明體" charset="-120"/>
                </a:rPr>
                <a:t>SSE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sz="3200" smtClean="0"/>
              <a:t>Contrasts and Inference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dirty="0" smtClean="0">
                <a:solidFill>
                  <a:schemeClr val="bg1">
                    <a:lumMod val="75000"/>
                  </a:schemeClr>
                </a:solidFill>
              </a:rPr>
              <a:t>Contrasts: what and why?</a:t>
            </a:r>
          </a:p>
          <a:p>
            <a:pPr eaLnBrk="1" fontAlgn="auto" hangingPunct="1">
              <a:spcAft>
                <a:spcPts val="0"/>
              </a:spcAft>
              <a:buFont typeface="Arial" pitchFamily="34" charset="0"/>
              <a:buChar char="•"/>
              <a:defRPr/>
            </a:pPr>
            <a:r>
              <a:rPr lang="en-GB" dirty="0" smtClean="0">
                <a:solidFill>
                  <a:schemeClr val="bg1">
                    <a:lumMod val="75000"/>
                  </a:schemeClr>
                </a:solidFill>
              </a:rPr>
              <a:t>T-contrasts</a:t>
            </a:r>
          </a:p>
          <a:p>
            <a:pPr eaLnBrk="1" fontAlgn="auto" hangingPunct="1">
              <a:spcAft>
                <a:spcPts val="0"/>
              </a:spcAft>
              <a:buFont typeface="Arial" pitchFamily="34" charset="0"/>
              <a:buChar char="•"/>
              <a:defRPr/>
            </a:pPr>
            <a:r>
              <a:rPr lang="en-GB" dirty="0" smtClean="0">
                <a:solidFill>
                  <a:schemeClr val="bg1">
                    <a:lumMod val="75000"/>
                  </a:schemeClr>
                </a:solidFill>
              </a:rPr>
              <a:t>F-contrasts</a:t>
            </a:r>
          </a:p>
          <a:p>
            <a:pPr eaLnBrk="1" fontAlgn="auto" hangingPunct="1">
              <a:spcAft>
                <a:spcPts val="0"/>
              </a:spcAft>
              <a:buFont typeface="Arial" pitchFamily="34" charset="0"/>
              <a:buChar char="•"/>
              <a:defRPr/>
            </a:pPr>
            <a:r>
              <a:rPr lang="en-GB" dirty="0" smtClean="0"/>
              <a:t>Example on SPM</a:t>
            </a:r>
          </a:p>
          <a:p>
            <a:pPr eaLnBrk="1" fontAlgn="auto" hangingPunct="1">
              <a:spcAft>
                <a:spcPts val="0"/>
              </a:spcAft>
              <a:buFont typeface="Arial" pitchFamily="34" charset="0"/>
              <a:buChar char="•"/>
              <a:defRPr/>
            </a:pPr>
            <a:r>
              <a:rPr lang="en-GB" dirty="0" smtClean="0">
                <a:solidFill>
                  <a:schemeClr val="bg1">
                    <a:lumMod val="75000"/>
                  </a:schemeClr>
                </a:solidFill>
              </a:rPr>
              <a:t>Levels of inference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708025"/>
            <a:ext cx="8229600" cy="1065213"/>
          </a:xfrm>
        </p:spPr>
        <p:txBody>
          <a:bodyPr/>
          <a:lstStyle/>
          <a:p>
            <a:pPr eaLnBrk="1" hangingPunct="1"/>
            <a:r>
              <a:rPr lang="en-GB" sz="3200" smtClean="0"/>
              <a:t>1</a:t>
            </a:r>
            <a:r>
              <a:rPr lang="en-GB" sz="3200" baseline="30000" smtClean="0"/>
              <a:t>st</a:t>
            </a:r>
            <a:r>
              <a:rPr lang="en-GB" sz="3200" smtClean="0"/>
              <a:t> level model specification</a:t>
            </a:r>
          </a:p>
        </p:txBody>
      </p:sp>
      <p:sp>
        <p:nvSpPr>
          <p:cNvPr id="31747" name="Content Placeholder 2"/>
          <p:cNvSpPr>
            <a:spLocks noGrp="1"/>
          </p:cNvSpPr>
          <p:nvPr>
            <p:ph idx="1"/>
          </p:nvPr>
        </p:nvSpPr>
        <p:spPr>
          <a:xfrm>
            <a:off x="395288" y="6324600"/>
            <a:ext cx="8229600" cy="533400"/>
          </a:xfrm>
        </p:spPr>
        <p:txBody>
          <a:bodyPr/>
          <a:lstStyle/>
          <a:p>
            <a:pPr eaLnBrk="1" hangingPunct="1">
              <a:buFontTx/>
              <a:buNone/>
            </a:pPr>
            <a:r>
              <a:rPr lang="en-GB" sz="1200" smtClean="0"/>
              <a:t>Henson, R.N.A., Shallice, T., Gorno-Tempini, M.-L. and Dolan, R.J. (2002) Face repetition effects in implicit and explicit memory tests as measured by fMRI. Cerebral Cortex, 12, 178-186.</a:t>
            </a:r>
          </a:p>
        </p:txBody>
      </p:sp>
      <p:pic>
        <p:nvPicPr>
          <p:cNvPr id="31748" name="Picture 2" descr="C:\Users\ccharpentier\Methods for dummies\pictures spm\paradigm.bmp"/>
          <p:cNvPicPr>
            <a:picLocks noChangeAspect="1" noChangeArrowheads="1"/>
          </p:cNvPicPr>
          <p:nvPr/>
        </p:nvPicPr>
        <p:blipFill>
          <a:blip r:embed="rId2" cstate="print"/>
          <a:srcRect/>
          <a:stretch>
            <a:fillRect/>
          </a:stretch>
        </p:blipFill>
        <p:spPr bwMode="auto">
          <a:xfrm>
            <a:off x="1116013" y="1362075"/>
            <a:ext cx="68897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0825" y="635000"/>
            <a:ext cx="8229600" cy="1065213"/>
          </a:xfrm>
        </p:spPr>
        <p:txBody>
          <a:bodyPr/>
          <a:lstStyle/>
          <a:p>
            <a:pPr eaLnBrk="1" hangingPunct="1"/>
            <a:r>
              <a:rPr lang="en-GB" sz="3200" smtClean="0"/>
              <a:t>An Example on SPM</a:t>
            </a:r>
          </a:p>
        </p:txBody>
      </p:sp>
      <p:pic>
        <p:nvPicPr>
          <p:cNvPr id="32771" name="Picture 3" descr="C:\Users\ccharpentier\Methods for dummies\pictures spm\menu.bmp"/>
          <p:cNvPicPr>
            <a:picLocks noChangeAspect="1" noChangeArrowheads="1"/>
          </p:cNvPicPr>
          <p:nvPr/>
        </p:nvPicPr>
        <p:blipFill>
          <a:blip r:embed="rId2" cstate="print"/>
          <a:srcRect/>
          <a:stretch>
            <a:fillRect/>
          </a:stretch>
        </p:blipFill>
        <p:spPr bwMode="auto">
          <a:xfrm>
            <a:off x="250825" y="1844675"/>
            <a:ext cx="3381375" cy="3859213"/>
          </a:xfrm>
          <a:prstGeom prst="rect">
            <a:avLst/>
          </a:prstGeom>
          <a:noFill/>
          <a:ln w="9525">
            <a:noFill/>
            <a:miter lim="800000"/>
            <a:headEnd/>
            <a:tailEnd/>
          </a:ln>
        </p:spPr>
      </p:pic>
      <p:pic>
        <p:nvPicPr>
          <p:cNvPr id="32772" name="Picture 4" descr="C:\Users\ccharpentier\Methods for dummies\pictures spm\batch editor spec 1.bmp"/>
          <p:cNvPicPr>
            <a:picLocks noChangeAspect="1" noChangeArrowheads="1"/>
          </p:cNvPicPr>
          <p:nvPr/>
        </p:nvPicPr>
        <p:blipFill>
          <a:blip r:embed="rId3" cstate="print"/>
          <a:srcRect/>
          <a:stretch>
            <a:fillRect/>
          </a:stretch>
        </p:blipFill>
        <p:spPr bwMode="auto">
          <a:xfrm>
            <a:off x="3779838" y="1341438"/>
            <a:ext cx="5103812" cy="5400675"/>
          </a:xfrm>
          <a:prstGeom prst="rect">
            <a:avLst/>
          </a:prstGeom>
          <a:noFill/>
          <a:ln w="9525">
            <a:noFill/>
            <a:miter lim="800000"/>
            <a:headEnd/>
            <a:tailEnd/>
          </a:ln>
        </p:spPr>
      </p:pic>
      <p:sp>
        <p:nvSpPr>
          <p:cNvPr id="8" name="Rounded Rectangle 7"/>
          <p:cNvSpPr/>
          <p:nvPr/>
        </p:nvSpPr>
        <p:spPr>
          <a:xfrm>
            <a:off x="539750" y="3068638"/>
            <a:ext cx="1368425" cy="288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Arrow Connector 9"/>
          <p:cNvCxnSpPr>
            <a:stCxn id="8" idx="3"/>
          </p:cNvCxnSpPr>
          <p:nvPr/>
        </p:nvCxnSpPr>
        <p:spPr>
          <a:xfrm flipV="1">
            <a:off x="1908175" y="2925763"/>
            <a:ext cx="1871663" cy="287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754063" y="6453188"/>
            <a:ext cx="2665412" cy="336550"/>
          </a:xfrm>
          <a:prstGeom prst="rect">
            <a:avLst/>
          </a:prstGeom>
          <a:noFill/>
          <a:ln w="9525">
            <a:noFill/>
            <a:miter lim="800000"/>
            <a:headEnd/>
            <a:tailEnd/>
          </a:ln>
        </p:spPr>
        <p:txBody>
          <a:bodyPr>
            <a:spAutoFit/>
          </a:bodyPr>
          <a:lstStyle/>
          <a:p>
            <a:pPr>
              <a:spcBef>
                <a:spcPct val="50000"/>
              </a:spcBef>
            </a:pPr>
            <a:r>
              <a:rPr lang="en-GB" sz="1600">
                <a:solidFill>
                  <a:schemeClr val="bg1"/>
                </a:solidFill>
              </a:rPr>
              <a:t>Rebecca Knight</a:t>
            </a:r>
          </a:p>
        </p:txBody>
      </p:sp>
      <p:grpSp>
        <p:nvGrpSpPr>
          <p:cNvPr id="7171" name="Group 6"/>
          <p:cNvGrpSpPr>
            <a:grpSpLocks/>
          </p:cNvGrpSpPr>
          <p:nvPr/>
        </p:nvGrpSpPr>
        <p:grpSpPr bwMode="auto">
          <a:xfrm>
            <a:off x="444500" y="2278063"/>
            <a:ext cx="1409700" cy="1027112"/>
            <a:chOff x="158" y="1776"/>
            <a:chExt cx="888" cy="647"/>
          </a:xfrm>
        </p:grpSpPr>
        <p:sp>
          <p:nvSpPr>
            <p:cNvPr id="7212" name="Rectangle 7"/>
            <p:cNvSpPr>
              <a:spLocks noChangeArrowheads="1"/>
            </p:cNvSpPr>
            <p:nvPr/>
          </p:nvSpPr>
          <p:spPr bwMode="auto">
            <a:xfrm>
              <a:off x="219" y="2016"/>
              <a:ext cx="740" cy="364"/>
            </a:xfrm>
            <a:prstGeom prst="rect">
              <a:avLst/>
            </a:prstGeom>
            <a:noFill/>
            <a:ln w="12700">
              <a:noFill/>
              <a:miter lim="800000"/>
              <a:headEnd/>
              <a:tailEnd/>
            </a:ln>
          </p:spPr>
          <p:txBody>
            <a:bodyPr wrap="none" lIns="90488" tIns="44450" rIns="90488" bIns="44450">
              <a:spAutoFit/>
            </a:bodyPr>
            <a:lstStyle/>
            <a:p>
              <a:pPr algn="ctr" eaLnBrk="0" hangingPunct="0"/>
              <a:r>
                <a:rPr lang="en-GB" sz="1600" b="1">
                  <a:solidFill>
                    <a:schemeClr val="tx2"/>
                  </a:solidFill>
                </a:rPr>
                <a:t>Motion</a:t>
              </a:r>
            </a:p>
            <a:p>
              <a:pPr algn="ctr" eaLnBrk="0" hangingPunct="0"/>
              <a:r>
                <a:rPr lang="en-GB" sz="1600" b="1">
                  <a:solidFill>
                    <a:schemeClr val="tx2"/>
                  </a:solidFill>
                </a:rPr>
                <a:t>correction</a:t>
              </a:r>
            </a:p>
          </p:txBody>
        </p:sp>
        <p:sp>
          <p:nvSpPr>
            <p:cNvPr id="7213" name="Rectangle 8"/>
            <p:cNvSpPr>
              <a:spLocks noChangeArrowheads="1"/>
            </p:cNvSpPr>
            <p:nvPr/>
          </p:nvSpPr>
          <p:spPr bwMode="auto">
            <a:xfrm>
              <a:off x="158" y="1989"/>
              <a:ext cx="888" cy="434"/>
            </a:xfrm>
            <a:prstGeom prst="rect">
              <a:avLst/>
            </a:prstGeom>
            <a:noFill/>
            <a:ln w="12700">
              <a:solidFill>
                <a:schemeClr val="tx1"/>
              </a:solidFill>
              <a:miter lim="800000"/>
              <a:headEnd/>
              <a:tailEnd/>
            </a:ln>
          </p:spPr>
          <p:txBody>
            <a:bodyPr wrap="none" anchor="ctr"/>
            <a:lstStyle/>
            <a:p>
              <a:endParaRPr lang="en-ZA"/>
            </a:p>
          </p:txBody>
        </p:sp>
        <p:sp>
          <p:nvSpPr>
            <p:cNvPr id="7214" name="Line 9"/>
            <p:cNvSpPr>
              <a:spLocks noChangeShapeType="1"/>
            </p:cNvSpPr>
            <p:nvPr/>
          </p:nvSpPr>
          <p:spPr bwMode="auto">
            <a:xfrm>
              <a:off x="576" y="1776"/>
              <a:ext cx="1" cy="161"/>
            </a:xfrm>
            <a:prstGeom prst="line">
              <a:avLst/>
            </a:prstGeom>
            <a:noFill/>
            <a:ln w="25400">
              <a:solidFill>
                <a:schemeClr val="tx1"/>
              </a:solidFill>
              <a:round/>
              <a:headEnd/>
              <a:tailEnd type="triangle" w="med" len="med"/>
            </a:ln>
          </p:spPr>
          <p:txBody>
            <a:bodyPr wrap="none" anchor="ctr"/>
            <a:lstStyle/>
            <a:p>
              <a:endParaRPr lang="en-ZA"/>
            </a:p>
          </p:txBody>
        </p:sp>
      </p:grpSp>
      <p:grpSp>
        <p:nvGrpSpPr>
          <p:cNvPr id="7172" name="Group 10"/>
          <p:cNvGrpSpPr>
            <a:grpSpLocks/>
          </p:cNvGrpSpPr>
          <p:nvPr/>
        </p:nvGrpSpPr>
        <p:grpSpPr bwMode="auto">
          <a:xfrm>
            <a:off x="1860550" y="909638"/>
            <a:ext cx="1706563" cy="2157412"/>
            <a:chOff x="1063" y="791"/>
            <a:chExt cx="1224" cy="1639"/>
          </a:xfrm>
        </p:grpSpPr>
        <p:sp>
          <p:nvSpPr>
            <p:cNvPr id="7206" name="Rectangle 11"/>
            <p:cNvSpPr>
              <a:spLocks noChangeArrowheads="1"/>
            </p:cNvSpPr>
            <p:nvPr/>
          </p:nvSpPr>
          <p:spPr bwMode="auto">
            <a:xfrm>
              <a:off x="1397" y="2081"/>
              <a:ext cx="890" cy="254"/>
            </a:xfrm>
            <a:prstGeom prst="rect">
              <a:avLst/>
            </a:prstGeom>
            <a:noFill/>
            <a:ln w="12700">
              <a:noFill/>
              <a:miter lim="800000"/>
              <a:headEnd/>
              <a:tailEnd/>
            </a:ln>
          </p:spPr>
          <p:txBody>
            <a:bodyPr wrap="none" lIns="90488" tIns="44450" rIns="90488" bIns="44450">
              <a:spAutoFit/>
            </a:bodyPr>
            <a:lstStyle/>
            <a:p>
              <a:pPr eaLnBrk="0" hangingPunct="0"/>
              <a:r>
                <a:rPr lang="en-GB" sz="1600" b="1">
                  <a:solidFill>
                    <a:schemeClr val="tx2"/>
                  </a:solidFill>
                </a:rPr>
                <a:t>Smoothing</a:t>
              </a:r>
            </a:p>
          </p:txBody>
        </p:sp>
        <p:pic>
          <p:nvPicPr>
            <p:cNvPr id="7207" name="Picture 12"/>
            <p:cNvPicPr>
              <a:picLocks noChangeArrowheads="1"/>
            </p:cNvPicPr>
            <p:nvPr/>
          </p:nvPicPr>
          <p:blipFill>
            <a:blip r:embed="rId3" cstate="print"/>
            <a:srcRect/>
            <a:stretch>
              <a:fillRect/>
            </a:stretch>
          </p:blipFill>
          <p:spPr bwMode="auto">
            <a:xfrm>
              <a:off x="1265" y="1056"/>
              <a:ext cx="981" cy="669"/>
            </a:xfrm>
            <a:prstGeom prst="rect">
              <a:avLst/>
            </a:prstGeom>
            <a:noFill/>
            <a:ln w="12700">
              <a:solidFill>
                <a:schemeClr val="tx1"/>
              </a:solidFill>
              <a:miter lim="800000"/>
              <a:headEnd/>
              <a:tailEnd/>
            </a:ln>
          </p:spPr>
        </p:pic>
        <p:sp>
          <p:nvSpPr>
            <p:cNvPr id="7208" name="Rectangle 13"/>
            <p:cNvSpPr>
              <a:spLocks noChangeArrowheads="1"/>
            </p:cNvSpPr>
            <p:nvPr/>
          </p:nvSpPr>
          <p:spPr bwMode="auto">
            <a:xfrm>
              <a:off x="1289" y="1989"/>
              <a:ext cx="950" cy="441"/>
            </a:xfrm>
            <a:prstGeom prst="rect">
              <a:avLst/>
            </a:prstGeom>
            <a:noFill/>
            <a:ln w="12700">
              <a:solidFill>
                <a:schemeClr val="tx1"/>
              </a:solidFill>
              <a:miter lim="800000"/>
              <a:headEnd/>
              <a:tailEnd/>
            </a:ln>
          </p:spPr>
          <p:txBody>
            <a:bodyPr wrap="none" anchor="ctr"/>
            <a:lstStyle/>
            <a:p>
              <a:endParaRPr lang="en-ZA"/>
            </a:p>
          </p:txBody>
        </p:sp>
        <p:sp>
          <p:nvSpPr>
            <p:cNvPr id="7209" name="Rectangle 14"/>
            <p:cNvSpPr>
              <a:spLocks noChangeArrowheads="1"/>
            </p:cNvSpPr>
            <p:nvPr/>
          </p:nvSpPr>
          <p:spPr bwMode="auto">
            <a:xfrm>
              <a:off x="1536" y="791"/>
              <a:ext cx="559" cy="253"/>
            </a:xfrm>
            <a:prstGeom prst="rect">
              <a:avLst/>
            </a:prstGeom>
            <a:noFill/>
            <a:ln w="12700">
              <a:noFill/>
              <a:miter lim="800000"/>
              <a:headEnd/>
              <a:tailEnd/>
            </a:ln>
          </p:spPr>
          <p:txBody>
            <a:bodyPr wrap="none" lIns="90488" tIns="44450" rIns="90488" bIns="44450">
              <a:spAutoFit/>
            </a:bodyPr>
            <a:lstStyle/>
            <a:p>
              <a:pPr eaLnBrk="0" hangingPunct="0"/>
              <a:r>
                <a:rPr lang="en-GB" sz="1600" b="1">
                  <a:solidFill>
                    <a:schemeClr val="tx2"/>
                  </a:solidFill>
                </a:rPr>
                <a:t>kernel</a:t>
              </a:r>
            </a:p>
          </p:txBody>
        </p:sp>
        <p:sp>
          <p:nvSpPr>
            <p:cNvPr id="7210" name="Line 15"/>
            <p:cNvSpPr>
              <a:spLocks noChangeShapeType="1"/>
            </p:cNvSpPr>
            <p:nvPr/>
          </p:nvSpPr>
          <p:spPr bwMode="auto">
            <a:xfrm>
              <a:off x="1063" y="2207"/>
              <a:ext cx="203" cy="2"/>
            </a:xfrm>
            <a:prstGeom prst="line">
              <a:avLst/>
            </a:prstGeom>
            <a:noFill/>
            <a:ln w="25400">
              <a:solidFill>
                <a:schemeClr val="tx1"/>
              </a:solidFill>
              <a:round/>
              <a:headEnd/>
              <a:tailEnd type="triangle" w="med" len="med"/>
            </a:ln>
          </p:spPr>
          <p:txBody>
            <a:bodyPr wrap="none" anchor="ctr"/>
            <a:lstStyle/>
            <a:p>
              <a:endParaRPr lang="en-ZA"/>
            </a:p>
          </p:txBody>
        </p:sp>
        <p:sp>
          <p:nvSpPr>
            <p:cNvPr id="7211" name="Line 16"/>
            <p:cNvSpPr>
              <a:spLocks noChangeShapeType="1"/>
            </p:cNvSpPr>
            <p:nvPr/>
          </p:nvSpPr>
          <p:spPr bwMode="auto">
            <a:xfrm>
              <a:off x="1762" y="1749"/>
              <a:ext cx="0" cy="195"/>
            </a:xfrm>
            <a:prstGeom prst="line">
              <a:avLst/>
            </a:prstGeom>
            <a:noFill/>
            <a:ln w="25400">
              <a:solidFill>
                <a:schemeClr val="tx1"/>
              </a:solidFill>
              <a:round/>
              <a:headEnd/>
              <a:tailEnd type="triangle" w="med" len="med"/>
            </a:ln>
          </p:spPr>
          <p:txBody>
            <a:bodyPr wrap="none" anchor="ctr"/>
            <a:lstStyle/>
            <a:p>
              <a:endParaRPr lang="en-ZA"/>
            </a:p>
          </p:txBody>
        </p:sp>
      </p:grpSp>
      <p:grpSp>
        <p:nvGrpSpPr>
          <p:cNvPr id="7173" name="Group 17"/>
          <p:cNvGrpSpPr>
            <a:grpSpLocks/>
          </p:cNvGrpSpPr>
          <p:nvPr/>
        </p:nvGrpSpPr>
        <p:grpSpPr bwMode="auto">
          <a:xfrm>
            <a:off x="1054100" y="3284538"/>
            <a:ext cx="2606675" cy="2232025"/>
            <a:chOff x="646" y="2448"/>
            <a:chExt cx="1799" cy="1728"/>
          </a:xfrm>
        </p:grpSpPr>
        <p:sp>
          <p:nvSpPr>
            <p:cNvPr id="7199" name="Rectangle 18"/>
            <p:cNvSpPr>
              <a:spLocks noChangeArrowheads="1"/>
            </p:cNvSpPr>
            <p:nvPr/>
          </p:nvSpPr>
          <p:spPr bwMode="auto">
            <a:xfrm>
              <a:off x="646" y="2782"/>
              <a:ext cx="1038" cy="406"/>
            </a:xfrm>
            <a:prstGeom prst="rect">
              <a:avLst/>
            </a:prstGeom>
            <a:noFill/>
            <a:ln w="12700">
              <a:solidFill>
                <a:schemeClr val="tx1"/>
              </a:solidFill>
              <a:miter lim="800000"/>
              <a:headEnd/>
              <a:tailEnd/>
            </a:ln>
          </p:spPr>
          <p:txBody>
            <a:bodyPr wrap="none" anchor="ctr"/>
            <a:lstStyle/>
            <a:p>
              <a:endParaRPr lang="en-ZA"/>
            </a:p>
          </p:txBody>
        </p:sp>
        <p:sp>
          <p:nvSpPr>
            <p:cNvPr id="7200" name="Rectangle 19"/>
            <p:cNvSpPr>
              <a:spLocks noChangeArrowheads="1"/>
            </p:cNvSpPr>
            <p:nvPr/>
          </p:nvSpPr>
          <p:spPr bwMode="auto">
            <a:xfrm>
              <a:off x="651" y="2792"/>
              <a:ext cx="1046" cy="447"/>
            </a:xfrm>
            <a:prstGeom prst="rect">
              <a:avLst/>
            </a:prstGeom>
            <a:noFill/>
            <a:ln w="12700">
              <a:noFill/>
              <a:miter lim="800000"/>
              <a:headEnd/>
              <a:tailEnd/>
            </a:ln>
          </p:spPr>
          <p:txBody>
            <a:bodyPr wrap="none" lIns="90488" tIns="44450" rIns="90488" bIns="44450" anchor="ctr" anchorCtr="1">
              <a:spAutoFit/>
            </a:bodyPr>
            <a:lstStyle/>
            <a:p>
              <a:pPr algn="ctr" eaLnBrk="0" hangingPunct="0"/>
              <a:r>
                <a:rPr lang="en-GB" sz="1600" b="1">
                  <a:solidFill>
                    <a:schemeClr val="tx2"/>
                  </a:solidFill>
                </a:rPr>
                <a:t>Spatial</a:t>
              </a:r>
            </a:p>
            <a:p>
              <a:pPr algn="ctr" eaLnBrk="0" hangingPunct="0"/>
              <a:r>
                <a:rPr lang="en-GB" sz="1600" b="1">
                  <a:solidFill>
                    <a:schemeClr val="tx2"/>
                  </a:solidFill>
                </a:rPr>
                <a:t>normalisation</a:t>
              </a:r>
            </a:p>
          </p:txBody>
        </p:sp>
        <p:pic>
          <p:nvPicPr>
            <p:cNvPr id="7201" name="Picture 20"/>
            <p:cNvPicPr>
              <a:picLocks noChangeArrowheads="1"/>
            </p:cNvPicPr>
            <p:nvPr/>
          </p:nvPicPr>
          <p:blipFill>
            <a:blip r:embed="rId4" cstate="print"/>
            <a:srcRect/>
            <a:stretch>
              <a:fillRect/>
            </a:stretch>
          </p:blipFill>
          <p:spPr bwMode="auto">
            <a:xfrm>
              <a:off x="741" y="3425"/>
              <a:ext cx="894" cy="751"/>
            </a:xfrm>
            <a:prstGeom prst="rect">
              <a:avLst/>
            </a:prstGeom>
            <a:noFill/>
            <a:ln w="12700">
              <a:noFill/>
              <a:miter lim="800000"/>
              <a:headEnd/>
              <a:tailEnd/>
            </a:ln>
          </p:spPr>
        </p:pic>
        <p:sp>
          <p:nvSpPr>
            <p:cNvPr id="7202" name="Rectangle 21"/>
            <p:cNvSpPr>
              <a:spLocks noChangeArrowheads="1"/>
            </p:cNvSpPr>
            <p:nvPr/>
          </p:nvSpPr>
          <p:spPr bwMode="auto">
            <a:xfrm>
              <a:off x="1680" y="3600"/>
              <a:ext cx="765" cy="494"/>
            </a:xfrm>
            <a:prstGeom prst="rect">
              <a:avLst/>
            </a:prstGeom>
            <a:noFill/>
            <a:ln w="12700">
              <a:noFill/>
              <a:miter lim="800000"/>
              <a:headEnd/>
              <a:tailEnd/>
            </a:ln>
          </p:spPr>
          <p:txBody>
            <a:bodyPr wrap="none" lIns="90488" tIns="44450" rIns="90488" bIns="44450">
              <a:spAutoFit/>
            </a:bodyPr>
            <a:lstStyle/>
            <a:p>
              <a:pPr eaLnBrk="0" hangingPunct="0"/>
              <a:r>
                <a:rPr lang="en-GB">
                  <a:solidFill>
                    <a:schemeClr val="tx2"/>
                  </a:solidFill>
                </a:rPr>
                <a:t>Standard</a:t>
              </a:r>
            </a:p>
            <a:p>
              <a:pPr eaLnBrk="0" hangingPunct="0"/>
              <a:r>
                <a:rPr lang="en-GB">
                  <a:solidFill>
                    <a:schemeClr val="tx2"/>
                  </a:solidFill>
                </a:rPr>
                <a:t>template</a:t>
              </a:r>
            </a:p>
          </p:txBody>
        </p:sp>
        <p:sp>
          <p:nvSpPr>
            <p:cNvPr id="7203" name="Line 22"/>
            <p:cNvSpPr>
              <a:spLocks noChangeShapeType="1"/>
            </p:cNvSpPr>
            <p:nvPr/>
          </p:nvSpPr>
          <p:spPr bwMode="auto">
            <a:xfrm flipV="1">
              <a:off x="1155" y="3177"/>
              <a:ext cx="0" cy="247"/>
            </a:xfrm>
            <a:prstGeom prst="line">
              <a:avLst/>
            </a:prstGeom>
            <a:noFill/>
            <a:ln w="25400">
              <a:solidFill>
                <a:schemeClr val="tx1"/>
              </a:solidFill>
              <a:round/>
              <a:headEnd/>
              <a:tailEnd type="triangle" w="med" len="med"/>
            </a:ln>
          </p:spPr>
          <p:txBody>
            <a:bodyPr wrap="none" anchor="ctr"/>
            <a:lstStyle/>
            <a:p>
              <a:endParaRPr lang="en-ZA"/>
            </a:p>
          </p:txBody>
        </p:sp>
        <p:sp>
          <p:nvSpPr>
            <p:cNvPr id="7204" name="Line 23"/>
            <p:cNvSpPr>
              <a:spLocks noChangeShapeType="1"/>
            </p:cNvSpPr>
            <p:nvPr/>
          </p:nvSpPr>
          <p:spPr bwMode="auto">
            <a:xfrm flipH="1">
              <a:off x="816" y="2448"/>
              <a:ext cx="0" cy="288"/>
            </a:xfrm>
            <a:prstGeom prst="line">
              <a:avLst/>
            </a:prstGeom>
            <a:noFill/>
            <a:ln w="25400">
              <a:solidFill>
                <a:schemeClr val="tx1"/>
              </a:solidFill>
              <a:round/>
              <a:headEnd/>
              <a:tailEnd type="triangle" w="med" len="med"/>
            </a:ln>
          </p:spPr>
          <p:txBody>
            <a:bodyPr wrap="none" anchor="ctr"/>
            <a:lstStyle/>
            <a:p>
              <a:endParaRPr lang="en-ZA"/>
            </a:p>
          </p:txBody>
        </p:sp>
        <p:sp>
          <p:nvSpPr>
            <p:cNvPr id="7205" name="Line 24"/>
            <p:cNvSpPr>
              <a:spLocks noChangeShapeType="1"/>
            </p:cNvSpPr>
            <p:nvPr/>
          </p:nvSpPr>
          <p:spPr bwMode="auto">
            <a:xfrm flipV="1">
              <a:off x="1584" y="2448"/>
              <a:ext cx="0" cy="336"/>
            </a:xfrm>
            <a:prstGeom prst="line">
              <a:avLst/>
            </a:prstGeom>
            <a:noFill/>
            <a:ln w="25400">
              <a:solidFill>
                <a:schemeClr val="tx1"/>
              </a:solidFill>
              <a:round/>
              <a:headEnd/>
              <a:tailEnd type="triangle" w="med" len="med"/>
            </a:ln>
          </p:spPr>
          <p:txBody>
            <a:bodyPr wrap="none" anchor="ctr"/>
            <a:lstStyle/>
            <a:p>
              <a:endParaRPr lang="en-ZA"/>
            </a:p>
          </p:txBody>
        </p:sp>
      </p:grpSp>
      <p:grpSp>
        <p:nvGrpSpPr>
          <p:cNvPr id="7174" name="Group 25"/>
          <p:cNvGrpSpPr>
            <a:grpSpLocks/>
          </p:cNvGrpSpPr>
          <p:nvPr/>
        </p:nvGrpSpPr>
        <p:grpSpPr bwMode="auto">
          <a:xfrm>
            <a:off x="125413" y="765175"/>
            <a:ext cx="1754187" cy="1573213"/>
            <a:chOff x="61" y="785"/>
            <a:chExt cx="1105" cy="991"/>
          </a:xfrm>
        </p:grpSpPr>
        <p:sp>
          <p:nvSpPr>
            <p:cNvPr id="7195" name="Rectangle 26"/>
            <p:cNvSpPr>
              <a:spLocks noChangeArrowheads="1"/>
            </p:cNvSpPr>
            <p:nvPr/>
          </p:nvSpPr>
          <p:spPr bwMode="auto">
            <a:xfrm>
              <a:off x="61" y="785"/>
              <a:ext cx="1105" cy="210"/>
            </a:xfrm>
            <a:prstGeom prst="rect">
              <a:avLst/>
            </a:prstGeom>
            <a:noFill/>
            <a:ln w="12700">
              <a:noFill/>
              <a:miter lim="800000"/>
              <a:headEnd/>
              <a:tailEnd/>
            </a:ln>
          </p:spPr>
          <p:txBody>
            <a:bodyPr wrap="none" lIns="90488" tIns="44450" rIns="90488" bIns="44450">
              <a:spAutoFit/>
            </a:bodyPr>
            <a:lstStyle/>
            <a:p>
              <a:pPr eaLnBrk="0" hangingPunct="0"/>
              <a:r>
                <a:rPr lang="en-GB" sz="1600" b="1">
                  <a:solidFill>
                    <a:schemeClr val="tx2"/>
                  </a:solidFill>
                </a:rPr>
                <a:t>fMRI</a:t>
              </a:r>
              <a:r>
                <a:rPr lang="en-GB" sz="1600">
                  <a:solidFill>
                    <a:schemeClr val="tx2"/>
                  </a:solidFill>
                </a:rPr>
                <a:t> </a:t>
              </a:r>
              <a:r>
                <a:rPr lang="en-GB" sz="1600" b="1">
                  <a:solidFill>
                    <a:schemeClr val="tx2"/>
                  </a:solidFill>
                </a:rPr>
                <a:t>time-series</a:t>
              </a:r>
            </a:p>
          </p:txBody>
        </p:sp>
        <p:pic>
          <p:nvPicPr>
            <p:cNvPr id="7196" name="Picture 27"/>
            <p:cNvPicPr>
              <a:picLocks noChangeArrowheads="1"/>
            </p:cNvPicPr>
            <p:nvPr/>
          </p:nvPicPr>
          <p:blipFill>
            <a:blip r:embed="rId5" cstate="print"/>
            <a:srcRect/>
            <a:stretch>
              <a:fillRect/>
            </a:stretch>
          </p:blipFill>
          <p:spPr bwMode="auto">
            <a:xfrm>
              <a:off x="144" y="1008"/>
              <a:ext cx="720" cy="576"/>
            </a:xfrm>
            <a:prstGeom prst="rect">
              <a:avLst/>
            </a:prstGeom>
            <a:noFill/>
            <a:ln w="12700">
              <a:solidFill>
                <a:srgbClr val="C1CEFF"/>
              </a:solidFill>
              <a:miter lim="800000"/>
              <a:headEnd/>
              <a:tailEnd/>
            </a:ln>
          </p:spPr>
        </p:pic>
        <p:pic>
          <p:nvPicPr>
            <p:cNvPr id="7197" name="Picture 28"/>
            <p:cNvPicPr>
              <a:picLocks noChangeArrowheads="1"/>
            </p:cNvPicPr>
            <p:nvPr/>
          </p:nvPicPr>
          <p:blipFill>
            <a:blip r:embed="rId5" cstate="print"/>
            <a:srcRect/>
            <a:stretch>
              <a:fillRect/>
            </a:stretch>
          </p:blipFill>
          <p:spPr bwMode="auto">
            <a:xfrm>
              <a:off x="240" y="1104"/>
              <a:ext cx="720" cy="576"/>
            </a:xfrm>
            <a:prstGeom prst="rect">
              <a:avLst/>
            </a:prstGeom>
            <a:noFill/>
            <a:ln w="12700">
              <a:solidFill>
                <a:srgbClr val="C1CEFF"/>
              </a:solidFill>
              <a:miter lim="800000"/>
              <a:headEnd/>
              <a:tailEnd/>
            </a:ln>
          </p:spPr>
        </p:pic>
        <p:pic>
          <p:nvPicPr>
            <p:cNvPr id="7198" name="Picture 29"/>
            <p:cNvPicPr>
              <a:picLocks noChangeArrowheads="1"/>
            </p:cNvPicPr>
            <p:nvPr/>
          </p:nvPicPr>
          <p:blipFill>
            <a:blip r:embed="rId5" cstate="print"/>
            <a:srcRect/>
            <a:stretch>
              <a:fillRect/>
            </a:stretch>
          </p:blipFill>
          <p:spPr bwMode="auto">
            <a:xfrm>
              <a:off x="336" y="1200"/>
              <a:ext cx="720" cy="576"/>
            </a:xfrm>
            <a:prstGeom prst="rect">
              <a:avLst/>
            </a:prstGeom>
            <a:noFill/>
            <a:ln w="12700">
              <a:solidFill>
                <a:srgbClr val="C1CEFF"/>
              </a:solidFill>
              <a:miter lim="800000"/>
              <a:headEnd/>
              <a:tailEnd/>
            </a:ln>
          </p:spPr>
        </p:pic>
      </p:grpSp>
      <p:grpSp>
        <p:nvGrpSpPr>
          <p:cNvPr id="7175" name="Group 30"/>
          <p:cNvGrpSpPr>
            <a:grpSpLocks/>
          </p:cNvGrpSpPr>
          <p:nvPr/>
        </p:nvGrpSpPr>
        <p:grpSpPr bwMode="auto">
          <a:xfrm>
            <a:off x="6502400" y="908050"/>
            <a:ext cx="2714625" cy="2305050"/>
            <a:chOff x="4135" y="753"/>
            <a:chExt cx="2056" cy="1743"/>
          </a:xfrm>
        </p:grpSpPr>
        <p:pic>
          <p:nvPicPr>
            <p:cNvPr id="7192" name="Picture 31"/>
            <p:cNvPicPr>
              <a:picLocks noChangeArrowheads="1"/>
            </p:cNvPicPr>
            <p:nvPr/>
          </p:nvPicPr>
          <p:blipFill>
            <a:blip r:embed="rId6" cstate="print"/>
            <a:srcRect/>
            <a:stretch>
              <a:fillRect/>
            </a:stretch>
          </p:blipFill>
          <p:spPr bwMode="auto">
            <a:xfrm>
              <a:off x="4176" y="1056"/>
              <a:ext cx="1623" cy="1341"/>
            </a:xfrm>
            <a:prstGeom prst="rect">
              <a:avLst/>
            </a:prstGeom>
            <a:noFill/>
            <a:ln w="12700">
              <a:noFill/>
              <a:miter lim="800000"/>
              <a:headEnd/>
              <a:tailEnd/>
            </a:ln>
          </p:spPr>
        </p:pic>
        <p:pic>
          <p:nvPicPr>
            <p:cNvPr id="7193" name="Picture 32"/>
            <p:cNvPicPr>
              <a:picLocks noChangeArrowheads="1"/>
            </p:cNvPicPr>
            <p:nvPr/>
          </p:nvPicPr>
          <p:blipFill>
            <a:blip r:embed="rId7" cstate="print"/>
            <a:srcRect/>
            <a:stretch>
              <a:fillRect/>
            </a:stretch>
          </p:blipFill>
          <p:spPr bwMode="auto">
            <a:xfrm>
              <a:off x="5004" y="1803"/>
              <a:ext cx="996" cy="693"/>
            </a:xfrm>
            <a:prstGeom prst="rect">
              <a:avLst/>
            </a:prstGeom>
            <a:noFill/>
            <a:ln w="12700">
              <a:solidFill>
                <a:schemeClr val="tx1"/>
              </a:solidFill>
              <a:miter lim="800000"/>
              <a:headEnd/>
              <a:tailEnd/>
            </a:ln>
          </p:spPr>
        </p:pic>
        <p:sp>
          <p:nvSpPr>
            <p:cNvPr id="7194" name="Rectangle 33"/>
            <p:cNvSpPr>
              <a:spLocks noChangeArrowheads="1"/>
            </p:cNvSpPr>
            <p:nvPr/>
          </p:nvSpPr>
          <p:spPr bwMode="auto">
            <a:xfrm>
              <a:off x="4135" y="753"/>
              <a:ext cx="2056" cy="252"/>
            </a:xfrm>
            <a:prstGeom prst="rect">
              <a:avLst/>
            </a:prstGeom>
            <a:noFill/>
            <a:ln w="12700">
              <a:noFill/>
              <a:miter lim="800000"/>
              <a:headEnd/>
              <a:tailEnd/>
            </a:ln>
          </p:spPr>
          <p:txBody>
            <a:bodyPr wrap="none" lIns="90488" tIns="44450" rIns="90488" bIns="44450">
              <a:spAutoFit/>
            </a:bodyPr>
            <a:lstStyle/>
            <a:p>
              <a:pPr eaLnBrk="0" hangingPunct="0"/>
              <a:r>
                <a:rPr lang="en-GB" sz="1600" b="1">
                  <a:solidFill>
                    <a:schemeClr val="tx2"/>
                  </a:solidFill>
                </a:rPr>
                <a:t>Statistical</a:t>
              </a:r>
              <a:r>
                <a:rPr lang="en-GB" sz="1600">
                  <a:solidFill>
                    <a:schemeClr val="tx2"/>
                  </a:solidFill>
                </a:rPr>
                <a:t> </a:t>
              </a:r>
              <a:r>
                <a:rPr lang="en-GB" sz="1600" b="1">
                  <a:solidFill>
                    <a:schemeClr val="tx2"/>
                  </a:solidFill>
                </a:rPr>
                <a:t>Parametric</a:t>
              </a:r>
              <a:r>
                <a:rPr lang="en-GB" sz="1600">
                  <a:solidFill>
                    <a:schemeClr val="tx2"/>
                  </a:solidFill>
                </a:rPr>
                <a:t> </a:t>
              </a:r>
              <a:r>
                <a:rPr lang="en-GB" sz="1600" b="1">
                  <a:solidFill>
                    <a:schemeClr val="tx2"/>
                  </a:solidFill>
                </a:rPr>
                <a:t>Map</a:t>
              </a:r>
            </a:p>
          </p:txBody>
        </p:sp>
      </p:grpSp>
      <p:grpSp>
        <p:nvGrpSpPr>
          <p:cNvPr id="7176" name="Group 34"/>
          <p:cNvGrpSpPr>
            <a:grpSpLocks/>
          </p:cNvGrpSpPr>
          <p:nvPr/>
        </p:nvGrpSpPr>
        <p:grpSpPr bwMode="auto">
          <a:xfrm>
            <a:off x="3581400" y="909638"/>
            <a:ext cx="2673350" cy="2219325"/>
            <a:chOff x="2254" y="776"/>
            <a:chExt cx="1886" cy="1647"/>
          </a:xfrm>
        </p:grpSpPr>
        <p:pic>
          <p:nvPicPr>
            <p:cNvPr id="7185" name="Picture 35"/>
            <p:cNvPicPr>
              <a:picLocks noChangeArrowheads="1"/>
            </p:cNvPicPr>
            <p:nvPr/>
          </p:nvPicPr>
          <p:blipFill>
            <a:blip r:embed="rId8" cstate="print"/>
            <a:srcRect l="69757" t="30959" r="7643" b="14474"/>
            <a:stretch>
              <a:fillRect/>
            </a:stretch>
          </p:blipFill>
          <p:spPr bwMode="auto">
            <a:xfrm>
              <a:off x="3029" y="1062"/>
              <a:ext cx="485" cy="705"/>
            </a:xfrm>
            <a:prstGeom prst="rect">
              <a:avLst/>
            </a:prstGeom>
            <a:noFill/>
            <a:ln w="12700">
              <a:noFill/>
              <a:miter lim="800000"/>
              <a:headEnd/>
              <a:tailEnd/>
            </a:ln>
          </p:spPr>
        </p:pic>
        <p:sp>
          <p:nvSpPr>
            <p:cNvPr id="7186" name="Rectangle 36"/>
            <p:cNvSpPr>
              <a:spLocks noChangeArrowheads="1"/>
            </p:cNvSpPr>
            <p:nvPr/>
          </p:nvSpPr>
          <p:spPr bwMode="auto">
            <a:xfrm>
              <a:off x="2553" y="2090"/>
              <a:ext cx="1587" cy="247"/>
            </a:xfrm>
            <a:prstGeom prst="rect">
              <a:avLst/>
            </a:prstGeom>
            <a:noFill/>
            <a:ln w="12700">
              <a:noFill/>
              <a:miter lim="800000"/>
              <a:headEnd/>
              <a:tailEnd/>
            </a:ln>
          </p:spPr>
          <p:txBody>
            <a:bodyPr wrap="none" lIns="90488" tIns="44450" rIns="90488" bIns="44450">
              <a:spAutoFit/>
            </a:bodyPr>
            <a:lstStyle/>
            <a:p>
              <a:pPr eaLnBrk="0" hangingPunct="0"/>
              <a:r>
                <a:rPr lang="en-GB" sz="1600" b="1">
                  <a:solidFill>
                    <a:schemeClr val="tx2"/>
                  </a:solidFill>
                </a:rPr>
                <a:t>General Linear Model</a:t>
              </a:r>
            </a:p>
          </p:txBody>
        </p:sp>
        <p:sp>
          <p:nvSpPr>
            <p:cNvPr id="7187" name="Rectangle 37"/>
            <p:cNvSpPr>
              <a:spLocks noChangeArrowheads="1"/>
            </p:cNvSpPr>
            <p:nvPr/>
          </p:nvSpPr>
          <p:spPr bwMode="auto">
            <a:xfrm>
              <a:off x="2479" y="1989"/>
              <a:ext cx="1535" cy="434"/>
            </a:xfrm>
            <a:prstGeom prst="rect">
              <a:avLst/>
            </a:prstGeom>
            <a:noFill/>
            <a:ln w="12700">
              <a:solidFill>
                <a:schemeClr val="tx1"/>
              </a:solidFill>
              <a:miter lim="800000"/>
              <a:headEnd/>
              <a:tailEnd/>
            </a:ln>
          </p:spPr>
          <p:txBody>
            <a:bodyPr wrap="none" anchor="ctr"/>
            <a:lstStyle/>
            <a:p>
              <a:endParaRPr lang="en-ZA"/>
            </a:p>
          </p:txBody>
        </p:sp>
        <p:sp>
          <p:nvSpPr>
            <p:cNvPr id="7188" name="Rectangle 38"/>
            <p:cNvSpPr>
              <a:spLocks noChangeArrowheads="1"/>
            </p:cNvSpPr>
            <p:nvPr/>
          </p:nvSpPr>
          <p:spPr bwMode="auto">
            <a:xfrm>
              <a:off x="2779" y="776"/>
              <a:ext cx="1076" cy="247"/>
            </a:xfrm>
            <a:prstGeom prst="rect">
              <a:avLst/>
            </a:prstGeom>
            <a:noFill/>
            <a:ln w="12700">
              <a:noFill/>
              <a:miter lim="800000"/>
              <a:headEnd/>
              <a:tailEnd/>
            </a:ln>
          </p:spPr>
          <p:txBody>
            <a:bodyPr wrap="none" lIns="90488" tIns="44450" rIns="90488" bIns="44450">
              <a:spAutoFit/>
            </a:bodyPr>
            <a:lstStyle/>
            <a:p>
              <a:pPr eaLnBrk="0" hangingPunct="0"/>
              <a:r>
                <a:rPr lang="en-GB" sz="1600" b="1">
                  <a:solidFill>
                    <a:schemeClr val="tx2"/>
                  </a:solidFill>
                </a:rPr>
                <a:t>Design</a:t>
              </a:r>
              <a:r>
                <a:rPr lang="en-GB" sz="1600">
                  <a:solidFill>
                    <a:schemeClr val="tx2"/>
                  </a:solidFill>
                </a:rPr>
                <a:t> </a:t>
              </a:r>
              <a:r>
                <a:rPr lang="en-GB" sz="1600" b="1">
                  <a:solidFill>
                    <a:schemeClr val="tx2"/>
                  </a:solidFill>
                </a:rPr>
                <a:t>matrix</a:t>
              </a:r>
            </a:p>
          </p:txBody>
        </p:sp>
        <p:sp>
          <p:nvSpPr>
            <p:cNvPr id="7189" name="Line 39"/>
            <p:cNvSpPr>
              <a:spLocks noChangeShapeType="1"/>
            </p:cNvSpPr>
            <p:nvPr/>
          </p:nvSpPr>
          <p:spPr bwMode="auto">
            <a:xfrm>
              <a:off x="3258" y="1787"/>
              <a:ext cx="0" cy="195"/>
            </a:xfrm>
            <a:prstGeom prst="line">
              <a:avLst/>
            </a:prstGeom>
            <a:noFill/>
            <a:ln w="25400">
              <a:solidFill>
                <a:schemeClr val="tx1"/>
              </a:solidFill>
              <a:round/>
              <a:headEnd/>
              <a:tailEnd type="triangle" w="med" len="med"/>
            </a:ln>
          </p:spPr>
          <p:txBody>
            <a:bodyPr wrap="none" anchor="ctr"/>
            <a:lstStyle/>
            <a:p>
              <a:endParaRPr lang="en-ZA"/>
            </a:p>
          </p:txBody>
        </p:sp>
        <p:sp>
          <p:nvSpPr>
            <p:cNvPr id="7190" name="Line 40"/>
            <p:cNvSpPr>
              <a:spLocks noChangeShapeType="1"/>
            </p:cNvSpPr>
            <p:nvPr/>
          </p:nvSpPr>
          <p:spPr bwMode="auto">
            <a:xfrm>
              <a:off x="2254" y="2205"/>
              <a:ext cx="203" cy="2"/>
            </a:xfrm>
            <a:prstGeom prst="line">
              <a:avLst/>
            </a:prstGeom>
            <a:noFill/>
            <a:ln w="25400">
              <a:solidFill>
                <a:schemeClr val="tx1"/>
              </a:solidFill>
              <a:round/>
              <a:headEnd/>
              <a:tailEnd type="triangle" w="med" len="med"/>
            </a:ln>
          </p:spPr>
          <p:txBody>
            <a:bodyPr wrap="none" anchor="ctr"/>
            <a:lstStyle/>
            <a:p>
              <a:endParaRPr lang="en-ZA"/>
            </a:p>
          </p:txBody>
        </p:sp>
        <p:sp>
          <p:nvSpPr>
            <p:cNvPr id="7191" name="Line 41"/>
            <p:cNvSpPr>
              <a:spLocks noChangeShapeType="1"/>
            </p:cNvSpPr>
            <p:nvPr/>
          </p:nvSpPr>
          <p:spPr bwMode="auto">
            <a:xfrm>
              <a:off x="3258" y="1787"/>
              <a:ext cx="0" cy="195"/>
            </a:xfrm>
            <a:prstGeom prst="line">
              <a:avLst/>
            </a:prstGeom>
            <a:noFill/>
            <a:ln w="25400">
              <a:solidFill>
                <a:schemeClr val="tx1"/>
              </a:solidFill>
              <a:round/>
              <a:headEnd/>
              <a:tailEnd type="triangle" w="med" len="med"/>
            </a:ln>
          </p:spPr>
          <p:txBody>
            <a:bodyPr wrap="none" anchor="ctr"/>
            <a:lstStyle/>
            <a:p>
              <a:endParaRPr lang="en-ZA"/>
            </a:p>
          </p:txBody>
        </p:sp>
      </p:grpSp>
      <p:grpSp>
        <p:nvGrpSpPr>
          <p:cNvPr id="7177" name="Group 42"/>
          <p:cNvGrpSpPr>
            <a:grpSpLocks/>
          </p:cNvGrpSpPr>
          <p:nvPr/>
        </p:nvGrpSpPr>
        <p:grpSpPr bwMode="auto">
          <a:xfrm>
            <a:off x="5310188" y="3141663"/>
            <a:ext cx="2933700" cy="2198687"/>
            <a:chOff x="3247" y="2400"/>
            <a:chExt cx="2200" cy="1689"/>
          </a:xfrm>
        </p:grpSpPr>
        <p:sp>
          <p:nvSpPr>
            <p:cNvPr id="7181" name="Rectangle 43"/>
            <p:cNvSpPr>
              <a:spLocks noChangeArrowheads="1"/>
            </p:cNvSpPr>
            <p:nvPr/>
          </p:nvSpPr>
          <p:spPr bwMode="auto">
            <a:xfrm>
              <a:off x="3360" y="2784"/>
              <a:ext cx="1644" cy="256"/>
            </a:xfrm>
            <a:prstGeom prst="rect">
              <a:avLst/>
            </a:prstGeom>
            <a:noFill/>
            <a:ln w="12700">
              <a:noFill/>
              <a:miter lim="800000"/>
              <a:headEnd/>
              <a:tailEnd/>
            </a:ln>
          </p:spPr>
          <p:txBody>
            <a:bodyPr wrap="none" lIns="90488" tIns="44450" rIns="90488" bIns="44450">
              <a:spAutoFit/>
            </a:bodyPr>
            <a:lstStyle/>
            <a:p>
              <a:pPr eaLnBrk="0" hangingPunct="0"/>
              <a:r>
                <a:rPr lang="en-GB" sz="1600" b="1">
                  <a:solidFill>
                    <a:schemeClr val="tx2"/>
                  </a:solidFill>
                </a:rPr>
                <a:t>Parameter</a:t>
              </a:r>
              <a:r>
                <a:rPr lang="en-GB" sz="1600">
                  <a:solidFill>
                    <a:schemeClr val="tx2"/>
                  </a:solidFill>
                </a:rPr>
                <a:t> </a:t>
              </a:r>
              <a:r>
                <a:rPr lang="en-GB" sz="1600" b="1">
                  <a:solidFill>
                    <a:schemeClr val="tx2"/>
                  </a:solidFill>
                </a:rPr>
                <a:t>Estimates</a:t>
              </a:r>
            </a:p>
          </p:txBody>
        </p:sp>
        <p:sp>
          <p:nvSpPr>
            <p:cNvPr id="7182" name="Line 44"/>
            <p:cNvSpPr>
              <a:spLocks noChangeShapeType="1"/>
            </p:cNvSpPr>
            <p:nvPr/>
          </p:nvSpPr>
          <p:spPr bwMode="auto">
            <a:xfrm flipV="1">
              <a:off x="4608" y="2400"/>
              <a:ext cx="354" cy="432"/>
            </a:xfrm>
            <a:prstGeom prst="line">
              <a:avLst/>
            </a:prstGeom>
            <a:noFill/>
            <a:ln w="25400">
              <a:solidFill>
                <a:schemeClr val="tx1"/>
              </a:solidFill>
              <a:round/>
              <a:headEnd/>
              <a:tailEnd type="triangle" w="med" len="med"/>
            </a:ln>
          </p:spPr>
          <p:txBody>
            <a:bodyPr wrap="none" anchor="ctr"/>
            <a:lstStyle/>
            <a:p>
              <a:endParaRPr lang="en-ZA"/>
            </a:p>
          </p:txBody>
        </p:sp>
        <p:sp>
          <p:nvSpPr>
            <p:cNvPr id="7183" name="Line 45"/>
            <p:cNvSpPr>
              <a:spLocks noChangeShapeType="1"/>
            </p:cNvSpPr>
            <p:nvPr/>
          </p:nvSpPr>
          <p:spPr bwMode="auto">
            <a:xfrm>
              <a:off x="3247" y="2436"/>
              <a:ext cx="173" cy="377"/>
            </a:xfrm>
            <a:prstGeom prst="line">
              <a:avLst/>
            </a:prstGeom>
            <a:noFill/>
            <a:ln w="25400">
              <a:solidFill>
                <a:schemeClr val="tx1"/>
              </a:solidFill>
              <a:round/>
              <a:headEnd/>
              <a:tailEnd type="triangle" w="med" len="med"/>
            </a:ln>
          </p:spPr>
          <p:txBody>
            <a:bodyPr wrap="none" anchor="ctr"/>
            <a:lstStyle/>
            <a:p>
              <a:endParaRPr lang="en-ZA"/>
            </a:p>
          </p:txBody>
        </p:sp>
        <p:pic>
          <p:nvPicPr>
            <p:cNvPr id="7184" name="Picture 46"/>
            <p:cNvPicPr>
              <a:picLocks noChangeArrowheads="1"/>
            </p:cNvPicPr>
            <p:nvPr/>
          </p:nvPicPr>
          <p:blipFill>
            <a:blip r:embed="rId9" cstate="print"/>
            <a:srcRect/>
            <a:stretch>
              <a:fillRect/>
            </a:stretch>
          </p:blipFill>
          <p:spPr bwMode="auto">
            <a:xfrm>
              <a:off x="3452" y="3025"/>
              <a:ext cx="1995" cy="1064"/>
            </a:xfrm>
            <a:prstGeom prst="rect">
              <a:avLst/>
            </a:prstGeom>
            <a:noFill/>
            <a:ln w="12700">
              <a:noFill/>
              <a:miter lim="800000"/>
              <a:headEnd/>
              <a:tailEnd/>
            </a:ln>
          </p:spPr>
        </p:pic>
      </p:grpSp>
      <p:sp>
        <p:nvSpPr>
          <p:cNvPr id="421935" name="Rectangle 47"/>
          <p:cNvSpPr>
            <a:spLocks noChangeArrowheads="1"/>
          </p:cNvSpPr>
          <p:nvPr/>
        </p:nvSpPr>
        <p:spPr bwMode="auto">
          <a:xfrm>
            <a:off x="34925" y="5591175"/>
            <a:ext cx="8201025" cy="1190625"/>
          </a:xfrm>
          <a:prstGeom prst="rect">
            <a:avLst/>
          </a:prstGeom>
          <a:noFill/>
          <a:ln w="9525">
            <a:noFill/>
            <a:miter lim="800000"/>
            <a:headEnd/>
            <a:tailEnd/>
          </a:ln>
        </p:spPr>
        <p:txBody>
          <a:bodyPr wrap="none">
            <a:spAutoFit/>
          </a:bodyPr>
          <a:lstStyle/>
          <a:p>
            <a:pPr>
              <a:buClr>
                <a:schemeClr val="tx2"/>
              </a:buClr>
              <a:buFont typeface="Wingdings" pitchFamily="2" charset="2"/>
              <a:buChar char="Ø"/>
            </a:pPr>
            <a:r>
              <a:rPr lang="en-GB"/>
              <a:t> Once the image has been reconstructed, realigned, spatially normalised and </a:t>
            </a:r>
          </a:p>
          <a:p>
            <a:pPr>
              <a:buClr>
                <a:srgbClr val="008080"/>
              </a:buClr>
              <a:buFont typeface="Wingdings" pitchFamily="2" charset="2"/>
              <a:buNone/>
            </a:pPr>
            <a:r>
              <a:rPr lang="en-GB"/>
              <a:t>smoothed….</a:t>
            </a:r>
          </a:p>
          <a:p>
            <a:pPr>
              <a:buClr>
                <a:srgbClr val="008080"/>
              </a:buClr>
              <a:buFont typeface="Wingdings" pitchFamily="2" charset="2"/>
              <a:buNone/>
            </a:pPr>
            <a:endParaRPr lang="en-GB"/>
          </a:p>
          <a:p>
            <a:pPr>
              <a:buClr>
                <a:schemeClr val="tx2"/>
              </a:buClr>
              <a:buFont typeface="Wingdings" pitchFamily="2" charset="2"/>
              <a:buChar char="Ø"/>
            </a:pPr>
            <a:r>
              <a:rPr lang="en-GB"/>
              <a:t>  The next step is to statistically analyse the data</a:t>
            </a:r>
            <a:endParaRPr lang="en-GB">
              <a:solidFill>
                <a:srgbClr val="008080"/>
              </a:solidFill>
            </a:endParaRPr>
          </a:p>
        </p:txBody>
      </p:sp>
      <p:sp>
        <p:nvSpPr>
          <p:cNvPr id="421936" name="Oval 48"/>
          <p:cNvSpPr>
            <a:spLocks noChangeArrowheads="1"/>
          </p:cNvSpPr>
          <p:nvPr/>
        </p:nvSpPr>
        <p:spPr bwMode="auto">
          <a:xfrm>
            <a:off x="3563938" y="692150"/>
            <a:ext cx="2879725" cy="3024188"/>
          </a:xfrm>
          <a:prstGeom prst="ellipse">
            <a:avLst/>
          </a:prstGeom>
          <a:noFill/>
          <a:ln w="31750">
            <a:solidFill>
              <a:srgbClr val="FF0000"/>
            </a:solidFill>
            <a:round/>
            <a:headEnd/>
            <a:tailEnd/>
          </a:ln>
        </p:spPr>
        <p:txBody>
          <a:bodyPr wrap="none" anchor="ctr"/>
          <a:lstStyle/>
          <a:p>
            <a:endParaRPr lang="en-ZA"/>
          </a:p>
        </p:txBody>
      </p:sp>
      <p:sp>
        <p:nvSpPr>
          <p:cNvPr id="7180" name="Rectangle 49"/>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Overview</a:t>
            </a:r>
            <a:endParaRPr lang="fr-FR" sz="4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1935"/>
                                        </p:tgtEl>
                                        <p:attrNameLst>
                                          <p:attrName>style.visibility</p:attrName>
                                        </p:attrNameLst>
                                      </p:cBhvr>
                                      <p:to>
                                        <p:strVal val="visible"/>
                                      </p:to>
                                    </p:set>
                                    <p:animEffect transition="in" filter="blinds(horizontal)">
                                      <p:cBhvr>
                                        <p:cTn id="7" dur="500"/>
                                        <p:tgtEl>
                                          <p:spTgt spid="4219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1936"/>
                                        </p:tgtEl>
                                        <p:attrNameLst>
                                          <p:attrName>style.visibility</p:attrName>
                                        </p:attrNameLst>
                                      </p:cBhvr>
                                      <p:to>
                                        <p:strVal val="visible"/>
                                      </p:to>
                                    </p:set>
                                    <p:animEffect transition="in" filter="blinds(horizontal)">
                                      <p:cBhvr>
                                        <p:cTn id="12" dur="500"/>
                                        <p:tgtEl>
                                          <p:spTgt spid="421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35" grpId="0"/>
      <p:bldP spid="4219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ccharpentier\Methods for dummies\pictures spm\batch editor spec 2.bmp"/>
          <p:cNvPicPr>
            <a:picLocks noChangeAspect="1" noChangeArrowheads="1"/>
          </p:cNvPicPr>
          <p:nvPr/>
        </p:nvPicPr>
        <p:blipFill>
          <a:blip r:embed="rId2" cstate="print"/>
          <a:srcRect/>
          <a:stretch>
            <a:fillRect/>
          </a:stretch>
        </p:blipFill>
        <p:spPr bwMode="auto">
          <a:xfrm>
            <a:off x="323850" y="115888"/>
            <a:ext cx="6200775" cy="6561137"/>
          </a:xfrm>
          <a:prstGeom prst="rect">
            <a:avLst/>
          </a:prstGeom>
          <a:noFill/>
          <a:ln w="9525">
            <a:noFill/>
            <a:miter lim="800000"/>
            <a:headEnd/>
            <a:tailEnd/>
          </a:ln>
        </p:spPr>
      </p:pic>
      <p:sp>
        <p:nvSpPr>
          <p:cNvPr id="33795" name="TextBox 10"/>
          <p:cNvSpPr txBox="1">
            <a:spLocks noChangeArrowheads="1"/>
          </p:cNvSpPr>
          <p:nvPr/>
        </p:nvSpPr>
        <p:spPr bwMode="auto">
          <a:xfrm>
            <a:off x="6588125" y="1628775"/>
            <a:ext cx="2376488" cy="2308225"/>
          </a:xfrm>
          <a:prstGeom prst="rect">
            <a:avLst/>
          </a:prstGeom>
          <a:noFill/>
          <a:ln w="9525">
            <a:noFill/>
            <a:miter lim="800000"/>
            <a:headEnd/>
            <a:tailEnd/>
          </a:ln>
        </p:spPr>
        <p:txBody>
          <a:bodyPr>
            <a:spAutoFit/>
          </a:bodyPr>
          <a:lstStyle/>
          <a:p>
            <a:r>
              <a:rPr lang="en-GB">
                <a:latin typeface="Calibri" pitchFamily="34" charset="0"/>
              </a:rPr>
              <a:t>Specification of each condition to be modelled: N1, N2, F1, and F2</a:t>
            </a:r>
          </a:p>
          <a:p>
            <a:endParaRPr lang="en-GB">
              <a:latin typeface="Calibri" pitchFamily="34" charset="0"/>
            </a:endParaRPr>
          </a:p>
          <a:p>
            <a:pPr>
              <a:buFontTx/>
              <a:buChar char="-"/>
            </a:pPr>
            <a:r>
              <a:rPr lang="en-GB">
                <a:latin typeface="Calibri" pitchFamily="34" charset="0"/>
              </a:rPr>
              <a:t> Name</a:t>
            </a:r>
          </a:p>
          <a:p>
            <a:pPr>
              <a:buFontTx/>
              <a:buChar char="-"/>
            </a:pPr>
            <a:r>
              <a:rPr lang="en-GB">
                <a:latin typeface="Calibri" pitchFamily="34" charset="0"/>
              </a:rPr>
              <a:t> Onsets</a:t>
            </a:r>
          </a:p>
          <a:p>
            <a:pPr>
              <a:buFontTx/>
              <a:buChar char="-"/>
            </a:pPr>
            <a:r>
              <a:rPr lang="en-GB">
                <a:latin typeface="Calibri" pitchFamily="34" charset="0"/>
              </a:rPr>
              <a:t> Duration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0"/>
          <p:cNvSpPr txBox="1">
            <a:spLocks noChangeArrowheads="1"/>
          </p:cNvSpPr>
          <p:nvPr/>
        </p:nvSpPr>
        <p:spPr bwMode="auto">
          <a:xfrm>
            <a:off x="6516688" y="1341438"/>
            <a:ext cx="2376487" cy="646112"/>
          </a:xfrm>
          <a:prstGeom prst="rect">
            <a:avLst/>
          </a:prstGeom>
          <a:noFill/>
          <a:ln w="9525">
            <a:noFill/>
            <a:miter lim="800000"/>
            <a:headEnd/>
            <a:tailEnd/>
          </a:ln>
        </p:spPr>
        <p:txBody>
          <a:bodyPr>
            <a:spAutoFit/>
          </a:bodyPr>
          <a:lstStyle/>
          <a:p>
            <a:r>
              <a:rPr lang="en-GB">
                <a:latin typeface="Calibri" pitchFamily="34" charset="0"/>
              </a:rPr>
              <a:t>Add movement regressors in the model</a:t>
            </a:r>
          </a:p>
        </p:txBody>
      </p:sp>
      <p:pic>
        <p:nvPicPr>
          <p:cNvPr id="34819" name="Picture 2" descr="C:\Users\ccharpentier\Methods for dummies\pictures spm\batch editor spec 3.bmp"/>
          <p:cNvPicPr>
            <a:picLocks noChangeAspect="1" noChangeArrowheads="1"/>
          </p:cNvPicPr>
          <p:nvPr/>
        </p:nvPicPr>
        <p:blipFill>
          <a:blip r:embed="rId2" cstate="print"/>
          <a:srcRect/>
          <a:stretch>
            <a:fillRect/>
          </a:stretch>
        </p:blipFill>
        <p:spPr bwMode="auto">
          <a:xfrm>
            <a:off x="107950" y="115888"/>
            <a:ext cx="6264275" cy="6645275"/>
          </a:xfrm>
          <a:prstGeom prst="rect">
            <a:avLst/>
          </a:prstGeom>
          <a:noFill/>
          <a:ln w="9525">
            <a:noFill/>
            <a:miter lim="800000"/>
            <a:headEnd/>
            <a:tailEnd/>
          </a:ln>
        </p:spPr>
      </p:pic>
      <p:cxnSp>
        <p:nvCxnSpPr>
          <p:cNvPr id="6" name="Straight Arrow Connector 5"/>
          <p:cNvCxnSpPr>
            <a:stCxn id="34818" idx="1"/>
          </p:cNvCxnSpPr>
          <p:nvPr/>
        </p:nvCxnSpPr>
        <p:spPr>
          <a:xfrm flipH="1">
            <a:off x="5867400" y="1663700"/>
            <a:ext cx="649288" cy="5413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1" name="TextBox 7"/>
          <p:cNvSpPr txBox="1">
            <a:spLocks noChangeArrowheads="1"/>
          </p:cNvSpPr>
          <p:nvPr/>
        </p:nvSpPr>
        <p:spPr bwMode="auto">
          <a:xfrm>
            <a:off x="6588125" y="2133600"/>
            <a:ext cx="2376488" cy="646113"/>
          </a:xfrm>
          <a:prstGeom prst="rect">
            <a:avLst/>
          </a:prstGeom>
          <a:noFill/>
          <a:ln w="9525">
            <a:noFill/>
            <a:miter lim="800000"/>
            <a:headEnd/>
            <a:tailEnd/>
          </a:ln>
        </p:spPr>
        <p:txBody>
          <a:bodyPr>
            <a:spAutoFit/>
          </a:bodyPr>
          <a:lstStyle/>
          <a:p>
            <a:r>
              <a:rPr lang="en-GB">
                <a:latin typeface="Calibri" pitchFamily="34" charset="0"/>
              </a:rPr>
              <a:t>Filter out low-frequency noise</a:t>
            </a:r>
          </a:p>
        </p:txBody>
      </p:sp>
      <p:cxnSp>
        <p:nvCxnSpPr>
          <p:cNvPr id="9" name="Straight Arrow Connector 8"/>
          <p:cNvCxnSpPr/>
          <p:nvPr/>
        </p:nvCxnSpPr>
        <p:spPr>
          <a:xfrm flipH="1" flipV="1">
            <a:off x="5867400" y="2349500"/>
            <a:ext cx="720725"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5795963" y="2636838"/>
            <a:ext cx="144462" cy="1008062"/>
          </a:xfrm>
          <a:prstGeom prst="rightBrace">
            <a:avLst>
              <a:gd name="adj1" fmla="val 42569"/>
              <a:gd name="adj2" fmla="val 50000"/>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13" name="Straight Arrow Connector 12"/>
          <p:cNvCxnSpPr/>
          <p:nvPr/>
        </p:nvCxnSpPr>
        <p:spPr>
          <a:xfrm flipH="1" flipV="1">
            <a:off x="5940425" y="3141663"/>
            <a:ext cx="576263" cy="714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5" name="TextBox 14"/>
          <p:cNvSpPr txBox="1">
            <a:spLocks noChangeArrowheads="1"/>
          </p:cNvSpPr>
          <p:nvPr/>
        </p:nvSpPr>
        <p:spPr bwMode="auto">
          <a:xfrm>
            <a:off x="6588125" y="2924175"/>
            <a:ext cx="2376488" cy="923925"/>
          </a:xfrm>
          <a:prstGeom prst="rect">
            <a:avLst/>
          </a:prstGeom>
          <a:noFill/>
          <a:ln w="9525">
            <a:noFill/>
            <a:miter lim="800000"/>
            <a:headEnd/>
            <a:tailEnd/>
          </a:ln>
        </p:spPr>
        <p:txBody>
          <a:bodyPr>
            <a:spAutoFit/>
          </a:bodyPr>
          <a:lstStyle/>
          <a:p>
            <a:r>
              <a:rPr lang="en-GB">
                <a:latin typeface="Calibri" pitchFamily="34" charset="0"/>
              </a:rPr>
              <a:t>Define 2*2 factorial design (for automatic contrasts definition)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5580063" y="1281113"/>
            <a:ext cx="3024187" cy="2584450"/>
          </a:xfrm>
          <a:prstGeom prst="rect">
            <a:avLst/>
          </a:prstGeom>
          <a:noFill/>
          <a:ln w="25400">
            <a:solidFill>
              <a:srgbClr val="C00000"/>
            </a:solidFill>
            <a:miter lim="800000"/>
            <a:headEnd/>
            <a:tailEnd/>
          </a:ln>
        </p:spPr>
        <p:txBody>
          <a:bodyPr>
            <a:spAutoFit/>
          </a:bodyPr>
          <a:lstStyle/>
          <a:p>
            <a:r>
              <a:rPr lang="en-GB">
                <a:solidFill>
                  <a:srgbClr val="C00000"/>
                </a:solidFill>
                <a:latin typeface="Calibri" pitchFamily="34" charset="0"/>
              </a:rPr>
              <a:t>Regressors of interest:</a:t>
            </a:r>
          </a:p>
          <a:p>
            <a:pPr>
              <a:buFontTx/>
              <a:buChar char="-"/>
            </a:pPr>
            <a:r>
              <a:rPr lang="en-GB">
                <a:solidFill>
                  <a:srgbClr val="C00000"/>
                </a:solidFill>
                <a:latin typeface="Calibri" pitchFamily="34" charset="0"/>
              </a:rPr>
              <a:t> </a:t>
            </a:r>
            <a:r>
              <a:rPr lang="el-GR">
                <a:solidFill>
                  <a:srgbClr val="C00000"/>
                </a:solidFill>
                <a:latin typeface="Calibri" pitchFamily="34" charset="0"/>
              </a:rPr>
              <a:t>β</a:t>
            </a:r>
            <a:r>
              <a:rPr lang="en-GB">
                <a:solidFill>
                  <a:srgbClr val="C00000"/>
                </a:solidFill>
                <a:latin typeface="Calibri" pitchFamily="34" charset="0"/>
              </a:rPr>
              <a:t>1 = N1 (non-famous faces, 1</a:t>
            </a:r>
            <a:r>
              <a:rPr lang="en-GB" baseline="30000">
                <a:solidFill>
                  <a:srgbClr val="C00000"/>
                </a:solidFill>
                <a:latin typeface="Calibri" pitchFamily="34" charset="0"/>
              </a:rPr>
              <a:t>st</a:t>
            </a:r>
            <a:r>
              <a:rPr lang="en-GB">
                <a:solidFill>
                  <a:srgbClr val="C00000"/>
                </a:solidFill>
                <a:latin typeface="Calibri" pitchFamily="34" charset="0"/>
              </a:rPr>
              <a:t> presentation)</a:t>
            </a:r>
          </a:p>
          <a:p>
            <a:pPr>
              <a:buFontTx/>
              <a:buChar char="-"/>
            </a:pPr>
            <a:r>
              <a:rPr lang="en-GB">
                <a:solidFill>
                  <a:srgbClr val="C00000"/>
                </a:solidFill>
                <a:latin typeface="Calibri" pitchFamily="34" charset="0"/>
              </a:rPr>
              <a:t> </a:t>
            </a:r>
            <a:r>
              <a:rPr lang="el-GR">
                <a:solidFill>
                  <a:srgbClr val="C00000"/>
                </a:solidFill>
                <a:latin typeface="Calibri" pitchFamily="34" charset="0"/>
              </a:rPr>
              <a:t>β</a:t>
            </a:r>
            <a:r>
              <a:rPr lang="en-GB">
                <a:solidFill>
                  <a:srgbClr val="C00000"/>
                </a:solidFill>
                <a:latin typeface="Calibri" pitchFamily="34" charset="0"/>
              </a:rPr>
              <a:t>2 = N2 (non-famous faces, 2</a:t>
            </a:r>
            <a:r>
              <a:rPr lang="en-GB" baseline="30000">
                <a:solidFill>
                  <a:srgbClr val="C00000"/>
                </a:solidFill>
                <a:latin typeface="Calibri" pitchFamily="34" charset="0"/>
              </a:rPr>
              <a:t>nd</a:t>
            </a:r>
            <a:r>
              <a:rPr lang="en-GB">
                <a:solidFill>
                  <a:srgbClr val="C00000"/>
                </a:solidFill>
                <a:latin typeface="Calibri" pitchFamily="34" charset="0"/>
              </a:rPr>
              <a:t> presentation)</a:t>
            </a:r>
          </a:p>
          <a:p>
            <a:pPr>
              <a:buFontTx/>
              <a:buChar char="-"/>
            </a:pPr>
            <a:r>
              <a:rPr lang="en-GB">
                <a:solidFill>
                  <a:srgbClr val="C00000"/>
                </a:solidFill>
                <a:latin typeface="Calibri" pitchFamily="34" charset="0"/>
              </a:rPr>
              <a:t> </a:t>
            </a:r>
            <a:r>
              <a:rPr lang="el-GR">
                <a:solidFill>
                  <a:srgbClr val="C00000"/>
                </a:solidFill>
                <a:latin typeface="Calibri" pitchFamily="34" charset="0"/>
              </a:rPr>
              <a:t>β</a:t>
            </a:r>
            <a:r>
              <a:rPr lang="en-GB">
                <a:solidFill>
                  <a:srgbClr val="C00000"/>
                </a:solidFill>
                <a:latin typeface="Calibri" pitchFamily="34" charset="0"/>
              </a:rPr>
              <a:t>3 = F1 (famous faces, 1</a:t>
            </a:r>
            <a:r>
              <a:rPr lang="en-GB" baseline="30000">
                <a:solidFill>
                  <a:srgbClr val="C00000"/>
                </a:solidFill>
                <a:latin typeface="Calibri" pitchFamily="34" charset="0"/>
              </a:rPr>
              <a:t>st</a:t>
            </a:r>
            <a:r>
              <a:rPr lang="en-GB">
                <a:solidFill>
                  <a:srgbClr val="C00000"/>
                </a:solidFill>
                <a:latin typeface="Calibri" pitchFamily="34" charset="0"/>
              </a:rPr>
              <a:t> presentation)</a:t>
            </a:r>
          </a:p>
          <a:p>
            <a:pPr>
              <a:buFontTx/>
              <a:buChar char="-"/>
            </a:pPr>
            <a:r>
              <a:rPr lang="en-GB">
                <a:solidFill>
                  <a:srgbClr val="C00000"/>
                </a:solidFill>
                <a:latin typeface="Calibri" pitchFamily="34" charset="0"/>
              </a:rPr>
              <a:t> </a:t>
            </a:r>
            <a:r>
              <a:rPr lang="el-GR">
                <a:solidFill>
                  <a:srgbClr val="C00000"/>
                </a:solidFill>
                <a:latin typeface="Calibri" pitchFamily="34" charset="0"/>
              </a:rPr>
              <a:t>β</a:t>
            </a:r>
            <a:r>
              <a:rPr lang="en-GB">
                <a:solidFill>
                  <a:srgbClr val="C00000"/>
                </a:solidFill>
                <a:latin typeface="Calibri" pitchFamily="34" charset="0"/>
              </a:rPr>
              <a:t>4 = F2 (famous faces, 2</a:t>
            </a:r>
            <a:r>
              <a:rPr lang="en-GB" baseline="30000">
                <a:solidFill>
                  <a:srgbClr val="C00000"/>
                </a:solidFill>
                <a:latin typeface="Calibri" pitchFamily="34" charset="0"/>
              </a:rPr>
              <a:t>nd</a:t>
            </a:r>
            <a:r>
              <a:rPr lang="en-GB">
                <a:solidFill>
                  <a:srgbClr val="C00000"/>
                </a:solidFill>
                <a:latin typeface="Calibri" pitchFamily="34" charset="0"/>
              </a:rPr>
              <a:t> presentation)</a:t>
            </a:r>
          </a:p>
        </p:txBody>
      </p:sp>
      <p:pic>
        <p:nvPicPr>
          <p:cNvPr id="35843" name="Picture 2" descr="C:\Users\ccharpentier\Methods for dummies\pictures spm\design matrix.bmp"/>
          <p:cNvPicPr>
            <a:picLocks noChangeAspect="1" noChangeArrowheads="1"/>
          </p:cNvPicPr>
          <p:nvPr/>
        </p:nvPicPr>
        <p:blipFill>
          <a:blip r:embed="rId2" cstate="print"/>
          <a:srcRect/>
          <a:stretch>
            <a:fillRect/>
          </a:stretch>
        </p:blipFill>
        <p:spPr bwMode="auto">
          <a:xfrm>
            <a:off x="576263" y="115888"/>
            <a:ext cx="4895850" cy="6673850"/>
          </a:xfrm>
          <a:prstGeom prst="rect">
            <a:avLst/>
          </a:prstGeom>
          <a:noFill/>
          <a:ln w="9525">
            <a:noFill/>
            <a:miter lim="800000"/>
            <a:headEnd/>
            <a:tailEnd/>
          </a:ln>
        </p:spPr>
      </p:pic>
      <p:sp>
        <p:nvSpPr>
          <p:cNvPr id="14" name="Rectangle 13"/>
          <p:cNvSpPr/>
          <p:nvPr/>
        </p:nvSpPr>
        <p:spPr>
          <a:xfrm>
            <a:off x="971550" y="1844675"/>
            <a:ext cx="1008063" cy="2736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Rectangle 15"/>
          <p:cNvSpPr/>
          <p:nvPr/>
        </p:nvSpPr>
        <p:spPr>
          <a:xfrm>
            <a:off x="2016125" y="1844675"/>
            <a:ext cx="1547813" cy="27368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TextBox 16"/>
          <p:cNvSpPr txBox="1">
            <a:spLocks noChangeArrowheads="1"/>
          </p:cNvSpPr>
          <p:nvPr/>
        </p:nvSpPr>
        <p:spPr bwMode="auto">
          <a:xfrm>
            <a:off x="5580063" y="4376738"/>
            <a:ext cx="3024187" cy="923925"/>
          </a:xfrm>
          <a:prstGeom prst="rect">
            <a:avLst/>
          </a:prstGeom>
          <a:noFill/>
          <a:ln w="25400">
            <a:solidFill>
              <a:srgbClr val="002060"/>
            </a:solidFill>
            <a:miter lim="800000"/>
            <a:headEnd/>
            <a:tailEnd/>
          </a:ln>
        </p:spPr>
        <p:txBody>
          <a:bodyPr>
            <a:spAutoFit/>
          </a:bodyPr>
          <a:lstStyle/>
          <a:p>
            <a:r>
              <a:rPr lang="en-GB">
                <a:solidFill>
                  <a:srgbClr val="002060"/>
                </a:solidFill>
                <a:latin typeface="Calibri" pitchFamily="34" charset="0"/>
              </a:rPr>
              <a:t>Regressors of no interest:</a:t>
            </a:r>
          </a:p>
          <a:p>
            <a:pPr>
              <a:buFontTx/>
              <a:buChar char="-"/>
            </a:pPr>
            <a:r>
              <a:rPr lang="en-GB">
                <a:solidFill>
                  <a:srgbClr val="002060"/>
                </a:solidFill>
                <a:latin typeface="Calibri" pitchFamily="34" charset="0"/>
              </a:rPr>
              <a:t> Movement parameters (3 translations + 3 rotations)</a:t>
            </a:r>
          </a:p>
        </p:txBody>
      </p:sp>
      <p:sp>
        <p:nvSpPr>
          <p:cNvPr id="35847" name="TextBox 17"/>
          <p:cNvSpPr txBox="1">
            <a:spLocks noChangeArrowheads="1"/>
          </p:cNvSpPr>
          <p:nvPr/>
        </p:nvSpPr>
        <p:spPr bwMode="auto">
          <a:xfrm>
            <a:off x="5795963" y="560388"/>
            <a:ext cx="2449512" cy="461962"/>
          </a:xfrm>
          <a:prstGeom prst="rect">
            <a:avLst/>
          </a:prstGeom>
          <a:noFill/>
          <a:ln w="9525">
            <a:noFill/>
            <a:miter lim="800000"/>
            <a:headEnd/>
            <a:tailEnd/>
          </a:ln>
        </p:spPr>
        <p:txBody>
          <a:bodyPr wrap="none">
            <a:spAutoFit/>
          </a:bodyPr>
          <a:lstStyle/>
          <a:p>
            <a:r>
              <a:rPr lang="en-GB" sz="2400" u="sng">
                <a:latin typeface="Calibri" pitchFamily="34" charset="0"/>
              </a:rPr>
              <a:t>The Design Matrix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5618" t="2161" r="79057" b="47441"/>
          <a:stretch>
            <a:fillRect/>
          </a:stretch>
        </p:blipFill>
        <p:spPr bwMode="auto">
          <a:xfrm>
            <a:off x="107950" y="1989138"/>
            <a:ext cx="3270250" cy="3816350"/>
          </a:xfrm>
          <a:prstGeom prst="rect">
            <a:avLst/>
          </a:prstGeom>
          <a:noFill/>
          <a:ln w="9525">
            <a:noFill/>
            <a:miter lim="800000"/>
            <a:headEnd/>
            <a:tailEnd/>
          </a:ln>
        </p:spPr>
      </p:pic>
      <p:pic>
        <p:nvPicPr>
          <p:cNvPr id="36867" name="Picture 2"/>
          <p:cNvPicPr>
            <a:picLocks noChangeAspect="1" noChangeArrowheads="1"/>
          </p:cNvPicPr>
          <p:nvPr/>
        </p:nvPicPr>
        <p:blipFill>
          <a:blip r:embed="rId2" cstate="print"/>
          <a:srcRect l="22446" t="20076" r="58653" b="34566"/>
          <a:stretch>
            <a:fillRect/>
          </a:stretch>
        </p:blipFill>
        <p:spPr bwMode="auto">
          <a:xfrm>
            <a:off x="3924300" y="4005263"/>
            <a:ext cx="3168650" cy="2697162"/>
          </a:xfrm>
          <a:prstGeom prst="rect">
            <a:avLst/>
          </a:prstGeom>
          <a:noFill/>
          <a:ln w="9525">
            <a:noFill/>
            <a:miter lim="800000"/>
            <a:headEnd/>
            <a:tailEnd/>
          </a:ln>
        </p:spPr>
      </p:pic>
      <p:sp>
        <p:nvSpPr>
          <p:cNvPr id="36868" name="Title 1"/>
          <p:cNvSpPr>
            <a:spLocks noGrp="1"/>
          </p:cNvSpPr>
          <p:nvPr>
            <p:ph type="title"/>
          </p:nvPr>
        </p:nvSpPr>
        <p:spPr>
          <a:xfrm>
            <a:off x="323850" y="0"/>
            <a:ext cx="8229600" cy="1066800"/>
          </a:xfrm>
        </p:spPr>
        <p:txBody>
          <a:bodyPr/>
          <a:lstStyle/>
          <a:p>
            <a:pPr eaLnBrk="1" hangingPunct="1"/>
            <a:r>
              <a:rPr lang="en-GB" smtClean="0"/>
              <a:t>Contrasts on SPM</a:t>
            </a:r>
          </a:p>
        </p:txBody>
      </p:sp>
      <p:sp>
        <p:nvSpPr>
          <p:cNvPr id="12" name="Rounded Rectangle 11"/>
          <p:cNvSpPr/>
          <p:nvPr/>
        </p:nvSpPr>
        <p:spPr>
          <a:xfrm>
            <a:off x="1042988" y="3789363"/>
            <a:ext cx="1368425" cy="360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 name="Straight Arrow Connector 12"/>
          <p:cNvCxnSpPr>
            <a:stCxn id="12" idx="3"/>
          </p:cNvCxnSpPr>
          <p:nvPr/>
        </p:nvCxnSpPr>
        <p:spPr>
          <a:xfrm flipV="1">
            <a:off x="2411413" y="2997200"/>
            <a:ext cx="1439862" cy="9715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6871" name="Picture 3"/>
          <p:cNvPicPr>
            <a:picLocks noChangeAspect="1" noChangeArrowheads="1"/>
          </p:cNvPicPr>
          <p:nvPr/>
        </p:nvPicPr>
        <p:blipFill>
          <a:blip r:embed="rId3" cstate="print"/>
          <a:srcRect l="22220" t="20160" r="58624" b="34480"/>
          <a:stretch>
            <a:fillRect/>
          </a:stretch>
        </p:blipFill>
        <p:spPr bwMode="auto">
          <a:xfrm>
            <a:off x="3924300" y="1196975"/>
            <a:ext cx="3184525" cy="2674938"/>
          </a:xfrm>
          <a:prstGeom prst="rect">
            <a:avLst/>
          </a:prstGeom>
          <a:noFill/>
          <a:ln w="9525">
            <a:noFill/>
            <a:miter lim="800000"/>
            <a:headEnd/>
            <a:tailEnd/>
          </a:ln>
        </p:spPr>
      </p:pic>
      <p:cxnSp>
        <p:nvCxnSpPr>
          <p:cNvPr id="21" name="Straight Arrow Connector 20"/>
          <p:cNvCxnSpPr>
            <a:stCxn id="12" idx="3"/>
          </p:cNvCxnSpPr>
          <p:nvPr/>
        </p:nvCxnSpPr>
        <p:spPr>
          <a:xfrm>
            <a:off x="2411413" y="3968750"/>
            <a:ext cx="1368425" cy="8286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25"/>
          <p:cNvSpPr txBox="1">
            <a:spLocks noChangeArrowheads="1"/>
          </p:cNvSpPr>
          <p:nvPr/>
        </p:nvSpPr>
        <p:spPr bwMode="auto">
          <a:xfrm>
            <a:off x="7164388" y="1700213"/>
            <a:ext cx="1979612" cy="1754187"/>
          </a:xfrm>
          <a:prstGeom prst="rect">
            <a:avLst/>
          </a:prstGeom>
          <a:noFill/>
          <a:ln w="9525">
            <a:noFill/>
            <a:miter lim="800000"/>
            <a:headEnd/>
            <a:tailEnd/>
          </a:ln>
        </p:spPr>
        <p:txBody>
          <a:bodyPr>
            <a:spAutoFit/>
          </a:bodyPr>
          <a:lstStyle/>
          <a:p>
            <a:r>
              <a:rPr lang="en-GB">
                <a:latin typeface="Calibri" pitchFamily="34" charset="0"/>
              </a:rPr>
              <a:t>F-Test for main effect of fame: difference between famous and non –famous faces?</a:t>
            </a:r>
          </a:p>
        </p:txBody>
      </p:sp>
      <p:sp>
        <p:nvSpPr>
          <p:cNvPr id="36874" name="TextBox 26"/>
          <p:cNvSpPr txBox="1">
            <a:spLocks noChangeArrowheads="1"/>
          </p:cNvSpPr>
          <p:nvPr/>
        </p:nvSpPr>
        <p:spPr bwMode="auto">
          <a:xfrm>
            <a:off x="7164388" y="4652963"/>
            <a:ext cx="1979612" cy="1200150"/>
          </a:xfrm>
          <a:prstGeom prst="rect">
            <a:avLst/>
          </a:prstGeom>
          <a:noFill/>
          <a:ln w="9525">
            <a:noFill/>
            <a:miter lim="800000"/>
            <a:headEnd/>
            <a:tailEnd/>
          </a:ln>
        </p:spPr>
        <p:txBody>
          <a:bodyPr>
            <a:spAutoFit/>
          </a:bodyPr>
          <a:lstStyle/>
          <a:p>
            <a:r>
              <a:rPr lang="en-GB">
                <a:latin typeface="Calibri" pitchFamily="34" charset="0"/>
              </a:rPr>
              <a:t>T-Test specifically for Non-famous &gt; Famous faces (unidirectional)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22446" t="20076" r="58653" b="34566"/>
          <a:stretch>
            <a:fillRect/>
          </a:stretch>
        </p:blipFill>
        <p:spPr bwMode="auto">
          <a:xfrm>
            <a:off x="323850" y="2205038"/>
            <a:ext cx="3887788" cy="3309937"/>
          </a:xfrm>
          <a:prstGeom prst="rect">
            <a:avLst/>
          </a:prstGeom>
          <a:noFill/>
          <a:ln w="9525">
            <a:noFill/>
            <a:miter lim="800000"/>
            <a:headEnd/>
            <a:tailEnd/>
          </a:ln>
        </p:spPr>
      </p:pic>
      <p:sp>
        <p:nvSpPr>
          <p:cNvPr id="37891" name="Title 1"/>
          <p:cNvSpPr>
            <a:spLocks noGrp="1"/>
          </p:cNvSpPr>
          <p:nvPr>
            <p:ph type="title"/>
          </p:nvPr>
        </p:nvSpPr>
        <p:spPr>
          <a:xfrm>
            <a:off x="323850" y="0"/>
            <a:ext cx="8229600" cy="1066800"/>
          </a:xfrm>
        </p:spPr>
        <p:txBody>
          <a:bodyPr/>
          <a:lstStyle/>
          <a:p>
            <a:pPr eaLnBrk="1" hangingPunct="1"/>
            <a:r>
              <a:rPr lang="en-GB" smtClean="0"/>
              <a:t>Contrasts on SPM</a:t>
            </a:r>
          </a:p>
        </p:txBody>
      </p:sp>
      <p:sp>
        <p:nvSpPr>
          <p:cNvPr id="37892" name="TextBox 10"/>
          <p:cNvSpPr txBox="1">
            <a:spLocks noChangeArrowheads="1"/>
          </p:cNvSpPr>
          <p:nvPr/>
        </p:nvSpPr>
        <p:spPr bwMode="auto">
          <a:xfrm>
            <a:off x="323850" y="1052513"/>
            <a:ext cx="3960813" cy="831850"/>
          </a:xfrm>
          <a:prstGeom prst="rect">
            <a:avLst/>
          </a:prstGeom>
          <a:noFill/>
          <a:ln w="9525">
            <a:noFill/>
            <a:miter lim="800000"/>
            <a:headEnd/>
            <a:tailEnd/>
          </a:ln>
        </p:spPr>
        <p:txBody>
          <a:bodyPr>
            <a:spAutoFit/>
          </a:bodyPr>
          <a:lstStyle/>
          <a:p>
            <a:r>
              <a:rPr lang="en-GB" sz="2400">
                <a:latin typeface="Calibri" pitchFamily="34" charset="0"/>
              </a:rPr>
              <a:t>Possible to define additional contrasts manually:</a:t>
            </a:r>
          </a:p>
        </p:txBody>
      </p:sp>
      <p:pic>
        <p:nvPicPr>
          <p:cNvPr id="37893" name="Picture 2"/>
          <p:cNvPicPr>
            <a:picLocks noChangeAspect="1" noChangeArrowheads="1"/>
          </p:cNvPicPr>
          <p:nvPr/>
        </p:nvPicPr>
        <p:blipFill>
          <a:blip r:embed="rId3" cstate="print"/>
          <a:srcRect l="35756" t="17999" r="45090" b="35921"/>
          <a:stretch>
            <a:fillRect/>
          </a:stretch>
        </p:blipFill>
        <p:spPr bwMode="auto">
          <a:xfrm>
            <a:off x="4643438" y="981075"/>
            <a:ext cx="3241675" cy="2765425"/>
          </a:xfrm>
          <a:prstGeom prst="rect">
            <a:avLst/>
          </a:prstGeom>
          <a:noFill/>
          <a:ln w="9525">
            <a:noFill/>
            <a:miter lim="800000"/>
            <a:headEnd/>
            <a:tailEnd/>
          </a:ln>
        </p:spPr>
      </p:pic>
      <p:sp>
        <p:nvSpPr>
          <p:cNvPr id="14" name="Rounded Rectangle 13"/>
          <p:cNvSpPr/>
          <p:nvPr/>
        </p:nvSpPr>
        <p:spPr>
          <a:xfrm>
            <a:off x="539750" y="4868863"/>
            <a:ext cx="1295400" cy="288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5" name="Straight Arrow Connector 14"/>
          <p:cNvCxnSpPr/>
          <p:nvPr/>
        </p:nvCxnSpPr>
        <p:spPr>
          <a:xfrm flipV="1">
            <a:off x="1835150" y="2852738"/>
            <a:ext cx="2808288" cy="2160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896" name="Picture 3"/>
          <p:cNvPicPr>
            <a:picLocks noChangeAspect="1" noChangeArrowheads="1"/>
          </p:cNvPicPr>
          <p:nvPr/>
        </p:nvPicPr>
        <p:blipFill>
          <a:blip r:embed="rId4" cstate="print"/>
          <a:srcRect l="35757" t="18719" r="45088" b="35921"/>
          <a:stretch>
            <a:fillRect/>
          </a:stretch>
        </p:blipFill>
        <p:spPr bwMode="auto">
          <a:xfrm>
            <a:off x="4643438" y="3933825"/>
            <a:ext cx="3257550" cy="2735263"/>
          </a:xfrm>
          <a:prstGeom prst="rect">
            <a:avLst/>
          </a:prstGeom>
          <a:noFill/>
          <a:ln w="9525">
            <a:noFill/>
            <a:miter lim="800000"/>
            <a:headEnd/>
            <a:tailEnd/>
          </a:ln>
        </p:spPr>
      </p:pic>
      <p:cxnSp>
        <p:nvCxnSpPr>
          <p:cNvPr id="18" name="Straight Arrow Connector 17"/>
          <p:cNvCxnSpPr>
            <a:stCxn id="14" idx="3"/>
          </p:cNvCxnSpPr>
          <p:nvPr/>
        </p:nvCxnSpPr>
        <p:spPr>
          <a:xfrm>
            <a:off x="1835150" y="5013325"/>
            <a:ext cx="2736850" cy="287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mtClean="0"/>
              <a:t>Contrasts and Inference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dirty="0" smtClean="0">
                <a:solidFill>
                  <a:schemeClr val="bg1">
                    <a:lumMod val="75000"/>
                  </a:schemeClr>
                </a:solidFill>
              </a:rPr>
              <a:t>Contrasts: what and why?</a:t>
            </a:r>
          </a:p>
          <a:p>
            <a:pPr eaLnBrk="1" fontAlgn="auto" hangingPunct="1">
              <a:spcAft>
                <a:spcPts val="0"/>
              </a:spcAft>
              <a:buFont typeface="Arial" pitchFamily="34" charset="0"/>
              <a:buChar char="•"/>
              <a:defRPr/>
            </a:pPr>
            <a:r>
              <a:rPr lang="en-GB" dirty="0" smtClean="0">
                <a:solidFill>
                  <a:schemeClr val="bg1">
                    <a:lumMod val="75000"/>
                  </a:schemeClr>
                </a:solidFill>
              </a:rPr>
              <a:t>T-contrasts</a:t>
            </a:r>
          </a:p>
          <a:p>
            <a:pPr eaLnBrk="1" fontAlgn="auto" hangingPunct="1">
              <a:spcAft>
                <a:spcPts val="0"/>
              </a:spcAft>
              <a:buFont typeface="Arial" pitchFamily="34" charset="0"/>
              <a:buChar char="•"/>
              <a:defRPr/>
            </a:pPr>
            <a:r>
              <a:rPr lang="en-GB" dirty="0" smtClean="0">
                <a:solidFill>
                  <a:schemeClr val="bg1">
                    <a:lumMod val="75000"/>
                  </a:schemeClr>
                </a:solidFill>
              </a:rPr>
              <a:t>F-contrasts</a:t>
            </a:r>
          </a:p>
          <a:p>
            <a:pPr eaLnBrk="1" fontAlgn="auto" hangingPunct="1">
              <a:spcAft>
                <a:spcPts val="0"/>
              </a:spcAft>
              <a:buFont typeface="Arial" pitchFamily="34" charset="0"/>
              <a:buChar char="•"/>
              <a:defRPr/>
            </a:pPr>
            <a:r>
              <a:rPr lang="en-GB" dirty="0" smtClean="0">
                <a:solidFill>
                  <a:schemeClr val="bg1">
                    <a:lumMod val="75000"/>
                  </a:schemeClr>
                </a:solidFill>
              </a:rPr>
              <a:t>Example on SPM</a:t>
            </a:r>
          </a:p>
          <a:p>
            <a:pPr eaLnBrk="1" fontAlgn="auto" hangingPunct="1">
              <a:spcAft>
                <a:spcPts val="0"/>
              </a:spcAft>
              <a:buFont typeface="Arial" pitchFamily="34" charset="0"/>
              <a:buChar char="•"/>
              <a:defRPr/>
            </a:pPr>
            <a:r>
              <a:rPr lang="en-GB" dirty="0" smtClean="0"/>
              <a:t>Levels of inference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840" r="49174" b="3522"/>
          <a:stretch>
            <a:fillRect/>
          </a:stretch>
        </p:blipFill>
        <p:spPr bwMode="auto">
          <a:xfrm>
            <a:off x="250825" y="185738"/>
            <a:ext cx="4403725" cy="6556375"/>
          </a:xfrm>
          <a:prstGeom prst="rect">
            <a:avLst/>
          </a:prstGeom>
          <a:noFill/>
          <a:ln w="9525">
            <a:noFill/>
            <a:miter lim="800000"/>
            <a:headEnd/>
            <a:tailEnd/>
          </a:ln>
        </p:spPr>
      </p:pic>
      <p:sp>
        <p:nvSpPr>
          <p:cNvPr id="6" name="TextBox 5"/>
          <p:cNvSpPr txBox="1"/>
          <p:nvPr/>
        </p:nvSpPr>
        <p:spPr>
          <a:xfrm>
            <a:off x="4932363" y="476250"/>
            <a:ext cx="3887787" cy="4524375"/>
          </a:xfrm>
          <a:prstGeom prst="rect">
            <a:avLst/>
          </a:prstGeom>
          <a:noFill/>
        </p:spPr>
        <p:txBody>
          <a:bodyPr>
            <a:spAutoFit/>
          </a:bodyPr>
          <a:lstStyle/>
          <a:p>
            <a:pPr>
              <a:defRPr/>
            </a:pPr>
            <a:r>
              <a:rPr lang="en-GB" sz="2400" dirty="0">
                <a:latin typeface="+mn-lt"/>
                <a:cs typeface="Arial" pitchFamily="34" charset="0"/>
              </a:rPr>
              <a:t>Inferences can be drawn at </a:t>
            </a:r>
            <a:r>
              <a:rPr lang="en-GB" sz="2400" b="1" dirty="0">
                <a:latin typeface="+mn-lt"/>
                <a:cs typeface="Arial" pitchFamily="34" charset="0"/>
              </a:rPr>
              <a:t>3 levels</a:t>
            </a:r>
            <a:r>
              <a:rPr lang="en-GB" sz="2400" dirty="0">
                <a:latin typeface="+mn-lt"/>
                <a:cs typeface="Arial" pitchFamily="34" charset="0"/>
              </a:rPr>
              <a:t>:</a:t>
            </a:r>
          </a:p>
          <a:p>
            <a:pPr>
              <a:defRPr/>
            </a:pPr>
            <a:endParaRPr lang="en-GB" sz="2400" dirty="0">
              <a:latin typeface="+mn-lt"/>
              <a:cs typeface="Arial" pitchFamily="34" charset="0"/>
            </a:endParaRPr>
          </a:p>
          <a:p>
            <a:pPr>
              <a:buFontTx/>
              <a:buChar char="-"/>
              <a:defRPr/>
            </a:pPr>
            <a:r>
              <a:rPr lang="en-GB" sz="2400" dirty="0">
                <a:latin typeface="+mn-lt"/>
                <a:cs typeface="Arial" pitchFamily="34" charset="0"/>
              </a:rPr>
              <a:t> </a:t>
            </a:r>
            <a:r>
              <a:rPr lang="en-GB" sz="2400" dirty="0" err="1">
                <a:solidFill>
                  <a:srgbClr val="002060"/>
                </a:solidFill>
                <a:latin typeface="+mn-lt"/>
                <a:cs typeface="Arial" pitchFamily="34" charset="0"/>
              </a:rPr>
              <a:t>Voxel</a:t>
            </a:r>
            <a:r>
              <a:rPr lang="en-GB" sz="2400" dirty="0">
                <a:solidFill>
                  <a:srgbClr val="002060"/>
                </a:solidFill>
                <a:latin typeface="+mn-lt"/>
                <a:cs typeface="Arial" pitchFamily="34" charset="0"/>
              </a:rPr>
              <a:t>-level inference = height, peak-</a:t>
            </a:r>
            <a:r>
              <a:rPr lang="en-GB" sz="2400" dirty="0" err="1">
                <a:solidFill>
                  <a:srgbClr val="002060"/>
                </a:solidFill>
                <a:latin typeface="+mn-lt"/>
                <a:cs typeface="Arial" pitchFamily="34" charset="0"/>
              </a:rPr>
              <a:t>voxel</a:t>
            </a:r>
            <a:endParaRPr lang="en-GB" sz="2400" dirty="0">
              <a:solidFill>
                <a:srgbClr val="002060"/>
              </a:solidFill>
              <a:latin typeface="+mn-lt"/>
              <a:cs typeface="Arial" pitchFamily="34" charset="0"/>
            </a:endParaRPr>
          </a:p>
          <a:p>
            <a:pPr>
              <a:defRPr/>
            </a:pPr>
            <a:endParaRPr lang="en-GB" sz="2400" dirty="0">
              <a:solidFill>
                <a:srgbClr val="7030A0"/>
              </a:solidFill>
              <a:latin typeface="+mn-lt"/>
              <a:cs typeface="Arial" pitchFamily="34" charset="0"/>
            </a:endParaRPr>
          </a:p>
          <a:p>
            <a:pPr>
              <a:buFontTx/>
              <a:buChar char="-"/>
              <a:defRPr/>
            </a:pPr>
            <a:r>
              <a:rPr lang="en-GB" sz="2400" dirty="0">
                <a:solidFill>
                  <a:srgbClr val="7030A0"/>
                </a:solidFill>
                <a:latin typeface="+mn-lt"/>
                <a:cs typeface="Arial" pitchFamily="34" charset="0"/>
              </a:rPr>
              <a:t> Cluster-level inference = extent of the activation</a:t>
            </a:r>
          </a:p>
          <a:p>
            <a:pPr>
              <a:defRPr/>
            </a:pPr>
            <a:endParaRPr lang="en-GB" sz="2400" dirty="0">
              <a:latin typeface="+mn-lt"/>
              <a:cs typeface="Arial" pitchFamily="34" charset="0"/>
            </a:endParaRPr>
          </a:p>
          <a:p>
            <a:pPr>
              <a:buFontTx/>
              <a:buChar char="-"/>
              <a:defRPr/>
            </a:pPr>
            <a:r>
              <a:rPr lang="en-GB" sz="2400" dirty="0">
                <a:solidFill>
                  <a:srgbClr val="C00000"/>
                </a:solidFill>
                <a:latin typeface="+mn-lt"/>
                <a:cs typeface="Arial" pitchFamily="34" charset="0"/>
              </a:rPr>
              <a:t> Set-level inference = number of </a:t>
            </a:r>
            <a:r>
              <a:rPr lang="en-GB" sz="2400" dirty="0" err="1">
                <a:solidFill>
                  <a:srgbClr val="C00000"/>
                </a:solidFill>
                <a:latin typeface="+mn-lt"/>
                <a:cs typeface="Arial" pitchFamily="34" charset="0"/>
              </a:rPr>
              <a:t>suprathreshold</a:t>
            </a:r>
            <a:r>
              <a:rPr lang="en-GB" sz="2400" dirty="0">
                <a:solidFill>
                  <a:srgbClr val="C00000"/>
                </a:solidFill>
                <a:latin typeface="+mn-lt"/>
                <a:cs typeface="Arial" pitchFamily="34" charset="0"/>
              </a:rPr>
              <a:t> clusters</a:t>
            </a:r>
          </a:p>
        </p:txBody>
      </p:sp>
      <p:sp>
        <p:nvSpPr>
          <p:cNvPr id="7" name="Rectangle 6"/>
          <p:cNvSpPr/>
          <p:nvPr/>
        </p:nvSpPr>
        <p:spPr>
          <a:xfrm>
            <a:off x="2268538" y="3789363"/>
            <a:ext cx="1655762" cy="230346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900113" y="3789363"/>
            <a:ext cx="1295400" cy="23034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323850" y="3789363"/>
            <a:ext cx="503238" cy="431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33413"/>
            <a:ext cx="8229600" cy="995362"/>
          </a:xfrm>
        </p:spPr>
        <p:txBody>
          <a:bodyPr/>
          <a:lstStyle/>
          <a:p>
            <a:pPr eaLnBrk="1" hangingPunct="1"/>
            <a:r>
              <a:rPr lang="en-GB" sz="3200" smtClean="0"/>
              <a:t>Summary</a:t>
            </a:r>
          </a:p>
        </p:txBody>
      </p:sp>
      <p:sp>
        <p:nvSpPr>
          <p:cNvPr id="23555" name="Content Placeholder 2"/>
          <p:cNvSpPr>
            <a:spLocks noGrp="1"/>
          </p:cNvSpPr>
          <p:nvPr>
            <p:ph idx="1"/>
          </p:nvPr>
        </p:nvSpPr>
        <p:spPr>
          <a:xfrm>
            <a:off x="457200" y="1511820"/>
            <a:ext cx="8229600" cy="5589588"/>
          </a:xfrm>
        </p:spPr>
        <p:txBody>
          <a:bodyPr/>
          <a:lstStyle/>
          <a:p>
            <a:pPr eaLnBrk="1" hangingPunct="1"/>
            <a:r>
              <a:rPr lang="en-GB" sz="2400" dirty="0" smtClean="0"/>
              <a:t>We use contrasts to </a:t>
            </a:r>
            <a:r>
              <a:rPr lang="en-GB" sz="2400" dirty="0" smtClean="0">
                <a:solidFill>
                  <a:srgbClr val="C00000"/>
                </a:solidFill>
              </a:rPr>
              <a:t>compare</a:t>
            </a:r>
            <a:r>
              <a:rPr lang="en-GB" sz="2400" dirty="0" smtClean="0"/>
              <a:t> </a:t>
            </a:r>
            <a:r>
              <a:rPr lang="en-GB" sz="2400" dirty="0" smtClean="0"/>
              <a:t>conditions</a:t>
            </a:r>
          </a:p>
          <a:p>
            <a:pPr eaLnBrk="1" hangingPunct="1"/>
            <a:endParaRPr lang="en-GB" sz="1000" dirty="0" smtClean="0"/>
          </a:p>
          <a:p>
            <a:pPr eaLnBrk="1" hangingPunct="1"/>
            <a:r>
              <a:rPr lang="en-GB" sz="2400" dirty="0" smtClean="0"/>
              <a:t>Important to think your design ahead because it will influence </a:t>
            </a:r>
            <a:r>
              <a:rPr lang="en-GB" sz="2400" dirty="0" smtClean="0">
                <a:solidFill>
                  <a:srgbClr val="C00000"/>
                </a:solidFill>
              </a:rPr>
              <a:t>model specification </a:t>
            </a:r>
            <a:r>
              <a:rPr lang="en-GB" sz="2400" dirty="0" smtClean="0"/>
              <a:t>and </a:t>
            </a:r>
            <a:r>
              <a:rPr lang="en-GB" sz="2400" dirty="0" smtClean="0">
                <a:solidFill>
                  <a:srgbClr val="C00000"/>
                </a:solidFill>
              </a:rPr>
              <a:t>contrasts interpretation</a:t>
            </a:r>
          </a:p>
          <a:p>
            <a:pPr eaLnBrk="1" hangingPunct="1"/>
            <a:endParaRPr lang="en-GB" sz="1000" dirty="0" smtClean="0">
              <a:solidFill>
                <a:srgbClr val="C00000"/>
              </a:solidFill>
            </a:endParaRPr>
          </a:p>
          <a:p>
            <a:pPr eaLnBrk="1" hangingPunct="1"/>
            <a:endParaRPr lang="en-GB" dirty="0" smtClean="0">
              <a:solidFill>
                <a:srgbClr val="C00000"/>
              </a:solidFill>
            </a:endParaRPr>
          </a:p>
          <a:p>
            <a:pPr eaLnBrk="1" hangingPunct="1"/>
            <a:endParaRPr lang="en-GB" dirty="0" smtClean="0">
              <a:solidFill>
                <a:srgbClr val="C00000"/>
              </a:solidFill>
            </a:endParaRPr>
          </a:p>
          <a:p>
            <a:pPr marL="0" indent="0" eaLnBrk="1" hangingPunct="1">
              <a:buNone/>
            </a:pPr>
            <a:endParaRPr lang="en-GB" dirty="0" smtClean="0">
              <a:solidFill>
                <a:srgbClr val="C00000"/>
              </a:solidFill>
            </a:endParaRPr>
          </a:p>
          <a:p>
            <a:pPr eaLnBrk="1" hangingPunct="1"/>
            <a:r>
              <a:rPr lang="en-GB" sz="2400" dirty="0" smtClean="0"/>
              <a:t>T-contrasts are particular cases of F-contrasts</a:t>
            </a:r>
          </a:p>
          <a:p>
            <a:pPr lvl="1" eaLnBrk="1" hangingPunct="1"/>
            <a:r>
              <a:rPr lang="en-GB" sz="2000" dirty="0" smtClean="0"/>
              <a:t>One-dimensional F-Contrast </a:t>
            </a:r>
            <a:r>
              <a:rPr lang="en-GB" sz="2000" dirty="0" smtClean="0">
                <a:sym typeface="Wingdings" pitchFamily="2" charset="2"/>
              </a:rPr>
              <a:t> F=T</a:t>
            </a:r>
            <a:r>
              <a:rPr lang="en-GB" sz="2000" baseline="30000" dirty="0" smtClean="0">
                <a:sym typeface="Wingdings" pitchFamily="2" charset="2"/>
              </a:rPr>
              <a:t>2</a:t>
            </a:r>
            <a:endParaRPr lang="en-GB" sz="2000" dirty="0" smtClean="0"/>
          </a:p>
          <a:p>
            <a:pPr eaLnBrk="1" hangingPunct="1"/>
            <a:endParaRPr lang="en-GB" sz="1000" dirty="0" smtClean="0"/>
          </a:p>
          <a:p>
            <a:pPr eaLnBrk="1" hangingPunct="1"/>
            <a:r>
              <a:rPr lang="en-GB" sz="2400" dirty="0" smtClean="0"/>
              <a:t>F-Contrasts </a:t>
            </a:r>
            <a:r>
              <a:rPr lang="en-GB" sz="2400" dirty="0" smtClean="0"/>
              <a:t>are </a:t>
            </a:r>
            <a:r>
              <a:rPr lang="en-GB" sz="2400" dirty="0" smtClean="0">
                <a:solidFill>
                  <a:srgbClr val="C00000"/>
                </a:solidFill>
              </a:rPr>
              <a:t>more </a:t>
            </a:r>
            <a:r>
              <a:rPr lang="en-GB" sz="2400" dirty="0" smtClean="0">
                <a:solidFill>
                  <a:srgbClr val="C00000"/>
                </a:solidFill>
              </a:rPr>
              <a:t>flexible </a:t>
            </a:r>
            <a:r>
              <a:rPr lang="en-GB" sz="2400" dirty="0" smtClean="0"/>
              <a:t>(larger space of hypotheses), </a:t>
            </a:r>
            <a:r>
              <a:rPr lang="en-GB" sz="2400" dirty="0" smtClean="0"/>
              <a:t>but are also </a:t>
            </a:r>
            <a:r>
              <a:rPr lang="en-GB" sz="2400" dirty="0" smtClean="0">
                <a:solidFill>
                  <a:srgbClr val="C00000"/>
                </a:solidFill>
              </a:rPr>
              <a:t>less sensitive</a:t>
            </a:r>
            <a:r>
              <a:rPr lang="en-GB" sz="2400" dirty="0" smtClean="0"/>
              <a:t> than T-Contrasts</a:t>
            </a:r>
          </a:p>
        </p:txBody>
      </p:sp>
      <p:graphicFrame>
        <p:nvGraphicFramePr>
          <p:cNvPr id="5" name="Table 4"/>
          <p:cNvGraphicFramePr>
            <a:graphicFrameLocks noGrp="1"/>
          </p:cNvGraphicFramePr>
          <p:nvPr>
            <p:extLst>
              <p:ext uri="{D42A27DB-BD31-4B8C-83A1-F6EECF244321}">
                <p14:modId xmlns:p14="http://schemas.microsoft.com/office/powerpoint/2010/main" val="2318614741"/>
              </p:ext>
            </p:extLst>
          </p:nvPr>
        </p:nvGraphicFramePr>
        <p:xfrm>
          <a:off x="899592" y="3050958"/>
          <a:ext cx="7272808" cy="1458162"/>
        </p:xfrm>
        <a:graphic>
          <a:graphicData uri="http://schemas.openxmlformats.org/drawingml/2006/table">
            <a:tbl>
              <a:tblPr firstRow="1" bandRow="1">
                <a:tableStyleId>{37CE84F3-28C3-443E-9E96-99CF82512B78}</a:tableStyleId>
              </a:tblPr>
              <a:tblGrid>
                <a:gridCol w="3636404"/>
                <a:gridCol w="3636404"/>
              </a:tblGrid>
              <a:tr h="486054">
                <a:tc>
                  <a:txBody>
                    <a:bodyPr/>
                    <a:lstStyle/>
                    <a:p>
                      <a:pPr algn="ctr"/>
                      <a:r>
                        <a:rPr lang="en-GB" dirty="0" smtClean="0"/>
                        <a:t>T-Contrasts</a:t>
                      </a:r>
                      <a:endParaRPr lang="en-GB" dirty="0"/>
                    </a:p>
                  </a:txBody>
                  <a:tcPr anchor="ctr"/>
                </a:tc>
                <a:tc>
                  <a:txBody>
                    <a:bodyPr/>
                    <a:lstStyle/>
                    <a:p>
                      <a:pPr algn="ctr"/>
                      <a:r>
                        <a:rPr lang="en-GB" dirty="0" smtClean="0"/>
                        <a:t>F-Contrasts</a:t>
                      </a:r>
                      <a:endParaRPr lang="en-GB" dirty="0"/>
                    </a:p>
                  </a:txBody>
                  <a:tcPr anchor="ctr"/>
                </a:tc>
              </a:tr>
              <a:tr h="486054">
                <a:tc>
                  <a:txBody>
                    <a:bodyPr/>
                    <a:lstStyle/>
                    <a:p>
                      <a:pPr algn="ctr"/>
                      <a:r>
                        <a:rPr lang="en-GB" dirty="0" smtClean="0"/>
                        <a:t>One-dimensional (c = vector)</a:t>
                      </a:r>
                      <a:endParaRPr lang="en-GB" dirty="0"/>
                    </a:p>
                  </a:txBody>
                  <a:tcPr anchor="ctr"/>
                </a:tc>
                <a:tc>
                  <a:txBody>
                    <a:bodyPr/>
                    <a:lstStyle/>
                    <a:p>
                      <a:pPr algn="ctr"/>
                      <a:r>
                        <a:rPr lang="en-GB" dirty="0" smtClean="0"/>
                        <a:t>Multi-dimensional (c = matrix)</a:t>
                      </a:r>
                      <a:endParaRPr lang="en-GB" dirty="0"/>
                    </a:p>
                  </a:txBody>
                  <a:tcPr anchor="ctr"/>
                </a:tc>
              </a:tr>
              <a:tr h="486054">
                <a:tc>
                  <a:txBody>
                    <a:bodyPr/>
                    <a:lstStyle/>
                    <a:p>
                      <a:pPr algn="ctr"/>
                      <a:r>
                        <a:rPr lang="en-GB" dirty="0" smtClean="0"/>
                        <a:t>Directional (A &gt; B)</a:t>
                      </a:r>
                      <a:endParaRPr lang="en-GB" dirty="0"/>
                    </a:p>
                  </a:txBody>
                  <a:tcPr anchor="ctr"/>
                </a:tc>
                <a:tc>
                  <a:txBody>
                    <a:bodyPr/>
                    <a:lstStyle/>
                    <a:p>
                      <a:pPr algn="ctr"/>
                      <a:r>
                        <a:rPr lang="en-GB" dirty="0" smtClean="0"/>
                        <a:t>Non-directional (A ≠ B)</a:t>
                      </a:r>
                      <a:endParaRPr lang="en-GB" dirty="0"/>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92150"/>
            <a:ext cx="8229600" cy="1512888"/>
          </a:xfrm>
        </p:spPr>
        <p:txBody>
          <a:bodyPr/>
          <a:lstStyle/>
          <a:p>
            <a:pPr eaLnBrk="1" hangingPunct="1"/>
            <a:r>
              <a:rPr lang="en-GB" sz="3200" smtClean="0"/>
              <a:t>Thank you!</a:t>
            </a:r>
            <a:br>
              <a:rPr lang="en-GB" sz="3200" smtClean="0"/>
            </a:br>
            <a:r>
              <a:rPr lang="en-GB" sz="3200" smtClean="0"/>
              <a:t/>
            </a:r>
            <a:br>
              <a:rPr lang="en-GB" sz="3200" smtClean="0"/>
            </a:br>
            <a:r>
              <a:rPr lang="en-GB" sz="3200" smtClean="0"/>
              <a:t>Resources:</a:t>
            </a:r>
          </a:p>
        </p:txBody>
      </p:sp>
      <p:sp>
        <p:nvSpPr>
          <p:cNvPr id="41987" name="Content Placeholder 2"/>
          <p:cNvSpPr>
            <a:spLocks noGrp="1"/>
          </p:cNvSpPr>
          <p:nvPr>
            <p:ph idx="1"/>
          </p:nvPr>
        </p:nvSpPr>
        <p:spPr>
          <a:xfrm>
            <a:off x="446088" y="2420938"/>
            <a:ext cx="8229600" cy="4248150"/>
          </a:xfrm>
        </p:spPr>
        <p:txBody>
          <a:bodyPr/>
          <a:lstStyle/>
          <a:p>
            <a:pPr eaLnBrk="1" hangingPunct="1"/>
            <a:r>
              <a:rPr lang="en-GB" sz="2400" smtClean="0"/>
              <a:t>Slides from Methods for Dummies 2009, 2010, 2011</a:t>
            </a:r>
          </a:p>
          <a:p>
            <a:pPr eaLnBrk="1" hangingPunct="1"/>
            <a:r>
              <a:rPr lang="en-GB" sz="2400" smtClean="0"/>
              <a:t>Human Brain Function; J Ashburner, K Friston, W Penny.</a:t>
            </a:r>
          </a:p>
          <a:p>
            <a:pPr eaLnBrk="1" hangingPunct="1"/>
            <a:r>
              <a:rPr lang="en-GB" sz="2400" smtClean="0"/>
              <a:t>Rik Henson Short SPM Course slides</a:t>
            </a:r>
          </a:p>
          <a:p>
            <a:pPr eaLnBrk="1" hangingPunct="1"/>
            <a:r>
              <a:rPr lang="en-GB" sz="2400" smtClean="0"/>
              <a:t>SPM 2012 Course slides on Inference</a:t>
            </a:r>
          </a:p>
          <a:p>
            <a:pPr eaLnBrk="1" hangingPunct="1"/>
            <a:r>
              <a:rPr lang="en-GB" sz="2400" smtClean="0"/>
              <a:t>SPM Manual and Data Set</a:t>
            </a:r>
          </a:p>
          <a:p>
            <a:pPr eaLnBrk="1" hangingPunct="1">
              <a:buFontTx/>
              <a:buNone/>
            </a:pPr>
            <a:endParaRPr lang="en-GB" sz="2400" smtClean="0"/>
          </a:p>
          <a:p>
            <a:pPr eaLnBrk="1" hangingPunct="1">
              <a:buFontTx/>
              <a:buNone/>
            </a:pPr>
            <a:r>
              <a:rPr lang="en-GB" sz="2400" smtClean="0"/>
              <a:t>Special thanks to Guillaume Flandin</a:t>
            </a:r>
          </a:p>
          <a:p>
            <a:pPr eaLnBrk="1" hangingPunct="1"/>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2875" y="1247775"/>
            <a:ext cx="8893175" cy="5600700"/>
          </a:xfrm>
          <a:prstGeom prst="rect">
            <a:avLst/>
          </a:prstGeom>
          <a:noFill/>
          <a:ln w="9525">
            <a:noFill/>
            <a:miter lim="800000"/>
            <a:headEnd/>
            <a:tailEnd/>
          </a:ln>
        </p:spPr>
        <p:txBody>
          <a:bodyPr>
            <a:spAutoFit/>
          </a:bodyPr>
          <a:lstStyle/>
          <a:p>
            <a:pPr>
              <a:lnSpc>
                <a:spcPct val="115000"/>
              </a:lnSpc>
              <a:spcBef>
                <a:spcPct val="50000"/>
              </a:spcBef>
              <a:buClr>
                <a:schemeClr val="tx2"/>
              </a:buClr>
              <a:buFont typeface="Wingdings" pitchFamily="2" charset="2"/>
              <a:buChar char="Ø"/>
            </a:pPr>
            <a:r>
              <a:rPr lang="en-GB">
                <a:solidFill>
                  <a:schemeClr val="tx2"/>
                </a:solidFill>
              </a:rPr>
              <a:t> </a:t>
            </a:r>
            <a:r>
              <a:rPr lang="en-GB" sz="2000" b="1">
                <a:solidFill>
                  <a:schemeClr val="tx2"/>
                </a:solidFill>
              </a:rPr>
              <a:t>1st level analysis</a:t>
            </a:r>
            <a:r>
              <a:rPr lang="en-GB" sz="2000"/>
              <a:t> – A within subjects analysis where activation is averaged across scans for an individual subject</a:t>
            </a:r>
          </a:p>
          <a:p>
            <a:pPr>
              <a:lnSpc>
                <a:spcPct val="115000"/>
              </a:lnSpc>
              <a:spcBef>
                <a:spcPct val="50000"/>
              </a:spcBef>
              <a:buClr>
                <a:schemeClr val="tx2"/>
              </a:buClr>
              <a:buFont typeface="Wingdings" pitchFamily="2" charset="2"/>
              <a:buChar char="Ø"/>
            </a:pPr>
            <a:endParaRPr lang="en-GB" sz="2000"/>
          </a:p>
          <a:p>
            <a:pPr>
              <a:lnSpc>
                <a:spcPct val="115000"/>
              </a:lnSpc>
              <a:spcBef>
                <a:spcPct val="50000"/>
              </a:spcBef>
              <a:buClr>
                <a:schemeClr val="tx2"/>
              </a:buClr>
              <a:buFont typeface="Wingdings" pitchFamily="2" charset="2"/>
              <a:buChar char="Ø"/>
            </a:pPr>
            <a:r>
              <a:rPr lang="en-GB" sz="2000"/>
              <a:t> The Between - subject analysis is referred to as a </a:t>
            </a:r>
            <a:r>
              <a:rPr lang="en-GB" sz="2000" b="1">
                <a:solidFill>
                  <a:schemeClr val="tx2"/>
                </a:solidFill>
              </a:rPr>
              <a:t>2</a:t>
            </a:r>
            <a:r>
              <a:rPr lang="en-GB" sz="2000" b="1" baseline="30000">
                <a:solidFill>
                  <a:schemeClr val="tx2"/>
                </a:solidFill>
              </a:rPr>
              <a:t>nd</a:t>
            </a:r>
            <a:r>
              <a:rPr lang="en-GB" sz="2000" b="1">
                <a:solidFill>
                  <a:schemeClr val="tx2"/>
                </a:solidFill>
              </a:rPr>
              <a:t> level analysis</a:t>
            </a:r>
            <a:r>
              <a:rPr lang="en-GB" sz="2000">
                <a:solidFill>
                  <a:srgbClr val="008080"/>
                </a:solidFill>
              </a:rPr>
              <a:t> </a:t>
            </a:r>
            <a:r>
              <a:rPr lang="en-GB" sz="2000"/>
              <a:t>and will be described later on in this course</a:t>
            </a:r>
          </a:p>
          <a:p>
            <a:pPr>
              <a:lnSpc>
                <a:spcPct val="115000"/>
              </a:lnSpc>
              <a:spcBef>
                <a:spcPct val="50000"/>
              </a:spcBef>
              <a:buClr>
                <a:schemeClr val="tx2"/>
              </a:buClr>
              <a:buFont typeface="Wingdings" pitchFamily="2" charset="2"/>
              <a:buChar char="Ø"/>
            </a:pPr>
            <a:endParaRPr lang="en-GB" sz="2000">
              <a:solidFill>
                <a:srgbClr val="008080"/>
              </a:solidFill>
            </a:endParaRPr>
          </a:p>
          <a:p>
            <a:pPr>
              <a:lnSpc>
                <a:spcPct val="115000"/>
              </a:lnSpc>
              <a:spcBef>
                <a:spcPct val="50000"/>
              </a:spcBef>
              <a:buClr>
                <a:schemeClr val="tx2"/>
              </a:buClr>
              <a:buFont typeface="Wingdings" pitchFamily="2" charset="2"/>
              <a:buChar char="Ø"/>
            </a:pPr>
            <a:r>
              <a:rPr lang="en-GB"/>
              <a:t> </a:t>
            </a:r>
            <a:r>
              <a:rPr lang="en-GB" sz="2000" b="1">
                <a:solidFill>
                  <a:schemeClr val="tx2"/>
                </a:solidFill>
              </a:rPr>
              <a:t>Design Matrix</a:t>
            </a:r>
            <a:r>
              <a:rPr lang="en-GB" sz="2000">
                <a:solidFill>
                  <a:srgbClr val="008080"/>
                </a:solidFill>
              </a:rPr>
              <a:t> </a:t>
            </a:r>
            <a:r>
              <a:rPr lang="en-GB" sz="2000"/>
              <a:t>–</a:t>
            </a:r>
            <a:r>
              <a:rPr lang="en-GB"/>
              <a:t>The set of regressors that attempts to explain the experimental data using the GLM </a:t>
            </a:r>
          </a:p>
          <a:p>
            <a:pPr lvl="1">
              <a:lnSpc>
                <a:spcPct val="115000"/>
              </a:lnSpc>
              <a:spcBef>
                <a:spcPct val="50000"/>
              </a:spcBef>
              <a:buClr>
                <a:schemeClr val="tx2"/>
              </a:buClr>
              <a:buFont typeface="Wingdings" pitchFamily="2" charset="2"/>
              <a:buNone/>
            </a:pPr>
            <a:r>
              <a:rPr lang="en-GB">
                <a:sym typeface="Wingdings" pitchFamily="2" charset="2"/>
              </a:rPr>
              <a:t></a:t>
            </a:r>
            <a:r>
              <a:rPr lang="en-GB"/>
              <a:t>A dark-light colour map is used to show the value of each variable at specific time points – 2D, m = regressors, n = time. </a:t>
            </a:r>
            <a:endParaRPr lang="en-GB" sz="2000"/>
          </a:p>
          <a:p>
            <a:pPr>
              <a:lnSpc>
                <a:spcPct val="115000"/>
              </a:lnSpc>
              <a:spcBef>
                <a:spcPct val="50000"/>
              </a:spcBef>
              <a:buClr>
                <a:schemeClr val="tx2"/>
              </a:buClr>
              <a:buFont typeface="Wingdings" pitchFamily="2" charset="2"/>
              <a:buChar char="Ø"/>
            </a:pPr>
            <a:endParaRPr lang="en-GB" sz="2000"/>
          </a:p>
          <a:p>
            <a:pPr>
              <a:lnSpc>
                <a:spcPct val="115000"/>
              </a:lnSpc>
              <a:spcBef>
                <a:spcPct val="50000"/>
              </a:spcBef>
              <a:buClr>
                <a:schemeClr val="tx2"/>
              </a:buClr>
              <a:buFont typeface="Wingdings" pitchFamily="2" charset="2"/>
              <a:buChar char="Ø"/>
            </a:pPr>
            <a:r>
              <a:rPr lang="en-GB"/>
              <a:t> </a:t>
            </a:r>
            <a:r>
              <a:rPr lang="en-GB" sz="2000"/>
              <a:t>The </a:t>
            </a:r>
            <a:r>
              <a:rPr lang="en-GB" sz="2000" b="1">
                <a:solidFill>
                  <a:schemeClr val="tx2"/>
                </a:solidFill>
              </a:rPr>
              <a:t>Design Matrix</a:t>
            </a:r>
            <a:r>
              <a:rPr lang="en-GB" sz="2000">
                <a:solidFill>
                  <a:srgbClr val="008080"/>
                </a:solidFill>
              </a:rPr>
              <a:t> </a:t>
            </a:r>
            <a:r>
              <a:rPr lang="en-GB" sz="2000"/>
              <a:t>forms part of the</a:t>
            </a:r>
            <a:r>
              <a:rPr lang="en-GB" sz="2000">
                <a:solidFill>
                  <a:srgbClr val="008080"/>
                </a:solidFill>
              </a:rPr>
              <a:t> </a:t>
            </a:r>
            <a:r>
              <a:rPr lang="en-GB" sz="2000" b="1">
                <a:solidFill>
                  <a:schemeClr val="tx2"/>
                </a:solidFill>
              </a:rPr>
              <a:t>General linear model</a:t>
            </a:r>
            <a:r>
              <a:rPr lang="en-GB" sz="2000">
                <a:solidFill>
                  <a:srgbClr val="008080"/>
                </a:solidFill>
              </a:rPr>
              <a:t>, </a:t>
            </a:r>
            <a:r>
              <a:rPr lang="en-GB" sz="2000"/>
              <a:t>the majority of statistics at the analysis stage use the </a:t>
            </a:r>
            <a:r>
              <a:rPr lang="en-GB" sz="2000" b="1">
                <a:solidFill>
                  <a:schemeClr val="tx2"/>
                </a:solidFill>
              </a:rPr>
              <a:t>GLM</a:t>
            </a:r>
          </a:p>
        </p:txBody>
      </p:sp>
      <p:sp>
        <p:nvSpPr>
          <p:cNvPr id="8195" name="Rectangle 5"/>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Key concepts</a:t>
            </a:r>
            <a:endParaRPr lang="fr-FR" sz="4000"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Text Box 4"/>
          <p:cNvSpPr txBox="1">
            <a:spLocks noChangeArrowheads="1"/>
          </p:cNvSpPr>
          <p:nvPr/>
        </p:nvSpPr>
        <p:spPr bwMode="auto">
          <a:xfrm>
            <a:off x="611188" y="2133600"/>
            <a:ext cx="7416800" cy="1098550"/>
          </a:xfrm>
          <a:prstGeom prst="rect">
            <a:avLst/>
          </a:prstGeom>
          <a:noFill/>
          <a:ln w="9525">
            <a:noFill/>
            <a:miter lim="800000"/>
            <a:headEnd/>
            <a:tailEnd/>
          </a:ln>
        </p:spPr>
        <p:txBody>
          <a:bodyPr>
            <a:spAutoFit/>
          </a:bodyPr>
          <a:lstStyle/>
          <a:p>
            <a:pPr>
              <a:spcBef>
                <a:spcPct val="50000"/>
              </a:spcBef>
            </a:pPr>
            <a:r>
              <a:rPr lang="en-GB" sz="6600"/>
              <a:t>Y</a:t>
            </a:r>
            <a:endParaRPr lang="el-GR" sz="6600"/>
          </a:p>
        </p:txBody>
      </p:sp>
      <p:sp>
        <p:nvSpPr>
          <p:cNvPr id="9219" name="Text Box 5"/>
          <p:cNvSpPr txBox="1">
            <a:spLocks noChangeArrowheads="1"/>
          </p:cNvSpPr>
          <p:nvPr/>
        </p:nvSpPr>
        <p:spPr bwMode="auto">
          <a:xfrm>
            <a:off x="3059113" y="965200"/>
            <a:ext cx="3025775" cy="519113"/>
          </a:xfrm>
          <a:prstGeom prst="rect">
            <a:avLst/>
          </a:prstGeom>
          <a:noFill/>
          <a:ln w="9525">
            <a:noFill/>
            <a:miter lim="800000"/>
            <a:headEnd/>
            <a:tailEnd/>
          </a:ln>
        </p:spPr>
        <p:txBody>
          <a:bodyPr>
            <a:spAutoFit/>
          </a:bodyPr>
          <a:lstStyle/>
          <a:p>
            <a:pPr>
              <a:spcBef>
                <a:spcPct val="50000"/>
              </a:spcBef>
            </a:pPr>
            <a:r>
              <a:rPr lang="en-GB" sz="2800" b="1"/>
              <a:t>Generic Model</a:t>
            </a:r>
          </a:p>
        </p:txBody>
      </p:sp>
      <p:sp>
        <p:nvSpPr>
          <p:cNvPr id="424966" name="Rectangle 6"/>
          <p:cNvSpPr>
            <a:spLocks noChangeArrowheads="1"/>
          </p:cNvSpPr>
          <p:nvPr/>
        </p:nvSpPr>
        <p:spPr bwMode="auto">
          <a:xfrm>
            <a:off x="34925" y="4764088"/>
            <a:ext cx="8162925" cy="611187"/>
          </a:xfrm>
          <a:prstGeom prst="rect">
            <a:avLst/>
          </a:prstGeom>
          <a:noFill/>
          <a:ln w="9525">
            <a:noFill/>
            <a:miter lim="800000"/>
            <a:headEnd/>
            <a:tailEnd/>
          </a:ln>
        </p:spPr>
        <p:txBody>
          <a:bodyPr wrap="none">
            <a:spAutoFit/>
          </a:bodyPr>
          <a:lstStyle/>
          <a:p>
            <a:pPr>
              <a:buClr>
                <a:schemeClr val="tx2"/>
              </a:buClr>
              <a:buFont typeface="Wingdings" pitchFamily="2" charset="2"/>
              <a:buChar char="Ø"/>
            </a:pPr>
            <a:r>
              <a:rPr lang="en-GB" sz="1600"/>
              <a:t> </a:t>
            </a:r>
            <a:r>
              <a:rPr lang="en-GB">
                <a:solidFill>
                  <a:schemeClr val="tx2"/>
                </a:solidFill>
              </a:rPr>
              <a:t>Aim</a:t>
            </a:r>
            <a:r>
              <a:rPr lang="en-GB"/>
              <a:t>: To explain as much of the variance in Y by using X, and thus reducing </a:t>
            </a:r>
            <a:r>
              <a:rPr lang="el-GR"/>
              <a:t>ε</a:t>
            </a:r>
          </a:p>
          <a:p>
            <a:pPr>
              <a:buClr>
                <a:srgbClr val="008080"/>
              </a:buClr>
              <a:buFont typeface="Wingdings" pitchFamily="2" charset="2"/>
              <a:buNone/>
            </a:pPr>
            <a:endParaRPr lang="en-GB" sz="1600">
              <a:solidFill>
                <a:srgbClr val="008080"/>
              </a:solidFill>
            </a:endParaRPr>
          </a:p>
        </p:txBody>
      </p:sp>
      <p:sp>
        <p:nvSpPr>
          <p:cNvPr id="424967" name="Text Box 7"/>
          <p:cNvSpPr txBox="1">
            <a:spLocks noChangeArrowheads="1"/>
          </p:cNvSpPr>
          <p:nvPr/>
        </p:nvSpPr>
        <p:spPr bwMode="auto">
          <a:xfrm>
            <a:off x="-36513" y="3282950"/>
            <a:ext cx="2736851" cy="915988"/>
          </a:xfrm>
          <a:prstGeom prst="rect">
            <a:avLst/>
          </a:prstGeom>
          <a:noFill/>
          <a:ln w="9525">
            <a:noFill/>
            <a:miter lim="800000"/>
            <a:headEnd/>
            <a:tailEnd/>
          </a:ln>
        </p:spPr>
        <p:txBody>
          <a:bodyPr>
            <a:spAutoFit/>
          </a:bodyPr>
          <a:lstStyle/>
          <a:p>
            <a:pPr>
              <a:spcBef>
                <a:spcPct val="50000"/>
              </a:spcBef>
            </a:pPr>
            <a:r>
              <a:rPr lang="en-GB">
                <a:solidFill>
                  <a:srgbClr val="FF0000"/>
                </a:solidFill>
              </a:rPr>
              <a:t>Dependent Variable (What you are measuring)</a:t>
            </a:r>
          </a:p>
        </p:txBody>
      </p:sp>
      <p:sp>
        <p:nvSpPr>
          <p:cNvPr id="424968" name="Text Box 8"/>
          <p:cNvSpPr txBox="1">
            <a:spLocks noChangeArrowheads="1"/>
          </p:cNvSpPr>
          <p:nvPr/>
        </p:nvSpPr>
        <p:spPr bwMode="auto">
          <a:xfrm>
            <a:off x="2124075" y="3282950"/>
            <a:ext cx="2736850" cy="915988"/>
          </a:xfrm>
          <a:prstGeom prst="rect">
            <a:avLst/>
          </a:prstGeom>
          <a:noFill/>
          <a:ln w="9525">
            <a:noFill/>
            <a:miter lim="800000"/>
            <a:headEnd/>
            <a:tailEnd/>
          </a:ln>
        </p:spPr>
        <p:txBody>
          <a:bodyPr>
            <a:spAutoFit/>
          </a:bodyPr>
          <a:lstStyle/>
          <a:p>
            <a:pPr>
              <a:spcBef>
                <a:spcPct val="50000"/>
              </a:spcBef>
            </a:pPr>
            <a:r>
              <a:rPr lang="en-GB">
                <a:solidFill>
                  <a:srgbClr val="0033CC"/>
                </a:solidFill>
              </a:rPr>
              <a:t>Independent Variable (What you are manipulating)</a:t>
            </a:r>
          </a:p>
        </p:txBody>
      </p:sp>
      <p:sp>
        <p:nvSpPr>
          <p:cNvPr id="424969" name="Text Box 9"/>
          <p:cNvSpPr txBox="1">
            <a:spLocks noChangeArrowheads="1"/>
          </p:cNvSpPr>
          <p:nvPr/>
        </p:nvSpPr>
        <p:spPr bwMode="auto">
          <a:xfrm>
            <a:off x="4356100" y="3284538"/>
            <a:ext cx="2736850" cy="1127125"/>
          </a:xfrm>
          <a:prstGeom prst="rect">
            <a:avLst/>
          </a:prstGeom>
          <a:noFill/>
          <a:ln w="9525">
            <a:noFill/>
            <a:miter lim="800000"/>
            <a:headEnd/>
            <a:tailEnd/>
          </a:ln>
        </p:spPr>
        <p:txBody>
          <a:bodyPr>
            <a:spAutoFit/>
          </a:bodyPr>
          <a:lstStyle/>
          <a:p>
            <a:pPr>
              <a:spcBef>
                <a:spcPct val="50000"/>
              </a:spcBef>
            </a:pPr>
            <a:r>
              <a:rPr lang="en-GB" sz="1700" b="1">
                <a:solidFill>
                  <a:srgbClr val="008000"/>
                </a:solidFill>
              </a:rPr>
              <a:t>Relative Contribution</a:t>
            </a:r>
            <a:br>
              <a:rPr lang="en-GB" sz="1700" b="1">
                <a:solidFill>
                  <a:srgbClr val="008000"/>
                </a:solidFill>
              </a:rPr>
            </a:br>
            <a:r>
              <a:rPr lang="en-GB" sz="1700" b="1">
                <a:solidFill>
                  <a:srgbClr val="008000"/>
                </a:solidFill>
              </a:rPr>
              <a:t>of X to the overall</a:t>
            </a:r>
            <a:br>
              <a:rPr lang="en-GB" sz="1700" b="1">
                <a:solidFill>
                  <a:srgbClr val="008000"/>
                </a:solidFill>
              </a:rPr>
            </a:br>
            <a:r>
              <a:rPr lang="en-GB" sz="1700" b="1">
                <a:solidFill>
                  <a:srgbClr val="008000"/>
                </a:solidFill>
              </a:rPr>
              <a:t>data (These need to</a:t>
            </a:r>
            <a:br>
              <a:rPr lang="en-GB" sz="1700" b="1">
                <a:solidFill>
                  <a:srgbClr val="008000"/>
                </a:solidFill>
              </a:rPr>
            </a:br>
            <a:r>
              <a:rPr lang="en-GB" sz="1700" b="1">
                <a:solidFill>
                  <a:srgbClr val="008000"/>
                </a:solidFill>
              </a:rPr>
              <a:t>be estimated)</a:t>
            </a:r>
          </a:p>
        </p:txBody>
      </p:sp>
      <p:sp>
        <p:nvSpPr>
          <p:cNvPr id="424970" name="Text Box 10"/>
          <p:cNvSpPr txBox="1">
            <a:spLocks noChangeArrowheads="1"/>
          </p:cNvSpPr>
          <p:nvPr/>
        </p:nvSpPr>
        <p:spPr bwMode="auto">
          <a:xfrm>
            <a:off x="6659563" y="3284538"/>
            <a:ext cx="2736850" cy="1127125"/>
          </a:xfrm>
          <a:prstGeom prst="rect">
            <a:avLst/>
          </a:prstGeom>
          <a:noFill/>
          <a:ln w="9525">
            <a:noFill/>
            <a:miter lim="800000"/>
            <a:headEnd/>
            <a:tailEnd/>
          </a:ln>
        </p:spPr>
        <p:txBody>
          <a:bodyPr>
            <a:spAutoFit/>
          </a:bodyPr>
          <a:lstStyle/>
          <a:p>
            <a:pPr>
              <a:spcBef>
                <a:spcPct val="50000"/>
              </a:spcBef>
            </a:pPr>
            <a:r>
              <a:rPr lang="en-GB" sz="1700" b="1">
                <a:solidFill>
                  <a:srgbClr val="6600FF"/>
                </a:solidFill>
              </a:rPr>
              <a:t>Error (The difference between the observed data and that which is predicted by the model)</a:t>
            </a:r>
          </a:p>
        </p:txBody>
      </p:sp>
      <p:sp>
        <p:nvSpPr>
          <p:cNvPr id="9225" name="Text Box 11"/>
          <p:cNvSpPr txBox="1">
            <a:spLocks noChangeArrowheads="1"/>
          </p:cNvSpPr>
          <p:nvPr/>
        </p:nvSpPr>
        <p:spPr bwMode="auto">
          <a:xfrm>
            <a:off x="1908175" y="2349500"/>
            <a:ext cx="720725" cy="914400"/>
          </a:xfrm>
          <a:prstGeom prst="rect">
            <a:avLst/>
          </a:prstGeom>
          <a:noFill/>
          <a:ln w="9525">
            <a:noFill/>
            <a:miter lim="800000"/>
            <a:headEnd/>
            <a:tailEnd/>
          </a:ln>
        </p:spPr>
        <p:txBody>
          <a:bodyPr>
            <a:spAutoFit/>
          </a:bodyPr>
          <a:lstStyle/>
          <a:p>
            <a:pPr>
              <a:spcBef>
                <a:spcPct val="50000"/>
              </a:spcBef>
            </a:pPr>
            <a:r>
              <a:rPr lang="en-GB" sz="5400" baseline="30000"/>
              <a:t>=</a:t>
            </a:r>
            <a:endParaRPr lang="el-GR" sz="6600"/>
          </a:p>
        </p:txBody>
      </p:sp>
      <p:sp>
        <p:nvSpPr>
          <p:cNvPr id="424972" name="Text Box 12"/>
          <p:cNvSpPr txBox="1">
            <a:spLocks noChangeArrowheads="1"/>
          </p:cNvSpPr>
          <p:nvPr/>
        </p:nvSpPr>
        <p:spPr bwMode="auto">
          <a:xfrm>
            <a:off x="2700338" y="2133600"/>
            <a:ext cx="936625" cy="1098550"/>
          </a:xfrm>
          <a:prstGeom prst="rect">
            <a:avLst/>
          </a:prstGeom>
          <a:noFill/>
          <a:ln w="9525">
            <a:noFill/>
            <a:miter lim="800000"/>
            <a:headEnd/>
            <a:tailEnd/>
          </a:ln>
        </p:spPr>
        <p:txBody>
          <a:bodyPr>
            <a:spAutoFit/>
          </a:bodyPr>
          <a:lstStyle/>
          <a:p>
            <a:pPr>
              <a:spcBef>
                <a:spcPct val="50000"/>
              </a:spcBef>
            </a:pPr>
            <a:r>
              <a:rPr lang="en-GB" sz="6600"/>
              <a:t>X</a:t>
            </a:r>
            <a:endParaRPr lang="el-GR" sz="6600"/>
          </a:p>
        </p:txBody>
      </p:sp>
      <p:sp>
        <p:nvSpPr>
          <p:cNvPr id="9227" name="Text Box 13"/>
          <p:cNvSpPr txBox="1">
            <a:spLocks noChangeArrowheads="1"/>
          </p:cNvSpPr>
          <p:nvPr/>
        </p:nvSpPr>
        <p:spPr bwMode="auto">
          <a:xfrm>
            <a:off x="3851275" y="2276475"/>
            <a:ext cx="865188" cy="914400"/>
          </a:xfrm>
          <a:prstGeom prst="rect">
            <a:avLst/>
          </a:prstGeom>
          <a:noFill/>
          <a:ln w="9525">
            <a:noFill/>
            <a:miter lim="800000"/>
            <a:headEnd/>
            <a:tailEnd/>
          </a:ln>
        </p:spPr>
        <p:txBody>
          <a:bodyPr>
            <a:spAutoFit/>
          </a:bodyPr>
          <a:lstStyle/>
          <a:p>
            <a:pPr>
              <a:spcBef>
                <a:spcPct val="50000"/>
              </a:spcBef>
            </a:pPr>
            <a:r>
              <a:rPr lang="en-GB" sz="5400" baseline="30000"/>
              <a:t>x</a:t>
            </a:r>
            <a:endParaRPr lang="el-GR" sz="6600"/>
          </a:p>
        </p:txBody>
      </p:sp>
      <p:sp>
        <p:nvSpPr>
          <p:cNvPr id="424974" name="Text Box 14"/>
          <p:cNvSpPr txBox="1">
            <a:spLocks noChangeArrowheads="1"/>
          </p:cNvSpPr>
          <p:nvPr/>
        </p:nvSpPr>
        <p:spPr bwMode="auto">
          <a:xfrm>
            <a:off x="4859338" y="2060575"/>
            <a:ext cx="793750" cy="1098550"/>
          </a:xfrm>
          <a:prstGeom prst="rect">
            <a:avLst/>
          </a:prstGeom>
          <a:noFill/>
          <a:ln w="9525">
            <a:noFill/>
            <a:miter lim="800000"/>
            <a:headEnd/>
            <a:tailEnd/>
          </a:ln>
        </p:spPr>
        <p:txBody>
          <a:bodyPr>
            <a:spAutoFit/>
          </a:bodyPr>
          <a:lstStyle/>
          <a:p>
            <a:pPr>
              <a:spcBef>
                <a:spcPct val="50000"/>
              </a:spcBef>
            </a:pPr>
            <a:r>
              <a:rPr lang="el-GR" sz="6600"/>
              <a:t>β</a:t>
            </a:r>
          </a:p>
        </p:txBody>
      </p:sp>
      <p:sp>
        <p:nvSpPr>
          <p:cNvPr id="9229" name="Text Box 15"/>
          <p:cNvSpPr txBox="1">
            <a:spLocks noChangeArrowheads="1"/>
          </p:cNvSpPr>
          <p:nvPr/>
        </p:nvSpPr>
        <p:spPr bwMode="auto">
          <a:xfrm>
            <a:off x="5722938" y="2130425"/>
            <a:ext cx="1296987" cy="1098550"/>
          </a:xfrm>
          <a:prstGeom prst="rect">
            <a:avLst/>
          </a:prstGeom>
          <a:noFill/>
          <a:ln w="9525">
            <a:noFill/>
            <a:miter lim="800000"/>
            <a:headEnd/>
            <a:tailEnd/>
          </a:ln>
        </p:spPr>
        <p:txBody>
          <a:bodyPr>
            <a:spAutoFit/>
          </a:bodyPr>
          <a:lstStyle/>
          <a:p>
            <a:pPr>
              <a:spcBef>
                <a:spcPct val="50000"/>
              </a:spcBef>
            </a:pPr>
            <a:r>
              <a:rPr lang="en-GB" sz="6600"/>
              <a:t>  </a:t>
            </a:r>
            <a:r>
              <a:rPr lang="en-GB" sz="5400" baseline="30000"/>
              <a:t>+</a:t>
            </a:r>
            <a:r>
              <a:rPr lang="en-GB" sz="6600"/>
              <a:t>  </a:t>
            </a:r>
            <a:endParaRPr lang="el-GR" sz="6600"/>
          </a:p>
        </p:txBody>
      </p:sp>
      <p:sp>
        <p:nvSpPr>
          <p:cNvPr id="424976" name="Text Box 16"/>
          <p:cNvSpPr txBox="1">
            <a:spLocks noChangeArrowheads="1"/>
          </p:cNvSpPr>
          <p:nvPr/>
        </p:nvSpPr>
        <p:spPr bwMode="auto">
          <a:xfrm>
            <a:off x="7019925" y="2111375"/>
            <a:ext cx="865188" cy="1098550"/>
          </a:xfrm>
          <a:prstGeom prst="rect">
            <a:avLst/>
          </a:prstGeom>
          <a:noFill/>
          <a:ln w="9525">
            <a:noFill/>
            <a:miter lim="800000"/>
            <a:headEnd/>
            <a:tailEnd/>
          </a:ln>
        </p:spPr>
        <p:txBody>
          <a:bodyPr>
            <a:spAutoFit/>
          </a:bodyPr>
          <a:lstStyle/>
          <a:p>
            <a:pPr>
              <a:spcBef>
                <a:spcPct val="50000"/>
              </a:spcBef>
            </a:pPr>
            <a:r>
              <a:rPr lang="el-GR" sz="6600"/>
              <a:t>ε</a:t>
            </a:r>
          </a:p>
        </p:txBody>
      </p:sp>
      <p:sp>
        <p:nvSpPr>
          <p:cNvPr id="424977" name="Text Box 17"/>
          <p:cNvSpPr txBox="1">
            <a:spLocks noChangeArrowheads="1"/>
          </p:cNvSpPr>
          <p:nvPr/>
        </p:nvSpPr>
        <p:spPr bwMode="auto">
          <a:xfrm>
            <a:off x="2051050" y="5589588"/>
            <a:ext cx="5256213" cy="457200"/>
          </a:xfrm>
          <a:prstGeom prst="rect">
            <a:avLst/>
          </a:prstGeom>
          <a:noFill/>
          <a:ln w="9525">
            <a:noFill/>
            <a:miter lim="800000"/>
            <a:headEnd/>
            <a:tailEnd/>
          </a:ln>
        </p:spPr>
        <p:txBody>
          <a:bodyPr>
            <a:spAutoFit/>
          </a:bodyPr>
          <a:lstStyle/>
          <a:p>
            <a:pPr>
              <a:spcBef>
                <a:spcPct val="50000"/>
              </a:spcBef>
            </a:pPr>
            <a:r>
              <a:rPr lang="en-GB" sz="2400">
                <a:solidFill>
                  <a:schemeClr val="tx2"/>
                </a:solidFill>
              </a:rPr>
              <a:t>Y = X</a:t>
            </a:r>
            <a:r>
              <a:rPr lang="en-GB" sz="2400" baseline="-25000">
                <a:solidFill>
                  <a:schemeClr val="tx2"/>
                </a:solidFill>
              </a:rPr>
              <a:t>1</a:t>
            </a:r>
            <a:r>
              <a:rPr lang="el-GR" sz="2400">
                <a:solidFill>
                  <a:schemeClr val="tx2"/>
                </a:solidFill>
              </a:rPr>
              <a:t>β</a:t>
            </a:r>
            <a:r>
              <a:rPr lang="en-GB" sz="2400" baseline="-25000">
                <a:solidFill>
                  <a:schemeClr val="tx2"/>
                </a:solidFill>
              </a:rPr>
              <a:t>1 </a:t>
            </a:r>
            <a:r>
              <a:rPr lang="en-GB" sz="2400">
                <a:solidFill>
                  <a:schemeClr val="tx2"/>
                </a:solidFill>
              </a:rPr>
              <a:t>+ X</a:t>
            </a:r>
            <a:r>
              <a:rPr lang="en-GB" sz="2400" baseline="-25000">
                <a:solidFill>
                  <a:schemeClr val="tx2"/>
                </a:solidFill>
              </a:rPr>
              <a:t>2</a:t>
            </a:r>
            <a:r>
              <a:rPr lang="el-GR" sz="2400">
                <a:solidFill>
                  <a:schemeClr val="tx2"/>
                </a:solidFill>
              </a:rPr>
              <a:t>β</a:t>
            </a:r>
            <a:r>
              <a:rPr lang="en-GB" sz="2400" baseline="-25000">
                <a:solidFill>
                  <a:schemeClr val="tx2"/>
                </a:solidFill>
              </a:rPr>
              <a:t>2 </a:t>
            </a:r>
            <a:r>
              <a:rPr lang="en-GB" sz="2400">
                <a:solidFill>
                  <a:schemeClr val="tx2"/>
                </a:solidFill>
              </a:rPr>
              <a:t>+ ....X </a:t>
            </a:r>
            <a:r>
              <a:rPr lang="en-GB" sz="2400" baseline="-25000">
                <a:solidFill>
                  <a:schemeClr val="tx2"/>
                </a:solidFill>
              </a:rPr>
              <a:t>n</a:t>
            </a:r>
            <a:r>
              <a:rPr lang="en-GB">
                <a:solidFill>
                  <a:schemeClr val="tx2"/>
                </a:solidFill>
              </a:rPr>
              <a:t> </a:t>
            </a:r>
            <a:r>
              <a:rPr lang="el-GR" sz="2400">
                <a:solidFill>
                  <a:schemeClr val="tx2"/>
                </a:solidFill>
              </a:rPr>
              <a:t>β</a:t>
            </a:r>
            <a:r>
              <a:rPr lang="en-GB" sz="2400" baseline="-25000">
                <a:solidFill>
                  <a:schemeClr val="tx2"/>
                </a:solidFill>
              </a:rPr>
              <a:t>n</a:t>
            </a:r>
            <a:r>
              <a:rPr lang="en-GB" sz="2400">
                <a:solidFill>
                  <a:schemeClr val="tx2"/>
                </a:solidFill>
              </a:rPr>
              <a:t>.... + </a:t>
            </a:r>
            <a:r>
              <a:rPr lang="el-GR" sz="2400">
                <a:solidFill>
                  <a:schemeClr val="tx2"/>
                </a:solidFill>
              </a:rPr>
              <a:t>ε</a:t>
            </a:r>
            <a:r>
              <a:rPr lang="en-GB" sz="2400">
                <a:solidFill>
                  <a:schemeClr val="tx2"/>
                </a:solidFill>
              </a:rPr>
              <a:t> </a:t>
            </a:r>
            <a:endParaRPr lang="el-GR" sz="2400">
              <a:solidFill>
                <a:schemeClr val="tx2"/>
              </a:solidFill>
            </a:endParaRPr>
          </a:p>
        </p:txBody>
      </p:sp>
      <p:sp>
        <p:nvSpPr>
          <p:cNvPr id="9232" name="Rectangle 19"/>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General Linear Model</a:t>
            </a:r>
            <a:endParaRPr lang="fr-FR" sz="4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24964">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24967"/>
                                        </p:tgtEl>
                                        <p:attrNameLst>
                                          <p:attrName>style.visibility</p:attrName>
                                        </p:attrNameLst>
                                      </p:cBhvr>
                                      <p:to>
                                        <p:strVal val="visible"/>
                                      </p:to>
                                    </p:set>
                                    <p:animEffect transition="in" filter="blinds(horizontal)">
                                      <p:cBhvr>
                                        <p:cTn id="11" dur="500"/>
                                        <p:tgtEl>
                                          <p:spTgt spid="42496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nodeType="clickEffect">
                                  <p:stCondLst>
                                    <p:cond delay="0"/>
                                  </p:stCondLst>
                                  <p:childTnLst>
                                    <p:animClr clrSpc="rgb" dir="cw">
                                      <p:cBhvr override="childStyle">
                                        <p:cTn id="15" dur="2000" fill="hold"/>
                                        <p:tgtEl>
                                          <p:spTgt spid="424972">
                                            <p:txEl>
                                              <p:pRg st="0" end="0"/>
                                            </p:txEl>
                                          </p:spTgt>
                                        </p:tgtEl>
                                        <p:attrNameLst>
                                          <p:attrName>style.color</p:attrName>
                                        </p:attrNameLst>
                                      </p:cBhvr>
                                      <p:to>
                                        <a:srgbClr val="0033CC"/>
                                      </p:to>
                                    </p:animClr>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24968"/>
                                        </p:tgtEl>
                                        <p:attrNameLst>
                                          <p:attrName>style.visibility</p:attrName>
                                        </p:attrNameLst>
                                      </p:cBhvr>
                                      <p:to>
                                        <p:strVal val="visible"/>
                                      </p:to>
                                    </p:set>
                                    <p:animEffect transition="in" filter="blinds(horizontal)">
                                      <p:cBhvr>
                                        <p:cTn id="20" dur="500"/>
                                        <p:tgtEl>
                                          <p:spTgt spid="4249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424974">
                                            <p:txEl>
                                              <p:pRg st="0" end="0"/>
                                            </p:txEl>
                                          </p:spTgt>
                                        </p:tgtEl>
                                        <p:attrNameLst>
                                          <p:attrName>style.color</p:attrName>
                                        </p:attrNameLst>
                                      </p:cBhvr>
                                      <p:to>
                                        <a:srgbClr val="008000"/>
                                      </p:to>
                                    </p:animClr>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24969"/>
                                        </p:tgtEl>
                                        <p:attrNameLst>
                                          <p:attrName>style.visibility</p:attrName>
                                        </p:attrNameLst>
                                      </p:cBhvr>
                                      <p:to>
                                        <p:strVal val="visible"/>
                                      </p:to>
                                    </p:set>
                                    <p:animEffect transition="in" filter="blinds(horizontal)">
                                      <p:cBhvr>
                                        <p:cTn id="29" dur="500"/>
                                        <p:tgtEl>
                                          <p:spTgt spid="42496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424976">
                                            <p:txEl>
                                              <p:pRg st="0" end="0"/>
                                            </p:txEl>
                                          </p:spTgt>
                                        </p:tgtEl>
                                        <p:attrNameLst>
                                          <p:attrName>style.color</p:attrName>
                                        </p:attrNameLst>
                                      </p:cBhvr>
                                      <p:to>
                                        <a:srgbClr val="6600FF"/>
                                      </p:to>
                                    </p:animClr>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24970"/>
                                        </p:tgtEl>
                                        <p:attrNameLst>
                                          <p:attrName>style.visibility</p:attrName>
                                        </p:attrNameLst>
                                      </p:cBhvr>
                                      <p:to>
                                        <p:strVal val="visible"/>
                                      </p:to>
                                    </p:set>
                                    <p:animEffect transition="in" filter="blinds(horizontal)">
                                      <p:cBhvr>
                                        <p:cTn id="38" dur="500"/>
                                        <p:tgtEl>
                                          <p:spTgt spid="42497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24966"/>
                                        </p:tgtEl>
                                        <p:attrNameLst>
                                          <p:attrName>style.visibility</p:attrName>
                                        </p:attrNameLst>
                                      </p:cBhvr>
                                      <p:to>
                                        <p:strVal val="visible"/>
                                      </p:to>
                                    </p:set>
                                    <p:animEffect transition="in" filter="blinds(horizontal)">
                                      <p:cBhvr>
                                        <p:cTn id="43" dur="500"/>
                                        <p:tgtEl>
                                          <p:spTgt spid="42496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24977"/>
                                        </p:tgtEl>
                                        <p:attrNameLst>
                                          <p:attrName>style.visibility</p:attrName>
                                        </p:attrNameLst>
                                      </p:cBhvr>
                                      <p:to>
                                        <p:strVal val="visible"/>
                                      </p:to>
                                    </p:set>
                                    <p:animEffect transition="in" filter="blinds(horizontal)">
                                      <p:cBhvr>
                                        <p:cTn id="46" dur="500"/>
                                        <p:tgtEl>
                                          <p:spTgt spid="42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6" grpId="0"/>
      <p:bldP spid="424967" grpId="0"/>
      <p:bldP spid="424968" grpId="0"/>
      <p:bldP spid="424969" grpId="0"/>
      <p:bldP spid="424970" grpId="0"/>
      <p:bldP spid="4249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Text Box 4"/>
          <p:cNvSpPr txBox="1">
            <a:spLocks noChangeArrowheads="1"/>
          </p:cNvSpPr>
          <p:nvPr/>
        </p:nvSpPr>
        <p:spPr bwMode="auto">
          <a:xfrm>
            <a:off x="900113" y="2420938"/>
            <a:ext cx="7416800" cy="1098550"/>
          </a:xfrm>
          <a:prstGeom prst="rect">
            <a:avLst/>
          </a:prstGeom>
          <a:noFill/>
          <a:ln w="9525">
            <a:noFill/>
            <a:miter lim="800000"/>
            <a:headEnd/>
            <a:tailEnd/>
          </a:ln>
        </p:spPr>
        <p:txBody>
          <a:bodyPr>
            <a:spAutoFit/>
          </a:bodyPr>
          <a:lstStyle/>
          <a:p>
            <a:pPr>
              <a:spcBef>
                <a:spcPct val="50000"/>
              </a:spcBef>
            </a:pPr>
            <a:r>
              <a:rPr lang="en-GB" sz="6600"/>
              <a:t>Y</a:t>
            </a:r>
            <a:endParaRPr lang="el-GR" sz="6600"/>
          </a:p>
        </p:txBody>
      </p:sp>
      <p:sp>
        <p:nvSpPr>
          <p:cNvPr id="425989" name="Text Box 5"/>
          <p:cNvSpPr txBox="1">
            <a:spLocks noChangeArrowheads="1"/>
          </p:cNvSpPr>
          <p:nvPr/>
        </p:nvSpPr>
        <p:spPr bwMode="auto">
          <a:xfrm>
            <a:off x="179388" y="3573463"/>
            <a:ext cx="2879725" cy="1190625"/>
          </a:xfrm>
          <a:prstGeom prst="rect">
            <a:avLst/>
          </a:prstGeom>
          <a:noFill/>
          <a:ln w="9525">
            <a:noFill/>
            <a:miter lim="800000"/>
            <a:headEnd/>
            <a:tailEnd/>
          </a:ln>
        </p:spPr>
        <p:txBody>
          <a:bodyPr>
            <a:spAutoFit/>
          </a:bodyPr>
          <a:lstStyle/>
          <a:p>
            <a:r>
              <a:rPr lang="en-GB">
                <a:solidFill>
                  <a:srgbClr val="FF0000"/>
                </a:solidFill>
              </a:rPr>
              <a:t>Matrix of BOLD</a:t>
            </a:r>
            <a:br>
              <a:rPr lang="en-GB">
                <a:solidFill>
                  <a:srgbClr val="FF0000"/>
                </a:solidFill>
              </a:rPr>
            </a:br>
            <a:r>
              <a:rPr lang="en-GB">
                <a:solidFill>
                  <a:srgbClr val="FF0000"/>
                </a:solidFill>
              </a:rPr>
              <a:t>at various time points</a:t>
            </a:r>
            <a:br>
              <a:rPr lang="en-GB">
                <a:solidFill>
                  <a:srgbClr val="FF0000"/>
                </a:solidFill>
              </a:rPr>
            </a:br>
            <a:r>
              <a:rPr lang="en-GB">
                <a:solidFill>
                  <a:srgbClr val="FF0000"/>
                </a:solidFill>
              </a:rPr>
              <a:t> in a single voxel</a:t>
            </a:r>
          </a:p>
          <a:p>
            <a:r>
              <a:rPr lang="en-GB">
                <a:solidFill>
                  <a:srgbClr val="FF0000"/>
                </a:solidFill>
              </a:rPr>
              <a:t>(What you collect)</a:t>
            </a:r>
          </a:p>
        </p:txBody>
      </p:sp>
      <p:sp>
        <p:nvSpPr>
          <p:cNvPr id="425990" name="Text Box 6"/>
          <p:cNvSpPr txBox="1">
            <a:spLocks noChangeArrowheads="1"/>
          </p:cNvSpPr>
          <p:nvPr/>
        </p:nvSpPr>
        <p:spPr bwMode="auto">
          <a:xfrm>
            <a:off x="2339975" y="3573463"/>
            <a:ext cx="2592388" cy="1466850"/>
          </a:xfrm>
          <a:prstGeom prst="rect">
            <a:avLst/>
          </a:prstGeom>
          <a:noFill/>
          <a:ln w="9525">
            <a:noFill/>
            <a:miter lim="800000"/>
            <a:headEnd/>
            <a:tailEnd/>
          </a:ln>
        </p:spPr>
        <p:txBody>
          <a:bodyPr>
            <a:spAutoFit/>
          </a:bodyPr>
          <a:lstStyle/>
          <a:p>
            <a:pPr algn="ctr">
              <a:spcBef>
                <a:spcPct val="50000"/>
              </a:spcBef>
            </a:pPr>
            <a:r>
              <a:rPr lang="en-GB">
                <a:solidFill>
                  <a:srgbClr val="0033CC"/>
                </a:solidFill>
              </a:rPr>
              <a:t>Design matrix </a:t>
            </a:r>
          </a:p>
          <a:p>
            <a:pPr algn="ctr">
              <a:spcBef>
                <a:spcPct val="50000"/>
              </a:spcBef>
            </a:pPr>
            <a:r>
              <a:rPr lang="en-GB">
                <a:solidFill>
                  <a:srgbClr val="0033CC"/>
                </a:solidFill>
              </a:rPr>
              <a:t>(This is your model specification in SPM)</a:t>
            </a:r>
          </a:p>
          <a:p>
            <a:pPr>
              <a:spcBef>
                <a:spcPct val="50000"/>
              </a:spcBef>
            </a:pPr>
            <a:endParaRPr lang="en-GB">
              <a:solidFill>
                <a:srgbClr val="0033CC"/>
              </a:solidFill>
            </a:endParaRPr>
          </a:p>
        </p:txBody>
      </p:sp>
      <p:sp>
        <p:nvSpPr>
          <p:cNvPr id="425991" name="Text Box 7"/>
          <p:cNvSpPr txBox="1">
            <a:spLocks noChangeArrowheads="1"/>
          </p:cNvSpPr>
          <p:nvPr/>
        </p:nvSpPr>
        <p:spPr bwMode="auto">
          <a:xfrm>
            <a:off x="4427538" y="3573463"/>
            <a:ext cx="2736850" cy="1054100"/>
          </a:xfrm>
          <a:prstGeom prst="rect">
            <a:avLst/>
          </a:prstGeom>
          <a:noFill/>
          <a:ln w="9525">
            <a:noFill/>
            <a:miter lim="800000"/>
            <a:headEnd/>
            <a:tailEnd/>
          </a:ln>
        </p:spPr>
        <p:txBody>
          <a:bodyPr>
            <a:spAutoFit/>
          </a:bodyPr>
          <a:lstStyle/>
          <a:p>
            <a:pPr algn="ctr">
              <a:spcBef>
                <a:spcPct val="50000"/>
              </a:spcBef>
            </a:pPr>
            <a:r>
              <a:rPr lang="en-GB">
                <a:solidFill>
                  <a:srgbClr val="008000"/>
                </a:solidFill>
              </a:rPr>
              <a:t>Parameters matrix</a:t>
            </a:r>
            <a:r>
              <a:rPr lang="en-GB"/>
              <a:t> </a:t>
            </a:r>
            <a:endParaRPr lang="en-GB">
              <a:solidFill>
                <a:srgbClr val="008000"/>
              </a:solidFill>
            </a:endParaRPr>
          </a:p>
          <a:p>
            <a:pPr algn="ctr">
              <a:spcBef>
                <a:spcPct val="50000"/>
              </a:spcBef>
            </a:pPr>
            <a:r>
              <a:rPr lang="en-GB">
                <a:solidFill>
                  <a:srgbClr val="008000"/>
                </a:solidFill>
              </a:rPr>
              <a:t> (These need to be estimated)</a:t>
            </a:r>
          </a:p>
        </p:txBody>
      </p:sp>
      <p:sp>
        <p:nvSpPr>
          <p:cNvPr id="425992" name="Text Box 8"/>
          <p:cNvSpPr txBox="1">
            <a:spLocks noChangeArrowheads="1"/>
          </p:cNvSpPr>
          <p:nvPr/>
        </p:nvSpPr>
        <p:spPr bwMode="auto">
          <a:xfrm>
            <a:off x="6732588" y="3573463"/>
            <a:ext cx="2736850" cy="1054100"/>
          </a:xfrm>
          <a:prstGeom prst="rect">
            <a:avLst/>
          </a:prstGeom>
          <a:noFill/>
          <a:ln w="9525">
            <a:noFill/>
            <a:miter lim="800000"/>
            <a:headEnd/>
            <a:tailEnd/>
          </a:ln>
        </p:spPr>
        <p:txBody>
          <a:bodyPr>
            <a:spAutoFit/>
          </a:bodyPr>
          <a:lstStyle/>
          <a:p>
            <a:pPr algn="ctr">
              <a:spcBef>
                <a:spcPct val="50000"/>
              </a:spcBef>
            </a:pPr>
            <a:r>
              <a:rPr lang="en-GB" dirty="0">
                <a:solidFill>
                  <a:srgbClr val="6600FF"/>
                </a:solidFill>
              </a:rPr>
              <a:t>Error matrix </a:t>
            </a:r>
          </a:p>
          <a:p>
            <a:pPr algn="ctr">
              <a:spcBef>
                <a:spcPct val="50000"/>
              </a:spcBef>
            </a:pPr>
            <a:r>
              <a:rPr lang="en-GB" dirty="0">
                <a:solidFill>
                  <a:srgbClr val="6600FF"/>
                </a:solidFill>
              </a:rPr>
              <a:t>(residual error for</a:t>
            </a:r>
            <a:br>
              <a:rPr lang="en-GB" dirty="0">
                <a:solidFill>
                  <a:srgbClr val="6600FF"/>
                </a:solidFill>
              </a:rPr>
            </a:br>
            <a:r>
              <a:rPr lang="en-GB" dirty="0">
                <a:solidFill>
                  <a:srgbClr val="6600FF"/>
                </a:solidFill>
              </a:rPr>
              <a:t> each </a:t>
            </a:r>
            <a:r>
              <a:rPr lang="en-GB" dirty="0" err="1">
                <a:solidFill>
                  <a:srgbClr val="6600FF"/>
                </a:solidFill>
              </a:rPr>
              <a:t>voxel</a:t>
            </a:r>
            <a:r>
              <a:rPr lang="en-GB" dirty="0">
                <a:solidFill>
                  <a:srgbClr val="6600FF"/>
                </a:solidFill>
              </a:rPr>
              <a:t>)</a:t>
            </a:r>
          </a:p>
        </p:txBody>
      </p:sp>
      <p:sp>
        <p:nvSpPr>
          <p:cNvPr id="10247" name="Text Box 9"/>
          <p:cNvSpPr txBox="1">
            <a:spLocks noChangeArrowheads="1"/>
          </p:cNvSpPr>
          <p:nvPr/>
        </p:nvSpPr>
        <p:spPr bwMode="auto">
          <a:xfrm>
            <a:off x="2484438" y="2636838"/>
            <a:ext cx="720725" cy="914400"/>
          </a:xfrm>
          <a:prstGeom prst="rect">
            <a:avLst/>
          </a:prstGeom>
          <a:noFill/>
          <a:ln w="9525">
            <a:noFill/>
            <a:miter lim="800000"/>
            <a:headEnd/>
            <a:tailEnd/>
          </a:ln>
        </p:spPr>
        <p:txBody>
          <a:bodyPr>
            <a:spAutoFit/>
          </a:bodyPr>
          <a:lstStyle/>
          <a:p>
            <a:pPr>
              <a:spcBef>
                <a:spcPct val="50000"/>
              </a:spcBef>
            </a:pPr>
            <a:r>
              <a:rPr lang="en-GB" sz="5400" baseline="30000"/>
              <a:t>=</a:t>
            </a:r>
            <a:endParaRPr lang="el-GR" sz="6600"/>
          </a:p>
        </p:txBody>
      </p:sp>
      <p:sp>
        <p:nvSpPr>
          <p:cNvPr id="425994" name="Text Box 10"/>
          <p:cNvSpPr txBox="1">
            <a:spLocks noChangeArrowheads="1"/>
          </p:cNvSpPr>
          <p:nvPr/>
        </p:nvSpPr>
        <p:spPr bwMode="auto">
          <a:xfrm>
            <a:off x="3276600" y="2401888"/>
            <a:ext cx="936625" cy="1098550"/>
          </a:xfrm>
          <a:prstGeom prst="rect">
            <a:avLst/>
          </a:prstGeom>
          <a:noFill/>
          <a:ln w="9525">
            <a:noFill/>
            <a:miter lim="800000"/>
            <a:headEnd/>
            <a:tailEnd/>
          </a:ln>
        </p:spPr>
        <p:txBody>
          <a:bodyPr>
            <a:spAutoFit/>
          </a:bodyPr>
          <a:lstStyle/>
          <a:p>
            <a:pPr>
              <a:spcBef>
                <a:spcPct val="50000"/>
              </a:spcBef>
            </a:pPr>
            <a:r>
              <a:rPr lang="en-GB" sz="6600"/>
              <a:t>X</a:t>
            </a:r>
            <a:endParaRPr lang="el-GR" sz="6600"/>
          </a:p>
        </p:txBody>
      </p:sp>
      <p:sp>
        <p:nvSpPr>
          <p:cNvPr id="10249" name="Text Box 11"/>
          <p:cNvSpPr txBox="1">
            <a:spLocks noChangeArrowheads="1"/>
          </p:cNvSpPr>
          <p:nvPr/>
        </p:nvSpPr>
        <p:spPr bwMode="auto">
          <a:xfrm>
            <a:off x="4283075" y="2565400"/>
            <a:ext cx="865188" cy="914400"/>
          </a:xfrm>
          <a:prstGeom prst="rect">
            <a:avLst/>
          </a:prstGeom>
          <a:noFill/>
          <a:ln w="9525">
            <a:noFill/>
            <a:miter lim="800000"/>
            <a:headEnd/>
            <a:tailEnd/>
          </a:ln>
        </p:spPr>
        <p:txBody>
          <a:bodyPr>
            <a:spAutoFit/>
          </a:bodyPr>
          <a:lstStyle/>
          <a:p>
            <a:pPr>
              <a:spcBef>
                <a:spcPct val="50000"/>
              </a:spcBef>
            </a:pPr>
            <a:r>
              <a:rPr lang="en-GB" sz="5400" baseline="30000"/>
              <a:t>x</a:t>
            </a:r>
            <a:endParaRPr lang="el-GR" sz="6600"/>
          </a:p>
        </p:txBody>
      </p:sp>
      <p:sp>
        <p:nvSpPr>
          <p:cNvPr id="425996" name="Text Box 12"/>
          <p:cNvSpPr txBox="1">
            <a:spLocks noChangeArrowheads="1"/>
          </p:cNvSpPr>
          <p:nvPr/>
        </p:nvSpPr>
        <p:spPr bwMode="auto">
          <a:xfrm>
            <a:off x="5292725" y="2349500"/>
            <a:ext cx="793750" cy="1098550"/>
          </a:xfrm>
          <a:prstGeom prst="rect">
            <a:avLst/>
          </a:prstGeom>
          <a:noFill/>
          <a:ln w="9525">
            <a:noFill/>
            <a:miter lim="800000"/>
            <a:headEnd/>
            <a:tailEnd/>
          </a:ln>
        </p:spPr>
        <p:txBody>
          <a:bodyPr>
            <a:spAutoFit/>
          </a:bodyPr>
          <a:lstStyle/>
          <a:p>
            <a:pPr>
              <a:spcBef>
                <a:spcPct val="50000"/>
              </a:spcBef>
            </a:pPr>
            <a:r>
              <a:rPr lang="el-GR" sz="6600"/>
              <a:t>β</a:t>
            </a:r>
          </a:p>
        </p:txBody>
      </p:sp>
      <p:sp>
        <p:nvSpPr>
          <p:cNvPr id="10251" name="Text Box 13"/>
          <p:cNvSpPr txBox="1">
            <a:spLocks noChangeArrowheads="1"/>
          </p:cNvSpPr>
          <p:nvPr/>
        </p:nvSpPr>
        <p:spPr bwMode="auto">
          <a:xfrm>
            <a:off x="6011863" y="2420938"/>
            <a:ext cx="1296987" cy="1098550"/>
          </a:xfrm>
          <a:prstGeom prst="rect">
            <a:avLst/>
          </a:prstGeom>
          <a:noFill/>
          <a:ln w="9525">
            <a:noFill/>
            <a:miter lim="800000"/>
            <a:headEnd/>
            <a:tailEnd/>
          </a:ln>
        </p:spPr>
        <p:txBody>
          <a:bodyPr>
            <a:spAutoFit/>
          </a:bodyPr>
          <a:lstStyle/>
          <a:p>
            <a:pPr>
              <a:spcBef>
                <a:spcPct val="50000"/>
              </a:spcBef>
            </a:pPr>
            <a:r>
              <a:rPr lang="en-GB" sz="6600"/>
              <a:t>  </a:t>
            </a:r>
            <a:r>
              <a:rPr lang="en-GB" sz="5400" baseline="30000"/>
              <a:t>+</a:t>
            </a:r>
            <a:r>
              <a:rPr lang="en-GB" sz="6600"/>
              <a:t>  </a:t>
            </a:r>
            <a:endParaRPr lang="el-GR" sz="6600"/>
          </a:p>
        </p:txBody>
      </p:sp>
      <p:sp>
        <p:nvSpPr>
          <p:cNvPr id="425998" name="Text Box 14"/>
          <p:cNvSpPr txBox="1">
            <a:spLocks noChangeArrowheads="1"/>
          </p:cNvSpPr>
          <p:nvPr/>
        </p:nvSpPr>
        <p:spPr bwMode="auto">
          <a:xfrm>
            <a:off x="7596188" y="2420938"/>
            <a:ext cx="865187" cy="1098550"/>
          </a:xfrm>
          <a:prstGeom prst="rect">
            <a:avLst/>
          </a:prstGeom>
          <a:noFill/>
          <a:ln w="9525">
            <a:noFill/>
            <a:miter lim="800000"/>
            <a:headEnd/>
            <a:tailEnd/>
          </a:ln>
        </p:spPr>
        <p:txBody>
          <a:bodyPr>
            <a:spAutoFit/>
          </a:bodyPr>
          <a:lstStyle/>
          <a:p>
            <a:pPr>
              <a:spcBef>
                <a:spcPct val="50000"/>
              </a:spcBef>
            </a:pPr>
            <a:r>
              <a:rPr lang="el-GR" sz="6600"/>
              <a:t>ε</a:t>
            </a:r>
          </a:p>
        </p:txBody>
      </p:sp>
      <p:sp>
        <p:nvSpPr>
          <p:cNvPr id="425999" name="Rectangle 15"/>
          <p:cNvSpPr>
            <a:spLocks noChangeArrowheads="1"/>
          </p:cNvSpPr>
          <p:nvPr/>
        </p:nvSpPr>
        <p:spPr bwMode="auto">
          <a:xfrm>
            <a:off x="-36513" y="984250"/>
            <a:ext cx="8537576" cy="1431925"/>
          </a:xfrm>
          <a:prstGeom prst="rect">
            <a:avLst/>
          </a:prstGeom>
          <a:noFill/>
          <a:ln w="9525">
            <a:noFill/>
            <a:miter lim="800000"/>
            <a:headEnd/>
            <a:tailEnd/>
          </a:ln>
        </p:spPr>
        <p:txBody>
          <a:bodyPr wrap="none">
            <a:spAutoFit/>
          </a:bodyPr>
          <a:lstStyle/>
          <a:p>
            <a:pPr>
              <a:buClr>
                <a:schemeClr val="tx2"/>
              </a:buClr>
              <a:buFont typeface="Wingdings" pitchFamily="2" charset="2"/>
              <a:buChar char="Ø"/>
            </a:pPr>
            <a:r>
              <a:rPr lang="en-GB" sz="2400" dirty="0"/>
              <a:t> How does this equation translate to the</a:t>
            </a:r>
            <a:r>
              <a:rPr lang="en-GB" sz="2400" dirty="0">
                <a:solidFill>
                  <a:srgbClr val="008080"/>
                </a:solidFill>
              </a:rPr>
              <a:t> </a:t>
            </a:r>
            <a:r>
              <a:rPr lang="en-GB" sz="2400" b="1" dirty="0">
                <a:solidFill>
                  <a:schemeClr val="tx2"/>
                </a:solidFill>
              </a:rPr>
              <a:t>1</a:t>
            </a:r>
            <a:r>
              <a:rPr lang="en-GB" sz="2400" b="1" baseline="30000" dirty="0">
                <a:solidFill>
                  <a:schemeClr val="tx2"/>
                </a:solidFill>
              </a:rPr>
              <a:t>st</a:t>
            </a:r>
            <a:r>
              <a:rPr lang="en-GB" sz="2400" b="1" dirty="0">
                <a:solidFill>
                  <a:schemeClr val="tx2"/>
                </a:solidFill>
              </a:rPr>
              <a:t> level analysis ?</a:t>
            </a:r>
          </a:p>
          <a:p>
            <a:pPr>
              <a:buClr>
                <a:schemeClr val="tx2"/>
              </a:buClr>
              <a:buFont typeface="Wingdings" pitchFamily="2" charset="2"/>
              <a:buChar char="Ø"/>
            </a:pPr>
            <a:endParaRPr lang="en-GB" sz="2400" dirty="0">
              <a:solidFill>
                <a:srgbClr val="008080"/>
              </a:solidFill>
            </a:endParaRPr>
          </a:p>
          <a:p>
            <a:pPr>
              <a:buClr>
                <a:schemeClr val="tx2"/>
              </a:buClr>
              <a:buFont typeface="Wingdings" pitchFamily="2" charset="2"/>
              <a:buChar char="Ø"/>
            </a:pPr>
            <a:r>
              <a:rPr lang="en-GB" sz="2400" dirty="0">
                <a:solidFill>
                  <a:srgbClr val="008080"/>
                </a:solidFill>
              </a:rPr>
              <a:t> </a:t>
            </a:r>
            <a:r>
              <a:rPr lang="en-GB" sz="2400" dirty="0"/>
              <a:t>Each letter is replaced by a set of</a:t>
            </a:r>
            <a:r>
              <a:rPr lang="en-GB" sz="2400" dirty="0">
                <a:solidFill>
                  <a:srgbClr val="008080"/>
                </a:solidFill>
              </a:rPr>
              <a:t> </a:t>
            </a:r>
            <a:r>
              <a:rPr lang="en-GB" sz="2400" b="1" dirty="0">
                <a:solidFill>
                  <a:schemeClr val="tx2"/>
                </a:solidFill>
              </a:rPr>
              <a:t>matrices</a:t>
            </a:r>
            <a:r>
              <a:rPr lang="en-GB" sz="2400" dirty="0">
                <a:solidFill>
                  <a:srgbClr val="008080"/>
                </a:solidFill>
              </a:rPr>
              <a:t> </a:t>
            </a:r>
            <a:r>
              <a:rPr lang="en-GB" dirty="0"/>
              <a:t>(2D representations)</a:t>
            </a:r>
          </a:p>
          <a:p>
            <a:pPr>
              <a:buClr>
                <a:srgbClr val="008080"/>
              </a:buClr>
              <a:buFont typeface="Wingdings" pitchFamily="2" charset="2"/>
              <a:buNone/>
            </a:pPr>
            <a:endParaRPr lang="en-GB" sz="1600" dirty="0">
              <a:solidFill>
                <a:srgbClr val="008080"/>
              </a:solidFill>
            </a:endParaRPr>
          </a:p>
        </p:txBody>
      </p:sp>
      <p:sp>
        <p:nvSpPr>
          <p:cNvPr id="426000" name="Rectangle 16"/>
          <p:cNvSpPr>
            <a:spLocks noChangeArrowheads="1"/>
          </p:cNvSpPr>
          <p:nvPr/>
        </p:nvSpPr>
        <p:spPr bwMode="auto">
          <a:xfrm>
            <a:off x="1187450" y="4797425"/>
            <a:ext cx="576263" cy="1439863"/>
          </a:xfrm>
          <a:prstGeom prst="rect">
            <a:avLst/>
          </a:prstGeom>
          <a:solidFill>
            <a:srgbClr val="FF0000">
              <a:alpha val="50195"/>
            </a:srgbClr>
          </a:solidFill>
          <a:ln w="9525">
            <a:solidFill>
              <a:schemeClr val="tx1"/>
            </a:solidFill>
            <a:miter lim="800000"/>
            <a:headEnd/>
            <a:tailEnd/>
          </a:ln>
        </p:spPr>
        <p:txBody>
          <a:bodyPr wrap="none" anchor="ctr"/>
          <a:lstStyle/>
          <a:p>
            <a:endParaRPr lang="en-ZA"/>
          </a:p>
        </p:txBody>
      </p:sp>
      <p:sp>
        <p:nvSpPr>
          <p:cNvPr id="426001" name="Line 17"/>
          <p:cNvSpPr>
            <a:spLocks noChangeShapeType="1"/>
          </p:cNvSpPr>
          <p:nvPr/>
        </p:nvSpPr>
        <p:spPr bwMode="auto">
          <a:xfrm>
            <a:off x="1042988" y="4868863"/>
            <a:ext cx="0" cy="1441450"/>
          </a:xfrm>
          <a:prstGeom prst="line">
            <a:avLst/>
          </a:prstGeom>
          <a:noFill/>
          <a:ln w="9525">
            <a:solidFill>
              <a:schemeClr val="tx1"/>
            </a:solidFill>
            <a:round/>
            <a:headEnd/>
            <a:tailEnd type="triangle" w="med" len="med"/>
          </a:ln>
        </p:spPr>
        <p:txBody>
          <a:bodyPr/>
          <a:lstStyle/>
          <a:p>
            <a:endParaRPr lang="en-ZA"/>
          </a:p>
        </p:txBody>
      </p:sp>
      <p:sp>
        <p:nvSpPr>
          <p:cNvPr id="426002" name="Text Box 18"/>
          <p:cNvSpPr txBox="1">
            <a:spLocks noChangeArrowheads="1"/>
          </p:cNvSpPr>
          <p:nvPr/>
        </p:nvSpPr>
        <p:spPr bwMode="auto">
          <a:xfrm>
            <a:off x="73025" y="5222875"/>
            <a:ext cx="1114425" cy="779463"/>
          </a:xfrm>
          <a:prstGeom prst="rect">
            <a:avLst/>
          </a:prstGeom>
          <a:noFill/>
          <a:ln w="9525">
            <a:noFill/>
            <a:miter lim="800000"/>
            <a:headEnd/>
            <a:tailEnd/>
          </a:ln>
        </p:spPr>
        <p:txBody>
          <a:bodyPr>
            <a:spAutoFit/>
          </a:bodyPr>
          <a:lstStyle/>
          <a:p>
            <a:pPr>
              <a:spcBef>
                <a:spcPct val="50000"/>
              </a:spcBef>
            </a:pPr>
            <a:r>
              <a:rPr lang="en-GB" dirty="0"/>
              <a:t>Time</a:t>
            </a:r>
          </a:p>
          <a:p>
            <a:pPr>
              <a:spcBef>
                <a:spcPct val="50000"/>
              </a:spcBef>
            </a:pPr>
            <a:r>
              <a:rPr lang="en-GB" dirty="0"/>
              <a:t>(rows)</a:t>
            </a:r>
          </a:p>
        </p:txBody>
      </p:sp>
      <p:sp>
        <p:nvSpPr>
          <p:cNvPr id="426004" name="Text Box 20"/>
          <p:cNvSpPr txBox="1">
            <a:spLocks noChangeArrowheads="1"/>
          </p:cNvSpPr>
          <p:nvPr/>
        </p:nvSpPr>
        <p:spPr bwMode="auto">
          <a:xfrm>
            <a:off x="827584" y="6488668"/>
            <a:ext cx="2088232" cy="369332"/>
          </a:xfrm>
          <a:prstGeom prst="rect">
            <a:avLst/>
          </a:prstGeom>
          <a:noFill/>
          <a:ln w="9525">
            <a:noFill/>
            <a:miter lim="800000"/>
            <a:headEnd/>
            <a:tailEnd/>
          </a:ln>
        </p:spPr>
        <p:txBody>
          <a:bodyPr wrap="square">
            <a:spAutoFit/>
          </a:bodyPr>
          <a:lstStyle/>
          <a:p>
            <a:pPr>
              <a:spcBef>
                <a:spcPct val="50000"/>
              </a:spcBef>
            </a:pPr>
            <a:r>
              <a:rPr lang="en-GB" dirty="0" smtClean="0">
                <a:solidFill>
                  <a:srgbClr val="FF0000"/>
                </a:solidFill>
              </a:rPr>
              <a:t>1 x column (</a:t>
            </a:r>
            <a:r>
              <a:rPr lang="en-GB" dirty="0" err="1" smtClean="0">
                <a:solidFill>
                  <a:srgbClr val="FF0000"/>
                </a:solidFill>
              </a:rPr>
              <a:t>Voxel</a:t>
            </a:r>
            <a:r>
              <a:rPr lang="en-GB" dirty="0" smtClean="0">
                <a:solidFill>
                  <a:srgbClr val="FF0000"/>
                </a:solidFill>
              </a:rPr>
              <a:t>)</a:t>
            </a:r>
            <a:endParaRPr lang="en-GB" dirty="0">
              <a:solidFill>
                <a:srgbClr val="FF0000"/>
              </a:solidFill>
            </a:endParaRPr>
          </a:p>
        </p:txBody>
      </p:sp>
      <p:sp>
        <p:nvSpPr>
          <p:cNvPr id="426005" name="Rectangle 21"/>
          <p:cNvSpPr>
            <a:spLocks noChangeArrowheads="1"/>
          </p:cNvSpPr>
          <p:nvPr/>
        </p:nvSpPr>
        <p:spPr bwMode="auto">
          <a:xfrm>
            <a:off x="3131840" y="4797152"/>
            <a:ext cx="1441450" cy="1439862"/>
          </a:xfrm>
          <a:prstGeom prst="rect">
            <a:avLst/>
          </a:prstGeom>
          <a:solidFill>
            <a:srgbClr val="0033CC">
              <a:alpha val="50195"/>
            </a:srgbClr>
          </a:solidFill>
          <a:ln w="9525">
            <a:solidFill>
              <a:schemeClr val="tx1"/>
            </a:solidFill>
            <a:miter lim="800000"/>
            <a:headEnd/>
            <a:tailEnd/>
          </a:ln>
        </p:spPr>
        <p:txBody>
          <a:bodyPr wrap="none" anchor="ctr"/>
          <a:lstStyle/>
          <a:p>
            <a:endParaRPr lang="en-ZA"/>
          </a:p>
        </p:txBody>
      </p:sp>
      <p:sp>
        <p:nvSpPr>
          <p:cNvPr id="426006" name="Line 22"/>
          <p:cNvSpPr>
            <a:spLocks noChangeShapeType="1"/>
          </p:cNvSpPr>
          <p:nvPr/>
        </p:nvSpPr>
        <p:spPr bwMode="auto">
          <a:xfrm>
            <a:off x="2987824" y="4869160"/>
            <a:ext cx="0" cy="1441450"/>
          </a:xfrm>
          <a:prstGeom prst="line">
            <a:avLst/>
          </a:prstGeom>
          <a:noFill/>
          <a:ln w="9525">
            <a:solidFill>
              <a:schemeClr val="tx1"/>
            </a:solidFill>
            <a:round/>
            <a:headEnd/>
            <a:tailEnd type="triangle" w="med" len="med"/>
          </a:ln>
        </p:spPr>
        <p:txBody>
          <a:bodyPr/>
          <a:lstStyle/>
          <a:p>
            <a:endParaRPr lang="en-ZA"/>
          </a:p>
        </p:txBody>
      </p:sp>
      <p:sp>
        <p:nvSpPr>
          <p:cNvPr id="426007" name="Text Box 23"/>
          <p:cNvSpPr txBox="1">
            <a:spLocks noChangeArrowheads="1"/>
          </p:cNvSpPr>
          <p:nvPr/>
        </p:nvSpPr>
        <p:spPr bwMode="auto">
          <a:xfrm>
            <a:off x="2124075" y="5229225"/>
            <a:ext cx="1185863" cy="641350"/>
          </a:xfrm>
          <a:prstGeom prst="rect">
            <a:avLst/>
          </a:prstGeom>
          <a:noFill/>
          <a:ln w="9525">
            <a:noFill/>
            <a:miter lim="800000"/>
            <a:headEnd/>
            <a:tailEnd/>
          </a:ln>
        </p:spPr>
        <p:txBody>
          <a:bodyPr>
            <a:spAutoFit/>
          </a:bodyPr>
          <a:lstStyle/>
          <a:p>
            <a:pPr>
              <a:spcBef>
                <a:spcPct val="50000"/>
              </a:spcBef>
            </a:pPr>
            <a:r>
              <a:rPr lang="en-GB"/>
              <a:t>Time</a:t>
            </a:r>
            <a:br>
              <a:rPr lang="en-GB"/>
            </a:br>
            <a:r>
              <a:rPr lang="en-GB"/>
              <a:t>(rows)</a:t>
            </a:r>
          </a:p>
        </p:txBody>
      </p:sp>
      <p:sp>
        <p:nvSpPr>
          <p:cNvPr id="426008" name="Line 24"/>
          <p:cNvSpPr>
            <a:spLocks noChangeShapeType="1"/>
          </p:cNvSpPr>
          <p:nvPr/>
        </p:nvSpPr>
        <p:spPr bwMode="auto">
          <a:xfrm flipV="1">
            <a:off x="3131840" y="6381328"/>
            <a:ext cx="1440160" cy="422"/>
          </a:xfrm>
          <a:prstGeom prst="line">
            <a:avLst/>
          </a:prstGeom>
          <a:noFill/>
          <a:ln w="9525">
            <a:solidFill>
              <a:schemeClr val="tx1"/>
            </a:solidFill>
            <a:round/>
            <a:headEnd/>
            <a:tailEnd type="triangle" w="med" len="med"/>
          </a:ln>
        </p:spPr>
        <p:txBody>
          <a:bodyPr/>
          <a:lstStyle/>
          <a:p>
            <a:endParaRPr lang="en-ZA"/>
          </a:p>
        </p:txBody>
      </p:sp>
      <p:sp>
        <p:nvSpPr>
          <p:cNvPr id="426009" name="Text Box 25"/>
          <p:cNvSpPr txBox="1">
            <a:spLocks noChangeArrowheads="1"/>
          </p:cNvSpPr>
          <p:nvPr/>
        </p:nvSpPr>
        <p:spPr bwMode="auto">
          <a:xfrm>
            <a:off x="3059832" y="6488668"/>
            <a:ext cx="2592288" cy="369332"/>
          </a:xfrm>
          <a:prstGeom prst="rect">
            <a:avLst/>
          </a:prstGeom>
          <a:noFill/>
          <a:ln w="9525">
            <a:noFill/>
            <a:miter lim="800000"/>
            <a:headEnd/>
            <a:tailEnd/>
          </a:ln>
        </p:spPr>
        <p:txBody>
          <a:bodyPr wrap="square">
            <a:spAutoFit/>
          </a:bodyPr>
          <a:lstStyle/>
          <a:p>
            <a:pPr>
              <a:spcBef>
                <a:spcPct val="50000"/>
              </a:spcBef>
            </a:pPr>
            <a:r>
              <a:rPr lang="en-GB" dirty="0" err="1">
                <a:solidFill>
                  <a:srgbClr val="3366FF"/>
                </a:solidFill>
              </a:rPr>
              <a:t>Regressors</a:t>
            </a:r>
            <a:r>
              <a:rPr lang="en-GB" dirty="0">
                <a:solidFill>
                  <a:srgbClr val="3366FF"/>
                </a:solidFill>
              </a:rPr>
              <a:t> (columns)</a:t>
            </a:r>
          </a:p>
        </p:txBody>
      </p:sp>
      <p:sp>
        <p:nvSpPr>
          <p:cNvPr id="426011" name="Line 27"/>
          <p:cNvSpPr>
            <a:spLocks noChangeShapeType="1"/>
          </p:cNvSpPr>
          <p:nvPr/>
        </p:nvSpPr>
        <p:spPr bwMode="auto">
          <a:xfrm>
            <a:off x="4788024" y="4797152"/>
            <a:ext cx="0" cy="1440160"/>
          </a:xfrm>
          <a:prstGeom prst="line">
            <a:avLst/>
          </a:prstGeom>
          <a:noFill/>
          <a:ln w="9525">
            <a:solidFill>
              <a:schemeClr val="tx1"/>
            </a:solidFill>
            <a:round/>
            <a:headEnd/>
            <a:tailEnd type="triangle" w="med" len="med"/>
          </a:ln>
        </p:spPr>
        <p:txBody>
          <a:bodyPr/>
          <a:lstStyle/>
          <a:p>
            <a:endParaRPr lang="en-ZA"/>
          </a:p>
        </p:txBody>
      </p:sp>
      <p:sp>
        <p:nvSpPr>
          <p:cNvPr id="426013" name="Text Box 29"/>
          <p:cNvSpPr txBox="1">
            <a:spLocks noChangeArrowheads="1"/>
          </p:cNvSpPr>
          <p:nvPr/>
        </p:nvSpPr>
        <p:spPr bwMode="auto">
          <a:xfrm>
            <a:off x="5508104" y="5013176"/>
            <a:ext cx="1296143" cy="923330"/>
          </a:xfrm>
          <a:prstGeom prst="rect">
            <a:avLst/>
          </a:prstGeom>
          <a:noFill/>
          <a:ln w="9525">
            <a:noFill/>
            <a:miter lim="800000"/>
            <a:headEnd/>
            <a:tailEnd/>
          </a:ln>
        </p:spPr>
        <p:txBody>
          <a:bodyPr wrap="square">
            <a:spAutoFit/>
          </a:bodyPr>
          <a:lstStyle/>
          <a:p>
            <a:pPr>
              <a:spcBef>
                <a:spcPct val="50000"/>
              </a:spcBef>
            </a:pPr>
            <a:r>
              <a:rPr lang="en-GB" dirty="0" smtClean="0"/>
              <a:t>Parameter weights (rows</a:t>
            </a:r>
            <a:r>
              <a:rPr lang="en-GB" dirty="0"/>
              <a:t>)</a:t>
            </a:r>
          </a:p>
        </p:txBody>
      </p:sp>
      <p:sp>
        <p:nvSpPr>
          <p:cNvPr id="426014" name="Rectangle 30"/>
          <p:cNvSpPr>
            <a:spLocks noChangeArrowheads="1"/>
          </p:cNvSpPr>
          <p:nvPr/>
        </p:nvSpPr>
        <p:spPr bwMode="auto">
          <a:xfrm>
            <a:off x="7884368" y="4797152"/>
            <a:ext cx="576262" cy="1439862"/>
          </a:xfrm>
          <a:prstGeom prst="rect">
            <a:avLst/>
          </a:prstGeom>
          <a:solidFill>
            <a:srgbClr val="6600FF">
              <a:alpha val="50195"/>
            </a:srgbClr>
          </a:solidFill>
          <a:ln w="9525">
            <a:solidFill>
              <a:schemeClr val="tx1"/>
            </a:solidFill>
            <a:miter lim="800000"/>
            <a:headEnd/>
            <a:tailEnd/>
          </a:ln>
        </p:spPr>
        <p:txBody>
          <a:bodyPr wrap="none" anchor="ctr"/>
          <a:lstStyle/>
          <a:p>
            <a:endParaRPr lang="en-ZA"/>
          </a:p>
        </p:txBody>
      </p:sp>
      <p:sp>
        <p:nvSpPr>
          <p:cNvPr id="426015" name="Line 31"/>
          <p:cNvSpPr>
            <a:spLocks noChangeShapeType="1"/>
          </p:cNvSpPr>
          <p:nvPr/>
        </p:nvSpPr>
        <p:spPr bwMode="auto">
          <a:xfrm>
            <a:off x="7740352" y="4797152"/>
            <a:ext cx="0" cy="1441450"/>
          </a:xfrm>
          <a:prstGeom prst="line">
            <a:avLst/>
          </a:prstGeom>
          <a:noFill/>
          <a:ln w="9525">
            <a:solidFill>
              <a:schemeClr val="tx1"/>
            </a:solidFill>
            <a:round/>
            <a:headEnd/>
            <a:tailEnd type="triangle" w="med" len="med"/>
          </a:ln>
        </p:spPr>
        <p:txBody>
          <a:bodyPr/>
          <a:lstStyle/>
          <a:p>
            <a:endParaRPr lang="en-ZA"/>
          </a:p>
        </p:txBody>
      </p:sp>
      <p:sp>
        <p:nvSpPr>
          <p:cNvPr id="426016" name="Text Box 32"/>
          <p:cNvSpPr txBox="1">
            <a:spLocks noChangeArrowheads="1"/>
          </p:cNvSpPr>
          <p:nvPr/>
        </p:nvSpPr>
        <p:spPr bwMode="auto">
          <a:xfrm>
            <a:off x="6804248" y="5229200"/>
            <a:ext cx="1187128" cy="646331"/>
          </a:xfrm>
          <a:prstGeom prst="rect">
            <a:avLst/>
          </a:prstGeom>
          <a:noFill/>
          <a:ln w="9525">
            <a:noFill/>
            <a:miter lim="800000"/>
            <a:headEnd/>
            <a:tailEnd/>
          </a:ln>
        </p:spPr>
        <p:txBody>
          <a:bodyPr wrap="square">
            <a:spAutoFit/>
          </a:bodyPr>
          <a:lstStyle/>
          <a:p>
            <a:pPr>
              <a:spcBef>
                <a:spcPct val="50000"/>
              </a:spcBef>
            </a:pPr>
            <a:r>
              <a:rPr lang="en-GB" dirty="0" smtClean="0"/>
              <a:t>Time (rows</a:t>
            </a:r>
            <a:r>
              <a:rPr lang="en-GB" dirty="0"/>
              <a:t>)</a:t>
            </a:r>
          </a:p>
        </p:txBody>
      </p:sp>
      <p:sp>
        <p:nvSpPr>
          <p:cNvPr id="426019" name="Rectangle 35"/>
          <p:cNvSpPr>
            <a:spLocks noChangeArrowheads="1"/>
          </p:cNvSpPr>
          <p:nvPr/>
        </p:nvSpPr>
        <p:spPr bwMode="auto">
          <a:xfrm rot="5400000">
            <a:off x="4464372" y="5264819"/>
            <a:ext cx="1440160" cy="504825"/>
          </a:xfrm>
          <a:prstGeom prst="rect">
            <a:avLst/>
          </a:prstGeom>
          <a:solidFill>
            <a:srgbClr val="008000">
              <a:alpha val="50195"/>
            </a:srgbClr>
          </a:solidFill>
          <a:ln w="9525">
            <a:solidFill>
              <a:schemeClr val="tx1"/>
            </a:solidFill>
            <a:miter lim="800000"/>
            <a:headEnd/>
            <a:tailEnd/>
          </a:ln>
        </p:spPr>
        <p:txBody>
          <a:bodyPr wrap="none" anchor="ctr"/>
          <a:lstStyle/>
          <a:p>
            <a:endParaRPr lang="en-ZA"/>
          </a:p>
        </p:txBody>
      </p:sp>
      <p:sp>
        <p:nvSpPr>
          <p:cNvPr id="10274" name="Rectangle 36"/>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GLM continued</a:t>
            </a:r>
            <a:endParaRPr lang="fr-FR" sz="4000" b="1">
              <a:solidFill>
                <a:schemeClr val="bg1"/>
              </a:solidFill>
            </a:endParaRPr>
          </a:p>
        </p:txBody>
      </p:sp>
      <p:sp>
        <p:nvSpPr>
          <p:cNvPr id="36" name="TextBox 35"/>
          <p:cNvSpPr txBox="1"/>
          <p:nvPr/>
        </p:nvSpPr>
        <p:spPr>
          <a:xfrm>
            <a:off x="7739336" y="6488668"/>
            <a:ext cx="1404664" cy="369332"/>
          </a:xfrm>
          <a:prstGeom prst="rect">
            <a:avLst/>
          </a:prstGeom>
          <a:noFill/>
        </p:spPr>
        <p:txBody>
          <a:bodyPr wrap="square" rtlCol="0">
            <a:spAutoFit/>
          </a:bodyPr>
          <a:lstStyle/>
          <a:p>
            <a:pPr>
              <a:spcBef>
                <a:spcPct val="50000"/>
              </a:spcBef>
            </a:pPr>
            <a:r>
              <a:rPr lang="en-GB" dirty="0" smtClean="0">
                <a:solidFill>
                  <a:srgbClr val="6600FF"/>
                </a:solidFill>
              </a:rPr>
              <a:t>1 x Column </a:t>
            </a:r>
            <a:endParaRPr lang="en-GB" dirty="0">
              <a:solidFill>
                <a:srgbClr val="CC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5999"/>
                                        </p:tgtEl>
                                        <p:attrNameLst>
                                          <p:attrName>style.visibility</p:attrName>
                                        </p:attrNameLst>
                                      </p:cBhvr>
                                      <p:to>
                                        <p:strVal val="visible"/>
                                      </p:to>
                                    </p:set>
                                    <p:animEffect transition="in" filter="blinds(horizontal)">
                                      <p:cBhvr>
                                        <p:cTn id="7" dur="500"/>
                                        <p:tgtEl>
                                          <p:spTgt spid="4259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425988">
                                            <p:txEl>
                                              <p:pRg st="0" end="0"/>
                                            </p:txEl>
                                          </p:spTgt>
                                        </p:tgtEl>
                                        <p:attrNameLst>
                                          <p:attrName>style.color</p:attrName>
                                        </p:attrNameLst>
                                      </p:cBhvr>
                                      <p:to>
                                        <a:srgbClr val="FF0000"/>
                                      </p:to>
                                    </p:animClr>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26000"/>
                                        </p:tgtEl>
                                        <p:attrNameLst>
                                          <p:attrName>style.visibility</p:attrName>
                                        </p:attrNameLst>
                                      </p:cBhvr>
                                      <p:to>
                                        <p:strVal val="visible"/>
                                      </p:to>
                                    </p:set>
                                    <p:animEffect transition="in" filter="blinds(horizontal)">
                                      <p:cBhvr>
                                        <p:cTn id="16" dur="500"/>
                                        <p:tgtEl>
                                          <p:spTgt spid="42600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26001"/>
                                        </p:tgtEl>
                                        <p:attrNameLst>
                                          <p:attrName>style.visibility</p:attrName>
                                        </p:attrNameLst>
                                      </p:cBhvr>
                                      <p:to>
                                        <p:strVal val="visible"/>
                                      </p:to>
                                    </p:set>
                                    <p:animEffect transition="in" filter="blinds(horizontal)">
                                      <p:cBhvr>
                                        <p:cTn id="19" dur="500"/>
                                        <p:tgtEl>
                                          <p:spTgt spid="42600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26002"/>
                                        </p:tgtEl>
                                        <p:attrNameLst>
                                          <p:attrName>style.visibility</p:attrName>
                                        </p:attrNameLst>
                                      </p:cBhvr>
                                      <p:to>
                                        <p:strVal val="visible"/>
                                      </p:to>
                                    </p:set>
                                    <p:animEffect transition="in" filter="blinds(horizontal)">
                                      <p:cBhvr>
                                        <p:cTn id="22" dur="500"/>
                                        <p:tgtEl>
                                          <p:spTgt spid="42600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6004"/>
                                        </p:tgtEl>
                                        <p:attrNameLst>
                                          <p:attrName>style.visibility</p:attrName>
                                        </p:attrNameLst>
                                      </p:cBhvr>
                                      <p:to>
                                        <p:strVal val="visible"/>
                                      </p:to>
                                    </p:set>
                                    <p:animEffect transition="in" filter="blinds(horizontal)">
                                      <p:cBhvr>
                                        <p:cTn id="25" dur="500"/>
                                        <p:tgtEl>
                                          <p:spTgt spid="42600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25989"/>
                                        </p:tgtEl>
                                        <p:attrNameLst>
                                          <p:attrName>style.visibility</p:attrName>
                                        </p:attrNameLst>
                                      </p:cBhvr>
                                      <p:to>
                                        <p:strVal val="visible"/>
                                      </p:to>
                                    </p:set>
                                    <p:animEffect transition="in" filter="blinds(horizontal)">
                                      <p:cBhvr>
                                        <p:cTn id="30" dur="500"/>
                                        <p:tgtEl>
                                          <p:spTgt spid="42598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425994">
                                            <p:txEl>
                                              <p:pRg st="0" end="0"/>
                                            </p:txEl>
                                          </p:spTgt>
                                        </p:tgtEl>
                                        <p:attrNameLst>
                                          <p:attrName>style.color</p:attrName>
                                        </p:attrNameLst>
                                      </p:cBhvr>
                                      <p:to>
                                        <a:srgbClr val="0033CC"/>
                                      </p:to>
                                    </p:animClr>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25990"/>
                                        </p:tgtEl>
                                        <p:attrNameLst>
                                          <p:attrName>style.visibility</p:attrName>
                                        </p:attrNameLst>
                                      </p:cBhvr>
                                      <p:to>
                                        <p:strVal val="visible"/>
                                      </p:to>
                                    </p:set>
                                    <p:animEffect transition="in" filter="blinds(horizontal)">
                                      <p:cBhvr>
                                        <p:cTn id="39" dur="500"/>
                                        <p:tgtEl>
                                          <p:spTgt spid="42599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26005"/>
                                        </p:tgtEl>
                                        <p:attrNameLst>
                                          <p:attrName>style.visibility</p:attrName>
                                        </p:attrNameLst>
                                      </p:cBhvr>
                                      <p:to>
                                        <p:strVal val="visible"/>
                                      </p:to>
                                    </p:set>
                                    <p:animEffect transition="in" filter="blinds(horizontal)">
                                      <p:cBhvr>
                                        <p:cTn id="42" dur="500"/>
                                        <p:tgtEl>
                                          <p:spTgt spid="42600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6006"/>
                                        </p:tgtEl>
                                        <p:attrNameLst>
                                          <p:attrName>style.visibility</p:attrName>
                                        </p:attrNameLst>
                                      </p:cBhvr>
                                      <p:to>
                                        <p:strVal val="visible"/>
                                      </p:to>
                                    </p:set>
                                    <p:animEffect transition="in" filter="blinds(horizontal)">
                                      <p:cBhvr>
                                        <p:cTn id="45" dur="500"/>
                                        <p:tgtEl>
                                          <p:spTgt spid="42600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26007"/>
                                        </p:tgtEl>
                                        <p:attrNameLst>
                                          <p:attrName>style.visibility</p:attrName>
                                        </p:attrNameLst>
                                      </p:cBhvr>
                                      <p:to>
                                        <p:strVal val="visible"/>
                                      </p:to>
                                    </p:set>
                                    <p:animEffect transition="in" filter="blinds(horizontal)">
                                      <p:cBhvr>
                                        <p:cTn id="48" dur="500"/>
                                        <p:tgtEl>
                                          <p:spTgt spid="42600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26008"/>
                                        </p:tgtEl>
                                        <p:attrNameLst>
                                          <p:attrName>style.visibility</p:attrName>
                                        </p:attrNameLst>
                                      </p:cBhvr>
                                      <p:to>
                                        <p:strVal val="visible"/>
                                      </p:to>
                                    </p:set>
                                    <p:animEffect transition="in" filter="blinds(horizontal)">
                                      <p:cBhvr>
                                        <p:cTn id="51" dur="500"/>
                                        <p:tgtEl>
                                          <p:spTgt spid="42600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26009"/>
                                        </p:tgtEl>
                                        <p:attrNameLst>
                                          <p:attrName>style.visibility</p:attrName>
                                        </p:attrNameLst>
                                      </p:cBhvr>
                                      <p:to>
                                        <p:strVal val="visible"/>
                                      </p:to>
                                    </p:set>
                                    <p:animEffect transition="in" filter="blinds(horizontal)">
                                      <p:cBhvr>
                                        <p:cTn id="54" dur="500"/>
                                        <p:tgtEl>
                                          <p:spTgt spid="42600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2000" fill="hold"/>
                                        <p:tgtEl>
                                          <p:spTgt spid="425996">
                                            <p:txEl>
                                              <p:pRg st="0" end="0"/>
                                            </p:txEl>
                                          </p:spTgt>
                                        </p:tgtEl>
                                        <p:attrNameLst>
                                          <p:attrName>style.color</p:attrName>
                                        </p:attrNameLst>
                                      </p:cBhvr>
                                      <p:to>
                                        <a:srgbClr val="008000"/>
                                      </p:to>
                                    </p:animClr>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25991"/>
                                        </p:tgtEl>
                                        <p:attrNameLst>
                                          <p:attrName>style.visibility</p:attrName>
                                        </p:attrNameLst>
                                      </p:cBhvr>
                                      <p:to>
                                        <p:strVal val="visible"/>
                                      </p:to>
                                    </p:set>
                                    <p:animEffect transition="in" filter="blinds(horizontal)">
                                      <p:cBhvr>
                                        <p:cTn id="63" dur="500"/>
                                        <p:tgtEl>
                                          <p:spTgt spid="42599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26011"/>
                                        </p:tgtEl>
                                        <p:attrNameLst>
                                          <p:attrName>style.visibility</p:attrName>
                                        </p:attrNameLst>
                                      </p:cBhvr>
                                      <p:to>
                                        <p:strVal val="visible"/>
                                      </p:to>
                                    </p:set>
                                    <p:animEffect transition="in" filter="blinds(horizontal)">
                                      <p:cBhvr>
                                        <p:cTn id="66" dur="500"/>
                                        <p:tgtEl>
                                          <p:spTgt spid="42601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26019"/>
                                        </p:tgtEl>
                                        <p:attrNameLst>
                                          <p:attrName>style.visibility</p:attrName>
                                        </p:attrNameLst>
                                      </p:cBhvr>
                                      <p:to>
                                        <p:strVal val="visible"/>
                                      </p:to>
                                    </p:set>
                                    <p:animEffect transition="in" filter="blinds(horizontal)">
                                      <p:cBhvr>
                                        <p:cTn id="69" dur="500"/>
                                        <p:tgtEl>
                                          <p:spTgt spid="4260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26013"/>
                                        </p:tgtEl>
                                        <p:attrNameLst>
                                          <p:attrName>style.visibility</p:attrName>
                                        </p:attrNameLst>
                                      </p:cBhvr>
                                      <p:to>
                                        <p:strVal val="visible"/>
                                      </p:to>
                                    </p:set>
                                    <p:animEffect transition="in" filter="blinds(horizontal)">
                                      <p:cBhvr>
                                        <p:cTn id="72" dur="500"/>
                                        <p:tgtEl>
                                          <p:spTgt spid="4260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mph" presetSubtype="2" fill="hold" nodeType="clickEffect">
                                  <p:stCondLst>
                                    <p:cond delay="0"/>
                                  </p:stCondLst>
                                  <p:childTnLst>
                                    <p:animClr clrSpc="rgb" dir="cw">
                                      <p:cBhvr override="childStyle">
                                        <p:cTn id="76" dur="2000" fill="hold"/>
                                        <p:tgtEl>
                                          <p:spTgt spid="425998">
                                            <p:txEl>
                                              <p:pRg st="0" end="0"/>
                                            </p:txEl>
                                          </p:spTgt>
                                        </p:tgtEl>
                                        <p:attrNameLst>
                                          <p:attrName>style.color</p:attrName>
                                        </p:attrNameLst>
                                      </p:cBhvr>
                                      <p:to>
                                        <a:srgbClr val="6600FF"/>
                                      </p:to>
                                    </p:animClr>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425992"/>
                                        </p:tgtEl>
                                        <p:attrNameLst>
                                          <p:attrName>style.visibility</p:attrName>
                                        </p:attrNameLst>
                                      </p:cBhvr>
                                      <p:to>
                                        <p:strVal val="visible"/>
                                      </p:to>
                                    </p:set>
                                    <p:animEffect transition="in" filter="blinds(horizontal)">
                                      <p:cBhvr>
                                        <p:cTn id="81" dur="500"/>
                                        <p:tgtEl>
                                          <p:spTgt spid="42599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26014"/>
                                        </p:tgtEl>
                                        <p:attrNameLst>
                                          <p:attrName>style.visibility</p:attrName>
                                        </p:attrNameLst>
                                      </p:cBhvr>
                                      <p:to>
                                        <p:strVal val="visible"/>
                                      </p:to>
                                    </p:set>
                                    <p:animEffect transition="in" filter="blinds(horizontal)">
                                      <p:cBhvr>
                                        <p:cTn id="84" dur="500"/>
                                        <p:tgtEl>
                                          <p:spTgt spid="42601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426015"/>
                                        </p:tgtEl>
                                        <p:attrNameLst>
                                          <p:attrName>style.visibility</p:attrName>
                                        </p:attrNameLst>
                                      </p:cBhvr>
                                      <p:to>
                                        <p:strVal val="visible"/>
                                      </p:to>
                                    </p:set>
                                    <p:animEffect transition="in" filter="blinds(horizontal)">
                                      <p:cBhvr>
                                        <p:cTn id="87" dur="500"/>
                                        <p:tgtEl>
                                          <p:spTgt spid="42601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426016"/>
                                        </p:tgtEl>
                                        <p:attrNameLst>
                                          <p:attrName>style.visibility</p:attrName>
                                        </p:attrNameLst>
                                      </p:cBhvr>
                                      <p:to>
                                        <p:strVal val="visible"/>
                                      </p:to>
                                    </p:set>
                                    <p:animEffect transition="in" filter="blinds(horizontal)">
                                      <p:cBhvr>
                                        <p:cTn id="90" dur="500"/>
                                        <p:tgtEl>
                                          <p:spTgt spid="426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9" grpId="0"/>
      <p:bldP spid="425990" grpId="0"/>
      <p:bldP spid="425991" grpId="0"/>
      <p:bldP spid="425992" grpId="0"/>
      <p:bldP spid="425999" grpId="0"/>
      <p:bldP spid="426000" grpId="0" animBg="1"/>
      <p:bldP spid="426001" grpId="0" animBg="1"/>
      <p:bldP spid="426002" grpId="0"/>
      <p:bldP spid="426004" grpId="0"/>
      <p:bldP spid="426005" grpId="0" animBg="1"/>
      <p:bldP spid="426006" grpId="0" animBg="1"/>
      <p:bldP spid="426007" grpId="0"/>
      <p:bldP spid="426008" grpId="0" animBg="1"/>
      <p:bldP spid="426009" grpId="0"/>
      <p:bldP spid="426011" grpId="0" animBg="1"/>
      <p:bldP spid="426013" grpId="0"/>
      <p:bldP spid="426014" grpId="0" animBg="1"/>
      <p:bldP spid="426015" grpId="0" animBg="1"/>
      <p:bldP spid="426016" grpId="0"/>
      <p:bldP spid="4260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754063" y="6453188"/>
            <a:ext cx="2665412" cy="336550"/>
          </a:xfrm>
          <a:prstGeom prst="rect">
            <a:avLst/>
          </a:prstGeom>
          <a:noFill/>
          <a:ln w="9525">
            <a:noFill/>
            <a:miter lim="800000"/>
            <a:headEnd/>
            <a:tailEnd/>
          </a:ln>
        </p:spPr>
        <p:txBody>
          <a:bodyPr>
            <a:spAutoFit/>
          </a:bodyPr>
          <a:lstStyle/>
          <a:p>
            <a:pPr>
              <a:spcBef>
                <a:spcPct val="50000"/>
              </a:spcBef>
            </a:pPr>
            <a:r>
              <a:rPr lang="en-GB" sz="1600">
                <a:solidFill>
                  <a:schemeClr val="bg1"/>
                </a:solidFill>
              </a:rPr>
              <a:t>Rebecca Knight</a:t>
            </a:r>
          </a:p>
        </p:txBody>
      </p:sp>
      <p:sp>
        <p:nvSpPr>
          <p:cNvPr id="11267" name="Text Box 5"/>
          <p:cNvSpPr txBox="1">
            <a:spLocks noChangeArrowheads="1"/>
          </p:cNvSpPr>
          <p:nvPr/>
        </p:nvSpPr>
        <p:spPr bwMode="auto">
          <a:xfrm>
            <a:off x="1331913" y="981075"/>
            <a:ext cx="6264275" cy="641350"/>
          </a:xfrm>
          <a:prstGeom prst="rect">
            <a:avLst/>
          </a:prstGeom>
          <a:noFill/>
          <a:ln w="9525">
            <a:noFill/>
            <a:miter lim="800000"/>
            <a:headEnd/>
            <a:tailEnd/>
          </a:ln>
        </p:spPr>
        <p:txBody>
          <a:bodyPr>
            <a:spAutoFit/>
          </a:bodyPr>
          <a:lstStyle/>
          <a:p>
            <a:pPr>
              <a:spcBef>
                <a:spcPct val="50000"/>
              </a:spcBef>
            </a:pPr>
            <a:r>
              <a:rPr lang="en-GB" sz="3200" b="1">
                <a:solidFill>
                  <a:srgbClr val="008080"/>
                </a:solidFill>
              </a:rPr>
              <a:t> </a:t>
            </a:r>
            <a:r>
              <a:rPr lang="en-GB" sz="3600" b="1">
                <a:solidFill>
                  <a:srgbClr val="FF0000"/>
                </a:solidFill>
              </a:rPr>
              <a:t>Y  = Matrix of Bold signals</a:t>
            </a:r>
          </a:p>
        </p:txBody>
      </p:sp>
      <p:sp>
        <p:nvSpPr>
          <p:cNvPr id="11268" name="Text Box 33"/>
          <p:cNvSpPr txBox="1">
            <a:spLocks noChangeArrowheads="1"/>
          </p:cNvSpPr>
          <p:nvPr/>
        </p:nvSpPr>
        <p:spPr bwMode="auto">
          <a:xfrm>
            <a:off x="6300788" y="6092825"/>
            <a:ext cx="2449512" cy="366713"/>
          </a:xfrm>
          <a:prstGeom prst="rect">
            <a:avLst/>
          </a:prstGeom>
          <a:noFill/>
          <a:ln w="9525">
            <a:noFill/>
            <a:miter lim="800000"/>
            <a:headEnd/>
            <a:tailEnd/>
          </a:ln>
        </p:spPr>
        <p:txBody>
          <a:bodyPr>
            <a:spAutoFit/>
          </a:bodyPr>
          <a:lstStyle/>
          <a:p>
            <a:pPr algn="ctr">
              <a:spcBef>
                <a:spcPct val="50000"/>
              </a:spcBef>
            </a:pPr>
            <a:r>
              <a:rPr lang="en-GB">
                <a:solidFill>
                  <a:srgbClr val="FF0000"/>
                </a:solidFill>
              </a:rPr>
              <a:t>Amplitude/Intensity </a:t>
            </a:r>
          </a:p>
        </p:txBody>
      </p:sp>
      <p:grpSp>
        <p:nvGrpSpPr>
          <p:cNvPr id="11269" name="Group 6"/>
          <p:cNvGrpSpPr>
            <a:grpSpLocks/>
          </p:cNvGrpSpPr>
          <p:nvPr/>
        </p:nvGrpSpPr>
        <p:grpSpPr bwMode="auto">
          <a:xfrm>
            <a:off x="287338" y="2619375"/>
            <a:ext cx="3044825" cy="3387725"/>
            <a:chOff x="1704" y="1326"/>
            <a:chExt cx="1918" cy="2134"/>
          </a:xfrm>
        </p:grpSpPr>
        <p:pic>
          <p:nvPicPr>
            <p:cNvPr id="11292" name="Picture 8"/>
            <p:cNvPicPr>
              <a:picLocks noChangeAspect="1" noChangeArrowheads="1"/>
            </p:cNvPicPr>
            <p:nvPr/>
          </p:nvPicPr>
          <p:blipFill>
            <a:blip r:embed="rId3" cstate="print"/>
            <a:srcRect l="14078" t="28250" r="54161" b="42636"/>
            <a:stretch>
              <a:fillRect/>
            </a:stretch>
          </p:blipFill>
          <p:spPr bwMode="auto">
            <a:xfrm>
              <a:off x="1704" y="1326"/>
              <a:ext cx="670" cy="886"/>
            </a:xfrm>
            <a:prstGeom prst="rect">
              <a:avLst/>
            </a:prstGeom>
            <a:noFill/>
            <a:ln w="9525">
              <a:noFill/>
              <a:miter lim="800000"/>
              <a:headEnd/>
              <a:tailEnd/>
            </a:ln>
          </p:spPr>
        </p:pic>
        <p:pic>
          <p:nvPicPr>
            <p:cNvPr id="11293" name="Picture 8"/>
            <p:cNvPicPr>
              <a:picLocks noChangeAspect="1" noChangeArrowheads="1"/>
            </p:cNvPicPr>
            <p:nvPr/>
          </p:nvPicPr>
          <p:blipFill>
            <a:blip r:embed="rId3" cstate="print"/>
            <a:srcRect l="14078" t="28250" r="54161" b="42636"/>
            <a:stretch>
              <a:fillRect/>
            </a:stretch>
          </p:blipFill>
          <p:spPr bwMode="auto">
            <a:xfrm>
              <a:off x="1800" y="1422"/>
              <a:ext cx="670" cy="886"/>
            </a:xfrm>
            <a:prstGeom prst="rect">
              <a:avLst/>
            </a:prstGeom>
            <a:noFill/>
            <a:ln w="9525">
              <a:noFill/>
              <a:miter lim="800000"/>
              <a:headEnd/>
              <a:tailEnd/>
            </a:ln>
          </p:spPr>
        </p:pic>
        <p:pic>
          <p:nvPicPr>
            <p:cNvPr id="11294" name="Picture 8"/>
            <p:cNvPicPr>
              <a:picLocks noChangeAspect="1" noChangeArrowheads="1"/>
            </p:cNvPicPr>
            <p:nvPr/>
          </p:nvPicPr>
          <p:blipFill>
            <a:blip r:embed="rId3" cstate="print"/>
            <a:srcRect l="14078" t="28250" r="54161" b="42636"/>
            <a:stretch>
              <a:fillRect/>
            </a:stretch>
          </p:blipFill>
          <p:spPr bwMode="auto">
            <a:xfrm>
              <a:off x="1896" y="1518"/>
              <a:ext cx="670" cy="886"/>
            </a:xfrm>
            <a:prstGeom prst="rect">
              <a:avLst/>
            </a:prstGeom>
            <a:noFill/>
            <a:ln w="9525">
              <a:noFill/>
              <a:miter lim="800000"/>
              <a:headEnd/>
              <a:tailEnd/>
            </a:ln>
          </p:spPr>
        </p:pic>
        <p:pic>
          <p:nvPicPr>
            <p:cNvPr id="11295" name="Picture 8"/>
            <p:cNvPicPr>
              <a:picLocks noChangeAspect="1" noChangeArrowheads="1"/>
            </p:cNvPicPr>
            <p:nvPr/>
          </p:nvPicPr>
          <p:blipFill>
            <a:blip r:embed="rId3" cstate="print"/>
            <a:srcRect l="14078" t="28250" r="54161" b="42636"/>
            <a:stretch>
              <a:fillRect/>
            </a:stretch>
          </p:blipFill>
          <p:spPr bwMode="auto">
            <a:xfrm>
              <a:off x="1992" y="1614"/>
              <a:ext cx="670" cy="886"/>
            </a:xfrm>
            <a:prstGeom prst="rect">
              <a:avLst/>
            </a:prstGeom>
            <a:noFill/>
            <a:ln w="9525">
              <a:noFill/>
              <a:miter lim="800000"/>
              <a:headEnd/>
              <a:tailEnd/>
            </a:ln>
          </p:spPr>
        </p:pic>
        <p:pic>
          <p:nvPicPr>
            <p:cNvPr id="11296" name="Picture 8"/>
            <p:cNvPicPr>
              <a:picLocks noChangeAspect="1" noChangeArrowheads="1"/>
            </p:cNvPicPr>
            <p:nvPr/>
          </p:nvPicPr>
          <p:blipFill>
            <a:blip r:embed="rId3" cstate="print"/>
            <a:srcRect l="14078" t="28250" r="54161" b="42636"/>
            <a:stretch>
              <a:fillRect/>
            </a:stretch>
          </p:blipFill>
          <p:spPr bwMode="auto">
            <a:xfrm>
              <a:off x="2088" y="1710"/>
              <a:ext cx="670" cy="886"/>
            </a:xfrm>
            <a:prstGeom prst="rect">
              <a:avLst/>
            </a:prstGeom>
            <a:noFill/>
            <a:ln w="9525">
              <a:noFill/>
              <a:miter lim="800000"/>
              <a:headEnd/>
              <a:tailEnd/>
            </a:ln>
          </p:spPr>
        </p:pic>
        <p:pic>
          <p:nvPicPr>
            <p:cNvPr id="11297" name="Picture 8"/>
            <p:cNvPicPr>
              <a:picLocks noChangeAspect="1" noChangeArrowheads="1"/>
            </p:cNvPicPr>
            <p:nvPr/>
          </p:nvPicPr>
          <p:blipFill>
            <a:blip r:embed="rId3" cstate="print"/>
            <a:srcRect l="14078" t="28250" r="54161" b="42636"/>
            <a:stretch>
              <a:fillRect/>
            </a:stretch>
          </p:blipFill>
          <p:spPr bwMode="auto">
            <a:xfrm>
              <a:off x="2184" y="1806"/>
              <a:ext cx="670" cy="886"/>
            </a:xfrm>
            <a:prstGeom prst="rect">
              <a:avLst/>
            </a:prstGeom>
            <a:noFill/>
            <a:ln w="9525">
              <a:noFill/>
              <a:miter lim="800000"/>
              <a:headEnd/>
              <a:tailEnd/>
            </a:ln>
          </p:spPr>
        </p:pic>
        <p:pic>
          <p:nvPicPr>
            <p:cNvPr id="11298" name="Picture 8"/>
            <p:cNvPicPr>
              <a:picLocks noChangeAspect="1" noChangeArrowheads="1"/>
            </p:cNvPicPr>
            <p:nvPr/>
          </p:nvPicPr>
          <p:blipFill>
            <a:blip r:embed="rId3" cstate="print"/>
            <a:srcRect l="14078" t="28250" r="54161" b="42636"/>
            <a:stretch>
              <a:fillRect/>
            </a:stretch>
          </p:blipFill>
          <p:spPr bwMode="auto">
            <a:xfrm>
              <a:off x="2280" y="1902"/>
              <a:ext cx="670" cy="886"/>
            </a:xfrm>
            <a:prstGeom prst="rect">
              <a:avLst/>
            </a:prstGeom>
            <a:noFill/>
            <a:ln w="9525">
              <a:noFill/>
              <a:miter lim="800000"/>
              <a:headEnd/>
              <a:tailEnd/>
            </a:ln>
          </p:spPr>
        </p:pic>
        <p:pic>
          <p:nvPicPr>
            <p:cNvPr id="11299" name="Picture 8"/>
            <p:cNvPicPr>
              <a:picLocks noChangeAspect="1" noChangeArrowheads="1"/>
            </p:cNvPicPr>
            <p:nvPr/>
          </p:nvPicPr>
          <p:blipFill>
            <a:blip r:embed="rId3" cstate="print"/>
            <a:srcRect l="14078" t="28250" r="54161" b="42636"/>
            <a:stretch>
              <a:fillRect/>
            </a:stretch>
          </p:blipFill>
          <p:spPr bwMode="auto">
            <a:xfrm>
              <a:off x="2376" y="1998"/>
              <a:ext cx="670" cy="886"/>
            </a:xfrm>
            <a:prstGeom prst="rect">
              <a:avLst/>
            </a:prstGeom>
            <a:noFill/>
            <a:ln w="9525">
              <a:noFill/>
              <a:miter lim="800000"/>
              <a:headEnd/>
              <a:tailEnd/>
            </a:ln>
          </p:spPr>
        </p:pic>
        <p:pic>
          <p:nvPicPr>
            <p:cNvPr id="11300" name="Picture 8"/>
            <p:cNvPicPr>
              <a:picLocks noChangeAspect="1" noChangeArrowheads="1"/>
            </p:cNvPicPr>
            <p:nvPr/>
          </p:nvPicPr>
          <p:blipFill>
            <a:blip r:embed="rId3" cstate="print"/>
            <a:srcRect l="14078" t="28250" r="54161" b="42636"/>
            <a:stretch>
              <a:fillRect/>
            </a:stretch>
          </p:blipFill>
          <p:spPr bwMode="auto">
            <a:xfrm>
              <a:off x="2472" y="2094"/>
              <a:ext cx="670" cy="886"/>
            </a:xfrm>
            <a:prstGeom prst="rect">
              <a:avLst/>
            </a:prstGeom>
            <a:noFill/>
            <a:ln w="9525">
              <a:noFill/>
              <a:miter lim="800000"/>
              <a:headEnd/>
              <a:tailEnd/>
            </a:ln>
          </p:spPr>
        </p:pic>
        <p:pic>
          <p:nvPicPr>
            <p:cNvPr id="11301" name="Picture 8"/>
            <p:cNvPicPr>
              <a:picLocks noChangeAspect="1" noChangeArrowheads="1"/>
            </p:cNvPicPr>
            <p:nvPr/>
          </p:nvPicPr>
          <p:blipFill>
            <a:blip r:embed="rId3" cstate="print"/>
            <a:srcRect l="14078" t="28250" r="54161" b="42636"/>
            <a:stretch>
              <a:fillRect/>
            </a:stretch>
          </p:blipFill>
          <p:spPr bwMode="auto">
            <a:xfrm>
              <a:off x="2568" y="2190"/>
              <a:ext cx="670" cy="886"/>
            </a:xfrm>
            <a:prstGeom prst="rect">
              <a:avLst/>
            </a:prstGeom>
            <a:noFill/>
            <a:ln w="9525">
              <a:noFill/>
              <a:miter lim="800000"/>
              <a:headEnd/>
              <a:tailEnd/>
            </a:ln>
          </p:spPr>
        </p:pic>
        <p:pic>
          <p:nvPicPr>
            <p:cNvPr id="11302" name="Picture 8"/>
            <p:cNvPicPr>
              <a:picLocks noChangeAspect="1" noChangeArrowheads="1"/>
            </p:cNvPicPr>
            <p:nvPr/>
          </p:nvPicPr>
          <p:blipFill>
            <a:blip r:embed="rId3" cstate="print"/>
            <a:srcRect l="14078" t="28250" r="54161" b="42636"/>
            <a:stretch>
              <a:fillRect/>
            </a:stretch>
          </p:blipFill>
          <p:spPr bwMode="auto">
            <a:xfrm>
              <a:off x="2664" y="2286"/>
              <a:ext cx="670" cy="886"/>
            </a:xfrm>
            <a:prstGeom prst="rect">
              <a:avLst/>
            </a:prstGeom>
            <a:noFill/>
            <a:ln w="9525">
              <a:noFill/>
              <a:miter lim="800000"/>
              <a:headEnd/>
              <a:tailEnd/>
            </a:ln>
          </p:spPr>
        </p:pic>
        <p:pic>
          <p:nvPicPr>
            <p:cNvPr id="11303" name="Picture 8"/>
            <p:cNvPicPr>
              <a:picLocks noChangeAspect="1" noChangeArrowheads="1"/>
            </p:cNvPicPr>
            <p:nvPr/>
          </p:nvPicPr>
          <p:blipFill>
            <a:blip r:embed="rId3" cstate="print"/>
            <a:srcRect l="14078" t="28250" r="54161" b="42636"/>
            <a:stretch>
              <a:fillRect/>
            </a:stretch>
          </p:blipFill>
          <p:spPr bwMode="auto">
            <a:xfrm>
              <a:off x="2760" y="2382"/>
              <a:ext cx="670" cy="886"/>
            </a:xfrm>
            <a:prstGeom prst="rect">
              <a:avLst/>
            </a:prstGeom>
            <a:noFill/>
            <a:ln w="9525">
              <a:noFill/>
              <a:miter lim="800000"/>
              <a:headEnd/>
              <a:tailEnd/>
            </a:ln>
          </p:spPr>
        </p:pic>
        <p:pic>
          <p:nvPicPr>
            <p:cNvPr id="11304" name="Picture 8"/>
            <p:cNvPicPr>
              <a:picLocks noChangeAspect="1" noChangeArrowheads="1"/>
            </p:cNvPicPr>
            <p:nvPr/>
          </p:nvPicPr>
          <p:blipFill>
            <a:blip r:embed="rId3" cstate="print"/>
            <a:srcRect l="14078" t="28250" r="54161" b="42636"/>
            <a:stretch>
              <a:fillRect/>
            </a:stretch>
          </p:blipFill>
          <p:spPr bwMode="auto">
            <a:xfrm>
              <a:off x="2856" y="2478"/>
              <a:ext cx="670" cy="886"/>
            </a:xfrm>
            <a:prstGeom prst="rect">
              <a:avLst/>
            </a:prstGeom>
            <a:noFill/>
            <a:ln w="9525">
              <a:noFill/>
              <a:miter lim="800000"/>
              <a:headEnd/>
              <a:tailEnd/>
            </a:ln>
          </p:spPr>
        </p:pic>
        <p:pic>
          <p:nvPicPr>
            <p:cNvPr id="11305" name="Picture 8"/>
            <p:cNvPicPr>
              <a:picLocks noChangeAspect="1" noChangeArrowheads="1"/>
            </p:cNvPicPr>
            <p:nvPr/>
          </p:nvPicPr>
          <p:blipFill>
            <a:blip r:embed="rId3" cstate="print"/>
            <a:srcRect l="14078" t="28250" r="54161" b="42636"/>
            <a:stretch>
              <a:fillRect/>
            </a:stretch>
          </p:blipFill>
          <p:spPr bwMode="auto">
            <a:xfrm>
              <a:off x="2952" y="2574"/>
              <a:ext cx="670" cy="886"/>
            </a:xfrm>
            <a:prstGeom prst="rect">
              <a:avLst/>
            </a:prstGeom>
            <a:noFill/>
            <a:ln w="9525">
              <a:noFill/>
              <a:miter lim="800000"/>
              <a:headEnd/>
              <a:tailEnd/>
            </a:ln>
          </p:spPr>
        </p:pic>
      </p:grpSp>
      <p:sp>
        <p:nvSpPr>
          <p:cNvPr id="11270" name="Line 21"/>
          <p:cNvSpPr>
            <a:spLocks noChangeShapeType="1"/>
          </p:cNvSpPr>
          <p:nvPr/>
        </p:nvSpPr>
        <p:spPr bwMode="auto">
          <a:xfrm>
            <a:off x="144463" y="4303713"/>
            <a:ext cx="1727200" cy="1727200"/>
          </a:xfrm>
          <a:prstGeom prst="line">
            <a:avLst/>
          </a:prstGeom>
          <a:noFill/>
          <a:ln w="25400">
            <a:solidFill>
              <a:srgbClr val="FF0000"/>
            </a:solidFill>
            <a:round/>
            <a:headEnd/>
            <a:tailEnd type="triangle" w="lg" len="med"/>
          </a:ln>
        </p:spPr>
        <p:txBody>
          <a:bodyPr/>
          <a:lstStyle/>
          <a:p>
            <a:endParaRPr lang="en-ZA"/>
          </a:p>
        </p:txBody>
      </p:sp>
      <p:sp>
        <p:nvSpPr>
          <p:cNvPr id="11271" name="Text Box 22"/>
          <p:cNvSpPr txBox="1">
            <a:spLocks noChangeArrowheads="1"/>
          </p:cNvSpPr>
          <p:nvPr/>
        </p:nvSpPr>
        <p:spPr bwMode="auto">
          <a:xfrm>
            <a:off x="250825" y="5445125"/>
            <a:ext cx="1584325" cy="977900"/>
          </a:xfrm>
          <a:prstGeom prst="rect">
            <a:avLst/>
          </a:prstGeom>
          <a:noFill/>
          <a:ln w="9525">
            <a:noFill/>
            <a:miter lim="800000"/>
            <a:headEnd/>
            <a:tailEnd/>
          </a:ln>
        </p:spPr>
        <p:txBody>
          <a:bodyPr>
            <a:spAutoFit/>
          </a:bodyPr>
          <a:lstStyle/>
          <a:p>
            <a:pPr algn="ctr">
              <a:spcBef>
                <a:spcPct val="50000"/>
              </a:spcBef>
            </a:pPr>
            <a:r>
              <a:rPr lang="en-GB">
                <a:solidFill>
                  <a:srgbClr val="FF0000"/>
                </a:solidFill>
              </a:rPr>
              <a:t>Time </a:t>
            </a:r>
          </a:p>
          <a:p>
            <a:pPr>
              <a:spcBef>
                <a:spcPct val="50000"/>
              </a:spcBef>
            </a:pPr>
            <a:r>
              <a:rPr lang="en-GB" sz="1600" b="1"/>
              <a:t>(scan every 3 seconds)</a:t>
            </a:r>
          </a:p>
        </p:txBody>
      </p:sp>
      <p:pic>
        <p:nvPicPr>
          <p:cNvPr id="11272" name="Picture 23"/>
          <p:cNvPicPr>
            <a:picLocks noChangeArrowheads="1"/>
          </p:cNvPicPr>
          <p:nvPr/>
        </p:nvPicPr>
        <p:blipFill>
          <a:blip r:embed="rId4" cstate="print"/>
          <a:srcRect/>
          <a:stretch>
            <a:fillRect/>
          </a:stretch>
        </p:blipFill>
        <p:spPr bwMode="auto">
          <a:xfrm>
            <a:off x="5976938" y="2503488"/>
            <a:ext cx="1079500" cy="3533775"/>
          </a:xfrm>
          <a:prstGeom prst="rect">
            <a:avLst/>
          </a:prstGeom>
          <a:noFill/>
          <a:ln w="9525">
            <a:noFill/>
            <a:miter lim="800000"/>
            <a:headEnd/>
            <a:tailEnd/>
          </a:ln>
        </p:spPr>
      </p:pic>
      <p:sp>
        <p:nvSpPr>
          <p:cNvPr id="11273" name="Line 24"/>
          <p:cNvSpPr>
            <a:spLocks noChangeShapeType="1"/>
          </p:cNvSpPr>
          <p:nvPr/>
        </p:nvSpPr>
        <p:spPr bwMode="auto">
          <a:xfrm>
            <a:off x="3602038" y="3052763"/>
            <a:ext cx="2159000" cy="0"/>
          </a:xfrm>
          <a:prstGeom prst="line">
            <a:avLst/>
          </a:prstGeom>
          <a:noFill/>
          <a:ln w="25400">
            <a:solidFill>
              <a:srgbClr val="008080"/>
            </a:solidFill>
            <a:round/>
            <a:headEnd/>
            <a:tailEnd type="triangle" w="lg" len="med"/>
          </a:ln>
        </p:spPr>
        <p:txBody>
          <a:bodyPr/>
          <a:lstStyle/>
          <a:p>
            <a:endParaRPr lang="en-ZA"/>
          </a:p>
        </p:txBody>
      </p:sp>
      <p:sp>
        <p:nvSpPr>
          <p:cNvPr id="11274" name="Line 25"/>
          <p:cNvSpPr>
            <a:spLocks noChangeShapeType="1"/>
          </p:cNvSpPr>
          <p:nvPr/>
        </p:nvSpPr>
        <p:spPr bwMode="auto">
          <a:xfrm>
            <a:off x="3602038" y="3484563"/>
            <a:ext cx="2159000" cy="0"/>
          </a:xfrm>
          <a:prstGeom prst="line">
            <a:avLst/>
          </a:prstGeom>
          <a:noFill/>
          <a:ln w="25400">
            <a:solidFill>
              <a:srgbClr val="008080"/>
            </a:solidFill>
            <a:round/>
            <a:headEnd/>
            <a:tailEnd type="triangle" w="lg" len="med"/>
          </a:ln>
        </p:spPr>
        <p:txBody>
          <a:bodyPr/>
          <a:lstStyle/>
          <a:p>
            <a:endParaRPr lang="en-ZA"/>
          </a:p>
        </p:txBody>
      </p:sp>
      <p:sp>
        <p:nvSpPr>
          <p:cNvPr id="11275" name="Line 26"/>
          <p:cNvSpPr>
            <a:spLocks noChangeShapeType="1"/>
          </p:cNvSpPr>
          <p:nvPr/>
        </p:nvSpPr>
        <p:spPr bwMode="auto">
          <a:xfrm>
            <a:off x="3600450" y="3916363"/>
            <a:ext cx="2159000" cy="0"/>
          </a:xfrm>
          <a:prstGeom prst="line">
            <a:avLst/>
          </a:prstGeom>
          <a:noFill/>
          <a:ln w="25400">
            <a:solidFill>
              <a:srgbClr val="008080"/>
            </a:solidFill>
            <a:round/>
            <a:headEnd/>
            <a:tailEnd type="triangle" w="lg" len="med"/>
          </a:ln>
        </p:spPr>
        <p:txBody>
          <a:bodyPr/>
          <a:lstStyle/>
          <a:p>
            <a:endParaRPr lang="en-ZA"/>
          </a:p>
        </p:txBody>
      </p:sp>
      <p:sp>
        <p:nvSpPr>
          <p:cNvPr id="11276" name="Line 27"/>
          <p:cNvSpPr>
            <a:spLocks noChangeShapeType="1"/>
          </p:cNvSpPr>
          <p:nvPr/>
        </p:nvSpPr>
        <p:spPr bwMode="auto">
          <a:xfrm>
            <a:off x="3600450" y="4348163"/>
            <a:ext cx="2159000" cy="0"/>
          </a:xfrm>
          <a:prstGeom prst="line">
            <a:avLst/>
          </a:prstGeom>
          <a:noFill/>
          <a:ln w="25400">
            <a:solidFill>
              <a:srgbClr val="008080"/>
            </a:solidFill>
            <a:round/>
            <a:headEnd/>
            <a:tailEnd type="triangle" w="lg" len="med"/>
          </a:ln>
        </p:spPr>
        <p:txBody>
          <a:bodyPr/>
          <a:lstStyle/>
          <a:p>
            <a:endParaRPr lang="en-ZA"/>
          </a:p>
        </p:txBody>
      </p:sp>
      <p:sp>
        <p:nvSpPr>
          <p:cNvPr id="11277" name="Line 28"/>
          <p:cNvSpPr>
            <a:spLocks noChangeShapeType="1"/>
          </p:cNvSpPr>
          <p:nvPr/>
        </p:nvSpPr>
        <p:spPr bwMode="auto">
          <a:xfrm>
            <a:off x="3600450" y="4781550"/>
            <a:ext cx="2159000" cy="0"/>
          </a:xfrm>
          <a:prstGeom prst="line">
            <a:avLst/>
          </a:prstGeom>
          <a:noFill/>
          <a:ln w="25400">
            <a:solidFill>
              <a:srgbClr val="008080"/>
            </a:solidFill>
            <a:round/>
            <a:headEnd/>
            <a:tailEnd type="triangle" w="lg" len="med"/>
          </a:ln>
        </p:spPr>
        <p:txBody>
          <a:bodyPr/>
          <a:lstStyle/>
          <a:p>
            <a:endParaRPr lang="en-ZA"/>
          </a:p>
        </p:txBody>
      </p:sp>
      <p:sp>
        <p:nvSpPr>
          <p:cNvPr id="11278" name="Line 29"/>
          <p:cNvSpPr>
            <a:spLocks noChangeShapeType="1"/>
          </p:cNvSpPr>
          <p:nvPr/>
        </p:nvSpPr>
        <p:spPr bwMode="auto">
          <a:xfrm>
            <a:off x="3600450" y="5213350"/>
            <a:ext cx="2159000" cy="0"/>
          </a:xfrm>
          <a:prstGeom prst="line">
            <a:avLst/>
          </a:prstGeom>
          <a:noFill/>
          <a:ln w="25400">
            <a:solidFill>
              <a:srgbClr val="008080"/>
            </a:solidFill>
            <a:round/>
            <a:headEnd/>
            <a:tailEnd type="triangle" w="lg" len="med"/>
          </a:ln>
        </p:spPr>
        <p:txBody>
          <a:bodyPr/>
          <a:lstStyle/>
          <a:p>
            <a:endParaRPr lang="en-ZA"/>
          </a:p>
        </p:txBody>
      </p:sp>
      <p:sp>
        <p:nvSpPr>
          <p:cNvPr id="11279" name="Text Box 30"/>
          <p:cNvSpPr txBox="1">
            <a:spLocks noChangeArrowheads="1"/>
          </p:cNvSpPr>
          <p:nvPr/>
        </p:nvSpPr>
        <p:spPr bwMode="auto">
          <a:xfrm>
            <a:off x="179388" y="1989138"/>
            <a:ext cx="2808287" cy="396875"/>
          </a:xfrm>
          <a:prstGeom prst="rect">
            <a:avLst/>
          </a:prstGeom>
          <a:noFill/>
          <a:ln w="9525">
            <a:noFill/>
            <a:miter lim="800000"/>
            <a:headEnd/>
            <a:tailEnd/>
          </a:ln>
        </p:spPr>
        <p:txBody>
          <a:bodyPr>
            <a:spAutoFit/>
          </a:bodyPr>
          <a:lstStyle/>
          <a:p>
            <a:pPr>
              <a:spcBef>
                <a:spcPct val="50000"/>
              </a:spcBef>
            </a:pPr>
            <a:r>
              <a:rPr lang="en-GB" sz="2000" b="1">
                <a:solidFill>
                  <a:schemeClr val="tx2"/>
                </a:solidFill>
              </a:rPr>
              <a:t>fMRI brain scans</a:t>
            </a:r>
          </a:p>
        </p:txBody>
      </p:sp>
      <p:sp>
        <p:nvSpPr>
          <p:cNvPr id="11280" name="Text Box 31"/>
          <p:cNvSpPr txBox="1">
            <a:spLocks noChangeArrowheads="1"/>
          </p:cNvSpPr>
          <p:nvPr/>
        </p:nvSpPr>
        <p:spPr bwMode="auto">
          <a:xfrm>
            <a:off x="5183188" y="1973263"/>
            <a:ext cx="3132137" cy="457200"/>
          </a:xfrm>
          <a:prstGeom prst="rect">
            <a:avLst/>
          </a:prstGeom>
          <a:noFill/>
          <a:ln w="9525">
            <a:noFill/>
            <a:miter lim="800000"/>
            <a:headEnd/>
            <a:tailEnd/>
          </a:ln>
        </p:spPr>
        <p:txBody>
          <a:bodyPr>
            <a:spAutoFit/>
          </a:bodyPr>
          <a:lstStyle/>
          <a:p>
            <a:pPr>
              <a:spcBef>
                <a:spcPct val="50000"/>
              </a:spcBef>
            </a:pPr>
            <a:r>
              <a:rPr lang="en-GB" sz="2400" b="1">
                <a:solidFill>
                  <a:schemeClr val="tx2"/>
                </a:solidFill>
              </a:rPr>
              <a:t>Voxel time course</a:t>
            </a:r>
          </a:p>
        </p:txBody>
      </p:sp>
      <p:sp>
        <p:nvSpPr>
          <p:cNvPr id="11281" name="Text Box 34"/>
          <p:cNvSpPr txBox="1">
            <a:spLocks noChangeArrowheads="1"/>
          </p:cNvSpPr>
          <p:nvPr/>
        </p:nvSpPr>
        <p:spPr bwMode="auto">
          <a:xfrm>
            <a:off x="5541963" y="6078538"/>
            <a:ext cx="3602037" cy="779462"/>
          </a:xfrm>
          <a:prstGeom prst="rect">
            <a:avLst/>
          </a:prstGeom>
          <a:noFill/>
          <a:ln w="9525">
            <a:noFill/>
            <a:miter lim="800000"/>
            <a:headEnd/>
            <a:tailEnd/>
          </a:ln>
        </p:spPr>
        <p:txBody>
          <a:bodyPr>
            <a:spAutoFit/>
          </a:bodyPr>
          <a:lstStyle/>
          <a:p>
            <a:pPr algn="ctr">
              <a:spcBef>
                <a:spcPct val="50000"/>
              </a:spcBef>
            </a:pPr>
            <a:endParaRPr lang="en-GB">
              <a:solidFill>
                <a:srgbClr val="FF0000"/>
              </a:solidFill>
            </a:endParaRPr>
          </a:p>
          <a:p>
            <a:pPr>
              <a:spcBef>
                <a:spcPct val="50000"/>
              </a:spcBef>
            </a:pPr>
            <a:r>
              <a:rPr lang="en-GB"/>
              <a:t>	1 voxel = ~ 3mm³</a:t>
            </a:r>
          </a:p>
        </p:txBody>
      </p:sp>
      <p:sp>
        <p:nvSpPr>
          <p:cNvPr id="11282" name="Line 35"/>
          <p:cNvSpPr>
            <a:spLocks noChangeShapeType="1"/>
          </p:cNvSpPr>
          <p:nvPr/>
        </p:nvSpPr>
        <p:spPr bwMode="auto">
          <a:xfrm flipH="1">
            <a:off x="7199313" y="2909888"/>
            <a:ext cx="0" cy="3024187"/>
          </a:xfrm>
          <a:prstGeom prst="line">
            <a:avLst/>
          </a:prstGeom>
          <a:noFill/>
          <a:ln w="25400">
            <a:solidFill>
              <a:srgbClr val="FF0000"/>
            </a:solidFill>
            <a:round/>
            <a:headEnd/>
            <a:tailEnd type="triangle" w="lg" len="med"/>
          </a:ln>
        </p:spPr>
        <p:txBody>
          <a:bodyPr/>
          <a:lstStyle/>
          <a:p>
            <a:endParaRPr lang="en-ZA"/>
          </a:p>
        </p:txBody>
      </p:sp>
      <p:sp>
        <p:nvSpPr>
          <p:cNvPr id="11283" name="Rectangle 36"/>
          <p:cNvSpPr>
            <a:spLocks noChangeArrowheads="1"/>
          </p:cNvSpPr>
          <p:nvPr/>
        </p:nvSpPr>
        <p:spPr bwMode="auto">
          <a:xfrm>
            <a:off x="7299325" y="3773488"/>
            <a:ext cx="692150" cy="366712"/>
          </a:xfrm>
          <a:prstGeom prst="rect">
            <a:avLst/>
          </a:prstGeom>
          <a:noFill/>
          <a:ln w="9525">
            <a:noFill/>
            <a:miter lim="800000"/>
            <a:headEnd/>
            <a:tailEnd/>
          </a:ln>
        </p:spPr>
        <p:txBody>
          <a:bodyPr wrap="none">
            <a:spAutoFit/>
          </a:bodyPr>
          <a:lstStyle/>
          <a:p>
            <a:r>
              <a:rPr lang="en-GB">
                <a:solidFill>
                  <a:srgbClr val="FF0000"/>
                </a:solidFill>
              </a:rPr>
              <a:t>Time</a:t>
            </a:r>
          </a:p>
        </p:txBody>
      </p:sp>
      <p:sp>
        <p:nvSpPr>
          <p:cNvPr id="11284" name="Rectangle 37"/>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‘Y’ in the GLM</a:t>
            </a:r>
            <a:endParaRPr lang="fr-FR" sz="4000" b="1">
              <a:solidFill>
                <a:schemeClr val="bg1"/>
              </a:solidFill>
            </a:endParaRPr>
          </a:p>
        </p:txBody>
      </p:sp>
      <p:grpSp>
        <p:nvGrpSpPr>
          <p:cNvPr id="11285" name="Group 39"/>
          <p:cNvGrpSpPr>
            <a:grpSpLocks/>
          </p:cNvGrpSpPr>
          <p:nvPr/>
        </p:nvGrpSpPr>
        <p:grpSpPr bwMode="auto">
          <a:xfrm>
            <a:off x="8021638" y="2060575"/>
            <a:ext cx="1122362" cy="3981450"/>
            <a:chOff x="5365" y="980"/>
            <a:chExt cx="707" cy="2508"/>
          </a:xfrm>
        </p:grpSpPr>
        <p:pic>
          <p:nvPicPr>
            <p:cNvPr id="11288" name="Picture 7"/>
            <p:cNvPicPr>
              <a:picLocks noChangeAspect="1" noChangeArrowheads="1"/>
            </p:cNvPicPr>
            <p:nvPr/>
          </p:nvPicPr>
          <p:blipFill>
            <a:blip r:embed="rId5" cstate="print"/>
            <a:srcRect l="566" t="1338" r="1385" b="781"/>
            <a:stretch>
              <a:fillRect/>
            </a:stretch>
          </p:blipFill>
          <p:spPr bwMode="auto">
            <a:xfrm>
              <a:off x="5365" y="1329"/>
              <a:ext cx="707" cy="2153"/>
            </a:xfrm>
            <a:prstGeom prst="rect">
              <a:avLst/>
            </a:prstGeom>
            <a:noFill/>
            <a:ln w="9525">
              <a:noFill/>
              <a:miter lim="800000"/>
              <a:headEnd/>
              <a:tailEnd/>
            </a:ln>
          </p:spPr>
        </p:pic>
        <p:sp>
          <p:nvSpPr>
            <p:cNvPr id="11289" name="Line 31"/>
            <p:cNvSpPr>
              <a:spLocks noChangeShapeType="1"/>
            </p:cNvSpPr>
            <p:nvPr/>
          </p:nvSpPr>
          <p:spPr bwMode="auto">
            <a:xfrm>
              <a:off x="5651" y="1346"/>
              <a:ext cx="1" cy="2142"/>
            </a:xfrm>
            <a:prstGeom prst="line">
              <a:avLst/>
            </a:prstGeom>
            <a:noFill/>
            <a:ln w="36000">
              <a:solidFill>
                <a:srgbClr val="FF0000"/>
              </a:solidFill>
              <a:round/>
              <a:headEnd/>
              <a:tailEnd/>
            </a:ln>
          </p:spPr>
          <p:txBody>
            <a:bodyPr/>
            <a:lstStyle/>
            <a:p>
              <a:endParaRPr lang="en-ZA"/>
            </a:p>
          </p:txBody>
        </p:sp>
        <p:sp>
          <p:nvSpPr>
            <p:cNvPr id="11290" name="Rectangle 33"/>
            <p:cNvSpPr>
              <a:spLocks noChangeArrowheads="1"/>
            </p:cNvSpPr>
            <p:nvPr/>
          </p:nvSpPr>
          <p:spPr bwMode="auto">
            <a:xfrm>
              <a:off x="5577" y="980"/>
              <a:ext cx="255" cy="288"/>
            </a:xfrm>
            <a:prstGeom prst="rect">
              <a:avLst/>
            </a:prstGeom>
            <a:noFill/>
            <a:ln w="9525">
              <a:noFill/>
              <a:miter lim="800000"/>
              <a:headEnd/>
              <a:tailEnd/>
            </a:ln>
          </p:spPr>
          <p:txBody>
            <a:bodyPr wrap="none">
              <a:spAutoFit/>
            </a:bodyPr>
            <a:lstStyle/>
            <a:p>
              <a:pPr eaLnBrk="0" hangingPunct="0"/>
              <a:r>
                <a:rPr lang="en-GB" sz="2400" b="1">
                  <a:solidFill>
                    <a:srgbClr val="FF0000"/>
                  </a:solidFill>
                  <a:latin typeface="Times New Roman" pitchFamily="18" charset="0"/>
                </a:rPr>
                <a:t>Y</a:t>
              </a:r>
              <a:endParaRPr lang="en-US" sz="2400" b="1">
                <a:solidFill>
                  <a:srgbClr val="FF0000"/>
                </a:solidFill>
                <a:latin typeface="Times New Roman" pitchFamily="18" charset="0"/>
              </a:endParaRPr>
            </a:p>
          </p:txBody>
        </p:sp>
        <p:sp>
          <p:nvSpPr>
            <p:cNvPr id="11291" name="Line 41"/>
            <p:cNvSpPr>
              <a:spLocks noChangeShapeType="1"/>
            </p:cNvSpPr>
            <p:nvPr/>
          </p:nvSpPr>
          <p:spPr bwMode="auto">
            <a:xfrm>
              <a:off x="5707" y="1344"/>
              <a:ext cx="1" cy="2142"/>
            </a:xfrm>
            <a:prstGeom prst="line">
              <a:avLst/>
            </a:prstGeom>
            <a:noFill/>
            <a:ln w="36000">
              <a:solidFill>
                <a:srgbClr val="FF0000"/>
              </a:solidFill>
              <a:round/>
              <a:headEnd/>
              <a:tailEnd/>
            </a:ln>
          </p:spPr>
          <p:txBody>
            <a:bodyPr/>
            <a:lstStyle/>
            <a:p>
              <a:endParaRPr lang="en-ZA"/>
            </a:p>
          </p:txBody>
        </p:sp>
      </p:grpSp>
      <p:sp>
        <p:nvSpPr>
          <p:cNvPr id="11286" name="Line 42"/>
          <p:cNvSpPr>
            <a:spLocks noChangeShapeType="1"/>
          </p:cNvSpPr>
          <p:nvPr/>
        </p:nvSpPr>
        <p:spPr bwMode="auto">
          <a:xfrm>
            <a:off x="7019925" y="2635250"/>
            <a:ext cx="1439863" cy="1588"/>
          </a:xfrm>
          <a:prstGeom prst="line">
            <a:avLst/>
          </a:prstGeom>
          <a:noFill/>
          <a:ln w="36000">
            <a:solidFill>
              <a:srgbClr val="FF0000"/>
            </a:solidFill>
            <a:round/>
            <a:headEnd/>
            <a:tailEnd type="triangle" w="med" len="med"/>
          </a:ln>
        </p:spPr>
        <p:txBody>
          <a:bodyPr/>
          <a:lstStyle/>
          <a:p>
            <a:endParaRPr lang="en-ZA"/>
          </a:p>
        </p:txBody>
      </p:sp>
      <p:sp>
        <p:nvSpPr>
          <p:cNvPr id="11287" name="Line 32"/>
          <p:cNvSpPr>
            <a:spLocks noChangeShapeType="1"/>
          </p:cNvSpPr>
          <p:nvPr/>
        </p:nvSpPr>
        <p:spPr bwMode="auto">
          <a:xfrm>
            <a:off x="6877050" y="5876925"/>
            <a:ext cx="1655763" cy="96838"/>
          </a:xfrm>
          <a:prstGeom prst="line">
            <a:avLst/>
          </a:prstGeom>
          <a:noFill/>
          <a:ln w="25400">
            <a:solidFill>
              <a:srgbClr val="FF0000"/>
            </a:solidFill>
            <a:round/>
            <a:headEnd/>
            <a:tailEnd type="triangle" w="lg" len="med"/>
          </a:ln>
        </p:spPr>
        <p:txBody>
          <a:bodyPr/>
          <a:lstStyle/>
          <a:p>
            <a:endParaRPr lang="en-Z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p:cNvPicPr>
            <a:picLocks noChangeAspect="1" noChangeArrowheads="1"/>
          </p:cNvPicPr>
          <p:nvPr/>
        </p:nvPicPr>
        <p:blipFill>
          <a:blip r:embed="rId3" cstate="print"/>
          <a:srcRect l="21637" t="12311" r="15608" b="11301"/>
          <a:stretch>
            <a:fillRect/>
          </a:stretch>
        </p:blipFill>
        <p:spPr bwMode="auto">
          <a:xfrm>
            <a:off x="2987675" y="1268413"/>
            <a:ext cx="4897438" cy="4749800"/>
          </a:xfrm>
          <a:prstGeom prst="rect">
            <a:avLst/>
          </a:prstGeom>
          <a:noFill/>
          <a:ln w="9525">
            <a:noFill/>
            <a:miter lim="800000"/>
            <a:headEnd/>
            <a:tailEnd/>
          </a:ln>
        </p:spPr>
      </p:pic>
      <p:sp>
        <p:nvSpPr>
          <p:cNvPr id="12291" name="Text Box 4"/>
          <p:cNvSpPr txBox="1">
            <a:spLocks noChangeArrowheads="1"/>
          </p:cNvSpPr>
          <p:nvPr/>
        </p:nvSpPr>
        <p:spPr bwMode="auto">
          <a:xfrm>
            <a:off x="2555875" y="692150"/>
            <a:ext cx="6264275" cy="641350"/>
          </a:xfrm>
          <a:prstGeom prst="rect">
            <a:avLst/>
          </a:prstGeom>
          <a:noFill/>
          <a:ln w="9525">
            <a:noFill/>
            <a:miter lim="800000"/>
            <a:headEnd/>
            <a:tailEnd/>
          </a:ln>
        </p:spPr>
        <p:txBody>
          <a:bodyPr>
            <a:spAutoFit/>
          </a:bodyPr>
          <a:lstStyle/>
          <a:p>
            <a:pPr>
              <a:spcBef>
                <a:spcPct val="50000"/>
              </a:spcBef>
            </a:pPr>
            <a:r>
              <a:rPr lang="en-GB" sz="3200" b="1">
                <a:solidFill>
                  <a:srgbClr val="008080"/>
                </a:solidFill>
              </a:rPr>
              <a:t> </a:t>
            </a:r>
            <a:r>
              <a:rPr lang="en-GB" sz="3600" b="1">
                <a:solidFill>
                  <a:srgbClr val="6666FF"/>
                </a:solidFill>
              </a:rPr>
              <a:t>X  = Design Matrix</a:t>
            </a:r>
          </a:p>
        </p:txBody>
      </p:sp>
      <p:sp>
        <p:nvSpPr>
          <p:cNvPr id="12292" name="Line 6"/>
          <p:cNvSpPr>
            <a:spLocks noChangeShapeType="1"/>
          </p:cNvSpPr>
          <p:nvPr/>
        </p:nvSpPr>
        <p:spPr bwMode="auto">
          <a:xfrm>
            <a:off x="2987675" y="1836738"/>
            <a:ext cx="0" cy="4129087"/>
          </a:xfrm>
          <a:prstGeom prst="line">
            <a:avLst/>
          </a:prstGeom>
          <a:noFill/>
          <a:ln w="25400">
            <a:solidFill>
              <a:srgbClr val="FF0000"/>
            </a:solidFill>
            <a:round/>
            <a:headEnd/>
            <a:tailEnd type="triangle" w="lg" len="med"/>
          </a:ln>
        </p:spPr>
        <p:txBody>
          <a:bodyPr/>
          <a:lstStyle/>
          <a:p>
            <a:endParaRPr lang="en-ZA"/>
          </a:p>
        </p:txBody>
      </p:sp>
      <p:sp>
        <p:nvSpPr>
          <p:cNvPr id="12293" name="Rectangle 7"/>
          <p:cNvSpPr>
            <a:spLocks noChangeArrowheads="1"/>
          </p:cNvSpPr>
          <p:nvPr/>
        </p:nvSpPr>
        <p:spPr bwMode="auto">
          <a:xfrm>
            <a:off x="2106613" y="3132138"/>
            <a:ext cx="692150" cy="641350"/>
          </a:xfrm>
          <a:prstGeom prst="rect">
            <a:avLst/>
          </a:prstGeom>
          <a:noFill/>
          <a:ln w="9525">
            <a:noFill/>
            <a:miter lim="800000"/>
            <a:headEnd/>
            <a:tailEnd/>
          </a:ln>
        </p:spPr>
        <p:txBody>
          <a:bodyPr wrap="none">
            <a:spAutoFit/>
          </a:bodyPr>
          <a:lstStyle/>
          <a:p>
            <a:pPr algn="ctr"/>
            <a:r>
              <a:rPr lang="en-GB">
                <a:solidFill>
                  <a:schemeClr val="tx2"/>
                </a:solidFill>
              </a:rPr>
              <a:t>Time</a:t>
            </a:r>
          </a:p>
          <a:p>
            <a:pPr algn="ctr"/>
            <a:r>
              <a:rPr lang="en-GB">
                <a:solidFill>
                  <a:schemeClr val="tx2"/>
                </a:solidFill>
              </a:rPr>
              <a:t>(n)</a:t>
            </a:r>
          </a:p>
        </p:txBody>
      </p:sp>
      <p:sp>
        <p:nvSpPr>
          <p:cNvPr id="12294" name="Line 8"/>
          <p:cNvSpPr>
            <a:spLocks noChangeShapeType="1"/>
          </p:cNvSpPr>
          <p:nvPr/>
        </p:nvSpPr>
        <p:spPr bwMode="auto">
          <a:xfrm flipV="1">
            <a:off x="3349625" y="6084888"/>
            <a:ext cx="2374900" cy="0"/>
          </a:xfrm>
          <a:prstGeom prst="line">
            <a:avLst/>
          </a:prstGeom>
          <a:noFill/>
          <a:ln w="25400">
            <a:solidFill>
              <a:srgbClr val="FF0000"/>
            </a:solidFill>
            <a:round/>
            <a:headEnd/>
            <a:tailEnd type="triangle" w="lg" len="med"/>
          </a:ln>
        </p:spPr>
        <p:txBody>
          <a:bodyPr/>
          <a:lstStyle/>
          <a:p>
            <a:endParaRPr lang="en-ZA"/>
          </a:p>
        </p:txBody>
      </p:sp>
      <p:sp>
        <p:nvSpPr>
          <p:cNvPr id="12295" name="Rectangle 9"/>
          <p:cNvSpPr>
            <a:spLocks noChangeArrowheads="1"/>
          </p:cNvSpPr>
          <p:nvPr/>
        </p:nvSpPr>
        <p:spPr bwMode="auto">
          <a:xfrm>
            <a:off x="3725863" y="6157913"/>
            <a:ext cx="2141537" cy="366712"/>
          </a:xfrm>
          <a:prstGeom prst="rect">
            <a:avLst/>
          </a:prstGeom>
          <a:noFill/>
          <a:ln w="9525">
            <a:noFill/>
            <a:miter lim="800000"/>
            <a:headEnd/>
            <a:tailEnd/>
          </a:ln>
        </p:spPr>
        <p:txBody>
          <a:bodyPr>
            <a:spAutoFit/>
          </a:bodyPr>
          <a:lstStyle/>
          <a:p>
            <a:r>
              <a:rPr lang="en-GB">
                <a:solidFill>
                  <a:schemeClr val="tx2"/>
                </a:solidFill>
              </a:rPr>
              <a:t>Regressors (m)</a:t>
            </a:r>
          </a:p>
        </p:txBody>
      </p:sp>
      <p:sp>
        <p:nvSpPr>
          <p:cNvPr id="12296" name="Rectangle 10"/>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‘X’ in the GLM</a:t>
            </a:r>
            <a:endParaRPr lang="fr-FR" sz="4000" b="1">
              <a:solidFill>
                <a:schemeClr val="bg1"/>
              </a:solidFill>
            </a:endParaRPr>
          </a:p>
        </p:txBody>
      </p:sp>
      <p:pic>
        <p:nvPicPr>
          <p:cNvPr id="12297" name="Picture 13" descr="Statistical Parametric Map &#10;        of Ventral Striatum"/>
          <p:cNvPicPr>
            <a:picLocks noChangeAspect="1" noChangeArrowheads="1"/>
          </p:cNvPicPr>
          <p:nvPr/>
        </p:nvPicPr>
        <p:blipFill>
          <a:blip r:embed="rId4" cstate="print"/>
          <a:srcRect/>
          <a:stretch>
            <a:fillRect/>
          </a:stretch>
        </p:blipFill>
        <p:spPr bwMode="auto">
          <a:xfrm>
            <a:off x="250825" y="4149725"/>
            <a:ext cx="2051050" cy="204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981075"/>
            <a:ext cx="8893175" cy="6754157"/>
          </a:xfrm>
          <a:prstGeom prst="rect">
            <a:avLst/>
          </a:prstGeom>
          <a:noFill/>
          <a:ln w="9525">
            <a:noFill/>
            <a:miter lim="800000"/>
            <a:headEnd/>
            <a:tailEnd/>
          </a:ln>
        </p:spPr>
        <p:txBody>
          <a:bodyPr>
            <a:spAutoFit/>
          </a:bodyPr>
          <a:lstStyle/>
          <a:p>
            <a:pPr>
              <a:lnSpc>
                <a:spcPct val="115000"/>
              </a:lnSpc>
              <a:spcBef>
                <a:spcPct val="50000"/>
              </a:spcBef>
              <a:buClr>
                <a:schemeClr val="tx2"/>
              </a:buClr>
              <a:buFont typeface="Wingdings" pitchFamily="2" charset="2"/>
              <a:buChar char="Ø"/>
            </a:pPr>
            <a:r>
              <a:rPr lang="en-GB" dirty="0"/>
              <a:t> </a:t>
            </a:r>
            <a:r>
              <a:rPr lang="en-GB" b="1" dirty="0" err="1">
                <a:solidFill>
                  <a:schemeClr val="tx2"/>
                </a:solidFill>
              </a:rPr>
              <a:t>Regressors</a:t>
            </a:r>
            <a:r>
              <a:rPr lang="en-GB" b="1" dirty="0"/>
              <a:t> </a:t>
            </a:r>
            <a:r>
              <a:rPr lang="en-GB" dirty="0"/>
              <a:t>– represent the hypothesised contribution of your experiment to the </a:t>
            </a:r>
            <a:r>
              <a:rPr lang="en-GB" dirty="0" err="1"/>
              <a:t>fMRI</a:t>
            </a:r>
            <a:r>
              <a:rPr lang="en-GB" dirty="0"/>
              <a:t> time series. They are represented by the columns in the design matrix (1column = 1  </a:t>
            </a:r>
            <a:r>
              <a:rPr lang="en-GB" dirty="0" err="1"/>
              <a:t>regressor</a:t>
            </a:r>
            <a:r>
              <a:rPr lang="en-GB" dirty="0"/>
              <a:t>)  </a:t>
            </a:r>
          </a:p>
          <a:p>
            <a:pPr>
              <a:lnSpc>
                <a:spcPct val="115000"/>
              </a:lnSpc>
              <a:spcBef>
                <a:spcPct val="50000"/>
              </a:spcBef>
              <a:buClr>
                <a:schemeClr val="tx2"/>
              </a:buClr>
              <a:buFont typeface="Wingdings" pitchFamily="2" charset="2"/>
              <a:buChar char="Ø"/>
            </a:pPr>
            <a:endParaRPr lang="en-GB" dirty="0">
              <a:solidFill>
                <a:srgbClr val="008080"/>
              </a:solidFill>
            </a:endParaRPr>
          </a:p>
          <a:p>
            <a:pPr>
              <a:lnSpc>
                <a:spcPct val="115000"/>
              </a:lnSpc>
              <a:spcBef>
                <a:spcPct val="50000"/>
              </a:spcBef>
              <a:buClr>
                <a:schemeClr val="tx2"/>
              </a:buClr>
              <a:buFont typeface="Wingdings" pitchFamily="2" charset="2"/>
              <a:buChar char="Ø"/>
            </a:pPr>
            <a:r>
              <a:rPr lang="en-GB" dirty="0"/>
              <a:t> </a:t>
            </a:r>
            <a:r>
              <a:rPr lang="en-GB" b="1" dirty="0" err="1">
                <a:solidFill>
                  <a:schemeClr val="tx2"/>
                </a:solidFill>
              </a:rPr>
              <a:t>Regressors</a:t>
            </a:r>
            <a:r>
              <a:rPr lang="en-GB" b="1" dirty="0">
                <a:solidFill>
                  <a:schemeClr val="tx2"/>
                </a:solidFill>
              </a:rPr>
              <a:t> of interest</a:t>
            </a:r>
            <a:r>
              <a:rPr lang="en-GB" dirty="0">
                <a:solidFill>
                  <a:srgbClr val="008080"/>
                </a:solidFill>
              </a:rPr>
              <a:t> </a:t>
            </a:r>
            <a:r>
              <a:rPr lang="en-GB" dirty="0"/>
              <a:t>i.e. Experimental </a:t>
            </a:r>
            <a:r>
              <a:rPr lang="en-GB" dirty="0" err="1"/>
              <a:t>Regressors</a:t>
            </a:r>
            <a:r>
              <a:rPr lang="en-GB" dirty="0">
                <a:solidFill>
                  <a:srgbClr val="008080"/>
                </a:solidFill>
              </a:rPr>
              <a:t> </a:t>
            </a:r>
            <a:r>
              <a:rPr lang="en-GB" dirty="0"/>
              <a:t>– represent those variables which you intentionally manipulated. The type of variable used affects how it will be represented in the design </a:t>
            </a:r>
            <a:r>
              <a:rPr lang="en-GB" dirty="0" smtClean="0"/>
              <a:t>matrix</a:t>
            </a:r>
            <a:endParaRPr lang="en-GB" dirty="0"/>
          </a:p>
          <a:p>
            <a:pPr>
              <a:lnSpc>
                <a:spcPct val="115000"/>
              </a:lnSpc>
              <a:spcBef>
                <a:spcPct val="50000"/>
              </a:spcBef>
              <a:buClr>
                <a:schemeClr val="tx2"/>
              </a:buClr>
              <a:buFont typeface="Wingdings" pitchFamily="2" charset="2"/>
              <a:buChar char="Ø"/>
            </a:pPr>
            <a:endParaRPr lang="en-GB" b="1" dirty="0" smtClean="0">
              <a:solidFill>
                <a:schemeClr val="tx2"/>
              </a:solidFill>
            </a:endParaRPr>
          </a:p>
          <a:p>
            <a:pPr>
              <a:lnSpc>
                <a:spcPct val="115000"/>
              </a:lnSpc>
              <a:spcBef>
                <a:spcPct val="50000"/>
              </a:spcBef>
              <a:buClr>
                <a:schemeClr val="tx2"/>
              </a:buClr>
              <a:buFont typeface="Wingdings" pitchFamily="2" charset="2"/>
              <a:buChar char="Ø"/>
            </a:pPr>
            <a:r>
              <a:rPr lang="en-GB" b="1" dirty="0" err="1" smtClean="0">
                <a:solidFill>
                  <a:schemeClr val="tx2"/>
                </a:solidFill>
              </a:rPr>
              <a:t>Regressors</a:t>
            </a:r>
            <a:r>
              <a:rPr lang="en-GB" b="1" dirty="0" smtClean="0">
                <a:solidFill>
                  <a:schemeClr val="tx2"/>
                </a:solidFill>
              </a:rPr>
              <a:t> </a:t>
            </a:r>
            <a:r>
              <a:rPr lang="en-GB" b="1" dirty="0">
                <a:solidFill>
                  <a:schemeClr val="tx2"/>
                </a:solidFill>
              </a:rPr>
              <a:t>of no interest</a:t>
            </a:r>
            <a:r>
              <a:rPr lang="en-GB" dirty="0">
                <a:solidFill>
                  <a:srgbClr val="008080"/>
                </a:solidFill>
              </a:rPr>
              <a:t> </a:t>
            </a:r>
            <a:r>
              <a:rPr lang="en-GB" dirty="0"/>
              <a:t>or nuisance </a:t>
            </a:r>
            <a:r>
              <a:rPr lang="en-GB" dirty="0" err="1"/>
              <a:t>regressors</a:t>
            </a:r>
            <a:r>
              <a:rPr lang="en-GB" dirty="0"/>
              <a:t> – represent those variables which you did not manipulate but you suspect may have an effect. By including nuisance </a:t>
            </a:r>
            <a:r>
              <a:rPr lang="en-GB" dirty="0" err="1"/>
              <a:t>regressors</a:t>
            </a:r>
            <a:r>
              <a:rPr lang="en-GB" dirty="0"/>
              <a:t> in your design matrix you decrease the amount of error</a:t>
            </a:r>
            <a:r>
              <a:rPr lang="en-GB" dirty="0" smtClean="0"/>
              <a:t>.</a:t>
            </a:r>
          </a:p>
          <a:p>
            <a:pPr>
              <a:lnSpc>
                <a:spcPct val="115000"/>
              </a:lnSpc>
              <a:spcBef>
                <a:spcPct val="50000"/>
              </a:spcBef>
              <a:buClr>
                <a:schemeClr val="tx2"/>
              </a:buClr>
            </a:pPr>
            <a:endParaRPr lang="en-GB" dirty="0" smtClean="0"/>
          </a:p>
          <a:p>
            <a:pPr>
              <a:lnSpc>
                <a:spcPct val="115000"/>
              </a:lnSpc>
              <a:spcBef>
                <a:spcPct val="50000"/>
              </a:spcBef>
              <a:buClr>
                <a:schemeClr val="tx2"/>
              </a:buClr>
            </a:pPr>
            <a:r>
              <a:rPr lang="en-GB" dirty="0" smtClean="0"/>
              <a:t>E.g</a:t>
            </a:r>
            <a:r>
              <a:rPr lang="en-GB" dirty="0"/>
              <a:t>.  -</a:t>
            </a:r>
            <a:r>
              <a:rPr lang="en-GB" dirty="0">
                <a:solidFill>
                  <a:srgbClr val="008080"/>
                </a:solidFill>
              </a:rPr>
              <a:t> </a:t>
            </a:r>
            <a:r>
              <a:rPr lang="en-GB" dirty="0"/>
              <a:t>The 6</a:t>
            </a:r>
            <a:r>
              <a:rPr lang="en-GB" dirty="0">
                <a:solidFill>
                  <a:srgbClr val="008080"/>
                </a:solidFill>
              </a:rPr>
              <a:t> </a:t>
            </a:r>
            <a:r>
              <a:rPr lang="en-GB" b="1" dirty="0">
                <a:solidFill>
                  <a:schemeClr val="tx2"/>
                </a:solidFill>
              </a:rPr>
              <a:t>movement </a:t>
            </a:r>
            <a:r>
              <a:rPr lang="en-GB" b="1" dirty="0" err="1">
                <a:solidFill>
                  <a:schemeClr val="tx2"/>
                </a:solidFill>
              </a:rPr>
              <a:t>regressors</a:t>
            </a:r>
            <a:r>
              <a:rPr lang="en-GB" dirty="0"/>
              <a:t> (rotations x3 &amp; translations x3 )   or physiological factors e.g. heart rate, breathing or others (e.g., scanner known linear drift</a:t>
            </a:r>
            <a:r>
              <a:rPr lang="en-GB" dirty="0" smtClean="0"/>
              <a:t>)</a:t>
            </a:r>
          </a:p>
          <a:p>
            <a:pPr>
              <a:lnSpc>
                <a:spcPct val="115000"/>
              </a:lnSpc>
              <a:spcBef>
                <a:spcPct val="50000"/>
              </a:spcBef>
              <a:buClr>
                <a:schemeClr val="tx2"/>
              </a:buClr>
            </a:pPr>
            <a:endParaRPr lang="en-GB" dirty="0" smtClean="0">
              <a:latin typeface="Arial Rounded MT Bold" pitchFamily="34" charset="0"/>
            </a:endParaRPr>
          </a:p>
          <a:p>
            <a:pPr>
              <a:lnSpc>
                <a:spcPct val="115000"/>
              </a:lnSpc>
              <a:spcBef>
                <a:spcPct val="50000"/>
              </a:spcBef>
              <a:buClr>
                <a:schemeClr val="tx2"/>
              </a:buClr>
            </a:pPr>
            <a:endParaRPr lang="en-GB" dirty="0" smtClean="0"/>
          </a:p>
          <a:p>
            <a:pPr>
              <a:lnSpc>
                <a:spcPct val="115000"/>
              </a:lnSpc>
              <a:spcBef>
                <a:spcPct val="50000"/>
              </a:spcBef>
              <a:buClr>
                <a:schemeClr val="tx2"/>
              </a:buClr>
            </a:pPr>
            <a:endParaRPr lang="en-GB" dirty="0"/>
          </a:p>
        </p:txBody>
      </p:sp>
      <p:sp>
        <p:nvSpPr>
          <p:cNvPr id="14339" name="Rectangle 5"/>
          <p:cNvSpPr>
            <a:spLocks noChangeArrowheads="1"/>
          </p:cNvSpPr>
          <p:nvPr/>
        </p:nvSpPr>
        <p:spPr bwMode="auto">
          <a:xfrm>
            <a:off x="0" y="0"/>
            <a:ext cx="8743950" cy="692150"/>
          </a:xfrm>
          <a:prstGeom prst="rect">
            <a:avLst/>
          </a:prstGeom>
          <a:noFill/>
          <a:ln w="9525">
            <a:noFill/>
            <a:miter lim="800000"/>
            <a:headEnd/>
            <a:tailEnd/>
          </a:ln>
        </p:spPr>
        <p:txBody>
          <a:bodyPr anchor="ctr"/>
          <a:lstStyle/>
          <a:p>
            <a:r>
              <a:rPr lang="en-CA" sz="4000" b="1">
                <a:solidFill>
                  <a:schemeClr val="bg1"/>
                </a:solidFill>
              </a:rPr>
              <a:t>Regressors</a:t>
            </a:r>
            <a:endParaRPr lang="fr-FR" sz="4000" b="1">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5A1B31"/>
      </a:dk2>
      <a:lt2>
        <a:srgbClr val="808080"/>
      </a:lt2>
      <a:accent1>
        <a:srgbClr val="7FA1AC"/>
      </a:accent1>
      <a:accent2>
        <a:srgbClr val="C88BA9"/>
      </a:accent2>
      <a:accent3>
        <a:srgbClr val="FFFFFF"/>
      </a:accent3>
      <a:accent4>
        <a:srgbClr val="000000"/>
      </a:accent4>
      <a:accent5>
        <a:srgbClr val="C0CDD2"/>
      </a:accent5>
      <a:accent6>
        <a:srgbClr val="B57D99"/>
      </a:accent6>
      <a:hlink>
        <a:srgbClr val="4B4620"/>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5A1B31"/>
        </a:dk2>
        <a:lt2>
          <a:srgbClr val="808080"/>
        </a:lt2>
        <a:accent1>
          <a:srgbClr val="7FA1AC"/>
        </a:accent1>
        <a:accent2>
          <a:srgbClr val="C88BA9"/>
        </a:accent2>
        <a:accent3>
          <a:srgbClr val="FFFFFF"/>
        </a:accent3>
        <a:accent4>
          <a:srgbClr val="000000"/>
        </a:accent4>
        <a:accent5>
          <a:srgbClr val="C0CDD2"/>
        </a:accent5>
        <a:accent6>
          <a:srgbClr val="B57D99"/>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7640</TotalTime>
  <Words>1772</Words>
  <Application>Microsoft Office PowerPoint</Application>
  <PresentationFormat>On-screen Show (4:3)</PresentationFormat>
  <Paragraphs>349</Paragraphs>
  <Slides>38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Custom Design</vt:lpstr>
      <vt:lpstr>Equation</vt:lpstr>
      <vt:lpstr>1st level analysis: Design matrix, contrasts, and inference Roy Harris  &amp; Caroline Charpentier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improve your model: modelling haemodynamics</vt:lpstr>
      <vt:lpstr>Designs</vt:lpstr>
      <vt:lpstr>PowerPoint Presentation</vt:lpstr>
      <vt:lpstr>PowerPoint Presentation</vt:lpstr>
      <vt:lpstr>PowerPoint Presentation</vt:lpstr>
      <vt:lpstr>Contrasts and Inference</vt:lpstr>
      <vt:lpstr>Contrasts and Inference</vt:lpstr>
      <vt:lpstr>Contrasts: definition and use</vt:lpstr>
      <vt:lpstr>Contrasts: definition and use</vt:lpstr>
      <vt:lpstr>Contrasts and Inference</vt:lpstr>
      <vt:lpstr>T-contrasts</vt:lpstr>
      <vt:lpstr>T-contrasts</vt:lpstr>
      <vt:lpstr>T-contrasts: example</vt:lpstr>
      <vt:lpstr>Contrasts and Inference</vt:lpstr>
      <vt:lpstr>F-contrasts</vt:lpstr>
      <vt:lpstr>F-contrasts</vt:lpstr>
      <vt:lpstr>Contrasts and Inference</vt:lpstr>
      <vt:lpstr>1st level model specification</vt:lpstr>
      <vt:lpstr>An Example on SPM</vt:lpstr>
      <vt:lpstr>PowerPoint Presentation</vt:lpstr>
      <vt:lpstr>PowerPoint Presentation</vt:lpstr>
      <vt:lpstr>PowerPoint Presentation</vt:lpstr>
      <vt:lpstr>Contrasts on SPM</vt:lpstr>
      <vt:lpstr>Contrasts on SPM</vt:lpstr>
      <vt:lpstr>Contrasts and Inference</vt:lpstr>
      <vt:lpstr>PowerPoint Presentation</vt:lpstr>
      <vt:lpstr>Summary</vt:lpstr>
      <vt:lpstr>Thank you!  Resources:</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PaLS</cp:lastModifiedBy>
  <cp:revision>403</cp:revision>
  <dcterms:created xsi:type="dcterms:W3CDTF">2005-07-13T12:26:50Z</dcterms:created>
  <dcterms:modified xsi:type="dcterms:W3CDTF">2012-12-04T18:48:10Z</dcterms:modified>
</cp:coreProperties>
</file>