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31"/>
  </p:notesMasterIdLst>
  <p:sldIdLst>
    <p:sldId id="256" r:id="rId3"/>
    <p:sldId id="267" r:id="rId4"/>
    <p:sldId id="257" r:id="rId5"/>
    <p:sldId id="258" r:id="rId6"/>
    <p:sldId id="259" r:id="rId7"/>
    <p:sldId id="260" r:id="rId8"/>
    <p:sldId id="268" r:id="rId9"/>
    <p:sldId id="269" r:id="rId10"/>
    <p:sldId id="263" r:id="rId11"/>
    <p:sldId id="271"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66" r:id="rId29"/>
    <p:sldId id="28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61" autoAdjust="0"/>
  </p:normalViewPr>
  <p:slideViewPr>
    <p:cSldViewPr snapToGrid="0" snapToObjects="1">
      <p:cViewPr>
        <p:scale>
          <a:sx n="82" d="100"/>
          <a:sy n="82" d="100"/>
        </p:scale>
        <p:origin x="-180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D34F8-B452-497A-81B9-B4FCFD9637CD}"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GB"/>
        </a:p>
      </dgm:t>
    </dgm:pt>
    <dgm:pt modelId="{F06AD843-BEB5-444A-9FB2-F7226E966624}">
      <dgm:prSet phldrT="[Text]" custT="1"/>
      <dgm:spPr/>
      <dgm:t>
        <a:bodyPr/>
        <a:lstStyle/>
        <a:p>
          <a:r>
            <a:rPr lang="en-GB" sz="1800" b="1" dirty="0" smtClean="0"/>
            <a:t>Bottom-up or forward connections </a:t>
          </a:r>
          <a:endParaRPr lang="en-GB" sz="1800" dirty="0"/>
        </a:p>
      </dgm:t>
    </dgm:pt>
    <dgm:pt modelId="{976E07CA-76AB-4CC4-882F-E73B84E2B717}" type="parTrans" cxnId="{A91D0DCA-F30C-4939-8559-13F3D4100B95}">
      <dgm:prSet/>
      <dgm:spPr/>
      <dgm:t>
        <a:bodyPr/>
        <a:lstStyle/>
        <a:p>
          <a:endParaRPr lang="en-GB" sz="1800"/>
        </a:p>
      </dgm:t>
    </dgm:pt>
    <dgm:pt modelId="{56E60708-EA93-4059-8987-A1D2B92A923C}" type="sibTrans" cxnId="{A91D0DCA-F30C-4939-8559-13F3D4100B95}">
      <dgm:prSet/>
      <dgm:spPr/>
      <dgm:t>
        <a:bodyPr/>
        <a:lstStyle/>
        <a:p>
          <a:endParaRPr lang="en-GB" sz="1800"/>
        </a:p>
      </dgm:t>
    </dgm:pt>
    <dgm:pt modelId="{9E23CF37-C849-4A9A-B711-41D3C4C7985E}">
      <dgm:prSet phldrT="[Text]" custT="1"/>
      <dgm:spPr/>
      <dgm:t>
        <a:bodyPr/>
        <a:lstStyle/>
        <a:p>
          <a:r>
            <a:rPr lang="en-GB" sz="1800" dirty="0" smtClean="0"/>
            <a:t>originate in </a:t>
          </a:r>
          <a:r>
            <a:rPr lang="en-GB" sz="1800" dirty="0" err="1" smtClean="0"/>
            <a:t>agranular</a:t>
          </a:r>
          <a:r>
            <a:rPr lang="en-GB" sz="1800" dirty="0" smtClean="0"/>
            <a:t> layers and terminate in layer IV</a:t>
          </a:r>
          <a:endParaRPr lang="en-GB" sz="1800" dirty="0"/>
        </a:p>
      </dgm:t>
    </dgm:pt>
    <dgm:pt modelId="{2CF75FAD-1393-4983-B237-69C17658D57A}" type="parTrans" cxnId="{DB9FF87B-D10F-4D65-83A7-46E6BFB3270D}">
      <dgm:prSet/>
      <dgm:spPr/>
      <dgm:t>
        <a:bodyPr/>
        <a:lstStyle/>
        <a:p>
          <a:endParaRPr lang="en-GB" sz="1800"/>
        </a:p>
      </dgm:t>
    </dgm:pt>
    <dgm:pt modelId="{62DCC110-A798-4DEB-A3F8-86DFA953DEA5}" type="sibTrans" cxnId="{DB9FF87B-D10F-4D65-83A7-46E6BFB3270D}">
      <dgm:prSet/>
      <dgm:spPr/>
      <dgm:t>
        <a:bodyPr/>
        <a:lstStyle/>
        <a:p>
          <a:endParaRPr lang="en-GB" sz="1800"/>
        </a:p>
      </dgm:t>
    </dgm:pt>
    <dgm:pt modelId="{06B8EF43-246B-46BD-82AC-A0AA6B21FED6}">
      <dgm:prSet phldrT="[Text]" custT="1"/>
      <dgm:spPr/>
      <dgm:t>
        <a:bodyPr/>
        <a:lstStyle/>
        <a:p>
          <a:r>
            <a:rPr lang="en-GB" sz="1800" b="1" dirty="0" smtClean="0"/>
            <a:t>Top-down or backward connections</a:t>
          </a:r>
          <a:endParaRPr lang="en-GB" sz="1800" dirty="0"/>
        </a:p>
      </dgm:t>
    </dgm:pt>
    <dgm:pt modelId="{05C14792-0F09-45FE-9A7C-6C2806111112}" type="parTrans" cxnId="{FE541A4C-CFAA-4087-A940-34A1CB72F844}">
      <dgm:prSet/>
      <dgm:spPr/>
      <dgm:t>
        <a:bodyPr/>
        <a:lstStyle/>
        <a:p>
          <a:endParaRPr lang="en-GB" sz="1800"/>
        </a:p>
      </dgm:t>
    </dgm:pt>
    <dgm:pt modelId="{6B5B6CA4-3E3A-486C-9A7A-8F46F77AA2F3}" type="sibTrans" cxnId="{FE541A4C-CFAA-4087-A940-34A1CB72F844}">
      <dgm:prSet/>
      <dgm:spPr/>
      <dgm:t>
        <a:bodyPr/>
        <a:lstStyle/>
        <a:p>
          <a:endParaRPr lang="en-GB" sz="1800"/>
        </a:p>
      </dgm:t>
    </dgm:pt>
    <dgm:pt modelId="{E07EFBDC-94A8-4876-A249-471516043C8A}">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GB" sz="1800" dirty="0" smtClean="0"/>
            <a:t>  connect </a:t>
          </a:r>
          <a:r>
            <a:rPr lang="en-GB" sz="1800" dirty="0" err="1" smtClean="0"/>
            <a:t>agranular</a:t>
          </a:r>
          <a:r>
            <a:rPr lang="en-GB" sz="1800" dirty="0" smtClean="0"/>
            <a:t> layers</a:t>
          </a:r>
        </a:p>
        <a:p>
          <a:pPr defTabSz="844550">
            <a:lnSpc>
              <a:spcPct val="90000"/>
            </a:lnSpc>
            <a:spcBef>
              <a:spcPct val="0"/>
            </a:spcBef>
            <a:spcAft>
              <a:spcPct val="15000"/>
            </a:spcAft>
          </a:pPr>
          <a:endParaRPr lang="en-GB" sz="1800" dirty="0"/>
        </a:p>
      </dgm:t>
    </dgm:pt>
    <dgm:pt modelId="{D8030193-FD6A-4539-A9D4-FB4645B0AAC8}" type="parTrans" cxnId="{6EC2603E-C02F-4C6D-A078-9AA98124A4C3}">
      <dgm:prSet/>
      <dgm:spPr/>
      <dgm:t>
        <a:bodyPr/>
        <a:lstStyle/>
        <a:p>
          <a:endParaRPr lang="en-GB" sz="1800"/>
        </a:p>
      </dgm:t>
    </dgm:pt>
    <dgm:pt modelId="{EF028B24-A855-49C1-969F-2FD76F50A0B3}" type="sibTrans" cxnId="{6EC2603E-C02F-4C6D-A078-9AA98124A4C3}">
      <dgm:prSet/>
      <dgm:spPr/>
      <dgm:t>
        <a:bodyPr/>
        <a:lstStyle/>
        <a:p>
          <a:endParaRPr lang="en-GB" sz="1800"/>
        </a:p>
      </dgm:t>
    </dgm:pt>
    <dgm:pt modelId="{7F4968AC-EF73-4824-8395-1B75CDF2B09E}">
      <dgm:prSet phldrT="[Text]" custT="1"/>
      <dgm:spPr/>
      <dgm:t>
        <a:bodyPr/>
        <a:lstStyle/>
        <a:p>
          <a:r>
            <a:rPr lang="en-GB" sz="1800" b="1" dirty="0" smtClean="0"/>
            <a:t>Lateral connections </a:t>
          </a:r>
          <a:endParaRPr lang="en-GB" sz="1800" dirty="0"/>
        </a:p>
      </dgm:t>
    </dgm:pt>
    <dgm:pt modelId="{D3788E70-A8DA-4788-A96B-BACF4BBADE13}" type="parTrans" cxnId="{36EF3AC7-ABA0-4321-A3ED-6623F61B2F7C}">
      <dgm:prSet/>
      <dgm:spPr/>
      <dgm:t>
        <a:bodyPr/>
        <a:lstStyle/>
        <a:p>
          <a:endParaRPr lang="en-GB" sz="1800"/>
        </a:p>
      </dgm:t>
    </dgm:pt>
    <dgm:pt modelId="{F40FD337-2F1E-4D64-93B7-861994042C94}" type="sibTrans" cxnId="{36EF3AC7-ABA0-4321-A3ED-6623F61B2F7C}">
      <dgm:prSet/>
      <dgm:spPr/>
      <dgm:t>
        <a:bodyPr/>
        <a:lstStyle/>
        <a:p>
          <a:endParaRPr lang="en-GB" sz="1800"/>
        </a:p>
      </dgm:t>
    </dgm:pt>
    <dgm:pt modelId="{35430E2E-E056-47E5-8DA8-29FEE6EDA200}">
      <dgm:prSet phldrT="[Text]" custT="1"/>
      <dgm:spPr/>
      <dgm:t>
        <a:bodyPr/>
        <a:lstStyle/>
        <a:p>
          <a:r>
            <a:rPr lang="en-GB" sz="1800" dirty="0" smtClean="0"/>
            <a:t>originate in </a:t>
          </a:r>
          <a:r>
            <a:rPr lang="en-GB" sz="1800" dirty="0" err="1" smtClean="0"/>
            <a:t>agranular</a:t>
          </a:r>
          <a:r>
            <a:rPr lang="en-GB" sz="1800" dirty="0" smtClean="0"/>
            <a:t> layers and target all layers</a:t>
          </a:r>
          <a:endParaRPr lang="en-GB" sz="1800" b="1" dirty="0"/>
        </a:p>
      </dgm:t>
    </dgm:pt>
    <dgm:pt modelId="{5B98D28E-1FAF-4137-9E64-E85B33A6C0DF}" type="parTrans" cxnId="{3AE8E559-A056-4FE3-98CC-8E7AC40D785F}">
      <dgm:prSet/>
      <dgm:spPr/>
      <dgm:t>
        <a:bodyPr/>
        <a:lstStyle/>
        <a:p>
          <a:endParaRPr lang="en-GB" sz="1800"/>
        </a:p>
      </dgm:t>
    </dgm:pt>
    <dgm:pt modelId="{F0491EAB-2717-4771-A06D-56F9939403E8}" type="sibTrans" cxnId="{3AE8E559-A056-4FE3-98CC-8E7AC40D785F}">
      <dgm:prSet/>
      <dgm:spPr/>
      <dgm:t>
        <a:bodyPr/>
        <a:lstStyle/>
        <a:p>
          <a:endParaRPr lang="en-GB" sz="1800"/>
        </a:p>
      </dgm:t>
    </dgm:pt>
    <dgm:pt modelId="{C1E21EF2-56F6-4C40-AA17-872B268FD08D}" type="pres">
      <dgm:prSet presAssocID="{F84D34F8-B452-497A-81B9-B4FCFD9637CD}" presName="Name0" presStyleCnt="0">
        <dgm:presLayoutVars>
          <dgm:dir/>
          <dgm:animLvl val="lvl"/>
          <dgm:resizeHandles val="exact"/>
        </dgm:presLayoutVars>
      </dgm:prSet>
      <dgm:spPr/>
      <dgm:t>
        <a:bodyPr/>
        <a:lstStyle/>
        <a:p>
          <a:endParaRPr lang="en-GB"/>
        </a:p>
      </dgm:t>
    </dgm:pt>
    <dgm:pt modelId="{56B03951-4F85-410E-809E-DA244475EBF4}" type="pres">
      <dgm:prSet presAssocID="{F06AD843-BEB5-444A-9FB2-F7226E966624}" presName="linNode" presStyleCnt="0"/>
      <dgm:spPr/>
    </dgm:pt>
    <dgm:pt modelId="{5E1A1617-0F2A-4651-B563-AA22E861BB23}" type="pres">
      <dgm:prSet presAssocID="{F06AD843-BEB5-444A-9FB2-F7226E966624}" presName="parentText" presStyleLbl="node1" presStyleIdx="0" presStyleCnt="3" custLinFactNeighborY="-2059">
        <dgm:presLayoutVars>
          <dgm:chMax val="1"/>
          <dgm:bulletEnabled val="1"/>
        </dgm:presLayoutVars>
      </dgm:prSet>
      <dgm:spPr/>
      <dgm:t>
        <a:bodyPr/>
        <a:lstStyle/>
        <a:p>
          <a:endParaRPr lang="en-GB"/>
        </a:p>
      </dgm:t>
    </dgm:pt>
    <dgm:pt modelId="{5F660B95-AD6A-49D2-BCD6-8D1352B6D10E}" type="pres">
      <dgm:prSet presAssocID="{F06AD843-BEB5-444A-9FB2-F7226E966624}" presName="descendantText" presStyleLbl="alignAccFollowNode1" presStyleIdx="0" presStyleCnt="3">
        <dgm:presLayoutVars>
          <dgm:bulletEnabled val="1"/>
        </dgm:presLayoutVars>
      </dgm:prSet>
      <dgm:spPr/>
      <dgm:t>
        <a:bodyPr/>
        <a:lstStyle/>
        <a:p>
          <a:endParaRPr lang="en-GB"/>
        </a:p>
      </dgm:t>
    </dgm:pt>
    <dgm:pt modelId="{5CFFAF6B-723E-4DC5-B2D8-F248FCF24234}" type="pres">
      <dgm:prSet presAssocID="{56E60708-EA93-4059-8987-A1D2B92A923C}" presName="sp" presStyleCnt="0"/>
      <dgm:spPr/>
    </dgm:pt>
    <dgm:pt modelId="{AAD0EDD0-8572-49FF-B0EE-DDBBCC666AA2}" type="pres">
      <dgm:prSet presAssocID="{06B8EF43-246B-46BD-82AC-A0AA6B21FED6}" presName="linNode" presStyleCnt="0"/>
      <dgm:spPr/>
    </dgm:pt>
    <dgm:pt modelId="{550655FC-773D-4287-8E72-14674DDB2FCA}" type="pres">
      <dgm:prSet presAssocID="{06B8EF43-246B-46BD-82AC-A0AA6B21FED6}" presName="parentText" presStyleLbl="node1" presStyleIdx="1" presStyleCnt="3">
        <dgm:presLayoutVars>
          <dgm:chMax val="1"/>
          <dgm:bulletEnabled val="1"/>
        </dgm:presLayoutVars>
      </dgm:prSet>
      <dgm:spPr/>
      <dgm:t>
        <a:bodyPr/>
        <a:lstStyle/>
        <a:p>
          <a:endParaRPr lang="en-GB"/>
        </a:p>
      </dgm:t>
    </dgm:pt>
    <dgm:pt modelId="{3EC0F99D-63D1-4A74-AEBD-42DE21313A2B}" type="pres">
      <dgm:prSet presAssocID="{06B8EF43-246B-46BD-82AC-A0AA6B21FED6}" presName="descendantText" presStyleLbl="alignAccFollowNode1" presStyleIdx="1" presStyleCnt="3">
        <dgm:presLayoutVars>
          <dgm:bulletEnabled val="1"/>
        </dgm:presLayoutVars>
      </dgm:prSet>
      <dgm:spPr/>
      <dgm:t>
        <a:bodyPr/>
        <a:lstStyle/>
        <a:p>
          <a:endParaRPr lang="en-GB"/>
        </a:p>
      </dgm:t>
    </dgm:pt>
    <dgm:pt modelId="{C4864724-704C-4ECE-89D6-E56B68A0433F}" type="pres">
      <dgm:prSet presAssocID="{6B5B6CA4-3E3A-486C-9A7A-8F46F77AA2F3}" presName="sp" presStyleCnt="0"/>
      <dgm:spPr/>
    </dgm:pt>
    <dgm:pt modelId="{6AC5E05B-90D7-450A-A442-EE60D7FF59E6}" type="pres">
      <dgm:prSet presAssocID="{7F4968AC-EF73-4824-8395-1B75CDF2B09E}" presName="linNode" presStyleCnt="0"/>
      <dgm:spPr/>
    </dgm:pt>
    <dgm:pt modelId="{E3946046-3C55-4C59-A3C4-4047889D713C}" type="pres">
      <dgm:prSet presAssocID="{7F4968AC-EF73-4824-8395-1B75CDF2B09E}" presName="parentText" presStyleLbl="node1" presStyleIdx="2" presStyleCnt="3">
        <dgm:presLayoutVars>
          <dgm:chMax val="1"/>
          <dgm:bulletEnabled val="1"/>
        </dgm:presLayoutVars>
      </dgm:prSet>
      <dgm:spPr/>
      <dgm:t>
        <a:bodyPr/>
        <a:lstStyle/>
        <a:p>
          <a:endParaRPr lang="en-GB"/>
        </a:p>
      </dgm:t>
    </dgm:pt>
    <dgm:pt modelId="{2780AB01-F992-4920-9EF9-CC00C3243D72}" type="pres">
      <dgm:prSet presAssocID="{7F4968AC-EF73-4824-8395-1B75CDF2B09E}" presName="descendantText" presStyleLbl="alignAccFollowNode1" presStyleIdx="2" presStyleCnt="3" custLinFactNeighborY="0">
        <dgm:presLayoutVars>
          <dgm:bulletEnabled val="1"/>
        </dgm:presLayoutVars>
      </dgm:prSet>
      <dgm:spPr/>
      <dgm:t>
        <a:bodyPr/>
        <a:lstStyle/>
        <a:p>
          <a:endParaRPr lang="en-GB"/>
        </a:p>
      </dgm:t>
    </dgm:pt>
  </dgm:ptLst>
  <dgm:cxnLst>
    <dgm:cxn modelId="{8C7584BD-3589-D241-A80D-B3563CDAE156}" type="presOf" srcId="{E07EFBDC-94A8-4876-A249-471516043C8A}" destId="{3EC0F99D-63D1-4A74-AEBD-42DE21313A2B}" srcOrd="0" destOrd="0" presId="urn:microsoft.com/office/officeart/2005/8/layout/vList5"/>
    <dgm:cxn modelId="{36EF3AC7-ABA0-4321-A3ED-6623F61B2F7C}" srcId="{F84D34F8-B452-497A-81B9-B4FCFD9637CD}" destId="{7F4968AC-EF73-4824-8395-1B75CDF2B09E}" srcOrd="2" destOrd="0" parTransId="{D3788E70-A8DA-4788-A96B-BACF4BBADE13}" sibTransId="{F40FD337-2F1E-4D64-93B7-861994042C94}"/>
    <dgm:cxn modelId="{FE541A4C-CFAA-4087-A940-34A1CB72F844}" srcId="{F84D34F8-B452-497A-81B9-B4FCFD9637CD}" destId="{06B8EF43-246B-46BD-82AC-A0AA6B21FED6}" srcOrd="1" destOrd="0" parTransId="{05C14792-0F09-45FE-9A7C-6C2806111112}" sibTransId="{6B5B6CA4-3E3A-486C-9A7A-8F46F77AA2F3}"/>
    <dgm:cxn modelId="{7A566645-7836-3B47-8471-F42D02927CAE}" type="presOf" srcId="{7F4968AC-EF73-4824-8395-1B75CDF2B09E}" destId="{E3946046-3C55-4C59-A3C4-4047889D713C}" srcOrd="0" destOrd="0" presId="urn:microsoft.com/office/officeart/2005/8/layout/vList5"/>
    <dgm:cxn modelId="{3AE8E559-A056-4FE3-98CC-8E7AC40D785F}" srcId="{7F4968AC-EF73-4824-8395-1B75CDF2B09E}" destId="{35430E2E-E056-47E5-8DA8-29FEE6EDA200}" srcOrd="0" destOrd="0" parTransId="{5B98D28E-1FAF-4137-9E64-E85B33A6C0DF}" sibTransId="{F0491EAB-2717-4771-A06D-56F9939403E8}"/>
    <dgm:cxn modelId="{A91D0DCA-F30C-4939-8559-13F3D4100B95}" srcId="{F84D34F8-B452-497A-81B9-B4FCFD9637CD}" destId="{F06AD843-BEB5-444A-9FB2-F7226E966624}" srcOrd="0" destOrd="0" parTransId="{976E07CA-76AB-4CC4-882F-E73B84E2B717}" sibTransId="{56E60708-EA93-4059-8987-A1D2B92A923C}"/>
    <dgm:cxn modelId="{DB9FF87B-D10F-4D65-83A7-46E6BFB3270D}" srcId="{F06AD843-BEB5-444A-9FB2-F7226E966624}" destId="{9E23CF37-C849-4A9A-B711-41D3C4C7985E}" srcOrd="0" destOrd="0" parTransId="{2CF75FAD-1393-4983-B237-69C17658D57A}" sibTransId="{62DCC110-A798-4DEB-A3F8-86DFA953DEA5}"/>
    <dgm:cxn modelId="{E638A11A-60BF-9F40-82FB-2B777AC8227F}" type="presOf" srcId="{35430E2E-E056-47E5-8DA8-29FEE6EDA200}" destId="{2780AB01-F992-4920-9EF9-CC00C3243D72}" srcOrd="0" destOrd="0" presId="urn:microsoft.com/office/officeart/2005/8/layout/vList5"/>
    <dgm:cxn modelId="{6F9B516E-A6BD-C944-A5B6-FBAC89F44D56}" type="presOf" srcId="{F84D34F8-B452-497A-81B9-B4FCFD9637CD}" destId="{C1E21EF2-56F6-4C40-AA17-872B268FD08D}" srcOrd="0" destOrd="0" presId="urn:microsoft.com/office/officeart/2005/8/layout/vList5"/>
    <dgm:cxn modelId="{6EC2603E-C02F-4C6D-A078-9AA98124A4C3}" srcId="{06B8EF43-246B-46BD-82AC-A0AA6B21FED6}" destId="{E07EFBDC-94A8-4876-A249-471516043C8A}" srcOrd="0" destOrd="0" parTransId="{D8030193-FD6A-4539-A9D4-FB4645B0AAC8}" sibTransId="{EF028B24-A855-49C1-969F-2FD76F50A0B3}"/>
    <dgm:cxn modelId="{6BBD28D0-B088-1D41-9A2E-C8EF5D1A3E99}" type="presOf" srcId="{06B8EF43-246B-46BD-82AC-A0AA6B21FED6}" destId="{550655FC-773D-4287-8E72-14674DDB2FCA}" srcOrd="0" destOrd="0" presId="urn:microsoft.com/office/officeart/2005/8/layout/vList5"/>
    <dgm:cxn modelId="{01FBDA1E-4782-D948-95D4-99D896D6746E}" type="presOf" srcId="{F06AD843-BEB5-444A-9FB2-F7226E966624}" destId="{5E1A1617-0F2A-4651-B563-AA22E861BB23}" srcOrd="0" destOrd="0" presId="urn:microsoft.com/office/officeart/2005/8/layout/vList5"/>
    <dgm:cxn modelId="{5840AC33-06A1-E445-8C93-EB64B5259DA0}" type="presOf" srcId="{9E23CF37-C849-4A9A-B711-41D3C4C7985E}" destId="{5F660B95-AD6A-49D2-BCD6-8D1352B6D10E}" srcOrd="0" destOrd="0" presId="urn:microsoft.com/office/officeart/2005/8/layout/vList5"/>
    <dgm:cxn modelId="{A35C65C6-7640-A94B-96F7-E11D41B11BED}" type="presParOf" srcId="{C1E21EF2-56F6-4C40-AA17-872B268FD08D}" destId="{56B03951-4F85-410E-809E-DA244475EBF4}" srcOrd="0" destOrd="0" presId="urn:microsoft.com/office/officeart/2005/8/layout/vList5"/>
    <dgm:cxn modelId="{CFDD20E1-EDC1-4A44-ACA7-BFE66AE1842E}" type="presParOf" srcId="{56B03951-4F85-410E-809E-DA244475EBF4}" destId="{5E1A1617-0F2A-4651-B563-AA22E861BB23}" srcOrd="0" destOrd="0" presId="urn:microsoft.com/office/officeart/2005/8/layout/vList5"/>
    <dgm:cxn modelId="{7E8266E6-8CC1-2A4B-BA0A-47A340F086B8}" type="presParOf" srcId="{56B03951-4F85-410E-809E-DA244475EBF4}" destId="{5F660B95-AD6A-49D2-BCD6-8D1352B6D10E}" srcOrd="1" destOrd="0" presId="urn:microsoft.com/office/officeart/2005/8/layout/vList5"/>
    <dgm:cxn modelId="{7D9E23F1-9EA0-834D-913E-03728BEA54B2}" type="presParOf" srcId="{C1E21EF2-56F6-4C40-AA17-872B268FD08D}" destId="{5CFFAF6B-723E-4DC5-B2D8-F248FCF24234}" srcOrd="1" destOrd="0" presId="urn:microsoft.com/office/officeart/2005/8/layout/vList5"/>
    <dgm:cxn modelId="{D8021BF0-F2BC-6D43-9FD7-8FA63647736D}" type="presParOf" srcId="{C1E21EF2-56F6-4C40-AA17-872B268FD08D}" destId="{AAD0EDD0-8572-49FF-B0EE-DDBBCC666AA2}" srcOrd="2" destOrd="0" presId="urn:microsoft.com/office/officeart/2005/8/layout/vList5"/>
    <dgm:cxn modelId="{F6C94C49-8401-3140-A782-29D56187594F}" type="presParOf" srcId="{AAD0EDD0-8572-49FF-B0EE-DDBBCC666AA2}" destId="{550655FC-773D-4287-8E72-14674DDB2FCA}" srcOrd="0" destOrd="0" presId="urn:microsoft.com/office/officeart/2005/8/layout/vList5"/>
    <dgm:cxn modelId="{07A38086-BA00-9C4D-94BA-CF241DA57DBC}" type="presParOf" srcId="{AAD0EDD0-8572-49FF-B0EE-DDBBCC666AA2}" destId="{3EC0F99D-63D1-4A74-AEBD-42DE21313A2B}" srcOrd="1" destOrd="0" presId="urn:microsoft.com/office/officeart/2005/8/layout/vList5"/>
    <dgm:cxn modelId="{DCDA7A4B-BB3F-FC46-8EA6-E7EA8B21B5FC}" type="presParOf" srcId="{C1E21EF2-56F6-4C40-AA17-872B268FD08D}" destId="{C4864724-704C-4ECE-89D6-E56B68A0433F}" srcOrd="3" destOrd="0" presId="urn:microsoft.com/office/officeart/2005/8/layout/vList5"/>
    <dgm:cxn modelId="{4B7B8021-4B47-4D47-B93A-03B74D137109}" type="presParOf" srcId="{C1E21EF2-56F6-4C40-AA17-872B268FD08D}" destId="{6AC5E05B-90D7-450A-A442-EE60D7FF59E6}" srcOrd="4" destOrd="0" presId="urn:microsoft.com/office/officeart/2005/8/layout/vList5"/>
    <dgm:cxn modelId="{56559129-FF8A-C647-9798-492AEDF7A2E7}" type="presParOf" srcId="{6AC5E05B-90D7-450A-A442-EE60D7FF59E6}" destId="{E3946046-3C55-4C59-A3C4-4047889D713C}" srcOrd="0" destOrd="0" presId="urn:microsoft.com/office/officeart/2005/8/layout/vList5"/>
    <dgm:cxn modelId="{BF8A2B1A-44AA-044C-9D48-7D8603A04645}" type="presParOf" srcId="{6AC5E05B-90D7-450A-A442-EE60D7FF59E6}" destId="{2780AB01-F992-4920-9EF9-CC00C3243D7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60B95-AD6A-49D2-BCD6-8D1352B6D10E}">
      <dsp:nvSpPr>
        <dsp:cNvPr id="0" name=""/>
        <dsp:cNvSpPr/>
      </dsp:nvSpPr>
      <dsp:spPr>
        <a:xfrm rot="5400000">
          <a:off x="5197995" y="-2205774"/>
          <a:ext cx="613741" cy="518105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originate in </a:t>
          </a:r>
          <a:r>
            <a:rPr lang="en-GB" sz="1800" kern="1200" dirty="0" err="1" smtClean="0"/>
            <a:t>agranular</a:t>
          </a:r>
          <a:r>
            <a:rPr lang="en-GB" sz="1800" kern="1200" dirty="0" smtClean="0"/>
            <a:t> layers and terminate in layer IV</a:t>
          </a:r>
          <a:endParaRPr lang="en-GB" sz="1800" kern="1200" dirty="0"/>
        </a:p>
      </dsp:txBody>
      <dsp:txXfrm rot="-5400000">
        <a:off x="2914341" y="107840"/>
        <a:ext cx="5151090" cy="553821"/>
      </dsp:txXfrm>
    </dsp:sp>
    <dsp:sp modelId="{5E1A1617-0F2A-4651-B563-AA22E861BB23}">
      <dsp:nvSpPr>
        <dsp:cNvPr id="0" name=""/>
        <dsp:cNvSpPr/>
      </dsp:nvSpPr>
      <dsp:spPr>
        <a:xfrm>
          <a:off x="0" y="0"/>
          <a:ext cx="2914341" cy="76717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Bottom-up or forward connections </a:t>
          </a:r>
          <a:endParaRPr lang="en-GB" sz="1800" kern="1200" dirty="0"/>
        </a:p>
      </dsp:txBody>
      <dsp:txXfrm>
        <a:off x="37450" y="37450"/>
        <a:ext cx="2839441" cy="692276"/>
      </dsp:txXfrm>
    </dsp:sp>
    <dsp:sp modelId="{3EC0F99D-63D1-4A74-AEBD-42DE21313A2B}">
      <dsp:nvSpPr>
        <dsp:cNvPr id="0" name=""/>
        <dsp:cNvSpPr/>
      </dsp:nvSpPr>
      <dsp:spPr>
        <a:xfrm rot="5400000">
          <a:off x="5197995" y="-1400238"/>
          <a:ext cx="613741" cy="518105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n-GB" sz="1800" kern="1200" dirty="0" smtClean="0"/>
            <a:t>  connect </a:t>
          </a:r>
          <a:r>
            <a:rPr lang="en-GB" sz="1800" kern="1200" dirty="0" err="1" smtClean="0"/>
            <a:t>agranular</a:t>
          </a:r>
          <a:r>
            <a:rPr lang="en-GB" sz="1800" kern="1200" dirty="0" smtClean="0"/>
            <a:t> layers</a:t>
          </a:r>
        </a:p>
        <a:p>
          <a:pPr lvl="1" defTabSz="844550">
            <a:lnSpc>
              <a:spcPct val="90000"/>
            </a:lnSpc>
            <a:spcBef>
              <a:spcPct val="0"/>
            </a:spcBef>
            <a:spcAft>
              <a:spcPct val="15000"/>
            </a:spcAft>
            <a:buChar char="••"/>
          </a:pPr>
          <a:endParaRPr lang="en-GB" sz="1800" kern="1200" dirty="0"/>
        </a:p>
      </dsp:txBody>
      <dsp:txXfrm rot="-5400000">
        <a:off x="2914341" y="913376"/>
        <a:ext cx="5151090" cy="553821"/>
      </dsp:txXfrm>
    </dsp:sp>
    <dsp:sp modelId="{550655FC-773D-4287-8E72-14674DDB2FCA}">
      <dsp:nvSpPr>
        <dsp:cNvPr id="0" name=""/>
        <dsp:cNvSpPr/>
      </dsp:nvSpPr>
      <dsp:spPr>
        <a:xfrm>
          <a:off x="0" y="806698"/>
          <a:ext cx="2914341" cy="76717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Top-down or backward connections</a:t>
          </a:r>
          <a:endParaRPr lang="en-GB" sz="1800" kern="1200" dirty="0"/>
        </a:p>
      </dsp:txBody>
      <dsp:txXfrm>
        <a:off x="37450" y="844148"/>
        <a:ext cx="2839441" cy="692276"/>
      </dsp:txXfrm>
    </dsp:sp>
    <dsp:sp modelId="{2780AB01-F992-4920-9EF9-CC00C3243D72}">
      <dsp:nvSpPr>
        <dsp:cNvPr id="0" name=""/>
        <dsp:cNvSpPr/>
      </dsp:nvSpPr>
      <dsp:spPr>
        <a:xfrm rot="5400000">
          <a:off x="5197995" y="-594703"/>
          <a:ext cx="613741" cy="518105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originate in </a:t>
          </a:r>
          <a:r>
            <a:rPr lang="en-GB" sz="1800" kern="1200" dirty="0" err="1" smtClean="0"/>
            <a:t>agranular</a:t>
          </a:r>
          <a:r>
            <a:rPr lang="en-GB" sz="1800" kern="1200" dirty="0" smtClean="0"/>
            <a:t> layers and target all layers</a:t>
          </a:r>
          <a:endParaRPr lang="en-GB" sz="1800" b="1" kern="1200" dirty="0"/>
        </a:p>
      </dsp:txBody>
      <dsp:txXfrm rot="-5400000">
        <a:off x="2914341" y="1718911"/>
        <a:ext cx="5151090" cy="553821"/>
      </dsp:txXfrm>
    </dsp:sp>
    <dsp:sp modelId="{E3946046-3C55-4C59-A3C4-4047889D713C}">
      <dsp:nvSpPr>
        <dsp:cNvPr id="0" name=""/>
        <dsp:cNvSpPr/>
      </dsp:nvSpPr>
      <dsp:spPr>
        <a:xfrm>
          <a:off x="0" y="1612233"/>
          <a:ext cx="2914341" cy="767176"/>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b="1" kern="1200" dirty="0" smtClean="0"/>
            <a:t>Lateral connections </a:t>
          </a:r>
          <a:endParaRPr lang="en-GB" sz="1800" kern="1200" dirty="0"/>
        </a:p>
      </dsp:txBody>
      <dsp:txXfrm>
        <a:off x="37450" y="1649683"/>
        <a:ext cx="2839441" cy="69227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60CDA-E39E-C342-9313-A0988B413EFE}" type="datetimeFigureOut">
              <a:rPr lang="en-US" smtClean="0"/>
              <a:t>19/03/2014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E35BD9-2EEF-024A-9299-4886673D67F4}" type="slidenum">
              <a:rPr lang="en-US" smtClean="0"/>
              <a:t>‹#›</a:t>
            </a:fld>
            <a:endParaRPr lang="en-US"/>
          </a:p>
        </p:txBody>
      </p:sp>
    </p:spTree>
    <p:extLst>
      <p:ext uri="{BB962C8B-B14F-4D97-AF65-F5344CB8AC3E}">
        <p14:creationId xmlns:p14="http://schemas.microsoft.com/office/powerpoint/2010/main" val="3121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fr-FR" dirty="0" smtClean="0"/>
              <a:t>’</a:t>
            </a:r>
            <a:r>
              <a:rPr lang="en-US" dirty="0" err="1" smtClean="0"/>
              <a:t>ve</a:t>
            </a:r>
            <a:r>
              <a:rPr lang="en-US" baseline="0" dirty="0" smtClean="0"/>
              <a:t> got a physiologically plausible model of what is going on in the brain, so the next step is to relate this to what it’s going to look like when we measure it with EEG/MEG</a:t>
            </a:r>
            <a:endParaRPr lang="en-US" dirty="0"/>
          </a:p>
        </p:txBody>
      </p:sp>
      <p:sp>
        <p:nvSpPr>
          <p:cNvPr id="4" name="Slide Number Placeholder 3"/>
          <p:cNvSpPr>
            <a:spLocks noGrp="1"/>
          </p:cNvSpPr>
          <p:nvPr>
            <p:ph type="sldNum" sz="quarter" idx="10"/>
          </p:nvPr>
        </p:nvSpPr>
        <p:spPr/>
        <p:txBody>
          <a:bodyPr/>
          <a:lstStyle/>
          <a:p>
            <a:fld id="{F8E35BD9-2EEF-024A-9299-4886673D67F4}" type="slidenum">
              <a:rPr lang="en-US" smtClean="0"/>
              <a:t>10</a:t>
            </a:fld>
            <a:endParaRPr lang="en-US"/>
          </a:p>
        </p:txBody>
      </p:sp>
    </p:spTree>
    <p:extLst>
      <p:ext uri="{BB962C8B-B14F-4D97-AF65-F5344CB8AC3E}">
        <p14:creationId xmlns:p14="http://schemas.microsoft.com/office/powerpoint/2010/main" val="42216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a:t>
            </a:r>
            <a:r>
              <a:rPr lang="en-US" dirty="0" err="1" smtClean="0"/>
              <a:t>matrice</a:t>
            </a:r>
            <a:r>
              <a:rPr lang="en-US" dirty="0" smtClean="0"/>
              <a:t>:</a:t>
            </a:r>
            <a:r>
              <a:rPr lang="en-US" baseline="0" dirty="0" smtClean="0"/>
              <a:t> which connections you allow to be dynamic, </a:t>
            </a:r>
            <a:r>
              <a:rPr lang="en-US" baseline="0" dirty="0" err="1" smtClean="0"/>
              <a:t>ie</a:t>
            </a:r>
            <a:r>
              <a:rPr lang="en-US" baseline="0" dirty="0" smtClean="0"/>
              <a:t> changing during the mismatch response</a:t>
            </a:r>
          </a:p>
          <a:p>
            <a:r>
              <a:rPr lang="en-US" baseline="0" dirty="0" smtClean="0"/>
              <a:t>If only selected forward ones, would be creating a model in which the mismatch would be explained by changes in the connectivity between the forward connections only, but here can see that both forward and backward ones are selected, so here we are creating a model in which we’re allowing both connections to change in response to the deviant condition</a:t>
            </a:r>
            <a:endParaRPr lang="en-US" dirty="0"/>
          </a:p>
        </p:txBody>
      </p:sp>
      <p:sp>
        <p:nvSpPr>
          <p:cNvPr id="4" name="Slide Number Placeholder 3"/>
          <p:cNvSpPr>
            <a:spLocks noGrp="1"/>
          </p:cNvSpPr>
          <p:nvPr>
            <p:ph type="sldNum" sz="quarter" idx="10"/>
          </p:nvPr>
        </p:nvSpPr>
        <p:spPr/>
        <p:txBody>
          <a:bodyPr/>
          <a:lstStyle/>
          <a:p>
            <a:fld id="{84914AB5-E17B-B144-83D5-DF9A4B239FBC}" type="slidenum">
              <a:rPr lang="en-US" smtClean="0"/>
              <a:t>23</a:t>
            </a:fld>
            <a:endParaRPr lang="en-US"/>
          </a:p>
        </p:txBody>
      </p:sp>
    </p:spTree>
    <p:extLst>
      <p:ext uri="{BB962C8B-B14F-4D97-AF65-F5344CB8AC3E}">
        <p14:creationId xmlns:p14="http://schemas.microsoft.com/office/powerpoint/2010/main" val="1707317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say that you use </a:t>
            </a:r>
            <a:r>
              <a:rPr lang="en-US" dirty="0" err="1" smtClean="0"/>
              <a:t>bayesian</a:t>
            </a:r>
            <a:r>
              <a:rPr lang="en-US" baseline="0" dirty="0" smtClean="0"/>
              <a:t> model comparison to compare the different models and pick out which one is more likely</a:t>
            </a:r>
          </a:p>
        </p:txBody>
      </p:sp>
      <p:sp>
        <p:nvSpPr>
          <p:cNvPr id="4" name="Slide Number Placeholder 3"/>
          <p:cNvSpPr>
            <a:spLocks noGrp="1"/>
          </p:cNvSpPr>
          <p:nvPr>
            <p:ph type="sldNum" sz="quarter" idx="10"/>
          </p:nvPr>
        </p:nvSpPr>
        <p:spPr/>
        <p:txBody>
          <a:bodyPr/>
          <a:lstStyle/>
          <a:p>
            <a:fld id="{84914AB5-E17B-B144-83D5-DF9A4B239FBC}" type="slidenum">
              <a:rPr lang="en-US" smtClean="0"/>
              <a:t>25</a:t>
            </a:fld>
            <a:endParaRPr lang="en-US"/>
          </a:p>
        </p:txBody>
      </p:sp>
    </p:spTree>
    <p:extLst>
      <p:ext uri="{BB962C8B-B14F-4D97-AF65-F5344CB8AC3E}">
        <p14:creationId xmlns:p14="http://schemas.microsoft.com/office/powerpoint/2010/main" val="305160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 what</a:t>
            </a:r>
            <a:r>
              <a:rPr lang="en-US" baseline="0" dirty="0" smtClean="0"/>
              <a:t> is my data going to look like if I had these parameters in this model</a:t>
            </a:r>
          </a:p>
          <a:p>
            <a:endParaRPr lang="en-US" dirty="0" smtClean="0"/>
          </a:p>
          <a:p>
            <a:r>
              <a:rPr lang="en-US" dirty="0" smtClean="0"/>
              <a:t>Posterior distribution:</a:t>
            </a:r>
          </a:p>
          <a:p>
            <a:r>
              <a:rPr lang="en-US" dirty="0" smtClean="0"/>
              <a:t>How likely</a:t>
            </a:r>
            <a:r>
              <a:rPr lang="en-US" baseline="0" dirty="0" smtClean="0"/>
              <a:t> are the parameters given the data and the current model</a:t>
            </a:r>
          </a:p>
          <a:p>
            <a:endParaRPr lang="en-US" baseline="0" dirty="0" smtClean="0"/>
          </a:p>
          <a:p>
            <a:r>
              <a:rPr lang="en-US" baseline="0" dirty="0" smtClean="0"/>
              <a:t>Likelihood function contains all biophysical parameters we put into the model, so conduction delays, population activity, convolution kernels?</a:t>
            </a:r>
          </a:p>
          <a:p>
            <a:r>
              <a:rPr lang="en-US" baseline="0" dirty="0" smtClean="0"/>
              <a:t>Prior are the information we have about parameters before we have the model, </a:t>
            </a:r>
          </a:p>
          <a:p>
            <a:r>
              <a:rPr lang="en-US" baseline="0" dirty="0" smtClean="0"/>
              <a:t>Priors more or less tight depending on what they are</a:t>
            </a:r>
            <a:endParaRPr lang="en-US" dirty="0"/>
          </a:p>
        </p:txBody>
      </p:sp>
      <p:sp>
        <p:nvSpPr>
          <p:cNvPr id="4" name="Slide Number Placeholder 3"/>
          <p:cNvSpPr>
            <a:spLocks noGrp="1"/>
          </p:cNvSpPr>
          <p:nvPr>
            <p:ph type="sldNum" sz="quarter" idx="10"/>
          </p:nvPr>
        </p:nvSpPr>
        <p:spPr/>
        <p:txBody>
          <a:bodyPr/>
          <a:lstStyle/>
          <a:p>
            <a:fld id="{84914AB5-E17B-B144-83D5-DF9A4B239FBC}" type="slidenum">
              <a:rPr lang="en-US" smtClean="0"/>
              <a:t>11</a:t>
            </a:fld>
            <a:endParaRPr lang="en-US"/>
          </a:p>
        </p:txBody>
      </p:sp>
    </p:spTree>
    <p:extLst>
      <p:ext uri="{BB962C8B-B14F-4D97-AF65-F5344CB8AC3E}">
        <p14:creationId xmlns:p14="http://schemas.microsoft.com/office/powerpoint/2010/main" val="302023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 the model, </a:t>
            </a:r>
            <a:r>
              <a:rPr lang="en-US" dirty="0" err="1" smtClean="0"/>
              <a:t>ie</a:t>
            </a:r>
            <a:r>
              <a:rPr lang="en-US" dirty="0" smtClean="0"/>
              <a:t> get the</a:t>
            </a:r>
            <a:r>
              <a:rPr lang="en-US" baseline="0" dirty="0" smtClean="0"/>
              <a:t> expected EEG/MEG signal from your model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E35BD9-2EEF-024A-9299-4886673D67F4}" type="slidenum">
              <a:rPr lang="en-US" smtClean="0"/>
              <a:t>12</a:t>
            </a:fld>
            <a:endParaRPr lang="en-US"/>
          </a:p>
        </p:txBody>
      </p:sp>
    </p:spTree>
    <p:extLst>
      <p:ext uri="{BB962C8B-B14F-4D97-AF65-F5344CB8AC3E}">
        <p14:creationId xmlns:p14="http://schemas.microsoft.com/office/powerpoint/2010/main" val="93927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Parameter estimation:</a:t>
            </a:r>
            <a:r>
              <a:rPr lang="en-US" baseline="0" dirty="0" smtClean="0"/>
              <a:t> how likely are your parameters, given the data and your model</a:t>
            </a:r>
          </a:p>
          <a:p>
            <a:endParaRPr lang="en-US" baseline="0" dirty="0" smtClean="0"/>
          </a:p>
          <a:p>
            <a:r>
              <a:rPr lang="en-US" baseline="0" dirty="0" smtClean="0"/>
              <a:t>Model evidence: how likely is your data given the model</a:t>
            </a:r>
            <a:endParaRPr lang="en-US" dirty="0"/>
          </a:p>
        </p:txBody>
      </p:sp>
      <p:sp>
        <p:nvSpPr>
          <p:cNvPr id="4" name="Slide Number Placeholder 3"/>
          <p:cNvSpPr>
            <a:spLocks noGrp="1"/>
          </p:cNvSpPr>
          <p:nvPr>
            <p:ph type="sldNum" sz="quarter" idx="10"/>
          </p:nvPr>
        </p:nvSpPr>
        <p:spPr/>
        <p:txBody>
          <a:bodyPr/>
          <a:lstStyle/>
          <a:p>
            <a:fld id="{F8E35BD9-2EEF-024A-9299-4886673D67F4}" type="slidenum">
              <a:rPr lang="en-US" smtClean="0"/>
              <a:t>13</a:t>
            </a:fld>
            <a:endParaRPr lang="en-US"/>
          </a:p>
        </p:txBody>
      </p:sp>
    </p:spTree>
    <p:extLst>
      <p:ext uri="{BB962C8B-B14F-4D97-AF65-F5344CB8AC3E}">
        <p14:creationId xmlns:p14="http://schemas.microsoft.com/office/powerpoint/2010/main" val="261156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important specification</a:t>
            </a:r>
            <a:endParaRPr lang="en-US" dirty="0"/>
          </a:p>
        </p:txBody>
      </p:sp>
      <p:sp>
        <p:nvSpPr>
          <p:cNvPr id="4" name="Slide Number Placeholder 3"/>
          <p:cNvSpPr>
            <a:spLocks noGrp="1"/>
          </p:cNvSpPr>
          <p:nvPr>
            <p:ph type="sldNum" sz="quarter" idx="10"/>
          </p:nvPr>
        </p:nvSpPr>
        <p:spPr/>
        <p:txBody>
          <a:bodyPr/>
          <a:lstStyle/>
          <a:p>
            <a:fld id="{84914AB5-E17B-B144-83D5-DF9A4B239FBC}" type="slidenum">
              <a:rPr lang="en-US" smtClean="0"/>
              <a:t>14</a:t>
            </a:fld>
            <a:endParaRPr lang="en-US"/>
          </a:p>
        </p:txBody>
      </p:sp>
    </p:spTree>
    <p:extLst>
      <p:ext uri="{BB962C8B-B14F-4D97-AF65-F5344CB8AC3E}">
        <p14:creationId xmlns:p14="http://schemas.microsoft.com/office/powerpoint/2010/main" val="292776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As touched upon</a:t>
            </a:r>
            <a:r>
              <a:rPr lang="en-US" baseline="0" dirty="0" smtClean="0">
                <a:sym typeface="Wingdings"/>
              </a:rPr>
              <a:t> in the introduction: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ym typeface="Wingdings"/>
              </a:rPr>
              <a:t>Explain that you need a modulation and what you want to do using DCM is how this modulation changes the connectivity between different parts of the brain</a:t>
            </a:r>
          </a:p>
          <a:p>
            <a:endParaRPr lang="en-US" dirty="0"/>
          </a:p>
        </p:txBody>
      </p:sp>
      <p:sp>
        <p:nvSpPr>
          <p:cNvPr id="4" name="Slide Number Placeholder 3"/>
          <p:cNvSpPr>
            <a:spLocks noGrp="1"/>
          </p:cNvSpPr>
          <p:nvPr>
            <p:ph type="sldNum" sz="quarter" idx="10"/>
          </p:nvPr>
        </p:nvSpPr>
        <p:spPr/>
        <p:txBody>
          <a:bodyPr/>
          <a:lstStyle/>
          <a:p>
            <a:fld id="{84914AB5-E17B-B144-83D5-DF9A4B239FBC}" type="slidenum">
              <a:rPr lang="en-US" smtClean="0"/>
              <a:t>15</a:t>
            </a:fld>
            <a:endParaRPr lang="en-US"/>
          </a:p>
        </p:txBody>
      </p:sp>
    </p:spTree>
    <p:extLst>
      <p:ext uri="{BB962C8B-B14F-4D97-AF65-F5344CB8AC3E}">
        <p14:creationId xmlns:p14="http://schemas.microsoft.com/office/powerpoint/2010/main" val="1380554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previous studies, well-known phenomenon, both</a:t>
            </a:r>
            <a:r>
              <a:rPr lang="en-US" baseline="0" dirty="0" smtClean="0"/>
              <a:t> fMRI and EEG experiments</a:t>
            </a:r>
          </a:p>
          <a:p>
            <a:r>
              <a:rPr lang="en-US" baseline="0" dirty="0" smtClean="0"/>
              <a:t>That’s how you knew which brain areas are involved, there were different theories to explain the phenomenon, one of them was a feed forward and backward connection that drives the response to deviant condition, but couldn’t test that with traditional imaging methods </a:t>
            </a:r>
            <a:r>
              <a:rPr lang="en-US" baseline="0" dirty="0" smtClean="0">
                <a:sym typeface="Wingdings"/>
              </a:rPr>
              <a:t> exactly what DCM is for</a:t>
            </a:r>
            <a:endParaRPr lang="en-US" dirty="0"/>
          </a:p>
        </p:txBody>
      </p:sp>
      <p:sp>
        <p:nvSpPr>
          <p:cNvPr id="4" name="Slide Number Placeholder 3"/>
          <p:cNvSpPr>
            <a:spLocks noGrp="1"/>
          </p:cNvSpPr>
          <p:nvPr>
            <p:ph type="sldNum" sz="quarter" idx="10"/>
          </p:nvPr>
        </p:nvSpPr>
        <p:spPr/>
        <p:txBody>
          <a:bodyPr/>
          <a:lstStyle/>
          <a:p>
            <a:fld id="{F8E35BD9-2EEF-024A-9299-4886673D67F4}" type="slidenum">
              <a:rPr lang="en-US" smtClean="0"/>
              <a:t>18</a:t>
            </a:fld>
            <a:endParaRPr lang="en-US"/>
          </a:p>
        </p:txBody>
      </p:sp>
    </p:spTree>
    <p:extLst>
      <p:ext uri="{BB962C8B-B14F-4D97-AF65-F5344CB8AC3E}">
        <p14:creationId xmlns:p14="http://schemas.microsoft.com/office/powerpoint/2010/main" val="299165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511169-764B-634A-959F-75FFD13D9E42}" type="slidenum">
              <a:rPr lang="et-EE"/>
              <a:pPr eaLnBrk="1" hangingPunct="1"/>
              <a:t>20</a:t>
            </a:fld>
            <a:endParaRPr lang="et-EE"/>
          </a:p>
        </p:txBody>
      </p:sp>
      <p:sp>
        <p:nvSpPr>
          <p:cNvPr id="66563" name="Rectangle 1"/>
          <p:cNvSpPr txBox="1">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sp>
      <p:sp>
        <p:nvSpPr>
          <p:cNvPr id="66564" name="Rectangle 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lvl1pPr>
              <a:defRPr sz="1200">
                <a:solidFill>
                  <a:schemeClr val="tx1"/>
                </a:solidFill>
                <a:latin typeface="Calibri" charset="0"/>
                <a:ea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5 regions that we want to look at in our model</a:t>
            </a:r>
            <a:r>
              <a:rPr lang="en-US" baseline="0" dirty="0" smtClean="0"/>
              <a:t> </a:t>
            </a:r>
            <a:r>
              <a:rPr lang="en-US" baseline="0" dirty="0" smtClean="0">
                <a:sym typeface="Wingdings"/>
              </a:rPr>
              <a:t> 5 x 5 </a:t>
            </a:r>
            <a:r>
              <a:rPr lang="en-US" baseline="0" dirty="0" err="1" smtClean="0">
                <a:sym typeface="Wingdings"/>
              </a:rPr>
              <a:t>matrice</a:t>
            </a:r>
            <a:endParaRPr lang="en-US" baseline="0" dirty="0" smtClean="0">
              <a:sym typeface="Wingdings"/>
            </a:endParaRPr>
          </a:p>
          <a:p>
            <a:r>
              <a:rPr lang="en-US" baseline="0" dirty="0" smtClean="0">
                <a:sym typeface="Wingdings"/>
              </a:rPr>
              <a:t>In the </a:t>
            </a:r>
            <a:r>
              <a:rPr lang="en-US" baseline="0" dirty="0" err="1" smtClean="0">
                <a:sym typeface="Wingdings"/>
              </a:rPr>
              <a:t>matrice</a:t>
            </a:r>
            <a:r>
              <a:rPr lang="en-US" baseline="0" dirty="0" smtClean="0">
                <a:sym typeface="Wingdings"/>
              </a:rPr>
              <a:t> we specify which areas we want to connect</a:t>
            </a:r>
            <a:endParaRPr lang="en-US" dirty="0"/>
          </a:p>
        </p:txBody>
      </p:sp>
      <p:sp>
        <p:nvSpPr>
          <p:cNvPr id="4" name="Slide Number Placeholder 3"/>
          <p:cNvSpPr>
            <a:spLocks noGrp="1"/>
          </p:cNvSpPr>
          <p:nvPr>
            <p:ph type="sldNum" sz="quarter" idx="10"/>
          </p:nvPr>
        </p:nvSpPr>
        <p:spPr/>
        <p:txBody>
          <a:bodyPr/>
          <a:lstStyle/>
          <a:p>
            <a:fld id="{F8E35BD9-2EEF-024A-9299-4886673D67F4}" type="slidenum">
              <a:rPr lang="en-US" smtClean="0"/>
              <a:t>22</a:t>
            </a:fld>
            <a:endParaRPr lang="en-US"/>
          </a:p>
        </p:txBody>
      </p:sp>
    </p:spTree>
    <p:extLst>
      <p:ext uri="{BB962C8B-B14F-4D97-AF65-F5344CB8AC3E}">
        <p14:creationId xmlns:p14="http://schemas.microsoft.com/office/powerpoint/2010/main" val="2153569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GB" noProof="0" smtClean="0"/>
              <a:t>Click to edit Master title style</a:t>
            </a:r>
            <a:endParaRPr lang="en-US" noProof="0" smtClean="0"/>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GB" noProof="0" smtClean="0"/>
              <a:t>Click to edit Master subtitle style</a:t>
            </a:r>
            <a:endParaRPr lang="en-US" noProof="0" smtClean="0"/>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pic>
        <p:nvPicPr>
          <p:cNvPr id="4112" name="Picture 16" descr="DarkRed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270560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353430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2">
            <a:extLst>
              <a:ext uri="{28A0092B-C50C-407E-A947-70E740481C1C}">
                <a14:useLocalDpi xmlns:a14="http://schemas.microsoft.com/office/drawing/2010/main" val="0"/>
              </a:ext>
            </a:extLst>
          </a:blip>
          <a:srcRect l="41956" t="30807" r="2130"/>
          <a:stretch>
            <a:fillRect/>
          </a:stretch>
        </p:blipFill>
        <p:spPr bwMode="auto">
          <a:xfrm>
            <a:off x="0" y="0"/>
            <a:ext cx="9144000" cy="129063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GB" noProof="0" smtClean="0"/>
              <a:t>Click to edit Master title style</a:t>
            </a:r>
            <a:endParaRPr lang="en-US" noProof="0" smtClean="0"/>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GB" noProof="0" smtClean="0"/>
              <a:t>Click to edit Master subtitle style</a:t>
            </a:r>
            <a:endParaRPr lang="en-US" noProof="0" smtClean="0"/>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a:defRPr sz="14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240411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408196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366358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2716971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174623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328589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132859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3164092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428441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280203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08050"/>
            <a:ext cx="2132012" cy="5257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88925" y="908050"/>
            <a:ext cx="6246813" cy="5257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166705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250960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77122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86155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419546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712767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109577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8E8D59C-5F98-BD41-9BCA-663F5BD040CB}" type="slidenum">
              <a:rPr lang="en-US" smtClean="0"/>
              <a:t>‹#›</a:t>
            </a:fld>
            <a:endParaRPr lang="en-US"/>
          </a:p>
        </p:txBody>
      </p:sp>
    </p:spTree>
    <p:extLst>
      <p:ext uri="{BB962C8B-B14F-4D97-AF65-F5344CB8AC3E}">
        <p14:creationId xmlns:p14="http://schemas.microsoft.com/office/powerpoint/2010/main" val="17782794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28E8D59C-5F98-BD41-9BCA-663F5BD040CB}" type="slidenum">
              <a:rPr lang="en-US" smtClean="0"/>
              <a:t>‹#›</a:t>
            </a:fld>
            <a:endParaRPr lang="en-US"/>
          </a:p>
        </p:txBody>
      </p:sp>
      <p:pic>
        <p:nvPicPr>
          <p:cNvPr id="3088" name="Picture 16" descr="DarkRed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EF2F6"/>
            </a:gs>
          </a:gsLst>
          <a:lin ang="5400000" scaled="1"/>
        </a:gradFill>
        <a:effectLst/>
      </p:bgPr>
    </p:bg>
    <p:spTree>
      <p:nvGrpSpPr>
        <p:cNvPr id="1" name=""/>
        <p:cNvGrpSpPr/>
        <p:nvPr/>
      </p:nvGrpSpPr>
      <p:grpSpPr>
        <a:xfrm>
          <a:off x="0" y="0"/>
          <a:ext cx="0" cy="0"/>
          <a:chOff x="0" y="0"/>
          <a:chExt cx="0" cy="0"/>
        </a:xfrm>
      </p:grpSpPr>
      <p:pic>
        <p:nvPicPr>
          <p:cNvPr id="3093" name="Picture 21"/>
          <p:cNvPicPr>
            <a:picLocks noChangeAspect="1" noChangeArrowheads="1"/>
          </p:cNvPicPr>
          <p:nvPr/>
        </p:nvPicPr>
        <p:blipFill>
          <a:blip r:embed="rId13">
            <a:extLst>
              <a:ext uri="{28A0092B-C50C-407E-A947-70E740481C1C}">
                <a14:useLocalDpi xmlns:a14="http://schemas.microsoft.com/office/drawing/2010/main" val="0"/>
              </a:ext>
            </a:extLst>
          </a:blip>
          <a:srcRect l="17627" t="58952" r="2347"/>
          <a:stretch>
            <a:fillRect/>
          </a:stretch>
        </p:blipFill>
        <p:spPr bwMode="auto">
          <a:xfrm>
            <a:off x="-1588" y="0"/>
            <a:ext cx="9145588" cy="5349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bwMode="auto">
          <a:xfrm>
            <a:off x="288925"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28E8D59C-5F98-BD41-9BCA-663F5BD040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13.wmf"/><Relationship Id="rId6" Type="http://schemas.openxmlformats.org/officeDocument/2006/relationships/oleObject" Target="../embeddings/oleObject7.bin"/><Relationship Id="rId7"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7.wmf"/><Relationship Id="rId13" Type="http://schemas.openxmlformats.org/officeDocument/2006/relationships/oleObject" Target="../embeddings/oleObject5.bin"/><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oleObject" Target="../embeddings/oleObject1.bin"/><Relationship Id="rId6" Type="http://schemas.openxmlformats.org/officeDocument/2006/relationships/image" Target="../media/image4.wmf"/><Relationship Id="rId7" Type="http://schemas.openxmlformats.org/officeDocument/2006/relationships/oleObject" Target="../embeddings/oleObject2.bin"/><Relationship Id="rId8" Type="http://schemas.openxmlformats.org/officeDocument/2006/relationships/image" Target="../media/image5.wmf"/><Relationship Id="rId9" Type="http://schemas.openxmlformats.org/officeDocument/2006/relationships/oleObject" Target="../embeddings/oleObject3.bin"/><Relationship Id="rId10"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2254"/>
            <a:ext cx="7772400" cy="1470025"/>
          </a:xfrm>
        </p:spPr>
        <p:txBody>
          <a:bodyPr/>
          <a:lstStyle/>
          <a:p>
            <a:r>
              <a:rPr lang="en-US" dirty="0" smtClean="0"/>
              <a:t>DCM for ERPs/EFPs</a:t>
            </a:r>
            <a:endParaRPr lang="en-US" dirty="0"/>
          </a:p>
        </p:txBody>
      </p:sp>
      <p:sp>
        <p:nvSpPr>
          <p:cNvPr id="3" name="Subtitle 2"/>
          <p:cNvSpPr>
            <a:spLocks noGrp="1"/>
          </p:cNvSpPr>
          <p:nvPr>
            <p:ph type="subTitle" idx="1"/>
          </p:nvPr>
        </p:nvSpPr>
        <p:spPr>
          <a:xfrm>
            <a:off x="1371600" y="3009900"/>
            <a:ext cx="6400800" cy="1752600"/>
          </a:xfrm>
        </p:spPr>
        <p:txBody>
          <a:bodyPr/>
          <a:lstStyle/>
          <a:p>
            <a:r>
              <a:rPr lang="en-US" dirty="0" smtClean="0"/>
              <a:t>Clare Palmer &amp; Elina Jacobs</a:t>
            </a:r>
            <a:endParaRPr lang="en-US" dirty="0" smtClean="0"/>
          </a:p>
          <a:p>
            <a:endParaRPr lang="en-US" dirty="0"/>
          </a:p>
          <a:p>
            <a:r>
              <a:rPr lang="en-US" dirty="0" smtClean="0"/>
              <a:t>Expert: </a:t>
            </a:r>
            <a:r>
              <a:rPr lang="en-US" dirty="0" err="1" smtClean="0"/>
              <a:t>Dimitris</a:t>
            </a:r>
            <a:r>
              <a:rPr lang="en-US" dirty="0" smtClean="0"/>
              <a:t> </a:t>
            </a:r>
            <a:r>
              <a:rPr lang="en-US" dirty="0" err="1" smtClean="0"/>
              <a:t>Pinotsis</a:t>
            </a:r>
            <a:endParaRPr lang="en-US" dirty="0"/>
          </a:p>
        </p:txBody>
      </p:sp>
    </p:spTree>
    <p:extLst>
      <p:ext uri="{BB962C8B-B14F-4D97-AF65-F5344CB8AC3E}">
        <p14:creationId xmlns:p14="http://schemas.microsoft.com/office/powerpoint/2010/main" val="23429731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Problem</a:t>
            </a:r>
            <a:endParaRPr lang="en-US" dirty="0"/>
          </a:p>
        </p:txBody>
      </p:sp>
      <p:sp>
        <p:nvSpPr>
          <p:cNvPr id="3" name="Content Placeholder 2"/>
          <p:cNvSpPr>
            <a:spLocks noGrp="1"/>
          </p:cNvSpPr>
          <p:nvPr>
            <p:ph idx="1"/>
          </p:nvPr>
        </p:nvSpPr>
        <p:spPr/>
        <p:txBody>
          <a:bodyPr/>
          <a:lstStyle/>
          <a:p>
            <a:r>
              <a:rPr lang="en-US" dirty="0" smtClean="0"/>
              <a:t>Propagation of source activity</a:t>
            </a:r>
          </a:p>
          <a:p>
            <a:r>
              <a:rPr lang="en-US" dirty="0" smtClean="0"/>
              <a:t>This is what we try to measure with EEG/MEG</a:t>
            </a:r>
            <a:endParaRPr lang="en-US" dirty="0" smtClean="0">
              <a:sym typeface="Wingdings"/>
            </a:endParaRPr>
          </a:p>
          <a:p>
            <a:pPr lvl="1"/>
            <a:r>
              <a:rPr lang="en-US" dirty="0" smtClean="0">
                <a:sym typeface="Wingdings"/>
              </a:rPr>
              <a:t>Take into account that signals go through meninges and the scalp, model this with another linear function</a:t>
            </a:r>
          </a:p>
          <a:p>
            <a:pPr lvl="1"/>
            <a:r>
              <a:rPr lang="en-US" dirty="0" smtClean="0">
                <a:sym typeface="Wingdings"/>
              </a:rPr>
              <a:t>How you get the predicted EEG/MEG response</a:t>
            </a:r>
            <a:endParaRPr lang="en-US" dirty="0"/>
          </a:p>
        </p:txBody>
      </p:sp>
    </p:spTree>
    <p:extLst>
      <p:ext uri="{BB962C8B-B14F-4D97-AF65-F5344CB8AC3E}">
        <p14:creationId xmlns:p14="http://schemas.microsoft.com/office/powerpoint/2010/main" val="190781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a:t>
            </a:r>
            <a:r>
              <a:rPr lang="en-US" dirty="0" err="1" smtClean="0"/>
              <a:t>vs</a:t>
            </a:r>
            <a:r>
              <a:rPr lang="en-US" dirty="0" smtClean="0"/>
              <a:t> Inverse Problem</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557338"/>
            <a:ext cx="6359525" cy="3338512"/>
          </a:xfrm>
          <a:noFill/>
        </p:spPr>
      </p:pic>
    </p:spTree>
    <p:extLst>
      <p:ext uri="{BB962C8B-B14F-4D97-AF65-F5344CB8AC3E}">
        <p14:creationId xmlns:p14="http://schemas.microsoft.com/office/powerpoint/2010/main" val="2955294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Compute</a:t>
            </a:r>
            <a:r>
              <a:rPr lang="en-US" dirty="0" smtClean="0"/>
              <a:t> </a:t>
            </a:r>
            <a:r>
              <a:rPr lang="en-US" dirty="0" smtClean="0"/>
              <a:t>model</a:t>
            </a:r>
          </a:p>
          <a:p>
            <a:r>
              <a:rPr lang="en-US" dirty="0" smtClean="0"/>
              <a:t>Compare the model to actual data</a:t>
            </a:r>
          </a:p>
          <a:p>
            <a:r>
              <a:rPr lang="en-US" dirty="0" smtClean="0"/>
              <a:t>Expectation </a:t>
            </a:r>
            <a:r>
              <a:rPr lang="en-US" dirty="0" err="1" smtClean="0"/>
              <a:t>Maximisation</a:t>
            </a:r>
            <a:r>
              <a:rPr lang="en-US" dirty="0" smtClean="0"/>
              <a:t> Algorithm</a:t>
            </a:r>
          </a:p>
          <a:p>
            <a:pPr lvl="1"/>
            <a:r>
              <a:rPr lang="en-US" dirty="0" smtClean="0"/>
              <a:t>Aims to </a:t>
            </a:r>
            <a:r>
              <a:rPr lang="en-US" dirty="0" err="1" smtClean="0"/>
              <a:t>minimise</a:t>
            </a:r>
            <a:r>
              <a:rPr lang="en-US" dirty="0" smtClean="0"/>
              <a:t> the mismatch between model and data by solving inverse problem</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Bayesian Inference</a:t>
            </a:r>
            <a:endParaRPr lang="en-US" dirty="0"/>
          </a:p>
        </p:txBody>
      </p:sp>
    </p:spTree>
    <p:extLst>
      <p:ext uri="{BB962C8B-B14F-4D97-AF65-F5344CB8AC3E}">
        <p14:creationId xmlns:p14="http://schemas.microsoft.com/office/powerpoint/2010/main" val="1407862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Bayesian Model Comparison</a:t>
            </a:r>
            <a:endParaRPr lang="en-US" dirty="0"/>
          </a:p>
        </p:txBody>
      </p:sp>
      <p:sp>
        <p:nvSpPr>
          <p:cNvPr id="3" name="Content Placeholder 2"/>
          <p:cNvSpPr>
            <a:spLocks noGrp="1"/>
          </p:cNvSpPr>
          <p:nvPr>
            <p:ph idx="1"/>
          </p:nvPr>
        </p:nvSpPr>
        <p:spPr/>
        <p:txBody>
          <a:bodyPr/>
          <a:lstStyle/>
          <a:p>
            <a:r>
              <a:rPr lang="en-US" dirty="0" smtClean="0"/>
              <a:t>For each model you get</a:t>
            </a:r>
          </a:p>
          <a:p>
            <a:pPr lvl="1"/>
            <a:r>
              <a:rPr lang="en-US" dirty="0" smtClean="0"/>
              <a:t>Posterior distribution</a:t>
            </a:r>
          </a:p>
          <a:p>
            <a:pPr marL="457200" lvl="1" indent="0">
              <a:buNone/>
            </a:pPr>
            <a:r>
              <a:rPr lang="en-US" dirty="0" smtClean="0"/>
              <a:t>(Parameter estimation)</a:t>
            </a:r>
          </a:p>
          <a:p>
            <a:pPr lvl="1"/>
            <a:r>
              <a:rPr lang="en-US" dirty="0" smtClean="0"/>
              <a:t>Model evidence</a:t>
            </a:r>
          </a:p>
          <a:p>
            <a:pPr marL="457200" lvl="1" indent="0">
              <a:buNone/>
            </a:pPr>
            <a:r>
              <a:rPr lang="en-US" dirty="0" smtClean="0"/>
              <a:t>(How good model is)</a:t>
            </a:r>
            <a:endParaRPr lang="en-US" dirty="0"/>
          </a:p>
        </p:txBody>
      </p:sp>
      <p:graphicFrame>
        <p:nvGraphicFramePr>
          <p:cNvPr id="6" name="Object 4"/>
          <p:cNvGraphicFramePr>
            <a:graphicFrameLocks noChangeAspect="1"/>
          </p:cNvGraphicFramePr>
          <p:nvPr>
            <p:extLst>
              <p:ext uri="{D42A27DB-BD31-4B8C-83A1-F6EECF244321}">
                <p14:modId xmlns:p14="http://schemas.microsoft.com/office/powerpoint/2010/main" val="2130336180"/>
              </p:ext>
            </p:extLst>
          </p:nvPr>
        </p:nvGraphicFramePr>
        <p:xfrm>
          <a:off x="5001274" y="4262506"/>
          <a:ext cx="1012825" cy="379413"/>
        </p:xfrm>
        <a:graphic>
          <a:graphicData uri="http://schemas.openxmlformats.org/presentationml/2006/ole">
            <mc:AlternateContent xmlns:mc="http://schemas.openxmlformats.org/markup-compatibility/2006">
              <mc:Choice xmlns:v="urn:schemas-microsoft-com:vml" Requires="v">
                <p:oleObj spid="_x0000_s4170" name="Equation" r:id="rId4" imgW="533169" imgH="203112" progId="Equation.3">
                  <p:embed/>
                </p:oleObj>
              </mc:Choice>
              <mc:Fallback>
                <p:oleObj name="Equation" r:id="rId4" imgW="53316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1274" y="4262506"/>
                        <a:ext cx="10128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50"/>
          <p:cNvGraphicFramePr>
            <a:graphicFrameLocks noChangeAspect="1"/>
          </p:cNvGraphicFramePr>
          <p:nvPr>
            <p:extLst>
              <p:ext uri="{D42A27DB-BD31-4B8C-83A1-F6EECF244321}">
                <p14:modId xmlns:p14="http://schemas.microsoft.com/office/powerpoint/2010/main" val="3451239719"/>
              </p:ext>
            </p:extLst>
          </p:nvPr>
        </p:nvGraphicFramePr>
        <p:xfrm>
          <a:off x="5001274" y="3215134"/>
          <a:ext cx="1273175" cy="384175"/>
        </p:xfrm>
        <a:graphic>
          <a:graphicData uri="http://schemas.openxmlformats.org/presentationml/2006/ole">
            <mc:AlternateContent xmlns:mc="http://schemas.openxmlformats.org/markup-compatibility/2006">
              <mc:Choice xmlns:v="urn:schemas-microsoft-com:vml" Requires="v">
                <p:oleObj spid="_x0000_s4171" name="Equation" r:id="rId6" imgW="672808" imgH="203112" progId="Equation.3">
                  <p:embed/>
                </p:oleObj>
              </mc:Choice>
              <mc:Fallback>
                <p:oleObj name="Equation" r:id="rId6" imgW="672808"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274" y="3215134"/>
                        <a:ext cx="1273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377307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comparison for group studies</a:t>
            </a:r>
            <a:endParaRPr lang="en-US" dirty="0"/>
          </a:p>
        </p:txBody>
      </p:sp>
      <p:sp>
        <p:nvSpPr>
          <p:cNvPr id="3" name="Content Placeholder 2"/>
          <p:cNvSpPr>
            <a:spLocks noGrp="1"/>
          </p:cNvSpPr>
          <p:nvPr>
            <p:ph idx="1"/>
          </p:nvPr>
        </p:nvSpPr>
        <p:spPr/>
        <p:txBody>
          <a:bodyPr/>
          <a:lstStyle/>
          <a:p>
            <a:r>
              <a:rPr lang="en-US" dirty="0" smtClean="0"/>
              <a:t>Fixed </a:t>
            </a:r>
            <a:r>
              <a:rPr lang="en-US" dirty="0" smtClean="0"/>
              <a:t>effects	      </a:t>
            </a:r>
            <a:r>
              <a:rPr lang="en-US" dirty="0" err="1" smtClean="0"/>
              <a:t>vs</a:t>
            </a:r>
            <a:r>
              <a:rPr lang="en-US" dirty="0"/>
              <a:t>	</a:t>
            </a:r>
            <a:r>
              <a:rPr lang="en-US" dirty="0" smtClean="0"/>
              <a:t>Random effects</a:t>
            </a:r>
          </a:p>
          <a:p>
            <a:pPr marL="457200" lvl="1" indent="0">
              <a:buNone/>
            </a:pPr>
            <a:r>
              <a:rPr lang="en-US" dirty="0" smtClean="0"/>
              <a:t>One model explains		Different subjects </a:t>
            </a:r>
          </a:p>
          <a:p>
            <a:pPr marL="457200" lvl="1" indent="0">
              <a:buNone/>
            </a:pPr>
            <a:r>
              <a:rPr lang="en-US" dirty="0" smtClean="0"/>
              <a:t>all subjects			require different models	</a:t>
            </a:r>
            <a:endParaRPr lang="en-US" dirty="0"/>
          </a:p>
        </p:txBody>
      </p:sp>
    </p:spTree>
    <p:extLst>
      <p:ext uri="{BB962C8B-B14F-4D97-AF65-F5344CB8AC3E}">
        <p14:creationId xmlns:p14="http://schemas.microsoft.com/office/powerpoint/2010/main" val="38899330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for ERP/ERF: Practice</a:t>
            </a:r>
            <a:endParaRPr lang="en-US" dirty="0"/>
          </a:p>
        </p:txBody>
      </p:sp>
      <p:sp>
        <p:nvSpPr>
          <p:cNvPr id="3" name="Content Placeholder 2"/>
          <p:cNvSpPr>
            <a:spLocks noGrp="1"/>
          </p:cNvSpPr>
          <p:nvPr>
            <p:ph idx="1"/>
          </p:nvPr>
        </p:nvSpPr>
        <p:spPr/>
        <p:txBody>
          <a:bodyPr/>
          <a:lstStyle/>
          <a:p>
            <a:r>
              <a:rPr lang="en-US" dirty="0" smtClean="0"/>
              <a:t>Different kinds of DCM</a:t>
            </a:r>
          </a:p>
          <a:p>
            <a:r>
              <a:rPr lang="en-US" dirty="0">
                <a:sym typeface="Wingdings"/>
              </a:rPr>
              <a:t>F</a:t>
            </a:r>
            <a:r>
              <a:rPr lang="en-US" dirty="0" smtClean="0">
                <a:sym typeface="Wingdings"/>
              </a:rPr>
              <a:t>ocus on ERP </a:t>
            </a:r>
          </a:p>
          <a:p>
            <a:r>
              <a:rPr lang="en-US" dirty="0" smtClean="0">
                <a:sym typeface="Wingdings"/>
              </a:rPr>
              <a:t>Need experimental perturbation</a:t>
            </a:r>
          </a:p>
        </p:txBody>
      </p:sp>
    </p:spTree>
    <p:extLst>
      <p:ext uri="{BB962C8B-B14F-4D97-AF65-F5344CB8AC3E}">
        <p14:creationId xmlns:p14="http://schemas.microsoft.com/office/powerpoint/2010/main" val="29528012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Specification</a:t>
            </a:r>
            <a:endParaRPr lang="en-US" dirty="0"/>
          </a:p>
        </p:txBody>
      </p:sp>
      <p:sp>
        <p:nvSpPr>
          <p:cNvPr id="3" name="Content Placeholder 2"/>
          <p:cNvSpPr>
            <a:spLocks noGrp="1"/>
          </p:cNvSpPr>
          <p:nvPr>
            <p:ph idx="1"/>
          </p:nvPr>
        </p:nvSpPr>
        <p:spPr>
          <a:xfrm>
            <a:off x="330200" y="2323433"/>
            <a:ext cx="8489950" cy="3842417"/>
          </a:xfrm>
        </p:spPr>
        <p:txBody>
          <a:bodyPr>
            <a:normAutofit fontScale="77500" lnSpcReduction="20000"/>
          </a:bodyPr>
          <a:lstStyle/>
          <a:p>
            <a:r>
              <a:rPr lang="en-US" dirty="0" smtClean="0"/>
              <a:t>What kind of models can be tested</a:t>
            </a:r>
            <a:r>
              <a:rPr lang="en-US" dirty="0" smtClean="0"/>
              <a:t>?</a:t>
            </a:r>
            <a:br>
              <a:rPr lang="en-US" dirty="0" smtClean="0"/>
            </a:br>
            <a:endParaRPr lang="en-US" dirty="0" smtClean="0"/>
          </a:p>
          <a:p>
            <a:r>
              <a:rPr lang="en-US" dirty="0" smtClean="0"/>
              <a:t>Models </a:t>
            </a:r>
            <a:r>
              <a:rPr lang="en-US" dirty="0"/>
              <a:t>that involve different brain areas </a:t>
            </a:r>
            <a:endParaRPr lang="en-US" dirty="0" smtClean="0"/>
          </a:p>
          <a:p>
            <a:pPr lvl="2"/>
            <a:r>
              <a:rPr lang="en-US" dirty="0"/>
              <a:t>Look at which different brain areas might be connected and involved in generating </a:t>
            </a:r>
            <a:r>
              <a:rPr lang="en-US" dirty="0" smtClean="0"/>
              <a:t>signal</a:t>
            </a:r>
            <a:endParaRPr lang="en-US" dirty="0" smtClean="0"/>
          </a:p>
          <a:p>
            <a:r>
              <a:rPr lang="en-US" dirty="0" smtClean="0"/>
              <a:t>Models </a:t>
            </a:r>
            <a:r>
              <a:rPr lang="en-US" dirty="0"/>
              <a:t>that look at different </a:t>
            </a:r>
            <a:r>
              <a:rPr lang="en-US" dirty="0" err="1"/>
              <a:t>connectivities</a:t>
            </a:r>
            <a:r>
              <a:rPr lang="en-US" dirty="0"/>
              <a:t> between brain areas</a:t>
            </a:r>
          </a:p>
          <a:p>
            <a:pPr lvl="2"/>
            <a:r>
              <a:rPr lang="en-US" dirty="0"/>
              <a:t>Look at how brain areas are connected</a:t>
            </a:r>
          </a:p>
          <a:p>
            <a:pPr lvl="2"/>
            <a:r>
              <a:rPr lang="en-US" dirty="0"/>
              <a:t>One-way connection: Forward, Backward </a:t>
            </a:r>
          </a:p>
          <a:p>
            <a:pPr lvl="2"/>
            <a:r>
              <a:rPr lang="en-US" dirty="0"/>
              <a:t>Two-way connection: both Forward-Backward</a:t>
            </a:r>
          </a:p>
          <a:p>
            <a:endParaRPr lang="en-US" dirty="0"/>
          </a:p>
          <a:p>
            <a:r>
              <a:rPr lang="en-US" dirty="0" smtClean="0"/>
              <a:t>Base </a:t>
            </a:r>
            <a:r>
              <a:rPr lang="en-US" dirty="0" smtClean="0"/>
              <a:t>both brain areas and </a:t>
            </a:r>
            <a:r>
              <a:rPr lang="en-US" dirty="0" err="1" smtClean="0"/>
              <a:t>connectivities</a:t>
            </a:r>
            <a:r>
              <a:rPr lang="en-US" dirty="0" smtClean="0"/>
              <a:t> on previous studies and existing literature!</a:t>
            </a:r>
          </a:p>
        </p:txBody>
      </p:sp>
    </p:spTree>
    <p:extLst>
      <p:ext uri="{BB962C8B-B14F-4D97-AF65-F5344CB8AC3E}">
        <p14:creationId xmlns:p14="http://schemas.microsoft.com/office/powerpoint/2010/main" val="1660614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br>
              <a:rPr lang="en-US" dirty="0" smtClean="0"/>
            </a:br>
            <a:r>
              <a:rPr lang="en-US" dirty="0" smtClean="0"/>
              <a:t>Auditory </a:t>
            </a:r>
            <a:r>
              <a:rPr lang="en-US" dirty="0" err="1" smtClean="0"/>
              <a:t>Mis</a:t>
            </a:r>
            <a:r>
              <a:rPr lang="en-US" dirty="0" smtClean="0"/>
              <a:t>-match Negativity (MMN)</a:t>
            </a:r>
            <a:endParaRPr lang="en-US" dirty="0"/>
          </a:p>
        </p:txBody>
      </p:sp>
      <p:sp>
        <p:nvSpPr>
          <p:cNvPr id="13" name="Rectangle 36"/>
          <p:cNvSpPr>
            <a:spLocks noChangeArrowheads="1"/>
          </p:cNvSpPr>
          <p:nvPr/>
        </p:nvSpPr>
        <p:spPr bwMode="auto">
          <a:xfrm>
            <a:off x="5462588" y="6518275"/>
            <a:ext cx="3678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de-DE"/>
              <a:t>Garrido et al., (2007), </a:t>
            </a:r>
            <a:r>
              <a:rPr lang="de-DE" i="1"/>
              <a:t>NeuroImage</a:t>
            </a:r>
            <a:endParaRPr lang="en-US" i="1"/>
          </a:p>
        </p:txBody>
      </p:sp>
      <p:pic>
        <p:nvPicPr>
          <p:cNvPr id="14" name="Picture 76"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7" descr="low 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41" y="2276680"/>
            <a:ext cx="520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8" descr="low 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141" y="2276680"/>
            <a:ext cx="520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9"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9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0"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95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1"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2"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3"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9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4"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41" y="2276680"/>
            <a:ext cx="541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5" descr="high 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404" y="2276680"/>
            <a:ext cx="5413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86"/>
          <p:cNvSpPr txBox="1">
            <a:spLocks noChangeArrowheads="1"/>
          </p:cNvSpPr>
          <p:nvPr/>
        </p:nvSpPr>
        <p:spPr bwMode="auto">
          <a:xfrm>
            <a:off x="7615229" y="221159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2400">
                <a:cs typeface="ＭＳ Ｐゴシック" charset="0"/>
              </a:rPr>
              <a:t>…</a:t>
            </a:r>
          </a:p>
        </p:txBody>
      </p:sp>
      <p:sp>
        <p:nvSpPr>
          <p:cNvPr id="25" name="Text Box 87"/>
          <p:cNvSpPr txBox="1">
            <a:spLocks noChangeArrowheads="1"/>
          </p:cNvSpPr>
          <p:nvPr/>
        </p:nvSpPr>
        <p:spPr bwMode="auto">
          <a:xfrm>
            <a:off x="996941" y="223223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2400">
                <a:cs typeface="ＭＳ Ｐゴシック" charset="0"/>
              </a:rPr>
              <a:t>…</a:t>
            </a:r>
          </a:p>
        </p:txBody>
      </p:sp>
      <p:sp>
        <p:nvSpPr>
          <p:cNvPr id="26" name="Text Box 88"/>
          <p:cNvSpPr txBox="1">
            <a:spLocks noChangeArrowheads="1"/>
          </p:cNvSpPr>
          <p:nvPr/>
        </p:nvSpPr>
        <p:spPr bwMode="auto">
          <a:xfrm>
            <a:off x="1682741" y="2652918"/>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27" name="Text Box 89"/>
          <p:cNvSpPr txBox="1">
            <a:spLocks noChangeArrowheads="1"/>
          </p:cNvSpPr>
          <p:nvPr/>
        </p:nvSpPr>
        <p:spPr bwMode="auto">
          <a:xfrm>
            <a:off x="2278054" y="2664030"/>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28" name="Text Box 90"/>
          <p:cNvSpPr txBox="1">
            <a:spLocks noChangeArrowheads="1"/>
          </p:cNvSpPr>
          <p:nvPr/>
        </p:nvSpPr>
        <p:spPr bwMode="auto">
          <a:xfrm>
            <a:off x="2901941" y="266403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29" name="Text Box 91"/>
          <p:cNvSpPr txBox="1">
            <a:spLocks noChangeArrowheads="1"/>
          </p:cNvSpPr>
          <p:nvPr/>
        </p:nvSpPr>
        <p:spPr bwMode="auto">
          <a:xfrm>
            <a:off x="3497254" y="2675143"/>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solidFill>
                  <a:srgbClr val="CC6600"/>
                </a:solidFill>
                <a:cs typeface="ＭＳ Ｐゴシック" charset="0"/>
              </a:rPr>
              <a:t>D</a:t>
            </a:r>
          </a:p>
        </p:txBody>
      </p:sp>
      <p:sp>
        <p:nvSpPr>
          <p:cNvPr id="30" name="Text Box 92"/>
          <p:cNvSpPr txBox="1">
            <a:spLocks noChangeArrowheads="1"/>
          </p:cNvSpPr>
          <p:nvPr/>
        </p:nvSpPr>
        <p:spPr bwMode="auto">
          <a:xfrm>
            <a:off x="4121141" y="266403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31" name="Text Box 93"/>
          <p:cNvSpPr txBox="1">
            <a:spLocks noChangeArrowheads="1"/>
          </p:cNvSpPr>
          <p:nvPr/>
        </p:nvSpPr>
        <p:spPr bwMode="auto">
          <a:xfrm>
            <a:off x="4716454" y="2675143"/>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32" name="Text Box 94"/>
          <p:cNvSpPr txBox="1">
            <a:spLocks noChangeArrowheads="1"/>
          </p:cNvSpPr>
          <p:nvPr/>
        </p:nvSpPr>
        <p:spPr bwMode="auto">
          <a:xfrm>
            <a:off x="5289541" y="265133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33" name="Text Box 95"/>
          <p:cNvSpPr txBox="1">
            <a:spLocks noChangeArrowheads="1"/>
          </p:cNvSpPr>
          <p:nvPr/>
        </p:nvSpPr>
        <p:spPr bwMode="auto">
          <a:xfrm>
            <a:off x="5884854" y="2662443"/>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34" name="Text Box 96"/>
          <p:cNvSpPr txBox="1">
            <a:spLocks noChangeArrowheads="1"/>
          </p:cNvSpPr>
          <p:nvPr/>
        </p:nvSpPr>
        <p:spPr bwMode="auto">
          <a:xfrm>
            <a:off x="6508741" y="265133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solidFill>
                  <a:srgbClr val="CC6600"/>
                </a:solidFill>
                <a:cs typeface="ＭＳ Ｐゴシック" charset="0"/>
              </a:rPr>
              <a:t>D</a:t>
            </a:r>
          </a:p>
        </p:txBody>
      </p:sp>
      <p:sp>
        <p:nvSpPr>
          <p:cNvPr id="35" name="Text Box 97"/>
          <p:cNvSpPr txBox="1">
            <a:spLocks noChangeArrowheads="1"/>
          </p:cNvSpPr>
          <p:nvPr/>
        </p:nvSpPr>
        <p:spPr bwMode="auto">
          <a:xfrm>
            <a:off x="7104054" y="2662443"/>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GB" sz="1600">
                <a:cs typeface="ＭＳ Ｐゴシック" charset="0"/>
              </a:rPr>
              <a:t>S</a:t>
            </a:r>
          </a:p>
        </p:txBody>
      </p:sp>
      <p:sp>
        <p:nvSpPr>
          <p:cNvPr id="36" name="Text Box 102"/>
          <p:cNvSpPr txBox="1">
            <a:spLocks noChangeArrowheads="1"/>
          </p:cNvSpPr>
          <p:nvPr/>
        </p:nvSpPr>
        <p:spPr bwMode="auto">
          <a:xfrm>
            <a:off x="3282941" y="1882980"/>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fr-FR" sz="1400">
                <a:solidFill>
                  <a:srgbClr val="000000"/>
                </a:solidFill>
                <a:cs typeface="ＭＳ Ｐゴシック" charset="0"/>
              </a:rPr>
              <a:t>   </a:t>
            </a:r>
            <a:r>
              <a:rPr lang="en-GB" sz="1400">
                <a:solidFill>
                  <a:srgbClr val="000000"/>
                </a:solidFill>
                <a:cs typeface="ＭＳ Ｐゴシック" charset="0"/>
              </a:rPr>
              <a:t>sequence of auditory stimuli</a:t>
            </a:r>
            <a:endParaRPr lang="en-US" sz="1400">
              <a:solidFill>
                <a:srgbClr val="000000"/>
              </a:solidFill>
              <a:cs typeface="ＭＳ Ｐゴシック" charset="0"/>
            </a:endParaRPr>
          </a:p>
        </p:txBody>
      </p:sp>
      <p:grpSp>
        <p:nvGrpSpPr>
          <p:cNvPr id="37" name="Group 70"/>
          <p:cNvGrpSpPr>
            <a:grpSpLocks/>
          </p:cNvGrpSpPr>
          <p:nvPr/>
        </p:nvGrpSpPr>
        <p:grpSpPr bwMode="auto">
          <a:xfrm>
            <a:off x="1103178" y="3152865"/>
            <a:ext cx="1924050" cy="1616081"/>
            <a:chOff x="561" y="1814"/>
            <a:chExt cx="1212" cy="1018"/>
          </a:xfrm>
        </p:grpSpPr>
        <p:pic>
          <p:nvPicPr>
            <p:cNvPr id="39" name="Picture 72" descr="Snapshot 2009-04-19 16-32-22"/>
            <p:cNvPicPr>
              <a:picLocks noChangeAspect="1" noChangeArrowheads="1"/>
            </p:cNvPicPr>
            <p:nvPr/>
          </p:nvPicPr>
          <p:blipFill>
            <a:blip r:embed="rId4">
              <a:extLst>
                <a:ext uri="{28A0092B-C50C-407E-A947-70E740481C1C}">
                  <a14:useLocalDpi xmlns:a14="http://schemas.microsoft.com/office/drawing/2010/main" val="0"/>
                </a:ext>
              </a:extLst>
            </a:blip>
            <a:srcRect l="47127" t="11320" r="6897" b="52831"/>
            <a:stretch>
              <a:fillRect/>
            </a:stretch>
          </p:blipFill>
          <p:spPr bwMode="auto">
            <a:xfrm>
              <a:off x="720" y="2012"/>
              <a:ext cx="864"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73"/>
            <p:cNvSpPr txBox="1">
              <a:spLocks noChangeArrowheads="1"/>
            </p:cNvSpPr>
            <p:nvPr/>
          </p:nvSpPr>
          <p:spPr bwMode="auto">
            <a:xfrm>
              <a:off x="561" y="1814"/>
              <a:ext cx="12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sz="1400" dirty="0">
                  <a:cs typeface="ＭＳ Ｐゴシック" charset="0"/>
                </a:rPr>
                <a:t>standard condition (S)</a:t>
              </a:r>
            </a:p>
          </p:txBody>
        </p:sp>
      </p:grpSp>
      <p:grpSp>
        <p:nvGrpSpPr>
          <p:cNvPr id="43" name="Group 70"/>
          <p:cNvGrpSpPr>
            <a:grpSpLocks/>
          </p:cNvGrpSpPr>
          <p:nvPr/>
        </p:nvGrpSpPr>
        <p:grpSpPr bwMode="auto">
          <a:xfrm>
            <a:off x="1140560" y="4796337"/>
            <a:ext cx="1814513" cy="1878013"/>
            <a:chOff x="566" y="2949"/>
            <a:chExt cx="1143" cy="1183"/>
          </a:xfrm>
        </p:grpSpPr>
        <p:pic>
          <p:nvPicPr>
            <p:cNvPr id="44" name="Picture 71" descr="Snapshot 2009-04-19 16-32-22"/>
            <p:cNvPicPr>
              <a:picLocks noChangeAspect="1" noChangeArrowheads="1"/>
            </p:cNvPicPr>
            <p:nvPr/>
          </p:nvPicPr>
          <p:blipFill>
            <a:blip r:embed="rId4">
              <a:extLst>
                <a:ext uri="{28A0092B-C50C-407E-A947-70E740481C1C}">
                  <a14:useLocalDpi xmlns:a14="http://schemas.microsoft.com/office/drawing/2010/main" val="0"/>
                </a:ext>
              </a:extLst>
            </a:blip>
            <a:srcRect l="47127" t="61989" r="9195"/>
            <a:stretch>
              <a:fillRect/>
            </a:stretch>
          </p:blipFill>
          <p:spPr bwMode="auto">
            <a:xfrm>
              <a:off x="720" y="3063"/>
              <a:ext cx="823" cy="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74"/>
            <p:cNvSpPr txBox="1">
              <a:spLocks noChangeArrowheads="1"/>
            </p:cNvSpPr>
            <p:nvPr/>
          </p:nvSpPr>
          <p:spPr bwMode="auto">
            <a:xfrm>
              <a:off x="566" y="2949"/>
              <a:ext cx="11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sz="1400">
                  <a:cs typeface="ＭＳ Ｐゴシック" charset="0"/>
                </a:rPr>
                <a:t>deviant condition (D)</a:t>
              </a:r>
              <a:endParaRPr lang="en-GB">
                <a:cs typeface="ＭＳ Ｐゴシック" charset="0"/>
              </a:endParaRPr>
            </a:p>
          </p:txBody>
        </p:sp>
        <p:sp>
          <p:nvSpPr>
            <p:cNvPr id="48" name="Text Box 75"/>
            <p:cNvSpPr txBox="1">
              <a:spLocks noChangeArrowheads="1"/>
            </p:cNvSpPr>
            <p:nvPr/>
          </p:nvSpPr>
          <p:spPr bwMode="auto">
            <a:xfrm>
              <a:off x="827" y="3938"/>
              <a:ext cx="605" cy="194"/>
            </a:xfrm>
            <a:prstGeom prst="rect">
              <a:avLst/>
            </a:prstGeom>
            <a:noFill/>
            <a:ln w="9525">
              <a:noFill/>
              <a:miter lim="800000"/>
              <a:headEnd/>
              <a:tailEnd/>
            </a:ln>
            <a:effectLst/>
          </p:spPr>
          <p:txBody>
            <a:bodyPr wrap="none">
              <a:spAutoFit/>
            </a:bodyPr>
            <a:lstStyle/>
            <a:p>
              <a:pPr algn="ctr">
                <a:defRPr/>
              </a:pPr>
              <a:r>
                <a:rPr lang="en-GB" sz="1400" dirty="0">
                  <a:latin typeface="+mj-lt"/>
                  <a:ea typeface="ＭＳ Ｐゴシック" pitchFamily="1" charset="-128"/>
                </a:rPr>
                <a:t>t </a:t>
              </a:r>
              <a:r>
                <a:rPr lang="en-GB" sz="1400" dirty="0">
                  <a:latin typeface="ヒラギノ角ゴ ProN W3" pitchFamily="1" charset="-128"/>
                  <a:ea typeface="ＭＳ Ｐゴシック" pitchFamily="1" charset="-128"/>
                </a:rPr>
                <a:t>=</a:t>
              </a:r>
              <a:r>
                <a:rPr lang="en-GB" sz="1400" dirty="0">
                  <a:ea typeface="ＭＳ Ｐゴシック" pitchFamily="1" charset="-128"/>
                </a:rPr>
                <a:t>200 ms</a:t>
              </a:r>
              <a:endParaRPr lang="en-GB" sz="1400" dirty="0">
                <a:solidFill>
                  <a:srgbClr val="336699"/>
                </a:solidFill>
                <a:ea typeface="ＭＳ Ｐゴシック" pitchFamily="1" charset="-128"/>
              </a:endParaRPr>
            </a:p>
          </p:txBody>
        </p:sp>
      </p:grpSp>
      <p:pic>
        <p:nvPicPr>
          <p:cNvPr id="50" name="Picture 543" descr="EEGdata"/>
          <p:cNvPicPr>
            <a:picLocks noChangeAspect="1" noChangeArrowheads="1"/>
          </p:cNvPicPr>
          <p:nvPr/>
        </p:nvPicPr>
        <p:blipFill>
          <a:blip r:embed="rId5">
            <a:extLst>
              <a:ext uri="{28A0092B-C50C-407E-A947-70E740481C1C}">
                <a14:useLocalDpi xmlns:a14="http://schemas.microsoft.com/office/drawing/2010/main" val="0"/>
              </a:ext>
            </a:extLst>
          </a:blip>
          <a:srcRect l="47954" t="17664" r="46974" b="79253"/>
          <a:stretch>
            <a:fillRect/>
          </a:stretch>
        </p:blipFill>
        <p:spPr bwMode="auto">
          <a:xfrm>
            <a:off x="4571121" y="3660783"/>
            <a:ext cx="25209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545"/>
          <p:cNvSpPr txBox="1">
            <a:spLocks noChangeArrowheads="1"/>
          </p:cNvSpPr>
          <p:nvPr/>
        </p:nvSpPr>
        <p:spPr bwMode="auto">
          <a:xfrm rot="16200000">
            <a:off x="3457976" y="4501311"/>
            <a:ext cx="1416050" cy="304800"/>
          </a:xfrm>
          <a:prstGeom prst="rect">
            <a:avLst/>
          </a:prstGeom>
          <a:noFill/>
          <a:ln w="9525" algn="ctr">
            <a:noFill/>
            <a:miter lim="800000"/>
            <a:headEnd/>
            <a:tailEnd/>
          </a:ln>
        </p:spPr>
        <p:txBody>
          <a:bodyPr wrap="none">
            <a:spAutoFit/>
          </a:bodyPr>
          <a:lstStyle/>
          <a:p>
            <a:r>
              <a:rPr lang="en-GB" sz="1400" b="1" dirty="0">
                <a:cs typeface="Arial" pitchFamily="34" charset="0"/>
              </a:rPr>
              <a:t>amplitude (</a:t>
            </a:r>
            <a:r>
              <a:rPr lang="el-GR" sz="1400" b="1" dirty="0">
                <a:cs typeface="Arial" pitchFamily="34" charset="0"/>
              </a:rPr>
              <a:t>μ</a:t>
            </a:r>
            <a:r>
              <a:rPr lang="en-GB" sz="1400" b="1" dirty="0">
                <a:cs typeface="Arial" pitchFamily="34" charset="0"/>
              </a:rPr>
              <a:t>V)</a:t>
            </a:r>
            <a:endParaRPr lang="el-GR" sz="1400" b="1" dirty="0">
              <a:cs typeface="Arial" pitchFamily="34" charset="0"/>
            </a:endParaRPr>
          </a:p>
        </p:txBody>
      </p:sp>
      <p:cxnSp>
        <p:nvCxnSpPr>
          <p:cNvPr id="55" name="Straight Connector 54"/>
          <p:cNvCxnSpPr/>
          <p:nvPr/>
        </p:nvCxnSpPr>
        <p:spPr bwMode="auto">
          <a:xfrm>
            <a:off x="4584281" y="4672115"/>
            <a:ext cx="9750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6" name="Rectangle 36"/>
          <p:cNvSpPr>
            <a:spLocks noChangeArrowheads="1"/>
          </p:cNvSpPr>
          <p:nvPr/>
        </p:nvSpPr>
        <p:spPr bwMode="auto">
          <a:xfrm>
            <a:off x="4334407" y="4518226"/>
            <a:ext cx="269625" cy="276999"/>
          </a:xfrm>
          <a:prstGeom prst="rect">
            <a:avLst/>
          </a:prstGeom>
          <a:noFill/>
          <a:ln w="9525" algn="ctr">
            <a:noFill/>
            <a:miter lim="800000"/>
            <a:headEnd/>
            <a:tailEnd/>
          </a:ln>
        </p:spPr>
        <p:txBody>
          <a:bodyPr wrap="none">
            <a:spAutoFit/>
          </a:bodyPr>
          <a:lstStyle/>
          <a:p>
            <a:pPr algn="ctr" eaLnBrk="0" hangingPunct="0"/>
            <a:r>
              <a:rPr lang="de-DE" sz="1200" b="0" dirty="0" smtClean="0">
                <a:solidFill>
                  <a:schemeClr val="tx1"/>
                </a:solidFill>
              </a:rPr>
              <a:t>0</a:t>
            </a:r>
            <a:endParaRPr lang="en-US" sz="1200" b="0" i="1" dirty="0">
              <a:solidFill>
                <a:schemeClr val="tx1"/>
              </a:solidFill>
            </a:endParaRPr>
          </a:p>
        </p:txBody>
      </p:sp>
      <p:cxnSp>
        <p:nvCxnSpPr>
          <p:cNvPr id="57" name="Straight Connector 56"/>
          <p:cNvCxnSpPr/>
          <p:nvPr/>
        </p:nvCxnSpPr>
        <p:spPr bwMode="auto">
          <a:xfrm>
            <a:off x="5983378" y="5341744"/>
            <a:ext cx="0" cy="145803"/>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8" name="Text Box 544"/>
          <p:cNvSpPr txBox="1">
            <a:spLocks noChangeArrowheads="1"/>
          </p:cNvSpPr>
          <p:nvPr/>
        </p:nvSpPr>
        <p:spPr bwMode="auto">
          <a:xfrm>
            <a:off x="5767354" y="5485760"/>
            <a:ext cx="439544" cy="276999"/>
          </a:xfrm>
          <a:prstGeom prst="rect">
            <a:avLst/>
          </a:prstGeom>
          <a:noFill/>
          <a:ln w="9525" algn="ctr">
            <a:noFill/>
            <a:miter lim="800000"/>
            <a:headEnd/>
            <a:tailEnd/>
          </a:ln>
        </p:spPr>
        <p:txBody>
          <a:bodyPr wrap="none">
            <a:spAutoFit/>
          </a:bodyPr>
          <a:lstStyle/>
          <a:p>
            <a:pPr algn="ctr"/>
            <a:r>
              <a:rPr lang="en-GB" sz="1200" dirty="0" smtClean="0">
                <a:solidFill>
                  <a:schemeClr val="tx1"/>
                </a:solidFill>
              </a:rPr>
              <a:t>200</a:t>
            </a:r>
            <a:endParaRPr lang="en-GB" sz="1200" dirty="0">
              <a:solidFill>
                <a:schemeClr val="tx1"/>
              </a:solidFill>
            </a:endParaRPr>
          </a:p>
        </p:txBody>
      </p:sp>
      <p:sp>
        <p:nvSpPr>
          <p:cNvPr id="59" name="Rectangle 36"/>
          <p:cNvSpPr>
            <a:spLocks noChangeArrowheads="1"/>
          </p:cNvSpPr>
          <p:nvPr/>
        </p:nvSpPr>
        <p:spPr bwMode="auto">
          <a:xfrm>
            <a:off x="4361061" y="5064745"/>
            <a:ext cx="235962" cy="276999"/>
          </a:xfrm>
          <a:prstGeom prst="rect">
            <a:avLst/>
          </a:prstGeom>
          <a:noFill/>
          <a:ln w="9525" algn="ctr">
            <a:noFill/>
            <a:miter lim="800000"/>
            <a:headEnd/>
            <a:tailEnd/>
          </a:ln>
        </p:spPr>
        <p:txBody>
          <a:bodyPr wrap="none">
            <a:spAutoFit/>
          </a:bodyPr>
          <a:lstStyle/>
          <a:p>
            <a:pPr algn="ctr" eaLnBrk="0" hangingPunct="0"/>
            <a:r>
              <a:rPr lang="de-DE" sz="1200" b="0" dirty="0" smtClean="0">
                <a:solidFill>
                  <a:schemeClr val="tx1"/>
                </a:solidFill>
              </a:rPr>
              <a:t>-</a:t>
            </a:r>
            <a:endParaRPr lang="en-US" sz="1200" b="0" i="1" dirty="0">
              <a:solidFill>
                <a:schemeClr val="tx1"/>
              </a:solidFill>
            </a:endParaRPr>
          </a:p>
        </p:txBody>
      </p:sp>
      <p:sp>
        <p:nvSpPr>
          <p:cNvPr id="60" name="Rectangle 36"/>
          <p:cNvSpPr>
            <a:spLocks noChangeArrowheads="1"/>
          </p:cNvSpPr>
          <p:nvPr/>
        </p:nvSpPr>
        <p:spPr bwMode="auto">
          <a:xfrm>
            <a:off x="4360028" y="3973592"/>
            <a:ext cx="274435" cy="276999"/>
          </a:xfrm>
          <a:prstGeom prst="rect">
            <a:avLst/>
          </a:prstGeom>
          <a:noFill/>
          <a:ln w="9525" algn="ctr">
            <a:noFill/>
            <a:miter lim="800000"/>
            <a:headEnd/>
            <a:tailEnd/>
          </a:ln>
        </p:spPr>
        <p:txBody>
          <a:bodyPr wrap="none">
            <a:spAutoFit/>
          </a:bodyPr>
          <a:lstStyle/>
          <a:p>
            <a:pPr algn="ctr" eaLnBrk="0" hangingPunct="0"/>
            <a:r>
              <a:rPr lang="en-US" sz="1200" b="0" i="1" dirty="0" smtClean="0">
                <a:solidFill>
                  <a:schemeClr val="tx1"/>
                </a:solidFill>
              </a:rPr>
              <a:t>+</a:t>
            </a:r>
            <a:endParaRPr lang="en-US" sz="1200" b="0" i="1" dirty="0">
              <a:solidFill>
                <a:schemeClr val="tx1"/>
              </a:solidFill>
            </a:endParaRPr>
          </a:p>
        </p:txBody>
      </p:sp>
      <p:cxnSp>
        <p:nvCxnSpPr>
          <p:cNvPr id="61" name="Straight Connector 60"/>
          <p:cNvCxnSpPr/>
          <p:nvPr/>
        </p:nvCxnSpPr>
        <p:spPr bwMode="auto">
          <a:xfrm>
            <a:off x="5191290" y="5341744"/>
            <a:ext cx="0" cy="145803"/>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2" name="Text Box 544"/>
          <p:cNvSpPr txBox="1">
            <a:spLocks noChangeArrowheads="1"/>
          </p:cNvSpPr>
          <p:nvPr/>
        </p:nvSpPr>
        <p:spPr bwMode="auto">
          <a:xfrm>
            <a:off x="5047274" y="5473081"/>
            <a:ext cx="269626" cy="276999"/>
          </a:xfrm>
          <a:prstGeom prst="rect">
            <a:avLst/>
          </a:prstGeom>
          <a:noFill/>
          <a:ln w="9525" algn="ctr">
            <a:noFill/>
            <a:miter lim="800000"/>
            <a:headEnd/>
            <a:tailEnd/>
          </a:ln>
        </p:spPr>
        <p:txBody>
          <a:bodyPr wrap="none">
            <a:spAutoFit/>
          </a:bodyPr>
          <a:lstStyle/>
          <a:p>
            <a:pPr algn="ctr"/>
            <a:r>
              <a:rPr lang="en-GB" sz="1200" smtClean="0">
                <a:solidFill>
                  <a:schemeClr val="tx1"/>
                </a:solidFill>
              </a:rPr>
              <a:t>0</a:t>
            </a:r>
            <a:endParaRPr lang="en-GB" sz="1200" dirty="0">
              <a:solidFill>
                <a:schemeClr val="tx1"/>
              </a:solidFill>
            </a:endParaRPr>
          </a:p>
        </p:txBody>
      </p:sp>
      <p:sp>
        <p:nvSpPr>
          <p:cNvPr id="63" name="TextBox 62"/>
          <p:cNvSpPr txBox="1"/>
          <p:nvPr/>
        </p:nvSpPr>
        <p:spPr>
          <a:xfrm>
            <a:off x="7239236" y="4292602"/>
            <a:ext cx="1659429" cy="646331"/>
          </a:xfrm>
          <a:prstGeom prst="rect">
            <a:avLst/>
          </a:prstGeom>
          <a:noFill/>
        </p:spPr>
        <p:txBody>
          <a:bodyPr wrap="none" rtlCol="0">
            <a:spAutoFit/>
          </a:bodyPr>
          <a:lstStyle/>
          <a:p>
            <a:r>
              <a:rPr lang="en-US" sz="1800" dirty="0" smtClean="0">
                <a:solidFill>
                  <a:srgbClr val="FF0000"/>
                </a:solidFill>
              </a:rPr>
              <a:t>Deviant ERP</a:t>
            </a:r>
          </a:p>
          <a:p>
            <a:r>
              <a:rPr lang="en-US" sz="1800" dirty="0" smtClean="0">
                <a:solidFill>
                  <a:srgbClr val="0000FF"/>
                </a:solidFill>
              </a:rPr>
              <a:t>Standard ERP</a:t>
            </a:r>
            <a:endParaRPr lang="en-US" sz="1800" dirty="0">
              <a:solidFill>
                <a:srgbClr val="0000FF"/>
              </a:solidFill>
            </a:endParaRPr>
          </a:p>
        </p:txBody>
      </p:sp>
      <p:sp>
        <p:nvSpPr>
          <p:cNvPr id="64" name="Text Box 544"/>
          <p:cNvSpPr txBox="1">
            <a:spLocks noChangeArrowheads="1"/>
          </p:cNvSpPr>
          <p:nvPr/>
        </p:nvSpPr>
        <p:spPr bwMode="auto">
          <a:xfrm>
            <a:off x="5187941" y="5762759"/>
            <a:ext cx="973137" cy="304800"/>
          </a:xfrm>
          <a:prstGeom prst="rect">
            <a:avLst/>
          </a:prstGeom>
          <a:noFill/>
          <a:ln w="9525" algn="ctr">
            <a:noFill/>
            <a:miter lim="800000"/>
            <a:headEnd/>
            <a:tailEnd/>
          </a:ln>
        </p:spPr>
        <p:txBody>
          <a:bodyPr wrap="none">
            <a:spAutoFit/>
          </a:bodyPr>
          <a:lstStyle/>
          <a:p>
            <a:pPr algn="ctr"/>
            <a:r>
              <a:rPr lang="en-GB" sz="1400" dirty="0">
                <a:solidFill>
                  <a:schemeClr val="tx1"/>
                </a:solidFill>
              </a:rPr>
              <a:t>time (</a:t>
            </a:r>
            <a:r>
              <a:rPr lang="en-GB" sz="1400" dirty="0" err="1">
                <a:solidFill>
                  <a:schemeClr val="tx1"/>
                </a:solidFill>
              </a:rPr>
              <a:t>ms</a:t>
            </a:r>
            <a:r>
              <a:rPr lang="en-GB" sz="1400" dirty="0">
                <a:solidFill>
                  <a:schemeClr val="tx1"/>
                </a:solidFill>
              </a:rPr>
              <a:t>)</a:t>
            </a:r>
          </a:p>
        </p:txBody>
      </p:sp>
    </p:spTree>
    <p:extLst>
      <p:ext uri="{BB962C8B-B14F-4D97-AF65-F5344CB8AC3E}">
        <p14:creationId xmlns:p14="http://schemas.microsoft.com/office/powerpoint/2010/main" val="2286441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54" grpId="0"/>
      <p:bldP spid="56" grpId="0"/>
      <p:bldP spid="58" grpId="0"/>
      <p:bldP spid="59" grpId="0"/>
      <p:bldP spid="60" grpId="0"/>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t="12743"/>
          <a:stretch>
            <a:fillRect/>
          </a:stretch>
        </p:blipFill>
        <p:spPr bwMode="auto">
          <a:xfrm>
            <a:off x="2555875" y="2241550"/>
            <a:ext cx="571658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p:cNvGrpSpPr>
            <a:grpSpLocks/>
          </p:cNvGrpSpPr>
          <p:nvPr/>
        </p:nvGrpSpPr>
        <p:grpSpPr bwMode="auto">
          <a:xfrm>
            <a:off x="273807" y="1879748"/>
            <a:ext cx="2293937" cy="3808413"/>
            <a:chOff x="461" y="928"/>
            <a:chExt cx="1784" cy="2684"/>
          </a:xfrm>
        </p:grpSpPr>
        <p:grpSp>
          <p:nvGrpSpPr>
            <p:cNvPr id="6" name="Group 10"/>
            <p:cNvGrpSpPr>
              <a:grpSpLocks/>
            </p:cNvGrpSpPr>
            <p:nvPr/>
          </p:nvGrpSpPr>
          <p:grpSpPr bwMode="auto">
            <a:xfrm>
              <a:off x="563" y="981"/>
              <a:ext cx="1682" cy="2631"/>
              <a:chOff x="563" y="981"/>
              <a:chExt cx="1682" cy="2631"/>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t="5916" r="59283" b="8549"/>
              <a:stretch>
                <a:fillRect/>
              </a:stretch>
            </p:blipFill>
            <p:spPr bwMode="auto">
              <a:xfrm>
                <a:off x="563" y="981"/>
                <a:ext cx="1682" cy="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930" y="1344"/>
                <a:ext cx="91" cy="272"/>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13"/>
              <p:cNvSpPr>
                <a:spLocks noChangeArrowheads="1"/>
              </p:cNvSpPr>
              <p:nvPr/>
            </p:nvSpPr>
            <p:spPr bwMode="auto">
              <a:xfrm flipH="1">
                <a:off x="703" y="2296"/>
                <a:ext cx="91" cy="454"/>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14"/>
              <p:cNvSpPr>
                <a:spLocks noChangeArrowheads="1"/>
              </p:cNvSpPr>
              <p:nvPr/>
            </p:nvSpPr>
            <p:spPr bwMode="auto">
              <a:xfrm flipH="1">
                <a:off x="1746" y="2268"/>
                <a:ext cx="91" cy="482"/>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Rectangle 15"/>
              <p:cNvSpPr>
                <a:spLocks noChangeArrowheads="1"/>
              </p:cNvSpPr>
              <p:nvPr/>
            </p:nvSpPr>
            <p:spPr bwMode="auto">
              <a:xfrm flipH="1">
                <a:off x="1733" y="1489"/>
                <a:ext cx="91" cy="482"/>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 name="Rectangle 16"/>
            <p:cNvSpPr>
              <a:spLocks noChangeArrowheads="1"/>
            </p:cNvSpPr>
            <p:nvPr/>
          </p:nvSpPr>
          <p:spPr bwMode="auto">
            <a:xfrm>
              <a:off x="461" y="928"/>
              <a:ext cx="1694" cy="210"/>
            </a:xfrm>
            <a:prstGeom prst="rect">
              <a:avLst/>
            </a:prstGeom>
            <a:solidFill>
              <a:schemeClr val="bg1"/>
            </a:solidFill>
            <a:ln w="381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 name="Rectangle 36"/>
          <p:cNvSpPr>
            <a:spLocks noChangeArrowheads="1"/>
          </p:cNvSpPr>
          <p:nvPr/>
        </p:nvSpPr>
        <p:spPr bwMode="auto">
          <a:xfrm>
            <a:off x="5462588" y="6518275"/>
            <a:ext cx="3678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de-DE"/>
              <a:t>Garrido et al., (2007), </a:t>
            </a:r>
            <a:r>
              <a:rPr lang="de-DE" i="1"/>
              <a:t>NeuroImage</a:t>
            </a:r>
            <a:endParaRPr lang="en-US" i="1"/>
          </a:p>
        </p:txBody>
      </p:sp>
      <p:sp>
        <p:nvSpPr>
          <p:cNvPr id="14" name="Title 1"/>
          <p:cNvSpPr>
            <a:spLocks noGrp="1"/>
          </p:cNvSpPr>
          <p:nvPr>
            <p:ph type="title"/>
          </p:nvPr>
        </p:nvSpPr>
        <p:spPr/>
        <p:txBody>
          <a:bodyPr>
            <a:normAutofit/>
          </a:bodyPr>
          <a:lstStyle/>
          <a:p>
            <a:r>
              <a:rPr lang="en-US" dirty="0" smtClean="0"/>
              <a:t>Example: </a:t>
            </a:r>
            <a:br>
              <a:rPr lang="en-US" dirty="0" smtClean="0"/>
            </a:br>
            <a:r>
              <a:rPr lang="en-US" dirty="0" smtClean="0"/>
              <a:t>Auditory </a:t>
            </a:r>
            <a:r>
              <a:rPr lang="en-US" dirty="0" err="1" smtClean="0"/>
              <a:t>Mis</a:t>
            </a:r>
            <a:r>
              <a:rPr lang="en-US" dirty="0" smtClean="0"/>
              <a:t>-match Negativity (MMN)</a:t>
            </a:r>
            <a:endParaRPr lang="en-US" dirty="0"/>
          </a:p>
        </p:txBody>
      </p:sp>
    </p:spTree>
    <p:extLst>
      <p:ext uri="{BB962C8B-B14F-4D97-AF65-F5344CB8AC3E}">
        <p14:creationId xmlns:p14="http://schemas.microsoft.com/office/powerpoint/2010/main" val="14912837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12875"/>
            <a:ext cx="4297362" cy="5081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DC23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Oval 3"/>
          <p:cNvSpPr>
            <a:spLocks noChangeArrowheads="1"/>
          </p:cNvSpPr>
          <p:nvPr/>
        </p:nvSpPr>
        <p:spPr bwMode="auto">
          <a:xfrm>
            <a:off x="5208588" y="2841625"/>
            <a:ext cx="1274762" cy="423863"/>
          </a:xfrm>
          <a:prstGeom prst="ellipse">
            <a:avLst/>
          </a:prstGeom>
          <a:noFill/>
          <a:ln w="36000">
            <a:solidFill>
              <a:srgbClr val="DC2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Tree>
    <p:extLst>
      <p:ext uri="{BB962C8B-B14F-4D97-AF65-F5344CB8AC3E}">
        <p14:creationId xmlns:p14="http://schemas.microsoft.com/office/powerpoint/2010/main" val="1962680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defRPr/>
            </a:pPr>
            <a:r>
              <a:rPr lang="en-US" b="1" dirty="0" err="1"/>
              <a:t>DCM:Theory</a:t>
            </a:r>
            <a:endParaRPr lang="en-US" b="1" dirty="0"/>
          </a:p>
          <a:p>
            <a:pPr>
              <a:defRPr/>
            </a:pPr>
            <a:r>
              <a:rPr lang="en-US" dirty="0"/>
              <a:t>Introduction</a:t>
            </a:r>
          </a:p>
          <a:p>
            <a:pPr>
              <a:defRPr/>
            </a:pPr>
            <a:r>
              <a:rPr lang="en-US" dirty="0"/>
              <a:t>DCM</a:t>
            </a:r>
          </a:p>
          <a:p>
            <a:pPr>
              <a:defRPr/>
            </a:pPr>
            <a:r>
              <a:rPr lang="en-US" dirty="0"/>
              <a:t>Neural mass model</a:t>
            </a:r>
          </a:p>
          <a:p>
            <a:pPr>
              <a:defRPr/>
            </a:pPr>
            <a:r>
              <a:rPr lang="en-US" dirty="0"/>
              <a:t>Bayesian Model Comparison</a:t>
            </a:r>
          </a:p>
          <a:p>
            <a:pPr marL="0" indent="0">
              <a:buNone/>
              <a:defRPr/>
            </a:pPr>
            <a:endParaRPr lang="en-US" dirty="0"/>
          </a:p>
          <a:p>
            <a:pPr marL="0" indent="0">
              <a:buNone/>
              <a:defRPr/>
            </a:pPr>
            <a:r>
              <a:rPr lang="en-US" b="1" dirty="0"/>
              <a:t>DCM :Practice</a:t>
            </a:r>
          </a:p>
          <a:p>
            <a:pPr marL="0" indent="0">
              <a:buNone/>
              <a:defRPr/>
            </a:pPr>
            <a:endParaRPr lang="en-US" b="1" dirty="0"/>
          </a:p>
          <a:p>
            <a:pPr>
              <a:defRPr/>
            </a:pPr>
            <a:r>
              <a:rPr lang="en-US" dirty="0"/>
              <a:t>SPM analysis</a:t>
            </a:r>
          </a:p>
          <a:p>
            <a:pPr>
              <a:defRPr/>
            </a:pPr>
            <a:r>
              <a:rPr lang="en-US" dirty="0"/>
              <a:t>Pre processing</a:t>
            </a:r>
          </a:p>
          <a:p>
            <a:endParaRPr lang="en-US" dirty="0"/>
          </a:p>
        </p:txBody>
      </p:sp>
    </p:spTree>
    <p:extLst>
      <p:ext uri="{BB962C8B-B14F-4D97-AF65-F5344CB8AC3E}">
        <p14:creationId xmlns:p14="http://schemas.microsoft.com/office/powerpoint/2010/main" val="9942155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1236663"/>
            <a:ext cx="3448050" cy="5233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6" name="AutoShape 3"/>
          <p:cNvSpPr>
            <a:spLocks noChangeArrowheads="1"/>
          </p:cNvSpPr>
          <p:nvPr/>
        </p:nvSpPr>
        <p:spPr bwMode="auto">
          <a:xfrm>
            <a:off x="2709863" y="1238250"/>
            <a:ext cx="3448050" cy="1822450"/>
          </a:xfrm>
          <a:prstGeom prst="roundRect">
            <a:avLst>
              <a:gd name="adj" fmla="val 79"/>
            </a:avLst>
          </a:prstGeom>
          <a:noFill/>
          <a:ln w="36000">
            <a:solidFill>
              <a:srgbClr val="DC2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Tree>
    <p:extLst>
      <p:ext uri="{BB962C8B-B14F-4D97-AF65-F5344CB8AC3E}">
        <p14:creationId xmlns:p14="http://schemas.microsoft.com/office/powerpoint/2010/main" val="21821211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447800"/>
            <a:ext cx="7105650" cy="4897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3"/>
          <p:cNvSpPr txBox="1">
            <a:spLocks noChangeArrowheads="1"/>
          </p:cNvSpPr>
          <p:nvPr/>
        </p:nvSpPr>
        <p:spPr bwMode="auto">
          <a:xfrm>
            <a:off x="4133850" y="1149350"/>
            <a:ext cx="2160588"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lstStyle>
            <a:lvl1pPr eaLnBrk="0" hangingPunct="0">
              <a:tabLst>
                <a:tab pos="723900" algn="l"/>
                <a:tab pos="1447800" algn="l"/>
                <a:tab pos="21717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9pPr>
          </a:lstStyle>
          <a:p>
            <a:pPr eaLnBrk="1" hangingPunct="1"/>
            <a:r>
              <a:rPr lang="et-EE" sz="1400" b="1" dirty="0">
                <a:solidFill>
                  <a:srgbClr val="FF0000"/>
                </a:solidFill>
                <a:cs typeface="Arial Unicode MS" charset="0"/>
              </a:rPr>
              <a:t>Choose the type of DCM</a:t>
            </a:r>
          </a:p>
        </p:txBody>
      </p:sp>
      <p:sp>
        <p:nvSpPr>
          <p:cNvPr id="6" name="Line 4"/>
          <p:cNvSpPr>
            <a:spLocks noChangeShapeType="1"/>
          </p:cNvSpPr>
          <p:nvPr/>
        </p:nvSpPr>
        <p:spPr bwMode="auto">
          <a:xfrm>
            <a:off x="5060950" y="1481138"/>
            <a:ext cx="85725" cy="617537"/>
          </a:xfrm>
          <a:prstGeom prst="line">
            <a:avLst/>
          </a:prstGeom>
          <a:noFill/>
          <a:ln w="9525">
            <a:solidFill>
              <a:srgbClr val="DC2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7" name="Line 6"/>
          <p:cNvSpPr>
            <a:spLocks noChangeShapeType="1"/>
          </p:cNvSpPr>
          <p:nvPr/>
        </p:nvSpPr>
        <p:spPr bwMode="auto">
          <a:xfrm flipH="1">
            <a:off x="6873875" y="1222375"/>
            <a:ext cx="398463" cy="865188"/>
          </a:xfrm>
          <a:prstGeom prst="line">
            <a:avLst/>
          </a:prstGeom>
          <a:noFill/>
          <a:ln w="9525">
            <a:solidFill>
              <a:srgbClr val="DC2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3" name="Text Box 5"/>
          <p:cNvSpPr txBox="1">
            <a:spLocks noChangeArrowheads="1"/>
          </p:cNvSpPr>
          <p:nvPr/>
        </p:nvSpPr>
        <p:spPr bwMode="auto">
          <a:xfrm>
            <a:off x="6923088" y="704850"/>
            <a:ext cx="2300287"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2820" rIns="81639" bIns="40820"/>
          <a:lstStyle>
            <a:lvl1pPr eaLnBrk="0" hangingPunct="0">
              <a:tabLst>
                <a:tab pos="723900" algn="l"/>
                <a:tab pos="1447800" algn="l"/>
                <a:tab pos="21717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9pPr>
          </a:lstStyle>
          <a:p>
            <a:pPr eaLnBrk="1" hangingPunct="1"/>
            <a:r>
              <a:rPr lang="et-EE" sz="1400" b="1" dirty="0">
                <a:solidFill>
                  <a:srgbClr val="FF0000"/>
                </a:solidFill>
                <a:cs typeface="Arial Unicode MS" charset="0"/>
              </a:rPr>
              <a:t>Choose the neural model</a:t>
            </a:r>
          </a:p>
          <a:p>
            <a:pPr eaLnBrk="1" hangingPunct="1"/>
            <a:r>
              <a:rPr lang="et-EE" sz="1400" b="1" dirty="0">
                <a:solidFill>
                  <a:srgbClr val="FF0000"/>
                </a:solidFill>
                <a:cs typeface="Arial Unicode MS" charset="0"/>
              </a:rPr>
              <a:t>(ERP, CMC, ...)</a:t>
            </a:r>
          </a:p>
        </p:txBody>
      </p:sp>
    </p:spTree>
    <p:extLst>
      <p:ext uri="{BB962C8B-B14F-4D97-AF65-F5344CB8AC3E}">
        <p14:creationId xmlns:p14="http://schemas.microsoft.com/office/powerpoint/2010/main" val="1302801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grpId="0"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grpId="0" nodeType="clickEffect">
                                  <p:stCondLst>
                                    <p:cond delay="0"/>
                                  </p:stCondLst>
                                  <p:childTnLst>
                                    <p:set>
                                      <p:cBhvr additive="repl">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8" y="1566863"/>
            <a:ext cx="2322512" cy="3871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5" y="1341438"/>
            <a:ext cx="2481263" cy="272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42959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1187450"/>
            <a:ext cx="5570537" cy="5465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Text Box 2"/>
          <p:cNvSpPr txBox="1">
            <a:spLocks noChangeArrowheads="1"/>
          </p:cNvSpPr>
          <p:nvPr/>
        </p:nvSpPr>
        <p:spPr bwMode="auto">
          <a:xfrm>
            <a:off x="422275" y="1101725"/>
            <a:ext cx="8416925" cy="497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6001"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0"/>
              </a:defRPr>
            </a:lvl9pPr>
          </a:lstStyle>
          <a:p>
            <a:pPr eaLnBrk="1" hangingPunct="1">
              <a:spcAft>
                <a:spcPts val="263"/>
              </a:spcAft>
            </a:pPr>
            <a:endParaRPr lang="et-EE" u="sng">
              <a:solidFill>
                <a:srgbClr val="000000"/>
              </a:solidFill>
              <a:cs typeface="Arial Unicode MS" charset="0"/>
            </a:endParaRPr>
          </a:p>
          <a:p>
            <a:pPr eaLnBrk="1" hangingPunct="1">
              <a:spcAft>
                <a:spcPts val="263"/>
              </a:spcAft>
            </a:pPr>
            <a:endParaRPr lang="et-EE" b="1">
              <a:solidFill>
                <a:srgbClr val="000000"/>
              </a:solidFill>
              <a:cs typeface="Arial Unicode MS" charset="0"/>
            </a:endParaRPr>
          </a:p>
          <a:p>
            <a:pPr eaLnBrk="1" hangingPunct="1">
              <a:spcAft>
                <a:spcPts val="263"/>
              </a:spcAft>
            </a:pPr>
            <a:endParaRPr lang="et-EE">
              <a:solidFill>
                <a:srgbClr val="000000"/>
              </a:solidFill>
              <a:cs typeface="Arial Unicode MS" charset="0"/>
            </a:endParaRPr>
          </a:p>
          <a:p>
            <a:pPr eaLnBrk="1" hangingPunct="1">
              <a:spcAft>
                <a:spcPts val="263"/>
              </a:spcAft>
            </a:pPr>
            <a:endParaRPr lang="et-EE">
              <a:solidFill>
                <a:srgbClr val="000000"/>
              </a:solidFill>
              <a:cs typeface="Arial Unicode MS" charset="0"/>
            </a:endParaRPr>
          </a:p>
          <a:p>
            <a:pPr eaLnBrk="1" hangingPunct="1">
              <a:spcAft>
                <a:spcPts val="263"/>
              </a:spcAft>
            </a:pPr>
            <a:endParaRPr lang="et-EE" b="1">
              <a:solidFill>
                <a:srgbClr val="00FF00"/>
              </a:solidFill>
              <a:latin typeface="Times New Roman" charset="0"/>
              <a:cs typeface="Arial Unicode MS" charset="0"/>
            </a:endParaRPr>
          </a:p>
        </p:txBody>
      </p:sp>
      <p:sp>
        <p:nvSpPr>
          <p:cNvPr id="5" name="Line 5"/>
          <p:cNvSpPr>
            <a:spLocks noChangeShapeType="1"/>
          </p:cNvSpPr>
          <p:nvPr/>
        </p:nvSpPr>
        <p:spPr bwMode="auto">
          <a:xfrm flipH="1">
            <a:off x="5862638" y="1976438"/>
            <a:ext cx="593725" cy="196850"/>
          </a:xfrm>
          <a:prstGeom prst="line">
            <a:avLst/>
          </a:prstGeom>
          <a:noFill/>
          <a:ln w="9525">
            <a:solidFill>
              <a:srgbClr val="DC2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6" name="Text Box 6"/>
          <p:cNvSpPr txBox="1">
            <a:spLocks noChangeArrowheads="1"/>
          </p:cNvSpPr>
          <p:nvPr/>
        </p:nvSpPr>
        <p:spPr bwMode="auto">
          <a:xfrm>
            <a:off x="581025" y="1666875"/>
            <a:ext cx="1652588"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lstStyle>
            <a:lvl1pPr eaLnBrk="0" hangingPunct="0">
              <a:tabLst>
                <a:tab pos="723900" algn="l"/>
                <a:tab pos="1447800" algn="l"/>
              </a:tabLst>
              <a:defRPr>
                <a:solidFill>
                  <a:schemeClr val="tx1"/>
                </a:solidFill>
                <a:latin typeface="Arial" charset="0"/>
                <a:ea typeface="ＭＳ Ｐゴシック" charset="0"/>
              </a:defRPr>
            </a:lvl1pPr>
            <a:lvl2pPr marL="742950" indent="-285750" eaLnBrk="0" hangingPunct="0">
              <a:tabLst>
                <a:tab pos="723900" algn="l"/>
                <a:tab pos="1447800" algn="l"/>
              </a:tabLst>
              <a:defRPr>
                <a:solidFill>
                  <a:schemeClr val="tx1"/>
                </a:solidFill>
                <a:latin typeface="Arial" charset="0"/>
                <a:ea typeface="ＭＳ Ｐゴシック" charset="0"/>
              </a:defRPr>
            </a:lvl2pPr>
            <a:lvl3pPr marL="1143000" indent="-228600" eaLnBrk="0" hangingPunct="0">
              <a:tabLst>
                <a:tab pos="723900" algn="l"/>
                <a:tab pos="1447800" algn="l"/>
              </a:tabLst>
              <a:defRPr>
                <a:solidFill>
                  <a:schemeClr val="tx1"/>
                </a:solidFill>
                <a:latin typeface="Arial" charset="0"/>
                <a:ea typeface="ＭＳ Ｐゴシック" charset="0"/>
              </a:defRPr>
            </a:lvl3pPr>
            <a:lvl4pPr marL="1600200" indent="-228600" eaLnBrk="0" hangingPunct="0">
              <a:tabLst>
                <a:tab pos="723900" algn="l"/>
                <a:tab pos="1447800" algn="l"/>
              </a:tabLst>
              <a:defRPr>
                <a:solidFill>
                  <a:schemeClr val="tx1"/>
                </a:solidFill>
                <a:latin typeface="Arial" charset="0"/>
                <a:ea typeface="ＭＳ Ｐゴシック" charset="0"/>
              </a:defRPr>
            </a:lvl4pPr>
            <a:lvl5pPr marL="2057400" indent="-228600" eaLnBrk="0" hangingPunct="0">
              <a:tabLst>
                <a:tab pos="723900" algn="l"/>
                <a:tab pos="14478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Lst>
              <a:defRPr>
                <a:solidFill>
                  <a:schemeClr val="tx1"/>
                </a:solidFill>
                <a:latin typeface="Arial" charset="0"/>
                <a:ea typeface="ＭＳ Ｐゴシック" charset="0"/>
              </a:defRPr>
            </a:lvl9pPr>
          </a:lstStyle>
          <a:p>
            <a:pPr eaLnBrk="1" hangingPunct="1"/>
            <a:r>
              <a:rPr lang="et-EE" sz="1400" b="1" dirty="0">
                <a:solidFill>
                  <a:srgbClr val="FF0000"/>
                </a:solidFill>
                <a:cs typeface="Arial Unicode MS" charset="0"/>
              </a:rPr>
              <a:t>Name the sources</a:t>
            </a:r>
          </a:p>
        </p:txBody>
      </p:sp>
      <p:sp>
        <p:nvSpPr>
          <p:cNvPr id="7" name="Line 7"/>
          <p:cNvSpPr>
            <a:spLocks noChangeShapeType="1"/>
          </p:cNvSpPr>
          <p:nvPr/>
        </p:nvSpPr>
        <p:spPr bwMode="auto">
          <a:xfrm>
            <a:off x="2370138" y="1814513"/>
            <a:ext cx="1171575" cy="160337"/>
          </a:xfrm>
          <a:prstGeom prst="line">
            <a:avLst/>
          </a:prstGeom>
          <a:noFill/>
          <a:ln w="9525">
            <a:solidFill>
              <a:srgbClr val="DC2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8" name="Text Box 8"/>
          <p:cNvSpPr txBox="1">
            <a:spLocks noChangeArrowheads="1"/>
          </p:cNvSpPr>
          <p:nvPr/>
        </p:nvSpPr>
        <p:spPr bwMode="auto">
          <a:xfrm>
            <a:off x="5022850" y="4579938"/>
            <a:ext cx="2149475"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lstStyle>
            <a:lvl1pPr eaLnBrk="0" hangingPunct="0">
              <a:tabLst>
                <a:tab pos="723900" algn="l"/>
                <a:tab pos="1447800" algn="l"/>
                <a:tab pos="21717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9pPr>
          </a:lstStyle>
          <a:p>
            <a:pPr eaLnBrk="1" hangingPunct="1"/>
            <a:r>
              <a:rPr lang="et-EE" sz="1400" b="1" dirty="0">
                <a:solidFill>
                  <a:srgbClr val="FF0000"/>
                </a:solidFill>
                <a:cs typeface="Arial Unicode MS" charset="0"/>
              </a:rPr>
              <a:t>Specify the connections</a:t>
            </a:r>
          </a:p>
        </p:txBody>
      </p:sp>
      <p:sp>
        <p:nvSpPr>
          <p:cNvPr id="9" name="Oval 9"/>
          <p:cNvSpPr>
            <a:spLocks noChangeArrowheads="1"/>
          </p:cNvSpPr>
          <p:nvPr/>
        </p:nvSpPr>
        <p:spPr bwMode="auto">
          <a:xfrm>
            <a:off x="1851025" y="3282950"/>
            <a:ext cx="3949700" cy="1974850"/>
          </a:xfrm>
          <a:prstGeom prst="ellipse">
            <a:avLst/>
          </a:prstGeom>
          <a:noFill/>
          <a:ln w="36000">
            <a:solidFill>
              <a:srgbClr val="DC2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11" name="Text Box 4"/>
          <p:cNvSpPr txBox="1">
            <a:spLocks noChangeArrowheads="1"/>
          </p:cNvSpPr>
          <p:nvPr/>
        </p:nvSpPr>
        <p:spPr bwMode="auto">
          <a:xfrm>
            <a:off x="6434138" y="1698625"/>
            <a:ext cx="270827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2820" rIns="81639" bIns="40820"/>
          <a:lstStyle>
            <a:lvl1pPr eaLnBrk="0" hangingPunct="0">
              <a:tabLst>
                <a:tab pos="723900" algn="l"/>
                <a:tab pos="1447800" algn="l"/>
                <a:tab pos="2171700" algn="l"/>
                <a:tab pos="28956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 pos="28956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 pos="28956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 pos="28956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 pos="28956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ＭＳ Ｐゴシック" charset="0"/>
              </a:defRPr>
            </a:lvl9pPr>
          </a:lstStyle>
          <a:p>
            <a:pPr eaLnBrk="1" hangingPunct="1"/>
            <a:r>
              <a:rPr lang="et-EE" sz="1400" b="1" dirty="0">
                <a:solidFill>
                  <a:srgbClr val="FF0000"/>
                </a:solidFill>
                <a:cs typeface="Arial Unicode MS" charset="0"/>
              </a:rPr>
              <a:t>Insert the coordinates of the </a:t>
            </a:r>
          </a:p>
          <a:p>
            <a:pPr eaLnBrk="1" hangingPunct="1"/>
            <a:r>
              <a:rPr lang="et-EE" sz="1400" b="1" dirty="0">
                <a:solidFill>
                  <a:srgbClr val="FF0000"/>
                </a:solidFill>
                <a:cs typeface="Arial Unicode MS" charset="0"/>
              </a:rPr>
              <a:t>sources (in MNI coordinates)</a:t>
            </a:r>
          </a:p>
        </p:txBody>
      </p:sp>
    </p:spTree>
    <p:extLst>
      <p:ext uri="{BB962C8B-B14F-4D97-AF65-F5344CB8AC3E}">
        <p14:creationId xmlns:p14="http://schemas.microsoft.com/office/powerpoint/2010/main" val="2444029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931" y="1077933"/>
            <a:ext cx="3448050" cy="5233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noChangeArrowheads="1"/>
          </p:cNvSpPr>
          <p:nvPr/>
        </p:nvSpPr>
        <p:spPr bwMode="auto">
          <a:xfrm>
            <a:off x="3113931" y="6017438"/>
            <a:ext cx="1258730" cy="294482"/>
          </a:xfrm>
          <a:prstGeom prst="roundRect">
            <a:avLst>
              <a:gd name="adj" fmla="val 79"/>
            </a:avLst>
          </a:prstGeom>
          <a:noFill/>
          <a:ln w="36000">
            <a:solidFill>
              <a:srgbClr val="DC2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GB"/>
          </a:p>
        </p:txBody>
      </p:sp>
      <p:sp>
        <p:nvSpPr>
          <p:cNvPr id="6" name="Line 4"/>
          <p:cNvSpPr>
            <a:spLocks noChangeShapeType="1"/>
          </p:cNvSpPr>
          <p:nvPr/>
        </p:nvSpPr>
        <p:spPr bwMode="auto">
          <a:xfrm>
            <a:off x="2453312" y="5399901"/>
            <a:ext cx="641769" cy="617537"/>
          </a:xfrm>
          <a:prstGeom prst="line">
            <a:avLst/>
          </a:prstGeom>
          <a:noFill/>
          <a:ln w="9525">
            <a:solidFill>
              <a:srgbClr val="DC2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7" name="Text Box 3"/>
          <p:cNvSpPr txBox="1">
            <a:spLocks noChangeArrowheads="1"/>
          </p:cNvSpPr>
          <p:nvPr/>
        </p:nvSpPr>
        <p:spPr bwMode="auto">
          <a:xfrm>
            <a:off x="670350" y="5016671"/>
            <a:ext cx="2160588"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lstStyle>
            <a:lvl1pPr eaLnBrk="0" hangingPunct="0">
              <a:tabLst>
                <a:tab pos="723900" algn="l"/>
                <a:tab pos="1447800" algn="l"/>
                <a:tab pos="2171700" algn="l"/>
              </a:tabLst>
              <a:defRPr>
                <a:solidFill>
                  <a:schemeClr val="tx1"/>
                </a:solidFill>
                <a:latin typeface="Arial" charset="0"/>
                <a:ea typeface="ＭＳ Ｐゴシック" charset="0"/>
              </a:defRPr>
            </a:lvl1pPr>
            <a:lvl2pPr marL="742950" indent="-285750" eaLnBrk="0" hangingPunct="0">
              <a:tabLst>
                <a:tab pos="723900" algn="l"/>
                <a:tab pos="1447800" algn="l"/>
                <a:tab pos="2171700" algn="l"/>
              </a:tabLst>
              <a:defRPr>
                <a:solidFill>
                  <a:schemeClr val="tx1"/>
                </a:solidFill>
                <a:latin typeface="Arial" charset="0"/>
                <a:ea typeface="ＭＳ Ｐゴシック" charset="0"/>
              </a:defRPr>
            </a:lvl2pPr>
            <a:lvl3pPr marL="1143000" indent="-228600" eaLnBrk="0" hangingPunct="0">
              <a:tabLst>
                <a:tab pos="723900" algn="l"/>
                <a:tab pos="1447800" algn="l"/>
                <a:tab pos="2171700" algn="l"/>
              </a:tabLst>
              <a:defRPr>
                <a:solidFill>
                  <a:schemeClr val="tx1"/>
                </a:solidFill>
                <a:latin typeface="Arial" charset="0"/>
                <a:ea typeface="ＭＳ Ｐゴシック" charset="0"/>
              </a:defRPr>
            </a:lvl3pPr>
            <a:lvl4pPr marL="1600200" indent="-228600" eaLnBrk="0" hangingPunct="0">
              <a:tabLst>
                <a:tab pos="723900" algn="l"/>
                <a:tab pos="1447800" algn="l"/>
                <a:tab pos="2171700" algn="l"/>
              </a:tabLst>
              <a:defRPr>
                <a:solidFill>
                  <a:schemeClr val="tx1"/>
                </a:solidFill>
                <a:latin typeface="Arial" charset="0"/>
                <a:ea typeface="ＭＳ Ｐゴシック" charset="0"/>
              </a:defRPr>
            </a:lvl4pPr>
            <a:lvl5pPr marL="2057400" indent="-228600" eaLnBrk="0" hangingPunct="0">
              <a:tabLst>
                <a:tab pos="723900" algn="l"/>
                <a:tab pos="1447800" algn="l"/>
                <a:tab pos="2171700"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Arial" charset="0"/>
                <a:ea typeface="ＭＳ Ｐゴシック" charset="0"/>
              </a:defRPr>
            </a:lvl9pPr>
          </a:lstStyle>
          <a:p>
            <a:pPr eaLnBrk="1" hangingPunct="1"/>
            <a:r>
              <a:rPr lang="et-EE" sz="1400" b="1" dirty="0" smtClean="0">
                <a:solidFill>
                  <a:srgbClr val="FF0000"/>
                </a:solidFill>
                <a:cs typeface="Arial Unicode MS" charset="0"/>
              </a:rPr>
              <a:t>Run the model inversion</a:t>
            </a:r>
            <a:endParaRPr lang="et-EE" sz="1400" b="1" dirty="0">
              <a:solidFill>
                <a:srgbClr val="FF0000"/>
              </a:solidFill>
              <a:cs typeface="Arial Unicode MS" charset="0"/>
            </a:endParaRPr>
          </a:p>
        </p:txBody>
      </p:sp>
    </p:spTree>
    <p:extLst>
      <p:ext uri="{BB962C8B-B14F-4D97-AF65-F5344CB8AC3E}">
        <p14:creationId xmlns:p14="http://schemas.microsoft.com/office/powerpoint/2010/main" val="3109303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MCprofil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688" y="1336675"/>
            <a:ext cx="54848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971550" y="1263650"/>
            <a:ext cx="3960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atin typeface="Helvetica" charset="0"/>
              </a:rPr>
              <a:t>  Bayesian Model Comparison</a:t>
            </a:r>
            <a:endParaRPr lang="en-US"/>
          </a:p>
        </p:txBody>
      </p:sp>
      <p:sp>
        <p:nvSpPr>
          <p:cNvPr id="6" name="Rectangle 4"/>
          <p:cNvSpPr>
            <a:spLocks noChangeArrowheads="1"/>
          </p:cNvSpPr>
          <p:nvPr/>
        </p:nvSpPr>
        <p:spPr bwMode="auto">
          <a:xfrm>
            <a:off x="4479925" y="3314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7" name="Rectangle 5"/>
          <p:cNvSpPr>
            <a:spLocks noChangeArrowheads="1"/>
          </p:cNvSpPr>
          <p:nvPr/>
        </p:nvSpPr>
        <p:spPr bwMode="auto">
          <a:xfrm>
            <a:off x="4479925" y="32194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sp>
        <p:nvSpPr>
          <p:cNvPr id="8" name="Rectangle 6"/>
          <p:cNvSpPr>
            <a:spLocks noChangeArrowheads="1"/>
          </p:cNvSpPr>
          <p:nvPr/>
        </p:nvSpPr>
        <p:spPr bwMode="auto">
          <a:xfrm>
            <a:off x="4479925" y="32194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endParaRPr lang="en-GB"/>
          </a:p>
        </p:txBody>
      </p:sp>
      <p:grpSp>
        <p:nvGrpSpPr>
          <p:cNvPr id="9" name="Group 7"/>
          <p:cNvGrpSpPr>
            <a:grpSpLocks/>
          </p:cNvGrpSpPr>
          <p:nvPr/>
        </p:nvGrpSpPr>
        <p:grpSpPr bwMode="auto">
          <a:xfrm>
            <a:off x="530225" y="5561013"/>
            <a:ext cx="2386013" cy="1036637"/>
            <a:chOff x="1529" y="2995"/>
            <a:chExt cx="1503" cy="653"/>
          </a:xfrm>
        </p:grpSpPr>
        <p:sp>
          <p:nvSpPr>
            <p:cNvPr id="10" name="Freeform 8"/>
            <p:cNvSpPr>
              <a:spLocks/>
            </p:cNvSpPr>
            <p:nvPr/>
          </p:nvSpPr>
          <p:spPr bwMode="auto">
            <a:xfrm>
              <a:off x="1529" y="3501"/>
              <a:ext cx="147" cy="147"/>
            </a:xfrm>
            <a:custGeom>
              <a:avLst/>
              <a:gdLst>
                <a:gd name="T0" fmla="*/ 74 w 294"/>
                <a:gd name="T1" fmla="*/ 0 h 295"/>
                <a:gd name="T2" fmla="*/ 0 w 294"/>
                <a:gd name="T3" fmla="*/ 73 h 295"/>
                <a:gd name="T4" fmla="*/ 74 w 294"/>
                <a:gd name="T5" fmla="*/ 147 h 295"/>
                <a:gd name="T6" fmla="*/ 147 w 294"/>
                <a:gd name="T7" fmla="*/ 73 h 295"/>
                <a:gd name="T8" fmla="*/ 74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11" name="Freeform 9"/>
            <p:cNvSpPr>
              <a:spLocks/>
            </p:cNvSpPr>
            <p:nvPr/>
          </p:nvSpPr>
          <p:spPr bwMode="auto">
            <a:xfrm>
              <a:off x="1529" y="3021"/>
              <a:ext cx="147" cy="147"/>
            </a:xfrm>
            <a:custGeom>
              <a:avLst/>
              <a:gdLst>
                <a:gd name="T0" fmla="*/ 74 w 294"/>
                <a:gd name="T1" fmla="*/ 0 h 295"/>
                <a:gd name="T2" fmla="*/ 0 w 294"/>
                <a:gd name="T3" fmla="*/ 73 h 295"/>
                <a:gd name="T4" fmla="*/ 74 w 294"/>
                <a:gd name="T5" fmla="*/ 147 h 295"/>
                <a:gd name="T6" fmla="*/ 147 w 294"/>
                <a:gd name="T7" fmla="*/ 73 h 295"/>
                <a:gd name="T8" fmla="*/ 74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1C1C1C"/>
            </a:solidFill>
            <a:ln w="6350">
              <a:solidFill>
                <a:srgbClr val="000000"/>
              </a:solidFill>
              <a:round/>
              <a:headEnd/>
              <a:tailEnd/>
            </a:ln>
          </p:spPr>
          <p:txBody>
            <a:bodyPr/>
            <a:lstStyle/>
            <a:p>
              <a:endParaRPr lang="en-US"/>
            </a:p>
          </p:txBody>
        </p:sp>
        <p:sp>
          <p:nvSpPr>
            <p:cNvPr id="12" name="Freeform 10"/>
            <p:cNvSpPr>
              <a:spLocks/>
            </p:cNvSpPr>
            <p:nvPr/>
          </p:nvSpPr>
          <p:spPr bwMode="auto">
            <a:xfrm>
              <a:off x="1529" y="3263"/>
              <a:ext cx="147" cy="147"/>
            </a:xfrm>
            <a:custGeom>
              <a:avLst/>
              <a:gdLst>
                <a:gd name="T0" fmla="*/ 74 w 294"/>
                <a:gd name="T1" fmla="*/ 0 h 295"/>
                <a:gd name="T2" fmla="*/ 0 w 294"/>
                <a:gd name="T3" fmla="*/ 73 h 295"/>
                <a:gd name="T4" fmla="*/ 74 w 294"/>
                <a:gd name="T5" fmla="*/ 147 h 295"/>
                <a:gd name="T6" fmla="*/ 147 w 294"/>
                <a:gd name="T7" fmla="*/ 73 h 295"/>
                <a:gd name="T8" fmla="*/ 74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969696"/>
            </a:solidFill>
            <a:ln w="6350">
              <a:solidFill>
                <a:srgbClr val="000000"/>
              </a:solidFill>
              <a:round/>
              <a:headEnd/>
              <a:tailEnd/>
            </a:ln>
          </p:spPr>
          <p:txBody>
            <a:bodyPr/>
            <a:lstStyle/>
            <a:p>
              <a:endParaRPr lang="en-US"/>
            </a:p>
          </p:txBody>
        </p:sp>
        <p:sp>
          <p:nvSpPr>
            <p:cNvPr id="13" name="Text Box 11"/>
            <p:cNvSpPr txBox="1">
              <a:spLocks noChangeArrowheads="1"/>
            </p:cNvSpPr>
            <p:nvPr/>
          </p:nvSpPr>
          <p:spPr bwMode="auto">
            <a:xfrm>
              <a:off x="1710" y="2995"/>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cs typeface="Times New Roman" charset="0"/>
                </a:rPr>
                <a:t>Forward (F)</a:t>
              </a:r>
              <a:endParaRPr lang="en-US" sz="1200">
                <a:cs typeface="Times New Roman" charset="0"/>
              </a:endParaRPr>
            </a:p>
          </p:txBody>
        </p:sp>
        <p:sp>
          <p:nvSpPr>
            <p:cNvPr id="14" name="Text Box 12"/>
            <p:cNvSpPr txBox="1">
              <a:spLocks noChangeArrowheads="1"/>
            </p:cNvSpPr>
            <p:nvPr/>
          </p:nvSpPr>
          <p:spPr bwMode="auto">
            <a:xfrm>
              <a:off x="1710" y="3237"/>
              <a:ext cx="69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cs typeface="Times New Roman" charset="0"/>
                </a:rPr>
                <a:t>Backward (B)</a:t>
              </a:r>
              <a:endParaRPr lang="en-US" sz="1200">
                <a:cs typeface="Times New Roman" charset="0"/>
              </a:endParaRPr>
            </a:p>
          </p:txBody>
        </p:sp>
        <p:sp>
          <p:nvSpPr>
            <p:cNvPr id="15" name="Text Box 13"/>
            <p:cNvSpPr txBox="1">
              <a:spLocks noChangeArrowheads="1"/>
            </p:cNvSpPr>
            <p:nvPr/>
          </p:nvSpPr>
          <p:spPr bwMode="auto">
            <a:xfrm>
              <a:off x="1710" y="3475"/>
              <a:ext cx="13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1200">
                  <a:cs typeface="Times New Roman" charset="0"/>
                </a:rPr>
                <a:t>Forward and Backward (FB)</a:t>
              </a:r>
              <a:endParaRPr lang="en-US" sz="1200">
                <a:cs typeface="Times New Roman" charset="0"/>
              </a:endParaRPr>
            </a:p>
          </p:txBody>
        </p:sp>
      </p:grpSp>
      <p:sp>
        <p:nvSpPr>
          <p:cNvPr id="16" name="Freeform 14"/>
          <p:cNvSpPr>
            <a:spLocks/>
          </p:cNvSpPr>
          <p:nvPr/>
        </p:nvSpPr>
        <p:spPr bwMode="auto">
          <a:xfrm>
            <a:off x="1828800" y="4908550"/>
            <a:ext cx="190500" cy="187325"/>
          </a:xfrm>
          <a:custGeom>
            <a:avLst/>
            <a:gdLst>
              <a:gd name="T0" fmla="*/ 95250 w 294"/>
              <a:gd name="T1" fmla="*/ 0 h 295"/>
              <a:gd name="T2" fmla="*/ 0 w 294"/>
              <a:gd name="T3" fmla="*/ 93345 h 295"/>
              <a:gd name="T4" fmla="*/ 95250 w 294"/>
              <a:gd name="T5" fmla="*/ 187325 h 295"/>
              <a:gd name="T6" fmla="*/ 190500 w 294"/>
              <a:gd name="T7" fmla="*/ 93345 h 295"/>
              <a:gd name="T8" fmla="*/ 95250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17" name="Freeform 15"/>
          <p:cNvSpPr>
            <a:spLocks/>
          </p:cNvSpPr>
          <p:nvPr/>
        </p:nvSpPr>
        <p:spPr bwMode="auto">
          <a:xfrm>
            <a:off x="1471613" y="4908550"/>
            <a:ext cx="190500" cy="187325"/>
          </a:xfrm>
          <a:custGeom>
            <a:avLst/>
            <a:gdLst>
              <a:gd name="T0" fmla="*/ 95250 w 294"/>
              <a:gd name="T1" fmla="*/ 0 h 295"/>
              <a:gd name="T2" fmla="*/ 0 w 294"/>
              <a:gd name="T3" fmla="*/ 93345 h 295"/>
              <a:gd name="T4" fmla="*/ 95250 w 294"/>
              <a:gd name="T5" fmla="*/ 187325 h 295"/>
              <a:gd name="T6" fmla="*/ 190500 w 294"/>
              <a:gd name="T7" fmla="*/ 93345 h 295"/>
              <a:gd name="T8" fmla="*/ 95250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18" name="Freeform 16"/>
          <p:cNvSpPr>
            <a:spLocks/>
          </p:cNvSpPr>
          <p:nvPr/>
        </p:nvSpPr>
        <p:spPr bwMode="auto">
          <a:xfrm>
            <a:off x="2184400" y="4908550"/>
            <a:ext cx="188913" cy="187325"/>
          </a:xfrm>
          <a:custGeom>
            <a:avLst/>
            <a:gdLst>
              <a:gd name="T0" fmla="*/ 94457 w 294"/>
              <a:gd name="T1" fmla="*/ 0 h 295"/>
              <a:gd name="T2" fmla="*/ 0 w 294"/>
              <a:gd name="T3" fmla="*/ 93345 h 295"/>
              <a:gd name="T4" fmla="*/ 94457 w 294"/>
              <a:gd name="T5" fmla="*/ 187325 h 295"/>
              <a:gd name="T6" fmla="*/ 188913 w 294"/>
              <a:gd name="T7" fmla="*/ 93345 h 295"/>
              <a:gd name="T8" fmla="*/ 94457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19" name="Freeform 17"/>
          <p:cNvSpPr>
            <a:spLocks/>
          </p:cNvSpPr>
          <p:nvPr/>
        </p:nvSpPr>
        <p:spPr bwMode="auto">
          <a:xfrm>
            <a:off x="2540000" y="4908550"/>
            <a:ext cx="188913" cy="187325"/>
          </a:xfrm>
          <a:custGeom>
            <a:avLst/>
            <a:gdLst>
              <a:gd name="T0" fmla="*/ 94457 w 294"/>
              <a:gd name="T1" fmla="*/ 0 h 295"/>
              <a:gd name="T2" fmla="*/ 0 w 294"/>
              <a:gd name="T3" fmla="*/ 93345 h 295"/>
              <a:gd name="T4" fmla="*/ 94457 w 294"/>
              <a:gd name="T5" fmla="*/ 187325 h 295"/>
              <a:gd name="T6" fmla="*/ 188913 w 294"/>
              <a:gd name="T7" fmla="*/ 93345 h 295"/>
              <a:gd name="T8" fmla="*/ 94457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chemeClr val="tx2"/>
          </a:solidFill>
          <a:ln w="6350">
            <a:solidFill>
              <a:srgbClr val="000000"/>
            </a:solidFill>
            <a:round/>
            <a:headEnd/>
            <a:tailEnd/>
          </a:ln>
        </p:spPr>
        <p:txBody>
          <a:bodyPr/>
          <a:lstStyle/>
          <a:p>
            <a:endParaRPr lang="en-US"/>
          </a:p>
        </p:txBody>
      </p:sp>
      <p:sp>
        <p:nvSpPr>
          <p:cNvPr id="20" name="Freeform 18"/>
          <p:cNvSpPr>
            <a:spLocks/>
          </p:cNvSpPr>
          <p:nvPr/>
        </p:nvSpPr>
        <p:spPr bwMode="auto">
          <a:xfrm>
            <a:off x="4314825" y="4908550"/>
            <a:ext cx="188913" cy="187325"/>
          </a:xfrm>
          <a:custGeom>
            <a:avLst/>
            <a:gdLst>
              <a:gd name="T0" fmla="*/ 94457 w 294"/>
              <a:gd name="T1" fmla="*/ 0 h 295"/>
              <a:gd name="T2" fmla="*/ 0 w 294"/>
              <a:gd name="T3" fmla="*/ 93345 h 295"/>
              <a:gd name="T4" fmla="*/ 94457 w 294"/>
              <a:gd name="T5" fmla="*/ 187325 h 295"/>
              <a:gd name="T6" fmla="*/ 188913 w 294"/>
              <a:gd name="T7" fmla="*/ 93345 h 295"/>
              <a:gd name="T8" fmla="*/ 94457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21" name="Freeform 19"/>
          <p:cNvSpPr>
            <a:spLocks/>
          </p:cNvSpPr>
          <p:nvPr/>
        </p:nvSpPr>
        <p:spPr bwMode="auto">
          <a:xfrm>
            <a:off x="4670425" y="4908550"/>
            <a:ext cx="188913" cy="187325"/>
          </a:xfrm>
          <a:custGeom>
            <a:avLst/>
            <a:gdLst>
              <a:gd name="T0" fmla="*/ 94457 w 294"/>
              <a:gd name="T1" fmla="*/ 0 h 295"/>
              <a:gd name="T2" fmla="*/ 0 w 294"/>
              <a:gd name="T3" fmla="*/ 93345 h 295"/>
              <a:gd name="T4" fmla="*/ 94457 w 294"/>
              <a:gd name="T5" fmla="*/ 187325 h 295"/>
              <a:gd name="T6" fmla="*/ 188913 w 294"/>
              <a:gd name="T7" fmla="*/ 93345 h 295"/>
              <a:gd name="T8" fmla="*/ 94457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chemeClr val="tx1"/>
          </a:solidFill>
          <a:ln w="6350">
            <a:solidFill>
              <a:srgbClr val="000000"/>
            </a:solidFill>
            <a:round/>
            <a:headEnd/>
            <a:tailEnd/>
          </a:ln>
        </p:spPr>
        <p:txBody>
          <a:bodyPr/>
          <a:lstStyle/>
          <a:p>
            <a:endParaRPr lang="en-US"/>
          </a:p>
        </p:txBody>
      </p:sp>
      <p:sp>
        <p:nvSpPr>
          <p:cNvPr id="22" name="Freeform 20"/>
          <p:cNvSpPr>
            <a:spLocks/>
          </p:cNvSpPr>
          <p:nvPr/>
        </p:nvSpPr>
        <p:spPr bwMode="auto">
          <a:xfrm>
            <a:off x="3603625" y="4908550"/>
            <a:ext cx="188913" cy="187325"/>
          </a:xfrm>
          <a:custGeom>
            <a:avLst/>
            <a:gdLst>
              <a:gd name="T0" fmla="*/ 94457 w 294"/>
              <a:gd name="T1" fmla="*/ 0 h 295"/>
              <a:gd name="T2" fmla="*/ 0 w 294"/>
              <a:gd name="T3" fmla="*/ 93345 h 295"/>
              <a:gd name="T4" fmla="*/ 94457 w 294"/>
              <a:gd name="T5" fmla="*/ 187325 h 295"/>
              <a:gd name="T6" fmla="*/ 188913 w 294"/>
              <a:gd name="T7" fmla="*/ 93345 h 295"/>
              <a:gd name="T8" fmla="*/ 94457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23" name="Freeform 21"/>
          <p:cNvSpPr>
            <a:spLocks/>
          </p:cNvSpPr>
          <p:nvPr/>
        </p:nvSpPr>
        <p:spPr bwMode="auto">
          <a:xfrm>
            <a:off x="1116013" y="4908550"/>
            <a:ext cx="190500" cy="187325"/>
          </a:xfrm>
          <a:custGeom>
            <a:avLst/>
            <a:gdLst>
              <a:gd name="T0" fmla="*/ 95250 w 294"/>
              <a:gd name="T1" fmla="*/ 0 h 295"/>
              <a:gd name="T2" fmla="*/ 0 w 294"/>
              <a:gd name="T3" fmla="*/ 93345 h 295"/>
              <a:gd name="T4" fmla="*/ 95250 w 294"/>
              <a:gd name="T5" fmla="*/ 187325 h 295"/>
              <a:gd name="T6" fmla="*/ 190500 w 294"/>
              <a:gd name="T7" fmla="*/ 93345 h 295"/>
              <a:gd name="T8" fmla="*/ 95250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24" name="Freeform 22"/>
          <p:cNvSpPr>
            <a:spLocks/>
          </p:cNvSpPr>
          <p:nvPr/>
        </p:nvSpPr>
        <p:spPr bwMode="auto">
          <a:xfrm>
            <a:off x="3959225" y="4908550"/>
            <a:ext cx="190500" cy="187325"/>
          </a:xfrm>
          <a:custGeom>
            <a:avLst/>
            <a:gdLst>
              <a:gd name="T0" fmla="*/ 95250 w 294"/>
              <a:gd name="T1" fmla="*/ 0 h 295"/>
              <a:gd name="T2" fmla="*/ 0 w 294"/>
              <a:gd name="T3" fmla="*/ 93345 h 295"/>
              <a:gd name="T4" fmla="*/ 95250 w 294"/>
              <a:gd name="T5" fmla="*/ 187325 h 295"/>
              <a:gd name="T6" fmla="*/ 190500 w 294"/>
              <a:gd name="T7" fmla="*/ 93345 h 295"/>
              <a:gd name="T8" fmla="*/ 95250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rgbClr val="D3D3D3"/>
          </a:solidFill>
          <a:ln w="6350">
            <a:solidFill>
              <a:srgbClr val="000000"/>
            </a:solidFill>
            <a:round/>
            <a:headEnd/>
            <a:tailEnd/>
          </a:ln>
        </p:spPr>
        <p:txBody>
          <a:bodyPr/>
          <a:lstStyle/>
          <a:p>
            <a:endParaRPr lang="en-US"/>
          </a:p>
        </p:txBody>
      </p:sp>
      <p:sp>
        <p:nvSpPr>
          <p:cNvPr id="25" name="Freeform 23"/>
          <p:cNvSpPr>
            <a:spLocks/>
          </p:cNvSpPr>
          <p:nvPr/>
        </p:nvSpPr>
        <p:spPr bwMode="auto">
          <a:xfrm>
            <a:off x="2894013" y="4908550"/>
            <a:ext cx="188912" cy="187325"/>
          </a:xfrm>
          <a:custGeom>
            <a:avLst/>
            <a:gdLst>
              <a:gd name="T0" fmla="*/ 94456 w 294"/>
              <a:gd name="T1" fmla="*/ 0 h 295"/>
              <a:gd name="T2" fmla="*/ 0 w 294"/>
              <a:gd name="T3" fmla="*/ 93345 h 295"/>
              <a:gd name="T4" fmla="*/ 94456 w 294"/>
              <a:gd name="T5" fmla="*/ 187325 h 295"/>
              <a:gd name="T6" fmla="*/ 188912 w 294"/>
              <a:gd name="T7" fmla="*/ 93345 h 295"/>
              <a:gd name="T8" fmla="*/ 94456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chemeClr val="tx1"/>
          </a:solidFill>
          <a:ln w="6350">
            <a:solidFill>
              <a:srgbClr val="000000"/>
            </a:solidFill>
            <a:round/>
            <a:headEnd/>
            <a:tailEnd/>
          </a:ln>
        </p:spPr>
        <p:txBody>
          <a:bodyPr/>
          <a:lstStyle/>
          <a:p>
            <a:endParaRPr lang="en-US"/>
          </a:p>
        </p:txBody>
      </p:sp>
      <p:sp>
        <p:nvSpPr>
          <p:cNvPr id="26" name="Freeform 24"/>
          <p:cNvSpPr>
            <a:spLocks/>
          </p:cNvSpPr>
          <p:nvPr/>
        </p:nvSpPr>
        <p:spPr bwMode="auto">
          <a:xfrm>
            <a:off x="3249613" y="4908550"/>
            <a:ext cx="188912" cy="187325"/>
          </a:xfrm>
          <a:custGeom>
            <a:avLst/>
            <a:gdLst>
              <a:gd name="T0" fmla="*/ 94456 w 294"/>
              <a:gd name="T1" fmla="*/ 0 h 295"/>
              <a:gd name="T2" fmla="*/ 0 w 294"/>
              <a:gd name="T3" fmla="*/ 93345 h 295"/>
              <a:gd name="T4" fmla="*/ 94456 w 294"/>
              <a:gd name="T5" fmla="*/ 187325 h 295"/>
              <a:gd name="T6" fmla="*/ 188912 w 294"/>
              <a:gd name="T7" fmla="*/ 93345 h 295"/>
              <a:gd name="T8" fmla="*/ 94456 w 294"/>
              <a:gd name="T9" fmla="*/ 0 h 295"/>
              <a:gd name="T10" fmla="*/ 0 60000 65536"/>
              <a:gd name="T11" fmla="*/ 0 60000 65536"/>
              <a:gd name="T12" fmla="*/ 0 60000 65536"/>
              <a:gd name="T13" fmla="*/ 0 60000 65536"/>
              <a:gd name="T14" fmla="*/ 0 60000 65536"/>
              <a:gd name="T15" fmla="*/ 0 w 294"/>
              <a:gd name="T16" fmla="*/ 0 h 295"/>
              <a:gd name="T17" fmla="*/ 294 w 294"/>
              <a:gd name="T18" fmla="*/ 295 h 295"/>
            </a:gdLst>
            <a:ahLst/>
            <a:cxnLst>
              <a:cxn ang="T10">
                <a:pos x="T0" y="T1"/>
              </a:cxn>
              <a:cxn ang="T11">
                <a:pos x="T2" y="T3"/>
              </a:cxn>
              <a:cxn ang="T12">
                <a:pos x="T4" y="T5"/>
              </a:cxn>
              <a:cxn ang="T13">
                <a:pos x="T6" y="T7"/>
              </a:cxn>
              <a:cxn ang="T14">
                <a:pos x="T8" y="T9"/>
              </a:cxn>
            </a:cxnLst>
            <a:rect l="T15" t="T16" r="T17" b="T18"/>
            <a:pathLst>
              <a:path w="294" h="295">
                <a:moveTo>
                  <a:pt x="147" y="0"/>
                </a:moveTo>
                <a:lnTo>
                  <a:pt x="0" y="147"/>
                </a:lnTo>
                <a:lnTo>
                  <a:pt x="147" y="295"/>
                </a:lnTo>
                <a:lnTo>
                  <a:pt x="294" y="147"/>
                </a:lnTo>
                <a:lnTo>
                  <a:pt x="147" y="0"/>
                </a:lnTo>
                <a:close/>
              </a:path>
            </a:pathLst>
          </a:custGeom>
          <a:solidFill>
            <a:schemeClr val="tx1"/>
          </a:solidFill>
          <a:ln w="6350">
            <a:solidFill>
              <a:srgbClr val="000000"/>
            </a:solidFill>
            <a:round/>
            <a:headEnd/>
            <a:tailEnd/>
          </a:ln>
        </p:spPr>
        <p:txBody>
          <a:bodyPr/>
          <a:lstStyle/>
          <a:p>
            <a:endParaRPr lang="en-US"/>
          </a:p>
        </p:txBody>
      </p:sp>
      <p:sp>
        <p:nvSpPr>
          <p:cNvPr id="27" name="Rectangle 25"/>
          <p:cNvSpPr>
            <a:spLocks noChangeArrowheads="1"/>
          </p:cNvSpPr>
          <p:nvPr/>
        </p:nvSpPr>
        <p:spPr bwMode="auto">
          <a:xfrm>
            <a:off x="2540000" y="5268913"/>
            <a:ext cx="736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t>subjects</a:t>
            </a:r>
          </a:p>
        </p:txBody>
      </p:sp>
      <p:sp>
        <p:nvSpPr>
          <p:cNvPr id="28" name="Rectangle 26"/>
          <p:cNvSpPr>
            <a:spLocks noChangeArrowheads="1"/>
          </p:cNvSpPr>
          <p:nvPr/>
        </p:nvSpPr>
        <p:spPr bwMode="auto">
          <a:xfrm rot="16200000">
            <a:off x="-1032668" y="3110706"/>
            <a:ext cx="259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atin typeface="Helvetica" charset="0"/>
              </a:rPr>
              <a:t>  </a:t>
            </a:r>
            <a:r>
              <a:rPr lang="en-US" sz="1400">
                <a:latin typeface="Helvetica" charset="0"/>
              </a:rPr>
              <a:t>log-evidence</a:t>
            </a:r>
            <a:endParaRPr lang="en-US" sz="1000" i="1"/>
          </a:p>
        </p:txBody>
      </p:sp>
      <p:pic>
        <p:nvPicPr>
          <p:cNvPr id="29" name="Picture 27" descr="BMCgroup"/>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830" r="6769"/>
          <a:stretch>
            <a:fillRect/>
          </a:stretch>
        </p:blipFill>
        <p:spPr bwMode="auto">
          <a:xfrm>
            <a:off x="5292725" y="1381125"/>
            <a:ext cx="38163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8"/>
          <p:cNvSpPr>
            <a:spLocks noChangeArrowheads="1"/>
          </p:cNvSpPr>
          <p:nvPr/>
        </p:nvSpPr>
        <p:spPr bwMode="auto">
          <a:xfrm>
            <a:off x="6754813" y="12985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atin typeface="Helvetica" charset="0"/>
              </a:rPr>
              <a:t>Group level</a:t>
            </a:r>
          </a:p>
        </p:txBody>
      </p:sp>
      <p:sp>
        <p:nvSpPr>
          <p:cNvPr id="31" name="Rectangle 36"/>
          <p:cNvSpPr>
            <a:spLocks noChangeArrowheads="1"/>
          </p:cNvSpPr>
          <p:nvPr/>
        </p:nvSpPr>
        <p:spPr bwMode="auto">
          <a:xfrm>
            <a:off x="5462588" y="6518275"/>
            <a:ext cx="3678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de-DE"/>
              <a:t>Garrido et al., (2007), </a:t>
            </a:r>
            <a:r>
              <a:rPr lang="de-DE" i="1"/>
              <a:t>NeuroImage</a:t>
            </a:r>
            <a:endParaRPr lang="en-US" i="1"/>
          </a:p>
        </p:txBody>
      </p:sp>
      <p:sp>
        <p:nvSpPr>
          <p:cNvPr id="33" name="Title 1"/>
          <p:cNvSpPr>
            <a:spLocks noGrp="1"/>
          </p:cNvSpPr>
          <p:nvPr>
            <p:ph type="title"/>
          </p:nvPr>
        </p:nvSpPr>
        <p:spPr>
          <a:xfrm>
            <a:off x="457200" y="489784"/>
            <a:ext cx="8229600" cy="1143000"/>
          </a:xfrm>
        </p:spPr>
        <p:txBody>
          <a:bodyPr/>
          <a:lstStyle/>
          <a:p>
            <a:r>
              <a:rPr lang="en-US" dirty="0" smtClean="0"/>
              <a:t>Bayesian Model Comparison</a:t>
            </a:r>
            <a:endParaRPr lang="en-US" dirty="0"/>
          </a:p>
        </p:txBody>
      </p:sp>
    </p:spTree>
    <p:extLst>
      <p:ext uri="{BB962C8B-B14F-4D97-AF65-F5344CB8AC3E}">
        <p14:creationId xmlns:p14="http://schemas.microsoft.com/office/powerpoint/2010/main" val="581537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DCM can tell you which is the best model of the ones you provide</a:t>
            </a:r>
          </a:p>
          <a:p>
            <a:pPr lvl="1"/>
            <a:r>
              <a:rPr lang="en-US" dirty="0" smtClean="0"/>
              <a:t>Can’t know whether it is the “actual” model!</a:t>
            </a:r>
          </a:p>
          <a:p>
            <a:pPr lvl="1"/>
            <a:r>
              <a:rPr lang="en-US" dirty="0" smtClean="0"/>
              <a:t>Important to use physiologically plausible parameters</a:t>
            </a:r>
            <a:endParaRPr lang="en-US" dirty="0"/>
          </a:p>
        </p:txBody>
      </p:sp>
    </p:spTree>
    <p:extLst>
      <p:ext uri="{BB962C8B-B14F-4D97-AF65-F5344CB8AC3E}">
        <p14:creationId xmlns:p14="http://schemas.microsoft.com/office/powerpoint/2010/main" val="3692278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330200" y="2708276"/>
            <a:ext cx="8489950" cy="1504884"/>
          </a:xfrm>
        </p:spPr>
        <p:txBody>
          <a:bodyPr/>
          <a:lstStyle/>
          <a:p>
            <a:r>
              <a:rPr lang="en-US" dirty="0" smtClean="0"/>
              <a:t>To our very helpful expert </a:t>
            </a:r>
            <a:r>
              <a:rPr lang="en-US" dirty="0" err="1" smtClean="0"/>
              <a:t>Dimitris</a:t>
            </a:r>
            <a:endParaRPr lang="en-US" dirty="0" smtClean="0"/>
          </a:p>
          <a:p>
            <a:r>
              <a:rPr lang="en-US" dirty="0" smtClean="0"/>
              <a:t>To previous </a:t>
            </a:r>
            <a:r>
              <a:rPr lang="en-US" dirty="0" err="1" smtClean="0"/>
              <a:t>MfD</a:t>
            </a:r>
            <a:r>
              <a:rPr lang="en-US" dirty="0" smtClean="0"/>
              <a:t> and FIL SPM course slides</a:t>
            </a:r>
            <a:endParaRPr lang="en-US" dirty="0"/>
          </a:p>
        </p:txBody>
      </p:sp>
      <p:sp>
        <p:nvSpPr>
          <p:cNvPr id="4" name="Title 1"/>
          <p:cNvSpPr txBox="1">
            <a:spLocks/>
          </p:cNvSpPr>
          <p:nvPr/>
        </p:nvSpPr>
        <p:spPr bwMode="auto">
          <a:xfrm>
            <a:off x="441325" y="4607558"/>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ＭＳ Ｐゴシック" charset="0"/>
              </a:defRPr>
            </a:lvl2pPr>
            <a:lvl3pPr algn="l" rtl="0" eaLnBrk="1" fontAlgn="base" hangingPunct="1">
              <a:spcBef>
                <a:spcPct val="0"/>
              </a:spcBef>
              <a:spcAft>
                <a:spcPct val="0"/>
              </a:spcAft>
              <a:defRPr sz="3000" b="1">
                <a:solidFill>
                  <a:schemeClr val="tx2"/>
                </a:solidFill>
                <a:latin typeface="Arial" charset="0"/>
                <a:ea typeface="ＭＳ Ｐゴシック" charset="0"/>
              </a:defRPr>
            </a:lvl3pPr>
            <a:lvl4pPr algn="l" rtl="0" eaLnBrk="1" fontAlgn="base" hangingPunct="1">
              <a:spcBef>
                <a:spcPct val="0"/>
              </a:spcBef>
              <a:spcAft>
                <a:spcPct val="0"/>
              </a:spcAft>
              <a:defRPr sz="3000" b="1">
                <a:solidFill>
                  <a:schemeClr val="tx2"/>
                </a:solidFill>
                <a:latin typeface="Arial" charset="0"/>
                <a:ea typeface="ＭＳ Ｐゴシック" charset="0"/>
              </a:defRPr>
            </a:lvl4pPr>
            <a:lvl5pPr algn="l" rtl="0" eaLnBrk="1" fontAlgn="base" hangingPunct="1">
              <a:spcBef>
                <a:spcPct val="0"/>
              </a:spcBef>
              <a:spcAft>
                <a:spcPct val="0"/>
              </a:spcAft>
              <a:defRPr sz="3000" b="1">
                <a:solidFill>
                  <a:schemeClr val="tx2"/>
                </a:solidFill>
                <a:latin typeface="Arial" charset="0"/>
                <a:ea typeface="ＭＳ Ｐゴシック" charset="0"/>
              </a:defRPr>
            </a:lvl5pPr>
            <a:lvl6pPr marL="457200" algn="l" rtl="0" eaLnBrk="1" fontAlgn="base" hangingPunct="1">
              <a:spcBef>
                <a:spcPct val="0"/>
              </a:spcBef>
              <a:spcAft>
                <a:spcPct val="0"/>
              </a:spcAft>
              <a:defRPr sz="3000" b="1">
                <a:solidFill>
                  <a:schemeClr val="tx2"/>
                </a:solidFill>
                <a:latin typeface="Arial" charset="0"/>
                <a:ea typeface="ＭＳ Ｐゴシック" charset="0"/>
              </a:defRPr>
            </a:lvl6pPr>
            <a:lvl7pPr marL="914400" algn="l" rtl="0" eaLnBrk="1" fontAlgn="base" hangingPunct="1">
              <a:spcBef>
                <a:spcPct val="0"/>
              </a:spcBef>
              <a:spcAft>
                <a:spcPct val="0"/>
              </a:spcAft>
              <a:defRPr sz="3000" b="1">
                <a:solidFill>
                  <a:schemeClr val="tx2"/>
                </a:solidFill>
                <a:latin typeface="Arial" charset="0"/>
                <a:ea typeface="ＭＳ Ｐゴシック" charset="0"/>
              </a:defRPr>
            </a:lvl7pPr>
            <a:lvl8pPr marL="1371600" algn="l" rtl="0" eaLnBrk="1" fontAlgn="base" hangingPunct="1">
              <a:spcBef>
                <a:spcPct val="0"/>
              </a:spcBef>
              <a:spcAft>
                <a:spcPct val="0"/>
              </a:spcAft>
              <a:defRPr sz="3000" b="1">
                <a:solidFill>
                  <a:schemeClr val="tx2"/>
                </a:solidFill>
                <a:latin typeface="Arial" charset="0"/>
                <a:ea typeface="ＭＳ Ｐゴシック" charset="0"/>
              </a:defRPr>
            </a:lvl8pPr>
            <a:lvl9pPr marL="1828800" algn="l" rtl="0" eaLnBrk="1" fontAlgn="base" hangingPunct="1">
              <a:spcBef>
                <a:spcPct val="0"/>
              </a:spcBef>
              <a:spcAft>
                <a:spcPct val="0"/>
              </a:spcAft>
              <a:defRPr sz="3000" b="1">
                <a:solidFill>
                  <a:schemeClr val="tx2"/>
                </a:solidFill>
                <a:latin typeface="Arial" charset="0"/>
                <a:ea typeface="ＭＳ Ｐゴシック" charset="0"/>
              </a:defRPr>
            </a:lvl9pPr>
          </a:lstStyle>
          <a:p>
            <a:r>
              <a:rPr lang="en-US" dirty="0" smtClean="0"/>
              <a:t>Questions?</a:t>
            </a:r>
            <a:endParaRPr lang="en-US" dirty="0"/>
          </a:p>
        </p:txBody>
      </p:sp>
    </p:spTree>
    <p:extLst>
      <p:ext uri="{BB962C8B-B14F-4D97-AF65-F5344CB8AC3E}">
        <p14:creationId xmlns:p14="http://schemas.microsoft.com/office/powerpoint/2010/main" val="28814367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908050"/>
            <a:ext cx="8489950" cy="625416"/>
          </a:xfrm>
        </p:spPr>
        <p:txBody>
          <a:bodyPr/>
          <a:lstStyle/>
          <a:p>
            <a:r>
              <a:rPr lang="en-US" dirty="0" smtClean="0"/>
              <a:t>References</a:t>
            </a:r>
            <a:endParaRPr lang="en-US" dirty="0"/>
          </a:p>
        </p:txBody>
      </p:sp>
      <p:sp>
        <p:nvSpPr>
          <p:cNvPr id="3" name="Content Placeholder 2"/>
          <p:cNvSpPr>
            <a:spLocks noGrp="1"/>
          </p:cNvSpPr>
          <p:nvPr>
            <p:ph idx="1"/>
          </p:nvPr>
        </p:nvSpPr>
        <p:spPr>
          <a:xfrm>
            <a:off x="330200" y="1796789"/>
            <a:ext cx="8489950" cy="5452322"/>
          </a:xfrm>
        </p:spPr>
        <p:txBody>
          <a:bodyPr/>
          <a:lstStyle/>
          <a:p>
            <a:r>
              <a:rPr lang="et-EE" sz="1800" b="1" dirty="0" smtClean="0">
                <a:solidFill>
                  <a:srgbClr val="333333"/>
                </a:solidFill>
                <a:latin typeface="Arial" charset="0"/>
              </a:rPr>
              <a:t>David</a:t>
            </a:r>
            <a:r>
              <a:rPr lang="et-EE" sz="1800" b="1" dirty="0">
                <a:solidFill>
                  <a:srgbClr val="333333"/>
                </a:solidFill>
                <a:latin typeface="Arial" charset="0"/>
              </a:rPr>
              <a:t>, O., Kiebel, S.J., Harrison, L.M., et al., (2006), Dynamic causal modeling of evoked responses in EEG and MEG,</a:t>
            </a:r>
            <a:r>
              <a:rPr lang="et-EE" sz="1800" b="1" i="1" dirty="0">
                <a:solidFill>
                  <a:srgbClr val="333333"/>
                </a:solidFill>
                <a:latin typeface="Arial" charset="0"/>
              </a:rPr>
              <a:t> Neuroimage</a:t>
            </a:r>
            <a:r>
              <a:rPr lang="et-EE" sz="1800" b="1" dirty="0">
                <a:solidFill>
                  <a:srgbClr val="333333"/>
                </a:solidFill>
                <a:latin typeface="Arial" charset="0"/>
              </a:rPr>
              <a:t>, 30-4, p.1255-</a:t>
            </a:r>
            <a:r>
              <a:rPr lang="et-EE" sz="1800" b="1" dirty="0" smtClean="0">
                <a:solidFill>
                  <a:srgbClr val="333333"/>
                </a:solidFill>
                <a:latin typeface="Arial" charset="0"/>
              </a:rPr>
              <a:t>1272</a:t>
            </a:r>
          </a:p>
          <a:p>
            <a:r>
              <a:rPr lang="en-GB" sz="1800" b="1" dirty="0" err="1"/>
              <a:t>Garrido</a:t>
            </a:r>
            <a:r>
              <a:rPr lang="en-GB" sz="1800" b="1" dirty="0"/>
              <a:t>, M. I., </a:t>
            </a:r>
            <a:r>
              <a:rPr lang="en-GB" sz="1800" b="1" dirty="0" err="1"/>
              <a:t>Kilner</a:t>
            </a:r>
            <a:r>
              <a:rPr lang="en-GB" sz="1800" b="1" dirty="0"/>
              <a:t>, J. M., </a:t>
            </a:r>
            <a:r>
              <a:rPr lang="en-GB" sz="1800" b="1" dirty="0" err="1"/>
              <a:t>Kiebel</a:t>
            </a:r>
            <a:r>
              <a:rPr lang="en-GB" sz="1800" b="1" dirty="0"/>
              <a:t>, S. J., Stephan, K. E., &amp; </a:t>
            </a:r>
            <a:r>
              <a:rPr lang="en-GB" sz="1800" b="1" dirty="0" err="1"/>
              <a:t>Friston</a:t>
            </a:r>
            <a:r>
              <a:rPr lang="en-GB" sz="1800" b="1" dirty="0"/>
              <a:t>, K. J. (2007). Dynamic causal modelling of evoked potentials: a reproducibility study. </a:t>
            </a:r>
            <a:r>
              <a:rPr lang="en-GB" sz="1800" b="1" dirty="0" err="1"/>
              <a:t>Neuroimage</a:t>
            </a:r>
            <a:r>
              <a:rPr lang="en-GB" sz="1800" b="1" dirty="0"/>
              <a:t>, 36, 3, 571-</a:t>
            </a:r>
            <a:r>
              <a:rPr lang="en-GB" sz="1800" b="1" dirty="0" smtClean="0"/>
              <a:t>80</a:t>
            </a:r>
            <a:endParaRPr lang="et-EE" sz="1800" b="1" dirty="0">
              <a:solidFill>
                <a:srgbClr val="333333"/>
              </a:solidFill>
              <a:latin typeface="Arial" charset="0"/>
            </a:endParaRPr>
          </a:p>
          <a:p>
            <a:r>
              <a:rPr lang="et-EE" sz="1800" b="1" dirty="0">
                <a:solidFill>
                  <a:srgbClr val="333333"/>
                </a:solidFill>
                <a:latin typeface="Arial" charset="0"/>
              </a:rPr>
              <a:t>Kiebel, S. J., Garrido, M. I.,; Moran, R. J., et al., (2008), Dynamic causal modelling for EEG and MEG, </a:t>
            </a:r>
            <a:r>
              <a:rPr lang="et-EE" sz="1800" b="1" i="1" dirty="0">
                <a:solidFill>
                  <a:srgbClr val="333333"/>
                </a:solidFill>
                <a:latin typeface="Arial" charset="0"/>
              </a:rPr>
              <a:t>Cognitive Neurodynamics</a:t>
            </a:r>
            <a:r>
              <a:rPr lang="et-EE" sz="1800" b="1" dirty="0">
                <a:solidFill>
                  <a:srgbClr val="333333"/>
                </a:solidFill>
                <a:latin typeface="Arial" charset="0"/>
              </a:rPr>
              <a:t>, 2-2, p.121-</a:t>
            </a:r>
            <a:r>
              <a:rPr lang="et-EE" sz="1800" b="1" dirty="0" smtClean="0">
                <a:solidFill>
                  <a:srgbClr val="333333"/>
                </a:solidFill>
                <a:latin typeface="Arial" charset="0"/>
              </a:rPr>
              <a:t>136</a:t>
            </a:r>
          </a:p>
          <a:p>
            <a:r>
              <a:rPr lang="en-GB" sz="1800" b="1" dirty="0"/>
              <a:t>Stephan, K. E., Penny, W. D., Moran, R. J., den, O. H. E. M., </a:t>
            </a:r>
            <a:r>
              <a:rPr lang="en-GB" sz="1800" b="1" dirty="0" err="1"/>
              <a:t>Daunizeau</a:t>
            </a:r>
            <a:r>
              <a:rPr lang="en-GB" sz="1800" b="1" dirty="0"/>
              <a:t>, J., &amp; </a:t>
            </a:r>
            <a:r>
              <a:rPr lang="en-GB" sz="1800" b="1" dirty="0" err="1"/>
              <a:t>Friston</a:t>
            </a:r>
            <a:r>
              <a:rPr lang="en-GB" sz="1800" b="1" dirty="0"/>
              <a:t>, K. J. (2010). Ten simple rules for dynamic causal </a:t>
            </a:r>
            <a:r>
              <a:rPr lang="en-GB" sz="1800" b="1" dirty="0" err="1"/>
              <a:t>modeling</a:t>
            </a:r>
            <a:r>
              <a:rPr lang="en-GB" sz="1800" b="1" dirty="0"/>
              <a:t>. </a:t>
            </a:r>
            <a:r>
              <a:rPr lang="en-GB" sz="1800" b="1" dirty="0" err="1"/>
              <a:t>Neuroimage</a:t>
            </a:r>
            <a:r>
              <a:rPr lang="en-GB" sz="1800" b="1" dirty="0"/>
              <a:t>, 49, 4, 3099-3109</a:t>
            </a:r>
            <a:r>
              <a:rPr lang="en-GB" sz="1800" b="1" dirty="0" smtClean="0"/>
              <a:t>.</a:t>
            </a:r>
            <a:endParaRPr lang="et-EE" sz="1800" b="1" dirty="0">
              <a:solidFill>
                <a:srgbClr val="333333"/>
              </a:solidFill>
              <a:latin typeface="Arial" charset="0"/>
            </a:endParaRPr>
          </a:p>
          <a:p>
            <a:r>
              <a:rPr lang="et-EE" sz="1800" b="1" dirty="0">
                <a:solidFill>
                  <a:srgbClr val="333333"/>
                </a:solidFill>
                <a:latin typeface="Arial" charset="0"/>
              </a:rPr>
              <a:t>SPM8 Manual (2013</a:t>
            </a:r>
            <a:r>
              <a:rPr lang="et-EE" sz="1800" b="1" dirty="0" smtClean="0">
                <a:solidFill>
                  <a:srgbClr val="333333"/>
                </a:solidFill>
                <a:latin typeface="Arial" charset="0"/>
              </a:rPr>
              <a:t>)</a:t>
            </a:r>
          </a:p>
          <a:p>
            <a:pPr marL="390525" indent="-293688">
              <a:buSzPct val="45000"/>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t-EE" sz="1800" b="1" i="1" dirty="0">
                <a:solidFill>
                  <a:srgbClr val="333333"/>
                </a:solidFill>
                <a:latin typeface="Arial" charset="0"/>
                <a:cs typeface="Arial" charset="0"/>
              </a:rPr>
              <a:t>Daunizeau, J. (2012, May). DCM for evoked responses. Talk given at SPM course London.</a:t>
            </a:r>
          </a:p>
          <a:p>
            <a:pPr marL="390525" indent="-293688">
              <a:buSzPct val="45000"/>
              <a:buFont typeface="Wingdings" charset="0"/>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t-EE" sz="1800" b="1" i="1" dirty="0">
                <a:solidFill>
                  <a:srgbClr val="333333"/>
                </a:solidFill>
                <a:latin typeface="Arial" charset="0"/>
                <a:cs typeface="Arial" charset="0"/>
              </a:rPr>
              <a:t>Bastos, A. &amp; Dietz, M., (2012, May). Demo - DCM. Talk given at SPM course London.</a:t>
            </a:r>
          </a:p>
          <a:p>
            <a:endParaRPr lang="et-EE" sz="1800" b="1" dirty="0">
              <a:solidFill>
                <a:srgbClr val="333333"/>
              </a:solidFill>
              <a:latin typeface="Arial" charset="0"/>
            </a:endParaRPr>
          </a:p>
          <a:p>
            <a:endParaRPr lang="en-US" sz="2000" dirty="0"/>
          </a:p>
        </p:txBody>
      </p:sp>
    </p:spTree>
    <p:extLst>
      <p:ext uri="{BB962C8B-B14F-4D97-AF65-F5344CB8AC3E}">
        <p14:creationId xmlns:p14="http://schemas.microsoft.com/office/powerpoint/2010/main" val="554017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ERPs/ERFs</a:t>
            </a:r>
            <a:endParaRPr lang="en-US" dirty="0"/>
          </a:p>
        </p:txBody>
      </p:sp>
      <p:sp>
        <p:nvSpPr>
          <p:cNvPr id="3" name="Content Placeholder 2"/>
          <p:cNvSpPr>
            <a:spLocks noGrp="1"/>
          </p:cNvSpPr>
          <p:nvPr>
            <p:ph idx="1"/>
          </p:nvPr>
        </p:nvSpPr>
        <p:spPr/>
        <p:txBody>
          <a:bodyPr>
            <a:normAutofit/>
          </a:bodyPr>
          <a:lstStyle/>
          <a:p>
            <a:r>
              <a:rPr lang="en-US" b="1" dirty="0" smtClean="0"/>
              <a:t>Event-Related Potential</a:t>
            </a:r>
          </a:p>
          <a:p>
            <a:pPr lvl="1"/>
            <a:r>
              <a:rPr lang="en-US" dirty="0" smtClean="0"/>
              <a:t>Measured using EEG</a:t>
            </a:r>
          </a:p>
          <a:p>
            <a:pPr lvl="1"/>
            <a:r>
              <a:rPr lang="en-US" dirty="0"/>
              <a:t>W</a:t>
            </a:r>
            <a:r>
              <a:rPr lang="en-US" dirty="0" smtClean="0"/>
              <a:t>aveform which describes the polarity and latency of electrophysiological response to a stimulus. </a:t>
            </a:r>
          </a:p>
          <a:p>
            <a:pPr lvl="1"/>
            <a:r>
              <a:rPr lang="en-US" dirty="0" smtClean="0"/>
              <a:t>Many trials averaged together</a:t>
            </a:r>
          </a:p>
          <a:p>
            <a:r>
              <a:rPr lang="en-US" b="1" dirty="0" smtClean="0"/>
              <a:t>Event-Related Fields</a:t>
            </a:r>
          </a:p>
          <a:p>
            <a:pPr lvl="1"/>
            <a:r>
              <a:rPr lang="en-US" dirty="0" smtClean="0"/>
              <a:t>MEG equivalent of ERPs</a:t>
            </a:r>
          </a:p>
        </p:txBody>
      </p:sp>
    </p:spTree>
    <p:extLst>
      <p:ext uri="{BB962C8B-B14F-4D97-AF65-F5344CB8AC3E}">
        <p14:creationId xmlns:p14="http://schemas.microsoft.com/office/powerpoint/2010/main" val="1266023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Causal </a:t>
            </a:r>
            <a:r>
              <a:rPr lang="en-US" dirty="0" err="1" smtClean="0"/>
              <a:t>Modelling</a:t>
            </a:r>
            <a:r>
              <a:rPr lang="en-US" dirty="0" smtClean="0"/>
              <a:t> (DCM)</a:t>
            </a:r>
            <a:endParaRPr lang="en-US" dirty="0"/>
          </a:p>
        </p:txBody>
      </p:sp>
      <p:sp>
        <p:nvSpPr>
          <p:cNvPr id="3" name="Content Placeholder 2"/>
          <p:cNvSpPr>
            <a:spLocks noGrp="1"/>
          </p:cNvSpPr>
          <p:nvPr>
            <p:ph idx="1"/>
          </p:nvPr>
        </p:nvSpPr>
        <p:spPr/>
        <p:txBody>
          <a:bodyPr>
            <a:normAutofit/>
          </a:bodyPr>
          <a:lstStyle/>
          <a:p>
            <a:r>
              <a:rPr lang="en-US" dirty="0" smtClean="0"/>
              <a:t>DCM aims to understand coupling among brain regions</a:t>
            </a:r>
          </a:p>
          <a:p>
            <a:r>
              <a:rPr lang="en-US" dirty="0" smtClean="0"/>
              <a:t>DCM for ERP/ERFs is used to:</a:t>
            </a:r>
          </a:p>
          <a:p>
            <a:pPr lvl="1"/>
            <a:r>
              <a:rPr lang="en-US" dirty="0" smtClean="0"/>
              <a:t>Estimate </a:t>
            </a:r>
            <a:r>
              <a:rPr lang="en-US" b="1" dirty="0" smtClean="0"/>
              <a:t>effective connectivity </a:t>
            </a:r>
            <a:r>
              <a:rPr lang="en-US" dirty="0" smtClean="0"/>
              <a:t>between brain regions</a:t>
            </a:r>
          </a:p>
          <a:p>
            <a:pPr lvl="1"/>
            <a:r>
              <a:rPr lang="en-US" dirty="0" smtClean="0"/>
              <a:t>Affect of </a:t>
            </a:r>
            <a:r>
              <a:rPr lang="en-US" b="1" dirty="0" smtClean="0"/>
              <a:t>experimental perturbations </a:t>
            </a:r>
            <a:r>
              <a:rPr lang="en-US" dirty="0" smtClean="0"/>
              <a:t>on coupling among brain region</a:t>
            </a:r>
          </a:p>
        </p:txBody>
      </p:sp>
    </p:spTree>
    <p:extLst>
      <p:ext uri="{BB962C8B-B14F-4D97-AF65-F5344CB8AC3E}">
        <p14:creationId xmlns:p14="http://schemas.microsoft.com/office/powerpoint/2010/main" val="3145188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Mass Model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Physiological information used to model hidden state variables</a:t>
            </a:r>
          </a:p>
          <a:p>
            <a:r>
              <a:rPr lang="en-US" dirty="0" smtClean="0"/>
              <a:t>Used to estimate expected state of large neuronal populations i.e. the neural mass</a:t>
            </a:r>
          </a:p>
          <a:p>
            <a:pPr lvl="1"/>
            <a:r>
              <a:rPr lang="en-US" b="1" dirty="0" smtClean="0"/>
              <a:t>MICRO-SCALE</a:t>
            </a:r>
            <a:r>
              <a:rPr lang="en-US" dirty="0" smtClean="0"/>
              <a:t> = basic computing element (neurons) – level at which information is exchanged between neurons</a:t>
            </a:r>
          </a:p>
          <a:p>
            <a:pPr lvl="1"/>
            <a:r>
              <a:rPr lang="en-US" b="1" dirty="0" smtClean="0"/>
              <a:t>MESO-SCALE</a:t>
            </a:r>
            <a:r>
              <a:rPr lang="en-US" dirty="0" smtClean="0"/>
              <a:t> = explains how neural elements interact within micro/cortical-columns</a:t>
            </a:r>
          </a:p>
          <a:p>
            <a:pPr lvl="1"/>
            <a:r>
              <a:rPr lang="en-US" b="1" dirty="0" smtClean="0"/>
              <a:t>MACRO-SCALE</a:t>
            </a:r>
            <a:r>
              <a:rPr lang="en-US" dirty="0" smtClean="0"/>
              <a:t> = whole brain dynamics – interactions between cortical regions</a:t>
            </a:r>
            <a:endParaRPr lang="en-US" dirty="0"/>
          </a:p>
        </p:txBody>
      </p:sp>
    </p:spTree>
    <p:extLst>
      <p:ext uri="{BB962C8B-B14F-4D97-AF65-F5344CB8AC3E}">
        <p14:creationId xmlns:p14="http://schemas.microsoft.com/office/powerpoint/2010/main" val="1856664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MICRO to MESO scale</a:t>
            </a:r>
            <a:endParaRPr lang="en-US" dirty="0"/>
          </a:p>
        </p:txBody>
      </p:sp>
      <p:pic>
        <p:nvPicPr>
          <p:cNvPr id="4" name="Picture 36" descr="Gaus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96" y="2109501"/>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ig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696" y="2147601"/>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9"/>
          <p:cNvGraphicFramePr>
            <a:graphicFrameLocks noChangeAspect="1"/>
          </p:cNvGraphicFramePr>
          <p:nvPr>
            <p:extLst>
              <p:ext uri="{D42A27DB-BD31-4B8C-83A1-F6EECF244321}">
                <p14:modId xmlns:p14="http://schemas.microsoft.com/office/powerpoint/2010/main" val="1564846625"/>
              </p:ext>
            </p:extLst>
          </p:nvPr>
        </p:nvGraphicFramePr>
        <p:xfrm>
          <a:off x="2555821" y="1833276"/>
          <a:ext cx="196850" cy="231775"/>
        </p:xfrm>
        <a:graphic>
          <a:graphicData uri="http://schemas.openxmlformats.org/presentationml/2006/ole">
            <mc:AlternateContent xmlns:mc="http://schemas.openxmlformats.org/markup-compatibility/2006">
              <mc:Choice xmlns:v="urn:schemas-microsoft-com:vml" Requires="v">
                <p:oleObj spid="_x0000_s1274" name="Equation" r:id="rId5" imgW="139700" imgH="165100" progId="Equation.DSMT4">
                  <p:embed/>
                </p:oleObj>
              </mc:Choice>
              <mc:Fallback>
                <p:oleObj name="Equation" r:id="rId5" imgW="1397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21" y="1833276"/>
                        <a:ext cx="196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835864261"/>
              </p:ext>
            </p:extLst>
          </p:nvPr>
        </p:nvGraphicFramePr>
        <p:xfrm>
          <a:off x="2012896" y="3492214"/>
          <a:ext cx="214313" cy="195262"/>
        </p:xfrm>
        <a:graphic>
          <a:graphicData uri="http://schemas.openxmlformats.org/presentationml/2006/ole">
            <mc:AlternateContent xmlns:mc="http://schemas.openxmlformats.org/markup-compatibility/2006">
              <mc:Choice xmlns:v="urn:schemas-microsoft-com:vml" Requires="v">
                <p:oleObj spid="_x0000_s1275" name="Equation" r:id="rId7" imgW="152334" imgH="139639" progId="Equation.DSMT4">
                  <p:embed/>
                </p:oleObj>
              </mc:Choice>
              <mc:Fallback>
                <p:oleObj name="Equation" r:id="rId7" imgW="152334" imgH="13963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2896" y="3492214"/>
                        <a:ext cx="21431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12"/>
          <p:cNvSpPr>
            <a:spLocks noChangeShapeType="1"/>
          </p:cNvSpPr>
          <p:nvPr/>
        </p:nvSpPr>
        <p:spPr bwMode="auto">
          <a:xfrm>
            <a:off x="2651071" y="208092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p:cNvSpPr>
            <a:spLocks noChangeShapeType="1"/>
          </p:cNvSpPr>
          <p:nvPr/>
        </p:nvSpPr>
        <p:spPr bwMode="auto">
          <a:xfrm flipV="1">
            <a:off x="2651071" y="2338101"/>
            <a:ext cx="9525" cy="2095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5"/>
          <p:cNvSpPr txBox="1">
            <a:spLocks noChangeArrowheads="1"/>
          </p:cNvSpPr>
          <p:nvPr/>
        </p:nvSpPr>
        <p:spPr bwMode="auto">
          <a:xfrm>
            <a:off x="6280096" y="3795426"/>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en-US" sz="1400" i="1">
                <a:solidFill>
                  <a:srgbClr val="FF0000"/>
                </a:solidFill>
                <a:latin typeface="Times New Roman" pitchFamily="18" charset="0"/>
              </a:rPr>
              <a:t>S(x)</a:t>
            </a:r>
            <a:endParaRPr lang="fr-FR" altLang="en-US" sz="1400"/>
          </a:p>
        </p:txBody>
      </p:sp>
      <p:sp>
        <p:nvSpPr>
          <p:cNvPr id="11" name="Text Box 16"/>
          <p:cNvSpPr txBox="1">
            <a:spLocks noChangeArrowheads="1"/>
          </p:cNvSpPr>
          <p:nvPr/>
        </p:nvSpPr>
        <p:spPr bwMode="auto">
          <a:xfrm>
            <a:off x="7042096" y="3795426"/>
            <a:ext cx="509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en-US" sz="1400" i="1">
                <a:solidFill>
                  <a:srgbClr val="3366FF"/>
                </a:solidFill>
                <a:latin typeface="Times New Roman" pitchFamily="18" charset="0"/>
              </a:rPr>
              <a:t>H(x)</a:t>
            </a:r>
            <a:endParaRPr lang="fr-FR" altLang="en-US" sz="1400"/>
          </a:p>
        </p:txBody>
      </p:sp>
      <p:graphicFrame>
        <p:nvGraphicFramePr>
          <p:cNvPr id="12" name="Object 17"/>
          <p:cNvGraphicFramePr>
            <a:graphicFrameLocks noChangeAspect="1"/>
          </p:cNvGraphicFramePr>
          <p:nvPr>
            <p:extLst>
              <p:ext uri="{D42A27DB-BD31-4B8C-83A1-F6EECF244321}">
                <p14:modId xmlns:p14="http://schemas.microsoft.com/office/powerpoint/2010/main" val="977072809"/>
              </p:ext>
            </p:extLst>
          </p:nvPr>
        </p:nvGraphicFramePr>
        <p:xfrm>
          <a:off x="6937321" y="1852326"/>
          <a:ext cx="179388" cy="249238"/>
        </p:xfrm>
        <a:graphic>
          <a:graphicData uri="http://schemas.openxmlformats.org/presentationml/2006/ole">
            <mc:AlternateContent xmlns:mc="http://schemas.openxmlformats.org/markup-compatibility/2006">
              <mc:Choice xmlns:v="urn:schemas-microsoft-com:vml" Requires="v">
                <p:oleObj spid="_x0000_s1276" name="Equation" r:id="rId9" imgW="127000" imgH="177800" progId="Equation.DSMT4">
                  <p:embed/>
                </p:oleObj>
              </mc:Choice>
              <mc:Fallback>
                <p:oleObj name="Equation" r:id="rId9" imgW="127000" imgH="177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7321" y="1852326"/>
                        <a:ext cx="1793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Line 18"/>
          <p:cNvSpPr>
            <a:spLocks noChangeShapeType="1"/>
          </p:cNvSpPr>
          <p:nvPr/>
        </p:nvSpPr>
        <p:spPr bwMode="auto">
          <a:xfrm>
            <a:off x="7018284" y="2109501"/>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9"/>
          <p:cNvSpPr>
            <a:spLocks noChangeShapeType="1"/>
          </p:cNvSpPr>
          <p:nvPr/>
        </p:nvSpPr>
        <p:spPr bwMode="auto">
          <a:xfrm>
            <a:off x="6775396" y="1766601"/>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 name="Object 20"/>
          <p:cNvGraphicFramePr>
            <a:graphicFrameLocks noChangeAspect="1"/>
          </p:cNvGraphicFramePr>
          <p:nvPr>
            <p:extLst>
              <p:ext uri="{D42A27DB-BD31-4B8C-83A1-F6EECF244321}">
                <p14:modId xmlns:p14="http://schemas.microsoft.com/office/powerpoint/2010/main" val="2548101358"/>
              </p:ext>
            </p:extLst>
          </p:nvPr>
        </p:nvGraphicFramePr>
        <p:xfrm>
          <a:off x="7346896" y="1628489"/>
          <a:ext cx="214313" cy="196850"/>
        </p:xfrm>
        <a:graphic>
          <a:graphicData uri="http://schemas.openxmlformats.org/presentationml/2006/ole">
            <mc:AlternateContent xmlns:mc="http://schemas.openxmlformats.org/markup-compatibility/2006">
              <mc:Choice xmlns:v="urn:schemas-microsoft-com:vml" Requires="v">
                <p:oleObj spid="_x0000_s1277" name="Equation" r:id="rId11" imgW="152334" imgH="139639" progId="Equation.DSMT4">
                  <p:embed/>
                </p:oleObj>
              </mc:Choice>
              <mc:Fallback>
                <p:oleObj name="Equation" r:id="rId11" imgW="152334" imgH="13963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6896" y="1628489"/>
                        <a:ext cx="21431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24"/>
          <p:cNvSpPr txBox="1">
            <a:spLocks noChangeArrowheads="1"/>
          </p:cNvSpPr>
          <p:nvPr/>
        </p:nvSpPr>
        <p:spPr bwMode="auto">
          <a:xfrm>
            <a:off x="5273621" y="4700301"/>
            <a:ext cx="311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a:t>mean membrane depolarization (mV)</a:t>
            </a:r>
          </a:p>
        </p:txBody>
      </p:sp>
      <p:sp>
        <p:nvSpPr>
          <p:cNvPr id="17" name="Text Box 25"/>
          <p:cNvSpPr txBox="1">
            <a:spLocks noChangeArrowheads="1"/>
          </p:cNvSpPr>
          <p:nvPr/>
        </p:nvSpPr>
        <p:spPr bwMode="auto">
          <a:xfrm rot="16200000">
            <a:off x="4080615" y="3189795"/>
            <a:ext cx="1804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a:t>mean firing rate (Hz)</a:t>
            </a:r>
          </a:p>
        </p:txBody>
      </p:sp>
      <p:sp>
        <p:nvSpPr>
          <p:cNvPr id="18" name="Line 26"/>
          <p:cNvSpPr>
            <a:spLocks noChangeShapeType="1"/>
          </p:cNvSpPr>
          <p:nvPr/>
        </p:nvSpPr>
        <p:spPr bwMode="auto">
          <a:xfrm flipV="1">
            <a:off x="6765871" y="1776126"/>
            <a:ext cx="0" cy="2667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27"/>
          <p:cNvSpPr>
            <a:spLocks noChangeShapeType="1"/>
          </p:cNvSpPr>
          <p:nvPr/>
        </p:nvSpPr>
        <p:spPr bwMode="auto">
          <a:xfrm flipV="1">
            <a:off x="7251646" y="1766601"/>
            <a:ext cx="0" cy="2667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29"/>
          <p:cNvSpPr txBox="1">
            <a:spLocks noChangeArrowheads="1"/>
          </p:cNvSpPr>
          <p:nvPr/>
        </p:nvSpPr>
        <p:spPr bwMode="auto">
          <a:xfrm>
            <a:off x="1327096" y="4700301"/>
            <a:ext cx="262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a:t>membrane depolarization (mV)</a:t>
            </a:r>
          </a:p>
        </p:txBody>
      </p:sp>
      <p:sp>
        <p:nvSpPr>
          <p:cNvPr id="21" name="Line 33"/>
          <p:cNvSpPr>
            <a:spLocks noChangeShapeType="1"/>
          </p:cNvSpPr>
          <p:nvPr/>
        </p:nvSpPr>
        <p:spPr bwMode="auto">
          <a:xfrm>
            <a:off x="2279596" y="3614451"/>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34"/>
          <p:cNvSpPr>
            <a:spLocks noChangeShapeType="1"/>
          </p:cNvSpPr>
          <p:nvPr/>
        </p:nvSpPr>
        <p:spPr bwMode="auto">
          <a:xfrm flipV="1">
            <a:off x="2841571" y="2338101"/>
            <a:ext cx="9525" cy="2095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3" name="Object 37"/>
          <p:cNvGraphicFramePr>
            <a:graphicFrameLocks noChangeAspect="1"/>
          </p:cNvGraphicFramePr>
          <p:nvPr>
            <p:extLst>
              <p:ext uri="{D42A27DB-BD31-4B8C-83A1-F6EECF244321}">
                <p14:modId xmlns:p14="http://schemas.microsoft.com/office/powerpoint/2010/main" val="114772479"/>
              </p:ext>
            </p:extLst>
          </p:nvPr>
        </p:nvGraphicFramePr>
        <p:xfrm>
          <a:off x="2784421" y="1814226"/>
          <a:ext cx="179388" cy="249238"/>
        </p:xfrm>
        <a:graphic>
          <a:graphicData uri="http://schemas.openxmlformats.org/presentationml/2006/ole">
            <mc:AlternateContent xmlns:mc="http://schemas.openxmlformats.org/markup-compatibility/2006">
              <mc:Choice xmlns:v="urn:schemas-microsoft-com:vml" Requires="v">
                <p:oleObj spid="_x0000_s1278" name="Equation" r:id="rId13" imgW="127000" imgH="177800" progId="Equation.DSMT4">
                  <p:embed/>
                </p:oleObj>
              </mc:Choice>
              <mc:Fallback>
                <p:oleObj name="Equation" r:id="rId13" imgW="127000" imgH="177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4421" y="1814226"/>
                        <a:ext cx="17938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Line 38"/>
          <p:cNvSpPr>
            <a:spLocks noChangeShapeType="1"/>
          </p:cNvSpPr>
          <p:nvPr/>
        </p:nvSpPr>
        <p:spPr bwMode="auto">
          <a:xfrm>
            <a:off x="2841571" y="2080926"/>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5"/>
          <p:cNvSpPr txBox="1">
            <a:spLocks noChangeArrowheads="1"/>
          </p:cNvSpPr>
          <p:nvPr/>
        </p:nvSpPr>
        <p:spPr bwMode="auto">
          <a:xfrm rot="16200000">
            <a:off x="-191348" y="3165983"/>
            <a:ext cx="2035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sz="1400"/>
              <a:t>ensemble density  </a:t>
            </a:r>
            <a:r>
              <a:rPr lang="en-GB" altLang="en-US" i="1">
                <a:latin typeface="Times New Roman" pitchFamily="18" charset="0"/>
                <a:cs typeface="Times New Roman" pitchFamily="18" charset="0"/>
              </a:rPr>
              <a:t>p(x)</a:t>
            </a:r>
          </a:p>
        </p:txBody>
      </p:sp>
      <p:sp>
        <p:nvSpPr>
          <p:cNvPr id="26" name="Text Box 15"/>
          <p:cNvSpPr txBox="1">
            <a:spLocks noChangeArrowheads="1"/>
          </p:cNvSpPr>
          <p:nvPr/>
        </p:nvSpPr>
        <p:spPr bwMode="auto">
          <a:xfrm>
            <a:off x="2798709" y="4090701"/>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ltLang="en-US" sz="1400" i="1">
                <a:solidFill>
                  <a:srgbClr val="FF0000"/>
                </a:solidFill>
                <a:latin typeface="Times New Roman" pitchFamily="18" charset="0"/>
              </a:rPr>
              <a:t>S(x)</a:t>
            </a:r>
            <a:endParaRPr lang="fr-FR" altLang="en-US" sz="1400"/>
          </a:p>
        </p:txBody>
      </p:sp>
      <p:sp>
        <p:nvSpPr>
          <p:cNvPr id="27" name="TextBox 26"/>
          <p:cNvSpPr txBox="1"/>
          <p:nvPr/>
        </p:nvSpPr>
        <p:spPr>
          <a:xfrm>
            <a:off x="2279596" y="6458528"/>
            <a:ext cx="6754285" cy="246221"/>
          </a:xfrm>
          <a:prstGeom prst="rect">
            <a:avLst/>
          </a:prstGeom>
          <a:noFill/>
        </p:spPr>
        <p:txBody>
          <a:bodyPr wrap="none" rtlCol="0">
            <a:spAutoFit/>
          </a:bodyPr>
          <a:lstStyle/>
          <a:p>
            <a:r>
              <a:rPr lang="en-US" sz="1000" i="1" dirty="0" smtClean="0"/>
              <a:t>Images from Jean </a:t>
            </a:r>
            <a:r>
              <a:rPr lang="en-US" sz="1000" i="1" dirty="0" err="1" smtClean="0"/>
              <a:t>Daunizeau’s</a:t>
            </a:r>
            <a:r>
              <a:rPr lang="en-US" sz="1000" i="1" dirty="0" smtClean="0"/>
              <a:t> ‘DCM for ERPs’ presentation - http</a:t>
            </a:r>
            <a:r>
              <a:rPr lang="en-US" sz="1000" i="1" dirty="0"/>
              <a:t>://www.fil.ion.ucl.ac.uk/spm/course/video/#MEEG_DCM_ERP</a:t>
            </a:r>
          </a:p>
        </p:txBody>
      </p:sp>
      <p:sp>
        <p:nvSpPr>
          <p:cNvPr id="3" name="TextBox 2"/>
          <p:cNvSpPr txBox="1"/>
          <p:nvPr/>
        </p:nvSpPr>
        <p:spPr>
          <a:xfrm>
            <a:off x="457200" y="5521366"/>
            <a:ext cx="8374979" cy="646331"/>
          </a:xfrm>
          <a:prstGeom prst="rect">
            <a:avLst/>
          </a:prstGeom>
          <a:noFill/>
        </p:spPr>
        <p:txBody>
          <a:bodyPr wrap="square" rtlCol="0">
            <a:spAutoFit/>
          </a:bodyPr>
          <a:lstStyle/>
          <a:p>
            <a:r>
              <a:rPr lang="en-US" b="1" dirty="0" smtClean="0"/>
              <a:t>Mean membrane potential &amp; synaptic kinetics </a:t>
            </a:r>
            <a:r>
              <a:rPr lang="en-US" dirty="0" smtClean="0"/>
              <a:t>= used to describe ensemble dynamics of subpopulation of neurons within a source (cortical region)</a:t>
            </a:r>
            <a:endParaRPr lang="en-US" dirty="0"/>
          </a:p>
        </p:txBody>
      </p:sp>
    </p:spTree>
    <p:extLst>
      <p:ext uri="{BB962C8B-B14F-4D97-AF65-F5344CB8AC3E}">
        <p14:creationId xmlns:p14="http://schemas.microsoft.com/office/powerpoint/2010/main" val="30766214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799620"/>
            <a:ext cx="8489950" cy="1296988"/>
          </a:xfrm>
        </p:spPr>
        <p:txBody>
          <a:bodyPr/>
          <a:lstStyle/>
          <a:p>
            <a:r>
              <a:rPr lang="en-US" dirty="0" smtClean="0"/>
              <a:t>MESO scale</a:t>
            </a:r>
            <a:endParaRPr lang="en-US" dirty="0"/>
          </a:p>
        </p:txBody>
      </p:sp>
      <p:sp>
        <p:nvSpPr>
          <p:cNvPr id="4" name="Content Placeholder 2"/>
          <p:cNvSpPr>
            <a:spLocks noGrp="1"/>
          </p:cNvSpPr>
          <p:nvPr>
            <p:ph idx="1"/>
          </p:nvPr>
        </p:nvSpPr>
        <p:spPr>
          <a:xfrm>
            <a:off x="330200" y="1341438"/>
            <a:ext cx="8489950" cy="1179987"/>
          </a:xfrm>
        </p:spPr>
        <p:txBody>
          <a:bodyPr/>
          <a:lstStyle/>
          <a:p>
            <a:pPr marL="0" indent="0" algn="just">
              <a:buFontTx/>
              <a:buNone/>
            </a:pPr>
            <a:r>
              <a:rPr lang="en-GB" sz="1800" b="1" dirty="0" smtClean="0">
                <a:latin typeface="Arial" charset="0"/>
              </a:rPr>
              <a:t>Jansen </a:t>
            </a:r>
            <a:r>
              <a:rPr lang="en-GB" sz="1800" b="1" dirty="0">
                <a:latin typeface="Arial" charset="0"/>
              </a:rPr>
              <a:t>and </a:t>
            </a:r>
            <a:r>
              <a:rPr lang="en-GB" sz="1800" b="1" dirty="0" err="1">
                <a:latin typeface="Arial" charset="0"/>
              </a:rPr>
              <a:t>Rit</a:t>
            </a:r>
            <a:r>
              <a:rPr lang="en-GB" sz="1800" b="1" dirty="0">
                <a:latin typeface="Arial" charset="0"/>
              </a:rPr>
              <a:t> (1995</a:t>
            </a:r>
            <a:r>
              <a:rPr lang="en-GB" sz="1800" b="1" i="1" dirty="0" smtClean="0">
                <a:latin typeface="Arial" charset="0"/>
              </a:rPr>
              <a:t>)</a:t>
            </a:r>
            <a:r>
              <a:rPr lang="en-GB" sz="1800" b="1" dirty="0">
                <a:latin typeface="Arial" charset="0"/>
              </a:rPr>
              <a:t> </a:t>
            </a:r>
            <a:r>
              <a:rPr lang="en-GB" sz="1800" b="1" dirty="0" smtClean="0">
                <a:latin typeface="Arial" charset="0"/>
              </a:rPr>
              <a:t>model - </a:t>
            </a:r>
            <a:r>
              <a:rPr lang="en-GB" sz="1800" dirty="0" smtClean="0">
                <a:latin typeface="Arial" charset="0"/>
              </a:rPr>
              <a:t>describes the intrinsic inhibitory and excitatory connections within a source using </a:t>
            </a:r>
            <a:r>
              <a:rPr lang="en-GB" sz="1800" dirty="0">
                <a:latin typeface="Arial" charset="0"/>
              </a:rPr>
              <a:t>three neural subpopulations, each assigned to one of three cortical layers:</a:t>
            </a:r>
          </a:p>
          <a:p>
            <a:pPr marL="0" indent="0" algn="just">
              <a:buFontTx/>
              <a:buNone/>
            </a:pPr>
            <a:endParaRPr lang="en-GB" sz="1800" dirty="0">
              <a:latin typeface="Arial" charset="0"/>
            </a:endParaRPr>
          </a:p>
          <a:p>
            <a:pPr marL="0" indent="0" algn="just">
              <a:buFontTx/>
              <a:buNone/>
            </a:pPr>
            <a:endParaRPr lang="en-GB" sz="1800" dirty="0">
              <a:latin typeface="Arial" charset="0"/>
            </a:endParaRPr>
          </a:p>
          <a:p>
            <a:pPr marL="0" indent="0" algn="just">
              <a:buFontTx/>
              <a:buNone/>
            </a:pPr>
            <a:endParaRPr lang="en-GB" sz="1800" dirty="0">
              <a:latin typeface="Arial"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47" y="2521425"/>
            <a:ext cx="2061062"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3831678" y="3123257"/>
            <a:ext cx="4988472" cy="1754327"/>
          </a:xfrm>
          <a:prstGeom prst="rect">
            <a:avLst/>
          </a:prstGeom>
          <a:noFill/>
        </p:spPr>
        <p:txBody>
          <a:bodyPr wrap="square" rtlCol="0">
            <a:spAutoFit/>
          </a:bodyPr>
          <a:lstStyle/>
          <a:p>
            <a:pPr marL="285750" indent="-285750">
              <a:buFont typeface="Arial"/>
              <a:buChar char="•"/>
            </a:pPr>
            <a:r>
              <a:rPr lang="en-US" b="1" dirty="0"/>
              <a:t>Excitatory pyramidal cells </a:t>
            </a:r>
            <a:r>
              <a:rPr lang="en-US" dirty="0" smtClean="0"/>
              <a:t>in infra-granular layer receive </a:t>
            </a:r>
            <a:r>
              <a:rPr lang="en-US" dirty="0"/>
              <a:t>INPUT from:</a:t>
            </a:r>
            <a:endParaRPr lang="en-GB" dirty="0"/>
          </a:p>
          <a:p>
            <a:pPr marL="742950" lvl="1" indent="-285750">
              <a:buFont typeface="Arial"/>
              <a:buChar char="•"/>
            </a:pPr>
            <a:r>
              <a:rPr lang="en-US" b="1" dirty="0"/>
              <a:t>Excitatory interneurons </a:t>
            </a:r>
            <a:r>
              <a:rPr lang="en-US" dirty="0"/>
              <a:t>(spiny stellate </a:t>
            </a:r>
            <a:r>
              <a:rPr lang="en-US" dirty="0" smtClean="0"/>
              <a:t>cells) found in </a:t>
            </a:r>
            <a:r>
              <a:rPr lang="en-US" dirty="0"/>
              <a:t>layer </a:t>
            </a:r>
            <a:r>
              <a:rPr lang="en-US" dirty="0" smtClean="0"/>
              <a:t>IV (granular layer)</a:t>
            </a:r>
            <a:endParaRPr lang="en-GB" dirty="0"/>
          </a:p>
          <a:p>
            <a:pPr marL="742950" lvl="1" indent="-285750">
              <a:buFont typeface="Arial"/>
              <a:buChar char="•"/>
            </a:pPr>
            <a:r>
              <a:rPr lang="en-US" b="1" dirty="0"/>
              <a:t>Inhibitory interneurons </a:t>
            </a:r>
            <a:r>
              <a:rPr lang="en-US" dirty="0" smtClean="0"/>
              <a:t>found in supra-granular layer</a:t>
            </a:r>
            <a:endParaRPr lang="en-GB" dirty="0"/>
          </a:p>
        </p:txBody>
      </p:sp>
      <p:sp>
        <p:nvSpPr>
          <p:cNvPr id="9" name="TextBox 8"/>
          <p:cNvSpPr txBox="1"/>
          <p:nvPr/>
        </p:nvSpPr>
        <p:spPr>
          <a:xfrm>
            <a:off x="423384" y="2916862"/>
            <a:ext cx="1214905" cy="523220"/>
          </a:xfrm>
          <a:prstGeom prst="rect">
            <a:avLst/>
          </a:prstGeom>
          <a:noFill/>
        </p:spPr>
        <p:txBody>
          <a:bodyPr wrap="square" rtlCol="0">
            <a:spAutoFit/>
          </a:bodyPr>
          <a:lstStyle/>
          <a:p>
            <a:pPr algn="ctr"/>
            <a:r>
              <a:rPr lang="en-US" sz="1400" dirty="0" smtClean="0"/>
              <a:t>Infra-granular</a:t>
            </a:r>
          </a:p>
          <a:p>
            <a:pPr algn="ctr"/>
            <a:r>
              <a:rPr lang="en-US" sz="1400" dirty="0" smtClean="0"/>
              <a:t>layer</a:t>
            </a:r>
            <a:endParaRPr lang="en-US" sz="1400" dirty="0"/>
          </a:p>
        </p:txBody>
      </p:sp>
      <p:sp>
        <p:nvSpPr>
          <p:cNvPr id="10" name="TextBox 9"/>
          <p:cNvSpPr txBox="1"/>
          <p:nvPr/>
        </p:nvSpPr>
        <p:spPr>
          <a:xfrm>
            <a:off x="390042" y="4354364"/>
            <a:ext cx="1214905" cy="523220"/>
          </a:xfrm>
          <a:prstGeom prst="rect">
            <a:avLst/>
          </a:prstGeom>
          <a:noFill/>
        </p:spPr>
        <p:txBody>
          <a:bodyPr wrap="square" rtlCol="0">
            <a:spAutoFit/>
          </a:bodyPr>
          <a:lstStyle/>
          <a:p>
            <a:pPr algn="ctr"/>
            <a:r>
              <a:rPr lang="en-US" sz="1400" dirty="0"/>
              <a:t>G</a:t>
            </a:r>
            <a:r>
              <a:rPr lang="en-US" sz="1400" dirty="0" smtClean="0"/>
              <a:t>ranular</a:t>
            </a:r>
          </a:p>
          <a:p>
            <a:pPr algn="ctr"/>
            <a:r>
              <a:rPr lang="en-US" sz="1400" dirty="0" smtClean="0"/>
              <a:t>layer</a:t>
            </a:r>
            <a:endParaRPr lang="en-US" sz="1400" dirty="0"/>
          </a:p>
        </p:txBody>
      </p:sp>
      <p:sp>
        <p:nvSpPr>
          <p:cNvPr id="11" name="TextBox 10"/>
          <p:cNvSpPr txBox="1"/>
          <p:nvPr/>
        </p:nvSpPr>
        <p:spPr>
          <a:xfrm>
            <a:off x="312934" y="5703061"/>
            <a:ext cx="1439278" cy="523220"/>
          </a:xfrm>
          <a:prstGeom prst="rect">
            <a:avLst/>
          </a:prstGeom>
          <a:noFill/>
        </p:spPr>
        <p:txBody>
          <a:bodyPr wrap="square" rtlCol="0">
            <a:spAutoFit/>
          </a:bodyPr>
          <a:lstStyle/>
          <a:p>
            <a:pPr algn="ctr"/>
            <a:r>
              <a:rPr lang="en-US" sz="1400" dirty="0" smtClean="0"/>
              <a:t>Supra-granular</a:t>
            </a:r>
          </a:p>
          <a:p>
            <a:pPr algn="ctr"/>
            <a:r>
              <a:rPr lang="en-US" sz="1400" dirty="0" smtClean="0"/>
              <a:t>layer</a:t>
            </a:r>
            <a:endParaRPr lang="en-US" sz="1400" dirty="0"/>
          </a:p>
        </p:txBody>
      </p:sp>
    </p:spTree>
    <p:extLst>
      <p:ext uri="{BB962C8B-B14F-4D97-AF65-F5344CB8AC3E}">
        <p14:creationId xmlns:p14="http://schemas.microsoft.com/office/powerpoint/2010/main" val="16749784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25" y="722170"/>
            <a:ext cx="8489950" cy="1296988"/>
          </a:xfrm>
        </p:spPr>
        <p:txBody>
          <a:bodyPr/>
          <a:lstStyle/>
          <a:p>
            <a:r>
              <a:rPr lang="en-US" dirty="0" smtClean="0"/>
              <a:t>MESO to MACRO scale</a:t>
            </a:r>
            <a:endParaRPr lang="en-US" dirty="0"/>
          </a:p>
        </p:txBody>
      </p:sp>
      <p:graphicFrame>
        <p:nvGraphicFramePr>
          <p:cNvPr id="5" name="Diagram 4"/>
          <p:cNvGraphicFramePr/>
          <p:nvPr>
            <p:extLst>
              <p:ext uri="{D42A27DB-BD31-4B8C-83A1-F6EECF244321}">
                <p14:modId xmlns:p14="http://schemas.microsoft.com/office/powerpoint/2010/main" val="719795670"/>
              </p:ext>
            </p:extLst>
          </p:nvPr>
        </p:nvGraphicFramePr>
        <p:xfrm>
          <a:off x="683483" y="1460853"/>
          <a:ext cx="8095392" cy="2380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112291" y="4099041"/>
            <a:ext cx="736099" cy="276999"/>
          </a:xfrm>
          <a:prstGeom prst="rect">
            <a:avLst/>
          </a:prstGeom>
          <a:noFill/>
        </p:spPr>
        <p:txBody>
          <a:bodyPr wrap="none" rtlCol="0">
            <a:spAutoFit/>
          </a:bodyPr>
          <a:lstStyle/>
          <a:p>
            <a:r>
              <a:rPr lang="en-US" sz="1200" b="1" dirty="0" smtClean="0"/>
              <a:t>Source 1</a:t>
            </a:r>
            <a:endParaRPr lang="en-US" sz="1200" b="1" dirty="0"/>
          </a:p>
        </p:txBody>
      </p:sp>
      <p:sp>
        <p:nvSpPr>
          <p:cNvPr id="18" name="TextBox 17"/>
          <p:cNvSpPr txBox="1"/>
          <p:nvPr/>
        </p:nvSpPr>
        <p:spPr>
          <a:xfrm>
            <a:off x="3000790" y="4099041"/>
            <a:ext cx="736099" cy="276999"/>
          </a:xfrm>
          <a:prstGeom prst="rect">
            <a:avLst/>
          </a:prstGeom>
          <a:noFill/>
        </p:spPr>
        <p:txBody>
          <a:bodyPr wrap="none" rtlCol="0">
            <a:spAutoFit/>
          </a:bodyPr>
          <a:lstStyle/>
          <a:p>
            <a:r>
              <a:rPr lang="en-US" sz="1200" b="1" dirty="0" smtClean="0"/>
              <a:t>Source 2</a:t>
            </a:r>
            <a:endParaRPr lang="en-US" sz="1200" b="1" dirty="0"/>
          </a:p>
        </p:txBody>
      </p:sp>
      <p:sp>
        <p:nvSpPr>
          <p:cNvPr id="19" name="TextBox 18"/>
          <p:cNvSpPr txBox="1"/>
          <p:nvPr/>
        </p:nvSpPr>
        <p:spPr>
          <a:xfrm>
            <a:off x="3848931" y="4113438"/>
            <a:ext cx="736099" cy="276999"/>
          </a:xfrm>
          <a:prstGeom prst="rect">
            <a:avLst/>
          </a:prstGeom>
          <a:noFill/>
        </p:spPr>
        <p:txBody>
          <a:bodyPr wrap="none" rtlCol="0">
            <a:spAutoFit/>
          </a:bodyPr>
          <a:lstStyle/>
          <a:p>
            <a:r>
              <a:rPr lang="en-US" sz="1200" b="1" dirty="0" smtClean="0"/>
              <a:t>Source 1</a:t>
            </a:r>
            <a:endParaRPr lang="en-US" sz="1200" b="1" dirty="0"/>
          </a:p>
        </p:txBody>
      </p:sp>
      <p:sp>
        <p:nvSpPr>
          <p:cNvPr id="20" name="TextBox 19"/>
          <p:cNvSpPr txBox="1"/>
          <p:nvPr/>
        </p:nvSpPr>
        <p:spPr>
          <a:xfrm>
            <a:off x="4737430" y="4126013"/>
            <a:ext cx="736099" cy="276999"/>
          </a:xfrm>
          <a:prstGeom prst="rect">
            <a:avLst/>
          </a:prstGeom>
          <a:noFill/>
        </p:spPr>
        <p:txBody>
          <a:bodyPr wrap="none" rtlCol="0">
            <a:spAutoFit/>
          </a:bodyPr>
          <a:lstStyle/>
          <a:p>
            <a:r>
              <a:rPr lang="en-US" sz="1200" b="1" dirty="0" smtClean="0"/>
              <a:t>Source 2</a:t>
            </a:r>
            <a:endParaRPr lang="en-US" sz="1200" b="1" dirty="0"/>
          </a:p>
        </p:txBody>
      </p:sp>
      <p:sp>
        <p:nvSpPr>
          <p:cNvPr id="21" name="TextBox 20"/>
          <p:cNvSpPr txBox="1"/>
          <p:nvPr/>
        </p:nvSpPr>
        <p:spPr>
          <a:xfrm>
            <a:off x="5631591" y="4114763"/>
            <a:ext cx="736099" cy="276999"/>
          </a:xfrm>
          <a:prstGeom prst="rect">
            <a:avLst/>
          </a:prstGeom>
          <a:noFill/>
        </p:spPr>
        <p:txBody>
          <a:bodyPr wrap="none" rtlCol="0">
            <a:spAutoFit/>
          </a:bodyPr>
          <a:lstStyle/>
          <a:p>
            <a:r>
              <a:rPr lang="en-US" sz="1200" b="1" dirty="0" smtClean="0"/>
              <a:t>Source 1</a:t>
            </a:r>
            <a:endParaRPr lang="en-US" sz="1200" b="1" dirty="0"/>
          </a:p>
        </p:txBody>
      </p:sp>
      <p:sp>
        <p:nvSpPr>
          <p:cNvPr id="22" name="TextBox 21"/>
          <p:cNvSpPr txBox="1"/>
          <p:nvPr/>
        </p:nvSpPr>
        <p:spPr>
          <a:xfrm>
            <a:off x="6520090" y="4114763"/>
            <a:ext cx="736099" cy="276999"/>
          </a:xfrm>
          <a:prstGeom prst="rect">
            <a:avLst/>
          </a:prstGeom>
          <a:noFill/>
        </p:spPr>
        <p:txBody>
          <a:bodyPr wrap="none" rtlCol="0">
            <a:spAutoFit/>
          </a:bodyPr>
          <a:lstStyle/>
          <a:p>
            <a:r>
              <a:rPr lang="en-US" sz="1200" b="1" dirty="0" smtClean="0"/>
              <a:t>Source 2</a:t>
            </a:r>
            <a:endParaRPr lang="en-US" sz="1200" b="1" dirty="0"/>
          </a:p>
        </p:txBody>
      </p:sp>
      <p:sp>
        <p:nvSpPr>
          <p:cNvPr id="23" name="TextBox 22"/>
          <p:cNvSpPr txBox="1"/>
          <p:nvPr/>
        </p:nvSpPr>
        <p:spPr>
          <a:xfrm>
            <a:off x="2361388" y="6418800"/>
            <a:ext cx="1088259" cy="338554"/>
          </a:xfrm>
          <a:prstGeom prst="rect">
            <a:avLst/>
          </a:prstGeom>
          <a:noFill/>
        </p:spPr>
        <p:txBody>
          <a:bodyPr wrap="none" rtlCol="0">
            <a:spAutoFit/>
          </a:bodyPr>
          <a:lstStyle/>
          <a:p>
            <a:r>
              <a:rPr lang="en-US" sz="1600" b="1" dirty="0" smtClean="0"/>
              <a:t>FORWARD</a:t>
            </a:r>
            <a:endParaRPr lang="en-US" sz="1600" b="1" dirty="0"/>
          </a:p>
        </p:txBody>
      </p:sp>
      <p:sp>
        <p:nvSpPr>
          <p:cNvPr id="24" name="TextBox 23"/>
          <p:cNvSpPr txBox="1"/>
          <p:nvPr/>
        </p:nvSpPr>
        <p:spPr>
          <a:xfrm>
            <a:off x="4054997" y="6443950"/>
            <a:ext cx="1199968" cy="338554"/>
          </a:xfrm>
          <a:prstGeom prst="rect">
            <a:avLst/>
          </a:prstGeom>
          <a:noFill/>
        </p:spPr>
        <p:txBody>
          <a:bodyPr wrap="none" rtlCol="0">
            <a:spAutoFit/>
          </a:bodyPr>
          <a:lstStyle/>
          <a:p>
            <a:r>
              <a:rPr lang="en-US" sz="1600" b="1" dirty="0" smtClean="0"/>
              <a:t>BACKWARD</a:t>
            </a:r>
            <a:endParaRPr lang="en-US" sz="1600" b="1" dirty="0"/>
          </a:p>
        </p:txBody>
      </p:sp>
      <p:sp>
        <p:nvSpPr>
          <p:cNvPr id="25" name="TextBox 24"/>
          <p:cNvSpPr txBox="1"/>
          <p:nvPr/>
        </p:nvSpPr>
        <p:spPr>
          <a:xfrm>
            <a:off x="5931155" y="6418800"/>
            <a:ext cx="928459" cy="338554"/>
          </a:xfrm>
          <a:prstGeom prst="rect">
            <a:avLst/>
          </a:prstGeom>
          <a:noFill/>
        </p:spPr>
        <p:txBody>
          <a:bodyPr wrap="none" rtlCol="0">
            <a:spAutoFit/>
          </a:bodyPr>
          <a:lstStyle/>
          <a:p>
            <a:r>
              <a:rPr lang="en-US" sz="1600" b="1" dirty="0" smtClean="0"/>
              <a:t>LATERAL</a:t>
            </a:r>
            <a:endParaRPr lang="en-US" sz="1600" b="1" dirty="0"/>
          </a:p>
        </p:txBody>
      </p:sp>
      <p:pic>
        <p:nvPicPr>
          <p:cNvPr id="26" name="Picture 2"/>
          <p:cNvPicPr>
            <a:picLocks noGrp="1" noChangeAspect="1" noChangeArrowheads="1"/>
          </p:cNvPicPr>
          <p:nvPr>
            <p:ph idx="1"/>
          </p:nvPr>
        </p:nvPicPr>
        <p:blipFill rotWithShape="1">
          <a:blip r:embed="rId7">
            <a:extLst>
              <a:ext uri="{28A0092B-C50C-407E-A947-70E740481C1C}">
                <a14:useLocalDpi xmlns:a14="http://schemas.microsoft.com/office/drawing/2010/main" val="0"/>
              </a:ext>
            </a:extLst>
          </a:blip>
          <a:srcRect t="15699"/>
          <a:stretch/>
        </p:blipFill>
        <p:spPr>
          <a:xfrm>
            <a:off x="1282446" y="4350890"/>
            <a:ext cx="6299270" cy="2093060"/>
          </a:xfrm>
          <a:noFill/>
        </p:spPr>
      </p:pic>
    </p:spTree>
    <p:extLst>
      <p:ext uri="{BB962C8B-B14F-4D97-AF65-F5344CB8AC3E}">
        <p14:creationId xmlns:p14="http://schemas.microsoft.com/office/powerpoint/2010/main" val="1121272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Summary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Ensemble dynamics </a:t>
            </a:r>
            <a:r>
              <a:rPr lang="en-US" dirty="0" smtClean="0"/>
              <a:t>of neuronal sub-population described by mean membrane potential + synaptic kinetics at </a:t>
            </a:r>
            <a:r>
              <a:rPr lang="en-US" u="sng" dirty="0" smtClean="0"/>
              <a:t>micro-scale</a:t>
            </a:r>
          </a:p>
          <a:p>
            <a:r>
              <a:rPr lang="en-US" dirty="0" smtClean="0"/>
              <a:t>Ensemble dynamics used to explain </a:t>
            </a:r>
            <a:r>
              <a:rPr lang="en-US" b="1" dirty="0" smtClean="0"/>
              <a:t>source activity</a:t>
            </a:r>
            <a:r>
              <a:rPr lang="en-US" dirty="0" smtClean="0"/>
              <a:t> at </a:t>
            </a:r>
            <a:r>
              <a:rPr lang="en-US" u="sng" dirty="0" err="1" smtClean="0"/>
              <a:t>meso</a:t>
            </a:r>
            <a:r>
              <a:rPr lang="en-US" u="sng" dirty="0" smtClean="0"/>
              <a:t>-scale </a:t>
            </a:r>
            <a:r>
              <a:rPr lang="en-US" dirty="0" smtClean="0"/>
              <a:t>through </a:t>
            </a:r>
            <a:r>
              <a:rPr lang="en-US" b="1" dirty="0" smtClean="0"/>
              <a:t>intrinsic connections</a:t>
            </a:r>
            <a:r>
              <a:rPr lang="en-US" dirty="0" smtClean="0"/>
              <a:t> between 3 sub-populations of neurons within different cortical layers</a:t>
            </a:r>
          </a:p>
          <a:p>
            <a:r>
              <a:rPr lang="en-US" dirty="0" smtClean="0"/>
              <a:t>Sources (cortical regions) within a network are connected extrinsically at a </a:t>
            </a:r>
            <a:r>
              <a:rPr lang="en-US" u="sng" dirty="0" smtClean="0"/>
              <a:t>macro-level </a:t>
            </a:r>
            <a:r>
              <a:rPr lang="en-US" dirty="0" smtClean="0"/>
              <a:t>via </a:t>
            </a:r>
            <a:r>
              <a:rPr lang="en-US" b="1" dirty="0" smtClean="0"/>
              <a:t>forward, backward </a:t>
            </a:r>
            <a:r>
              <a:rPr lang="en-US" dirty="0" smtClean="0"/>
              <a:t>and</a:t>
            </a:r>
            <a:r>
              <a:rPr lang="en-US" b="1" dirty="0" smtClean="0"/>
              <a:t> lateral connections</a:t>
            </a:r>
          </a:p>
          <a:p>
            <a:endParaRPr lang="en-US" dirty="0" smtClean="0"/>
          </a:p>
          <a:p>
            <a:pPr lvl="1"/>
            <a:endParaRPr lang="en-US" dirty="0"/>
          </a:p>
        </p:txBody>
      </p:sp>
    </p:spTree>
    <p:extLst>
      <p:ext uri="{BB962C8B-B14F-4D97-AF65-F5344CB8AC3E}">
        <p14:creationId xmlns:p14="http://schemas.microsoft.com/office/powerpoint/2010/main" val="3867250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UCL darkred">
  <a:themeElements>
    <a:clrScheme name="Custom Design 15">
      <a:dk1>
        <a:srgbClr val="000000"/>
      </a:dk1>
      <a:lt1>
        <a:srgbClr val="FFFFFF"/>
      </a:lt1>
      <a:dk2>
        <a:srgbClr val="5A1B31"/>
      </a:dk2>
      <a:lt2>
        <a:srgbClr val="808080"/>
      </a:lt2>
      <a:accent1>
        <a:srgbClr val="7FA1AC"/>
      </a:accent1>
      <a:accent2>
        <a:srgbClr val="C88BA9"/>
      </a:accent2>
      <a:accent3>
        <a:srgbClr val="FFFFFF"/>
      </a:accent3>
      <a:accent4>
        <a:srgbClr val="000000"/>
      </a:accent4>
      <a:accent5>
        <a:srgbClr val="C0CDD2"/>
      </a:accent5>
      <a:accent6>
        <a:srgbClr val="B57D99"/>
      </a:accent6>
      <a:hlink>
        <a:srgbClr val="4B4620"/>
      </a:hlink>
      <a:folHlink>
        <a:srgbClr val="B25D86"/>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A1B31"/>
        </a:dk2>
        <a:lt2>
          <a:srgbClr val="808080"/>
        </a:lt2>
        <a:accent1>
          <a:srgbClr val="7FA1AC"/>
        </a:accent1>
        <a:accent2>
          <a:srgbClr val="C88BA9"/>
        </a:accent2>
        <a:accent3>
          <a:srgbClr val="FFFFFF"/>
        </a:accent3>
        <a:accent4>
          <a:srgbClr val="000000"/>
        </a:accent4>
        <a:accent5>
          <a:srgbClr val="C0CDD2"/>
        </a:accent5>
        <a:accent6>
          <a:srgbClr val="B57D99"/>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L Light">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647</TotalTime>
  <Words>1477</Words>
  <Application>Microsoft Macintosh PowerPoint</Application>
  <PresentationFormat>On-screen Show (4:3)</PresentationFormat>
  <Paragraphs>209</Paragraphs>
  <Slides>28</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UCL darkred</vt:lpstr>
      <vt:lpstr>UCL Light</vt:lpstr>
      <vt:lpstr>Equation</vt:lpstr>
      <vt:lpstr>DCM for ERPs/EFPs</vt:lpstr>
      <vt:lpstr>Outline</vt:lpstr>
      <vt:lpstr>ERPs/ERFs</vt:lpstr>
      <vt:lpstr>Dynamic Causal Modelling (DCM)</vt:lpstr>
      <vt:lpstr>Neural Mass Model</vt:lpstr>
      <vt:lpstr>From MICRO to MESO scale</vt:lpstr>
      <vt:lpstr>MESO scale</vt:lpstr>
      <vt:lpstr>MESO to MACRO scale</vt:lpstr>
      <vt:lpstr>Interim Summary</vt:lpstr>
      <vt:lpstr>Forward Problem</vt:lpstr>
      <vt:lpstr>Forward vs Inverse Problem</vt:lpstr>
      <vt:lpstr>PowerPoint Presentation</vt:lpstr>
      <vt:lpstr>Bayesian Model Comparison</vt:lpstr>
      <vt:lpstr>Model comparison for group studies</vt:lpstr>
      <vt:lpstr>DCM for ERP/ERF: Practice</vt:lpstr>
      <vt:lpstr>Model Specification</vt:lpstr>
      <vt:lpstr>Example:  Auditory Mis-match Negativity (MMN)</vt:lpstr>
      <vt:lpstr>Example:  Auditory Mis-match Negativity (MMN)</vt:lpstr>
      <vt:lpstr>PowerPoint Presentation</vt:lpstr>
      <vt:lpstr>PowerPoint Presentation</vt:lpstr>
      <vt:lpstr>PowerPoint Presentation</vt:lpstr>
      <vt:lpstr>PowerPoint Presentation</vt:lpstr>
      <vt:lpstr>PowerPoint Presentation</vt:lpstr>
      <vt:lpstr>PowerPoint Presentation</vt:lpstr>
      <vt:lpstr>Bayesian Model Comparison</vt:lpstr>
      <vt:lpstr>Conclusion</vt:lpstr>
      <vt:lpstr>THANK YOU!</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 for ERPs/EFPs</dc:title>
  <dc:creator>Clare Palmer</dc:creator>
  <cp:lastModifiedBy>Elina</cp:lastModifiedBy>
  <cp:revision>50</cp:revision>
  <dcterms:created xsi:type="dcterms:W3CDTF">2014-03-17T18:55:03Z</dcterms:created>
  <dcterms:modified xsi:type="dcterms:W3CDTF">2014-03-19T12:59:38Z</dcterms:modified>
</cp:coreProperties>
</file>