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75B"/>
    <a:srgbClr val="9DAEF5"/>
    <a:srgbClr val="6D70F7"/>
    <a:srgbClr val="898989"/>
    <a:srgbClr val="B309B7"/>
    <a:srgbClr val="0E015F"/>
    <a:srgbClr val="11016F"/>
    <a:srgbClr val="160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560C-B6A4-44F2-877E-65D356116720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DF295-DB7F-438F-B2C9-75BB138F9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ideas</a:t>
            </a:r>
            <a:r>
              <a:rPr lang="it-IT" i="1" dirty="0" smtClean="0"/>
              <a:t> </a:t>
            </a:r>
            <a:r>
              <a:rPr lang="it-IT" i="1" dirty="0" err="1" smtClean="0"/>
              <a:t>behind</a:t>
            </a:r>
            <a:r>
              <a:rPr lang="it-IT" i="1" dirty="0" smtClean="0"/>
              <a:t> </a:t>
            </a:r>
            <a:r>
              <a:rPr lang="it-IT" i="1" dirty="0" err="1" smtClean="0"/>
              <a:t>Bayesian</a:t>
            </a:r>
            <a:r>
              <a:rPr lang="it-IT" i="1" dirty="0" smtClean="0"/>
              <a:t> </a:t>
            </a:r>
            <a:r>
              <a:rPr lang="it-IT" i="1" dirty="0" err="1" smtClean="0"/>
              <a:t>inference</a:t>
            </a:r>
            <a:r>
              <a:rPr lang="it-IT" i="1" dirty="0" smtClean="0"/>
              <a:t> can be </a:t>
            </a:r>
            <a:r>
              <a:rPr lang="it-IT" i="1" dirty="0" err="1" smtClean="0"/>
              <a:t>illustrated</a:t>
            </a:r>
            <a:r>
              <a:rPr lang="it-IT" i="1" dirty="0" smtClean="0"/>
              <a:t> </a:t>
            </a:r>
            <a:r>
              <a:rPr lang="it-IT" i="1" dirty="0" err="1" smtClean="0"/>
              <a:t>using</a:t>
            </a:r>
            <a:r>
              <a:rPr lang="it-IT" i="1" dirty="0" smtClean="0"/>
              <a:t> the game of tennis. The best estimate of </a:t>
            </a:r>
            <a:r>
              <a:rPr lang="it-IT" i="1" dirty="0" err="1" smtClean="0"/>
              <a:t>where</a:t>
            </a:r>
            <a:r>
              <a:rPr lang="it-IT" i="1" dirty="0" smtClean="0"/>
              <a:t> the tennis </a:t>
            </a:r>
            <a:r>
              <a:rPr lang="it-IT" i="1" dirty="0" err="1" smtClean="0"/>
              <a:t>ball</a:t>
            </a:r>
            <a:r>
              <a:rPr lang="it-IT" i="1" dirty="0" smtClean="0"/>
              <a:t> </a:t>
            </a:r>
            <a:r>
              <a:rPr lang="it-IT" i="1" dirty="0" err="1" smtClean="0"/>
              <a:t>will</a:t>
            </a:r>
            <a:r>
              <a:rPr lang="it-IT" i="1" dirty="0" smtClean="0"/>
              <a:t> </a:t>
            </a:r>
            <a:r>
              <a:rPr lang="it-IT" i="1" dirty="0" err="1" smtClean="0"/>
              <a:t>land</a:t>
            </a:r>
            <a:r>
              <a:rPr lang="it-IT" i="1" dirty="0" smtClean="0"/>
              <a:t> can be </a:t>
            </a:r>
            <a:r>
              <a:rPr lang="it-IT" i="1" dirty="0" err="1" smtClean="0"/>
              <a:t>gotten</a:t>
            </a:r>
            <a:r>
              <a:rPr lang="it-IT" i="1" dirty="0" smtClean="0"/>
              <a:t> from </a:t>
            </a:r>
            <a:r>
              <a:rPr lang="it-IT" i="1" dirty="0" err="1" smtClean="0"/>
              <a:t>combining</a:t>
            </a:r>
            <a:r>
              <a:rPr lang="it-IT" i="1" dirty="0" smtClean="0"/>
              <a:t> </a:t>
            </a:r>
            <a:r>
              <a:rPr lang="it-IT" i="1" dirty="0" err="1" smtClean="0"/>
              <a:t>about</a:t>
            </a:r>
            <a:r>
              <a:rPr lang="it-IT" i="1" dirty="0" smtClean="0"/>
              <a:t> </a:t>
            </a:r>
            <a:r>
              <a:rPr lang="it-IT" i="1" dirty="0" err="1" smtClean="0"/>
              <a:t>where</a:t>
            </a:r>
            <a:r>
              <a:rPr lang="it-IT" i="1" dirty="0" smtClean="0"/>
              <a:t> </a:t>
            </a:r>
            <a:r>
              <a:rPr lang="it-IT" i="1" dirty="0" err="1" smtClean="0"/>
              <a:t>they</a:t>
            </a:r>
            <a:r>
              <a:rPr lang="it-IT" i="1" dirty="0" smtClean="0"/>
              <a:t> </a:t>
            </a:r>
            <a:r>
              <a:rPr lang="it-IT" i="1" dirty="0" err="1" smtClean="0"/>
              <a:t>served</a:t>
            </a:r>
            <a:r>
              <a:rPr lang="it-IT" i="1" dirty="0" smtClean="0"/>
              <a:t> </a:t>
            </a:r>
            <a:r>
              <a:rPr lang="it-IT" i="1" dirty="0" err="1" smtClean="0"/>
              <a:t>before</a:t>
            </a:r>
            <a:r>
              <a:rPr lang="it-IT" i="1" dirty="0" smtClean="0"/>
              <a:t> (the </a:t>
            </a:r>
            <a:r>
              <a:rPr lang="it-IT" i="1" dirty="0" err="1" smtClean="0"/>
              <a:t>prior</a:t>
            </a:r>
            <a:r>
              <a:rPr lang="it-IT" i="1" dirty="0" smtClean="0"/>
              <a:t>) with </a:t>
            </a:r>
            <a:r>
              <a:rPr lang="it-IT" i="1" dirty="0" err="1" smtClean="0"/>
              <a:t>current</a:t>
            </a:r>
            <a:r>
              <a:rPr lang="it-IT" i="1" dirty="0" smtClean="0"/>
              <a:t> information from the </a:t>
            </a:r>
            <a:r>
              <a:rPr lang="it-IT" i="1" dirty="0" err="1" smtClean="0"/>
              <a:t>visual</a:t>
            </a:r>
            <a:r>
              <a:rPr lang="it-IT" i="1" dirty="0" smtClean="0"/>
              <a:t> </a:t>
            </a:r>
            <a:r>
              <a:rPr lang="it-IT" i="1" dirty="0" err="1" smtClean="0"/>
              <a:t>system</a:t>
            </a:r>
            <a:r>
              <a:rPr lang="it-IT" i="1" dirty="0" smtClean="0"/>
              <a:t> (the </a:t>
            </a:r>
            <a:r>
              <a:rPr lang="it-IT" i="1" dirty="0" err="1" smtClean="0"/>
              <a:t>likelihood</a:t>
            </a:r>
            <a:r>
              <a:rPr lang="it-IT" i="1" dirty="0" smtClean="0"/>
              <a:t>). The </a:t>
            </a:r>
            <a:r>
              <a:rPr lang="it-IT" i="1" dirty="0" err="1" smtClean="0"/>
              <a:t>prior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shown</a:t>
            </a:r>
            <a:r>
              <a:rPr lang="it-IT" i="1" dirty="0" smtClean="0"/>
              <a:t> in blue, the </a:t>
            </a:r>
            <a:r>
              <a:rPr lang="it-IT" i="1" dirty="0" err="1" smtClean="0"/>
              <a:t>likelihood</a:t>
            </a:r>
            <a:r>
              <a:rPr lang="it-IT" i="1" dirty="0" smtClean="0"/>
              <a:t> </a:t>
            </a:r>
            <a:r>
              <a:rPr lang="it-IT" i="1" dirty="0" err="1" smtClean="0"/>
              <a:t>distribution</a:t>
            </a:r>
            <a:r>
              <a:rPr lang="it-IT" i="1" dirty="0" smtClean="0"/>
              <a:t> in </a:t>
            </a:r>
            <a:r>
              <a:rPr lang="it-IT" i="1" dirty="0" err="1" smtClean="0"/>
              <a:t>red</a:t>
            </a:r>
            <a:r>
              <a:rPr lang="it-IT" i="1" dirty="0" smtClean="0"/>
              <a:t>, and the </a:t>
            </a:r>
            <a:r>
              <a:rPr lang="it-IT" i="1" dirty="0" err="1" smtClean="0"/>
              <a:t>posterior</a:t>
            </a:r>
            <a:r>
              <a:rPr lang="it-IT" i="1" dirty="0" smtClean="0"/>
              <a:t> </a:t>
            </a:r>
            <a:r>
              <a:rPr lang="it-IT" i="1" dirty="0" err="1" smtClean="0"/>
              <a:t>distribution</a:t>
            </a:r>
            <a:r>
              <a:rPr lang="it-IT" i="1" dirty="0" smtClean="0"/>
              <a:t> with the </a:t>
            </a:r>
            <a:r>
              <a:rPr lang="it-IT" i="1" dirty="0" err="1" smtClean="0"/>
              <a:t>white</a:t>
            </a:r>
            <a:r>
              <a:rPr lang="it-IT" i="1" dirty="0" smtClean="0"/>
              <a:t> </a:t>
            </a:r>
            <a:r>
              <a:rPr lang="it-IT" i="1" dirty="0" err="1" smtClean="0"/>
              <a:t>ellipse</a:t>
            </a:r>
            <a:r>
              <a:rPr lang="it-IT" i="1" dirty="0" smtClean="0"/>
              <a:t>. The maximum </a:t>
            </a:r>
            <a:r>
              <a:rPr lang="it-IT" i="1" dirty="0" err="1" smtClean="0"/>
              <a:t>posterior</a:t>
            </a:r>
            <a:r>
              <a:rPr lang="it-IT" i="1" dirty="0" smtClean="0"/>
              <a:t> estimate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shown</a:t>
            </a:r>
            <a:r>
              <a:rPr lang="it-IT" i="1" dirty="0" smtClean="0"/>
              <a:t> by the magenta </a:t>
            </a:r>
            <a:r>
              <a:rPr lang="it-IT" i="1" dirty="0" err="1" smtClean="0"/>
              <a:t>ball</a:t>
            </a:r>
            <a:r>
              <a:rPr lang="it-IT" i="1" dirty="0" smtClean="0"/>
              <a:t>. </a:t>
            </a:r>
            <a:r>
              <a:rPr lang="it-IT" i="1" dirty="0" err="1" smtClean="0"/>
              <a:t>This</a:t>
            </a:r>
            <a:r>
              <a:rPr lang="it-IT" i="1" dirty="0" smtClean="0"/>
              <a:t> estimate can be </a:t>
            </a:r>
            <a:r>
              <a:rPr lang="it-IT" i="1" dirty="0" err="1" smtClean="0"/>
              <a:t>updated</a:t>
            </a:r>
            <a:r>
              <a:rPr lang="it-IT" i="1" dirty="0" smtClean="0"/>
              <a:t> in light of new information from the </a:t>
            </a:r>
            <a:r>
              <a:rPr lang="it-IT" i="1" dirty="0" err="1" smtClean="0"/>
              <a:t>balls</a:t>
            </a:r>
            <a:r>
              <a:rPr lang="it-IT" i="1" dirty="0" smtClean="0"/>
              <a:t> </a:t>
            </a:r>
            <a:r>
              <a:rPr lang="it-IT" i="1" dirty="0" err="1" smtClean="0"/>
              <a:t>trajectory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DF295-DB7F-438F-B2C9-75BB138F9C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3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ideas</a:t>
            </a:r>
            <a:r>
              <a:rPr lang="it-IT" i="1" dirty="0" smtClean="0"/>
              <a:t> </a:t>
            </a:r>
            <a:r>
              <a:rPr lang="it-IT" i="1" dirty="0" err="1" smtClean="0"/>
              <a:t>behind</a:t>
            </a:r>
            <a:r>
              <a:rPr lang="it-IT" i="1" dirty="0" smtClean="0"/>
              <a:t> </a:t>
            </a:r>
            <a:r>
              <a:rPr lang="it-IT" i="1" dirty="0" err="1" smtClean="0"/>
              <a:t>Bayesian</a:t>
            </a:r>
            <a:r>
              <a:rPr lang="it-IT" i="1" dirty="0" smtClean="0"/>
              <a:t> </a:t>
            </a:r>
            <a:r>
              <a:rPr lang="it-IT" i="1" dirty="0" err="1" smtClean="0"/>
              <a:t>inference</a:t>
            </a:r>
            <a:r>
              <a:rPr lang="it-IT" i="1" dirty="0" smtClean="0"/>
              <a:t> can be </a:t>
            </a:r>
            <a:r>
              <a:rPr lang="it-IT" i="1" dirty="0" err="1" smtClean="0"/>
              <a:t>illustrated</a:t>
            </a:r>
            <a:r>
              <a:rPr lang="it-IT" i="1" dirty="0" smtClean="0"/>
              <a:t> </a:t>
            </a:r>
            <a:r>
              <a:rPr lang="it-IT" i="1" dirty="0" err="1" smtClean="0"/>
              <a:t>using</a:t>
            </a:r>
            <a:r>
              <a:rPr lang="it-IT" i="1" dirty="0" smtClean="0"/>
              <a:t> the game of tennis. The best estimate of </a:t>
            </a:r>
            <a:r>
              <a:rPr lang="it-IT" i="1" dirty="0" err="1" smtClean="0"/>
              <a:t>where</a:t>
            </a:r>
            <a:r>
              <a:rPr lang="it-IT" i="1" dirty="0" smtClean="0"/>
              <a:t> the tennis </a:t>
            </a:r>
            <a:r>
              <a:rPr lang="it-IT" i="1" dirty="0" err="1" smtClean="0"/>
              <a:t>ball</a:t>
            </a:r>
            <a:r>
              <a:rPr lang="it-IT" i="1" dirty="0" smtClean="0"/>
              <a:t> </a:t>
            </a:r>
            <a:r>
              <a:rPr lang="it-IT" i="1" dirty="0" err="1" smtClean="0"/>
              <a:t>will</a:t>
            </a:r>
            <a:r>
              <a:rPr lang="it-IT" i="1" dirty="0" smtClean="0"/>
              <a:t> </a:t>
            </a:r>
            <a:r>
              <a:rPr lang="it-IT" i="1" dirty="0" err="1" smtClean="0"/>
              <a:t>land</a:t>
            </a:r>
            <a:r>
              <a:rPr lang="it-IT" i="1" dirty="0" smtClean="0"/>
              <a:t> can be </a:t>
            </a:r>
            <a:r>
              <a:rPr lang="it-IT" i="1" dirty="0" err="1" smtClean="0"/>
              <a:t>gotten</a:t>
            </a:r>
            <a:r>
              <a:rPr lang="it-IT" i="1" dirty="0" smtClean="0"/>
              <a:t> from </a:t>
            </a:r>
            <a:r>
              <a:rPr lang="it-IT" i="1" dirty="0" err="1" smtClean="0"/>
              <a:t>combining</a:t>
            </a:r>
            <a:r>
              <a:rPr lang="it-IT" i="1" dirty="0" smtClean="0"/>
              <a:t> </a:t>
            </a:r>
            <a:r>
              <a:rPr lang="it-IT" i="1" dirty="0" err="1" smtClean="0"/>
              <a:t>about</a:t>
            </a:r>
            <a:r>
              <a:rPr lang="it-IT" i="1" dirty="0" smtClean="0"/>
              <a:t> </a:t>
            </a:r>
            <a:r>
              <a:rPr lang="it-IT" i="1" dirty="0" err="1" smtClean="0"/>
              <a:t>where</a:t>
            </a:r>
            <a:r>
              <a:rPr lang="it-IT" i="1" dirty="0" smtClean="0"/>
              <a:t> </a:t>
            </a:r>
            <a:r>
              <a:rPr lang="it-IT" i="1" dirty="0" err="1" smtClean="0"/>
              <a:t>they</a:t>
            </a:r>
            <a:r>
              <a:rPr lang="it-IT" i="1" dirty="0" smtClean="0"/>
              <a:t> </a:t>
            </a:r>
            <a:r>
              <a:rPr lang="it-IT" i="1" dirty="0" err="1" smtClean="0"/>
              <a:t>served</a:t>
            </a:r>
            <a:r>
              <a:rPr lang="it-IT" i="1" dirty="0" smtClean="0"/>
              <a:t> </a:t>
            </a:r>
            <a:r>
              <a:rPr lang="it-IT" i="1" dirty="0" err="1" smtClean="0"/>
              <a:t>before</a:t>
            </a:r>
            <a:r>
              <a:rPr lang="it-IT" i="1" dirty="0" smtClean="0"/>
              <a:t> (the </a:t>
            </a:r>
            <a:r>
              <a:rPr lang="it-IT" i="1" dirty="0" err="1" smtClean="0"/>
              <a:t>prior</a:t>
            </a:r>
            <a:r>
              <a:rPr lang="it-IT" i="1" dirty="0" smtClean="0"/>
              <a:t>) with </a:t>
            </a:r>
            <a:r>
              <a:rPr lang="it-IT" i="1" dirty="0" err="1" smtClean="0"/>
              <a:t>current</a:t>
            </a:r>
            <a:r>
              <a:rPr lang="it-IT" i="1" dirty="0" smtClean="0"/>
              <a:t> information from the </a:t>
            </a:r>
            <a:r>
              <a:rPr lang="it-IT" i="1" dirty="0" err="1" smtClean="0"/>
              <a:t>visual</a:t>
            </a:r>
            <a:r>
              <a:rPr lang="it-IT" i="1" dirty="0" smtClean="0"/>
              <a:t> </a:t>
            </a:r>
            <a:r>
              <a:rPr lang="it-IT" i="1" dirty="0" err="1" smtClean="0"/>
              <a:t>system</a:t>
            </a:r>
            <a:r>
              <a:rPr lang="it-IT" i="1" dirty="0" smtClean="0"/>
              <a:t> (the </a:t>
            </a:r>
            <a:r>
              <a:rPr lang="it-IT" i="1" dirty="0" err="1" smtClean="0"/>
              <a:t>likelihood</a:t>
            </a:r>
            <a:r>
              <a:rPr lang="it-IT" i="1" dirty="0" smtClean="0"/>
              <a:t>). The </a:t>
            </a:r>
            <a:r>
              <a:rPr lang="it-IT" i="1" dirty="0" err="1" smtClean="0"/>
              <a:t>prior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shown</a:t>
            </a:r>
            <a:r>
              <a:rPr lang="it-IT" i="1" dirty="0" smtClean="0"/>
              <a:t> in blue, the </a:t>
            </a:r>
            <a:r>
              <a:rPr lang="it-IT" i="1" dirty="0" err="1" smtClean="0"/>
              <a:t>likelihood</a:t>
            </a:r>
            <a:r>
              <a:rPr lang="it-IT" i="1" dirty="0" smtClean="0"/>
              <a:t> </a:t>
            </a:r>
            <a:r>
              <a:rPr lang="it-IT" i="1" dirty="0" err="1" smtClean="0"/>
              <a:t>distribution</a:t>
            </a:r>
            <a:r>
              <a:rPr lang="it-IT" i="1" dirty="0" smtClean="0"/>
              <a:t> in </a:t>
            </a:r>
            <a:r>
              <a:rPr lang="it-IT" i="1" dirty="0" err="1" smtClean="0"/>
              <a:t>red</a:t>
            </a:r>
            <a:r>
              <a:rPr lang="it-IT" i="1" dirty="0" smtClean="0"/>
              <a:t>, and the </a:t>
            </a:r>
            <a:r>
              <a:rPr lang="it-IT" i="1" dirty="0" err="1" smtClean="0"/>
              <a:t>posterior</a:t>
            </a:r>
            <a:r>
              <a:rPr lang="it-IT" i="1" dirty="0" smtClean="0"/>
              <a:t> </a:t>
            </a:r>
            <a:r>
              <a:rPr lang="it-IT" i="1" dirty="0" err="1" smtClean="0"/>
              <a:t>distribution</a:t>
            </a:r>
            <a:r>
              <a:rPr lang="it-IT" i="1" dirty="0" smtClean="0"/>
              <a:t> with the </a:t>
            </a:r>
            <a:r>
              <a:rPr lang="it-IT" i="1" dirty="0" err="1" smtClean="0"/>
              <a:t>white</a:t>
            </a:r>
            <a:r>
              <a:rPr lang="it-IT" i="1" dirty="0" smtClean="0"/>
              <a:t> </a:t>
            </a:r>
            <a:r>
              <a:rPr lang="it-IT" i="1" dirty="0" err="1" smtClean="0"/>
              <a:t>ellipse</a:t>
            </a:r>
            <a:r>
              <a:rPr lang="it-IT" i="1" dirty="0" smtClean="0"/>
              <a:t>. The maximum </a:t>
            </a:r>
            <a:r>
              <a:rPr lang="it-IT" i="1" dirty="0" err="1" smtClean="0"/>
              <a:t>posterior</a:t>
            </a:r>
            <a:r>
              <a:rPr lang="it-IT" i="1" dirty="0" smtClean="0"/>
              <a:t> estimate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shown</a:t>
            </a:r>
            <a:r>
              <a:rPr lang="it-IT" i="1" dirty="0" smtClean="0"/>
              <a:t> by the magenta </a:t>
            </a:r>
            <a:r>
              <a:rPr lang="it-IT" i="1" dirty="0" err="1" smtClean="0"/>
              <a:t>ball</a:t>
            </a:r>
            <a:r>
              <a:rPr lang="it-IT" i="1" dirty="0" smtClean="0"/>
              <a:t>. </a:t>
            </a:r>
            <a:r>
              <a:rPr lang="it-IT" i="1" dirty="0" err="1" smtClean="0"/>
              <a:t>This</a:t>
            </a:r>
            <a:r>
              <a:rPr lang="it-IT" i="1" dirty="0" smtClean="0"/>
              <a:t> estimate can be </a:t>
            </a:r>
            <a:r>
              <a:rPr lang="it-IT" i="1" dirty="0" err="1" smtClean="0"/>
              <a:t>updated</a:t>
            </a:r>
            <a:r>
              <a:rPr lang="it-IT" i="1" dirty="0" smtClean="0"/>
              <a:t> in light of new information from the </a:t>
            </a:r>
            <a:r>
              <a:rPr lang="it-IT" i="1" dirty="0" err="1" smtClean="0"/>
              <a:t>balls</a:t>
            </a:r>
            <a:r>
              <a:rPr lang="it-IT" i="1" dirty="0" smtClean="0"/>
              <a:t> </a:t>
            </a:r>
            <a:r>
              <a:rPr lang="it-IT" i="1" dirty="0" err="1" smtClean="0"/>
              <a:t>trajectory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DF295-DB7F-438F-B2C9-75BB138F9C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3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6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4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0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2FE8-2725-41B8-ACC2-1C2E57797FE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CB47-8D46-44DB-9B7E-B242E1C4A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5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6792"/>
            <a:ext cx="9144000" cy="360040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Bayes for Beginners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116560"/>
            <a:ext cx="7304856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Graziella Quattrocchi &amp; Louise Marshall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Methods for Dummies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2014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721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Applications: Finding missing planes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9" y="969031"/>
            <a:ext cx="8060194" cy="58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634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Applications: Finding missing planes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9" y="969031"/>
            <a:ext cx="8060194" cy="58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1"/>
            <a:ext cx="7161792" cy="125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411760" y="4992169"/>
            <a:ext cx="720080" cy="115212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829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Applications: Predicting election results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edia.salon.com/2012/09/nate_silver_rect-620x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1244419"/>
            <a:ext cx="5468938" cy="36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1900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Nate Silver</a:t>
            </a:r>
          </a:p>
          <a:p>
            <a:pPr algn="ctr"/>
            <a:endParaRPr lang="en-GB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Forecast </a:t>
            </a:r>
            <a:r>
              <a:rPr lang="en-GB" sz="2000" dirty="0"/>
              <a:t>the performance &amp;</a:t>
            </a:r>
            <a:r>
              <a:rPr lang="en-GB" sz="2000" dirty="0" smtClean="0"/>
              <a:t> </a:t>
            </a:r>
            <a:r>
              <a:rPr lang="en-GB" sz="2000" dirty="0"/>
              <a:t>career development </a:t>
            </a:r>
            <a:r>
              <a:rPr lang="en-GB" sz="2000" dirty="0" smtClean="0"/>
              <a:t>of Major League Baseball players</a:t>
            </a:r>
          </a:p>
          <a:p>
            <a:endParaRPr lang="en-GB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</a:t>
            </a:r>
            <a:r>
              <a:rPr lang="en-GB" sz="2000" dirty="0" smtClean="0"/>
              <a:t>orrectly predicted the winner in 49/50 states during 2008 US presidential election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So, Bayes’ Rule allows us to…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2379" y="980728"/>
            <a:ext cx="5904656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Represent information </a:t>
            </a:r>
            <a:r>
              <a:rPr lang="en-GB" sz="2400" b="1" dirty="0" smtClean="0"/>
              <a:t>probabilistically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Take </a:t>
            </a:r>
            <a:r>
              <a:rPr lang="en-GB" sz="2400" b="1" dirty="0" smtClean="0"/>
              <a:t>uncertainty</a:t>
            </a:r>
            <a:r>
              <a:rPr lang="en-GB" sz="2400" dirty="0" smtClean="0"/>
              <a:t> into account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Incorporate </a:t>
            </a:r>
            <a:r>
              <a:rPr lang="en-GB" sz="2400" b="1" dirty="0" smtClean="0"/>
              <a:t>prior</a:t>
            </a:r>
            <a:r>
              <a:rPr lang="en-GB" sz="2400" dirty="0" smtClean="0"/>
              <a:t> knowledge and </a:t>
            </a:r>
            <a:r>
              <a:rPr lang="en-GB" sz="2400" b="1" dirty="0" smtClean="0"/>
              <a:t>update</a:t>
            </a:r>
            <a:r>
              <a:rPr lang="en-GB" sz="2400" dirty="0" smtClean="0"/>
              <a:t> our beliefs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Invert the question (i.e. how good is our hypothesis given the data?)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Used in many aspects of science…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038" y="1268760"/>
            <a:ext cx="2892356" cy="32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555973"/>
            <a:ext cx="4752528" cy="101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6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92750"/>
            <a:ext cx="89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1. Bayesian systems represent information </a:t>
            </a:r>
            <a:r>
              <a:rPr lang="en-GB" sz="2800" b="1" i="1" dirty="0" smtClean="0">
                <a:solidFill>
                  <a:schemeClr val="bg1"/>
                </a:solidFill>
              </a:rPr>
              <a:t>probabilistically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818" t="20644" r="3976" b="23744"/>
          <a:stretch/>
        </p:blipFill>
        <p:spPr>
          <a:xfrm>
            <a:off x="611560" y="1628801"/>
            <a:ext cx="3096344" cy="123699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20072" y="1340768"/>
            <a:ext cx="323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How wide is the pen?</a:t>
            </a:r>
            <a:endParaRPr lang="en-GB" i="1" dirty="0"/>
          </a:p>
        </p:txBody>
      </p:sp>
      <p:sp>
        <p:nvSpPr>
          <p:cNvPr id="19" name="Rettangolo 18"/>
          <p:cNvSpPr/>
          <p:nvPr/>
        </p:nvSpPr>
        <p:spPr>
          <a:xfrm>
            <a:off x="3347864" y="1844824"/>
            <a:ext cx="323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The pen is 8 mm wide</a:t>
            </a:r>
            <a:endParaRPr lang="en-GB" i="1" dirty="0"/>
          </a:p>
        </p:txBody>
      </p:sp>
      <p:sp>
        <p:nvSpPr>
          <p:cNvPr id="20" name="Rettangolo 19"/>
          <p:cNvSpPr/>
          <p:nvPr/>
        </p:nvSpPr>
        <p:spPr>
          <a:xfrm>
            <a:off x="5364088" y="2780928"/>
            <a:ext cx="323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There is a 95% chance  that the pen is between 7.5 and 8.49 mm wide</a:t>
            </a:r>
            <a:endParaRPr lang="en-GB" i="1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6948264" y="1772816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3" idx="2"/>
          </p:cNvCxnSpPr>
          <p:nvPr/>
        </p:nvCxnSpPr>
        <p:spPr>
          <a:xfrm flipH="1">
            <a:off x="5724128" y="1710100"/>
            <a:ext cx="1113841" cy="134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nettore 24"/>
          <p:cNvSpPr/>
          <p:nvPr/>
        </p:nvSpPr>
        <p:spPr>
          <a:xfrm>
            <a:off x="5112568" y="2492896"/>
            <a:ext cx="3851920" cy="1296144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1" name="Gruppo 50"/>
          <p:cNvGrpSpPr/>
          <p:nvPr/>
        </p:nvGrpSpPr>
        <p:grpSpPr>
          <a:xfrm>
            <a:off x="179512" y="3284984"/>
            <a:ext cx="5760640" cy="3239244"/>
            <a:chOff x="179512" y="3284984"/>
            <a:chExt cx="5760640" cy="3239244"/>
          </a:xfrm>
        </p:grpSpPr>
        <p:grpSp>
          <p:nvGrpSpPr>
            <p:cNvPr id="35" name="Group 63"/>
            <p:cNvGrpSpPr/>
            <p:nvPr/>
          </p:nvGrpSpPr>
          <p:grpSpPr>
            <a:xfrm>
              <a:off x="179512" y="3284984"/>
              <a:ext cx="5760640" cy="3239244"/>
              <a:chOff x="4286248" y="4429132"/>
              <a:chExt cx="4624388" cy="19431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286248" y="4429132"/>
                <a:ext cx="4624388" cy="1943100"/>
                <a:chOff x="0" y="857232"/>
                <a:chExt cx="4624388" cy="1943100"/>
              </a:xfrm>
            </p:grpSpPr>
            <p:grpSp>
              <p:nvGrpSpPr>
                <p:cNvPr id="39" name="Group 96"/>
                <p:cNvGrpSpPr/>
                <p:nvPr/>
              </p:nvGrpSpPr>
              <p:grpSpPr>
                <a:xfrm>
                  <a:off x="0" y="857232"/>
                  <a:ext cx="4464050" cy="1943100"/>
                  <a:chOff x="0" y="857232"/>
                  <a:chExt cx="4464050" cy="1943100"/>
                </a:xfrm>
              </p:grpSpPr>
              <p:sp>
                <p:nvSpPr>
                  <p:cNvPr id="42" name="Freeform 69"/>
                  <p:cNvSpPr>
                    <a:spLocks/>
                  </p:cNvSpPr>
                  <p:nvPr/>
                </p:nvSpPr>
                <p:spPr bwMode="auto">
                  <a:xfrm>
                    <a:off x="107950" y="1717675"/>
                    <a:ext cx="4356100" cy="588963"/>
                  </a:xfrm>
                  <a:custGeom>
                    <a:avLst/>
                    <a:gdLst>
                      <a:gd name="T0" fmla="*/ 25 w 1683"/>
                      <a:gd name="T1" fmla="*/ 1039 h 1039"/>
                      <a:gd name="T2" fmla="*/ 65 w 1683"/>
                      <a:gd name="T3" fmla="*/ 1039 h 1039"/>
                      <a:gd name="T4" fmla="*/ 106 w 1683"/>
                      <a:gd name="T5" fmla="*/ 1039 h 1039"/>
                      <a:gd name="T6" fmla="*/ 143 w 1683"/>
                      <a:gd name="T7" fmla="*/ 1039 h 1039"/>
                      <a:gd name="T8" fmla="*/ 184 w 1683"/>
                      <a:gd name="T9" fmla="*/ 1039 h 1039"/>
                      <a:gd name="T10" fmla="*/ 225 w 1683"/>
                      <a:gd name="T11" fmla="*/ 1036 h 1039"/>
                      <a:gd name="T12" fmla="*/ 265 w 1683"/>
                      <a:gd name="T13" fmla="*/ 1036 h 1039"/>
                      <a:gd name="T14" fmla="*/ 303 w 1683"/>
                      <a:gd name="T15" fmla="*/ 1036 h 1039"/>
                      <a:gd name="T16" fmla="*/ 343 w 1683"/>
                      <a:gd name="T17" fmla="*/ 1036 h 1039"/>
                      <a:gd name="T18" fmla="*/ 384 w 1683"/>
                      <a:gd name="T19" fmla="*/ 1036 h 1039"/>
                      <a:gd name="T20" fmla="*/ 424 w 1683"/>
                      <a:gd name="T21" fmla="*/ 1036 h 1039"/>
                      <a:gd name="T22" fmla="*/ 462 w 1683"/>
                      <a:gd name="T23" fmla="*/ 1036 h 1039"/>
                      <a:gd name="T24" fmla="*/ 502 w 1683"/>
                      <a:gd name="T25" fmla="*/ 1036 h 1039"/>
                      <a:gd name="T26" fmla="*/ 543 w 1683"/>
                      <a:gd name="T27" fmla="*/ 1036 h 1039"/>
                      <a:gd name="T28" fmla="*/ 581 w 1683"/>
                      <a:gd name="T29" fmla="*/ 1033 h 1039"/>
                      <a:gd name="T30" fmla="*/ 621 w 1683"/>
                      <a:gd name="T31" fmla="*/ 1017 h 1039"/>
                      <a:gd name="T32" fmla="*/ 662 w 1683"/>
                      <a:gd name="T33" fmla="*/ 964 h 1039"/>
                      <a:gd name="T34" fmla="*/ 702 w 1683"/>
                      <a:gd name="T35" fmla="*/ 821 h 1039"/>
                      <a:gd name="T36" fmla="*/ 740 w 1683"/>
                      <a:gd name="T37" fmla="*/ 556 h 1039"/>
                      <a:gd name="T38" fmla="*/ 780 w 1683"/>
                      <a:gd name="T39" fmla="*/ 231 h 1039"/>
                      <a:gd name="T40" fmla="*/ 821 w 1683"/>
                      <a:gd name="T41" fmla="*/ 16 h 1039"/>
                      <a:gd name="T42" fmla="*/ 862 w 1683"/>
                      <a:gd name="T43" fmla="*/ 63 h 1039"/>
                      <a:gd name="T44" fmla="*/ 899 w 1683"/>
                      <a:gd name="T45" fmla="*/ 337 h 1039"/>
                      <a:gd name="T46" fmla="*/ 940 w 1683"/>
                      <a:gd name="T47" fmla="*/ 656 h 1039"/>
                      <a:gd name="T48" fmla="*/ 980 w 1683"/>
                      <a:gd name="T49" fmla="*/ 880 h 1039"/>
                      <a:gd name="T50" fmla="*/ 1018 w 1683"/>
                      <a:gd name="T51" fmla="*/ 989 h 1039"/>
                      <a:gd name="T52" fmla="*/ 1058 w 1683"/>
                      <a:gd name="T53" fmla="*/ 1027 h 1039"/>
                      <a:gd name="T54" fmla="*/ 1099 w 1683"/>
                      <a:gd name="T55" fmla="*/ 1036 h 1039"/>
                      <a:gd name="T56" fmla="*/ 1139 w 1683"/>
                      <a:gd name="T57" fmla="*/ 1036 h 1039"/>
                      <a:gd name="T58" fmla="*/ 1177 w 1683"/>
                      <a:gd name="T59" fmla="*/ 1036 h 1039"/>
                      <a:gd name="T60" fmla="*/ 1218 w 1683"/>
                      <a:gd name="T61" fmla="*/ 1036 h 1039"/>
                      <a:gd name="T62" fmla="*/ 1258 w 1683"/>
                      <a:gd name="T63" fmla="*/ 1036 h 1039"/>
                      <a:gd name="T64" fmla="*/ 1299 w 1683"/>
                      <a:gd name="T65" fmla="*/ 1036 h 1039"/>
                      <a:gd name="T66" fmla="*/ 1336 w 1683"/>
                      <a:gd name="T67" fmla="*/ 1036 h 1039"/>
                      <a:gd name="T68" fmla="*/ 1377 w 1683"/>
                      <a:gd name="T69" fmla="*/ 1036 h 1039"/>
                      <a:gd name="T70" fmla="*/ 1417 w 1683"/>
                      <a:gd name="T71" fmla="*/ 1036 h 1039"/>
                      <a:gd name="T72" fmla="*/ 1455 w 1683"/>
                      <a:gd name="T73" fmla="*/ 1036 h 1039"/>
                      <a:gd name="T74" fmla="*/ 1495 w 1683"/>
                      <a:gd name="T75" fmla="*/ 1039 h 1039"/>
                      <a:gd name="T76" fmla="*/ 1536 w 1683"/>
                      <a:gd name="T77" fmla="*/ 1039 h 1039"/>
                      <a:gd name="T78" fmla="*/ 1577 w 1683"/>
                      <a:gd name="T79" fmla="*/ 1039 h 1039"/>
                      <a:gd name="T80" fmla="*/ 1614 w 1683"/>
                      <a:gd name="T81" fmla="*/ 1039 h 1039"/>
                      <a:gd name="T82" fmla="*/ 1655 w 1683"/>
                      <a:gd name="T83" fmla="*/ 1039 h 10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683"/>
                      <a:gd name="T127" fmla="*/ 0 h 1039"/>
                      <a:gd name="T128" fmla="*/ 1683 w 1683"/>
                      <a:gd name="T129" fmla="*/ 1039 h 10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683" h="1039">
                        <a:moveTo>
                          <a:pt x="0" y="1039"/>
                        </a:moveTo>
                        <a:lnTo>
                          <a:pt x="12" y="1039"/>
                        </a:lnTo>
                        <a:lnTo>
                          <a:pt x="25" y="1039"/>
                        </a:lnTo>
                        <a:lnTo>
                          <a:pt x="37" y="1039"/>
                        </a:lnTo>
                        <a:lnTo>
                          <a:pt x="53" y="1039"/>
                        </a:lnTo>
                        <a:lnTo>
                          <a:pt x="65" y="1039"/>
                        </a:lnTo>
                        <a:lnTo>
                          <a:pt x="78" y="1039"/>
                        </a:lnTo>
                        <a:lnTo>
                          <a:pt x="90" y="1039"/>
                        </a:lnTo>
                        <a:lnTo>
                          <a:pt x="106" y="1039"/>
                        </a:lnTo>
                        <a:lnTo>
                          <a:pt x="118" y="1039"/>
                        </a:lnTo>
                        <a:lnTo>
                          <a:pt x="131" y="1039"/>
                        </a:lnTo>
                        <a:lnTo>
                          <a:pt x="143" y="1039"/>
                        </a:lnTo>
                        <a:lnTo>
                          <a:pt x="159" y="1039"/>
                        </a:lnTo>
                        <a:lnTo>
                          <a:pt x="171" y="1039"/>
                        </a:lnTo>
                        <a:lnTo>
                          <a:pt x="184" y="1039"/>
                        </a:lnTo>
                        <a:lnTo>
                          <a:pt x="196" y="1036"/>
                        </a:lnTo>
                        <a:lnTo>
                          <a:pt x="212" y="1036"/>
                        </a:lnTo>
                        <a:lnTo>
                          <a:pt x="225" y="1036"/>
                        </a:lnTo>
                        <a:lnTo>
                          <a:pt x="237" y="1036"/>
                        </a:lnTo>
                        <a:lnTo>
                          <a:pt x="250" y="1036"/>
                        </a:lnTo>
                        <a:lnTo>
                          <a:pt x="265" y="1036"/>
                        </a:lnTo>
                        <a:lnTo>
                          <a:pt x="278" y="1036"/>
                        </a:lnTo>
                        <a:lnTo>
                          <a:pt x="290" y="1036"/>
                        </a:lnTo>
                        <a:lnTo>
                          <a:pt x="303" y="1036"/>
                        </a:lnTo>
                        <a:lnTo>
                          <a:pt x="318" y="1036"/>
                        </a:lnTo>
                        <a:lnTo>
                          <a:pt x="331" y="1036"/>
                        </a:lnTo>
                        <a:lnTo>
                          <a:pt x="343" y="1036"/>
                        </a:lnTo>
                        <a:lnTo>
                          <a:pt x="356" y="1036"/>
                        </a:lnTo>
                        <a:lnTo>
                          <a:pt x="371" y="1036"/>
                        </a:lnTo>
                        <a:lnTo>
                          <a:pt x="384" y="1036"/>
                        </a:lnTo>
                        <a:lnTo>
                          <a:pt x="396" y="1036"/>
                        </a:lnTo>
                        <a:lnTo>
                          <a:pt x="409" y="1036"/>
                        </a:lnTo>
                        <a:lnTo>
                          <a:pt x="424" y="1036"/>
                        </a:lnTo>
                        <a:lnTo>
                          <a:pt x="437" y="1036"/>
                        </a:lnTo>
                        <a:lnTo>
                          <a:pt x="449" y="1036"/>
                        </a:lnTo>
                        <a:lnTo>
                          <a:pt x="462" y="1036"/>
                        </a:lnTo>
                        <a:lnTo>
                          <a:pt x="474" y="1036"/>
                        </a:lnTo>
                        <a:lnTo>
                          <a:pt x="490" y="1036"/>
                        </a:lnTo>
                        <a:lnTo>
                          <a:pt x="502" y="1036"/>
                        </a:lnTo>
                        <a:lnTo>
                          <a:pt x="515" y="1036"/>
                        </a:lnTo>
                        <a:lnTo>
                          <a:pt x="527" y="1036"/>
                        </a:lnTo>
                        <a:lnTo>
                          <a:pt x="543" y="1036"/>
                        </a:lnTo>
                        <a:lnTo>
                          <a:pt x="556" y="1036"/>
                        </a:lnTo>
                        <a:lnTo>
                          <a:pt x="568" y="1036"/>
                        </a:lnTo>
                        <a:lnTo>
                          <a:pt x="581" y="1033"/>
                        </a:lnTo>
                        <a:lnTo>
                          <a:pt x="596" y="1030"/>
                        </a:lnTo>
                        <a:lnTo>
                          <a:pt x="609" y="1027"/>
                        </a:lnTo>
                        <a:lnTo>
                          <a:pt x="621" y="1017"/>
                        </a:lnTo>
                        <a:lnTo>
                          <a:pt x="634" y="1008"/>
                        </a:lnTo>
                        <a:lnTo>
                          <a:pt x="649" y="989"/>
                        </a:lnTo>
                        <a:lnTo>
                          <a:pt x="662" y="964"/>
                        </a:lnTo>
                        <a:lnTo>
                          <a:pt x="674" y="927"/>
                        </a:lnTo>
                        <a:lnTo>
                          <a:pt x="687" y="880"/>
                        </a:lnTo>
                        <a:lnTo>
                          <a:pt x="702" y="821"/>
                        </a:lnTo>
                        <a:lnTo>
                          <a:pt x="715" y="746"/>
                        </a:lnTo>
                        <a:lnTo>
                          <a:pt x="727" y="656"/>
                        </a:lnTo>
                        <a:lnTo>
                          <a:pt x="740" y="556"/>
                        </a:lnTo>
                        <a:lnTo>
                          <a:pt x="755" y="446"/>
                        </a:lnTo>
                        <a:lnTo>
                          <a:pt x="768" y="337"/>
                        </a:lnTo>
                        <a:lnTo>
                          <a:pt x="780" y="231"/>
                        </a:lnTo>
                        <a:lnTo>
                          <a:pt x="793" y="138"/>
                        </a:lnTo>
                        <a:lnTo>
                          <a:pt x="808" y="63"/>
                        </a:lnTo>
                        <a:lnTo>
                          <a:pt x="821" y="16"/>
                        </a:lnTo>
                        <a:lnTo>
                          <a:pt x="833" y="0"/>
                        </a:lnTo>
                        <a:lnTo>
                          <a:pt x="846" y="16"/>
                        </a:lnTo>
                        <a:lnTo>
                          <a:pt x="862" y="63"/>
                        </a:lnTo>
                        <a:lnTo>
                          <a:pt x="874" y="138"/>
                        </a:lnTo>
                        <a:lnTo>
                          <a:pt x="887" y="231"/>
                        </a:lnTo>
                        <a:lnTo>
                          <a:pt x="899" y="337"/>
                        </a:lnTo>
                        <a:lnTo>
                          <a:pt x="915" y="446"/>
                        </a:lnTo>
                        <a:lnTo>
                          <a:pt x="927" y="556"/>
                        </a:lnTo>
                        <a:lnTo>
                          <a:pt x="940" y="656"/>
                        </a:lnTo>
                        <a:lnTo>
                          <a:pt x="952" y="746"/>
                        </a:lnTo>
                        <a:lnTo>
                          <a:pt x="965" y="821"/>
                        </a:lnTo>
                        <a:lnTo>
                          <a:pt x="980" y="880"/>
                        </a:lnTo>
                        <a:lnTo>
                          <a:pt x="993" y="927"/>
                        </a:lnTo>
                        <a:lnTo>
                          <a:pt x="1005" y="964"/>
                        </a:lnTo>
                        <a:lnTo>
                          <a:pt x="1018" y="989"/>
                        </a:lnTo>
                        <a:lnTo>
                          <a:pt x="1033" y="1008"/>
                        </a:lnTo>
                        <a:lnTo>
                          <a:pt x="1046" y="1017"/>
                        </a:lnTo>
                        <a:lnTo>
                          <a:pt x="1058" y="1027"/>
                        </a:lnTo>
                        <a:lnTo>
                          <a:pt x="1071" y="1030"/>
                        </a:lnTo>
                        <a:lnTo>
                          <a:pt x="1086" y="1033"/>
                        </a:lnTo>
                        <a:lnTo>
                          <a:pt x="1099" y="1036"/>
                        </a:lnTo>
                        <a:lnTo>
                          <a:pt x="1111" y="1036"/>
                        </a:lnTo>
                        <a:lnTo>
                          <a:pt x="1124" y="1036"/>
                        </a:lnTo>
                        <a:lnTo>
                          <a:pt x="1139" y="1036"/>
                        </a:lnTo>
                        <a:lnTo>
                          <a:pt x="1152" y="1036"/>
                        </a:lnTo>
                        <a:lnTo>
                          <a:pt x="1164" y="1036"/>
                        </a:lnTo>
                        <a:lnTo>
                          <a:pt x="1177" y="1036"/>
                        </a:lnTo>
                        <a:lnTo>
                          <a:pt x="1193" y="1036"/>
                        </a:lnTo>
                        <a:lnTo>
                          <a:pt x="1205" y="1036"/>
                        </a:lnTo>
                        <a:lnTo>
                          <a:pt x="1218" y="1036"/>
                        </a:lnTo>
                        <a:lnTo>
                          <a:pt x="1230" y="1036"/>
                        </a:lnTo>
                        <a:lnTo>
                          <a:pt x="1246" y="1036"/>
                        </a:lnTo>
                        <a:lnTo>
                          <a:pt x="1258" y="1036"/>
                        </a:lnTo>
                        <a:lnTo>
                          <a:pt x="1271" y="1036"/>
                        </a:lnTo>
                        <a:lnTo>
                          <a:pt x="1283" y="1036"/>
                        </a:lnTo>
                        <a:lnTo>
                          <a:pt x="1299" y="1036"/>
                        </a:lnTo>
                        <a:lnTo>
                          <a:pt x="1311" y="1036"/>
                        </a:lnTo>
                        <a:lnTo>
                          <a:pt x="1324" y="1036"/>
                        </a:lnTo>
                        <a:lnTo>
                          <a:pt x="1336" y="1036"/>
                        </a:lnTo>
                        <a:lnTo>
                          <a:pt x="1352" y="1036"/>
                        </a:lnTo>
                        <a:lnTo>
                          <a:pt x="1364" y="1036"/>
                        </a:lnTo>
                        <a:lnTo>
                          <a:pt x="1377" y="1036"/>
                        </a:lnTo>
                        <a:lnTo>
                          <a:pt x="1389" y="1036"/>
                        </a:lnTo>
                        <a:lnTo>
                          <a:pt x="1402" y="1036"/>
                        </a:lnTo>
                        <a:lnTo>
                          <a:pt x="1417" y="1036"/>
                        </a:lnTo>
                        <a:lnTo>
                          <a:pt x="1430" y="1036"/>
                        </a:lnTo>
                        <a:lnTo>
                          <a:pt x="1442" y="1036"/>
                        </a:lnTo>
                        <a:lnTo>
                          <a:pt x="1455" y="1036"/>
                        </a:lnTo>
                        <a:lnTo>
                          <a:pt x="1470" y="1036"/>
                        </a:lnTo>
                        <a:lnTo>
                          <a:pt x="1483" y="1039"/>
                        </a:lnTo>
                        <a:lnTo>
                          <a:pt x="1495" y="1039"/>
                        </a:lnTo>
                        <a:lnTo>
                          <a:pt x="1508" y="1039"/>
                        </a:lnTo>
                        <a:lnTo>
                          <a:pt x="1524" y="1039"/>
                        </a:lnTo>
                        <a:lnTo>
                          <a:pt x="1536" y="1039"/>
                        </a:lnTo>
                        <a:lnTo>
                          <a:pt x="1549" y="1039"/>
                        </a:lnTo>
                        <a:lnTo>
                          <a:pt x="1561" y="1039"/>
                        </a:lnTo>
                        <a:lnTo>
                          <a:pt x="1577" y="1039"/>
                        </a:lnTo>
                        <a:lnTo>
                          <a:pt x="1589" y="1039"/>
                        </a:lnTo>
                        <a:lnTo>
                          <a:pt x="1602" y="1039"/>
                        </a:lnTo>
                        <a:lnTo>
                          <a:pt x="1614" y="1039"/>
                        </a:lnTo>
                        <a:lnTo>
                          <a:pt x="1630" y="1039"/>
                        </a:lnTo>
                        <a:lnTo>
                          <a:pt x="1642" y="1039"/>
                        </a:lnTo>
                        <a:lnTo>
                          <a:pt x="1655" y="1039"/>
                        </a:lnTo>
                        <a:lnTo>
                          <a:pt x="1667" y="1039"/>
                        </a:lnTo>
                        <a:lnTo>
                          <a:pt x="1683" y="1039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44" name="Straight Connector 15"/>
                  <p:cNvCxnSpPr/>
                  <p:nvPr/>
                </p:nvCxnSpPr>
                <p:spPr>
                  <a:xfrm flipH="1">
                    <a:off x="376238" y="2306638"/>
                    <a:ext cx="244792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 16"/>
                  <p:cNvSpPr/>
                  <p:nvPr/>
                </p:nvSpPr>
                <p:spPr>
                  <a:xfrm>
                    <a:off x="0" y="857232"/>
                    <a:ext cx="468313" cy="1943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46" name="Straight Arrow Connector 17"/>
                  <p:cNvCxnSpPr/>
                  <p:nvPr/>
                </p:nvCxnSpPr>
                <p:spPr>
                  <a:xfrm>
                    <a:off x="1785950" y="2428868"/>
                    <a:ext cx="1000132" cy="1588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Rectangle 11"/>
                <p:cNvSpPr/>
                <p:nvPr/>
              </p:nvSpPr>
              <p:spPr>
                <a:xfrm>
                  <a:off x="2824163" y="2071678"/>
                  <a:ext cx="1800225" cy="3667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TextBox 9"/>
              <p:cNvSpPr txBox="1"/>
              <p:nvPr/>
            </p:nvSpPr>
            <p:spPr>
              <a:xfrm>
                <a:off x="6072198" y="6000768"/>
                <a:ext cx="1000132" cy="184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000000"/>
                    </a:solidFill>
                  </a:rPr>
                  <a:t>precision</a:t>
                </a:r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8" name="Connettore 1 47"/>
            <p:cNvCxnSpPr/>
            <p:nvPr/>
          </p:nvCxnSpPr>
          <p:spPr>
            <a:xfrm flipH="1" flipV="1">
              <a:off x="755576" y="4221088"/>
              <a:ext cx="26720" cy="15028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9"/>
          <p:cNvSpPr txBox="1"/>
          <p:nvPr/>
        </p:nvSpPr>
        <p:spPr>
          <a:xfrm rot="16200000">
            <a:off x="-386679" y="478727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Probability</a:t>
            </a:r>
            <a:endParaRPr lang="en-GB" sz="1400" b="1" dirty="0"/>
          </a:p>
        </p:txBody>
      </p:sp>
      <p:sp>
        <p:nvSpPr>
          <p:cNvPr id="56" name="Rettangolo 55"/>
          <p:cNvSpPr/>
          <p:nvPr/>
        </p:nvSpPr>
        <p:spPr>
          <a:xfrm>
            <a:off x="3923928" y="443711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/>
              <a:t>Probability density function (PDF</a:t>
            </a:r>
            <a:r>
              <a:rPr lang="en-GB" i="1" dirty="0" smtClean="0"/>
              <a:t>)</a:t>
            </a:r>
          </a:p>
          <a:p>
            <a:pPr algn="ctr"/>
            <a:r>
              <a:rPr lang="en-GB" dirty="0" smtClean="0"/>
              <a:t>Represents both the average estimate of the quantity itself and the confidence in that estimate</a:t>
            </a:r>
            <a:endParaRPr lang="en-GB" i="1" dirty="0"/>
          </a:p>
        </p:txBody>
      </p:sp>
      <p:sp>
        <p:nvSpPr>
          <p:cNvPr id="57" name="Rettangolo 56"/>
          <p:cNvSpPr/>
          <p:nvPr/>
        </p:nvSpPr>
        <p:spPr>
          <a:xfrm>
            <a:off x="4860032" y="6237312"/>
            <a:ext cx="381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O’Reilly et al, EJN 2012(35), 1169-72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57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2"/>
          <a:srcRect l="24935" t="37915" r="43748" b="40289"/>
          <a:stretch/>
        </p:blipFill>
        <p:spPr>
          <a:xfrm>
            <a:off x="3707904" y="5988080"/>
            <a:ext cx="382954" cy="177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1927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2. Bayesian systems integrate information using </a:t>
            </a:r>
            <a:r>
              <a:rPr lang="en-GB" sz="2800" b="1" i="1" dirty="0" smtClean="0">
                <a:solidFill>
                  <a:schemeClr val="bg1"/>
                </a:solidFill>
              </a:rPr>
              <a:t>uncertainty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/>
          <a:srcRect l="2818" t="20644" r="3976" b="23744"/>
          <a:stretch/>
        </p:blipFill>
        <p:spPr>
          <a:xfrm>
            <a:off x="899592" y="1196751"/>
            <a:ext cx="3096344" cy="1222441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0" y="2636912"/>
            <a:ext cx="8532440" cy="3250398"/>
            <a:chOff x="2038881" y="3607602"/>
            <a:chExt cx="7092280" cy="3250398"/>
          </a:xfrm>
        </p:grpSpPr>
        <p:grpSp>
          <p:nvGrpSpPr>
            <p:cNvPr id="27" name="Gruppo 26"/>
            <p:cNvGrpSpPr/>
            <p:nvPr/>
          </p:nvGrpSpPr>
          <p:grpSpPr>
            <a:xfrm>
              <a:off x="2038881" y="3607602"/>
              <a:ext cx="7092280" cy="3250398"/>
              <a:chOff x="2038881" y="3607602"/>
              <a:chExt cx="7092280" cy="3250398"/>
            </a:xfrm>
          </p:grpSpPr>
          <p:grpSp>
            <p:nvGrpSpPr>
              <p:cNvPr id="4" name="Group 125"/>
              <p:cNvGrpSpPr/>
              <p:nvPr/>
            </p:nvGrpSpPr>
            <p:grpSpPr>
              <a:xfrm>
                <a:off x="2038881" y="3607602"/>
                <a:ext cx="7092280" cy="3250398"/>
                <a:chOff x="2741040" y="4498999"/>
                <a:chExt cx="4740836" cy="1512652"/>
              </a:xfrm>
            </p:grpSpPr>
            <p:grpSp>
              <p:nvGrpSpPr>
                <p:cNvPr id="7" name="Group 63"/>
                <p:cNvGrpSpPr/>
                <p:nvPr/>
              </p:nvGrpSpPr>
              <p:grpSpPr>
                <a:xfrm>
                  <a:off x="2741040" y="4498999"/>
                  <a:ext cx="4740836" cy="1512652"/>
                  <a:chOff x="4169800" y="4713313"/>
                  <a:chExt cx="4740836" cy="1512652"/>
                </a:xfrm>
              </p:grpSpPr>
              <p:grpSp>
                <p:nvGrpSpPr>
                  <p:cNvPr id="9" name="Group 36"/>
                  <p:cNvGrpSpPr/>
                  <p:nvPr/>
                </p:nvGrpSpPr>
                <p:grpSpPr>
                  <a:xfrm>
                    <a:off x="4169800" y="4713313"/>
                    <a:ext cx="4740836" cy="1512652"/>
                    <a:chOff x="-116448" y="1141413"/>
                    <a:chExt cx="4740836" cy="1512652"/>
                  </a:xfrm>
                </p:grpSpPr>
                <p:grpSp>
                  <p:nvGrpSpPr>
                    <p:cNvPr id="11" name="Group 96"/>
                    <p:cNvGrpSpPr/>
                    <p:nvPr/>
                  </p:nvGrpSpPr>
                  <p:grpSpPr>
                    <a:xfrm>
                      <a:off x="-116448" y="1141413"/>
                      <a:ext cx="4580498" cy="1512652"/>
                      <a:chOff x="-116448" y="1141413"/>
                      <a:chExt cx="4580498" cy="1512652"/>
                    </a:xfrm>
                  </p:grpSpPr>
                  <p:sp>
                    <p:nvSpPr>
                      <p:cNvPr id="13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2138" y="1430338"/>
                        <a:ext cx="1439862" cy="876300"/>
                      </a:xfrm>
                      <a:custGeom>
                        <a:avLst/>
                        <a:gdLst>
                          <a:gd name="T0" fmla="*/ 25 w 1683"/>
                          <a:gd name="T1" fmla="*/ 1039 h 1039"/>
                          <a:gd name="T2" fmla="*/ 65 w 1683"/>
                          <a:gd name="T3" fmla="*/ 1039 h 1039"/>
                          <a:gd name="T4" fmla="*/ 106 w 1683"/>
                          <a:gd name="T5" fmla="*/ 1039 h 1039"/>
                          <a:gd name="T6" fmla="*/ 143 w 1683"/>
                          <a:gd name="T7" fmla="*/ 1039 h 1039"/>
                          <a:gd name="T8" fmla="*/ 184 w 1683"/>
                          <a:gd name="T9" fmla="*/ 1039 h 1039"/>
                          <a:gd name="T10" fmla="*/ 225 w 1683"/>
                          <a:gd name="T11" fmla="*/ 1036 h 1039"/>
                          <a:gd name="T12" fmla="*/ 265 w 1683"/>
                          <a:gd name="T13" fmla="*/ 1036 h 1039"/>
                          <a:gd name="T14" fmla="*/ 303 w 1683"/>
                          <a:gd name="T15" fmla="*/ 1036 h 1039"/>
                          <a:gd name="T16" fmla="*/ 343 w 1683"/>
                          <a:gd name="T17" fmla="*/ 1036 h 1039"/>
                          <a:gd name="T18" fmla="*/ 384 w 1683"/>
                          <a:gd name="T19" fmla="*/ 1036 h 1039"/>
                          <a:gd name="T20" fmla="*/ 424 w 1683"/>
                          <a:gd name="T21" fmla="*/ 1036 h 1039"/>
                          <a:gd name="T22" fmla="*/ 462 w 1683"/>
                          <a:gd name="T23" fmla="*/ 1036 h 1039"/>
                          <a:gd name="T24" fmla="*/ 502 w 1683"/>
                          <a:gd name="T25" fmla="*/ 1036 h 1039"/>
                          <a:gd name="T26" fmla="*/ 543 w 1683"/>
                          <a:gd name="T27" fmla="*/ 1036 h 1039"/>
                          <a:gd name="T28" fmla="*/ 581 w 1683"/>
                          <a:gd name="T29" fmla="*/ 1033 h 1039"/>
                          <a:gd name="T30" fmla="*/ 621 w 1683"/>
                          <a:gd name="T31" fmla="*/ 1017 h 1039"/>
                          <a:gd name="T32" fmla="*/ 662 w 1683"/>
                          <a:gd name="T33" fmla="*/ 964 h 1039"/>
                          <a:gd name="T34" fmla="*/ 702 w 1683"/>
                          <a:gd name="T35" fmla="*/ 821 h 1039"/>
                          <a:gd name="T36" fmla="*/ 740 w 1683"/>
                          <a:gd name="T37" fmla="*/ 556 h 1039"/>
                          <a:gd name="T38" fmla="*/ 780 w 1683"/>
                          <a:gd name="T39" fmla="*/ 231 h 1039"/>
                          <a:gd name="T40" fmla="*/ 821 w 1683"/>
                          <a:gd name="T41" fmla="*/ 16 h 1039"/>
                          <a:gd name="T42" fmla="*/ 862 w 1683"/>
                          <a:gd name="T43" fmla="*/ 63 h 1039"/>
                          <a:gd name="T44" fmla="*/ 899 w 1683"/>
                          <a:gd name="T45" fmla="*/ 337 h 1039"/>
                          <a:gd name="T46" fmla="*/ 940 w 1683"/>
                          <a:gd name="T47" fmla="*/ 656 h 1039"/>
                          <a:gd name="T48" fmla="*/ 980 w 1683"/>
                          <a:gd name="T49" fmla="*/ 880 h 1039"/>
                          <a:gd name="T50" fmla="*/ 1018 w 1683"/>
                          <a:gd name="T51" fmla="*/ 989 h 1039"/>
                          <a:gd name="T52" fmla="*/ 1058 w 1683"/>
                          <a:gd name="T53" fmla="*/ 1027 h 1039"/>
                          <a:gd name="T54" fmla="*/ 1099 w 1683"/>
                          <a:gd name="T55" fmla="*/ 1036 h 1039"/>
                          <a:gd name="T56" fmla="*/ 1139 w 1683"/>
                          <a:gd name="T57" fmla="*/ 1036 h 1039"/>
                          <a:gd name="T58" fmla="*/ 1177 w 1683"/>
                          <a:gd name="T59" fmla="*/ 1036 h 1039"/>
                          <a:gd name="T60" fmla="*/ 1218 w 1683"/>
                          <a:gd name="T61" fmla="*/ 1036 h 1039"/>
                          <a:gd name="T62" fmla="*/ 1258 w 1683"/>
                          <a:gd name="T63" fmla="*/ 1036 h 1039"/>
                          <a:gd name="T64" fmla="*/ 1299 w 1683"/>
                          <a:gd name="T65" fmla="*/ 1036 h 1039"/>
                          <a:gd name="T66" fmla="*/ 1336 w 1683"/>
                          <a:gd name="T67" fmla="*/ 1036 h 1039"/>
                          <a:gd name="T68" fmla="*/ 1377 w 1683"/>
                          <a:gd name="T69" fmla="*/ 1036 h 1039"/>
                          <a:gd name="T70" fmla="*/ 1417 w 1683"/>
                          <a:gd name="T71" fmla="*/ 1036 h 1039"/>
                          <a:gd name="T72" fmla="*/ 1455 w 1683"/>
                          <a:gd name="T73" fmla="*/ 1036 h 1039"/>
                          <a:gd name="T74" fmla="*/ 1495 w 1683"/>
                          <a:gd name="T75" fmla="*/ 1039 h 1039"/>
                          <a:gd name="T76" fmla="*/ 1536 w 1683"/>
                          <a:gd name="T77" fmla="*/ 1039 h 1039"/>
                          <a:gd name="T78" fmla="*/ 1577 w 1683"/>
                          <a:gd name="T79" fmla="*/ 1039 h 1039"/>
                          <a:gd name="T80" fmla="*/ 1614 w 1683"/>
                          <a:gd name="T81" fmla="*/ 1039 h 1039"/>
                          <a:gd name="T82" fmla="*/ 1655 w 1683"/>
                          <a:gd name="T83" fmla="*/ 1039 h 103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83"/>
                          <a:gd name="T127" fmla="*/ 0 h 1039"/>
                          <a:gd name="T128" fmla="*/ 1683 w 1683"/>
                          <a:gd name="T129" fmla="*/ 1039 h 103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83" h="1039">
                            <a:moveTo>
                              <a:pt x="0" y="1039"/>
                            </a:moveTo>
                            <a:lnTo>
                              <a:pt x="12" y="1039"/>
                            </a:lnTo>
                            <a:lnTo>
                              <a:pt x="25" y="1039"/>
                            </a:lnTo>
                            <a:lnTo>
                              <a:pt x="37" y="1039"/>
                            </a:lnTo>
                            <a:lnTo>
                              <a:pt x="53" y="1039"/>
                            </a:lnTo>
                            <a:lnTo>
                              <a:pt x="65" y="1039"/>
                            </a:lnTo>
                            <a:lnTo>
                              <a:pt x="78" y="1039"/>
                            </a:lnTo>
                            <a:lnTo>
                              <a:pt x="90" y="1039"/>
                            </a:lnTo>
                            <a:lnTo>
                              <a:pt x="106" y="1039"/>
                            </a:lnTo>
                            <a:lnTo>
                              <a:pt x="118" y="1039"/>
                            </a:lnTo>
                            <a:lnTo>
                              <a:pt x="131" y="1039"/>
                            </a:lnTo>
                            <a:lnTo>
                              <a:pt x="143" y="1039"/>
                            </a:lnTo>
                            <a:lnTo>
                              <a:pt x="159" y="1039"/>
                            </a:lnTo>
                            <a:lnTo>
                              <a:pt x="171" y="1039"/>
                            </a:lnTo>
                            <a:lnTo>
                              <a:pt x="184" y="1039"/>
                            </a:lnTo>
                            <a:lnTo>
                              <a:pt x="196" y="1036"/>
                            </a:lnTo>
                            <a:lnTo>
                              <a:pt x="212" y="1036"/>
                            </a:lnTo>
                            <a:lnTo>
                              <a:pt x="225" y="1036"/>
                            </a:lnTo>
                            <a:lnTo>
                              <a:pt x="237" y="1036"/>
                            </a:lnTo>
                            <a:lnTo>
                              <a:pt x="250" y="1036"/>
                            </a:lnTo>
                            <a:lnTo>
                              <a:pt x="265" y="1036"/>
                            </a:lnTo>
                            <a:lnTo>
                              <a:pt x="278" y="1036"/>
                            </a:lnTo>
                            <a:lnTo>
                              <a:pt x="290" y="1036"/>
                            </a:lnTo>
                            <a:lnTo>
                              <a:pt x="303" y="1036"/>
                            </a:lnTo>
                            <a:lnTo>
                              <a:pt x="318" y="1036"/>
                            </a:lnTo>
                            <a:lnTo>
                              <a:pt x="331" y="1036"/>
                            </a:lnTo>
                            <a:lnTo>
                              <a:pt x="343" y="1036"/>
                            </a:lnTo>
                            <a:lnTo>
                              <a:pt x="356" y="1036"/>
                            </a:lnTo>
                            <a:lnTo>
                              <a:pt x="371" y="1036"/>
                            </a:lnTo>
                            <a:lnTo>
                              <a:pt x="384" y="1036"/>
                            </a:lnTo>
                            <a:lnTo>
                              <a:pt x="396" y="1036"/>
                            </a:lnTo>
                            <a:lnTo>
                              <a:pt x="409" y="1036"/>
                            </a:lnTo>
                            <a:lnTo>
                              <a:pt x="424" y="1036"/>
                            </a:lnTo>
                            <a:lnTo>
                              <a:pt x="437" y="1036"/>
                            </a:lnTo>
                            <a:lnTo>
                              <a:pt x="449" y="1036"/>
                            </a:lnTo>
                            <a:lnTo>
                              <a:pt x="462" y="1036"/>
                            </a:lnTo>
                            <a:lnTo>
                              <a:pt x="474" y="1036"/>
                            </a:lnTo>
                            <a:lnTo>
                              <a:pt x="490" y="1036"/>
                            </a:lnTo>
                            <a:lnTo>
                              <a:pt x="502" y="1036"/>
                            </a:lnTo>
                            <a:lnTo>
                              <a:pt x="515" y="1036"/>
                            </a:lnTo>
                            <a:lnTo>
                              <a:pt x="527" y="1036"/>
                            </a:lnTo>
                            <a:lnTo>
                              <a:pt x="543" y="1036"/>
                            </a:lnTo>
                            <a:lnTo>
                              <a:pt x="556" y="1036"/>
                            </a:lnTo>
                            <a:lnTo>
                              <a:pt x="568" y="1036"/>
                            </a:lnTo>
                            <a:lnTo>
                              <a:pt x="581" y="1033"/>
                            </a:lnTo>
                            <a:lnTo>
                              <a:pt x="596" y="1030"/>
                            </a:lnTo>
                            <a:lnTo>
                              <a:pt x="609" y="1027"/>
                            </a:lnTo>
                            <a:lnTo>
                              <a:pt x="621" y="1017"/>
                            </a:lnTo>
                            <a:lnTo>
                              <a:pt x="634" y="1008"/>
                            </a:lnTo>
                            <a:lnTo>
                              <a:pt x="649" y="989"/>
                            </a:lnTo>
                            <a:lnTo>
                              <a:pt x="662" y="964"/>
                            </a:lnTo>
                            <a:lnTo>
                              <a:pt x="674" y="927"/>
                            </a:lnTo>
                            <a:lnTo>
                              <a:pt x="687" y="880"/>
                            </a:lnTo>
                            <a:lnTo>
                              <a:pt x="702" y="821"/>
                            </a:lnTo>
                            <a:lnTo>
                              <a:pt x="715" y="746"/>
                            </a:lnTo>
                            <a:lnTo>
                              <a:pt x="727" y="656"/>
                            </a:lnTo>
                            <a:lnTo>
                              <a:pt x="740" y="556"/>
                            </a:lnTo>
                            <a:lnTo>
                              <a:pt x="755" y="446"/>
                            </a:lnTo>
                            <a:lnTo>
                              <a:pt x="768" y="337"/>
                            </a:lnTo>
                            <a:lnTo>
                              <a:pt x="780" y="231"/>
                            </a:lnTo>
                            <a:lnTo>
                              <a:pt x="793" y="138"/>
                            </a:lnTo>
                            <a:lnTo>
                              <a:pt x="808" y="63"/>
                            </a:lnTo>
                            <a:lnTo>
                              <a:pt x="821" y="16"/>
                            </a:lnTo>
                            <a:lnTo>
                              <a:pt x="833" y="0"/>
                            </a:lnTo>
                            <a:lnTo>
                              <a:pt x="846" y="16"/>
                            </a:lnTo>
                            <a:lnTo>
                              <a:pt x="862" y="63"/>
                            </a:lnTo>
                            <a:lnTo>
                              <a:pt x="874" y="138"/>
                            </a:lnTo>
                            <a:lnTo>
                              <a:pt x="887" y="231"/>
                            </a:lnTo>
                            <a:lnTo>
                              <a:pt x="899" y="337"/>
                            </a:lnTo>
                            <a:lnTo>
                              <a:pt x="915" y="446"/>
                            </a:lnTo>
                            <a:lnTo>
                              <a:pt x="927" y="556"/>
                            </a:lnTo>
                            <a:lnTo>
                              <a:pt x="940" y="656"/>
                            </a:lnTo>
                            <a:lnTo>
                              <a:pt x="952" y="746"/>
                            </a:lnTo>
                            <a:lnTo>
                              <a:pt x="965" y="821"/>
                            </a:lnTo>
                            <a:lnTo>
                              <a:pt x="980" y="880"/>
                            </a:lnTo>
                            <a:lnTo>
                              <a:pt x="993" y="927"/>
                            </a:lnTo>
                            <a:lnTo>
                              <a:pt x="1005" y="964"/>
                            </a:lnTo>
                            <a:lnTo>
                              <a:pt x="1018" y="989"/>
                            </a:lnTo>
                            <a:lnTo>
                              <a:pt x="1033" y="1008"/>
                            </a:lnTo>
                            <a:lnTo>
                              <a:pt x="1046" y="1017"/>
                            </a:lnTo>
                            <a:lnTo>
                              <a:pt x="1058" y="1027"/>
                            </a:lnTo>
                            <a:lnTo>
                              <a:pt x="1071" y="1030"/>
                            </a:lnTo>
                            <a:lnTo>
                              <a:pt x="1086" y="1033"/>
                            </a:lnTo>
                            <a:lnTo>
                              <a:pt x="1099" y="1036"/>
                            </a:lnTo>
                            <a:lnTo>
                              <a:pt x="1111" y="1036"/>
                            </a:lnTo>
                            <a:lnTo>
                              <a:pt x="1124" y="1036"/>
                            </a:lnTo>
                            <a:lnTo>
                              <a:pt x="1139" y="1036"/>
                            </a:lnTo>
                            <a:lnTo>
                              <a:pt x="1152" y="1036"/>
                            </a:lnTo>
                            <a:lnTo>
                              <a:pt x="1164" y="1036"/>
                            </a:lnTo>
                            <a:lnTo>
                              <a:pt x="1177" y="1036"/>
                            </a:lnTo>
                            <a:lnTo>
                              <a:pt x="1193" y="1036"/>
                            </a:lnTo>
                            <a:lnTo>
                              <a:pt x="1205" y="1036"/>
                            </a:lnTo>
                            <a:lnTo>
                              <a:pt x="1218" y="1036"/>
                            </a:lnTo>
                            <a:lnTo>
                              <a:pt x="1230" y="1036"/>
                            </a:lnTo>
                            <a:lnTo>
                              <a:pt x="1246" y="1036"/>
                            </a:lnTo>
                            <a:lnTo>
                              <a:pt x="1258" y="1036"/>
                            </a:lnTo>
                            <a:lnTo>
                              <a:pt x="1271" y="1036"/>
                            </a:lnTo>
                            <a:lnTo>
                              <a:pt x="1283" y="1036"/>
                            </a:lnTo>
                            <a:lnTo>
                              <a:pt x="1299" y="1036"/>
                            </a:lnTo>
                            <a:lnTo>
                              <a:pt x="1311" y="1036"/>
                            </a:lnTo>
                            <a:lnTo>
                              <a:pt x="1324" y="1036"/>
                            </a:lnTo>
                            <a:lnTo>
                              <a:pt x="1336" y="1036"/>
                            </a:lnTo>
                            <a:lnTo>
                              <a:pt x="1352" y="1036"/>
                            </a:lnTo>
                            <a:lnTo>
                              <a:pt x="1364" y="1036"/>
                            </a:lnTo>
                            <a:lnTo>
                              <a:pt x="1377" y="1036"/>
                            </a:lnTo>
                            <a:lnTo>
                              <a:pt x="1389" y="1036"/>
                            </a:lnTo>
                            <a:lnTo>
                              <a:pt x="1402" y="1036"/>
                            </a:lnTo>
                            <a:lnTo>
                              <a:pt x="1417" y="1036"/>
                            </a:lnTo>
                            <a:lnTo>
                              <a:pt x="1430" y="1036"/>
                            </a:lnTo>
                            <a:lnTo>
                              <a:pt x="1442" y="1036"/>
                            </a:lnTo>
                            <a:lnTo>
                              <a:pt x="1455" y="1036"/>
                            </a:lnTo>
                            <a:lnTo>
                              <a:pt x="1470" y="1036"/>
                            </a:lnTo>
                            <a:lnTo>
                              <a:pt x="1483" y="1039"/>
                            </a:lnTo>
                            <a:lnTo>
                              <a:pt x="1495" y="1039"/>
                            </a:lnTo>
                            <a:lnTo>
                              <a:pt x="1508" y="1039"/>
                            </a:lnTo>
                            <a:lnTo>
                              <a:pt x="1524" y="1039"/>
                            </a:lnTo>
                            <a:lnTo>
                              <a:pt x="1536" y="1039"/>
                            </a:lnTo>
                            <a:lnTo>
                              <a:pt x="1549" y="1039"/>
                            </a:lnTo>
                            <a:lnTo>
                              <a:pt x="1561" y="1039"/>
                            </a:lnTo>
                            <a:lnTo>
                              <a:pt x="1577" y="1039"/>
                            </a:lnTo>
                            <a:lnTo>
                              <a:pt x="1589" y="1039"/>
                            </a:lnTo>
                            <a:lnTo>
                              <a:pt x="1602" y="1039"/>
                            </a:lnTo>
                            <a:lnTo>
                              <a:pt x="1614" y="1039"/>
                            </a:lnTo>
                            <a:lnTo>
                              <a:pt x="1630" y="1039"/>
                            </a:lnTo>
                            <a:lnTo>
                              <a:pt x="1642" y="1039"/>
                            </a:lnTo>
                            <a:lnTo>
                              <a:pt x="1655" y="1039"/>
                            </a:lnTo>
                            <a:lnTo>
                              <a:pt x="1667" y="1039"/>
                            </a:lnTo>
                            <a:lnTo>
                              <a:pt x="1683" y="1039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00B05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4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950" y="1717675"/>
                        <a:ext cx="4356100" cy="588963"/>
                      </a:xfrm>
                      <a:custGeom>
                        <a:avLst/>
                        <a:gdLst>
                          <a:gd name="T0" fmla="*/ 25 w 1683"/>
                          <a:gd name="T1" fmla="*/ 1039 h 1039"/>
                          <a:gd name="T2" fmla="*/ 65 w 1683"/>
                          <a:gd name="T3" fmla="*/ 1039 h 1039"/>
                          <a:gd name="T4" fmla="*/ 106 w 1683"/>
                          <a:gd name="T5" fmla="*/ 1039 h 1039"/>
                          <a:gd name="T6" fmla="*/ 143 w 1683"/>
                          <a:gd name="T7" fmla="*/ 1039 h 1039"/>
                          <a:gd name="T8" fmla="*/ 184 w 1683"/>
                          <a:gd name="T9" fmla="*/ 1039 h 1039"/>
                          <a:gd name="T10" fmla="*/ 225 w 1683"/>
                          <a:gd name="T11" fmla="*/ 1036 h 1039"/>
                          <a:gd name="T12" fmla="*/ 265 w 1683"/>
                          <a:gd name="T13" fmla="*/ 1036 h 1039"/>
                          <a:gd name="T14" fmla="*/ 303 w 1683"/>
                          <a:gd name="T15" fmla="*/ 1036 h 1039"/>
                          <a:gd name="T16" fmla="*/ 343 w 1683"/>
                          <a:gd name="T17" fmla="*/ 1036 h 1039"/>
                          <a:gd name="T18" fmla="*/ 384 w 1683"/>
                          <a:gd name="T19" fmla="*/ 1036 h 1039"/>
                          <a:gd name="T20" fmla="*/ 424 w 1683"/>
                          <a:gd name="T21" fmla="*/ 1036 h 1039"/>
                          <a:gd name="T22" fmla="*/ 462 w 1683"/>
                          <a:gd name="T23" fmla="*/ 1036 h 1039"/>
                          <a:gd name="T24" fmla="*/ 502 w 1683"/>
                          <a:gd name="T25" fmla="*/ 1036 h 1039"/>
                          <a:gd name="T26" fmla="*/ 543 w 1683"/>
                          <a:gd name="T27" fmla="*/ 1036 h 1039"/>
                          <a:gd name="T28" fmla="*/ 581 w 1683"/>
                          <a:gd name="T29" fmla="*/ 1033 h 1039"/>
                          <a:gd name="T30" fmla="*/ 621 w 1683"/>
                          <a:gd name="T31" fmla="*/ 1017 h 1039"/>
                          <a:gd name="T32" fmla="*/ 662 w 1683"/>
                          <a:gd name="T33" fmla="*/ 964 h 1039"/>
                          <a:gd name="T34" fmla="*/ 702 w 1683"/>
                          <a:gd name="T35" fmla="*/ 821 h 1039"/>
                          <a:gd name="T36" fmla="*/ 740 w 1683"/>
                          <a:gd name="T37" fmla="*/ 556 h 1039"/>
                          <a:gd name="T38" fmla="*/ 780 w 1683"/>
                          <a:gd name="T39" fmla="*/ 231 h 1039"/>
                          <a:gd name="T40" fmla="*/ 821 w 1683"/>
                          <a:gd name="T41" fmla="*/ 16 h 1039"/>
                          <a:gd name="T42" fmla="*/ 862 w 1683"/>
                          <a:gd name="T43" fmla="*/ 63 h 1039"/>
                          <a:gd name="T44" fmla="*/ 899 w 1683"/>
                          <a:gd name="T45" fmla="*/ 337 h 1039"/>
                          <a:gd name="T46" fmla="*/ 940 w 1683"/>
                          <a:gd name="T47" fmla="*/ 656 h 1039"/>
                          <a:gd name="T48" fmla="*/ 980 w 1683"/>
                          <a:gd name="T49" fmla="*/ 880 h 1039"/>
                          <a:gd name="T50" fmla="*/ 1018 w 1683"/>
                          <a:gd name="T51" fmla="*/ 989 h 1039"/>
                          <a:gd name="T52" fmla="*/ 1058 w 1683"/>
                          <a:gd name="T53" fmla="*/ 1027 h 1039"/>
                          <a:gd name="T54" fmla="*/ 1099 w 1683"/>
                          <a:gd name="T55" fmla="*/ 1036 h 1039"/>
                          <a:gd name="T56" fmla="*/ 1139 w 1683"/>
                          <a:gd name="T57" fmla="*/ 1036 h 1039"/>
                          <a:gd name="T58" fmla="*/ 1177 w 1683"/>
                          <a:gd name="T59" fmla="*/ 1036 h 1039"/>
                          <a:gd name="T60" fmla="*/ 1218 w 1683"/>
                          <a:gd name="T61" fmla="*/ 1036 h 1039"/>
                          <a:gd name="T62" fmla="*/ 1258 w 1683"/>
                          <a:gd name="T63" fmla="*/ 1036 h 1039"/>
                          <a:gd name="T64" fmla="*/ 1299 w 1683"/>
                          <a:gd name="T65" fmla="*/ 1036 h 1039"/>
                          <a:gd name="T66" fmla="*/ 1336 w 1683"/>
                          <a:gd name="T67" fmla="*/ 1036 h 1039"/>
                          <a:gd name="T68" fmla="*/ 1377 w 1683"/>
                          <a:gd name="T69" fmla="*/ 1036 h 1039"/>
                          <a:gd name="T70" fmla="*/ 1417 w 1683"/>
                          <a:gd name="T71" fmla="*/ 1036 h 1039"/>
                          <a:gd name="T72" fmla="*/ 1455 w 1683"/>
                          <a:gd name="T73" fmla="*/ 1036 h 1039"/>
                          <a:gd name="T74" fmla="*/ 1495 w 1683"/>
                          <a:gd name="T75" fmla="*/ 1039 h 1039"/>
                          <a:gd name="T76" fmla="*/ 1536 w 1683"/>
                          <a:gd name="T77" fmla="*/ 1039 h 1039"/>
                          <a:gd name="T78" fmla="*/ 1577 w 1683"/>
                          <a:gd name="T79" fmla="*/ 1039 h 1039"/>
                          <a:gd name="T80" fmla="*/ 1614 w 1683"/>
                          <a:gd name="T81" fmla="*/ 1039 h 1039"/>
                          <a:gd name="T82" fmla="*/ 1655 w 1683"/>
                          <a:gd name="T83" fmla="*/ 1039 h 103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83"/>
                          <a:gd name="T127" fmla="*/ 0 h 1039"/>
                          <a:gd name="T128" fmla="*/ 1683 w 1683"/>
                          <a:gd name="T129" fmla="*/ 1039 h 103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83" h="1039">
                            <a:moveTo>
                              <a:pt x="0" y="1039"/>
                            </a:moveTo>
                            <a:lnTo>
                              <a:pt x="12" y="1039"/>
                            </a:lnTo>
                            <a:lnTo>
                              <a:pt x="25" y="1039"/>
                            </a:lnTo>
                            <a:lnTo>
                              <a:pt x="37" y="1039"/>
                            </a:lnTo>
                            <a:lnTo>
                              <a:pt x="53" y="1039"/>
                            </a:lnTo>
                            <a:lnTo>
                              <a:pt x="65" y="1039"/>
                            </a:lnTo>
                            <a:lnTo>
                              <a:pt x="78" y="1039"/>
                            </a:lnTo>
                            <a:lnTo>
                              <a:pt x="90" y="1039"/>
                            </a:lnTo>
                            <a:lnTo>
                              <a:pt x="106" y="1039"/>
                            </a:lnTo>
                            <a:lnTo>
                              <a:pt x="118" y="1039"/>
                            </a:lnTo>
                            <a:lnTo>
                              <a:pt x="131" y="1039"/>
                            </a:lnTo>
                            <a:lnTo>
                              <a:pt x="143" y="1039"/>
                            </a:lnTo>
                            <a:lnTo>
                              <a:pt x="159" y="1039"/>
                            </a:lnTo>
                            <a:lnTo>
                              <a:pt x="171" y="1039"/>
                            </a:lnTo>
                            <a:lnTo>
                              <a:pt x="184" y="1039"/>
                            </a:lnTo>
                            <a:lnTo>
                              <a:pt x="196" y="1036"/>
                            </a:lnTo>
                            <a:lnTo>
                              <a:pt x="212" y="1036"/>
                            </a:lnTo>
                            <a:lnTo>
                              <a:pt x="225" y="1036"/>
                            </a:lnTo>
                            <a:lnTo>
                              <a:pt x="237" y="1036"/>
                            </a:lnTo>
                            <a:lnTo>
                              <a:pt x="250" y="1036"/>
                            </a:lnTo>
                            <a:lnTo>
                              <a:pt x="265" y="1036"/>
                            </a:lnTo>
                            <a:lnTo>
                              <a:pt x="278" y="1036"/>
                            </a:lnTo>
                            <a:lnTo>
                              <a:pt x="290" y="1036"/>
                            </a:lnTo>
                            <a:lnTo>
                              <a:pt x="303" y="1036"/>
                            </a:lnTo>
                            <a:lnTo>
                              <a:pt x="318" y="1036"/>
                            </a:lnTo>
                            <a:lnTo>
                              <a:pt x="331" y="1036"/>
                            </a:lnTo>
                            <a:lnTo>
                              <a:pt x="343" y="1036"/>
                            </a:lnTo>
                            <a:lnTo>
                              <a:pt x="356" y="1036"/>
                            </a:lnTo>
                            <a:lnTo>
                              <a:pt x="371" y="1036"/>
                            </a:lnTo>
                            <a:lnTo>
                              <a:pt x="384" y="1036"/>
                            </a:lnTo>
                            <a:lnTo>
                              <a:pt x="396" y="1036"/>
                            </a:lnTo>
                            <a:lnTo>
                              <a:pt x="409" y="1036"/>
                            </a:lnTo>
                            <a:lnTo>
                              <a:pt x="424" y="1036"/>
                            </a:lnTo>
                            <a:lnTo>
                              <a:pt x="437" y="1036"/>
                            </a:lnTo>
                            <a:lnTo>
                              <a:pt x="449" y="1036"/>
                            </a:lnTo>
                            <a:lnTo>
                              <a:pt x="462" y="1036"/>
                            </a:lnTo>
                            <a:lnTo>
                              <a:pt x="474" y="1036"/>
                            </a:lnTo>
                            <a:lnTo>
                              <a:pt x="490" y="1036"/>
                            </a:lnTo>
                            <a:lnTo>
                              <a:pt x="502" y="1036"/>
                            </a:lnTo>
                            <a:lnTo>
                              <a:pt x="515" y="1036"/>
                            </a:lnTo>
                            <a:lnTo>
                              <a:pt x="527" y="1036"/>
                            </a:lnTo>
                            <a:lnTo>
                              <a:pt x="543" y="1036"/>
                            </a:lnTo>
                            <a:lnTo>
                              <a:pt x="556" y="1036"/>
                            </a:lnTo>
                            <a:lnTo>
                              <a:pt x="568" y="1036"/>
                            </a:lnTo>
                            <a:lnTo>
                              <a:pt x="581" y="1033"/>
                            </a:lnTo>
                            <a:lnTo>
                              <a:pt x="596" y="1030"/>
                            </a:lnTo>
                            <a:lnTo>
                              <a:pt x="609" y="1027"/>
                            </a:lnTo>
                            <a:lnTo>
                              <a:pt x="621" y="1017"/>
                            </a:lnTo>
                            <a:lnTo>
                              <a:pt x="634" y="1008"/>
                            </a:lnTo>
                            <a:lnTo>
                              <a:pt x="649" y="989"/>
                            </a:lnTo>
                            <a:lnTo>
                              <a:pt x="662" y="964"/>
                            </a:lnTo>
                            <a:lnTo>
                              <a:pt x="674" y="927"/>
                            </a:lnTo>
                            <a:lnTo>
                              <a:pt x="687" y="880"/>
                            </a:lnTo>
                            <a:lnTo>
                              <a:pt x="702" y="821"/>
                            </a:lnTo>
                            <a:lnTo>
                              <a:pt x="715" y="746"/>
                            </a:lnTo>
                            <a:lnTo>
                              <a:pt x="727" y="656"/>
                            </a:lnTo>
                            <a:lnTo>
                              <a:pt x="740" y="556"/>
                            </a:lnTo>
                            <a:lnTo>
                              <a:pt x="755" y="446"/>
                            </a:lnTo>
                            <a:lnTo>
                              <a:pt x="768" y="337"/>
                            </a:lnTo>
                            <a:lnTo>
                              <a:pt x="780" y="231"/>
                            </a:lnTo>
                            <a:lnTo>
                              <a:pt x="793" y="138"/>
                            </a:lnTo>
                            <a:lnTo>
                              <a:pt x="808" y="63"/>
                            </a:lnTo>
                            <a:lnTo>
                              <a:pt x="821" y="16"/>
                            </a:lnTo>
                            <a:lnTo>
                              <a:pt x="833" y="0"/>
                            </a:lnTo>
                            <a:lnTo>
                              <a:pt x="846" y="16"/>
                            </a:lnTo>
                            <a:lnTo>
                              <a:pt x="862" y="63"/>
                            </a:lnTo>
                            <a:lnTo>
                              <a:pt x="874" y="138"/>
                            </a:lnTo>
                            <a:lnTo>
                              <a:pt x="887" y="231"/>
                            </a:lnTo>
                            <a:lnTo>
                              <a:pt x="899" y="337"/>
                            </a:lnTo>
                            <a:lnTo>
                              <a:pt x="915" y="446"/>
                            </a:lnTo>
                            <a:lnTo>
                              <a:pt x="927" y="556"/>
                            </a:lnTo>
                            <a:lnTo>
                              <a:pt x="940" y="656"/>
                            </a:lnTo>
                            <a:lnTo>
                              <a:pt x="952" y="746"/>
                            </a:lnTo>
                            <a:lnTo>
                              <a:pt x="965" y="821"/>
                            </a:lnTo>
                            <a:lnTo>
                              <a:pt x="980" y="880"/>
                            </a:lnTo>
                            <a:lnTo>
                              <a:pt x="993" y="927"/>
                            </a:lnTo>
                            <a:lnTo>
                              <a:pt x="1005" y="964"/>
                            </a:lnTo>
                            <a:lnTo>
                              <a:pt x="1018" y="989"/>
                            </a:lnTo>
                            <a:lnTo>
                              <a:pt x="1033" y="1008"/>
                            </a:lnTo>
                            <a:lnTo>
                              <a:pt x="1046" y="1017"/>
                            </a:lnTo>
                            <a:lnTo>
                              <a:pt x="1058" y="1027"/>
                            </a:lnTo>
                            <a:lnTo>
                              <a:pt x="1071" y="1030"/>
                            </a:lnTo>
                            <a:lnTo>
                              <a:pt x="1086" y="1033"/>
                            </a:lnTo>
                            <a:lnTo>
                              <a:pt x="1099" y="1036"/>
                            </a:lnTo>
                            <a:lnTo>
                              <a:pt x="1111" y="1036"/>
                            </a:lnTo>
                            <a:lnTo>
                              <a:pt x="1124" y="1036"/>
                            </a:lnTo>
                            <a:lnTo>
                              <a:pt x="1139" y="1036"/>
                            </a:lnTo>
                            <a:lnTo>
                              <a:pt x="1152" y="1036"/>
                            </a:lnTo>
                            <a:lnTo>
                              <a:pt x="1164" y="1036"/>
                            </a:lnTo>
                            <a:lnTo>
                              <a:pt x="1177" y="1036"/>
                            </a:lnTo>
                            <a:lnTo>
                              <a:pt x="1193" y="1036"/>
                            </a:lnTo>
                            <a:lnTo>
                              <a:pt x="1205" y="1036"/>
                            </a:lnTo>
                            <a:lnTo>
                              <a:pt x="1218" y="1036"/>
                            </a:lnTo>
                            <a:lnTo>
                              <a:pt x="1230" y="1036"/>
                            </a:lnTo>
                            <a:lnTo>
                              <a:pt x="1246" y="1036"/>
                            </a:lnTo>
                            <a:lnTo>
                              <a:pt x="1258" y="1036"/>
                            </a:lnTo>
                            <a:lnTo>
                              <a:pt x="1271" y="1036"/>
                            </a:lnTo>
                            <a:lnTo>
                              <a:pt x="1283" y="1036"/>
                            </a:lnTo>
                            <a:lnTo>
                              <a:pt x="1299" y="1036"/>
                            </a:lnTo>
                            <a:lnTo>
                              <a:pt x="1311" y="1036"/>
                            </a:lnTo>
                            <a:lnTo>
                              <a:pt x="1324" y="1036"/>
                            </a:lnTo>
                            <a:lnTo>
                              <a:pt x="1336" y="1036"/>
                            </a:lnTo>
                            <a:lnTo>
                              <a:pt x="1352" y="1036"/>
                            </a:lnTo>
                            <a:lnTo>
                              <a:pt x="1364" y="1036"/>
                            </a:lnTo>
                            <a:lnTo>
                              <a:pt x="1377" y="1036"/>
                            </a:lnTo>
                            <a:lnTo>
                              <a:pt x="1389" y="1036"/>
                            </a:lnTo>
                            <a:lnTo>
                              <a:pt x="1402" y="1036"/>
                            </a:lnTo>
                            <a:lnTo>
                              <a:pt x="1417" y="1036"/>
                            </a:lnTo>
                            <a:lnTo>
                              <a:pt x="1430" y="1036"/>
                            </a:lnTo>
                            <a:lnTo>
                              <a:pt x="1442" y="1036"/>
                            </a:lnTo>
                            <a:lnTo>
                              <a:pt x="1455" y="1036"/>
                            </a:lnTo>
                            <a:lnTo>
                              <a:pt x="1470" y="1036"/>
                            </a:lnTo>
                            <a:lnTo>
                              <a:pt x="1483" y="1039"/>
                            </a:lnTo>
                            <a:lnTo>
                              <a:pt x="1495" y="1039"/>
                            </a:lnTo>
                            <a:lnTo>
                              <a:pt x="1508" y="1039"/>
                            </a:lnTo>
                            <a:lnTo>
                              <a:pt x="1524" y="1039"/>
                            </a:lnTo>
                            <a:lnTo>
                              <a:pt x="1536" y="1039"/>
                            </a:lnTo>
                            <a:lnTo>
                              <a:pt x="1549" y="1039"/>
                            </a:lnTo>
                            <a:lnTo>
                              <a:pt x="1561" y="1039"/>
                            </a:lnTo>
                            <a:lnTo>
                              <a:pt x="1577" y="1039"/>
                            </a:lnTo>
                            <a:lnTo>
                              <a:pt x="1589" y="1039"/>
                            </a:lnTo>
                            <a:lnTo>
                              <a:pt x="1602" y="1039"/>
                            </a:lnTo>
                            <a:lnTo>
                              <a:pt x="1614" y="1039"/>
                            </a:lnTo>
                            <a:lnTo>
                              <a:pt x="1630" y="1039"/>
                            </a:lnTo>
                            <a:lnTo>
                              <a:pt x="1642" y="1039"/>
                            </a:lnTo>
                            <a:lnTo>
                              <a:pt x="1655" y="1039"/>
                            </a:lnTo>
                            <a:lnTo>
                              <a:pt x="1667" y="1039"/>
                            </a:lnTo>
                            <a:lnTo>
                              <a:pt x="1683" y="1039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0450" y="1141413"/>
                        <a:ext cx="863600" cy="1165225"/>
                      </a:xfrm>
                      <a:custGeom>
                        <a:avLst/>
                        <a:gdLst>
                          <a:gd name="T0" fmla="*/ 25 w 1683"/>
                          <a:gd name="T1" fmla="*/ 1039 h 1039"/>
                          <a:gd name="T2" fmla="*/ 65 w 1683"/>
                          <a:gd name="T3" fmla="*/ 1039 h 1039"/>
                          <a:gd name="T4" fmla="*/ 106 w 1683"/>
                          <a:gd name="T5" fmla="*/ 1039 h 1039"/>
                          <a:gd name="T6" fmla="*/ 143 w 1683"/>
                          <a:gd name="T7" fmla="*/ 1039 h 1039"/>
                          <a:gd name="T8" fmla="*/ 184 w 1683"/>
                          <a:gd name="T9" fmla="*/ 1039 h 1039"/>
                          <a:gd name="T10" fmla="*/ 225 w 1683"/>
                          <a:gd name="T11" fmla="*/ 1036 h 1039"/>
                          <a:gd name="T12" fmla="*/ 265 w 1683"/>
                          <a:gd name="T13" fmla="*/ 1036 h 1039"/>
                          <a:gd name="T14" fmla="*/ 303 w 1683"/>
                          <a:gd name="T15" fmla="*/ 1036 h 1039"/>
                          <a:gd name="T16" fmla="*/ 343 w 1683"/>
                          <a:gd name="T17" fmla="*/ 1036 h 1039"/>
                          <a:gd name="T18" fmla="*/ 384 w 1683"/>
                          <a:gd name="T19" fmla="*/ 1036 h 1039"/>
                          <a:gd name="T20" fmla="*/ 424 w 1683"/>
                          <a:gd name="T21" fmla="*/ 1036 h 1039"/>
                          <a:gd name="T22" fmla="*/ 462 w 1683"/>
                          <a:gd name="T23" fmla="*/ 1036 h 1039"/>
                          <a:gd name="T24" fmla="*/ 502 w 1683"/>
                          <a:gd name="T25" fmla="*/ 1036 h 1039"/>
                          <a:gd name="T26" fmla="*/ 543 w 1683"/>
                          <a:gd name="T27" fmla="*/ 1036 h 1039"/>
                          <a:gd name="T28" fmla="*/ 581 w 1683"/>
                          <a:gd name="T29" fmla="*/ 1033 h 1039"/>
                          <a:gd name="T30" fmla="*/ 621 w 1683"/>
                          <a:gd name="T31" fmla="*/ 1017 h 1039"/>
                          <a:gd name="T32" fmla="*/ 662 w 1683"/>
                          <a:gd name="T33" fmla="*/ 964 h 1039"/>
                          <a:gd name="T34" fmla="*/ 702 w 1683"/>
                          <a:gd name="T35" fmla="*/ 821 h 1039"/>
                          <a:gd name="T36" fmla="*/ 740 w 1683"/>
                          <a:gd name="T37" fmla="*/ 556 h 1039"/>
                          <a:gd name="T38" fmla="*/ 780 w 1683"/>
                          <a:gd name="T39" fmla="*/ 231 h 1039"/>
                          <a:gd name="T40" fmla="*/ 821 w 1683"/>
                          <a:gd name="T41" fmla="*/ 16 h 1039"/>
                          <a:gd name="T42" fmla="*/ 862 w 1683"/>
                          <a:gd name="T43" fmla="*/ 63 h 1039"/>
                          <a:gd name="T44" fmla="*/ 899 w 1683"/>
                          <a:gd name="T45" fmla="*/ 337 h 1039"/>
                          <a:gd name="T46" fmla="*/ 940 w 1683"/>
                          <a:gd name="T47" fmla="*/ 656 h 1039"/>
                          <a:gd name="T48" fmla="*/ 980 w 1683"/>
                          <a:gd name="T49" fmla="*/ 880 h 1039"/>
                          <a:gd name="T50" fmla="*/ 1018 w 1683"/>
                          <a:gd name="T51" fmla="*/ 989 h 1039"/>
                          <a:gd name="T52" fmla="*/ 1058 w 1683"/>
                          <a:gd name="T53" fmla="*/ 1027 h 1039"/>
                          <a:gd name="T54" fmla="*/ 1099 w 1683"/>
                          <a:gd name="T55" fmla="*/ 1036 h 1039"/>
                          <a:gd name="T56" fmla="*/ 1139 w 1683"/>
                          <a:gd name="T57" fmla="*/ 1036 h 1039"/>
                          <a:gd name="T58" fmla="*/ 1177 w 1683"/>
                          <a:gd name="T59" fmla="*/ 1036 h 1039"/>
                          <a:gd name="T60" fmla="*/ 1218 w 1683"/>
                          <a:gd name="T61" fmla="*/ 1036 h 1039"/>
                          <a:gd name="T62" fmla="*/ 1258 w 1683"/>
                          <a:gd name="T63" fmla="*/ 1036 h 1039"/>
                          <a:gd name="T64" fmla="*/ 1299 w 1683"/>
                          <a:gd name="T65" fmla="*/ 1036 h 1039"/>
                          <a:gd name="T66" fmla="*/ 1336 w 1683"/>
                          <a:gd name="T67" fmla="*/ 1036 h 1039"/>
                          <a:gd name="T68" fmla="*/ 1377 w 1683"/>
                          <a:gd name="T69" fmla="*/ 1036 h 1039"/>
                          <a:gd name="T70" fmla="*/ 1417 w 1683"/>
                          <a:gd name="T71" fmla="*/ 1036 h 1039"/>
                          <a:gd name="T72" fmla="*/ 1455 w 1683"/>
                          <a:gd name="T73" fmla="*/ 1036 h 1039"/>
                          <a:gd name="T74" fmla="*/ 1495 w 1683"/>
                          <a:gd name="T75" fmla="*/ 1039 h 1039"/>
                          <a:gd name="T76" fmla="*/ 1536 w 1683"/>
                          <a:gd name="T77" fmla="*/ 1039 h 1039"/>
                          <a:gd name="T78" fmla="*/ 1577 w 1683"/>
                          <a:gd name="T79" fmla="*/ 1039 h 1039"/>
                          <a:gd name="T80" fmla="*/ 1614 w 1683"/>
                          <a:gd name="T81" fmla="*/ 1039 h 1039"/>
                          <a:gd name="T82" fmla="*/ 1655 w 1683"/>
                          <a:gd name="T83" fmla="*/ 1039 h 103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83"/>
                          <a:gd name="T127" fmla="*/ 0 h 1039"/>
                          <a:gd name="T128" fmla="*/ 1683 w 1683"/>
                          <a:gd name="T129" fmla="*/ 1039 h 103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83" h="1039">
                            <a:moveTo>
                              <a:pt x="0" y="1039"/>
                            </a:moveTo>
                            <a:lnTo>
                              <a:pt x="12" y="1039"/>
                            </a:lnTo>
                            <a:lnTo>
                              <a:pt x="25" y="1039"/>
                            </a:lnTo>
                            <a:lnTo>
                              <a:pt x="37" y="1039"/>
                            </a:lnTo>
                            <a:lnTo>
                              <a:pt x="53" y="1039"/>
                            </a:lnTo>
                            <a:lnTo>
                              <a:pt x="65" y="1039"/>
                            </a:lnTo>
                            <a:lnTo>
                              <a:pt x="78" y="1039"/>
                            </a:lnTo>
                            <a:lnTo>
                              <a:pt x="90" y="1039"/>
                            </a:lnTo>
                            <a:lnTo>
                              <a:pt x="106" y="1039"/>
                            </a:lnTo>
                            <a:lnTo>
                              <a:pt x="118" y="1039"/>
                            </a:lnTo>
                            <a:lnTo>
                              <a:pt x="131" y="1039"/>
                            </a:lnTo>
                            <a:lnTo>
                              <a:pt x="143" y="1039"/>
                            </a:lnTo>
                            <a:lnTo>
                              <a:pt x="159" y="1039"/>
                            </a:lnTo>
                            <a:lnTo>
                              <a:pt x="171" y="1039"/>
                            </a:lnTo>
                            <a:lnTo>
                              <a:pt x="184" y="1039"/>
                            </a:lnTo>
                            <a:lnTo>
                              <a:pt x="196" y="1036"/>
                            </a:lnTo>
                            <a:lnTo>
                              <a:pt x="212" y="1036"/>
                            </a:lnTo>
                            <a:lnTo>
                              <a:pt x="225" y="1036"/>
                            </a:lnTo>
                            <a:lnTo>
                              <a:pt x="237" y="1036"/>
                            </a:lnTo>
                            <a:lnTo>
                              <a:pt x="250" y="1036"/>
                            </a:lnTo>
                            <a:lnTo>
                              <a:pt x="265" y="1036"/>
                            </a:lnTo>
                            <a:lnTo>
                              <a:pt x="278" y="1036"/>
                            </a:lnTo>
                            <a:lnTo>
                              <a:pt x="290" y="1036"/>
                            </a:lnTo>
                            <a:lnTo>
                              <a:pt x="303" y="1036"/>
                            </a:lnTo>
                            <a:lnTo>
                              <a:pt x="318" y="1036"/>
                            </a:lnTo>
                            <a:lnTo>
                              <a:pt x="331" y="1036"/>
                            </a:lnTo>
                            <a:lnTo>
                              <a:pt x="343" y="1036"/>
                            </a:lnTo>
                            <a:lnTo>
                              <a:pt x="356" y="1036"/>
                            </a:lnTo>
                            <a:lnTo>
                              <a:pt x="371" y="1036"/>
                            </a:lnTo>
                            <a:lnTo>
                              <a:pt x="384" y="1036"/>
                            </a:lnTo>
                            <a:lnTo>
                              <a:pt x="396" y="1036"/>
                            </a:lnTo>
                            <a:lnTo>
                              <a:pt x="409" y="1036"/>
                            </a:lnTo>
                            <a:lnTo>
                              <a:pt x="424" y="1036"/>
                            </a:lnTo>
                            <a:lnTo>
                              <a:pt x="437" y="1036"/>
                            </a:lnTo>
                            <a:lnTo>
                              <a:pt x="449" y="1036"/>
                            </a:lnTo>
                            <a:lnTo>
                              <a:pt x="462" y="1036"/>
                            </a:lnTo>
                            <a:lnTo>
                              <a:pt x="474" y="1036"/>
                            </a:lnTo>
                            <a:lnTo>
                              <a:pt x="490" y="1036"/>
                            </a:lnTo>
                            <a:lnTo>
                              <a:pt x="502" y="1036"/>
                            </a:lnTo>
                            <a:lnTo>
                              <a:pt x="515" y="1036"/>
                            </a:lnTo>
                            <a:lnTo>
                              <a:pt x="527" y="1036"/>
                            </a:lnTo>
                            <a:lnTo>
                              <a:pt x="543" y="1036"/>
                            </a:lnTo>
                            <a:lnTo>
                              <a:pt x="556" y="1036"/>
                            </a:lnTo>
                            <a:lnTo>
                              <a:pt x="568" y="1036"/>
                            </a:lnTo>
                            <a:lnTo>
                              <a:pt x="581" y="1033"/>
                            </a:lnTo>
                            <a:lnTo>
                              <a:pt x="596" y="1030"/>
                            </a:lnTo>
                            <a:lnTo>
                              <a:pt x="609" y="1027"/>
                            </a:lnTo>
                            <a:lnTo>
                              <a:pt x="621" y="1017"/>
                            </a:lnTo>
                            <a:lnTo>
                              <a:pt x="634" y="1008"/>
                            </a:lnTo>
                            <a:lnTo>
                              <a:pt x="649" y="989"/>
                            </a:lnTo>
                            <a:lnTo>
                              <a:pt x="662" y="964"/>
                            </a:lnTo>
                            <a:lnTo>
                              <a:pt x="674" y="927"/>
                            </a:lnTo>
                            <a:lnTo>
                              <a:pt x="687" y="880"/>
                            </a:lnTo>
                            <a:lnTo>
                              <a:pt x="702" y="821"/>
                            </a:lnTo>
                            <a:lnTo>
                              <a:pt x="715" y="746"/>
                            </a:lnTo>
                            <a:lnTo>
                              <a:pt x="727" y="656"/>
                            </a:lnTo>
                            <a:lnTo>
                              <a:pt x="740" y="556"/>
                            </a:lnTo>
                            <a:lnTo>
                              <a:pt x="755" y="446"/>
                            </a:lnTo>
                            <a:lnTo>
                              <a:pt x="768" y="337"/>
                            </a:lnTo>
                            <a:lnTo>
                              <a:pt x="780" y="231"/>
                            </a:lnTo>
                            <a:lnTo>
                              <a:pt x="793" y="138"/>
                            </a:lnTo>
                            <a:lnTo>
                              <a:pt x="808" y="63"/>
                            </a:lnTo>
                            <a:lnTo>
                              <a:pt x="821" y="16"/>
                            </a:lnTo>
                            <a:lnTo>
                              <a:pt x="833" y="0"/>
                            </a:lnTo>
                            <a:lnTo>
                              <a:pt x="846" y="16"/>
                            </a:lnTo>
                            <a:lnTo>
                              <a:pt x="862" y="63"/>
                            </a:lnTo>
                            <a:lnTo>
                              <a:pt x="874" y="138"/>
                            </a:lnTo>
                            <a:lnTo>
                              <a:pt x="887" y="231"/>
                            </a:lnTo>
                            <a:lnTo>
                              <a:pt x="899" y="337"/>
                            </a:lnTo>
                            <a:lnTo>
                              <a:pt x="915" y="446"/>
                            </a:lnTo>
                            <a:lnTo>
                              <a:pt x="927" y="556"/>
                            </a:lnTo>
                            <a:lnTo>
                              <a:pt x="940" y="656"/>
                            </a:lnTo>
                            <a:lnTo>
                              <a:pt x="952" y="746"/>
                            </a:lnTo>
                            <a:lnTo>
                              <a:pt x="965" y="821"/>
                            </a:lnTo>
                            <a:lnTo>
                              <a:pt x="980" y="880"/>
                            </a:lnTo>
                            <a:lnTo>
                              <a:pt x="993" y="927"/>
                            </a:lnTo>
                            <a:lnTo>
                              <a:pt x="1005" y="964"/>
                            </a:lnTo>
                            <a:lnTo>
                              <a:pt x="1018" y="989"/>
                            </a:lnTo>
                            <a:lnTo>
                              <a:pt x="1033" y="1008"/>
                            </a:lnTo>
                            <a:lnTo>
                              <a:pt x="1046" y="1017"/>
                            </a:lnTo>
                            <a:lnTo>
                              <a:pt x="1058" y="1027"/>
                            </a:lnTo>
                            <a:lnTo>
                              <a:pt x="1071" y="1030"/>
                            </a:lnTo>
                            <a:lnTo>
                              <a:pt x="1086" y="1033"/>
                            </a:lnTo>
                            <a:lnTo>
                              <a:pt x="1099" y="1036"/>
                            </a:lnTo>
                            <a:lnTo>
                              <a:pt x="1111" y="1036"/>
                            </a:lnTo>
                            <a:lnTo>
                              <a:pt x="1124" y="1036"/>
                            </a:lnTo>
                            <a:lnTo>
                              <a:pt x="1139" y="1036"/>
                            </a:lnTo>
                            <a:lnTo>
                              <a:pt x="1152" y="1036"/>
                            </a:lnTo>
                            <a:lnTo>
                              <a:pt x="1164" y="1036"/>
                            </a:lnTo>
                            <a:lnTo>
                              <a:pt x="1177" y="1036"/>
                            </a:lnTo>
                            <a:lnTo>
                              <a:pt x="1193" y="1036"/>
                            </a:lnTo>
                            <a:lnTo>
                              <a:pt x="1205" y="1036"/>
                            </a:lnTo>
                            <a:lnTo>
                              <a:pt x="1218" y="1036"/>
                            </a:lnTo>
                            <a:lnTo>
                              <a:pt x="1230" y="1036"/>
                            </a:lnTo>
                            <a:lnTo>
                              <a:pt x="1246" y="1036"/>
                            </a:lnTo>
                            <a:lnTo>
                              <a:pt x="1258" y="1036"/>
                            </a:lnTo>
                            <a:lnTo>
                              <a:pt x="1271" y="1036"/>
                            </a:lnTo>
                            <a:lnTo>
                              <a:pt x="1283" y="1036"/>
                            </a:lnTo>
                            <a:lnTo>
                              <a:pt x="1299" y="1036"/>
                            </a:lnTo>
                            <a:lnTo>
                              <a:pt x="1311" y="1036"/>
                            </a:lnTo>
                            <a:lnTo>
                              <a:pt x="1324" y="1036"/>
                            </a:lnTo>
                            <a:lnTo>
                              <a:pt x="1336" y="1036"/>
                            </a:lnTo>
                            <a:lnTo>
                              <a:pt x="1352" y="1036"/>
                            </a:lnTo>
                            <a:lnTo>
                              <a:pt x="1364" y="1036"/>
                            </a:lnTo>
                            <a:lnTo>
                              <a:pt x="1377" y="1036"/>
                            </a:lnTo>
                            <a:lnTo>
                              <a:pt x="1389" y="1036"/>
                            </a:lnTo>
                            <a:lnTo>
                              <a:pt x="1402" y="1036"/>
                            </a:lnTo>
                            <a:lnTo>
                              <a:pt x="1417" y="1036"/>
                            </a:lnTo>
                            <a:lnTo>
                              <a:pt x="1430" y="1036"/>
                            </a:lnTo>
                            <a:lnTo>
                              <a:pt x="1442" y="1036"/>
                            </a:lnTo>
                            <a:lnTo>
                              <a:pt x="1455" y="1036"/>
                            </a:lnTo>
                            <a:lnTo>
                              <a:pt x="1470" y="1036"/>
                            </a:lnTo>
                            <a:lnTo>
                              <a:pt x="1483" y="1039"/>
                            </a:lnTo>
                            <a:lnTo>
                              <a:pt x="1495" y="1039"/>
                            </a:lnTo>
                            <a:lnTo>
                              <a:pt x="1508" y="1039"/>
                            </a:lnTo>
                            <a:lnTo>
                              <a:pt x="1524" y="1039"/>
                            </a:lnTo>
                            <a:lnTo>
                              <a:pt x="1536" y="1039"/>
                            </a:lnTo>
                            <a:lnTo>
                              <a:pt x="1549" y="1039"/>
                            </a:lnTo>
                            <a:lnTo>
                              <a:pt x="1561" y="1039"/>
                            </a:lnTo>
                            <a:lnTo>
                              <a:pt x="1577" y="1039"/>
                            </a:lnTo>
                            <a:lnTo>
                              <a:pt x="1589" y="1039"/>
                            </a:lnTo>
                            <a:lnTo>
                              <a:pt x="1602" y="1039"/>
                            </a:lnTo>
                            <a:lnTo>
                              <a:pt x="1614" y="1039"/>
                            </a:lnTo>
                            <a:lnTo>
                              <a:pt x="1630" y="1039"/>
                            </a:lnTo>
                            <a:lnTo>
                              <a:pt x="1642" y="1039"/>
                            </a:lnTo>
                            <a:lnTo>
                              <a:pt x="1655" y="1039"/>
                            </a:lnTo>
                            <a:lnTo>
                              <a:pt x="1667" y="1039"/>
                            </a:lnTo>
                            <a:lnTo>
                              <a:pt x="1683" y="1039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D2AA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 flipH="1">
                        <a:off x="376238" y="2306638"/>
                        <a:ext cx="2447925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-116448" y="2231170"/>
                        <a:ext cx="468313" cy="4228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18" name="Straight Arrow Connector 17"/>
                      <p:cNvCxnSpPr/>
                      <p:nvPr/>
                    </p:nvCxnSpPr>
                    <p:spPr>
                      <a:xfrm>
                        <a:off x="1785950" y="2428868"/>
                        <a:ext cx="1000132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headEnd type="triangle"/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2824163" y="2071678"/>
                      <a:ext cx="1800225" cy="36672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072198" y="6000768"/>
                    <a:ext cx="1000132" cy="143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 smtClean="0"/>
                      <a:t>precision</a:t>
                    </a:r>
                    <a:endParaRPr lang="en-GB" sz="1400" b="1" dirty="0"/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5333170" y="5086096"/>
                  <a:ext cx="714380" cy="143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rgbClr val="FF0000"/>
                      </a:solidFill>
                    </a:rPr>
                    <a:t>Visual 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3" name="TextBox 7"/>
              <p:cNvSpPr txBox="1"/>
              <p:nvPr/>
            </p:nvSpPr>
            <p:spPr>
              <a:xfrm>
                <a:off x="3203848" y="4221088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3"/>
                    </a:solidFill>
                  </a:rPr>
                  <a:t>Touch </a:t>
                </a:r>
                <a:endParaRPr lang="en-GB" sz="14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5" name="TextBox 7"/>
            <p:cNvSpPr txBox="1"/>
            <p:nvPr/>
          </p:nvSpPr>
          <p:spPr>
            <a:xfrm>
              <a:off x="4498510" y="3751618"/>
              <a:ext cx="1101263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A960"/>
                  </a:solidFill>
                </a:rPr>
                <a:t>Combined </a:t>
              </a:r>
              <a:endParaRPr lang="en-GB" sz="1400" b="1" dirty="0">
                <a:solidFill>
                  <a:srgbClr val="FFA960"/>
                </a:solidFill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4211960" y="119675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How wide is the pen?</a:t>
            </a:r>
            <a:endParaRPr lang="en-GB" i="1" dirty="0"/>
          </a:p>
        </p:txBody>
      </p:sp>
      <p:sp>
        <p:nvSpPr>
          <p:cNvPr id="29" name="Rettangolo 28"/>
          <p:cNvSpPr/>
          <p:nvPr/>
        </p:nvSpPr>
        <p:spPr>
          <a:xfrm>
            <a:off x="5724128" y="3789040"/>
            <a:ext cx="2952328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i="1" dirty="0" smtClean="0"/>
              <a:t>The Bayesian systems integrate information using uncertainty </a:t>
            </a:r>
            <a:endParaRPr lang="en-GB" sz="2000" b="1" i="1" dirty="0"/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5868144" y="1628800"/>
            <a:ext cx="82581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6732240" y="1628800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3995936" y="184482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Sensory dominance</a:t>
            </a:r>
            <a:endParaRPr lang="en-GB" i="1" dirty="0"/>
          </a:p>
        </p:txBody>
      </p:sp>
      <p:sp>
        <p:nvSpPr>
          <p:cNvPr id="36" name="Rettangolo 35"/>
          <p:cNvSpPr/>
          <p:nvPr/>
        </p:nvSpPr>
        <p:spPr>
          <a:xfrm>
            <a:off x="6012160" y="242088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Combined estimate between the </a:t>
            </a:r>
            <a:r>
              <a:rPr lang="en-GB" i="1" dirty="0" err="1" smtClean="0"/>
              <a:t>monosensory</a:t>
            </a:r>
            <a:r>
              <a:rPr lang="en-GB" i="1" dirty="0" smtClean="0"/>
              <a:t> estimates</a:t>
            </a:r>
            <a:endParaRPr lang="en-GB" i="1" dirty="0"/>
          </a:p>
        </p:txBody>
      </p:sp>
      <p:sp>
        <p:nvSpPr>
          <p:cNvPr id="38" name="Connettore 37"/>
          <p:cNvSpPr/>
          <p:nvPr/>
        </p:nvSpPr>
        <p:spPr>
          <a:xfrm>
            <a:off x="5868144" y="2204864"/>
            <a:ext cx="3059832" cy="1296144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5297837" y="6444044"/>
            <a:ext cx="381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O’Reilly et al, EJN 2012(35), 1169-72</a:t>
            </a:r>
            <a:endParaRPr lang="en-GB" i="1" dirty="0"/>
          </a:p>
        </p:txBody>
      </p:sp>
      <p:sp>
        <p:nvSpPr>
          <p:cNvPr id="45" name="Rectangle 7"/>
          <p:cNvSpPr/>
          <p:nvPr/>
        </p:nvSpPr>
        <p:spPr>
          <a:xfrm>
            <a:off x="789642" y="5805264"/>
            <a:ext cx="767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P(</a:t>
            </a:r>
            <a:r>
              <a:rPr lang="en-GB" sz="2400" b="1" dirty="0" err="1" smtClean="0"/>
              <a:t>width|touch</a:t>
            </a:r>
            <a:r>
              <a:rPr lang="en-GB" sz="2400" b="1" dirty="0" smtClean="0"/>
              <a:t>, vision)     P(touch, </a:t>
            </a:r>
            <a:r>
              <a:rPr lang="en-GB" sz="2400" b="1" dirty="0" err="1" smtClean="0"/>
              <a:t>vision|width</a:t>
            </a:r>
            <a:r>
              <a:rPr lang="en-GB" sz="2400" b="1" dirty="0" smtClean="0"/>
              <a:t>) * P(width)</a:t>
            </a:r>
          </a:p>
        </p:txBody>
      </p:sp>
    </p:spTree>
    <p:extLst>
      <p:ext uri="{BB962C8B-B14F-4D97-AF65-F5344CB8AC3E}">
        <p14:creationId xmlns:p14="http://schemas.microsoft.com/office/powerpoint/2010/main" val="31313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0528" y="1927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Multisensory integration in human performance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45253" y="1268760"/>
            <a:ext cx="89644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/>
              <a:t>Humans do show near-Bayesian behaviour in multi-sensory integration tasks</a:t>
            </a:r>
            <a:endParaRPr lang="en-GB" sz="3200" dirty="0"/>
          </a:p>
          <a:p>
            <a:endParaRPr lang="en-GB" sz="3200" dirty="0" smtClean="0"/>
          </a:p>
          <a:p>
            <a:pPr marL="342900" indent="-342900">
              <a:buFont typeface="Arial"/>
              <a:buChar char="•"/>
            </a:pPr>
            <a:r>
              <a:rPr lang="en-GB" sz="3200" dirty="0" smtClean="0"/>
              <a:t>Non-optimal bias to give more weight to one sensory modality than another</a:t>
            </a:r>
            <a:endParaRPr lang="en-GB" sz="3200" dirty="0"/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2820" r="13283" b="9900"/>
          <a:stretch/>
        </p:blipFill>
        <p:spPr>
          <a:xfrm>
            <a:off x="4572000" y="3861048"/>
            <a:ext cx="2808312" cy="232196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644008" y="4797152"/>
            <a:ext cx="86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VISION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300192" y="5301208"/>
            <a:ext cx="190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</a:rPr>
              <a:t>PROPRIOCEPTION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347864" y="6309320"/>
            <a:ext cx="5617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 smtClean="0"/>
              <a:t>Van Beers et al, </a:t>
            </a:r>
            <a:r>
              <a:rPr lang="en-GB" i="1" dirty="0" err="1" smtClean="0"/>
              <a:t>Exp</a:t>
            </a:r>
            <a:r>
              <a:rPr lang="en-GB" i="1" dirty="0" smtClean="0"/>
              <a:t> Brain Res 1999;125:43-9</a:t>
            </a:r>
            <a:endParaRPr lang="en-GB" i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/>
          <a:srcRect l="5886" r="7475" b="5418"/>
          <a:stretch/>
        </p:blipFill>
        <p:spPr>
          <a:xfrm>
            <a:off x="827584" y="4221088"/>
            <a:ext cx="2412394" cy="1944216"/>
          </a:xfrm>
          <a:prstGeom prst="rect">
            <a:avLst/>
          </a:prstGeom>
        </p:spPr>
      </p:pic>
      <p:sp>
        <p:nvSpPr>
          <p:cNvPr id="24" name="Freccia destra 23"/>
          <p:cNvSpPr/>
          <p:nvPr/>
        </p:nvSpPr>
        <p:spPr>
          <a:xfrm>
            <a:off x="3779912" y="5085184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0746" y="192750"/>
            <a:ext cx="865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3. Bayesian system incorporates </a:t>
            </a:r>
            <a:r>
              <a:rPr lang="en-GB" sz="2800" b="1" i="1" dirty="0" smtClean="0">
                <a:solidFill>
                  <a:schemeClr val="bg1"/>
                </a:solidFill>
              </a:rPr>
              <a:t>prior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i="1" dirty="0" smtClean="0">
                <a:solidFill>
                  <a:schemeClr val="bg1"/>
                </a:solidFill>
              </a:rPr>
              <a:t>knowledge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55576" y="1340768"/>
            <a:ext cx="767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/>
              <a:t>P(</a:t>
            </a:r>
            <a:r>
              <a:rPr lang="en-GB" sz="2400" b="1" dirty="0" err="1" smtClean="0"/>
              <a:t>width|touch</a:t>
            </a:r>
            <a:r>
              <a:rPr lang="en-GB" sz="2400" b="1" dirty="0" smtClean="0"/>
              <a:t>, vision)      P(touch, </a:t>
            </a:r>
            <a:r>
              <a:rPr lang="en-GB" sz="2400" b="1" dirty="0" err="1" smtClean="0"/>
              <a:t>vision|width</a:t>
            </a:r>
            <a:r>
              <a:rPr lang="en-GB" sz="2400" b="1" dirty="0" smtClean="0"/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P(width)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4935" t="37915" r="43748" b="40289"/>
          <a:stretch/>
        </p:blipFill>
        <p:spPr>
          <a:xfrm>
            <a:off x="3684990" y="1523584"/>
            <a:ext cx="382954" cy="177224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-180528" y="2636912"/>
            <a:ext cx="8712966" cy="3250398"/>
            <a:chOff x="1888824" y="3607602"/>
            <a:chExt cx="7242335" cy="3250398"/>
          </a:xfrm>
        </p:grpSpPr>
        <p:grpSp>
          <p:nvGrpSpPr>
            <p:cNvPr id="10" name="Gruppo 9"/>
            <p:cNvGrpSpPr/>
            <p:nvPr/>
          </p:nvGrpSpPr>
          <p:grpSpPr>
            <a:xfrm>
              <a:off x="1888824" y="3607602"/>
              <a:ext cx="7242335" cy="3250398"/>
              <a:chOff x="1888824" y="3607602"/>
              <a:chExt cx="7242335" cy="3250398"/>
            </a:xfrm>
          </p:grpSpPr>
          <p:grpSp>
            <p:nvGrpSpPr>
              <p:cNvPr id="12" name="Group 125"/>
              <p:cNvGrpSpPr/>
              <p:nvPr/>
            </p:nvGrpSpPr>
            <p:grpSpPr>
              <a:xfrm>
                <a:off x="1888824" y="3607602"/>
                <a:ext cx="7242335" cy="3250398"/>
                <a:chOff x="2640735" y="4498999"/>
                <a:chExt cx="4841141" cy="1512652"/>
              </a:xfrm>
            </p:grpSpPr>
            <p:grpSp>
              <p:nvGrpSpPr>
                <p:cNvPr id="16" name="Group 36"/>
                <p:cNvGrpSpPr/>
                <p:nvPr/>
              </p:nvGrpSpPr>
              <p:grpSpPr>
                <a:xfrm>
                  <a:off x="2640735" y="4498999"/>
                  <a:ext cx="4841141" cy="1512652"/>
                  <a:chOff x="-216753" y="1141413"/>
                  <a:chExt cx="4841141" cy="1512652"/>
                </a:xfrm>
              </p:grpSpPr>
              <p:grpSp>
                <p:nvGrpSpPr>
                  <p:cNvPr id="18" name="Group 96"/>
                  <p:cNvGrpSpPr/>
                  <p:nvPr/>
                </p:nvGrpSpPr>
                <p:grpSpPr>
                  <a:xfrm>
                    <a:off x="-216753" y="1141413"/>
                    <a:ext cx="4356100" cy="1512652"/>
                    <a:chOff x="-216753" y="1141413"/>
                    <a:chExt cx="4356100" cy="1512652"/>
                  </a:xfrm>
                </p:grpSpPr>
                <p:sp>
                  <p:nvSpPr>
                    <p:cNvPr id="20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92138" y="1430338"/>
                      <a:ext cx="1439862" cy="876300"/>
                    </a:xfrm>
                    <a:custGeom>
                      <a:avLst/>
                      <a:gdLst>
                        <a:gd name="T0" fmla="*/ 25 w 1683"/>
                        <a:gd name="T1" fmla="*/ 1039 h 1039"/>
                        <a:gd name="T2" fmla="*/ 65 w 1683"/>
                        <a:gd name="T3" fmla="*/ 1039 h 1039"/>
                        <a:gd name="T4" fmla="*/ 106 w 1683"/>
                        <a:gd name="T5" fmla="*/ 1039 h 1039"/>
                        <a:gd name="T6" fmla="*/ 143 w 1683"/>
                        <a:gd name="T7" fmla="*/ 1039 h 1039"/>
                        <a:gd name="T8" fmla="*/ 184 w 1683"/>
                        <a:gd name="T9" fmla="*/ 1039 h 1039"/>
                        <a:gd name="T10" fmla="*/ 225 w 1683"/>
                        <a:gd name="T11" fmla="*/ 1036 h 1039"/>
                        <a:gd name="T12" fmla="*/ 265 w 1683"/>
                        <a:gd name="T13" fmla="*/ 1036 h 1039"/>
                        <a:gd name="T14" fmla="*/ 303 w 1683"/>
                        <a:gd name="T15" fmla="*/ 1036 h 1039"/>
                        <a:gd name="T16" fmla="*/ 343 w 1683"/>
                        <a:gd name="T17" fmla="*/ 1036 h 1039"/>
                        <a:gd name="T18" fmla="*/ 384 w 1683"/>
                        <a:gd name="T19" fmla="*/ 1036 h 1039"/>
                        <a:gd name="T20" fmla="*/ 424 w 1683"/>
                        <a:gd name="T21" fmla="*/ 1036 h 1039"/>
                        <a:gd name="T22" fmla="*/ 462 w 1683"/>
                        <a:gd name="T23" fmla="*/ 1036 h 1039"/>
                        <a:gd name="T24" fmla="*/ 502 w 1683"/>
                        <a:gd name="T25" fmla="*/ 1036 h 1039"/>
                        <a:gd name="T26" fmla="*/ 543 w 1683"/>
                        <a:gd name="T27" fmla="*/ 1036 h 1039"/>
                        <a:gd name="T28" fmla="*/ 581 w 1683"/>
                        <a:gd name="T29" fmla="*/ 1033 h 1039"/>
                        <a:gd name="T30" fmla="*/ 621 w 1683"/>
                        <a:gd name="T31" fmla="*/ 1017 h 1039"/>
                        <a:gd name="T32" fmla="*/ 662 w 1683"/>
                        <a:gd name="T33" fmla="*/ 964 h 1039"/>
                        <a:gd name="T34" fmla="*/ 702 w 1683"/>
                        <a:gd name="T35" fmla="*/ 821 h 1039"/>
                        <a:gd name="T36" fmla="*/ 740 w 1683"/>
                        <a:gd name="T37" fmla="*/ 556 h 1039"/>
                        <a:gd name="T38" fmla="*/ 780 w 1683"/>
                        <a:gd name="T39" fmla="*/ 231 h 1039"/>
                        <a:gd name="T40" fmla="*/ 821 w 1683"/>
                        <a:gd name="T41" fmla="*/ 16 h 1039"/>
                        <a:gd name="T42" fmla="*/ 862 w 1683"/>
                        <a:gd name="T43" fmla="*/ 63 h 1039"/>
                        <a:gd name="T44" fmla="*/ 899 w 1683"/>
                        <a:gd name="T45" fmla="*/ 337 h 1039"/>
                        <a:gd name="T46" fmla="*/ 940 w 1683"/>
                        <a:gd name="T47" fmla="*/ 656 h 1039"/>
                        <a:gd name="T48" fmla="*/ 980 w 1683"/>
                        <a:gd name="T49" fmla="*/ 880 h 1039"/>
                        <a:gd name="T50" fmla="*/ 1018 w 1683"/>
                        <a:gd name="T51" fmla="*/ 989 h 1039"/>
                        <a:gd name="T52" fmla="*/ 1058 w 1683"/>
                        <a:gd name="T53" fmla="*/ 1027 h 1039"/>
                        <a:gd name="T54" fmla="*/ 1099 w 1683"/>
                        <a:gd name="T55" fmla="*/ 1036 h 1039"/>
                        <a:gd name="T56" fmla="*/ 1139 w 1683"/>
                        <a:gd name="T57" fmla="*/ 1036 h 1039"/>
                        <a:gd name="T58" fmla="*/ 1177 w 1683"/>
                        <a:gd name="T59" fmla="*/ 1036 h 1039"/>
                        <a:gd name="T60" fmla="*/ 1218 w 1683"/>
                        <a:gd name="T61" fmla="*/ 1036 h 1039"/>
                        <a:gd name="T62" fmla="*/ 1258 w 1683"/>
                        <a:gd name="T63" fmla="*/ 1036 h 1039"/>
                        <a:gd name="T64" fmla="*/ 1299 w 1683"/>
                        <a:gd name="T65" fmla="*/ 1036 h 1039"/>
                        <a:gd name="T66" fmla="*/ 1336 w 1683"/>
                        <a:gd name="T67" fmla="*/ 1036 h 1039"/>
                        <a:gd name="T68" fmla="*/ 1377 w 1683"/>
                        <a:gd name="T69" fmla="*/ 1036 h 1039"/>
                        <a:gd name="T70" fmla="*/ 1417 w 1683"/>
                        <a:gd name="T71" fmla="*/ 1036 h 1039"/>
                        <a:gd name="T72" fmla="*/ 1455 w 1683"/>
                        <a:gd name="T73" fmla="*/ 1036 h 1039"/>
                        <a:gd name="T74" fmla="*/ 1495 w 1683"/>
                        <a:gd name="T75" fmla="*/ 1039 h 1039"/>
                        <a:gd name="T76" fmla="*/ 1536 w 1683"/>
                        <a:gd name="T77" fmla="*/ 1039 h 1039"/>
                        <a:gd name="T78" fmla="*/ 1577 w 1683"/>
                        <a:gd name="T79" fmla="*/ 1039 h 1039"/>
                        <a:gd name="T80" fmla="*/ 1614 w 1683"/>
                        <a:gd name="T81" fmla="*/ 1039 h 1039"/>
                        <a:gd name="T82" fmla="*/ 1655 w 1683"/>
                        <a:gd name="T83" fmla="*/ 1039 h 103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683"/>
                        <a:gd name="T127" fmla="*/ 0 h 1039"/>
                        <a:gd name="T128" fmla="*/ 1683 w 1683"/>
                        <a:gd name="T129" fmla="*/ 1039 h 1039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683" h="1039">
                          <a:moveTo>
                            <a:pt x="0" y="1039"/>
                          </a:moveTo>
                          <a:lnTo>
                            <a:pt x="12" y="1039"/>
                          </a:lnTo>
                          <a:lnTo>
                            <a:pt x="25" y="1039"/>
                          </a:lnTo>
                          <a:lnTo>
                            <a:pt x="37" y="1039"/>
                          </a:lnTo>
                          <a:lnTo>
                            <a:pt x="53" y="1039"/>
                          </a:lnTo>
                          <a:lnTo>
                            <a:pt x="65" y="1039"/>
                          </a:lnTo>
                          <a:lnTo>
                            <a:pt x="78" y="1039"/>
                          </a:lnTo>
                          <a:lnTo>
                            <a:pt x="90" y="1039"/>
                          </a:lnTo>
                          <a:lnTo>
                            <a:pt x="106" y="1039"/>
                          </a:lnTo>
                          <a:lnTo>
                            <a:pt x="118" y="1039"/>
                          </a:lnTo>
                          <a:lnTo>
                            <a:pt x="131" y="1039"/>
                          </a:lnTo>
                          <a:lnTo>
                            <a:pt x="143" y="1039"/>
                          </a:lnTo>
                          <a:lnTo>
                            <a:pt x="159" y="1039"/>
                          </a:lnTo>
                          <a:lnTo>
                            <a:pt x="171" y="1039"/>
                          </a:lnTo>
                          <a:lnTo>
                            <a:pt x="184" y="1039"/>
                          </a:lnTo>
                          <a:lnTo>
                            <a:pt x="196" y="1036"/>
                          </a:lnTo>
                          <a:lnTo>
                            <a:pt x="212" y="1036"/>
                          </a:lnTo>
                          <a:lnTo>
                            <a:pt x="225" y="1036"/>
                          </a:lnTo>
                          <a:lnTo>
                            <a:pt x="237" y="1036"/>
                          </a:lnTo>
                          <a:lnTo>
                            <a:pt x="250" y="1036"/>
                          </a:lnTo>
                          <a:lnTo>
                            <a:pt x="265" y="1036"/>
                          </a:lnTo>
                          <a:lnTo>
                            <a:pt x="278" y="1036"/>
                          </a:lnTo>
                          <a:lnTo>
                            <a:pt x="290" y="1036"/>
                          </a:lnTo>
                          <a:lnTo>
                            <a:pt x="303" y="1036"/>
                          </a:lnTo>
                          <a:lnTo>
                            <a:pt x="318" y="1036"/>
                          </a:lnTo>
                          <a:lnTo>
                            <a:pt x="331" y="1036"/>
                          </a:lnTo>
                          <a:lnTo>
                            <a:pt x="343" y="1036"/>
                          </a:lnTo>
                          <a:lnTo>
                            <a:pt x="356" y="1036"/>
                          </a:lnTo>
                          <a:lnTo>
                            <a:pt x="371" y="1036"/>
                          </a:lnTo>
                          <a:lnTo>
                            <a:pt x="384" y="1036"/>
                          </a:lnTo>
                          <a:lnTo>
                            <a:pt x="396" y="1036"/>
                          </a:lnTo>
                          <a:lnTo>
                            <a:pt x="409" y="1036"/>
                          </a:lnTo>
                          <a:lnTo>
                            <a:pt x="424" y="1036"/>
                          </a:lnTo>
                          <a:lnTo>
                            <a:pt x="437" y="1036"/>
                          </a:lnTo>
                          <a:lnTo>
                            <a:pt x="449" y="1036"/>
                          </a:lnTo>
                          <a:lnTo>
                            <a:pt x="462" y="1036"/>
                          </a:lnTo>
                          <a:lnTo>
                            <a:pt x="474" y="1036"/>
                          </a:lnTo>
                          <a:lnTo>
                            <a:pt x="490" y="1036"/>
                          </a:lnTo>
                          <a:lnTo>
                            <a:pt x="502" y="1036"/>
                          </a:lnTo>
                          <a:lnTo>
                            <a:pt x="515" y="1036"/>
                          </a:lnTo>
                          <a:lnTo>
                            <a:pt x="527" y="1036"/>
                          </a:lnTo>
                          <a:lnTo>
                            <a:pt x="543" y="1036"/>
                          </a:lnTo>
                          <a:lnTo>
                            <a:pt x="556" y="1036"/>
                          </a:lnTo>
                          <a:lnTo>
                            <a:pt x="568" y="1036"/>
                          </a:lnTo>
                          <a:lnTo>
                            <a:pt x="581" y="1033"/>
                          </a:lnTo>
                          <a:lnTo>
                            <a:pt x="596" y="1030"/>
                          </a:lnTo>
                          <a:lnTo>
                            <a:pt x="609" y="1027"/>
                          </a:lnTo>
                          <a:lnTo>
                            <a:pt x="621" y="1017"/>
                          </a:lnTo>
                          <a:lnTo>
                            <a:pt x="634" y="1008"/>
                          </a:lnTo>
                          <a:lnTo>
                            <a:pt x="649" y="989"/>
                          </a:lnTo>
                          <a:lnTo>
                            <a:pt x="662" y="964"/>
                          </a:lnTo>
                          <a:lnTo>
                            <a:pt x="674" y="927"/>
                          </a:lnTo>
                          <a:lnTo>
                            <a:pt x="687" y="880"/>
                          </a:lnTo>
                          <a:lnTo>
                            <a:pt x="702" y="821"/>
                          </a:lnTo>
                          <a:lnTo>
                            <a:pt x="715" y="746"/>
                          </a:lnTo>
                          <a:lnTo>
                            <a:pt x="727" y="656"/>
                          </a:lnTo>
                          <a:lnTo>
                            <a:pt x="740" y="556"/>
                          </a:lnTo>
                          <a:lnTo>
                            <a:pt x="755" y="446"/>
                          </a:lnTo>
                          <a:lnTo>
                            <a:pt x="768" y="337"/>
                          </a:lnTo>
                          <a:lnTo>
                            <a:pt x="780" y="231"/>
                          </a:lnTo>
                          <a:lnTo>
                            <a:pt x="793" y="138"/>
                          </a:lnTo>
                          <a:lnTo>
                            <a:pt x="808" y="63"/>
                          </a:lnTo>
                          <a:lnTo>
                            <a:pt x="821" y="16"/>
                          </a:lnTo>
                          <a:lnTo>
                            <a:pt x="833" y="0"/>
                          </a:lnTo>
                          <a:lnTo>
                            <a:pt x="846" y="16"/>
                          </a:lnTo>
                          <a:lnTo>
                            <a:pt x="862" y="63"/>
                          </a:lnTo>
                          <a:lnTo>
                            <a:pt x="874" y="138"/>
                          </a:lnTo>
                          <a:lnTo>
                            <a:pt x="887" y="231"/>
                          </a:lnTo>
                          <a:lnTo>
                            <a:pt x="899" y="337"/>
                          </a:lnTo>
                          <a:lnTo>
                            <a:pt x="915" y="446"/>
                          </a:lnTo>
                          <a:lnTo>
                            <a:pt x="927" y="556"/>
                          </a:lnTo>
                          <a:lnTo>
                            <a:pt x="940" y="656"/>
                          </a:lnTo>
                          <a:lnTo>
                            <a:pt x="952" y="746"/>
                          </a:lnTo>
                          <a:lnTo>
                            <a:pt x="965" y="821"/>
                          </a:lnTo>
                          <a:lnTo>
                            <a:pt x="980" y="880"/>
                          </a:lnTo>
                          <a:lnTo>
                            <a:pt x="993" y="927"/>
                          </a:lnTo>
                          <a:lnTo>
                            <a:pt x="1005" y="964"/>
                          </a:lnTo>
                          <a:lnTo>
                            <a:pt x="1018" y="989"/>
                          </a:lnTo>
                          <a:lnTo>
                            <a:pt x="1033" y="1008"/>
                          </a:lnTo>
                          <a:lnTo>
                            <a:pt x="1046" y="1017"/>
                          </a:lnTo>
                          <a:lnTo>
                            <a:pt x="1058" y="1027"/>
                          </a:lnTo>
                          <a:lnTo>
                            <a:pt x="1071" y="1030"/>
                          </a:lnTo>
                          <a:lnTo>
                            <a:pt x="1086" y="1033"/>
                          </a:lnTo>
                          <a:lnTo>
                            <a:pt x="1099" y="1036"/>
                          </a:lnTo>
                          <a:lnTo>
                            <a:pt x="1111" y="1036"/>
                          </a:lnTo>
                          <a:lnTo>
                            <a:pt x="1124" y="1036"/>
                          </a:lnTo>
                          <a:lnTo>
                            <a:pt x="1139" y="1036"/>
                          </a:lnTo>
                          <a:lnTo>
                            <a:pt x="1152" y="1036"/>
                          </a:lnTo>
                          <a:lnTo>
                            <a:pt x="1164" y="1036"/>
                          </a:lnTo>
                          <a:lnTo>
                            <a:pt x="1177" y="1036"/>
                          </a:lnTo>
                          <a:lnTo>
                            <a:pt x="1193" y="1036"/>
                          </a:lnTo>
                          <a:lnTo>
                            <a:pt x="1205" y="1036"/>
                          </a:lnTo>
                          <a:lnTo>
                            <a:pt x="1218" y="1036"/>
                          </a:lnTo>
                          <a:lnTo>
                            <a:pt x="1230" y="1036"/>
                          </a:lnTo>
                          <a:lnTo>
                            <a:pt x="1246" y="1036"/>
                          </a:lnTo>
                          <a:lnTo>
                            <a:pt x="1258" y="1036"/>
                          </a:lnTo>
                          <a:lnTo>
                            <a:pt x="1271" y="1036"/>
                          </a:lnTo>
                          <a:lnTo>
                            <a:pt x="1283" y="1036"/>
                          </a:lnTo>
                          <a:lnTo>
                            <a:pt x="1299" y="1036"/>
                          </a:lnTo>
                          <a:lnTo>
                            <a:pt x="1311" y="1036"/>
                          </a:lnTo>
                          <a:lnTo>
                            <a:pt x="1324" y="1036"/>
                          </a:lnTo>
                          <a:lnTo>
                            <a:pt x="1336" y="1036"/>
                          </a:lnTo>
                          <a:lnTo>
                            <a:pt x="1352" y="1036"/>
                          </a:lnTo>
                          <a:lnTo>
                            <a:pt x="1364" y="1036"/>
                          </a:lnTo>
                          <a:lnTo>
                            <a:pt x="1377" y="1036"/>
                          </a:lnTo>
                          <a:lnTo>
                            <a:pt x="1389" y="1036"/>
                          </a:lnTo>
                          <a:lnTo>
                            <a:pt x="1402" y="1036"/>
                          </a:lnTo>
                          <a:lnTo>
                            <a:pt x="1417" y="1036"/>
                          </a:lnTo>
                          <a:lnTo>
                            <a:pt x="1430" y="1036"/>
                          </a:lnTo>
                          <a:lnTo>
                            <a:pt x="1442" y="1036"/>
                          </a:lnTo>
                          <a:lnTo>
                            <a:pt x="1455" y="1036"/>
                          </a:lnTo>
                          <a:lnTo>
                            <a:pt x="1470" y="1036"/>
                          </a:lnTo>
                          <a:lnTo>
                            <a:pt x="1483" y="1039"/>
                          </a:lnTo>
                          <a:lnTo>
                            <a:pt x="1495" y="1039"/>
                          </a:lnTo>
                          <a:lnTo>
                            <a:pt x="1508" y="1039"/>
                          </a:lnTo>
                          <a:lnTo>
                            <a:pt x="1524" y="1039"/>
                          </a:lnTo>
                          <a:lnTo>
                            <a:pt x="1536" y="1039"/>
                          </a:lnTo>
                          <a:lnTo>
                            <a:pt x="1549" y="1039"/>
                          </a:lnTo>
                          <a:lnTo>
                            <a:pt x="1561" y="1039"/>
                          </a:lnTo>
                          <a:lnTo>
                            <a:pt x="1577" y="1039"/>
                          </a:lnTo>
                          <a:lnTo>
                            <a:pt x="1589" y="1039"/>
                          </a:lnTo>
                          <a:lnTo>
                            <a:pt x="1602" y="1039"/>
                          </a:lnTo>
                          <a:lnTo>
                            <a:pt x="1614" y="1039"/>
                          </a:lnTo>
                          <a:lnTo>
                            <a:pt x="1630" y="1039"/>
                          </a:lnTo>
                          <a:lnTo>
                            <a:pt x="1642" y="1039"/>
                          </a:lnTo>
                          <a:lnTo>
                            <a:pt x="1655" y="1039"/>
                          </a:lnTo>
                          <a:lnTo>
                            <a:pt x="1667" y="1039"/>
                          </a:lnTo>
                          <a:lnTo>
                            <a:pt x="1683" y="1039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B05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-216753" y="1717675"/>
                      <a:ext cx="4356100" cy="588963"/>
                    </a:xfrm>
                    <a:custGeom>
                      <a:avLst/>
                      <a:gdLst>
                        <a:gd name="T0" fmla="*/ 25 w 1683"/>
                        <a:gd name="T1" fmla="*/ 1039 h 1039"/>
                        <a:gd name="T2" fmla="*/ 65 w 1683"/>
                        <a:gd name="T3" fmla="*/ 1039 h 1039"/>
                        <a:gd name="T4" fmla="*/ 106 w 1683"/>
                        <a:gd name="T5" fmla="*/ 1039 h 1039"/>
                        <a:gd name="T6" fmla="*/ 143 w 1683"/>
                        <a:gd name="T7" fmla="*/ 1039 h 1039"/>
                        <a:gd name="T8" fmla="*/ 184 w 1683"/>
                        <a:gd name="T9" fmla="*/ 1039 h 1039"/>
                        <a:gd name="T10" fmla="*/ 225 w 1683"/>
                        <a:gd name="T11" fmla="*/ 1036 h 1039"/>
                        <a:gd name="T12" fmla="*/ 265 w 1683"/>
                        <a:gd name="T13" fmla="*/ 1036 h 1039"/>
                        <a:gd name="T14" fmla="*/ 303 w 1683"/>
                        <a:gd name="T15" fmla="*/ 1036 h 1039"/>
                        <a:gd name="T16" fmla="*/ 343 w 1683"/>
                        <a:gd name="T17" fmla="*/ 1036 h 1039"/>
                        <a:gd name="T18" fmla="*/ 384 w 1683"/>
                        <a:gd name="T19" fmla="*/ 1036 h 1039"/>
                        <a:gd name="T20" fmla="*/ 424 w 1683"/>
                        <a:gd name="T21" fmla="*/ 1036 h 1039"/>
                        <a:gd name="T22" fmla="*/ 462 w 1683"/>
                        <a:gd name="T23" fmla="*/ 1036 h 1039"/>
                        <a:gd name="T24" fmla="*/ 502 w 1683"/>
                        <a:gd name="T25" fmla="*/ 1036 h 1039"/>
                        <a:gd name="T26" fmla="*/ 543 w 1683"/>
                        <a:gd name="T27" fmla="*/ 1036 h 1039"/>
                        <a:gd name="T28" fmla="*/ 581 w 1683"/>
                        <a:gd name="T29" fmla="*/ 1033 h 1039"/>
                        <a:gd name="T30" fmla="*/ 621 w 1683"/>
                        <a:gd name="T31" fmla="*/ 1017 h 1039"/>
                        <a:gd name="T32" fmla="*/ 662 w 1683"/>
                        <a:gd name="T33" fmla="*/ 964 h 1039"/>
                        <a:gd name="T34" fmla="*/ 702 w 1683"/>
                        <a:gd name="T35" fmla="*/ 821 h 1039"/>
                        <a:gd name="T36" fmla="*/ 740 w 1683"/>
                        <a:gd name="T37" fmla="*/ 556 h 1039"/>
                        <a:gd name="T38" fmla="*/ 780 w 1683"/>
                        <a:gd name="T39" fmla="*/ 231 h 1039"/>
                        <a:gd name="T40" fmla="*/ 821 w 1683"/>
                        <a:gd name="T41" fmla="*/ 16 h 1039"/>
                        <a:gd name="T42" fmla="*/ 862 w 1683"/>
                        <a:gd name="T43" fmla="*/ 63 h 1039"/>
                        <a:gd name="T44" fmla="*/ 899 w 1683"/>
                        <a:gd name="T45" fmla="*/ 337 h 1039"/>
                        <a:gd name="T46" fmla="*/ 940 w 1683"/>
                        <a:gd name="T47" fmla="*/ 656 h 1039"/>
                        <a:gd name="T48" fmla="*/ 980 w 1683"/>
                        <a:gd name="T49" fmla="*/ 880 h 1039"/>
                        <a:gd name="T50" fmla="*/ 1018 w 1683"/>
                        <a:gd name="T51" fmla="*/ 989 h 1039"/>
                        <a:gd name="T52" fmla="*/ 1058 w 1683"/>
                        <a:gd name="T53" fmla="*/ 1027 h 1039"/>
                        <a:gd name="T54" fmla="*/ 1099 w 1683"/>
                        <a:gd name="T55" fmla="*/ 1036 h 1039"/>
                        <a:gd name="T56" fmla="*/ 1139 w 1683"/>
                        <a:gd name="T57" fmla="*/ 1036 h 1039"/>
                        <a:gd name="T58" fmla="*/ 1177 w 1683"/>
                        <a:gd name="T59" fmla="*/ 1036 h 1039"/>
                        <a:gd name="T60" fmla="*/ 1218 w 1683"/>
                        <a:gd name="T61" fmla="*/ 1036 h 1039"/>
                        <a:gd name="T62" fmla="*/ 1258 w 1683"/>
                        <a:gd name="T63" fmla="*/ 1036 h 1039"/>
                        <a:gd name="T64" fmla="*/ 1299 w 1683"/>
                        <a:gd name="T65" fmla="*/ 1036 h 1039"/>
                        <a:gd name="T66" fmla="*/ 1336 w 1683"/>
                        <a:gd name="T67" fmla="*/ 1036 h 1039"/>
                        <a:gd name="T68" fmla="*/ 1377 w 1683"/>
                        <a:gd name="T69" fmla="*/ 1036 h 1039"/>
                        <a:gd name="T70" fmla="*/ 1417 w 1683"/>
                        <a:gd name="T71" fmla="*/ 1036 h 1039"/>
                        <a:gd name="T72" fmla="*/ 1455 w 1683"/>
                        <a:gd name="T73" fmla="*/ 1036 h 1039"/>
                        <a:gd name="T74" fmla="*/ 1495 w 1683"/>
                        <a:gd name="T75" fmla="*/ 1039 h 1039"/>
                        <a:gd name="T76" fmla="*/ 1536 w 1683"/>
                        <a:gd name="T77" fmla="*/ 1039 h 1039"/>
                        <a:gd name="T78" fmla="*/ 1577 w 1683"/>
                        <a:gd name="T79" fmla="*/ 1039 h 1039"/>
                        <a:gd name="T80" fmla="*/ 1614 w 1683"/>
                        <a:gd name="T81" fmla="*/ 1039 h 1039"/>
                        <a:gd name="T82" fmla="*/ 1655 w 1683"/>
                        <a:gd name="T83" fmla="*/ 1039 h 103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683"/>
                        <a:gd name="T127" fmla="*/ 0 h 1039"/>
                        <a:gd name="T128" fmla="*/ 1683 w 1683"/>
                        <a:gd name="T129" fmla="*/ 1039 h 1039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683" h="1039">
                          <a:moveTo>
                            <a:pt x="0" y="1039"/>
                          </a:moveTo>
                          <a:lnTo>
                            <a:pt x="12" y="1039"/>
                          </a:lnTo>
                          <a:lnTo>
                            <a:pt x="25" y="1039"/>
                          </a:lnTo>
                          <a:lnTo>
                            <a:pt x="37" y="1039"/>
                          </a:lnTo>
                          <a:lnTo>
                            <a:pt x="53" y="1039"/>
                          </a:lnTo>
                          <a:lnTo>
                            <a:pt x="65" y="1039"/>
                          </a:lnTo>
                          <a:lnTo>
                            <a:pt x="78" y="1039"/>
                          </a:lnTo>
                          <a:lnTo>
                            <a:pt x="90" y="1039"/>
                          </a:lnTo>
                          <a:lnTo>
                            <a:pt x="106" y="1039"/>
                          </a:lnTo>
                          <a:lnTo>
                            <a:pt x="118" y="1039"/>
                          </a:lnTo>
                          <a:lnTo>
                            <a:pt x="131" y="1039"/>
                          </a:lnTo>
                          <a:lnTo>
                            <a:pt x="143" y="1039"/>
                          </a:lnTo>
                          <a:lnTo>
                            <a:pt x="159" y="1039"/>
                          </a:lnTo>
                          <a:lnTo>
                            <a:pt x="171" y="1039"/>
                          </a:lnTo>
                          <a:lnTo>
                            <a:pt x="184" y="1039"/>
                          </a:lnTo>
                          <a:lnTo>
                            <a:pt x="196" y="1036"/>
                          </a:lnTo>
                          <a:lnTo>
                            <a:pt x="212" y="1036"/>
                          </a:lnTo>
                          <a:lnTo>
                            <a:pt x="225" y="1036"/>
                          </a:lnTo>
                          <a:lnTo>
                            <a:pt x="237" y="1036"/>
                          </a:lnTo>
                          <a:lnTo>
                            <a:pt x="250" y="1036"/>
                          </a:lnTo>
                          <a:lnTo>
                            <a:pt x="265" y="1036"/>
                          </a:lnTo>
                          <a:lnTo>
                            <a:pt x="278" y="1036"/>
                          </a:lnTo>
                          <a:lnTo>
                            <a:pt x="290" y="1036"/>
                          </a:lnTo>
                          <a:lnTo>
                            <a:pt x="303" y="1036"/>
                          </a:lnTo>
                          <a:lnTo>
                            <a:pt x="318" y="1036"/>
                          </a:lnTo>
                          <a:lnTo>
                            <a:pt x="331" y="1036"/>
                          </a:lnTo>
                          <a:lnTo>
                            <a:pt x="343" y="1036"/>
                          </a:lnTo>
                          <a:lnTo>
                            <a:pt x="356" y="1036"/>
                          </a:lnTo>
                          <a:lnTo>
                            <a:pt x="371" y="1036"/>
                          </a:lnTo>
                          <a:lnTo>
                            <a:pt x="384" y="1036"/>
                          </a:lnTo>
                          <a:lnTo>
                            <a:pt x="396" y="1036"/>
                          </a:lnTo>
                          <a:lnTo>
                            <a:pt x="409" y="1036"/>
                          </a:lnTo>
                          <a:lnTo>
                            <a:pt x="424" y="1036"/>
                          </a:lnTo>
                          <a:lnTo>
                            <a:pt x="437" y="1036"/>
                          </a:lnTo>
                          <a:lnTo>
                            <a:pt x="449" y="1036"/>
                          </a:lnTo>
                          <a:lnTo>
                            <a:pt x="462" y="1036"/>
                          </a:lnTo>
                          <a:lnTo>
                            <a:pt x="474" y="1036"/>
                          </a:lnTo>
                          <a:lnTo>
                            <a:pt x="490" y="1036"/>
                          </a:lnTo>
                          <a:lnTo>
                            <a:pt x="502" y="1036"/>
                          </a:lnTo>
                          <a:lnTo>
                            <a:pt x="515" y="1036"/>
                          </a:lnTo>
                          <a:lnTo>
                            <a:pt x="527" y="1036"/>
                          </a:lnTo>
                          <a:lnTo>
                            <a:pt x="543" y="1036"/>
                          </a:lnTo>
                          <a:lnTo>
                            <a:pt x="556" y="1036"/>
                          </a:lnTo>
                          <a:lnTo>
                            <a:pt x="568" y="1036"/>
                          </a:lnTo>
                          <a:lnTo>
                            <a:pt x="581" y="1033"/>
                          </a:lnTo>
                          <a:lnTo>
                            <a:pt x="596" y="1030"/>
                          </a:lnTo>
                          <a:lnTo>
                            <a:pt x="609" y="1027"/>
                          </a:lnTo>
                          <a:lnTo>
                            <a:pt x="621" y="1017"/>
                          </a:lnTo>
                          <a:lnTo>
                            <a:pt x="634" y="1008"/>
                          </a:lnTo>
                          <a:lnTo>
                            <a:pt x="649" y="989"/>
                          </a:lnTo>
                          <a:lnTo>
                            <a:pt x="662" y="964"/>
                          </a:lnTo>
                          <a:lnTo>
                            <a:pt x="674" y="927"/>
                          </a:lnTo>
                          <a:lnTo>
                            <a:pt x="687" y="880"/>
                          </a:lnTo>
                          <a:lnTo>
                            <a:pt x="702" y="821"/>
                          </a:lnTo>
                          <a:lnTo>
                            <a:pt x="715" y="746"/>
                          </a:lnTo>
                          <a:lnTo>
                            <a:pt x="727" y="656"/>
                          </a:lnTo>
                          <a:lnTo>
                            <a:pt x="740" y="556"/>
                          </a:lnTo>
                          <a:lnTo>
                            <a:pt x="755" y="446"/>
                          </a:lnTo>
                          <a:lnTo>
                            <a:pt x="768" y="337"/>
                          </a:lnTo>
                          <a:lnTo>
                            <a:pt x="780" y="231"/>
                          </a:lnTo>
                          <a:lnTo>
                            <a:pt x="793" y="138"/>
                          </a:lnTo>
                          <a:lnTo>
                            <a:pt x="808" y="63"/>
                          </a:lnTo>
                          <a:lnTo>
                            <a:pt x="821" y="16"/>
                          </a:lnTo>
                          <a:lnTo>
                            <a:pt x="833" y="0"/>
                          </a:lnTo>
                          <a:lnTo>
                            <a:pt x="846" y="16"/>
                          </a:lnTo>
                          <a:lnTo>
                            <a:pt x="862" y="63"/>
                          </a:lnTo>
                          <a:lnTo>
                            <a:pt x="874" y="138"/>
                          </a:lnTo>
                          <a:lnTo>
                            <a:pt x="887" y="231"/>
                          </a:lnTo>
                          <a:lnTo>
                            <a:pt x="899" y="337"/>
                          </a:lnTo>
                          <a:lnTo>
                            <a:pt x="915" y="446"/>
                          </a:lnTo>
                          <a:lnTo>
                            <a:pt x="927" y="556"/>
                          </a:lnTo>
                          <a:lnTo>
                            <a:pt x="940" y="656"/>
                          </a:lnTo>
                          <a:lnTo>
                            <a:pt x="952" y="746"/>
                          </a:lnTo>
                          <a:lnTo>
                            <a:pt x="965" y="821"/>
                          </a:lnTo>
                          <a:lnTo>
                            <a:pt x="980" y="880"/>
                          </a:lnTo>
                          <a:lnTo>
                            <a:pt x="993" y="927"/>
                          </a:lnTo>
                          <a:lnTo>
                            <a:pt x="1005" y="964"/>
                          </a:lnTo>
                          <a:lnTo>
                            <a:pt x="1018" y="989"/>
                          </a:lnTo>
                          <a:lnTo>
                            <a:pt x="1033" y="1008"/>
                          </a:lnTo>
                          <a:lnTo>
                            <a:pt x="1046" y="1017"/>
                          </a:lnTo>
                          <a:lnTo>
                            <a:pt x="1058" y="1027"/>
                          </a:lnTo>
                          <a:lnTo>
                            <a:pt x="1071" y="1030"/>
                          </a:lnTo>
                          <a:lnTo>
                            <a:pt x="1086" y="1033"/>
                          </a:lnTo>
                          <a:lnTo>
                            <a:pt x="1099" y="1036"/>
                          </a:lnTo>
                          <a:lnTo>
                            <a:pt x="1111" y="1036"/>
                          </a:lnTo>
                          <a:lnTo>
                            <a:pt x="1124" y="1036"/>
                          </a:lnTo>
                          <a:lnTo>
                            <a:pt x="1139" y="1036"/>
                          </a:lnTo>
                          <a:lnTo>
                            <a:pt x="1152" y="1036"/>
                          </a:lnTo>
                          <a:lnTo>
                            <a:pt x="1164" y="1036"/>
                          </a:lnTo>
                          <a:lnTo>
                            <a:pt x="1177" y="1036"/>
                          </a:lnTo>
                          <a:lnTo>
                            <a:pt x="1193" y="1036"/>
                          </a:lnTo>
                          <a:lnTo>
                            <a:pt x="1205" y="1036"/>
                          </a:lnTo>
                          <a:lnTo>
                            <a:pt x="1218" y="1036"/>
                          </a:lnTo>
                          <a:lnTo>
                            <a:pt x="1230" y="1036"/>
                          </a:lnTo>
                          <a:lnTo>
                            <a:pt x="1246" y="1036"/>
                          </a:lnTo>
                          <a:lnTo>
                            <a:pt x="1258" y="1036"/>
                          </a:lnTo>
                          <a:lnTo>
                            <a:pt x="1271" y="1036"/>
                          </a:lnTo>
                          <a:lnTo>
                            <a:pt x="1283" y="1036"/>
                          </a:lnTo>
                          <a:lnTo>
                            <a:pt x="1299" y="1036"/>
                          </a:lnTo>
                          <a:lnTo>
                            <a:pt x="1311" y="1036"/>
                          </a:lnTo>
                          <a:lnTo>
                            <a:pt x="1324" y="1036"/>
                          </a:lnTo>
                          <a:lnTo>
                            <a:pt x="1336" y="1036"/>
                          </a:lnTo>
                          <a:lnTo>
                            <a:pt x="1352" y="1036"/>
                          </a:lnTo>
                          <a:lnTo>
                            <a:pt x="1364" y="1036"/>
                          </a:lnTo>
                          <a:lnTo>
                            <a:pt x="1377" y="1036"/>
                          </a:lnTo>
                          <a:lnTo>
                            <a:pt x="1389" y="1036"/>
                          </a:lnTo>
                          <a:lnTo>
                            <a:pt x="1402" y="1036"/>
                          </a:lnTo>
                          <a:lnTo>
                            <a:pt x="1417" y="1036"/>
                          </a:lnTo>
                          <a:lnTo>
                            <a:pt x="1430" y="1036"/>
                          </a:lnTo>
                          <a:lnTo>
                            <a:pt x="1442" y="1036"/>
                          </a:lnTo>
                          <a:lnTo>
                            <a:pt x="1455" y="1036"/>
                          </a:lnTo>
                          <a:lnTo>
                            <a:pt x="1470" y="1036"/>
                          </a:lnTo>
                          <a:lnTo>
                            <a:pt x="1483" y="1039"/>
                          </a:lnTo>
                          <a:lnTo>
                            <a:pt x="1495" y="1039"/>
                          </a:lnTo>
                          <a:lnTo>
                            <a:pt x="1508" y="1039"/>
                          </a:lnTo>
                          <a:lnTo>
                            <a:pt x="1524" y="1039"/>
                          </a:lnTo>
                          <a:lnTo>
                            <a:pt x="1536" y="1039"/>
                          </a:lnTo>
                          <a:lnTo>
                            <a:pt x="1549" y="1039"/>
                          </a:lnTo>
                          <a:lnTo>
                            <a:pt x="1561" y="1039"/>
                          </a:lnTo>
                          <a:lnTo>
                            <a:pt x="1577" y="1039"/>
                          </a:lnTo>
                          <a:lnTo>
                            <a:pt x="1589" y="1039"/>
                          </a:lnTo>
                          <a:lnTo>
                            <a:pt x="1602" y="1039"/>
                          </a:lnTo>
                          <a:lnTo>
                            <a:pt x="1614" y="1039"/>
                          </a:lnTo>
                          <a:lnTo>
                            <a:pt x="1630" y="1039"/>
                          </a:lnTo>
                          <a:lnTo>
                            <a:pt x="1642" y="1039"/>
                          </a:lnTo>
                          <a:lnTo>
                            <a:pt x="1655" y="1039"/>
                          </a:lnTo>
                          <a:lnTo>
                            <a:pt x="1667" y="1039"/>
                          </a:lnTo>
                          <a:lnTo>
                            <a:pt x="1683" y="1039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983529" y="1141413"/>
                      <a:ext cx="863600" cy="1165225"/>
                    </a:xfrm>
                    <a:custGeom>
                      <a:avLst/>
                      <a:gdLst>
                        <a:gd name="T0" fmla="*/ 25 w 1683"/>
                        <a:gd name="T1" fmla="*/ 1039 h 1039"/>
                        <a:gd name="T2" fmla="*/ 65 w 1683"/>
                        <a:gd name="T3" fmla="*/ 1039 h 1039"/>
                        <a:gd name="T4" fmla="*/ 106 w 1683"/>
                        <a:gd name="T5" fmla="*/ 1039 h 1039"/>
                        <a:gd name="T6" fmla="*/ 143 w 1683"/>
                        <a:gd name="T7" fmla="*/ 1039 h 1039"/>
                        <a:gd name="T8" fmla="*/ 184 w 1683"/>
                        <a:gd name="T9" fmla="*/ 1039 h 1039"/>
                        <a:gd name="T10" fmla="*/ 225 w 1683"/>
                        <a:gd name="T11" fmla="*/ 1036 h 1039"/>
                        <a:gd name="T12" fmla="*/ 265 w 1683"/>
                        <a:gd name="T13" fmla="*/ 1036 h 1039"/>
                        <a:gd name="T14" fmla="*/ 303 w 1683"/>
                        <a:gd name="T15" fmla="*/ 1036 h 1039"/>
                        <a:gd name="T16" fmla="*/ 343 w 1683"/>
                        <a:gd name="T17" fmla="*/ 1036 h 1039"/>
                        <a:gd name="T18" fmla="*/ 384 w 1683"/>
                        <a:gd name="T19" fmla="*/ 1036 h 1039"/>
                        <a:gd name="T20" fmla="*/ 424 w 1683"/>
                        <a:gd name="T21" fmla="*/ 1036 h 1039"/>
                        <a:gd name="T22" fmla="*/ 462 w 1683"/>
                        <a:gd name="T23" fmla="*/ 1036 h 1039"/>
                        <a:gd name="T24" fmla="*/ 502 w 1683"/>
                        <a:gd name="T25" fmla="*/ 1036 h 1039"/>
                        <a:gd name="T26" fmla="*/ 543 w 1683"/>
                        <a:gd name="T27" fmla="*/ 1036 h 1039"/>
                        <a:gd name="T28" fmla="*/ 581 w 1683"/>
                        <a:gd name="T29" fmla="*/ 1033 h 1039"/>
                        <a:gd name="T30" fmla="*/ 621 w 1683"/>
                        <a:gd name="T31" fmla="*/ 1017 h 1039"/>
                        <a:gd name="T32" fmla="*/ 662 w 1683"/>
                        <a:gd name="T33" fmla="*/ 964 h 1039"/>
                        <a:gd name="T34" fmla="*/ 702 w 1683"/>
                        <a:gd name="T35" fmla="*/ 821 h 1039"/>
                        <a:gd name="T36" fmla="*/ 740 w 1683"/>
                        <a:gd name="T37" fmla="*/ 556 h 1039"/>
                        <a:gd name="T38" fmla="*/ 780 w 1683"/>
                        <a:gd name="T39" fmla="*/ 231 h 1039"/>
                        <a:gd name="T40" fmla="*/ 821 w 1683"/>
                        <a:gd name="T41" fmla="*/ 16 h 1039"/>
                        <a:gd name="T42" fmla="*/ 862 w 1683"/>
                        <a:gd name="T43" fmla="*/ 63 h 1039"/>
                        <a:gd name="T44" fmla="*/ 899 w 1683"/>
                        <a:gd name="T45" fmla="*/ 337 h 1039"/>
                        <a:gd name="T46" fmla="*/ 940 w 1683"/>
                        <a:gd name="T47" fmla="*/ 656 h 1039"/>
                        <a:gd name="T48" fmla="*/ 980 w 1683"/>
                        <a:gd name="T49" fmla="*/ 880 h 1039"/>
                        <a:gd name="T50" fmla="*/ 1018 w 1683"/>
                        <a:gd name="T51" fmla="*/ 989 h 1039"/>
                        <a:gd name="T52" fmla="*/ 1058 w 1683"/>
                        <a:gd name="T53" fmla="*/ 1027 h 1039"/>
                        <a:gd name="T54" fmla="*/ 1099 w 1683"/>
                        <a:gd name="T55" fmla="*/ 1036 h 1039"/>
                        <a:gd name="T56" fmla="*/ 1139 w 1683"/>
                        <a:gd name="T57" fmla="*/ 1036 h 1039"/>
                        <a:gd name="T58" fmla="*/ 1177 w 1683"/>
                        <a:gd name="T59" fmla="*/ 1036 h 1039"/>
                        <a:gd name="T60" fmla="*/ 1218 w 1683"/>
                        <a:gd name="T61" fmla="*/ 1036 h 1039"/>
                        <a:gd name="T62" fmla="*/ 1258 w 1683"/>
                        <a:gd name="T63" fmla="*/ 1036 h 1039"/>
                        <a:gd name="T64" fmla="*/ 1299 w 1683"/>
                        <a:gd name="T65" fmla="*/ 1036 h 1039"/>
                        <a:gd name="T66" fmla="*/ 1336 w 1683"/>
                        <a:gd name="T67" fmla="*/ 1036 h 1039"/>
                        <a:gd name="T68" fmla="*/ 1377 w 1683"/>
                        <a:gd name="T69" fmla="*/ 1036 h 1039"/>
                        <a:gd name="T70" fmla="*/ 1417 w 1683"/>
                        <a:gd name="T71" fmla="*/ 1036 h 1039"/>
                        <a:gd name="T72" fmla="*/ 1455 w 1683"/>
                        <a:gd name="T73" fmla="*/ 1036 h 1039"/>
                        <a:gd name="T74" fmla="*/ 1495 w 1683"/>
                        <a:gd name="T75" fmla="*/ 1039 h 1039"/>
                        <a:gd name="T76" fmla="*/ 1536 w 1683"/>
                        <a:gd name="T77" fmla="*/ 1039 h 1039"/>
                        <a:gd name="T78" fmla="*/ 1577 w 1683"/>
                        <a:gd name="T79" fmla="*/ 1039 h 1039"/>
                        <a:gd name="T80" fmla="*/ 1614 w 1683"/>
                        <a:gd name="T81" fmla="*/ 1039 h 1039"/>
                        <a:gd name="T82" fmla="*/ 1655 w 1683"/>
                        <a:gd name="T83" fmla="*/ 1039 h 103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683"/>
                        <a:gd name="T127" fmla="*/ 0 h 1039"/>
                        <a:gd name="T128" fmla="*/ 1683 w 1683"/>
                        <a:gd name="T129" fmla="*/ 1039 h 1039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683" h="1039">
                          <a:moveTo>
                            <a:pt x="0" y="1039"/>
                          </a:moveTo>
                          <a:lnTo>
                            <a:pt x="12" y="1039"/>
                          </a:lnTo>
                          <a:lnTo>
                            <a:pt x="25" y="1039"/>
                          </a:lnTo>
                          <a:lnTo>
                            <a:pt x="37" y="1039"/>
                          </a:lnTo>
                          <a:lnTo>
                            <a:pt x="53" y="1039"/>
                          </a:lnTo>
                          <a:lnTo>
                            <a:pt x="65" y="1039"/>
                          </a:lnTo>
                          <a:lnTo>
                            <a:pt x="78" y="1039"/>
                          </a:lnTo>
                          <a:lnTo>
                            <a:pt x="90" y="1039"/>
                          </a:lnTo>
                          <a:lnTo>
                            <a:pt x="106" y="1039"/>
                          </a:lnTo>
                          <a:lnTo>
                            <a:pt x="118" y="1039"/>
                          </a:lnTo>
                          <a:lnTo>
                            <a:pt x="131" y="1039"/>
                          </a:lnTo>
                          <a:lnTo>
                            <a:pt x="143" y="1039"/>
                          </a:lnTo>
                          <a:lnTo>
                            <a:pt x="159" y="1039"/>
                          </a:lnTo>
                          <a:lnTo>
                            <a:pt x="171" y="1039"/>
                          </a:lnTo>
                          <a:lnTo>
                            <a:pt x="184" y="1039"/>
                          </a:lnTo>
                          <a:lnTo>
                            <a:pt x="196" y="1036"/>
                          </a:lnTo>
                          <a:lnTo>
                            <a:pt x="212" y="1036"/>
                          </a:lnTo>
                          <a:lnTo>
                            <a:pt x="225" y="1036"/>
                          </a:lnTo>
                          <a:lnTo>
                            <a:pt x="237" y="1036"/>
                          </a:lnTo>
                          <a:lnTo>
                            <a:pt x="250" y="1036"/>
                          </a:lnTo>
                          <a:lnTo>
                            <a:pt x="265" y="1036"/>
                          </a:lnTo>
                          <a:lnTo>
                            <a:pt x="278" y="1036"/>
                          </a:lnTo>
                          <a:lnTo>
                            <a:pt x="290" y="1036"/>
                          </a:lnTo>
                          <a:lnTo>
                            <a:pt x="303" y="1036"/>
                          </a:lnTo>
                          <a:lnTo>
                            <a:pt x="318" y="1036"/>
                          </a:lnTo>
                          <a:lnTo>
                            <a:pt x="331" y="1036"/>
                          </a:lnTo>
                          <a:lnTo>
                            <a:pt x="343" y="1036"/>
                          </a:lnTo>
                          <a:lnTo>
                            <a:pt x="356" y="1036"/>
                          </a:lnTo>
                          <a:lnTo>
                            <a:pt x="371" y="1036"/>
                          </a:lnTo>
                          <a:lnTo>
                            <a:pt x="384" y="1036"/>
                          </a:lnTo>
                          <a:lnTo>
                            <a:pt x="396" y="1036"/>
                          </a:lnTo>
                          <a:lnTo>
                            <a:pt x="409" y="1036"/>
                          </a:lnTo>
                          <a:lnTo>
                            <a:pt x="424" y="1036"/>
                          </a:lnTo>
                          <a:lnTo>
                            <a:pt x="437" y="1036"/>
                          </a:lnTo>
                          <a:lnTo>
                            <a:pt x="449" y="1036"/>
                          </a:lnTo>
                          <a:lnTo>
                            <a:pt x="462" y="1036"/>
                          </a:lnTo>
                          <a:lnTo>
                            <a:pt x="474" y="1036"/>
                          </a:lnTo>
                          <a:lnTo>
                            <a:pt x="490" y="1036"/>
                          </a:lnTo>
                          <a:lnTo>
                            <a:pt x="502" y="1036"/>
                          </a:lnTo>
                          <a:lnTo>
                            <a:pt x="515" y="1036"/>
                          </a:lnTo>
                          <a:lnTo>
                            <a:pt x="527" y="1036"/>
                          </a:lnTo>
                          <a:lnTo>
                            <a:pt x="543" y="1036"/>
                          </a:lnTo>
                          <a:lnTo>
                            <a:pt x="556" y="1036"/>
                          </a:lnTo>
                          <a:lnTo>
                            <a:pt x="568" y="1036"/>
                          </a:lnTo>
                          <a:lnTo>
                            <a:pt x="581" y="1033"/>
                          </a:lnTo>
                          <a:lnTo>
                            <a:pt x="596" y="1030"/>
                          </a:lnTo>
                          <a:lnTo>
                            <a:pt x="609" y="1027"/>
                          </a:lnTo>
                          <a:lnTo>
                            <a:pt x="621" y="1017"/>
                          </a:lnTo>
                          <a:lnTo>
                            <a:pt x="634" y="1008"/>
                          </a:lnTo>
                          <a:lnTo>
                            <a:pt x="649" y="989"/>
                          </a:lnTo>
                          <a:lnTo>
                            <a:pt x="662" y="964"/>
                          </a:lnTo>
                          <a:lnTo>
                            <a:pt x="674" y="927"/>
                          </a:lnTo>
                          <a:lnTo>
                            <a:pt x="687" y="880"/>
                          </a:lnTo>
                          <a:lnTo>
                            <a:pt x="702" y="821"/>
                          </a:lnTo>
                          <a:lnTo>
                            <a:pt x="715" y="746"/>
                          </a:lnTo>
                          <a:lnTo>
                            <a:pt x="727" y="656"/>
                          </a:lnTo>
                          <a:lnTo>
                            <a:pt x="740" y="556"/>
                          </a:lnTo>
                          <a:lnTo>
                            <a:pt x="755" y="446"/>
                          </a:lnTo>
                          <a:lnTo>
                            <a:pt x="768" y="337"/>
                          </a:lnTo>
                          <a:lnTo>
                            <a:pt x="780" y="231"/>
                          </a:lnTo>
                          <a:lnTo>
                            <a:pt x="793" y="138"/>
                          </a:lnTo>
                          <a:lnTo>
                            <a:pt x="808" y="63"/>
                          </a:lnTo>
                          <a:lnTo>
                            <a:pt x="821" y="16"/>
                          </a:lnTo>
                          <a:lnTo>
                            <a:pt x="833" y="0"/>
                          </a:lnTo>
                          <a:lnTo>
                            <a:pt x="846" y="16"/>
                          </a:lnTo>
                          <a:lnTo>
                            <a:pt x="862" y="63"/>
                          </a:lnTo>
                          <a:lnTo>
                            <a:pt x="874" y="138"/>
                          </a:lnTo>
                          <a:lnTo>
                            <a:pt x="887" y="231"/>
                          </a:lnTo>
                          <a:lnTo>
                            <a:pt x="899" y="337"/>
                          </a:lnTo>
                          <a:lnTo>
                            <a:pt x="915" y="446"/>
                          </a:lnTo>
                          <a:lnTo>
                            <a:pt x="927" y="556"/>
                          </a:lnTo>
                          <a:lnTo>
                            <a:pt x="940" y="656"/>
                          </a:lnTo>
                          <a:lnTo>
                            <a:pt x="952" y="746"/>
                          </a:lnTo>
                          <a:lnTo>
                            <a:pt x="965" y="821"/>
                          </a:lnTo>
                          <a:lnTo>
                            <a:pt x="980" y="880"/>
                          </a:lnTo>
                          <a:lnTo>
                            <a:pt x="993" y="927"/>
                          </a:lnTo>
                          <a:lnTo>
                            <a:pt x="1005" y="964"/>
                          </a:lnTo>
                          <a:lnTo>
                            <a:pt x="1018" y="989"/>
                          </a:lnTo>
                          <a:lnTo>
                            <a:pt x="1033" y="1008"/>
                          </a:lnTo>
                          <a:lnTo>
                            <a:pt x="1046" y="1017"/>
                          </a:lnTo>
                          <a:lnTo>
                            <a:pt x="1058" y="1027"/>
                          </a:lnTo>
                          <a:lnTo>
                            <a:pt x="1071" y="1030"/>
                          </a:lnTo>
                          <a:lnTo>
                            <a:pt x="1086" y="1033"/>
                          </a:lnTo>
                          <a:lnTo>
                            <a:pt x="1099" y="1036"/>
                          </a:lnTo>
                          <a:lnTo>
                            <a:pt x="1111" y="1036"/>
                          </a:lnTo>
                          <a:lnTo>
                            <a:pt x="1124" y="1036"/>
                          </a:lnTo>
                          <a:lnTo>
                            <a:pt x="1139" y="1036"/>
                          </a:lnTo>
                          <a:lnTo>
                            <a:pt x="1152" y="1036"/>
                          </a:lnTo>
                          <a:lnTo>
                            <a:pt x="1164" y="1036"/>
                          </a:lnTo>
                          <a:lnTo>
                            <a:pt x="1177" y="1036"/>
                          </a:lnTo>
                          <a:lnTo>
                            <a:pt x="1193" y="1036"/>
                          </a:lnTo>
                          <a:lnTo>
                            <a:pt x="1205" y="1036"/>
                          </a:lnTo>
                          <a:lnTo>
                            <a:pt x="1218" y="1036"/>
                          </a:lnTo>
                          <a:lnTo>
                            <a:pt x="1230" y="1036"/>
                          </a:lnTo>
                          <a:lnTo>
                            <a:pt x="1246" y="1036"/>
                          </a:lnTo>
                          <a:lnTo>
                            <a:pt x="1258" y="1036"/>
                          </a:lnTo>
                          <a:lnTo>
                            <a:pt x="1271" y="1036"/>
                          </a:lnTo>
                          <a:lnTo>
                            <a:pt x="1283" y="1036"/>
                          </a:lnTo>
                          <a:lnTo>
                            <a:pt x="1299" y="1036"/>
                          </a:lnTo>
                          <a:lnTo>
                            <a:pt x="1311" y="1036"/>
                          </a:lnTo>
                          <a:lnTo>
                            <a:pt x="1324" y="1036"/>
                          </a:lnTo>
                          <a:lnTo>
                            <a:pt x="1336" y="1036"/>
                          </a:lnTo>
                          <a:lnTo>
                            <a:pt x="1352" y="1036"/>
                          </a:lnTo>
                          <a:lnTo>
                            <a:pt x="1364" y="1036"/>
                          </a:lnTo>
                          <a:lnTo>
                            <a:pt x="1377" y="1036"/>
                          </a:lnTo>
                          <a:lnTo>
                            <a:pt x="1389" y="1036"/>
                          </a:lnTo>
                          <a:lnTo>
                            <a:pt x="1402" y="1036"/>
                          </a:lnTo>
                          <a:lnTo>
                            <a:pt x="1417" y="1036"/>
                          </a:lnTo>
                          <a:lnTo>
                            <a:pt x="1430" y="1036"/>
                          </a:lnTo>
                          <a:lnTo>
                            <a:pt x="1442" y="1036"/>
                          </a:lnTo>
                          <a:lnTo>
                            <a:pt x="1455" y="1036"/>
                          </a:lnTo>
                          <a:lnTo>
                            <a:pt x="1470" y="1036"/>
                          </a:lnTo>
                          <a:lnTo>
                            <a:pt x="1483" y="1039"/>
                          </a:lnTo>
                          <a:lnTo>
                            <a:pt x="1495" y="1039"/>
                          </a:lnTo>
                          <a:lnTo>
                            <a:pt x="1508" y="1039"/>
                          </a:lnTo>
                          <a:lnTo>
                            <a:pt x="1524" y="1039"/>
                          </a:lnTo>
                          <a:lnTo>
                            <a:pt x="1536" y="1039"/>
                          </a:lnTo>
                          <a:lnTo>
                            <a:pt x="1549" y="1039"/>
                          </a:lnTo>
                          <a:lnTo>
                            <a:pt x="1561" y="1039"/>
                          </a:lnTo>
                          <a:lnTo>
                            <a:pt x="1577" y="1039"/>
                          </a:lnTo>
                          <a:lnTo>
                            <a:pt x="1589" y="1039"/>
                          </a:lnTo>
                          <a:lnTo>
                            <a:pt x="1602" y="1039"/>
                          </a:lnTo>
                          <a:lnTo>
                            <a:pt x="1614" y="1039"/>
                          </a:lnTo>
                          <a:lnTo>
                            <a:pt x="1630" y="1039"/>
                          </a:lnTo>
                          <a:lnTo>
                            <a:pt x="1642" y="1039"/>
                          </a:lnTo>
                          <a:lnTo>
                            <a:pt x="1655" y="1039"/>
                          </a:lnTo>
                          <a:lnTo>
                            <a:pt x="1667" y="1039"/>
                          </a:lnTo>
                          <a:lnTo>
                            <a:pt x="1683" y="1039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D2AA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23" name="Straight Connector 15"/>
                    <p:cNvCxnSpPr/>
                    <p:nvPr/>
                  </p:nvCxnSpPr>
                  <p:spPr>
                    <a:xfrm flipH="1">
                      <a:off x="376238" y="2306638"/>
                      <a:ext cx="244792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Rectangle 16"/>
                    <p:cNvSpPr/>
                    <p:nvPr/>
                  </p:nvSpPr>
                  <p:spPr>
                    <a:xfrm>
                      <a:off x="-116448" y="2231170"/>
                      <a:ext cx="468313" cy="4228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9" name="Rectangle 11"/>
                  <p:cNvSpPr/>
                  <p:nvPr/>
                </p:nvSpPr>
                <p:spPr>
                  <a:xfrm>
                    <a:off x="2824163" y="2071678"/>
                    <a:ext cx="1800225" cy="3667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" name="TextBox 7"/>
                <p:cNvSpPr txBox="1"/>
                <p:nvPr/>
              </p:nvSpPr>
              <p:spPr>
                <a:xfrm>
                  <a:off x="4921273" y="5086096"/>
                  <a:ext cx="714380" cy="143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rgbClr val="FF0000"/>
                      </a:solidFill>
                    </a:rPr>
                    <a:t>Prior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" name="TextBox 7"/>
              <p:cNvSpPr txBox="1"/>
              <p:nvPr/>
            </p:nvSpPr>
            <p:spPr>
              <a:xfrm>
                <a:off x="3277553" y="4221088"/>
                <a:ext cx="8258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3"/>
                    </a:solidFill>
                  </a:rPr>
                  <a:t>Observed </a:t>
                </a:r>
                <a:endParaRPr lang="en-GB" sz="14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1" name="TextBox 7"/>
            <p:cNvSpPr txBox="1"/>
            <p:nvPr/>
          </p:nvSpPr>
          <p:spPr>
            <a:xfrm>
              <a:off x="4498510" y="3751618"/>
              <a:ext cx="1101263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A960"/>
                  </a:solidFill>
                </a:rPr>
                <a:t>Posterior </a:t>
              </a:r>
              <a:endParaRPr lang="en-GB" sz="1400" b="1" dirty="0">
                <a:solidFill>
                  <a:srgbClr val="FFA96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195736" y="5157192"/>
            <a:ext cx="7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5      7</a:t>
            </a:r>
            <a:endParaRPr lang="it-IT" dirty="0"/>
          </a:p>
        </p:txBody>
      </p:sp>
      <p:cxnSp>
        <p:nvCxnSpPr>
          <p:cNvPr id="27" name="Connettore 1 26"/>
          <p:cNvCxnSpPr>
            <a:stCxn id="20" idx="24"/>
          </p:cNvCxnSpPr>
          <p:nvPr/>
        </p:nvCxnSpPr>
        <p:spPr>
          <a:xfrm flipH="1">
            <a:off x="2771800" y="4852597"/>
            <a:ext cx="12468" cy="3045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2327284" y="4852597"/>
            <a:ext cx="12468" cy="3045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7"/>
          <p:cNvSpPr txBox="1"/>
          <p:nvPr/>
        </p:nvSpPr>
        <p:spPr>
          <a:xfrm>
            <a:off x="4294389" y="5157192"/>
            <a:ext cx="1285723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Width (mm)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075040" y="1988840"/>
            <a:ext cx="3673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The posterior estimate is biased towards  the prior mean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Prior permits to increase accuracy, useful considering uncertainty of observations</a:t>
            </a: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34" name="Rettangolo 33"/>
          <p:cNvSpPr/>
          <p:nvPr/>
        </p:nvSpPr>
        <p:spPr>
          <a:xfrm>
            <a:off x="5076056" y="6309320"/>
            <a:ext cx="381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O’Reilly et al, EJN 2012(35), 1169-72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682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192750"/>
            <a:ext cx="883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When stimuli are ambiguous, prior govern perception…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3312368" cy="331236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05344" y="4293096"/>
            <a:ext cx="264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The Muller-</a:t>
            </a:r>
            <a:r>
              <a:rPr lang="en-GB" sz="2000" dirty="0" err="1" smtClean="0"/>
              <a:t>Lyer</a:t>
            </a:r>
            <a:r>
              <a:rPr lang="en-GB" sz="2000" dirty="0" smtClean="0"/>
              <a:t> Illusion</a:t>
            </a:r>
            <a:endParaRPr lang="en-GB" sz="2000" dirty="0"/>
          </a:p>
        </p:txBody>
      </p:sp>
      <p:sp>
        <p:nvSpPr>
          <p:cNvPr id="11" name="Rettangolo 10"/>
          <p:cNvSpPr/>
          <p:nvPr/>
        </p:nvSpPr>
        <p:spPr>
          <a:xfrm>
            <a:off x="70992" y="5157192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Priors could be acquired trough long experience with the environment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Some others priors seem to be innate</a:t>
            </a:r>
            <a:endParaRPr lang="en-GB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127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-2738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Bayesian system incorporates prior knowledge </a:t>
            </a:r>
            <a:r>
              <a:rPr lang="en-GB" sz="2800" b="1" i="1" dirty="0" smtClean="0">
                <a:solidFill>
                  <a:schemeClr val="bg1"/>
                </a:solidFill>
              </a:rPr>
              <a:t>to update our beliefs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05273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The posterior distribution as the new prior, which can be updated using new observation 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Bayes’ rules allow to learn from observations one after the other  and shows that the more data we have, the more precise our estimate on the parameters </a:t>
            </a:r>
          </a:p>
          <a:p>
            <a:endParaRPr lang="en-GB" sz="2400" dirty="0"/>
          </a:p>
        </p:txBody>
      </p:sp>
      <p:pic>
        <p:nvPicPr>
          <p:cNvPr id="7" name="Picture 2" descr="Image: Nature magaz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778102" cy="2669355"/>
          </a:xfrm>
          <a:prstGeom prst="rect">
            <a:avLst/>
          </a:prstGeom>
          <a:noFill/>
        </p:spPr>
      </p:pic>
      <p:sp>
        <p:nvSpPr>
          <p:cNvPr id="8" name="TextBox 153"/>
          <p:cNvSpPr txBox="1"/>
          <p:nvPr/>
        </p:nvSpPr>
        <p:spPr>
          <a:xfrm>
            <a:off x="714348" y="6357958"/>
            <a:ext cx="292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Körding &amp; Wolpert (2004) </a:t>
            </a:r>
            <a:r>
              <a:rPr lang="de-DE" sz="1200" i="1" dirty="0" smtClean="0"/>
              <a:t>Nature</a:t>
            </a:r>
            <a:endParaRPr lang="en-GB" sz="1200" i="1" dirty="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44008" y="4077072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 smtClean="0"/>
              <a:t>Learning as a form of Bayesian reasoning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2481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51384" y="134076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 disease occurs in 0.5% of population.</a:t>
            </a:r>
          </a:p>
          <a:p>
            <a:endParaRPr lang="en-GB" sz="2400" dirty="0" smtClean="0"/>
          </a:p>
          <a:p>
            <a:r>
              <a:rPr lang="en-GB" sz="2400" dirty="0" smtClean="0"/>
              <a:t>A diagnostic test gives a positive result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99% of people with the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5% of people without the disease (false positive)</a:t>
            </a:r>
          </a:p>
          <a:p>
            <a:endParaRPr lang="en-GB" sz="2400" dirty="0" smtClean="0"/>
          </a:p>
          <a:p>
            <a:r>
              <a:rPr lang="en-GB" sz="2400" dirty="0" smtClean="0"/>
              <a:t>A random person off the street is found to have a positive test result.</a:t>
            </a:r>
          </a:p>
          <a:p>
            <a:endParaRPr lang="en-GB" sz="2400" dirty="0"/>
          </a:p>
          <a:p>
            <a:r>
              <a:rPr lang="en-GB" sz="2400" dirty="0" smtClean="0"/>
              <a:t>What is the probability that this person has the disease?</a:t>
            </a:r>
          </a:p>
          <a:p>
            <a:r>
              <a:rPr lang="en-GB" sz="2400" dirty="0" smtClean="0"/>
              <a:t>A: 0-30%</a:t>
            </a:r>
          </a:p>
          <a:p>
            <a:r>
              <a:rPr lang="en-GB" sz="2400" dirty="0" smtClean="0"/>
              <a:t>B: 30-70%</a:t>
            </a:r>
          </a:p>
          <a:p>
            <a:r>
              <a:rPr lang="en-GB" sz="2400" dirty="0" smtClean="0"/>
              <a:t>C: 70-99%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7544" y="5013176"/>
            <a:ext cx="1440160" cy="432048"/>
          </a:xfrm>
          <a:prstGeom prst="ellipse">
            <a:avLst/>
          </a:prstGeom>
          <a:noFill/>
          <a:ln w="31750">
            <a:solidFill>
              <a:srgbClr val="11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Resources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340768"/>
            <a:ext cx="89644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5075B"/>
                </a:solidFill>
              </a:rPr>
              <a:t>Further Reading</a:t>
            </a:r>
          </a:p>
          <a:p>
            <a:endParaRPr lang="en-GB" dirty="0" smtClean="0"/>
          </a:p>
          <a:p>
            <a:r>
              <a:rPr lang="en-GB" sz="2200" dirty="0" smtClean="0"/>
              <a:t>Will Penny’s slides (on his website)</a:t>
            </a:r>
          </a:p>
          <a:p>
            <a:endParaRPr lang="en-GB" sz="1000" dirty="0" smtClean="0"/>
          </a:p>
          <a:p>
            <a:r>
              <a:rPr lang="en-GB" sz="2200" dirty="0" smtClean="0"/>
              <a:t>O’Reilly et al. (2012) How </a:t>
            </a:r>
            <a:r>
              <a:rPr lang="en-GB" sz="2200" dirty="0"/>
              <a:t>can a Bayesian approach inform neuroscience</a:t>
            </a:r>
            <a:r>
              <a:rPr lang="en-GB" sz="2200" dirty="0" smtClean="0"/>
              <a:t>? </a:t>
            </a:r>
            <a:r>
              <a:rPr lang="en-GB" sz="2200" i="1" dirty="0" smtClean="0"/>
              <a:t>EJN</a:t>
            </a:r>
          </a:p>
          <a:p>
            <a:endParaRPr lang="en-GB" sz="1000" dirty="0" smtClean="0"/>
          </a:p>
          <a:p>
            <a:r>
              <a:rPr lang="en-GB" sz="2200" dirty="0" err="1" smtClean="0"/>
              <a:t>LessWrong</a:t>
            </a:r>
            <a:r>
              <a:rPr lang="en-GB" sz="2200" dirty="0" smtClean="0"/>
              <a:t> Blog Page on Bayes</a:t>
            </a:r>
          </a:p>
          <a:p>
            <a:endParaRPr lang="en-GB" sz="1000" dirty="0" smtClean="0"/>
          </a:p>
          <a:p>
            <a:r>
              <a:rPr lang="en-GB" sz="2200" dirty="0" smtClean="0"/>
              <a:t>History of Bayes Rule by Sharon </a:t>
            </a:r>
            <a:r>
              <a:rPr lang="en-GB" sz="2200" dirty="0" err="1" smtClean="0"/>
              <a:t>McGrayne</a:t>
            </a:r>
            <a:endParaRPr lang="en-GB" sz="2200" dirty="0" smtClean="0"/>
          </a:p>
          <a:p>
            <a:endParaRPr lang="en-GB" sz="1000" dirty="0" smtClean="0"/>
          </a:p>
          <a:p>
            <a:r>
              <a:rPr lang="en-GB" sz="2200" dirty="0" smtClean="0"/>
              <a:t>Previous </a:t>
            </a:r>
            <a:r>
              <a:rPr lang="en-GB" sz="2200" dirty="0" err="1" smtClean="0"/>
              <a:t>MfD</a:t>
            </a:r>
            <a:r>
              <a:rPr lang="en-GB" sz="2200" dirty="0" smtClean="0"/>
              <a:t> slides</a:t>
            </a:r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02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179512" y="1916832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i="1" dirty="0" smtClean="0"/>
              <a:t>Thanks to Will Penny and previous </a:t>
            </a:r>
            <a:r>
              <a:rPr lang="en-GB" sz="2600" i="1" dirty="0" err="1" smtClean="0"/>
              <a:t>MfD</a:t>
            </a:r>
            <a:r>
              <a:rPr lang="en-GB" sz="2600" i="1" dirty="0" smtClean="0"/>
              <a:t> presentations, and…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60053" b="10868"/>
          <a:stretch/>
        </p:blipFill>
        <p:spPr>
          <a:xfrm>
            <a:off x="1763688" y="2924944"/>
            <a:ext cx="5436759" cy="230425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310342" y="192750"/>
            <a:ext cx="865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Thanks!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786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How do we figure this out?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384" y="1325081"/>
            <a:ext cx="81970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A disease occurs in </a:t>
            </a:r>
            <a:r>
              <a:rPr lang="en-GB" sz="2400" b="1" i="1" dirty="0" smtClean="0"/>
              <a:t>0.5%</a:t>
            </a:r>
            <a:r>
              <a:rPr lang="en-GB" sz="2400" i="1" dirty="0" smtClean="0"/>
              <a:t> of population.</a:t>
            </a:r>
          </a:p>
          <a:p>
            <a:r>
              <a:rPr lang="en-GB" sz="2400" b="1" i="1" dirty="0" smtClean="0"/>
              <a:t>99%</a:t>
            </a:r>
            <a:r>
              <a:rPr lang="en-GB" sz="2400" i="1" dirty="0" smtClean="0"/>
              <a:t> of people </a:t>
            </a:r>
            <a:r>
              <a:rPr lang="en-GB" sz="2400" b="1" i="1" dirty="0" smtClean="0"/>
              <a:t>with the disease </a:t>
            </a:r>
            <a:r>
              <a:rPr lang="en-GB" sz="2400" i="1" dirty="0" smtClean="0"/>
              <a:t>have a </a:t>
            </a:r>
            <a:r>
              <a:rPr lang="en-GB" sz="2400" b="1" i="1" dirty="0" smtClean="0"/>
              <a:t>positive</a:t>
            </a:r>
            <a:r>
              <a:rPr lang="en-GB" sz="2400" i="1" dirty="0" smtClean="0"/>
              <a:t> test result.</a:t>
            </a:r>
          </a:p>
          <a:p>
            <a:r>
              <a:rPr lang="en-GB" sz="2400" b="1" i="1" dirty="0" smtClean="0"/>
              <a:t>5%</a:t>
            </a:r>
            <a:r>
              <a:rPr lang="en-GB" sz="2400" i="1" dirty="0" smtClean="0"/>
              <a:t> of people </a:t>
            </a:r>
            <a:r>
              <a:rPr lang="en-GB" sz="2400" b="1" i="1" dirty="0" smtClean="0"/>
              <a:t>without the disease</a:t>
            </a:r>
            <a:r>
              <a:rPr lang="en-GB" sz="2400" i="1" dirty="0" smtClean="0"/>
              <a:t> have a </a:t>
            </a:r>
            <a:r>
              <a:rPr lang="en-GB" sz="2400" b="1" i="1" dirty="0" smtClean="0"/>
              <a:t>positive</a:t>
            </a:r>
            <a:r>
              <a:rPr lang="en-GB" sz="2400" i="1" dirty="0" smtClean="0"/>
              <a:t> test result.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5075B"/>
                </a:solidFill>
              </a:rPr>
              <a:t>A = disease</a:t>
            </a:r>
          </a:p>
          <a:p>
            <a:r>
              <a:rPr lang="en-GB" sz="2400" b="1" dirty="0" smtClean="0">
                <a:solidFill>
                  <a:srgbClr val="05075B"/>
                </a:solidFill>
              </a:rPr>
              <a:t>B = positive test result</a:t>
            </a:r>
          </a:p>
          <a:p>
            <a:endParaRPr lang="en-GB" sz="2400" dirty="0"/>
          </a:p>
          <a:p>
            <a:r>
              <a:rPr lang="en-GB" sz="2400" dirty="0" smtClean="0"/>
              <a:t>P(A)	= 0.005			(probability of having disease)</a:t>
            </a:r>
          </a:p>
          <a:p>
            <a:r>
              <a:rPr lang="en-GB" sz="2400" dirty="0" smtClean="0"/>
              <a:t>P(~A)	= 1 – 0.005 = 0.995	(probability of not having disease)</a:t>
            </a:r>
          </a:p>
          <a:p>
            <a:endParaRPr lang="en-GB" sz="2400" dirty="0"/>
          </a:p>
          <a:p>
            <a:r>
              <a:rPr lang="en-GB" sz="2400" dirty="0" smtClean="0"/>
              <a:t>P(B) 	=  P(B|A) * P(A)     +     P(B|~A) * P(~A)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= (0.99 * 0.005)     +    (0.05 * 0.995)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=  0.055</a:t>
            </a:r>
          </a:p>
          <a:p>
            <a:endParaRPr lang="en-GB" sz="1400" dirty="0"/>
          </a:p>
          <a:p>
            <a:r>
              <a:rPr lang="en-GB" sz="2400" b="1" dirty="0" smtClean="0">
                <a:solidFill>
                  <a:srgbClr val="05075B"/>
                </a:solidFill>
              </a:rPr>
              <a:t>i.e. &gt;5% of </a:t>
            </a:r>
            <a:r>
              <a:rPr lang="en-GB" sz="2400" b="1" i="1" dirty="0" smtClean="0">
                <a:solidFill>
                  <a:srgbClr val="05075B"/>
                </a:solidFill>
              </a:rPr>
              <a:t>all</a:t>
            </a:r>
            <a:r>
              <a:rPr lang="en-GB" sz="2400" b="1" dirty="0" smtClean="0">
                <a:solidFill>
                  <a:srgbClr val="05075B"/>
                </a:solidFill>
              </a:rPr>
              <a:t> tests are positive   </a:t>
            </a:r>
            <a:endParaRPr lang="en-GB" sz="2400" b="1" dirty="0">
              <a:solidFill>
                <a:srgbClr val="050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Conditional Probabilities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343" y="1340768"/>
            <a:ext cx="87129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57150" indent="0">
              <a:buNone/>
            </a:pPr>
            <a:r>
              <a:rPr lang="en-GB" sz="2200" dirty="0" smtClean="0"/>
              <a:t>P(B|A)	     = 0.99 		probability of +</a:t>
            </a:r>
            <a:r>
              <a:rPr lang="en-GB" sz="2200" dirty="0" err="1" smtClean="0"/>
              <a:t>ve</a:t>
            </a:r>
            <a:r>
              <a:rPr lang="en-GB" sz="2200" dirty="0" smtClean="0"/>
              <a:t> result </a:t>
            </a:r>
            <a:r>
              <a:rPr lang="en-GB" sz="2200" b="1" dirty="0" smtClean="0"/>
              <a:t>given</a:t>
            </a:r>
            <a:r>
              <a:rPr lang="en-GB" sz="2200" dirty="0" smtClean="0"/>
              <a:t> disease</a:t>
            </a:r>
          </a:p>
          <a:p>
            <a:pPr marL="57150" indent="0">
              <a:buNone/>
            </a:pPr>
            <a:endParaRPr lang="en-GB" sz="1000" dirty="0" smtClean="0"/>
          </a:p>
          <a:p>
            <a:pPr marL="57150" indent="0">
              <a:buNone/>
            </a:pPr>
            <a:r>
              <a:rPr lang="en-GB" sz="2200" dirty="0" smtClean="0"/>
              <a:t>P(~B|A)    = 1 – 0.99 = 0.01	probability of -</a:t>
            </a:r>
            <a:r>
              <a:rPr lang="en-GB" sz="2200" dirty="0" err="1" smtClean="0"/>
              <a:t>ve</a:t>
            </a:r>
            <a:r>
              <a:rPr lang="en-GB" sz="2200" dirty="0" smtClean="0"/>
              <a:t>  result </a:t>
            </a:r>
            <a:r>
              <a:rPr lang="en-GB" sz="2200" b="1" dirty="0" smtClean="0"/>
              <a:t>given</a:t>
            </a:r>
            <a:r>
              <a:rPr lang="en-GB" sz="2200" dirty="0" smtClean="0"/>
              <a:t> disease</a:t>
            </a:r>
          </a:p>
          <a:p>
            <a:pPr marL="57150" indent="0">
              <a:buNone/>
            </a:pPr>
            <a:endParaRPr lang="en-GB" sz="1000" dirty="0" smtClean="0"/>
          </a:p>
          <a:p>
            <a:pPr marL="57150" indent="0">
              <a:buNone/>
            </a:pPr>
            <a:r>
              <a:rPr lang="en-GB" sz="2200" dirty="0" smtClean="0"/>
              <a:t>P(B|~A)    = 0.05		probability of +</a:t>
            </a:r>
            <a:r>
              <a:rPr lang="en-GB" sz="2200" dirty="0" err="1" smtClean="0"/>
              <a:t>ve</a:t>
            </a:r>
            <a:r>
              <a:rPr lang="en-GB" sz="2200" dirty="0" smtClean="0"/>
              <a:t> result </a:t>
            </a:r>
            <a:r>
              <a:rPr lang="en-GB" sz="2200" b="1" dirty="0" smtClean="0"/>
              <a:t>given</a:t>
            </a:r>
            <a:r>
              <a:rPr lang="en-GB" sz="2200" dirty="0" smtClean="0"/>
              <a:t> no disease</a:t>
            </a:r>
          </a:p>
          <a:p>
            <a:pPr marL="57150" indent="0">
              <a:buNone/>
            </a:pPr>
            <a:endParaRPr lang="en-GB" sz="1000" dirty="0" smtClean="0"/>
          </a:p>
          <a:p>
            <a:pPr marL="57150" indent="0">
              <a:buNone/>
            </a:pPr>
            <a:r>
              <a:rPr lang="en-GB" sz="2200" dirty="0" smtClean="0"/>
              <a:t>P(~B|~A)  = 1 – 0.05 = 0.95	probability of -</a:t>
            </a:r>
            <a:r>
              <a:rPr lang="en-GB" sz="2200" dirty="0" err="1" smtClean="0"/>
              <a:t>ve</a:t>
            </a:r>
            <a:r>
              <a:rPr lang="en-GB" sz="2200" dirty="0" smtClean="0"/>
              <a:t>  result </a:t>
            </a:r>
            <a:r>
              <a:rPr lang="en-GB" sz="2200" b="1" dirty="0" smtClean="0"/>
              <a:t>given</a:t>
            </a:r>
            <a:r>
              <a:rPr lang="en-GB" sz="2200" dirty="0" smtClean="0"/>
              <a:t> no disease</a:t>
            </a:r>
          </a:p>
          <a:p>
            <a:pPr marL="57150" indent="0">
              <a:buNone/>
            </a:pPr>
            <a:endParaRPr lang="en-GB" sz="2000" dirty="0" smtClean="0"/>
          </a:p>
          <a:p>
            <a:pPr marL="57150" indent="0">
              <a:buNone/>
            </a:pPr>
            <a:endParaRPr lang="en-GB" sz="2400" dirty="0" smtClean="0"/>
          </a:p>
          <a:p>
            <a:pPr marL="57150" indent="0">
              <a:buNone/>
            </a:pPr>
            <a:r>
              <a:rPr lang="en-GB" sz="2400" dirty="0" smtClean="0"/>
              <a:t>We want:			</a:t>
            </a:r>
          </a:p>
          <a:p>
            <a:pPr marL="57150" indent="0" algn="ctr">
              <a:buNone/>
            </a:pPr>
            <a:r>
              <a:rPr lang="en-GB" sz="2400" b="1" dirty="0" smtClean="0">
                <a:solidFill>
                  <a:srgbClr val="0E015F"/>
                </a:solidFill>
              </a:rPr>
              <a:t>P(A|B)</a:t>
            </a:r>
          </a:p>
          <a:p>
            <a:pPr marL="57150" indent="0" algn="ctr">
              <a:buNone/>
            </a:pPr>
            <a:r>
              <a:rPr lang="en-GB" sz="2400" dirty="0" smtClean="0"/>
              <a:t>probability of disease </a:t>
            </a:r>
            <a:r>
              <a:rPr lang="en-GB" sz="2400" b="1" i="1" dirty="0" smtClean="0"/>
              <a:t>given</a:t>
            </a:r>
            <a:r>
              <a:rPr lang="en-GB" sz="2400" i="1" dirty="0" smtClean="0"/>
              <a:t> </a:t>
            </a:r>
            <a:r>
              <a:rPr lang="en-GB" sz="2400" dirty="0" smtClean="0"/>
              <a:t>positive test result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9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843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Let’s take an example population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1142322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= disease</a:t>
            </a:r>
          </a:p>
          <a:p>
            <a:r>
              <a:rPr lang="en-GB" sz="2000" dirty="0" smtClean="0"/>
              <a:t>B = positive test result</a:t>
            </a:r>
          </a:p>
          <a:p>
            <a:endParaRPr lang="en-GB" sz="2000" dirty="0"/>
          </a:p>
          <a:p>
            <a:r>
              <a:rPr lang="en-GB" sz="2000" dirty="0" smtClean="0"/>
              <a:t>P(A)  = 0.005</a:t>
            </a:r>
          </a:p>
          <a:p>
            <a:r>
              <a:rPr lang="en-GB" sz="2000" dirty="0" smtClean="0"/>
              <a:t>P(B)  = 0.055</a:t>
            </a:r>
            <a:endParaRPr lang="en-GB" sz="2000" dirty="0"/>
          </a:p>
        </p:txBody>
      </p:sp>
      <p:sp>
        <p:nvSpPr>
          <p:cNvPr id="2" name="Oval 1"/>
          <p:cNvSpPr/>
          <p:nvPr/>
        </p:nvSpPr>
        <p:spPr>
          <a:xfrm>
            <a:off x="1835696" y="1142323"/>
            <a:ext cx="5566590" cy="5400600"/>
          </a:xfrm>
          <a:prstGeom prst="ellipse">
            <a:avLst/>
          </a:prstGeom>
          <a:noFill/>
          <a:ln w="38100">
            <a:solidFill>
              <a:srgbClr val="0E0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823455" y="3735558"/>
            <a:ext cx="1800200" cy="1781674"/>
          </a:xfrm>
          <a:prstGeom prst="ellipse">
            <a:avLst/>
          </a:prstGeom>
          <a:solidFill>
            <a:srgbClr val="05075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23555" y="4455638"/>
            <a:ext cx="1008112" cy="1008112"/>
          </a:xfrm>
          <a:prstGeom prst="ellipse">
            <a:avLst/>
          </a:prstGeom>
          <a:solidFill>
            <a:srgbClr val="B309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91880" y="15887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Population = 1000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96499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</a:t>
            </a:r>
            <a:r>
              <a:rPr lang="en-GB" sz="2000" b="1" dirty="0" smtClean="0"/>
              <a:t>ositive test = 55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966" y="4829090"/>
            <a:ext cx="144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disease = 5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95834" y="4743670"/>
            <a:ext cx="86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P(A,B)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6230" y="585861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5075B"/>
                </a:solidFill>
              </a:rPr>
              <a:t>P(A,B)</a:t>
            </a:r>
          </a:p>
          <a:p>
            <a:r>
              <a:rPr lang="en-GB" sz="2000" b="1" dirty="0" smtClean="0">
                <a:solidFill>
                  <a:srgbClr val="05075B"/>
                </a:solidFill>
              </a:rPr>
              <a:t>Joint Probability</a:t>
            </a:r>
            <a:endParaRPr lang="en-GB" sz="2000" b="1" dirty="0">
              <a:solidFill>
                <a:srgbClr val="050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4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2" y="192750"/>
            <a:ext cx="807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</a:t>
            </a:r>
            <a:r>
              <a:rPr lang="en-GB" sz="2800" b="1" dirty="0" smtClean="0">
                <a:solidFill>
                  <a:schemeClr val="bg1"/>
                </a:solidFill>
              </a:rPr>
              <a:t>e already </a:t>
            </a:r>
            <a:r>
              <a:rPr lang="en-GB" sz="2800" b="1" i="1" dirty="0" smtClean="0">
                <a:solidFill>
                  <a:schemeClr val="bg1"/>
                </a:solidFill>
              </a:rPr>
              <a:t>know</a:t>
            </a:r>
            <a:r>
              <a:rPr lang="en-GB" sz="2800" b="1" dirty="0" smtClean="0">
                <a:solidFill>
                  <a:schemeClr val="bg1"/>
                </a:solidFill>
              </a:rPr>
              <a:t> the test result was positive….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We have to take that into account!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96107" y="1940932"/>
            <a:ext cx="4853203" cy="4752528"/>
            <a:chOff x="1835696" y="1142323"/>
            <a:chExt cx="5566590" cy="5400600"/>
          </a:xfrm>
        </p:grpSpPr>
        <p:sp>
          <p:nvSpPr>
            <p:cNvPr id="9" name="Oval 8"/>
            <p:cNvSpPr/>
            <p:nvPr/>
          </p:nvSpPr>
          <p:spPr>
            <a:xfrm>
              <a:off x="1835696" y="1142323"/>
              <a:ext cx="5566590" cy="5400600"/>
            </a:xfrm>
            <a:prstGeom prst="ellipse">
              <a:avLst/>
            </a:prstGeom>
            <a:noFill/>
            <a:ln w="38100">
              <a:solidFill>
                <a:srgbClr val="0E01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823455" y="3735558"/>
              <a:ext cx="1800200" cy="1781674"/>
            </a:xfrm>
            <a:prstGeom prst="ellipse">
              <a:avLst/>
            </a:prstGeom>
            <a:solidFill>
              <a:srgbClr val="05075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723555" y="4455638"/>
              <a:ext cx="1008112" cy="1008112"/>
            </a:xfrm>
            <a:prstGeom prst="ellipse">
              <a:avLst/>
            </a:prstGeom>
            <a:solidFill>
              <a:srgbClr val="B309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3685" y="1628800"/>
              <a:ext cx="2508856" cy="45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Population = 1000</a:t>
              </a:r>
              <a:endParaRPr lang="en-GB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1051" y="3662595"/>
              <a:ext cx="2270368" cy="80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p</a:t>
              </a:r>
              <a:r>
                <a:rPr lang="en-GB" sz="2000" b="1" dirty="0" smtClean="0"/>
                <a:t>ositive test = 55</a:t>
              </a:r>
            </a:p>
            <a:p>
              <a:r>
                <a:rPr lang="en-GB" sz="2000" b="1" i="1" dirty="0" smtClean="0"/>
                <a:t>P(B)</a:t>
              </a:r>
              <a:endParaRPr lang="en-GB" sz="20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109" y="4715337"/>
              <a:ext cx="1730177" cy="80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disease = 5</a:t>
              </a:r>
            </a:p>
            <a:p>
              <a:r>
                <a:rPr lang="en-GB" sz="2000" b="1" i="1" dirty="0" smtClean="0"/>
                <a:t>P(A)</a:t>
              </a:r>
              <a:endParaRPr lang="en-GB" sz="2000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8233" y="4669803"/>
              <a:ext cx="1016529" cy="45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P(A,B)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9512" y="2283309"/>
            <a:ext cx="3719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Of all the people already in the purple circle, how many fall into the P(A,B) part?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5075B"/>
                </a:solidFill>
              </a:rPr>
              <a:t>P(A|B) = P(A,B)/P(B)</a:t>
            </a:r>
          </a:p>
        </p:txBody>
      </p:sp>
    </p:spTree>
    <p:extLst>
      <p:ext uri="{BB962C8B-B14F-4D97-AF65-F5344CB8AC3E}">
        <p14:creationId xmlns:p14="http://schemas.microsoft.com/office/powerpoint/2010/main" val="2019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Bayes’ Theorem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2014" y="1340765"/>
            <a:ext cx="279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P(A|B) = P(A,B)/P(B)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651" y="19888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same follows for the inverse: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166519" y="2492896"/>
            <a:ext cx="2810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P(B|A) = P(A,B)/P(A)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28498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Therefore, the </a:t>
            </a:r>
            <a:r>
              <a:rPr lang="en-GB" sz="2000" b="1" dirty="0" smtClean="0"/>
              <a:t>joint probability </a:t>
            </a:r>
            <a:r>
              <a:rPr lang="en-GB" sz="2000" dirty="0" smtClean="0"/>
              <a:t>can be expressed as: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3121175" y="3789040"/>
            <a:ext cx="283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P(A,B) = P(A|B)*P(B)</a:t>
            </a:r>
          </a:p>
          <a:p>
            <a:r>
              <a:rPr lang="en-GB" sz="2400" b="1" dirty="0"/>
              <a:t>P(A,B) = </a:t>
            </a:r>
            <a:r>
              <a:rPr lang="en-GB" sz="2400" b="1" dirty="0" smtClean="0"/>
              <a:t>P(B|A)*P(A)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563" y="490109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And with a bit of shuffling we get: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3118741" y="5445224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P(A|B) = P(B|A) * P(A)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55975" y="5906889"/>
            <a:ext cx="1728192" cy="0"/>
          </a:xfrm>
          <a:prstGeom prst="line">
            <a:avLst/>
          </a:prstGeom>
          <a:ln w="38100">
            <a:solidFill>
              <a:srgbClr val="050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7158" y="5949280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P(B)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 cstate="print"/>
          <a:srcRect t="6694"/>
          <a:stretch/>
        </p:blipFill>
        <p:spPr bwMode="auto">
          <a:xfrm>
            <a:off x="6804248" y="4365171"/>
            <a:ext cx="2136787" cy="22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Using Bayes’ Theorem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90" y="5733256"/>
            <a:ext cx="9062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GB" sz="2200" i="1" dirty="0" smtClean="0"/>
              <a:t>A </a:t>
            </a:r>
            <a:r>
              <a:rPr lang="en-GB" sz="2200" b="1" i="1" dirty="0" smtClean="0">
                <a:solidFill>
                  <a:srgbClr val="05075B"/>
                </a:solidFill>
              </a:rPr>
              <a:t>positive test result </a:t>
            </a:r>
            <a:r>
              <a:rPr lang="en-GB" sz="2200" i="1" dirty="0" smtClean="0"/>
              <a:t>only increases your probability of having the disease to </a:t>
            </a:r>
            <a:r>
              <a:rPr lang="en-GB" sz="2200" b="1" i="1" dirty="0" smtClean="0">
                <a:solidFill>
                  <a:srgbClr val="05075B"/>
                </a:solidFill>
              </a:rPr>
              <a:t>9%</a:t>
            </a:r>
            <a:r>
              <a:rPr lang="en-GB" sz="2200" i="1" dirty="0" smtClean="0"/>
              <a:t>, simply because the disease is very rare (relative to the false positive rate).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268760"/>
            <a:ext cx="8592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P(A) 	 = 0.005				</a:t>
            </a:r>
            <a:r>
              <a:rPr lang="en-GB" sz="2400" dirty="0" smtClean="0">
                <a:solidFill>
                  <a:srgbClr val="05075B"/>
                </a:solidFill>
              </a:rPr>
              <a:t>           </a:t>
            </a:r>
            <a:r>
              <a:rPr lang="en-GB" sz="2400" i="1" dirty="0" smtClean="0">
                <a:solidFill>
                  <a:srgbClr val="05075B"/>
                </a:solidFill>
              </a:rPr>
              <a:t>A = disease</a:t>
            </a:r>
          </a:p>
          <a:p>
            <a:r>
              <a:rPr lang="en-GB" sz="2400" dirty="0" smtClean="0"/>
              <a:t>P(B|A)  = 0.99					           </a:t>
            </a:r>
            <a:r>
              <a:rPr lang="en-GB" sz="2400" i="1" dirty="0" smtClean="0">
                <a:solidFill>
                  <a:srgbClr val="05075B"/>
                </a:solidFill>
              </a:rPr>
              <a:t>B = positive test</a:t>
            </a:r>
          </a:p>
          <a:p>
            <a:r>
              <a:rPr lang="en-GB" sz="2400" dirty="0" smtClean="0"/>
              <a:t>P(B) 	 = 0.055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118741" y="2708920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P(A|B) = P(B|A) * P(A)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55975" y="3170585"/>
            <a:ext cx="1728192" cy="0"/>
          </a:xfrm>
          <a:prstGeom prst="line">
            <a:avLst/>
          </a:prstGeom>
          <a:ln w="38100">
            <a:solidFill>
              <a:srgbClr val="050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7158" y="3212976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4825" y="3962673"/>
            <a:ext cx="301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P(A|B) = </a:t>
            </a:r>
            <a:r>
              <a:rPr lang="en-GB" sz="2400" b="1" dirty="0"/>
              <a:t> </a:t>
            </a:r>
            <a:r>
              <a:rPr lang="en-GB" sz="2400" b="1" dirty="0" smtClean="0"/>
              <a:t> 0.99 * 0.005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12059" y="4424338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3242" y="4466729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0.055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7755" y="5013176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=   0.09</a:t>
            </a:r>
          </a:p>
        </p:txBody>
      </p:sp>
      <p:sp>
        <p:nvSpPr>
          <p:cNvPr id="15" name="Oval 14"/>
          <p:cNvSpPr/>
          <p:nvPr/>
        </p:nvSpPr>
        <p:spPr>
          <a:xfrm>
            <a:off x="4377102" y="5013176"/>
            <a:ext cx="842969" cy="432048"/>
          </a:xfrm>
          <a:prstGeom prst="ellipse">
            <a:avLst/>
          </a:prstGeom>
          <a:noFill/>
          <a:ln w="31750">
            <a:solidFill>
              <a:srgbClr val="11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E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0343" y="19275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Some terminology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4149080"/>
            <a:ext cx="8763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GB" sz="2000" dirty="0" smtClean="0"/>
              <a:t>P(A): 	before test result, we estimate a 0.5% chance of having the disease</a:t>
            </a:r>
          </a:p>
          <a:p>
            <a:pPr marL="57150"/>
            <a:endParaRPr lang="en-GB" sz="1000" dirty="0" smtClean="0"/>
          </a:p>
          <a:p>
            <a:pPr marL="57150"/>
            <a:r>
              <a:rPr lang="en-GB" sz="2000" dirty="0" smtClean="0"/>
              <a:t>P(B|A):  probability of a positive test result given an underlying disease</a:t>
            </a:r>
          </a:p>
          <a:p>
            <a:pPr marL="57150"/>
            <a:endParaRPr lang="en-GB" sz="1000" dirty="0" smtClean="0"/>
          </a:p>
          <a:p>
            <a:pPr marL="57150"/>
            <a:r>
              <a:rPr lang="en-GB" sz="2000" dirty="0" smtClean="0"/>
              <a:t>P(B): 	probability of observing this outcome, taken over all possible values of A</a:t>
            </a:r>
          </a:p>
          <a:p>
            <a:pPr marL="57150"/>
            <a:r>
              <a:rPr lang="en-GB" sz="2000" dirty="0"/>
              <a:t>	</a:t>
            </a:r>
            <a:r>
              <a:rPr lang="en-GB" sz="2000" dirty="0" smtClean="0"/>
              <a:t>(disease and no disease)</a:t>
            </a:r>
          </a:p>
          <a:p>
            <a:pPr marL="57150"/>
            <a:endParaRPr lang="en-GB" sz="1000" dirty="0" smtClean="0"/>
          </a:p>
          <a:p>
            <a:pPr marL="57150"/>
            <a:r>
              <a:rPr lang="en-GB" sz="2000" dirty="0" smtClean="0"/>
              <a:t>P(A|B):  combines what you thought before obtaining the data, and the new</a:t>
            </a:r>
          </a:p>
          <a:p>
            <a:pPr marL="57150"/>
            <a:r>
              <a:rPr lang="en-GB" sz="2000" dirty="0"/>
              <a:t>	</a:t>
            </a:r>
            <a:r>
              <a:rPr lang="en-GB" sz="2000" dirty="0" smtClean="0"/>
              <a:t>information the data provided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048309" y="1988840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P(A|B) = P(B|A) * P(A)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85543" y="2450505"/>
            <a:ext cx="1728192" cy="0"/>
          </a:xfrm>
          <a:prstGeom prst="line">
            <a:avLst/>
          </a:prstGeom>
          <a:ln w="38100">
            <a:solidFill>
              <a:srgbClr val="050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36726" y="2492896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5075B"/>
                </a:solidFill>
              </a:rPr>
              <a:t>P(B)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76030" y="1619706"/>
            <a:ext cx="517241" cy="360040"/>
          </a:xfrm>
          <a:prstGeom prst="straightConnector1">
            <a:avLst/>
          </a:prstGeom>
          <a:ln w="28575">
            <a:solidFill>
              <a:srgbClr val="B309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64127" y="1547089"/>
            <a:ext cx="0" cy="432657"/>
          </a:xfrm>
          <a:prstGeom prst="straightConnector1">
            <a:avLst/>
          </a:prstGeom>
          <a:ln w="28575">
            <a:solidFill>
              <a:srgbClr val="B309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80179" y="1547089"/>
            <a:ext cx="233556" cy="432657"/>
          </a:xfrm>
          <a:prstGeom prst="straightConnector1">
            <a:avLst/>
          </a:prstGeom>
          <a:ln w="28575">
            <a:solidFill>
              <a:srgbClr val="B309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1720" y="121959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B309B7"/>
                </a:solidFill>
              </a:rPr>
              <a:t>posterior</a:t>
            </a:r>
            <a:endParaRPr lang="en-GB" sz="2000" b="1" dirty="0">
              <a:solidFill>
                <a:srgbClr val="B309B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8063" y="1146979"/>
            <a:ext cx="126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B309B7"/>
                </a:solidFill>
              </a:rPr>
              <a:t>likelihood</a:t>
            </a:r>
            <a:endParaRPr lang="en-GB" sz="2000" b="1" dirty="0">
              <a:solidFill>
                <a:srgbClr val="B309B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735" y="114697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B309B7"/>
                </a:solidFill>
              </a:rPr>
              <a:t>prior</a:t>
            </a:r>
            <a:endParaRPr lang="en-GB" sz="2000" b="1" dirty="0">
              <a:solidFill>
                <a:srgbClr val="B309B7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14111" y="2992138"/>
            <a:ext cx="361615" cy="330119"/>
          </a:xfrm>
          <a:prstGeom prst="straightConnector1">
            <a:avLst/>
          </a:prstGeom>
          <a:ln w="28575">
            <a:solidFill>
              <a:srgbClr val="B309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8494" y="3157197"/>
            <a:ext cx="255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B309B7"/>
                </a:solidFill>
              </a:rPr>
              <a:t>m</a:t>
            </a:r>
            <a:r>
              <a:rPr lang="en-GB" sz="2000" b="1" dirty="0" smtClean="0">
                <a:solidFill>
                  <a:srgbClr val="B309B7"/>
                </a:solidFill>
              </a:rPr>
              <a:t>arginal probability</a:t>
            </a:r>
            <a:endParaRPr lang="en-GB" sz="2000" b="1" dirty="0">
              <a:solidFill>
                <a:srgbClr val="B30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1018</Words>
  <Application>Microsoft Office PowerPoint</Application>
  <PresentationFormat>On-screen Show (4:3)</PresentationFormat>
  <Paragraphs>196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Bayes for Beginners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for Beginners</dc:title>
  <dc:creator>Louise Marshall</dc:creator>
  <cp:lastModifiedBy>Louise Marshall</cp:lastModifiedBy>
  <cp:revision>48</cp:revision>
  <dcterms:created xsi:type="dcterms:W3CDTF">2014-11-28T17:36:33Z</dcterms:created>
  <dcterms:modified xsi:type="dcterms:W3CDTF">2014-12-16T16:11:18Z</dcterms:modified>
</cp:coreProperties>
</file>