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85" r:id="rId3"/>
    <p:sldId id="259" r:id="rId4"/>
    <p:sldId id="258" r:id="rId5"/>
    <p:sldId id="256" r:id="rId6"/>
    <p:sldId id="260" r:id="rId7"/>
    <p:sldId id="263" r:id="rId8"/>
    <p:sldId id="261" r:id="rId9"/>
    <p:sldId id="262" r:id="rId10"/>
    <p:sldId id="264" r:id="rId11"/>
    <p:sldId id="267" r:id="rId12"/>
    <p:sldId id="265" r:id="rId13"/>
    <p:sldId id="268" r:id="rId14"/>
    <p:sldId id="269" r:id="rId15"/>
    <p:sldId id="274" r:id="rId16"/>
    <p:sldId id="266" r:id="rId17"/>
    <p:sldId id="272" r:id="rId18"/>
    <p:sldId id="275" r:id="rId19"/>
    <p:sldId id="279" r:id="rId20"/>
    <p:sldId id="280" r:id="rId21"/>
    <p:sldId id="281" r:id="rId22"/>
    <p:sldId id="282" r:id="rId23"/>
    <p:sldId id="283" r:id="rId24"/>
    <p:sldId id="284" r:id="rId25"/>
    <p:sldId id="276" r:id="rId26"/>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9" autoAdjust="0"/>
    <p:restoredTop sz="87964" autoAdjust="0"/>
  </p:normalViewPr>
  <p:slideViewPr>
    <p:cSldViewPr>
      <p:cViewPr varScale="1">
        <p:scale>
          <a:sx n="81" d="100"/>
          <a:sy n="81" d="100"/>
        </p:scale>
        <p:origin x="16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12" Type="http://schemas.openxmlformats.org/officeDocument/2006/relationships/image" Target="../media/image18.w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11" Type="http://schemas.openxmlformats.org/officeDocument/2006/relationships/image" Target="../media/image17.wmf"/><Relationship Id="rId5" Type="http://schemas.openxmlformats.org/officeDocument/2006/relationships/image" Target="../media/image11.emf"/><Relationship Id="rId10" Type="http://schemas.openxmlformats.org/officeDocument/2006/relationships/image" Target="../media/image16.emf"/><Relationship Id="rId4" Type="http://schemas.openxmlformats.org/officeDocument/2006/relationships/image" Target="../media/image10.emf"/><Relationship Id="rId9"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A69FBDA1-C002-401A-945E-AB120D211142}" type="datetimeFigureOut">
              <a:rPr lang="en-GB" smtClean="0"/>
              <a:t>23/10/2014</a:t>
            </a:fld>
            <a:endParaRPr lang="en-GB"/>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5AF6A627-3E54-47DC-9552-5B7665CC99CE}" type="slidenum">
              <a:rPr lang="en-GB" smtClean="0"/>
              <a:t>‹#›</a:t>
            </a:fld>
            <a:endParaRPr lang="en-GB"/>
          </a:p>
        </p:txBody>
      </p:sp>
    </p:spTree>
    <p:extLst>
      <p:ext uri="{BB962C8B-B14F-4D97-AF65-F5344CB8AC3E}">
        <p14:creationId xmlns:p14="http://schemas.microsoft.com/office/powerpoint/2010/main" val="197841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01E6298-31AA-41C1-AD22-455BB0795347}" type="datetimeFigureOut">
              <a:rPr lang="en-GB" smtClean="0"/>
              <a:t>23/10/2014</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34ECFDA-2BFA-4270-BE17-7C78C25FEEB8}" type="slidenum">
              <a:rPr lang="en-GB" smtClean="0"/>
              <a:t>‹#›</a:t>
            </a:fld>
            <a:endParaRPr lang="en-GB"/>
          </a:p>
        </p:txBody>
      </p:sp>
    </p:spTree>
    <p:extLst>
      <p:ext uri="{BB962C8B-B14F-4D97-AF65-F5344CB8AC3E}">
        <p14:creationId xmlns:p14="http://schemas.microsoft.com/office/powerpoint/2010/main" val="230201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a:t>
            </a:fld>
            <a:endParaRPr lang="en-GB"/>
          </a:p>
        </p:txBody>
      </p:sp>
    </p:spTree>
    <p:extLst>
      <p:ext uri="{BB962C8B-B14F-4D97-AF65-F5344CB8AC3E}">
        <p14:creationId xmlns:p14="http://schemas.microsoft.com/office/powerpoint/2010/main" val="4249777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11</a:t>
            </a:fld>
            <a:endParaRPr lang="en-GB"/>
          </a:p>
        </p:txBody>
      </p:sp>
    </p:spTree>
    <p:extLst>
      <p:ext uri="{BB962C8B-B14F-4D97-AF65-F5344CB8AC3E}">
        <p14:creationId xmlns:p14="http://schemas.microsoft.com/office/powerpoint/2010/main" val="2634550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12</a:t>
            </a:fld>
            <a:endParaRPr lang="en-GB"/>
          </a:p>
        </p:txBody>
      </p:sp>
    </p:spTree>
    <p:extLst>
      <p:ext uri="{BB962C8B-B14F-4D97-AF65-F5344CB8AC3E}">
        <p14:creationId xmlns:p14="http://schemas.microsoft.com/office/powerpoint/2010/main" val="3752384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13</a:t>
            </a:fld>
            <a:endParaRPr lang="en-GB"/>
          </a:p>
        </p:txBody>
      </p:sp>
    </p:spTree>
    <p:extLst>
      <p:ext uri="{BB962C8B-B14F-4D97-AF65-F5344CB8AC3E}">
        <p14:creationId xmlns:p14="http://schemas.microsoft.com/office/powerpoint/2010/main" val="3499314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14</a:t>
            </a:fld>
            <a:endParaRPr lang="en-GB"/>
          </a:p>
        </p:txBody>
      </p:sp>
    </p:spTree>
    <p:extLst>
      <p:ext uri="{BB962C8B-B14F-4D97-AF65-F5344CB8AC3E}">
        <p14:creationId xmlns:p14="http://schemas.microsoft.com/office/powerpoint/2010/main" val="3166569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15</a:t>
            </a:fld>
            <a:endParaRPr lang="en-GB"/>
          </a:p>
        </p:txBody>
      </p:sp>
    </p:spTree>
    <p:extLst>
      <p:ext uri="{BB962C8B-B14F-4D97-AF65-F5344CB8AC3E}">
        <p14:creationId xmlns:p14="http://schemas.microsoft.com/office/powerpoint/2010/main" val="2892025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16</a:t>
            </a:fld>
            <a:endParaRPr lang="en-GB"/>
          </a:p>
        </p:txBody>
      </p:sp>
    </p:spTree>
    <p:extLst>
      <p:ext uri="{BB962C8B-B14F-4D97-AF65-F5344CB8AC3E}">
        <p14:creationId xmlns:p14="http://schemas.microsoft.com/office/powerpoint/2010/main" val="1653478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17</a:t>
            </a:fld>
            <a:endParaRPr lang="en-GB"/>
          </a:p>
        </p:txBody>
      </p:sp>
    </p:spTree>
    <p:extLst>
      <p:ext uri="{BB962C8B-B14F-4D97-AF65-F5344CB8AC3E}">
        <p14:creationId xmlns:p14="http://schemas.microsoft.com/office/powerpoint/2010/main" val="802684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dirty="0" smtClean="0"/>
              <a:t>GLM describes the data at each voxel:</a:t>
            </a:r>
            <a:r>
              <a:rPr lang="en-GB" sz="2000" baseline="0" dirty="0" smtClean="0"/>
              <a:t> mass </a:t>
            </a:r>
            <a:r>
              <a:rPr lang="en-GB" sz="2000" baseline="0" dirty="0" err="1" smtClean="0"/>
              <a:t>univariate</a:t>
            </a:r>
            <a:r>
              <a:rPr lang="en-GB" sz="2000" baseline="0" dirty="0" smtClean="0"/>
              <a:t> approach</a:t>
            </a:r>
          </a:p>
          <a:p>
            <a:pPr marL="285750" indent="-285750">
              <a:lnSpc>
                <a:spcPct val="150000"/>
              </a:lnSpc>
              <a:buFont typeface="Arial" pitchFamily="34" charset="0"/>
              <a:buChar char="•"/>
              <a:defRPr/>
            </a:pPr>
            <a:r>
              <a:rPr lang="en-GB" sz="2000" baseline="0" dirty="0" smtClean="0"/>
              <a:t>Takes into account </a:t>
            </a:r>
            <a:r>
              <a:rPr lang="en-GB" dirty="0" smtClean="0"/>
              <a:t>Experimental and confounding effects…</a:t>
            </a:r>
          </a:p>
          <a:p>
            <a:pPr>
              <a:lnSpc>
                <a:spcPct val="150000"/>
              </a:lnSpc>
              <a:defRPr/>
            </a:pPr>
            <a:r>
              <a:rPr lang="en-GB" dirty="0" smtClean="0"/>
              <a:t>     and residual variability</a:t>
            </a:r>
          </a:p>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GLM used in combination with a temporal convolution model</a:t>
            </a:r>
          </a:p>
          <a:p>
            <a:pPr eaLnBrk="1" hangingPunct="1">
              <a:spcBef>
                <a:spcPct val="30000"/>
              </a:spcBef>
            </a:pPr>
            <a:r>
              <a:rPr lang="en-GB" altLang="en-US" sz="1800" dirty="0" smtClean="0"/>
              <a:t>Once you have carried out your pre-processing you can specify your design and data</a:t>
            </a:r>
          </a:p>
          <a:p>
            <a:pPr lvl="1" eaLnBrk="1" hangingPunct="1">
              <a:spcBef>
                <a:spcPct val="30000"/>
              </a:spcBef>
            </a:pPr>
            <a:r>
              <a:rPr lang="en-GB" altLang="en-US" sz="1600" dirty="0" smtClean="0"/>
              <a:t>The design matrix is simply a mathematical description of your experiment</a:t>
            </a:r>
          </a:p>
          <a:p>
            <a:pPr lvl="1" eaLnBrk="1" hangingPunct="1">
              <a:spcBef>
                <a:spcPct val="30000"/>
              </a:spcBef>
              <a:buFontTx/>
              <a:buNone/>
            </a:pPr>
            <a:r>
              <a:rPr lang="en-GB" altLang="en-US" sz="1600" dirty="0" smtClean="0"/>
              <a:t>E.g. 	‘visual stimulus on = 1’ 	‘visual stimulus off = 0’</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A34ECFDA-2BFA-4270-BE17-7C78C25FEEB8}" type="slidenum">
              <a:rPr lang="en-GB" smtClean="0"/>
              <a:t>18</a:t>
            </a:fld>
            <a:endParaRPr lang="en-GB"/>
          </a:p>
        </p:txBody>
      </p:sp>
    </p:spTree>
    <p:extLst>
      <p:ext uri="{BB962C8B-B14F-4D97-AF65-F5344CB8AC3E}">
        <p14:creationId xmlns:p14="http://schemas.microsoft.com/office/powerpoint/2010/main" val="3584712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19</a:t>
            </a:fld>
            <a:endParaRPr lang="en-GB"/>
          </a:p>
        </p:txBody>
      </p:sp>
    </p:spTree>
    <p:extLst>
      <p:ext uri="{BB962C8B-B14F-4D97-AF65-F5344CB8AC3E}">
        <p14:creationId xmlns:p14="http://schemas.microsoft.com/office/powerpoint/2010/main" val="2945346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20</a:t>
            </a:fld>
            <a:endParaRPr lang="en-GB"/>
          </a:p>
        </p:txBody>
      </p:sp>
    </p:spTree>
    <p:extLst>
      <p:ext uri="{BB962C8B-B14F-4D97-AF65-F5344CB8AC3E}">
        <p14:creationId xmlns:p14="http://schemas.microsoft.com/office/powerpoint/2010/main" val="113520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3</a:t>
            </a:fld>
            <a:endParaRPr lang="en-GB"/>
          </a:p>
        </p:txBody>
      </p:sp>
    </p:spTree>
    <p:extLst>
      <p:ext uri="{BB962C8B-B14F-4D97-AF65-F5344CB8AC3E}">
        <p14:creationId xmlns:p14="http://schemas.microsoft.com/office/powerpoint/2010/main" val="38263008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21</a:t>
            </a:fld>
            <a:endParaRPr lang="en-GB"/>
          </a:p>
        </p:txBody>
      </p:sp>
    </p:spTree>
    <p:extLst>
      <p:ext uri="{BB962C8B-B14F-4D97-AF65-F5344CB8AC3E}">
        <p14:creationId xmlns:p14="http://schemas.microsoft.com/office/powerpoint/2010/main" val="3845335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22</a:t>
            </a:fld>
            <a:endParaRPr lang="en-GB"/>
          </a:p>
        </p:txBody>
      </p:sp>
    </p:spTree>
    <p:extLst>
      <p:ext uri="{BB962C8B-B14F-4D97-AF65-F5344CB8AC3E}">
        <p14:creationId xmlns:p14="http://schemas.microsoft.com/office/powerpoint/2010/main" val="636866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23</a:t>
            </a:fld>
            <a:endParaRPr lang="en-GB"/>
          </a:p>
        </p:txBody>
      </p:sp>
    </p:spTree>
    <p:extLst>
      <p:ext uri="{BB962C8B-B14F-4D97-AF65-F5344CB8AC3E}">
        <p14:creationId xmlns:p14="http://schemas.microsoft.com/office/powerpoint/2010/main" val="40289726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24</a:t>
            </a:fld>
            <a:endParaRPr lang="en-GB"/>
          </a:p>
        </p:txBody>
      </p:sp>
    </p:spTree>
    <p:extLst>
      <p:ext uri="{BB962C8B-B14F-4D97-AF65-F5344CB8AC3E}">
        <p14:creationId xmlns:p14="http://schemas.microsoft.com/office/powerpoint/2010/main" val="206518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25</a:t>
            </a:fld>
            <a:endParaRPr lang="en-GB"/>
          </a:p>
        </p:txBody>
      </p:sp>
    </p:spTree>
    <p:extLst>
      <p:ext uri="{BB962C8B-B14F-4D97-AF65-F5344CB8AC3E}">
        <p14:creationId xmlns:p14="http://schemas.microsoft.com/office/powerpoint/2010/main" val="1408179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4</a:t>
            </a:fld>
            <a:endParaRPr lang="en-GB"/>
          </a:p>
        </p:txBody>
      </p:sp>
    </p:spTree>
    <p:extLst>
      <p:ext uri="{BB962C8B-B14F-4D97-AF65-F5344CB8AC3E}">
        <p14:creationId xmlns:p14="http://schemas.microsoft.com/office/powerpoint/2010/main" val="136430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5</a:t>
            </a:fld>
            <a:endParaRPr lang="en-GB"/>
          </a:p>
        </p:txBody>
      </p:sp>
    </p:spTree>
    <p:extLst>
      <p:ext uri="{BB962C8B-B14F-4D97-AF65-F5344CB8AC3E}">
        <p14:creationId xmlns:p14="http://schemas.microsoft.com/office/powerpoint/2010/main" val="4265798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6</a:t>
            </a:fld>
            <a:endParaRPr lang="en-GB"/>
          </a:p>
        </p:txBody>
      </p:sp>
    </p:spTree>
    <p:extLst>
      <p:ext uri="{BB962C8B-B14F-4D97-AF65-F5344CB8AC3E}">
        <p14:creationId xmlns:p14="http://schemas.microsoft.com/office/powerpoint/2010/main" val="4022983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7</a:t>
            </a:fld>
            <a:endParaRPr lang="en-GB"/>
          </a:p>
        </p:txBody>
      </p:sp>
    </p:spTree>
    <p:extLst>
      <p:ext uri="{BB962C8B-B14F-4D97-AF65-F5344CB8AC3E}">
        <p14:creationId xmlns:p14="http://schemas.microsoft.com/office/powerpoint/2010/main" val="2676850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8</a:t>
            </a:fld>
            <a:endParaRPr lang="en-GB"/>
          </a:p>
        </p:txBody>
      </p:sp>
    </p:spTree>
    <p:extLst>
      <p:ext uri="{BB962C8B-B14F-4D97-AF65-F5344CB8AC3E}">
        <p14:creationId xmlns:p14="http://schemas.microsoft.com/office/powerpoint/2010/main" val="4236667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9</a:t>
            </a:fld>
            <a:endParaRPr lang="en-GB"/>
          </a:p>
        </p:txBody>
      </p:sp>
    </p:spTree>
    <p:extLst>
      <p:ext uri="{BB962C8B-B14F-4D97-AF65-F5344CB8AC3E}">
        <p14:creationId xmlns:p14="http://schemas.microsoft.com/office/powerpoint/2010/main" val="352586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10</a:t>
            </a:fld>
            <a:endParaRPr lang="en-GB"/>
          </a:p>
        </p:txBody>
      </p:sp>
    </p:spTree>
    <p:extLst>
      <p:ext uri="{BB962C8B-B14F-4D97-AF65-F5344CB8AC3E}">
        <p14:creationId xmlns:p14="http://schemas.microsoft.com/office/powerpoint/2010/main" val="505893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23/10/2014</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26630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23/10/2014</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410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23/10/2014</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21207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23/10/2014</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41985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E7D9128-F295-40C5-8CF1-790866BB923B}" type="datetimeFigureOut">
              <a:rPr lang="en-GB" smtClean="0"/>
              <a:t>23/10/2014</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3136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BE7D9128-F295-40C5-8CF1-790866BB923B}" type="datetimeFigureOut">
              <a:rPr lang="en-GB" smtClean="0"/>
              <a:t>23/10/2014</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24139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BE7D9128-F295-40C5-8CF1-790866BB923B}" type="datetimeFigureOut">
              <a:rPr lang="en-GB" smtClean="0"/>
              <a:t>23/10/2014</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202910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BE7D9128-F295-40C5-8CF1-790866BB923B}" type="datetimeFigureOut">
              <a:rPr lang="en-GB" smtClean="0"/>
              <a:t>23/10/2014</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78170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7D9128-F295-40C5-8CF1-790866BB923B}" type="datetimeFigureOut">
              <a:rPr lang="en-GB" smtClean="0"/>
              <a:t>23/10/2014</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087671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7D9128-F295-40C5-8CF1-790866BB923B}" type="datetimeFigureOut">
              <a:rPr lang="en-GB" smtClean="0"/>
              <a:t>23/10/2014</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50391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7D9128-F295-40C5-8CF1-790866BB923B}" type="datetimeFigureOut">
              <a:rPr lang="en-GB" smtClean="0"/>
              <a:t>23/10/2014</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80830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D9128-F295-40C5-8CF1-790866BB923B}" type="datetimeFigureOut">
              <a:rPr lang="en-GB" smtClean="0"/>
              <a:t>23/10/2014</a:t>
            </a:fld>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4ECD5-6EC0-44EC-A3A7-1C73BEDB533C}" type="slidenum">
              <a:rPr lang="en-GB" smtClean="0"/>
              <a:t>‹#›</a:t>
            </a:fld>
            <a:endParaRPr lang="en-GB"/>
          </a:p>
        </p:txBody>
      </p:sp>
    </p:spTree>
    <p:extLst>
      <p:ext uri="{BB962C8B-B14F-4D97-AF65-F5344CB8AC3E}">
        <p14:creationId xmlns:p14="http://schemas.microsoft.com/office/powerpoint/2010/main" val="747094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1.emf"/><Relationship Id="rId18" Type="http://schemas.openxmlformats.org/officeDocument/2006/relationships/oleObject" Target="../embeddings/oleObject8.bin"/><Relationship Id="rId26" Type="http://schemas.openxmlformats.org/officeDocument/2006/relationships/oleObject" Target="../embeddings/oleObject12.bin"/><Relationship Id="rId3" Type="http://schemas.openxmlformats.org/officeDocument/2006/relationships/notesSlide" Target="../notesSlides/notesSlide24.xml"/><Relationship Id="rId21" Type="http://schemas.openxmlformats.org/officeDocument/2006/relationships/image" Target="../media/image15.emf"/><Relationship Id="rId7" Type="http://schemas.openxmlformats.org/officeDocument/2006/relationships/image" Target="../media/image8.emf"/><Relationship Id="rId12" Type="http://schemas.openxmlformats.org/officeDocument/2006/relationships/oleObject" Target="../embeddings/oleObject5.bin"/><Relationship Id="rId17" Type="http://schemas.openxmlformats.org/officeDocument/2006/relationships/image" Target="../media/image13.emf"/><Relationship Id="rId25" Type="http://schemas.openxmlformats.org/officeDocument/2006/relationships/image" Target="../media/image17.wmf"/><Relationship Id="rId2" Type="http://schemas.openxmlformats.org/officeDocument/2006/relationships/slideLayout" Target="../slideLayouts/slideLayout7.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emf"/><Relationship Id="rId24" Type="http://schemas.openxmlformats.org/officeDocument/2006/relationships/oleObject" Target="../embeddings/oleObject11.bin"/><Relationship Id="rId5" Type="http://schemas.openxmlformats.org/officeDocument/2006/relationships/image" Target="../media/image7.emf"/><Relationship Id="rId15" Type="http://schemas.openxmlformats.org/officeDocument/2006/relationships/image" Target="../media/image12.emf"/><Relationship Id="rId23" Type="http://schemas.openxmlformats.org/officeDocument/2006/relationships/image" Target="../media/image16.emf"/><Relationship Id="rId10" Type="http://schemas.openxmlformats.org/officeDocument/2006/relationships/oleObject" Target="../embeddings/oleObject4.bin"/><Relationship Id="rId19" Type="http://schemas.openxmlformats.org/officeDocument/2006/relationships/image" Target="../media/image14.emf"/><Relationship Id="rId4" Type="http://schemas.openxmlformats.org/officeDocument/2006/relationships/oleObject" Target="../embeddings/oleObject1.bin"/><Relationship Id="rId9" Type="http://schemas.openxmlformats.org/officeDocument/2006/relationships/image" Target="../media/image9.e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8.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fil.ion.ucl.ac.uk/mfd/page1/guide201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mailto:Sofie.meyer.10@ucl.ac.uk" TargetMode="External"/><Relationship Id="rId4" Type="http://schemas.openxmlformats.org/officeDocument/2006/relationships/hyperlink" Target="mailto:Svenja.espenhahn.13@ucl.ac.uk"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Methods for Dummies</a:t>
            </a:r>
            <a:br>
              <a:rPr lang="en-GB" dirty="0" smtClean="0"/>
            </a:br>
            <a:r>
              <a:rPr lang="en-GB" dirty="0" smtClean="0"/>
              <a:t>Overview and Introduction</a:t>
            </a:r>
            <a:endParaRPr lang="en-GB" dirty="0"/>
          </a:p>
        </p:txBody>
      </p:sp>
      <p:sp>
        <p:nvSpPr>
          <p:cNvPr id="5" name="Subtitle 4"/>
          <p:cNvSpPr>
            <a:spLocks noGrp="1"/>
          </p:cNvSpPr>
          <p:nvPr>
            <p:ph type="subTitle" idx="1"/>
          </p:nvPr>
        </p:nvSpPr>
        <p:spPr/>
        <p:txBody>
          <a:bodyPr/>
          <a:lstStyle/>
          <a:p>
            <a:r>
              <a:rPr lang="en-GB" dirty="0" smtClean="0"/>
              <a:t>23</a:t>
            </a:r>
            <a:r>
              <a:rPr lang="en-GB" baseline="30000" dirty="0" smtClean="0"/>
              <a:t>rd</a:t>
            </a:r>
            <a:r>
              <a:rPr lang="en-GB" dirty="0" smtClean="0"/>
              <a:t> October 2014</a:t>
            </a:r>
          </a:p>
          <a:p>
            <a:r>
              <a:rPr lang="en-GB" dirty="0" err="1" smtClean="0"/>
              <a:t>Svenja</a:t>
            </a:r>
            <a:r>
              <a:rPr lang="en-GB" dirty="0" smtClean="0"/>
              <a:t> </a:t>
            </a:r>
            <a:r>
              <a:rPr lang="en-GB" dirty="0" err="1" smtClean="0"/>
              <a:t>Espenhahn</a:t>
            </a:r>
            <a:r>
              <a:rPr lang="en-GB" dirty="0" smtClean="0"/>
              <a:t> and </a:t>
            </a:r>
            <a:r>
              <a:rPr lang="en-GB" dirty="0" err="1" smtClean="0"/>
              <a:t>Sofie</a:t>
            </a:r>
            <a:r>
              <a:rPr lang="en-GB" dirty="0" smtClean="0"/>
              <a:t> Meyer</a:t>
            </a:r>
            <a:endParaRPr lang="en-GB" dirty="0"/>
          </a:p>
        </p:txBody>
      </p:sp>
    </p:spTree>
    <p:extLst>
      <p:ext uri="{BB962C8B-B14F-4D97-AF65-F5344CB8AC3E}">
        <p14:creationId xmlns:p14="http://schemas.microsoft.com/office/powerpoint/2010/main" val="1226850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lvl="2">
              <a:lnSpc>
                <a:spcPct val="150000"/>
              </a:lnSpc>
              <a:buFontTx/>
              <a:buChar char="•"/>
            </a:pPr>
            <a:r>
              <a:rPr lang="en-GB" altLang="en-US" sz="2800" dirty="0" smtClean="0">
                <a:latin typeface="Helvetica" pitchFamily="34" charset="0"/>
              </a:rPr>
              <a:t>What is </a:t>
            </a:r>
            <a:r>
              <a:rPr lang="en-GB" altLang="en-US" sz="2800" dirty="0" err="1" smtClean="0">
                <a:latin typeface="Helvetica" pitchFamily="34" charset="0"/>
              </a:rPr>
              <a:t>MfD</a:t>
            </a:r>
            <a:r>
              <a:rPr lang="en-GB" altLang="en-US" sz="2800" dirty="0" smtClean="0">
                <a:latin typeface="Helvetica" pitchFamily="34" charset="0"/>
              </a:rPr>
              <a:t>? </a:t>
            </a:r>
            <a:endParaRPr lang="en-GB" altLang="en-US" sz="2800" dirty="0">
              <a:latin typeface="Helvetica" pitchFamily="34" charset="0"/>
            </a:endParaRPr>
          </a:p>
          <a:p>
            <a:pPr lvl="2">
              <a:lnSpc>
                <a:spcPct val="150000"/>
              </a:lnSpc>
              <a:buFontTx/>
              <a:buChar char="•"/>
            </a:pPr>
            <a:r>
              <a:rPr lang="en-GB" altLang="en-US" sz="2800" dirty="0">
                <a:latin typeface="Helvetica" pitchFamily="34" charset="0"/>
              </a:rPr>
              <a:t>Programme </a:t>
            </a:r>
            <a:endParaRPr lang="en-GB" altLang="en-US" sz="2800" dirty="0" smtClean="0">
              <a:latin typeface="Helvetica" pitchFamily="34" charset="0"/>
            </a:endParaRPr>
          </a:p>
          <a:p>
            <a:pPr lvl="2">
              <a:lnSpc>
                <a:spcPct val="150000"/>
              </a:lnSpc>
              <a:buFontTx/>
              <a:buChar char="•"/>
            </a:pPr>
            <a:r>
              <a:rPr lang="en-GB" altLang="en-US" sz="2800" dirty="0" smtClean="0">
                <a:latin typeface="Helvetica" pitchFamily="34" charset="0"/>
              </a:rPr>
              <a:t>How </a:t>
            </a:r>
            <a:r>
              <a:rPr lang="en-GB" altLang="en-US" sz="2800" dirty="0">
                <a:latin typeface="Helvetica" pitchFamily="34" charset="0"/>
              </a:rPr>
              <a:t>to prepare your presentation</a:t>
            </a:r>
          </a:p>
          <a:p>
            <a:pPr lvl="2">
              <a:lnSpc>
                <a:spcPct val="150000"/>
              </a:lnSpc>
              <a:buFontTx/>
              <a:buChar char="•"/>
            </a:pPr>
            <a:r>
              <a:rPr lang="en-GB" altLang="en-US" sz="2800" dirty="0">
                <a:latin typeface="Helvetica" pitchFamily="34" charset="0"/>
              </a:rPr>
              <a:t>Where to find information and help</a:t>
            </a:r>
          </a:p>
          <a:p>
            <a:pPr lvl="2">
              <a:lnSpc>
                <a:spcPct val="150000"/>
              </a:lnSpc>
              <a:buFontTx/>
              <a:buChar char="•"/>
            </a:pPr>
            <a:r>
              <a:rPr lang="en-GB" altLang="en-US" sz="2800" dirty="0" smtClean="0">
                <a:latin typeface="Helvetica" pitchFamily="34" charset="0"/>
              </a:rPr>
              <a:t>Experts</a:t>
            </a:r>
          </a:p>
          <a:p>
            <a:pPr lvl="2">
              <a:lnSpc>
                <a:spcPct val="150000"/>
              </a:lnSpc>
              <a:buFontTx/>
              <a:buChar char="•"/>
            </a:pPr>
            <a:r>
              <a:rPr lang="en-GB" altLang="en-US" sz="2800" dirty="0" smtClean="0">
                <a:latin typeface="Helvetica" pitchFamily="34" charset="0"/>
              </a:rPr>
              <a:t>SPM</a:t>
            </a:r>
            <a:endParaRPr lang="en-GB" altLang="en-US" sz="2800" dirty="0">
              <a:latin typeface="Helvetica" pitchFamily="34" charset="0"/>
            </a:endParaRPr>
          </a:p>
          <a:p>
            <a:endParaRPr lang="en-GB" sz="2800" dirty="0"/>
          </a:p>
        </p:txBody>
      </p:sp>
    </p:spTree>
    <p:extLst>
      <p:ext uri="{BB962C8B-B14F-4D97-AF65-F5344CB8AC3E}">
        <p14:creationId xmlns:p14="http://schemas.microsoft.com/office/powerpoint/2010/main" val="1382237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lvl="2">
              <a:lnSpc>
                <a:spcPct val="150000"/>
              </a:lnSpc>
              <a:buFontTx/>
              <a:buChar char="•"/>
            </a:pPr>
            <a:r>
              <a:rPr lang="en-GB" altLang="en-US" sz="2800" dirty="0" smtClean="0">
                <a:latin typeface="Helvetica" pitchFamily="34" charset="0"/>
              </a:rPr>
              <a:t>What is </a:t>
            </a:r>
            <a:r>
              <a:rPr lang="en-GB" altLang="en-US" sz="2800" dirty="0" err="1" smtClean="0">
                <a:latin typeface="Helvetica" pitchFamily="34" charset="0"/>
              </a:rPr>
              <a:t>MfD</a:t>
            </a:r>
            <a:r>
              <a:rPr lang="en-GB" altLang="en-US" sz="2800" dirty="0" smtClean="0">
                <a:latin typeface="Helvetica" pitchFamily="34" charset="0"/>
              </a:rPr>
              <a:t>? </a:t>
            </a:r>
            <a:endParaRPr lang="en-GB" altLang="en-US" sz="2800" dirty="0">
              <a:latin typeface="Helvetica" pitchFamily="34" charset="0"/>
            </a:endParaRPr>
          </a:p>
          <a:p>
            <a:pPr lvl="2">
              <a:lnSpc>
                <a:spcPct val="150000"/>
              </a:lnSpc>
              <a:buFontTx/>
              <a:buChar char="•"/>
            </a:pPr>
            <a:r>
              <a:rPr lang="en-GB" altLang="en-US" sz="2800" dirty="0">
                <a:latin typeface="Helvetica" pitchFamily="34" charset="0"/>
              </a:rPr>
              <a:t>Programme </a:t>
            </a:r>
            <a:endParaRPr lang="en-GB" altLang="en-US" sz="2800" dirty="0" smtClean="0">
              <a:latin typeface="Helvetica" pitchFamily="34" charset="0"/>
            </a:endParaRPr>
          </a:p>
          <a:p>
            <a:pPr lvl="2">
              <a:lnSpc>
                <a:spcPct val="150000"/>
              </a:lnSpc>
              <a:buFontTx/>
              <a:buChar char="•"/>
            </a:pPr>
            <a:r>
              <a:rPr lang="en-GB" altLang="en-US" sz="2800" dirty="0" smtClean="0">
                <a:latin typeface="Helvetica" pitchFamily="34" charset="0"/>
              </a:rPr>
              <a:t>How </a:t>
            </a:r>
            <a:r>
              <a:rPr lang="en-GB" altLang="en-US" sz="2800" dirty="0">
                <a:latin typeface="Helvetica" pitchFamily="34" charset="0"/>
              </a:rPr>
              <a:t>to prepare your presentation</a:t>
            </a:r>
          </a:p>
          <a:p>
            <a:pPr lvl="2">
              <a:lnSpc>
                <a:spcPct val="150000"/>
              </a:lnSpc>
              <a:buFontTx/>
              <a:buChar char="•"/>
            </a:pPr>
            <a:r>
              <a:rPr lang="en-GB" altLang="en-US" sz="2800" dirty="0">
                <a:latin typeface="Helvetica" pitchFamily="34" charset="0"/>
              </a:rPr>
              <a:t>Where to find information and help</a:t>
            </a:r>
          </a:p>
          <a:p>
            <a:pPr lvl="2">
              <a:lnSpc>
                <a:spcPct val="150000"/>
              </a:lnSpc>
              <a:buFontTx/>
              <a:buChar char="•"/>
            </a:pPr>
            <a:r>
              <a:rPr lang="en-GB" altLang="en-US" sz="2800" dirty="0" smtClean="0">
                <a:latin typeface="Helvetica" pitchFamily="34" charset="0"/>
              </a:rPr>
              <a:t>Experts</a:t>
            </a:r>
          </a:p>
          <a:p>
            <a:pPr lvl="2">
              <a:lnSpc>
                <a:spcPct val="150000"/>
              </a:lnSpc>
              <a:buFontTx/>
              <a:buChar char="•"/>
            </a:pPr>
            <a:r>
              <a:rPr lang="en-GB" altLang="en-US" sz="2800" b="1" dirty="0" smtClean="0">
                <a:latin typeface="Helvetica" pitchFamily="34" charset="0"/>
              </a:rPr>
              <a:t>SPM</a:t>
            </a:r>
            <a:endParaRPr lang="en-GB" altLang="en-US" sz="2800" b="1" dirty="0">
              <a:latin typeface="Helvetica" pitchFamily="34" charset="0"/>
            </a:endParaRPr>
          </a:p>
          <a:p>
            <a:endParaRPr lang="en-GB" sz="2800" dirty="0"/>
          </a:p>
        </p:txBody>
      </p:sp>
    </p:spTree>
    <p:extLst>
      <p:ext uri="{BB962C8B-B14F-4D97-AF65-F5344CB8AC3E}">
        <p14:creationId xmlns:p14="http://schemas.microsoft.com/office/powerpoint/2010/main" val="799612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SPM</a:t>
            </a:r>
            <a:endParaRPr lang="en-GB" dirty="0"/>
          </a:p>
        </p:txBody>
      </p:sp>
      <p:sp>
        <p:nvSpPr>
          <p:cNvPr id="3" name="Content Placeholder 2"/>
          <p:cNvSpPr>
            <a:spLocks noGrp="1"/>
          </p:cNvSpPr>
          <p:nvPr>
            <p:ph idx="1"/>
          </p:nvPr>
        </p:nvSpPr>
        <p:spPr/>
        <p:txBody>
          <a:bodyPr>
            <a:normAutofit/>
          </a:bodyPr>
          <a:lstStyle/>
          <a:p>
            <a:r>
              <a:rPr lang="en-GB" dirty="0" smtClean="0"/>
              <a:t>Statistical Parametric Mapping</a:t>
            </a:r>
          </a:p>
          <a:p>
            <a:r>
              <a:rPr lang="en-GB" dirty="0" smtClean="0"/>
              <a:t>Invented at the FIL</a:t>
            </a:r>
          </a:p>
          <a:p>
            <a:r>
              <a:rPr lang="en-GB" altLang="en-US" dirty="0" smtClean="0"/>
              <a:t>A software package designed </a:t>
            </a:r>
            <a:r>
              <a:rPr lang="en-GB" altLang="en-US" dirty="0"/>
              <a:t>for the analysis of brain imaging data in fMRI, PET, SPECT, EEG &amp; </a:t>
            </a:r>
            <a:r>
              <a:rPr lang="en-GB" altLang="en-US" dirty="0" smtClean="0"/>
              <a:t>MEG</a:t>
            </a:r>
            <a:endParaRPr lang="en-GB" dirty="0"/>
          </a:p>
        </p:txBody>
      </p:sp>
      <p:pic>
        <p:nvPicPr>
          <p:cNvPr id="4" name="Picture 4"/>
          <p:cNvPicPr>
            <a:picLocks noChangeArrowheads="1"/>
          </p:cNvPicPr>
          <p:nvPr/>
        </p:nvPicPr>
        <p:blipFill>
          <a:blip r:embed="rId3"/>
          <a:srcRect/>
          <a:stretch>
            <a:fillRect/>
          </a:stretch>
        </p:blipFill>
        <p:spPr bwMode="auto">
          <a:xfrm>
            <a:off x="6588224" y="836712"/>
            <a:ext cx="1944688" cy="1593850"/>
          </a:xfrm>
          <a:prstGeom prst="rect">
            <a:avLst/>
          </a:prstGeom>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3030791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SPM</a:t>
            </a:r>
            <a:endParaRPr lang="en-GB" dirty="0"/>
          </a:p>
        </p:txBody>
      </p:sp>
      <p:sp>
        <p:nvSpPr>
          <p:cNvPr id="3" name="Content Placeholder 2"/>
          <p:cNvSpPr>
            <a:spLocks noGrp="1"/>
          </p:cNvSpPr>
          <p:nvPr>
            <p:ph idx="1"/>
          </p:nvPr>
        </p:nvSpPr>
        <p:spPr/>
        <p:txBody>
          <a:bodyPr>
            <a:normAutofit/>
          </a:bodyPr>
          <a:lstStyle/>
          <a:p>
            <a:r>
              <a:rPr lang="en-GB" dirty="0" smtClean="0"/>
              <a:t>Statistical Parametric Mapping</a:t>
            </a:r>
          </a:p>
          <a:p>
            <a:r>
              <a:rPr lang="en-GB" dirty="0" smtClean="0"/>
              <a:t>Invented at the FIL</a:t>
            </a:r>
          </a:p>
          <a:p>
            <a:r>
              <a:rPr lang="en-GB" altLang="en-US" dirty="0" smtClean="0"/>
              <a:t>A software package designed </a:t>
            </a:r>
            <a:r>
              <a:rPr lang="en-GB" altLang="en-US" dirty="0"/>
              <a:t>for the analysis of brain imaging data in fMRI, PET, SPECT, EEG &amp; MEG </a:t>
            </a:r>
          </a:p>
          <a:p>
            <a:r>
              <a:rPr lang="en-GB" altLang="en-US" dirty="0"/>
              <a:t>It runs in </a:t>
            </a:r>
            <a:r>
              <a:rPr lang="en-GB" altLang="en-US" dirty="0" err="1"/>
              <a:t>Matlab</a:t>
            </a:r>
            <a:r>
              <a:rPr lang="en-GB" altLang="en-US" dirty="0"/>
              <a:t>… just type SPM at the prompt and all will be </a:t>
            </a:r>
            <a:r>
              <a:rPr lang="en-GB" altLang="en-US" dirty="0" smtClean="0"/>
              <a:t>revealed</a:t>
            </a:r>
          </a:p>
          <a:p>
            <a:endParaRPr lang="en-GB" dirty="0"/>
          </a:p>
        </p:txBody>
      </p:sp>
      <p:pic>
        <p:nvPicPr>
          <p:cNvPr id="4" name="Picture 4"/>
          <p:cNvPicPr>
            <a:picLocks noChangeArrowheads="1"/>
          </p:cNvPicPr>
          <p:nvPr/>
        </p:nvPicPr>
        <p:blipFill>
          <a:blip r:embed="rId3"/>
          <a:srcRect/>
          <a:stretch>
            <a:fillRect/>
          </a:stretch>
        </p:blipFill>
        <p:spPr bwMode="auto">
          <a:xfrm>
            <a:off x="6588224" y="836712"/>
            <a:ext cx="1944688" cy="1593850"/>
          </a:xfrm>
          <a:prstGeom prst="rect">
            <a:avLst/>
          </a:prstGeom>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4074205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SPM</a:t>
            </a:r>
            <a:endParaRPr lang="en-GB" dirty="0"/>
          </a:p>
        </p:txBody>
      </p:sp>
      <p:sp>
        <p:nvSpPr>
          <p:cNvPr id="3" name="Content Placeholder 2"/>
          <p:cNvSpPr>
            <a:spLocks noGrp="1"/>
          </p:cNvSpPr>
          <p:nvPr>
            <p:ph idx="1"/>
          </p:nvPr>
        </p:nvSpPr>
        <p:spPr>
          <a:xfrm>
            <a:off x="457200" y="1600200"/>
            <a:ext cx="8229600" cy="4925144"/>
          </a:xfrm>
        </p:spPr>
        <p:txBody>
          <a:bodyPr>
            <a:normAutofit/>
          </a:bodyPr>
          <a:lstStyle/>
          <a:p>
            <a:r>
              <a:rPr lang="en-GB" dirty="0" smtClean="0"/>
              <a:t>Statistical Parametric Mapping</a:t>
            </a:r>
          </a:p>
          <a:p>
            <a:r>
              <a:rPr lang="en-GB" dirty="0" smtClean="0"/>
              <a:t>Invented at the FIL</a:t>
            </a:r>
          </a:p>
          <a:p>
            <a:r>
              <a:rPr lang="en-GB" altLang="en-US" dirty="0" smtClean="0"/>
              <a:t>A software package designed </a:t>
            </a:r>
            <a:r>
              <a:rPr lang="en-GB" altLang="en-US" dirty="0"/>
              <a:t>for the analysis of brain imaging data in fMRI, PET, SPECT, EEG &amp; MEG </a:t>
            </a:r>
          </a:p>
          <a:p>
            <a:r>
              <a:rPr lang="en-GB" altLang="en-US" dirty="0"/>
              <a:t>It runs in </a:t>
            </a:r>
            <a:r>
              <a:rPr lang="en-GB" altLang="en-US" dirty="0" err="1" smtClean="0"/>
              <a:t>Matlab</a:t>
            </a:r>
            <a:r>
              <a:rPr lang="en-GB" altLang="en-US" dirty="0" smtClean="0"/>
              <a:t>: </a:t>
            </a:r>
            <a:r>
              <a:rPr lang="en-GB" altLang="en-US" dirty="0"/>
              <a:t>just type SPM at the prompt and all will be </a:t>
            </a:r>
            <a:r>
              <a:rPr lang="en-GB" altLang="en-US" dirty="0" smtClean="0"/>
              <a:t>revealed</a:t>
            </a:r>
          </a:p>
          <a:p>
            <a:r>
              <a:rPr lang="en-GB" altLang="en-US" dirty="0" smtClean="0"/>
              <a:t>The SPM website has a manual and datasets available for playing around with </a:t>
            </a:r>
            <a:endParaRPr lang="en-GB" altLang="en-US" dirty="0"/>
          </a:p>
          <a:p>
            <a:endParaRPr lang="en-GB" dirty="0"/>
          </a:p>
        </p:txBody>
      </p:sp>
      <p:pic>
        <p:nvPicPr>
          <p:cNvPr id="4" name="Picture 4"/>
          <p:cNvPicPr>
            <a:picLocks noChangeArrowheads="1"/>
          </p:cNvPicPr>
          <p:nvPr/>
        </p:nvPicPr>
        <p:blipFill>
          <a:blip r:embed="rId3"/>
          <a:srcRect/>
          <a:stretch>
            <a:fillRect/>
          </a:stretch>
        </p:blipFill>
        <p:spPr bwMode="auto">
          <a:xfrm>
            <a:off x="6588224" y="836712"/>
            <a:ext cx="1944688" cy="1593850"/>
          </a:xfrm>
          <a:prstGeom prst="rect">
            <a:avLst/>
          </a:prstGeom>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4074205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SPM and </a:t>
            </a:r>
            <a:r>
              <a:rPr lang="en-GB" dirty="0" err="1" smtClean="0"/>
              <a:t>MfD</a:t>
            </a:r>
            <a:r>
              <a:rPr lang="en-GB" dirty="0" smtClean="0"/>
              <a:t> do?</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r>
              <a:rPr lang="en-GB" dirty="0" smtClean="0">
                <a:solidFill>
                  <a:srgbClr val="FF0000"/>
                </a:solidFill>
              </a:rPr>
              <a:t>Using neuroimaging, the idea behind SPM is to identify and make </a:t>
            </a:r>
            <a:r>
              <a:rPr lang="en-GB" dirty="0">
                <a:solidFill>
                  <a:srgbClr val="FF0000"/>
                </a:solidFill>
              </a:rPr>
              <a:t>inferences </a:t>
            </a:r>
            <a:r>
              <a:rPr lang="en-GB" dirty="0" smtClean="0">
                <a:solidFill>
                  <a:srgbClr val="FF0000"/>
                </a:solidFill>
              </a:rPr>
              <a:t>about </a:t>
            </a:r>
            <a:r>
              <a:rPr lang="en-GB" dirty="0">
                <a:solidFill>
                  <a:srgbClr val="FF0000"/>
                </a:solidFill>
              </a:rPr>
              <a:t>regionally specific </a:t>
            </a:r>
            <a:r>
              <a:rPr lang="en-GB" dirty="0" smtClean="0">
                <a:solidFill>
                  <a:srgbClr val="FF0000"/>
                </a:solidFill>
              </a:rPr>
              <a:t>brain activity. This gives way for analysing </a:t>
            </a:r>
            <a:r>
              <a:rPr lang="en-GB" dirty="0">
                <a:solidFill>
                  <a:srgbClr val="FF0000"/>
                </a:solidFill>
              </a:rPr>
              <a:t>the integration and interactions among </a:t>
            </a:r>
            <a:r>
              <a:rPr lang="en-GB" dirty="0" smtClean="0">
                <a:solidFill>
                  <a:srgbClr val="FF0000"/>
                </a:solidFill>
              </a:rPr>
              <a:t>the engaged and identified regions.   </a:t>
            </a:r>
            <a:endParaRPr lang="en-GB" dirty="0">
              <a:solidFill>
                <a:srgbClr val="FF0000"/>
              </a:solidFill>
            </a:endParaRPr>
          </a:p>
          <a:p>
            <a:r>
              <a:rPr lang="en-GB" dirty="0" err="1" smtClean="0">
                <a:solidFill>
                  <a:srgbClr val="0070C0"/>
                </a:solidFill>
              </a:rPr>
              <a:t>MfD</a:t>
            </a:r>
            <a:r>
              <a:rPr lang="en-GB" dirty="0" smtClean="0">
                <a:solidFill>
                  <a:srgbClr val="0070C0"/>
                </a:solidFill>
              </a:rPr>
              <a:t> helps to provide the background </a:t>
            </a:r>
            <a:r>
              <a:rPr lang="en-GB" dirty="0">
                <a:solidFill>
                  <a:srgbClr val="0070C0"/>
                </a:solidFill>
              </a:rPr>
              <a:t>to understand the </a:t>
            </a:r>
            <a:r>
              <a:rPr lang="en-GB" dirty="0" smtClean="0">
                <a:solidFill>
                  <a:srgbClr val="0070C0"/>
                </a:solidFill>
              </a:rPr>
              <a:t>principles </a:t>
            </a:r>
            <a:r>
              <a:rPr lang="en-GB" dirty="0">
                <a:solidFill>
                  <a:srgbClr val="0070C0"/>
                </a:solidFill>
              </a:rPr>
              <a:t>of experimental design and data analysis </a:t>
            </a:r>
            <a:r>
              <a:rPr lang="en-GB" dirty="0" smtClean="0">
                <a:solidFill>
                  <a:srgbClr val="0070C0"/>
                </a:solidFill>
              </a:rPr>
              <a:t>implemented in SPM</a:t>
            </a:r>
            <a:endParaRPr lang="en-GB" dirty="0">
              <a:solidFill>
                <a:srgbClr val="0070C0"/>
              </a:solidFill>
            </a:endParaRPr>
          </a:p>
        </p:txBody>
      </p:sp>
    </p:spTree>
    <p:extLst>
      <p:ext uri="{BB962C8B-B14F-4D97-AF65-F5344CB8AC3E}">
        <p14:creationId xmlns:p14="http://schemas.microsoft.com/office/powerpoint/2010/main" val="271834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4" name="Picture 10" descr="ss_spm8b_Graph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04664"/>
            <a:ext cx="3613150" cy="540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08" y="1556792"/>
            <a:ext cx="5060942" cy="2339429"/>
          </a:xfrm>
          <a:prstGeom prst="rect">
            <a:avLst/>
          </a:prstGeom>
          <a:ln>
            <a:solidFill>
              <a:schemeClr val="tx1"/>
            </a:solidFill>
          </a:ln>
        </p:spPr>
      </p:pic>
    </p:spTree>
    <p:extLst>
      <p:ext uri="{BB962C8B-B14F-4D97-AF65-F5344CB8AC3E}">
        <p14:creationId xmlns:p14="http://schemas.microsoft.com/office/powerpoint/2010/main" val="3214151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SPM do?</a:t>
            </a:r>
            <a:endParaRPr lang="en-GB" dirty="0"/>
          </a:p>
        </p:txBody>
      </p:sp>
      <p:sp>
        <p:nvSpPr>
          <p:cNvPr id="3" name="Content Placeholder 2"/>
          <p:cNvSpPr>
            <a:spLocks noGrp="1"/>
          </p:cNvSpPr>
          <p:nvPr>
            <p:ph idx="1"/>
          </p:nvPr>
        </p:nvSpPr>
        <p:spPr/>
        <p:txBody>
          <a:bodyPr/>
          <a:lstStyle/>
          <a:p>
            <a:r>
              <a:rPr lang="en-GB" dirty="0" smtClean="0"/>
              <a:t>Allows you to do: </a:t>
            </a:r>
          </a:p>
          <a:p>
            <a:pPr lvl="1"/>
            <a:r>
              <a:rPr lang="en-GB" dirty="0" err="1"/>
              <a:t>p</a:t>
            </a:r>
            <a:r>
              <a:rPr lang="en-GB" dirty="0" err="1" smtClean="0"/>
              <a:t>reprocessing</a:t>
            </a:r>
            <a:endParaRPr lang="en-GB" dirty="0" smtClean="0"/>
          </a:p>
          <a:p>
            <a:pPr lvl="1"/>
            <a:r>
              <a:rPr lang="en-GB" dirty="0"/>
              <a:t>d</a:t>
            </a:r>
            <a:r>
              <a:rPr lang="en-GB" dirty="0" smtClean="0"/>
              <a:t>ata analysis: </a:t>
            </a:r>
          </a:p>
          <a:p>
            <a:pPr lvl="1"/>
            <a:r>
              <a:rPr lang="en-GB" dirty="0" smtClean="0"/>
              <a:t>connectivity</a:t>
            </a:r>
          </a:p>
          <a:p>
            <a:pPr lvl="1"/>
            <a:r>
              <a:rPr lang="en-GB" dirty="0"/>
              <a:t>g</a:t>
            </a:r>
            <a:r>
              <a:rPr lang="en-GB" dirty="0" smtClean="0"/>
              <a:t>eneral linear model</a:t>
            </a:r>
          </a:p>
          <a:p>
            <a:pPr lvl="1"/>
            <a:r>
              <a:rPr lang="en-GB" dirty="0"/>
              <a:t>parameter estimation </a:t>
            </a:r>
            <a:endParaRPr lang="en-GB" dirty="0" smtClean="0"/>
          </a:p>
          <a:p>
            <a:pPr lvl="1"/>
            <a:r>
              <a:rPr lang="en-GB" dirty="0"/>
              <a:t>d</a:t>
            </a:r>
            <a:r>
              <a:rPr lang="en-GB" dirty="0" smtClean="0"/>
              <a:t>ynamic causal </a:t>
            </a:r>
            <a:r>
              <a:rPr lang="en-GB" dirty="0" err="1" smtClean="0"/>
              <a:t>modeling</a:t>
            </a:r>
            <a:endParaRPr lang="en-GB" dirty="0" smtClean="0"/>
          </a:p>
        </p:txBody>
      </p:sp>
    </p:spTree>
    <p:extLst>
      <p:ext uri="{BB962C8B-B14F-4D97-AF65-F5344CB8AC3E}">
        <p14:creationId xmlns:p14="http://schemas.microsoft.com/office/powerpoint/2010/main" val="1933321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SPM overview</a:t>
            </a:r>
            <a:endParaRPr lang="en-GB" dirty="0"/>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196752"/>
            <a:ext cx="6912767"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7475" y="6021288"/>
            <a:ext cx="3744416"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935725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1" indent="-342900" algn="l">
              <a:spcBef>
                <a:spcPct val="30000"/>
              </a:spcBef>
            </a:pPr>
            <a:r>
              <a:rPr lang="en-GB" sz="1600" dirty="0" err="1" smtClean="0">
                <a:latin typeface="+mj-lt"/>
              </a:rPr>
              <a:t>Preprocessing</a:t>
            </a:r>
            <a:r>
              <a:rPr lang="en-GB" sz="1600" dirty="0" smtClean="0">
                <a:latin typeface="+mj-lt"/>
              </a:rPr>
              <a:t> is the preparation of your imaging data to start your analysis</a:t>
            </a:r>
            <a:br>
              <a:rPr lang="en-GB" sz="1600" dirty="0" smtClean="0">
                <a:latin typeface="+mj-lt"/>
              </a:rPr>
            </a:br>
            <a:r>
              <a:rPr lang="en-GB" altLang="en-US" sz="1600" dirty="0" smtClean="0">
                <a:latin typeface="+mj-lt"/>
              </a:rPr>
              <a:t/>
            </a:r>
            <a:br>
              <a:rPr lang="en-GB" altLang="en-US" sz="1600" dirty="0" smtClean="0">
                <a:latin typeface="+mj-lt"/>
              </a:rPr>
            </a:br>
            <a:r>
              <a:rPr lang="en-GB" altLang="en-US" sz="1600" dirty="0" smtClean="0">
                <a:latin typeface="+mj-lt"/>
              </a:rPr>
              <a:t>Do motion correction (realignment of the data), normalise so that it’s all in the same space, smooth the data so that you can compare between subjects. </a:t>
            </a:r>
            <a:endParaRPr lang="en-GB"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3203848" y="155679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4864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				CONS</a:t>
            </a:r>
            <a:endParaRPr lang="en-GB" dirty="0"/>
          </a:p>
        </p:txBody>
      </p:sp>
      <p:sp>
        <p:nvSpPr>
          <p:cNvPr id="3" name="Content Placeholder 2"/>
          <p:cNvSpPr>
            <a:spLocks noGrp="1"/>
          </p:cNvSpPr>
          <p:nvPr>
            <p:ph idx="1"/>
          </p:nvPr>
        </p:nvSpPr>
        <p:spPr/>
        <p:txBody>
          <a:bodyPr numCol="2">
            <a:normAutofit/>
          </a:bodyPr>
          <a:lstStyle/>
          <a:p>
            <a:r>
              <a:rPr lang="en-GB" sz="2000" dirty="0" smtClean="0"/>
              <a:t>Relaxed environment</a:t>
            </a:r>
          </a:p>
          <a:p>
            <a:r>
              <a:rPr lang="en-GB" sz="2000" dirty="0" smtClean="0"/>
              <a:t>Presentation skills</a:t>
            </a:r>
          </a:p>
          <a:p>
            <a:r>
              <a:rPr lang="en-GB" sz="2000" dirty="0" smtClean="0"/>
              <a:t>Networking/knowing who to ask</a:t>
            </a:r>
          </a:p>
          <a:p>
            <a:r>
              <a:rPr lang="en-GB" sz="2000" dirty="0" smtClean="0"/>
              <a:t>No assessment involved</a:t>
            </a:r>
          </a:p>
          <a:p>
            <a:r>
              <a:rPr lang="en-GB" sz="2000" dirty="0" smtClean="0"/>
              <a:t>Fun at the FIL</a:t>
            </a:r>
          </a:p>
          <a:p>
            <a:r>
              <a:rPr lang="en-GB" sz="2000" dirty="0" smtClean="0"/>
              <a:t>Know-how/practical guide</a:t>
            </a:r>
          </a:p>
          <a:p>
            <a:r>
              <a:rPr lang="en-GB" sz="2000" dirty="0" smtClean="0"/>
              <a:t>Presenting with partner</a:t>
            </a:r>
          </a:p>
          <a:p>
            <a:r>
              <a:rPr lang="en-GB" sz="2000" dirty="0" smtClean="0"/>
              <a:t>Learning</a:t>
            </a:r>
          </a:p>
          <a:p>
            <a:pPr lvl="1"/>
            <a:r>
              <a:rPr lang="en-GB" sz="1800" dirty="0" smtClean="0"/>
              <a:t>Specific/deep understanding</a:t>
            </a:r>
          </a:p>
          <a:p>
            <a:pPr lvl="1"/>
            <a:r>
              <a:rPr lang="en-GB" sz="1800" dirty="0" smtClean="0"/>
              <a:t>Overall view </a:t>
            </a:r>
          </a:p>
          <a:p>
            <a:pPr lvl="1"/>
            <a:endParaRPr lang="en-GB" sz="1800" dirty="0"/>
          </a:p>
          <a:p>
            <a:pPr lvl="1"/>
            <a:endParaRPr lang="en-GB" sz="1800" dirty="0" smtClean="0"/>
          </a:p>
          <a:p>
            <a:pPr lvl="1">
              <a:buFont typeface="Arial" panose="020B0604020202020204" pitchFamily="34" charset="0"/>
              <a:buChar char="•"/>
            </a:pPr>
            <a:endParaRPr lang="en-GB" sz="1800" dirty="0" smtClean="0"/>
          </a:p>
          <a:p>
            <a:pPr marL="457200" lvl="1" indent="0">
              <a:buNone/>
            </a:pPr>
            <a:endParaRPr lang="en-GB" sz="1800" dirty="0"/>
          </a:p>
          <a:p>
            <a:pPr marL="457200" lvl="1" indent="0">
              <a:buNone/>
            </a:pPr>
            <a:endParaRPr lang="en-GB" sz="1800" dirty="0"/>
          </a:p>
        </p:txBody>
      </p:sp>
    </p:spTree>
    <p:extLst>
      <p:ext uri="{BB962C8B-B14F-4D97-AF65-F5344CB8AC3E}">
        <p14:creationId xmlns:p14="http://schemas.microsoft.com/office/powerpoint/2010/main" val="917894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algn="l">
              <a:spcBef>
                <a:spcPct val="30000"/>
              </a:spcBef>
            </a:pPr>
            <a:r>
              <a:rPr lang="en-GB" altLang="en-US" sz="1600" dirty="0"/>
              <a:t>Once you have carried out your pre-processing you can specify your design and </a:t>
            </a:r>
            <a:r>
              <a:rPr lang="en-GB" altLang="en-US" sz="1600" dirty="0" smtClean="0"/>
              <a:t>data</a:t>
            </a:r>
            <a:br>
              <a:rPr lang="en-GB" altLang="en-US" sz="1600" dirty="0" smtClean="0"/>
            </a:br>
            <a:r>
              <a:rPr lang="en-GB" altLang="en-US" sz="1600" dirty="0"/>
              <a:t/>
            </a:r>
            <a:br>
              <a:rPr lang="en-GB" altLang="en-US" sz="1600" dirty="0"/>
            </a:br>
            <a:r>
              <a:rPr lang="en-GB" altLang="en-US" sz="1600" dirty="0"/>
              <a:t>The design matrix is simply a mathematical description of your experiment</a:t>
            </a:r>
            <a:br>
              <a:rPr lang="en-GB" altLang="en-US" sz="1600" dirty="0"/>
            </a:br>
            <a:r>
              <a:rPr lang="en-GB" altLang="en-US" sz="1600" dirty="0"/>
              <a:t>E.g. 	‘visual stimulus on = 1’ 	‘visual stimulus off = 0’</a:t>
            </a:r>
            <a:br>
              <a:rPr lang="en-GB" altLang="en-US" sz="1600" dirty="0"/>
            </a:br>
            <a:endParaRPr lang="en-GB" altLang="en-US" sz="1600" dirty="0"/>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716016" y="155679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a:off x="6724575" y="60573"/>
            <a:ext cx="271463" cy="299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7946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marL="0" marR="0" lvl="1" indent="0" defTabSz="914400" rtl="0" eaLnBrk="1" fontAlgn="auto" latinLnBrk="0" hangingPunct="1">
              <a:lnSpc>
                <a:spcPct val="100000"/>
              </a:lnSpc>
              <a:spcBef>
                <a:spcPts val="0"/>
              </a:spcBef>
              <a:spcAft>
                <a:spcPts val="0"/>
              </a:spcAft>
              <a:tabLst/>
              <a:defRPr/>
            </a:pPr>
            <a:r>
              <a:rPr lang="en-GB" sz="1600" dirty="0">
                <a:latin typeface="+mj-lt"/>
              </a:rPr>
              <a:t>GLM describes the data at each voxel: mass </a:t>
            </a:r>
            <a:r>
              <a:rPr lang="en-GB" sz="1600" dirty="0" err="1">
                <a:latin typeface="+mj-lt"/>
              </a:rPr>
              <a:t>univariate</a:t>
            </a:r>
            <a:r>
              <a:rPr lang="en-GB" sz="1600" dirty="0">
                <a:latin typeface="+mj-lt"/>
              </a:rPr>
              <a:t> </a:t>
            </a:r>
            <a:r>
              <a:rPr lang="en-GB" sz="1600" dirty="0" smtClean="0">
                <a:latin typeface="+mj-lt"/>
              </a:rPr>
              <a:t>approach</a:t>
            </a:r>
            <a:br>
              <a:rPr lang="en-GB" sz="1600" dirty="0" smtClean="0">
                <a:latin typeface="+mj-lt"/>
              </a:rPr>
            </a:br>
            <a:r>
              <a:rPr lang="en-GB" sz="1600" dirty="0">
                <a:latin typeface="+mj-lt"/>
              </a:rPr>
              <a:t/>
            </a:r>
            <a:br>
              <a:rPr lang="en-GB" sz="1600" dirty="0">
                <a:latin typeface="+mj-lt"/>
              </a:rPr>
            </a:br>
            <a:r>
              <a:rPr lang="en-GB" sz="1600" dirty="0">
                <a:latin typeface="+mj-lt"/>
              </a:rPr>
              <a:t>I</a:t>
            </a:r>
            <a:r>
              <a:rPr lang="en-GB" sz="1600" dirty="0" smtClean="0">
                <a:latin typeface="+mj-lt"/>
              </a:rPr>
              <a:t>t takes </a:t>
            </a:r>
            <a:r>
              <a:rPr lang="en-GB" sz="1600" dirty="0">
                <a:latin typeface="+mj-lt"/>
              </a:rPr>
              <a:t>into account </a:t>
            </a:r>
            <a:r>
              <a:rPr lang="en-GB" sz="1600" dirty="0" smtClean="0">
                <a:latin typeface="+mj-lt"/>
              </a:rPr>
              <a:t>experimental </a:t>
            </a:r>
            <a:r>
              <a:rPr lang="en-GB" sz="1600" dirty="0">
                <a:latin typeface="+mj-lt"/>
              </a:rPr>
              <a:t>and confounding </a:t>
            </a:r>
            <a:r>
              <a:rPr lang="en-GB" sz="1600" dirty="0" smtClean="0">
                <a:latin typeface="+mj-lt"/>
              </a:rPr>
              <a:t>effects </a:t>
            </a:r>
            <a:r>
              <a:rPr lang="en-GB" sz="1600" dirty="0">
                <a:latin typeface="+mj-lt"/>
              </a:rPr>
              <a:t>and residual </a:t>
            </a:r>
            <a:r>
              <a:rPr lang="en-GB" sz="1600" dirty="0" smtClean="0">
                <a:latin typeface="+mj-lt"/>
              </a:rPr>
              <a:t>variability</a:t>
            </a:r>
            <a:r>
              <a:rPr lang="en-GB" altLang="en-US" sz="1600" dirty="0">
                <a:latin typeface="+mj-lt"/>
              </a:rPr>
              <a:t/>
            </a:r>
            <a:br>
              <a:rPr lang="en-GB" altLang="en-US" sz="1600" dirty="0">
                <a:latin typeface="+mj-lt"/>
              </a:rPr>
            </a:br>
            <a:endParaRPr lang="en-GB" altLang="en-US"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860032" y="1628800"/>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264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lvl="1" rtl="0">
              <a:defRPr/>
            </a:pPr>
            <a:r>
              <a:rPr lang="en-GB" altLang="en-US" sz="1600" dirty="0"/>
              <a:t>Then you estimate how much your parameters of interest explain the BOLD response for each voxel, and threshold the resulting estimates to find out where your parameters explain significant amounts of variance. </a:t>
            </a:r>
            <a:br>
              <a:rPr lang="en-GB" altLang="en-US" sz="1600" dirty="0"/>
            </a:br>
            <a:r>
              <a:rPr lang="en-GB" altLang="en-US" sz="1600" dirty="0">
                <a:latin typeface="+mj-lt"/>
              </a:rPr>
              <a:t/>
            </a:r>
            <a:br>
              <a:rPr lang="en-GB" altLang="en-US" sz="1600" dirty="0">
                <a:latin typeface="+mj-lt"/>
              </a:rPr>
            </a:br>
            <a:endParaRPr lang="en-GB" altLang="en-US"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860032" y="1628800"/>
            <a:ext cx="0" cy="24482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012432" y="1628497"/>
            <a:ext cx="423664" cy="936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9888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lvl="2">
              <a:lnSpc>
                <a:spcPct val="150000"/>
              </a:lnSpc>
              <a:buFontTx/>
              <a:buChar char="•"/>
            </a:pPr>
            <a:r>
              <a:rPr lang="en-GB" altLang="en-US" sz="2800" dirty="0" smtClean="0">
                <a:latin typeface="Helvetica" pitchFamily="34" charset="0"/>
              </a:rPr>
              <a:t>What is </a:t>
            </a:r>
            <a:r>
              <a:rPr lang="en-GB" altLang="en-US" sz="2800" dirty="0" err="1" smtClean="0">
                <a:latin typeface="Helvetica" pitchFamily="34" charset="0"/>
              </a:rPr>
              <a:t>MfD</a:t>
            </a:r>
            <a:r>
              <a:rPr lang="en-GB" altLang="en-US" sz="2800" dirty="0" smtClean="0">
                <a:latin typeface="Helvetica" pitchFamily="34" charset="0"/>
              </a:rPr>
              <a:t>? </a:t>
            </a:r>
            <a:endParaRPr lang="en-GB" altLang="en-US" sz="2800" dirty="0">
              <a:latin typeface="Helvetica" pitchFamily="34" charset="0"/>
            </a:endParaRPr>
          </a:p>
          <a:p>
            <a:pPr lvl="2">
              <a:lnSpc>
                <a:spcPct val="150000"/>
              </a:lnSpc>
              <a:buFontTx/>
              <a:buChar char="•"/>
            </a:pPr>
            <a:r>
              <a:rPr lang="en-GB" altLang="en-US" sz="2800" dirty="0">
                <a:latin typeface="Helvetica" pitchFamily="34" charset="0"/>
              </a:rPr>
              <a:t>Programme </a:t>
            </a:r>
            <a:endParaRPr lang="en-GB" altLang="en-US" sz="2800" dirty="0" smtClean="0">
              <a:latin typeface="Helvetica" pitchFamily="34" charset="0"/>
            </a:endParaRPr>
          </a:p>
          <a:p>
            <a:pPr lvl="2">
              <a:lnSpc>
                <a:spcPct val="150000"/>
              </a:lnSpc>
              <a:buFontTx/>
              <a:buChar char="•"/>
            </a:pPr>
            <a:r>
              <a:rPr lang="en-GB" altLang="en-US" sz="2800" dirty="0" smtClean="0">
                <a:latin typeface="Helvetica" pitchFamily="34" charset="0"/>
              </a:rPr>
              <a:t>How </a:t>
            </a:r>
            <a:r>
              <a:rPr lang="en-GB" altLang="en-US" sz="2800" dirty="0">
                <a:latin typeface="Helvetica" pitchFamily="34" charset="0"/>
              </a:rPr>
              <a:t>to prepare your presentation</a:t>
            </a:r>
          </a:p>
          <a:p>
            <a:pPr lvl="2">
              <a:lnSpc>
                <a:spcPct val="150000"/>
              </a:lnSpc>
              <a:buFontTx/>
              <a:buChar char="•"/>
            </a:pPr>
            <a:r>
              <a:rPr lang="en-GB" altLang="en-US" sz="2800" dirty="0">
                <a:latin typeface="Helvetica" pitchFamily="34" charset="0"/>
              </a:rPr>
              <a:t>Where to find information and help</a:t>
            </a:r>
          </a:p>
          <a:p>
            <a:pPr lvl="2">
              <a:lnSpc>
                <a:spcPct val="150000"/>
              </a:lnSpc>
              <a:buFontTx/>
              <a:buChar char="•"/>
            </a:pPr>
            <a:r>
              <a:rPr lang="en-GB" altLang="en-US" sz="2800" dirty="0" smtClean="0">
                <a:latin typeface="Helvetica" pitchFamily="34" charset="0"/>
              </a:rPr>
              <a:t>Experts</a:t>
            </a:r>
          </a:p>
          <a:p>
            <a:pPr lvl="2">
              <a:lnSpc>
                <a:spcPct val="150000"/>
              </a:lnSpc>
              <a:buFontTx/>
              <a:buChar char="•"/>
            </a:pPr>
            <a:r>
              <a:rPr lang="en-GB" altLang="en-US" sz="2800" dirty="0" smtClean="0">
                <a:latin typeface="Helvetica" pitchFamily="34" charset="0"/>
              </a:rPr>
              <a:t>SPM</a:t>
            </a:r>
            <a:endParaRPr lang="en-GB" altLang="en-US" sz="2800" dirty="0">
              <a:latin typeface="Helvetica" pitchFamily="34" charset="0"/>
            </a:endParaRPr>
          </a:p>
          <a:p>
            <a:endParaRPr lang="en-GB" sz="2800" dirty="0"/>
          </a:p>
        </p:txBody>
      </p:sp>
    </p:spTree>
    <p:extLst>
      <p:ext uri="{BB962C8B-B14F-4D97-AF65-F5344CB8AC3E}">
        <p14:creationId xmlns:p14="http://schemas.microsoft.com/office/powerpoint/2010/main" val="777311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6357" y="9192"/>
            <a:ext cx="6131198" cy="68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44639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3"/>
          <p:cNvSpPr>
            <a:spLocks noChangeArrowheads="1"/>
          </p:cNvSpPr>
          <p:nvPr/>
        </p:nvSpPr>
        <p:spPr bwMode="auto">
          <a:xfrm>
            <a:off x="168275" y="503238"/>
            <a:ext cx="87963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nchor="ct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US" altLang="en-US" b="1" dirty="0">
                <a:latin typeface="Arial Unicode MS" pitchFamily="34" charset="-128"/>
                <a:ea typeface="Arial Unicode MS" pitchFamily="34" charset="-128"/>
                <a:cs typeface="Arial Unicode MS" pitchFamily="34" charset="-128"/>
              </a:rPr>
              <a:t>Mass-</a:t>
            </a:r>
            <a:r>
              <a:rPr lang="en-US" altLang="en-US" b="1" dirty="0" err="1">
                <a:latin typeface="Arial Unicode MS" pitchFamily="34" charset="-128"/>
                <a:ea typeface="Arial Unicode MS" pitchFamily="34" charset="-128"/>
                <a:cs typeface="Arial Unicode MS" pitchFamily="34" charset="-128"/>
              </a:rPr>
              <a:t>univariate</a:t>
            </a:r>
            <a:r>
              <a:rPr lang="en-US" altLang="en-US" b="1" dirty="0">
                <a:latin typeface="Arial Unicode MS" pitchFamily="34" charset="-128"/>
                <a:ea typeface="Arial Unicode MS" pitchFamily="34" charset="-128"/>
                <a:cs typeface="Arial Unicode MS" pitchFamily="34" charset="-128"/>
              </a:rPr>
              <a:t> analysis: voxel-wise GLM</a:t>
            </a:r>
          </a:p>
        </p:txBody>
      </p:sp>
      <p:sp>
        <p:nvSpPr>
          <p:cNvPr id="9219" name="Rectangle 34"/>
          <p:cNvSpPr>
            <a:spLocks noChangeArrowheads="1"/>
          </p:cNvSpPr>
          <p:nvPr/>
        </p:nvSpPr>
        <p:spPr bwMode="auto">
          <a:xfrm rot="5400000">
            <a:off x="3501231" y="3437732"/>
            <a:ext cx="3852863" cy="469900"/>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eaLnBrk="0" hangingPunct="0">
              <a:defRPr/>
            </a:pPr>
            <a:endParaRPr lang="en-GB">
              <a:ea typeface="ＭＳ Ｐゴシック" charset="0"/>
            </a:endParaRPr>
          </a:p>
        </p:txBody>
      </p:sp>
      <p:sp>
        <p:nvSpPr>
          <p:cNvPr id="10244" name="Text Box 35"/>
          <p:cNvSpPr txBox="1">
            <a:spLocks noChangeArrowheads="1"/>
          </p:cNvSpPr>
          <p:nvPr/>
        </p:nvSpPr>
        <p:spPr bwMode="auto">
          <a:xfrm>
            <a:off x="1411288" y="3438525"/>
            <a:ext cx="51593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de-DE" altLang="en-US" sz="4400">
                <a:latin typeface="Arial Unicode MS" pitchFamily="34" charset="-128"/>
              </a:rPr>
              <a:t>=</a:t>
            </a:r>
            <a:endParaRPr lang="en-GB" altLang="en-US" sz="4400">
              <a:latin typeface="Arial Unicode MS" pitchFamily="34" charset="-128"/>
            </a:endParaRPr>
          </a:p>
        </p:txBody>
      </p:sp>
      <p:sp>
        <p:nvSpPr>
          <p:cNvPr id="9221" name="Rectangle 36"/>
          <p:cNvSpPr>
            <a:spLocks noChangeArrowheads="1"/>
          </p:cNvSpPr>
          <p:nvPr/>
        </p:nvSpPr>
        <p:spPr bwMode="auto">
          <a:xfrm rot="5400000">
            <a:off x="3402807" y="2285206"/>
            <a:ext cx="1563688" cy="454025"/>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eaLnBrk="0" hangingPunct="0">
              <a:defRPr/>
            </a:pPr>
            <a:endParaRPr lang="en-GB">
              <a:ea typeface="ＭＳ Ｐゴシック" charset="0"/>
            </a:endParaRPr>
          </a:p>
        </p:txBody>
      </p:sp>
      <p:graphicFrame>
        <p:nvGraphicFramePr>
          <p:cNvPr id="10246" name="Object 182"/>
          <p:cNvGraphicFramePr>
            <a:graphicFrameLocks noChangeAspect="1"/>
          </p:cNvGraphicFramePr>
          <p:nvPr/>
        </p:nvGraphicFramePr>
        <p:xfrm>
          <a:off x="3949700" y="2216150"/>
          <a:ext cx="385763" cy="665163"/>
        </p:xfrm>
        <a:graphic>
          <a:graphicData uri="http://schemas.openxmlformats.org/presentationml/2006/ole">
            <mc:AlternateContent xmlns:mc="http://schemas.openxmlformats.org/markup-compatibility/2006">
              <mc:Choice xmlns:v="urn:schemas-microsoft-com:vml" Requires="v">
                <p:oleObj spid="_x0000_s5242" name="Equation" r:id="rId4" imgW="114300" imgH="152400" progId="Equation.3">
                  <p:embed/>
                </p:oleObj>
              </mc:Choice>
              <mc:Fallback>
                <p:oleObj name="Equation" r:id="rId4" imgW="114300" imgH="152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9700" y="2216150"/>
                        <a:ext cx="385763"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7" name="Object 183"/>
          <p:cNvGraphicFramePr>
            <a:graphicFrameLocks noChangeAspect="1"/>
          </p:cNvGraphicFramePr>
          <p:nvPr/>
        </p:nvGraphicFramePr>
        <p:xfrm>
          <a:off x="5226050" y="3370263"/>
          <a:ext cx="393700" cy="606425"/>
        </p:xfrm>
        <a:graphic>
          <a:graphicData uri="http://schemas.openxmlformats.org/presentationml/2006/ole">
            <mc:AlternateContent xmlns:mc="http://schemas.openxmlformats.org/markup-compatibility/2006">
              <mc:Choice xmlns:v="urn:schemas-microsoft-com:vml" Requires="v">
                <p:oleObj spid="_x0000_s5243" name="Equation" r:id="rId6" imgW="88900" imgH="114300" progId="Equation.3">
                  <p:embed/>
                </p:oleObj>
              </mc:Choice>
              <mc:Fallback>
                <p:oleObj name="Equation" r:id="rId6" imgW="88900" imgH="114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6050" y="3370263"/>
                        <a:ext cx="3937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Text Box 39"/>
          <p:cNvSpPr txBox="1">
            <a:spLocks noChangeArrowheads="1"/>
          </p:cNvSpPr>
          <p:nvPr/>
        </p:nvSpPr>
        <p:spPr bwMode="auto">
          <a:xfrm>
            <a:off x="4503738" y="3289300"/>
            <a:ext cx="5143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de-DE" altLang="en-US" sz="4400">
                <a:latin typeface="Arial Unicode MS" pitchFamily="34" charset="-128"/>
              </a:rPr>
              <a:t>+</a:t>
            </a:r>
            <a:endParaRPr lang="en-GB" altLang="en-US" sz="4400">
              <a:latin typeface="Arial Unicode MS" pitchFamily="34" charset="-128"/>
            </a:endParaRPr>
          </a:p>
        </p:txBody>
      </p:sp>
      <p:sp>
        <p:nvSpPr>
          <p:cNvPr id="9225" name="Rectangle 40"/>
          <p:cNvSpPr>
            <a:spLocks noChangeArrowheads="1"/>
          </p:cNvSpPr>
          <p:nvPr/>
        </p:nvSpPr>
        <p:spPr bwMode="auto">
          <a:xfrm rot="5400000">
            <a:off x="-945355" y="3396456"/>
            <a:ext cx="3910012" cy="587375"/>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rot="10800000" vert="eaVert" wrap="none" anchor="ctr"/>
          <a:lstStyle/>
          <a:p>
            <a:pPr algn="ctr" eaLnBrk="0" hangingPunct="0">
              <a:defRPr/>
            </a:pPr>
            <a:r>
              <a:rPr lang="de-DE" sz="6000" i="1">
                <a:latin typeface="Times New Roman" charset="0"/>
                <a:ea typeface="ＭＳ Ｐゴシック" charset="0"/>
              </a:rPr>
              <a:t>y</a:t>
            </a:r>
            <a:endParaRPr lang="en-GB" sz="6000" i="1">
              <a:latin typeface="Times New Roman" charset="0"/>
              <a:ea typeface="ＭＳ Ｐゴシック" charset="0"/>
            </a:endParaRPr>
          </a:p>
        </p:txBody>
      </p:sp>
      <p:sp>
        <p:nvSpPr>
          <p:cNvPr id="9226" name="Rectangle 41"/>
          <p:cNvSpPr>
            <a:spLocks noChangeArrowheads="1"/>
          </p:cNvSpPr>
          <p:nvPr/>
        </p:nvSpPr>
        <p:spPr bwMode="auto">
          <a:xfrm>
            <a:off x="2085975" y="1735138"/>
            <a:ext cx="1397000" cy="3910012"/>
          </a:xfrm>
          <a:prstGeom prst="rect">
            <a:avLst/>
          </a:prstGeom>
          <a:solidFill>
            <a:srgbClr val="B2B2B2"/>
          </a:solidFill>
          <a:ln w="19050">
            <a:solidFill>
              <a:schemeClr val="tx1"/>
            </a:solidFill>
            <a:miter lim="800000"/>
            <a:headEnd/>
            <a:tailEnd/>
          </a:ln>
          <a:effectLst>
            <a:outerShdw blurRad="63500" dist="107763" dir="2700000" algn="ctr" rotWithShape="0">
              <a:schemeClr val="bg2">
                <a:alpha val="50000"/>
              </a:schemeClr>
            </a:outerShdw>
          </a:effectLst>
        </p:spPr>
        <p:txBody>
          <a:bodyPr wrap="none" anchor="ctr"/>
          <a:lstStyle/>
          <a:p>
            <a:pPr algn="ctr" eaLnBrk="0" hangingPunct="0">
              <a:defRPr/>
            </a:pPr>
            <a:r>
              <a:rPr lang="en-GB" sz="6000" i="1">
                <a:latin typeface="Times New Roman" charset="0"/>
                <a:ea typeface="ＭＳ Ｐゴシック" charset="0"/>
              </a:rPr>
              <a:t>X</a:t>
            </a:r>
            <a:endParaRPr lang="en-US" sz="6000" i="1">
              <a:latin typeface="Times New Roman" charset="0"/>
              <a:ea typeface="ＭＳ Ｐゴシック" charset="0"/>
            </a:endParaRPr>
          </a:p>
        </p:txBody>
      </p:sp>
      <p:sp>
        <p:nvSpPr>
          <p:cNvPr id="10251" name="Line 43"/>
          <p:cNvSpPr>
            <a:spLocks noChangeShapeType="1"/>
          </p:cNvSpPr>
          <p:nvPr/>
        </p:nvSpPr>
        <p:spPr bwMode="auto">
          <a:xfrm>
            <a:off x="628650" y="1735138"/>
            <a:ext cx="0" cy="39100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2" name="Object 184"/>
          <p:cNvGraphicFramePr>
            <a:graphicFrameLocks noChangeAspect="1"/>
          </p:cNvGraphicFramePr>
          <p:nvPr/>
        </p:nvGraphicFramePr>
        <p:xfrm>
          <a:off x="250825" y="5241925"/>
          <a:ext cx="341313" cy="441325"/>
        </p:xfrm>
        <a:graphic>
          <a:graphicData uri="http://schemas.openxmlformats.org/presentationml/2006/ole">
            <mc:AlternateContent xmlns:mc="http://schemas.openxmlformats.org/markup-compatibility/2006">
              <mc:Choice xmlns:v="urn:schemas-microsoft-com:vml" Requires="v">
                <p:oleObj spid="_x0000_s5244" name="Equation" r:id="rId8" imgW="139700" imgH="139700" progId="Equation.3">
                  <p:embed/>
                </p:oleObj>
              </mc:Choice>
              <mc:Fallback>
                <p:oleObj name="Equation" r:id="rId8" imgW="139700" imgH="1397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825" y="5241925"/>
                        <a:ext cx="34131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3" name="Line 45"/>
          <p:cNvSpPr>
            <a:spLocks noChangeShapeType="1"/>
          </p:cNvSpPr>
          <p:nvPr/>
        </p:nvSpPr>
        <p:spPr bwMode="auto">
          <a:xfrm>
            <a:off x="698500" y="1635125"/>
            <a:ext cx="6159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4" name="Object 185"/>
          <p:cNvGraphicFramePr>
            <a:graphicFrameLocks noChangeAspect="1"/>
          </p:cNvGraphicFramePr>
          <p:nvPr/>
        </p:nvGraphicFramePr>
        <p:xfrm>
          <a:off x="1138238" y="1184275"/>
          <a:ext cx="171450" cy="409575"/>
        </p:xfrm>
        <a:graphic>
          <a:graphicData uri="http://schemas.openxmlformats.org/presentationml/2006/ole">
            <mc:AlternateContent xmlns:mc="http://schemas.openxmlformats.org/markup-compatibility/2006">
              <mc:Choice xmlns:v="urn:schemas-microsoft-com:vml" Requires="v">
                <p:oleObj spid="_x0000_s5245" name="Equation" r:id="rId10" imgW="63500" imgH="127000" progId="Equation.3">
                  <p:embed/>
                </p:oleObj>
              </mc:Choice>
              <mc:Fallback>
                <p:oleObj name="Equation" r:id="rId10" imgW="63500" imgH="1270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38238" y="1184275"/>
                        <a:ext cx="1714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5" name="Line 47"/>
          <p:cNvSpPr>
            <a:spLocks noChangeShapeType="1"/>
          </p:cNvSpPr>
          <p:nvPr/>
        </p:nvSpPr>
        <p:spPr bwMode="auto">
          <a:xfrm>
            <a:off x="2001838" y="1735138"/>
            <a:ext cx="0" cy="39100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6" name="Object 186"/>
          <p:cNvGraphicFramePr>
            <a:graphicFrameLocks noChangeAspect="1"/>
          </p:cNvGraphicFramePr>
          <p:nvPr/>
        </p:nvGraphicFramePr>
        <p:xfrm>
          <a:off x="1619250" y="5241925"/>
          <a:ext cx="342900" cy="441325"/>
        </p:xfrm>
        <a:graphic>
          <a:graphicData uri="http://schemas.openxmlformats.org/presentationml/2006/ole">
            <mc:AlternateContent xmlns:mc="http://schemas.openxmlformats.org/markup-compatibility/2006">
              <mc:Choice xmlns:v="urn:schemas-microsoft-com:vml" Requires="v">
                <p:oleObj spid="_x0000_s5246" name="Equation" r:id="rId12" imgW="139700" imgH="139700" progId="Equation.3">
                  <p:embed/>
                </p:oleObj>
              </mc:Choice>
              <mc:Fallback>
                <p:oleObj name="Equation" r:id="rId12" imgW="139700" imgH="1397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9250" y="5241925"/>
                        <a:ext cx="3429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7" name="Line 49"/>
          <p:cNvSpPr>
            <a:spLocks noChangeShapeType="1"/>
          </p:cNvSpPr>
          <p:nvPr/>
        </p:nvSpPr>
        <p:spPr bwMode="auto">
          <a:xfrm>
            <a:off x="5118100" y="1798638"/>
            <a:ext cx="0" cy="38592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8" name="Object 187"/>
          <p:cNvGraphicFramePr>
            <a:graphicFrameLocks noChangeAspect="1"/>
          </p:cNvGraphicFramePr>
          <p:nvPr/>
        </p:nvGraphicFramePr>
        <p:xfrm>
          <a:off x="4721225" y="5235575"/>
          <a:ext cx="341313" cy="441325"/>
        </p:xfrm>
        <a:graphic>
          <a:graphicData uri="http://schemas.openxmlformats.org/presentationml/2006/ole">
            <mc:AlternateContent xmlns:mc="http://schemas.openxmlformats.org/markup-compatibility/2006">
              <mc:Choice xmlns:v="urn:schemas-microsoft-com:vml" Requires="v">
                <p:oleObj spid="_x0000_s5247" name="Equation" r:id="rId14" imgW="139700" imgH="139700" progId="Equation.3">
                  <p:embed/>
                </p:oleObj>
              </mc:Choice>
              <mc:Fallback>
                <p:oleObj name="Equation" r:id="rId14" imgW="139700" imgH="1397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21225" y="5235575"/>
                        <a:ext cx="34131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9" name="Line 51"/>
          <p:cNvSpPr>
            <a:spLocks noChangeShapeType="1"/>
          </p:cNvSpPr>
          <p:nvPr/>
        </p:nvSpPr>
        <p:spPr bwMode="auto">
          <a:xfrm>
            <a:off x="3987800" y="1655763"/>
            <a:ext cx="4524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0" name="Object 188"/>
          <p:cNvGraphicFramePr>
            <a:graphicFrameLocks noChangeAspect="1"/>
          </p:cNvGraphicFramePr>
          <p:nvPr/>
        </p:nvGraphicFramePr>
        <p:xfrm>
          <a:off x="4273550" y="1190625"/>
          <a:ext cx="169863" cy="409575"/>
        </p:xfrm>
        <a:graphic>
          <a:graphicData uri="http://schemas.openxmlformats.org/presentationml/2006/ole">
            <mc:AlternateContent xmlns:mc="http://schemas.openxmlformats.org/markup-compatibility/2006">
              <mc:Choice xmlns:v="urn:schemas-microsoft-com:vml" Requires="v">
                <p:oleObj spid="_x0000_s5248" name="Equation" r:id="rId16" imgW="63500" imgH="127000" progId="Equation.3">
                  <p:embed/>
                </p:oleObj>
              </mc:Choice>
              <mc:Fallback>
                <p:oleObj name="Equation" r:id="rId16" imgW="63500" imgH="1270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273550" y="1190625"/>
                        <a:ext cx="16986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1" name="Line 53"/>
          <p:cNvSpPr>
            <a:spLocks noChangeShapeType="1"/>
          </p:cNvSpPr>
          <p:nvPr/>
        </p:nvSpPr>
        <p:spPr bwMode="auto">
          <a:xfrm>
            <a:off x="5192713" y="1668463"/>
            <a:ext cx="5000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2" name="Object 189"/>
          <p:cNvGraphicFramePr>
            <a:graphicFrameLocks noChangeAspect="1"/>
          </p:cNvGraphicFramePr>
          <p:nvPr/>
        </p:nvGraphicFramePr>
        <p:xfrm>
          <a:off x="5534025" y="1201738"/>
          <a:ext cx="171450" cy="409575"/>
        </p:xfrm>
        <a:graphic>
          <a:graphicData uri="http://schemas.openxmlformats.org/presentationml/2006/ole">
            <mc:AlternateContent xmlns:mc="http://schemas.openxmlformats.org/markup-compatibility/2006">
              <mc:Choice xmlns:v="urn:schemas-microsoft-com:vml" Requires="v">
                <p:oleObj spid="_x0000_s5249" name="Equation" r:id="rId18" imgW="63500" imgH="127000" progId="Equation.3">
                  <p:embed/>
                </p:oleObj>
              </mc:Choice>
              <mc:Fallback>
                <p:oleObj name="Equation" r:id="rId18" imgW="63500" imgH="1270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534025" y="1201738"/>
                        <a:ext cx="1714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3" name="Line 55"/>
          <p:cNvSpPr>
            <a:spLocks noChangeShapeType="1"/>
          </p:cNvSpPr>
          <p:nvPr/>
        </p:nvSpPr>
        <p:spPr bwMode="auto">
          <a:xfrm>
            <a:off x="2085975" y="1649413"/>
            <a:ext cx="14255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4" name="Object 190"/>
          <p:cNvGraphicFramePr>
            <a:graphicFrameLocks noChangeAspect="1"/>
          </p:cNvGraphicFramePr>
          <p:nvPr/>
        </p:nvGraphicFramePr>
        <p:xfrm>
          <a:off x="3249613" y="1200150"/>
          <a:ext cx="293687" cy="409575"/>
        </p:xfrm>
        <a:graphic>
          <a:graphicData uri="http://schemas.openxmlformats.org/presentationml/2006/ole">
            <mc:AlternateContent xmlns:mc="http://schemas.openxmlformats.org/markup-compatibility/2006">
              <mc:Choice xmlns:v="urn:schemas-microsoft-com:vml" Requires="v">
                <p:oleObj spid="_x0000_s5250" name="Equation" r:id="rId20" imgW="114300" imgH="127000" progId="Equation.3">
                  <p:embed/>
                </p:oleObj>
              </mc:Choice>
              <mc:Fallback>
                <p:oleObj name="Equation" r:id="rId20" imgW="114300" imgH="12700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49613" y="1200150"/>
                        <a:ext cx="293687"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5" name="Line 57"/>
          <p:cNvSpPr>
            <a:spLocks noChangeShapeType="1"/>
          </p:cNvSpPr>
          <p:nvPr/>
        </p:nvSpPr>
        <p:spPr bwMode="auto">
          <a:xfrm rot="5400000">
            <a:off x="3102769" y="2536032"/>
            <a:ext cx="15636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6" name="Object 191"/>
          <p:cNvGraphicFramePr>
            <a:graphicFrameLocks noChangeAspect="1"/>
          </p:cNvGraphicFramePr>
          <p:nvPr/>
        </p:nvGraphicFramePr>
        <p:xfrm>
          <a:off x="3567113" y="3048000"/>
          <a:ext cx="292100" cy="409575"/>
        </p:xfrm>
        <a:graphic>
          <a:graphicData uri="http://schemas.openxmlformats.org/presentationml/2006/ole">
            <mc:AlternateContent xmlns:mc="http://schemas.openxmlformats.org/markup-compatibility/2006">
              <mc:Choice xmlns:v="urn:schemas-microsoft-com:vml" Requires="v">
                <p:oleObj spid="_x0000_s5251" name="Equation" r:id="rId22" imgW="114300" imgH="127000" progId="Equation.3">
                  <p:embed/>
                </p:oleObj>
              </mc:Choice>
              <mc:Fallback>
                <p:oleObj name="Equation" r:id="rId22" imgW="114300" imgH="12700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567113" y="3048000"/>
                        <a:ext cx="2921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43" name="Rectangle 59"/>
          <p:cNvSpPr>
            <a:spLocks noChangeArrowheads="1"/>
          </p:cNvSpPr>
          <p:nvPr/>
        </p:nvSpPr>
        <p:spPr bwMode="auto">
          <a:xfrm>
            <a:off x="6019800" y="3757613"/>
            <a:ext cx="2827338" cy="923925"/>
          </a:xfrm>
          <a:prstGeom prst="rect">
            <a:avLst/>
          </a:prstGeom>
          <a:solidFill>
            <a:srgbClr val="FF9900"/>
          </a:solidFill>
          <a:ln w="19050">
            <a:solidFill>
              <a:schemeClr val="tx1"/>
            </a:solidFill>
            <a:miter lim="800000"/>
            <a:headEnd/>
            <a:tailEnd/>
          </a:ln>
          <a:effectLst>
            <a:outerShdw blurRad="63500" dist="107763" dir="2700000" algn="ctr" rotWithShape="0">
              <a:schemeClr val="bg2">
                <a:alpha val="74998"/>
              </a:schemeClr>
            </a:outerShdw>
          </a:effectLst>
        </p:spPr>
        <p:txBody>
          <a:bodyPr anchor="ctr">
            <a:spAutoFit/>
          </a:bodyPr>
          <a:lstStyle/>
          <a:p>
            <a:pPr marL="457200" indent="-457200" eaLnBrk="0" hangingPunct="0">
              <a:defRPr/>
            </a:pPr>
            <a:r>
              <a:rPr lang="de-DE">
                <a:latin typeface="Arial Unicode MS" charset="0"/>
                <a:ea typeface="ＭＳ Ｐゴシック" charset="0"/>
              </a:rPr>
              <a:t>Model is specified by</a:t>
            </a:r>
          </a:p>
          <a:p>
            <a:pPr marL="457200" indent="-457200" eaLnBrk="0" hangingPunct="0">
              <a:buFontTx/>
              <a:buAutoNum type="arabicPeriod"/>
              <a:defRPr/>
            </a:pPr>
            <a:r>
              <a:rPr lang="de-DE">
                <a:latin typeface="Arial Unicode MS" charset="0"/>
                <a:ea typeface="ＭＳ Ｐゴシック" charset="0"/>
              </a:rPr>
              <a:t>Design matrix </a:t>
            </a:r>
            <a:r>
              <a:rPr lang="de-DE" i="1">
                <a:latin typeface="Times New Roman" charset="0"/>
                <a:ea typeface="ＭＳ Ｐゴシック" charset="0"/>
              </a:rPr>
              <a:t>X</a:t>
            </a:r>
          </a:p>
          <a:p>
            <a:pPr marL="457200" indent="-457200" eaLnBrk="0" hangingPunct="0">
              <a:buFontTx/>
              <a:buAutoNum type="arabicPeriod"/>
              <a:defRPr/>
            </a:pPr>
            <a:r>
              <a:rPr lang="de-DE">
                <a:latin typeface="Arial Unicode MS" charset="0"/>
                <a:ea typeface="ＭＳ Ｐゴシック" charset="0"/>
              </a:rPr>
              <a:t>Assumptions about </a:t>
            </a:r>
            <a:r>
              <a:rPr lang="de-DE" i="1">
                <a:latin typeface="Times New Roman" charset="0"/>
                <a:ea typeface="ＭＳ Ｐゴシック" charset="0"/>
              </a:rPr>
              <a:t>e</a:t>
            </a:r>
            <a:endParaRPr lang="en-GB" i="1">
              <a:latin typeface="Times New Roman" charset="0"/>
              <a:ea typeface="ＭＳ Ｐゴシック" charset="0"/>
            </a:endParaRPr>
          </a:p>
        </p:txBody>
      </p:sp>
      <p:sp>
        <p:nvSpPr>
          <p:cNvPr id="9244" name="Rectangle 60"/>
          <p:cNvSpPr>
            <a:spLocks noChangeArrowheads="1"/>
          </p:cNvSpPr>
          <p:nvPr/>
        </p:nvSpPr>
        <p:spPr bwMode="auto">
          <a:xfrm>
            <a:off x="6019800" y="4876800"/>
            <a:ext cx="2503488" cy="922338"/>
          </a:xfrm>
          <a:prstGeom prst="rect">
            <a:avLst/>
          </a:prstGeom>
          <a:solidFill>
            <a:srgbClr val="FF9900"/>
          </a:solidFill>
          <a:ln w="19050">
            <a:solidFill>
              <a:schemeClr val="tx1"/>
            </a:solidFill>
            <a:miter lim="800000"/>
            <a:headEnd/>
            <a:tailEnd/>
          </a:ln>
          <a:effectLst>
            <a:outerShdw blurRad="63500" dist="107763" dir="2700000" algn="ctr" rotWithShape="0">
              <a:schemeClr val="bg2">
                <a:alpha val="74998"/>
              </a:schemeClr>
            </a:outerShdw>
          </a:effectLst>
        </p:spPr>
        <p:txBody>
          <a:bodyPr anchor="ctr">
            <a:spAutoFit/>
          </a:bodyPr>
          <a:lstStyle/>
          <a:p>
            <a:pPr eaLnBrk="0" hangingPunct="0">
              <a:defRPr/>
            </a:pPr>
            <a:r>
              <a:rPr lang="de-DE" i="1" dirty="0">
                <a:latin typeface="Arial Unicode MS" charset="0"/>
                <a:ea typeface="ＭＳ Ｐゴシック" charset="0"/>
              </a:rPr>
              <a:t>N</a:t>
            </a:r>
            <a:r>
              <a:rPr lang="de-DE" dirty="0">
                <a:latin typeface="Arial Unicode MS" charset="0"/>
                <a:ea typeface="ＭＳ Ｐゴシック" charset="0"/>
              </a:rPr>
              <a:t>: number of scans</a:t>
            </a:r>
          </a:p>
          <a:p>
            <a:pPr eaLnBrk="0" hangingPunct="0">
              <a:defRPr/>
            </a:pPr>
            <a:r>
              <a:rPr lang="de-DE" i="1" dirty="0">
                <a:latin typeface="Arial Unicode MS" charset="0"/>
                <a:ea typeface="ＭＳ Ｐゴシック" charset="0"/>
              </a:rPr>
              <a:t>p</a:t>
            </a:r>
            <a:r>
              <a:rPr lang="de-DE" dirty="0">
                <a:latin typeface="Arial Unicode MS" charset="0"/>
                <a:ea typeface="ＭＳ Ｐゴシック" charset="0"/>
              </a:rPr>
              <a:t>: number of regressors</a:t>
            </a:r>
          </a:p>
        </p:txBody>
      </p:sp>
      <p:graphicFrame>
        <p:nvGraphicFramePr>
          <p:cNvPr id="10269" name="Object 192"/>
          <p:cNvGraphicFramePr>
            <a:graphicFrameLocks noChangeAspect="1"/>
          </p:cNvGraphicFramePr>
          <p:nvPr/>
        </p:nvGraphicFramePr>
        <p:xfrm>
          <a:off x="6013450" y="1595438"/>
          <a:ext cx="2551113" cy="819150"/>
        </p:xfrm>
        <a:graphic>
          <a:graphicData uri="http://schemas.openxmlformats.org/presentationml/2006/ole">
            <mc:AlternateContent xmlns:mc="http://schemas.openxmlformats.org/markup-compatibility/2006">
              <mc:Choice xmlns:v="urn:schemas-microsoft-com:vml" Requires="v">
                <p:oleObj spid="_x0000_s5252" name="Equation" r:id="rId24" imgW="710891" imgH="203112" progId="Equation.3">
                  <p:embed/>
                </p:oleObj>
              </mc:Choice>
              <mc:Fallback>
                <p:oleObj name="Equation" r:id="rId24" imgW="710891" imgH="203112"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013450" y="1595438"/>
                        <a:ext cx="2551113" cy="819150"/>
                      </a:xfrm>
                      <a:prstGeom prst="rect">
                        <a:avLst/>
                      </a:prstGeom>
                      <a:solidFill>
                        <a:schemeClr val="bg1"/>
                      </a:solidFill>
                      <a:ln w="19050">
                        <a:solidFill>
                          <a:schemeClr val="tx1"/>
                        </a:solidFill>
                        <a:miter lim="800000"/>
                        <a:headEnd/>
                        <a:tailEnd/>
                      </a:ln>
                      <a:effectLst>
                        <a:outerShdw dist="107763" dir="2700000" algn="ctr" rotWithShape="0">
                          <a:srgbClr val="808080">
                            <a:alpha val="50000"/>
                          </a:srgbClr>
                        </a:outerShdw>
                      </a:effectLst>
                    </p:spPr>
                  </p:pic>
                </p:oleObj>
              </mc:Fallback>
            </mc:AlternateContent>
          </a:graphicData>
        </a:graphic>
      </p:graphicFrame>
      <p:sp>
        <p:nvSpPr>
          <p:cNvPr id="10270" name="Text Box 62"/>
          <p:cNvSpPr txBox="1">
            <a:spLocks noChangeArrowheads="1"/>
          </p:cNvSpPr>
          <p:nvPr/>
        </p:nvSpPr>
        <p:spPr bwMode="auto">
          <a:xfrm>
            <a:off x="812800" y="6003925"/>
            <a:ext cx="74993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en-GB" altLang="en-US" sz="2000" dirty="0">
                <a:latin typeface="Arial Unicode MS" pitchFamily="34" charset="-128"/>
              </a:rPr>
              <a:t>The design matrix embodies all available knowledge about experimentally controlled factors and potential confounds.</a:t>
            </a:r>
            <a:endParaRPr lang="en-GB" altLang="en-US" sz="2000" dirty="0">
              <a:latin typeface="Arial Unicode MS" pitchFamily="34" charset="-128"/>
              <a:sym typeface="Symbol" pitchFamily="18" charset="2"/>
            </a:endParaRPr>
          </a:p>
        </p:txBody>
      </p:sp>
      <p:graphicFrame>
        <p:nvGraphicFramePr>
          <p:cNvPr id="10271" name="Object 193"/>
          <p:cNvGraphicFramePr>
            <a:graphicFrameLocks noChangeAspect="1"/>
          </p:cNvGraphicFramePr>
          <p:nvPr/>
        </p:nvGraphicFramePr>
        <p:xfrm>
          <a:off x="6018213" y="2620963"/>
          <a:ext cx="2816225" cy="838200"/>
        </p:xfrm>
        <a:graphic>
          <a:graphicData uri="http://schemas.openxmlformats.org/presentationml/2006/ole">
            <mc:AlternateContent xmlns:mc="http://schemas.openxmlformats.org/markup-compatibility/2006">
              <mc:Choice xmlns:v="urn:schemas-microsoft-com:vml" Requires="v">
                <p:oleObj spid="_x0000_s5253" name="Equation" r:id="rId26" imgW="863225" imgH="228501" progId="Equation.3">
                  <p:embed/>
                </p:oleObj>
              </mc:Choice>
              <mc:Fallback>
                <p:oleObj name="Equation" r:id="rId26" imgW="863225" imgH="228501"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018213" y="2620963"/>
                        <a:ext cx="2816225" cy="838200"/>
                      </a:xfrm>
                      <a:prstGeom prst="rect">
                        <a:avLst/>
                      </a:prstGeom>
                      <a:solidFill>
                        <a:schemeClr val="bg1"/>
                      </a:solidFill>
                      <a:ln w="19050">
                        <a:solidFill>
                          <a:schemeClr val="tx1"/>
                        </a:solidFill>
                        <a:miter lim="800000"/>
                        <a:headEnd/>
                        <a:tailEnd/>
                      </a:ln>
                      <a:effectLst>
                        <a:outerShdw dist="107763" dir="2700000" algn="ctr" rotWithShape="0">
                          <a:srgbClr val="808080">
                            <a:alpha val="50000"/>
                          </a:srgbClr>
                        </a:outerShdw>
                      </a:effectLst>
                    </p:spPr>
                  </p:pic>
                </p:oleObj>
              </mc:Fallback>
            </mc:AlternateContent>
          </a:graphicData>
        </a:graphic>
      </p:graphicFrame>
    </p:spTree>
    <p:extLst>
      <p:ext uri="{BB962C8B-B14F-4D97-AF65-F5344CB8AC3E}">
        <p14:creationId xmlns:p14="http://schemas.microsoft.com/office/powerpoint/2010/main" val="4200119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lvl="2">
              <a:lnSpc>
                <a:spcPct val="150000"/>
              </a:lnSpc>
              <a:buFontTx/>
              <a:buChar char="•"/>
            </a:pPr>
            <a:r>
              <a:rPr lang="en-GB" altLang="en-US" sz="2800" dirty="0" smtClean="0">
                <a:latin typeface="Helvetica" pitchFamily="34" charset="0"/>
              </a:rPr>
              <a:t>What is </a:t>
            </a:r>
            <a:r>
              <a:rPr lang="en-GB" altLang="en-US" sz="2800" dirty="0" err="1" smtClean="0">
                <a:latin typeface="Helvetica" pitchFamily="34" charset="0"/>
              </a:rPr>
              <a:t>MfD</a:t>
            </a:r>
            <a:r>
              <a:rPr lang="en-GB" altLang="en-US" sz="2800" dirty="0" smtClean="0">
                <a:latin typeface="Helvetica" pitchFamily="34" charset="0"/>
              </a:rPr>
              <a:t>? </a:t>
            </a:r>
            <a:endParaRPr lang="en-GB" altLang="en-US" sz="2800" dirty="0">
              <a:latin typeface="Helvetica" pitchFamily="34" charset="0"/>
            </a:endParaRPr>
          </a:p>
          <a:p>
            <a:pPr lvl="2">
              <a:lnSpc>
                <a:spcPct val="150000"/>
              </a:lnSpc>
              <a:buFontTx/>
              <a:buChar char="•"/>
            </a:pPr>
            <a:r>
              <a:rPr lang="en-GB" altLang="en-US" sz="2800" dirty="0">
                <a:latin typeface="Helvetica" pitchFamily="34" charset="0"/>
              </a:rPr>
              <a:t>Programme </a:t>
            </a:r>
            <a:endParaRPr lang="en-GB" altLang="en-US" sz="2800" dirty="0" smtClean="0">
              <a:latin typeface="Helvetica" pitchFamily="34" charset="0"/>
            </a:endParaRPr>
          </a:p>
          <a:p>
            <a:pPr lvl="2">
              <a:lnSpc>
                <a:spcPct val="150000"/>
              </a:lnSpc>
              <a:buFontTx/>
              <a:buChar char="•"/>
            </a:pPr>
            <a:r>
              <a:rPr lang="en-GB" altLang="en-US" sz="2800" dirty="0" smtClean="0">
                <a:latin typeface="Helvetica" pitchFamily="34" charset="0"/>
              </a:rPr>
              <a:t>How </a:t>
            </a:r>
            <a:r>
              <a:rPr lang="en-GB" altLang="en-US" sz="2800" dirty="0">
                <a:latin typeface="Helvetica" pitchFamily="34" charset="0"/>
              </a:rPr>
              <a:t>to prepare your presentation</a:t>
            </a:r>
          </a:p>
          <a:p>
            <a:pPr lvl="2">
              <a:lnSpc>
                <a:spcPct val="150000"/>
              </a:lnSpc>
              <a:buFontTx/>
              <a:buChar char="•"/>
            </a:pPr>
            <a:r>
              <a:rPr lang="en-GB" altLang="en-US" sz="2800" dirty="0">
                <a:latin typeface="Helvetica" pitchFamily="34" charset="0"/>
              </a:rPr>
              <a:t>Where to find information and help</a:t>
            </a:r>
          </a:p>
          <a:p>
            <a:pPr lvl="2">
              <a:lnSpc>
                <a:spcPct val="150000"/>
              </a:lnSpc>
              <a:buFontTx/>
              <a:buChar char="•"/>
            </a:pPr>
            <a:r>
              <a:rPr lang="en-GB" altLang="en-US" sz="2800" dirty="0" smtClean="0">
                <a:latin typeface="Helvetica" pitchFamily="34" charset="0"/>
              </a:rPr>
              <a:t>Experts</a:t>
            </a:r>
          </a:p>
          <a:p>
            <a:pPr lvl="2">
              <a:lnSpc>
                <a:spcPct val="150000"/>
              </a:lnSpc>
              <a:buFontTx/>
              <a:buChar char="•"/>
            </a:pPr>
            <a:r>
              <a:rPr lang="en-GB" altLang="en-US" sz="2800" dirty="0" smtClean="0">
                <a:latin typeface="Helvetica" pitchFamily="34" charset="0"/>
              </a:rPr>
              <a:t>SPM</a:t>
            </a:r>
            <a:endParaRPr lang="en-GB" altLang="en-US" sz="2800" dirty="0">
              <a:latin typeface="Helvetica" pitchFamily="34" charset="0"/>
            </a:endParaRPr>
          </a:p>
          <a:p>
            <a:endParaRPr lang="en-GB" sz="2800" dirty="0"/>
          </a:p>
        </p:txBody>
      </p:sp>
    </p:spTree>
    <p:extLst>
      <p:ext uri="{BB962C8B-B14F-4D97-AF65-F5344CB8AC3E}">
        <p14:creationId xmlns:p14="http://schemas.microsoft.com/office/powerpoint/2010/main" val="3556819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Welcome</a:t>
            </a:r>
            <a:endParaRPr lang="en-GB" dirty="0"/>
          </a:p>
        </p:txBody>
      </p:sp>
      <p:sp>
        <p:nvSpPr>
          <p:cNvPr id="3" name="Content Placeholder 2"/>
          <p:cNvSpPr>
            <a:spLocks noGrp="1"/>
          </p:cNvSpPr>
          <p:nvPr>
            <p:ph idx="1"/>
          </p:nvPr>
        </p:nvSpPr>
        <p:spPr/>
        <p:txBody>
          <a:bodyPr>
            <a:normAutofit lnSpcReduction="10000"/>
          </a:bodyPr>
          <a:lstStyle/>
          <a:p>
            <a:r>
              <a:rPr lang="en-GB" sz="2800" dirty="0" smtClean="0"/>
              <a:t>Aim of </a:t>
            </a:r>
            <a:r>
              <a:rPr lang="en-GB" sz="2800" dirty="0" err="1" smtClean="0"/>
              <a:t>MfD</a:t>
            </a:r>
            <a:r>
              <a:rPr lang="en-GB" sz="2800" dirty="0" smtClean="0"/>
              <a:t>: to provide </a:t>
            </a:r>
            <a:r>
              <a:rPr lang="en-GB" altLang="en-US" sz="2800" dirty="0"/>
              <a:t>a </a:t>
            </a:r>
            <a:r>
              <a:rPr lang="en-GB" altLang="en-US" sz="2800" dirty="0">
                <a:solidFill>
                  <a:srgbClr val="0066FF"/>
                </a:solidFill>
              </a:rPr>
              <a:t>basic introduction to human brain imaging analysis methods</a:t>
            </a:r>
            <a:r>
              <a:rPr lang="en-GB" altLang="en-US" sz="2800" dirty="0"/>
              <a:t>, focusing on fMRI and M/EEG </a:t>
            </a:r>
            <a:endParaRPr lang="en-GB" altLang="en-US" sz="2800" dirty="0" smtClean="0"/>
          </a:p>
          <a:p>
            <a:endParaRPr lang="en-GB" sz="2800" dirty="0" smtClean="0"/>
          </a:p>
          <a:p>
            <a:r>
              <a:rPr lang="en-GB" sz="2800" dirty="0" smtClean="0"/>
              <a:t>Wednesdays 13-14 in </a:t>
            </a:r>
            <a:r>
              <a:rPr lang="en-GB" sz="2800" dirty="0"/>
              <a:t>4th floor seminar </a:t>
            </a:r>
            <a:r>
              <a:rPr lang="en-GB" sz="2800" dirty="0" smtClean="0"/>
              <a:t>room</a:t>
            </a:r>
          </a:p>
          <a:p>
            <a:endParaRPr lang="en-GB" sz="2800" dirty="0" smtClean="0"/>
          </a:p>
          <a:p>
            <a:r>
              <a:rPr lang="en-GB" sz="2800" dirty="0"/>
              <a:t>Each talk will </a:t>
            </a:r>
            <a:r>
              <a:rPr lang="en-GB" sz="2800" dirty="0" smtClean="0"/>
              <a:t>be given by two presenters and last about </a:t>
            </a:r>
            <a:r>
              <a:rPr lang="en-GB" sz="2800" dirty="0" smtClean="0"/>
              <a:t>30</a:t>
            </a:r>
            <a:r>
              <a:rPr lang="en-GB" sz="2800" dirty="0" smtClean="0"/>
              <a:t> </a:t>
            </a:r>
            <a:r>
              <a:rPr lang="en-GB" sz="2800" dirty="0"/>
              <a:t>min + 15 minutes for questions. Generally it should introduce the relevant </a:t>
            </a:r>
            <a:r>
              <a:rPr lang="en-GB" sz="2800" dirty="0" smtClean="0"/>
              <a:t>theory and be followed </a:t>
            </a:r>
            <a:r>
              <a:rPr lang="en-GB" sz="2800" dirty="0"/>
              <a:t>by a </a:t>
            </a:r>
            <a:r>
              <a:rPr lang="en-GB" sz="2800" dirty="0" smtClean="0"/>
              <a:t>demo using SPM12 </a:t>
            </a:r>
            <a:r>
              <a:rPr lang="en-GB" sz="2800" dirty="0"/>
              <a:t>interface</a:t>
            </a:r>
            <a:r>
              <a:rPr lang="en-GB" sz="2800" dirty="0" smtClean="0"/>
              <a:t>.</a:t>
            </a:r>
          </a:p>
          <a:p>
            <a:endParaRPr lang="en-GB" dirty="0"/>
          </a:p>
        </p:txBody>
      </p:sp>
    </p:spTree>
    <p:extLst>
      <p:ext uri="{BB962C8B-B14F-4D97-AF65-F5344CB8AC3E}">
        <p14:creationId xmlns:p14="http://schemas.microsoft.com/office/powerpoint/2010/main" val="4022893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6357" y="9192"/>
            <a:ext cx="6131198" cy="68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8728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prepare</a:t>
            </a:r>
            <a:endParaRPr lang="en-GB" dirty="0"/>
          </a:p>
        </p:txBody>
      </p:sp>
      <p:sp>
        <p:nvSpPr>
          <p:cNvPr id="3" name="Content Placeholder 2"/>
          <p:cNvSpPr>
            <a:spLocks noGrp="1"/>
          </p:cNvSpPr>
          <p:nvPr>
            <p:ph idx="1"/>
          </p:nvPr>
        </p:nvSpPr>
        <p:spPr/>
        <p:txBody>
          <a:bodyPr>
            <a:normAutofit/>
          </a:bodyPr>
          <a:lstStyle/>
          <a:p>
            <a:pPr>
              <a:spcBef>
                <a:spcPct val="50000"/>
              </a:spcBef>
              <a:buFontTx/>
              <a:buChar char="•"/>
            </a:pPr>
            <a:r>
              <a:rPr lang="en-GB" altLang="en-US" sz="2400" dirty="0" smtClean="0">
                <a:latin typeface="Helvetica" pitchFamily="34" charset="0"/>
              </a:rPr>
              <a:t>Read the </a:t>
            </a:r>
            <a:r>
              <a:rPr lang="en-GB" altLang="en-US" sz="2400" dirty="0">
                <a:latin typeface="Helvetica" pitchFamily="34" charset="0"/>
              </a:rPr>
              <a:t>Presenter’s Guide </a:t>
            </a:r>
            <a:r>
              <a:rPr lang="en-GB" altLang="en-US" sz="2400" dirty="0" smtClean="0">
                <a:latin typeface="Helvetica" pitchFamily="34" charset="0"/>
                <a:hlinkClick r:id="rId3"/>
              </a:rPr>
              <a:t>http</a:t>
            </a:r>
            <a:r>
              <a:rPr lang="en-GB" altLang="en-US" sz="2400" dirty="0">
                <a:latin typeface="Helvetica" pitchFamily="34" charset="0"/>
                <a:hlinkClick r:id="rId3"/>
              </a:rPr>
              <a:t>://</a:t>
            </a:r>
            <a:r>
              <a:rPr lang="en-GB" altLang="en-US" sz="2400" dirty="0" smtClean="0">
                <a:latin typeface="Helvetica" pitchFamily="34" charset="0"/>
                <a:hlinkClick r:id="rId3"/>
              </a:rPr>
              <a:t>www.fil.ion.ucl.ac.uk/mfd/page1/guide2014.pdf</a:t>
            </a:r>
            <a:r>
              <a:rPr lang="en-GB" altLang="en-US" sz="2400" dirty="0" smtClean="0">
                <a:latin typeface="Helvetica" pitchFamily="34" charset="0"/>
              </a:rPr>
              <a:t> </a:t>
            </a:r>
            <a:endParaRPr lang="en-GB" altLang="en-US" sz="2400" dirty="0">
              <a:latin typeface="Helvetica" pitchFamily="34" charset="0"/>
            </a:endParaRPr>
          </a:p>
          <a:p>
            <a:pPr>
              <a:spcBef>
                <a:spcPct val="50000"/>
              </a:spcBef>
              <a:buFontTx/>
              <a:buChar char="•"/>
            </a:pPr>
            <a:r>
              <a:rPr lang="en-GB" altLang="en-US" sz="2400" dirty="0" smtClean="0">
                <a:latin typeface="Helvetica" pitchFamily="34" charset="0"/>
              </a:rPr>
              <a:t>Remember </a:t>
            </a:r>
            <a:r>
              <a:rPr lang="en-GB" altLang="en-US" sz="2400" dirty="0">
                <a:latin typeface="Helvetica" pitchFamily="34" charset="0"/>
              </a:rPr>
              <a:t>your audience are not experts</a:t>
            </a:r>
            <a:r>
              <a:rPr lang="en-GB" altLang="en-US" sz="2400" dirty="0" smtClean="0">
                <a:latin typeface="Helvetica" pitchFamily="34" charset="0"/>
              </a:rPr>
              <a:t>…</a:t>
            </a:r>
          </a:p>
          <a:p>
            <a:pPr>
              <a:spcBef>
                <a:spcPct val="50000"/>
              </a:spcBef>
              <a:buFontTx/>
              <a:buChar char="•"/>
            </a:pPr>
            <a:r>
              <a:rPr lang="en-GB" altLang="en-US" sz="2400" dirty="0" smtClean="0">
                <a:latin typeface="Helvetica" pitchFamily="34" charset="0"/>
              </a:rPr>
              <a:t>Don’t just copy last year’s slides </a:t>
            </a:r>
            <a:endParaRPr lang="en-GB" altLang="en-US" sz="2400" dirty="0">
              <a:latin typeface="Helvetica" pitchFamily="34" charset="0"/>
            </a:endParaRPr>
          </a:p>
          <a:p>
            <a:pPr marL="457200" lvl="1" indent="0">
              <a:spcBef>
                <a:spcPct val="50000"/>
              </a:spcBef>
              <a:buNone/>
            </a:pPr>
            <a:endParaRPr lang="en-GB" altLang="en-US" sz="2000" dirty="0" smtClean="0">
              <a:latin typeface="Helvetica" pitchFamily="34" charset="0"/>
            </a:endParaRPr>
          </a:p>
          <a:p>
            <a:pPr marL="457200" lvl="1" indent="0">
              <a:spcBef>
                <a:spcPct val="50000"/>
              </a:spcBef>
              <a:buNone/>
            </a:pPr>
            <a:r>
              <a:rPr lang="en-GB" altLang="en-US" sz="2000" dirty="0" smtClean="0">
                <a:latin typeface="Helvetica" pitchFamily="34" charset="0"/>
                <a:hlinkClick r:id="rId4"/>
              </a:rPr>
              <a:t>Svenja.espenhahn.13@ucl.ac.uk</a:t>
            </a:r>
            <a:endParaRPr lang="en-GB" altLang="en-US" sz="2000" dirty="0" smtClean="0">
              <a:latin typeface="Helvetica" pitchFamily="34" charset="0"/>
            </a:endParaRPr>
          </a:p>
          <a:p>
            <a:pPr marL="457200" lvl="1" indent="0">
              <a:spcBef>
                <a:spcPct val="50000"/>
              </a:spcBef>
              <a:buNone/>
            </a:pPr>
            <a:r>
              <a:rPr lang="en-GB" altLang="en-US" sz="2000" dirty="0" smtClean="0">
                <a:latin typeface="Helvetica" pitchFamily="34" charset="0"/>
                <a:hlinkClick r:id="rId5"/>
              </a:rPr>
              <a:t>Sofie.meyer.10@ucl.ac.uk</a:t>
            </a:r>
            <a:endParaRPr lang="en-GB" altLang="en-US" sz="2000" dirty="0" smtClean="0">
              <a:latin typeface="Helvetica" pitchFamily="34" charset="0"/>
            </a:endParaRPr>
          </a:p>
          <a:p>
            <a:pPr marL="457200" lvl="1" indent="0">
              <a:spcBef>
                <a:spcPct val="50000"/>
              </a:spcBef>
              <a:buNone/>
            </a:pPr>
            <a:endParaRPr lang="en-GB" altLang="en-US" sz="2000" dirty="0">
              <a:latin typeface="Helvetica" pitchFamily="34" charset="0"/>
            </a:endParaRPr>
          </a:p>
          <a:p>
            <a:endParaRPr lang="en-GB" dirty="0"/>
          </a:p>
        </p:txBody>
      </p:sp>
    </p:spTree>
    <p:extLst>
      <p:ext uri="{BB962C8B-B14F-4D97-AF65-F5344CB8AC3E}">
        <p14:creationId xmlns:p14="http://schemas.microsoft.com/office/powerpoint/2010/main" val="2607783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to find information</a:t>
            </a:r>
            <a:endParaRPr lang="en-GB" dirty="0"/>
          </a:p>
        </p:txBody>
      </p:sp>
      <p:sp>
        <p:nvSpPr>
          <p:cNvPr id="3" name="Content Placeholder 2"/>
          <p:cNvSpPr>
            <a:spLocks noGrp="1"/>
          </p:cNvSpPr>
          <p:nvPr>
            <p:ph idx="1"/>
          </p:nvPr>
        </p:nvSpPr>
        <p:spPr/>
        <p:txBody>
          <a:bodyPr>
            <a:normAutofit/>
          </a:bodyPr>
          <a:lstStyle/>
          <a:p>
            <a:pPr marL="0" indent="0">
              <a:buNone/>
            </a:pPr>
            <a:r>
              <a:rPr lang="en-GB" sz="4000" b="1" dirty="0" err="1" smtClean="0"/>
              <a:t>MfD</a:t>
            </a:r>
            <a:r>
              <a:rPr lang="en-GB" sz="4000" b="1" dirty="0" smtClean="0"/>
              <a:t> homepage: </a:t>
            </a:r>
          </a:p>
          <a:p>
            <a:pPr marL="0" indent="0">
              <a:buNone/>
            </a:pPr>
            <a:r>
              <a:rPr lang="en-GB" sz="4400" dirty="0">
                <a:solidFill>
                  <a:srgbClr val="0066FF"/>
                </a:solidFill>
              </a:rPr>
              <a:t>http://www.fil.ion.ucl.ac.uk/mfd/</a:t>
            </a:r>
            <a:endParaRPr lang="en-GB" altLang="en-US" sz="4400" b="1" dirty="0">
              <a:solidFill>
                <a:srgbClr val="0066FF"/>
              </a:solidFill>
            </a:endParaRPr>
          </a:p>
          <a:p>
            <a:pPr>
              <a:lnSpc>
                <a:spcPct val="90000"/>
              </a:lnSpc>
              <a:spcBef>
                <a:spcPct val="50000"/>
              </a:spcBef>
            </a:pPr>
            <a:r>
              <a:rPr lang="en-GB" altLang="en-US" dirty="0"/>
              <a:t>Programme</a:t>
            </a:r>
          </a:p>
          <a:p>
            <a:pPr>
              <a:lnSpc>
                <a:spcPct val="90000"/>
              </a:lnSpc>
              <a:spcBef>
                <a:spcPct val="50000"/>
              </a:spcBef>
            </a:pPr>
            <a:r>
              <a:rPr lang="en-GB" altLang="en-US" dirty="0" smtClean="0"/>
              <a:t>Resources: </a:t>
            </a:r>
            <a:r>
              <a:rPr lang="en-GB" altLang="en-US" dirty="0"/>
              <a:t>Presenter’s </a:t>
            </a:r>
            <a:r>
              <a:rPr lang="en-GB" altLang="en-US" dirty="0" smtClean="0"/>
              <a:t>guide, </a:t>
            </a:r>
            <a:r>
              <a:rPr lang="en-GB" altLang="en-US" dirty="0"/>
              <a:t>p</a:t>
            </a:r>
            <a:r>
              <a:rPr lang="en-GB" altLang="en-US" dirty="0" smtClean="0"/>
              <a:t>revious slides, links, SPM manual </a:t>
            </a:r>
            <a:r>
              <a:rPr lang="en-GB" altLang="en-US" dirty="0" err="1" smtClean="0"/>
              <a:t>etc</a:t>
            </a:r>
            <a:endParaRPr lang="en-GB" altLang="en-US" dirty="0" smtClean="0"/>
          </a:p>
          <a:p>
            <a:pPr>
              <a:lnSpc>
                <a:spcPct val="90000"/>
              </a:lnSpc>
              <a:spcBef>
                <a:spcPct val="50000"/>
              </a:spcBef>
            </a:pPr>
            <a:r>
              <a:rPr lang="en-GB" altLang="en-US" dirty="0"/>
              <a:t>Name of </a:t>
            </a:r>
            <a:r>
              <a:rPr lang="en-GB" altLang="en-US" dirty="0" smtClean="0"/>
              <a:t>expert </a:t>
            </a:r>
            <a:r>
              <a:rPr lang="en-GB" altLang="en-US" dirty="0"/>
              <a:t>(</a:t>
            </a:r>
            <a:r>
              <a:rPr lang="en-GB" altLang="en-US" dirty="0" smtClean="0"/>
              <a:t>email in </a:t>
            </a:r>
            <a:r>
              <a:rPr lang="en-GB" altLang="en-US" dirty="0"/>
              <a:t>UCL Outlook or </a:t>
            </a:r>
            <a:r>
              <a:rPr lang="en-GB" altLang="en-US" dirty="0" smtClean="0"/>
              <a:t>from typing name </a:t>
            </a:r>
            <a:r>
              <a:rPr lang="en-GB" altLang="en-US" dirty="0"/>
              <a:t>+ </a:t>
            </a:r>
            <a:r>
              <a:rPr lang="en-GB" altLang="en-US" dirty="0" smtClean="0"/>
              <a:t>“FIL” or “UCL” into Google)</a:t>
            </a:r>
            <a:endParaRPr lang="en-GB" altLang="en-US" dirty="0"/>
          </a:p>
          <a:p>
            <a:pPr>
              <a:lnSpc>
                <a:spcPct val="90000"/>
              </a:lnSpc>
              <a:spcBef>
                <a:spcPct val="50000"/>
              </a:spcBef>
            </a:pPr>
            <a:endParaRPr lang="en-GB" altLang="en-US" dirty="0"/>
          </a:p>
          <a:p>
            <a:pPr marL="0" indent="0">
              <a:buNone/>
            </a:pPr>
            <a:endParaRPr lang="en-GB" dirty="0">
              <a:sym typeface="Wingdings" panose="05000000000000000000" pitchFamily="2" charset="2"/>
            </a:endParaRPr>
          </a:p>
          <a:p>
            <a:pPr marL="0" indent="0">
              <a:lnSpc>
                <a:spcPct val="80000"/>
              </a:lnSpc>
              <a:spcBef>
                <a:spcPct val="50000"/>
              </a:spcBef>
              <a:buNone/>
            </a:pPr>
            <a:endParaRPr lang="en-GB" altLang="en-US" dirty="0">
              <a:latin typeface="Helvetica" pitchFamily="34" charset="0"/>
            </a:endParaRPr>
          </a:p>
        </p:txBody>
      </p:sp>
    </p:spTree>
    <p:extLst>
      <p:ext uri="{BB962C8B-B14F-4D97-AF65-F5344CB8AC3E}">
        <p14:creationId xmlns:p14="http://schemas.microsoft.com/office/powerpoint/2010/main" val="3007653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to find information</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sz="5100" b="1" dirty="0" smtClean="0"/>
              <a:t>Go to the </a:t>
            </a:r>
            <a:r>
              <a:rPr lang="en-GB" sz="5100" b="1" dirty="0" err="1" smtClean="0"/>
              <a:t>MfD</a:t>
            </a:r>
            <a:r>
              <a:rPr lang="en-GB" sz="5100" b="1" dirty="0" smtClean="0"/>
              <a:t> homepage </a:t>
            </a:r>
            <a:r>
              <a:rPr lang="en-GB" sz="5100" b="1" dirty="0" smtClean="0">
                <a:sym typeface="Wingdings" panose="05000000000000000000" pitchFamily="2" charset="2"/>
              </a:rPr>
              <a:t> Resources</a:t>
            </a:r>
          </a:p>
          <a:p>
            <a:endParaRPr lang="en-GB" dirty="0">
              <a:sym typeface="Wingdings" panose="05000000000000000000" pitchFamily="2" charset="2"/>
            </a:endParaRPr>
          </a:p>
          <a:p>
            <a:pPr marL="0" indent="0">
              <a:lnSpc>
                <a:spcPct val="80000"/>
              </a:lnSpc>
              <a:spcBef>
                <a:spcPct val="50000"/>
              </a:spcBef>
              <a:buNone/>
            </a:pPr>
            <a:r>
              <a:rPr lang="en-GB" altLang="en-US" dirty="0">
                <a:latin typeface="Helvetica" pitchFamily="34" charset="0"/>
              </a:rPr>
              <a:t>Online</a:t>
            </a:r>
          </a:p>
          <a:p>
            <a:pPr>
              <a:lnSpc>
                <a:spcPct val="80000"/>
              </a:lnSpc>
              <a:spcBef>
                <a:spcPct val="50000"/>
              </a:spcBef>
              <a:buFontTx/>
              <a:buChar char="•"/>
            </a:pPr>
            <a:r>
              <a:rPr lang="en-GB" altLang="en-US" dirty="0">
                <a:latin typeface="Helvetica" pitchFamily="34" charset="0"/>
              </a:rPr>
              <a:t>Key papers</a:t>
            </a:r>
          </a:p>
          <a:p>
            <a:pPr>
              <a:lnSpc>
                <a:spcPct val="80000"/>
              </a:lnSpc>
              <a:spcBef>
                <a:spcPct val="50000"/>
              </a:spcBef>
              <a:buFontTx/>
              <a:buChar char="•"/>
            </a:pPr>
            <a:r>
              <a:rPr lang="en-GB" altLang="en-US" dirty="0">
                <a:latin typeface="Helvetica" pitchFamily="34" charset="0"/>
              </a:rPr>
              <a:t>Previous years’ slides</a:t>
            </a:r>
          </a:p>
          <a:p>
            <a:pPr>
              <a:lnSpc>
                <a:spcPct val="80000"/>
              </a:lnSpc>
              <a:spcBef>
                <a:spcPct val="50000"/>
              </a:spcBef>
              <a:buFontTx/>
              <a:buChar char="•"/>
            </a:pPr>
            <a:r>
              <a:rPr lang="en-GB" altLang="en-US" dirty="0">
                <a:latin typeface="Helvetica" pitchFamily="34" charset="0"/>
              </a:rPr>
              <a:t>Human Brain Function Textbook (online)</a:t>
            </a:r>
          </a:p>
          <a:p>
            <a:pPr>
              <a:lnSpc>
                <a:spcPct val="80000"/>
              </a:lnSpc>
              <a:spcBef>
                <a:spcPct val="50000"/>
              </a:spcBef>
              <a:buFontTx/>
              <a:buChar char="•"/>
            </a:pPr>
            <a:r>
              <a:rPr lang="en-GB" altLang="en-US" dirty="0">
                <a:latin typeface="Helvetica" pitchFamily="34" charset="0"/>
              </a:rPr>
              <a:t>SPM course slides</a:t>
            </a:r>
          </a:p>
          <a:p>
            <a:pPr>
              <a:lnSpc>
                <a:spcPct val="80000"/>
              </a:lnSpc>
              <a:spcBef>
                <a:spcPct val="50000"/>
              </a:spcBef>
              <a:buFontTx/>
              <a:buChar char="•"/>
            </a:pPr>
            <a:r>
              <a:rPr lang="en-GB" altLang="en-US" dirty="0">
                <a:latin typeface="Helvetica" pitchFamily="34" charset="0"/>
              </a:rPr>
              <a:t>Cambridge CBU homepage (</a:t>
            </a:r>
            <a:r>
              <a:rPr lang="en-GB" altLang="en-US" dirty="0" err="1">
                <a:latin typeface="Helvetica" pitchFamily="34" charset="0"/>
              </a:rPr>
              <a:t>Rik</a:t>
            </a:r>
            <a:r>
              <a:rPr lang="en-GB" altLang="en-US" dirty="0">
                <a:latin typeface="Helvetica" pitchFamily="34" charset="0"/>
              </a:rPr>
              <a:t> Henson’s slides)</a:t>
            </a:r>
          </a:p>
          <a:p>
            <a:pPr>
              <a:lnSpc>
                <a:spcPct val="80000"/>
              </a:lnSpc>
              <a:spcBef>
                <a:spcPct val="50000"/>
              </a:spcBef>
            </a:pPr>
            <a:endParaRPr lang="en-GB" altLang="en-US" dirty="0">
              <a:latin typeface="Helvetica" pitchFamily="34" charset="0"/>
            </a:endParaRPr>
          </a:p>
          <a:p>
            <a:pPr marL="0" indent="0">
              <a:lnSpc>
                <a:spcPct val="80000"/>
              </a:lnSpc>
              <a:spcBef>
                <a:spcPct val="50000"/>
              </a:spcBef>
              <a:buNone/>
            </a:pPr>
            <a:r>
              <a:rPr lang="en-GB" altLang="en-US" dirty="0" smtClean="0">
                <a:latin typeface="Helvetica" pitchFamily="34" charset="0"/>
              </a:rPr>
              <a:t>Local</a:t>
            </a:r>
            <a:endParaRPr lang="en-GB" altLang="en-US" dirty="0">
              <a:latin typeface="Helvetica" pitchFamily="34" charset="0"/>
            </a:endParaRPr>
          </a:p>
          <a:p>
            <a:pPr>
              <a:lnSpc>
                <a:spcPct val="80000"/>
              </a:lnSpc>
              <a:spcBef>
                <a:spcPct val="50000"/>
              </a:spcBef>
              <a:buFontTx/>
              <a:buChar char="•"/>
            </a:pPr>
            <a:r>
              <a:rPr lang="en-GB" altLang="en-US" dirty="0">
                <a:latin typeface="Helvetica" pitchFamily="34" charset="0"/>
              </a:rPr>
              <a:t>Methods Group Experts</a:t>
            </a:r>
          </a:p>
          <a:p>
            <a:pPr>
              <a:lnSpc>
                <a:spcPct val="80000"/>
              </a:lnSpc>
              <a:spcBef>
                <a:spcPct val="50000"/>
              </a:spcBef>
              <a:buFontTx/>
              <a:buChar char="•"/>
            </a:pPr>
            <a:r>
              <a:rPr lang="en-GB" altLang="en-US" dirty="0">
                <a:latin typeface="Helvetica" pitchFamily="34" charset="0"/>
              </a:rPr>
              <a:t>Monday Methods Meetings (4</a:t>
            </a:r>
            <a:r>
              <a:rPr lang="en-GB" altLang="en-US" baseline="30000" dirty="0">
                <a:latin typeface="Helvetica" pitchFamily="34" charset="0"/>
              </a:rPr>
              <a:t>th</a:t>
            </a:r>
            <a:r>
              <a:rPr lang="en-GB" altLang="en-US" dirty="0">
                <a:latin typeface="Helvetica" pitchFamily="34" charset="0"/>
              </a:rPr>
              <a:t> floor FIL, 12.30)</a:t>
            </a:r>
          </a:p>
          <a:p>
            <a:pPr>
              <a:lnSpc>
                <a:spcPct val="80000"/>
              </a:lnSpc>
              <a:spcBef>
                <a:spcPct val="50000"/>
              </a:spcBef>
              <a:buFontTx/>
              <a:buChar char="•"/>
            </a:pPr>
            <a:r>
              <a:rPr lang="en-GB" altLang="en-US" dirty="0">
                <a:latin typeface="Helvetica" pitchFamily="34" charset="0"/>
              </a:rPr>
              <a:t>SPM email </a:t>
            </a:r>
            <a:r>
              <a:rPr lang="en-GB" altLang="en-US" dirty="0" smtClean="0">
                <a:latin typeface="Helvetica" pitchFamily="34" charset="0"/>
              </a:rPr>
              <a:t>list </a:t>
            </a:r>
            <a:endParaRPr lang="en-GB" altLang="en-US" dirty="0">
              <a:latin typeface="Helvetica" pitchFamily="34" charset="0"/>
            </a:endParaRPr>
          </a:p>
          <a:p>
            <a:endParaRPr lang="en-GB" dirty="0"/>
          </a:p>
        </p:txBody>
      </p:sp>
    </p:spTree>
    <p:extLst>
      <p:ext uri="{BB962C8B-B14F-4D97-AF65-F5344CB8AC3E}">
        <p14:creationId xmlns:p14="http://schemas.microsoft.com/office/powerpoint/2010/main" val="2352839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Where to find help:</a:t>
            </a:r>
            <a:br>
              <a:rPr lang="en-GB" dirty="0" smtClean="0"/>
            </a:br>
            <a:r>
              <a:rPr lang="en-GB" dirty="0" smtClean="0"/>
              <a:t>Experts</a:t>
            </a:r>
            <a:endParaRPr lang="en-GB" dirty="0"/>
          </a:p>
        </p:txBody>
      </p:sp>
      <p:sp>
        <p:nvSpPr>
          <p:cNvPr id="4" name="Rectangle 5"/>
          <p:cNvSpPr>
            <a:spLocks noGrp="1" noChangeArrowheads="1"/>
          </p:cNvSpPr>
          <p:nvPr>
            <p:ph idx="1"/>
          </p:nvPr>
        </p:nvSpPr>
        <p:spPr>
          <a:xfrm>
            <a:off x="457200" y="1700808"/>
            <a:ext cx="8229600" cy="4525963"/>
          </a:xfrm>
        </p:spPr>
        <p:txBody>
          <a:bodyPr>
            <a:normAutofit lnSpcReduction="10000"/>
          </a:bodyPr>
          <a:lstStyle/>
          <a:p>
            <a:pPr eaLnBrk="1" hangingPunct="1">
              <a:lnSpc>
                <a:spcPct val="80000"/>
              </a:lnSpc>
              <a:spcBef>
                <a:spcPct val="50000"/>
              </a:spcBef>
            </a:pPr>
            <a:r>
              <a:rPr lang="en-GB" altLang="en-US" sz="1800" dirty="0" smtClean="0"/>
              <a:t>Samira Kazan </a:t>
            </a:r>
          </a:p>
          <a:p>
            <a:pPr eaLnBrk="1" hangingPunct="1">
              <a:lnSpc>
                <a:spcPct val="80000"/>
              </a:lnSpc>
              <a:spcBef>
                <a:spcPct val="50000"/>
              </a:spcBef>
            </a:pPr>
            <a:r>
              <a:rPr lang="en-GB" altLang="en-US" sz="1800" dirty="0" smtClean="0"/>
              <a:t>Gabriel Ziegler</a:t>
            </a:r>
          </a:p>
          <a:p>
            <a:pPr eaLnBrk="1" hangingPunct="1">
              <a:lnSpc>
                <a:spcPct val="80000"/>
              </a:lnSpc>
              <a:spcBef>
                <a:spcPct val="50000"/>
              </a:spcBef>
            </a:pPr>
            <a:r>
              <a:rPr lang="en-GB" altLang="en-US" sz="1800" dirty="0" smtClean="0"/>
              <a:t>Will Penny </a:t>
            </a:r>
          </a:p>
          <a:p>
            <a:pPr eaLnBrk="1" hangingPunct="1">
              <a:lnSpc>
                <a:spcPct val="80000"/>
              </a:lnSpc>
              <a:spcBef>
                <a:spcPct val="50000"/>
              </a:spcBef>
            </a:pPr>
            <a:r>
              <a:rPr lang="en-GB" altLang="en-US" sz="1800" dirty="0" smtClean="0"/>
              <a:t>John Ashburner</a:t>
            </a:r>
          </a:p>
          <a:p>
            <a:pPr eaLnBrk="1" hangingPunct="1">
              <a:lnSpc>
                <a:spcPct val="80000"/>
              </a:lnSpc>
              <a:spcBef>
                <a:spcPct val="50000"/>
              </a:spcBef>
            </a:pPr>
            <a:r>
              <a:rPr lang="en-GB" altLang="en-US" sz="1800" dirty="0" smtClean="0"/>
              <a:t>Gareth Barnes</a:t>
            </a:r>
          </a:p>
          <a:p>
            <a:pPr eaLnBrk="1" hangingPunct="1">
              <a:lnSpc>
                <a:spcPct val="80000"/>
              </a:lnSpc>
              <a:spcBef>
                <a:spcPct val="50000"/>
              </a:spcBef>
            </a:pPr>
            <a:r>
              <a:rPr lang="en-GB" altLang="en-US" sz="1800" dirty="0" smtClean="0"/>
              <a:t>Mohamed Seghier</a:t>
            </a:r>
          </a:p>
          <a:p>
            <a:pPr eaLnBrk="1" hangingPunct="1">
              <a:lnSpc>
                <a:spcPct val="80000"/>
              </a:lnSpc>
              <a:spcBef>
                <a:spcPct val="50000"/>
              </a:spcBef>
            </a:pPr>
            <a:r>
              <a:rPr lang="en-GB" altLang="en-US" sz="1800" dirty="0" smtClean="0"/>
              <a:t>Tom FitzGerald</a:t>
            </a:r>
          </a:p>
          <a:p>
            <a:pPr eaLnBrk="1" hangingPunct="1">
              <a:lnSpc>
                <a:spcPct val="80000"/>
              </a:lnSpc>
              <a:spcBef>
                <a:spcPct val="50000"/>
              </a:spcBef>
            </a:pPr>
            <a:r>
              <a:rPr lang="en-GB" altLang="en-US" sz="1800" dirty="0" smtClean="0"/>
              <a:t>Guillaume Flandin</a:t>
            </a:r>
          </a:p>
          <a:p>
            <a:pPr eaLnBrk="1" hangingPunct="1">
              <a:lnSpc>
                <a:spcPct val="80000"/>
              </a:lnSpc>
              <a:spcBef>
                <a:spcPct val="50000"/>
              </a:spcBef>
            </a:pPr>
            <a:r>
              <a:rPr lang="en-GB" altLang="en-US" sz="1800" dirty="0" smtClean="0"/>
              <a:t>Sarah Gregory</a:t>
            </a:r>
          </a:p>
          <a:p>
            <a:pPr eaLnBrk="1" hangingPunct="1">
              <a:lnSpc>
                <a:spcPct val="80000"/>
              </a:lnSpc>
              <a:spcBef>
                <a:spcPct val="50000"/>
              </a:spcBef>
            </a:pPr>
            <a:r>
              <a:rPr lang="en-GB" altLang="en-US" sz="1800" dirty="0" smtClean="0"/>
              <a:t>Vladimir Litvak</a:t>
            </a:r>
          </a:p>
          <a:p>
            <a:pPr eaLnBrk="1" hangingPunct="1">
              <a:lnSpc>
                <a:spcPct val="80000"/>
              </a:lnSpc>
              <a:spcBef>
                <a:spcPct val="50000"/>
              </a:spcBef>
            </a:pPr>
            <a:r>
              <a:rPr lang="en-GB" altLang="en-US" sz="1800" dirty="0" smtClean="0"/>
              <a:t>Bernadette van </a:t>
            </a:r>
            <a:r>
              <a:rPr lang="en-GB" altLang="en-US" sz="1800" dirty="0" err="1" smtClean="0"/>
              <a:t>Wijk</a:t>
            </a:r>
            <a:endParaRPr lang="en-GB" altLang="en-US" sz="1800" dirty="0" smtClean="0"/>
          </a:p>
          <a:p>
            <a:pPr eaLnBrk="1" hangingPunct="1">
              <a:lnSpc>
                <a:spcPct val="80000"/>
              </a:lnSpc>
              <a:spcBef>
                <a:spcPct val="50000"/>
              </a:spcBef>
            </a:pPr>
            <a:r>
              <a:rPr lang="en-GB" altLang="en-US" sz="1800" dirty="0" smtClean="0"/>
              <a:t>Dimitris </a:t>
            </a:r>
            <a:r>
              <a:rPr lang="en-GB" altLang="en-US" sz="1800" dirty="0" err="1" smtClean="0"/>
              <a:t>Pinotsis</a:t>
            </a:r>
            <a:endParaRPr lang="en-GB" altLang="en-US" sz="1800" dirty="0" smtClean="0"/>
          </a:p>
          <a:p>
            <a:pPr eaLnBrk="1" hangingPunct="1">
              <a:lnSpc>
                <a:spcPct val="80000"/>
              </a:lnSpc>
              <a:spcBef>
                <a:spcPct val="50000"/>
              </a:spcBef>
            </a:pPr>
            <a:r>
              <a:rPr lang="en-GB" altLang="en-US" sz="1800" dirty="0" smtClean="0"/>
              <a:t>Peter </a:t>
            </a:r>
            <a:r>
              <a:rPr lang="en-GB" altLang="en-US" sz="1800" dirty="0" err="1" smtClean="0"/>
              <a:t>Smittenaar</a:t>
            </a:r>
            <a:endParaRPr lang="en-GB" altLang="en-US" sz="1800" dirty="0" smtClean="0"/>
          </a:p>
          <a:p>
            <a:pPr eaLnBrk="1" hangingPunct="1">
              <a:lnSpc>
                <a:spcPct val="80000"/>
              </a:lnSpc>
              <a:spcBef>
                <a:spcPct val="50000"/>
              </a:spcBef>
            </a:pPr>
            <a:endParaRPr lang="en-GB" altLang="en-US" sz="1800" dirty="0"/>
          </a:p>
          <a:p>
            <a:pPr eaLnBrk="1" hangingPunct="1">
              <a:lnSpc>
                <a:spcPct val="80000"/>
              </a:lnSpc>
              <a:spcBef>
                <a:spcPct val="50000"/>
              </a:spcBef>
            </a:pPr>
            <a:endParaRPr lang="en-GB" altLang="en-US" sz="1800" dirty="0"/>
          </a:p>
          <a:p>
            <a:pPr eaLnBrk="1" hangingPunct="1">
              <a:lnSpc>
                <a:spcPct val="80000"/>
              </a:lnSpc>
              <a:spcBef>
                <a:spcPct val="50000"/>
              </a:spcBef>
            </a:pPr>
            <a:endParaRPr lang="en-GB" altLang="en-US" sz="1800" dirty="0" smtClean="0"/>
          </a:p>
        </p:txBody>
      </p:sp>
      <p:sp>
        <p:nvSpPr>
          <p:cNvPr id="5" name="TextBox 4"/>
          <p:cNvSpPr txBox="1"/>
          <p:nvPr/>
        </p:nvSpPr>
        <p:spPr>
          <a:xfrm>
            <a:off x="3599384" y="2636912"/>
            <a:ext cx="5544616" cy="1920526"/>
          </a:xfrm>
          <a:prstGeom prst="rect">
            <a:avLst/>
          </a:prstGeom>
          <a:noFill/>
        </p:spPr>
        <p:txBody>
          <a:bodyPr wrap="square" rtlCol="0">
            <a:spAutoFit/>
          </a:bodyPr>
          <a:lstStyle/>
          <a:p>
            <a:pPr>
              <a:lnSpc>
                <a:spcPct val="80000"/>
              </a:lnSpc>
              <a:spcBef>
                <a:spcPct val="50000"/>
              </a:spcBef>
            </a:pPr>
            <a:r>
              <a:rPr lang="en-GB" altLang="en-US" sz="2400" dirty="0" smtClean="0"/>
              <a:t>Email </a:t>
            </a:r>
            <a:r>
              <a:rPr lang="en-GB" altLang="en-US" sz="2400" dirty="0"/>
              <a:t>the expert: discuss presentation and other issues (1 week before talk</a:t>
            </a:r>
            <a:r>
              <a:rPr lang="en-GB" altLang="en-US" sz="2400" dirty="0" smtClean="0"/>
              <a:t>)</a:t>
            </a:r>
          </a:p>
          <a:p>
            <a:pPr>
              <a:lnSpc>
                <a:spcPct val="80000"/>
              </a:lnSpc>
              <a:spcBef>
                <a:spcPct val="50000"/>
              </a:spcBef>
            </a:pPr>
            <a:endParaRPr lang="en-GB" altLang="en-US" sz="2400" dirty="0"/>
          </a:p>
          <a:p>
            <a:pPr>
              <a:lnSpc>
                <a:spcPct val="80000"/>
              </a:lnSpc>
              <a:spcBef>
                <a:spcPct val="50000"/>
              </a:spcBef>
            </a:pPr>
            <a:r>
              <a:rPr lang="en-GB" altLang="en-US" sz="2400" dirty="0"/>
              <a:t>Expert will be present in the session</a:t>
            </a:r>
          </a:p>
          <a:p>
            <a:endParaRPr lang="en-GB" dirty="0"/>
          </a:p>
        </p:txBody>
      </p:sp>
    </p:spTree>
    <p:extLst>
      <p:ext uri="{BB962C8B-B14F-4D97-AF65-F5344CB8AC3E}">
        <p14:creationId xmlns:p14="http://schemas.microsoft.com/office/powerpoint/2010/main" val="515709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774</Words>
  <Application>Microsoft Office PowerPoint</Application>
  <PresentationFormat>On-screen Show (4:3)</PresentationFormat>
  <Paragraphs>171</Paragraphs>
  <Slides>25</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Arial Unicode MS</vt:lpstr>
      <vt:lpstr>MS PGothic</vt:lpstr>
      <vt:lpstr>MS PGothic</vt:lpstr>
      <vt:lpstr>Arial</vt:lpstr>
      <vt:lpstr>Calibri</vt:lpstr>
      <vt:lpstr>Helvetica</vt:lpstr>
      <vt:lpstr>Symbol</vt:lpstr>
      <vt:lpstr>Times New Roman</vt:lpstr>
      <vt:lpstr>Wingdings</vt:lpstr>
      <vt:lpstr>Larissa</vt:lpstr>
      <vt:lpstr>Equation</vt:lpstr>
      <vt:lpstr>Methods for Dummies Overview and Introduction</vt:lpstr>
      <vt:lpstr>PROS    CONS</vt:lpstr>
      <vt:lpstr>Overview</vt:lpstr>
      <vt:lpstr>Welcome</vt:lpstr>
      <vt:lpstr>PowerPoint Presentation</vt:lpstr>
      <vt:lpstr>How to prepare</vt:lpstr>
      <vt:lpstr>Where to find information</vt:lpstr>
      <vt:lpstr>Where to find information</vt:lpstr>
      <vt:lpstr>Where to find help: Experts</vt:lpstr>
      <vt:lpstr>Overview</vt:lpstr>
      <vt:lpstr>Overview</vt:lpstr>
      <vt:lpstr>SPM</vt:lpstr>
      <vt:lpstr>SPM</vt:lpstr>
      <vt:lpstr>SPM</vt:lpstr>
      <vt:lpstr>What does SPM and MfD do?</vt:lpstr>
      <vt:lpstr>PowerPoint Presentation</vt:lpstr>
      <vt:lpstr>What does SPM do?</vt:lpstr>
      <vt:lpstr>SPM overview</vt:lpstr>
      <vt:lpstr>Preprocessing is the preparation of your imaging data to start your analysis  Do motion correction (realignment of the data), normalise so that it’s all in the same space, smooth the data so that you can compare between subjects. </vt:lpstr>
      <vt:lpstr>Once you have carried out your pre-processing you can specify your design and data  The design matrix is simply a mathematical description of your experiment E.g.  ‘visual stimulus on = 1’  ‘visual stimulus off = 0’ </vt:lpstr>
      <vt:lpstr>GLM describes the data at each voxel: mass univariate approach  It takes into account experimental and confounding effects and residual variability </vt:lpstr>
      <vt:lpstr>Then you estimate how much your parameters of interest explain the BOLD response for each voxel, and threshold the resulting estimates to find out where your parameters explain significant amounts of variance.   </vt:lpstr>
      <vt:lpstr>Overview</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Flauschilein</dc:creator>
  <cp:lastModifiedBy>Guest</cp:lastModifiedBy>
  <cp:revision>15</cp:revision>
  <cp:lastPrinted>2014-10-23T10:38:18Z</cp:lastPrinted>
  <dcterms:created xsi:type="dcterms:W3CDTF">2014-10-22T20:05:16Z</dcterms:created>
  <dcterms:modified xsi:type="dcterms:W3CDTF">2014-10-23T12:58:49Z</dcterms:modified>
</cp:coreProperties>
</file>