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257" r:id="rId3"/>
    <p:sldId id="258" r:id="rId4"/>
    <p:sldId id="259" r:id="rId5"/>
    <p:sldId id="262" r:id="rId6"/>
    <p:sldId id="263" r:id="rId7"/>
    <p:sldId id="264" r:id="rId8"/>
    <p:sldId id="260" r:id="rId9"/>
    <p:sldId id="261" r:id="rId10"/>
    <p:sldId id="267" r:id="rId11"/>
    <p:sldId id="265" r:id="rId12"/>
    <p:sldId id="266" r:id="rId13"/>
    <p:sldId id="268" r:id="rId14"/>
    <p:sldId id="273" r:id="rId15"/>
    <p:sldId id="270" r:id="rId16"/>
    <p:sldId id="271" r:id="rId17"/>
    <p:sldId id="274" r:id="rId18"/>
    <p:sldId id="269" r:id="rId19"/>
    <p:sldId id="275" r:id="rId20"/>
    <p:sldId id="276" r:id="rId21"/>
    <p:sldId id="277" r:id="rId22"/>
    <p:sldId id="278" r:id="rId23"/>
    <p:sldId id="279" r:id="rId24"/>
    <p:sldId id="280" r:id="rId25"/>
    <p:sldId id="281" r:id="rId26"/>
    <p:sldId id="282" r:id="rId27"/>
    <p:sldId id="283"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783" autoAdjust="0"/>
  </p:normalViewPr>
  <p:slideViewPr>
    <p:cSldViewPr>
      <p:cViewPr>
        <p:scale>
          <a:sx n="70" d="100"/>
          <a:sy n="70" d="100"/>
        </p:scale>
        <p:origin x="-1530" y="-2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8F5AFF-5800-4139-85D6-AA36BC2663FC}" type="datetimeFigureOut">
              <a:rPr lang="en-GB" smtClean="0"/>
              <a:pPr/>
              <a:t>27/11/2014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7C47F0-112F-4BDA-9BE3-B5EED90A3CD0}" type="slidenum">
              <a:rPr lang="en-GB" smtClean="0"/>
              <a:pPr/>
              <a:t>‹#›</a:t>
            </a:fld>
            <a:endParaRPr lang="en-GB"/>
          </a:p>
        </p:txBody>
      </p:sp>
    </p:spTree>
    <p:extLst>
      <p:ext uri="{BB962C8B-B14F-4D97-AF65-F5344CB8AC3E}">
        <p14:creationId xmlns:p14="http://schemas.microsoft.com/office/powerpoint/2010/main" val="1823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dirty="0" smtClean="0"/>
              <a:t>Invented by William Sealy Gossett in 1908, working for Guinness</a:t>
            </a:r>
            <a:r>
              <a:rPr lang="en-GB" baseline="0" dirty="0" smtClean="0"/>
              <a:t> – used to monitor the quality of Guinness</a:t>
            </a:r>
          </a:p>
          <a:p>
            <a:pPr>
              <a:buFont typeface="Arial" pitchFamily="34" charset="0"/>
              <a:buChar char="•"/>
            </a:pPr>
            <a:r>
              <a:rPr lang="en-GB" baseline="0" dirty="0" smtClean="0"/>
              <a:t>Chemists could not publish their findings, but they were allowed study leave – Gossett published under the pseudonym Student</a:t>
            </a:r>
          </a:p>
          <a:p>
            <a:pPr>
              <a:buFont typeface="Arial" pitchFamily="34" charset="0"/>
              <a:buChar char="•"/>
            </a:pPr>
            <a:r>
              <a:rPr lang="en-GB" baseline="0" dirty="0" smtClean="0"/>
              <a:t>Used to tell if two data sets are </a:t>
            </a:r>
            <a:r>
              <a:rPr lang="en-GB" baseline="0" dirty="0" err="1" smtClean="0"/>
              <a:t>signigicantly</a:t>
            </a:r>
            <a:r>
              <a:rPr lang="en-GB" baseline="0" dirty="0" smtClean="0"/>
              <a:t> different from one another</a:t>
            </a:r>
          </a:p>
          <a:p>
            <a:pPr>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007C47F0-112F-4BDA-9BE3-B5EED90A3CD0}" type="slidenum">
              <a:rPr lang="en-GB" smtClean="0"/>
              <a:pPr/>
              <a:t>2</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dirty="0" smtClean="0"/>
              <a:t>A two-way</a:t>
            </a:r>
            <a:r>
              <a:rPr lang="en-GB" baseline="0" dirty="0" smtClean="0"/>
              <a:t> ANOVA allows you to look at **interaction** (the second key advantage of an ANOVA)</a:t>
            </a:r>
            <a:endParaRPr lang="en-GB" dirty="0"/>
          </a:p>
        </p:txBody>
      </p:sp>
      <p:sp>
        <p:nvSpPr>
          <p:cNvPr id="4" name="Slide Number Placeholder 3"/>
          <p:cNvSpPr>
            <a:spLocks noGrp="1"/>
          </p:cNvSpPr>
          <p:nvPr>
            <p:ph type="sldNum" sz="quarter" idx="10"/>
          </p:nvPr>
        </p:nvSpPr>
        <p:spPr/>
        <p:txBody>
          <a:bodyPr/>
          <a:lstStyle/>
          <a:p>
            <a:fld id="{007C47F0-112F-4BDA-9BE3-B5EED90A3CD0}" type="slidenum">
              <a:rPr lang="en-GB" smtClean="0"/>
              <a:pPr/>
              <a:t>15</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dirty="0" smtClean="0"/>
              <a:t>Anova1</a:t>
            </a:r>
            <a:r>
              <a:rPr lang="en-GB" baseline="0" dirty="0" smtClean="0"/>
              <a:t> for a one-way </a:t>
            </a:r>
            <a:r>
              <a:rPr lang="en-GB" baseline="0" dirty="0" err="1" smtClean="0"/>
              <a:t>anova</a:t>
            </a:r>
            <a:endParaRPr lang="en-GB" baseline="0" dirty="0" smtClean="0"/>
          </a:p>
          <a:p>
            <a:pPr>
              <a:buFont typeface="Arial" pitchFamily="34" charset="0"/>
              <a:buChar char="•"/>
            </a:pPr>
            <a:r>
              <a:rPr lang="en-GB" baseline="0" dirty="0" smtClean="0"/>
              <a:t>Columns represent different independent variable</a:t>
            </a:r>
          </a:p>
          <a:p>
            <a:pPr>
              <a:buFont typeface="Arial" pitchFamily="34" charset="0"/>
              <a:buChar char="•"/>
            </a:pPr>
            <a:r>
              <a:rPr lang="en-GB" baseline="0" dirty="0" smtClean="0"/>
              <a:t>Rows are observations</a:t>
            </a:r>
          </a:p>
          <a:p>
            <a:pPr>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007C47F0-112F-4BDA-9BE3-B5EED90A3CD0}" type="slidenum">
              <a:rPr lang="en-GB" smtClean="0"/>
              <a:pPr/>
              <a:t>16</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dirty="0" smtClean="0"/>
              <a:t>Anova2</a:t>
            </a:r>
            <a:r>
              <a:rPr lang="en-GB" baseline="0" dirty="0" smtClean="0"/>
              <a:t> for a two-way ANOVA</a:t>
            </a:r>
          </a:p>
          <a:p>
            <a:pPr>
              <a:buFont typeface="Arial" pitchFamily="34" charset="0"/>
              <a:buChar char="•"/>
            </a:pPr>
            <a:r>
              <a:rPr lang="en-GB" baseline="0" dirty="0" smtClean="0"/>
              <a:t>Need to stick the two-tables on to each other and tell MATLAB how many observations</a:t>
            </a:r>
          </a:p>
          <a:p>
            <a:pPr>
              <a:buFont typeface="Arial" pitchFamily="34" charset="0"/>
              <a:buChar char="•"/>
            </a:pPr>
            <a:r>
              <a:rPr lang="en-GB" baseline="0" dirty="0" smtClean="0"/>
              <a:t>Rows are significant, but </a:t>
            </a:r>
            <a:r>
              <a:rPr lang="en-GB" baseline="0" smtClean="0"/>
              <a:t>no interaction</a:t>
            </a:r>
            <a:endParaRPr lang="en-GB" dirty="0"/>
          </a:p>
        </p:txBody>
      </p:sp>
      <p:sp>
        <p:nvSpPr>
          <p:cNvPr id="4" name="Slide Number Placeholder 3"/>
          <p:cNvSpPr>
            <a:spLocks noGrp="1"/>
          </p:cNvSpPr>
          <p:nvPr>
            <p:ph type="sldNum" sz="quarter" idx="10"/>
          </p:nvPr>
        </p:nvSpPr>
        <p:spPr/>
        <p:txBody>
          <a:bodyPr/>
          <a:lstStyle/>
          <a:p>
            <a:fld id="{007C47F0-112F-4BDA-9BE3-B5EED90A3CD0}" type="slidenum">
              <a:rPr lang="en-GB" smtClean="0"/>
              <a:pPr/>
              <a:t>17</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dirty="0" smtClean="0"/>
              <a:t>Diagram from last year</a:t>
            </a:r>
          </a:p>
          <a:p>
            <a:pPr>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007C47F0-112F-4BDA-9BE3-B5EED90A3CD0}" type="slidenum">
              <a:rPr lang="en-GB" smtClean="0"/>
              <a:pPr/>
              <a:t>18</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Degrees of freedom are the number of values</a:t>
            </a:r>
            <a:r>
              <a:rPr lang="en-GB" baseline="0" dirty="0" smtClean="0"/>
              <a:t> in the final calculation that are free to vary, without changing the overall outcome. Because we are using the mean, the calculation is defined by N number of random values, and the mean.</a:t>
            </a:r>
            <a:endParaRPr lang="en-GB" dirty="0"/>
          </a:p>
        </p:txBody>
      </p:sp>
      <p:sp>
        <p:nvSpPr>
          <p:cNvPr id="4" name="Slide Number Placeholder 3"/>
          <p:cNvSpPr>
            <a:spLocks noGrp="1"/>
          </p:cNvSpPr>
          <p:nvPr>
            <p:ph type="sldNum" sz="quarter" idx="10"/>
          </p:nvPr>
        </p:nvSpPr>
        <p:spPr/>
        <p:txBody>
          <a:bodyPr/>
          <a:lstStyle/>
          <a:p>
            <a:fld id="{286B4E21-A22F-4CBB-A9A0-552F09E05A4F}" type="slidenum">
              <a:rPr lang="en-GB" smtClean="0"/>
              <a:pPr/>
              <a:t>19</a:t>
            </a:fld>
            <a:endParaRPr lang="en-GB"/>
          </a:p>
        </p:txBody>
      </p:sp>
    </p:spTree>
    <p:extLst>
      <p:ext uri="{BB962C8B-B14F-4D97-AF65-F5344CB8AC3E}">
        <p14:creationId xmlns:p14="http://schemas.microsoft.com/office/powerpoint/2010/main" val="2499402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a:t>
            </a:r>
            <a:r>
              <a:rPr lang="en-GB" dirty="0" err="1" smtClean="0"/>
              <a:t>pearson’s</a:t>
            </a:r>
            <a:r>
              <a:rPr lang="en-GB" dirty="0" smtClean="0"/>
              <a:t> r correlation coefficient.</a:t>
            </a:r>
            <a:r>
              <a:rPr lang="en-GB" baseline="0" dirty="0" smtClean="0"/>
              <a:t> When you do stats using this, you are testing the null hypothesis that this correlation coefficient is 0 </a:t>
            </a:r>
            <a:r>
              <a:rPr lang="en-GB" baseline="0" dirty="0" smtClean="0">
                <a:sym typeface="Wingdings" panose="05000000000000000000" pitchFamily="2" charset="2"/>
              </a:rPr>
              <a:t> meaning, there is no relationship between the two variables, so when one deviates from it’s mean, the other does not deviate in a similar way.</a:t>
            </a:r>
          </a:p>
          <a:p>
            <a:endParaRPr lang="en-GB" baseline="0" dirty="0" smtClean="0">
              <a:sym typeface="Wingdings" panose="05000000000000000000" pitchFamily="2" charset="2"/>
            </a:endParaRPr>
          </a:p>
          <a:p>
            <a:r>
              <a:rPr lang="en-GB" dirty="0" smtClean="0"/>
              <a:t>When we compare variance, the variance between individual points and the model is sometimes positive, and sometimes negative. Therefore, we square the variances before we start to work with them.</a:t>
            </a:r>
          </a:p>
          <a:p>
            <a:endParaRPr lang="en-GB" dirty="0"/>
          </a:p>
        </p:txBody>
      </p:sp>
      <p:sp>
        <p:nvSpPr>
          <p:cNvPr id="4" name="Slide Number Placeholder 3"/>
          <p:cNvSpPr>
            <a:spLocks noGrp="1"/>
          </p:cNvSpPr>
          <p:nvPr>
            <p:ph type="sldNum" sz="quarter" idx="10"/>
          </p:nvPr>
        </p:nvSpPr>
        <p:spPr/>
        <p:txBody>
          <a:bodyPr/>
          <a:lstStyle/>
          <a:p>
            <a:fld id="{286B4E21-A22F-4CBB-A9A0-552F09E05A4F}" type="slidenum">
              <a:rPr lang="en-GB" smtClean="0"/>
              <a:pPr/>
              <a:t>20</a:t>
            </a:fld>
            <a:endParaRPr lang="en-GB"/>
          </a:p>
        </p:txBody>
      </p:sp>
    </p:spTree>
    <p:extLst>
      <p:ext uri="{BB962C8B-B14F-4D97-AF65-F5344CB8AC3E}">
        <p14:creationId xmlns:p14="http://schemas.microsoft.com/office/powerpoint/2010/main" val="3487375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I know</a:t>
            </a:r>
            <a:r>
              <a:rPr lang="en-GB" baseline="0" dirty="0" smtClean="0"/>
              <a:t> a value from x, I can use this to predict what the value from Y will be, using the regression model</a:t>
            </a:r>
            <a:endParaRPr lang="en-GB" dirty="0"/>
          </a:p>
        </p:txBody>
      </p:sp>
      <p:sp>
        <p:nvSpPr>
          <p:cNvPr id="4" name="Slide Number Placeholder 3"/>
          <p:cNvSpPr>
            <a:spLocks noGrp="1"/>
          </p:cNvSpPr>
          <p:nvPr>
            <p:ph type="sldNum" sz="quarter" idx="10"/>
          </p:nvPr>
        </p:nvSpPr>
        <p:spPr/>
        <p:txBody>
          <a:bodyPr/>
          <a:lstStyle/>
          <a:p>
            <a:fld id="{286B4E21-A22F-4CBB-A9A0-552F09E05A4F}" type="slidenum">
              <a:rPr lang="en-GB" smtClean="0"/>
              <a:pPr/>
              <a:t>21</a:t>
            </a:fld>
            <a:endParaRPr lang="en-GB"/>
          </a:p>
        </p:txBody>
      </p:sp>
    </p:spTree>
    <p:extLst>
      <p:ext uri="{BB962C8B-B14F-4D97-AF65-F5344CB8AC3E}">
        <p14:creationId xmlns:p14="http://schemas.microsoft.com/office/powerpoint/2010/main" val="3271808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gradient is the slope of the line</a:t>
            </a:r>
          </a:p>
          <a:p>
            <a:r>
              <a:rPr lang="en-GB" dirty="0" smtClean="0"/>
              <a:t>The</a:t>
            </a:r>
            <a:r>
              <a:rPr lang="en-GB" baseline="0" dirty="0" smtClean="0"/>
              <a:t> intercept is the point at which the line crosses the vertical (y) axis</a:t>
            </a:r>
            <a:endParaRPr lang="en-GB" dirty="0"/>
          </a:p>
        </p:txBody>
      </p:sp>
      <p:sp>
        <p:nvSpPr>
          <p:cNvPr id="4" name="Slide Number Placeholder 3"/>
          <p:cNvSpPr>
            <a:spLocks noGrp="1"/>
          </p:cNvSpPr>
          <p:nvPr>
            <p:ph type="sldNum" sz="quarter" idx="10"/>
          </p:nvPr>
        </p:nvSpPr>
        <p:spPr/>
        <p:txBody>
          <a:bodyPr/>
          <a:lstStyle/>
          <a:p>
            <a:fld id="{286B4E21-A22F-4CBB-A9A0-552F09E05A4F}" type="slidenum">
              <a:rPr lang="en-GB" smtClean="0"/>
              <a:pPr/>
              <a:t>22</a:t>
            </a:fld>
            <a:endParaRPr lang="en-GB"/>
          </a:p>
        </p:txBody>
      </p:sp>
    </p:spTree>
    <p:extLst>
      <p:ext uri="{BB962C8B-B14F-4D97-AF65-F5344CB8AC3E}">
        <p14:creationId xmlns:p14="http://schemas.microsoft.com/office/powerpoint/2010/main" val="3361491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mean is the simplest model, it is a flat line. Variance</a:t>
            </a:r>
            <a:r>
              <a:rPr lang="en-GB" baseline="0" dirty="0" smtClean="0"/>
              <a:t> in one variable is not associated with variance in the other.</a:t>
            </a:r>
          </a:p>
          <a:p>
            <a:r>
              <a:rPr lang="en-GB" baseline="0" dirty="0" smtClean="0"/>
              <a:t>We fit a regression model, with a sloped line. We then calculate the variance between our points and the mean, and the variance between our points and the new line, and hope that the latter is smaller.</a:t>
            </a:r>
          </a:p>
          <a:p>
            <a:endParaRPr lang="en-GB" baseline="0" dirty="0" smtClean="0"/>
          </a:p>
          <a:p>
            <a:r>
              <a:rPr lang="en-GB" baseline="0" dirty="0" smtClean="0"/>
              <a:t>We already know that we need to square variances, so this is the method of least squares – which model gives us the smallest number for the squared deviances?</a:t>
            </a:r>
          </a:p>
          <a:p>
            <a:endParaRPr lang="en-GB" baseline="0" dirty="0" smtClean="0"/>
          </a:p>
          <a:p>
            <a:r>
              <a:rPr lang="en-GB" baseline="0" dirty="0" smtClean="0"/>
              <a:t>When we compare variance, the variance between individual points and the model is sometimes positive, and sometimes negative. Therefore, we square the variances before we start to work with them.</a:t>
            </a:r>
            <a:endParaRPr lang="en-GB" dirty="0"/>
          </a:p>
        </p:txBody>
      </p:sp>
      <p:sp>
        <p:nvSpPr>
          <p:cNvPr id="4" name="Slide Number Placeholder 3"/>
          <p:cNvSpPr>
            <a:spLocks noGrp="1"/>
          </p:cNvSpPr>
          <p:nvPr>
            <p:ph type="sldNum" sz="quarter" idx="10"/>
          </p:nvPr>
        </p:nvSpPr>
        <p:spPr/>
        <p:txBody>
          <a:bodyPr/>
          <a:lstStyle/>
          <a:p>
            <a:fld id="{286B4E21-A22F-4CBB-A9A0-552F09E05A4F}" type="slidenum">
              <a:rPr lang="en-GB" smtClean="0"/>
              <a:pPr/>
              <a:t>23</a:t>
            </a:fld>
            <a:endParaRPr lang="en-GB"/>
          </a:p>
        </p:txBody>
      </p:sp>
    </p:spTree>
    <p:extLst>
      <p:ext uri="{BB962C8B-B14F-4D97-AF65-F5344CB8AC3E}">
        <p14:creationId xmlns:p14="http://schemas.microsoft.com/office/powerpoint/2010/main" val="2155781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SST is TOTAL variance,</a:t>
            </a:r>
            <a:r>
              <a:rPr lang="en-GB" baseline="0" dirty="0" smtClean="0"/>
              <a:t> variance from the mean</a:t>
            </a:r>
          </a:p>
          <a:p>
            <a:r>
              <a:rPr lang="en-GB" baseline="0" dirty="0" smtClean="0"/>
              <a:t>SSR is RESIDUAL variance, variance from the new fitted model</a:t>
            </a:r>
          </a:p>
          <a:p>
            <a:r>
              <a:rPr lang="en-GB" baseline="0" dirty="0" smtClean="0"/>
              <a:t>SSM is MODEL variance, the amount of variance the new model accounts for, more than the mean.</a:t>
            </a:r>
          </a:p>
          <a:p>
            <a:endParaRPr lang="en-GB" baseline="0" dirty="0" smtClean="0"/>
          </a:p>
          <a:p>
            <a:r>
              <a:rPr lang="en-GB" baseline="0" dirty="0" smtClean="0"/>
              <a:t>This is dependent on the units used, so we turn it into a percentage so that we can compare across different things (like age, weight, height).</a:t>
            </a:r>
          </a:p>
          <a:p>
            <a:r>
              <a:rPr lang="en-GB" baseline="0" dirty="0" smtClean="0"/>
              <a:t>This is </a:t>
            </a:r>
            <a:r>
              <a:rPr lang="en-GB" baseline="0" dirty="0" err="1" smtClean="0"/>
              <a:t>Rsquared</a:t>
            </a:r>
            <a:endParaRPr lang="en-GB" baseline="0" dirty="0" smtClean="0"/>
          </a:p>
          <a:p>
            <a:r>
              <a:rPr lang="en-GB" baseline="0" dirty="0" smtClean="0"/>
              <a:t>Obviously the Square Root of </a:t>
            </a:r>
            <a:r>
              <a:rPr lang="en-GB" baseline="0" dirty="0" err="1" smtClean="0"/>
              <a:t>Rsquared</a:t>
            </a:r>
            <a:r>
              <a:rPr lang="en-GB" baseline="0" dirty="0" smtClean="0"/>
              <a:t> is Pearson’s R!</a:t>
            </a:r>
          </a:p>
        </p:txBody>
      </p:sp>
      <p:sp>
        <p:nvSpPr>
          <p:cNvPr id="4" name="Slide Number Placeholder 3"/>
          <p:cNvSpPr>
            <a:spLocks noGrp="1"/>
          </p:cNvSpPr>
          <p:nvPr>
            <p:ph type="sldNum" sz="quarter" idx="10"/>
          </p:nvPr>
        </p:nvSpPr>
        <p:spPr/>
        <p:txBody>
          <a:bodyPr/>
          <a:lstStyle/>
          <a:p>
            <a:fld id="{286B4E21-A22F-4CBB-A9A0-552F09E05A4F}" type="slidenum">
              <a:rPr lang="en-GB" smtClean="0"/>
              <a:pPr/>
              <a:t>24</a:t>
            </a:fld>
            <a:endParaRPr lang="en-GB"/>
          </a:p>
        </p:txBody>
      </p:sp>
    </p:spTree>
    <p:extLst>
      <p:ext uri="{BB962C8B-B14F-4D97-AF65-F5344CB8AC3E}">
        <p14:creationId xmlns:p14="http://schemas.microsoft.com/office/powerpoint/2010/main" val="3086343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dirty="0" smtClean="0"/>
              <a:t>Two</a:t>
            </a:r>
            <a:r>
              <a:rPr lang="en-GB" baseline="0" dirty="0" smtClean="0"/>
              <a:t> groups – are they different to one another – need to look at the means </a:t>
            </a:r>
          </a:p>
          <a:p>
            <a:pPr>
              <a:buFont typeface="Arial" pitchFamily="34" charset="0"/>
              <a:buChar char="•"/>
            </a:pPr>
            <a:r>
              <a:rPr lang="en-GB" b="1" baseline="0" dirty="0" smtClean="0"/>
              <a:t>But</a:t>
            </a:r>
            <a:r>
              <a:rPr lang="en-GB" b="0" baseline="0" dirty="0" smtClean="0"/>
              <a:t>, the second diagram shows three situations where all have the same difference between their means – clearly, the distributions are very similar for the high variability curve and very different where variability is low. So variability also matters.</a:t>
            </a:r>
          </a:p>
          <a:p>
            <a:pPr>
              <a:buFont typeface="Arial" pitchFamily="34" charset="0"/>
              <a:buChar char="•"/>
            </a:pPr>
            <a:endParaRPr lang="en-GB" b="1" dirty="0"/>
          </a:p>
        </p:txBody>
      </p:sp>
      <p:sp>
        <p:nvSpPr>
          <p:cNvPr id="4" name="Slide Number Placeholder 3"/>
          <p:cNvSpPr>
            <a:spLocks noGrp="1"/>
          </p:cNvSpPr>
          <p:nvPr>
            <p:ph type="sldNum" sz="quarter" idx="10"/>
          </p:nvPr>
        </p:nvSpPr>
        <p:spPr/>
        <p:txBody>
          <a:bodyPr/>
          <a:lstStyle/>
          <a:p>
            <a:fld id="{007C47F0-112F-4BDA-9BE3-B5EED90A3CD0}" type="slidenum">
              <a:rPr lang="en-GB" smtClean="0"/>
              <a:pPr/>
              <a:t>3</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 test tests:</a:t>
            </a:r>
            <a:r>
              <a:rPr lang="en-GB" baseline="0" dirty="0" smtClean="0"/>
              <a:t> how much systematic variance there is in the model, compared to unsystematic variance. In other words, how much has the model improved the prediction of the outcome, compared to how much inaccuracy the model contains. Is it better to use the model, or does it actually not represent the true relationship at all?</a:t>
            </a:r>
          </a:p>
          <a:p>
            <a:r>
              <a:rPr lang="en-GB" baseline="0" dirty="0" smtClean="0"/>
              <a:t>The difference between the Mean Square of variance from the model, and the Mean Square of variance from what’s left over after the model is fitted.</a:t>
            </a:r>
          </a:p>
          <a:p>
            <a:endParaRPr lang="en-GB" baseline="0" dirty="0" smtClean="0"/>
          </a:p>
          <a:p>
            <a:r>
              <a:rPr lang="en-GB" baseline="0" dirty="0" smtClean="0"/>
              <a:t>A bad model would have a regression co-efficient of 0 </a:t>
            </a:r>
            <a:r>
              <a:rPr lang="en-GB" baseline="0" dirty="0" smtClean="0">
                <a:sym typeface="Wingdings" panose="05000000000000000000" pitchFamily="2" charset="2"/>
              </a:rPr>
              <a:t> it doesn’t predict the outcome at all. A change in the predictor variable leads to no change in the outcome variable.</a:t>
            </a:r>
          </a:p>
          <a:p>
            <a:r>
              <a:rPr lang="en-GB" baseline="0" dirty="0" smtClean="0">
                <a:sym typeface="Wingdings" panose="05000000000000000000" pitchFamily="2" charset="2"/>
              </a:rPr>
              <a:t>We know a t-test examines the null hypothesis, this is the hypothesis that there is NO relationship between the two variables in the model  in equation terms, this is the hypothesis that the regression coefficient is 0.</a:t>
            </a:r>
            <a:endParaRPr lang="en-GB" dirty="0"/>
          </a:p>
        </p:txBody>
      </p:sp>
      <p:sp>
        <p:nvSpPr>
          <p:cNvPr id="4" name="Slide Number Placeholder 3"/>
          <p:cNvSpPr>
            <a:spLocks noGrp="1"/>
          </p:cNvSpPr>
          <p:nvPr>
            <p:ph type="sldNum" sz="quarter" idx="10"/>
          </p:nvPr>
        </p:nvSpPr>
        <p:spPr/>
        <p:txBody>
          <a:bodyPr/>
          <a:lstStyle/>
          <a:p>
            <a:fld id="{286B4E21-A22F-4CBB-A9A0-552F09E05A4F}" type="slidenum">
              <a:rPr lang="en-GB" smtClean="0"/>
              <a:pPr/>
              <a:t>25</a:t>
            </a:fld>
            <a:endParaRPr lang="en-GB"/>
          </a:p>
        </p:txBody>
      </p:sp>
    </p:spTree>
    <p:extLst>
      <p:ext uri="{BB962C8B-B14F-4D97-AF65-F5344CB8AC3E}">
        <p14:creationId xmlns:p14="http://schemas.microsoft.com/office/powerpoint/2010/main" val="3490251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Multiple regression doesn’t simply</a:t>
            </a:r>
            <a:r>
              <a:rPr lang="en-GB" baseline="0" dirty="0" smtClean="0"/>
              <a:t> build a 2D line, it builds a plane with multiple dimensions.</a:t>
            </a:r>
            <a:endParaRPr lang="en-GB" dirty="0"/>
          </a:p>
        </p:txBody>
      </p:sp>
      <p:sp>
        <p:nvSpPr>
          <p:cNvPr id="4" name="Slide Number Placeholder 3"/>
          <p:cNvSpPr>
            <a:spLocks noGrp="1"/>
          </p:cNvSpPr>
          <p:nvPr>
            <p:ph type="sldNum" sz="quarter" idx="10"/>
          </p:nvPr>
        </p:nvSpPr>
        <p:spPr/>
        <p:txBody>
          <a:bodyPr/>
          <a:lstStyle/>
          <a:p>
            <a:fld id="{286B4E21-A22F-4CBB-A9A0-552F09E05A4F}" type="slidenum">
              <a:rPr lang="en-GB" smtClean="0"/>
              <a:pPr/>
              <a:t>26</a:t>
            </a:fld>
            <a:endParaRPr lang="en-GB"/>
          </a:p>
        </p:txBody>
      </p:sp>
    </p:spTree>
    <p:extLst>
      <p:ext uri="{BB962C8B-B14F-4D97-AF65-F5344CB8AC3E}">
        <p14:creationId xmlns:p14="http://schemas.microsoft.com/office/powerpoint/2010/main" val="2026814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286B4E21-A22F-4CBB-A9A0-552F09E05A4F}" type="slidenum">
              <a:rPr lang="en-GB" smtClean="0"/>
              <a:pPr/>
              <a:t>27</a:t>
            </a:fld>
            <a:endParaRPr lang="en-GB"/>
          </a:p>
        </p:txBody>
      </p:sp>
    </p:spTree>
    <p:extLst>
      <p:ext uri="{BB962C8B-B14F-4D97-AF65-F5344CB8AC3E}">
        <p14:creationId xmlns:p14="http://schemas.microsoft.com/office/powerpoint/2010/main" val="3701892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dirty="0" smtClean="0"/>
              <a:t>Numerator:</a:t>
            </a:r>
            <a:r>
              <a:rPr lang="en-GB" baseline="0" dirty="0" smtClean="0"/>
              <a:t> difference between the means</a:t>
            </a:r>
          </a:p>
          <a:p>
            <a:pPr>
              <a:buFont typeface="Arial" pitchFamily="34" charset="0"/>
              <a:buChar char="•"/>
            </a:pPr>
            <a:r>
              <a:rPr lang="en-GB" baseline="0" dirty="0" smtClean="0"/>
              <a:t>Denominator: “standard error of the difference”</a:t>
            </a:r>
          </a:p>
          <a:p>
            <a:pPr lvl="1">
              <a:buFont typeface="Arial" pitchFamily="34" charset="0"/>
              <a:buChar char="•"/>
            </a:pPr>
            <a:r>
              <a:rPr lang="en-GB" baseline="0" dirty="0" smtClean="0"/>
              <a:t>Computed by the variance of each group, divided by n. Add them together and take the square root.</a:t>
            </a:r>
          </a:p>
          <a:p>
            <a:pPr lvl="0">
              <a:buFont typeface="Arial" pitchFamily="34" charset="0"/>
              <a:buChar char="•"/>
            </a:pPr>
            <a:r>
              <a:rPr lang="en-GB" dirty="0" smtClean="0"/>
              <a:t>Show</a:t>
            </a:r>
            <a:r>
              <a:rPr lang="en-GB" baseline="0" dirty="0" smtClean="0"/>
              <a:t> final equation for the t statistic</a:t>
            </a:r>
          </a:p>
          <a:p>
            <a:pPr lvl="0">
              <a:buFont typeface="Arial" pitchFamily="34" charset="0"/>
              <a:buChar char="•"/>
            </a:pPr>
            <a:r>
              <a:rPr lang="en-GB" baseline="0" dirty="0" smtClean="0"/>
              <a:t>Equivalent to “</a:t>
            </a:r>
            <a:r>
              <a:rPr lang="en-GB" baseline="0" dirty="0" err="1" smtClean="0"/>
              <a:t>effect:error</a:t>
            </a:r>
            <a:r>
              <a:rPr lang="en-GB" baseline="0" dirty="0" smtClean="0"/>
              <a:t>” or “</a:t>
            </a:r>
            <a:r>
              <a:rPr lang="en-GB" baseline="0" dirty="0" err="1" smtClean="0"/>
              <a:t>signal:noise</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007C47F0-112F-4BDA-9BE3-B5EED90A3CD0}" type="slidenum">
              <a:rPr lang="en-GB" smtClean="0"/>
              <a:pPr/>
              <a:t>4</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u="sng" dirty="0" smtClean="0">
                <a:solidFill>
                  <a:srgbClr val="FF0000"/>
                </a:solidFill>
              </a:rPr>
              <a:t>What</a:t>
            </a:r>
            <a:r>
              <a:rPr lang="en-GB" u="sng" baseline="0" dirty="0" smtClean="0">
                <a:solidFill>
                  <a:srgbClr val="FF0000"/>
                </a:solidFill>
              </a:rPr>
              <a:t> is it the CI of?</a:t>
            </a:r>
            <a:endParaRPr lang="en-GB" u="sng" dirty="0">
              <a:solidFill>
                <a:srgbClr val="FF0000"/>
              </a:solidFill>
            </a:endParaRPr>
          </a:p>
        </p:txBody>
      </p:sp>
      <p:sp>
        <p:nvSpPr>
          <p:cNvPr id="4" name="Slide Number Placeholder 3"/>
          <p:cNvSpPr>
            <a:spLocks noGrp="1"/>
          </p:cNvSpPr>
          <p:nvPr>
            <p:ph type="sldNum" sz="quarter" idx="10"/>
          </p:nvPr>
        </p:nvSpPr>
        <p:spPr/>
        <p:txBody>
          <a:bodyPr/>
          <a:lstStyle/>
          <a:p>
            <a:fld id="{007C47F0-112F-4BDA-9BE3-B5EED90A3CD0}" type="slidenum">
              <a:rPr lang="en-GB" smtClean="0"/>
              <a:pPr/>
              <a:t>7</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dirty="0" smtClean="0"/>
              <a:t>One-tailed</a:t>
            </a:r>
            <a:r>
              <a:rPr lang="en-GB" baseline="0" dirty="0" smtClean="0"/>
              <a:t> – you know which way you expect the effect to go</a:t>
            </a:r>
          </a:p>
          <a:p>
            <a:pPr>
              <a:buFont typeface="Arial" pitchFamily="34" charset="0"/>
              <a:buChar char="•"/>
            </a:pPr>
            <a:r>
              <a:rPr lang="en-GB" baseline="0" dirty="0" smtClean="0"/>
              <a:t>Two-tailed – you don’t know which way you expect the effect to go – looking for any difference</a:t>
            </a:r>
          </a:p>
          <a:p>
            <a:pPr lvl="1">
              <a:buFont typeface="Arial" pitchFamily="34" charset="0"/>
              <a:buChar char="•"/>
            </a:pPr>
            <a:r>
              <a:rPr lang="en-GB" baseline="0" dirty="0" smtClean="0"/>
              <a:t>E.g. two-tailed – coffee alters formation of new memories</a:t>
            </a:r>
          </a:p>
          <a:p>
            <a:pPr lvl="1">
              <a:buFont typeface="Arial" pitchFamily="34" charset="0"/>
              <a:buChar char="•"/>
            </a:pPr>
            <a:r>
              <a:rPr lang="en-GB" baseline="0" dirty="0" smtClean="0"/>
              <a:t>E.g. one-tailed – coffee improves memory</a:t>
            </a:r>
            <a:endParaRPr lang="en-GB" baseline="0" dirty="0"/>
          </a:p>
          <a:p>
            <a:pPr lvl="0">
              <a:buFont typeface="Arial" pitchFamily="34" charset="0"/>
              <a:buChar char="•"/>
            </a:pPr>
            <a:r>
              <a:rPr lang="en-GB" u="sng" baseline="0" dirty="0" smtClean="0"/>
              <a:t>How does one-tailed change significance level?</a:t>
            </a:r>
          </a:p>
        </p:txBody>
      </p:sp>
      <p:sp>
        <p:nvSpPr>
          <p:cNvPr id="4" name="Slide Number Placeholder 3"/>
          <p:cNvSpPr>
            <a:spLocks noGrp="1"/>
          </p:cNvSpPr>
          <p:nvPr>
            <p:ph type="sldNum" sz="quarter" idx="10"/>
          </p:nvPr>
        </p:nvSpPr>
        <p:spPr/>
        <p:txBody>
          <a:bodyPr/>
          <a:lstStyle/>
          <a:p>
            <a:fld id="{007C47F0-112F-4BDA-9BE3-B5EED90A3CD0}" type="slidenum">
              <a:rPr lang="en-GB" smtClean="0"/>
              <a:pPr/>
              <a:t>8</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Paired; 1-tailed</a:t>
            </a:r>
          </a:p>
          <a:p>
            <a:r>
              <a:rPr lang="en-GB" dirty="0" smtClean="0"/>
              <a:t>Independent; 2-tailed</a:t>
            </a:r>
            <a:endParaRPr lang="en-GB" dirty="0"/>
          </a:p>
        </p:txBody>
      </p:sp>
      <p:sp>
        <p:nvSpPr>
          <p:cNvPr id="4" name="Slide Number Placeholder 3"/>
          <p:cNvSpPr>
            <a:spLocks noGrp="1"/>
          </p:cNvSpPr>
          <p:nvPr>
            <p:ph type="sldNum" sz="quarter" idx="10"/>
          </p:nvPr>
        </p:nvSpPr>
        <p:spPr/>
        <p:txBody>
          <a:bodyPr/>
          <a:lstStyle/>
          <a:p>
            <a:fld id="{007C47F0-112F-4BDA-9BE3-B5EED90A3CD0}" type="slidenum">
              <a:rPr lang="en-GB" smtClean="0"/>
              <a:pPr/>
              <a:t>10</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dirty="0" smtClean="0"/>
              <a:t>Both of the two populations should be normally distributed</a:t>
            </a:r>
          </a:p>
          <a:p>
            <a:pPr>
              <a:buFont typeface="Arial" pitchFamily="34" charset="0"/>
              <a:buChar char="•"/>
            </a:pPr>
            <a:r>
              <a:rPr lang="en-GB" dirty="0" smtClean="0"/>
              <a:t>The</a:t>
            </a:r>
            <a:r>
              <a:rPr lang="en-GB" baseline="0" dirty="0" smtClean="0"/>
              <a:t> two populations should have the same variance in the independent t-test</a:t>
            </a:r>
          </a:p>
          <a:p>
            <a:pPr>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007C47F0-112F-4BDA-9BE3-B5EED90A3CD0}" type="slidenum">
              <a:rPr lang="en-GB" smtClean="0"/>
              <a:pPr/>
              <a:t>12</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dirty="0" smtClean="0"/>
              <a:t>If you</a:t>
            </a:r>
            <a:r>
              <a:rPr lang="en-GB" baseline="0" dirty="0" smtClean="0"/>
              <a:t> have three treatments you want to compare; then you would need 3 t-tests. </a:t>
            </a:r>
          </a:p>
          <a:p>
            <a:pPr>
              <a:buFont typeface="Arial" pitchFamily="34" charset="0"/>
              <a:buChar char="•"/>
            </a:pPr>
            <a:r>
              <a:rPr lang="en-GB" dirty="0" smtClean="0"/>
              <a:t>This is flawed because of</a:t>
            </a:r>
            <a:r>
              <a:rPr lang="en-GB" baseline="0" dirty="0" smtClean="0"/>
              <a:t> p=0.05</a:t>
            </a:r>
          </a:p>
          <a:p>
            <a:pPr>
              <a:buFont typeface="Arial" pitchFamily="34" charset="0"/>
              <a:buChar char="•"/>
            </a:pPr>
            <a:r>
              <a:rPr lang="en-GB" baseline="0" dirty="0" smtClean="0"/>
              <a:t>ANOVA allows us to do one test to look for differences between the means</a:t>
            </a:r>
          </a:p>
          <a:p>
            <a:pPr>
              <a:buFont typeface="Arial" pitchFamily="34" charset="0"/>
              <a:buChar char="•"/>
            </a:pPr>
            <a:r>
              <a:rPr lang="en-GB" baseline="0" dirty="0" smtClean="0"/>
              <a:t>Example: </a:t>
            </a:r>
          </a:p>
          <a:p>
            <a:pPr lvl="1">
              <a:buFont typeface="Arial" pitchFamily="34" charset="0"/>
              <a:buChar char="•"/>
            </a:pPr>
            <a:r>
              <a:rPr lang="en-GB" baseline="0" dirty="0" smtClean="0"/>
              <a:t>Two groups with 3 data points each in them</a:t>
            </a:r>
          </a:p>
          <a:p>
            <a:pPr lvl="1">
              <a:buFont typeface="Arial" pitchFamily="34" charset="0"/>
              <a:buChar char="•"/>
            </a:pPr>
            <a:r>
              <a:rPr lang="en-GB" baseline="0" dirty="0" smtClean="0"/>
              <a:t>Can calculate the means</a:t>
            </a:r>
          </a:p>
          <a:p>
            <a:pPr lvl="1">
              <a:buFont typeface="Arial" pitchFamily="34" charset="0"/>
              <a:buChar char="•"/>
            </a:pPr>
            <a:r>
              <a:rPr lang="en-GB" baseline="0" dirty="0" smtClean="0"/>
              <a:t>Can calculate the sum of the squared deviations from the mean</a:t>
            </a:r>
          </a:p>
          <a:p>
            <a:pPr lvl="1">
              <a:buFont typeface="Arial" pitchFamily="34" charset="0"/>
              <a:buChar char="•"/>
            </a:pPr>
            <a:r>
              <a:rPr lang="en-GB" baseline="0" dirty="0" smtClean="0"/>
              <a:t>BUT can also calculate an overall mean</a:t>
            </a:r>
          </a:p>
          <a:p>
            <a:pPr lvl="1">
              <a:buFont typeface="Arial" pitchFamily="34" charset="0"/>
              <a:buChar char="•"/>
            </a:pPr>
            <a:r>
              <a:rPr lang="en-GB" baseline="0" dirty="0" smtClean="0"/>
              <a:t>Then calculate a new sum of squares form overall mean</a:t>
            </a:r>
          </a:p>
          <a:p>
            <a:pPr lvl="1">
              <a:buFont typeface="Arial" pitchFamily="34" charset="0"/>
              <a:buChar char="•"/>
            </a:pPr>
            <a:r>
              <a:rPr lang="en-GB" baseline="0" dirty="0" smtClean="0"/>
              <a:t>Calculating an ANOVA partitions the total sum of squares according to the within-group variability and the variability due to differences in means</a:t>
            </a:r>
          </a:p>
          <a:p>
            <a:pPr lvl="1">
              <a:buFont typeface="Arial" pitchFamily="34" charset="0"/>
              <a:buChar char="•"/>
            </a:pPr>
            <a:r>
              <a:rPr lang="en-GB" baseline="0" dirty="0" smtClean="0"/>
              <a:t>Within group variability = 2+2 = 4</a:t>
            </a:r>
          </a:p>
          <a:p>
            <a:pPr lvl="1">
              <a:buFont typeface="Arial" pitchFamily="34" charset="0"/>
              <a:buChar char="•"/>
            </a:pPr>
            <a:r>
              <a:rPr lang="en-GB" baseline="0" dirty="0" smtClean="0"/>
              <a:t>Between group variability = 28 – 4 = 24</a:t>
            </a:r>
          </a:p>
          <a:p>
            <a:pPr lvl="0">
              <a:buFont typeface="Arial" pitchFamily="34" charset="0"/>
              <a:buChar char="•"/>
            </a:pPr>
            <a:r>
              <a:rPr lang="en-GB" baseline="0" dirty="0" smtClean="0"/>
              <a:t>With this example, we could just have used an unpaired t-test </a:t>
            </a:r>
          </a:p>
          <a:p>
            <a:pPr lvl="0">
              <a:buFont typeface="Arial" pitchFamily="34" charset="0"/>
              <a:buChar char="•"/>
            </a:pPr>
            <a:r>
              <a:rPr lang="en-GB" baseline="0" dirty="0" smtClean="0"/>
              <a:t>It would give the same result</a:t>
            </a:r>
          </a:p>
          <a:p>
            <a:pPr lvl="0">
              <a:buFont typeface="Arial" pitchFamily="34" charset="0"/>
              <a:buChar char="•"/>
            </a:pPr>
            <a:r>
              <a:rPr lang="en-GB" baseline="0" dirty="0" smtClean="0"/>
              <a:t>But if you have more than 2 samples; need an ANOVA [1</a:t>
            </a:r>
            <a:r>
              <a:rPr lang="en-GB" baseline="30000" dirty="0" smtClean="0"/>
              <a:t>st</a:t>
            </a:r>
            <a:r>
              <a:rPr lang="en-GB" baseline="0" dirty="0" smtClean="0"/>
              <a:t> key advantage of an ANOVA]</a:t>
            </a:r>
          </a:p>
          <a:p>
            <a:pPr lvl="0">
              <a:buFont typeface="Arial" pitchFamily="34" charset="0"/>
              <a:buChar char="•"/>
            </a:pPr>
            <a:endParaRPr lang="en-GB" baseline="0" dirty="0" smtClean="0"/>
          </a:p>
          <a:p>
            <a:pPr lvl="1">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007C47F0-112F-4BDA-9BE3-B5EED90A3CD0}" type="slidenum">
              <a:rPr lang="en-GB" smtClean="0"/>
              <a:pPr/>
              <a:t>13</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pitchFamily="34" charset="0"/>
              <a:buChar char="•"/>
            </a:pPr>
            <a:r>
              <a:rPr lang="en-GB" dirty="0" smtClean="0"/>
              <a:t>Mean</a:t>
            </a:r>
            <a:r>
              <a:rPr lang="en-GB" baseline="0" dirty="0" smtClean="0"/>
              <a:t> squares: average error ~ scale to number of observations</a:t>
            </a:r>
          </a:p>
          <a:p>
            <a:pPr lvl="1">
              <a:buFont typeface="Arial" pitchFamily="34" charset="0"/>
              <a:buChar char="•"/>
            </a:pPr>
            <a:r>
              <a:rPr lang="en-GB" baseline="0" dirty="0" smtClean="0"/>
              <a:t>F statistic: </a:t>
            </a:r>
            <a:r>
              <a:rPr lang="en-GB" baseline="0" dirty="0" err="1" smtClean="0"/>
              <a:t>effect:error</a:t>
            </a:r>
            <a:r>
              <a:rPr lang="en-GB" baseline="0" dirty="0" smtClean="0"/>
              <a:t>; </a:t>
            </a:r>
            <a:r>
              <a:rPr lang="en-GB" baseline="0" dirty="0" err="1" smtClean="0"/>
              <a:t>signal:noise</a:t>
            </a:r>
            <a:endParaRPr lang="en-GB" dirty="0"/>
          </a:p>
        </p:txBody>
      </p:sp>
      <p:sp>
        <p:nvSpPr>
          <p:cNvPr id="4" name="Slide Number Placeholder 3"/>
          <p:cNvSpPr>
            <a:spLocks noGrp="1"/>
          </p:cNvSpPr>
          <p:nvPr>
            <p:ph type="sldNum" sz="quarter" idx="10"/>
          </p:nvPr>
        </p:nvSpPr>
        <p:spPr/>
        <p:txBody>
          <a:bodyPr/>
          <a:lstStyle/>
          <a:p>
            <a:fld id="{007C47F0-112F-4BDA-9BE3-B5EED90A3CD0}" type="slidenum">
              <a:rPr lang="en-GB" smtClean="0"/>
              <a:pPr/>
              <a:t>14</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827AB5F5-9D65-41B8-9423-90647CD11F18}" type="datetimeFigureOut">
              <a:rPr lang="en-GB" smtClean="0"/>
              <a:pPr/>
              <a:t>27/11/2014</a:t>
            </a:fld>
            <a:endParaRPr lang="en-GB"/>
          </a:p>
        </p:txBody>
      </p:sp>
      <p:sp>
        <p:nvSpPr>
          <p:cNvPr id="19" name="Footer Placeholder 18"/>
          <p:cNvSpPr>
            <a:spLocks noGrp="1"/>
          </p:cNvSpPr>
          <p:nvPr>
            <p:ph type="ftr" sz="quarter" idx="11"/>
          </p:nvPr>
        </p:nvSpPr>
        <p:spPr/>
        <p:txBody>
          <a:bodyPr/>
          <a:lstStyle/>
          <a:p>
            <a:endParaRPr lang="en-GB"/>
          </a:p>
        </p:txBody>
      </p:sp>
      <p:sp>
        <p:nvSpPr>
          <p:cNvPr id="27" name="Slide Number Placeholder 26"/>
          <p:cNvSpPr>
            <a:spLocks noGrp="1"/>
          </p:cNvSpPr>
          <p:nvPr>
            <p:ph type="sldNum" sz="quarter" idx="12"/>
          </p:nvPr>
        </p:nvSpPr>
        <p:spPr/>
        <p:txBody>
          <a:bodyPr/>
          <a:lstStyle/>
          <a:p>
            <a:fld id="{9E5630C5-8DE0-4014-BE02-5F326685DE3F}" type="slidenum">
              <a:rPr lang="en-GB" smtClean="0"/>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7AB5F5-9D65-41B8-9423-90647CD11F18}" type="datetimeFigureOut">
              <a:rPr lang="en-GB" smtClean="0"/>
              <a:pPr/>
              <a:t>27/11/2014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5630C5-8DE0-4014-BE02-5F326685DE3F}"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7AB5F5-9D65-41B8-9423-90647CD11F18}" type="datetimeFigureOut">
              <a:rPr lang="en-GB" smtClean="0"/>
              <a:pPr/>
              <a:t>27/11/2014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5630C5-8DE0-4014-BE02-5F326685DE3F}"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7AB5F5-9D65-41B8-9423-90647CD11F18}" type="datetimeFigureOut">
              <a:rPr lang="en-GB" smtClean="0"/>
              <a:pPr/>
              <a:t>27/11/2014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5630C5-8DE0-4014-BE02-5F326685DE3F}"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27AB5F5-9D65-41B8-9423-90647CD11F18}" type="datetimeFigureOut">
              <a:rPr lang="en-GB" smtClean="0"/>
              <a:pPr/>
              <a:t>27/11/2014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5630C5-8DE0-4014-BE02-5F326685DE3F}" type="slidenum">
              <a:rPr lang="en-GB" smtClean="0"/>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27AB5F5-9D65-41B8-9423-90647CD11F18}" type="datetimeFigureOut">
              <a:rPr lang="en-GB" smtClean="0"/>
              <a:pPr/>
              <a:t>27/11/2014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E5630C5-8DE0-4014-BE02-5F326685DE3F}"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27AB5F5-9D65-41B8-9423-90647CD11F18}" type="datetimeFigureOut">
              <a:rPr lang="en-GB" smtClean="0"/>
              <a:pPr/>
              <a:t>27/11/2014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E5630C5-8DE0-4014-BE02-5F326685DE3F}"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27AB5F5-9D65-41B8-9423-90647CD11F18}" type="datetimeFigureOut">
              <a:rPr lang="en-GB" smtClean="0"/>
              <a:pPr/>
              <a:t>27/11/2014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E5630C5-8DE0-4014-BE02-5F326685DE3F}"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7AB5F5-9D65-41B8-9423-90647CD11F18}" type="datetimeFigureOut">
              <a:rPr lang="en-GB" smtClean="0"/>
              <a:pPr/>
              <a:t>27/11/2014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E5630C5-8DE0-4014-BE02-5F326685DE3F}"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27AB5F5-9D65-41B8-9423-90647CD11F18}" type="datetimeFigureOut">
              <a:rPr lang="en-GB" smtClean="0"/>
              <a:pPr/>
              <a:t>27/11/2014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E5630C5-8DE0-4014-BE02-5F326685DE3F}"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27AB5F5-9D65-41B8-9423-90647CD11F18}" type="datetimeFigureOut">
              <a:rPr lang="en-GB" smtClean="0"/>
              <a:pPr/>
              <a:t>27/11/2014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077200" y="6356350"/>
            <a:ext cx="609600" cy="365125"/>
          </a:xfrm>
        </p:spPr>
        <p:txBody>
          <a:bodyPr/>
          <a:lstStyle/>
          <a:p>
            <a:fld id="{9E5630C5-8DE0-4014-BE02-5F326685DE3F}" type="slidenum">
              <a:rPr lang="en-GB" smtClean="0"/>
              <a:pPr/>
              <a:t>‹#›</a:t>
            </a:fld>
            <a:endParaRPr lang="en-GB"/>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27AB5F5-9D65-41B8-9423-90647CD11F18}" type="datetimeFigureOut">
              <a:rPr lang="en-GB" smtClean="0"/>
              <a:pPr/>
              <a:t>27/11/2014</a:t>
            </a:fld>
            <a:endParaRPr lang="en-GB"/>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GB"/>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E5630C5-8DE0-4014-BE02-5F326685DE3F}" type="slidenum">
              <a:rPr lang="en-GB" smtClean="0"/>
              <a:pPr/>
              <a:t>‹#›</a:t>
            </a:fld>
            <a:endParaRPr lang="en-GB"/>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T-tests, ANOVAs and Regression</a:t>
            </a:r>
            <a:endParaRPr lang="en-GB" dirty="0"/>
          </a:p>
        </p:txBody>
      </p:sp>
      <p:sp>
        <p:nvSpPr>
          <p:cNvPr id="3" name="Subtitle 2"/>
          <p:cNvSpPr>
            <a:spLocks noGrp="1"/>
          </p:cNvSpPr>
          <p:nvPr>
            <p:ph type="subTitle" idx="1"/>
          </p:nvPr>
        </p:nvSpPr>
        <p:spPr/>
        <p:txBody>
          <a:bodyPr/>
          <a:lstStyle/>
          <a:p>
            <a:r>
              <a:rPr lang="en-GB" dirty="0" smtClean="0"/>
              <a:t>Methods for Dummies</a:t>
            </a:r>
          </a:p>
          <a:p>
            <a:r>
              <a:rPr lang="en-GB" dirty="0" smtClean="0"/>
              <a:t>Isobel Weinberg &amp; Alexandra </a:t>
            </a:r>
            <a:r>
              <a:rPr lang="en-GB" dirty="0" err="1" smtClean="0"/>
              <a:t>Westley</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Quiz</a:t>
            </a:r>
            <a:endParaRPr lang="en-GB" dirty="0"/>
          </a:p>
        </p:txBody>
      </p:sp>
      <p:sp>
        <p:nvSpPr>
          <p:cNvPr id="3" name="Content Placeholder 2"/>
          <p:cNvSpPr>
            <a:spLocks noGrp="1"/>
          </p:cNvSpPr>
          <p:nvPr>
            <p:ph idx="1"/>
          </p:nvPr>
        </p:nvSpPr>
        <p:spPr/>
        <p:txBody>
          <a:bodyPr>
            <a:normAutofit lnSpcReduction="10000"/>
          </a:bodyPr>
          <a:lstStyle/>
          <a:p>
            <a:r>
              <a:rPr lang="en-GB" dirty="0" smtClean="0"/>
              <a:t>An experiment measures people's lung capacity before and then after an exercise programme to see if their fitness has improved.</a:t>
            </a:r>
          </a:p>
          <a:p>
            <a:pPr lvl="1"/>
            <a:r>
              <a:rPr lang="en-GB" dirty="0" smtClean="0"/>
              <a:t>Paired or unpaired t-test?</a:t>
            </a:r>
          </a:p>
          <a:p>
            <a:pPr lvl="1"/>
            <a:r>
              <a:rPr lang="en-GB" dirty="0" smtClean="0"/>
              <a:t>One or two tails?  </a:t>
            </a:r>
          </a:p>
          <a:p>
            <a:r>
              <a:rPr lang="en-GB" dirty="0" smtClean="0"/>
              <a:t>A different experiment measures the lung capacity of one group who took one exercise programme and another group who took a different exercise programme to see if there was a difference.</a:t>
            </a:r>
          </a:p>
          <a:p>
            <a:pPr lvl="1"/>
            <a:r>
              <a:rPr lang="en-GB" dirty="0" smtClean="0"/>
              <a:t>Dependent or independent t-test?</a:t>
            </a:r>
          </a:p>
          <a:p>
            <a:pPr lvl="1"/>
            <a:r>
              <a:rPr lang="en-GB" dirty="0" smtClean="0"/>
              <a:t>One or two tails?  </a:t>
            </a:r>
          </a:p>
          <a:p>
            <a:pPr lvl="1"/>
            <a:endParaRPr lang="en-GB"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In MATLAB:</a:t>
            </a:r>
            <a:endParaRPr lang="en-GB" dirty="0"/>
          </a:p>
        </p:txBody>
      </p:sp>
      <p:sp>
        <p:nvSpPr>
          <p:cNvPr id="3" name="Content Placeholder 2"/>
          <p:cNvSpPr>
            <a:spLocks noGrp="1"/>
          </p:cNvSpPr>
          <p:nvPr>
            <p:ph idx="1"/>
          </p:nvPr>
        </p:nvSpPr>
        <p:spPr/>
        <p:txBody>
          <a:bodyPr/>
          <a:lstStyle/>
          <a:p>
            <a:r>
              <a:rPr lang="en-GB" dirty="0" smtClean="0"/>
              <a:t>One-tailed </a:t>
            </a:r>
            <a:r>
              <a:rPr lang="en-GB" dirty="0" err="1" smtClean="0"/>
              <a:t>vs</a:t>
            </a:r>
            <a:r>
              <a:rPr lang="en-GB" dirty="0" smtClean="0"/>
              <a:t> two-tailed:</a:t>
            </a:r>
          </a:p>
          <a:p>
            <a:pPr lvl="1"/>
            <a:r>
              <a:rPr lang="en-GB" dirty="0" err="1" smtClean="0"/>
              <a:t>ttest</a:t>
            </a:r>
            <a:r>
              <a:rPr lang="en-GB" dirty="0" smtClean="0"/>
              <a:t>(A, B, ‘tail’, ‘</a:t>
            </a:r>
            <a:r>
              <a:rPr lang="en-GB" b="1" dirty="0" smtClean="0">
                <a:effectLst>
                  <a:outerShdw blurRad="38100" dist="38100" dir="2700000" algn="tl">
                    <a:srgbClr val="000000">
                      <a:alpha val="43137"/>
                    </a:srgbClr>
                  </a:outerShdw>
                </a:effectLst>
              </a:rPr>
              <a:t>value</a:t>
            </a:r>
            <a:r>
              <a:rPr lang="en-GB" dirty="0" smtClean="0"/>
              <a:t>’)</a:t>
            </a:r>
          </a:p>
          <a:p>
            <a:pPr lvl="2"/>
            <a:r>
              <a:rPr lang="en-GB" dirty="0" smtClean="0"/>
              <a:t>‘</a:t>
            </a:r>
            <a:r>
              <a:rPr lang="en-GB" b="1" dirty="0" smtClean="0">
                <a:effectLst>
                  <a:outerShdw blurRad="38100" dist="38100" dir="2700000" algn="tl">
                    <a:srgbClr val="000000">
                      <a:alpha val="43137"/>
                    </a:srgbClr>
                  </a:outerShdw>
                </a:effectLst>
              </a:rPr>
              <a:t>value</a:t>
            </a:r>
            <a:r>
              <a:rPr lang="en-GB" dirty="0" smtClean="0"/>
              <a:t>’ = ‘left’, ‘right’, or ‘both’</a:t>
            </a:r>
          </a:p>
          <a:p>
            <a:endParaRPr lang="en-GB" dirty="0" smtClean="0"/>
          </a:p>
          <a:p>
            <a:r>
              <a:rPr lang="en-GB" dirty="0" smtClean="0"/>
              <a:t>Paired </a:t>
            </a:r>
            <a:r>
              <a:rPr lang="en-GB" dirty="0" err="1" smtClean="0"/>
              <a:t>vs</a:t>
            </a:r>
            <a:r>
              <a:rPr lang="en-GB" dirty="0" smtClean="0"/>
              <a:t> unpaired:</a:t>
            </a:r>
          </a:p>
          <a:p>
            <a:pPr lvl="1"/>
            <a:r>
              <a:rPr lang="en-GB" dirty="0" err="1" smtClean="0"/>
              <a:t>ttest</a:t>
            </a:r>
            <a:r>
              <a:rPr lang="en-GB" dirty="0" smtClean="0"/>
              <a:t>(A,B) ~ paired</a:t>
            </a:r>
          </a:p>
          <a:p>
            <a:pPr lvl="1"/>
            <a:r>
              <a:rPr lang="en-GB" dirty="0" smtClean="0"/>
              <a:t>ttest2(A,B) ~ unpaired</a:t>
            </a:r>
          </a:p>
          <a:p>
            <a:pPr lvl="1"/>
            <a:endParaRPr lang="en-GB" dirty="0" smtClean="0"/>
          </a:p>
          <a:p>
            <a:pPr lvl="1"/>
            <a:endParaRPr lang="en-GB"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Assumptions</a:t>
            </a:r>
            <a:endParaRPr lang="en-GB" dirty="0"/>
          </a:p>
        </p:txBody>
      </p:sp>
      <p:sp>
        <p:nvSpPr>
          <p:cNvPr id="3" name="Content Placeholder 2"/>
          <p:cNvSpPr>
            <a:spLocks noGrp="1"/>
          </p:cNvSpPr>
          <p:nvPr>
            <p:ph idx="1"/>
          </p:nvPr>
        </p:nvSpPr>
        <p:spPr/>
        <p:txBody>
          <a:bodyPr/>
          <a:lstStyle/>
          <a:p>
            <a:r>
              <a:rPr lang="en-GB" dirty="0" smtClean="0"/>
              <a:t>Normally distributed</a:t>
            </a:r>
          </a:p>
          <a:p>
            <a:pPr lvl="1"/>
            <a:r>
              <a:rPr lang="en-GB" dirty="0" smtClean="0"/>
              <a:t>Test for normality using </a:t>
            </a:r>
            <a:r>
              <a:rPr lang="en-GB" dirty="0" smtClean="0">
                <a:effectLst>
                  <a:outerShdw blurRad="38100" dist="38100" dir="2700000" algn="tl">
                    <a:srgbClr val="000000">
                      <a:alpha val="43137"/>
                    </a:srgbClr>
                  </a:outerShdw>
                </a:effectLst>
              </a:rPr>
              <a:t>Shapiro-</a:t>
            </a:r>
            <a:r>
              <a:rPr lang="en-GB" dirty="0" err="1" smtClean="0">
                <a:effectLst>
                  <a:outerShdw blurRad="38100" dist="38100" dir="2700000" algn="tl">
                    <a:srgbClr val="000000">
                      <a:alpha val="43137"/>
                    </a:srgbClr>
                  </a:outerShdw>
                </a:effectLst>
              </a:rPr>
              <a:t>Wilk</a:t>
            </a:r>
            <a:r>
              <a:rPr lang="en-GB" dirty="0" smtClean="0">
                <a:effectLst>
                  <a:outerShdw blurRad="38100" dist="38100" dir="2700000" algn="tl">
                    <a:srgbClr val="000000">
                      <a:alpha val="43137"/>
                    </a:srgbClr>
                  </a:outerShdw>
                </a:effectLst>
              </a:rPr>
              <a:t> </a:t>
            </a:r>
            <a:r>
              <a:rPr lang="en-GB" dirty="0" smtClean="0"/>
              <a:t>or </a:t>
            </a:r>
            <a:r>
              <a:rPr lang="en-GB" dirty="0" err="1" smtClean="0">
                <a:effectLst>
                  <a:outerShdw blurRad="38100" dist="38100" dir="2700000" algn="tl">
                    <a:srgbClr val="000000">
                      <a:alpha val="43137"/>
                    </a:srgbClr>
                  </a:outerShdw>
                </a:effectLst>
              </a:rPr>
              <a:t>Kolmogorov</a:t>
            </a:r>
            <a:r>
              <a:rPr lang="en-GB" dirty="0" smtClean="0">
                <a:effectLst>
                  <a:outerShdw blurRad="38100" dist="38100" dir="2700000" algn="tl">
                    <a:srgbClr val="000000">
                      <a:alpha val="43137"/>
                    </a:srgbClr>
                  </a:outerShdw>
                </a:effectLst>
              </a:rPr>
              <a:t>-Smirnov</a:t>
            </a:r>
            <a:endParaRPr lang="en-GB" dirty="0" smtClean="0"/>
          </a:p>
          <a:p>
            <a:r>
              <a:rPr lang="en-GB" dirty="0" smtClean="0"/>
              <a:t>Same variance (independent t-test)</a:t>
            </a:r>
          </a:p>
          <a:p>
            <a:pPr lvl="1"/>
            <a:r>
              <a:rPr lang="en-GB" dirty="0" smtClean="0"/>
              <a:t>If different: use </a:t>
            </a:r>
            <a:r>
              <a:rPr lang="en-GB" dirty="0" smtClean="0">
                <a:effectLst>
                  <a:outerShdw blurRad="38100" dist="38100" dir="2700000" algn="tl">
                    <a:srgbClr val="000000">
                      <a:alpha val="43137"/>
                    </a:srgbClr>
                  </a:outerShdw>
                </a:effectLst>
              </a:rPr>
              <a:t>Welch’s t-test</a:t>
            </a:r>
            <a:endParaRPr lang="en-GB" dirty="0" smtClean="0"/>
          </a:p>
          <a:p>
            <a:r>
              <a:rPr lang="en-GB" dirty="0" smtClean="0"/>
              <a:t>Sampling should be independent (independent t-test)</a:t>
            </a:r>
          </a:p>
          <a:p>
            <a:endParaRPr lang="en-GB"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ANalysis</a:t>
            </a:r>
            <a:r>
              <a:rPr lang="en-GB" dirty="0" smtClean="0"/>
              <a:t> of </a:t>
            </a:r>
            <a:r>
              <a:rPr lang="en-GB" dirty="0" err="1" smtClean="0"/>
              <a:t>VAriance</a:t>
            </a:r>
            <a:r>
              <a:rPr lang="en-GB" dirty="0" smtClean="0"/>
              <a:t> (ANOVA)	</a:t>
            </a:r>
            <a:endParaRPr lang="en-GB" dirty="0"/>
          </a:p>
        </p:txBody>
      </p:sp>
      <p:pic>
        <p:nvPicPr>
          <p:cNvPr id="36866" name="Picture 2"/>
          <p:cNvPicPr>
            <a:picLocks noChangeAspect="1" noChangeArrowheads="1"/>
          </p:cNvPicPr>
          <p:nvPr/>
        </p:nvPicPr>
        <p:blipFill>
          <a:blip r:embed="rId3" cstate="print"/>
          <a:srcRect/>
          <a:stretch>
            <a:fillRect/>
          </a:stretch>
        </p:blipFill>
        <p:spPr bwMode="auto">
          <a:xfrm>
            <a:off x="1259632" y="2492896"/>
            <a:ext cx="2628900" cy="1809750"/>
          </a:xfrm>
          <a:prstGeom prst="rect">
            <a:avLst/>
          </a:prstGeom>
          <a:noFill/>
          <a:ln w="9525">
            <a:noFill/>
            <a:miter lim="800000"/>
            <a:headEnd/>
            <a:tailEnd/>
          </a:ln>
        </p:spPr>
      </p:pic>
      <p:pic>
        <p:nvPicPr>
          <p:cNvPr id="36867" name="Picture 3"/>
          <p:cNvPicPr>
            <a:picLocks noChangeAspect="1" noChangeArrowheads="1"/>
          </p:cNvPicPr>
          <p:nvPr/>
        </p:nvPicPr>
        <p:blipFill>
          <a:blip r:embed="rId4" cstate="print"/>
          <a:srcRect/>
          <a:stretch>
            <a:fillRect/>
          </a:stretch>
        </p:blipFill>
        <p:spPr bwMode="auto">
          <a:xfrm>
            <a:off x="4860032" y="2924944"/>
            <a:ext cx="2057400" cy="1019175"/>
          </a:xfrm>
          <a:prstGeom prst="rect">
            <a:avLst/>
          </a:prstGeom>
          <a:noFill/>
          <a:ln w="9525">
            <a:noFill/>
            <a:miter lim="800000"/>
            <a:headEnd/>
            <a:tailEnd/>
          </a:ln>
        </p:spPr>
      </p:pic>
      <p:sp>
        <p:nvSpPr>
          <p:cNvPr id="6" name="TextBox 5"/>
          <p:cNvSpPr txBox="1"/>
          <p:nvPr/>
        </p:nvSpPr>
        <p:spPr>
          <a:xfrm>
            <a:off x="8532440" y="1196752"/>
            <a:ext cx="400110" cy="5093830"/>
          </a:xfrm>
          <a:prstGeom prst="rect">
            <a:avLst/>
          </a:prstGeom>
          <a:noFill/>
        </p:spPr>
        <p:txBody>
          <a:bodyPr vert="vert" wrap="none" rtlCol="0">
            <a:spAutoFit/>
          </a:bodyPr>
          <a:lstStyle/>
          <a:p>
            <a:r>
              <a:rPr lang="en-GB" sz="1400" dirty="0" smtClean="0"/>
              <a:t>Example from http://www.statsoft.com/textbook/anova-manova</a:t>
            </a:r>
            <a:endParaRPr lang="en-GB" sz="1400" dirty="0"/>
          </a:p>
        </p:txBody>
      </p:sp>
      <p:sp>
        <p:nvSpPr>
          <p:cNvPr id="7" name="TextBox 6"/>
          <p:cNvSpPr txBox="1"/>
          <p:nvPr/>
        </p:nvSpPr>
        <p:spPr>
          <a:xfrm>
            <a:off x="1835696" y="4869160"/>
            <a:ext cx="5400600" cy="923330"/>
          </a:xfrm>
          <a:prstGeom prst="rect">
            <a:avLst/>
          </a:prstGeom>
          <a:noFill/>
        </p:spPr>
        <p:txBody>
          <a:bodyPr wrap="square" rtlCol="0">
            <a:spAutoFit/>
          </a:bodyPr>
          <a:lstStyle/>
          <a:p>
            <a:r>
              <a:rPr lang="en-GB" dirty="0" smtClean="0"/>
              <a:t>SS Error =  Within-group variability =  2 + 2 = 4</a:t>
            </a:r>
          </a:p>
          <a:p>
            <a:endParaRPr lang="en-GB" dirty="0"/>
          </a:p>
          <a:p>
            <a:r>
              <a:rPr lang="en-GB" dirty="0" smtClean="0"/>
              <a:t>SS Effect = Between-group variability = 28 – 4 = 24</a:t>
            </a:r>
            <a:endParaRPr lang="en-GB"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ANalysis</a:t>
            </a:r>
            <a:r>
              <a:rPr lang="en-GB" dirty="0" smtClean="0"/>
              <a:t> of </a:t>
            </a:r>
            <a:r>
              <a:rPr lang="en-GB" dirty="0" err="1" smtClean="0"/>
              <a:t>VAriance</a:t>
            </a:r>
            <a:r>
              <a:rPr lang="en-GB" dirty="0" smtClean="0"/>
              <a:t> (ANOVA)	</a:t>
            </a:r>
            <a:endParaRPr lang="en-GB" dirty="0"/>
          </a:p>
        </p:txBody>
      </p:sp>
      <p:pic>
        <p:nvPicPr>
          <p:cNvPr id="36866" name="Picture 2"/>
          <p:cNvPicPr>
            <a:picLocks noChangeAspect="1" noChangeArrowheads="1"/>
          </p:cNvPicPr>
          <p:nvPr/>
        </p:nvPicPr>
        <p:blipFill>
          <a:blip r:embed="rId3" cstate="print"/>
          <a:srcRect/>
          <a:stretch>
            <a:fillRect/>
          </a:stretch>
        </p:blipFill>
        <p:spPr bwMode="auto">
          <a:xfrm>
            <a:off x="1259632" y="2492896"/>
            <a:ext cx="2628900" cy="1809750"/>
          </a:xfrm>
          <a:prstGeom prst="rect">
            <a:avLst/>
          </a:prstGeom>
          <a:noFill/>
          <a:ln w="9525">
            <a:noFill/>
            <a:miter lim="800000"/>
            <a:headEnd/>
            <a:tailEnd/>
          </a:ln>
        </p:spPr>
      </p:pic>
      <p:pic>
        <p:nvPicPr>
          <p:cNvPr id="36867" name="Picture 3"/>
          <p:cNvPicPr>
            <a:picLocks noChangeAspect="1" noChangeArrowheads="1"/>
          </p:cNvPicPr>
          <p:nvPr/>
        </p:nvPicPr>
        <p:blipFill>
          <a:blip r:embed="rId4" cstate="print"/>
          <a:srcRect/>
          <a:stretch>
            <a:fillRect/>
          </a:stretch>
        </p:blipFill>
        <p:spPr bwMode="auto">
          <a:xfrm>
            <a:off x="4860032" y="2924944"/>
            <a:ext cx="2057400" cy="1019175"/>
          </a:xfrm>
          <a:prstGeom prst="rect">
            <a:avLst/>
          </a:prstGeom>
          <a:noFill/>
          <a:ln w="9525">
            <a:noFill/>
            <a:miter lim="800000"/>
            <a:headEnd/>
            <a:tailEnd/>
          </a:ln>
        </p:spPr>
      </p:pic>
      <p:sp>
        <p:nvSpPr>
          <p:cNvPr id="6" name="TextBox 5"/>
          <p:cNvSpPr txBox="1"/>
          <p:nvPr/>
        </p:nvSpPr>
        <p:spPr>
          <a:xfrm>
            <a:off x="8532440" y="1196752"/>
            <a:ext cx="400110" cy="5093830"/>
          </a:xfrm>
          <a:prstGeom prst="rect">
            <a:avLst/>
          </a:prstGeom>
          <a:noFill/>
        </p:spPr>
        <p:txBody>
          <a:bodyPr vert="vert" wrap="none" rtlCol="0">
            <a:spAutoFit/>
          </a:bodyPr>
          <a:lstStyle/>
          <a:p>
            <a:r>
              <a:rPr lang="en-GB" sz="1400" dirty="0" smtClean="0"/>
              <a:t>Example from http://www.statsoft.com/textbook/anova-manova</a:t>
            </a:r>
            <a:endParaRPr lang="en-GB" sz="1400" dirty="0"/>
          </a:p>
        </p:txBody>
      </p:sp>
      <p:pic>
        <p:nvPicPr>
          <p:cNvPr id="8" name="Picture 2"/>
          <p:cNvPicPr>
            <a:picLocks noChangeAspect="1" noChangeArrowheads="1"/>
          </p:cNvPicPr>
          <p:nvPr/>
        </p:nvPicPr>
        <p:blipFill>
          <a:blip r:embed="rId5" cstate="print"/>
          <a:srcRect/>
          <a:stretch>
            <a:fillRect/>
          </a:stretch>
        </p:blipFill>
        <p:spPr bwMode="auto">
          <a:xfrm>
            <a:off x="1774354" y="4581128"/>
            <a:ext cx="1743075" cy="1733550"/>
          </a:xfrm>
          <a:prstGeom prst="rect">
            <a:avLst/>
          </a:prstGeom>
          <a:noFill/>
          <a:ln w="9525">
            <a:noFill/>
            <a:miter lim="800000"/>
            <a:headEnd/>
            <a:tailEnd/>
          </a:ln>
        </p:spPr>
      </p:pic>
      <p:pic>
        <p:nvPicPr>
          <p:cNvPr id="9" name="Picture 3"/>
          <p:cNvPicPr>
            <a:picLocks noChangeAspect="1" noChangeArrowheads="1"/>
          </p:cNvPicPr>
          <p:nvPr/>
        </p:nvPicPr>
        <p:blipFill>
          <a:blip r:embed="rId6" cstate="print"/>
          <a:srcRect/>
          <a:stretch>
            <a:fillRect/>
          </a:stretch>
        </p:blipFill>
        <p:spPr bwMode="auto">
          <a:xfrm>
            <a:off x="5004048" y="4797152"/>
            <a:ext cx="1847850" cy="1047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One-way ANOVA </a:t>
            </a:r>
            <a:r>
              <a:rPr lang="en-GB" i="1" dirty="0" err="1" smtClean="0"/>
              <a:t>vs</a:t>
            </a:r>
            <a:r>
              <a:rPr lang="en-GB" dirty="0" smtClean="0"/>
              <a:t> Two-way ANOVA	</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Weight loss effect of 5 different types of exercise</a:t>
            </a:r>
          </a:p>
          <a:p>
            <a:pPr lvl="1"/>
            <a:r>
              <a:rPr lang="en-GB" dirty="0" smtClean="0"/>
              <a:t>Recruit 20 men and assign each to an exercise i.e. 4 per group</a:t>
            </a:r>
          </a:p>
          <a:p>
            <a:pPr lvl="1"/>
            <a:r>
              <a:rPr lang="en-GB" dirty="0" smtClean="0"/>
              <a:t>This needs a </a:t>
            </a:r>
            <a:r>
              <a:rPr lang="en-GB" b="1" dirty="0" smtClean="0">
                <a:effectLst>
                  <a:outerShdw blurRad="38100" dist="38100" dir="2700000" algn="tl">
                    <a:srgbClr val="000000">
                      <a:alpha val="43137"/>
                    </a:srgbClr>
                  </a:outerShdw>
                </a:effectLst>
              </a:rPr>
              <a:t>one-way ANOVA</a:t>
            </a:r>
            <a:r>
              <a:rPr lang="en-GB" dirty="0" smtClean="0"/>
              <a:t> – one independent variable with &gt;2 conditions</a:t>
            </a:r>
          </a:p>
          <a:p>
            <a:r>
              <a:rPr lang="en-GB" dirty="0" smtClean="0"/>
              <a:t>Weight loss effect of 5 different types of exercise, with and without calorie-controlled diet</a:t>
            </a:r>
          </a:p>
          <a:p>
            <a:pPr lvl="1"/>
            <a:r>
              <a:rPr lang="en-GB" dirty="0" smtClean="0"/>
              <a:t>Recruit 40 men and assign each to an exercise</a:t>
            </a:r>
          </a:p>
          <a:p>
            <a:pPr lvl="1"/>
            <a:r>
              <a:rPr lang="en-GB" dirty="0" smtClean="0"/>
              <a:t>Half the men follow a calorie-controlled diet; half don’t – 4 per group</a:t>
            </a:r>
          </a:p>
          <a:p>
            <a:pPr lvl="1"/>
            <a:r>
              <a:rPr lang="en-GB" dirty="0" smtClean="0"/>
              <a:t>This needs a </a:t>
            </a:r>
            <a:r>
              <a:rPr lang="en-GB" b="1" dirty="0" smtClean="0">
                <a:effectLst>
                  <a:outerShdw blurRad="38100" dist="38100" dir="2700000" algn="tl">
                    <a:srgbClr val="000000">
                      <a:alpha val="43137"/>
                    </a:srgbClr>
                  </a:outerShdw>
                </a:effectLst>
              </a:rPr>
              <a:t>two-way ANOVA – </a:t>
            </a:r>
            <a:r>
              <a:rPr lang="en-GB" dirty="0" smtClean="0"/>
              <a:t>two independent variables</a:t>
            </a:r>
            <a:endParaRPr lang="en-GB" b="1" dirty="0" smtClean="0">
              <a:effectLst>
                <a:outerShdw blurRad="38100" dist="38100" dir="2700000" algn="tl">
                  <a:srgbClr val="000000">
                    <a:alpha val="43137"/>
                  </a:srgbClr>
                </a:outerShdw>
              </a:effectLst>
            </a:endParaRPr>
          </a:p>
          <a:p>
            <a:r>
              <a:rPr lang="en-GB" dirty="0" smtClean="0"/>
              <a:t>Can also have three-way ANOVA, etc.</a:t>
            </a:r>
          </a:p>
          <a:p>
            <a:pPr lvl="1"/>
            <a:endParaRPr lang="en-GB"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One-way ANOVA in MATLAB:</a:t>
            </a:r>
            <a:endParaRPr lang="en-GB" dirty="0"/>
          </a:p>
        </p:txBody>
      </p:sp>
      <p:sp>
        <p:nvSpPr>
          <p:cNvPr id="3" name="Content Placeholder 2"/>
          <p:cNvSpPr>
            <a:spLocks noGrp="1"/>
          </p:cNvSpPr>
          <p:nvPr>
            <p:ph idx="1"/>
          </p:nvPr>
        </p:nvSpPr>
        <p:spPr/>
        <p:txBody>
          <a:bodyPr/>
          <a:lstStyle/>
          <a:p>
            <a:endParaRPr lang="en-GB"/>
          </a:p>
        </p:txBody>
      </p:sp>
      <p:pic>
        <p:nvPicPr>
          <p:cNvPr id="37890" name="Picture 2"/>
          <p:cNvPicPr>
            <a:picLocks noChangeAspect="1" noChangeArrowheads="1"/>
          </p:cNvPicPr>
          <p:nvPr/>
        </p:nvPicPr>
        <p:blipFill>
          <a:blip r:embed="rId3" cstate="print"/>
          <a:srcRect/>
          <a:stretch>
            <a:fillRect/>
          </a:stretch>
        </p:blipFill>
        <p:spPr bwMode="auto">
          <a:xfrm>
            <a:off x="683568" y="1700808"/>
            <a:ext cx="7562850" cy="4581525"/>
          </a:xfrm>
          <a:prstGeom prst="rect">
            <a:avLst/>
          </a:prstGeom>
          <a:noFill/>
          <a:ln w="9525">
            <a:noFill/>
            <a:miter lim="800000"/>
            <a:headEnd/>
            <a:tailEnd/>
          </a:ln>
        </p:spPr>
      </p:pic>
      <p:sp>
        <p:nvSpPr>
          <p:cNvPr id="5" name="Rectangle 4"/>
          <p:cNvSpPr/>
          <p:nvPr/>
        </p:nvSpPr>
        <p:spPr>
          <a:xfrm>
            <a:off x="1115616" y="4202038"/>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cstate="print"/>
          <a:srcRect b="8943"/>
          <a:stretch>
            <a:fillRect/>
          </a:stretch>
        </p:blipFill>
        <p:spPr bwMode="auto">
          <a:xfrm>
            <a:off x="251520" y="2132856"/>
            <a:ext cx="8544272" cy="4529154"/>
          </a:xfrm>
          <a:prstGeom prst="rect">
            <a:avLst/>
          </a:prstGeom>
          <a:noFill/>
          <a:ln w="9525">
            <a:noFill/>
            <a:miter lim="800000"/>
            <a:headEnd/>
            <a:tailEnd/>
          </a:ln>
        </p:spPr>
      </p:pic>
      <p:sp>
        <p:nvSpPr>
          <p:cNvPr id="2" name="Title 1"/>
          <p:cNvSpPr>
            <a:spLocks noGrp="1"/>
          </p:cNvSpPr>
          <p:nvPr>
            <p:ph type="title"/>
          </p:nvPr>
        </p:nvSpPr>
        <p:spPr/>
        <p:txBody>
          <a:bodyPr/>
          <a:lstStyle/>
          <a:p>
            <a:r>
              <a:rPr lang="en-GB" dirty="0" smtClean="0"/>
              <a:t>Two-way ANOVA in MATLAB:</a:t>
            </a:r>
            <a:endParaRPr lang="en-GB" dirty="0"/>
          </a:p>
        </p:txBody>
      </p:sp>
      <p:sp>
        <p:nvSpPr>
          <p:cNvPr id="5" name="Rectangle 4"/>
          <p:cNvSpPr/>
          <p:nvPr/>
        </p:nvSpPr>
        <p:spPr>
          <a:xfrm>
            <a:off x="539552" y="5270144"/>
            <a:ext cx="50405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pic>
        <p:nvPicPr>
          <p:cNvPr id="4" name="Content Placeholder 3"/>
          <p:cNvPicPr>
            <a:picLocks noChangeAspect="1"/>
          </p:cNvPicPr>
          <p:nvPr/>
        </p:nvPicPr>
        <p:blipFill>
          <a:blip r:embed="rId3" cstate="print"/>
          <a:stretch>
            <a:fillRect/>
          </a:stretch>
        </p:blipFill>
        <p:spPr>
          <a:xfrm>
            <a:off x="0" y="1484784"/>
            <a:ext cx="9144000" cy="469525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Correlations</a:t>
            </a:r>
            <a:endParaRPr lang="en-GB" dirty="0"/>
          </a:p>
        </p:txBody>
      </p:sp>
      <p:sp>
        <p:nvSpPr>
          <p:cNvPr id="3" name="Content Placeholder 2"/>
          <p:cNvSpPr>
            <a:spLocks noGrp="1"/>
          </p:cNvSpPr>
          <p:nvPr>
            <p:ph idx="1"/>
          </p:nvPr>
        </p:nvSpPr>
        <p:spPr>
          <a:xfrm>
            <a:off x="628650" y="1690688"/>
            <a:ext cx="7886700" cy="4351338"/>
          </a:xfrm>
        </p:spPr>
        <p:txBody>
          <a:bodyPr>
            <a:normAutofit fontScale="92500" lnSpcReduction="20000"/>
          </a:bodyPr>
          <a:lstStyle/>
          <a:p>
            <a:pPr marL="0" indent="0">
              <a:buNone/>
            </a:pPr>
            <a:r>
              <a:rPr lang="en-GB" b="1" dirty="0" smtClean="0">
                <a:solidFill>
                  <a:srgbClr val="7030A0"/>
                </a:solidFill>
              </a:rPr>
              <a:t>Variance</a:t>
            </a:r>
          </a:p>
          <a:p>
            <a:pPr marL="0" indent="0">
              <a:buNone/>
            </a:pPr>
            <a:r>
              <a:rPr lang="en-GB" b="1" dirty="0">
                <a:solidFill>
                  <a:srgbClr val="7030A0"/>
                </a:solidFill>
              </a:rPr>
              <a:t>	</a:t>
            </a:r>
            <a:r>
              <a:rPr lang="en-GB" b="1" dirty="0" smtClean="0">
                <a:solidFill>
                  <a:srgbClr val="7030A0"/>
                </a:solidFill>
              </a:rPr>
              <a:t>			</a:t>
            </a:r>
            <a:r>
              <a:rPr lang="en-GB" sz="1800" dirty="0" smtClean="0"/>
              <a:t>The amount a single variable deviated 					from it’s mean.</a:t>
            </a:r>
          </a:p>
          <a:p>
            <a:pPr marL="0" indent="0">
              <a:buNone/>
            </a:pPr>
            <a:r>
              <a:rPr lang="en-GB" sz="1800" b="1" dirty="0" smtClean="0">
                <a:solidFill>
                  <a:srgbClr val="7030A0"/>
                </a:solidFill>
              </a:rPr>
              <a:t>				</a:t>
            </a:r>
          </a:p>
          <a:p>
            <a:pPr marL="0" indent="0">
              <a:buNone/>
            </a:pPr>
            <a:endParaRPr lang="en-GB" sz="1800" b="1" dirty="0" smtClean="0">
              <a:solidFill>
                <a:srgbClr val="7030A0"/>
              </a:solidFill>
            </a:endParaRPr>
          </a:p>
          <a:p>
            <a:pPr marL="0" indent="0">
              <a:buNone/>
            </a:pPr>
            <a:endParaRPr lang="en-GB" sz="1800" b="1" dirty="0" smtClean="0">
              <a:solidFill>
                <a:srgbClr val="7030A0"/>
              </a:solidFill>
            </a:endParaRPr>
          </a:p>
          <a:p>
            <a:pPr marL="0" indent="0">
              <a:buNone/>
            </a:pPr>
            <a:endParaRPr lang="en-GB" b="1" dirty="0" smtClean="0">
              <a:solidFill>
                <a:srgbClr val="7030A0"/>
              </a:solidFill>
            </a:endParaRPr>
          </a:p>
          <a:p>
            <a:pPr marL="0" indent="0">
              <a:buNone/>
            </a:pPr>
            <a:r>
              <a:rPr lang="en-GB" b="1" dirty="0" smtClean="0">
                <a:solidFill>
                  <a:srgbClr val="7030A0"/>
                </a:solidFill>
              </a:rPr>
              <a:t>Covariance</a:t>
            </a:r>
          </a:p>
          <a:p>
            <a:pPr marL="0" indent="0">
              <a:buNone/>
            </a:pPr>
            <a:r>
              <a:rPr lang="en-GB" b="1" dirty="0" smtClean="0">
                <a:solidFill>
                  <a:srgbClr val="7030A0"/>
                </a:solidFill>
              </a:rPr>
              <a:t>				</a:t>
            </a:r>
          </a:p>
          <a:p>
            <a:pPr marL="0" indent="0">
              <a:buNone/>
            </a:pPr>
            <a:r>
              <a:rPr lang="en-GB" sz="1800" dirty="0" smtClean="0"/>
              <a:t>                                                                   Are changes in one variable associated with        				changes in another?</a:t>
            </a:r>
          </a:p>
          <a:p>
            <a:pPr marL="0" indent="0">
              <a:buNone/>
            </a:pPr>
            <a:r>
              <a:rPr lang="en-GB" sz="1800" b="1" dirty="0">
                <a:solidFill>
                  <a:srgbClr val="7030A0"/>
                </a:solidFill>
              </a:rPr>
              <a:t>	</a:t>
            </a:r>
            <a:r>
              <a:rPr lang="en-GB" sz="1800" b="1" dirty="0" smtClean="0">
                <a:solidFill>
                  <a:srgbClr val="7030A0"/>
                </a:solidFill>
              </a:rPr>
              <a:t>			</a:t>
            </a:r>
            <a:r>
              <a:rPr lang="en-GB" sz="1800" dirty="0" smtClean="0"/>
              <a:t>When 1 variable deviates from it’s mean, 				does another variable deviate 					from it’s mean in a similar way?</a:t>
            </a:r>
          </a:p>
          <a:p>
            <a:pPr marL="0" indent="0">
              <a:buNone/>
            </a:pPr>
            <a:r>
              <a:rPr lang="en-GB" sz="1800" dirty="0"/>
              <a:t>	</a:t>
            </a:r>
            <a:r>
              <a:rPr lang="en-GB" sz="1800" dirty="0" smtClean="0"/>
              <a:t>			For suspected </a:t>
            </a:r>
            <a:r>
              <a:rPr lang="en-GB" sz="1800" i="1" dirty="0" smtClean="0">
                <a:solidFill>
                  <a:srgbClr val="7030A0"/>
                </a:solidFill>
              </a:rPr>
              <a:t>linear</a:t>
            </a:r>
            <a:r>
              <a:rPr lang="en-GB" sz="1800" dirty="0" smtClean="0"/>
              <a:t> relationships.</a:t>
            </a:r>
            <a:endParaRPr lang="en-GB" dirty="0" smtClean="0"/>
          </a:p>
        </p:txBody>
      </p:sp>
      <p:pic>
        <p:nvPicPr>
          <p:cNvPr id="4" name="Picture 3"/>
          <p:cNvPicPr>
            <a:picLocks noChangeAspect="1"/>
          </p:cNvPicPr>
          <p:nvPr/>
        </p:nvPicPr>
        <p:blipFill>
          <a:blip r:embed="rId3" cstate="print"/>
          <a:stretch>
            <a:fillRect/>
          </a:stretch>
        </p:blipFill>
        <p:spPr>
          <a:xfrm>
            <a:off x="1125039" y="2057400"/>
            <a:ext cx="2002566" cy="1752716"/>
          </a:xfrm>
          <a:prstGeom prst="rect">
            <a:avLst/>
          </a:prstGeom>
        </p:spPr>
      </p:pic>
      <p:pic>
        <p:nvPicPr>
          <p:cNvPr id="7" name="Picture 6"/>
          <p:cNvPicPr>
            <a:picLocks noChangeAspect="1"/>
          </p:cNvPicPr>
          <p:nvPr/>
        </p:nvPicPr>
        <p:blipFill>
          <a:blip r:embed="rId4" cstate="print"/>
          <a:stretch>
            <a:fillRect/>
          </a:stretch>
        </p:blipFill>
        <p:spPr>
          <a:xfrm>
            <a:off x="990600" y="4305483"/>
            <a:ext cx="2166800" cy="1866717"/>
          </a:xfrm>
          <a:prstGeom prst="rect">
            <a:avLst/>
          </a:prstGeom>
        </p:spPr>
      </p:pic>
      <p:pic>
        <p:nvPicPr>
          <p:cNvPr id="8" name="Picture 7"/>
          <p:cNvPicPr>
            <a:picLocks noChangeAspect="1"/>
          </p:cNvPicPr>
          <p:nvPr/>
        </p:nvPicPr>
        <p:blipFill>
          <a:blip r:embed="rId5" cstate="print"/>
          <a:stretch>
            <a:fillRect/>
          </a:stretch>
        </p:blipFill>
        <p:spPr>
          <a:xfrm>
            <a:off x="4945148" y="2922909"/>
            <a:ext cx="2674852" cy="1420491"/>
          </a:xfrm>
          <a:prstGeom prst="rect">
            <a:avLst/>
          </a:prstGeom>
        </p:spPr>
      </p:pic>
    </p:spTree>
    <p:extLst>
      <p:ext uri="{BB962C8B-B14F-4D97-AF65-F5344CB8AC3E}">
        <p14:creationId xmlns:p14="http://schemas.microsoft.com/office/powerpoint/2010/main" val="29126597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Student’s t-test</a:t>
            </a:r>
            <a:endParaRPr lang="en-GB" dirty="0"/>
          </a:p>
        </p:txBody>
      </p:sp>
      <p:sp>
        <p:nvSpPr>
          <p:cNvPr id="3" name="Content Placeholder 2"/>
          <p:cNvSpPr>
            <a:spLocks noGrp="1"/>
          </p:cNvSpPr>
          <p:nvPr>
            <p:ph idx="1"/>
          </p:nvPr>
        </p:nvSpPr>
        <p:spPr>
          <a:xfrm>
            <a:off x="457200" y="1935480"/>
            <a:ext cx="4330824" cy="4389120"/>
          </a:xfrm>
        </p:spPr>
        <p:txBody>
          <a:bodyPr/>
          <a:lstStyle/>
          <a:p>
            <a:r>
              <a:rPr lang="en-GB" dirty="0" smtClean="0"/>
              <a:t>Are these two data sets significantly different from one another? </a:t>
            </a:r>
            <a:endParaRPr lang="en-GB" dirty="0"/>
          </a:p>
        </p:txBody>
      </p:sp>
      <p:pic>
        <p:nvPicPr>
          <p:cNvPr id="3074" name="Picture 2" descr="http://upload.wikimedia.org/wikipedia/commons/4/42/William_Sealy_Gosset.jpg"/>
          <p:cNvPicPr>
            <a:picLocks noChangeAspect="1" noChangeArrowheads="1"/>
          </p:cNvPicPr>
          <p:nvPr/>
        </p:nvPicPr>
        <p:blipFill>
          <a:blip r:embed="rId3" cstate="print"/>
          <a:srcRect/>
          <a:stretch>
            <a:fillRect/>
          </a:stretch>
        </p:blipFill>
        <p:spPr bwMode="auto">
          <a:xfrm>
            <a:off x="1619672" y="-14789024"/>
            <a:ext cx="3416427" cy="4567428"/>
          </a:xfrm>
          <a:prstGeom prst="rect">
            <a:avLst/>
          </a:prstGeom>
          <a:noFill/>
        </p:spPr>
      </p:pic>
      <p:grpSp>
        <p:nvGrpSpPr>
          <p:cNvPr id="7" name="Group 6"/>
          <p:cNvGrpSpPr/>
          <p:nvPr/>
        </p:nvGrpSpPr>
        <p:grpSpPr>
          <a:xfrm>
            <a:off x="5004048" y="1412776"/>
            <a:ext cx="3660967" cy="5265876"/>
            <a:chOff x="4932040" y="1268760"/>
            <a:chExt cx="3660967" cy="5265876"/>
          </a:xfrm>
        </p:grpSpPr>
        <p:pic>
          <p:nvPicPr>
            <p:cNvPr id="3076" name="Picture 4" descr="http://upload.wikimedia.org/wikipedia/commons/thumb/4/42/William_Sealy_Gosset.jpg/640px-William_Sealy_Gosset.jpg"/>
            <p:cNvPicPr>
              <a:picLocks noChangeAspect="1" noChangeArrowheads="1"/>
            </p:cNvPicPr>
            <p:nvPr/>
          </p:nvPicPr>
          <p:blipFill>
            <a:blip r:embed="rId4" cstate="print"/>
            <a:srcRect/>
            <a:stretch>
              <a:fillRect/>
            </a:stretch>
          </p:blipFill>
          <p:spPr bwMode="auto">
            <a:xfrm>
              <a:off x="4932040" y="1268760"/>
              <a:ext cx="3660967" cy="4896544"/>
            </a:xfrm>
            <a:prstGeom prst="rect">
              <a:avLst/>
            </a:prstGeom>
            <a:noFill/>
          </p:spPr>
        </p:pic>
        <p:sp>
          <p:nvSpPr>
            <p:cNvPr id="6" name="TextBox 5"/>
            <p:cNvSpPr txBox="1"/>
            <p:nvPr/>
          </p:nvSpPr>
          <p:spPr>
            <a:xfrm>
              <a:off x="5724128" y="6165304"/>
              <a:ext cx="2351669" cy="369332"/>
            </a:xfrm>
            <a:prstGeom prst="rect">
              <a:avLst/>
            </a:prstGeom>
            <a:noFill/>
          </p:spPr>
          <p:txBody>
            <a:bodyPr wrap="none" rtlCol="0">
              <a:spAutoFit/>
            </a:bodyPr>
            <a:lstStyle/>
            <a:p>
              <a:r>
                <a:rPr lang="en-GB" dirty="0" smtClean="0"/>
                <a:t>William Sealy Gossett</a:t>
              </a:r>
              <a:endParaRPr lang="en-GB" dirty="0"/>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Covariance</a:t>
            </a:r>
            <a:endParaRPr lang="en-GB" dirty="0"/>
          </a:p>
        </p:txBody>
      </p:sp>
      <p:sp>
        <p:nvSpPr>
          <p:cNvPr id="3" name="Content Placeholder 2"/>
          <p:cNvSpPr>
            <a:spLocks noGrp="1"/>
          </p:cNvSpPr>
          <p:nvPr>
            <p:ph idx="1"/>
          </p:nvPr>
        </p:nvSpPr>
        <p:spPr/>
        <p:txBody>
          <a:bodyPr/>
          <a:lstStyle/>
          <a:p>
            <a:r>
              <a:rPr lang="en-GB" dirty="0" smtClean="0"/>
              <a:t>Multiply the </a:t>
            </a:r>
            <a:r>
              <a:rPr lang="en-GB" i="1" dirty="0" smtClean="0">
                <a:solidFill>
                  <a:srgbClr val="7030A0"/>
                </a:solidFill>
              </a:rPr>
              <a:t>deviations </a:t>
            </a:r>
            <a:r>
              <a:rPr lang="en-GB" dirty="0" smtClean="0"/>
              <a:t>in one variable by the deviations in the other</a:t>
            </a:r>
          </a:p>
          <a:p>
            <a:endParaRPr lang="en-GB" dirty="0"/>
          </a:p>
          <a:p>
            <a:endParaRPr lang="en-GB" dirty="0" smtClean="0"/>
          </a:p>
          <a:p>
            <a:endParaRPr lang="en-GB" dirty="0"/>
          </a:p>
          <a:p>
            <a:r>
              <a:rPr lang="en-GB" dirty="0" smtClean="0"/>
              <a:t>This is dependent on the unit/measurement scale</a:t>
            </a:r>
          </a:p>
          <a:p>
            <a:r>
              <a:rPr lang="en-GB" dirty="0" smtClean="0"/>
              <a:t>Therefore we need to </a:t>
            </a:r>
            <a:r>
              <a:rPr lang="en-GB" i="1" dirty="0" smtClean="0">
                <a:solidFill>
                  <a:srgbClr val="7030A0"/>
                </a:solidFill>
              </a:rPr>
              <a:t>standardise</a:t>
            </a:r>
            <a:r>
              <a:rPr lang="en-GB" dirty="0" smtClean="0"/>
              <a:t> it.</a:t>
            </a:r>
            <a:endParaRPr lang="en-GB" dirty="0"/>
          </a:p>
        </p:txBody>
      </p:sp>
      <p:pic>
        <p:nvPicPr>
          <p:cNvPr id="5" name="Picture 4"/>
          <p:cNvPicPr>
            <a:picLocks noChangeAspect="1"/>
          </p:cNvPicPr>
          <p:nvPr/>
        </p:nvPicPr>
        <p:blipFill>
          <a:blip r:embed="rId3" cstate="print"/>
          <a:stretch>
            <a:fillRect/>
          </a:stretch>
        </p:blipFill>
        <p:spPr>
          <a:xfrm>
            <a:off x="2680268" y="2819400"/>
            <a:ext cx="3040896" cy="1506435"/>
          </a:xfrm>
          <a:prstGeom prst="rect">
            <a:avLst/>
          </a:prstGeom>
        </p:spPr>
      </p:pic>
      <p:pic>
        <p:nvPicPr>
          <p:cNvPr id="6" name="Picture 5"/>
          <p:cNvPicPr>
            <a:picLocks noChangeAspect="1"/>
          </p:cNvPicPr>
          <p:nvPr/>
        </p:nvPicPr>
        <p:blipFill>
          <a:blip r:embed="rId4" cstate="print"/>
          <a:stretch>
            <a:fillRect/>
          </a:stretch>
        </p:blipFill>
        <p:spPr>
          <a:xfrm>
            <a:off x="2680268" y="5257800"/>
            <a:ext cx="3040896" cy="1495681"/>
          </a:xfrm>
          <a:prstGeom prst="rect">
            <a:avLst/>
          </a:prstGeom>
        </p:spPr>
      </p:pic>
    </p:spTree>
    <p:extLst>
      <p:ext uri="{BB962C8B-B14F-4D97-AF65-F5344CB8AC3E}">
        <p14:creationId xmlns:p14="http://schemas.microsoft.com/office/powerpoint/2010/main" val="33558081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Regression</a:t>
            </a:r>
            <a:endParaRPr lang="en-GB" dirty="0"/>
          </a:p>
        </p:txBody>
      </p:sp>
      <p:sp>
        <p:nvSpPr>
          <p:cNvPr id="3" name="Content Placeholder 2"/>
          <p:cNvSpPr>
            <a:spLocks noGrp="1"/>
          </p:cNvSpPr>
          <p:nvPr>
            <p:ph idx="1"/>
          </p:nvPr>
        </p:nvSpPr>
        <p:spPr/>
        <p:txBody>
          <a:bodyPr/>
          <a:lstStyle/>
          <a:p>
            <a:r>
              <a:rPr lang="en-GB" b="1" dirty="0" smtClean="0">
                <a:solidFill>
                  <a:srgbClr val="7030A0"/>
                </a:solidFill>
              </a:rPr>
              <a:t>Prediction</a:t>
            </a:r>
          </a:p>
          <a:p>
            <a:pPr lvl="1"/>
            <a:r>
              <a:rPr lang="en-GB" dirty="0" smtClean="0"/>
              <a:t>Simple regression predicts an outcome variable using a single predictor variable (i.e. predict weight using height)</a:t>
            </a:r>
          </a:p>
          <a:p>
            <a:pPr lvl="1"/>
            <a:r>
              <a:rPr lang="en-GB" dirty="0" smtClean="0"/>
              <a:t>Multiple regression predicts an outcome variable using multiple predictor variables (i.e. predict weight using height, gender, and waist measurements)</a:t>
            </a:r>
          </a:p>
          <a:p>
            <a:pPr marL="457200" lvl="1" indent="0">
              <a:buNone/>
            </a:pPr>
            <a:endParaRPr lang="en-GB" dirty="0"/>
          </a:p>
          <a:p>
            <a:pPr marL="457200" lvl="1" indent="0">
              <a:buNone/>
            </a:pPr>
            <a:endParaRPr lang="en-GB" dirty="0"/>
          </a:p>
        </p:txBody>
      </p:sp>
      <p:pic>
        <p:nvPicPr>
          <p:cNvPr id="4" name="Picture 3"/>
          <p:cNvPicPr>
            <a:picLocks noChangeAspect="1"/>
          </p:cNvPicPr>
          <p:nvPr/>
        </p:nvPicPr>
        <p:blipFill>
          <a:blip r:embed="rId3" cstate="print"/>
          <a:stretch>
            <a:fillRect/>
          </a:stretch>
        </p:blipFill>
        <p:spPr>
          <a:xfrm>
            <a:off x="3063799" y="4840062"/>
            <a:ext cx="2167316" cy="1865538"/>
          </a:xfrm>
          <a:prstGeom prst="rect">
            <a:avLst/>
          </a:prstGeom>
        </p:spPr>
      </p:pic>
    </p:spTree>
    <p:extLst>
      <p:ext uri="{BB962C8B-B14F-4D97-AF65-F5344CB8AC3E}">
        <p14:creationId xmlns:p14="http://schemas.microsoft.com/office/powerpoint/2010/main" val="27087016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Regression Model</a:t>
            </a:r>
            <a:endParaRPr lang="en-GB" dirty="0"/>
          </a:p>
        </p:txBody>
      </p:sp>
      <p:sp>
        <p:nvSpPr>
          <p:cNvPr id="3" name="Content Placeholder 2"/>
          <p:cNvSpPr>
            <a:spLocks noGrp="1"/>
          </p:cNvSpPr>
          <p:nvPr>
            <p:ph idx="1"/>
          </p:nvPr>
        </p:nvSpPr>
        <p:spPr/>
        <p:txBody>
          <a:bodyPr/>
          <a:lstStyle/>
          <a:p>
            <a:r>
              <a:rPr lang="en-GB" dirty="0" smtClean="0"/>
              <a:t>The regression model is </a:t>
            </a:r>
            <a:r>
              <a:rPr lang="en-GB" i="1" dirty="0" smtClean="0">
                <a:solidFill>
                  <a:srgbClr val="7030A0"/>
                </a:solidFill>
              </a:rPr>
              <a:t>linear</a:t>
            </a:r>
          </a:p>
          <a:p>
            <a:r>
              <a:rPr lang="en-GB" dirty="0" smtClean="0"/>
              <a:t>The line is defined by two factors:</a:t>
            </a:r>
          </a:p>
          <a:p>
            <a:pPr marL="514350" indent="-514350">
              <a:buAutoNum type="arabicParenR"/>
            </a:pPr>
            <a:r>
              <a:rPr lang="en-GB" dirty="0" smtClean="0"/>
              <a:t>The gradient </a:t>
            </a:r>
          </a:p>
          <a:p>
            <a:pPr marL="514350" indent="-514350">
              <a:buAutoNum type="arabicParenR"/>
            </a:pPr>
            <a:r>
              <a:rPr lang="en-GB" dirty="0" smtClean="0"/>
              <a:t>The intercept</a:t>
            </a:r>
          </a:p>
          <a:p>
            <a:endParaRPr lang="en-GB" dirty="0"/>
          </a:p>
          <a:p>
            <a:r>
              <a:rPr lang="en-GB" dirty="0" smtClean="0"/>
              <a:t>These fit into this equation, from which values can be predicted:</a:t>
            </a:r>
            <a:endParaRPr lang="en-GB" dirty="0"/>
          </a:p>
        </p:txBody>
      </p:sp>
      <p:pic>
        <p:nvPicPr>
          <p:cNvPr id="5" name="Picture 4"/>
          <p:cNvPicPr>
            <a:picLocks noChangeAspect="1"/>
          </p:cNvPicPr>
          <p:nvPr/>
        </p:nvPicPr>
        <p:blipFill>
          <a:blip r:embed="rId3" cstate="print"/>
          <a:stretch>
            <a:fillRect/>
          </a:stretch>
        </p:blipFill>
        <p:spPr>
          <a:xfrm>
            <a:off x="2863048" y="4841430"/>
            <a:ext cx="2890687" cy="1650215"/>
          </a:xfrm>
          <a:prstGeom prst="rect">
            <a:avLst/>
          </a:prstGeom>
        </p:spPr>
      </p:pic>
      <p:sp>
        <p:nvSpPr>
          <p:cNvPr id="6" name="Smiley Face 5"/>
          <p:cNvSpPr/>
          <p:nvPr/>
        </p:nvSpPr>
        <p:spPr>
          <a:xfrm>
            <a:off x="5033639" y="6044832"/>
            <a:ext cx="552635" cy="57894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452456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Assessing the fit of the model</a:t>
            </a:r>
            <a:endParaRPr lang="en-GB" dirty="0"/>
          </a:p>
        </p:txBody>
      </p:sp>
      <p:sp>
        <p:nvSpPr>
          <p:cNvPr id="3" name="Content Placeholder 2"/>
          <p:cNvSpPr>
            <a:spLocks noGrp="1"/>
          </p:cNvSpPr>
          <p:nvPr>
            <p:ph idx="1"/>
          </p:nvPr>
        </p:nvSpPr>
        <p:spPr/>
        <p:txBody>
          <a:bodyPr/>
          <a:lstStyle/>
          <a:p>
            <a:r>
              <a:rPr lang="en-GB" i="1" dirty="0" smtClean="0">
                <a:solidFill>
                  <a:srgbClr val="7030A0"/>
                </a:solidFill>
              </a:rPr>
              <a:t>Method of least squares</a:t>
            </a:r>
          </a:p>
          <a:p>
            <a:endParaRPr lang="en-GB" dirty="0" smtClean="0"/>
          </a:p>
          <a:p>
            <a:r>
              <a:rPr lang="en-GB" dirty="0" smtClean="0"/>
              <a:t>Compare the reductions in the variance between the simplest model, and our new regression model</a:t>
            </a:r>
          </a:p>
          <a:p>
            <a:endParaRPr lang="en-GB" dirty="0" smtClean="0"/>
          </a:p>
          <a:p>
            <a:endParaRPr lang="en-GB" dirty="0" smtClean="0"/>
          </a:p>
          <a:p>
            <a:endParaRPr lang="en-GB" dirty="0" smtClean="0"/>
          </a:p>
          <a:p>
            <a:endParaRPr lang="en-GB" dirty="0" smtClean="0"/>
          </a:p>
          <a:p>
            <a:pPr marL="0" indent="0">
              <a:buNone/>
            </a:pPr>
            <a:r>
              <a:rPr lang="en-GB" dirty="0" smtClean="0"/>
              <a:t>	        </a:t>
            </a:r>
            <a:r>
              <a:rPr lang="en-GB" sz="1600" dirty="0" smtClean="0"/>
              <a:t>SST				             SSR</a:t>
            </a:r>
          </a:p>
          <a:p>
            <a:endParaRPr lang="en-GB" dirty="0"/>
          </a:p>
        </p:txBody>
      </p:sp>
      <p:grpSp>
        <p:nvGrpSpPr>
          <p:cNvPr id="4" name="Group 6"/>
          <p:cNvGrpSpPr/>
          <p:nvPr/>
        </p:nvGrpSpPr>
        <p:grpSpPr>
          <a:xfrm>
            <a:off x="1759278" y="3849462"/>
            <a:ext cx="5251122" cy="1865538"/>
            <a:chOff x="1471199" y="3602641"/>
            <a:chExt cx="7001496" cy="1865538"/>
          </a:xfrm>
        </p:grpSpPr>
        <p:pic>
          <p:nvPicPr>
            <p:cNvPr id="5" name="Picture 4"/>
            <p:cNvPicPr>
              <a:picLocks noChangeAspect="1"/>
            </p:cNvPicPr>
            <p:nvPr/>
          </p:nvPicPr>
          <p:blipFill>
            <a:blip r:embed="rId3" cstate="print"/>
            <a:stretch>
              <a:fillRect/>
            </a:stretch>
          </p:blipFill>
          <p:spPr>
            <a:xfrm>
              <a:off x="1471199" y="3718475"/>
              <a:ext cx="2670279" cy="1749704"/>
            </a:xfrm>
            <a:prstGeom prst="rect">
              <a:avLst/>
            </a:prstGeom>
          </p:spPr>
        </p:pic>
        <p:pic>
          <p:nvPicPr>
            <p:cNvPr id="6" name="Picture 5"/>
            <p:cNvPicPr>
              <a:picLocks noChangeAspect="1"/>
            </p:cNvPicPr>
            <p:nvPr/>
          </p:nvPicPr>
          <p:blipFill>
            <a:blip r:embed="rId4" cstate="print"/>
            <a:stretch>
              <a:fillRect/>
            </a:stretch>
          </p:blipFill>
          <p:spPr>
            <a:xfrm>
              <a:off x="5582941" y="3602641"/>
              <a:ext cx="2889754" cy="1865538"/>
            </a:xfrm>
            <a:prstGeom prst="rect">
              <a:avLst/>
            </a:prstGeom>
          </p:spPr>
        </p:pic>
      </p:grpSp>
    </p:spTree>
    <p:extLst>
      <p:ext uri="{BB962C8B-B14F-4D97-AF65-F5344CB8AC3E}">
        <p14:creationId xmlns:p14="http://schemas.microsoft.com/office/powerpoint/2010/main" val="25076714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Method of Least Squares</a:t>
            </a:r>
            <a:endParaRPr lang="en-GB" dirty="0"/>
          </a:p>
        </p:txBody>
      </p:sp>
      <p:sp>
        <p:nvSpPr>
          <p:cNvPr id="3" name="Content Placeholder 2"/>
          <p:cNvSpPr>
            <a:spLocks noGrp="1"/>
          </p:cNvSpPr>
          <p:nvPr>
            <p:ph idx="1"/>
          </p:nvPr>
        </p:nvSpPr>
        <p:spPr/>
        <p:txBody>
          <a:bodyPr/>
          <a:lstStyle/>
          <a:p>
            <a:pPr marL="0" indent="0">
              <a:buNone/>
            </a:pPr>
            <a:endParaRPr lang="en-GB" dirty="0" smtClean="0"/>
          </a:p>
          <a:p>
            <a:pPr marL="0" indent="0">
              <a:buNone/>
            </a:pPr>
            <a:endParaRPr lang="en-GB" dirty="0"/>
          </a:p>
          <a:p>
            <a:pPr marL="0" indent="0">
              <a:buNone/>
            </a:pPr>
            <a:endParaRPr lang="en-GB" dirty="0" smtClean="0"/>
          </a:p>
          <a:p>
            <a:pPr marL="0" indent="0">
              <a:buNone/>
            </a:pPr>
            <a:r>
              <a:rPr lang="en-GB" dirty="0" smtClean="0"/>
              <a:t>             </a:t>
            </a:r>
          </a:p>
          <a:p>
            <a:pPr marL="0" indent="0">
              <a:buNone/>
            </a:pPr>
            <a:r>
              <a:rPr lang="en-GB" dirty="0" smtClean="0"/>
              <a:t>	        </a:t>
            </a:r>
            <a:r>
              <a:rPr lang="en-GB" sz="1600" dirty="0" smtClean="0"/>
              <a:t>SST                                                                          SSR</a:t>
            </a:r>
          </a:p>
          <a:p>
            <a:pPr marL="0" indent="0">
              <a:buNone/>
            </a:pPr>
            <a:endParaRPr lang="en-GB" dirty="0" smtClean="0"/>
          </a:p>
        </p:txBody>
      </p:sp>
      <p:grpSp>
        <p:nvGrpSpPr>
          <p:cNvPr id="4" name="Group 3"/>
          <p:cNvGrpSpPr/>
          <p:nvPr/>
        </p:nvGrpSpPr>
        <p:grpSpPr>
          <a:xfrm>
            <a:off x="1981200" y="2173062"/>
            <a:ext cx="5251122" cy="1865538"/>
            <a:chOff x="1471199" y="3602641"/>
            <a:chExt cx="7001496" cy="1865538"/>
          </a:xfrm>
        </p:grpSpPr>
        <p:pic>
          <p:nvPicPr>
            <p:cNvPr id="5" name="Picture 4"/>
            <p:cNvPicPr>
              <a:picLocks noChangeAspect="1"/>
            </p:cNvPicPr>
            <p:nvPr/>
          </p:nvPicPr>
          <p:blipFill>
            <a:blip r:embed="rId3" cstate="print"/>
            <a:stretch>
              <a:fillRect/>
            </a:stretch>
          </p:blipFill>
          <p:spPr>
            <a:xfrm>
              <a:off x="1471199" y="3718475"/>
              <a:ext cx="2670279" cy="1749704"/>
            </a:xfrm>
            <a:prstGeom prst="rect">
              <a:avLst/>
            </a:prstGeom>
          </p:spPr>
        </p:pic>
        <p:pic>
          <p:nvPicPr>
            <p:cNvPr id="6" name="Picture 5"/>
            <p:cNvPicPr>
              <a:picLocks noChangeAspect="1"/>
            </p:cNvPicPr>
            <p:nvPr/>
          </p:nvPicPr>
          <p:blipFill>
            <a:blip r:embed="rId4" cstate="print"/>
            <a:stretch>
              <a:fillRect/>
            </a:stretch>
          </p:blipFill>
          <p:spPr>
            <a:xfrm>
              <a:off x="5582941" y="3602641"/>
              <a:ext cx="2889754" cy="1865538"/>
            </a:xfrm>
            <a:prstGeom prst="rect">
              <a:avLst/>
            </a:prstGeom>
          </p:spPr>
        </p:pic>
      </p:grpSp>
      <p:pic>
        <p:nvPicPr>
          <p:cNvPr id="9" name="Picture 8"/>
          <p:cNvPicPr>
            <a:picLocks noChangeAspect="1"/>
          </p:cNvPicPr>
          <p:nvPr/>
        </p:nvPicPr>
        <p:blipFill>
          <a:blip r:embed="rId5" cstate="print"/>
          <a:stretch>
            <a:fillRect/>
          </a:stretch>
        </p:blipFill>
        <p:spPr>
          <a:xfrm>
            <a:off x="1241033" y="4859825"/>
            <a:ext cx="2883273" cy="855175"/>
          </a:xfrm>
          <a:prstGeom prst="rect">
            <a:avLst/>
          </a:prstGeom>
        </p:spPr>
      </p:pic>
      <p:pic>
        <p:nvPicPr>
          <p:cNvPr id="10" name="Picture 9"/>
          <p:cNvPicPr>
            <a:picLocks noChangeAspect="1"/>
          </p:cNvPicPr>
          <p:nvPr/>
        </p:nvPicPr>
        <p:blipFill>
          <a:blip r:embed="rId6" cstate="print"/>
          <a:stretch>
            <a:fillRect/>
          </a:stretch>
        </p:blipFill>
        <p:spPr>
          <a:xfrm>
            <a:off x="4973715" y="4660177"/>
            <a:ext cx="2244431" cy="1131023"/>
          </a:xfrm>
          <a:prstGeom prst="rect">
            <a:avLst/>
          </a:prstGeom>
        </p:spPr>
      </p:pic>
    </p:spTree>
    <p:extLst>
      <p:ext uri="{BB962C8B-B14F-4D97-AF65-F5344CB8AC3E}">
        <p14:creationId xmlns:p14="http://schemas.microsoft.com/office/powerpoint/2010/main" val="37940567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Assessing the fit of the model</a:t>
            </a:r>
            <a:endParaRPr lang="en-GB" dirty="0"/>
          </a:p>
        </p:txBody>
      </p:sp>
      <p:sp>
        <p:nvSpPr>
          <p:cNvPr id="3" name="Content Placeholder 2"/>
          <p:cNvSpPr>
            <a:spLocks noGrp="1"/>
          </p:cNvSpPr>
          <p:nvPr>
            <p:ph idx="1"/>
          </p:nvPr>
        </p:nvSpPr>
        <p:spPr/>
        <p:txBody>
          <a:bodyPr/>
          <a:lstStyle/>
          <a:p>
            <a:r>
              <a:rPr lang="en-GB" b="1" dirty="0" smtClean="0">
                <a:solidFill>
                  <a:srgbClr val="7030A0"/>
                </a:solidFill>
              </a:rPr>
              <a:t>F-Test</a:t>
            </a:r>
          </a:p>
          <a:p>
            <a:endParaRPr lang="en-GB" b="1" dirty="0">
              <a:solidFill>
                <a:srgbClr val="7030A0"/>
              </a:solidFill>
            </a:endParaRPr>
          </a:p>
          <a:p>
            <a:pPr marL="0" indent="0">
              <a:buNone/>
            </a:pPr>
            <a:endParaRPr lang="en-GB" b="1" dirty="0">
              <a:solidFill>
                <a:srgbClr val="7030A0"/>
              </a:solidFill>
            </a:endParaRPr>
          </a:p>
          <a:p>
            <a:endParaRPr lang="en-GB" b="1" dirty="0" smtClean="0">
              <a:solidFill>
                <a:srgbClr val="7030A0"/>
              </a:solidFill>
            </a:endParaRPr>
          </a:p>
          <a:p>
            <a:r>
              <a:rPr lang="en-GB" b="1" dirty="0" smtClean="0">
                <a:solidFill>
                  <a:srgbClr val="7030A0"/>
                </a:solidFill>
              </a:rPr>
              <a:t>T-Statistic</a:t>
            </a:r>
            <a:endParaRPr lang="en-GB" b="1" dirty="0">
              <a:solidFill>
                <a:srgbClr val="7030A0"/>
              </a:solidFill>
            </a:endParaRPr>
          </a:p>
        </p:txBody>
      </p:sp>
      <p:pic>
        <p:nvPicPr>
          <p:cNvPr id="4" name="Picture 3"/>
          <p:cNvPicPr>
            <a:picLocks noChangeAspect="1"/>
          </p:cNvPicPr>
          <p:nvPr/>
        </p:nvPicPr>
        <p:blipFill>
          <a:blip r:embed="rId3" cstate="print"/>
          <a:stretch>
            <a:fillRect/>
          </a:stretch>
        </p:blipFill>
        <p:spPr>
          <a:xfrm>
            <a:off x="2403132" y="2212036"/>
            <a:ext cx="4302468" cy="1674164"/>
          </a:xfrm>
          <a:prstGeom prst="rect">
            <a:avLst/>
          </a:prstGeom>
        </p:spPr>
      </p:pic>
      <p:pic>
        <p:nvPicPr>
          <p:cNvPr id="5" name="Picture 4"/>
          <p:cNvPicPr>
            <a:picLocks noChangeAspect="1"/>
          </p:cNvPicPr>
          <p:nvPr/>
        </p:nvPicPr>
        <p:blipFill>
          <a:blip r:embed="rId4" cstate="print"/>
          <a:stretch>
            <a:fillRect/>
          </a:stretch>
        </p:blipFill>
        <p:spPr>
          <a:xfrm>
            <a:off x="1141886" y="4488210"/>
            <a:ext cx="6860228" cy="1419927"/>
          </a:xfrm>
          <a:prstGeom prst="rect">
            <a:avLst/>
          </a:prstGeom>
        </p:spPr>
      </p:pic>
    </p:spTree>
    <p:extLst>
      <p:ext uri="{BB962C8B-B14F-4D97-AF65-F5344CB8AC3E}">
        <p14:creationId xmlns:p14="http://schemas.microsoft.com/office/powerpoint/2010/main" val="39039055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Multiple Regression</a:t>
            </a:r>
            <a:endParaRPr lang="en-GB" dirty="0"/>
          </a:p>
        </p:txBody>
      </p:sp>
      <p:sp>
        <p:nvSpPr>
          <p:cNvPr id="3" name="Content Placeholder 2"/>
          <p:cNvSpPr>
            <a:spLocks noGrp="1"/>
          </p:cNvSpPr>
          <p:nvPr>
            <p:ph idx="1"/>
          </p:nvPr>
        </p:nvSpPr>
        <p:spPr/>
        <p:txBody>
          <a:bodyPr/>
          <a:lstStyle/>
          <a:p>
            <a:r>
              <a:rPr lang="en-GB" dirty="0" smtClean="0"/>
              <a:t>Multiple regression follows the same principle, and simply adds in more predictors</a:t>
            </a:r>
          </a:p>
          <a:p>
            <a:endParaRPr lang="en-GB" dirty="0"/>
          </a:p>
        </p:txBody>
      </p:sp>
      <p:pic>
        <p:nvPicPr>
          <p:cNvPr id="4" name="Picture 3"/>
          <p:cNvPicPr>
            <a:picLocks noChangeAspect="1"/>
          </p:cNvPicPr>
          <p:nvPr/>
        </p:nvPicPr>
        <p:blipFill>
          <a:blip r:embed="rId3" cstate="print"/>
          <a:stretch>
            <a:fillRect/>
          </a:stretch>
        </p:blipFill>
        <p:spPr>
          <a:xfrm>
            <a:off x="2993430" y="2885548"/>
            <a:ext cx="2100133" cy="1926582"/>
          </a:xfrm>
          <a:prstGeom prst="rect">
            <a:avLst/>
          </a:prstGeom>
        </p:spPr>
      </p:pic>
      <p:pic>
        <p:nvPicPr>
          <p:cNvPr id="5" name="Picture 4"/>
          <p:cNvPicPr>
            <a:picLocks noChangeAspect="1"/>
          </p:cNvPicPr>
          <p:nvPr/>
        </p:nvPicPr>
        <p:blipFill>
          <a:blip r:embed="rId4" cstate="print"/>
          <a:stretch>
            <a:fillRect/>
          </a:stretch>
        </p:blipFill>
        <p:spPr>
          <a:xfrm>
            <a:off x="1969704" y="4915623"/>
            <a:ext cx="4147585" cy="1619344"/>
          </a:xfrm>
          <a:prstGeom prst="rect">
            <a:avLst/>
          </a:prstGeom>
        </p:spPr>
      </p:pic>
    </p:spTree>
    <p:extLst>
      <p:ext uri="{BB962C8B-B14F-4D97-AF65-F5344CB8AC3E}">
        <p14:creationId xmlns:p14="http://schemas.microsoft.com/office/powerpoint/2010/main" val="32954123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smtClean="0"/>
              <a:t>Assumptions for Multiple Regression</a:t>
            </a:r>
            <a:endParaRPr lang="en-GB" dirty="0"/>
          </a:p>
        </p:txBody>
      </p:sp>
      <p:sp>
        <p:nvSpPr>
          <p:cNvPr id="3" name="Content Placeholder 2"/>
          <p:cNvSpPr>
            <a:spLocks noGrp="1"/>
          </p:cNvSpPr>
          <p:nvPr>
            <p:ph idx="1"/>
          </p:nvPr>
        </p:nvSpPr>
        <p:spPr/>
        <p:txBody>
          <a:bodyPr>
            <a:normAutofit fontScale="62500" lnSpcReduction="20000"/>
          </a:bodyPr>
          <a:lstStyle/>
          <a:p>
            <a:r>
              <a:rPr lang="en-GB" b="1" dirty="0" smtClean="0">
                <a:solidFill>
                  <a:srgbClr val="7030A0"/>
                </a:solidFill>
              </a:rPr>
              <a:t>Variable types</a:t>
            </a:r>
          </a:p>
          <a:p>
            <a:pPr lvl="1"/>
            <a:r>
              <a:rPr lang="en-GB" dirty="0" smtClean="0"/>
              <a:t>Predictors quantitative/categorical</a:t>
            </a:r>
          </a:p>
          <a:p>
            <a:pPr lvl="1"/>
            <a:r>
              <a:rPr lang="en-GB" dirty="0" smtClean="0"/>
              <a:t>Outcome quantitative/continuous</a:t>
            </a:r>
          </a:p>
          <a:p>
            <a:r>
              <a:rPr lang="en-GB" b="1" dirty="0" smtClean="0">
                <a:solidFill>
                  <a:srgbClr val="7030A0"/>
                </a:solidFill>
              </a:rPr>
              <a:t>Non-zero Variance</a:t>
            </a:r>
          </a:p>
          <a:p>
            <a:pPr lvl="1"/>
            <a:r>
              <a:rPr lang="en-GB" dirty="0" smtClean="0"/>
              <a:t>Predictors cannot have a variance of 0</a:t>
            </a:r>
          </a:p>
          <a:p>
            <a:r>
              <a:rPr lang="en-GB" b="1" dirty="0" smtClean="0">
                <a:solidFill>
                  <a:srgbClr val="7030A0"/>
                </a:solidFill>
              </a:rPr>
              <a:t>No perfect </a:t>
            </a:r>
            <a:r>
              <a:rPr lang="en-GB" b="1" dirty="0" err="1" smtClean="0">
                <a:solidFill>
                  <a:srgbClr val="7030A0"/>
                </a:solidFill>
              </a:rPr>
              <a:t>multicollinearity</a:t>
            </a:r>
            <a:endParaRPr lang="en-GB" b="1" dirty="0" smtClean="0">
              <a:solidFill>
                <a:srgbClr val="7030A0"/>
              </a:solidFill>
            </a:endParaRPr>
          </a:p>
          <a:p>
            <a:pPr lvl="1"/>
            <a:r>
              <a:rPr lang="en-GB" dirty="0" smtClean="0"/>
              <a:t>Predictor variables should not correlate too highly</a:t>
            </a:r>
          </a:p>
          <a:p>
            <a:r>
              <a:rPr lang="en-GB" b="1" dirty="0" smtClean="0">
                <a:solidFill>
                  <a:srgbClr val="7030A0"/>
                </a:solidFill>
              </a:rPr>
              <a:t>Predictors uncorrelated with external variables</a:t>
            </a:r>
          </a:p>
          <a:p>
            <a:pPr lvl="1"/>
            <a:r>
              <a:rPr lang="en-GB" dirty="0" smtClean="0"/>
              <a:t>If there are external variables correlating with our model and not included, our analysis becomes unreliable</a:t>
            </a:r>
          </a:p>
          <a:p>
            <a:r>
              <a:rPr lang="en-GB" b="1" dirty="0" smtClean="0">
                <a:solidFill>
                  <a:srgbClr val="7030A0"/>
                </a:solidFill>
              </a:rPr>
              <a:t>Homoscedasticity</a:t>
            </a:r>
          </a:p>
          <a:p>
            <a:pPr lvl="1"/>
            <a:r>
              <a:rPr lang="en-GB" dirty="0" smtClean="0"/>
              <a:t>Residuals at each level of the predictors should be equal  similar variance across all levels of any one predictor</a:t>
            </a:r>
          </a:p>
          <a:p>
            <a:r>
              <a:rPr lang="en-GB" b="1" dirty="0" smtClean="0">
                <a:solidFill>
                  <a:srgbClr val="7030A0"/>
                </a:solidFill>
              </a:rPr>
              <a:t>Independent errors</a:t>
            </a:r>
          </a:p>
          <a:p>
            <a:r>
              <a:rPr lang="en-GB" b="1" dirty="0" smtClean="0">
                <a:solidFill>
                  <a:srgbClr val="7030A0"/>
                </a:solidFill>
              </a:rPr>
              <a:t>Normally distributed errors</a:t>
            </a:r>
          </a:p>
          <a:p>
            <a:r>
              <a:rPr lang="en-GB" b="1" dirty="0" smtClean="0">
                <a:solidFill>
                  <a:srgbClr val="7030A0"/>
                </a:solidFill>
              </a:rPr>
              <a:t>Independence</a:t>
            </a:r>
          </a:p>
          <a:p>
            <a:r>
              <a:rPr lang="en-GB" b="1" dirty="0" smtClean="0">
                <a:solidFill>
                  <a:srgbClr val="7030A0"/>
                </a:solidFill>
              </a:rPr>
              <a:t>Linearity</a:t>
            </a:r>
            <a:endParaRPr lang="en-GB" b="1" dirty="0">
              <a:solidFill>
                <a:srgbClr val="7030A0"/>
              </a:solidFill>
            </a:endParaRPr>
          </a:p>
        </p:txBody>
      </p:sp>
    </p:spTree>
    <p:extLst>
      <p:ext uri="{BB962C8B-B14F-4D97-AF65-F5344CB8AC3E}">
        <p14:creationId xmlns:p14="http://schemas.microsoft.com/office/powerpoint/2010/main" val="39560231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Are these two distributions different?</a:t>
            </a:r>
            <a:endParaRPr lang="en-GB" dirty="0"/>
          </a:p>
        </p:txBody>
      </p:sp>
      <p:pic>
        <p:nvPicPr>
          <p:cNvPr id="29698" name="Picture 2" descr="http://www.socialresearchmethods.net/kb/Assets/images/stat_t1.gif"/>
          <p:cNvPicPr>
            <a:picLocks noChangeAspect="1" noChangeArrowheads="1"/>
          </p:cNvPicPr>
          <p:nvPr/>
        </p:nvPicPr>
        <p:blipFill>
          <a:blip r:embed="rId3" cstate="print"/>
          <a:srcRect/>
          <a:stretch>
            <a:fillRect/>
          </a:stretch>
        </p:blipFill>
        <p:spPr bwMode="auto">
          <a:xfrm>
            <a:off x="971600" y="2852936"/>
            <a:ext cx="2143125" cy="2000251"/>
          </a:xfrm>
          <a:prstGeom prst="rect">
            <a:avLst/>
          </a:prstGeom>
          <a:noFill/>
        </p:spPr>
      </p:pic>
      <p:pic>
        <p:nvPicPr>
          <p:cNvPr id="29700" name="Picture 4" descr="http://www.socialresearchmethods.net/kb/Assets/images/stat_t2.gif"/>
          <p:cNvPicPr>
            <a:picLocks noChangeAspect="1" noChangeArrowheads="1"/>
          </p:cNvPicPr>
          <p:nvPr/>
        </p:nvPicPr>
        <p:blipFill>
          <a:blip r:embed="rId4" cstate="print"/>
          <a:srcRect/>
          <a:stretch>
            <a:fillRect/>
          </a:stretch>
        </p:blipFill>
        <p:spPr bwMode="auto">
          <a:xfrm>
            <a:off x="3995936" y="2420888"/>
            <a:ext cx="3819525" cy="2571751"/>
          </a:xfrm>
          <a:prstGeom prst="rect">
            <a:avLst/>
          </a:prstGeom>
          <a:noFill/>
        </p:spPr>
      </p:pic>
      <p:sp>
        <p:nvSpPr>
          <p:cNvPr id="6" name="TextBox 5"/>
          <p:cNvSpPr txBox="1"/>
          <p:nvPr/>
        </p:nvSpPr>
        <p:spPr>
          <a:xfrm>
            <a:off x="8460432" y="1196752"/>
            <a:ext cx="400110" cy="5454314"/>
          </a:xfrm>
          <a:prstGeom prst="rect">
            <a:avLst/>
          </a:prstGeom>
          <a:noFill/>
        </p:spPr>
        <p:txBody>
          <a:bodyPr vert="vert" wrap="none" rtlCol="0">
            <a:spAutoFit/>
          </a:bodyPr>
          <a:lstStyle/>
          <a:p>
            <a:r>
              <a:rPr lang="en-GB" sz="1400" dirty="0" smtClean="0"/>
              <a:t>Diagrams from http://www.socialresearchmethods.net/kb/stat_t.php</a:t>
            </a:r>
            <a:endParaRPr lang="en-GB" sz="1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socialresearchmethods.net/kb/Assets/images/stat_t3.gif"/>
          <p:cNvPicPr>
            <a:picLocks noChangeAspect="1" noChangeArrowheads="1"/>
          </p:cNvPicPr>
          <p:nvPr/>
        </p:nvPicPr>
        <p:blipFill>
          <a:blip r:embed="rId3" cstate="print"/>
          <a:srcRect/>
          <a:stretch>
            <a:fillRect/>
          </a:stretch>
        </p:blipFill>
        <p:spPr bwMode="auto">
          <a:xfrm>
            <a:off x="2339752" y="1268760"/>
            <a:ext cx="4333875" cy="2867025"/>
          </a:xfrm>
          <a:prstGeom prst="rect">
            <a:avLst/>
          </a:prstGeom>
          <a:noFill/>
        </p:spPr>
      </p:pic>
      <p:sp>
        <p:nvSpPr>
          <p:cNvPr id="5" name="TextBox 4"/>
          <p:cNvSpPr txBox="1"/>
          <p:nvPr/>
        </p:nvSpPr>
        <p:spPr>
          <a:xfrm>
            <a:off x="8460432" y="1196752"/>
            <a:ext cx="400110" cy="5454314"/>
          </a:xfrm>
          <a:prstGeom prst="rect">
            <a:avLst/>
          </a:prstGeom>
          <a:noFill/>
        </p:spPr>
        <p:txBody>
          <a:bodyPr vert="vert" wrap="none" rtlCol="0">
            <a:spAutoFit/>
          </a:bodyPr>
          <a:lstStyle/>
          <a:p>
            <a:r>
              <a:rPr lang="en-GB" sz="1400" dirty="0" smtClean="0"/>
              <a:t>Diagrams from http://www.socialresearchmethods.net/kb/stat_t.php</a:t>
            </a:r>
            <a:endParaRPr lang="en-GB" sz="1400" dirty="0"/>
          </a:p>
        </p:txBody>
      </p:sp>
      <p:pic>
        <p:nvPicPr>
          <p:cNvPr id="30724" name="Picture 4" descr="http://www.socialresearchmethods.net/kb/Assets/images/stat_t4.gif"/>
          <p:cNvPicPr>
            <a:picLocks noChangeAspect="1" noChangeArrowheads="1"/>
          </p:cNvPicPr>
          <p:nvPr/>
        </p:nvPicPr>
        <p:blipFill>
          <a:blip r:embed="rId4" cstate="print"/>
          <a:srcRect/>
          <a:stretch>
            <a:fillRect/>
          </a:stretch>
        </p:blipFill>
        <p:spPr bwMode="auto">
          <a:xfrm>
            <a:off x="683568" y="4941168"/>
            <a:ext cx="3514725" cy="704851"/>
          </a:xfrm>
          <a:prstGeom prst="rect">
            <a:avLst/>
          </a:prstGeom>
          <a:noFill/>
        </p:spPr>
      </p:pic>
      <p:pic>
        <p:nvPicPr>
          <p:cNvPr id="30726" name="Picture 6" descr="http://www.socialresearchmethods.net/kb/Assets/images/stat_t5.gif"/>
          <p:cNvPicPr>
            <a:picLocks noChangeAspect="1" noChangeArrowheads="1"/>
          </p:cNvPicPr>
          <p:nvPr/>
        </p:nvPicPr>
        <p:blipFill>
          <a:blip r:embed="rId5" cstate="print"/>
          <a:srcRect/>
          <a:stretch>
            <a:fillRect/>
          </a:stretch>
        </p:blipFill>
        <p:spPr bwMode="auto">
          <a:xfrm>
            <a:off x="5076056" y="4725144"/>
            <a:ext cx="2638425" cy="116205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Using the t-test</a:t>
            </a:r>
            <a:endParaRPr lang="en-GB" dirty="0"/>
          </a:p>
        </p:txBody>
      </p:sp>
      <p:sp>
        <p:nvSpPr>
          <p:cNvPr id="3" name="Content Placeholder 2"/>
          <p:cNvSpPr>
            <a:spLocks noGrp="1"/>
          </p:cNvSpPr>
          <p:nvPr>
            <p:ph idx="1"/>
          </p:nvPr>
        </p:nvSpPr>
        <p:spPr/>
        <p:txBody>
          <a:bodyPr/>
          <a:lstStyle/>
          <a:p>
            <a:r>
              <a:rPr lang="en-GB" dirty="0" smtClean="0"/>
              <a:t>Calculate the t-statistic </a:t>
            </a:r>
          </a:p>
          <a:p>
            <a:r>
              <a:rPr lang="en-GB" dirty="0" smtClean="0"/>
              <a:t>Compare to known distributions (with degrees of freedom) to get significance level</a:t>
            </a:r>
          </a:p>
          <a:p>
            <a:r>
              <a:rPr lang="en-GB" dirty="0" smtClean="0"/>
              <a:t>Compare to chosen significance level to accept/reject the null hypothesis</a:t>
            </a:r>
          </a:p>
          <a:p>
            <a:endParaRPr lang="en-GB"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 MATLAB:</a:t>
            </a:r>
            <a:endParaRPr lang="en-GB" dirty="0"/>
          </a:p>
        </p:txBody>
      </p:sp>
      <p:sp>
        <p:nvSpPr>
          <p:cNvPr id="3" name="Content Placeholder 2"/>
          <p:cNvSpPr>
            <a:spLocks noGrp="1"/>
          </p:cNvSpPr>
          <p:nvPr>
            <p:ph idx="1"/>
          </p:nvPr>
        </p:nvSpPr>
        <p:spPr/>
        <p:txBody>
          <a:bodyPr/>
          <a:lstStyle/>
          <a:p>
            <a:r>
              <a:rPr lang="en-GB" dirty="0" smtClean="0"/>
              <a:t>H = </a:t>
            </a:r>
            <a:r>
              <a:rPr lang="en-GB" dirty="0" err="1" smtClean="0"/>
              <a:t>ttest</a:t>
            </a:r>
            <a:r>
              <a:rPr lang="en-GB" dirty="0" smtClean="0"/>
              <a:t>(X,Y)</a:t>
            </a:r>
          </a:p>
          <a:p>
            <a:pPr lvl="1"/>
            <a:r>
              <a:rPr lang="en-GB" dirty="0" smtClean="0"/>
              <a:t>Returns H = 0 for null hypothesis or H = 1 for alternative hypothesis</a:t>
            </a:r>
            <a:endParaRPr lang="en-GB" dirty="0"/>
          </a:p>
        </p:txBody>
      </p:sp>
      <p:pic>
        <p:nvPicPr>
          <p:cNvPr id="34818" name="Picture 2"/>
          <p:cNvPicPr>
            <a:picLocks noChangeAspect="1" noChangeArrowheads="1"/>
          </p:cNvPicPr>
          <p:nvPr/>
        </p:nvPicPr>
        <p:blipFill>
          <a:blip r:embed="rId2" cstate="print"/>
          <a:srcRect/>
          <a:stretch>
            <a:fillRect/>
          </a:stretch>
        </p:blipFill>
        <p:spPr bwMode="auto">
          <a:xfrm>
            <a:off x="1835696" y="3429000"/>
            <a:ext cx="5648325" cy="2705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6707088" cy="4983832"/>
          </a:xfrm>
        </p:spPr>
        <p:txBody>
          <a:bodyPr/>
          <a:lstStyle/>
          <a:p>
            <a:r>
              <a:rPr lang="en-GB" dirty="0" smtClean="0"/>
              <a:t>[H,P,CI,STATS] = </a:t>
            </a:r>
            <a:r>
              <a:rPr lang="en-GB" dirty="0" err="1" smtClean="0"/>
              <a:t>ttest</a:t>
            </a:r>
            <a:r>
              <a:rPr lang="en-GB" dirty="0" smtClean="0"/>
              <a:t>(X,Y)</a:t>
            </a:r>
            <a:endParaRPr lang="en-GB" dirty="0"/>
          </a:p>
        </p:txBody>
      </p:sp>
      <p:pic>
        <p:nvPicPr>
          <p:cNvPr id="35842" name="Picture 2"/>
          <p:cNvPicPr>
            <a:picLocks noChangeAspect="1" noChangeArrowheads="1"/>
          </p:cNvPicPr>
          <p:nvPr/>
        </p:nvPicPr>
        <p:blipFill>
          <a:blip r:embed="rId3" cstate="print"/>
          <a:srcRect/>
          <a:stretch>
            <a:fillRect/>
          </a:stretch>
        </p:blipFill>
        <p:spPr bwMode="auto">
          <a:xfrm>
            <a:off x="1718490" y="1988840"/>
            <a:ext cx="5751065" cy="46805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One-tailed </a:t>
            </a:r>
            <a:r>
              <a:rPr lang="en-GB" i="1" dirty="0" err="1" smtClean="0"/>
              <a:t>vs</a:t>
            </a:r>
            <a:r>
              <a:rPr lang="en-GB" dirty="0" smtClean="0"/>
              <a:t> two-tailed</a:t>
            </a:r>
            <a:endParaRPr lang="en-GB" dirty="0"/>
          </a:p>
        </p:txBody>
      </p:sp>
      <p:pic>
        <p:nvPicPr>
          <p:cNvPr id="33794" name="Picture 2" descr="File:BYB exp4 pictails.png"/>
          <p:cNvPicPr>
            <a:picLocks noChangeAspect="1" noChangeArrowheads="1"/>
          </p:cNvPicPr>
          <p:nvPr/>
        </p:nvPicPr>
        <p:blipFill>
          <a:blip r:embed="rId3" cstate="print"/>
          <a:srcRect t="47879"/>
          <a:stretch>
            <a:fillRect/>
          </a:stretch>
        </p:blipFill>
        <p:spPr bwMode="auto">
          <a:xfrm>
            <a:off x="1331640" y="2708920"/>
            <a:ext cx="6467475" cy="2978696"/>
          </a:xfrm>
          <a:prstGeom prst="rect">
            <a:avLst/>
          </a:prstGeom>
          <a:noFill/>
        </p:spPr>
      </p:pic>
      <p:sp>
        <p:nvSpPr>
          <p:cNvPr id="5" name="TextBox 4"/>
          <p:cNvSpPr txBox="1"/>
          <p:nvPr/>
        </p:nvSpPr>
        <p:spPr>
          <a:xfrm>
            <a:off x="8532440" y="548680"/>
            <a:ext cx="400110" cy="5865260"/>
          </a:xfrm>
          <a:prstGeom prst="rect">
            <a:avLst/>
          </a:prstGeom>
          <a:noFill/>
        </p:spPr>
        <p:txBody>
          <a:bodyPr vert="vert" wrap="none" rtlCol="0">
            <a:spAutoFit/>
          </a:bodyPr>
          <a:lstStyle/>
          <a:p>
            <a:r>
              <a:rPr lang="en-GB" sz="1400" dirty="0" smtClean="0"/>
              <a:t>Diagram from http://en.wiki.backyardbrains.com/Analysis_with_Statistics</a:t>
            </a:r>
            <a:endParaRPr lang="en-GB" sz="1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Paired </a:t>
            </a:r>
            <a:r>
              <a:rPr lang="en-GB" i="1" dirty="0" err="1" smtClean="0"/>
              <a:t>vs</a:t>
            </a:r>
            <a:r>
              <a:rPr lang="en-GB" dirty="0" smtClean="0"/>
              <a:t> unpaired</a:t>
            </a:r>
            <a:endParaRPr lang="en-GB" dirty="0"/>
          </a:p>
        </p:txBody>
      </p:sp>
      <p:sp>
        <p:nvSpPr>
          <p:cNvPr id="3" name="Content Placeholder 2"/>
          <p:cNvSpPr>
            <a:spLocks noGrp="1"/>
          </p:cNvSpPr>
          <p:nvPr>
            <p:ph idx="1"/>
          </p:nvPr>
        </p:nvSpPr>
        <p:spPr/>
        <p:txBody>
          <a:bodyPr/>
          <a:lstStyle/>
          <a:p>
            <a:r>
              <a:rPr lang="en-GB" dirty="0" smtClean="0"/>
              <a:t>a.k.a. Dependent </a:t>
            </a:r>
            <a:r>
              <a:rPr lang="en-GB" dirty="0" err="1" smtClean="0"/>
              <a:t>vs</a:t>
            </a:r>
            <a:r>
              <a:rPr lang="en-GB" dirty="0" smtClean="0"/>
              <a:t> Independent</a:t>
            </a:r>
          </a:p>
          <a:p>
            <a:r>
              <a:rPr lang="en-GB" dirty="0" smtClean="0"/>
              <a:t>If data in the two groups are paired (same participants; twins) etc -&gt; paired/dependent t-test</a:t>
            </a:r>
          </a:p>
          <a:p>
            <a:r>
              <a:rPr lang="en-GB" dirty="0" smtClean="0"/>
              <a:t>Otherwise -&gt; independent t-test</a:t>
            </a:r>
          </a:p>
          <a:p>
            <a:endParaRPr lang="en-GB"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1685</TotalTime>
  <Words>1735</Words>
  <Application>Microsoft Office PowerPoint</Application>
  <PresentationFormat>On-screen Show (4:3)</PresentationFormat>
  <Paragraphs>224</Paragraphs>
  <Slides>27</Slides>
  <Notes>22</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Flow</vt:lpstr>
      <vt:lpstr>T-tests, ANOVAs and Regression</vt:lpstr>
      <vt:lpstr>Student’s t-test</vt:lpstr>
      <vt:lpstr>Are these two distributions different?</vt:lpstr>
      <vt:lpstr>PowerPoint Presentation</vt:lpstr>
      <vt:lpstr>Using the t-test</vt:lpstr>
      <vt:lpstr>In MATLAB:</vt:lpstr>
      <vt:lpstr>PowerPoint Presentation</vt:lpstr>
      <vt:lpstr>One-tailed vs two-tailed</vt:lpstr>
      <vt:lpstr>Paired vs unpaired</vt:lpstr>
      <vt:lpstr>Quiz</vt:lpstr>
      <vt:lpstr>In MATLAB:</vt:lpstr>
      <vt:lpstr>Assumptions</vt:lpstr>
      <vt:lpstr>ANalysis of VAriance (ANOVA) </vt:lpstr>
      <vt:lpstr>ANalysis of VAriance (ANOVA) </vt:lpstr>
      <vt:lpstr>One-way ANOVA vs Two-way ANOVA </vt:lpstr>
      <vt:lpstr>One-way ANOVA in MATLAB:</vt:lpstr>
      <vt:lpstr>Two-way ANOVA in MATLAB:</vt:lpstr>
      <vt:lpstr>PowerPoint Presentation</vt:lpstr>
      <vt:lpstr>Correlations</vt:lpstr>
      <vt:lpstr>Covariance</vt:lpstr>
      <vt:lpstr>Regression</vt:lpstr>
      <vt:lpstr>Regression Model</vt:lpstr>
      <vt:lpstr>Assessing the fit of the model</vt:lpstr>
      <vt:lpstr>Method of Least Squares</vt:lpstr>
      <vt:lpstr>Assessing the fit of the model</vt:lpstr>
      <vt:lpstr>Multiple Regression</vt:lpstr>
      <vt:lpstr>Assumptions for Multiple Regression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T-tests and ANOVAs</dc:title>
  <dc:creator>Isobel</dc:creator>
  <cp:lastModifiedBy>Sofie Meyer</cp:lastModifiedBy>
  <cp:revision>81</cp:revision>
  <dcterms:created xsi:type="dcterms:W3CDTF">2014-11-16T21:46:54Z</dcterms:created>
  <dcterms:modified xsi:type="dcterms:W3CDTF">2014-11-27T16:43:10Z</dcterms:modified>
</cp:coreProperties>
</file>