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3"/>
  </p:notesMasterIdLst>
  <p:handoutMasterIdLst>
    <p:handoutMasterId r:id="rId44"/>
  </p:handoutMasterIdLst>
  <p:sldIdLst>
    <p:sldId id="302" r:id="rId2"/>
    <p:sldId id="303" r:id="rId3"/>
    <p:sldId id="257" r:id="rId4"/>
    <p:sldId id="259" r:id="rId5"/>
    <p:sldId id="278" r:id="rId6"/>
    <p:sldId id="260" r:id="rId7"/>
    <p:sldId id="262" r:id="rId8"/>
    <p:sldId id="263" r:id="rId9"/>
    <p:sldId id="264" r:id="rId10"/>
    <p:sldId id="268" r:id="rId11"/>
    <p:sldId id="269" r:id="rId12"/>
    <p:sldId id="270" r:id="rId13"/>
    <p:sldId id="272" r:id="rId14"/>
    <p:sldId id="273" r:id="rId15"/>
    <p:sldId id="274" r:id="rId16"/>
    <p:sldId id="275" r:id="rId17"/>
    <p:sldId id="276" r:id="rId18"/>
    <p:sldId id="277" r:id="rId19"/>
    <p:sldId id="279" r:id="rId20"/>
    <p:sldId id="280" r:id="rId21"/>
    <p:sldId id="281" r:id="rId22"/>
    <p:sldId id="304"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283" r:id="rId40"/>
    <p:sldId id="305" r:id="rId41"/>
    <p:sldId id="284" r:id="rId42"/>
  </p:sldIdLst>
  <p:sldSz cx="9144000" cy="6858000" type="screen4x3"/>
  <p:notesSz cx="6781800"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snapToGrid="0" snapToObjects="1">
      <p:cViewPr>
        <p:scale>
          <a:sx n="57" d="100"/>
          <a:sy n="57" d="100"/>
        </p:scale>
        <p:origin x="-1662"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7" d="100"/>
          <a:sy n="77" d="100"/>
        </p:scale>
        <p:origin x="-2148" y="-96"/>
      </p:cViewPr>
      <p:guideLst>
        <p:guide orient="horz" pos="3124"/>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B6DBE-27F5-4839-831D-ED6401954533}"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GB"/>
        </a:p>
      </dgm:t>
    </dgm:pt>
    <dgm:pt modelId="{ADC4EC89-EA4B-4162-A864-20C992E63D23}">
      <dgm:prSet phldrT="[Text]" custT="1"/>
      <dgm:spPr/>
      <dgm:t>
        <a:bodyPr/>
        <a:lstStyle/>
        <a:p>
          <a:pPr algn="just"/>
          <a:r>
            <a:rPr lang="en-GB" sz="2400" dirty="0" smtClean="0"/>
            <a:t>Functional MRI is difficult.</a:t>
          </a:r>
          <a:endParaRPr lang="en-GB" sz="2400" dirty="0"/>
        </a:p>
      </dgm:t>
    </dgm:pt>
    <dgm:pt modelId="{94666149-DE35-4D44-A666-73292119BB45}" type="parTrans" cxnId="{171CE157-4444-43E9-9086-CA1A2BB31E94}">
      <dgm:prSet/>
      <dgm:spPr/>
      <dgm:t>
        <a:bodyPr/>
        <a:lstStyle/>
        <a:p>
          <a:endParaRPr lang="en-GB"/>
        </a:p>
      </dgm:t>
    </dgm:pt>
    <dgm:pt modelId="{A822B9C9-4F10-46B3-B1BE-71ACBB7DB139}" type="sibTrans" cxnId="{171CE157-4444-43E9-9086-CA1A2BB31E94}">
      <dgm:prSet/>
      <dgm:spPr/>
      <dgm:t>
        <a:bodyPr/>
        <a:lstStyle/>
        <a:p>
          <a:endParaRPr lang="en-GB"/>
        </a:p>
      </dgm:t>
    </dgm:pt>
    <dgm:pt modelId="{A3FC5C94-EA29-47C8-9066-ABB658E09D00}">
      <dgm:prSet custT="1"/>
      <dgm:spPr/>
      <dgm:t>
        <a:bodyPr/>
        <a:lstStyle/>
        <a:p>
          <a:pPr algn="just"/>
          <a:r>
            <a:rPr lang="en-GB" sz="2400" dirty="0" smtClean="0"/>
            <a:t>Experiments on cognition are that much more difficult because cognitive function is a moving target.  </a:t>
          </a:r>
          <a:endParaRPr lang="en-GB" sz="2400" dirty="0"/>
        </a:p>
      </dgm:t>
    </dgm:pt>
    <dgm:pt modelId="{49919D70-1AE9-4B06-A880-29D9A65247FD}" type="parTrans" cxnId="{6376BB00-88E4-4240-A8D0-966645A5EE4C}">
      <dgm:prSet/>
      <dgm:spPr/>
      <dgm:t>
        <a:bodyPr/>
        <a:lstStyle/>
        <a:p>
          <a:endParaRPr lang="en-GB"/>
        </a:p>
      </dgm:t>
    </dgm:pt>
    <dgm:pt modelId="{F7E049C0-BD23-4A68-9AFC-FB5C6F3C9531}" type="sibTrans" cxnId="{6376BB00-88E4-4240-A8D0-966645A5EE4C}">
      <dgm:prSet/>
      <dgm:spPr/>
      <dgm:t>
        <a:bodyPr/>
        <a:lstStyle/>
        <a:p>
          <a:endParaRPr lang="en-GB"/>
        </a:p>
      </dgm:t>
    </dgm:pt>
    <dgm:pt modelId="{E5605838-48F1-4E8E-9804-E93581394498}">
      <dgm:prSet custT="1"/>
      <dgm:spPr/>
      <dgm:t>
        <a:bodyPr/>
        <a:lstStyle/>
        <a:p>
          <a:pPr algn="just"/>
          <a:r>
            <a:rPr lang="en-GB" sz="2400" dirty="0" smtClean="0"/>
            <a:t>Experimental design is not as self-consistent nor as theory-based as most of the other aspects of fMRI-based research.</a:t>
          </a:r>
          <a:endParaRPr lang="en-GB" sz="2400" dirty="0"/>
        </a:p>
      </dgm:t>
    </dgm:pt>
    <dgm:pt modelId="{4E9DD800-AE81-4759-90A9-38A76D7DE299}" type="parTrans" cxnId="{E516F55F-8F4E-4C18-9549-B89C57F57E9D}">
      <dgm:prSet/>
      <dgm:spPr/>
      <dgm:t>
        <a:bodyPr/>
        <a:lstStyle/>
        <a:p>
          <a:endParaRPr lang="en-GB"/>
        </a:p>
      </dgm:t>
    </dgm:pt>
    <dgm:pt modelId="{6373A74D-5CE9-4F4B-ADA2-7EDE69C5DBE8}" type="sibTrans" cxnId="{E516F55F-8F4E-4C18-9549-B89C57F57E9D}">
      <dgm:prSet/>
      <dgm:spPr/>
      <dgm:t>
        <a:bodyPr/>
        <a:lstStyle/>
        <a:p>
          <a:endParaRPr lang="en-GB"/>
        </a:p>
      </dgm:t>
    </dgm:pt>
    <dgm:pt modelId="{30703ABA-BF7E-4C15-9E47-7CFFC6509E19}" type="pres">
      <dgm:prSet presAssocID="{029B6DBE-27F5-4839-831D-ED6401954533}" presName="linear" presStyleCnt="0">
        <dgm:presLayoutVars>
          <dgm:dir/>
          <dgm:animLvl val="lvl"/>
          <dgm:resizeHandles val="exact"/>
        </dgm:presLayoutVars>
      </dgm:prSet>
      <dgm:spPr/>
      <dgm:t>
        <a:bodyPr/>
        <a:lstStyle/>
        <a:p>
          <a:endParaRPr lang="en-GB"/>
        </a:p>
      </dgm:t>
    </dgm:pt>
    <dgm:pt modelId="{B65FB583-39B4-4197-AA28-05ABC0346C48}" type="pres">
      <dgm:prSet presAssocID="{ADC4EC89-EA4B-4162-A864-20C992E63D23}" presName="parentLin" presStyleCnt="0"/>
      <dgm:spPr/>
      <dgm:t>
        <a:bodyPr/>
        <a:lstStyle/>
        <a:p>
          <a:endParaRPr lang="en-GB"/>
        </a:p>
      </dgm:t>
    </dgm:pt>
    <dgm:pt modelId="{C894FEA7-E139-4840-A5D1-E3A6488F5936}" type="pres">
      <dgm:prSet presAssocID="{ADC4EC89-EA4B-4162-A864-20C992E63D23}" presName="parentLeftMargin" presStyleLbl="node1" presStyleIdx="0" presStyleCnt="3"/>
      <dgm:spPr/>
      <dgm:t>
        <a:bodyPr/>
        <a:lstStyle/>
        <a:p>
          <a:endParaRPr lang="en-GB"/>
        </a:p>
      </dgm:t>
    </dgm:pt>
    <dgm:pt modelId="{0A393C1D-2F86-4B2B-8366-377640F4AF49}" type="pres">
      <dgm:prSet presAssocID="{ADC4EC89-EA4B-4162-A864-20C992E63D23}" presName="parentText" presStyleLbl="node1" presStyleIdx="0" presStyleCnt="3" custScaleX="125740">
        <dgm:presLayoutVars>
          <dgm:chMax val="0"/>
          <dgm:bulletEnabled val="1"/>
        </dgm:presLayoutVars>
      </dgm:prSet>
      <dgm:spPr/>
      <dgm:t>
        <a:bodyPr/>
        <a:lstStyle/>
        <a:p>
          <a:endParaRPr lang="en-GB"/>
        </a:p>
      </dgm:t>
    </dgm:pt>
    <dgm:pt modelId="{E262985F-296C-4655-AC67-EB9195B3BB4F}" type="pres">
      <dgm:prSet presAssocID="{ADC4EC89-EA4B-4162-A864-20C992E63D23}" presName="negativeSpace" presStyleCnt="0"/>
      <dgm:spPr/>
      <dgm:t>
        <a:bodyPr/>
        <a:lstStyle/>
        <a:p>
          <a:endParaRPr lang="en-GB"/>
        </a:p>
      </dgm:t>
    </dgm:pt>
    <dgm:pt modelId="{B4D0FDE4-4876-47CE-BFDD-337F078E3A1A}" type="pres">
      <dgm:prSet presAssocID="{ADC4EC89-EA4B-4162-A864-20C992E63D23}" presName="childText" presStyleLbl="conFgAcc1" presStyleIdx="0" presStyleCnt="3">
        <dgm:presLayoutVars>
          <dgm:bulletEnabled val="1"/>
        </dgm:presLayoutVars>
      </dgm:prSet>
      <dgm:spPr/>
      <dgm:t>
        <a:bodyPr/>
        <a:lstStyle/>
        <a:p>
          <a:endParaRPr lang="en-GB"/>
        </a:p>
      </dgm:t>
    </dgm:pt>
    <dgm:pt modelId="{75A3890D-DDC3-4A0E-8855-A22FBAB6C33E}" type="pres">
      <dgm:prSet presAssocID="{A822B9C9-4F10-46B3-B1BE-71ACBB7DB139}" presName="spaceBetweenRectangles" presStyleCnt="0"/>
      <dgm:spPr/>
      <dgm:t>
        <a:bodyPr/>
        <a:lstStyle/>
        <a:p>
          <a:endParaRPr lang="en-GB"/>
        </a:p>
      </dgm:t>
    </dgm:pt>
    <dgm:pt modelId="{0272AD9F-7ED8-43A9-8DFC-3DAC7F600D18}" type="pres">
      <dgm:prSet presAssocID="{A3FC5C94-EA29-47C8-9066-ABB658E09D00}" presName="parentLin" presStyleCnt="0"/>
      <dgm:spPr/>
      <dgm:t>
        <a:bodyPr/>
        <a:lstStyle/>
        <a:p>
          <a:endParaRPr lang="en-GB"/>
        </a:p>
      </dgm:t>
    </dgm:pt>
    <dgm:pt modelId="{8EFDADDE-FF40-4056-A327-E54ED6C676CD}" type="pres">
      <dgm:prSet presAssocID="{A3FC5C94-EA29-47C8-9066-ABB658E09D00}" presName="parentLeftMargin" presStyleLbl="node1" presStyleIdx="0" presStyleCnt="3"/>
      <dgm:spPr/>
      <dgm:t>
        <a:bodyPr/>
        <a:lstStyle/>
        <a:p>
          <a:endParaRPr lang="en-GB"/>
        </a:p>
      </dgm:t>
    </dgm:pt>
    <dgm:pt modelId="{D45CCB47-BA10-414F-AEF3-CEE49F70D704}" type="pres">
      <dgm:prSet presAssocID="{A3FC5C94-EA29-47C8-9066-ABB658E09D00}" presName="parentText" presStyleLbl="node1" presStyleIdx="1" presStyleCnt="3" custScaleX="125740">
        <dgm:presLayoutVars>
          <dgm:chMax val="0"/>
          <dgm:bulletEnabled val="1"/>
        </dgm:presLayoutVars>
      </dgm:prSet>
      <dgm:spPr/>
      <dgm:t>
        <a:bodyPr/>
        <a:lstStyle/>
        <a:p>
          <a:endParaRPr lang="en-GB"/>
        </a:p>
      </dgm:t>
    </dgm:pt>
    <dgm:pt modelId="{14D0EDCB-0FC8-4750-B954-AD09CAA3AFF0}" type="pres">
      <dgm:prSet presAssocID="{A3FC5C94-EA29-47C8-9066-ABB658E09D00}" presName="negativeSpace" presStyleCnt="0"/>
      <dgm:spPr/>
      <dgm:t>
        <a:bodyPr/>
        <a:lstStyle/>
        <a:p>
          <a:endParaRPr lang="en-GB"/>
        </a:p>
      </dgm:t>
    </dgm:pt>
    <dgm:pt modelId="{35920D16-C0C7-4BD3-9EB5-C6E47537CA0E}" type="pres">
      <dgm:prSet presAssocID="{A3FC5C94-EA29-47C8-9066-ABB658E09D00}" presName="childText" presStyleLbl="conFgAcc1" presStyleIdx="1" presStyleCnt="3">
        <dgm:presLayoutVars>
          <dgm:bulletEnabled val="1"/>
        </dgm:presLayoutVars>
      </dgm:prSet>
      <dgm:spPr/>
      <dgm:t>
        <a:bodyPr/>
        <a:lstStyle/>
        <a:p>
          <a:endParaRPr lang="en-GB"/>
        </a:p>
      </dgm:t>
    </dgm:pt>
    <dgm:pt modelId="{500B366D-5B03-4579-9558-F57C324E3025}" type="pres">
      <dgm:prSet presAssocID="{F7E049C0-BD23-4A68-9AFC-FB5C6F3C9531}" presName="spaceBetweenRectangles" presStyleCnt="0"/>
      <dgm:spPr/>
      <dgm:t>
        <a:bodyPr/>
        <a:lstStyle/>
        <a:p>
          <a:endParaRPr lang="en-GB"/>
        </a:p>
      </dgm:t>
    </dgm:pt>
    <dgm:pt modelId="{EBF71BB5-E4DC-4E8D-B050-522BC37F78CB}" type="pres">
      <dgm:prSet presAssocID="{E5605838-48F1-4E8E-9804-E93581394498}" presName="parentLin" presStyleCnt="0"/>
      <dgm:spPr/>
      <dgm:t>
        <a:bodyPr/>
        <a:lstStyle/>
        <a:p>
          <a:endParaRPr lang="en-GB"/>
        </a:p>
      </dgm:t>
    </dgm:pt>
    <dgm:pt modelId="{31DD22D6-DCED-4732-A614-39D8E1D08921}" type="pres">
      <dgm:prSet presAssocID="{E5605838-48F1-4E8E-9804-E93581394498}" presName="parentLeftMargin" presStyleLbl="node1" presStyleIdx="1" presStyleCnt="3"/>
      <dgm:spPr/>
      <dgm:t>
        <a:bodyPr/>
        <a:lstStyle/>
        <a:p>
          <a:endParaRPr lang="en-GB"/>
        </a:p>
      </dgm:t>
    </dgm:pt>
    <dgm:pt modelId="{B8D0EBA3-E233-42B3-8C4F-CE1F2DBCE451}" type="pres">
      <dgm:prSet presAssocID="{E5605838-48F1-4E8E-9804-E93581394498}" presName="parentText" presStyleLbl="node1" presStyleIdx="2" presStyleCnt="3" custScaleX="125740">
        <dgm:presLayoutVars>
          <dgm:chMax val="0"/>
          <dgm:bulletEnabled val="1"/>
        </dgm:presLayoutVars>
      </dgm:prSet>
      <dgm:spPr/>
      <dgm:t>
        <a:bodyPr/>
        <a:lstStyle/>
        <a:p>
          <a:endParaRPr lang="en-GB"/>
        </a:p>
      </dgm:t>
    </dgm:pt>
    <dgm:pt modelId="{5D5C705B-6A0B-4011-A872-21F5FF7BDB34}" type="pres">
      <dgm:prSet presAssocID="{E5605838-48F1-4E8E-9804-E93581394498}" presName="negativeSpace" presStyleCnt="0"/>
      <dgm:spPr/>
      <dgm:t>
        <a:bodyPr/>
        <a:lstStyle/>
        <a:p>
          <a:endParaRPr lang="en-GB"/>
        </a:p>
      </dgm:t>
    </dgm:pt>
    <dgm:pt modelId="{A2FCF48F-583D-4C9D-AC68-06C585F4E973}" type="pres">
      <dgm:prSet presAssocID="{E5605838-48F1-4E8E-9804-E93581394498}" presName="childText" presStyleLbl="conFgAcc1" presStyleIdx="2" presStyleCnt="3">
        <dgm:presLayoutVars>
          <dgm:bulletEnabled val="1"/>
        </dgm:presLayoutVars>
      </dgm:prSet>
      <dgm:spPr/>
      <dgm:t>
        <a:bodyPr/>
        <a:lstStyle/>
        <a:p>
          <a:endParaRPr lang="en-GB"/>
        </a:p>
      </dgm:t>
    </dgm:pt>
  </dgm:ptLst>
  <dgm:cxnLst>
    <dgm:cxn modelId="{5DC8B1A9-5FBE-4CF8-876C-FBD4F28B7D2F}" type="presOf" srcId="{029B6DBE-27F5-4839-831D-ED6401954533}" destId="{30703ABA-BF7E-4C15-9E47-7CFFC6509E19}" srcOrd="0" destOrd="0" presId="urn:microsoft.com/office/officeart/2005/8/layout/list1"/>
    <dgm:cxn modelId="{314EA6F2-283D-46D9-A0D2-A3C1C7B4A17F}" type="presOf" srcId="{E5605838-48F1-4E8E-9804-E93581394498}" destId="{B8D0EBA3-E233-42B3-8C4F-CE1F2DBCE451}" srcOrd="1" destOrd="0" presId="urn:microsoft.com/office/officeart/2005/8/layout/list1"/>
    <dgm:cxn modelId="{133F0A5E-7ECB-48C7-91A9-2A4B5637C339}" type="presOf" srcId="{A3FC5C94-EA29-47C8-9066-ABB658E09D00}" destId="{D45CCB47-BA10-414F-AEF3-CEE49F70D704}" srcOrd="1" destOrd="0" presId="urn:microsoft.com/office/officeart/2005/8/layout/list1"/>
    <dgm:cxn modelId="{FA303B52-D467-417D-B458-EE519CE1FCEB}" type="presOf" srcId="{E5605838-48F1-4E8E-9804-E93581394498}" destId="{31DD22D6-DCED-4732-A614-39D8E1D08921}" srcOrd="0" destOrd="0" presId="urn:microsoft.com/office/officeart/2005/8/layout/list1"/>
    <dgm:cxn modelId="{BF950A0B-9838-4CEB-BC7A-F402ED5FBB3D}" type="presOf" srcId="{ADC4EC89-EA4B-4162-A864-20C992E63D23}" destId="{C894FEA7-E139-4840-A5D1-E3A6488F5936}" srcOrd="0" destOrd="0" presId="urn:microsoft.com/office/officeart/2005/8/layout/list1"/>
    <dgm:cxn modelId="{71E40F49-9C32-4972-A161-06489E956ABB}" type="presOf" srcId="{ADC4EC89-EA4B-4162-A864-20C992E63D23}" destId="{0A393C1D-2F86-4B2B-8366-377640F4AF49}" srcOrd="1" destOrd="0" presId="urn:microsoft.com/office/officeart/2005/8/layout/list1"/>
    <dgm:cxn modelId="{E516F55F-8F4E-4C18-9549-B89C57F57E9D}" srcId="{029B6DBE-27F5-4839-831D-ED6401954533}" destId="{E5605838-48F1-4E8E-9804-E93581394498}" srcOrd="2" destOrd="0" parTransId="{4E9DD800-AE81-4759-90A9-38A76D7DE299}" sibTransId="{6373A74D-5CE9-4F4B-ADA2-7EDE69C5DBE8}"/>
    <dgm:cxn modelId="{BE2B2B54-411A-48C0-9EEF-BEB32F1467E8}" type="presOf" srcId="{A3FC5C94-EA29-47C8-9066-ABB658E09D00}" destId="{8EFDADDE-FF40-4056-A327-E54ED6C676CD}" srcOrd="0" destOrd="0" presId="urn:microsoft.com/office/officeart/2005/8/layout/list1"/>
    <dgm:cxn modelId="{6376BB00-88E4-4240-A8D0-966645A5EE4C}" srcId="{029B6DBE-27F5-4839-831D-ED6401954533}" destId="{A3FC5C94-EA29-47C8-9066-ABB658E09D00}" srcOrd="1" destOrd="0" parTransId="{49919D70-1AE9-4B06-A880-29D9A65247FD}" sibTransId="{F7E049C0-BD23-4A68-9AFC-FB5C6F3C9531}"/>
    <dgm:cxn modelId="{171CE157-4444-43E9-9086-CA1A2BB31E94}" srcId="{029B6DBE-27F5-4839-831D-ED6401954533}" destId="{ADC4EC89-EA4B-4162-A864-20C992E63D23}" srcOrd="0" destOrd="0" parTransId="{94666149-DE35-4D44-A666-73292119BB45}" sibTransId="{A822B9C9-4F10-46B3-B1BE-71ACBB7DB139}"/>
    <dgm:cxn modelId="{6D02D53A-88E6-4A0D-BB66-E99A8BC995AF}" type="presParOf" srcId="{30703ABA-BF7E-4C15-9E47-7CFFC6509E19}" destId="{B65FB583-39B4-4197-AA28-05ABC0346C48}" srcOrd="0" destOrd="0" presId="urn:microsoft.com/office/officeart/2005/8/layout/list1"/>
    <dgm:cxn modelId="{1C4478E8-EDF3-41E8-BA44-802953905D23}" type="presParOf" srcId="{B65FB583-39B4-4197-AA28-05ABC0346C48}" destId="{C894FEA7-E139-4840-A5D1-E3A6488F5936}" srcOrd="0" destOrd="0" presId="urn:microsoft.com/office/officeart/2005/8/layout/list1"/>
    <dgm:cxn modelId="{D91BC113-1FFC-46CF-804B-B6DAE8D39BF0}" type="presParOf" srcId="{B65FB583-39B4-4197-AA28-05ABC0346C48}" destId="{0A393C1D-2F86-4B2B-8366-377640F4AF49}" srcOrd="1" destOrd="0" presId="urn:microsoft.com/office/officeart/2005/8/layout/list1"/>
    <dgm:cxn modelId="{742FE92A-7471-4ADF-A28E-9AFD44F76964}" type="presParOf" srcId="{30703ABA-BF7E-4C15-9E47-7CFFC6509E19}" destId="{E262985F-296C-4655-AC67-EB9195B3BB4F}" srcOrd="1" destOrd="0" presId="urn:microsoft.com/office/officeart/2005/8/layout/list1"/>
    <dgm:cxn modelId="{7CBAB921-6A69-4551-A816-08A657A6A5B4}" type="presParOf" srcId="{30703ABA-BF7E-4C15-9E47-7CFFC6509E19}" destId="{B4D0FDE4-4876-47CE-BFDD-337F078E3A1A}" srcOrd="2" destOrd="0" presId="urn:microsoft.com/office/officeart/2005/8/layout/list1"/>
    <dgm:cxn modelId="{37ACDA8B-6DE8-4175-B18F-B00068C5BA64}" type="presParOf" srcId="{30703ABA-BF7E-4C15-9E47-7CFFC6509E19}" destId="{75A3890D-DDC3-4A0E-8855-A22FBAB6C33E}" srcOrd="3" destOrd="0" presId="urn:microsoft.com/office/officeart/2005/8/layout/list1"/>
    <dgm:cxn modelId="{1B0BA6A1-919E-4DD6-A581-6D00536B018C}" type="presParOf" srcId="{30703ABA-BF7E-4C15-9E47-7CFFC6509E19}" destId="{0272AD9F-7ED8-43A9-8DFC-3DAC7F600D18}" srcOrd="4" destOrd="0" presId="urn:microsoft.com/office/officeart/2005/8/layout/list1"/>
    <dgm:cxn modelId="{A7853337-52F0-4C87-9BB8-F39D82B1C993}" type="presParOf" srcId="{0272AD9F-7ED8-43A9-8DFC-3DAC7F600D18}" destId="{8EFDADDE-FF40-4056-A327-E54ED6C676CD}" srcOrd="0" destOrd="0" presId="urn:microsoft.com/office/officeart/2005/8/layout/list1"/>
    <dgm:cxn modelId="{4DE5E8CD-67E8-4423-8C0C-C62ED6F33DC6}" type="presParOf" srcId="{0272AD9F-7ED8-43A9-8DFC-3DAC7F600D18}" destId="{D45CCB47-BA10-414F-AEF3-CEE49F70D704}" srcOrd="1" destOrd="0" presId="urn:microsoft.com/office/officeart/2005/8/layout/list1"/>
    <dgm:cxn modelId="{D027F3A6-B09F-42FB-9D5B-39D567653F4F}" type="presParOf" srcId="{30703ABA-BF7E-4C15-9E47-7CFFC6509E19}" destId="{14D0EDCB-0FC8-4750-B954-AD09CAA3AFF0}" srcOrd="5" destOrd="0" presId="urn:microsoft.com/office/officeart/2005/8/layout/list1"/>
    <dgm:cxn modelId="{C9EF6F37-E3C2-4B79-B1CD-E555B5E70F00}" type="presParOf" srcId="{30703ABA-BF7E-4C15-9E47-7CFFC6509E19}" destId="{35920D16-C0C7-4BD3-9EB5-C6E47537CA0E}" srcOrd="6" destOrd="0" presId="urn:microsoft.com/office/officeart/2005/8/layout/list1"/>
    <dgm:cxn modelId="{96028823-A90D-43BB-808B-F52E7AA1D612}" type="presParOf" srcId="{30703ABA-BF7E-4C15-9E47-7CFFC6509E19}" destId="{500B366D-5B03-4579-9558-F57C324E3025}" srcOrd="7" destOrd="0" presId="urn:microsoft.com/office/officeart/2005/8/layout/list1"/>
    <dgm:cxn modelId="{F64CD76C-045C-4BEA-A1A8-051BEE5D7249}" type="presParOf" srcId="{30703ABA-BF7E-4C15-9E47-7CFFC6509E19}" destId="{EBF71BB5-E4DC-4E8D-B050-522BC37F78CB}" srcOrd="8" destOrd="0" presId="urn:microsoft.com/office/officeart/2005/8/layout/list1"/>
    <dgm:cxn modelId="{462B63A4-5616-432B-9CEE-966D51FB09E5}" type="presParOf" srcId="{EBF71BB5-E4DC-4E8D-B050-522BC37F78CB}" destId="{31DD22D6-DCED-4732-A614-39D8E1D08921}" srcOrd="0" destOrd="0" presId="urn:microsoft.com/office/officeart/2005/8/layout/list1"/>
    <dgm:cxn modelId="{47B03A04-3CC8-4323-8058-88C213F322BA}" type="presParOf" srcId="{EBF71BB5-E4DC-4E8D-B050-522BC37F78CB}" destId="{B8D0EBA3-E233-42B3-8C4F-CE1F2DBCE451}" srcOrd="1" destOrd="0" presId="urn:microsoft.com/office/officeart/2005/8/layout/list1"/>
    <dgm:cxn modelId="{916D8B82-7E6B-4ADD-8713-6EB3C5EC7C4F}" type="presParOf" srcId="{30703ABA-BF7E-4C15-9E47-7CFFC6509E19}" destId="{5D5C705B-6A0B-4011-A872-21F5FF7BDB34}" srcOrd="9" destOrd="0" presId="urn:microsoft.com/office/officeart/2005/8/layout/list1"/>
    <dgm:cxn modelId="{40647C66-DED9-4F10-A051-4525A5A410B7}" type="presParOf" srcId="{30703ABA-BF7E-4C15-9E47-7CFFC6509E19}" destId="{A2FCF48F-583D-4C9D-AC68-06C585F4E97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4EB3BB-4C6F-4260-A5E6-26B7E6CAA8E9}" type="doc">
      <dgm:prSet loTypeId="urn:microsoft.com/office/officeart/2005/8/layout/cycle7" loCatId="cycle" qsTypeId="urn:microsoft.com/office/officeart/2005/8/quickstyle/simple2" qsCatId="simple" csTypeId="urn:microsoft.com/office/officeart/2005/8/colors/accent5_1" csCatId="accent5" phldr="1"/>
      <dgm:spPr/>
      <dgm:t>
        <a:bodyPr/>
        <a:lstStyle/>
        <a:p>
          <a:endParaRPr lang="en-GB"/>
        </a:p>
      </dgm:t>
    </dgm:pt>
    <dgm:pt modelId="{22CF77B5-534F-4A79-9696-FD3921204C07}">
      <dgm:prSet phldrT="[Text]"/>
      <dgm:spPr/>
      <dgm:t>
        <a:bodyPr/>
        <a:lstStyle/>
        <a:p>
          <a:r>
            <a:rPr lang="en-GB" dirty="0" smtClean="0"/>
            <a:t>Paradigm</a:t>
          </a:r>
          <a:endParaRPr lang="en-GB" dirty="0"/>
        </a:p>
      </dgm:t>
    </dgm:pt>
    <dgm:pt modelId="{3BC76D1D-F7EE-4F08-9A99-CF0C517A32BE}" type="parTrans" cxnId="{3ED8EAEB-925F-4530-8B96-E345CC87667E}">
      <dgm:prSet/>
      <dgm:spPr/>
      <dgm:t>
        <a:bodyPr/>
        <a:lstStyle/>
        <a:p>
          <a:endParaRPr lang="en-GB"/>
        </a:p>
      </dgm:t>
    </dgm:pt>
    <dgm:pt modelId="{77B3DEF9-557A-41F8-99DB-F85BD2219AD4}" type="sibTrans" cxnId="{3ED8EAEB-925F-4530-8B96-E345CC87667E}">
      <dgm:prSet/>
      <dgm:spPr/>
      <dgm:t>
        <a:bodyPr/>
        <a:lstStyle/>
        <a:p>
          <a:endParaRPr lang="en-GB"/>
        </a:p>
      </dgm:t>
    </dgm:pt>
    <dgm:pt modelId="{1CF8A32F-15E9-4279-B588-422092EDE278}">
      <dgm:prSet phldrT="[Text]"/>
      <dgm:spPr/>
      <dgm:t>
        <a:bodyPr/>
        <a:lstStyle/>
        <a:p>
          <a:r>
            <a:rPr lang="en-GB" dirty="0" smtClean="0"/>
            <a:t>Scientific question </a:t>
          </a:r>
          <a:endParaRPr lang="en-GB" dirty="0"/>
        </a:p>
      </dgm:t>
    </dgm:pt>
    <dgm:pt modelId="{01F36969-C813-4DC2-A9E2-AD4F7E13D71C}" type="parTrans" cxnId="{8247D8F6-20F3-4554-8CD7-3872E6784E08}">
      <dgm:prSet/>
      <dgm:spPr/>
      <dgm:t>
        <a:bodyPr/>
        <a:lstStyle/>
        <a:p>
          <a:endParaRPr lang="en-GB"/>
        </a:p>
      </dgm:t>
    </dgm:pt>
    <dgm:pt modelId="{34BE3EBD-49FD-43A3-9579-0DD690838194}" type="sibTrans" cxnId="{8247D8F6-20F3-4554-8CD7-3872E6784E08}">
      <dgm:prSet/>
      <dgm:spPr/>
      <dgm:t>
        <a:bodyPr/>
        <a:lstStyle/>
        <a:p>
          <a:endParaRPr lang="en-GB"/>
        </a:p>
      </dgm:t>
    </dgm:pt>
    <dgm:pt modelId="{7A059F54-0080-4A14-84B7-DEFDC1005B01}">
      <dgm:prSet phldrT="[Text]"/>
      <dgm:spPr/>
      <dgm:t>
        <a:bodyPr/>
        <a:lstStyle/>
        <a:p>
          <a:r>
            <a:rPr lang="en-GB" dirty="0" smtClean="0"/>
            <a:t>Hypothesis</a:t>
          </a:r>
          <a:endParaRPr lang="en-GB" dirty="0"/>
        </a:p>
      </dgm:t>
    </dgm:pt>
    <dgm:pt modelId="{EDCA35FA-C30B-4552-9FAE-5AC5A8AE286E}" type="parTrans" cxnId="{D2D9AB03-B44D-49C4-A6E5-206025039584}">
      <dgm:prSet/>
      <dgm:spPr/>
      <dgm:t>
        <a:bodyPr/>
        <a:lstStyle/>
        <a:p>
          <a:endParaRPr lang="en-GB"/>
        </a:p>
      </dgm:t>
    </dgm:pt>
    <dgm:pt modelId="{B1823334-C2F7-420C-9D2F-989D49DE14E8}" type="sibTrans" cxnId="{D2D9AB03-B44D-49C4-A6E5-206025039584}">
      <dgm:prSet/>
      <dgm:spPr/>
      <dgm:t>
        <a:bodyPr/>
        <a:lstStyle/>
        <a:p>
          <a:endParaRPr lang="en-GB"/>
        </a:p>
      </dgm:t>
    </dgm:pt>
    <dgm:pt modelId="{117BC728-00DB-4E20-AAC8-2EAF64627FD9}" type="pres">
      <dgm:prSet presAssocID="{644EB3BB-4C6F-4260-A5E6-26B7E6CAA8E9}" presName="Name0" presStyleCnt="0">
        <dgm:presLayoutVars>
          <dgm:dir/>
          <dgm:resizeHandles val="exact"/>
        </dgm:presLayoutVars>
      </dgm:prSet>
      <dgm:spPr/>
      <dgm:t>
        <a:bodyPr/>
        <a:lstStyle/>
        <a:p>
          <a:endParaRPr lang="en-GB"/>
        </a:p>
      </dgm:t>
    </dgm:pt>
    <dgm:pt modelId="{E8D3DEB5-84F9-40A5-9316-55475F902D26}" type="pres">
      <dgm:prSet presAssocID="{22CF77B5-534F-4A79-9696-FD3921204C07}" presName="node" presStyleLbl="node1" presStyleIdx="0" presStyleCnt="3">
        <dgm:presLayoutVars>
          <dgm:bulletEnabled val="1"/>
        </dgm:presLayoutVars>
      </dgm:prSet>
      <dgm:spPr/>
      <dgm:t>
        <a:bodyPr/>
        <a:lstStyle/>
        <a:p>
          <a:endParaRPr lang="en-GB"/>
        </a:p>
      </dgm:t>
    </dgm:pt>
    <dgm:pt modelId="{E682B362-FFFD-4AAB-93F1-55C99CC19A4E}" type="pres">
      <dgm:prSet presAssocID="{77B3DEF9-557A-41F8-99DB-F85BD2219AD4}" presName="sibTrans" presStyleLbl="sibTrans2D1" presStyleIdx="0" presStyleCnt="3"/>
      <dgm:spPr/>
      <dgm:t>
        <a:bodyPr/>
        <a:lstStyle/>
        <a:p>
          <a:endParaRPr lang="en-GB"/>
        </a:p>
      </dgm:t>
    </dgm:pt>
    <dgm:pt modelId="{057FB9AE-9A41-4AAE-81EB-41E6A55C2278}" type="pres">
      <dgm:prSet presAssocID="{77B3DEF9-557A-41F8-99DB-F85BD2219AD4}" presName="connectorText" presStyleLbl="sibTrans2D1" presStyleIdx="0" presStyleCnt="3"/>
      <dgm:spPr/>
      <dgm:t>
        <a:bodyPr/>
        <a:lstStyle/>
        <a:p>
          <a:endParaRPr lang="en-GB"/>
        </a:p>
      </dgm:t>
    </dgm:pt>
    <dgm:pt modelId="{57C651E3-BE61-4487-9DC4-CE5057EA6816}" type="pres">
      <dgm:prSet presAssocID="{1CF8A32F-15E9-4279-B588-422092EDE278}" presName="node" presStyleLbl="node1" presStyleIdx="1" presStyleCnt="3">
        <dgm:presLayoutVars>
          <dgm:bulletEnabled val="1"/>
        </dgm:presLayoutVars>
      </dgm:prSet>
      <dgm:spPr/>
      <dgm:t>
        <a:bodyPr/>
        <a:lstStyle/>
        <a:p>
          <a:endParaRPr lang="en-GB"/>
        </a:p>
      </dgm:t>
    </dgm:pt>
    <dgm:pt modelId="{D0D0259E-7194-4352-B70A-81DFC7F1C6A5}" type="pres">
      <dgm:prSet presAssocID="{34BE3EBD-49FD-43A3-9579-0DD690838194}" presName="sibTrans" presStyleLbl="sibTrans2D1" presStyleIdx="1" presStyleCnt="3"/>
      <dgm:spPr/>
      <dgm:t>
        <a:bodyPr/>
        <a:lstStyle/>
        <a:p>
          <a:endParaRPr lang="en-GB"/>
        </a:p>
      </dgm:t>
    </dgm:pt>
    <dgm:pt modelId="{CF369ECC-9093-4781-856B-08F5043ADE68}" type="pres">
      <dgm:prSet presAssocID="{34BE3EBD-49FD-43A3-9579-0DD690838194}" presName="connectorText" presStyleLbl="sibTrans2D1" presStyleIdx="1" presStyleCnt="3"/>
      <dgm:spPr/>
      <dgm:t>
        <a:bodyPr/>
        <a:lstStyle/>
        <a:p>
          <a:endParaRPr lang="en-GB"/>
        </a:p>
      </dgm:t>
    </dgm:pt>
    <dgm:pt modelId="{F0B18BE8-3045-48D1-B6FB-464CAEDCE8E1}" type="pres">
      <dgm:prSet presAssocID="{7A059F54-0080-4A14-84B7-DEFDC1005B01}" presName="node" presStyleLbl="node1" presStyleIdx="2" presStyleCnt="3">
        <dgm:presLayoutVars>
          <dgm:bulletEnabled val="1"/>
        </dgm:presLayoutVars>
      </dgm:prSet>
      <dgm:spPr/>
      <dgm:t>
        <a:bodyPr/>
        <a:lstStyle/>
        <a:p>
          <a:endParaRPr lang="en-GB"/>
        </a:p>
      </dgm:t>
    </dgm:pt>
    <dgm:pt modelId="{4BAC16EA-E525-401F-AE51-A11E646DBBEF}" type="pres">
      <dgm:prSet presAssocID="{B1823334-C2F7-420C-9D2F-989D49DE14E8}" presName="sibTrans" presStyleLbl="sibTrans2D1" presStyleIdx="2" presStyleCnt="3"/>
      <dgm:spPr/>
      <dgm:t>
        <a:bodyPr/>
        <a:lstStyle/>
        <a:p>
          <a:endParaRPr lang="en-GB"/>
        </a:p>
      </dgm:t>
    </dgm:pt>
    <dgm:pt modelId="{F5F3BFDB-2401-4506-A647-A9C104E138A1}" type="pres">
      <dgm:prSet presAssocID="{B1823334-C2F7-420C-9D2F-989D49DE14E8}" presName="connectorText" presStyleLbl="sibTrans2D1" presStyleIdx="2" presStyleCnt="3"/>
      <dgm:spPr/>
      <dgm:t>
        <a:bodyPr/>
        <a:lstStyle/>
        <a:p>
          <a:endParaRPr lang="en-GB"/>
        </a:p>
      </dgm:t>
    </dgm:pt>
  </dgm:ptLst>
  <dgm:cxnLst>
    <dgm:cxn modelId="{8247D8F6-20F3-4554-8CD7-3872E6784E08}" srcId="{644EB3BB-4C6F-4260-A5E6-26B7E6CAA8E9}" destId="{1CF8A32F-15E9-4279-B588-422092EDE278}" srcOrd="1" destOrd="0" parTransId="{01F36969-C813-4DC2-A9E2-AD4F7E13D71C}" sibTransId="{34BE3EBD-49FD-43A3-9579-0DD690838194}"/>
    <dgm:cxn modelId="{3ED8EAEB-925F-4530-8B96-E345CC87667E}" srcId="{644EB3BB-4C6F-4260-A5E6-26B7E6CAA8E9}" destId="{22CF77B5-534F-4A79-9696-FD3921204C07}" srcOrd="0" destOrd="0" parTransId="{3BC76D1D-F7EE-4F08-9A99-CF0C517A32BE}" sibTransId="{77B3DEF9-557A-41F8-99DB-F85BD2219AD4}"/>
    <dgm:cxn modelId="{A93E3334-A868-4D3E-886A-4A980BA1FF83}" type="presOf" srcId="{34BE3EBD-49FD-43A3-9579-0DD690838194}" destId="{CF369ECC-9093-4781-856B-08F5043ADE68}" srcOrd="1" destOrd="0" presId="urn:microsoft.com/office/officeart/2005/8/layout/cycle7"/>
    <dgm:cxn modelId="{BC1006D5-4B81-4264-8A8A-A3FC7D8EA09B}" type="presOf" srcId="{34BE3EBD-49FD-43A3-9579-0DD690838194}" destId="{D0D0259E-7194-4352-B70A-81DFC7F1C6A5}" srcOrd="0" destOrd="0" presId="urn:microsoft.com/office/officeart/2005/8/layout/cycle7"/>
    <dgm:cxn modelId="{D2D9AB03-B44D-49C4-A6E5-206025039584}" srcId="{644EB3BB-4C6F-4260-A5E6-26B7E6CAA8E9}" destId="{7A059F54-0080-4A14-84B7-DEFDC1005B01}" srcOrd="2" destOrd="0" parTransId="{EDCA35FA-C30B-4552-9FAE-5AC5A8AE286E}" sibTransId="{B1823334-C2F7-420C-9D2F-989D49DE14E8}"/>
    <dgm:cxn modelId="{F34938E4-1028-469F-9691-66E7355789F0}" type="presOf" srcId="{644EB3BB-4C6F-4260-A5E6-26B7E6CAA8E9}" destId="{117BC728-00DB-4E20-AAC8-2EAF64627FD9}" srcOrd="0" destOrd="0" presId="urn:microsoft.com/office/officeart/2005/8/layout/cycle7"/>
    <dgm:cxn modelId="{08F70C0F-6FC5-495A-B21B-C3B6F9150675}" type="presOf" srcId="{77B3DEF9-557A-41F8-99DB-F85BD2219AD4}" destId="{057FB9AE-9A41-4AAE-81EB-41E6A55C2278}" srcOrd="1" destOrd="0" presId="urn:microsoft.com/office/officeart/2005/8/layout/cycle7"/>
    <dgm:cxn modelId="{FF8A2BD4-ABD5-42F7-81EB-00FBEA0E5E9D}" type="presOf" srcId="{B1823334-C2F7-420C-9D2F-989D49DE14E8}" destId="{F5F3BFDB-2401-4506-A647-A9C104E138A1}" srcOrd="1" destOrd="0" presId="urn:microsoft.com/office/officeart/2005/8/layout/cycle7"/>
    <dgm:cxn modelId="{64D60CC8-6170-46B3-AF22-7F4964D8FAED}" type="presOf" srcId="{1CF8A32F-15E9-4279-B588-422092EDE278}" destId="{57C651E3-BE61-4487-9DC4-CE5057EA6816}" srcOrd="0" destOrd="0" presId="urn:microsoft.com/office/officeart/2005/8/layout/cycle7"/>
    <dgm:cxn modelId="{40446096-B97D-4BB7-9578-65A8BA1352CB}" type="presOf" srcId="{77B3DEF9-557A-41F8-99DB-F85BD2219AD4}" destId="{E682B362-FFFD-4AAB-93F1-55C99CC19A4E}" srcOrd="0" destOrd="0" presId="urn:microsoft.com/office/officeart/2005/8/layout/cycle7"/>
    <dgm:cxn modelId="{CBA4B7EB-6560-4672-850E-D7FDFB4FAB5D}" type="presOf" srcId="{7A059F54-0080-4A14-84B7-DEFDC1005B01}" destId="{F0B18BE8-3045-48D1-B6FB-464CAEDCE8E1}" srcOrd="0" destOrd="0" presId="urn:microsoft.com/office/officeart/2005/8/layout/cycle7"/>
    <dgm:cxn modelId="{21E72100-1D01-4172-B2D3-A39EFE086ED7}" type="presOf" srcId="{B1823334-C2F7-420C-9D2F-989D49DE14E8}" destId="{4BAC16EA-E525-401F-AE51-A11E646DBBEF}" srcOrd="0" destOrd="0" presId="urn:microsoft.com/office/officeart/2005/8/layout/cycle7"/>
    <dgm:cxn modelId="{650CC39C-89C4-4FC4-801C-5F0F4DF2E62B}" type="presOf" srcId="{22CF77B5-534F-4A79-9696-FD3921204C07}" destId="{E8D3DEB5-84F9-40A5-9316-55475F902D26}" srcOrd="0" destOrd="0" presId="urn:microsoft.com/office/officeart/2005/8/layout/cycle7"/>
    <dgm:cxn modelId="{29EDF161-0AE5-4642-867C-9A1B9DB1741A}" type="presParOf" srcId="{117BC728-00DB-4E20-AAC8-2EAF64627FD9}" destId="{E8D3DEB5-84F9-40A5-9316-55475F902D26}" srcOrd="0" destOrd="0" presId="urn:microsoft.com/office/officeart/2005/8/layout/cycle7"/>
    <dgm:cxn modelId="{36A1F017-9A89-4186-B6F0-3722873AF2DF}" type="presParOf" srcId="{117BC728-00DB-4E20-AAC8-2EAF64627FD9}" destId="{E682B362-FFFD-4AAB-93F1-55C99CC19A4E}" srcOrd="1" destOrd="0" presId="urn:microsoft.com/office/officeart/2005/8/layout/cycle7"/>
    <dgm:cxn modelId="{432ADFBF-D61D-4697-94DF-5BB2081A2B30}" type="presParOf" srcId="{E682B362-FFFD-4AAB-93F1-55C99CC19A4E}" destId="{057FB9AE-9A41-4AAE-81EB-41E6A55C2278}" srcOrd="0" destOrd="0" presId="urn:microsoft.com/office/officeart/2005/8/layout/cycle7"/>
    <dgm:cxn modelId="{62B6D14E-A02E-43C8-AA77-5D41EA076B50}" type="presParOf" srcId="{117BC728-00DB-4E20-AAC8-2EAF64627FD9}" destId="{57C651E3-BE61-4487-9DC4-CE5057EA6816}" srcOrd="2" destOrd="0" presId="urn:microsoft.com/office/officeart/2005/8/layout/cycle7"/>
    <dgm:cxn modelId="{1379A729-A4D1-47B5-9FD1-2DE111A55CE5}" type="presParOf" srcId="{117BC728-00DB-4E20-AAC8-2EAF64627FD9}" destId="{D0D0259E-7194-4352-B70A-81DFC7F1C6A5}" srcOrd="3" destOrd="0" presId="urn:microsoft.com/office/officeart/2005/8/layout/cycle7"/>
    <dgm:cxn modelId="{3997524F-ED90-4390-948B-9021A7ADE10C}" type="presParOf" srcId="{D0D0259E-7194-4352-B70A-81DFC7F1C6A5}" destId="{CF369ECC-9093-4781-856B-08F5043ADE68}" srcOrd="0" destOrd="0" presId="urn:microsoft.com/office/officeart/2005/8/layout/cycle7"/>
    <dgm:cxn modelId="{38F9D46F-851C-46AC-8642-BB4DC2C97C3D}" type="presParOf" srcId="{117BC728-00DB-4E20-AAC8-2EAF64627FD9}" destId="{F0B18BE8-3045-48D1-B6FB-464CAEDCE8E1}" srcOrd="4" destOrd="0" presId="urn:microsoft.com/office/officeart/2005/8/layout/cycle7"/>
    <dgm:cxn modelId="{8E6CED80-00D6-4E61-920A-78E3C4BDF919}" type="presParOf" srcId="{117BC728-00DB-4E20-AAC8-2EAF64627FD9}" destId="{4BAC16EA-E525-401F-AE51-A11E646DBBEF}" srcOrd="5" destOrd="0" presId="urn:microsoft.com/office/officeart/2005/8/layout/cycle7"/>
    <dgm:cxn modelId="{80F54DBD-E4F3-4A7B-9059-67EC4BA611C3}" type="presParOf" srcId="{4BAC16EA-E525-401F-AE51-A11E646DBBEF}" destId="{F5F3BFDB-2401-4506-A647-A9C104E138A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5FDA44-F636-4544-BA40-048B51775887}"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GB"/>
        </a:p>
      </dgm:t>
    </dgm:pt>
    <dgm:pt modelId="{D4709FA6-C8A9-46FF-A05E-46C1E0CA10DB}">
      <dgm:prSet phldrT="[Text]"/>
      <dgm:spPr/>
      <dgm:t>
        <a:bodyPr/>
        <a:lstStyle/>
        <a:p>
          <a:pPr algn="just"/>
          <a:r>
            <a:rPr lang="en-GB" dirty="0" smtClean="0"/>
            <a:t>Categorical</a:t>
          </a:r>
          <a:endParaRPr lang="en-GB" dirty="0"/>
        </a:p>
      </dgm:t>
    </dgm:pt>
    <dgm:pt modelId="{7C455161-F063-4471-87DE-088E3DC4C1DC}" type="parTrans" cxnId="{9534AB62-D234-4664-AB03-D64838C9591E}">
      <dgm:prSet/>
      <dgm:spPr/>
      <dgm:t>
        <a:bodyPr/>
        <a:lstStyle/>
        <a:p>
          <a:endParaRPr lang="en-GB"/>
        </a:p>
      </dgm:t>
    </dgm:pt>
    <dgm:pt modelId="{F4749444-8AA1-493E-9D5B-8A1F44D19216}" type="sibTrans" cxnId="{9534AB62-D234-4664-AB03-D64838C9591E}">
      <dgm:prSet/>
      <dgm:spPr/>
      <dgm:t>
        <a:bodyPr/>
        <a:lstStyle/>
        <a:p>
          <a:endParaRPr lang="en-GB"/>
        </a:p>
      </dgm:t>
    </dgm:pt>
    <dgm:pt modelId="{67AA2FD7-523A-41CC-B40B-4DD55C18F455}">
      <dgm:prSet phldrT="[Text]"/>
      <dgm:spPr/>
      <dgm:t>
        <a:bodyPr/>
        <a:lstStyle/>
        <a:p>
          <a:pPr algn="just"/>
          <a:r>
            <a:rPr lang="en-GB" dirty="0" smtClean="0"/>
            <a:t>comparing the activity between stimulus types.</a:t>
          </a:r>
          <a:endParaRPr lang="en-GB" dirty="0"/>
        </a:p>
      </dgm:t>
    </dgm:pt>
    <dgm:pt modelId="{7BD6243E-6071-431E-8884-47FEADE36DA6}" type="parTrans" cxnId="{4C1A01F0-349D-4E31-8CA5-E62154231D6B}">
      <dgm:prSet/>
      <dgm:spPr/>
      <dgm:t>
        <a:bodyPr/>
        <a:lstStyle/>
        <a:p>
          <a:endParaRPr lang="en-GB"/>
        </a:p>
      </dgm:t>
    </dgm:pt>
    <dgm:pt modelId="{A4B94FBC-7318-4287-ABD5-A592099B68C9}" type="sibTrans" cxnId="{4C1A01F0-349D-4E31-8CA5-E62154231D6B}">
      <dgm:prSet/>
      <dgm:spPr/>
      <dgm:t>
        <a:bodyPr/>
        <a:lstStyle/>
        <a:p>
          <a:endParaRPr lang="en-GB"/>
        </a:p>
      </dgm:t>
    </dgm:pt>
    <dgm:pt modelId="{BBAD667F-7813-4CE3-A8A3-E434DD83DD3E}">
      <dgm:prSet phldrT="[Text]"/>
      <dgm:spPr/>
      <dgm:t>
        <a:bodyPr/>
        <a:lstStyle/>
        <a:p>
          <a:pPr algn="just"/>
          <a:r>
            <a:rPr lang="en-GB" dirty="0" smtClean="0"/>
            <a:t>Parametric</a:t>
          </a:r>
          <a:endParaRPr lang="en-GB" dirty="0"/>
        </a:p>
      </dgm:t>
    </dgm:pt>
    <dgm:pt modelId="{E2C2AE0F-2D07-400C-889E-E9830CF3897B}" type="parTrans" cxnId="{76FD6145-2EEB-48D3-83A9-F6D408E7845A}">
      <dgm:prSet/>
      <dgm:spPr/>
      <dgm:t>
        <a:bodyPr/>
        <a:lstStyle/>
        <a:p>
          <a:endParaRPr lang="en-GB"/>
        </a:p>
      </dgm:t>
    </dgm:pt>
    <dgm:pt modelId="{9E600F0B-A2FC-4575-AD47-93CFE29DFF63}" type="sibTrans" cxnId="{76FD6145-2EEB-48D3-83A9-F6D408E7845A}">
      <dgm:prSet/>
      <dgm:spPr/>
      <dgm:t>
        <a:bodyPr/>
        <a:lstStyle/>
        <a:p>
          <a:endParaRPr lang="en-GB"/>
        </a:p>
      </dgm:t>
    </dgm:pt>
    <dgm:pt modelId="{94268D12-664E-4D54-8BE4-CF852B4A360E}">
      <dgm:prSet phldrT="[Text]"/>
      <dgm:spPr/>
      <dgm:t>
        <a:bodyPr/>
        <a:lstStyle/>
        <a:p>
          <a:pPr algn="just"/>
          <a:r>
            <a:rPr lang="en-GB" dirty="0" smtClean="0"/>
            <a:t>continuous values, and may have as many ‘levels’ as there are values (Henson, 2006).</a:t>
          </a:r>
          <a:endParaRPr lang="en-GB" dirty="0"/>
        </a:p>
      </dgm:t>
    </dgm:pt>
    <dgm:pt modelId="{6A70AE57-571A-49F7-92A4-C6B865EF4D65}" type="parTrans" cxnId="{385BC6B4-ADC6-4B13-9EC4-D8C0ECAF66FD}">
      <dgm:prSet/>
      <dgm:spPr/>
      <dgm:t>
        <a:bodyPr/>
        <a:lstStyle/>
        <a:p>
          <a:endParaRPr lang="en-GB"/>
        </a:p>
      </dgm:t>
    </dgm:pt>
    <dgm:pt modelId="{31764845-0800-4B75-BDC8-64D41BB5C264}" type="sibTrans" cxnId="{385BC6B4-ADC6-4B13-9EC4-D8C0ECAF66FD}">
      <dgm:prSet/>
      <dgm:spPr/>
      <dgm:t>
        <a:bodyPr/>
        <a:lstStyle/>
        <a:p>
          <a:endParaRPr lang="en-GB"/>
        </a:p>
      </dgm:t>
    </dgm:pt>
    <dgm:pt modelId="{F6DF6769-D419-4926-A253-9F3BC776557C}">
      <dgm:prSet phldrT="[Text]"/>
      <dgm:spPr/>
      <dgm:t>
        <a:bodyPr/>
        <a:lstStyle/>
        <a:p>
          <a:pPr algn="just"/>
          <a:r>
            <a:rPr lang="en-GB" dirty="0" smtClean="0"/>
            <a:t>Factorial</a:t>
          </a:r>
          <a:endParaRPr lang="en-GB" dirty="0"/>
        </a:p>
      </dgm:t>
    </dgm:pt>
    <dgm:pt modelId="{A625F378-EC58-4279-A99B-2DA0831C8B1D}" type="parTrans" cxnId="{85BB5368-F026-4FA5-B9F8-4CCE275084D0}">
      <dgm:prSet/>
      <dgm:spPr/>
      <dgm:t>
        <a:bodyPr/>
        <a:lstStyle/>
        <a:p>
          <a:endParaRPr lang="en-GB"/>
        </a:p>
      </dgm:t>
    </dgm:pt>
    <dgm:pt modelId="{736CDECB-0EB7-4153-9079-6C01FEA7FA7A}" type="sibTrans" cxnId="{85BB5368-F026-4FA5-B9F8-4CCE275084D0}">
      <dgm:prSet/>
      <dgm:spPr/>
      <dgm:t>
        <a:bodyPr/>
        <a:lstStyle/>
        <a:p>
          <a:endParaRPr lang="en-GB"/>
        </a:p>
      </dgm:t>
    </dgm:pt>
    <dgm:pt modelId="{1B9779ED-54D8-4801-BD52-2208E887AE53}">
      <dgm:prSet phldrT="[Text]"/>
      <dgm:spPr/>
      <dgm:t>
        <a:bodyPr/>
        <a:lstStyle/>
        <a:p>
          <a:pPr algn="just"/>
          <a:r>
            <a:rPr lang="en-GB" dirty="0" smtClean="0"/>
            <a:t>combining two or more factors within a task and looking at the effect of one factor on the response to other factor.</a:t>
          </a:r>
          <a:endParaRPr lang="en-GB" dirty="0"/>
        </a:p>
      </dgm:t>
    </dgm:pt>
    <dgm:pt modelId="{206C27EB-497F-4033-8EF3-C40765DCA726}" type="parTrans" cxnId="{679F2377-46BB-43AC-8CE6-148A1E97C115}">
      <dgm:prSet/>
      <dgm:spPr/>
      <dgm:t>
        <a:bodyPr/>
        <a:lstStyle/>
        <a:p>
          <a:endParaRPr lang="en-GB"/>
        </a:p>
      </dgm:t>
    </dgm:pt>
    <dgm:pt modelId="{84AE1FBE-1537-4601-B28A-BEDD676EFEB6}" type="sibTrans" cxnId="{679F2377-46BB-43AC-8CE6-148A1E97C115}">
      <dgm:prSet/>
      <dgm:spPr/>
      <dgm:t>
        <a:bodyPr/>
        <a:lstStyle/>
        <a:p>
          <a:endParaRPr lang="en-GB"/>
        </a:p>
      </dgm:t>
    </dgm:pt>
    <dgm:pt modelId="{AFD5A673-CD4D-45A2-83E9-CEAD70D9BF8B}" type="pres">
      <dgm:prSet presAssocID="{905FDA44-F636-4544-BA40-048B51775887}" presName="Name0" presStyleCnt="0">
        <dgm:presLayoutVars>
          <dgm:dir/>
          <dgm:animLvl val="lvl"/>
          <dgm:resizeHandles val="exact"/>
        </dgm:presLayoutVars>
      </dgm:prSet>
      <dgm:spPr/>
      <dgm:t>
        <a:bodyPr/>
        <a:lstStyle/>
        <a:p>
          <a:endParaRPr lang="en-GB"/>
        </a:p>
      </dgm:t>
    </dgm:pt>
    <dgm:pt modelId="{EFD49BCB-BA67-495A-A5FC-0457F3404897}" type="pres">
      <dgm:prSet presAssocID="{D4709FA6-C8A9-46FF-A05E-46C1E0CA10DB}" presName="linNode" presStyleCnt="0"/>
      <dgm:spPr/>
    </dgm:pt>
    <dgm:pt modelId="{60614183-EDC8-4019-A3BD-39D2F4077849}" type="pres">
      <dgm:prSet presAssocID="{D4709FA6-C8A9-46FF-A05E-46C1E0CA10DB}" presName="parentText" presStyleLbl="node1" presStyleIdx="0" presStyleCnt="3">
        <dgm:presLayoutVars>
          <dgm:chMax val="1"/>
          <dgm:bulletEnabled val="1"/>
        </dgm:presLayoutVars>
      </dgm:prSet>
      <dgm:spPr/>
      <dgm:t>
        <a:bodyPr/>
        <a:lstStyle/>
        <a:p>
          <a:endParaRPr lang="en-GB"/>
        </a:p>
      </dgm:t>
    </dgm:pt>
    <dgm:pt modelId="{0ED030CA-9131-4CF3-8E4F-15107D6768AB}" type="pres">
      <dgm:prSet presAssocID="{D4709FA6-C8A9-46FF-A05E-46C1E0CA10DB}" presName="descendantText" presStyleLbl="alignAccFollowNode1" presStyleIdx="0" presStyleCnt="3">
        <dgm:presLayoutVars>
          <dgm:bulletEnabled val="1"/>
        </dgm:presLayoutVars>
      </dgm:prSet>
      <dgm:spPr/>
      <dgm:t>
        <a:bodyPr/>
        <a:lstStyle/>
        <a:p>
          <a:endParaRPr lang="en-GB"/>
        </a:p>
      </dgm:t>
    </dgm:pt>
    <dgm:pt modelId="{96895B65-9A27-4BCE-A1C4-74357104FD18}" type="pres">
      <dgm:prSet presAssocID="{F4749444-8AA1-493E-9D5B-8A1F44D19216}" presName="sp" presStyleCnt="0"/>
      <dgm:spPr/>
    </dgm:pt>
    <dgm:pt modelId="{53C4D901-EBB1-41F9-B61E-17F0EE40168A}" type="pres">
      <dgm:prSet presAssocID="{BBAD667F-7813-4CE3-A8A3-E434DD83DD3E}" presName="linNode" presStyleCnt="0"/>
      <dgm:spPr/>
    </dgm:pt>
    <dgm:pt modelId="{7BAA27FF-FFE5-4EE0-91B3-A8B79CAD66FE}" type="pres">
      <dgm:prSet presAssocID="{BBAD667F-7813-4CE3-A8A3-E434DD83DD3E}" presName="parentText" presStyleLbl="node1" presStyleIdx="1" presStyleCnt="3">
        <dgm:presLayoutVars>
          <dgm:chMax val="1"/>
          <dgm:bulletEnabled val="1"/>
        </dgm:presLayoutVars>
      </dgm:prSet>
      <dgm:spPr/>
      <dgm:t>
        <a:bodyPr/>
        <a:lstStyle/>
        <a:p>
          <a:endParaRPr lang="en-GB"/>
        </a:p>
      </dgm:t>
    </dgm:pt>
    <dgm:pt modelId="{0DEFD282-0C88-48B2-A3F4-9B8E5CAFE90F}" type="pres">
      <dgm:prSet presAssocID="{BBAD667F-7813-4CE3-A8A3-E434DD83DD3E}" presName="descendantText" presStyleLbl="alignAccFollowNode1" presStyleIdx="1" presStyleCnt="3">
        <dgm:presLayoutVars>
          <dgm:bulletEnabled val="1"/>
        </dgm:presLayoutVars>
      </dgm:prSet>
      <dgm:spPr/>
      <dgm:t>
        <a:bodyPr/>
        <a:lstStyle/>
        <a:p>
          <a:endParaRPr lang="en-GB"/>
        </a:p>
      </dgm:t>
    </dgm:pt>
    <dgm:pt modelId="{E825C58A-02E9-4AFF-9070-247F57D4612D}" type="pres">
      <dgm:prSet presAssocID="{9E600F0B-A2FC-4575-AD47-93CFE29DFF63}" presName="sp" presStyleCnt="0"/>
      <dgm:spPr/>
    </dgm:pt>
    <dgm:pt modelId="{84170240-950A-42CC-9B52-A344AE8BCC54}" type="pres">
      <dgm:prSet presAssocID="{F6DF6769-D419-4926-A253-9F3BC776557C}" presName="linNode" presStyleCnt="0"/>
      <dgm:spPr/>
    </dgm:pt>
    <dgm:pt modelId="{3F213512-CE70-43EF-BD69-2B0777936792}" type="pres">
      <dgm:prSet presAssocID="{F6DF6769-D419-4926-A253-9F3BC776557C}" presName="parentText" presStyleLbl="node1" presStyleIdx="2" presStyleCnt="3">
        <dgm:presLayoutVars>
          <dgm:chMax val="1"/>
          <dgm:bulletEnabled val="1"/>
        </dgm:presLayoutVars>
      </dgm:prSet>
      <dgm:spPr/>
      <dgm:t>
        <a:bodyPr/>
        <a:lstStyle/>
        <a:p>
          <a:endParaRPr lang="en-GB"/>
        </a:p>
      </dgm:t>
    </dgm:pt>
    <dgm:pt modelId="{5F6A0AFC-17E9-4873-8896-8AF26D980519}" type="pres">
      <dgm:prSet presAssocID="{F6DF6769-D419-4926-A253-9F3BC776557C}" presName="descendantText" presStyleLbl="alignAccFollowNode1" presStyleIdx="2" presStyleCnt="3">
        <dgm:presLayoutVars>
          <dgm:bulletEnabled val="1"/>
        </dgm:presLayoutVars>
      </dgm:prSet>
      <dgm:spPr/>
      <dgm:t>
        <a:bodyPr/>
        <a:lstStyle/>
        <a:p>
          <a:endParaRPr lang="en-GB"/>
        </a:p>
      </dgm:t>
    </dgm:pt>
  </dgm:ptLst>
  <dgm:cxnLst>
    <dgm:cxn modelId="{385BC6B4-ADC6-4B13-9EC4-D8C0ECAF66FD}" srcId="{BBAD667F-7813-4CE3-A8A3-E434DD83DD3E}" destId="{94268D12-664E-4D54-8BE4-CF852B4A360E}" srcOrd="0" destOrd="0" parTransId="{6A70AE57-571A-49F7-92A4-C6B865EF4D65}" sibTransId="{31764845-0800-4B75-BDC8-64D41BB5C264}"/>
    <dgm:cxn modelId="{F01C040B-E4C0-4292-BC65-0268CFCB8329}" type="presOf" srcId="{94268D12-664E-4D54-8BE4-CF852B4A360E}" destId="{0DEFD282-0C88-48B2-A3F4-9B8E5CAFE90F}" srcOrd="0" destOrd="0" presId="urn:microsoft.com/office/officeart/2005/8/layout/vList5"/>
    <dgm:cxn modelId="{74A94862-47F3-4D1C-A31B-839D42E5FBA2}" type="presOf" srcId="{905FDA44-F636-4544-BA40-048B51775887}" destId="{AFD5A673-CD4D-45A2-83E9-CEAD70D9BF8B}" srcOrd="0" destOrd="0" presId="urn:microsoft.com/office/officeart/2005/8/layout/vList5"/>
    <dgm:cxn modelId="{AF0DB9B0-6670-4A85-A621-73DEE3E5F97D}" type="presOf" srcId="{1B9779ED-54D8-4801-BD52-2208E887AE53}" destId="{5F6A0AFC-17E9-4873-8896-8AF26D980519}" srcOrd="0" destOrd="0" presId="urn:microsoft.com/office/officeart/2005/8/layout/vList5"/>
    <dgm:cxn modelId="{EA77375D-F350-4C49-B435-A341BF62BE99}" type="presOf" srcId="{F6DF6769-D419-4926-A253-9F3BC776557C}" destId="{3F213512-CE70-43EF-BD69-2B0777936792}" srcOrd="0" destOrd="0" presId="urn:microsoft.com/office/officeart/2005/8/layout/vList5"/>
    <dgm:cxn modelId="{85BB5368-F026-4FA5-B9F8-4CCE275084D0}" srcId="{905FDA44-F636-4544-BA40-048B51775887}" destId="{F6DF6769-D419-4926-A253-9F3BC776557C}" srcOrd="2" destOrd="0" parTransId="{A625F378-EC58-4279-A99B-2DA0831C8B1D}" sibTransId="{736CDECB-0EB7-4153-9079-6C01FEA7FA7A}"/>
    <dgm:cxn modelId="{42CAD5A2-1192-43DD-87FE-9D6C91F56FB7}" type="presOf" srcId="{67AA2FD7-523A-41CC-B40B-4DD55C18F455}" destId="{0ED030CA-9131-4CF3-8E4F-15107D6768AB}" srcOrd="0" destOrd="0" presId="urn:microsoft.com/office/officeart/2005/8/layout/vList5"/>
    <dgm:cxn modelId="{9534AB62-D234-4664-AB03-D64838C9591E}" srcId="{905FDA44-F636-4544-BA40-048B51775887}" destId="{D4709FA6-C8A9-46FF-A05E-46C1E0CA10DB}" srcOrd="0" destOrd="0" parTransId="{7C455161-F063-4471-87DE-088E3DC4C1DC}" sibTransId="{F4749444-8AA1-493E-9D5B-8A1F44D19216}"/>
    <dgm:cxn modelId="{0C19FEE3-7307-42DA-93C8-93F68E60CB60}" type="presOf" srcId="{BBAD667F-7813-4CE3-A8A3-E434DD83DD3E}" destId="{7BAA27FF-FFE5-4EE0-91B3-A8B79CAD66FE}" srcOrd="0" destOrd="0" presId="urn:microsoft.com/office/officeart/2005/8/layout/vList5"/>
    <dgm:cxn modelId="{5300FAF5-A60D-4C2F-9E5F-F8DF799A3A35}" type="presOf" srcId="{D4709FA6-C8A9-46FF-A05E-46C1E0CA10DB}" destId="{60614183-EDC8-4019-A3BD-39D2F4077849}" srcOrd="0" destOrd="0" presId="urn:microsoft.com/office/officeart/2005/8/layout/vList5"/>
    <dgm:cxn modelId="{76FD6145-2EEB-48D3-83A9-F6D408E7845A}" srcId="{905FDA44-F636-4544-BA40-048B51775887}" destId="{BBAD667F-7813-4CE3-A8A3-E434DD83DD3E}" srcOrd="1" destOrd="0" parTransId="{E2C2AE0F-2D07-400C-889E-E9830CF3897B}" sibTransId="{9E600F0B-A2FC-4575-AD47-93CFE29DFF63}"/>
    <dgm:cxn modelId="{679F2377-46BB-43AC-8CE6-148A1E97C115}" srcId="{F6DF6769-D419-4926-A253-9F3BC776557C}" destId="{1B9779ED-54D8-4801-BD52-2208E887AE53}" srcOrd="0" destOrd="0" parTransId="{206C27EB-497F-4033-8EF3-C40765DCA726}" sibTransId="{84AE1FBE-1537-4601-B28A-BEDD676EFEB6}"/>
    <dgm:cxn modelId="{4C1A01F0-349D-4E31-8CA5-E62154231D6B}" srcId="{D4709FA6-C8A9-46FF-A05E-46C1E0CA10DB}" destId="{67AA2FD7-523A-41CC-B40B-4DD55C18F455}" srcOrd="0" destOrd="0" parTransId="{7BD6243E-6071-431E-8884-47FEADE36DA6}" sibTransId="{A4B94FBC-7318-4287-ABD5-A592099B68C9}"/>
    <dgm:cxn modelId="{0F293441-9828-483D-B022-E79A88AA946F}" type="presParOf" srcId="{AFD5A673-CD4D-45A2-83E9-CEAD70D9BF8B}" destId="{EFD49BCB-BA67-495A-A5FC-0457F3404897}" srcOrd="0" destOrd="0" presId="urn:microsoft.com/office/officeart/2005/8/layout/vList5"/>
    <dgm:cxn modelId="{D3947579-CAB0-49EC-B9EE-D057910F3816}" type="presParOf" srcId="{EFD49BCB-BA67-495A-A5FC-0457F3404897}" destId="{60614183-EDC8-4019-A3BD-39D2F4077849}" srcOrd="0" destOrd="0" presId="urn:microsoft.com/office/officeart/2005/8/layout/vList5"/>
    <dgm:cxn modelId="{5EAF32E7-B5C0-485F-9061-F59B2A80CE56}" type="presParOf" srcId="{EFD49BCB-BA67-495A-A5FC-0457F3404897}" destId="{0ED030CA-9131-4CF3-8E4F-15107D6768AB}" srcOrd="1" destOrd="0" presId="urn:microsoft.com/office/officeart/2005/8/layout/vList5"/>
    <dgm:cxn modelId="{F149062E-8AF1-4053-9922-1CCE6784C7E8}" type="presParOf" srcId="{AFD5A673-CD4D-45A2-83E9-CEAD70D9BF8B}" destId="{96895B65-9A27-4BCE-A1C4-74357104FD18}" srcOrd="1" destOrd="0" presId="urn:microsoft.com/office/officeart/2005/8/layout/vList5"/>
    <dgm:cxn modelId="{9698F5C4-AA6F-44F8-BD2A-3A3556AD2EAA}" type="presParOf" srcId="{AFD5A673-CD4D-45A2-83E9-CEAD70D9BF8B}" destId="{53C4D901-EBB1-41F9-B61E-17F0EE40168A}" srcOrd="2" destOrd="0" presId="urn:microsoft.com/office/officeart/2005/8/layout/vList5"/>
    <dgm:cxn modelId="{75617B14-5189-4CD9-8CE8-051F1030F203}" type="presParOf" srcId="{53C4D901-EBB1-41F9-B61E-17F0EE40168A}" destId="{7BAA27FF-FFE5-4EE0-91B3-A8B79CAD66FE}" srcOrd="0" destOrd="0" presId="urn:microsoft.com/office/officeart/2005/8/layout/vList5"/>
    <dgm:cxn modelId="{9B09FF16-E395-4DD3-9F87-0C4793109DFC}" type="presParOf" srcId="{53C4D901-EBB1-41F9-B61E-17F0EE40168A}" destId="{0DEFD282-0C88-48B2-A3F4-9B8E5CAFE90F}" srcOrd="1" destOrd="0" presId="urn:microsoft.com/office/officeart/2005/8/layout/vList5"/>
    <dgm:cxn modelId="{072D58BA-6480-4184-87EB-B1D5B6E4BAD2}" type="presParOf" srcId="{AFD5A673-CD4D-45A2-83E9-CEAD70D9BF8B}" destId="{E825C58A-02E9-4AFF-9070-247F57D4612D}" srcOrd="3" destOrd="0" presId="urn:microsoft.com/office/officeart/2005/8/layout/vList5"/>
    <dgm:cxn modelId="{364C49E2-E463-44CA-8CAC-7A8447D20979}" type="presParOf" srcId="{AFD5A673-CD4D-45A2-83E9-CEAD70D9BF8B}" destId="{84170240-950A-42CC-9B52-A344AE8BCC54}" srcOrd="4" destOrd="0" presId="urn:microsoft.com/office/officeart/2005/8/layout/vList5"/>
    <dgm:cxn modelId="{56364FF1-8FA0-47C5-80D8-0CA4743A5242}" type="presParOf" srcId="{84170240-950A-42CC-9B52-A344AE8BCC54}" destId="{3F213512-CE70-43EF-BD69-2B0777936792}" srcOrd="0" destOrd="0" presId="urn:microsoft.com/office/officeart/2005/8/layout/vList5"/>
    <dgm:cxn modelId="{7960280D-B2C9-451E-BCD3-016E91F71CBA}" type="presParOf" srcId="{84170240-950A-42CC-9B52-A344AE8BCC54}" destId="{5F6A0AFC-17E9-4873-8896-8AF26D98051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257A6F-CD5C-4B0D-A6E6-93CA380C954F}" type="doc">
      <dgm:prSet loTypeId="urn:microsoft.com/office/officeart/2005/8/layout/vList5" loCatId="list" qsTypeId="urn:microsoft.com/office/officeart/2005/8/quickstyle/simple4" qsCatId="simple" csTypeId="urn:microsoft.com/office/officeart/2005/8/colors/accent1_3" csCatId="accent1" phldr="1"/>
      <dgm:spPr/>
      <dgm:t>
        <a:bodyPr/>
        <a:lstStyle/>
        <a:p>
          <a:endParaRPr lang="en-GB"/>
        </a:p>
      </dgm:t>
    </dgm:pt>
    <dgm:pt modelId="{BBD8E550-E0DF-4207-BBB6-953F3F8CBD25}">
      <dgm:prSet phldrT="[Text]"/>
      <dgm:spPr/>
      <dgm:t>
        <a:bodyPr/>
        <a:lstStyle/>
        <a:p>
          <a:pPr algn="just"/>
          <a:r>
            <a:rPr lang="en-GB" dirty="0" smtClean="0"/>
            <a:t>Advantages:</a:t>
          </a:r>
          <a:endParaRPr lang="en-GB" dirty="0"/>
        </a:p>
      </dgm:t>
    </dgm:pt>
    <dgm:pt modelId="{36DAB2D2-2D02-44A7-AE3F-56F206658E91}" type="parTrans" cxnId="{3EE7D0E0-64BD-4EA6-88B6-9B550E6061DB}">
      <dgm:prSet/>
      <dgm:spPr/>
      <dgm:t>
        <a:bodyPr/>
        <a:lstStyle/>
        <a:p>
          <a:endParaRPr lang="en-GB"/>
        </a:p>
      </dgm:t>
    </dgm:pt>
    <dgm:pt modelId="{D9FB77E3-D664-4BCC-B630-1DDDA57EB122}" type="sibTrans" cxnId="{3EE7D0E0-64BD-4EA6-88B6-9B550E6061DB}">
      <dgm:prSet/>
      <dgm:spPr/>
      <dgm:t>
        <a:bodyPr/>
        <a:lstStyle/>
        <a:p>
          <a:endParaRPr lang="en-GB"/>
        </a:p>
      </dgm:t>
    </dgm:pt>
    <dgm:pt modelId="{6F9AED71-5DD2-4D5B-A4E5-2950ED9B1418}">
      <dgm:prSet phldrT="[Text]"/>
      <dgm:spPr/>
      <dgm:t>
        <a:bodyPr/>
        <a:lstStyle/>
        <a:p>
          <a:pPr algn="just"/>
          <a:r>
            <a:rPr lang="en-GB" dirty="0" smtClean="0"/>
            <a:t>Robustness of results.</a:t>
          </a:r>
          <a:endParaRPr lang="en-GB" dirty="0"/>
        </a:p>
      </dgm:t>
    </dgm:pt>
    <dgm:pt modelId="{4689AB0D-3F95-4BB7-9A25-ABEB9F1779B5}" type="parTrans" cxnId="{001D1E54-0633-4298-8FFD-CD89D4F7F819}">
      <dgm:prSet/>
      <dgm:spPr/>
      <dgm:t>
        <a:bodyPr/>
        <a:lstStyle/>
        <a:p>
          <a:endParaRPr lang="en-GB"/>
        </a:p>
      </dgm:t>
    </dgm:pt>
    <dgm:pt modelId="{A36875A3-6796-4474-9ACA-6956D462F897}" type="sibTrans" cxnId="{001D1E54-0633-4298-8FFD-CD89D4F7F819}">
      <dgm:prSet/>
      <dgm:spPr/>
      <dgm:t>
        <a:bodyPr/>
        <a:lstStyle/>
        <a:p>
          <a:endParaRPr lang="en-GB"/>
        </a:p>
      </dgm:t>
    </dgm:pt>
    <dgm:pt modelId="{0E06AFB4-614A-4662-A961-01AC34370019}">
      <dgm:prSet phldrT="[Text]"/>
      <dgm:spPr/>
      <dgm:t>
        <a:bodyPr/>
        <a:lstStyle/>
        <a:p>
          <a:pPr algn="just"/>
          <a:r>
            <a:rPr lang="en-GB" dirty="0" smtClean="0"/>
            <a:t>Disadvantages:</a:t>
          </a:r>
          <a:endParaRPr lang="en-GB" dirty="0"/>
        </a:p>
      </dgm:t>
    </dgm:pt>
    <dgm:pt modelId="{9016D3B3-C0B7-4DDC-9456-2A142BF07C0D}" type="parTrans" cxnId="{A940D8CC-3C8E-4FB0-B3EA-9C749691BC88}">
      <dgm:prSet/>
      <dgm:spPr/>
      <dgm:t>
        <a:bodyPr/>
        <a:lstStyle/>
        <a:p>
          <a:endParaRPr lang="en-GB"/>
        </a:p>
      </dgm:t>
    </dgm:pt>
    <dgm:pt modelId="{F617741E-800B-4185-9206-97FE4E56EA7F}" type="sibTrans" cxnId="{A940D8CC-3C8E-4FB0-B3EA-9C749691BC88}">
      <dgm:prSet/>
      <dgm:spPr/>
      <dgm:t>
        <a:bodyPr/>
        <a:lstStyle/>
        <a:p>
          <a:endParaRPr lang="en-GB"/>
        </a:p>
      </dgm:t>
    </dgm:pt>
    <dgm:pt modelId="{B89174E5-17D8-40C4-B4A5-277A753AA53B}">
      <dgm:prSet phldrT="[Text]"/>
      <dgm:spPr/>
      <dgm:t>
        <a:bodyPr/>
        <a:lstStyle/>
        <a:p>
          <a:pPr algn="just"/>
          <a:r>
            <a:rPr lang="en-GB" dirty="0" smtClean="0"/>
            <a:t>Induce differences in the cognitive ‘set’ or strategies adopted by subjects.</a:t>
          </a:r>
          <a:endParaRPr lang="en-GB" dirty="0"/>
        </a:p>
      </dgm:t>
    </dgm:pt>
    <dgm:pt modelId="{262CFCB4-7C6F-4DDA-84FE-E13B32D887D9}" type="parTrans" cxnId="{F95384F6-3594-4C2B-83DD-14BE5CC78232}">
      <dgm:prSet/>
      <dgm:spPr/>
      <dgm:t>
        <a:bodyPr/>
        <a:lstStyle/>
        <a:p>
          <a:endParaRPr lang="en-GB"/>
        </a:p>
      </dgm:t>
    </dgm:pt>
    <dgm:pt modelId="{8CC361C5-054F-4A0F-97DE-E32F700E884B}" type="sibTrans" cxnId="{F95384F6-3594-4C2B-83DD-14BE5CC78232}">
      <dgm:prSet/>
      <dgm:spPr/>
      <dgm:t>
        <a:bodyPr/>
        <a:lstStyle/>
        <a:p>
          <a:endParaRPr lang="en-GB"/>
        </a:p>
      </dgm:t>
    </dgm:pt>
    <dgm:pt modelId="{85FFD816-64D8-465D-BD97-CEEF528C5748}">
      <dgm:prSet/>
      <dgm:spPr/>
      <dgm:t>
        <a:bodyPr/>
        <a:lstStyle/>
        <a:p>
          <a:pPr algn="just"/>
          <a:r>
            <a:rPr lang="en-GB" dirty="0" smtClean="0"/>
            <a:t>Increased statistical power. </a:t>
          </a:r>
          <a:endParaRPr lang="en-GB" dirty="0"/>
        </a:p>
      </dgm:t>
    </dgm:pt>
    <dgm:pt modelId="{23432490-5681-40DA-9833-2462FED23585}" type="parTrans" cxnId="{F345BC0F-28C3-4548-AC87-CF9D2DB34C7A}">
      <dgm:prSet/>
      <dgm:spPr/>
      <dgm:t>
        <a:bodyPr/>
        <a:lstStyle/>
        <a:p>
          <a:endParaRPr lang="en-GB"/>
        </a:p>
      </dgm:t>
    </dgm:pt>
    <dgm:pt modelId="{64CC6CBC-EB42-4257-9B3B-C804586F56F8}" type="sibTrans" cxnId="{F345BC0F-28C3-4548-AC87-CF9D2DB34C7A}">
      <dgm:prSet/>
      <dgm:spPr/>
      <dgm:t>
        <a:bodyPr/>
        <a:lstStyle/>
        <a:p>
          <a:endParaRPr lang="en-GB"/>
        </a:p>
      </dgm:t>
    </dgm:pt>
    <dgm:pt modelId="{032F4AC6-2D7F-458B-BE75-061D8B1EA187}">
      <dgm:prSet/>
      <dgm:spPr/>
      <dgm:t>
        <a:bodyPr/>
        <a:lstStyle/>
        <a:p>
          <a:pPr algn="just"/>
          <a:r>
            <a:rPr lang="en-GB" dirty="0" smtClean="0"/>
            <a:t>Relatively large BOLD signal change related to baseline.</a:t>
          </a:r>
          <a:endParaRPr lang="en-GB" dirty="0"/>
        </a:p>
      </dgm:t>
    </dgm:pt>
    <dgm:pt modelId="{6305B454-77E4-4E11-AB07-875F299D5BEA}" type="parTrans" cxnId="{06A750BB-5938-4473-A51D-2A0F1FFCAE99}">
      <dgm:prSet/>
      <dgm:spPr/>
      <dgm:t>
        <a:bodyPr/>
        <a:lstStyle/>
        <a:p>
          <a:endParaRPr lang="en-GB"/>
        </a:p>
      </dgm:t>
    </dgm:pt>
    <dgm:pt modelId="{F6F60B16-BADA-46E9-A6B3-54BCCFEAAD57}" type="sibTrans" cxnId="{06A750BB-5938-4473-A51D-2A0F1FFCAE99}">
      <dgm:prSet/>
      <dgm:spPr/>
      <dgm:t>
        <a:bodyPr/>
        <a:lstStyle/>
        <a:p>
          <a:endParaRPr lang="en-GB"/>
        </a:p>
      </dgm:t>
    </dgm:pt>
    <dgm:pt modelId="{C54FFC7C-2063-42CE-89B0-B450ADED11D7}">
      <dgm:prSet/>
      <dgm:spPr/>
      <dgm:t>
        <a:bodyPr/>
        <a:lstStyle/>
        <a:p>
          <a:pPr algn="just"/>
          <a:r>
            <a:rPr lang="en-GB" dirty="0" smtClean="0"/>
            <a:t>Cannot distinguish between trial types within a block.</a:t>
          </a:r>
          <a:endParaRPr lang="en-GB" dirty="0"/>
        </a:p>
      </dgm:t>
    </dgm:pt>
    <dgm:pt modelId="{6E30EECC-E474-4AD4-8277-30E047838967}" type="parTrans" cxnId="{321C4E5E-A18C-4E63-A4FD-0376A217056E}">
      <dgm:prSet/>
      <dgm:spPr/>
      <dgm:t>
        <a:bodyPr/>
        <a:lstStyle/>
        <a:p>
          <a:endParaRPr lang="en-GB"/>
        </a:p>
      </dgm:t>
    </dgm:pt>
    <dgm:pt modelId="{A0CEDE86-76F9-4ABA-83BA-5FEDCB92FD10}" type="sibTrans" cxnId="{321C4E5E-A18C-4E63-A4FD-0376A217056E}">
      <dgm:prSet/>
      <dgm:spPr/>
      <dgm:t>
        <a:bodyPr/>
        <a:lstStyle/>
        <a:p>
          <a:endParaRPr lang="en-GB"/>
        </a:p>
      </dgm:t>
    </dgm:pt>
    <dgm:pt modelId="{379A12B9-589D-478B-9AA2-A98776335A9D}" type="pres">
      <dgm:prSet presAssocID="{A8257A6F-CD5C-4B0D-A6E6-93CA380C954F}" presName="Name0" presStyleCnt="0">
        <dgm:presLayoutVars>
          <dgm:dir/>
          <dgm:animLvl val="lvl"/>
          <dgm:resizeHandles val="exact"/>
        </dgm:presLayoutVars>
      </dgm:prSet>
      <dgm:spPr/>
      <dgm:t>
        <a:bodyPr/>
        <a:lstStyle/>
        <a:p>
          <a:endParaRPr lang="en-GB"/>
        </a:p>
      </dgm:t>
    </dgm:pt>
    <dgm:pt modelId="{D75F7892-A5E7-47E0-A0D1-1D624F560EDF}" type="pres">
      <dgm:prSet presAssocID="{BBD8E550-E0DF-4207-BBB6-953F3F8CBD25}" presName="linNode" presStyleCnt="0"/>
      <dgm:spPr/>
    </dgm:pt>
    <dgm:pt modelId="{C9D68156-2E65-4339-B7BE-FF76DF3BF153}" type="pres">
      <dgm:prSet presAssocID="{BBD8E550-E0DF-4207-BBB6-953F3F8CBD25}" presName="parentText" presStyleLbl="node1" presStyleIdx="0" presStyleCnt="2">
        <dgm:presLayoutVars>
          <dgm:chMax val="1"/>
          <dgm:bulletEnabled val="1"/>
        </dgm:presLayoutVars>
      </dgm:prSet>
      <dgm:spPr/>
      <dgm:t>
        <a:bodyPr/>
        <a:lstStyle/>
        <a:p>
          <a:endParaRPr lang="en-GB"/>
        </a:p>
      </dgm:t>
    </dgm:pt>
    <dgm:pt modelId="{8A50A6DE-D69F-4E6D-A520-160C168390A4}" type="pres">
      <dgm:prSet presAssocID="{BBD8E550-E0DF-4207-BBB6-953F3F8CBD25}" presName="descendantText" presStyleLbl="alignAccFollowNode1" presStyleIdx="0" presStyleCnt="2">
        <dgm:presLayoutVars>
          <dgm:bulletEnabled val="1"/>
        </dgm:presLayoutVars>
      </dgm:prSet>
      <dgm:spPr/>
      <dgm:t>
        <a:bodyPr/>
        <a:lstStyle/>
        <a:p>
          <a:endParaRPr lang="en-GB"/>
        </a:p>
      </dgm:t>
    </dgm:pt>
    <dgm:pt modelId="{0433AEB8-DF38-4DE8-A3C6-92E728E18093}" type="pres">
      <dgm:prSet presAssocID="{D9FB77E3-D664-4BCC-B630-1DDDA57EB122}" presName="sp" presStyleCnt="0"/>
      <dgm:spPr/>
    </dgm:pt>
    <dgm:pt modelId="{2E6C8060-8D52-4309-BD3D-9A1882E9B8DA}" type="pres">
      <dgm:prSet presAssocID="{0E06AFB4-614A-4662-A961-01AC34370019}" presName="linNode" presStyleCnt="0"/>
      <dgm:spPr/>
    </dgm:pt>
    <dgm:pt modelId="{D53F9299-CCBE-48E7-A6C7-DE285C140CB3}" type="pres">
      <dgm:prSet presAssocID="{0E06AFB4-614A-4662-A961-01AC34370019}" presName="parentText" presStyleLbl="node1" presStyleIdx="1" presStyleCnt="2">
        <dgm:presLayoutVars>
          <dgm:chMax val="1"/>
          <dgm:bulletEnabled val="1"/>
        </dgm:presLayoutVars>
      </dgm:prSet>
      <dgm:spPr/>
      <dgm:t>
        <a:bodyPr/>
        <a:lstStyle/>
        <a:p>
          <a:endParaRPr lang="en-GB"/>
        </a:p>
      </dgm:t>
    </dgm:pt>
    <dgm:pt modelId="{E1715C62-B500-461F-9E87-AE3AAFAA9399}" type="pres">
      <dgm:prSet presAssocID="{0E06AFB4-614A-4662-A961-01AC34370019}" presName="descendantText" presStyleLbl="alignAccFollowNode1" presStyleIdx="1" presStyleCnt="2">
        <dgm:presLayoutVars>
          <dgm:bulletEnabled val="1"/>
        </dgm:presLayoutVars>
      </dgm:prSet>
      <dgm:spPr/>
      <dgm:t>
        <a:bodyPr/>
        <a:lstStyle/>
        <a:p>
          <a:endParaRPr lang="en-GB"/>
        </a:p>
      </dgm:t>
    </dgm:pt>
  </dgm:ptLst>
  <dgm:cxnLst>
    <dgm:cxn modelId="{06A750BB-5938-4473-A51D-2A0F1FFCAE99}" srcId="{BBD8E550-E0DF-4207-BBB6-953F3F8CBD25}" destId="{032F4AC6-2D7F-458B-BE75-061D8B1EA187}" srcOrd="2" destOrd="0" parTransId="{6305B454-77E4-4E11-AB07-875F299D5BEA}" sibTransId="{F6F60B16-BADA-46E9-A6B3-54BCCFEAAD57}"/>
    <dgm:cxn modelId="{A940D8CC-3C8E-4FB0-B3EA-9C749691BC88}" srcId="{A8257A6F-CD5C-4B0D-A6E6-93CA380C954F}" destId="{0E06AFB4-614A-4662-A961-01AC34370019}" srcOrd="1" destOrd="0" parTransId="{9016D3B3-C0B7-4DDC-9456-2A142BF07C0D}" sibTransId="{F617741E-800B-4185-9206-97FE4E56EA7F}"/>
    <dgm:cxn modelId="{001D1E54-0633-4298-8FFD-CD89D4F7F819}" srcId="{BBD8E550-E0DF-4207-BBB6-953F3F8CBD25}" destId="{6F9AED71-5DD2-4D5B-A4E5-2950ED9B1418}" srcOrd="0" destOrd="0" parTransId="{4689AB0D-3F95-4BB7-9A25-ABEB9F1779B5}" sibTransId="{A36875A3-6796-4474-9ACA-6956D462F897}"/>
    <dgm:cxn modelId="{3EE7D0E0-64BD-4EA6-88B6-9B550E6061DB}" srcId="{A8257A6F-CD5C-4B0D-A6E6-93CA380C954F}" destId="{BBD8E550-E0DF-4207-BBB6-953F3F8CBD25}" srcOrd="0" destOrd="0" parTransId="{36DAB2D2-2D02-44A7-AE3F-56F206658E91}" sibTransId="{D9FB77E3-D664-4BCC-B630-1DDDA57EB122}"/>
    <dgm:cxn modelId="{9CE3EABA-DA8F-4727-BBB6-68B9DCBFBB77}" type="presOf" srcId="{85FFD816-64D8-465D-BD97-CEEF528C5748}" destId="{8A50A6DE-D69F-4E6D-A520-160C168390A4}" srcOrd="0" destOrd="1" presId="urn:microsoft.com/office/officeart/2005/8/layout/vList5"/>
    <dgm:cxn modelId="{8F2906C7-FCE1-44B2-831F-6DBBC96B257E}" type="presOf" srcId="{032F4AC6-2D7F-458B-BE75-061D8B1EA187}" destId="{8A50A6DE-D69F-4E6D-A520-160C168390A4}" srcOrd="0" destOrd="2" presId="urn:microsoft.com/office/officeart/2005/8/layout/vList5"/>
    <dgm:cxn modelId="{01547C74-A2B0-4634-84EB-1EB5247098E9}" type="presOf" srcId="{6F9AED71-5DD2-4D5B-A4E5-2950ED9B1418}" destId="{8A50A6DE-D69F-4E6D-A520-160C168390A4}" srcOrd="0" destOrd="0" presId="urn:microsoft.com/office/officeart/2005/8/layout/vList5"/>
    <dgm:cxn modelId="{E3BE03EC-1016-4BC0-A8DD-20A801C7EF1E}" type="presOf" srcId="{C54FFC7C-2063-42CE-89B0-B450ADED11D7}" destId="{E1715C62-B500-461F-9E87-AE3AAFAA9399}" srcOrd="0" destOrd="1" presId="urn:microsoft.com/office/officeart/2005/8/layout/vList5"/>
    <dgm:cxn modelId="{F345BC0F-28C3-4548-AC87-CF9D2DB34C7A}" srcId="{BBD8E550-E0DF-4207-BBB6-953F3F8CBD25}" destId="{85FFD816-64D8-465D-BD97-CEEF528C5748}" srcOrd="1" destOrd="0" parTransId="{23432490-5681-40DA-9833-2462FED23585}" sibTransId="{64CC6CBC-EB42-4257-9B3B-C804586F56F8}"/>
    <dgm:cxn modelId="{321C4E5E-A18C-4E63-A4FD-0376A217056E}" srcId="{0E06AFB4-614A-4662-A961-01AC34370019}" destId="{C54FFC7C-2063-42CE-89B0-B450ADED11D7}" srcOrd="1" destOrd="0" parTransId="{6E30EECC-E474-4AD4-8277-30E047838967}" sibTransId="{A0CEDE86-76F9-4ABA-83BA-5FEDCB92FD10}"/>
    <dgm:cxn modelId="{FB7B9024-2EBD-4541-8703-9662C520A007}" type="presOf" srcId="{A8257A6F-CD5C-4B0D-A6E6-93CA380C954F}" destId="{379A12B9-589D-478B-9AA2-A98776335A9D}" srcOrd="0" destOrd="0" presId="urn:microsoft.com/office/officeart/2005/8/layout/vList5"/>
    <dgm:cxn modelId="{BC03F42A-8AD1-4574-98E6-BDB7D973CCC4}" type="presOf" srcId="{B89174E5-17D8-40C4-B4A5-277A753AA53B}" destId="{E1715C62-B500-461F-9E87-AE3AAFAA9399}" srcOrd="0" destOrd="0" presId="urn:microsoft.com/office/officeart/2005/8/layout/vList5"/>
    <dgm:cxn modelId="{06C8D917-1F00-4A99-884F-1CD99F1DF915}" type="presOf" srcId="{0E06AFB4-614A-4662-A961-01AC34370019}" destId="{D53F9299-CCBE-48E7-A6C7-DE285C140CB3}" srcOrd="0" destOrd="0" presId="urn:microsoft.com/office/officeart/2005/8/layout/vList5"/>
    <dgm:cxn modelId="{F95384F6-3594-4C2B-83DD-14BE5CC78232}" srcId="{0E06AFB4-614A-4662-A961-01AC34370019}" destId="{B89174E5-17D8-40C4-B4A5-277A753AA53B}" srcOrd="0" destOrd="0" parTransId="{262CFCB4-7C6F-4DDA-84FE-E13B32D887D9}" sibTransId="{8CC361C5-054F-4A0F-97DE-E32F700E884B}"/>
    <dgm:cxn modelId="{7F82D089-B9B3-4499-B98E-49EA26A72509}" type="presOf" srcId="{BBD8E550-E0DF-4207-BBB6-953F3F8CBD25}" destId="{C9D68156-2E65-4339-B7BE-FF76DF3BF153}" srcOrd="0" destOrd="0" presId="urn:microsoft.com/office/officeart/2005/8/layout/vList5"/>
    <dgm:cxn modelId="{5E091962-40CD-4B0D-8767-B7F089D92E76}" type="presParOf" srcId="{379A12B9-589D-478B-9AA2-A98776335A9D}" destId="{D75F7892-A5E7-47E0-A0D1-1D624F560EDF}" srcOrd="0" destOrd="0" presId="urn:microsoft.com/office/officeart/2005/8/layout/vList5"/>
    <dgm:cxn modelId="{748F5A2C-333C-4E17-B1E0-938F38C29C72}" type="presParOf" srcId="{D75F7892-A5E7-47E0-A0D1-1D624F560EDF}" destId="{C9D68156-2E65-4339-B7BE-FF76DF3BF153}" srcOrd="0" destOrd="0" presId="urn:microsoft.com/office/officeart/2005/8/layout/vList5"/>
    <dgm:cxn modelId="{FBC633C5-2CF7-44E7-9F68-57BF6B1A526A}" type="presParOf" srcId="{D75F7892-A5E7-47E0-A0D1-1D624F560EDF}" destId="{8A50A6DE-D69F-4E6D-A520-160C168390A4}" srcOrd="1" destOrd="0" presId="urn:microsoft.com/office/officeart/2005/8/layout/vList5"/>
    <dgm:cxn modelId="{6A0DA67D-C8C2-4A55-B459-6143B713BFEC}" type="presParOf" srcId="{379A12B9-589D-478B-9AA2-A98776335A9D}" destId="{0433AEB8-DF38-4DE8-A3C6-92E728E18093}" srcOrd="1" destOrd="0" presId="urn:microsoft.com/office/officeart/2005/8/layout/vList5"/>
    <dgm:cxn modelId="{6BCAE52F-50A0-4038-A7C9-4E4CC5F3D603}" type="presParOf" srcId="{379A12B9-589D-478B-9AA2-A98776335A9D}" destId="{2E6C8060-8D52-4309-BD3D-9A1882E9B8DA}" srcOrd="2" destOrd="0" presId="urn:microsoft.com/office/officeart/2005/8/layout/vList5"/>
    <dgm:cxn modelId="{67D1A67C-21C9-4DAF-9E7E-82AF658F3487}" type="presParOf" srcId="{2E6C8060-8D52-4309-BD3D-9A1882E9B8DA}" destId="{D53F9299-CCBE-48E7-A6C7-DE285C140CB3}" srcOrd="0" destOrd="0" presId="urn:microsoft.com/office/officeart/2005/8/layout/vList5"/>
    <dgm:cxn modelId="{1436C024-6A8A-4B6E-8383-B14AF647F958}" type="presParOf" srcId="{2E6C8060-8D52-4309-BD3D-9A1882E9B8DA}" destId="{E1715C62-B500-461F-9E87-AE3AAFAA939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7126D3-063A-42A5-BA28-6ED93476AEE4}" type="doc">
      <dgm:prSet loTypeId="urn:microsoft.com/office/officeart/2005/8/layout/bProcess3" loCatId="process" qsTypeId="urn:microsoft.com/office/officeart/2005/8/quickstyle/3d1" qsCatId="3D" csTypeId="urn:microsoft.com/office/officeart/2005/8/colors/colorful2" csCatId="colorful" phldr="1"/>
      <dgm:spPr/>
      <dgm:t>
        <a:bodyPr/>
        <a:lstStyle/>
        <a:p>
          <a:endParaRPr lang="en-GB"/>
        </a:p>
      </dgm:t>
    </dgm:pt>
    <dgm:pt modelId="{74FD3367-D54A-46E2-AE81-89991564F225}">
      <dgm:prSet phldrT="[Text]" custT="1"/>
      <dgm:spPr/>
      <dgm:t>
        <a:bodyPr/>
        <a:lstStyle/>
        <a:p>
          <a:r>
            <a:rPr lang="en-GB" sz="2000" dirty="0" smtClean="0"/>
            <a:t>fMRI responses</a:t>
          </a:r>
          <a:endParaRPr lang="en-GB" sz="2000" dirty="0"/>
        </a:p>
      </dgm:t>
    </dgm:pt>
    <dgm:pt modelId="{8CE21D4E-D183-4733-B5DF-595991C18E49}" type="parTrans" cxnId="{4ABA165E-5216-401F-B83D-72C6034AF545}">
      <dgm:prSet/>
      <dgm:spPr/>
      <dgm:t>
        <a:bodyPr/>
        <a:lstStyle/>
        <a:p>
          <a:endParaRPr lang="en-GB"/>
        </a:p>
      </dgm:t>
    </dgm:pt>
    <dgm:pt modelId="{0879AE53-BBF4-48E9-9F49-B70EA2CEABD2}" type="sibTrans" cxnId="{4ABA165E-5216-401F-B83D-72C6034AF545}">
      <dgm:prSet/>
      <dgm:spPr/>
      <dgm:t>
        <a:bodyPr/>
        <a:lstStyle/>
        <a:p>
          <a:endParaRPr lang="en-GB"/>
        </a:p>
      </dgm:t>
    </dgm:pt>
    <dgm:pt modelId="{B5928EE9-08E3-4EF1-A2A2-8E3C31C22E84}">
      <dgm:prSet phldrT="[Text]" custT="1"/>
      <dgm:spPr/>
      <dgm:t>
        <a:bodyPr/>
        <a:lstStyle/>
        <a:p>
          <a:r>
            <a:rPr lang="en-GB" sz="2000" dirty="0" smtClean="0"/>
            <a:t>Pairs of stimuli</a:t>
          </a:r>
          <a:endParaRPr lang="en-GB" sz="2000" dirty="0"/>
        </a:p>
      </dgm:t>
    </dgm:pt>
    <dgm:pt modelId="{614A75B2-A435-4253-B0FA-981A4693B5D1}" type="parTrans" cxnId="{B04C4251-258C-4431-A590-DB53AF4A7A13}">
      <dgm:prSet/>
      <dgm:spPr/>
      <dgm:t>
        <a:bodyPr/>
        <a:lstStyle/>
        <a:p>
          <a:endParaRPr lang="en-GB"/>
        </a:p>
      </dgm:t>
    </dgm:pt>
    <dgm:pt modelId="{F6615A5D-7C9C-4031-86E9-36A3E05C59A9}" type="sibTrans" cxnId="{B04C4251-258C-4431-A590-DB53AF4A7A13}">
      <dgm:prSet/>
      <dgm:spPr/>
      <dgm:t>
        <a:bodyPr/>
        <a:lstStyle/>
        <a:p>
          <a:endParaRPr lang="en-GB"/>
        </a:p>
      </dgm:t>
    </dgm:pt>
    <dgm:pt modelId="{0D6CB197-65E3-4FFA-861E-0EA3AAF07AA3}">
      <dgm:prSet phldrT="[Text]" custT="1"/>
      <dgm:spPr/>
      <dgm:t>
        <a:bodyPr/>
        <a:lstStyle/>
        <a:p>
          <a:r>
            <a:rPr lang="en-GB" sz="2000" dirty="0" smtClean="0"/>
            <a:t>Identical feature</a:t>
          </a:r>
          <a:endParaRPr lang="en-GB" sz="2000" dirty="0"/>
        </a:p>
      </dgm:t>
    </dgm:pt>
    <dgm:pt modelId="{3543744D-884D-4FA5-8C17-D725F0E6A30A}" type="parTrans" cxnId="{935EF84B-F4C7-4580-B8F5-3C1796FE2BE9}">
      <dgm:prSet/>
      <dgm:spPr/>
      <dgm:t>
        <a:bodyPr/>
        <a:lstStyle/>
        <a:p>
          <a:endParaRPr lang="en-GB"/>
        </a:p>
      </dgm:t>
    </dgm:pt>
    <dgm:pt modelId="{46FA48BE-A23C-46FC-81AF-A896B4102BC0}" type="sibTrans" cxnId="{935EF84B-F4C7-4580-B8F5-3C1796FE2BE9}">
      <dgm:prSet/>
      <dgm:spPr/>
      <dgm:t>
        <a:bodyPr/>
        <a:lstStyle/>
        <a:p>
          <a:endParaRPr lang="en-GB"/>
        </a:p>
      </dgm:t>
    </dgm:pt>
    <dgm:pt modelId="{FDCF53EE-02B8-445B-AED7-42532FB3EC59}">
      <dgm:prSet phldrT="[Text]" custT="1"/>
      <dgm:spPr/>
      <dgm:t>
        <a:bodyPr/>
        <a:lstStyle/>
        <a:p>
          <a:r>
            <a:rPr lang="en-GB" sz="2000" dirty="0" smtClean="0"/>
            <a:t>VS</a:t>
          </a:r>
          <a:endParaRPr lang="en-GB" sz="2000" dirty="0"/>
        </a:p>
      </dgm:t>
    </dgm:pt>
    <dgm:pt modelId="{6E069486-91F0-43D9-93C6-8BECB06CD1E3}" type="parTrans" cxnId="{75A14987-6857-4AB5-BEC4-792FBC4FAF89}">
      <dgm:prSet/>
      <dgm:spPr/>
      <dgm:t>
        <a:bodyPr/>
        <a:lstStyle/>
        <a:p>
          <a:endParaRPr lang="en-GB"/>
        </a:p>
      </dgm:t>
    </dgm:pt>
    <dgm:pt modelId="{D126E52E-86AF-4E1C-8F6E-A78AB4399DE6}" type="sibTrans" cxnId="{75A14987-6857-4AB5-BEC4-792FBC4FAF89}">
      <dgm:prSet/>
      <dgm:spPr/>
      <dgm:t>
        <a:bodyPr/>
        <a:lstStyle/>
        <a:p>
          <a:endParaRPr lang="en-GB"/>
        </a:p>
      </dgm:t>
    </dgm:pt>
    <dgm:pt modelId="{14188BB6-BBA9-4037-9D51-2614D203B099}">
      <dgm:prSet phldrT="[Text]" custT="1"/>
      <dgm:spPr/>
      <dgm:t>
        <a:bodyPr/>
        <a:lstStyle/>
        <a:p>
          <a:r>
            <a:rPr lang="en-GB" sz="2000" dirty="0" smtClean="0"/>
            <a:t>Stimulus pairs</a:t>
          </a:r>
          <a:endParaRPr lang="en-GB" sz="2000" dirty="0"/>
        </a:p>
      </dgm:t>
    </dgm:pt>
    <dgm:pt modelId="{6DD8AD1D-6543-442B-9B70-EA6E4CB84680}" type="parTrans" cxnId="{C5EC7261-BB62-41AB-852D-4815EBB6C96F}">
      <dgm:prSet/>
      <dgm:spPr/>
      <dgm:t>
        <a:bodyPr/>
        <a:lstStyle/>
        <a:p>
          <a:endParaRPr lang="en-GB"/>
        </a:p>
      </dgm:t>
    </dgm:pt>
    <dgm:pt modelId="{9E53E25F-DFF9-4142-B802-5038FD4408F2}" type="sibTrans" cxnId="{C5EC7261-BB62-41AB-852D-4815EBB6C96F}">
      <dgm:prSet/>
      <dgm:spPr/>
      <dgm:t>
        <a:bodyPr/>
        <a:lstStyle/>
        <a:p>
          <a:endParaRPr lang="en-GB"/>
        </a:p>
      </dgm:t>
    </dgm:pt>
    <dgm:pt modelId="{374F0D57-235F-4C6A-9EA6-114DEDF80058}">
      <dgm:prSet phldrT="[Text]" custT="1"/>
      <dgm:spPr/>
      <dgm:t>
        <a:bodyPr/>
        <a:lstStyle/>
        <a:p>
          <a:r>
            <a:rPr lang="en-GB" sz="2000" dirty="0" smtClean="0"/>
            <a:t>Differ in the feature</a:t>
          </a:r>
          <a:endParaRPr lang="en-GB" sz="2000" dirty="0"/>
        </a:p>
      </dgm:t>
    </dgm:pt>
    <dgm:pt modelId="{12ACE85A-41F9-4A9A-BC62-52C9352159AC}" type="parTrans" cxnId="{09E6DA76-02A1-45E1-877E-D68CFC63142A}">
      <dgm:prSet/>
      <dgm:spPr/>
      <dgm:t>
        <a:bodyPr/>
        <a:lstStyle/>
        <a:p>
          <a:endParaRPr lang="en-GB"/>
        </a:p>
      </dgm:t>
    </dgm:pt>
    <dgm:pt modelId="{66F7B2D6-2230-4E4B-80CD-D0FBC153DE4D}" type="sibTrans" cxnId="{09E6DA76-02A1-45E1-877E-D68CFC63142A}">
      <dgm:prSet/>
      <dgm:spPr/>
      <dgm:t>
        <a:bodyPr/>
        <a:lstStyle/>
        <a:p>
          <a:endParaRPr lang="en-GB"/>
        </a:p>
      </dgm:t>
    </dgm:pt>
    <dgm:pt modelId="{C2053F78-2754-4BD5-847B-8307CD3A3319}" type="pres">
      <dgm:prSet presAssocID="{317126D3-063A-42A5-BA28-6ED93476AEE4}" presName="Name0" presStyleCnt="0">
        <dgm:presLayoutVars>
          <dgm:dir/>
          <dgm:resizeHandles val="exact"/>
        </dgm:presLayoutVars>
      </dgm:prSet>
      <dgm:spPr/>
      <dgm:t>
        <a:bodyPr/>
        <a:lstStyle/>
        <a:p>
          <a:endParaRPr lang="en-GB"/>
        </a:p>
      </dgm:t>
    </dgm:pt>
    <dgm:pt modelId="{C68A53BA-C58F-43EE-82F2-8E082B50AAE3}" type="pres">
      <dgm:prSet presAssocID="{74FD3367-D54A-46E2-AE81-89991564F225}" presName="node" presStyleLbl="node1" presStyleIdx="0" presStyleCnt="6">
        <dgm:presLayoutVars>
          <dgm:bulletEnabled val="1"/>
        </dgm:presLayoutVars>
      </dgm:prSet>
      <dgm:spPr/>
      <dgm:t>
        <a:bodyPr/>
        <a:lstStyle/>
        <a:p>
          <a:endParaRPr lang="en-GB"/>
        </a:p>
      </dgm:t>
    </dgm:pt>
    <dgm:pt modelId="{3CE9DB21-2D89-4547-BEE1-86F1BCB9C705}" type="pres">
      <dgm:prSet presAssocID="{0879AE53-BBF4-48E9-9F49-B70EA2CEABD2}" presName="sibTrans" presStyleLbl="sibTrans1D1" presStyleIdx="0" presStyleCnt="5"/>
      <dgm:spPr/>
      <dgm:t>
        <a:bodyPr/>
        <a:lstStyle/>
        <a:p>
          <a:endParaRPr lang="en-GB"/>
        </a:p>
      </dgm:t>
    </dgm:pt>
    <dgm:pt modelId="{FA93E0C7-087F-45D2-A0BA-3C7D2057419F}" type="pres">
      <dgm:prSet presAssocID="{0879AE53-BBF4-48E9-9F49-B70EA2CEABD2}" presName="connectorText" presStyleLbl="sibTrans1D1" presStyleIdx="0" presStyleCnt="5"/>
      <dgm:spPr/>
      <dgm:t>
        <a:bodyPr/>
        <a:lstStyle/>
        <a:p>
          <a:endParaRPr lang="en-GB"/>
        </a:p>
      </dgm:t>
    </dgm:pt>
    <dgm:pt modelId="{51A63DCC-CD26-407D-9BBA-8671FA1BF93B}" type="pres">
      <dgm:prSet presAssocID="{B5928EE9-08E3-4EF1-A2A2-8E3C31C22E84}" presName="node" presStyleLbl="node1" presStyleIdx="1" presStyleCnt="6">
        <dgm:presLayoutVars>
          <dgm:bulletEnabled val="1"/>
        </dgm:presLayoutVars>
      </dgm:prSet>
      <dgm:spPr/>
      <dgm:t>
        <a:bodyPr/>
        <a:lstStyle/>
        <a:p>
          <a:endParaRPr lang="en-GB"/>
        </a:p>
      </dgm:t>
    </dgm:pt>
    <dgm:pt modelId="{D17B0EEE-B358-45E5-9222-1FD3C6878BF6}" type="pres">
      <dgm:prSet presAssocID="{F6615A5D-7C9C-4031-86E9-36A3E05C59A9}" presName="sibTrans" presStyleLbl="sibTrans1D1" presStyleIdx="1" presStyleCnt="5"/>
      <dgm:spPr/>
      <dgm:t>
        <a:bodyPr/>
        <a:lstStyle/>
        <a:p>
          <a:endParaRPr lang="en-GB"/>
        </a:p>
      </dgm:t>
    </dgm:pt>
    <dgm:pt modelId="{04C0434B-2959-4047-9D0E-4C11C2D6EC31}" type="pres">
      <dgm:prSet presAssocID="{F6615A5D-7C9C-4031-86E9-36A3E05C59A9}" presName="connectorText" presStyleLbl="sibTrans1D1" presStyleIdx="1" presStyleCnt="5"/>
      <dgm:spPr/>
      <dgm:t>
        <a:bodyPr/>
        <a:lstStyle/>
        <a:p>
          <a:endParaRPr lang="en-GB"/>
        </a:p>
      </dgm:t>
    </dgm:pt>
    <dgm:pt modelId="{4858C940-E383-48C9-B0B3-C9960D5A3B6B}" type="pres">
      <dgm:prSet presAssocID="{0D6CB197-65E3-4FFA-861E-0EA3AAF07AA3}" presName="node" presStyleLbl="node1" presStyleIdx="2" presStyleCnt="6">
        <dgm:presLayoutVars>
          <dgm:bulletEnabled val="1"/>
        </dgm:presLayoutVars>
      </dgm:prSet>
      <dgm:spPr/>
      <dgm:t>
        <a:bodyPr/>
        <a:lstStyle/>
        <a:p>
          <a:endParaRPr lang="en-GB"/>
        </a:p>
      </dgm:t>
    </dgm:pt>
    <dgm:pt modelId="{A4ADF22D-1C5E-4CDE-AA78-87629465903E}" type="pres">
      <dgm:prSet presAssocID="{46FA48BE-A23C-46FC-81AF-A896B4102BC0}" presName="sibTrans" presStyleLbl="sibTrans1D1" presStyleIdx="2" presStyleCnt="5"/>
      <dgm:spPr/>
      <dgm:t>
        <a:bodyPr/>
        <a:lstStyle/>
        <a:p>
          <a:endParaRPr lang="en-GB"/>
        </a:p>
      </dgm:t>
    </dgm:pt>
    <dgm:pt modelId="{3B4E5068-6F81-460F-9BE5-3C08A9CB27D4}" type="pres">
      <dgm:prSet presAssocID="{46FA48BE-A23C-46FC-81AF-A896B4102BC0}" presName="connectorText" presStyleLbl="sibTrans1D1" presStyleIdx="2" presStyleCnt="5"/>
      <dgm:spPr/>
      <dgm:t>
        <a:bodyPr/>
        <a:lstStyle/>
        <a:p>
          <a:endParaRPr lang="en-GB"/>
        </a:p>
      </dgm:t>
    </dgm:pt>
    <dgm:pt modelId="{7B9B3D68-0CE4-4912-BB00-60252C39AE4A}" type="pres">
      <dgm:prSet presAssocID="{FDCF53EE-02B8-445B-AED7-42532FB3EC59}" presName="node" presStyleLbl="node1" presStyleIdx="3" presStyleCnt="6">
        <dgm:presLayoutVars>
          <dgm:bulletEnabled val="1"/>
        </dgm:presLayoutVars>
      </dgm:prSet>
      <dgm:spPr/>
      <dgm:t>
        <a:bodyPr/>
        <a:lstStyle/>
        <a:p>
          <a:endParaRPr lang="en-GB"/>
        </a:p>
      </dgm:t>
    </dgm:pt>
    <dgm:pt modelId="{7624E98F-906F-49CA-A0EE-AE86CA07A3B5}" type="pres">
      <dgm:prSet presAssocID="{D126E52E-86AF-4E1C-8F6E-A78AB4399DE6}" presName="sibTrans" presStyleLbl="sibTrans1D1" presStyleIdx="3" presStyleCnt="5"/>
      <dgm:spPr/>
      <dgm:t>
        <a:bodyPr/>
        <a:lstStyle/>
        <a:p>
          <a:endParaRPr lang="en-GB"/>
        </a:p>
      </dgm:t>
    </dgm:pt>
    <dgm:pt modelId="{7A18D5AB-B6D1-484D-9848-AD280235D5D2}" type="pres">
      <dgm:prSet presAssocID="{D126E52E-86AF-4E1C-8F6E-A78AB4399DE6}" presName="connectorText" presStyleLbl="sibTrans1D1" presStyleIdx="3" presStyleCnt="5"/>
      <dgm:spPr/>
      <dgm:t>
        <a:bodyPr/>
        <a:lstStyle/>
        <a:p>
          <a:endParaRPr lang="en-GB"/>
        </a:p>
      </dgm:t>
    </dgm:pt>
    <dgm:pt modelId="{9063C00E-C1A9-48C2-9C91-41EF05173448}" type="pres">
      <dgm:prSet presAssocID="{14188BB6-BBA9-4037-9D51-2614D203B099}" presName="node" presStyleLbl="node1" presStyleIdx="4" presStyleCnt="6">
        <dgm:presLayoutVars>
          <dgm:bulletEnabled val="1"/>
        </dgm:presLayoutVars>
      </dgm:prSet>
      <dgm:spPr/>
      <dgm:t>
        <a:bodyPr/>
        <a:lstStyle/>
        <a:p>
          <a:endParaRPr lang="en-GB"/>
        </a:p>
      </dgm:t>
    </dgm:pt>
    <dgm:pt modelId="{BC15E10B-39C4-4658-9158-4828B221CEAE}" type="pres">
      <dgm:prSet presAssocID="{9E53E25F-DFF9-4142-B802-5038FD4408F2}" presName="sibTrans" presStyleLbl="sibTrans1D1" presStyleIdx="4" presStyleCnt="5"/>
      <dgm:spPr/>
      <dgm:t>
        <a:bodyPr/>
        <a:lstStyle/>
        <a:p>
          <a:endParaRPr lang="en-GB"/>
        </a:p>
      </dgm:t>
    </dgm:pt>
    <dgm:pt modelId="{45BDADD4-483D-406E-AB6A-1266F9E82505}" type="pres">
      <dgm:prSet presAssocID="{9E53E25F-DFF9-4142-B802-5038FD4408F2}" presName="connectorText" presStyleLbl="sibTrans1D1" presStyleIdx="4" presStyleCnt="5"/>
      <dgm:spPr/>
      <dgm:t>
        <a:bodyPr/>
        <a:lstStyle/>
        <a:p>
          <a:endParaRPr lang="en-GB"/>
        </a:p>
      </dgm:t>
    </dgm:pt>
    <dgm:pt modelId="{B83F6217-9544-40E7-8265-E8622CA899DF}" type="pres">
      <dgm:prSet presAssocID="{374F0D57-235F-4C6A-9EA6-114DEDF80058}" presName="node" presStyleLbl="node1" presStyleIdx="5" presStyleCnt="6">
        <dgm:presLayoutVars>
          <dgm:bulletEnabled val="1"/>
        </dgm:presLayoutVars>
      </dgm:prSet>
      <dgm:spPr/>
      <dgm:t>
        <a:bodyPr/>
        <a:lstStyle/>
        <a:p>
          <a:endParaRPr lang="en-GB"/>
        </a:p>
      </dgm:t>
    </dgm:pt>
  </dgm:ptLst>
  <dgm:cxnLst>
    <dgm:cxn modelId="{E52B4BDB-15E4-446F-BCC2-EE2C80F15848}" type="presOf" srcId="{FDCF53EE-02B8-445B-AED7-42532FB3EC59}" destId="{7B9B3D68-0CE4-4912-BB00-60252C39AE4A}" srcOrd="0" destOrd="0" presId="urn:microsoft.com/office/officeart/2005/8/layout/bProcess3"/>
    <dgm:cxn modelId="{905B9E74-65D4-4E4A-BB0B-2F2FABB769DE}" type="presOf" srcId="{9E53E25F-DFF9-4142-B802-5038FD4408F2}" destId="{BC15E10B-39C4-4658-9158-4828B221CEAE}" srcOrd="0" destOrd="0" presId="urn:microsoft.com/office/officeart/2005/8/layout/bProcess3"/>
    <dgm:cxn modelId="{C0B5F207-46D6-4F82-8FB4-094D03F9CDFC}" type="presOf" srcId="{D126E52E-86AF-4E1C-8F6E-A78AB4399DE6}" destId="{7624E98F-906F-49CA-A0EE-AE86CA07A3B5}" srcOrd="0" destOrd="0" presId="urn:microsoft.com/office/officeart/2005/8/layout/bProcess3"/>
    <dgm:cxn modelId="{22E49634-1F81-4561-9E47-02CA425887D0}" type="presOf" srcId="{374F0D57-235F-4C6A-9EA6-114DEDF80058}" destId="{B83F6217-9544-40E7-8265-E8622CA899DF}" srcOrd="0" destOrd="0" presId="urn:microsoft.com/office/officeart/2005/8/layout/bProcess3"/>
    <dgm:cxn modelId="{B04C4251-258C-4431-A590-DB53AF4A7A13}" srcId="{317126D3-063A-42A5-BA28-6ED93476AEE4}" destId="{B5928EE9-08E3-4EF1-A2A2-8E3C31C22E84}" srcOrd="1" destOrd="0" parTransId="{614A75B2-A435-4253-B0FA-981A4693B5D1}" sibTransId="{F6615A5D-7C9C-4031-86E9-36A3E05C59A9}"/>
    <dgm:cxn modelId="{08D66CF7-2184-49FF-9995-C1775DE83958}" type="presOf" srcId="{F6615A5D-7C9C-4031-86E9-36A3E05C59A9}" destId="{04C0434B-2959-4047-9D0E-4C11C2D6EC31}" srcOrd="1" destOrd="0" presId="urn:microsoft.com/office/officeart/2005/8/layout/bProcess3"/>
    <dgm:cxn modelId="{86D23AE3-7D58-49FE-9912-6B4C44C204F1}" type="presOf" srcId="{317126D3-063A-42A5-BA28-6ED93476AEE4}" destId="{C2053F78-2754-4BD5-847B-8307CD3A3319}" srcOrd="0" destOrd="0" presId="urn:microsoft.com/office/officeart/2005/8/layout/bProcess3"/>
    <dgm:cxn modelId="{C5EC7261-BB62-41AB-852D-4815EBB6C96F}" srcId="{317126D3-063A-42A5-BA28-6ED93476AEE4}" destId="{14188BB6-BBA9-4037-9D51-2614D203B099}" srcOrd="4" destOrd="0" parTransId="{6DD8AD1D-6543-442B-9B70-EA6E4CB84680}" sibTransId="{9E53E25F-DFF9-4142-B802-5038FD4408F2}"/>
    <dgm:cxn modelId="{206D7CA5-514F-4D77-9B1A-D5205BA84858}" type="presOf" srcId="{0879AE53-BBF4-48E9-9F49-B70EA2CEABD2}" destId="{FA93E0C7-087F-45D2-A0BA-3C7D2057419F}" srcOrd="1" destOrd="0" presId="urn:microsoft.com/office/officeart/2005/8/layout/bProcess3"/>
    <dgm:cxn modelId="{700FC426-8676-44F7-8EAA-BC9508F3ADC5}" type="presOf" srcId="{14188BB6-BBA9-4037-9D51-2614D203B099}" destId="{9063C00E-C1A9-48C2-9C91-41EF05173448}" srcOrd="0" destOrd="0" presId="urn:microsoft.com/office/officeart/2005/8/layout/bProcess3"/>
    <dgm:cxn modelId="{09E6DA76-02A1-45E1-877E-D68CFC63142A}" srcId="{317126D3-063A-42A5-BA28-6ED93476AEE4}" destId="{374F0D57-235F-4C6A-9EA6-114DEDF80058}" srcOrd="5" destOrd="0" parTransId="{12ACE85A-41F9-4A9A-BC62-52C9352159AC}" sibTransId="{66F7B2D6-2230-4E4B-80CD-D0FBC153DE4D}"/>
    <dgm:cxn modelId="{EEF9FB32-14F1-4EBB-8598-E69E4034D56C}" type="presOf" srcId="{F6615A5D-7C9C-4031-86E9-36A3E05C59A9}" destId="{D17B0EEE-B358-45E5-9222-1FD3C6878BF6}" srcOrd="0" destOrd="0" presId="urn:microsoft.com/office/officeart/2005/8/layout/bProcess3"/>
    <dgm:cxn modelId="{9E1208C0-99BA-415F-BD93-9F9237030036}" type="presOf" srcId="{B5928EE9-08E3-4EF1-A2A2-8E3C31C22E84}" destId="{51A63DCC-CD26-407D-9BBA-8671FA1BF93B}" srcOrd="0" destOrd="0" presId="urn:microsoft.com/office/officeart/2005/8/layout/bProcess3"/>
    <dgm:cxn modelId="{267E0501-BB98-423D-B151-8D1ED201321F}" type="presOf" srcId="{0D6CB197-65E3-4FFA-861E-0EA3AAF07AA3}" destId="{4858C940-E383-48C9-B0B3-C9960D5A3B6B}" srcOrd="0" destOrd="0" presId="urn:microsoft.com/office/officeart/2005/8/layout/bProcess3"/>
    <dgm:cxn modelId="{1C219DD3-1A21-4C0A-AC51-113E958B6E3C}" type="presOf" srcId="{0879AE53-BBF4-48E9-9F49-B70EA2CEABD2}" destId="{3CE9DB21-2D89-4547-BEE1-86F1BCB9C705}" srcOrd="0" destOrd="0" presId="urn:microsoft.com/office/officeart/2005/8/layout/bProcess3"/>
    <dgm:cxn modelId="{D8F2099B-65DC-4BF1-BD70-ECC64E22F56B}" type="presOf" srcId="{46FA48BE-A23C-46FC-81AF-A896B4102BC0}" destId="{3B4E5068-6F81-460F-9BE5-3C08A9CB27D4}" srcOrd="1" destOrd="0" presId="urn:microsoft.com/office/officeart/2005/8/layout/bProcess3"/>
    <dgm:cxn modelId="{935EF84B-F4C7-4580-B8F5-3C1796FE2BE9}" srcId="{317126D3-063A-42A5-BA28-6ED93476AEE4}" destId="{0D6CB197-65E3-4FFA-861E-0EA3AAF07AA3}" srcOrd="2" destOrd="0" parTransId="{3543744D-884D-4FA5-8C17-D725F0E6A30A}" sibTransId="{46FA48BE-A23C-46FC-81AF-A896B4102BC0}"/>
    <dgm:cxn modelId="{4ABA165E-5216-401F-B83D-72C6034AF545}" srcId="{317126D3-063A-42A5-BA28-6ED93476AEE4}" destId="{74FD3367-D54A-46E2-AE81-89991564F225}" srcOrd="0" destOrd="0" parTransId="{8CE21D4E-D183-4733-B5DF-595991C18E49}" sibTransId="{0879AE53-BBF4-48E9-9F49-B70EA2CEABD2}"/>
    <dgm:cxn modelId="{AC72DEBE-F000-4AF2-B03E-6AEA17E1572B}" type="presOf" srcId="{46FA48BE-A23C-46FC-81AF-A896B4102BC0}" destId="{A4ADF22D-1C5E-4CDE-AA78-87629465903E}" srcOrd="0" destOrd="0" presId="urn:microsoft.com/office/officeart/2005/8/layout/bProcess3"/>
    <dgm:cxn modelId="{6FADFD01-C337-4E0E-A9CF-859D75ECA1E3}" type="presOf" srcId="{D126E52E-86AF-4E1C-8F6E-A78AB4399DE6}" destId="{7A18D5AB-B6D1-484D-9848-AD280235D5D2}" srcOrd="1" destOrd="0" presId="urn:microsoft.com/office/officeart/2005/8/layout/bProcess3"/>
    <dgm:cxn modelId="{13399C8C-88A5-4710-B1B3-AE7D21409FCF}" type="presOf" srcId="{74FD3367-D54A-46E2-AE81-89991564F225}" destId="{C68A53BA-C58F-43EE-82F2-8E082B50AAE3}" srcOrd="0" destOrd="0" presId="urn:microsoft.com/office/officeart/2005/8/layout/bProcess3"/>
    <dgm:cxn modelId="{75A14987-6857-4AB5-BEC4-792FBC4FAF89}" srcId="{317126D3-063A-42A5-BA28-6ED93476AEE4}" destId="{FDCF53EE-02B8-445B-AED7-42532FB3EC59}" srcOrd="3" destOrd="0" parTransId="{6E069486-91F0-43D9-93C6-8BECB06CD1E3}" sibTransId="{D126E52E-86AF-4E1C-8F6E-A78AB4399DE6}"/>
    <dgm:cxn modelId="{AF8AEEA2-0170-4F24-91FB-C272DF38DF3C}" type="presOf" srcId="{9E53E25F-DFF9-4142-B802-5038FD4408F2}" destId="{45BDADD4-483D-406E-AB6A-1266F9E82505}" srcOrd="1" destOrd="0" presId="urn:microsoft.com/office/officeart/2005/8/layout/bProcess3"/>
    <dgm:cxn modelId="{497A8722-60B5-4036-BDAF-CDB66FAD6193}" type="presParOf" srcId="{C2053F78-2754-4BD5-847B-8307CD3A3319}" destId="{C68A53BA-C58F-43EE-82F2-8E082B50AAE3}" srcOrd="0" destOrd="0" presId="urn:microsoft.com/office/officeart/2005/8/layout/bProcess3"/>
    <dgm:cxn modelId="{CD76F9FF-EF77-411C-9DE3-01B79EE50C15}" type="presParOf" srcId="{C2053F78-2754-4BD5-847B-8307CD3A3319}" destId="{3CE9DB21-2D89-4547-BEE1-86F1BCB9C705}" srcOrd="1" destOrd="0" presId="urn:microsoft.com/office/officeart/2005/8/layout/bProcess3"/>
    <dgm:cxn modelId="{FC13AC41-2EF5-4A8D-ACEE-65A5632F200F}" type="presParOf" srcId="{3CE9DB21-2D89-4547-BEE1-86F1BCB9C705}" destId="{FA93E0C7-087F-45D2-A0BA-3C7D2057419F}" srcOrd="0" destOrd="0" presId="urn:microsoft.com/office/officeart/2005/8/layout/bProcess3"/>
    <dgm:cxn modelId="{FE0516E8-9FBF-4A47-9B13-D5E9CCA592E0}" type="presParOf" srcId="{C2053F78-2754-4BD5-847B-8307CD3A3319}" destId="{51A63DCC-CD26-407D-9BBA-8671FA1BF93B}" srcOrd="2" destOrd="0" presId="urn:microsoft.com/office/officeart/2005/8/layout/bProcess3"/>
    <dgm:cxn modelId="{DEF44F12-8A58-4F46-ABB2-457F5B2E19F0}" type="presParOf" srcId="{C2053F78-2754-4BD5-847B-8307CD3A3319}" destId="{D17B0EEE-B358-45E5-9222-1FD3C6878BF6}" srcOrd="3" destOrd="0" presId="urn:microsoft.com/office/officeart/2005/8/layout/bProcess3"/>
    <dgm:cxn modelId="{E55ED37A-6F7B-45AC-965F-3436BB4B8DB3}" type="presParOf" srcId="{D17B0EEE-B358-45E5-9222-1FD3C6878BF6}" destId="{04C0434B-2959-4047-9D0E-4C11C2D6EC31}" srcOrd="0" destOrd="0" presId="urn:microsoft.com/office/officeart/2005/8/layout/bProcess3"/>
    <dgm:cxn modelId="{AE509B9F-639D-425E-B671-5FE0A79201CA}" type="presParOf" srcId="{C2053F78-2754-4BD5-847B-8307CD3A3319}" destId="{4858C940-E383-48C9-B0B3-C9960D5A3B6B}" srcOrd="4" destOrd="0" presId="urn:microsoft.com/office/officeart/2005/8/layout/bProcess3"/>
    <dgm:cxn modelId="{6B93E1A3-8E67-4788-A6E4-E9C4E7D0D31B}" type="presParOf" srcId="{C2053F78-2754-4BD5-847B-8307CD3A3319}" destId="{A4ADF22D-1C5E-4CDE-AA78-87629465903E}" srcOrd="5" destOrd="0" presId="urn:microsoft.com/office/officeart/2005/8/layout/bProcess3"/>
    <dgm:cxn modelId="{4722D875-195F-4A68-8C1E-A421D814F3A9}" type="presParOf" srcId="{A4ADF22D-1C5E-4CDE-AA78-87629465903E}" destId="{3B4E5068-6F81-460F-9BE5-3C08A9CB27D4}" srcOrd="0" destOrd="0" presId="urn:microsoft.com/office/officeart/2005/8/layout/bProcess3"/>
    <dgm:cxn modelId="{C3727332-6C78-4210-8740-C803311E0A79}" type="presParOf" srcId="{C2053F78-2754-4BD5-847B-8307CD3A3319}" destId="{7B9B3D68-0CE4-4912-BB00-60252C39AE4A}" srcOrd="6" destOrd="0" presId="urn:microsoft.com/office/officeart/2005/8/layout/bProcess3"/>
    <dgm:cxn modelId="{AA3DA4AE-D494-4FAB-B43D-C5512F83988D}" type="presParOf" srcId="{C2053F78-2754-4BD5-847B-8307CD3A3319}" destId="{7624E98F-906F-49CA-A0EE-AE86CA07A3B5}" srcOrd="7" destOrd="0" presId="urn:microsoft.com/office/officeart/2005/8/layout/bProcess3"/>
    <dgm:cxn modelId="{483BF018-D4C2-46BA-BF88-83B5B4BB6B8C}" type="presParOf" srcId="{7624E98F-906F-49CA-A0EE-AE86CA07A3B5}" destId="{7A18D5AB-B6D1-484D-9848-AD280235D5D2}" srcOrd="0" destOrd="0" presId="urn:microsoft.com/office/officeart/2005/8/layout/bProcess3"/>
    <dgm:cxn modelId="{89218D5F-3EB3-47AF-9EDC-0A3483C4A499}" type="presParOf" srcId="{C2053F78-2754-4BD5-847B-8307CD3A3319}" destId="{9063C00E-C1A9-48C2-9C91-41EF05173448}" srcOrd="8" destOrd="0" presId="urn:microsoft.com/office/officeart/2005/8/layout/bProcess3"/>
    <dgm:cxn modelId="{4B40F584-1B83-45A3-9635-43B5F92C663F}" type="presParOf" srcId="{C2053F78-2754-4BD5-847B-8307CD3A3319}" destId="{BC15E10B-39C4-4658-9158-4828B221CEAE}" srcOrd="9" destOrd="0" presId="urn:microsoft.com/office/officeart/2005/8/layout/bProcess3"/>
    <dgm:cxn modelId="{4615F683-52A0-44C4-87DD-974710E220DB}" type="presParOf" srcId="{BC15E10B-39C4-4658-9158-4828B221CEAE}" destId="{45BDADD4-483D-406E-AB6A-1266F9E82505}" srcOrd="0" destOrd="0" presId="urn:microsoft.com/office/officeart/2005/8/layout/bProcess3"/>
    <dgm:cxn modelId="{B7E1E389-F4ED-4D39-A8BD-8AB709858225}" type="presParOf" srcId="{C2053F78-2754-4BD5-847B-8307CD3A3319}" destId="{B83F6217-9544-40E7-8265-E8622CA899DF}"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48EF11-AF9A-46BB-B3F0-E3898077462A}"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GB"/>
        </a:p>
      </dgm:t>
    </dgm:pt>
    <dgm:pt modelId="{C157C5B4-8C69-4565-A034-ECD9E45F415F}">
      <dgm:prSet phldrT="[Text]"/>
      <dgm:spPr/>
      <dgm:t>
        <a:bodyPr/>
        <a:lstStyle/>
        <a:p>
          <a:pPr algn="just"/>
          <a:r>
            <a:rPr lang="en-GB" dirty="0" smtClean="0"/>
            <a:t>Advantages: </a:t>
          </a:r>
          <a:endParaRPr lang="en-GB" dirty="0"/>
        </a:p>
      </dgm:t>
    </dgm:pt>
    <dgm:pt modelId="{6FE4CFB9-1559-4292-880E-3506B72D6CCA}" type="parTrans" cxnId="{5AA3193D-B9C5-4FD3-9984-3AA557DBF8C1}">
      <dgm:prSet/>
      <dgm:spPr/>
      <dgm:t>
        <a:bodyPr/>
        <a:lstStyle/>
        <a:p>
          <a:endParaRPr lang="en-GB"/>
        </a:p>
      </dgm:t>
    </dgm:pt>
    <dgm:pt modelId="{CE46B0E5-2DA8-4CB5-9CA3-21AB1C33E0B4}" type="sibTrans" cxnId="{5AA3193D-B9C5-4FD3-9984-3AA557DBF8C1}">
      <dgm:prSet/>
      <dgm:spPr/>
      <dgm:t>
        <a:bodyPr/>
        <a:lstStyle/>
        <a:p>
          <a:endParaRPr lang="en-GB"/>
        </a:p>
      </dgm:t>
    </dgm:pt>
    <dgm:pt modelId="{4EE7A7F9-FC4F-4ADA-8D27-FDCE630E93D2}">
      <dgm:prSet phldrT="[Text]"/>
      <dgm:spPr/>
      <dgm:t>
        <a:bodyPr/>
        <a:lstStyle/>
        <a:p>
          <a:pPr algn="just"/>
          <a:r>
            <a:rPr lang="en-GB" dirty="0" smtClean="0"/>
            <a:t>Method of functional connectivity.</a:t>
          </a:r>
          <a:endParaRPr lang="en-GB" dirty="0"/>
        </a:p>
      </dgm:t>
    </dgm:pt>
    <dgm:pt modelId="{5DBBAC23-7D36-4B1D-85A9-A21DC0C52648}" type="parTrans" cxnId="{7E430047-BCF9-4C26-8FD0-2CE24231A97A}">
      <dgm:prSet/>
      <dgm:spPr/>
      <dgm:t>
        <a:bodyPr/>
        <a:lstStyle/>
        <a:p>
          <a:endParaRPr lang="en-GB"/>
        </a:p>
      </dgm:t>
    </dgm:pt>
    <dgm:pt modelId="{9DF6528E-63AF-4D61-BFFB-4B3DD5A45189}" type="sibTrans" cxnId="{7E430047-BCF9-4C26-8FD0-2CE24231A97A}">
      <dgm:prSet/>
      <dgm:spPr/>
      <dgm:t>
        <a:bodyPr/>
        <a:lstStyle/>
        <a:p>
          <a:endParaRPr lang="en-GB"/>
        </a:p>
      </dgm:t>
    </dgm:pt>
    <dgm:pt modelId="{677FB4F5-EE40-44D5-BAA9-596AD7A11AD3}">
      <dgm:prSet phldrT="[Text]"/>
      <dgm:spPr/>
      <dgm:t>
        <a:bodyPr/>
        <a:lstStyle/>
        <a:p>
          <a:pPr algn="just"/>
          <a:r>
            <a:rPr lang="en-GB" dirty="0" smtClean="0"/>
            <a:t>Disadvantages:</a:t>
          </a:r>
          <a:endParaRPr lang="en-GB" dirty="0"/>
        </a:p>
      </dgm:t>
    </dgm:pt>
    <dgm:pt modelId="{577E4767-E66C-4763-8F26-3344E49E7454}" type="parTrans" cxnId="{B7AD6CAB-CBA4-4DC9-96A7-D3407C136C90}">
      <dgm:prSet/>
      <dgm:spPr/>
      <dgm:t>
        <a:bodyPr/>
        <a:lstStyle/>
        <a:p>
          <a:endParaRPr lang="en-GB"/>
        </a:p>
      </dgm:t>
    </dgm:pt>
    <dgm:pt modelId="{130F0279-A221-4F24-B48C-19A34AAA4361}" type="sibTrans" cxnId="{B7AD6CAB-CBA4-4DC9-96A7-D3407C136C90}">
      <dgm:prSet/>
      <dgm:spPr/>
      <dgm:t>
        <a:bodyPr/>
        <a:lstStyle/>
        <a:p>
          <a:endParaRPr lang="en-GB"/>
        </a:p>
      </dgm:t>
    </dgm:pt>
    <dgm:pt modelId="{B6C69C15-5A34-4A11-A8CE-C7957F0172C4}">
      <dgm:prSet phldrT="[Text]"/>
      <dgm:spPr/>
      <dgm:t>
        <a:bodyPr/>
        <a:lstStyle/>
        <a:p>
          <a:pPr algn="just"/>
          <a:r>
            <a:rPr lang="en-GB" dirty="0" smtClean="0"/>
            <a:t>May have limitations related to linearity properties of overlapping HRFs.</a:t>
          </a:r>
          <a:endParaRPr lang="en-GB" dirty="0"/>
        </a:p>
      </dgm:t>
    </dgm:pt>
    <dgm:pt modelId="{8BE4C5F4-C2B4-4B9B-8A6B-7E00FCF16B1F}" type="parTrans" cxnId="{D2F85699-4AD7-44D1-913D-7F5CB01FCC5F}">
      <dgm:prSet/>
      <dgm:spPr/>
      <dgm:t>
        <a:bodyPr/>
        <a:lstStyle/>
        <a:p>
          <a:endParaRPr lang="en-GB"/>
        </a:p>
      </dgm:t>
    </dgm:pt>
    <dgm:pt modelId="{E033A4A8-AA99-4CB2-8AEC-E7F46A45DD8B}" type="sibTrans" cxnId="{D2F85699-4AD7-44D1-913D-7F5CB01FCC5F}">
      <dgm:prSet/>
      <dgm:spPr/>
      <dgm:t>
        <a:bodyPr/>
        <a:lstStyle/>
        <a:p>
          <a:endParaRPr lang="en-GB"/>
        </a:p>
      </dgm:t>
    </dgm:pt>
    <dgm:pt modelId="{6065DF9E-32AD-4ABF-BA35-7BDA4A0899F7}">
      <dgm:prSet/>
      <dgm:spPr/>
      <dgm:t>
        <a:bodyPr/>
        <a:lstStyle/>
        <a:p>
          <a:pPr algn="just"/>
          <a:r>
            <a:rPr lang="en-GB" dirty="0" smtClean="0"/>
            <a:t>Statistical power of the study is largely unknown beforehand.</a:t>
          </a:r>
          <a:endParaRPr lang="en-GB" dirty="0"/>
        </a:p>
      </dgm:t>
    </dgm:pt>
    <dgm:pt modelId="{55D58898-F2E4-4AA3-BAB9-7099DCED9AAD}" type="parTrans" cxnId="{51F18DB1-BE09-4D20-908A-116509D5DB6B}">
      <dgm:prSet/>
      <dgm:spPr/>
      <dgm:t>
        <a:bodyPr/>
        <a:lstStyle/>
        <a:p>
          <a:endParaRPr lang="en-GB"/>
        </a:p>
      </dgm:t>
    </dgm:pt>
    <dgm:pt modelId="{5126BE62-909A-4A98-A028-DFC3C94F212A}" type="sibTrans" cxnId="{51F18DB1-BE09-4D20-908A-116509D5DB6B}">
      <dgm:prSet/>
      <dgm:spPr/>
      <dgm:t>
        <a:bodyPr/>
        <a:lstStyle/>
        <a:p>
          <a:endParaRPr lang="en-GB"/>
        </a:p>
      </dgm:t>
    </dgm:pt>
    <dgm:pt modelId="{D1693F8C-7BAB-480C-A10B-B232E69E3D3E}" type="pres">
      <dgm:prSet presAssocID="{8E48EF11-AF9A-46BB-B3F0-E3898077462A}" presName="Name0" presStyleCnt="0">
        <dgm:presLayoutVars>
          <dgm:dir/>
          <dgm:animLvl val="lvl"/>
          <dgm:resizeHandles val="exact"/>
        </dgm:presLayoutVars>
      </dgm:prSet>
      <dgm:spPr/>
      <dgm:t>
        <a:bodyPr/>
        <a:lstStyle/>
        <a:p>
          <a:endParaRPr lang="en-GB"/>
        </a:p>
      </dgm:t>
    </dgm:pt>
    <dgm:pt modelId="{2A4DF9CA-51AD-49F0-B237-DE2AE45B1F48}" type="pres">
      <dgm:prSet presAssocID="{C157C5B4-8C69-4565-A034-ECD9E45F415F}" presName="linNode" presStyleCnt="0"/>
      <dgm:spPr/>
    </dgm:pt>
    <dgm:pt modelId="{D05B96DE-3C77-4901-A778-2B8A7B9F2980}" type="pres">
      <dgm:prSet presAssocID="{C157C5B4-8C69-4565-A034-ECD9E45F415F}" presName="parentText" presStyleLbl="node1" presStyleIdx="0" presStyleCnt="2">
        <dgm:presLayoutVars>
          <dgm:chMax val="1"/>
          <dgm:bulletEnabled val="1"/>
        </dgm:presLayoutVars>
      </dgm:prSet>
      <dgm:spPr/>
      <dgm:t>
        <a:bodyPr/>
        <a:lstStyle/>
        <a:p>
          <a:endParaRPr lang="en-GB"/>
        </a:p>
      </dgm:t>
    </dgm:pt>
    <dgm:pt modelId="{725FF353-9237-480A-B7CB-078FF1143CB7}" type="pres">
      <dgm:prSet presAssocID="{C157C5B4-8C69-4565-A034-ECD9E45F415F}" presName="descendantText" presStyleLbl="alignAccFollowNode1" presStyleIdx="0" presStyleCnt="2">
        <dgm:presLayoutVars>
          <dgm:bulletEnabled val="1"/>
        </dgm:presLayoutVars>
      </dgm:prSet>
      <dgm:spPr/>
      <dgm:t>
        <a:bodyPr/>
        <a:lstStyle/>
        <a:p>
          <a:endParaRPr lang="en-GB"/>
        </a:p>
      </dgm:t>
    </dgm:pt>
    <dgm:pt modelId="{65582B8E-76D3-4A58-87AD-B4149DCA7B9A}" type="pres">
      <dgm:prSet presAssocID="{CE46B0E5-2DA8-4CB5-9CA3-21AB1C33E0B4}" presName="sp" presStyleCnt="0"/>
      <dgm:spPr/>
    </dgm:pt>
    <dgm:pt modelId="{5A7FED33-4FB0-4D1C-B2D6-D35AB9B20081}" type="pres">
      <dgm:prSet presAssocID="{677FB4F5-EE40-44D5-BAA9-596AD7A11AD3}" presName="linNode" presStyleCnt="0"/>
      <dgm:spPr/>
    </dgm:pt>
    <dgm:pt modelId="{101F8FBE-0431-4565-9CA3-38CD3988899B}" type="pres">
      <dgm:prSet presAssocID="{677FB4F5-EE40-44D5-BAA9-596AD7A11AD3}" presName="parentText" presStyleLbl="node1" presStyleIdx="1" presStyleCnt="2">
        <dgm:presLayoutVars>
          <dgm:chMax val="1"/>
          <dgm:bulletEnabled val="1"/>
        </dgm:presLayoutVars>
      </dgm:prSet>
      <dgm:spPr/>
      <dgm:t>
        <a:bodyPr/>
        <a:lstStyle/>
        <a:p>
          <a:endParaRPr lang="en-GB"/>
        </a:p>
      </dgm:t>
    </dgm:pt>
    <dgm:pt modelId="{CECBF7AE-AA7C-4EBE-9F97-0DCD212FB9B3}" type="pres">
      <dgm:prSet presAssocID="{677FB4F5-EE40-44D5-BAA9-596AD7A11AD3}" presName="descendantText" presStyleLbl="alignAccFollowNode1" presStyleIdx="1" presStyleCnt="2">
        <dgm:presLayoutVars>
          <dgm:bulletEnabled val="1"/>
        </dgm:presLayoutVars>
      </dgm:prSet>
      <dgm:spPr/>
      <dgm:t>
        <a:bodyPr/>
        <a:lstStyle/>
        <a:p>
          <a:endParaRPr lang="en-GB"/>
        </a:p>
      </dgm:t>
    </dgm:pt>
  </dgm:ptLst>
  <dgm:cxnLst>
    <dgm:cxn modelId="{B7AD6CAB-CBA4-4DC9-96A7-D3407C136C90}" srcId="{8E48EF11-AF9A-46BB-B3F0-E3898077462A}" destId="{677FB4F5-EE40-44D5-BAA9-596AD7A11AD3}" srcOrd="1" destOrd="0" parTransId="{577E4767-E66C-4763-8F26-3344E49E7454}" sibTransId="{130F0279-A221-4F24-B48C-19A34AAA4361}"/>
    <dgm:cxn modelId="{586A174B-E5EE-4EC2-87FE-621A974AB21E}" type="presOf" srcId="{C157C5B4-8C69-4565-A034-ECD9E45F415F}" destId="{D05B96DE-3C77-4901-A778-2B8A7B9F2980}" srcOrd="0" destOrd="0" presId="urn:microsoft.com/office/officeart/2005/8/layout/vList5"/>
    <dgm:cxn modelId="{2E513F91-B141-4312-BD20-53B9835F4D87}" type="presOf" srcId="{8E48EF11-AF9A-46BB-B3F0-E3898077462A}" destId="{D1693F8C-7BAB-480C-A10B-B232E69E3D3E}" srcOrd="0" destOrd="0" presId="urn:microsoft.com/office/officeart/2005/8/layout/vList5"/>
    <dgm:cxn modelId="{7E430047-BCF9-4C26-8FD0-2CE24231A97A}" srcId="{C157C5B4-8C69-4565-A034-ECD9E45F415F}" destId="{4EE7A7F9-FC4F-4ADA-8D27-FDCE630E93D2}" srcOrd="0" destOrd="0" parTransId="{5DBBAC23-7D36-4B1D-85A9-A21DC0C52648}" sibTransId="{9DF6528E-63AF-4D61-BFFB-4B3DD5A45189}"/>
    <dgm:cxn modelId="{89D677F3-E252-42B0-A802-86535C4BB2EE}" type="presOf" srcId="{677FB4F5-EE40-44D5-BAA9-596AD7A11AD3}" destId="{101F8FBE-0431-4565-9CA3-38CD3988899B}" srcOrd="0" destOrd="0" presId="urn:microsoft.com/office/officeart/2005/8/layout/vList5"/>
    <dgm:cxn modelId="{3B016382-34B3-4C50-AAD8-2FA92A446391}" type="presOf" srcId="{6065DF9E-32AD-4ABF-BA35-7BDA4A0899F7}" destId="{CECBF7AE-AA7C-4EBE-9F97-0DCD212FB9B3}" srcOrd="0" destOrd="1" presId="urn:microsoft.com/office/officeart/2005/8/layout/vList5"/>
    <dgm:cxn modelId="{D2F85699-4AD7-44D1-913D-7F5CB01FCC5F}" srcId="{677FB4F5-EE40-44D5-BAA9-596AD7A11AD3}" destId="{B6C69C15-5A34-4A11-A8CE-C7957F0172C4}" srcOrd="0" destOrd="0" parTransId="{8BE4C5F4-C2B4-4B9B-8A6B-7E00FCF16B1F}" sibTransId="{E033A4A8-AA99-4CB2-8AEC-E7F46A45DD8B}"/>
    <dgm:cxn modelId="{5AA3193D-B9C5-4FD3-9984-3AA557DBF8C1}" srcId="{8E48EF11-AF9A-46BB-B3F0-E3898077462A}" destId="{C157C5B4-8C69-4565-A034-ECD9E45F415F}" srcOrd="0" destOrd="0" parTransId="{6FE4CFB9-1559-4292-880E-3506B72D6CCA}" sibTransId="{CE46B0E5-2DA8-4CB5-9CA3-21AB1C33E0B4}"/>
    <dgm:cxn modelId="{AC476147-14F4-4FDD-ACA8-61D2833B049E}" type="presOf" srcId="{4EE7A7F9-FC4F-4ADA-8D27-FDCE630E93D2}" destId="{725FF353-9237-480A-B7CB-078FF1143CB7}" srcOrd="0" destOrd="0" presId="urn:microsoft.com/office/officeart/2005/8/layout/vList5"/>
    <dgm:cxn modelId="{E3177BC5-74F0-4A10-9FE4-DC0FD1F1B16C}" type="presOf" srcId="{B6C69C15-5A34-4A11-A8CE-C7957F0172C4}" destId="{CECBF7AE-AA7C-4EBE-9F97-0DCD212FB9B3}" srcOrd="0" destOrd="0" presId="urn:microsoft.com/office/officeart/2005/8/layout/vList5"/>
    <dgm:cxn modelId="{51F18DB1-BE09-4D20-908A-116509D5DB6B}" srcId="{677FB4F5-EE40-44D5-BAA9-596AD7A11AD3}" destId="{6065DF9E-32AD-4ABF-BA35-7BDA4A0899F7}" srcOrd="1" destOrd="0" parTransId="{55D58898-F2E4-4AA3-BAB9-7099DCED9AAD}" sibTransId="{5126BE62-909A-4A98-A028-DFC3C94F212A}"/>
    <dgm:cxn modelId="{67660097-53F8-4146-B752-495D14ADA044}" type="presParOf" srcId="{D1693F8C-7BAB-480C-A10B-B232E69E3D3E}" destId="{2A4DF9CA-51AD-49F0-B237-DE2AE45B1F48}" srcOrd="0" destOrd="0" presId="urn:microsoft.com/office/officeart/2005/8/layout/vList5"/>
    <dgm:cxn modelId="{AE8CEDB6-584A-4A7E-8F78-B567FFBAC967}" type="presParOf" srcId="{2A4DF9CA-51AD-49F0-B237-DE2AE45B1F48}" destId="{D05B96DE-3C77-4901-A778-2B8A7B9F2980}" srcOrd="0" destOrd="0" presId="urn:microsoft.com/office/officeart/2005/8/layout/vList5"/>
    <dgm:cxn modelId="{57731E1D-412A-469C-8CBB-7E09571DA957}" type="presParOf" srcId="{2A4DF9CA-51AD-49F0-B237-DE2AE45B1F48}" destId="{725FF353-9237-480A-B7CB-078FF1143CB7}" srcOrd="1" destOrd="0" presId="urn:microsoft.com/office/officeart/2005/8/layout/vList5"/>
    <dgm:cxn modelId="{C01AC740-974E-4106-8649-1448705052B6}" type="presParOf" srcId="{D1693F8C-7BAB-480C-A10B-B232E69E3D3E}" destId="{65582B8E-76D3-4A58-87AD-B4149DCA7B9A}" srcOrd="1" destOrd="0" presId="urn:microsoft.com/office/officeart/2005/8/layout/vList5"/>
    <dgm:cxn modelId="{A85AFA9D-2A24-4645-A244-E02BD2F00F71}" type="presParOf" srcId="{D1693F8C-7BAB-480C-A10B-B232E69E3D3E}" destId="{5A7FED33-4FB0-4D1C-B2D6-D35AB9B20081}" srcOrd="2" destOrd="0" presId="urn:microsoft.com/office/officeart/2005/8/layout/vList5"/>
    <dgm:cxn modelId="{E6AEAA70-DBD1-440E-8A70-972DEB873E4D}" type="presParOf" srcId="{5A7FED33-4FB0-4D1C-B2D6-D35AB9B20081}" destId="{101F8FBE-0431-4565-9CA3-38CD3988899B}" srcOrd="0" destOrd="0" presId="urn:microsoft.com/office/officeart/2005/8/layout/vList5"/>
    <dgm:cxn modelId="{E6A67B38-13AC-4E73-9F7F-52F72D6D0BE8}" type="presParOf" srcId="{5A7FED33-4FB0-4D1C-B2D6-D35AB9B20081}" destId="{CECBF7AE-AA7C-4EBE-9F97-0DCD212FB9B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0FDE4-4876-47CE-BFDD-337F078E3A1A}">
      <dsp:nvSpPr>
        <dsp:cNvPr id="0" name=""/>
        <dsp:cNvSpPr/>
      </dsp:nvSpPr>
      <dsp:spPr>
        <a:xfrm>
          <a:off x="0" y="598239"/>
          <a:ext cx="7596844" cy="9576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393C1D-2F86-4B2B-8366-377640F4AF49}">
      <dsp:nvSpPr>
        <dsp:cNvPr id="0" name=""/>
        <dsp:cNvSpPr/>
      </dsp:nvSpPr>
      <dsp:spPr>
        <a:xfrm>
          <a:off x="379842" y="37359"/>
          <a:ext cx="6686590" cy="11217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000" tIns="0" rIns="201000" bIns="0" numCol="1" spcCol="1270" anchor="ctr" anchorCtr="0">
          <a:noAutofit/>
        </a:bodyPr>
        <a:lstStyle/>
        <a:p>
          <a:pPr lvl="0" algn="just" defTabSz="1066800">
            <a:lnSpc>
              <a:spcPct val="90000"/>
            </a:lnSpc>
            <a:spcBef>
              <a:spcPct val="0"/>
            </a:spcBef>
            <a:spcAft>
              <a:spcPct val="35000"/>
            </a:spcAft>
          </a:pPr>
          <a:r>
            <a:rPr lang="en-GB" sz="2400" kern="1200" dirty="0" smtClean="0"/>
            <a:t>Functional MRI is difficult.</a:t>
          </a:r>
          <a:endParaRPr lang="en-GB" sz="2400" kern="1200" dirty="0"/>
        </a:p>
      </dsp:txBody>
      <dsp:txXfrm>
        <a:off x="434602" y="92119"/>
        <a:ext cx="6577070" cy="1012240"/>
      </dsp:txXfrm>
    </dsp:sp>
    <dsp:sp modelId="{35920D16-C0C7-4BD3-9EB5-C6E47537CA0E}">
      <dsp:nvSpPr>
        <dsp:cNvPr id="0" name=""/>
        <dsp:cNvSpPr/>
      </dsp:nvSpPr>
      <dsp:spPr>
        <a:xfrm>
          <a:off x="0" y="2321919"/>
          <a:ext cx="7596844" cy="9576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5CCB47-BA10-414F-AEF3-CEE49F70D704}">
      <dsp:nvSpPr>
        <dsp:cNvPr id="0" name=""/>
        <dsp:cNvSpPr/>
      </dsp:nvSpPr>
      <dsp:spPr>
        <a:xfrm>
          <a:off x="379842" y="1761039"/>
          <a:ext cx="6686590" cy="11217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000" tIns="0" rIns="201000" bIns="0" numCol="1" spcCol="1270" anchor="ctr" anchorCtr="0">
          <a:noAutofit/>
        </a:bodyPr>
        <a:lstStyle/>
        <a:p>
          <a:pPr lvl="0" algn="just" defTabSz="1066800">
            <a:lnSpc>
              <a:spcPct val="90000"/>
            </a:lnSpc>
            <a:spcBef>
              <a:spcPct val="0"/>
            </a:spcBef>
            <a:spcAft>
              <a:spcPct val="35000"/>
            </a:spcAft>
          </a:pPr>
          <a:r>
            <a:rPr lang="en-GB" sz="2400" kern="1200" dirty="0" smtClean="0"/>
            <a:t>Experiments on cognition are that much more difficult because cognitive function is a moving target.  </a:t>
          </a:r>
          <a:endParaRPr lang="en-GB" sz="2400" kern="1200" dirty="0"/>
        </a:p>
      </dsp:txBody>
      <dsp:txXfrm>
        <a:off x="434602" y="1815799"/>
        <a:ext cx="6577070" cy="1012240"/>
      </dsp:txXfrm>
    </dsp:sp>
    <dsp:sp modelId="{A2FCF48F-583D-4C9D-AC68-06C585F4E973}">
      <dsp:nvSpPr>
        <dsp:cNvPr id="0" name=""/>
        <dsp:cNvSpPr/>
      </dsp:nvSpPr>
      <dsp:spPr>
        <a:xfrm>
          <a:off x="0" y="4045600"/>
          <a:ext cx="7596844" cy="9576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D0EBA3-E233-42B3-8C4F-CE1F2DBCE451}">
      <dsp:nvSpPr>
        <dsp:cNvPr id="0" name=""/>
        <dsp:cNvSpPr/>
      </dsp:nvSpPr>
      <dsp:spPr>
        <a:xfrm>
          <a:off x="379842" y="3484720"/>
          <a:ext cx="6686590" cy="11217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000" tIns="0" rIns="201000" bIns="0" numCol="1" spcCol="1270" anchor="ctr" anchorCtr="0">
          <a:noAutofit/>
        </a:bodyPr>
        <a:lstStyle/>
        <a:p>
          <a:pPr lvl="0" algn="just" defTabSz="1066800">
            <a:lnSpc>
              <a:spcPct val="90000"/>
            </a:lnSpc>
            <a:spcBef>
              <a:spcPct val="0"/>
            </a:spcBef>
            <a:spcAft>
              <a:spcPct val="35000"/>
            </a:spcAft>
          </a:pPr>
          <a:r>
            <a:rPr lang="en-GB" sz="2400" kern="1200" dirty="0" smtClean="0"/>
            <a:t>Experimental design is not as self-consistent nor as theory-based as most of the other aspects of fMRI-based research.</a:t>
          </a:r>
          <a:endParaRPr lang="en-GB" sz="2400" kern="1200" dirty="0"/>
        </a:p>
      </dsp:txBody>
      <dsp:txXfrm>
        <a:off x="434602" y="3539480"/>
        <a:ext cx="6577070" cy="101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DEB5-84F9-40A5-9316-55475F902D26}">
      <dsp:nvSpPr>
        <dsp:cNvPr id="0" name=""/>
        <dsp:cNvSpPr/>
      </dsp:nvSpPr>
      <dsp:spPr>
        <a:xfrm>
          <a:off x="1995785" y="1179"/>
          <a:ext cx="2104429" cy="1052214"/>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Paradigm</a:t>
          </a:r>
          <a:endParaRPr lang="en-GB" sz="2700" kern="1200" dirty="0"/>
        </a:p>
      </dsp:txBody>
      <dsp:txXfrm>
        <a:off x="2026603" y="31997"/>
        <a:ext cx="2042793" cy="990578"/>
      </dsp:txXfrm>
    </dsp:sp>
    <dsp:sp modelId="{E682B362-FFFD-4AAB-93F1-55C99CC19A4E}">
      <dsp:nvSpPr>
        <dsp:cNvPr id="0" name=""/>
        <dsp:cNvSpPr/>
      </dsp:nvSpPr>
      <dsp:spPr>
        <a:xfrm rot="3600000">
          <a:off x="3368523" y="1847862"/>
          <a:ext cx="1096445" cy="368275"/>
        </a:xfrm>
        <a:prstGeom prst="leftRigh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3479006" y="1921517"/>
        <a:ext cx="875480" cy="220965"/>
      </dsp:txXfrm>
    </dsp:sp>
    <dsp:sp modelId="{57C651E3-BE61-4487-9DC4-CE5057EA6816}">
      <dsp:nvSpPr>
        <dsp:cNvPr id="0" name=""/>
        <dsp:cNvSpPr/>
      </dsp:nvSpPr>
      <dsp:spPr>
        <a:xfrm>
          <a:off x="3733278" y="3010605"/>
          <a:ext cx="2104429" cy="1052214"/>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Scientific question </a:t>
          </a:r>
          <a:endParaRPr lang="en-GB" sz="2700" kern="1200" dirty="0"/>
        </a:p>
      </dsp:txBody>
      <dsp:txXfrm>
        <a:off x="3764096" y="3041423"/>
        <a:ext cx="2042793" cy="990578"/>
      </dsp:txXfrm>
    </dsp:sp>
    <dsp:sp modelId="{D0D0259E-7194-4352-B70A-81DFC7F1C6A5}">
      <dsp:nvSpPr>
        <dsp:cNvPr id="0" name=""/>
        <dsp:cNvSpPr/>
      </dsp:nvSpPr>
      <dsp:spPr>
        <a:xfrm rot="10800000">
          <a:off x="2499777" y="3352575"/>
          <a:ext cx="1096445" cy="368275"/>
        </a:xfrm>
        <a:prstGeom prst="leftRigh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10800000">
        <a:off x="2610259" y="3426230"/>
        <a:ext cx="875480" cy="220965"/>
      </dsp:txXfrm>
    </dsp:sp>
    <dsp:sp modelId="{F0B18BE8-3045-48D1-B6FB-464CAEDCE8E1}">
      <dsp:nvSpPr>
        <dsp:cNvPr id="0" name=""/>
        <dsp:cNvSpPr/>
      </dsp:nvSpPr>
      <dsp:spPr>
        <a:xfrm>
          <a:off x="258291" y="3010605"/>
          <a:ext cx="2104429" cy="1052214"/>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Hypothesis</a:t>
          </a:r>
          <a:endParaRPr lang="en-GB" sz="2700" kern="1200" dirty="0"/>
        </a:p>
      </dsp:txBody>
      <dsp:txXfrm>
        <a:off x="289109" y="3041423"/>
        <a:ext cx="2042793" cy="990578"/>
      </dsp:txXfrm>
    </dsp:sp>
    <dsp:sp modelId="{4BAC16EA-E525-401F-AE51-A11E646DBBEF}">
      <dsp:nvSpPr>
        <dsp:cNvPr id="0" name=""/>
        <dsp:cNvSpPr/>
      </dsp:nvSpPr>
      <dsp:spPr>
        <a:xfrm rot="18000000">
          <a:off x="1631030" y="1847862"/>
          <a:ext cx="1096445" cy="368275"/>
        </a:xfrm>
        <a:prstGeom prst="leftRigh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1741513" y="1921517"/>
        <a:ext cx="875480" cy="220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030CA-9131-4CF3-8E4F-15107D6768AB}">
      <dsp:nvSpPr>
        <dsp:cNvPr id="0" name=""/>
        <dsp:cNvSpPr/>
      </dsp:nvSpPr>
      <dsp:spPr>
        <a:xfrm rot="5400000">
          <a:off x="4911288" y="-1900896"/>
          <a:ext cx="1047750" cy="511544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a:lnSpc>
              <a:spcPct val="90000"/>
            </a:lnSpc>
            <a:spcBef>
              <a:spcPct val="0"/>
            </a:spcBef>
            <a:spcAft>
              <a:spcPct val="15000"/>
            </a:spcAft>
            <a:buChar char="••"/>
          </a:pPr>
          <a:r>
            <a:rPr lang="en-GB" sz="2000" kern="1200" dirty="0" smtClean="0"/>
            <a:t>comparing the activity between stimulus types.</a:t>
          </a:r>
          <a:endParaRPr lang="en-GB" sz="2000" kern="1200" dirty="0"/>
        </a:p>
      </dsp:txBody>
      <dsp:txXfrm rot="-5400000">
        <a:off x="2877440" y="184099"/>
        <a:ext cx="5064301" cy="945456"/>
      </dsp:txXfrm>
    </dsp:sp>
    <dsp:sp modelId="{60614183-EDC8-4019-A3BD-39D2F4077849}">
      <dsp:nvSpPr>
        <dsp:cNvPr id="0" name=""/>
        <dsp:cNvSpPr/>
      </dsp:nvSpPr>
      <dsp:spPr>
        <a:xfrm>
          <a:off x="0" y="1984"/>
          <a:ext cx="2877439" cy="130968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just" defTabSz="1733550">
            <a:lnSpc>
              <a:spcPct val="90000"/>
            </a:lnSpc>
            <a:spcBef>
              <a:spcPct val="0"/>
            </a:spcBef>
            <a:spcAft>
              <a:spcPct val="35000"/>
            </a:spcAft>
          </a:pPr>
          <a:r>
            <a:rPr lang="en-GB" sz="3900" kern="1200" dirty="0" smtClean="0"/>
            <a:t>Categorical</a:t>
          </a:r>
          <a:endParaRPr lang="en-GB" sz="3900" kern="1200" dirty="0"/>
        </a:p>
      </dsp:txBody>
      <dsp:txXfrm>
        <a:off x="63934" y="65918"/>
        <a:ext cx="2749571" cy="1181819"/>
      </dsp:txXfrm>
    </dsp:sp>
    <dsp:sp modelId="{0DEFD282-0C88-48B2-A3F4-9B8E5CAFE90F}">
      <dsp:nvSpPr>
        <dsp:cNvPr id="0" name=""/>
        <dsp:cNvSpPr/>
      </dsp:nvSpPr>
      <dsp:spPr>
        <a:xfrm rot="5400000">
          <a:off x="4911288" y="-525724"/>
          <a:ext cx="1047750" cy="5115448"/>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a:lnSpc>
              <a:spcPct val="90000"/>
            </a:lnSpc>
            <a:spcBef>
              <a:spcPct val="0"/>
            </a:spcBef>
            <a:spcAft>
              <a:spcPct val="15000"/>
            </a:spcAft>
            <a:buChar char="••"/>
          </a:pPr>
          <a:r>
            <a:rPr lang="en-GB" sz="2000" kern="1200" dirty="0" smtClean="0"/>
            <a:t>continuous values, and may have as many ‘levels’ as there are values (Henson, 2006).</a:t>
          </a:r>
          <a:endParaRPr lang="en-GB" sz="2000" kern="1200" dirty="0"/>
        </a:p>
      </dsp:txBody>
      <dsp:txXfrm rot="-5400000">
        <a:off x="2877440" y="1559271"/>
        <a:ext cx="5064301" cy="945456"/>
      </dsp:txXfrm>
    </dsp:sp>
    <dsp:sp modelId="{7BAA27FF-FFE5-4EE0-91B3-A8B79CAD66FE}">
      <dsp:nvSpPr>
        <dsp:cNvPr id="0" name=""/>
        <dsp:cNvSpPr/>
      </dsp:nvSpPr>
      <dsp:spPr>
        <a:xfrm>
          <a:off x="0" y="1377156"/>
          <a:ext cx="2877439" cy="1309687"/>
        </a:xfrm>
        <a:prstGeom prst="round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just" defTabSz="1733550">
            <a:lnSpc>
              <a:spcPct val="90000"/>
            </a:lnSpc>
            <a:spcBef>
              <a:spcPct val="0"/>
            </a:spcBef>
            <a:spcAft>
              <a:spcPct val="35000"/>
            </a:spcAft>
          </a:pPr>
          <a:r>
            <a:rPr lang="en-GB" sz="3900" kern="1200" dirty="0" smtClean="0"/>
            <a:t>Parametric</a:t>
          </a:r>
          <a:endParaRPr lang="en-GB" sz="3900" kern="1200" dirty="0"/>
        </a:p>
      </dsp:txBody>
      <dsp:txXfrm>
        <a:off x="63934" y="1441090"/>
        <a:ext cx="2749571" cy="1181819"/>
      </dsp:txXfrm>
    </dsp:sp>
    <dsp:sp modelId="{5F6A0AFC-17E9-4873-8896-8AF26D980519}">
      <dsp:nvSpPr>
        <dsp:cNvPr id="0" name=""/>
        <dsp:cNvSpPr/>
      </dsp:nvSpPr>
      <dsp:spPr>
        <a:xfrm rot="5400000">
          <a:off x="4911288" y="849447"/>
          <a:ext cx="1047750" cy="5115448"/>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a:lnSpc>
              <a:spcPct val="90000"/>
            </a:lnSpc>
            <a:spcBef>
              <a:spcPct val="0"/>
            </a:spcBef>
            <a:spcAft>
              <a:spcPct val="15000"/>
            </a:spcAft>
            <a:buChar char="••"/>
          </a:pPr>
          <a:r>
            <a:rPr lang="en-GB" sz="2000" kern="1200" dirty="0" smtClean="0"/>
            <a:t>combining two or more factors within a task and looking at the effect of one factor on the response to other factor.</a:t>
          </a:r>
          <a:endParaRPr lang="en-GB" sz="2000" kern="1200" dirty="0"/>
        </a:p>
      </dsp:txBody>
      <dsp:txXfrm rot="-5400000">
        <a:off x="2877440" y="2934443"/>
        <a:ext cx="5064301" cy="945456"/>
      </dsp:txXfrm>
    </dsp:sp>
    <dsp:sp modelId="{3F213512-CE70-43EF-BD69-2B0777936792}">
      <dsp:nvSpPr>
        <dsp:cNvPr id="0" name=""/>
        <dsp:cNvSpPr/>
      </dsp:nvSpPr>
      <dsp:spPr>
        <a:xfrm>
          <a:off x="0" y="2752328"/>
          <a:ext cx="2877439" cy="1309687"/>
        </a:xfrm>
        <a:prstGeom prst="round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just" defTabSz="1733550">
            <a:lnSpc>
              <a:spcPct val="90000"/>
            </a:lnSpc>
            <a:spcBef>
              <a:spcPct val="0"/>
            </a:spcBef>
            <a:spcAft>
              <a:spcPct val="35000"/>
            </a:spcAft>
          </a:pPr>
          <a:r>
            <a:rPr lang="en-GB" sz="3900" kern="1200" dirty="0" smtClean="0"/>
            <a:t>Factorial</a:t>
          </a:r>
          <a:endParaRPr lang="en-GB" sz="3900" kern="1200" dirty="0"/>
        </a:p>
      </dsp:txBody>
      <dsp:txXfrm>
        <a:off x="63934" y="2816262"/>
        <a:ext cx="2749571" cy="1181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0A6DE-D69F-4E6D-A520-160C168390A4}">
      <dsp:nvSpPr>
        <dsp:cNvPr id="0" name=""/>
        <dsp:cNvSpPr/>
      </dsp:nvSpPr>
      <dsp:spPr>
        <a:xfrm rot="5400000">
          <a:off x="4838069" y="-1658649"/>
          <a:ext cx="1585912" cy="529978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smtClean="0"/>
            <a:t>Robustness of results.</a:t>
          </a:r>
          <a:endParaRPr lang="en-GB" sz="2200" kern="1200" dirty="0"/>
        </a:p>
        <a:p>
          <a:pPr marL="228600" lvl="1" indent="-228600" algn="just" defTabSz="977900">
            <a:lnSpc>
              <a:spcPct val="90000"/>
            </a:lnSpc>
            <a:spcBef>
              <a:spcPct val="0"/>
            </a:spcBef>
            <a:spcAft>
              <a:spcPct val="15000"/>
            </a:spcAft>
            <a:buChar char="••"/>
          </a:pPr>
          <a:r>
            <a:rPr lang="en-GB" sz="2200" kern="1200" dirty="0" smtClean="0"/>
            <a:t>Increased statistical power. </a:t>
          </a:r>
          <a:endParaRPr lang="en-GB" sz="2200" kern="1200" dirty="0"/>
        </a:p>
        <a:p>
          <a:pPr marL="228600" lvl="1" indent="-228600" algn="just" defTabSz="977900">
            <a:lnSpc>
              <a:spcPct val="90000"/>
            </a:lnSpc>
            <a:spcBef>
              <a:spcPct val="0"/>
            </a:spcBef>
            <a:spcAft>
              <a:spcPct val="15000"/>
            </a:spcAft>
            <a:buChar char="••"/>
          </a:pPr>
          <a:r>
            <a:rPr lang="en-GB" sz="2200" kern="1200" dirty="0" smtClean="0"/>
            <a:t>Relatively large BOLD signal change related to baseline.</a:t>
          </a:r>
          <a:endParaRPr lang="en-GB" sz="2200" kern="1200" dirty="0"/>
        </a:p>
      </dsp:txBody>
      <dsp:txXfrm rot="-5400000">
        <a:off x="2981131" y="275707"/>
        <a:ext cx="5222370" cy="1431076"/>
      </dsp:txXfrm>
    </dsp:sp>
    <dsp:sp modelId="{C9D68156-2E65-4339-B7BE-FF76DF3BF153}">
      <dsp:nvSpPr>
        <dsp:cNvPr id="0" name=""/>
        <dsp:cNvSpPr/>
      </dsp:nvSpPr>
      <dsp:spPr>
        <a:xfrm>
          <a:off x="0" y="49"/>
          <a:ext cx="2981131" cy="1982390"/>
        </a:xfrm>
        <a:prstGeom prst="round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just" defTabSz="1377950">
            <a:lnSpc>
              <a:spcPct val="90000"/>
            </a:lnSpc>
            <a:spcBef>
              <a:spcPct val="0"/>
            </a:spcBef>
            <a:spcAft>
              <a:spcPct val="35000"/>
            </a:spcAft>
          </a:pPr>
          <a:r>
            <a:rPr lang="en-GB" sz="3100" kern="1200" dirty="0" smtClean="0"/>
            <a:t>Advantages:</a:t>
          </a:r>
          <a:endParaRPr lang="en-GB" sz="3100" kern="1200" dirty="0"/>
        </a:p>
      </dsp:txBody>
      <dsp:txXfrm>
        <a:off x="96772" y="96821"/>
        <a:ext cx="2787587" cy="1788846"/>
      </dsp:txXfrm>
    </dsp:sp>
    <dsp:sp modelId="{E1715C62-B500-461F-9E87-AE3AAFAA9399}">
      <dsp:nvSpPr>
        <dsp:cNvPr id="0" name=""/>
        <dsp:cNvSpPr/>
      </dsp:nvSpPr>
      <dsp:spPr>
        <a:xfrm rot="5400000">
          <a:off x="4838069" y="422860"/>
          <a:ext cx="1585912" cy="529978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smtClean="0"/>
            <a:t>Induce differences in the cognitive ‘set’ or strategies adopted by subjects.</a:t>
          </a:r>
          <a:endParaRPr lang="en-GB" sz="2200" kern="1200" dirty="0"/>
        </a:p>
        <a:p>
          <a:pPr marL="228600" lvl="1" indent="-228600" algn="just" defTabSz="977900">
            <a:lnSpc>
              <a:spcPct val="90000"/>
            </a:lnSpc>
            <a:spcBef>
              <a:spcPct val="0"/>
            </a:spcBef>
            <a:spcAft>
              <a:spcPct val="15000"/>
            </a:spcAft>
            <a:buChar char="••"/>
          </a:pPr>
          <a:r>
            <a:rPr lang="en-GB" sz="2200" kern="1200" dirty="0" smtClean="0"/>
            <a:t>Cannot distinguish between trial types within a block.</a:t>
          </a:r>
          <a:endParaRPr lang="en-GB" sz="2200" kern="1200" dirty="0"/>
        </a:p>
      </dsp:txBody>
      <dsp:txXfrm rot="-5400000">
        <a:off x="2981131" y="2357216"/>
        <a:ext cx="5222370" cy="1431076"/>
      </dsp:txXfrm>
    </dsp:sp>
    <dsp:sp modelId="{D53F9299-CCBE-48E7-A6C7-DE285C140CB3}">
      <dsp:nvSpPr>
        <dsp:cNvPr id="0" name=""/>
        <dsp:cNvSpPr/>
      </dsp:nvSpPr>
      <dsp:spPr>
        <a:xfrm>
          <a:off x="0" y="2081559"/>
          <a:ext cx="2981131" cy="1982390"/>
        </a:xfrm>
        <a:prstGeom prst="roundRect">
          <a:avLst/>
        </a:prstGeom>
        <a:gradFill rotWithShape="0">
          <a:gsLst>
            <a:gs pos="0">
              <a:schemeClr val="accent1">
                <a:shade val="80000"/>
                <a:hueOff val="306246"/>
                <a:satOff val="-4392"/>
                <a:lumOff val="25615"/>
                <a:alphaOff val="0"/>
                <a:tint val="100000"/>
                <a:shade val="100000"/>
                <a:satMod val="130000"/>
              </a:schemeClr>
            </a:gs>
            <a:gs pos="100000">
              <a:schemeClr val="accent1">
                <a:shade val="80000"/>
                <a:hueOff val="306246"/>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just" defTabSz="1377950">
            <a:lnSpc>
              <a:spcPct val="90000"/>
            </a:lnSpc>
            <a:spcBef>
              <a:spcPct val="0"/>
            </a:spcBef>
            <a:spcAft>
              <a:spcPct val="35000"/>
            </a:spcAft>
          </a:pPr>
          <a:r>
            <a:rPr lang="en-GB" sz="3100" kern="1200" dirty="0" smtClean="0"/>
            <a:t>Disadvantages:</a:t>
          </a:r>
          <a:endParaRPr lang="en-GB" sz="3100" kern="1200" dirty="0"/>
        </a:p>
      </dsp:txBody>
      <dsp:txXfrm>
        <a:off x="96772" y="2178331"/>
        <a:ext cx="2787587" cy="1788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9DB21-2D89-4547-BEE1-86F1BCB9C705}">
      <dsp:nvSpPr>
        <dsp:cNvPr id="0" name=""/>
        <dsp:cNvSpPr/>
      </dsp:nvSpPr>
      <dsp:spPr>
        <a:xfrm>
          <a:off x="1935841" y="700461"/>
          <a:ext cx="413876" cy="91440"/>
        </a:xfrm>
        <a:custGeom>
          <a:avLst/>
          <a:gdLst/>
          <a:ahLst/>
          <a:cxnLst/>
          <a:rect l="0" t="0" r="0" b="0"/>
          <a:pathLst>
            <a:path>
              <a:moveTo>
                <a:pt x="0" y="45720"/>
              </a:moveTo>
              <a:lnTo>
                <a:pt x="413876"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131667" y="743958"/>
        <a:ext cx="22223" cy="4444"/>
      </dsp:txXfrm>
    </dsp:sp>
    <dsp:sp modelId="{C68A53BA-C58F-43EE-82F2-8E082B50AAE3}">
      <dsp:nvSpPr>
        <dsp:cNvPr id="0" name=""/>
        <dsp:cNvSpPr/>
      </dsp:nvSpPr>
      <dsp:spPr>
        <a:xfrm>
          <a:off x="5133" y="166429"/>
          <a:ext cx="1932507" cy="1159504"/>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fMRI responses</a:t>
          </a:r>
          <a:endParaRPr lang="en-GB" sz="2000" kern="1200" dirty="0"/>
        </a:p>
      </dsp:txBody>
      <dsp:txXfrm>
        <a:off x="5133" y="166429"/>
        <a:ext cx="1932507" cy="1159504"/>
      </dsp:txXfrm>
    </dsp:sp>
    <dsp:sp modelId="{D17B0EEE-B358-45E5-9222-1FD3C6878BF6}">
      <dsp:nvSpPr>
        <dsp:cNvPr id="0" name=""/>
        <dsp:cNvSpPr/>
      </dsp:nvSpPr>
      <dsp:spPr>
        <a:xfrm>
          <a:off x="4312825" y="700461"/>
          <a:ext cx="413876" cy="91440"/>
        </a:xfrm>
        <a:custGeom>
          <a:avLst/>
          <a:gdLst/>
          <a:ahLst/>
          <a:cxnLst/>
          <a:rect l="0" t="0" r="0" b="0"/>
          <a:pathLst>
            <a:path>
              <a:moveTo>
                <a:pt x="0" y="45720"/>
              </a:moveTo>
              <a:lnTo>
                <a:pt x="413876" y="45720"/>
              </a:lnTo>
            </a:path>
          </a:pathLst>
        </a:custGeom>
        <a:noFill/>
        <a:ln w="9525" cap="flat" cmpd="sng" algn="ctr">
          <a:solidFill>
            <a:schemeClr val="accent2">
              <a:hueOff val="1170380"/>
              <a:satOff val="-1460"/>
              <a:lumOff val="34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508652" y="743958"/>
        <a:ext cx="22223" cy="4444"/>
      </dsp:txXfrm>
    </dsp:sp>
    <dsp:sp modelId="{51A63DCC-CD26-407D-9BBA-8671FA1BF93B}">
      <dsp:nvSpPr>
        <dsp:cNvPr id="0" name=""/>
        <dsp:cNvSpPr/>
      </dsp:nvSpPr>
      <dsp:spPr>
        <a:xfrm>
          <a:off x="2382118" y="166429"/>
          <a:ext cx="1932507" cy="1159504"/>
        </a:xfrm>
        <a:prstGeom prst="rect">
          <a:avLst/>
        </a:prstGeom>
        <a:gradFill rotWithShape="0">
          <a:gsLst>
            <a:gs pos="0">
              <a:schemeClr val="accent2">
                <a:hueOff val="936304"/>
                <a:satOff val="-1168"/>
                <a:lumOff val="275"/>
                <a:alphaOff val="0"/>
                <a:tint val="100000"/>
                <a:shade val="100000"/>
                <a:satMod val="130000"/>
              </a:schemeClr>
            </a:gs>
            <a:gs pos="100000">
              <a:schemeClr val="accent2">
                <a:hueOff val="936304"/>
                <a:satOff val="-1168"/>
                <a:lumOff val="27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Pairs of stimuli</a:t>
          </a:r>
          <a:endParaRPr lang="en-GB" sz="2000" kern="1200" dirty="0"/>
        </a:p>
      </dsp:txBody>
      <dsp:txXfrm>
        <a:off x="2382118" y="166429"/>
        <a:ext cx="1932507" cy="1159504"/>
      </dsp:txXfrm>
    </dsp:sp>
    <dsp:sp modelId="{A4ADF22D-1C5E-4CDE-AA78-87629465903E}">
      <dsp:nvSpPr>
        <dsp:cNvPr id="0" name=""/>
        <dsp:cNvSpPr/>
      </dsp:nvSpPr>
      <dsp:spPr>
        <a:xfrm>
          <a:off x="971387" y="1324133"/>
          <a:ext cx="4753968" cy="413876"/>
        </a:xfrm>
        <a:custGeom>
          <a:avLst/>
          <a:gdLst/>
          <a:ahLst/>
          <a:cxnLst/>
          <a:rect l="0" t="0" r="0" b="0"/>
          <a:pathLst>
            <a:path>
              <a:moveTo>
                <a:pt x="4753968" y="0"/>
              </a:moveTo>
              <a:lnTo>
                <a:pt x="4753968" y="224038"/>
              </a:lnTo>
              <a:lnTo>
                <a:pt x="0" y="224038"/>
              </a:lnTo>
              <a:lnTo>
                <a:pt x="0" y="413876"/>
              </a:lnTo>
            </a:path>
          </a:pathLst>
        </a:custGeom>
        <a:noFill/>
        <a:ln w="9525" cap="flat" cmpd="sng" algn="ctr">
          <a:solidFill>
            <a:schemeClr val="accent2">
              <a:hueOff val="2340759"/>
              <a:satOff val="-2919"/>
              <a:lumOff val="68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229004" y="1528849"/>
        <a:ext cx="238735" cy="4444"/>
      </dsp:txXfrm>
    </dsp:sp>
    <dsp:sp modelId="{4858C940-E383-48C9-B0B3-C9960D5A3B6B}">
      <dsp:nvSpPr>
        <dsp:cNvPr id="0" name=""/>
        <dsp:cNvSpPr/>
      </dsp:nvSpPr>
      <dsp:spPr>
        <a:xfrm>
          <a:off x="4759102" y="166429"/>
          <a:ext cx="1932507" cy="1159504"/>
        </a:xfrm>
        <a:prstGeom prst="rect">
          <a:avLst/>
        </a:prstGeom>
        <a:gradFill rotWithShape="0">
          <a:gsLst>
            <a:gs pos="0">
              <a:schemeClr val="accent2">
                <a:hueOff val="1872608"/>
                <a:satOff val="-2336"/>
                <a:lumOff val="549"/>
                <a:alphaOff val="0"/>
                <a:tint val="100000"/>
                <a:shade val="100000"/>
                <a:satMod val="130000"/>
              </a:schemeClr>
            </a:gs>
            <a:gs pos="100000">
              <a:schemeClr val="accent2">
                <a:hueOff val="1872608"/>
                <a:satOff val="-233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Identical feature</a:t>
          </a:r>
          <a:endParaRPr lang="en-GB" sz="2000" kern="1200" dirty="0"/>
        </a:p>
      </dsp:txBody>
      <dsp:txXfrm>
        <a:off x="4759102" y="166429"/>
        <a:ext cx="1932507" cy="1159504"/>
      </dsp:txXfrm>
    </dsp:sp>
    <dsp:sp modelId="{7624E98F-906F-49CA-A0EE-AE86CA07A3B5}">
      <dsp:nvSpPr>
        <dsp:cNvPr id="0" name=""/>
        <dsp:cNvSpPr/>
      </dsp:nvSpPr>
      <dsp:spPr>
        <a:xfrm>
          <a:off x="1935841" y="2304442"/>
          <a:ext cx="413876" cy="91440"/>
        </a:xfrm>
        <a:custGeom>
          <a:avLst/>
          <a:gdLst/>
          <a:ahLst/>
          <a:cxnLst/>
          <a:rect l="0" t="0" r="0" b="0"/>
          <a:pathLst>
            <a:path>
              <a:moveTo>
                <a:pt x="0" y="45720"/>
              </a:moveTo>
              <a:lnTo>
                <a:pt x="413876" y="45720"/>
              </a:lnTo>
            </a:path>
          </a:pathLst>
        </a:custGeom>
        <a:noFill/>
        <a:ln w="9525" cap="flat" cmpd="sng" algn="ctr">
          <a:solidFill>
            <a:schemeClr val="accent2">
              <a:hueOff val="3511139"/>
              <a:satOff val="-4379"/>
              <a:lumOff val="103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131667" y="2347940"/>
        <a:ext cx="22223" cy="4444"/>
      </dsp:txXfrm>
    </dsp:sp>
    <dsp:sp modelId="{7B9B3D68-0CE4-4912-BB00-60252C39AE4A}">
      <dsp:nvSpPr>
        <dsp:cNvPr id="0" name=""/>
        <dsp:cNvSpPr/>
      </dsp:nvSpPr>
      <dsp:spPr>
        <a:xfrm>
          <a:off x="5133" y="1770410"/>
          <a:ext cx="1932507" cy="1159504"/>
        </a:xfrm>
        <a:prstGeom prst="rect">
          <a:avLst/>
        </a:prstGeom>
        <a:gradFill rotWithShape="0">
          <a:gsLst>
            <a:gs pos="0">
              <a:schemeClr val="accent2">
                <a:hueOff val="2808911"/>
                <a:satOff val="-3503"/>
                <a:lumOff val="824"/>
                <a:alphaOff val="0"/>
                <a:tint val="100000"/>
                <a:shade val="100000"/>
                <a:satMod val="130000"/>
              </a:schemeClr>
            </a:gs>
            <a:gs pos="100000">
              <a:schemeClr val="accent2">
                <a:hueOff val="2808911"/>
                <a:satOff val="-3503"/>
                <a:lumOff val="82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VS</a:t>
          </a:r>
          <a:endParaRPr lang="en-GB" sz="2000" kern="1200" dirty="0"/>
        </a:p>
      </dsp:txBody>
      <dsp:txXfrm>
        <a:off x="5133" y="1770410"/>
        <a:ext cx="1932507" cy="1159504"/>
      </dsp:txXfrm>
    </dsp:sp>
    <dsp:sp modelId="{BC15E10B-39C4-4658-9158-4828B221CEAE}">
      <dsp:nvSpPr>
        <dsp:cNvPr id="0" name=""/>
        <dsp:cNvSpPr/>
      </dsp:nvSpPr>
      <dsp:spPr>
        <a:xfrm>
          <a:off x="4312825" y="2304442"/>
          <a:ext cx="413876" cy="91440"/>
        </a:xfrm>
        <a:custGeom>
          <a:avLst/>
          <a:gdLst/>
          <a:ahLst/>
          <a:cxnLst/>
          <a:rect l="0" t="0" r="0" b="0"/>
          <a:pathLst>
            <a:path>
              <a:moveTo>
                <a:pt x="0" y="45720"/>
              </a:moveTo>
              <a:lnTo>
                <a:pt x="413876" y="45720"/>
              </a:lnTo>
            </a:path>
          </a:pathLst>
        </a:custGeom>
        <a:noFill/>
        <a:ln w="9525" cap="flat" cmpd="sng" algn="ctr">
          <a:solidFill>
            <a:schemeClr val="accent2">
              <a:hueOff val="4681519"/>
              <a:satOff val="-5839"/>
              <a:lumOff val="137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508652" y="2347940"/>
        <a:ext cx="22223" cy="4444"/>
      </dsp:txXfrm>
    </dsp:sp>
    <dsp:sp modelId="{9063C00E-C1A9-48C2-9C91-41EF05173448}">
      <dsp:nvSpPr>
        <dsp:cNvPr id="0" name=""/>
        <dsp:cNvSpPr/>
      </dsp:nvSpPr>
      <dsp:spPr>
        <a:xfrm>
          <a:off x="2382118" y="1770410"/>
          <a:ext cx="1932507" cy="1159504"/>
        </a:xfrm>
        <a:prstGeom prst="rect">
          <a:avLst/>
        </a:prstGeom>
        <a:gradFill rotWithShape="0">
          <a:gsLst>
            <a:gs pos="0">
              <a:schemeClr val="accent2">
                <a:hueOff val="3745215"/>
                <a:satOff val="-4671"/>
                <a:lumOff val="1098"/>
                <a:alphaOff val="0"/>
                <a:tint val="100000"/>
                <a:shade val="100000"/>
                <a:satMod val="130000"/>
              </a:schemeClr>
            </a:gs>
            <a:gs pos="100000">
              <a:schemeClr val="accent2">
                <a:hueOff val="3745215"/>
                <a:satOff val="-4671"/>
                <a:lumOff val="109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Stimulus pairs</a:t>
          </a:r>
          <a:endParaRPr lang="en-GB" sz="2000" kern="1200" dirty="0"/>
        </a:p>
      </dsp:txBody>
      <dsp:txXfrm>
        <a:off x="2382118" y="1770410"/>
        <a:ext cx="1932507" cy="1159504"/>
      </dsp:txXfrm>
    </dsp:sp>
    <dsp:sp modelId="{B83F6217-9544-40E7-8265-E8622CA899DF}">
      <dsp:nvSpPr>
        <dsp:cNvPr id="0" name=""/>
        <dsp:cNvSpPr/>
      </dsp:nvSpPr>
      <dsp:spPr>
        <a:xfrm>
          <a:off x="4759102" y="1770410"/>
          <a:ext cx="1932507" cy="1159504"/>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Differ in the feature</a:t>
          </a:r>
          <a:endParaRPr lang="en-GB" sz="2000" kern="1200" dirty="0"/>
        </a:p>
      </dsp:txBody>
      <dsp:txXfrm>
        <a:off x="4759102" y="1770410"/>
        <a:ext cx="1932507" cy="1159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FF353-9237-480A-B7CB-078FF1143CB7}">
      <dsp:nvSpPr>
        <dsp:cNvPr id="0" name=""/>
        <dsp:cNvSpPr/>
      </dsp:nvSpPr>
      <dsp:spPr>
        <a:xfrm rot="5400000">
          <a:off x="4333105" y="-1523588"/>
          <a:ext cx="1322738" cy="470068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just" defTabSz="844550">
            <a:lnSpc>
              <a:spcPct val="90000"/>
            </a:lnSpc>
            <a:spcBef>
              <a:spcPct val="0"/>
            </a:spcBef>
            <a:spcAft>
              <a:spcPct val="15000"/>
            </a:spcAft>
            <a:buChar char="••"/>
          </a:pPr>
          <a:r>
            <a:rPr lang="en-GB" sz="1900" kern="1200" dirty="0" smtClean="0"/>
            <a:t>Method of functional connectivity.</a:t>
          </a:r>
          <a:endParaRPr lang="en-GB" sz="1900" kern="1200" dirty="0"/>
        </a:p>
      </dsp:txBody>
      <dsp:txXfrm rot="-5400000">
        <a:off x="2644134" y="229954"/>
        <a:ext cx="4636111" cy="1193596"/>
      </dsp:txXfrm>
    </dsp:sp>
    <dsp:sp modelId="{D05B96DE-3C77-4901-A778-2B8A7B9F2980}">
      <dsp:nvSpPr>
        <dsp:cNvPr id="0" name=""/>
        <dsp:cNvSpPr/>
      </dsp:nvSpPr>
      <dsp:spPr>
        <a:xfrm>
          <a:off x="0" y="41"/>
          <a:ext cx="2644133" cy="1653423"/>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just" defTabSz="1244600">
            <a:lnSpc>
              <a:spcPct val="90000"/>
            </a:lnSpc>
            <a:spcBef>
              <a:spcPct val="0"/>
            </a:spcBef>
            <a:spcAft>
              <a:spcPct val="35000"/>
            </a:spcAft>
          </a:pPr>
          <a:r>
            <a:rPr lang="en-GB" sz="2800" kern="1200" dirty="0" smtClean="0"/>
            <a:t>Advantages: </a:t>
          </a:r>
          <a:endParaRPr lang="en-GB" sz="2800" kern="1200" dirty="0"/>
        </a:p>
      </dsp:txBody>
      <dsp:txXfrm>
        <a:off x="80713" y="80754"/>
        <a:ext cx="2482707" cy="1491997"/>
      </dsp:txXfrm>
    </dsp:sp>
    <dsp:sp modelId="{CECBF7AE-AA7C-4EBE-9F97-0DCD212FB9B3}">
      <dsp:nvSpPr>
        <dsp:cNvPr id="0" name=""/>
        <dsp:cNvSpPr/>
      </dsp:nvSpPr>
      <dsp:spPr>
        <a:xfrm rot="5400000">
          <a:off x="4333105" y="212505"/>
          <a:ext cx="1322738" cy="4700682"/>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just" defTabSz="844550">
            <a:lnSpc>
              <a:spcPct val="90000"/>
            </a:lnSpc>
            <a:spcBef>
              <a:spcPct val="0"/>
            </a:spcBef>
            <a:spcAft>
              <a:spcPct val="15000"/>
            </a:spcAft>
            <a:buChar char="••"/>
          </a:pPr>
          <a:r>
            <a:rPr lang="en-GB" sz="1900" kern="1200" dirty="0" smtClean="0"/>
            <a:t>May have limitations related to linearity properties of overlapping HRFs.</a:t>
          </a:r>
          <a:endParaRPr lang="en-GB" sz="1900" kern="1200" dirty="0"/>
        </a:p>
        <a:p>
          <a:pPr marL="171450" lvl="1" indent="-171450" algn="just" defTabSz="844550">
            <a:lnSpc>
              <a:spcPct val="90000"/>
            </a:lnSpc>
            <a:spcBef>
              <a:spcPct val="0"/>
            </a:spcBef>
            <a:spcAft>
              <a:spcPct val="15000"/>
            </a:spcAft>
            <a:buChar char="••"/>
          </a:pPr>
          <a:r>
            <a:rPr lang="en-GB" sz="1900" kern="1200" dirty="0" smtClean="0"/>
            <a:t>Statistical power of the study is largely unknown beforehand.</a:t>
          </a:r>
          <a:endParaRPr lang="en-GB" sz="1900" kern="1200" dirty="0"/>
        </a:p>
      </dsp:txBody>
      <dsp:txXfrm rot="-5400000">
        <a:off x="2644134" y="1966048"/>
        <a:ext cx="4636111" cy="1193596"/>
      </dsp:txXfrm>
    </dsp:sp>
    <dsp:sp modelId="{101F8FBE-0431-4565-9CA3-38CD3988899B}">
      <dsp:nvSpPr>
        <dsp:cNvPr id="0" name=""/>
        <dsp:cNvSpPr/>
      </dsp:nvSpPr>
      <dsp:spPr>
        <a:xfrm>
          <a:off x="0" y="1736135"/>
          <a:ext cx="2644133" cy="1653423"/>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just" defTabSz="1244600">
            <a:lnSpc>
              <a:spcPct val="90000"/>
            </a:lnSpc>
            <a:spcBef>
              <a:spcPct val="0"/>
            </a:spcBef>
            <a:spcAft>
              <a:spcPct val="35000"/>
            </a:spcAft>
          </a:pPr>
          <a:r>
            <a:rPr lang="en-GB" sz="2800" kern="1200" dirty="0" smtClean="0"/>
            <a:t>Disadvantages:</a:t>
          </a:r>
          <a:endParaRPr lang="en-GB" sz="2800" kern="1200" dirty="0"/>
        </a:p>
      </dsp:txBody>
      <dsp:txXfrm>
        <a:off x="80713" y="1816848"/>
        <a:ext cx="2482707" cy="14919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1451" y="0"/>
            <a:ext cx="2938780" cy="495935"/>
          </a:xfrm>
          <a:prstGeom prst="rect">
            <a:avLst/>
          </a:prstGeom>
        </p:spPr>
        <p:txBody>
          <a:bodyPr vert="horz" lIns="91440" tIns="45720" rIns="91440" bIns="45720" rtlCol="0"/>
          <a:lstStyle>
            <a:lvl1pPr algn="r">
              <a:defRPr sz="1200"/>
            </a:lvl1pPr>
          </a:lstStyle>
          <a:p>
            <a:fld id="{D886A705-5DB9-4873-908E-49EADAF215AC}" type="datetimeFigureOut">
              <a:rPr lang="en-GB" smtClean="0"/>
              <a:t>05/02/2013</a:t>
            </a:fld>
            <a:endParaRPr lang="en-GB"/>
          </a:p>
        </p:txBody>
      </p:sp>
      <p:sp>
        <p:nvSpPr>
          <p:cNvPr id="4" name="Footer Placeholder 3"/>
          <p:cNvSpPr>
            <a:spLocks noGrp="1"/>
          </p:cNvSpPr>
          <p:nvPr>
            <p:ph type="ftr" sz="quarter" idx="2"/>
          </p:nvPr>
        </p:nvSpPr>
        <p:spPr>
          <a:xfrm>
            <a:off x="0" y="9421044"/>
            <a:ext cx="2938780" cy="49593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1451" y="9421044"/>
            <a:ext cx="2938780" cy="495935"/>
          </a:xfrm>
          <a:prstGeom prst="rect">
            <a:avLst/>
          </a:prstGeom>
        </p:spPr>
        <p:txBody>
          <a:bodyPr vert="horz" lIns="91440" tIns="45720" rIns="91440" bIns="45720" rtlCol="0" anchor="b"/>
          <a:lstStyle>
            <a:lvl1pPr algn="r">
              <a:defRPr sz="1200"/>
            </a:lvl1pPr>
          </a:lstStyle>
          <a:p>
            <a:fld id="{CA30EFD5-DFF5-4EF5-8BD2-F7D727BF7DB9}" type="slidenum">
              <a:rPr lang="en-GB" smtClean="0"/>
              <a:t>‹#›</a:t>
            </a:fld>
            <a:endParaRPr lang="en-GB"/>
          </a:p>
        </p:txBody>
      </p:sp>
    </p:spTree>
    <p:extLst>
      <p:ext uri="{BB962C8B-B14F-4D97-AF65-F5344CB8AC3E}">
        <p14:creationId xmlns:p14="http://schemas.microsoft.com/office/powerpoint/2010/main" val="162401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59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1451" y="0"/>
            <a:ext cx="2938780" cy="495935"/>
          </a:xfrm>
          <a:prstGeom prst="rect">
            <a:avLst/>
          </a:prstGeom>
        </p:spPr>
        <p:txBody>
          <a:bodyPr vert="horz" lIns="91440" tIns="45720" rIns="91440" bIns="45720" rtlCol="0"/>
          <a:lstStyle>
            <a:lvl1pPr algn="r">
              <a:defRPr sz="1200"/>
            </a:lvl1pPr>
          </a:lstStyle>
          <a:p>
            <a:fld id="{C0FC3EC5-80ED-2947-9AE4-E71B36602539}" type="datetimeFigureOut">
              <a:rPr lang="en-US" smtClean="0"/>
              <a:t>2/5/2013</a:t>
            </a:fld>
            <a:endParaRPr lang="en-US"/>
          </a:p>
        </p:txBody>
      </p:sp>
      <p:sp>
        <p:nvSpPr>
          <p:cNvPr id="5" name="Notes Placeholder 4"/>
          <p:cNvSpPr>
            <a:spLocks noGrp="1"/>
          </p:cNvSpPr>
          <p:nvPr>
            <p:ph type="body" sz="quarter" idx="3"/>
          </p:nvPr>
        </p:nvSpPr>
        <p:spPr>
          <a:xfrm>
            <a:off x="678180" y="4711383"/>
            <a:ext cx="5425440" cy="4463415"/>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9421044"/>
            <a:ext cx="2938780" cy="4959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1451" y="9421044"/>
            <a:ext cx="2938780" cy="495935"/>
          </a:xfrm>
          <a:prstGeom prst="rect">
            <a:avLst/>
          </a:prstGeom>
        </p:spPr>
        <p:txBody>
          <a:bodyPr vert="horz" lIns="91440" tIns="45720" rIns="91440" bIns="45720" rtlCol="0" anchor="b"/>
          <a:lstStyle>
            <a:lvl1pPr algn="r">
              <a:defRPr sz="1200"/>
            </a:lvl1pPr>
          </a:lstStyle>
          <a:p>
            <a:fld id="{802AFDE5-8671-F745-8AF4-FF3501FC2D92}" type="slidenum">
              <a:rPr lang="en-US" smtClean="0"/>
              <a:t>‹#›</a:t>
            </a:fld>
            <a:endParaRPr lang="en-US"/>
          </a:p>
        </p:txBody>
      </p:sp>
    </p:spTree>
    <p:extLst>
      <p:ext uri="{BB962C8B-B14F-4D97-AF65-F5344CB8AC3E}">
        <p14:creationId xmlns:p14="http://schemas.microsoft.com/office/powerpoint/2010/main" val="31581796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744538"/>
            <a:ext cx="4956175" cy="3717925"/>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C588FF-76AB-4CE8-A8BC-8075820CD7B5}" type="slidenum">
              <a:rPr lang="en-GB" smtClean="0"/>
              <a:t>1</a:t>
            </a:fld>
            <a:endParaRPr lang="en-GB"/>
          </a:p>
        </p:txBody>
      </p:sp>
    </p:spTree>
    <p:extLst>
      <p:ext uri="{BB962C8B-B14F-4D97-AF65-F5344CB8AC3E}">
        <p14:creationId xmlns:p14="http://schemas.microsoft.com/office/powerpoint/2010/main" val="1693135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10</a:t>
            </a:fld>
            <a:endParaRPr lang="en-US"/>
          </a:p>
        </p:txBody>
      </p:sp>
    </p:spTree>
    <p:extLst>
      <p:ext uri="{BB962C8B-B14F-4D97-AF65-F5344CB8AC3E}">
        <p14:creationId xmlns:p14="http://schemas.microsoft.com/office/powerpoint/2010/main" val="288227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11</a:t>
            </a:fld>
            <a:endParaRPr lang="en-US"/>
          </a:p>
        </p:txBody>
      </p:sp>
    </p:spTree>
    <p:extLst>
      <p:ext uri="{BB962C8B-B14F-4D97-AF65-F5344CB8AC3E}">
        <p14:creationId xmlns:p14="http://schemas.microsoft.com/office/powerpoint/2010/main" val="28822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12</a:t>
            </a:fld>
            <a:endParaRPr lang="en-US"/>
          </a:p>
        </p:txBody>
      </p:sp>
    </p:spTree>
    <p:extLst>
      <p:ext uri="{BB962C8B-B14F-4D97-AF65-F5344CB8AC3E}">
        <p14:creationId xmlns:p14="http://schemas.microsoft.com/office/powerpoint/2010/main" val="288227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13</a:t>
            </a:fld>
            <a:endParaRPr lang="en-US"/>
          </a:p>
        </p:txBody>
      </p:sp>
    </p:spTree>
    <p:extLst>
      <p:ext uri="{BB962C8B-B14F-4D97-AF65-F5344CB8AC3E}">
        <p14:creationId xmlns:p14="http://schemas.microsoft.com/office/powerpoint/2010/main" val="2730749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2AFDE5-8671-F745-8AF4-FF3501FC2D92}" type="slidenum">
              <a:rPr lang="en-US" smtClean="0"/>
              <a:t>14</a:t>
            </a:fld>
            <a:endParaRPr lang="en-US"/>
          </a:p>
        </p:txBody>
      </p:sp>
    </p:spTree>
    <p:extLst>
      <p:ext uri="{BB962C8B-B14F-4D97-AF65-F5344CB8AC3E}">
        <p14:creationId xmlns:p14="http://schemas.microsoft.com/office/powerpoint/2010/main" val="1118326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15</a:t>
            </a:fld>
            <a:endParaRPr lang="en-US"/>
          </a:p>
        </p:txBody>
      </p:sp>
    </p:spTree>
    <p:extLst>
      <p:ext uri="{BB962C8B-B14F-4D97-AF65-F5344CB8AC3E}">
        <p14:creationId xmlns:p14="http://schemas.microsoft.com/office/powerpoint/2010/main" val="1034898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16</a:t>
            </a:fld>
            <a:endParaRPr lang="en-US"/>
          </a:p>
        </p:txBody>
      </p:sp>
    </p:spTree>
    <p:extLst>
      <p:ext uri="{BB962C8B-B14F-4D97-AF65-F5344CB8AC3E}">
        <p14:creationId xmlns:p14="http://schemas.microsoft.com/office/powerpoint/2010/main" val="429665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17</a:t>
            </a:fld>
            <a:endParaRPr lang="en-US"/>
          </a:p>
        </p:txBody>
      </p:sp>
    </p:spTree>
    <p:extLst>
      <p:ext uri="{BB962C8B-B14F-4D97-AF65-F5344CB8AC3E}">
        <p14:creationId xmlns:p14="http://schemas.microsoft.com/office/powerpoint/2010/main" val="2295319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18</a:t>
            </a:fld>
            <a:endParaRPr lang="en-US"/>
          </a:p>
        </p:txBody>
      </p:sp>
    </p:spTree>
    <p:extLst>
      <p:ext uri="{BB962C8B-B14F-4D97-AF65-F5344CB8AC3E}">
        <p14:creationId xmlns:p14="http://schemas.microsoft.com/office/powerpoint/2010/main" val="4285976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A0451B9-3F70-3F41-83AA-16D8B677863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744538"/>
            <a:ext cx="4956175" cy="3717925"/>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C588FF-76AB-4CE8-A8BC-8075820CD7B5}" type="slidenum">
              <a:rPr lang="en-GB" smtClean="0"/>
              <a:t>2</a:t>
            </a:fld>
            <a:endParaRPr lang="en-GB"/>
          </a:p>
        </p:txBody>
      </p:sp>
    </p:spTree>
    <p:extLst>
      <p:ext uri="{BB962C8B-B14F-4D97-AF65-F5344CB8AC3E}">
        <p14:creationId xmlns:p14="http://schemas.microsoft.com/office/powerpoint/2010/main" val="1693135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004032-28FD-AD46-B577-1B6ADDD9A42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21</a:t>
            </a:fld>
            <a:endParaRPr lang="en-US"/>
          </a:p>
        </p:txBody>
      </p:sp>
    </p:spTree>
    <p:extLst>
      <p:ext uri="{BB962C8B-B14F-4D97-AF65-F5344CB8AC3E}">
        <p14:creationId xmlns:p14="http://schemas.microsoft.com/office/powerpoint/2010/main" val="2963974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744538"/>
            <a:ext cx="4956175" cy="3717925"/>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C588FF-76AB-4CE8-A8BC-8075820CD7B5}" type="slidenum">
              <a:rPr lang="en-GB" smtClean="0"/>
              <a:t>22</a:t>
            </a:fld>
            <a:endParaRPr lang="en-GB"/>
          </a:p>
        </p:txBody>
      </p:sp>
    </p:spTree>
    <p:extLst>
      <p:ext uri="{BB962C8B-B14F-4D97-AF65-F5344CB8AC3E}">
        <p14:creationId xmlns:p14="http://schemas.microsoft.com/office/powerpoint/2010/main" val="1693135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744538"/>
            <a:ext cx="4956175" cy="3717925"/>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7C588FF-76AB-4CE8-A8BC-8075820CD7B5}" type="slidenum">
              <a:rPr lang="en-GB" smtClean="0"/>
              <a:t>23</a:t>
            </a:fld>
            <a:endParaRPr lang="en-GB"/>
          </a:p>
        </p:txBody>
      </p:sp>
    </p:spTree>
    <p:extLst>
      <p:ext uri="{BB962C8B-B14F-4D97-AF65-F5344CB8AC3E}">
        <p14:creationId xmlns:p14="http://schemas.microsoft.com/office/powerpoint/2010/main" val="935723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744538"/>
            <a:ext cx="4956175" cy="3717925"/>
          </a:xfrm>
          <a:prstGeom prst="rect">
            <a:avLst/>
          </a:prstGeom>
        </p:spPr>
      </p:sp>
      <p:sp>
        <p:nvSpPr>
          <p:cNvPr id="3" name="Notes Placeholder 2"/>
          <p:cNvSpPr>
            <a:spLocks noGrp="1"/>
          </p:cNvSpPr>
          <p:nvPr>
            <p:ph type="body" idx="1"/>
          </p:nvPr>
        </p:nvSpPr>
        <p:spPr/>
        <p:txBody>
          <a:bodyPr/>
          <a:lstStyle/>
          <a:p>
            <a:r>
              <a:rPr lang="en-GB" dirty="0" smtClean="0"/>
              <a:t>The main design goal is to test specific hypotheses. In order to accomplish this we manipulate the participants experience and behaviour in some way that is likely to produce a functionally specific neurovascular response. And, what can we manipulate? Basically:</a:t>
            </a:r>
          </a:p>
          <a:p>
            <a:endParaRPr lang="en-GB" dirty="0" smtClean="0"/>
          </a:p>
          <a:p>
            <a:r>
              <a:rPr lang="en-GB" dirty="0" smtClean="0"/>
              <a:t>Stimulus type and properties</a:t>
            </a:r>
          </a:p>
          <a:p>
            <a:r>
              <a:rPr lang="en-GB" dirty="0" smtClean="0"/>
              <a:t>Stimulus timing</a:t>
            </a:r>
          </a:p>
          <a:p>
            <a:r>
              <a:rPr lang="en-GB" dirty="0" smtClean="0"/>
              <a:t>Participant instructions</a:t>
            </a:r>
          </a:p>
        </p:txBody>
      </p:sp>
      <p:sp>
        <p:nvSpPr>
          <p:cNvPr id="4" name="Slide Number Placeholder 3"/>
          <p:cNvSpPr>
            <a:spLocks noGrp="1"/>
          </p:cNvSpPr>
          <p:nvPr>
            <p:ph type="sldNum" sz="quarter" idx="10"/>
          </p:nvPr>
        </p:nvSpPr>
        <p:spPr/>
        <p:txBody>
          <a:bodyPr/>
          <a:lstStyle/>
          <a:p>
            <a:fld id="{97C588FF-76AB-4CE8-A8BC-8075820CD7B5}" type="slidenum">
              <a:rPr lang="en-GB" smtClean="0"/>
              <a:t>24</a:t>
            </a:fld>
            <a:endParaRPr lang="en-GB"/>
          </a:p>
        </p:txBody>
      </p:sp>
    </p:spTree>
    <p:extLst>
      <p:ext uri="{BB962C8B-B14F-4D97-AF65-F5344CB8AC3E}">
        <p14:creationId xmlns:p14="http://schemas.microsoft.com/office/powerpoint/2010/main" val="607812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744538"/>
            <a:ext cx="4956175" cy="3717925"/>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7C588FF-76AB-4CE8-A8BC-8075820CD7B5}" type="slidenum">
              <a:rPr lang="en-GB" smtClean="0"/>
              <a:t>25</a:t>
            </a:fld>
            <a:endParaRPr lang="en-GB"/>
          </a:p>
        </p:txBody>
      </p:sp>
    </p:spTree>
    <p:extLst>
      <p:ext uri="{BB962C8B-B14F-4D97-AF65-F5344CB8AC3E}">
        <p14:creationId xmlns:p14="http://schemas.microsoft.com/office/powerpoint/2010/main" val="1156946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2498" y="744100"/>
            <a:ext cx="4916805" cy="3718919"/>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C588FF-76AB-4CE8-A8BC-8075820CD7B5}" type="slidenum">
              <a:rPr lang="en-GB" smtClean="0"/>
              <a:t>26</a:t>
            </a:fld>
            <a:endParaRPr lang="en-GB"/>
          </a:p>
        </p:txBody>
      </p:sp>
    </p:spTree>
    <p:extLst>
      <p:ext uri="{BB962C8B-B14F-4D97-AF65-F5344CB8AC3E}">
        <p14:creationId xmlns:p14="http://schemas.microsoft.com/office/powerpoint/2010/main" val="1522064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932498" y="744100"/>
            <a:ext cx="4916805" cy="3718919"/>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344" indent="-283978" eaLnBrk="0" hangingPunct="0">
              <a:defRPr>
                <a:solidFill>
                  <a:schemeClr val="tx1"/>
                </a:solidFill>
                <a:latin typeface="Arial" charset="0"/>
                <a:cs typeface="Arial" charset="0"/>
              </a:defRPr>
            </a:lvl2pPr>
            <a:lvl3pPr marL="1135913" indent="-227183" eaLnBrk="0" hangingPunct="0">
              <a:defRPr>
                <a:solidFill>
                  <a:schemeClr val="tx1"/>
                </a:solidFill>
                <a:latin typeface="Arial" charset="0"/>
                <a:cs typeface="Arial" charset="0"/>
              </a:defRPr>
            </a:lvl3pPr>
            <a:lvl4pPr marL="1590279" indent="-227183" eaLnBrk="0" hangingPunct="0">
              <a:defRPr>
                <a:solidFill>
                  <a:schemeClr val="tx1"/>
                </a:solidFill>
                <a:latin typeface="Arial" charset="0"/>
                <a:cs typeface="Arial" charset="0"/>
              </a:defRPr>
            </a:lvl4pPr>
            <a:lvl5pPr marL="2044644" indent="-227183" eaLnBrk="0" hangingPunct="0">
              <a:defRPr>
                <a:solidFill>
                  <a:schemeClr val="tx1"/>
                </a:solidFill>
                <a:latin typeface="Arial" charset="0"/>
                <a:cs typeface="Arial" charset="0"/>
              </a:defRPr>
            </a:lvl5pPr>
            <a:lvl6pPr marL="2499009" indent="-227183" eaLnBrk="0" fontAlgn="base" hangingPunct="0">
              <a:spcBef>
                <a:spcPct val="0"/>
              </a:spcBef>
              <a:spcAft>
                <a:spcPct val="0"/>
              </a:spcAft>
              <a:defRPr>
                <a:solidFill>
                  <a:schemeClr val="tx1"/>
                </a:solidFill>
                <a:latin typeface="Arial" charset="0"/>
                <a:cs typeface="Arial" charset="0"/>
              </a:defRPr>
            </a:lvl6pPr>
            <a:lvl7pPr marL="2953375" indent="-227183" eaLnBrk="0" fontAlgn="base" hangingPunct="0">
              <a:spcBef>
                <a:spcPct val="0"/>
              </a:spcBef>
              <a:spcAft>
                <a:spcPct val="0"/>
              </a:spcAft>
              <a:defRPr>
                <a:solidFill>
                  <a:schemeClr val="tx1"/>
                </a:solidFill>
                <a:latin typeface="Arial" charset="0"/>
                <a:cs typeface="Arial" charset="0"/>
              </a:defRPr>
            </a:lvl7pPr>
            <a:lvl8pPr marL="3407740" indent="-227183" eaLnBrk="0" fontAlgn="base" hangingPunct="0">
              <a:spcBef>
                <a:spcPct val="0"/>
              </a:spcBef>
              <a:spcAft>
                <a:spcPct val="0"/>
              </a:spcAft>
              <a:defRPr>
                <a:solidFill>
                  <a:schemeClr val="tx1"/>
                </a:solidFill>
                <a:latin typeface="Arial" charset="0"/>
                <a:cs typeface="Arial" charset="0"/>
              </a:defRPr>
            </a:lvl8pPr>
            <a:lvl9pPr marL="3862106" indent="-227183" eaLnBrk="0" fontAlgn="base" hangingPunct="0">
              <a:spcBef>
                <a:spcPct val="0"/>
              </a:spcBef>
              <a:spcAft>
                <a:spcPct val="0"/>
              </a:spcAft>
              <a:defRPr>
                <a:solidFill>
                  <a:schemeClr val="tx1"/>
                </a:solidFill>
                <a:latin typeface="Arial" charset="0"/>
                <a:cs typeface="Arial" charset="0"/>
              </a:defRPr>
            </a:lvl9pPr>
          </a:lstStyle>
          <a:p>
            <a:pPr eaLnBrk="1" hangingPunct="1"/>
            <a:fld id="{F3EDDC94-2A80-48EA-AFBD-73BF66E1048E}" type="slidenum">
              <a:rPr lang="en-US" smtClean="0"/>
              <a:pPr eaLnBrk="1" hangingPunct="1"/>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2498" y="744100"/>
            <a:ext cx="4916805" cy="3718919"/>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7C588FF-76AB-4CE8-A8BC-8075820CD7B5}" type="slidenum">
              <a:rPr lang="en-GB" smtClean="0"/>
              <a:t>28</a:t>
            </a:fld>
            <a:endParaRPr lang="en-GB"/>
          </a:p>
        </p:txBody>
      </p:sp>
    </p:spTree>
    <p:extLst>
      <p:ext uri="{BB962C8B-B14F-4D97-AF65-F5344CB8AC3E}">
        <p14:creationId xmlns:p14="http://schemas.microsoft.com/office/powerpoint/2010/main" val="3964877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744538"/>
            <a:ext cx="4956175" cy="3717925"/>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7C588FF-76AB-4CE8-A8BC-8075820CD7B5}" type="slidenum">
              <a:rPr lang="en-GB" smtClean="0"/>
              <a:t>29</a:t>
            </a:fld>
            <a:endParaRPr lang="en-GB"/>
          </a:p>
        </p:txBody>
      </p:sp>
    </p:spTree>
    <p:extLst>
      <p:ext uri="{BB962C8B-B14F-4D97-AF65-F5344CB8AC3E}">
        <p14:creationId xmlns:p14="http://schemas.microsoft.com/office/powerpoint/2010/main" val="209404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3</a:t>
            </a:fld>
            <a:endParaRPr lang="en-US"/>
          </a:p>
        </p:txBody>
      </p:sp>
    </p:spTree>
    <p:extLst>
      <p:ext uri="{BB962C8B-B14F-4D97-AF65-F5344CB8AC3E}">
        <p14:creationId xmlns:p14="http://schemas.microsoft.com/office/powerpoint/2010/main" val="2819556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2498" y="744100"/>
            <a:ext cx="4916805" cy="3718919"/>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7C588FF-76AB-4CE8-A8BC-8075820CD7B5}" type="slidenum">
              <a:rPr lang="en-GB" smtClean="0"/>
              <a:t>30</a:t>
            </a:fld>
            <a:endParaRPr lang="en-GB"/>
          </a:p>
        </p:txBody>
      </p:sp>
    </p:spTree>
    <p:extLst>
      <p:ext uri="{BB962C8B-B14F-4D97-AF65-F5344CB8AC3E}">
        <p14:creationId xmlns:p14="http://schemas.microsoft.com/office/powerpoint/2010/main" val="4015282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2498" y="744100"/>
            <a:ext cx="4916805" cy="3718919"/>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7C588FF-76AB-4CE8-A8BC-8075820CD7B5}" type="slidenum">
              <a:rPr lang="en-GB" smtClean="0"/>
              <a:t>31</a:t>
            </a:fld>
            <a:endParaRPr lang="en-GB"/>
          </a:p>
        </p:txBody>
      </p:sp>
    </p:spTree>
    <p:extLst>
      <p:ext uri="{BB962C8B-B14F-4D97-AF65-F5344CB8AC3E}">
        <p14:creationId xmlns:p14="http://schemas.microsoft.com/office/powerpoint/2010/main" val="3412529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2498" y="744100"/>
            <a:ext cx="4916805" cy="3718919"/>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7C588FF-76AB-4CE8-A8BC-8075820CD7B5}" type="slidenum">
              <a:rPr lang="en-GB" smtClean="0"/>
              <a:t>32</a:t>
            </a:fld>
            <a:endParaRPr lang="en-GB"/>
          </a:p>
        </p:txBody>
      </p:sp>
    </p:spTree>
    <p:extLst>
      <p:ext uri="{BB962C8B-B14F-4D97-AF65-F5344CB8AC3E}">
        <p14:creationId xmlns:p14="http://schemas.microsoft.com/office/powerpoint/2010/main" val="2965853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2498" y="744100"/>
            <a:ext cx="4916805" cy="3718919"/>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7C588FF-76AB-4CE8-A8BC-8075820CD7B5}" type="slidenum">
              <a:rPr lang="en-GB" smtClean="0"/>
              <a:t>33</a:t>
            </a:fld>
            <a:endParaRPr lang="en-GB"/>
          </a:p>
        </p:txBody>
      </p:sp>
    </p:spTree>
    <p:extLst>
      <p:ext uri="{BB962C8B-B14F-4D97-AF65-F5344CB8AC3E}">
        <p14:creationId xmlns:p14="http://schemas.microsoft.com/office/powerpoint/2010/main" val="598525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2498" y="744100"/>
            <a:ext cx="4916805" cy="3718919"/>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7C588FF-76AB-4CE8-A8BC-8075820CD7B5}" type="slidenum">
              <a:rPr lang="en-GB" smtClean="0"/>
              <a:t>34</a:t>
            </a:fld>
            <a:endParaRPr lang="en-GB"/>
          </a:p>
        </p:txBody>
      </p:sp>
    </p:spTree>
    <p:extLst>
      <p:ext uri="{BB962C8B-B14F-4D97-AF65-F5344CB8AC3E}">
        <p14:creationId xmlns:p14="http://schemas.microsoft.com/office/powerpoint/2010/main" val="2193177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744538"/>
            <a:ext cx="4956175" cy="3717925"/>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7C588FF-76AB-4CE8-A8BC-8075820CD7B5}" type="slidenum">
              <a:rPr lang="en-GB" smtClean="0"/>
              <a:t>35</a:t>
            </a:fld>
            <a:endParaRPr lang="en-GB"/>
          </a:p>
        </p:txBody>
      </p:sp>
    </p:spTree>
    <p:extLst>
      <p:ext uri="{BB962C8B-B14F-4D97-AF65-F5344CB8AC3E}">
        <p14:creationId xmlns:p14="http://schemas.microsoft.com/office/powerpoint/2010/main" val="2153365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2498" y="744100"/>
            <a:ext cx="4916805" cy="3718919"/>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7C588FF-76AB-4CE8-A8BC-8075820CD7B5}" type="slidenum">
              <a:rPr lang="en-GB" smtClean="0"/>
              <a:t>36</a:t>
            </a:fld>
            <a:endParaRPr lang="en-GB"/>
          </a:p>
        </p:txBody>
      </p:sp>
    </p:spTree>
    <p:extLst>
      <p:ext uri="{BB962C8B-B14F-4D97-AF65-F5344CB8AC3E}">
        <p14:creationId xmlns:p14="http://schemas.microsoft.com/office/powerpoint/2010/main" val="1077800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744538"/>
            <a:ext cx="4956175" cy="3717925"/>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7C588FF-76AB-4CE8-A8BC-8075820CD7B5}" type="slidenum">
              <a:rPr lang="en-GB" smtClean="0"/>
              <a:t>37</a:t>
            </a:fld>
            <a:endParaRPr lang="en-GB"/>
          </a:p>
        </p:txBody>
      </p:sp>
    </p:spTree>
    <p:extLst>
      <p:ext uri="{BB962C8B-B14F-4D97-AF65-F5344CB8AC3E}">
        <p14:creationId xmlns:p14="http://schemas.microsoft.com/office/powerpoint/2010/main" val="4089412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2498" y="744100"/>
            <a:ext cx="4916805" cy="3718919"/>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C588FF-76AB-4CE8-A8BC-8075820CD7B5}" type="slidenum">
              <a:rPr lang="en-GB" smtClean="0"/>
              <a:t>38</a:t>
            </a:fld>
            <a:endParaRPr lang="en-GB"/>
          </a:p>
        </p:txBody>
      </p:sp>
    </p:spTree>
    <p:extLst>
      <p:ext uri="{BB962C8B-B14F-4D97-AF65-F5344CB8AC3E}">
        <p14:creationId xmlns:p14="http://schemas.microsoft.com/office/powerpoint/2010/main" val="4217587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2AFDE5-8671-F745-8AF4-FF3501FC2D92}" type="slidenum">
              <a:rPr lang="en-US" smtClean="0"/>
              <a:t>39</a:t>
            </a:fld>
            <a:endParaRPr lang="en-US"/>
          </a:p>
        </p:txBody>
      </p:sp>
    </p:spTree>
    <p:extLst>
      <p:ext uri="{BB962C8B-B14F-4D97-AF65-F5344CB8AC3E}">
        <p14:creationId xmlns:p14="http://schemas.microsoft.com/office/powerpoint/2010/main" val="31595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4</a:t>
            </a:fld>
            <a:endParaRPr lang="en-US"/>
          </a:p>
        </p:txBody>
      </p:sp>
    </p:spTree>
    <p:extLst>
      <p:ext uri="{BB962C8B-B14F-4D97-AF65-F5344CB8AC3E}">
        <p14:creationId xmlns:p14="http://schemas.microsoft.com/office/powerpoint/2010/main" val="4081265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2AFDE5-8671-F745-8AF4-FF3501FC2D92}" type="slidenum">
              <a:rPr lang="en-US" smtClean="0"/>
              <a:t>41</a:t>
            </a:fld>
            <a:endParaRPr lang="en-US"/>
          </a:p>
        </p:txBody>
      </p:sp>
    </p:spTree>
    <p:extLst>
      <p:ext uri="{BB962C8B-B14F-4D97-AF65-F5344CB8AC3E}">
        <p14:creationId xmlns:p14="http://schemas.microsoft.com/office/powerpoint/2010/main" val="331495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pPr marL="0" indent="0">
              <a:lnSpc>
                <a:spcPct val="90000"/>
              </a:lnSpc>
              <a:spcBef>
                <a:spcPct val="100000"/>
              </a:spcBef>
              <a:buFontTx/>
              <a:buNone/>
            </a:pPr>
            <a:endParaRPr lang="en-US" dirty="0">
              <a:sym typeface="Wingdings" charset="2"/>
            </a:endParaRPr>
          </a:p>
        </p:txBody>
      </p:sp>
      <p:sp>
        <p:nvSpPr>
          <p:cNvPr id="4" name="Slide Number Placeholder 3"/>
          <p:cNvSpPr>
            <a:spLocks noGrp="1"/>
          </p:cNvSpPr>
          <p:nvPr>
            <p:ph type="sldNum" sz="quarter" idx="10"/>
          </p:nvPr>
        </p:nvSpPr>
        <p:spPr/>
        <p:txBody>
          <a:bodyPr/>
          <a:lstStyle/>
          <a:p>
            <a:fld id="{802AFDE5-8671-F745-8AF4-FF3501FC2D92}" type="slidenum">
              <a:rPr lang="en-US" smtClean="0"/>
              <a:t>5</a:t>
            </a:fld>
            <a:endParaRPr lang="en-US"/>
          </a:p>
        </p:txBody>
      </p:sp>
    </p:spTree>
    <p:extLst>
      <p:ext uri="{BB962C8B-B14F-4D97-AF65-F5344CB8AC3E}">
        <p14:creationId xmlns:p14="http://schemas.microsoft.com/office/powerpoint/2010/main" val="289343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6</a:t>
            </a:fld>
            <a:endParaRPr lang="en-US"/>
          </a:p>
        </p:txBody>
      </p:sp>
    </p:spTree>
    <p:extLst>
      <p:ext uri="{BB962C8B-B14F-4D97-AF65-F5344CB8AC3E}">
        <p14:creationId xmlns:p14="http://schemas.microsoft.com/office/powerpoint/2010/main" val="246773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7</a:t>
            </a:fld>
            <a:endParaRPr lang="en-US"/>
          </a:p>
        </p:txBody>
      </p:sp>
    </p:spTree>
    <p:extLst>
      <p:ext uri="{BB962C8B-B14F-4D97-AF65-F5344CB8AC3E}">
        <p14:creationId xmlns:p14="http://schemas.microsoft.com/office/powerpoint/2010/main" val="197758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8</a:t>
            </a:fld>
            <a:endParaRPr lang="en-US"/>
          </a:p>
        </p:txBody>
      </p:sp>
    </p:spTree>
    <p:extLst>
      <p:ext uri="{BB962C8B-B14F-4D97-AF65-F5344CB8AC3E}">
        <p14:creationId xmlns:p14="http://schemas.microsoft.com/office/powerpoint/2010/main" val="122194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59350" cy="371951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AFDE5-8671-F745-8AF4-FF3501FC2D92}" type="slidenum">
              <a:rPr lang="en-US" smtClean="0"/>
              <a:t>9</a:t>
            </a:fld>
            <a:endParaRPr lang="en-US"/>
          </a:p>
        </p:txBody>
      </p:sp>
    </p:spTree>
    <p:extLst>
      <p:ext uri="{BB962C8B-B14F-4D97-AF65-F5344CB8AC3E}">
        <p14:creationId xmlns:p14="http://schemas.microsoft.com/office/powerpoint/2010/main" val="28822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
        <p:nvSpPr>
          <p:cNvPr id="4" name="Date Placeholder 3"/>
          <p:cNvSpPr>
            <a:spLocks noGrp="1"/>
          </p:cNvSpPr>
          <p:nvPr>
            <p:ph type="dt" sz="half" idx="10"/>
          </p:nvPr>
        </p:nvSpPr>
        <p:spPr/>
        <p:txBody>
          <a:bodyPr/>
          <a:lstStyle/>
          <a:p>
            <a:fld id="{CEE2B534-20AF-E342-BA53-37C9681DBA4C}"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79F6B-43D7-854D-8711-76F73B7AB091}" type="slidenum">
              <a:rPr lang="en-US" smtClean="0"/>
              <a:t>‹#›</a:t>
            </a:fld>
            <a:endParaRPr lang="en-US"/>
          </a:p>
        </p:txBody>
      </p:sp>
    </p:spTree>
    <p:extLst>
      <p:ext uri="{BB962C8B-B14F-4D97-AF65-F5344CB8AC3E}">
        <p14:creationId xmlns:p14="http://schemas.microsoft.com/office/powerpoint/2010/main" val="192580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2B534-20AF-E342-BA53-37C9681DBA4C}"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79F6B-43D7-854D-8711-76F73B7AB091}" type="slidenum">
              <a:rPr lang="en-US" smtClean="0"/>
              <a:t>‹#›</a:t>
            </a:fld>
            <a:endParaRPr lang="en-US"/>
          </a:p>
        </p:txBody>
      </p:sp>
    </p:spTree>
    <p:extLst>
      <p:ext uri="{BB962C8B-B14F-4D97-AF65-F5344CB8AC3E}">
        <p14:creationId xmlns:p14="http://schemas.microsoft.com/office/powerpoint/2010/main" val="9125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2B534-20AF-E342-BA53-37C9681DBA4C}"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79F6B-43D7-854D-8711-76F73B7AB091}" type="slidenum">
              <a:rPr lang="en-US" smtClean="0"/>
              <a:t>‹#›</a:t>
            </a:fld>
            <a:endParaRPr lang="en-US"/>
          </a:p>
        </p:txBody>
      </p:sp>
    </p:spTree>
    <p:extLst>
      <p:ext uri="{BB962C8B-B14F-4D97-AF65-F5344CB8AC3E}">
        <p14:creationId xmlns:p14="http://schemas.microsoft.com/office/powerpoint/2010/main" val="228952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CEE2B534-20AF-E342-BA53-37C9681DBA4C}"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79F6B-43D7-854D-8711-76F73B7AB091}" type="slidenum">
              <a:rPr lang="en-US" smtClean="0"/>
              <a:t>‹#›</a:t>
            </a:fld>
            <a:endParaRPr lang="en-US"/>
          </a:p>
        </p:txBody>
      </p:sp>
    </p:spTree>
    <p:extLst>
      <p:ext uri="{BB962C8B-B14F-4D97-AF65-F5344CB8AC3E}">
        <p14:creationId xmlns:p14="http://schemas.microsoft.com/office/powerpoint/2010/main" val="144526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2B534-20AF-E342-BA53-37C9681DBA4C}"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79F6B-43D7-854D-8711-76F73B7AB091}" type="slidenum">
              <a:rPr lang="en-US" smtClean="0"/>
              <a:t>‹#›</a:t>
            </a:fld>
            <a:endParaRPr lang="en-US"/>
          </a:p>
        </p:txBody>
      </p:sp>
    </p:spTree>
    <p:extLst>
      <p:ext uri="{BB962C8B-B14F-4D97-AF65-F5344CB8AC3E}">
        <p14:creationId xmlns:p14="http://schemas.microsoft.com/office/powerpoint/2010/main" val="6048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E2B534-20AF-E342-BA53-37C9681DBA4C}"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79F6B-43D7-854D-8711-76F73B7AB091}" type="slidenum">
              <a:rPr lang="en-US" smtClean="0"/>
              <a:t>‹#›</a:t>
            </a:fld>
            <a:endParaRPr lang="en-US"/>
          </a:p>
        </p:txBody>
      </p:sp>
    </p:spTree>
    <p:extLst>
      <p:ext uri="{BB962C8B-B14F-4D97-AF65-F5344CB8AC3E}">
        <p14:creationId xmlns:p14="http://schemas.microsoft.com/office/powerpoint/2010/main" val="79850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E2B534-20AF-E342-BA53-37C9681DBA4C}" type="datetimeFigureOut">
              <a:rPr lang="en-US" smtClean="0"/>
              <a:t>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F79F6B-43D7-854D-8711-76F73B7AB091}" type="slidenum">
              <a:rPr lang="en-US" smtClean="0"/>
              <a:t>‹#›</a:t>
            </a:fld>
            <a:endParaRPr lang="en-US"/>
          </a:p>
        </p:txBody>
      </p:sp>
    </p:spTree>
    <p:extLst>
      <p:ext uri="{BB962C8B-B14F-4D97-AF65-F5344CB8AC3E}">
        <p14:creationId xmlns:p14="http://schemas.microsoft.com/office/powerpoint/2010/main" val="116846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2B534-20AF-E342-BA53-37C9681DBA4C}" type="datetimeFigureOut">
              <a:rPr lang="en-US" smtClean="0"/>
              <a:t>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F79F6B-43D7-854D-8711-76F73B7AB091}" type="slidenum">
              <a:rPr lang="en-US" smtClean="0"/>
              <a:t>‹#›</a:t>
            </a:fld>
            <a:endParaRPr lang="en-US"/>
          </a:p>
        </p:txBody>
      </p:sp>
    </p:spTree>
    <p:extLst>
      <p:ext uri="{BB962C8B-B14F-4D97-AF65-F5344CB8AC3E}">
        <p14:creationId xmlns:p14="http://schemas.microsoft.com/office/powerpoint/2010/main" val="390915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2B534-20AF-E342-BA53-37C9681DBA4C}" type="datetimeFigureOut">
              <a:rPr lang="en-US" smtClean="0"/>
              <a:t>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F79F6B-43D7-854D-8711-76F73B7AB091}" type="slidenum">
              <a:rPr lang="en-US" smtClean="0"/>
              <a:t>‹#›</a:t>
            </a:fld>
            <a:endParaRPr lang="en-US"/>
          </a:p>
        </p:txBody>
      </p:sp>
    </p:spTree>
    <p:extLst>
      <p:ext uri="{BB962C8B-B14F-4D97-AF65-F5344CB8AC3E}">
        <p14:creationId xmlns:p14="http://schemas.microsoft.com/office/powerpoint/2010/main" val="4153046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2B534-20AF-E342-BA53-37C9681DBA4C}"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79F6B-43D7-854D-8711-76F73B7AB091}" type="slidenum">
              <a:rPr lang="en-US" smtClean="0"/>
              <a:t>‹#›</a:t>
            </a:fld>
            <a:endParaRPr lang="en-US"/>
          </a:p>
        </p:txBody>
      </p:sp>
    </p:spTree>
    <p:extLst>
      <p:ext uri="{BB962C8B-B14F-4D97-AF65-F5344CB8AC3E}">
        <p14:creationId xmlns:p14="http://schemas.microsoft.com/office/powerpoint/2010/main" val="69638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2B534-20AF-E342-BA53-37C9681DBA4C}"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79F6B-43D7-854D-8711-76F73B7AB091}" type="slidenum">
              <a:rPr lang="en-US" smtClean="0"/>
              <a:t>‹#›</a:t>
            </a:fld>
            <a:endParaRPr lang="en-US"/>
          </a:p>
        </p:txBody>
      </p:sp>
    </p:spTree>
    <p:extLst>
      <p:ext uri="{BB962C8B-B14F-4D97-AF65-F5344CB8AC3E}">
        <p14:creationId xmlns:p14="http://schemas.microsoft.com/office/powerpoint/2010/main" val="23320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2B534-20AF-E342-BA53-37C9681DBA4C}" type="datetimeFigureOut">
              <a:rPr lang="en-US" smtClean="0"/>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79F6B-43D7-854D-8711-76F73B7AB091}" type="slidenum">
              <a:rPr lang="en-US" smtClean="0"/>
              <a:t>‹#›</a:t>
            </a:fld>
            <a:endParaRPr lang="en-US"/>
          </a:p>
        </p:txBody>
      </p:sp>
    </p:spTree>
    <p:extLst>
      <p:ext uri="{BB962C8B-B14F-4D97-AF65-F5344CB8AC3E}">
        <p14:creationId xmlns:p14="http://schemas.microsoft.com/office/powerpoint/2010/main" val="147801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imaging.mrc-cbu.cam.ac.uk/imaging/DesignEfficiency"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thefouriertransform.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44" y="1916832"/>
            <a:ext cx="8882112" cy="1754326"/>
          </a:xfrm>
          <a:prstGeom prst="rect">
            <a:avLst/>
          </a:prstGeom>
          <a:noFill/>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STUDY DESIGN AND EFFICIENCY</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0" y="0"/>
            <a:ext cx="2381250" cy="714375"/>
          </a:xfrm>
          <a:prstGeom prst="rect">
            <a:avLst/>
          </a:prstGeom>
        </p:spPr>
      </p:pic>
      <p:sp>
        <p:nvSpPr>
          <p:cNvPr id="4" name="TextBox 3"/>
          <p:cNvSpPr txBox="1"/>
          <p:nvPr/>
        </p:nvSpPr>
        <p:spPr>
          <a:xfrm>
            <a:off x="2123728" y="6309320"/>
            <a:ext cx="489654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err="1"/>
              <a:t>MfD</a:t>
            </a:r>
            <a:r>
              <a:rPr lang="en-GB" sz="2400" dirty="0"/>
              <a:t> </a:t>
            </a:r>
            <a:r>
              <a:rPr lang="en-GB" sz="2400" dirty="0" smtClean="0"/>
              <a:t>– Wednesday 23rd </a:t>
            </a:r>
            <a:r>
              <a:rPr lang="en-GB" sz="2400" dirty="0"/>
              <a:t>January </a:t>
            </a:r>
            <a:r>
              <a:rPr lang="en-GB" sz="2400" dirty="0" smtClean="0"/>
              <a:t>2013</a:t>
            </a:r>
            <a:endParaRPr lang="en-GB" sz="2400" dirty="0"/>
          </a:p>
        </p:txBody>
      </p:sp>
      <p:sp>
        <p:nvSpPr>
          <p:cNvPr id="5" name="TextBox 4"/>
          <p:cNvSpPr txBox="1"/>
          <p:nvPr/>
        </p:nvSpPr>
        <p:spPr>
          <a:xfrm>
            <a:off x="1583668" y="4437112"/>
            <a:ext cx="5976664" cy="584775"/>
          </a:xfrm>
          <a:prstGeom prst="rect">
            <a:avLst/>
          </a:prstGeom>
          <a:noFill/>
        </p:spPr>
        <p:txBody>
          <a:bodyPr wrap="square" rtlCol="0">
            <a:spAutoFit/>
          </a:bodyPr>
          <a:lstStyle/>
          <a:p>
            <a:pPr algn="ctr"/>
            <a:r>
              <a:rPr lang="en-GB" sz="3200" dirty="0" err="1"/>
              <a:t>Ioannis</a:t>
            </a:r>
            <a:r>
              <a:rPr lang="en-GB" sz="3200" dirty="0"/>
              <a:t> </a:t>
            </a:r>
            <a:r>
              <a:rPr lang="en-GB" sz="3200" dirty="0" err="1" smtClean="0"/>
              <a:t>Sarigiannidis</a:t>
            </a:r>
            <a:r>
              <a:rPr lang="en-GB" sz="3200" dirty="0" smtClean="0"/>
              <a:t> &amp; Diego Lorca</a:t>
            </a:r>
            <a:endParaRPr lang="en-GB" sz="3200" dirty="0"/>
          </a:p>
        </p:txBody>
      </p:sp>
    </p:spTree>
    <p:extLst>
      <p:ext uri="{BB962C8B-B14F-4D97-AF65-F5344CB8AC3E}">
        <p14:creationId xmlns:p14="http://schemas.microsoft.com/office/powerpoint/2010/main" val="145599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5224" y="2034161"/>
            <a:ext cx="9144000" cy="4090147"/>
          </a:xfrm>
          <a:prstGeom prst="rect">
            <a:avLst/>
          </a:prstGeom>
        </p:spPr>
      </p:pic>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(no-</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maths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involved) demonstration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3665039" y="1437960"/>
            <a:ext cx="5491219" cy="369332"/>
          </a:xfrm>
          <a:prstGeom prst="rect">
            <a:avLst/>
          </a:prstGeom>
          <a:noFill/>
        </p:spPr>
        <p:txBody>
          <a:bodyPr wrap="none" rtlCol="0">
            <a:spAutoFit/>
          </a:bodyPr>
          <a:lstStyle/>
          <a:p>
            <a:r>
              <a:rPr lang="en-US" dirty="0" smtClean="0"/>
              <a:t>the one we want to decompose into its “building blocks”</a:t>
            </a:r>
            <a:endParaRPr lang="en-US" dirty="0"/>
          </a:p>
        </p:txBody>
      </p:sp>
      <p:cxnSp>
        <p:nvCxnSpPr>
          <p:cNvPr id="9" name="Straight Arrow Connector 8"/>
          <p:cNvCxnSpPr>
            <a:stCxn id="7" idx="2"/>
          </p:cNvCxnSpPr>
          <p:nvPr/>
        </p:nvCxnSpPr>
        <p:spPr>
          <a:xfrm>
            <a:off x="6410649" y="1807292"/>
            <a:ext cx="952411" cy="181840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559110" y="5392537"/>
            <a:ext cx="851539" cy="7729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30767" y="6317489"/>
            <a:ext cx="1144739" cy="369332"/>
          </a:xfrm>
          <a:prstGeom prst="rect">
            <a:avLst/>
          </a:prstGeom>
          <a:noFill/>
        </p:spPr>
        <p:txBody>
          <a:bodyPr wrap="none" rtlCol="0">
            <a:spAutoFit/>
          </a:bodyPr>
          <a:lstStyle/>
          <a:p>
            <a:r>
              <a:rPr lang="en-US" dirty="0" smtClean="0">
                <a:solidFill>
                  <a:schemeClr val="accent1">
                    <a:lumMod val="75000"/>
                  </a:schemeClr>
                </a:solidFill>
              </a:rPr>
              <a:t>prediction</a:t>
            </a:r>
            <a:endParaRPr lang="en-US" dirty="0">
              <a:solidFill>
                <a:schemeClr val="accent1">
                  <a:lumMod val="75000"/>
                </a:schemeClr>
              </a:solidFill>
            </a:endParaRPr>
          </a:p>
        </p:txBody>
      </p:sp>
      <p:sp>
        <p:nvSpPr>
          <p:cNvPr id="15" name="Rectangle 14"/>
          <p:cNvSpPr/>
          <p:nvPr/>
        </p:nvSpPr>
        <p:spPr>
          <a:xfrm>
            <a:off x="457200" y="6366269"/>
            <a:ext cx="1985339" cy="369332"/>
          </a:xfrm>
          <a:prstGeom prst="rect">
            <a:avLst/>
          </a:prstGeom>
        </p:spPr>
        <p:txBody>
          <a:bodyPr wrap="none">
            <a:spAutoFit/>
          </a:bodyPr>
          <a:lstStyle/>
          <a:p>
            <a:r>
              <a:rPr lang="en-US" dirty="0" smtClean="0">
                <a:solidFill>
                  <a:schemeClr val="accent1">
                    <a:lumMod val="75000"/>
                  </a:schemeClr>
                </a:solidFill>
              </a:rPr>
              <a:t>second component</a:t>
            </a:r>
            <a:endParaRPr lang="en-US" dirty="0">
              <a:solidFill>
                <a:schemeClr val="accent1">
                  <a:lumMod val="75000"/>
                </a:schemeClr>
              </a:solidFill>
            </a:endParaRPr>
          </a:p>
        </p:txBody>
      </p:sp>
      <p:cxnSp>
        <p:nvCxnSpPr>
          <p:cNvPr id="16" name="Straight Arrow Connector 15"/>
          <p:cNvCxnSpPr/>
          <p:nvPr/>
        </p:nvCxnSpPr>
        <p:spPr>
          <a:xfrm flipV="1">
            <a:off x="1288535" y="5006041"/>
            <a:ext cx="552230" cy="14907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8234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2097669"/>
            <a:ext cx="9144000" cy="3974247"/>
          </a:xfrm>
          <a:prstGeom prst="rect">
            <a:avLst/>
          </a:prstGeom>
        </p:spPr>
      </p:pic>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(no-</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maths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involved) demonstration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3665039" y="1437960"/>
            <a:ext cx="5491219" cy="369332"/>
          </a:xfrm>
          <a:prstGeom prst="rect">
            <a:avLst/>
          </a:prstGeom>
          <a:noFill/>
        </p:spPr>
        <p:txBody>
          <a:bodyPr wrap="none" rtlCol="0">
            <a:spAutoFit/>
          </a:bodyPr>
          <a:lstStyle/>
          <a:p>
            <a:r>
              <a:rPr lang="en-US" dirty="0" smtClean="0"/>
              <a:t>the one we want to decompose into its “building blocks”</a:t>
            </a:r>
            <a:endParaRPr lang="en-US" dirty="0"/>
          </a:p>
        </p:txBody>
      </p:sp>
      <p:cxnSp>
        <p:nvCxnSpPr>
          <p:cNvPr id="9" name="Straight Arrow Connector 8"/>
          <p:cNvCxnSpPr>
            <a:stCxn id="7" idx="2"/>
          </p:cNvCxnSpPr>
          <p:nvPr/>
        </p:nvCxnSpPr>
        <p:spPr>
          <a:xfrm>
            <a:off x="6410649" y="1807292"/>
            <a:ext cx="952411" cy="181840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559110" y="5190087"/>
            <a:ext cx="851539" cy="9754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30767" y="6317489"/>
            <a:ext cx="1144739" cy="369332"/>
          </a:xfrm>
          <a:prstGeom prst="rect">
            <a:avLst/>
          </a:prstGeom>
          <a:noFill/>
        </p:spPr>
        <p:txBody>
          <a:bodyPr wrap="none" rtlCol="0">
            <a:spAutoFit/>
          </a:bodyPr>
          <a:lstStyle/>
          <a:p>
            <a:r>
              <a:rPr lang="en-US" dirty="0" smtClean="0">
                <a:solidFill>
                  <a:schemeClr val="accent1">
                    <a:lumMod val="75000"/>
                  </a:schemeClr>
                </a:solidFill>
              </a:rPr>
              <a:t>prediction</a:t>
            </a:r>
            <a:endParaRPr lang="en-US" dirty="0">
              <a:solidFill>
                <a:schemeClr val="accent1">
                  <a:lumMod val="75000"/>
                </a:schemeClr>
              </a:solidFill>
            </a:endParaRPr>
          </a:p>
        </p:txBody>
      </p:sp>
      <p:sp>
        <p:nvSpPr>
          <p:cNvPr id="15" name="Rectangle 14"/>
          <p:cNvSpPr/>
          <p:nvPr/>
        </p:nvSpPr>
        <p:spPr>
          <a:xfrm>
            <a:off x="457200" y="6366269"/>
            <a:ext cx="1774845" cy="369332"/>
          </a:xfrm>
          <a:prstGeom prst="rect">
            <a:avLst/>
          </a:prstGeom>
        </p:spPr>
        <p:txBody>
          <a:bodyPr wrap="none">
            <a:spAutoFit/>
          </a:bodyPr>
          <a:lstStyle/>
          <a:p>
            <a:r>
              <a:rPr lang="en-US" dirty="0" smtClean="0">
                <a:solidFill>
                  <a:schemeClr val="accent1">
                    <a:lumMod val="75000"/>
                  </a:schemeClr>
                </a:solidFill>
              </a:rPr>
              <a:t>third component</a:t>
            </a:r>
            <a:endParaRPr lang="en-US" dirty="0">
              <a:solidFill>
                <a:schemeClr val="accent1">
                  <a:lumMod val="75000"/>
                </a:schemeClr>
              </a:solidFill>
            </a:endParaRPr>
          </a:p>
        </p:txBody>
      </p:sp>
      <p:cxnSp>
        <p:nvCxnSpPr>
          <p:cNvPr id="16" name="Straight Arrow Connector 15"/>
          <p:cNvCxnSpPr/>
          <p:nvPr/>
        </p:nvCxnSpPr>
        <p:spPr>
          <a:xfrm flipV="1">
            <a:off x="1288535" y="4361881"/>
            <a:ext cx="1049237" cy="2134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175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1940865"/>
            <a:ext cx="9144000" cy="4166201"/>
          </a:xfrm>
          <a:prstGeom prst="rect">
            <a:avLst/>
          </a:prstGeom>
        </p:spPr>
      </p:pic>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(no-</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maths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involved) demonstration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3" name="Straight Arrow Connector 12"/>
          <p:cNvCxnSpPr/>
          <p:nvPr/>
        </p:nvCxnSpPr>
        <p:spPr>
          <a:xfrm flipV="1">
            <a:off x="5559110" y="5337323"/>
            <a:ext cx="625860" cy="8282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30767" y="6317489"/>
            <a:ext cx="2897961" cy="369332"/>
          </a:xfrm>
          <a:prstGeom prst="rect">
            <a:avLst/>
          </a:prstGeom>
          <a:noFill/>
        </p:spPr>
        <p:txBody>
          <a:bodyPr wrap="none" rtlCol="0">
            <a:spAutoFit/>
          </a:bodyPr>
          <a:lstStyle/>
          <a:p>
            <a:r>
              <a:rPr lang="en-US" dirty="0" smtClean="0">
                <a:solidFill>
                  <a:schemeClr val="accent1">
                    <a:lumMod val="75000"/>
                  </a:schemeClr>
                </a:solidFill>
              </a:rPr>
              <a:t>prediction==initial waveform</a:t>
            </a:r>
            <a:endParaRPr lang="en-US" dirty="0">
              <a:solidFill>
                <a:schemeClr val="accent1">
                  <a:lumMod val="75000"/>
                </a:schemeClr>
              </a:solidFill>
            </a:endParaRPr>
          </a:p>
        </p:txBody>
      </p:sp>
      <p:sp>
        <p:nvSpPr>
          <p:cNvPr id="15" name="Rectangle 14"/>
          <p:cNvSpPr/>
          <p:nvPr/>
        </p:nvSpPr>
        <p:spPr>
          <a:xfrm>
            <a:off x="457200" y="6366269"/>
            <a:ext cx="1915909" cy="369332"/>
          </a:xfrm>
          <a:prstGeom prst="rect">
            <a:avLst/>
          </a:prstGeom>
        </p:spPr>
        <p:txBody>
          <a:bodyPr wrap="none">
            <a:spAutoFit/>
          </a:bodyPr>
          <a:lstStyle/>
          <a:p>
            <a:r>
              <a:rPr lang="en-US" dirty="0" smtClean="0">
                <a:solidFill>
                  <a:schemeClr val="accent1">
                    <a:lumMod val="75000"/>
                  </a:schemeClr>
                </a:solidFill>
              </a:rPr>
              <a:t>fourth component</a:t>
            </a:r>
            <a:endParaRPr lang="en-US" dirty="0">
              <a:solidFill>
                <a:schemeClr val="accent1">
                  <a:lumMod val="75000"/>
                </a:schemeClr>
              </a:solidFill>
            </a:endParaRPr>
          </a:p>
        </p:txBody>
      </p:sp>
      <p:cxnSp>
        <p:nvCxnSpPr>
          <p:cNvPr id="16" name="Straight Arrow Connector 15"/>
          <p:cNvCxnSpPr/>
          <p:nvPr/>
        </p:nvCxnSpPr>
        <p:spPr>
          <a:xfrm flipV="1">
            <a:off x="1288535" y="4361881"/>
            <a:ext cx="1049237" cy="2134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009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Fourier transform</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rotWithShape="1">
          <a:blip r:embed="rId3"/>
          <a:srcRect t="46545"/>
          <a:stretch/>
        </p:blipFill>
        <p:spPr>
          <a:xfrm>
            <a:off x="0" y="4067408"/>
            <a:ext cx="9144000" cy="2742882"/>
          </a:xfrm>
          <a:prstGeom prst="rect">
            <a:avLst/>
          </a:prstGeom>
        </p:spPr>
      </p:pic>
      <p:pic>
        <p:nvPicPr>
          <p:cNvPr id="5" name="Picture 4"/>
          <p:cNvPicPr>
            <a:picLocks noChangeAspect="1"/>
          </p:cNvPicPr>
          <p:nvPr/>
        </p:nvPicPr>
        <p:blipFill rotWithShape="1">
          <a:blip r:embed="rId3"/>
          <a:srcRect b="53668"/>
          <a:stretch/>
        </p:blipFill>
        <p:spPr>
          <a:xfrm>
            <a:off x="0" y="1690025"/>
            <a:ext cx="9144000" cy="2377383"/>
          </a:xfrm>
          <a:prstGeom prst="rect">
            <a:avLst/>
          </a:prstGeom>
        </p:spPr>
      </p:pic>
      <p:sp>
        <p:nvSpPr>
          <p:cNvPr id="6" name="TextBox 5"/>
          <p:cNvSpPr txBox="1"/>
          <p:nvPr/>
        </p:nvSpPr>
        <p:spPr>
          <a:xfrm>
            <a:off x="4878027" y="4601141"/>
            <a:ext cx="1608208" cy="369332"/>
          </a:xfrm>
          <a:prstGeom prst="rect">
            <a:avLst/>
          </a:prstGeom>
          <a:noFill/>
        </p:spPr>
        <p:txBody>
          <a:bodyPr wrap="none" rtlCol="0">
            <a:spAutoFit/>
          </a:bodyPr>
          <a:lstStyle/>
          <a:p>
            <a:r>
              <a:rPr lang="en-US" dirty="0" smtClean="0"/>
              <a:t>Low pass filter!</a:t>
            </a:r>
            <a:endParaRPr lang="en-US" dirty="0"/>
          </a:p>
        </p:txBody>
      </p:sp>
      <p:sp>
        <p:nvSpPr>
          <p:cNvPr id="7" name="TextBox 6"/>
          <p:cNvSpPr txBox="1"/>
          <p:nvPr/>
        </p:nvSpPr>
        <p:spPr>
          <a:xfrm>
            <a:off x="4244035" y="1725854"/>
            <a:ext cx="745654" cy="369332"/>
          </a:xfrm>
          <a:prstGeom prst="rect">
            <a:avLst/>
          </a:prstGeom>
          <a:solidFill>
            <a:schemeClr val="bg1"/>
          </a:solidFill>
        </p:spPr>
        <p:txBody>
          <a:bodyPr wrap="square" rtlCol="0">
            <a:spAutoFit/>
          </a:bodyPr>
          <a:lstStyle/>
          <a:p>
            <a:r>
              <a:rPr lang="en-US" dirty="0" smtClean="0"/>
              <a:t>HRF</a:t>
            </a:r>
            <a:endParaRPr lang="en-US" dirty="0"/>
          </a:p>
        </p:txBody>
      </p:sp>
    </p:spTree>
    <p:extLst>
      <p:ext uri="{BB962C8B-B14F-4D97-AF65-F5344CB8AC3E}">
        <p14:creationId xmlns:p14="http://schemas.microsoft.com/office/powerpoint/2010/main" val="260396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 what is the most efficient design?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03082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ost efficient design </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a:stretch>
            <a:fillRect/>
          </a:stretch>
        </p:blipFill>
        <p:spPr>
          <a:xfrm>
            <a:off x="0" y="1734340"/>
            <a:ext cx="9144000" cy="5131165"/>
          </a:xfrm>
          <a:prstGeom prst="rect">
            <a:avLst/>
          </a:prstGeom>
        </p:spPr>
      </p:pic>
      <p:sp>
        <p:nvSpPr>
          <p:cNvPr id="5" name="TextBox 4"/>
          <p:cNvSpPr txBox="1"/>
          <p:nvPr/>
        </p:nvSpPr>
        <p:spPr>
          <a:xfrm>
            <a:off x="4244035" y="1725854"/>
            <a:ext cx="745654" cy="369332"/>
          </a:xfrm>
          <a:prstGeom prst="rect">
            <a:avLst/>
          </a:prstGeom>
          <a:solidFill>
            <a:schemeClr val="bg1"/>
          </a:solidFill>
        </p:spPr>
        <p:txBody>
          <a:bodyPr wrap="square" rtlCol="0">
            <a:spAutoFit/>
          </a:bodyPr>
          <a:lstStyle/>
          <a:p>
            <a:r>
              <a:rPr lang="en-US" dirty="0" smtClean="0"/>
              <a:t>HRF</a:t>
            </a:r>
            <a:endParaRPr lang="en-US" dirty="0"/>
          </a:p>
        </p:txBody>
      </p:sp>
    </p:spTree>
    <p:extLst>
      <p:ext uri="{BB962C8B-B14F-4D97-AF65-F5344CB8AC3E}">
        <p14:creationId xmlns:p14="http://schemas.microsoft.com/office/powerpoint/2010/main" val="2645493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14400" y="69057"/>
            <a:ext cx="7313613" cy="8683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High-pass filter</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Content Placeholder 2"/>
          <p:cNvSpPr>
            <a:spLocks noGrp="1"/>
          </p:cNvSpPr>
          <p:nvPr>
            <p:ph idx="1"/>
          </p:nvPr>
        </p:nvSpPr>
        <p:spPr>
          <a:xfrm>
            <a:off x="252428" y="1417638"/>
            <a:ext cx="8699901" cy="5257800"/>
          </a:xfrm>
        </p:spPr>
        <p:txBody>
          <a:bodyPr>
            <a:normAutofit fontScale="92500" lnSpcReduction="10000"/>
          </a:bodyPr>
          <a:lstStyle/>
          <a:p>
            <a:pPr>
              <a:lnSpc>
                <a:spcPct val="150000"/>
              </a:lnSpc>
            </a:pPr>
            <a:r>
              <a:rPr lang="en-GB" sz="2000" dirty="0" smtClean="0"/>
              <a:t>fMRI noise tends to have two components:</a:t>
            </a:r>
          </a:p>
          <a:p>
            <a:pPr lvl="1">
              <a:lnSpc>
                <a:spcPct val="150000"/>
              </a:lnSpc>
            </a:pPr>
            <a:r>
              <a:rPr lang="en-GB" sz="2000" b="1" dirty="0" smtClean="0"/>
              <a:t>Low frequency ‘1/f’ noise </a:t>
            </a:r>
          </a:p>
          <a:p>
            <a:pPr lvl="1">
              <a:lnSpc>
                <a:spcPct val="150000"/>
              </a:lnSpc>
              <a:buNone/>
            </a:pPr>
            <a:r>
              <a:rPr lang="en-GB" sz="2000" dirty="0" smtClean="0"/>
              <a:t>	-physical (scanner drifts); </a:t>
            </a:r>
          </a:p>
          <a:p>
            <a:pPr lvl="1">
              <a:lnSpc>
                <a:spcPct val="150000"/>
              </a:lnSpc>
              <a:buNone/>
            </a:pPr>
            <a:r>
              <a:rPr lang="en-GB" sz="2000" dirty="0" smtClean="0"/>
              <a:t>	-physiological [cardiac (~1 Hz); </a:t>
            </a:r>
          </a:p>
          <a:p>
            <a:pPr lvl="1">
              <a:lnSpc>
                <a:spcPct val="150000"/>
              </a:lnSpc>
              <a:buNone/>
            </a:pPr>
            <a:r>
              <a:rPr lang="en-GB" sz="2000" dirty="0" smtClean="0"/>
              <a:t>				       respiratory (~0.25 Hz)]</a:t>
            </a:r>
          </a:p>
          <a:p>
            <a:pPr lvl="1">
              <a:lnSpc>
                <a:spcPct val="150000"/>
              </a:lnSpc>
            </a:pPr>
            <a:r>
              <a:rPr lang="en-GB" sz="2000" b="1" dirty="0" smtClean="0"/>
              <a:t>Background white noise</a:t>
            </a:r>
          </a:p>
          <a:p>
            <a:pPr lvl="1">
              <a:lnSpc>
                <a:spcPct val="150000"/>
              </a:lnSpc>
            </a:pPr>
            <a:endParaRPr lang="en-GB" sz="2000" dirty="0" smtClean="0"/>
          </a:p>
          <a:p>
            <a:pPr>
              <a:lnSpc>
                <a:spcPct val="150000"/>
              </a:lnSpc>
            </a:pPr>
            <a:r>
              <a:rPr lang="en-GB" sz="2000" dirty="0" smtClean="0"/>
              <a:t>SPM uses a high-pass filter</a:t>
            </a:r>
          </a:p>
          <a:p>
            <a:pPr lvl="1">
              <a:lnSpc>
                <a:spcPct val="150000"/>
              </a:lnSpc>
            </a:pPr>
            <a:r>
              <a:rPr lang="en-GB" sz="1900" dirty="0" smtClean="0"/>
              <a:t>Goal</a:t>
            </a:r>
            <a:r>
              <a:rPr lang="en-GB" sz="1900" dirty="0"/>
              <a:t>:</a:t>
            </a:r>
            <a:r>
              <a:rPr lang="en-GB" sz="1900" dirty="0" smtClean="0"/>
              <a:t> maximise noise reduction &amp; minimise loss of signal.</a:t>
            </a:r>
          </a:p>
          <a:p>
            <a:pPr lvl="1">
              <a:lnSpc>
                <a:spcPct val="150000"/>
              </a:lnSpc>
            </a:pPr>
            <a:endParaRPr lang="en-GB" sz="2000" dirty="0" smtClean="0"/>
          </a:p>
          <a:p>
            <a:pPr>
              <a:lnSpc>
                <a:spcPct val="150000"/>
              </a:lnSpc>
            </a:pPr>
            <a:r>
              <a:rPr lang="en-GB" sz="2000" dirty="0" smtClean="0"/>
              <a:t>High-pass filter + low-pass filter </a:t>
            </a:r>
            <a:r>
              <a:rPr lang="en-GB" sz="2000" dirty="0"/>
              <a:t>(</a:t>
            </a:r>
            <a:r>
              <a:rPr lang="en-GB" sz="2000" dirty="0" smtClean="0"/>
              <a:t>inherent) = ‘band-pass’ filter</a:t>
            </a:r>
          </a:p>
          <a:p>
            <a:endParaRPr lang="en-US" dirty="0"/>
          </a:p>
        </p:txBody>
      </p:sp>
      <p:pic>
        <p:nvPicPr>
          <p:cNvPr id="7" name="Picture 6"/>
          <p:cNvPicPr>
            <a:picLocks noChangeAspect="1"/>
          </p:cNvPicPr>
          <p:nvPr/>
        </p:nvPicPr>
        <p:blipFill>
          <a:blip r:embed="rId3"/>
          <a:stretch>
            <a:fillRect/>
          </a:stretch>
        </p:blipFill>
        <p:spPr>
          <a:xfrm>
            <a:off x="5578703" y="1417638"/>
            <a:ext cx="2903326" cy="2179251"/>
          </a:xfrm>
          <a:prstGeom prst="rect">
            <a:avLst/>
          </a:prstGeom>
        </p:spPr>
      </p:pic>
      <p:cxnSp>
        <p:nvCxnSpPr>
          <p:cNvPr id="9" name="Straight Arrow Connector 8"/>
          <p:cNvCxnSpPr>
            <a:stCxn id="5" idx="2"/>
          </p:cNvCxnSpPr>
          <p:nvPr/>
        </p:nvCxnSpPr>
        <p:spPr>
          <a:xfrm>
            <a:off x="4571207" y="937419"/>
            <a:ext cx="2147585" cy="645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3640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Long blocks (over 50s)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Less efficiency</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rotWithShape="1">
          <a:blip r:embed="rId3"/>
          <a:srcRect b="51245"/>
          <a:stretch/>
        </p:blipFill>
        <p:spPr>
          <a:xfrm>
            <a:off x="0" y="1726836"/>
            <a:ext cx="9144000" cy="2501678"/>
          </a:xfrm>
          <a:prstGeom prst="rect">
            <a:avLst/>
          </a:prstGeom>
        </p:spPr>
      </p:pic>
      <p:pic>
        <p:nvPicPr>
          <p:cNvPr id="8" name="Picture 7"/>
          <p:cNvPicPr>
            <a:picLocks noChangeAspect="1"/>
          </p:cNvPicPr>
          <p:nvPr/>
        </p:nvPicPr>
        <p:blipFill rotWithShape="1">
          <a:blip r:embed="rId3"/>
          <a:srcRect t="47139"/>
          <a:stretch/>
        </p:blipFill>
        <p:spPr>
          <a:xfrm>
            <a:off x="0" y="4145612"/>
            <a:ext cx="9144000" cy="2712388"/>
          </a:xfrm>
          <a:prstGeom prst="rect">
            <a:avLst/>
          </a:prstGeom>
        </p:spPr>
      </p:pic>
      <p:grpSp>
        <p:nvGrpSpPr>
          <p:cNvPr id="20" name="Group 19"/>
          <p:cNvGrpSpPr/>
          <p:nvPr/>
        </p:nvGrpSpPr>
        <p:grpSpPr>
          <a:xfrm>
            <a:off x="3699938" y="4228513"/>
            <a:ext cx="3202931" cy="1200329"/>
            <a:chOff x="3699938" y="4228513"/>
            <a:chExt cx="3202931" cy="1200329"/>
          </a:xfrm>
        </p:grpSpPr>
        <p:sp>
          <p:nvSpPr>
            <p:cNvPr id="5" name="Rectangle 4"/>
            <p:cNvSpPr/>
            <p:nvPr/>
          </p:nvSpPr>
          <p:spPr>
            <a:xfrm>
              <a:off x="4973517" y="4228513"/>
              <a:ext cx="1929352" cy="1200329"/>
            </a:xfrm>
            <a:prstGeom prst="rect">
              <a:avLst/>
            </a:prstGeom>
          </p:spPr>
          <p:txBody>
            <a:bodyPr wrap="square">
              <a:spAutoFit/>
            </a:bodyPr>
            <a:lstStyle/>
            <a:p>
              <a:r>
                <a:rPr lang="en-US" dirty="0" smtClean="0"/>
                <a:t>frequency is lower than high-pass cutoff so, much energy is lost</a:t>
              </a:r>
            </a:p>
          </p:txBody>
        </p:sp>
        <p:cxnSp>
          <p:nvCxnSpPr>
            <p:cNvPr id="7" name="Straight Arrow Connector 6"/>
            <p:cNvCxnSpPr>
              <a:stCxn id="5" idx="1"/>
            </p:cNvCxnSpPr>
            <p:nvPr/>
          </p:nvCxnSpPr>
          <p:spPr>
            <a:xfrm flipH="1">
              <a:off x="3699938" y="4828678"/>
              <a:ext cx="1273579" cy="600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9" name="Freeform 18"/>
          <p:cNvSpPr/>
          <p:nvPr/>
        </p:nvSpPr>
        <p:spPr>
          <a:xfrm>
            <a:off x="1251263" y="2222186"/>
            <a:ext cx="1064504" cy="1288512"/>
          </a:xfrm>
          <a:custGeom>
            <a:avLst/>
            <a:gdLst>
              <a:gd name="connsiteX0" fmla="*/ 0 w 1064504"/>
              <a:gd name="connsiteY0" fmla="*/ 1269839 h 1288512"/>
              <a:gd name="connsiteX1" fmla="*/ 541590 w 1064504"/>
              <a:gd name="connsiteY1" fmla="*/ 11 h 1288512"/>
              <a:gd name="connsiteX2" fmla="*/ 1064504 w 1064504"/>
              <a:gd name="connsiteY2" fmla="*/ 1288512 h 1288512"/>
              <a:gd name="connsiteX3" fmla="*/ 1064504 w 1064504"/>
              <a:gd name="connsiteY3" fmla="*/ 1288512 h 1288512"/>
            </a:gdLst>
            <a:ahLst/>
            <a:cxnLst>
              <a:cxn ang="0">
                <a:pos x="connsiteX0" y="connsiteY0"/>
              </a:cxn>
              <a:cxn ang="0">
                <a:pos x="connsiteX1" y="connsiteY1"/>
              </a:cxn>
              <a:cxn ang="0">
                <a:pos x="connsiteX2" y="connsiteY2"/>
              </a:cxn>
              <a:cxn ang="0">
                <a:pos x="connsiteX3" y="connsiteY3"/>
              </a:cxn>
            </a:cxnLst>
            <a:rect l="l" t="t" r="r" b="b"/>
            <a:pathLst>
              <a:path w="1064504" h="1288512">
                <a:moveTo>
                  <a:pt x="0" y="1269839"/>
                </a:moveTo>
                <a:cubicBezTo>
                  <a:pt x="182086" y="633369"/>
                  <a:pt x="364173" y="-3101"/>
                  <a:pt x="541590" y="11"/>
                </a:cubicBezTo>
                <a:cubicBezTo>
                  <a:pt x="719007" y="3123"/>
                  <a:pt x="1064504" y="1288512"/>
                  <a:pt x="1064504" y="1288512"/>
                </a:cubicBezTo>
                <a:lnTo>
                  <a:pt x="1064504" y="1288512"/>
                </a:ln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r>
              <a:rPr lang="en-US" dirty="0" smtClean="0"/>
              <a:t>x</a:t>
            </a:r>
            <a:endParaRPr lang="en-US" dirty="0"/>
          </a:p>
        </p:txBody>
      </p:sp>
      <p:cxnSp>
        <p:nvCxnSpPr>
          <p:cNvPr id="22" name="Straight Arrow Connector 21"/>
          <p:cNvCxnSpPr/>
          <p:nvPr/>
        </p:nvCxnSpPr>
        <p:spPr>
          <a:xfrm flipH="1">
            <a:off x="457201" y="3510698"/>
            <a:ext cx="794062" cy="160595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a:off x="3699938" y="1725854"/>
            <a:ext cx="1571973" cy="369332"/>
          </a:xfrm>
          <a:prstGeom prst="rect">
            <a:avLst/>
          </a:prstGeom>
          <a:solidFill>
            <a:schemeClr val="bg1"/>
          </a:solidFill>
        </p:spPr>
        <p:txBody>
          <a:bodyPr wrap="square" rtlCol="0">
            <a:spAutoFit/>
          </a:bodyPr>
          <a:lstStyle/>
          <a:p>
            <a:r>
              <a:rPr lang="en-US" dirty="0" smtClean="0"/>
              <a:t>HRF</a:t>
            </a:r>
            <a:endParaRPr lang="en-US" dirty="0"/>
          </a:p>
        </p:txBody>
      </p:sp>
    </p:spTree>
    <p:extLst>
      <p:ext uri="{BB962C8B-B14F-4D97-AF65-F5344CB8AC3E}">
        <p14:creationId xmlns:p14="http://schemas.microsoft.com/office/powerpoint/2010/main" val="286531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andomised SOA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 More efficiency</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a:stretch>
            <a:fillRect/>
          </a:stretch>
        </p:blipFill>
        <p:spPr>
          <a:xfrm>
            <a:off x="0" y="2102744"/>
            <a:ext cx="9144000" cy="4755256"/>
          </a:xfrm>
          <a:prstGeom prst="rect">
            <a:avLst/>
          </a:prstGeom>
        </p:spPr>
      </p:pic>
    </p:spTree>
    <p:extLst>
      <p:ext uri="{BB962C8B-B14F-4D97-AF65-F5344CB8AC3E}">
        <p14:creationId xmlns:p14="http://schemas.microsoft.com/office/powerpoint/2010/main" val="659901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Timing: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Randomised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design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00755" y="1419576"/>
            <a:ext cx="8415867" cy="2068689"/>
          </a:xfrm>
        </p:spPr>
        <p:txBody>
          <a:bodyPr>
            <a:normAutofit/>
          </a:bodyPr>
          <a:lstStyle/>
          <a:p>
            <a:endParaRPr lang="en-US" sz="2162" dirty="0" smtClean="0">
              <a:solidFill>
                <a:srgbClr val="FFFFFF"/>
              </a:solidFill>
            </a:endParaRPr>
          </a:p>
          <a:p>
            <a:endParaRPr lang="en-US" dirty="0" smtClean="0">
              <a:solidFill>
                <a:srgbClr val="FFFF00"/>
              </a:solidFill>
              <a:latin typeface="Times New Roman" charset="0"/>
            </a:endParaRPr>
          </a:p>
          <a:p>
            <a:endParaRPr lang="en-US" dirty="0" smtClean="0">
              <a:solidFill>
                <a:srgbClr val="FFFFFF"/>
              </a:solidFill>
            </a:endParaRPr>
          </a:p>
          <a:p>
            <a:endParaRPr lang="en-US" dirty="0">
              <a:solidFill>
                <a:srgbClr val="FFFFFF"/>
              </a:solidFill>
            </a:endParaRPr>
          </a:p>
        </p:txBody>
      </p:sp>
      <p:grpSp>
        <p:nvGrpSpPr>
          <p:cNvPr id="4" name="Group 18"/>
          <p:cNvGrpSpPr/>
          <p:nvPr/>
        </p:nvGrpSpPr>
        <p:grpSpPr>
          <a:xfrm>
            <a:off x="5171531" y="1396471"/>
            <a:ext cx="3673087" cy="5087938"/>
            <a:chOff x="5501366" y="3496755"/>
            <a:chExt cx="3420043" cy="3023109"/>
          </a:xfrm>
        </p:grpSpPr>
        <p:grpSp>
          <p:nvGrpSpPr>
            <p:cNvPr id="5" name="Group 7"/>
            <p:cNvGrpSpPr/>
            <p:nvPr/>
          </p:nvGrpSpPr>
          <p:grpSpPr>
            <a:xfrm>
              <a:off x="5501366" y="3496755"/>
              <a:ext cx="3420043" cy="3023109"/>
              <a:chOff x="5508638" y="1512888"/>
              <a:chExt cx="4165606" cy="5087938"/>
            </a:xfrm>
          </p:grpSpPr>
          <p:grpSp>
            <p:nvGrpSpPr>
              <p:cNvPr id="6" name="Group 13"/>
              <p:cNvGrpSpPr>
                <a:grpSpLocks/>
              </p:cNvGrpSpPr>
              <p:nvPr/>
            </p:nvGrpSpPr>
            <p:grpSpPr bwMode="auto">
              <a:xfrm>
                <a:off x="5508638" y="1512888"/>
                <a:ext cx="4165606" cy="5087938"/>
                <a:chOff x="3470" y="953"/>
                <a:chExt cx="2624" cy="3205"/>
              </a:xfrm>
            </p:grpSpPr>
            <p:sp>
              <p:nvSpPr>
                <p:cNvPr id="13" name="Rectangle 4"/>
                <p:cNvSpPr>
                  <a:spLocks noChangeArrowheads="1"/>
                </p:cNvSpPr>
                <p:nvPr/>
              </p:nvSpPr>
              <p:spPr bwMode="auto">
                <a:xfrm>
                  <a:off x="3490" y="3810"/>
                  <a:ext cx="2604" cy="348"/>
                </a:xfrm>
                <a:prstGeom prst="rect">
                  <a:avLst/>
                </a:prstGeom>
                <a:gradFill rotWithShape="0">
                  <a:gsLst>
                    <a:gs pos="0">
                      <a:srgbClr val="081D58">
                        <a:gamma/>
                        <a:shade val="29804"/>
                        <a:invGamma/>
                      </a:srgbClr>
                    </a:gs>
                    <a:gs pos="50000">
                      <a:srgbClr val="081D58"/>
                    </a:gs>
                    <a:gs pos="100000">
                      <a:srgbClr val="081D58">
                        <a:gamma/>
                        <a:shade val="29804"/>
                        <a:invGamma/>
                      </a:srgbClr>
                    </a:gs>
                  </a:gsLst>
                  <a:lin ang="2700000" scaled="1"/>
                </a:gradFill>
                <a:ln w="57150" cmpd="thickThin">
                  <a:solidFill>
                    <a:srgbClr val="C1CEFF"/>
                  </a:solidFill>
                  <a:miter lim="800000"/>
                  <a:headEnd/>
                  <a:tailEnd/>
                </a:ln>
                <a:effectLst>
                  <a:outerShdw blurRad="63500" dist="71842" dir="2700000" algn="ctr" rotWithShape="0">
                    <a:srgbClr val="000000">
                      <a:alpha val="74998"/>
                    </a:srgbClr>
                  </a:outerShdw>
                </a:effectLst>
              </p:spPr>
              <p:txBody>
                <a:bodyPr lIns="46038" tIns="46038" rIns="46038" bIns="46038">
                  <a:prstTxWarp prst="textNoShape">
                    <a:avLst/>
                  </a:prstTxWarp>
                </a:bodyPr>
                <a:lstStyle/>
                <a:p>
                  <a:pPr marL="342900" indent="-342900">
                    <a:spcBef>
                      <a:spcPct val="20000"/>
                    </a:spcBef>
                  </a:pPr>
                  <a:r>
                    <a:rPr lang="en-US" sz="1600" i="1" dirty="0">
                      <a:solidFill>
                        <a:schemeClr val="bg1"/>
                      </a:solidFill>
                      <a:effectLst>
                        <a:outerShdw blurRad="38100" dist="38100" dir="2700000" algn="tl">
                          <a:srgbClr val="000000"/>
                        </a:outerShdw>
                      </a:effectLst>
                    </a:rPr>
                    <a:t>4s smoothing; 1/60s </a:t>
                  </a:r>
                  <a:r>
                    <a:rPr lang="en-US" sz="1600" i="1" dirty="0" err="1">
                      <a:solidFill>
                        <a:schemeClr val="bg1"/>
                      </a:solidFill>
                      <a:effectLst>
                        <a:outerShdw blurRad="38100" dist="38100" dir="2700000" algn="tl">
                          <a:srgbClr val="000000"/>
                        </a:outerShdw>
                      </a:effectLst>
                    </a:rPr>
                    <a:t>highpass</a:t>
                  </a:r>
                  <a:r>
                    <a:rPr lang="en-US" sz="1600" i="1" dirty="0">
                      <a:solidFill>
                        <a:schemeClr val="bg1"/>
                      </a:solidFill>
                      <a:effectLst>
                        <a:outerShdw blurRad="38100" dist="38100" dir="2700000" algn="tl">
                          <a:srgbClr val="000000"/>
                        </a:outerShdw>
                      </a:effectLst>
                    </a:rPr>
                    <a:t> filtering</a:t>
                  </a:r>
                </a:p>
              </p:txBody>
            </p:sp>
            <p:pic>
              <p:nvPicPr>
                <p:cNvPr id="14" name="Picture 5"/>
                <p:cNvPicPr>
                  <a:picLocks noChangeArrowheads="1"/>
                </p:cNvPicPr>
                <p:nvPr/>
              </p:nvPicPr>
              <p:blipFill>
                <a:blip r:embed="rId3"/>
                <a:srcRect/>
                <a:stretch>
                  <a:fillRect/>
                </a:stretch>
              </p:blipFill>
              <p:spPr bwMode="auto">
                <a:xfrm>
                  <a:off x="3470" y="953"/>
                  <a:ext cx="2624" cy="2800"/>
                </a:xfrm>
                <a:prstGeom prst="rect">
                  <a:avLst/>
                </a:prstGeom>
                <a:noFill/>
                <a:ln w="12700">
                  <a:noFill/>
                  <a:miter lim="800000"/>
                  <a:headEnd/>
                  <a:tailEnd/>
                </a:ln>
                <a:effectLst/>
              </p:spPr>
            </p:pic>
            <p:sp>
              <p:nvSpPr>
                <p:cNvPr id="15" name="Rectangle 10"/>
                <p:cNvSpPr>
                  <a:spLocks noChangeArrowheads="1"/>
                </p:cNvSpPr>
                <p:nvPr/>
              </p:nvSpPr>
              <p:spPr bwMode="auto">
                <a:xfrm>
                  <a:off x="5023" y="1012"/>
                  <a:ext cx="863" cy="541"/>
                </a:xfrm>
                <a:prstGeom prst="rect">
                  <a:avLst/>
                </a:prstGeom>
                <a:solidFill>
                  <a:schemeClr val="bg1"/>
                </a:solidFill>
                <a:ln w="12700">
                  <a:solidFill>
                    <a:schemeClr val="bg1"/>
                  </a:solidFill>
                  <a:miter lim="800000"/>
                  <a:headEnd/>
                  <a:tailEnd/>
                </a:ln>
                <a:effectLst/>
              </p:spPr>
              <p:txBody>
                <a:bodyPr wrap="none" anchor="ctr">
                  <a:prstTxWarp prst="textNoShape">
                    <a:avLst/>
                  </a:prstTxWarp>
                </a:bodyPr>
                <a:lstStyle/>
                <a:p>
                  <a:pPr algn="ctr"/>
                  <a:endParaRPr lang="en-GB"/>
                </a:p>
              </p:txBody>
            </p:sp>
          </p:grpSp>
          <p:grpSp>
            <p:nvGrpSpPr>
              <p:cNvPr id="7" name="Group 11"/>
              <p:cNvGrpSpPr>
                <a:grpSpLocks/>
              </p:cNvGrpSpPr>
              <p:nvPr/>
            </p:nvGrpSpPr>
            <p:grpSpPr bwMode="auto">
              <a:xfrm>
                <a:off x="5962651" y="2420938"/>
                <a:ext cx="2833688" cy="671512"/>
                <a:chOff x="3756" y="1525"/>
                <a:chExt cx="1785" cy="423"/>
              </a:xfrm>
            </p:grpSpPr>
            <p:sp>
              <p:nvSpPr>
                <p:cNvPr id="11" name="Text Box 6"/>
                <p:cNvSpPr txBox="1">
                  <a:spLocks noChangeArrowheads="1"/>
                </p:cNvSpPr>
                <p:nvPr/>
              </p:nvSpPr>
              <p:spPr bwMode="auto">
                <a:xfrm>
                  <a:off x="4068" y="1525"/>
                  <a:ext cx="1473" cy="233"/>
                </a:xfrm>
                <a:prstGeom prst="rect">
                  <a:avLst/>
                </a:prstGeom>
                <a:noFill/>
                <a:ln w="12700">
                  <a:noFill/>
                  <a:miter lim="800000"/>
                  <a:headEnd/>
                  <a:tailEnd/>
                </a:ln>
                <a:effectLst/>
              </p:spPr>
              <p:txBody>
                <a:bodyPr wrap="none">
                  <a:prstTxWarp prst="textNoShape">
                    <a:avLst/>
                  </a:prstTxWarp>
                  <a:spAutoFit/>
                </a:bodyPr>
                <a:lstStyle/>
                <a:p>
                  <a:r>
                    <a:rPr lang="en-GB" sz="1800" dirty="0"/>
                    <a:t>Differential Effect (A-B)</a:t>
                  </a:r>
                  <a:endParaRPr lang="en-GB" dirty="0"/>
                </a:p>
              </p:txBody>
            </p:sp>
            <p:sp>
              <p:nvSpPr>
                <p:cNvPr id="12" name="Line 7"/>
                <p:cNvSpPr>
                  <a:spLocks noChangeShapeType="1"/>
                </p:cNvSpPr>
                <p:nvPr/>
              </p:nvSpPr>
              <p:spPr bwMode="auto">
                <a:xfrm flipH="1">
                  <a:off x="3756" y="1759"/>
                  <a:ext cx="321" cy="189"/>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dirty="0"/>
                </a:p>
              </p:txBody>
            </p:sp>
          </p:grpSp>
        </p:grpSp>
        <p:sp>
          <p:nvSpPr>
            <p:cNvPr id="16" name="Text Box 8"/>
            <p:cNvSpPr txBox="1">
              <a:spLocks noChangeArrowheads="1"/>
            </p:cNvSpPr>
            <p:nvPr/>
          </p:nvSpPr>
          <p:spPr bwMode="auto">
            <a:xfrm>
              <a:off x="6566429" y="4628444"/>
              <a:ext cx="2190793" cy="369332"/>
            </a:xfrm>
            <a:prstGeom prst="rect">
              <a:avLst/>
            </a:prstGeom>
            <a:noFill/>
            <a:ln w="12700">
              <a:noFill/>
              <a:miter lim="800000"/>
              <a:headEnd/>
              <a:tailEnd/>
            </a:ln>
            <a:effectLst/>
          </p:spPr>
          <p:txBody>
            <a:bodyPr wrap="none">
              <a:prstTxWarp prst="textNoShape">
                <a:avLst/>
              </a:prstTxWarp>
              <a:spAutoFit/>
            </a:bodyPr>
            <a:lstStyle/>
            <a:p>
              <a:r>
                <a:rPr lang="en-GB" sz="1800" dirty="0"/>
                <a:t>Common Effect (A+B)</a:t>
              </a:r>
              <a:endParaRPr lang="en-GB" dirty="0"/>
            </a:p>
          </p:txBody>
        </p:sp>
        <p:sp>
          <p:nvSpPr>
            <p:cNvPr id="17" name="Line 9"/>
            <p:cNvSpPr>
              <a:spLocks noChangeShapeType="1"/>
            </p:cNvSpPr>
            <p:nvPr/>
          </p:nvSpPr>
          <p:spPr bwMode="auto">
            <a:xfrm flipH="1">
              <a:off x="6781115" y="4997776"/>
              <a:ext cx="319596" cy="446906"/>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8" name="TextBox 17"/>
          <p:cNvSpPr txBox="1"/>
          <p:nvPr/>
        </p:nvSpPr>
        <p:spPr>
          <a:xfrm>
            <a:off x="0" y="2137158"/>
            <a:ext cx="5171531" cy="3200876"/>
          </a:xfrm>
          <a:prstGeom prst="rect">
            <a:avLst/>
          </a:prstGeom>
          <a:noFill/>
        </p:spPr>
        <p:txBody>
          <a:bodyPr wrap="square" rtlCol="0">
            <a:spAutoFit/>
          </a:bodyPr>
          <a:lstStyle/>
          <a:p>
            <a:pPr>
              <a:buFont typeface="Arial" pitchFamily="34" charset="0"/>
              <a:buChar char="•"/>
            </a:pPr>
            <a:endParaRPr lang="en-US" sz="2400" dirty="0" smtClean="0">
              <a:solidFill>
                <a:schemeClr val="bg1"/>
              </a:solidFill>
            </a:endParaRPr>
          </a:p>
          <a:p>
            <a:r>
              <a:rPr lang="en-US" sz="2400" dirty="0" smtClean="0"/>
              <a:t>With randomised designs, </a:t>
            </a:r>
          </a:p>
          <a:p>
            <a:pPr lvl="1">
              <a:buFont typeface="Arial" pitchFamily="34" charset="0"/>
              <a:buChar char="•"/>
            </a:pPr>
            <a:r>
              <a:rPr lang="en-US" sz="2400" dirty="0" smtClean="0"/>
              <a:t>optimal SOA for differential effect (A-B) is minimal SOA (&gt;2 seconds), </a:t>
            </a:r>
          </a:p>
          <a:p>
            <a:pPr lvl="1">
              <a:buFont typeface="Arial" pitchFamily="34" charset="0"/>
              <a:buChar char="•"/>
            </a:pPr>
            <a:r>
              <a:rPr lang="en-US" sz="2400" dirty="0" smtClean="0"/>
              <a:t>optimal SOA for main effect (A+B) is 16-20s</a:t>
            </a:r>
          </a:p>
          <a:p>
            <a:pPr>
              <a:buFont typeface="Arial" pitchFamily="34" charset="0"/>
              <a:buChar char="•"/>
            </a:pPr>
            <a:endParaRPr lang="en-US" sz="2000" b="1" dirty="0" smtClean="0">
              <a:solidFill>
                <a:schemeClr val="bg1"/>
              </a:solidFill>
            </a:endParaRPr>
          </a:p>
          <a:p>
            <a:endParaRPr lang="en-US" sz="2000" b="1" dirty="0" smtClean="0">
              <a:solidFill>
                <a:schemeClr val="bg1"/>
              </a:solidFill>
            </a:endParaRPr>
          </a:p>
          <a:p>
            <a:endParaRPr lang="en-GB" b="1" dirty="0"/>
          </a:p>
        </p:txBody>
      </p:sp>
    </p:spTree>
    <p:extLst>
      <p:ext uri="{BB962C8B-B14F-4D97-AF65-F5344CB8AC3E}">
        <p14:creationId xmlns:p14="http://schemas.microsoft.com/office/powerpoint/2010/main" val="3273276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44" y="1916832"/>
            <a:ext cx="8882112" cy="1754326"/>
          </a:xfrm>
          <a:prstGeom prst="rect">
            <a:avLst/>
          </a:prstGeom>
          <a:noFill/>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(fMRI) STUDY </a:t>
            </a:r>
            <a:r>
              <a:rPr lang="en-US" sz="5400" b="1" dirty="0" smtClean="0">
                <a:ln w="10541" cmpd="sng">
                  <a:solidFill>
                    <a:schemeClr val="accent1">
                      <a:shade val="88000"/>
                      <a:satMod val="110000"/>
                    </a:schemeClr>
                  </a:solidFill>
                  <a:prstDash val="solid"/>
                </a:ln>
                <a:solidFill>
                  <a:schemeClr val="bg1">
                    <a:lumMod val="75000"/>
                  </a:schemeClr>
                </a:solidFill>
              </a:rPr>
              <a:t>DESIGN AND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EFFICIENCY</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0" y="0"/>
            <a:ext cx="2381250" cy="714375"/>
          </a:xfrm>
          <a:prstGeom prst="rect">
            <a:avLst/>
          </a:prstGeom>
        </p:spPr>
      </p:pic>
      <p:sp>
        <p:nvSpPr>
          <p:cNvPr id="5" name="TextBox 4"/>
          <p:cNvSpPr txBox="1"/>
          <p:nvPr/>
        </p:nvSpPr>
        <p:spPr>
          <a:xfrm>
            <a:off x="1583668" y="4437112"/>
            <a:ext cx="5976664" cy="584775"/>
          </a:xfrm>
          <a:prstGeom prst="rect">
            <a:avLst/>
          </a:prstGeom>
          <a:noFill/>
        </p:spPr>
        <p:txBody>
          <a:bodyPr wrap="square" rtlCol="0">
            <a:spAutoFit/>
          </a:bodyPr>
          <a:lstStyle/>
          <a:p>
            <a:pPr algn="ctr"/>
            <a:r>
              <a:rPr lang="en-GB" sz="3200" dirty="0" err="1"/>
              <a:t>Ioannis</a:t>
            </a:r>
            <a:r>
              <a:rPr lang="en-GB" sz="3200" dirty="0"/>
              <a:t> </a:t>
            </a:r>
            <a:r>
              <a:rPr lang="en-GB" sz="3200" dirty="0" err="1" smtClean="0"/>
              <a:t>Sarigiannidis</a:t>
            </a:r>
            <a:r>
              <a:rPr lang="en-GB" sz="3200" dirty="0" smtClean="0"/>
              <a:t> </a:t>
            </a:r>
            <a:r>
              <a:rPr lang="en-GB" sz="3200" dirty="0" smtClean="0">
                <a:solidFill>
                  <a:schemeClr val="bg1">
                    <a:lumMod val="75000"/>
                  </a:schemeClr>
                </a:solidFill>
              </a:rPr>
              <a:t>&amp; Diego Lorca</a:t>
            </a:r>
            <a:endParaRPr lang="en-GB" sz="3200" dirty="0">
              <a:solidFill>
                <a:schemeClr val="bg1">
                  <a:lumMod val="75000"/>
                </a:schemeClr>
              </a:solidFill>
            </a:endParaRPr>
          </a:p>
        </p:txBody>
      </p:sp>
    </p:spTree>
    <p:extLst>
      <p:ext uri="{BB962C8B-B14F-4D97-AF65-F5344CB8AC3E}">
        <p14:creationId xmlns:p14="http://schemas.microsoft.com/office/powerpoint/2010/main" val="1026007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78"/>
            <a:ext cx="82296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Timing: sampling</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0" y="1207778"/>
            <a:ext cx="8415867" cy="3107454"/>
          </a:xfrm>
        </p:spPr>
        <p:txBody>
          <a:bodyPr>
            <a:normAutofit/>
          </a:bodyPr>
          <a:lstStyle/>
          <a:p>
            <a:pPr>
              <a:spcBef>
                <a:spcPct val="60000"/>
              </a:spcBef>
              <a:buFontTx/>
              <a:buNone/>
            </a:pPr>
            <a:endParaRPr lang="en-US" sz="2400" dirty="0" smtClean="0">
              <a:solidFill>
                <a:schemeClr val="bg1"/>
              </a:solidFill>
              <a:latin typeface="+mj-lt"/>
            </a:endParaRPr>
          </a:p>
          <a:p>
            <a:pPr>
              <a:spcBef>
                <a:spcPct val="60000"/>
              </a:spcBef>
            </a:pPr>
            <a:endParaRPr lang="en-US" sz="2400" dirty="0" smtClean="0">
              <a:solidFill>
                <a:schemeClr val="bg1"/>
              </a:solidFill>
              <a:latin typeface="+mj-lt"/>
            </a:endParaRPr>
          </a:p>
          <a:p>
            <a:pPr>
              <a:spcBef>
                <a:spcPct val="60000"/>
              </a:spcBef>
              <a:buFontTx/>
              <a:buNone/>
            </a:pPr>
            <a:endParaRPr lang="en-US" i="1" dirty="0" smtClean="0">
              <a:solidFill>
                <a:schemeClr val="bg1"/>
              </a:solidFill>
              <a:latin typeface="Times New Roman" charset="0"/>
            </a:endParaRPr>
          </a:p>
          <a:p>
            <a:pPr>
              <a:spcBef>
                <a:spcPct val="60000"/>
              </a:spcBef>
              <a:buFontTx/>
              <a:buNone/>
            </a:pPr>
            <a:endParaRPr lang="en-US" i="1" dirty="0" smtClean="0">
              <a:solidFill>
                <a:schemeClr val="bg1"/>
              </a:solidFill>
              <a:latin typeface="Times New Roman" charset="0"/>
            </a:endParaRPr>
          </a:p>
          <a:p>
            <a:pPr>
              <a:spcBef>
                <a:spcPct val="60000"/>
              </a:spcBef>
              <a:buFontTx/>
              <a:buNone/>
            </a:pPr>
            <a:endParaRPr lang="en-US" dirty="0" smtClean="0">
              <a:solidFill>
                <a:schemeClr val="bg1"/>
              </a:solidFill>
              <a:latin typeface="Times New Roman" charset="0"/>
            </a:endParaRPr>
          </a:p>
          <a:p>
            <a:endParaRPr lang="en-US" dirty="0" smtClean="0">
              <a:solidFill>
                <a:srgbClr val="FFFFFF"/>
              </a:solidFill>
            </a:endParaRPr>
          </a:p>
          <a:p>
            <a:endParaRPr lang="en-US" dirty="0">
              <a:solidFill>
                <a:srgbClr val="FFFFFF"/>
              </a:solidFill>
            </a:endParaRPr>
          </a:p>
        </p:txBody>
      </p:sp>
      <p:sp>
        <p:nvSpPr>
          <p:cNvPr id="18" name="TextBox 17"/>
          <p:cNvSpPr txBox="1"/>
          <p:nvPr/>
        </p:nvSpPr>
        <p:spPr>
          <a:xfrm>
            <a:off x="648193" y="1417638"/>
            <a:ext cx="4357511" cy="369332"/>
          </a:xfrm>
          <a:prstGeom prst="rect">
            <a:avLst/>
          </a:prstGeom>
          <a:noFill/>
        </p:spPr>
        <p:txBody>
          <a:bodyPr wrap="square" rtlCol="0">
            <a:spAutoFit/>
          </a:bodyPr>
          <a:lstStyle/>
          <a:p>
            <a:endParaRPr lang="en-GB" dirty="0"/>
          </a:p>
        </p:txBody>
      </p:sp>
      <p:sp>
        <p:nvSpPr>
          <p:cNvPr id="19" name="TextBox 18"/>
          <p:cNvSpPr txBox="1"/>
          <p:nvPr/>
        </p:nvSpPr>
        <p:spPr>
          <a:xfrm>
            <a:off x="267638" y="2462340"/>
            <a:ext cx="3888606" cy="1698926"/>
          </a:xfrm>
          <a:prstGeom prst="rect">
            <a:avLst/>
          </a:prstGeom>
          <a:noFill/>
        </p:spPr>
        <p:txBody>
          <a:bodyPr wrap="square" rtlCol="0">
            <a:spAutoFit/>
          </a:bodyPr>
          <a:lstStyle/>
          <a:p>
            <a:pPr>
              <a:spcBef>
                <a:spcPct val="60000"/>
              </a:spcBef>
              <a:buFont typeface="Arial" pitchFamily="34" charset="0"/>
              <a:buChar char="•"/>
            </a:pPr>
            <a:r>
              <a:rPr lang="en-US" sz="2400" dirty="0" smtClean="0"/>
              <a:t>Introducing null events</a:t>
            </a:r>
          </a:p>
          <a:p>
            <a:pPr>
              <a:spcBef>
                <a:spcPct val="60000"/>
              </a:spcBef>
            </a:pPr>
            <a:r>
              <a:rPr lang="en-US" sz="2400" dirty="0" smtClean="0">
                <a:sym typeface="Wingdings"/>
              </a:rPr>
              <a:t> </a:t>
            </a:r>
            <a:r>
              <a:rPr lang="en-US" sz="2400" dirty="0" smtClean="0"/>
              <a:t>Efficiency for differential and main effects at short SOA</a:t>
            </a:r>
          </a:p>
          <a:p>
            <a:endParaRPr lang="en-GB" dirty="0"/>
          </a:p>
        </p:txBody>
      </p:sp>
      <p:grpSp>
        <p:nvGrpSpPr>
          <p:cNvPr id="5" name="Group 4"/>
          <p:cNvGrpSpPr/>
          <p:nvPr/>
        </p:nvGrpSpPr>
        <p:grpSpPr>
          <a:xfrm>
            <a:off x="4490690" y="1101629"/>
            <a:ext cx="4342902" cy="5108576"/>
            <a:chOff x="4490690" y="1101629"/>
            <a:chExt cx="4342902" cy="5108576"/>
          </a:xfrm>
        </p:grpSpPr>
        <p:pic>
          <p:nvPicPr>
            <p:cNvPr id="1026" name="Picture 2"/>
            <p:cNvPicPr>
              <a:picLocks noChangeAspect="1" noChangeArrowheads="1"/>
            </p:cNvPicPr>
            <p:nvPr/>
          </p:nvPicPr>
          <p:blipFill>
            <a:blip r:embed="rId3"/>
            <a:srcRect/>
            <a:stretch>
              <a:fillRect/>
            </a:stretch>
          </p:blipFill>
          <p:spPr bwMode="auto">
            <a:xfrm>
              <a:off x="4715192" y="1245694"/>
              <a:ext cx="3971608" cy="4964511"/>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4490690" y="1101629"/>
              <a:ext cx="4342902" cy="4541785"/>
            </a:xfrm>
            <a:prstGeom prst="rect">
              <a:avLst/>
            </a:prstGeom>
          </p:spPr>
        </p:pic>
      </p:grpSp>
    </p:spTree>
    <p:extLst>
      <p:ext uri="{BB962C8B-B14F-4D97-AF65-F5344CB8AC3E}">
        <p14:creationId xmlns:p14="http://schemas.microsoft.com/office/powerpoint/2010/main" val="3766403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Efficiency for fMRI experiments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2349445"/>
            <a:ext cx="8229600" cy="2693341"/>
          </a:xfrm>
        </p:spPr>
        <p:style>
          <a:lnRef idx="1">
            <a:schemeClr val="dk1"/>
          </a:lnRef>
          <a:fillRef idx="2">
            <a:schemeClr val="dk1"/>
          </a:fillRef>
          <a:effectRef idx="1">
            <a:schemeClr val="dk1"/>
          </a:effectRef>
          <a:fontRef idx="minor">
            <a:schemeClr val="dk1"/>
          </a:fontRef>
        </p:style>
        <p:txBody>
          <a:bodyPr/>
          <a:lstStyle/>
          <a:p>
            <a:r>
              <a:rPr lang="en-US" dirty="0" smtClean="0"/>
              <a:t>Blocked designs generally more efficient </a:t>
            </a:r>
          </a:p>
          <a:p>
            <a:pPr lvl="1"/>
            <a:r>
              <a:rPr lang="en-US" dirty="0" smtClean="0"/>
              <a:t>keep SOAs short</a:t>
            </a:r>
          </a:p>
          <a:p>
            <a:pPr lvl="1"/>
            <a:r>
              <a:rPr lang="en-US" dirty="0" smtClean="0"/>
              <a:t>do not exceed optimal block length</a:t>
            </a:r>
          </a:p>
          <a:p>
            <a:pPr defTabSz="914400" fontAlgn="base">
              <a:lnSpc>
                <a:spcPct val="90000"/>
              </a:lnSpc>
              <a:spcAft>
                <a:spcPct val="0"/>
              </a:spcAft>
              <a:defRPr/>
            </a:pPr>
            <a:r>
              <a:rPr lang="en-GB" kern="0" dirty="0" smtClean="0"/>
              <a:t>Randomize the order, or randomize the SOA, of conditions that are close in time. </a:t>
            </a:r>
            <a:endParaRPr lang="en-GB" kern="0" dirty="0"/>
          </a:p>
        </p:txBody>
      </p:sp>
    </p:spTree>
    <p:extLst>
      <p:ext uri="{BB962C8B-B14F-4D97-AF65-F5344CB8AC3E}">
        <p14:creationId xmlns:p14="http://schemas.microsoft.com/office/powerpoint/2010/main" val="232788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44" y="1916832"/>
            <a:ext cx="8882112" cy="1754326"/>
          </a:xfrm>
          <a:prstGeom prst="rect">
            <a:avLst/>
          </a:prstGeom>
          <a:noFill/>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STUDY DESIGN </a:t>
            </a:r>
            <a:r>
              <a:rPr lang="en-US" sz="5400" b="1" dirty="0" smtClean="0">
                <a:ln w="10541" cmpd="sng">
                  <a:solidFill>
                    <a:schemeClr val="accent1">
                      <a:shade val="88000"/>
                      <a:satMod val="110000"/>
                    </a:schemeClr>
                  </a:solidFill>
                  <a:prstDash val="solid"/>
                </a:ln>
                <a:solidFill>
                  <a:schemeClr val="bg1">
                    <a:lumMod val="75000"/>
                  </a:schemeClr>
                </a:solidFill>
              </a:rPr>
              <a:t>AND EFFICIENCY</a:t>
            </a:r>
            <a:endParaRPr lang="en-US" sz="5400" b="1" cap="none" spc="0" dirty="0">
              <a:ln w="10541" cmpd="sng">
                <a:solidFill>
                  <a:schemeClr val="accent1">
                    <a:shade val="88000"/>
                    <a:satMod val="110000"/>
                  </a:schemeClr>
                </a:solidFill>
                <a:prstDash val="solid"/>
              </a:ln>
              <a:solidFill>
                <a:schemeClr val="bg1">
                  <a:lumMod val="75000"/>
                </a:schemeClr>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0" y="0"/>
            <a:ext cx="2381250" cy="714375"/>
          </a:xfrm>
          <a:prstGeom prst="rect">
            <a:avLst/>
          </a:prstGeom>
        </p:spPr>
      </p:pic>
      <p:sp>
        <p:nvSpPr>
          <p:cNvPr id="5" name="TextBox 4"/>
          <p:cNvSpPr txBox="1"/>
          <p:nvPr/>
        </p:nvSpPr>
        <p:spPr>
          <a:xfrm>
            <a:off x="1583668" y="4437112"/>
            <a:ext cx="5976664" cy="584775"/>
          </a:xfrm>
          <a:prstGeom prst="rect">
            <a:avLst/>
          </a:prstGeom>
          <a:noFill/>
        </p:spPr>
        <p:txBody>
          <a:bodyPr wrap="square" rtlCol="0">
            <a:spAutoFit/>
          </a:bodyPr>
          <a:lstStyle/>
          <a:p>
            <a:pPr algn="ctr"/>
            <a:r>
              <a:rPr lang="en-GB" sz="3200" dirty="0" err="1">
                <a:solidFill>
                  <a:schemeClr val="bg1">
                    <a:lumMod val="75000"/>
                  </a:schemeClr>
                </a:solidFill>
              </a:rPr>
              <a:t>Ioannis</a:t>
            </a:r>
            <a:r>
              <a:rPr lang="en-GB" sz="3200" dirty="0">
                <a:solidFill>
                  <a:schemeClr val="bg1">
                    <a:lumMod val="75000"/>
                  </a:schemeClr>
                </a:solidFill>
              </a:rPr>
              <a:t> </a:t>
            </a:r>
            <a:r>
              <a:rPr lang="en-GB" sz="3200" dirty="0" err="1" smtClean="0">
                <a:solidFill>
                  <a:schemeClr val="bg1">
                    <a:lumMod val="75000"/>
                  </a:schemeClr>
                </a:solidFill>
              </a:rPr>
              <a:t>Sarigiannidis</a:t>
            </a:r>
            <a:r>
              <a:rPr lang="en-GB" sz="3200" dirty="0" smtClean="0">
                <a:solidFill>
                  <a:schemeClr val="bg1">
                    <a:lumMod val="75000"/>
                  </a:schemeClr>
                </a:solidFill>
              </a:rPr>
              <a:t> &amp; </a:t>
            </a:r>
            <a:r>
              <a:rPr lang="en-GB" sz="3200" dirty="0" smtClean="0"/>
              <a:t>Diego Lorca</a:t>
            </a:r>
            <a:endParaRPr lang="en-GB" sz="3200" dirty="0"/>
          </a:p>
        </p:txBody>
      </p:sp>
    </p:spTree>
    <p:extLst>
      <p:ext uri="{BB962C8B-B14F-4D97-AF65-F5344CB8AC3E}">
        <p14:creationId xmlns:p14="http://schemas.microsoft.com/office/powerpoint/2010/main" val="3939510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5004241"/>
              </p:ext>
            </p:extLst>
          </p:nvPr>
        </p:nvGraphicFramePr>
        <p:xfrm>
          <a:off x="773578" y="1052736"/>
          <a:ext cx="759684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549124" y="200834"/>
            <a:ext cx="2045752" cy="707886"/>
          </a:xfrm>
          <a:prstGeom prst="rect">
            <a:avLst/>
          </a:prstGeom>
          <a:noFill/>
        </p:spPr>
        <p:txBody>
          <a:bodyPr wrap="none" lIns="91440" tIns="45720" rIns="91440" bIns="45720">
            <a:spAutoFit/>
          </a:body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Cautions</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extBox 1"/>
          <p:cNvSpPr txBox="1"/>
          <p:nvPr/>
        </p:nvSpPr>
        <p:spPr>
          <a:xfrm>
            <a:off x="6444208" y="6309320"/>
            <a:ext cx="2232248" cy="461665"/>
          </a:xfrm>
          <a:prstGeom prst="rect">
            <a:avLst/>
          </a:prstGeom>
          <a:noFill/>
        </p:spPr>
        <p:txBody>
          <a:bodyPr wrap="square" rtlCol="0">
            <a:spAutoFit/>
          </a:bodyPr>
          <a:lstStyle/>
          <a:p>
            <a:pPr algn="ctr"/>
            <a:r>
              <a:rPr lang="en-GB" sz="2400" dirty="0"/>
              <a:t>(Savoy, 2005</a:t>
            </a:r>
            <a:r>
              <a:rPr lang="en-GB" sz="2400" dirty="0" smtClean="0"/>
              <a:t>)</a:t>
            </a:r>
            <a:endParaRPr lang="en-GB" sz="2400" dirty="0"/>
          </a:p>
        </p:txBody>
      </p:sp>
    </p:spTree>
    <p:extLst>
      <p:ext uri="{BB962C8B-B14F-4D97-AF65-F5344CB8AC3E}">
        <p14:creationId xmlns:p14="http://schemas.microsoft.com/office/powerpoint/2010/main" val="2797447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8492" y="116632"/>
            <a:ext cx="4087016" cy="769441"/>
          </a:xfrm>
          <a:prstGeom prst="rect">
            <a:avLst/>
          </a:prstGeom>
          <a:noFill/>
        </p:spPr>
        <p:txBody>
          <a:bodyPr wrap="none" lIns="91440" tIns="45720" rIns="91440" bIns="45720">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Paradigm </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Design</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3" name="Diagram 2"/>
          <p:cNvGraphicFramePr/>
          <p:nvPr>
            <p:extLst>
              <p:ext uri="{D42A27DB-BD31-4B8C-83A1-F6EECF244321}">
                <p14:modId xmlns:p14="http://schemas.microsoft.com/office/powerpoint/2010/main" val="3394748465"/>
              </p:ext>
            </p:extLst>
          </p:nvPr>
        </p:nvGraphicFramePr>
        <p:xfrm>
          <a:off x="1524000" y="119675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868144" y="1216965"/>
            <a:ext cx="2987824"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Arial" pitchFamily="34" charset="0"/>
              <a:buChar char="•"/>
            </a:pPr>
            <a:r>
              <a:rPr lang="en-GB" sz="2000" dirty="0" smtClean="0"/>
              <a:t>Construction</a:t>
            </a:r>
          </a:p>
          <a:p>
            <a:pPr marL="285750" indent="-285750">
              <a:buFont typeface="Arial" pitchFamily="34" charset="0"/>
              <a:buChar char="•"/>
            </a:pPr>
            <a:r>
              <a:rPr lang="en-GB" sz="2000" dirty="0" smtClean="0"/>
              <a:t>Temporal organization</a:t>
            </a:r>
          </a:p>
          <a:p>
            <a:pPr marL="285750" indent="-285750">
              <a:buFont typeface="Arial" pitchFamily="34" charset="0"/>
              <a:buChar char="•"/>
            </a:pPr>
            <a:r>
              <a:rPr lang="en-GB" sz="2000" dirty="0" smtClean="0"/>
              <a:t>Behavioural predictions</a:t>
            </a:r>
            <a:endParaRPr lang="en-GB" sz="2000" dirty="0"/>
          </a:p>
        </p:txBody>
      </p:sp>
      <p:sp>
        <p:nvSpPr>
          <p:cNvPr id="5" name="TextBox 4"/>
          <p:cNvSpPr txBox="1"/>
          <p:nvPr/>
        </p:nvSpPr>
        <p:spPr>
          <a:xfrm>
            <a:off x="4788024" y="5683222"/>
            <a:ext cx="3168352"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000" dirty="0" smtClean="0"/>
              <a:t>Suitable for Neuroimaging?</a:t>
            </a:r>
            <a:endParaRPr lang="en-GB" sz="2000" dirty="0"/>
          </a:p>
        </p:txBody>
      </p:sp>
      <p:sp>
        <p:nvSpPr>
          <p:cNvPr id="6" name="TextBox 5"/>
          <p:cNvSpPr txBox="1"/>
          <p:nvPr/>
        </p:nvSpPr>
        <p:spPr>
          <a:xfrm>
            <a:off x="1403648" y="5673567"/>
            <a:ext cx="280831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000" dirty="0" smtClean="0"/>
              <a:t>Neuroanatomical </a:t>
            </a:r>
            <a:r>
              <a:rPr lang="en-GB" sz="2000" dirty="0"/>
              <a:t>basis</a:t>
            </a:r>
          </a:p>
        </p:txBody>
      </p:sp>
      <p:sp>
        <p:nvSpPr>
          <p:cNvPr id="7" name="TextBox 6"/>
          <p:cNvSpPr txBox="1"/>
          <p:nvPr/>
        </p:nvSpPr>
        <p:spPr>
          <a:xfrm>
            <a:off x="6012160" y="6341258"/>
            <a:ext cx="2880320" cy="400110"/>
          </a:xfrm>
          <a:prstGeom prst="rect">
            <a:avLst/>
          </a:prstGeom>
          <a:noFill/>
        </p:spPr>
        <p:txBody>
          <a:bodyPr wrap="square" rtlCol="0">
            <a:spAutoFit/>
          </a:bodyPr>
          <a:lstStyle/>
          <a:p>
            <a:pPr algn="ctr"/>
            <a:r>
              <a:rPr lang="sv-SE" sz="2000" dirty="0" smtClean="0"/>
              <a:t>(Amaro &amp; Barker, 2006)</a:t>
            </a:r>
            <a:endParaRPr lang="en-GB" sz="2000" dirty="0"/>
          </a:p>
        </p:txBody>
      </p:sp>
    </p:spTree>
    <p:extLst>
      <p:ext uri="{BB962C8B-B14F-4D97-AF65-F5344CB8AC3E}">
        <p14:creationId xmlns:p14="http://schemas.microsoft.com/office/powerpoint/2010/main" val="992141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5740" y="211287"/>
            <a:ext cx="4992521" cy="769441"/>
          </a:xfrm>
          <a:prstGeom prst="rect">
            <a:avLst/>
          </a:prstGeom>
          <a:noFill/>
        </p:spPr>
        <p:txBody>
          <a:bodyPr wrap="none" lIns="91440" tIns="45720" rIns="91440" bIns="45720">
            <a:spAutoFit/>
          </a:bodyPr>
          <a:lstStyle/>
          <a:p>
            <a:pPr algn="ct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Experimental Design</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Diagram 3"/>
          <p:cNvGraphicFramePr/>
          <p:nvPr>
            <p:extLst>
              <p:ext uri="{D42A27DB-BD31-4B8C-83A1-F6EECF244321}">
                <p14:modId xmlns:p14="http://schemas.microsoft.com/office/powerpoint/2010/main" val="2538172508"/>
              </p:ext>
            </p:extLst>
          </p:nvPr>
        </p:nvGraphicFramePr>
        <p:xfrm>
          <a:off x="575556" y="1597248"/>
          <a:ext cx="79928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008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323850" y="1556792"/>
            <a:ext cx="4818827" cy="4824413"/>
          </a:xfrm>
        </p:spPr>
        <p:txBody>
          <a:bodyPr>
            <a:normAutofit/>
          </a:bodyPr>
          <a:lstStyle/>
          <a:p>
            <a:pPr marL="0" indent="0" eaLnBrk="1" fontAlgn="auto" hangingPunct="1">
              <a:spcAft>
                <a:spcPts val="0"/>
              </a:spcAft>
              <a:buClr>
                <a:schemeClr val="accent3"/>
              </a:buClr>
              <a:buFont typeface="Wingdings 2"/>
              <a:buNone/>
              <a:defRPr/>
            </a:pPr>
            <a:endParaRPr lang="en-GB" sz="2000" dirty="0" smtClean="0">
              <a:solidFill>
                <a:srgbClr val="007BA2"/>
              </a:solidFill>
            </a:endParaRPr>
          </a:p>
          <a:p>
            <a:pPr marL="274320" indent="-274320" algn="just" eaLnBrk="1" fontAlgn="auto" hangingPunct="1">
              <a:spcAft>
                <a:spcPts val="0"/>
              </a:spcAft>
              <a:buClr>
                <a:schemeClr val="accent3"/>
              </a:buClr>
              <a:buFont typeface="Wingdings 2"/>
              <a:buChar char=""/>
              <a:defRPr/>
            </a:pPr>
            <a:r>
              <a:rPr lang="en-GB" sz="2000" dirty="0" smtClean="0"/>
              <a:t>Simple Main </a:t>
            </a:r>
            <a:r>
              <a:rPr lang="en-GB" sz="2000" dirty="0"/>
              <a:t>E</a:t>
            </a:r>
            <a:r>
              <a:rPr lang="en-GB" sz="2000" dirty="0" smtClean="0"/>
              <a:t>ffects</a:t>
            </a:r>
          </a:p>
          <a:p>
            <a:pPr marL="0" indent="0" algn="just" eaLnBrk="1" fontAlgn="auto" hangingPunct="1">
              <a:spcAft>
                <a:spcPts val="0"/>
              </a:spcAft>
              <a:buClr>
                <a:schemeClr val="accent3"/>
              </a:buClr>
              <a:buFont typeface="Wingdings 2"/>
              <a:buNone/>
              <a:defRPr/>
            </a:pPr>
            <a:r>
              <a:rPr lang="en-GB" sz="2000" dirty="0" smtClean="0">
                <a:solidFill>
                  <a:srgbClr val="0070C0"/>
                </a:solidFill>
              </a:rPr>
              <a:t>e.g. A-B = Simple </a:t>
            </a:r>
            <a:r>
              <a:rPr lang="en-GB" sz="2000" dirty="0">
                <a:solidFill>
                  <a:srgbClr val="0070C0"/>
                </a:solidFill>
              </a:rPr>
              <a:t>main effect of </a:t>
            </a:r>
            <a:r>
              <a:rPr lang="en-GB" sz="2000" dirty="0" smtClean="0">
                <a:solidFill>
                  <a:srgbClr val="0070C0"/>
                </a:solidFill>
              </a:rPr>
              <a:t>Treatment </a:t>
            </a:r>
            <a:r>
              <a:rPr lang="en-GB" sz="2000" dirty="0">
                <a:solidFill>
                  <a:srgbClr val="0070C0"/>
                </a:solidFill>
              </a:rPr>
              <a:t>(vs. </a:t>
            </a:r>
            <a:r>
              <a:rPr lang="en-GB" sz="2000" dirty="0" smtClean="0">
                <a:solidFill>
                  <a:srgbClr val="0070C0"/>
                </a:solidFill>
              </a:rPr>
              <a:t>Control) </a:t>
            </a:r>
            <a:r>
              <a:rPr lang="en-GB" sz="2000" dirty="0">
                <a:solidFill>
                  <a:srgbClr val="0070C0"/>
                </a:solidFill>
              </a:rPr>
              <a:t>in the context of </a:t>
            </a:r>
            <a:r>
              <a:rPr lang="en-GB" sz="2000" dirty="0" smtClean="0">
                <a:solidFill>
                  <a:srgbClr val="0070C0"/>
                </a:solidFill>
              </a:rPr>
              <a:t>Drug 1</a:t>
            </a:r>
          </a:p>
          <a:p>
            <a:pPr marL="274320" indent="-274320" algn="just" eaLnBrk="1" fontAlgn="auto" hangingPunct="1">
              <a:spcAft>
                <a:spcPts val="0"/>
              </a:spcAft>
              <a:buClr>
                <a:schemeClr val="accent3"/>
              </a:buClr>
              <a:buFont typeface="Wingdings 2"/>
              <a:buChar char=""/>
              <a:defRPr/>
            </a:pPr>
            <a:r>
              <a:rPr lang="en-GB" sz="2000" dirty="0" smtClean="0">
                <a:solidFill>
                  <a:srgbClr val="000000"/>
                </a:solidFill>
              </a:rPr>
              <a:t>Main Effects</a:t>
            </a:r>
          </a:p>
          <a:p>
            <a:pPr marL="0" indent="0" algn="just" eaLnBrk="1" fontAlgn="auto" hangingPunct="1">
              <a:lnSpc>
                <a:spcPct val="90000"/>
              </a:lnSpc>
              <a:spcAft>
                <a:spcPts val="0"/>
              </a:spcAft>
              <a:buClr>
                <a:schemeClr val="accent3"/>
              </a:buClr>
              <a:buFont typeface="Wingdings 2"/>
              <a:buNone/>
              <a:defRPr/>
            </a:pPr>
            <a:r>
              <a:rPr lang="en-GB" sz="2000" dirty="0" smtClean="0">
                <a:solidFill>
                  <a:srgbClr val="0070C0"/>
                </a:solidFill>
              </a:rPr>
              <a:t>e.g. </a:t>
            </a:r>
            <a:r>
              <a:rPr lang="en-GB" sz="2000" dirty="0">
                <a:solidFill>
                  <a:srgbClr val="0070C0"/>
                </a:solidFill>
              </a:rPr>
              <a:t>(A + B) – (C + D</a:t>
            </a:r>
            <a:r>
              <a:rPr lang="en-GB" sz="2000" dirty="0" smtClean="0">
                <a:solidFill>
                  <a:srgbClr val="0070C0"/>
                </a:solidFill>
              </a:rPr>
              <a:t>)</a:t>
            </a:r>
            <a:r>
              <a:rPr lang="en-GB" sz="2000" dirty="0">
                <a:solidFill>
                  <a:srgbClr val="0070C0"/>
                </a:solidFill>
              </a:rPr>
              <a:t> </a:t>
            </a:r>
            <a:r>
              <a:rPr lang="en-GB" sz="2000" dirty="0" smtClean="0">
                <a:solidFill>
                  <a:srgbClr val="0070C0"/>
                </a:solidFill>
              </a:rPr>
              <a:t>= the </a:t>
            </a:r>
            <a:r>
              <a:rPr lang="en-GB" sz="2000" dirty="0">
                <a:solidFill>
                  <a:srgbClr val="0070C0"/>
                </a:solidFill>
              </a:rPr>
              <a:t>main effect of </a:t>
            </a:r>
            <a:r>
              <a:rPr lang="en-GB" sz="2000" dirty="0" smtClean="0">
                <a:solidFill>
                  <a:srgbClr val="0070C0"/>
                </a:solidFill>
              </a:rPr>
              <a:t>Drug 1 (vs</a:t>
            </a:r>
            <a:r>
              <a:rPr lang="en-GB" sz="2000" dirty="0">
                <a:solidFill>
                  <a:srgbClr val="0070C0"/>
                </a:solidFill>
              </a:rPr>
              <a:t>. </a:t>
            </a:r>
            <a:r>
              <a:rPr lang="en-GB" sz="2000" dirty="0" smtClean="0">
                <a:solidFill>
                  <a:srgbClr val="0070C0"/>
                </a:solidFill>
              </a:rPr>
              <a:t>Drug 2) </a:t>
            </a:r>
            <a:r>
              <a:rPr lang="en-GB" sz="2000" dirty="0">
                <a:solidFill>
                  <a:srgbClr val="0070C0"/>
                </a:solidFill>
              </a:rPr>
              <a:t>irrelevant of </a:t>
            </a:r>
            <a:r>
              <a:rPr lang="en-GB" sz="2000" dirty="0" smtClean="0">
                <a:solidFill>
                  <a:srgbClr val="0070C0"/>
                </a:solidFill>
              </a:rPr>
              <a:t>Psychotherapy</a:t>
            </a:r>
          </a:p>
          <a:p>
            <a:pPr marL="274320" indent="-274320" algn="just" eaLnBrk="1" fontAlgn="auto" hangingPunct="1">
              <a:spcAft>
                <a:spcPts val="0"/>
              </a:spcAft>
              <a:buClr>
                <a:schemeClr val="accent3"/>
              </a:buClr>
              <a:buFont typeface="Wingdings 2"/>
              <a:buChar char=""/>
              <a:defRPr/>
            </a:pPr>
            <a:r>
              <a:rPr lang="en-GB" sz="2000" dirty="0" smtClean="0">
                <a:solidFill>
                  <a:srgbClr val="000000"/>
                </a:solidFill>
              </a:rPr>
              <a:t>Interaction Terms</a:t>
            </a:r>
          </a:p>
          <a:p>
            <a:pPr marL="0" indent="0" algn="just" eaLnBrk="1" fontAlgn="auto" hangingPunct="1">
              <a:spcAft>
                <a:spcPts val="0"/>
              </a:spcAft>
              <a:buClr>
                <a:schemeClr val="accent3"/>
              </a:buClr>
              <a:buFont typeface="Wingdings 2"/>
              <a:buNone/>
              <a:defRPr/>
            </a:pPr>
            <a:r>
              <a:rPr lang="en-GB" sz="2000" dirty="0" smtClean="0">
                <a:solidFill>
                  <a:srgbClr val="0070C0"/>
                </a:solidFill>
              </a:rPr>
              <a:t>e.g. </a:t>
            </a:r>
            <a:r>
              <a:rPr lang="en-GB" sz="2000" dirty="0">
                <a:solidFill>
                  <a:srgbClr val="0070C0"/>
                </a:solidFill>
              </a:rPr>
              <a:t>(A - B) – (C </a:t>
            </a:r>
            <a:r>
              <a:rPr lang="en-GB" sz="2000" dirty="0" smtClean="0">
                <a:solidFill>
                  <a:srgbClr val="0070C0"/>
                </a:solidFill>
              </a:rPr>
              <a:t>– </a:t>
            </a:r>
            <a:r>
              <a:rPr lang="en-GB" sz="2000" dirty="0">
                <a:solidFill>
                  <a:srgbClr val="0070C0"/>
                </a:solidFill>
              </a:rPr>
              <a:t>D</a:t>
            </a:r>
            <a:r>
              <a:rPr lang="en-GB" sz="2000" dirty="0" smtClean="0">
                <a:solidFill>
                  <a:srgbClr val="0070C0"/>
                </a:solidFill>
              </a:rPr>
              <a:t>)</a:t>
            </a:r>
            <a:r>
              <a:rPr lang="en-GB" sz="2000" dirty="0">
                <a:solidFill>
                  <a:srgbClr val="0070C0"/>
                </a:solidFill>
              </a:rPr>
              <a:t> </a:t>
            </a:r>
            <a:r>
              <a:rPr lang="en-GB" sz="2000" dirty="0" smtClean="0">
                <a:solidFill>
                  <a:srgbClr val="0070C0"/>
                </a:solidFill>
              </a:rPr>
              <a:t>= the </a:t>
            </a:r>
            <a:r>
              <a:rPr lang="en-GB" sz="2000" dirty="0">
                <a:solidFill>
                  <a:srgbClr val="0070C0"/>
                </a:solidFill>
              </a:rPr>
              <a:t>interaction effect of </a:t>
            </a:r>
            <a:r>
              <a:rPr lang="en-GB" sz="2000" dirty="0" smtClean="0">
                <a:solidFill>
                  <a:srgbClr val="0070C0"/>
                </a:solidFill>
              </a:rPr>
              <a:t>Treatment </a:t>
            </a:r>
            <a:r>
              <a:rPr lang="en-GB" sz="2000" dirty="0">
                <a:solidFill>
                  <a:srgbClr val="0070C0"/>
                </a:solidFill>
              </a:rPr>
              <a:t>(vs. </a:t>
            </a:r>
            <a:r>
              <a:rPr lang="en-GB" sz="2000" dirty="0" smtClean="0">
                <a:solidFill>
                  <a:srgbClr val="0070C0"/>
                </a:solidFill>
              </a:rPr>
              <a:t>Control) </a:t>
            </a:r>
            <a:r>
              <a:rPr lang="en-GB" sz="2000" dirty="0">
                <a:solidFill>
                  <a:srgbClr val="0070C0"/>
                </a:solidFill>
              </a:rPr>
              <a:t>greater under </a:t>
            </a:r>
            <a:r>
              <a:rPr lang="en-GB" sz="2000" dirty="0" smtClean="0">
                <a:solidFill>
                  <a:srgbClr val="0070C0"/>
                </a:solidFill>
              </a:rPr>
              <a:t>Drug 1 </a:t>
            </a:r>
            <a:r>
              <a:rPr lang="en-GB" sz="2000" dirty="0">
                <a:solidFill>
                  <a:srgbClr val="0070C0"/>
                </a:solidFill>
              </a:rPr>
              <a:t>(vs. 2</a:t>
            </a:r>
            <a:r>
              <a:rPr lang="en-GB" sz="2000" dirty="0" smtClean="0">
                <a:solidFill>
                  <a:srgbClr val="0070C0"/>
                </a:solidFill>
              </a:rPr>
              <a:t>)</a:t>
            </a:r>
            <a:endParaRPr lang="en-GB" sz="2000" dirty="0">
              <a:solidFill>
                <a:srgbClr val="0070C0"/>
              </a:solidFill>
            </a:endParaRPr>
          </a:p>
        </p:txBody>
      </p:sp>
      <p:sp>
        <p:nvSpPr>
          <p:cNvPr id="51204" name="Rectangle 4"/>
          <p:cNvSpPr>
            <a:spLocks noChangeArrowheads="1"/>
          </p:cNvSpPr>
          <p:nvPr/>
        </p:nvSpPr>
        <p:spPr bwMode="auto">
          <a:xfrm>
            <a:off x="6373813" y="2813050"/>
            <a:ext cx="2376487" cy="2016125"/>
          </a:xfrm>
          <a:prstGeom prst="rect">
            <a:avLst/>
          </a:prstGeom>
          <a:solidFill>
            <a:schemeClr val="accent1"/>
          </a:solidFill>
          <a:ln w="9525">
            <a:solidFill>
              <a:schemeClr val="tx1"/>
            </a:solidFill>
            <a:miter lim="800000"/>
            <a:headEnd/>
            <a:tailEnd/>
          </a:ln>
          <a:effectLst/>
          <a:extLst/>
        </p:spPr>
        <p:txBody>
          <a:bodyPr wrap="none" anchor="ctr"/>
          <a:lstStyle/>
          <a:p>
            <a:pPr>
              <a:defRPr/>
            </a:pPr>
            <a:endParaRPr lang="en-US">
              <a:cs typeface="+mn-cs"/>
            </a:endParaRPr>
          </a:p>
        </p:txBody>
      </p:sp>
      <p:sp>
        <p:nvSpPr>
          <p:cNvPr id="51205" name="Text Box 5"/>
          <p:cNvSpPr txBox="1">
            <a:spLocks noChangeArrowheads="1"/>
          </p:cNvSpPr>
          <p:nvPr/>
        </p:nvSpPr>
        <p:spPr bwMode="auto">
          <a:xfrm>
            <a:off x="6550025" y="2760663"/>
            <a:ext cx="2376488" cy="2169825"/>
          </a:xfrm>
          <a:prstGeom prst="rect">
            <a:avLst/>
          </a:prstGeom>
          <a:noFill/>
          <a:ln>
            <a:noFill/>
          </a:ln>
          <a:effectLst/>
          <a:extLst/>
        </p:spPr>
        <p:txBody>
          <a:bodyPr>
            <a:spAutoFit/>
          </a:bodyPr>
          <a:lstStyle/>
          <a:p>
            <a:pPr>
              <a:spcBef>
                <a:spcPct val="50000"/>
              </a:spcBef>
              <a:defRPr/>
            </a:pPr>
            <a:r>
              <a:rPr lang="en-GB" sz="5400" dirty="0">
                <a:cs typeface="+mn-cs"/>
              </a:rPr>
              <a:t>A    B</a:t>
            </a:r>
          </a:p>
          <a:p>
            <a:pPr>
              <a:spcBef>
                <a:spcPct val="50000"/>
              </a:spcBef>
              <a:defRPr/>
            </a:pPr>
            <a:r>
              <a:rPr lang="en-GB" sz="5400" dirty="0">
                <a:cs typeface="+mn-cs"/>
              </a:rPr>
              <a:t>C    D</a:t>
            </a:r>
            <a:endParaRPr lang="en-US" sz="5400" dirty="0">
              <a:cs typeface="+mn-cs"/>
            </a:endParaRPr>
          </a:p>
        </p:txBody>
      </p:sp>
      <p:sp>
        <p:nvSpPr>
          <p:cNvPr id="51206" name="Line 6"/>
          <p:cNvSpPr>
            <a:spLocks noChangeShapeType="1"/>
          </p:cNvSpPr>
          <p:nvPr/>
        </p:nvSpPr>
        <p:spPr bwMode="auto">
          <a:xfrm>
            <a:off x="7524750" y="2813050"/>
            <a:ext cx="0" cy="2016125"/>
          </a:xfrm>
          <a:prstGeom prst="line">
            <a:avLst/>
          </a:prstGeom>
          <a:noFill/>
          <a:ln w="9525">
            <a:solidFill>
              <a:schemeClr val="tx1"/>
            </a:solidFill>
            <a:round/>
            <a:headEnd/>
            <a:tailEnd/>
          </a:ln>
          <a:effectLst/>
          <a:extLst/>
        </p:spPr>
        <p:txBody>
          <a:bodyPr/>
          <a:lstStyle/>
          <a:p>
            <a:pPr>
              <a:defRPr/>
            </a:pPr>
            <a:endParaRPr lang="en-US">
              <a:cs typeface="+mn-cs"/>
            </a:endParaRPr>
          </a:p>
        </p:txBody>
      </p:sp>
      <p:sp>
        <p:nvSpPr>
          <p:cNvPr id="51207" name="Line 7"/>
          <p:cNvSpPr>
            <a:spLocks noChangeShapeType="1"/>
          </p:cNvSpPr>
          <p:nvPr/>
        </p:nvSpPr>
        <p:spPr bwMode="auto">
          <a:xfrm>
            <a:off x="6335713" y="3835400"/>
            <a:ext cx="2378075" cy="0"/>
          </a:xfrm>
          <a:prstGeom prst="line">
            <a:avLst/>
          </a:prstGeom>
          <a:noFill/>
          <a:ln w="9525">
            <a:solidFill>
              <a:schemeClr val="tx1"/>
            </a:solidFill>
            <a:round/>
            <a:headEnd/>
            <a:tailEnd/>
          </a:ln>
          <a:effectLst/>
          <a:extLst/>
        </p:spPr>
        <p:txBody>
          <a:bodyPr/>
          <a:lstStyle/>
          <a:p>
            <a:pPr>
              <a:defRPr/>
            </a:pPr>
            <a:endParaRPr lang="en-US">
              <a:cs typeface="+mn-cs"/>
            </a:endParaRPr>
          </a:p>
        </p:txBody>
      </p:sp>
      <p:sp>
        <p:nvSpPr>
          <p:cNvPr id="51208" name="Text Box 8"/>
          <p:cNvSpPr txBox="1">
            <a:spLocks noChangeArrowheads="1"/>
          </p:cNvSpPr>
          <p:nvPr/>
        </p:nvSpPr>
        <p:spPr bwMode="auto">
          <a:xfrm>
            <a:off x="5142677" y="3238500"/>
            <a:ext cx="1118467" cy="1192213"/>
          </a:xfrm>
          <a:prstGeom prst="rect">
            <a:avLst/>
          </a:prstGeom>
          <a:noFill/>
          <a:ln>
            <a:noFill/>
          </a:ln>
          <a:effectLst/>
          <a:extLst/>
        </p:spPr>
        <p:txBody>
          <a:bodyPr wrap="square">
            <a:spAutoFit/>
          </a:bodyPr>
          <a:lstStyle/>
          <a:p>
            <a:pPr algn="r">
              <a:spcBef>
                <a:spcPct val="50000"/>
              </a:spcBef>
              <a:defRPr/>
            </a:pPr>
            <a:r>
              <a:rPr lang="en-GB" dirty="0">
                <a:solidFill>
                  <a:schemeClr val="tx2"/>
                </a:solidFill>
              </a:rPr>
              <a:t>1</a:t>
            </a:r>
            <a:endParaRPr lang="en-GB" dirty="0">
              <a:solidFill>
                <a:schemeClr val="tx2"/>
              </a:solidFill>
              <a:cs typeface="+mn-cs"/>
            </a:endParaRPr>
          </a:p>
          <a:p>
            <a:pPr>
              <a:spcBef>
                <a:spcPct val="50000"/>
              </a:spcBef>
              <a:defRPr/>
            </a:pPr>
            <a:r>
              <a:rPr lang="en-GB" dirty="0" smtClean="0">
                <a:solidFill>
                  <a:schemeClr val="tx2"/>
                </a:solidFill>
              </a:rPr>
              <a:t>DRUG</a:t>
            </a:r>
            <a:r>
              <a:rPr lang="en-GB" dirty="0" smtClean="0">
                <a:solidFill>
                  <a:schemeClr val="tx2"/>
                </a:solidFill>
                <a:cs typeface="+mn-cs"/>
              </a:rPr>
              <a:t>   </a:t>
            </a:r>
            <a:endParaRPr lang="en-GB" dirty="0">
              <a:solidFill>
                <a:schemeClr val="tx2"/>
              </a:solidFill>
              <a:cs typeface="+mn-cs"/>
            </a:endParaRPr>
          </a:p>
          <a:p>
            <a:pPr algn="r">
              <a:spcBef>
                <a:spcPct val="50000"/>
              </a:spcBef>
              <a:defRPr/>
            </a:pPr>
            <a:r>
              <a:rPr lang="en-GB" dirty="0">
                <a:solidFill>
                  <a:schemeClr val="tx2"/>
                </a:solidFill>
              </a:rPr>
              <a:t>2</a:t>
            </a:r>
            <a:endParaRPr lang="en-US" dirty="0">
              <a:solidFill>
                <a:schemeClr val="tx2"/>
              </a:solidFill>
              <a:cs typeface="+mn-cs"/>
            </a:endParaRPr>
          </a:p>
        </p:txBody>
      </p:sp>
      <p:sp>
        <p:nvSpPr>
          <p:cNvPr id="51209" name="Text Box 9"/>
          <p:cNvSpPr txBox="1">
            <a:spLocks noChangeArrowheads="1"/>
          </p:cNvSpPr>
          <p:nvPr/>
        </p:nvSpPr>
        <p:spPr bwMode="auto">
          <a:xfrm>
            <a:off x="6269086" y="2324100"/>
            <a:ext cx="2881313" cy="369332"/>
          </a:xfrm>
          <a:prstGeom prst="rect">
            <a:avLst/>
          </a:prstGeom>
          <a:noFill/>
          <a:ln>
            <a:noFill/>
          </a:ln>
          <a:effectLst/>
          <a:extLst/>
        </p:spPr>
        <p:txBody>
          <a:bodyPr>
            <a:spAutoFit/>
          </a:bodyPr>
          <a:lstStyle/>
          <a:p>
            <a:pPr>
              <a:spcBef>
                <a:spcPct val="50000"/>
              </a:spcBef>
              <a:defRPr/>
            </a:pPr>
            <a:r>
              <a:rPr lang="en-GB" dirty="0" smtClean="0">
                <a:solidFill>
                  <a:schemeClr val="tx2"/>
                </a:solidFill>
              </a:rPr>
              <a:t>TREATMENT</a:t>
            </a:r>
            <a:r>
              <a:rPr lang="en-GB" dirty="0" smtClean="0">
                <a:solidFill>
                  <a:schemeClr val="tx2"/>
                </a:solidFill>
                <a:cs typeface="+mn-cs"/>
              </a:rPr>
              <a:t>   CONTROL</a:t>
            </a:r>
            <a:endParaRPr lang="en-US" dirty="0">
              <a:solidFill>
                <a:schemeClr val="tx2"/>
              </a:solidFill>
              <a:cs typeface="+mn-cs"/>
            </a:endParaRPr>
          </a:p>
        </p:txBody>
      </p:sp>
      <p:sp>
        <p:nvSpPr>
          <p:cNvPr id="12" name="Text Box 9"/>
          <p:cNvSpPr txBox="1">
            <a:spLocks noChangeArrowheads="1"/>
          </p:cNvSpPr>
          <p:nvPr/>
        </p:nvSpPr>
        <p:spPr bwMode="auto">
          <a:xfrm>
            <a:off x="6083175" y="1916832"/>
            <a:ext cx="2881313" cy="366713"/>
          </a:xfrm>
          <a:prstGeom prst="rect">
            <a:avLst/>
          </a:prstGeom>
          <a:noFill/>
          <a:ln>
            <a:noFill/>
          </a:ln>
          <a:effectLst/>
          <a:extLst/>
        </p:spPr>
        <p:txBody>
          <a:bodyPr>
            <a:spAutoFit/>
          </a:bodyPr>
          <a:lstStyle/>
          <a:p>
            <a:pPr algn="ctr">
              <a:spcBef>
                <a:spcPct val="50000"/>
              </a:spcBef>
              <a:defRPr/>
            </a:pPr>
            <a:r>
              <a:rPr lang="en-GB" dirty="0" smtClean="0">
                <a:solidFill>
                  <a:schemeClr val="tx2"/>
                </a:solidFill>
              </a:rPr>
              <a:t>PSYCHOTHERAPY</a:t>
            </a:r>
            <a:endParaRPr lang="en-US" dirty="0">
              <a:solidFill>
                <a:schemeClr val="tx2"/>
              </a:solidFill>
              <a:cs typeface="+mn-cs"/>
            </a:endParaRPr>
          </a:p>
        </p:txBody>
      </p:sp>
      <p:sp>
        <p:nvSpPr>
          <p:cNvPr id="5" name="TextBox 4"/>
          <p:cNvSpPr txBox="1"/>
          <p:nvPr/>
        </p:nvSpPr>
        <p:spPr>
          <a:xfrm>
            <a:off x="1223628" y="704890"/>
            <a:ext cx="6696744" cy="707886"/>
          </a:xfrm>
          <a:prstGeom prst="rect">
            <a:avLst/>
          </a:prstGeom>
          <a:noFill/>
        </p:spPr>
        <p:txBody>
          <a:bodyPr wrap="square" rtlCol="0">
            <a:spAutoFit/>
          </a:bodyPr>
          <a:lstStyle/>
          <a:p>
            <a:pPr algn="ctr"/>
            <a:r>
              <a:rPr lang="en-GB" sz="4000" b="1" dirty="0" smtClean="0"/>
              <a:t>FACTORIAL DESIGN</a:t>
            </a:r>
            <a:endParaRPr lang="en-GB" sz="4000" b="1" dirty="0"/>
          </a:p>
        </p:txBody>
      </p:sp>
    </p:spTree>
    <p:extLst>
      <p:ext uri="{BB962C8B-B14F-4D97-AF65-F5344CB8AC3E}">
        <p14:creationId xmlns:p14="http://schemas.microsoft.com/office/powerpoint/2010/main" val="2873347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5"/>
          <p:cNvSpPr>
            <a:spLocks noChangeArrowheads="1"/>
          </p:cNvSpPr>
          <p:nvPr/>
        </p:nvSpPr>
        <p:spPr bwMode="auto">
          <a:xfrm>
            <a:off x="7092950" y="5373688"/>
            <a:ext cx="358775" cy="431800"/>
          </a:xfrm>
          <a:prstGeom prst="rect">
            <a:avLst/>
          </a:prstGeom>
          <a:solidFill>
            <a:schemeClr val="accent1"/>
          </a:solidFill>
          <a:ln w="9525">
            <a:solidFill>
              <a:schemeClr val="tx1"/>
            </a:solidFill>
            <a:miter lim="800000"/>
            <a:headEnd/>
            <a:tailEnd/>
          </a:ln>
          <a:effectLst/>
          <a:extLst/>
        </p:spPr>
        <p:txBody>
          <a:bodyPr wrap="none" anchor="ctr"/>
          <a:lstStyle/>
          <a:p>
            <a:pPr>
              <a:defRPr/>
            </a:pPr>
            <a:endParaRPr lang="en-US">
              <a:cs typeface="+mn-cs"/>
            </a:endParaRPr>
          </a:p>
        </p:txBody>
      </p:sp>
      <p:sp>
        <p:nvSpPr>
          <p:cNvPr id="30" name="Rectangle 5"/>
          <p:cNvSpPr>
            <a:spLocks noChangeArrowheads="1"/>
          </p:cNvSpPr>
          <p:nvPr/>
        </p:nvSpPr>
        <p:spPr bwMode="auto">
          <a:xfrm>
            <a:off x="6372225" y="5373688"/>
            <a:ext cx="360363" cy="431800"/>
          </a:xfrm>
          <a:prstGeom prst="rect">
            <a:avLst/>
          </a:prstGeom>
          <a:solidFill>
            <a:schemeClr val="accent1"/>
          </a:solidFill>
          <a:ln w="9525">
            <a:solidFill>
              <a:schemeClr val="tx1"/>
            </a:solidFill>
            <a:miter lim="800000"/>
            <a:headEnd/>
            <a:tailEnd/>
          </a:ln>
          <a:effectLst/>
          <a:extLst/>
        </p:spPr>
        <p:txBody>
          <a:bodyPr wrap="none" anchor="ctr"/>
          <a:lstStyle/>
          <a:p>
            <a:pPr>
              <a:defRPr/>
            </a:pPr>
            <a:endParaRPr lang="en-US">
              <a:cs typeface="+mn-cs"/>
            </a:endParaRPr>
          </a:p>
        </p:txBody>
      </p:sp>
      <p:sp>
        <p:nvSpPr>
          <p:cNvPr id="27" name="Rectangle 6"/>
          <p:cNvSpPr>
            <a:spLocks noChangeArrowheads="1"/>
          </p:cNvSpPr>
          <p:nvPr/>
        </p:nvSpPr>
        <p:spPr bwMode="auto">
          <a:xfrm>
            <a:off x="6443663" y="3573463"/>
            <a:ext cx="360362" cy="431800"/>
          </a:xfrm>
          <a:prstGeom prst="rect">
            <a:avLst/>
          </a:prstGeom>
          <a:solidFill>
            <a:schemeClr val="accent1"/>
          </a:solidFill>
          <a:ln w="9525">
            <a:solidFill>
              <a:schemeClr val="tx1"/>
            </a:solidFill>
            <a:miter lim="800000"/>
            <a:headEnd/>
            <a:tailEnd/>
          </a:ln>
          <a:effectLst/>
          <a:extLst/>
        </p:spPr>
        <p:txBody>
          <a:bodyPr wrap="none" anchor="ctr"/>
          <a:lstStyle/>
          <a:p>
            <a:pPr>
              <a:defRPr/>
            </a:pPr>
            <a:endParaRPr lang="en-US">
              <a:cs typeface="+mn-cs"/>
            </a:endParaRPr>
          </a:p>
        </p:txBody>
      </p:sp>
      <p:sp>
        <p:nvSpPr>
          <p:cNvPr id="14342" name="Rectangle 3"/>
          <p:cNvSpPr>
            <a:spLocks noGrp="1" noChangeArrowheads="1"/>
          </p:cNvSpPr>
          <p:nvPr>
            <p:ph idx="1"/>
          </p:nvPr>
        </p:nvSpPr>
        <p:spPr>
          <a:xfrm>
            <a:off x="323850" y="1622425"/>
            <a:ext cx="5178425" cy="4322763"/>
          </a:xfrm>
        </p:spPr>
        <p:txBody>
          <a:bodyPr/>
          <a:lstStyle/>
          <a:p>
            <a:pPr eaLnBrk="1" hangingPunct="1"/>
            <a:endParaRPr lang="en-GB" sz="2000" dirty="0" smtClean="0">
              <a:solidFill>
                <a:srgbClr val="007BA2"/>
              </a:solidFill>
            </a:endParaRPr>
          </a:p>
          <a:p>
            <a:pPr eaLnBrk="1" hangingPunct="1"/>
            <a:r>
              <a:rPr lang="en-GB" sz="2000" dirty="0" smtClean="0">
                <a:solidFill>
                  <a:srgbClr val="000000"/>
                </a:solidFill>
              </a:rPr>
              <a:t>Main effect of Drug 1: </a:t>
            </a:r>
          </a:p>
          <a:p>
            <a:pPr eaLnBrk="1" hangingPunct="1"/>
            <a:r>
              <a:rPr lang="en-GB" sz="2000" dirty="0" smtClean="0">
                <a:solidFill>
                  <a:srgbClr val="007BA2"/>
                </a:solidFill>
              </a:rPr>
              <a:t>(A + B) – (C + D)</a:t>
            </a:r>
          </a:p>
          <a:p>
            <a:pPr eaLnBrk="1" hangingPunct="1"/>
            <a:endParaRPr lang="en-GB" sz="2000" dirty="0" smtClean="0">
              <a:solidFill>
                <a:srgbClr val="007BA2"/>
              </a:solidFill>
            </a:endParaRPr>
          </a:p>
          <a:p>
            <a:pPr eaLnBrk="1" hangingPunct="1"/>
            <a:r>
              <a:rPr lang="en-GB" sz="2000" dirty="0" smtClean="0">
                <a:solidFill>
                  <a:srgbClr val="000000"/>
                </a:solidFill>
              </a:rPr>
              <a:t>Simple main effect of </a:t>
            </a:r>
            <a:r>
              <a:rPr lang="en-GB" sz="2000" dirty="0">
                <a:solidFill>
                  <a:srgbClr val="000000"/>
                </a:solidFill>
              </a:rPr>
              <a:t>T</a:t>
            </a:r>
            <a:r>
              <a:rPr lang="en-GB" sz="2000" dirty="0" smtClean="0">
                <a:solidFill>
                  <a:srgbClr val="000000"/>
                </a:solidFill>
              </a:rPr>
              <a:t>reatment in the context of Drug 1: </a:t>
            </a:r>
          </a:p>
          <a:p>
            <a:pPr eaLnBrk="1" hangingPunct="1"/>
            <a:r>
              <a:rPr lang="en-GB" sz="2000" dirty="0" smtClean="0">
                <a:solidFill>
                  <a:srgbClr val="007BA2"/>
                </a:solidFill>
              </a:rPr>
              <a:t>(A – B)</a:t>
            </a:r>
          </a:p>
          <a:p>
            <a:pPr eaLnBrk="1" hangingPunct="1"/>
            <a:endParaRPr lang="en-GB" sz="2000" dirty="0" smtClean="0">
              <a:solidFill>
                <a:srgbClr val="007BA2"/>
              </a:solidFill>
            </a:endParaRPr>
          </a:p>
          <a:p>
            <a:pPr eaLnBrk="1" hangingPunct="1"/>
            <a:r>
              <a:rPr lang="en-GB" sz="2000" dirty="0" smtClean="0">
                <a:solidFill>
                  <a:srgbClr val="000000"/>
                </a:solidFill>
              </a:rPr>
              <a:t>Interaction term of Treatment greater under Drug 1:</a:t>
            </a:r>
          </a:p>
          <a:p>
            <a:pPr eaLnBrk="1" hangingPunct="1"/>
            <a:r>
              <a:rPr lang="en-GB" sz="2000" dirty="0" smtClean="0">
                <a:solidFill>
                  <a:srgbClr val="007BA2"/>
                </a:solidFill>
              </a:rPr>
              <a:t>(A – B) – (C – D)</a:t>
            </a:r>
            <a:endParaRPr lang="en-US" sz="2000" dirty="0" smtClean="0">
              <a:solidFill>
                <a:srgbClr val="007BA2"/>
              </a:solidFill>
            </a:endParaRPr>
          </a:p>
        </p:txBody>
      </p:sp>
      <p:sp>
        <p:nvSpPr>
          <p:cNvPr id="56324" name="Line 4"/>
          <p:cNvSpPr>
            <a:spLocks noChangeShapeType="1"/>
          </p:cNvSpPr>
          <p:nvPr/>
        </p:nvSpPr>
        <p:spPr bwMode="auto">
          <a:xfrm>
            <a:off x="5580063" y="1889125"/>
            <a:ext cx="3024187" cy="0"/>
          </a:xfrm>
          <a:prstGeom prst="line">
            <a:avLst/>
          </a:prstGeom>
          <a:noFill/>
          <a:ln w="9525">
            <a:solidFill>
              <a:schemeClr val="tx1"/>
            </a:solidFill>
            <a:round/>
            <a:headEnd/>
            <a:tailEnd/>
          </a:ln>
          <a:effectLst/>
          <a:extLst/>
        </p:spPr>
        <p:txBody>
          <a:bodyPr/>
          <a:lstStyle/>
          <a:p>
            <a:pPr>
              <a:defRPr/>
            </a:pPr>
            <a:endParaRPr lang="en-US">
              <a:cs typeface="+mn-cs"/>
            </a:endParaRPr>
          </a:p>
        </p:txBody>
      </p:sp>
      <p:sp>
        <p:nvSpPr>
          <p:cNvPr id="56325" name="Rectangle 5"/>
          <p:cNvSpPr>
            <a:spLocks noChangeArrowheads="1"/>
          </p:cNvSpPr>
          <p:nvPr/>
        </p:nvSpPr>
        <p:spPr bwMode="auto">
          <a:xfrm>
            <a:off x="5759450" y="1457325"/>
            <a:ext cx="360363" cy="431800"/>
          </a:xfrm>
          <a:prstGeom prst="rect">
            <a:avLst/>
          </a:prstGeom>
          <a:solidFill>
            <a:schemeClr val="accent1"/>
          </a:solidFill>
          <a:ln w="9525">
            <a:solidFill>
              <a:schemeClr val="tx1"/>
            </a:solidFill>
            <a:miter lim="800000"/>
            <a:headEnd/>
            <a:tailEnd/>
          </a:ln>
          <a:effectLst/>
          <a:extLst/>
        </p:spPr>
        <p:txBody>
          <a:bodyPr wrap="none" anchor="ctr"/>
          <a:lstStyle/>
          <a:p>
            <a:pPr>
              <a:defRPr/>
            </a:pPr>
            <a:endParaRPr lang="en-US">
              <a:cs typeface="+mn-cs"/>
            </a:endParaRPr>
          </a:p>
        </p:txBody>
      </p:sp>
      <p:sp>
        <p:nvSpPr>
          <p:cNvPr id="56326" name="Rectangle 6"/>
          <p:cNvSpPr>
            <a:spLocks noChangeArrowheads="1"/>
          </p:cNvSpPr>
          <p:nvPr/>
        </p:nvSpPr>
        <p:spPr bwMode="auto">
          <a:xfrm>
            <a:off x="6457950" y="1457325"/>
            <a:ext cx="360363" cy="431800"/>
          </a:xfrm>
          <a:prstGeom prst="rect">
            <a:avLst/>
          </a:prstGeom>
          <a:solidFill>
            <a:schemeClr val="accent1"/>
          </a:solidFill>
          <a:ln w="9525">
            <a:solidFill>
              <a:schemeClr val="tx1"/>
            </a:solidFill>
            <a:miter lim="800000"/>
            <a:headEnd/>
            <a:tailEnd/>
          </a:ln>
          <a:effectLst/>
          <a:extLst/>
        </p:spPr>
        <p:txBody>
          <a:bodyPr wrap="none" anchor="ctr"/>
          <a:lstStyle/>
          <a:p>
            <a:pPr>
              <a:defRPr/>
            </a:pPr>
            <a:endParaRPr lang="en-US">
              <a:cs typeface="+mn-cs"/>
            </a:endParaRPr>
          </a:p>
        </p:txBody>
      </p:sp>
      <p:sp>
        <p:nvSpPr>
          <p:cNvPr id="56330" name="Line 10"/>
          <p:cNvSpPr>
            <a:spLocks noChangeShapeType="1"/>
          </p:cNvSpPr>
          <p:nvPr/>
        </p:nvSpPr>
        <p:spPr bwMode="auto">
          <a:xfrm>
            <a:off x="5580063" y="5373688"/>
            <a:ext cx="3024187" cy="0"/>
          </a:xfrm>
          <a:prstGeom prst="line">
            <a:avLst/>
          </a:prstGeom>
          <a:noFill/>
          <a:ln w="9525">
            <a:solidFill>
              <a:schemeClr val="tx1"/>
            </a:solidFill>
            <a:round/>
            <a:headEnd/>
            <a:tailEnd/>
          </a:ln>
          <a:effectLst/>
          <a:extLst/>
        </p:spPr>
        <p:txBody>
          <a:bodyPr/>
          <a:lstStyle/>
          <a:p>
            <a:pPr>
              <a:defRPr/>
            </a:pPr>
            <a:endParaRPr lang="en-US">
              <a:cs typeface="+mn-cs"/>
            </a:endParaRPr>
          </a:p>
        </p:txBody>
      </p:sp>
      <p:sp>
        <p:nvSpPr>
          <p:cNvPr id="56335" name="Text Box 15"/>
          <p:cNvSpPr txBox="1">
            <a:spLocks noChangeArrowheads="1"/>
          </p:cNvSpPr>
          <p:nvPr/>
        </p:nvSpPr>
        <p:spPr bwMode="auto">
          <a:xfrm>
            <a:off x="5759450" y="5421313"/>
            <a:ext cx="2989263" cy="396875"/>
          </a:xfrm>
          <a:prstGeom prst="rect">
            <a:avLst/>
          </a:prstGeom>
          <a:noFill/>
          <a:ln>
            <a:noFill/>
          </a:ln>
          <a:effectLst/>
          <a:extLst/>
        </p:spPr>
        <p:txBody>
          <a:bodyPr>
            <a:spAutoFit/>
          </a:bodyPr>
          <a:lstStyle/>
          <a:p>
            <a:pPr>
              <a:spcBef>
                <a:spcPct val="50000"/>
              </a:spcBef>
              <a:defRPr/>
            </a:pPr>
            <a:r>
              <a:rPr lang="en-GB" sz="2000" dirty="0">
                <a:cs typeface="+mn-cs"/>
              </a:rPr>
              <a:t>A       </a:t>
            </a:r>
            <a:r>
              <a:rPr lang="en-GB" sz="2000" dirty="0" smtClean="0">
                <a:cs typeface="+mn-cs"/>
              </a:rPr>
              <a:t> B           C          D</a:t>
            </a:r>
            <a:endParaRPr lang="en-US" sz="2000" dirty="0">
              <a:cs typeface="+mn-cs"/>
            </a:endParaRPr>
          </a:p>
        </p:txBody>
      </p:sp>
      <p:sp>
        <p:nvSpPr>
          <p:cNvPr id="56336" name="Text Box 16"/>
          <p:cNvSpPr txBox="1">
            <a:spLocks noChangeArrowheads="1"/>
          </p:cNvSpPr>
          <p:nvPr/>
        </p:nvSpPr>
        <p:spPr bwMode="auto">
          <a:xfrm>
            <a:off x="5735638" y="5945188"/>
            <a:ext cx="3563937" cy="366712"/>
          </a:xfrm>
          <a:prstGeom prst="rect">
            <a:avLst/>
          </a:prstGeom>
          <a:noFill/>
          <a:ln>
            <a:noFill/>
          </a:ln>
          <a:effectLst/>
          <a:extLst/>
        </p:spPr>
        <p:txBody>
          <a:bodyPr>
            <a:spAutoFit/>
          </a:bodyPr>
          <a:lstStyle/>
          <a:p>
            <a:pPr>
              <a:spcBef>
                <a:spcPct val="50000"/>
              </a:spcBef>
              <a:defRPr/>
            </a:pPr>
            <a:r>
              <a:rPr lang="en-GB" dirty="0">
                <a:cs typeface="+mn-cs"/>
              </a:rPr>
              <a:t>[1          -1         -1           1]</a:t>
            </a:r>
            <a:endParaRPr lang="en-US" dirty="0">
              <a:cs typeface="+mn-cs"/>
            </a:endParaRPr>
          </a:p>
        </p:txBody>
      </p:sp>
      <p:sp>
        <p:nvSpPr>
          <p:cNvPr id="56337" name="Text Box 17"/>
          <p:cNvSpPr txBox="1">
            <a:spLocks noChangeArrowheads="1"/>
          </p:cNvSpPr>
          <p:nvPr/>
        </p:nvSpPr>
        <p:spPr bwMode="auto">
          <a:xfrm>
            <a:off x="5759450" y="2320925"/>
            <a:ext cx="3168650" cy="366713"/>
          </a:xfrm>
          <a:prstGeom prst="rect">
            <a:avLst/>
          </a:prstGeom>
          <a:noFill/>
          <a:ln>
            <a:noFill/>
          </a:ln>
          <a:effectLst/>
          <a:extLst/>
        </p:spPr>
        <p:txBody>
          <a:bodyPr>
            <a:spAutoFit/>
          </a:bodyPr>
          <a:lstStyle/>
          <a:p>
            <a:pPr>
              <a:spcBef>
                <a:spcPct val="50000"/>
              </a:spcBef>
              <a:defRPr/>
            </a:pPr>
            <a:r>
              <a:rPr lang="en-GB" dirty="0">
                <a:cs typeface="+mn-cs"/>
              </a:rPr>
              <a:t>[1          1         -1            -1]</a:t>
            </a:r>
            <a:endParaRPr lang="en-US" dirty="0">
              <a:cs typeface="+mn-cs"/>
            </a:endParaRPr>
          </a:p>
        </p:txBody>
      </p:sp>
      <p:sp>
        <p:nvSpPr>
          <p:cNvPr id="19" name="Rectangle 6"/>
          <p:cNvSpPr>
            <a:spLocks noChangeArrowheads="1"/>
          </p:cNvSpPr>
          <p:nvPr/>
        </p:nvSpPr>
        <p:spPr bwMode="auto">
          <a:xfrm>
            <a:off x="7164388" y="1889125"/>
            <a:ext cx="360362" cy="431800"/>
          </a:xfrm>
          <a:prstGeom prst="rect">
            <a:avLst/>
          </a:prstGeom>
          <a:solidFill>
            <a:schemeClr val="accent1"/>
          </a:solidFill>
          <a:ln w="9525">
            <a:solidFill>
              <a:schemeClr val="tx1"/>
            </a:solidFill>
            <a:miter lim="800000"/>
            <a:headEnd/>
            <a:tailEnd/>
          </a:ln>
          <a:effectLst/>
          <a:extLst/>
        </p:spPr>
        <p:txBody>
          <a:bodyPr wrap="none" anchor="ctr"/>
          <a:lstStyle/>
          <a:p>
            <a:pPr>
              <a:defRPr/>
            </a:pPr>
            <a:endParaRPr lang="en-US">
              <a:cs typeface="+mn-cs"/>
            </a:endParaRPr>
          </a:p>
        </p:txBody>
      </p:sp>
      <p:sp>
        <p:nvSpPr>
          <p:cNvPr id="20" name="Rectangle 6"/>
          <p:cNvSpPr>
            <a:spLocks noChangeArrowheads="1"/>
          </p:cNvSpPr>
          <p:nvPr/>
        </p:nvSpPr>
        <p:spPr bwMode="auto">
          <a:xfrm>
            <a:off x="7885113" y="1889125"/>
            <a:ext cx="358775" cy="431800"/>
          </a:xfrm>
          <a:prstGeom prst="rect">
            <a:avLst/>
          </a:prstGeom>
          <a:solidFill>
            <a:schemeClr val="accent1"/>
          </a:solidFill>
          <a:ln w="9525">
            <a:solidFill>
              <a:schemeClr val="tx1"/>
            </a:solidFill>
            <a:miter lim="800000"/>
            <a:headEnd/>
            <a:tailEnd/>
          </a:ln>
          <a:effectLst/>
          <a:extLst/>
        </p:spPr>
        <p:txBody>
          <a:bodyPr wrap="none" anchor="ctr"/>
          <a:lstStyle/>
          <a:p>
            <a:pPr>
              <a:defRPr/>
            </a:pPr>
            <a:endParaRPr lang="en-US">
              <a:cs typeface="+mn-cs"/>
            </a:endParaRPr>
          </a:p>
        </p:txBody>
      </p:sp>
      <p:sp>
        <p:nvSpPr>
          <p:cNvPr id="56329" name="Text Box 9"/>
          <p:cNvSpPr txBox="1">
            <a:spLocks noChangeArrowheads="1"/>
          </p:cNvSpPr>
          <p:nvPr/>
        </p:nvSpPr>
        <p:spPr bwMode="auto">
          <a:xfrm>
            <a:off x="5795963" y="1844675"/>
            <a:ext cx="2808287" cy="396875"/>
          </a:xfrm>
          <a:prstGeom prst="rect">
            <a:avLst/>
          </a:prstGeom>
          <a:noFill/>
          <a:ln>
            <a:noFill/>
          </a:ln>
          <a:effectLst/>
          <a:extLst/>
        </p:spPr>
        <p:txBody>
          <a:bodyPr>
            <a:spAutoFit/>
          </a:bodyPr>
          <a:lstStyle/>
          <a:p>
            <a:pPr>
              <a:spcBef>
                <a:spcPct val="50000"/>
              </a:spcBef>
              <a:defRPr/>
            </a:pPr>
            <a:r>
              <a:rPr lang="en-GB" sz="2000" dirty="0">
                <a:cs typeface="+mn-cs"/>
              </a:rPr>
              <a:t>A        </a:t>
            </a:r>
            <a:r>
              <a:rPr lang="en-GB" sz="2000" dirty="0" smtClean="0">
                <a:cs typeface="+mn-cs"/>
              </a:rPr>
              <a:t>  B         C          D</a:t>
            </a:r>
            <a:endParaRPr lang="en-US" sz="2000" dirty="0">
              <a:cs typeface="+mn-cs"/>
            </a:endParaRPr>
          </a:p>
        </p:txBody>
      </p:sp>
      <p:sp>
        <p:nvSpPr>
          <p:cNvPr id="23" name="Text Box 9"/>
          <p:cNvSpPr txBox="1">
            <a:spLocks noChangeArrowheads="1"/>
          </p:cNvSpPr>
          <p:nvPr/>
        </p:nvSpPr>
        <p:spPr bwMode="auto">
          <a:xfrm>
            <a:off x="5761038" y="3608388"/>
            <a:ext cx="2808287" cy="396875"/>
          </a:xfrm>
          <a:prstGeom prst="rect">
            <a:avLst/>
          </a:prstGeom>
          <a:noFill/>
          <a:ln>
            <a:noFill/>
          </a:ln>
          <a:effectLst/>
          <a:extLst/>
        </p:spPr>
        <p:txBody>
          <a:bodyPr>
            <a:spAutoFit/>
          </a:bodyPr>
          <a:lstStyle/>
          <a:p>
            <a:pPr>
              <a:spcBef>
                <a:spcPct val="50000"/>
              </a:spcBef>
              <a:defRPr/>
            </a:pPr>
            <a:r>
              <a:rPr lang="en-GB" sz="2000" dirty="0">
                <a:cs typeface="+mn-cs"/>
              </a:rPr>
              <a:t>A        </a:t>
            </a:r>
            <a:r>
              <a:rPr lang="en-GB" sz="2000" dirty="0" smtClean="0">
                <a:cs typeface="+mn-cs"/>
              </a:rPr>
              <a:t>  B        C            D</a:t>
            </a:r>
            <a:endParaRPr lang="en-US" sz="2000" dirty="0">
              <a:cs typeface="+mn-cs"/>
            </a:endParaRPr>
          </a:p>
        </p:txBody>
      </p:sp>
      <p:sp>
        <p:nvSpPr>
          <p:cNvPr id="24" name="Line 4"/>
          <p:cNvSpPr>
            <a:spLocks noChangeShapeType="1"/>
          </p:cNvSpPr>
          <p:nvPr/>
        </p:nvSpPr>
        <p:spPr bwMode="auto">
          <a:xfrm>
            <a:off x="5651500" y="3573463"/>
            <a:ext cx="3024188" cy="0"/>
          </a:xfrm>
          <a:prstGeom prst="line">
            <a:avLst/>
          </a:prstGeom>
          <a:noFill/>
          <a:ln w="9525">
            <a:solidFill>
              <a:schemeClr val="tx1"/>
            </a:solidFill>
            <a:round/>
            <a:headEnd/>
            <a:tailEnd/>
          </a:ln>
          <a:effectLst/>
          <a:extLst/>
        </p:spPr>
        <p:txBody>
          <a:bodyPr/>
          <a:lstStyle/>
          <a:p>
            <a:pPr>
              <a:defRPr/>
            </a:pPr>
            <a:endParaRPr lang="en-US">
              <a:cs typeface="+mn-cs"/>
            </a:endParaRPr>
          </a:p>
        </p:txBody>
      </p:sp>
      <p:sp>
        <p:nvSpPr>
          <p:cNvPr id="25" name="Rectangle 5"/>
          <p:cNvSpPr>
            <a:spLocks noChangeArrowheads="1"/>
          </p:cNvSpPr>
          <p:nvPr/>
        </p:nvSpPr>
        <p:spPr bwMode="auto">
          <a:xfrm>
            <a:off x="5795963" y="3141663"/>
            <a:ext cx="360362" cy="431800"/>
          </a:xfrm>
          <a:prstGeom prst="rect">
            <a:avLst/>
          </a:prstGeom>
          <a:solidFill>
            <a:schemeClr val="accent1"/>
          </a:solidFill>
          <a:ln w="9525">
            <a:solidFill>
              <a:schemeClr val="tx1"/>
            </a:solidFill>
            <a:miter lim="800000"/>
            <a:headEnd/>
            <a:tailEnd/>
          </a:ln>
          <a:effectLst/>
          <a:extLst/>
        </p:spPr>
        <p:txBody>
          <a:bodyPr wrap="none" anchor="ctr"/>
          <a:lstStyle/>
          <a:p>
            <a:pPr>
              <a:defRPr/>
            </a:pPr>
            <a:endParaRPr lang="en-US">
              <a:cs typeface="+mn-cs"/>
            </a:endParaRPr>
          </a:p>
        </p:txBody>
      </p:sp>
      <p:sp>
        <p:nvSpPr>
          <p:cNvPr id="26" name="Text Box 14"/>
          <p:cNvSpPr txBox="1">
            <a:spLocks noChangeArrowheads="1"/>
          </p:cNvSpPr>
          <p:nvPr/>
        </p:nvSpPr>
        <p:spPr bwMode="auto">
          <a:xfrm>
            <a:off x="5651500" y="3933825"/>
            <a:ext cx="3168650" cy="366713"/>
          </a:xfrm>
          <a:prstGeom prst="rect">
            <a:avLst/>
          </a:prstGeom>
          <a:noFill/>
          <a:ln>
            <a:noFill/>
          </a:ln>
          <a:effectLst/>
          <a:extLst/>
        </p:spPr>
        <p:txBody>
          <a:bodyPr>
            <a:spAutoFit/>
          </a:bodyPr>
          <a:lstStyle/>
          <a:p>
            <a:pPr>
              <a:spcBef>
                <a:spcPct val="50000"/>
              </a:spcBef>
              <a:defRPr/>
            </a:pPr>
            <a:r>
              <a:rPr lang="en-GB" dirty="0" smtClean="0">
                <a:cs typeface="+mn-cs"/>
              </a:rPr>
              <a:t> [</a:t>
            </a:r>
            <a:r>
              <a:rPr lang="en-GB" dirty="0">
                <a:cs typeface="+mn-cs"/>
              </a:rPr>
              <a:t>1          -1          0             0]</a:t>
            </a:r>
            <a:endParaRPr lang="en-US" dirty="0">
              <a:cs typeface="+mn-cs"/>
            </a:endParaRPr>
          </a:p>
        </p:txBody>
      </p:sp>
      <p:sp>
        <p:nvSpPr>
          <p:cNvPr id="28" name="Rectangle 5"/>
          <p:cNvSpPr>
            <a:spLocks noChangeArrowheads="1"/>
          </p:cNvSpPr>
          <p:nvPr/>
        </p:nvSpPr>
        <p:spPr bwMode="auto">
          <a:xfrm>
            <a:off x="5724525" y="4941888"/>
            <a:ext cx="360363" cy="431800"/>
          </a:xfrm>
          <a:prstGeom prst="rect">
            <a:avLst/>
          </a:prstGeom>
          <a:solidFill>
            <a:schemeClr val="accent1"/>
          </a:solidFill>
          <a:ln w="9525">
            <a:solidFill>
              <a:schemeClr val="tx1"/>
            </a:solidFill>
            <a:miter lim="800000"/>
            <a:headEnd/>
            <a:tailEnd/>
          </a:ln>
          <a:effectLst/>
          <a:extLst/>
        </p:spPr>
        <p:txBody>
          <a:bodyPr wrap="none" anchor="ctr"/>
          <a:lstStyle/>
          <a:p>
            <a:pPr>
              <a:defRPr/>
            </a:pPr>
            <a:endParaRPr lang="en-US">
              <a:cs typeface="+mn-cs"/>
            </a:endParaRPr>
          </a:p>
        </p:txBody>
      </p:sp>
      <p:sp>
        <p:nvSpPr>
          <p:cNvPr id="32" name="Rectangle 5"/>
          <p:cNvSpPr>
            <a:spLocks noChangeArrowheads="1"/>
          </p:cNvSpPr>
          <p:nvPr/>
        </p:nvSpPr>
        <p:spPr bwMode="auto">
          <a:xfrm>
            <a:off x="7775575" y="4941888"/>
            <a:ext cx="360363" cy="431800"/>
          </a:xfrm>
          <a:prstGeom prst="rect">
            <a:avLst/>
          </a:prstGeom>
          <a:solidFill>
            <a:schemeClr val="accent1"/>
          </a:solidFill>
          <a:ln w="9525">
            <a:solidFill>
              <a:schemeClr val="tx1"/>
            </a:solidFill>
            <a:miter lim="800000"/>
            <a:headEnd/>
            <a:tailEnd/>
          </a:ln>
          <a:effectLst/>
          <a:extLst/>
        </p:spPr>
        <p:txBody>
          <a:bodyPr wrap="none" anchor="ctr"/>
          <a:lstStyle/>
          <a:p>
            <a:pPr>
              <a:defRPr/>
            </a:pPr>
            <a:endParaRPr lang="en-US">
              <a:cs typeface="+mn-cs"/>
            </a:endParaRPr>
          </a:p>
        </p:txBody>
      </p:sp>
      <p:sp>
        <p:nvSpPr>
          <p:cNvPr id="33" name="TextBox 32"/>
          <p:cNvSpPr txBox="1"/>
          <p:nvPr/>
        </p:nvSpPr>
        <p:spPr>
          <a:xfrm>
            <a:off x="1223628" y="548680"/>
            <a:ext cx="6696744" cy="707886"/>
          </a:xfrm>
          <a:prstGeom prst="rect">
            <a:avLst/>
          </a:prstGeom>
          <a:noFill/>
        </p:spPr>
        <p:txBody>
          <a:bodyPr wrap="square" rtlCol="0">
            <a:spAutoFit/>
          </a:bodyPr>
          <a:lstStyle/>
          <a:p>
            <a:pPr algn="ctr"/>
            <a:r>
              <a:rPr lang="en-GB" sz="4000" b="1" dirty="0" smtClean="0"/>
              <a:t>FACTORIAL DESIGN IN SPM</a:t>
            </a:r>
            <a:endParaRPr lang="en-GB" sz="4000" b="1" dirty="0"/>
          </a:p>
        </p:txBody>
      </p:sp>
    </p:spTree>
    <p:extLst>
      <p:ext uri="{BB962C8B-B14F-4D97-AF65-F5344CB8AC3E}">
        <p14:creationId xmlns:p14="http://schemas.microsoft.com/office/powerpoint/2010/main" val="2026403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3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63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7" grpId="0" animBg="1"/>
      <p:bldP spid="56325" grpId="0" animBg="1"/>
      <p:bldP spid="56326" grpId="0" animBg="1"/>
      <p:bldP spid="56335" grpId="0"/>
      <p:bldP spid="56336" grpId="0"/>
      <p:bldP spid="56337" grpId="0"/>
      <p:bldP spid="19" grpId="0" animBg="1"/>
      <p:bldP spid="20" grpId="0" animBg="1"/>
      <p:bldP spid="23" grpId="0"/>
      <p:bldP spid="25" grpId="0" animBg="1"/>
      <p:bldP spid="26" grpId="0"/>
      <p:bldP spid="28"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0361" y="116632"/>
            <a:ext cx="7763279" cy="769441"/>
          </a:xfrm>
          <a:prstGeom prst="rect">
            <a:avLst/>
          </a:prstGeom>
          <a:noFill/>
        </p:spPr>
        <p:txBody>
          <a:bodyPr wrap="none" lIns="91440" tIns="45720" rIns="91440" bIns="45720">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Stimulus </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Presentation Strategies</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323528" y="1418000"/>
            <a:ext cx="8496944"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GB" sz="2400" b="1" dirty="0" smtClean="0"/>
              <a:t>Blocked</a:t>
            </a:r>
          </a:p>
          <a:p>
            <a:pPr algn="just"/>
            <a:r>
              <a:rPr lang="en-GB" sz="2400" dirty="0" smtClean="0"/>
              <a:t>based </a:t>
            </a:r>
            <a:r>
              <a:rPr lang="en-GB" sz="2400" dirty="0"/>
              <a:t>on maintaining cognitive engagement in a task by presenting stimuli sequentially within a condition, alternating this with other moments (epochs) when a different condition is presented (</a:t>
            </a:r>
            <a:r>
              <a:rPr lang="en-GB" sz="2400" dirty="0" err="1"/>
              <a:t>Amaro</a:t>
            </a:r>
            <a:r>
              <a:rPr lang="en-GB" sz="2400" dirty="0"/>
              <a:t> &amp; Barker, 2006). </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16" t="12702" r="48228" b="70497"/>
          <a:stretch/>
        </p:blipFill>
        <p:spPr bwMode="auto">
          <a:xfrm>
            <a:off x="989856" y="4077072"/>
            <a:ext cx="7164288" cy="155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3528" y="5373216"/>
            <a:ext cx="1800200" cy="369332"/>
          </a:xfrm>
          <a:prstGeom prst="rect">
            <a:avLst/>
          </a:prstGeom>
          <a:solidFill>
            <a:schemeClr val="bg1"/>
          </a:solidFill>
        </p:spPr>
        <p:txBody>
          <a:bodyPr wrap="square" rtlCol="0">
            <a:spAutoFit/>
          </a:bodyPr>
          <a:lstStyle/>
          <a:p>
            <a:endParaRPr lang="en-GB" dirty="0"/>
          </a:p>
        </p:txBody>
      </p:sp>
      <p:sp>
        <p:nvSpPr>
          <p:cNvPr id="2" name="TextBox 1"/>
          <p:cNvSpPr txBox="1"/>
          <p:nvPr/>
        </p:nvSpPr>
        <p:spPr>
          <a:xfrm>
            <a:off x="4932040" y="6165304"/>
            <a:ext cx="3096344" cy="400110"/>
          </a:xfrm>
          <a:prstGeom prst="rect">
            <a:avLst/>
          </a:prstGeom>
          <a:noFill/>
        </p:spPr>
        <p:txBody>
          <a:bodyPr wrap="square" rtlCol="0">
            <a:spAutoFit/>
          </a:bodyPr>
          <a:lstStyle/>
          <a:p>
            <a:pPr algn="ctr"/>
            <a:r>
              <a:rPr lang="en-GB" sz="2000" dirty="0" smtClean="0"/>
              <a:t>(Petersen </a:t>
            </a:r>
            <a:r>
              <a:rPr lang="en-GB" sz="2000" dirty="0"/>
              <a:t>&amp; </a:t>
            </a:r>
            <a:r>
              <a:rPr lang="en-GB" sz="2000" dirty="0" err="1"/>
              <a:t>Dubis</a:t>
            </a:r>
            <a:r>
              <a:rPr lang="en-GB" sz="2000" dirty="0"/>
              <a:t>, </a:t>
            </a:r>
            <a:r>
              <a:rPr lang="en-GB" sz="2000" dirty="0" smtClean="0"/>
              <a:t>2012)</a:t>
            </a:r>
            <a:endParaRPr lang="en-GB" sz="2000" dirty="0"/>
          </a:p>
        </p:txBody>
      </p:sp>
      <p:sp>
        <p:nvSpPr>
          <p:cNvPr id="3" name="TextBox 2"/>
          <p:cNvSpPr txBox="1"/>
          <p:nvPr/>
        </p:nvSpPr>
        <p:spPr>
          <a:xfrm>
            <a:off x="3995936" y="5642734"/>
            <a:ext cx="1224136" cy="338554"/>
          </a:xfrm>
          <a:prstGeom prst="rect">
            <a:avLst/>
          </a:prstGeom>
          <a:noFill/>
        </p:spPr>
        <p:txBody>
          <a:bodyPr wrap="square" rtlCol="0">
            <a:spAutoFit/>
          </a:bodyPr>
          <a:lstStyle/>
          <a:p>
            <a:r>
              <a:rPr lang="en-GB" sz="1600" dirty="0" smtClean="0"/>
              <a:t>“on” Block</a:t>
            </a:r>
            <a:endParaRPr lang="en-GB" sz="1600" dirty="0"/>
          </a:p>
        </p:txBody>
      </p:sp>
      <p:sp>
        <p:nvSpPr>
          <p:cNvPr id="6" name="TextBox 5"/>
          <p:cNvSpPr txBox="1"/>
          <p:nvPr/>
        </p:nvSpPr>
        <p:spPr>
          <a:xfrm>
            <a:off x="4896036" y="5642734"/>
            <a:ext cx="1332148" cy="338554"/>
          </a:xfrm>
          <a:prstGeom prst="rect">
            <a:avLst/>
          </a:prstGeom>
          <a:noFill/>
        </p:spPr>
        <p:txBody>
          <a:bodyPr wrap="square" rtlCol="0">
            <a:spAutoFit/>
          </a:bodyPr>
          <a:lstStyle/>
          <a:p>
            <a:pPr algn="ctr"/>
            <a:r>
              <a:rPr lang="en-GB" sz="1600" dirty="0" smtClean="0"/>
              <a:t>“off” Block</a:t>
            </a:r>
            <a:endParaRPr lang="en-GB" sz="1600" dirty="0"/>
          </a:p>
        </p:txBody>
      </p:sp>
    </p:spTree>
    <p:extLst>
      <p:ext uri="{BB962C8B-B14F-4D97-AF65-F5344CB8AC3E}">
        <p14:creationId xmlns:p14="http://schemas.microsoft.com/office/powerpoint/2010/main" val="4024584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704" y="6093296"/>
            <a:ext cx="6984776" cy="400110"/>
          </a:xfrm>
          <a:prstGeom prst="rect">
            <a:avLst/>
          </a:prstGeom>
          <a:noFill/>
        </p:spPr>
        <p:txBody>
          <a:bodyPr wrap="square" rtlCol="0">
            <a:spAutoFit/>
          </a:bodyPr>
          <a:lstStyle/>
          <a:p>
            <a:pPr algn="ctr"/>
            <a:r>
              <a:rPr lang="en-GB" sz="2000" dirty="0"/>
              <a:t>(</a:t>
            </a:r>
            <a:r>
              <a:rPr lang="en-GB" sz="2000" dirty="0" err="1"/>
              <a:t>Amaro</a:t>
            </a:r>
            <a:r>
              <a:rPr lang="en-GB" sz="2000" dirty="0"/>
              <a:t> &amp; Barker, </a:t>
            </a:r>
            <a:r>
              <a:rPr lang="en-GB" sz="2000" dirty="0" smtClean="0"/>
              <a:t>2006; Henson, 2006; Petersen &amp; </a:t>
            </a:r>
            <a:r>
              <a:rPr lang="en-GB" sz="2000" dirty="0" err="1" smtClean="0"/>
              <a:t>Dubis</a:t>
            </a:r>
            <a:r>
              <a:rPr lang="en-GB" sz="2000" dirty="0" smtClean="0"/>
              <a:t>, 2012)</a:t>
            </a:r>
            <a:endParaRPr lang="en-GB" sz="2000" dirty="0"/>
          </a:p>
        </p:txBody>
      </p:sp>
      <p:graphicFrame>
        <p:nvGraphicFramePr>
          <p:cNvPr id="4" name="Diagram 3"/>
          <p:cNvGraphicFramePr/>
          <p:nvPr>
            <p:extLst>
              <p:ext uri="{D42A27DB-BD31-4B8C-83A1-F6EECF244321}">
                <p14:modId xmlns:p14="http://schemas.microsoft.com/office/powerpoint/2010/main" val="913545979"/>
              </p:ext>
            </p:extLst>
          </p:nvPr>
        </p:nvGraphicFramePr>
        <p:xfrm>
          <a:off x="431540" y="1196752"/>
          <a:ext cx="82809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2924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Some basic terminology…</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307795" y="1865611"/>
            <a:ext cx="4011258" cy="4011322"/>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en-US" dirty="0" smtClean="0"/>
              <a:t>Trials may consist of</a:t>
            </a:r>
          </a:p>
          <a:p>
            <a:pPr lvl="1"/>
            <a:r>
              <a:rPr lang="en-US" dirty="0" smtClean="0"/>
              <a:t>‘events’ (burst of neural activity)</a:t>
            </a:r>
          </a:p>
          <a:p>
            <a:pPr lvl="1"/>
            <a:r>
              <a:rPr lang="en-US" dirty="0" smtClean="0"/>
              <a:t>blocks’ (sustained neural activity)</a:t>
            </a:r>
          </a:p>
          <a:p>
            <a:endParaRPr lang="en-US" dirty="0" smtClean="0"/>
          </a:p>
          <a:p>
            <a:r>
              <a:rPr lang="en-US" dirty="0" smtClean="0"/>
              <a:t>ITI (</a:t>
            </a:r>
            <a:r>
              <a:rPr lang="en-US" dirty="0" err="1"/>
              <a:t>i</a:t>
            </a:r>
            <a:r>
              <a:rPr lang="en-US" dirty="0" err="1" smtClean="0"/>
              <a:t>ntertrial</a:t>
            </a:r>
            <a:r>
              <a:rPr lang="en-US" dirty="0" smtClean="0"/>
              <a:t> interval): time between the end of a trial and the beginning of the next one</a:t>
            </a:r>
          </a:p>
          <a:p>
            <a:endParaRPr lang="en-US" dirty="0" smtClean="0"/>
          </a:p>
          <a:p>
            <a:r>
              <a:rPr lang="en-US" dirty="0" smtClean="0"/>
              <a:t>SOA (stimulus onset asynchrony): time between the onset of components</a:t>
            </a:r>
            <a:endParaRPr lang="en-US" dirty="0" smtClean="0">
              <a:solidFill>
                <a:schemeClr val="bg1"/>
              </a:solidFill>
            </a:endParaRPr>
          </a:p>
        </p:txBody>
      </p:sp>
      <p:pic>
        <p:nvPicPr>
          <p:cNvPr id="6" name="Picture 5"/>
          <p:cNvPicPr>
            <a:picLocks noChangeAspect="1"/>
          </p:cNvPicPr>
          <p:nvPr/>
        </p:nvPicPr>
        <p:blipFill rotWithShape="1">
          <a:blip r:embed="rId3"/>
          <a:srcRect t="4926" r="50277"/>
          <a:stretch/>
        </p:blipFill>
        <p:spPr>
          <a:xfrm>
            <a:off x="4468457" y="1600200"/>
            <a:ext cx="4546689" cy="3523419"/>
          </a:xfrm>
          <a:prstGeom prst="rect">
            <a:avLst/>
          </a:prstGeom>
        </p:spPr>
      </p:pic>
    </p:spTree>
    <p:extLst>
      <p:ext uri="{BB962C8B-B14F-4D97-AF65-F5344CB8AC3E}">
        <p14:creationId xmlns:p14="http://schemas.microsoft.com/office/powerpoint/2010/main" val="553195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4" y="500479"/>
            <a:ext cx="856895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GB" sz="2400" b="1" dirty="0" smtClean="0"/>
              <a:t>Event-related</a:t>
            </a:r>
          </a:p>
          <a:p>
            <a:pPr algn="just"/>
            <a:r>
              <a:rPr lang="en-GB" sz="2400" dirty="0"/>
              <a:t>discrete and short-duration events are presented with timing and order that may be randomized </a:t>
            </a:r>
            <a:r>
              <a:rPr lang="en-GB" sz="2400" dirty="0" smtClean="0"/>
              <a:t>(Tie et al., 2009).</a:t>
            </a:r>
            <a:endParaRPr lang="en-GB" sz="24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16" t="28092" r="48228" b="54066"/>
          <a:stretch/>
        </p:blipFill>
        <p:spPr bwMode="auto">
          <a:xfrm>
            <a:off x="1277091" y="2132856"/>
            <a:ext cx="6589819" cy="152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43808" y="1844824"/>
            <a:ext cx="6120680" cy="369332"/>
          </a:xfrm>
          <a:prstGeom prst="rect">
            <a:avLst/>
          </a:prstGeom>
          <a:solidFill>
            <a:schemeClr val="bg1"/>
          </a:solidFill>
          <a:ln>
            <a:solidFill>
              <a:schemeClr val="bg1"/>
            </a:solidFill>
          </a:ln>
        </p:spPr>
        <p:txBody>
          <a:bodyPr wrap="square" rtlCol="0">
            <a:spAutoFit/>
          </a:bodyPr>
          <a:lstStyle/>
          <a:p>
            <a:endParaRPr lang="en-GB" dirty="0"/>
          </a:p>
        </p:txBody>
      </p:sp>
      <p:sp>
        <p:nvSpPr>
          <p:cNvPr id="6" name="TextBox 5"/>
          <p:cNvSpPr txBox="1"/>
          <p:nvPr/>
        </p:nvSpPr>
        <p:spPr>
          <a:xfrm>
            <a:off x="4716016" y="2132856"/>
            <a:ext cx="1440160" cy="369332"/>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4644008" y="6021288"/>
            <a:ext cx="3096344" cy="400110"/>
          </a:xfrm>
          <a:prstGeom prst="rect">
            <a:avLst/>
          </a:prstGeom>
          <a:noFill/>
        </p:spPr>
        <p:txBody>
          <a:bodyPr wrap="square" rtlCol="0">
            <a:spAutoFit/>
          </a:bodyPr>
          <a:lstStyle/>
          <a:p>
            <a:pPr algn="ctr"/>
            <a:r>
              <a:rPr lang="en-GB" sz="2000" dirty="0" smtClean="0"/>
              <a:t>(Petersen </a:t>
            </a:r>
            <a:r>
              <a:rPr lang="en-GB" sz="2000" dirty="0"/>
              <a:t>&amp; </a:t>
            </a:r>
            <a:r>
              <a:rPr lang="en-GB" sz="2000" dirty="0" err="1"/>
              <a:t>Dubis</a:t>
            </a:r>
            <a:r>
              <a:rPr lang="en-GB" sz="2000" dirty="0"/>
              <a:t>, </a:t>
            </a:r>
            <a:r>
              <a:rPr lang="en-GB" sz="2000" dirty="0" smtClean="0"/>
              <a:t>2012)</a:t>
            </a:r>
            <a:endParaRPr lang="en-GB" sz="2000" dirty="0"/>
          </a:p>
        </p:txBody>
      </p:sp>
      <p:sp>
        <p:nvSpPr>
          <p:cNvPr id="8" name="TextBox 7"/>
          <p:cNvSpPr txBox="1"/>
          <p:nvPr/>
        </p:nvSpPr>
        <p:spPr>
          <a:xfrm>
            <a:off x="3743908" y="4734435"/>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smtClean="0"/>
              <a:t>inter-stimulus-interval (ISI)</a:t>
            </a:r>
            <a:endParaRPr lang="en-GB" dirty="0"/>
          </a:p>
        </p:txBody>
      </p:sp>
      <p:sp>
        <p:nvSpPr>
          <p:cNvPr id="9" name="TextBox 8"/>
          <p:cNvSpPr txBox="1"/>
          <p:nvPr/>
        </p:nvSpPr>
        <p:spPr>
          <a:xfrm>
            <a:off x="6876256" y="4872934"/>
            <a:ext cx="64807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smtClean="0"/>
              <a:t>HRF</a:t>
            </a:r>
            <a:endParaRPr lang="en-GB" dirty="0"/>
          </a:p>
        </p:txBody>
      </p:sp>
      <p:sp>
        <p:nvSpPr>
          <p:cNvPr id="10" name="TextBox 9"/>
          <p:cNvSpPr txBox="1"/>
          <p:nvPr/>
        </p:nvSpPr>
        <p:spPr>
          <a:xfrm>
            <a:off x="485003" y="5242266"/>
            <a:ext cx="158417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dirty="0" smtClean="0"/>
              <a:t>Rapid event-related design</a:t>
            </a:r>
            <a:endParaRPr lang="en-GB" dirty="0"/>
          </a:p>
        </p:txBody>
      </p:sp>
      <p:sp>
        <p:nvSpPr>
          <p:cNvPr id="11" name="TextBox 10"/>
          <p:cNvSpPr txBox="1"/>
          <p:nvPr/>
        </p:nvSpPr>
        <p:spPr>
          <a:xfrm>
            <a:off x="485003" y="4088104"/>
            <a:ext cx="1584176"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dirty="0" smtClean="0"/>
              <a:t>Slow event-related design</a:t>
            </a:r>
            <a:endParaRPr lang="en-GB" dirty="0"/>
          </a:p>
        </p:txBody>
      </p:sp>
      <p:cxnSp>
        <p:nvCxnSpPr>
          <p:cNvPr id="13" name="Straight Arrow Connector 12"/>
          <p:cNvCxnSpPr>
            <a:stCxn id="11" idx="3"/>
          </p:cNvCxnSpPr>
          <p:nvPr/>
        </p:nvCxnSpPr>
        <p:spPr>
          <a:xfrm>
            <a:off x="2069179" y="4411270"/>
            <a:ext cx="1494709" cy="5298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10" idx="3"/>
          </p:cNvCxnSpPr>
          <p:nvPr/>
        </p:nvCxnSpPr>
        <p:spPr>
          <a:xfrm flipV="1">
            <a:off x="2069179" y="5147900"/>
            <a:ext cx="1494709" cy="4175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8" idx="3"/>
          </p:cNvCxnSpPr>
          <p:nvPr/>
        </p:nvCxnSpPr>
        <p:spPr>
          <a:xfrm flipV="1">
            <a:off x="5400092" y="5057600"/>
            <a:ext cx="126014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5436096" y="4571836"/>
            <a:ext cx="936104" cy="369332"/>
          </a:xfrm>
          <a:prstGeom prst="rect">
            <a:avLst/>
          </a:prstGeom>
          <a:noFill/>
        </p:spPr>
        <p:txBody>
          <a:bodyPr wrap="square" rtlCol="0">
            <a:spAutoFit/>
          </a:bodyPr>
          <a:lstStyle/>
          <a:p>
            <a:pPr algn="ctr"/>
            <a:r>
              <a:rPr lang="en-GB" dirty="0" smtClean="0"/>
              <a:t>longer</a:t>
            </a:r>
            <a:endParaRPr lang="en-GB" dirty="0"/>
          </a:p>
        </p:txBody>
      </p:sp>
      <p:sp>
        <p:nvSpPr>
          <p:cNvPr id="19" name="TextBox 18"/>
          <p:cNvSpPr txBox="1"/>
          <p:nvPr/>
        </p:nvSpPr>
        <p:spPr>
          <a:xfrm>
            <a:off x="5436096" y="5147900"/>
            <a:ext cx="936104" cy="369332"/>
          </a:xfrm>
          <a:prstGeom prst="rect">
            <a:avLst/>
          </a:prstGeom>
          <a:noFill/>
        </p:spPr>
        <p:txBody>
          <a:bodyPr wrap="square" rtlCol="0">
            <a:spAutoFit/>
          </a:bodyPr>
          <a:lstStyle/>
          <a:p>
            <a:pPr algn="ctr"/>
            <a:r>
              <a:rPr lang="en-GB" dirty="0" smtClean="0"/>
              <a:t>shorter</a:t>
            </a:r>
            <a:endParaRPr lang="en-GB" dirty="0"/>
          </a:p>
        </p:txBody>
      </p:sp>
    </p:spTree>
    <p:extLst>
      <p:ext uri="{BB962C8B-B14F-4D97-AF65-F5344CB8AC3E}">
        <p14:creationId xmlns:p14="http://schemas.microsoft.com/office/powerpoint/2010/main" val="2352441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352928" cy="286232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GB" sz="2000" b="1" dirty="0" smtClean="0"/>
              <a:t>Advantages:</a:t>
            </a:r>
          </a:p>
          <a:p>
            <a:pPr marL="342900" indent="-342900" algn="just">
              <a:buFont typeface="Courier New" pitchFamily="49" charset="0"/>
              <a:buChar char="o"/>
            </a:pPr>
            <a:r>
              <a:rPr lang="en-GB" sz="2000" dirty="0"/>
              <a:t>A</a:t>
            </a:r>
            <a:r>
              <a:rPr lang="en-GB" sz="2000" dirty="0" smtClean="0"/>
              <a:t>nalyses </a:t>
            </a:r>
            <a:r>
              <a:rPr lang="en-GB" sz="2000" dirty="0"/>
              <a:t>related to individual responses to </a:t>
            </a:r>
            <a:r>
              <a:rPr lang="en-GB" sz="2000" dirty="0" smtClean="0"/>
              <a:t>trials.</a:t>
            </a:r>
          </a:p>
          <a:p>
            <a:pPr marL="342900" indent="-342900" algn="just">
              <a:buFont typeface="Courier New" pitchFamily="49" charset="0"/>
              <a:buChar char="o"/>
            </a:pPr>
            <a:r>
              <a:rPr lang="en-GB" sz="2000" dirty="0" smtClean="0"/>
              <a:t>Less </a:t>
            </a:r>
            <a:r>
              <a:rPr lang="en-GB" sz="2000" dirty="0"/>
              <a:t>sensitivity to head motion </a:t>
            </a:r>
            <a:r>
              <a:rPr lang="en-GB" sz="2000" dirty="0" err="1" smtClean="0"/>
              <a:t>artifacts</a:t>
            </a:r>
            <a:endParaRPr lang="en-GB" sz="2000" dirty="0" smtClean="0"/>
          </a:p>
          <a:p>
            <a:pPr marL="342900" indent="-342900" algn="just">
              <a:buFont typeface="Courier New" pitchFamily="49" charset="0"/>
              <a:buChar char="o"/>
            </a:pPr>
            <a:r>
              <a:rPr lang="en-GB" sz="2000" dirty="0" smtClean="0"/>
              <a:t>Can </a:t>
            </a:r>
            <a:r>
              <a:rPr lang="en-GB" sz="2000" dirty="0"/>
              <a:t>be used to assess practice </a:t>
            </a:r>
            <a:r>
              <a:rPr lang="en-GB" sz="2000" dirty="0" smtClean="0"/>
              <a:t>effects.</a:t>
            </a:r>
          </a:p>
          <a:p>
            <a:pPr marL="342900" indent="-342900" algn="just">
              <a:buFont typeface="Courier New" pitchFamily="49" charset="0"/>
              <a:buChar char="o"/>
            </a:pPr>
            <a:r>
              <a:rPr lang="en-GB" sz="2000" dirty="0"/>
              <a:t>R</a:t>
            </a:r>
            <a:r>
              <a:rPr lang="en-GB" sz="2000" dirty="0" smtClean="0"/>
              <a:t>andomization </a:t>
            </a:r>
            <a:r>
              <a:rPr lang="en-GB" sz="2000" dirty="0"/>
              <a:t>of the order of conditions </a:t>
            </a:r>
            <a:r>
              <a:rPr lang="en-GB" sz="2000" dirty="0" smtClean="0"/>
              <a:t>presented.</a:t>
            </a:r>
            <a:endParaRPr lang="en-GB" sz="2000" dirty="0"/>
          </a:p>
          <a:p>
            <a:pPr marL="342900" indent="-342900" algn="just">
              <a:buFont typeface="Courier New" pitchFamily="49" charset="0"/>
              <a:buChar char="o"/>
            </a:pPr>
            <a:r>
              <a:rPr lang="en-GB" sz="2000" dirty="0" smtClean="0"/>
              <a:t>Can </a:t>
            </a:r>
            <a:r>
              <a:rPr lang="en-GB" sz="2000" dirty="0"/>
              <a:t>also vary the time between stimulus </a:t>
            </a:r>
            <a:r>
              <a:rPr lang="en-GB" sz="2000" dirty="0" smtClean="0"/>
              <a:t>presentation.</a:t>
            </a:r>
          </a:p>
          <a:p>
            <a:pPr marL="342900" indent="-342900" algn="just">
              <a:buFont typeface="Courier New" pitchFamily="49" charset="0"/>
              <a:buChar char="o"/>
            </a:pPr>
            <a:r>
              <a:rPr lang="en-GB" sz="2000" dirty="0" smtClean="0"/>
              <a:t>Post </a:t>
            </a:r>
            <a:r>
              <a:rPr lang="en-GB" sz="2000" dirty="0"/>
              <a:t>hoc </a:t>
            </a:r>
            <a:r>
              <a:rPr lang="en-GB" sz="2000" dirty="0" smtClean="0"/>
              <a:t>methods. </a:t>
            </a:r>
          </a:p>
          <a:p>
            <a:pPr marL="342900" indent="-342900" algn="just">
              <a:buFont typeface="Courier New" pitchFamily="49" charset="0"/>
              <a:buChar char="o"/>
            </a:pPr>
            <a:r>
              <a:rPr lang="en-GB" sz="2000" dirty="0"/>
              <a:t>M</a:t>
            </a:r>
            <a:r>
              <a:rPr lang="en-GB" sz="2000" dirty="0" smtClean="0"/>
              <a:t>aintenance </a:t>
            </a:r>
            <a:r>
              <a:rPr lang="en-GB" sz="2000" dirty="0"/>
              <a:t>of a particular cognitive or </a:t>
            </a:r>
            <a:r>
              <a:rPr lang="en-GB" sz="2000" dirty="0" err="1"/>
              <a:t>attentional</a:t>
            </a:r>
            <a:r>
              <a:rPr lang="en-GB" sz="2000" dirty="0"/>
              <a:t> </a:t>
            </a:r>
            <a:r>
              <a:rPr lang="en-GB" sz="2000" dirty="0" smtClean="0"/>
              <a:t>set.</a:t>
            </a:r>
          </a:p>
          <a:p>
            <a:pPr marL="342900" indent="-342900" algn="just">
              <a:buFont typeface="Courier New" pitchFamily="49" charset="0"/>
              <a:buChar char="o"/>
            </a:pPr>
            <a:r>
              <a:rPr lang="en-GB" sz="2000" dirty="0" smtClean="0"/>
              <a:t>Decrease </a:t>
            </a:r>
            <a:r>
              <a:rPr lang="en-GB" sz="2000" dirty="0"/>
              <a:t>the latitude </a:t>
            </a:r>
            <a:r>
              <a:rPr lang="en-GB" sz="2000" dirty="0" smtClean="0"/>
              <a:t>the </a:t>
            </a:r>
            <a:r>
              <a:rPr lang="en-GB" sz="2000" dirty="0"/>
              <a:t>subject has for engaging alternative </a:t>
            </a:r>
            <a:r>
              <a:rPr lang="en-GB" sz="2000" dirty="0" smtClean="0"/>
              <a:t>strategies.</a:t>
            </a:r>
          </a:p>
        </p:txBody>
      </p:sp>
      <p:sp>
        <p:nvSpPr>
          <p:cNvPr id="3" name="TextBox 2"/>
          <p:cNvSpPr txBox="1"/>
          <p:nvPr/>
        </p:nvSpPr>
        <p:spPr>
          <a:xfrm>
            <a:off x="2088232" y="6165304"/>
            <a:ext cx="6948264" cy="400110"/>
          </a:xfrm>
          <a:prstGeom prst="rect">
            <a:avLst/>
          </a:prstGeom>
          <a:noFill/>
        </p:spPr>
        <p:txBody>
          <a:bodyPr wrap="square" rtlCol="0">
            <a:spAutoFit/>
          </a:bodyPr>
          <a:lstStyle/>
          <a:p>
            <a:pPr algn="ctr"/>
            <a:r>
              <a:rPr lang="en-GB" sz="2000" dirty="0"/>
              <a:t>(</a:t>
            </a:r>
            <a:r>
              <a:rPr lang="en-GB" sz="2000" dirty="0" err="1"/>
              <a:t>Amaro</a:t>
            </a:r>
            <a:r>
              <a:rPr lang="en-GB" sz="2000" dirty="0"/>
              <a:t> &amp; Barker, </a:t>
            </a:r>
            <a:r>
              <a:rPr lang="en-GB" sz="2000" dirty="0" smtClean="0"/>
              <a:t>2006; </a:t>
            </a:r>
            <a:r>
              <a:rPr lang="en-GB" sz="2000" dirty="0" err="1" smtClean="0"/>
              <a:t>Friston</a:t>
            </a:r>
            <a:r>
              <a:rPr lang="en-GB" sz="2000" dirty="0" smtClean="0"/>
              <a:t>, 2003; Petersen &amp; </a:t>
            </a:r>
            <a:r>
              <a:rPr lang="en-GB" sz="2000" dirty="0" err="1" smtClean="0"/>
              <a:t>Dubis</a:t>
            </a:r>
            <a:r>
              <a:rPr lang="en-GB" sz="2000" dirty="0" smtClean="0"/>
              <a:t>, 2012)</a:t>
            </a:r>
            <a:endParaRPr lang="en-GB" sz="2000" dirty="0"/>
          </a:p>
        </p:txBody>
      </p:sp>
      <p:sp>
        <p:nvSpPr>
          <p:cNvPr id="6" name="TextBox 5"/>
          <p:cNvSpPr txBox="1"/>
          <p:nvPr/>
        </p:nvSpPr>
        <p:spPr>
          <a:xfrm>
            <a:off x="467544" y="3789040"/>
            <a:ext cx="8352928"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GB" sz="2000" b="1" dirty="0"/>
              <a:t>Disadvantages:</a:t>
            </a:r>
          </a:p>
          <a:p>
            <a:pPr marL="342900" indent="-342900" algn="just">
              <a:buFont typeface="Wingdings" pitchFamily="2" charset="2"/>
              <a:buChar char="§"/>
            </a:pPr>
            <a:r>
              <a:rPr lang="en-GB" sz="2000" dirty="0"/>
              <a:t>Reduced ability to estimate the HRF properties of a single stimulus (Rapid event-related fMRI)</a:t>
            </a:r>
          </a:p>
          <a:p>
            <a:pPr marL="342900" indent="-342900" algn="just">
              <a:buFont typeface="Wingdings" pitchFamily="2" charset="2"/>
              <a:buChar char="§"/>
            </a:pPr>
            <a:r>
              <a:rPr lang="en-GB" sz="2000" dirty="0"/>
              <a:t>Linearity versus non-linearity of the BOLD interaction in overlapping HRFs (Rapid event-related fMRI).</a:t>
            </a:r>
          </a:p>
          <a:p>
            <a:pPr marL="342900" indent="-342900" algn="just">
              <a:buFont typeface="Wingdings" pitchFamily="2" charset="2"/>
              <a:buChar char="§"/>
            </a:pPr>
            <a:r>
              <a:rPr lang="en-GB" sz="2000" dirty="0"/>
              <a:t>Decrease of signal-to-noise</a:t>
            </a:r>
            <a:r>
              <a:rPr lang="en-GB" sz="2000" dirty="0" smtClean="0"/>
              <a:t>.</a:t>
            </a:r>
            <a:endParaRPr lang="en-GB" sz="2000" dirty="0"/>
          </a:p>
        </p:txBody>
      </p:sp>
    </p:spTree>
    <p:extLst>
      <p:ext uri="{BB962C8B-B14F-4D97-AF65-F5344CB8AC3E}">
        <p14:creationId xmlns:p14="http://schemas.microsoft.com/office/powerpoint/2010/main" val="2434902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67" t="25404" r="48228" b="11459"/>
          <a:stretch/>
        </p:blipFill>
        <p:spPr bwMode="auto">
          <a:xfrm>
            <a:off x="611560" y="44624"/>
            <a:ext cx="585825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345561" y="2670116"/>
            <a:ext cx="1370659" cy="400110"/>
          </a:xfrm>
          <a:prstGeom prst="rect">
            <a:avLst/>
          </a:prstGeom>
          <a:noFill/>
        </p:spPr>
        <p:txBody>
          <a:bodyPr wrap="square" rtlCol="0">
            <a:spAutoFit/>
          </a:bodyPr>
          <a:lstStyle/>
          <a:p>
            <a:pPr algn="ctr"/>
            <a:r>
              <a:rPr lang="en-GB" sz="2000" dirty="0" smtClean="0"/>
              <a:t>(Tie, 2009)</a:t>
            </a:r>
            <a:endParaRPr lang="en-GB" sz="2000" dirty="0"/>
          </a:p>
        </p:txBody>
      </p:sp>
      <p:sp>
        <p:nvSpPr>
          <p:cNvPr id="2" name="TextBox 1"/>
          <p:cNvSpPr txBox="1"/>
          <p:nvPr/>
        </p:nvSpPr>
        <p:spPr>
          <a:xfrm>
            <a:off x="150992" y="5085184"/>
            <a:ext cx="1512168"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dirty="0" smtClean="0"/>
              <a:t>Pre-surgical mapping</a:t>
            </a:r>
            <a:endParaRPr lang="en-GB" dirty="0"/>
          </a:p>
        </p:txBody>
      </p:sp>
      <p:sp>
        <p:nvSpPr>
          <p:cNvPr id="3" name="TextBox 2"/>
          <p:cNvSpPr txBox="1"/>
          <p:nvPr/>
        </p:nvSpPr>
        <p:spPr>
          <a:xfrm>
            <a:off x="2339752" y="5085183"/>
            <a:ext cx="174391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dirty="0" smtClean="0"/>
              <a:t>Antonym generation task</a:t>
            </a:r>
            <a:endParaRPr lang="en-GB" dirty="0"/>
          </a:p>
        </p:txBody>
      </p:sp>
      <p:sp>
        <p:nvSpPr>
          <p:cNvPr id="7" name="TextBox 6"/>
          <p:cNvSpPr txBox="1"/>
          <p:nvPr/>
        </p:nvSpPr>
        <p:spPr>
          <a:xfrm>
            <a:off x="4788024" y="5223683"/>
            <a:ext cx="12961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smtClean="0"/>
              <a:t>Up….Down</a:t>
            </a:r>
            <a:endParaRPr lang="en-GB" dirty="0"/>
          </a:p>
        </p:txBody>
      </p:sp>
      <p:sp>
        <p:nvSpPr>
          <p:cNvPr id="8" name="TextBox 7"/>
          <p:cNvSpPr txBox="1"/>
          <p:nvPr/>
        </p:nvSpPr>
        <p:spPr>
          <a:xfrm>
            <a:off x="6729734" y="5085182"/>
            <a:ext cx="216274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dirty="0" smtClean="0"/>
              <a:t>Blocked design VS Event-related design</a:t>
            </a:r>
            <a:endParaRPr lang="en-GB" dirty="0"/>
          </a:p>
        </p:txBody>
      </p:sp>
      <p:cxnSp>
        <p:nvCxnSpPr>
          <p:cNvPr id="10" name="Straight Arrow Connector 9"/>
          <p:cNvCxnSpPr>
            <a:stCxn id="2" idx="3"/>
          </p:cNvCxnSpPr>
          <p:nvPr/>
        </p:nvCxnSpPr>
        <p:spPr>
          <a:xfrm flipV="1">
            <a:off x="1663160" y="5408347"/>
            <a:ext cx="532576"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3" idx="3"/>
          </p:cNvCxnSpPr>
          <p:nvPr/>
        </p:nvCxnSpPr>
        <p:spPr>
          <a:xfrm flipV="1">
            <a:off x="4083668" y="5408347"/>
            <a:ext cx="560340"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7" idx="3"/>
          </p:cNvCxnSpPr>
          <p:nvPr/>
        </p:nvCxnSpPr>
        <p:spPr>
          <a:xfrm>
            <a:off x="6084168" y="5408349"/>
            <a:ext cx="504056"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3419872" y="6237312"/>
            <a:ext cx="252028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GB" sz="2000" dirty="0" smtClean="0"/>
              <a:t>Remember jittering!!!</a:t>
            </a:r>
            <a:endParaRPr lang="en-GB" sz="2000" dirty="0"/>
          </a:p>
        </p:txBody>
      </p:sp>
    </p:spTree>
    <p:extLst>
      <p:ext uri="{BB962C8B-B14F-4D97-AF65-F5344CB8AC3E}">
        <p14:creationId xmlns:p14="http://schemas.microsoft.com/office/powerpoint/2010/main" val="63233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4" y="161345"/>
            <a:ext cx="8568952"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GB" sz="2000" b="1" dirty="0"/>
              <a:t>Mixed </a:t>
            </a:r>
            <a:r>
              <a:rPr lang="en-GB" sz="2000" b="1" dirty="0" smtClean="0"/>
              <a:t>designs</a:t>
            </a:r>
          </a:p>
          <a:p>
            <a:pPr algn="just"/>
            <a:r>
              <a:rPr lang="en-GB" sz="2000" dirty="0"/>
              <a:t>A combination of block and event-related designs can provide information relating to ‘maintained’ versus ‘transient’ neural activity during paradigm </a:t>
            </a:r>
            <a:r>
              <a:rPr lang="en-GB" sz="2000" dirty="0" smtClean="0"/>
              <a:t>performance. </a:t>
            </a:r>
            <a:endParaRPr lang="en-GB" sz="2000" dirty="0"/>
          </a:p>
        </p:txBody>
      </p:sp>
      <p:sp>
        <p:nvSpPr>
          <p:cNvPr id="3" name="TextBox 2"/>
          <p:cNvSpPr txBox="1"/>
          <p:nvPr/>
        </p:nvSpPr>
        <p:spPr>
          <a:xfrm>
            <a:off x="287524" y="3501008"/>
            <a:ext cx="8568951" cy="286232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GB" sz="2000" b="1" dirty="0" smtClean="0"/>
              <a:t>Advantages:</a:t>
            </a:r>
          </a:p>
          <a:p>
            <a:pPr marL="342900" indent="-342900" algn="just">
              <a:buFont typeface="Courier New" pitchFamily="49" charset="0"/>
              <a:buChar char="o"/>
            </a:pPr>
            <a:r>
              <a:rPr lang="en-GB" sz="2000" dirty="0"/>
              <a:t>I</a:t>
            </a:r>
            <a:r>
              <a:rPr lang="en-GB" sz="2000" dirty="0" smtClean="0"/>
              <a:t>tem-related </a:t>
            </a:r>
            <a:r>
              <a:rPr lang="en-GB" sz="2000" dirty="0"/>
              <a:t>pattern of information processing (</a:t>
            </a:r>
            <a:r>
              <a:rPr lang="en-GB" sz="2000" dirty="0" smtClean="0"/>
              <a:t>transient activity).</a:t>
            </a:r>
          </a:p>
          <a:p>
            <a:pPr marL="342900" indent="-342900" algn="just">
              <a:buFont typeface="Courier New" pitchFamily="49" charset="0"/>
              <a:buChar char="o"/>
            </a:pPr>
            <a:r>
              <a:rPr lang="en-GB" sz="2000" dirty="0" smtClean="0"/>
              <a:t>Task-related </a:t>
            </a:r>
            <a:r>
              <a:rPr lang="en-GB" sz="2000" dirty="0"/>
              <a:t>information processing (</a:t>
            </a:r>
            <a:r>
              <a:rPr lang="en-GB" sz="2000" dirty="0" smtClean="0"/>
              <a:t>sustained activity).</a:t>
            </a:r>
          </a:p>
          <a:p>
            <a:pPr algn="just"/>
            <a:endParaRPr lang="en-GB" sz="2000" dirty="0"/>
          </a:p>
          <a:p>
            <a:pPr algn="just"/>
            <a:r>
              <a:rPr lang="en-GB" sz="2000" b="1" dirty="0" smtClean="0"/>
              <a:t>Disadvantages:</a:t>
            </a:r>
          </a:p>
          <a:p>
            <a:pPr marL="342900" indent="-342900" algn="just">
              <a:buFont typeface="Wingdings" pitchFamily="2" charset="2"/>
              <a:buChar char="§"/>
            </a:pPr>
            <a:r>
              <a:rPr lang="en-GB" sz="2000" dirty="0" smtClean="0"/>
              <a:t>Involves </a:t>
            </a:r>
            <a:r>
              <a:rPr lang="en-GB" sz="2000" dirty="0"/>
              <a:t>more assumptions than other </a:t>
            </a:r>
            <a:r>
              <a:rPr lang="en-GB" sz="2000" dirty="0" smtClean="0"/>
              <a:t>designs.</a:t>
            </a:r>
          </a:p>
          <a:p>
            <a:pPr marL="342900" indent="-342900" algn="just">
              <a:buFont typeface="Wingdings" pitchFamily="2" charset="2"/>
              <a:buChar char="§"/>
            </a:pPr>
            <a:r>
              <a:rPr lang="en-GB" sz="2000" dirty="0" smtClean="0"/>
              <a:t>Issues </a:t>
            </a:r>
            <a:r>
              <a:rPr lang="en-GB" sz="2000" dirty="0"/>
              <a:t>associated with poorer HRF shape </a:t>
            </a:r>
            <a:r>
              <a:rPr lang="en-GB" sz="2000" dirty="0" smtClean="0"/>
              <a:t>estimation.</a:t>
            </a:r>
          </a:p>
          <a:p>
            <a:pPr marL="342900" indent="-342900" algn="just">
              <a:buFont typeface="Wingdings" pitchFamily="2" charset="2"/>
              <a:buChar char="§"/>
            </a:pPr>
            <a:r>
              <a:rPr lang="en-GB" sz="2000" dirty="0" smtClean="0"/>
              <a:t>Post </a:t>
            </a:r>
            <a:r>
              <a:rPr lang="en-GB" sz="2000" dirty="0"/>
              <a:t>hoc analysis of </a:t>
            </a:r>
            <a:r>
              <a:rPr lang="en-GB" sz="2000" dirty="0" smtClean="0"/>
              <a:t>behaviour </a:t>
            </a:r>
            <a:r>
              <a:rPr lang="en-GB" sz="2000" dirty="0"/>
              <a:t>correlated </a:t>
            </a:r>
            <a:r>
              <a:rPr lang="en-GB" sz="2000" dirty="0" smtClean="0"/>
              <a:t>activation.</a:t>
            </a:r>
          </a:p>
          <a:p>
            <a:pPr marL="342900" indent="-342900" algn="just">
              <a:buFont typeface="Wingdings" pitchFamily="2" charset="2"/>
              <a:buChar char="§"/>
            </a:pPr>
            <a:r>
              <a:rPr lang="en-GB" sz="2000" dirty="0" smtClean="0"/>
              <a:t>Power considerations.</a:t>
            </a:r>
            <a:endParaRPr lang="en-GB" sz="20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66" t="46439" r="48228" b="30947"/>
          <a:stretch/>
        </p:blipFill>
        <p:spPr bwMode="auto">
          <a:xfrm>
            <a:off x="1765057" y="1772816"/>
            <a:ext cx="5387340" cy="165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88024" y="1628800"/>
            <a:ext cx="576064" cy="369332"/>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4211960" y="6444044"/>
            <a:ext cx="4865801" cy="369332"/>
          </a:xfrm>
          <a:prstGeom prst="rect">
            <a:avLst/>
          </a:prstGeom>
          <a:noFill/>
        </p:spPr>
        <p:txBody>
          <a:bodyPr wrap="square" rtlCol="0">
            <a:spAutoFit/>
          </a:bodyPr>
          <a:lstStyle/>
          <a:p>
            <a:pPr algn="ctr"/>
            <a:r>
              <a:rPr lang="en-GB" dirty="0"/>
              <a:t>(</a:t>
            </a:r>
            <a:r>
              <a:rPr lang="en-GB" dirty="0" err="1"/>
              <a:t>Amaro</a:t>
            </a:r>
            <a:r>
              <a:rPr lang="en-GB" dirty="0"/>
              <a:t> &amp; Barker, </a:t>
            </a:r>
            <a:r>
              <a:rPr lang="en-GB" dirty="0" smtClean="0"/>
              <a:t>2006; Petersen &amp; </a:t>
            </a:r>
            <a:r>
              <a:rPr lang="en-GB" dirty="0" err="1" smtClean="0"/>
              <a:t>Dubis</a:t>
            </a:r>
            <a:r>
              <a:rPr lang="en-GB" dirty="0" smtClean="0"/>
              <a:t>, 2012)</a:t>
            </a:r>
            <a:endParaRPr lang="en-GB" dirty="0"/>
          </a:p>
        </p:txBody>
      </p:sp>
      <p:sp>
        <p:nvSpPr>
          <p:cNvPr id="7" name="TextBox 6"/>
          <p:cNvSpPr txBox="1"/>
          <p:nvPr/>
        </p:nvSpPr>
        <p:spPr>
          <a:xfrm>
            <a:off x="4530472" y="1747312"/>
            <a:ext cx="1080120" cy="369332"/>
          </a:xfrm>
          <a:prstGeom prst="rect">
            <a:avLst/>
          </a:prstGeom>
          <a:noFill/>
        </p:spPr>
        <p:txBody>
          <a:bodyPr wrap="square" rtlCol="0">
            <a:spAutoFit/>
          </a:bodyPr>
          <a:lstStyle/>
          <a:p>
            <a:pPr algn="ctr"/>
            <a:r>
              <a:rPr lang="en-GB" dirty="0" smtClean="0"/>
              <a:t>baseline</a:t>
            </a:r>
            <a:endParaRPr lang="en-GB" dirty="0"/>
          </a:p>
        </p:txBody>
      </p:sp>
      <p:sp>
        <p:nvSpPr>
          <p:cNvPr id="8" name="TextBox 7"/>
          <p:cNvSpPr txBox="1"/>
          <p:nvPr/>
        </p:nvSpPr>
        <p:spPr>
          <a:xfrm>
            <a:off x="3707904" y="2123564"/>
            <a:ext cx="1152128" cy="369332"/>
          </a:xfrm>
          <a:prstGeom prst="rect">
            <a:avLst/>
          </a:prstGeom>
          <a:noFill/>
        </p:spPr>
        <p:txBody>
          <a:bodyPr wrap="square" rtlCol="0">
            <a:spAutoFit/>
          </a:bodyPr>
          <a:lstStyle/>
          <a:p>
            <a:pPr algn="ctr"/>
            <a:r>
              <a:rPr lang="en-GB" dirty="0" smtClean="0"/>
              <a:t>Task block</a:t>
            </a:r>
            <a:endParaRPr lang="en-GB" dirty="0"/>
          </a:p>
        </p:txBody>
      </p:sp>
      <p:sp>
        <p:nvSpPr>
          <p:cNvPr id="9" name="TextBox 8"/>
          <p:cNvSpPr txBox="1"/>
          <p:nvPr/>
        </p:nvSpPr>
        <p:spPr>
          <a:xfrm>
            <a:off x="6444208" y="2564904"/>
            <a:ext cx="864096" cy="369332"/>
          </a:xfrm>
          <a:prstGeom prst="rect">
            <a:avLst/>
          </a:prstGeom>
          <a:noFill/>
        </p:spPr>
        <p:txBody>
          <a:bodyPr wrap="square" rtlCol="0">
            <a:spAutoFit/>
          </a:bodyPr>
          <a:lstStyle/>
          <a:p>
            <a:r>
              <a:rPr lang="en-GB" dirty="0" smtClean="0"/>
              <a:t>events</a:t>
            </a:r>
            <a:endParaRPr lang="en-GB" dirty="0"/>
          </a:p>
        </p:txBody>
      </p:sp>
      <p:cxnSp>
        <p:nvCxnSpPr>
          <p:cNvPr id="11" name="Straight Arrow Connector 10"/>
          <p:cNvCxnSpPr/>
          <p:nvPr/>
        </p:nvCxnSpPr>
        <p:spPr>
          <a:xfrm>
            <a:off x="5070532" y="2055684"/>
            <a:ext cx="5524" cy="817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6012160" y="2749570"/>
            <a:ext cx="504056" cy="1846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87659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94" t="12097" r="48813" b="8333"/>
          <a:stretch/>
        </p:blipFill>
        <p:spPr bwMode="auto">
          <a:xfrm>
            <a:off x="1684020" y="260648"/>
            <a:ext cx="5775960" cy="582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4008" y="6341258"/>
            <a:ext cx="3024336" cy="400110"/>
          </a:xfrm>
          <a:prstGeom prst="rect">
            <a:avLst/>
          </a:prstGeom>
          <a:noFill/>
        </p:spPr>
        <p:txBody>
          <a:bodyPr wrap="square" rtlCol="0">
            <a:spAutoFit/>
          </a:bodyPr>
          <a:lstStyle/>
          <a:p>
            <a:pPr algn="ctr"/>
            <a:r>
              <a:rPr lang="en-GB" sz="2000" dirty="0" smtClean="0"/>
              <a:t>(Donaldson et al., 2001)</a:t>
            </a:r>
            <a:endParaRPr lang="en-GB" sz="2000" dirty="0"/>
          </a:p>
        </p:txBody>
      </p:sp>
    </p:spTree>
    <p:extLst>
      <p:ext uri="{BB962C8B-B14F-4D97-AF65-F5344CB8AC3E}">
        <p14:creationId xmlns:p14="http://schemas.microsoft.com/office/powerpoint/2010/main" val="326916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124744"/>
            <a:ext cx="561662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b="1" dirty="0"/>
              <a:t>fMRI </a:t>
            </a:r>
            <a:r>
              <a:rPr lang="en-GB" sz="2400" b="1" dirty="0" smtClean="0"/>
              <a:t>Adaptation </a:t>
            </a:r>
            <a:r>
              <a:rPr lang="en-GB" sz="2400" b="1" dirty="0"/>
              <a:t>(Repetition </a:t>
            </a:r>
            <a:r>
              <a:rPr lang="en-GB" sz="2400" b="1" dirty="0" smtClean="0"/>
              <a:t>Suppression)</a:t>
            </a:r>
          </a:p>
        </p:txBody>
      </p:sp>
      <p:graphicFrame>
        <p:nvGraphicFramePr>
          <p:cNvPr id="10" name="Diagram 9"/>
          <p:cNvGraphicFramePr/>
          <p:nvPr>
            <p:extLst>
              <p:ext uri="{D42A27DB-BD31-4B8C-83A1-F6EECF244321}">
                <p14:modId xmlns:p14="http://schemas.microsoft.com/office/powerpoint/2010/main" val="931733123"/>
              </p:ext>
            </p:extLst>
          </p:nvPr>
        </p:nvGraphicFramePr>
        <p:xfrm>
          <a:off x="1223628" y="1772816"/>
          <a:ext cx="6696744"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318720" y="152053"/>
            <a:ext cx="8506560" cy="769441"/>
          </a:xfrm>
          <a:prstGeom prst="rect">
            <a:avLst/>
          </a:prstGeom>
          <a:noFill/>
        </p:spPr>
        <p:txBody>
          <a:bodyPr wrap="none" lIns="91440" tIns="45720" rIns="91440" bIns="45720">
            <a:spAutoFit/>
          </a:bodyPr>
          <a:lstStyle/>
          <a:p>
            <a:pPr algn="ct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NOVEL </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EXPERIMENTAL </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PARADIGMS</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6876256" y="6330806"/>
            <a:ext cx="2232248" cy="338554"/>
          </a:xfrm>
          <a:prstGeom prst="rect">
            <a:avLst/>
          </a:prstGeom>
          <a:noFill/>
        </p:spPr>
        <p:txBody>
          <a:bodyPr wrap="square" rtlCol="0">
            <a:spAutoFit/>
          </a:bodyPr>
          <a:lstStyle/>
          <a:p>
            <a:pPr algn="ctr"/>
            <a:r>
              <a:rPr lang="en-GB" sz="1600" dirty="0" smtClean="0"/>
              <a:t>(Larsson &amp; Smith, 2012) </a:t>
            </a:r>
            <a:endParaRPr lang="en-GB" sz="1600" dirty="0"/>
          </a:p>
        </p:txBody>
      </p:sp>
      <p:sp>
        <p:nvSpPr>
          <p:cNvPr id="4" name="TextBox 3"/>
          <p:cNvSpPr txBox="1"/>
          <p:nvPr/>
        </p:nvSpPr>
        <p:spPr>
          <a:xfrm>
            <a:off x="323528" y="6072166"/>
            <a:ext cx="119053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dirty="0" smtClean="0"/>
              <a:t>Similar responses</a:t>
            </a:r>
            <a:endParaRPr lang="en-GB" dirty="0"/>
          </a:p>
        </p:txBody>
      </p:sp>
      <p:sp>
        <p:nvSpPr>
          <p:cNvPr id="5" name="TextBox 4"/>
          <p:cNvSpPr txBox="1"/>
          <p:nvPr/>
        </p:nvSpPr>
        <p:spPr>
          <a:xfrm>
            <a:off x="323528" y="4978040"/>
            <a:ext cx="1190536"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dirty="0" smtClean="0"/>
              <a:t>Reduced responses</a:t>
            </a:r>
            <a:endParaRPr lang="en-GB" dirty="0"/>
          </a:p>
        </p:txBody>
      </p:sp>
      <p:sp>
        <p:nvSpPr>
          <p:cNvPr id="6" name="TextBox 5"/>
          <p:cNvSpPr txBox="1"/>
          <p:nvPr/>
        </p:nvSpPr>
        <p:spPr>
          <a:xfrm>
            <a:off x="2555776" y="4978042"/>
            <a:ext cx="201622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smtClean="0"/>
              <a:t>Identical pairs VS </a:t>
            </a:r>
            <a:r>
              <a:rPr lang="en-GB" dirty="0" err="1" smtClean="0"/>
              <a:t>nonidentical</a:t>
            </a:r>
            <a:r>
              <a:rPr lang="en-GB" dirty="0" smtClean="0"/>
              <a:t> pairs</a:t>
            </a:r>
            <a:endParaRPr lang="en-GB" dirty="0"/>
          </a:p>
        </p:txBody>
      </p:sp>
      <p:sp>
        <p:nvSpPr>
          <p:cNvPr id="7" name="TextBox 6"/>
          <p:cNvSpPr txBox="1"/>
          <p:nvPr/>
        </p:nvSpPr>
        <p:spPr>
          <a:xfrm>
            <a:off x="2663788" y="6072167"/>
            <a:ext cx="1800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smtClean="0"/>
              <a:t>Repetitions and non repetitions</a:t>
            </a:r>
            <a:endParaRPr lang="en-GB" dirty="0"/>
          </a:p>
        </p:txBody>
      </p:sp>
      <p:sp>
        <p:nvSpPr>
          <p:cNvPr id="8" name="TextBox 7"/>
          <p:cNvSpPr txBox="1"/>
          <p:nvPr/>
        </p:nvSpPr>
        <p:spPr>
          <a:xfrm>
            <a:off x="5417408" y="4978041"/>
            <a:ext cx="130095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dirty="0" smtClean="0"/>
              <a:t>Neuronal selectivity</a:t>
            </a:r>
            <a:endParaRPr lang="en-GB" dirty="0"/>
          </a:p>
        </p:txBody>
      </p:sp>
      <p:sp>
        <p:nvSpPr>
          <p:cNvPr id="9" name="TextBox 8"/>
          <p:cNvSpPr txBox="1"/>
          <p:nvPr/>
        </p:nvSpPr>
        <p:spPr>
          <a:xfrm>
            <a:off x="5457018" y="6072167"/>
            <a:ext cx="122173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smtClean="0"/>
              <a:t>Lack of selectivity</a:t>
            </a:r>
            <a:endParaRPr lang="en-GB" dirty="0"/>
          </a:p>
        </p:txBody>
      </p:sp>
      <p:cxnSp>
        <p:nvCxnSpPr>
          <p:cNvPr id="13" name="Straight Arrow Connector 12"/>
          <p:cNvCxnSpPr>
            <a:stCxn id="5" idx="3"/>
          </p:cNvCxnSpPr>
          <p:nvPr/>
        </p:nvCxnSpPr>
        <p:spPr>
          <a:xfrm>
            <a:off x="1514064" y="5301206"/>
            <a:ext cx="897696"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6" idx="3"/>
          </p:cNvCxnSpPr>
          <p:nvPr/>
        </p:nvCxnSpPr>
        <p:spPr>
          <a:xfrm flipV="1">
            <a:off x="4572000" y="5301205"/>
            <a:ext cx="72008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4" idx="3"/>
          </p:cNvCxnSpPr>
          <p:nvPr/>
        </p:nvCxnSpPr>
        <p:spPr>
          <a:xfrm>
            <a:off x="1514064" y="6395332"/>
            <a:ext cx="104171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7" idx="3"/>
          </p:cNvCxnSpPr>
          <p:nvPr/>
        </p:nvCxnSpPr>
        <p:spPr>
          <a:xfrm flipV="1">
            <a:off x="4463988" y="6395331"/>
            <a:ext cx="828092"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84625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40" y="5099700"/>
            <a:ext cx="828092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GB" sz="2400" b="1" dirty="0" smtClean="0"/>
              <a:t>Main Advantage:</a:t>
            </a:r>
          </a:p>
          <a:p>
            <a:pPr marL="285750" indent="-285750" algn="just">
              <a:buFont typeface="Arial" pitchFamily="34" charset="0"/>
              <a:buChar char="•"/>
            </a:pPr>
            <a:r>
              <a:rPr lang="en-GB" sz="2400" dirty="0" smtClean="0"/>
              <a:t>Potential </a:t>
            </a:r>
            <a:r>
              <a:rPr lang="en-GB" sz="2400" dirty="0"/>
              <a:t>superiority over standard fMRI paradigms with </a:t>
            </a:r>
            <a:r>
              <a:rPr lang="en-GB" sz="2400" dirty="0" smtClean="0"/>
              <a:t>regard to </a:t>
            </a:r>
            <a:r>
              <a:rPr lang="en-GB" sz="2400" dirty="0"/>
              <a:t>tapping into functional specificity of neuronal populations </a:t>
            </a:r>
            <a:r>
              <a:rPr lang="en-GB" sz="2400" dirty="0" smtClean="0"/>
              <a:t>(</a:t>
            </a:r>
            <a:r>
              <a:rPr lang="en-GB" sz="2400" dirty="0" err="1" smtClean="0"/>
              <a:t>Segaert</a:t>
            </a:r>
            <a:r>
              <a:rPr lang="en-GB" sz="2400" dirty="0" smtClean="0"/>
              <a:t> et al., 2013).</a:t>
            </a:r>
            <a:endParaRPr lang="en-GB"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889" t="17084" r="11215" b="18737"/>
          <a:stretch/>
        </p:blipFill>
        <p:spPr bwMode="auto">
          <a:xfrm>
            <a:off x="683568" y="260648"/>
            <a:ext cx="4800600" cy="469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48164" y="2407998"/>
            <a:ext cx="2664296" cy="400110"/>
          </a:xfrm>
          <a:prstGeom prst="rect">
            <a:avLst/>
          </a:prstGeom>
          <a:noFill/>
        </p:spPr>
        <p:txBody>
          <a:bodyPr wrap="square" rtlCol="0">
            <a:spAutoFit/>
          </a:bodyPr>
          <a:lstStyle/>
          <a:p>
            <a:pPr algn="ctr"/>
            <a:r>
              <a:rPr lang="en-GB" sz="2000" dirty="0" smtClean="0"/>
              <a:t>(Larsson &amp; Smith, 2012) </a:t>
            </a:r>
            <a:endParaRPr lang="en-GB" sz="2000" dirty="0"/>
          </a:p>
        </p:txBody>
      </p:sp>
    </p:spTree>
    <p:extLst>
      <p:ext uri="{BB962C8B-B14F-4D97-AF65-F5344CB8AC3E}">
        <p14:creationId xmlns:p14="http://schemas.microsoft.com/office/powerpoint/2010/main" val="263470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400" b="1" dirty="0" smtClean="0"/>
              <a:t>Resting state fMRI</a:t>
            </a:r>
          </a:p>
          <a:p>
            <a:pPr algn="just"/>
            <a:r>
              <a:rPr lang="en-GB" sz="2400" dirty="0"/>
              <a:t>An alternative to the paradigms used in conventional designs is to let the subject lay inside the MR scanner doing nothing, and observe variations of the BOLD response related to spontaneous activity, or ‘resting state</a:t>
            </a:r>
            <a:r>
              <a:rPr lang="en-GB" sz="2400" dirty="0" smtClean="0"/>
              <a:t>’.</a:t>
            </a:r>
          </a:p>
        </p:txBody>
      </p:sp>
      <p:sp>
        <p:nvSpPr>
          <p:cNvPr id="4" name="TextBox 3"/>
          <p:cNvSpPr txBox="1"/>
          <p:nvPr/>
        </p:nvSpPr>
        <p:spPr>
          <a:xfrm>
            <a:off x="4427984" y="6341258"/>
            <a:ext cx="4104456" cy="400110"/>
          </a:xfrm>
          <a:prstGeom prst="rect">
            <a:avLst/>
          </a:prstGeom>
          <a:noFill/>
        </p:spPr>
        <p:txBody>
          <a:bodyPr wrap="square" rtlCol="0">
            <a:spAutoFit/>
          </a:bodyPr>
          <a:lstStyle/>
          <a:p>
            <a:pPr algn="ctr"/>
            <a:r>
              <a:rPr lang="en-GB" sz="2000" dirty="0"/>
              <a:t>(</a:t>
            </a:r>
            <a:r>
              <a:rPr lang="en-GB" sz="2000" dirty="0" err="1"/>
              <a:t>Amaro</a:t>
            </a:r>
            <a:r>
              <a:rPr lang="en-GB" sz="2000" dirty="0"/>
              <a:t> &amp; Barker, </a:t>
            </a:r>
            <a:r>
              <a:rPr lang="en-GB" sz="2000" dirty="0" smtClean="0"/>
              <a:t>2006; Lowe, 2012)</a:t>
            </a:r>
            <a:endParaRPr lang="en-GB" sz="2000" dirty="0"/>
          </a:p>
        </p:txBody>
      </p:sp>
      <p:graphicFrame>
        <p:nvGraphicFramePr>
          <p:cNvPr id="5" name="Diagram 4"/>
          <p:cNvGraphicFramePr/>
          <p:nvPr>
            <p:extLst>
              <p:ext uri="{D42A27DB-BD31-4B8C-83A1-F6EECF244321}">
                <p14:modId xmlns:p14="http://schemas.microsoft.com/office/powerpoint/2010/main" val="22666005"/>
              </p:ext>
            </p:extLst>
          </p:nvPr>
        </p:nvGraphicFramePr>
        <p:xfrm>
          <a:off x="899592" y="2775704"/>
          <a:ext cx="7344816" cy="33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4551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660" t="12500" r="21874" b="27857"/>
          <a:stretch/>
        </p:blipFill>
        <p:spPr bwMode="auto">
          <a:xfrm>
            <a:off x="718777" y="772623"/>
            <a:ext cx="7706446" cy="474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44208" y="5507940"/>
            <a:ext cx="2088232" cy="369332"/>
          </a:xfrm>
          <a:prstGeom prst="rect">
            <a:avLst/>
          </a:prstGeom>
          <a:noFill/>
        </p:spPr>
        <p:txBody>
          <a:bodyPr wrap="square" rtlCol="0">
            <a:spAutoFit/>
          </a:bodyPr>
          <a:lstStyle/>
          <a:p>
            <a:r>
              <a:rPr lang="en-GB" dirty="0" smtClean="0"/>
              <a:t>(Donaldson, 2004)</a:t>
            </a:r>
            <a:endParaRPr lang="en-GB" dirty="0"/>
          </a:p>
        </p:txBody>
      </p:sp>
      <p:sp>
        <p:nvSpPr>
          <p:cNvPr id="3" name="TextBox 2"/>
          <p:cNvSpPr txBox="1"/>
          <p:nvPr/>
        </p:nvSpPr>
        <p:spPr>
          <a:xfrm>
            <a:off x="718777" y="5910371"/>
            <a:ext cx="7706445" cy="830997"/>
          </a:xfrm>
          <a:prstGeom prst="rect">
            <a:avLst/>
          </a:prstGeom>
          <a:noFill/>
        </p:spPr>
        <p:txBody>
          <a:bodyPr wrap="square" rtlCol="0">
            <a:spAutoFit/>
          </a:bodyPr>
          <a:lstStyle/>
          <a:p>
            <a:pPr algn="just"/>
            <a:r>
              <a:rPr lang="en-GB" sz="2400" b="1" dirty="0"/>
              <a:t>Think about </a:t>
            </a:r>
            <a:r>
              <a:rPr lang="en-GB" sz="2400" b="1" dirty="0" smtClean="0"/>
              <a:t>your study EFFICIENCY, DESIGN </a:t>
            </a:r>
            <a:r>
              <a:rPr lang="en-GB" sz="2400" b="1" dirty="0"/>
              <a:t>and </a:t>
            </a:r>
            <a:r>
              <a:rPr lang="en-GB" sz="2400" b="1" dirty="0" smtClean="0"/>
              <a:t>CONTRASTS </a:t>
            </a:r>
            <a:r>
              <a:rPr lang="en-GB" sz="2400" b="1" dirty="0"/>
              <a:t>before you start</a:t>
            </a:r>
            <a:r>
              <a:rPr lang="en-GB" sz="2400" b="1" dirty="0" smtClean="0"/>
              <a:t>!</a:t>
            </a:r>
            <a:endParaRPr lang="en-GB" sz="2400" b="1" dirty="0"/>
          </a:p>
        </p:txBody>
      </p:sp>
      <p:sp>
        <p:nvSpPr>
          <p:cNvPr id="5" name="Rectangle 4"/>
          <p:cNvSpPr/>
          <p:nvPr/>
        </p:nvSpPr>
        <p:spPr>
          <a:xfrm>
            <a:off x="2924882" y="44624"/>
            <a:ext cx="3294236" cy="769441"/>
          </a:xfrm>
          <a:prstGeom prst="rect">
            <a:avLst/>
          </a:prstGeom>
          <a:noFill/>
        </p:spPr>
        <p:txBody>
          <a:bodyPr wrap="none" lIns="91440" tIns="45720" rIns="91440" bIns="45720">
            <a:spAutoFit/>
          </a:bodyPr>
          <a:lstStyle/>
          <a:p>
            <a:pPr algn="ct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CONCLUSION</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33510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63"/>
            <a:ext cx="82296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References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249382" y="997527"/>
            <a:ext cx="8661862" cy="5503025"/>
          </a:xfrm>
        </p:spPr>
        <p:txBody>
          <a:bodyPr>
            <a:normAutofit lnSpcReduction="10000"/>
          </a:bodyPr>
          <a:lstStyle/>
          <a:p>
            <a:r>
              <a:rPr lang="en-GB" sz="2000" dirty="0" smtClean="0">
                <a:hlinkClick r:id="rId3"/>
              </a:rPr>
              <a:t>http://imaging.mrc-cbu.cam.ac.uk/imaging/DesignEfficiency</a:t>
            </a:r>
            <a:endParaRPr lang="en-GB" sz="2000" dirty="0" smtClean="0"/>
          </a:p>
          <a:p>
            <a:r>
              <a:rPr lang="en-GB" sz="2000" dirty="0">
                <a:hlinkClick r:id="rId4"/>
              </a:rPr>
              <a:t>http://www.thefouriertransform.com</a:t>
            </a:r>
            <a:r>
              <a:rPr lang="en-GB" sz="2000" dirty="0" smtClean="0">
                <a:hlinkClick r:id="rId4"/>
              </a:rPr>
              <a:t>/</a:t>
            </a:r>
            <a:endParaRPr lang="en-US" sz="2000" dirty="0" smtClean="0"/>
          </a:p>
          <a:p>
            <a:r>
              <a:rPr lang="en-US" sz="2000" dirty="0" smtClean="0"/>
              <a:t>Previous </a:t>
            </a:r>
            <a:r>
              <a:rPr lang="en-US" sz="2000" dirty="0" err="1" smtClean="0"/>
              <a:t>MfD</a:t>
            </a:r>
            <a:r>
              <a:rPr lang="en-US" sz="2000" dirty="0" smtClean="0"/>
              <a:t> </a:t>
            </a:r>
            <a:r>
              <a:rPr lang="en-US" sz="2000" dirty="0" smtClean="0"/>
              <a:t>slides</a:t>
            </a:r>
          </a:p>
          <a:p>
            <a:r>
              <a:rPr lang="en-US" sz="2000" dirty="0" err="1"/>
              <a:t>Amaro</a:t>
            </a:r>
            <a:r>
              <a:rPr lang="en-US" sz="2000" dirty="0"/>
              <a:t>, E., &amp; Barker, G. J. (2006). Study design in fMRI: Basic principles. </a:t>
            </a:r>
            <a:r>
              <a:rPr lang="en-US" sz="2000" i="1" dirty="0"/>
              <a:t>Brain and Cognition, 60,</a:t>
            </a:r>
            <a:r>
              <a:rPr lang="en-US" sz="2000" dirty="0"/>
              <a:t> 220-232. </a:t>
            </a:r>
            <a:r>
              <a:rPr lang="en-US" sz="2000" dirty="0" err="1"/>
              <a:t>doi</a:t>
            </a:r>
            <a:r>
              <a:rPr lang="en-US" sz="2000" dirty="0"/>
              <a:t>: 10.1016/j.bandc.2005.11.009</a:t>
            </a:r>
          </a:p>
          <a:p>
            <a:r>
              <a:rPr lang="en-US" sz="2000" dirty="0"/>
              <a:t>Donaldson, D. I. (2004). Parsing brain activity with fMRI and mixed designs: what kind of a state is neuroimaging in? </a:t>
            </a:r>
            <a:r>
              <a:rPr lang="en-US" sz="2000" i="1" dirty="0"/>
              <a:t>Trends in Neurosciences, 27,</a:t>
            </a:r>
            <a:r>
              <a:rPr lang="en-US" sz="2000" dirty="0"/>
              <a:t> 442-444. </a:t>
            </a:r>
            <a:r>
              <a:rPr lang="en-US" sz="2000" dirty="0" err="1"/>
              <a:t>doi</a:t>
            </a:r>
            <a:r>
              <a:rPr lang="en-US" sz="2000" dirty="0"/>
              <a:t>: 10.1016/j.tins.2004.06.001</a:t>
            </a:r>
          </a:p>
          <a:p>
            <a:r>
              <a:rPr lang="en-US" sz="2000" dirty="0"/>
              <a:t>Donaldson, D. I., Petersen, S. E., </a:t>
            </a:r>
            <a:r>
              <a:rPr lang="en-US" sz="2000" dirty="0" err="1"/>
              <a:t>Ollinger</a:t>
            </a:r>
            <a:r>
              <a:rPr lang="en-US" sz="2000" dirty="0"/>
              <a:t>, J. M., &amp; Buckner, R. L. (2001). Dissociating state and item components of recognition memory using fMRI. </a:t>
            </a:r>
            <a:r>
              <a:rPr lang="en-US" sz="2000" i="1" dirty="0" err="1"/>
              <a:t>Neuroimage</a:t>
            </a:r>
            <a:r>
              <a:rPr lang="en-US" sz="2000" i="1" dirty="0"/>
              <a:t>, 13,</a:t>
            </a:r>
            <a:r>
              <a:rPr lang="en-US" sz="2000" dirty="0"/>
              <a:t> 129-142. </a:t>
            </a:r>
            <a:r>
              <a:rPr lang="en-US" sz="2000" dirty="0" err="1"/>
              <a:t>doi</a:t>
            </a:r>
            <a:r>
              <a:rPr lang="en-US" sz="2000" dirty="0"/>
              <a:t>: 10.1006/nimg.2000.0664</a:t>
            </a:r>
          </a:p>
          <a:p>
            <a:r>
              <a:rPr lang="en-GB" sz="2000" dirty="0" err="1"/>
              <a:t>Friston</a:t>
            </a:r>
            <a:r>
              <a:rPr lang="en-GB" sz="2000" dirty="0"/>
              <a:t>, K. J. (2004). Introduction: experimental design and statistical parametric mapping. In R. S. J. </a:t>
            </a:r>
            <a:r>
              <a:rPr lang="en-GB" sz="2000" dirty="0" err="1"/>
              <a:t>Frackowiak</a:t>
            </a:r>
            <a:r>
              <a:rPr lang="en-GB" sz="2000" dirty="0"/>
              <a:t> et al. (Eds.), </a:t>
            </a:r>
            <a:r>
              <a:rPr lang="en-GB" sz="2000" i="1" dirty="0"/>
              <a:t>Human brain function </a:t>
            </a:r>
            <a:r>
              <a:rPr lang="en-GB" sz="2000" dirty="0"/>
              <a:t>(pp. 599-634). London: Academic Press</a:t>
            </a:r>
            <a:r>
              <a:rPr lang="en-GB" sz="2000" dirty="0" smtClean="0"/>
              <a:t>.</a:t>
            </a:r>
          </a:p>
          <a:p>
            <a:r>
              <a:rPr lang="en-US" sz="2000" dirty="0"/>
              <a:t>Henson, R. (2006). Efficient experimental design for fMRI. In K. J. </a:t>
            </a:r>
            <a:r>
              <a:rPr lang="en-US" sz="2000" dirty="0" err="1"/>
              <a:t>Friston</a:t>
            </a:r>
            <a:r>
              <a:rPr lang="en-US" sz="2000" dirty="0"/>
              <a:t>, J. T. </a:t>
            </a:r>
            <a:r>
              <a:rPr lang="en-US" sz="2000" dirty="0" err="1"/>
              <a:t>Ashburner</a:t>
            </a:r>
            <a:r>
              <a:rPr lang="en-US" sz="2000" dirty="0"/>
              <a:t>, S. T. </a:t>
            </a:r>
            <a:r>
              <a:rPr lang="en-US" sz="2000" dirty="0" err="1"/>
              <a:t>Kiebel</a:t>
            </a:r>
            <a:r>
              <a:rPr lang="en-US" sz="2000" dirty="0"/>
              <a:t>, T. E. Nichols, &amp; W. D. Penny (Eds.), </a:t>
            </a:r>
            <a:r>
              <a:rPr lang="en-US" sz="2000" i="1" dirty="0"/>
              <a:t>Statistical parametric mapping: The analysis of functional brain images</a:t>
            </a:r>
            <a:r>
              <a:rPr lang="en-US" sz="2000" dirty="0"/>
              <a:t> (pp. 193-210). London: Academic Press.</a:t>
            </a:r>
            <a:endParaRPr lang="en-US" sz="2000" dirty="0" smtClean="0"/>
          </a:p>
          <a:p>
            <a:endParaRPr lang="en-US" sz="2400" dirty="0" smtClean="0"/>
          </a:p>
          <a:p>
            <a:endParaRPr lang="en-US" sz="2400" dirty="0" smtClean="0"/>
          </a:p>
        </p:txBody>
      </p:sp>
    </p:spTree>
    <p:extLst>
      <p:ext uri="{BB962C8B-B14F-4D97-AF65-F5344CB8AC3E}">
        <p14:creationId xmlns:p14="http://schemas.microsoft.com/office/powerpoint/2010/main" val="694072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Some basic concepts…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3"/>
          <a:stretch>
            <a:fillRect/>
          </a:stretch>
        </p:blipFill>
        <p:spPr>
          <a:xfrm>
            <a:off x="3785237" y="3536792"/>
            <a:ext cx="2326103" cy="1743705"/>
          </a:xfrm>
          <a:prstGeom prst="rect">
            <a:avLst/>
          </a:prstGeom>
        </p:spPr>
      </p:pic>
      <p:sp>
        <p:nvSpPr>
          <p:cNvPr id="15" name="TextBox 14"/>
          <p:cNvSpPr txBox="1"/>
          <p:nvPr/>
        </p:nvSpPr>
        <p:spPr>
          <a:xfrm>
            <a:off x="4481399" y="3073562"/>
            <a:ext cx="1163337" cy="646331"/>
          </a:xfrm>
          <a:prstGeom prst="rect">
            <a:avLst/>
          </a:prstGeom>
          <a:noFill/>
        </p:spPr>
        <p:txBody>
          <a:bodyPr wrap="none" rtlCol="0">
            <a:spAutoFit/>
          </a:bodyPr>
          <a:lstStyle/>
          <a:p>
            <a:pPr algn="ctr"/>
            <a:r>
              <a:rPr lang="en-US" dirty="0" smtClean="0"/>
              <a:t>x</a:t>
            </a:r>
            <a:br>
              <a:rPr lang="en-US" dirty="0" smtClean="0"/>
            </a:br>
            <a:r>
              <a:rPr lang="en-US" dirty="0" smtClean="0"/>
              <a:t>(convolve)</a:t>
            </a:r>
            <a:endParaRPr lang="en-US" dirty="0"/>
          </a:p>
        </p:txBody>
      </p:sp>
      <p:pic>
        <p:nvPicPr>
          <p:cNvPr id="18" name="Picture 1030"/>
          <p:cNvPicPr>
            <a:picLocks noChangeAspect="1" noChangeArrowheads="1"/>
          </p:cNvPicPr>
          <p:nvPr/>
        </p:nvPicPr>
        <p:blipFill>
          <a:blip r:embed="rId4"/>
          <a:srcRect/>
          <a:stretch>
            <a:fillRect/>
          </a:stretch>
        </p:blipFill>
        <p:spPr bwMode="auto">
          <a:xfrm>
            <a:off x="3094668" y="2014261"/>
            <a:ext cx="3646488" cy="944563"/>
          </a:xfrm>
          <a:prstGeom prst="rect">
            <a:avLst/>
          </a:prstGeom>
          <a:noFill/>
          <a:ln w="9525">
            <a:noFill/>
            <a:miter lim="800000"/>
            <a:headEnd/>
            <a:tailEnd/>
          </a:ln>
          <a:effectLst/>
        </p:spPr>
      </p:pic>
      <p:grpSp>
        <p:nvGrpSpPr>
          <p:cNvPr id="19" name="Group 1036"/>
          <p:cNvGrpSpPr>
            <a:grpSpLocks/>
          </p:cNvGrpSpPr>
          <p:nvPr/>
        </p:nvGrpSpPr>
        <p:grpSpPr bwMode="auto">
          <a:xfrm>
            <a:off x="1897693" y="5544062"/>
            <a:ext cx="4843463" cy="920750"/>
            <a:chOff x="42" y="3664"/>
            <a:chExt cx="3051" cy="580"/>
          </a:xfrm>
        </p:grpSpPr>
        <p:pic>
          <p:nvPicPr>
            <p:cNvPr id="21" name="Picture 1038"/>
            <p:cNvPicPr>
              <a:picLocks noChangeAspect="1" noChangeArrowheads="1"/>
            </p:cNvPicPr>
            <p:nvPr/>
          </p:nvPicPr>
          <p:blipFill>
            <a:blip r:embed="rId5"/>
            <a:srcRect/>
            <a:stretch>
              <a:fillRect/>
            </a:stretch>
          </p:blipFill>
          <p:spPr bwMode="auto">
            <a:xfrm>
              <a:off x="816" y="3664"/>
              <a:ext cx="2277" cy="580"/>
            </a:xfrm>
            <a:prstGeom prst="rect">
              <a:avLst/>
            </a:prstGeom>
            <a:noFill/>
            <a:ln w="9525">
              <a:noFill/>
              <a:miter lim="800000"/>
              <a:headEnd/>
              <a:tailEnd/>
            </a:ln>
            <a:effectLst/>
          </p:spPr>
        </p:pic>
        <p:sp>
          <p:nvSpPr>
            <p:cNvPr id="22" name="Text Box 1039"/>
            <p:cNvSpPr txBox="1">
              <a:spLocks noChangeArrowheads="1"/>
            </p:cNvSpPr>
            <p:nvPr/>
          </p:nvSpPr>
          <p:spPr bwMode="auto">
            <a:xfrm>
              <a:off x="42" y="3781"/>
              <a:ext cx="708" cy="291"/>
            </a:xfrm>
            <a:prstGeom prst="rect">
              <a:avLst/>
            </a:prstGeom>
            <a:noFill/>
            <a:ln w="9525">
              <a:noFill/>
              <a:miter lim="800000"/>
              <a:headEnd/>
              <a:tailEnd/>
            </a:ln>
            <a:effectLst/>
          </p:spPr>
          <p:txBody>
            <a:bodyPr wrap="none">
              <a:prstTxWarp prst="textNoShape">
                <a:avLst/>
              </a:prstTxWarp>
              <a:spAutoFit/>
            </a:bodyPr>
            <a:lstStyle/>
            <a:p>
              <a:pPr algn="ctr"/>
              <a:r>
                <a:rPr lang="en-US" sz="1200" dirty="0"/>
                <a:t>CONVOLVED</a:t>
              </a:r>
            </a:p>
            <a:p>
              <a:pPr algn="ctr"/>
              <a:r>
                <a:rPr lang="en-US" sz="1200" dirty="0"/>
                <a:t>WITH HRF</a:t>
              </a:r>
            </a:p>
          </p:txBody>
        </p:sp>
      </p:grpSp>
      <p:sp>
        <p:nvSpPr>
          <p:cNvPr id="23" name="TextBox 22"/>
          <p:cNvSpPr txBox="1"/>
          <p:nvPr/>
        </p:nvSpPr>
        <p:spPr>
          <a:xfrm>
            <a:off x="2126692" y="2318448"/>
            <a:ext cx="2951156" cy="307777"/>
          </a:xfrm>
          <a:prstGeom prst="rect">
            <a:avLst/>
          </a:prstGeom>
          <a:noFill/>
        </p:spPr>
        <p:txBody>
          <a:bodyPr wrap="square" rtlCol="0">
            <a:spAutoFit/>
          </a:bodyPr>
          <a:lstStyle/>
          <a:p>
            <a:r>
              <a:rPr lang="en-US" sz="1400" dirty="0" smtClean="0"/>
              <a:t>BOXCAR</a:t>
            </a:r>
            <a:endParaRPr lang="en-US" sz="1400" dirty="0"/>
          </a:p>
        </p:txBody>
      </p:sp>
      <p:sp>
        <p:nvSpPr>
          <p:cNvPr id="25" name="Text Box 1040"/>
          <p:cNvSpPr txBox="1">
            <a:spLocks noChangeArrowheads="1"/>
          </p:cNvSpPr>
          <p:nvPr/>
        </p:nvSpPr>
        <p:spPr bwMode="auto">
          <a:xfrm>
            <a:off x="3715936" y="1542539"/>
            <a:ext cx="2723823" cy="461665"/>
          </a:xfrm>
          <a:prstGeom prst="rect">
            <a:avLst/>
          </a:prstGeom>
          <a:noFill/>
          <a:ln w="9525">
            <a:noFill/>
            <a:miter lim="800000"/>
            <a:headEnd/>
            <a:tailEnd/>
          </a:ln>
          <a:effectLst/>
        </p:spPr>
        <p:txBody>
          <a:bodyPr wrap="square">
            <a:prstTxWarp prst="textNoShape">
              <a:avLst/>
            </a:prstTxWarp>
            <a:spAutoFit/>
          </a:bodyPr>
          <a:lstStyle/>
          <a:p>
            <a:r>
              <a:rPr lang="en-US" sz="1200" dirty="0"/>
              <a:t>PREDICTED ACTIVATION IN</a:t>
            </a:r>
            <a:r>
              <a:rPr lang="en-US" sz="1200" dirty="0" smtClean="0"/>
              <a:t> VISUAL AREA</a:t>
            </a:r>
            <a:endParaRPr lang="en-US" sz="1200" dirty="0"/>
          </a:p>
        </p:txBody>
      </p:sp>
    </p:spTree>
    <p:extLst>
      <p:ext uri="{BB962C8B-B14F-4D97-AF65-F5344CB8AC3E}">
        <p14:creationId xmlns:p14="http://schemas.microsoft.com/office/powerpoint/2010/main" val="216434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506" y="601634"/>
            <a:ext cx="8744988" cy="5654732"/>
          </a:xfrm>
        </p:spPr>
        <p:txBody>
          <a:bodyPr>
            <a:noAutofit/>
          </a:bodyPr>
          <a:lstStyle/>
          <a:p>
            <a:r>
              <a:rPr lang="en-GB" sz="2000" dirty="0"/>
              <a:t>Larsson, J., &amp; Smith, A. T. (2012). fMRI repetition suppression: Neuronal adaptation or stimulus expectation? </a:t>
            </a:r>
            <a:r>
              <a:rPr lang="en-GB" sz="2000" i="1" dirty="0"/>
              <a:t>Cerebral Cortex, 22, </a:t>
            </a:r>
            <a:r>
              <a:rPr lang="en-GB" sz="2000" dirty="0"/>
              <a:t>567-576. </a:t>
            </a:r>
            <a:r>
              <a:rPr lang="en-GB" sz="2000" dirty="0" err="1"/>
              <a:t>doi</a:t>
            </a:r>
            <a:r>
              <a:rPr lang="en-GB" sz="2000" dirty="0"/>
              <a:t>: 10.1093/</a:t>
            </a:r>
            <a:r>
              <a:rPr lang="en-GB" sz="2000" dirty="0" err="1"/>
              <a:t>cercor</a:t>
            </a:r>
            <a:r>
              <a:rPr lang="en-GB" sz="2000" dirty="0"/>
              <a:t>/bhr119</a:t>
            </a:r>
          </a:p>
          <a:p>
            <a:r>
              <a:rPr lang="en-GB" sz="2000" dirty="0"/>
              <a:t>Lowe, M. J. (2012). The emergence of doing ''nothing'' as a viable paradigm design. </a:t>
            </a:r>
            <a:r>
              <a:rPr lang="en-GB" sz="2000" i="1" dirty="0" err="1"/>
              <a:t>Neuroimage</a:t>
            </a:r>
            <a:r>
              <a:rPr lang="en-GB" sz="2000" i="1" dirty="0"/>
              <a:t>, 62,</a:t>
            </a:r>
            <a:r>
              <a:rPr lang="en-GB" sz="2000" dirty="0"/>
              <a:t> 1146-1151. </a:t>
            </a:r>
            <a:r>
              <a:rPr lang="en-GB" sz="2000" dirty="0" err="1"/>
              <a:t>doi</a:t>
            </a:r>
            <a:r>
              <a:rPr lang="en-GB" sz="2000" dirty="0"/>
              <a:t>: 10.1016/j.neuroimage.2012.01.014</a:t>
            </a:r>
          </a:p>
          <a:p>
            <a:r>
              <a:rPr lang="en-GB" sz="2000" dirty="0"/>
              <a:t>Petersen, S. E., &amp; </a:t>
            </a:r>
            <a:r>
              <a:rPr lang="en-GB" sz="2000" dirty="0" err="1"/>
              <a:t>Dubis</a:t>
            </a:r>
            <a:r>
              <a:rPr lang="en-GB" sz="2000" dirty="0"/>
              <a:t>, J. W. (2012). The mixed block/event-related design. </a:t>
            </a:r>
            <a:r>
              <a:rPr lang="en-GB" sz="2000" i="1" dirty="0" err="1"/>
              <a:t>Neuroimage</a:t>
            </a:r>
            <a:r>
              <a:rPr lang="en-GB" sz="2000" i="1" dirty="0"/>
              <a:t>, 62,</a:t>
            </a:r>
            <a:r>
              <a:rPr lang="en-GB" sz="2000" dirty="0"/>
              <a:t> 1177-84. </a:t>
            </a:r>
            <a:r>
              <a:rPr lang="en-GB" sz="2000" dirty="0" err="1"/>
              <a:t>doi</a:t>
            </a:r>
            <a:r>
              <a:rPr lang="en-GB" sz="2000" dirty="0"/>
              <a:t>: 10.1016/j.neuroimage.2011.09.084</a:t>
            </a:r>
          </a:p>
          <a:p>
            <a:r>
              <a:rPr lang="en-GB" sz="2000" dirty="0"/>
              <a:t>Savoy, R. L. (2005). Experimental design in brain activation MRI: Cautionary tales. </a:t>
            </a:r>
            <a:r>
              <a:rPr lang="en-GB" sz="2000" i="1" dirty="0"/>
              <a:t>Brain Research Bulletin, 67,</a:t>
            </a:r>
            <a:r>
              <a:rPr lang="en-GB" sz="2000" dirty="0"/>
              <a:t> 361-367. </a:t>
            </a:r>
            <a:r>
              <a:rPr lang="en-GB" sz="2000" dirty="0" err="1"/>
              <a:t>doi</a:t>
            </a:r>
            <a:r>
              <a:rPr lang="en-GB" sz="2000" dirty="0"/>
              <a:t>: 10.1016/j.brainresbull.2005.06.008</a:t>
            </a:r>
          </a:p>
          <a:p>
            <a:r>
              <a:rPr lang="en-GB" sz="2000" dirty="0" err="1"/>
              <a:t>Segaert</a:t>
            </a:r>
            <a:r>
              <a:rPr lang="en-GB" sz="2000" dirty="0"/>
              <a:t>, K., Weber, K., de Lange, F. P., </a:t>
            </a:r>
            <a:r>
              <a:rPr lang="en-GB" sz="2000" dirty="0" err="1"/>
              <a:t>Petersson</a:t>
            </a:r>
            <a:r>
              <a:rPr lang="en-GB" sz="2000" dirty="0"/>
              <a:t>, K. M., &amp; </a:t>
            </a:r>
            <a:r>
              <a:rPr lang="en-GB" sz="2000" dirty="0" err="1"/>
              <a:t>Hagoort</a:t>
            </a:r>
            <a:r>
              <a:rPr lang="en-GB" sz="2000" dirty="0"/>
              <a:t>, P. (2013). The suppression of repetition enhancement: A review of fMRI studies. </a:t>
            </a:r>
            <a:r>
              <a:rPr lang="en-GB" sz="2000" i="1" dirty="0" err="1"/>
              <a:t>Neuropsychologia</a:t>
            </a:r>
            <a:r>
              <a:rPr lang="en-GB" sz="2000" i="1" dirty="0"/>
              <a:t>, 51,</a:t>
            </a:r>
            <a:r>
              <a:rPr lang="en-GB" sz="2000" dirty="0"/>
              <a:t> 59–66. </a:t>
            </a:r>
            <a:r>
              <a:rPr lang="en-GB" sz="2000" dirty="0" err="1"/>
              <a:t>doi</a:t>
            </a:r>
            <a:r>
              <a:rPr lang="en-GB" sz="2000" dirty="0"/>
              <a:t>: 10.1016/j.neuropsychologia.2012.11.006</a:t>
            </a:r>
          </a:p>
          <a:p>
            <a:r>
              <a:rPr lang="en-GB" sz="2000" dirty="0"/>
              <a:t>Tie, Y., Suarez, R. O., Whalen, S., </a:t>
            </a:r>
            <a:r>
              <a:rPr lang="en-GB" sz="2000" dirty="0" err="1"/>
              <a:t>Radmanesh</a:t>
            </a:r>
            <a:r>
              <a:rPr lang="en-GB" sz="2000" dirty="0"/>
              <a:t>, A., Norton, I. H., &amp; </a:t>
            </a:r>
            <a:r>
              <a:rPr lang="en-GB" sz="2000" dirty="0" err="1"/>
              <a:t>Golby</a:t>
            </a:r>
            <a:r>
              <a:rPr lang="en-GB" sz="2000" dirty="0"/>
              <a:t>, A. J. (January 01, 2009). Comparison of blocked and event-related fMRI designs for pre-surgical language mapping. </a:t>
            </a:r>
            <a:r>
              <a:rPr lang="en-GB" sz="2000" i="1" dirty="0" err="1"/>
              <a:t>Neuroimage</a:t>
            </a:r>
            <a:r>
              <a:rPr lang="en-GB" sz="2000" i="1" dirty="0"/>
              <a:t>, 47,</a:t>
            </a:r>
            <a:r>
              <a:rPr lang="en-GB" sz="2000" dirty="0"/>
              <a:t> T107–T115. </a:t>
            </a:r>
            <a:r>
              <a:rPr lang="en-GB" sz="2000" dirty="0" err="1"/>
              <a:t>doi</a:t>
            </a:r>
            <a:r>
              <a:rPr lang="en-GB" sz="2000" dirty="0"/>
              <a:t>: </a:t>
            </a:r>
            <a:r>
              <a:rPr lang="en-GB" sz="2000" dirty="0" smtClean="0"/>
              <a:t>10.1016/j.neuroimage.2008.11.020</a:t>
            </a:r>
            <a:endParaRPr lang="en-GB" sz="2000" dirty="0"/>
          </a:p>
        </p:txBody>
      </p:sp>
    </p:spTree>
    <p:extLst>
      <p:ext uri="{BB962C8B-B14F-4D97-AF65-F5344CB8AC3E}">
        <p14:creationId xmlns:p14="http://schemas.microsoft.com/office/powerpoint/2010/main" val="4020092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6058" y="2616183"/>
            <a:ext cx="5781643" cy="1569660"/>
          </a:xfrm>
          <a:prstGeom prst="rect">
            <a:avLst/>
          </a:prstGeom>
        </p:spPr>
        <p:txBody>
          <a:bodyPr wrap="square">
            <a:spAutoFit/>
          </a:bodyPr>
          <a:lstStyle/>
          <a:p>
            <a:pPr algn="ctr">
              <a:buNone/>
            </a:pPr>
            <a:r>
              <a:rPr lang="en-US" sz="3200" dirty="0" smtClean="0"/>
              <a:t>Special thanks </a:t>
            </a:r>
            <a:r>
              <a:rPr lang="en-US" sz="3200" dirty="0"/>
              <a:t>to our expert </a:t>
            </a:r>
            <a:endParaRPr lang="en-US" sz="3200" dirty="0" smtClean="0"/>
          </a:p>
          <a:p>
            <a:pPr algn="ctr">
              <a:buNone/>
            </a:pPr>
            <a:endParaRPr lang="en-US" sz="3200" dirty="0"/>
          </a:p>
          <a:p>
            <a:pPr algn="ctr"/>
            <a:r>
              <a:rPr lang="en-US" sz="3200" dirty="0"/>
              <a:t>Thomas Fitzgerald!</a:t>
            </a:r>
            <a:endParaRPr lang="en-US" sz="3200" dirty="0"/>
          </a:p>
        </p:txBody>
      </p:sp>
    </p:spTree>
    <p:extLst>
      <p:ext uri="{BB962C8B-B14F-4D97-AF65-F5344CB8AC3E}">
        <p14:creationId xmlns:p14="http://schemas.microsoft.com/office/powerpoint/2010/main" val="2126415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0" y="503238"/>
            <a:ext cx="7313613" cy="868362"/>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rPr>
              <a:t>Calculate Efficiency</a:t>
            </a:r>
            <a:endParaRPr kumimoji="0" lang="en-US" b="1" i="0" u="none" strike="noStrike" kern="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endParaRPr>
          </a:p>
        </p:txBody>
      </p:sp>
      <p:sp>
        <p:nvSpPr>
          <p:cNvPr id="7" name="Content Placeholder 2"/>
          <p:cNvSpPr>
            <a:spLocks noGrp="1"/>
          </p:cNvSpPr>
          <p:nvPr>
            <p:ph idx="1"/>
          </p:nvPr>
        </p:nvSpPr>
        <p:spPr>
          <a:xfrm>
            <a:off x="460191" y="1735138"/>
            <a:ext cx="8338665" cy="4639904"/>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dirty="0" smtClean="0">
                <a:ln>
                  <a:noFill/>
                </a:ln>
                <a:solidFill>
                  <a:sysClr val="windowText" lastClr="000000"/>
                </a:solidFill>
                <a:effectLst/>
                <a:uLnTx/>
                <a:uFillTx/>
              </a:rPr>
              <a:t>General Linear Model: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dirty="0" smtClean="0">
                <a:ln>
                  <a:noFill/>
                </a:ln>
                <a:solidFill>
                  <a:sysClr val="windowText" lastClr="000000"/>
                </a:solidFill>
                <a:effectLst/>
                <a:uLnTx/>
                <a:uFillTx/>
              </a:rPr>
              <a:t>                    Y        =          X              .	       </a:t>
            </a:r>
            <a:r>
              <a:rPr kumimoji="0" lang="en-GB" sz="2600" b="1" i="0" u="none" strike="noStrike" kern="0" cap="none" spc="0" normalizeH="0" baseline="0" noProof="0" dirty="0" err="1" smtClean="0">
                <a:ln>
                  <a:noFill/>
                </a:ln>
                <a:solidFill>
                  <a:sysClr val="windowText" lastClr="000000"/>
                </a:solidFill>
                <a:effectLst/>
                <a:uLnTx/>
                <a:uFillTx/>
              </a:rPr>
              <a:t>β</a:t>
            </a:r>
            <a:r>
              <a:rPr kumimoji="0" lang="en-GB" sz="2600" b="1" i="0" u="none" strike="noStrike" kern="0" cap="none" spc="0" normalizeH="0" baseline="0" noProof="0" dirty="0" smtClean="0">
                <a:ln>
                  <a:noFill/>
                </a:ln>
                <a:solidFill>
                  <a:sysClr val="windowText" lastClr="000000"/>
                </a:solidFill>
                <a:effectLst/>
                <a:uLnTx/>
                <a:uFillTx/>
              </a:rPr>
              <a:t> 	    +         </a:t>
            </a:r>
            <a:r>
              <a:rPr kumimoji="0" lang="el-GR" sz="2600" b="1" i="0" u="none" strike="noStrike" kern="0" cap="none" spc="0" normalizeH="0" baseline="0" noProof="0" dirty="0" smtClean="0">
                <a:ln>
                  <a:noFill/>
                </a:ln>
                <a:solidFill>
                  <a:sysClr val="windowText" lastClr="000000"/>
                </a:solidFill>
                <a:effectLst/>
                <a:uLnTx/>
                <a:uFillTx/>
              </a:rPr>
              <a:t>ε</a:t>
            </a:r>
            <a:endParaRPr kumimoji="0" lang="en-GB" sz="26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dirty="0" smtClean="0">
                <a:ln>
                  <a:noFill/>
                </a:ln>
                <a:solidFill>
                  <a:sysClr val="windowText" lastClr="000000"/>
                </a:solidFill>
                <a:effectLst/>
                <a:uLnTx/>
                <a:uFillTx/>
              </a:rPr>
              <a:t>                Data       Design Matrix    Parameters   error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smtClean="0">
                <a:ln>
                  <a:noFill/>
                </a:ln>
                <a:solidFill>
                  <a:sysClr val="windowText" lastClr="000000"/>
                </a:solidFill>
                <a:effectLst/>
                <a:uLnTx/>
                <a:uFillTx/>
              </a:rPr>
              <a:t>Efficiency(e) is the ability to estimate </a:t>
            </a:r>
            <a:r>
              <a:rPr kumimoji="0" lang="en-GB" sz="2600" b="1" i="0" u="none" strike="noStrike" kern="0" cap="none" spc="0" normalizeH="0" baseline="0" noProof="0" dirty="0" err="1" smtClean="0">
                <a:ln>
                  <a:noFill/>
                </a:ln>
                <a:solidFill>
                  <a:sysClr val="windowText" lastClr="000000"/>
                </a:solidFill>
                <a:effectLst/>
                <a:uLnTx/>
                <a:uFillTx/>
              </a:rPr>
              <a:t>β</a:t>
            </a:r>
            <a:r>
              <a:rPr kumimoji="0" lang="en-US" sz="2600" b="0" i="0" u="none" strike="noStrike" kern="0" cap="none" spc="0" normalizeH="0" baseline="0" noProof="0" dirty="0" smtClean="0">
                <a:ln>
                  <a:noFill/>
                </a:ln>
                <a:solidFill>
                  <a:sysClr val="windowText" lastClr="000000"/>
                </a:solidFill>
                <a:effectLst/>
                <a:uLnTx/>
                <a:uFillTx/>
              </a:rPr>
              <a:t>, given the design matrix (X) for a particular contrast (c)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dirty="0" smtClean="0">
              <a:ln>
                <a:noFill/>
              </a:ln>
              <a:solidFill>
                <a:sysClr val="windowText" lastClr="000000"/>
              </a:solidFill>
              <a:effectLst/>
              <a:uLnTx/>
              <a:uFillTx/>
            </a:endParaRPr>
          </a:p>
          <a:p>
            <a:pPr marL="342900" marR="0" lvl="1" indent="-342900" algn="ctr" defTabSz="914400" eaLnBrk="1" fontAlgn="auto" latinLnBrk="0" hangingPunct="1">
              <a:lnSpc>
                <a:spcPct val="100000"/>
              </a:lnSpc>
              <a:spcBef>
                <a:spcPts val="0"/>
              </a:spcBef>
              <a:spcAft>
                <a:spcPts val="0"/>
              </a:spcAft>
              <a:buClrTx/>
              <a:buSzTx/>
              <a:buFontTx/>
              <a:buNone/>
              <a:tabLst/>
              <a:defRPr/>
            </a:pPr>
            <a:r>
              <a:rPr kumimoji="0" lang="en-GB" sz="3400" b="1" i="0" u="none" strike="noStrike" kern="0" cap="none" spc="0" normalizeH="0" baseline="0" noProof="0" dirty="0" err="1" smtClean="0">
                <a:ln>
                  <a:noFill/>
                </a:ln>
                <a:solidFill>
                  <a:srgbClr val="860908"/>
                </a:solidFill>
                <a:effectLst/>
                <a:uLnTx/>
                <a:uFillTx/>
              </a:rPr>
              <a:t>e</a:t>
            </a:r>
            <a:r>
              <a:rPr kumimoji="0" lang="en-GB" sz="3400" b="1" i="0" u="none" strike="noStrike" kern="0" cap="none" spc="0" normalizeH="0" baseline="0" noProof="0" dirty="0" smtClean="0">
                <a:ln>
                  <a:noFill/>
                </a:ln>
                <a:solidFill>
                  <a:srgbClr val="860908"/>
                </a:solidFill>
                <a:effectLst/>
                <a:uLnTx/>
                <a:uFillTx/>
              </a:rPr>
              <a:t> (</a:t>
            </a:r>
            <a:r>
              <a:rPr kumimoji="0" lang="en-GB" sz="3400" b="1" i="0" u="none" strike="noStrike" kern="0" cap="none" spc="0" normalizeH="0" baseline="0" noProof="0" dirty="0" err="1" smtClean="0">
                <a:ln>
                  <a:noFill/>
                </a:ln>
                <a:solidFill>
                  <a:srgbClr val="860908"/>
                </a:solidFill>
                <a:effectLst/>
                <a:uLnTx/>
                <a:uFillTx/>
              </a:rPr>
              <a:t>c</a:t>
            </a:r>
            <a:r>
              <a:rPr kumimoji="0" lang="en-GB" sz="3400" b="1" i="0" u="none" strike="noStrike" kern="0" cap="none" spc="0" normalizeH="0" baseline="0" noProof="0" dirty="0" smtClean="0">
                <a:ln>
                  <a:noFill/>
                </a:ln>
                <a:solidFill>
                  <a:srgbClr val="860908"/>
                </a:solidFill>
                <a:effectLst/>
                <a:uLnTx/>
                <a:uFillTx/>
              </a:rPr>
              <a:t>, X) = inverse (</a:t>
            </a:r>
            <a:r>
              <a:rPr kumimoji="0" lang="el-GR" sz="3400" b="1" i="0" u="none" strike="noStrike" kern="0" cap="none" spc="0" normalizeH="0" baseline="0" noProof="0" dirty="0" smtClean="0">
                <a:ln>
                  <a:noFill/>
                </a:ln>
                <a:solidFill>
                  <a:srgbClr val="860908"/>
                </a:solidFill>
                <a:effectLst/>
                <a:uLnTx/>
                <a:uFillTx/>
              </a:rPr>
              <a:t>σ</a:t>
            </a:r>
            <a:r>
              <a:rPr kumimoji="0" lang="en-GB" sz="3400" b="1" i="0" u="none" strike="noStrike" kern="0" cap="none" spc="0" normalizeH="0" baseline="30000" noProof="0" dirty="0" smtClean="0">
                <a:ln>
                  <a:noFill/>
                </a:ln>
                <a:solidFill>
                  <a:srgbClr val="860908"/>
                </a:solidFill>
                <a:effectLst/>
                <a:uLnTx/>
                <a:uFillTx/>
              </a:rPr>
              <a:t>2</a:t>
            </a:r>
            <a:r>
              <a:rPr kumimoji="0" lang="en-GB" sz="3400" b="1" i="0" u="none" strike="noStrike" kern="0" cap="none" spc="0" normalizeH="0" baseline="0" noProof="0" dirty="0" smtClean="0">
                <a:ln>
                  <a:noFill/>
                </a:ln>
                <a:solidFill>
                  <a:srgbClr val="860908"/>
                </a:solidFill>
                <a:effectLst/>
                <a:uLnTx/>
                <a:uFillTx/>
              </a:rPr>
              <a:t> </a:t>
            </a:r>
            <a:r>
              <a:rPr kumimoji="0" lang="en-GB" sz="3400" b="1" i="0" u="none" strike="noStrike" kern="0" cap="none" spc="0" normalizeH="0" baseline="0" noProof="0" dirty="0" err="1" smtClean="0">
                <a:ln>
                  <a:noFill/>
                </a:ln>
                <a:solidFill>
                  <a:srgbClr val="860908"/>
                </a:solidFill>
                <a:effectLst/>
                <a:uLnTx/>
                <a:uFillTx/>
              </a:rPr>
              <a:t>c</a:t>
            </a:r>
            <a:r>
              <a:rPr kumimoji="0" lang="en-GB" sz="3400" b="1" i="0" u="none" strike="noStrike" kern="0" cap="none" spc="0" normalizeH="0" baseline="30000" noProof="0" dirty="0" err="1" smtClean="0">
                <a:ln>
                  <a:noFill/>
                </a:ln>
                <a:solidFill>
                  <a:srgbClr val="860908"/>
                </a:solidFill>
                <a:effectLst/>
                <a:uLnTx/>
                <a:uFillTx/>
              </a:rPr>
              <a:t>T</a:t>
            </a:r>
            <a:r>
              <a:rPr kumimoji="0" lang="en-GB" sz="3400" b="1" i="0" u="none" strike="noStrike" kern="0" cap="none" spc="0" normalizeH="0" baseline="0" noProof="0" dirty="0" smtClean="0">
                <a:ln>
                  <a:noFill/>
                </a:ln>
                <a:solidFill>
                  <a:srgbClr val="860908"/>
                </a:solidFill>
                <a:effectLst/>
                <a:uLnTx/>
                <a:uFillTx/>
              </a:rPr>
              <a:t> </a:t>
            </a:r>
            <a:r>
              <a:rPr kumimoji="0" lang="en-GB" sz="3400" b="1" i="0" u="none" strike="noStrike" kern="0" cap="none" spc="0" normalizeH="0" baseline="0" noProof="0" dirty="0" err="1" smtClean="0">
                <a:ln>
                  <a:noFill/>
                </a:ln>
                <a:solidFill>
                  <a:srgbClr val="860908"/>
                </a:solidFill>
                <a:effectLst/>
                <a:uLnTx/>
                <a:uFillTx/>
              </a:rPr>
              <a:t>Inverse(X</a:t>
            </a:r>
            <a:r>
              <a:rPr kumimoji="0" lang="en-GB" sz="3400" b="1" i="0" u="none" strike="noStrike" kern="0" cap="none" spc="0" normalizeH="0" baseline="30000" noProof="0" dirty="0" err="1" smtClean="0">
                <a:ln>
                  <a:noFill/>
                </a:ln>
                <a:solidFill>
                  <a:srgbClr val="860908"/>
                </a:solidFill>
                <a:effectLst/>
                <a:uLnTx/>
                <a:uFillTx/>
              </a:rPr>
              <a:t>T</a:t>
            </a:r>
            <a:r>
              <a:rPr kumimoji="0" lang="en-GB" sz="3400" b="1" i="0" u="none" strike="noStrike" kern="0" cap="none" spc="0" normalizeH="0" baseline="0" noProof="0" dirty="0" err="1" smtClean="0">
                <a:ln>
                  <a:noFill/>
                </a:ln>
                <a:solidFill>
                  <a:srgbClr val="860908"/>
                </a:solidFill>
                <a:effectLst/>
                <a:uLnTx/>
                <a:uFillTx/>
              </a:rPr>
              <a:t>X</a:t>
            </a:r>
            <a:r>
              <a:rPr kumimoji="0" lang="en-GB" sz="3400" b="1" i="0" u="none" strike="noStrike" kern="0" cap="none" spc="0" normalizeH="0" baseline="0" noProof="0" dirty="0" smtClean="0">
                <a:ln>
                  <a:noFill/>
                </a:ln>
                <a:solidFill>
                  <a:srgbClr val="860908"/>
                </a:solidFill>
                <a:effectLst/>
                <a:uLnTx/>
                <a:uFillTx/>
              </a:rPr>
              <a:t>) </a:t>
            </a:r>
            <a:r>
              <a:rPr kumimoji="0" lang="en-GB" sz="3400" b="1" i="0" u="none" strike="noStrike" kern="0" cap="none" spc="0" normalizeH="0" baseline="0" noProof="0" dirty="0" err="1" smtClean="0">
                <a:ln>
                  <a:noFill/>
                </a:ln>
                <a:solidFill>
                  <a:srgbClr val="860908"/>
                </a:solidFill>
                <a:effectLst/>
                <a:uLnTx/>
                <a:uFillTx/>
              </a:rPr>
              <a:t>c</a:t>
            </a:r>
            <a:r>
              <a:rPr kumimoji="0" lang="en-GB" sz="3400" b="1" i="0" u="none" strike="noStrike" kern="0" cap="none" spc="0" normalizeH="0" baseline="0" noProof="0" dirty="0" smtClean="0">
                <a:ln>
                  <a:noFill/>
                </a:ln>
                <a:solidFill>
                  <a:srgbClr val="860908"/>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3000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ysClr val="windowText" lastClr="000000"/>
              </a:solidFill>
              <a:effectLst/>
              <a:uLnTx/>
              <a:uFillTx/>
            </a:endParaRPr>
          </a:p>
          <a:p>
            <a:pPr marL="342900" marR="0" lvl="1" indent="-342900"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smtClean="0">
                <a:ln>
                  <a:noFill/>
                </a:ln>
                <a:solidFill>
                  <a:sysClr val="windowText" lastClr="000000"/>
                </a:solidFill>
                <a:effectLst/>
                <a:uLnTx/>
                <a:uFillTx/>
              </a:rPr>
              <a:t>All we can alter in this equation is </a:t>
            </a:r>
            <a:r>
              <a:rPr lang="en-GB" sz="2600" kern="0" dirty="0" smtClean="0">
                <a:solidFill>
                  <a:sysClr val="windowText" lastClr="000000"/>
                </a:solidFill>
              </a:rPr>
              <a:t>in fact</a:t>
            </a:r>
            <a:r>
              <a:rPr kumimoji="0" lang="en-GB" sz="2600" b="0" i="0" u="none" strike="noStrike" kern="0" cap="none" spc="0" normalizeH="0" baseline="0" noProof="0" dirty="0" smtClean="0">
                <a:ln>
                  <a:noFill/>
                </a:ln>
                <a:solidFill>
                  <a:sysClr val="windowText" lastClr="000000"/>
                </a:solidFill>
                <a:effectLst/>
                <a:uLnTx/>
                <a:uFillTx/>
              </a:rPr>
              <a:t> X </a:t>
            </a:r>
          </a:p>
          <a:p>
            <a:pPr marL="342900" marR="0" lvl="1" indent="-34290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240265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dissolve">
                                      <p:cBhvr>
                                        <p:cTn id="7" dur="500"/>
                                        <p:tgtEl>
                                          <p:spTgt spid="7">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dissolve">
                                      <p:cBhvr>
                                        <p:cTn id="10" dur="500"/>
                                        <p:tgtEl>
                                          <p:spTgt spid="7">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animEffect transition="in" filter="dissolve">
                                      <p:cBhvr>
                                        <p:cTn id="1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77" y="244668"/>
            <a:ext cx="8229600" cy="1143000"/>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Design examples</a:t>
            </a:r>
            <a:r>
              <a:rPr lang="en-US" dirty="0" smtClean="0"/>
              <a:t/>
            </a:r>
            <a:br>
              <a:rPr lang="en-US" dirty="0" smtClean="0"/>
            </a:br>
            <a:r>
              <a:rPr lang="en-US" sz="2700" dirty="0" smtClean="0">
                <a:solidFill>
                  <a:prstClr val="black"/>
                </a:solidFill>
              </a:rPr>
              <a:t>-</a:t>
            </a:r>
            <a:r>
              <a:rPr lang="en-US" sz="2700" dirty="0" smtClean="0"/>
              <a:t>A signal that varies little will be difficult to detect.</a:t>
            </a:r>
            <a:br>
              <a:rPr lang="en-US" sz="2700" dirty="0" smtClean="0"/>
            </a:br>
            <a:endParaRPr lang="en-US" sz="2700" dirty="0"/>
          </a:p>
        </p:txBody>
      </p:sp>
      <p:pic>
        <p:nvPicPr>
          <p:cNvPr id="4" name="Picture 3"/>
          <p:cNvPicPr>
            <a:picLocks noChangeAspect="1"/>
          </p:cNvPicPr>
          <p:nvPr/>
        </p:nvPicPr>
        <p:blipFill>
          <a:blip r:embed="rId3"/>
          <a:stretch>
            <a:fillRect/>
          </a:stretch>
        </p:blipFill>
        <p:spPr>
          <a:xfrm>
            <a:off x="497293" y="1897272"/>
            <a:ext cx="8189507" cy="2053742"/>
          </a:xfrm>
          <a:prstGeom prst="rect">
            <a:avLst/>
          </a:prstGeom>
        </p:spPr>
      </p:pic>
      <p:pic>
        <p:nvPicPr>
          <p:cNvPr id="5" name="Picture 4"/>
          <p:cNvPicPr>
            <a:picLocks noChangeAspect="1"/>
          </p:cNvPicPr>
          <p:nvPr/>
        </p:nvPicPr>
        <p:blipFill>
          <a:blip r:embed="rId4"/>
          <a:stretch>
            <a:fillRect/>
          </a:stretch>
        </p:blipFill>
        <p:spPr>
          <a:xfrm>
            <a:off x="455868" y="4559979"/>
            <a:ext cx="8294263" cy="2097400"/>
          </a:xfrm>
          <a:prstGeom prst="rect">
            <a:avLst/>
          </a:prstGeom>
        </p:spPr>
      </p:pic>
      <p:sp>
        <p:nvSpPr>
          <p:cNvPr id="6" name="TextBox 5"/>
          <p:cNvSpPr txBox="1"/>
          <p:nvPr/>
        </p:nvSpPr>
        <p:spPr>
          <a:xfrm>
            <a:off x="0" y="1574407"/>
            <a:ext cx="1595570" cy="369332"/>
          </a:xfrm>
          <a:prstGeom prst="rect">
            <a:avLst/>
          </a:prstGeom>
          <a:noFill/>
        </p:spPr>
        <p:txBody>
          <a:bodyPr wrap="square" rtlCol="0">
            <a:spAutoFit/>
          </a:bodyPr>
          <a:lstStyle/>
          <a:p>
            <a:r>
              <a:rPr lang="en-US" b="1" u="sng" dirty="0" smtClean="0"/>
              <a:t>Fixed SOA 16s</a:t>
            </a:r>
            <a:endParaRPr lang="en-US" b="1" u="sng" dirty="0"/>
          </a:p>
        </p:txBody>
      </p:sp>
      <p:sp>
        <p:nvSpPr>
          <p:cNvPr id="7" name="TextBox 6"/>
          <p:cNvSpPr txBox="1"/>
          <p:nvPr/>
        </p:nvSpPr>
        <p:spPr>
          <a:xfrm>
            <a:off x="1" y="4190647"/>
            <a:ext cx="6707906" cy="369332"/>
          </a:xfrm>
          <a:prstGeom prst="rect">
            <a:avLst/>
          </a:prstGeom>
          <a:noFill/>
        </p:spPr>
        <p:txBody>
          <a:bodyPr wrap="square" rtlCol="0">
            <a:spAutoFit/>
          </a:bodyPr>
          <a:lstStyle/>
          <a:p>
            <a:r>
              <a:rPr lang="en-US" b="1" u="sng" dirty="0" smtClean="0"/>
              <a:t>Fixed SOA 4s: low variance </a:t>
            </a:r>
            <a:endParaRPr lang="en-US" b="1" u="sng" dirty="0"/>
          </a:p>
        </p:txBody>
      </p:sp>
      <p:sp>
        <p:nvSpPr>
          <p:cNvPr id="8" name="TextBox 7"/>
          <p:cNvSpPr txBox="1"/>
          <p:nvPr/>
        </p:nvSpPr>
        <p:spPr>
          <a:xfrm>
            <a:off x="4244035" y="1932613"/>
            <a:ext cx="726030" cy="369332"/>
          </a:xfrm>
          <a:prstGeom prst="rect">
            <a:avLst/>
          </a:prstGeom>
          <a:solidFill>
            <a:schemeClr val="bg1"/>
          </a:solidFill>
        </p:spPr>
        <p:txBody>
          <a:bodyPr wrap="square" rtlCol="0">
            <a:spAutoFit/>
          </a:bodyPr>
          <a:lstStyle/>
          <a:p>
            <a:r>
              <a:rPr lang="en-US" dirty="0" smtClean="0"/>
              <a:t>HRF</a:t>
            </a:r>
            <a:endParaRPr lang="en-US" dirty="0"/>
          </a:p>
        </p:txBody>
      </p:sp>
      <p:sp>
        <p:nvSpPr>
          <p:cNvPr id="9" name="TextBox 8"/>
          <p:cNvSpPr txBox="1"/>
          <p:nvPr/>
        </p:nvSpPr>
        <p:spPr>
          <a:xfrm>
            <a:off x="4349343" y="4559979"/>
            <a:ext cx="741946" cy="369332"/>
          </a:xfrm>
          <a:prstGeom prst="rect">
            <a:avLst/>
          </a:prstGeom>
          <a:solidFill>
            <a:schemeClr val="bg1"/>
          </a:solidFill>
        </p:spPr>
        <p:txBody>
          <a:bodyPr wrap="square" rtlCol="0">
            <a:spAutoFit/>
          </a:bodyPr>
          <a:lstStyle/>
          <a:p>
            <a:r>
              <a:rPr lang="en-US" dirty="0" smtClean="0"/>
              <a:t>HRF</a:t>
            </a:r>
            <a:endParaRPr lang="en-US" dirty="0"/>
          </a:p>
        </p:txBody>
      </p:sp>
    </p:spTree>
    <p:extLst>
      <p:ext uri="{BB962C8B-B14F-4D97-AF65-F5344CB8AC3E}">
        <p14:creationId xmlns:p14="http://schemas.microsoft.com/office/powerpoint/2010/main" val="108805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4708"/>
            <a:ext cx="7313613" cy="8683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Design examples (2)</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3"/>
          <a:stretch>
            <a:fillRect/>
          </a:stretch>
        </p:blipFill>
        <p:spPr>
          <a:xfrm>
            <a:off x="162810" y="1739700"/>
            <a:ext cx="8686800" cy="2196662"/>
          </a:xfrm>
          <a:prstGeom prst="rect">
            <a:avLst/>
          </a:prstGeom>
        </p:spPr>
      </p:pic>
      <p:sp>
        <p:nvSpPr>
          <p:cNvPr id="6" name="TextBox 5"/>
          <p:cNvSpPr txBox="1"/>
          <p:nvPr/>
        </p:nvSpPr>
        <p:spPr>
          <a:xfrm>
            <a:off x="162810" y="1382939"/>
            <a:ext cx="8523989" cy="369332"/>
          </a:xfrm>
          <a:prstGeom prst="rect">
            <a:avLst/>
          </a:prstGeom>
          <a:noFill/>
        </p:spPr>
        <p:txBody>
          <a:bodyPr wrap="square" rtlCol="0">
            <a:spAutoFit/>
          </a:bodyPr>
          <a:lstStyle/>
          <a:p>
            <a:r>
              <a:rPr lang="en-US" b="1" u="sng" dirty="0" smtClean="0"/>
              <a:t>Random SOA minimum 4s e.g. event-related: larger variability in signa</a:t>
            </a:r>
            <a:r>
              <a:rPr lang="en-US" b="1" u="sng" dirty="0"/>
              <a:t>l</a:t>
            </a:r>
          </a:p>
        </p:txBody>
      </p:sp>
      <p:pic>
        <p:nvPicPr>
          <p:cNvPr id="7" name="Picture 6"/>
          <p:cNvPicPr>
            <a:picLocks noChangeAspect="1"/>
          </p:cNvPicPr>
          <p:nvPr/>
        </p:nvPicPr>
        <p:blipFill>
          <a:blip r:embed="rId4"/>
          <a:stretch>
            <a:fillRect/>
          </a:stretch>
        </p:blipFill>
        <p:spPr>
          <a:xfrm>
            <a:off x="162811" y="4428662"/>
            <a:ext cx="8912954" cy="2253850"/>
          </a:xfrm>
          <a:prstGeom prst="rect">
            <a:avLst/>
          </a:prstGeom>
        </p:spPr>
      </p:pic>
      <p:sp>
        <p:nvSpPr>
          <p:cNvPr id="8" name="TextBox 7"/>
          <p:cNvSpPr txBox="1"/>
          <p:nvPr/>
        </p:nvSpPr>
        <p:spPr>
          <a:xfrm>
            <a:off x="162811" y="3945874"/>
            <a:ext cx="6707906" cy="369332"/>
          </a:xfrm>
          <a:prstGeom prst="rect">
            <a:avLst/>
          </a:prstGeom>
          <a:noFill/>
        </p:spPr>
        <p:txBody>
          <a:bodyPr wrap="square" rtlCol="0">
            <a:spAutoFit/>
          </a:bodyPr>
          <a:lstStyle/>
          <a:p>
            <a:r>
              <a:rPr lang="en-US" b="1" u="sng" dirty="0" smtClean="0"/>
              <a:t>Blocked, SOA 4s: larger variability in signa</a:t>
            </a:r>
            <a:r>
              <a:rPr lang="en-US" b="1" u="sng" dirty="0"/>
              <a:t>l</a:t>
            </a:r>
          </a:p>
        </p:txBody>
      </p:sp>
      <p:sp>
        <p:nvSpPr>
          <p:cNvPr id="9" name="TextBox 8"/>
          <p:cNvSpPr txBox="1"/>
          <p:nvPr/>
        </p:nvSpPr>
        <p:spPr>
          <a:xfrm>
            <a:off x="4244035" y="1725854"/>
            <a:ext cx="802098" cy="369332"/>
          </a:xfrm>
          <a:prstGeom prst="rect">
            <a:avLst/>
          </a:prstGeom>
          <a:solidFill>
            <a:schemeClr val="bg1"/>
          </a:solidFill>
        </p:spPr>
        <p:txBody>
          <a:bodyPr wrap="square" rtlCol="0">
            <a:spAutoFit/>
          </a:bodyPr>
          <a:lstStyle/>
          <a:p>
            <a:r>
              <a:rPr lang="en-US" dirty="0" smtClean="0"/>
              <a:t>HRF</a:t>
            </a:r>
            <a:endParaRPr lang="en-US" dirty="0"/>
          </a:p>
        </p:txBody>
      </p:sp>
      <p:sp>
        <p:nvSpPr>
          <p:cNvPr id="10" name="TextBox 9"/>
          <p:cNvSpPr txBox="1"/>
          <p:nvPr/>
        </p:nvSpPr>
        <p:spPr>
          <a:xfrm>
            <a:off x="4244034" y="4428662"/>
            <a:ext cx="881121" cy="369332"/>
          </a:xfrm>
          <a:prstGeom prst="rect">
            <a:avLst/>
          </a:prstGeom>
          <a:solidFill>
            <a:schemeClr val="bg1"/>
          </a:solidFill>
        </p:spPr>
        <p:txBody>
          <a:bodyPr wrap="square" rtlCol="0">
            <a:spAutoFit/>
          </a:bodyPr>
          <a:lstStyle/>
          <a:p>
            <a:r>
              <a:rPr lang="en-US" dirty="0" smtClean="0"/>
              <a:t>HRF</a:t>
            </a:r>
            <a:endParaRPr lang="en-US" dirty="0"/>
          </a:p>
        </p:txBody>
      </p:sp>
    </p:spTree>
    <p:extLst>
      <p:ext uri="{BB962C8B-B14F-4D97-AF65-F5344CB8AC3E}">
        <p14:creationId xmlns:p14="http://schemas.microsoft.com/office/powerpoint/2010/main" val="207121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Fourier transform 101</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r>
              <a:rPr lang="en-US" dirty="0" smtClean="0"/>
              <a:t>All waveforms in the universe, are actually just the sum of simple sinusoids of different frequencies.</a:t>
            </a:r>
          </a:p>
          <a:p>
            <a:endParaRPr lang="en-US" dirty="0"/>
          </a:p>
        </p:txBody>
      </p:sp>
    </p:spTree>
    <p:extLst>
      <p:ext uri="{BB962C8B-B14F-4D97-AF65-F5344CB8AC3E}">
        <p14:creationId xmlns:p14="http://schemas.microsoft.com/office/powerpoint/2010/main" val="1403717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(no-</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maths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involved) demonstration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a:stretch>
            <a:fillRect/>
          </a:stretch>
        </p:blipFill>
        <p:spPr>
          <a:xfrm>
            <a:off x="0" y="1768755"/>
            <a:ext cx="9144000" cy="4555574"/>
          </a:xfrm>
          <a:prstGeom prst="rect">
            <a:avLst/>
          </a:prstGeom>
        </p:spPr>
      </p:pic>
      <p:sp>
        <p:nvSpPr>
          <p:cNvPr id="7" name="TextBox 6"/>
          <p:cNvSpPr txBox="1"/>
          <p:nvPr/>
        </p:nvSpPr>
        <p:spPr>
          <a:xfrm>
            <a:off x="3665039" y="1437960"/>
            <a:ext cx="5491219" cy="369332"/>
          </a:xfrm>
          <a:prstGeom prst="rect">
            <a:avLst/>
          </a:prstGeom>
          <a:noFill/>
        </p:spPr>
        <p:txBody>
          <a:bodyPr wrap="none" rtlCol="0">
            <a:spAutoFit/>
          </a:bodyPr>
          <a:lstStyle/>
          <a:p>
            <a:r>
              <a:rPr lang="en-US" dirty="0" smtClean="0"/>
              <a:t>the one we want to decompose into its “building blocks”</a:t>
            </a:r>
            <a:endParaRPr lang="en-US" dirty="0"/>
          </a:p>
        </p:txBody>
      </p:sp>
      <p:cxnSp>
        <p:nvCxnSpPr>
          <p:cNvPr id="9" name="Straight Arrow Connector 8"/>
          <p:cNvCxnSpPr>
            <a:stCxn id="7" idx="2"/>
          </p:cNvCxnSpPr>
          <p:nvPr/>
        </p:nvCxnSpPr>
        <p:spPr>
          <a:xfrm>
            <a:off x="6410649" y="1807292"/>
            <a:ext cx="952411" cy="181840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559110" y="4582736"/>
            <a:ext cx="994013" cy="15827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30767" y="6317489"/>
            <a:ext cx="1144739" cy="369332"/>
          </a:xfrm>
          <a:prstGeom prst="rect">
            <a:avLst/>
          </a:prstGeom>
          <a:noFill/>
        </p:spPr>
        <p:txBody>
          <a:bodyPr wrap="none" rtlCol="0">
            <a:spAutoFit/>
          </a:bodyPr>
          <a:lstStyle/>
          <a:p>
            <a:r>
              <a:rPr lang="en-US" dirty="0" smtClean="0">
                <a:solidFill>
                  <a:schemeClr val="accent1">
                    <a:lumMod val="75000"/>
                  </a:schemeClr>
                </a:solidFill>
              </a:rPr>
              <a:t>prediction</a:t>
            </a:r>
            <a:endParaRPr lang="en-US" dirty="0">
              <a:solidFill>
                <a:schemeClr val="accent1">
                  <a:lumMod val="75000"/>
                </a:schemeClr>
              </a:solidFill>
            </a:endParaRPr>
          </a:p>
        </p:txBody>
      </p:sp>
      <p:sp>
        <p:nvSpPr>
          <p:cNvPr id="15" name="Rectangle 14"/>
          <p:cNvSpPr/>
          <p:nvPr/>
        </p:nvSpPr>
        <p:spPr>
          <a:xfrm>
            <a:off x="457200" y="6366269"/>
            <a:ext cx="1688571" cy="369332"/>
          </a:xfrm>
          <a:prstGeom prst="rect">
            <a:avLst/>
          </a:prstGeom>
        </p:spPr>
        <p:txBody>
          <a:bodyPr wrap="none">
            <a:spAutoFit/>
          </a:bodyPr>
          <a:lstStyle/>
          <a:p>
            <a:r>
              <a:rPr lang="en-US" dirty="0" smtClean="0">
                <a:solidFill>
                  <a:schemeClr val="accent1">
                    <a:lumMod val="75000"/>
                  </a:schemeClr>
                </a:solidFill>
              </a:rPr>
              <a:t>first component</a:t>
            </a:r>
            <a:endParaRPr lang="en-US" dirty="0">
              <a:solidFill>
                <a:schemeClr val="accent1">
                  <a:lumMod val="75000"/>
                </a:schemeClr>
              </a:solidFill>
            </a:endParaRPr>
          </a:p>
        </p:txBody>
      </p:sp>
      <p:cxnSp>
        <p:nvCxnSpPr>
          <p:cNvPr id="16" name="Straight Arrow Connector 15"/>
          <p:cNvCxnSpPr/>
          <p:nvPr/>
        </p:nvCxnSpPr>
        <p:spPr>
          <a:xfrm flipV="1">
            <a:off x="1288535" y="4582736"/>
            <a:ext cx="857236" cy="1914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280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1887</Words>
  <Application>Microsoft Office PowerPoint</Application>
  <PresentationFormat>On-screen Show (4:3)</PresentationFormat>
  <Paragraphs>310</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Some basic terminology…</vt:lpstr>
      <vt:lpstr>Some basic concepts…</vt:lpstr>
      <vt:lpstr>Calculate Efficiency</vt:lpstr>
      <vt:lpstr>Design examples -A signal that varies little will be difficult to detect. </vt:lpstr>
      <vt:lpstr>Design examples (2)</vt:lpstr>
      <vt:lpstr>Fourier transform 101</vt:lpstr>
      <vt:lpstr>A (no-maths-involved) demonstration</vt:lpstr>
      <vt:lpstr>A (no-maths-involved) demonstration</vt:lpstr>
      <vt:lpstr>A (no-maths-involved) demonstration</vt:lpstr>
      <vt:lpstr>A (no-maths-involved) demonstration</vt:lpstr>
      <vt:lpstr>Fourier transform</vt:lpstr>
      <vt:lpstr>PowerPoint Presentation</vt:lpstr>
      <vt:lpstr>Most efficient design </vt:lpstr>
      <vt:lpstr>PowerPoint Presentation</vt:lpstr>
      <vt:lpstr>Long blocks (over 50s)  Less efficiency</vt:lpstr>
      <vt:lpstr>Randomised SOA  More efficiency</vt:lpstr>
      <vt:lpstr>Timing: Randomised design</vt:lpstr>
      <vt:lpstr>Timing: sampling</vt:lpstr>
      <vt:lpstr>Efficiency for fMRI experiments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2013-01-23T11:25:43Z</dcterms:created>
  <dcterms:modified xsi:type="dcterms:W3CDTF">2013-02-05T16:34:48Z</dcterms:modified>
</cp:coreProperties>
</file>