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74" r:id="rId3"/>
  </p:sldMasterIdLst>
  <p:notesMasterIdLst>
    <p:notesMasterId r:id="rId47"/>
  </p:notesMasterIdLst>
  <p:handoutMasterIdLst>
    <p:handoutMasterId r:id="rId48"/>
  </p:handoutMasterIdLst>
  <p:sldIdLst>
    <p:sldId id="338" r:id="rId4"/>
    <p:sldId id="337" r:id="rId5"/>
    <p:sldId id="332" r:id="rId6"/>
    <p:sldId id="339" r:id="rId7"/>
    <p:sldId id="333" r:id="rId8"/>
    <p:sldId id="340" r:id="rId9"/>
    <p:sldId id="342" r:id="rId10"/>
    <p:sldId id="341" r:id="rId11"/>
    <p:sldId id="364" r:id="rId12"/>
    <p:sldId id="343" r:id="rId13"/>
    <p:sldId id="362" r:id="rId14"/>
    <p:sldId id="363" r:id="rId15"/>
    <p:sldId id="300" r:id="rId16"/>
    <p:sldId id="345" r:id="rId17"/>
    <p:sldId id="317" r:id="rId18"/>
    <p:sldId id="275" r:id="rId19"/>
    <p:sldId id="346" r:id="rId20"/>
    <p:sldId id="302" r:id="rId21"/>
    <p:sldId id="336" r:id="rId22"/>
    <p:sldId id="347" r:id="rId23"/>
    <p:sldId id="348" r:id="rId24"/>
    <p:sldId id="303" r:id="rId25"/>
    <p:sldId id="304" r:id="rId26"/>
    <p:sldId id="351" r:id="rId27"/>
    <p:sldId id="350" r:id="rId28"/>
    <p:sldId id="349" r:id="rId29"/>
    <p:sldId id="305" r:id="rId30"/>
    <p:sldId id="353" r:id="rId31"/>
    <p:sldId id="354" r:id="rId32"/>
    <p:sldId id="307" r:id="rId33"/>
    <p:sldId id="356" r:id="rId34"/>
    <p:sldId id="358" r:id="rId35"/>
    <p:sldId id="359" r:id="rId36"/>
    <p:sldId id="365" r:id="rId37"/>
    <p:sldId id="355" r:id="rId38"/>
    <p:sldId id="314" r:id="rId39"/>
    <p:sldId id="309" r:id="rId40"/>
    <p:sldId id="366" r:id="rId41"/>
    <p:sldId id="360" r:id="rId42"/>
    <p:sldId id="367" r:id="rId43"/>
    <p:sldId id="361" r:id="rId44"/>
    <p:sldId id="259" r:id="rId45"/>
    <p:sldId id="258" r:id="rId46"/>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9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74819" autoAdjust="0"/>
  </p:normalViewPr>
  <p:slideViewPr>
    <p:cSldViewPr>
      <p:cViewPr>
        <p:scale>
          <a:sx n="81" d="100"/>
          <a:sy n="81" d="100"/>
        </p:scale>
        <p:origin x="-3696" y="-544"/>
      </p:cViewPr>
      <p:guideLst>
        <p:guide orient="horz" pos="2160"/>
        <p:guide pos="2880"/>
      </p:guideLst>
    </p:cSldViewPr>
  </p:slideViewPr>
  <p:outlineViewPr>
    <p:cViewPr>
      <p:scale>
        <a:sx n="33" d="100"/>
        <a:sy n="33" d="100"/>
      </p:scale>
      <p:origin x="0" y="15876"/>
    </p:cViewPr>
  </p:outlineViewPr>
  <p:notesTextViewPr>
    <p:cViewPr>
      <p:scale>
        <a:sx n="100" d="100"/>
        <a:sy n="100" d="100"/>
      </p:scale>
      <p:origin x="0" y="0"/>
    </p:cViewPr>
  </p:notesTextViewPr>
  <p:sorterViewPr>
    <p:cViewPr>
      <p:scale>
        <a:sx n="66" d="100"/>
        <a:sy n="66" d="100"/>
      </p:scale>
      <p:origin x="0" y="3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A3F67791-7064-4DAE-AA30-63B939DBA99D}" type="datetimeFigureOut">
              <a:rPr lang="en-GB" smtClean="0"/>
              <a:t>26/02/2014</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C68C38F-3011-42B7-ADE6-BA18EE59139C}" type="slidenum">
              <a:rPr lang="en-GB" smtClean="0"/>
              <a:t>‹#›</a:t>
            </a:fld>
            <a:endParaRPr lang="en-GB"/>
          </a:p>
        </p:txBody>
      </p:sp>
    </p:spTree>
    <p:extLst>
      <p:ext uri="{BB962C8B-B14F-4D97-AF65-F5344CB8AC3E}">
        <p14:creationId xmlns:p14="http://schemas.microsoft.com/office/powerpoint/2010/main" val="4012172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TW" altLang="zh-TW"/>
          </a:p>
        </p:txBody>
      </p:sp>
      <p:sp>
        <p:nvSpPr>
          <p:cNvPr id="50179"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zh-TW" altLang="zh-TW"/>
          </a:p>
        </p:txBody>
      </p:sp>
      <p:sp>
        <p:nvSpPr>
          <p:cNvPr id="2662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Textmasterformate durch Klicken bearbeiten</a:t>
            </a:r>
          </a:p>
          <a:p>
            <a:pPr lvl="1"/>
            <a:r>
              <a:rPr lang="en-US" altLang="zh-TW" smtClean="0"/>
              <a:t>Zweite Ebene</a:t>
            </a:r>
          </a:p>
          <a:p>
            <a:pPr lvl="2"/>
            <a:r>
              <a:rPr lang="en-US" altLang="zh-TW" smtClean="0"/>
              <a:t>Dritte Ebene</a:t>
            </a:r>
          </a:p>
          <a:p>
            <a:pPr lvl="3"/>
            <a:r>
              <a:rPr lang="en-US" altLang="zh-TW" smtClean="0"/>
              <a:t>Vierte Ebene</a:t>
            </a:r>
          </a:p>
          <a:p>
            <a:pPr lvl="4"/>
            <a:r>
              <a:rPr lang="en-US" altLang="zh-TW" smtClean="0"/>
              <a:t>Fünfte Ebene</a:t>
            </a:r>
          </a:p>
        </p:txBody>
      </p:sp>
      <p:sp>
        <p:nvSpPr>
          <p:cNvPr id="50182"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zh-TW" altLang="zh-TW"/>
          </a:p>
        </p:txBody>
      </p:sp>
      <p:sp>
        <p:nvSpPr>
          <p:cNvPr id="50183"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12CD54-EE04-4E8E-B5AA-66F5C5004456}" type="slidenum">
              <a:rPr lang="en-US" altLang="zh-TW"/>
              <a:pPr/>
              <a:t>‹#›</a:t>
            </a:fld>
            <a:endParaRPr lang="en-US" altLang="zh-TW"/>
          </a:p>
        </p:txBody>
      </p:sp>
    </p:spTree>
    <p:extLst>
      <p:ext uri="{BB962C8B-B14F-4D97-AF65-F5344CB8AC3E}">
        <p14:creationId xmlns:p14="http://schemas.microsoft.com/office/powerpoint/2010/main" val="3835954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impedance of the skull</a:t>
            </a:r>
          </a:p>
          <a:p>
            <a:endParaRPr lang="en-US" altLang="zh-TW" dirty="0" smtClean="0"/>
          </a:p>
          <a:p>
            <a:r>
              <a:rPr lang="en-US" altLang="zh-TW" dirty="0" smtClean="0"/>
              <a:t>MEG </a:t>
            </a:r>
          </a:p>
          <a:p>
            <a:r>
              <a:rPr lang="en-US" altLang="zh-TW" dirty="0" smtClean="0"/>
              <a:t>-Faraday cage</a:t>
            </a:r>
          </a:p>
          <a:p>
            <a:r>
              <a:rPr lang="en-US" altLang="zh-TW" dirty="0" smtClean="0"/>
              <a:t>-Shield from any external</a:t>
            </a:r>
            <a:r>
              <a:rPr lang="en-US" altLang="zh-TW" baseline="0" dirty="0" smtClean="0"/>
              <a:t> electric charges that could interfere with the magnetic signal</a:t>
            </a:r>
            <a:endParaRPr lang="en-US" altLang="zh-TW" dirty="0" smtClean="0"/>
          </a:p>
          <a:p>
            <a:r>
              <a:rPr lang="en-US" altLang="zh-TW" dirty="0" smtClean="0"/>
              <a:t>-Practically</a:t>
            </a:r>
            <a:r>
              <a:rPr lang="en-US" altLang="zh-TW" baseline="0" dirty="0" smtClean="0"/>
              <a:t> like fMRI, anything magnetic should be removed, otherwise it</a:t>
            </a:r>
            <a:endParaRPr lang="en-US" altLang="zh-TW" dirty="0" smtClean="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14</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15</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16</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US"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Just read</a:t>
            </a:r>
            <a:r>
              <a:rPr lang="en-US"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without questions-</a:t>
            </a:r>
            <a:r>
              <a:rPr lang="en-US" altLang="ja-JP" dirty="0" err="1" smtClean="0">
                <a:latin typeface="Arial" pitchFamily="34" charset="0"/>
                <a:ea typeface="ＭＳ Ｐゴシック" pitchFamily="34" charset="-128"/>
              </a:rPr>
              <a:t>spm</a:t>
            </a:r>
            <a:r>
              <a:rPr lang="en-US" altLang="ja-JP" dirty="0" smtClean="0">
                <a:latin typeface="Arial" pitchFamily="34" charset="0"/>
                <a:ea typeface="ＭＳ Ｐゴシック" pitchFamily="34" charset="-128"/>
              </a:rPr>
              <a:t> converts whole dataset preserving as much data as possible</a:t>
            </a:r>
          </a:p>
          <a:p>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yes</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 controlling features of conversion</a:t>
            </a:r>
          </a:p>
          <a:p>
            <a:r>
              <a:rPr lang="en-US" altLang="zh-TW" dirty="0" smtClean="0">
                <a:latin typeface="Arial" pitchFamily="34" charset="0"/>
                <a:ea typeface="ＭＳ Ｐゴシック" pitchFamily="34" charset="-128"/>
              </a:rPr>
              <a:t>Is machine-dependent data already divided into trials/conditions?</a:t>
            </a:r>
          </a:p>
          <a:p>
            <a:r>
              <a:rPr lang="en-US" altLang="zh-TW" dirty="0" smtClean="0">
                <a:latin typeface="Arial" pitchFamily="34" charset="0"/>
                <a:ea typeface="ＭＳ Ｐゴシック" pitchFamily="34" charset="-128"/>
              </a:rPr>
              <a:t>Refining number and type of channels needed for further processing</a:t>
            </a:r>
          </a:p>
          <a:p>
            <a:endParaRPr lang="en-US" altLang="zh-TW" dirty="0" smtClean="0">
              <a:latin typeface="Arial" pitchFamily="34" charset="0"/>
              <a:ea typeface="ＭＳ Ｐゴシック" pitchFamily="34" charset="-128"/>
            </a:endParaRPr>
          </a:p>
        </p:txBody>
      </p:sp>
      <p:sp>
        <p:nvSpPr>
          <p:cNvPr id="64515" name="Slide Number Placeholder 3"/>
          <p:cNvSpPr>
            <a:spLocks noGrp="1"/>
          </p:cNvSpPr>
          <p:nvPr>
            <p:ph type="sldNum" sz="quarter" idx="5"/>
          </p:nvPr>
        </p:nvSpPr>
        <p:spPr>
          <a:noFill/>
        </p:spPr>
        <p:txBody>
          <a:bodyPr/>
          <a:lstStyle/>
          <a:p>
            <a:fld id="{0A6D9AE6-D066-4849-AFF3-231588D8077C}" type="slidenum">
              <a:rPr lang="en-US" altLang="zh-TW"/>
              <a:pPr/>
              <a:t>17</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US"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Just read</a:t>
            </a:r>
            <a:r>
              <a:rPr lang="en-US"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without questions-</a:t>
            </a:r>
            <a:r>
              <a:rPr lang="en-US" altLang="ja-JP" dirty="0" err="1" smtClean="0">
                <a:latin typeface="Arial" pitchFamily="34" charset="0"/>
                <a:ea typeface="ＭＳ Ｐゴシック" pitchFamily="34" charset="-128"/>
              </a:rPr>
              <a:t>spm</a:t>
            </a:r>
            <a:r>
              <a:rPr lang="en-US" altLang="ja-JP" dirty="0" smtClean="0">
                <a:latin typeface="Arial" pitchFamily="34" charset="0"/>
                <a:ea typeface="ＭＳ Ｐゴシック" pitchFamily="34" charset="-128"/>
              </a:rPr>
              <a:t> converts whole dataset preserving as much data as possible</a:t>
            </a:r>
          </a:p>
          <a:p>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yes</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 controlling features of conversion</a:t>
            </a:r>
          </a:p>
          <a:p>
            <a:r>
              <a:rPr lang="en-US" altLang="zh-TW" dirty="0" smtClean="0">
                <a:latin typeface="Arial" pitchFamily="34" charset="0"/>
                <a:ea typeface="ＭＳ Ｐゴシック" pitchFamily="34" charset="-128"/>
              </a:rPr>
              <a:t>Is machine-dependent data already divided into trials/conditions?</a:t>
            </a:r>
          </a:p>
          <a:p>
            <a:r>
              <a:rPr lang="en-US" altLang="zh-TW" dirty="0" smtClean="0">
                <a:latin typeface="Arial" pitchFamily="34" charset="0"/>
                <a:ea typeface="ＭＳ Ｐゴシック" pitchFamily="34" charset="-128"/>
              </a:rPr>
              <a:t>Refining number and type of channels needed for further processing</a:t>
            </a:r>
          </a:p>
          <a:p>
            <a:endParaRPr lang="en-US" altLang="zh-TW" dirty="0" smtClean="0">
              <a:latin typeface="Arial" pitchFamily="34" charset="0"/>
              <a:ea typeface="ＭＳ Ｐゴシック" pitchFamily="34" charset="-128"/>
            </a:endParaRPr>
          </a:p>
        </p:txBody>
      </p:sp>
      <p:sp>
        <p:nvSpPr>
          <p:cNvPr id="64515" name="Slide Number Placeholder 3"/>
          <p:cNvSpPr>
            <a:spLocks noGrp="1"/>
          </p:cNvSpPr>
          <p:nvPr>
            <p:ph type="sldNum" sz="quarter" idx="5"/>
          </p:nvPr>
        </p:nvSpPr>
        <p:spPr>
          <a:noFill/>
        </p:spPr>
        <p:txBody>
          <a:bodyPr/>
          <a:lstStyle/>
          <a:p>
            <a:fld id="{0A6D9AE6-D066-4849-AFF3-231588D8077C}" type="slidenum">
              <a:rPr lang="en-US" altLang="zh-TW"/>
              <a:pPr/>
              <a:t>18</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Just read</a:t>
            </a:r>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without questions-spm converts whole dataset preserving as much data as possible</a:t>
            </a:r>
          </a:p>
          <a:p>
            <a:r>
              <a:rPr lang="en-US" altLang="en-US" smtClean="0">
                <a:latin typeface="Arial" pitchFamily="34" charset="0"/>
                <a:ea typeface="ＭＳ Ｐゴシック" pitchFamily="34" charset="-128"/>
              </a:rPr>
              <a:t>‘</a:t>
            </a:r>
            <a:r>
              <a:rPr lang="en-US" altLang="zh-TW" smtClean="0">
                <a:latin typeface="Arial" pitchFamily="34" charset="0"/>
                <a:ea typeface="ＭＳ Ｐゴシック" pitchFamily="34" charset="-128"/>
              </a:rPr>
              <a:t>yes</a:t>
            </a:r>
            <a:r>
              <a:rPr lang="en-US" altLang="en-US" smtClean="0">
                <a:latin typeface="Arial" pitchFamily="34" charset="0"/>
                <a:ea typeface="ＭＳ Ｐゴシック" pitchFamily="34" charset="-128"/>
              </a:rPr>
              <a:t>’</a:t>
            </a:r>
            <a:r>
              <a:rPr lang="en-US" altLang="zh-TW" smtClean="0">
                <a:latin typeface="Arial" pitchFamily="34" charset="0"/>
                <a:ea typeface="ＭＳ Ｐゴシック" pitchFamily="34" charset="-128"/>
              </a:rPr>
              <a:t>: controlling features of conversion</a:t>
            </a:r>
          </a:p>
          <a:p>
            <a:r>
              <a:rPr lang="en-US" altLang="zh-TW" smtClean="0">
                <a:latin typeface="Arial" pitchFamily="34" charset="0"/>
                <a:ea typeface="ＭＳ Ｐゴシック" pitchFamily="34" charset="-128"/>
              </a:rPr>
              <a:t>Is machine-dependent data already divided into trials/conditions?</a:t>
            </a:r>
          </a:p>
          <a:p>
            <a:r>
              <a:rPr lang="en-US" altLang="zh-TW" smtClean="0">
                <a:latin typeface="Arial" pitchFamily="34" charset="0"/>
                <a:ea typeface="ＭＳ Ｐゴシック" pitchFamily="34" charset="-128"/>
              </a:rPr>
              <a:t>Refining number and type of channels needed for further processing</a:t>
            </a:r>
          </a:p>
        </p:txBody>
      </p:sp>
      <p:sp>
        <p:nvSpPr>
          <p:cNvPr id="64515" name="Slide Number Placeholder 3"/>
          <p:cNvSpPr>
            <a:spLocks noGrp="1"/>
          </p:cNvSpPr>
          <p:nvPr>
            <p:ph type="sldNum" sz="quarter" idx="5"/>
          </p:nvPr>
        </p:nvSpPr>
        <p:spPr>
          <a:noFill/>
        </p:spPr>
        <p:txBody>
          <a:bodyPr/>
          <a:lstStyle/>
          <a:p>
            <a:fld id="{0A6D9AE6-D066-4849-AFF3-231588D8077C}" type="slidenum">
              <a:rPr lang="en-US" altLang="zh-TW"/>
              <a:pPr/>
              <a:t>19</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Useful if data acquired at higher sampling rate than one needs for making inferences about low-frequency components, for example, resampling from 1000Hz to 200 Hz = reduction of 20%</a:t>
            </a:r>
          </a:p>
          <a:p>
            <a:r>
              <a:rPr lang="en-US" altLang="zh-TW" dirty="0" smtClean="0">
                <a:latin typeface="Arial" pitchFamily="34" charset="0"/>
                <a:ea typeface="ＭＳ Ｐゴシック" pitchFamily="34" charset="-128"/>
              </a:rPr>
              <a:t>Sampling at high frequencies necessary to get good quality digital conversions of analogue signals</a:t>
            </a:r>
          </a:p>
          <a:p>
            <a:r>
              <a:rPr lang="en-US" altLang="zh-TW" dirty="0" err="1" smtClean="0">
                <a:latin typeface="Arial" pitchFamily="34" charset="0"/>
                <a:ea typeface="ＭＳ Ｐゴシック" pitchFamily="34" charset="-128"/>
              </a:rPr>
              <a:t>Nyquist</a:t>
            </a:r>
            <a:r>
              <a:rPr lang="en-US" altLang="zh-TW" dirty="0" smtClean="0">
                <a:latin typeface="Arial" pitchFamily="34" charset="0"/>
                <a:ea typeface="ＭＳ Ｐゴシック" pitchFamily="34" charset="-128"/>
              </a:rPr>
              <a:t> frequency: minimum sampling frequency needs to be greater than twice the maximum frequency of any analogue signal likely to be present in the EEG.</a:t>
            </a:r>
            <a:endParaRPr lang="en-GB"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New </a:t>
            </a:r>
            <a:r>
              <a:rPr lang="en-GB" dirty="0" smtClean="0">
                <a:latin typeface="Arial" pitchFamily="34" charset="0"/>
                <a:ea typeface="ＭＳ Ｐゴシック" pitchFamily="34" charset="-128"/>
              </a:rPr>
              <a:t>sampling rate must be smaller than original value!</a:t>
            </a:r>
          </a:p>
          <a:p>
            <a:r>
              <a:rPr lang="en-GB" dirty="0" smtClean="0">
                <a:latin typeface="Arial" pitchFamily="34" charset="0"/>
                <a:ea typeface="ＭＳ Ｐゴシック" pitchFamily="34" charset="-128"/>
              </a:rPr>
              <a:t>Graph right bottom: example for good sampling frequency, each dot is recording of value of the wave (at different time points)</a:t>
            </a:r>
          </a:p>
        </p:txBody>
      </p:sp>
      <p:sp>
        <p:nvSpPr>
          <p:cNvPr id="66563" name="Slide Number Placeholder 3"/>
          <p:cNvSpPr>
            <a:spLocks noGrp="1"/>
          </p:cNvSpPr>
          <p:nvPr>
            <p:ph type="sldNum" sz="quarter" idx="5"/>
          </p:nvPr>
        </p:nvSpPr>
        <p:spPr>
          <a:noFill/>
        </p:spPr>
        <p:txBody>
          <a:bodyPr/>
          <a:lstStyle/>
          <a:p>
            <a:fld id="{02D33B5B-1A4B-46D1-A839-63D6467C5FBF}" type="slidenum">
              <a:rPr lang="en-US" altLang="zh-TW"/>
              <a:pPr/>
              <a:t>20</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Useful if data acquired at higher sampling rate than one needs for making inferences about low-frequency components, for example, resampling from 1000Hz to 200 Hz = reduction of 20%</a:t>
            </a:r>
          </a:p>
          <a:p>
            <a:r>
              <a:rPr lang="en-US" altLang="zh-TW" dirty="0" smtClean="0">
                <a:latin typeface="Arial" pitchFamily="34" charset="0"/>
                <a:ea typeface="ＭＳ Ｐゴシック" pitchFamily="34" charset="-128"/>
              </a:rPr>
              <a:t>Sampling at high frequencies necessary to get good quality digital conversions of analogue signals</a:t>
            </a:r>
          </a:p>
          <a:p>
            <a:r>
              <a:rPr lang="en-US" altLang="zh-TW" dirty="0" err="1" smtClean="0">
                <a:latin typeface="Arial" pitchFamily="34" charset="0"/>
                <a:ea typeface="ＭＳ Ｐゴシック" pitchFamily="34" charset="-128"/>
              </a:rPr>
              <a:t>Nyquist</a:t>
            </a:r>
            <a:r>
              <a:rPr lang="en-US" altLang="zh-TW" dirty="0" smtClean="0">
                <a:latin typeface="Arial" pitchFamily="34" charset="0"/>
                <a:ea typeface="ＭＳ Ｐゴシック" pitchFamily="34" charset="-128"/>
              </a:rPr>
              <a:t> frequency: minimum sampling frequency needs to be greater than twice the maximum frequency of any analogue signal likely to be present in the EEG.</a:t>
            </a:r>
            <a:endParaRPr lang="en-GB"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New </a:t>
            </a:r>
            <a:r>
              <a:rPr lang="en-GB" dirty="0" smtClean="0">
                <a:latin typeface="Arial" pitchFamily="34" charset="0"/>
                <a:ea typeface="ＭＳ Ｐゴシック" pitchFamily="34" charset="-128"/>
              </a:rPr>
              <a:t>sampling rate must be smaller than original value!</a:t>
            </a:r>
          </a:p>
          <a:p>
            <a:r>
              <a:rPr lang="en-GB" dirty="0" smtClean="0">
                <a:latin typeface="Arial" pitchFamily="34" charset="0"/>
                <a:ea typeface="ＭＳ Ｐゴシック" pitchFamily="34" charset="-128"/>
              </a:rPr>
              <a:t>Graph right bottom: example for good sampling frequency, each dot is recording of value of the wave (at different time points)</a:t>
            </a:r>
          </a:p>
        </p:txBody>
      </p:sp>
      <p:sp>
        <p:nvSpPr>
          <p:cNvPr id="66563" name="Slide Number Placeholder 3"/>
          <p:cNvSpPr>
            <a:spLocks noGrp="1"/>
          </p:cNvSpPr>
          <p:nvPr>
            <p:ph type="sldNum" sz="quarter" idx="5"/>
          </p:nvPr>
        </p:nvSpPr>
        <p:spPr>
          <a:noFill/>
        </p:spPr>
        <p:txBody>
          <a:bodyPr/>
          <a:lstStyle/>
          <a:p>
            <a:fld id="{02D33B5B-1A4B-46D1-A839-63D6467C5FBF}" type="slidenum">
              <a:rPr lang="en-US" altLang="zh-TW"/>
              <a:pPr/>
              <a:t>22</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Vertical and horizontal </a:t>
            </a:r>
            <a:r>
              <a:rPr lang="en-US" altLang="zh-TW" dirty="0" err="1" smtClean="0">
                <a:latin typeface="Arial" pitchFamily="34" charset="0"/>
                <a:ea typeface="ＭＳ Ｐゴシック" pitchFamily="34" charset="-128"/>
              </a:rPr>
              <a:t>electrooculogram</a:t>
            </a:r>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Refine the number and types of </a:t>
            </a:r>
            <a:r>
              <a:rPr lang="en-US" altLang="zh-TW" dirty="0" err="1" smtClean="0">
                <a:latin typeface="Arial" pitchFamily="34" charset="0"/>
                <a:ea typeface="ＭＳ Ｐゴシック" pitchFamily="34" charset="-128"/>
              </a:rPr>
              <a:t>chanels</a:t>
            </a:r>
            <a:r>
              <a:rPr lang="en-US" altLang="zh-TW" dirty="0" smtClean="0">
                <a:latin typeface="Arial" pitchFamily="34" charset="0"/>
                <a:ea typeface="ＭＳ Ｐゴシック" pitchFamily="34" charset="-128"/>
              </a:rPr>
              <a:t> used for further processing</a:t>
            </a: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average reference: </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virtual electrode</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 less susceptible to bias; used for source analysis and DCM </a:t>
            </a:r>
            <a:r>
              <a:rPr lang="en-US" altLang="zh-TW" b="1" i="0" u="sng" dirty="0" smtClean="0">
                <a:solidFill>
                  <a:srgbClr val="FF0000"/>
                </a:solidFill>
                <a:latin typeface="Arial" pitchFamily="34" charset="0"/>
                <a:ea typeface="ＭＳ Ｐゴシック" pitchFamily="34" charset="-128"/>
              </a:rPr>
              <a:t>is</a:t>
            </a:r>
            <a:r>
              <a:rPr lang="en-US" altLang="zh-TW" b="1" i="0" u="sng" baseline="0" dirty="0" smtClean="0">
                <a:solidFill>
                  <a:srgbClr val="FF0000"/>
                </a:solidFill>
                <a:latin typeface="Arial" pitchFamily="34" charset="0"/>
                <a:ea typeface="ＭＳ Ｐゴシック" pitchFamily="34" charset="-128"/>
              </a:rPr>
              <a:t> it better?</a:t>
            </a:r>
            <a:endParaRPr lang="en-US" altLang="zh-TW" b="1" i="0" u="sng" dirty="0" smtClean="0">
              <a:solidFill>
                <a:srgbClr val="FF0000"/>
              </a:solidFill>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Single electrode reference: e.g. behind the ear, nose</a:t>
            </a:r>
          </a:p>
          <a:p>
            <a:r>
              <a:rPr lang="en-US" altLang="zh-TW" dirty="0" smtClean="0">
                <a:latin typeface="Arial" pitchFamily="34" charset="0"/>
                <a:ea typeface="ＭＳ Ｐゴシック" pitchFamily="34" charset="-128"/>
              </a:rPr>
              <a:t>Graph right bottom: review channel mapping</a:t>
            </a:r>
          </a:p>
        </p:txBody>
      </p:sp>
      <p:sp>
        <p:nvSpPr>
          <p:cNvPr id="68611" name="Slide Number Placeholder 3"/>
          <p:cNvSpPr>
            <a:spLocks noGrp="1"/>
          </p:cNvSpPr>
          <p:nvPr>
            <p:ph type="sldNum" sz="quarter" idx="5"/>
          </p:nvPr>
        </p:nvSpPr>
        <p:spPr>
          <a:noFill/>
        </p:spPr>
        <p:txBody>
          <a:bodyPr/>
          <a:lstStyle/>
          <a:p>
            <a:fld id="{AE4C16C4-A483-4BE0-8AF2-6991135F23E4}" type="slidenum">
              <a:rPr lang="en-US" altLang="zh-TW"/>
              <a:pPr/>
              <a:t>23</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Vertical and horizontal </a:t>
            </a:r>
            <a:r>
              <a:rPr lang="en-US" altLang="zh-TW" dirty="0" err="1" smtClean="0">
                <a:latin typeface="Arial" pitchFamily="34" charset="0"/>
                <a:ea typeface="ＭＳ Ｐゴシック" pitchFamily="34" charset="-128"/>
              </a:rPr>
              <a:t>electrooculogram</a:t>
            </a:r>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Refine the number and types of </a:t>
            </a:r>
            <a:r>
              <a:rPr lang="en-US" altLang="zh-TW" dirty="0" err="1" smtClean="0">
                <a:latin typeface="Arial" pitchFamily="34" charset="0"/>
                <a:ea typeface="ＭＳ Ｐゴシック" pitchFamily="34" charset="-128"/>
              </a:rPr>
              <a:t>chanels</a:t>
            </a:r>
            <a:r>
              <a:rPr lang="en-US" altLang="zh-TW" dirty="0" smtClean="0">
                <a:latin typeface="Arial" pitchFamily="34" charset="0"/>
                <a:ea typeface="ＭＳ Ｐゴシック" pitchFamily="34" charset="-128"/>
              </a:rPr>
              <a:t> used for further processing</a:t>
            </a: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average reference: </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virtual electrode</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 less susceptible to bias; used for source analysis and DCM </a:t>
            </a:r>
            <a:r>
              <a:rPr lang="en-US" altLang="zh-TW" b="1" i="0" u="sng" dirty="0" smtClean="0">
                <a:solidFill>
                  <a:srgbClr val="FF0000"/>
                </a:solidFill>
                <a:latin typeface="Arial" pitchFamily="34" charset="0"/>
                <a:ea typeface="ＭＳ Ｐゴシック" pitchFamily="34" charset="-128"/>
              </a:rPr>
              <a:t>is</a:t>
            </a:r>
            <a:r>
              <a:rPr lang="en-US" altLang="zh-TW" b="1" i="0" u="sng" baseline="0" dirty="0" smtClean="0">
                <a:solidFill>
                  <a:srgbClr val="FF0000"/>
                </a:solidFill>
                <a:latin typeface="Arial" pitchFamily="34" charset="0"/>
                <a:ea typeface="ＭＳ Ｐゴシック" pitchFamily="34" charset="-128"/>
              </a:rPr>
              <a:t> it better?</a:t>
            </a:r>
            <a:endParaRPr lang="en-US" altLang="zh-TW" b="1" i="0" u="sng" dirty="0" smtClean="0">
              <a:solidFill>
                <a:srgbClr val="FF0000"/>
              </a:solidFill>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Single electrode reference: e.g. behind the ear, nose</a:t>
            </a:r>
          </a:p>
          <a:p>
            <a:r>
              <a:rPr lang="en-US" altLang="zh-TW" dirty="0" smtClean="0">
                <a:latin typeface="Arial" pitchFamily="34" charset="0"/>
                <a:ea typeface="ＭＳ Ｐゴシック" pitchFamily="34" charset="-128"/>
              </a:rPr>
              <a:t>Graph right bottom: review channel mapping</a:t>
            </a:r>
          </a:p>
        </p:txBody>
      </p:sp>
      <p:sp>
        <p:nvSpPr>
          <p:cNvPr id="68611" name="Slide Number Placeholder 3"/>
          <p:cNvSpPr>
            <a:spLocks noGrp="1"/>
          </p:cNvSpPr>
          <p:nvPr>
            <p:ph type="sldNum" sz="quarter" idx="5"/>
          </p:nvPr>
        </p:nvSpPr>
        <p:spPr>
          <a:noFill/>
        </p:spPr>
        <p:txBody>
          <a:bodyPr/>
          <a:lstStyle/>
          <a:p>
            <a:fld id="{AE4C16C4-A483-4BE0-8AF2-6991135F23E4}" type="slidenum">
              <a:rPr lang="en-US" altLang="zh-TW"/>
              <a:pPr/>
              <a:t>24</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Vertical and horizontal </a:t>
            </a:r>
            <a:r>
              <a:rPr lang="en-US" altLang="zh-TW" dirty="0" err="1" smtClean="0">
                <a:latin typeface="Arial" pitchFamily="34" charset="0"/>
                <a:ea typeface="ＭＳ Ｐゴシック" pitchFamily="34" charset="-128"/>
              </a:rPr>
              <a:t>electrooculogram</a:t>
            </a:r>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Refine the number and types of </a:t>
            </a:r>
            <a:r>
              <a:rPr lang="en-US" altLang="zh-TW" dirty="0" err="1" smtClean="0">
                <a:latin typeface="Arial" pitchFamily="34" charset="0"/>
                <a:ea typeface="ＭＳ Ｐゴシック" pitchFamily="34" charset="-128"/>
              </a:rPr>
              <a:t>chanels</a:t>
            </a:r>
            <a:r>
              <a:rPr lang="en-US" altLang="zh-TW" dirty="0" smtClean="0">
                <a:latin typeface="Arial" pitchFamily="34" charset="0"/>
                <a:ea typeface="ＭＳ Ｐゴシック" pitchFamily="34" charset="-128"/>
              </a:rPr>
              <a:t> used for further processing</a:t>
            </a: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average reference: </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virtual electrode</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 less susceptible to bias; used for source analysis and DCM </a:t>
            </a:r>
            <a:r>
              <a:rPr lang="en-US" altLang="zh-TW" b="1" i="0" u="sng" dirty="0" smtClean="0">
                <a:solidFill>
                  <a:srgbClr val="FF0000"/>
                </a:solidFill>
                <a:latin typeface="Arial" pitchFamily="34" charset="0"/>
                <a:ea typeface="ＭＳ Ｐゴシック" pitchFamily="34" charset="-128"/>
              </a:rPr>
              <a:t>is</a:t>
            </a:r>
            <a:r>
              <a:rPr lang="en-US" altLang="zh-TW" b="1" i="0" u="sng" baseline="0" dirty="0" smtClean="0">
                <a:solidFill>
                  <a:srgbClr val="FF0000"/>
                </a:solidFill>
                <a:latin typeface="Arial" pitchFamily="34" charset="0"/>
                <a:ea typeface="ＭＳ Ｐゴシック" pitchFamily="34" charset="-128"/>
              </a:rPr>
              <a:t> it better?</a:t>
            </a:r>
            <a:endParaRPr lang="en-US" altLang="zh-TW" b="1" i="0" u="sng" dirty="0" smtClean="0">
              <a:solidFill>
                <a:srgbClr val="FF0000"/>
              </a:solidFill>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Single electrode reference: e.g. behind the ear, nose</a:t>
            </a:r>
          </a:p>
          <a:p>
            <a:r>
              <a:rPr lang="en-US" altLang="zh-TW" dirty="0" smtClean="0">
                <a:latin typeface="Arial" pitchFamily="34" charset="0"/>
                <a:ea typeface="ＭＳ Ｐゴシック" pitchFamily="34" charset="-128"/>
              </a:rPr>
              <a:t>Graph right bottom: review channel mapping</a:t>
            </a:r>
          </a:p>
        </p:txBody>
      </p:sp>
      <p:sp>
        <p:nvSpPr>
          <p:cNvPr id="68611" name="Slide Number Placeholder 3"/>
          <p:cNvSpPr>
            <a:spLocks noGrp="1"/>
          </p:cNvSpPr>
          <p:nvPr>
            <p:ph type="sldNum" sz="quarter" idx="5"/>
          </p:nvPr>
        </p:nvSpPr>
        <p:spPr>
          <a:noFill/>
        </p:spPr>
        <p:txBody>
          <a:bodyPr/>
          <a:lstStyle/>
          <a:p>
            <a:fld id="{AE4C16C4-A483-4BE0-8AF2-6991135F23E4}" type="slidenum">
              <a:rPr lang="en-US" altLang="zh-TW"/>
              <a:pPr/>
              <a:t>25</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Vertical and horizontal </a:t>
            </a:r>
            <a:r>
              <a:rPr lang="en-US" altLang="zh-TW" dirty="0" err="1" smtClean="0">
                <a:latin typeface="Arial" pitchFamily="34" charset="0"/>
                <a:ea typeface="ＭＳ Ｐゴシック" pitchFamily="34" charset="-128"/>
              </a:rPr>
              <a:t>electrooculogram</a:t>
            </a:r>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Refine the number and types of </a:t>
            </a:r>
            <a:r>
              <a:rPr lang="en-US" altLang="zh-TW" dirty="0" err="1" smtClean="0">
                <a:latin typeface="Arial" pitchFamily="34" charset="0"/>
                <a:ea typeface="ＭＳ Ｐゴシック" pitchFamily="34" charset="-128"/>
              </a:rPr>
              <a:t>chanels</a:t>
            </a:r>
            <a:r>
              <a:rPr lang="en-US" altLang="zh-TW" dirty="0" smtClean="0">
                <a:latin typeface="Arial" pitchFamily="34" charset="0"/>
                <a:ea typeface="ＭＳ Ｐゴシック" pitchFamily="34" charset="-128"/>
              </a:rPr>
              <a:t> used for further processing</a:t>
            </a: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average reference: </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virtual electrode</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 less susceptible to bias; used for source analysis and DCM </a:t>
            </a:r>
            <a:r>
              <a:rPr lang="en-US" altLang="zh-TW" b="1" i="0" u="sng" dirty="0" smtClean="0">
                <a:solidFill>
                  <a:srgbClr val="FF0000"/>
                </a:solidFill>
                <a:latin typeface="Arial" pitchFamily="34" charset="0"/>
                <a:ea typeface="ＭＳ Ｐゴシック" pitchFamily="34" charset="-128"/>
              </a:rPr>
              <a:t>is</a:t>
            </a:r>
            <a:r>
              <a:rPr lang="en-US" altLang="zh-TW" b="1" i="0" u="sng" baseline="0" dirty="0" smtClean="0">
                <a:solidFill>
                  <a:srgbClr val="FF0000"/>
                </a:solidFill>
                <a:latin typeface="Arial" pitchFamily="34" charset="0"/>
                <a:ea typeface="ＭＳ Ｐゴシック" pitchFamily="34" charset="-128"/>
              </a:rPr>
              <a:t> it better?</a:t>
            </a:r>
            <a:endParaRPr lang="en-US" altLang="zh-TW" b="1" i="0" u="sng" dirty="0" smtClean="0">
              <a:solidFill>
                <a:srgbClr val="FF0000"/>
              </a:solidFill>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Single electrode reference: e.g. behind the ear, nose</a:t>
            </a:r>
          </a:p>
          <a:p>
            <a:r>
              <a:rPr lang="en-US" altLang="zh-TW" dirty="0" smtClean="0">
                <a:latin typeface="Arial" pitchFamily="34" charset="0"/>
                <a:ea typeface="ＭＳ Ｐゴシック" pitchFamily="34" charset="-128"/>
              </a:rPr>
              <a:t>Graph right bottom: review channel mapping</a:t>
            </a:r>
          </a:p>
        </p:txBody>
      </p:sp>
      <p:sp>
        <p:nvSpPr>
          <p:cNvPr id="68611" name="Slide Number Placeholder 3"/>
          <p:cNvSpPr>
            <a:spLocks noGrp="1"/>
          </p:cNvSpPr>
          <p:nvPr>
            <p:ph type="sldNum" sz="quarter" idx="5"/>
          </p:nvPr>
        </p:nvSpPr>
        <p:spPr>
          <a:noFill/>
        </p:spPr>
        <p:txBody>
          <a:bodyPr/>
          <a:lstStyle/>
          <a:p>
            <a:fld id="{AE4C16C4-A483-4BE0-8AF2-6991135F23E4}" type="slidenum">
              <a:rPr lang="en-US" altLang="zh-TW"/>
              <a:pPr/>
              <a:t>26</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GB" dirty="0" err="1" smtClean="0">
                <a:latin typeface="Arial" pitchFamily="34" charset="0"/>
                <a:ea typeface="ＭＳ Ｐゴシック" pitchFamily="34" charset="-128"/>
              </a:rPr>
              <a:t>Epoching</a:t>
            </a:r>
            <a:r>
              <a:rPr lang="en-GB" dirty="0" smtClean="0">
                <a:latin typeface="Arial" pitchFamily="34" charset="0"/>
                <a:ea typeface="ＭＳ Ｐゴシック" pitchFamily="34" charset="-128"/>
              </a:rPr>
              <a:t> splits the data into single trials, each referenced to stimulus presentation</a:t>
            </a:r>
          </a:p>
          <a:p>
            <a:endParaRPr lang="en-GB" dirty="0" smtClean="0">
              <a:latin typeface="Arial" pitchFamily="34" charset="0"/>
              <a:ea typeface="ＭＳ Ｐゴシック" pitchFamily="34" charset="-128"/>
            </a:endParaRPr>
          </a:p>
          <a:p>
            <a:r>
              <a:rPr lang="en-GB" dirty="0" smtClean="0">
                <a:latin typeface="Arial" pitchFamily="34" charset="0"/>
                <a:ea typeface="ＭＳ Ｐゴシック" pitchFamily="34" charset="-128"/>
              </a:rPr>
              <a:t>For each stimulus onset, the </a:t>
            </a:r>
            <a:r>
              <a:rPr lang="en-GB" dirty="0" err="1" smtClean="0">
                <a:latin typeface="Arial" pitchFamily="34" charset="0"/>
                <a:ea typeface="ＭＳ Ｐゴシック" pitchFamily="34" charset="-128"/>
              </a:rPr>
              <a:t>epoched</a:t>
            </a:r>
            <a:r>
              <a:rPr lang="en-GB" dirty="0" smtClean="0">
                <a:latin typeface="Arial" pitchFamily="34" charset="0"/>
                <a:ea typeface="ＭＳ Ｐゴシック" pitchFamily="34" charset="-128"/>
              </a:rPr>
              <a:t> trial starts at some user-specified pre-stimulus time and ends at some post-stimulus time, e.g. from 100 </a:t>
            </a:r>
            <a:r>
              <a:rPr lang="en-GB" dirty="0" err="1" smtClean="0">
                <a:latin typeface="Arial" pitchFamily="34" charset="0"/>
                <a:ea typeface="ＭＳ Ｐゴシック" pitchFamily="34" charset="-128"/>
              </a:rPr>
              <a:t>ms</a:t>
            </a:r>
            <a:r>
              <a:rPr lang="en-GB" dirty="0" smtClean="0">
                <a:latin typeface="Arial" pitchFamily="34" charset="0"/>
                <a:ea typeface="ＭＳ Ｐゴシック" pitchFamily="34" charset="-128"/>
              </a:rPr>
              <a:t> before to 600ms after stimulus presentation. </a:t>
            </a:r>
          </a:p>
          <a:p>
            <a:r>
              <a:rPr lang="en-US" altLang="zh-TW" dirty="0" smtClean="0">
                <a:latin typeface="Arial" pitchFamily="34" charset="0"/>
                <a:ea typeface="ＭＳ Ｐゴシック" pitchFamily="34" charset="-128"/>
              </a:rPr>
              <a:t>T</a:t>
            </a:r>
            <a:r>
              <a:rPr lang="en-GB" dirty="0" smtClean="0">
                <a:latin typeface="Arial" pitchFamily="34" charset="0"/>
                <a:ea typeface="ＭＳ Ｐゴシック" pitchFamily="34" charset="-128"/>
              </a:rPr>
              <a:t>he longer interval, the greater chance to include artefacts!</a:t>
            </a:r>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Padding: will add time points before and after each trial to allow the user to later cut out this padding again</a:t>
            </a:r>
          </a:p>
          <a:p>
            <a:endParaRPr lang="en-US" dirty="0" smtClean="0">
              <a:latin typeface="Arial" pitchFamily="34" charset="0"/>
              <a:ea typeface="ＭＳ Ｐゴシック" pitchFamily="34" charset="-128"/>
            </a:endParaRPr>
          </a:p>
          <a:p>
            <a:pPr marL="171450" indent="-171450">
              <a:buFontTx/>
              <a:buChar char="-"/>
            </a:pPr>
            <a:r>
              <a:rPr lang="en-US" dirty="0" smtClean="0">
                <a:latin typeface="Arial" pitchFamily="34" charset="0"/>
                <a:ea typeface="ＭＳ Ｐゴシック" pitchFamily="34" charset="-128"/>
              </a:rPr>
              <a:t>filter all data and then epoch</a:t>
            </a:r>
            <a:r>
              <a:rPr lang="en-US" baseline="0" dirty="0" smtClean="0">
                <a:latin typeface="Arial" pitchFamily="34" charset="0"/>
                <a:ea typeface="ＭＳ Ｐゴシック" pitchFamily="34" charset="-128"/>
              </a:rPr>
              <a:t> it to avoid edge effect</a:t>
            </a:r>
          </a:p>
          <a:p>
            <a:pPr marL="171450" indent="-171450">
              <a:buFontTx/>
              <a:buChar char="-"/>
            </a:pPr>
            <a:r>
              <a:rPr lang="en-GB" baseline="0" dirty="0" smtClean="0">
                <a:latin typeface="Arial" pitchFamily="34" charset="0"/>
                <a:ea typeface="ＭＳ Ｐゴシック" pitchFamily="34" charset="-128"/>
              </a:rPr>
              <a:t>(longer trials .e.g. -300 to 1s is the </a:t>
            </a:r>
            <a:r>
              <a:rPr lang="en-GB" baseline="0" dirty="0" err="1" smtClean="0">
                <a:latin typeface="Arial" pitchFamily="34" charset="0"/>
                <a:ea typeface="ＭＳ Ｐゴシック" pitchFamily="34" charset="-128"/>
              </a:rPr>
              <a:t>interst</a:t>
            </a:r>
            <a:r>
              <a:rPr lang="en-GB" baseline="0" dirty="0" smtClean="0">
                <a:latin typeface="Arial" pitchFamily="34" charset="0"/>
                <a:ea typeface="ＭＳ Ｐゴシック" pitchFamily="34" charset="-128"/>
              </a:rPr>
              <a:t>? do -500 to 2s)</a:t>
            </a:r>
          </a:p>
          <a:p>
            <a:pPr marL="171450" indent="-171450">
              <a:buFontTx/>
              <a:buChar char="-"/>
            </a:pPr>
            <a:r>
              <a:rPr lang="en-GB" baseline="0" dirty="0" smtClean="0">
                <a:latin typeface="Arial" pitchFamily="34" charset="0"/>
                <a:ea typeface="ＭＳ Ｐゴシック" pitchFamily="34" charset="-128"/>
              </a:rPr>
              <a:t>high pass and then low pass</a:t>
            </a:r>
            <a:endParaRPr lang="en-US" baseline="0" dirty="0" smtClean="0">
              <a:latin typeface="Arial" pitchFamily="34" charset="0"/>
              <a:ea typeface="ＭＳ Ｐゴシック" pitchFamily="34" charset="-128"/>
            </a:endParaRPr>
          </a:p>
        </p:txBody>
      </p:sp>
      <p:sp>
        <p:nvSpPr>
          <p:cNvPr id="70659" name="Slide Number Placeholder 3"/>
          <p:cNvSpPr>
            <a:spLocks noGrp="1"/>
          </p:cNvSpPr>
          <p:nvPr>
            <p:ph type="sldNum" sz="quarter" idx="5"/>
          </p:nvPr>
        </p:nvSpPr>
        <p:spPr>
          <a:noFill/>
        </p:spPr>
        <p:txBody>
          <a:bodyPr/>
          <a:lstStyle/>
          <a:p>
            <a:fld id="{1593902B-7B2A-4BED-81D3-2270248B928E}" type="slidenum">
              <a:rPr lang="en-US" altLang="zh-TW"/>
              <a:pPr/>
              <a:t>27</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GB" dirty="0" err="1" smtClean="0">
                <a:latin typeface="Arial" pitchFamily="34" charset="0"/>
                <a:ea typeface="ＭＳ Ｐゴシック" pitchFamily="34" charset="-128"/>
              </a:rPr>
              <a:t>Epoching</a:t>
            </a:r>
            <a:r>
              <a:rPr lang="en-GB" dirty="0" smtClean="0">
                <a:latin typeface="Arial" pitchFamily="34" charset="0"/>
                <a:ea typeface="ＭＳ Ｐゴシック" pitchFamily="34" charset="-128"/>
              </a:rPr>
              <a:t> splits the data into single trials, each referenced to stimulus presentation</a:t>
            </a:r>
          </a:p>
          <a:p>
            <a:endParaRPr lang="en-GB" dirty="0" smtClean="0">
              <a:latin typeface="Arial" pitchFamily="34" charset="0"/>
              <a:ea typeface="ＭＳ Ｐゴシック" pitchFamily="34" charset="-128"/>
            </a:endParaRPr>
          </a:p>
          <a:p>
            <a:r>
              <a:rPr lang="en-GB" dirty="0" smtClean="0">
                <a:latin typeface="Arial" pitchFamily="34" charset="0"/>
                <a:ea typeface="ＭＳ Ｐゴシック" pitchFamily="34" charset="-128"/>
              </a:rPr>
              <a:t>For each stimulus onset, the </a:t>
            </a:r>
            <a:r>
              <a:rPr lang="en-GB" dirty="0" err="1" smtClean="0">
                <a:latin typeface="Arial" pitchFamily="34" charset="0"/>
                <a:ea typeface="ＭＳ Ｐゴシック" pitchFamily="34" charset="-128"/>
              </a:rPr>
              <a:t>epoched</a:t>
            </a:r>
            <a:r>
              <a:rPr lang="en-GB" dirty="0" smtClean="0">
                <a:latin typeface="Arial" pitchFamily="34" charset="0"/>
                <a:ea typeface="ＭＳ Ｐゴシック" pitchFamily="34" charset="-128"/>
              </a:rPr>
              <a:t> trial starts at some user-specified pre-stimulus time and ends at some post-stimulus time, e.g. from 100 </a:t>
            </a:r>
            <a:r>
              <a:rPr lang="en-GB" dirty="0" err="1" smtClean="0">
                <a:latin typeface="Arial" pitchFamily="34" charset="0"/>
                <a:ea typeface="ＭＳ Ｐゴシック" pitchFamily="34" charset="-128"/>
              </a:rPr>
              <a:t>ms</a:t>
            </a:r>
            <a:r>
              <a:rPr lang="en-GB" dirty="0" smtClean="0">
                <a:latin typeface="Arial" pitchFamily="34" charset="0"/>
                <a:ea typeface="ＭＳ Ｐゴシック" pitchFamily="34" charset="-128"/>
              </a:rPr>
              <a:t> before to 600ms after stimulus presentation. </a:t>
            </a:r>
          </a:p>
          <a:p>
            <a:r>
              <a:rPr lang="en-US" altLang="zh-TW" dirty="0" smtClean="0">
                <a:latin typeface="Arial" pitchFamily="34" charset="0"/>
                <a:ea typeface="ＭＳ Ｐゴシック" pitchFamily="34" charset="-128"/>
              </a:rPr>
              <a:t>T</a:t>
            </a:r>
            <a:r>
              <a:rPr lang="en-GB" dirty="0" smtClean="0">
                <a:latin typeface="Arial" pitchFamily="34" charset="0"/>
                <a:ea typeface="ＭＳ Ｐゴシック" pitchFamily="34" charset="-128"/>
              </a:rPr>
              <a:t>he longer interval, the greater chance to include artefacts!</a:t>
            </a:r>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Padding: will add time points before and after each trial to allow the user to later cut out this padding again</a:t>
            </a:r>
          </a:p>
          <a:p>
            <a:endParaRPr lang="en-US" dirty="0" smtClean="0">
              <a:latin typeface="Arial" pitchFamily="34" charset="0"/>
              <a:ea typeface="ＭＳ Ｐゴシック" pitchFamily="34" charset="-128"/>
            </a:endParaRPr>
          </a:p>
          <a:p>
            <a:pPr marL="171450" indent="-171450">
              <a:buFontTx/>
              <a:buChar char="-"/>
            </a:pPr>
            <a:r>
              <a:rPr lang="en-US" dirty="0" smtClean="0">
                <a:latin typeface="Arial" pitchFamily="34" charset="0"/>
                <a:ea typeface="ＭＳ Ｐゴシック" pitchFamily="34" charset="-128"/>
              </a:rPr>
              <a:t>filter all data and then epoch</a:t>
            </a:r>
            <a:r>
              <a:rPr lang="en-US" baseline="0" dirty="0" smtClean="0">
                <a:latin typeface="Arial" pitchFamily="34" charset="0"/>
                <a:ea typeface="ＭＳ Ｐゴシック" pitchFamily="34" charset="-128"/>
              </a:rPr>
              <a:t> it to avoid edge effect</a:t>
            </a:r>
          </a:p>
          <a:p>
            <a:pPr marL="171450" indent="-171450">
              <a:buFontTx/>
              <a:buChar char="-"/>
            </a:pPr>
            <a:r>
              <a:rPr lang="en-GB" baseline="0" dirty="0" smtClean="0">
                <a:latin typeface="Arial" pitchFamily="34" charset="0"/>
                <a:ea typeface="ＭＳ Ｐゴシック" pitchFamily="34" charset="-128"/>
              </a:rPr>
              <a:t>(longer trials .e.g. -300 to 1s is the </a:t>
            </a:r>
            <a:r>
              <a:rPr lang="en-GB" baseline="0" dirty="0" err="1" smtClean="0">
                <a:latin typeface="Arial" pitchFamily="34" charset="0"/>
                <a:ea typeface="ＭＳ Ｐゴシック" pitchFamily="34" charset="-128"/>
              </a:rPr>
              <a:t>interst</a:t>
            </a:r>
            <a:r>
              <a:rPr lang="en-GB" baseline="0" dirty="0" smtClean="0">
                <a:latin typeface="Arial" pitchFamily="34" charset="0"/>
                <a:ea typeface="ＭＳ Ｐゴシック" pitchFamily="34" charset="-128"/>
              </a:rPr>
              <a:t>? do -500 to 2s)</a:t>
            </a:r>
          </a:p>
          <a:p>
            <a:pPr marL="171450" indent="-171450">
              <a:buFontTx/>
              <a:buChar char="-"/>
            </a:pPr>
            <a:r>
              <a:rPr lang="en-GB" baseline="0" dirty="0" smtClean="0">
                <a:latin typeface="Arial" pitchFamily="34" charset="0"/>
                <a:ea typeface="ＭＳ Ｐゴシック" pitchFamily="34" charset="-128"/>
              </a:rPr>
              <a:t>high pass and then low pass</a:t>
            </a:r>
            <a:endParaRPr lang="en-US" baseline="0" dirty="0" smtClean="0">
              <a:latin typeface="Arial" pitchFamily="34" charset="0"/>
              <a:ea typeface="ＭＳ Ｐゴシック" pitchFamily="34" charset="-128"/>
            </a:endParaRPr>
          </a:p>
        </p:txBody>
      </p:sp>
      <p:sp>
        <p:nvSpPr>
          <p:cNvPr id="70659" name="Slide Number Placeholder 3"/>
          <p:cNvSpPr>
            <a:spLocks noGrp="1"/>
          </p:cNvSpPr>
          <p:nvPr>
            <p:ph type="sldNum" sz="quarter" idx="5"/>
          </p:nvPr>
        </p:nvSpPr>
        <p:spPr>
          <a:noFill/>
        </p:spPr>
        <p:txBody>
          <a:bodyPr/>
          <a:lstStyle/>
          <a:p>
            <a:fld id="{1593902B-7B2A-4BED-81D3-2270248B928E}" type="slidenum">
              <a:rPr lang="en-US" altLang="zh-TW"/>
              <a:pPr/>
              <a:t>28</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GB" dirty="0" err="1" smtClean="0">
                <a:latin typeface="Arial" pitchFamily="34" charset="0"/>
                <a:ea typeface="ＭＳ Ｐゴシック" pitchFamily="34" charset="-128"/>
              </a:rPr>
              <a:t>Epoching</a:t>
            </a:r>
            <a:r>
              <a:rPr lang="en-GB" dirty="0" smtClean="0">
                <a:latin typeface="Arial" pitchFamily="34" charset="0"/>
                <a:ea typeface="ＭＳ Ｐゴシック" pitchFamily="34" charset="-128"/>
              </a:rPr>
              <a:t> splits the data into single trials, each referenced to stimulus presentation</a:t>
            </a:r>
          </a:p>
          <a:p>
            <a:endParaRPr lang="en-GB" dirty="0" smtClean="0">
              <a:latin typeface="Arial" pitchFamily="34" charset="0"/>
              <a:ea typeface="ＭＳ Ｐゴシック" pitchFamily="34" charset="-128"/>
            </a:endParaRPr>
          </a:p>
          <a:p>
            <a:r>
              <a:rPr lang="en-GB" dirty="0" smtClean="0">
                <a:latin typeface="Arial" pitchFamily="34" charset="0"/>
                <a:ea typeface="ＭＳ Ｐゴシック" pitchFamily="34" charset="-128"/>
              </a:rPr>
              <a:t>For each stimulus onset, the </a:t>
            </a:r>
            <a:r>
              <a:rPr lang="en-GB" dirty="0" err="1" smtClean="0">
                <a:latin typeface="Arial" pitchFamily="34" charset="0"/>
                <a:ea typeface="ＭＳ Ｐゴシック" pitchFamily="34" charset="-128"/>
              </a:rPr>
              <a:t>epoched</a:t>
            </a:r>
            <a:r>
              <a:rPr lang="en-GB" dirty="0" smtClean="0">
                <a:latin typeface="Arial" pitchFamily="34" charset="0"/>
                <a:ea typeface="ＭＳ Ｐゴシック" pitchFamily="34" charset="-128"/>
              </a:rPr>
              <a:t> trial starts at some user-specified pre-stimulus time and ends at some post-stimulus time, e.g. from 100 </a:t>
            </a:r>
            <a:r>
              <a:rPr lang="en-GB" dirty="0" err="1" smtClean="0">
                <a:latin typeface="Arial" pitchFamily="34" charset="0"/>
                <a:ea typeface="ＭＳ Ｐゴシック" pitchFamily="34" charset="-128"/>
              </a:rPr>
              <a:t>ms</a:t>
            </a:r>
            <a:r>
              <a:rPr lang="en-GB" dirty="0" smtClean="0">
                <a:latin typeface="Arial" pitchFamily="34" charset="0"/>
                <a:ea typeface="ＭＳ Ｐゴシック" pitchFamily="34" charset="-128"/>
              </a:rPr>
              <a:t> before to 600ms after stimulus presentation. </a:t>
            </a:r>
          </a:p>
          <a:p>
            <a:r>
              <a:rPr lang="en-US" altLang="zh-TW" dirty="0" smtClean="0">
                <a:latin typeface="Arial" pitchFamily="34" charset="0"/>
                <a:ea typeface="ＭＳ Ｐゴシック" pitchFamily="34" charset="-128"/>
              </a:rPr>
              <a:t>T</a:t>
            </a:r>
            <a:r>
              <a:rPr lang="en-GB" dirty="0" smtClean="0">
                <a:latin typeface="Arial" pitchFamily="34" charset="0"/>
                <a:ea typeface="ＭＳ Ｐゴシック" pitchFamily="34" charset="-128"/>
              </a:rPr>
              <a:t>he longer interval, the greater chance to include artefacts!</a:t>
            </a:r>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Padding: will add time points before and after each trial to allow the user to later cut out this padding again</a:t>
            </a:r>
          </a:p>
          <a:p>
            <a:endParaRPr lang="en-US" dirty="0" smtClean="0">
              <a:latin typeface="Arial" pitchFamily="34" charset="0"/>
              <a:ea typeface="ＭＳ Ｐゴシック" pitchFamily="34" charset="-128"/>
            </a:endParaRPr>
          </a:p>
          <a:p>
            <a:pPr marL="171450" indent="-171450">
              <a:buFontTx/>
              <a:buChar char="-"/>
            </a:pPr>
            <a:r>
              <a:rPr lang="en-US" dirty="0" smtClean="0">
                <a:latin typeface="Arial" pitchFamily="34" charset="0"/>
                <a:ea typeface="ＭＳ Ｐゴシック" pitchFamily="34" charset="-128"/>
              </a:rPr>
              <a:t>filter all data and then epoch</a:t>
            </a:r>
            <a:r>
              <a:rPr lang="en-US" baseline="0" dirty="0" smtClean="0">
                <a:latin typeface="Arial" pitchFamily="34" charset="0"/>
                <a:ea typeface="ＭＳ Ｐゴシック" pitchFamily="34" charset="-128"/>
              </a:rPr>
              <a:t> it to avoid edge effect</a:t>
            </a:r>
          </a:p>
          <a:p>
            <a:pPr marL="171450" indent="-171450">
              <a:buFontTx/>
              <a:buChar char="-"/>
            </a:pPr>
            <a:r>
              <a:rPr lang="en-GB" baseline="0" dirty="0" smtClean="0">
                <a:latin typeface="Arial" pitchFamily="34" charset="0"/>
                <a:ea typeface="ＭＳ Ｐゴシック" pitchFamily="34" charset="-128"/>
              </a:rPr>
              <a:t>(longer trials .e.g. -300 to 1s is the </a:t>
            </a:r>
            <a:r>
              <a:rPr lang="en-GB" baseline="0" dirty="0" err="1" smtClean="0">
                <a:latin typeface="Arial" pitchFamily="34" charset="0"/>
                <a:ea typeface="ＭＳ Ｐゴシック" pitchFamily="34" charset="-128"/>
              </a:rPr>
              <a:t>interst</a:t>
            </a:r>
            <a:r>
              <a:rPr lang="en-GB" baseline="0" dirty="0" smtClean="0">
                <a:latin typeface="Arial" pitchFamily="34" charset="0"/>
                <a:ea typeface="ＭＳ Ｐゴシック" pitchFamily="34" charset="-128"/>
              </a:rPr>
              <a:t>? do -500 to 2s)</a:t>
            </a:r>
          </a:p>
          <a:p>
            <a:pPr marL="171450" indent="-171450">
              <a:buFontTx/>
              <a:buChar char="-"/>
            </a:pPr>
            <a:r>
              <a:rPr lang="en-GB" baseline="0" dirty="0" smtClean="0">
                <a:latin typeface="Arial" pitchFamily="34" charset="0"/>
                <a:ea typeface="ＭＳ Ｐゴシック" pitchFamily="34" charset="-128"/>
              </a:rPr>
              <a:t>high pass and then low pass</a:t>
            </a:r>
            <a:endParaRPr lang="en-US" baseline="0" dirty="0" smtClean="0">
              <a:latin typeface="Arial" pitchFamily="34" charset="0"/>
              <a:ea typeface="ＭＳ Ｐゴシック" pitchFamily="34" charset="-128"/>
            </a:endParaRPr>
          </a:p>
        </p:txBody>
      </p:sp>
      <p:sp>
        <p:nvSpPr>
          <p:cNvPr id="70659" name="Slide Number Placeholder 3"/>
          <p:cNvSpPr>
            <a:spLocks noGrp="1"/>
          </p:cNvSpPr>
          <p:nvPr>
            <p:ph type="sldNum" sz="quarter" idx="5"/>
          </p:nvPr>
        </p:nvSpPr>
        <p:spPr>
          <a:noFill/>
        </p:spPr>
        <p:txBody>
          <a:bodyPr/>
          <a:lstStyle/>
          <a:p>
            <a:fld id="{1593902B-7B2A-4BED-81D3-2270248B928E}" type="slidenum">
              <a:rPr lang="en-US" altLang="zh-TW"/>
              <a:pPr/>
              <a:t>29</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Choose between low-(attenuating high frequencies), high- (low frequencies), band- (attenuate both) or stop- (takes everything except data within a specified </a:t>
            </a:r>
            <a:r>
              <a:rPr lang="en-US" altLang="zh-TW" b="1" dirty="0" smtClean="0">
                <a:latin typeface="Arial" pitchFamily="34" charset="0"/>
                <a:ea typeface="ＭＳ Ｐゴシック" pitchFamily="34" charset="-128"/>
              </a:rPr>
              <a:t>range</a:t>
            </a:r>
            <a:r>
              <a:rPr lang="en-US" altLang="zh-TW" dirty="0" smtClean="0">
                <a:latin typeface="Arial" pitchFamily="34" charset="0"/>
                <a:ea typeface="ＭＳ Ｐゴシック" pitchFamily="34" charset="-128"/>
              </a:rPr>
              <a:t>) filter</a:t>
            </a:r>
          </a:p>
          <a:p>
            <a:endParaRPr lang="en-US" altLang="zh-TW" dirty="0" smtClean="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Arial" charset="0"/>
                <a:ea typeface="ＭＳ Ｐゴシック" charset="-128"/>
                <a:cs typeface="ＭＳ Ｐゴシック" charset="-128"/>
              </a:rPr>
              <a:t>Any filter distorts at least some part of the signal but reduces file size</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50/60 Hz is the power line contamination</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b="1" dirty="0" smtClean="0">
                <a:latin typeface="Arial" pitchFamily="34" charset="0"/>
                <a:ea typeface="ＭＳ Ｐゴシック" pitchFamily="34" charset="-128"/>
              </a:rPr>
              <a:t>band</a:t>
            </a:r>
            <a:r>
              <a:rPr lang="en-US" altLang="zh-TW" b="1" baseline="0" dirty="0" smtClean="0">
                <a:latin typeface="Arial" pitchFamily="34" charset="0"/>
                <a:ea typeface="ＭＳ Ｐゴシック" pitchFamily="34" charset="-128"/>
              </a:rPr>
              <a:t> pass stop/ specific frequency</a:t>
            </a:r>
            <a:endParaRPr lang="en-US" altLang="zh-TW" b="1" dirty="0" smtClean="0">
              <a:latin typeface="Arial" pitchFamily="34" charset="0"/>
              <a:ea typeface="ＭＳ Ｐゴシック" pitchFamily="34" charset="-128"/>
            </a:endParaRPr>
          </a:p>
        </p:txBody>
      </p:sp>
      <p:sp>
        <p:nvSpPr>
          <p:cNvPr id="73731" name="Slide Number Placeholder 3"/>
          <p:cNvSpPr>
            <a:spLocks noGrp="1"/>
          </p:cNvSpPr>
          <p:nvPr>
            <p:ph type="sldNum" sz="quarter" idx="5"/>
          </p:nvPr>
        </p:nvSpPr>
        <p:spPr>
          <a:noFill/>
        </p:spPr>
        <p:txBody>
          <a:bodyPr/>
          <a:lstStyle/>
          <a:p>
            <a:fld id="{239DD090-87BB-483E-82F0-58738070026D}" type="slidenum">
              <a:rPr lang="en-US" altLang="zh-TW"/>
              <a:pPr/>
              <a:t>30</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Choose between low-(attenuating high frequencies), high- (low frequencies), band- (attenuate both) or stop- (takes everything except data within a specified </a:t>
            </a:r>
            <a:r>
              <a:rPr lang="en-US" altLang="zh-TW" b="1" dirty="0" smtClean="0">
                <a:latin typeface="Arial" pitchFamily="34" charset="0"/>
                <a:ea typeface="ＭＳ Ｐゴシック" pitchFamily="34" charset="-128"/>
              </a:rPr>
              <a:t>range</a:t>
            </a:r>
            <a:r>
              <a:rPr lang="en-US" altLang="zh-TW" dirty="0" smtClean="0">
                <a:latin typeface="Arial" pitchFamily="34" charset="0"/>
                <a:ea typeface="ＭＳ Ｐゴシック" pitchFamily="34" charset="-128"/>
              </a:rPr>
              <a:t>) filter</a:t>
            </a:r>
          </a:p>
          <a:p>
            <a:endParaRPr lang="en-US" altLang="zh-TW" dirty="0" smtClean="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Arial" charset="0"/>
                <a:ea typeface="ＭＳ Ｐゴシック" charset="-128"/>
                <a:cs typeface="ＭＳ Ｐゴシック" charset="-128"/>
              </a:rPr>
              <a:t>Any filter distorts at least some part of the signal but reduces file size</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50/60 Hz is the power line contamination</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b="1" dirty="0" smtClean="0">
                <a:latin typeface="Arial" pitchFamily="34" charset="0"/>
                <a:ea typeface="ＭＳ Ｐゴシック" pitchFamily="34" charset="-128"/>
              </a:rPr>
              <a:t>band</a:t>
            </a:r>
            <a:r>
              <a:rPr lang="en-US" altLang="zh-TW" b="1" baseline="0" dirty="0" smtClean="0">
                <a:latin typeface="Arial" pitchFamily="34" charset="0"/>
                <a:ea typeface="ＭＳ Ｐゴシック" pitchFamily="34" charset="-128"/>
              </a:rPr>
              <a:t> pass stop/ specific frequency</a:t>
            </a:r>
            <a:endParaRPr lang="en-US" altLang="zh-TW" b="1" dirty="0" smtClean="0">
              <a:latin typeface="Arial" pitchFamily="34" charset="0"/>
              <a:ea typeface="ＭＳ Ｐゴシック" pitchFamily="34" charset="-128"/>
            </a:endParaRPr>
          </a:p>
        </p:txBody>
      </p:sp>
      <p:sp>
        <p:nvSpPr>
          <p:cNvPr id="73731" name="Slide Number Placeholder 3"/>
          <p:cNvSpPr>
            <a:spLocks noGrp="1"/>
          </p:cNvSpPr>
          <p:nvPr>
            <p:ph type="sldNum" sz="quarter" idx="5"/>
          </p:nvPr>
        </p:nvSpPr>
        <p:spPr>
          <a:noFill/>
        </p:spPr>
        <p:txBody>
          <a:bodyPr/>
          <a:lstStyle/>
          <a:p>
            <a:fld id="{239DD090-87BB-483E-82F0-58738070026D}" type="slidenum">
              <a:rPr lang="en-US" altLang="zh-TW"/>
              <a:pPr/>
              <a:t>31</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Choose between low-(attenuating high frequencies), high- (low frequencies), band- (attenuate both) or stop- (takes everything except data within a specified </a:t>
            </a:r>
            <a:r>
              <a:rPr lang="en-US" altLang="zh-TW" b="1" dirty="0" smtClean="0">
                <a:latin typeface="Arial" pitchFamily="34" charset="0"/>
                <a:ea typeface="ＭＳ Ｐゴシック" pitchFamily="34" charset="-128"/>
              </a:rPr>
              <a:t>range</a:t>
            </a:r>
            <a:r>
              <a:rPr lang="en-US" altLang="zh-TW" dirty="0" smtClean="0">
                <a:latin typeface="Arial" pitchFamily="34" charset="0"/>
                <a:ea typeface="ＭＳ Ｐゴシック" pitchFamily="34" charset="-128"/>
              </a:rPr>
              <a:t>) filter</a:t>
            </a:r>
          </a:p>
          <a:p>
            <a:endParaRPr lang="en-US" altLang="zh-TW" dirty="0" smtClean="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Arial" charset="0"/>
                <a:ea typeface="ＭＳ Ｐゴシック" charset="-128"/>
                <a:cs typeface="ＭＳ Ｐゴシック" charset="-128"/>
              </a:rPr>
              <a:t>Any filter distorts at least some part of the signal but reduces file size</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50/60 Hz is the power line contamination</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b="1" dirty="0" smtClean="0">
                <a:latin typeface="Arial" pitchFamily="34" charset="0"/>
                <a:ea typeface="ＭＳ Ｐゴシック" pitchFamily="34" charset="-128"/>
              </a:rPr>
              <a:t>band</a:t>
            </a:r>
            <a:r>
              <a:rPr lang="en-US" altLang="zh-TW" b="1" baseline="0" dirty="0" smtClean="0">
                <a:latin typeface="Arial" pitchFamily="34" charset="0"/>
                <a:ea typeface="ＭＳ Ｐゴシック" pitchFamily="34" charset="-128"/>
              </a:rPr>
              <a:t> pass stop/ specific frequency</a:t>
            </a:r>
            <a:endParaRPr lang="en-US" altLang="zh-TW" b="1" dirty="0" smtClean="0">
              <a:latin typeface="Arial" pitchFamily="34" charset="0"/>
              <a:ea typeface="ＭＳ Ｐゴシック" pitchFamily="34" charset="-128"/>
            </a:endParaRPr>
          </a:p>
        </p:txBody>
      </p:sp>
      <p:sp>
        <p:nvSpPr>
          <p:cNvPr id="73731" name="Slide Number Placeholder 3"/>
          <p:cNvSpPr>
            <a:spLocks noGrp="1"/>
          </p:cNvSpPr>
          <p:nvPr>
            <p:ph type="sldNum" sz="quarter" idx="5"/>
          </p:nvPr>
        </p:nvSpPr>
        <p:spPr>
          <a:noFill/>
        </p:spPr>
        <p:txBody>
          <a:bodyPr/>
          <a:lstStyle/>
          <a:p>
            <a:fld id="{239DD090-87BB-483E-82F0-58738070026D}" type="slidenum">
              <a:rPr lang="en-US" altLang="zh-TW"/>
              <a:pPr/>
              <a:t>32</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Choose between low-(attenuating high frequencies), high- (low frequencies), band- (attenuate both) or stop- (takes everything except data within a specified </a:t>
            </a:r>
            <a:r>
              <a:rPr lang="en-US" altLang="zh-TW" b="1" dirty="0" smtClean="0">
                <a:latin typeface="Arial" pitchFamily="34" charset="0"/>
                <a:ea typeface="ＭＳ Ｐゴシック" pitchFamily="34" charset="-128"/>
              </a:rPr>
              <a:t>range</a:t>
            </a:r>
            <a:r>
              <a:rPr lang="en-US" altLang="zh-TW" dirty="0" smtClean="0">
                <a:latin typeface="Arial" pitchFamily="34" charset="0"/>
                <a:ea typeface="ＭＳ Ｐゴシック" pitchFamily="34" charset="-128"/>
              </a:rPr>
              <a:t>) filter</a:t>
            </a:r>
          </a:p>
          <a:p>
            <a:endParaRPr lang="en-US" altLang="zh-TW" dirty="0" smtClean="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Arial" charset="0"/>
                <a:ea typeface="ＭＳ Ｐゴシック" charset="-128"/>
                <a:cs typeface="ＭＳ Ｐゴシック" charset="-128"/>
              </a:rPr>
              <a:t>Any filter distorts at least some part of the signal but reduces file size</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50/60 Hz is the power line contamination</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b="1" dirty="0" smtClean="0">
                <a:latin typeface="Arial" pitchFamily="34" charset="0"/>
                <a:ea typeface="ＭＳ Ｐゴシック" pitchFamily="34" charset="-128"/>
              </a:rPr>
              <a:t>band</a:t>
            </a:r>
            <a:r>
              <a:rPr lang="en-US" altLang="zh-TW" b="1" baseline="0" dirty="0" smtClean="0">
                <a:latin typeface="Arial" pitchFamily="34" charset="0"/>
                <a:ea typeface="ＭＳ Ｐゴシック" pitchFamily="34" charset="-128"/>
              </a:rPr>
              <a:t> pass stop/ specific frequency</a:t>
            </a:r>
            <a:endParaRPr lang="en-US" altLang="zh-TW" b="1" dirty="0" smtClean="0">
              <a:latin typeface="Arial" pitchFamily="34" charset="0"/>
              <a:ea typeface="ＭＳ Ｐゴシック" pitchFamily="34" charset="-128"/>
            </a:endParaRPr>
          </a:p>
        </p:txBody>
      </p:sp>
      <p:sp>
        <p:nvSpPr>
          <p:cNvPr id="73731" name="Slide Number Placeholder 3"/>
          <p:cNvSpPr>
            <a:spLocks noGrp="1"/>
          </p:cNvSpPr>
          <p:nvPr>
            <p:ph type="sldNum" sz="quarter" idx="5"/>
          </p:nvPr>
        </p:nvSpPr>
        <p:spPr>
          <a:noFill/>
        </p:spPr>
        <p:txBody>
          <a:bodyPr/>
          <a:lstStyle/>
          <a:p>
            <a:fld id="{239DD090-87BB-483E-82F0-58738070026D}" type="slidenum">
              <a:rPr lang="en-US" altLang="zh-TW"/>
              <a:pPr/>
              <a:t>33</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Choose between low-(attenuating high frequencies), high- (low frequencies), band- (attenuate both) or stop- (takes everything except data within a specified </a:t>
            </a:r>
            <a:r>
              <a:rPr lang="en-US" altLang="zh-TW" b="1" dirty="0" smtClean="0">
                <a:latin typeface="Arial" pitchFamily="34" charset="0"/>
                <a:ea typeface="ＭＳ Ｐゴシック" pitchFamily="34" charset="-128"/>
              </a:rPr>
              <a:t>range</a:t>
            </a:r>
            <a:r>
              <a:rPr lang="en-US" altLang="zh-TW" dirty="0" smtClean="0">
                <a:latin typeface="Arial" pitchFamily="34" charset="0"/>
                <a:ea typeface="ＭＳ Ｐゴシック" pitchFamily="34" charset="-128"/>
              </a:rPr>
              <a:t>) filter</a:t>
            </a:r>
          </a:p>
          <a:p>
            <a:endParaRPr lang="en-US" altLang="zh-TW" dirty="0" smtClean="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Arial" charset="0"/>
                <a:ea typeface="ＭＳ Ｐゴシック" charset="-128"/>
                <a:cs typeface="ＭＳ Ｐゴシック" charset="-128"/>
              </a:rPr>
              <a:t>Any filter distorts at least some part of the signal but reduces file size</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50/60 Hz is the power line contamination</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b="1" dirty="0" smtClean="0">
                <a:latin typeface="Arial" pitchFamily="34" charset="0"/>
                <a:ea typeface="ＭＳ Ｐゴシック" pitchFamily="34" charset="-128"/>
              </a:rPr>
              <a:t>band</a:t>
            </a:r>
            <a:r>
              <a:rPr lang="en-US" altLang="zh-TW" b="1" baseline="0" dirty="0" smtClean="0">
                <a:latin typeface="Arial" pitchFamily="34" charset="0"/>
                <a:ea typeface="ＭＳ Ｐゴシック" pitchFamily="34" charset="-128"/>
              </a:rPr>
              <a:t> pass stop/ specific frequency</a:t>
            </a:r>
            <a:endParaRPr lang="en-US" altLang="zh-TW" b="1" dirty="0" smtClean="0">
              <a:latin typeface="Arial" pitchFamily="34" charset="0"/>
              <a:ea typeface="ＭＳ Ｐゴシック" pitchFamily="34" charset="-128"/>
            </a:endParaRPr>
          </a:p>
        </p:txBody>
      </p:sp>
      <p:sp>
        <p:nvSpPr>
          <p:cNvPr id="73731" name="Slide Number Placeholder 3"/>
          <p:cNvSpPr>
            <a:spLocks noGrp="1"/>
          </p:cNvSpPr>
          <p:nvPr>
            <p:ph type="sldNum" sz="quarter" idx="5"/>
          </p:nvPr>
        </p:nvSpPr>
        <p:spPr>
          <a:noFill/>
        </p:spPr>
        <p:txBody>
          <a:bodyPr/>
          <a:lstStyle/>
          <a:p>
            <a:fld id="{239DD090-87BB-483E-82F0-58738070026D}" type="slidenum">
              <a:rPr lang="en-US" altLang="zh-TW"/>
              <a:pPr/>
              <a:t>35</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Converging evidence</a:t>
            </a:r>
          </a:p>
          <a:p>
            <a:pPr lvl="1"/>
            <a:r>
              <a:rPr lang="en-US" dirty="0" smtClean="0"/>
              <a:t>This is simply the combination of different information originating from different experiments, and possibly different fields, to permit better interpretation. A vast majority of studies use converging evidence within modalities, but also across modalities</a:t>
            </a:r>
          </a:p>
          <a:p>
            <a:r>
              <a:rPr lang="en-US" dirty="0" smtClean="0"/>
              <a:t>Generative models </a:t>
            </a:r>
          </a:p>
          <a:p>
            <a:pPr lvl="1"/>
            <a:r>
              <a:rPr lang="en-US" dirty="0" smtClean="0"/>
              <a:t>The most ambitious and possibly most fruitful direction is to establish generative models for which parameters are estimated from data of different nature or provenance</a:t>
            </a:r>
            <a:endParaRPr lang="en-US" dirty="0"/>
          </a:p>
          <a:p>
            <a:pPr lvl="1"/>
            <a:endParaRPr lang="en-US" dirty="0"/>
          </a:p>
          <a:p>
            <a:r>
              <a:rPr lang="en-US" b="1" i="1" u="sng" dirty="0" smtClean="0"/>
              <a:t>correlate</a:t>
            </a:r>
            <a:r>
              <a:rPr lang="en-US" dirty="0" smtClean="0"/>
              <a:t> something happening in </a:t>
            </a:r>
            <a:r>
              <a:rPr lang="en-US" dirty="0" err="1" smtClean="0"/>
              <a:t>eeg</a:t>
            </a:r>
            <a:r>
              <a:rPr lang="en-US" dirty="0" smtClean="0"/>
              <a:t> something happening in </a:t>
            </a:r>
            <a:r>
              <a:rPr lang="en-US" dirty="0" err="1" smtClean="0"/>
              <a:t>fmri</a:t>
            </a:r>
            <a:endParaRPr lang="en-US" dirty="0" smtClean="0"/>
          </a:p>
          <a:p>
            <a:r>
              <a:rPr lang="en-US" dirty="0" err="1" smtClean="0"/>
              <a:t>eg</a:t>
            </a:r>
            <a:r>
              <a:rPr lang="en-US" dirty="0" smtClean="0"/>
              <a:t>. gamma </a:t>
            </a:r>
            <a:r>
              <a:rPr lang="en-US" dirty="0" err="1" smtClean="0"/>
              <a:t>oscilations</a:t>
            </a:r>
            <a:endParaRPr lang="en-US" dirty="0" smtClean="0"/>
          </a:p>
          <a:p>
            <a:endParaRPr lang="en-US" dirty="0" smtClean="0"/>
          </a:p>
          <a:p>
            <a:r>
              <a:rPr lang="en-US" dirty="0" smtClean="0"/>
              <a:t>-use </a:t>
            </a:r>
            <a:r>
              <a:rPr lang="en-US" dirty="0" err="1" smtClean="0"/>
              <a:t>fmri</a:t>
            </a:r>
            <a:r>
              <a:rPr lang="en-US" dirty="0" smtClean="0"/>
              <a:t> data as a prior for </a:t>
            </a:r>
            <a:r>
              <a:rPr lang="en-US" dirty="0" err="1" smtClean="0"/>
              <a:t>eeg</a:t>
            </a:r>
            <a:r>
              <a:rPr lang="en-US" dirty="0" smtClean="0"/>
              <a:t> study </a:t>
            </a:r>
          </a:p>
          <a:p>
            <a:r>
              <a:rPr lang="en-US" dirty="0" smtClean="0"/>
              <a:t>prior for source </a:t>
            </a:r>
            <a:r>
              <a:rPr lang="en-US" dirty="0" err="1" smtClean="0"/>
              <a:t>localisation</a:t>
            </a:r>
            <a:endParaRPr lang="en-US" dirty="0" smtClean="0"/>
          </a:p>
          <a:p>
            <a:endParaRPr lang="en-US" dirty="0" smtClean="0"/>
          </a:p>
          <a:p>
            <a:r>
              <a:rPr lang="en-US" dirty="0" smtClean="0"/>
              <a:t>I go from here</a:t>
            </a:r>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pPr>
              <a:lnSpc>
                <a:spcPct val="80000"/>
              </a:lnSpc>
            </a:pPr>
            <a:r>
              <a:rPr lang="en-GB" dirty="0" smtClean="0">
                <a:latin typeface="Arial" pitchFamily="34" charset="0"/>
                <a:ea typeface="ＭＳ Ｐゴシック" pitchFamily="34" charset="-128"/>
              </a:rPr>
              <a:t>Eye movements/eye blinks: Moving the eye itself actually changes the electrical gradients observable at the scalp, making them more positive in the direction the eye has moved towards. Also moves stimulus across retina, this generates unwanted visual ERPs. </a:t>
            </a:r>
            <a:r>
              <a:rPr lang="en-US" altLang="zh-TW" dirty="0" smtClean="0">
                <a:latin typeface="Arial" pitchFamily="34" charset="0"/>
                <a:ea typeface="ＭＳ Ｐゴシック" pitchFamily="34" charset="-128"/>
              </a:rPr>
              <a:t>L</a:t>
            </a:r>
            <a:r>
              <a:rPr lang="en-GB" dirty="0" err="1" smtClean="0">
                <a:latin typeface="Arial" pitchFamily="34" charset="0"/>
                <a:ea typeface="ＭＳ Ｐゴシック" pitchFamily="34" charset="-128"/>
              </a:rPr>
              <a:t>ess</a:t>
            </a:r>
            <a:r>
              <a:rPr lang="en-GB" dirty="0" smtClean="0">
                <a:latin typeface="Arial" pitchFamily="34" charset="0"/>
                <a:ea typeface="ＭＳ Ｐゴシック" pitchFamily="34" charset="-128"/>
              </a:rPr>
              <a:t> important over areas further away from the eye. If auditory task, justified to ignore eye artefacts</a:t>
            </a:r>
          </a:p>
          <a:p>
            <a:pPr>
              <a:lnSpc>
                <a:spcPct val="80000"/>
              </a:lnSpc>
            </a:pPr>
            <a:r>
              <a:rPr lang="en-GB" dirty="0" smtClean="0">
                <a:latin typeface="Arial" pitchFamily="34" charset="0"/>
                <a:ea typeface="ＭＳ Ｐゴシック" pitchFamily="34" charset="-128"/>
              </a:rPr>
              <a:t>Muscle activity is characterised by bursts of high frequency activity in the EEG (</a:t>
            </a:r>
            <a:r>
              <a:rPr lang="en-GB" dirty="0" err="1" smtClean="0">
                <a:latin typeface="Arial" pitchFamily="34" charset="0"/>
                <a:ea typeface="ＭＳ Ｐゴシック" pitchFamily="34" charset="-128"/>
              </a:rPr>
              <a:t>eg</a:t>
            </a:r>
            <a:r>
              <a:rPr lang="en-GB" dirty="0" smtClean="0">
                <a:latin typeface="Arial" pitchFamily="34" charset="0"/>
                <a:ea typeface="ＭＳ Ｐゴシック" pitchFamily="34" charset="-128"/>
              </a:rPr>
              <a:t> swelling)</a:t>
            </a:r>
          </a:p>
          <a:p>
            <a:pPr>
              <a:lnSpc>
                <a:spcPct val="80000"/>
              </a:lnSpc>
            </a:pPr>
            <a:r>
              <a:rPr lang="en-GB" b="1" dirty="0" smtClean="0">
                <a:latin typeface="Arial" pitchFamily="34" charset="0"/>
                <a:ea typeface="ＭＳ Ｐゴシック" pitchFamily="34" charset="-128"/>
              </a:rPr>
              <a:t>ECG</a:t>
            </a:r>
            <a:r>
              <a:rPr lang="en-GB" dirty="0" smtClean="0">
                <a:latin typeface="Arial" pitchFamily="34" charset="0"/>
                <a:ea typeface="ＭＳ Ｐゴシック" pitchFamily="34" charset="-128"/>
              </a:rPr>
              <a:t> reflects activity of the heart. This can intermittently appear in your data</a:t>
            </a:r>
          </a:p>
          <a:p>
            <a:pPr>
              <a:lnSpc>
                <a:spcPct val="80000"/>
              </a:lnSpc>
            </a:pPr>
            <a:r>
              <a:rPr lang="en-GB" dirty="0" smtClean="0">
                <a:latin typeface="Arial" pitchFamily="34" charset="0"/>
                <a:ea typeface="ＭＳ Ｐゴシック" pitchFamily="34" charset="-128"/>
              </a:rPr>
              <a:t>Skin potentials are only really a problem for EEG. They reflect changes in skin </a:t>
            </a:r>
            <a:r>
              <a:rPr lang="en-GB" dirty="0" err="1" smtClean="0">
                <a:latin typeface="Arial" pitchFamily="34" charset="0"/>
                <a:ea typeface="ＭＳ Ｐゴシック" pitchFamily="34" charset="-128"/>
              </a:rPr>
              <a:t>impedence</a:t>
            </a:r>
            <a:r>
              <a:rPr lang="en-GB" dirty="0" smtClean="0">
                <a:latin typeface="Arial" pitchFamily="34" charset="0"/>
                <a:ea typeface="ＭＳ Ｐゴシック" pitchFamily="34" charset="-128"/>
              </a:rPr>
              <a:t>, this could happen if the subject starts to sweat more as the experiment progresses. They look like slow drifts.. Sometimes if they drift far enough, they cause saturation of the amplifier - a flat </a:t>
            </a:r>
            <a:r>
              <a:rPr lang="en-GB" altLang="en-US" dirty="0" smtClean="0">
                <a:latin typeface="Arial" pitchFamily="34" charset="0"/>
                <a:ea typeface="ＭＳ Ｐゴシック" pitchFamily="34" charset="-128"/>
              </a:rPr>
              <a:t>‘</a:t>
            </a:r>
            <a:r>
              <a:rPr lang="en-GB" dirty="0" smtClean="0">
                <a:latin typeface="Arial" pitchFamily="34" charset="0"/>
                <a:ea typeface="ＭＳ Ｐゴシック" pitchFamily="34" charset="-128"/>
              </a:rPr>
              <a:t>blocking</a:t>
            </a:r>
            <a:r>
              <a:rPr lang="en-GB" altLang="en-US" dirty="0" smtClean="0">
                <a:latin typeface="Arial" pitchFamily="34" charset="0"/>
                <a:ea typeface="ＭＳ Ｐゴシック" pitchFamily="34" charset="-128"/>
              </a:rPr>
              <a:t>’</a:t>
            </a:r>
            <a:r>
              <a:rPr lang="en-GB" dirty="0" smtClean="0">
                <a:latin typeface="Arial" pitchFamily="34" charset="0"/>
                <a:ea typeface="ＭＳ Ｐゴシック" pitchFamily="34" charset="-128"/>
              </a:rPr>
              <a:t> line.</a:t>
            </a:r>
          </a:p>
          <a:p>
            <a:pPr>
              <a:lnSpc>
                <a:spcPct val="80000"/>
              </a:lnSpc>
            </a:pPr>
            <a:r>
              <a:rPr lang="en-GB" dirty="0" smtClean="0">
                <a:latin typeface="Arial" pitchFamily="34" charset="0"/>
                <a:ea typeface="ＭＳ Ｐゴシック" pitchFamily="34" charset="-128"/>
              </a:rPr>
              <a:t>Alpha waves are actually generated by the brain. They</a:t>
            </a:r>
            <a:r>
              <a:rPr lang="en-GB" altLang="en-US" dirty="0" smtClean="0">
                <a:latin typeface="Arial" pitchFamily="34" charset="0"/>
                <a:ea typeface="ＭＳ Ｐゴシック" pitchFamily="34" charset="-128"/>
              </a:rPr>
              <a:t>’</a:t>
            </a:r>
            <a:r>
              <a:rPr lang="en-GB" dirty="0" smtClean="0">
                <a:latin typeface="Arial" pitchFamily="34" charset="0"/>
                <a:ea typeface="ＭＳ Ｐゴシック" pitchFamily="34" charset="-128"/>
              </a:rPr>
              <a:t>re slow repetitive waves of about 10 </a:t>
            </a:r>
            <a:r>
              <a:rPr lang="en-GB" dirty="0" err="1" smtClean="0">
                <a:latin typeface="Arial" pitchFamily="34" charset="0"/>
                <a:ea typeface="ＭＳ Ｐゴシック" pitchFamily="34" charset="-128"/>
              </a:rPr>
              <a:t>hz</a:t>
            </a:r>
            <a:r>
              <a:rPr lang="en-GB" dirty="0" smtClean="0">
                <a:latin typeface="Arial" pitchFamily="34" charset="0"/>
                <a:ea typeface="ＭＳ Ｐゴシック" pitchFamily="34" charset="-128"/>
              </a:rPr>
              <a:t> which are unlikely to be of any interest to you if you</a:t>
            </a:r>
            <a:r>
              <a:rPr lang="en-GB" altLang="en-US" dirty="0" smtClean="0">
                <a:latin typeface="Arial" pitchFamily="34" charset="0"/>
                <a:ea typeface="ＭＳ Ｐゴシック" pitchFamily="34" charset="-128"/>
              </a:rPr>
              <a:t>’</a:t>
            </a:r>
            <a:r>
              <a:rPr lang="en-GB" dirty="0" smtClean="0">
                <a:latin typeface="Arial" pitchFamily="34" charset="0"/>
                <a:ea typeface="ＭＳ Ｐゴシック" pitchFamily="34" charset="-128"/>
              </a:rPr>
              <a:t>re looking at cognitive processes.</a:t>
            </a:r>
          </a:p>
          <a:p>
            <a:endParaRPr lang="en-US" altLang="zh-TW" dirty="0" smtClean="0">
              <a:latin typeface="Arial" pitchFamily="34" charset="0"/>
              <a:ea typeface="ＭＳ Ｐゴシック" pitchFamily="34" charset="-128"/>
            </a:endParaRPr>
          </a:p>
        </p:txBody>
      </p:sp>
      <p:sp>
        <p:nvSpPr>
          <p:cNvPr id="77827" name="Slide Number Placeholder 3"/>
          <p:cNvSpPr>
            <a:spLocks noGrp="1"/>
          </p:cNvSpPr>
          <p:nvPr>
            <p:ph type="sldNum" sz="quarter" idx="5"/>
          </p:nvPr>
        </p:nvSpPr>
        <p:spPr>
          <a:noFill/>
        </p:spPr>
        <p:txBody>
          <a:bodyPr/>
          <a:lstStyle/>
          <a:p>
            <a:fld id="{8B2444A1-5EAD-4196-AC36-785E620ADBD3}" type="slidenum">
              <a:rPr lang="en-US" altLang="zh-TW"/>
              <a:pPr/>
              <a:t>36</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r>
              <a:rPr lang="en-US" altLang="zh-TW" smtClean="0">
                <a:latin typeface="Arial" pitchFamily="34" charset="0"/>
                <a:ea typeface="ＭＳ Ｐゴシック" pitchFamily="34" charset="-128"/>
              </a:rPr>
              <a:t>The function only indicates which trials are artefactual of clean and subsequent processing steps (e.g. averaging) will take this information into account, no data is actually removed from the file</a:t>
            </a:r>
          </a:p>
          <a:p>
            <a:r>
              <a:rPr lang="en-US" altLang="zh-TW" smtClean="0">
                <a:latin typeface="Arial" pitchFamily="34" charset="0"/>
                <a:ea typeface="ＭＳ Ｐゴシック" pitchFamily="34" charset="-128"/>
              </a:rPr>
              <a:t>Robust averaging: approach that estimates weights between 0 and 1 that indicate how artefactual a particular sample in a trial is. Later on, when averaging to produce evoked responses, each sample is weighted by this number e.g. if sample weight close to 0, it doesn</a:t>
            </a:r>
            <a:r>
              <a:rPr lang="en-US" altLang="en-US" smtClean="0">
                <a:latin typeface="Arial" pitchFamily="34" charset="0"/>
                <a:ea typeface="ＭＳ Ｐゴシック" pitchFamily="34" charset="-128"/>
              </a:rPr>
              <a:t>’</a:t>
            </a:r>
            <a:r>
              <a:rPr lang="en-US" altLang="zh-TW" smtClean="0">
                <a:latin typeface="Arial" pitchFamily="34" charset="0"/>
                <a:ea typeface="ＭＳ Ｐゴシック" pitchFamily="34" charset="-128"/>
              </a:rPr>
              <a:t>t have much influence in the average and is effectively treated like an artefact. </a:t>
            </a:r>
          </a:p>
        </p:txBody>
      </p:sp>
      <p:sp>
        <p:nvSpPr>
          <p:cNvPr id="79875" name="Slide Number Placeholder 3"/>
          <p:cNvSpPr>
            <a:spLocks noGrp="1"/>
          </p:cNvSpPr>
          <p:nvPr>
            <p:ph type="sldNum" sz="quarter" idx="5"/>
          </p:nvPr>
        </p:nvSpPr>
        <p:spPr>
          <a:noFill/>
        </p:spPr>
        <p:txBody>
          <a:bodyPr/>
          <a:lstStyle/>
          <a:p>
            <a:fld id="{E9AF46DE-6F5C-4F2F-9442-F1019CAD72C6}" type="slidenum">
              <a:rPr lang="en-US" altLang="zh-TW"/>
              <a:pPr/>
              <a:t>37</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r>
              <a:rPr lang="en-US" altLang="zh-TW" smtClean="0">
                <a:latin typeface="Arial" pitchFamily="34" charset="0"/>
                <a:ea typeface="ＭＳ Ｐゴシック" pitchFamily="34" charset="-128"/>
              </a:rPr>
              <a:t>The function only indicates which trials are artefactual of clean and subsequent processing steps (e.g. averaging) will take this information into account, no data is actually removed from the file</a:t>
            </a:r>
          </a:p>
          <a:p>
            <a:r>
              <a:rPr lang="en-US" altLang="zh-TW" smtClean="0">
                <a:latin typeface="Arial" pitchFamily="34" charset="0"/>
                <a:ea typeface="ＭＳ Ｐゴシック" pitchFamily="34" charset="-128"/>
              </a:rPr>
              <a:t>Robust averaging: approach that estimates weights between 0 and 1 that indicate how artefactual a particular sample in a trial is. Later on, when averaging to produce evoked responses, each sample is weighted by this number e.g. if sample weight close to 0, it doesn</a:t>
            </a:r>
            <a:r>
              <a:rPr lang="en-US" altLang="en-US" smtClean="0">
                <a:latin typeface="Arial" pitchFamily="34" charset="0"/>
                <a:ea typeface="ＭＳ Ｐゴシック" pitchFamily="34" charset="-128"/>
              </a:rPr>
              <a:t>’</a:t>
            </a:r>
            <a:r>
              <a:rPr lang="en-US" altLang="zh-TW" smtClean="0">
                <a:latin typeface="Arial" pitchFamily="34" charset="0"/>
                <a:ea typeface="ＭＳ Ｐゴシック" pitchFamily="34" charset="-128"/>
              </a:rPr>
              <a:t>t have much influence in the average and is effectively treated like an artefact. </a:t>
            </a:r>
          </a:p>
        </p:txBody>
      </p:sp>
      <p:sp>
        <p:nvSpPr>
          <p:cNvPr id="79875" name="Slide Number Placeholder 3"/>
          <p:cNvSpPr>
            <a:spLocks noGrp="1"/>
          </p:cNvSpPr>
          <p:nvPr>
            <p:ph type="sldNum" sz="quarter" idx="5"/>
          </p:nvPr>
        </p:nvSpPr>
        <p:spPr>
          <a:noFill/>
        </p:spPr>
        <p:txBody>
          <a:bodyPr/>
          <a:lstStyle/>
          <a:p>
            <a:fld id="{E9AF46DE-6F5C-4F2F-9442-F1019CAD72C6}" type="slidenum">
              <a:rPr lang="en-US" altLang="zh-TW"/>
              <a:pPr/>
              <a:t>38</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r>
              <a:rPr lang="en-US" altLang="zh-TW" smtClean="0">
                <a:latin typeface="Arial" pitchFamily="34" charset="0"/>
                <a:ea typeface="ＭＳ Ｐゴシック" pitchFamily="34" charset="-128"/>
              </a:rPr>
              <a:t>The function only indicates which trials are artefactual of clean and subsequent processing steps (e.g. averaging) will take this information into account, no data is actually removed from the file</a:t>
            </a:r>
          </a:p>
          <a:p>
            <a:r>
              <a:rPr lang="en-US" altLang="zh-TW" smtClean="0">
                <a:latin typeface="Arial" pitchFamily="34" charset="0"/>
                <a:ea typeface="ＭＳ Ｐゴシック" pitchFamily="34" charset="-128"/>
              </a:rPr>
              <a:t>Robust averaging: approach that estimates weights between 0 and 1 that indicate how artefactual a particular sample in a trial is. Later on, when averaging to produce evoked responses, each sample is weighted by this number e.g. if sample weight close to 0, it doesn</a:t>
            </a:r>
            <a:r>
              <a:rPr lang="en-US" altLang="en-US" smtClean="0">
                <a:latin typeface="Arial" pitchFamily="34" charset="0"/>
                <a:ea typeface="ＭＳ Ｐゴシック" pitchFamily="34" charset="-128"/>
              </a:rPr>
              <a:t>’</a:t>
            </a:r>
            <a:r>
              <a:rPr lang="en-US" altLang="zh-TW" smtClean="0">
                <a:latin typeface="Arial" pitchFamily="34" charset="0"/>
                <a:ea typeface="ＭＳ Ｐゴシック" pitchFamily="34" charset="-128"/>
              </a:rPr>
              <a:t>t have much influence in the average and is effectively treated like an artefact. </a:t>
            </a:r>
          </a:p>
        </p:txBody>
      </p:sp>
      <p:sp>
        <p:nvSpPr>
          <p:cNvPr id="79875" name="Slide Number Placeholder 3"/>
          <p:cNvSpPr>
            <a:spLocks noGrp="1"/>
          </p:cNvSpPr>
          <p:nvPr>
            <p:ph type="sldNum" sz="quarter" idx="5"/>
          </p:nvPr>
        </p:nvSpPr>
        <p:spPr>
          <a:noFill/>
        </p:spPr>
        <p:txBody>
          <a:bodyPr/>
          <a:lstStyle/>
          <a:p>
            <a:fld id="{E9AF46DE-6F5C-4F2F-9442-F1019CAD72C6}" type="slidenum">
              <a:rPr lang="en-US" altLang="zh-TW"/>
              <a:pPr/>
              <a:t>39</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r>
              <a:rPr lang="en-US" altLang="zh-TW" smtClean="0">
                <a:latin typeface="Arial" pitchFamily="34" charset="0"/>
                <a:ea typeface="ＭＳ Ｐゴシック" pitchFamily="34" charset="-128"/>
              </a:rPr>
              <a:t>The function only indicates which trials are artefactual of clean and subsequent processing steps (e.g. averaging) will take this information into account, no data is actually removed from the file</a:t>
            </a:r>
          </a:p>
          <a:p>
            <a:r>
              <a:rPr lang="en-US" altLang="zh-TW" smtClean="0">
                <a:latin typeface="Arial" pitchFamily="34" charset="0"/>
                <a:ea typeface="ＭＳ Ｐゴシック" pitchFamily="34" charset="-128"/>
              </a:rPr>
              <a:t>Robust averaging: approach that estimates weights between 0 and 1 that indicate how artefactual a particular sample in a trial is. Later on, when averaging to produce evoked responses, each sample is weighted by this number e.g. if sample weight close to 0, it doesn</a:t>
            </a:r>
            <a:r>
              <a:rPr lang="en-US" altLang="en-US" smtClean="0">
                <a:latin typeface="Arial" pitchFamily="34" charset="0"/>
                <a:ea typeface="ＭＳ Ｐゴシック" pitchFamily="34" charset="-128"/>
              </a:rPr>
              <a:t>’</a:t>
            </a:r>
            <a:r>
              <a:rPr lang="en-US" altLang="zh-TW" smtClean="0">
                <a:latin typeface="Arial" pitchFamily="34" charset="0"/>
                <a:ea typeface="ＭＳ Ｐゴシック" pitchFamily="34" charset="-128"/>
              </a:rPr>
              <a:t>t have much influence in the average and is effectively treated like an artefact. </a:t>
            </a:r>
          </a:p>
        </p:txBody>
      </p:sp>
      <p:sp>
        <p:nvSpPr>
          <p:cNvPr id="79875" name="Slide Number Placeholder 3"/>
          <p:cNvSpPr>
            <a:spLocks noGrp="1"/>
          </p:cNvSpPr>
          <p:nvPr>
            <p:ph type="sldNum" sz="quarter" idx="5"/>
          </p:nvPr>
        </p:nvSpPr>
        <p:spPr>
          <a:noFill/>
        </p:spPr>
        <p:txBody>
          <a:bodyPr/>
          <a:lstStyle/>
          <a:p>
            <a:fld id="{E9AF46DE-6F5C-4F2F-9442-F1019CAD72C6}" type="slidenum">
              <a:rPr lang="en-US" altLang="zh-TW"/>
              <a:pPr/>
              <a:t>40</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42</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43</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Converging evidence</a:t>
            </a:r>
          </a:p>
          <a:p>
            <a:pPr lvl="1"/>
            <a:r>
              <a:rPr lang="en-US" dirty="0" smtClean="0"/>
              <a:t>This is simply the combination of different information originating from different experiments, and possibly different fields, to permit better interpretation. A vast majority of studies use converging evidence within modalities, but also across modalities</a:t>
            </a:r>
          </a:p>
          <a:p>
            <a:r>
              <a:rPr lang="en-US" dirty="0" smtClean="0"/>
              <a:t>Generative models </a:t>
            </a:r>
          </a:p>
          <a:p>
            <a:pPr lvl="1"/>
            <a:r>
              <a:rPr lang="en-US" dirty="0" smtClean="0"/>
              <a:t>The most ambitious and possibly most fruitful direction is to establish generative models for which parameters are estimated from data of different nature or provenance</a:t>
            </a:r>
            <a:endParaRPr lang="en-US" dirty="0"/>
          </a:p>
          <a:p>
            <a:pPr lvl="1"/>
            <a:endParaRPr lang="en-US" dirty="0"/>
          </a:p>
          <a:p>
            <a:r>
              <a:rPr lang="en-US" b="1" i="1" u="sng" dirty="0" smtClean="0"/>
              <a:t>correlate</a:t>
            </a:r>
            <a:r>
              <a:rPr lang="en-US" dirty="0" smtClean="0"/>
              <a:t> something happening in </a:t>
            </a:r>
            <a:r>
              <a:rPr lang="en-US" dirty="0" err="1" smtClean="0"/>
              <a:t>eeg</a:t>
            </a:r>
            <a:r>
              <a:rPr lang="en-US" dirty="0" smtClean="0"/>
              <a:t> something happening in </a:t>
            </a:r>
            <a:r>
              <a:rPr lang="en-US" dirty="0" err="1" smtClean="0"/>
              <a:t>fmri</a:t>
            </a:r>
            <a:endParaRPr lang="en-US" dirty="0" smtClean="0"/>
          </a:p>
          <a:p>
            <a:r>
              <a:rPr lang="en-US" dirty="0" err="1" smtClean="0"/>
              <a:t>eg</a:t>
            </a:r>
            <a:r>
              <a:rPr lang="en-US" dirty="0" smtClean="0"/>
              <a:t>. gamma </a:t>
            </a:r>
            <a:r>
              <a:rPr lang="en-US" dirty="0" err="1" smtClean="0"/>
              <a:t>oscilations</a:t>
            </a:r>
            <a:endParaRPr lang="en-US" dirty="0" smtClean="0"/>
          </a:p>
          <a:p>
            <a:endParaRPr lang="en-US" dirty="0" smtClean="0"/>
          </a:p>
          <a:p>
            <a:r>
              <a:rPr lang="en-US" dirty="0" smtClean="0"/>
              <a:t>-use </a:t>
            </a:r>
            <a:r>
              <a:rPr lang="en-US" dirty="0" err="1" smtClean="0"/>
              <a:t>fmri</a:t>
            </a:r>
            <a:r>
              <a:rPr lang="en-US" dirty="0" smtClean="0"/>
              <a:t> data as a prior for </a:t>
            </a:r>
            <a:r>
              <a:rPr lang="en-US" dirty="0" err="1" smtClean="0"/>
              <a:t>eeg</a:t>
            </a:r>
            <a:r>
              <a:rPr lang="en-US" dirty="0" smtClean="0"/>
              <a:t> study </a:t>
            </a:r>
          </a:p>
          <a:p>
            <a:r>
              <a:rPr lang="en-US" dirty="0" smtClean="0"/>
              <a:t>prior for source </a:t>
            </a:r>
            <a:r>
              <a:rPr lang="en-US" dirty="0" err="1" smtClean="0"/>
              <a:t>localisation</a:t>
            </a:r>
            <a:endParaRPr lang="en-US" dirty="0" smtClean="0"/>
          </a:p>
          <a:p>
            <a:endParaRPr lang="en-US" dirty="0" smtClean="0"/>
          </a:p>
          <a:p>
            <a:r>
              <a:rPr lang="en-US" dirty="0" smtClean="0"/>
              <a:t>I go from here</a:t>
            </a:r>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sz="1200" dirty="0" smtClean="0"/>
              <a:t>Different kind of information</a:t>
            </a:r>
          </a:p>
          <a:p>
            <a:r>
              <a:rPr lang="en-US" sz="1200" dirty="0" smtClean="0"/>
              <a:t>-BOLD activity can occur without EEG or MEG activity (MEG/EEG silent sources). Specific spatial configurations of the cells or of the sources may annihilate signals at the surface of the scalp. Electric signal synchronization is needed for MEG/EEG detection, but not necessarily for BOLD detection.</a:t>
            </a:r>
          </a:p>
          <a:p>
            <a:r>
              <a:rPr lang="en-US" sz="1200" dirty="0" smtClean="0"/>
              <a:t>-MEG/EEG activity can occur in the absence of BOLD activity (fMRI silent sources) because synchronization may not necessarily consume enough energy to be seen in BOLD.</a:t>
            </a:r>
          </a:p>
          <a:p>
            <a:r>
              <a:rPr lang="en-US" dirty="0" smtClean="0"/>
              <a:t>-The two activities are not necessarily spatially congruent. Many studies have found discrepancies between EEG dipolar localization and fMRI (in </a:t>
            </a:r>
            <a:r>
              <a:rPr lang="en-US" dirty="0" err="1" smtClean="0"/>
              <a:t>Bagshaw</a:t>
            </a:r>
            <a:r>
              <a:rPr lang="en-US" dirty="0" smtClean="0"/>
              <a:t> et al., 2005, up to 60 mm, but see also the differences reported for the early SI response in </a:t>
            </a:r>
            <a:r>
              <a:rPr lang="en-US" dirty="0" err="1" smtClean="0"/>
              <a:t>Kober</a:t>
            </a:r>
            <a:r>
              <a:rPr lang="en-US" dirty="0" smtClean="0"/>
              <a:t> et al., 2001; </a:t>
            </a:r>
            <a:r>
              <a:rPr lang="en-US" dirty="0" err="1" smtClean="0"/>
              <a:t>Stippich</a:t>
            </a:r>
            <a:r>
              <a:rPr lang="en-US" dirty="0" smtClean="0"/>
              <a:t> et al., 1998). These values can be regarded as alarmingly large in the first instance. However, the discrepancy can potentially be caused not only by the variability in the cell types and neuronal activities producing each particular signal of interest, but also by the approximate modeling of dipolar activities.</a:t>
            </a:r>
            <a:endParaRPr lang="en-US" altLang="zh-TW" sz="1200" kern="1200" dirty="0" smtClean="0">
              <a:solidFill>
                <a:schemeClr val="tx1"/>
              </a:solidFill>
              <a:latin typeface="Arial" charset="0"/>
              <a:ea typeface="ＭＳ Ｐゴシック" pitchFamily="34" charset="-128"/>
              <a:cs typeface="ＭＳ Ｐゴシック" charset="-128"/>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TW" dirty="0" smtClean="0"/>
              <a:t>M/EEG – increased resolution - improved localization is due to the different properties of the two imaging modalities</a:t>
            </a:r>
            <a:r>
              <a:rPr lang="en-US" altLang="zh-TW" baseline="0" dirty="0" smtClean="0"/>
              <a:t> (rather than number of channels)</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altLang="zh-TW" baseline="0" dirty="0" smtClean="0"/>
          </a:p>
          <a:p>
            <a:r>
              <a:rPr lang="en-US" dirty="0" smtClean="0"/>
              <a:t>meg </a:t>
            </a:r>
            <a:r>
              <a:rPr lang="en-US" dirty="0" err="1" smtClean="0"/>
              <a:t>eeg</a:t>
            </a:r>
            <a:r>
              <a:rPr lang="en-US" dirty="0" smtClean="0"/>
              <a:t> the same or not?</a:t>
            </a:r>
          </a:p>
          <a:p>
            <a:r>
              <a:rPr lang="en-US" dirty="0" smtClean="0"/>
              <a:t>Simultaneous acquisition or not</a:t>
            </a:r>
          </a:p>
          <a:p>
            <a:r>
              <a:rPr lang="en-US" dirty="0" smtClean="0"/>
              <a:t>Cost.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sz="1200" dirty="0" smtClean="0"/>
              <a:t>Different kind of information</a:t>
            </a:r>
          </a:p>
          <a:p>
            <a:r>
              <a:rPr lang="en-US" sz="1200" dirty="0" smtClean="0"/>
              <a:t>-BOLD activity can occur without EEG or MEG activity (MEG/EEG silent sources). Specific spatial configurations of the cells or of the sources may annihilate signals at the surface of the scalp. Electric signal synchronization is needed for MEG/EEG detection, but not necessarily for BOLD detection.</a:t>
            </a:r>
          </a:p>
          <a:p>
            <a:r>
              <a:rPr lang="en-US" sz="1200" dirty="0" smtClean="0"/>
              <a:t>-MEG/EEG activity can occur in the absence of BOLD activity (fMRI silent sources) because synchronization may not necessarily consume enough energy to be seen in BOLD.</a:t>
            </a:r>
          </a:p>
          <a:p>
            <a:r>
              <a:rPr lang="en-US" dirty="0" smtClean="0"/>
              <a:t>-The two activities are not necessarily spatially congruent. Many studies have found discrepancies between EEG dipolar localization and fMRI (in </a:t>
            </a:r>
            <a:r>
              <a:rPr lang="en-US" dirty="0" err="1" smtClean="0"/>
              <a:t>Bagshaw</a:t>
            </a:r>
            <a:r>
              <a:rPr lang="en-US" dirty="0" smtClean="0"/>
              <a:t> et al., 2005, up to 60 mm, but see also the differences reported for the early SI response in </a:t>
            </a:r>
            <a:r>
              <a:rPr lang="en-US" dirty="0" err="1" smtClean="0"/>
              <a:t>Kober</a:t>
            </a:r>
            <a:r>
              <a:rPr lang="en-US" dirty="0" smtClean="0"/>
              <a:t> et al., 2001; </a:t>
            </a:r>
            <a:r>
              <a:rPr lang="en-US" dirty="0" err="1" smtClean="0"/>
              <a:t>Stippich</a:t>
            </a:r>
            <a:r>
              <a:rPr lang="en-US" dirty="0" smtClean="0"/>
              <a:t> et al., 1998). These values can be regarded as alarmingly large in the first instance. However, the discrepancy can potentially be caused not only by the variability in the cell types and neuronal activities producing each particular signal of interest, but also by the approximate modeling of dipolar activities.</a:t>
            </a:r>
            <a:endParaRPr lang="en-US" altLang="zh-TW" sz="1200" kern="1200" dirty="0" smtClean="0">
              <a:solidFill>
                <a:schemeClr val="tx1"/>
              </a:solidFill>
              <a:latin typeface="Arial" charset="0"/>
              <a:ea typeface="ＭＳ Ｐゴシック" pitchFamily="34" charset="-128"/>
              <a:cs typeface="ＭＳ Ｐゴシック" charset="-128"/>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TW" dirty="0" smtClean="0"/>
              <a:t>M/EEG – increased resolution - improved localization is due to the different properties of the two imaging modalities</a:t>
            </a:r>
            <a:r>
              <a:rPr lang="en-US" altLang="zh-TW" baseline="0" dirty="0" smtClean="0"/>
              <a:t> (rather than number of channels)</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altLang="zh-TW" baseline="0" dirty="0" smtClean="0"/>
          </a:p>
          <a:p>
            <a:r>
              <a:rPr lang="en-US" dirty="0" smtClean="0"/>
              <a:t>meg </a:t>
            </a:r>
            <a:r>
              <a:rPr lang="en-US" dirty="0" err="1" smtClean="0"/>
              <a:t>eeg</a:t>
            </a:r>
            <a:r>
              <a:rPr lang="en-US" dirty="0" smtClean="0"/>
              <a:t> the same or not?</a:t>
            </a:r>
          </a:p>
          <a:p>
            <a:r>
              <a:rPr lang="en-US" dirty="0" smtClean="0"/>
              <a:t>Simultaneous acquisition or not</a:t>
            </a:r>
          </a:p>
          <a:p>
            <a:r>
              <a:rPr lang="en-US" dirty="0" smtClean="0"/>
              <a:t>Cost.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sz="1200" dirty="0" smtClean="0"/>
              <a:t>Different kind of information</a:t>
            </a:r>
          </a:p>
          <a:p>
            <a:r>
              <a:rPr lang="en-US" sz="1200" dirty="0" smtClean="0"/>
              <a:t>-BOLD activity can occur without EEG or MEG activity (MEG/EEG silent sources). Specific spatial configurations of the cells or of the sources may annihilate signals at the surface of the scalp. Electric signal synchronization is needed for MEG/EEG detection, but not necessarily for BOLD detection.</a:t>
            </a:r>
          </a:p>
          <a:p>
            <a:r>
              <a:rPr lang="en-US" sz="1200" dirty="0" smtClean="0"/>
              <a:t>-MEG/EEG activity can occur in the absence of BOLD activity (fMRI silent sources) because synchronization may not necessarily consume enough energy to be seen in BOLD.</a:t>
            </a:r>
          </a:p>
          <a:p>
            <a:r>
              <a:rPr lang="en-US" dirty="0" smtClean="0"/>
              <a:t>-The two activities are not necessarily spatially congruent. Many studies have found discrepancies between EEG dipolar localization and fMRI (in </a:t>
            </a:r>
            <a:r>
              <a:rPr lang="en-US" dirty="0" err="1" smtClean="0"/>
              <a:t>Bagshaw</a:t>
            </a:r>
            <a:r>
              <a:rPr lang="en-US" dirty="0" smtClean="0"/>
              <a:t> et al., 2005, up to 60 mm, but see also the differences reported for the early SI response in </a:t>
            </a:r>
            <a:r>
              <a:rPr lang="en-US" dirty="0" err="1" smtClean="0"/>
              <a:t>Kober</a:t>
            </a:r>
            <a:r>
              <a:rPr lang="en-US" dirty="0" smtClean="0"/>
              <a:t> et al., 2001; </a:t>
            </a:r>
            <a:r>
              <a:rPr lang="en-US" dirty="0" err="1" smtClean="0"/>
              <a:t>Stippich</a:t>
            </a:r>
            <a:r>
              <a:rPr lang="en-US" dirty="0" smtClean="0"/>
              <a:t> et al., 1998). These values can be regarded as alarmingly large in the first instance. However, the discrepancy can potentially be caused not only by the variability in the cell types and neuronal activities producing each particular signal of interest, but also by the approximate modeling of dipolar activities.</a:t>
            </a:r>
            <a:endParaRPr lang="en-US" altLang="zh-TW" sz="1200" kern="1200" dirty="0" smtClean="0">
              <a:solidFill>
                <a:schemeClr val="tx1"/>
              </a:solidFill>
              <a:latin typeface="Arial" charset="0"/>
              <a:ea typeface="ＭＳ Ｐゴシック" pitchFamily="34" charset="-128"/>
              <a:cs typeface="ＭＳ Ｐゴシック" charset="-128"/>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TW" dirty="0" smtClean="0"/>
              <a:t>M/EEG – increased resolution - improved localization is due to the different properties of the two imaging modalities</a:t>
            </a:r>
            <a:r>
              <a:rPr lang="en-US" altLang="zh-TW" baseline="0" dirty="0" smtClean="0"/>
              <a:t> (rather than number of channels)</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altLang="zh-TW" baseline="0" dirty="0" smtClean="0"/>
          </a:p>
          <a:p>
            <a:r>
              <a:rPr lang="en-US" dirty="0" smtClean="0"/>
              <a:t>meg </a:t>
            </a:r>
            <a:r>
              <a:rPr lang="en-US" dirty="0" err="1" smtClean="0"/>
              <a:t>eeg</a:t>
            </a:r>
            <a:r>
              <a:rPr lang="en-US" dirty="0" smtClean="0"/>
              <a:t> the same or not?</a:t>
            </a:r>
          </a:p>
          <a:p>
            <a:r>
              <a:rPr lang="en-US" dirty="0" smtClean="0"/>
              <a:t>Simultaneous acquisition or not</a:t>
            </a:r>
          </a:p>
          <a:p>
            <a:r>
              <a:rPr lang="en-US" dirty="0" smtClean="0"/>
              <a:t>Cost.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sz="1200" dirty="0" smtClean="0"/>
              <a:t>Different kind of information</a:t>
            </a:r>
          </a:p>
          <a:p>
            <a:r>
              <a:rPr lang="en-US" sz="1200" dirty="0" smtClean="0"/>
              <a:t>-BOLD activity can occur without EEG or MEG activity (MEG/EEG silent sources). Specific spatial configurations of the cells or of the sources may annihilate signals at the surface of the scalp. Electric signal synchronization is needed for MEG/EEG detection, but not necessarily for BOLD detection.</a:t>
            </a:r>
          </a:p>
          <a:p>
            <a:r>
              <a:rPr lang="en-US" sz="1200" dirty="0" smtClean="0"/>
              <a:t>-MEG/EEG activity can occur in the absence of BOLD activity (fMRI silent sources) because synchronization may not necessarily consume enough energy to be seen in BOLD.</a:t>
            </a:r>
          </a:p>
          <a:p>
            <a:r>
              <a:rPr lang="en-US" dirty="0" smtClean="0"/>
              <a:t>-The two activities are not necessarily spatially congruent. Many studies have found discrepancies between EEG dipolar localization and fMRI (in </a:t>
            </a:r>
            <a:r>
              <a:rPr lang="en-US" dirty="0" err="1" smtClean="0"/>
              <a:t>Bagshaw</a:t>
            </a:r>
            <a:r>
              <a:rPr lang="en-US" dirty="0" smtClean="0"/>
              <a:t> et al., 2005, up to 60 mm, but see also the differences reported for the early SI response in </a:t>
            </a:r>
            <a:r>
              <a:rPr lang="en-US" dirty="0" err="1" smtClean="0"/>
              <a:t>Kober</a:t>
            </a:r>
            <a:r>
              <a:rPr lang="en-US" dirty="0" smtClean="0"/>
              <a:t> et al., 2001; </a:t>
            </a:r>
            <a:r>
              <a:rPr lang="en-US" dirty="0" err="1" smtClean="0"/>
              <a:t>Stippich</a:t>
            </a:r>
            <a:r>
              <a:rPr lang="en-US" dirty="0" smtClean="0"/>
              <a:t> et al., 1998). These values can be regarded as alarmingly large in the first instance. However, the discrepancy can potentially be caused not only by the variability in the cell types and neuronal activities producing each particular signal of interest, but also by the approximate modeling of dipolar activities.</a:t>
            </a:r>
            <a:endParaRPr lang="en-US" altLang="zh-TW" sz="1200" kern="1200" dirty="0" smtClean="0">
              <a:solidFill>
                <a:schemeClr val="tx1"/>
              </a:solidFill>
              <a:latin typeface="Arial" charset="0"/>
              <a:ea typeface="ＭＳ Ｐゴシック" pitchFamily="34" charset="-128"/>
              <a:cs typeface="ＭＳ Ｐゴシック" charset="-128"/>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TW" dirty="0" smtClean="0"/>
              <a:t>M/EEG – increased resolution - improved localization is due to the different properties of the two imaging modalities</a:t>
            </a:r>
            <a:r>
              <a:rPr lang="en-US" altLang="zh-TW" baseline="0" dirty="0" smtClean="0"/>
              <a:t> (rather than number of channels)</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altLang="zh-TW" baseline="0" dirty="0" smtClean="0"/>
          </a:p>
          <a:p>
            <a:r>
              <a:rPr lang="en-US" dirty="0" smtClean="0"/>
              <a:t>meg </a:t>
            </a:r>
            <a:r>
              <a:rPr lang="en-US" dirty="0" err="1" smtClean="0"/>
              <a:t>eeg</a:t>
            </a:r>
            <a:r>
              <a:rPr lang="en-US" dirty="0" smtClean="0"/>
              <a:t> the same or not?</a:t>
            </a:r>
          </a:p>
          <a:p>
            <a:r>
              <a:rPr lang="en-US" dirty="0" smtClean="0"/>
              <a:t>Simultaneous acquisition or not</a:t>
            </a:r>
          </a:p>
          <a:p>
            <a:r>
              <a:rPr lang="en-US" dirty="0" smtClean="0"/>
              <a:t>Cost.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impedance of the skull</a:t>
            </a:r>
          </a:p>
          <a:p>
            <a:endParaRPr lang="en-US" altLang="zh-TW" dirty="0" smtClean="0"/>
          </a:p>
          <a:p>
            <a:r>
              <a:rPr lang="en-US" altLang="zh-TW" dirty="0" smtClean="0"/>
              <a:t>MEG </a:t>
            </a:r>
          </a:p>
          <a:p>
            <a:r>
              <a:rPr lang="en-US" altLang="zh-TW" dirty="0" smtClean="0"/>
              <a:t>-Faraday cage</a:t>
            </a:r>
          </a:p>
          <a:p>
            <a:r>
              <a:rPr lang="en-US" altLang="zh-TW" dirty="0" smtClean="0"/>
              <a:t>-Shield from any external</a:t>
            </a:r>
            <a:r>
              <a:rPr lang="en-US" altLang="zh-TW" baseline="0" dirty="0" smtClean="0"/>
              <a:t> electric charges that could interfere with the magnetic signal</a:t>
            </a:r>
            <a:endParaRPr lang="en-US" altLang="zh-TW" dirty="0" smtClean="0"/>
          </a:p>
          <a:p>
            <a:r>
              <a:rPr lang="en-US" altLang="zh-TW" dirty="0" smtClean="0"/>
              <a:t>-Practically</a:t>
            </a:r>
            <a:r>
              <a:rPr lang="en-US" altLang="zh-TW" baseline="0" dirty="0" smtClean="0"/>
              <a:t> like fMRI, anything magnetic should be removed, otherwise it</a:t>
            </a:r>
            <a:endParaRPr lang="en-US" altLang="zh-TW" dirty="0" smtClean="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13</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330200" y="2708275"/>
            <a:ext cx="4168775" cy="345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D937E7E6-241C-4463-9B9A-641EC00BA8D0}" type="slidenum">
              <a:rPr lang="en-US" altLang="zh-TW"/>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659ED9C-D2A4-409F-B20B-7ABC48719155}" type="slidenum">
              <a:rPr lang="en-US" altLang="zh-TW"/>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657871F-C4AC-4613-9E50-B99A0D4434A0}" type="slidenum">
              <a:rPr lang="en-US" altLang="zh-TW"/>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F58EE8A-6A5E-4B20-88E6-73210066AC8E}" type="slidenum">
              <a:rPr lang="en-US" altLang="zh-TW"/>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74ECE2B9-E6A8-4D22-BCBB-FA216D8850FC}" type="slidenum">
              <a:rPr lang="en-US" altLang="zh-TW"/>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7DBE1E9C-90E2-4C7A-8D88-D4F1237D1E7B}" type="slidenum">
              <a:rPr lang="en-US" altLang="zh-TW"/>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C0552826-ED05-451F-BAB0-9A36CC5486E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1987F5B-8E45-40A4-9450-6E4C0C4FA07F}" type="slidenum">
              <a:rPr lang="en-US" altLang="zh-TW"/>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0E0E375-506C-4675-BEE4-F9E1D0088EEC}" type="slidenum">
              <a:rPr lang="en-US" altLang="zh-TW"/>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C632574-304B-459A-A223-352074C31C70}" type="slidenum">
              <a:rPr lang="en-US" altLang="zh-TW"/>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0DEC0837-CB20-450C-8E63-98676EA90580}" type="slidenum">
              <a:rPr lang="en-US" altLang="zh-TW"/>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zh-TW" altLang="en-US" smtClean="0"/>
              <a:t>按一下以編輯母片標題樣式</a:t>
            </a:r>
            <a:endParaRPr lang="en-US" altLang="zh-TW"/>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zh-TW" altLang="en-US" smtClean="0"/>
              <a:t>按一下以編輯母片副標題樣式</a:t>
            </a:r>
            <a:endParaRPr lang="en-US" altLang="zh-TW"/>
          </a:p>
        </p:txBody>
      </p:sp>
      <p:pic>
        <p:nvPicPr>
          <p:cNvPr id="4104" name="Picture 8" descr="Black1024"/>
          <p:cNvPicPr>
            <a:picLocks noChangeAspect="1" noChangeArrowheads="1"/>
          </p:cNvPicPr>
          <p:nvPr/>
        </p:nvPicPr>
        <p:blipFill>
          <a:blip r:embed="rId2" cstate="print"/>
          <a:srcRect/>
          <a:stretch>
            <a:fillRect/>
          </a:stretch>
        </p:blipFill>
        <p:spPr bwMode="auto">
          <a:xfrm>
            <a:off x="0" y="0"/>
            <a:ext cx="9144000" cy="1295400"/>
          </a:xfrm>
          <a:prstGeom prst="rect">
            <a:avLst/>
          </a:prstGeom>
          <a:noFill/>
        </p:spPr>
      </p:pic>
      <p:sp>
        <p:nvSpPr>
          <p:cNvPr id="4105" name="Rectangle 9"/>
          <p:cNvSpPr>
            <a:spLocks noGrp="1" noChangeArrowheads="1"/>
          </p:cNvSpPr>
          <p:nvPr>
            <p:ph type="ftr" sz="quarter" idx="3"/>
          </p:nvPr>
        </p:nvSpPr>
        <p:spPr bwMode="auto">
          <a:xfrm>
            <a:off x="323850" y="6245225"/>
            <a:ext cx="8496300" cy="476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1400">
                <a:ea typeface="新細明體" pitchFamily="18" charset="-120"/>
              </a:defRPr>
            </a:lvl1pPr>
          </a:lstStyle>
          <a:p>
            <a:endParaRPr lang="zh-TW"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fld id="{634A1BFC-B318-4F65-9044-6939CD268743}" type="slidenum">
              <a:rPr lang="en-US" altLang="zh-TW"/>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投影片編號版面配置區 3"/>
          <p:cNvSpPr>
            <a:spLocks noGrp="1"/>
          </p:cNvSpPr>
          <p:nvPr>
            <p:ph type="sldNum" sz="quarter" idx="10"/>
          </p:nvPr>
        </p:nvSpPr>
        <p:spPr/>
        <p:txBody>
          <a:bodyPr/>
          <a:lstStyle>
            <a:lvl1pPr>
              <a:defRPr/>
            </a:lvl1pPr>
          </a:lstStyle>
          <a:p>
            <a:fld id="{66DA25E5-A516-43DC-83EE-FBA7FD1EF1A6}" type="slidenum">
              <a:rPr lang="en-US" altLang="zh-TW"/>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0"/>
          </p:nvPr>
        </p:nvSpPr>
        <p:spPr/>
        <p:txBody>
          <a:bodyPr/>
          <a:lstStyle>
            <a:lvl1pPr>
              <a:defRPr/>
            </a:lvl1pPr>
          </a:lstStyle>
          <a:p>
            <a:fld id="{16E65BEA-682A-4D59-B36E-B8DD222E6FE8}" type="slidenum">
              <a:rPr lang="en-US" altLang="zh-TW"/>
              <a:pPr/>
              <a:t>‹#›</a:t>
            </a:fld>
            <a:endParaRPr lang="en-US" altLang="zh-TW"/>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6"/>
          <p:cNvSpPr>
            <a:spLocks noGrp="1"/>
          </p:cNvSpPr>
          <p:nvPr>
            <p:ph type="sldNum" sz="quarter" idx="10"/>
          </p:nvPr>
        </p:nvSpPr>
        <p:spPr/>
        <p:txBody>
          <a:bodyPr/>
          <a:lstStyle>
            <a:lvl1pPr>
              <a:defRPr/>
            </a:lvl1pPr>
          </a:lstStyle>
          <a:p>
            <a:fld id="{D9C4D5FC-9A36-4D62-8103-A3A51AB24435}" type="slidenum">
              <a:rPr lang="en-US" altLang="zh-TW"/>
              <a:pPr/>
              <a:t>‹#›</a:t>
            </a:fld>
            <a:endParaRPr lang="en-US" altLang="zh-TW"/>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投影片編號版面配置區 2"/>
          <p:cNvSpPr>
            <a:spLocks noGrp="1"/>
          </p:cNvSpPr>
          <p:nvPr>
            <p:ph type="sldNum" sz="quarter" idx="10"/>
          </p:nvPr>
        </p:nvSpPr>
        <p:spPr/>
        <p:txBody>
          <a:bodyPr/>
          <a:lstStyle>
            <a:lvl1pPr>
              <a:defRPr/>
            </a:lvl1pPr>
          </a:lstStyle>
          <a:p>
            <a:fld id="{6B3D22A0-F07F-47FF-B7A6-D8C6FF09A379}"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lvl1pPr>
              <a:defRPr/>
            </a:lvl1pPr>
          </a:lstStyle>
          <a:p>
            <a:fld id="{FDF9535F-9612-44B6-B2CD-8F0EFD32A824}" type="slidenum">
              <a:rPr lang="en-US" altLang="zh-TW"/>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4"/>
          <p:cNvSpPr>
            <a:spLocks noGrp="1"/>
          </p:cNvSpPr>
          <p:nvPr>
            <p:ph type="sldNum" sz="quarter" idx="10"/>
          </p:nvPr>
        </p:nvSpPr>
        <p:spPr/>
        <p:txBody>
          <a:bodyPr/>
          <a:lstStyle>
            <a:lvl1pPr>
              <a:defRPr/>
            </a:lvl1pPr>
          </a:lstStyle>
          <a:p>
            <a:fld id="{95B4D628-6A61-4FA5-881B-DB7159AAD128}" type="slidenum">
              <a:rPr lang="en-US" altLang="zh-TW"/>
              <a:pPr/>
              <a:t>‹#›</a:t>
            </a:fld>
            <a:endParaRPr lang="en-US" altLang="zh-TW"/>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4"/>
          <p:cNvSpPr>
            <a:spLocks noGrp="1"/>
          </p:cNvSpPr>
          <p:nvPr>
            <p:ph type="sldNum" sz="quarter" idx="10"/>
          </p:nvPr>
        </p:nvSpPr>
        <p:spPr/>
        <p:txBody>
          <a:bodyPr/>
          <a:lstStyle>
            <a:lvl1pPr>
              <a:defRPr/>
            </a:lvl1pPr>
          </a:lstStyle>
          <a:p>
            <a:fld id="{545D0683-E95E-4A92-B873-4BC760013D32}" type="slidenum">
              <a:rPr lang="en-US" altLang="zh-TW"/>
              <a:pPr/>
              <a:t>‹#›</a:t>
            </a:fld>
            <a:endParaRPr lang="en-US" altLang="zh-TW"/>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fld id="{D06DC9E6-19B2-4A38-9428-B1977317E8E7}" type="slidenum">
              <a:rPr lang="en-US" altLang="zh-TW"/>
              <a:pPr/>
              <a:t>‹#›</a:t>
            </a:fld>
            <a:endParaRPr lang="en-US" altLang="zh-TW"/>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7663" y="908050"/>
            <a:ext cx="2122487" cy="5257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30200" y="908050"/>
            <a:ext cx="6215063" cy="5257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fld id="{14ED89E1-DA1A-4FB4-8393-452C38776243}" type="slidenum">
              <a:rPr lang="en-US" altLang="zh-TW"/>
              <a:pPr/>
              <a:t>‹#›</a:t>
            </a:fld>
            <a:endParaRPr lang="en-US" altLang="zh-TW"/>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330200" y="2708275"/>
            <a:ext cx="4168775" cy="345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ftr" sz="quarter" idx="10"/>
          </p:nvPr>
        </p:nvSpPr>
        <p:spPr>
          <a:xfrm>
            <a:off x="323850" y="6245225"/>
            <a:ext cx="8496300" cy="476250"/>
          </a:xfrm>
          <a:prstGeom prst="rect">
            <a:avLst/>
          </a:prstGeom>
          <a:ln/>
        </p:spPr>
        <p:txBody>
          <a:bodyPr/>
          <a:lstStyle>
            <a:lvl1pPr>
              <a:defRPr/>
            </a:lvl1pPr>
          </a:lstStyle>
          <a:p>
            <a:endParaRPr lang="zh-TW"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6E8D7"/>
            </a:gs>
            <a:gs pos="100000">
              <a:schemeClr val="bg1"/>
            </a:gs>
          </a:gsLst>
          <a:lin ang="5400000" scaled="1"/>
        </a:gradFill>
        <a:effectLst/>
      </p:bgPr>
    </p:bg>
    <p:spTree>
      <p:nvGrpSpPr>
        <p:cNvPr id="1" name=""/>
        <p:cNvGrpSpPr/>
        <p:nvPr/>
      </p:nvGrpSpPr>
      <p:grpSpPr>
        <a:xfrm>
          <a:off x="0" y="0"/>
          <a:ext cx="0" cy="0"/>
          <a:chOff x="0" y="0"/>
          <a:chExt cx="0" cy="0"/>
        </a:xfrm>
      </p:grpSpPr>
      <p:pic>
        <p:nvPicPr>
          <p:cNvPr id="1026" name="Picture 18" descr="MidGreen1024"/>
          <p:cNvPicPr>
            <a:picLocks noChangeAspect="1" noChangeArrowheads="1"/>
          </p:cNvPicPr>
          <p:nvPr/>
        </p:nvPicPr>
        <p:blipFill>
          <a:blip r:embed="rId14"/>
          <a:srcRect/>
          <a:stretch>
            <a:fillRect/>
          </a:stretch>
        </p:blipFill>
        <p:spPr bwMode="auto">
          <a:xfrm>
            <a:off x="0" y="0"/>
            <a:ext cx="9144000" cy="12954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1028"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p:txBody>
      </p:sp>
      <p:sp>
        <p:nvSpPr>
          <p:cNvPr id="7" name="Rectangle 9"/>
          <p:cNvSpPr>
            <a:spLocks noGrp="1" noChangeArrowheads="1"/>
          </p:cNvSpPr>
          <p:nvPr>
            <p:ph type="ftr" sz="quarter" idx="3"/>
          </p:nvPr>
        </p:nvSpPr>
        <p:spPr bwMode="auto">
          <a:xfrm>
            <a:off x="323850" y="6245225"/>
            <a:ext cx="8496300" cy="476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endParaRPr lang="zh-TW" altLang="zh-TW"/>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eaLnBrk="0" fontAlgn="base" hangingPunct="0">
        <a:spcBef>
          <a:spcPct val="0"/>
        </a:spcBef>
        <a:spcAft>
          <a:spcPct val="0"/>
        </a:spcAft>
        <a:defRPr sz="30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000" b="1">
          <a:solidFill>
            <a:schemeClr val="tx2"/>
          </a:solidFill>
          <a:latin typeface="Arial" charset="0"/>
        </a:defRPr>
      </a:lvl6pPr>
      <a:lvl7pPr marL="914400" algn="l" rtl="0" eaLnBrk="0" fontAlgn="base" hangingPunct="0">
        <a:spcBef>
          <a:spcPct val="0"/>
        </a:spcBef>
        <a:spcAft>
          <a:spcPct val="0"/>
        </a:spcAft>
        <a:defRPr sz="3000" b="1">
          <a:solidFill>
            <a:schemeClr val="tx2"/>
          </a:solidFill>
          <a:latin typeface="Arial" charset="0"/>
        </a:defRPr>
      </a:lvl7pPr>
      <a:lvl8pPr marL="1371600" algn="l" rtl="0" eaLnBrk="0" fontAlgn="base" hangingPunct="0">
        <a:spcBef>
          <a:spcPct val="0"/>
        </a:spcBef>
        <a:spcAft>
          <a:spcPct val="0"/>
        </a:spcAft>
        <a:defRPr sz="3000" b="1">
          <a:solidFill>
            <a:schemeClr val="tx2"/>
          </a:solidFill>
          <a:latin typeface="Arial" charset="0"/>
        </a:defRPr>
      </a:lvl8pPr>
      <a:lvl9pPr marL="1828800" algn="l" rtl="0" eaLnBrk="0" fontAlgn="base" hangingPunct="0">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6E8D7"/>
            </a:gs>
            <a:gs pos="100000">
              <a:schemeClr val="bg1"/>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14339"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A95377-A5E2-4443-BCBC-F4BA507C56E3}" type="slidenum">
              <a:rPr lang="en-US" altLang="zh-TW"/>
              <a:pPr/>
              <a:t>‹#›</a:t>
            </a:fld>
            <a:endParaRPr lang="en-US" altLang="zh-TW"/>
          </a:p>
        </p:txBody>
      </p:sp>
      <p:pic>
        <p:nvPicPr>
          <p:cNvPr id="14341" name="Picture 18" descr="MidGreen90"/>
          <p:cNvPicPr>
            <a:picLocks noChangeAspect="1" noChangeArrowheads="1"/>
          </p:cNvPicPr>
          <p:nvPr/>
        </p:nvPicPr>
        <p:blipFill>
          <a:blip r:embed="rId13"/>
          <a:srcRect/>
          <a:stretch>
            <a:fillRect/>
          </a:stretch>
        </p:blipFill>
        <p:spPr bwMode="auto">
          <a:xfrm>
            <a:off x="0" y="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30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000" b="1">
          <a:solidFill>
            <a:schemeClr val="tx2"/>
          </a:solidFill>
          <a:latin typeface="Arial" charset="0"/>
        </a:defRPr>
      </a:lvl6pPr>
      <a:lvl7pPr marL="914400" algn="l" rtl="0" eaLnBrk="0" fontAlgn="base" hangingPunct="0">
        <a:spcBef>
          <a:spcPct val="0"/>
        </a:spcBef>
        <a:spcAft>
          <a:spcPct val="0"/>
        </a:spcAft>
        <a:defRPr sz="3000" b="1">
          <a:solidFill>
            <a:schemeClr val="tx2"/>
          </a:solidFill>
          <a:latin typeface="Arial" charset="0"/>
        </a:defRPr>
      </a:lvl7pPr>
      <a:lvl8pPr marL="1371600" algn="l" rtl="0" eaLnBrk="0" fontAlgn="base" hangingPunct="0">
        <a:spcBef>
          <a:spcPct val="0"/>
        </a:spcBef>
        <a:spcAft>
          <a:spcPct val="0"/>
        </a:spcAft>
        <a:defRPr sz="3000" b="1">
          <a:solidFill>
            <a:schemeClr val="tx2"/>
          </a:solidFill>
          <a:latin typeface="Arial" charset="0"/>
        </a:defRPr>
      </a:lvl8pPr>
      <a:lvl9pPr marL="1828800" algn="l" rtl="0" eaLnBrk="0" fontAlgn="base" hangingPunct="0">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307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fld id="{BCF1DAA8-8ABE-4779-A121-918BFBA35FD2}" type="slidenum">
              <a:rPr lang="en-US" altLang="zh-TW"/>
              <a:pPr/>
              <a:t>‹#›</a:t>
            </a:fld>
            <a:endParaRPr lang="en-US" altLang="zh-TW"/>
          </a:p>
        </p:txBody>
      </p:sp>
      <p:pic>
        <p:nvPicPr>
          <p:cNvPr id="3084" name="Picture 12" descr="Black1024"/>
          <p:cNvPicPr>
            <a:picLocks noChangeAspect="1" noChangeArrowheads="1"/>
          </p:cNvPicPr>
          <p:nvPr/>
        </p:nvPicPr>
        <p:blipFill>
          <a:blip r:embed="rId14" cstate="print"/>
          <a:srcRect/>
          <a:stretch>
            <a:fillRect/>
          </a:stretch>
        </p:blipFill>
        <p:spPr bwMode="auto">
          <a:xfrm>
            <a:off x="0" y="0"/>
            <a:ext cx="9144000" cy="514350"/>
          </a:xfrm>
          <a:prstGeom prst="rect">
            <a:avLst/>
          </a:prstGeom>
          <a:noFill/>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pitchFamily="34" charset="0"/>
        </a:defRPr>
      </a:lvl2pPr>
      <a:lvl3pPr algn="l" rtl="0" eaLnBrk="1" fontAlgn="base" hangingPunct="1">
        <a:spcBef>
          <a:spcPct val="0"/>
        </a:spcBef>
        <a:spcAft>
          <a:spcPct val="0"/>
        </a:spcAft>
        <a:defRPr sz="3000" b="1">
          <a:solidFill>
            <a:schemeClr val="tx2"/>
          </a:solidFill>
          <a:latin typeface="Arial" pitchFamily="34" charset="0"/>
        </a:defRPr>
      </a:lvl3pPr>
      <a:lvl4pPr algn="l" rtl="0" eaLnBrk="1" fontAlgn="base" hangingPunct="1">
        <a:spcBef>
          <a:spcPct val="0"/>
        </a:spcBef>
        <a:spcAft>
          <a:spcPct val="0"/>
        </a:spcAft>
        <a:defRPr sz="3000" b="1">
          <a:solidFill>
            <a:schemeClr val="tx2"/>
          </a:solidFill>
          <a:latin typeface="Arial" pitchFamily="34" charset="0"/>
        </a:defRPr>
      </a:lvl4pPr>
      <a:lvl5pPr algn="l" rtl="0" eaLnBrk="1" fontAlgn="base" hangingPunct="1">
        <a:spcBef>
          <a:spcPct val="0"/>
        </a:spcBef>
        <a:spcAft>
          <a:spcPct val="0"/>
        </a:spcAft>
        <a:defRPr sz="3000" b="1">
          <a:solidFill>
            <a:schemeClr val="tx2"/>
          </a:solidFill>
          <a:latin typeface="Arial" pitchFamily="34" charset="0"/>
        </a:defRPr>
      </a:lvl5pPr>
      <a:lvl6pPr marL="457200" algn="l" rtl="0" eaLnBrk="1" fontAlgn="base" hangingPunct="1">
        <a:spcBef>
          <a:spcPct val="0"/>
        </a:spcBef>
        <a:spcAft>
          <a:spcPct val="0"/>
        </a:spcAft>
        <a:defRPr sz="3000" b="1">
          <a:solidFill>
            <a:schemeClr val="tx2"/>
          </a:solidFill>
          <a:latin typeface="Arial" pitchFamily="34" charset="0"/>
        </a:defRPr>
      </a:lvl6pPr>
      <a:lvl7pPr marL="914400" algn="l" rtl="0" eaLnBrk="1" fontAlgn="base" hangingPunct="1">
        <a:spcBef>
          <a:spcPct val="0"/>
        </a:spcBef>
        <a:spcAft>
          <a:spcPct val="0"/>
        </a:spcAft>
        <a:defRPr sz="3000" b="1">
          <a:solidFill>
            <a:schemeClr val="tx2"/>
          </a:solidFill>
          <a:latin typeface="Arial" pitchFamily="34" charset="0"/>
        </a:defRPr>
      </a:lvl7pPr>
      <a:lvl8pPr marL="1371600" algn="l" rtl="0" eaLnBrk="1" fontAlgn="base" hangingPunct="1">
        <a:spcBef>
          <a:spcPct val="0"/>
        </a:spcBef>
        <a:spcAft>
          <a:spcPct val="0"/>
        </a:spcAft>
        <a:defRPr sz="3000" b="1">
          <a:solidFill>
            <a:schemeClr val="tx2"/>
          </a:solidFill>
          <a:latin typeface="Arial" pitchFamily="34" charset="0"/>
        </a:defRPr>
      </a:lvl8pPr>
      <a:lvl9pPr marL="1828800" algn="l" rtl="0" eaLnBrk="1" fontAlgn="base" hangingPunct="1">
        <a:spcBef>
          <a:spcPct val="0"/>
        </a:spcBef>
        <a:spcAft>
          <a:spcPct val="0"/>
        </a:spcAft>
        <a:defRPr sz="30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0.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0.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3" Type="http://schemas.openxmlformats.org/officeDocument/2006/relationships/hyperlink" Target="http://www.fil.ion.ucl.ac.uk/spm/" TargetMode="External"/><Relationship Id="rId4" Type="http://schemas.openxmlformats.org/officeDocument/2006/relationships/hyperlink" Target="http://erpinfo.org/Members/ldtien/bootcamp-lecture-pptx" TargetMode="External"/><Relationship Id="rId1" Type="http://schemas.openxmlformats.org/officeDocument/2006/relationships/slideLayout" Target="../slideLayouts/slideLayout25.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323528" y="2348880"/>
            <a:ext cx="8496300" cy="1368425"/>
          </a:xfrm>
        </p:spPr>
        <p:txBody>
          <a:bodyPr/>
          <a:lstStyle/>
          <a:p>
            <a:r>
              <a:rPr lang="en-US" altLang="zh-TW" sz="3200" dirty="0" smtClean="0">
                <a:latin typeface="+mn-lt"/>
                <a:ea typeface="ＭＳ Ｐゴシック" pitchFamily="34" charset="-128"/>
              </a:rPr>
              <a:t>	EEG / MEG:</a:t>
            </a:r>
            <a:br>
              <a:rPr lang="en-US" altLang="zh-TW" sz="3200" dirty="0" smtClean="0">
                <a:latin typeface="+mn-lt"/>
                <a:ea typeface="ＭＳ Ｐゴシック" pitchFamily="34" charset="-128"/>
              </a:rPr>
            </a:br>
            <a:r>
              <a:rPr lang="en-US" altLang="zh-TW" sz="3200" dirty="0" smtClean="0">
                <a:latin typeface="+mn-lt"/>
                <a:ea typeface="ＭＳ Ｐゴシック" pitchFamily="34" charset="-128"/>
              </a:rPr>
              <a:t>	Experimental Design &amp; Preprocessing</a:t>
            </a:r>
          </a:p>
        </p:txBody>
      </p:sp>
      <p:sp>
        <p:nvSpPr>
          <p:cNvPr id="27650" name="Rectangle 3"/>
          <p:cNvSpPr>
            <a:spLocks noGrp="1" noChangeArrowheads="1"/>
          </p:cNvSpPr>
          <p:nvPr>
            <p:ph type="subTitle" idx="1"/>
          </p:nvPr>
        </p:nvSpPr>
        <p:spPr>
          <a:xfrm>
            <a:off x="323850" y="4221088"/>
            <a:ext cx="8496300" cy="1944762"/>
          </a:xfrm>
        </p:spPr>
        <p:txBody>
          <a:bodyPr/>
          <a:lstStyle/>
          <a:p>
            <a:pPr algn="ctr"/>
            <a:r>
              <a:rPr lang="en-GB" altLang="zh-TW" dirty="0" err="1" smtClean="0"/>
              <a:t>Denisa</a:t>
            </a:r>
            <a:r>
              <a:rPr lang="en-GB" altLang="zh-TW" dirty="0" smtClean="0"/>
              <a:t> </a:t>
            </a:r>
            <a:r>
              <a:rPr lang="en-GB" altLang="zh-TW" dirty="0" err="1" smtClean="0"/>
              <a:t>Jamecna</a:t>
            </a:r>
            <a:endParaRPr lang="en-GB" altLang="zh-TW" dirty="0" smtClean="0"/>
          </a:p>
          <a:p>
            <a:pPr algn="ctr"/>
            <a:r>
              <a:rPr lang="en-GB" altLang="zh-TW" dirty="0" err="1" smtClean="0">
                <a:latin typeface="+mn-lt"/>
                <a:ea typeface="ＭＳ Ｐゴシック" pitchFamily="34" charset="-128"/>
              </a:rPr>
              <a:t>Sofie</a:t>
            </a:r>
            <a:r>
              <a:rPr lang="en-GB" altLang="zh-TW" dirty="0" smtClean="0">
                <a:latin typeface="+mn-lt"/>
                <a:ea typeface="ＭＳ Ｐゴシック" pitchFamily="34" charset="-128"/>
              </a:rPr>
              <a:t> </a:t>
            </a:r>
            <a:r>
              <a:rPr lang="en-GB" altLang="zh-TW" dirty="0" smtClean="0">
                <a:latin typeface="+mn-lt"/>
                <a:ea typeface="ＭＳ Ｐゴシック" pitchFamily="34" charset="-128"/>
              </a:rPr>
              <a:t>Meyer</a:t>
            </a:r>
          </a:p>
          <a:p>
            <a:pPr algn="ctr"/>
            <a:r>
              <a:rPr lang="en-GB" altLang="zh-TW" dirty="0" smtClean="0">
                <a:ea typeface="ＭＳ Ｐゴシック" pitchFamily="34" charset="-128"/>
              </a:rPr>
              <a:t>(Archy de Berker(</a:t>
            </a:r>
            <a:endParaRPr lang="en-GB" altLang="zh-TW" dirty="0" smtClean="0">
              <a:latin typeface="+mn-lt"/>
              <a:ea typeface="ＭＳ Ｐゴシック" pitchFamily="34" charset="-128"/>
            </a:endParaRPr>
          </a:p>
        </p:txBody>
      </p:sp>
    </p:spTree>
    <p:extLst>
      <p:ext uri="{BB962C8B-B14F-4D97-AF65-F5344CB8AC3E}">
        <p14:creationId xmlns:p14="http://schemas.microsoft.com/office/powerpoint/2010/main" val="40334296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EEG/FMRI</a:t>
            </a:r>
            <a:endParaRPr lang="en-US" dirty="0"/>
          </a:p>
        </p:txBody>
      </p:sp>
      <p:sp>
        <p:nvSpPr>
          <p:cNvPr id="3" name="Content Placeholder 2"/>
          <p:cNvSpPr>
            <a:spLocks noGrp="1"/>
          </p:cNvSpPr>
          <p:nvPr>
            <p:ph idx="1"/>
          </p:nvPr>
        </p:nvSpPr>
        <p:spPr>
          <a:xfrm>
            <a:off x="330200" y="1916832"/>
            <a:ext cx="8489950" cy="3457575"/>
          </a:xfrm>
        </p:spPr>
        <p:txBody>
          <a:bodyPr/>
          <a:lstStyle/>
          <a:p>
            <a:r>
              <a:rPr lang="en-US" dirty="0" smtClean="0"/>
              <a:t>Interleaved / continuous</a:t>
            </a:r>
          </a:p>
          <a:p>
            <a:endParaRPr lang="en-US" dirty="0"/>
          </a:p>
          <a:p>
            <a:pPr marL="0" indent="0">
              <a:buNone/>
            </a:pPr>
            <a:endParaRPr lang="en-US" dirty="0" smtClean="0"/>
          </a:p>
        </p:txBody>
      </p:sp>
    </p:spTree>
    <p:extLst>
      <p:ext uri="{BB962C8B-B14F-4D97-AF65-F5344CB8AC3E}">
        <p14:creationId xmlns:p14="http://schemas.microsoft.com/office/powerpoint/2010/main" val="141579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EEG/FMRI</a:t>
            </a:r>
            <a:endParaRPr lang="en-US" dirty="0"/>
          </a:p>
        </p:txBody>
      </p:sp>
      <p:sp>
        <p:nvSpPr>
          <p:cNvPr id="3" name="Content Placeholder 2"/>
          <p:cNvSpPr>
            <a:spLocks noGrp="1"/>
          </p:cNvSpPr>
          <p:nvPr>
            <p:ph idx="1"/>
          </p:nvPr>
        </p:nvSpPr>
        <p:spPr>
          <a:xfrm>
            <a:off x="330200" y="1916832"/>
            <a:ext cx="8489950" cy="3457575"/>
          </a:xfrm>
        </p:spPr>
        <p:txBody>
          <a:bodyPr/>
          <a:lstStyle/>
          <a:p>
            <a:r>
              <a:rPr lang="en-US" dirty="0" smtClean="0"/>
              <a:t>Interleaved / continuous</a:t>
            </a:r>
          </a:p>
          <a:p>
            <a:endParaRPr lang="en-US" dirty="0"/>
          </a:p>
          <a:p>
            <a:r>
              <a:rPr lang="en-US" dirty="0" smtClean="0"/>
              <a:t>Setup</a:t>
            </a:r>
          </a:p>
          <a:p>
            <a:pPr lvl="1"/>
            <a:r>
              <a:rPr lang="en-US" dirty="0" smtClean="0"/>
              <a:t>Silver chloride / gold electrodes</a:t>
            </a:r>
          </a:p>
          <a:p>
            <a:pPr lvl="1"/>
            <a:r>
              <a:rPr lang="en-US" dirty="0" smtClean="0"/>
              <a:t>Thin carbon </a:t>
            </a:r>
            <a:r>
              <a:rPr lang="en-US" dirty="0" err="1" smtClean="0"/>
              <a:t>fibre</a:t>
            </a:r>
            <a:r>
              <a:rPr lang="en-US" dirty="0" smtClean="0"/>
              <a:t> / copper wires</a:t>
            </a:r>
          </a:p>
          <a:p>
            <a:pPr lvl="1"/>
            <a:r>
              <a:rPr lang="en-US" dirty="0" smtClean="0"/>
              <a:t>Digitize, then use </a:t>
            </a:r>
            <a:r>
              <a:rPr lang="en-US" dirty="0" err="1" smtClean="0"/>
              <a:t>fibre</a:t>
            </a:r>
            <a:r>
              <a:rPr lang="en-US" dirty="0"/>
              <a:t>-</a:t>
            </a:r>
            <a:r>
              <a:rPr lang="en-US" dirty="0" smtClean="0"/>
              <a:t>optic cable</a:t>
            </a:r>
          </a:p>
          <a:p>
            <a:endParaRPr lang="en-US" dirty="0"/>
          </a:p>
          <a:p>
            <a:pPr marL="0" indent="0">
              <a:buNone/>
            </a:pPr>
            <a:endParaRPr lang="en-US" dirty="0" smtClean="0"/>
          </a:p>
        </p:txBody>
      </p:sp>
    </p:spTree>
    <p:extLst>
      <p:ext uri="{BB962C8B-B14F-4D97-AF65-F5344CB8AC3E}">
        <p14:creationId xmlns:p14="http://schemas.microsoft.com/office/powerpoint/2010/main" val="386905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EEG/FMRI</a:t>
            </a:r>
            <a:endParaRPr lang="en-US" dirty="0"/>
          </a:p>
        </p:txBody>
      </p:sp>
      <p:sp>
        <p:nvSpPr>
          <p:cNvPr id="3" name="Content Placeholder 2"/>
          <p:cNvSpPr>
            <a:spLocks noGrp="1"/>
          </p:cNvSpPr>
          <p:nvPr>
            <p:ph idx="1"/>
          </p:nvPr>
        </p:nvSpPr>
        <p:spPr>
          <a:xfrm>
            <a:off x="330200" y="1916832"/>
            <a:ext cx="8489950" cy="3457575"/>
          </a:xfrm>
        </p:spPr>
        <p:txBody>
          <a:bodyPr/>
          <a:lstStyle/>
          <a:p>
            <a:r>
              <a:rPr lang="en-US" dirty="0" smtClean="0"/>
              <a:t>Interleaved / continuous</a:t>
            </a:r>
          </a:p>
          <a:p>
            <a:endParaRPr lang="en-US" dirty="0"/>
          </a:p>
          <a:p>
            <a:r>
              <a:rPr lang="en-US" dirty="0" smtClean="0"/>
              <a:t>Setup</a:t>
            </a:r>
          </a:p>
          <a:p>
            <a:pPr lvl="1"/>
            <a:r>
              <a:rPr lang="en-US" dirty="0" smtClean="0"/>
              <a:t>Silver chloride / gold electrodes</a:t>
            </a:r>
          </a:p>
          <a:p>
            <a:pPr lvl="1"/>
            <a:r>
              <a:rPr lang="en-US" dirty="0" smtClean="0"/>
              <a:t>Thin carbon </a:t>
            </a:r>
            <a:r>
              <a:rPr lang="en-US" dirty="0" err="1" smtClean="0"/>
              <a:t>fibre</a:t>
            </a:r>
            <a:r>
              <a:rPr lang="en-US" dirty="0" smtClean="0"/>
              <a:t> / copper wires</a:t>
            </a:r>
          </a:p>
          <a:p>
            <a:pPr lvl="1"/>
            <a:r>
              <a:rPr lang="en-US" dirty="0" smtClean="0"/>
              <a:t>Digitize, then use </a:t>
            </a:r>
            <a:r>
              <a:rPr lang="en-US" dirty="0" err="1" smtClean="0"/>
              <a:t>fibre</a:t>
            </a:r>
            <a:r>
              <a:rPr lang="en-US" dirty="0"/>
              <a:t>-</a:t>
            </a:r>
            <a:r>
              <a:rPr lang="en-US" dirty="0" smtClean="0"/>
              <a:t>optic cable</a:t>
            </a:r>
          </a:p>
          <a:p>
            <a:endParaRPr lang="en-US" dirty="0"/>
          </a:p>
          <a:p>
            <a:r>
              <a:rPr lang="en-US" dirty="0" smtClean="0"/>
              <a:t>Precise </a:t>
            </a:r>
            <a:r>
              <a:rPr lang="en-US" dirty="0" err="1" smtClean="0"/>
              <a:t>localisation</a:t>
            </a:r>
            <a:r>
              <a:rPr lang="en-US" dirty="0" smtClean="0"/>
              <a:t> of unusual EEG events e.g. </a:t>
            </a:r>
            <a:r>
              <a:rPr lang="en-US" dirty="0" err="1" smtClean="0"/>
              <a:t>interictal</a:t>
            </a:r>
            <a:r>
              <a:rPr lang="en-US" dirty="0" smtClean="0"/>
              <a:t> events in epilepsy</a:t>
            </a:r>
          </a:p>
          <a:p>
            <a:pPr marL="0" indent="0">
              <a:buNone/>
            </a:pPr>
            <a:endParaRPr lang="en-US" dirty="0" smtClean="0"/>
          </a:p>
        </p:txBody>
      </p:sp>
    </p:spTree>
    <p:extLst>
      <p:ext uri="{BB962C8B-B14F-4D97-AF65-F5344CB8AC3E}">
        <p14:creationId xmlns:p14="http://schemas.microsoft.com/office/powerpoint/2010/main" val="172053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23528" y="2204864"/>
            <a:ext cx="8489950" cy="4248472"/>
          </a:xfrm>
        </p:spPr>
        <p:txBody>
          <a:bodyPr/>
          <a:lstStyle/>
          <a:p>
            <a:pPr>
              <a:spcBef>
                <a:spcPts val="1200"/>
              </a:spcBef>
            </a:pPr>
            <a:r>
              <a:rPr lang="en-US" altLang="zh-TW" dirty="0" smtClean="0">
                <a:latin typeface="+mn-lt"/>
                <a:ea typeface="ＭＳ Ｐゴシック" pitchFamily="34" charset="-128"/>
              </a:rPr>
              <a:t>Amplifier and filter </a:t>
            </a:r>
            <a:r>
              <a:rPr lang="en-US" altLang="zh-TW" dirty="0" smtClean="0">
                <a:latin typeface="+mn-lt"/>
                <a:ea typeface="ＭＳ Ｐゴシック" pitchFamily="34" charset="-128"/>
              </a:rPr>
              <a:t>settings</a:t>
            </a:r>
          </a:p>
          <a:p>
            <a:pPr lvl="1">
              <a:spcBef>
                <a:spcPts val="1200"/>
              </a:spcBef>
            </a:pPr>
            <a:r>
              <a:rPr lang="en-US" altLang="zh-TW" dirty="0" smtClean="0">
                <a:ea typeface="ＭＳ Ｐゴシック" pitchFamily="34" charset="-128"/>
              </a:rPr>
              <a:t>50 Hz Notch</a:t>
            </a:r>
          </a:p>
          <a:p>
            <a:pPr lvl="1">
              <a:spcBef>
                <a:spcPts val="1200"/>
              </a:spcBef>
            </a:pPr>
            <a:r>
              <a:rPr lang="en-US" altLang="zh-TW" dirty="0" smtClean="0">
                <a:latin typeface="+mn-lt"/>
                <a:ea typeface="ＭＳ Ｐゴシック" pitchFamily="34" charset="-128"/>
              </a:rPr>
              <a:t>Gain of 10 000</a:t>
            </a:r>
            <a:endParaRPr lang="en-US" altLang="zh-TW" dirty="0" smtClean="0">
              <a:latin typeface="+mn-lt"/>
              <a:ea typeface="ＭＳ Ｐゴシック" pitchFamily="34" charset="-128"/>
            </a:endParaRPr>
          </a:p>
        </p:txBody>
      </p:sp>
      <p:sp>
        <p:nvSpPr>
          <p:cNvPr id="7" name="Rectangle 2"/>
          <p:cNvSpPr>
            <a:spLocks noGrp="1" noChangeArrowheads="1"/>
          </p:cNvSpPr>
          <p:nvPr>
            <p:ph type="title"/>
          </p:nvPr>
        </p:nvSpPr>
        <p:spPr>
          <a:xfrm>
            <a:off x="323528" y="1052736"/>
            <a:ext cx="8489950" cy="1080120"/>
          </a:xfrm>
        </p:spPr>
        <p:txBody>
          <a:bodyPr/>
          <a:lstStyle/>
          <a:p>
            <a:r>
              <a:rPr lang="en-US" altLang="zh-TW" sz="4000" dirty="0" smtClean="0">
                <a:latin typeface="+mn-lt"/>
                <a:ea typeface="ＭＳ Ｐゴシック" pitchFamily="34" charset="-128"/>
              </a:rPr>
              <a:t>Technical M/EEG Considerations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23528" y="2204864"/>
            <a:ext cx="8489950" cy="4248472"/>
          </a:xfrm>
        </p:spPr>
        <p:txBody>
          <a:bodyPr/>
          <a:lstStyle/>
          <a:p>
            <a:pPr>
              <a:spcBef>
                <a:spcPts val="1200"/>
              </a:spcBef>
            </a:pPr>
            <a:r>
              <a:rPr lang="en-US" altLang="zh-TW" dirty="0" smtClean="0">
                <a:latin typeface="+mn-lt"/>
                <a:ea typeface="ＭＳ Ｐゴシック" pitchFamily="34" charset="-128"/>
              </a:rPr>
              <a:t>Amplifier and filter </a:t>
            </a:r>
            <a:r>
              <a:rPr lang="en-US" altLang="zh-TW" dirty="0" smtClean="0">
                <a:latin typeface="+mn-lt"/>
                <a:ea typeface="ＭＳ Ｐゴシック" pitchFamily="34" charset="-128"/>
              </a:rPr>
              <a:t>settings</a:t>
            </a:r>
          </a:p>
          <a:p>
            <a:pPr lvl="1">
              <a:spcBef>
                <a:spcPts val="1200"/>
              </a:spcBef>
            </a:pPr>
            <a:r>
              <a:rPr lang="en-US" altLang="zh-TW" dirty="0" smtClean="0">
                <a:ea typeface="ＭＳ Ｐゴシック" pitchFamily="34" charset="-128"/>
              </a:rPr>
              <a:t>50 Hz Notch</a:t>
            </a:r>
          </a:p>
          <a:p>
            <a:pPr lvl="1">
              <a:spcBef>
                <a:spcPts val="1200"/>
              </a:spcBef>
            </a:pPr>
            <a:r>
              <a:rPr lang="en-US" altLang="zh-TW" dirty="0">
                <a:ea typeface="ＭＳ Ｐゴシック" pitchFamily="34" charset="-128"/>
              </a:rPr>
              <a:t>Gain of 10 000</a:t>
            </a:r>
          </a:p>
          <a:p>
            <a:pPr>
              <a:spcBef>
                <a:spcPts val="1200"/>
              </a:spcBef>
            </a:pPr>
            <a:endParaRPr lang="en-US" altLang="zh-TW" dirty="0" smtClean="0">
              <a:latin typeface="+mn-lt"/>
              <a:ea typeface="ＭＳ Ｐゴシック" pitchFamily="34" charset="-128"/>
            </a:endParaRPr>
          </a:p>
          <a:p>
            <a:pPr>
              <a:spcBef>
                <a:spcPts val="1200"/>
              </a:spcBef>
            </a:pPr>
            <a:r>
              <a:rPr lang="en-US" altLang="zh-TW" dirty="0" smtClean="0">
                <a:latin typeface="+mn-lt"/>
                <a:ea typeface="ＭＳ Ｐゴシック" pitchFamily="34" charset="-128"/>
              </a:rPr>
              <a:t>Sampling </a:t>
            </a:r>
            <a:r>
              <a:rPr lang="en-US" altLang="zh-TW" dirty="0" smtClean="0">
                <a:latin typeface="+mn-lt"/>
                <a:ea typeface="ＭＳ Ｐゴシック" pitchFamily="34" charset="-128"/>
              </a:rPr>
              <a:t>frequency</a:t>
            </a:r>
          </a:p>
          <a:p>
            <a:pPr marL="0" indent="0">
              <a:spcBef>
                <a:spcPts val="1200"/>
              </a:spcBef>
              <a:buNone/>
            </a:pPr>
            <a:endParaRPr lang="en-US" altLang="zh-TW" dirty="0" smtClean="0">
              <a:solidFill>
                <a:srgbClr val="000000"/>
              </a:solidFill>
              <a:ea typeface="ＭＳ Ｐゴシック" pitchFamily="34" charset="-128"/>
            </a:endParaRPr>
          </a:p>
        </p:txBody>
      </p:sp>
      <p:sp>
        <p:nvSpPr>
          <p:cNvPr id="7" name="Rectangle 2"/>
          <p:cNvSpPr>
            <a:spLocks noGrp="1" noChangeArrowheads="1"/>
          </p:cNvSpPr>
          <p:nvPr>
            <p:ph type="title"/>
          </p:nvPr>
        </p:nvSpPr>
        <p:spPr>
          <a:xfrm>
            <a:off x="323528" y="1052736"/>
            <a:ext cx="8489950" cy="1080120"/>
          </a:xfrm>
        </p:spPr>
        <p:txBody>
          <a:bodyPr/>
          <a:lstStyle/>
          <a:p>
            <a:r>
              <a:rPr lang="en-US" altLang="zh-TW" sz="4000" dirty="0" smtClean="0">
                <a:latin typeface="+mn-lt"/>
                <a:ea typeface="ＭＳ Ｐゴシック" pitchFamily="34" charset="-128"/>
              </a:rPr>
              <a:t>Technical M/EEG Considerations</a:t>
            </a:r>
          </a:p>
        </p:txBody>
      </p:sp>
    </p:spTree>
    <p:extLst>
      <p:ext uri="{BB962C8B-B14F-4D97-AF65-F5344CB8AC3E}">
        <p14:creationId xmlns:p14="http://schemas.microsoft.com/office/powerpoint/2010/main" val="1239896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394">
                                            <p:txEl>
                                              <p:pRg st="4" end="4"/>
                                            </p:txEl>
                                          </p:spTgt>
                                        </p:tgtEl>
                                        <p:attrNameLst>
                                          <p:attrName>style.visibility</p:attrName>
                                        </p:attrNameLst>
                                      </p:cBhvr>
                                      <p:to>
                                        <p:strVal val="visible"/>
                                      </p:to>
                                    </p:set>
                                    <p:animEffect transition="in" filter="dissolve">
                                      <p:cBhvr>
                                        <p:cTn id="7" dur="500"/>
                                        <p:tgtEl>
                                          <p:spTgt spid="59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23528" y="620688"/>
            <a:ext cx="8489950" cy="1296988"/>
          </a:xfrm>
        </p:spPr>
        <p:txBody>
          <a:bodyPr/>
          <a:lstStyle/>
          <a:p>
            <a:pPr algn="ctr"/>
            <a:r>
              <a:rPr lang="en-US" altLang="zh-TW" sz="4400" dirty="0" smtClean="0">
                <a:latin typeface="+mn-lt"/>
                <a:ea typeface="ＭＳ Ｐゴシック" pitchFamily="34" charset="-128"/>
              </a:rPr>
              <a:t>Outline</a:t>
            </a:r>
          </a:p>
        </p:txBody>
      </p:sp>
      <p:sp>
        <p:nvSpPr>
          <p:cNvPr id="28674" name="Rectangle 3"/>
          <p:cNvSpPr>
            <a:spLocks noGrp="1" noChangeArrowheads="1"/>
          </p:cNvSpPr>
          <p:nvPr>
            <p:ph sz="half" idx="1"/>
          </p:nvPr>
        </p:nvSpPr>
        <p:spPr>
          <a:xfrm>
            <a:off x="330200" y="1772817"/>
            <a:ext cx="4168775" cy="4393034"/>
          </a:xfrm>
        </p:spPr>
        <p:txBody>
          <a:bodyPr/>
          <a:lstStyle/>
          <a:p>
            <a:pPr>
              <a:lnSpc>
                <a:spcPct val="90000"/>
              </a:lnSpc>
              <a:spcBef>
                <a:spcPts val="1200"/>
              </a:spcBef>
              <a:buFontTx/>
              <a:buNone/>
            </a:pPr>
            <a:r>
              <a:rPr lang="en-US" altLang="zh-TW" b="1" dirty="0" smtClean="0">
                <a:solidFill>
                  <a:schemeClr val="bg1">
                    <a:lumMod val="50000"/>
                  </a:schemeClr>
                </a:solidFill>
                <a:latin typeface="+mn-lt"/>
                <a:ea typeface="ＭＳ Ｐゴシック" pitchFamily="34" charset="-128"/>
              </a:rPr>
              <a:t>Experimental Design</a:t>
            </a:r>
          </a:p>
          <a:p>
            <a:pPr>
              <a:lnSpc>
                <a:spcPct val="90000"/>
              </a:lnSpc>
              <a:spcBef>
                <a:spcPts val="1200"/>
              </a:spcBef>
              <a:buFontTx/>
              <a:buNone/>
            </a:pPr>
            <a:endParaRPr lang="en-US" altLang="zh-TW" sz="1400" dirty="0" smtClean="0">
              <a:solidFill>
                <a:schemeClr val="bg1">
                  <a:lumMod val="50000"/>
                </a:schemeClr>
              </a:solidFill>
              <a:latin typeface="+mn-lt"/>
              <a:ea typeface="ＭＳ Ｐゴシック" pitchFamily="34" charset="-128"/>
            </a:endParaRPr>
          </a:p>
          <a:p>
            <a:pPr>
              <a:lnSpc>
                <a:spcPct val="90000"/>
              </a:lnSpc>
              <a:spcBef>
                <a:spcPts val="1200"/>
              </a:spcBef>
            </a:pPr>
            <a:r>
              <a:rPr lang="en-US" altLang="zh-TW" dirty="0">
                <a:solidFill>
                  <a:srgbClr val="BFBFBF"/>
                </a:solidFill>
                <a:ea typeface="ＭＳ Ｐゴシック" pitchFamily="34" charset="-128"/>
              </a:rPr>
              <a:t>fMRI M/EEG</a:t>
            </a:r>
          </a:p>
          <a:p>
            <a:pPr>
              <a:lnSpc>
                <a:spcPct val="90000"/>
              </a:lnSpc>
              <a:spcBef>
                <a:spcPts val="1200"/>
              </a:spcBef>
            </a:pPr>
            <a:r>
              <a:rPr lang="en-US" altLang="zh-TW" dirty="0">
                <a:solidFill>
                  <a:srgbClr val="BFBFBF"/>
                </a:solidFill>
                <a:ea typeface="ＭＳ Ｐゴシック" pitchFamily="34" charset="-128"/>
              </a:rPr>
              <a:t>Analysis</a:t>
            </a:r>
          </a:p>
          <a:p>
            <a:pPr lvl="1">
              <a:lnSpc>
                <a:spcPct val="90000"/>
              </a:lnSpc>
              <a:spcBef>
                <a:spcPts val="1200"/>
              </a:spcBef>
            </a:pPr>
            <a:r>
              <a:rPr lang="en-US" altLang="zh-TW" dirty="0">
                <a:solidFill>
                  <a:srgbClr val="BFBFBF"/>
                </a:solidFill>
                <a:ea typeface="ＭＳ Ｐゴシック" pitchFamily="34" charset="-128"/>
              </a:rPr>
              <a:t>Oscillatory activity</a:t>
            </a:r>
          </a:p>
          <a:p>
            <a:pPr lvl="1">
              <a:lnSpc>
                <a:spcPct val="90000"/>
              </a:lnSpc>
              <a:spcBef>
                <a:spcPts val="1200"/>
              </a:spcBef>
            </a:pPr>
            <a:r>
              <a:rPr lang="en-US" altLang="zh-TW" dirty="0">
                <a:solidFill>
                  <a:srgbClr val="BFBFBF"/>
                </a:solidFill>
                <a:ea typeface="ＭＳ Ｐゴシック" pitchFamily="34" charset="-128"/>
              </a:rPr>
              <a:t>EP</a:t>
            </a:r>
          </a:p>
          <a:p>
            <a:pPr>
              <a:lnSpc>
                <a:spcPct val="90000"/>
              </a:lnSpc>
              <a:spcBef>
                <a:spcPts val="1200"/>
              </a:spcBef>
            </a:pPr>
            <a:r>
              <a:rPr lang="en-US" altLang="zh-TW" dirty="0">
                <a:solidFill>
                  <a:srgbClr val="BFBFBF"/>
                </a:solidFill>
                <a:ea typeface="ＭＳ Ｐゴシック" pitchFamily="34" charset="-128"/>
              </a:rPr>
              <a:t>Design</a:t>
            </a:r>
          </a:p>
          <a:p>
            <a:pPr>
              <a:lnSpc>
                <a:spcPct val="90000"/>
              </a:lnSpc>
              <a:spcBef>
                <a:spcPts val="1200"/>
              </a:spcBef>
            </a:pPr>
            <a:r>
              <a:rPr lang="en-US" altLang="zh-TW" dirty="0">
                <a:solidFill>
                  <a:srgbClr val="BFBFBF"/>
                </a:solidFill>
                <a:ea typeface="ＭＳ Ｐゴシック" pitchFamily="34" charset="-128"/>
              </a:rPr>
              <a:t>Inferences</a:t>
            </a:r>
          </a:p>
          <a:p>
            <a:pPr>
              <a:lnSpc>
                <a:spcPct val="90000"/>
              </a:lnSpc>
              <a:spcBef>
                <a:spcPts val="1200"/>
              </a:spcBef>
            </a:pPr>
            <a:r>
              <a:rPr lang="en-US" altLang="zh-TW" dirty="0">
                <a:solidFill>
                  <a:srgbClr val="BFBFBF"/>
                </a:solidFill>
                <a:ea typeface="ＭＳ Ｐゴシック" pitchFamily="34" charset="-128"/>
              </a:rPr>
              <a:t>Limitations</a:t>
            </a:r>
          </a:p>
          <a:p>
            <a:pPr>
              <a:lnSpc>
                <a:spcPct val="90000"/>
              </a:lnSpc>
              <a:spcBef>
                <a:spcPts val="1200"/>
              </a:spcBef>
            </a:pPr>
            <a:r>
              <a:rPr lang="en-US" altLang="zh-TW" dirty="0">
                <a:solidFill>
                  <a:srgbClr val="BFBFBF"/>
                </a:solidFill>
                <a:ea typeface="ＭＳ Ｐゴシック" pitchFamily="34" charset="-128"/>
              </a:rPr>
              <a:t>Combined Measures</a:t>
            </a:r>
          </a:p>
          <a:p>
            <a:pPr>
              <a:lnSpc>
                <a:spcPct val="90000"/>
              </a:lnSpc>
              <a:spcBef>
                <a:spcPts val="1200"/>
              </a:spcBef>
            </a:pPr>
            <a:endParaRPr lang="en-US" altLang="zh-TW" dirty="0" smtClean="0">
              <a:solidFill>
                <a:schemeClr val="bg1">
                  <a:lumMod val="50000"/>
                </a:schemeClr>
              </a:solidFill>
              <a:latin typeface="+mn-lt"/>
              <a:ea typeface="ＭＳ Ｐゴシック" pitchFamily="34" charset="-128"/>
            </a:endParaRPr>
          </a:p>
        </p:txBody>
      </p:sp>
      <p:sp>
        <p:nvSpPr>
          <p:cNvPr id="28675" name="Rectangle 4"/>
          <p:cNvSpPr>
            <a:spLocks noGrp="1" noChangeArrowheads="1"/>
          </p:cNvSpPr>
          <p:nvPr>
            <p:ph sz="half" idx="2"/>
          </p:nvPr>
        </p:nvSpPr>
        <p:spPr>
          <a:xfrm>
            <a:off x="4499992" y="1772816"/>
            <a:ext cx="4392488" cy="4393035"/>
          </a:xfrm>
        </p:spPr>
        <p:txBody>
          <a:bodyPr/>
          <a:lstStyle/>
          <a:p>
            <a:pPr>
              <a:lnSpc>
                <a:spcPct val="90000"/>
              </a:lnSpc>
              <a:spcBef>
                <a:spcPts val="1200"/>
              </a:spcBef>
              <a:buFontTx/>
              <a:buNone/>
            </a:pPr>
            <a:r>
              <a:rPr lang="en-US" altLang="zh-TW" b="1" dirty="0" smtClean="0">
                <a:latin typeface="+mn-lt"/>
                <a:ea typeface="ＭＳ Ｐゴシック" pitchFamily="34" charset="-128"/>
              </a:rPr>
              <a:t>Preprocessing in SPM12</a:t>
            </a:r>
          </a:p>
          <a:p>
            <a:pPr>
              <a:lnSpc>
                <a:spcPct val="90000"/>
              </a:lnSpc>
              <a:spcBef>
                <a:spcPts val="1200"/>
              </a:spcBef>
              <a:buFontTx/>
              <a:buNone/>
            </a:pPr>
            <a:endParaRPr lang="en-US" altLang="zh-TW" sz="1400" dirty="0" smtClean="0">
              <a:latin typeface="+mn-lt"/>
              <a:ea typeface="ＭＳ Ｐゴシック" pitchFamily="34" charset="-128"/>
            </a:endParaRPr>
          </a:p>
          <a:p>
            <a:pPr>
              <a:lnSpc>
                <a:spcPct val="90000"/>
              </a:lnSpc>
              <a:spcBef>
                <a:spcPts val="1200"/>
              </a:spcBef>
            </a:pPr>
            <a:r>
              <a:rPr lang="en-US" altLang="zh-TW" dirty="0" smtClean="0">
                <a:latin typeface="+mn-lt"/>
                <a:ea typeface="ＭＳ Ｐゴシック" pitchFamily="34" charset="-128"/>
              </a:rPr>
              <a:t>Data Conversion</a:t>
            </a:r>
          </a:p>
          <a:p>
            <a:pPr>
              <a:lnSpc>
                <a:spcPct val="90000"/>
              </a:lnSpc>
              <a:spcBef>
                <a:spcPts val="1200"/>
              </a:spcBef>
            </a:pPr>
            <a:r>
              <a:rPr lang="en-US" altLang="zh-TW" dirty="0" smtClean="0">
                <a:latin typeface="+mn-lt"/>
                <a:ea typeface="ＭＳ Ｐゴシック" pitchFamily="34" charset="-128"/>
              </a:rPr>
              <a:t>Montage Mapping</a:t>
            </a:r>
          </a:p>
          <a:p>
            <a:pPr>
              <a:lnSpc>
                <a:spcPct val="90000"/>
              </a:lnSpc>
              <a:spcBef>
                <a:spcPts val="1200"/>
              </a:spcBef>
            </a:pPr>
            <a:r>
              <a:rPr lang="en-US" altLang="zh-TW" dirty="0" err="1" smtClean="0">
                <a:latin typeface="+mn-lt"/>
                <a:ea typeface="ＭＳ Ｐゴシック" pitchFamily="34" charset="-128"/>
              </a:rPr>
              <a:t>Epoching</a:t>
            </a:r>
            <a:endParaRPr lang="en-US" altLang="zh-TW" dirty="0" smtClean="0">
              <a:latin typeface="+mn-lt"/>
              <a:ea typeface="ＭＳ Ｐゴシック" pitchFamily="34" charset="-128"/>
            </a:endParaRPr>
          </a:p>
          <a:p>
            <a:pPr>
              <a:lnSpc>
                <a:spcPct val="90000"/>
              </a:lnSpc>
              <a:spcBef>
                <a:spcPts val="1200"/>
              </a:spcBef>
            </a:pPr>
            <a:r>
              <a:rPr lang="en-US" altLang="zh-TW" dirty="0" err="1" smtClean="0">
                <a:latin typeface="+mn-lt"/>
                <a:ea typeface="ＭＳ Ｐゴシック" pitchFamily="34" charset="-128"/>
              </a:rPr>
              <a:t>Downsampling</a:t>
            </a:r>
            <a:endParaRPr lang="en-US" altLang="zh-TW" dirty="0" smtClean="0">
              <a:latin typeface="+mn-lt"/>
              <a:ea typeface="ＭＳ Ｐゴシック" pitchFamily="34" charset="-128"/>
            </a:endParaRPr>
          </a:p>
          <a:p>
            <a:pPr>
              <a:lnSpc>
                <a:spcPct val="90000"/>
              </a:lnSpc>
              <a:spcBef>
                <a:spcPts val="1200"/>
              </a:spcBef>
            </a:pPr>
            <a:r>
              <a:rPr lang="en-US" altLang="zh-TW" dirty="0" smtClean="0">
                <a:latin typeface="+mn-lt"/>
                <a:ea typeface="ＭＳ Ｐゴシック" pitchFamily="34" charset="-128"/>
              </a:rPr>
              <a:t>Filtering</a:t>
            </a:r>
          </a:p>
          <a:p>
            <a:pPr>
              <a:lnSpc>
                <a:spcPct val="90000"/>
              </a:lnSpc>
              <a:spcBef>
                <a:spcPts val="1200"/>
              </a:spcBef>
            </a:pPr>
            <a:r>
              <a:rPr lang="en-US" altLang="zh-TW" dirty="0" err="1" smtClean="0">
                <a:latin typeface="+mn-lt"/>
                <a:ea typeface="ＭＳ Ｐゴシック" pitchFamily="34" charset="-128"/>
              </a:rPr>
              <a:t>Artefact</a:t>
            </a:r>
            <a:r>
              <a:rPr lang="en-US" altLang="zh-TW" dirty="0" smtClean="0">
                <a:latin typeface="+mn-lt"/>
                <a:ea typeface="ＭＳ Ｐゴシック" pitchFamily="34" charset="-128"/>
              </a:rPr>
              <a:t> Removal</a:t>
            </a:r>
          </a:p>
          <a:p>
            <a:pPr>
              <a:lnSpc>
                <a:spcPct val="90000"/>
              </a:lnSpc>
              <a:spcBef>
                <a:spcPts val="1200"/>
              </a:spcBef>
            </a:pPr>
            <a:r>
              <a:rPr lang="en-US" altLang="zh-TW" dirty="0" smtClean="0">
                <a:latin typeface="+mn-lt"/>
                <a:ea typeface="ＭＳ Ｐゴシック" pitchFamily="34" charset="-128"/>
              </a:rPr>
              <a:t>Referencing</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altLang="zh-TW" sz="4000" dirty="0" smtClean="0">
                <a:latin typeface="+mn-lt"/>
                <a:ea typeface="ＭＳ Ｐゴシック" pitchFamily="34" charset="-128"/>
              </a:rPr>
              <a:t>PREPROCESSING</a:t>
            </a:r>
          </a:p>
        </p:txBody>
      </p:sp>
      <p:sp>
        <p:nvSpPr>
          <p:cNvPr id="62467" name="Rectangle 5"/>
          <p:cNvSpPr>
            <a:spLocks noGrp="1" noChangeArrowheads="1"/>
          </p:cNvSpPr>
          <p:nvPr>
            <p:ph idx="1"/>
          </p:nvPr>
        </p:nvSpPr>
        <p:spPr>
          <a:xfrm>
            <a:off x="330200" y="1700809"/>
            <a:ext cx="8489950" cy="4465042"/>
          </a:xfrm>
        </p:spPr>
        <p:txBody>
          <a:bodyPr/>
          <a:lstStyle/>
          <a:p>
            <a:r>
              <a:rPr lang="en-US" altLang="zh-TW" dirty="0" smtClean="0">
                <a:ea typeface="ＭＳ Ｐゴシック" pitchFamily="34" charset="-128"/>
              </a:rPr>
              <a:t>Goal: get from r</a:t>
            </a:r>
            <a:r>
              <a:rPr lang="en-US" altLang="zh-TW" dirty="0" smtClean="0">
                <a:latin typeface="+mn-lt"/>
                <a:ea typeface="ＭＳ Ｐゴシック" pitchFamily="34" charset="-128"/>
              </a:rPr>
              <a:t>aw data to averaged ERP (EEG) or ERF (MEG) using SPM12</a:t>
            </a:r>
          </a:p>
          <a:p>
            <a:pPr marL="0" indent="0">
              <a:buNone/>
            </a:pPr>
            <a:endParaRPr lang="en-US" altLang="zh-TW" dirty="0">
              <a:ea typeface="ＭＳ Ｐゴシック" pitchFamily="34" charset="-128"/>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36" r="66190" b="49810"/>
          <a:stretch/>
        </p:blipFill>
        <p:spPr bwMode="auto">
          <a:xfrm>
            <a:off x="4049015" y="2564904"/>
            <a:ext cx="340330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3878459" y="2708920"/>
            <a:ext cx="3744416" cy="1008112"/>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Conversion </a:t>
            </a:r>
            <a:r>
              <a:rPr lang="en-US" altLang="zh-TW" sz="4000" b="1" dirty="0">
                <a:solidFill>
                  <a:schemeClr val="tx2"/>
                </a:solidFill>
                <a:latin typeface="+mn-lt"/>
              </a:rPr>
              <a:t>of data</a:t>
            </a:r>
          </a:p>
        </p:txBody>
      </p:sp>
      <p:sp>
        <p:nvSpPr>
          <p:cNvPr id="63490" name="Rectangle 3"/>
          <p:cNvSpPr txBox="1">
            <a:spLocks noChangeArrowheads="1"/>
          </p:cNvSpPr>
          <p:nvPr/>
        </p:nvSpPr>
        <p:spPr bwMode="auto">
          <a:xfrm>
            <a:off x="330200" y="2060848"/>
            <a:ext cx="8489950" cy="3911327"/>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US" altLang="zh-TW" sz="2800" dirty="0">
                <a:latin typeface="+mn-lt"/>
              </a:rPr>
              <a:t>Convert data from its native machine-dependent </a:t>
            </a:r>
            <a:r>
              <a:rPr lang="en-US" altLang="zh-TW" sz="2800" dirty="0" smtClean="0">
                <a:latin typeface="+mn-lt"/>
              </a:rPr>
              <a:t>format to MATLAB based </a:t>
            </a:r>
            <a:r>
              <a:rPr lang="en-US" altLang="zh-TW" sz="2800" dirty="0">
                <a:latin typeface="+mn-lt"/>
              </a:rPr>
              <a:t>SPM format</a:t>
            </a:r>
          </a:p>
          <a:p>
            <a:pPr marL="342900" indent="-342900" eaLnBrk="0" hangingPunct="0">
              <a:spcBef>
                <a:spcPct val="20000"/>
              </a:spcBef>
              <a:buFontTx/>
              <a:buChar char="•"/>
            </a:pPr>
            <a:endParaRPr lang="en-US" altLang="zh-TW" sz="2800" dirty="0">
              <a:latin typeface="+mn-lt"/>
            </a:endParaRPr>
          </a:p>
          <a:p>
            <a:pPr marL="342900" indent="-342900" eaLnBrk="0" hangingPunct="0">
              <a:spcBef>
                <a:spcPct val="20000"/>
              </a:spcBef>
            </a:pPr>
            <a:r>
              <a:rPr lang="en-US" altLang="zh-TW" sz="2800" dirty="0">
                <a:latin typeface="+mn-lt"/>
              </a:rPr>
              <a:t>	</a:t>
            </a:r>
          </a:p>
        </p:txBody>
      </p:sp>
      <p:grpSp>
        <p:nvGrpSpPr>
          <p:cNvPr id="14" name="群組 13"/>
          <p:cNvGrpSpPr/>
          <p:nvPr/>
        </p:nvGrpSpPr>
        <p:grpSpPr>
          <a:xfrm>
            <a:off x="2627784" y="3789040"/>
            <a:ext cx="3744416" cy="1908910"/>
            <a:chOff x="762000" y="4191000"/>
            <a:chExt cx="3744416" cy="1908910"/>
          </a:xfrm>
        </p:grpSpPr>
        <p:cxnSp>
          <p:nvCxnSpPr>
            <p:cNvPr id="10" name="Straight Arrow Connector 9"/>
            <p:cNvCxnSpPr/>
            <p:nvPr/>
          </p:nvCxnSpPr>
          <p:spPr>
            <a:xfrm>
              <a:off x="1752600" y="4953000"/>
              <a:ext cx="9144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1752600" y="4495800"/>
              <a:ext cx="9144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3493" name="TextBox 18"/>
            <p:cNvSpPr txBox="1">
              <a:spLocks noChangeArrowheads="1"/>
            </p:cNvSpPr>
            <p:nvPr/>
          </p:nvSpPr>
          <p:spPr bwMode="auto">
            <a:xfrm>
              <a:off x="2819400" y="4191000"/>
              <a:ext cx="1680592" cy="830997"/>
            </a:xfrm>
            <a:prstGeom prst="rect">
              <a:avLst/>
            </a:prstGeom>
            <a:noFill/>
            <a:ln w="9525">
              <a:noFill/>
              <a:miter lim="800000"/>
              <a:headEnd/>
              <a:tailEnd/>
            </a:ln>
          </p:spPr>
          <p:txBody>
            <a:bodyPr wrap="square">
              <a:spAutoFit/>
            </a:bodyPr>
            <a:lstStyle/>
            <a:p>
              <a:r>
                <a:rPr lang="en-US" altLang="zh-TW" sz="2400" dirty="0">
                  <a:latin typeface="+mn-lt"/>
                </a:rPr>
                <a:t>*.</a:t>
              </a:r>
              <a:r>
                <a:rPr lang="en-US" altLang="zh-TW" sz="2400" dirty="0" smtClean="0">
                  <a:latin typeface="+mn-lt"/>
                </a:rPr>
                <a:t>mat</a:t>
              </a:r>
            </a:p>
            <a:p>
              <a:r>
                <a:rPr lang="en-US" altLang="zh-TW" sz="2400" dirty="0" smtClean="0">
                  <a:latin typeface="+mn-lt"/>
                </a:rPr>
                <a:t>(data</a:t>
              </a:r>
              <a:r>
                <a:rPr lang="en-US" altLang="zh-TW" sz="2400" dirty="0">
                  <a:latin typeface="+mn-lt"/>
                </a:rPr>
                <a:t>)</a:t>
              </a:r>
            </a:p>
          </p:txBody>
        </p:sp>
        <p:sp>
          <p:nvSpPr>
            <p:cNvPr id="63494" name="TextBox 19"/>
            <p:cNvSpPr txBox="1">
              <a:spLocks noChangeArrowheads="1"/>
            </p:cNvSpPr>
            <p:nvPr/>
          </p:nvSpPr>
          <p:spPr bwMode="auto">
            <a:xfrm>
              <a:off x="2819400" y="5268913"/>
              <a:ext cx="1687016" cy="830997"/>
            </a:xfrm>
            <a:prstGeom prst="rect">
              <a:avLst/>
            </a:prstGeom>
            <a:noFill/>
            <a:ln w="9525">
              <a:noFill/>
              <a:miter lim="800000"/>
              <a:headEnd/>
              <a:tailEnd/>
            </a:ln>
          </p:spPr>
          <p:txBody>
            <a:bodyPr wrap="square">
              <a:spAutoFit/>
            </a:bodyPr>
            <a:lstStyle/>
            <a:p>
              <a:r>
                <a:rPr lang="en-US" altLang="zh-TW" sz="2400" dirty="0">
                  <a:latin typeface="+mn-lt"/>
                </a:rPr>
                <a:t>*.</a:t>
              </a:r>
              <a:r>
                <a:rPr lang="en-US" altLang="zh-TW" sz="2400" dirty="0" smtClean="0">
                  <a:latin typeface="+mn-lt"/>
                </a:rPr>
                <a:t>dat</a:t>
              </a:r>
            </a:p>
            <a:p>
              <a:r>
                <a:rPr lang="en-US" altLang="zh-TW" sz="2400" dirty="0" smtClean="0">
                  <a:latin typeface="+mn-lt"/>
                </a:rPr>
                <a:t>(other </a:t>
              </a:r>
              <a:r>
                <a:rPr lang="en-US" altLang="zh-TW" sz="2400" dirty="0">
                  <a:latin typeface="+mn-lt"/>
                </a:rPr>
                <a:t>info)</a:t>
              </a:r>
            </a:p>
          </p:txBody>
        </p:sp>
        <p:sp>
          <p:nvSpPr>
            <p:cNvPr id="63495" name="TextBox 20"/>
            <p:cNvSpPr txBox="1">
              <a:spLocks noChangeArrowheads="1"/>
            </p:cNvSpPr>
            <p:nvPr/>
          </p:nvSpPr>
          <p:spPr bwMode="auto">
            <a:xfrm>
              <a:off x="762000" y="4419600"/>
              <a:ext cx="914400" cy="1200329"/>
            </a:xfrm>
            <a:prstGeom prst="rect">
              <a:avLst/>
            </a:prstGeom>
            <a:noFill/>
            <a:ln w="9525">
              <a:noFill/>
              <a:miter lim="800000"/>
              <a:headEnd/>
              <a:tailEnd/>
            </a:ln>
          </p:spPr>
          <p:txBody>
            <a:bodyPr>
              <a:spAutoFit/>
            </a:bodyPr>
            <a:lstStyle/>
            <a:p>
              <a:r>
                <a:rPr lang="en-US" altLang="zh-TW" sz="2400" dirty="0">
                  <a:latin typeface="+mn-lt"/>
                </a:rPr>
                <a:t>*.bdf</a:t>
              </a:r>
            </a:p>
            <a:p>
              <a:r>
                <a:rPr lang="en-US" altLang="zh-TW" sz="2400" dirty="0">
                  <a:latin typeface="+mn-lt"/>
                </a:rPr>
                <a:t>*.bin</a:t>
              </a:r>
            </a:p>
            <a:p>
              <a:r>
                <a:rPr lang="en-US" altLang="zh-TW" sz="2400" dirty="0">
                  <a:latin typeface="+mn-lt"/>
                </a:rPr>
                <a:t>*.eeg</a:t>
              </a:r>
            </a:p>
          </p:txBody>
        </p:sp>
      </p:grpSp>
    </p:spTree>
    <p:extLst>
      <p:ext uri="{BB962C8B-B14F-4D97-AF65-F5344CB8AC3E}">
        <p14:creationId xmlns:p14="http://schemas.microsoft.com/office/powerpoint/2010/main" val="1586848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Conversion </a:t>
            </a:r>
            <a:r>
              <a:rPr lang="en-US" altLang="zh-TW" sz="4000" b="1" dirty="0">
                <a:solidFill>
                  <a:schemeClr val="tx2"/>
                </a:solidFill>
                <a:latin typeface="+mn-lt"/>
              </a:rPr>
              <a:t>of data</a:t>
            </a:r>
          </a:p>
        </p:txBody>
      </p:sp>
      <p:sp>
        <p:nvSpPr>
          <p:cNvPr id="63497" name="TextBox 22"/>
          <p:cNvSpPr txBox="1">
            <a:spLocks noChangeArrowheads="1"/>
          </p:cNvSpPr>
          <p:nvPr/>
        </p:nvSpPr>
        <p:spPr bwMode="auto">
          <a:xfrm>
            <a:off x="4714056" y="1668664"/>
            <a:ext cx="4466456" cy="6761037"/>
          </a:xfrm>
          <a:prstGeom prst="rect">
            <a:avLst/>
          </a:prstGeom>
          <a:noFill/>
          <a:ln w="9525">
            <a:noFill/>
            <a:miter lim="800000"/>
            <a:headEnd/>
            <a:tailEnd/>
          </a:ln>
        </p:spPr>
        <p:txBody>
          <a:bodyPr wrap="square">
            <a:spAutoFit/>
          </a:bodyPr>
          <a:lstStyle/>
          <a:p>
            <a:pPr marL="180000">
              <a:spcBef>
                <a:spcPts val="1200"/>
              </a:spcBef>
            </a:pPr>
            <a:r>
              <a:rPr lang="en-US" altLang="ja-JP" sz="2400" b="1" dirty="0" smtClean="0">
                <a:latin typeface="+mn-lt"/>
              </a:rPr>
              <a:t>Define settings:</a:t>
            </a:r>
            <a:endParaRPr lang="en-US" altLang="zh-TW" sz="2400" dirty="0" smtClean="0">
              <a:latin typeface="+mn-lt"/>
            </a:endParaRPr>
          </a:p>
          <a:p>
            <a:pPr marL="180000" lvl="1">
              <a:spcBef>
                <a:spcPts val="1200"/>
              </a:spcBef>
              <a:buFont typeface="Arial" pitchFamily="34" charset="0"/>
              <a:buChar char="•"/>
            </a:pPr>
            <a:r>
              <a:rPr lang="en-US" altLang="zh-TW" sz="2300" dirty="0" smtClean="0">
                <a:latin typeface="+mn-lt"/>
              </a:rPr>
              <a:t>Read </a:t>
            </a:r>
            <a:r>
              <a:rPr lang="en-US" altLang="zh-TW" sz="2300" dirty="0">
                <a:latin typeface="+mn-lt"/>
              </a:rPr>
              <a:t>data as </a:t>
            </a:r>
            <a:r>
              <a:rPr lang="en-US" altLang="ja-JP" sz="2300" dirty="0" smtClean="0">
                <a:latin typeface="+mn-lt"/>
              </a:rPr>
              <a:t>continuous or </a:t>
            </a:r>
            <a:r>
              <a:rPr lang="en-US" altLang="ja-JP" sz="2300" dirty="0">
                <a:latin typeface="+mn-lt"/>
              </a:rPr>
              <a:t>as </a:t>
            </a:r>
            <a:r>
              <a:rPr lang="en-US" altLang="ja-JP" sz="2300" dirty="0" smtClean="0">
                <a:latin typeface="+mn-lt"/>
              </a:rPr>
              <a:t>trials (is raw data already divided into trials?)</a:t>
            </a:r>
          </a:p>
          <a:p>
            <a:pPr marL="180000" lvl="1">
              <a:spcBef>
                <a:spcPts val="1200"/>
              </a:spcBef>
              <a:buFont typeface="Arial" pitchFamily="34" charset="0"/>
              <a:buChar char="•"/>
            </a:pPr>
            <a:r>
              <a:rPr lang="en-US" altLang="zh-TW" sz="2300" dirty="0" smtClean="0">
                <a:latin typeface="+mn-lt"/>
              </a:rPr>
              <a:t>Select channels</a:t>
            </a:r>
          </a:p>
          <a:p>
            <a:pPr marL="180000" lvl="1">
              <a:spcBef>
                <a:spcPts val="1200"/>
              </a:spcBef>
              <a:buFont typeface="Arial" pitchFamily="34" charset="0"/>
              <a:buChar char="•"/>
            </a:pPr>
            <a:r>
              <a:rPr lang="en-US" altLang="zh-TW" sz="2300" dirty="0" smtClean="0">
                <a:latin typeface="+mn-lt"/>
              </a:rPr>
              <a:t>Define </a:t>
            </a:r>
            <a:r>
              <a:rPr lang="en-US" altLang="zh-TW" sz="2300" dirty="0">
                <a:latin typeface="+mn-lt"/>
              </a:rPr>
              <a:t>file </a:t>
            </a:r>
            <a:r>
              <a:rPr lang="en-US" altLang="zh-TW" sz="2300" dirty="0" smtClean="0">
                <a:latin typeface="+mn-lt"/>
              </a:rPr>
              <a:t>name</a:t>
            </a:r>
          </a:p>
          <a:p>
            <a:pPr marL="180000" lvl="1">
              <a:spcBef>
                <a:spcPts val="1200"/>
              </a:spcBef>
              <a:buFont typeface="Arial" pitchFamily="34" charset="0"/>
              <a:buChar char="•"/>
            </a:pPr>
            <a:endParaRPr lang="en-US" altLang="zh-TW" sz="2300" dirty="0">
              <a:latin typeface="+mn-lt"/>
            </a:endParaRPr>
          </a:p>
          <a:p>
            <a:pPr marL="180000" lvl="1">
              <a:spcBef>
                <a:spcPts val="1200"/>
              </a:spcBef>
              <a:buFont typeface="Arial" pitchFamily="34" charset="0"/>
              <a:buChar char="•"/>
            </a:pPr>
            <a:r>
              <a:rPr lang="en-US" altLang="zh-TW" sz="2300" u="sng" dirty="0" smtClean="0">
                <a:latin typeface="+mn-lt"/>
              </a:rPr>
              <a:t>Don’t opt for ‘just read’</a:t>
            </a:r>
            <a:endParaRPr lang="en-US" altLang="zh-TW" sz="2300" u="sng" dirty="0">
              <a:latin typeface="+mn-lt"/>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36" t="-1" r="66190" b="85522"/>
          <a:stretch/>
        </p:blipFill>
        <p:spPr bwMode="auto">
          <a:xfrm>
            <a:off x="527258" y="3212976"/>
            <a:ext cx="3828718" cy="13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755576" y="3811934"/>
            <a:ext cx="1095682" cy="193129"/>
          </a:xfrm>
          <a:prstGeom prst="rect">
            <a:avLst/>
          </a:prstGeom>
          <a:noFill/>
          <a:ln w="9525" cap="flat" cmpd="sng" algn="ctr">
            <a:solidFill>
              <a:schemeClr val="tx1"/>
            </a:solidFill>
            <a:prstDash val="solid"/>
            <a:round/>
            <a:headEnd type="none" w="med" len="med"/>
            <a:tailEnd type="none" w="med" len="med"/>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Example</a:t>
            </a:r>
            <a:endParaRPr lang="en-US" altLang="zh-TW" sz="4000" b="1" dirty="0">
              <a:solidFill>
                <a:schemeClr val="tx2"/>
              </a:solidFill>
              <a:latin typeface="+mn-lt"/>
            </a:endParaRPr>
          </a:p>
        </p:txBody>
      </p:sp>
      <p:sp>
        <p:nvSpPr>
          <p:cNvPr id="63490" name="Rectangle 3"/>
          <p:cNvSpPr txBox="1">
            <a:spLocks noChangeArrowheads="1"/>
          </p:cNvSpPr>
          <p:nvPr/>
        </p:nvSpPr>
        <p:spPr bwMode="auto">
          <a:xfrm>
            <a:off x="3995936" y="1340768"/>
            <a:ext cx="4464174" cy="3607423"/>
          </a:xfrm>
          <a:prstGeom prst="rect">
            <a:avLst/>
          </a:prstGeom>
          <a:noFill/>
          <a:ln w="9525">
            <a:noFill/>
            <a:miter lim="800000"/>
            <a:headEnd/>
            <a:tailEnd/>
          </a:ln>
        </p:spPr>
        <p:txBody>
          <a:bodyPr/>
          <a:lstStyle/>
          <a:p>
            <a:pPr marL="457200" indent="-457200">
              <a:buFont typeface="Arial" panose="020B0604020202020204" pitchFamily="34" charset="0"/>
              <a:buChar char="•"/>
            </a:pPr>
            <a:r>
              <a:rPr lang="en-US" altLang="en-US" sz="2800" dirty="0"/>
              <a:t>128 </a:t>
            </a:r>
            <a:r>
              <a:rPr lang="en-US" altLang="en-US" sz="2800" dirty="0" smtClean="0"/>
              <a:t>channels selected</a:t>
            </a:r>
            <a:endParaRPr lang="en-US" altLang="en-US" sz="2800" dirty="0"/>
          </a:p>
          <a:p>
            <a:pPr marL="457200" indent="-457200">
              <a:buFont typeface="Arial" panose="020B0604020202020204" pitchFamily="34" charset="0"/>
              <a:buChar char="•"/>
            </a:pPr>
            <a:r>
              <a:rPr lang="en-US" altLang="en-US" sz="2800" dirty="0"/>
              <a:t>Unusually flat because data contain very low frequencies and baseline shifts</a:t>
            </a:r>
          </a:p>
          <a:p>
            <a:pPr marL="457200" indent="-457200">
              <a:buFont typeface="Arial" panose="020B0604020202020204" pitchFamily="34" charset="0"/>
              <a:buChar char="•"/>
            </a:pPr>
            <a:r>
              <a:rPr lang="en-US" altLang="en-US" sz="2800" dirty="0"/>
              <a:t>Viewing all channels only with a low </a:t>
            </a:r>
            <a:r>
              <a:rPr lang="en-US" altLang="en-US" sz="2800" dirty="0" smtClean="0"/>
              <a:t>gain</a:t>
            </a:r>
            <a:endParaRPr lang="en-US" altLang="en-US" sz="2800" dirty="0"/>
          </a:p>
        </p:txBody>
      </p:sp>
      <p:grpSp>
        <p:nvGrpSpPr>
          <p:cNvPr id="14" name="群組 13"/>
          <p:cNvGrpSpPr/>
          <p:nvPr/>
        </p:nvGrpSpPr>
        <p:grpSpPr>
          <a:xfrm>
            <a:off x="6732240" y="5157192"/>
            <a:ext cx="2759214" cy="829238"/>
            <a:chOff x="2819400" y="4191000"/>
            <a:chExt cx="1687016" cy="1184396"/>
          </a:xfrm>
        </p:grpSpPr>
        <p:sp>
          <p:nvSpPr>
            <p:cNvPr id="63493" name="TextBox 18"/>
            <p:cNvSpPr txBox="1">
              <a:spLocks noChangeArrowheads="1"/>
            </p:cNvSpPr>
            <p:nvPr/>
          </p:nvSpPr>
          <p:spPr bwMode="auto">
            <a:xfrm>
              <a:off x="2819400" y="4191000"/>
              <a:ext cx="1680592" cy="461665"/>
            </a:xfrm>
            <a:prstGeom prst="rect">
              <a:avLst/>
            </a:prstGeom>
            <a:noFill/>
            <a:ln w="9525">
              <a:noFill/>
              <a:miter lim="800000"/>
              <a:headEnd/>
              <a:tailEnd/>
            </a:ln>
          </p:spPr>
          <p:txBody>
            <a:bodyPr wrap="square">
              <a:spAutoFit/>
            </a:bodyPr>
            <a:lstStyle/>
            <a:p>
              <a:r>
                <a:rPr lang="en-US" altLang="zh-TW" sz="2400" dirty="0">
                  <a:latin typeface="+mn-lt"/>
                </a:rPr>
                <a:t>*.</a:t>
              </a:r>
              <a:r>
                <a:rPr lang="en-US" altLang="zh-TW" sz="2400" dirty="0" smtClean="0">
                  <a:latin typeface="+mn-lt"/>
                </a:rPr>
                <a:t>mat (data</a:t>
              </a:r>
              <a:r>
                <a:rPr lang="en-US" altLang="zh-TW" sz="2400" dirty="0">
                  <a:latin typeface="+mn-lt"/>
                </a:rPr>
                <a:t>)</a:t>
              </a:r>
            </a:p>
          </p:txBody>
        </p:sp>
        <p:sp>
          <p:nvSpPr>
            <p:cNvPr id="63494" name="TextBox 19"/>
            <p:cNvSpPr txBox="1">
              <a:spLocks noChangeArrowheads="1"/>
            </p:cNvSpPr>
            <p:nvPr/>
          </p:nvSpPr>
          <p:spPr bwMode="auto">
            <a:xfrm>
              <a:off x="2819400" y="4913731"/>
              <a:ext cx="1687016" cy="461665"/>
            </a:xfrm>
            <a:prstGeom prst="rect">
              <a:avLst/>
            </a:prstGeom>
            <a:noFill/>
            <a:ln w="9525">
              <a:noFill/>
              <a:miter lim="800000"/>
              <a:headEnd/>
              <a:tailEnd/>
            </a:ln>
          </p:spPr>
          <p:txBody>
            <a:bodyPr wrap="square">
              <a:spAutoFit/>
            </a:bodyPr>
            <a:lstStyle/>
            <a:p>
              <a:r>
                <a:rPr lang="en-US" altLang="zh-TW" sz="2400" dirty="0">
                  <a:latin typeface="+mn-lt"/>
                </a:rPr>
                <a:t>*.</a:t>
              </a:r>
              <a:r>
                <a:rPr lang="en-US" altLang="zh-TW" sz="2400" dirty="0" err="1" smtClean="0">
                  <a:latin typeface="+mn-lt"/>
                </a:rPr>
                <a:t>dat</a:t>
              </a:r>
              <a:r>
                <a:rPr lang="en-US" altLang="zh-TW" sz="2400" dirty="0" smtClean="0">
                  <a:latin typeface="+mn-lt"/>
                </a:rPr>
                <a:t> (other </a:t>
              </a:r>
              <a:r>
                <a:rPr lang="en-US" altLang="zh-TW" sz="2400" dirty="0">
                  <a:latin typeface="+mn-lt"/>
                </a:rPr>
                <a:t>info)</a:t>
              </a:r>
            </a:p>
          </p:txBody>
        </p:sp>
      </p:grpSp>
      <p:pic>
        <p:nvPicPr>
          <p:cNvPr id="13" name="Picture 12" descr="Screen shot 2010-02-09 at 14.32.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435" y="1631465"/>
            <a:ext cx="3316089" cy="502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creen shot 2010-02-09 at 14.36.3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732719"/>
            <a:ext cx="2831201" cy="17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1799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23528" y="620688"/>
            <a:ext cx="8489950" cy="1296988"/>
          </a:xfrm>
        </p:spPr>
        <p:txBody>
          <a:bodyPr/>
          <a:lstStyle/>
          <a:p>
            <a:pPr algn="ctr"/>
            <a:r>
              <a:rPr lang="en-US" altLang="zh-TW" sz="4400" dirty="0" smtClean="0">
                <a:latin typeface="+mn-lt"/>
                <a:ea typeface="ＭＳ Ｐゴシック" pitchFamily="34" charset="-128"/>
              </a:rPr>
              <a:t>Outline</a:t>
            </a:r>
          </a:p>
        </p:txBody>
      </p:sp>
      <p:sp>
        <p:nvSpPr>
          <p:cNvPr id="28674" name="Rectangle 3"/>
          <p:cNvSpPr>
            <a:spLocks noGrp="1" noChangeArrowheads="1"/>
          </p:cNvSpPr>
          <p:nvPr>
            <p:ph sz="half" idx="1"/>
          </p:nvPr>
        </p:nvSpPr>
        <p:spPr>
          <a:xfrm>
            <a:off x="330200" y="1772817"/>
            <a:ext cx="4168775" cy="4393034"/>
          </a:xfrm>
        </p:spPr>
        <p:txBody>
          <a:bodyPr/>
          <a:lstStyle/>
          <a:p>
            <a:pPr>
              <a:lnSpc>
                <a:spcPct val="90000"/>
              </a:lnSpc>
              <a:spcBef>
                <a:spcPts val="1200"/>
              </a:spcBef>
              <a:buFontTx/>
              <a:buNone/>
            </a:pPr>
            <a:r>
              <a:rPr lang="en-US" altLang="zh-TW" b="1" dirty="0" smtClean="0">
                <a:solidFill>
                  <a:schemeClr val="bg1">
                    <a:lumMod val="50000"/>
                  </a:schemeClr>
                </a:solidFill>
                <a:latin typeface="+mn-lt"/>
                <a:ea typeface="ＭＳ Ｐゴシック" pitchFamily="34" charset="-128"/>
              </a:rPr>
              <a:t>Experimental Design</a:t>
            </a:r>
          </a:p>
          <a:p>
            <a:pPr>
              <a:lnSpc>
                <a:spcPct val="90000"/>
              </a:lnSpc>
              <a:spcBef>
                <a:spcPts val="1200"/>
              </a:spcBef>
              <a:buFontTx/>
              <a:buNone/>
            </a:pPr>
            <a:endParaRPr lang="en-US" altLang="zh-TW" sz="1400" dirty="0" smtClean="0">
              <a:solidFill>
                <a:schemeClr val="bg1">
                  <a:lumMod val="50000"/>
                </a:schemeClr>
              </a:solidFill>
              <a:latin typeface="+mn-lt"/>
              <a:ea typeface="ＭＳ Ｐゴシック" pitchFamily="34" charset="-128"/>
            </a:endParaRPr>
          </a:p>
          <a:p>
            <a:pPr>
              <a:lnSpc>
                <a:spcPct val="90000"/>
              </a:lnSpc>
              <a:spcBef>
                <a:spcPts val="1200"/>
              </a:spcBef>
            </a:pPr>
            <a:r>
              <a:rPr lang="en-US" altLang="zh-TW" dirty="0">
                <a:solidFill>
                  <a:srgbClr val="BFBFBF"/>
                </a:solidFill>
                <a:ea typeface="ＭＳ Ｐゴシック" pitchFamily="34" charset="-128"/>
              </a:rPr>
              <a:t>fMRI M/EEG</a:t>
            </a:r>
          </a:p>
          <a:p>
            <a:pPr>
              <a:lnSpc>
                <a:spcPct val="90000"/>
              </a:lnSpc>
              <a:spcBef>
                <a:spcPts val="1200"/>
              </a:spcBef>
            </a:pPr>
            <a:r>
              <a:rPr lang="en-US" altLang="zh-TW" dirty="0">
                <a:solidFill>
                  <a:srgbClr val="BFBFBF"/>
                </a:solidFill>
                <a:ea typeface="ＭＳ Ｐゴシック" pitchFamily="34" charset="-128"/>
              </a:rPr>
              <a:t>Analysis</a:t>
            </a:r>
          </a:p>
          <a:p>
            <a:pPr lvl="1">
              <a:lnSpc>
                <a:spcPct val="90000"/>
              </a:lnSpc>
              <a:spcBef>
                <a:spcPts val="1200"/>
              </a:spcBef>
            </a:pPr>
            <a:r>
              <a:rPr lang="en-US" altLang="zh-TW" dirty="0">
                <a:solidFill>
                  <a:srgbClr val="BFBFBF"/>
                </a:solidFill>
                <a:ea typeface="ＭＳ Ｐゴシック" pitchFamily="34" charset="-128"/>
              </a:rPr>
              <a:t>Oscillatory activity</a:t>
            </a:r>
          </a:p>
          <a:p>
            <a:pPr lvl="1">
              <a:lnSpc>
                <a:spcPct val="90000"/>
              </a:lnSpc>
              <a:spcBef>
                <a:spcPts val="1200"/>
              </a:spcBef>
            </a:pPr>
            <a:r>
              <a:rPr lang="en-US" altLang="zh-TW" dirty="0">
                <a:solidFill>
                  <a:srgbClr val="BFBFBF"/>
                </a:solidFill>
                <a:ea typeface="ＭＳ Ｐゴシック" pitchFamily="34" charset="-128"/>
              </a:rPr>
              <a:t>EP</a:t>
            </a:r>
          </a:p>
          <a:p>
            <a:pPr>
              <a:lnSpc>
                <a:spcPct val="90000"/>
              </a:lnSpc>
              <a:spcBef>
                <a:spcPts val="1200"/>
              </a:spcBef>
            </a:pPr>
            <a:r>
              <a:rPr lang="en-US" altLang="zh-TW" dirty="0">
                <a:solidFill>
                  <a:srgbClr val="BFBFBF"/>
                </a:solidFill>
                <a:ea typeface="ＭＳ Ｐゴシック" pitchFamily="34" charset="-128"/>
              </a:rPr>
              <a:t>Design</a:t>
            </a:r>
          </a:p>
          <a:p>
            <a:pPr>
              <a:lnSpc>
                <a:spcPct val="90000"/>
              </a:lnSpc>
              <a:spcBef>
                <a:spcPts val="1200"/>
              </a:spcBef>
            </a:pPr>
            <a:r>
              <a:rPr lang="en-US" altLang="zh-TW" dirty="0">
                <a:solidFill>
                  <a:srgbClr val="BFBFBF"/>
                </a:solidFill>
                <a:ea typeface="ＭＳ Ｐゴシック" pitchFamily="34" charset="-128"/>
              </a:rPr>
              <a:t>Inferences</a:t>
            </a:r>
          </a:p>
          <a:p>
            <a:pPr>
              <a:lnSpc>
                <a:spcPct val="90000"/>
              </a:lnSpc>
              <a:spcBef>
                <a:spcPts val="1200"/>
              </a:spcBef>
            </a:pPr>
            <a:r>
              <a:rPr lang="en-US" altLang="zh-TW" dirty="0">
                <a:solidFill>
                  <a:srgbClr val="BFBFBF"/>
                </a:solidFill>
                <a:ea typeface="ＭＳ Ｐゴシック" pitchFamily="34" charset="-128"/>
              </a:rPr>
              <a:t>Limitations</a:t>
            </a:r>
          </a:p>
          <a:p>
            <a:pPr>
              <a:lnSpc>
                <a:spcPct val="90000"/>
              </a:lnSpc>
              <a:spcBef>
                <a:spcPts val="1200"/>
              </a:spcBef>
            </a:pPr>
            <a:r>
              <a:rPr lang="en-US" altLang="zh-TW" dirty="0">
                <a:ea typeface="ＭＳ Ｐゴシック" pitchFamily="34" charset="-128"/>
              </a:rPr>
              <a:t>Combined Measures</a:t>
            </a:r>
          </a:p>
          <a:p>
            <a:pPr>
              <a:lnSpc>
                <a:spcPct val="90000"/>
              </a:lnSpc>
              <a:spcBef>
                <a:spcPts val="1200"/>
              </a:spcBef>
            </a:pPr>
            <a:endParaRPr lang="en-US" altLang="zh-TW" dirty="0" smtClean="0">
              <a:solidFill>
                <a:schemeClr val="bg1">
                  <a:lumMod val="50000"/>
                </a:schemeClr>
              </a:solidFill>
              <a:latin typeface="+mn-lt"/>
              <a:ea typeface="ＭＳ Ｐゴシック" pitchFamily="34" charset="-128"/>
            </a:endParaRPr>
          </a:p>
        </p:txBody>
      </p:sp>
      <p:sp>
        <p:nvSpPr>
          <p:cNvPr id="28675" name="Rectangle 4"/>
          <p:cNvSpPr>
            <a:spLocks noGrp="1" noChangeArrowheads="1"/>
          </p:cNvSpPr>
          <p:nvPr>
            <p:ph sz="half" idx="2"/>
          </p:nvPr>
        </p:nvSpPr>
        <p:spPr>
          <a:xfrm>
            <a:off x="4499992" y="1772816"/>
            <a:ext cx="4392488" cy="4393035"/>
          </a:xfrm>
        </p:spPr>
        <p:txBody>
          <a:bodyPr/>
          <a:lstStyle/>
          <a:p>
            <a:pPr>
              <a:lnSpc>
                <a:spcPct val="90000"/>
              </a:lnSpc>
              <a:spcBef>
                <a:spcPts val="1200"/>
              </a:spcBef>
              <a:buFontTx/>
              <a:buNone/>
            </a:pPr>
            <a:r>
              <a:rPr lang="en-US" altLang="zh-TW" b="1" dirty="0" smtClean="0">
                <a:latin typeface="+mn-lt"/>
                <a:ea typeface="ＭＳ Ｐゴシック" pitchFamily="34" charset="-128"/>
              </a:rPr>
              <a:t>Preprocessing in SPM12</a:t>
            </a:r>
          </a:p>
          <a:p>
            <a:pPr>
              <a:lnSpc>
                <a:spcPct val="90000"/>
              </a:lnSpc>
              <a:spcBef>
                <a:spcPts val="1200"/>
              </a:spcBef>
              <a:buFontTx/>
              <a:buNone/>
            </a:pPr>
            <a:endParaRPr lang="en-US" altLang="zh-TW" sz="1400" dirty="0" smtClean="0">
              <a:latin typeface="+mn-lt"/>
              <a:ea typeface="ＭＳ Ｐゴシック" pitchFamily="34" charset="-128"/>
            </a:endParaRPr>
          </a:p>
          <a:p>
            <a:pPr>
              <a:lnSpc>
                <a:spcPct val="90000"/>
              </a:lnSpc>
              <a:spcBef>
                <a:spcPts val="1200"/>
              </a:spcBef>
            </a:pPr>
            <a:r>
              <a:rPr lang="en-US" altLang="zh-TW" dirty="0" smtClean="0">
                <a:latin typeface="+mn-lt"/>
                <a:ea typeface="ＭＳ Ｐゴシック" pitchFamily="34" charset="-128"/>
              </a:rPr>
              <a:t>Data Conversion</a:t>
            </a:r>
          </a:p>
          <a:p>
            <a:pPr>
              <a:lnSpc>
                <a:spcPct val="90000"/>
              </a:lnSpc>
              <a:spcBef>
                <a:spcPts val="1200"/>
              </a:spcBef>
            </a:pPr>
            <a:r>
              <a:rPr lang="en-US" altLang="zh-TW" dirty="0" smtClean="0">
                <a:latin typeface="+mn-lt"/>
                <a:ea typeface="ＭＳ Ｐゴシック" pitchFamily="34" charset="-128"/>
              </a:rPr>
              <a:t>Montage Mapping</a:t>
            </a:r>
          </a:p>
          <a:p>
            <a:pPr>
              <a:lnSpc>
                <a:spcPct val="90000"/>
              </a:lnSpc>
              <a:spcBef>
                <a:spcPts val="1200"/>
              </a:spcBef>
            </a:pPr>
            <a:r>
              <a:rPr lang="en-US" altLang="zh-TW" dirty="0" err="1" smtClean="0">
                <a:latin typeface="+mn-lt"/>
                <a:ea typeface="ＭＳ Ｐゴシック" pitchFamily="34" charset="-128"/>
              </a:rPr>
              <a:t>Epoching</a:t>
            </a:r>
            <a:endParaRPr lang="en-US" altLang="zh-TW" dirty="0" smtClean="0">
              <a:latin typeface="+mn-lt"/>
              <a:ea typeface="ＭＳ Ｐゴシック" pitchFamily="34" charset="-128"/>
            </a:endParaRPr>
          </a:p>
          <a:p>
            <a:pPr>
              <a:lnSpc>
                <a:spcPct val="90000"/>
              </a:lnSpc>
              <a:spcBef>
                <a:spcPts val="1200"/>
              </a:spcBef>
            </a:pPr>
            <a:r>
              <a:rPr lang="en-US" altLang="zh-TW" dirty="0" err="1" smtClean="0">
                <a:latin typeface="+mn-lt"/>
                <a:ea typeface="ＭＳ Ｐゴシック" pitchFamily="34" charset="-128"/>
              </a:rPr>
              <a:t>Downsampling</a:t>
            </a:r>
            <a:endParaRPr lang="en-US" altLang="zh-TW" dirty="0" smtClean="0">
              <a:latin typeface="+mn-lt"/>
              <a:ea typeface="ＭＳ Ｐゴシック" pitchFamily="34" charset="-128"/>
            </a:endParaRPr>
          </a:p>
          <a:p>
            <a:pPr>
              <a:lnSpc>
                <a:spcPct val="90000"/>
              </a:lnSpc>
              <a:spcBef>
                <a:spcPts val="1200"/>
              </a:spcBef>
            </a:pPr>
            <a:r>
              <a:rPr lang="en-US" altLang="zh-TW" dirty="0" smtClean="0">
                <a:latin typeface="+mn-lt"/>
                <a:ea typeface="ＭＳ Ｐゴシック" pitchFamily="34" charset="-128"/>
              </a:rPr>
              <a:t>Filtering</a:t>
            </a:r>
          </a:p>
          <a:p>
            <a:pPr>
              <a:lnSpc>
                <a:spcPct val="90000"/>
              </a:lnSpc>
              <a:spcBef>
                <a:spcPts val="1200"/>
              </a:spcBef>
            </a:pPr>
            <a:r>
              <a:rPr lang="en-US" altLang="zh-TW" dirty="0" err="1" smtClean="0">
                <a:latin typeface="+mn-lt"/>
                <a:ea typeface="ＭＳ Ｐゴシック" pitchFamily="34" charset="-128"/>
              </a:rPr>
              <a:t>Artefact</a:t>
            </a:r>
            <a:r>
              <a:rPr lang="en-US" altLang="zh-TW" dirty="0" smtClean="0">
                <a:latin typeface="+mn-lt"/>
                <a:ea typeface="ＭＳ Ｐゴシック" pitchFamily="34" charset="-128"/>
              </a:rPr>
              <a:t> Removal</a:t>
            </a:r>
          </a:p>
          <a:p>
            <a:pPr>
              <a:lnSpc>
                <a:spcPct val="90000"/>
              </a:lnSpc>
              <a:spcBef>
                <a:spcPts val="1200"/>
              </a:spcBef>
            </a:pPr>
            <a:r>
              <a:rPr lang="en-US" altLang="zh-TW" dirty="0" smtClean="0">
                <a:latin typeface="+mn-lt"/>
                <a:ea typeface="ＭＳ Ｐゴシック" pitchFamily="34" charset="-128"/>
              </a:rPr>
              <a:t>Referencing</a:t>
            </a:r>
          </a:p>
        </p:txBody>
      </p:sp>
    </p:spTree>
    <p:extLst>
      <p:ext uri="{BB962C8B-B14F-4D97-AF65-F5344CB8AC3E}">
        <p14:creationId xmlns:p14="http://schemas.microsoft.com/office/powerpoint/2010/main" val="11787783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txBox="1">
            <a:spLocks noChangeArrowheads="1"/>
          </p:cNvSpPr>
          <p:nvPr/>
        </p:nvSpPr>
        <p:spPr bwMode="auto">
          <a:xfrm>
            <a:off x="330200" y="1988840"/>
            <a:ext cx="8489950" cy="3573761"/>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800" dirty="0" smtClean="0">
                <a:latin typeface="+mn-lt"/>
              </a:rPr>
              <a:t>Sampling </a:t>
            </a:r>
            <a:r>
              <a:rPr lang="en-US" altLang="zh-TW" sz="2800" dirty="0">
                <a:latin typeface="+mn-lt"/>
              </a:rPr>
              <a:t>frequency: </a:t>
            </a:r>
            <a:r>
              <a:rPr lang="en-US" altLang="zh-TW" sz="2800" dirty="0" smtClean="0">
                <a:latin typeface="+mn-lt"/>
              </a:rPr>
              <a:t>very </a:t>
            </a:r>
            <a:r>
              <a:rPr lang="en-US" altLang="zh-TW" sz="2800" dirty="0" smtClean="0">
                <a:latin typeface="+mn-lt"/>
              </a:rPr>
              <a:t>high at acquisition (</a:t>
            </a:r>
            <a:r>
              <a:rPr lang="en-US" altLang="zh-TW" sz="2800" dirty="0" smtClean="0">
                <a:latin typeface="+mn-lt"/>
              </a:rPr>
              <a:t>e.g. </a:t>
            </a:r>
            <a:r>
              <a:rPr lang="en-US" altLang="zh-TW" sz="2800" dirty="0" smtClean="0">
                <a:latin typeface="+mn-lt"/>
              </a:rPr>
              <a:t>2048 Hz)</a:t>
            </a:r>
          </a:p>
          <a:p>
            <a:pPr marL="342900" indent="-342900" eaLnBrk="0" hangingPunct="0">
              <a:spcBef>
                <a:spcPct val="20000"/>
              </a:spcBef>
              <a:buFontTx/>
              <a:buChar char="•"/>
            </a:pPr>
            <a:endParaRPr lang="en-US" altLang="zh-TW" sz="2800" dirty="0">
              <a:latin typeface="+mn-lt"/>
            </a:endParaRPr>
          </a:p>
          <a:p>
            <a:pPr marL="342900" indent="-342900" eaLnBrk="0" hangingPunct="0">
              <a:spcBef>
                <a:spcPct val="20000"/>
              </a:spcBef>
              <a:buFontTx/>
              <a:buChar char="•"/>
            </a:pPr>
            <a:r>
              <a:rPr lang="en-US" altLang="zh-TW" sz="2800" dirty="0" smtClean="0">
                <a:latin typeface="+mn-lt"/>
              </a:rPr>
              <a:t>Sampling Frequency &gt; 2 x maximum </a:t>
            </a:r>
            <a:r>
              <a:rPr lang="en-US" altLang="zh-TW" sz="2800" dirty="0" smtClean="0">
                <a:latin typeface="+mn-lt"/>
              </a:rPr>
              <a:t>frequency of the signal of </a:t>
            </a:r>
            <a:r>
              <a:rPr lang="en-US" altLang="zh-TW" sz="2800" dirty="0" smtClean="0">
                <a:solidFill>
                  <a:srgbClr val="000000"/>
                </a:solidFill>
                <a:latin typeface="+mn-lt"/>
              </a:rPr>
              <a:t>interest = </a:t>
            </a:r>
            <a:r>
              <a:rPr lang="en-US" altLang="zh-TW" sz="2800" b="1" dirty="0" smtClean="0">
                <a:solidFill>
                  <a:srgbClr val="000000"/>
                </a:solidFill>
                <a:latin typeface="+mn-lt"/>
              </a:rPr>
              <a:t>The </a:t>
            </a:r>
            <a:r>
              <a:rPr lang="en-US" altLang="zh-TW" sz="2800" b="1" dirty="0" err="1" smtClean="0">
                <a:solidFill>
                  <a:srgbClr val="000000"/>
                </a:solidFill>
                <a:latin typeface="+mn-lt"/>
              </a:rPr>
              <a:t>Nyquist</a:t>
            </a:r>
            <a:r>
              <a:rPr lang="en-US" altLang="zh-TW" sz="2800" b="1" dirty="0" smtClean="0">
                <a:solidFill>
                  <a:srgbClr val="000000"/>
                </a:solidFill>
                <a:latin typeface="+mn-lt"/>
              </a:rPr>
              <a:t> frequency</a:t>
            </a:r>
          </a:p>
          <a:p>
            <a:pPr marL="342900" indent="-342900" eaLnBrk="0" hangingPunct="0">
              <a:spcBef>
                <a:spcPct val="20000"/>
              </a:spcBef>
              <a:buFontTx/>
              <a:buChar char="•"/>
            </a:pPr>
            <a:endParaRPr lang="en-US" altLang="zh-TW" sz="2800" dirty="0" smtClean="0">
              <a:latin typeface="+mn-lt"/>
            </a:endParaRPr>
          </a:p>
          <a:p>
            <a:pPr marL="342900" indent="-342900" eaLnBrk="0" hangingPunct="0">
              <a:spcBef>
                <a:spcPct val="20000"/>
              </a:spcBef>
              <a:buFontTx/>
              <a:buChar char="•"/>
            </a:pPr>
            <a:endParaRPr lang="en-US" altLang="zh-TW" sz="2800" dirty="0">
              <a:latin typeface="+mn-lt"/>
            </a:endParaRPr>
          </a:p>
        </p:txBody>
      </p:sp>
      <p:sp>
        <p:nvSpPr>
          <p:cNvPr id="65538" name="Rectangle 2"/>
          <p:cNvSpPr txBox="1">
            <a:spLocks noChangeArrowheads="1"/>
          </p:cNvSpPr>
          <p:nvPr/>
        </p:nvSpPr>
        <p:spPr bwMode="auto">
          <a:xfrm>
            <a:off x="330200" y="908050"/>
            <a:ext cx="8489950" cy="720750"/>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Downsampling</a:t>
            </a:r>
            <a:endParaRPr lang="en-US" altLang="zh-TW" sz="4000" b="1" dirty="0">
              <a:solidFill>
                <a:schemeClr val="tx2"/>
              </a:solidFill>
              <a:latin typeface="+mn-lt"/>
            </a:endParaRPr>
          </a:p>
        </p:txBody>
      </p:sp>
    </p:spTree>
    <p:extLst>
      <p:ext uri="{BB962C8B-B14F-4D97-AF65-F5344CB8AC3E}">
        <p14:creationId xmlns:p14="http://schemas.microsoft.com/office/powerpoint/2010/main" val="35737016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1484784"/>
            <a:ext cx="7010400" cy="4381500"/>
          </a:xfrm>
          <a:prstGeom prst="rect">
            <a:avLst/>
          </a:prstGeom>
        </p:spPr>
      </p:pic>
    </p:spTree>
    <p:extLst>
      <p:ext uri="{BB962C8B-B14F-4D97-AF65-F5344CB8AC3E}">
        <p14:creationId xmlns:p14="http://schemas.microsoft.com/office/powerpoint/2010/main" val="2755273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txBox="1">
            <a:spLocks noChangeArrowheads="1"/>
          </p:cNvSpPr>
          <p:nvPr/>
        </p:nvSpPr>
        <p:spPr bwMode="auto">
          <a:xfrm>
            <a:off x="330200" y="1628800"/>
            <a:ext cx="4313808" cy="4608512"/>
          </a:xfrm>
          <a:prstGeom prst="rect">
            <a:avLst/>
          </a:prstGeom>
          <a:noFill/>
          <a:ln w="9525">
            <a:noFill/>
            <a:miter lim="800000"/>
            <a:headEnd/>
            <a:tailEnd/>
          </a:ln>
        </p:spPr>
        <p:txBody>
          <a:bodyPr/>
          <a:lstStyle/>
          <a:p>
            <a:pPr marL="342900" indent="-342900" eaLnBrk="0" hangingPunct="0">
              <a:spcBef>
                <a:spcPct val="20000"/>
              </a:spcBef>
              <a:buFontTx/>
              <a:buChar char="•"/>
            </a:pPr>
            <a:endParaRPr lang="en-US" altLang="zh-TW" sz="2800" dirty="0" smtClean="0">
              <a:latin typeface="+mn-lt"/>
            </a:endParaRPr>
          </a:p>
          <a:p>
            <a:pPr marL="342900" indent="-342900" eaLnBrk="0" hangingPunct="0">
              <a:spcBef>
                <a:spcPct val="20000"/>
              </a:spcBef>
              <a:buFontTx/>
              <a:buChar char="•"/>
            </a:pPr>
            <a:r>
              <a:rPr lang="en-US" altLang="zh-TW" sz="2800" dirty="0" err="1" smtClean="0">
                <a:latin typeface="+mn-lt"/>
              </a:rPr>
              <a:t>Downsampling</a:t>
            </a:r>
            <a:r>
              <a:rPr lang="en-US" altLang="zh-TW" sz="2800" dirty="0" smtClean="0">
                <a:latin typeface="+mn-lt"/>
              </a:rPr>
              <a:t> </a:t>
            </a:r>
            <a:r>
              <a:rPr lang="en-US" altLang="zh-TW" sz="2800" dirty="0">
                <a:latin typeface="+mn-lt"/>
              </a:rPr>
              <a:t>reduces the file size and speeds </a:t>
            </a:r>
            <a:r>
              <a:rPr lang="en-US" altLang="zh-TW" sz="2800" dirty="0" smtClean="0">
                <a:latin typeface="+mn-lt"/>
              </a:rPr>
              <a:t>up </a:t>
            </a:r>
            <a:r>
              <a:rPr lang="en-US" altLang="zh-TW" sz="2800" dirty="0">
                <a:latin typeface="+mn-lt"/>
              </a:rPr>
              <a:t>the subsequent processing </a:t>
            </a:r>
            <a:r>
              <a:rPr lang="en-US" altLang="zh-TW" sz="2800" dirty="0" smtClean="0">
                <a:latin typeface="+mn-lt"/>
              </a:rPr>
              <a:t>steps</a:t>
            </a:r>
          </a:p>
          <a:p>
            <a:pPr eaLnBrk="0" hangingPunct="0">
              <a:spcBef>
                <a:spcPct val="20000"/>
              </a:spcBef>
            </a:pPr>
            <a:r>
              <a:rPr lang="en-US" altLang="zh-TW" sz="2800" dirty="0">
                <a:latin typeface="+mn-lt"/>
              </a:rPr>
              <a:t> </a:t>
            </a:r>
            <a:r>
              <a:rPr lang="en-US" altLang="zh-TW" sz="2800" dirty="0" smtClean="0">
                <a:latin typeface="+mn-lt"/>
              </a:rPr>
              <a:t>   </a:t>
            </a:r>
            <a:endParaRPr lang="en-US" altLang="zh-TW" sz="2800" dirty="0" smtClean="0">
              <a:latin typeface="+mn-lt"/>
            </a:endParaRPr>
          </a:p>
          <a:p>
            <a:pPr eaLnBrk="0" hangingPunct="0">
              <a:spcBef>
                <a:spcPct val="20000"/>
              </a:spcBef>
            </a:pPr>
            <a:r>
              <a:rPr lang="en-US" altLang="zh-TW" sz="2800" dirty="0" smtClean="0">
                <a:latin typeface="+mn-lt"/>
              </a:rPr>
              <a:t> e.g. </a:t>
            </a:r>
            <a:r>
              <a:rPr lang="en-US" altLang="zh-TW" sz="2800" dirty="0" smtClean="0">
                <a:latin typeface="+mn-lt"/>
              </a:rPr>
              <a:t>1000 to 200 Hz.</a:t>
            </a:r>
            <a:endParaRPr lang="en-US" altLang="zh-TW" sz="2800" dirty="0">
              <a:latin typeface="+mn-lt"/>
            </a:endParaRPr>
          </a:p>
          <a:p>
            <a:pPr marL="342900" indent="-342900" eaLnBrk="0" hangingPunct="0">
              <a:spcBef>
                <a:spcPct val="20000"/>
              </a:spcBef>
              <a:buFontTx/>
              <a:buChar char="•"/>
            </a:pPr>
            <a:endParaRPr lang="en-US" altLang="zh-TW" sz="2800" dirty="0">
              <a:latin typeface="+mn-lt"/>
            </a:endParaRPr>
          </a:p>
        </p:txBody>
      </p:sp>
      <p:sp>
        <p:nvSpPr>
          <p:cNvPr id="65538" name="Rectangle 2"/>
          <p:cNvSpPr txBox="1">
            <a:spLocks noChangeArrowheads="1"/>
          </p:cNvSpPr>
          <p:nvPr/>
        </p:nvSpPr>
        <p:spPr bwMode="auto">
          <a:xfrm>
            <a:off x="330200" y="908050"/>
            <a:ext cx="8489950" cy="720750"/>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Downsampling</a:t>
            </a:r>
            <a:endParaRPr lang="en-US" altLang="zh-TW" sz="4000" b="1" dirty="0">
              <a:solidFill>
                <a:schemeClr val="tx2"/>
              </a:solidFill>
              <a:latin typeface="+mn-l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32" r="65981" b="50000"/>
          <a:stretch/>
        </p:blipFill>
        <p:spPr bwMode="auto">
          <a:xfrm>
            <a:off x="5148064" y="1916832"/>
            <a:ext cx="3672086" cy="425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txBox="1">
            <a:spLocks noChangeArrowheads="1"/>
          </p:cNvSpPr>
          <p:nvPr/>
        </p:nvSpPr>
        <p:spPr bwMode="auto">
          <a:xfrm>
            <a:off x="330200" y="1772816"/>
            <a:ext cx="8489950" cy="4608511"/>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400" dirty="0">
                <a:latin typeface="+mn-lt"/>
              </a:rPr>
              <a:t>Identify </a:t>
            </a:r>
            <a:r>
              <a:rPr lang="en-US" altLang="zh-TW" sz="2400" dirty="0" err="1">
                <a:latin typeface="+mn-lt"/>
              </a:rPr>
              <a:t>vEOG</a:t>
            </a:r>
            <a:r>
              <a:rPr lang="en-US" altLang="zh-TW" sz="2400" dirty="0">
                <a:latin typeface="+mn-lt"/>
              </a:rPr>
              <a:t> and </a:t>
            </a:r>
            <a:r>
              <a:rPr lang="en-US" altLang="zh-TW" sz="2400" dirty="0" err="1">
                <a:latin typeface="+mn-lt"/>
              </a:rPr>
              <a:t>hEOG</a:t>
            </a:r>
            <a:r>
              <a:rPr lang="en-US" altLang="zh-TW" sz="2400" dirty="0">
                <a:latin typeface="+mn-lt"/>
              </a:rPr>
              <a:t> channels, remove several channels that </a:t>
            </a:r>
            <a:r>
              <a:rPr lang="en-US" altLang="zh-TW" sz="2400" dirty="0" smtClean="0">
                <a:latin typeface="+mn-lt"/>
              </a:rPr>
              <a:t>don’</a:t>
            </a:r>
            <a:r>
              <a:rPr lang="en-US" altLang="ja-JP" sz="2400" dirty="0" smtClean="0">
                <a:latin typeface="+mn-lt"/>
              </a:rPr>
              <a:t>t </a:t>
            </a:r>
            <a:r>
              <a:rPr lang="en-US" altLang="ja-JP" sz="2400" dirty="0">
                <a:latin typeface="+mn-lt"/>
              </a:rPr>
              <a:t>carry EEG </a:t>
            </a:r>
            <a:r>
              <a:rPr lang="en-US" altLang="ja-JP" sz="2400" dirty="0" smtClean="0">
                <a:latin typeface="+mn-lt"/>
              </a:rPr>
              <a:t>data. </a:t>
            </a:r>
            <a:endParaRPr lang="en-US" altLang="ja-JP" sz="2400" dirty="0" smtClean="0">
              <a:latin typeface="+mn-lt"/>
            </a:endParaRPr>
          </a:p>
          <a:p>
            <a:pPr eaLnBrk="0" hangingPunct="0">
              <a:spcBef>
                <a:spcPct val="20000"/>
              </a:spcBef>
            </a:pPr>
            <a:endParaRPr lang="en-US" altLang="ja-JP" sz="2400" dirty="0">
              <a:latin typeface="+mn-lt"/>
            </a:endParaRPr>
          </a:p>
        </p:txBody>
      </p:sp>
      <p:sp>
        <p:nvSpPr>
          <p:cNvPr id="6758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Montage </a:t>
            </a:r>
            <a:r>
              <a:rPr lang="en-US" altLang="zh-TW" sz="4000" b="1" dirty="0">
                <a:solidFill>
                  <a:schemeClr val="tx2"/>
                </a:solidFill>
                <a:latin typeface="+mn-lt"/>
              </a:rPr>
              <a:t>and </a:t>
            </a:r>
            <a:r>
              <a:rPr lang="en-US" altLang="zh-TW" sz="4000" b="1" dirty="0" smtClean="0">
                <a:solidFill>
                  <a:schemeClr val="tx2"/>
                </a:solidFill>
                <a:latin typeface="+mn-lt"/>
              </a:rPr>
              <a:t>Referencing</a:t>
            </a:r>
            <a:endParaRPr lang="en-US" altLang="zh-TW" sz="4000" b="1" dirty="0">
              <a:solidFill>
                <a:schemeClr val="tx2"/>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txBox="1">
            <a:spLocks noChangeArrowheads="1"/>
          </p:cNvSpPr>
          <p:nvPr/>
        </p:nvSpPr>
        <p:spPr bwMode="auto">
          <a:xfrm>
            <a:off x="330200" y="1772816"/>
            <a:ext cx="8489950" cy="4608511"/>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400" dirty="0">
                <a:latin typeface="+mn-lt"/>
              </a:rPr>
              <a:t>Identify </a:t>
            </a:r>
            <a:r>
              <a:rPr lang="en-US" altLang="zh-TW" sz="2400" dirty="0" err="1">
                <a:latin typeface="+mn-lt"/>
              </a:rPr>
              <a:t>vEOG</a:t>
            </a:r>
            <a:r>
              <a:rPr lang="en-US" altLang="zh-TW" sz="2400" dirty="0">
                <a:latin typeface="+mn-lt"/>
              </a:rPr>
              <a:t> and </a:t>
            </a:r>
            <a:r>
              <a:rPr lang="en-US" altLang="zh-TW" sz="2400" dirty="0" err="1">
                <a:latin typeface="+mn-lt"/>
              </a:rPr>
              <a:t>hEOG</a:t>
            </a:r>
            <a:r>
              <a:rPr lang="en-US" altLang="zh-TW" sz="2400" dirty="0">
                <a:latin typeface="+mn-lt"/>
              </a:rPr>
              <a:t> channels, remove several channels that </a:t>
            </a:r>
            <a:r>
              <a:rPr lang="en-US" altLang="zh-TW" sz="2400" dirty="0" smtClean="0">
                <a:latin typeface="+mn-lt"/>
              </a:rPr>
              <a:t>don’</a:t>
            </a:r>
            <a:r>
              <a:rPr lang="en-US" altLang="ja-JP" sz="2400" dirty="0" smtClean="0">
                <a:latin typeface="+mn-lt"/>
              </a:rPr>
              <a:t>t </a:t>
            </a:r>
            <a:r>
              <a:rPr lang="en-US" altLang="ja-JP" sz="2400" dirty="0">
                <a:latin typeface="+mn-lt"/>
              </a:rPr>
              <a:t>carry EEG </a:t>
            </a:r>
            <a:r>
              <a:rPr lang="en-US" altLang="ja-JP" sz="2400" dirty="0" smtClean="0">
                <a:latin typeface="+mn-lt"/>
              </a:rPr>
              <a:t>data. </a:t>
            </a:r>
            <a:endParaRPr lang="en-US" altLang="ja-JP" sz="2400" dirty="0" smtClean="0">
              <a:latin typeface="+mn-lt"/>
            </a:endParaRPr>
          </a:p>
          <a:p>
            <a:pPr marL="342900" indent="-342900" eaLnBrk="0" hangingPunct="0">
              <a:spcBef>
                <a:spcPct val="20000"/>
              </a:spcBef>
              <a:buFontTx/>
              <a:buChar char="•"/>
            </a:pPr>
            <a:endParaRPr lang="en-US" altLang="ja-JP" sz="2400" dirty="0">
              <a:latin typeface="+mn-lt"/>
            </a:endParaRPr>
          </a:p>
          <a:p>
            <a:pPr marL="342900" indent="-342900" eaLnBrk="0" hangingPunct="0">
              <a:spcBef>
                <a:spcPct val="20000"/>
              </a:spcBef>
              <a:buFontTx/>
              <a:buChar char="•"/>
            </a:pPr>
            <a:r>
              <a:rPr lang="en-US" altLang="zh-TW" sz="2400" dirty="0">
                <a:latin typeface="+mn-lt"/>
              </a:rPr>
              <a:t>Specify </a:t>
            </a:r>
            <a:r>
              <a:rPr lang="en-US" altLang="zh-TW" sz="2400" dirty="0" smtClean="0">
                <a:latin typeface="+mn-lt"/>
              </a:rPr>
              <a:t>reference </a:t>
            </a:r>
            <a:r>
              <a:rPr lang="en-US" altLang="zh-TW" sz="2400" dirty="0">
                <a:latin typeface="+mn-lt"/>
              </a:rPr>
              <a:t>for remaining </a:t>
            </a:r>
            <a:r>
              <a:rPr lang="en-US" altLang="zh-TW" sz="2400" dirty="0" smtClean="0">
                <a:latin typeface="+mn-lt"/>
              </a:rPr>
              <a:t>channels</a:t>
            </a:r>
            <a:r>
              <a:rPr lang="en-US" altLang="zh-TW" sz="2400" dirty="0" smtClean="0">
                <a:latin typeface="+mn-lt"/>
              </a:rPr>
              <a:t>:</a:t>
            </a:r>
          </a:p>
          <a:p>
            <a:pPr eaLnBrk="0" hangingPunct="0">
              <a:spcBef>
                <a:spcPct val="20000"/>
              </a:spcBef>
            </a:pPr>
            <a:endParaRPr lang="en-US" altLang="zh-TW" sz="2400" dirty="0" smtClean="0">
              <a:latin typeface="+mn-lt"/>
            </a:endParaRPr>
          </a:p>
          <a:p>
            <a:pPr marL="800100" lvl="1" indent="-342900" eaLnBrk="0" hangingPunct="0">
              <a:spcBef>
                <a:spcPct val="20000"/>
              </a:spcBef>
              <a:buFontTx/>
              <a:buChar char="•"/>
            </a:pPr>
            <a:r>
              <a:rPr lang="en-US" altLang="zh-TW" sz="2400" dirty="0" smtClean="0">
                <a:latin typeface="+mn-lt"/>
              </a:rPr>
              <a:t>Single </a:t>
            </a:r>
            <a:r>
              <a:rPr lang="en-US" altLang="zh-TW" sz="2400" dirty="0">
                <a:latin typeface="+mn-lt"/>
              </a:rPr>
              <a:t>electrode reference: free from neural activity of </a:t>
            </a:r>
            <a:r>
              <a:rPr lang="en-US" altLang="zh-TW" sz="2400" dirty="0" smtClean="0">
                <a:latin typeface="+mn-lt"/>
              </a:rPr>
              <a:t>interest</a:t>
            </a:r>
          </a:p>
          <a:p>
            <a:pPr marL="800100" lvl="1" indent="-342900" eaLnBrk="0" hangingPunct="0">
              <a:spcBef>
                <a:spcPct val="20000"/>
              </a:spcBef>
              <a:buFontTx/>
              <a:buChar char="•"/>
            </a:pPr>
            <a:r>
              <a:rPr lang="en-US" altLang="zh-TW" sz="2400" dirty="0" smtClean="0">
                <a:latin typeface="+mn-lt"/>
              </a:rPr>
              <a:t>Average </a:t>
            </a:r>
            <a:r>
              <a:rPr lang="en-US" altLang="zh-TW" sz="2400" dirty="0">
                <a:latin typeface="+mn-lt"/>
              </a:rPr>
              <a:t>reference: Output of all amplifiers are summed and averaged and the averaged signal is used as a common reference for each </a:t>
            </a:r>
            <a:r>
              <a:rPr lang="en-US" altLang="zh-TW" sz="2400" dirty="0" smtClean="0">
                <a:latin typeface="+mn-lt"/>
              </a:rPr>
              <a:t>channel, like a </a:t>
            </a:r>
            <a:r>
              <a:rPr lang="en-US" altLang="zh-TW" sz="2400" dirty="0">
                <a:latin typeface="+mn-lt"/>
              </a:rPr>
              <a:t>v</a:t>
            </a:r>
            <a:r>
              <a:rPr lang="en-US" altLang="zh-TW" sz="2400" dirty="0" smtClean="0">
                <a:latin typeface="+mn-lt"/>
              </a:rPr>
              <a:t>irtual electrode and less biased</a:t>
            </a:r>
            <a:endParaRPr lang="en-US" altLang="zh-TW" sz="2400" dirty="0">
              <a:latin typeface="+mn-lt"/>
            </a:endParaRPr>
          </a:p>
        </p:txBody>
      </p:sp>
      <p:sp>
        <p:nvSpPr>
          <p:cNvPr id="6758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Montage </a:t>
            </a:r>
            <a:r>
              <a:rPr lang="en-US" altLang="zh-TW" sz="4000" b="1" dirty="0">
                <a:solidFill>
                  <a:schemeClr val="tx2"/>
                </a:solidFill>
                <a:latin typeface="+mn-lt"/>
              </a:rPr>
              <a:t>and </a:t>
            </a:r>
            <a:r>
              <a:rPr lang="en-US" altLang="zh-TW" sz="4000" b="1" dirty="0" smtClean="0">
                <a:solidFill>
                  <a:schemeClr val="tx2"/>
                </a:solidFill>
                <a:latin typeface="+mn-lt"/>
              </a:rPr>
              <a:t>Referencing</a:t>
            </a:r>
            <a:endParaRPr lang="en-US" altLang="zh-TW" sz="4000" b="1" dirty="0">
              <a:solidFill>
                <a:schemeClr val="tx2"/>
              </a:solidFill>
              <a:latin typeface="+mn-lt"/>
            </a:endParaRPr>
          </a:p>
        </p:txBody>
      </p:sp>
    </p:spTree>
    <p:extLst>
      <p:ext uri="{BB962C8B-B14F-4D97-AF65-F5344CB8AC3E}">
        <p14:creationId xmlns:p14="http://schemas.microsoft.com/office/powerpoint/2010/main" val="40984461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Montage </a:t>
            </a:r>
            <a:r>
              <a:rPr lang="en-US" altLang="zh-TW" sz="4000" b="1" dirty="0">
                <a:solidFill>
                  <a:schemeClr val="tx2"/>
                </a:solidFill>
                <a:latin typeface="+mn-lt"/>
              </a:rPr>
              <a:t>and </a:t>
            </a:r>
            <a:r>
              <a:rPr lang="en-US" altLang="zh-TW" sz="4000" b="1" dirty="0" smtClean="0">
                <a:solidFill>
                  <a:schemeClr val="tx2"/>
                </a:solidFill>
                <a:latin typeface="+mn-lt"/>
              </a:rPr>
              <a:t>Referencing</a:t>
            </a:r>
            <a:endParaRPr lang="en-US" altLang="zh-TW" sz="4000" b="1" dirty="0">
              <a:solidFill>
                <a:schemeClr val="tx2"/>
              </a:solidFill>
              <a:latin typeface="+mn-lt"/>
            </a:endParaRPr>
          </a:p>
        </p:txBody>
      </p:sp>
      <p:cxnSp>
        <p:nvCxnSpPr>
          <p:cNvPr id="4" name="Straight Arrow Connector 3"/>
          <p:cNvCxnSpPr/>
          <p:nvPr/>
        </p:nvCxnSpPr>
        <p:spPr bwMode="auto">
          <a:xfrm flipV="1">
            <a:off x="2411760" y="4520516"/>
            <a:ext cx="1440160" cy="7806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a:off x="1907704" y="5877272"/>
            <a:ext cx="1800200" cy="720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6210300" y="2492896"/>
            <a:ext cx="593948" cy="25922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86" t="1272" r="66547" b="61616"/>
          <a:stretch/>
        </p:blipFill>
        <p:spPr bwMode="auto">
          <a:xfrm>
            <a:off x="1835696" y="1916832"/>
            <a:ext cx="5274710" cy="458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5096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Montage </a:t>
            </a:r>
            <a:r>
              <a:rPr lang="en-US" altLang="zh-TW" sz="4000" b="1" dirty="0">
                <a:solidFill>
                  <a:schemeClr val="tx2"/>
                </a:solidFill>
                <a:latin typeface="+mn-lt"/>
              </a:rPr>
              <a:t>and </a:t>
            </a:r>
            <a:r>
              <a:rPr lang="en-US" altLang="zh-TW" sz="4000" b="1" dirty="0" smtClean="0">
                <a:solidFill>
                  <a:schemeClr val="tx2"/>
                </a:solidFill>
                <a:latin typeface="+mn-lt"/>
              </a:rPr>
              <a:t>Referencing</a:t>
            </a:r>
            <a:endParaRPr lang="en-US" altLang="zh-TW" sz="4000" b="1" dirty="0">
              <a:solidFill>
                <a:schemeClr val="tx2"/>
              </a:solidFill>
              <a:latin typeface="+mn-lt"/>
            </a:endParaRPr>
          </a:p>
        </p:txBody>
      </p:sp>
      <p:pic>
        <p:nvPicPr>
          <p:cNvPr id="67588" name="Picture 7" descr="Screen shot 2010-02-08 at 14.19.03.png"/>
          <p:cNvPicPr>
            <a:picLocks noChangeAspect="1"/>
          </p:cNvPicPr>
          <p:nvPr/>
        </p:nvPicPr>
        <p:blipFill>
          <a:blip r:embed="rId3"/>
          <a:srcRect/>
          <a:stretch>
            <a:fillRect/>
          </a:stretch>
        </p:blipFill>
        <p:spPr bwMode="auto">
          <a:xfrm>
            <a:off x="611560" y="2492895"/>
            <a:ext cx="8064896" cy="4070311"/>
          </a:xfrm>
          <a:prstGeom prst="rect">
            <a:avLst/>
          </a:prstGeom>
          <a:noFill/>
          <a:ln w="9525">
            <a:noFill/>
            <a:miter lim="800000"/>
            <a:headEnd/>
            <a:tailEnd/>
          </a:ln>
        </p:spPr>
      </p:pic>
      <p:sp>
        <p:nvSpPr>
          <p:cNvPr id="2" name="TextBox 1"/>
          <p:cNvSpPr txBox="1"/>
          <p:nvPr/>
        </p:nvSpPr>
        <p:spPr>
          <a:xfrm>
            <a:off x="6080895" y="1933620"/>
            <a:ext cx="2814858" cy="335756"/>
          </a:xfrm>
          <a:prstGeom prst="rect">
            <a:avLst/>
          </a:prstGeom>
          <a:noFill/>
        </p:spPr>
        <p:txBody>
          <a:bodyPr wrap="square" rtlCol="0">
            <a:spAutoFit/>
          </a:bodyPr>
          <a:lstStyle/>
          <a:p>
            <a:r>
              <a:rPr lang="en-GB" dirty="0" smtClean="0">
                <a:solidFill>
                  <a:srgbClr val="FF0000"/>
                </a:solidFill>
              </a:rPr>
              <a:t>Review channel mapping</a:t>
            </a:r>
            <a:endParaRPr lang="en-GB" dirty="0">
              <a:solidFill>
                <a:srgbClr val="FF0000"/>
              </a:solidFill>
            </a:endParaRPr>
          </a:p>
        </p:txBody>
      </p:sp>
    </p:spTree>
    <p:extLst>
      <p:ext uri="{BB962C8B-B14F-4D97-AF65-F5344CB8AC3E}">
        <p14:creationId xmlns:p14="http://schemas.microsoft.com/office/powerpoint/2010/main" val="11123248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txBox="1">
            <a:spLocks noChangeArrowheads="1"/>
          </p:cNvSpPr>
          <p:nvPr/>
        </p:nvSpPr>
        <p:spPr bwMode="auto">
          <a:xfrm>
            <a:off x="330200" y="1700809"/>
            <a:ext cx="8489950" cy="576063"/>
          </a:xfrm>
          <a:prstGeom prst="rect">
            <a:avLst/>
          </a:prstGeom>
          <a:noFill/>
          <a:ln w="9525">
            <a:noFill/>
            <a:miter lim="800000"/>
            <a:headEnd/>
            <a:tailEnd/>
          </a:ln>
        </p:spPr>
        <p:txBody>
          <a:bodyPr/>
          <a:lstStyle/>
          <a:p>
            <a:pPr eaLnBrk="0" hangingPunct="0">
              <a:spcBef>
                <a:spcPct val="20000"/>
              </a:spcBef>
            </a:pPr>
            <a:r>
              <a:rPr lang="en-US" altLang="zh-TW" dirty="0">
                <a:latin typeface="+mn-lt"/>
              </a:rPr>
              <a:t>Cut out chunks of continuous data (= single </a:t>
            </a:r>
            <a:r>
              <a:rPr lang="en-US" altLang="zh-TW" dirty="0" smtClean="0">
                <a:latin typeface="+mn-lt"/>
              </a:rPr>
              <a:t>trials, referenced to </a:t>
            </a:r>
            <a:r>
              <a:rPr lang="en-US" altLang="zh-TW" dirty="0" err="1" smtClean="0">
                <a:latin typeface="+mn-lt"/>
              </a:rPr>
              <a:t>stim</a:t>
            </a:r>
            <a:r>
              <a:rPr lang="en-US" altLang="zh-TW" dirty="0" smtClean="0">
                <a:latin typeface="+mn-lt"/>
              </a:rPr>
              <a:t> onset</a:t>
            </a:r>
            <a:r>
              <a:rPr lang="en-US" altLang="zh-TW" dirty="0" smtClean="0">
                <a:latin typeface="+mn-lt"/>
              </a:rPr>
              <a:t>)</a:t>
            </a:r>
            <a:endParaRPr lang="en-US" altLang="zh-TW" dirty="0">
              <a:latin typeface="+mn-lt"/>
            </a:endParaRPr>
          </a:p>
        </p:txBody>
      </p:sp>
      <p:sp>
        <p:nvSpPr>
          <p:cNvPr id="69635" name="Rectangle 2"/>
          <p:cNvSpPr txBox="1">
            <a:spLocks noChangeArrowheads="1"/>
          </p:cNvSpPr>
          <p:nvPr/>
        </p:nvSpPr>
        <p:spPr bwMode="auto">
          <a:xfrm>
            <a:off x="330200" y="908050"/>
            <a:ext cx="8706296" cy="864766"/>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Epoching</a:t>
            </a:r>
            <a:r>
              <a:rPr lang="en-US" altLang="zh-TW" sz="4000" b="1" dirty="0" smtClean="0">
                <a:solidFill>
                  <a:schemeClr val="tx2"/>
                </a:solidFill>
                <a:latin typeface="+mn-lt"/>
              </a:rPr>
              <a:t>/splitting into single trials</a:t>
            </a:r>
            <a:endParaRPr lang="en-US" altLang="zh-TW" sz="4000" b="1" dirty="0">
              <a:solidFill>
                <a:schemeClr val="tx2"/>
              </a:solidFill>
              <a:latin typeface="+mn-lt"/>
            </a:endParaRPr>
          </a:p>
        </p:txBody>
      </p:sp>
      <p:sp>
        <p:nvSpPr>
          <p:cNvPr id="2" name="Rectangle 1"/>
          <p:cNvSpPr/>
          <p:nvPr/>
        </p:nvSpPr>
        <p:spPr bwMode="auto">
          <a:xfrm>
            <a:off x="1259632" y="2924944"/>
            <a:ext cx="7344816" cy="216024"/>
          </a:xfrm>
          <a:prstGeom prst="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bwMode="auto">
          <a:xfrm>
            <a:off x="1259632" y="3645024"/>
            <a:ext cx="7344816" cy="216024"/>
          </a:xfrm>
          <a:prstGeom prst="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7"/>
          <p:cNvSpPr/>
          <p:nvPr/>
        </p:nvSpPr>
        <p:spPr bwMode="auto">
          <a:xfrm>
            <a:off x="1259632" y="4437112"/>
            <a:ext cx="7344816" cy="216024"/>
          </a:xfrm>
          <a:prstGeom prst="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 name="Straight Connector 3"/>
          <p:cNvCxnSpPr/>
          <p:nvPr/>
        </p:nvCxnSpPr>
        <p:spPr bwMode="auto">
          <a:xfrm>
            <a:off x="1835696" y="2708920"/>
            <a:ext cx="0" cy="2304256"/>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1" name="Straight Connector 10"/>
          <p:cNvCxnSpPr/>
          <p:nvPr/>
        </p:nvCxnSpPr>
        <p:spPr bwMode="auto">
          <a:xfrm>
            <a:off x="2771800" y="2708920"/>
            <a:ext cx="0" cy="2304256"/>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2" name="Straight Connector 11"/>
          <p:cNvCxnSpPr/>
          <p:nvPr/>
        </p:nvCxnSpPr>
        <p:spPr bwMode="auto">
          <a:xfrm>
            <a:off x="5364088" y="2708920"/>
            <a:ext cx="0" cy="230425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7452320" y="2708920"/>
            <a:ext cx="0" cy="2304256"/>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4" name="Straight Connector 13"/>
          <p:cNvCxnSpPr/>
          <p:nvPr/>
        </p:nvCxnSpPr>
        <p:spPr bwMode="auto">
          <a:xfrm>
            <a:off x="2123728" y="2708920"/>
            <a:ext cx="0" cy="230425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4067944" y="2708920"/>
            <a:ext cx="0" cy="230425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a:off x="5508104" y="2708920"/>
            <a:ext cx="0" cy="2304256"/>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7" name="Straight Connector 16"/>
          <p:cNvCxnSpPr/>
          <p:nvPr/>
        </p:nvCxnSpPr>
        <p:spPr bwMode="auto">
          <a:xfrm>
            <a:off x="8028384" y="2708920"/>
            <a:ext cx="0" cy="230425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 name="TextBox 4"/>
          <p:cNvSpPr txBox="1"/>
          <p:nvPr/>
        </p:nvSpPr>
        <p:spPr>
          <a:xfrm>
            <a:off x="179512" y="2852936"/>
            <a:ext cx="2016224" cy="369332"/>
          </a:xfrm>
          <a:prstGeom prst="rect">
            <a:avLst/>
          </a:prstGeom>
          <a:noFill/>
        </p:spPr>
        <p:txBody>
          <a:bodyPr wrap="square" rtlCol="0">
            <a:spAutoFit/>
          </a:bodyPr>
          <a:lstStyle/>
          <a:p>
            <a:r>
              <a:rPr lang="en-US" dirty="0" smtClean="0"/>
              <a:t>EEG1</a:t>
            </a:r>
            <a:endParaRPr lang="en-US" dirty="0"/>
          </a:p>
        </p:txBody>
      </p:sp>
      <p:sp>
        <p:nvSpPr>
          <p:cNvPr id="27" name="TextBox 26"/>
          <p:cNvSpPr txBox="1"/>
          <p:nvPr/>
        </p:nvSpPr>
        <p:spPr>
          <a:xfrm>
            <a:off x="179512" y="3573016"/>
            <a:ext cx="2016224" cy="369332"/>
          </a:xfrm>
          <a:prstGeom prst="rect">
            <a:avLst/>
          </a:prstGeom>
          <a:noFill/>
        </p:spPr>
        <p:txBody>
          <a:bodyPr wrap="square" rtlCol="0">
            <a:spAutoFit/>
          </a:bodyPr>
          <a:lstStyle/>
          <a:p>
            <a:r>
              <a:rPr lang="en-US" dirty="0" smtClean="0"/>
              <a:t>EEG2</a:t>
            </a:r>
            <a:endParaRPr lang="en-US" dirty="0"/>
          </a:p>
        </p:txBody>
      </p:sp>
      <p:sp>
        <p:nvSpPr>
          <p:cNvPr id="28" name="TextBox 27"/>
          <p:cNvSpPr txBox="1"/>
          <p:nvPr/>
        </p:nvSpPr>
        <p:spPr>
          <a:xfrm>
            <a:off x="179512" y="4293096"/>
            <a:ext cx="2016224" cy="369332"/>
          </a:xfrm>
          <a:prstGeom prst="rect">
            <a:avLst/>
          </a:prstGeom>
          <a:noFill/>
        </p:spPr>
        <p:txBody>
          <a:bodyPr wrap="square" rtlCol="0">
            <a:spAutoFit/>
          </a:bodyPr>
          <a:lstStyle/>
          <a:p>
            <a:r>
              <a:rPr lang="en-US" dirty="0" smtClean="0"/>
              <a:t>EEG3</a:t>
            </a:r>
            <a:endParaRPr lang="en-US" dirty="0"/>
          </a:p>
        </p:txBody>
      </p:sp>
      <p:sp>
        <p:nvSpPr>
          <p:cNvPr id="23" name="TextBox 22"/>
          <p:cNvSpPr txBox="1"/>
          <p:nvPr/>
        </p:nvSpPr>
        <p:spPr>
          <a:xfrm>
            <a:off x="1259632" y="5863577"/>
            <a:ext cx="1800200" cy="540739"/>
          </a:xfrm>
          <a:prstGeom prst="rect">
            <a:avLst/>
          </a:prstGeom>
          <a:noFill/>
        </p:spPr>
        <p:txBody>
          <a:bodyPr wrap="square" rtlCol="0">
            <a:spAutoFit/>
          </a:bodyPr>
          <a:lstStyle/>
          <a:p>
            <a:r>
              <a:rPr lang="en-US" b="1" dirty="0" smtClean="0">
                <a:solidFill>
                  <a:srgbClr val="008000"/>
                </a:solidFill>
              </a:rPr>
              <a:t>Event 1</a:t>
            </a:r>
            <a:endParaRPr lang="en-US" b="1" dirty="0">
              <a:solidFill>
                <a:srgbClr val="008000"/>
              </a:solidFill>
            </a:endParaRPr>
          </a:p>
        </p:txBody>
      </p:sp>
      <p:sp>
        <p:nvSpPr>
          <p:cNvPr id="24" name="TextBox 23"/>
          <p:cNvSpPr txBox="1"/>
          <p:nvPr/>
        </p:nvSpPr>
        <p:spPr>
          <a:xfrm>
            <a:off x="2339752" y="5877272"/>
            <a:ext cx="2016224" cy="369332"/>
          </a:xfrm>
          <a:prstGeom prst="rect">
            <a:avLst/>
          </a:prstGeom>
          <a:noFill/>
        </p:spPr>
        <p:txBody>
          <a:bodyPr wrap="square" rtlCol="0">
            <a:spAutoFit/>
          </a:bodyPr>
          <a:lstStyle/>
          <a:p>
            <a:r>
              <a:rPr lang="en-US" b="1" dirty="0" smtClean="0">
                <a:solidFill>
                  <a:srgbClr val="FF0000"/>
                </a:solidFill>
              </a:rPr>
              <a:t>Event 2</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txBox="1">
            <a:spLocks noChangeArrowheads="1"/>
          </p:cNvSpPr>
          <p:nvPr/>
        </p:nvSpPr>
        <p:spPr bwMode="auto">
          <a:xfrm>
            <a:off x="330200" y="908050"/>
            <a:ext cx="8706296" cy="864766"/>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Epoching</a:t>
            </a:r>
            <a:r>
              <a:rPr lang="en-US" altLang="zh-TW" sz="4000" b="1" dirty="0" smtClean="0">
                <a:solidFill>
                  <a:schemeClr val="tx2"/>
                </a:solidFill>
                <a:latin typeface="+mn-lt"/>
              </a:rPr>
              <a:t>/splitting into single trials</a:t>
            </a:r>
            <a:endParaRPr lang="en-US" altLang="zh-TW" sz="4000" b="1" dirty="0">
              <a:solidFill>
                <a:schemeClr val="tx2"/>
              </a:solidFill>
              <a:latin typeface="+mn-lt"/>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7" t="-1" r="66222" b="60842"/>
          <a:stretch/>
        </p:blipFill>
        <p:spPr bwMode="auto">
          <a:xfrm>
            <a:off x="395536" y="2276872"/>
            <a:ext cx="416327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784" t="16660" r="57922" b="31392"/>
          <a:stretch/>
        </p:blipFill>
        <p:spPr bwMode="auto">
          <a:xfrm>
            <a:off x="4788024" y="2276871"/>
            <a:ext cx="4104456" cy="454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4355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txBox="1">
            <a:spLocks noChangeArrowheads="1"/>
          </p:cNvSpPr>
          <p:nvPr/>
        </p:nvSpPr>
        <p:spPr bwMode="auto">
          <a:xfrm>
            <a:off x="330200" y="1700809"/>
            <a:ext cx="8489950" cy="3785592"/>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400" dirty="0" smtClean="0">
                <a:latin typeface="+mn-lt"/>
              </a:rPr>
              <a:t>Specify </a:t>
            </a:r>
            <a:r>
              <a:rPr lang="en-US" altLang="zh-TW" sz="2400" b="1" dirty="0" smtClean="0">
                <a:latin typeface="+mn-lt"/>
              </a:rPr>
              <a:t>time</a:t>
            </a:r>
            <a:endParaRPr lang="en-US" altLang="zh-TW" sz="2400" dirty="0" smtClean="0">
              <a:latin typeface="+mn-lt"/>
            </a:endParaRPr>
          </a:p>
          <a:p>
            <a:pPr eaLnBrk="0" hangingPunct="0">
              <a:spcBef>
                <a:spcPct val="20000"/>
              </a:spcBef>
            </a:pPr>
            <a:r>
              <a:rPr lang="en-US" altLang="zh-TW" sz="2400" dirty="0">
                <a:latin typeface="+mn-lt"/>
              </a:rPr>
              <a:t>	</a:t>
            </a:r>
            <a:r>
              <a:rPr lang="en-US" altLang="zh-TW" dirty="0" smtClean="0">
                <a:latin typeface="+mn-lt"/>
              </a:rPr>
              <a:t>e.g. </a:t>
            </a:r>
            <a:r>
              <a:rPr lang="en-US" altLang="zh-TW" dirty="0" smtClean="0">
                <a:latin typeface="+mn-lt"/>
              </a:rPr>
              <a:t>100 </a:t>
            </a:r>
            <a:r>
              <a:rPr lang="en-US" altLang="zh-TW" dirty="0" err="1" smtClean="0">
                <a:latin typeface="+mn-lt"/>
              </a:rPr>
              <a:t>ms</a:t>
            </a:r>
            <a:r>
              <a:rPr lang="en-US" altLang="zh-TW" dirty="0" smtClean="0">
                <a:latin typeface="+mn-lt"/>
              </a:rPr>
              <a:t> </a:t>
            </a:r>
            <a:r>
              <a:rPr lang="en-US" altLang="zh-TW" dirty="0" err="1" smtClean="0">
                <a:latin typeface="+mn-lt"/>
              </a:rPr>
              <a:t>prestimulus</a:t>
            </a:r>
            <a:r>
              <a:rPr lang="en-US" altLang="zh-TW" dirty="0" smtClean="0">
                <a:latin typeface="+mn-lt"/>
              </a:rPr>
              <a:t> - 600 </a:t>
            </a:r>
            <a:r>
              <a:rPr lang="en-US" altLang="zh-TW" dirty="0" err="1" smtClean="0">
                <a:latin typeface="+mn-lt"/>
              </a:rPr>
              <a:t>ms</a:t>
            </a:r>
            <a:r>
              <a:rPr lang="en-US" altLang="zh-TW" dirty="0" smtClean="0">
                <a:latin typeface="+mn-lt"/>
              </a:rPr>
              <a:t> </a:t>
            </a:r>
            <a:r>
              <a:rPr lang="en-US" altLang="zh-TW" dirty="0" err="1" smtClean="0">
                <a:latin typeface="+mn-lt"/>
              </a:rPr>
              <a:t>poststimulus</a:t>
            </a:r>
            <a:r>
              <a:rPr lang="en-US" altLang="zh-TW" dirty="0" smtClean="0">
                <a:latin typeface="+mn-lt"/>
              </a:rPr>
              <a:t> </a:t>
            </a:r>
            <a:r>
              <a:rPr lang="en-US" altLang="zh-TW" dirty="0" smtClean="0">
                <a:latin typeface="+mn-lt"/>
              </a:rPr>
              <a:t>= </a:t>
            </a:r>
            <a:r>
              <a:rPr lang="en-US" altLang="zh-TW" dirty="0" smtClean="0">
                <a:latin typeface="+mn-lt"/>
              </a:rPr>
              <a:t>single </a:t>
            </a:r>
            <a:r>
              <a:rPr lang="en-US" altLang="zh-TW" dirty="0" smtClean="0">
                <a:latin typeface="+mn-lt"/>
              </a:rPr>
              <a:t>epoch/trial</a:t>
            </a:r>
            <a:endParaRPr lang="en-US" altLang="zh-TW" dirty="0">
              <a:latin typeface="+mn-lt"/>
            </a:endParaRPr>
          </a:p>
          <a:p>
            <a:pPr marL="342900" indent="-342900" eaLnBrk="0" hangingPunct="0">
              <a:spcBef>
                <a:spcPct val="20000"/>
              </a:spcBef>
              <a:buFontTx/>
              <a:buChar char="•"/>
            </a:pPr>
            <a:endParaRPr lang="en-US" altLang="zh-TW" sz="2400" dirty="0" smtClean="0">
              <a:latin typeface="+mn-lt"/>
            </a:endParaRPr>
          </a:p>
          <a:p>
            <a:pPr marL="342900" indent="-342900" eaLnBrk="0" hangingPunct="0">
              <a:spcBef>
                <a:spcPct val="20000"/>
              </a:spcBef>
              <a:buFontTx/>
              <a:buChar char="•"/>
            </a:pPr>
            <a:r>
              <a:rPr lang="en-US" altLang="zh-TW" sz="2400" b="1" dirty="0" smtClean="0">
                <a:latin typeface="+mn-lt"/>
              </a:rPr>
              <a:t>Baseline</a:t>
            </a:r>
            <a:r>
              <a:rPr lang="en-US" altLang="zh-TW" sz="2400" b="1" dirty="0">
                <a:latin typeface="+mn-lt"/>
              </a:rPr>
              <a:t>-correction:</a:t>
            </a:r>
            <a:r>
              <a:rPr lang="en-US" altLang="zh-TW" sz="2400" dirty="0">
                <a:latin typeface="+mn-lt"/>
              </a:rPr>
              <a:t> automatic; </a:t>
            </a:r>
            <a:r>
              <a:rPr lang="en-US" altLang="zh-TW" sz="2400" dirty="0" smtClean="0">
                <a:latin typeface="+mn-lt"/>
              </a:rPr>
              <a:t>mean </a:t>
            </a:r>
            <a:r>
              <a:rPr lang="en-US" altLang="zh-TW" sz="2400" dirty="0">
                <a:latin typeface="+mn-lt"/>
              </a:rPr>
              <a:t>of the </a:t>
            </a:r>
            <a:r>
              <a:rPr lang="en-US" altLang="zh-TW" sz="2400" dirty="0" err="1">
                <a:latin typeface="+mn-lt"/>
              </a:rPr>
              <a:t>prestimulus</a:t>
            </a:r>
            <a:r>
              <a:rPr lang="en-US" altLang="zh-TW" sz="2400" dirty="0">
                <a:latin typeface="+mn-lt"/>
              </a:rPr>
              <a:t> time is subtracted from the whole </a:t>
            </a:r>
            <a:r>
              <a:rPr lang="en-US" altLang="zh-TW" sz="2400" dirty="0" smtClean="0">
                <a:latin typeface="+mn-lt"/>
              </a:rPr>
              <a:t>trial</a:t>
            </a:r>
          </a:p>
          <a:p>
            <a:pPr eaLnBrk="0" hangingPunct="0">
              <a:spcBef>
                <a:spcPct val="20000"/>
              </a:spcBef>
            </a:pPr>
            <a:endParaRPr lang="en-US" altLang="zh-TW" sz="2400" dirty="0" smtClean="0">
              <a:solidFill>
                <a:srgbClr val="000000"/>
              </a:solidFill>
              <a:latin typeface="+mn-lt"/>
            </a:endParaRPr>
          </a:p>
          <a:p>
            <a:pPr marL="342900" indent="-342900" eaLnBrk="0" hangingPunct="0">
              <a:spcBef>
                <a:spcPct val="20000"/>
              </a:spcBef>
              <a:buFontTx/>
              <a:buChar char="•"/>
            </a:pPr>
            <a:r>
              <a:rPr lang="en-US" altLang="zh-TW" sz="2400" b="1" dirty="0" smtClean="0">
                <a:solidFill>
                  <a:srgbClr val="000000"/>
                </a:solidFill>
                <a:latin typeface="+mn-lt"/>
              </a:rPr>
              <a:t>Padding</a:t>
            </a:r>
            <a:r>
              <a:rPr lang="en-US" altLang="zh-TW" sz="2400" dirty="0">
                <a:latin typeface="+mn-lt"/>
              </a:rPr>
              <a:t>: </a:t>
            </a:r>
            <a:r>
              <a:rPr lang="en-US" altLang="zh-TW" sz="2400" dirty="0" smtClean="0">
                <a:latin typeface="+mn-lt"/>
              </a:rPr>
              <a:t>adds </a:t>
            </a:r>
            <a:r>
              <a:rPr lang="en-US" altLang="zh-TW" sz="2400" dirty="0">
                <a:latin typeface="+mn-lt"/>
              </a:rPr>
              <a:t>time points before and after each </a:t>
            </a:r>
            <a:endParaRPr lang="en-US" altLang="zh-TW" sz="2400" dirty="0" smtClean="0">
              <a:latin typeface="+mn-lt"/>
            </a:endParaRPr>
          </a:p>
          <a:p>
            <a:pPr eaLnBrk="0" hangingPunct="0">
              <a:spcBef>
                <a:spcPct val="20000"/>
              </a:spcBef>
            </a:pPr>
            <a:r>
              <a:rPr lang="en-US" altLang="zh-TW" sz="2400" dirty="0">
                <a:latin typeface="+mn-lt"/>
              </a:rPr>
              <a:t> </a:t>
            </a:r>
            <a:r>
              <a:rPr lang="en-US" altLang="zh-TW" sz="2400" dirty="0" smtClean="0">
                <a:latin typeface="+mn-lt"/>
              </a:rPr>
              <a:t>     trial </a:t>
            </a:r>
            <a:r>
              <a:rPr lang="en-US" altLang="zh-TW" sz="2400" dirty="0">
                <a:latin typeface="+mn-lt"/>
              </a:rPr>
              <a:t>to avoid </a:t>
            </a:r>
            <a:r>
              <a:rPr lang="ja-JP" altLang="en-US" sz="2400" dirty="0">
                <a:latin typeface="+mn-lt"/>
              </a:rPr>
              <a:t>‘</a:t>
            </a:r>
            <a:r>
              <a:rPr lang="en-US" altLang="ja-JP" sz="2400" dirty="0">
                <a:latin typeface="+mn-lt"/>
              </a:rPr>
              <a:t>edge effects</a:t>
            </a:r>
            <a:r>
              <a:rPr lang="ja-JP" altLang="en-US" sz="2400" dirty="0">
                <a:latin typeface="+mn-lt"/>
              </a:rPr>
              <a:t>’</a:t>
            </a:r>
            <a:r>
              <a:rPr lang="en-US" altLang="ja-JP" sz="2400" dirty="0">
                <a:latin typeface="+mn-lt"/>
              </a:rPr>
              <a:t> when filtering </a:t>
            </a:r>
            <a:endParaRPr lang="en-US" altLang="ja-JP" sz="2400" dirty="0" smtClean="0">
              <a:latin typeface="+mn-lt"/>
            </a:endParaRPr>
          </a:p>
        </p:txBody>
      </p:sp>
      <p:sp>
        <p:nvSpPr>
          <p:cNvPr id="69635" name="Rectangle 2"/>
          <p:cNvSpPr txBox="1">
            <a:spLocks noChangeArrowheads="1"/>
          </p:cNvSpPr>
          <p:nvPr/>
        </p:nvSpPr>
        <p:spPr bwMode="auto">
          <a:xfrm>
            <a:off x="330200" y="908050"/>
            <a:ext cx="8706296" cy="864766"/>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Epoching</a:t>
            </a:r>
            <a:r>
              <a:rPr lang="en-US" altLang="zh-TW" sz="4000" b="1" dirty="0" smtClean="0">
                <a:solidFill>
                  <a:schemeClr val="tx2"/>
                </a:solidFill>
                <a:latin typeface="+mn-lt"/>
              </a:rPr>
              <a:t>/splitting into single trials</a:t>
            </a:r>
            <a:endParaRPr lang="en-US" altLang="zh-TW" sz="4000" b="1" dirty="0">
              <a:solidFill>
                <a:schemeClr val="tx2"/>
              </a:solidFill>
              <a:latin typeface="+mn-lt"/>
            </a:endParaRPr>
          </a:p>
        </p:txBody>
      </p:sp>
    </p:spTree>
    <p:extLst>
      <p:ext uri="{BB962C8B-B14F-4D97-AF65-F5344CB8AC3E}">
        <p14:creationId xmlns:p14="http://schemas.microsoft.com/office/powerpoint/2010/main" val="3205907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251520" y="2492896"/>
            <a:ext cx="8489950" cy="3528392"/>
          </a:xfrm>
        </p:spPr>
        <p:txBody>
          <a:bodyPr>
            <a:normAutofit/>
          </a:bodyPr>
          <a:lstStyle/>
          <a:p>
            <a:r>
              <a:rPr lang="en-US" dirty="0"/>
              <a:t>Converging </a:t>
            </a:r>
            <a:r>
              <a:rPr lang="en-US" dirty="0" smtClean="0"/>
              <a:t>evidence</a:t>
            </a:r>
          </a:p>
          <a:p>
            <a:pPr lvl="1"/>
            <a:r>
              <a:rPr lang="en-US" dirty="0"/>
              <a:t>C</a:t>
            </a:r>
            <a:r>
              <a:rPr lang="en-US" dirty="0" smtClean="0"/>
              <a:t>ombination </a:t>
            </a:r>
            <a:r>
              <a:rPr lang="en-US" dirty="0"/>
              <a:t>of different information </a:t>
            </a:r>
            <a:r>
              <a:rPr lang="en-US" dirty="0" smtClean="0"/>
              <a:t>from </a:t>
            </a:r>
            <a:r>
              <a:rPr lang="en-US" dirty="0"/>
              <a:t>different </a:t>
            </a:r>
            <a:r>
              <a:rPr lang="en-US" dirty="0" smtClean="0"/>
              <a:t>experiments</a:t>
            </a:r>
          </a:p>
          <a:p>
            <a:pPr marL="457200" lvl="1" indent="0">
              <a:buNone/>
            </a:pPr>
            <a:endParaRPr lang="en-US" dirty="0" smtClean="0"/>
          </a:p>
        </p:txBody>
      </p:sp>
      <p:sp>
        <p:nvSpPr>
          <p:cNvPr id="7" name="Rectangle 2"/>
          <p:cNvSpPr txBox="1">
            <a:spLocks noChangeArrowheads="1"/>
          </p:cNvSpPr>
          <p:nvPr/>
        </p:nvSpPr>
        <p:spPr bwMode="auto">
          <a:xfrm>
            <a:off x="482600" y="1060450"/>
            <a:ext cx="8489950" cy="7843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44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Combining Techniques</a:t>
            </a:r>
            <a:r>
              <a:rPr kumimoji="0" lang="en-US" altLang="zh-TW" sz="44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 Why?</a:t>
            </a:r>
            <a:endParaRPr kumimoji="0" lang="en-US" altLang="zh-TW" sz="4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p:txBody>
      </p:sp>
    </p:spTree>
    <p:extLst>
      <p:ext uri="{BB962C8B-B14F-4D97-AF65-F5344CB8AC3E}">
        <p14:creationId xmlns:p14="http://schemas.microsoft.com/office/powerpoint/2010/main" val="21544525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txBox="1">
            <a:spLocks noChangeArrowheads="1"/>
          </p:cNvSpPr>
          <p:nvPr/>
        </p:nvSpPr>
        <p:spPr bwMode="auto">
          <a:xfrm>
            <a:off x="330200" y="1700809"/>
            <a:ext cx="8489950" cy="4776192"/>
          </a:xfrm>
          <a:prstGeom prst="rect">
            <a:avLst/>
          </a:prstGeom>
          <a:noFill/>
          <a:ln w="9525">
            <a:noFill/>
            <a:miter lim="800000"/>
            <a:headEnd/>
            <a:tailEnd/>
          </a:ln>
        </p:spPr>
        <p:txBody>
          <a:bodyPr/>
          <a:lstStyle/>
          <a:p>
            <a:pPr marL="342900" indent="-342900" eaLnBrk="0" hangingPunct="0">
              <a:spcBef>
                <a:spcPts val="1200"/>
              </a:spcBef>
              <a:buFontTx/>
              <a:buChar char="•"/>
            </a:pPr>
            <a:r>
              <a:rPr lang="en-US" altLang="zh-TW" sz="2400" dirty="0">
                <a:latin typeface="+mn-lt"/>
              </a:rPr>
              <a:t>EEG data consist of signal and noise</a:t>
            </a:r>
          </a:p>
          <a:p>
            <a:pPr marL="342900" indent="-342900" eaLnBrk="0" hangingPunct="0">
              <a:spcBef>
                <a:spcPts val="1200"/>
              </a:spcBef>
            </a:pPr>
            <a:endParaRPr lang="en-US" altLang="zh-TW" sz="2400" dirty="0">
              <a:latin typeface="+mn-lt"/>
            </a:endParaRPr>
          </a:p>
        </p:txBody>
      </p:sp>
      <p:sp>
        <p:nvSpPr>
          <p:cNvPr id="7270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Filtering</a:t>
            </a:r>
            <a:endParaRPr lang="en-US" altLang="zh-TW" sz="4000" b="1" dirty="0">
              <a:solidFill>
                <a:schemeClr val="tx2"/>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txBox="1">
            <a:spLocks noChangeArrowheads="1"/>
          </p:cNvSpPr>
          <p:nvPr/>
        </p:nvSpPr>
        <p:spPr bwMode="auto">
          <a:xfrm>
            <a:off x="330200" y="1700809"/>
            <a:ext cx="8489950" cy="4776192"/>
          </a:xfrm>
          <a:prstGeom prst="rect">
            <a:avLst/>
          </a:prstGeom>
          <a:noFill/>
          <a:ln w="9525">
            <a:noFill/>
            <a:miter lim="800000"/>
            <a:headEnd/>
            <a:tailEnd/>
          </a:ln>
        </p:spPr>
        <p:txBody>
          <a:bodyPr/>
          <a:lstStyle/>
          <a:p>
            <a:pPr marL="342900" indent="-342900" eaLnBrk="0" hangingPunct="0">
              <a:spcBef>
                <a:spcPts val="1200"/>
              </a:spcBef>
              <a:buFontTx/>
              <a:buChar char="•"/>
            </a:pPr>
            <a:r>
              <a:rPr lang="en-US" altLang="zh-TW" sz="2400" dirty="0">
                <a:latin typeface="+mn-lt"/>
              </a:rPr>
              <a:t>EEG data consist of signal and noise</a:t>
            </a:r>
          </a:p>
          <a:p>
            <a:pPr marL="342900" indent="-342900" eaLnBrk="0" hangingPunct="0">
              <a:spcBef>
                <a:spcPts val="1200"/>
              </a:spcBef>
              <a:buFontTx/>
              <a:buChar char="•"/>
            </a:pPr>
            <a:r>
              <a:rPr lang="en-US" altLang="zh-TW" sz="2400" dirty="0" smtClean="0">
                <a:latin typeface="+mn-lt"/>
              </a:rPr>
              <a:t>Noise of different frequency; filter it out</a:t>
            </a:r>
            <a:endParaRPr lang="en-US" altLang="zh-TW" sz="2400" dirty="0">
              <a:latin typeface="+mn-lt"/>
            </a:endParaRPr>
          </a:p>
          <a:p>
            <a:pPr marL="342900" indent="-342900" eaLnBrk="0" hangingPunct="0">
              <a:spcBef>
                <a:spcPts val="1200"/>
              </a:spcBef>
              <a:buFontTx/>
              <a:buChar char="•"/>
            </a:pPr>
            <a:endParaRPr lang="en-US" altLang="zh-TW" sz="2400" dirty="0" smtClean="0">
              <a:latin typeface="+mn-lt"/>
            </a:endParaRPr>
          </a:p>
          <a:p>
            <a:pPr marL="342900" indent="-342900" eaLnBrk="0" hangingPunct="0">
              <a:spcBef>
                <a:spcPts val="1200"/>
              </a:spcBef>
            </a:pPr>
            <a:endParaRPr lang="en-US" altLang="zh-TW" sz="2400" dirty="0">
              <a:latin typeface="+mn-lt"/>
            </a:endParaRPr>
          </a:p>
        </p:txBody>
      </p:sp>
      <p:sp>
        <p:nvSpPr>
          <p:cNvPr id="7270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Filtering</a:t>
            </a:r>
            <a:endParaRPr lang="en-US" altLang="zh-TW" sz="4000" b="1" dirty="0">
              <a:solidFill>
                <a:schemeClr val="tx2"/>
              </a:solidFill>
              <a:latin typeface="+mn-lt"/>
            </a:endParaRPr>
          </a:p>
        </p:txBody>
      </p:sp>
    </p:spTree>
    <p:extLst>
      <p:ext uri="{BB962C8B-B14F-4D97-AF65-F5344CB8AC3E}">
        <p14:creationId xmlns:p14="http://schemas.microsoft.com/office/powerpoint/2010/main" val="25487967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txBox="1">
            <a:spLocks noChangeArrowheads="1"/>
          </p:cNvSpPr>
          <p:nvPr/>
        </p:nvSpPr>
        <p:spPr bwMode="auto">
          <a:xfrm>
            <a:off x="330200" y="1700809"/>
            <a:ext cx="8489950" cy="4776192"/>
          </a:xfrm>
          <a:prstGeom prst="rect">
            <a:avLst/>
          </a:prstGeom>
          <a:noFill/>
          <a:ln w="9525">
            <a:noFill/>
            <a:miter lim="800000"/>
            <a:headEnd/>
            <a:tailEnd/>
          </a:ln>
        </p:spPr>
        <p:txBody>
          <a:bodyPr/>
          <a:lstStyle/>
          <a:p>
            <a:pPr marL="342900" indent="-342900" eaLnBrk="0" hangingPunct="0">
              <a:spcBef>
                <a:spcPts val="1200"/>
              </a:spcBef>
              <a:buFontTx/>
              <a:buChar char="•"/>
            </a:pPr>
            <a:r>
              <a:rPr lang="en-US" altLang="zh-TW" sz="2400" dirty="0">
                <a:latin typeface="+mn-lt"/>
              </a:rPr>
              <a:t>EEG data consist of signal and noise</a:t>
            </a:r>
          </a:p>
          <a:p>
            <a:pPr marL="342900" indent="-342900" eaLnBrk="0" hangingPunct="0">
              <a:spcBef>
                <a:spcPts val="1200"/>
              </a:spcBef>
              <a:buFontTx/>
              <a:buChar char="•"/>
            </a:pPr>
            <a:r>
              <a:rPr lang="en-US" altLang="zh-TW" sz="2400" dirty="0" smtClean="0">
                <a:latin typeface="+mn-lt"/>
              </a:rPr>
              <a:t>Noise of different frequency; filter it out</a:t>
            </a:r>
          </a:p>
          <a:p>
            <a:pPr marL="342900" indent="-342900" eaLnBrk="0" hangingPunct="0">
              <a:spcBef>
                <a:spcPts val="1200"/>
              </a:spcBef>
              <a:buFontTx/>
              <a:buChar char="•"/>
            </a:pPr>
            <a:r>
              <a:rPr lang="en-US" altLang="zh-TW" sz="2400" dirty="0"/>
              <a:t>Non-neural physiological activity (skin/sweat potentials); </a:t>
            </a:r>
            <a:r>
              <a:rPr lang="en-US" altLang="zh-TW" sz="2400" dirty="0" smtClean="0"/>
              <a:t>drifts </a:t>
            </a:r>
            <a:r>
              <a:rPr lang="en-US" altLang="zh-TW" sz="2400" dirty="0"/>
              <a:t>– high pass filter takes care of </a:t>
            </a:r>
            <a:r>
              <a:rPr lang="en-US" altLang="zh-TW" sz="2400" dirty="0" smtClean="0"/>
              <a:t>that; </a:t>
            </a:r>
            <a:r>
              <a:rPr lang="en-US" altLang="zh-TW" sz="2400" dirty="0"/>
              <a:t>noise from electrical outlets (</a:t>
            </a:r>
            <a:r>
              <a:rPr lang="en-US" altLang="zh-TW" sz="2400" dirty="0" err="1"/>
              <a:t>bandstop</a:t>
            </a:r>
            <a:r>
              <a:rPr lang="en-US" altLang="zh-TW" sz="2400" dirty="0"/>
              <a:t> around 50/60 Hz)</a:t>
            </a:r>
            <a:endParaRPr lang="en-US" altLang="zh-TW" sz="2400" dirty="0"/>
          </a:p>
          <a:p>
            <a:pPr marL="342900" indent="-342900" eaLnBrk="0" hangingPunct="0">
              <a:spcBef>
                <a:spcPts val="1200"/>
              </a:spcBef>
              <a:buFontTx/>
              <a:buChar char="•"/>
            </a:pPr>
            <a:endParaRPr lang="en-US" altLang="zh-TW" sz="2400" dirty="0">
              <a:latin typeface="+mn-lt"/>
            </a:endParaRPr>
          </a:p>
          <a:p>
            <a:pPr marL="342900" indent="-342900" eaLnBrk="0" hangingPunct="0">
              <a:spcBef>
                <a:spcPts val="1200"/>
              </a:spcBef>
              <a:buFontTx/>
              <a:buChar char="•"/>
            </a:pPr>
            <a:endParaRPr lang="en-US" altLang="zh-TW" sz="2400" dirty="0" smtClean="0">
              <a:latin typeface="+mn-lt"/>
            </a:endParaRPr>
          </a:p>
          <a:p>
            <a:pPr marL="342900" indent="-342900" eaLnBrk="0" hangingPunct="0">
              <a:spcBef>
                <a:spcPts val="1200"/>
              </a:spcBef>
            </a:pPr>
            <a:endParaRPr lang="en-US" altLang="zh-TW" sz="2400" dirty="0">
              <a:latin typeface="+mn-lt"/>
            </a:endParaRPr>
          </a:p>
        </p:txBody>
      </p:sp>
      <p:sp>
        <p:nvSpPr>
          <p:cNvPr id="7270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Filtering</a:t>
            </a:r>
            <a:endParaRPr lang="en-US" altLang="zh-TW" sz="4000" b="1" dirty="0">
              <a:solidFill>
                <a:schemeClr val="tx2"/>
              </a:solidFill>
              <a:latin typeface="+mn-lt"/>
            </a:endParaRPr>
          </a:p>
        </p:txBody>
      </p:sp>
    </p:spTree>
    <p:extLst>
      <p:ext uri="{BB962C8B-B14F-4D97-AF65-F5344CB8AC3E}">
        <p14:creationId xmlns:p14="http://schemas.microsoft.com/office/powerpoint/2010/main" val="107203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txBox="1">
            <a:spLocks noChangeArrowheads="1"/>
          </p:cNvSpPr>
          <p:nvPr/>
        </p:nvSpPr>
        <p:spPr bwMode="auto">
          <a:xfrm>
            <a:off x="330200" y="1700809"/>
            <a:ext cx="8489950" cy="4776192"/>
          </a:xfrm>
          <a:prstGeom prst="rect">
            <a:avLst/>
          </a:prstGeom>
          <a:noFill/>
          <a:ln w="9525">
            <a:noFill/>
            <a:miter lim="800000"/>
            <a:headEnd/>
            <a:tailEnd/>
          </a:ln>
        </p:spPr>
        <p:txBody>
          <a:bodyPr/>
          <a:lstStyle/>
          <a:p>
            <a:pPr marL="342900" indent="-342900" eaLnBrk="0" hangingPunct="0">
              <a:spcBef>
                <a:spcPts val="1200"/>
              </a:spcBef>
              <a:buFontTx/>
              <a:buChar char="•"/>
            </a:pPr>
            <a:r>
              <a:rPr lang="en-US" altLang="zh-TW" sz="2400" dirty="0">
                <a:latin typeface="+mn-lt"/>
              </a:rPr>
              <a:t>EEG data consist of signal and noise</a:t>
            </a:r>
          </a:p>
          <a:p>
            <a:pPr marL="342900" indent="-342900" eaLnBrk="0" hangingPunct="0">
              <a:spcBef>
                <a:spcPts val="1200"/>
              </a:spcBef>
              <a:buFontTx/>
              <a:buChar char="•"/>
            </a:pPr>
            <a:r>
              <a:rPr lang="en-US" altLang="zh-TW" sz="2400" dirty="0" smtClean="0">
                <a:latin typeface="+mn-lt"/>
              </a:rPr>
              <a:t>Noise of different frequency; filter it out</a:t>
            </a:r>
          </a:p>
          <a:p>
            <a:pPr marL="342900" indent="-342900" eaLnBrk="0" hangingPunct="0">
              <a:spcBef>
                <a:spcPts val="1200"/>
              </a:spcBef>
              <a:buFontTx/>
              <a:buChar char="•"/>
            </a:pPr>
            <a:r>
              <a:rPr lang="en-US" altLang="zh-TW" sz="2400" dirty="0"/>
              <a:t>Non-neural physiological activity (skin/sweat potentials); </a:t>
            </a:r>
            <a:r>
              <a:rPr lang="en-US" altLang="zh-TW" sz="2400" dirty="0" smtClean="0"/>
              <a:t>drifts </a:t>
            </a:r>
            <a:r>
              <a:rPr lang="en-US" altLang="zh-TW" sz="2400" dirty="0"/>
              <a:t>– high pass filter takes care of </a:t>
            </a:r>
            <a:r>
              <a:rPr lang="en-US" altLang="zh-TW" sz="2400" dirty="0" smtClean="0"/>
              <a:t>that; </a:t>
            </a:r>
            <a:r>
              <a:rPr lang="en-US" altLang="zh-TW" sz="2400" dirty="0"/>
              <a:t>noise from electrical outlets (</a:t>
            </a:r>
            <a:r>
              <a:rPr lang="en-US" altLang="zh-TW" sz="2400" dirty="0" err="1"/>
              <a:t>bandstop</a:t>
            </a:r>
            <a:r>
              <a:rPr lang="en-US" altLang="zh-TW" sz="2400" dirty="0"/>
              <a:t> around 50/60 Hz)</a:t>
            </a:r>
            <a:endParaRPr lang="en-US" altLang="zh-TW" sz="2400" dirty="0"/>
          </a:p>
          <a:p>
            <a:pPr marL="342900" indent="-342900" eaLnBrk="0" hangingPunct="0">
              <a:spcBef>
                <a:spcPts val="1200"/>
              </a:spcBef>
              <a:buFontTx/>
              <a:buChar char="•"/>
            </a:pPr>
            <a:r>
              <a:rPr lang="en-US" altLang="zh-TW" sz="2400" dirty="0"/>
              <a:t>SPM12: Butterworth filter</a:t>
            </a:r>
          </a:p>
          <a:p>
            <a:pPr marL="742950" lvl="1" indent="-285750" eaLnBrk="0" hangingPunct="0">
              <a:spcBef>
                <a:spcPts val="1200"/>
              </a:spcBef>
              <a:buFontTx/>
              <a:buChar char="•"/>
            </a:pPr>
            <a:r>
              <a:rPr lang="en-US" altLang="zh-TW" sz="2400" dirty="0"/>
              <a:t>High-, low-, band-pass or </a:t>
            </a:r>
            <a:r>
              <a:rPr lang="en-US" altLang="zh-TW" sz="2400" dirty="0" err="1"/>
              <a:t>bandstop</a:t>
            </a:r>
            <a:r>
              <a:rPr lang="en-US" altLang="zh-TW" sz="2400" dirty="0"/>
              <a:t> filter</a:t>
            </a:r>
          </a:p>
          <a:p>
            <a:pPr marL="342900" indent="-342900" eaLnBrk="0" hangingPunct="0">
              <a:spcBef>
                <a:spcPts val="1200"/>
              </a:spcBef>
              <a:buFontTx/>
              <a:buChar char="•"/>
            </a:pPr>
            <a:endParaRPr lang="en-US" altLang="zh-TW" sz="2400" dirty="0">
              <a:latin typeface="+mn-lt"/>
            </a:endParaRPr>
          </a:p>
          <a:p>
            <a:pPr marL="342900" indent="-342900" eaLnBrk="0" hangingPunct="0">
              <a:spcBef>
                <a:spcPts val="1200"/>
              </a:spcBef>
              <a:buFontTx/>
              <a:buChar char="•"/>
            </a:pPr>
            <a:endParaRPr lang="en-US" altLang="zh-TW" sz="2400" dirty="0" smtClean="0">
              <a:latin typeface="+mn-lt"/>
            </a:endParaRPr>
          </a:p>
          <a:p>
            <a:pPr marL="342900" indent="-342900" eaLnBrk="0" hangingPunct="0">
              <a:spcBef>
                <a:spcPts val="1200"/>
              </a:spcBef>
            </a:pPr>
            <a:endParaRPr lang="en-US" altLang="zh-TW" sz="2400" dirty="0">
              <a:latin typeface="+mn-lt"/>
            </a:endParaRPr>
          </a:p>
        </p:txBody>
      </p:sp>
      <p:sp>
        <p:nvSpPr>
          <p:cNvPr id="7270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Filtering</a:t>
            </a:r>
            <a:endParaRPr lang="en-US" altLang="zh-TW" sz="4000" b="1" dirty="0">
              <a:solidFill>
                <a:schemeClr val="tx2"/>
              </a:solidFill>
              <a:latin typeface="+mn-lt"/>
            </a:endParaRPr>
          </a:p>
        </p:txBody>
      </p:sp>
    </p:spTree>
    <p:extLst>
      <p:ext uri="{BB962C8B-B14F-4D97-AF65-F5344CB8AC3E}">
        <p14:creationId xmlns:p14="http://schemas.microsoft.com/office/powerpoint/2010/main" val="27775638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1821670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Filtering</a:t>
            </a:r>
            <a:endParaRPr lang="en-US" altLang="zh-TW" sz="4000" b="1" dirty="0">
              <a:solidFill>
                <a:schemeClr val="tx2"/>
              </a:solidFill>
              <a:latin typeface="+mn-lt"/>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41" r="65670" b="72595"/>
          <a:stretch/>
        </p:blipFill>
        <p:spPr bwMode="auto">
          <a:xfrm>
            <a:off x="467544" y="1916832"/>
            <a:ext cx="403019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157" t="13735" r="58041" b="33075"/>
          <a:stretch/>
        </p:blipFill>
        <p:spPr bwMode="auto">
          <a:xfrm>
            <a:off x="4644008" y="1844824"/>
            <a:ext cx="399276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2130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6" descr="artefact"/>
          <p:cNvPicPr>
            <a:picLocks noGrp="1" noChangeAspect="1" noChangeArrowheads="1"/>
          </p:cNvPicPr>
          <p:nvPr>
            <p:ph idx="4294967295"/>
          </p:nvPr>
        </p:nvPicPr>
        <p:blipFill>
          <a:blip r:embed="rId3"/>
          <a:stretch>
            <a:fillRect/>
          </a:stretch>
        </p:blipFill>
        <p:spPr>
          <a:xfrm>
            <a:off x="1907704" y="1052736"/>
            <a:ext cx="5976664" cy="5473154"/>
          </a:xfrm>
          <a:noFill/>
        </p:spPr>
      </p:pic>
      <p:sp>
        <p:nvSpPr>
          <p:cNvPr id="76801" name="Title 1"/>
          <p:cNvSpPr>
            <a:spLocks noGrp="1"/>
          </p:cNvSpPr>
          <p:nvPr>
            <p:ph type="title" idx="4294967295"/>
          </p:nvPr>
        </p:nvSpPr>
        <p:spPr>
          <a:xfrm>
            <a:off x="467544" y="548680"/>
            <a:ext cx="8489950" cy="1296988"/>
          </a:xfrm>
        </p:spPr>
        <p:txBody>
          <a:bodyPr/>
          <a:lstStyle/>
          <a:p>
            <a:r>
              <a:rPr lang="en-US" altLang="zh-TW" sz="4000" dirty="0" err="1" smtClean="0">
                <a:latin typeface="+mn-lt"/>
                <a:ea typeface="ＭＳ Ｐゴシック" pitchFamily="34" charset="-128"/>
              </a:rPr>
              <a:t>Artefacts</a:t>
            </a:r>
            <a:endParaRPr lang="en-US" altLang="zh-TW" sz="4000" dirty="0" smtClean="0">
              <a:latin typeface="+mn-lt"/>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txBox="1">
            <a:spLocks noChangeArrowheads="1"/>
          </p:cNvSpPr>
          <p:nvPr/>
        </p:nvSpPr>
        <p:spPr bwMode="auto">
          <a:xfrm>
            <a:off x="330200" y="2204864"/>
            <a:ext cx="8489950" cy="4195936"/>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400" dirty="0" smtClean="0">
                <a:solidFill>
                  <a:srgbClr val="000000"/>
                </a:solidFill>
                <a:latin typeface="+mn-lt"/>
              </a:rPr>
              <a:t>Removal</a:t>
            </a:r>
          </a:p>
          <a:p>
            <a:pPr marL="800100" lvl="1" indent="-342900" eaLnBrk="0" hangingPunct="0">
              <a:spcBef>
                <a:spcPct val="20000"/>
              </a:spcBef>
              <a:buFontTx/>
              <a:buChar char="•"/>
            </a:pPr>
            <a:r>
              <a:rPr lang="en-US" altLang="zh-TW" sz="2400" dirty="0" smtClean="0">
                <a:solidFill>
                  <a:srgbClr val="000000"/>
                </a:solidFill>
                <a:latin typeface="+mn-lt"/>
              </a:rPr>
              <a:t>Hand-picked</a:t>
            </a:r>
          </a:p>
          <a:p>
            <a:pPr marL="800100" lvl="1" indent="-342900" eaLnBrk="0" hangingPunct="0">
              <a:spcBef>
                <a:spcPct val="20000"/>
              </a:spcBef>
              <a:buFontTx/>
              <a:buChar char="•"/>
            </a:pPr>
            <a:r>
              <a:rPr lang="en-US" altLang="zh-TW" sz="2400" dirty="0" smtClean="0">
                <a:solidFill>
                  <a:srgbClr val="000000"/>
                </a:solidFill>
                <a:latin typeface="+mn-lt"/>
              </a:rPr>
              <a:t>Automatic </a:t>
            </a:r>
            <a:r>
              <a:rPr lang="en-US" altLang="zh-TW" sz="2400" dirty="0">
                <a:solidFill>
                  <a:srgbClr val="000000"/>
                </a:solidFill>
                <a:latin typeface="+mn-lt"/>
              </a:rPr>
              <a:t>SPM </a:t>
            </a:r>
            <a:r>
              <a:rPr lang="en-US" altLang="zh-TW" sz="2400" dirty="0" smtClean="0">
                <a:solidFill>
                  <a:srgbClr val="000000"/>
                </a:solidFill>
                <a:latin typeface="+mn-lt"/>
              </a:rPr>
              <a:t>functions:</a:t>
            </a:r>
          </a:p>
          <a:p>
            <a:pPr marL="1714500" lvl="3" indent="-342900" eaLnBrk="0" hangingPunct="0">
              <a:spcBef>
                <a:spcPct val="20000"/>
              </a:spcBef>
              <a:buFontTx/>
              <a:buChar char="•"/>
            </a:pPr>
            <a:r>
              <a:rPr lang="en-US" altLang="zh-TW" sz="2400" dirty="0" err="1">
                <a:solidFill>
                  <a:srgbClr val="000000"/>
                </a:solidFill>
                <a:latin typeface="+mn-lt"/>
              </a:rPr>
              <a:t>Thresholding</a:t>
            </a:r>
            <a:r>
              <a:rPr lang="en-US" altLang="zh-TW" sz="2400" dirty="0">
                <a:solidFill>
                  <a:srgbClr val="000000"/>
                </a:solidFill>
                <a:latin typeface="+mn-lt"/>
              </a:rPr>
              <a:t> (e.g. 200 </a:t>
            </a:r>
            <a:r>
              <a:rPr lang="en-US" altLang="zh-TW" sz="2400" dirty="0" err="1" smtClean="0">
                <a:solidFill>
                  <a:srgbClr val="000000"/>
                </a:solidFill>
                <a:latin typeface="+mn-lt"/>
              </a:rPr>
              <a:t>μV</a:t>
            </a:r>
            <a:r>
              <a:rPr lang="en-US" altLang="zh-TW" sz="2400" dirty="0" smtClean="0">
                <a:solidFill>
                  <a:srgbClr val="000000"/>
                </a:solidFill>
                <a:latin typeface="+mn-lt"/>
              </a:rPr>
              <a:t>)</a:t>
            </a:r>
          </a:p>
          <a:p>
            <a:pPr marL="2171700" lvl="4" indent="-342900" eaLnBrk="0" hangingPunct="0">
              <a:spcBef>
                <a:spcPct val="20000"/>
              </a:spcBef>
              <a:buFontTx/>
              <a:buChar char="•"/>
            </a:pPr>
            <a:r>
              <a:rPr lang="en-US" altLang="zh-TW" sz="2400" dirty="0" smtClean="0">
                <a:latin typeface="+mn-lt"/>
              </a:rPr>
              <a:t>1</a:t>
            </a:r>
            <a:r>
              <a:rPr lang="en-US" altLang="zh-TW" sz="2400" baseline="30000" dirty="0" smtClean="0">
                <a:latin typeface="+mn-lt"/>
              </a:rPr>
              <a:t>st</a:t>
            </a:r>
            <a:r>
              <a:rPr lang="en-US" altLang="zh-TW" sz="2400" dirty="0" smtClean="0">
                <a:latin typeface="+mn-lt"/>
              </a:rPr>
              <a:t> </a:t>
            </a:r>
            <a:r>
              <a:rPr lang="en-US" altLang="zh-TW" sz="2400" dirty="0">
                <a:latin typeface="+mn-lt"/>
              </a:rPr>
              <a:t>– bad channels, 2</a:t>
            </a:r>
            <a:r>
              <a:rPr lang="en-US" altLang="zh-TW" sz="2400" baseline="30000" dirty="0">
                <a:latin typeface="+mn-lt"/>
              </a:rPr>
              <a:t>nd</a:t>
            </a:r>
            <a:r>
              <a:rPr lang="en-US" altLang="zh-TW" sz="2400" dirty="0">
                <a:latin typeface="+mn-lt"/>
              </a:rPr>
              <a:t> – bad </a:t>
            </a:r>
            <a:r>
              <a:rPr lang="en-US" altLang="zh-TW" sz="2400" dirty="0" smtClean="0">
                <a:latin typeface="+mn-lt"/>
              </a:rPr>
              <a:t>trials</a:t>
            </a:r>
          </a:p>
          <a:p>
            <a:pPr marL="2171700" lvl="4" indent="-342900" eaLnBrk="0" hangingPunct="0">
              <a:spcBef>
                <a:spcPct val="20000"/>
              </a:spcBef>
              <a:buFontTx/>
              <a:buChar char="•"/>
            </a:pPr>
            <a:r>
              <a:rPr lang="en-US" altLang="zh-TW" sz="2400" dirty="0" smtClean="0">
                <a:latin typeface="+mn-lt"/>
              </a:rPr>
              <a:t>No </a:t>
            </a:r>
            <a:r>
              <a:rPr lang="en-US" altLang="zh-TW" sz="2400" dirty="0">
                <a:latin typeface="+mn-lt"/>
              </a:rPr>
              <a:t>change to data, just </a:t>
            </a:r>
            <a:r>
              <a:rPr lang="en-US" altLang="zh-TW" sz="2400" dirty="0" smtClean="0">
                <a:latin typeface="+mn-lt"/>
              </a:rPr>
              <a:t>tagged</a:t>
            </a:r>
          </a:p>
          <a:p>
            <a:pPr lvl="4" eaLnBrk="0" hangingPunct="0">
              <a:spcBef>
                <a:spcPct val="20000"/>
              </a:spcBef>
            </a:pPr>
            <a:endParaRPr lang="en-US" altLang="zh-TW" sz="2400" dirty="0">
              <a:latin typeface="+mn-lt"/>
            </a:endParaRPr>
          </a:p>
        </p:txBody>
      </p:sp>
      <p:sp>
        <p:nvSpPr>
          <p:cNvPr id="78850" name="Rectangle 2"/>
          <p:cNvSpPr txBox="1">
            <a:spLocks noChangeArrowheads="1"/>
          </p:cNvSpPr>
          <p:nvPr/>
        </p:nvSpPr>
        <p:spPr bwMode="auto">
          <a:xfrm>
            <a:off x="330200" y="908050"/>
            <a:ext cx="8489950" cy="865188"/>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Artefact</a:t>
            </a:r>
            <a:r>
              <a:rPr lang="en-US" altLang="zh-TW" sz="4000" b="1" dirty="0" smtClean="0">
                <a:solidFill>
                  <a:schemeClr val="tx2"/>
                </a:solidFill>
                <a:latin typeface="+mn-lt"/>
              </a:rPr>
              <a:t> </a:t>
            </a:r>
            <a:r>
              <a:rPr lang="en-US" altLang="zh-TW" sz="4000" b="1" dirty="0">
                <a:solidFill>
                  <a:schemeClr val="tx2"/>
                </a:solidFill>
                <a:latin typeface="+mn-lt"/>
              </a:rPr>
              <a:t>Removal</a:t>
            </a:r>
          </a:p>
        </p:txBody>
      </p:sp>
      <p:sp>
        <p:nvSpPr>
          <p:cNvPr id="2" name="TextBox 1"/>
          <p:cNvSpPr txBox="1"/>
          <p:nvPr/>
        </p:nvSpPr>
        <p:spPr>
          <a:xfrm>
            <a:off x="467544" y="1772816"/>
            <a:ext cx="3816424" cy="369332"/>
          </a:xfrm>
          <a:prstGeom prst="rect">
            <a:avLst/>
          </a:prstGeom>
          <a:noFill/>
        </p:spPr>
        <p:txBody>
          <a:bodyPr wrap="square" rtlCol="0">
            <a:spAutoFit/>
          </a:bodyPr>
          <a:lstStyle/>
          <a:p>
            <a:r>
              <a:rPr lang="en-US" b="1" dirty="0" smtClean="0"/>
              <a:t>EASY</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txBox="1">
            <a:spLocks noChangeArrowheads="1"/>
          </p:cNvSpPr>
          <p:nvPr/>
        </p:nvSpPr>
        <p:spPr bwMode="auto">
          <a:xfrm>
            <a:off x="330200" y="2204864"/>
            <a:ext cx="8489950" cy="4195936"/>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400" dirty="0" smtClean="0">
                <a:solidFill>
                  <a:srgbClr val="000000"/>
                </a:solidFill>
                <a:latin typeface="+mn-lt"/>
              </a:rPr>
              <a:t>Removal</a:t>
            </a:r>
          </a:p>
          <a:p>
            <a:pPr marL="800100" lvl="1" indent="-342900" eaLnBrk="0" hangingPunct="0">
              <a:spcBef>
                <a:spcPct val="20000"/>
              </a:spcBef>
              <a:buFontTx/>
              <a:buChar char="•"/>
            </a:pPr>
            <a:r>
              <a:rPr lang="en-US" altLang="zh-TW" sz="2400" dirty="0" smtClean="0">
                <a:solidFill>
                  <a:srgbClr val="000000"/>
                </a:solidFill>
                <a:latin typeface="+mn-lt"/>
              </a:rPr>
              <a:t>Hand-picked</a:t>
            </a:r>
          </a:p>
          <a:p>
            <a:pPr marL="800100" lvl="1" indent="-342900" eaLnBrk="0" hangingPunct="0">
              <a:spcBef>
                <a:spcPct val="20000"/>
              </a:spcBef>
              <a:buFontTx/>
              <a:buChar char="•"/>
            </a:pPr>
            <a:r>
              <a:rPr lang="en-US" altLang="zh-TW" sz="2400" dirty="0" smtClean="0">
                <a:solidFill>
                  <a:srgbClr val="000000"/>
                </a:solidFill>
                <a:latin typeface="+mn-lt"/>
              </a:rPr>
              <a:t>Automatic </a:t>
            </a:r>
            <a:r>
              <a:rPr lang="en-US" altLang="zh-TW" sz="2400" dirty="0">
                <a:solidFill>
                  <a:srgbClr val="000000"/>
                </a:solidFill>
                <a:latin typeface="+mn-lt"/>
              </a:rPr>
              <a:t>SPM </a:t>
            </a:r>
            <a:r>
              <a:rPr lang="en-US" altLang="zh-TW" sz="2400" dirty="0" smtClean="0">
                <a:solidFill>
                  <a:srgbClr val="000000"/>
                </a:solidFill>
                <a:latin typeface="+mn-lt"/>
              </a:rPr>
              <a:t>functions:</a:t>
            </a:r>
          </a:p>
          <a:p>
            <a:pPr marL="1714500" lvl="3" indent="-342900" eaLnBrk="0" hangingPunct="0">
              <a:spcBef>
                <a:spcPct val="20000"/>
              </a:spcBef>
              <a:buFontTx/>
              <a:buChar char="•"/>
            </a:pPr>
            <a:r>
              <a:rPr lang="en-US" altLang="zh-TW" sz="2400" dirty="0" err="1">
                <a:solidFill>
                  <a:srgbClr val="000000"/>
                </a:solidFill>
                <a:latin typeface="+mn-lt"/>
              </a:rPr>
              <a:t>Thresholding</a:t>
            </a:r>
            <a:r>
              <a:rPr lang="en-US" altLang="zh-TW" sz="2400" dirty="0">
                <a:solidFill>
                  <a:srgbClr val="000000"/>
                </a:solidFill>
                <a:latin typeface="+mn-lt"/>
              </a:rPr>
              <a:t> (e.g. 200 </a:t>
            </a:r>
            <a:r>
              <a:rPr lang="en-US" altLang="zh-TW" sz="2400" dirty="0" err="1" smtClean="0">
                <a:solidFill>
                  <a:srgbClr val="000000"/>
                </a:solidFill>
                <a:latin typeface="+mn-lt"/>
              </a:rPr>
              <a:t>μV</a:t>
            </a:r>
            <a:r>
              <a:rPr lang="en-US" altLang="zh-TW" sz="2400" dirty="0" smtClean="0">
                <a:solidFill>
                  <a:srgbClr val="000000"/>
                </a:solidFill>
                <a:latin typeface="+mn-lt"/>
              </a:rPr>
              <a:t>)</a:t>
            </a:r>
          </a:p>
          <a:p>
            <a:pPr marL="2171700" lvl="4" indent="-342900" eaLnBrk="0" hangingPunct="0">
              <a:spcBef>
                <a:spcPct val="20000"/>
              </a:spcBef>
              <a:buFontTx/>
              <a:buChar char="•"/>
            </a:pPr>
            <a:r>
              <a:rPr lang="en-US" altLang="zh-TW" sz="2400" dirty="0" smtClean="0">
                <a:latin typeface="+mn-lt"/>
              </a:rPr>
              <a:t>1</a:t>
            </a:r>
            <a:r>
              <a:rPr lang="en-US" altLang="zh-TW" sz="2400" baseline="30000" dirty="0" smtClean="0">
                <a:latin typeface="+mn-lt"/>
              </a:rPr>
              <a:t>st</a:t>
            </a:r>
            <a:r>
              <a:rPr lang="en-US" altLang="zh-TW" sz="2400" dirty="0" smtClean="0">
                <a:latin typeface="+mn-lt"/>
              </a:rPr>
              <a:t> </a:t>
            </a:r>
            <a:r>
              <a:rPr lang="en-US" altLang="zh-TW" sz="2400" dirty="0">
                <a:latin typeface="+mn-lt"/>
              </a:rPr>
              <a:t>– bad channels, 2</a:t>
            </a:r>
            <a:r>
              <a:rPr lang="en-US" altLang="zh-TW" sz="2400" baseline="30000" dirty="0">
                <a:latin typeface="+mn-lt"/>
              </a:rPr>
              <a:t>nd</a:t>
            </a:r>
            <a:r>
              <a:rPr lang="en-US" altLang="zh-TW" sz="2400" dirty="0">
                <a:latin typeface="+mn-lt"/>
              </a:rPr>
              <a:t> – bad </a:t>
            </a:r>
            <a:r>
              <a:rPr lang="en-US" altLang="zh-TW" sz="2400" dirty="0" smtClean="0">
                <a:latin typeface="+mn-lt"/>
              </a:rPr>
              <a:t>trials</a:t>
            </a:r>
          </a:p>
          <a:p>
            <a:pPr marL="2171700" lvl="4" indent="-342900" eaLnBrk="0" hangingPunct="0">
              <a:spcBef>
                <a:spcPct val="20000"/>
              </a:spcBef>
              <a:buFontTx/>
              <a:buChar char="•"/>
            </a:pPr>
            <a:r>
              <a:rPr lang="en-US" altLang="zh-TW" sz="2400" dirty="0" smtClean="0">
                <a:latin typeface="+mn-lt"/>
              </a:rPr>
              <a:t>No </a:t>
            </a:r>
            <a:r>
              <a:rPr lang="en-US" altLang="zh-TW" sz="2400" dirty="0">
                <a:latin typeface="+mn-lt"/>
              </a:rPr>
              <a:t>change to data, just </a:t>
            </a:r>
            <a:r>
              <a:rPr lang="en-US" altLang="zh-TW" sz="2400" dirty="0" smtClean="0">
                <a:latin typeface="+mn-lt"/>
              </a:rPr>
              <a:t>tagged</a:t>
            </a:r>
          </a:p>
          <a:p>
            <a:pPr lvl="4" eaLnBrk="0" hangingPunct="0">
              <a:spcBef>
                <a:spcPct val="20000"/>
              </a:spcBef>
            </a:pPr>
            <a:endParaRPr lang="en-US" altLang="zh-TW" sz="2400" dirty="0">
              <a:latin typeface="+mn-lt"/>
            </a:endParaRPr>
          </a:p>
          <a:p>
            <a:pPr marL="342900" indent="-342900" eaLnBrk="0" hangingPunct="0">
              <a:spcBef>
                <a:spcPct val="20000"/>
              </a:spcBef>
              <a:buFontTx/>
              <a:buChar char="•"/>
            </a:pPr>
            <a:r>
              <a:rPr lang="en-US" altLang="zh-TW" sz="2400" dirty="0">
                <a:latin typeface="+mn-lt"/>
              </a:rPr>
              <a:t>Robust averaging: estimates weights (0-1) indicating how </a:t>
            </a:r>
            <a:r>
              <a:rPr lang="en-US" altLang="zh-TW" sz="2400" dirty="0" err="1">
                <a:latin typeface="+mn-lt"/>
              </a:rPr>
              <a:t>artefactual</a:t>
            </a:r>
            <a:r>
              <a:rPr lang="en-US" altLang="zh-TW" sz="2400" dirty="0">
                <a:latin typeface="+mn-lt"/>
              </a:rPr>
              <a:t> a trial </a:t>
            </a:r>
            <a:r>
              <a:rPr lang="en-US" altLang="zh-TW" sz="2400" dirty="0" smtClean="0">
                <a:latin typeface="+mn-lt"/>
              </a:rPr>
              <a:t>is</a:t>
            </a:r>
            <a:endParaRPr lang="en-US" altLang="zh-TW" sz="2400" dirty="0">
              <a:latin typeface="+mn-lt"/>
            </a:endParaRPr>
          </a:p>
        </p:txBody>
      </p:sp>
      <p:sp>
        <p:nvSpPr>
          <p:cNvPr id="78850" name="Rectangle 2"/>
          <p:cNvSpPr txBox="1">
            <a:spLocks noChangeArrowheads="1"/>
          </p:cNvSpPr>
          <p:nvPr/>
        </p:nvSpPr>
        <p:spPr bwMode="auto">
          <a:xfrm>
            <a:off x="330200" y="908050"/>
            <a:ext cx="8489950" cy="865188"/>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Artefact</a:t>
            </a:r>
            <a:r>
              <a:rPr lang="en-US" altLang="zh-TW" sz="4000" b="1" dirty="0" smtClean="0">
                <a:solidFill>
                  <a:schemeClr val="tx2"/>
                </a:solidFill>
                <a:latin typeface="+mn-lt"/>
              </a:rPr>
              <a:t> </a:t>
            </a:r>
            <a:r>
              <a:rPr lang="en-US" altLang="zh-TW" sz="4000" b="1" dirty="0">
                <a:solidFill>
                  <a:schemeClr val="tx2"/>
                </a:solidFill>
                <a:latin typeface="+mn-lt"/>
              </a:rPr>
              <a:t>Removal</a:t>
            </a:r>
          </a:p>
        </p:txBody>
      </p:sp>
      <p:sp>
        <p:nvSpPr>
          <p:cNvPr id="2" name="TextBox 1"/>
          <p:cNvSpPr txBox="1"/>
          <p:nvPr/>
        </p:nvSpPr>
        <p:spPr>
          <a:xfrm>
            <a:off x="467544" y="1772816"/>
            <a:ext cx="3816424" cy="369332"/>
          </a:xfrm>
          <a:prstGeom prst="rect">
            <a:avLst/>
          </a:prstGeom>
          <a:noFill/>
        </p:spPr>
        <p:txBody>
          <a:bodyPr wrap="square" rtlCol="0">
            <a:spAutoFit/>
          </a:bodyPr>
          <a:lstStyle/>
          <a:p>
            <a:r>
              <a:rPr lang="en-US" b="1" dirty="0" smtClean="0"/>
              <a:t>EASY</a:t>
            </a:r>
            <a:endParaRPr lang="en-US" b="1" dirty="0"/>
          </a:p>
        </p:txBody>
      </p:sp>
    </p:spTree>
    <p:extLst>
      <p:ext uri="{BB962C8B-B14F-4D97-AF65-F5344CB8AC3E}">
        <p14:creationId xmlns:p14="http://schemas.microsoft.com/office/powerpoint/2010/main" val="41735742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txBox="1">
            <a:spLocks noChangeArrowheads="1"/>
          </p:cNvSpPr>
          <p:nvPr/>
        </p:nvSpPr>
        <p:spPr bwMode="auto">
          <a:xfrm>
            <a:off x="330200" y="2204864"/>
            <a:ext cx="8489950" cy="4195936"/>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400" dirty="0" smtClean="0">
                <a:solidFill>
                  <a:srgbClr val="000000"/>
                </a:solidFill>
                <a:latin typeface="+mn-lt"/>
              </a:rPr>
              <a:t>Use your </a:t>
            </a:r>
            <a:r>
              <a:rPr lang="en-US" altLang="zh-TW" sz="2400" dirty="0" err="1" smtClean="0">
                <a:solidFill>
                  <a:srgbClr val="000000"/>
                </a:solidFill>
                <a:latin typeface="+mn-lt"/>
              </a:rPr>
              <a:t>EoG</a:t>
            </a:r>
            <a:r>
              <a:rPr lang="en-US" altLang="zh-TW" sz="2400" dirty="0" smtClean="0">
                <a:solidFill>
                  <a:srgbClr val="000000"/>
                </a:solidFill>
                <a:latin typeface="+mn-lt"/>
              </a:rPr>
              <a:t>!</a:t>
            </a:r>
            <a:endParaRPr lang="en-US" altLang="zh-TW" sz="2400" dirty="0" smtClean="0">
              <a:solidFill>
                <a:srgbClr val="000000"/>
              </a:solidFill>
              <a:latin typeface="+mn-lt"/>
            </a:endParaRPr>
          </a:p>
          <a:p>
            <a:pPr marL="800100" lvl="1" indent="-342900" eaLnBrk="0" hangingPunct="0">
              <a:spcBef>
                <a:spcPct val="20000"/>
              </a:spcBef>
              <a:buFontTx/>
              <a:buChar char="•"/>
            </a:pPr>
            <a:r>
              <a:rPr lang="en-US" altLang="zh-TW" sz="2400" dirty="0" smtClean="0">
                <a:solidFill>
                  <a:srgbClr val="000000"/>
                </a:solidFill>
                <a:latin typeface="+mn-lt"/>
              </a:rPr>
              <a:t>Regress out of your signal</a:t>
            </a:r>
          </a:p>
          <a:p>
            <a:pPr lvl="1" eaLnBrk="0" hangingPunct="0">
              <a:spcBef>
                <a:spcPct val="20000"/>
              </a:spcBef>
            </a:pPr>
            <a:endParaRPr lang="en-US" altLang="zh-TW" sz="2400" dirty="0">
              <a:solidFill>
                <a:srgbClr val="000000"/>
              </a:solidFill>
              <a:latin typeface="+mn-lt"/>
            </a:endParaRPr>
          </a:p>
        </p:txBody>
      </p:sp>
      <p:sp>
        <p:nvSpPr>
          <p:cNvPr id="78850" name="Rectangle 2"/>
          <p:cNvSpPr txBox="1">
            <a:spLocks noChangeArrowheads="1"/>
          </p:cNvSpPr>
          <p:nvPr/>
        </p:nvSpPr>
        <p:spPr bwMode="auto">
          <a:xfrm>
            <a:off x="330200" y="908050"/>
            <a:ext cx="8489950" cy="865188"/>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Artefact</a:t>
            </a:r>
            <a:r>
              <a:rPr lang="en-US" altLang="zh-TW" sz="4000" b="1" dirty="0" smtClean="0">
                <a:solidFill>
                  <a:schemeClr val="tx2"/>
                </a:solidFill>
                <a:latin typeface="+mn-lt"/>
              </a:rPr>
              <a:t> </a:t>
            </a:r>
            <a:r>
              <a:rPr lang="en-US" altLang="zh-TW" sz="4000" b="1" dirty="0">
                <a:solidFill>
                  <a:schemeClr val="tx2"/>
                </a:solidFill>
                <a:latin typeface="+mn-lt"/>
              </a:rPr>
              <a:t>Removal</a:t>
            </a:r>
          </a:p>
        </p:txBody>
      </p:sp>
      <p:sp>
        <p:nvSpPr>
          <p:cNvPr id="2" name="TextBox 1"/>
          <p:cNvSpPr txBox="1"/>
          <p:nvPr/>
        </p:nvSpPr>
        <p:spPr>
          <a:xfrm>
            <a:off x="323528" y="1772816"/>
            <a:ext cx="3816424" cy="369332"/>
          </a:xfrm>
          <a:prstGeom prst="rect">
            <a:avLst/>
          </a:prstGeom>
          <a:noFill/>
        </p:spPr>
        <p:txBody>
          <a:bodyPr wrap="square" rtlCol="0">
            <a:spAutoFit/>
          </a:bodyPr>
          <a:lstStyle/>
          <a:p>
            <a:r>
              <a:rPr lang="en-US" b="1" dirty="0" smtClean="0"/>
              <a:t>HARDER</a:t>
            </a:r>
            <a:endParaRPr lang="en-US" b="1" dirty="0"/>
          </a:p>
        </p:txBody>
      </p:sp>
    </p:spTree>
    <p:extLst>
      <p:ext uri="{BB962C8B-B14F-4D97-AF65-F5344CB8AC3E}">
        <p14:creationId xmlns:p14="http://schemas.microsoft.com/office/powerpoint/2010/main" val="10965872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251520" y="2492896"/>
            <a:ext cx="8489950" cy="3528392"/>
          </a:xfrm>
        </p:spPr>
        <p:txBody>
          <a:bodyPr>
            <a:normAutofit/>
          </a:bodyPr>
          <a:lstStyle/>
          <a:p>
            <a:r>
              <a:rPr lang="en-US" dirty="0"/>
              <a:t>Converging </a:t>
            </a:r>
            <a:r>
              <a:rPr lang="en-US" dirty="0" smtClean="0"/>
              <a:t>evidence</a:t>
            </a:r>
          </a:p>
          <a:p>
            <a:pPr lvl="1"/>
            <a:r>
              <a:rPr lang="en-US" dirty="0"/>
              <a:t>C</a:t>
            </a:r>
            <a:r>
              <a:rPr lang="en-US" dirty="0" smtClean="0"/>
              <a:t>ombination </a:t>
            </a:r>
            <a:r>
              <a:rPr lang="en-US" dirty="0"/>
              <a:t>of different information </a:t>
            </a:r>
            <a:r>
              <a:rPr lang="en-US" dirty="0" smtClean="0"/>
              <a:t>from </a:t>
            </a:r>
            <a:r>
              <a:rPr lang="en-US" dirty="0"/>
              <a:t>different </a:t>
            </a:r>
            <a:r>
              <a:rPr lang="en-US" dirty="0" smtClean="0"/>
              <a:t>experiments</a:t>
            </a:r>
          </a:p>
          <a:p>
            <a:r>
              <a:rPr lang="en-US" dirty="0" smtClean="0"/>
              <a:t>Generative models </a:t>
            </a:r>
          </a:p>
          <a:p>
            <a:pPr lvl="1"/>
            <a:r>
              <a:rPr lang="en-US" dirty="0"/>
              <a:t>E</a:t>
            </a:r>
            <a:r>
              <a:rPr lang="en-US" dirty="0" smtClean="0"/>
              <a:t>stablish </a:t>
            </a:r>
            <a:r>
              <a:rPr lang="en-US" dirty="0"/>
              <a:t>generative models for which parameters are estimated from data of different </a:t>
            </a:r>
            <a:r>
              <a:rPr lang="en-US" dirty="0" smtClean="0"/>
              <a:t>nature. </a:t>
            </a:r>
          </a:p>
          <a:p>
            <a:pPr lvl="2"/>
            <a:r>
              <a:rPr lang="en-US" dirty="0" smtClean="0"/>
              <a:t>Using </a:t>
            </a:r>
            <a:r>
              <a:rPr lang="en-US" dirty="0"/>
              <a:t>fMRI data as a prior for MEG source </a:t>
            </a:r>
            <a:r>
              <a:rPr lang="en-US" dirty="0" smtClean="0"/>
              <a:t>reconstruction</a:t>
            </a:r>
          </a:p>
          <a:p>
            <a:pPr lvl="2"/>
            <a:r>
              <a:rPr lang="en-US" dirty="0" smtClean="0"/>
              <a:t>Or M/EEG as </a:t>
            </a:r>
            <a:r>
              <a:rPr lang="en-US" dirty="0" err="1" smtClean="0"/>
              <a:t>regressors</a:t>
            </a:r>
            <a:r>
              <a:rPr lang="en-US" dirty="0" smtClean="0"/>
              <a:t> for fMRI….</a:t>
            </a:r>
            <a:endParaRPr lang="en-US" dirty="0"/>
          </a:p>
          <a:p>
            <a:pPr marL="457200" lvl="1" indent="0">
              <a:buNone/>
            </a:pPr>
            <a:endParaRPr lang="en-US" dirty="0" smtClean="0"/>
          </a:p>
        </p:txBody>
      </p:sp>
      <p:sp>
        <p:nvSpPr>
          <p:cNvPr id="7" name="Rectangle 2"/>
          <p:cNvSpPr txBox="1">
            <a:spLocks noChangeArrowheads="1"/>
          </p:cNvSpPr>
          <p:nvPr/>
        </p:nvSpPr>
        <p:spPr bwMode="auto">
          <a:xfrm>
            <a:off x="482600" y="1060450"/>
            <a:ext cx="8489950" cy="7843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44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Combining Techniques</a:t>
            </a:r>
            <a:r>
              <a:rPr kumimoji="0" lang="en-US" altLang="zh-TW" sz="44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 Why?</a:t>
            </a:r>
            <a:endParaRPr kumimoji="0" lang="en-US" altLang="zh-TW" sz="4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p:txBody>
      </p:sp>
    </p:spTree>
    <p:extLst>
      <p:ext uri="{BB962C8B-B14F-4D97-AF65-F5344CB8AC3E}">
        <p14:creationId xmlns:p14="http://schemas.microsoft.com/office/powerpoint/2010/main" val="5047135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txBox="1">
            <a:spLocks noChangeArrowheads="1"/>
          </p:cNvSpPr>
          <p:nvPr/>
        </p:nvSpPr>
        <p:spPr bwMode="auto">
          <a:xfrm>
            <a:off x="330200" y="2204864"/>
            <a:ext cx="8489950" cy="4195936"/>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400" dirty="0" smtClean="0">
                <a:solidFill>
                  <a:srgbClr val="000000"/>
                </a:solidFill>
                <a:latin typeface="+mn-lt"/>
              </a:rPr>
              <a:t>Use your </a:t>
            </a:r>
            <a:r>
              <a:rPr lang="en-US" altLang="zh-TW" sz="2400" dirty="0" err="1" smtClean="0">
                <a:solidFill>
                  <a:srgbClr val="000000"/>
                </a:solidFill>
                <a:latin typeface="+mn-lt"/>
              </a:rPr>
              <a:t>EoG</a:t>
            </a:r>
            <a:r>
              <a:rPr lang="en-US" altLang="zh-TW" sz="2400" dirty="0" smtClean="0">
                <a:solidFill>
                  <a:srgbClr val="000000"/>
                </a:solidFill>
                <a:latin typeface="+mn-lt"/>
              </a:rPr>
              <a:t>!</a:t>
            </a:r>
            <a:endParaRPr lang="en-US" altLang="zh-TW" sz="2400" dirty="0" smtClean="0">
              <a:solidFill>
                <a:srgbClr val="000000"/>
              </a:solidFill>
              <a:latin typeface="+mn-lt"/>
            </a:endParaRPr>
          </a:p>
          <a:p>
            <a:pPr marL="800100" lvl="1" indent="-342900" eaLnBrk="0" hangingPunct="0">
              <a:spcBef>
                <a:spcPct val="20000"/>
              </a:spcBef>
              <a:buFontTx/>
              <a:buChar char="•"/>
            </a:pPr>
            <a:r>
              <a:rPr lang="en-US" altLang="zh-TW" sz="2400" dirty="0" smtClean="0">
                <a:solidFill>
                  <a:srgbClr val="000000"/>
                </a:solidFill>
                <a:latin typeface="+mn-lt"/>
              </a:rPr>
              <a:t>Regress out of your signal</a:t>
            </a:r>
          </a:p>
          <a:p>
            <a:pPr marL="800100" lvl="1" indent="-342900" eaLnBrk="0" hangingPunct="0">
              <a:spcBef>
                <a:spcPct val="20000"/>
              </a:spcBef>
              <a:buFontTx/>
              <a:buChar char="•"/>
            </a:pPr>
            <a:endParaRPr lang="en-US" altLang="zh-TW" sz="2400" dirty="0">
              <a:solidFill>
                <a:srgbClr val="000000"/>
              </a:solidFill>
              <a:latin typeface="+mn-lt"/>
            </a:endParaRPr>
          </a:p>
          <a:p>
            <a:pPr marL="342900" indent="-342900" eaLnBrk="0" hangingPunct="0">
              <a:spcBef>
                <a:spcPct val="20000"/>
              </a:spcBef>
              <a:buFontTx/>
              <a:buChar char="•"/>
            </a:pPr>
            <a:r>
              <a:rPr lang="en-US" altLang="zh-TW" sz="2400" dirty="0" smtClean="0">
                <a:solidFill>
                  <a:srgbClr val="000000"/>
                </a:solidFill>
                <a:latin typeface="+mn-lt"/>
              </a:rPr>
              <a:t>Use Independent Component Analysis (ICA)</a:t>
            </a:r>
          </a:p>
          <a:p>
            <a:pPr marL="800100" lvl="1" indent="-342900" eaLnBrk="0" hangingPunct="0">
              <a:spcBef>
                <a:spcPct val="20000"/>
              </a:spcBef>
              <a:buFontTx/>
              <a:buChar char="•"/>
            </a:pPr>
            <a:r>
              <a:rPr lang="en-US" altLang="zh-TW" sz="2400" dirty="0" err="1" smtClean="0">
                <a:latin typeface="+mn-lt"/>
              </a:rPr>
              <a:t>Eyeblinks</a:t>
            </a:r>
            <a:r>
              <a:rPr lang="en-US" altLang="zh-TW" sz="2400" dirty="0" smtClean="0">
                <a:latin typeface="+mn-lt"/>
              </a:rPr>
              <a:t> are very stereotyped and large</a:t>
            </a:r>
          </a:p>
          <a:p>
            <a:pPr marL="800100" lvl="1" indent="-342900" eaLnBrk="0" hangingPunct="0">
              <a:spcBef>
                <a:spcPct val="20000"/>
              </a:spcBef>
              <a:buFontTx/>
              <a:buChar char="•"/>
            </a:pPr>
            <a:r>
              <a:rPr lang="en-US" altLang="zh-TW" sz="2400" dirty="0" smtClean="0">
                <a:latin typeface="+mn-lt"/>
              </a:rPr>
              <a:t>Usually 1</a:t>
            </a:r>
            <a:r>
              <a:rPr lang="en-US" altLang="zh-TW" sz="2400" baseline="30000" dirty="0" smtClean="0">
                <a:latin typeface="+mn-lt"/>
              </a:rPr>
              <a:t>st</a:t>
            </a:r>
            <a:r>
              <a:rPr lang="en-US" altLang="zh-TW" sz="2400" dirty="0" smtClean="0">
                <a:latin typeface="+mn-lt"/>
              </a:rPr>
              <a:t> component</a:t>
            </a:r>
            <a:endParaRPr lang="en-US" altLang="zh-TW" sz="2400" dirty="0" smtClean="0">
              <a:latin typeface="+mn-lt"/>
            </a:endParaRPr>
          </a:p>
        </p:txBody>
      </p:sp>
      <p:sp>
        <p:nvSpPr>
          <p:cNvPr id="78850" name="Rectangle 2"/>
          <p:cNvSpPr txBox="1">
            <a:spLocks noChangeArrowheads="1"/>
          </p:cNvSpPr>
          <p:nvPr/>
        </p:nvSpPr>
        <p:spPr bwMode="auto">
          <a:xfrm>
            <a:off x="330200" y="908050"/>
            <a:ext cx="8489950" cy="865188"/>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Artefact</a:t>
            </a:r>
            <a:r>
              <a:rPr lang="en-US" altLang="zh-TW" sz="4000" b="1" dirty="0" smtClean="0">
                <a:solidFill>
                  <a:schemeClr val="tx2"/>
                </a:solidFill>
                <a:latin typeface="+mn-lt"/>
              </a:rPr>
              <a:t> </a:t>
            </a:r>
            <a:r>
              <a:rPr lang="en-US" altLang="zh-TW" sz="4000" b="1" dirty="0">
                <a:solidFill>
                  <a:schemeClr val="tx2"/>
                </a:solidFill>
                <a:latin typeface="+mn-lt"/>
              </a:rPr>
              <a:t>Removal</a:t>
            </a:r>
          </a:p>
        </p:txBody>
      </p:sp>
      <p:sp>
        <p:nvSpPr>
          <p:cNvPr id="2" name="TextBox 1"/>
          <p:cNvSpPr txBox="1"/>
          <p:nvPr/>
        </p:nvSpPr>
        <p:spPr>
          <a:xfrm>
            <a:off x="323528" y="1772816"/>
            <a:ext cx="3816424" cy="369332"/>
          </a:xfrm>
          <a:prstGeom prst="rect">
            <a:avLst/>
          </a:prstGeom>
          <a:noFill/>
        </p:spPr>
        <p:txBody>
          <a:bodyPr wrap="square" rtlCol="0">
            <a:spAutoFit/>
          </a:bodyPr>
          <a:lstStyle/>
          <a:p>
            <a:r>
              <a:rPr lang="en-US" b="1" dirty="0" smtClean="0"/>
              <a:t>HARDER</a:t>
            </a:r>
            <a:endParaRPr lang="en-US" b="1" dirty="0"/>
          </a:p>
        </p:txBody>
      </p:sp>
    </p:spTree>
    <p:extLst>
      <p:ext uri="{BB962C8B-B14F-4D97-AF65-F5344CB8AC3E}">
        <p14:creationId xmlns:p14="http://schemas.microsoft.com/office/powerpoint/2010/main" val="2056458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908720"/>
            <a:ext cx="7668344" cy="5483223"/>
          </a:xfrm>
          <a:prstGeom prst="rect">
            <a:avLst/>
          </a:prstGeom>
        </p:spPr>
      </p:pic>
    </p:spTree>
    <p:extLst>
      <p:ext uri="{BB962C8B-B14F-4D97-AF65-F5344CB8AC3E}">
        <p14:creationId xmlns:p14="http://schemas.microsoft.com/office/powerpoint/2010/main" val="564111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4"/>
          <p:cNvSpPr>
            <a:spLocks noGrp="1" noChangeArrowheads="1"/>
          </p:cNvSpPr>
          <p:nvPr>
            <p:ph type="ctrTitle"/>
          </p:nvPr>
        </p:nvSpPr>
        <p:spPr>
          <a:xfrm>
            <a:off x="323528" y="3068960"/>
            <a:ext cx="8496300" cy="1368425"/>
          </a:xfrm>
        </p:spPr>
        <p:txBody>
          <a:bodyPr/>
          <a:lstStyle/>
          <a:p>
            <a:pPr algn="ctr"/>
            <a:r>
              <a:rPr lang="en-US" altLang="zh-TW" sz="3200" b="0" dirty="0" smtClean="0">
                <a:latin typeface="+mn-lt"/>
                <a:ea typeface="ＭＳ Ｐゴシック" pitchFamily="34" charset="-128"/>
              </a:rPr>
              <a:t>Special thanks to </a:t>
            </a:r>
            <a:r>
              <a:rPr lang="en-US" altLang="zh-TW" sz="3200" b="0" dirty="0">
                <a:latin typeface="+mn-lt"/>
                <a:ea typeface="ＭＳ Ｐゴシック" pitchFamily="34" charset="-128"/>
              </a:rPr>
              <a:t>our expert</a:t>
            </a:r>
            <a:br>
              <a:rPr lang="en-US" altLang="zh-TW" sz="3200" b="0" dirty="0">
                <a:latin typeface="+mn-lt"/>
                <a:ea typeface="ＭＳ Ｐゴシック" pitchFamily="34" charset="-128"/>
              </a:rPr>
            </a:br>
            <a:r>
              <a:rPr lang="en-US" altLang="zh-TW" sz="3200" b="0" dirty="0">
                <a:latin typeface="+mn-lt"/>
                <a:ea typeface="ＭＳ Ｐゴシック" pitchFamily="34" charset="-128"/>
              </a:rPr>
              <a:t>Vladimir </a:t>
            </a:r>
            <a:r>
              <a:rPr lang="en-US" altLang="zh-TW" sz="3200" b="0" dirty="0" err="1">
                <a:latin typeface="+mn-lt"/>
                <a:ea typeface="ＭＳ Ｐゴシック" pitchFamily="34" charset="-128"/>
              </a:rPr>
              <a:t>Litvak</a:t>
            </a:r>
            <a:endParaRPr lang="en-US" altLang="zh-TW" sz="3200" b="0" dirty="0" smtClean="0">
              <a:latin typeface="+mn-lt"/>
              <a:ea typeface="ＭＳ Ｐゴシック" pitchFamily="34" charset="-128"/>
            </a:endParaRPr>
          </a:p>
        </p:txBody>
      </p:sp>
      <p:sp>
        <p:nvSpPr>
          <p:cNvPr id="2" name="TextBox 1"/>
          <p:cNvSpPr txBox="1"/>
          <p:nvPr/>
        </p:nvSpPr>
        <p:spPr>
          <a:xfrm>
            <a:off x="1475656" y="5085184"/>
            <a:ext cx="6696744" cy="369332"/>
          </a:xfrm>
          <a:prstGeom prst="rect">
            <a:avLst/>
          </a:prstGeom>
          <a:noFill/>
        </p:spPr>
        <p:txBody>
          <a:bodyPr wrap="square" rtlCol="0">
            <a:spAutoFit/>
          </a:bodyPr>
          <a:lstStyle/>
          <a:p>
            <a:pPr algn="ctr"/>
            <a:r>
              <a:rPr lang="en-US" dirty="0" smtClean="0"/>
              <a:t>(and apologies to </a:t>
            </a:r>
            <a:r>
              <a:rPr lang="en-US" dirty="0" err="1" smtClean="0"/>
              <a:t>Sofie</a:t>
            </a:r>
            <a:r>
              <a:rPr lang="en-US" dirty="0" smtClean="0"/>
              <a:t> for any muck-ups on my part)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323528" y="476125"/>
            <a:ext cx="8489950" cy="1296988"/>
          </a:xfrm>
        </p:spPr>
        <p:txBody>
          <a:bodyPr/>
          <a:lstStyle/>
          <a:p>
            <a:r>
              <a:rPr lang="en-US" altLang="zh-TW" sz="4000" dirty="0" smtClean="0">
                <a:latin typeface="+mn-lt"/>
                <a:ea typeface="ＭＳ Ｐゴシック" pitchFamily="34" charset="-128"/>
              </a:rPr>
              <a:t>References</a:t>
            </a:r>
          </a:p>
        </p:txBody>
      </p:sp>
      <p:sp>
        <p:nvSpPr>
          <p:cNvPr id="84994" name="Rectangle 3"/>
          <p:cNvSpPr>
            <a:spLocks noGrp="1" noChangeArrowheads="1"/>
          </p:cNvSpPr>
          <p:nvPr>
            <p:ph idx="1"/>
          </p:nvPr>
        </p:nvSpPr>
        <p:spPr>
          <a:xfrm>
            <a:off x="251520" y="1124744"/>
            <a:ext cx="8640960" cy="5400600"/>
          </a:xfrm>
        </p:spPr>
        <p:txBody>
          <a:bodyPr/>
          <a:lstStyle/>
          <a:p>
            <a:pPr>
              <a:lnSpc>
                <a:spcPct val="80000"/>
              </a:lnSpc>
              <a:spcBef>
                <a:spcPts val="600"/>
              </a:spcBef>
            </a:pPr>
            <a:r>
              <a:rPr lang="en-US" altLang="zh-TW" sz="1600" dirty="0" err="1" smtClean="0">
                <a:latin typeface="+mn-lt"/>
                <a:ea typeface="ＭＳ Ｐゴシック" pitchFamily="34" charset="-128"/>
              </a:rPr>
              <a:t>Ashburner</a:t>
            </a:r>
            <a:r>
              <a:rPr lang="en-US" altLang="zh-TW" sz="1600" dirty="0" smtClean="0">
                <a:latin typeface="+mn-lt"/>
                <a:ea typeface="ＭＳ Ｐゴシック" pitchFamily="34" charset="-128"/>
              </a:rPr>
              <a:t>, J. </a:t>
            </a:r>
            <a:r>
              <a:rPr lang="en-US" altLang="zh-TW" sz="1600" i="1" dirty="0" smtClean="0">
                <a:latin typeface="+mn-lt"/>
                <a:ea typeface="ＭＳ Ｐゴシック" pitchFamily="34" charset="-128"/>
              </a:rPr>
              <a:t>et al</a:t>
            </a:r>
            <a:r>
              <a:rPr lang="en-US" altLang="zh-TW" sz="1600" dirty="0" smtClean="0">
                <a:latin typeface="+mn-lt"/>
                <a:ea typeface="ＭＳ Ｐゴシック" pitchFamily="34" charset="-128"/>
              </a:rPr>
              <a:t>. (2010). SPM8 Manual. </a:t>
            </a:r>
            <a:r>
              <a:rPr lang="en-US" altLang="zh-TW" sz="1600" dirty="0" smtClean="0">
                <a:solidFill>
                  <a:schemeClr val="accent1"/>
                </a:solidFill>
                <a:latin typeface="+mn-lt"/>
                <a:ea typeface="ＭＳ Ｐゴシック" pitchFamily="34" charset="-128"/>
                <a:hlinkClick r:id="rId3"/>
              </a:rPr>
              <a:t>http://www.fil.ion.ucl.ac.uk/spm/</a:t>
            </a:r>
            <a:r>
              <a:rPr lang="en-US" altLang="zh-TW" sz="1600" dirty="0" smtClean="0">
                <a:solidFill>
                  <a:schemeClr val="accent1"/>
                </a:solidFill>
                <a:latin typeface="+mn-lt"/>
                <a:ea typeface="ＭＳ Ｐゴシック" pitchFamily="34" charset="-128"/>
              </a:rPr>
              <a:t> </a:t>
            </a:r>
          </a:p>
          <a:p>
            <a:pPr>
              <a:lnSpc>
                <a:spcPct val="80000"/>
              </a:lnSpc>
              <a:spcBef>
                <a:spcPts val="600"/>
              </a:spcBef>
            </a:pPr>
            <a:r>
              <a:rPr lang="en-US" altLang="zh-TW" sz="1600" dirty="0">
                <a:ea typeface="ＭＳ Ｐゴシック" pitchFamily="34" charset="-128"/>
              </a:rPr>
              <a:t>Hansen, C.P., </a:t>
            </a:r>
            <a:r>
              <a:rPr lang="en-US" altLang="zh-TW" sz="1600" dirty="0" err="1">
                <a:ea typeface="ＭＳ Ｐゴシック" pitchFamily="34" charset="-128"/>
              </a:rPr>
              <a:t>Kringelbach</a:t>
            </a:r>
            <a:r>
              <a:rPr lang="en-US" altLang="zh-TW" sz="1600" dirty="0">
                <a:ea typeface="ＭＳ Ｐゴシック" pitchFamily="34" charset="-128"/>
              </a:rPr>
              <a:t> M.L., </a:t>
            </a:r>
            <a:r>
              <a:rPr lang="en-US" altLang="zh-TW" sz="1600" dirty="0" err="1">
                <a:ea typeface="ＭＳ Ｐゴシック" pitchFamily="34" charset="-128"/>
              </a:rPr>
              <a:t>Salmelin</a:t>
            </a:r>
            <a:r>
              <a:rPr lang="en-US" altLang="zh-TW" sz="1600" dirty="0">
                <a:ea typeface="ＭＳ Ｐゴシック" pitchFamily="34" charset="-128"/>
              </a:rPr>
              <a:t>, R. (2010) </a:t>
            </a:r>
            <a:r>
              <a:rPr lang="en-US" altLang="zh-TW" sz="1600" i="1" dirty="0">
                <a:ea typeface="ＭＳ Ｐゴシック" pitchFamily="34" charset="-128"/>
              </a:rPr>
              <a:t>MEG: An Introduction to Methods</a:t>
            </a:r>
            <a:r>
              <a:rPr lang="en-US" altLang="zh-TW" sz="1600" dirty="0">
                <a:ea typeface="ＭＳ Ｐゴシック" pitchFamily="34" charset="-128"/>
              </a:rPr>
              <a:t>. Oxford University Press,</a:t>
            </a:r>
            <a:endParaRPr lang="en-US" altLang="zh-TW" sz="1600" dirty="0" smtClean="0">
              <a:latin typeface="+mn-lt"/>
              <a:ea typeface="ＭＳ Ｐゴシック" pitchFamily="34" charset="-128"/>
            </a:endParaRPr>
          </a:p>
          <a:p>
            <a:pPr>
              <a:lnSpc>
                <a:spcPct val="80000"/>
              </a:lnSpc>
              <a:spcBef>
                <a:spcPts val="600"/>
              </a:spcBef>
            </a:pPr>
            <a:r>
              <a:rPr lang="en-US" altLang="zh-TW" sz="1600" dirty="0" smtClean="0">
                <a:latin typeface="+mn-lt"/>
                <a:ea typeface="ＭＳ Ｐゴシック" pitchFamily="34" charset="-128"/>
              </a:rPr>
              <a:t>Hermann, C. </a:t>
            </a:r>
            <a:r>
              <a:rPr lang="en-US" altLang="zh-TW" sz="1600" i="1" dirty="0" smtClean="0">
                <a:latin typeface="+mn-lt"/>
                <a:ea typeface="ＭＳ Ｐゴシック" pitchFamily="34" charset="-128"/>
              </a:rPr>
              <a:t>et al.</a:t>
            </a:r>
            <a:r>
              <a:rPr lang="en-US" altLang="zh-TW" sz="1600" dirty="0" smtClean="0">
                <a:latin typeface="+mn-lt"/>
                <a:ea typeface="ＭＳ Ｐゴシック" pitchFamily="34" charset="-128"/>
              </a:rPr>
              <a:t> (2004). Cognitive functions of </a:t>
            </a:r>
            <a:r>
              <a:rPr lang="en-US" altLang="zh-TW" sz="1600" dirty="0" err="1" smtClean="0">
                <a:latin typeface="+mn-lt"/>
                <a:ea typeface="ＭＳ Ｐゴシック" pitchFamily="34" charset="-128"/>
              </a:rPr>
              <a:t>gammaband</a:t>
            </a:r>
            <a:r>
              <a:rPr lang="en-US" altLang="zh-TW" sz="1600" dirty="0" smtClean="0">
                <a:latin typeface="+mn-lt"/>
                <a:ea typeface="ＭＳ Ｐゴシック" pitchFamily="34" charset="-128"/>
              </a:rPr>
              <a:t> activity: memory match and utilization. </a:t>
            </a:r>
            <a:r>
              <a:rPr lang="en-US" altLang="zh-TW" sz="1600" i="1" dirty="0" smtClean="0">
                <a:latin typeface="+mn-lt"/>
                <a:ea typeface="ＭＳ Ｐゴシック" pitchFamily="34" charset="-128"/>
              </a:rPr>
              <a:t>Trends in Cognitive Science</a:t>
            </a:r>
            <a:r>
              <a:rPr lang="en-US" altLang="zh-TW" sz="1600" dirty="0" smtClean="0">
                <a:latin typeface="+mn-lt"/>
                <a:ea typeface="ＭＳ Ｐゴシック" pitchFamily="34" charset="-128"/>
              </a:rPr>
              <a:t>, 8(8), 347-355.</a:t>
            </a:r>
          </a:p>
          <a:p>
            <a:pPr>
              <a:lnSpc>
                <a:spcPct val="80000"/>
              </a:lnSpc>
              <a:spcBef>
                <a:spcPts val="600"/>
              </a:spcBef>
            </a:pPr>
            <a:r>
              <a:rPr lang="en-GB" altLang="zh-TW" sz="1600" dirty="0" smtClean="0"/>
              <a:t>Herrmann, C. S., </a:t>
            </a:r>
            <a:r>
              <a:rPr lang="en-GB" altLang="zh-TW" sz="1600" dirty="0" err="1" smtClean="0"/>
              <a:t>Grigutsch</a:t>
            </a:r>
            <a:r>
              <a:rPr lang="en-GB" altLang="zh-TW" sz="1600" dirty="0" smtClean="0"/>
              <a:t>, M., &amp; Busch, N. A. (2005). EEG oscillations and wavelet analysis. In T. C. Handy (Ed.), </a:t>
            </a:r>
            <a:r>
              <a:rPr lang="en-GB" altLang="zh-TW" sz="1600" i="1" dirty="0" smtClean="0"/>
              <a:t>Event-related potentials: A methods handbook</a:t>
            </a:r>
            <a:r>
              <a:rPr lang="en-GB" altLang="zh-TW" sz="1600" dirty="0" smtClean="0"/>
              <a:t> (pp. 229-259). Cambridge, MA: MIT Press.</a:t>
            </a:r>
            <a:endParaRPr lang="en-US" altLang="zh-TW" sz="1600" dirty="0" smtClean="0">
              <a:latin typeface="+mn-lt"/>
              <a:ea typeface="ＭＳ Ｐゴシック" pitchFamily="34" charset="-128"/>
            </a:endParaRPr>
          </a:p>
          <a:p>
            <a:pPr>
              <a:lnSpc>
                <a:spcPct val="80000"/>
              </a:lnSpc>
              <a:spcBef>
                <a:spcPts val="600"/>
              </a:spcBef>
            </a:pPr>
            <a:r>
              <a:rPr lang="en-US" altLang="zh-TW" sz="1600" dirty="0" smtClean="0">
                <a:latin typeface="+mn-lt"/>
                <a:ea typeface="ＭＳ Ｐゴシック" pitchFamily="34" charset="-128"/>
              </a:rPr>
              <a:t>Luck, S. J. (2005). Ten simple rules for designing ERP experiments. In T. C. Handy (Ed.), </a:t>
            </a:r>
            <a:r>
              <a:rPr lang="en-US" altLang="zh-TW" sz="1600" i="1" dirty="0" smtClean="0">
                <a:latin typeface="+mn-lt"/>
                <a:ea typeface="ＭＳ Ｐゴシック" pitchFamily="34" charset="-128"/>
              </a:rPr>
              <a:t>Event-related potentials: a methods handbook</a:t>
            </a:r>
            <a:r>
              <a:rPr lang="en-US" altLang="zh-TW" sz="1600" dirty="0" smtClean="0">
                <a:latin typeface="+mn-lt"/>
                <a:ea typeface="ＭＳ Ｐゴシック" pitchFamily="34" charset="-128"/>
              </a:rPr>
              <a:t>. Cambridge, MA: MIT Press.</a:t>
            </a:r>
          </a:p>
          <a:p>
            <a:pPr>
              <a:lnSpc>
                <a:spcPct val="80000"/>
              </a:lnSpc>
              <a:spcBef>
                <a:spcPts val="600"/>
              </a:spcBef>
            </a:pPr>
            <a:r>
              <a:rPr lang="en-US" altLang="zh-TW" sz="1600" dirty="0" smtClean="0">
                <a:ea typeface="ＭＳ Ｐゴシック" pitchFamily="34" charset="-128"/>
              </a:rPr>
              <a:t>Luck, S. J. (2010). </a:t>
            </a:r>
            <a:r>
              <a:rPr lang="en-US" altLang="zh-TW" sz="1600" dirty="0" err="1" smtClean="0"/>
              <a:t>Powerpoint</a:t>
            </a:r>
            <a:r>
              <a:rPr lang="en-US" altLang="zh-TW" sz="1600" dirty="0" smtClean="0"/>
              <a:t> Slides from ERP Boot Camp Lectures. </a:t>
            </a:r>
            <a:r>
              <a:rPr lang="en-US" altLang="zh-TW" sz="1600" u="sng" dirty="0" smtClean="0">
                <a:solidFill>
                  <a:schemeClr val="accent1"/>
                </a:solidFill>
                <a:hlinkClick r:id="rId4"/>
              </a:rPr>
              <a:t>http://erpinfo.org/Members/ldtien/bootcamp-lecture-pptx</a:t>
            </a:r>
            <a:endParaRPr lang="en-US" altLang="zh-TW" sz="1600" u="sng" dirty="0">
              <a:solidFill>
                <a:schemeClr val="accent1"/>
              </a:solidFill>
              <a:ea typeface="ＭＳ Ｐゴシック" pitchFamily="34" charset="-128"/>
            </a:endParaRPr>
          </a:p>
          <a:p>
            <a:pPr>
              <a:lnSpc>
                <a:spcPct val="80000"/>
              </a:lnSpc>
              <a:spcBef>
                <a:spcPts val="600"/>
              </a:spcBef>
            </a:pPr>
            <a:r>
              <a:rPr lang="en-US" sz="1600" dirty="0" smtClean="0"/>
              <a:t>Otten</a:t>
            </a:r>
            <a:r>
              <a:rPr lang="en-US" sz="1600" dirty="0"/>
              <a:t>, L. (2012, November 21). EEG/MEG Acquisition, Analysis and Interpretation</a:t>
            </a:r>
            <a:r>
              <a:rPr lang="en-US" sz="1600" dirty="0" smtClean="0"/>
              <a:t>, </a:t>
            </a:r>
            <a:r>
              <a:rPr lang="en-US" sz="1600" dirty="0"/>
              <a:t>MSc Cognitive Neuroscience, </a:t>
            </a:r>
            <a:r>
              <a:rPr lang="en-US" sz="1600" dirty="0" smtClean="0"/>
              <a:t>UCL</a:t>
            </a:r>
            <a:endParaRPr lang="en-US" altLang="zh-TW" sz="1600" dirty="0" smtClean="0">
              <a:latin typeface="+mn-lt"/>
              <a:ea typeface="ＭＳ Ｐゴシック" pitchFamily="34" charset="-128"/>
            </a:endParaRPr>
          </a:p>
          <a:p>
            <a:pPr>
              <a:lnSpc>
                <a:spcPct val="80000"/>
              </a:lnSpc>
              <a:spcBef>
                <a:spcPts val="600"/>
              </a:spcBef>
            </a:pPr>
            <a:r>
              <a:rPr lang="en-US" altLang="zh-TW" sz="1600" dirty="0" smtClean="0">
                <a:latin typeface="+mn-lt"/>
                <a:ea typeface="ＭＳ Ｐゴシック" pitchFamily="34" charset="-128"/>
              </a:rPr>
              <a:t>Otten, L. J. &amp; </a:t>
            </a:r>
            <a:r>
              <a:rPr lang="en-US" altLang="zh-TW" sz="1600" dirty="0" err="1" smtClean="0">
                <a:latin typeface="+mn-lt"/>
                <a:ea typeface="ＭＳ Ｐゴシック" pitchFamily="34" charset="-128"/>
              </a:rPr>
              <a:t>Rugg</a:t>
            </a:r>
            <a:r>
              <a:rPr lang="en-US" altLang="zh-TW" sz="1600" dirty="0" smtClean="0">
                <a:latin typeface="+mn-lt"/>
                <a:ea typeface="ＭＳ Ｐゴシック" pitchFamily="34" charset="-128"/>
              </a:rPr>
              <a:t>, M. D. (2005). Interpreting event-related brain potentials. In T. C. Handy (Ed.), </a:t>
            </a:r>
            <a:r>
              <a:rPr lang="en-US" altLang="zh-TW" sz="1600" i="1" dirty="0" smtClean="0">
                <a:latin typeface="+mn-lt"/>
                <a:ea typeface="ＭＳ Ｐゴシック" pitchFamily="34" charset="-128"/>
              </a:rPr>
              <a:t>Event-related potentials: a methods handbook</a:t>
            </a:r>
            <a:r>
              <a:rPr lang="en-US" altLang="zh-TW" sz="1600" dirty="0" smtClean="0">
                <a:latin typeface="+mn-lt"/>
                <a:ea typeface="ＭＳ Ｐゴシック" pitchFamily="34" charset="-128"/>
              </a:rPr>
              <a:t>. Cambridge, MA: MIT Press..</a:t>
            </a:r>
          </a:p>
          <a:p>
            <a:pPr>
              <a:lnSpc>
                <a:spcPct val="80000"/>
              </a:lnSpc>
              <a:spcBef>
                <a:spcPts val="600"/>
              </a:spcBef>
            </a:pPr>
            <a:r>
              <a:rPr lang="en-GB" altLang="zh-TW" sz="1600" dirty="0" err="1" smtClean="0"/>
              <a:t>Sauseng</a:t>
            </a:r>
            <a:r>
              <a:rPr lang="en-GB" altLang="zh-TW" sz="1600" dirty="0" smtClean="0"/>
              <a:t>, P., &amp; </a:t>
            </a:r>
            <a:r>
              <a:rPr lang="en-GB" altLang="zh-TW" sz="1600" dirty="0" err="1" smtClean="0"/>
              <a:t>Klimesch</a:t>
            </a:r>
            <a:r>
              <a:rPr lang="en-GB" altLang="zh-TW" sz="1600" dirty="0" smtClean="0"/>
              <a:t>, W. (2008). What does phase information of oscillatory brain activity tell us about cognitive processes? [Review]. </a:t>
            </a:r>
            <a:r>
              <a:rPr lang="en-GB" altLang="zh-TW" sz="1600" i="1" dirty="0" smtClean="0"/>
              <a:t>Neuroscience and </a:t>
            </a:r>
            <a:r>
              <a:rPr lang="en-GB" altLang="zh-TW" sz="1600" i="1" dirty="0" err="1" smtClean="0"/>
              <a:t>Biobehavioral</a:t>
            </a:r>
            <a:r>
              <a:rPr lang="en-GB" altLang="zh-TW" sz="1600" i="1" dirty="0" smtClean="0"/>
              <a:t> Reviews, 32(5), 1001-1013. </a:t>
            </a:r>
            <a:r>
              <a:rPr lang="en-GB" altLang="zh-TW" sz="1600" i="1" dirty="0" err="1" smtClean="0"/>
              <a:t>doi</a:t>
            </a:r>
            <a:r>
              <a:rPr lang="en-GB" altLang="zh-TW" sz="1600" i="1" dirty="0" smtClean="0"/>
              <a:t>: 10.1016/j.neubiorev.</a:t>
            </a:r>
            <a:r>
              <a:rPr lang="en-GB" altLang="zh-TW" sz="1600" i="1" dirty="0" smtClean="0"/>
              <a:t>2008.03.014</a:t>
            </a:r>
          </a:p>
          <a:p>
            <a:pPr>
              <a:lnSpc>
                <a:spcPct val="80000"/>
              </a:lnSpc>
              <a:spcBef>
                <a:spcPts val="600"/>
              </a:spcBef>
            </a:pPr>
            <a:r>
              <a:rPr lang="en-GB" altLang="zh-TW" sz="1600" dirty="0">
                <a:ea typeface="ＭＳ Ｐゴシック" pitchFamily="34" charset="-128"/>
              </a:rPr>
              <a:t>http://</a:t>
            </a:r>
            <a:r>
              <a:rPr lang="en-GB" altLang="zh-TW" sz="1600" dirty="0" err="1">
                <a:ea typeface="ＭＳ Ｐゴシック" pitchFamily="34" charset="-128"/>
              </a:rPr>
              <a:t>sccn.ucsd.edu</a:t>
            </a:r>
            <a:r>
              <a:rPr lang="en-GB" altLang="zh-TW" sz="1600" dirty="0">
                <a:ea typeface="ＭＳ Ｐゴシック" pitchFamily="34" charset="-128"/>
              </a:rPr>
              <a:t>/~</a:t>
            </a:r>
            <a:r>
              <a:rPr lang="en-GB" altLang="zh-TW" sz="1600" dirty="0" err="1">
                <a:ea typeface="ＭＳ Ｐゴシック" pitchFamily="34" charset="-128"/>
              </a:rPr>
              <a:t>jung</a:t>
            </a:r>
            <a:r>
              <a:rPr lang="en-GB" altLang="zh-TW" sz="1600" dirty="0">
                <a:ea typeface="ＭＳ Ｐゴシック" pitchFamily="34" charset="-128"/>
              </a:rPr>
              <a:t>/</a:t>
            </a:r>
            <a:r>
              <a:rPr lang="en-GB" altLang="zh-TW" sz="1600" dirty="0" err="1">
                <a:ea typeface="ＭＳ Ｐゴシック" pitchFamily="34" charset="-128"/>
              </a:rPr>
              <a:t>artifact.html</a:t>
            </a:r>
            <a:endParaRPr lang="en-US" altLang="zh-TW" sz="1600" dirty="0" smtClean="0">
              <a:latin typeface="+mn-lt"/>
              <a:ea typeface="ＭＳ Ｐゴシック" pitchFamily="34" charset="-128"/>
            </a:endParaRPr>
          </a:p>
          <a:p>
            <a:pPr>
              <a:lnSpc>
                <a:spcPct val="80000"/>
              </a:lnSpc>
              <a:spcBef>
                <a:spcPts val="600"/>
              </a:spcBef>
            </a:pPr>
            <a:r>
              <a:rPr lang="en-US" altLang="zh-TW" sz="1600" dirty="0" err="1" smtClean="0">
                <a:latin typeface="+mn-lt"/>
                <a:ea typeface="ＭＳ Ｐゴシック" pitchFamily="34" charset="-128"/>
              </a:rPr>
              <a:t>MfD</a:t>
            </a:r>
            <a:r>
              <a:rPr lang="en-US" altLang="zh-TW" sz="1600" dirty="0" smtClean="0">
                <a:latin typeface="+mn-lt"/>
                <a:ea typeface="ＭＳ Ｐゴシック" pitchFamily="34" charset="-128"/>
              </a:rPr>
              <a:t> slides from previous years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179512" y="1772816"/>
            <a:ext cx="8489950" cy="5085184"/>
          </a:xfrm>
        </p:spPr>
        <p:txBody>
          <a:bodyPr>
            <a:normAutofit/>
          </a:bodyPr>
          <a:lstStyle/>
          <a:p>
            <a:r>
              <a:rPr lang="en-US" sz="2400" dirty="0"/>
              <a:t>BOLD activity can occur without M/EEG</a:t>
            </a:r>
            <a:r>
              <a:rPr lang="en-US" sz="2400" dirty="0" smtClean="0"/>
              <a:t>.</a:t>
            </a:r>
            <a:endParaRPr lang="en-US" sz="2400" dirty="0"/>
          </a:p>
        </p:txBody>
      </p:sp>
      <p:sp>
        <p:nvSpPr>
          <p:cNvPr id="7" name="Rectangle 2"/>
          <p:cNvSpPr txBox="1">
            <a:spLocks noChangeArrowheads="1"/>
          </p:cNvSpPr>
          <p:nvPr/>
        </p:nvSpPr>
        <p:spPr bwMode="auto">
          <a:xfrm>
            <a:off x="251520" y="548680"/>
            <a:ext cx="8784976" cy="1368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tabLst/>
              <a:defRPr/>
            </a:pPr>
            <a:r>
              <a:rPr kumimoji="0" lang="en-US" altLang="zh-TW" sz="3200" b="1" i="0" u="none" strike="noStrike" kern="0" cap="none" spc="0" normalizeH="0" baseline="0" noProof="0" dirty="0" smtClean="0">
                <a:ln>
                  <a:noFill/>
                </a:ln>
                <a:solidFill>
                  <a:schemeClr val="tx2"/>
                </a:solidFill>
                <a:effectLst/>
                <a:uLnTx/>
                <a:uFillTx/>
                <a:latin typeface="+mn-lt"/>
                <a:cs typeface="+mj-cs"/>
              </a:rPr>
              <a:t>Combining </a:t>
            </a:r>
            <a:r>
              <a:rPr kumimoji="0" lang="en-US" altLang="zh-TW" sz="3200" b="1" i="0" u="none" strike="noStrike" kern="0" cap="none" spc="0" normalizeH="0" baseline="0" noProof="0" dirty="0" smtClean="0">
                <a:ln>
                  <a:noFill/>
                </a:ln>
                <a:solidFill>
                  <a:schemeClr val="tx2"/>
                </a:solidFill>
                <a:effectLst/>
                <a:uLnTx/>
                <a:uFillTx/>
                <a:latin typeface="+mn-lt"/>
                <a:cs typeface="+mj-cs"/>
              </a:rPr>
              <a:t>Techniques</a:t>
            </a:r>
            <a:endPar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a:p>
            <a:pPr marR="0" lvl="0" algn="ctr" defTabSz="914400" rtl="0" eaLnBrk="1" fontAlgn="base" latinLnBrk="0" hangingPunct="1">
              <a:lnSpc>
                <a:spcPct val="100000"/>
              </a:lnSpc>
              <a:spcBef>
                <a:spcPct val="0"/>
              </a:spcBef>
              <a:spcAft>
                <a:spcPct val="0"/>
              </a:spcAft>
              <a:buClrTx/>
              <a:buSzTx/>
              <a:tabLst/>
              <a:defRPr/>
            </a:pPr>
            <a:r>
              <a:rPr lang="en-US" altLang="zh-TW" sz="2400" b="1" kern="0" noProof="0" dirty="0" smtClean="0">
                <a:solidFill>
                  <a:schemeClr val="tx2"/>
                </a:solidFill>
                <a:latin typeface="+mn-lt"/>
                <a:cs typeface="+mj-cs"/>
              </a:rPr>
              <a:t>fMRI &amp; M/EEG are complimentary</a:t>
            </a:r>
            <a:endPar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p:txBody>
      </p:sp>
      <p:sp>
        <p:nvSpPr>
          <p:cNvPr id="3" name="TextBox 2"/>
          <p:cNvSpPr txBox="1"/>
          <p:nvPr/>
        </p:nvSpPr>
        <p:spPr>
          <a:xfrm>
            <a:off x="-1731636" y="425287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830154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179512" y="1772816"/>
            <a:ext cx="8489950" cy="5085184"/>
          </a:xfrm>
        </p:spPr>
        <p:txBody>
          <a:bodyPr>
            <a:normAutofit/>
          </a:bodyPr>
          <a:lstStyle/>
          <a:p>
            <a:r>
              <a:rPr lang="en-US" sz="2400" dirty="0"/>
              <a:t>BOLD activity can occur without M/EEG.</a:t>
            </a:r>
          </a:p>
          <a:p>
            <a:endParaRPr lang="en-US" sz="2400" dirty="0" smtClean="0"/>
          </a:p>
          <a:p>
            <a:r>
              <a:rPr lang="en-US" sz="2400" dirty="0" smtClean="0"/>
              <a:t>M</a:t>
            </a:r>
            <a:r>
              <a:rPr lang="en-US" sz="2400" dirty="0"/>
              <a:t>/EEG activity can occur in the absence of BOLD </a:t>
            </a:r>
          </a:p>
          <a:p>
            <a:pPr marL="457200" lvl="1" indent="0">
              <a:buNone/>
            </a:pPr>
            <a:endParaRPr lang="en-US" dirty="0" smtClean="0"/>
          </a:p>
        </p:txBody>
      </p:sp>
      <p:sp>
        <p:nvSpPr>
          <p:cNvPr id="7" name="Rectangle 2"/>
          <p:cNvSpPr txBox="1">
            <a:spLocks noChangeArrowheads="1"/>
          </p:cNvSpPr>
          <p:nvPr/>
        </p:nvSpPr>
        <p:spPr bwMode="auto">
          <a:xfrm>
            <a:off x="251520" y="548680"/>
            <a:ext cx="8784976" cy="1368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tabLst/>
              <a:defRPr/>
            </a:pPr>
            <a:r>
              <a:rPr kumimoji="0" lang="en-US" altLang="zh-TW" sz="3200" b="1" i="0" u="none" strike="noStrike" kern="0" cap="none" spc="0" normalizeH="0" baseline="0" noProof="0" dirty="0" smtClean="0">
                <a:ln>
                  <a:noFill/>
                </a:ln>
                <a:solidFill>
                  <a:schemeClr val="tx2"/>
                </a:solidFill>
                <a:effectLst/>
                <a:uLnTx/>
                <a:uFillTx/>
                <a:latin typeface="+mn-lt"/>
                <a:cs typeface="+mj-cs"/>
              </a:rPr>
              <a:t>Combining </a:t>
            </a:r>
            <a:r>
              <a:rPr kumimoji="0" lang="en-US" altLang="zh-TW" sz="3200" b="1" i="0" u="none" strike="noStrike" kern="0" cap="none" spc="0" normalizeH="0" baseline="0" noProof="0" dirty="0" smtClean="0">
                <a:ln>
                  <a:noFill/>
                </a:ln>
                <a:solidFill>
                  <a:schemeClr val="tx2"/>
                </a:solidFill>
                <a:effectLst/>
                <a:uLnTx/>
                <a:uFillTx/>
                <a:latin typeface="+mn-lt"/>
                <a:cs typeface="+mj-cs"/>
              </a:rPr>
              <a:t>Techniques</a:t>
            </a:r>
            <a:endPar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a:p>
            <a:pPr marR="0" lvl="0" algn="ctr" defTabSz="914400" rtl="0" eaLnBrk="1" fontAlgn="base" latinLnBrk="0" hangingPunct="1">
              <a:lnSpc>
                <a:spcPct val="100000"/>
              </a:lnSpc>
              <a:spcBef>
                <a:spcPct val="0"/>
              </a:spcBef>
              <a:spcAft>
                <a:spcPct val="0"/>
              </a:spcAft>
              <a:buClrTx/>
              <a:buSzTx/>
              <a:tabLst/>
              <a:defRPr/>
            </a:pPr>
            <a:r>
              <a:rPr lang="en-US" altLang="zh-TW" sz="2400" b="1" kern="0" noProof="0" dirty="0" smtClean="0">
                <a:solidFill>
                  <a:schemeClr val="tx2"/>
                </a:solidFill>
                <a:latin typeface="+mn-lt"/>
                <a:cs typeface="+mj-cs"/>
              </a:rPr>
              <a:t>fMRI &amp; M/EEG are complimentary</a:t>
            </a:r>
            <a:endPar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p:txBody>
      </p:sp>
      <p:sp>
        <p:nvSpPr>
          <p:cNvPr id="3" name="TextBox 2"/>
          <p:cNvSpPr txBox="1"/>
          <p:nvPr/>
        </p:nvSpPr>
        <p:spPr>
          <a:xfrm>
            <a:off x="-1731636" y="425287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98624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animEffect transition="in" filter="dissolve">
                                      <p:cBhvr>
                                        <p:cTn id="7"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179512" y="1772816"/>
            <a:ext cx="8489950" cy="5085184"/>
          </a:xfrm>
        </p:spPr>
        <p:txBody>
          <a:bodyPr>
            <a:normAutofit/>
          </a:bodyPr>
          <a:lstStyle/>
          <a:p>
            <a:r>
              <a:rPr lang="en-US" sz="2400" dirty="0"/>
              <a:t>BOLD activity can occur without M/EEG.</a:t>
            </a:r>
          </a:p>
          <a:p>
            <a:endParaRPr lang="en-US" sz="2400" dirty="0" smtClean="0"/>
          </a:p>
          <a:p>
            <a:r>
              <a:rPr lang="en-US" sz="2400" dirty="0" smtClean="0"/>
              <a:t>M</a:t>
            </a:r>
            <a:r>
              <a:rPr lang="en-US" sz="2400" dirty="0"/>
              <a:t>/EEG activity can occur in the absence of BOLD </a:t>
            </a:r>
          </a:p>
          <a:p>
            <a:pPr lvl="1"/>
            <a:endParaRPr lang="en-US" dirty="0" smtClean="0"/>
          </a:p>
          <a:p>
            <a:r>
              <a:rPr lang="en-US" sz="2400" dirty="0" smtClean="0"/>
              <a:t>Spatial incongruence</a:t>
            </a:r>
          </a:p>
        </p:txBody>
      </p:sp>
      <p:sp>
        <p:nvSpPr>
          <p:cNvPr id="7" name="Rectangle 2"/>
          <p:cNvSpPr txBox="1">
            <a:spLocks noChangeArrowheads="1"/>
          </p:cNvSpPr>
          <p:nvPr/>
        </p:nvSpPr>
        <p:spPr bwMode="auto">
          <a:xfrm>
            <a:off x="251520" y="548680"/>
            <a:ext cx="8784976" cy="1368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tabLst/>
              <a:defRPr/>
            </a:pPr>
            <a:r>
              <a:rPr kumimoji="0" lang="en-US" altLang="zh-TW" sz="3200" b="1" i="0" u="none" strike="noStrike" kern="0" cap="none" spc="0" normalizeH="0" baseline="0" noProof="0" dirty="0" smtClean="0">
                <a:ln>
                  <a:noFill/>
                </a:ln>
                <a:solidFill>
                  <a:schemeClr val="tx2"/>
                </a:solidFill>
                <a:effectLst/>
                <a:uLnTx/>
                <a:uFillTx/>
                <a:latin typeface="+mn-lt"/>
                <a:cs typeface="+mj-cs"/>
              </a:rPr>
              <a:t>Combining </a:t>
            </a:r>
            <a:r>
              <a:rPr kumimoji="0" lang="en-US" altLang="zh-TW" sz="3200" b="1" i="0" u="none" strike="noStrike" kern="0" cap="none" spc="0" normalizeH="0" baseline="0" noProof="0" dirty="0" smtClean="0">
                <a:ln>
                  <a:noFill/>
                </a:ln>
                <a:solidFill>
                  <a:schemeClr val="tx2"/>
                </a:solidFill>
                <a:effectLst/>
                <a:uLnTx/>
                <a:uFillTx/>
                <a:latin typeface="+mn-lt"/>
                <a:cs typeface="+mj-cs"/>
              </a:rPr>
              <a:t>Techniques</a:t>
            </a:r>
            <a:endPar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a:p>
            <a:pPr marR="0" lvl="0" algn="ctr" defTabSz="914400" rtl="0" eaLnBrk="1" fontAlgn="base" latinLnBrk="0" hangingPunct="1">
              <a:lnSpc>
                <a:spcPct val="100000"/>
              </a:lnSpc>
              <a:spcBef>
                <a:spcPct val="0"/>
              </a:spcBef>
              <a:spcAft>
                <a:spcPct val="0"/>
              </a:spcAft>
              <a:buClrTx/>
              <a:buSzTx/>
              <a:tabLst/>
              <a:defRPr/>
            </a:pPr>
            <a:r>
              <a:rPr lang="en-US" altLang="zh-TW" sz="2400" b="1" kern="0" noProof="0" dirty="0" smtClean="0">
                <a:solidFill>
                  <a:schemeClr val="tx2"/>
                </a:solidFill>
                <a:latin typeface="+mn-lt"/>
                <a:cs typeface="+mj-cs"/>
              </a:rPr>
              <a:t>fMRI &amp; M/EEG are complimentary</a:t>
            </a:r>
            <a:endPar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p:txBody>
      </p:sp>
      <p:sp>
        <p:nvSpPr>
          <p:cNvPr id="3" name="TextBox 2"/>
          <p:cNvSpPr txBox="1"/>
          <p:nvPr/>
        </p:nvSpPr>
        <p:spPr>
          <a:xfrm>
            <a:off x="-1731636" y="425287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79298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animEffect transition="in" filter="dissolve">
                                      <p:cBhvr>
                                        <p:cTn id="7" dur="500"/>
                                        <p:tgtEl>
                                          <p:spTgt spid="55298">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5298">
                                            <p:txEl>
                                              <p:pRg st="4" end="4"/>
                                            </p:txEl>
                                          </p:spTgt>
                                        </p:tgtEl>
                                        <p:attrNameLst>
                                          <p:attrName>style.visibility</p:attrName>
                                        </p:attrNameLst>
                                      </p:cBhvr>
                                      <p:to>
                                        <p:strVal val="visible"/>
                                      </p:to>
                                    </p:set>
                                    <p:animEffect transition="in" filter="dissolve">
                                      <p:cBhvr>
                                        <p:cTn id="10" dur="500"/>
                                        <p:tgtEl>
                                          <p:spTgt spid="55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179512" y="1772816"/>
            <a:ext cx="8489950" cy="5085184"/>
          </a:xfrm>
        </p:spPr>
        <p:txBody>
          <a:bodyPr>
            <a:normAutofit/>
          </a:bodyPr>
          <a:lstStyle/>
          <a:p>
            <a:r>
              <a:rPr lang="en-US" sz="2400" dirty="0"/>
              <a:t>BOLD activity can occur without M/EEG.</a:t>
            </a:r>
          </a:p>
          <a:p>
            <a:endParaRPr lang="en-US" sz="2400" dirty="0" smtClean="0"/>
          </a:p>
          <a:p>
            <a:r>
              <a:rPr lang="en-US" sz="2400" dirty="0" smtClean="0"/>
              <a:t>M</a:t>
            </a:r>
            <a:r>
              <a:rPr lang="en-US" sz="2400" dirty="0"/>
              <a:t>/EEG activity can occur in the absence of BOLD </a:t>
            </a:r>
          </a:p>
          <a:p>
            <a:pPr lvl="1"/>
            <a:endParaRPr lang="en-US" dirty="0" smtClean="0"/>
          </a:p>
          <a:p>
            <a:r>
              <a:rPr lang="en-US" sz="2400" dirty="0" smtClean="0"/>
              <a:t>Spatial incongruence</a:t>
            </a:r>
          </a:p>
          <a:p>
            <a:endParaRPr lang="en-US" sz="2400" dirty="0" smtClean="0"/>
          </a:p>
          <a:p>
            <a:r>
              <a:rPr lang="en-US" sz="2400" dirty="0" smtClean="0"/>
              <a:t>Play to their strengths!</a:t>
            </a:r>
            <a:endParaRPr lang="en-US" altLang="zh-TW" sz="2400" dirty="0">
              <a:ea typeface="ＭＳ Ｐゴシック" pitchFamily="34" charset="-128"/>
            </a:endParaRPr>
          </a:p>
        </p:txBody>
      </p:sp>
      <p:sp>
        <p:nvSpPr>
          <p:cNvPr id="7" name="Rectangle 2"/>
          <p:cNvSpPr txBox="1">
            <a:spLocks noChangeArrowheads="1"/>
          </p:cNvSpPr>
          <p:nvPr/>
        </p:nvSpPr>
        <p:spPr bwMode="auto">
          <a:xfrm>
            <a:off x="251520" y="548680"/>
            <a:ext cx="8784976" cy="1368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tabLst/>
              <a:defRPr/>
            </a:pPr>
            <a:r>
              <a:rPr kumimoji="0" lang="en-US" altLang="zh-TW" sz="3200" b="1" i="0" u="none" strike="noStrike" kern="0" cap="none" spc="0" normalizeH="0" baseline="0" noProof="0" dirty="0" smtClean="0">
                <a:ln>
                  <a:noFill/>
                </a:ln>
                <a:solidFill>
                  <a:schemeClr val="tx2"/>
                </a:solidFill>
                <a:effectLst/>
                <a:uLnTx/>
                <a:uFillTx/>
                <a:latin typeface="+mn-lt"/>
                <a:cs typeface="+mj-cs"/>
              </a:rPr>
              <a:t>Combining Techniques</a:t>
            </a:r>
            <a:r>
              <a:rPr kumimoji="0" lang="en-US" altLang="zh-TW" sz="3200" b="1" i="0" u="none" strike="noStrike" kern="0" cap="none" spc="0" normalizeH="0" noProof="0" dirty="0" smtClean="0">
                <a:ln>
                  <a:noFill/>
                </a:ln>
                <a:solidFill>
                  <a:schemeClr val="tx2"/>
                </a:solidFill>
                <a:effectLst/>
                <a:uLnTx/>
                <a:uFillTx/>
                <a:latin typeface="+mn-lt"/>
                <a:cs typeface="+mj-cs"/>
              </a:rPr>
              <a:t> - </a:t>
            </a:r>
            <a:r>
              <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remember</a:t>
            </a:r>
            <a:endPar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a:p>
            <a:pPr marR="0" lvl="0" algn="ctr" defTabSz="914400" rtl="0" eaLnBrk="1" fontAlgn="base" latinLnBrk="0" hangingPunct="1">
              <a:lnSpc>
                <a:spcPct val="100000"/>
              </a:lnSpc>
              <a:spcBef>
                <a:spcPct val="0"/>
              </a:spcBef>
              <a:spcAft>
                <a:spcPct val="0"/>
              </a:spcAft>
              <a:buClrTx/>
              <a:buSzTx/>
              <a:tabLst/>
              <a:defRPr/>
            </a:pPr>
            <a:r>
              <a:rPr lang="en-US" altLang="zh-TW" sz="2400" b="1" kern="0" noProof="0" dirty="0" smtClean="0">
                <a:solidFill>
                  <a:schemeClr val="tx2"/>
                </a:solidFill>
                <a:latin typeface="+mn-lt"/>
                <a:cs typeface="+mj-cs"/>
              </a:rPr>
              <a:t>fMRI &amp; M/EEG are complimentary</a:t>
            </a:r>
            <a:endPar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p:txBody>
      </p:sp>
      <p:sp>
        <p:nvSpPr>
          <p:cNvPr id="3" name="TextBox 2"/>
          <p:cNvSpPr txBox="1"/>
          <p:nvPr/>
        </p:nvSpPr>
        <p:spPr>
          <a:xfrm>
            <a:off x="-1731636" y="425287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86570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animEffect transition="in" filter="dissolve">
                                      <p:cBhvr>
                                        <p:cTn id="7" dur="500"/>
                                        <p:tgtEl>
                                          <p:spTgt spid="55298">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5298">
                                            <p:txEl>
                                              <p:pRg st="4" end="4"/>
                                            </p:txEl>
                                          </p:spTgt>
                                        </p:tgtEl>
                                        <p:attrNameLst>
                                          <p:attrName>style.visibility</p:attrName>
                                        </p:attrNameLst>
                                      </p:cBhvr>
                                      <p:to>
                                        <p:strVal val="visible"/>
                                      </p:to>
                                    </p:set>
                                    <p:animEffect transition="in" filter="dissolve">
                                      <p:cBhvr>
                                        <p:cTn id="10" dur="500"/>
                                        <p:tgtEl>
                                          <p:spTgt spid="55298">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5298">
                                            <p:txEl>
                                              <p:pRg st="6" end="6"/>
                                            </p:txEl>
                                          </p:spTgt>
                                        </p:tgtEl>
                                        <p:attrNameLst>
                                          <p:attrName>style.visibility</p:attrName>
                                        </p:attrNameLst>
                                      </p:cBhvr>
                                      <p:to>
                                        <p:strVal val="visible"/>
                                      </p:to>
                                    </p:set>
                                    <p:animEffect transition="in" filter="dissolve">
                                      <p:cBhvr>
                                        <p:cTn id="15" dur="500"/>
                                        <p:tgtEl>
                                          <p:spTgt spid="552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EEG/FMRI</a:t>
            </a:r>
            <a:endParaRPr lang="en-US" dirty="0"/>
          </a:p>
        </p:txBody>
      </p:sp>
      <p:pic>
        <p:nvPicPr>
          <p:cNvPr id="4" name="Content Placeholder 3"/>
          <p:cNvPicPr>
            <a:picLocks noGrp="1" noChangeAspect="1"/>
          </p:cNvPicPr>
          <p:nvPr>
            <p:ph idx="1"/>
          </p:nvPr>
        </p:nvPicPr>
        <p:blipFill>
          <a:blip r:embed="rId2"/>
          <a:srcRect t="19400" b="19400"/>
          <a:stretch>
            <a:fillRect/>
          </a:stretch>
        </p:blipFill>
        <p:spPr/>
      </p:pic>
    </p:spTree>
    <p:extLst>
      <p:ext uri="{BB962C8B-B14F-4D97-AF65-F5344CB8AC3E}">
        <p14:creationId xmlns:p14="http://schemas.microsoft.com/office/powerpoint/2010/main" val="1936076123"/>
      </p:ext>
    </p:extLst>
  </p:cSld>
  <p:clrMapOvr>
    <a:masterClrMapping/>
  </p:clrMapOvr>
</p:sld>
</file>

<file path=ppt/theme/theme1.xml><?xml version="1.0" encoding="utf-8"?>
<a:theme xmlns:a="http://schemas.openxmlformats.org/drawingml/2006/main" name="1_Custom Design">
  <a:themeElements>
    <a:clrScheme name="1_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cl4">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pptmidgrngrad</Template>
  <TotalTime>30270</TotalTime>
  <Words>4213</Words>
  <Application>Microsoft Macintosh PowerPoint</Application>
  <PresentationFormat>On-screen Show (4:3)</PresentationFormat>
  <Paragraphs>476</Paragraphs>
  <Slides>43</Slides>
  <Notes>36</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1_Custom Design</vt:lpstr>
      <vt:lpstr>Custom Design</vt:lpstr>
      <vt:lpstr>ucl4</vt:lpstr>
      <vt:lpstr> EEG / MEG:  Experimental Design &amp; Preprocessing</vt:lpstr>
      <vt:lpstr>Outline</vt:lpstr>
      <vt:lpstr>PowerPoint Presentation</vt:lpstr>
      <vt:lpstr>PowerPoint Presentation</vt:lpstr>
      <vt:lpstr>PowerPoint Presentation</vt:lpstr>
      <vt:lpstr>PowerPoint Presentation</vt:lpstr>
      <vt:lpstr>PowerPoint Presentation</vt:lpstr>
      <vt:lpstr>PowerPoint Presentation</vt:lpstr>
      <vt:lpstr>Simultaneous EEG/FMRI</vt:lpstr>
      <vt:lpstr>Simultaneous EEG/FMRI</vt:lpstr>
      <vt:lpstr>Simultaneous EEG/FMRI</vt:lpstr>
      <vt:lpstr>Simultaneous EEG/FMRI</vt:lpstr>
      <vt:lpstr>Technical M/EEG Considerations</vt:lpstr>
      <vt:lpstr>Technical M/EEG Considerations</vt:lpstr>
      <vt:lpstr>Outline</vt:lpstr>
      <vt:lpstr>PREPROCESSING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Artefacts</vt:lpstr>
      <vt:lpstr>PowerPoint Presentation</vt:lpstr>
      <vt:lpstr>PowerPoint Presentation</vt:lpstr>
      <vt:lpstr>PowerPoint Presentation</vt:lpstr>
      <vt:lpstr>PowerPoint Presentation</vt:lpstr>
      <vt:lpstr>PowerPoint Presentation</vt:lpstr>
      <vt:lpstr>Special thanks to our expert Vladimir Litvak</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&amp; Preprocessing  for EEG / MEG</dc:title>
  <dc:creator>Lena Kästner</dc:creator>
  <cp:lastModifiedBy>Archy  de Berker</cp:lastModifiedBy>
  <cp:revision>185</cp:revision>
  <cp:lastPrinted>2014-02-07T12:56:39Z</cp:lastPrinted>
  <dcterms:created xsi:type="dcterms:W3CDTF">2010-02-10T10:15:37Z</dcterms:created>
  <dcterms:modified xsi:type="dcterms:W3CDTF">2014-02-26T12:48:21Z</dcterms:modified>
</cp:coreProperties>
</file>