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65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49" r:id="rId20"/>
    <p:sldId id="453" r:id="rId21"/>
    <p:sldId id="434" r:id="rId22"/>
    <p:sldId id="456" r:id="rId23"/>
    <p:sldId id="455" r:id="rId24"/>
    <p:sldId id="435" r:id="rId25"/>
    <p:sldId id="424" r:id="rId26"/>
    <p:sldId id="425" r:id="rId27"/>
    <p:sldId id="457" r:id="rId28"/>
    <p:sldId id="426" r:id="rId29"/>
    <p:sldId id="464" r:id="rId30"/>
    <p:sldId id="427" r:id="rId31"/>
    <p:sldId id="454" r:id="rId32"/>
    <p:sldId id="433" r:id="rId33"/>
    <p:sldId id="441" r:id="rId34"/>
    <p:sldId id="450" r:id="rId35"/>
    <p:sldId id="432" r:id="rId36"/>
    <p:sldId id="438" r:id="rId37"/>
    <p:sldId id="460" r:id="rId38"/>
    <p:sldId id="461" r:id="rId39"/>
    <p:sldId id="440" r:id="rId40"/>
    <p:sldId id="443" r:id="rId41"/>
    <p:sldId id="444" r:id="rId42"/>
  </p:sldIdLst>
  <p:sldSz cx="9144000" cy="6858000" type="screen4x3"/>
  <p:notesSz cx="7102475" cy="10233025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C9D0"/>
    <a:srgbClr val="0000FF"/>
    <a:srgbClr val="FF5050"/>
    <a:srgbClr val="66FF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0" autoAdjust="0"/>
    <p:restoredTop sz="88290" autoAdjust="0"/>
  </p:normalViewPr>
  <p:slideViewPr>
    <p:cSldViewPr>
      <p:cViewPr>
        <p:scale>
          <a:sx n="100" d="100"/>
          <a:sy n="100" d="100"/>
        </p:scale>
        <p:origin x="-1344" y="14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E02375D-6E22-418D-BBB2-2D889809A61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2029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11BA8C04-6E8A-48A8-A2C1-66D2F0E72C2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1810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0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salmon was shown the same social </a:t>
            </a:r>
            <a:r>
              <a:rPr lang="en-GB" dirty="0" err="1" smtClean="0"/>
              <a:t>perspectivetaking</a:t>
            </a:r>
            <a:endParaRPr lang="en-GB" dirty="0" smtClean="0"/>
          </a:p>
          <a:p>
            <a:r>
              <a:rPr lang="en-GB" dirty="0" smtClean="0"/>
              <a:t>task that was later administered to a group of human</a:t>
            </a:r>
          </a:p>
          <a:p>
            <a:r>
              <a:rPr lang="en-GB" dirty="0" smtClean="0"/>
              <a:t>subjects.</a:t>
            </a:r>
          </a:p>
          <a:p>
            <a:endParaRPr lang="en-GB" dirty="0" smtClean="0"/>
          </a:p>
          <a:p>
            <a:r>
              <a:rPr lang="en-GB" dirty="0" smtClean="0"/>
              <a:t>Sagittal and axial images of significant brain voxels in the task &gt; rest contrast. The parameters for this comparison</a:t>
            </a:r>
          </a:p>
          <a:p>
            <a:r>
              <a:rPr lang="en-GB" dirty="0" smtClean="0"/>
              <a:t>were t(131) &gt; 3.15, p(uncorrected) &lt; 0.001, 3 voxel extent threshold. Two clusters were observed in the salmon central</a:t>
            </a:r>
          </a:p>
          <a:p>
            <a:r>
              <a:rPr lang="en-GB" dirty="0" smtClean="0"/>
              <a:t>nervous system. </a:t>
            </a:r>
            <a:r>
              <a:rPr lang="en-GB" smtClean="0"/>
              <a:t>One cluster was observed in the medial brain cavity and another was observed in the upper spinal column.</a:t>
            </a:r>
          </a:p>
          <a:p>
            <a:endParaRPr lang="en-GB" dirty="0" smtClean="0"/>
          </a:p>
          <a:p>
            <a:r>
              <a:rPr lang="en-GB" dirty="0" smtClean="0"/>
              <a:t>Statistics that were uncorrected for multiple comparisons</a:t>
            </a:r>
          </a:p>
          <a:p>
            <a:r>
              <a:rPr lang="en-GB" dirty="0" smtClean="0"/>
              <a:t>showed active voxel clusters in the salmon’s brain</a:t>
            </a:r>
          </a:p>
          <a:p>
            <a:r>
              <a:rPr lang="en-GB" dirty="0" smtClean="0"/>
              <a:t>cavity and spinal column. Statistics controlling for the </a:t>
            </a:r>
            <a:r>
              <a:rPr lang="en-GB" dirty="0" err="1" smtClean="0"/>
              <a:t>familywise</a:t>
            </a:r>
            <a:endParaRPr lang="en-GB" dirty="0" smtClean="0"/>
          </a:p>
          <a:p>
            <a:r>
              <a:rPr lang="en-GB" dirty="0" smtClean="0"/>
              <a:t>error rate (FWER) and false discovery rate (FDR) both</a:t>
            </a:r>
          </a:p>
          <a:p>
            <a:r>
              <a:rPr lang="en-GB" dirty="0" smtClean="0"/>
              <a:t>indicated that no active voxels were present, even at relaxed</a:t>
            </a:r>
          </a:p>
          <a:p>
            <a:r>
              <a:rPr lang="en-GB" dirty="0" smtClean="0"/>
              <a:t>statistical thresholds.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5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FWER is probability that one or more values among a family of statistics will be greater than 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06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we have a brain volume of 100,000 t statistics, all with 40 degrees</a:t>
            </a:r>
          </a:p>
          <a:p>
            <a:r>
              <a:rPr lang="en-GB" dirty="0" smtClean="0"/>
              <a:t>of freedom, and we want a FWE rate of 0.05, then the required probability</a:t>
            </a:r>
          </a:p>
          <a:p>
            <a:r>
              <a:rPr lang="en-GB" dirty="0" smtClean="0"/>
              <a:t>threshold for a single voxel, using the </a:t>
            </a:r>
            <a:r>
              <a:rPr lang="en-GB" dirty="0" err="1" smtClean="0"/>
              <a:t>Bonferroni</a:t>
            </a:r>
            <a:r>
              <a:rPr lang="en-GB" dirty="0" smtClean="0"/>
              <a:t> correction, would be</a:t>
            </a:r>
          </a:p>
          <a:p>
            <a:r>
              <a:rPr lang="en-GB" dirty="0" smtClean="0"/>
              <a:t>0.05/100, 000 = 0.0000005. The corresponding t statistic is 5.77. If any</a:t>
            </a:r>
          </a:p>
          <a:p>
            <a:r>
              <a:rPr lang="en-GB" dirty="0" smtClean="0"/>
              <a:t>voxel t statistic is above 5.77, then we can conclude that a voxel statistic</a:t>
            </a:r>
          </a:p>
          <a:p>
            <a:r>
              <a:rPr lang="en-GB" dirty="0" smtClean="0"/>
              <a:t>of this magnitude has only a 5% chance of arising anywhere in a volume of</a:t>
            </a:r>
          </a:p>
          <a:p>
            <a:r>
              <a:rPr lang="en-GB" dirty="0" smtClean="0"/>
              <a:t>100,000 t statistics drawn from the null distribution.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Bonferroni</a:t>
            </a:r>
            <a:r>
              <a:rPr lang="en-GB" dirty="0" smtClean="0"/>
              <a:t> procedure gives a corrected p value; in the case above,</a:t>
            </a:r>
          </a:p>
          <a:p>
            <a:r>
              <a:rPr lang="en-GB" dirty="0" smtClean="0"/>
              <a:t>the uncorrected p value for a voxel with a t statistic of 5.77 was 0.0000005;</a:t>
            </a:r>
          </a:p>
          <a:p>
            <a:r>
              <a:rPr lang="en-GB" dirty="0" smtClean="0"/>
              <a:t>the p value corrected for the number of comparisons is 0.05.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Spatial correlation means that there are fewer independent observations in</a:t>
            </a:r>
            <a:r>
              <a:rPr lang="en-GB" baseline="0" dirty="0" smtClean="0"/>
              <a:t> </a:t>
            </a:r>
            <a:r>
              <a:rPr lang="en-GB" dirty="0" smtClean="0"/>
              <a:t>the data than there are voxels.</a:t>
            </a:r>
          </a:p>
          <a:p>
            <a:endParaRPr lang="en-GB" dirty="0" smtClean="0"/>
          </a:p>
          <a:p>
            <a:r>
              <a:rPr lang="en-GB" dirty="0" smtClean="0"/>
              <a:t>This means that the </a:t>
            </a:r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</a:p>
          <a:p>
            <a:r>
              <a:rPr lang="en-GB" dirty="0" smtClean="0"/>
              <a:t>will be too conservative because the family–wise probability from equation</a:t>
            </a:r>
          </a:p>
          <a:p>
            <a:r>
              <a:rPr lang="en-GB" dirty="0" smtClean="0"/>
              <a:t>1 relies on the individual probability values being independent, so that we</a:t>
            </a:r>
          </a:p>
          <a:p>
            <a:r>
              <a:rPr lang="en-GB" dirty="0" smtClean="0"/>
              <a:t>can use multiplication to calculate the probability of combined events.</a:t>
            </a:r>
          </a:p>
          <a:p>
            <a:endParaRPr lang="en-GB" dirty="0" smtClean="0"/>
          </a:p>
          <a:p>
            <a:r>
              <a:rPr lang="en-GB" dirty="0" smtClean="0"/>
              <a:t>This is best illustrated by example.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03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 us take a single image slice, of 100 by 100 voxels, with a t statistic</a:t>
            </a:r>
          </a:p>
          <a:p>
            <a:r>
              <a:rPr lang="en-GB" dirty="0" smtClean="0"/>
              <a:t>value for each voxel. For the sake of simplicity, let the t statistics have very</a:t>
            </a:r>
          </a:p>
          <a:p>
            <a:r>
              <a:rPr lang="en-GB" dirty="0" smtClean="0"/>
              <a:t>high degrees of freedom, so that we can consider the t statistic values as</a:t>
            </a:r>
          </a:p>
          <a:p>
            <a:r>
              <a:rPr lang="en-GB" dirty="0" smtClean="0"/>
              <a:t>being from the normal distribution - i.e. that they are Z scores. We can</a:t>
            </a:r>
          </a:p>
          <a:p>
            <a:r>
              <a:rPr lang="en-GB" dirty="0" smtClean="0"/>
              <a:t>simulate this slice from a null distribution by filling the voxel values with</a:t>
            </a:r>
          </a:p>
          <a:p>
            <a:r>
              <a:rPr lang="en-GB" dirty="0" smtClean="0"/>
              <a:t>independent random numbers from the normal distribution, which results in</a:t>
            </a:r>
          </a:p>
          <a:p>
            <a:r>
              <a:rPr lang="en-GB" dirty="0" smtClean="0"/>
              <a:t>an image such as that in figure 1.</a:t>
            </a:r>
          </a:p>
          <a:p>
            <a:endParaRPr lang="en-GB" dirty="0" smtClean="0"/>
          </a:p>
          <a:p>
            <a:r>
              <a:rPr lang="en-GB" dirty="0" smtClean="0"/>
              <a:t>If this image had come from the analysis of real data, we might want to</a:t>
            </a:r>
          </a:p>
          <a:p>
            <a:r>
              <a:rPr lang="en-GB" dirty="0" smtClean="0"/>
              <a:t>test if any of the numbers in the image are more positive than is likely by</a:t>
            </a:r>
          </a:p>
          <a:p>
            <a:r>
              <a:rPr lang="en-GB" dirty="0" smtClean="0"/>
              <a:t>chance. The values are independent, so the </a:t>
            </a:r>
            <a:r>
              <a:rPr lang="en-GB" dirty="0" err="1" smtClean="0"/>
              <a:t>Bonferroni</a:t>
            </a:r>
            <a:r>
              <a:rPr lang="en-GB" dirty="0" smtClean="0"/>
              <a:t> correction will give an</a:t>
            </a:r>
          </a:p>
          <a:p>
            <a:r>
              <a:rPr lang="en-GB" dirty="0" smtClean="0"/>
              <a:t>accurate threshold. There are 10,000 Z scores, so the </a:t>
            </a:r>
            <a:r>
              <a:rPr lang="en-GB" dirty="0" err="1" smtClean="0"/>
              <a:t>Bonferroni</a:t>
            </a:r>
            <a:r>
              <a:rPr lang="en-GB" dirty="0" smtClean="0"/>
              <a:t> threshold,</a:t>
            </a:r>
            <a:br>
              <a:rPr lang="en-GB" dirty="0" smtClean="0"/>
            </a:br>
            <a:r>
              <a:rPr lang="en-GB" dirty="0" smtClean="0"/>
              <a:t>alpha, for a FWE rate of 0.05, is 0.05/10000 = 0.000005. This corresponds to</a:t>
            </a:r>
          </a:p>
          <a:p>
            <a:r>
              <a:rPr lang="en-GB" dirty="0" smtClean="0"/>
              <a:t>a Z score of 4.42. Given the null hypothesis (which is true in this case) we</a:t>
            </a:r>
          </a:p>
          <a:p>
            <a:r>
              <a:rPr lang="en-GB" dirty="0" smtClean="0"/>
              <a:t>would expect only 5 out of 100 such images to have one or more Z scores </a:t>
            </a:r>
          </a:p>
          <a:p>
            <a:r>
              <a:rPr lang="en-GB" dirty="0" smtClean="0"/>
              <a:t>more positive than 4.42.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0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situation changes if we add spatial correlation. Let us perform the</a:t>
            </a:r>
          </a:p>
          <a:p>
            <a:r>
              <a:rPr lang="en-GB" dirty="0" smtClean="0"/>
              <a:t>following procedure on the image: break up the image into squares of 10 by</a:t>
            </a:r>
          </a:p>
          <a:p>
            <a:r>
              <a:rPr lang="en-GB" dirty="0" smtClean="0"/>
              <a:t>10 pixels; for each square, calculate the mean of the 100 values contained;</a:t>
            </a:r>
          </a:p>
          <a:p>
            <a:r>
              <a:rPr lang="en-GB" dirty="0" smtClean="0"/>
              <a:t>replace the 100 random numbers in the square by the mean value1. The</a:t>
            </a:r>
          </a:p>
          <a:p>
            <a:r>
              <a:rPr lang="en-GB" dirty="0" smtClean="0"/>
              <a:t>image that results is shown in figure 2.</a:t>
            </a:r>
          </a:p>
          <a:p>
            <a:endParaRPr lang="en-GB" dirty="0" smtClean="0"/>
          </a:p>
          <a:p>
            <a:r>
              <a:rPr lang="en-GB" dirty="0" smtClean="0"/>
              <a:t>We still have 10000 numbers in our image, but there are only 10 by 10 =</a:t>
            </a:r>
          </a:p>
          <a:p>
            <a:r>
              <a:rPr lang="en-GB" dirty="0" smtClean="0"/>
              <a:t>100 numbers that are independent. The appropriate </a:t>
            </a:r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</a:p>
          <a:p>
            <a:r>
              <a:rPr lang="en-GB" dirty="0" smtClean="0"/>
              <a:t>is now 0.05 / 100 = 0.0005, which corresponds to a Z score of 3.29. We</a:t>
            </a:r>
          </a:p>
          <a:p>
            <a:r>
              <a:rPr lang="en-GB" dirty="0" smtClean="0"/>
              <a:t>would expect only 5 of 100 of such images to have a square of values greater</a:t>
            </a:r>
          </a:p>
          <a:p>
            <a:r>
              <a:rPr lang="en-GB" dirty="0" smtClean="0"/>
              <a:t>than 3.29 by chance. If we had assumed all the values were independent,</a:t>
            </a:r>
          </a:p>
          <a:p>
            <a:r>
              <a:rPr lang="en-GB" dirty="0" smtClean="0"/>
              <a:t>then we would have used the correction for 10,000 values, of alpha = 0.000005.</a:t>
            </a:r>
          </a:p>
          <a:p>
            <a:endParaRPr lang="en-GB" dirty="0" smtClean="0"/>
          </a:p>
          <a:p>
            <a:r>
              <a:rPr lang="en-GB" dirty="0" smtClean="0"/>
              <a:t>Because we actually have only 100 independent observations, equation 2,</a:t>
            </a:r>
          </a:p>
          <a:p>
            <a:r>
              <a:rPr lang="en-GB" dirty="0" smtClean="0"/>
              <a:t>with n = 100 and alpha = 0.000005, tells us that we expect a FWE rate of</a:t>
            </a:r>
          </a:p>
          <a:p>
            <a:r>
              <a:rPr lang="en-GB" dirty="0" smtClean="0"/>
              <a:t>0.0005, which is one hundred times lower (i.e. more conservative) than the</a:t>
            </a:r>
          </a:p>
          <a:p>
            <a:r>
              <a:rPr lang="en-GB" dirty="0" smtClean="0"/>
              <a:t>rate that we wanted.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89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procedure</a:t>
            </a:r>
            <a:r>
              <a:rPr lang="en-GB" dirty="0" smtClean="0"/>
              <a:t> just applied is a very </a:t>
            </a:r>
            <a:r>
              <a:rPr lang="en-GB" b="1" dirty="0" smtClean="0"/>
              <a:t>simple form of smoothing</a:t>
            </a:r>
            <a:r>
              <a:rPr lang="en-GB" dirty="0" smtClean="0"/>
              <a:t>. When we</a:t>
            </a:r>
          </a:p>
          <a:p>
            <a:r>
              <a:rPr lang="en-GB" dirty="0" smtClean="0"/>
              <a:t>smooth an image with a smoothing kernel such as a Gaussian, each value in</a:t>
            </a:r>
          </a:p>
          <a:p>
            <a:r>
              <a:rPr lang="en-GB" dirty="0" smtClean="0"/>
              <a:t>the image is replaced with a </a:t>
            </a:r>
            <a:r>
              <a:rPr lang="en-GB" b="1" dirty="0" smtClean="0"/>
              <a:t>weighted average of itself and its neighbours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Figure 3 shows the image from figure 1 after smoothing with a Gaussian</a:t>
            </a:r>
          </a:p>
          <a:p>
            <a:r>
              <a:rPr lang="en-GB" dirty="0" smtClean="0"/>
              <a:t>kernel of Full Width at Half Maximum (FWHM) of 10 pixels 2. An FWHM</a:t>
            </a:r>
          </a:p>
          <a:p>
            <a:r>
              <a:rPr lang="en-GB" dirty="0" smtClean="0"/>
              <a:t>of 10 pixels means that, at five pixels from the centre, the value of the kernel</a:t>
            </a:r>
          </a:p>
          <a:p>
            <a:r>
              <a:rPr lang="en-GB" dirty="0" smtClean="0"/>
              <a:t>is half its peak value. Smoothing has the effect of </a:t>
            </a:r>
            <a:r>
              <a:rPr lang="en-GB" b="1" dirty="0" smtClean="0"/>
              <a:t>blurring the image</a:t>
            </a:r>
            <a:r>
              <a:rPr lang="en-GB" dirty="0" smtClean="0"/>
              <a:t>, and</a:t>
            </a:r>
          </a:p>
          <a:p>
            <a:r>
              <a:rPr lang="en-GB" b="1" dirty="0" smtClean="0"/>
              <a:t>reduces the number of independent observations.</a:t>
            </a:r>
            <a:endParaRPr lang="en-GB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82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smoothed image contains spatial correlation</a:t>
            </a:r>
            <a:r>
              <a:rPr lang="en-GB" dirty="0" smtClean="0"/>
              <a:t>, which is typical of the</a:t>
            </a:r>
          </a:p>
          <a:p>
            <a:r>
              <a:rPr lang="en-GB" dirty="0" smtClean="0"/>
              <a:t>output from the analysis of functional imaging data. </a:t>
            </a:r>
          </a:p>
          <a:p>
            <a:endParaRPr lang="en-GB" dirty="0" smtClean="0"/>
          </a:p>
          <a:p>
            <a:r>
              <a:rPr lang="en-GB" dirty="0" smtClean="0"/>
              <a:t>We now have a problem,</a:t>
            </a:r>
            <a:r>
              <a:rPr lang="en-GB" baseline="0" dirty="0" smtClean="0"/>
              <a:t> </a:t>
            </a:r>
            <a:r>
              <a:rPr lang="en-GB" dirty="0" smtClean="0"/>
              <a:t>because there is </a:t>
            </a:r>
            <a:r>
              <a:rPr lang="en-GB" b="1" dirty="0" smtClean="0"/>
              <a:t>no simple way of calculating the number of independent observations in the smoothed data</a:t>
            </a:r>
            <a:r>
              <a:rPr lang="en-GB" dirty="0" smtClean="0"/>
              <a:t>, so we cannot use the </a:t>
            </a:r>
            <a:r>
              <a:rPr lang="en-GB" dirty="0" err="1" smtClean="0"/>
              <a:t>Bonferroni</a:t>
            </a:r>
            <a:r>
              <a:rPr lang="en-GB" dirty="0" smtClean="0"/>
              <a:t> correction.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This problem can be addressed using random field theory.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44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Resels</a:t>
            </a:r>
            <a:r>
              <a:rPr lang="en-GB" dirty="0" smtClean="0"/>
              <a:t> = resolution elements;</a:t>
            </a:r>
            <a:r>
              <a:rPr lang="en-GB" baseline="0" dirty="0" smtClean="0"/>
              <a:t> depend on smoothness and number of voxels (i.e. size of search region)!</a:t>
            </a:r>
            <a:endParaRPr lang="en-GB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salmon was shown the same social </a:t>
            </a:r>
            <a:r>
              <a:rPr lang="en-GB" dirty="0" err="1" smtClean="0"/>
              <a:t>perspectivetaking</a:t>
            </a:r>
            <a:endParaRPr lang="en-GB" dirty="0" smtClean="0"/>
          </a:p>
          <a:p>
            <a:r>
              <a:rPr lang="en-GB" dirty="0" smtClean="0"/>
              <a:t>task that was later administered to a group of human</a:t>
            </a:r>
          </a:p>
          <a:p>
            <a:r>
              <a:rPr lang="en-GB" dirty="0" smtClean="0"/>
              <a:t>subjects.</a:t>
            </a:r>
          </a:p>
          <a:p>
            <a:endParaRPr lang="en-GB" dirty="0" smtClean="0"/>
          </a:p>
          <a:p>
            <a:r>
              <a:rPr lang="en-GB" dirty="0" smtClean="0"/>
              <a:t>Sagittal and axial images of significant brain voxels in the task &gt; rest contrast. The parameters for this comparison</a:t>
            </a:r>
          </a:p>
          <a:p>
            <a:r>
              <a:rPr lang="en-GB" dirty="0" smtClean="0"/>
              <a:t>were t(131) &gt; 3.15, p(uncorrected) &lt; 0.001, 3 voxel extent threshold. Two clusters were observed in the salmon central</a:t>
            </a:r>
          </a:p>
          <a:p>
            <a:r>
              <a:rPr lang="en-GB" dirty="0" smtClean="0"/>
              <a:t>nervous system. One cluster was observed in the medial brain cavity and another was observed in the upper spinal column.</a:t>
            </a:r>
          </a:p>
          <a:p>
            <a:endParaRPr lang="en-GB" dirty="0" smtClean="0"/>
          </a:p>
          <a:p>
            <a:r>
              <a:rPr lang="en-GB" dirty="0" smtClean="0"/>
              <a:t>Statistics that were uncorrected for multiple comparisons</a:t>
            </a:r>
          </a:p>
          <a:p>
            <a:r>
              <a:rPr lang="en-GB" dirty="0" smtClean="0"/>
              <a:t>showed active voxel clusters in the salmon’s brain</a:t>
            </a:r>
          </a:p>
          <a:p>
            <a:r>
              <a:rPr lang="en-GB" dirty="0" smtClean="0"/>
              <a:t>cavity and spinal column. Statistics controlling for the </a:t>
            </a:r>
            <a:r>
              <a:rPr lang="en-GB" dirty="0" err="1" smtClean="0"/>
              <a:t>familywise</a:t>
            </a:r>
            <a:endParaRPr lang="en-GB" dirty="0" smtClean="0"/>
          </a:p>
          <a:p>
            <a:r>
              <a:rPr lang="en-GB" dirty="0" smtClean="0"/>
              <a:t>error rate (FWER) and false discovery rate (FDR) both</a:t>
            </a:r>
          </a:p>
          <a:p>
            <a:r>
              <a:rPr lang="en-GB" dirty="0" smtClean="0"/>
              <a:t>indicated that no active voxels were present, even at relaxed</a:t>
            </a:r>
          </a:p>
          <a:p>
            <a:r>
              <a:rPr lang="en-GB" dirty="0" smtClean="0"/>
              <a:t>statistical thresholds.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4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practice,</a:t>
            </a:r>
            <a:r>
              <a:rPr lang="en-GB" baseline="0" dirty="0" smtClean="0"/>
              <a:t> </a:t>
            </a:r>
            <a:r>
              <a:rPr lang="en-GB" dirty="0" smtClean="0"/>
              <a:t>smoothness is calculated using the residual values from the statistical</a:t>
            </a:r>
            <a:r>
              <a:rPr lang="en-GB" baseline="0" dirty="0" smtClean="0"/>
              <a:t> </a:t>
            </a:r>
            <a:r>
              <a:rPr lang="en-GB" dirty="0" smtClean="0"/>
              <a:t>analysis </a:t>
            </a:r>
            <a:r>
              <a:rPr lang="en-GB" dirty="0" smtClean="0">
                <a:sym typeface="Wingdings"/>
              </a:rPr>
              <a:t> Y = </a:t>
            </a:r>
            <a:r>
              <a:rPr lang="en-GB" dirty="0" err="1" smtClean="0">
                <a:sym typeface="Wingdings"/>
              </a:rPr>
              <a:t>bX</a:t>
            </a:r>
            <a:r>
              <a:rPr lang="en-GB" baseline="0" dirty="0" smtClean="0">
                <a:sym typeface="Wingdings"/>
              </a:rPr>
              <a:t> + e  b = beta = scaling values, X = design matrix, e = residual error</a:t>
            </a:r>
          </a:p>
          <a:p>
            <a:r>
              <a:rPr lang="en-GB" dirty="0" err="1" smtClean="0"/>
              <a:t>I.i.d</a:t>
            </a:r>
            <a:r>
              <a:rPr lang="en-GB" dirty="0" smtClean="0"/>
              <a:t>. noise = independently and identically distributed noise </a:t>
            </a:r>
            <a:r>
              <a:rPr lang="en-GB" dirty="0" smtClean="0">
                <a:sym typeface="Wingdings"/>
              </a:rPr>
              <a:t> all variables have the same probability distribution</a:t>
            </a:r>
            <a:r>
              <a:rPr lang="en-GB" baseline="0" dirty="0" smtClean="0">
                <a:sym typeface="Wingdings"/>
              </a:rPr>
              <a:t> and are mutual INDEPENDENT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resel</a:t>
            </a:r>
            <a:r>
              <a:rPr lang="en-GB" dirty="0" smtClean="0"/>
              <a:t> is simply defined as a block</a:t>
            </a:r>
            <a:r>
              <a:rPr lang="en-GB" baseline="0" dirty="0" smtClean="0"/>
              <a:t> of values (e.g. pixels) that is </a:t>
            </a:r>
            <a:r>
              <a:rPr lang="en-GB" i="1" baseline="0" dirty="0" smtClean="0"/>
              <a:t>the same size as the FWHM</a:t>
            </a:r>
            <a:endParaRPr lang="en-GB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39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Leonhard Euler (1797-1783), Swiss mathematician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smtClean="0">
                <a:latin typeface="Arial" charset="0"/>
                <a:sym typeface="Wingdings"/>
              </a:rPr>
              <a:t> </a:t>
            </a:r>
            <a:r>
              <a:rPr lang="en-US" dirty="0" smtClean="0">
                <a:latin typeface="Arial" charset="0"/>
              </a:rPr>
              <a:t>Seven bridges of K</a:t>
            </a:r>
            <a:r>
              <a:rPr lang="ru-RU" dirty="0" err="1" smtClean="0">
                <a:latin typeface="Lucida Grande" charset="0"/>
              </a:rPr>
              <a:t>ӧ</a:t>
            </a:r>
            <a:r>
              <a:rPr lang="en-US" dirty="0" err="1" smtClean="0">
                <a:latin typeface="Arial" charset="0"/>
              </a:rPr>
              <a:t>nisberg</a:t>
            </a: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09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we increase</a:t>
            </a:r>
            <a:r>
              <a:rPr lang="en-GB" baseline="0" dirty="0" smtClean="0"/>
              <a:t> </a:t>
            </a:r>
            <a:r>
              <a:rPr lang="en-GB" dirty="0" smtClean="0"/>
              <a:t>the Z score threshold to 2.75, we find that the two central blobs disappear –</a:t>
            </a:r>
          </a:p>
          <a:p>
            <a:r>
              <a:rPr lang="en-GB" dirty="0" smtClean="0"/>
              <a:t>because the Z scores were less than 2.75.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01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this equation, it follows</a:t>
            </a:r>
            <a:r>
              <a:rPr lang="en-GB" baseline="0" dirty="0" smtClean="0"/>
              <a:t> that</a:t>
            </a:r>
            <a:r>
              <a:rPr lang="en-GB" dirty="0" smtClean="0"/>
              <a:t> the threshold depends only on the number of </a:t>
            </a:r>
            <a:r>
              <a:rPr lang="en-GB" dirty="0" err="1" smtClean="0"/>
              <a:t>resels</a:t>
            </a:r>
            <a:r>
              <a:rPr lang="en-GB" dirty="0" smtClean="0"/>
              <a:t> in our image.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70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graph does a reasonable job of predicting</a:t>
            </a:r>
            <a:r>
              <a:rPr lang="en-GB" baseline="0" dirty="0" smtClean="0"/>
              <a:t> </a:t>
            </a:r>
            <a:r>
              <a:rPr lang="en-GB" dirty="0" smtClean="0"/>
              <a:t>the EC in our image; at a Z threshold of 2.5 it predicted an EC of 1.9, when</a:t>
            </a:r>
            <a:r>
              <a:rPr lang="en-GB" baseline="0" dirty="0" smtClean="0"/>
              <a:t> </a:t>
            </a:r>
            <a:r>
              <a:rPr lang="en-GB" dirty="0" smtClean="0"/>
              <a:t>we observed a value of 3; at Z=2.75 it predicted an EC of 1.1, for an observed</a:t>
            </a:r>
            <a:r>
              <a:rPr lang="en-GB" baseline="0" dirty="0" smtClean="0"/>
              <a:t> </a:t>
            </a:r>
            <a:r>
              <a:rPr lang="en-GB" dirty="0" smtClean="0"/>
              <a:t>EC of 1.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75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this equation, it follows</a:t>
            </a:r>
            <a:r>
              <a:rPr lang="en-GB" baseline="0" dirty="0" smtClean="0"/>
              <a:t> that</a:t>
            </a:r>
            <a:r>
              <a:rPr lang="en-GB" dirty="0" smtClean="0"/>
              <a:t> the threshold depends only on the number of </a:t>
            </a:r>
            <a:r>
              <a:rPr lang="en-GB" dirty="0" err="1" smtClean="0"/>
              <a:t>resels</a:t>
            </a:r>
            <a:r>
              <a:rPr lang="en-GB" dirty="0" smtClean="0"/>
              <a:t> in our image.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70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8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Voxel-level inference based on height</a:t>
            </a:r>
            <a:r>
              <a:rPr lang="en-GB" baseline="0" dirty="0" smtClean="0"/>
              <a:t> </a:t>
            </a:r>
            <a:r>
              <a:rPr lang="en-GB" dirty="0" smtClean="0"/>
              <a:t>thresholds asks: </a:t>
            </a:r>
            <a:r>
              <a:rPr lang="en-GB" i="1" dirty="0" smtClean="0"/>
              <a:t>is activation at a given voxel significantly</a:t>
            </a:r>
            <a:r>
              <a:rPr lang="en-GB" i="1" baseline="0" dirty="0" smtClean="0"/>
              <a:t> </a:t>
            </a:r>
            <a:r>
              <a:rPr lang="en-GB" i="1" dirty="0" smtClean="0"/>
              <a:t>non-zero?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Bigger framework: cluster-level and set-level inference. These require</a:t>
            </a:r>
            <a:r>
              <a:rPr lang="en-GB" baseline="0" dirty="0" smtClean="0"/>
              <a:t> </a:t>
            </a:r>
            <a:r>
              <a:rPr lang="en-GB" b="1" dirty="0" smtClean="0"/>
              <a:t>height and spatial extent thresholds </a:t>
            </a:r>
            <a:r>
              <a:rPr lang="en-GB" dirty="0" smtClean="0"/>
              <a:t>to be specified by the user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Corrected</a:t>
            </a:r>
            <a:r>
              <a:rPr lang="en-GB" baseline="0" dirty="0" smtClean="0"/>
              <a:t> </a:t>
            </a:r>
            <a:r>
              <a:rPr lang="en-GB" dirty="0" smtClean="0"/>
              <a:t>p-values can then be derived that pertain to…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0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Autocorrelation function need not be Gaussian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GB" dirty="0" smtClean="0"/>
              <a:t>If the data have been sufficiently smoothed and the General Linear Models</a:t>
            </a:r>
            <a:r>
              <a:rPr lang="en-GB" baseline="0" dirty="0" smtClean="0"/>
              <a:t> </a:t>
            </a:r>
            <a:r>
              <a:rPr lang="en-GB" dirty="0" smtClean="0"/>
              <a:t>correctly specified (so that the errors are indeed Gaussian) then the RFT</a:t>
            </a:r>
            <a:r>
              <a:rPr lang="en-GB" baseline="0" dirty="0" smtClean="0"/>
              <a:t> </a:t>
            </a:r>
            <a:r>
              <a:rPr lang="en-GB" dirty="0" smtClean="0"/>
              <a:t>assumptions will be met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01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E.g. in random effects analysis (chp.12) with a small</a:t>
            </a:r>
            <a:r>
              <a:rPr lang="en-GB" baseline="0" dirty="0" smtClean="0"/>
              <a:t> </a:t>
            </a:r>
            <a:r>
              <a:rPr lang="en-GB" dirty="0" smtClean="0"/>
              <a:t>number of subjects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/>
              </a:rPr>
              <a:t> </a:t>
            </a:r>
            <a:r>
              <a:rPr lang="en-GB" dirty="0" smtClean="0"/>
              <a:t>because the resulting error fields will not be very</a:t>
            </a:r>
            <a:r>
              <a:rPr lang="en-GB" baseline="0" dirty="0" smtClean="0"/>
              <a:t> </a:t>
            </a:r>
            <a:r>
              <a:rPr lang="en-GB" dirty="0" smtClean="0"/>
              <a:t>smooth and so may violate the ‘reasonable lattice approximation’ assumption.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87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Activations</a:t>
            </a:r>
            <a:r>
              <a:rPr lang="en-GB" baseline="0" dirty="0" smtClean="0"/>
              <a:t> </a:t>
            </a:r>
            <a:r>
              <a:rPr lang="en-GB" dirty="0" smtClean="0"/>
              <a:t>Significant at</a:t>
            </a:r>
            <a:r>
              <a:rPr lang="en-GB" baseline="0" dirty="0" smtClean="0"/>
              <a:t> </a:t>
            </a:r>
            <a:r>
              <a:rPr lang="en-GB" dirty="0" smtClean="0"/>
              <a:t>Cluster level</a:t>
            </a:r>
            <a:r>
              <a:rPr lang="en-GB" baseline="0" dirty="0" smtClean="0"/>
              <a:t> </a:t>
            </a:r>
            <a:r>
              <a:rPr lang="en-GB" dirty="0" smtClean="0"/>
              <a:t>But not at</a:t>
            </a:r>
            <a:r>
              <a:rPr lang="en-GB" baseline="0" dirty="0" smtClean="0"/>
              <a:t> </a:t>
            </a:r>
            <a:r>
              <a:rPr lang="en-GB" dirty="0" smtClean="0"/>
              <a:t>Voxel Level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64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Activations Significant at</a:t>
            </a:r>
            <a:r>
              <a:rPr lang="en-GB" baseline="0" dirty="0" smtClean="0"/>
              <a:t> </a:t>
            </a:r>
            <a:r>
              <a:rPr lang="en-GB" dirty="0" smtClean="0"/>
              <a:t>Voxel and</a:t>
            </a:r>
            <a:r>
              <a:rPr lang="en-GB" baseline="0" dirty="0" smtClean="0"/>
              <a:t> </a:t>
            </a:r>
            <a:r>
              <a:rPr lang="en-GB" dirty="0" smtClean="0"/>
              <a:t>Cluster level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Überschrift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9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2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</a:t>
            </a:r>
            <a:r>
              <a:rPr lang="en-GB" dirty="0" smtClean="0"/>
              <a:t>fitted a statistical model to</a:t>
            </a:r>
          </a:p>
          <a:p>
            <a:r>
              <a:rPr lang="en-GB" dirty="0" smtClean="0"/>
              <a:t>the data, to give us model parameters.</a:t>
            </a:r>
          </a:p>
          <a:p>
            <a:r>
              <a:rPr lang="en-GB" dirty="0" smtClean="0"/>
              <a:t>We then use the model parameters</a:t>
            </a:r>
          </a:p>
          <a:p>
            <a:r>
              <a:rPr lang="en-GB" dirty="0" smtClean="0"/>
              <a:t>to look for an effect we are interested in, such as the difference between a</a:t>
            </a:r>
          </a:p>
          <a:p>
            <a:r>
              <a:rPr lang="en-GB" dirty="0" smtClean="0"/>
              <a:t>task and baseline. </a:t>
            </a:r>
          </a:p>
          <a:p>
            <a:endParaRPr lang="en-GB" dirty="0" smtClean="0"/>
          </a:p>
          <a:p>
            <a:r>
              <a:rPr lang="en-GB" dirty="0" smtClean="0"/>
              <a:t>To do this, we usually calculate a statistic (t-values) for each brain</a:t>
            </a:r>
          </a:p>
          <a:p>
            <a:r>
              <a:rPr lang="en-GB" dirty="0" smtClean="0"/>
              <a:t>voxel that tests for the effect of interest in that voxel. </a:t>
            </a:r>
          </a:p>
          <a:p>
            <a:endParaRPr lang="en-GB" dirty="0" smtClean="0"/>
          </a:p>
          <a:p>
            <a:r>
              <a:rPr lang="en-GB" dirty="0" smtClean="0"/>
              <a:t>When we calculate a statistic, we often want to decide whether the statistic</a:t>
            </a:r>
          </a:p>
          <a:p>
            <a:r>
              <a:rPr lang="en-GB" dirty="0" smtClean="0"/>
              <a:t>represents convincing evidence of the effect we are interested in. Usually we</a:t>
            </a:r>
          </a:p>
          <a:p>
            <a:r>
              <a:rPr lang="en-GB" dirty="0" smtClean="0"/>
              <a:t>test the statistic against the null hypothesis, which is the hypothesis that</a:t>
            </a:r>
          </a:p>
          <a:p>
            <a:r>
              <a:rPr lang="en-GB" dirty="0" smtClean="0"/>
              <a:t>there is no effect. If the statistic is not compatible with the null hypothesis,</a:t>
            </a:r>
          </a:p>
          <a:p>
            <a:r>
              <a:rPr lang="en-GB" dirty="0" smtClean="0"/>
              <a:t>we may conclude that there is an effect. </a:t>
            </a:r>
          </a:p>
          <a:p>
            <a:endParaRPr lang="en-GB" dirty="0" smtClean="0"/>
          </a:p>
          <a:p>
            <a:r>
              <a:rPr lang="en-GB" dirty="0" smtClean="0"/>
              <a:t>To test against the null hypothesis,</a:t>
            </a:r>
          </a:p>
          <a:p>
            <a:r>
              <a:rPr lang="en-GB" dirty="0" smtClean="0"/>
              <a:t>we can compare our statistic value to a null distribution, which is the</a:t>
            </a:r>
          </a:p>
          <a:p>
            <a:r>
              <a:rPr lang="en-GB" dirty="0" smtClean="0"/>
              <a:t>distribution of statistic values we would expect if there is no effect. Using</a:t>
            </a:r>
          </a:p>
          <a:p>
            <a:r>
              <a:rPr lang="en-GB" dirty="0" smtClean="0"/>
              <a:t>the null distribution, we can estimate how likely it is that our statistic could</a:t>
            </a:r>
          </a:p>
          <a:p>
            <a:r>
              <a:rPr lang="en-GB" dirty="0" smtClean="0"/>
              <a:t>have come about by chance. We may find that the result we found has a 5%</a:t>
            </a:r>
          </a:p>
          <a:p>
            <a:r>
              <a:rPr lang="en-GB" dirty="0" smtClean="0"/>
              <a:t>chance of resulting from a null distribution. We therefore decide to reject the</a:t>
            </a:r>
          </a:p>
          <a:p>
            <a:r>
              <a:rPr lang="en-GB" dirty="0" smtClean="0"/>
              <a:t>null hypothesis, and accept the alternative hypothesis that there is an effect.</a:t>
            </a:r>
          </a:p>
          <a:p>
            <a:endParaRPr lang="en-GB" dirty="0" smtClean="0"/>
          </a:p>
          <a:p>
            <a:r>
              <a:rPr lang="en-GB" dirty="0" smtClean="0"/>
              <a:t>In rejecting the null hypothesis, we must accept a 5% chance that the result</a:t>
            </a:r>
          </a:p>
          <a:p>
            <a:r>
              <a:rPr lang="en-GB" dirty="0" smtClean="0"/>
              <a:t>has in fact arisen when there is in fact no effect, i.e. the null hypothesis is</a:t>
            </a:r>
          </a:p>
          <a:p>
            <a:r>
              <a:rPr lang="en-GB" dirty="0" smtClean="0"/>
              <a:t>true. 5% is our expected type I error rate, or the chance that we take that</a:t>
            </a:r>
          </a:p>
          <a:p>
            <a:r>
              <a:rPr lang="en-GB" dirty="0" smtClean="0"/>
              <a:t>we are wrong when we reject the null hypothesis.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1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situation is more complicated in functional imaging because we have</a:t>
            </a:r>
          </a:p>
          <a:p>
            <a:r>
              <a:rPr lang="en-GB" dirty="0" smtClean="0"/>
              <a:t>many voxels and therefore many statistic values. If we do not know where in</a:t>
            </a:r>
          </a:p>
          <a:p>
            <a:r>
              <a:rPr lang="en-GB" dirty="0" smtClean="0"/>
              <a:t>the brain our effect will occur, our hypothesis refers to the whole volume of</a:t>
            </a:r>
          </a:p>
          <a:p>
            <a:r>
              <a:rPr lang="en-GB" dirty="0" smtClean="0"/>
              <a:t>statistics in the brain.</a:t>
            </a:r>
          </a:p>
          <a:p>
            <a:endParaRPr lang="en-GB" dirty="0" smtClean="0"/>
          </a:p>
          <a:p>
            <a:r>
              <a:rPr lang="en-GB" dirty="0" smtClean="0"/>
              <a:t>Evidence against the null hypothesis would be that</a:t>
            </a:r>
          </a:p>
          <a:p>
            <a:r>
              <a:rPr lang="en-GB" dirty="0" smtClean="0"/>
              <a:t>the whole observed volume of values is unlikely to have arisen from a null</a:t>
            </a:r>
          </a:p>
          <a:p>
            <a:r>
              <a:rPr lang="en-GB" dirty="0" smtClean="0"/>
              <a:t>distribution. The question we are asking is now a question about the volume,</a:t>
            </a:r>
          </a:p>
          <a:p>
            <a:r>
              <a:rPr lang="en-GB" dirty="0" smtClean="0"/>
              <a:t>or family of voxel statistics, and the risk of error that we are prepared to</a:t>
            </a:r>
          </a:p>
          <a:p>
            <a:r>
              <a:rPr lang="en-GB" dirty="0" smtClean="0"/>
              <a:t>accept is the Family–Wise Error rate (FWE) — which is the likelihood that</a:t>
            </a:r>
          </a:p>
          <a:p>
            <a:r>
              <a:rPr lang="en-GB" dirty="0" smtClean="0"/>
              <a:t>this family of voxel values could have arisen by chance.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8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8C04-6E8A-48A8-A2C1-66D2F0E72C2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F3F3F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337300"/>
            <a:ext cx="8515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064F9A9-B87E-4FB1-9559-4F7149A2FE6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101" name="Picture 5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l.ion.ucl.ac.uk/spm/course/video/%23RFT" TargetMode="External"/><Relationship Id="rId3" Type="http://schemas.openxmlformats.org/officeDocument/2006/relationships/hyperlink" Target="https://webmail.maastrichtuniversity.nl/owa/redir.aspx?C=22ef3061b03c49eb8c353aa004a44bc5&amp;URL=http://www.fil.ion.ucl.ac.uk/spm/course/video/%23MEEG_MC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8496300" cy="1368425"/>
          </a:xfrm>
        </p:spPr>
        <p:txBody>
          <a:bodyPr/>
          <a:lstStyle/>
          <a:p>
            <a:r>
              <a:rPr lang="en-GB" dirty="0" smtClean="0"/>
              <a:t>Methods for Dummies </a:t>
            </a:r>
            <a:br>
              <a:rPr lang="en-GB" dirty="0" smtClean="0"/>
            </a:br>
            <a:r>
              <a:rPr lang="en-GB" sz="6000" dirty="0" smtClean="0"/>
              <a:t>Random Field Theory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247778" y="6137598"/>
            <a:ext cx="4896222" cy="720402"/>
          </a:xfrm>
        </p:spPr>
        <p:txBody>
          <a:bodyPr/>
          <a:lstStyle/>
          <a:p>
            <a:r>
              <a:rPr lang="en-GB" sz="2000" dirty="0" smtClean="0"/>
              <a:t>Annika </a:t>
            </a:r>
            <a:r>
              <a:rPr lang="en-GB" sz="2000" dirty="0" err="1" smtClean="0"/>
              <a:t>Lübbert</a:t>
            </a:r>
            <a:r>
              <a:rPr lang="en-GB" sz="2000" dirty="0" smtClean="0"/>
              <a:t> &amp; Marian Schneider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59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" y="764704"/>
            <a:ext cx="8813478" cy="1296988"/>
          </a:xfrm>
        </p:spPr>
        <p:txBody>
          <a:bodyPr/>
          <a:lstStyle/>
          <a:p>
            <a:r>
              <a:rPr lang="en-GB" dirty="0"/>
              <a:t>Neural Correlates of Interspecies Perspective Taking </a:t>
            </a:r>
            <a:r>
              <a:rPr lang="en-GB" dirty="0" smtClean="0"/>
              <a:t>in the </a:t>
            </a:r>
            <a:r>
              <a:rPr lang="en-GB" dirty="0"/>
              <a:t>Post-Mortem Atlantic </a:t>
            </a:r>
            <a:r>
              <a:rPr lang="en-GB" dirty="0" smtClean="0"/>
              <a:t>Salmon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6368568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3703" y="365891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</a:t>
            </a:r>
            <a:r>
              <a:rPr lang="en-GB" i="1" dirty="0"/>
              <a:t>&gt; </a:t>
            </a:r>
            <a:r>
              <a:rPr lang="en-GB" dirty="0"/>
              <a:t>rest contrast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t(131) &gt; 3.15, p(uncorrected) &lt; 0.001, </a:t>
            </a:r>
            <a:endParaRPr lang="en-GB" dirty="0" smtClean="0"/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resulting in 3 false positives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996952"/>
            <a:ext cx="8496300" cy="1368425"/>
          </a:xfrm>
        </p:spPr>
        <p:txBody>
          <a:bodyPr/>
          <a:lstStyle/>
          <a:p>
            <a:r>
              <a:rPr lang="en-GB" dirty="0" smtClean="0"/>
              <a:t>2. Classical Approach to MCP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4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</a:t>
            </a:r>
            <a:endParaRPr lang="en-GB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93763" y="1371601"/>
            <a:ext cx="6774581" cy="44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2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200" dirty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200" dirty="0" smtClean="0">
                <a:latin typeface="Arial" charset="0"/>
                <a:ea typeface="ＭＳ Ｐゴシック" charset="0"/>
                <a:sym typeface="Symbol"/>
              </a:rPr>
              <a:t>      </a:t>
            </a:r>
            <a:r>
              <a:rPr lang="en-GB" sz="3200" dirty="0">
                <a:latin typeface="Arial" charset="0"/>
                <a:ea typeface="ＭＳ Ｐゴシック" charset="0"/>
                <a:sym typeface="Symbol"/>
              </a:rPr>
              <a:t>= P</a:t>
            </a:r>
            <a:r>
              <a:rPr lang="en-GB" sz="3200" baseline="-25000" dirty="0">
                <a:latin typeface="Arial" charset="0"/>
                <a:ea typeface="ＭＳ Ｐゴシック" charset="0"/>
                <a:sym typeface="Symbol"/>
              </a:rPr>
              <a:t>FWE </a:t>
            </a:r>
            <a:r>
              <a:rPr lang="en-GB" sz="3200" dirty="0">
                <a:latin typeface="Arial" charset="0"/>
                <a:ea typeface="ＭＳ Ｐゴシック" charset="0"/>
                <a:sym typeface="Symbol"/>
              </a:rPr>
              <a:t>/ n</a:t>
            </a:r>
          </a:p>
          <a:p>
            <a:pPr eaLnBrk="1" hangingPunct="1"/>
            <a:endParaRPr lang="de-DE" altLang="en-US" sz="2000" b="1" dirty="0">
              <a:solidFill>
                <a:srgbClr val="6600CC"/>
              </a:solidFill>
              <a:sym typeface="Symbol" pitchFamily="18" charset="2"/>
            </a:endParaRPr>
          </a:p>
          <a:p>
            <a:pPr eaLnBrk="1" hangingPunct="1"/>
            <a:r>
              <a:rPr lang="el-GR" altLang="en-US" sz="2000" dirty="0" smtClean="0">
                <a:sym typeface="Symbol" pitchFamily="18" charset="2"/>
              </a:rPr>
              <a:t>α</a:t>
            </a:r>
            <a:r>
              <a:rPr lang="en-GB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>
                <a:sym typeface="Symbol" pitchFamily="18" charset="2"/>
              </a:rPr>
              <a:t>= </a:t>
            </a:r>
            <a:r>
              <a:rPr lang="en-US" altLang="en-US" sz="2000" dirty="0" smtClean="0">
                <a:sym typeface="Symbol" pitchFamily="18" charset="2"/>
              </a:rPr>
              <a:t>new single-voxel threshold</a:t>
            </a:r>
            <a:endParaRPr lang="en-US" altLang="en-US" sz="2000" dirty="0">
              <a:sym typeface="Symbol" pitchFamily="18" charset="2"/>
            </a:endParaRPr>
          </a:p>
          <a:p>
            <a:pPr eaLnBrk="1" hangingPunct="1"/>
            <a:r>
              <a:rPr lang="de-DE" altLang="en-US" sz="2000" dirty="0">
                <a:sym typeface="Symbol" pitchFamily="18" charset="2"/>
              </a:rPr>
              <a:t>n = number of </a:t>
            </a:r>
            <a:r>
              <a:rPr lang="de-DE" altLang="en-US" sz="2000" dirty="0" smtClean="0">
                <a:sym typeface="Symbol" pitchFamily="18" charset="2"/>
              </a:rPr>
              <a:t>tests (i.e. Voxels)</a:t>
            </a:r>
          </a:p>
          <a:p>
            <a:pPr eaLnBrk="1" hangingPunct="1"/>
            <a:r>
              <a:rPr lang="de-DE" altLang="en-US" sz="2000" dirty="0" smtClean="0">
                <a:sym typeface="Symbol" pitchFamily="18" charset="2"/>
              </a:rPr>
              <a:t>FWE </a:t>
            </a:r>
            <a:r>
              <a:rPr lang="de-DE" altLang="en-US" sz="2000" dirty="0" smtClean="0">
                <a:sym typeface="Symbol" pitchFamily="18" charset="2"/>
              </a:rPr>
              <a:t>= </a:t>
            </a:r>
            <a:r>
              <a:rPr lang="de-DE" altLang="en-US" sz="2000" dirty="0" smtClean="0">
                <a:sym typeface="Symbol" pitchFamily="18" charset="2"/>
              </a:rPr>
              <a:t>family-wise error</a:t>
            </a:r>
            <a:endParaRPr lang="de-DE" altLang="en-US" sz="2000" dirty="0">
              <a:sym typeface="Symbol" pitchFamily="18" charset="2"/>
            </a:endParaRPr>
          </a:p>
          <a:p>
            <a:pPr eaLnBrk="1" hangingPunct="1"/>
            <a:endParaRPr lang="de-DE" altLang="en-US" sz="2000" dirty="0">
              <a:sym typeface="Symbol" pitchFamily="18" charset="2"/>
            </a:endParaRPr>
          </a:p>
          <a:p>
            <a:pPr eaLnBrk="1" hangingPunct="1"/>
            <a:endParaRPr lang="de-DE" altLang="en-US" sz="2000" dirty="0">
              <a:sym typeface="Symbol" pitchFamily="18" charset="2"/>
            </a:endParaRPr>
          </a:p>
          <a:p>
            <a:pPr eaLnBrk="1" hangingPunct="1"/>
            <a:endParaRPr lang="de-DE" altLang="en-US" sz="3200" dirty="0">
              <a:sym typeface="Symbol" pitchFamily="18" charset="2"/>
            </a:endParaRPr>
          </a:p>
          <a:p>
            <a:pPr eaLnBrk="1" hangingPunct="1"/>
            <a:endParaRPr lang="de-DE" alt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37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47882"/>
            <a:ext cx="8489950" cy="1296988"/>
          </a:xfrm>
        </p:spPr>
        <p:txBody>
          <a:bodyPr/>
          <a:lstStyle/>
          <a:p>
            <a:r>
              <a:rPr lang="en-GB" dirty="0" err="1" smtClean="0"/>
              <a:t>Bonferroni</a:t>
            </a:r>
            <a:r>
              <a:rPr lang="en-GB" dirty="0" smtClean="0"/>
              <a:t> Correction Example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6368" y="1566828"/>
            <a:ext cx="7105952" cy="45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Symbol" pitchFamily="18" charset="2"/>
              <a:buChar char="b"/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          = 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/ 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e.g. 100,000 t stats, all with 40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d.f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For P</a:t>
            </a:r>
            <a:r>
              <a:rPr lang="en-GB" sz="2000" baseline="-25000" dirty="0" smtClean="0">
                <a:latin typeface="Arial" charset="0"/>
                <a:ea typeface="ＭＳ Ｐゴシック" charset="0"/>
                <a:sym typeface="Symbol"/>
              </a:rPr>
              <a:t>FWE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of 0.05: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0.05/100000 = 0.0000005 ,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corresponding t=5.77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=&gt; a voxel statistic of t&gt;5.77 has only a 5% chance of arising anywhere in a volume of 100,000 t stats drawn from the null distribution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41630" y="1818856"/>
            <a:ext cx="180020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27784" y="1791854"/>
            <a:ext cx="180020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988357" y="2313712"/>
            <a:ext cx="180020" cy="16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656" y="1305218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</a:t>
            </a:r>
            <a:r>
              <a:rPr lang="en-GB" sz="1400" dirty="0" smtClean="0"/>
              <a:t>ingle-voxel probability threshold </a:t>
            </a:r>
            <a:r>
              <a:rPr lang="en-GB" sz="1400" dirty="0">
                <a:latin typeface="Arial" charset="0"/>
                <a:ea typeface="ＭＳ Ｐゴシック" charset="0"/>
                <a:sym typeface="Symbol"/>
              </a:rPr>
              <a:t>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07804" y="14129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Number of voxels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23137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Family-wise error rate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7674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Bonferroni</a:t>
            </a:r>
            <a:r>
              <a:rPr lang="en-GB" dirty="0" smtClean="0"/>
              <a:t> is too conservative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6216" y="1556792"/>
            <a:ext cx="5603672" cy="509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Functional imaging data has a degree of </a:t>
            </a:r>
            <a:r>
              <a:rPr lang="en-GB" b="1" dirty="0" smtClean="0">
                <a:latin typeface="Arial" charset="0"/>
                <a:ea typeface="ＭＳ Ｐゴシック" charset="0"/>
                <a:sym typeface="Symbol"/>
              </a:rPr>
              <a:t>spatial correlation </a:t>
            </a: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Number of independent values &lt; number of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voxels</a:t>
            </a:r>
            <a:endParaRPr lang="en-GB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12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12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Why?</a:t>
            </a:r>
            <a:endParaRPr lang="en-GB" sz="11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The way that the scanner collects and reconstructs the image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Physiology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Spatial 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preprocessing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 (</a:t>
            </a:r>
            <a:r>
              <a:rPr lang="en-GB" dirty="0" err="1" smtClean="0">
                <a:latin typeface="Arial" charset="0"/>
                <a:ea typeface="ＭＳ Ｐゴシック" charset="0"/>
                <a:sym typeface="Symbol"/>
              </a:rPr>
              <a:t>resampling</a:t>
            </a: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, smoothing)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4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ＭＳ Ｐゴシック" charset="0"/>
                <a:sym typeface="Symbol"/>
              </a:rPr>
              <a:t>Fundamental problem: image data represent situation in which we have a continuous statistic image, not a series of independent tests 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baseline="30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3600" dirty="0" smtClean="0">
                <a:latin typeface="Arial" charset="0"/>
                <a:ea typeface="ＭＳ Ｐゴシック" charset="0"/>
                <a:sym typeface="Symbol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3600" dirty="0" smtClean="0">
              <a:latin typeface="Arial" charset="0"/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Spatial Correlation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36533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44850" y="2420888"/>
            <a:ext cx="3347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Single slice image with 100 by 100 voxels</a:t>
            </a:r>
          </a:p>
          <a:p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illing </a:t>
            </a:r>
            <a:r>
              <a:rPr lang="en-GB" dirty="0"/>
              <a:t>the voxel values with</a:t>
            </a:r>
          </a:p>
          <a:p>
            <a:r>
              <a:rPr lang="en-GB" dirty="0"/>
              <a:t>independent random numbers from the normal </a:t>
            </a:r>
            <a:r>
              <a:rPr lang="en-GB" dirty="0" smtClean="0"/>
              <a:t>distribution</a:t>
            </a:r>
          </a:p>
          <a:p>
            <a:endParaRPr lang="en-GB" dirty="0"/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/>
              <a:t>Bonferroni</a:t>
            </a:r>
            <a:r>
              <a:rPr lang="en-GB" dirty="0" smtClean="0"/>
              <a:t> accurate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82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6672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Spatial Correlation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79691" y="2336103"/>
            <a:ext cx="4364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add spatial </a:t>
            </a:r>
            <a:r>
              <a:rPr lang="en-GB" dirty="0" smtClean="0"/>
              <a:t>correlation:</a:t>
            </a:r>
          </a:p>
          <a:p>
            <a:endParaRPr lang="en-GB" dirty="0" smtClean="0"/>
          </a:p>
          <a:p>
            <a:r>
              <a:rPr lang="en-GB" dirty="0" smtClean="0"/>
              <a:t>break </a:t>
            </a:r>
            <a:r>
              <a:rPr lang="en-GB" dirty="0"/>
              <a:t>up the image into squares of 10 by</a:t>
            </a:r>
          </a:p>
          <a:p>
            <a:r>
              <a:rPr lang="en-GB" dirty="0"/>
              <a:t>10 </a:t>
            </a:r>
            <a:r>
              <a:rPr lang="en-GB" dirty="0" smtClean="0"/>
              <a:t>pixels</a:t>
            </a:r>
          </a:p>
          <a:p>
            <a:endParaRPr lang="en-GB" dirty="0"/>
          </a:p>
          <a:p>
            <a:r>
              <a:rPr lang="en-GB" dirty="0"/>
              <a:t>calculate the mean of the 100 values contained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10000 numbers in image but only 100 independent</a:t>
            </a:r>
          </a:p>
          <a:p>
            <a:endParaRPr lang="en-GB" dirty="0"/>
          </a:p>
          <a:p>
            <a:r>
              <a:rPr lang="en-GB" dirty="0" err="1" smtClean="0"/>
              <a:t>Bonferroni</a:t>
            </a:r>
            <a:r>
              <a:rPr lang="en-GB" dirty="0" smtClean="0"/>
              <a:t> 100 times too conservative!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91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5" y="548680"/>
            <a:ext cx="8489950" cy="1296988"/>
          </a:xfrm>
        </p:spPr>
        <p:txBody>
          <a:bodyPr/>
          <a:lstStyle/>
          <a:p>
            <a:r>
              <a:rPr lang="en-GB" dirty="0" smtClean="0"/>
              <a:t>Smoothing contributes Spatial Correlation</a:t>
            </a:r>
            <a:endParaRPr lang="en-GB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08112" y="4653136"/>
            <a:ext cx="8489950" cy="201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Smooth image by applying a Gaussian kernel with FWHM = 10	(at 5 pixels from centre, value is half peak value)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Smoothing replaces each value in the image with weighted average of itself and neighbours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Blurs the image -&gt; reduces number of independent observations</a:t>
            </a:r>
            <a:endParaRPr lang="en-GB" sz="3600" dirty="0" smtClean="0">
              <a:latin typeface="Arial" charset="0"/>
              <a:ea typeface="ＭＳ Ｐゴシック" charset="0"/>
              <a:sym typeface="Symbo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9470"/>
          <a:stretch>
            <a:fillRect/>
          </a:stretch>
        </p:blipFill>
        <p:spPr bwMode="auto">
          <a:xfrm>
            <a:off x="4716016" y="1124744"/>
            <a:ext cx="4090649" cy="309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816424" cy="30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0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 Kernel</a:t>
            </a:r>
            <a:endParaRPr lang="en-GB" dirty="0"/>
          </a:p>
        </p:txBody>
      </p:sp>
      <p:pic>
        <p:nvPicPr>
          <p:cNvPr id="4" name="Picture 6" descr="600px-Kernel_exponenti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05" t="55511" r="6000"/>
          <a:stretch>
            <a:fillRect/>
          </a:stretch>
        </p:blipFill>
        <p:spPr>
          <a:xfrm>
            <a:off x="406400" y="1830388"/>
            <a:ext cx="7975600" cy="3162300"/>
          </a:xfrm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4724400" y="1938338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195638" y="3200400"/>
            <a:ext cx="304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3186113" y="5291138"/>
            <a:ext cx="304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200400" y="3233738"/>
            <a:ext cx="0" cy="2057400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234113" y="3233738"/>
            <a:ext cx="0" cy="2057400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49400" y="5410200"/>
            <a:ext cx="63357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/>
              <a:t>FWHM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DE" sz="2000" b="1" dirty="0"/>
              <a:t>(Full Width at Half Maximum)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900113" y="3198813"/>
            <a:ext cx="23034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900113" y="1925638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3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8496300" cy="1368425"/>
          </a:xfrm>
        </p:spPr>
        <p:txBody>
          <a:bodyPr/>
          <a:lstStyle/>
          <a:p>
            <a:r>
              <a:rPr lang="en-GB" dirty="0" smtClean="0"/>
              <a:t>3. Random Field Theory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0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" y="764704"/>
            <a:ext cx="8813478" cy="1296988"/>
          </a:xfrm>
        </p:spPr>
        <p:txBody>
          <a:bodyPr/>
          <a:lstStyle/>
          <a:p>
            <a:r>
              <a:rPr lang="en-GB" dirty="0"/>
              <a:t>Neural Correlates of Interspecies Perspective Taking </a:t>
            </a:r>
            <a:r>
              <a:rPr lang="en-GB" dirty="0" smtClean="0"/>
              <a:t>in the </a:t>
            </a:r>
            <a:r>
              <a:rPr lang="en-GB" dirty="0"/>
              <a:t>Post-Mortem Atlantic </a:t>
            </a:r>
            <a:r>
              <a:rPr lang="en-GB" dirty="0" smtClean="0"/>
              <a:t>Salmon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6368568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3703" y="365891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</a:t>
            </a:r>
            <a:r>
              <a:rPr lang="en-GB" i="1" dirty="0"/>
              <a:t>&gt; </a:t>
            </a:r>
            <a:r>
              <a:rPr lang="en-GB" dirty="0"/>
              <a:t>rest contrast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87727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Bennett et al., (2010) in </a:t>
            </a:r>
          </a:p>
          <a:p>
            <a:r>
              <a:rPr lang="en-GB" dirty="0" smtClean="0"/>
              <a:t>Journal </a:t>
            </a:r>
            <a:r>
              <a:rPr lang="en-GB" dirty="0"/>
              <a:t>of Serendipitous and Unexpected </a:t>
            </a:r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47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6659" r="4756" b="7062"/>
          <a:stretch>
            <a:fillRect/>
          </a:stretch>
        </p:blipFill>
        <p:spPr bwMode="auto">
          <a:xfrm>
            <a:off x="5724128" y="1340768"/>
            <a:ext cx="3312368" cy="273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6042000" cy="1296988"/>
          </a:xfrm>
        </p:spPr>
        <p:txBody>
          <a:bodyPr/>
          <a:lstStyle/>
          <a:p>
            <a:r>
              <a:rPr lang="en-GB" dirty="0" smtClean="0"/>
              <a:t>Using RFT to solve the Multiple Comparison Problem </a:t>
            </a:r>
            <a:r>
              <a:rPr lang="en-GB" sz="2000" dirty="0" smtClean="0"/>
              <a:t>(get FWE)</a:t>
            </a:r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2276872"/>
            <a:ext cx="5112568" cy="1729383"/>
          </a:xfrm>
        </p:spPr>
        <p:txBody>
          <a:bodyPr/>
          <a:lstStyle/>
          <a:p>
            <a:r>
              <a:rPr lang="en-GB" dirty="0" smtClean="0"/>
              <a:t>RFT approach treats SPMs as a </a:t>
            </a:r>
            <a:r>
              <a:rPr lang="en-GB" i="1" dirty="0" smtClean="0"/>
              <a:t>discretisation of underlying continuous fields</a:t>
            </a:r>
          </a:p>
          <a:p>
            <a:endParaRPr lang="en-GB" sz="5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11560" y="4077072"/>
            <a:ext cx="5184576" cy="185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10000"/>
              </a:lnSpc>
              <a:buFont typeface="Wingdings" charset="2"/>
              <a:buChar char="Ø"/>
            </a:pPr>
            <a:r>
              <a:rPr lang="en-GB" sz="2200" dirty="0"/>
              <a:t>Random fields have specified topological </a:t>
            </a:r>
            <a:r>
              <a:rPr lang="en-GB" sz="2200" dirty="0" smtClean="0"/>
              <a:t>characteristics</a:t>
            </a:r>
          </a:p>
          <a:p>
            <a:pPr marL="800100" lvl="1" indent="-342900">
              <a:lnSpc>
                <a:spcPct val="110000"/>
              </a:lnSpc>
              <a:buFont typeface="Wingdings" charset="2"/>
              <a:buChar char="Ø"/>
            </a:pPr>
            <a:r>
              <a:rPr lang="en-GB" sz="2200" dirty="0" smtClean="0"/>
              <a:t>Apply </a:t>
            </a:r>
            <a:r>
              <a:rPr lang="en-GB" sz="2200" dirty="0"/>
              <a:t>topological inference to detect activations in SPMs</a:t>
            </a:r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2" r="4256" b="6721"/>
          <a:stretch>
            <a:fillRect/>
          </a:stretch>
        </p:blipFill>
        <p:spPr bwMode="auto">
          <a:xfrm>
            <a:off x="6444208" y="4581128"/>
            <a:ext cx="2376264" cy="204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links und rechts 7"/>
          <p:cNvSpPr/>
          <p:nvPr/>
        </p:nvSpPr>
        <p:spPr>
          <a:xfrm rot="4994472">
            <a:off x="6342211" y="4228561"/>
            <a:ext cx="925302" cy="32417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2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3200" dirty="0"/>
              <a:t>Three stages of applying RFT: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2060848"/>
            <a:ext cx="7632526" cy="3457575"/>
          </a:xfrm>
        </p:spPr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1.  Estimate smoothness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2.  Find number of ‘</a:t>
            </a:r>
            <a:r>
              <a:rPr lang="en-GB" i="1" dirty="0" err="1" smtClean="0"/>
              <a:t>resels</a:t>
            </a:r>
            <a:r>
              <a:rPr lang="en-GB" dirty="0" smtClean="0"/>
              <a:t>’ </a:t>
            </a:r>
            <a:r>
              <a:rPr lang="en-GB" sz="2000" dirty="0" smtClean="0"/>
              <a:t>(resolution </a:t>
            </a:r>
            <a:r>
              <a:rPr lang="en-GB" sz="2000" dirty="0"/>
              <a:t>e</a:t>
            </a:r>
            <a:r>
              <a:rPr lang="en-GB" sz="2000" dirty="0" smtClean="0"/>
              <a:t>lements)</a:t>
            </a:r>
          </a:p>
          <a:p>
            <a:pPr marL="0" indent="0">
              <a:buNone/>
            </a:pPr>
            <a:r>
              <a:rPr lang="en-GB" dirty="0" smtClean="0"/>
              <a:t>3.  Get an estimate of the Euler Characteristic  	at different thresholds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5"/>
            <a:ext cx="1392974" cy="11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1286783" cy="103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1656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136406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72816"/>
            <a:ext cx="136406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>
            <a:off x="6444208" y="2276872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8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89950" cy="1296988"/>
          </a:xfrm>
        </p:spPr>
        <p:txBody>
          <a:bodyPr/>
          <a:lstStyle/>
          <a:p>
            <a:r>
              <a:rPr lang="en-GB" dirty="0" smtClean="0"/>
              <a:t>1. Estimate Smoothness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437112"/>
            <a:ext cx="8705974" cy="2304256"/>
          </a:xfrm>
        </p:spPr>
        <p:txBody>
          <a:bodyPr/>
          <a:lstStyle/>
          <a:p>
            <a:r>
              <a:rPr lang="en-GB" dirty="0" smtClean="0"/>
              <a:t>Given: Image with applied </a:t>
            </a:r>
            <a:r>
              <a:rPr lang="en-GB" i="1" dirty="0" smtClean="0"/>
              <a:t>and</a:t>
            </a:r>
            <a:r>
              <a:rPr lang="en-GB" dirty="0" smtClean="0"/>
              <a:t> intrinsic smoothness</a:t>
            </a:r>
          </a:p>
          <a:p>
            <a:r>
              <a:rPr lang="en-GB" dirty="0" smtClean="0"/>
              <a:t>Estimated using the residuals (error) from GLM</a:t>
            </a:r>
          </a:p>
          <a:p>
            <a:pPr marL="0" indent="0">
              <a:buNone/>
            </a:pPr>
            <a:endParaRPr lang="en-GB" sz="1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400" i="1" dirty="0" smtClean="0">
                <a:sym typeface="Wingdings"/>
              </a:rPr>
              <a:t> </a:t>
            </a:r>
            <a:r>
              <a:rPr lang="en-GB" sz="2400" i="1" dirty="0" smtClean="0"/>
              <a:t>Estimate the increase in spatial correlation from </a:t>
            </a:r>
            <a:r>
              <a:rPr lang="en-GB" sz="2400" i="1" dirty="0" err="1" smtClean="0"/>
              <a:t>i.i.d</a:t>
            </a:r>
            <a:r>
              <a:rPr lang="en-GB" sz="2400" i="1" dirty="0" smtClean="0"/>
              <a:t>. noise to imaging data (‘from right to left’)</a:t>
            </a:r>
            <a:endParaRPr lang="en-GB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24" y="1340768"/>
            <a:ext cx="381939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5981"/>
            <a:ext cx="3528392" cy="279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851920" y="2708920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2838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estimate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55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936774"/>
          </a:xfrm>
        </p:spPr>
        <p:txBody>
          <a:bodyPr/>
          <a:lstStyle/>
          <a:p>
            <a:r>
              <a:rPr lang="en-GB" dirty="0" smtClean="0"/>
              <a:t>2. Calculate the number of </a:t>
            </a:r>
            <a:r>
              <a:rPr lang="en-GB" dirty="0" err="1"/>
              <a:t>r</a:t>
            </a:r>
            <a:r>
              <a:rPr lang="en-GB" dirty="0" err="1" smtClean="0"/>
              <a:t>esels</a:t>
            </a:r>
            <a:endParaRPr lang="en-GB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3528" y="2203673"/>
            <a:ext cx="8712968" cy="345757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dirty="0" smtClean="0"/>
              <a:t>Look at your estimated smoothness</a:t>
            </a:r>
            <a:r>
              <a:rPr lang="en-GB" dirty="0"/>
              <a:t> </a:t>
            </a:r>
            <a:r>
              <a:rPr lang="en-GB" dirty="0" smtClean="0"/>
              <a:t>(FWHM)</a:t>
            </a:r>
            <a:endParaRPr lang="en-GB" dirty="0"/>
          </a:p>
          <a:p>
            <a:pPr>
              <a:lnSpc>
                <a:spcPct val="140000"/>
              </a:lnSpc>
            </a:pPr>
            <a:r>
              <a:rPr lang="en-GB" dirty="0" smtClean="0"/>
              <a:t>Express your search volume in </a:t>
            </a:r>
            <a:r>
              <a:rPr lang="en-GB" dirty="0" err="1" smtClean="0"/>
              <a:t>resels</a:t>
            </a:r>
            <a:endParaRPr lang="en-GB" dirty="0" smtClean="0"/>
          </a:p>
          <a:p>
            <a:pPr marL="0" indent="0">
              <a:lnSpc>
                <a:spcPct val="140000"/>
              </a:lnSpc>
              <a:buNone/>
            </a:pPr>
            <a:endParaRPr lang="en-GB" sz="1600" dirty="0" smtClean="0"/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dirty="0" smtClean="0"/>
              <a:t> </a:t>
            </a:r>
            <a:r>
              <a:rPr lang="en-GB" u="sng" dirty="0" smtClean="0"/>
              <a:t>Res</a:t>
            </a:r>
            <a:r>
              <a:rPr lang="en-GB" dirty="0" smtClean="0"/>
              <a:t>olution </a:t>
            </a:r>
            <a:r>
              <a:rPr lang="en-GB" u="sng" dirty="0" smtClean="0"/>
              <a:t>el</a:t>
            </a:r>
            <a:r>
              <a:rPr lang="en-GB" dirty="0" smtClean="0"/>
              <a:t>ement </a:t>
            </a:r>
            <a:r>
              <a:rPr lang="en-GB" sz="2000" dirty="0" smtClean="0"/>
              <a:t>(</a:t>
            </a:r>
            <a:r>
              <a:rPr lang="en-GB" sz="2000" dirty="0" err="1" smtClean="0"/>
              <a:t>R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= </a:t>
            </a:r>
            <a:r>
              <a:rPr lang="en-GB" sz="2000" dirty="0" err="1"/>
              <a:t>FWHM</a:t>
            </a:r>
            <a:r>
              <a:rPr lang="en-GB" sz="2000" baseline="-25000" dirty="0" err="1"/>
              <a:t>x</a:t>
            </a:r>
            <a:r>
              <a:rPr lang="en-GB" sz="2000" dirty="0"/>
              <a:t> x </a:t>
            </a:r>
            <a:r>
              <a:rPr lang="en-GB" sz="2000" dirty="0" err="1"/>
              <a:t>FWHM</a:t>
            </a:r>
            <a:r>
              <a:rPr lang="en-GB" sz="2000" baseline="-25000" dirty="0" err="1"/>
              <a:t>y</a:t>
            </a:r>
            <a:r>
              <a:rPr lang="en-GB" sz="2000" dirty="0"/>
              <a:t> x </a:t>
            </a:r>
            <a:r>
              <a:rPr lang="en-GB" sz="2000" dirty="0" err="1" smtClean="0"/>
              <a:t>FWHM</a:t>
            </a:r>
            <a:r>
              <a:rPr lang="en-GB" sz="2000" baseline="-25000" dirty="0" err="1" smtClean="0"/>
              <a:t>z</a:t>
            </a:r>
            <a:r>
              <a:rPr lang="en-GB" sz="2000" dirty="0"/>
              <a:t>)</a:t>
            </a:r>
            <a:endParaRPr lang="en-GB" dirty="0" smtClean="0"/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dirty="0" smtClean="0"/>
              <a:t> # depends on smoothness of data 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dirty="0">
                <a:solidFill>
                  <a:srgbClr val="000000"/>
                </a:solidFill>
              </a:rPr>
              <a:t>+</a:t>
            </a:r>
            <a:r>
              <a:rPr lang="en-GB" sz="2000" dirty="0" smtClean="0">
                <a:solidFill>
                  <a:srgbClr val="000000"/>
                </a:solidFill>
              </a:rPr>
              <a:t>volume of ROI)</a:t>
            </a:r>
            <a:endParaRPr lang="en-GB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dirty="0" smtClean="0"/>
              <a:t> “Restores” independence of the </a:t>
            </a:r>
            <a:r>
              <a:rPr lang="en-GB" dirty="0" smtClean="0">
                <a:solidFill>
                  <a:srgbClr val="000000"/>
                </a:solidFill>
              </a:rPr>
              <a:t>data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139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864766"/>
          </a:xfrm>
        </p:spPr>
        <p:txBody>
          <a:bodyPr/>
          <a:lstStyle/>
          <a:p>
            <a:r>
              <a:rPr lang="en-GB" dirty="0" smtClean="0"/>
              <a:t>3. Get an estimate of the Euler Characteristic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89439"/>
            <a:ext cx="2316668" cy="18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88" y="4221088"/>
            <a:ext cx="1939536" cy="156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52" y="3861048"/>
            <a:ext cx="1616280" cy="149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536" y="1916832"/>
            <a:ext cx="8280920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GB" sz="2200" dirty="0" smtClean="0"/>
              <a:t>Steps 1 and 2 yield a ‘</a:t>
            </a:r>
            <a:r>
              <a:rPr lang="en-GB" sz="2200" dirty="0"/>
              <a:t>fitted random field</a:t>
            </a:r>
            <a:r>
              <a:rPr lang="en-GB" sz="2200" dirty="0" smtClean="0"/>
              <a:t>’ (appropriate  smoothness</a:t>
            </a:r>
            <a:r>
              <a:rPr lang="en-GB" sz="2200" dirty="0" smtClean="0"/>
              <a:t>)</a:t>
            </a:r>
          </a:p>
          <a:p>
            <a:endParaRPr lang="en-GB" sz="800" dirty="0" smtClean="0"/>
          </a:p>
          <a:p>
            <a:endParaRPr lang="en-GB" sz="200" dirty="0" smtClean="0"/>
          </a:p>
          <a:p>
            <a:pPr marL="285750" indent="-285750">
              <a:buFont typeface="Wingdings" charset="2"/>
              <a:buChar char="Ø"/>
            </a:pPr>
            <a:r>
              <a:rPr lang="en-GB" sz="2200" dirty="0" smtClean="0"/>
              <a:t>Now: how likely is it to observe above threshold </a:t>
            </a:r>
            <a:r>
              <a:rPr lang="en-GB" dirty="0" smtClean="0"/>
              <a:t>(‘significantly different’)</a:t>
            </a:r>
            <a:r>
              <a:rPr lang="en-GB" sz="2200" dirty="0" smtClean="0"/>
              <a:t> local maxima </a:t>
            </a:r>
            <a:r>
              <a:rPr lang="en-GB" dirty="0" smtClean="0"/>
              <a:t>(or clusters, sets)</a:t>
            </a:r>
            <a:r>
              <a:rPr lang="en-GB" sz="2000" dirty="0" smtClean="0"/>
              <a:t> </a:t>
            </a:r>
            <a:r>
              <a:rPr lang="en-GB" sz="2200" dirty="0" smtClean="0"/>
              <a:t>under H</a:t>
            </a:r>
            <a:r>
              <a:rPr lang="en-GB" sz="2200" baseline="-25000" dirty="0" smtClean="0"/>
              <a:t>0</a:t>
            </a:r>
            <a:r>
              <a:rPr lang="en-GB" sz="2200" dirty="0" smtClean="0"/>
              <a:t>?</a:t>
            </a:r>
          </a:p>
          <a:p>
            <a:endParaRPr lang="en-GB" sz="2200" baseline="-25000" dirty="0" smtClean="0"/>
          </a:p>
          <a:p>
            <a:endParaRPr lang="en-GB" sz="600" dirty="0" smtClean="0"/>
          </a:p>
          <a:p>
            <a:pPr marL="285750" indent="-285750">
              <a:buFont typeface="Wingdings" charset="2"/>
              <a:buChar char="Ø"/>
            </a:pPr>
            <a:r>
              <a:rPr lang="en-GB" sz="2200" i="1" dirty="0" smtClean="0"/>
              <a:t>How to find out?</a:t>
            </a:r>
            <a:r>
              <a:rPr lang="en-GB" sz="2200" dirty="0" smtClean="0"/>
              <a:t> EC!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9332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Characteristic – a topological property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783894"/>
            <a:ext cx="7416824" cy="269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400" dirty="0" smtClean="0">
                <a:latin typeface="Arial" charset="0"/>
              </a:rPr>
              <a:t>Leonhard Euler </a:t>
            </a:r>
            <a:r>
              <a:rPr lang="en-US" dirty="0" smtClean="0">
                <a:latin typeface="Arial" charset="0"/>
              </a:rPr>
              <a:t>18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century </a:t>
            </a:r>
            <a:r>
              <a:rPr lang="en-US" dirty="0" err="1" smtClean="0">
                <a:latin typeface="Arial" charset="0"/>
              </a:rPr>
              <a:t>swiss</a:t>
            </a:r>
            <a:r>
              <a:rPr lang="en-US" dirty="0" smtClean="0">
                <a:latin typeface="Arial" charset="0"/>
              </a:rPr>
              <a:t> mathematician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en-US" sz="2200" dirty="0">
              <a:latin typeface="Arial" charset="0"/>
            </a:endParaRP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GB" sz="2200" dirty="0" smtClean="0"/>
              <a:t>SPM </a:t>
            </a:r>
            <a:r>
              <a:rPr lang="en-GB" sz="2200" dirty="0" smtClean="0">
                <a:sym typeface="Wingdings"/>
              </a:rPr>
              <a:t></a:t>
            </a:r>
            <a:r>
              <a:rPr lang="en-GB" sz="2200" dirty="0" smtClean="0"/>
              <a:t> threshold </a:t>
            </a:r>
            <a:r>
              <a:rPr lang="en-GB" sz="2200" dirty="0" smtClean="0">
                <a:sym typeface="Wingdings"/>
              </a:rPr>
              <a:t></a:t>
            </a:r>
            <a:r>
              <a:rPr lang="en-GB" sz="2200" dirty="0" smtClean="0"/>
              <a:t> EC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GB" sz="2200" dirty="0" smtClean="0"/>
              <a:t>EC = </a:t>
            </a:r>
            <a:r>
              <a:rPr lang="en-GB" sz="2200" b="1" dirty="0" smtClean="0"/>
              <a:t>number of blobs </a:t>
            </a:r>
            <a:r>
              <a:rPr lang="en-GB" sz="2200" dirty="0" smtClean="0"/>
              <a:t>(</a:t>
            </a:r>
            <a:r>
              <a:rPr lang="en-GB" sz="2200" i="1" dirty="0" smtClean="0"/>
              <a:t>minus</a:t>
            </a:r>
            <a:r>
              <a:rPr lang="en-GB" sz="2200" dirty="0" smtClean="0"/>
              <a:t> number of holes)*</a:t>
            </a:r>
            <a:endParaRPr lang="en-GB" sz="22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15" y="2636912"/>
            <a:ext cx="1409197" cy="11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5" descr="Screen Shot 2014-01-22 at 12.19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2816"/>
            <a:ext cx="1512168" cy="1847708"/>
          </a:xfrm>
          <a:prstGeom prst="rect">
            <a:avLst/>
          </a:prstGeom>
        </p:spPr>
      </p:pic>
      <p:pic>
        <p:nvPicPr>
          <p:cNvPr id="14" name="Picture 12" descr="Konigsburg_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53" y="2852936"/>
            <a:ext cx="756455" cy="6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827584" y="285293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</a:rPr>
              <a:t>“</a:t>
            </a:r>
            <a:r>
              <a:rPr lang="en-US" i="1" dirty="0">
                <a:latin typeface="Arial" charset="0"/>
              </a:rPr>
              <a:t>Seven bridges of K</a:t>
            </a:r>
            <a:r>
              <a:rPr lang="ru-RU" i="1" dirty="0" err="1">
                <a:latin typeface="Lucida Grande" charset="0"/>
              </a:rPr>
              <a:t>ӧ</a:t>
            </a:r>
            <a:r>
              <a:rPr lang="en-US" i="1" dirty="0" err="1">
                <a:latin typeface="Arial" charset="0"/>
              </a:rPr>
              <a:t>nisberg</a:t>
            </a:r>
            <a:r>
              <a:rPr lang="en-US" i="1" dirty="0">
                <a:latin typeface="Arial" charset="0"/>
              </a:rPr>
              <a:t>”</a:t>
            </a:r>
            <a:endParaRPr lang="en-GB" i="1" dirty="0"/>
          </a:p>
          <a:p>
            <a:endParaRPr lang="en-GB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7" y="4365104"/>
            <a:ext cx="2519807" cy="200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89" y="4455143"/>
            <a:ext cx="2294995" cy="184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69" y="4435886"/>
            <a:ext cx="2099839" cy="194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23528" y="6505599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*Not relevant: we are only </a:t>
            </a:r>
            <a:r>
              <a:rPr lang="en-GB" sz="1400" dirty="0"/>
              <a:t>interested </a:t>
            </a:r>
            <a:r>
              <a:rPr lang="en-GB" sz="1400" dirty="0" smtClean="0"/>
              <a:t>in EC </a:t>
            </a:r>
            <a:r>
              <a:rPr lang="en-GB" sz="1400" dirty="0"/>
              <a:t>at high thresholds </a:t>
            </a:r>
            <a:r>
              <a:rPr lang="en-GB" sz="1400" dirty="0" smtClean="0"/>
              <a:t>(when it approximates </a:t>
            </a:r>
            <a:r>
              <a:rPr lang="en-GB" sz="1400" dirty="0"/>
              <a:t>P of </a:t>
            </a:r>
            <a:r>
              <a:rPr lang="en-GB" sz="1400" dirty="0" smtClean="0"/>
              <a:t>FEW)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405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Characteristic and FWE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1812"/>
            <a:ext cx="2302864" cy="182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396789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GB" dirty="0" smtClean="0"/>
              <a:t>The </a:t>
            </a:r>
            <a:r>
              <a:rPr lang="en-GB" b="1" dirty="0" smtClean="0"/>
              <a:t>probability </a:t>
            </a:r>
            <a:r>
              <a:rPr lang="en-GB" dirty="0"/>
              <a:t>of a </a:t>
            </a:r>
            <a:r>
              <a:rPr lang="en-GB" b="1" dirty="0"/>
              <a:t>family wise error </a:t>
            </a:r>
            <a:r>
              <a:rPr lang="en-GB" dirty="0"/>
              <a:t>is approximately </a:t>
            </a:r>
            <a:r>
              <a:rPr lang="en-GB" dirty="0" smtClean="0"/>
              <a:t>equivalent to </a:t>
            </a:r>
            <a:r>
              <a:rPr lang="en-GB" dirty="0"/>
              <a:t>the expected Euler </a:t>
            </a:r>
            <a:r>
              <a:rPr lang="en-GB" dirty="0" smtClean="0"/>
              <a:t>Characteristic</a:t>
            </a:r>
          </a:p>
          <a:p>
            <a:pPr marL="285750" indent="-285750" algn="ctr">
              <a:buFont typeface="Wingdings" charset="2"/>
              <a:buChar char="Ø"/>
            </a:pPr>
            <a:endParaRPr lang="en-GB" dirty="0"/>
          </a:p>
          <a:p>
            <a:pPr marL="285750" indent="-285750" algn="ctr">
              <a:buFont typeface="Wingdings" charset="2"/>
              <a:buChar char="Ø"/>
            </a:pPr>
            <a:r>
              <a:rPr lang="en-GB" i="1" dirty="0" smtClean="0"/>
              <a:t>Number of “above threshold blobs”</a:t>
            </a:r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56428" r="27461" b="37905"/>
          <a:stretch/>
        </p:blipFill>
        <p:spPr bwMode="auto">
          <a:xfrm>
            <a:off x="4413764" y="2708920"/>
            <a:ext cx="3686628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232248" cy="17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</a:t>
            </a:r>
            <a:r>
              <a:rPr lang="en-GB" baseline="-25000" dirty="0" err="1" smtClean="0"/>
              <a:t>t</a:t>
            </a:r>
            <a:r>
              <a:rPr lang="en-GB" dirty="0" smtClean="0"/>
              <a:t> = 2.5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1259632" y="3981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Z</a:t>
            </a:r>
            <a:r>
              <a:rPr lang="en-GB" baseline="-25000" dirty="0" err="1"/>
              <a:t>t</a:t>
            </a:r>
            <a:r>
              <a:rPr lang="en-GB" dirty="0" smtClean="0"/>
              <a:t> = 2.75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2843808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 = </a:t>
            </a:r>
            <a:r>
              <a:rPr lang="en-GB" dirty="0"/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43808" y="48598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 =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5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E [EC] at different thresholds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32635" r="21111" b="57079"/>
          <a:stretch/>
        </p:blipFill>
        <p:spPr bwMode="auto">
          <a:xfrm>
            <a:off x="251520" y="2675841"/>
            <a:ext cx="7704856" cy="8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339752" y="2348880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28184" y="3361184"/>
            <a:ext cx="360040" cy="571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9752" y="2052628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 of </a:t>
            </a:r>
            <a:r>
              <a:rPr lang="en-GB" dirty="0" err="1" smtClean="0"/>
              <a:t>resels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360989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 (or T) -score threshold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27584" y="3506858"/>
            <a:ext cx="360040" cy="571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360989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</a:t>
            </a:r>
            <a:r>
              <a:rPr lang="en-GB" dirty="0"/>
              <a:t>E</a:t>
            </a:r>
            <a:r>
              <a:rPr lang="en-GB" dirty="0" smtClean="0"/>
              <a:t>uler Characteristic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5004048" y="532501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Or </a:t>
            </a:r>
            <a:r>
              <a:rPr lang="en-GB" b="1" dirty="0" smtClean="0"/>
              <a:t>Monte Carlo Simulation</a:t>
            </a:r>
            <a:r>
              <a:rPr lang="en-GB" dirty="0" smtClean="0"/>
              <a:t>, but the formula is good! It gives </a:t>
            </a:r>
            <a:r>
              <a:rPr lang="en-GB" i="1" u="sng" dirty="0" smtClean="0"/>
              <a:t>exact</a:t>
            </a:r>
            <a:r>
              <a:rPr lang="en-GB" i="1" dirty="0" smtClean="0"/>
              <a:t> </a:t>
            </a:r>
            <a:r>
              <a:rPr lang="en-GB" dirty="0" smtClean="0"/>
              <a:t>estimates, as long as your smoothness is appropriate</a:t>
            </a:r>
            <a:endParaRPr lang="en-GB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2339752" y="3356992"/>
            <a:ext cx="2664296" cy="2664296"/>
          </a:xfrm>
          <a:prstGeom prst="straightConnector1">
            <a:avLst/>
          </a:prstGeom>
          <a:ln>
            <a:solidFill>
              <a:srgbClr val="66FF66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4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# of </a:t>
            </a:r>
            <a:r>
              <a:rPr lang="en-US" dirty="0" err="1" smtClean="0"/>
              <a:t>resels</a:t>
            </a:r>
            <a:r>
              <a:rPr lang="en-US" dirty="0" smtClean="0"/>
              <a:t> and E[EC], we can find the appropriate z/t-threshold</a:t>
            </a:r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45910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32635" r="21111" b="57079"/>
          <a:stretch/>
        </p:blipFill>
        <p:spPr bwMode="auto">
          <a:xfrm>
            <a:off x="3707904" y="6021288"/>
            <a:ext cx="4752528" cy="5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779912" y="2609036"/>
            <a:ext cx="2249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E [EC] for an image of 100 </a:t>
            </a:r>
            <a:r>
              <a:rPr lang="en-GB" sz="1600" i="1" dirty="0" err="1"/>
              <a:t>resels</a:t>
            </a:r>
            <a:r>
              <a:rPr lang="en-GB" sz="1600" i="1" dirty="0"/>
              <a:t>, for Z score thresholds 0 </a:t>
            </a:r>
            <a:r>
              <a:rPr lang="en-GB" sz="1600" i="1" dirty="0" smtClean="0"/>
              <a:t>– 5</a:t>
            </a:r>
            <a:endParaRPr lang="en-GB" sz="16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5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E [EC] at different thresholds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32635" r="21111" b="57079"/>
          <a:stretch/>
        </p:blipFill>
        <p:spPr bwMode="auto">
          <a:xfrm>
            <a:off x="251520" y="2675841"/>
            <a:ext cx="7704856" cy="83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339752" y="2348880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28184" y="3361184"/>
            <a:ext cx="360040" cy="571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9752" y="2052628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 of </a:t>
            </a:r>
            <a:r>
              <a:rPr lang="en-GB" dirty="0" err="1" smtClean="0"/>
              <a:t>resels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360989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 (or T) -score threshold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27584" y="3506858"/>
            <a:ext cx="360040" cy="571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360989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</a:t>
            </a:r>
            <a:r>
              <a:rPr lang="en-GB" dirty="0"/>
              <a:t>E</a:t>
            </a:r>
            <a:r>
              <a:rPr lang="en-GB" dirty="0" smtClean="0"/>
              <a:t>uler Characteristic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059832" y="4725144"/>
            <a:ext cx="3096344" cy="1412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/>
              <a:t>From this equation, it </a:t>
            </a:r>
            <a:r>
              <a:rPr lang="en-GB" dirty="0" smtClean="0"/>
              <a:t>looks like the </a:t>
            </a:r>
            <a:r>
              <a:rPr lang="en-GB" i="1" dirty="0"/>
              <a:t>threshold depends only on the number of </a:t>
            </a:r>
            <a:r>
              <a:rPr lang="en-GB" i="1" dirty="0" err="1"/>
              <a:t>resels</a:t>
            </a:r>
            <a:r>
              <a:rPr lang="en-GB" i="1" dirty="0"/>
              <a:t> </a:t>
            </a:r>
            <a:r>
              <a:rPr lang="en-GB" dirty="0"/>
              <a:t>in our </a:t>
            </a:r>
            <a:r>
              <a:rPr lang="en-GB" dirty="0" smtClean="0"/>
              <a:t>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63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626" y="-24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Overview of Presentation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368822"/>
          </a:xfrm>
        </p:spPr>
        <p:txBody>
          <a:bodyPr/>
          <a:lstStyle/>
          <a:p>
            <a:r>
              <a:rPr lang="en-US" dirty="0" smtClean="0"/>
              <a:t>1. Multiple Comparisons Problem</a:t>
            </a:r>
            <a:br>
              <a:rPr lang="en-US" dirty="0" smtClean="0"/>
            </a:br>
            <a:r>
              <a:rPr lang="en-US" dirty="0" smtClean="0"/>
              <a:t>2. Classical Approach to MCP </a:t>
            </a:r>
            <a:br>
              <a:rPr lang="en-US" dirty="0" smtClean="0"/>
            </a:br>
            <a:r>
              <a:rPr lang="en-US" dirty="0" smtClean="0"/>
              <a:t>3. Random Field Theory</a:t>
            </a:r>
            <a:br>
              <a:rPr lang="en-US" dirty="0" smtClean="0"/>
            </a:br>
            <a:r>
              <a:rPr lang="en-US" dirty="0" smtClean="0"/>
              <a:t>4. Implementation in SPM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hape of search region matters, too! 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379218" cy="34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80112" y="1884888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#</a:t>
            </a:r>
            <a:r>
              <a:rPr lang="en-GB" b="1" dirty="0" err="1"/>
              <a:t>resels</a:t>
            </a:r>
            <a:r>
              <a:rPr lang="en-GB" b="1" dirty="0"/>
              <a:t> </a:t>
            </a:r>
            <a:r>
              <a:rPr lang="en-GB" b="1" dirty="0" smtClean="0">
                <a:sym typeface="Wingdings"/>
              </a:rPr>
              <a:t> </a:t>
            </a:r>
            <a:r>
              <a:rPr lang="en-GB" b="1" dirty="0" smtClean="0"/>
              <a:t>E [EC] </a:t>
            </a:r>
          </a:p>
          <a:p>
            <a:endParaRPr lang="en-GB" b="1" dirty="0"/>
          </a:p>
          <a:p>
            <a:pPr marL="285750" indent="-285750">
              <a:buFont typeface="Wingdings" charset="2"/>
              <a:buChar char="Ø"/>
            </a:pPr>
            <a:r>
              <a:rPr lang="en-GB" i="1" dirty="0" smtClean="0"/>
              <a:t>not </a:t>
            </a:r>
            <a:r>
              <a:rPr lang="en-GB" i="1" dirty="0"/>
              <a:t>strictly </a:t>
            </a:r>
            <a:r>
              <a:rPr lang="en-GB" i="1" dirty="0" smtClean="0"/>
              <a:t>accurate! </a:t>
            </a:r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close </a:t>
            </a:r>
            <a:r>
              <a:rPr lang="en-GB" dirty="0"/>
              <a:t>approximation </a:t>
            </a:r>
            <a:r>
              <a:rPr lang="en-GB" dirty="0" smtClean="0"/>
              <a:t>if ROI is </a:t>
            </a:r>
            <a:r>
              <a:rPr lang="en-GB" dirty="0"/>
              <a:t>large compared to the size of a </a:t>
            </a:r>
            <a:r>
              <a:rPr lang="en-GB" dirty="0" err="1" smtClean="0"/>
              <a:t>resel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pPr algn="ctr"/>
            <a:r>
              <a:rPr lang="en-GB" b="1" dirty="0" smtClean="0"/>
              <a:t>#</a:t>
            </a:r>
            <a:r>
              <a:rPr lang="en-GB" b="1" dirty="0"/>
              <a:t> </a:t>
            </a:r>
            <a:r>
              <a:rPr lang="en-GB" b="1" dirty="0" smtClean="0"/>
              <a:t>+ shape + size </a:t>
            </a:r>
            <a:r>
              <a:rPr lang="en-GB" b="1" dirty="0" err="1" smtClean="0"/>
              <a:t>resel</a:t>
            </a:r>
            <a:r>
              <a:rPr lang="en-GB" b="1" dirty="0" smtClean="0"/>
              <a:t> </a:t>
            </a:r>
            <a:r>
              <a:rPr lang="en-GB" b="1" dirty="0" smtClean="0">
                <a:sym typeface="Wingdings"/>
              </a:rPr>
              <a:t> </a:t>
            </a:r>
          </a:p>
          <a:p>
            <a:pPr algn="ctr"/>
            <a:r>
              <a:rPr lang="en-GB" b="1" dirty="0" smtClean="0"/>
              <a:t>E </a:t>
            </a:r>
            <a:r>
              <a:rPr lang="en-GB" b="1" dirty="0"/>
              <a:t>[EC] </a:t>
            </a:r>
          </a:p>
          <a:p>
            <a:pPr marL="285750" indent="-285750">
              <a:buFont typeface="Wingdings" charset="2"/>
              <a:buChar char="Ø"/>
            </a:pPr>
            <a:endParaRPr lang="en-GB" dirty="0" smtClean="0"/>
          </a:p>
          <a:p>
            <a:pPr marL="285750" indent="-285750">
              <a:buFont typeface="Wingdings" charset="2"/>
              <a:buChar char="Ø"/>
            </a:pPr>
            <a:r>
              <a:rPr lang="en-GB" dirty="0" smtClean="0"/>
              <a:t>Matters if small or oddly shaped ROI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5229200"/>
            <a:ext cx="8424936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Example: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GB" dirty="0" smtClean="0"/>
              <a:t>central 30x30 pixel box = max. 16 ‘</a:t>
            </a:r>
            <a:r>
              <a:rPr lang="en-GB" dirty="0" err="1" smtClean="0"/>
              <a:t>resels</a:t>
            </a:r>
            <a:r>
              <a:rPr lang="en-GB" dirty="0" smtClean="0"/>
              <a:t>’ (</a:t>
            </a:r>
            <a:r>
              <a:rPr lang="en-GB" dirty="0" err="1" smtClean="0"/>
              <a:t>resel</a:t>
            </a:r>
            <a:r>
              <a:rPr lang="en-GB" dirty="0" smtClean="0"/>
              <a:t>-width = 10pixel)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n-GB" dirty="0"/>
              <a:t>e</a:t>
            </a:r>
            <a:r>
              <a:rPr lang="en-GB" dirty="0" smtClean="0"/>
              <a:t>dge </a:t>
            </a:r>
            <a:r>
              <a:rPr lang="en-GB" dirty="0"/>
              <a:t>2.5 pixel </a:t>
            </a:r>
            <a:r>
              <a:rPr lang="en-GB" dirty="0" smtClean="0"/>
              <a:t>frame = same volume but max. 32 ‘</a:t>
            </a:r>
            <a:r>
              <a:rPr lang="en-GB" dirty="0" err="1" smtClean="0"/>
              <a:t>resels</a:t>
            </a:r>
            <a:r>
              <a:rPr lang="en-GB" dirty="0" smtClean="0"/>
              <a:t>’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GB" dirty="0" smtClean="0"/>
              <a:t>Multiple </a:t>
            </a:r>
            <a:r>
              <a:rPr lang="en-GB" dirty="0"/>
              <a:t>comparison correction for frame must be </a:t>
            </a:r>
            <a:r>
              <a:rPr lang="en-GB" b="1" i="1" dirty="0"/>
              <a:t>more stringent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052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topological Inference</a:t>
            </a:r>
            <a:endParaRPr lang="en-GB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78594" y="1772816"/>
            <a:ext cx="8489950" cy="3457575"/>
          </a:xfrm>
        </p:spPr>
        <p:txBody>
          <a:bodyPr/>
          <a:lstStyle/>
          <a:p>
            <a:r>
              <a:rPr lang="en-GB" dirty="0" smtClean="0"/>
              <a:t>Topological inference can be about</a:t>
            </a:r>
          </a:p>
          <a:p>
            <a:pPr marL="0" indent="0">
              <a:buNone/>
            </a:pPr>
            <a:endParaRPr lang="en-GB" sz="400" dirty="0" smtClean="0"/>
          </a:p>
          <a:p>
            <a:pPr lvl="1">
              <a:buFont typeface="Wingdings" charset="2"/>
              <a:buChar char="Ø"/>
            </a:pPr>
            <a:r>
              <a:rPr lang="en-GB" dirty="0" smtClean="0"/>
              <a:t>Peak height (</a:t>
            </a:r>
            <a:r>
              <a:rPr lang="en-GB" i="1" dirty="0" smtClean="0"/>
              <a:t>voxel level</a:t>
            </a:r>
            <a:r>
              <a:rPr lang="en-GB" dirty="0" smtClean="0"/>
              <a:t>)	</a:t>
            </a:r>
            <a:endParaRPr lang="en-GB" dirty="0"/>
          </a:p>
          <a:p>
            <a:pPr lvl="1">
              <a:buFont typeface="Wingdings" charset="2"/>
              <a:buChar char="Ø"/>
            </a:pPr>
            <a:r>
              <a:rPr lang="en-GB" dirty="0" smtClean="0"/>
              <a:t>Regional extent (</a:t>
            </a:r>
            <a:r>
              <a:rPr lang="en-GB" i="1" dirty="0" smtClean="0"/>
              <a:t>cluster level</a:t>
            </a:r>
            <a:r>
              <a:rPr lang="en-GB" dirty="0" smtClean="0"/>
              <a:t>)		</a:t>
            </a:r>
            <a:endParaRPr lang="en-GB" i="1" dirty="0"/>
          </a:p>
          <a:p>
            <a:pPr lvl="1">
              <a:buFont typeface="Wingdings" charset="2"/>
              <a:buChar char="Ø"/>
            </a:pPr>
            <a:r>
              <a:rPr lang="en-GB" b="1" dirty="0" smtClean="0"/>
              <a:t>Number of clusters </a:t>
            </a:r>
            <a:r>
              <a:rPr lang="en-GB" dirty="0" smtClean="0"/>
              <a:t>(</a:t>
            </a:r>
            <a:r>
              <a:rPr lang="en-GB" i="1" dirty="0" smtClean="0"/>
              <a:t>set level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593" y="3645024"/>
            <a:ext cx="7851775" cy="3124200"/>
            <a:chOff x="364604" y="2469478"/>
            <a:chExt cx="7851775" cy="3124200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64604" y="2469478"/>
              <a:ext cx="7851775" cy="3124200"/>
              <a:chOff x="530930" y="2362200"/>
              <a:chExt cx="7851070" cy="3124200"/>
            </a:xfrm>
          </p:grpSpPr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1485781" y="3059668"/>
                <a:ext cx="6175169" cy="2113601"/>
              </a:xfrm>
              <a:custGeom>
                <a:avLst/>
                <a:gdLst>
                  <a:gd name="T0" fmla="*/ 0 w 6175169"/>
                  <a:gd name="T1" fmla="*/ 1911996 h 2113601"/>
                  <a:gd name="T2" fmla="*/ 434438 w 6175169"/>
                  <a:gd name="T3" fmla="*/ 1896049 h 2113601"/>
                  <a:gd name="T4" fmla="*/ 878774 w 6175169"/>
                  <a:gd name="T5" fmla="*/ 1864495 h 2113601"/>
                  <a:gd name="T6" fmla="*/ 1341912 w 6175169"/>
                  <a:gd name="T7" fmla="*/ 68 h 2113601"/>
                  <a:gd name="T8" fmla="*/ 1662546 w 6175169"/>
                  <a:gd name="T9" fmla="*/ 1935746 h 2113601"/>
                  <a:gd name="T10" fmla="*/ 2085109 w 6175169"/>
                  <a:gd name="T11" fmla="*/ 2026677 h 2113601"/>
                  <a:gd name="T12" fmla="*/ 2398816 w 6175169"/>
                  <a:gd name="T13" fmla="*/ 2054499 h 2113601"/>
                  <a:gd name="T14" fmla="*/ 2660073 w 6175169"/>
                  <a:gd name="T15" fmla="*/ 1187601 h 2113601"/>
                  <a:gd name="T16" fmla="*/ 3752603 w 6175169"/>
                  <a:gd name="T17" fmla="*/ 1175725 h 2113601"/>
                  <a:gd name="T18" fmla="*/ 4061361 w 6175169"/>
                  <a:gd name="T19" fmla="*/ 1828868 h 2113601"/>
                  <a:gd name="T20" fmla="*/ 4536374 w 6175169"/>
                  <a:gd name="T21" fmla="*/ 1959497 h 2113601"/>
                  <a:gd name="T22" fmla="*/ 4952011 w 6175169"/>
                  <a:gd name="T23" fmla="*/ 1864494 h 2113601"/>
                  <a:gd name="T24" fmla="*/ 5237019 w 6175169"/>
                  <a:gd name="T25" fmla="*/ 1341981 h 2113601"/>
                  <a:gd name="T26" fmla="*/ 5723906 w 6175169"/>
                  <a:gd name="T27" fmla="*/ 1306354 h 2113601"/>
                  <a:gd name="T28" fmla="*/ 5949538 w 6175169"/>
                  <a:gd name="T29" fmla="*/ 1603237 h 2113601"/>
                  <a:gd name="T30" fmla="*/ 6175169 w 6175169"/>
                  <a:gd name="T31" fmla="*/ 1983248 h 21136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75169" h="2113601">
                    <a:moveTo>
                      <a:pt x="0" y="1911996"/>
                    </a:moveTo>
                    <a:cubicBezTo>
                      <a:pt x="86261" y="1939026"/>
                      <a:pt x="287976" y="1903966"/>
                      <a:pt x="434438" y="1896049"/>
                    </a:cubicBezTo>
                    <a:cubicBezTo>
                      <a:pt x="592776" y="2018761"/>
                      <a:pt x="727528" y="2180492"/>
                      <a:pt x="878774" y="1864495"/>
                    </a:cubicBezTo>
                    <a:cubicBezTo>
                      <a:pt x="1030020" y="1548498"/>
                      <a:pt x="1211283" y="-11807"/>
                      <a:pt x="1341912" y="68"/>
                    </a:cubicBezTo>
                    <a:cubicBezTo>
                      <a:pt x="1472541" y="11943"/>
                      <a:pt x="1538680" y="1597978"/>
                      <a:pt x="1662546" y="1935746"/>
                    </a:cubicBezTo>
                    <a:cubicBezTo>
                      <a:pt x="1786412" y="2273514"/>
                      <a:pt x="1980210" y="2008864"/>
                      <a:pt x="2085109" y="2026677"/>
                    </a:cubicBezTo>
                    <a:cubicBezTo>
                      <a:pt x="2190008" y="2044490"/>
                      <a:pt x="2302989" y="2194345"/>
                      <a:pt x="2398816" y="2054499"/>
                    </a:cubicBezTo>
                    <a:cubicBezTo>
                      <a:pt x="2494643" y="1914653"/>
                      <a:pt x="2434442" y="1334063"/>
                      <a:pt x="2660073" y="1187601"/>
                    </a:cubicBezTo>
                    <a:cubicBezTo>
                      <a:pt x="2885704" y="1041139"/>
                      <a:pt x="3519055" y="1068847"/>
                      <a:pt x="3752603" y="1175725"/>
                    </a:cubicBezTo>
                    <a:cubicBezTo>
                      <a:pt x="3986151" y="1282603"/>
                      <a:pt x="3930733" y="1698239"/>
                      <a:pt x="4061361" y="1828868"/>
                    </a:cubicBezTo>
                    <a:cubicBezTo>
                      <a:pt x="4191989" y="1959497"/>
                      <a:pt x="4387932" y="1953559"/>
                      <a:pt x="4536374" y="1959497"/>
                    </a:cubicBezTo>
                    <a:cubicBezTo>
                      <a:pt x="4684816" y="1965435"/>
                      <a:pt x="4835237" y="1967413"/>
                      <a:pt x="4952011" y="1864494"/>
                    </a:cubicBezTo>
                    <a:cubicBezTo>
                      <a:pt x="5068785" y="1761575"/>
                      <a:pt x="5108370" y="1435004"/>
                      <a:pt x="5237019" y="1341981"/>
                    </a:cubicBezTo>
                    <a:cubicBezTo>
                      <a:pt x="5365668" y="1248958"/>
                      <a:pt x="5605153" y="1262811"/>
                      <a:pt x="5723906" y="1306354"/>
                    </a:cubicBezTo>
                    <a:cubicBezTo>
                      <a:pt x="5842659" y="1349897"/>
                      <a:pt x="5874328" y="1490421"/>
                      <a:pt x="5949538" y="1603237"/>
                    </a:cubicBezTo>
                    <a:cubicBezTo>
                      <a:pt x="6024749" y="1716053"/>
                      <a:pt x="6103917" y="1848661"/>
                      <a:pt x="6175169" y="19832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23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1333381" y="5040868"/>
                <a:ext cx="67818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6"/>
              <p:cNvCxnSpPr>
                <a:cxnSpLocks noChangeShapeType="1"/>
              </p:cNvCxnSpPr>
              <p:nvPr/>
            </p:nvCxnSpPr>
            <p:spPr bwMode="auto">
              <a:xfrm flipV="1">
                <a:off x="1333381" y="2461974"/>
                <a:ext cx="0" cy="25788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Box 27"/>
              <p:cNvSpPr txBox="1">
                <a:spLocks noChangeArrowheads="1"/>
              </p:cNvSpPr>
              <p:nvPr/>
            </p:nvSpPr>
            <p:spPr bwMode="auto">
              <a:xfrm>
                <a:off x="7581781" y="5117068"/>
                <a:ext cx="8002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dirty="0"/>
                  <a:t>space</a:t>
                </a:r>
              </a:p>
            </p:txBody>
          </p:sp>
          <p:sp>
            <p:nvSpPr>
              <p:cNvPr id="26" name="TextBox 28"/>
              <p:cNvSpPr txBox="1"/>
              <p:nvPr/>
            </p:nvSpPr>
            <p:spPr>
              <a:xfrm>
                <a:off x="530930" y="2362200"/>
                <a:ext cx="1031051" cy="369332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GB" dirty="0"/>
                  <a:t>intensity</a:t>
                </a:r>
              </a:p>
            </p:txBody>
          </p:sp>
        </p:grpSp>
        <p:cxnSp>
          <p:nvCxnSpPr>
            <p:cNvPr id="13" name="Straight Connector 45"/>
            <p:cNvCxnSpPr/>
            <p:nvPr/>
          </p:nvCxnSpPr>
          <p:spPr bwMode="auto">
            <a:xfrm>
              <a:off x="1228700" y="3693614"/>
              <a:ext cx="6781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45"/>
            <p:cNvCxnSpPr/>
            <p:nvPr/>
          </p:nvCxnSpPr>
          <p:spPr bwMode="auto">
            <a:xfrm>
              <a:off x="1215652" y="4701726"/>
              <a:ext cx="6781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46"/>
            <p:cNvSpPr txBox="1"/>
            <p:nvPr/>
          </p:nvSpPr>
          <p:spPr>
            <a:xfrm>
              <a:off x="758230" y="3467742"/>
              <a:ext cx="34657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i="1" dirty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t</a:t>
              </a:r>
              <a:r>
                <a:rPr lang="en-US" baseline="-25000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en-US" sz="14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16" name="TextBox 46"/>
            <p:cNvSpPr txBox="1">
              <a:spLocks noChangeArrowheads="1"/>
            </p:cNvSpPr>
            <p:nvPr/>
          </p:nvSpPr>
          <p:spPr bwMode="auto">
            <a:xfrm>
              <a:off x="679425" y="4475855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i="1" dirty="0" err="1" smtClean="0">
                  <a:solidFill>
                    <a:schemeClr val="tx2"/>
                  </a:solidFill>
                  <a:latin typeface="Times New Roman" pitchFamily="18" charset="0"/>
                  <a:sym typeface="Symbol" pitchFamily="18" charset="2"/>
                </a:rPr>
                <a:t>t</a:t>
              </a:r>
              <a:r>
                <a:rPr lang="en-US" baseline="-25000" dirty="0" err="1" smtClean="0">
                  <a:solidFill>
                    <a:schemeClr val="tx2"/>
                  </a:solidFill>
                  <a:latin typeface="Times New Roman" pitchFamily="18" charset="0"/>
                  <a:sym typeface="Symbol" pitchFamily="18" charset="2"/>
                </a:rPr>
                <a:t>clus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Ellipse 9"/>
            <p:cNvSpPr/>
            <p:nvPr/>
          </p:nvSpPr>
          <p:spPr>
            <a:xfrm>
              <a:off x="1588740" y="3166946"/>
              <a:ext cx="2088232" cy="5986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lipse 25"/>
            <p:cNvSpPr/>
            <p:nvPr/>
          </p:nvSpPr>
          <p:spPr>
            <a:xfrm>
              <a:off x="3532956" y="4175058"/>
              <a:ext cx="2088232" cy="59867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Ellipse 26"/>
            <p:cNvSpPr/>
            <p:nvPr/>
          </p:nvSpPr>
          <p:spPr>
            <a:xfrm>
              <a:off x="1588740" y="3166946"/>
              <a:ext cx="2088232" cy="598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llipse 27"/>
            <p:cNvSpPr/>
            <p:nvPr/>
          </p:nvSpPr>
          <p:spPr>
            <a:xfrm>
              <a:off x="3532956" y="4175058"/>
              <a:ext cx="2088232" cy="598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Ellipse 28"/>
            <p:cNvSpPr/>
            <p:nvPr/>
          </p:nvSpPr>
          <p:spPr>
            <a:xfrm>
              <a:off x="5837212" y="4247066"/>
              <a:ext cx="2088232" cy="59867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932040" y="2204864"/>
            <a:ext cx="316835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 algn="r">
              <a:lnSpc>
                <a:spcPct val="150000"/>
              </a:lnSpc>
              <a:buFont typeface="Wingdings" charset="0"/>
              <a:buChar char="à"/>
            </a:pPr>
            <a:r>
              <a:rPr lang="en-GB" sz="2000" dirty="0" smtClean="0">
                <a:solidFill>
                  <a:srgbClr val="800000"/>
                </a:solidFill>
              </a:rPr>
              <a:t>localizing </a:t>
            </a:r>
            <a:r>
              <a:rPr lang="en-GB" sz="2000" dirty="0">
                <a:solidFill>
                  <a:srgbClr val="800000"/>
                </a:solidFill>
              </a:rPr>
              <a:t>power</a:t>
            </a:r>
            <a:r>
              <a:rPr lang="en-GB" sz="2000" dirty="0" smtClean="0">
                <a:solidFill>
                  <a:srgbClr val="800000"/>
                </a:solidFill>
              </a:rPr>
              <a:t>!</a:t>
            </a:r>
          </a:p>
          <a:p>
            <a:pPr marL="914400" lvl="3" algn="r">
              <a:lnSpc>
                <a:spcPct val="150000"/>
              </a:lnSpc>
            </a:pPr>
            <a:r>
              <a:rPr lang="en-GB" sz="2000" dirty="0" smtClean="0">
                <a:solidFill>
                  <a:srgbClr val="800000"/>
                </a:solidFill>
                <a:sym typeface="Wingdings"/>
              </a:rPr>
              <a:t>…</a:t>
            </a:r>
            <a:r>
              <a:rPr lang="en-GB" sz="2000" i="1" dirty="0" smtClean="0">
                <a:solidFill>
                  <a:srgbClr val="800000"/>
                </a:solidFill>
                <a:sym typeface="Wingdings"/>
              </a:rPr>
              <a:t>intermediate…</a:t>
            </a:r>
            <a:endParaRPr lang="en-GB" sz="2000" i="1" dirty="0">
              <a:solidFill>
                <a:srgbClr val="800000"/>
              </a:solidFill>
            </a:endParaRPr>
          </a:p>
          <a:p>
            <a:pPr marL="1371600" lvl="4" algn="r">
              <a:lnSpc>
                <a:spcPct val="150000"/>
              </a:lnSpc>
            </a:pPr>
            <a:r>
              <a:rPr lang="en-GB" sz="2000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GB" sz="2000" dirty="0">
                <a:solidFill>
                  <a:srgbClr val="800000"/>
                </a:solidFill>
                <a:sym typeface="Wingdings"/>
              </a:rPr>
              <a:t>s</a:t>
            </a:r>
            <a:r>
              <a:rPr lang="en-GB" sz="2000" dirty="0">
                <a:solidFill>
                  <a:srgbClr val="800000"/>
                </a:solidFill>
              </a:rPr>
              <a:t>ensitivity</a:t>
            </a:r>
            <a:r>
              <a:rPr lang="en-GB" sz="2000" dirty="0" smtClean="0">
                <a:solidFill>
                  <a:srgbClr val="800000"/>
                </a:solidFill>
              </a:rPr>
              <a:t>!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67944" y="4129335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Different height </a:t>
            </a:r>
            <a:r>
              <a:rPr lang="en-GB" sz="1400" i="1" dirty="0"/>
              <a:t>and spatial extent thresholds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7698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Screen Shot 2014-01-22 at 11.20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38801"/>
            <a:ext cx="664644" cy="63055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2" r="4256" b="6721"/>
          <a:stretch>
            <a:fillRect/>
          </a:stretch>
        </p:blipFill>
        <p:spPr bwMode="auto">
          <a:xfrm>
            <a:off x="1331539" y="3284984"/>
            <a:ext cx="259238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made by RFT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89950" cy="3457575"/>
          </a:xfrm>
        </p:spPr>
        <p:txBody>
          <a:bodyPr/>
          <a:lstStyle/>
          <a:p>
            <a:pPr lvl="1">
              <a:buFont typeface="Wingdings" charset="2"/>
              <a:buChar char="Ø"/>
            </a:pPr>
            <a:r>
              <a:rPr lang="en-GB" sz="2200" dirty="0" smtClean="0"/>
              <a:t>Underlying fields </a:t>
            </a:r>
            <a:r>
              <a:rPr lang="en-GB" sz="2200" dirty="0"/>
              <a:t>are </a:t>
            </a:r>
            <a:r>
              <a:rPr lang="en-GB" sz="2200" dirty="0" smtClean="0"/>
              <a:t>continuous with twice-differentiable autocorrelation function</a:t>
            </a:r>
            <a:endParaRPr lang="en-GB" sz="2200" dirty="0"/>
          </a:p>
          <a:p>
            <a:pPr lvl="1">
              <a:buFont typeface="Wingdings" charset="2"/>
              <a:buChar char="Ø"/>
            </a:pPr>
            <a:r>
              <a:rPr lang="en-GB" sz="2200" dirty="0" smtClean="0"/>
              <a:t>Error </a:t>
            </a:r>
            <a:r>
              <a:rPr lang="en-GB" sz="2200" dirty="0"/>
              <a:t>fields </a:t>
            </a:r>
            <a:r>
              <a:rPr lang="en-GB" sz="2200" dirty="0" smtClean="0"/>
              <a:t>are reasonable lattice approximation to underlying </a:t>
            </a:r>
            <a:r>
              <a:rPr lang="en-GB" sz="2200" dirty="0"/>
              <a:t>random field with multivariate Gaussian </a:t>
            </a:r>
            <a:r>
              <a:rPr lang="en-GB" sz="2200" dirty="0" smtClean="0"/>
              <a:t>distribution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6659" r="4756" b="7062"/>
          <a:stretch>
            <a:fillRect/>
          </a:stretch>
        </p:blipFill>
        <p:spPr bwMode="auto">
          <a:xfrm>
            <a:off x="5436096" y="3356992"/>
            <a:ext cx="2546916" cy="210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8"/>
          <p:cNvCxnSpPr>
            <a:cxnSpLocks noChangeShapeType="1"/>
          </p:cNvCxnSpPr>
          <p:nvPr/>
        </p:nvCxnSpPr>
        <p:spPr bwMode="auto">
          <a:xfrm flipH="1">
            <a:off x="3952282" y="4149080"/>
            <a:ext cx="1123774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707904" y="4221088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/>
              <a:t>lattice representation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5589240"/>
            <a:ext cx="8064896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40000"/>
              </a:lnSpc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Check: FWHM must be min. 3 voxels in each dimension</a:t>
            </a:r>
          </a:p>
          <a:p>
            <a:pPr marL="285750" indent="-285750" algn="ctr">
              <a:lnSpc>
                <a:spcPct val="140000"/>
              </a:lnSpc>
              <a:buFont typeface="Wingdings" charset="0"/>
              <a:buChar char="à"/>
            </a:pPr>
            <a:r>
              <a:rPr lang="en-GB" i="1" dirty="0" smtClean="0">
                <a:sym typeface="Wingdings"/>
              </a:rPr>
              <a:t>In general: if smooth enough + GLM correct (error = Gaussian)   RFT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14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ssumptions are not met if...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2856"/>
            <a:ext cx="8489950" cy="3457575"/>
          </a:xfrm>
        </p:spPr>
        <p:txBody>
          <a:bodyPr/>
          <a:lstStyle/>
          <a:p>
            <a:pPr marL="342900" lvl="1" indent="-342900">
              <a:buFont typeface="Wingdings" charset="2"/>
              <a:buChar char="Ø"/>
            </a:pPr>
            <a:r>
              <a:rPr lang="en-GB" dirty="0" smtClean="0"/>
              <a:t>Data is not sufficiently smooth</a:t>
            </a:r>
          </a:p>
          <a:p>
            <a:pPr marL="342900" lvl="1" indent="-342900">
              <a:buFontTx/>
              <a:buChar char="•"/>
            </a:pPr>
            <a:endParaRPr lang="en-GB" dirty="0" smtClean="0"/>
          </a:p>
          <a:p>
            <a:pPr marL="342900" lvl="1" indent="-342900">
              <a:buFontTx/>
              <a:buChar char="•"/>
            </a:pPr>
            <a:r>
              <a:rPr lang="en-GB" dirty="0" smtClean="0"/>
              <a:t>Small number of subjects</a:t>
            </a:r>
          </a:p>
          <a:p>
            <a:pPr marL="342900" lvl="1" indent="-342900">
              <a:buFontTx/>
              <a:buChar char="•"/>
            </a:pPr>
            <a:r>
              <a:rPr lang="en-GB" dirty="0" smtClean="0"/>
              <a:t>High-resolution data</a:t>
            </a:r>
          </a:p>
          <a:p>
            <a:pPr marL="342900" lvl="1" indent="-342900">
              <a:buFontTx/>
              <a:buChar char="•"/>
            </a:pPr>
            <a:endParaRPr lang="en-GB" dirty="0"/>
          </a:p>
          <a:p>
            <a:pPr>
              <a:buFont typeface="Wingdings" charset="0"/>
              <a:buChar char="à"/>
            </a:pPr>
            <a:r>
              <a:rPr lang="en-GB" sz="2400" dirty="0" smtClean="0">
                <a:solidFill>
                  <a:srgbClr val="000000"/>
                </a:solidFill>
              </a:rPr>
              <a:t>Non</a:t>
            </a:r>
            <a:r>
              <a:rPr lang="en-GB" sz="2400" dirty="0">
                <a:solidFill>
                  <a:srgbClr val="000000"/>
                </a:solidFill>
              </a:rPr>
              <a:t>-parametric methods to get FWE </a:t>
            </a:r>
            <a:r>
              <a:rPr lang="en-GB" sz="2000" dirty="0">
                <a:solidFill>
                  <a:srgbClr val="000000"/>
                </a:solidFill>
              </a:rPr>
              <a:t>(permutation)</a:t>
            </a:r>
          </a:p>
          <a:p>
            <a:pPr>
              <a:buFont typeface="Wingdings" charset="0"/>
              <a:buChar char="à"/>
            </a:pPr>
            <a:r>
              <a:rPr lang="en-GB" sz="2400" dirty="0">
                <a:solidFill>
                  <a:srgbClr val="000000"/>
                </a:solidFill>
              </a:rPr>
              <a:t>A</a:t>
            </a:r>
            <a:r>
              <a:rPr lang="en-GB" sz="2400" dirty="0" smtClean="0">
                <a:solidFill>
                  <a:srgbClr val="000000"/>
                </a:solidFill>
              </a:rPr>
              <a:t>lternative </a:t>
            </a:r>
            <a:r>
              <a:rPr lang="en-GB" sz="2400" dirty="0">
                <a:solidFill>
                  <a:srgbClr val="000000"/>
                </a:solidFill>
              </a:rPr>
              <a:t>ways of controlling for errors: </a:t>
            </a:r>
            <a:r>
              <a:rPr lang="en-GB" sz="2400" dirty="0" smtClean="0">
                <a:solidFill>
                  <a:srgbClr val="000000"/>
                </a:solidFill>
              </a:rPr>
              <a:t>FDR </a:t>
            </a:r>
            <a:r>
              <a:rPr lang="en-GB" sz="2000" dirty="0" smtClean="0">
                <a:solidFill>
                  <a:srgbClr val="000000"/>
                </a:solidFill>
              </a:rPr>
              <a:t>(false discovery rate)</a:t>
            </a:r>
            <a:endParaRPr lang="en-GB" sz="2400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46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496300" cy="1368425"/>
          </a:xfrm>
        </p:spPr>
        <p:txBody>
          <a:bodyPr/>
          <a:lstStyle/>
          <a:p>
            <a:r>
              <a:rPr lang="en-GB" dirty="0" smtClean="0"/>
              <a:t>4. Implementation in SPM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89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Implementation in SPM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75"/>
          <a:stretch>
            <a:fillRect/>
          </a:stretch>
        </p:blipFill>
        <p:spPr bwMode="auto">
          <a:xfrm>
            <a:off x="323528" y="1556792"/>
            <a:ext cx="4829549" cy="4391049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4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6" b="310"/>
          <a:stretch>
            <a:fillRect/>
          </a:stretch>
        </p:blipFill>
        <p:spPr bwMode="auto">
          <a:xfrm>
            <a:off x="467172" y="1196752"/>
            <a:ext cx="7345188" cy="5483677"/>
          </a:xfrm>
          <a:prstGeom prst="rect">
            <a:avLst/>
          </a:prstGeom>
          <a:noFill/>
          <a:ln w="57150" cmpd="thickThin">
            <a:solidFill>
              <a:srgbClr val="C1CEFF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1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1706" b="36142"/>
          <a:stretch>
            <a:fillRect/>
          </a:stretch>
        </p:blipFill>
        <p:spPr bwMode="auto">
          <a:xfrm>
            <a:off x="1835696" y="692696"/>
            <a:ext cx="6714410" cy="5936952"/>
          </a:xfrm>
          <a:prstGeom prst="rect">
            <a:avLst/>
          </a:prstGeom>
          <a:noFill/>
          <a:ln w="57150" cmpd="thickThin">
            <a:solidFill>
              <a:srgbClr val="C1CE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89950" cy="1296988"/>
          </a:xfrm>
        </p:spPr>
        <p:txBody>
          <a:bodyPr/>
          <a:lstStyle/>
          <a:p>
            <a:r>
              <a:rPr lang="en-GB" dirty="0" smtClean="0"/>
              <a:t>Another example: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96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49400" r="1730" b="429"/>
          <a:stretch>
            <a:fillRect/>
          </a:stretch>
        </p:blipFill>
        <p:spPr bwMode="auto">
          <a:xfrm>
            <a:off x="539552" y="764704"/>
            <a:ext cx="8212138" cy="5708650"/>
          </a:xfrm>
          <a:prstGeom prst="rect">
            <a:avLst/>
          </a:prstGeom>
          <a:noFill/>
          <a:ln w="57150" cmpd="thickThin">
            <a:solidFill>
              <a:srgbClr val="C1CE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64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Take-home message, overview:</a:t>
            </a:r>
            <a:endParaRPr lang="en-GB" dirty="0"/>
          </a:p>
        </p:txBody>
      </p:sp>
      <p:cxnSp>
        <p:nvCxnSpPr>
          <p:cNvPr id="5" name="直線矢印コネクタ 6"/>
          <p:cNvCxnSpPr/>
          <p:nvPr/>
        </p:nvCxnSpPr>
        <p:spPr>
          <a:xfrm rot="10800000" flipV="1">
            <a:off x="1260426" y="2949725"/>
            <a:ext cx="236855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16"/>
          <p:cNvGrpSpPr>
            <a:grpSpLocks/>
          </p:cNvGrpSpPr>
          <p:nvPr/>
        </p:nvGrpSpPr>
        <p:grpSpPr bwMode="auto">
          <a:xfrm>
            <a:off x="2908251" y="1941662"/>
            <a:ext cx="3352800" cy="922338"/>
            <a:chOff x="5652120" y="1268760"/>
            <a:chExt cx="3352264" cy="923330"/>
          </a:xfrm>
        </p:grpSpPr>
        <p:sp>
          <p:nvSpPr>
            <p:cNvPr id="7" name="テキスト ボックス 3"/>
            <p:cNvSpPr txBox="1">
              <a:spLocks noChangeArrowheads="1"/>
            </p:cNvSpPr>
            <p:nvPr/>
          </p:nvSpPr>
          <p:spPr bwMode="auto">
            <a:xfrm>
              <a:off x="5652120" y="1268760"/>
              <a:ext cx="3352264" cy="92333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dirty="0">
                  <a:ea typeface="ＭＳ Ｐゴシック" pitchFamily="34" charset="-128"/>
                </a:rPr>
                <a:t>L</a:t>
              </a:r>
              <a:r>
                <a:rPr kumimoji="1" lang="en-US" altLang="ja-JP" sz="1800" dirty="0" smtClean="0">
                  <a:ea typeface="ＭＳ Ｐゴシック" pitchFamily="34" charset="-128"/>
                </a:rPr>
                <a:t>arge </a:t>
              </a:r>
              <a:r>
                <a:rPr kumimoji="1" lang="en-US" altLang="ja-JP" sz="1800" dirty="0">
                  <a:ea typeface="ＭＳ Ｐゴシック" pitchFamily="34" charset="-128"/>
                </a:rPr>
                <a:t>volume of imaging data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en-US" altLang="ja-JP" sz="1800" dirty="0">
                <a:ea typeface="ＭＳ Ｐゴシック" pitchFamily="34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dirty="0">
                  <a:ea typeface="ＭＳ Ｐゴシック" pitchFamily="34" charset="-128"/>
                </a:rPr>
                <a:t>Multiple comparison problem</a:t>
              </a:r>
              <a:endParaRPr kumimoji="1" lang="ja-JP" altLang="en-US" sz="1800" dirty="0">
                <a:ea typeface="ＭＳ Ｐゴシック" pitchFamily="34" charset="-128"/>
              </a:endParaRPr>
            </a:p>
          </p:txBody>
        </p:sp>
        <p:cxnSp>
          <p:nvCxnSpPr>
            <p:cNvPr id="8" name="直線矢印コネクタ 9"/>
            <p:cNvCxnSpPr/>
            <p:nvPr/>
          </p:nvCxnSpPr>
          <p:spPr>
            <a:xfrm rot="5400000">
              <a:off x="7128830" y="1736783"/>
              <a:ext cx="35916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矢印コネクタ 11"/>
          <p:cNvCxnSpPr/>
          <p:nvPr/>
        </p:nvCxnSpPr>
        <p:spPr>
          <a:xfrm rot="16200000" flipH="1">
            <a:off x="4179045" y="3269606"/>
            <a:ext cx="792162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2"/>
          <p:cNvSpPr txBox="1"/>
          <p:nvPr/>
        </p:nvSpPr>
        <p:spPr>
          <a:xfrm>
            <a:off x="3347988" y="3668862"/>
            <a:ext cx="232727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Bonferroni</a:t>
            </a:r>
            <a:r>
              <a:rPr kumimoji="1" lang="en-US" altLang="ja-JP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 correction</a:t>
            </a:r>
            <a:endParaRPr kumimoji="1" lang="ja-JP" altLang="en-US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kumimoji="1" lang="en-US" altLang="ja-JP" dirty="0">
                <a:latin typeface="Arial" charset="0"/>
                <a:ea typeface="ＭＳ Ｐゴシック" pitchFamily="34" charset="-128"/>
                <a:cs typeface="+mn-cs"/>
              </a:rPr>
              <a:t>        α=P</a:t>
            </a:r>
            <a:r>
              <a:rPr kumimoji="1" lang="en-US" altLang="ja-JP" baseline="30000" dirty="0">
                <a:latin typeface="Arial" charset="0"/>
                <a:ea typeface="ＭＳ Ｐゴシック" pitchFamily="34" charset="-128"/>
                <a:cs typeface="+mn-cs"/>
              </a:rPr>
              <a:t>FWE</a:t>
            </a:r>
            <a:r>
              <a:rPr kumimoji="1" lang="en-US" altLang="ja-JP" dirty="0">
                <a:latin typeface="Arial" charset="0"/>
                <a:ea typeface="ＭＳ Ｐゴシック" pitchFamily="34" charset="-128"/>
                <a:cs typeface="+mn-cs"/>
              </a:rPr>
              <a:t>/n</a:t>
            </a:r>
          </a:p>
          <a:p>
            <a:pPr>
              <a:defRPr/>
            </a:pPr>
            <a:r>
              <a:rPr kumimoji="1" lang="en-US" altLang="ja-JP" dirty="0">
                <a:latin typeface="Arial" charset="0"/>
                <a:ea typeface="ＭＳ Ｐゴシック" pitchFamily="34" charset="-128"/>
                <a:cs typeface="+mn-cs"/>
              </a:rPr>
              <a:t>Corrected p value</a:t>
            </a:r>
          </a:p>
        </p:txBody>
      </p:sp>
      <p:cxnSp>
        <p:nvCxnSpPr>
          <p:cNvPr id="11" name="直線矢印コネクタ 14"/>
          <p:cNvCxnSpPr/>
          <p:nvPr/>
        </p:nvCxnSpPr>
        <p:spPr>
          <a:xfrm rot="5400000">
            <a:off x="4320332" y="4928544"/>
            <a:ext cx="5048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5"/>
          <p:cNvSpPr txBox="1"/>
          <p:nvPr/>
        </p:nvSpPr>
        <p:spPr>
          <a:xfrm>
            <a:off x="2927178" y="5267624"/>
            <a:ext cx="32752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Arial" charset="0"/>
                <a:ea typeface="ＭＳ Ｐゴシック" pitchFamily="34" charset="-128"/>
              </a:rPr>
              <a:t>N</a:t>
            </a:r>
            <a:r>
              <a:rPr kumimoji="1" lang="en-US" altLang="ja-JP" dirty="0" smtClean="0">
                <a:latin typeface="Arial" charset="0"/>
                <a:ea typeface="ＭＳ Ｐゴシック" pitchFamily="34" charset="-128"/>
                <a:cs typeface="+mn-cs"/>
              </a:rPr>
              <a:t>ull hypothesis rarely rejected</a:t>
            </a:r>
            <a:endParaRPr kumimoji="1" lang="en-US" altLang="ja-JP" dirty="0"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kumimoji="1" lang="en-US" altLang="ja-JP" dirty="0"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kumimoji="1" lang="en-US" altLang="ja-JP" dirty="0">
                <a:latin typeface="Arial" charset="0"/>
                <a:ea typeface="ＭＳ Ｐゴシック" pitchFamily="34" charset="-128"/>
                <a:cs typeface="+mn-cs"/>
              </a:rPr>
              <a:t>Too </a:t>
            </a:r>
            <a:r>
              <a:rPr kumimoji="1" lang="en-US" altLang="ja-JP" dirty="0" smtClean="0">
                <a:latin typeface="Arial" charset="0"/>
                <a:ea typeface="ＭＳ Ｐゴシック" pitchFamily="34" charset="-128"/>
                <a:cs typeface="+mn-cs"/>
              </a:rPr>
              <a:t>many false negatives</a:t>
            </a:r>
            <a:endParaRPr kumimoji="1" lang="ja-JP" altLang="en-US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3" name="グループ化 19"/>
          <p:cNvGrpSpPr/>
          <p:nvPr/>
        </p:nvGrpSpPr>
        <p:grpSpPr>
          <a:xfrm>
            <a:off x="36017" y="3669507"/>
            <a:ext cx="2698239" cy="1477328"/>
            <a:chOff x="2332424" y="2924944"/>
            <a:chExt cx="2698239" cy="14773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テキスト ボックス 7"/>
            <p:cNvSpPr txBox="1"/>
            <p:nvPr/>
          </p:nvSpPr>
          <p:spPr>
            <a:xfrm>
              <a:off x="2332424" y="2924944"/>
              <a:ext cx="2698239" cy="1477328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dirty="0" smtClean="0">
                  <a:latin typeface="Arial" charset="0"/>
                  <a:ea typeface="ＭＳ Ｐゴシック" pitchFamily="34" charset="-128"/>
                  <a:cs typeface="+mn-cs"/>
                </a:rPr>
                <a:t>Mass </a:t>
              </a:r>
              <a:r>
                <a:rPr kumimoji="1" lang="en-US" altLang="ja-JP" dirty="0" err="1" smtClean="0">
                  <a:latin typeface="Arial" charset="0"/>
                  <a:ea typeface="ＭＳ Ｐゴシック" pitchFamily="34" charset="-128"/>
                  <a:cs typeface="+mn-cs"/>
                </a:rPr>
                <a:t>univariate</a:t>
              </a:r>
              <a:r>
                <a:rPr kumimoji="1" lang="en-US" altLang="ja-JP" dirty="0" smtClean="0">
                  <a:latin typeface="Arial" charset="0"/>
                  <a:ea typeface="ＭＳ Ｐゴシック" pitchFamily="34" charset="-128"/>
                  <a:cs typeface="+mn-cs"/>
                </a:rPr>
                <a:t> analysis</a:t>
              </a:r>
              <a:endParaRPr kumimoji="1" lang="en-US" altLang="ja-JP" dirty="0">
                <a:latin typeface="Arial" charset="0"/>
                <a:ea typeface="ＭＳ Ｐゴシック" pitchFamily="34" charset="-128"/>
                <a:cs typeface="+mn-cs"/>
              </a:endParaRPr>
            </a:p>
            <a:p>
              <a:pPr>
                <a:defRPr/>
              </a:pPr>
              <a:endParaRPr kumimoji="1" lang="en-US" altLang="ja-JP" dirty="0">
                <a:latin typeface="Arial" charset="0"/>
                <a:ea typeface="ＭＳ Ｐゴシック" pitchFamily="34" charset="-128"/>
                <a:cs typeface="+mn-cs"/>
              </a:endParaRPr>
            </a:p>
            <a:p>
              <a:pPr>
                <a:defRPr/>
              </a:pPr>
              <a:r>
                <a:rPr kumimoji="1" lang="en-US" altLang="ja-JP" dirty="0">
                  <a:latin typeface="Arial" charset="0"/>
                  <a:ea typeface="ＭＳ Ｐゴシック" pitchFamily="34" charset="-128"/>
                  <a:cs typeface="+mn-cs"/>
                </a:rPr>
                <a:t>Uncorrected p value</a:t>
              </a:r>
            </a:p>
            <a:p>
              <a:pPr>
                <a:defRPr/>
              </a:pPr>
              <a:endParaRPr kumimoji="1" lang="en-US" altLang="ja-JP" dirty="0">
                <a:latin typeface="Arial" charset="0"/>
                <a:ea typeface="ＭＳ Ｐゴシック" pitchFamily="34" charset="-128"/>
                <a:cs typeface="+mn-cs"/>
              </a:endParaRPr>
            </a:p>
            <a:p>
              <a:pPr>
                <a:defRPr/>
              </a:pPr>
              <a:r>
                <a:rPr kumimoji="1" lang="en-US" altLang="ja-JP" dirty="0">
                  <a:latin typeface="Arial" charset="0"/>
                  <a:ea typeface="ＭＳ Ｐゴシック" pitchFamily="34" charset="-128"/>
                  <a:cs typeface="+mn-cs"/>
                </a:rPr>
                <a:t>Too </a:t>
              </a:r>
              <a:r>
                <a:rPr kumimoji="1" lang="en-US" altLang="ja-JP" dirty="0" smtClean="0">
                  <a:latin typeface="Arial" charset="0"/>
                  <a:ea typeface="ＭＳ Ｐゴシック" pitchFamily="34" charset="-128"/>
                  <a:cs typeface="+mn-cs"/>
                </a:rPr>
                <a:t>many false positives</a:t>
              </a:r>
              <a:endParaRPr kumimoji="1" lang="ja-JP" altLang="en-US" dirty="0"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5" name="直線矢印コネクタ 18"/>
            <p:cNvCxnSpPr/>
            <p:nvPr/>
          </p:nvCxnSpPr>
          <p:spPr>
            <a:xfrm>
              <a:off x="3477311" y="3214817"/>
              <a:ext cx="0" cy="360040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20"/>
            <p:cNvCxnSpPr/>
            <p:nvPr/>
          </p:nvCxnSpPr>
          <p:spPr>
            <a:xfrm rot="5400000">
              <a:off x="3296301" y="3943783"/>
              <a:ext cx="360040" cy="1588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21"/>
          <p:cNvSpPr txBox="1"/>
          <p:nvPr/>
        </p:nvSpPr>
        <p:spPr>
          <a:xfrm>
            <a:off x="323801" y="5640537"/>
            <a:ext cx="172402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Arial" charset="0"/>
                <a:ea typeface="ＭＳ Ｐゴシック" pitchFamily="34" charset="-128"/>
                <a:cs typeface="+mn-cs"/>
              </a:rPr>
              <a:t>Never use this.</a:t>
            </a:r>
            <a:endParaRPr kumimoji="1" lang="ja-JP" altLang="en-US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8" name="直線矢印コネクタ 25"/>
          <p:cNvCxnSpPr/>
          <p:nvPr/>
        </p:nvCxnSpPr>
        <p:spPr>
          <a:xfrm>
            <a:off x="6229301" y="2949725"/>
            <a:ext cx="863600" cy="5762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29"/>
          <p:cNvSpPr txBox="1">
            <a:spLocks noChangeArrowheads="1"/>
          </p:cNvSpPr>
          <p:nvPr/>
        </p:nvSpPr>
        <p:spPr bwMode="auto">
          <a:xfrm>
            <a:off x="6445201" y="2660800"/>
            <a:ext cx="2236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>
                <a:ea typeface="ＭＳ Ｐゴシック" pitchFamily="34" charset="-128"/>
              </a:rPr>
              <a:t>&lt;smoothing with a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>
                <a:ea typeface="ＭＳ Ｐゴシック" pitchFamily="34" charset="-128"/>
              </a:rPr>
              <a:t>    Gaussian kernel,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>
                <a:ea typeface="ＭＳ Ｐゴシック" pitchFamily="34" charset="-128"/>
              </a:rPr>
              <a:t>         FWHM &gt;</a:t>
            </a:r>
            <a:endParaRPr kumimoji="1" lang="ja-JP" altLang="en-US" sz="1800">
              <a:ea typeface="ＭＳ Ｐゴシック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6657" y="3668862"/>
            <a:ext cx="3228975" cy="1108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GB" altLang="ja-JP" dirty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+mn-cs"/>
              </a:rPr>
              <a:t>Random field theory (RFT)</a:t>
            </a:r>
          </a:p>
          <a:p>
            <a:pPr>
              <a:defRPr/>
            </a:pPr>
            <a:r>
              <a:rPr kumimoji="1" lang="en-GB" altLang="ja-JP" sz="2400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  <a:cs typeface="+mn-cs"/>
              </a:rPr>
              <a:t>          </a:t>
            </a:r>
            <a:r>
              <a:rPr kumimoji="1" lang="el-GR" altLang="ja-JP" sz="2400" b="1" dirty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α</a:t>
            </a:r>
            <a:r>
              <a:rPr kumimoji="1" lang="el-GR" altLang="ja-JP" sz="2400" b="1" dirty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1" lang="en-GB" altLang="ja-JP" sz="2400" b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=</a:t>
            </a:r>
            <a:r>
              <a:rPr kumimoji="1" lang="en-GB" altLang="ja-JP" sz="2400" b="1" dirty="0"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kumimoji="1" lang="en-GB" altLang="ja-JP" sz="2400" b="1" dirty="0">
                <a:latin typeface="Calibri" pitchFamily="34" charset="0"/>
                <a:ea typeface="ＭＳ Ｐゴシック" pitchFamily="34" charset="-128"/>
                <a:cs typeface="+mn-cs"/>
              </a:rPr>
              <a:t>P</a:t>
            </a:r>
            <a:r>
              <a:rPr kumimoji="1" lang="en-GB" altLang="ja-JP" sz="2400" b="1" i="1" baseline="30000" dirty="0">
                <a:latin typeface="Calibri" pitchFamily="34" charset="0"/>
                <a:ea typeface="ＭＳ Ｐゴシック" pitchFamily="34" charset="-128"/>
                <a:cs typeface="+mn-cs"/>
              </a:rPr>
              <a:t>FWE</a:t>
            </a:r>
            <a:r>
              <a:rPr kumimoji="1" lang="ja-JP" altLang="en-US" sz="2400" b="1" dirty="0">
                <a:latin typeface="Calibri" pitchFamily="34" charset="0"/>
                <a:ea typeface="ＭＳ Ｐゴシック" pitchFamily="34" charset="-128"/>
                <a:cs typeface="+mn-cs"/>
              </a:rPr>
              <a:t> ≒</a:t>
            </a:r>
            <a:r>
              <a:rPr kumimoji="1" lang="en-GB" altLang="ja-JP" sz="2400" b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E[</a:t>
            </a:r>
            <a:r>
              <a:rPr kumimoji="1" lang="en-GB" altLang="ja-JP" sz="2400" b="1" i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EC</a:t>
            </a:r>
            <a:r>
              <a:rPr kumimoji="1" lang="en-GB" altLang="ja-JP" sz="2400" b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]</a:t>
            </a:r>
            <a:r>
              <a:rPr kumimoji="1" lang="ja-JP" altLang="en-US" sz="2400" b="1" dirty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endParaRPr kumimoji="1" lang="en-US" altLang="ja-JP" sz="2400" b="1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kumimoji="1" lang="en-US" altLang="ja-JP" sz="2400" b="1" dirty="0">
                <a:latin typeface="Calibri" pitchFamily="34" charset="0"/>
                <a:ea typeface="ＭＳ Ｐゴシック" pitchFamily="34" charset="-128"/>
                <a:cs typeface="+mn-cs"/>
              </a:rPr>
              <a:t>Corrected p value</a:t>
            </a:r>
            <a:endParaRPr kumimoji="1" lang="ja-JP" altLang="en-US" sz="2400" b="1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24" name="直線矢印コネクタ 20"/>
          <p:cNvCxnSpPr/>
          <p:nvPr/>
        </p:nvCxnSpPr>
        <p:spPr>
          <a:xfrm rot="5400000">
            <a:off x="990173" y="5353336"/>
            <a:ext cx="360040" cy="1588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1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Data Analysis so far</a:t>
            </a:r>
            <a:endParaRPr lang="en-US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654056" cy="51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</a:t>
            </a:r>
            <a:r>
              <a:rPr lang="en-GB" dirty="0"/>
              <a:t>y</a:t>
            </a:r>
            <a:r>
              <a:rPr lang="en-GB" dirty="0" smtClean="0"/>
              <a:t>ou for your attention!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…and special thanks to Guillaume!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22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64488" cy="3457575"/>
          </a:xfrm>
        </p:spPr>
        <p:txBody>
          <a:bodyPr/>
          <a:lstStyle/>
          <a:p>
            <a:r>
              <a:rPr lang="en-GB" dirty="0" smtClean="0"/>
              <a:t>Human Brain Function, Chapter 14, An </a:t>
            </a:r>
            <a:r>
              <a:rPr lang="en-GB" dirty="0"/>
              <a:t>Introduction to Random Field </a:t>
            </a:r>
            <a:r>
              <a:rPr lang="en-GB" dirty="0" smtClean="0"/>
              <a:t>Theory (Brett, Penny, </a:t>
            </a:r>
            <a:r>
              <a:rPr lang="en-GB" dirty="0" err="1" smtClean="0"/>
              <a:t>Kiebel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://www.fil.ion.ucl.ac.uk/spm/course/video/#</a:t>
            </a:r>
            <a:r>
              <a:rPr lang="en-GB" dirty="0" smtClean="0">
                <a:hlinkClick r:id="rId2"/>
              </a:rPr>
              <a:t>RFT</a:t>
            </a:r>
            <a:endParaRPr lang="en-GB" dirty="0" smtClean="0"/>
          </a:p>
          <a:p>
            <a:r>
              <a:rPr lang="en-GB" dirty="0">
                <a:hlinkClick r:id="rId3"/>
              </a:rPr>
              <a:t>http://www.fil.ion.ucl.ac.uk/spm/course/video/#MEEG_MCP</a:t>
            </a:r>
            <a:endParaRPr lang="en-GB" dirty="0" smtClean="0"/>
          </a:p>
          <a:p>
            <a:r>
              <a:rPr lang="en-GB" dirty="0" smtClean="0"/>
              <a:t>Former </a:t>
            </a:r>
            <a:r>
              <a:rPr lang="en-GB" dirty="0" err="1" smtClean="0"/>
              <a:t>MfD</a:t>
            </a:r>
            <a:r>
              <a:rPr lang="en-GB" dirty="0" smtClean="0"/>
              <a:t> Presentations </a:t>
            </a:r>
          </a:p>
          <a:p>
            <a:r>
              <a:rPr lang="en-GB" dirty="0" smtClean="0"/>
              <a:t>Expert Guillaume </a:t>
            </a:r>
            <a:r>
              <a:rPr lang="en-GB" dirty="0" err="1" smtClean="0"/>
              <a:t>Flandin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69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496300" cy="1368425"/>
          </a:xfrm>
        </p:spPr>
        <p:txBody>
          <a:bodyPr/>
          <a:lstStyle/>
          <a:p>
            <a:r>
              <a:rPr lang="en-GB" dirty="0" smtClean="0"/>
              <a:t>1. Multiple Comparisons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52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84784"/>
            <a:ext cx="6474048" cy="489654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To test an hypothesis, we construct “test statistics” and ask how likely that our </a:t>
            </a:r>
            <a:r>
              <a:rPr lang="en-GB" dirty="0" smtClean="0"/>
              <a:t>statistic </a:t>
            </a:r>
            <a:r>
              <a:rPr lang="en-GB" dirty="0"/>
              <a:t>could have come about by </a:t>
            </a:r>
            <a:r>
              <a:rPr lang="en-GB" dirty="0" smtClean="0"/>
              <a:t>chance</a:t>
            </a:r>
          </a:p>
          <a:p>
            <a:r>
              <a:rPr lang="en-GB" b="1" dirty="0"/>
              <a:t>The Null Hypothesis H0 </a:t>
            </a:r>
          </a:p>
          <a:p>
            <a:pPr marL="400050" lvl="1" indent="0">
              <a:buNone/>
            </a:pPr>
            <a:r>
              <a:rPr lang="en-GB" dirty="0" smtClean="0"/>
              <a:t>Typically </a:t>
            </a:r>
            <a:r>
              <a:rPr lang="en-GB" dirty="0"/>
              <a:t>what we want to disprove (no effect).</a:t>
            </a:r>
          </a:p>
          <a:p>
            <a:pPr marL="400050" lvl="1" indent="0">
              <a:buNone/>
            </a:pPr>
            <a:r>
              <a:rPr lang="en-GB" dirty="0" smtClean="0"/>
              <a:t>The </a:t>
            </a:r>
            <a:r>
              <a:rPr lang="en-GB" dirty="0"/>
              <a:t>Alternative Hypothesis HA expresses outcome of interest</a:t>
            </a:r>
            <a:r>
              <a:rPr lang="en-GB" dirty="0" smtClean="0"/>
              <a:t>.</a:t>
            </a:r>
          </a:p>
          <a:p>
            <a:r>
              <a:rPr lang="en-GB" b="1" dirty="0"/>
              <a:t>The Test Statistic T</a:t>
            </a:r>
          </a:p>
          <a:p>
            <a:pPr marL="400050" lvl="1" indent="0">
              <a:buNone/>
            </a:pPr>
            <a:r>
              <a:rPr lang="en-GB" dirty="0"/>
              <a:t>The test statistic summarises evidence about H0.</a:t>
            </a:r>
          </a:p>
          <a:p>
            <a:pPr marL="400050" lvl="1" indent="0">
              <a:buNone/>
            </a:pPr>
            <a:r>
              <a:rPr lang="en-GB" dirty="0" smtClean="0"/>
              <a:t>Typically</a:t>
            </a:r>
            <a:r>
              <a:rPr lang="en-GB" dirty="0"/>
              <a:t>, test statistic is small in magnitude when the hypothesis H0 is true and large when false. </a:t>
            </a:r>
          </a:p>
          <a:p>
            <a:pPr marL="400050" lvl="1" indent="0">
              <a:buNone/>
            </a:pPr>
            <a:r>
              <a:rPr lang="en-GB" dirty="0" smtClean="0"/>
              <a:t>We </a:t>
            </a:r>
            <a:r>
              <a:rPr lang="en-GB" dirty="0"/>
              <a:t>need to know the distribution of T under the null hypothesis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228184" y="4583907"/>
            <a:ext cx="3489325" cy="2012950"/>
            <a:chOff x="1920" y="3024"/>
            <a:chExt cx="2198" cy="1268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smtClean="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73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Multiple Comparisons Problem</a:t>
            </a:r>
            <a:endParaRPr lang="en-GB" dirty="0"/>
          </a:p>
        </p:txBody>
      </p:sp>
      <p:grpSp>
        <p:nvGrpSpPr>
          <p:cNvPr id="19" name="Group 234"/>
          <p:cNvGrpSpPr>
            <a:grpSpLocks/>
          </p:cNvGrpSpPr>
          <p:nvPr/>
        </p:nvGrpSpPr>
        <p:grpSpPr bwMode="auto">
          <a:xfrm>
            <a:off x="611560" y="1553599"/>
            <a:ext cx="3406775" cy="2554287"/>
            <a:chOff x="316668" y="1371600"/>
            <a:chExt cx="3118266" cy="2313405"/>
          </a:xfrm>
        </p:grpSpPr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47443" y="3352875"/>
              <a:ext cx="2741924" cy="33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t</a:t>
              </a:r>
              <a:endParaRPr lang="en-US" altLang="en-US"/>
            </a:p>
          </p:txBody>
        </p:sp>
        <p:grpSp>
          <p:nvGrpSpPr>
            <p:cNvPr id="21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>
                  <a:gd name="T0" fmla="*/ 0 w 1728"/>
                  <a:gd name="T1" fmla="*/ 885 h 885"/>
                  <a:gd name="T2" fmla="*/ 58 w 1728"/>
                  <a:gd name="T3" fmla="*/ 869 h 885"/>
                  <a:gd name="T4" fmla="*/ 117 w 1728"/>
                  <a:gd name="T5" fmla="*/ 857 h 885"/>
                  <a:gd name="T6" fmla="*/ 171 w 1728"/>
                  <a:gd name="T7" fmla="*/ 837 h 885"/>
                  <a:gd name="T8" fmla="*/ 230 w 1728"/>
                  <a:gd name="T9" fmla="*/ 809 h 885"/>
                  <a:gd name="T10" fmla="*/ 288 w 1728"/>
                  <a:gd name="T11" fmla="*/ 765 h 885"/>
                  <a:gd name="T12" fmla="*/ 347 w 1728"/>
                  <a:gd name="T13" fmla="*/ 709 h 885"/>
                  <a:gd name="T14" fmla="*/ 401 w 1728"/>
                  <a:gd name="T15" fmla="*/ 641 h 885"/>
                  <a:gd name="T16" fmla="*/ 460 w 1728"/>
                  <a:gd name="T17" fmla="*/ 553 h 885"/>
                  <a:gd name="T18" fmla="*/ 519 w 1728"/>
                  <a:gd name="T19" fmla="*/ 453 h 885"/>
                  <a:gd name="T20" fmla="*/ 577 w 1728"/>
                  <a:gd name="T21" fmla="*/ 348 h 885"/>
                  <a:gd name="T22" fmla="*/ 631 w 1728"/>
                  <a:gd name="T23" fmla="*/ 240 h 885"/>
                  <a:gd name="T24" fmla="*/ 690 w 1728"/>
                  <a:gd name="T25" fmla="*/ 144 h 885"/>
                  <a:gd name="T26" fmla="*/ 749 w 1728"/>
                  <a:gd name="T27" fmla="*/ 68 h 885"/>
                  <a:gd name="T28" fmla="*/ 807 w 1728"/>
                  <a:gd name="T29" fmla="*/ 16 h 885"/>
                  <a:gd name="T30" fmla="*/ 866 w 1728"/>
                  <a:gd name="T31" fmla="*/ 0 h 885"/>
                  <a:gd name="T32" fmla="*/ 920 w 1728"/>
                  <a:gd name="T33" fmla="*/ 16 h 885"/>
                  <a:gd name="T34" fmla="*/ 979 w 1728"/>
                  <a:gd name="T35" fmla="*/ 68 h 885"/>
                  <a:gd name="T36" fmla="*/ 1037 w 1728"/>
                  <a:gd name="T37" fmla="*/ 144 h 885"/>
                  <a:gd name="T38" fmla="*/ 1096 w 1728"/>
                  <a:gd name="T39" fmla="*/ 240 h 885"/>
                  <a:gd name="T40" fmla="*/ 1150 w 1728"/>
                  <a:gd name="T41" fmla="*/ 348 h 885"/>
                  <a:gd name="T42" fmla="*/ 1209 w 1728"/>
                  <a:gd name="T43" fmla="*/ 453 h 885"/>
                  <a:gd name="T44" fmla="*/ 1268 w 1728"/>
                  <a:gd name="T45" fmla="*/ 553 h 885"/>
                  <a:gd name="T46" fmla="*/ 1326 w 1728"/>
                  <a:gd name="T47" fmla="*/ 641 h 885"/>
                  <a:gd name="T48" fmla="*/ 1380 w 1728"/>
                  <a:gd name="T49" fmla="*/ 709 h 885"/>
                  <a:gd name="T50" fmla="*/ 1439 w 1728"/>
                  <a:gd name="T51" fmla="*/ 765 h 885"/>
                  <a:gd name="T52" fmla="*/ 1498 w 1728"/>
                  <a:gd name="T53" fmla="*/ 809 h 885"/>
                  <a:gd name="T54" fmla="*/ 1556 w 1728"/>
                  <a:gd name="T55" fmla="*/ 837 h 885"/>
                  <a:gd name="T56" fmla="*/ 1610 w 1728"/>
                  <a:gd name="T57" fmla="*/ 857 h 885"/>
                  <a:gd name="T58" fmla="*/ 1669 w 1728"/>
                  <a:gd name="T59" fmla="*/ 869 h 885"/>
                  <a:gd name="T60" fmla="*/ 1728 w 1728"/>
                  <a:gd name="T61" fmla="*/ 885 h 885"/>
                  <a:gd name="T62" fmla="*/ 0 w 1728"/>
                  <a:gd name="T63" fmla="*/ 885 h 8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28"/>
                  <a:gd name="T97" fmla="*/ 0 h 885"/>
                  <a:gd name="T98" fmla="*/ 1728 w 1728"/>
                  <a:gd name="T99" fmla="*/ 885 h 8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>
                  <a:gd name="T0" fmla="*/ 0 w 1728"/>
                  <a:gd name="T1" fmla="*/ 885 h 885"/>
                  <a:gd name="T2" fmla="*/ 58 w 1728"/>
                  <a:gd name="T3" fmla="*/ 869 h 885"/>
                  <a:gd name="T4" fmla="*/ 117 w 1728"/>
                  <a:gd name="T5" fmla="*/ 857 h 885"/>
                  <a:gd name="T6" fmla="*/ 171 w 1728"/>
                  <a:gd name="T7" fmla="*/ 837 h 885"/>
                  <a:gd name="T8" fmla="*/ 230 w 1728"/>
                  <a:gd name="T9" fmla="*/ 809 h 885"/>
                  <a:gd name="T10" fmla="*/ 288 w 1728"/>
                  <a:gd name="T11" fmla="*/ 765 h 885"/>
                  <a:gd name="T12" fmla="*/ 347 w 1728"/>
                  <a:gd name="T13" fmla="*/ 709 h 885"/>
                  <a:gd name="T14" fmla="*/ 401 w 1728"/>
                  <a:gd name="T15" fmla="*/ 641 h 885"/>
                  <a:gd name="T16" fmla="*/ 460 w 1728"/>
                  <a:gd name="T17" fmla="*/ 553 h 885"/>
                  <a:gd name="T18" fmla="*/ 519 w 1728"/>
                  <a:gd name="T19" fmla="*/ 453 h 885"/>
                  <a:gd name="T20" fmla="*/ 577 w 1728"/>
                  <a:gd name="T21" fmla="*/ 348 h 885"/>
                  <a:gd name="T22" fmla="*/ 631 w 1728"/>
                  <a:gd name="T23" fmla="*/ 240 h 885"/>
                  <a:gd name="T24" fmla="*/ 690 w 1728"/>
                  <a:gd name="T25" fmla="*/ 144 h 885"/>
                  <a:gd name="T26" fmla="*/ 749 w 1728"/>
                  <a:gd name="T27" fmla="*/ 68 h 885"/>
                  <a:gd name="T28" fmla="*/ 807 w 1728"/>
                  <a:gd name="T29" fmla="*/ 16 h 885"/>
                  <a:gd name="T30" fmla="*/ 866 w 1728"/>
                  <a:gd name="T31" fmla="*/ 0 h 885"/>
                  <a:gd name="T32" fmla="*/ 920 w 1728"/>
                  <a:gd name="T33" fmla="*/ 16 h 885"/>
                  <a:gd name="T34" fmla="*/ 979 w 1728"/>
                  <a:gd name="T35" fmla="*/ 68 h 885"/>
                  <a:gd name="T36" fmla="*/ 1037 w 1728"/>
                  <a:gd name="T37" fmla="*/ 144 h 885"/>
                  <a:gd name="T38" fmla="*/ 1096 w 1728"/>
                  <a:gd name="T39" fmla="*/ 240 h 885"/>
                  <a:gd name="T40" fmla="*/ 1150 w 1728"/>
                  <a:gd name="T41" fmla="*/ 348 h 885"/>
                  <a:gd name="T42" fmla="*/ 1209 w 1728"/>
                  <a:gd name="T43" fmla="*/ 453 h 885"/>
                  <a:gd name="T44" fmla="*/ 1268 w 1728"/>
                  <a:gd name="T45" fmla="*/ 553 h 885"/>
                  <a:gd name="T46" fmla="*/ 1326 w 1728"/>
                  <a:gd name="T47" fmla="*/ 641 h 885"/>
                  <a:gd name="T48" fmla="*/ 1380 w 1728"/>
                  <a:gd name="T49" fmla="*/ 709 h 885"/>
                  <a:gd name="T50" fmla="*/ 1439 w 1728"/>
                  <a:gd name="T51" fmla="*/ 765 h 885"/>
                  <a:gd name="T52" fmla="*/ 1498 w 1728"/>
                  <a:gd name="T53" fmla="*/ 809 h 885"/>
                  <a:gd name="T54" fmla="*/ 1556 w 1728"/>
                  <a:gd name="T55" fmla="*/ 837 h 885"/>
                  <a:gd name="T56" fmla="*/ 1610 w 1728"/>
                  <a:gd name="T57" fmla="*/ 857 h 885"/>
                  <a:gd name="T58" fmla="*/ 1669 w 1728"/>
                  <a:gd name="T59" fmla="*/ 869 h 885"/>
                  <a:gd name="T60" fmla="*/ 1728 w 1728"/>
                  <a:gd name="T61" fmla="*/ 885 h 885"/>
                  <a:gd name="T62" fmla="*/ 0 w 1728"/>
                  <a:gd name="T63" fmla="*/ 885 h 8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28"/>
                  <a:gd name="T97" fmla="*/ 0 h 885"/>
                  <a:gd name="T98" fmla="*/ 1728 w 1728"/>
                  <a:gd name="T99" fmla="*/ 885 h 8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>
                  <a:gd name="T0" fmla="*/ 0 w 393"/>
                  <a:gd name="T1" fmla="*/ 228 h 228"/>
                  <a:gd name="T2" fmla="*/ 0 w 393"/>
                  <a:gd name="T3" fmla="*/ 0 h 228"/>
                  <a:gd name="T4" fmla="*/ 18 w 393"/>
                  <a:gd name="T5" fmla="*/ 20 h 228"/>
                  <a:gd name="T6" fmla="*/ 45 w 393"/>
                  <a:gd name="T7" fmla="*/ 52 h 228"/>
                  <a:gd name="T8" fmla="*/ 77 w 393"/>
                  <a:gd name="T9" fmla="*/ 84 h 228"/>
                  <a:gd name="T10" fmla="*/ 104 w 393"/>
                  <a:gd name="T11" fmla="*/ 108 h 228"/>
                  <a:gd name="T12" fmla="*/ 131 w 393"/>
                  <a:gd name="T13" fmla="*/ 132 h 228"/>
                  <a:gd name="T14" fmla="*/ 163 w 393"/>
                  <a:gd name="T15" fmla="*/ 152 h 228"/>
                  <a:gd name="T16" fmla="*/ 190 w 393"/>
                  <a:gd name="T17" fmla="*/ 168 h 228"/>
                  <a:gd name="T18" fmla="*/ 221 w 393"/>
                  <a:gd name="T19" fmla="*/ 180 h 228"/>
                  <a:gd name="T20" fmla="*/ 248 w 393"/>
                  <a:gd name="T21" fmla="*/ 192 h 228"/>
                  <a:gd name="T22" fmla="*/ 275 w 393"/>
                  <a:gd name="T23" fmla="*/ 200 h 228"/>
                  <a:gd name="T24" fmla="*/ 307 w 393"/>
                  <a:gd name="T25" fmla="*/ 208 h 228"/>
                  <a:gd name="T26" fmla="*/ 334 w 393"/>
                  <a:gd name="T27" fmla="*/ 212 h 228"/>
                  <a:gd name="T28" fmla="*/ 366 w 393"/>
                  <a:gd name="T29" fmla="*/ 216 h 228"/>
                  <a:gd name="T30" fmla="*/ 393 w 393"/>
                  <a:gd name="T31" fmla="*/ 228 h 228"/>
                  <a:gd name="T32" fmla="*/ 393 w 393"/>
                  <a:gd name="T33" fmla="*/ 228 h 228"/>
                  <a:gd name="T34" fmla="*/ 0 w 393"/>
                  <a:gd name="T35" fmla="*/ 228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>
                  <a:gd name="T0" fmla="*/ 0 w 393"/>
                  <a:gd name="T1" fmla="*/ 228 h 228"/>
                  <a:gd name="T2" fmla="*/ 0 w 393"/>
                  <a:gd name="T3" fmla="*/ 0 h 228"/>
                  <a:gd name="T4" fmla="*/ 18 w 393"/>
                  <a:gd name="T5" fmla="*/ 20 h 228"/>
                  <a:gd name="T6" fmla="*/ 45 w 393"/>
                  <a:gd name="T7" fmla="*/ 52 h 228"/>
                  <a:gd name="T8" fmla="*/ 77 w 393"/>
                  <a:gd name="T9" fmla="*/ 84 h 228"/>
                  <a:gd name="T10" fmla="*/ 104 w 393"/>
                  <a:gd name="T11" fmla="*/ 108 h 228"/>
                  <a:gd name="T12" fmla="*/ 131 w 393"/>
                  <a:gd name="T13" fmla="*/ 132 h 228"/>
                  <a:gd name="T14" fmla="*/ 163 w 393"/>
                  <a:gd name="T15" fmla="*/ 152 h 228"/>
                  <a:gd name="T16" fmla="*/ 190 w 393"/>
                  <a:gd name="T17" fmla="*/ 168 h 228"/>
                  <a:gd name="T18" fmla="*/ 221 w 393"/>
                  <a:gd name="T19" fmla="*/ 180 h 228"/>
                  <a:gd name="T20" fmla="*/ 248 w 393"/>
                  <a:gd name="T21" fmla="*/ 192 h 228"/>
                  <a:gd name="T22" fmla="*/ 275 w 393"/>
                  <a:gd name="T23" fmla="*/ 200 h 228"/>
                  <a:gd name="T24" fmla="*/ 307 w 393"/>
                  <a:gd name="T25" fmla="*/ 208 h 228"/>
                  <a:gd name="T26" fmla="*/ 334 w 393"/>
                  <a:gd name="T27" fmla="*/ 212 h 228"/>
                  <a:gd name="T28" fmla="*/ 366 w 393"/>
                  <a:gd name="T29" fmla="*/ 216 h 228"/>
                  <a:gd name="T30" fmla="*/ 393 w 393"/>
                  <a:gd name="T31" fmla="*/ 228 h 228"/>
                  <a:gd name="T32" fmla="*/ 393 w 393"/>
                  <a:gd name="T33" fmla="*/ 228 h 228"/>
                  <a:gd name="T34" fmla="*/ 0 w 393"/>
                  <a:gd name="T35" fmla="*/ 228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>
                <a:gd name="T0" fmla="*/ 0 w 393"/>
                <a:gd name="T1" fmla="*/ 574595670 h 228"/>
                <a:gd name="T2" fmla="*/ 0 w 393"/>
                <a:gd name="T3" fmla="*/ 0 h 228"/>
                <a:gd name="T4" fmla="*/ 45362847 w 393"/>
                <a:gd name="T5" fmla="*/ 50403124 h 228"/>
                <a:gd name="T6" fmla="*/ 113407930 w 393"/>
                <a:gd name="T7" fmla="*/ 131048140 h 228"/>
                <a:gd name="T8" fmla="*/ 194052970 w 393"/>
                <a:gd name="T9" fmla="*/ 211693168 h 228"/>
                <a:gd name="T10" fmla="*/ 262096478 w 393"/>
                <a:gd name="T11" fmla="*/ 272176901 h 228"/>
                <a:gd name="T12" fmla="*/ 330141524 w 393"/>
                <a:gd name="T13" fmla="*/ 332660635 h 228"/>
                <a:gd name="T14" fmla="*/ 410786563 w 393"/>
                <a:gd name="T15" fmla="*/ 383063747 h 228"/>
                <a:gd name="T16" fmla="*/ 478830121 w 393"/>
                <a:gd name="T17" fmla="*/ 423386335 h 228"/>
                <a:gd name="T18" fmla="*/ 556955797 w 393"/>
                <a:gd name="T19" fmla="*/ 453628202 h 228"/>
                <a:gd name="T20" fmla="*/ 624999255 w 393"/>
                <a:gd name="T21" fmla="*/ 483870069 h 228"/>
                <a:gd name="T22" fmla="*/ 693044301 w 393"/>
                <a:gd name="T23" fmla="*/ 504031314 h 228"/>
                <a:gd name="T24" fmla="*/ 773689341 w 393"/>
                <a:gd name="T25" fmla="*/ 524192558 h 228"/>
                <a:gd name="T26" fmla="*/ 841732998 w 393"/>
                <a:gd name="T27" fmla="*/ 534273180 h 228"/>
                <a:gd name="T28" fmla="*/ 922378037 w 393"/>
                <a:gd name="T29" fmla="*/ 544353803 h 228"/>
                <a:gd name="T30" fmla="*/ 990423083 w 393"/>
                <a:gd name="T31" fmla="*/ 574595670 h 228"/>
                <a:gd name="T32" fmla="*/ 990423083 w 393"/>
                <a:gd name="T33" fmla="*/ 574595670 h 228"/>
                <a:gd name="T34" fmla="*/ 0 w 393"/>
                <a:gd name="T35" fmla="*/ 574595670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3"/>
                <a:gd name="T55" fmla="*/ 0 h 228"/>
                <a:gd name="T56" fmla="*/ 393 w 393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164665" y="3048064"/>
              <a:ext cx="270269" cy="35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000" b="1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362576" y="1371600"/>
              <a:ext cx="507118" cy="41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>
                  <a:latin typeface="Times New Roman" pitchFamily="18" charset="0"/>
                </a:rPr>
                <a:t>u</a:t>
              </a:r>
              <a:r>
                <a:rPr lang="en-US" altLang="en-US" sz="2400" baseline="-25000">
                  <a:latin typeface="Times New Roman" pitchFamily="18" charset="0"/>
                  <a:sym typeface="Symbol" pitchFamily="18" charset="2"/>
                </a:rPr>
                <a:t></a:t>
              </a:r>
              <a:endParaRPr lang="en-US" altLang="en-US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474466" y="4271962"/>
            <a:ext cx="153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en-US" dirty="0">
                <a:solidFill>
                  <a:srgbClr val="27993A"/>
                </a:solidFill>
                <a:sym typeface="Symbol" pitchFamily="18" charset="2"/>
              </a:rPr>
              <a:t></a:t>
            </a:r>
            <a:r>
              <a:rPr lang="en-GB" altLang="en-US" sz="2000" dirty="0">
                <a:solidFill>
                  <a:srgbClr val="27993A"/>
                </a:solidFill>
              </a:rPr>
              <a:t> = p(t&gt;</a:t>
            </a:r>
            <a:r>
              <a:rPr lang="en-GB" altLang="en-US" sz="2000" dirty="0" err="1">
                <a:solidFill>
                  <a:srgbClr val="27993A"/>
                </a:solidFill>
              </a:rPr>
              <a:t>u|H</a:t>
            </a:r>
            <a:r>
              <a:rPr lang="en-GB" altLang="en-US" sz="2000" dirty="0">
                <a:solidFill>
                  <a:srgbClr val="27993A"/>
                </a:solidFill>
              </a:rPr>
              <a:t>)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59453" y="1555402"/>
            <a:ext cx="4031803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 Mass </a:t>
            </a:r>
            <a:r>
              <a:rPr lang="en-GB" altLang="en-US" sz="2000" dirty="0" err="1" smtClean="0"/>
              <a:t>univariate</a:t>
            </a:r>
            <a:r>
              <a:rPr lang="en-GB" altLang="en-US" sz="2000" dirty="0" smtClean="0"/>
              <a:t> analysis </a:t>
            </a:r>
            <a:r>
              <a:rPr lang="en-GB" altLang="en-US" sz="2000" dirty="0"/>
              <a:t>: perform </a:t>
            </a:r>
            <a:r>
              <a:rPr lang="en-GB" altLang="en-US" sz="2000" dirty="0" smtClean="0"/>
              <a:t>t-tests for </a:t>
            </a:r>
            <a:r>
              <a:rPr lang="en-GB" altLang="en-US" sz="2000" dirty="0"/>
              <a:t>each </a:t>
            </a:r>
            <a:r>
              <a:rPr lang="en-GB" altLang="en-US" sz="2000" dirty="0" smtClean="0"/>
              <a:t>voxel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r>
              <a:rPr lang="en-GB" sz="2000" dirty="0" smtClean="0"/>
              <a:t>test  t-statistic </a:t>
            </a:r>
            <a:r>
              <a:rPr lang="en-GB" sz="2000" dirty="0"/>
              <a:t>against the null </a:t>
            </a:r>
            <a:r>
              <a:rPr lang="en-GB" sz="2000" dirty="0" smtClean="0"/>
              <a:t>hypothesis -&gt; </a:t>
            </a:r>
            <a:r>
              <a:rPr lang="en-GB" sz="2000" dirty="0"/>
              <a:t>estimate how likely it is that our statistic could</a:t>
            </a:r>
          </a:p>
          <a:p>
            <a:r>
              <a:rPr lang="en-GB" sz="2000" dirty="0"/>
              <a:t>have come about by chance</a:t>
            </a:r>
            <a:endParaRPr lang="en-GB" sz="2000" dirty="0" smtClean="0"/>
          </a:p>
          <a:p>
            <a:pPr eaLnBrk="1" hangingPunct="1"/>
            <a:r>
              <a:rPr lang="en-US" altLang="en-US" sz="2000" dirty="0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 smtClean="0"/>
              <a:t>Decision </a:t>
            </a:r>
            <a:r>
              <a:rPr lang="en-US" altLang="en-US" sz="2000" dirty="0"/>
              <a:t>rule (threshold) </a:t>
            </a:r>
            <a:r>
              <a:rPr lang="en-US" altLang="en-US" sz="2000" i="1" dirty="0"/>
              <a:t>u</a:t>
            </a:r>
            <a:r>
              <a:rPr lang="en-US" altLang="en-US" sz="2000" dirty="0"/>
              <a:t>, </a:t>
            </a:r>
          </a:p>
          <a:p>
            <a:pPr eaLnBrk="1" hangingPunct="1"/>
            <a:r>
              <a:rPr lang="en-US" altLang="en-US" sz="2000" dirty="0"/>
              <a:t>   determines false </a:t>
            </a:r>
            <a:r>
              <a:rPr lang="en-US" altLang="en-US" sz="2000" dirty="0" smtClean="0"/>
              <a:t>positive </a:t>
            </a:r>
            <a:r>
              <a:rPr lang="en-US" altLang="en-US" sz="2000" dirty="0"/>
              <a:t>rate </a:t>
            </a:r>
            <a:r>
              <a:rPr lang="de-DE" altLang="en-US" sz="2000" dirty="0">
                <a:sym typeface="Symbol" pitchFamily="18" charset="2"/>
              </a:rPr>
              <a:t></a:t>
            </a:r>
          </a:p>
          <a:p>
            <a:pPr eaLnBrk="1" hangingPunct="1"/>
            <a:endParaRPr lang="de-DE" altLang="en-US" sz="2000" dirty="0"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GB" altLang="en-US" sz="2000" dirty="0" smtClean="0"/>
              <a:t> Choose </a:t>
            </a:r>
            <a:r>
              <a:rPr lang="en-GB" altLang="en-US" sz="2000" i="1" dirty="0"/>
              <a:t>u</a:t>
            </a:r>
            <a:r>
              <a:rPr lang="en-GB" altLang="en-US" sz="2000" dirty="0"/>
              <a:t> to give </a:t>
            </a:r>
            <a:r>
              <a:rPr lang="en-GB" altLang="en-US" sz="2000" dirty="0" smtClean="0"/>
              <a:t>acceptable</a:t>
            </a:r>
            <a:r>
              <a:rPr lang="en-GB" altLang="en-US" sz="2000" dirty="0"/>
              <a:t> </a:t>
            </a:r>
            <a:r>
              <a:rPr lang="el-GR" altLang="en-US" sz="2000" i="1" dirty="0" smtClean="0"/>
              <a:t>α</a:t>
            </a:r>
            <a:endParaRPr lang="en-GB" altLang="en-US" sz="20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en-US" sz="2000" dirty="0" smtClean="0">
                <a:sym typeface="Symbol" pitchFamily="18" charset="2"/>
              </a:rPr>
              <a:t> </a:t>
            </a:r>
            <a:r>
              <a:rPr lang="de-DE" altLang="en-US" sz="2000" dirty="0" smtClean="0"/>
              <a:t> </a:t>
            </a:r>
            <a:r>
              <a:rPr lang="de-DE" altLang="en-US" sz="2000" dirty="0"/>
              <a:t>= P(type I error)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2000" dirty="0"/>
              <a:t>i.e. chance we are wrong when rejecting the null hypothesis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de-DE" altLang="en-US" sz="2000" dirty="0"/>
          </a:p>
          <a:p>
            <a:pPr eaLnBrk="1" hangingPunct="1">
              <a:buFont typeface="Symbol" pitchFamily="18" charset="2"/>
              <a:buChar char="a"/>
            </a:pPr>
            <a:endParaRPr lang="de-DE" altLang="en-US" dirty="0"/>
          </a:p>
          <a:p>
            <a:pPr eaLnBrk="1" hangingPunct="1">
              <a:spcBef>
                <a:spcPct val="50000"/>
              </a:spcBef>
            </a:pPr>
            <a:endParaRPr lang="de-DE" altLang="en-US" dirty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85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/>
              <a:t>Multiple </a:t>
            </a:r>
            <a:r>
              <a:rPr lang="en-GB" dirty="0" smtClean="0"/>
              <a:t>Comparisons </a:t>
            </a:r>
            <a:r>
              <a:rPr lang="en-GB" dirty="0"/>
              <a:t>Problem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52786" y="1342233"/>
            <a:ext cx="4019550" cy="3211512"/>
            <a:chOff x="4678363" y="1268413"/>
            <a:chExt cx="4019550" cy="3211512"/>
          </a:xfrm>
        </p:grpSpPr>
        <p:grpSp>
          <p:nvGrpSpPr>
            <p:cNvPr id="5" name="Group 234"/>
            <p:cNvGrpSpPr>
              <a:grpSpLocks/>
            </p:cNvGrpSpPr>
            <p:nvPr/>
          </p:nvGrpSpPr>
          <p:grpSpPr bwMode="auto">
            <a:xfrm>
              <a:off x="4678363" y="1268413"/>
              <a:ext cx="3117850" cy="2347912"/>
              <a:chOff x="316668" y="1371600"/>
              <a:chExt cx="3118266" cy="2347912"/>
            </a:xfrm>
          </p:grpSpPr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446843" y="3352800"/>
                <a:ext cx="2743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/>
                  <a:t>t</a:t>
                </a:r>
                <a:endParaRPr lang="en-US" altLang="en-US"/>
              </a:p>
            </p:txBody>
          </p:sp>
          <p:grpSp>
            <p:nvGrpSpPr>
              <p:cNvPr id="55" name="Group 236"/>
              <p:cNvGrpSpPr>
                <a:grpSpLocks noChangeAspect="1"/>
              </p:cNvGrpSpPr>
              <p:nvPr/>
            </p:nvGrpSpPr>
            <p:grpSpPr bwMode="auto">
              <a:xfrm>
                <a:off x="316668" y="1814512"/>
                <a:ext cx="2994025" cy="1766888"/>
                <a:chOff x="478" y="1198"/>
                <a:chExt cx="1886" cy="1113"/>
              </a:xfrm>
            </p:grpSpPr>
            <p:sp>
              <p:nvSpPr>
                <p:cNvPr id="60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8" y="1198"/>
                  <a:ext cx="1886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" name="Freeform 242"/>
                <p:cNvSpPr>
                  <a:spLocks/>
                </p:cNvSpPr>
                <p:nvPr/>
              </p:nvSpPr>
              <p:spPr bwMode="auto">
                <a:xfrm>
                  <a:off x="555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  <a:close/>
                    </a:path>
                  </a:pathLst>
                </a:custGeom>
                <a:solidFill>
                  <a:srgbClr val="973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Freeform 243"/>
                <p:cNvSpPr>
                  <a:spLocks/>
                </p:cNvSpPr>
                <p:nvPr/>
              </p:nvSpPr>
              <p:spPr bwMode="auto">
                <a:xfrm>
                  <a:off x="570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Freeform 244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Freeform 245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 flipV="1">
                <a:off x="2558218" y="1828799"/>
                <a:ext cx="0" cy="15553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238"/>
              <p:cNvSpPr>
                <a:spLocks/>
              </p:cNvSpPr>
              <p:nvPr/>
            </p:nvSpPr>
            <p:spPr bwMode="auto">
              <a:xfrm>
                <a:off x="2569100" y="3021937"/>
                <a:ext cx="623888" cy="361950"/>
              </a:xfrm>
              <a:custGeom>
                <a:avLst/>
                <a:gdLst>
                  <a:gd name="T0" fmla="*/ 0 w 393"/>
                  <a:gd name="T1" fmla="*/ 574595670 h 228"/>
                  <a:gd name="T2" fmla="*/ 0 w 393"/>
                  <a:gd name="T3" fmla="*/ 0 h 228"/>
                  <a:gd name="T4" fmla="*/ 45362847 w 393"/>
                  <a:gd name="T5" fmla="*/ 50403124 h 228"/>
                  <a:gd name="T6" fmla="*/ 113407930 w 393"/>
                  <a:gd name="T7" fmla="*/ 131048140 h 228"/>
                  <a:gd name="T8" fmla="*/ 194052970 w 393"/>
                  <a:gd name="T9" fmla="*/ 211693168 h 228"/>
                  <a:gd name="T10" fmla="*/ 262096478 w 393"/>
                  <a:gd name="T11" fmla="*/ 272176901 h 228"/>
                  <a:gd name="T12" fmla="*/ 330141524 w 393"/>
                  <a:gd name="T13" fmla="*/ 332660635 h 228"/>
                  <a:gd name="T14" fmla="*/ 410786563 w 393"/>
                  <a:gd name="T15" fmla="*/ 383063747 h 228"/>
                  <a:gd name="T16" fmla="*/ 478830121 w 393"/>
                  <a:gd name="T17" fmla="*/ 423386335 h 228"/>
                  <a:gd name="T18" fmla="*/ 556955797 w 393"/>
                  <a:gd name="T19" fmla="*/ 453628202 h 228"/>
                  <a:gd name="T20" fmla="*/ 624999255 w 393"/>
                  <a:gd name="T21" fmla="*/ 483870069 h 228"/>
                  <a:gd name="T22" fmla="*/ 693044301 w 393"/>
                  <a:gd name="T23" fmla="*/ 504031314 h 228"/>
                  <a:gd name="T24" fmla="*/ 773689341 w 393"/>
                  <a:gd name="T25" fmla="*/ 524192558 h 228"/>
                  <a:gd name="T26" fmla="*/ 841732998 w 393"/>
                  <a:gd name="T27" fmla="*/ 534273180 h 228"/>
                  <a:gd name="T28" fmla="*/ 922378037 w 393"/>
                  <a:gd name="T29" fmla="*/ 544353803 h 228"/>
                  <a:gd name="T30" fmla="*/ 990423083 w 393"/>
                  <a:gd name="T31" fmla="*/ 574595670 h 228"/>
                  <a:gd name="T32" fmla="*/ 990423083 w 393"/>
                  <a:gd name="T33" fmla="*/ 574595670 h 228"/>
                  <a:gd name="T34" fmla="*/ 0 w 393"/>
                  <a:gd name="T35" fmla="*/ 57459567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 Box 22"/>
              <p:cNvSpPr txBox="1">
                <a:spLocks noChangeArrowheads="1"/>
              </p:cNvSpPr>
              <p:nvPr/>
            </p:nvSpPr>
            <p:spPr bwMode="auto">
              <a:xfrm>
                <a:off x="3165023" y="3048000"/>
                <a:ext cx="269911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009900"/>
                    </a:solidFill>
                    <a:latin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2362200" y="1371600"/>
                <a:ext cx="508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i="1">
                    <a:latin typeface="Times New Roman" pitchFamily="18" charset="0"/>
                  </a:rPr>
                  <a:t>u</a:t>
                </a:r>
                <a:r>
                  <a:rPr lang="en-US" altLang="en-US" sz="2400" baseline="-25000">
                    <a:latin typeface="Times New Roman" pitchFamily="18" charset="0"/>
                    <a:sym typeface="Symbol" pitchFamily="18" charset="2"/>
                  </a:rPr>
                  <a:t></a:t>
                </a:r>
                <a:endParaRPr lang="en-US" altLang="en-US"/>
              </a:p>
            </p:txBody>
          </p:sp>
        </p:grpSp>
        <p:grpSp>
          <p:nvGrpSpPr>
            <p:cNvPr id="6" name="Group 234"/>
            <p:cNvGrpSpPr>
              <a:grpSpLocks/>
            </p:cNvGrpSpPr>
            <p:nvPr/>
          </p:nvGrpSpPr>
          <p:grpSpPr bwMode="auto">
            <a:xfrm>
              <a:off x="4932363" y="1412875"/>
              <a:ext cx="3117850" cy="2347913"/>
              <a:chOff x="316668" y="1371600"/>
              <a:chExt cx="3118266" cy="2347912"/>
            </a:xfrm>
          </p:grpSpPr>
          <p:sp>
            <p:nvSpPr>
              <p:cNvPr id="43" name="Text Box 21"/>
              <p:cNvSpPr txBox="1">
                <a:spLocks noChangeArrowheads="1"/>
              </p:cNvSpPr>
              <p:nvPr/>
            </p:nvSpPr>
            <p:spPr bwMode="auto">
              <a:xfrm>
                <a:off x="446843" y="3352800"/>
                <a:ext cx="2743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/>
                  <a:t>t</a:t>
                </a:r>
                <a:endParaRPr lang="en-US" altLang="en-US"/>
              </a:p>
            </p:txBody>
          </p:sp>
          <p:grpSp>
            <p:nvGrpSpPr>
              <p:cNvPr id="44" name="Group 236"/>
              <p:cNvGrpSpPr>
                <a:grpSpLocks noChangeAspect="1"/>
              </p:cNvGrpSpPr>
              <p:nvPr/>
            </p:nvGrpSpPr>
            <p:grpSpPr bwMode="auto">
              <a:xfrm>
                <a:off x="316668" y="1814512"/>
                <a:ext cx="2994025" cy="1766888"/>
                <a:chOff x="478" y="1198"/>
                <a:chExt cx="1886" cy="1113"/>
              </a:xfrm>
            </p:grpSpPr>
            <p:sp>
              <p:nvSpPr>
                <p:cNvPr id="49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8" y="1198"/>
                  <a:ext cx="1886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Freeform 242"/>
                <p:cNvSpPr>
                  <a:spLocks/>
                </p:cNvSpPr>
                <p:nvPr/>
              </p:nvSpPr>
              <p:spPr bwMode="auto">
                <a:xfrm>
                  <a:off x="555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  <a:close/>
                    </a:path>
                  </a:pathLst>
                </a:custGeom>
                <a:solidFill>
                  <a:srgbClr val="973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243"/>
                <p:cNvSpPr>
                  <a:spLocks/>
                </p:cNvSpPr>
                <p:nvPr/>
              </p:nvSpPr>
              <p:spPr bwMode="auto">
                <a:xfrm>
                  <a:off x="570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Freeform 244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Freeform 245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 flipV="1">
                <a:off x="2558218" y="1828799"/>
                <a:ext cx="0" cy="15553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38"/>
              <p:cNvSpPr>
                <a:spLocks/>
              </p:cNvSpPr>
              <p:nvPr/>
            </p:nvSpPr>
            <p:spPr bwMode="auto">
              <a:xfrm>
                <a:off x="2569100" y="3021937"/>
                <a:ext cx="623888" cy="361950"/>
              </a:xfrm>
              <a:custGeom>
                <a:avLst/>
                <a:gdLst>
                  <a:gd name="T0" fmla="*/ 0 w 393"/>
                  <a:gd name="T1" fmla="*/ 574595670 h 228"/>
                  <a:gd name="T2" fmla="*/ 0 w 393"/>
                  <a:gd name="T3" fmla="*/ 0 h 228"/>
                  <a:gd name="T4" fmla="*/ 45362847 w 393"/>
                  <a:gd name="T5" fmla="*/ 50403124 h 228"/>
                  <a:gd name="T6" fmla="*/ 113407930 w 393"/>
                  <a:gd name="T7" fmla="*/ 131048140 h 228"/>
                  <a:gd name="T8" fmla="*/ 194052970 w 393"/>
                  <a:gd name="T9" fmla="*/ 211693168 h 228"/>
                  <a:gd name="T10" fmla="*/ 262096478 w 393"/>
                  <a:gd name="T11" fmla="*/ 272176901 h 228"/>
                  <a:gd name="T12" fmla="*/ 330141524 w 393"/>
                  <a:gd name="T13" fmla="*/ 332660635 h 228"/>
                  <a:gd name="T14" fmla="*/ 410786563 w 393"/>
                  <a:gd name="T15" fmla="*/ 383063747 h 228"/>
                  <a:gd name="T16" fmla="*/ 478830121 w 393"/>
                  <a:gd name="T17" fmla="*/ 423386335 h 228"/>
                  <a:gd name="T18" fmla="*/ 556955797 w 393"/>
                  <a:gd name="T19" fmla="*/ 453628202 h 228"/>
                  <a:gd name="T20" fmla="*/ 624999255 w 393"/>
                  <a:gd name="T21" fmla="*/ 483870069 h 228"/>
                  <a:gd name="T22" fmla="*/ 693044301 w 393"/>
                  <a:gd name="T23" fmla="*/ 504031314 h 228"/>
                  <a:gd name="T24" fmla="*/ 773689341 w 393"/>
                  <a:gd name="T25" fmla="*/ 524192558 h 228"/>
                  <a:gd name="T26" fmla="*/ 841732998 w 393"/>
                  <a:gd name="T27" fmla="*/ 534273180 h 228"/>
                  <a:gd name="T28" fmla="*/ 922378037 w 393"/>
                  <a:gd name="T29" fmla="*/ 544353803 h 228"/>
                  <a:gd name="T30" fmla="*/ 990423083 w 393"/>
                  <a:gd name="T31" fmla="*/ 574595670 h 228"/>
                  <a:gd name="T32" fmla="*/ 990423083 w 393"/>
                  <a:gd name="T33" fmla="*/ 574595670 h 228"/>
                  <a:gd name="T34" fmla="*/ 0 w 393"/>
                  <a:gd name="T35" fmla="*/ 57459567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 Box 22"/>
              <p:cNvSpPr txBox="1">
                <a:spLocks noChangeArrowheads="1"/>
              </p:cNvSpPr>
              <p:nvPr/>
            </p:nvSpPr>
            <p:spPr bwMode="auto">
              <a:xfrm>
                <a:off x="3165023" y="3048000"/>
                <a:ext cx="269911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009900"/>
                    </a:solidFill>
                    <a:latin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2362200" y="1371600"/>
                <a:ext cx="508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i="1">
                    <a:latin typeface="Times New Roman" pitchFamily="18" charset="0"/>
                  </a:rPr>
                  <a:t>u</a:t>
                </a:r>
                <a:r>
                  <a:rPr lang="en-US" altLang="en-US" sz="2400" baseline="-25000">
                    <a:latin typeface="Times New Roman" pitchFamily="18" charset="0"/>
                    <a:sym typeface="Symbol" pitchFamily="18" charset="2"/>
                  </a:rPr>
                  <a:t></a:t>
                </a:r>
                <a:endParaRPr lang="en-US" altLang="en-US"/>
              </a:p>
            </p:txBody>
          </p:sp>
        </p:grpSp>
        <p:grpSp>
          <p:nvGrpSpPr>
            <p:cNvPr id="7" name="Group 234"/>
            <p:cNvGrpSpPr>
              <a:grpSpLocks/>
            </p:cNvGrpSpPr>
            <p:nvPr/>
          </p:nvGrpSpPr>
          <p:grpSpPr bwMode="auto">
            <a:xfrm>
              <a:off x="5148263" y="1700213"/>
              <a:ext cx="3117850" cy="2347912"/>
              <a:chOff x="316668" y="1371600"/>
              <a:chExt cx="3118266" cy="2347912"/>
            </a:xfrm>
          </p:grpSpPr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auto">
              <a:xfrm>
                <a:off x="446843" y="3352800"/>
                <a:ext cx="2743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/>
                  <a:t>t</a:t>
                </a:r>
                <a:endParaRPr lang="en-US" altLang="en-US"/>
              </a:p>
            </p:txBody>
          </p:sp>
          <p:grpSp>
            <p:nvGrpSpPr>
              <p:cNvPr id="33" name="Group 236"/>
              <p:cNvGrpSpPr>
                <a:grpSpLocks noChangeAspect="1"/>
              </p:cNvGrpSpPr>
              <p:nvPr/>
            </p:nvGrpSpPr>
            <p:grpSpPr bwMode="auto">
              <a:xfrm>
                <a:off x="316668" y="1814512"/>
                <a:ext cx="2994025" cy="1766888"/>
                <a:chOff x="478" y="1198"/>
                <a:chExt cx="1886" cy="1113"/>
              </a:xfrm>
            </p:grpSpPr>
            <p:sp>
              <p:nvSpPr>
                <p:cNvPr id="38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8" y="1198"/>
                  <a:ext cx="1886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Freeform 242"/>
                <p:cNvSpPr>
                  <a:spLocks/>
                </p:cNvSpPr>
                <p:nvPr/>
              </p:nvSpPr>
              <p:spPr bwMode="auto">
                <a:xfrm>
                  <a:off x="555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  <a:close/>
                    </a:path>
                  </a:pathLst>
                </a:custGeom>
                <a:solidFill>
                  <a:srgbClr val="973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Freeform 243"/>
                <p:cNvSpPr>
                  <a:spLocks/>
                </p:cNvSpPr>
                <p:nvPr/>
              </p:nvSpPr>
              <p:spPr bwMode="auto">
                <a:xfrm>
                  <a:off x="570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Freeform 244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Freeform 245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 flipV="1">
                <a:off x="2558218" y="1828799"/>
                <a:ext cx="0" cy="15553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238"/>
              <p:cNvSpPr>
                <a:spLocks/>
              </p:cNvSpPr>
              <p:nvPr/>
            </p:nvSpPr>
            <p:spPr bwMode="auto">
              <a:xfrm>
                <a:off x="2569100" y="3021937"/>
                <a:ext cx="623888" cy="361950"/>
              </a:xfrm>
              <a:custGeom>
                <a:avLst/>
                <a:gdLst>
                  <a:gd name="T0" fmla="*/ 0 w 393"/>
                  <a:gd name="T1" fmla="*/ 574595670 h 228"/>
                  <a:gd name="T2" fmla="*/ 0 w 393"/>
                  <a:gd name="T3" fmla="*/ 0 h 228"/>
                  <a:gd name="T4" fmla="*/ 45362847 w 393"/>
                  <a:gd name="T5" fmla="*/ 50403124 h 228"/>
                  <a:gd name="T6" fmla="*/ 113407930 w 393"/>
                  <a:gd name="T7" fmla="*/ 131048140 h 228"/>
                  <a:gd name="T8" fmla="*/ 194052970 w 393"/>
                  <a:gd name="T9" fmla="*/ 211693168 h 228"/>
                  <a:gd name="T10" fmla="*/ 262096478 w 393"/>
                  <a:gd name="T11" fmla="*/ 272176901 h 228"/>
                  <a:gd name="T12" fmla="*/ 330141524 w 393"/>
                  <a:gd name="T13" fmla="*/ 332660635 h 228"/>
                  <a:gd name="T14" fmla="*/ 410786563 w 393"/>
                  <a:gd name="T15" fmla="*/ 383063747 h 228"/>
                  <a:gd name="T16" fmla="*/ 478830121 w 393"/>
                  <a:gd name="T17" fmla="*/ 423386335 h 228"/>
                  <a:gd name="T18" fmla="*/ 556955797 w 393"/>
                  <a:gd name="T19" fmla="*/ 453628202 h 228"/>
                  <a:gd name="T20" fmla="*/ 624999255 w 393"/>
                  <a:gd name="T21" fmla="*/ 483870069 h 228"/>
                  <a:gd name="T22" fmla="*/ 693044301 w 393"/>
                  <a:gd name="T23" fmla="*/ 504031314 h 228"/>
                  <a:gd name="T24" fmla="*/ 773689341 w 393"/>
                  <a:gd name="T25" fmla="*/ 524192558 h 228"/>
                  <a:gd name="T26" fmla="*/ 841732998 w 393"/>
                  <a:gd name="T27" fmla="*/ 534273180 h 228"/>
                  <a:gd name="T28" fmla="*/ 922378037 w 393"/>
                  <a:gd name="T29" fmla="*/ 544353803 h 228"/>
                  <a:gd name="T30" fmla="*/ 990423083 w 393"/>
                  <a:gd name="T31" fmla="*/ 574595670 h 228"/>
                  <a:gd name="T32" fmla="*/ 990423083 w 393"/>
                  <a:gd name="T33" fmla="*/ 574595670 h 228"/>
                  <a:gd name="T34" fmla="*/ 0 w 393"/>
                  <a:gd name="T35" fmla="*/ 57459567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3165023" y="3048000"/>
                <a:ext cx="269911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009900"/>
                    </a:solidFill>
                    <a:latin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2362200" y="1371600"/>
                <a:ext cx="508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i="1">
                    <a:latin typeface="Times New Roman" pitchFamily="18" charset="0"/>
                  </a:rPr>
                  <a:t>u</a:t>
                </a:r>
                <a:r>
                  <a:rPr lang="en-US" altLang="en-US" sz="2400" baseline="-25000">
                    <a:latin typeface="Times New Roman" pitchFamily="18" charset="0"/>
                    <a:sym typeface="Symbol" pitchFamily="18" charset="2"/>
                  </a:rPr>
                  <a:t></a:t>
                </a:r>
                <a:endParaRPr lang="en-US" altLang="en-US"/>
              </a:p>
            </p:txBody>
          </p:sp>
        </p:grpSp>
        <p:grpSp>
          <p:nvGrpSpPr>
            <p:cNvPr id="8" name="Group 234"/>
            <p:cNvGrpSpPr>
              <a:grpSpLocks/>
            </p:cNvGrpSpPr>
            <p:nvPr/>
          </p:nvGrpSpPr>
          <p:grpSpPr bwMode="auto">
            <a:xfrm>
              <a:off x="5345113" y="1916113"/>
              <a:ext cx="3117850" cy="2347912"/>
              <a:chOff x="316668" y="1371600"/>
              <a:chExt cx="3118266" cy="2347912"/>
            </a:xfrm>
          </p:grpSpPr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446843" y="3352800"/>
                <a:ext cx="2743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/>
                  <a:t>t</a:t>
                </a:r>
                <a:endParaRPr lang="en-US" altLang="en-US"/>
              </a:p>
            </p:txBody>
          </p:sp>
          <p:grpSp>
            <p:nvGrpSpPr>
              <p:cNvPr id="22" name="Group 236"/>
              <p:cNvGrpSpPr>
                <a:grpSpLocks noChangeAspect="1"/>
              </p:cNvGrpSpPr>
              <p:nvPr/>
            </p:nvGrpSpPr>
            <p:grpSpPr bwMode="auto">
              <a:xfrm>
                <a:off x="316668" y="1814512"/>
                <a:ext cx="2994025" cy="1766888"/>
                <a:chOff x="478" y="1198"/>
                <a:chExt cx="1886" cy="1113"/>
              </a:xfrm>
            </p:grpSpPr>
            <p:sp>
              <p:nvSpPr>
                <p:cNvPr id="27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8" y="1198"/>
                  <a:ext cx="1886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Freeform 242"/>
                <p:cNvSpPr>
                  <a:spLocks/>
                </p:cNvSpPr>
                <p:nvPr/>
              </p:nvSpPr>
              <p:spPr bwMode="auto">
                <a:xfrm>
                  <a:off x="555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  <a:close/>
                    </a:path>
                  </a:pathLst>
                </a:custGeom>
                <a:solidFill>
                  <a:srgbClr val="973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Freeform 243"/>
                <p:cNvSpPr>
                  <a:spLocks/>
                </p:cNvSpPr>
                <p:nvPr/>
              </p:nvSpPr>
              <p:spPr bwMode="auto">
                <a:xfrm>
                  <a:off x="570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Freeform 244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Freeform 245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2558218" y="1828799"/>
                <a:ext cx="0" cy="15553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238"/>
              <p:cNvSpPr>
                <a:spLocks/>
              </p:cNvSpPr>
              <p:nvPr/>
            </p:nvSpPr>
            <p:spPr bwMode="auto">
              <a:xfrm>
                <a:off x="2569100" y="3021937"/>
                <a:ext cx="623888" cy="361950"/>
              </a:xfrm>
              <a:custGeom>
                <a:avLst/>
                <a:gdLst>
                  <a:gd name="T0" fmla="*/ 0 w 393"/>
                  <a:gd name="T1" fmla="*/ 574595670 h 228"/>
                  <a:gd name="T2" fmla="*/ 0 w 393"/>
                  <a:gd name="T3" fmla="*/ 0 h 228"/>
                  <a:gd name="T4" fmla="*/ 45362847 w 393"/>
                  <a:gd name="T5" fmla="*/ 50403124 h 228"/>
                  <a:gd name="T6" fmla="*/ 113407930 w 393"/>
                  <a:gd name="T7" fmla="*/ 131048140 h 228"/>
                  <a:gd name="T8" fmla="*/ 194052970 w 393"/>
                  <a:gd name="T9" fmla="*/ 211693168 h 228"/>
                  <a:gd name="T10" fmla="*/ 262096478 w 393"/>
                  <a:gd name="T11" fmla="*/ 272176901 h 228"/>
                  <a:gd name="T12" fmla="*/ 330141524 w 393"/>
                  <a:gd name="T13" fmla="*/ 332660635 h 228"/>
                  <a:gd name="T14" fmla="*/ 410786563 w 393"/>
                  <a:gd name="T15" fmla="*/ 383063747 h 228"/>
                  <a:gd name="T16" fmla="*/ 478830121 w 393"/>
                  <a:gd name="T17" fmla="*/ 423386335 h 228"/>
                  <a:gd name="T18" fmla="*/ 556955797 w 393"/>
                  <a:gd name="T19" fmla="*/ 453628202 h 228"/>
                  <a:gd name="T20" fmla="*/ 624999255 w 393"/>
                  <a:gd name="T21" fmla="*/ 483870069 h 228"/>
                  <a:gd name="T22" fmla="*/ 693044301 w 393"/>
                  <a:gd name="T23" fmla="*/ 504031314 h 228"/>
                  <a:gd name="T24" fmla="*/ 773689341 w 393"/>
                  <a:gd name="T25" fmla="*/ 524192558 h 228"/>
                  <a:gd name="T26" fmla="*/ 841732998 w 393"/>
                  <a:gd name="T27" fmla="*/ 534273180 h 228"/>
                  <a:gd name="T28" fmla="*/ 922378037 w 393"/>
                  <a:gd name="T29" fmla="*/ 544353803 h 228"/>
                  <a:gd name="T30" fmla="*/ 990423083 w 393"/>
                  <a:gd name="T31" fmla="*/ 574595670 h 228"/>
                  <a:gd name="T32" fmla="*/ 990423083 w 393"/>
                  <a:gd name="T33" fmla="*/ 574595670 h 228"/>
                  <a:gd name="T34" fmla="*/ 0 w 393"/>
                  <a:gd name="T35" fmla="*/ 57459567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3165023" y="3048000"/>
                <a:ext cx="269911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009900"/>
                    </a:solidFill>
                    <a:latin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2362200" y="1371600"/>
                <a:ext cx="508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i="1">
                    <a:latin typeface="Times New Roman" pitchFamily="18" charset="0"/>
                  </a:rPr>
                  <a:t>u</a:t>
                </a:r>
                <a:r>
                  <a:rPr lang="en-US" altLang="en-US" sz="2400" baseline="-25000">
                    <a:latin typeface="Times New Roman" pitchFamily="18" charset="0"/>
                    <a:sym typeface="Symbol" pitchFamily="18" charset="2"/>
                  </a:rPr>
                  <a:t></a:t>
                </a:r>
                <a:endParaRPr lang="en-US" altLang="en-US"/>
              </a:p>
            </p:txBody>
          </p:sp>
        </p:grpSp>
        <p:grpSp>
          <p:nvGrpSpPr>
            <p:cNvPr id="9" name="Group 234"/>
            <p:cNvGrpSpPr>
              <a:grpSpLocks/>
            </p:cNvGrpSpPr>
            <p:nvPr/>
          </p:nvGrpSpPr>
          <p:grpSpPr bwMode="auto">
            <a:xfrm>
              <a:off x="5580063" y="2132013"/>
              <a:ext cx="3117850" cy="2347912"/>
              <a:chOff x="316668" y="1371600"/>
              <a:chExt cx="3118266" cy="2347912"/>
            </a:xfrm>
          </p:grpSpPr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446843" y="3352800"/>
                <a:ext cx="2743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i="1"/>
                  <a:t>t</a:t>
                </a:r>
                <a:endParaRPr lang="en-US" altLang="en-US"/>
              </a:p>
            </p:txBody>
          </p:sp>
          <p:grpSp>
            <p:nvGrpSpPr>
              <p:cNvPr id="11" name="Group 236"/>
              <p:cNvGrpSpPr>
                <a:grpSpLocks noChangeAspect="1"/>
              </p:cNvGrpSpPr>
              <p:nvPr/>
            </p:nvGrpSpPr>
            <p:grpSpPr bwMode="auto">
              <a:xfrm>
                <a:off x="316668" y="1814512"/>
                <a:ext cx="2994025" cy="1766888"/>
                <a:chOff x="478" y="1198"/>
                <a:chExt cx="1886" cy="1113"/>
              </a:xfrm>
            </p:grpSpPr>
            <p:sp>
              <p:nvSpPr>
                <p:cNvPr id="16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78" y="1198"/>
                  <a:ext cx="1886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Freeform 242"/>
                <p:cNvSpPr>
                  <a:spLocks/>
                </p:cNvSpPr>
                <p:nvPr/>
              </p:nvSpPr>
              <p:spPr bwMode="auto">
                <a:xfrm>
                  <a:off x="555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  <a:close/>
                    </a:path>
                  </a:pathLst>
                </a:custGeom>
                <a:solidFill>
                  <a:srgbClr val="973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Freeform 243"/>
                <p:cNvSpPr>
                  <a:spLocks/>
                </p:cNvSpPr>
                <p:nvPr/>
              </p:nvSpPr>
              <p:spPr bwMode="auto">
                <a:xfrm>
                  <a:off x="570" y="1310"/>
                  <a:ext cx="1728" cy="885"/>
                </a:xfrm>
                <a:custGeom>
                  <a:avLst/>
                  <a:gdLst>
                    <a:gd name="T0" fmla="*/ 0 w 1728"/>
                    <a:gd name="T1" fmla="*/ 885 h 885"/>
                    <a:gd name="T2" fmla="*/ 58 w 1728"/>
                    <a:gd name="T3" fmla="*/ 869 h 885"/>
                    <a:gd name="T4" fmla="*/ 117 w 1728"/>
                    <a:gd name="T5" fmla="*/ 857 h 885"/>
                    <a:gd name="T6" fmla="*/ 171 w 1728"/>
                    <a:gd name="T7" fmla="*/ 837 h 885"/>
                    <a:gd name="T8" fmla="*/ 230 w 1728"/>
                    <a:gd name="T9" fmla="*/ 809 h 885"/>
                    <a:gd name="T10" fmla="*/ 288 w 1728"/>
                    <a:gd name="T11" fmla="*/ 765 h 885"/>
                    <a:gd name="T12" fmla="*/ 347 w 1728"/>
                    <a:gd name="T13" fmla="*/ 709 h 885"/>
                    <a:gd name="T14" fmla="*/ 401 w 1728"/>
                    <a:gd name="T15" fmla="*/ 641 h 885"/>
                    <a:gd name="T16" fmla="*/ 460 w 1728"/>
                    <a:gd name="T17" fmla="*/ 553 h 885"/>
                    <a:gd name="T18" fmla="*/ 519 w 1728"/>
                    <a:gd name="T19" fmla="*/ 453 h 885"/>
                    <a:gd name="T20" fmla="*/ 577 w 1728"/>
                    <a:gd name="T21" fmla="*/ 348 h 885"/>
                    <a:gd name="T22" fmla="*/ 631 w 1728"/>
                    <a:gd name="T23" fmla="*/ 240 h 885"/>
                    <a:gd name="T24" fmla="*/ 690 w 1728"/>
                    <a:gd name="T25" fmla="*/ 144 h 885"/>
                    <a:gd name="T26" fmla="*/ 749 w 1728"/>
                    <a:gd name="T27" fmla="*/ 68 h 885"/>
                    <a:gd name="T28" fmla="*/ 807 w 1728"/>
                    <a:gd name="T29" fmla="*/ 16 h 885"/>
                    <a:gd name="T30" fmla="*/ 866 w 1728"/>
                    <a:gd name="T31" fmla="*/ 0 h 885"/>
                    <a:gd name="T32" fmla="*/ 920 w 1728"/>
                    <a:gd name="T33" fmla="*/ 16 h 885"/>
                    <a:gd name="T34" fmla="*/ 979 w 1728"/>
                    <a:gd name="T35" fmla="*/ 68 h 885"/>
                    <a:gd name="T36" fmla="*/ 1037 w 1728"/>
                    <a:gd name="T37" fmla="*/ 144 h 885"/>
                    <a:gd name="T38" fmla="*/ 1096 w 1728"/>
                    <a:gd name="T39" fmla="*/ 240 h 885"/>
                    <a:gd name="T40" fmla="*/ 1150 w 1728"/>
                    <a:gd name="T41" fmla="*/ 348 h 885"/>
                    <a:gd name="T42" fmla="*/ 1209 w 1728"/>
                    <a:gd name="T43" fmla="*/ 453 h 885"/>
                    <a:gd name="T44" fmla="*/ 1268 w 1728"/>
                    <a:gd name="T45" fmla="*/ 553 h 885"/>
                    <a:gd name="T46" fmla="*/ 1326 w 1728"/>
                    <a:gd name="T47" fmla="*/ 641 h 885"/>
                    <a:gd name="T48" fmla="*/ 1380 w 1728"/>
                    <a:gd name="T49" fmla="*/ 709 h 885"/>
                    <a:gd name="T50" fmla="*/ 1439 w 1728"/>
                    <a:gd name="T51" fmla="*/ 765 h 885"/>
                    <a:gd name="T52" fmla="*/ 1498 w 1728"/>
                    <a:gd name="T53" fmla="*/ 809 h 885"/>
                    <a:gd name="T54" fmla="*/ 1556 w 1728"/>
                    <a:gd name="T55" fmla="*/ 837 h 885"/>
                    <a:gd name="T56" fmla="*/ 1610 w 1728"/>
                    <a:gd name="T57" fmla="*/ 857 h 885"/>
                    <a:gd name="T58" fmla="*/ 1669 w 1728"/>
                    <a:gd name="T59" fmla="*/ 869 h 885"/>
                    <a:gd name="T60" fmla="*/ 1728 w 1728"/>
                    <a:gd name="T61" fmla="*/ 885 h 885"/>
                    <a:gd name="T62" fmla="*/ 0 w 1728"/>
                    <a:gd name="T63" fmla="*/ 885 h 8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28"/>
                    <a:gd name="T97" fmla="*/ 0 h 885"/>
                    <a:gd name="T98" fmla="*/ 1728 w 1728"/>
                    <a:gd name="T99" fmla="*/ 885 h 8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28" h="885">
                      <a:moveTo>
                        <a:pt x="0" y="885"/>
                      </a:moveTo>
                      <a:lnTo>
                        <a:pt x="0" y="885"/>
                      </a:lnTo>
                      <a:lnTo>
                        <a:pt x="27" y="873"/>
                      </a:lnTo>
                      <a:lnTo>
                        <a:pt x="58" y="869"/>
                      </a:lnTo>
                      <a:lnTo>
                        <a:pt x="85" y="865"/>
                      </a:lnTo>
                      <a:lnTo>
                        <a:pt x="117" y="857"/>
                      </a:lnTo>
                      <a:lnTo>
                        <a:pt x="144" y="849"/>
                      </a:lnTo>
                      <a:lnTo>
                        <a:pt x="171" y="837"/>
                      </a:lnTo>
                      <a:lnTo>
                        <a:pt x="203" y="825"/>
                      </a:lnTo>
                      <a:lnTo>
                        <a:pt x="230" y="809"/>
                      </a:lnTo>
                      <a:lnTo>
                        <a:pt x="261" y="789"/>
                      </a:lnTo>
                      <a:lnTo>
                        <a:pt x="288" y="765"/>
                      </a:lnTo>
                      <a:lnTo>
                        <a:pt x="316" y="741"/>
                      </a:lnTo>
                      <a:lnTo>
                        <a:pt x="347" y="709"/>
                      </a:lnTo>
                      <a:lnTo>
                        <a:pt x="374" y="677"/>
                      </a:lnTo>
                      <a:lnTo>
                        <a:pt x="401" y="641"/>
                      </a:lnTo>
                      <a:lnTo>
                        <a:pt x="433" y="597"/>
                      </a:lnTo>
                      <a:lnTo>
                        <a:pt x="460" y="553"/>
                      </a:lnTo>
                      <a:lnTo>
                        <a:pt x="492" y="505"/>
                      </a:lnTo>
                      <a:lnTo>
                        <a:pt x="519" y="453"/>
                      </a:lnTo>
                      <a:lnTo>
                        <a:pt x="546" y="400"/>
                      </a:lnTo>
                      <a:lnTo>
                        <a:pt x="577" y="348"/>
                      </a:lnTo>
                      <a:lnTo>
                        <a:pt x="604" y="292"/>
                      </a:lnTo>
                      <a:lnTo>
                        <a:pt x="631" y="240"/>
                      </a:lnTo>
                      <a:lnTo>
                        <a:pt x="663" y="192"/>
                      </a:lnTo>
                      <a:lnTo>
                        <a:pt x="690" y="144"/>
                      </a:lnTo>
                      <a:lnTo>
                        <a:pt x="722" y="104"/>
                      </a:lnTo>
                      <a:lnTo>
                        <a:pt x="749" y="68"/>
                      </a:lnTo>
                      <a:lnTo>
                        <a:pt x="776" y="36"/>
                      </a:lnTo>
                      <a:lnTo>
                        <a:pt x="807" y="16"/>
                      </a:lnTo>
                      <a:lnTo>
                        <a:pt x="834" y="4"/>
                      </a:lnTo>
                      <a:lnTo>
                        <a:pt x="866" y="0"/>
                      </a:lnTo>
                      <a:lnTo>
                        <a:pt x="893" y="4"/>
                      </a:lnTo>
                      <a:lnTo>
                        <a:pt x="920" y="16"/>
                      </a:lnTo>
                      <a:lnTo>
                        <a:pt x="952" y="36"/>
                      </a:lnTo>
                      <a:lnTo>
                        <a:pt x="979" y="68"/>
                      </a:lnTo>
                      <a:lnTo>
                        <a:pt x="1006" y="104"/>
                      </a:lnTo>
                      <a:lnTo>
                        <a:pt x="1037" y="144"/>
                      </a:lnTo>
                      <a:lnTo>
                        <a:pt x="1065" y="192"/>
                      </a:lnTo>
                      <a:lnTo>
                        <a:pt x="1096" y="240"/>
                      </a:lnTo>
                      <a:lnTo>
                        <a:pt x="1123" y="292"/>
                      </a:lnTo>
                      <a:lnTo>
                        <a:pt x="1150" y="348"/>
                      </a:lnTo>
                      <a:lnTo>
                        <a:pt x="1182" y="400"/>
                      </a:lnTo>
                      <a:lnTo>
                        <a:pt x="1209" y="453"/>
                      </a:lnTo>
                      <a:lnTo>
                        <a:pt x="1236" y="505"/>
                      </a:lnTo>
                      <a:lnTo>
                        <a:pt x="1268" y="553"/>
                      </a:lnTo>
                      <a:lnTo>
                        <a:pt x="1295" y="597"/>
                      </a:lnTo>
                      <a:lnTo>
                        <a:pt x="1326" y="641"/>
                      </a:lnTo>
                      <a:lnTo>
                        <a:pt x="1353" y="677"/>
                      </a:lnTo>
                      <a:lnTo>
                        <a:pt x="1380" y="709"/>
                      </a:lnTo>
                      <a:lnTo>
                        <a:pt x="1412" y="741"/>
                      </a:lnTo>
                      <a:lnTo>
                        <a:pt x="1439" y="765"/>
                      </a:lnTo>
                      <a:lnTo>
                        <a:pt x="1466" y="789"/>
                      </a:lnTo>
                      <a:lnTo>
                        <a:pt x="1498" y="809"/>
                      </a:lnTo>
                      <a:lnTo>
                        <a:pt x="1525" y="825"/>
                      </a:lnTo>
                      <a:lnTo>
                        <a:pt x="1556" y="837"/>
                      </a:lnTo>
                      <a:lnTo>
                        <a:pt x="1583" y="849"/>
                      </a:lnTo>
                      <a:lnTo>
                        <a:pt x="1610" y="857"/>
                      </a:lnTo>
                      <a:lnTo>
                        <a:pt x="1642" y="865"/>
                      </a:lnTo>
                      <a:lnTo>
                        <a:pt x="1669" y="869"/>
                      </a:lnTo>
                      <a:lnTo>
                        <a:pt x="1701" y="873"/>
                      </a:lnTo>
                      <a:lnTo>
                        <a:pt x="1728" y="885"/>
                      </a:lnTo>
                      <a:lnTo>
                        <a:pt x="0" y="885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 244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Freeform 245"/>
                <p:cNvSpPr>
                  <a:spLocks/>
                </p:cNvSpPr>
                <p:nvPr/>
              </p:nvSpPr>
              <p:spPr bwMode="auto">
                <a:xfrm>
                  <a:off x="1890" y="1967"/>
                  <a:ext cx="393" cy="228"/>
                </a:xfrm>
                <a:custGeom>
                  <a:avLst/>
                  <a:gdLst>
                    <a:gd name="T0" fmla="*/ 0 w 393"/>
                    <a:gd name="T1" fmla="*/ 228 h 228"/>
                    <a:gd name="T2" fmla="*/ 0 w 393"/>
                    <a:gd name="T3" fmla="*/ 0 h 228"/>
                    <a:gd name="T4" fmla="*/ 18 w 393"/>
                    <a:gd name="T5" fmla="*/ 20 h 228"/>
                    <a:gd name="T6" fmla="*/ 45 w 393"/>
                    <a:gd name="T7" fmla="*/ 52 h 228"/>
                    <a:gd name="T8" fmla="*/ 77 w 393"/>
                    <a:gd name="T9" fmla="*/ 84 h 228"/>
                    <a:gd name="T10" fmla="*/ 104 w 393"/>
                    <a:gd name="T11" fmla="*/ 108 h 228"/>
                    <a:gd name="T12" fmla="*/ 131 w 393"/>
                    <a:gd name="T13" fmla="*/ 132 h 228"/>
                    <a:gd name="T14" fmla="*/ 163 w 393"/>
                    <a:gd name="T15" fmla="*/ 152 h 228"/>
                    <a:gd name="T16" fmla="*/ 190 w 393"/>
                    <a:gd name="T17" fmla="*/ 168 h 228"/>
                    <a:gd name="T18" fmla="*/ 221 w 393"/>
                    <a:gd name="T19" fmla="*/ 180 h 228"/>
                    <a:gd name="T20" fmla="*/ 248 w 393"/>
                    <a:gd name="T21" fmla="*/ 192 h 228"/>
                    <a:gd name="T22" fmla="*/ 275 w 393"/>
                    <a:gd name="T23" fmla="*/ 200 h 228"/>
                    <a:gd name="T24" fmla="*/ 307 w 393"/>
                    <a:gd name="T25" fmla="*/ 208 h 228"/>
                    <a:gd name="T26" fmla="*/ 334 w 393"/>
                    <a:gd name="T27" fmla="*/ 212 h 228"/>
                    <a:gd name="T28" fmla="*/ 366 w 393"/>
                    <a:gd name="T29" fmla="*/ 216 h 228"/>
                    <a:gd name="T30" fmla="*/ 393 w 393"/>
                    <a:gd name="T31" fmla="*/ 228 h 228"/>
                    <a:gd name="T32" fmla="*/ 393 w 393"/>
                    <a:gd name="T33" fmla="*/ 228 h 228"/>
                    <a:gd name="T34" fmla="*/ 0 w 393"/>
                    <a:gd name="T35" fmla="*/ 228 h 2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3"/>
                    <a:gd name="T55" fmla="*/ 0 h 228"/>
                    <a:gd name="T56" fmla="*/ 393 w 393"/>
                    <a:gd name="T57" fmla="*/ 228 h 2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3" h="228">
                      <a:moveTo>
                        <a:pt x="0" y="228"/>
                      </a:moveTo>
                      <a:lnTo>
                        <a:pt x="0" y="0"/>
                      </a:lnTo>
                      <a:lnTo>
                        <a:pt x="18" y="20"/>
                      </a:lnTo>
                      <a:lnTo>
                        <a:pt x="45" y="52"/>
                      </a:lnTo>
                      <a:lnTo>
                        <a:pt x="77" y="84"/>
                      </a:lnTo>
                      <a:lnTo>
                        <a:pt x="104" y="108"/>
                      </a:lnTo>
                      <a:lnTo>
                        <a:pt x="131" y="132"/>
                      </a:lnTo>
                      <a:lnTo>
                        <a:pt x="163" y="152"/>
                      </a:lnTo>
                      <a:lnTo>
                        <a:pt x="190" y="168"/>
                      </a:lnTo>
                      <a:lnTo>
                        <a:pt x="221" y="180"/>
                      </a:lnTo>
                      <a:lnTo>
                        <a:pt x="248" y="192"/>
                      </a:lnTo>
                      <a:lnTo>
                        <a:pt x="275" y="200"/>
                      </a:lnTo>
                      <a:lnTo>
                        <a:pt x="307" y="208"/>
                      </a:lnTo>
                      <a:lnTo>
                        <a:pt x="334" y="212"/>
                      </a:lnTo>
                      <a:lnTo>
                        <a:pt x="366" y="216"/>
                      </a:lnTo>
                      <a:lnTo>
                        <a:pt x="393" y="228"/>
                      </a:lnTo>
                      <a:lnTo>
                        <a:pt x="0" y="228"/>
                      </a:lnTo>
                    </a:path>
                  </a:pathLst>
                </a:custGeom>
                <a:noFill/>
                <a:ln w="18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V="1">
                <a:off x="2558218" y="1828799"/>
                <a:ext cx="0" cy="15553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238"/>
              <p:cNvSpPr>
                <a:spLocks/>
              </p:cNvSpPr>
              <p:nvPr/>
            </p:nvSpPr>
            <p:spPr bwMode="auto">
              <a:xfrm>
                <a:off x="2569100" y="3021937"/>
                <a:ext cx="623888" cy="361950"/>
              </a:xfrm>
              <a:custGeom>
                <a:avLst/>
                <a:gdLst>
                  <a:gd name="T0" fmla="*/ 0 w 393"/>
                  <a:gd name="T1" fmla="*/ 574595670 h 228"/>
                  <a:gd name="T2" fmla="*/ 0 w 393"/>
                  <a:gd name="T3" fmla="*/ 0 h 228"/>
                  <a:gd name="T4" fmla="*/ 45362847 w 393"/>
                  <a:gd name="T5" fmla="*/ 50403124 h 228"/>
                  <a:gd name="T6" fmla="*/ 113407930 w 393"/>
                  <a:gd name="T7" fmla="*/ 131048140 h 228"/>
                  <a:gd name="T8" fmla="*/ 194052970 w 393"/>
                  <a:gd name="T9" fmla="*/ 211693168 h 228"/>
                  <a:gd name="T10" fmla="*/ 262096478 w 393"/>
                  <a:gd name="T11" fmla="*/ 272176901 h 228"/>
                  <a:gd name="T12" fmla="*/ 330141524 w 393"/>
                  <a:gd name="T13" fmla="*/ 332660635 h 228"/>
                  <a:gd name="T14" fmla="*/ 410786563 w 393"/>
                  <a:gd name="T15" fmla="*/ 383063747 h 228"/>
                  <a:gd name="T16" fmla="*/ 478830121 w 393"/>
                  <a:gd name="T17" fmla="*/ 423386335 h 228"/>
                  <a:gd name="T18" fmla="*/ 556955797 w 393"/>
                  <a:gd name="T19" fmla="*/ 453628202 h 228"/>
                  <a:gd name="T20" fmla="*/ 624999255 w 393"/>
                  <a:gd name="T21" fmla="*/ 483870069 h 228"/>
                  <a:gd name="T22" fmla="*/ 693044301 w 393"/>
                  <a:gd name="T23" fmla="*/ 504031314 h 228"/>
                  <a:gd name="T24" fmla="*/ 773689341 w 393"/>
                  <a:gd name="T25" fmla="*/ 524192558 h 228"/>
                  <a:gd name="T26" fmla="*/ 841732998 w 393"/>
                  <a:gd name="T27" fmla="*/ 534273180 h 228"/>
                  <a:gd name="T28" fmla="*/ 922378037 w 393"/>
                  <a:gd name="T29" fmla="*/ 544353803 h 228"/>
                  <a:gd name="T30" fmla="*/ 990423083 w 393"/>
                  <a:gd name="T31" fmla="*/ 574595670 h 228"/>
                  <a:gd name="T32" fmla="*/ 990423083 w 393"/>
                  <a:gd name="T33" fmla="*/ 574595670 h 228"/>
                  <a:gd name="T34" fmla="*/ 0 w 393"/>
                  <a:gd name="T35" fmla="*/ 57459567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3"/>
                  <a:gd name="T55" fmla="*/ 0 h 228"/>
                  <a:gd name="T56" fmla="*/ 393 w 393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3165023" y="3048000"/>
                <a:ext cx="269911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009900"/>
                    </a:solidFill>
                    <a:latin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2362200" y="1371600"/>
                <a:ext cx="508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i="1">
                    <a:latin typeface="Times New Roman" pitchFamily="18" charset="0"/>
                  </a:rPr>
                  <a:t>u</a:t>
                </a:r>
                <a:r>
                  <a:rPr lang="en-US" altLang="en-US" sz="2400" baseline="-25000">
                    <a:latin typeface="Times New Roman" pitchFamily="18" charset="0"/>
                    <a:sym typeface="Symbol" pitchFamily="18" charset="2"/>
                  </a:rPr>
                  <a:t></a:t>
                </a:r>
                <a:endParaRPr lang="en-US" altLang="en-US"/>
              </a:p>
            </p:txBody>
          </p:sp>
        </p:grpSp>
      </p:grp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0" y="1628775"/>
            <a:ext cx="48593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400" kern="0" dirty="0" smtClean="0"/>
              <a:t>Problem: fMRI – lots of voxels, lots of t-tests</a:t>
            </a:r>
          </a:p>
          <a:p>
            <a:endParaRPr lang="en-GB" altLang="en-US" sz="2400" kern="0" dirty="0" smtClean="0"/>
          </a:p>
          <a:p>
            <a:r>
              <a:rPr lang="de-DE" altLang="en-US" sz="2400" kern="0" dirty="0" smtClean="0"/>
              <a:t>If use same threshold, inflated probability of obtaining false positives</a:t>
            </a:r>
            <a:endParaRPr lang="en-GB" altLang="en-US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256736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7" y="1369970"/>
            <a:ext cx="8333993" cy="367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T-map for whole brain may contain say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	60000 voxels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Each analysed separately would mean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 	60000 t-tests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Wingdings" charset="0"/>
              </a:rPr>
              <a:t>At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 = 0.05 this would be 3000 false positives (Type 1 Errors)</a:t>
            </a: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Adjust threshold so that </a:t>
            </a:r>
            <a:r>
              <a:rPr lang="en-GB" sz="2000" i="1" dirty="0" smtClean="0">
                <a:latin typeface="Arial" charset="0"/>
                <a:ea typeface="ＭＳ Ｐゴシック" charset="0"/>
                <a:sym typeface="Symbol"/>
              </a:rPr>
              <a:t>any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 values above threshold are unlikely to under the null hypothesis (height </a:t>
            </a:r>
            <a:r>
              <a:rPr lang="en-GB" sz="2000" dirty="0" err="1" smtClean="0">
                <a:latin typeface="Arial" charset="0"/>
                <a:ea typeface="ＭＳ Ｐゴシック" charset="0"/>
                <a:sym typeface="Symbol"/>
              </a:rPr>
              <a:t>thresholding</a:t>
            </a:r>
            <a:r>
              <a:rPr lang="en-GB" sz="2000" dirty="0">
                <a:latin typeface="Arial" charset="0"/>
                <a:ea typeface="ＭＳ Ｐゴシック" charset="0"/>
                <a:sym typeface="Symbol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&amp; take </a:t>
            </a:r>
            <a:r>
              <a:rPr lang="en-GB" sz="2000" dirty="0">
                <a:latin typeface="Arial" charset="0"/>
                <a:ea typeface="ＭＳ Ｐゴシック" charset="0"/>
                <a:sym typeface="Symbol"/>
              </a:rPr>
              <a:t>into </a:t>
            </a:r>
            <a:r>
              <a:rPr lang="en-GB" sz="2000" dirty="0" smtClean="0">
                <a:latin typeface="Arial" charset="0"/>
                <a:ea typeface="ＭＳ Ｐゴシック" charset="0"/>
                <a:sym typeface="Symbol"/>
              </a:rPr>
              <a:t>account the </a:t>
            </a:r>
            <a:r>
              <a:rPr lang="en-GB" sz="2000" dirty="0">
                <a:latin typeface="Arial" charset="0"/>
                <a:ea typeface="ＭＳ Ｐゴシック" charset="0"/>
                <a:sym typeface="Symbol"/>
              </a:rPr>
              <a:t>number of tests.)</a:t>
            </a: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Tx/>
              <a:buChar char="-"/>
              <a:defRPr/>
            </a:pPr>
            <a:endParaRPr lang="en-GB" sz="2000" dirty="0" smtClean="0">
              <a:latin typeface="Arial" charset="0"/>
              <a:ea typeface="ＭＳ Ｐゴシック" charset="0"/>
              <a:sym typeface="Symbol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defRPr/>
            </a:pPr>
            <a:endParaRPr lang="en-GB" sz="2000" dirty="0">
              <a:latin typeface="Arial" charset="0"/>
              <a:ea typeface="ＭＳ Ｐゴシック" charset="0"/>
              <a:sym typeface="Wingdings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1" y="4941168"/>
            <a:ext cx="1295401" cy="1733729"/>
            <a:chOff x="0" y="3120"/>
            <a:chExt cx="904" cy="1083"/>
          </a:xfrm>
        </p:grpSpPr>
        <p:pic>
          <p:nvPicPr>
            <p:cNvPr id="6" name="Picture 5" descr="VarThres_01a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0"/>
              <a:ext cx="904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" y="3120"/>
              <a:ext cx="31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t &gt; 0.5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95400" y="4947697"/>
            <a:ext cx="1435100" cy="1727200"/>
            <a:chOff x="816" y="3116"/>
            <a:chExt cx="904" cy="1088"/>
          </a:xfrm>
        </p:grpSpPr>
        <p:pic>
          <p:nvPicPr>
            <p:cNvPr id="9" name="Picture 8" descr="VarThres_03a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44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1.5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590800" y="4947697"/>
            <a:ext cx="1435100" cy="1727200"/>
            <a:chOff x="1632" y="3116"/>
            <a:chExt cx="904" cy="1088"/>
          </a:xfrm>
        </p:grpSpPr>
        <p:pic>
          <p:nvPicPr>
            <p:cNvPr id="12" name="Picture 11" descr="VarThres_05a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60" y="3116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2.5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86200" y="4947697"/>
            <a:ext cx="1435100" cy="1727200"/>
            <a:chOff x="2448" y="3116"/>
            <a:chExt cx="904" cy="1088"/>
          </a:xfrm>
        </p:grpSpPr>
        <p:pic>
          <p:nvPicPr>
            <p:cNvPr id="15" name="Picture 14" descr="VarThres_07a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8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76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3.5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181600" y="4947697"/>
            <a:ext cx="1435100" cy="1727200"/>
            <a:chOff x="3264" y="3116"/>
            <a:chExt cx="904" cy="1088"/>
          </a:xfrm>
        </p:grpSpPr>
        <p:pic>
          <p:nvPicPr>
            <p:cNvPr id="18" name="Picture 17" descr="VarThres_09a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292" y="3116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4.5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477000" y="4947697"/>
            <a:ext cx="1435100" cy="1727200"/>
            <a:chOff x="4080" y="3116"/>
            <a:chExt cx="904" cy="1088"/>
          </a:xfrm>
        </p:grpSpPr>
        <p:pic>
          <p:nvPicPr>
            <p:cNvPr id="21" name="Picture 20" descr="VarThres_11ax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80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108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5.5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772400" y="4947697"/>
            <a:ext cx="1435100" cy="1727200"/>
            <a:chOff x="4896" y="3116"/>
            <a:chExt cx="904" cy="1088"/>
          </a:xfrm>
        </p:grpSpPr>
        <p:pic>
          <p:nvPicPr>
            <p:cNvPr id="24" name="Picture 23" descr="VarThres_13a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96" y="3116"/>
              <a:ext cx="904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924" y="3120"/>
              <a:ext cx="31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6.5</a:t>
              </a:r>
            </a:p>
          </p:txBody>
        </p: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4450" y="4954047"/>
            <a:ext cx="5017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</a:rPr>
              <a:t>t &gt; 0.5</a:t>
            </a:r>
          </a:p>
        </p:txBody>
      </p:sp>
    </p:spTree>
    <p:extLst>
      <p:ext uri="{BB962C8B-B14F-4D97-AF65-F5344CB8AC3E}">
        <p14:creationId xmlns:p14="http://schemas.microsoft.com/office/powerpoint/2010/main" val="62063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UCL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3325</Words>
  <Application>Microsoft Macintosh PowerPoint</Application>
  <PresentationFormat>Bildschirmpräsentation (4:3)</PresentationFormat>
  <Paragraphs>479</Paragraphs>
  <Slides>41</Slides>
  <Notes>32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  <vt:variant>
        <vt:lpstr>Zielgruppenorientierte Präsentationen</vt:lpstr>
      </vt:variant>
      <vt:variant>
        <vt:i4>1</vt:i4>
      </vt:variant>
    </vt:vector>
  </HeadingPairs>
  <TitlesOfParts>
    <vt:vector size="43" baseType="lpstr">
      <vt:lpstr>UCLTemplate</vt:lpstr>
      <vt:lpstr>Methods for Dummies  Random Field Theory</vt:lpstr>
      <vt:lpstr>Neural Correlates of Interspecies Perspective Taking in the Post-Mortem Atlantic Salmon</vt:lpstr>
      <vt:lpstr>1. Multiple Comparisons Problem 2. Classical Approach to MCP  3. Random Field Theory 4. Implementation in SPM</vt:lpstr>
      <vt:lpstr>Overview of Data Analysis so far</vt:lpstr>
      <vt:lpstr>1. Multiple Comparisons Problem</vt:lpstr>
      <vt:lpstr>Hypothesis Testing</vt:lpstr>
      <vt:lpstr>1. Multiple Comparisons Problem</vt:lpstr>
      <vt:lpstr>1. Multiple Comparisons Problem</vt:lpstr>
      <vt:lpstr>Example</vt:lpstr>
      <vt:lpstr>Neural Correlates of Interspecies Perspective Taking in the Post-Mortem Atlantic Salmon</vt:lpstr>
      <vt:lpstr>2. Classical Approach to MCP</vt:lpstr>
      <vt:lpstr>Bonferroni Correction</vt:lpstr>
      <vt:lpstr>Bonferroni Correction Example</vt:lpstr>
      <vt:lpstr>Why Bonferroni is too conservative</vt:lpstr>
      <vt:lpstr>Illustration Spatial Correlation</vt:lpstr>
      <vt:lpstr>Illustration Spatial Correlation</vt:lpstr>
      <vt:lpstr>Smoothing contributes Spatial Correlation</vt:lpstr>
      <vt:lpstr>Smoothing Kernel</vt:lpstr>
      <vt:lpstr>3. Random Field Theory</vt:lpstr>
      <vt:lpstr>Using RFT to solve the Multiple Comparison Problem (get FWE)</vt:lpstr>
      <vt:lpstr>Three stages of applying RFT:</vt:lpstr>
      <vt:lpstr>1. Estimate Smoothness</vt:lpstr>
      <vt:lpstr>2. Calculate the number of resels</vt:lpstr>
      <vt:lpstr>3. Get an estimate of the Euler Characteristic</vt:lpstr>
      <vt:lpstr>Euler Characteristic – a topological property</vt:lpstr>
      <vt:lpstr>Euler Characteristic and FWE</vt:lpstr>
      <vt:lpstr>How to get E [EC] at different thresholds</vt:lpstr>
      <vt:lpstr>Given # of resels and E[EC], we can find the appropriate z/t-threshold</vt:lpstr>
      <vt:lpstr>How to get E [EC] at different thresholds</vt:lpstr>
      <vt:lpstr>Shape of search region matters, too! </vt:lpstr>
      <vt:lpstr>Different types of topological Inference</vt:lpstr>
      <vt:lpstr>Assumptions made by RFT</vt:lpstr>
      <vt:lpstr>Assumptions are not met if...</vt:lpstr>
      <vt:lpstr>4. Implementation in SPM</vt:lpstr>
      <vt:lpstr>4. Implementation in SPM</vt:lpstr>
      <vt:lpstr>PowerPoint-Präsentation</vt:lpstr>
      <vt:lpstr>Another example:</vt:lpstr>
      <vt:lpstr>PowerPoint-Präsentation</vt:lpstr>
      <vt:lpstr>Take-home message, overview:</vt:lpstr>
      <vt:lpstr>Thank you for your attention!</vt:lpstr>
      <vt:lpstr>Sources</vt:lpstr>
      <vt:lpstr>Custom Show 1</vt:lpstr>
    </vt:vector>
  </TitlesOfParts>
  <Company>WTCN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Antoine Lutti</dc:creator>
  <cp:lastModifiedBy>Annika</cp:lastModifiedBy>
  <cp:revision>1073</cp:revision>
  <cp:lastPrinted>2013-11-26T17:05:10Z</cp:lastPrinted>
  <dcterms:created xsi:type="dcterms:W3CDTF">2012-07-30T15:06:36Z</dcterms:created>
  <dcterms:modified xsi:type="dcterms:W3CDTF">2014-01-22T12:00:57Z</dcterms:modified>
</cp:coreProperties>
</file>