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6" r:id="rId2"/>
    <p:sldId id="289" r:id="rId3"/>
    <p:sldId id="321" r:id="rId4"/>
    <p:sldId id="257" r:id="rId5"/>
    <p:sldId id="270" r:id="rId6"/>
    <p:sldId id="326" r:id="rId7"/>
    <p:sldId id="327" r:id="rId8"/>
    <p:sldId id="264" r:id="rId9"/>
    <p:sldId id="272" r:id="rId10"/>
    <p:sldId id="265" r:id="rId11"/>
    <p:sldId id="284" r:id="rId12"/>
    <p:sldId id="287" r:id="rId13"/>
    <p:sldId id="259" r:id="rId14"/>
    <p:sldId id="271" r:id="rId15"/>
    <p:sldId id="263" r:id="rId16"/>
    <p:sldId id="292" r:id="rId17"/>
    <p:sldId id="267" r:id="rId18"/>
    <p:sldId id="291" r:id="rId19"/>
    <p:sldId id="274" r:id="rId20"/>
    <p:sldId id="275" r:id="rId21"/>
    <p:sldId id="290" r:id="rId22"/>
    <p:sldId id="282"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277" r:id="rId40"/>
    <p:sldId id="310" r:id="rId41"/>
    <p:sldId id="262" r:id="rId42"/>
    <p:sldId id="304" r:id="rId43"/>
    <p:sldId id="293" r:id="rId44"/>
    <p:sldId id="303" r:id="rId45"/>
    <p:sldId id="306" r:id="rId46"/>
    <p:sldId id="295" r:id="rId47"/>
    <p:sldId id="315" r:id="rId48"/>
    <p:sldId id="296" r:id="rId49"/>
    <p:sldId id="297" r:id="rId50"/>
    <p:sldId id="298" r:id="rId51"/>
    <p:sldId id="299" r:id="rId52"/>
    <p:sldId id="300" r:id="rId53"/>
    <p:sldId id="301" r:id="rId54"/>
    <p:sldId id="302" r:id="rId55"/>
    <p:sldId id="325" r:id="rId56"/>
    <p:sldId id="305" r:id="rId57"/>
    <p:sldId id="307" r:id="rId58"/>
    <p:sldId id="319" r:id="rId59"/>
    <p:sldId id="308" r:id="rId60"/>
    <p:sldId id="311" r:id="rId61"/>
    <p:sldId id="312" r:id="rId62"/>
    <p:sldId id="320" r:id="rId63"/>
    <p:sldId id="309" r:id="rId64"/>
    <p:sldId id="316" r:id="rId65"/>
    <p:sldId id="318" r:id="rId66"/>
    <p:sldId id="317" r:id="rId67"/>
    <p:sldId id="324" r:id="rId68"/>
    <p:sldId id="273" r:id="rId69"/>
    <p:sldId id="268"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Holderer" initials="LH" lastIdx="1" clrIdx="0">
    <p:extLst/>
  </p:cmAuthor>
  <p:cmAuthor id="2" name="Lena M Holderer" initials="LMH"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0162" autoAdjust="0"/>
  </p:normalViewPr>
  <p:slideViewPr>
    <p:cSldViewPr snapToGrid="0">
      <p:cViewPr varScale="1">
        <p:scale>
          <a:sx n="105" d="100"/>
          <a:sy n="105" d="100"/>
        </p:scale>
        <p:origin x="89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8254E167-C83C-447B-96BE-C6A6AEF62ED6}" type="datetimeFigureOut">
              <a:rPr lang="en-GB" smtClean="0"/>
              <a:t>03/12/2015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9DCCC1-3C9A-4E1E-A0CB-676D8EB1D90A}" type="slidenum">
              <a:rPr lang="en-GB" smtClean="0"/>
              <a:t>‹#›</a:t>
            </a:fld>
            <a:endParaRPr lang="en-GB"/>
          </a:p>
        </p:txBody>
      </p:sp>
    </p:spTree>
    <p:extLst>
      <p:ext uri="{BB962C8B-B14F-4D97-AF65-F5344CB8AC3E}">
        <p14:creationId xmlns:p14="http://schemas.microsoft.com/office/powerpoint/2010/main" val="218318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331F939-950F-4D0F-A108-4F4F4EA03241}" type="datetimeFigureOut">
              <a:rPr lang="en-GB" smtClean="0"/>
              <a:t>03/12/2015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87E60-BCA2-4C6A-9E69-15E68C7458E2}" type="slidenum">
              <a:rPr lang="en-GB" smtClean="0"/>
              <a:t>‹#›</a:t>
            </a:fld>
            <a:endParaRPr lang="en-GB"/>
          </a:p>
        </p:txBody>
      </p:sp>
    </p:spTree>
    <p:extLst>
      <p:ext uri="{BB962C8B-B14F-4D97-AF65-F5344CB8AC3E}">
        <p14:creationId xmlns:p14="http://schemas.microsoft.com/office/powerpoint/2010/main" val="3655739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1</a:t>
            </a:fld>
            <a:endParaRPr lang="en-GB"/>
          </a:p>
        </p:txBody>
      </p:sp>
    </p:spTree>
    <p:extLst>
      <p:ext uri="{BB962C8B-B14F-4D97-AF65-F5344CB8AC3E}">
        <p14:creationId xmlns:p14="http://schemas.microsoft.com/office/powerpoint/2010/main" val="3886310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trying to find a good way of PREDICTING</a:t>
            </a:r>
            <a:r>
              <a:rPr lang="en-GB" baseline="0" dirty="0" smtClean="0"/>
              <a:t> the dependent variable (the fMRI signal), using everything we know about our own experimental manipulation and more general things that affect such a signal.</a:t>
            </a:r>
          </a:p>
          <a:p>
            <a:r>
              <a:rPr lang="en-GB" baseline="0" dirty="0" smtClean="0"/>
              <a:t>So we create a model like this: Y = constant + </a:t>
            </a:r>
            <a:r>
              <a:rPr lang="en-GB" baseline="0" dirty="0" err="1" smtClean="0"/>
              <a:t>regressor</a:t>
            </a:r>
            <a:r>
              <a:rPr lang="en-GB" baseline="0" dirty="0" smtClean="0"/>
              <a:t> * parameter + error</a:t>
            </a:r>
          </a:p>
          <a:p>
            <a:r>
              <a:rPr lang="en-GB" baseline="0" dirty="0" smtClean="0"/>
              <a:t>If </a:t>
            </a:r>
            <a:r>
              <a:rPr lang="en-GB" baseline="0" dirty="0" smtClean="0"/>
              <a:t>you remember the presentation on linear regression, you know that our model is simply trying to fit a line that describes the relationship between the dependent variable Y and the predictor variable, or </a:t>
            </a:r>
            <a:r>
              <a:rPr lang="en-GB" baseline="0" dirty="0" err="1" smtClean="0"/>
              <a:t>regressor</a:t>
            </a:r>
            <a:r>
              <a:rPr lang="en-GB" baseline="0" dirty="0" smtClean="0"/>
              <a:t>, X. The little crosses in our graph are individual observations, or data points from a single scan. The blue line is our model.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have got a constant term, or intercept, in our model, which is where our model line crosses the y-axis. So the intercept is the value Y takes on when our </a:t>
            </a:r>
            <a:r>
              <a:rPr lang="en-GB" baseline="0" dirty="0" err="1" smtClean="0"/>
              <a:t>regressor</a:t>
            </a:r>
            <a:r>
              <a:rPr lang="en-GB" baseline="0" dirty="0" smtClean="0"/>
              <a:t> X equals 0. In our case, this would be the overall mean of fMRI signal.</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also have a parameter, beta. In our graph, we can view this beta as the slope of our regression line. </a:t>
            </a:r>
            <a:r>
              <a:rPr lang="en-GB" dirty="0" smtClean="0"/>
              <a:t>For every 1-unit increase in X, Y is predicted to go up by </a:t>
            </a:r>
            <a:r>
              <a:rPr lang="en-GB" baseline="0" dirty="0" smtClean="0"/>
              <a:t>the slope.</a:t>
            </a:r>
          </a:p>
          <a:p>
            <a:r>
              <a:rPr lang="en-GB" baseline="0" dirty="0" smtClean="0"/>
              <a:t>Eta </a:t>
            </a:r>
            <a:r>
              <a:rPr lang="en-GB" baseline="0" dirty="0" smtClean="0"/>
              <a:t>is our error term. This is simply the difference between each data point and the line, i.e., the difference between the actual data point and the value we would predict for it with our model. </a:t>
            </a:r>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10</a:t>
            </a:fld>
            <a:endParaRPr lang="en-GB"/>
          </a:p>
        </p:txBody>
      </p:sp>
    </p:spTree>
    <p:extLst>
      <p:ext uri="{BB962C8B-B14F-4D97-AF65-F5344CB8AC3E}">
        <p14:creationId xmlns:p14="http://schemas.microsoft.com/office/powerpoint/2010/main" val="1441798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a:t>
            </a:r>
            <a:r>
              <a:rPr lang="en-GB" dirty="0" smtClean="0"/>
              <a:t>our model tries</a:t>
            </a:r>
            <a:r>
              <a:rPr lang="en-GB" baseline="0" dirty="0" smtClean="0"/>
              <a:t> to predict Y, our dependent variable. This is the fMRI time course in a particular voxel, i.e. the intensity value of our voxel for a single scan/observation.</a:t>
            </a:r>
          </a:p>
          <a:p>
            <a:r>
              <a:rPr lang="en-GB" baseline="0" dirty="0" smtClean="0"/>
              <a:t>The intercept is a constant, and in our case, it is the mean level of fMRI signal over time, and across all conditions, for our particular voxel. </a:t>
            </a:r>
          </a:p>
          <a:p>
            <a:r>
              <a:rPr lang="en-GB" baseline="0" dirty="0" smtClean="0"/>
              <a:t>The </a:t>
            </a:r>
            <a:r>
              <a:rPr lang="en-GB" baseline="0" dirty="0" err="1" smtClean="0"/>
              <a:t>regressor</a:t>
            </a:r>
            <a:r>
              <a:rPr lang="en-GB" baseline="0" dirty="0" smtClean="0"/>
              <a:t> is a component of our model which explains the observed data Y to some degree. </a:t>
            </a:r>
          </a:p>
          <a:p>
            <a:r>
              <a:rPr lang="en-GB" baseline="0" dirty="0" smtClean="0"/>
              <a:t>The </a:t>
            </a:r>
            <a:r>
              <a:rPr lang="en-GB" baseline="0" dirty="0" err="1" smtClean="0"/>
              <a:t>regressor</a:t>
            </a:r>
            <a:r>
              <a:rPr lang="en-GB" baseline="0" dirty="0" smtClean="0"/>
              <a:t> comes with an associated parameter beta, which defines the contribution of X to the value of Y. As seen before, it can be viewed as the slope of our regression line</a:t>
            </a:r>
          </a:p>
          <a:p>
            <a:endParaRPr lang="en-GB" baseline="0" dirty="0" smtClean="0"/>
          </a:p>
          <a:p>
            <a:r>
              <a:rPr lang="en-GB" dirty="0" smtClean="0"/>
              <a:t>The GLM expresses the dependent variable Y</a:t>
            </a:r>
            <a:r>
              <a:rPr lang="en-GB" baseline="0" dirty="0" smtClean="0"/>
              <a:t> in terms of a linear combination of some </a:t>
            </a:r>
            <a:r>
              <a:rPr lang="en-GB" baseline="0" dirty="0" err="1" smtClean="0"/>
              <a:t>regressors</a:t>
            </a:r>
            <a:r>
              <a:rPr lang="en-GB" baseline="0" dirty="0" smtClean="0"/>
              <a:t> X plus a well-defined error term. We want this linear combination of </a:t>
            </a:r>
            <a:r>
              <a:rPr lang="en-GB" baseline="0" dirty="0" err="1" smtClean="0"/>
              <a:t>regressors</a:t>
            </a:r>
            <a:r>
              <a:rPr lang="en-GB" baseline="0" dirty="0" smtClean="0"/>
              <a:t> to be able to explain all possible responses to our experiment, up to the level of error. The error is noise in the data, which explains some additional variance in our observed data, but has not been controlled by us in our experiment.</a:t>
            </a:r>
            <a:endParaRPr lang="en-GB" dirty="0" smtClean="0"/>
          </a:p>
        </p:txBody>
      </p:sp>
      <p:sp>
        <p:nvSpPr>
          <p:cNvPr id="4" name="Slide Number Placeholder 3"/>
          <p:cNvSpPr>
            <a:spLocks noGrp="1"/>
          </p:cNvSpPr>
          <p:nvPr>
            <p:ph type="sldNum" sz="quarter" idx="10"/>
          </p:nvPr>
        </p:nvSpPr>
        <p:spPr/>
        <p:txBody>
          <a:bodyPr/>
          <a:lstStyle/>
          <a:p>
            <a:fld id="{12287E60-BCA2-4C6A-9E69-15E68C7458E2}" type="slidenum">
              <a:rPr lang="en-GB" smtClean="0"/>
              <a:t>11</a:t>
            </a:fld>
            <a:endParaRPr lang="en-GB"/>
          </a:p>
        </p:txBody>
      </p:sp>
    </p:spTree>
    <p:extLst>
      <p:ext uri="{BB962C8B-B14F-4D97-AF65-F5344CB8AC3E}">
        <p14:creationId xmlns:p14="http://schemas.microsoft.com/office/powerpoint/2010/main" val="34895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a:t>
            </a:r>
            <a:r>
              <a:rPr lang="en-GB" baseline="0" dirty="0" smtClean="0"/>
              <a:t> that we want to model each and every voxel. What we would then get is rows and rows of these equations, one for each voxel. So really our model contains matrices. We can save ourselves from having to look at this horrible mess of equations by simply rewriting all of this as a simple, matrix </a:t>
            </a:r>
            <a:r>
              <a:rPr lang="en-GB" baseline="0" dirty="0" smtClean="0"/>
              <a:t>model, where:</a:t>
            </a:r>
            <a:endParaRPr lang="en-GB" baseline="0" dirty="0" smtClean="0"/>
          </a:p>
          <a:p>
            <a:r>
              <a:rPr lang="en-GB" dirty="0" smtClean="0"/>
              <a:t>-   Y stands for a matrix of BOLD signals.</a:t>
            </a:r>
            <a:r>
              <a:rPr lang="en-GB" baseline="0" dirty="0" smtClean="0"/>
              <a:t> We know this: it is the </a:t>
            </a:r>
            <a:r>
              <a:rPr lang="en-GB" baseline="0" dirty="0" smtClean="0"/>
              <a:t>data files that we got out of the scanner, which we then put into SPM.</a:t>
            </a:r>
          </a:p>
          <a:p>
            <a:pPr marL="171450" indent="-171450">
              <a:buFontTx/>
              <a:buChar char="-"/>
            </a:pPr>
            <a:r>
              <a:rPr lang="en-GB" baseline="0" dirty="0" smtClean="0"/>
              <a:t>Our constant </a:t>
            </a:r>
            <a:r>
              <a:rPr lang="en-GB" baseline="0" dirty="0" smtClean="0"/>
              <a:t>or intercept is simply the mean level of fMRI signal over time across all of our conditions. In SPM, this constant is included </a:t>
            </a:r>
            <a:r>
              <a:rPr lang="en-GB" baseline="0" dirty="0" smtClean="0"/>
              <a:t>as a </a:t>
            </a:r>
            <a:r>
              <a:rPr lang="en-GB" baseline="0" dirty="0" err="1" smtClean="0"/>
              <a:t>regressor</a:t>
            </a:r>
            <a:r>
              <a:rPr lang="en-GB" baseline="0" dirty="0" smtClean="0"/>
              <a:t> automatically, so </a:t>
            </a:r>
            <a:r>
              <a:rPr lang="en-GB" baseline="0" dirty="0" smtClean="0"/>
              <a:t>it is not shown in this equation explicitly</a:t>
            </a:r>
            <a:r>
              <a:rPr lang="en-GB" baseline="0" dirty="0" smtClean="0"/>
              <a:t>.</a:t>
            </a:r>
          </a:p>
          <a:p>
            <a:pPr marL="171450" indent="-171450">
              <a:buFontTx/>
              <a:buChar char="-"/>
            </a:pPr>
            <a:r>
              <a:rPr lang="en-GB" baseline="0" dirty="0" smtClean="0"/>
              <a:t>All our </a:t>
            </a:r>
            <a:r>
              <a:rPr lang="en-GB" baseline="0" dirty="0" err="1" smtClean="0"/>
              <a:t>regressors</a:t>
            </a:r>
            <a:r>
              <a:rPr lang="en-GB" baseline="0" dirty="0" smtClean="0"/>
              <a:t> X makes up the so-called design matrix. We know this too (expected time course of reactions to our experimental conditions).</a:t>
            </a:r>
            <a:endParaRPr lang="en-GB" baseline="0" dirty="0" smtClean="0"/>
          </a:p>
          <a:p>
            <a:endParaRPr lang="en-GB" baseline="0" dirty="0" smtClean="0"/>
          </a:p>
          <a:p>
            <a:r>
              <a:rPr lang="en-GB" baseline="0" dirty="0" smtClean="0"/>
              <a:t>What we do not know: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smtClean="0"/>
              <a:t>The exact error in our model</a:t>
            </a:r>
          </a:p>
          <a:p>
            <a:pPr marL="228600" indent="-228600">
              <a:buAutoNum type="arabicParenR"/>
            </a:pPr>
            <a:r>
              <a:rPr lang="en-GB" baseline="0" dirty="0" smtClean="0"/>
              <a:t>The values of our parameters for each </a:t>
            </a:r>
            <a:r>
              <a:rPr lang="en-GB" baseline="0" dirty="0" err="1" smtClean="0"/>
              <a:t>regressor</a:t>
            </a:r>
            <a:r>
              <a:rPr lang="en-GB" baseline="0" dirty="0" smtClean="0"/>
              <a:t>. Luckily, SPM will estimate them for us. </a:t>
            </a:r>
          </a:p>
          <a:p>
            <a:pPr marL="228600" indent="-228600">
              <a:buAutoNum type="arabicParenR"/>
            </a:pPr>
            <a:endParaRPr lang="en-GB" baseline="0" dirty="0" smtClean="0"/>
          </a:p>
          <a:p>
            <a:pPr marL="0" indent="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12</a:t>
            </a:fld>
            <a:endParaRPr lang="en-GB"/>
          </a:p>
        </p:txBody>
      </p:sp>
    </p:spTree>
    <p:extLst>
      <p:ext uri="{BB962C8B-B14F-4D97-AF65-F5344CB8AC3E}">
        <p14:creationId xmlns:p14="http://schemas.microsoft.com/office/powerpoint/2010/main" val="1183640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Design Matrix contains</a:t>
            </a:r>
            <a:r>
              <a:rPr lang="en-GB" baseline="0" dirty="0" smtClean="0"/>
              <a:t> all the </a:t>
            </a:r>
            <a:r>
              <a:rPr lang="en-GB" baseline="0" dirty="0" err="1" smtClean="0"/>
              <a:t>regressors</a:t>
            </a:r>
            <a:r>
              <a:rPr lang="en-GB" baseline="0" dirty="0" smtClean="0"/>
              <a:t> </a:t>
            </a:r>
            <a:r>
              <a:rPr lang="en-GB" baseline="0" dirty="0" smtClean="0"/>
              <a:t>X, and thus represents </a:t>
            </a:r>
            <a:r>
              <a:rPr lang="en-GB" baseline="0" dirty="0" smtClean="0"/>
              <a:t>our experimental </a:t>
            </a:r>
            <a:r>
              <a:rPr lang="en-GB" baseline="0" dirty="0" smtClean="0"/>
              <a:t>design. </a:t>
            </a:r>
            <a:endParaRPr lang="en-GB" baseline="0" dirty="0" smtClean="0"/>
          </a:p>
          <a:p>
            <a:r>
              <a:rPr lang="en-GB" baseline="0" dirty="0" smtClean="0"/>
              <a:t>We need to specify our Design Matrix in SPM. This simply means that we are telling SPM what happened when while we were </a:t>
            </a:r>
            <a:r>
              <a:rPr lang="en-GB" baseline="0" dirty="0" smtClean="0"/>
              <a:t>acquiring </a:t>
            </a:r>
            <a:r>
              <a:rPr lang="en-GB" baseline="0" dirty="0" smtClean="0"/>
              <a:t>our data. </a:t>
            </a:r>
          </a:p>
          <a:p>
            <a:endParaRPr lang="en-GB" baseline="0" dirty="0" smtClean="0"/>
          </a:p>
        </p:txBody>
      </p:sp>
      <p:sp>
        <p:nvSpPr>
          <p:cNvPr id="4" name="Slide Number Placeholder 3"/>
          <p:cNvSpPr>
            <a:spLocks noGrp="1"/>
          </p:cNvSpPr>
          <p:nvPr>
            <p:ph type="sldNum" sz="quarter" idx="10"/>
          </p:nvPr>
        </p:nvSpPr>
        <p:spPr/>
        <p:txBody>
          <a:bodyPr/>
          <a:lstStyle/>
          <a:p>
            <a:fld id="{12287E60-BCA2-4C6A-9E69-15E68C7458E2}" type="slidenum">
              <a:rPr lang="en-GB" smtClean="0"/>
              <a:t>13</a:t>
            </a:fld>
            <a:endParaRPr lang="en-GB"/>
          </a:p>
        </p:txBody>
      </p:sp>
    </p:spTree>
    <p:extLst>
      <p:ext uri="{BB962C8B-B14F-4D97-AF65-F5344CB8AC3E}">
        <p14:creationId xmlns:p14="http://schemas.microsoft.com/office/powerpoint/2010/main" val="13128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want SPM to know which bits of fMRI signal are associated with which condition.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SPM </a:t>
            </a:r>
            <a:r>
              <a:rPr lang="en-GB" baseline="0" dirty="0" smtClean="0"/>
              <a:t>visualises our Design Matrix as a grey-scale table. Each row in this table represents an observation. </a:t>
            </a:r>
            <a:r>
              <a:rPr lang="en-GB" dirty="0" smtClean="0"/>
              <a:t>Each</a:t>
            </a:r>
            <a:r>
              <a:rPr lang="en-GB" baseline="0" dirty="0" smtClean="0"/>
              <a:t> column represents a </a:t>
            </a:r>
            <a:r>
              <a:rPr lang="en-GB" baseline="0" dirty="0" err="1" smtClean="0"/>
              <a:t>regressor</a:t>
            </a:r>
            <a:r>
              <a:rPr lang="en-GB" baseline="0" dirty="0" smtClean="0"/>
              <a:t>. </a:t>
            </a:r>
            <a:r>
              <a:rPr lang="en-GB" baseline="0" dirty="0" smtClean="0"/>
              <a:t>Take a simple block design, with a condition of listening to words, with periods of rest in between. The </a:t>
            </a:r>
            <a:r>
              <a:rPr lang="en-GB" baseline="0" dirty="0" err="1" smtClean="0"/>
              <a:t>regressor</a:t>
            </a:r>
            <a:r>
              <a:rPr lang="en-GB" baseline="0" dirty="0" smtClean="0"/>
              <a:t> column here is the column that codes for the listening condition. SPM visually codes for whether the condition is “on” or “off” by assigning a colour value (white vs. black). The </a:t>
            </a:r>
            <a:r>
              <a:rPr lang="en-GB" baseline="0" dirty="0" smtClean="0"/>
              <a:t>white column is how SPM codes for our constant </a:t>
            </a:r>
            <a:r>
              <a:rPr lang="en-GB" baseline="0" dirty="0" err="1" smtClean="0"/>
              <a:t>regressor</a:t>
            </a:r>
            <a:r>
              <a:rPr lang="en-GB" baseline="0" dirty="0" smtClean="0"/>
              <a:t>, the mean BOLD signal level over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are </a:t>
            </a:r>
            <a:r>
              <a:rPr lang="en-GB" dirty="0" smtClean="0"/>
              <a:t>modelling </a:t>
            </a:r>
            <a:r>
              <a:rPr lang="en-GB" dirty="0" smtClean="0"/>
              <a:t>the listening </a:t>
            </a:r>
            <a:r>
              <a:rPr lang="en-GB" dirty="0" smtClean="0"/>
              <a:t>condition </a:t>
            </a:r>
            <a:r>
              <a:rPr lang="en-GB" dirty="0" smtClean="0"/>
              <a:t>as </a:t>
            </a:r>
            <a:r>
              <a:rPr lang="en-GB" baseline="0" dirty="0" smtClean="0"/>
              <a:t>a </a:t>
            </a:r>
            <a:r>
              <a:rPr lang="en-GB" baseline="0" dirty="0" smtClean="0"/>
              <a:t>so-called boxcar function. </a:t>
            </a:r>
            <a:r>
              <a:rPr lang="en-GB" dirty="0" smtClean="0"/>
              <a:t>In this function, the line goes “up” </a:t>
            </a:r>
            <a:r>
              <a:rPr lang="en-GB" b="0" u="none" dirty="0" smtClean="0">
                <a:solidFill>
                  <a:schemeClr val="tx1"/>
                </a:solidFill>
              </a:rPr>
              <a:t>(i.e.</a:t>
            </a:r>
            <a:r>
              <a:rPr lang="en-GB" b="0" u="none" baseline="0" dirty="0" smtClean="0">
                <a:solidFill>
                  <a:schemeClr val="tx1"/>
                </a:solidFill>
              </a:rPr>
              <a:t> where the condition is </a:t>
            </a:r>
            <a:r>
              <a:rPr lang="en-GB" b="0" i="1" u="none" baseline="0" dirty="0" smtClean="0">
                <a:solidFill>
                  <a:schemeClr val="tx1"/>
                </a:solidFill>
              </a:rPr>
              <a:t>on</a:t>
            </a:r>
            <a:r>
              <a:rPr lang="en-GB" b="0" u="none" baseline="0" dirty="0" smtClean="0">
                <a:solidFill>
                  <a:schemeClr val="tx1"/>
                </a:solidFill>
              </a:rPr>
              <a:t>) and “down” again (where the condition is </a:t>
            </a:r>
            <a:r>
              <a:rPr lang="en-GB" b="0" i="1" u="none" baseline="0" dirty="0" smtClean="0">
                <a:solidFill>
                  <a:schemeClr val="tx1"/>
                </a:solidFill>
              </a:rPr>
              <a:t>off</a:t>
            </a:r>
            <a:r>
              <a:rPr lang="en-GB" b="0" u="none" baseline="0" dirty="0" smtClean="0">
                <a:solidFill>
                  <a:schemeClr val="tx1"/>
                </a:solidFill>
              </a:rPr>
              <a:t>) in neat jumps. The constant </a:t>
            </a:r>
            <a:r>
              <a:rPr lang="en-GB" b="0" u="none" baseline="0" dirty="0" smtClean="0">
                <a:solidFill>
                  <a:schemeClr val="tx1"/>
                </a:solidFill>
              </a:rPr>
              <a:t>is the </a:t>
            </a:r>
            <a:r>
              <a:rPr lang="en-GB" b="0" u="none" baseline="0" dirty="0" smtClean="0">
                <a:solidFill>
                  <a:schemeClr val="tx1"/>
                </a:solidFill>
              </a:rPr>
              <a:t>mean signal over time, while the condition model shows where the signal deviates from the mean.</a:t>
            </a:r>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14</a:t>
            </a:fld>
            <a:endParaRPr lang="en-GB"/>
          </a:p>
        </p:txBody>
      </p:sp>
    </p:spTree>
    <p:extLst>
      <p:ext uri="{BB962C8B-B14F-4D97-AF65-F5344CB8AC3E}">
        <p14:creationId xmlns:p14="http://schemas.microsoft.com/office/powerpoint/2010/main" val="1362802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have tried to model our data with a simple box-car function, where the signal simply reacts (it is either on of off) to a condition. The actual haemodynamic response function (HRF), however, doesn’t quite work like this.</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15</a:t>
            </a:fld>
            <a:endParaRPr lang="en-GB"/>
          </a:p>
        </p:txBody>
      </p:sp>
    </p:spTree>
    <p:extLst>
      <p:ext uri="{BB962C8B-B14F-4D97-AF65-F5344CB8AC3E}">
        <p14:creationId xmlns:p14="http://schemas.microsoft.com/office/powerpoint/2010/main" val="2827616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Haemodynamic response function = changes in the fMRI signal triggered by neuronal activity.</a:t>
            </a:r>
            <a:r>
              <a:rPr lang="en-GB" baseline="0" dirty="0" smtClean="0"/>
              <a:t> I</a:t>
            </a:r>
            <a:r>
              <a:rPr lang="en-GB" dirty="0" smtClean="0"/>
              <a:t>t</a:t>
            </a:r>
            <a:r>
              <a:rPr lang="en-GB" baseline="0" dirty="0" smtClean="0"/>
              <a:t> p</a:t>
            </a:r>
            <a:r>
              <a:rPr lang="en-GB" dirty="0" smtClean="0"/>
              <a:t>eaks</a:t>
            </a:r>
            <a:r>
              <a:rPr lang="en-GB" baseline="0" dirty="0" smtClean="0"/>
              <a:t> at</a:t>
            </a:r>
            <a:r>
              <a:rPr lang="en-GB" dirty="0" smtClean="0"/>
              <a:t> 4-6s post-stimulus, and goes back to baseline after 20-30s.</a:t>
            </a:r>
            <a:r>
              <a:rPr lang="en-GB" baseline="0" dirty="0" smtClean="0"/>
              <a:t> So, as we have seen in a previous presentation, </a:t>
            </a:r>
            <a:r>
              <a:rPr lang="en-GB" dirty="0" smtClean="0"/>
              <a:t>BOLD responses are delayed and dispersed (blurred</a:t>
            </a:r>
            <a:r>
              <a:rPr lang="en-GB" dirty="0" smtClean="0"/>
              <a:t>).</a:t>
            </a:r>
            <a:r>
              <a:rPr lang="en-GB" baseline="0" dirty="0" smtClean="0"/>
              <a:t> </a:t>
            </a:r>
            <a:r>
              <a:rPr lang="en-GB" dirty="0" smtClean="0"/>
              <a:t>We </a:t>
            </a:r>
            <a:r>
              <a:rPr lang="en-GB" dirty="0" smtClean="0"/>
              <a:t>need to adjust our model for this.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16</a:t>
            </a:fld>
            <a:endParaRPr lang="en-GB"/>
          </a:p>
        </p:txBody>
      </p:sp>
    </p:spTree>
    <p:extLst>
      <p:ext uri="{BB962C8B-B14F-4D97-AF65-F5344CB8AC3E}">
        <p14:creationId xmlns:p14="http://schemas.microsoft.com/office/powerpoint/2010/main" val="445456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do this by convolving our prediction (model) with the expected HRF. </a:t>
            </a:r>
          </a:p>
          <a:p>
            <a:endParaRPr lang="en-GB"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17</a:t>
            </a:fld>
            <a:endParaRPr lang="en-GB"/>
          </a:p>
        </p:txBody>
      </p:sp>
    </p:spTree>
    <p:extLst>
      <p:ext uri="{BB962C8B-B14F-4D97-AF65-F5344CB8AC3E}">
        <p14:creationId xmlns:p14="http://schemas.microsoft.com/office/powerpoint/2010/main" val="3124329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baseline="0" dirty="0" smtClean="0"/>
              <a:t>signal that we are measuring from the brain is notoriously noisy! So while you are collecting your data, you are not only capturing task-related activation, but also some other rubbish that you are not particularly interested in. This can be due to physical sources to do with the scanner itself, or physiological sources from the subject (like heart beat or breathing), or residual movement effects. </a:t>
            </a:r>
          </a:p>
          <a:p>
            <a:r>
              <a:rPr lang="en-GB" baseline="0" dirty="0" smtClean="0"/>
              <a:t>When our subject is performing our task, signal components are added on top of this generic noise, and these additional signals are what we are interested in. We want to get through all the noise, to the true signal. </a:t>
            </a:r>
          </a:p>
          <a:p>
            <a:endParaRPr lang="en-GB" baseline="0" dirty="0" smtClean="0"/>
          </a:p>
          <a:p>
            <a:r>
              <a:rPr lang="en-GB" baseline="0" dirty="0" smtClean="0"/>
              <a:t>However, this true signal is relatively weak compared to all the other noise going on in the fMRI signal. Signal changes in the haemodynamic response function (HRF) are very small. So it may be difficult to detect our desired signal against the background noise when we’re averaging over all frequencies.</a:t>
            </a:r>
          </a:p>
          <a:p>
            <a:r>
              <a:rPr lang="en-GB" baseline="0" dirty="0" smtClean="0"/>
              <a:t>Additionally, the data is structurally very complicated. As we have seen, we want to convolve our boxcar model with the expected HRF. </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18</a:t>
            </a:fld>
            <a:endParaRPr lang="en-GB"/>
          </a:p>
        </p:txBody>
      </p:sp>
    </p:spTree>
    <p:extLst>
      <p:ext uri="{BB962C8B-B14F-4D97-AF65-F5344CB8AC3E}">
        <p14:creationId xmlns:p14="http://schemas.microsoft.com/office/powerpoint/2010/main" val="1455376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Apart from the problem with the HRF, there are</a:t>
            </a:r>
            <a:r>
              <a:rPr lang="en-GB" baseline="0" dirty="0" smtClean="0"/>
              <a:t> also other types of noise in our data. We can try to minimise the noise by e.g. making sure our subject doesn’t move. As we have heard in the previous two presentations, much of this kind of noise can also be “factored out” in pre-processing steps. However, some of may still remain. </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19</a:t>
            </a:fld>
            <a:endParaRPr lang="en-GB"/>
          </a:p>
        </p:txBody>
      </p:sp>
    </p:spTree>
    <p:extLst>
      <p:ext uri="{BB962C8B-B14F-4D97-AF65-F5344CB8AC3E}">
        <p14:creationId xmlns:p14="http://schemas.microsoft.com/office/powerpoint/2010/main" val="148441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2</a:t>
            </a:fld>
            <a:endParaRPr lang="en-GB"/>
          </a:p>
        </p:txBody>
      </p:sp>
    </p:spTree>
    <p:extLst>
      <p:ext uri="{BB962C8B-B14F-4D97-AF65-F5344CB8AC3E}">
        <p14:creationId xmlns:p14="http://schemas.microsoft.com/office/powerpoint/2010/main" val="838454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do</a:t>
            </a:r>
            <a:r>
              <a:rPr lang="en-GB" baseline="0" dirty="0" smtClean="0"/>
              <a:t> we do with the remaining noise? </a:t>
            </a:r>
          </a:p>
          <a:p>
            <a:r>
              <a:rPr lang="en-GB" baseline="0" dirty="0" smtClean="0"/>
              <a:t>We can add </a:t>
            </a:r>
            <a:r>
              <a:rPr lang="en-GB" baseline="0" dirty="0" err="1" smtClean="0"/>
              <a:t>regressors</a:t>
            </a:r>
            <a:r>
              <a:rPr lang="en-GB" baseline="0" dirty="0" smtClean="0"/>
              <a:t> to our model that capture the expected signal associated with the noise, e.g. particular </a:t>
            </a:r>
            <a:r>
              <a:rPr lang="en-GB" baseline="0" dirty="0" err="1" smtClean="0"/>
              <a:t>regressors</a:t>
            </a:r>
            <a:r>
              <a:rPr lang="en-GB" baseline="0" dirty="0" smtClean="0"/>
              <a:t> to deal with motion </a:t>
            </a:r>
            <a:r>
              <a:rPr lang="en-GB" baseline="0" dirty="0" smtClean="0"/>
              <a:t>artefacts, to explain some additional variance in our data.</a:t>
            </a:r>
            <a:endParaRPr lang="en-GB" baseline="0" dirty="0" smtClean="0"/>
          </a:p>
          <a:p>
            <a:endParaRPr lang="en-GB" baseline="0" dirty="0" smtClean="0"/>
          </a:p>
          <a:p>
            <a:r>
              <a:rPr lang="en-GB" baseline="0" dirty="0" smtClean="0"/>
              <a:t>We can also apply </a:t>
            </a:r>
            <a:r>
              <a:rPr lang="en-GB" baseline="0" dirty="0" smtClean="0"/>
              <a:t>a high-pass filter </a:t>
            </a:r>
            <a:r>
              <a:rPr lang="en-GB" baseline="0" dirty="0" smtClean="0"/>
              <a:t>to try and get to the true signal (increasing the signal: noise ratio).. </a:t>
            </a:r>
            <a:r>
              <a:rPr lang="en-GB" baseline="0" dirty="0" smtClean="0"/>
              <a:t>Over time, there may be slow changes in voxel intensity, not to do with our experiment, but with the scanner itself. </a:t>
            </a:r>
            <a:r>
              <a:rPr lang="en-GB" dirty="0" smtClean="0"/>
              <a:t>It is</a:t>
            </a:r>
            <a:r>
              <a:rPr lang="en-GB" baseline="0" dirty="0" smtClean="0"/>
              <a:t> bad for us </a:t>
            </a:r>
            <a:r>
              <a:rPr lang="en-GB" dirty="0" smtClean="0"/>
              <a:t>because experimental conditions could be confused with simple scanner drift.</a:t>
            </a:r>
            <a:r>
              <a:rPr lang="en-GB" baseline="0" dirty="0" smtClean="0"/>
              <a:t> </a:t>
            </a:r>
            <a:r>
              <a:rPr lang="en-GB" dirty="0" smtClean="0"/>
              <a:t>We need to deal with drift in pre-processing steps, but also during our analysis. </a:t>
            </a:r>
          </a:p>
          <a:p>
            <a:r>
              <a:rPr lang="en-GB" dirty="0" smtClean="0"/>
              <a:t>In </a:t>
            </a:r>
            <a:r>
              <a:rPr lang="en-GB" dirty="0" smtClean="0"/>
              <a:t>SPM, we can select a high-pass</a:t>
            </a:r>
            <a:r>
              <a:rPr lang="en-GB" baseline="0" dirty="0" smtClean="0"/>
              <a:t> filter to deal with this type of noise that disproportionately affects low-frequencies. Because we assume that most of the lower frequencies in our signal are due to noise (scanner drift), we can filter them out. In SPM the default high-pass filter is set at 128s, which should be okay for many experimental designs. </a:t>
            </a:r>
          </a:p>
          <a:p>
            <a:r>
              <a:rPr lang="en-GB" baseline="0" dirty="0" smtClean="0"/>
              <a:t>(Because we cannot distinguish signal from noise on the basis of this frequencies criterion alone, we need to be okay with losing some of our signal-of-interest when we apply a filter!)</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20</a:t>
            </a:fld>
            <a:endParaRPr lang="en-GB"/>
          </a:p>
        </p:txBody>
      </p:sp>
    </p:spTree>
    <p:extLst>
      <p:ext uri="{BB962C8B-B14F-4D97-AF65-F5344CB8AC3E}">
        <p14:creationId xmlns:p14="http://schemas.microsoft.com/office/powerpoint/2010/main" val="413257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summary, we want to include in our model: </a:t>
            </a:r>
            <a:endParaRPr lang="en-GB"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Expected time course for our experimental conditions (called X1 here)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Expected time course for any potential confounds (X2)</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Time course for a constant (X3), i.e. the mean level of fMRI signal over time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a:t>
            </a:r>
            <a:r>
              <a:rPr lang="en-GB" baseline="0" dirty="0" smtClean="0"/>
              <a:t>specify our conditions and additional </a:t>
            </a:r>
            <a:r>
              <a:rPr lang="en-GB" baseline="0" dirty="0" err="1" smtClean="0"/>
              <a:t>regressors</a:t>
            </a:r>
            <a:r>
              <a:rPr lang="en-GB" baseline="0" dirty="0" smtClean="0"/>
              <a:t> in the design </a:t>
            </a:r>
            <a:r>
              <a:rPr lang="en-GB" baseline="0" dirty="0" smtClean="0"/>
              <a:t>matrix, which should include everything we know about our conditions and confounds that may additionally affect our data. </a:t>
            </a:r>
            <a:endParaRPr lang="en-GB" dirty="0" smtClean="0"/>
          </a:p>
        </p:txBody>
      </p:sp>
      <p:sp>
        <p:nvSpPr>
          <p:cNvPr id="4" name="Slide Number Placeholder 3"/>
          <p:cNvSpPr>
            <a:spLocks noGrp="1"/>
          </p:cNvSpPr>
          <p:nvPr>
            <p:ph type="sldNum" sz="quarter" idx="10"/>
          </p:nvPr>
        </p:nvSpPr>
        <p:spPr/>
        <p:txBody>
          <a:bodyPr/>
          <a:lstStyle/>
          <a:p>
            <a:fld id="{12287E60-BCA2-4C6A-9E69-15E68C7458E2}" type="slidenum">
              <a:rPr lang="en-GB" smtClean="0"/>
              <a:t>21</a:t>
            </a:fld>
            <a:endParaRPr lang="en-GB"/>
          </a:p>
        </p:txBody>
      </p:sp>
    </p:spTree>
    <p:extLst>
      <p:ext uri="{BB962C8B-B14F-4D97-AF65-F5344CB8AC3E}">
        <p14:creationId xmlns:p14="http://schemas.microsoft.com/office/powerpoint/2010/main" val="2210935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we have specified our design matrix, SPM estimates our parameters, or slopes, such that our</a:t>
            </a:r>
            <a:r>
              <a:rPr lang="en-GB" baseline="0" dirty="0" smtClean="0"/>
              <a:t> estimated slope best fits, or describes, the relationship between our </a:t>
            </a:r>
            <a:r>
              <a:rPr lang="en-GB" baseline="0" dirty="0" err="1" smtClean="0"/>
              <a:t>regressors</a:t>
            </a:r>
            <a:r>
              <a:rPr lang="en-GB" baseline="0" dirty="0" smtClean="0"/>
              <a:t> X and the observed data Y. The good thing is that our model for one voxel will fit the whole time-series (but with different parameter values for each voxel). This is the mass-univariate approach. </a:t>
            </a:r>
          </a:p>
          <a:p>
            <a:r>
              <a:rPr lang="en-GB" baseline="0" dirty="0" smtClean="0"/>
              <a:t>In </a:t>
            </a:r>
            <a:r>
              <a:rPr lang="en-GB" baseline="0" dirty="0" smtClean="0"/>
              <a:t>order to estimate the parameters, we use the method of ordinary least squares. This means that we are estimating parameter values that will minimise the sum of squared errors (so the sum of the squared differences between the actual value and the predicted value). </a:t>
            </a:r>
          </a:p>
          <a:p>
            <a:r>
              <a:rPr lang="en-GB" baseline="0" dirty="0" smtClean="0"/>
              <a:t>And </a:t>
            </a:r>
            <a:r>
              <a:rPr lang="en-GB" baseline="0" dirty="0" smtClean="0"/>
              <a:t>now we are ready to test our hypotheses!</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22</a:t>
            </a:fld>
            <a:endParaRPr lang="en-GB"/>
          </a:p>
        </p:txBody>
      </p:sp>
    </p:spTree>
    <p:extLst>
      <p:ext uri="{BB962C8B-B14F-4D97-AF65-F5344CB8AC3E}">
        <p14:creationId xmlns:p14="http://schemas.microsoft.com/office/powerpoint/2010/main" val="2156195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SPM, we need to specify our model, and then let the program estimate our parameters. </a:t>
            </a:r>
          </a:p>
          <a:p>
            <a:r>
              <a:rPr lang="en-GB" baseline="0" dirty="0" smtClean="0"/>
              <a:t>The next step is defining contrast vectors to test hypotheses, which produces SPMs.</a:t>
            </a:r>
            <a:endParaRPr lang="en-GB" dirty="0" smtClean="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39</a:t>
            </a:fld>
            <a:endParaRPr lang="en-GB"/>
          </a:p>
        </p:txBody>
      </p:sp>
    </p:spTree>
    <p:extLst>
      <p:ext uri="{BB962C8B-B14F-4D97-AF65-F5344CB8AC3E}">
        <p14:creationId xmlns:p14="http://schemas.microsoft.com/office/powerpoint/2010/main" val="3117858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40</a:t>
            </a:fld>
            <a:endParaRPr lang="en-GB"/>
          </a:p>
        </p:txBody>
      </p:sp>
    </p:spTree>
    <p:extLst>
      <p:ext uri="{BB962C8B-B14F-4D97-AF65-F5344CB8AC3E}">
        <p14:creationId xmlns:p14="http://schemas.microsoft.com/office/powerpoint/2010/main" val="3542555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41</a:t>
            </a:fld>
            <a:endParaRPr lang="en-GB"/>
          </a:p>
        </p:txBody>
      </p:sp>
    </p:spTree>
    <p:extLst>
      <p:ext uri="{BB962C8B-B14F-4D97-AF65-F5344CB8AC3E}">
        <p14:creationId xmlns:p14="http://schemas.microsoft.com/office/powerpoint/2010/main" val="1746886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42</a:t>
            </a:fld>
            <a:endParaRPr lang="en-GB"/>
          </a:p>
        </p:txBody>
      </p:sp>
    </p:spTree>
    <p:extLst>
      <p:ext uri="{BB962C8B-B14F-4D97-AF65-F5344CB8AC3E}">
        <p14:creationId xmlns:p14="http://schemas.microsoft.com/office/powerpoint/2010/main" val="529366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43</a:t>
            </a:fld>
            <a:endParaRPr lang="en-GB"/>
          </a:p>
        </p:txBody>
      </p:sp>
    </p:spTree>
    <p:extLst>
      <p:ext uri="{BB962C8B-B14F-4D97-AF65-F5344CB8AC3E}">
        <p14:creationId xmlns:p14="http://schemas.microsoft.com/office/powerpoint/2010/main" val="85953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44</a:t>
            </a:fld>
            <a:endParaRPr lang="en-GB"/>
          </a:p>
        </p:txBody>
      </p:sp>
    </p:spTree>
    <p:extLst>
      <p:ext uri="{BB962C8B-B14F-4D97-AF65-F5344CB8AC3E}">
        <p14:creationId xmlns:p14="http://schemas.microsoft.com/office/powerpoint/2010/main" val="4189825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45</a:t>
            </a:fld>
            <a:endParaRPr lang="en-GB"/>
          </a:p>
        </p:txBody>
      </p:sp>
    </p:spTree>
    <p:extLst>
      <p:ext uri="{BB962C8B-B14F-4D97-AF65-F5344CB8AC3E}">
        <p14:creationId xmlns:p14="http://schemas.microsoft.com/office/powerpoint/2010/main" val="411874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3</a:t>
            </a:fld>
            <a:endParaRPr lang="en-GB"/>
          </a:p>
        </p:txBody>
      </p:sp>
    </p:spTree>
    <p:extLst>
      <p:ext uri="{BB962C8B-B14F-4D97-AF65-F5344CB8AC3E}">
        <p14:creationId xmlns:p14="http://schemas.microsoft.com/office/powerpoint/2010/main" val="4288185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46</a:t>
            </a:fld>
            <a:endParaRPr lang="en-GB"/>
          </a:p>
        </p:txBody>
      </p:sp>
    </p:spTree>
    <p:extLst>
      <p:ext uri="{BB962C8B-B14F-4D97-AF65-F5344CB8AC3E}">
        <p14:creationId xmlns:p14="http://schemas.microsoft.com/office/powerpoint/2010/main" val="3074484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47</a:t>
            </a:fld>
            <a:endParaRPr lang="en-GB"/>
          </a:p>
        </p:txBody>
      </p:sp>
    </p:spTree>
    <p:extLst>
      <p:ext uri="{BB962C8B-B14F-4D97-AF65-F5344CB8AC3E}">
        <p14:creationId xmlns:p14="http://schemas.microsoft.com/office/powerpoint/2010/main" val="3002419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48</a:t>
            </a:fld>
            <a:endParaRPr lang="en-GB"/>
          </a:p>
        </p:txBody>
      </p:sp>
    </p:spTree>
    <p:extLst>
      <p:ext uri="{BB962C8B-B14F-4D97-AF65-F5344CB8AC3E}">
        <p14:creationId xmlns:p14="http://schemas.microsoft.com/office/powerpoint/2010/main" val="2751657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49</a:t>
            </a:fld>
            <a:endParaRPr lang="en-GB"/>
          </a:p>
        </p:txBody>
      </p:sp>
    </p:spTree>
    <p:extLst>
      <p:ext uri="{BB962C8B-B14F-4D97-AF65-F5344CB8AC3E}">
        <p14:creationId xmlns:p14="http://schemas.microsoft.com/office/powerpoint/2010/main" val="2253263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50</a:t>
            </a:fld>
            <a:endParaRPr lang="en-GB"/>
          </a:p>
        </p:txBody>
      </p:sp>
    </p:spTree>
    <p:extLst>
      <p:ext uri="{BB962C8B-B14F-4D97-AF65-F5344CB8AC3E}">
        <p14:creationId xmlns:p14="http://schemas.microsoft.com/office/powerpoint/2010/main" val="2038091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51</a:t>
            </a:fld>
            <a:endParaRPr lang="en-GB"/>
          </a:p>
        </p:txBody>
      </p:sp>
    </p:spTree>
    <p:extLst>
      <p:ext uri="{BB962C8B-B14F-4D97-AF65-F5344CB8AC3E}">
        <p14:creationId xmlns:p14="http://schemas.microsoft.com/office/powerpoint/2010/main" val="4179618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52</a:t>
            </a:fld>
            <a:endParaRPr lang="en-GB"/>
          </a:p>
        </p:txBody>
      </p:sp>
    </p:spTree>
    <p:extLst>
      <p:ext uri="{BB962C8B-B14F-4D97-AF65-F5344CB8AC3E}">
        <p14:creationId xmlns:p14="http://schemas.microsoft.com/office/powerpoint/2010/main" val="1236071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53</a:t>
            </a:fld>
            <a:endParaRPr lang="en-GB"/>
          </a:p>
        </p:txBody>
      </p:sp>
    </p:spTree>
    <p:extLst>
      <p:ext uri="{BB962C8B-B14F-4D97-AF65-F5344CB8AC3E}">
        <p14:creationId xmlns:p14="http://schemas.microsoft.com/office/powerpoint/2010/main" val="1628457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54</a:t>
            </a:fld>
            <a:endParaRPr lang="en-GB"/>
          </a:p>
        </p:txBody>
      </p:sp>
    </p:spTree>
    <p:extLst>
      <p:ext uri="{BB962C8B-B14F-4D97-AF65-F5344CB8AC3E}">
        <p14:creationId xmlns:p14="http://schemas.microsoft.com/office/powerpoint/2010/main" val="3433786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55</a:t>
            </a:fld>
            <a:endParaRPr lang="en-GB"/>
          </a:p>
        </p:txBody>
      </p:sp>
    </p:spTree>
    <p:extLst>
      <p:ext uri="{BB962C8B-B14F-4D97-AF65-F5344CB8AC3E}">
        <p14:creationId xmlns:p14="http://schemas.microsoft.com/office/powerpoint/2010/main" val="305895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a:t>
            </a:r>
            <a:r>
              <a:rPr lang="en-GB" baseline="0" dirty="0" smtClean="0"/>
              <a:t> illustrates what SPM does when we ‘feed’ it our raw data, from the original time-series of images to the beautiful Statistical Parametric Map. The previous two presentations have already covered the pre-processing steps we need to let SPM carry out on our data, to put all our images into the same anatomical space. </a:t>
            </a:r>
          </a:p>
          <a:p>
            <a:r>
              <a:rPr lang="en-GB" baseline="0" dirty="0" smtClean="0"/>
              <a:t>This </a:t>
            </a:r>
            <a:r>
              <a:rPr lang="en-GB" baseline="0" dirty="0" smtClean="0"/>
              <a:t>presentation covers the next step. We are now beginning our statistical analysis of the data. All of this is based on the General Linear Model. </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4</a:t>
            </a:fld>
            <a:endParaRPr lang="en-GB"/>
          </a:p>
        </p:txBody>
      </p:sp>
    </p:spTree>
    <p:extLst>
      <p:ext uri="{BB962C8B-B14F-4D97-AF65-F5344CB8AC3E}">
        <p14:creationId xmlns:p14="http://schemas.microsoft.com/office/powerpoint/2010/main" val="3094216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56</a:t>
            </a:fld>
            <a:endParaRPr lang="en-GB"/>
          </a:p>
        </p:txBody>
      </p:sp>
    </p:spTree>
    <p:extLst>
      <p:ext uri="{BB962C8B-B14F-4D97-AF65-F5344CB8AC3E}">
        <p14:creationId xmlns:p14="http://schemas.microsoft.com/office/powerpoint/2010/main" val="2798929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57</a:t>
            </a:fld>
            <a:endParaRPr lang="en-GB"/>
          </a:p>
        </p:txBody>
      </p:sp>
    </p:spTree>
    <p:extLst>
      <p:ext uri="{BB962C8B-B14F-4D97-AF65-F5344CB8AC3E}">
        <p14:creationId xmlns:p14="http://schemas.microsoft.com/office/powerpoint/2010/main" val="3066892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58</a:t>
            </a:fld>
            <a:endParaRPr lang="en-GB"/>
          </a:p>
        </p:txBody>
      </p:sp>
    </p:spTree>
    <p:extLst>
      <p:ext uri="{BB962C8B-B14F-4D97-AF65-F5344CB8AC3E}">
        <p14:creationId xmlns:p14="http://schemas.microsoft.com/office/powerpoint/2010/main" val="40885650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59</a:t>
            </a:fld>
            <a:endParaRPr lang="en-GB"/>
          </a:p>
        </p:txBody>
      </p:sp>
    </p:spTree>
    <p:extLst>
      <p:ext uri="{BB962C8B-B14F-4D97-AF65-F5344CB8AC3E}">
        <p14:creationId xmlns:p14="http://schemas.microsoft.com/office/powerpoint/2010/main" val="32065584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60</a:t>
            </a:fld>
            <a:endParaRPr lang="en-GB"/>
          </a:p>
        </p:txBody>
      </p:sp>
    </p:spTree>
    <p:extLst>
      <p:ext uri="{BB962C8B-B14F-4D97-AF65-F5344CB8AC3E}">
        <p14:creationId xmlns:p14="http://schemas.microsoft.com/office/powerpoint/2010/main" val="2614984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61</a:t>
            </a:fld>
            <a:endParaRPr lang="en-GB"/>
          </a:p>
        </p:txBody>
      </p:sp>
    </p:spTree>
    <p:extLst>
      <p:ext uri="{BB962C8B-B14F-4D97-AF65-F5344CB8AC3E}">
        <p14:creationId xmlns:p14="http://schemas.microsoft.com/office/powerpoint/2010/main" val="1409981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62</a:t>
            </a:fld>
            <a:endParaRPr lang="en-GB"/>
          </a:p>
        </p:txBody>
      </p:sp>
    </p:spTree>
    <p:extLst>
      <p:ext uri="{BB962C8B-B14F-4D97-AF65-F5344CB8AC3E}">
        <p14:creationId xmlns:p14="http://schemas.microsoft.com/office/powerpoint/2010/main" val="35869840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63</a:t>
            </a:fld>
            <a:endParaRPr lang="en-GB"/>
          </a:p>
        </p:txBody>
      </p:sp>
    </p:spTree>
    <p:extLst>
      <p:ext uri="{BB962C8B-B14F-4D97-AF65-F5344CB8AC3E}">
        <p14:creationId xmlns:p14="http://schemas.microsoft.com/office/powerpoint/2010/main" val="14527991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64</a:t>
            </a:fld>
            <a:endParaRPr lang="en-GB"/>
          </a:p>
        </p:txBody>
      </p:sp>
    </p:spTree>
    <p:extLst>
      <p:ext uri="{BB962C8B-B14F-4D97-AF65-F5344CB8AC3E}">
        <p14:creationId xmlns:p14="http://schemas.microsoft.com/office/powerpoint/2010/main" val="1934668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65</a:t>
            </a:fld>
            <a:endParaRPr lang="en-GB"/>
          </a:p>
        </p:txBody>
      </p:sp>
    </p:spTree>
    <p:extLst>
      <p:ext uri="{BB962C8B-B14F-4D97-AF65-F5344CB8AC3E}">
        <p14:creationId xmlns:p14="http://schemas.microsoft.com/office/powerpoint/2010/main" val="369583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each of</a:t>
            </a:r>
            <a:r>
              <a:rPr lang="en-GB" baseline="0" dirty="0" smtClean="0"/>
              <a:t> our </a:t>
            </a:r>
            <a:r>
              <a:rPr lang="en-GB" b="1" baseline="0" dirty="0" smtClean="0"/>
              <a:t>subjects</a:t>
            </a:r>
            <a:r>
              <a:rPr lang="en-GB" baseline="0" dirty="0" smtClean="0"/>
              <a:t>, we collect data in different scanning periods, called ‘sessions’. In each </a:t>
            </a:r>
            <a:r>
              <a:rPr lang="en-GB" b="1" baseline="0" dirty="0" smtClean="0"/>
              <a:t>session</a:t>
            </a:r>
            <a:r>
              <a:rPr lang="en-GB" baseline="0" dirty="0" smtClean="0"/>
              <a:t>, we collect several 3D </a:t>
            </a:r>
            <a:r>
              <a:rPr lang="en-GB" b="1" baseline="0" dirty="0" smtClean="0"/>
              <a:t>volumes</a:t>
            </a:r>
            <a:r>
              <a:rPr lang="en-GB" baseline="0" dirty="0" smtClean="0"/>
              <a:t> of their whole brain, each of which consists of multiple</a:t>
            </a:r>
            <a:r>
              <a:rPr lang="en-GB" b="1" baseline="0" dirty="0" smtClean="0"/>
              <a:t> slices</a:t>
            </a:r>
            <a:r>
              <a:rPr lang="en-GB" baseline="0" dirty="0" smtClean="0"/>
              <a:t>. And each slice consists of many </a:t>
            </a:r>
            <a:r>
              <a:rPr lang="en-GB" b="1" baseline="0" dirty="0" smtClean="0"/>
              <a:t>voxels</a:t>
            </a:r>
            <a:r>
              <a:rPr lang="en-GB" baseline="0" dirty="0" smtClean="0"/>
              <a:t>. Each of these voxels corresponds to a particular location in space and comes with a value that represents its activation intensity. </a:t>
            </a:r>
          </a:p>
          <a:p>
            <a:r>
              <a:rPr lang="en-GB" baseline="0" dirty="0" smtClean="0"/>
              <a:t>We collect hundreds of brain volumes of about 100,000 voxels each from each of our subjects. So overall, we are dealing with A LOT of data. </a:t>
            </a:r>
          </a:p>
        </p:txBody>
      </p:sp>
      <p:sp>
        <p:nvSpPr>
          <p:cNvPr id="4" name="Slide Number Placeholder 3"/>
          <p:cNvSpPr>
            <a:spLocks noGrp="1"/>
          </p:cNvSpPr>
          <p:nvPr>
            <p:ph type="sldNum" sz="quarter" idx="10"/>
          </p:nvPr>
        </p:nvSpPr>
        <p:spPr/>
        <p:txBody>
          <a:bodyPr/>
          <a:lstStyle/>
          <a:p>
            <a:fld id="{12287E60-BCA2-4C6A-9E69-15E68C7458E2}" type="slidenum">
              <a:rPr lang="en-GB" smtClean="0"/>
              <a:t>5</a:t>
            </a:fld>
            <a:endParaRPr lang="en-GB"/>
          </a:p>
        </p:txBody>
      </p:sp>
    </p:spTree>
    <p:extLst>
      <p:ext uri="{BB962C8B-B14F-4D97-AF65-F5344CB8AC3E}">
        <p14:creationId xmlns:p14="http://schemas.microsoft.com/office/powerpoint/2010/main" val="12527249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66</a:t>
            </a:fld>
            <a:endParaRPr lang="en-GB"/>
          </a:p>
        </p:txBody>
      </p:sp>
    </p:spTree>
    <p:extLst>
      <p:ext uri="{BB962C8B-B14F-4D97-AF65-F5344CB8AC3E}">
        <p14:creationId xmlns:p14="http://schemas.microsoft.com/office/powerpoint/2010/main" val="2280736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67</a:t>
            </a:fld>
            <a:endParaRPr lang="en-GB"/>
          </a:p>
        </p:txBody>
      </p:sp>
    </p:spTree>
    <p:extLst>
      <p:ext uri="{BB962C8B-B14F-4D97-AF65-F5344CB8AC3E}">
        <p14:creationId xmlns:p14="http://schemas.microsoft.com/office/powerpoint/2010/main" val="29629637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important to realise that the </a:t>
            </a:r>
            <a:r>
              <a:rPr lang="en-GB" dirty="0" smtClean="0"/>
              <a:t>hypotheses</a:t>
            </a:r>
            <a:r>
              <a:rPr lang="en-GB" baseline="0" dirty="0" smtClean="0"/>
              <a:t> </a:t>
            </a:r>
            <a:r>
              <a:rPr lang="en-GB" dirty="0" smtClean="0"/>
              <a:t>we </a:t>
            </a:r>
            <a:r>
              <a:rPr lang="en-GB" dirty="0" smtClean="0"/>
              <a:t>can </a:t>
            </a:r>
            <a:r>
              <a:rPr lang="en-GB" dirty="0" smtClean="0"/>
              <a:t>test, </a:t>
            </a:r>
            <a:r>
              <a:rPr lang="en-GB" dirty="0" smtClean="0"/>
              <a:t>and how we interpret our results,</a:t>
            </a:r>
            <a:r>
              <a:rPr lang="en-GB" baseline="0" dirty="0" smtClean="0"/>
              <a:t> depends on the way we specify our model in SPM. The model specification in turn depends on our initial experimental design. This is why it is very important to have a well thought-out experiment from the get-go. If we have a well-designed experiment, we can easily see which questions we can ask of our data. </a:t>
            </a:r>
          </a:p>
          <a:p>
            <a:r>
              <a:rPr lang="en-GB" baseline="0" dirty="0" smtClean="0"/>
              <a:t>We should always think about which contrasts we want to </a:t>
            </a:r>
            <a:r>
              <a:rPr lang="en-GB" baseline="0" dirty="0" smtClean="0"/>
              <a:t>use when we design our experiment. </a:t>
            </a:r>
            <a:endParaRPr lang="en-GB" baseline="0" dirty="0" smtClean="0"/>
          </a:p>
        </p:txBody>
      </p:sp>
      <p:sp>
        <p:nvSpPr>
          <p:cNvPr id="4" name="Slide Number Placeholder 3"/>
          <p:cNvSpPr>
            <a:spLocks noGrp="1"/>
          </p:cNvSpPr>
          <p:nvPr>
            <p:ph type="sldNum" sz="quarter" idx="10"/>
          </p:nvPr>
        </p:nvSpPr>
        <p:spPr/>
        <p:txBody>
          <a:bodyPr/>
          <a:lstStyle/>
          <a:p>
            <a:fld id="{12287E60-BCA2-4C6A-9E69-15E68C7458E2}" type="slidenum">
              <a:rPr lang="en-GB" smtClean="0"/>
              <a:t>68</a:t>
            </a:fld>
            <a:endParaRPr lang="en-GB"/>
          </a:p>
        </p:txBody>
      </p:sp>
    </p:spTree>
    <p:extLst>
      <p:ext uri="{BB962C8B-B14F-4D97-AF65-F5344CB8AC3E}">
        <p14:creationId xmlns:p14="http://schemas.microsoft.com/office/powerpoint/2010/main" val="25154768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69</a:t>
            </a:fld>
            <a:endParaRPr lang="en-GB"/>
          </a:p>
        </p:txBody>
      </p:sp>
    </p:spTree>
    <p:extLst>
      <p:ext uri="{BB962C8B-B14F-4D97-AF65-F5344CB8AC3E}">
        <p14:creationId xmlns:p14="http://schemas.microsoft.com/office/powerpoint/2010/main" val="3234716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SPM, we analyse data from multiple subjects in two stages.</a:t>
            </a:r>
          </a:p>
          <a:p>
            <a:r>
              <a:rPr lang="en-GB" dirty="0" smtClean="0"/>
              <a:t>First,</a:t>
            </a:r>
            <a:r>
              <a:rPr lang="en-GB" baseline="0" dirty="0" smtClean="0"/>
              <a:t> we do a within-subject analysis. So typically, we will have to do as many first-level analyses as we have participants. What we want from this step are contrast images (more about this later) for every single subject. We could use these images individually as case studies, but usually we are interested in some sort of aggregate measure between participants, in order to make inferences about the population from which our participants were drawn. </a:t>
            </a:r>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6</a:t>
            </a:fld>
            <a:endParaRPr lang="en-GB"/>
          </a:p>
        </p:txBody>
      </p:sp>
    </p:spTree>
    <p:extLst>
      <p:ext uri="{BB962C8B-B14F-4D97-AF65-F5344CB8AC3E}">
        <p14:creationId xmlns:p14="http://schemas.microsoft.com/office/powerpoint/2010/main" val="67212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is what we do in a second step. Our second-level analysis is a between-subject, or group-level analysis. This will be covered later in the course.</a:t>
            </a:r>
          </a:p>
          <a:p>
            <a:endParaRPr lang="en-GB" baseline="0" dirty="0" smtClean="0"/>
          </a:p>
        </p:txBody>
      </p:sp>
      <p:sp>
        <p:nvSpPr>
          <p:cNvPr id="4" name="Slide Number Placeholder 3"/>
          <p:cNvSpPr>
            <a:spLocks noGrp="1"/>
          </p:cNvSpPr>
          <p:nvPr>
            <p:ph type="sldNum" sz="quarter" idx="10"/>
          </p:nvPr>
        </p:nvSpPr>
        <p:spPr/>
        <p:txBody>
          <a:bodyPr/>
          <a:lstStyle/>
          <a:p>
            <a:fld id="{12287E60-BCA2-4C6A-9E69-15E68C7458E2}" type="slidenum">
              <a:rPr lang="en-GB" smtClean="0"/>
              <a:t>7</a:t>
            </a:fld>
            <a:endParaRPr lang="en-GB"/>
          </a:p>
        </p:txBody>
      </p:sp>
    </p:spTree>
    <p:extLst>
      <p:ext uri="{BB962C8B-B14F-4D97-AF65-F5344CB8AC3E}">
        <p14:creationId xmlns:p14="http://schemas.microsoft.com/office/powerpoint/2010/main" val="2896493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data we have collected is a time-series for each voxel</a:t>
            </a:r>
            <a:r>
              <a:rPr lang="en-GB" baseline="0" dirty="0" smtClean="0"/>
              <a:t> of the changes in fMRI signal throughout our experiment.</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8</a:t>
            </a:fld>
            <a:endParaRPr lang="en-GB"/>
          </a:p>
        </p:txBody>
      </p:sp>
    </p:spTree>
    <p:extLst>
      <p:ext uri="{BB962C8B-B14F-4D97-AF65-F5344CB8AC3E}">
        <p14:creationId xmlns:p14="http://schemas.microsoft.com/office/powerpoint/2010/main" val="1307175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SPM deals with this data using a mass-univariate statistical approach.</a:t>
            </a:r>
            <a:r>
              <a:rPr lang="en-GB" baseline="0" dirty="0" smtClean="0"/>
              <a:t> All this means is that the statistical steps we use are the same for each and every </a:t>
            </a:r>
            <a:r>
              <a:rPr lang="en-GB" baseline="0" dirty="0" smtClean="0"/>
              <a:t>voxel. For </a:t>
            </a:r>
            <a:r>
              <a:rPr lang="en-GB" baseline="0" dirty="0" smtClean="0"/>
              <a:t>each voxel, we want to see whether our experimental manipulation (expressed as a </a:t>
            </a:r>
            <a:r>
              <a:rPr lang="en-GB" baseline="0" dirty="0" err="1" smtClean="0"/>
              <a:t>regressor</a:t>
            </a:r>
            <a:r>
              <a:rPr lang="en-GB" baseline="0" dirty="0" smtClean="0"/>
              <a:t> called X) has an effect on brain activity (the dependent variable Y). </a:t>
            </a:r>
          </a:p>
          <a:p>
            <a:r>
              <a:rPr lang="en-GB" baseline="0" dirty="0" smtClean="0"/>
              <a:t>Our </a:t>
            </a:r>
            <a:r>
              <a:rPr lang="en-GB" baseline="0" dirty="0" smtClean="0"/>
              <a:t>Null Hypothesis is that our experimental condition does not affect </a:t>
            </a:r>
            <a:r>
              <a:rPr lang="en-GB" baseline="0" dirty="0" smtClean="0"/>
              <a:t>Y. The </a:t>
            </a:r>
            <a:r>
              <a:rPr lang="en-GB" baseline="0" dirty="0" smtClean="0"/>
              <a:t>data we put into SPM is a single time-series on a voxel, which we want to transform into a single statistical value. SPM does this simultaneously at all of our voxels.</a:t>
            </a:r>
          </a:p>
          <a:p>
            <a:r>
              <a:rPr lang="en-GB" baseline="0" dirty="0" smtClean="0"/>
              <a:t>The result we get is a Statistical Parametric Map, with one of these statistics for each voxel.</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9</a:t>
            </a:fld>
            <a:endParaRPr lang="en-GB"/>
          </a:p>
        </p:txBody>
      </p:sp>
    </p:spTree>
    <p:extLst>
      <p:ext uri="{BB962C8B-B14F-4D97-AF65-F5344CB8AC3E}">
        <p14:creationId xmlns:p14="http://schemas.microsoft.com/office/powerpoint/2010/main" val="883565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056D4E-5423-465D-A45B-6477EBE8895A}"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2448676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056D4E-5423-465D-A45B-6477EBE8895A}"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427564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056D4E-5423-465D-A45B-6477EBE8895A}"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99151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056D4E-5423-465D-A45B-6477EBE8895A}"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12356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056D4E-5423-465D-A45B-6477EBE8895A}"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59348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056D4E-5423-465D-A45B-6477EBE8895A}"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40960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056D4E-5423-465D-A45B-6477EBE8895A}" type="datetimeFigureOut">
              <a:rPr lang="en-GB" smtClean="0"/>
              <a:t>03/12/2015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07935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056D4E-5423-465D-A45B-6477EBE8895A}" type="datetimeFigureOut">
              <a:rPr lang="en-GB" smtClean="0"/>
              <a:t>03/12/2015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45025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56D4E-5423-465D-A45B-6477EBE8895A}" type="datetimeFigureOut">
              <a:rPr lang="en-GB" smtClean="0"/>
              <a:t>03/12/2015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418480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056D4E-5423-465D-A45B-6477EBE8895A}"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127408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056D4E-5423-465D-A45B-6477EBE8895A}"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115215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56D4E-5423-465D-A45B-6477EBE8895A}" type="datetimeFigureOut">
              <a:rPr lang="en-GB" smtClean="0"/>
              <a:t>03/12/2015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55789-DD47-49B1-B21D-4029AB4F6602}" type="slidenum">
              <a:rPr lang="en-GB" smtClean="0"/>
              <a:t>‹#›</a:t>
            </a:fld>
            <a:endParaRPr lang="en-GB"/>
          </a:p>
        </p:txBody>
      </p:sp>
    </p:spTree>
    <p:extLst>
      <p:ext uri="{BB962C8B-B14F-4D97-AF65-F5344CB8AC3E}">
        <p14:creationId xmlns:p14="http://schemas.microsoft.com/office/powerpoint/2010/main" val="59262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23.wmf"/></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62.jpg"/><Relationship Id="rId4" Type="http://schemas.openxmlformats.org/officeDocument/2006/relationships/image" Target="../media/image61.jp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1</a:t>
            </a:r>
            <a:r>
              <a:rPr lang="en-GB" baseline="30000" dirty="0" smtClean="0"/>
              <a:t>st</a:t>
            </a:r>
            <a:r>
              <a:rPr lang="en-GB" dirty="0" smtClean="0"/>
              <a:t> Level Analysis</a:t>
            </a:r>
            <a:br>
              <a:rPr lang="en-GB" dirty="0" smtClean="0"/>
            </a:br>
            <a:r>
              <a:rPr lang="en-GB" dirty="0" smtClean="0"/>
              <a:t>Design Matrix, Contrasts and Inference, GLM</a:t>
            </a:r>
            <a:endParaRPr lang="en-GB" dirty="0"/>
          </a:p>
        </p:txBody>
      </p:sp>
      <p:sp>
        <p:nvSpPr>
          <p:cNvPr id="3" name="Subtitle 2"/>
          <p:cNvSpPr>
            <a:spLocks noGrp="1"/>
          </p:cNvSpPr>
          <p:nvPr>
            <p:ph type="subTitle" idx="1"/>
          </p:nvPr>
        </p:nvSpPr>
        <p:spPr>
          <a:xfrm>
            <a:off x="1524000" y="4114712"/>
            <a:ext cx="9144000" cy="1655762"/>
          </a:xfrm>
        </p:spPr>
        <p:txBody>
          <a:bodyPr/>
          <a:lstStyle/>
          <a:p>
            <a:r>
              <a:rPr lang="en-GB" dirty="0" smtClean="0"/>
              <a:t>Hassan Hawsawi and Lena Holderer</a:t>
            </a:r>
            <a:endParaRPr lang="en-GB" dirty="0"/>
          </a:p>
        </p:txBody>
      </p:sp>
      <p:sp>
        <p:nvSpPr>
          <p:cNvPr id="4" name="TextBox 3"/>
          <p:cNvSpPr txBox="1"/>
          <p:nvPr/>
        </p:nvSpPr>
        <p:spPr>
          <a:xfrm>
            <a:off x="10062519" y="148282"/>
            <a:ext cx="1965603" cy="369332"/>
          </a:xfrm>
          <a:prstGeom prst="rect">
            <a:avLst/>
          </a:prstGeom>
          <a:noFill/>
        </p:spPr>
        <p:txBody>
          <a:bodyPr wrap="none" rtlCol="0">
            <a:spAutoFit/>
          </a:bodyPr>
          <a:lstStyle/>
          <a:p>
            <a:r>
              <a:rPr lang="en-GB" dirty="0" smtClean="0"/>
              <a:t>09 December 2015</a:t>
            </a:r>
            <a:endParaRPr lang="en-GB" dirty="0"/>
          </a:p>
        </p:txBody>
      </p:sp>
    </p:spTree>
    <p:extLst>
      <p:ext uri="{BB962C8B-B14F-4D97-AF65-F5344CB8AC3E}">
        <p14:creationId xmlns:p14="http://schemas.microsoft.com/office/powerpoint/2010/main" val="4183550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General Linear Model</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5080" y="1765575"/>
            <a:ext cx="4998720" cy="4066032"/>
          </a:xfrm>
        </p:spPr>
      </p:pic>
      <p:sp>
        <p:nvSpPr>
          <p:cNvPr id="3" name="TextBox 2"/>
          <p:cNvSpPr txBox="1"/>
          <p:nvPr/>
        </p:nvSpPr>
        <p:spPr>
          <a:xfrm>
            <a:off x="8943703" y="5646941"/>
            <a:ext cx="304892" cy="369332"/>
          </a:xfrm>
          <a:prstGeom prst="rect">
            <a:avLst/>
          </a:prstGeom>
          <a:noFill/>
        </p:spPr>
        <p:txBody>
          <a:bodyPr wrap="none" rtlCol="0">
            <a:spAutoFit/>
          </a:bodyPr>
          <a:lstStyle/>
          <a:p>
            <a:r>
              <a:rPr lang="en-GB" dirty="0" smtClean="0"/>
              <a:t>X</a:t>
            </a:r>
            <a:endParaRPr lang="en-GB" dirty="0"/>
          </a:p>
        </p:txBody>
      </p:sp>
      <p:sp>
        <p:nvSpPr>
          <p:cNvPr id="6" name="TextBox 5"/>
          <p:cNvSpPr txBox="1"/>
          <p:nvPr/>
        </p:nvSpPr>
        <p:spPr>
          <a:xfrm>
            <a:off x="6169977" y="3528309"/>
            <a:ext cx="370206" cy="369332"/>
          </a:xfrm>
          <a:prstGeom prst="rect">
            <a:avLst/>
          </a:prstGeom>
          <a:noFill/>
        </p:spPr>
        <p:txBody>
          <a:bodyPr wrap="square" rtlCol="0">
            <a:spAutoFit/>
          </a:bodyPr>
          <a:lstStyle/>
          <a:p>
            <a:r>
              <a:rPr lang="en-GB" dirty="0" smtClean="0"/>
              <a:t>Y</a:t>
            </a:r>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1783" y="2418779"/>
            <a:ext cx="4595757" cy="745046"/>
          </a:xfrm>
          <a:prstGeom prst="rect">
            <a:avLst/>
          </a:prstGeom>
        </p:spPr>
      </p:pic>
    </p:spTree>
    <p:extLst>
      <p:ext uri="{BB962C8B-B14F-4D97-AF65-F5344CB8AC3E}">
        <p14:creationId xmlns:p14="http://schemas.microsoft.com/office/powerpoint/2010/main" val="2465177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General Linear Model</a:t>
            </a:r>
          </a:p>
        </p:txBody>
      </p:sp>
      <p:sp>
        <p:nvSpPr>
          <p:cNvPr id="3" name="Content Placeholder 2"/>
          <p:cNvSpPr>
            <a:spLocks noGrp="1"/>
          </p:cNvSpPr>
          <p:nvPr>
            <p:ph idx="1"/>
          </p:nvPr>
        </p:nvSpPr>
        <p:spPr>
          <a:xfrm>
            <a:off x="529392" y="2526944"/>
            <a:ext cx="1519989" cy="1463759"/>
          </a:xfrm>
        </p:spPr>
        <p:txBody>
          <a:bodyPr/>
          <a:lstStyle/>
          <a:p>
            <a:pPr marL="0" indent="0" algn="ctr">
              <a:buNone/>
            </a:pPr>
            <a:r>
              <a:rPr lang="en-GB" dirty="0"/>
              <a:t>o</a:t>
            </a:r>
            <a:r>
              <a:rPr lang="en-GB" dirty="0" smtClean="0"/>
              <a:t>bserved data</a:t>
            </a:r>
            <a:endParaRPr lang="en-GB" dirty="0"/>
          </a:p>
        </p:txBody>
      </p:sp>
      <p:sp>
        <p:nvSpPr>
          <p:cNvPr id="7" name="Content Placeholder 2"/>
          <p:cNvSpPr txBox="1">
            <a:spLocks/>
          </p:cNvSpPr>
          <p:nvPr/>
        </p:nvSpPr>
        <p:spPr>
          <a:xfrm>
            <a:off x="7964503" y="2539231"/>
            <a:ext cx="1804736" cy="1463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parameter</a:t>
            </a:r>
            <a:endParaRPr lang="en-GB" dirty="0"/>
          </a:p>
        </p:txBody>
      </p:sp>
      <p:sp>
        <p:nvSpPr>
          <p:cNvPr id="8" name="Content Placeholder 2"/>
          <p:cNvSpPr txBox="1">
            <a:spLocks/>
          </p:cNvSpPr>
          <p:nvPr/>
        </p:nvSpPr>
        <p:spPr>
          <a:xfrm>
            <a:off x="6061058" y="2566718"/>
            <a:ext cx="1804736" cy="1463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err="1" smtClean="0"/>
              <a:t>regressor</a:t>
            </a:r>
            <a:endParaRPr lang="en-GB" dirty="0"/>
          </a:p>
        </p:txBody>
      </p:sp>
      <p:sp>
        <p:nvSpPr>
          <p:cNvPr id="10" name="Content Placeholder 2"/>
          <p:cNvSpPr txBox="1">
            <a:spLocks/>
          </p:cNvSpPr>
          <p:nvPr/>
        </p:nvSpPr>
        <p:spPr>
          <a:xfrm>
            <a:off x="10194834" y="2526943"/>
            <a:ext cx="1804736" cy="1463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e</a:t>
            </a:r>
            <a:r>
              <a:rPr lang="en-GB" dirty="0" smtClean="0"/>
              <a:t>rror (noise)</a:t>
            </a:r>
            <a:endParaRPr lang="en-GB" dirty="0"/>
          </a:p>
        </p:txBody>
      </p:sp>
      <p:sp>
        <p:nvSpPr>
          <p:cNvPr id="5" name="TextBox 4"/>
          <p:cNvSpPr txBox="1"/>
          <p:nvPr/>
        </p:nvSpPr>
        <p:spPr>
          <a:xfrm>
            <a:off x="413311" y="3567954"/>
            <a:ext cx="1752149" cy="923330"/>
          </a:xfrm>
          <a:prstGeom prst="rect">
            <a:avLst/>
          </a:prstGeom>
          <a:noFill/>
        </p:spPr>
        <p:txBody>
          <a:bodyPr wrap="square" rtlCol="0">
            <a:spAutoFit/>
          </a:bodyPr>
          <a:lstStyle/>
          <a:p>
            <a:pPr algn="ctr"/>
            <a:r>
              <a:rPr lang="en-GB" dirty="0" smtClean="0"/>
              <a:t>fMRI time course in a particular voxel</a:t>
            </a:r>
            <a:endParaRPr lang="en-GB" dirty="0"/>
          </a:p>
        </p:txBody>
      </p:sp>
      <p:sp>
        <p:nvSpPr>
          <p:cNvPr id="11" name="TextBox 10"/>
          <p:cNvSpPr txBox="1"/>
          <p:nvPr/>
        </p:nvSpPr>
        <p:spPr>
          <a:xfrm>
            <a:off x="3609238" y="3567954"/>
            <a:ext cx="1515976" cy="923330"/>
          </a:xfrm>
          <a:prstGeom prst="rect">
            <a:avLst/>
          </a:prstGeom>
          <a:noFill/>
        </p:spPr>
        <p:txBody>
          <a:bodyPr wrap="square" rtlCol="0">
            <a:spAutoFit/>
          </a:bodyPr>
          <a:lstStyle/>
          <a:p>
            <a:pPr algn="ctr"/>
            <a:r>
              <a:rPr lang="en-GB" dirty="0"/>
              <a:t>m</a:t>
            </a:r>
            <a:r>
              <a:rPr lang="en-GB" dirty="0" smtClean="0"/>
              <a:t>ean level of fMRI signal over time</a:t>
            </a:r>
            <a:endParaRPr lang="en-GB" dirty="0"/>
          </a:p>
        </p:txBody>
      </p:sp>
      <p:sp>
        <p:nvSpPr>
          <p:cNvPr id="12" name="TextBox 11"/>
          <p:cNvSpPr txBox="1"/>
          <p:nvPr/>
        </p:nvSpPr>
        <p:spPr>
          <a:xfrm>
            <a:off x="8103904" y="3567954"/>
            <a:ext cx="1515976" cy="2585323"/>
          </a:xfrm>
          <a:prstGeom prst="rect">
            <a:avLst/>
          </a:prstGeom>
          <a:noFill/>
        </p:spPr>
        <p:txBody>
          <a:bodyPr wrap="square" rtlCol="0">
            <a:spAutoFit/>
          </a:bodyPr>
          <a:lstStyle/>
          <a:p>
            <a:pPr algn="ctr"/>
            <a:r>
              <a:rPr lang="en-GB" dirty="0"/>
              <a:t>d</a:t>
            </a:r>
            <a:r>
              <a:rPr lang="en-GB" dirty="0" smtClean="0"/>
              <a:t>efines the contribution of X to the value of Y; </a:t>
            </a:r>
          </a:p>
          <a:p>
            <a:pPr algn="ctr"/>
            <a:r>
              <a:rPr lang="en-GB" dirty="0"/>
              <a:t>i</a:t>
            </a:r>
            <a:r>
              <a:rPr lang="en-GB" dirty="0" smtClean="0"/>
              <a:t>t can be viewed as the slope of our regression line</a:t>
            </a:r>
          </a:p>
        </p:txBody>
      </p:sp>
      <p:sp>
        <p:nvSpPr>
          <p:cNvPr id="13" name="TextBox 12"/>
          <p:cNvSpPr txBox="1"/>
          <p:nvPr/>
        </p:nvSpPr>
        <p:spPr>
          <a:xfrm>
            <a:off x="6025351" y="3567954"/>
            <a:ext cx="1515976" cy="2031325"/>
          </a:xfrm>
          <a:prstGeom prst="rect">
            <a:avLst/>
          </a:prstGeom>
          <a:noFill/>
        </p:spPr>
        <p:txBody>
          <a:bodyPr wrap="square" rtlCol="0">
            <a:spAutoFit/>
          </a:bodyPr>
          <a:lstStyle/>
          <a:p>
            <a:pPr algn="ctr"/>
            <a:r>
              <a:rPr lang="en-GB" dirty="0"/>
              <a:t>c</a:t>
            </a:r>
            <a:r>
              <a:rPr lang="en-GB" dirty="0" smtClean="0"/>
              <a:t>omponent of our model which explains the observed data to some degree</a:t>
            </a:r>
          </a:p>
        </p:txBody>
      </p:sp>
      <p:sp>
        <p:nvSpPr>
          <p:cNvPr id="14" name="TextBox 13"/>
          <p:cNvSpPr txBox="1"/>
          <p:nvPr/>
        </p:nvSpPr>
        <p:spPr>
          <a:xfrm>
            <a:off x="10268813" y="3724538"/>
            <a:ext cx="1656777" cy="1477328"/>
          </a:xfrm>
          <a:prstGeom prst="rect">
            <a:avLst/>
          </a:prstGeom>
          <a:noFill/>
        </p:spPr>
        <p:txBody>
          <a:bodyPr wrap="square" rtlCol="0">
            <a:spAutoFit/>
          </a:bodyPr>
          <a:lstStyle/>
          <a:p>
            <a:pPr algn="ctr"/>
            <a:r>
              <a:rPr lang="en-GB" dirty="0"/>
              <a:t>t</a:t>
            </a:r>
            <a:r>
              <a:rPr lang="en-GB" dirty="0" smtClean="0"/>
              <a:t>he proportion of the variance </a:t>
            </a:r>
          </a:p>
          <a:p>
            <a:pPr algn="ctr"/>
            <a:r>
              <a:rPr lang="en-GB" dirty="0" smtClean="0"/>
              <a:t>in our data Y which is not explained by X</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92" y="1771087"/>
            <a:ext cx="10980611" cy="704002"/>
          </a:xfrm>
          <a:prstGeom prst="rect">
            <a:avLst/>
          </a:prstGeom>
        </p:spPr>
      </p:pic>
    </p:spTree>
    <p:extLst>
      <p:ext uri="{BB962C8B-B14F-4D97-AF65-F5344CB8AC3E}">
        <p14:creationId xmlns:p14="http://schemas.microsoft.com/office/powerpoint/2010/main" val="2017249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Mass univariate approach</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4152" y="1419497"/>
            <a:ext cx="8664076" cy="4757466"/>
          </a:xfrm>
        </p:spPr>
      </p:pic>
      <p:sp>
        <p:nvSpPr>
          <p:cNvPr id="5" name="TextBox 4"/>
          <p:cNvSpPr txBox="1"/>
          <p:nvPr/>
        </p:nvSpPr>
        <p:spPr>
          <a:xfrm>
            <a:off x="2055223" y="5664594"/>
            <a:ext cx="2002971" cy="584775"/>
          </a:xfrm>
          <a:prstGeom prst="rect">
            <a:avLst/>
          </a:prstGeom>
          <a:noFill/>
        </p:spPr>
        <p:txBody>
          <a:bodyPr wrap="square" rtlCol="0">
            <a:spAutoFit/>
          </a:bodyPr>
          <a:lstStyle/>
          <a:p>
            <a:pPr algn="ctr"/>
            <a:r>
              <a:rPr lang="en-GB" sz="1600" dirty="0" smtClean="0">
                <a:solidFill>
                  <a:srgbClr val="0070C0"/>
                </a:solidFill>
              </a:rPr>
              <a:t>Matrix of BOLD signals</a:t>
            </a:r>
            <a:endParaRPr lang="en-GB" sz="1600" dirty="0">
              <a:solidFill>
                <a:srgbClr val="0070C0"/>
              </a:solidFill>
            </a:endParaRPr>
          </a:p>
        </p:txBody>
      </p:sp>
      <p:sp>
        <p:nvSpPr>
          <p:cNvPr id="6" name="TextBox 5"/>
          <p:cNvSpPr txBox="1"/>
          <p:nvPr/>
        </p:nvSpPr>
        <p:spPr>
          <a:xfrm>
            <a:off x="4093029" y="5618427"/>
            <a:ext cx="2002971" cy="338554"/>
          </a:xfrm>
          <a:prstGeom prst="rect">
            <a:avLst/>
          </a:prstGeom>
          <a:noFill/>
        </p:spPr>
        <p:txBody>
          <a:bodyPr wrap="square" rtlCol="0">
            <a:spAutoFit/>
          </a:bodyPr>
          <a:lstStyle/>
          <a:p>
            <a:pPr algn="ctr"/>
            <a:r>
              <a:rPr lang="en-GB" sz="1600" dirty="0" err="1" smtClean="0">
                <a:solidFill>
                  <a:srgbClr val="0070C0"/>
                </a:solidFill>
              </a:rPr>
              <a:t>Regressors</a:t>
            </a:r>
            <a:endParaRPr lang="en-GB" sz="1600" dirty="0">
              <a:solidFill>
                <a:srgbClr val="0070C0"/>
              </a:solidFill>
            </a:endParaRPr>
          </a:p>
        </p:txBody>
      </p:sp>
    </p:spTree>
    <p:extLst>
      <p:ext uri="{BB962C8B-B14F-4D97-AF65-F5344CB8AC3E}">
        <p14:creationId xmlns:p14="http://schemas.microsoft.com/office/powerpoint/2010/main" val="3560548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Design Matrix?</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2221262"/>
            <a:ext cx="8686800" cy="3560064"/>
          </a:xfrm>
        </p:spPr>
      </p:pic>
    </p:spTree>
    <p:extLst>
      <p:ext uri="{BB962C8B-B14F-4D97-AF65-F5344CB8AC3E}">
        <p14:creationId xmlns:p14="http://schemas.microsoft.com/office/powerpoint/2010/main" val="500529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s.discovermagazine.com/neuroskeptic/files/2010/08/boxc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700" y="2270345"/>
            <a:ext cx="5948985" cy="185827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 name="Group 5"/>
          <p:cNvGrpSpPr/>
          <p:nvPr/>
        </p:nvGrpSpPr>
        <p:grpSpPr>
          <a:xfrm>
            <a:off x="341215" y="1931341"/>
            <a:ext cx="5246676" cy="4175760"/>
            <a:chOff x="1794653" y="332945"/>
            <a:chExt cx="5246676" cy="4175760"/>
          </a:xfrm>
        </p:grpSpPr>
        <p:sp>
          <p:nvSpPr>
            <p:cNvPr id="8" name="TextBox 7"/>
            <p:cNvSpPr txBox="1"/>
            <p:nvPr/>
          </p:nvSpPr>
          <p:spPr>
            <a:xfrm>
              <a:off x="5319754" y="332945"/>
              <a:ext cx="1410787" cy="365760"/>
            </a:xfrm>
            <a:prstGeom prst="rect">
              <a:avLst/>
            </a:prstGeom>
            <a:solidFill>
              <a:schemeClr val="bg1"/>
            </a:solidFill>
          </p:spPr>
          <p:txBody>
            <a:bodyPr wrap="square" rtlCol="0">
              <a:spAutoFit/>
            </a:bodyPr>
            <a:lstStyle/>
            <a:p>
              <a:pPr algn="ctr"/>
              <a:r>
                <a:rPr lang="en-GB" dirty="0"/>
                <a:t>C</a:t>
              </a:r>
              <a:r>
                <a:rPr lang="en-GB" dirty="0" smtClean="0"/>
                <a:t>onstant</a:t>
              </a:r>
              <a:endParaRPr lang="en-GB" dirty="0"/>
            </a:p>
          </p:txBody>
        </p:sp>
        <p:sp>
          <p:nvSpPr>
            <p:cNvPr id="9" name="TextBox 8"/>
            <p:cNvSpPr txBox="1"/>
            <p:nvPr/>
          </p:nvSpPr>
          <p:spPr>
            <a:xfrm>
              <a:off x="3155227" y="332945"/>
              <a:ext cx="1410787" cy="369332"/>
            </a:xfrm>
            <a:prstGeom prst="rect">
              <a:avLst/>
            </a:prstGeom>
            <a:solidFill>
              <a:schemeClr val="bg1"/>
            </a:solidFill>
          </p:spPr>
          <p:txBody>
            <a:bodyPr wrap="square" rtlCol="0">
              <a:spAutoFit/>
            </a:bodyPr>
            <a:lstStyle/>
            <a:p>
              <a:pPr algn="ctr"/>
              <a:r>
                <a:rPr lang="en-GB" dirty="0" err="1" smtClean="0"/>
                <a:t>Regressor</a:t>
              </a:r>
              <a:endParaRPr lang="en-GB" dirty="0" smtClean="0"/>
            </a:p>
          </p:txBody>
        </p:sp>
        <p:sp>
          <p:nvSpPr>
            <p:cNvPr id="10" name="TextBox 9"/>
            <p:cNvSpPr txBox="1"/>
            <p:nvPr/>
          </p:nvSpPr>
          <p:spPr>
            <a:xfrm>
              <a:off x="1794653" y="698705"/>
              <a:ext cx="1599562" cy="276999"/>
            </a:xfrm>
            <a:prstGeom prst="rect">
              <a:avLst/>
            </a:prstGeom>
            <a:noFill/>
          </p:spPr>
          <p:txBody>
            <a:bodyPr wrap="square" rtlCol="0">
              <a:spAutoFit/>
            </a:bodyPr>
            <a:lstStyle/>
            <a:p>
              <a:r>
                <a:rPr lang="en-GB" sz="1200" dirty="0" smtClean="0"/>
                <a:t>Observation 1</a:t>
              </a:r>
              <a:endParaRPr lang="en-GB" sz="12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729" y="698705"/>
              <a:ext cx="4038600" cy="3810000"/>
            </a:xfrm>
            <a:prstGeom prst="rect">
              <a:avLst/>
            </a:prstGeom>
          </p:spPr>
        </p:pic>
      </p:grpSp>
      <p:sp>
        <p:nvSpPr>
          <p:cNvPr id="16" name="Content Placeholder 2"/>
          <p:cNvSpPr>
            <a:spLocks noGrp="1"/>
          </p:cNvSpPr>
          <p:nvPr>
            <p:ph idx="1"/>
          </p:nvPr>
        </p:nvSpPr>
        <p:spPr>
          <a:xfrm>
            <a:off x="5941596" y="2070204"/>
            <a:ext cx="4050792" cy="400570"/>
          </a:xfrm>
        </p:spPr>
        <p:txBody>
          <a:bodyPr>
            <a:normAutofit/>
          </a:bodyPr>
          <a:lstStyle/>
          <a:p>
            <a:pPr marL="0" indent="0">
              <a:buNone/>
            </a:pPr>
            <a:r>
              <a:rPr lang="en-GB" sz="2000" dirty="0" smtClean="0"/>
              <a:t>Modelling the condition:</a:t>
            </a:r>
          </a:p>
        </p:txBody>
      </p:sp>
      <p:grpSp>
        <p:nvGrpSpPr>
          <p:cNvPr id="20" name="Group 19"/>
          <p:cNvGrpSpPr/>
          <p:nvPr/>
        </p:nvGrpSpPr>
        <p:grpSpPr>
          <a:xfrm>
            <a:off x="5548700" y="4503853"/>
            <a:ext cx="5948985" cy="1858274"/>
            <a:chOff x="5548701" y="3588666"/>
            <a:chExt cx="5948985" cy="1858274"/>
          </a:xfrm>
        </p:grpSpPr>
        <p:pic>
          <p:nvPicPr>
            <p:cNvPr id="19" name="Picture 2" descr="http://blogs.discovermagazine.com/neuroskeptic/files/2010/08/boxc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701" y="3588666"/>
              <a:ext cx="5948985" cy="185827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6035040" y="4142232"/>
              <a:ext cx="4425696" cy="859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6035040" y="4855464"/>
              <a:ext cx="4645152" cy="182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Content Placeholder 2"/>
          <p:cNvSpPr txBox="1">
            <a:spLocks/>
          </p:cNvSpPr>
          <p:nvPr/>
        </p:nvSpPr>
        <p:spPr>
          <a:xfrm>
            <a:off x="5896671" y="4437855"/>
            <a:ext cx="4050792" cy="400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t>Modelling the constant: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1034" y="474855"/>
            <a:ext cx="4851273" cy="786469"/>
          </a:xfrm>
          <a:prstGeom prst="rect">
            <a:avLst/>
          </a:prstGeom>
        </p:spPr>
      </p:pic>
    </p:spTree>
    <p:extLst>
      <p:ext uri="{BB962C8B-B14F-4D97-AF65-F5344CB8AC3E}">
        <p14:creationId xmlns:p14="http://schemas.microsoft.com/office/powerpoint/2010/main" val="1165620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problem with our data</a:t>
            </a:r>
            <a:endParaRPr lang="en-GB" dirty="0"/>
          </a:p>
        </p:txBody>
      </p:sp>
      <p:pic>
        <p:nvPicPr>
          <p:cNvPr id="6" name="Picture 5"/>
          <p:cNvPicPr>
            <a:picLocks noChangeAspect="1"/>
          </p:cNvPicPr>
          <p:nvPr/>
        </p:nvPicPr>
        <p:blipFill rotWithShape="1">
          <a:blip r:embed="rId3"/>
          <a:srcRect l="32812" t="33000" r="26876" b="51458"/>
          <a:stretch/>
        </p:blipFill>
        <p:spPr>
          <a:xfrm>
            <a:off x="1178305" y="2177144"/>
            <a:ext cx="9432429" cy="2272798"/>
          </a:xfrm>
          <a:prstGeom prst="rect">
            <a:avLst/>
          </a:prstGeom>
        </p:spPr>
      </p:pic>
    </p:spTree>
    <p:extLst>
      <p:ext uri="{BB962C8B-B14F-4D97-AF65-F5344CB8AC3E}">
        <p14:creationId xmlns:p14="http://schemas.microsoft.com/office/powerpoint/2010/main" val="36607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problem with our data</a:t>
            </a:r>
            <a:endParaRPr lang="en-GB" dirty="0"/>
          </a:p>
        </p:txBody>
      </p:sp>
      <p:sp>
        <p:nvSpPr>
          <p:cNvPr id="3" name="Content Placeholder 2"/>
          <p:cNvSpPr>
            <a:spLocks noGrp="1"/>
          </p:cNvSpPr>
          <p:nvPr>
            <p:ph idx="1"/>
          </p:nvPr>
        </p:nvSpPr>
        <p:spPr>
          <a:xfrm>
            <a:off x="1193076" y="2234237"/>
            <a:ext cx="4798423" cy="2480949"/>
          </a:xfrm>
        </p:spPr>
        <p:txBody>
          <a:bodyPr>
            <a:normAutofit fontScale="92500"/>
          </a:bodyPr>
          <a:lstStyle/>
          <a:p>
            <a:pPr marL="0" indent="0">
              <a:buNone/>
            </a:pPr>
            <a:r>
              <a:rPr lang="en-GB" sz="2400" dirty="0" smtClean="0"/>
              <a:t>From our experiment we know that a stimulus looking like this:</a:t>
            </a:r>
          </a:p>
          <a:p>
            <a:endParaRPr lang="en-GB" sz="2400" dirty="0" smtClean="0"/>
          </a:p>
          <a:p>
            <a:endParaRPr lang="en-GB" sz="2400" dirty="0"/>
          </a:p>
          <a:p>
            <a:endParaRPr lang="en-GB" sz="2400" dirty="0" smtClean="0"/>
          </a:p>
          <a:p>
            <a:pPr marL="0" indent="0">
              <a:buNone/>
            </a:pPr>
            <a:r>
              <a:rPr lang="en-GB" sz="2400" dirty="0"/>
              <a:t>w</a:t>
            </a:r>
            <a:r>
              <a:rPr lang="en-GB" sz="2400" dirty="0" smtClean="0"/>
              <a:t>ill elicit a BOLD signal change like this:</a:t>
            </a:r>
          </a:p>
          <a:p>
            <a:endParaRPr lang="en-GB" sz="2400" dirty="0" smtClean="0"/>
          </a:p>
        </p:txBody>
      </p:sp>
      <p:grpSp>
        <p:nvGrpSpPr>
          <p:cNvPr id="14" name="Group 13"/>
          <p:cNvGrpSpPr/>
          <p:nvPr/>
        </p:nvGrpSpPr>
        <p:grpSpPr>
          <a:xfrm>
            <a:off x="6514013" y="2169421"/>
            <a:ext cx="2046514" cy="1305291"/>
            <a:chOff x="5625737" y="3806640"/>
            <a:chExt cx="2046514" cy="1305291"/>
          </a:xfrm>
        </p:grpSpPr>
        <p:cxnSp>
          <p:nvCxnSpPr>
            <p:cNvPr id="8" name="Straight Arrow Connector 7"/>
            <p:cNvCxnSpPr/>
            <p:nvPr/>
          </p:nvCxnSpPr>
          <p:spPr>
            <a:xfrm flipH="1" flipV="1">
              <a:off x="5625737" y="3806640"/>
              <a:ext cx="17417" cy="12791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43154" y="5103223"/>
              <a:ext cx="2029097" cy="8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5817333" y="4267200"/>
              <a:ext cx="8708" cy="818606"/>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020" t="22327" r="21132" b="59967"/>
          <a:stretch/>
        </p:blipFill>
        <p:spPr bwMode="auto">
          <a:xfrm>
            <a:off x="6300595" y="3692426"/>
            <a:ext cx="4378833" cy="15708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2811068" y="5817326"/>
            <a:ext cx="5749459" cy="461665"/>
          </a:xfrm>
          <a:prstGeom prst="rect">
            <a:avLst/>
          </a:prstGeom>
          <a:noFill/>
        </p:spPr>
        <p:txBody>
          <a:bodyPr wrap="none" rtlCol="0">
            <a:spAutoFit/>
          </a:bodyPr>
          <a:lstStyle/>
          <a:p>
            <a:r>
              <a:rPr lang="en-GB" sz="2400" dirty="0" smtClean="0">
                <a:solidFill>
                  <a:srgbClr val="FF0000"/>
                </a:solidFill>
              </a:rPr>
              <a:t>WE NEED TO ADJUST OUR MODEL FOR THIS!</a:t>
            </a:r>
            <a:endParaRPr lang="en-GB" sz="2400" dirty="0">
              <a:solidFill>
                <a:srgbClr val="FF0000"/>
              </a:solidFill>
            </a:endParaRPr>
          </a:p>
        </p:txBody>
      </p:sp>
    </p:spTree>
    <p:extLst>
      <p:ext uri="{BB962C8B-B14F-4D97-AF65-F5344CB8AC3E}">
        <p14:creationId xmlns:p14="http://schemas.microsoft.com/office/powerpoint/2010/main" val="258447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HRF convolution</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6117" y="1690688"/>
            <a:ext cx="3826377" cy="4351338"/>
          </a:xfrm>
        </p:spPr>
      </p:pic>
      <p:sp>
        <p:nvSpPr>
          <p:cNvPr id="5" name="TextBox 4"/>
          <p:cNvSpPr txBox="1"/>
          <p:nvPr/>
        </p:nvSpPr>
        <p:spPr>
          <a:xfrm>
            <a:off x="5503817" y="1965844"/>
            <a:ext cx="6167960" cy="2123658"/>
          </a:xfrm>
          <a:prstGeom prst="rect">
            <a:avLst/>
          </a:prstGeom>
          <a:noFill/>
        </p:spPr>
        <p:txBody>
          <a:bodyPr wrap="square" rtlCol="0">
            <a:spAutoFit/>
          </a:bodyPr>
          <a:lstStyle/>
          <a:p>
            <a:r>
              <a:rPr lang="en-GB" sz="2200" dirty="0"/>
              <a:t>The fMRI signal at time </a:t>
            </a:r>
            <a:r>
              <a:rPr lang="en-GB" sz="2200" i="1" dirty="0"/>
              <a:t>t</a:t>
            </a:r>
            <a:r>
              <a:rPr lang="en-GB" sz="2200" dirty="0"/>
              <a:t>, </a:t>
            </a:r>
            <a:r>
              <a:rPr lang="en-GB" sz="2200" b="1" dirty="0"/>
              <a:t>x(</a:t>
            </a:r>
            <a:r>
              <a:rPr lang="en-GB" sz="2200" b="1" i="1" dirty="0"/>
              <a:t>t</a:t>
            </a:r>
            <a:r>
              <a:rPr lang="en-GB" sz="2200" b="1" dirty="0"/>
              <a:t>)</a:t>
            </a:r>
            <a:r>
              <a:rPr lang="en-GB" sz="2200" dirty="0"/>
              <a:t>, is modelled as the convolution of a stimulus function </a:t>
            </a:r>
            <a:r>
              <a:rPr lang="en-GB" sz="2200" b="1" dirty="0"/>
              <a:t>v(</a:t>
            </a:r>
            <a:r>
              <a:rPr lang="en-GB" sz="2200" b="1" i="1" dirty="0"/>
              <a:t>t</a:t>
            </a:r>
            <a:r>
              <a:rPr lang="en-GB" sz="2200" b="1" dirty="0"/>
              <a:t>)</a:t>
            </a:r>
            <a:r>
              <a:rPr lang="en-GB" sz="2200" dirty="0"/>
              <a:t> and the haemodynamic response </a:t>
            </a:r>
            <a:r>
              <a:rPr lang="en-GB" sz="2200" b="1" dirty="0"/>
              <a:t>h(</a:t>
            </a:r>
            <a:r>
              <a:rPr lang="en-GB" sz="2200" b="1" i="1" dirty="0"/>
              <a:t>t</a:t>
            </a:r>
            <a:r>
              <a:rPr lang="en-GB" sz="2200" b="1" dirty="0"/>
              <a:t>)</a:t>
            </a:r>
            <a:r>
              <a:rPr lang="en-GB" sz="2200" dirty="0"/>
              <a:t>, that is, </a:t>
            </a:r>
          </a:p>
          <a:p>
            <a:endParaRPr lang="en-GB" sz="2200" dirty="0"/>
          </a:p>
          <a:p>
            <a:r>
              <a:rPr lang="en-GB" sz="2200" b="1" dirty="0"/>
              <a:t>x(</a:t>
            </a:r>
            <a:r>
              <a:rPr lang="en-GB" sz="2200" b="1" i="1" dirty="0"/>
              <a:t>t</a:t>
            </a:r>
            <a:r>
              <a:rPr lang="en-GB" sz="2200" b="1" dirty="0"/>
              <a:t>) = (v*h)(</a:t>
            </a:r>
            <a:r>
              <a:rPr lang="en-GB" sz="2200" b="1" i="1" dirty="0"/>
              <a:t>t</a:t>
            </a:r>
            <a:r>
              <a:rPr lang="en-GB" sz="2200" b="1" dirty="0"/>
              <a:t>)</a:t>
            </a:r>
          </a:p>
          <a:p>
            <a:endParaRPr lang="en-GB" sz="2200" dirty="0"/>
          </a:p>
        </p:txBody>
      </p:sp>
    </p:spTree>
    <p:extLst>
      <p:ext uri="{BB962C8B-B14F-4D97-AF65-F5344CB8AC3E}">
        <p14:creationId xmlns:p14="http://schemas.microsoft.com/office/powerpoint/2010/main" val="1199059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problem with our data</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1556" y="1690688"/>
            <a:ext cx="7038282" cy="2680945"/>
          </a:xfrm>
        </p:spPr>
      </p:pic>
      <p:sp>
        <p:nvSpPr>
          <p:cNvPr id="5" name="Content Placeholder 2"/>
          <p:cNvSpPr txBox="1">
            <a:spLocks/>
          </p:cNvSpPr>
          <p:nvPr/>
        </p:nvSpPr>
        <p:spPr>
          <a:xfrm>
            <a:off x="918587" y="4582225"/>
            <a:ext cx="10014020" cy="1922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t>We have collected noisy data!</a:t>
            </a:r>
          </a:p>
          <a:p>
            <a:r>
              <a:rPr lang="en-GB" sz="2400" dirty="0" smtClean="0"/>
              <a:t>The signal we are interested in is relatively weak</a:t>
            </a:r>
          </a:p>
          <a:p>
            <a:r>
              <a:rPr lang="en-GB" sz="2400" dirty="0" smtClean="0"/>
              <a:t>The data has a complicated temporal and spatial noise structure</a:t>
            </a:r>
            <a:endParaRPr lang="en-GB" sz="2400" dirty="0"/>
          </a:p>
        </p:txBody>
      </p:sp>
    </p:spTree>
    <p:extLst>
      <p:ext uri="{BB962C8B-B14F-4D97-AF65-F5344CB8AC3E}">
        <p14:creationId xmlns:p14="http://schemas.microsoft.com/office/powerpoint/2010/main" val="3676375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problem with our data</a:t>
            </a:r>
            <a:endParaRPr lang="en-GB" dirty="0"/>
          </a:p>
        </p:txBody>
      </p:sp>
      <p:sp>
        <p:nvSpPr>
          <p:cNvPr id="3" name="Content Placeholder 2"/>
          <p:cNvSpPr>
            <a:spLocks noGrp="1"/>
          </p:cNvSpPr>
          <p:nvPr>
            <p:ph idx="1"/>
          </p:nvPr>
        </p:nvSpPr>
        <p:spPr>
          <a:xfrm>
            <a:off x="838200" y="1851751"/>
            <a:ext cx="10515600" cy="4351338"/>
          </a:xfrm>
        </p:spPr>
        <p:txBody>
          <a:bodyPr>
            <a:normAutofit/>
          </a:bodyPr>
          <a:lstStyle/>
          <a:p>
            <a:r>
              <a:rPr lang="en-GB" dirty="0"/>
              <a:t>Many types of noise in our data </a:t>
            </a:r>
            <a:endParaRPr lang="en-GB" dirty="0" smtClean="0"/>
          </a:p>
          <a:p>
            <a:pPr lvl="1"/>
            <a:r>
              <a:rPr lang="en-GB" dirty="0" smtClean="0"/>
              <a:t>E.g. HRF temporally smooth rather than discrete, head </a:t>
            </a:r>
            <a:r>
              <a:rPr lang="en-GB" dirty="0"/>
              <a:t>movement, physiological </a:t>
            </a:r>
            <a:r>
              <a:rPr lang="en-GB" dirty="0" smtClean="0"/>
              <a:t>noise like heart beat/breathing, scanner physics, </a:t>
            </a:r>
            <a:r>
              <a:rPr lang="en-GB" dirty="0"/>
              <a:t>susceptibility </a:t>
            </a:r>
            <a:r>
              <a:rPr lang="en-GB" dirty="0" smtClean="0"/>
              <a:t>artefacts/dropout, … </a:t>
            </a:r>
            <a:endParaRPr lang="en-GB" dirty="0"/>
          </a:p>
          <a:p>
            <a:r>
              <a:rPr lang="en-GB" dirty="0" smtClean="0"/>
              <a:t>The noise is not identically distributed or independent, but may affect some frequencies more than others</a:t>
            </a:r>
          </a:p>
          <a:p>
            <a:r>
              <a:rPr lang="en-GB" dirty="0" smtClean="0"/>
              <a:t>Much of this can be avoided by good quality acquisition, and by pre-processing</a:t>
            </a:r>
          </a:p>
          <a:p>
            <a:r>
              <a:rPr lang="en-GB" dirty="0" smtClean="0"/>
              <a:t>However, some of it may remain and has to be dealt with during analysis</a:t>
            </a:r>
            <a:endParaRPr lang="en-GB" dirty="0"/>
          </a:p>
        </p:txBody>
      </p:sp>
    </p:spTree>
    <p:extLst>
      <p:ext uri="{BB962C8B-B14F-4D97-AF65-F5344CB8AC3E}">
        <p14:creationId xmlns:p14="http://schemas.microsoft.com/office/powerpoint/2010/main" val="1218348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Introduction</a:t>
            </a:r>
          </a:p>
          <a:p>
            <a:r>
              <a:rPr lang="en-GB" dirty="0"/>
              <a:t>GLM</a:t>
            </a:r>
          </a:p>
          <a:p>
            <a:r>
              <a:rPr lang="en-GB" dirty="0" smtClean="0"/>
              <a:t>Design Matrix</a:t>
            </a:r>
          </a:p>
          <a:p>
            <a:r>
              <a:rPr lang="en-GB" dirty="0" smtClean="0"/>
              <a:t>Contrasts</a:t>
            </a:r>
          </a:p>
          <a:p>
            <a:r>
              <a:rPr lang="en-GB" dirty="0" smtClean="0"/>
              <a:t>Inference</a:t>
            </a:r>
          </a:p>
          <a:p>
            <a:r>
              <a:rPr lang="en-GB" dirty="0" smtClean="0"/>
              <a:t>Methodology</a:t>
            </a:r>
            <a:endParaRPr lang="en-GB" dirty="0"/>
          </a:p>
        </p:txBody>
      </p:sp>
    </p:spTree>
    <p:extLst>
      <p:ext uri="{BB962C8B-B14F-4D97-AF65-F5344CB8AC3E}">
        <p14:creationId xmlns:p14="http://schemas.microsoft.com/office/powerpoint/2010/main" val="3317961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Dealing with noise</a:t>
            </a:r>
            <a:endParaRPr lang="en-GB" dirty="0"/>
          </a:p>
        </p:txBody>
      </p:sp>
      <p:sp>
        <p:nvSpPr>
          <p:cNvPr id="3" name="Content Placeholder 2"/>
          <p:cNvSpPr>
            <a:spLocks noGrp="1"/>
          </p:cNvSpPr>
          <p:nvPr>
            <p:ph idx="1"/>
          </p:nvPr>
        </p:nvSpPr>
        <p:spPr>
          <a:xfrm>
            <a:off x="838200" y="1690688"/>
            <a:ext cx="10515600" cy="4351338"/>
          </a:xfrm>
        </p:spPr>
        <p:txBody>
          <a:bodyPr>
            <a:normAutofit/>
          </a:bodyPr>
          <a:lstStyle/>
          <a:p>
            <a:endParaRPr lang="en-GB" dirty="0"/>
          </a:p>
          <a:p>
            <a:endParaRPr lang="en-GB" dirty="0"/>
          </a:p>
        </p:txBody>
      </p:sp>
      <p:sp>
        <p:nvSpPr>
          <p:cNvPr id="4" name="Rectangle 3"/>
          <p:cNvSpPr/>
          <p:nvPr/>
        </p:nvSpPr>
        <p:spPr>
          <a:xfrm>
            <a:off x="1010194" y="2039706"/>
            <a:ext cx="9814560" cy="3264483"/>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GB" sz="2800" dirty="0"/>
              <a:t>Include nuisance </a:t>
            </a:r>
            <a:r>
              <a:rPr lang="en-GB" sz="2800" dirty="0" err="1"/>
              <a:t>regressors</a:t>
            </a:r>
            <a:r>
              <a:rPr lang="en-GB" sz="2800" dirty="0"/>
              <a:t>, e.g</a:t>
            </a:r>
            <a:r>
              <a:rPr lang="en-GB" sz="2800" dirty="0" smtClean="0"/>
              <a:t>. for motion</a:t>
            </a:r>
            <a:endParaRPr lang="en-GB" sz="2800" dirty="0"/>
          </a:p>
          <a:p>
            <a:pPr marL="57150" indent="-228600">
              <a:lnSpc>
                <a:spcPct val="90000"/>
              </a:lnSpc>
              <a:buFont typeface="Arial" panose="020B0604020202020204" pitchFamily="34" charset="0"/>
              <a:buChar char="•"/>
            </a:pPr>
            <a:endParaRPr lang="en-GB" sz="2800" dirty="0"/>
          </a:p>
          <a:p>
            <a:pPr marL="228600" indent="-228600">
              <a:lnSpc>
                <a:spcPct val="90000"/>
              </a:lnSpc>
              <a:spcBef>
                <a:spcPts val="1000"/>
              </a:spcBef>
              <a:buFont typeface="Arial" panose="020B0604020202020204" pitchFamily="34" charset="0"/>
              <a:buChar char="•"/>
            </a:pPr>
            <a:r>
              <a:rPr lang="en-GB" sz="2800" dirty="0"/>
              <a:t>High-pass </a:t>
            </a:r>
            <a:r>
              <a:rPr lang="en-GB" sz="2800" dirty="0" smtClean="0"/>
              <a:t>filter to filter out low frequencies </a:t>
            </a:r>
          </a:p>
          <a:p>
            <a:pPr marL="800100" lvl="1" indent="-342900">
              <a:lnSpc>
                <a:spcPct val="90000"/>
              </a:lnSpc>
              <a:spcBef>
                <a:spcPts val="1000"/>
              </a:spcBef>
              <a:buFont typeface="Arial" panose="020B0604020202020204" pitchFamily="34" charset="0"/>
              <a:buChar char="•"/>
            </a:pPr>
            <a:r>
              <a:rPr lang="en-GB" sz="2400" dirty="0"/>
              <a:t>We assume that most of the lower frequencies in our signal are due to noise, e.g. signal drift, so okay to exclude them </a:t>
            </a:r>
          </a:p>
          <a:p>
            <a:pPr marL="800100" lvl="1" indent="-342900">
              <a:lnSpc>
                <a:spcPct val="90000"/>
              </a:lnSpc>
              <a:spcBef>
                <a:spcPts val="1000"/>
              </a:spcBef>
              <a:buFont typeface="Arial" panose="020B0604020202020204" pitchFamily="34" charset="0"/>
              <a:buChar char="•"/>
            </a:pPr>
            <a:r>
              <a:rPr lang="en-GB" sz="2400" dirty="0" smtClean="0"/>
              <a:t>SPM default: 128s</a:t>
            </a:r>
          </a:p>
          <a:p>
            <a:pPr marL="228600" indent="-228600">
              <a:lnSpc>
                <a:spcPct val="90000"/>
              </a:lnSpc>
              <a:spcBef>
                <a:spcPts val="1000"/>
              </a:spcBef>
              <a:buFont typeface="Arial" panose="020B0604020202020204" pitchFamily="34" charset="0"/>
              <a:buChar char="•"/>
            </a:pPr>
            <a:endParaRPr lang="en-GB" sz="2800" dirty="0"/>
          </a:p>
        </p:txBody>
      </p:sp>
    </p:spTree>
    <p:extLst>
      <p:ext uri="{BB962C8B-B14F-4D97-AF65-F5344CB8AC3E}">
        <p14:creationId xmlns:p14="http://schemas.microsoft.com/office/powerpoint/2010/main" val="2510618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model</a:t>
            </a:r>
            <a:endParaRPr lang="en-GB" dirty="0"/>
          </a:p>
        </p:txBody>
      </p:sp>
      <p:sp>
        <p:nvSpPr>
          <p:cNvPr id="3" name="Content Placeholder 2"/>
          <p:cNvSpPr>
            <a:spLocks noGrp="1"/>
          </p:cNvSpPr>
          <p:nvPr>
            <p:ph idx="1"/>
          </p:nvPr>
        </p:nvSpPr>
        <p:spPr>
          <a:xfrm>
            <a:off x="655320" y="5172329"/>
            <a:ext cx="10515600" cy="1969135"/>
          </a:xfrm>
        </p:spPr>
        <p:txBody>
          <a:bodyPr>
            <a:normAutofit/>
          </a:bodyPr>
          <a:lstStyle/>
          <a:p>
            <a:pPr marL="914400" lvl="2" indent="0">
              <a:buNone/>
            </a:pPr>
            <a:endParaRPr lang="en-GB" dirty="0" smtClean="0"/>
          </a:p>
          <a:p>
            <a:r>
              <a:rPr lang="en-GB" sz="2000" dirty="0" smtClean="0"/>
              <a:t>Our </a:t>
            </a:r>
            <a:r>
              <a:rPr lang="en-GB" sz="2000" b="1" dirty="0" smtClean="0">
                <a:solidFill>
                  <a:schemeClr val="accent2">
                    <a:lumMod val="75000"/>
                  </a:schemeClr>
                </a:solidFill>
              </a:rPr>
              <a:t>design matrix </a:t>
            </a:r>
            <a:r>
              <a:rPr lang="en-GB" sz="2000" dirty="0" smtClean="0"/>
              <a:t>includes all available knowledge about experimentally controlled factors and potential confounds that may affect our data</a:t>
            </a:r>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648" y="1394911"/>
            <a:ext cx="7854696" cy="3924703"/>
          </a:xfrm>
          <a:prstGeom prst="rect">
            <a:avLst/>
          </a:prstGeom>
        </p:spPr>
      </p:pic>
    </p:spTree>
    <p:extLst>
      <p:ext uri="{BB962C8B-B14F-4D97-AF65-F5344CB8AC3E}">
        <p14:creationId xmlns:p14="http://schemas.microsoft.com/office/powerpoint/2010/main" val="898754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Parameter estimation</a:t>
            </a:r>
            <a:br>
              <a:rPr lang="en-GB" dirty="0" smtClean="0"/>
            </a:br>
            <a:endParaRPr lang="en-GB" dirty="0"/>
          </a:p>
        </p:txBody>
      </p:sp>
      <p:sp>
        <p:nvSpPr>
          <p:cNvPr id="3" name="Content Placeholder 2"/>
          <p:cNvSpPr>
            <a:spLocks noGrp="1"/>
          </p:cNvSpPr>
          <p:nvPr>
            <p:ph idx="1"/>
          </p:nvPr>
        </p:nvSpPr>
        <p:spPr>
          <a:xfrm>
            <a:off x="838200" y="1840738"/>
            <a:ext cx="5355454" cy="4351338"/>
          </a:xfrm>
        </p:spPr>
        <p:txBody>
          <a:bodyPr>
            <a:normAutofit/>
          </a:bodyPr>
          <a:lstStyle/>
          <a:p>
            <a:r>
              <a:rPr lang="en-GB" dirty="0" smtClean="0"/>
              <a:t>Assumptions about population error values ε:</a:t>
            </a:r>
          </a:p>
          <a:p>
            <a:pPr lvl="1"/>
            <a:r>
              <a:rPr lang="en-GB" sz="2000" dirty="0" smtClean="0"/>
              <a:t>expected </a:t>
            </a:r>
            <a:r>
              <a:rPr lang="en-GB" sz="2000" dirty="0"/>
              <a:t>value of </a:t>
            </a:r>
            <a:r>
              <a:rPr lang="en-GB" sz="2000" dirty="0" smtClean="0"/>
              <a:t>0 </a:t>
            </a:r>
            <a:r>
              <a:rPr lang="en-GB" sz="2000" dirty="0"/>
              <a:t>at each time </a:t>
            </a:r>
            <a:r>
              <a:rPr lang="en-GB" sz="2000" dirty="0" smtClean="0"/>
              <a:t>point</a:t>
            </a:r>
          </a:p>
          <a:p>
            <a:pPr lvl="1"/>
            <a:r>
              <a:rPr lang="en-GB" sz="2000" dirty="0" smtClean="0"/>
              <a:t>constant variance σ</a:t>
            </a:r>
            <a:r>
              <a:rPr lang="en-GB" sz="2000" baseline="30000" dirty="0" smtClean="0"/>
              <a:t>2</a:t>
            </a:r>
            <a:r>
              <a:rPr lang="en-GB" sz="2000" dirty="0" smtClean="0"/>
              <a:t> </a:t>
            </a:r>
          </a:p>
          <a:p>
            <a:pPr lvl="1"/>
            <a:r>
              <a:rPr lang="en-GB" sz="2000" dirty="0"/>
              <a:t>i</a:t>
            </a:r>
            <a:r>
              <a:rPr lang="en-GB" sz="2000" dirty="0" smtClean="0"/>
              <a:t>ndependent</a:t>
            </a:r>
          </a:p>
          <a:p>
            <a:pPr lvl="1"/>
            <a:r>
              <a:rPr lang="en-GB" sz="2000" dirty="0" smtClean="0"/>
              <a:t>normally distributed</a:t>
            </a:r>
          </a:p>
          <a:p>
            <a:r>
              <a:rPr lang="en-GB" dirty="0" smtClean="0"/>
              <a:t>Ordinary least squares estimation</a:t>
            </a:r>
          </a:p>
          <a:p>
            <a:pPr lvl="1"/>
            <a:r>
              <a:rPr lang="en-GB" sz="2000" dirty="0" smtClean="0"/>
              <a:t>Parameter estimates that minimise the sum of squared errors</a:t>
            </a:r>
            <a:endParaRPr lang="en-GB" sz="2000"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548" y="1825625"/>
            <a:ext cx="4998720" cy="4066032"/>
          </a:xfrm>
          <a:prstGeom prst="rect">
            <a:avLst/>
          </a:prstGeom>
        </p:spPr>
      </p:pic>
      <p:sp>
        <p:nvSpPr>
          <p:cNvPr id="5" name="Rectangle 4"/>
          <p:cNvSpPr/>
          <p:nvPr/>
        </p:nvSpPr>
        <p:spPr>
          <a:xfrm>
            <a:off x="9188388" y="3409025"/>
            <a:ext cx="204187" cy="24857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587883" y="3551068"/>
            <a:ext cx="205666" cy="24857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398276" y="4128117"/>
            <a:ext cx="187911" cy="21454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750206" y="4465469"/>
            <a:ext cx="251536" cy="3107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253056" y="4660776"/>
            <a:ext cx="153881" cy="1745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0379476" y="2789069"/>
            <a:ext cx="220462" cy="26484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793549" y="3258656"/>
            <a:ext cx="131686" cy="15036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406937" y="4465469"/>
            <a:ext cx="105792" cy="10598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p:cNvCxnSpPr>
            <a:stCxn id="21" idx="2"/>
            <a:endCxn id="5" idx="0"/>
          </p:cNvCxnSpPr>
          <p:nvPr/>
        </p:nvCxnSpPr>
        <p:spPr>
          <a:xfrm flipH="1">
            <a:off x="9290482" y="2866925"/>
            <a:ext cx="189681" cy="542100"/>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a:stCxn id="21" idx="2"/>
            <a:endCxn id="6" idx="0"/>
          </p:cNvCxnSpPr>
          <p:nvPr/>
        </p:nvCxnSpPr>
        <p:spPr>
          <a:xfrm>
            <a:off x="9480163" y="2866925"/>
            <a:ext cx="210553" cy="684143"/>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a:stCxn id="21" idx="2"/>
          </p:cNvCxnSpPr>
          <p:nvPr/>
        </p:nvCxnSpPr>
        <p:spPr>
          <a:xfrm>
            <a:off x="9480163" y="2866925"/>
            <a:ext cx="313386" cy="391731"/>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8360387" y="2343705"/>
            <a:ext cx="2239551" cy="523220"/>
          </a:xfrm>
          <a:prstGeom prst="rect">
            <a:avLst/>
          </a:prstGeom>
          <a:noFill/>
        </p:spPr>
        <p:txBody>
          <a:bodyPr wrap="square" rtlCol="0">
            <a:spAutoFit/>
          </a:bodyPr>
          <a:lstStyle/>
          <a:p>
            <a:r>
              <a:rPr lang="en-GB" sz="1400" i="1" dirty="0">
                <a:solidFill>
                  <a:srgbClr val="FF0000"/>
                </a:solidFill>
                <a:latin typeface="Times New Roman" panose="02020603050405020304" pitchFamily="18" charset="0"/>
                <a:cs typeface="Times New Roman" panose="02020603050405020304" pitchFamily="18" charset="0"/>
              </a:rPr>
              <a:t>t</a:t>
            </a:r>
            <a:r>
              <a:rPr lang="en-GB" sz="1400" i="1" dirty="0" smtClean="0">
                <a:solidFill>
                  <a:srgbClr val="FF0000"/>
                </a:solidFill>
                <a:latin typeface="Times New Roman" panose="02020603050405020304" pitchFamily="18" charset="0"/>
                <a:cs typeface="Times New Roman" panose="02020603050405020304" pitchFamily="18" charset="0"/>
              </a:rPr>
              <a:t>hese are the squared errors for each observation</a:t>
            </a:r>
            <a:endParaRPr lang="en-GB" sz="1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3759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Introduction</a:t>
            </a:r>
          </a:p>
          <a:p>
            <a:r>
              <a:rPr lang="en-GB" dirty="0" smtClean="0"/>
              <a:t>Design Matrix</a:t>
            </a:r>
          </a:p>
          <a:p>
            <a:r>
              <a:rPr lang="en-GB" dirty="0" smtClean="0"/>
              <a:t>GLM</a:t>
            </a:r>
          </a:p>
          <a:p>
            <a:r>
              <a:rPr lang="en-GB" dirty="0" smtClean="0"/>
              <a:t>Contrast</a:t>
            </a:r>
          </a:p>
          <a:p>
            <a:r>
              <a:rPr lang="en-GB" dirty="0" smtClean="0"/>
              <a:t>Inference</a:t>
            </a:r>
          </a:p>
          <a:p>
            <a:r>
              <a:rPr lang="en-GB" dirty="0" smtClean="0"/>
              <a:t>Methodology</a:t>
            </a:r>
            <a:endParaRPr lang="en-GB" dirty="0"/>
          </a:p>
        </p:txBody>
      </p:sp>
      <p:sp>
        <p:nvSpPr>
          <p:cNvPr id="4" name="Rectangle 3"/>
          <p:cNvSpPr/>
          <p:nvPr/>
        </p:nvSpPr>
        <p:spPr>
          <a:xfrm>
            <a:off x="661481" y="3307404"/>
            <a:ext cx="3910519" cy="20428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9863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54036" y="456137"/>
            <a:ext cx="8949704" cy="5828281"/>
          </a:xfrm>
          <a:prstGeom prst="rect">
            <a:avLst/>
          </a:prstGeom>
        </p:spPr>
      </p:pic>
    </p:spTree>
    <p:extLst>
      <p:ext uri="{BB962C8B-B14F-4D97-AF65-F5344CB8AC3E}">
        <p14:creationId xmlns:p14="http://schemas.microsoft.com/office/powerpoint/2010/main" val="3766818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a:t>
            </a:r>
            <a:endParaRPr lang="en-US" dirty="0"/>
          </a:p>
        </p:txBody>
      </p:sp>
      <p:sp>
        <p:nvSpPr>
          <p:cNvPr id="3" name="Content Placeholder 2"/>
          <p:cNvSpPr>
            <a:spLocks noGrp="1"/>
          </p:cNvSpPr>
          <p:nvPr>
            <p:ph idx="1"/>
          </p:nvPr>
        </p:nvSpPr>
        <p:spPr/>
        <p:txBody>
          <a:bodyPr/>
          <a:lstStyle/>
          <a:p>
            <a:r>
              <a:rPr lang="en-US" dirty="0"/>
              <a:t>After fitting the GLM we use the </a:t>
            </a:r>
            <a:r>
              <a:rPr lang="en-US" dirty="0" smtClean="0"/>
              <a:t>estimated parameters </a:t>
            </a:r>
            <a:r>
              <a:rPr lang="en-US" dirty="0"/>
              <a:t>to determine whether there </a:t>
            </a:r>
            <a:r>
              <a:rPr lang="en-US" dirty="0" smtClean="0"/>
              <a:t>is </a:t>
            </a:r>
            <a:r>
              <a:rPr lang="en-US" dirty="0" smtClean="0">
                <a:solidFill>
                  <a:srgbClr val="FF0000"/>
                </a:solidFill>
              </a:rPr>
              <a:t>significant activation </a:t>
            </a:r>
            <a:r>
              <a:rPr lang="en-US" dirty="0" smtClean="0"/>
              <a:t>present </a:t>
            </a:r>
            <a:r>
              <a:rPr lang="en-US" dirty="0"/>
              <a:t>in the voxel</a:t>
            </a:r>
            <a:r>
              <a:rPr lang="en-US" dirty="0" smtClean="0"/>
              <a:t>.</a:t>
            </a:r>
          </a:p>
          <a:p>
            <a:endParaRPr lang="en-US" b="1" dirty="0"/>
          </a:p>
          <a:p>
            <a:r>
              <a:rPr lang="en-US" dirty="0"/>
              <a:t>Inference is based on the fact that</a:t>
            </a:r>
            <a:r>
              <a:rPr lang="en-US" dirty="0" smtClean="0"/>
              <a:t>:</a:t>
            </a:r>
          </a:p>
          <a:p>
            <a:endParaRPr lang="en-US" b="1" dirty="0"/>
          </a:p>
          <a:p>
            <a:endParaRPr lang="en-US" b="1" dirty="0" smtClean="0"/>
          </a:p>
          <a:p>
            <a:r>
              <a:rPr lang="en-US" dirty="0"/>
              <a:t>Use t and F procedures to perform tests </a:t>
            </a:r>
            <a:r>
              <a:rPr lang="en-US" dirty="0" smtClean="0"/>
              <a:t>on effects </a:t>
            </a:r>
            <a:r>
              <a:rPr lang="en-US" dirty="0"/>
              <a:t>of interest.</a:t>
            </a:r>
            <a:endParaRPr lang="en-US" b="1" dirty="0"/>
          </a:p>
        </p:txBody>
      </p:sp>
      <p:pic>
        <p:nvPicPr>
          <p:cNvPr id="4" name="Picture 3"/>
          <p:cNvPicPr>
            <a:picLocks noChangeAspect="1"/>
          </p:cNvPicPr>
          <p:nvPr/>
        </p:nvPicPr>
        <p:blipFill>
          <a:blip r:embed="rId2"/>
          <a:stretch>
            <a:fillRect/>
          </a:stretch>
        </p:blipFill>
        <p:spPr>
          <a:xfrm>
            <a:off x="3120978" y="3835219"/>
            <a:ext cx="4038600" cy="850900"/>
          </a:xfrm>
          <a:prstGeom prst="rect">
            <a:avLst/>
          </a:prstGeom>
        </p:spPr>
      </p:pic>
    </p:spTree>
    <p:extLst>
      <p:ext uri="{BB962C8B-B14F-4D97-AF65-F5344CB8AC3E}">
        <p14:creationId xmlns:p14="http://schemas.microsoft.com/office/powerpoint/2010/main" val="3302182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sz="2800" b="1"/>
              <a:t>Hypothesis Testing</a:t>
            </a:r>
            <a:endParaRPr lang="en-US" sz="2800" b="1"/>
          </a:p>
        </p:txBody>
      </p:sp>
      <p:sp>
        <p:nvSpPr>
          <p:cNvPr id="47107" name="Rectangle 3"/>
          <p:cNvSpPr>
            <a:spLocks noGrp="1" noChangeArrowheads="1"/>
          </p:cNvSpPr>
          <p:nvPr>
            <p:ph type="body" idx="1"/>
          </p:nvPr>
        </p:nvSpPr>
        <p:spPr>
          <a:xfrm>
            <a:off x="1905000" y="2027238"/>
            <a:ext cx="8229600" cy="1173162"/>
          </a:xfrm>
        </p:spPr>
        <p:txBody>
          <a:bodyPr/>
          <a:lstStyle/>
          <a:p>
            <a:r>
              <a:rPr lang="en-GB" sz="2000" b="1" dirty="0"/>
              <a:t>Null Hypothesis H</a:t>
            </a:r>
            <a:r>
              <a:rPr lang="en-GB" sz="2000" b="1" baseline="-25000" dirty="0"/>
              <a:t>0</a:t>
            </a:r>
          </a:p>
          <a:p>
            <a:pPr>
              <a:buFont typeface="Wingdings" pitchFamily="2" charset="2"/>
              <a:buNone/>
            </a:pPr>
            <a:r>
              <a:rPr lang="en-GB" sz="2000" dirty="0">
                <a:sym typeface="Wingdings" pitchFamily="2" charset="2"/>
              </a:rPr>
              <a:t>     Typically what we want to disprove (no effect).</a:t>
            </a:r>
          </a:p>
          <a:p>
            <a:pPr>
              <a:buFont typeface="Wingdings" pitchFamily="2" charset="2"/>
              <a:buNone/>
            </a:pPr>
            <a:r>
              <a:rPr lang="en-GB" sz="2000" dirty="0">
                <a:sym typeface="Wingdings" pitchFamily="2" charset="2"/>
              </a:rPr>
              <a:t>      </a:t>
            </a:r>
            <a:r>
              <a:rPr lang="en-GB" sz="2000" dirty="0"/>
              <a:t>The Alternative Hypothesis H</a:t>
            </a:r>
            <a:r>
              <a:rPr lang="en-GB" sz="2000" baseline="-25000" dirty="0"/>
              <a:t>A</a:t>
            </a:r>
            <a:r>
              <a:rPr lang="en-GB" sz="2000" dirty="0"/>
              <a:t> expresses outcome of interest.</a:t>
            </a:r>
          </a:p>
        </p:txBody>
      </p:sp>
      <p:sp>
        <p:nvSpPr>
          <p:cNvPr id="47108" name="Text Box 4"/>
          <p:cNvSpPr txBox="1">
            <a:spLocks noChangeArrowheads="1"/>
          </p:cNvSpPr>
          <p:nvPr/>
        </p:nvSpPr>
        <p:spPr bwMode="auto">
          <a:xfrm>
            <a:off x="1828801" y="1355725"/>
            <a:ext cx="537839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sz="2000"/>
              <a:t>To test a hypothesis, we construct “test statistics”.</a:t>
            </a:r>
            <a:endParaRPr lang="en-US" sz="2000" dirty="0"/>
          </a:p>
        </p:txBody>
      </p:sp>
      <p:sp>
        <p:nvSpPr>
          <p:cNvPr id="47109" name="Rectangle 5"/>
          <p:cNvSpPr>
            <a:spLocks noChangeArrowheads="1"/>
          </p:cNvSpPr>
          <p:nvPr/>
        </p:nvSpPr>
        <p:spPr bwMode="auto">
          <a:xfrm>
            <a:off x="1905000" y="3627438"/>
            <a:ext cx="5257800" cy="2925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993366"/>
              </a:buClr>
              <a:buFont typeface="Arial"/>
              <a:buChar char="•"/>
            </a:pPr>
            <a:r>
              <a:rPr lang="en-GB" sz="2000" b="1" dirty="0"/>
              <a:t>Test Statistic T</a:t>
            </a:r>
          </a:p>
          <a:p>
            <a:pPr marL="342900" indent="-342900">
              <a:spcBef>
                <a:spcPct val="20000"/>
              </a:spcBef>
              <a:buClr>
                <a:srgbClr val="993366"/>
              </a:buClr>
            </a:pPr>
            <a:r>
              <a:rPr lang="en-GB" sz="2000" dirty="0"/>
              <a:t>     The test statistic summarises evidence about H</a:t>
            </a:r>
            <a:r>
              <a:rPr lang="en-GB" sz="2000" baseline="-25000" dirty="0"/>
              <a:t>0</a:t>
            </a:r>
            <a:r>
              <a:rPr lang="en-GB" sz="2000" dirty="0"/>
              <a:t>.</a:t>
            </a:r>
          </a:p>
          <a:p>
            <a:pPr marL="342900" indent="-342900">
              <a:spcBef>
                <a:spcPct val="20000"/>
              </a:spcBef>
              <a:buClr>
                <a:srgbClr val="993366"/>
              </a:buClr>
            </a:pPr>
            <a:r>
              <a:rPr lang="en-GB" sz="2000" dirty="0"/>
              <a:t>     Typically, test statistic is small in magnitude when the hypothesis H</a:t>
            </a:r>
            <a:r>
              <a:rPr lang="en-GB" sz="2000" baseline="-25000" dirty="0"/>
              <a:t>0</a:t>
            </a:r>
            <a:r>
              <a:rPr lang="en-GB" sz="2000" dirty="0"/>
              <a:t> is </a:t>
            </a:r>
            <a:r>
              <a:rPr lang="en-GB" sz="2000" dirty="0">
                <a:solidFill>
                  <a:srgbClr val="FF0000"/>
                </a:solidFill>
              </a:rPr>
              <a:t>true</a:t>
            </a:r>
            <a:r>
              <a:rPr lang="en-GB" sz="2000" dirty="0"/>
              <a:t> and large when</a:t>
            </a:r>
            <a:r>
              <a:rPr lang="en-GB" sz="2000" dirty="0">
                <a:solidFill>
                  <a:srgbClr val="FF0000"/>
                </a:solidFill>
              </a:rPr>
              <a:t> false</a:t>
            </a:r>
            <a:r>
              <a:rPr lang="en-GB" sz="2000" dirty="0"/>
              <a:t>. </a:t>
            </a:r>
          </a:p>
          <a:p>
            <a:pPr marL="342900" indent="-342900">
              <a:spcBef>
                <a:spcPct val="20000"/>
              </a:spcBef>
              <a:buClr>
                <a:srgbClr val="993366"/>
              </a:buClr>
            </a:pPr>
            <a:r>
              <a:rPr lang="en-GB" sz="2000" dirty="0"/>
              <a:t>     </a:t>
            </a:r>
            <a:r>
              <a:rPr lang="en-GB" sz="2000" dirty="0">
                <a:sym typeface="Wingdings" pitchFamily="2" charset="2"/>
              </a:rPr>
              <a:t> We need to know the distribution of T under the null hypothesis.</a:t>
            </a:r>
          </a:p>
        </p:txBody>
      </p:sp>
      <p:grpSp>
        <p:nvGrpSpPr>
          <p:cNvPr id="47127" name="Group 23"/>
          <p:cNvGrpSpPr>
            <a:grpSpLocks/>
          </p:cNvGrpSpPr>
          <p:nvPr/>
        </p:nvGrpSpPr>
        <p:grpSpPr bwMode="auto">
          <a:xfrm>
            <a:off x="7102476" y="4235450"/>
            <a:ext cx="3489325" cy="2012950"/>
            <a:chOff x="1920" y="3024"/>
            <a:chExt cx="2198" cy="1268"/>
          </a:xfrm>
        </p:grpSpPr>
        <p:sp>
          <p:nvSpPr>
            <p:cNvPr id="47116" name="Rectangle 12"/>
            <p:cNvSpPr>
              <a:spLocks noChangeArrowheads="1"/>
            </p:cNvSpPr>
            <p:nvPr/>
          </p:nvSpPr>
          <p:spPr bwMode="auto">
            <a:xfrm>
              <a:off x="2220" y="3024"/>
              <a:ext cx="1551" cy="1047"/>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122" name="Freeform 18"/>
            <p:cNvSpPr>
              <a:spLocks/>
            </p:cNvSpPr>
            <p:nvPr/>
          </p:nvSpPr>
          <p:spPr bwMode="auto">
            <a:xfrm>
              <a:off x="2228" y="3175"/>
              <a:ext cx="1536" cy="885"/>
            </a:xfrm>
            <a:custGeom>
              <a:avLst/>
              <a:gdLst>
                <a:gd name="T0" fmla="*/ 0 w 1536"/>
                <a:gd name="T1" fmla="*/ 885 h 885"/>
                <a:gd name="T2" fmla="*/ 52 w 1536"/>
                <a:gd name="T3" fmla="*/ 869 h 885"/>
                <a:gd name="T4" fmla="*/ 104 w 1536"/>
                <a:gd name="T5" fmla="*/ 857 h 885"/>
                <a:gd name="T6" fmla="*/ 153 w 1536"/>
                <a:gd name="T7" fmla="*/ 837 h 885"/>
                <a:gd name="T8" fmla="*/ 205 w 1536"/>
                <a:gd name="T9" fmla="*/ 809 h 885"/>
                <a:gd name="T10" fmla="*/ 257 w 1536"/>
                <a:gd name="T11" fmla="*/ 765 h 885"/>
                <a:gd name="T12" fmla="*/ 309 w 1536"/>
                <a:gd name="T13" fmla="*/ 709 h 885"/>
                <a:gd name="T14" fmla="*/ 357 w 1536"/>
                <a:gd name="T15" fmla="*/ 641 h 885"/>
                <a:gd name="T16" fmla="*/ 409 w 1536"/>
                <a:gd name="T17" fmla="*/ 553 h 885"/>
                <a:gd name="T18" fmla="*/ 461 w 1536"/>
                <a:gd name="T19" fmla="*/ 453 h 885"/>
                <a:gd name="T20" fmla="*/ 513 w 1536"/>
                <a:gd name="T21" fmla="*/ 348 h 885"/>
                <a:gd name="T22" fmla="*/ 562 w 1536"/>
                <a:gd name="T23" fmla="*/ 240 h 885"/>
                <a:gd name="T24" fmla="*/ 614 w 1536"/>
                <a:gd name="T25" fmla="*/ 144 h 885"/>
                <a:gd name="T26" fmla="*/ 666 w 1536"/>
                <a:gd name="T27" fmla="*/ 68 h 885"/>
                <a:gd name="T28" fmla="*/ 718 w 1536"/>
                <a:gd name="T29" fmla="*/ 16 h 885"/>
                <a:gd name="T30" fmla="*/ 770 w 1536"/>
                <a:gd name="T31" fmla="*/ 0 h 885"/>
                <a:gd name="T32" fmla="*/ 818 w 1536"/>
                <a:gd name="T33" fmla="*/ 16 h 885"/>
                <a:gd name="T34" fmla="*/ 870 w 1536"/>
                <a:gd name="T35" fmla="*/ 68 h 885"/>
                <a:gd name="T36" fmla="*/ 922 w 1536"/>
                <a:gd name="T37" fmla="*/ 144 h 885"/>
                <a:gd name="T38" fmla="*/ 974 w 1536"/>
                <a:gd name="T39" fmla="*/ 240 h 885"/>
                <a:gd name="T40" fmla="*/ 1023 w 1536"/>
                <a:gd name="T41" fmla="*/ 348 h 885"/>
                <a:gd name="T42" fmla="*/ 1075 w 1536"/>
                <a:gd name="T43" fmla="*/ 453 h 885"/>
                <a:gd name="T44" fmla="*/ 1127 w 1536"/>
                <a:gd name="T45" fmla="*/ 553 h 885"/>
                <a:gd name="T46" fmla="*/ 1179 w 1536"/>
                <a:gd name="T47" fmla="*/ 641 h 885"/>
                <a:gd name="T48" fmla="*/ 1227 w 1536"/>
                <a:gd name="T49" fmla="*/ 709 h 885"/>
                <a:gd name="T50" fmla="*/ 1279 w 1536"/>
                <a:gd name="T51" fmla="*/ 765 h 885"/>
                <a:gd name="T52" fmla="*/ 1331 w 1536"/>
                <a:gd name="T53" fmla="*/ 809 h 885"/>
                <a:gd name="T54" fmla="*/ 1383 w 1536"/>
                <a:gd name="T55" fmla="*/ 837 h 885"/>
                <a:gd name="T56" fmla="*/ 1432 w 1536"/>
                <a:gd name="T57" fmla="*/ 857 h 885"/>
                <a:gd name="T58" fmla="*/ 1484 w 1536"/>
                <a:gd name="T59" fmla="*/ 869 h 885"/>
                <a:gd name="T60" fmla="*/ 1536 w 1536"/>
                <a:gd name="T61" fmla="*/ 885 h 885"/>
                <a:gd name="T62" fmla="*/ 0 w 1536"/>
                <a:gd name="T63" fmla="*/ 8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885">
                  <a:moveTo>
                    <a:pt x="0" y="885"/>
                  </a:moveTo>
                  <a:lnTo>
                    <a:pt x="0" y="885"/>
                  </a:lnTo>
                  <a:lnTo>
                    <a:pt x="24" y="873"/>
                  </a:lnTo>
                  <a:lnTo>
                    <a:pt x="52" y="869"/>
                  </a:lnTo>
                  <a:lnTo>
                    <a:pt x="76" y="865"/>
                  </a:lnTo>
                  <a:lnTo>
                    <a:pt x="104" y="857"/>
                  </a:lnTo>
                  <a:lnTo>
                    <a:pt x="128" y="849"/>
                  </a:lnTo>
                  <a:lnTo>
                    <a:pt x="153" y="837"/>
                  </a:lnTo>
                  <a:lnTo>
                    <a:pt x="181" y="825"/>
                  </a:lnTo>
                  <a:lnTo>
                    <a:pt x="205" y="809"/>
                  </a:lnTo>
                  <a:lnTo>
                    <a:pt x="233" y="789"/>
                  </a:lnTo>
                  <a:lnTo>
                    <a:pt x="257" y="765"/>
                  </a:lnTo>
                  <a:lnTo>
                    <a:pt x="281" y="741"/>
                  </a:lnTo>
                  <a:lnTo>
                    <a:pt x="309" y="709"/>
                  </a:lnTo>
                  <a:lnTo>
                    <a:pt x="333" y="677"/>
                  </a:lnTo>
                  <a:lnTo>
                    <a:pt x="357" y="641"/>
                  </a:lnTo>
                  <a:lnTo>
                    <a:pt x="385" y="597"/>
                  </a:lnTo>
                  <a:lnTo>
                    <a:pt x="409" y="553"/>
                  </a:lnTo>
                  <a:lnTo>
                    <a:pt x="437" y="505"/>
                  </a:lnTo>
                  <a:lnTo>
                    <a:pt x="461" y="453"/>
                  </a:lnTo>
                  <a:lnTo>
                    <a:pt x="485" y="400"/>
                  </a:lnTo>
                  <a:lnTo>
                    <a:pt x="513" y="348"/>
                  </a:lnTo>
                  <a:lnTo>
                    <a:pt x="537" y="292"/>
                  </a:lnTo>
                  <a:lnTo>
                    <a:pt x="562" y="240"/>
                  </a:lnTo>
                  <a:lnTo>
                    <a:pt x="590" y="192"/>
                  </a:lnTo>
                  <a:lnTo>
                    <a:pt x="614" y="144"/>
                  </a:lnTo>
                  <a:lnTo>
                    <a:pt x="642" y="104"/>
                  </a:lnTo>
                  <a:lnTo>
                    <a:pt x="666" y="68"/>
                  </a:lnTo>
                  <a:lnTo>
                    <a:pt x="690" y="36"/>
                  </a:lnTo>
                  <a:lnTo>
                    <a:pt x="718" y="16"/>
                  </a:lnTo>
                  <a:lnTo>
                    <a:pt x="742" y="4"/>
                  </a:lnTo>
                  <a:lnTo>
                    <a:pt x="770" y="0"/>
                  </a:lnTo>
                  <a:lnTo>
                    <a:pt x="794" y="4"/>
                  </a:lnTo>
                  <a:lnTo>
                    <a:pt x="818" y="16"/>
                  </a:lnTo>
                  <a:lnTo>
                    <a:pt x="846" y="36"/>
                  </a:lnTo>
                  <a:lnTo>
                    <a:pt x="870" y="68"/>
                  </a:lnTo>
                  <a:lnTo>
                    <a:pt x="894" y="104"/>
                  </a:lnTo>
                  <a:lnTo>
                    <a:pt x="922" y="144"/>
                  </a:lnTo>
                  <a:lnTo>
                    <a:pt x="946" y="192"/>
                  </a:lnTo>
                  <a:lnTo>
                    <a:pt x="974" y="240"/>
                  </a:lnTo>
                  <a:lnTo>
                    <a:pt x="999" y="292"/>
                  </a:lnTo>
                  <a:lnTo>
                    <a:pt x="1023" y="348"/>
                  </a:lnTo>
                  <a:lnTo>
                    <a:pt x="1051" y="400"/>
                  </a:lnTo>
                  <a:lnTo>
                    <a:pt x="1075" y="453"/>
                  </a:lnTo>
                  <a:lnTo>
                    <a:pt x="1099" y="505"/>
                  </a:lnTo>
                  <a:lnTo>
                    <a:pt x="1127" y="553"/>
                  </a:lnTo>
                  <a:lnTo>
                    <a:pt x="1151" y="597"/>
                  </a:lnTo>
                  <a:lnTo>
                    <a:pt x="1179" y="641"/>
                  </a:lnTo>
                  <a:lnTo>
                    <a:pt x="1203" y="677"/>
                  </a:lnTo>
                  <a:lnTo>
                    <a:pt x="1227" y="709"/>
                  </a:lnTo>
                  <a:lnTo>
                    <a:pt x="1255" y="741"/>
                  </a:lnTo>
                  <a:lnTo>
                    <a:pt x="1279" y="765"/>
                  </a:lnTo>
                  <a:lnTo>
                    <a:pt x="1303" y="789"/>
                  </a:lnTo>
                  <a:lnTo>
                    <a:pt x="1331" y="809"/>
                  </a:lnTo>
                  <a:lnTo>
                    <a:pt x="1355" y="825"/>
                  </a:lnTo>
                  <a:lnTo>
                    <a:pt x="1383" y="837"/>
                  </a:lnTo>
                  <a:lnTo>
                    <a:pt x="1408" y="849"/>
                  </a:lnTo>
                  <a:lnTo>
                    <a:pt x="1432" y="857"/>
                  </a:lnTo>
                  <a:lnTo>
                    <a:pt x="1460" y="865"/>
                  </a:lnTo>
                  <a:lnTo>
                    <a:pt x="1484" y="869"/>
                  </a:lnTo>
                  <a:lnTo>
                    <a:pt x="1512" y="873"/>
                  </a:lnTo>
                  <a:lnTo>
                    <a:pt x="1536" y="885"/>
                  </a:lnTo>
                  <a:lnTo>
                    <a:pt x="1536" y="885"/>
                  </a:lnTo>
                  <a:lnTo>
                    <a:pt x="0" y="885"/>
                  </a:lnTo>
                  <a:close/>
                </a:path>
              </a:pathLst>
            </a:custGeom>
            <a:solidFill>
              <a:srgbClr val="9735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7123" name="Freeform 19"/>
            <p:cNvSpPr>
              <a:spLocks/>
            </p:cNvSpPr>
            <p:nvPr/>
          </p:nvSpPr>
          <p:spPr bwMode="auto">
            <a:xfrm>
              <a:off x="2228" y="3175"/>
              <a:ext cx="1536" cy="885"/>
            </a:xfrm>
            <a:custGeom>
              <a:avLst/>
              <a:gdLst>
                <a:gd name="T0" fmla="*/ 0 w 1536"/>
                <a:gd name="T1" fmla="*/ 885 h 885"/>
                <a:gd name="T2" fmla="*/ 52 w 1536"/>
                <a:gd name="T3" fmla="*/ 869 h 885"/>
                <a:gd name="T4" fmla="*/ 104 w 1536"/>
                <a:gd name="T5" fmla="*/ 857 h 885"/>
                <a:gd name="T6" fmla="*/ 153 w 1536"/>
                <a:gd name="T7" fmla="*/ 837 h 885"/>
                <a:gd name="T8" fmla="*/ 205 w 1536"/>
                <a:gd name="T9" fmla="*/ 809 h 885"/>
                <a:gd name="T10" fmla="*/ 257 w 1536"/>
                <a:gd name="T11" fmla="*/ 765 h 885"/>
                <a:gd name="T12" fmla="*/ 309 w 1536"/>
                <a:gd name="T13" fmla="*/ 709 h 885"/>
                <a:gd name="T14" fmla="*/ 357 w 1536"/>
                <a:gd name="T15" fmla="*/ 641 h 885"/>
                <a:gd name="T16" fmla="*/ 409 w 1536"/>
                <a:gd name="T17" fmla="*/ 553 h 885"/>
                <a:gd name="T18" fmla="*/ 461 w 1536"/>
                <a:gd name="T19" fmla="*/ 453 h 885"/>
                <a:gd name="T20" fmla="*/ 513 w 1536"/>
                <a:gd name="T21" fmla="*/ 348 h 885"/>
                <a:gd name="T22" fmla="*/ 562 w 1536"/>
                <a:gd name="T23" fmla="*/ 240 h 885"/>
                <a:gd name="T24" fmla="*/ 614 w 1536"/>
                <a:gd name="T25" fmla="*/ 144 h 885"/>
                <a:gd name="T26" fmla="*/ 666 w 1536"/>
                <a:gd name="T27" fmla="*/ 68 h 885"/>
                <a:gd name="T28" fmla="*/ 718 w 1536"/>
                <a:gd name="T29" fmla="*/ 16 h 885"/>
                <a:gd name="T30" fmla="*/ 770 w 1536"/>
                <a:gd name="T31" fmla="*/ 0 h 885"/>
                <a:gd name="T32" fmla="*/ 818 w 1536"/>
                <a:gd name="T33" fmla="*/ 16 h 885"/>
                <a:gd name="T34" fmla="*/ 870 w 1536"/>
                <a:gd name="T35" fmla="*/ 68 h 885"/>
                <a:gd name="T36" fmla="*/ 922 w 1536"/>
                <a:gd name="T37" fmla="*/ 144 h 885"/>
                <a:gd name="T38" fmla="*/ 974 w 1536"/>
                <a:gd name="T39" fmla="*/ 240 h 885"/>
                <a:gd name="T40" fmla="*/ 1023 w 1536"/>
                <a:gd name="T41" fmla="*/ 348 h 885"/>
                <a:gd name="T42" fmla="*/ 1075 w 1536"/>
                <a:gd name="T43" fmla="*/ 453 h 885"/>
                <a:gd name="T44" fmla="*/ 1127 w 1536"/>
                <a:gd name="T45" fmla="*/ 553 h 885"/>
                <a:gd name="T46" fmla="*/ 1179 w 1536"/>
                <a:gd name="T47" fmla="*/ 641 h 885"/>
                <a:gd name="T48" fmla="*/ 1227 w 1536"/>
                <a:gd name="T49" fmla="*/ 709 h 885"/>
                <a:gd name="T50" fmla="*/ 1279 w 1536"/>
                <a:gd name="T51" fmla="*/ 765 h 885"/>
                <a:gd name="T52" fmla="*/ 1331 w 1536"/>
                <a:gd name="T53" fmla="*/ 809 h 885"/>
                <a:gd name="T54" fmla="*/ 1383 w 1536"/>
                <a:gd name="T55" fmla="*/ 837 h 885"/>
                <a:gd name="T56" fmla="*/ 1432 w 1536"/>
                <a:gd name="T57" fmla="*/ 857 h 885"/>
                <a:gd name="T58" fmla="*/ 1484 w 1536"/>
                <a:gd name="T59" fmla="*/ 869 h 885"/>
                <a:gd name="T60" fmla="*/ 1536 w 1536"/>
                <a:gd name="T61" fmla="*/ 885 h 885"/>
                <a:gd name="T62" fmla="*/ 0 w 1536"/>
                <a:gd name="T63" fmla="*/ 8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885">
                  <a:moveTo>
                    <a:pt x="0" y="885"/>
                  </a:moveTo>
                  <a:lnTo>
                    <a:pt x="0" y="885"/>
                  </a:lnTo>
                  <a:lnTo>
                    <a:pt x="24" y="873"/>
                  </a:lnTo>
                  <a:lnTo>
                    <a:pt x="52" y="869"/>
                  </a:lnTo>
                  <a:lnTo>
                    <a:pt x="76" y="865"/>
                  </a:lnTo>
                  <a:lnTo>
                    <a:pt x="104" y="857"/>
                  </a:lnTo>
                  <a:lnTo>
                    <a:pt x="128" y="849"/>
                  </a:lnTo>
                  <a:lnTo>
                    <a:pt x="153" y="837"/>
                  </a:lnTo>
                  <a:lnTo>
                    <a:pt x="181" y="825"/>
                  </a:lnTo>
                  <a:lnTo>
                    <a:pt x="205" y="809"/>
                  </a:lnTo>
                  <a:lnTo>
                    <a:pt x="233" y="789"/>
                  </a:lnTo>
                  <a:lnTo>
                    <a:pt x="257" y="765"/>
                  </a:lnTo>
                  <a:lnTo>
                    <a:pt x="281" y="741"/>
                  </a:lnTo>
                  <a:lnTo>
                    <a:pt x="309" y="709"/>
                  </a:lnTo>
                  <a:lnTo>
                    <a:pt x="333" y="677"/>
                  </a:lnTo>
                  <a:lnTo>
                    <a:pt x="357" y="641"/>
                  </a:lnTo>
                  <a:lnTo>
                    <a:pt x="385" y="597"/>
                  </a:lnTo>
                  <a:lnTo>
                    <a:pt x="409" y="553"/>
                  </a:lnTo>
                  <a:lnTo>
                    <a:pt x="437" y="505"/>
                  </a:lnTo>
                  <a:lnTo>
                    <a:pt x="461" y="453"/>
                  </a:lnTo>
                  <a:lnTo>
                    <a:pt x="485" y="400"/>
                  </a:lnTo>
                  <a:lnTo>
                    <a:pt x="513" y="348"/>
                  </a:lnTo>
                  <a:lnTo>
                    <a:pt x="537" y="292"/>
                  </a:lnTo>
                  <a:lnTo>
                    <a:pt x="562" y="240"/>
                  </a:lnTo>
                  <a:lnTo>
                    <a:pt x="590" y="192"/>
                  </a:lnTo>
                  <a:lnTo>
                    <a:pt x="614" y="144"/>
                  </a:lnTo>
                  <a:lnTo>
                    <a:pt x="642" y="104"/>
                  </a:lnTo>
                  <a:lnTo>
                    <a:pt x="666" y="68"/>
                  </a:lnTo>
                  <a:lnTo>
                    <a:pt x="690" y="36"/>
                  </a:lnTo>
                  <a:lnTo>
                    <a:pt x="718" y="16"/>
                  </a:lnTo>
                  <a:lnTo>
                    <a:pt x="742" y="4"/>
                  </a:lnTo>
                  <a:lnTo>
                    <a:pt x="770" y="0"/>
                  </a:lnTo>
                  <a:lnTo>
                    <a:pt x="794" y="4"/>
                  </a:lnTo>
                  <a:lnTo>
                    <a:pt x="818" y="16"/>
                  </a:lnTo>
                  <a:lnTo>
                    <a:pt x="846" y="36"/>
                  </a:lnTo>
                  <a:lnTo>
                    <a:pt x="870" y="68"/>
                  </a:lnTo>
                  <a:lnTo>
                    <a:pt x="894" y="104"/>
                  </a:lnTo>
                  <a:lnTo>
                    <a:pt x="922" y="144"/>
                  </a:lnTo>
                  <a:lnTo>
                    <a:pt x="946" y="192"/>
                  </a:lnTo>
                  <a:lnTo>
                    <a:pt x="974" y="240"/>
                  </a:lnTo>
                  <a:lnTo>
                    <a:pt x="999" y="292"/>
                  </a:lnTo>
                  <a:lnTo>
                    <a:pt x="1023" y="348"/>
                  </a:lnTo>
                  <a:lnTo>
                    <a:pt x="1051" y="400"/>
                  </a:lnTo>
                  <a:lnTo>
                    <a:pt x="1075" y="453"/>
                  </a:lnTo>
                  <a:lnTo>
                    <a:pt x="1099" y="505"/>
                  </a:lnTo>
                  <a:lnTo>
                    <a:pt x="1127" y="553"/>
                  </a:lnTo>
                  <a:lnTo>
                    <a:pt x="1151" y="597"/>
                  </a:lnTo>
                  <a:lnTo>
                    <a:pt x="1179" y="641"/>
                  </a:lnTo>
                  <a:lnTo>
                    <a:pt x="1203" y="677"/>
                  </a:lnTo>
                  <a:lnTo>
                    <a:pt x="1227" y="709"/>
                  </a:lnTo>
                  <a:lnTo>
                    <a:pt x="1255" y="741"/>
                  </a:lnTo>
                  <a:lnTo>
                    <a:pt x="1279" y="765"/>
                  </a:lnTo>
                  <a:lnTo>
                    <a:pt x="1303" y="789"/>
                  </a:lnTo>
                  <a:lnTo>
                    <a:pt x="1331" y="809"/>
                  </a:lnTo>
                  <a:lnTo>
                    <a:pt x="1355" y="825"/>
                  </a:lnTo>
                  <a:lnTo>
                    <a:pt x="1383" y="837"/>
                  </a:lnTo>
                  <a:lnTo>
                    <a:pt x="1408" y="849"/>
                  </a:lnTo>
                  <a:lnTo>
                    <a:pt x="1432" y="857"/>
                  </a:lnTo>
                  <a:lnTo>
                    <a:pt x="1460" y="865"/>
                  </a:lnTo>
                  <a:lnTo>
                    <a:pt x="1484" y="869"/>
                  </a:lnTo>
                  <a:lnTo>
                    <a:pt x="1512" y="873"/>
                  </a:lnTo>
                  <a:lnTo>
                    <a:pt x="1536" y="885"/>
                  </a:lnTo>
                  <a:lnTo>
                    <a:pt x="1536" y="885"/>
                  </a:lnTo>
                  <a:lnTo>
                    <a:pt x="0" y="885"/>
                  </a:lnTo>
                </a:path>
              </a:pathLst>
            </a:custGeom>
            <a:noFill/>
            <a:ln w="25400">
              <a:solidFill>
                <a:srgbClr val="BFBFB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47126" name="Text Box 22"/>
            <p:cNvSpPr txBox="1">
              <a:spLocks noChangeArrowheads="1"/>
            </p:cNvSpPr>
            <p:nvPr/>
          </p:nvSpPr>
          <p:spPr bwMode="auto">
            <a:xfrm>
              <a:off x="1920" y="4080"/>
              <a:ext cx="2198" cy="212"/>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FFFF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600"/>
                <a:t>Null Distribution of T</a:t>
              </a:r>
            </a:p>
          </p:txBody>
        </p:sp>
      </p:grpSp>
    </p:spTree>
    <p:extLst>
      <p:ext uri="{BB962C8B-B14F-4D97-AF65-F5344CB8AC3E}">
        <p14:creationId xmlns:p14="http://schemas.microsoft.com/office/powerpoint/2010/main" val="420868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GB" sz="2800" b="1"/>
              <a:t>Hypothesis Testing</a:t>
            </a:r>
            <a:endParaRPr lang="en-US" sz="2800" b="1"/>
          </a:p>
        </p:txBody>
      </p:sp>
      <p:sp>
        <p:nvSpPr>
          <p:cNvPr id="116740" name="Rectangle 4"/>
          <p:cNvSpPr>
            <a:spLocks noChangeArrowheads="1"/>
          </p:cNvSpPr>
          <p:nvPr/>
        </p:nvSpPr>
        <p:spPr bwMode="auto">
          <a:xfrm>
            <a:off x="1897063" y="4653136"/>
            <a:ext cx="5867400" cy="20882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993366"/>
              </a:buClr>
              <a:buFont typeface="Arial"/>
              <a:buChar char="•"/>
            </a:pPr>
            <a:r>
              <a:rPr lang="en-GB" sz="2000" b="1" i="1" dirty="0"/>
              <a:t>p-value</a:t>
            </a:r>
            <a:r>
              <a:rPr lang="en-GB" sz="2000" b="1" dirty="0"/>
              <a:t>:</a:t>
            </a:r>
          </a:p>
          <a:p>
            <a:pPr marL="342900" indent="-342900">
              <a:spcBef>
                <a:spcPct val="20000"/>
              </a:spcBef>
              <a:buClr>
                <a:srgbClr val="993366"/>
              </a:buClr>
            </a:pPr>
            <a:r>
              <a:rPr lang="en-GB" sz="2000" dirty="0"/>
              <a:t>     A </a:t>
            </a:r>
            <a:r>
              <a:rPr lang="en-GB" sz="2000" i="1" dirty="0"/>
              <a:t>p-value</a:t>
            </a:r>
            <a:r>
              <a:rPr lang="en-GB" sz="2000" dirty="0"/>
              <a:t> summarises evidence against H</a:t>
            </a:r>
            <a:r>
              <a:rPr lang="en-GB" sz="2000" baseline="-25000" dirty="0"/>
              <a:t>0</a:t>
            </a:r>
            <a:r>
              <a:rPr lang="en-GB" sz="2000" dirty="0"/>
              <a:t>.</a:t>
            </a:r>
          </a:p>
          <a:p>
            <a:pPr marL="342900" indent="-342900">
              <a:spcBef>
                <a:spcPct val="20000"/>
              </a:spcBef>
              <a:buClr>
                <a:srgbClr val="993366"/>
              </a:buClr>
            </a:pPr>
            <a:r>
              <a:rPr lang="en-GB" sz="2000" dirty="0"/>
              <a:t>     This is the chance of observing value more extreme than </a:t>
            </a:r>
            <a:r>
              <a:rPr lang="en-GB" sz="2000" i="1" dirty="0"/>
              <a:t>t</a:t>
            </a:r>
            <a:r>
              <a:rPr lang="en-GB" sz="2000" dirty="0"/>
              <a:t> under the null hypothesis.</a:t>
            </a:r>
            <a:endParaRPr lang="en-GB" sz="2000" i="1" dirty="0"/>
          </a:p>
        </p:txBody>
      </p:sp>
      <p:sp>
        <p:nvSpPr>
          <p:cNvPr id="116744" name="Rectangle 8"/>
          <p:cNvSpPr>
            <a:spLocks noChangeArrowheads="1"/>
          </p:cNvSpPr>
          <p:nvPr/>
        </p:nvSpPr>
        <p:spPr bwMode="auto">
          <a:xfrm>
            <a:off x="7805738" y="1290638"/>
            <a:ext cx="2462212" cy="1954212"/>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167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488" y="1644650"/>
            <a:ext cx="2660650" cy="1766888"/>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FFFF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6746" name="Line 10"/>
          <p:cNvSpPr>
            <a:spLocks noChangeShapeType="1"/>
          </p:cNvSpPr>
          <p:nvPr/>
        </p:nvSpPr>
        <p:spPr bwMode="auto">
          <a:xfrm flipV="1">
            <a:off x="9702800" y="1284288"/>
            <a:ext cx="0" cy="1954212"/>
          </a:xfrm>
          <a:prstGeom prst="line">
            <a:avLst/>
          </a:prstGeom>
          <a:noFill/>
          <a:ln w="25400">
            <a:solidFill>
              <a:srgbClr val="00FF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6747" name="Text Box 11"/>
          <p:cNvSpPr txBox="1">
            <a:spLocks noChangeArrowheads="1"/>
          </p:cNvSpPr>
          <p:nvPr/>
        </p:nvSpPr>
        <p:spPr bwMode="auto">
          <a:xfrm>
            <a:off x="7826375" y="3287713"/>
            <a:ext cx="2438400" cy="336550"/>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FFFF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600"/>
              <a:t>Null Distribution of T</a:t>
            </a:r>
          </a:p>
        </p:txBody>
      </p:sp>
      <p:sp>
        <p:nvSpPr>
          <p:cNvPr id="116749" name="Rectangle 13"/>
          <p:cNvSpPr>
            <a:spLocks noChangeArrowheads="1"/>
          </p:cNvSpPr>
          <p:nvPr/>
        </p:nvSpPr>
        <p:spPr bwMode="auto">
          <a:xfrm>
            <a:off x="1827213" y="1306513"/>
            <a:ext cx="624840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993366"/>
              </a:buClr>
              <a:buFont typeface="Arial"/>
              <a:buChar char="•"/>
            </a:pPr>
            <a:r>
              <a:rPr lang="en-GB" sz="2000" b="1" i="1" dirty="0"/>
              <a:t>Significance level </a:t>
            </a:r>
            <a:r>
              <a:rPr lang="el-GR" sz="2000" b="1" i="1" dirty="0">
                <a:latin typeface=""/>
              </a:rPr>
              <a:t>α</a:t>
            </a:r>
            <a:r>
              <a:rPr lang="en-GB" sz="2000" b="1" i="1" dirty="0"/>
              <a:t>:</a:t>
            </a:r>
            <a:endParaRPr lang="en-GB" sz="2000" dirty="0"/>
          </a:p>
          <a:p>
            <a:pPr marL="342900" indent="-342900">
              <a:spcBef>
                <a:spcPct val="20000"/>
              </a:spcBef>
              <a:buClr>
                <a:srgbClr val="993366"/>
              </a:buClr>
            </a:pPr>
            <a:r>
              <a:rPr lang="en-GB" sz="2000" dirty="0"/>
              <a:t>     Acceptable </a:t>
            </a:r>
            <a:r>
              <a:rPr lang="en-GB" sz="2000" i="1" dirty="0"/>
              <a:t>false positive rate </a:t>
            </a:r>
            <a:r>
              <a:rPr lang="el-GR" sz="2000" i="1" dirty="0">
                <a:latin typeface=""/>
              </a:rPr>
              <a:t>α</a:t>
            </a:r>
            <a:r>
              <a:rPr lang="en-GB" sz="2000" dirty="0">
                <a:latin typeface=""/>
              </a:rPr>
              <a:t>.</a:t>
            </a:r>
          </a:p>
          <a:p>
            <a:pPr marL="342900" indent="-342900">
              <a:spcBef>
                <a:spcPct val="20000"/>
              </a:spcBef>
              <a:buClr>
                <a:srgbClr val="993366"/>
              </a:buClr>
            </a:pPr>
            <a:r>
              <a:rPr lang="en-GB" sz="2000" dirty="0">
                <a:latin typeface=""/>
              </a:rPr>
              <a:t>                                                   </a:t>
            </a:r>
            <a:r>
              <a:rPr lang="en-GB" sz="2000" dirty="0">
                <a:sym typeface="Wingdings" pitchFamily="2" charset="2"/>
              </a:rPr>
              <a:t> threshold </a:t>
            </a:r>
            <a:r>
              <a:rPr lang="en-GB" sz="2000" i="1" dirty="0">
                <a:sym typeface="Wingdings" pitchFamily="2" charset="2"/>
              </a:rPr>
              <a:t>u</a:t>
            </a:r>
            <a:r>
              <a:rPr lang="el-GR" sz="2000" i="1" baseline="-25000" dirty="0">
                <a:latin typeface=""/>
              </a:rPr>
              <a:t>α</a:t>
            </a:r>
            <a:endParaRPr lang="en-GB" sz="2000" dirty="0">
              <a:latin typeface=""/>
            </a:endParaRPr>
          </a:p>
          <a:p>
            <a:pPr marL="342900" indent="-342900">
              <a:spcBef>
                <a:spcPct val="20000"/>
              </a:spcBef>
              <a:buClr>
                <a:srgbClr val="993366"/>
              </a:buClr>
            </a:pPr>
            <a:r>
              <a:rPr lang="en-GB" sz="2000" dirty="0">
                <a:latin typeface=""/>
              </a:rPr>
              <a:t>     Threshold </a:t>
            </a:r>
            <a:r>
              <a:rPr lang="en-GB" sz="2000" i="1" dirty="0">
                <a:sym typeface="Wingdings" pitchFamily="2" charset="2"/>
              </a:rPr>
              <a:t>u</a:t>
            </a:r>
            <a:r>
              <a:rPr lang="el-GR" sz="2000" i="1" baseline="-25000" dirty="0">
                <a:latin typeface=""/>
              </a:rPr>
              <a:t>α</a:t>
            </a:r>
            <a:r>
              <a:rPr lang="en-GB" sz="2000" dirty="0">
                <a:latin typeface=""/>
              </a:rPr>
              <a:t> controls the false positive rate </a:t>
            </a:r>
            <a:endParaRPr lang="el-GR" sz="2000" dirty="0">
              <a:latin typeface=""/>
            </a:endParaRPr>
          </a:p>
        </p:txBody>
      </p:sp>
      <p:sp>
        <p:nvSpPr>
          <p:cNvPr id="116753" name="Rectangle 17"/>
          <p:cNvSpPr>
            <a:spLocks noChangeArrowheads="1"/>
          </p:cNvSpPr>
          <p:nvPr/>
        </p:nvSpPr>
        <p:spPr bwMode="auto">
          <a:xfrm>
            <a:off x="7791451" y="4171951"/>
            <a:ext cx="2462213" cy="1954213"/>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16754"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0" y="4541838"/>
            <a:ext cx="2681288" cy="1746250"/>
          </a:xfrm>
          <a:prstGeom prst="rect">
            <a:avLst/>
          </a:prstGeom>
          <a:noFill/>
          <a:ln>
            <a:noFill/>
          </a:ln>
          <a:effectLst/>
          <a:extLst/>
        </p:spPr>
      </p:pic>
      <p:sp>
        <p:nvSpPr>
          <p:cNvPr id="116755" name="Text Box 19"/>
          <p:cNvSpPr txBox="1">
            <a:spLocks noChangeArrowheads="1"/>
          </p:cNvSpPr>
          <p:nvPr/>
        </p:nvSpPr>
        <p:spPr bwMode="auto">
          <a:xfrm>
            <a:off x="9317038" y="4110038"/>
            <a:ext cx="508000" cy="457200"/>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FFFF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i="1">
                <a:latin typeface="Times New Roman" pitchFamily="18" charset="0"/>
              </a:rPr>
              <a:t>t</a:t>
            </a:r>
          </a:p>
        </p:txBody>
      </p:sp>
      <p:sp>
        <p:nvSpPr>
          <p:cNvPr id="116756" name="Text Box 20"/>
          <p:cNvSpPr txBox="1">
            <a:spLocks noChangeArrowheads="1"/>
          </p:cNvSpPr>
          <p:nvPr/>
        </p:nvSpPr>
        <p:spPr bwMode="auto">
          <a:xfrm>
            <a:off x="9588388" y="5229201"/>
            <a:ext cx="944562" cy="366713"/>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FFFF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a:spAutoFit/>
          </a:bodyPr>
          <a:lstStyle/>
          <a:p>
            <a:pPr eaLnBrk="1" hangingPunct="1">
              <a:spcBef>
                <a:spcPct val="50000"/>
              </a:spcBef>
            </a:pPr>
            <a:r>
              <a:rPr lang="en-US" b="1" i="1" dirty="0"/>
              <a:t>p-value  </a:t>
            </a:r>
          </a:p>
        </p:txBody>
      </p:sp>
      <p:sp>
        <p:nvSpPr>
          <p:cNvPr id="116757" name="Line 21"/>
          <p:cNvSpPr>
            <a:spLocks noChangeShapeType="1"/>
          </p:cNvSpPr>
          <p:nvPr/>
        </p:nvSpPr>
        <p:spPr bwMode="auto">
          <a:xfrm flipV="1">
            <a:off x="9445625" y="4165601"/>
            <a:ext cx="0" cy="1954213"/>
          </a:xfrm>
          <a:prstGeom prst="line">
            <a:avLst/>
          </a:prstGeom>
          <a:noFill/>
          <a:ln w="25400">
            <a:solidFill>
              <a:srgbClr val="00FF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6758" name="Text Box 22"/>
          <p:cNvSpPr txBox="1">
            <a:spLocks noChangeArrowheads="1"/>
          </p:cNvSpPr>
          <p:nvPr/>
        </p:nvSpPr>
        <p:spPr bwMode="auto">
          <a:xfrm>
            <a:off x="7791450" y="6097588"/>
            <a:ext cx="2514600" cy="336550"/>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FFFF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600"/>
              <a:t>Null Distribution of T</a:t>
            </a:r>
          </a:p>
        </p:txBody>
      </p:sp>
      <p:sp>
        <p:nvSpPr>
          <p:cNvPr id="116759" name="Text Box 23"/>
          <p:cNvSpPr txBox="1">
            <a:spLocks noChangeArrowheads="1"/>
          </p:cNvSpPr>
          <p:nvPr/>
        </p:nvSpPr>
        <p:spPr bwMode="auto">
          <a:xfrm>
            <a:off x="9902826" y="2655888"/>
            <a:ext cx="239713" cy="366712"/>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FFFF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a:spAutoFit/>
          </a:bodyPr>
          <a:lstStyle/>
          <a:p>
            <a:pPr eaLnBrk="1" hangingPunct="1">
              <a:spcBef>
                <a:spcPct val="50000"/>
              </a:spcBef>
            </a:pPr>
            <a:r>
              <a:rPr lang="en-US" b="1">
                <a:sym typeface="Symbol" pitchFamily="18" charset="2"/>
              </a:rPr>
              <a:t></a:t>
            </a:r>
          </a:p>
        </p:txBody>
      </p:sp>
      <p:sp>
        <p:nvSpPr>
          <p:cNvPr id="116760" name="Text Box 24"/>
          <p:cNvSpPr txBox="1">
            <a:spLocks noChangeArrowheads="1"/>
          </p:cNvSpPr>
          <p:nvPr/>
        </p:nvSpPr>
        <p:spPr bwMode="auto">
          <a:xfrm>
            <a:off x="9710738" y="1208088"/>
            <a:ext cx="508000" cy="457200"/>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FFFF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i="1">
                <a:latin typeface="Times New Roman" pitchFamily="18" charset="0"/>
              </a:rPr>
              <a:t>u</a:t>
            </a:r>
            <a:r>
              <a:rPr lang="en-US" sz="2400" baseline="-25000">
                <a:latin typeface="Times New Roman" pitchFamily="18" charset="0"/>
                <a:sym typeface="Symbol" pitchFamily="18" charset="2"/>
              </a:rPr>
              <a:t></a:t>
            </a:r>
          </a:p>
        </p:txBody>
      </p:sp>
      <p:sp>
        <p:nvSpPr>
          <p:cNvPr id="116761" name="Rectangle 25"/>
          <p:cNvSpPr>
            <a:spLocks noChangeArrowheads="1"/>
          </p:cNvSpPr>
          <p:nvPr/>
        </p:nvSpPr>
        <p:spPr bwMode="auto">
          <a:xfrm>
            <a:off x="1943100" y="3573016"/>
            <a:ext cx="5638800" cy="1096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993366"/>
              </a:buClr>
              <a:buFont typeface="Arial"/>
              <a:buChar char="•"/>
            </a:pPr>
            <a:r>
              <a:rPr lang="en-GB" sz="2000" b="1" dirty="0"/>
              <a:t>Conclusion about the hypothesis:</a:t>
            </a:r>
          </a:p>
          <a:p>
            <a:pPr marL="342900" indent="-342900">
              <a:spcBef>
                <a:spcPct val="20000"/>
              </a:spcBef>
              <a:buClr>
                <a:srgbClr val="993366"/>
              </a:buClr>
            </a:pPr>
            <a:r>
              <a:rPr lang="en-GB" sz="2000" dirty="0"/>
              <a:t>     We reject the null hypothesis in favour of the alternative hypothesis if </a:t>
            </a:r>
            <a:r>
              <a:rPr lang="en-GB" sz="2000" i="1" dirty="0"/>
              <a:t>t </a:t>
            </a:r>
            <a:r>
              <a:rPr lang="en-GB" sz="2000" dirty="0"/>
              <a:t>&gt; </a:t>
            </a:r>
            <a:r>
              <a:rPr lang="en-GB" sz="2000" i="1" dirty="0">
                <a:sym typeface="Wingdings" pitchFamily="2" charset="2"/>
              </a:rPr>
              <a:t>u</a:t>
            </a:r>
            <a:r>
              <a:rPr lang="el-GR" sz="2000" i="1" baseline="-25000" dirty="0">
                <a:latin typeface=""/>
              </a:rPr>
              <a:t>α</a:t>
            </a:r>
            <a:endParaRPr lang="en-GB" sz="2000" dirty="0"/>
          </a:p>
        </p:txBody>
      </p:sp>
      <p:graphicFrame>
        <p:nvGraphicFramePr>
          <p:cNvPr id="116762" name="Object 26"/>
          <p:cNvGraphicFramePr>
            <a:graphicFrameLocks noChangeAspect="1"/>
          </p:cNvGraphicFramePr>
          <p:nvPr/>
        </p:nvGraphicFramePr>
        <p:xfrm>
          <a:off x="3670300" y="2806700"/>
          <a:ext cx="2209800" cy="452438"/>
        </p:xfrm>
        <a:graphic>
          <a:graphicData uri="http://schemas.openxmlformats.org/presentationml/2006/ole">
            <mc:AlternateContent xmlns:mc="http://schemas.openxmlformats.org/markup-compatibility/2006">
              <mc:Choice xmlns:v="urn:schemas-microsoft-com:vml" Requires="v">
                <p:oleObj spid="_x0000_s1029" name="Equation" r:id="rId5" imgW="1180800" imgH="241200" progId="Equation.3">
                  <p:embed/>
                </p:oleObj>
              </mc:Choice>
              <mc:Fallback>
                <p:oleObj name="Equation" r:id="rId5" imgW="118080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0300" y="2806700"/>
                        <a:ext cx="2209800" cy="4524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3971764" y="6207696"/>
                <a:ext cx="1836204" cy="461665"/>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a:rPr>
                        <m:t>𝑝</m:t>
                      </m:r>
                      <m:d>
                        <m:dPr>
                          <m:ctrlPr>
                            <a:rPr lang="en-GB" sz="2400" i="1">
                              <a:latin typeface="Cambria Math" panose="02040503050406030204" pitchFamily="18" charset="0"/>
                            </a:rPr>
                          </m:ctrlPr>
                        </m:dPr>
                        <m:e>
                          <m:r>
                            <a:rPr lang="en-GB" sz="2400" i="1">
                              <a:latin typeface="Cambria Math"/>
                            </a:rPr>
                            <m:t>𝑇</m:t>
                          </m:r>
                          <m:r>
                            <a:rPr lang="en-GB" sz="2400" i="1">
                              <a:latin typeface="Cambria Math"/>
                            </a:rPr>
                            <m:t>&gt;</m:t>
                          </m:r>
                          <m:r>
                            <a:rPr lang="en-GB" sz="2400" i="1">
                              <a:latin typeface="Cambria Math"/>
                            </a:rPr>
                            <m:t>𝑡</m:t>
                          </m:r>
                          <m:r>
                            <a:rPr lang="en-GB" sz="2400" i="1">
                              <a:latin typeface="Cambria Math"/>
                            </a:rPr>
                            <m:t>|</m:t>
                          </m:r>
                          <m:sSub>
                            <m:sSubPr>
                              <m:ctrlPr>
                                <a:rPr lang="en-GB" sz="2400" i="1">
                                  <a:latin typeface="Cambria Math" panose="02040503050406030204" pitchFamily="18" charset="0"/>
                                </a:rPr>
                              </m:ctrlPr>
                            </m:sSubPr>
                            <m:e>
                              <m:r>
                                <a:rPr lang="en-GB" sz="2400" i="1">
                                  <a:latin typeface="Cambria Math"/>
                                </a:rPr>
                                <m:t>𝐻</m:t>
                              </m:r>
                            </m:e>
                            <m:sub>
                              <m:r>
                                <a:rPr lang="en-GB" sz="2400" i="1">
                                  <a:latin typeface="Cambria Math"/>
                                </a:rPr>
                                <m:t>0</m:t>
                              </m:r>
                            </m:sub>
                          </m:sSub>
                        </m:e>
                      </m:d>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2447764" y="6207695"/>
                <a:ext cx="1836204" cy="461665"/>
              </a:xfrm>
              <a:prstGeom prst="rect">
                <a:avLst/>
              </a:prstGeom>
              <a:blipFill rotWithShape="1">
                <a:blip r:embed="rId7"/>
                <a:stretch>
                  <a:fillRect/>
                </a:stretch>
              </a:blipFill>
              <a:ln>
                <a:solidFill>
                  <a:schemeClr val="tx1"/>
                </a:solidFill>
              </a:ln>
              <a:effectLst>
                <a:outerShdw blurRad="50800" dist="38100" dir="2700000" algn="tl"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2126761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7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7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7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67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67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67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676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67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67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67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67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67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675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67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67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P spid="116744" grpId="0" animBg="1"/>
      <p:bldP spid="116746" grpId="0" animBg="1"/>
      <p:bldP spid="116747" grpId="0"/>
      <p:bldP spid="116749" grpId="0"/>
      <p:bldP spid="116753" grpId="0" animBg="1"/>
      <p:bldP spid="116755" grpId="0"/>
      <p:bldP spid="116756" grpId="0"/>
      <p:bldP spid="116757" grpId="0" animBg="1"/>
      <p:bldP spid="116758" grpId="0"/>
      <p:bldP spid="116759" grpId="0"/>
      <p:bldP spid="116760" grpId="0"/>
      <p:bldP spid="116761"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Contrasts</a:t>
            </a:r>
            <a:br>
              <a:rPr lang="en-GB" dirty="0"/>
            </a:br>
            <a:endParaRPr lang="en-GB" dirty="0"/>
          </a:p>
        </p:txBody>
      </p:sp>
      <p:sp>
        <p:nvSpPr>
          <p:cNvPr id="3" name="Content Placeholder 2"/>
          <p:cNvSpPr>
            <a:spLocks noGrp="1"/>
          </p:cNvSpPr>
          <p:nvPr>
            <p:ph idx="1"/>
          </p:nvPr>
        </p:nvSpPr>
        <p:spPr/>
        <p:txBody>
          <a:bodyPr/>
          <a:lstStyle/>
          <a:p>
            <a:r>
              <a:rPr lang="en-GB" dirty="0"/>
              <a:t>It is often of interest to see whether a </a:t>
            </a:r>
            <a:r>
              <a:rPr lang="en-GB" dirty="0" smtClean="0"/>
              <a:t>linear combination </a:t>
            </a:r>
            <a:r>
              <a:rPr lang="en-GB" dirty="0"/>
              <a:t>of the parameters are significant.</a:t>
            </a:r>
            <a:br>
              <a:rPr lang="en-GB" dirty="0"/>
            </a:br>
            <a:endParaRPr lang="en-GB" dirty="0" smtClean="0"/>
          </a:p>
          <a:p>
            <a:r>
              <a:rPr lang="en-GB" dirty="0"/>
              <a:t>The term </a:t>
            </a:r>
            <a:r>
              <a:rPr lang="en-GB" dirty="0" err="1"/>
              <a:t>cT</a:t>
            </a:r>
            <a:r>
              <a:rPr lang="en-GB" dirty="0"/>
              <a:t>β specifies a linear combination </a:t>
            </a:r>
            <a:r>
              <a:rPr lang="en-GB" dirty="0" smtClean="0"/>
              <a:t>of the </a:t>
            </a:r>
            <a:r>
              <a:rPr lang="en-GB" dirty="0"/>
              <a:t>estimated parameters, i.e.</a:t>
            </a:r>
            <a:br>
              <a:rPr lang="en-GB" dirty="0"/>
            </a:br>
            <a:endParaRPr lang="en-GB" dirty="0" smtClean="0"/>
          </a:p>
          <a:p>
            <a:endParaRPr lang="en-GB" dirty="0"/>
          </a:p>
          <a:p>
            <a:r>
              <a:rPr lang="en-GB" dirty="0"/>
              <a:t>Here c is called a </a:t>
            </a:r>
            <a:r>
              <a:rPr lang="en-GB" dirty="0">
                <a:solidFill>
                  <a:srgbClr val="FF0000"/>
                </a:solidFill>
              </a:rPr>
              <a:t>contrast vector</a:t>
            </a:r>
            <a:r>
              <a:rPr lang="en-GB" dirty="0"/>
              <a:t>.</a:t>
            </a:r>
            <a:br>
              <a:rPr lang="en-GB" dirty="0"/>
            </a:br>
            <a:endParaRPr lang="en-GB" dirty="0"/>
          </a:p>
        </p:txBody>
      </p:sp>
      <p:pic>
        <p:nvPicPr>
          <p:cNvPr id="4" name="Picture 3"/>
          <p:cNvPicPr>
            <a:picLocks noChangeAspect="1"/>
          </p:cNvPicPr>
          <p:nvPr/>
        </p:nvPicPr>
        <p:blipFill>
          <a:blip r:embed="rId2"/>
          <a:stretch>
            <a:fillRect/>
          </a:stretch>
        </p:blipFill>
        <p:spPr>
          <a:xfrm>
            <a:off x="4099499" y="4138208"/>
            <a:ext cx="4460841" cy="555824"/>
          </a:xfrm>
          <a:prstGeom prst="rect">
            <a:avLst/>
          </a:prstGeom>
        </p:spPr>
      </p:pic>
    </p:spTree>
    <p:extLst>
      <p:ext uri="{BB962C8B-B14F-4D97-AF65-F5344CB8AC3E}">
        <p14:creationId xmlns:p14="http://schemas.microsoft.com/office/powerpoint/2010/main" val="734659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Example</a:t>
            </a:r>
            <a:br>
              <a:rPr lang="en-GB" dirty="0"/>
            </a:br>
            <a:endParaRPr lang="en-GB" dirty="0"/>
          </a:p>
        </p:txBody>
      </p:sp>
      <p:sp>
        <p:nvSpPr>
          <p:cNvPr id="3" name="Content Placeholder 2"/>
          <p:cNvSpPr>
            <a:spLocks noGrp="1"/>
          </p:cNvSpPr>
          <p:nvPr>
            <p:ph idx="1"/>
          </p:nvPr>
        </p:nvSpPr>
        <p:spPr>
          <a:xfrm>
            <a:off x="838200" y="1572031"/>
            <a:ext cx="10515600" cy="4351338"/>
          </a:xfrm>
        </p:spPr>
        <p:txBody>
          <a:bodyPr/>
          <a:lstStyle/>
          <a:p>
            <a:r>
              <a:rPr lang="en-GB" dirty="0"/>
              <a:t>Event-related experiment with two types of stimuli.</a:t>
            </a:r>
            <a:br>
              <a:rPr lang="en-GB" dirty="0"/>
            </a:br>
            <a:endParaRPr lang="en-GB" dirty="0"/>
          </a:p>
        </p:txBody>
      </p:sp>
      <p:pic>
        <p:nvPicPr>
          <p:cNvPr id="4" name="Picture 3"/>
          <p:cNvPicPr>
            <a:picLocks noChangeAspect="1"/>
          </p:cNvPicPr>
          <p:nvPr/>
        </p:nvPicPr>
        <p:blipFill>
          <a:blip r:embed="rId2"/>
          <a:stretch>
            <a:fillRect/>
          </a:stretch>
        </p:blipFill>
        <p:spPr>
          <a:xfrm>
            <a:off x="1368357" y="2339874"/>
            <a:ext cx="9455285" cy="4177658"/>
          </a:xfrm>
          <a:prstGeom prst="rect">
            <a:avLst/>
          </a:prstGeom>
        </p:spPr>
      </p:pic>
    </p:spTree>
    <p:extLst>
      <p:ext uri="{BB962C8B-B14F-4D97-AF65-F5344CB8AC3E}">
        <p14:creationId xmlns:p14="http://schemas.microsoft.com/office/powerpoint/2010/main" val="233624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Introduction</a:t>
            </a:r>
          </a:p>
          <a:p>
            <a:r>
              <a:rPr lang="en-GB" dirty="0"/>
              <a:t>GLM</a:t>
            </a:r>
          </a:p>
          <a:p>
            <a:r>
              <a:rPr lang="en-GB" dirty="0" smtClean="0"/>
              <a:t>Design Matrix</a:t>
            </a:r>
          </a:p>
          <a:p>
            <a:r>
              <a:rPr lang="en-GB" dirty="0" smtClean="0"/>
              <a:t>Contrasts</a:t>
            </a:r>
          </a:p>
          <a:p>
            <a:r>
              <a:rPr lang="en-GB" dirty="0" smtClean="0"/>
              <a:t>Inference</a:t>
            </a:r>
          </a:p>
          <a:p>
            <a:r>
              <a:rPr lang="en-GB" dirty="0" smtClean="0"/>
              <a:t>Methodology</a:t>
            </a:r>
            <a:endParaRPr lang="en-GB" dirty="0"/>
          </a:p>
        </p:txBody>
      </p:sp>
      <p:sp>
        <p:nvSpPr>
          <p:cNvPr id="4" name="Rectangle 3"/>
          <p:cNvSpPr/>
          <p:nvPr/>
        </p:nvSpPr>
        <p:spPr>
          <a:xfrm>
            <a:off x="838200" y="1825625"/>
            <a:ext cx="2587388" cy="1518076"/>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7378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T-contrast</a:t>
            </a:r>
            <a:endParaRPr lang="en-GB" dirty="0"/>
          </a:p>
        </p:txBody>
      </p:sp>
      <p:sp>
        <p:nvSpPr>
          <p:cNvPr id="3" name="Content Placeholder 2"/>
          <p:cNvSpPr>
            <a:spLocks noGrp="1"/>
          </p:cNvSpPr>
          <p:nvPr>
            <p:ph idx="1"/>
          </p:nvPr>
        </p:nvSpPr>
        <p:spPr/>
        <p:txBody>
          <a:bodyPr/>
          <a:lstStyle/>
          <a:p>
            <a:r>
              <a:rPr lang="en-GB" dirty="0" smtClean="0">
                <a:solidFill>
                  <a:srgbClr val="C00000"/>
                </a:solidFill>
              </a:rPr>
              <a:t>One-dimensional</a:t>
            </a:r>
            <a:r>
              <a:rPr lang="en-GB" dirty="0" smtClean="0"/>
              <a:t> and </a:t>
            </a:r>
            <a:r>
              <a:rPr lang="en-GB" dirty="0" smtClean="0">
                <a:solidFill>
                  <a:srgbClr val="C00000"/>
                </a:solidFill>
              </a:rPr>
              <a:t>directional</a:t>
            </a:r>
          </a:p>
          <a:p>
            <a:pPr lvl="1"/>
            <a:r>
              <a:rPr lang="en-GB" dirty="0" err="1" smtClean="0"/>
              <a:t>eg</a:t>
            </a:r>
            <a:r>
              <a:rPr lang="en-GB" dirty="0" smtClean="0"/>
              <a:t>  </a:t>
            </a:r>
            <a:r>
              <a:rPr lang="en-GB" dirty="0" err="1" smtClean="0">
                <a:solidFill>
                  <a:srgbClr val="7030A0"/>
                </a:solidFill>
              </a:rPr>
              <a:t>c</a:t>
            </a:r>
            <a:r>
              <a:rPr lang="en-GB" baseline="30000" dirty="0" err="1" smtClean="0">
                <a:solidFill>
                  <a:srgbClr val="7030A0"/>
                </a:solidFill>
              </a:rPr>
              <a:t>T</a:t>
            </a:r>
            <a:r>
              <a:rPr lang="en-GB" dirty="0" smtClean="0">
                <a:solidFill>
                  <a:srgbClr val="7030A0"/>
                </a:solidFill>
              </a:rPr>
              <a:t> = [ 1  0  0  0 ... ] </a:t>
            </a:r>
            <a:r>
              <a:rPr lang="en-GB" dirty="0" smtClean="0"/>
              <a:t>tests </a:t>
            </a:r>
            <a:r>
              <a:rPr lang="el-GR" dirty="0" smtClean="0"/>
              <a:t>β</a:t>
            </a:r>
            <a:r>
              <a:rPr lang="en-GB" baseline="-25000" dirty="0" smtClean="0"/>
              <a:t>1</a:t>
            </a:r>
            <a:r>
              <a:rPr lang="en-GB" dirty="0" smtClean="0"/>
              <a:t> &gt; 0, against the null hypothesis H</a:t>
            </a:r>
            <a:r>
              <a:rPr lang="en-GB" baseline="-25000" dirty="0" smtClean="0"/>
              <a:t>0</a:t>
            </a:r>
            <a:r>
              <a:rPr lang="en-GB" dirty="0" smtClean="0"/>
              <a:t>: </a:t>
            </a:r>
            <a:r>
              <a:rPr lang="el-GR" dirty="0" smtClean="0"/>
              <a:t>β</a:t>
            </a:r>
            <a:r>
              <a:rPr lang="en-GB" baseline="-25000" dirty="0" smtClean="0"/>
              <a:t>1</a:t>
            </a:r>
            <a:r>
              <a:rPr lang="en-GB" dirty="0" smtClean="0"/>
              <a:t>=0</a:t>
            </a:r>
          </a:p>
          <a:p>
            <a:pPr lvl="1"/>
            <a:r>
              <a:rPr lang="en-GB" dirty="0" smtClean="0"/>
              <a:t>Equivalent to a one-tailed / unilateral t-test</a:t>
            </a:r>
          </a:p>
          <a:p>
            <a:pPr lvl="1"/>
            <a:endParaRPr lang="en-GB" dirty="0" smtClean="0">
              <a:solidFill>
                <a:srgbClr val="7030A0"/>
              </a:solidFill>
            </a:endParaRPr>
          </a:p>
          <a:p>
            <a:r>
              <a:rPr lang="en-GB" dirty="0" smtClean="0"/>
              <a:t>Function: </a:t>
            </a:r>
          </a:p>
          <a:p>
            <a:pPr lvl="1"/>
            <a:r>
              <a:rPr lang="en-GB" dirty="0" smtClean="0"/>
              <a:t>Assess the </a:t>
            </a:r>
            <a:r>
              <a:rPr lang="en-GB" dirty="0" smtClean="0">
                <a:solidFill>
                  <a:srgbClr val="C00000"/>
                </a:solidFill>
              </a:rPr>
              <a:t>effect of one parameter </a:t>
            </a:r>
            <a:r>
              <a:rPr lang="en-GB" dirty="0" smtClean="0"/>
              <a:t>(</a:t>
            </a:r>
            <a:r>
              <a:rPr lang="en-GB" dirty="0" err="1" smtClean="0"/>
              <a:t>c</a:t>
            </a:r>
            <a:r>
              <a:rPr lang="en-GB" baseline="30000" dirty="0" err="1" smtClean="0"/>
              <a:t>T</a:t>
            </a:r>
            <a:r>
              <a:rPr lang="en-GB" dirty="0" smtClean="0"/>
              <a:t> = [1 0 0 0]) </a:t>
            </a:r>
          </a:p>
          <a:p>
            <a:pPr lvl="1">
              <a:buNone/>
            </a:pPr>
            <a:r>
              <a:rPr lang="en-GB" dirty="0" smtClean="0"/>
              <a:t>OR</a:t>
            </a:r>
          </a:p>
          <a:p>
            <a:pPr lvl="1"/>
            <a:r>
              <a:rPr lang="en-GB" dirty="0" smtClean="0">
                <a:solidFill>
                  <a:srgbClr val="C00000"/>
                </a:solidFill>
              </a:rPr>
              <a:t>Compare</a:t>
            </a:r>
            <a:r>
              <a:rPr lang="en-GB" dirty="0" smtClean="0"/>
              <a:t> specific combinations of parameters </a:t>
            </a:r>
          </a:p>
          <a:p>
            <a:pPr marL="457200" lvl="1" indent="0">
              <a:buNone/>
            </a:pPr>
            <a:r>
              <a:rPr lang="en-GB" dirty="0" smtClean="0"/>
              <a:t>(</a:t>
            </a:r>
            <a:r>
              <a:rPr lang="en-GB" dirty="0" err="1" smtClean="0"/>
              <a:t>c</a:t>
            </a:r>
            <a:r>
              <a:rPr lang="en-GB" baseline="30000" dirty="0" err="1" smtClean="0"/>
              <a:t>T</a:t>
            </a:r>
            <a:r>
              <a:rPr lang="en-GB" dirty="0" smtClean="0"/>
              <a:t> = [-1 1 0 0])</a:t>
            </a:r>
          </a:p>
          <a:p>
            <a:endParaRPr lang="en-GB" dirty="0"/>
          </a:p>
        </p:txBody>
      </p:sp>
    </p:spTree>
    <p:extLst>
      <p:ext uri="{BB962C8B-B14F-4D97-AF65-F5344CB8AC3E}">
        <p14:creationId xmlns:p14="http://schemas.microsoft.com/office/powerpoint/2010/main" val="109774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T-test</a:t>
            </a:r>
            <a:br>
              <a:rPr lang="en-GB" dirty="0"/>
            </a:br>
            <a:endParaRPr lang="en-GB" dirty="0"/>
          </a:p>
        </p:txBody>
      </p:sp>
      <p:sp>
        <p:nvSpPr>
          <p:cNvPr id="3" name="Content Placeholder 2"/>
          <p:cNvSpPr>
            <a:spLocks noGrp="1"/>
          </p:cNvSpPr>
          <p:nvPr>
            <p:ph idx="1"/>
          </p:nvPr>
        </p:nvSpPr>
        <p:spPr>
          <a:xfrm>
            <a:off x="838199" y="1825625"/>
            <a:ext cx="10737715" cy="4351338"/>
          </a:xfrm>
        </p:spPr>
        <p:txBody>
          <a:bodyPr>
            <a:normAutofit fontScale="92500" lnSpcReduction="10000"/>
          </a:bodyPr>
          <a:lstStyle/>
          <a:p>
            <a:r>
              <a:rPr lang="en-GB" dirty="0" smtClean="0"/>
              <a:t>To test</a:t>
            </a:r>
          </a:p>
          <a:p>
            <a:endParaRPr lang="en-GB" dirty="0"/>
          </a:p>
          <a:p>
            <a:r>
              <a:rPr lang="en-GB" dirty="0"/>
              <a:t>use the t-statistic</a:t>
            </a:r>
            <a:r>
              <a:rPr lang="en-GB" dirty="0" smtClean="0"/>
              <a:t>:</a:t>
            </a:r>
          </a:p>
          <a:p>
            <a:endParaRPr lang="en-GB" dirty="0"/>
          </a:p>
          <a:p>
            <a:endParaRPr lang="en-GB" dirty="0" smtClean="0"/>
          </a:p>
          <a:p>
            <a:endParaRPr lang="en-GB" dirty="0"/>
          </a:p>
          <a:p>
            <a:endParaRPr lang="en-GB" dirty="0" smtClean="0"/>
          </a:p>
          <a:p>
            <a:r>
              <a:rPr lang="en-GB" dirty="0"/>
              <a:t>Under </a:t>
            </a:r>
            <a:r>
              <a:rPr lang="en-GB" dirty="0" smtClean="0"/>
              <a:t>H</a:t>
            </a:r>
            <a:r>
              <a:rPr lang="en-GB" sz="1700" dirty="0" smtClean="0"/>
              <a:t>0</a:t>
            </a:r>
            <a:r>
              <a:rPr lang="en-GB" dirty="0"/>
              <a:t>, T is approximately t(ν) </a:t>
            </a:r>
            <a:r>
              <a:rPr lang="en-GB" dirty="0" smtClean="0"/>
              <a:t>with:</a:t>
            </a:r>
            <a:r>
              <a:rPr lang="en-GB" dirty="0"/>
              <a:t/>
            </a:r>
            <a:br>
              <a:rPr lang="en-GB" dirty="0"/>
            </a:br>
            <a:r>
              <a:rPr lang="en-GB" dirty="0"/>
              <a:t/>
            </a:r>
            <a:br>
              <a:rPr lang="en-GB" dirty="0"/>
            </a:br>
            <a:endParaRPr lang="en-GB" dirty="0" smtClean="0"/>
          </a:p>
          <a:p>
            <a:endParaRPr lang="en-GB" dirty="0"/>
          </a:p>
        </p:txBody>
      </p:sp>
      <p:pic>
        <p:nvPicPr>
          <p:cNvPr id="4" name="Picture 3"/>
          <p:cNvPicPr>
            <a:picLocks noChangeAspect="1"/>
          </p:cNvPicPr>
          <p:nvPr/>
        </p:nvPicPr>
        <p:blipFill>
          <a:blip r:embed="rId2"/>
          <a:stretch>
            <a:fillRect/>
          </a:stretch>
        </p:blipFill>
        <p:spPr>
          <a:xfrm>
            <a:off x="3346315" y="2100973"/>
            <a:ext cx="4468947" cy="739505"/>
          </a:xfrm>
          <a:prstGeom prst="rect">
            <a:avLst/>
          </a:prstGeom>
        </p:spPr>
      </p:pic>
      <p:pic>
        <p:nvPicPr>
          <p:cNvPr id="5" name="Picture 4"/>
          <p:cNvPicPr>
            <a:picLocks noChangeAspect="1"/>
          </p:cNvPicPr>
          <p:nvPr/>
        </p:nvPicPr>
        <p:blipFill>
          <a:blip r:embed="rId3"/>
          <a:stretch>
            <a:fillRect/>
          </a:stretch>
        </p:blipFill>
        <p:spPr>
          <a:xfrm>
            <a:off x="4669277" y="3391258"/>
            <a:ext cx="3307404" cy="1375299"/>
          </a:xfrm>
          <a:prstGeom prst="rect">
            <a:avLst/>
          </a:prstGeom>
        </p:spPr>
      </p:pic>
      <p:pic>
        <p:nvPicPr>
          <p:cNvPr id="6" name="Picture 5"/>
          <p:cNvPicPr>
            <a:picLocks noChangeAspect="1"/>
          </p:cNvPicPr>
          <p:nvPr/>
        </p:nvPicPr>
        <p:blipFill>
          <a:blip r:embed="rId4"/>
          <a:stretch>
            <a:fillRect/>
          </a:stretch>
        </p:blipFill>
        <p:spPr>
          <a:xfrm>
            <a:off x="7502120" y="5006772"/>
            <a:ext cx="2243239" cy="1305128"/>
          </a:xfrm>
          <a:prstGeom prst="rect">
            <a:avLst/>
          </a:prstGeom>
        </p:spPr>
      </p:pic>
      <p:sp>
        <p:nvSpPr>
          <p:cNvPr id="8" name="Rectangle 16"/>
          <p:cNvSpPr>
            <a:spLocks noChangeArrowheads="1"/>
          </p:cNvSpPr>
          <p:nvPr/>
        </p:nvSpPr>
        <p:spPr bwMode="auto">
          <a:xfrm>
            <a:off x="10041832" y="3125433"/>
            <a:ext cx="1274763" cy="920750"/>
          </a:xfrm>
          <a:prstGeom prst="rect">
            <a:avLst/>
          </a:prstGeom>
          <a:noFill/>
          <a:ln w="9525">
            <a:noFill/>
            <a:miter lim="800000"/>
            <a:headEnd/>
            <a:tailEnd/>
          </a:ln>
        </p:spPr>
        <p:txBody>
          <a:bodyPr wrap="none" lIns="90488" tIns="44450" rIns="90488" bIns="44450">
            <a:spAutoFit/>
          </a:bodyPr>
          <a:lstStyle/>
          <a:p>
            <a:pPr algn="ctr" defTabSz="457200"/>
            <a:r>
              <a:rPr lang="en-GB" b="1" i="1" dirty="0">
                <a:solidFill>
                  <a:srgbClr val="7030A0"/>
                </a:solidFill>
              </a:rPr>
              <a:t>contrast</a:t>
            </a:r>
            <a:r>
              <a:rPr lang="en-GB" b="1" dirty="0">
                <a:solidFill>
                  <a:srgbClr val="7030A0"/>
                </a:solidFill>
              </a:rPr>
              <a:t> of</a:t>
            </a:r>
            <a:br>
              <a:rPr lang="en-GB" b="1" dirty="0">
                <a:solidFill>
                  <a:srgbClr val="7030A0"/>
                </a:solidFill>
              </a:rPr>
            </a:br>
            <a:r>
              <a:rPr lang="en-GB" b="1" dirty="0">
                <a:solidFill>
                  <a:srgbClr val="7030A0"/>
                </a:solidFill>
              </a:rPr>
              <a:t>estimated</a:t>
            </a:r>
            <a:br>
              <a:rPr lang="en-GB" b="1" dirty="0">
                <a:solidFill>
                  <a:srgbClr val="7030A0"/>
                </a:solidFill>
              </a:rPr>
            </a:br>
            <a:r>
              <a:rPr lang="en-GB" b="1" dirty="0">
                <a:solidFill>
                  <a:srgbClr val="7030A0"/>
                </a:solidFill>
              </a:rPr>
              <a:t>parameters</a:t>
            </a:r>
          </a:p>
        </p:txBody>
      </p:sp>
      <p:sp>
        <p:nvSpPr>
          <p:cNvPr id="9" name="Rectangle 15"/>
          <p:cNvSpPr>
            <a:spLocks noChangeArrowheads="1"/>
          </p:cNvSpPr>
          <p:nvPr/>
        </p:nvSpPr>
        <p:spPr bwMode="auto">
          <a:xfrm>
            <a:off x="9177034" y="3813679"/>
            <a:ext cx="568325" cy="396875"/>
          </a:xfrm>
          <a:prstGeom prst="rect">
            <a:avLst/>
          </a:prstGeom>
          <a:noFill/>
          <a:ln w="9525">
            <a:noFill/>
            <a:miter lim="800000"/>
            <a:headEnd/>
            <a:tailEnd/>
          </a:ln>
        </p:spPr>
        <p:txBody>
          <a:bodyPr wrap="none" lIns="90488" tIns="44450" rIns="90488" bIns="44450">
            <a:spAutoFit/>
          </a:bodyPr>
          <a:lstStyle/>
          <a:p>
            <a:pPr defTabSz="457200"/>
            <a:r>
              <a:rPr lang="en-GB" sz="2000" i="1" dirty="0">
                <a:solidFill>
                  <a:srgbClr val="7030A0"/>
                </a:solidFill>
                <a:latin typeface="Times New Roman" pitchFamily="18" charset="0"/>
              </a:rPr>
              <a:t>T</a:t>
            </a:r>
            <a:r>
              <a:rPr lang="en-GB" sz="2000" b="1" dirty="0">
                <a:solidFill>
                  <a:srgbClr val="7030A0"/>
                </a:solidFill>
              </a:rPr>
              <a:t> =</a:t>
            </a:r>
            <a:r>
              <a:rPr lang="en-GB" sz="2000" b="1" dirty="0">
                <a:solidFill>
                  <a:prstClr val="black"/>
                </a:solidFill>
              </a:rPr>
              <a:t> </a:t>
            </a:r>
          </a:p>
        </p:txBody>
      </p:sp>
      <p:sp>
        <p:nvSpPr>
          <p:cNvPr id="10" name="Line 18"/>
          <p:cNvSpPr>
            <a:spLocks noChangeShapeType="1"/>
          </p:cNvSpPr>
          <p:nvPr/>
        </p:nvSpPr>
        <p:spPr bwMode="auto">
          <a:xfrm flipV="1">
            <a:off x="9975359" y="4029585"/>
            <a:ext cx="1295400" cy="3175"/>
          </a:xfrm>
          <a:prstGeom prst="line">
            <a:avLst/>
          </a:prstGeom>
          <a:noFill/>
          <a:ln w="25400">
            <a:solidFill>
              <a:srgbClr val="7030A0"/>
            </a:solidFill>
            <a:round/>
            <a:headEnd type="none" w="sm" len="sm"/>
            <a:tailEnd type="none" w="sm" len="sm"/>
          </a:ln>
        </p:spPr>
        <p:txBody>
          <a:bodyPr wrap="none" anchor="ctr"/>
          <a:lstStyle/>
          <a:p>
            <a:pPr defTabSz="457200"/>
            <a:endParaRPr lang="en-ZA">
              <a:solidFill>
                <a:prstClr val="black"/>
              </a:solidFill>
            </a:endParaRPr>
          </a:p>
        </p:txBody>
      </p:sp>
      <p:sp>
        <p:nvSpPr>
          <p:cNvPr id="11" name="Freeform 19"/>
          <p:cNvSpPr>
            <a:spLocks/>
          </p:cNvSpPr>
          <p:nvPr/>
        </p:nvSpPr>
        <p:spPr bwMode="auto">
          <a:xfrm>
            <a:off x="9818587" y="4123196"/>
            <a:ext cx="1568450" cy="577850"/>
          </a:xfrm>
          <a:custGeom>
            <a:avLst/>
            <a:gdLst>
              <a:gd name="T0" fmla="*/ 0 w 1070"/>
              <a:gd name="T1" fmla="*/ 245 h 364"/>
              <a:gd name="T2" fmla="*/ 61 w 1070"/>
              <a:gd name="T3" fmla="*/ 363 h 364"/>
              <a:gd name="T4" fmla="*/ 61 w 1070"/>
              <a:gd name="T5" fmla="*/ 0 h 364"/>
              <a:gd name="T6" fmla="*/ 538 w 1070"/>
              <a:gd name="T7" fmla="*/ 0 h 364"/>
              <a:gd name="T8" fmla="*/ 564 w 1070"/>
              <a:gd name="T9" fmla="*/ 54 h 364"/>
              <a:gd name="T10" fmla="*/ 0 60000 65536"/>
              <a:gd name="T11" fmla="*/ 0 60000 65536"/>
              <a:gd name="T12" fmla="*/ 0 60000 65536"/>
              <a:gd name="T13" fmla="*/ 0 60000 65536"/>
              <a:gd name="T14" fmla="*/ 0 60000 65536"/>
              <a:gd name="T15" fmla="*/ 0 w 1070"/>
              <a:gd name="T16" fmla="*/ 0 h 364"/>
              <a:gd name="T17" fmla="*/ 1070 w 1070"/>
              <a:gd name="T18" fmla="*/ 364 h 364"/>
            </a:gdLst>
            <a:ahLst/>
            <a:cxnLst>
              <a:cxn ang="T10">
                <a:pos x="T0" y="T1"/>
              </a:cxn>
              <a:cxn ang="T11">
                <a:pos x="T2" y="T3"/>
              </a:cxn>
              <a:cxn ang="T12">
                <a:pos x="T4" y="T5"/>
              </a:cxn>
              <a:cxn ang="T13">
                <a:pos x="T6" y="T7"/>
              </a:cxn>
              <a:cxn ang="T14">
                <a:pos x="T8" y="T9"/>
              </a:cxn>
            </a:cxnLst>
            <a:rect l="T15" t="T16" r="T17" b="T18"/>
            <a:pathLst>
              <a:path w="1070" h="364">
                <a:moveTo>
                  <a:pt x="0" y="245"/>
                </a:moveTo>
                <a:lnTo>
                  <a:pt x="114" y="363"/>
                </a:lnTo>
                <a:lnTo>
                  <a:pt x="114" y="0"/>
                </a:lnTo>
                <a:lnTo>
                  <a:pt x="1017" y="0"/>
                </a:lnTo>
                <a:lnTo>
                  <a:pt x="1069" y="54"/>
                </a:lnTo>
              </a:path>
            </a:pathLst>
          </a:custGeom>
          <a:noFill/>
          <a:ln w="25400" cap="rnd" cmpd="sng">
            <a:solidFill>
              <a:srgbClr val="7030A0"/>
            </a:solidFill>
            <a:prstDash val="solid"/>
            <a:round/>
            <a:headEnd type="none" w="sm" len="sm"/>
            <a:tailEnd type="none" w="sm" len="sm"/>
          </a:ln>
        </p:spPr>
        <p:txBody>
          <a:bodyPr/>
          <a:lstStyle/>
          <a:p>
            <a:pPr defTabSz="457200"/>
            <a:endParaRPr lang="en-ZA">
              <a:solidFill>
                <a:prstClr val="black"/>
              </a:solidFill>
            </a:endParaRPr>
          </a:p>
        </p:txBody>
      </p:sp>
      <p:sp>
        <p:nvSpPr>
          <p:cNvPr id="12" name="Rectangle 17"/>
          <p:cNvSpPr>
            <a:spLocks noChangeArrowheads="1"/>
          </p:cNvSpPr>
          <p:nvPr/>
        </p:nvSpPr>
        <p:spPr bwMode="auto">
          <a:xfrm>
            <a:off x="10171213" y="4146959"/>
            <a:ext cx="1016000" cy="644525"/>
          </a:xfrm>
          <a:prstGeom prst="rect">
            <a:avLst/>
          </a:prstGeom>
          <a:noFill/>
          <a:ln w="9525">
            <a:noFill/>
            <a:miter lim="800000"/>
            <a:headEnd/>
            <a:tailEnd/>
          </a:ln>
        </p:spPr>
        <p:txBody>
          <a:bodyPr wrap="none" lIns="90488" tIns="44450" rIns="90488" bIns="44450">
            <a:spAutoFit/>
          </a:bodyPr>
          <a:lstStyle/>
          <a:p>
            <a:pPr algn="ctr" defTabSz="457200"/>
            <a:r>
              <a:rPr lang="en-GB" b="1" dirty="0">
                <a:solidFill>
                  <a:srgbClr val="7030A0"/>
                </a:solidFill>
              </a:rPr>
              <a:t>variance</a:t>
            </a:r>
            <a:br>
              <a:rPr lang="en-GB" b="1" dirty="0">
                <a:solidFill>
                  <a:srgbClr val="7030A0"/>
                </a:solidFill>
              </a:rPr>
            </a:br>
            <a:r>
              <a:rPr lang="en-GB" b="1" dirty="0">
                <a:solidFill>
                  <a:srgbClr val="7030A0"/>
                </a:solidFill>
              </a:rPr>
              <a:t>estimate</a:t>
            </a:r>
          </a:p>
        </p:txBody>
      </p:sp>
    </p:spTree>
    <p:extLst>
      <p:ext uri="{BB962C8B-B14F-4D97-AF65-F5344CB8AC3E}">
        <p14:creationId xmlns:p14="http://schemas.microsoft.com/office/powerpoint/2010/main" val="4195810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T-test summary</a:t>
            </a:r>
            <a:endParaRPr lang="en-GB" dirty="0"/>
          </a:p>
        </p:txBody>
      </p:sp>
      <p:sp>
        <p:nvSpPr>
          <p:cNvPr id="3" name="Content Placeholder 2"/>
          <p:cNvSpPr>
            <a:spLocks noGrp="1"/>
          </p:cNvSpPr>
          <p:nvPr>
            <p:ph idx="1"/>
          </p:nvPr>
        </p:nvSpPr>
        <p:spPr/>
        <p:txBody>
          <a:bodyPr/>
          <a:lstStyle/>
          <a:p>
            <a:r>
              <a:rPr lang="en-US" dirty="0" smtClean="0"/>
              <a:t>T-test is a simple signal-to-noise ratio measures</a:t>
            </a:r>
          </a:p>
          <a:p>
            <a:r>
              <a:rPr lang="en-US" dirty="0" smtClean="0"/>
              <a:t>H</a:t>
            </a:r>
            <a:r>
              <a:rPr lang="en-US" baseline="-25000" dirty="0" smtClean="0"/>
              <a:t>0</a:t>
            </a:r>
            <a:r>
              <a:rPr lang="en-US" dirty="0" smtClean="0"/>
              <a:t>: C</a:t>
            </a:r>
            <a:r>
              <a:rPr lang="en-US" baseline="30000" dirty="0" smtClean="0"/>
              <a:t>T</a:t>
            </a:r>
            <a:r>
              <a:rPr lang="en-US" dirty="0" smtClean="0"/>
              <a:t> </a:t>
            </a:r>
            <a:r>
              <a:rPr lang="el-GR" dirty="0" smtClean="0"/>
              <a:t>β</a:t>
            </a:r>
            <a:r>
              <a:rPr lang="en-US" dirty="0" smtClean="0"/>
              <a:t>=0 vs H</a:t>
            </a:r>
            <a:r>
              <a:rPr lang="en-US" baseline="-25000" dirty="0" smtClean="0"/>
              <a:t>1</a:t>
            </a:r>
            <a:r>
              <a:rPr lang="en-US" dirty="0" smtClean="0"/>
              <a:t>: C</a:t>
            </a:r>
            <a:r>
              <a:rPr lang="en-US" baseline="30000" dirty="0" smtClean="0"/>
              <a:t>T</a:t>
            </a:r>
            <a:r>
              <a:rPr lang="en-US" dirty="0" smtClean="0"/>
              <a:t> </a:t>
            </a:r>
            <a:r>
              <a:rPr lang="el-GR" dirty="0" smtClean="0"/>
              <a:t>β</a:t>
            </a:r>
            <a:r>
              <a:rPr lang="en-US" dirty="0" smtClean="0"/>
              <a:t>&gt;0 </a:t>
            </a:r>
          </a:p>
          <a:p>
            <a:r>
              <a:rPr lang="en-US" dirty="0" smtClean="0"/>
              <a:t>“One” linear hypothesis testing.</a:t>
            </a:r>
          </a:p>
          <a:p>
            <a:r>
              <a:rPr lang="en-US" dirty="0" smtClean="0"/>
              <a:t>We can’t test both </a:t>
            </a:r>
            <a:r>
              <a:rPr lang="el-GR" dirty="0" smtClean="0">
                <a:solidFill>
                  <a:srgbClr val="00B050"/>
                </a:solidFill>
              </a:rPr>
              <a:t>β</a:t>
            </a:r>
            <a:r>
              <a:rPr lang="en-US" baseline="-25000" dirty="0" smtClean="0">
                <a:solidFill>
                  <a:srgbClr val="00B050"/>
                </a:solidFill>
              </a:rPr>
              <a:t>1</a:t>
            </a:r>
            <a:r>
              <a:rPr lang="en-US" dirty="0" smtClean="0">
                <a:solidFill>
                  <a:srgbClr val="00B050"/>
                </a:solidFill>
              </a:rPr>
              <a:t>=0 </a:t>
            </a:r>
            <a:r>
              <a:rPr lang="en-US" dirty="0" smtClean="0"/>
              <a:t>and</a:t>
            </a:r>
            <a:r>
              <a:rPr lang="en-US" dirty="0" smtClean="0">
                <a:solidFill>
                  <a:srgbClr val="00B050"/>
                </a:solidFill>
              </a:rPr>
              <a:t> </a:t>
            </a:r>
            <a:r>
              <a:rPr lang="el-GR" dirty="0">
                <a:solidFill>
                  <a:srgbClr val="00B050"/>
                </a:solidFill>
              </a:rPr>
              <a:t>β</a:t>
            </a:r>
            <a:r>
              <a:rPr lang="en-US" baseline="-25000" dirty="0" smtClean="0">
                <a:solidFill>
                  <a:srgbClr val="00B050"/>
                </a:solidFill>
              </a:rPr>
              <a:t>2</a:t>
            </a:r>
            <a:r>
              <a:rPr lang="en-US" dirty="0" smtClean="0">
                <a:solidFill>
                  <a:srgbClr val="00B050"/>
                </a:solidFill>
              </a:rPr>
              <a:t>=0 </a:t>
            </a:r>
            <a:r>
              <a:rPr lang="en-US" dirty="0" smtClean="0"/>
              <a:t>at a same time</a:t>
            </a:r>
          </a:p>
          <a:p>
            <a:endParaRPr lang="en-US" dirty="0"/>
          </a:p>
          <a:p>
            <a:r>
              <a:rPr lang="en-US" dirty="0" smtClean="0"/>
              <a:t>What if we have many interrelated experimental conditions, e.g. factorial design? </a:t>
            </a:r>
          </a:p>
          <a:p>
            <a:r>
              <a:rPr lang="en-US" dirty="0" smtClean="0"/>
              <a:t>How can we test multiple linear hypothesis?</a:t>
            </a:r>
            <a:endParaRPr lang="en-GB" dirty="0"/>
          </a:p>
        </p:txBody>
      </p:sp>
      <p:sp>
        <p:nvSpPr>
          <p:cNvPr id="4" name="Rectangle 3"/>
          <p:cNvSpPr/>
          <p:nvPr/>
        </p:nvSpPr>
        <p:spPr>
          <a:xfrm>
            <a:off x="6621534" y="2719120"/>
            <a:ext cx="3174648" cy="39241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1950" dirty="0">
                <a:solidFill>
                  <a:srgbClr val="FF0000"/>
                </a:solidFill>
              </a:rPr>
              <a:t>Y</a:t>
            </a:r>
            <a:r>
              <a:rPr lang="en-US" sz="1950" dirty="0"/>
              <a:t> = </a:t>
            </a:r>
            <a:r>
              <a:rPr lang="en-US" sz="1950" dirty="0">
                <a:solidFill>
                  <a:srgbClr val="0000FF"/>
                </a:solidFill>
              </a:rPr>
              <a:t>X1</a:t>
            </a:r>
            <a:r>
              <a:rPr lang="en-US" sz="1950" dirty="0"/>
              <a:t> * </a:t>
            </a:r>
            <a:r>
              <a:rPr lang="el-GR" sz="1950" dirty="0">
                <a:solidFill>
                  <a:srgbClr val="00B050"/>
                </a:solidFill>
              </a:rPr>
              <a:t>β</a:t>
            </a:r>
            <a:r>
              <a:rPr lang="en-US" sz="1950" dirty="0">
                <a:solidFill>
                  <a:srgbClr val="00B050"/>
                </a:solidFill>
              </a:rPr>
              <a:t>1</a:t>
            </a:r>
            <a:r>
              <a:rPr lang="en-US" sz="1950" dirty="0"/>
              <a:t> + </a:t>
            </a:r>
            <a:r>
              <a:rPr lang="en-US" sz="1950" dirty="0">
                <a:solidFill>
                  <a:srgbClr val="0000FF"/>
                </a:solidFill>
              </a:rPr>
              <a:t>X2</a:t>
            </a:r>
            <a:r>
              <a:rPr lang="en-US" sz="1950" dirty="0"/>
              <a:t> * </a:t>
            </a:r>
            <a:r>
              <a:rPr lang="el-GR" sz="1950" dirty="0">
                <a:solidFill>
                  <a:srgbClr val="00B050"/>
                </a:solidFill>
              </a:rPr>
              <a:t>β</a:t>
            </a:r>
            <a:r>
              <a:rPr lang="en-US" sz="1950" dirty="0">
                <a:solidFill>
                  <a:srgbClr val="00B050"/>
                </a:solidFill>
              </a:rPr>
              <a:t>2</a:t>
            </a:r>
            <a:r>
              <a:rPr lang="en-US" sz="1950" dirty="0"/>
              <a:t> +</a:t>
            </a:r>
            <a:r>
              <a:rPr lang="el-GR" sz="1950" dirty="0">
                <a:solidFill>
                  <a:srgbClr val="00B050"/>
                </a:solidFill>
              </a:rPr>
              <a:t> β</a:t>
            </a:r>
            <a:r>
              <a:rPr lang="en-US" sz="1950" dirty="0">
                <a:solidFill>
                  <a:srgbClr val="00B050"/>
                </a:solidFill>
              </a:rPr>
              <a:t>3</a:t>
            </a:r>
            <a:r>
              <a:rPr lang="en-US" sz="1950" dirty="0"/>
              <a:t> + </a:t>
            </a:r>
            <a:r>
              <a:rPr lang="el-GR" sz="1950" dirty="0"/>
              <a:t>ε</a:t>
            </a:r>
            <a:r>
              <a:rPr lang="en-US" sz="1950" dirty="0"/>
              <a:t> </a:t>
            </a:r>
          </a:p>
        </p:txBody>
      </p:sp>
    </p:spTree>
    <p:extLst>
      <p:ext uri="{BB962C8B-B14F-4D97-AF65-F5344CB8AC3E}">
        <p14:creationId xmlns:p14="http://schemas.microsoft.com/office/powerpoint/2010/main" val="1215374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Multiple Contrasts</a:t>
            </a:r>
            <a:endParaRPr lang="en-GB" dirty="0"/>
          </a:p>
        </p:txBody>
      </p:sp>
      <p:sp>
        <p:nvSpPr>
          <p:cNvPr id="3" name="Content Placeholder 2"/>
          <p:cNvSpPr>
            <a:spLocks noGrp="1"/>
          </p:cNvSpPr>
          <p:nvPr>
            <p:ph idx="1"/>
          </p:nvPr>
        </p:nvSpPr>
        <p:spPr/>
        <p:txBody>
          <a:bodyPr/>
          <a:lstStyle/>
          <a:p>
            <a:r>
              <a:rPr lang="en-GB" dirty="0"/>
              <a:t>We often want to make simultaneous tests of</a:t>
            </a:r>
            <a:br>
              <a:rPr lang="en-GB" dirty="0"/>
            </a:br>
            <a:r>
              <a:rPr lang="en-GB" dirty="0"/>
              <a:t>several contrasts at once.</a:t>
            </a:r>
            <a:br>
              <a:rPr lang="en-GB" dirty="0"/>
            </a:br>
            <a:endParaRPr lang="en-GB" dirty="0"/>
          </a:p>
          <a:p>
            <a:r>
              <a:rPr lang="en-GB" dirty="0" smtClean="0"/>
              <a:t> </a:t>
            </a:r>
            <a:r>
              <a:rPr lang="en-GB" dirty="0"/>
              <a:t>Now c is a contrast matrix.</a:t>
            </a:r>
            <a:br>
              <a:rPr lang="en-GB" dirty="0"/>
            </a:br>
            <a:r>
              <a:rPr lang="en-GB" dirty="0"/>
              <a:t>• </a:t>
            </a:r>
            <a:r>
              <a:rPr lang="en-GB" dirty="0" smtClean="0"/>
              <a:t>Assume</a:t>
            </a:r>
            <a:r>
              <a:rPr lang="en-GB" dirty="0"/>
              <a:t/>
            </a:r>
            <a:br>
              <a:rPr lang="en-GB" dirty="0"/>
            </a:br>
            <a:endParaRPr lang="en-GB" dirty="0" smtClean="0"/>
          </a:p>
          <a:p>
            <a:endParaRPr lang="en-GB" dirty="0" smtClean="0"/>
          </a:p>
          <a:p>
            <a:r>
              <a:rPr lang="en-GB" dirty="0" smtClean="0"/>
              <a:t>Then </a:t>
            </a:r>
            <a:r>
              <a:rPr lang="en-GB" dirty="0"/>
              <a:t/>
            </a:r>
            <a:br>
              <a:rPr lang="en-GB" dirty="0"/>
            </a:br>
            <a:endParaRPr lang="en-GB" dirty="0"/>
          </a:p>
        </p:txBody>
      </p:sp>
      <p:pic>
        <p:nvPicPr>
          <p:cNvPr id="5" name="Picture 4"/>
          <p:cNvPicPr>
            <a:picLocks noChangeAspect="1"/>
          </p:cNvPicPr>
          <p:nvPr/>
        </p:nvPicPr>
        <p:blipFill>
          <a:blip r:embed="rId2"/>
          <a:stretch>
            <a:fillRect/>
          </a:stretch>
        </p:blipFill>
        <p:spPr>
          <a:xfrm>
            <a:off x="3588695" y="3658394"/>
            <a:ext cx="2909381" cy="991427"/>
          </a:xfrm>
          <a:prstGeom prst="rect">
            <a:avLst/>
          </a:prstGeom>
        </p:spPr>
      </p:pic>
      <p:pic>
        <p:nvPicPr>
          <p:cNvPr id="6" name="Picture 5"/>
          <p:cNvPicPr>
            <a:picLocks noChangeAspect="1"/>
          </p:cNvPicPr>
          <p:nvPr/>
        </p:nvPicPr>
        <p:blipFill>
          <a:blip r:embed="rId3"/>
          <a:stretch>
            <a:fillRect/>
          </a:stretch>
        </p:blipFill>
        <p:spPr>
          <a:xfrm>
            <a:off x="3206580" y="5032391"/>
            <a:ext cx="2571650" cy="1144571"/>
          </a:xfrm>
          <a:prstGeom prst="rect">
            <a:avLst/>
          </a:prstGeom>
        </p:spPr>
      </p:pic>
    </p:spTree>
    <p:extLst>
      <p:ext uri="{BB962C8B-B14F-4D97-AF65-F5344CB8AC3E}">
        <p14:creationId xmlns:p14="http://schemas.microsoft.com/office/powerpoint/2010/main" val="4023921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Example</a:t>
            </a:r>
            <a:endParaRPr lang="en-GB" dirty="0"/>
          </a:p>
        </p:txBody>
      </p:sp>
      <p:sp>
        <p:nvSpPr>
          <p:cNvPr id="3" name="Content Placeholder 2"/>
          <p:cNvSpPr>
            <a:spLocks noGrp="1"/>
          </p:cNvSpPr>
          <p:nvPr>
            <p:ph idx="1"/>
          </p:nvPr>
        </p:nvSpPr>
        <p:spPr>
          <a:xfrm>
            <a:off x="838200" y="1591487"/>
            <a:ext cx="10515600" cy="4351338"/>
          </a:xfrm>
        </p:spPr>
        <p:txBody>
          <a:bodyPr/>
          <a:lstStyle/>
          <a:p>
            <a:r>
              <a:rPr lang="en-GB" dirty="0"/>
              <a:t>Consider a model with box-car shaped activation and</a:t>
            </a:r>
            <a:br>
              <a:rPr lang="en-GB" dirty="0"/>
            </a:br>
            <a:r>
              <a:rPr lang="en-GB" dirty="0"/>
              <a:t>drift </a:t>
            </a:r>
            <a:r>
              <a:rPr lang="en-GB" dirty="0" err="1"/>
              <a:t>modeled</a:t>
            </a:r>
            <a:r>
              <a:rPr lang="en-GB" dirty="0"/>
              <a:t> using the discrete cosine </a:t>
            </a:r>
            <a:r>
              <a:rPr lang="en-GB" dirty="0" smtClean="0"/>
              <a:t>basis.</a:t>
            </a:r>
            <a:r>
              <a:rPr lang="en-GB" dirty="0"/>
              <a:t/>
            </a:r>
            <a:br>
              <a:rPr lang="en-GB" dirty="0"/>
            </a:br>
            <a:endParaRPr lang="en-GB" dirty="0"/>
          </a:p>
        </p:txBody>
      </p:sp>
      <p:pic>
        <p:nvPicPr>
          <p:cNvPr id="4" name="Picture 3"/>
          <p:cNvPicPr>
            <a:picLocks noChangeAspect="1"/>
          </p:cNvPicPr>
          <p:nvPr/>
        </p:nvPicPr>
        <p:blipFill>
          <a:blip r:embed="rId2"/>
          <a:stretch>
            <a:fillRect/>
          </a:stretch>
        </p:blipFill>
        <p:spPr>
          <a:xfrm>
            <a:off x="1770433" y="2652650"/>
            <a:ext cx="8482519" cy="3864882"/>
          </a:xfrm>
          <a:prstGeom prst="rect">
            <a:avLst/>
          </a:prstGeom>
        </p:spPr>
      </p:pic>
    </p:spTree>
    <p:extLst>
      <p:ext uri="{BB962C8B-B14F-4D97-AF65-F5344CB8AC3E}">
        <p14:creationId xmlns:p14="http://schemas.microsoft.com/office/powerpoint/2010/main" val="393516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F-contrast</a:t>
            </a:r>
            <a:endParaRPr lang="en-GB" dirty="0"/>
          </a:p>
        </p:txBody>
      </p:sp>
      <p:sp>
        <p:nvSpPr>
          <p:cNvPr id="3" name="Content Placeholder 2"/>
          <p:cNvSpPr>
            <a:spLocks noGrp="1"/>
          </p:cNvSpPr>
          <p:nvPr>
            <p:ph idx="1"/>
          </p:nvPr>
        </p:nvSpPr>
        <p:spPr/>
        <p:txBody>
          <a:bodyPr/>
          <a:lstStyle/>
          <a:p>
            <a:r>
              <a:rPr lang="en-GB" dirty="0" smtClean="0">
                <a:solidFill>
                  <a:srgbClr val="C00000"/>
                </a:solidFill>
              </a:rPr>
              <a:t>Multi-dimensional</a:t>
            </a:r>
            <a:r>
              <a:rPr lang="en-GB" dirty="0" smtClean="0"/>
              <a:t> and </a:t>
            </a:r>
            <a:r>
              <a:rPr lang="en-GB" dirty="0" smtClean="0">
                <a:solidFill>
                  <a:srgbClr val="C00000"/>
                </a:solidFill>
              </a:rPr>
              <a:t>non-directional</a:t>
            </a:r>
          </a:p>
          <a:p>
            <a:pPr lvl="1"/>
            <a:r>
              <a:rPr lang="en-GB" dirty="0" smtClean="0"/>
              <a:t>Tests whether </a:t>
            </a:r>
            <a:r>
              <a:rPr lang="en-GB" dirty="0" smtClean="0">
                <a:solidFill>
                  <a:srgbClr val="C00000"/>
                </a:solidFill>
              </a:rPr>
              <a:t>at least one </a:t>
            </a:r>
            <a:r>
              <a:rPr lang="el-GR" dirty="0" smtClean="0">
                <a:solidFill>
                  <a:srgbClr val="C00000"/>
                </a:solidFill>
              </a:rPr>
              <a:t>β</a:t>
            </a:r>
            <a:r>
              <a:rPr lang="en-GB" dirty="0" smtClean="0">
                <a:solidFill>
                  <a:srgbClr val="C00000"/>
                </a:solidFill>
              </a:rPr>
              <a:t> </a:t>
            </a:r>
            <a:r>
              <a:rPr lang="en-GB" dirty="0" smtClean="0"/>
              <a:t>is different from 0, against the null hypothesis H</a:t>
            </a:r>
            <a:r>
              <a:rPr lang="en-GB" baseline="-25000" dirty="0" smtClean="0"/>
              <a:t>0</a:t>
            </a:r>
            <a:r>
              <a:rPr lang="en-GB" dirty="0" smtClean="0"/>
              <a:t>: </a:t>
            </a:r>
            <a:r>
              <a:rPr lang="el-GR" dirty="0" smtClean="0"/>
              <a:t>β</a:t>
            </a:r>
            <a:r>
              <a:rPr lang="en-GB" baseline="-25000" dirty="0" smtClean="0"/>
              <a:t>1</a:t>
            </a:r>
            <a:r>
              <a:rPr lang="en-GB" dirty="0" smtClean="0"/>
              <a:t>=</a:t>
            </a:r>
            <a:r>
              <a:rPr lang="el-GR" dirty="0" smtClean="0"/>
              <a:t>β</a:t>
            </a:r>
            <a:r>
              <a:rPr lang="en-GB" baseline="-25000" dirty="0" smtClean="0"/>
              <a:t>2</a:t>
            </a:r>
            <a:r>
              <a:rPr lang="en-GB" dirty="0" smtClean="0"/>
              <a:t>=</a:t>
            </a:r>
            <a:r>
              <a:rPr lang="el-GR" dirty="0" smtClean="0"/>
              <a:t>β</a:t>
            </a:r>
            <a:r>
              <a:rPr lang="en-GB" baseline="-25000" dirty="0" smtClean="0"/>
              <a:t>3</a:t>
            </a:r>
            <a:r>
              <a:rPr lang="en-GB" dirty="0" smtClean="0"/>
              <a:t>=0 </a:t>
            </a:r>
          </a:p>
          <a:p>
            <a:pPr lvl="1"/>
            <a:r>
              <a:rPr lang="en-GB" dirty="0" smtClean="0"/>
              <a:t>Equivalent to an ANOVA</a:t>
            </a:r>
            <a:endParaRPr lang="en-GB" sz="1600" dirty="0" smtClean="0">
              <a:solidFill>
                <a:srgbClr val="7030A0"/>
              </a:solidFill>
            </a:endParaRPr>
          </a:p>
          <a:p>
            <a:r>
              <a:rPr lang="en-GB" dirty="0" smtClean="0"/>
              <a:t>Function: </a:t>
            </a:r>
          </a:p>
          <a:p>
            <a:pPr lvl="1"/>
            <a:r>
              <a:rPr lang="en-GB" dirty="0" smtClean="0"/>
              <a:t>Test </a:t>
            </a:r>
            <a:r>
              <a:rPr lang="en-GB" dirty="0" smtClean="0">
                <a:solidFill>
                  <a:srgbClr val="C00000"/>
                </a:solidFill>
              </a:rPr>
              <a:t>multiple linear hypotheses</a:t>
            </a:r>
            <a:r>
              <a:rPr lang="en-GB" dirty="0" smtClean="0"/>
              <a:t>, </a:t>
            </a:r>
            <a:r>
              <a:rPr lang="en-GB" dirty="0" smtClean="0">
                <a:solidFill>
                  <a:srgbClr val="C00000"/>
                </a:solidFill>
              </a:rPr>
              <a:t>main effects</a:t>
            </a:r>
            <a:r>
              <a:rPr lang="en-GB" dirty="0" smtClean="0"/>
              <a:t>, and </a:t>
            </a:r>
            <a:r>
              <a:rPr lang="en-GB" dirty="0" smtClean="0">
                <a:solidFill>
                  <a:srgbClr val="C00000"/>
                </a:solidFill>
              </a:rPr>
              <a:t>interaction</a:t>
            </a:r>
          </a:p>
          <a:p>
            <a:pPr lvl="1"/>
            <a:r>
              <a:rPr lang="en-GB" dirty="0" smtClean="0"/>
              <a:t>But does NOT tell you which parameter is driving the effect nor the direction of the difference (F-contrast of </a:t>
            </a:r>
            <a:r>
              <a:rPr lang="el-GR" dirty="0" smtClean="0"/>
              <a:t>β</a:t>
            </a:r>
            <a:r>
              <a:rPr lang="en-GB" baseline="-25000" dirty="0" smtClean="0"/>
              <a:t>1</a:t>
            </a:r>
            <a:r>
              <a:rPr lang="en-GB" dirty="0" smtClean="0"/>
              <a:t>-</a:t>
            </a:r>
            <a:r>
              <a:rPr lang="el-GR" dirty="0" smtClean="0"/>
              <a:t>β</a:t>
            </a:r>
            <a:r>
              <a:rPr lang="en-GB" baseline="-25000" dirty="0" smtClean="0"/>
              <a:t>2</a:t>
            </a:r>
            <a:r>
              <a:rPr lang="en-GB" dirty="0" smtClean="0"/>
              <a:t> is the same thing as F-contrast of </a:t>
            </a:r>
            <a:r>
              <a:rPr lang="el-GR" dirty="0" smtClean="0"/>
              <a:t>β</a:t>
            </a:r>
            <a:r>
              <a:rPr lang="en-GB" baseline="-25000" dirty="0" smtClean="0"/>
              <a:t>2</a:t>
            </a:r>
            <a:r>
              <a:rPr lang="en-GB" dirty="0" smtClean="0"/>
              <a:t>-</a:t>
            </a:r>
            <a:r>
              <a:rPr lang="el-GR" dirty="0" smtClean="0"/>
              <a:t>β</a:t>
            </a:r>
            <a:r>
              <a:rPr lang="en-GB" baseline="-25000" dirty="0" smtClean="0"/>
              <a:t>1</a:t>
            </a:r>
            <a:r>
              <a:rPr lang="en-GB" dirty="0" smtClean="0"/>
              <a:t>)</a:t>
            </a:r>
          </a:p>
          <a:p>
            <a:endParaRPr lang="en-GB" dirty="0"/>
          </a:p>
        </p:txBody>
      </p:sp>
    </p:spTree>
    <p:extLst>
      <p:ext uri="{BB962C8B-B14F-4D97-AF65-F5344CB8AC3E}">
        <p14:creationId xmlns:p14="http://schemas.microsoft.com/office/powerpoint/2010/main" val="1721608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F-Test</a:t>
            </a:r>
            <a:endParaRPr lang="en-GB" dirty="0"/>
          </a:p>
        </p:txBody>
      </p:sp>
      <p:sp>
        <p:nvSpPr>
          <p:cNvPr id="3" name="Content Placeholder 2"/>
          <p:cNvSpPr>
            <a:spLocks noGrp="1"/>
          </p:cNvSpPr>
          <p:nvPr>
            <p:ph idx="1"/>
          </p:nvPr>
        </p:nvSpPr>
        <p:spPr/>
        <p:txBody>
          <a:bodyPr/>
          <a:lstStyle/>
          <a:p>
            <a:r>
              <a:rPr lang="en-GB" dirty="0" smtClean="0"/>
              <a:t>Test the hypothesis using F-statistic</a:t>
            </a:r>
          </a:p>
          <a:p>
            <a:endParaRPr lang="en-GB" dirty="0"/>
          </a:p>
          <a:p>
            <a:endParaRPr lang="en-GB" dirty="0" smtClean="0"/>
          </a:p>
          <a:p>
            <a:endParaRPr lang="en-GB" dirty="0"/>
          </a:p>
          <a:p>
            <a:r>
              <a:rPr lang="en-GB" dirty="0" smtClean="0"/>
              <a:t>Assuming the errors are normally distributed, F has an approximate F-distribution with </a:t>
            </a:r>
            <a:r>
              <a:rPr lang="en-GB" dirty="0"/>
              <a:t>(ν</a:t>
            </a:r>
            <a:r>
              <a:rPr lang="en-GB" baseline="-25000" dirty="0"/>
              <a:t>0</a:t>
            </a:r>
            <a:r>
              <a:rPr lang="en-GB" dirty="0"/>
              <a:t>, ν) </a:t>
            </a:r>
            <a:r>
              <a:rPr lang="en-GB" dirty="0" smtClean="0"/>
              <a:t>degrees of </a:t>
            </a:r>
            <a:r>
              <a:rPr lang="en-GB" dirty="0"/>
              <a:t>freedom, </a:t>
            </a:r>
            <a:r>
              <a:rPr lang="en-GB" dirty="0" smtClean="0"/>
              <a:t>where:</a:t>
            </a:r>
          </a:p>
          <a:p>
            <a:r>
              <a:rPr lang="en-GB" dirty="0"/>
              <a:t/>
            </a:r>
            <a:br>
              <a:rPr lang="en-GB" dirty="0"/>
            </a:br>
            <a:endParaRPr lang="en-GB" dirty="0" smtClean="0"/>
          </a:p>
          <a:p>
            <a:endParaRPr lang="en-GB" dirty="0"/>
          </a:p>
        </p:txBody>
      </p:sp>
      <p:pic>
        <p:nvPicPr>
          <p:cNvPr id="4" name="Picture 3"/>
          <p:cNvPicPr>
            <a:picLocks noChangeAspect="1"/>
          </p:cNvPicPr>
          <p:nvPr/>
        </p:nvPicPr>
        <p:blipFill>
          <a:blip r:embed="rId2"/>
          <a:stretch>
            <a:fillRect/>
          </a:stretch>
        </p:blipFill>
        <p:spPr>
          <a:xfrm>
            <a:off x="3015574" y="2490280"/>
            <a:ext cx="4490531" cy="1322861"/>
          </a:xfrm>
          <a:prstGeom prst="rect">
            <a:avLst/>
          </a:prstGeom>
        </p:spPr>
      </p:pic>
      <p:pic>
        <p:nvPicPr>
          <p:cNvPr id="5" name="Picture 4"/>
          <p:cNvPicPr>
            <a:picLocks noChangeAspect="1"/>
          </p:cNvPicPr>
          <p:nvPr/>
        </p:nvPicPr>
        <p:blipFill>
          <a:blip r:embed="rId3"/>
          <a:stretch>
            <a:fillRect/>
          </a:stretch>
        </p:blipFill>
        <p:spPr>
          <a:xfrm>
            <a:off x="3015574" y="5038928"/>
            <a:ext cx="5490251" cy="1272971"/>
          </a:xfrm>
          <a:prstGeom prst="rect">
            <a:avLst/>
          </a:prstGeom>
        </p:spPr>
      </p:pic>
    </p:spTree>
    <p:extLst>
      <p:ext uri="{BB962C8B-B14F-4D97-AF65-F5344CB8AC3E}">
        <p14:creationId xmlns:p14="http://schemas.microsoft.com/office/powerpoint/2010/main" val="858436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F-test summary</a:t>
            </a:r>
            <a:endParaRPr lang="en-GB" dirty="0"/>
          </a:p>
        </p:txBody>
      </p:sp>
      <p:sp>
        <p:nvSpPr>
          <p:cNvPr id="3" name="Content Placeholder 2"/>
          <p:cNvSpPr>
            <a:spLocks noGrp="1"/>
          </p:cNvSpPr>
          <p:nvPr>
            <p:ph idx="1"/>
          </p:nvPr>
        </p:nvSpPr>
        <p:spPr/>
        <p:txBody>
          <a:bodyPr/>
          <a:lstStyle/>
          <a:p>
            <a:r>
              <a:rPr lang="en-US" altLang="zh-TW" dirty="0"/>
              <a:t>The F-test evaluates whether </a:t>
            </a:r>
            <a:r>
              <a:rPr lang="en-US" altLang="zh-TW" dirty="0">
                <a:solidFill>
                  <a:srgbClr val="FF0000"/>
                </a:solidFill>
              </a:rPr>
              <a:t>any combination</a:t>
            </a:r>
            <a:r>
              <a:rPr lang="en-US" altLang="zh-TW" dirty="0"/>
              <a:t> of contrasts explains a significant amount of variability in the measured </a:t>
            </a:r>
            <a:r>
              <a:rPr lang="en-US" altLang="zh-TW" dirty="0" smtClean="0"/>
              <a:t>data</a:t>
            </a:r>
          </a:p>
          <a:p>
            <a:r>
              <a:rPr lang="en-US" dirty="0" smtClean="0"/>
              <a:t>H</a:t>
            </a:r>
            <a:r>
              <a:rPr lang="en-US" baseline="-25000" dirty="0" smtClean="0"/>
              <a:t>0</a:t>
            </a:r>
            <a:r>
              <a:rPr lang="en-US" dirty="0" smtClean="0"/>
              <a:t>: C </a:t>
            </a:r>
            <a:r>
              <a:rPr lang="el-GR" dirty="0" smtClean="0"/>
              <a:t>β</a:t>
            </a:r>
            <a:r>
              <a:rPr lang="en-US" dirty="0" smtClean="0"/>
              <a:t>=0 vs H</a:t>
            </a:r>
            <a:r>
              <a:rPr lang="en-US" baseline="-25000" dirty="0" smtClean="0"/>
              <a:t>1</a:t>
            </a:r>
            <a:r>
              <a:rPr lang="en-US" dirty="0" smtClean="0"/>
              <a:t>: C </a:t>
            </a:r>
            <a:r>
              <a:rPr lang="el-GR" dirty="0" smtClean="0"/>
              <a:t>β</a:t>
            </a:r>
            <a:r>
              <a:rPr lang="en-US" dirty="0"/>
              <a:t>≠</a:t>
            </a:r>
            <a:r>
              <a:rPr lang="en-US" dirty="0" smtClean="0"/>
              <a:t>0 </a:t>
            </a:r>
          </a:p>
          <a:p>
            <a:r>
              <a:rPr lang="en-US" dirty="0"/>
              <a:t>More flexible than T-test</a:t>
            </a:r>
          </a:p>
          <a:p>
            <a:endParaRPr lang="en-US" dirty="0" smtClean="0"/>
          </a:p>
          <a:p>
            <a:r>
              <a:rPr lang="en-US" dirty="0" smtClean="0"/>
              <a:t>F-test can tell the existence of significant contrasts. It does not tell which contrast drives the significant effect or what is the direction of the effect.</a:t>
            </a:r>
          </a:p>
          <a:p>
            <a:endParaRPr lang="en-US" dirty="0" smtClean="0"/>
          </a:p>
          <a:p>
            <a:endParaRPr lang="en-GB" dirty="0"/>
          </a:p>
        </p:txBody>
      </p:sp>
    </p:spTree>
    <p:extLst>
      <p:ext uri="{BB962C8B-B14F-4D97-AF65-F5344CB8AC3E}">
        <p14:creationId xmlns:p14="http://schemas.microsoft.com/office/powerpoint/2010/main" val="812922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Statistical Images</a:t>
            </a:r>
            <a:endParaRPr lang="en-GB" dirty="0"/>
          </a:p>
        </p:txBody>
      </p:sp>
      <p:pic>
        <p:nvPicPr>
          <p:cNvPr id="4" name="Content Placeholder 3"/>
          <p:cNvPicPr>
            <a:picLocks noGrp="1" noChangeAspect="1"/>
          </p:cNvPicPr>
          <p:nvPr>
            <p:ph idx="1"/>
          </p:nvPr>
        </p:nvPicPr>
        <p:blipFill>
          <a:blip r:embed="rId2"/>
          <a:stretch>
            <a:fillRect/>
          </a:stretch>
        </p:blipFill>
        <p:spPr>
          <a:xfrm>
            <a:off x="6393204" y="3365771"/>
            <a:ext cx="5610732" cy="3268493"/>
          </a:xfrm>
          <a:prstGeom prst="rect">
            <a:avLst/>
          </a:prstGeom>
        </p:spPr>
      </p:pic>
      <p:sp>
        <p:nvSpPr>
          <p:cNvPr id="5" name="Rectangle 4"/>
          <p:cNvSpPr/>
          <p:nvPr/>
        </p:nvSpPr>
        <p:spPr>
          <a:xfrm>
            <a:off x="838200" y="1624749"/>
            <a:ext cx="10192966" cy="2062103"/>
          </a:xfrm>
          <a:prstGeom prst="rect">
            <a:avLst/>
          </a:prstGeom>
        </p:spPr>
        <p:txBody>
          <a:bodyPr wrap="square">
            <a:spAutoFit/>
          </a:bodyPr>
          <a:lstStyle/>
          <a:p>
            <a:pPr marL="457200" indent="-457200">
              <a:buFont typeface="Arial"/>
              <a:buChar char="•"/>
            </a:pPr>
            <a:r>
              <a:rPr lang="en-GB" sz="3200" i="0" dirty="0" smtClean="0">
                <a:solidFill>
                  <a:srgbClr val="000000"/>
                </a:solidFill>
                <a:effectLst/>
              </a:rPr>
              <a:t>For each voxel a hypothesis test is performed. The</a:t>
            </a:r>
            <a:br>
              <a:rPr lang="en-GB" sz="3200" i="0" dirty="0" smtClean="0">
                <a:solidFill>
                  <a:srgbClr val="000000"/>
                </a:solidFill>
                <a:effectLst/>
              </a:rPr>
            </a:br>
            <a:r>
              <a:rPr lang="en-GB" sz="3200" i="0" dirty="0" smtClean="0">
                <a:solidFill>
                  <a:srgbClr val="000000"/>
                </a:solidFill>
                <a:effectLst/>
              </a:rPr>
              <a:t>statistic corresponding to that test is used to create a statistical image over all voxels.</a:t>
            </a:r>
            <a:br>
              <a:rPr lang="en-GB" sz="3200" i="0" dirty="0" smtClean="0">
                <a:solidFill>
                  <a:srgbClr val="000000"/>
                </a:solidFill>
                <a:effectLst/>
              </a:rPr>
            </a:br>
            <a:endParaRPr lang="en-GB" sz="3200" dirty="0"/>
          </a:p>
        </p:txBody>
      </p:sp>
    </p:spTree>
    <p:extLst>
      <p:ext uri="{BB962C8B-B14F-4D97-AF65-F5344CB8AC3E}">
        <p14:creationId xmlns:p14="http://schemas.microsoft.com/office/powerpoint/2010/main" val="2618080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SPM Practical</a:t>
            </a:r>
            <a:endParaRPr lang="en-GB" dirty="0"/>
          </a:p>
        </p:txBody>
      </p:sp>
      <p:sp>
        <p:nvSpPr>
          <p:cNvPr id="3" name="Content Placeholder 2"/>
          <p:cNvSpPr>
            <a:spLocks noGrp="1"/>
          </p:cNvSpPr>
          <p:nvPr>
            <p:ph idx="1"/>
          </p:nvPr>
        </p:nvSpPr>
        <p:spPr/>
        <p:txBody>
          <a:bodyPr/>
          <a:lstStyle/>
          <a:p>
            <a:r>
              <a:rPr lang="en-GB" dirty="0" smtClean="0"/>
              <a:t>Specify model: choose data files and set up design matrix</a:t>
            </a:r>
          </a:p>
          <a:p>
            <a:r>
              <a:rPr lang="en-GB" dirty="0" smtClean="0"/>
              <a:t>Estimate parameters using the GLM </a:t>
            </a:r>
            <a:r>
              <a:rPr lang="en-GB" sz="1800" i="1" dirty="0" smtClean="0"/>
              <a:t>(either in the ‘traditional’ way or with </a:t>
            </a:r>
            <a:r>
              <a:rPr lang="en-GB" sz="1800" i="1" dirty="0" err="1" smtClean="0"/>
              <a:t>Bayseian</a:t>
            </a:r>
            <a:r>
              <a:rPr lang="en-GB" sz="1800" i="1" dirty="0" smtClean="0"/>
              <a:t> approaches) </a:t>
            </a:r>
            <a:r>
              <a:rPr lang="en-GB" dirty="0" smtClean="0"/>
              <a:t>for every single voxel</a:t>
            </a:r>
          </a:p>
          <a:p>
            <a:r>
              <a:rPr lang="en-GB" dirty="0" smtClean="0"/>
              <a:t>Test hypotheses using contrast vectors. This produces a Statistical Parametric Map </a:t>
            </a:r>
            <a:r>
              <a:rPr lang="en-GB" sz="1800" i="1" dirty="0" smtClean="0"/>
              <a:t>(or Posterior Probability Map in </a:t>
            </a:r>
            <a:r>
              <a:rPr lang="en-GB" sz="1800" i="1" dirty="0" err="1" smtClean="0"/>
              <a:t>Bayseian</a:t>
            </a:r>
            <a:r>
              <a:rPr lang="en-GB" sz="1800" i="1" dirty="0" smtClean="0"/>
              <a:t> models) </a:t>
            </a:r>
          </a:p>
          <a:p>
            <a:r>
              <a:rPr lang="en-GB" dirty="0"/>
              <a:t>Interpretation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9269" y="3706613"/>
            <a:ext cx="2464250" cy="2470350"/>
          </a:xfrm>
          <a:prstGeom prst="rect">
            <a:avLst/>
          </a:prstGeom>
        </p:spPr>
      </p:pic>
      <p:sp>
        <p:nvSpPr>
          <p:cNvPr id="5" name="Rectangle 4"/>
          <p:cNvSpPr/>
          <p:nvPr/>
        </p:nvSpPr>
        <p:spPr>
          <a:xfrm>
            <a:off x="8442536" y="3722597"/>
            <a:ext cx="2177716" cy="252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7801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21148" y="514859"/>
            <a:ext cx="8949704" cy="5828281"/>
          </a:xfrm>
          <a:prstGeom prst="rect">
            <a:avLst/>
          </a:prstGeom>
        </p:spPr>
      </p:pic>
    </p:spTree>
    <p:extLst>
      <p:ext uri="{BB962C8B-B14F-4D97-AF65-F5344CB8AC3E}">
        <p14:creationId xmlns:p14="http://schemas.microsoft.com/office/powerpoint/2010/main" val="720040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SPM Practical</a:t>
            </a:r>
            <a:endParaRPr lang="en-GB" dirty="0"/>
          </a:p>
        </p:txBody>
      </p:sp>
      <p:sp>
        <p:nvSpPr>
          <p:cNvPr id="3" name="Content Placeholder 2"/>
          <p:cNvSpPr>
            <a:spLocks noGrp="1"/>
          </p:cNvSpPr>
          <p:nvPr>
            <p:ph idx="1"/>
          </p:nvPr>
        </p:nvSpPr>
        <p:spPr>
          <a:xfrm>
            <a:off x="1119116" y="1825625"/>
            <a:ext cx="10234684" cy="4351338"/>
          </a:xfrm>
        </p:spPr>
        <p:txBody>
          <a:bodyPr>
            <a:normAutofit lnSpcReduction="10000"/>
          </a:bodyPr>
          <a:lstStyle/>
          <a:p>
            <a:pPr marL="0" indent="0">
              <a:buNone/>
            </a:pPr>
            <a:r>
              <a:rPr lang="en-GB" sz="2000" u="sng" dirty="0" smtClean="0"/>
              <a:t>Simple example: </a:t>
            </a:r>
          </a:p>
          <a:p>
            <a:endParaRPr lang="en-GB" sz="2000" dirty="0" smtClean="0"/>
          </a:p>
          <a:p>
            <a:r>
              <a:rPr lang="en-GB" sz="2000" dirty="0" smtClean="0"/>
              <a:t>2 conditions: listening to auditory stimuli, rest </a:t>
            </a:r>
          </a:p>
          <a:p>
            <a:r>
              <a:rPr lang="en-GB" sz="2000" dirty="0"/>
              <a:t>Blocks alternated between listening and rest</a:t>
            </a:r>
          </a:p>
          <a:p>
            <a:r>
              <a:rPr lang="en-GB" sz="2000" dirty="0" smtClean="0"/>
              <a:t>Each acquisition consisted of 64 slices (3 x 3 x 3 mm</a:t>
            </a:r>
            <a:r>
              <a:rPr lang="en-GB" sz="2000" baseline="30000" dirty="0" smtClean="0"/>
              <a:t>3</a:t>
            </a:r>
            <a:r>
              <a:rPr lang="en-GB" sz="2000" dirty="0" smtClean="0"/>
              <a:t> voxels)</a:t>
            </a:r>
          </a:p>
          <a:p>
            <a:r>
              <a:rPr lang="en-GB" sz="2000" dirty="0" smtClean="0"/>
              <a:t>Acquisition took 6s</a:t>
            </a:r>
          </a:p>
          <a:p>
            <a:r>
              <a:rPr lang="en-GB" sz="2000" dirty="0" smtClean="0"/>
              <a:t>Scan repetition time (TR): 7s</a:t>
            </a:r>
          </a:p>
          <a:p>
            <a:pPr marL="0" indent="0">
              <a:buNone/>
            </a:pPr>
            <a:endParaRPr lang="en-GB" sz="2000" dirty="0" smtClean="0">
              <a:latin typeface="Courier New" panose="02070309020205020404" pitchFamily="49" charset="0"/>
              <a:cs typeface="Courier New" panose="02070309020205020404" pitchFamily="49" charset="0"/>
            </a:endParaRPr>
          </a:p>
          <a:p>
            <a:pPr marL="0" indent="0">
              <a:buNone/>
            </a:pPr>
            <a:endParaRPr lang="en-GB" sz="2000" dirty="0">
              <a:latin typeface="Courier New" panose="02070309020205020404" pitchFamily="49" charset="0"/>
              <a:cs typeface="Courier New" panose="02070309020205020404" pitchFamily="49" charset="0"/>
            </a:endParaRPr>
          </a:p>
          <a:p>
            <a:pPr marL="0" indent="0">
              <a:buNone/>
            </a:pPr>
            <a:endParaRPr lang="en-GB" sz="2000" dirty="0" smtClean="0">
              <a:latin typeface="Courier New" panose="02070309020205020404" pitchFamily="49" charset="0"/>
              <a:cs typeface="Courier New" panose="02070309020205020404" pitchFamily="49" charset="0"/>
            </a:endParaRPr>
          </a:p>
          <a:p>
            <a:pPr marL="0" indent="0">
              <a:buNone/>
            </a:pPr>
            <a:endParaRPr lang="en-GB" sz="2000" dirty="0">
              <a:latin typeface="Courier New" panose="02070309020205020404" pitchFamily="49" charset="0"/>
              <a:cs typeface="Courier New" panose="02070309020205020404" pitchFamily="49" charset="0"/>
            </a:endParaRPr>
          </a:p>
          <a:p>
            <a:pPr marL="0" indent="0" algn="r">
              <a:buNone/>
            </a:pPr>
            <a:r>
              <a:rPr lang="en-GB" sz="1400" i="1" dirty="0" smtClean="0">
                <a:cs typeface="Courier New" panose="02070309020205020404" pitchFamily="49" charset="0"/>
              </a:rPr>
              <a:t>(see SPM12 Manual: Auditory fMRI data)</a:t>
            </a:r>
            <a:endParaRPr lang="en-GB" sz="1400" i="1" dirty="0" smtClean="0"/>
          </a:p>
        </p:txBody>
      </p:sp>
    </p:spTree>
    <p:extLst>
      <p:ext uri="{BB962C8B-B14F-4D97-AF65-F5344CB8AC3E}">
        <p14:creationId xmlns:p14="http://schemas.microsoft.com/office/powerpoint/2010/main" val="8724398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SPECIFY 1</a:t>
            </a:r>
            <a:r>
              <a:rPr lang="en-GB" baseline="30000" dirty="0" smtClean="0">
                <a:latin typeface="Courier New" panose="02070309020205020404" pitchFamily="49" charset="0"/>
                <a:cs typeface="Courier New" panose="02070309020205020404" pitchFamily="49" charset="0"/>
              </a:rPr>
              <a:t>st</a:t>
            </a:r>
            <a:r>
              <a:rPr lang="en-GB" dirty="0" smtClean="0">
                <a:latin typeface="Courier New" panose="02070309020205020404" pitchFamily="49" charset="0"/>
                <a:cs typeface="Courier New" panose="02070309020205020404" pitchFamily="49" charset="0"/>
              </a:rPr>
              <a:t> LEVEL</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7331242" y="1825625"/>
            <a:ext cx="4022558" cy="4351338"/>
          </a:xfrm>
        </p:spPr>
        <p:txBody>
          <a:bodyPr>
            <a:normAutofit/>
          </a:bodyPr>
          <a:lstStyle/>
          <a:p>
            <a:r>
              <a:rPr lang="en-GB" sz="2000" dirty="0" smtClean="0"/>
              <a:t>After the pre-processing steps: </a:t>
            </a:r>
            <a:r>
              <a:rPr lang="en-GB" sz="2000" b="1" dirty="0" smtClean="0"/>
              <a:t>Model specification</a:t>
            </a:r>
          </a:p>
          <a:p>
            <a:r>
              <a:rPr lang="en-GB" sz="2000" dirty="0" smtClean="0"/>
              <a:t>Press </a:t>
            </a:r>
            <a:r>
              <a:rPr lang="en-GB" sz="2000" dirty="0" smtClean="0">
                <a:latin typeface="Courier New" panose="02070309020205020404" pitchFamily="49" charset="0"/>
                <a:cs typeface="Courier New" panose="02070309020205020404" pitchFamily="49" charset="0"/>
              </a:rPr>
              <a:t>SPECIFY 1</a:t>
            </a:r>
            <a:r>
              <a:rPr lang="en-GB" sz="2000" baseline="30000" dirty="0" smtClean="0">
                <a:latin typeface="Courier New" panose="02070309020205020404" pitchFamily="49" charset="0"/>
                <a:cs typeface="Courier New" panose="02070309020205020404" pitchFamily="49" charset="0"/>
              </a:rPr>
              <a:t>ST</a:t>
            </a:r>
            <a:r>
              <a:rPr lang="en-GB" sz="2000" dirty="0" smtClean="0">
                <a:latin typeface="Courier New" panose="02070309020205020404" pitchFamily="49" charset="0"/>
                <a:cs typeface="Courier New" panose="02070309020205020404" pitchFamily="49" charset="0"/>
              </a:rPr>
              <a:t> LEVEL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60" y="1417638"/>
            <a:ext cx="5896228" cy="5167312"/>
          </a:xfrm>
          <a:prstGeom prst="rect">
            <a:avLst/>
          </a:prstGeom>
        </p:spPr>
      </p:pic>
      <p:sp>
        <p:nvSpPr>
          <p:cNvPr id="5" name="Rectangle 4"/>
          <p:cNvSpPr/>
          <p:nvPr/>
        </p:nvSpPr>
        <p:spPr>
          <a:xfrm>
            <a:off x="1297577" y="2246811"/>
            <a:ext cx="992777" cy="2525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12579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SPECIFY 1</a:t>
            </a:r>
            <a:r>
              <a:rPr lang="en-GB" baseline="30000" dirty="0" smtClean="0">
                <a:latin typeface="Courier New" panose="02070309020205020404" pitchFamily="49" charset="0"/>
                <a:cs typeface="Courier New" panose="02070309020205020404" pitchFamily="49" charset="0"/>
              </a:rPr>
              <a:t>st</a:t>
            </a:r>
            <a:r>
              <a:rPr lang="en-GB" dirty="0" smtClean="0">
                <a:latin typeface="Courier New" panose="02070309020205020404" pitchFamily="49" charset="0"/>
                <a:cs typeface="Courier New" panose="02070309020205020404" pitchFamily="49" charset="0"/>
              </a:rPr>
              <a:t> LEVEL</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smtClean="0"/>
              <a:t>In the batch editor, highlight “Directory” and select the location in which you want to save your results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153" y="1575368"/>
            <a:ext cx="4168082" cy="4851851"/>
          </a:xfrm>
          <a:prstGeom prst="rect">
            <a:avLst/>
          </a:prstGeom>
        </p:spPr>
      </p:pic>
    </p:spTree>
    <p:extLst>
      <p:ext uri="{BB962C8B-B14F-4D97-AF65-F5344CB8AC3E}">
        <p14:creationId xmlns:p14="http://schemas.microsoft.com/office/powerpoint/2010/main" val="24209195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SPECIFY 1</a:t>
            </a:r>
            <a:r>
              <a:rPr lang="en-GB" baseline="30000" dirty="0" smtClean="0">
                <a:latin typeface="Courier New" panose="02070309020205020404" pitchFamily="49" charset="0"/>
                <a:cs typeface="Courier New" panose="02070309020205020404" pitchFamily="49" charset="0"/>
              </a:rPr>
              <a:t>st</a:t>
            </a:r>
            <a:r>
              <a:rPr lang="en-GB" dirty="0" smtClean="0">
                <a:latin typeface="Courier New" panose="02070309020205020404" pitchFamily="49" charset="0"/>
                <a:cs typeface="Courier New" panose="02070309020205020404" pitchFamily="49" charset="0"/>
              </a:rPr>
              <a:t> LEVEL</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6981708" y="1825625"/>
            <a:ext cx="4372092" cy="4351338"/>
          </a:xfrm>
        </p:spPr>
        <p:txBody>
          <a:bodyPr>
            <a:normAutofit/>
          </a:bodyPr>
          <a:lstStyle/>
          <a:p>
            <a:r>
              <a:rPr lang="en-GB" sz="2000" dirty="0" smtClean="0"/>
              <a:t>In the batch editor, highlight “Directory” and select the location in which you want to save your results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596" y="1237622"/>
            <a:ext cx="5817112" cy="5122235"/>
          </a:xfrm>
          <a:prstGeom prst="rect">
            <a:avLst/>
          </a:prstGeom>
        </p:spPr>
      </p:pic>
    </p:spTree>
    <p:extLst>
      <p:ext uri="{BB962C8B-B14F-4D97-AF65-F5344CB8AC3E}">
        <p14:creationId xmlns:p14="http://schemas.microsoft.com/office/powerpoint/2010/main" val="9525075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SPECIFY 1</a:t>
            </a:r>
            <a:r>
              <a:rPr lang="en-GB" baseline="30000" dirty="0" smtClean="0">
                <a:latin typeface="Courier New" panose="02070309020205020404" pitchFamily="49" charset="0"/>
                <a:cs typeface="Courier New" panose="02070309020205020404" pitchFamily="49" charset="0"/>
              </a:rPr>
              <a:t>st</a:t>
            </a:r>
            <a:r>
              <a:rPr lang="en-GB" dirty="0" smtClean="0">
                <a:latin typeface="Courier New" panose="02070309020205020404" pitchFamily="49" charset="0"/>
                <a:cs typeface="Courier New" panose="02070309020205020404" pitchFamily="49" charset="0"/>
              </a:rPr>
              <a:t> LEVEL</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smtClean="0"/>
              <a:t>Open “Timing Parameters”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857" y="1575368"/>
            <a:ext cx="4168082" cy="4851851"/>
          </a:xfrm>
          <a:prstGeom prst="rect">
            <a:avLst/>
          </a:prstGeom>
        </p:spPr>
      </p:pic>
      <p:sp>
        <p:nvSpPr>
          <p:cNvPr id="6" name="Rectangle 5"/>
          <p:cNvSpPr/>
          <p:nvPr/>
        </p:nvSpPr>
        <p:spPr>
          <a:xfrm>
            <a:off x="2961785" y="2636625"/>
            <a:ext cx="1079863" cy="17058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75039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SPECIFY 1</a:t>
            </a:r>
            <a:r>
              <a:rPr lang="en-GB" baseline="30000" dirty="0" smtClean="0">
                <a:latin typeface="Courier New" panose="02070309020205020404" pitchFamily="49" charset="0"/>
                <a:cs typeface="Courier New" panose="02070309020205020404" pitchFamily="49" charset="0"/>
              </a:rPr>
              <a:t>st</a:t>
            </a:r>
            <a:r>
              <a:rPr lang="en-GB" dirty="0" smtClean="0">
                <a:latin typeface="Courier New" panose="02070309020205020404" pitchFamily="49" charset="0"/>
                <a:cs typeface="Courier New" panose="02070309020205020404" pitchFamily="49" charset="0"/>
              </a:rPr>
              <a:t> LEVEL</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smtClean="0"/>
              <a:t>Open “Timing Parameters”</a:t>
            </a:r>
          </a:p>
          <a:p>
            <a:pPr lvl="1"/>
            <a:r>
              <a:rPr lang="en-GB" sz="1600" dirty="0" smtClean="0"/>
              <a:t>Highlight “Units for Design” and select “Scans” (rather than “Seconds”)</a:t>
            </a:r>
          </a:p>
          <a:p>
            <a:pPr lvl="1"/>
            <a:r>
              <a:rPr lang="en-GB" sz="1600" dirty="0" smtClean="0"/>
              <a:t>Highlight “</a:t>
            </a:r>
            <a:r>
              <a:rPr lang="en-GB" sz="1600" dirty="0" err="1" smtClean="0"/>
              <a:t>Interscan</a:t>
            </a:r>
            <a:r>
              <a:rPr lang="en-GB" sz="1600" dirty="0" smtClean="0"/>
              <a:t> Interval” and enter your TR in seconds, e.g. 7</a:t>
            </a:r>
            <a:endParaRPr lang="en-GB"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145" y="1361447"/>
            <a:ext cx="4489320" cy="5279693"/>
          </a:xfrm>
          <a:prstGeom prst="rect">
            <a:avLst/>
          </a:prstGeom>
        </p:spPr>
      </p:pic>
    </p:spTree>
    <p:extLst>
      <p:ext uri="{BB962C8B-B14F-4D97-AF65-F5344CB8AC3E}">
        <p14:creationId xmlns:p14="http://schemas.microsoft.com/office/powerpoint/2010/main" val="24837210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SPECIFY 1</a:t>
            </a:r>
            <a:r>
              <a:rPr lang="en-GB" baseline="30000" dirty="0" smtClean="0">
                <a:latin typeface="Courier New" panose="02070309020205020404" pitchFamily="49" charset="0"/>
                <a:cs typeface="Courier New" panose="02070309020205020404" pitchFamily="49" charset="0"/>
              </a:rPr>
              <a:t>st</a:t>
            </a:r>
            <a:r>
              <a:rPr lang="en-GB" dirty="0" smtClean="0">
                <a:latin typeface="Courier New" panose="02070309020205020404" pitchFamily="49" charset="0"/>
                <a:cs typeface="Courier New" panose="02070309020205020404" pitchFamily="49" charset="0"/>
              </a:rPr>
              <a:t> LEVEL</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smtClean="0"/>
              <a:t>Highlight “Data and Design” and select “New Subject/Session”</a:t>
            </a:r>
          </a:p>
          <a:p>
            <a:r>
              <a:rPr lang="en-GB" sz="2000" dirty="0" smtClean="0"/>
              <a:t>Open the newly created “Subject/Session” option</a:t>
            </a:r>
          </a:p>
          <a:p>
            <a:r>
              <a:rPr lang="en-GB" sz="2000" dirty="0" smtClean="0"/>
              <a:t>Highlight “Scans” and select the smoothed, normalised functional images, e.g. </a:t>
            </a:r>
            <a:r>
              <a:rPr lang="en-GB" sz="2000" b="1" dirty="0" smtClean="0"/>
              <a:t>swfM00*_00*.</a:t>
            </a:r>
            <a:r>
              <a:rPr lang="en-GB" sz="2000" b="1" dirty="0" err="1" smtClean="0"/>
              <a:t>img</a:t>
            </a:r>
            <a:endParaRPr lang="en-GB"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92" y="1435005"/>
            <a:ext cx="4148066" cy="4844245"/>
          </a:xfrm>
          <a:prstGeom prst="rect">
            <a:avLst/>
          </a:prstGeom>
        </p:spPr>
      </p:pic>
    </p:spTree>
    <p:extLst>
      <p:ext uri="{BB962C8B-B14F-4D97-AF65-F5344CB8AC3E}">
        <p14:creationId xmlns:p14="http://schemas.microsoft.com/office/powerpoint/2010/main" val="23601432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SPECIFY 1</a:t>
            </a:r>
            <a:r>
              <a:rPr lang="en-GB" baseline="30000" dirty="0" smtClean="0">
                <a:latin typeface="Courier New" panose="02070309020205020404" pitchFamily="49" charset="0"/>
                <a:cs typeface="Courier New" panose="02070309020205020404" pitchFamily="49" charset="0"/>
              </a:rPr>
              <a:t>st</a:t>
            </a:r>
            <a:r>
              <a:rPr lang="en-GB" dirty="0" smtClean="0">
                <a:latin typeface="Courier New" panose="02070309020205020404" pitchFamily="49" charset="0"/>
                <a:cs typeface="Courier New" panose="02070309020205020404" pitchFamily="49" charset="0"/>
              </a:rPr>
              <a:t> LEVEL</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smtClean="0"/>
              <a:t>Highlight “Data and Design” and select “New Subject/Session”</a:t>
            </a:r>
          </a:p>
          <a:p>
            <a:r>
              <a:rPr lang="en-GB" sz="2000" dirty="0" smtClean="0"/>
              <a:t>Open the newly created “Subject/Session” option</a:t>
            </a:r>
          </a:p>
          <a:p>
            <a:r>
              <a:rPr lang="en-GB" sz="2000" dirty="0" smtClean="0"/>
              <a:t>Highlight “Scans” and select the smoothed, normalised functional images, e.g. </a:t>
            </a:r>
            <a:r>
              <a:rPr lang="en-GB" sz="2000" b="1" dirty="0" smtClean="0"/>
              <a:t>swfM00*_00*.</a:t>
            </a:r>
            <a:r>
              <a:rPr lang="en-GB" sz="2000" b="1" dirty="0" err="1" smtClean="0"/>
              <a:t>img</a:t>
            </a:r>
            <a:endParaRPr lang="en-GB"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92" y="1435005"/>
            <a:ext cx="4148066" cy="484424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316" y="2239961"/>
            <a:ext cx="4435949" cy="3522665"/>
          </a:xfrm>
          <a:prstGeom prst="rect">
            <a:avLst/>
          </a:prstGeom>
        </p:spPr>
      </p:pic>
    </p:spTree>
    <p:extLst>
      <p:ext uri="{BB962C8B-B14F-4D97-AF65-F5344CB8AC3E}">
        <p14:creationId xmlns:p14="http://schemas.microsoft.com/office/powerpoint/2010/main" val="6912893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SPECIFY 1</a:t>
            </a:r>
            <a:r>
              <a:rPr lang="en-GB" baseline="30000" dirty="0" smtClean="0">
                <a:latin typeface="Courier New" panose="02070309020205020404" pitchFamily="49" charset="0"/>
                <a:cs typeface="Courier New" panose="02070309020205020404" pitchFamily="49" charset="0"/>
              </a:rPr>
              <a:t>st</a:t>
            </a:r>
            <a:r>
              <a:rPr lang="en-GB" dirty="0" smtClean="0">
                <a:latin typeface="Courier New" panose="02070309020205020404" pitchFamily="49" charset="0"/>
                <a:cs typeface="Courier New" panose="02070309020205020404" pitchFamily="49" charset="0"/>
              </a:rPr>
              <a:t> LEVEL</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smtClean="0"/>
              <a:t>Highlight “Condition” and select “New Condition</a:t>
            </a:r>
          </a:p>
          <a:p>
            <a:r>
              <a:rPr lang="en-GB" sz="2000" dirty="0" smtClean="0"/>
              <a:t>Open the newly created “Condition” option</a:t>
            </a:r>
          </a:p>
          <a:p>
            <a:pPr lvl="1"/>
            <a:r>
              <a:rPr lang="en-GB" sz="1600" dirty="0" smtClean="0"/>
              <a:t>Highlight “Name” and enter the condition’s name, e.g. “Listening”</a:t>
            </a:r>
            <a:endParaRPr lang="en-GB"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313" y="1470628"/>
            <a:ext cx="4251847" cy="5000411"/>
          </a:xfrm>
          <a:prstGeom prst="rect">
            <a:avLst/>
          </a:prstGeom>
        </p:spPr>
      </p:pic>
    </p:spTree>
    <p:extLst>
      <p:ext uri="{BB962C8B-B14F-4D97-AF65-F5344CB8AC3E}">
        <p14:creationId xmlns:p14="http://schemas.microsoft.com/office/powerpoint/2010/main" val="39301911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SPECIFY 1</a:t>
            </a:r>
            <a:r>
              <a:rPr lang="en-GB" baseline="30000" dirty="0" smtClean="0">
                <a:latin typeface="Courier New" panose="02070309020205020404" pitchFamily="49" charset="0"/>
                <a:cs typeface="Courier New" panose="02070309020205020404" pitchFamily="49" charset="0"/>
              </a:rPr>
              <a:t>st</a:t>
            </a:r>
            <a:r>
              <a:rPr lang="en-GB" dirty="0" smtClean="0">
                <a:latin typeface="Courier New" panose="02070309020205020404" pitchFamily="49" charset="0"/>
                <a:cs typeface="Courier New" panose="02070309020205020404" pitchFamily="49" charset="0"/>
              </a:rPr>
              <a:t> LEVEL</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smtClean="0"/>
              <a:t>Highlight “Condition” and select “New Condition</a:t>
            </a:r>
          </a:p>
          <a:p>
            <a:r>
              <a:rPr lang="en-GB" sz="2000" dirty="0" smtClean="0"/>
              <a:t>Open the newly created “Condition” option</a:t>
            </a:r>
          </a:p>
          <a:p>
            <a:pPr lvl="1"/>
            <a:r>
              <a:rPr lang="en-GB" sz="1600" dirty="0" smtClean="0"/>
              <a:t>Highlight “Name” and enter the condition’s name, e.g. “Listening”</a:t>
            </a:r>
          </a:p>
          <a:p>
            <a:pPr lvl="1"/>
            <a:r>
              <a:rPr lang="en-GB" sz="1600" dirty="0" smtClean="0"/>
              <a:t>Highlight “Onsets” and enter the onset times of your condition, e.g. “6:12:84”</a:t>
            </a:r>
            <a:endParaRPr lang="en-GB"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686" y="1507449"/>
            <a:ext cx="4270896" cy="4987690"/>
          </a:xfrm>
          <a:prstGeom prst="rect">
            <a:avLst/>
          </a:prstGeom>
        </p:spPr>
      </p:pic>
    </p:spTree>
    <p:extLst>
      <p:ext uri="{BB962C8B-B14F-4D97-AF65-F5344CB8AC3E}">
        <p14:creationId xmlns:p14="http://schemas.microsoft.com/office/powerpoint/2010/main" val="2493971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data</a:t>
            </a:r>
            <a:endParaRPr lang="en-GB" dirty="0"/>
          </a:p>
        </p:txBody>
      </p:sp>
      <p:sp>
        <p:nvSpPr>
          <p:cNvPr id="4" name="TextBox 3"/>
          <p:cNvSpPr txBox="1"/>
          <p:nvPr/>
        </p:nvSpPr>
        <p:spPr>
          <a:xfrm>
            <a:off x="5527841" y="1687544"/>
            <a:ext cx="1064715"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Subject A</a:t>
            </a:r>
            <a:endParaRPr lang="en-GB" dirty="0"/>
          </a:p>
        </p:txBody>
      </p:sp>
      <p:sp>
        <p:nvSpPr>
          <p:cNvPr id="5" name="TextBox 4"/>
          <p:cNvSpPr txBox="1"/>
          <p:nvPr/>
        </p:nvSpPr>
        <p:spPr>
          <a:xfrm>
            <a:off x="4748463"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Session 1</a:t>
            </a:r>
            <a:endParaRPr lang="en-GB" dirty="0"/>
          </a:p>
        </p:txBody>
      </p:sp>
      <p:sp>
        <p:nvSpPr>
          <p:cNvPr id="6" name="TextBox 5"/>
          <p:cNvSpPr txBox="1"/>
          <p:nvPr/>
        </p:nvSpPr>
        <p:spPr>
          <a:xfrm>
            <a:off x="3765248" y="3606029"/>
            <a:ext cx="955646"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Volume </a:t>
            </a:r>
            <a:endParaRPr lang="en-GB" dirty="0"/>
          </a:p>
        </p:txBody>
      </p:sp>
      <p:sp>
        <p:nvSpPr>
          <p:cNvPr id="7" name="TextBox 6"/>
          <p:cNvSpPr txBox="1"/>
          <p:nvPr/>
        </p:nvSpPr>
        <p:spPr>
          <a:xfrm>
            <a:off x="3155786" y="4522447"/>
            <a:ext cx="609462"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Slice</a:t>
            </a:r>
            <a:endParaRPr lang="en-GB" dirty="0"/>
          </a:p>
        </p:txBody>
      </p:sp>
      <p:sp>
        <p:nvSpPr>
          <p:cNvPr id="8" name="TextBox 7"/>
          <p:cNvSpPr txBox="1"/>
          <p:nvPr/>
        </p:nvSpPr>
        <p:spPr>
          <a:xfrm>
            <a:off x="2645951" y="5521370"/>
            <a:ext cx="685380"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Voxel</a:t>
            </a:r>
            <a:endParaRPr lang="en-GB" dirty="0"/>
          </a:p>
        </p:txBody>
      </p:sp>
      <p:sp>
        <p:nvSpPr>
          <p:cNvPr id="10" name="TextBox 9"/>
          <p:cNvSpPr txBox="1"/>
          <p:nvPr/>
        </p:nvSpPr>
        <p:spPr>
          <a:xfrm>
            <a:off x="8711905" y="1690688"/>
            <a:ext cx="1056700" cy="369332"/>
          </a:xfrm>
          <a:prstGeom prst="rect">
            <a:avLst/>
          </a:prstGeom>
          <a:solidFill>
            <a:schemeClr val="accent6">
              <a:lumMod val="20000"/>
              <a:lumOff val="80000"/>
            </a:schemeClr>
          </a:solidFill>
          <a:ln w="28575">
            <a:solidFill>
              <a:schemeClr val="accent6">
                <a:lumMod val="50000"/>
              </a:schemeClr>
            </a:solidFill>
          </a:ln>
        </p:spPr>
        <p:txBody>
          <a:bodyPr wrap="none" rtlCol="0">
            <a:spAutoFit/>
          </a:bodyPr>
          <a:lstStyle/>
          <a:p>
            <a:r>
              <a:rPr lang="en-GB" dirty="0" smtClean="0"/>
              <a:t>Subject B</a:t>
            </a:r>
            <a:endParaRPr lang="en-GB" dirty="0"/>
          </a:p>
        </p:txBody>
      </p:sp>
      <p:sp>
        <p:nvSpPr>
          <p:cNvPr id="11" name="TextBox 10"/>
          <p:cNvSpPr txBox="1"/>
          <p:nvPr/>
        </p:nvSpPr>
        <p:spPr>
          <a:xfrm>
            <a:off x="10810524" y="1690688"/>
            <a:ext cx="343364" cy="369332"/>
          </a:xfrm>
          <a:prstGeom prst="rect">
            <a:avLst/>
          </a:prstGeom>
          <a:solidFill>
            <a:schemeClr val="accent2">
              <a:lumMod val="20000"/>
              <a:lumOff val="80000"/>
            </a:schemeClr>
          </a:solidFill>
          <a:ln w="28575">
            <a:solidFill>
              <a:schemeClr val="accent2">
                <a:lumMod val="75000"/>
              </a:schemeClr>
            </a:solidFill>
          </a:ln>
        </p:spPr>
        <p:txBody>
          <a:bodyPr wrap="none" rtlCol="0">
            <a:spAutoFit/>
          </a:bodyPr>
          <a:lstStyle/>
          <a:p>
            <a:r>
              <a:rPr lang="en-GB" dirty="0" smtClean="0"/>
              <a:t>…</a:t>
            </a:r>
            <a:endParaRPr lang="en-GB" dirty="0"/>
          </a:p>
        </p:txBody>
      </p:sp>
      <p:sp>
        <p:nvSpPr>
          <p:cNvPr id="12" name="TextBox 11"/>
          <p:cNvSpPr txBox="1"/>
          <p:nvPr/>
        </p:nvSpPr>
        <p:spPr>
          <a:xfrm>
            <a:off x="6236368"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Session 2</a:t>
            </a:r>
            <a:endParaRPr lang="en-GB" dirty="0"/>
          </a:p>
        </p:txBody>
      </p:sp>
      <p:sp>
        <p:nvSpPr>
          <p:cNvPr id="13" name="TextBox 12"/>
          <p:cNvSpPr txBox="1"/>
          <p:nvPr/>
        </p:nvSpPr>
        <p:spPr>
          <a:xfrm>
            <a:off x="7645105" y="268491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a:t>
            </a:r>
            <a:endParaRPr lang="en-GB" dirty="0"/>
          </a:p>
        </p:txBody>
      </p:sp>
      <p:sp>
        <p:nvSpPr>
          <p:cNvPr id="14" name="TextBox 13"/>
          <p:cNvSpPr txBox="1"/>
          <p:nvPr/>
        </p:nvSpPr>
        <p:spPr>
          <a:xfrm>
            <a:off x="5184477" y="3606029"/>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a:t>
            </a:r>
            <a:endParaRPr lang="en-GB" dirty="0"/>
          </a:p>
        </p:txBody>
      </p:sp>
      <p:sp>
        <p:nvSpPr>
          <p:cNvPr id="15" name="TextBox 14"/>
          <p:cNvSpPr txBox="1"/>
          <p:nvPr/>
        </p:nvSpPr>
        <p:spPr>
          <a:xfrm>
            <a:off x="4224060" y="452244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a:t>
            </a:r>
            <a:endParaRPr lang="en-GB" dirty="0"/>
          </a:p>
        </p:txBody>
      </p:sp>
      <p:sp>
        <p:nvSpPr>
          <p:cNvPr id="16" name="TextBox 15"/>
          <p:cNvSpPr txBox="1"/>
          <p:nvPr/>
        </p:nvSpPr>
        <p:spPr>
          <a:xfrm>
            <a:off x="3765248" y="5521370"/>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a:t>
            </a:r>
            <a:endParaRPr lang="en-GB" dirty="0"/>
          </a:p>
        </p:txBody>
      </p:sp>
      <p:cxnSp>
        <p:nvCxnSpPr>
          <p:cNvPr id="18" name="Straight Connector 17"/>
          <p:cNvCxnSpPr>
            <a:endCxn id="5" idx="0"/>
          </p:cNvCxnSpPr>
          <p:nvPr/>
        </p:nvCxnSpPr>
        <p:spPr>
          <a:xfrm flipH="1">
            <a:off x="5274409" y="2078319"/>
            <a:ext cx="621065" cy="613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67424" y="313198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685960" y="397536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989758" y="5006069"/>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2"/>
          </p:cNvCxnSpPr>
          <p:nvPr/>
        </p:nvCxnSpPr>
        <p:spPr>
          <a:xfrm>
            <a:off x="6060199" y="2056876"/>
            <a:ext cx="532357" cy="628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4" idx="0"/>
          </p:cNvCxnSpPr>
          <p:nvPr/>
        </p:nvCxnSpPr>
        <p:spPr>
          <a:xfrm>
            <a:off x="5184477" y="3131981"/>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46425" y="4008435"/>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14278" y="5017493"/>
            <a:ext cx="171682" cy="38958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445790" y="2554925"/>
            <a:ext cx="1909248" cy="1586907"/>
          </a:xfrm>
          <a:prstGeom prst="rect">
            <a:avLst/>
          </a:prstGeom>
        </p:spPr>
      </p:pic>
      <p:pic>
        <p:nvPicPr>
          <p:cNvPr id="20" name="Picture 19"/>
          <p:cNvPicPr>
            <a:picLocks noChangeAspect="1"/>
          </p:cNvPicPr>
          <p:nvPr/>
        </p:nvPicPr>
        <p:blipFill>
          <a:blip r:embed="rId4"/>
          <a:stretch>
            <a:fillRect/>
          </a:stretch>
        </p:blipFill>
        <p:spPr>
          <a:xfrm>
            <a:off x="1289407" y="4833322"/>
            <a:ext cx="980630" cy="98063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513" y="1145319"/>
            <a:ext cx="837900" cy="102642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7182" y="1567446"/>
            <a:ext cx="592908" cy="612672"/>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0295" y="1567446"/>
            <a:ext cx="375731" cy="604301"/>
          </a:xfrm>
          <a:prstGeom prst="rect">
            <a:avLst/>
          </a:prstGeom>
        </p:spPr>
      </p:pic>
      <p:cxnSp>
        <p:nvCxnSpPr>
          <p:cNvPr id="29" name="Straight Connector 28"/>
          <p:cNvCxnSpPr/>
          <p:nvPr/>
        </p:nvCxnSpPr>
        <p:spPr>
          <a:xfrm>
            <a:off x="6421420" y="2078319"/>
            <a:ext cx="1357806" cy="560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 idx="2"/>
            <a:endCxn id="33" idx="0"/>
          </p:cNvCxnSpPr>
          <p:nvPr/>
        </p:nvCxnSpPr>
        <p:spPr>
          <a:xfrm>
            <a:off x="9240255" y="2060020"/>
            <a:ext cx="5802" cy="633791"/>
          </a:xfrm>
          <a:prstGeom prst="line">
            <a:avLst/>
          </a:prstGeom>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10810524" y="2680399"/>
            <a:ext cx="343364" cy="369332"/>
          </a:xfrm>
          <a:prstGeom prst="rect">
            <a:avLst/>
          </a:prstGeom>
          <a:solidFill>
            <a:schemeClr val="accent2">
              <a:lumMod val="20000"/>
              <a:lumOff val="80000"/>
            </a:schemeClr>
          </a:solidFill>
          <a:ln w="19050">
            <a:solidFill>
              <a:schemeClr val="accent2">
                <a:lumMod val="75000"/>
              </a:schemeClr>
            </a:solidFill>
          </a:ln>
        </p:spPr>
        <p:txBody>
          <a:bodyPr wrap="none" rtlCol="0">
            <a:spAutoFit/>
          </a:bodyPr>
          <a:lstStyle/>
          <a:p>
            <a:r>
              <a:rPr lang="en-GB" dirty="0" smtClean="0"/>
              <a:t>…</a:t>
            </a:r>
            <a:endParaRPr lang="en-GB" dirty="0"/>
          </a:p>
        </p:txBody>
      </p:sp>
      <p:sp>
        <p:nvSpPr>
          <p:cNvPr id="33" name="TextBox 32"/>
          <p:cNvSpPr txBox="1"/>
          <p:nvPr/>
        </p:nvSpPr>
        <p:spPr>
          <a:xfrm>
            <a:off x="9074375" y="2693811"/>
            <a:ext cx="343364" cy="369332"/>
          </a:xfrm>
          <a:prstGeom prst="rect">
            <a:avLst/>
          </a:prstGeom>
          <a:solidFill>
            <a:schemeClr val="accent6">
              <a:lumMod val="20000"/>
              <a:lumOff val="80000"/>
            </a:schemeClr>
          </a:solidFill>
          <a:ln w="19050">
            <a:solidFill>
              <a:schemeClr val="accent6">
                <a:lumMod val="75000"/>
              </a:schemeClr>
            </a:solidFill>
          </a:ln>
        </p:spPr>
        <p:txBody>
          <a:bodyPr wrap="none" rtlCol="0">
            <a:spAutoFit/>
          </a:bodyPr>
          <a:lstStyle/>
          <a:p>
            <a:r>
              <a:rPr lang="en-GB" dirty="0" smtClean="0"/>
              <a:t>…</a:t>
            </a:r>
            <a:endParaRPr lang="en-GB" dirty="0"/>
          </a:p>
        </p:txBody>
      </p:sp>
      <p:cxnSp>
        <p:nvCxnSpPr>
          <p:cNvPr id="41" name="Straight Connector 40"/>
          <p:cNvCxnSpPr>
            <a:stCxn id="11" idx="2"/>
            <a:endCxn id="32" idx="0"/>
          </p:cNvCxnSpPr>
          <p:nvPr/>
        </p:nvCxnSpPr>
        <p:spPr>
          <a:xfrm>
            <a:off x="10982206" y="2060020"/>
            <a:ext cx="0" cy="620379"/>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535852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SPECIFY 1</a:t>
            </a:r>
            <a:r>
              <a:rPr lang="en-GB" baseline="30000" dirty="0" smtClean="0">
                <a:latin typeface="Courier New" panose="02070309020205020404" pitchFamily="49" charset="0"/>
                <a:cs typeface="Courier New" panose="02070309020205020404" pitchFamily="49" charset="0"/>
              </a:rPr>
              <a:t>st</a:t>
            </a:r>
            <a:r>
              <a:rPr lang="en-GB" dirty="0" smtClean="0">
                <a:latin typeface="Courier New" panose="02070309020205020404" pitchFamily="49" charset="0"/>
                <a:cs typeface="Courier New" panose="02070309020205020404" pitchFamily="49" charset="0"/>
              </a:rPr>
              <a:t> LEVEL</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smtClean="0"/>
              <a:t>Highlight “Condition” and select “New Condition</a:t>
            </a:r>
          </a:p>
          <a:p>
            <a:r>
              <a:rPr lang="en-GB" sz="2000" dirty="0" smtClean="0"/>
              <a:t>Open the newly created “Condition” option</a:t>
            </a:r>
          </a:p>
          <a:p>
            <a:pPr lvl="1"/>
            <a:r>
              <a:rPr lang="en-GB" sz="1600" dirty="0" smtClean="0"/>
              <a:t>Highlight “Name” and enter the condition’s name, e.g. “Listening”</a:t>
            </a:r>
          </a:p>
          <a:p>
            <a:pPr lvl="1"/>
            <a:r>
              <a:rPr lang="en-GB" sz="1600" dirty="0" smtClean="0"/>
              <a:t>Highlight “Onsets” and enter the onset times of your condition, e.g. “6:12:84”</a:t>
            </a:r>
          </a:p>
          <a:p>
            <a:pPr lvl="1"/>
            <a:r>
              <a:rPr lang="en-GB" sz="1600" dirty="0"/>
              <a:t>Highlight “Durations” and enter the duration of your condition in seconds, e.g. “6</a:t>
            </a:r>
            <a:r>
              <a:rPr lang="en-GB" sz="1600" dirty="0" smtClean="0"/>
              <a:t>”</a:t>
            </a:r>
          </a:p>
          <a:p>
            <a:pPr lvl="1"/>
            <a:endParaRPr lang="en-GB" sz="1600" dirty="0" smtClean="0"/>
          </a:p>
          <a:p>
            <a:r>
              <a:rPr lang="en-GB" sz="2000" dirty="0"/>
              <a:t>Save the batch as </a:t>
            </a:r>
            <a:r>
              <a:rPr lang="en-GB" sz="2000" b="1" dirty="0" err="1"/>
              <a:t>specify.mat</a:t>
            </a:r>
            <a:endParaRPr lang="en-GB" sz="2000" b="1" dirty="0"/>
          </a:p>
          <a:p>
            <a:r>
              <a:rPr lang="en-GB" sz="2000" dirty="0"/>
              <a:t>Press the </a:t>
            </a:r>
            <a:r>
              <a:rPr lang="en-GB" sz="2000" dirty="0">
                <a:latin typeface="Courier New" panose="02070309020205020404" pitchFamily="49" charset="0"/>
                <a:cs typeface="Courier New" panose="02070309020205020404" pitchFamily="49" charset="0"/>
              </a:rPr>
              <a:t>RUN</a:t>
            </a:r>
            <a:r>
              <a:rPr lang="en-GB" sz="2000" dirty="0"/>
              <a:t> button</a:t>
            </a:r>
            <a:endParaRPr lang="en-GB" sz="1600" dirty="0"/>
          </a:p>
          <a:p>
            <a:pPr marL="457200" lvl="1" indent="0">
              <a:buNone/>
            </a:pPr>
            <a:endParaRPr lang="en-GB" sz="1600" dirty="0"/>
          </a:p>
          <a:p>
            <a:pPr marL="457200" lvl="1" indent="0">
              <a:buNone/>
            </a:pPr>
            <a:endParaRPr lang="en-GB"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588" y="1470630"/>
            <a:ext cx="4413416" cy="5061327"/>
          </a:xfrm>
          <a:prstGeom prst="rect">
            <a:avLst/>
          </a:prstGeom>
        </p:spPr>
      </p:pic>
    </p:spTree>
    <p:extLst>
      <p:ext uri="{BB962C8B-B14F-4D97-AF65-F5344CB8AC3E}">
        <p14:creationId xmlns:p14="http://schemas.microsoft.com/office/powerpoint/2010/main" val="24870001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SPECIFY 1</a:t>
            </a:r>
            <a:r>
              <a:rPr lang="en-GB" baseline="30000" dirty="0" smtClean="0">
                <a:latin typeface="Courier New" panose="02070309020205020404" pitchFamily="49" charset="0"/>
                <a:cs typeface="Courier New" panose="02070309020205020404" pitchFamily="49" charset="0"/>
              </a:rPr>
              <a:t>st</a:t>
            </a:r>
            <a:r>
              <a:rPr lang="en-GB" dirty="0" smtClean="0">
                <a:latin typeface="Courier New" panose="02070309020205020404" pitchFamily="49" charset="0"/>
                <a:cs typeface="Courier New" panose="02070309020205020404" pitchFamily="49" charset="0"/>
              </a:rPr>
              <a:t> LEVEL</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smtClean="0"/>
              <a:t>SPM will write an </a:t>
            </a:r>
            <a:r>
              <a:rPr lang="en-GB" sz="2000" b="1" dirty="0" err="1" smtClean="0"/>
              <a:t>SPM.mat</a:t>
            </a:r>
            <a:r>
              <a:rPr lang="en-GB" sz="2000" dirty="0" smtClean="0"/>
              <a:t> file to your directory</a:t>
            </a:r>
          </a:p>
          <a:p>
            <a:r>
              <a:rPr lang="en-GB" sz="2000" dirty="0" smtClean="0"/>
              <a:t>SPM will also plot the design </a:t>
            </a:r>
            <a:r>
              <a:rPr lang="en-GB" sz="2000" dirty="0"/>
              <a:t>m</a:t>
            </a:r>
            <a:r>
              <a:rPr lang="en-GB" sz="2000" dirty="0" smtClean="0"/>
              <a:t>atrix in the Graphics window</a:t>
            </a:r>
          </a:p>
          <a:p>
            <a:r>
              <a:rPr lang="en-GB" sz="2000" dirty="0" smtClean="0"/>
              <a:t>You can use the</a:t>
            </a:r>
            <a:r>
              <a:rPr lang="en-GB" sz="2000" dirty="0" smtClean="0">
                <a:latin typeface="Courier New" panose="02070309020205020404" pitchFamily="49" charset="0"/>
                <a:cs typeface="Courier New" panose="02070309020205020404" pitchFamily="49" charset="0"/>
              </a:rPr>
              <a:t> REVIEW </a:t>
            </a:r>
            <a:r>
              <a:rPr lang="en-GB" sz="2000" dirty="0" smtClean="0"/>
              <a:t>button to check your model specification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186" y="1298448"/>
            <a:ext cx="3595442" cy="5239512"/>
          </a:xfrm>
          <a:prstGeom prst="rect">
            <a:avLst/>
          </a:prstGeom>
        </p:spPr>
      </p:pic>
    </p:spTree>
    <p:extLst>
      <p:ext uri="{BB962C8B-B14F-4D97-AF65-F5344CB8AC3E}">
        <p14:creationId xmlns:p14="http://schemas.microsoft.com/office/powerpoint/2010/main" val="14454185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ESTIMATE</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smtClean="0"/>
              <a:t>After model specification: </a:t>
            </a:r>
            <a:r>
              <a:rPr lang="en-GB" sz="2000" b="1" dirty="0" smtClean="0"/>
              <a:t>parameter estimation</a:t>
            </a:r>
          </a:p>
          <a:p>
            <a:r>
              <a:rPr lang="en-GB" sz="2000" dirty="0" smtClean="0"/>
              <a:t>Press the </a:t>
            </a:r>
            <a:r>
              <a:rPr lang="en-GB" sz="2000" dirty="0" smtClean="0">
                <a:latin typeface="Courier New" panose="02070309020205020404" pitchFamily="49" charset="0"/>
                <a:cs typeface="Courier New" panose="02070309020205020404" pitchFamily="49" charset="0"/>
              </a:rPr>
              <a:t>ESTIMATE </a:t>
            </a:r>
            <a:r>
              <a:rPr lang="en-GB" sz="2000" dirty="0" smtClean="0"/>
              <a:t>button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60" y="1417638"/>
            <a:ext cx="5896228" cy="5167312"/>
          </a:xfrm>
          <a:prstGeom prst="rect">
            <a:avLst/>
          </a:prstGeom>
        </p:spPr>
      </p:pic>
      <p:sp>
        <p:nvSpPr>
          <p:cNvPr id="7" name="Rectangle 6"/>
          <p:cNvSpPr/>
          <p:nvPr/>
        </p:nvSpPr>
        <p:spPr>
          <a:xfrm>
            <a:off x="2293865" y="2451531"/>
            <a:ext cx="992777" cy="2525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88009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ESTIMATE</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smtClean="0"/>
              <a:t>Highlight the “Select </a:t>
            </a:r>
            <a:r>
              <a:rPr lang="en-GB" sz="2000" dirty="0" err="1" smtClean="0"/>
              <a:t>SPM.mat</a:t>
            </a:r>
            <a:r>
              <a:rPr lang="en-GB" sz="2000" dirty="0" smtClean="0"/>
              <a:t>” option and select the </a:t>
            </a:r>
            <a:r>
              <a:rPr lang="en-GB" sz="2000" b="1" dirty="0" err="1" smtClean="0"/>
              <a:t>SPM.mat</a:t>
            </a:r>
            <a:r>
              <a:rPr lang="en-GB" sz="2000" b="1" dirty="0" smtClean="0"/>
              <a:t> </a:t>
            </a:r>
            <a:r>
              <a:rPr lang="en-GB" sz="2000" dirty="0" smtClean="0"/>
              <a:t>file you have saved earlier</a:t>
            </a:r>
          </a:p>
          <a:p>
            <a:endParaRPr lang="en-GB" sz="2000" dirty="0" smtClean="0"/>
          </a:p>
          <a:p>
            <a:r>
              <a:rPr lang="en-GB" sz="2000" dirty="0" smtClean="0"/>
              <a:t>Save the batch as </a:t>
            </a:r>
            <a:r>
              <a:rPr lang="en-GB" sz="2000" b="1" dirty="0" err="1" smtClean="0"/>
              <a:t>estimate.mat</a:t>
            </a:r>
            <a:endParaRPr lang="en-GB" sz="2000" b="1" dirty="0" smtClean="0"/>
          </a:p>
          <a:p>
            <a:r>
              <a:rPr lang="en-GB" sz="2000" dirty="0" smtClean="0"/>
              <a:t>Press the </a:t>
            </a:r>
            <a:r>
              <a:rPr lang="en-GB" sz="2000" dirty="0" smtClean="0">
                <a:latin typeface="Courier New" panose="02070309020205020404" pitchFamily="49" charset="0"/>
                <a:cs typeface="Courier New" panose="02070309020205020404" pitchFamily="49" charset="0"/>
              </a:rPr>
              <a:t>RUN</a:t>
            </a:r>
            <a:r>
              <a:rPr lang="en-GB" sz="2000" dirty="0" smtClean="0"/>
              <a:t> button</a:t>
            </a:r>
          </a:p>
          <a:p>
            <a:endParaRPr lang="en-GB" sz="2000" dirty="0"/>
          </a:p>
          <a:p>
            <a:r>
              <a:rPr lang="en-GB" sz="2000" dirty="0" smtClean="0"/>
              <a:t>SPM will create a number of files in the selected directory, including a new version of the </a:t>
            </a:r>
            <a:r>
              <a:rPr lang="en-GB" sz="2000" b="1" dirty="0" err="1" smtClean="0"/>
              <a:t>SPM.mat</a:t>
            </a:r>
            <a:r>
              <a:rPr lang="en-GB" sz="2000" dirty="0" smtClean="0"/>
              <a:t> file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795" y="1402000"/>
            <a:ext cx="5395206" cy="5198588"/>
          </a:xfrm>
          <a:prstGeom prst="rect">
            <a:avLst/>
          </a:prstGeom>
        </p:spPr>
      </p:pic>
      <p:sp>
        <p:nvSpPr>
          <p:cNvPr id="5" name="Rectangle 4"/>
          <p:cNvSpPr/>
          <p:nvPr/>
        </p:nvSpPr>
        <p:spPr>
          <a:xfrm>
            <a:off x="5854889" y="1160060"/>
            <a:ext cx="1037230" cy="1801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05637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RESULTS</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smtClean="0"/>
              <a:t>After parameter estimation: </a:t>
            </a:r>
            <a:r>
              <a:rPr lang="en-GB" sz="2000" b="1" dirty="0" smtClean="0"/>
              <a:t>hypothesis testing</a:t>
            </a:r>
          </a:p>
          <a:p>
            <a:r>
              <a:rPr lang="en-GB" sz="2000" dirty="0" smtClean="0"/>
              <a:t>Press the </a:t>
            </a:r>
            <a:r>
              <a:rPr lang="en-GB" sz="2000" dirty="0" smtClean="0">
                <a:latin typeface="Courier New" panose="02070309020205020404" pitchFamily="49" charset="0"/>
                <a:cs typeface="Courier New" panose="02070309020205020404" pitchFamily="49" charset="0"/>
              </a:rPr>
              <a:t>RESULTS </a:t>
            </a:r>
            <a:r>
              <a:rPr lang="en-GB" sz="2000" dirty="0" smtClean="0"/>
              <a:t>button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60" y="1417638"/>
            <a:ext cx="5896228" cy="5167312"/>
          </a:xfrm>
          <a:prstGeom prst="rect">
            <a:avLst/>
          </a:prstGeom>
        </p:spPr>
      </p:pic>
      <p:sp>
        <p:nvSpPr>
          <p:cNvPr id="6" name="Rectangle 5"/>
          <p:cNvSpPr/>
          <p:nvPr/>
        </p:nvSpPr>
        <p:spPr>
          <a:xfrm>
            <a:off x="1772657" y="2706625"/>
            <a:ext cx="992777" cy="2525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14832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RESULTS</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smtClean="0"/>
              <a:t>After parameter estimation: </a:t>
            </a:r>
            <a:r>
              <a:rPr lang="en-GB" sz="2000" b="1" dirty="0" smtClean="0"/>
              <a:t>hypothesis testing</a:t>
            </a:r>
          </a:p>
          <a:p>
            <a:r>
              <a:rPr lang="en-GB" sz="2000" dirty="0" smtClean="0"/>
              <a:t>Press the </a:t>
            </a:r>
            <a:r>
              <a:rPr lang="en-GB" sz="2000" dirty="0" smtClean="0">
                <a:latin typeface="Courier New" panose="02070309020205020404" pitchFamily="49" charset="0"/>
                <a:cs typeface="Courier New" panose="02070309020205020404" pitchFamily="49" charset="0"/>
              </a:rPr>
              <a:t>RESULTS </a:t>
            </a:r>
            <a:r>
              <a:rPr lang="en-GB" sz="2000" dirty="0" smtClean="0"/>
              <a:t>button</a:t>
            </a:r>
          </a:p>
          <a:p>
            <a:r>
              <a:rPr lang="en-GB" sz="2000" dirty="0" smtClean="0"/>
              <a:t>Select the </a:t>
            </a:r>
            <a:r>
              <a:rPr lang="en-GB" sz="2000" b="1" dirty="0" err="1" smtClean="0"/>
              <a:t>SPM.mat</a:t>
            </a:r>
            <a:r>
              <a:rPr lang="en-GB" sz="2000" dirty="0" smtClean="0"/>
              <a:t> file created by estimation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924" y="1690688"/>
            <a:ext cx="5534025" cy="4400550"/>
          </a:xfrm>
          <a:prstGeom prst="rect">
            <a:avLst/>
          </a:prstGeom>
        </p:spPr>
      </p:pic>
    </p:spTree>
    <p:extLst>
      <p:ext uri="{BB962C8B-B14F-4D97-AF65-F5344CB8AC3E}">
        <p14:creationId xmlns:p14="http://schemas.microsoft.com/office/powerpoint/2010/main" val="763355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RESULTS</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smtClean="0"/>
              <a:t>Select “Define new contrast”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006" y="1434330"/>
            <a:ext cx="5204042" cy="5133928"/>
          </a:xfrm>
          <a:prstGeom prst="rect">
            <a:avLst/>
          </a:prstGeom>
        </p:spPr>
      </p:pic>
      <p:grpSp>
        <p:nvGrpSpPr>
          <p:cNvPr id="5" name="Group 4"/>
          <p:cNvGrpSpPr/>
          <p:nvPr/>
        </p:nvGrpSpPr>
        <p:grpSpPr>
          <a:xfrm>
            <a:off x="4735774" y="2972843"/>
            <a:ext cx="2325252" cy="1189724"/>
            <a:chOff x="4735774" y="2972843"/>
            <a:chExt cx="2325252" cy="1189724"/>
          </a:xfrm>
        </p:grpSpPr>
        <p:sp>
          <p:nvSpPr>
            <p:cNvPr id="4" name="TextBox 3"/>
            <p:cNvSpPr txBox="1"/>
            <p:nvPr/>
          </p:nvSpPr>
          <p:spPr>
            <a:xfrm>
              <a:off x="4735774" y="2972843"/>
              <a:ext cx="2325252" cy="369332"/>
            </a:xfrm>
            <a:prstGeom prst="rect">
              <a:avLst/>
            </a:prstGeom>
            <a:solidFill>
              <a:schemeClr val="accent2">
                <a:lumMod val="20000"/>
                <a:lumOff val="80000"/>
              </a:schemeClr>
            </a:solidFill>
          </p:spPr>
          <p:txBody>
            <a:bodyPr wrap="none" rtlCol="0">
              <a:spAutoFit/>
            </a:bodyPr>
            <a:lstStyle/>
            <a:p>
              <a:r>
                <a:rPr lang="en-GB" b="1" dirty="0" err="1" smtClean="0">
                  <a:solidFill>
                    <a:schemeClr val="accent2">
                      <a:lumMod val="75000"/>
                    </a:schemeClr>
                  </a:solidFill>
                </a:rPr>
                <a:t>Surfable</a:t>
              </a:r>
              <a:r>
                <a:rPr lang="en-GB" b="1" dirty="0" smtClean="0">
                  <a:solidFill>
                    <a:schemeClr val="accent2">
                      <a:lumMod val="75000"/>
                    </a:schemeClr>
                  </a:solidFill>
                </a:rPr>
                <a:t> design matrix</a:t>
              </a:r>
              <a:endParaRPr lang="en-GB" b="1" dirty="0">
                <a:solidFill>
                  <a:schemeClr val="accent2">
                    <a:lumMod val="75000"/>
                  </a:schemeClr>
                </a:solidFill>
              </a:endParaRPr>
            </a:p>
          </p:txBody>
        </p:sp>
        <p:cxnSp>
          <p:nvCxnSpPr>
            <p:cNvPr id="6" name="Straight Arrow Connector 5"/>
            <p:cNvCxnSpPr/>
            <p:nvPr/>
          </p:nvCxnSpPr>
          <p:spPr>
            <a:xfrm flipH="1">
              <a:off x="5145206" y="3342175"/>
              <a:ext cx="641445" cy="82039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sp>
        <p:nvSpPr>
          <p:cNvPr id="9" name="TextBox 8"/>
          <p:cNvSpPr txBox="1"/>
          <p:nvPr/>
        </p:nvSpPr>
        <p:spPr>
          <a:xfrm>
            <a:off x="130474" y="2296219"/>
            <a:ext cx="1681229" cy="369332"/>
          </a:xfrm>
          <a:prstGeom prst="rect">
            <a:avLst/>
          </a:prstGeom>
          <a:solidFill>
            <a:schemeClr val="accent2">
              <a:lumMod val="20000"/>
              <a:lumOff val="80000"/>
            </a:schemeClr>
          </a:solidFill>
        </p:spPr>
        <p:txBody>
          <a:bodyPr wrap="none" rtlCol="0">
            <a:spAutoFit/>
          </a:bodyPr>
          <a:lstStyle/>
          <a:p>
            <a:r>
              <a:rPr lang="en-GB" b="1" dirty="0" smtClean="0">
                <a:solidFill>
                  <a:schemeClr val="accent2">
                    <a:lumMod val="75000"/>
                  </a:schemeClr>
                </a:solidFill>
              </a:rPr>
              <a:t>List of contrasts</a:t>
            </a:r>
            <a:endParaRPr lang="en-GB" b="1" dirty="0">
              <a:solidFill>
                <a:schemeClr val="accent2">
                  <a:lumMod val="75000"/>
                </a:schemeClr>
              </a:solidFill>
            </a:endParaRPr>
          </a:p>
        </p:txBody>
      </p:sp>
      <p:cxnSp>
        <p:nvCxnSpPr>
          <p:cNvPr id="10" name="Straight Arrow Connector 9"/>
          <p:cNvCxnSpPr/>
          <p:nvPr/>
        </p:nvCxnSpPr>
        <p:spPr>
          <a:xfrm>
            <a:off x="1293100" y="2665551"/>
            <a:ext cx="713121" cy="990469"/>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1811703" y="5779009"/>
            <a:ext cx="1562433" cy="31089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4839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RESULTS</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smtClean="0"/>
              <a:t>Select “Define new contrast”</a:t>
            </a:r>
          </a:p>
          <a:p>
            <a:r>
              <a:rPr lang="en-GB" sz="2000" dirty="0"/>
              <a:t>Name your contrast, e.g. “Listening &gt; </a:t>
            </a:r>
            <a:r>
              <a:rPr lang="en-GB" sz="2000" dirty="0" smtClean="0"/>
              <a:t>Rest”</a:t>
            </a:r>
          </a:p>
          <a:p>
            <a:r>
              <a:rPr lang="en-GB" sz="2000" dirty="0"/>
              <a:t>Select type of </a:t>
            </a:r>
            <a:r>
              <a:rPr lang="en-GB" sz="2000" dirty="0" smtClean="0"/>
              <a:t>contrast: “</a:t>
            </a:r>
            <a:r>
              <a:rPr lang="en-GB" sz="2000" dirty="0"/>
              <a:t>t-contrast” or “F-contrast”</a:t>
            </a:r>
          </a:p>
          <a:p>
            <a:r>
              <a:rPr lang="en-GB" sz="2000" dirty="0" smtClean="0"/>
              <a:t>Use </a:t>
            </a:r>
            <a:r>
              <a:rPr lang="en-GB" sz="2000" dirty="0"/>
              <a:t>a </a:t>
            </a:r>
            <a:r>
              <a:rPr lang="en-GB" sz="2000" dirty="0" smtClean="0"/>
              <a:t>numerical code to define your contrast, </a:t>
            </a:r>
            <a:r>
              <a:rPr lang="en-GB" sz="2000" dirty="0"/>
              <a:t>e.g. </a:t>
            </a:r>
            <a:r>
              <a:rPr lang="en-GB" sz="2000" dirty="0" smtClean="0"/>
              <a:t>“[1 0]”</a:t>
            </a:r>
            <a:endParaRPr lang="en-GB" sz="2000" dirty="0"/>
          </a:p>
          <a:p>
            <a:endParaRPr lang="en-GB" sz="2000" dirty="0" smtClean="0"/>
          </a:p>
          <a:p>
            <a:endParaRPr lang="en-GB" sz="2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355" y="1503318"/>
            <a:ext cx="5705475" cy="4791075"/>
          </a:xfrm>
          <a:prstGeom prst="rect">
            <a:avLst/>
          </a:prstGeom>
        </p:spPr>
      </p:pic>
      <p:grpSp>
        <p:nvGrpSpPr>
          <p:cNvPr id="10" name="Group 9"/>
          <p:cNvGrpSpPr/>
          <p:nvPr/>
        </p:nvGrpSpPr>
        <p:grpSpPr>
          <a:xfrm>
            <a:off x="3935695" y="1605756"/>
            <a:ext cx="2320187" cy="1189724"/>
            <a:chOff x="4735774" y="2972843"/>
            <a:chExt cx="2320187" cy="1189724"/>
          </a:xfrm>
        </p:grpSpPr>
        <p:sp>
          <p:nvSpPr>
            <p:cNvPr id="11" name="TextBox 10"/>
            <p:cNvSpPr txBox="1"/>
            <p:nvPr/>
          </p:nvSpPr>
          <p:spPr>
            <a:xfrm>
              <a:off x="4735774" y="2972843"/>
              <a:ext cx="2320187" cy="369332"/>
            </a:xfrm>
            <a:prstGeom prst="rect">
              <a:avLst/>
            </a:prstGeom>
            <a:solidFill>
              <a:schemeClr val="accent2">
                <a:lumMod val="20000"/>
                <a:lumOff val="80000"/>
              </a:schemeClr>
            </a:solidFill>
          </p:spPr>
          <p:txBody>
            <a:bodyPr wrap="none" rtlCol="0">
              <a:spAutoFit/>
            </a:bodyPr>
            <a:lstStyle/>
            <a:p>
              <a:r>
                <a:rPr lang="en-GB" b="1" dirty="0" smtClean="0">
                  <a:solidFill>
                    <a:schemeClr val="accent2">
                      <a:lumMod val="75000"/>
                    </a:schemeClr>
                  </a:solidFill>
                </a:rPr>
                <a:t>Select type of contrast</a:t>
              </a:r>
              <a:endParaRPr lang="en-GB" b="1" dirty="0">
                <a:solidFill>
                  <a:schemeClr val="accent2">
                    <a:lumMod val="75000"/>
                  </a:schemeClr>
                </a:solidFill>
              </a:endParaRPr>
            </a:p>
          </p:txBody>
        </p:sp>
        <p:cxnSp>
          <p:nvCxnSpPr>
            <p:cNvPr id="12" name="Straight Arrow Connector 11"/>
            <p:cNvCxnSpPr/>
            <p:nvPr/>
          </p:nvCxnSpPr>
          <p:spPr>
            <a:xfrm flipH="1">
              <a:off x="5145206" y="3342175"/>
              <a:ext cx="641445" cy="82039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3" name="Group 12"/>
          <p:cNvGrpSpPr/>
          <p:nvPr/>
        </p:nvGrpSpPr>
        <p:grpSpPr>
          <a:xfrm>
            <a:off x="505012" y="3898856"/>
            <a:ext cx="1989071" cy="969324"/>
            <a:chOff x="3619119" y="4162567"/>
            <a:chExt cx="1989071" cy="969324"/>
          </a:xfrm>
        </p:grpSpPr>
        <p:sp>
          <p:nvSpPr>
            <p:cNvPr id="14" name="TextBox 13"/>
            <p:cNvSpPr txBox="1"/>
            <p:nvPr/>
          </p:nvSpPr>
          <p:spPr>
            <a:xfrm>
              <a:off x="3619119" y="4762559"/>
              <a:ext cx="1989071" cy="369332"/>
            </a:xfrm>
            <a:prstGeom prst="rect">
              <a:avLst/>
            </a:prstGeom>
            <a:solidFill>
              <a:schemeClr val="accent2">
                <a:lumMod val="20000"/>
                <a:lumOff val="80000"/>
              </a:schemeClr>
            </a:solidFill>
          </p:spPr>
          <p:txBody>
            <a:bodyPr wrap="none" rtlCol="0">
              <a:spAutoFit/>
            </a:bodyPr>
            <a:lstStyle/>
            <a:p>
              <a:r>
                <a:rPr lang="en-GB" b="1" dirty="0" smtClean="0">
                  <a:solidFill>
                    <a:schemeClr val="accent2">
                      <a:lumMod val="75000"/>
                    </a:schemeClr>
                  </a:solidFill>
                </a:rPr>
                <a:t>Code your contrast</a:t>
              </a:r>
              <a:endParaRPr lang="en-GB" b="1" dirty="0">
                <a:solidFill>
                  <a:schemeClr val="accent2">
                    <a:lumMod val="75000"/>
                  </a:schemeClr>
                </a:solidFill>
              </a:endParaRPr>
            </a:p>
          </p:txBody>
        </p:sp>
        <p:cxnSp>
          <p:nvCxnSpPr>
            <p:cNvPr id="15" name="Straight Arrow Connector 14"/>
            <p:cNvCxnSpPr/>
            <p:nvPr/>
          </p:nvCxnSpPr>
          <p:spPr>
            <a:xfrm flipV="1">
              <a:off x="4561101" y="4162567"/>
              <a:ext cx="584106" cy="59999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9916293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RESULTS</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smtClean="0"/>
              <a:t>Select “Define new contrast”</a:t>
            </a:r>
          </a:p>
          <a:p>
            <a:r>
              <a:rPr lang="en-GB" sz="2000" dirty="0" smtClean="0"/>
              <a:t>Define a complementary contrast, e.g. “Rest &gt; Listening”, and use the complementary code, e.g. “[-1 0]”</a:t>
            </a:r>
          </a:p>
          <a:p>
            <a:endParaRPr lang="en-GB" sz="2000" dirty="0" smtClean="0"/>
          </a:p>
          <a:p>
            <a:endParaRPr lang="en-GB" sz="2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0" y="1620044"/>
            <a:ext cx="5686425" cy="4762500"/>
          </a:xfrm>
          <a:prstGeom prst="rect">
            <a:avLst/>
          </a:prstGeom>
        </p:spPr>
      </p:pic>
    </p:spTree>
    <p:extLst>
      <p:ext uri="{BB962C8B-B14F-4D97-AF65-F5344CB8AC3E}">
        <p14:creationId xmlns:p14="http://schemas.microsoft.com/office/powerpoint/2010/main" val="36272268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RESULTS</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smtClean="0"/>
              <a:t>To view a contrast, select the name of the desired contrast, e.g. “Listening &gt; Rest”</a:t>
            </a:r>
          </a:p>
          <a:p>
            <a:r>
              <a:rPr lang="en-GB" sz="2000" dirty="0" smtClean="0"/>
              <a:t>Press “Done”</a:t>
            </a:r>
          </a:p>
          <a:p>
            <a:endParaRPr lang="en-GB" sz="2000" dirty="0" smtClean="0"/>
          </a:p>
          <a:p>
            <a:endParaRPr lang="en-GB" sz="2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205" y="1414463"/>
            <a:ext cx="5667375" cy="4762500"/>
          </a:xfrm>
          <a:prstGeom prst="rect">
            <a:avLst/>
          </a:prstGeom>
        </p:spPr>
      </p:pic>
      <p:sp>
        <p:nvSpPr>
          <p:cNvPr id="5" name="Rectangle 4"/>
          <p:cNvSpPr/>
          <p:nvPr/>
        </p:nvSpPr>
        <p:spPr>
          <a:xfrm>
            <a:off x="3923967" y="5294377"/>
            <a:ext cx="712041" cy="31089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2026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data</a:t>
            </a:r>
            <a:endParaRPr lang="en-GB" dirty="0"/>
          </a:p>
        </p:txBody>
      </p:sp>
      <p:sp>
        <p:nvSpPr>
          <p:cNvPr id="4" name="TextBox 3"/>
          <p:cNvSpPr txBox="1"/>
          <p:nvPr/>
        </p:nvSpPr>
        <p:spPr>
          <a:xfrm>
            <a:off x="5527841" y="1687544"/>
            <a:ext cx="1064715"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Subject A</a:t>
            </a:r>
            <a:endParaRPr lang="en-GB" dirty="0"/>
          </a:p>
        </p:txBody>
      </p:sp>
      <p:sp>
        <p:nvSpPr>
          <p:cNvPr id="5" name="TextBox 4"/>
          <p:cNvSpPr txBox="1"/>
          <p:nvPr/>
        </p:nvSpPr>
        <p:spPr>
          <a:xfrm>
            <a:off x="4748463"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Session 1</a:t>
            </a:r>
            <a:endParaRPr lang="en-GB" dirty="0"/>
          </a:p>
        </p:txBody>
      </p:sp>
      <p:sp>
        <p:nvSpPr>
          <p:cNvPr id="6" name="TextBox 5"/>
          <p:cNvSpPr txBox="1"/>
          <p:nvPr/>
        </p:nvSpPr>
        <p:spPr>
          <a:xfrm>
            <a:off x="3765248" y="3606029"/>
            <a:ext cx="955646"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Volume </a:t>
            </a:r>
            <a:endParaRPr lang="en-GB" dirty="0"/>
          </a:p>
        </p:txBody>
      </p:sp>
      <p:sp>
        <p:nvSpPr>
          <p:cNvPr id="7" name="TextBox 6"/>
          <p:cNvSpPr txBox="1"/>
          <p:nvPr/>
        </p:nvSpPr>
        <p:spPr>
          <a:xfrm>
            <a:off x="3155786" y="4522447"/>
            <a:ext cx="609462"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Slice</a:t>
            </a:r>
            <a:endParaRPr lang="en-GB" dirty="0"/>
          </a:p>
        </p:txBody>
      </p:sp>
      <p:sp>
        <p:nvSpPr>
          <p:cNvPr id="8" name="TextBox 7"/>
          <p:cNvSpPr txBox="1"/>
          <p:nvPr/>
        </p:nvSpPr>
        <p:spPr>
          <a:xfrm>
            <a:off x="2645951" y="5521370"/>
            <a:ext cx="685380"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Voxel</a:t>
            </a:r>
            <a:endParaRPr lang="en-GB" dirty="0"/>
          </a:p>
        </p:txBody>
      </p:sp>
      <p:sp>
        <p:nvSpPr>
          <p:cNvPr id="10" name="TextBox 9"/>
          <p:cNvSpPr txBox="1"/>
          <p:nvPr/>
        </p:nvSpPr>
        <p:spPr>
          <a:xfrm>
            <a:off x="8711905" y="1690688"/>
            <a:ext cx="1056700" cy="369332"/>
          </a:xfrm>
          <a:prstGeom prst="rect">
            <a:avLst/>
          </a:prstGeom>
          <a:solidFill>
            <a:schemeClr val="accent6">
              <a:lumMod val="20000"/>
              <a:lumOff val="80000"/>
            </a:schemeClr>
          </a:solidFill>
          <a:ln w="28575">
            <a:solidFill>
              <a:schemeClr val="accent6">
                <a:lumMod val="50000"/>
              </a:schemeClr>
            </a:solidFill>
          </a:ln>
        </p:spPr>
        <p:txBody>
          <a:bodyPr wrap="none" rtlCol="0">
            <a:spAutoFit/>
          </a:bodyPr>
          <a:lstStyle/>
          <a:p>
            <a:r>
              <a:rPr lang="en-GB" dirty="0" smtClean="0"/>
              <a:t>Subject B</a:t>
            </a:r>
            <a:endParaRPr lang="en-GB" dirty="0"/>
          </a:p>
        </p:txBody>
      </p:sp>
      <p:sp>
        <p:nvSpPr>
          <p:cNvPr id="11" name="TextBox 10"/>
          <p:cNvSpPr txBox="1"/>
          <p:nvPr/>
        </p:nvSpPr>
        <p:spPr>
          <a:xfrm>
            <a:off x="10810524" y="1690688"/>
            <a:ext cx="343364" cy="369332"/>
          </a:xfrm>
          <a:prstGeom prst="rect">
            <a:avLst/>
          </a:prstGeom>
          <a:solidFill>
            <a:schemeClr val="accent2">
              <a:lumMod val="20000"/>
              <a:lumOff val="80000"/>
            </a:schemeClr>
          </a:solidFill>
          <a:ln w="28575">
            <a:solidFill>
              <a:schemeClr val="accent2">
                <a:lumMod val="75000"/>
              </a:schemeClr>
            </a:solidFill>
          </a:ln>
        </p:spPr>
        <p:txBody>
          <a:bodyPr wrap="none" rtlCol="0">
            <a:spAutoFit/>
          </a:bodyPr>
          <a:lstStyle/>
          <a:p>
            <a:r>
              <a:rPr lang="en-GB" dirty="0" smtClean="0"/>
              <a:t>…</a:t>
            </a:r>
            <a:endParaRPr lang="en-GB" dirty="0"/>
          </a:p>
        </p:txBody>
      </p:sp>
      <p:sp>
        <p:nvSpPr>
          <p:cNvPr id="12" name="TextBox 11"/>
          <p:cNvSpPr txBox="1"/>
          <p:nvPr/>
        </p:nvSpPr>
        <p:spPr>
          <a:xfrm>
            <a:off x="6236368"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Session 2</a:t>
            </a:r>
            <a:endParaRPr lang="en-GB" dirty="0"/>
          </a:p>
        </p:txBody>
      </p:sp>
      <p:sp>
        <p:nvSpPr>
          <p:cNvPr id="13" name="TextBox 12"/>
          <p:cNvSpPr txBox="1"/>
          <p:nvPr/>
        </p:nvSpPr>
        <p:spPr>
          <a:xfrm>
            <a:off x="7645105" y="268491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a:t>
            </a:r>
            <a:endParaRPr lang="en-GB" dirty="0"/>
          </a:p>
        </p:txBody>
      </p:sp>
      <p:sp>
        <p:nvSpPr>
          <p:cNvPr id="14" name="TextBox 13"/>
          <p:cNvSpPr txBox="1"/>
          <p:nvPr/>
        </p:nvSpPr>
        <p:spPr>
          <a:xfrm>
            <a:off x="5184477" y="3606029"/>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a:t>
            </a:r>
            <a:endParaRPr lang="en-GB" dirty="0"/>
          </a:p>
        </p:txBody>
      </p:sp>
      <p:sp>
        <p:nvSpPr>
          <p:cNvPr id="15" name="TextBox 14"/>
          <p:cNvSpPr txBox="1"/>
          <p:nvPr/>
        </p:nvSpPr>
        <p:spPr>
          <a:xfrm>
            <a:off x="4224060" y="452244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a:t>
            </a:r>
            <a:endParaRPr lang="en-GB" dirty="0"/>
          </a:p>
        </p:txBody>
      </p:sp>
      <p:sp>
        <p:nvSpPr>
          <p:cNvPr id="16" name="TextBox 15"/>
          <p:cNvSpPr txBox="1"/>
          <p:nvPr/>
        </p:nvSpPr>
        <p:spPr>
          <a:xfrm>
            <a:off x="3765248" y="5521370"/>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a:t>
            </a:r>
            <a:endParaRPr lang="en-GB" dirty="0"/>
          </a:p>
        </p:txBody>
      </p:sp>
      <p:cxnSp>
        <p:nvCxnSpPr>
          <p:cNvPr id="18" name="Straight Connector 17"/>
          <p:cNvCxnSpPr>
            <a:endCxn id="5" idx="0"/>
          </p:cNvCxnSpPr>
          <p:nvPr/>
        </p:nvCxnSpPr>
        <p:spPr>
          <a:xfrm flipH="1">
            <a:off x="5274409" y="2078319"/>
            <a:ext cx="621065" cy="613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67424" y="313198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685960" y="397536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989758" y="5006069"/>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2"/>
          </p:cNvCxnSpPr>
          <p:nvPr/>
        </p:nvCxnSpPr>
        <p:spPr>
          <a:xfrm>
            <a:off x="6060199" y="2056876"/>
            <a:ext cx="532357" cy="628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4" idx="0"/>
          </p:cNvCxnSpPr>
          <p:nvPr/>
        </p:nvCxnSpPr>
        <p:spPr>
          <a:xfrm>
            <a:off x="5184477" y="3131981"/>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46425" y="4008435"/>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14278" y="5017493"/>
            <a:ext cx="171682" cy="38958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445790" y="2554925"/>
            <a:ext cx="1909248" cy="1586907"/>
          </a:xfrm>
          <a:prstGeom prst="rect">
            <a:avLst/>
          </a:prstGeom>
        </p:spPr>
      </p:pic>
      <p:pic>
        <p:nvPicPr>
          <p:cNvPr id="20" name="Picture 19"/>
          <p:cNvPicPr>
            <a:picLocks noChangeAspect="1"/>
          </p:cNvPicPr>
          <p:nvPr/>
        </p:nvPicPr>
        <p:blipFill>
          <a:blip r:embed="rId4"/>
          <a:stretch>
            <a:fillRect/>
          </a:stretch>
        </p:blipFill>
        <p:spPr>
          <a:xfrm>
            <a:off x="1289407" y="4833322"/>
            <a:ext cx="980630" cy="98063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513" y="1145319"/>
            <a:ext cx="837900" cy="102642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7182" y="1567446"/>
            <a:ext cx="592908" cy="612672"/>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0295" y="1567446"/>
            <a:ext cx="375731" cy="604301"/>
          </a:xfrm>
          <a:prstGeom prst="rect">
            <a:avLst/>
          </a:prstGeom>
        </p:spPr>
      </p:pic>
      <p:cxnSp>
        <p:nvCxnSpPr>
          <p:cNvPr id="29" name="Straight Connector 28"/>
          <p:cNvCxnSpPr/>
          <p:nvPr/>
        </p:nvCxnSpPr>
        <p:spPr>
          <a:xfrm>
            <a:off x="6421420" y="2078319"/>
            <a:ext cx="1357806" cy="560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 idx="2"/>
            <a:endCxn id="33" idx="0"/>
          </p:cNvCxnSpPr>
          <p:nvPr/>
        </p:nvCxnSpPr>
        <p:spPr>
          <a:xfrm>
            <a:off x="9240255" y="2060020"/>
            <a:ext cx="5802" cy="633791"/>
          </a:xfrm>
          <a:prstGeom prst="line">
            <a:avLst/>
          </a:prstGeom>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10810524" y="2680399"/>
            <a:ext cx="343364" cy="369332"/>
          </a:xfrm>
          <a:prstGeom prst="rect">
            <a:avLst/>
          </a:prstGeom>
          <a:solidFill>
            <a:schemeClr val="accent2">
              <a:lumMod val="20000"/>
              <a:lumOff val="80000"/>
            </a:schemeClr>
          </a:solidFill>
          <a:ln w="19050">
            <a:solidFill>
              <a:schemeClr val="accent2">
                <a:lumMod val="75000"/>
              </a:schemeClr>
            </a:solidFill>
          </a:ln>
        </p:spPr>
        <p:txBody>
          <a:bodyPr wrap="none" rtlCol="0">
            <a:spAutoFit/>
          </a:bodyPr>
          <a:lstStyle/>
          <a:p>
            <a:r>
              <a:rPr lang="en-GB" dirty="0" smtClean="0"/>
              <a:t>…</a:t>
            </a:r>
            <a:endParaRPr lang="en-GB" dirty="0"/>
          </a:p>
        </p:txBody>
      </p:sp>
      <p:sp>
        <p:nvSpPr>
          <p:cNvPr id="33" name="TextBox 32"/>
          <p:cNvSpPr txBox="1"/>
          <p:nvPr/>
        </p:nvSpPr>
        <p:spPr>
          <a:xfrm>
            <a:off x="9074375" y="2693811"/>
            <a:ext cx="343364" cy="369332"/>
          </a:xfrm>
          <a:prstGeom prst="rect">
            <a:avLst/>
          </a:prstGeom>
          <a:solidFill>
            <a:schemeClr val="accent6">
              <a:lumMod val="20000"/>
              <a:lumOff val="80000"/>
            </a:schemeClr>
          </a:solidFill>
          <a:ln w="19050">
            <a:solidFill>
              <a:schemeClr val="accent6">
                <a:lumMod val="75000"/>
              </a:schemeClr>
            </a:solidFill>
          </a:ln>
        </p:spPr>
        <p:txBody>
          <a:bodyPr wrap="none" rtlCol="0">
            <a:spAutoFit/>
          </a:bodyPr>
          <a:lstStyle/>
          <a:p>
            <a:r>
              <a:rPr lang="en-GB" dirty="0" smtClean="0"/>
              <a:t>…</a:t>
            </a:r>
            <a:endParaRPr lang="en-GB" dirty="0"/>
          </a:p>
        </p:txBody>
      </p:sp>
      <p:cxnSp>
        <p:nvCxnSpPr>
          <p:cNvPr id="41" name="Straight Connector 40"/>
          <p:cNvCxnSpPr>
            <a:stCxn id="11" idx="2"/>
            <a:endCxn id="32" idx="0"/>
          </p:cNvCxnSpPr>
          <p:nvPr/>
        </p:nvCxnSpPr>
        <p:spPr>
          <a:xfrm>
            <a:off x="10982206" y="2060020"/>
            <a:ext cx="0" cy="620379"/>
          </a:xfrm>
          <a:prstGeom prst="line">
            <a:avLst/>
          </a:prstGeom>
        </p:spPr>
        <p:style>
          <a:lnRef idx="1">
            <a:schemeClr val="accent2"/>
          </a:lnRef>
          <a:fillRef idx="0">
            <a:schemeClr val="accent2"/>
          </a:fillRef>
          <a:effectRef idx="0">
            <a:schemeClr val="accent2"/>
          </a:effectRef>
          <a:fontRef idx="minor">
            <a:schemeClr val="tx1"/>
          </a:fontRef>
        </p:style>
      </p:cxnSp>
      <p:sp>
        <p:nvSpPr>
          <p:cNvPr id="26" name="Oval 25"/>
          <p:cNvSpPr/>
          <p:nvPr/>
        </p:nvSpPr>
        <p:spPr>
          <a:xfrm rot="2422295">
            <a:off x="3381115" y="646777"/>
            <a:ext cx="3024205" cy="643771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5658664" y="4833322"/>
            <a:ext cx="4659609" cy="1415772"/>
          </a:xfrm>
          <a:prstGeom prst="rect">
            <a:avLst/>
          </a:prstGeom>
          <a:noFill/>
        </p:spPr>
        <p:txBody>
          <a:bodyPr wrap="none" rtlCol="0">
            <a:spAutoFit/>
          </a:bodyPr>
          <a:lstStyle/>
          <a:p>
            <a:pPr algn="ctr"/>
            <a:r>
              <a:rPr lang="en-GB" b="1" dirty="0" smtClean="0">
                <a:solidFill>
                  <a:schemeClr val="accent2">
                    <a:lumMod val="75000"/>
                  </a:schemeClr>
                </a:solidFill>
              </a:rPr>
              <a:t>1</a:t>
            </a:r>
            <a:r>
              <a:rPr lang="en-GB" b="1" baseline="30000" dirty="0" smtClean="0">
                <a:solidFill>
                  <a:schemeClr val="accent2">
                    <a:lumMod val="75000"/>
                  </a:schemeClr>
                </a:solidFill>
              </a:rPr>
              <a:t>st</a:t>
            </a:r>
            <a:r>
              <a:rPr lang="en-GB" b="1" dirty="0" smtClean="0">
                <a:solidFill>
                  <a:schemeClr val="accent2">
                    <a:lumMod val="75000"/>
                  </a:schemeClr>
                </a:solidFill>
              </a:rPr>
              <a:t> level analysis: </a:t>
            </a:r>
            <a:r>
              <a:rPr lang="en-GB" dirty="0" smtClean="0">
                <a:solidFill>
                  <a:schemeClr val="accent2">
                    <a:lumMod val="75000"/>
                  </a:schemeClr>
                </a:solidFill>
              </a:rPr>
              <a:t>within-subject analysis</a:t>
            </a:r>
          </a:p>
          <a:p>
            <a:endParaRPr lang="en-GB" dirty="0">
              <a:solidFill>
                <a:schemeClr val="accent2">
                  <a:lumMod val="75000"/>
                </a:schemeClr>
              </a:solidFill>
            </a:endParaRPr>
          </a:p>
          <a:p>
            <a:r>
              <a:rPr lang="en-GB" sz="1600" dirty="0">
                <a:solidFill>
                  <a:schemeClr val="accent2">
                    <a:lumMod val="75000"/>
                  </a:schemeClr>
                </a:solidFill>
              </a:rPr>
              <a:t>analysing the time course of the fMRI signal for every </a:t>
            </a:r>
          </a:p>
          <a:p>
            <a:r>
              <a:rPr lang="en-GB" sz="1600" dirty="0">
                <a:solidFill>
                  <a:schemeClr val="accent2">
                    <a:lumMod val="75000"/>
                  </a:schemeClr>
                </a:solidFill>
              </a:rPr>
              <a:t>single subject separately</a:t>
            </a:r>
          </a:p>
          <a:p>
            <a:endParaRPr lang="en-GB" dirty="0"/>
          </a:p>
        </p:txBody>
      </p:sp>
    </p:spTree>
    <p:extLst>
      <p:ext uri="{BB962C8B-B14F-4D97-AF65-F5344CB8AC3E}">
        <p14:creationId xmlns:p14="http://schemas.microsoft.com/office/powerpoint/2010/main" val="8118666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RESULTS</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smtClean="0"/>
              <a:t>Do you want to mask your results with a particular contrast?</a:t>
            </a:r>
          </a:p>
          <a:p>
            <a:pPr lvl="1"/>
            <a:r>
              <a:rPr lang="en-GB" sz="1600" dirty="0" smtClean="0"/>
              <a:t>By masking your results, you are only selecting those voxels which have been specified by the masking contrast </a:t>
            </a:r>
            <a:r>
              <a:rPr lang="en-GB" sz="1200" dirty="0" smtClean="0"/>
              <a:t>(not applicable in our example)</a:t>
            </a:r>
          </a:p>
          <a:p>
            <a:r>
              <a:rPr lang="en-GB" sz="2000" dirty="0" smtClean="0"/>
              <a:t>In this case, select “none”</a:t>
            </a:r>
          </a:p>
          <a:p>
            <a:endParaRPr lang="en-GB" sz="2000" dirty="0" smtClean="0"/>
          </a:p>
          <a:p>
            <a:endParaRPr lang="en-GB" sz="2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575" y="1490663"/>
            <a:ext cx="4543425" cy="4686300"/>
          </a:xfrm>
          <a:prstGeom prst="rect">
            <a:avLst/>
          </a:prstGeom>
        </p:spPr>
      </p:pic>
    </p:spTree>
    <p:extLst>
      <p:ext uri="{BB962C8B-B14F-4D97-AF65-F5344CB8AC3E}">
        <p14:creationId xmlns:p14="http://schemas.microsoft.com/office/powerpoint/2010/main" val="33573143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RESULTS</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smtClean="0"/>
              <a:t>How do you want to set your statistical thresholds?</a:t>
            </a:r>
          </a:p>
          <a:p>
            <a:r>
              <a:rPr lang="en-GB" sz="2000" dirty="0" smtClean="0"/>
              <a:t>Select “FWE”</a:t>
            </a:r>
          </a:p>
          <a:p>
            <a:pPr lvl="1"/>
            <a:r>
              <a:rPr lang="en-GB" sz="1600" dirty="0" smtClean="0"/>
              <a:t>A family-wise </a:t>
            </a:r>
            <a:r>
              <a:rPr lang="en-GB" sz="1600" dirty="0"/>
              <a:t>e</a:t>
            </a:r>
            <a:r>
              <a:rPr lang="en-GB" sz="1600" dirty="0" smtClean="0"/>
              <a:t>rror is a false positive anywhere in our SPM. </a:t>
            </a:r>
            <a:r>
              <a:rPr lang="en-GB" sz="1600" dirty="0"/>
              <a:t>This </a:t>
            </a:r>
            <a:r>
              <a:rPr lang="en-GB" sz="1600" dirty="0" smtClean="0"/>
              <a:t>thresholding option uses “FWE-corrected” </a:t>
            </a:r>
            <a:r>
              <a:rPr lang="en-GB" sz="1600" i="1" dirty="0" smtClean="0"/>
              <a:t>p</a:t>
            </a:r>
            <a:r>
              <a:rPr lang="en-GB" sz="1600" dirty="0" smtClean="0"/>
              <a:t>-values</a:t>
            </a:r>
          </a:p>
          <a:p>
            <a:endParaRPr lang="en-GB" sz="2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575" y="1500188"/>
            <a:ext cx="4543425" cy="4676775"/>
          </a:xfrm>
          <a:prstGeom prst="rect">
            <a:avLst/>
          </a:prstGeom>
        </p:spPr>
      </p:pic>
    </p:spTree>
    <p:extLst>
      <p:ext uri="{BB962C8B-B14F-4D97-AF65-F5344CB8AC3E}">
        <p14:creationId xmlns:p14="http://schemas.microsoft.com/office/powerpoint/2010/main" val="39232222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RESULTS</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smtClean="0"/>
              <a:t>How do you want to set your statistical thresholds?</a:t>
            </a:r>
          </a:p>
          <a:p>
            <a:r>
              <a:rPr lang="en-GB" sz="2000" dirty="0" smtClean="0"/>
              <a:t>Select “FWE”</a:t>
            </a:r>
          </a:p>
          <a:p>
            <a:pPr lvl="1"/>
            <a:r>
              <a:rPr lang="en-GB" sz="1600" dirty="0"/>
              <a:t>A family-wise error is a false positive anywhere in our SPM. This thresholding option uses “FWE-corrected” </a:t>
            </a:r>
            <a:r>
              <a:rPr lang="en-GB" sz="1600" i="1" dirty="0" smtClean="0"/>
              <a:t>p</a:t>
            </a:r>
            <a:r>
              <a:rPr lang="en-GB" sz="1600" dirty="0" smtClean="0"/>
              <a:t>-values</a:t>
            </a:r>
          </a:p>
          <a:p>
            <a:pPr lvl="1"/>
            <a:r>
              <a:rPr lang="en-GB" sz="1600" dirty="0" smtClean="0"/>
              <a:t>Select the default value of “0.05”</a:t>
            </a:r>
            <a:endParaRPr lang="en-GB" sz="1600" dirty="0"/>
          </a:p>
          <a:p>
            <a:pPr lvl="1"/>
            <a:endParaRPr lang="en-GB" sz="1600" dirty="0" smtClean="0"/>
          </a:p>
          <a:p>
            <a:endParaRPr lang="en-GB" sz="2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395" y="1481138"/>
            <a:ext cx="4543425" cy="4695825"/>
          </a:xfrm>
          <a:prstGeom prst="rect">
            <a:avLst/>
          </a:prstGeom>
        </p:spPr>
      </p:pic>
    </p:spTree>
    <p:extLst>
      <p:ext uri="{BB962C8B-B14F-4D97-AF65-F5344CB8AC3E}">
        <p14:creationId xmlns:p14="http://schemas.microsoft.com/office/powerpoint/2010/main" val="4820745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RESULTS</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smtClean="0"/>
              <a:t>What do you want your cluster extent threshold </a:t>
            </a:r>
            <a:r>
              <a:rPr lang="en-GB" sz="2000" i="1" dirty="0" smtClean="0"/>
              <a:t>k</a:t>
            </a:r>
            <a:r>
              <a:rPr lang="en-GB" sz="2000" dirty="0" smtClean="0"/>
              <a:t> to be?</a:t>
            </a:r>
          </a:p>
          <a:p>
            <a:r>
              <a:rPr lang="en-GB" sz="2000" dirty="0" smtClean="0"/>
              <a:t>Accept the default value, “0”</a:t>
            </a:r>
          </a:p>
          <a:p>
            <a:pPr lvl="1"/>
            <a:r>
              <a:rPr lang="en-GB" sz="1600" dirty="0" smtClean="0"/>
              <a:t>This will produce SPMs with clusters containing at least </a:t>
            </a:r>
            <a:r>
              <a:rPr lang="en-GB" sz="1600" i="1" dirty="0" smtClean="0"/>
              <a:t>k</a:t>
            </a:r>
            <a:r>
              <a:rPr lang="en-GB" sz="1600" dirty="0" smtClean="0"/>
              <a:t> (in our case, 0) voxels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870" y="1490663"/>
            <a:ext cx="4562475" cy="4686300"/>
          </a:xfrm>
          <a:prstGeom prst="rect">
            <a:avLst/>
          </a:prstGeom>
        </p:spPr>
      </p:pic>
    </p:spTree>
    <p:extLst>
      <p:ext uri="{BB962C8B-B14F-4D97-AF65-F5344CB8AC3E}">
        <p14:creationId xmlns:p14="http://schemas.microsoft.com/office/powerpoint/2010/main" val="24837129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RESULTS</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smtClean="0"/>
              <a:t>SPM will show those voxels which reach our threshold in the “Listening &gt; Rest” contrast in the Graphics window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98842"/>
            <a:ext cx="6082817" cy="4778122"/>
          </a:xfrm>
          <a:prstGeom prst="rect">
            <a:avLst/>
          </a:prstGeom>
        </p:spPr>
      </p:pic>
    </p:spTree>
    <p:extLst>
      <p:ext uri="{BB962C8B-B14F-4D97-AF65-F5344CB8AC3E}">
        <p14:creationId xmlns:p14="http://schemas.microsoft.com/office/powerpoint/2010/main" val="17460917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RESULTS</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smtClean="0"/>
              <a:t>SPM will also display a statistical table for our results</a:t>
            </a:r>
            <a:endParaRPr lang="en-GB" sz="16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25" y="1632649"/>
            <a:ext cx="6330946" cy="4396739"/>
          </a:xfrm>
          <a:prstGeom prst="rect">
            <a:avLst/>
          </a:prstGeom>
        </p:spPr>
      </p:pic>
    </p:spTree>
    <p:extLst>
      <p:ext uri="{BB962C8B-B14F-4D97-AF65-F5344CB8AC3E}">
        <p14:creationId xmlns:p14="http://schemas.microsoft.com/office/powerpoint/2010/main" val="32636057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221" y="1446969"/>
            <a:ext cx="4543425" cy="4905375"/>
          </a:xfrm>
          <a:prstGeom prst="rect">
            <a:avLst/>
          </a:prstGeom>
        </p:spPr>
      </p:pic>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RESULTS</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smtClean="0"/>
              <a:t>In SPM’s interactive window we can produce different statistical tables and visualisations of our data</a:t>
            </a:r>
            <a:endParaRPr lang="en-GB" sz="1600" dirty="0" smtClean="0"/>
          </a:p>
        </p:txBody>
      </p:sp>
      <p:grpSp>
        <p:nvGrpSpPr>
          <p:cNvPr id="6" name="Group 5"/>
          <p:cNvGrpSpPr/>
          <p:nvPr/>
        </p:nvGrpSpPr>
        <p:grpSpPr>
          <a:xfrm>
            <a:off x="5127535" y="3736308"/>
            <a:ext cx="1495409" cy="1189724"/>
            <a:chOff x="4735774" y="2972843"/>
            <a:chExt cx="1495409" cy="1189724"/>
          </a:xfrm>
        </p:grpSpPr>
        <p:sp>
          <p:nvSpPr>
            <p:cNvPr id="7" name="TextBox 6"/>
            <p:cNvSpPr txBox="1"/>
            <p:nvPr/>
          </p:nvSpPr>
          <p:spPr>
            <a:xfrm>
              <a:off x="4735774" y="2972843"/>
              <a:ext cx="1495409" cy="369332"/>
            </a:xfrm>
            <a:prstGeom prst="rect">
              <a:avLst/>
            </a:prstGeom>
            <a:solidFill>
              <a:schemeClr val="accent2">
                <a:lumMod val="20000"/>
                <a:lumOff val="80000"/>
              </a:schemeClr>
            </a:solidFill>
          </p:spPr>
          <p:txBody>
            <a:bodyPr wrap="none" rtlCol="0">
              <a:spAutoFit/>
            </a:bodyPr>
            <a:lstStyle/>
            <a:p>
              <a:r>
                <a:rPr lang="en-GB" b="1" dirty="0" smtClean="0">
                  <a:solidFill>
                    <a:schemeClr val="accent2">
                      <a:lumMod val="75000"/>
                    </a:schemeClr>
                  </a:solidFill>
                </a:rPr>
                <a:t>Visualisations</a:t>
              </a:r>
              <a:endParaRPr lang="en-GB" b="1" dirty="0">
                <a:solidFill>
                  <a:schemeClr val="accent2">
                    <a:lumMod val="75000"/>
                  </a:schemeClr>
                </a:solidFill>
              </a:endParaRPr>
            </a:p>
          </p:txBody>
        </p:sp>
        <p:cxnSp>
          <p:nvCxnSpPr>
            <p:cNvPr id="8" name="Straight Arrow Connector 7"/>
            <p:cNvCxnSpPr/>
            <p:nvPr/>
          </p:nvCxnSpPr>
          <p:spPr>
            <a:xfrm flipH="1">
              <a:off x="5145206" y="3342175"/>
              <a:ext cx="641445" cy="82039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grpSp>
        <p:nvGrpSpPr>
          <p:cNvPr id="9" name="Group 8"/>
          <p:cNvGrpSpPr/>
          <p:nvPr/>
        </p:nvGrpSpPr>
        <p:grpSpPr>
          <a:xfrm>
            <a:off x="404266" y="3141446"/>
            <a:ext cx="1740285" cy="1147090"/>
            <a:chOff x="4735774" y="2972843"/>
            <a:chExt cx="1740285" cy="1147090"/>
          </a:xfrm>
        </p:grpSpPr>
        <p:sp>
          <p:nvSpPr>
            <p:cNvPr id="10" name="TextBox 9"/>
            <p:cNvSpPr txBox="1"/>
            <p:nvPr/>
          </p:nvSpPr>
          <p:spPr>
            <a:xfrm>
              <a:off x="4735774" y="2972843"/>
              <a:ext cx="1740285" cy="369332"/>
            </a:xfrm>
            <a:prstGeom prst="rect">
              <a:avLst/>
            </a:prstGeom>
            <a:solidFill>
              <a:schemeClr val="accent2">
                <a:lumMod val="20000"/>
                <a:lumOff val="80000"/>
              </a:schemeClr>
            </a:solidFill>
          </p:spPr>
          <p:txBody>
            <a:bodyPr wrap="none" rtlCol="0">
              <a:spAutoFit/>
            </a:bodyPr>
            <a:lstStyle/>
            <a:p>
              <a:r>
                <a:rPr lang="en-GB" b="1" dirty="0" smtClean="0">
                  <a:solidFill>
                    <a:schemeClr val="accent2">
                      <a:lumMod val="75000"/>
                    </a:schemeClr>
                  </a:solidFill>
                </a:rPr>
                <a:t>Statistical tables</a:t>
              </a:r>
              <a:endParaRPr lang="en-GB" b="1" dirty="0">
                <a:solidFill>
                  <a:schemeClr val="accent2">
                    <a:lumMod val="75000"/>
                  </a:schemeClr>
                </a:solidFill>
              </a:endParaRPr>
            </a:p>
          </p:txBody>
        </p:sp>
        <p:cxnSp>
          <p:nvCxnSpPr>
            <p:cNvPr id="11" name="Straight Arrow Connector 10"/>
            <p:cNvCxnSpPr/>
            <p:nvPr/>
          </p:nvCxnSpPr>
          <p:spPr>
            <a:xfrm>
              <a:off x="5786652" y="3342175"/>
              <a:ext cx="401088" cy="777758"/>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1502698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urier New" panose="02070309020205020404" pitchFamily="49" charset="0"/>
                <a:cs typeface="Courier New" panose="02070309020205020404" pitchFamily="49" charset="0"/>
              </a:rPr>
              <a:t>RESULTS</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7394569" y="1825625"/>
            <a:ext cx="4449170" cy="4351338"/>
          </a:xfrm>
        </p:spPr>
        <p:txBody>
          <a:bodyPr>
            <a:normAutofit/>
          </a:bodyPr>
          <a:lstStyle/>
          <a:p>
            <a:r>
              <a:rPr lang="en-GB" sz="2000" dirty="0" smtClean="0"/>
              <a:t>You can experiment with overlays to display your data</a:t>
            </a:r>
            <a:endParaRPr lang="en-GB" sz="16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24" y="1482122"/>
            <a:ext cx="3460186" cy="50383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6755" y="2873122"/>
            <a:ext cx="4952254" cy="33038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7193" y="1319624"/>
            <a:ext cx="4830586" cy="2059499"/>
          </a:xfrm>
          <a:prstGeom prst="rect">
            <a:avLst/>
          </a:prstGeom>
        </p:spPr>
      </p:pic>
    </p:spTree>
    <p:extLst>
      <p:ext uri="{BB962C8B-B14F-4D97-AF65-F5344CB8AC3E}">
        <p14:creationId xmlns:p14="http://schemas.microsoft.com/office/powerpoint/2010/main" val="24068760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Take-home message</a:t>
            </a:r>
            <a:endParaRPr lang="en-GB" dirty="0"/>
          </a:p>
        </p:txBody>
      </p:sp>
      <p:sp>
        <p:nvSpPr>
          <p:cNvPr id="3" name="Content Placeholder 2"/>
          <p:cNvSpPr>
            <a:spLocks noGrp="1"/>
          </p:cNvSpPr>
          <p:nvPr>
            <p:ph idx="1"/>
          </p:nvPr>
        </p:nvSpPr>
        <p:spPr>
          <a:xfrm>
            <a:off x="1948124" y="2317993"/>
            <a:ext cx="8295752" cy="2083185"/>
          </a:xfrm>
          <a:ln w="76200">
            <a:solidFill>
              <a:schemeClr val="accent2">
                <a:lumMod val="75000"/>
              </a:schemeClr>
            </a:solidFill>
          </a:ln>
        </p:spPr>
        <p:txBody>
          <a:bodyPr>
            <a:normAutofit/>
          </a:bodyPr>
          <a:lstStyle/>
          <a:p>
            <a:pPr marL="0" indent="0" algn="ctr">
              <a:spcBef>
                <a:spcPts val="0"/>
              </a:spcBef>
              <a:buNone/>
            </a:pPr>
            <a:endParaRPr lang="en-GB" dirty="0" smtClean="0"/>
          </a:p>
          <a:p>
            <a:pPr marL="0" indent="0" algn="ctr">
              <a:spcBef>
                <a:spcPts val="0"/>
              </a:spcBef>
              <a:buNone/>
            </a:pPr>
            <a:r>
              <a:rPr lang="en-GB" dirty="0" smtClean="0"/>
              <a:t>The contrasts we can choose and the interpretation of results depend on our </a:t>
            </a:r>
            <a:r>
              <a:rPr lang="en-GB" b="1" dirty="0" smtClean="0"/>
              <a:t>model specification</a:t>
            </a:r>
            <a:r>
              <a:rPr lang="en-GB" dirty="0" smtClean="0"/>
              <a:t>, which in turn depends on our </a:t>
            </a:r>
            <a:r>
              <a:rPr lang="en-GB" b="1" dirty="0" smtClean="0"/>
              <a:t>experimental design</a:t>
            </a:r>
            <a:r>
              <a:rPr lang="en-GB" dirty="0" smtClean="0"/>
              <a:t>!</a:t>
            </a:r>
          </a:p>
          <a:p>
            <a:pPr marL="0" indent="0" algn="ctr">
              <a:spcBef>
                <a:spcPts val="0"/>
              </a:spcBef>
              <a:buNone/>
            </a:pPr>
            <a:endParaRPr lang="en-GB" dirty="0" smtClean="0"/>
          </a:p>
          <a:p>
            <a:pPr marL="0" indent="0">
              <a:spcBef>
                <a:spcPts val="0"/>
              </a:spcBef>
              <a:buNone/>
            </a:pPr>
            <a:endParaRPr lang="en-GB" dirty="0" smtClean="0"/>
          </a:p>
        </p:txBody>
      </p:sp>
    </p:spTree>
    <p:extLst>
      <p:ext uri="{BB962C8B-B14F-4D97-AF65-F5344CB8AC3E}">
        <p14:creationId xmlns:p14="http://schemas.microsoft.com/office/powerpoint/2010/main" val="17379030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40000" lnSpcReduction="20000"/>
          </a:bodyPr>
          <a:lstStyle/>
          <a:p>
            <a:r>
              <a:rPr lang="en-GB" dirty="0"/>
              <a:t>SPM12 Manual: </a:t>
            </a:r>
            <a:r>
              <a:rPr lang="en-GB" u="sng" dirty="0"/>
              <a:t>http://www.fil.ion.ucl.ac.uk/spm/doc/manual.pdf</a:t>
            </a:r>
            <a:r>
              <a:rPr lang="en-GB" dirty="0"/>
              <a:t> (</a:t>
            </a:r>
            <a:r>
              <a:rPr lang="en-GB" dirty="0" err="1"/>
              <a:t>Ashburner</a:t>
            </a:r>
            <a:r>
              <a:rPr lang="en-GB" dirty="0"/>
              <a:t> et al., 2015)</a:t>
            </a:r>
          </a:p>
          <a:p>
            <a:r>
              <a:rPr lang="en-GB" dirty="0"/>
              <a:t>Introduction to Statistical Parametric Mapping: </a:t>
            </a:r>
            <a:r>
              <a:rPr lang="en-GB" u="sng" dirty="0"/>
              <a:t>http://www.fil.ion.ucl.ac.uk/spm/doc/intro/</a:t>
            </a:r>
            <a:r>
              <a:rPr lang="en-GB" dirty="0"/>
              <a:t> (</a:t>
            </a:r>
            <a:r>
              <a:rPr lang="en-GB" dirty="0" err="1"/>
              <a:t>Friston</a:t>
            </a:r>
            <a:r>
              <a:rPr lang="en-GB" dirty="0"/>
              <a:t>, 2003)</a:t>
            </a:r>
          </a:p>
          <a:p>
            <a:r>
              <a:rPr lang="en-GB" dirty="0"/>
              <a:t>Human Brain Function 2</a:t>
            </a:r>
            <a:r>
              <a:rPr lang="en-GB" baseline="30000" dirty="0"/>
              <a:t>nd</a:t>
            </a:r>
            <a:r>
              <a:rPr lang="en-GB" dirty="0"/>
              <a:t> edition: </a:t>
            </a:r>
            <a:r>
              <a:rPr lang="en-GB" u="sng" dirty="0"/>
              <a:t>http://www.fil.ion.ucl.ac.uk/spm/doc/books/hbf2/</a:t>
            </a:r>
            <a:r>
              <a:rPr lang="en-GB" dirty="0"/>
              <a:t> (</a:t>
            </a:r>
            <a:r>
              <a:rPr lang="en-GB" dirty="0" err="1"/>
              <a:t>Ashburner</a:t>
            </a:r>
            <a:r>
              <a:rPr lang="en-GB" dirty="0"/>
              <a:t>, </a:t>
            </a:r>
            <a:r>
              <a:rPr lang="en-GB" dirty="0" err="1"/>
              <a:t>Friston</a:t>
            </a:r>
            <a:r>
              <a:rPr lang="en-GB" dirty="0"/>
              <a:t>, &amp; Penny), especially The general linear model (</a:t>
            </a:r>
            <a:r>
              <a:rPr lang="en-GB" dirty="0" err="1"/>
              <a:t>Kiebel</a:t>
            </a:r>
            <a:r>
              <a:rPr lang="en-GB" dirty="0"/>
              <a:t> &amp; Holmes), Analysis of fMRI </a:t>
            </a:r>
            <a:r>
              <a:rPr lang="en-GB" dirty="0" err="1"/>
              <a:t>timeseries</a:t>
            </a:r>
            <a:r>
              <a:rPr lang="en-GB" dirty="0"/>
              <a:t>: Linear time-invariant models, event-related fMRI and optimal experimental design (Rik Henson), and Contrasts and classical inference (</a:t>
            </a:r>
            <a:r>
              <a:rPr lang="en-GB" dirty="0" err="1"/>
              <a:t>Poline</a:t>
            </a:r>
            <a:r>
              <a:rPr lang="en-GB" dirty="0"/>
              <a:t>, </a:t>
            </a:r>
            <a:r>
              <a:rPr lang="en-GB" dirty="0" err="1"/>
              <a:t>Kherif</a:t>
            </a:r>
            <a:r>
              <a:rPr lang="en-GB" dirty="0"/>
              <a:t> &amp; Penny)</a:t>
            </a:r>
          </a:p>
          <a:p>
            <a:r>
              <a:rPr lang="en-GB" u="sng" dirty="0"/>
              <a:t>http://editthis.info/scnlab/Analysis</a:t>
            </a:r>
            <a:endParaRPr lang="en-GB" dirty="0"/>
          </a:p>
          <a:p>
            <a:r>
              <a:rPr lang="en-GB" dirty="0"/>
              <a:t>Principles of Analysis: </a:t>
            </a:r>
            <a:r>
              <a:rPr lang="en-GB" u="sng" dirty="0"/>
              <a:t>http://imaging.mrc-cbu.cam.ac.uk/imaging/AnalysisPrinciples</a:t>
            </a:r>
            <a:r>
              <a:rPr lang="en-GB" dirty="0"/>
              <a:t> (Rik Henson)</a:t>
            </a:r>
          </a:p>
          <a:p>
            <a:r>
              <a:rPr lang="en-GB" dirty="0"/>
              <a:t>Example Data Set from </a:t>
            </a:r>
            <a:r>
              <a:rPr lang="en-GB" u="sng" dirty="0"/>
              <a:t>http://</a:t>
            </a:r>
            <a:r>
              <a:rPr lang="en-GB" u="sng" dirty="0" smtClean="0"/>
              <a:t>www.fil.ion.ucl.ac.uk/spm/data/auditory/</a:t>
            </a:r>
            <a:r>
              <a:rPr lang="en-GB" dirty="0" smtClean="0"/>
              <a:t> </a:t>
            </a:r>
            <a:endParaRPr lang="en-GB" dirty="0"/>
          </a:p>
          <a:p>
            <a:r>
              <a:rPr lang="en-GB" dirty="0"/>
              <a:t>Slides from previous </a:t>
            </a:r>
            <a:r>
              <a:rPr lang="en-GB" dirty="0" err="1"/>
              <a:t>MfD</a:t>
            </a:r>
            <a:r>
              <a:rPr lang="en-GB" dirty="0"/>
              <a:t> presentations, </a:t>
            </a:r>
            <a:r>
              <a:rPr lang="en-GB" dirty="0" err="1"/>
              <a:t>inc.</a:t>
            </a:r>
            <a:r>
              <a:rPr lang="en-GB" dirty="0"/>
              <a:t> Elliot Freeman, Hugo </a:t>
            </a:r>
            <a:r>
              <a:rPr lang="en-GB" dirty="0" err="1"/>
              <a:t>Spiers</a:t>
            </a:r>
            <a:r>
              <a:rPr lang="en-GB" dirty="0"/>
              <a:t>, Beatriz </a:t>
            </a:r>
            <a:r>
              <a:rPr lang="en-GB" dirty="0" err="1"/>
              <a:t>Calvo</a:t>
            </a:r>
            <a:r>
              <a:rPr lang="en-GB" dirty="0"/>
              <a:t> &amp; Davina Bristow, Ramiro &amp; Sinead, Rebecca Knight &amp; Lorelei Howard, Clare Palmer &amp; </a:t>
            </a:r>
            <a:r>
              <a:rPr lang="en-GB" dirty="0" err="1"/>
              <a:t>Misun</a:t>
            </a:r>
            <a:r>
              <a:rPr lang="en-GB" dirty="0"/>
              <a:t> Kim</a:t>
            </a:r>
          </a:p>
          <a:p>
            <a:r>
              <a:rPr lang="en-GB" dirty="0" smtClean="0"/>
              <a:t>Slides from </a:t>
            </a:r>
            <a:r>
              <a:rPr lang="en-GB" dirty="0" err="1" smtClean="0"/>
              <a:t>coursera</a:t>
            </a:r>
            <a:r>
              <a:rPr lang="en-GB" dirty="0" smtClean="0"/>
              <a:t> SPM course</a:t>
            </a:r>
          </a:p>
          <a:p>
            <a:r>
              <a:rPr lang="en-GB" dirty="0" smtClean="0"/>
              <a:t>Joe Devlin’s slides from fMRI Analysis course 2013-14</a:t>
            </a:r>
          </a:p>
          <a:p>
            <a:r>
              <a:rPr lang="en-GB" u="sng" dirty="0"/>
              <a:t>http://</a:t>
            </a:r>
            <a:r>
              <a:rPr lang="en-GB" u="sng" dirty="0" smtClean="0"/>
              <a:t>www.anc.ed.ac.uk/CFIS/projects/prosody/material/slice8.jpg</a:t>
            </a:r>
          </a:p>
          <a:p>
            <a:r>
              <a:rPr lang="en-GB" u="sng" dirty="0"/>
              <a:t>https://</a:t>
            </a:r>
            <a:r>
              <a:rPr lang="en-GB" u="sng" dirty="0" smtClean="0"/>
              <a:t>www.sciencenews.org/sites/default/files/11543 </a:t>
            </a:r>
          </a:p>
          <a:p>
            <a:r>
              <a:rPr lang="en-GB" u="sng" dirty="0"/>
              <a:t>http://</a:t>
            </a:r>
            <a:r>
              <a:rPr lang="en-GB" u="sng" dirty="0" smtClean="0"/>
              <a:t>www.brainvoyager.com/bvqx/doc/UsersGuide/StatisticalAnalysis/TheGeneralLinearModel.html</a:t>
            </a:r>
          </a:p>
          <a:p>
            <a:r>
              <a:rPr lang="en-GB" dirty="0" err="1"/>
              <a:t>Pernet</a:t>
            </a:r>
            <a:r>
              <a:rPr lang="en-GB" dirty="0"/>
              <a:t>, C. R. (2014). Misconceptions in the use of the General Linear Model applied to functional MRI: a tutorial for junior neuro-imagers. </a:t>
            </a:r>
            <a:r>
              <a:rPr lang="en-GB" i="1" dirty="0"/>
              <a:t>Frontiers in Neuroscience</a:t>
            </a:r>
            <a:r>
              <a:rPr lang="en-GB" dirty="0"/>
              <a:t>, </a:t>
            </a:r>
            <a:r>
              <a:rPr lang="en-GB" i="1" dirty="0"/>
              <a:t>8</a:t>
            </a:r>
            <a:r>
              <a:rPr lang="en-GB" dirty="0"/>
              <a:t>, 1. </a:t>
            </a:r>
            <a:endParaRPr lang="en-GB" dirty="0" smtClean="0"/>
          </a:p>
          <a:p>
            <a:r>
              <a:rPr lang="en-GB" dirty="0" smtClean="0"/>
              <a:t>Guillaume </a:t>
            </a:r>
            <a:r>
              <a:rPr lang="en-GB" dirty="0" err="1"/>
              <a:t>Flandin</a:t>
            </a:r>
            <a:r>
              <a:rPr lang="en-GB" dirty="0"/>
              <a:t> SPM Course slides</a:t>
            </a:r>
          </a:p>
          <a:p>
            <a:r>
              <a:rPr lang="en-GB" dirty="0" smtClean="0"/>
              <a:t>Christophe </a:t>
            </a:r>
            <a:r>
              <a:rPr lang="en-GB" dirty="0"/>
              <a:t>Phillips Contrasts and statistical </a:t>
            </a:r>
            <a:r>
              <a:rPr lang="en-GB" dirty="0" smtClean="0"/>
              <a:t>inference</a:t>
            </a:r>
            <a:endParaRPr lang="en-GB" dirty="0"/>
          </a:p>
        </p:txBody>
      </p:sp>
    </p:spTree>
    <p:extLst>
      <p:ext uri="{BB962C8B-B14F-4D97-AF65-F5344CB8AC3E}">
        <p14:creationId xmlns:p14="http://schemas.microsoft.com/office/powerpoint/2010/main" val="3621489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data</a:t>
            </a:r>
            <a:endParaRPr lang="en-GB" dirty="0"/>
          </a:p>
        </p:txBody>
      </p:sp>
      <p:sp>
        <p:nvSpPr>
          <p:cNvPr id="4" name="TextBox 3"/>
          <p:cNvSpPr txBox="1"/>
          <p:nvPr/>
        </p:nvSpPr>
        <p:spPr>
          <a:xfrm>
            <a:off x="5527841" y="1687544"/>
            <a:ext cx="1064715"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Subject A</a:t>
            </a:r>
            <a:endParaRPr lang="en-GB" dirty="0"/>
          </a:p>
        </p:txBody>
      </p:sp>
      <p:sp>
        <p:nvSpPr>
          <p:cNvPr id="5" name="TextBox 4"/>
          <p:cNvSpPr txBox="1"/>
          <p:nvPr/>
        </p:nvSpPr>
        <p:spPr>
          <a:xfrm>
            <a:off x="4748463"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Session 1</a:t>
            </a:r>
            <a:endParaRPr lang="en-GB" dirty="0"/>
          </a:p>
        </p:txBody>
      </p:sp>
      <p:sp>
        <p:nvSpPr>
          <p:cNvPr id="6" name="TextBox 5"/>
          <p:cNvSpPr txBox="1"/>
          <p:nvPr/>
        </p:nvSpPr>
        <p:spPr>
          <a:xfrm>
            <a:off x="3765248" y="3606029"/>
            <a:ext cx="955646"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Volume </a:t>
            </a:r>
            <a:endParaRPr lang="en-GB" dirty="0"/>
          </a:p>
        </p:txBody>
      </p:sp>
      <p:sp>
        <p:nvSpPr>
          <p:cNvPr id="7" name="TextBox 6"/>
          <p:cNvSpPr txBox="1"/>
          <p:nvPr/>
        </p:nvSpPr>
        <p:spPr>
          <a:xfrm>
            <a:off x="3155786" y="4522447"/>
            <a:ext cx="609462"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Slice</a:t>
            </a:r>
            <a:endParaRPr lang="en-GB" dirty="0"/>
          </a:p>
        </p:txBody>
      </p:sp>
      <p:sp>
        <p:nvSpPr>
          <p:cNvPr id="8" name="TextBox 7"/>
          <p:cNvSpPr txBox="1"/>
          <p:nvPr/>
        </p:nvSpPr>
        <p:spPr>
          <a:xfrm>
            <a:off x="2645951" y="5521370"/>
            <a:ext cx="685380"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Voxel</a:t>
            </a:r>
            <a:endParaRPr lang="en-GB" dirty="0"/>
          </a:p>
        </p:txBody>
      </p:sp>
      <p:sp>
        <p:nvSpPr>
          <p:cNvPr id="10" name="TextBox 9"/>
          <p:cNvSpPr txBox="1"/>
          <p:nvPr/>
        </p:nvSpPr>
        <p:spPr>
          <a:xfrm>
            <a:off x="8711905" y="1690688"/>
            <a:ext cx="1056700" cy="369332"/>
          </a:xfrm>
          <a:prstGeom prst="rect">
            <a:avLst/>
          </a:prstGeom>
          <a:solidFill>
            <a:schemeClr val="accent6">
              <a:lumMod val="20000"/>
              <a:lumOff val="80000"/>
            </a:schemeClr>
          </a:solidFill>
          <a:ln w="28575">
            <a:solidFill>
              <a:schemeClr val="accent6">
                <a:lumMod val="50000"/>
              </a:schemeClr>
            </a:solidFill>
          </a:ln>
        </p:spPr>
        <p:txBody>
          <a:bodyPr wrap="none" rtlCol="0">
            <a:spAutoFit/>
          </a:bodyPr>
          <a:lstStyle/>
          <a:p>
            <a:r>
              <a:rPr lang="en-GB" dirty="0" smtClean="0"/>
              <a:t>Subject B</a:t>
            </a:r>
            <a:endParaRPr lang="en-GB" dirty="0"/>
          </a:p>
        </p:txBody>
      </p:sp>
      <p:sp>
        <p:nvSpPr>
          <p:cNvPr id="11" name="TextBox 10"/>
          <p:cNvSpPr txBox="1"/>
          <p:nvPr/>
        </p:nvSpPr>
        <p:spPr>
          <a:xfrm>
            <a:off x="10810524" y="1690688"/>
            <a:ext cx="343364" cy="369332"/>
          </a:xfrm>
          <a:prstGeom prst="rect">
            <a:avLst/>
          </a:prstGeom>
          <a:solidFill>
            <a:schemeClr val="accent2">
              <a:lumMod val="20000"/>
              <a:lumOff val="80000"/>
            </a:schemeClr>
          </a:solidFill>
          <a:ln w="28575">
            <a:solidFill>
              <a:schemeClr val="accent2">
                <a:lumMod val="75000"/>
              </a:schemeClr>
            </a:solidFill>
          </a:ln>
        </p:spPr>
        <p:txBody>
          <a:bodyPr wrap="none" rtlCol="0">
            <a:spAutoFit/>
          </a:bodyPr>
          <a:lstStyle/>
          <a:p>
            <a:r>
              <a:rPr lang="en-GB" dirty="0" smtClean="0"/>
              <a:t>…</a:t>
            </a:r>
            <a:endParaRPr lang="en-GB" dirty="0"/>
          </a:p>
        </p:txBody>
      </p:sp>
      <p:sp>
        <p:nvSpPr>
          <p:cNvPr id="12" name="TextBox 11"/>
          <p:cNvSpPr txBox="1"/>
          <p:nvPr/>
        </p:nvSpPr>
        <p:spPr>
          <a:xfrm>
            <a:off x="6236368"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Session 2</a:t>
            </a:r>
            <a:endParaRPr lang="en-GB" dirty="0"/>
          </a:p>
        </p:txBody>
      </p:sp>
      <p:sp>
        <p:nvSpPr>
          <p:cNvPr id="13" name="TextBox 12"/>
          <p:cNvSpPr txBox="1"/>
          <p:nvPr/>
        </p:nvSpPr>
        <p:spPr>
          <a:xfrm>
            <a:off x="7645105" y="268491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a:t>
            </a:r>
            <a:endParaRPr lang="en-GB" dirty="0"/>
          </a:p>
        </p:txBody>
      </p:sp>
      <p:sp>
        <p:nvSpPr>
          <p:cNvPr id="14" name="TextBox 13"/>
          <p:cNvSpPr txBox="1"/>
          <p:nvPr/>
        </p:nvSpPr>
        <p:spPr>
          <a:xfrm>
            <a:off x="5184477" y="3606029"/>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a:t>
            </a:r>
            <a:endParaRPr lang="en-GB" dirty="0"/>
          </a:p>
        </p:txBody>
      </p:sp>
      <p:sp>
        <p:nvSpPr>
          <p:cNvPr id="15" name="TextBox 14"/>
          <p:cNvSpPr txBox="1"/>
          <p:nvPr/>
        </p:nvSpPr>
        <p:spPr>
          <a:xfrm>
            <a:off x="4224060" y="452244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a:t>
            </a:r>
            <a:endParaRPr lang="en-GB" dirty="0"/>
          </a:p>
        </p:txBody>
      </p:sp>
      <p:sp>
        <p:nvSpPr>
          <p:cNvPr id="16" name="TextBox 15"/>
          <p:cNvSpPr txBox="1"/>
          <p:nvPr/>
        </p:nvSpPr>
        <p:spPr>
          <a:xfrm>
            <a:off x="3765248" y="5521370"/>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smtClean="0"/>
              <a:t>…</a:t>
            </a:r>
            <a:endParaRPr lang="en-GB" dirty="0"/>
          </a:p>
        </p:txBody>
      </p:sp>
      <p:cxnSp>
        <p:nvCxnSpPr>
          <p:cNvPr id="18" name="Straight Connector 17"/>
          <p:cNvCxnSpPr>
            <a:endCxn id="5" idx="0"/>
          </p:cNvCxnSpPr>
          <p:nvPr/>
        </p:nvCxnSpPr>
        <p:spPr>
          <a:xfrm flipH="1">
            <a:off x="5274409" y="2078319"/>
            <a:ext cx="621065" cy="613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67424" y="313198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685960" y="397536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989758" y="5006069"/>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2"/>
          </p:cNvCxnSpPr>
          <p:nvPr/>
        </p:nvCxnSpPr>
        <p:spPr>
          <a:xfrm>
            <a:off x="6060199" y="2056876"/>
            <a:ext cx="532357" cy="628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4" idx="0"/>
          </p:cNvCxnSpPr>
          <p:nvPr/>
        </p:nvCxnSpPr>
        <p:spPr>
          <a:xfrm>
            <a:off x="5184477" y="3131981"/>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46425" y="4008435"/>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14278" y="5017493"/>
            <a:ext cx="171682" cy="38958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445790" y="2554925"/>
            <a:ext cx="1909248" cy="1586907"/>
          </a:xfrm>
          <a:prstGeom prst="rect">
            <a:avLst/>
          </a:prstGeom>
        </p:spPr>
      </p:pic>
      <p:pic>
        <p:nvPicPr>
          <p:cNvPr id="20" name="Picture 19"/>
          <p:cNvPicPr>
            <a:picLocks noChangeAspect="1"/>
          </p:cNvPicPr>
          <p:nvPr/>
        </p:nvPicPr>
        <p:blipFill>
          <a:blip r:embed="rId4"/>
          <a:stretch>
            <a:fillRect/>
          </a:stretch>
        </p:blipFill>
        <p:spPr>
          <a:xfrm>
            <a:off x="1289407" y="4833322"/>
            <a:ext cx="980630" cy="98063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513" y="1145319"/>
            <a:ext cx="837900" cy="102642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7182" y="1567446"/>
            <a:ext cx="592908" cy="612672"/>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0295" y="1567446"/>
            <a:ext cx="375731" cy="604301"/>
          </a:xfrm>
          <a:prstGeom prst="rect">
            <a:avLst/>
          </a:prstGeom>
        </p:spPr>
      </p:pic>
      <p:cxnSp>
        <p:nvCxnSpPr>
          <p:cNvPr id="29" name="Straight Connector 28"/>
          <p:cNvCxnSpPr/>
          <p:nvPr/>
        </p:nvCxnSpPr>
        <p:spPr>
          <a:xfrm>
            <a:off x="6421420" y="2078319"/>
            <a:ext cx="1357806" cy="560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 idx="2"/>
            <a:endCxn id="33" idx="0"/>
          </p:cNvCxnSpPr>
          <p:nvPr/>
        </p:nvCxnSpPr>
        <p:spPr>
          <a:xfrm>
            <a:off x="9240255" y="2060020"/>
            <a:ext cx="5802" cy="633791"/>
          </a:xfrm>
          <a:prstGeom prst="line">
            <a:avLst/>
          </a:prstGeom>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10810524" y="2680399"/>
            <a:ext cx="343364" cy="369332"/>
          </a:xfrm>
          <a:prstGeom prst="rect">
            <a:avLst/>
          </a:prstGeom>
          <a:solidFill>
            <a:schemeClr val="accent2">
              <a:lumMod val="20000"/>
              <a:lumOff val="80000"/>
            </a:schemeClr>
          </a:solidFill>
          <a:ln w="19050">
            <a:solidFill>
              <a:schemeClr val="accent2">
                <a:lumMod val="75000"/>
              </a:schemeClr>
            </a:solidFill>
          </a:ln>
        </p:spPr>
        <p:txBody>
          <a:bodyPr wrap="none" rtlCol="0">
            <a:spAutoFit/>
          </a:bodyPr>
          <a:lstStyle/>
          <a:p>
            <a:r>
              <a:rPr lang="en-GB" dirty="0" smtClean="0"/>
              <a:t>…</a:t>
            </a:r>
            <a:endParaRPr lang="en-GB" dirty="0"/>
          </a:p>
        </p:txBody>
      </p:sp>
      <p:sp>
        <p:nvSpPr>
          <p:cNvPr id="33" name="TextBox 32"/>
          <p:cNvSpPr txBox="1"/>
          <p:nvPr/>
        </p:nvSpPr>
        <p:spPr>
          <a:xfrm>
            <a:off x="9074375" y="2693811"/>
            <a:ext cx="343364" cy="369332"/>
          </a:xfrm>
          <a:prstGeom prst="rect">
            <a:avLst/>
          </a:prstGeom>
          <a:solidFill>
            <a:schemeClr val="accent6">
              <a:lumMod val="20000"/>
              <a:lumOff val="80000"/>
            </a:schemeClr>
          </a:solidFill>
          <a:ln w="19050">
            <a:solidFill>
              <a:schemeClr val="accent6">
                <a:lumMod val="75000"/>
              </a:schemeClr>
            </a:solidFill>
          </a:ln>
        </p:spPr>
        <p:txBody>
          <a:bodyPr wrap="none" rtlCol="0">
            <a:spAutoFit/>
          </a:bodyPr>
          <a:lstStyle/>
          <a:p>
            <a:r>
              <a:rPr lang="en-GB" dirty="0" smtClean="0"/>
              <a:t>…</a:t>
            </a:r>
            <a:endParaRPr lang="en-GB" dirty="0"/>
          </a:p>
        </p:txBody>
      </p:sp>
      <p:cxnSp>
        <p:nvCxnSpPr>
          <p:cNvPr id="41" name="Straight Connector 40"/>
          <p:cNvCxnSpPr>
            <a:stCxn id="11" idx="2"/>
            <a:endCxn id="32" idx="0"/>
          </p:cNvCxnSpPr>
          <p:nvPr/>
        </p:nvCxnSpPr>
        <p:spPr>
          <a:xfrm>
            <a:off x="10982206" y="2060020"/>
            <a:ext cx="0" cy="620379"/>
          </a:xfrm>
          <a:prstGeom prst="line">
            <a:avLst/>
          </a:prstGeom>
        </p:spPr>
        <p:style>
          <a:lnRef idx="1">
            <a:schemeClr val="accent2"/>
          </a:lnRef>
          <a:fillRef idx="0">
            <a:schemeClr val="accent2"/>
          </a:fillRef>
          <a:effectRef idx="0">
            <a:schemeClr val="accent2"/>
          </a:effectRef>
          <a:fontRef idx="minor">
            <a:schemeClr val="tx1"/>
          </a:fontRef>
        </p:style>
      </p:cxnSp>
      <p:sp>
        <p:nvSpPr>
          <p:cNvPr id="26" name="Oval 25"/>
          <p:cNvSpPr/>
          <p:nvPr/>
        </p:nvSpPr>
        <p:spPr>
          <a:xfrm rot="5400000">
            <a:off x="7091220" y="-1329522"/>
            <a:ext cx="2338774" cy="731828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7988469" y="3652195"/>
            <a:ext cx="3718134" cy="646331"/>
          </a:xfrm>
          <a:prstGeom prst="rect">
            <a:avLst/>
          </a:prstGeom>
          <a:noFill/>
        </p:spPr>
        <p:txBody>
          <a:bodyPr wrap="none" rtlCol="0">
            <a:spAutoFit/>
          </a:bodyPr>
          <a:lstStyle/>
          <a:p>
            <a:r>
              <a:rPr lang="en-GB" b="1" dirty="0">
                <a:solidFill>
                  <a:schemeClr val="accent2">
                    <a:lumMod val="75000"/>
                  </a:schemeClr>
                </a:solidFill>
              </a:rPr>
              <a:t>2</a:t>
            </a:r>
            <a:r>
              <a:rPr lang="en-GB" b="1" baseline="30000" dirty="0">
                <a:solidFill>
                  <a:schemeClr val="accent2">
                    <a:lumMod val="75000"/>
                  </a:schemeClr>
                </a:solidFill>
              </a:rPr>
              <a:t>nd</a:t>
            </a:r>
            <a:r>
              <a:rPr lang="en-GB" b="1" dirty="0">
                <a:solidFill>
                  <a:schemeClr val="accent2">
                    <a:lumMod val="75000"/>
                  </a:schemeClr>
                </a:solidFill>
              </a:rPr>
              <a:t> </a:t>
            </a:r>
            <a:r>
              <a:rPr lang="en-GB" b="1" dirty="0" smtClean="0">
                <a:solidFill>
                  <a:schemeClr val="accent2">
                    <a:lumMod val="75000"/>
                  </a:schemeClr>
                </a:solidFill>
              </a:rPr>
              <a:t>level analysis: </a:t>
            </a:r>
            <a:r>
              <a:rPr lang="en-GB" dirty="0">
                <a:solidFill>
                  <a:schemeClr val="accent2">
                    <a:lumMod val="75000"/>
                  </a:schemeClr>
                </a:solidFill>
              </a:rPr>
              <a:t>group level analysis</a:t>
            </a:r>
          </a:p>
          <a:p>
            <a:endParaRPr lang="en-GB" dirty="0"/>
          </a:p>
        </p:txBody>
      </p:sp>
    </p:spTree>
    <p:extLst>
      <p:ext uri="{BB962C8B-B14F-4D97-AF65-F5344CB8AC3E}">
        <p14:creationId xmlns:p14="http://schemas.microsoft.com/office/powerpoint/2010/main" val="3852141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we looking at?</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5306" y="2161901"/>
            <a:ext cx="2842230" cy="3184079"/>
          </a:xfrm>
        </p:spPr>
      </p:pic>
      <p:sp>
        <p:nvSpPr>
          <p:cNvPr id="6" name="Content Placeholder 2"/>
          <p:cNvSpPr txBox="1">
            <a:spLocks/>
          </p:cNvSpPr>
          <p:nvPr/>
        </p:nvSpPr>
        <p:spPr>
          <a:xfrm>
            <a:off x="4746524" y="2169198"/>
            <a:ext cx="651635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Our </a:t>
            </a:r>
            <a:r>
              <a:rPr lang="en-GB" dirty="0"/>
              <a:t>data </a:t>
            </a:r>
            <a:r>
              <a:rPr lang="en-GB" dirty="0" smtClean="0"/>
              <a:t>is </a:t>
            </a:r>
            <a:r>
              <a:rPr lang="en-GB" dirty="0"/>
              <a:t>a </a:t>
            </a:r>
            <a:r>
              <a:rPr lang="en-GB" dirty="0" smtClean="0"/>
              <a:t>time-series capturing changes in blood oxygenation (fMRI signal intensities) in each voxel, tracked over the time of our experiment</a:t>
            </a:r>
          </a:p>
        </p:txBody>
      </p:sp>
    </p:spTree>
    <p:extLst>
      <p:ext uri="{BB962C8B-B14F-4D97-AF65-F5344CB8AC3E}">
        <p14:creationId xmlns:p14="http://schemas.microsoft.com/office/powerpoint/2010/main" val="2646704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Dealing with this data statistically</a:t>
            </a:r>
            <a:endParaRPr lang="en-GB" dirty="0"/>
          </a:p>
        </p:txBody>
      </p:sp>
      <p:sp>
        <p:nvSpPr>
          <p:cNvPr id="3" name="Content Placeholder 2"/>
          <p:cNvSpPr>
            <a:spLocks noGrp="1"/>
          </p:cNvSpPr>
          <p:nvPr>
            <p:ph idx="1"/>
          </p:nvPr>
        </p:nvSpPr>
        <p:spPr>
          <a:xfrm>
            <a:off x="568235" y="1790791"/>
            <a:ext cx="10900954" cy="4351338"/>
          </a:xfrm>
        </p:spPr>
        <p:txBody>
          <a:bodyPr>
            <a:normAutofit/>
          </a:bodyPr>
          <a:lstStyle/>
          <a:p>
            <a:r>
              <a:rPr lang="en-GB" sz="2400" b="1" dirty="0" smtClean="0">
                <a:solidFill>
                  <a:schemeClr val="accent2">
                    <a:lumMod val="75000"/>
                  </a:schemeClr>
                </a:solidFill>
              </a:rPr>
              <a:t>Mass univariate approach: </a:t>
            </a:r>
            <a:r>
              <a:rPr lang="en-GB" sz="2400" dirty="0" smtClean="0"/>
              <a:t>using the same statistical analysis on every single voxel </a:t>
            </a:r>
          </a:p>
          <a:p>
            <a:endParaRPr lang="en-GB" sz="2400" dirty="0"/>
          </a:p>
          <a:p>
            <a:pPr marL="0" indent="0">
              <a:buNone/>
            </a:pPr>
            <a:r>
              <a:rPr lang="en-GB" sz="2400" i="1" dirty="0" smtClean="0"/>
              <a:t>We are looking at the relationship between:</a:t>
            </a:r>
          </a:p>
          <a:p>
            <a:r>
              <a:rPr lang="en-GB" sz="2400" b="1" i="1" dirty="0" smtClean="0"/>
              <a:t>Y</a:t>
            </a:r>
            <a:r>
              <a:rPr lang="en-GB" sz="2400" dirty="0" smtClean="0"/>
              <a:t> = dependent variable (BOLD signal)</a:t>
            </a:r>
          </a:p>
          <a:p>
            <a:r>
              <a:rPr lang="en-GB" sz="2400" b="1" i="1" dirty="0" smtClean="0"/>
              <a:t>X</a:t>
            </a:r>
            <a:r>
              <a:rPr lang="en-GB" sz="2400" dirty="0" smtClean="0"/>
              <a:t> = </a:t>
            </a:r>
            <a:r>
              <a:rPr lang="en-GB" sz="2400" dirty="0" err="1" smtClean="0"/>
              <a:t>regressor</a:t>
            </a:r>
            <a:r>
              <a:rPr lang="en-GB" sz="2400" dirty="0" smtClean="0"/>
              <a:t> (experimental manipulation)</a:t>
            </a:r>
          </a:p>
          <a:p>
            <a:endParaRPr lang="en-GB" sz="2400" dirty="0" smtClean="0"/>
          </a:p>
          <a:p>
            <a:r>
              <a:rPr lang="en-GB" sz="2400" b="1" dirty="0" smtClean="0"/>
              <a:t>Null hypothesis</a:t>
            </a:r>
            <a:r>
              <a:rPr lang="en-GB" sz="2400" b="1" dirty="0"/>
              <a:t>: </a:t>
            </a:r>
            <a:r>
              <a:rPr lang="en-GB" sz="2400" dirty="0"/>
              <a:t>our </a:t>
            </a:r>
            <a:r>
              <a:rPr lang="en-GB" sz="2400" dirty="0" smtClean="0"/>
              <a:t>experimental </a:t>
            </a:r>
            <a:r>
              <a:rPr lang="en-GB" sz="2400" dirty="0"/>
              <a:t>manipulation has </a:t>
            </a:r>
            <a:r>
              <a:rPr lang="en-GB" sz="2400" dirty="0" smtClean="0"/>
              <a:t>no effect on Y</a:t>
            </a:r>
          </a:p>
          <a:p>
            <a:endParaRPr lang="en-GB" sz="2400" dirty="0"/>
          </a:p>
          <a:p>
            <a:r>
              <a:rPr lang="en-GB" sz="2400" dirty="0" smtClean="0"/>
              <a:t>Our results are SPMs (Statistical Parametric Maps)</a:t>
            </a:r>
          </a:p>
        </p:txBody>
      </p:sp>
    </p:spTree>
    <p:extLst>
      <p:ext uri="{BB962C8B-B14F-4D97-AF65-F5344CB8AC3E}">
        <p14:creationId xmlns:p14="http://schemas.microsoft.com/office/powerpoint/2010/main" val="3904321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TotalTime>
  <Words>4794</Words>
  <Application>Microsoft Office PowerPoint</Application>
  <PresentationFormat>Widescreen</PresentationFormat>
  <Paragraphs>512</Paragraphs>
  <Slides>69</Slides>
  <Notes>53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0" baseType="lpstr">
      <vt:lpstr>新細明體</vt:lpstr>
      <vt:lpstr>Arial</vt:lpstr>
      <vt:lpstr>Calibri</vt:lpstr>
      <vt:lpstr>Calibri Light</vt:lpstr>
      <vt:lpstr>Cambria Math</vt:lpstr>
      <vt:lpstr>Courier New</vt:lpstr>
      <vt:lpstr>Symbol</vt:lpstr>
      <vt:lpstr>Times New Roman</vt:lpstr>
      <vt:lpstr>Wingdings</vt:lpstr>
      <vt:lpstr>Office Theme</vt:lpstr>
      <vt:lpstr>Equation</vt:lpstr>
      <vt:lpstr>1st Level Analysis Design Matrix, Contrasts and Inference, GLM</vt:lpstr>
      <vt:lpstr>Overview</vt:lpstr>
      <vt:lpstr>Overview</vt:lpstr>
      <vt:lpstr>PowerPoint Presentation</vt:lpstr>
      <vt:lpstr>Our data</vt:lpstr>
      <vt:lpstr>Our data</vt:lpstr>
      <vt:lpstr>Our data</vt:lpstr>
      <vt:lpstr>What are we looking at?</vt:lpstr>
      <vt:lpstr>Dealing with this data statistically</vt:lpstr>
      <vt:lpstr>The General Linear Model</vt:lpstr>
      <vt:lpstr>The General Linear Model</vt:lpstr>
      <vt:lpstr>Mass univariate approach</vt:lpstr>
      <vt:lpstr>What is the Design Matrix?</vt:lpstr>
      <vt:lpstr>PowerPoint Presentation</vt:lpstr>
      <vt:lpstr>The problem with our data</vt:lpstr>
      <vt:lpstr>The problem with our data</vt:lpstr>
      <vt:lpstr>HRF convolution</vt:lpstr>
      <vt:lpstr>The problem with our data</vt:lpstr>
      <vt:lpstr>The problem with our data</vt:lpstr>
      <vt:lpstr>Dealing with noise</vt:lpstr>
      <vt:lpstr>Our model</vt:lpstr>
      <vt:lpstr>Parameter estimation </vt:lpstr>
      <vt:lpstr>Overview</vt:lpstr>
      <vt:lpstr>PowerPoint Presentation</vt:lpstr>
      <vt:lpstr>Inference</vt:lpstr>
      <vt:lpstr>Hypothesis Testing</vt:lpstr>
      <vt:lpstr>Hypothesis Testing</vt:lpstr>
      <vt:lpstr>Contrasts </vt:lpstr>
      <vt:lpstr>Example </vt:lpstr>
      <vt:lpstr>T-contrast</vt:lpstr>
      <vt:lpstr>T-test </vt:lpstr>
      <vt:lpstr>T-test summary</vt:lpstr>
      <vt:lpstr>Multiple Contrasts</vt:lpstr>
      <vt:lpstr>Example</vt:lpstr>
      <vt:lpstr>F-contrast</vt:lpstr>
      <vt:lpstr>F-Test</vt:lpstr>
      <vt:lpstr>F-test summary</vt:lpstr>
      <vt:lpstr>Statistical Images</vt:lpstr>
      <vt:lpstr>SPM Practical</vt:lpstr>
      <vt:lpstr>SPM Practical</vt:lpstr>
      <vt:lpstr>SPECIFY 1st LEVEL</vt:lpstr>
      <vt:lpstr>SPECIFY 1st LEVEL</vt:lpstr>
      <vt:lpstr>SPECIFY 1st LEVEL</vt:lpstr>
      <vt:lpstr>SPECIFY 1st LEVEL</vt:lpstr>
      <vt:lpstr>SPECIFY 1st LEVEL</vt:lpstr>
      <vt:lpstr>SPECIFY 1st LEVEL</vt:lpstr>
      <vt:lpstr>SPECIFY 1st LEVEL</vt:lpstr>
      <vt:lpstr>SPECIFY 1st LEVEL</vt:lpstr>
      <vt:lpstr>SPECIFY 1st LEVEL</vt:lpstr>
      <vt:lpstr>SPECIFY 1st LEVEL</vt:lpstr>
      <vt:lpstr>SPECIFY 1st LEVEL</vt:lpstr>
      <vt:lpstr>ESTIMATE</vt:lpstr>
      <vt:lpstr>ESTIMATE</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Take-home message</vt:lpstr>
      <vt:lpstr>References</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Level Analysis Design Matrix, Contrasts and Inference, GLM</dc:title>
  <dc:creator>Lena Holderer</dc:creator>
  <cp:lastModifiedBy>Lena Holderer</cp:lastModifiedBy>
  <cp:revision>116</cp:revision>
  <dcterms:created xsi:type="dcterms:W3CDTF">2015-11-19T16:28:47Z</dcterms:created>
  <dcterms:modified xsi:type="dcterms:W3CDTF">2015-12-03T16:21:58Z</dcterms:modified>
</cp:coreProperties>
</file>