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70"/>
  </p:notesMasterIdLst>
  <p:sldIdLst>
    <p:sldId id="256" r:id="rId2"/>
    <p:sldId id="266" r:id="rId3"/>
    <p:sldId id="294" r:id="rId4"/>
    <p:sldId id="295" r:id="rId5"/>
    <p:sldId id="296" r:id="rId6"/>
    <p:sldId id="257" r:id="rId7"/>
    <p:sldId id="262" r:id="rId8"/>
    <p:sldId id="264" r:id="rId9"/>
    <p:sldId id="263" r:id="rId10"/>
    <p:sldId id="268" r:id="rId11"/>
    <p:sldId id="288" r:id="rId12"/>
    <p:sldId id="383" r:id="rId13"/>
    <p:sldId id="289" r:id="rId14"/>
    <p:sldId id="290" r:id="rId15"/>
    <p:sldId id="272" r:id="rId16"/>
    <p:sldId id="293" r:id="rId17"/>
    <p:sldId id="286" r:id="rId18"/>
    <p:sldId id="261" r:id="rId19"/>
    <p:sldId id="384" r:id="rId20"/>
    <p:sldId id="265" r:id="rId21"/>
    <p:sldId id="301" r:id="rId22"/>
    <p:sldId id="312" r:id="rId23"/>
    <p:sldId id="347" r:id="rId24"/>
    <p:sldId id="348" r:id="rId25"/>
    <p:sldId id="314" r:id="rId26"/>
    <p:sldId id="326" r:id="rId27"/>
    <p:sldId id="380" r:id="rId28"/>
    <p:sldId id="318" r:id="rId29"/>
    <p:sldId id="322" r:id="rId30"/>
    <p:sldId id="323" r:id="rId31"/>
    <p:sldId id="325" r:id="rId32"/>
    <p:sldId id="349" r:id="rId33"/>
    <p:sldId id="328" r:id="rId34"/>
    <p:sldId id="332" r:id="rId35"/>
    <p:sldId id="302" r:id="rId36"/>
    <p:sldId id="361" r:id="rId37"/>
    <p:sldId id="373" r:id="rId38"/>
    <p:sldId id="303" r:id="rId39"/>
    <p:sldId id="366" r:id="rId40"/>
    <p:sldId id="367" r:id="rId41"/>
    <p:sldId id="368" r:id="rId42"/>
    <p:sldId id="369" r:id="rId43"/>
    <p:sldId id="307" r:id="rId44"/>
    <p:sldId id="311" r:id="rId45"/>
    <p:sldId id="305" r:id="rId46"/>
    <p:sldId id="309" r:id="rId47"/>
    <p:sldId id="371" r:id="rId48"/>
    <p:sldId id="353" r:id="rId49"/>
    <p:sldId id="375" r:id="rId50"/>
    <p:sldId id="378" r:id="rId51"/>
    <p:sldId id="376" r:id="rId52"/>
    <p:sldId id="357" r:id="rId53"/>
    <p:sldId id="315" r:id="rId54"/>
    <p:sldId id="316" r:id="rId55"/>
    <p:sldId id="297" r:id="rId56"/>
    <p:sldId id="319" r:id="rId57"/>
    <p:sldId id="342" r:id="rId58"/>
    <p:sldId id="381" r:id="rId59"/>
    <p:sldId id="344" r:id="rId60"/>
    <p:sldId id="298" r:id="rId61"/>
    <p:sldId id="300" r:id="rId62"/>
    <p:sldId id="382" r:id="rId63"/>
    <p:sldId id="362" r:id="rId64"/>
    <p:sldId id="363" r:id="rId65"/>
    <p:sldId id="364" r:id="rId66"/>
    <p:sldId id="365" r:id="rId67"/>
    <p:sldId id="358" r:id="rId68"/>
    <p:sldId id="359"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7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87213" autoAdjust="0"/>
  </p:normalViewPr>
  <p:slideViewPr>
    <p:cSldViewPr snapToGrid="0" snapToObjects="1">
      <p:cViewPr varScale="1">
        <p:scale>
          <a:sx n="60" d="100"/>
          <a:sy n="60" d="100"/>
        </p:scale>
        <p:origin x="97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8BFB1-53DE-45DF-83DC-25EEE9CE6085}" type="datetimeFigureOut">
              <a:rPr lang="en-GB" smtClean="0"/>
              <a:t>24/02/2016</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3B4ED-9C24-4924-A93E-8AC75500BA30}" type="slidenum">
              <a:rPr lang="en-GB" smtClean="0"/>
              <a:t>‹#›</a:t>
            </a:fld>
            <a:endParaRPr lang="en-GB" dirty="0"/>
          </a:p>
        </p:txBody>
      </p:sp>
    </p:spTree>
    <p:extLst>
      <p:ext uri="{BB962C8B-B14F-4D97-AF65-F5344CB8AC3E}">
        <p14:creationId xmlns:p14="http://schemas.microsoft.com/office/powerpoint/2010/main" val="629532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33B4ED-9C24-4924-A93E-8AC75500BA30}" type="slidenum">
              <a:rPr lang="en-GB" smtClean="0"/>
              <a:t>1</a:t>
            </a:fld>
            <a:endParaRPr lang="en-GB" dirty="0"/>
          </a:p>
        </p:txBody>
      </p:sp>
    </p:spTree>
    <p:extLst>
      <p:ext uri="{BB962C8B-B14F-4D97-AF65-F5344CB8AC3E}">
        <p14:creationId xmlns:p14="http://schemas.microsoft.com/office/powerpoint/2010/main" val="5528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Hydrogen ions in the body are constantly precessing, or spinning, in a haphazard way in different directions. </a:t>
            </a:r>
          </a:p>
          <a:p>
            <a:r>
              <a:rPr lang="en-US" baseline="0" dirty="0" smtClean="0"/>
              <a:t>So as we are all sitting here, the hydrogen ions in our bodies and in our water bottles, are spinning all over the place. </a:t>
            </a:r>
          </a:p>
          <a:p>
            <a:r>
              <a:rPr lang="en-US" baseline="0" dirty="0" smtClean="0"/>
              <a:t>Because of these different directions, there is no net magnetic field, as these all cancel themselves out. </a:t>
            </a:r>
          </a:p>
          <a:p>
            <a:endParaRPr lang="en-US" baseline="0" dirty="0" smtClean="0"/>
          </a:p>
        </p:txBody>
      </p:sp>
      <p:sp>
        <p:nvSpPr>
          <p:cNvPr id="4" name="Slide Number Placeholder 3"/>
          <p:cNvSpPr>
            <a:spLocks noGrp="1"/>
          </p:cNvSpPr>
          <p:nvPr>
            <p:ph type="sldNum" sz="quarter" idx="10"/>
          </p:nvPr>
        </p:nvSpPr>
        <p:spPr/>
        <p:txBody>
          <a:bodyPr/>
          <a:lstStyle/>
          <a:p>
            <a:fld id="{1C33B4ED-9C24-4924-A93E-8AC75500BA30}" type="slidenum">
              <a:rPr lang="en-GB" smtClean="0"/>
              <a:t>10</a:t>
            </a:fld>
            <a:endParaRPr lang="en-GB" dirty="0"/>
          </a:p>
        </p:txBody>
      </p:sp>
    </p:spTree>
    <p:extLst>
      <p:ext uri="{BB962C8B-B14F-4D97-AF65-F5344CB8AC3E}">
        <p14:creationId xmlns:p14="http://schemas.microsoft.com/office/powerpoint/2010/main" val="153662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a:t>
            </a:r>
            <a:r>
              <a:rPr lang="en-GB" baseline="0" dirty="0" smtClean="0"/>
              <a:t> what happens to hydrogen ions in the MRI scanner?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 we saw before, the hydrogen ions are randomly aligned normally in earths magnetic field.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Net magnetisation is therefore 0.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Inside the scanner, the magnetic field is very strong. </a:t>
            </a:r>
            <a:endParaRPr lang="en-GB" dirty="0" smtClean="0"/>
          </a:p>
          <a:p>
            <a:r>
              <a:rPr lang="en-GB" baseline="0" dirty="0" smtClean="0"/>
              <a:t>The s</a:t>
            </a:r>
            <a:r>
              <a:rPr lang="en-GB" dirty="0" smtClean="0"/>
              <a:t>pinning atoms align to the strong magnetic field, either</a:t>
            </a:r>
            <a:r>
              <a:rPr lang="en-GB" baseline="0" dirty="0" smtClean="0"/>
              <a:t> into parallel and antiparallel directions with the Z axis..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Remember, they are like little magnets, or like the points of a compass needle. </a:t>
            </a:r>
          </a:p>
          <a:p>
            <a:r>
              <a:rPr lang="en-GB" baseline="0" dirty="0" smtClean="0"/>
              <a:t>However, because the up spin direction is energetically more favourable, more protons align in the parallel direction with the B0 axis.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leads to a net magnetization value, due to the difference in their spin up and spin down states.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energy difference between the two spin states, Is proportional to the strength of B0.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stronger magnetic field, more spins will be in the parallel state, leading to a stronger net magnetisation. This means a stronger signal.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why the MRI scanner has a very strong magnetic. </a:t>
            </a:r>
          </a:p>
          <a:p>
            <a:endParaRPr lang="en-GB" baseline="0" dirty="0" smtClean="0"/>
          </a:p>
          <a:p>
            <a:r>
              <a:rPr lang="en-GB" baseline="0" dirty="0" smtClean="0"/>
              <a:t>To recap: the magnetic field is used to align the tiny hydrogen atoms so they are in the same direction, and they align to the longitudianal axis of the scanner. The net difference in magnetisation between the two up/down alignments is what creates the MR signal. </a:t>
            </a:r>
          </a:p>
        </p:txBody>
      </p:sp>
      <p:sp>
        <p:nvSpPr>
          <p:cNvPr id="4" name="Slide Number Placeholder 3"/>
          <p:cNvSpPr>
            <a:spLocks noGrp="1"/>
          </p:cNvSpPr>
          <p:nvPr>
            <p:ph type="sldNum" sz="quarter" idx="10"/>
          </p:nvPr>
        </p:nvSpPr>
        <p:spPr/>
        <p:txBody>
          <a:bodyPr/>
          <a:lstStyle/>
          <a:p>
            <a:fld id="{1C33B4ED-9C24-4924-A93E-8AC75500BA30}" type="slidenum">
              <a:rPr lang="en-GB" smtClean="0"/>
              <a:t>11</a:t>
            </a:fld>
            <a:endParaRPr lang="en-GB" dirty="0"/>
          </a:p>
        </p:txBody>
      </p:sp>
    </p:spTree>
    <p:extLst>
      <p:ext uri="{BB962C8B-B14F-4D97-AF65-F5344CB8AC3E}">
        <p14:creationId xmlns:p14="http://schemas.microsoft.com/office/powerpoint/2010/main" val="1681751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can be introduced into this stable spin system by applying an electromagnetic wave of the same frequency as the Larmor frequency</a:t>
            </a:r>
            <a:r>
              <a:rPr lang="en-US" baseline="0" dirty="0" smtClean="0"/>
              <a:t> (I.E. precession frequency).</a:t>
            </a:r>
            <a:endParaRPr lang="en-US" dirty="0" smtClean="0"/>
          </a:p>
          <a:p>
            <a:r>
              <a:rPr lang="en-US" dirty="0" smtClean="0"/>
              <a:t>This is called the resonant</a:t>
            </a:r>
            <a:r>
              <a:rPr lang="en-US" baseline="0" dirty="0" smtClean="0"/>
              <a:t> frequency. This is an important concept – in order for the hyrogen atoms to absorb the radiofrequency energy, it must match its own resonant frequency, so the RF energy needs to match the strength of the scanner’s magnetic field. </a:t>
            </a:r>
          </a:p>
          <a:p>
            <a:r>
              <a:rPr lang="en-US" baseline="0" dirty="0" smtClean="0"/>
              <a:t>In the scanner, the electromagneitc wave is delivered from a radio transmitter in pulses. </a:t>
            </a:r>
          </a:p>
          <a:p>
            <a:r>
              <a:rPr lang="en-US" baseline="0" dirty="0" smtClean="0"/>
              <a:t>The energy excites the spin system.</a:t>
            </a:r>
          </a:p>
          <a:p>
            <a:r>
              <a:rPr lang="en-US" baseline="0" dirty="0" smtClean="0"/>
              <a:t>The effects are twofold: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Reduction</a:t>
            </a:r>
            <a:r>
              <a:rPr lang="en-US" baseline="0" dirty="0" smtClean="0"/>
              <a:t> of the NMV in Z axis, because some protons flip into the antiparallel state.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Phase coherence, where all of the spinning protons align with each other into the same phase.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most interested in this second process: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of the longitudinal magnetization is rotated into the transverse plane (x, y). How far</a:t>
            </a:r>
            <a:r>
              <a:rPr lang="en-US" baseline="0" dirty="0" smtClean="0"/>
              <a:t> the NMV tips away from the Z axis is called the flip angle, and is proportional to the strength of the RF pulse transmitted. </a:t>
            </a:r>
          </a:p>
          <a:p>
            <a:r>
              <a:rPr lang="en-US" baseline="0" dirty="0" smtClean="0"/>
              <a:t>The flip angle is usually 90 degrees, and is perpendicular to the z axis. </a:t>
            </a:r>
          </a:p>
          <a:p>
            <a:r>
              <a:rPr lang="en-US" dirty="0" smtClean="0"/>
              <a:t>The outcome of phase coherence is the establishment of a magnetic sum vector in the X-Y plane, called the </a:t>
            </a:r>
            <a:r>
              <a:rPr lang="en-US" b="1" dirty="0" smtClean="0"/>
              <a:t>Transverse Magnetization.</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C33B4ED-9C24-4924-A93E-8AC75500BA30}" type="slidenum">
              <a:rPr lang="en-GB" smtClean="0"/>
              <a:t>13</a:t>
            </a:fld>
            <a:endParaRPr lang="en-GB" dirty="0"/>
          </a:p>
        </p:txBody>
      </p:sp>
    </p:spTree>
    <p:extLst>
      <p:ext uri="{BB962C8B-B14F-4D97-AF65-F5344CB8AC3E}">
        <p14:creationId xmlns:p14="http://schemas.microsoft.com/office/powerpoint/2010/main" val="1508605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RF pulse ceases, we can look to what happens along both the Z and XY planes. </a:t>
            </a:r>
          </a:p>
          <a:p>
            <a:endParaRPr lang="en-US" dirty="0" smtClean="0"/>
          </a:p>
          <a:p>
            <a:r>
              <a:rPr lang="en-US" dirty="0" smtClean="0"/>
              <a:t>Along</a:t>
            </a:r>
            <a:r>
              <a:rPr lang="en-US" baseline="0" dirty="0" smtClean="0"/>
              <a:t> the Z axis, there is longitudinal relaxation, also known as spin recovery. The protons emit the RF energy they have absorbed, returning to their natural lower energy state. </a:t>
            </a:r>
            <a:endParaRPr lang="en-US" dirty="0" smtClean="0"/>
          </a:p>
          <a:p>
            <a:endParaRPr lang="en-US" dirty="0" smtClean="0"/>
          </a:p>
          <a:p>
            <a:r>
              <a:rPr lang="en-US" dirty="0" smtClean="0"/>
              <a:t>This diagram</a:t>
            </a:r>
            <a:r>
              <a:rPr lang="en-US" baseline="0" dirty="0" smtClean="0"/>
              <a:t> represents what happens to phase coherenece:</a:t>
            </a:r>
            <a:endParaRPr lang="en-US" dirty="0" smtClean="0"/>
          </a:p>
          <a:p>
            <a:r>
              <a:rPr lang="en-US" dirty="0" smtClean="0"/>
              <a:t>Along the transverse plane, transverse relaxation occurs,</a:t>
            </a:r>
            <a:r>
              <a:rPr lang="en-US" baseline="0" dirty="0" smtClean="0"/>
              <a:t> also known as phase decay. Previously, the protons were precessing in phase with each other. Now, they gradually lose their coherence, and the XY magnetisation returns to 0.</a:t>
            </a:r>
          </a:p>
          <a:p>
            <a:endParaRPr lang="en-US" baseline="0" dirty="0" smtClean="0"/>
          </a:p>
          <a:p>
            <a:pPr marL="263525" indent="-263525">
              <a:buFont typeface="Arial"/>
              <a:buChar char="•"/>
            </a:pPr>
            <a:r>
              <a:rPr lang="en-US" dirty="0" smtClean="0"/>
              <a:t>Each individual spin is a little ‘magnet’ that creates its own magnetic field.</a:t>
            </a:r>
          </a:p>
          <a:p>
            <a:pPr marL="263525" indent="-263525">
              <a:buFont typeface="Arial"/>
              <a:buChar char="•"/>
            </a:pPr>
            <a:endParaRPr lang="en-US" dirty="0" smtClean="0"/>
          </a:p>
          <a:p>
            <a:pPr marL="263525" indent="-263525">
              <a:buFont typeface="Arial"/>
              <a:buChar char="•"/>
            </a:pPr>
            <a:r>
              <a:rPr lang="en-US" dirty="0" smtClean="0"/>
              <a:t>Each spin therefore experiences a specific field due to the influence of its neighbors: </a:t>
            </a:r>
            <a:r>
              <a:rPr lang="en-GB" b="1" dirty="0" smtClean="0"/>
              <a:t>spin-spin interactions</a:t>
            </a:r>
            <a:endParaRPr lang="en-US" dirty="0" smtClean="0"/>
          </a:p>
          <a:p>
            <a:pPr marL="263525" indent="-263525">
              <a:buFont typeface="Arial"/>
              <a:buChar char="•"/>
            </a:pPr>
            <a:endParaRPr lang="en-US" b="1" dirty="0" smtClean="0"/>
          </a:p>
          <a:p>
            <a:pPr marL="263525" indent="-263525">
              <a:buFont typeface="Arial"/>
              <a:buChar char="•"/>
            </a:pPr>
            <a:r>
              <a:rPr lang="en-US" dirty="0" smtClean="0"/>
              <a:t>Since spins precess  at a frequency given by the local value of the magnetic field, they gradually get out of phase: the </a:t>
            </a:r>
            <a:r>
              <a:rPr lang="en-US" b="1" dirty="0" smtClean="0"/>
              <a:t>detected MR signal is reduced with time due to T2 relaxation</a:t>
            </a:r>
          </a:p>
          <a:p>
            <a:endParaRPr lang="en-US" baseline="0" dirty="0" smtClean="0"/>
          </a:p>
        </p:txBody>
      </p:sp>
      <p:sp>
        <p:nvSpPr>
          <p:cNvPr id="4" name="Slide Number Placeholder 3"/>
          <p:cNvSpPr>
            <a:spLocks noGrp="1"/>
          </p:cNvSpPr>
          <p:nvPr>
            <p:ph type="sldNum" sz="quarter" idx="10"/>
          </p:nvPr>
        </p:nvSpPr>
        <p:spPr/>
        <p:txBody>
          <a:bodyPr/>
          <a:lstStyle/>
          <a:p>
            <a:fld id="{1C33B4ED-9C24-4924-A93E-8AC75500BA30}" type="slidenum">
              <a:rPr lang="en-GB" smtClean="0"/>
              <a:t>14</a:t>
            </a:fld>
            <a:endParaRPr lang="en-GB" dirty="0"/>
          </a:p>
        </p:txBody>
      </p:sp>
    </p:spTree>
    <p:extLst>
      <p:ext uri="{BB962C8B-B14F-4D97-AF65-F5344CB8AC3E}">
        <p14:creationId xmlns:p14="http://schemas.microsoft.com/office/powerpoint/2010/main" val="108137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forms of relaxation are also known as T1 and T2 characteristics.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are important in MRI, because they are crucial for producing contrast in imaging.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tissue types have different T1 and T2 characteristics,</a:t>
            </a:r>
            <a:r>
              <a:rPr lang="en-US" baseline="0" dirty="0" smtClean="0"/>
              <a:t> because the </a:t>
            </a:r>
            <a:r>
              <a:rPr lang="en-US" dirty="0" smtClean="0"/>
              <a:t>rate at which the protons release their absorbed energy depends on the tissues composition.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means that you can create high contrast images of brain strucutres.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GB" dirty="0" smtClean="0"/>
              <a:t>Here you can see the T1 recovery curve for different tissue types. </a:t>
            </a:r>
          </a:p>
          <a:p>
            <a:r>
              <a:rPr lang="en-GB" dirty="0" smtClean="0"/>
              <a:t>white matter indeed gives us the highest signal, which is shown bright in the image, </a:t>
            </a:r>
          </a:p>
          <a:p>
            <a:r>
              <a:rPr lang="en-GB" dirty="0" smtClean="0"/>
              <a:t>and CSF a low signal, shown dark in the image.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C33B4ED-9C24-4924-A93E-8AC75500BA30}" type="slidenum">
              <a:rPr lang="en-GB" smtClean="0"/>
              <a:t>15</a:t>
            </a:fld>
            <a:endParaRPr lang="en-GB" dirty="0"/>
          </a:p>
        </p:txBody>
      </p:sp>
    </p:spTree>
    <p:extLst>
      <p:ext uri="{BB962C8B-B14F-4D97-AF65-F5344CB8AC3E}">
        <p14:creationId xmlns:p14="http://schemas.microsoft.com/office/powerpoint/2010/main" val="177613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fMRI, we are most interested in T2 relaxation, of loss of phase coherence.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Here you can see the T2 recovery curve of different tissue types and the resulting T2 image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because spins dephase slower in CSF, CSF has a higher and brighter value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Gray and white matter have a much lower value.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De-phasing is affected by:</a:t>
            </a:r>
          </a:p>
          <a:p>
            <a:pPr lvl="1"/>
            <a:r>
              <a:rPr lang="en-US" dirty="0" smtClean="0"/>
              <a:t>External magnetic effects (I.E. scanner)</a:t>
            </a:r>
          </a:p>
          <a:p>
            <a:pPr lvl="3"/>
            <a:r>
              <a:rPr lang="en-US" dirty="0" smtClean="0"/>
              <a:t>Spin Echo imaging corrects for this</a:t>
            </a:r>
          </a:p>
          <a:p>
            <a:pPr lvl="1"/>
            <a:r>
              <a:rPr lang="en-US" dirty="0" smtClean="0"/>
              <a:t>Internal magnetic effects </a:t>
            </a:r>
            <a:br>
              <a:rPr lang="en-US" dirty="0" smtClean="0"/>
            </a:br>
            <a:r>
              <a:rPr lang="en-US" dirty="0" smtClean="0"/>
              <a:t>(I.E. interactions with neighbouring molecules)</a:t>
            </a:r>
          </a:p>
          <a:p>
            <a:pPr lvl="1"/>
            <a:endParaRPr lang="en-US" dirty="0" smtClean="0"/>
          </a:p>
          <a:p>
            <a:r>
              <a:rPr lang="en-US" dirty="0" smtClean="0"/>
              <a:t>T2 = the true ‘natural’ decay time of the tissues</a:t>
            </a:r>
          </a:p>
          <a:p>
            <a:r>
              <a:rPr lang="en-US" dirty="0" smtClean="0"/>
              <a:t>T2* =</a:t>
            </a:r>
            <a:r>
              <a:rPr lang="en-US" baseline="0" dirty="0" smtClean="0"/>
              <a:t> </a:t>
            </a:r>
            <a:r>
              <a:rPr lang="en-US" dirty="0" smtClean="0"/>
              <a:t>predicted decay based on natural atomic and molecular mechanisms (an ‘observed’ T2). </a:t>
            </a:r>
          </a:p>
          <a:p>
            <a:pPr lvl="1"/>
            <a:r>
              <a:rPr lang="en-US" dirty="0" smtClean="0"/>
              <a:t>Is faster than T2 decay due to natural inhomogeneities in the main magnet</a:t>
            </a:r>
          </a:p>
        </p:txBody>
      </p:sp>
      <p:sp>
        <p:nvSpPr>
          <p:cNvPr id="4" name="Slide Number Placeholder 3"/>
          <p:cNvSpPr>
            <a:spLocks noGrp="1"/>
          </p:cNvSpPr>
          <p:nvPr>
            <p:ph type="sldNum" sz="quarter" idx="10"/>
          </p:nvPr>
        </p:nvSpPr>
        <p:spPr/>
        <p:txBody>
          <a:bodyPr/>
          <a:lstStyle/>
          <a:p>
            <a:fld id="{1C33B4ED-9C24-4924-A93E-8AC75500BA30}" type="slidenum">
              <a:rPr lang="en-GB" smtClean="0"/>
              <a:t>16</a:t>
            </a:fld>
            <a:endParaRPr lang="en-GB" dirty="0"/>
          </a:p>
        </p:txBody>
      </p:sp>
    </p:spTree>
    <p:extLst>
      <p:ext uri="{BB962C8B-B14F-4D97-AF65-F5344CB8AC3E}">
        <p14:creationId xmlns:p14="http://schemas.microsoft.com/office/powerpoint/2010/main" val="1750789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T2 and T2* represent slightly different things in MRI</a:t>
            </a:r>
          </a:p>
          <a:p>
            <a:r>
              <a:rPr lang="en-US" baseline="0" dirty="0" smtClean="0"/>
              <a:t>T2 is the natural decay time of tissues which would occur in a perfect homogenous environment. </a:t>
            </a:r>
          </a:p>
          <a:p>
            <a:r>
              <a:rPr lang="en-US" baseline="0" dirty="0" smtClean="0"/>
              <a:t>T2* reflects the decay which is impacted by inhomogeneities in magnetisation.</a:t>
            </a:r>
          </a:p>
          <a:p>
            <a:r>
              <a:rPr lang="en-US" baseline="0" dirty="0" smtClean="0"/>
              <a:t>This is particularly relevant for fMRI. </a:t>
            </a:r>
          </a:p>
          <a:p>
            <a:r>
              <a:rPr lang="en-US" baseline="0" dirty="0" smtClean="0"/>
              <a:t>The reasons are twofold: </a:t>
            </a:r>
          </a:p>
          <a:p>
            <a:r>
              <a:rPr lang="en-US" baseline="0" dirty="0" smtClean="0"/>
              <a:t>firstly, there are natural scanner wide variations in the giant magnet of the scanner.</a:t>
            </a:r>
          </a:p>
          <a:p>
            <a:r>
              <a:rPr lang="en-US" baseline="0" dirty="0" smtClean="0"/>
              <a:t>Secondly, there are inhomogenties due to spin-spin interactions.  Spin spin is where the phases begin to spin out pf phase with each other due to interactions with neighbouring protons. </a:t>
            </a:r>
          </a:p>
          <a:p>
            <a:r>
              <a:rPr lang="en-US" baseline="0" dirty="0" smtClean="0"/>
              <a:t>This is particularly relevent for the BOLD response. This is because there are things like iron present in the blood, which can locally alter magnetic fields.  </a:t>
            </a:r>
          </a:p>
          <a:p>
            <a:endParaRPr lang="en-US" dirty="0" smtClean="0"/>
          </a:p>
        </p:txBody>
      </p:sp>
      <p:sp>
        <p:nvSpPr>
          <p:cNvPr id="4" name="Slide Number Placeholder 3"/>
          <p:cNvSpPr>
            <a:spLocks noGrp="1"/>
          </p:cNvSpPr>
          <p:nvPr>
            <p:ph type="sldNum" sz="quarter" idx="10"/>
          </p:nvPr>
        </p:nvSpPr>
        <p:spPr/>
        <p:txBody>
          <a:bodyPr/>
          <a:lstStyle/>
          <a:p>
            <a:fld id="{1C33B4ED-9C24-4924-A93E-8AC75500BA30}" type="slidenum">
              <a:rPr lang="en-GB" smtClean="0"/>
              <a:t>17</a:t>
            </a:fld>
            <a:endParaRPr lang="en-GB" dirty="0"/>
          </a:p>
        </p:txBody>
      </p:sp>
    </p:spTree>
    <p:extLst>
      <p:ext uri="{BB962C8B-B14F-4D97-AF65-F5344CB8AC3E}">
        <p14:creationId xmlns:p14="http://schemas.microsoft.com/office/powerpoint/2010/main" val="96562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For spatial</a:t>
            </a:r>
            <a:r>
              <a:rPr lang="en-US" sz="1200" b="0" i="0" kern="1200" baseline="0" dirty="0" smtClean="0">
                <a:solidFill>
                  <a:schemeClr val="tx1"/>
                </a:solidFill>
                <a:effectLst/>
                <a:latin typeface="+mn-lt"/>
                <a:ea typeface="+mn-ea"/>
                <a:cs typeface="+mn-cs"/>
              </a:rPr>
              <a:t> localisation.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90</a:t>
            </a:r>
            <a:r>
              <a:rPr lang="en-US" sz="1200" b="0" i="0" kern="1200" baseline="30000" dirty="0" smtClean="0">
                <a:solidFill>
                  <a:schemeClr val="tx1"/>
                </a:solidFill>
                <a:effectLst/>
                <a:latin typeface="+mn-lt"/>
                <a:ea typeface="+mn-ea"/>
                <a:cs typeface="+mn-cs"/>
              </a:rPr>
              <a:t>o</a:t>
            </a:r>
            <a:r>
              <a:rPr lang="en-US" sz="1200" b="0" i="0" kern="1200" dirty="0" smtClean="0">
                <a:solidFill>
                  <a:schemeClr val="tx1"/>
                </a:solidFill>
                <a:effectLst/>
                <a:latin typeface="+mn-lt"/>
                <a:ea typeface="+mn-ea"/>
                <a:cs typeface="+mn-cs"/>
              </a:rPr>
              <a:t> pulse applied in conjunction with a magnetic field gradient will rotate spins which are located in a slice or plane through the object.</a:t>
            </a:r>
          </a:p>
          <a:p>
            <a:endParaRPr lang="en-US" sz="1200" b="0" i="0" kern="1200" dirty="0" smtClean="0">
              <a:solidFill>
                <a:schemeClr val="tx1"/>
              </a:solidFill>
              <a:effectLst/>
              <a:latin typeface="+mn-lt"/>
              <a:ea typeface="+mn-ea"/>
              <a:cs typeface="+mn-cs"/>
            </a:endParaRPr>
          </a:p>
          <a:p>
            <a:r>
              <a:rPr lang="en-US" dirty="0" smtClean="0"/>
              <a:t>Frequency discrimination can be achieved by arranging for RF emissions from the patient to have slightly different frequencies depending on their origin. </a:t>
            </a:r>
          </a:p>
          <a:p>
            <a:r>
              <a:rPr lang="en-US" dirty="0" smtClean="0"/>
              <a:t>Furthermore, phase discrimination can also be applied so that the phase of the RF emissions can be related to locations within the patient.</a:t>
            </a:r>
          </a:p>
          <a:p>
            <a:endParaRPr lang="en-US" dirty="0" smtClean="0"/>
          </a:p>
          <a:p>
            <a:r>
              <a:rPr lang="en-US" dirty="0" smtClean="0"/>
              <a:t>The magnetic field of the magnet in an MRI scanner is therefore supplemented by small fields introduced using gradient coils so that a linear gradient, for instance, in the field can be established. </a:t>
            </a:r>
          </a:p>
          <a:p>
            <a:r>
              <a:rPr lang="en-US" dirty="0" smtClean="0"/>
              <a:t>With such a gradient applied along the patient's Z-axis, we can expect the resonant frequency of hydrogen protons to be different for planes along this axis,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18</a:t>
            </a:fld>
            <a:endParaRPr lang="en-GB" dirty="0"/>
          </a:p>
        </p:txBody>
      </p:sp>
    </p:spTree>
    <p:extLst>
      <p:ext uri="{BB962C8B-B14F-4D97-AF65-F5344CB8AC3E}">
        <p14:creationId xmlns:p14="http://schemas.microsoft.com/office/powerpoint/2010/main" val="92466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20</a:t>
            </a:fld>
            <a:endParaRPr lang="en-GB" dirty="0"/>
          </a:p>
        </p:txBody>
      </p:sp>
    </p:spTree>
    <p:extLst>
      <p:ext uri="{BB962C8B-B14F-4D97-AF65-F5344CB8AC3E}">
        <p14:creationId xmlns:p14="http://schemas.microsoft.com/office/powerpoint/2010/main" val="1995770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FC09B1E-9AF2-4A1D-AFB1-F6491803F3D5}" type="slidenum">
              <a:rPr lang="en-CA" altLang="en-US" sz="1300"/>
              <a:pPr eaLnBrk="1" hangingPunct="1"/>
              <a:t>21</a:t>
            </a:fld>
            <a:endParaRPr lang="en-CA" altLang="en-US" sz="1300" dirty="0"/>
          </a:p>
        </p:txBody>
      </p:sp>
      <p:sp>
        <p:nvSpPr>
          <p:cNvPr id="19458" name="Rectangle 2"/>
          <p:cNvSpPr>
            <a:spLocks noGrp="1" noRot="1" noChangeAspect="1" noChangeArrowheads="1"/>
          </p:cNvSpPr>
          <p:nvPr>
            <p:ph type="sldImg"/>
          </p:nvPr>
        </p:nvSpPr>
        <p:spPr>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9845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Underpinned by magnetic resonance imaging (MRI). </a:t>
            </a:r>
          </a:p>
          <a:p>
            <a:pPr lvl="1"/>
            <a:r>
              <a:rPr lang="en-US" dirty="0" smtClean="0"/>
              <a:t>Based on magnetic properties of hydrogen atoms</a:t>
            </a:r>
          </a:p>
          <a:p>
            <a:r>
              <a:rPr lang="en-US" dirty="0" smtClean="0"/>
              <a:t>fMRI assesses brain function by looking at MRI signal changes associated with functional brain activity.</a:t>
            </a:r>
          </a:p>
          <a:p>
            <a:r>
              <a:rPr lang="en-US" dirty="0" smtClean="0"/>
              <a:t>The most widely used method is BOLD (blood oxygen level dependent)</a:t>
            </a:r>
          </a:p>
          <a:p>
            <a:pPr lvl="1"/>
            <a:r>
              <a:rPr lang="en-US" dirty="0" smtClean="0"/>
              <a:t>Based on hemodynamic and metabolic sequalae of neuronal responses.  </a:t>
            </a:r>
          </a:p>
          <a:p>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2</a:t>
            </a:fld>
            <a:endParaRPr lang="en-GB" dirty="0"/>
          </a:p>
        </p:txBody>
      </p:sp>
    </p:spTree>
    <p:extLst>
      <p:ext uri="{BB962C8B-B14F-4D97-AF65-F5344CB8AC3E}">
        <p14:creationId xmlns:p14="http://schemas.microsoft.com/office/powerpoint/2010/main" val="746292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9B296CC-6C8E-407F-9172-9FDBCA2389DA}" type="slidenum">
              <a:rPr lang="en-CA" altLang="en-US" sz="1300"/>
              <a:pPr eaLnBrk="1" hangingPunct="1"/>
              <a:t>22</a:t>
            </a:fld>
            <a:endParaRPr lang="en-CA" altLang="en-US" sz="1300" dirty="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27535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33B4ED-9C24-4924-A93E-8AC75500BA30}" type="slidenum">
              <a:rPr lang="en-GB" smtClean="0"/>
              <a:t>24</a:t>
            </a:fld>
            <a:endParaRPr lang="en-GB" dirty="0"/>
          </a:p>
        </p:txBody>
      </p:sp>
    </p:spTree>
    <p:extLst>
      <p:ext uri="{BB962C8B-B14F-4D97-AF65-F5344CB8AC3E}">
        <p14:creationId xmlns:p14="http://schemas.microsoft.com/office/powerpoint/2010/main" val="1597667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8B858ED-E629-42D8-AD5C-E2DC398A27C5}" type="slidenum">
              <a:rPr lang="en-CA" altLang="en-US" sz="1300"/>
              <a:pPr eaLnBrk="1" hangingPunct="1"/>
              <a:t>25</a:t>
            </a:fld>
            <a:endParaRPr lang="en-CA" altLang="en-US" sz="1300" dirty="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ea typeface="ＭＳ Ｐゴシック" panose="020B0600070205080204" pitchFamily="34" charset="-128"/>
              </a:rPr>
              <a:t>GABA = inhibitory neurotransmitter</a:t>
            </a:r>
          </a:p>
          <a:p>
            <a:pPr eaLnBrk="1" hangingPunct="1"/>
            <a:r>
              <a:rPr lang="en-US" altLang="en-US" dirty="0" smtClean="0">
                <a:latin typeface="Times New Roman" panose="02020603050405020304" pitchFamily="18" charset="0"/>
                <a:ea typeface="ＭＳ Ｐゴシック" panose="020B0600070205080204" pitchFamily="34" charset="-128"/>
              </a:rPr>
              <a:t> hyperpolarization (IPSP)</a:t>
            </a:r>
          </a:p>
          <a:p>
            <a:pPr eaLnBrk="1" hangingPunct="1"/>
            <a:endParaRPr lang="en-US" altLang="en-US" dirty="0" smtClean="0">
              <a:latin typeface="Times New Roman" panose="02020603050405020304" pitchFamily="18" charset="0"/>
              <a:ea typeface="ＭＳ Ｐゴシック" panose="020B0600070205080204" pitchFamily="34" charset="-128"/>
            </a:endParaRPr>
          </a:p>
          <a:p>
            <a:pPr eaLnBrk="1" hangingPunct="1"/>
            <a:r>
              <a:rPr lang="en-US" altLang="en-US" dirty="0" smtClean="0">
                <a:latin typeface="Times New Roman" panose="02020603050405020304" pitchFamily="18" charset="0"/>
                <a:ea typeface="ＭＳ Ｐゴシック" panose="020B0600070205080204" pitchFamily="34" charset="-128"/>
              </a:rPr>
              <a:t>less metabolically demanding than excitatory (glutamatergic) activity</a:t>
            </a:r>
          </a:p>
          <a:p>
            <a:pPr eaLnBrk="1" hangingPunct="1"/>
            <a:r>
              <a:rPr lang="en-US" altLang="en-US" dirty="0" smtClean="0">
                <a:latin typeface="Times New Roman" panose="02020603050405020304" pitchFamily="18" charset="0"/>
                <a:ea typeface="ＭＳ Ｐゴシック" panose="020B0600070205080204" pitchFamily="34" charset="-128"/>
              </a:rPr>
              <a:t>GABA can be taken up presynaptically rather than recycled through astrocytes</a:t>
            </a:r>
          </a:p>
          <a:p>
            <a:pPr eaLnBrk="1" hangingPunct="1"/>
            <a:endParaRPr lang="en-US" altLang="en-US" dirty="0" smtClean="0">
              <a:latin typeface="Times New Roman" panose="02020603050405020304" pitchFamily="18" charset="0"/>
              <a:ea typeface="ＭＳ Ｐゴシック" panose="020B0600070205080204" pitchFamily="34" charset="-128"/>
            </a:endParaRPr>
          </a:p>
          <a:p>
            <a:pPr eaLnBrk="1" hangingPunct="1"/>
            <a:r>
              <a:rPr lang="en-US" altLang="en-US" dirty="0" smtClean="0">
                <a:latin typeface="Times New Roman" panose="02020603050405020304" pitchFamily="18" charset="0"/>
                <a:ea typeface="ＭＳ Ｐゴシック" panose="020B0600070205080204" pitchFamily="34" charset="-128"/>
              </a:rPr>
              <a:t>Therefore, neurotransmission at inhibitory synapses likely influences the BOLD signal less than at excitatory synapses</a:t>
            </a:r>
          </a:p>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29301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C2D1003-800E-49F9-8F13-F925DB7C7CD6}" type="slidenum">
              <a:rPr lang="en-CA" altLang="en-US" sz="1300"/>
              <a:pPr eaLnBrk="1" hangingPunct="1"/>
              <a:t>26</a:t>
            </a:fld>
            <a:endParaRPr lang="en-CA" altLang="en-US" sz="1300" dirty="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62215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B024F6C-CF4D-4D4D-AC0E-DF50D1792E27}" type="slidenum">
              <a:rPr lang="en-CA" altLang="en-US" sz="1300"/>
              <a:pPr eaLnBrk="1" hangingPunct="1"/>
              <a:t>28</a:t>
            </a:fld>
            <a:endParaRPr lang="en-CA" altLang="en-US" sz="1300"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93596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311E88C-D084-477B-AD15-8ECB4582763A}" type="slidenum">
              <a:rPr lang="en-CA" altLang="en-US" sz="1300"/>
              <a:pPr eaLnBrk="1" hangingPunct="1"/>
              <a:t>29</a:t>
            </a:fld>
            <a:endParaRPr lang="en-CA" altLang="en-US" sz="1300" dirty="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1045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smtClean="0"/>
              <a:t>54ml of blood / 100g of brain tissue</a:t>
            </a:r>
          </a:p>
          <a:p>
            <a:endParaRPr lang="en-GB" dirty="0"/>
          </a:p>
        </p:txBody>
      </p:sp>
      <p:sp>
        <p:nvSpPr>
          <p:cNvPr id="4" name="Slide Number Placeholder 3"/>
          <p:cNvSpPr>
            <a:spLocks noGrp="1"/>
          </p:cNvSpPr>
          <p:nvPr>
            <p:ph type="sldNum" sz="quarter" idx="10"/>
          </p:nvPr>
        </p:nvSpPr>
        <p:spPr/>
        <p:txBody>
          <a:bodyPr/>
          <a:lstStyle/>
          <a:p>
            <a:fld id="{1C33B4ED-9C24-4924-A93E-8AC75500BA30}" type="slidenum">
              <a:rPr lang="en-GB" smtClean="0"/>
              <a:t>31</a:t>
            </a:fld>
            <a:endParaRPr lang="en-GB" dirty="0"/>
          </a:p>
        </p:txBody>
      </p:sp>
    </p:spTree>
    <p:extLst>
      <p:ext uri="{BB962C8B-B14F-4D97-AF65-F5344CB8AC3E}">
        <p14:creationId xmlns:p14="http://schemas.microsoft.com/office/powerpoint/2010/main" val="180842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9F07D62-86E8-4097-9A24-0A518DFDEB0F}" type="slidenum">
              <a:rPr lang="en-CA" altLang="en-US" sz="1300"/>
              <a:pPr eaLnBrk="1" hangingPunct="1"/>
              <a:t>33</a:t>
            </a:fld>
            <a:endParaRPr lang="en-CA" altLang="en-US" sz="1300" dirty="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009460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F552586-9E89-4B42-9CCC-C805B5C66D1C}" type="slidenum">
              <a:rPr lang="en-CA" altLang="en-US" sz="1300"/>
              <a:pPr eaLnBrk="1" hangingPunct="1"/>
              <a:t>34</a:t>
            </a:fld>
            <a:endParaRPr lang="en-CA" altLang="en-US" sz="1300" dirty="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ea typeface="ＭＳ Ｐゴシック" panose="020B0600070205080204" pitchFamily="34" charset="-128"/>
              </a:rPr>
              <a:t>You will sometimes see bogus “activity” in the sagittal sinus</a:t>
            </a:r>
          </a:p>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06609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724D565-7239-4B83-A725-5741E34CE1D3}" type="slidenum">
              <a:rPr lang="en-CA" altLang="en-US" sz="1300"/>
              <a:pPr eaLnBrk="1" hangingPunct="1"/>
              <a:t>35</a:t>
            </a:fld>
            <a:endParaRPr lang="en-CA" altLang="en-US" sz="1300" dirty="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600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recap:</a:t>
            </a:r>
          </a:p>
          <a:p>
            <a:r>
              <a:rPr lang="en-US" dirty="0" smtClean="0"/>
              <a:t>MRI </a:t>
            </a:r>
            <a:r>
              <a:rPr lang="en-US" dirty="0" smtClean="0">
                <a:sym typeface="Wingdings" panose="05000000000000000000" pitchFamily="2" charset="2"/>
              </a:rPr>
              <a:t>based</a:t>
            </a:r>
            <a:r>
              <a:rPr lang="en-US" baseline="0" dirty="0" smtClean="0">
                <a:sym typeface="Wingdings" panose="05000000000000000000" pitchFamily="2" charset="2"/>
              </a:rPr>
              <a:t> on</a:t>
            </a:r>
            <a:r>
              <a:rPr lang="en-US" dirty="0" smtClean="0">
                <a:sym typeface="Wingdings" panose="05000000000000000000" pitchFamily="2" charset="2"/>
              </a:rPr>
              <a:t> how hydrogen nuclei respond to magnetic fields</a:t>
            </a:r>
            <a:endParaRPr lang="en-US" dirty="0" smtClean="0"/>
          </a:p>
          <a:p>
            <a:r>
              <a:rPr lang="en-US" dirty="0" smtClean="0"/>
              <a:t>fMRI </a:t>
            </a:r>
            <a:r>
              <a:rPr lang="en-US" dirty="0" smtClean="0">
                <a:sym typeface="Wingdings" panose="05000000000000000000" pitchFamily="2" charset="2"/>
              </a:rPr>
              <a:t>is</a:t>
            </a:r>
            <a:r>
              <a:rPr lang="en-US" baseline="0" dirty="0" smtClean="0">
                <a:sym typeface="Wingdings" panose="05000000000000000000" pitchFamily="2" charset="2"/>
              </a:rPr>
              <a:t> a</a:t>
            </a:r>
            <a:r>
              <a:rPr lang="en-US" dirty="0" smtClean="0">
                <a:sym typeface="Wingdings" panose="05000000000000000000" pitchFamily="2" charset="2"/>
              </a:rPr>
              <a:t> specialised MRI</a:t>
            </a:r>
            <a:r>
              <a:rPr lang="en-US" baseline="0" dirty="0" smtClean="0">
                <a:sym typeface="Wingdings" panose="05000000000000000000" pitchFamily="2" charset="2"/>
              </a:rPr>
              <a:t> technique which </a:t>
            </a:r>
            <a:r>
              <a:rPr lang="en-US" dirty="0" smtClean="0">
                <a:sym typeface="Wingdings" panose="05000000000000000000" pitchFamily="2" charset="2"/>
              </a:rPr>
              <a:t>tracks oxygen to image blood flow </a:t>
            </a:r>
          </a:p>
          <a:p>
            <a:endParaRPr lang="en-US"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MRI produces a magnetic field much stronger than Earth’s magnetic field</a:t>
            </a:r>
            <a:endParaRPr lang="en-US" dirty="0" smtClean="0">
              <a:sym typeface="Wingdings" panose="05000000000000000000" pitchFamily="2" charset="2"/>
            </a:endParaRPr>
          </a:p>
          <a:p>
            <a:r>
              <a:rPr lang="en-US" dirty="0" smtClean="0">
                <a:sym typeface="Wingdings" panose="05000000000000000000" pitchFamily="2" charset="2"/>
              </a:rPr>
              <a:t>An</a:t>
            </a:r>
            <a:r>
              <a:rPr lang="en-US" baseline="0" dirty="0" smtClean="0">
                <a:sym typeface="Wingdings" panose="05000000000000000000" pitchFamily="2" charset="2"/>
              </a:rPr>
              <a:t> MRI scanner is a giant magnet which produces a magnetic field much stronger than Earth’s magnetic field. </a:t>
            </a:r>
          </a:p>
          <a:p>
            <a:endParaRPr lang="en-US" baseline="0" dirty="0" smtClean="0">
              <a:sym typeface="Wingdings" panose="05000000000000000000" pitchFamily="2" charset="2"/>
            </a:endParaRPr>
          </a:p>
          <a:p>
            <a:r>
              <a:rPr lang="en-US" baseline="0" dirty="0" smtClean="0">
                <a:sym typeface="Wingdings" panose="05000000000000000000" pitchFamily="2" charset="2"/>
              </a:rPr>
              <a:t>The scanner is in a specially shielded room which blocks out RF energy, e.g. from radio stations, which would otherwise drown out the energy emitted by the protons you want to capture. </a:t>
            </a:r>
            <a:endParaRPr lang="en-US" dirty="0" smtClean="0">
              <a:sym typeface="Wingdings" panose="05000000000000000000" pitchFamily="2" charset="2"/>
            </a:endParaRPr>
          </a:p>
          <a:p>
            <a:pPr marL="0" indent="0">
              <a:buNone/>
            </a:pPr>
            <a:endParaRPr lang="en-US"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1C33B4ED-9C24-4924-A93E-8AC75500BA30}" type="slidenum">
              <a:rPr lang="en-GB" smtClean="0"/>
              <a:t>3</a:t>
            </a:fld>
            <a:endParaRPr lang="en-GB" dirty="0"/>
          </a:p>
        </p:txBody>
      </p:sp>
    </p:spTree>
    <p:extLst>
      <p:ext uri="{BB962C8B-B14F-4D97-AF65-F5344CB8AC3E}">
        <p14:creationId xmlns:p14="http://schemas.microsoft.com/office/powerpoint/2010/main" val="764788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a:solidFill>
                  <a:schemeClr val="tx1"/>
                </a:solidFill>
                <a:latin typeface="Arial" panose="020B0604020202020204" pitchFamily="34" charset="0"/>
              </a:defRPr>
            </a:lvl1pPr>
            <a:lvl2pPr marL="742950" indent="-285750" defTabSz="911225" eaLnBrk="0" hangingPunct="0">
              <a:defRPr>
                <a:solidFill>
                  <a:schemeClr val="tx1"/>
                </a:solidFill>
                <a:latin typeface="Arial" panose="020B0604020202020204" pitchFamily="34" charset="0"/>
              </a:defRPr>
            </a:lvl2pPr>
            <a:lvl3pPr marL="1143000" indent="-228600" defTabSz="911225" eaLnBrk="0" hangingPunct="0">
              <a:defRPr>
                <a:solidFill>
                  <a:schemeClr val="tx1"/>
                </a:solidFill>
                <a:latin typeface="Arial" panose="020B0604020202020204" pitchFamily="34" charset="0"/>
              </a:defRPr>
            </a:lvl3pPr>
            <a:lvl4pPr marL="1600200" indent="-228600" defTabSz="911225" eaLnBrk="0" hangingPunct="0">
              <a:defRPr>
                <a:solidFill>
                  <a:schemeClr val="tx1"/>
                </a:solidFill>
                <a:latin typeface="Arial" panose="020B0604020202020204" pitchFamily="34" charset="0"/>
              </a:defRPr>
            </a:lvl4pPr>
            <a:lvl5pPr marL="2057400" indent="-228600" defTabSz="911225" eaLnBrk="0" hangingPunct="0">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7C95C1-9EDB-4896-A5C2-9AC251DE8949}" type="slidenum">
              <a:rPr lang="de-DE" altLang="en-US"/>
              <a:pPr eaLnBrk="1" hangingPunct="1"/>
              <a:t>37</a:t>
            </a:fld>
            <a:endParaRPr lang="de-DE"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More  or less deoxyhemoglobin distorts the signal more or less, but we still measure protons and their T2* decay. T2* is just decaying faster or slower depending on how much deoxyhemoglobin is around! </a:t>
            </a:r>
            <a:br>
              <a:rPr lang="en-GB" altLang="en-US" dirty="0" smtClean="0">
                <a:latin typeface="Arial" panose="020B0604020202020204" pitchFamily="34" charset="0"/>
              </a:rPr>
            </a:br>
            <a:endParaRPr lang="en-GB" altLang="en-US" sz="1200" b="1" dirty="0" smtClean="0">
              <a:solidFill>
                <a:srgbClr val="FF9900"/>
              </a:solidFill>
            </a:endParaRPr>
          </a:p>
          <a:p>
            <a:pPr algn="ctr" eaLnBrk="1" hangingPunct="1"/>
            <a:r>
              <a:rPr lang="en-GB" altLang="en-US" sz="1200" dirty="0" smtClean="0">
                <a:solidFill>
                  <a:srgbClr val="FFFF00"/>
                </a:solidFill>
              </a:rPr>
              <a:t/>
            </a:r>
            <a:br>
              <a:rPr lang="en-GB" altLang="en-US" sz="1200" dirty="0" smtClean="0">
                <a:solidFill>
                  <a:srgbClr val="FFFF00"/>
                </a:solidFill>
              </a:rPr>
            </a:br>
            <a:r>
              <a:rPr lang="en-GB" altLang="en-US" sz="1200" dirty="0" smtClean="0">
                <a:solidFill>
                  <a:srgbClr val="FFFF00"/>
                </a:solidFill>
              </a:rPr>
              <a:t>Task: </a:t>
            </a:r>
            <a:r>
              <a:rPr lang="en-GB" altLang="en-US" sz="1200" dirty="0" smtClean="0"/>
              <a:t>relatively more oxyhaemoglobin; less field inhomogeneity; slower T2* contrast decay; stronger signal</a:t>
            </a:r>
            <a:br>
              <a:rPr lang="en-GB" altLang="en-US" sz="1200" dirty="0" smtClean="0"/>
            </a:br>
            <a:r>
              <a:rPr lang="en-GB" altLang="en-US" sz="1200" dirty="0" smtClean="0"/>
              <a:t/>
            </a:r>
            <a:br>
              <a:rPr lang="en-GB" altLang="en-US" sz="1200" dirty="0" smtClean="0"/>
            </a:br>
            <a:r>
              <a:rPr lang="en-GB" altLang="en-US" sz="1200" b="1" dirty="0" smtClean="0">
                <a:solidFill>
                  <a:srgbClr val="FF9900"/>
                </a:solidFill>
              </a:rPr>
              <a:t>Control: </a:t>
            </a:r>
            <a:r>
              <a:rPr lang="en-GB" altLang="en-US" sz="1200" b="1" dirty="0" smtClean="0"/>
              <a:t>relatively more deoxyhaemoglobin; more field inhomogeneity; faster T2* contrast decay; weaker signal</a:t>
            </a:r>
            <a:endParaRPr lang="en-US" altLang="en-US" sz="1200" b="1" dirty="0" smtClean="0"/>
          </a:p>
          <a:p>
            <a:endParaRPr lang="en-GB" altLang="en-US" dirty="0" smtClean="0">
              <a:latin typeface="Arial" panose="020B0604020202020204" pitchFamily="34" charset="0"/>
            </a:endParaRPr>
          </a:p>
        </p:txBody>
      </p:sp>
    </p:spTree>
    <p:extLst>
      <p:ext uri="{BB962C8B-B14F-4D97-AF65-F5344CB8AC3E}">
        <p14:creationId xmlns:p14="http://schemas.microsoft.com/office/powerpoint/2010/main" val="1734632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E615833-3723-4B23-843E-77813116EB83}" type="slidenum">
              <a:rPr lang="en-CA" altLang="en-US" sz="1300"/>
              <a:pPr eaLnBrk="1" hangingPunct="1"/>
              <a:t>38</a:t>
            </a:fld>
            <a:endParaRPr lang="en-CA" altLang="en-US" sz="1300" dirty="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69253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look at that in a bit more detail.  The top image is of a hypothetical vessel near inactive neurons, so there’s plenty of oxygenated hemoglobin in it.  Now you’ve turned on the MRI scanner and you get this green magnetic field.  It’s hard to tell but there are very small differences in the field- if you can see it, it’s a bit yellower in some places- however overall, the field around the blood vessel is very uniform.</a:t>
            </a:r>
          </a:p>
          <a:p>
            <a:r>
              <a:rPr lang="en-US" baseline="0" dirty="0" smtClean="0"/>
              <a:t>The image on the bottom is of a vessel that has lots of deoxyhemoglobin present in it.  The color differences represent changes in the strength of the magnetic field because of the presence of dHb.</a:t>
            </a:r>
            <a:br>
              <a:rPr lang="en-US" baseline="0" dirty="0" smtClean="0"/>
            </a:br>
            <a:r>
              <a:rPr lang="en-US" baseline="0" dirty="0" smtClean="0"/>
              <a:t>Now we’ll zoom in on one small voxel in each image.  You can clearly see the difference in the magnetic field in the deoxygenated case.</a:t>
            </a:r>
            <a:br>
              <a:rPr lang="en-US" baseline="0" dirty="0" smtClean="0"/>
            </a:br>
            <a:r>
              <a:rPr lang="en-US" baseline="0" dirty="0" smtClean="0"/>
              <a:t>So, with the initial RF pulse, all the protons are lined up and in phase and we have a strong signal.</a:t>
            </a:r>
          </a:p>
          <a:p>
            <a:r>
              <a:rPr lang="en-US" baseline="0" dirty="0" smtClean="0"/>
              <a:t>If we look a few milliseconds later the protons are coming out of phase with each other and the signal is weakening.</a:t>
            </a:r>
          </a:p>
          <a:p>
            <a:r>
              <a:rPr lang="en-US" baseline="0" dirty="0" smtClean="0"/>
              <a:t>And even a few milliseconds later and the signal has decayed much more.  </a:t>
            </a:r>
            <a:br>
              <a:rPr lang="en-US" baseline="0" dirty="0" smtClean="0"/>
            </a:br>
            <a:r>
              <a:rPr lang="en-US" baseline="0" dirty="0" smtClean="0"/>
              <a:t>Because the magnetic field is so much more inhomogeneous when there is deoxyhemoglobin around the protons come out of phase much faster and the signal decays a lot faster.</a:t>
            </a:r>
            <a:br>
              <a:rPr lang="en-US" baseline="0" dirty="0" smtClean="0"/>
            </a:br>
            <a:r>
              <a:rPr lang="en-US" baseline="0" dirty="0" smtClean="0"/>
              <a:t/>
            </a:r>
            <a:br>
              <a:rPr lang="en-US" baseline="0" dirty="0" smtClean="0"/>
            </a:br>
            <a:r>
              <a:rPr lang="en-US" baseline="0" dirty="0" smtClean="0"/>
              <a:t>So, you would expect a weaker BOLD signal when neurons are activated compared to when they’re at rest.</a:t>
            </a:r>
            <a:endParaRPr lang="en-US" dirty="0"/>
          </a:p>
        </p:txBody>
      </p:sp>
      <p:sp>
        <p:nvSpPr>
          <p:cNvPr id="4" name="Slide Number Placeholder 3"/>
          <p:cNvSpPr>
            <a:spLocks noGrp="1"/>
          </p:cNvSpPr>
          <p:nvPr>
            <p:ph type="sldNum" sz="quarter" idx="10"/>
          </p:nvPr>
        </p:nvSpPr>
        <p:spPr/>
        <p:txBody>
          <a:bodyPr/>
          <a:lstStyle/>
          <a:p>
            <a:fld id="{135D65E4-322E-41A2-BEA8-0244534810EE}" type="slidenum">
              <a:rPr lang="en-US" smtClean="0"/>
              <a:t>39</a:t>
            </a:fld>
            <a:endParaRPr lang="en-US" dirty="0"/>
          </a:p>
        </p:txBody>
      </p:sp>
    </p:spTree>
    <p:extLst>
      <p:ext uri="{BB962C8B-B14F-4D97-AF65-F5344CB8AC3E}">
        <p14:creationId xmlns:p14="http://schemas.microsoft.com/office/powerpoint/2010/main" val="2837739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D65E4-322E-41A2-BEA8-0244534810EE}" type="slidenum">
              <a:rPr lang="en-US" smtClean="0"/>
              <a:t>40</a:t>
            </a:fld>
            <a:endParaRPr lang="en-US" dirty="0"/>
          </a:p>
        </p:txBody>
      </p:sp>
    </p:spTree>
    <p:extLst>
      <p:ext uri="{BB962C8B-B14F-4D97-AF65-F5344CB8AC3E}">
        <p14:creationId xmlns:p14="http://schemas.microsoft.com/office/powerpoint/2010/main" val="1628823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D65E4-322E-41A2-BEA8-0244534810EE}" type="slidenum">
              <a:rPr lang="en-US" smtClean="0"/>
              <a:t>41</a:t>
            </a:fld>
            <a:endParaRPr lang="en-US" dirty="0"/>
          </a:p>
        </p:txBody>
      </p:sp>
    </p:spTree>
    <p:extLst>
      <p:ext uri="{BB962C8B-B14F-4D97-AF65-F5344CB8AC3E}">
        <p14:creationId xmlns:p14="http://schemas.microsoft.com/office/powerpoint/2010/main" val="4031679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However, if you know anything about MRI that’s not what we see.  We see more signal in areas that are activated.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happens because there’s an increase in blood flow that overcompensates for the increase in deoxyhemoglobin</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If you look at the picture it shows you a good representation- in a resting state the blood vessel is relatively small and there’s some hemoglobin and some deoxyhemoglobin.  Hemoglobins are red and oxygens are blue.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When the neurons become active they start using more oxygen- so you see more deoxyhemoglobin circulating, but there’s such a vast increase in oxygenated hemoglobin sent to the area, that the ratio of deoxyhemoglobin to hemoglobin actually decreases.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So overall you do get signal increase in areas of the brain that are active.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35D65E4-322E-41A2-BEA8-0244534810EE}" type="slidenum">
              <a:rPr lang="en-US" smtClean="0"/>
              <a:t>42</a:t>
            </a:fld>
            <a:endParaRPr lang="en-US" dirty="0"/>
          </a:p>
        </p:txBody>
      </p:sp>
    </p:spTree>
    <p:extLst>
      <p:ext uri="{BB962C8B-B14F-4D97-AF65-F5344CB8AC3E}">
        <p14:creationId xmlns:p14="http://schemas.microsoft.com/office/powerpoint/2010/main" val="881503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6FEAF03-DA4C-4AC2-BB3E-E03574340F63}" type="slidenum">
              <a:rPr lang="en-CA" altLang="en-US" sz="1300"/>
              <a:pPr eaLnBrk="1" hangingPunct="1"/>
              <a:t>44</a:t>
            </a:fld>
            <a:endParaRPr lang="en-CA" altLang="en-US" sz="1300"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ea typeface="ＭＳ Ｐゴシック" panose="020B0600070205080204" pitchFamily="34" charset="-128"/>
              </a:rPr>
              <a:t>Purely coincidental !!!</a:t>
            </a:r>
          </a:p>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46445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164E4A9-97CC-447F-AC86-54C8CE2691ED}" type="slidenum">
              <a:rPr lang="en-CA" altLang="en-US" sz="1300"/>
              <a:pPr eaLnBrk="1" hangingPunct="1"/>
              <a:t>45</a:t>
            </a:fld>
            <a:endParaRPr lang="en-CA" altLang="en-US" sz="1300" dirty="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36477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22FD04A-CEC1-4AFD-98BF-341A9C29C114}" type="slidenum">
              <a:rPr lang="en-CA" altLang="en-US" sz="1300"/>
              <a:pPr eaLnBrk="1" hangingPunct="1"/>
              <a:t>46</a:t>
            </a:fld>
            <a:endParaRPr lang="en-CA" altLang="en-US" sz="1300" dirty="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39460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Okay, so this is a typical hemodynamic response to a short stimulus.</a:t>
            </a:r>
          </a:p>
          <a:p>
            <a:r>
              <a:rPr lang="en-US" sz="1200" kern="1200" dirty="0" smtClean="0">
                <a:solidFill>
                  <a:schemeClr val="tx1"/>
                </a:solidFill>
                <a:effectLst/>
                <a:latin typeface="+mn-lt"/>
                <a:ea typeface="+mn-ea"/>
                <a:cs typeface="+mn-cs"/>
              </a:rPr>
              <a:t>In the first 1-2 seconds you see a fast initial drop in signal intensity- that’s due to the increased use of oxygen by activated neurons, before the blood vessels can respond.</a:t>
            </a:r>
          </a:p>
          <a:p>
            <a:r>
              <a:rPr lang="en-US" sz="1200" kern="1200" dirty="0" smtClean="0">
                <a:solidFill>
                  <a:schemeClr val="tx1"/>
                </a:solidFill>
                <a:effectLst/>
                <a:latin typeface="+mn-lt"/>
                <a:ea typeface="+mn-ea"/>
                <a:cs typeface="+mn-cs"/>
              </a:rPr>
              <a:t>Then, after about 2 seconds you get blood flow change and you get a big signal intensity increase that peaks around 5 or 6 seconds post-stimulus.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Eventually that signal fades, as the neurons return to resting and you sometimes see a post-stimulus undershoot, that’s poorly understood.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35D65E4-322E-41A2-BEA8-0244534810EE}" type="slidenum">
              <a:rPr lang="en-US" smtClean="0"/>
              <a:t>47</a:t>
            </a:fld>
            <a:endParaRPr lang="en-US" dirty="0"/>
          </a:p>
        </p:txBody>
      </p:sp>
    </p:spTree>
    <p:extLst>
      <p:ext uri="{BB962C8B-B14F-4D97-AF65-F5344CB8AC3E}">
        <p14:creationId xmlns:p14="http://schemas.microsoft.com/office/powerpoint/2010/main" val="8562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Planes.</a:t>
            </a:r>
          </a:p>
        </p:txBody>
      </p:sp>
      <p:sp>
        <p:nvSpPr>
          <p:cNvPr id="4" name="Slide Number Placeholder 3"/>
          <p:cNvSpPr>
            <a:spLocks noGrp="1"/>
          </p:cNvSpPr>
          <p:nvPr>
            <p:ph type="sldNum" sz="quarter" idx="10"/>
          </p:nvPr>
        </p:nvSpPr>
        <p:spPr/>
        <p:txBody>
          <a:bodyPr/>
          <a:lstStyle/>
          <a:p>
            <a:fld id="{1C33B4ED-9C24-4924-A93E-8AC75500BA30}" type="slidenum">
              <a:rPr lang="en-GB" smtClean="0"/>
              <a:t>4</a:t>
            </a:fld>
            <a:endParaRPr lang="en-GB" dirty="0"/>
          </a:p>
        </p:txBody>
      </p:sp>
    </p:spTree>
    <p:extLst>
      <p:ext uri="{BB962C8B-B14F-4D97-AF65-F5344CB8AC3E}">
        <p14:creationId xmlns:p14="http://schemas.microsoft.com/office/powerpoint/2010/main" val="159177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Arial" panose="020B0604020202020204" pitchFamily="34" charset="0"/>
              </a:rPr>
              <a:t>Flow refers to the rate; how fast the blood is flowing</a:t>
            </a:r>
          </a:p>
          <a:p>
            <a:endParaRPr lang="en-GB" altLang="en-US" dirty="0" smtClean="0">
              <a:latin typeface="Arial" panose="020B0604020202020204" pitchFamily="34" charset="0"/>
            </a:endParaRPr>
          </a:p>
          <a:p>
            <a:r>
              <a:rPr lang="en-GB" altLang="en-US" dirty="0" smtClean="0">
                <a:latin typeface="Arial" panose="020B0604020202020204" pitchFamily="34" charset="0"/>
              </a:rPr>
              <a:t>The metabolic rate of oxygen refers to how much oxygen is required</a:t>
            </a:r>
          </a:p>
          <a:p>
            <a:endParaRPr lang="en-GB" altLang="en-US" dirty="0" smtClean="0">
              <a:latin typeface="Arial" panose="020B0604020202020204" pitchFamily="34" charset="0"/>
            </a:endParaRPr>
          </a:p>
          <a:p>
            <a:r>
              <a:rPr lang="en-GB" altLang="en-US" dirty="0" smtClean="0">
                <a:latin typeface="Arial" panose="020B0604020202020204" pitchFamily="34" charset="0"/>
              </a:rPr>
              <a:t>Volume refers to the amount of blood</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960936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eaLnBrk="1" hangingPunct="1"/>
            <a:r>
              <a:rPr lang="en-GB" dirty="0" smtClean="0"/>
              <a:t>OTHER VASOACTIVE</a:t>
            </a:r>
            <a:r>
              <a:rPr lang="en-GB" baseline="0" dirty="0" smtClean="0"/>
              <a:t> SUBASTANCES that may cause local changes such as AA, adenosine, K+</a:t>
            </a:r>
            <a:br>
              <a:rPr lang="en-GB" baseline="0" dirty="0" smtClean="0"/>
            </a:br>
            <a:r>
              <a:rPr lang="en-GB" baseline="0" dirty="0" smtClean="0"/>
              <a:t>Global chages : dopamine</a:t>
            </a:r>
            <a:br>
              <a:rPr lang="en-GB" baseline="0" dirty="0" smtClean="0"/>
            </a:br>
            <a:r>
              <a:rPr lang="en-GB" altLang="en-US" sz="1200" dirty="0" smtClean="0"/>
              <a:t>Supply of blood is correlated with glucose and oxygen consumption</a:t>
            </a:r>
          </a:p>
          <a:p>
            <a:pPr algn="ctr" eaLnBrk="1" hangingPunct="1"/>
            <a:endParaRPr lang="en-GB" altLang="en-US" sz="1200" dirty="0" smtClean="0"/>
          </a:p>
          <a:p>
            <a:pPr algn="ctr" eaLnBrk="1" hangingPunct="1"/>
            <a:r>
              <a:rPr lang="en-GB" altLang="en-US" sz="1200" dirty="0" smtClean="0"/>
              <a:t>Response is much slower than changes in neuronal activity</a:t>
            </a:r>
            <a:endParaRPr lang="en-US" altLang="en-US" sz="1400" dirty="0" smtClean="0"/>
          </a:p>
          <a:p>
            <a:pPr algn="ctr" eaLnBrk="1" hangingPunct="1"/>
            <a:endParaRPr lang="en-GB" altLang="en-US" sz="1200" dirty="0" smtClean="0"/>
          </a:p>
          <a:p>
            <a:pPr algn="ctr" eaLnBrk="1" hangingPunct="1"/>
            <a:r>
              <a:rPr lang="en-GB" altLang="en-US" sz="1400" b="1" dirty="0" smtClean="0"/>
              <a:t>Not affected by sustained hypoxia or hypoglycemia</a:t>
            </a:r>
          </a:p>
          <a:p>
            <a:endParaRPr lang="en-GB" dirty="0"/>
          </a:p>
        </p:txBody>
      </p:sp>
      <p:sp>
        <p:nvSpPr>
          <p:cNvPr id="4" name="Slide Number Placeholder 3"/>
          <p:cNvSpPr>
            <a:spLocks noGrp="1"/>
          </p:cNvSpPr>
          <p:nvPr>
            <p:ph type="sldNum" sz="quarter" idx="10"/>
          </p:nvPr>
        </p:nvSpPr>
        <p:spPr/>
        <p:txBody>
          <a:bodyPr/>
          <a:lstStyle/>
          <a:p>
            <a:fld id="{1C33B4ED-9C24-4924-A93E-8AC75500BA30}" type="slidenum">
              <a:rPr lang="en-GB" smtClean="0"/>
              <a:t>49</a:t>
            </a:fld>
            <a:endParaRPr lang="en-GB" dirty="0"/>
          </a:p>
        </p:txBody>
      </p:sp>
    </p:spTree>
    <p:extLst>
      <p:ext uri="{BB962C8B-B14F-4D97-AF65-F5344CB8AC3E}">
        <p14:creationId xmlns:p14="http://schemas.microsoft.com/office/powerpoint/2010/main" val="3294172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8E14E4D-CA95-457D-9D82-E3F5A5EF8CB8}" type="slidenum">
              <a:rPr lang="en-CA" altLang="en-US" sz="1300"/>
              <a:pPr eaLnBrk="1" hangingPunct="1"/>
              <a:t>50</a:t>
            </a:fld>
            <a:endParaRPr lang="en-CA" altLang="en-US" sz="1300" dirty="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ea typeface="ＭＳ Ｐゴシック" panose="020B0600070205080204" pitchFamily="34" charset="-128"/>
              </a:rPr>
              <a:t>Slide modified from talk by Chase Figley</a:t>
            </a:r>
          </a:p>
        </p:txBody>
      </p:sp>
    </p:spTree>
    <p:extLst>
      <p:ext uri="{BB962C8B-B14F-4D97-AF65-F5344CB8AC3E}">
        <p14:creationId xmlns:p14="http://schemas.microsoft.com/office/powerpoint/2010/main" val="894578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9FE00F-5BBA-4963-859F-F3CF615DD6F0}" type="slidenum">
              <a:rPr lang="en-CA" altLang="en-US" sz="1300"/>
              <a:pPr eaLnBrk="1" hangingPunct="1"/>
              <a:t>51</a:t>
            </a:fld>
            <a:endParaRPr lang="en-CA" altLang="en-US" sz="1300" dirty="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ea typeface="ＭＳ Ｐゴシック" panose="020B0600070205080204" pitchFamily="34" charset="-128"/>
              </a:rPr>
              <a:t>two photon microscopy</a:t>
            </a:r>
          </a:p>
        </p:txBody>
      </p:sp>
    </p:spTree>
    <p:extLst>
      <p:ext uri="{BB962C8B-B14F-4D97-AF65-F5344CB8AC3E}">
        <p14:creationId xmlns:p14="http://schemas.microsoft.com/office/powerpoint/2010/main" val="897141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Arial" panose="020B0604020202020204" pitchFamily="34" charset="0"/>
            </a:endParaRPr>
          </a:p>
          <a:p>
            <a:r>
              <a:rPr lang="en-US" altLang="en-US" dirty="0" smtClean="0">
                <a:latin typeface="Arial" panose="020B0604020202020204" pitchFamily="34" charset="0"/>
              </a:rPr>
              <a:t>fMRI: simultaneous activity of MANY neurons in a LARGE region of cortex (millimeters) over a LONG period (seconds). We need to ask what component of the neural activity most predicts the fMRI signal?</a:t>
            </a:r>
          </a:p>
          <a:p>
            <a:endParaRPr lang="en-GB" altLang="en-US" dirty="0" smtClean="0">
              <a:latin typeface="Arial" panose="020B0604020202020204" pitchFamily="34" charset="0"/>
            </a:endParaRPr>
          </a:p>
          <a:p>
            <a:r>
              <a:rPr lang="en-GB" altLang="en-US" dirty="0" smtClean="0">
                <a:latin typeface="Arial" panose="020B0604020202020204" pitchFamily="34" charset="0"/>
              </a:rPr>
              <a:t>There has been much debate around whether we are actually measuring local field potential or firing.</a:t>
            </a:r>
          </a:p>
          <a:p>
            <a:endParaRPr lang="en-GB" altLang="en-US" dirty="0" smtClean="0">
              <a:latin typeface="Arial" panose="020B0604020202020204" pitchFamily="34" charset="0"/>
            </a:endParaRPr>
          </a:p>
          <a:p>
            <a:r>
              <a:rPr lang="en-GB" altLang="en-US" dirty="0" smtClean="0">
                <a:latin typeface="Arial" panose="020B0604020202020204" pitchFamily="34" charset="0"/>
              </a:rPr>
              <a:t>Subthreshold activity: simultaneous excitation and inhibition that would not result in an action potential but would nevertheless deplete blood oxygen.</a:t>
            </a:r>
          </a:p>
          <a:p>
            <a:endParaRPr lang="en-GB" altLang="en-US" dirty="0" smtClean="0">
              <a:latin typeface="Arial" panose="020B0604020202020204" pitchFamily="34" charset="0"/>
            </a:endParaRPr>
          </a:p>
          <a:p>
            <a:r>
              <a:rPr lang="en-GB" altLang="en-US" dirty="0" smtClean="0">
                <a:latin typeface="Arial" panose="020B0604020202020204" pitchFamily="34" charset="0"/>
              </a:rPr>
              <a:t>It is generally thought that we are measuring LFP</a:t>
            </a:r>
          </a:p>
          <a:p>
            <a:endParaRPr lang="en-GB" altLang="en-US" dirty="0" smtClean="0">
              <a:latin typeface="Arial" panose="020B0604020202020204" pitchFamily="34" charset="0"/>
            </a:endParaRPr>
          </a:p>
          <a:p>
            <a:r>
              <a:rPr lang="en-GB" altLang="en-US" dirty="0" smtClean="0">
                <a:latin typeface="Arial" panose="020B0604020202020204" pitchFamily="34" charset="0"/>
              </a:rPr>
              <a:t>This is important for comparisons with animal models because they measure either LFP OR spiking</a:t>
            </a:r>
          </a:p>
        </p:txBody>
      </p:sp>
    </p:spTree>
    <p:extLst>
      <p:ext uri="{BB962C8B-B14F-4D97-AF65-F5344CB8AC3E}">
        <p14:creationId xmlns:p14="http://schemas.microsoft.com/office/powerpoint/2010/main" val="3316174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C78C0DE-1CDB-47F0-ACBE-B8DDF0D9B42A}" type="slidenum">
              <a:rPr lang="en-CA" altLang="en-US" sz="1300"/>
              <a:pPr eaLnBrk="1" hangingPunct="1"/>
              <a:t>54</a:t>
            </a:fld>
            <a:endParaRPr lang="en-CA" altLang="en-US" sz="1300" dirty="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69473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E8858CD-4052-4708-9A29-5E9EF195976C}" type="slidenum">
              <a:rPr lang="en-CA" altLang="en-US" sz="1300"/>
              <a:pPr eaLnBrk="1" hangingPunct="1"/>
              <a:t>56</a:t>
            </a:fld>
            <a:endParaRPr lang="en-CA" altLang="en-US" sz="1300" dirty="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17487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276758C-D9B2-41B0-A7E7-DC00384689A5}" type="slidenum">
              <a:rPr lang="en-CA" altLang="en-US" sz="1300"/>
              <a:pPr eaLnBrk="1" hangingPunct="1"/>
              <a:t>57</a:t>
            </a:fld>
            <a:endParaRPr lang="en-CA" altLang="en-US" sz="1300" dirty="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31979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8CFBEA9-8B76-40FE-B940-C310F1226577}" type="slidenum">
              <a:rPr lang="en-CA" altLang="en-US" sz="1300"/>
              <a:pPr eaLnBrk="1" hangingPunct="1"/>
              <a:t>58</a:t>
            </a:fld>
            <a:endParaRPr lang="en-CA" altLang="en-US" sz="1300" dirty="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25962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17417FA-56B7-4380-8B0B-506DEFE9158D}" type="slidenum">
              <a:rPr lang="en-CA" altLang="en-US" sz="1300"/>
              <a:pPr eaLnBrk="1" hangingPunct="1"/>
              <a:t>59</a:t>
            </a:fld>
            <a:endParaRPr lang="en-CA" altLang="en-US" sz="1300" dirty="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69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scanner</a:t>
            </a:r>
            <a:r>
              <a:rPr lang="en-US" baseline="0" dirty="0" smtClean="0"/>
              <a:t> is made up of 4 key components. </a:t>
            </a:r>
          </a:p>
          <a:p>
            <a:endParaRPr lang="en-US" baseline="0" dirty="0" smtClean="0"/>
          </a:p>
          <a:p>
            <a:endParaRPr lang="en-US" baseline="0" dirty="0" smtClean="0"/>
          </a:p>
          <a:p>
            <a:r>
              <a:rPr lang="en-US" baseline="0" dirty="0" smtClean="0"/>
              <a:t>The main magnetic coil is a superconducting electromagnet. It creates a uniform and constant magnetic field. </a:t>
            </a:r>
          </a:p>
          <a:p>
            <a:r>
              <a:rPr lang="en-US" baseline="0" dirty="0" smtClean="0"/>
              <a:t>The field it creates is known as B0, and aligns longitudinally on the z axis of the scanner. </a:t>
            </a:r>
          </a:p>
          <a:p>
            <a:endParaRPr lang="en-US" baseline="0" dirty="0" smtClean="0"/>
          </a:p>
          <a:p>
            <a:r>
              <a:rPr lang="en-US" baseline="0" dirty="0" smtClean="0"/>
              <a:t>The RF transmitter transmits pulses of radio frequency energy, at the same frequency as spinning hydrogen ions. The resultant absorption and then release of this energy is picked up by the RF reciever and forms the basis of images. </a:t>
            </a:r>
          </a:p>
          <a:p>
            <a:r>
              <a:rPr lang="en-US" baseline="0" dirty="0" smtClean="0"/>
              <a:t>It is in the x-y transverse plane. </a:t>
            </a:r>
          </a:p>
          <a:p>
            <a:r>
              <a:rPr lang="en-US" baseline="0" dirty="0" smtClean="0"/>
              <a:t>RF coils have overlapping fields to give good coverage of the whole head.  </a:t>
            </a:r>
          </a:p>
          <a:p>
            <a:endParaRPr lang="en-US" baseline="0" dirty="0" smtClean="0"/>
          </a:p>
          <a:p>
            <a:r>
              <a:rPr lang="en-US" baseline="0" dirty="0" smtClean="0"/>
              <a:t>There are three further magnetic coils, which create varying magnetic fields on different planes. </a:t>
            </a:r>
          </a:p>
          <a:p>
            <a:r>
              <a:rPr lang="en-US" baseline="0" dirty="0" smtClean="0"/>
              <a:t>These are used to modify the strenght of the main magnetic field over the x, y and z dimensions.</a:t>
            </a:r>
          </a:p>
          <a:p>
            <a:r>
              <a:rPr lang="en-US" baseline="0" dirty="0" smtClean="0"/>
              <a:t>Modifying these sets of coils rapidly over time means you can target slices of the brain sequentially, and find the source of the signal from the brain. </a:t>
            </a:r>
          </a:p>
          <a:p>
            <a:endParaRPr lang="en-US" baseline="0" dirty="0" smtClean="0"/>
          </a:p>
          <a:p>
            <a:r>
              <a:rPr lang="en-US" baseline="0" dirty="0" smtClean="0"/>
              <a:t>One more element are the shimming coils. They correct for inhomogeneities in the main magnetic fiels, e.g. patients head, and produce additional fields to compensate for this.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5</a:t>
            </a:fld>
            <a:endParaRPr lang="en-GB" dirty="0"/>
          </a:p>
        </p:txBody>
      </p:sp>
    </p:spTree>
    <p:extLst>
      <p:ext uri="{BB962C8B-B14F-4D97-AF65-F5344CB8AC3E}">
        <p14:creationId xmlns:p14="http://schemas.microsoft.com/office/powerpoint/2010/main" val="2014366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604D77-B6CE-49CA-8AD3-B7789257A50A}" type="slidenum">
              <a:rPr lang="en-US" altLang="en-US"/>
              <a:pPr/>
              <a:t>61</a:t>
            </a:fld>
            <a:endParaRPr lang="en-US" altLang="en-US" dirty="0"/>
          </a:p>
        </p:txBody>
      </p:sp>
    </p:spTree>
    <p:extLst>
      <p:ext uri="{BB962C8B-B14F-4D97-AF65-F5344CB8AC3E}">
        <p14:creationId xmlns:p14="http://schemas.microsoft.com/office/powerpoint/2010/main" val="10407371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69992B-8D26-4CBB-BF05-F0C6B3B84BB2}" type="slidenum">
              <a:rPr lang="en-US" altLang="en-US"/>
              <a:pPr/>
              <a:t>63</a:t>
            </a:fld>
            <a:endParaRPr lang="en-US" altLang="en-US" dirty="0"/>
          </a:p>
        </p:txBody>
      </p:sp>
    </p:spTree>
    <p:extLst>
      <p:ext uri="{BB962C8B-B14F-4D97-AF65-F5344CB8AC3E}">
        <p14:creationId xmlns:p14="http://schemas.microsoft.com/office/powerpoint/2010/main" val="1784271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Arial" panose="020B0604020202020204" pitchFamily="34" charset="0"/>
            </a:endParaRPr>
          </a:p>
          <a:p>
            <a:endParaRPr lang="en-GB" altLang="en-US" dirty="0" smtClean="0">
              <a:latin typeface="Arial" panose="020B0604020202020204" pitchFamily="34" charset="0"/>
            </a:endParaRPr>
          </a:p>
        </p:txBody>
      </p:sp>
    </p:spTree>
    <p:extLst>
      <p:ext uri="{BB962C8B-B14F-4D97-AF65-F5344CB8AC3E}">
        <p14:creationId xmlns:p14="http://schemas.microsoft.com/office/powerpoint/2010/main" val="42627851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Arial" panose="020B0604020202020204" pitchFamily="34" charset="0"/>
            </a:endParaRPr>
          </a:p>
        </p:txBody>
      </p:sp>
    </p:spTree>
    <p:extLst>
      <p:ext uri="{BB962C8B-B14F-4D97-AF65-F5344CB8AC3E}">
        <p14:creationId xmlns:p14="http://schemas.microsoft.com/office/powerpoint/2010/main" val="14453112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354084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a:solidFill>
                  <a:schemeClr val="tx1"/>
                </a:solidFill>
                <a:latin typeface="Arial" panose="020B0604020202020204" pitchFamily="34" charset="0"/>
              </a:defRPr>
            </a:lvl1pPr>
            <a:lvl2pPr marL="742950" indent="-285750" defTabSz="911225" eaLnBrk="0" hangingPunct="0">
              <a:defRPr>
                <a:solidFill>
                  <a:schemeClr val="tx1"/>
                </a:solidFill>
                <a:latin typeface="Arial" panose="020B0604020202020204" pitchFamily="34" charset="0"/>
              </a:defRPr>
            </a:lvl2pPr>
            <a:lvl3pPr marL="1143000" indent="-228600" defTabSz="911225" eaLnBrk="0" hangingPunct="0">
              <a:defRPr>
                <a:solidFill>
                  <a:schemeClr val="tx1"/>
                </a:solidFill>
                <a:latin typeface="Arial" panose="020B0604020202020204" pitchFamily="34" charset="0"/>
              </a:defRPr>
            </a:lvl3pPr>
            <a:lvl4pPr marL="1600200" indent="-228600" defTabSz="911225" eaLnBrk="0" hangingPunct="0">
              <a:defRPr>
                <a:solidFill>
                  <a:schemeClr val="tx1"/>
                </a:solidFill>
                <a:latin typeface="Arial" panose="020B0604020202020204" pitchFamily="34" charset="0"/>
              </a:defRPr>
            </a:lvl4pPr>
            <a:lvl5pPr marL="2057400" indent="-228600" defTabSz="911225" eaLnBrk="0" hangingPunct="0">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23C0DF-1D73-4756-B2F3-DD29C5C42468}" type="slidenum">
              <a:rPr lang="de-DE" altLang="en-US"/>
              <a:pPr eaLnBrk="1" hangingPunct="1"/>
              <a:t>67</a:t>
            </a:fld>
            <a:endParaRPr lang="de-DE" alt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Arial" panose="020B0604020202020204" pitchFamily="34" charset="0"/>
              </a:rPr>
              <a:t>This diagram shows just how far the distance is between neuronal activity, which is what we are trying to measure, and the intensity of the T2* weighted image we record. (Discuss diagram)</a:t>
            </a:r>
          </a:p>
        </p:txBody>
      </p:sp>
    </p:spTree>
    <p:extLst>
      <p:ext uri="{BB962C8B-B14F-4D97-AF65-F5344CB8AC3E}">
        <p14:creationId xmlns:p14="http://schemas.microsoft.com/office/powerpoint/2010/main" val="1597027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a:solidFill>
                  <a:schemeClr val="tx1"/>
                </a:solidFill>
                <a:latin typeface="Arial" panose="020B0604020202020204" pitchFamily="34" charset="0"/>
              </a:defRPr>
            </a:lvl1pPr>
            <a:lvl2pPr marL="742950" indent="-285750" defTabSz="911225" eaLnBrk="0" hangingPunct="0">
              <a:defRPr>
                <a:solidFill>
                  <a:schemeClr val="tx1"/>
                </a:solidFill>
                <a:latin typeface="Arial" panose="020B0604020202020204" pitchFamily="34" charset="0"/>
              </a:defRPr>
            </a:lvl2pPr>
            <a:lvl3pPr marL="1143000" indent="-228600" defTabSz="911225" eaLnBrk="0" hangingPunct="0">
              <a:defRPr>
                <a:solidFill>
                  <a:schemeClr val="tx1"/>
                </a:solidFill>
                <a:latin typeface="Arial" panose="020B0604020202020204" pitchFamily="34" charset="0"/>
              </a:defRPr>
            </a:lvl3pPr>
            <a:lvl4pPr marL="1600200" indent="-228600" defTabSz="911225" eaLnBrk="0" hangingPunct="0">
              <a:defRPr>
                <a:solidFill>
                  <a:schemeClr val="tx1"/>
                </a:solidFill>
                <a:latin typeface="Arial" panose="020B0604020202020204" pitchFamily="34" charset="0"/>
              </a:defRPr>
            </a:lvl4pPr>
            <a:lvl5pPr marL="2057400" indent="-228600" defTabSz="911225" eaLnBrk="0" hangingPunct="0">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FA7FEA-63E0-4779-8978-5BA5927042B7}" type="slidenum">
              <a:rPr lang="de-DE" altLang="en-US"/>
              <a:pPr eaLnBrk="1" hangingPunct="1"/>
              <a:t>68</a:t>
            </a:fld>
            <a:endParaRPr lang="de-DE"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Arial" panose="020B0604020202020204" pitchFamily="34" charset="0"/>
              </a:rPr>
              <a:t>Miriam and I described how we measure the value of each voxel and what this means in terms of physiology. Hopefully you have gained an understanding of the values that we put into our analysis right from the start, which are used for all the steps to follow.</a:t>
            </a:r>
          </a:p>
          <a:p>
            <a:endParaRPr lang="en-GB" altLang="en-US" dirty="0" smtClean="0">
              <a:latin typeface="Arial" panose="020B0604020202020204" pitchFamily="34" charset="0"/>
            </a:endParaRPr>
          </a:p>
          <a:p>
            <a:r>
              <a:rPr lang="en-GB" altLang="en-US" dirty="0" smtClean="0">
                <a:latin typeface="Arial" panose="020B0604020202020204" pitchFamily="34" charset="0"/>
              </a:rPr>
              <a:t>I wanted to mention also that what we know about the shape of the haemodynamic function is used in the design matrix, and we will be having a talk in January about Basis Functions which allow us to vary the timing and width of the HRF to reflect differences in onset and duration of stimuli.</a:t>
            </a:r>
          </a:p>
        </p:txBody>
      </p:sp>
    </p:spTree>
    <p:extLst>
      <p:ext uri="{BB962C8B-B14F-4D97-AF65-F5344CB8AC3E}">
        <p14:creationId xmlns:p14="http://schemas.microsoft.com/office/powerpoint/2010/main" val="115561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part of</a:t>
            </a:r>
            <a:r>
              <a:rPr lang="en-US" baseline="0" dirty="0" smtClean="0"/>
              <a:t> the presentation I’ll be talking about:</a:t>
            </a:r>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6</a:t>
            </a:fld>
            <a:endParaRPr lang="en-GB" dirty="0"/>
          </a:p>
        </p:txBody>
      </p:sp>
    </p:spTree>
    <p:extLst>
      <p:ext uri="{BB962C8B-B14F-4D97-AF65-F5344CB8AC3E}">
        <p14:creationId xmlns:p14="http://schemas.microsoft.com/office/powerpoint/2010/main" val="162006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MRI is based on the</a:t>
            </a:r>
            <a:r>
              <a:rPr lang="en-US" baseline="0" dirty="0" smtClean="0"/>
              <a:t> properties of hydrogen ions. These are found in abundance in the body, for example in water and fat.</a:t>
            </a:r>
          </a:p>
          <a:p>
            <a:r>
              <a:rPr lang="en-US" sz="1200" baseline="0" dirty="0" smtClean="0"/>
              <a:t>Atoms consist of protons, neutrons and electrons. </a:t>
            </a:r>
          </a:p>
          <a:p>
            <a:r>
              <a:rPr lang="en-US" sz="1200" baseline="0" dirty="0" smtClean="0"/>
              <a:t>If there is an uneven number of protons or neutrons or both in an atom, the nuclei possesses nuclear spin. This is it’s natural state, and can be thought of as a tiny magnetic field.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Nuclei</a:t>
            </a:r>
            <a:r>
              <a:rPr lang="en-US" baseline="0" dirty="0" smtClean="0"/>
              <a:t> that possess a nuclear spin can be  pictured as small rotation magnets, which spin around their own axis. </a:t>
            </a:r>
          </a:p>
          <a:p>
            <a:r>
              <a:rPr lang="en-US" baseline="0" dirty="0" smtClean="0"/>
              <a:t>The spin is referenced against axis points, where B0 is the magnetic field (for example the giant magnetic field in the scanner), and Y and X are the transverse planes.</a:t>
            </a: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important thing to remember is that in their natural state, the hydrogen protons spin either in parallel or antiparallel alignment with the Z axis.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So… MRI can essentially be thought of as hydrogen imaging. </a:t>
            </a:r>
            <a:endParaRPr lang="en-US" baseline="0" dirty="0" smtClean="0"/>
          </a:p>
          <a:p>
            <a:endParaRPr lang="en-US" baseline="0" dirty="0" smtClean="0">
              <a:sym typeface="Wingdings"/>
            </a:endParaRPr>
          </a:p>
          <a:p>
            <a:endParaRPr lang="en-US" baseline="0" dirty="0" smtClean="0">
              <a:sym typeface="Wingdings"/>
            </a:endParaRPr>
          </a:p>
          <a:p>
            <a:endParaRPr lang="en-US" baseline="0" dirty="0" smtClean="0">
              <a:sym typeface="Wingdings"/>
            </a:endParaRPr>
          </a:p>
          <a:p>
            <a:endParaRPr lang="en-US" baseline="0" dirty="0" smtClean="0">
              <a:sym typeface="Wingdings"/>
            </a:endParaRPr>
          </a:p>
          <a:p>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7</a:t>
            </a:fld>
            <a:endParaRPr lang="en-GB" dirty="0"/>
          </a:p>
        </p:txBody>
      </p:sp>
    </p:spTree>
    <p:extLst>
      <p:ext uri="{BB962C8B-B14F-4D97-AF65-F5344CB8AC3E}">
        <p14:creationId xmlns:p14="http://schemas.microsoft.com/office/powerpoint/2010/main" val="208247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addition to spin, the</a:t>
            </a:r>
            <a:r>
              <a:rPr lang="en-GB" baseline="0" dirty="0" smtClean="0"/>
              <a:t> proton also takes another important motion. This is called gyration, and it descrbes how the proton wobbles as it spins around the axis.</a:t>
            </a:r>
          </a:p>
          <a:p>
            <a:r>
              <a:rPr lang="en-GB" baseline="0" dirty="0" smtClean="0"/>
              <a:t>Never truly aligned – like spinning top. </a:t>
            </a:r>
            <a:endParaRPr lang="en-GB" dirty="0" smtClean="0"/>
          </a:p>
          <a:p>
            <a:endParaRPr lang="en-GB" baseline="0" dirty="0" smtClean="0"/>
          </a:p>
          <a:p>
            <a:r>
              <a:rPr lang="en-GB" baseline="0" dirty="0" smtClean="0"/>
              <a:t>This examples shows one proton spinning around its axis.</a:t>
            </a:r>
          </a:p>
          <a:p>
            <a:endParaRPr lang="en-GB" baseline="0" dirty="0" smtClean="0"/>
          </a:p>
        </p:txBody>
      </p:sp>
      <p:sp>
        <p:nvSpPr>
          <p:cNvPr id="4" name="Slide Number Placeholder 3"/>
          <p:cNvSpPr>
            <a:spLocks noGrp="1"/>
          </p:cNvSpPr>
          <p:nvPr>
            <p:ph type="sldNum" sz="quarter" idx="10"/>
          </p:nvPr>
        </p:nvSpPr>
        <p:spPr/>
        <p:txBody>
          <a:bodyPr/>
          <a:lstStyle/>
          <a:p>
            <a:fld id="{1C33B4ED-9C24-4924-A93E-8AC75500BA30}" type="slidenum">
              <a:rPr lang="en-GB" smtClean="0"/>
              <a:t>8</a:t>
            </a:fld>
            <a:endParaRPr lang="en-GB" dirty="0"/>
          </a:p>
        </p:txBody>
      </p:sp>
    </p:spTree>
    <p:extLst>
      <p:ext uri="{BB962C8B-B14F-4D97-AF65-F5344CB8AC3E}">
        <p14:creationId xmlns:p14="http://schemas.microsoft.com/office/powerpoint/2010/main" val="115949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process of precession is defined by the Lamour Frequency equation,</a:t>
            </a:r>
            <a:r>
              <a:rPr lang="en-GB" baseline="0" dirty="0" smtClean="0"/>
              <a:t> which is a very important concept in MR imaging</a:t>
            </a:r>
            <a:r>
              <a:rPr lang="en-GB" dirty="0" smtClean="0"/>
              <a:t>. </a:t>
            </a:r>
          </a:p>
          <a:p>
            <a:r>
              <a:rPr lang="en-GB" dirty="0" smtClean="0"/>
              <a:t>This describes the rate at which spins wobble when placed in a magnetic field. </a:t>
            </a:r>
          </a:p>
          <a:p>
            <a:r>
              <a:rPr lang="en-GB" dirty="0" smtClean="0"/>
              <a:t>The Larmor requency is directly proportional to the strength (B0) of the magnetic field. </a:t>
            </a:r>
          </a:p>
          <a:p>
            <a:endParaRPr lang="en-GB" dirty="0" smtClean="0"/>
          </a:p>
          <a:p>
            <a:r>
              <a:rPr lang="en-GB" dirty="0" smtClean="0"/>
              <a:t>The precessional frequency </a:t>
            </a:r>
            <a:r>
              <a:rPr lang="en-GB" i="1" dirty="0" smtClean="0"/>
              <a:t>ω0= B0 x λ</a:t>
            </a:r>
            <a:endParaRPr lang="en-GB" dirty="0" smtClean="0"/>
          </a:p>
          <a:p>
            <a:r>
              <a:rPr lang="en-GB" dirty="0" smtClean="0"/>
              <a:t>Where B0  is the magnetic field strength </a:t>
            </a:r>
            <a:br>
              <a:rPr lang="en-GB" dirty="0" smtClean="0"/>
            </a:br>
            <a:r>
              <a:rPr lang="en-GB" dirty="0" smtClean="0"/>
              <a:t>And  λ is the gyro magnetic ratio </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1C33B4ED-9C24-4924-A93E-8AC75500BA30}" type="slidenum">
              <a:rPr lang="en-GB" smtClean="0"/>
              <a:t>9</a:t>
            </a:fld>
            <a:endParaRPr lang="en-GB" dirty="0"/>
          </a:p>
        </p:txBody>
      </p:sp>
    </p:spTree>
    <p:extLst>
      <p:ext uri="{BB962C8B-B14F-4D97-AF65-F5344CB8AC3E}">
        <p14:creationId xmlns:p14="http://schemas.microsoft.com/office/powerpoint/2010/main" val="392013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401223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204273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227116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357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458002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99346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706732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739318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46228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91557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21063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24115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83309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08273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334983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84348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290778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8E80666-FB37-4B36-9149-507F3B0178E3}" type="datetimeFigureOut">
              <a:rPr lang="en-US" smtClean="0"/>
              <a:pPr/>
              <a:t>2/24/2016</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0495507"/>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0YBUSOrH0lw"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52.tiff"/><Relationship Id="rId7" Type="http://schemas.openxmlformats.org/officeDocument/2006/relationships/image" Target="../media/image56.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2.tiff"/><Relationship Id="rId7" Type="http://schemas.openxmlformats.org/officeDocument/2006/relationships/image" Target="../media/image58.tif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s>
</file>

<file path=ppt/slides/_rels/slide4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cin.uni-tuebingen.de/research/methods-in-neuroscience/networks.php"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80.png"/><Relationship Id="rId7" Type="http://schemas.openxmlformats.org/officeDocument/2006/relationships/image" Target="../media/image84.w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3.wmf"/><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61516" y="1447801"/>
            <a:ext cx="6620968" cy="3329581"/>
          </a:xfrm>
        </p:spPr>
        <p:txBody>
          <a:bodyPr/>
          <a:lstStyle/>
          <a:p>
            <a:pPr algn="ctr"/>
            <a:r>
              <a:rPr lang="en-US" sz="3600" dirty="0" smtClean="0">
                <a:solidFill>
                  <a:schemeClr val="accent3"/>
                </a:solidFill>
              </a:rPr>
              <a:t>Basis of the BOLD signal</a:t>
            </a:r>
            <a:endParaRPr lang="en-US" sz="3600" dirty="0">
              <a:solidFill>
                <a:schemeClr val="accent3"/>
              </a:solidFill>
            </a:endParaRPr>
          </a:p>
        </p:txBody>
      </p:sp>
      <p:sp>
        <p:nvSpPr>
          <p:cNvPr id="2" name="Subtitle 1"/>
          <p:cNvSpPr>
            <a:spLocks noGrp="1"/>
          </p:cNvSpPr>
          <p:nvPr>
            <p:ph type="subTitle" idx="1"/>
          </p:nvPr>
        </p:nvSpPr>
        <p:spPr>
          <a:xfrm>
            <a:off x="1261516" y="5116650"/>
            <a:ext cx="6620968" cy="861420"/>
          </a:xfrm>
        </p:spPr>
        <p:txBody>
          <a:bodyPr/>
          <a:lstStyle/>
          <a:p>
            <a:pPr algn="ctr"/>
            <a:r>
              <a:rPr lang="en-US" dirty="0" smtClean="0">
                <a:solidFill>
                  <a:schemeClr val="tx1"/>
                </a:solidFill>
              </a:rPr>
              <a:t>Victoria fleming </a:t>
            </a:r>
          </a:p>
          <a:p>
            <a:pPr algn="ctr"/>
            <a:r>
              <a:rPr lang="en-US" dirty="0" smtClean="0">
                <a:solidFill>
                  <a:schemeClr val="tx1"/>
                </a:solidFill>
              </a:rPr>
              <a:t>Mohammed Kamel</a:t>
            </a:r>
            <a:endParaRPr lang="en-US" sz="1200" dirty="0">
              <a:solidFill>
                <a:schemeClr val="tx1"/>
              </a:solidFill>
            </a:endParaRPr>
          </a:p>
        </p:txBody>
      </p:sp>
      <p:pic>
        <p:nvPicPr>
          <p:cNvPr id="1026" name="Picture 2" descr="http://scans-mri.weebly.com/uploads/1/9/7/4/19747409/6743646.png?3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56839" y="677823"/>
            <a:ext cx="2430322" cy="334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797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71718"/>
            <a:ext cx="7055380" cy="1400530"/>
          </a:xfrm>
        </p:spPr>
        <p:txBody>
          <a:bodyPr/>
          <a:lstStyle/>
          <a:p>
            <a:r>
              <a:rPr lang="en-GB" sz="3600" u="sng" dirty="0" smtClean="0">
                <a:solidFill>
                  <a:schemeClr val="accent3"/>
                </a:solidFill>
              </a:rPr>
              <a:t>Nuclear spin: precession</a:t>
            </a:r>
            <a:endParaRPr lang="en-GB" sz="4400" u="sng" dirty="0">
              <a:solidFill>
                <a:schemeClr val="accent3"/>
              </a:solidFill>
            </a:endParaRPr>
          </a:p>
        </p:txBody>
      </p:sp>
      <p:pic>
        <p:nvPicPr>
          <p:cNvPr id="12" name="Picture 11"/>
          <p:cNvPicPr>
            <a:picLocks noChangeAspect="1"/>
          </p:cNvPicPr>
          <p:nvPr/>
        </p:nvPicPr>
        <p:blipFill>
          <a:blip r:embed="rId3"/>
          <a:stretch>
            <a:fillRect/>
          </a:stretch>
        </p:blipFill>
        <p:spPr>
          <a:xfrm>
            <a:off x="1578445" y="1152983"/>
            <a:ext cx="6185933" cy="5527170"/>
          </a:xfrm>
          <a:prstGeom prst="rect">
            <a:avLst/>
          </a:prstGeom>
        </p:spPr>
      </p:pic>
    </p:spTree>
    <p:extLst>
      <p:ext uri="{BB962C8B-B14F-4D97-AF65-F5344CB8AC3E}">
        <p14:creationId xmlns:p14="http://schemas.microsoft.com/office/powerpoint/2010/main" val="1412358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ffect of an applied magnetic field on nuclear sp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5" y="1731290"/>
            <a:ext cx="5739627" cy="28074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2521" y="4623407"/>
            <a:ext cx="2913756" cy="923330"/>
          </a:xfrm>
          <a:prstGeom prst="rect">
            <a:avLst/>
          </a:prstGeom>
          <a:noFill/>
        </p:spPr>
        <p:txBody>
          <a:bodyPr wrap="square" rtlCol="0">
            <a:spAutoFit/>
          </a:bodyPr>
          <a:lstStyle/>
          <a:p>
            <a:r>
              <a:rPr lang="en-GB" dirty="0" smtClean="0"/>
              <a:t>Normally:</a:t>
            </a:r>
          </a:p>
          <a:p>
            <a:r>
              <a:rPr lang="en-GB" dirty="0" smtClean="0"/>
              <a:t>Magnetic fields are randomly aligned</a:t>
            </a:r>
            <a:endParaRPr lang="en-GB" dirty="0"/>
          </a:p>
        </p:txBody>
      </p:sp>
      <p:sp>
        <p:nvSpPr>
          <p:cNvPr id="9" name="TextBox 8"/>
          <p:cNvSpPr txBox="1"/>
          <p:nvPr/>
        </p:nvSpPr>
        <p:spPr>
          <a:xfrm>
            <a:off x="3112168" y="4564952"/>
            <a:ext cx="2869814" cy="923330"/>
          </a:xfrm>
          <a:prstGeom prst="rect">
            <a:avLst/>
          </a:prstGeom>
          <a:noFill/>
        </p:spPr>
        <p:txBody>
          <a:bodyPr wrap="square" rtlCol="0">
            <a:spAutoFit/>
          </a:bodyPr>
          <a:lstStyle/>
          <a:p>
            <a:r>
              <a:rPr lang="en-GB" dirty="0" smtClean="0"/>
              <a:t>In magnetic field of MRI:</a:t>
            </a:r>
          </a:p>
          <a:p>
            <a:r>
              <a:rPr lang="en-GB" dirty="0" smtClean="0"/>
              <a:t>Spinning nuclei align to B</a:t>
            </a:r>
            <a:r>
              <a:rPr lang="en-GB" baseline="-25000" dirty="0" smtClean="0"/>
              <a:t>0</a:t>
            </a:r>
            <a:r>
              <a:rPr lang="en-GB" dirty="0" smtClean="0"/>
              <a:t> field</a:t>
            </a:r>
            <a:endParaRPr lang="en-GB" dirty="0"/>
          </a:p>
        </p:txBody>
      </p:sp>
      <p:sp>
        <p:nvSpPr>
          <p:cNvPr id="10" name="Title 1"/>
          <p:cNvSpPr>
            <a:spLocks noGrp="1"/>
          </p:cNvSpPr>
          <p:nvPr>
            <p:ph type="title"/>
          </p:nvPr>
        </p:nvSpPr>
        <p:spPr>
          <a:xfrm>
            <a:off x="0" y="50702"/>
            <a:ext cx="7055380" cy="1400530"/>
          </a:xfrm>
        </p:spPr>
        <p:txBody>
          <a:bodyPr/>
          <a:lstStyle/>
          <a:p>
            <a:r>
              <a:rPr lang="en-GB" sz="3600" u="sng" dirty="0" smtClean="0">
                <a:solidFill>
                  <a:schemeClr val="accent3"/>
                </a:solidFill>
              </a:rPr>
              <a:t>Nuclear spin: precession</a:t>
            </a:r>
            <a:endParaRPr lang="en-GB" sz="4400" u="sng" dirty="0">
              <a:solidFill>
                <a:schemeClr val="accent3"/>
              </a:solidFill>
            </a:endParaRPr>
          </a:p>
        </p:txBody>
      </p:sp>
      <p:sp>
        <p:nvSpPr>
          <p:cNvPr id="2" name="AutoShape 2" descr="https://mrimaster.com/images/SPINNING%20PROTON.png"/>
          <p:cNvSpPr>
            <a:spLocks noChangeAspect="1" noChangeArrowheads="1"/>
          </p:cNvSpPr>
          <p:nvPr/>
        </p:nvSpPr>
        <p:spPr bwMode="auto">
          <a:xfrm>
            <a:off x="0" y="0"/>
            <a:ext cx="4114800" cy="2314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2" descr="mage result for radiofrequency pulse sp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229" y="1697403"/>
            <a:ext cx="2420598" cy="296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378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700" y="2052925"/>
            <a:ext cx="7700838" cy="4195481"/>
          </a:xfrm>
        </p:spPr>
        <p:txBody>
          <a:bodyPr/>
          <a:lstStyle/>
          <a:p>
            <a:r>
              <a:rPr lang="en-US" dirty="0">
                <a:hlinkClick r:id="rId2"/>
              </a:rPr>
              <a:t>https://</a:t>
            </a:r>
            <a:r>
              <a:rPr lang="en-US" dirty="0" smtClean="0">
                <a:hlinkClick r:id="rId2"/>
              </a:rPr>
              <a:t>www.youtube.com/watch?v=0YBUSOrH0lw</a:t>
            </a:r>
            <a:endParaRPr lang="en-US" dirty="0" smtClean="0"/>
          </a:p>
          <a:p>
            <a:endParaRPr lang="en-US" dirty="0"/>
          </a:p>
          <a:p>
            <a:endParaRPr lang="en-GB" dirty="0"/>
          </a:p>
        </p:txBody>
      </p:sp>
    </p:spTree>
    <p:extLst>
      <p:ext uri="{BB962C8B-B14F-4D97-AF65-F5344CB8AC3E}">
        <p14:creationId xmlns:p14="http://schemas.microsoft.com/office/powerpoint/2010/main" val="303242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63806"/>
            <a:ext cx="8559800" cy="1400530"/>
          </a:xfrm>
        </p:spPr>
        <p:txBody>
          <a:bodyPr/>
          <a:lstStyle/>
          <a:p>
            <a:r>
              <a:rPr lang="en-GB" sz="3400" u="sng" dirty="0" smtClean="0">
                <a:solidFill>
                  <a:schemeClr val="accent3"/>
                </a:solidFill>
              </a:rPr>
              <a:t>Nuclear spin: radio frequency pulse</a:t>
            </a:r>
            <a:endParaRPr lang="en-GB" sz="3400" u="sng" dirty="0">
              <a:solidFill>
                <a:schemeClr val="accent3"/>
              </a:solidFill>
            </a:endParaRPr>
          </a:p>
        </p:txBody>
      </p:sp>
      <p:sp>
        <p:nvSpPr>
          <p:cNvPr id="10" name="TextBox 9"/>
          <p:cNvSpPr txBox="1"/>
          <p:nvPr/>
        </p:nvSpPr>
        <p:spPr>
          <a:xfrm>
            <a:off x="4172821" y="1516087"/>
            <a:ext cx="4505958" cy="5170646"/>
          </a:xfrm>
          <a:prstGeom prst="rect">
            <a:avLst/>
          </a:prstGeom>
          <a:noFill/>
        </p:spPr>
        <p:txBody>
          <a:bodyPr wrap="square" rtlCol="0">
            <a:spAutoFit/>
          </a:bodyPr>
          <a:lstStyle/>
          <a:p>
            <a:pPr marL="342900" indent="-342900">
              <a:lnSpc>
                <a:spcPct val="150000"/>
              </a:lnSpc>
              <a:buAutoNum type="arabicPeriod"/>
            </a:pPr>
            <a:r>
              <a:rPr lang="en-US" sz="2000" dirty="0" smtClean="0"/>
              <a:t>Radio frequency pulse emitted</a:t>
            </a:r>
          </a:p>
          <a:p>
            <a:pPr marL="342900" indent="-342900">
              <a:lnSpc>
                <a:spcPct val="150000"/>
              </a:lnSpc>
              <a:buAutoNum type="arabicPeriod"/>
            </a:pPr>
            <a:r>
              <a:rPr lang="en-US" sz="2000" dirty="0" smtClean="0"/>
              <a:t>Protons absorb RF energy, and the spin system is excited.</a:t>
            </a:r>
          </a:p>
          <a:p>
            <a:pPr marL="342900" indent="-342900">
              <a:lnSpc>
                <a:spcPct val="150000"/>
              </a:lnSpc>
              <a:buAutoNum type="arabicPeriod"/>
            </a:pPr>
            <a:r>
              <a:rPr lang="en-US" sz="2000" dirty="0" smtClean="0"/>
              <a:t>Results in X2 effects:</a:t>
            </a:r>
          </a:p>
          <a:p>
            <a:pPr marL="800100" lvl="1" indent="-342900">
              <a:lnSpc>
                <a:spcPct val="150000"/>
              </a:lnSpc>
              <a:buAutoNum type="arabicPeriod"/>
            </a:pPr>
            <a:r>
              <a:rPr lang="en-US" sz="2000" dirty="0" smtClean="0"/>
              <a:t>Reduction in X axis net magnetisation</a:t>
            </a:r>
          </a:p>
          <a:p>
            <a:pPr marL="800100" lvl="1" indent="-342900">
              <a:lnSpc>
                <a:spcPct val="150000"/>
              </a:lnSpc>
              <a:buAutoNum type="arabicPeriod"/>
            </a:pPr>
            <a:r>
              <a:rPr lang="en-US" sz="2000" dirty="0" smtClean="0"/>
              <a:t>Increase in transverse (xy) magnetisation (due to phase coherence)</a:t>
            </a:r>
          </a:p>
          <a:p>
            <a:pPr marL="342900" indent="-342900">
              <a:lnSpc>
                <a:spcPct val="150000"/>
              </a:lnSpc>
              <a:buAutoNum type="arabicPeriod"/>
            </a:pPr>
            <a:r>
              <a:rPr lang="en-US" sz="2000" dirty="0" smtClean="0"/>
              <a:t>RF pulse ceases, protons return to their low energy state. </a:t>
            </a:r>
          </a:p>
        </p:txBody>
      </p:sp>
      <p:pic>
        <p:nvPicPr>
          <p:cNvPr id="1032" name="Picture 8" descr="https://upload.wikimedia.org/wikibooks/en/e/e8/Excitation3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91" y="1853248"/>
            <a:ext cx="3521738" cy="37182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6391" y="5694947"/>
            <a:ext cx="3080577" cy="369332"/>
          </a:xfrm>
          <a:prstGeom prst="rect">
            <a:avLst/>
          </a:prstGeom>
          <a:noFill/>
        </p:spPr>
        <p:txBody>
          <a:bodyPr wrap="square" rtlCol="0">
            <a:spAutoFit/>
          </a:bodyPr>
          <a:lstStyle/>
          <a:p>
            <a:r>
              <a:rPr lang="en-US" dirty="0" smtClean="0"/>
              <a:t>Phase coherence.</a:t>
            </a:r>
            <a:endParaRPr lang="en-US" dirty="0"/>
          </a:p>
        </p:txBody>
      </p:sp>
    </p:spTree>
    <p:extLst>
      <p:ext uri="{BB962C8B-B14F-4D97-AF65-F5344CB8AC3E}">
        <p14:creationId xmlns:p14="http://schemas.microsoft.com/office/powerpoint/2010/main" val="107563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554" y="20918"/>
            <a:ext cx="8212653" cy="140053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400" u="sng" dirty="0" smtClean="0">
                <a:solidFill>
                  <a:schemeClr val="accent3"/>
                </a:solidFill>
              </a:rPr>
              <a:t>Nuclear spin: radio frequency pulse</a:t>
            </a:r>
            <a:endParaRPr lang="en-GB" sz="3400" u="sng" dirty="0">
              <a:solidFill>
                <a:schemeClr val="accent3"/>
              </a:solidFill>
            </a:endParaRPr>
          </a:p>
        </p:txBody>
      </p:sp>
      <p:pic>
        <p:nvPicPr>
          <p:cNvPr id="4098" name="Picture 2" descr="https://upload.wikimedia.org/wikibooks/en/4/40/TransRelax.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81137" y="1305383"/>
            <a:ext cx="5358064" cy="51235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05383"/>
            <a:ext cx="3015916" cy="2585323"/>
          </a:xfrm>
          <a:prstGeom prst="rect">
            <a:avLst/>
          </a:prstGeom>
        </p:spPr>
        <p:txBody>
          <a:bodyPr wrap="square">
            <a:spAutoFit/>
          </a:bodyPr>
          <a:lstStyle/>
          <a:p>
            <a:pPr marL="857256" lvl="1" indent="-457200">
              <a:buFont typeface="+mj-lt"/>
              <a:buAutoNum type="arabicPeriod"/>
            </a:pPr>
            <a:r>
              <a:rPr lang="en-GB" dirty="0"/>
              <a:t>Precession back towards B0 longitudinal field (T1 recovery</a:t>
            </a:r>
            <a:r>
              <a:rPr lang="en-GB" dirty="0" smtClean="0"/>
              <a:t>)</a:t>
            </a:r>
            <a:br>
              <a:rPr lang="en-GB" dirty="0" smtClean="0"/>
            </a:br>
            <a:r>
              <a:rPr lang="en-GB" dirty="0" smtClean="0"/>
              <a:t/>
            </a:r>
            <a:br>
              <a:rPr lang="en-GB" dirty="0" smtClean="0"/>
            </a:br>
            <a:endParaRPr lang="en-GB" dirty="0"/>
          </a:p>
          <a:p>
            <a:pPr marL="857256" lvl="1" indent="-457200">
              <a:buFont typeface="+mj-lt"/>
              <a:buAutoNum type="arabicPeriod"/>
            </a:pPr>
            <a:r>
              <a:rPr lang="en-GB" dirty="0"/>
              <a:t>De-phasing of spins </a:t>
            </a:r>
            <a:r>
              <a:rPr lang="en-GB" dirty="0" smtClean="0"/>
              <a:t/>
            </a:r>
            <a:br>
              <a:rPr lang="en-GB" dirty="0" smtClean="0"/>
            </a:br>
            <a:r>
              <a:rPr lang="en-GB" dirty="0" smtClean="0"/>
              <a:t>(</a:t>
            </a:r>
            <a:r>
              <a:rPr lang="en-GB" dirty="0"/>
              <a:t>T2 decay)</a:t>
            </a:r>
          </a:p>
        </p:txBody>
      </p:sp>
    </p:spTree>
    <p:extLst>
      <p:ext uri="{BB962C8B-B14F-4D97-AF65-F5344CB8AC3E}">
        <p14:creationId xmlns:p14="http://schemas.microsoft.com/office/powerpoint/2010/main" val="1243249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94536"/>
            <a:ext cx="7055380" cy="1400530"/>
          </a:xfrm>
        </p:spPr>
        <p:txBody>
          <a:bodyPr/>
          <a:lstStyle/>
          <a:p>
            <a:r>
              <a:rPr lang="en-GB" sz="3600" u="sng" dirty="0" smtClean="0">
                <a:solidFill>
                  <a:schemeClr val="accent3"/>
                </a:solidFill>
              </a:rPr>
              <a:t>T1 recovery, T2 decay</a:t>
            </a:r>
            <a:endParaRPr lang="en-GB" sz="4400" u="sng" dirty="0">
              <a:solidFill>
                <a:schemeClr val="accent3"/>
              </a:solidFill>
            </a:endParaRPr>
          </a:p>
        </p:txBody>
      </p:sp>
      <p:sp>
        <p:nvSpPr>
          <p:cNvPr id="6" name="Content Placeholder 2"/>
          <p:cNvSpPr>
            <a:spLocks noGrp="1"/>
          </p:cNvSpPr>
          <p:nvPr>
            <p:ph idx="1"/>
          </p:nvPr>
        </p:nvSpPr>
        <p:spPr>
          <a:xfrm>
            <a:off x="484709" y="1613538"/>
            <a:ext cx="8009933" cy="4919784"/>
          </a:xfrm>
        </p:spPr>
        <p:txBody>
          <a:bodyPr>
            <a:normAutofit/>
          </a:bodyPr>
          <a:lstStyle/>
          <a:p>
            <a:r>
              <a:rPr lang="en-US" dirty="0" smtClean="0"/>
              <a:t>Different tissue types have different T1 and T2 characteristics. </a:t>
            </a:r>
          </a:p>
          <a:p>
            <a:r>
              <a:rPr lang="en-US" dirty="0" smtClean="0"/>
              <a:t>This creates contrast in imaging. </a:t>
            </a:r>
            <a:endParaRPr lang="en-US" dirty="0"/>
          </a:p>
          <a:p>
            <a:pPr marL="0" indent="0">
              <a:buNone/>
            </a:pPr>
            <a:endParaRPr lang="en-US" dirty="0" smtClean="0"/>
          </a:p>
          <a:p>
            <a:pPr lvl="1"/>
            <a:endParaRPr lang="en-US" dirty="0" smtClean="0"/>
          </a:p>
          <a:p>
            <a:pPr lvl="1"/>
            <a:endParaRPr lang="en-US" dirty="0" smtClean="0"/>
          </a:p>
        </p:txBody>
      </p:sp>
      <p:pic>
        <p:nvPicPr>
          <p:cNvPr id="5"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05934" y="3014068"/>
            <a:ext cx="36369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7"/>
          <p:cNvGrpSpPr>
            <a:grpSpLocks noChangeAspect="1"/>
          </p:cNvGrpSpPr>
          <p:nvPr/>
        </p:nvGrpSpPr>
        <p:grpSpPr bwMode="auto">
          <a:xfrm>
            <a:off x="298206" y="3355438"/>
            <a:ext cx="4721225" cy="3148013"/>
            <a:chOff x="1079" y="828"/>
            <a:chExt cx="3719" cy="2480"/>
          </a:xfrm>
        </p:grpSpPr>
        <p:pic>
          <p:nvPicPr>
            <p:cNvPr id="8" name="Picture 5" descr="invrecovplot"/>
            <p:cNvPicPr>
              <a:picLocks noChangeAspect="1" noChangeArrowheads="1"/>
            </p:cNvPicPr>
            <p:nvPr/>
          </p:nvPicPr>
          <p:blipFill>
            <a:blip r:embed="rId4" cstate="email">
              <a:extLst>
                <a:ext uri="{28A0092B-C50C-407E-A947-70E740481C1C}">
                  <a14:useLocalDpi xmlns:a14="http://schemas.microsoft.com/office/drawing/2010/main" val="0"/>
                </a:ext>
              </a:extLst>
            </a:blip>
            <a:srcRect l="7874" b="6299"/>
            <a:stretch>
              <a:fillRect/>
            </a:stretch>
          </p:blipFill>
          <p:spPr bwMode="auto">
            <a:xfrm>
              <a:off x="1079" y="828"/>
              <a:ext cx="3719"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spect="1" noChangeArrowheads="1"/>
            </p:cNvSpPr>
            <p:nvPr/>
          </p:nvSpPr>
          <p:spPr bwMode="auto">
            <a:xfrm>
              <a:off x="1722" y="1293"/>
              <a:ext cx="408" cy="2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sz="1400" b="1" dirty="0">
                  <a:solidFill>
                    <a:srgbClr val="FF0000"/>
                  </a:solidFill>
                </a:rPr>
                <a:t>WM</a:t>
              </a:r>
            </a:p>
          </p:txBody>
        </p:sp>
        <p:sp>
          <p:nvSpPr>
            <p:cNvPr id="10" name="Text Box 9"/>
            <p:cNvSpPr txBox="1">
              <a:spLocks noChangeAspect="1" noChangeArrowheads="1"/>
            </p:cNvSpPr>
            <p:nvPr/>
          </p:nvSpPr>
          <p:spPr bwMode="auto">
            <a:xfrm>
              <a:off x="2946" y="1578"/>
              <a:ext cx="385" cy="2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sz="1400" b="1">
                  <a:solidFill>
                    <a:schemeClr val="accent2"/>
                  </a:solidFill>
                </a:rPr>
                <a:t>GM</a:t>
              </a:r>
            </a:p>
          </p:txBody>
        </p:sp>
        <p:sp>
          <p:nvSpPr>
            <p:cNvPr id="11" name="Text Box 10"/>
            <p:cNvSpPr txBox="1">
              <a:spLocks noChangeAspect="1" noChangeArrowheads="1"/>
            </p:cNvSpPr>
            <p:nvPr/>
          </p:nvSpPr>
          <p:spPr bwMode="auto">
            <a:xfrm>
              <a:off x="3257" y="2478"/>
              <a:ext cx="441" cy="2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sz="1400" b="1">
                  <a:solidFill>
                    <a:srgbClr val="33CC33"/>
                  </a:solidFill>
                </a:rPr>
                <a:t>CSF</a:t>
              </a:r>
            </a:p>
          </p:txBody>
        </p:sp>
      </p:grpSp>
    </p:spTree>
    <p:extLst>
      <p:ext uri="{BB962C8B-B14F-4D97-AF65-F5344CB8AC3E}">
        <p14:creationId xmlns:p14="http://schemas.microsoft.com/office/powerpoint/2010/main" val="90914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82717"/>
            <a:ext cx="7055380" cy="1400530"/>
          </a:xfrm>
        </p:spPr>
        <p:txBody>
          <a:bodyPr/>
          <a:lstStyle/>
          <a:p>
            <a:r>
              <a:rPr lang="en-GB" sz="3600" u="sng" dirty="0" smtClean="0">
                <a:solidFill>
                  <a:schemeClr val="accent3"/>
                </a:solidFill>
              </a:rPr>
              <a:t>T1 recovery, T2 decay</a:t>
            </a:r>
            <a:endParaRPr lang="en-GB" sz="4400" u="sng" dirty="0">
              <a:solidFill>
                <a:schemeClr val="accent3"/>
              </a:solidFill>
            </a:endParaRPr>
          </a:p>
        </p:txBody>
      </p:sp>
      <p:sp>
        <p:nvSpPr>
          <p:cNvPr id="6" name="Content Placeholder 2"/>
          <p:cNvSpPr>
            <a:spLocks noGrp="1"/>
          </p:cNvSpPr>
          <p:nvPr>
            <p:ph idx="1"/>
          </p:nvPr>
        </p:nvSpPr>
        <p:spPr>
          <a:xfrm>
            <a:off x="484709" y="1613538"/>
            <a:ext cx="8009933" cy="4919784"/>
          </a:xfrm>
        </p:spPr>
        <p:txBody>
          <a:bodyPr>
            <a:normAutofit/>
          </a:bodyPr>
          <a:lstStyle/>
          <a:p>
            <a:r>
              <a:rPr lang="en-US" dirty="0" smtClean="0"/>
              <a:t>Different tissue types have different T1 and T2 characteristics. </a:t>
            </a:r>
          </a:p>
          <a:p>
            <a:r>
              <a:rPr lang="en-US" dirty="0" smtClean="0"/>
              <a:t>This creates contrast in imaging. </a:t>
            </a:r>
            <a:endParaRPr lang="en-US" dirty="0"/>
          </a:p>
          <a:p>
            <a:pPr marL="0" indent="0">
              <a:buNone/>
            </a:pPr>
            <a:endParaRPr lang="en-US" dirty="0" smtClean="0"/>
          </a:p>
          <a:p>
            <a:pPr lvl="1"/>
            <a:endParaRPr lang="en-US" dirty="0" smtClean="0"/>
          </a:p>
          <a:p>
            <a:pPr lvl="1"/>
            <a:endParaRPr lang="en-US" dirty="0" smtClean="0"/>
          </a:p>
        </p:txBody>
      </p:sp>
      <p:pic>
        <p:nvPicPr>
          <p:cNvPr id="12" name="Picture 11" descr="akustische Resonanz.jpg"/>
          <p:cNvPicPr>
            <a:picLocks noChangeAspect="1"/>
          </p:cNvPicPr>
          <p:nvPr/>
        </p:nvPicPr>
        <p:blipFill>
          <a:blip r:embed="rId3" cstate="email">
            <a:extLst>
              <a:ext uri="{28A0092B-C50C-407E-A947-70E740481C1C}">
                <a14:useLocalDpi xmlns:a14="http://schemas.microsoft.com/office/drawing/2010/main" val="0"/>
              </a:ext>
            </a:extLst>
          </a:blip>
          <a:srcRect b="16043"/>
          <a:stretch>
            <a:fillRect/>
          </a:stretch>
        </p:blipFill>
        <p:spPr bwMode="auto">
          <a:xfrm>
            <a:off x="422204" y="3187754"/>
            <a:ext cx="4286250" cy="2760662"/>
          </a:xfrm>
          <a:prstGeom prst="rect">
            <a:avLst/>
          </a:prstGeom>
          <a:noFill/>
          <a:ln w="25400">
            <a:solidFill>
              <a:srgbClr val="89A4A7"/>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26996" y="2753485"/>
            <a:ext cx="3786188"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019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9" y="64951"/>
            <a:ext cx="7055380" cy="1400530"/>
          </a:xfrm>
        </p:spPr>
        <p:txBody>
          <a:bodyPr/>
          <a:lstStyle/>
          <a:p>
            <a:r>
              <a:rPr lang="en-US" u="sng" dirty="0" smtClean="0">
                <a:solidFill>
                  <a:schemeClr val="accent3"/>
                </a:solidFill>
              </a:rPr>
              <a:t>T2 and T2*</a:t>
            </a:r>
            <a:endParaRPr lang="en-US" u="sng" dirty="0">
              <a:solidFill>
                <a:schemeClr val="accent3"/>
              </a:solidFill>
            </a:endParaRPr>
          </a:p>
        </p:txBody>
      </p:sp>
      <p:sp>
        <p:nvSpPr>
          <p:cNvPr id="3" name="Content Placeholder 2"/>
          <p:cNvSpPr>
            <a:spLocks noGrp="1"/>
          </p:cNvSpPr>
          <p:nvPr>
            <p:ph idx="1"/>
          </p:nvPr>
        </p:nvSpPr>
        <p:spPr>
          <a:xfrm>
            <a:off x="484710" y="1657140"/>
            <a:ext cx="5488857" cy="4195481"/>
          </a:xfrm>
        </p:spPr>
        <p:txBody>
          <a:bodyPr/>
          <a:lstStyle/>
          <a:p>
            <a:r>
              <a:rPr lang="en-US" dirty="0" smtClean="0"/>
              <a:t>T2 = the true ‘natural’ decay time of the tissues</a:t>
            </a:r>
          </a:p>
          <a:p>
            <a:r>
              <a:rPr lang="en-US" dirty="0" smtClean="0"/>
              <a:t>T2* = de phasing is faster than T2 due to inhomogeneities, which affect spin dephasing, and lead to signal loss. </a:t>
            </a:r>
          </a:p>
          <a:p>
            <a:endParaRPr lang="en-US" dirty="0"/>
          </a:p>
          <a:p>
            <a:r>
              <a:rPr lang="en-US" dirty="0" smtClean="0"/>
              <a:t>In BOLD fMRI:</a:t>
            </a:r>
          </a:p>
          <a:p>
            <a:r>
              <a:rPr lang="en-US" dirty="0" smtClean="0"/>
              <a:t>T2* affected by neural activity</a:t>
            </a:r>
          </a:p>
          <a:p>
            <a:r>
              <a:rPr lang="en-US" dirty="0" smtClean="0"/>
              <a:t>Gradient echo techniques used to enhance signal</a:t>
            </a:r>
          </a:p>
          <a:p>
            <a:endParaRPr lang="en-US" dirty="0" smtClean="0"/>
          </a:p>
        </p:txBody>
      </p:sp>
      <p:grpSp>
        <p:nvGrpSpPr>
          <p:cNvPr id="5" name="Group 15"/>
          <p:cNvGrpSpPr>
            <a:grpSpLocks/>
          </p:cNvGrpSpPr>
          <p:nvPr/>
        </p:nvGrpSpPr>
        <p:grpSpPr bwMode="auto">
          <a:xfrm>
            <a:off x="5984006" y="3889736"/>
            <a:ext cx="3112168" cy="2758745"/>
            <a:chOff x="3936" y="1056"/>
            <a:chExt cx="2087" cy="2873"/>
          </a:xfrm>
        </p:grpSpPr>
        <p:pic>
          <p:nvPicPr>
            <p:cNvPr id="6" name="Picture 13" descr="spinspin_interact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20" y="1277"/>
              <a:ext cx="1912" cy="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5796" y="1827"/>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i="1" dirty="0">
                  <a:solidFill>
                    <a:srgbClr val="0066CC"/>
                  </a:solidFill>
                  <a:latin typeface="Times New Roman" pitchFamily="18" charset="0"/>
                </a:rPr>
                <a:t>B</a:t>
              </a:r>
            </a:p>
          </p:txBody>
        </p:sp>
        <p:sp>
          <p:nvSpPr>
            <p:cNvPr id="8" name="Text Box 7"/>
            <p:cNvSpPr txBox="1">
              <a:spLocks noChangeArrowheads="1"/>
            </p:cNvSpPr>
            <p:nvPr/>
          </p:nvSpPr>
          <p:spPr bwMode="auto">
            <a:xfrm>
              <a:off x="5252" y="1056"/>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i="1" dirty="0">
                  <a:solidFill>
                    <a:srgbClr val="00CC99"/>
                  </a:solidFill>
                  <a:latin typeface="Times New Roman" pitchFamily="18" charset="0"/>
                </a:rPr>
                <a:t>B</a:t>
              </a:r>
            </a:p>
          </p:txBody>
        </p:sp>
        <p:sp>
          <p:nvSpPr>
            <p:cNvPr id="9" name="Text Box 6"/>
            <p:cNvSpPr txBox="1">
              <a:spLocks noChangeArrowheads="1"/>
            </p:cNvSpPr>
            <p:nvPr/>
          </p:nvSpPr>
          <p:spPr bwMode="auto">
            <a:xfrm>
              <a:off x="3936" y="1872"/>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i="1" dirty="0">
                  <a:solidFill>
                    <a:srgbClr val="FF0000"/>
                  </a:solidFill>
                  <a:latin typeface="Times New Roman" pitchFamily="18" charset="0"/>
                </a:rPr>
                <a:t>B</a:t>
              </a:r>
            </a:p>
          </p:txBody>
        </p:sp>
        <p:sp>
          <p:nvSpPr>
            <p:cNvPr id="10" name="Text Box 14"/>
            <p:cNvSpPr txBox="1">
              <a:spLocks noChangeArrowheads="1"/>
            </p:cNvSpPr>
            <p:nvPr/>
          </p:nvSpPr>
          <p:spPr bwMode="auto">
            <a:xfrm>
              <a:off x="5524" y="3596"/>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i="1" dirty="0">
                  <a:solidFill>
                    <a:srgbClr val="FF9933"/>
                  </a:solidFill>
                  <a:latin typeface="Times New Roman" pitchFamily="18" charset="0"/>
                </a:rPr>
                <a:t>B</a:t>
              </a:r>
            </a:p>
          </p:txBody>
        </p:sp>
      </p:grpSp>
      <p:sp>
        <p:nvSpPr>
          <p:cNvPr id="11" name="TextBox 10"/>
          <p:cNvSpPr txBox="1"/>
          <p:nvPr/>
        </p:nvSpPr>
        <p:spPr>
          <a:xfrm>
            <a:off x="3544069" y="6235939"/>
            <a:ext cx="2502568" cy="369332"/>
          </a:xfrm>
          <a:prstGeom prst="rect">
            <a:avLst/>
          </a:prstGeom>
          <a:noFill/>
        </p:spPr>
        <p:txBody>
          <a:bodyPr wrap="square" rtlCol="0">
            <a:spAutoFit/>
          </a:bodyPr>
          <a:lstStyle/>
          <a:p>
            <a:r>
              <a:rPr lang="en-US" dirty="0" smtClean="0"/>
              <a:t>Spin-spin interactions</a:t>
            </a:r>
            <a:endParaRPr lang="en-US" dirty="0"/>
          </a:p>
        </p:txBody>
      </p:sp>
    </p:spTree>
    <p:extLst>
      <p:ext uri="{BB962C8B-B14F-4D97-AF65-F5344CB8AC3E}">
        <p14:creationId xmlns:p14="http://schemas.microsoft.com/office/powerpoint/2010/main" val="11431162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818"/>
            <a:ext cx="7055380" cy="1400530"/>
          </a:xfrm>
        </p:spPr>
        <p:txBody>
          <a:bodyPr/>
          <a:lstStyle/>
          <a:p>
            <a:r>
              <a:rPr lang="en-US" dirty="0" smtClean="0">
                <a:solidFill>
                  <a:schemeClr val="accent3"/>
                </a:solidFill>
              </a:rPr>
              <a:t>Gradient coils: x, y, z</a:t>
            </a:r>
            <a:endParaRPr lang="en-US" dirty="0">
              <a:solidFill>
                <a:schemeClr val="accent3"/>
              </a:solidFill>
            </a:endParaRPr>
          </a:p>
        </p:txBody>
      </p:sp>
      <p:sp>
        <p:nvSpPr>
          <p:cNvPr id="3" name="Content Placeholder 2"/>
          <p:cNvSpPr>
            <a:spLocks noGrp="1"/>
          </p:cNvSpPr>
          <p:nvPr>
            <p:ph sz="quarter" idx="1"/>
          </p:nvPr>
        </p:nvSpPr>
        <p:spPr>
          <a:xfrm>
            <a:off x="484710" y="1350561"/>
            <a:ext cx="8278290" cy="1491114"/>
          </a:xfrm>
        </p:spPr>
        <p:txBody>
          <a:bodyPr/>
          <a:lstStyle/>
          <a:p>
            <a:r>
              <a:rPr lang="en-US" dirty="0" smtClean="0"/>
              <a:t>Alter the strength of the primary magnetic field</a:t>
            </a:r>
          </a:p>
          <a:p>
            <a:r>
              <a:rPr lang="en-US" dirty="0"/>
              <a:t>C</a:t>
            </a:r>
            <a:r>
              <a:rPr lang="en-US" dirty="0" smtClean="0"/>
              <a:t>hange the precession frequency between slices</a:t>
            </a:r>
          </a:p>
          <a:p>
            <a:r>
              <a:rPr lang="en-US" dirty="0"/>
              <a:t>A</a:t>
            </a:r>
            <a:r>
              <a:rPr lang="en-US" dirty="0" smtClean="0"/>
              <a:t>llow Spatial encoding for MRI images</a:t>
            </a:r>
          </a:p>
          <a:p>
            <a:pPr lvl="1"/>
            <a:endParaRPr lang="en-US" dirty="0"/>
          </a:p>
        </p:txBody>
      </p:sp>
      <p:pic>
        <p:nvPicPr>
          <p:cNvPr id="4" name="Picture 3"/>
          <p:cNvPicPr>
            <a:picLocks noChangeAspect="1"/>
          </p:cNvPicPr>
          <p:nvPr/>
        </p:nvPicPr>
        <p:blipFill>
          <a:blip r:embed="rId3"/>
          <a:stretch>
            <a:fillRect/>
          </a:stretch>
        </p:blipFill>
        <p:spPr>
          <a:xfrm>
            <a:off x="4882204" y="2841675"/>
            <a:ext cx="4097823" cy="3771003"/>
          </a:xfrm>
          <a:prstGeom prst="rect">
            <a:avLst/>
          </a:prstGeom>
        </p:spPr>
      </p:pic>
      <p:pic>
        <p:nvPicPr>
          <p:cNvPr id="5122" name="Picture 2" descr="https://upload.wikimedia.org/wikibooks/en/2/22/ZGradi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 y="2841675"/>
            <a:ext cx="4252761" cy="377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004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Recap:</a:t>
            </a:r>
            <a:endParaRPr lang="en-GB" dirty="0"/>
          </a:p>
        </p:txBody>
      </p:sp>
      <p:sp>
        <p:nvSpPr>
          <p:cNvPr id="3" name="Content Placeholder 2"/>
          <p:cNvSpPr>
            <a:spLocks noGrp="1"/>
          </p:cNvSpPr>
          <p:nvPr>
            <p:ph idx="1"/>
          </p:nvPr>
        </p:nvSpPr>
        <p:spPr>
          <a:xfrm>
            <a:off x="1763776" y="1143001"/>
            <a:ext cx="5756141" cy="5310554"/>
          </a:xfrm>
        </p:spPr>
        <p:txBody>
          <a:bodyPr>
            <a:normAutofit/>
          </a:bodyPr>
          <a:lstStyle/>
          <a:p>
            <a:pPr marL="342900" indent="-342900">
              <a:buFont typeface="+mj-lt"/>
              <a:buAutoNum type="arabicPeriod"/>
            </a:pPr>
            <a:r>
              <a:rPr lang="en-GB" dirty="0" smtClean="0"/>
              <a:t>Person enters scanner</a:t>
            </a:r>
          </a:p>
          <a:p>
            <a:pPr marL="342900" indent="-342900">
              <a:buFont typeface="+mj-lt"/>
              <a:buAutoNum type="arabicPeriod"/>
            </a:pPr>
            <a:r>
              <a:rPr lang="en-GB" dirty="0" smtClean="0"/>
              <a:t>Big magnetic field (B0)</a:t>
            </a:r>
          </a:p>
          <a:p>
            <a:pPr marL="342900" indent="-342900">
              <a:buFont typeface="+mj-lt"/>
              <a:buAutoNum type="arabicPeriod"/>
            </a:pPr>
            <a:r>
              <a:rPr lang="en-GB" dirty="0" smtClean="0"/>
              <a:t>Protons align to B0</a:t>
            </a:r>
          </a:p>
          <a:p>
            <a:pPr marL="342900" indent="-342900">
              <a:buFont typeface="+mj-lt"/>
              <a:buAutoNum type="arabicPeriod"/>
            </a:pPr>
            <a:r>
              <a:rPr lang="en-GB" dirty="0" smtClean="0"/>
              <a:t>Magnetic field applied at 90 degrees (B1) </a:t>
            </a:r>
            <a:br>
              <a:rPr lang="en-GB" dirty="0" smtClean="0"/>
            </a:br>
            <a:r>
              <a:rPr lang="en-GB" dirty="0" smtClean="0"/>
              <a:t>(RF pulse)</a:t>
            </a:r>
          </a:p>
          <a:p>
            <a:pPr marL="342900" indent="-342900">
              <a:buFont typeface="+mj-lt"/>
              <a:buAutoNum type="arabicPeriod"/>
            </a:pPr>
            <a:r>
              <a:rPr lang="en-GB" dirty="0" smtClean="0"/>
              <a:t>Protons align to B1</a:t>
            </a:r>
          </a:p>
          <a:p>
            <a:pPr marL="342900" indent="-342900">
              <a:buFont typeface="+mj-lt"/>
              <a:buAutoNum type="arabicPeriod"/>
            </a:pPr>
            <a:r>
              <a:rPr lang="en-GB" dirty="0" smtClean="0"/>
              <a:t>RF pulse stops</a:t>
            </a:r>
          </a:p>
          <a:p>
            <a:pPr marL="342900" indent="-342900">
              <a:buFont typeface="+mj-lt"/>
              <a:buAutoNum type="arabicPeriod"/>
            </a:pPr>
            <a:r>
              <a:rPr lang="en-GB" dirty="0" smtClean="0"/>
              <a:t>MR signal emitted by protons as they go back to normal state</a:t>
            </a:r>
          </a:p>
          <a:p>
            <a:pPr marL="342900" indent="-342900">
              <a:buFont typeface="+mj-lt"/>
              <a:buAutoNum type="arabicPeriod"/>
            </a:pPr>
            <a:r>
              <a:rPr lang="en-GB" dirty="0" smtClean="0"/>
              <a:t>Magnetic gradients manipulate emission</a:t>
            </a:r>
          </a:p>
          <a:p>
            <a:pPr marL="342900" indent="-342900">
              <a:buFont typeface="+mj-lt"/>
              <a:buAutoNum type="arabicPeriod"/>
            </a:pPr>
            <a:r>
              <a:rPr lang="en-GB" dirty="0" smtClean="0"/>
              <a:t>Signals processed</a:t>
            </a:r>
          </a:p>
          <a:p>
            <a:pPr marL="342900" indent="-342900">
              <a:buFont typeface="+mj-lt"/>
              <a:buAutoNum type="arabicPeriod"/>
            </a:pPr>
            <a:r>
              <a:rPr lang="en-GB" dirty="0" smtClean="0"/>
              <a:t>Images reconstructed using Fourier transformation. </a:t>
            </a:r>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a:p>
        </p:txBody>
      </p:sp>
    </p:spTree>
    <p:extLst>
      <p:ext uri="{BB962C8B-B14F-4D97-AF65-F5344CB8AC3E}">
        <p14:creationId xmlns:p14="http://schemas.microsoft.com/office/powerpoint/2010/main" val="1451751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MRI</a:t>
            </a:r>
            <a:endParaRPr lang="en-US" dirty="0">
              <a:solidFill>
                <a:schemeClr val="accent3"/>
              </a:solidFill>
            </a:endParaRPr>
          </a:p>
        </p:txBody>
      </p:sp>
      <p:sp>
        <p:nvSpPr>
          <p:cNvPr id="3" name="Content Placeholder 2"/>
          <p:cNvSpPr>
            <a:spLocks noGrp="1"/>
          </p:cNvSpPr>
          <p:nvPr>
            <p:ph idx="1"/>
          </p:nvPr>
        </p:nvSpPr>
        <p:spPr>
          <a:xfrm>
            <a:off x="370500" y="1568015"/>
            <a:ext cx="3858600" cy="5023854"/>
          </a:xfrm>
        </p:spPr>
        <p:txBody>
          <a:bodyPr>
            <a:normAutofit/>
          </a:bodyPr>
          <a:lstStyle/>
          <a:p>
            <a:r>
              <a:rPr lang="en-US" dirty="0" smtClean="0"/>
              <a:t>Underpinned by nuclear magnetic resonance (NMR)</a:t>
            </a:r>
            <a:br>
              <a:rPr lang="en-US" dirty="0" smtClean="0"/>
            </a:br>
            <a:endParaRPr lang="en-US" dirty="0" smtClean="0"/>
          </a:p>
          <a:p>
            <a:r>
              <a:rPr lang="en-US" dirty="0" smtClean="0"/>
              <a:t>fMRI looks at </a:t>
            </a:r>
            <a:r>
              <a:rPr lang="en-US" dirty="0"/>
              <a:t>MRI signal changes associated with functional brain activity</a:t>
            </a:r>
            <a:r>
              <a:rPr lang="en-US" dirty="0" smtClean="0"/>
              <a:t>.</a:t>
            </a:r>
            <a:br>
              <a:rPr lang="en-US" dirty="0" smtClean="0"/>
            </a:br>
            <a:endParaRPr lang="en-US" dirty="0"/>
          </a:p>
          <a:p>
            <a:r>
              <a:rPr lang="en-US" dirty="0" smtClean="0"/>
              <a:t>The most widely used method is BOLD:</a:t>
            </a:r>
            <a:br>
              <a:rPr lang="en-US" dirty="0" smtClean="0"/>
            </a:br>
            <a:r>
              <a:rPr lang="en-US" dirty="0" smtClean="0"/>
              <a:t>blood oxygen level dependent</a:t>
            </a:r>
          </a:p>
        </p:txBody>
      </p:sp>
      <p:pic>
        <p:nvPicPr>
          <p:cNvPr id="5" name="Picture 4"/>
          <p:cNvPicPr>
            <a:picLocks noChangeAspect="1"/>
          </p:cNvPicPr>
          <p:nvPr/>
        </p:nvPicPr>
        <p:blipFill>
          <a:blip r:embed="rId3"/>
          <a:stretch>
            <a:fillRect/>
          </a:stretch>
        </p:blipFill>
        <p:spPr>
          <a:xfrm>
            <a:off x="4343311" y="1686739"/>
            <a:ext cx="4800690" cy="3867984"/>
          </a:xfrm>
          <a:prstGeom prst="rect">
            <a:avLst/>
          </a:prstGeom>
        </p:spPr>
      </p:pic>
    </p:spTree>
    <p:extLst>
      <p:ext uri="{BB962C8B-B14F-4D97-AF65-F5344CB8AC3E}">
        <p14:creationId xmlns:p14="http://schemas.microsoft.com/office/powerpoint/2010/main" val="2010684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318"/>
            <a:ext cx="7055380" cy="1400530"/>
          </a:xfrm>
        </p:spPr>
        <p:txBody>
          <a:bodyPr/>
          <a:lstStyle/>
          <a:p>
            <a:r>
              <a:rPr lang="en-GB" dirty="0" smtClean="0">
                <a:solidFill>
                  <a:schemeClr val="accent3"/>
                </a:solidFill>
              </a:rPr>
              <a:t>BOLD in fMRI</a:t>
            </a:r>
            <a:endParaRPr lang="en-GB" dirty="0">
              <a:solidFill>
                <a:schemeClr val="accent3"/>
              </a:solidFill>
            </a:endParaRPr>
          </a:p>
        </p:txBody>
      </p:sp>
      <p:sp>
        <p:nvSpPr>
          <p:cNvPr id="3" name="Content Placeholder 2"/>
          <p:cNvSpPr>
            <a:spLocks noGrp="1"/>
          </p:cNvSpPr>
          <p:nvPr>
            <p:ph idx="1"/>
          </p:nvPr>
        </p:nvSpPr>
        <p:spPr>
          <a:xfrm>
            <a:off x="484709" y="1296537"/>
            <a:ext cx="7935959" cy="5445457"/>
          </a:xfrm>
        </p:spPr>
        <p:txBody>
          <a:bodyPr>
            <a:normAutofit/>
          </a:bodyPr>
          <a:lstStyle/>
          <a:p>
            <a:r>
              <a:rPr lang="en-GB" dirty="0" smtClean="0"/>
              <a:t>BOLD is based on neural activity-dependent changes in the relative concentration of oxygenated and deoxygenated blood.</a:t>
            </a:r>
          </a:p>
          <a:p>
            <a:endParaRPr lang="en-GB" dirty="0" smtClean="0"/>
          </a:p>
          <a:p>
            <a:r>
              <a:rPr lang="en-GB" dirty="0" smtClean="0"/>
              <a:t>Deoxyhaemoglobin (dHb)</a:t>
            </a:r>
          </a:p>
          <a:p>
            <a:pPr lvl="1"/>
            <a:r>
              <a:rPr lang="en-GB" dirty="0" smtClean="0"/>
              <a:t>Paramagnetic (has a high spin state)</a:t>
            </a:r>
          </a:p>
          <a:p>
            <a:pPr lvl="1"/>
            <a:r>
              <a:rPr lang="en-GB" dirty="0" smtClean="0"/>
              <a:t>**Influences the MR signal**</a:t>
            </a:r>
          </a:p>
          <a:p>
            <a:r>
              <a:rPr lang="en-GB" dirty="0" smtClean="0"/>
              <a:t>Oxyhaemoglobin ((Hb)</a:t>
            </a:r>
          </a:p>
          <a:p>
            <a:pPr lvl="1"/>
            <a:r>
              <a:rPr lang="en-GB" dirty="0" smtClean="0"/>
              <a:t>Diamagnetic (has a low spin state)</a:t>
            </a:r>
          </a:p>
          <a:p>
            <a:pPr lvl="1"/>
            <a:r>
              <a:rPr lang="en-GB" dirty="0" smtClean="0"/>
              <a:t>**does not influence the MR signal**</a:t>
            </a:r>
            <a:br>
              <a:rPr lang="en-GB" dirty="0" smtClean="0"/>
            </a:br>
            <a:endParaRPr lang="en-GB" dirty="0" smtClean="0"/>
          </a:p>
          <a:p>
            <a:r>
              <a:rPr lang="en-GB" dirty="0" smtClean="0"/>
              <a:t>These difference induce a different magnetic susceptibility in the blood and surrounding tissue. </a:t>
            </a:r>
          </a:p>
        </p:txBody>
      </p:sp>
    </p:spTree>
    <p:extLst>
      <p:ext uri="{BB962C8B-B14F-4D97-AF65-F5344CB8AC3E}">
        <p14:creationId xmlns:p14="http://schemas.microsoft.com/office/powerpoint/2010/main" val="827637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622300" y="2895600"/>
            <a:ext cx="7772400" cy="1066800"/>
          </a:xfrm>
        </p:spPr>
        <p:txBody>
          <a:bodyPr/>
          <a:lstStyle/>
          <a:p>
            <a:pPr eaLnBrk="1" hangingPunct="1"/>
            <a:r>
              <a:rPr lang="en-US" altLang="en-US" sz="5400" b="1" dirty="0" smtClean="0">
                <a:solidFill>
                  <a:schemeClr val="accent3"/>
                </a:solidFill>
                <a:ea typeface="ＭＳ Ｐゴシック" panose="020B0600070205080204" pitchFamily="34" charset="-128"/>
              </a:rPr>
              <a:t>The BOLD Signal</a:t>
            </a:r>
            <a:endParaRPr lang="en-CA" altLang="en-US" sz="5400" b="1" dirty="0" smtClean="0">
              <a:solidFill>
                <a:schemeClr val="accent3"/>
              </a:solidFill>
              <a:ea typeface="ＭＳ Ｐゴシック" panose="020B0600070205080204" pitchFamily="34" charset="-128"/>
            </a:endParaRPr>
          </a:p>
        </p:txBody>
      </p:sp>
    </p:spTree>
    <p:extLst>
      <p:ext uri="{BB962C8B-B14F-4D97-AF65-F5344CB8AC3E}">
        <p14:creationId xmlns:p14="http://schemas.microsoft.com/office/powerpoint/2010/main" val="21325709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0" y="20918"/>
            <a:ext cx="7055380" cy="1400530"/>
          </a:xfrm>
        </p:spPr>
        <p:txBody>
          <a:bodyPr/>
          <a:lstStyle/>
          <a:p>
            <a:pPr eaLnBrk="1" hangingPunct="1"/>
            <a:r>
              <a:rPr lang="en-US" altLang="en-US" dirty="0" smtClean="0">
                <a:solidFill>
                  <a:schemeClr val="accent3"/>
                </a:solidFill>
                <a:ea typeface="ＭＳ Ｐゴシック" panose="020B0600070205080204" pitchFamily="34" charset="-128"/>
              </a:rPr>
              <a:t>Stimulus to BOLD</a:t>
            </a:r>
          </a:p>
        </p:txBody>
      </p:sp>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10" y="1663247"/>
            <a:ext cx="81057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4"/>
          <p:cNvSpPr>
            <a:spLocks noChangeArrowheads="1"/>
          </p:cNvSpPr>
          <p:nvPr/>
        </p:nvSpPr>
        <p:spPr bwMode="auto">
          <a:xfrm>
            <a:off x="2024062" y="5998029"/>
            <a:ext cx="5095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Source: Arthurs &amp; Boniface, 2002, </a:t>
            </a:r>
            <a:r>
              <a:rPr lang="en-US" altLang="en-US" sz="1400" i="1" dirty="0"/>
              <a:t>Trends in Neurosciences</a:t>
            </a:r>
          </a:p>
        </p:txBody>
      </p:sp>
      <p:sp>
        <p:nvSpPr>
          <p:cNvPr id="62468" name="Oval 8"/>
          <p:cNvSpPr>
            <a:spLocks noChangeArrowheads="1"/>
          </p:cNvSpPr>
          <p:nvPr/>
        </p:nvSpPr>
        <p:spPr bwMode="auto">
          <a:xfrm rot="5400000">
            <a:off x="1995714" y="1983875"/>
            <a:ext cx="1019629" cy="138248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Tree>
    <p:extLst>
      <p:ext uri="{BB962C8B-B14F-4D97-AF65-F5344CB8AC3E}">
        <p14:creationId xmlns:p14="http://schemas.microsoft.com/office/powerpoint/2010/main" val="3972280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GB" sz="4000" dirty="0" smtClean="0">
                <a:solidFill>
                  <a:schemeClr val="accent3"/>
                </a:solidFill>
              </a:rPr>
              <a:t>Neurons &amp; Neural Networks</a:t>
            </a:r>
            <a:endParaRPr lang="en-GB" sz="4000" dirty="0">
              <a:solidFill>
                <a:schemeClr val="accent3"/>
              </a:solidFill>
            </a:endParaRP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4522"/>
            <a:ext cx="3904791" cy="577347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neur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791" y="1084521"/>
            <a:ext cx="5262795" cy="577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921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777"/>
            <a:ext cx="8963247" cy="1400530"/>
          </a:xfrm>
        </p:spPr>
        <p:txBody>
          <a:bodyPr/>
          <a:lstStyle/>
          <a:p>
            <a:r>
              <a:rPr lang="en-GB" sz="3600" dirty="0" smtClean="0">
                <a:solidFill>
                  <a:schemeClr val="accent3"/>
                </a:solidFill>
              </a:rPr>
              <a:t>How does the brain use energy ?</a:t>
            </a:r>
            <a:endParaRPr lang="en-GB" sz="3600" dirty="0">
              <a:solidFill>
                <a:schemeClr val="accent3"/>
              </a:solidFill>
            </a:endParaRPr>
          </a:p>
        </p:txBody>
      </p:sp>
      <p:sp>
        <p:nvSpPr>
          <p:cNvPr id="4" name="Content Placeholder 3"/>
          <p:cNvSpPr>
            <a:spLocks noGrp="1"/>
          </p:cNvSpPr>
          <p:nvPr>
            <p:ph sz="half" idx="1"/>
          </p:nvPr>
        </p:nvSpPr>
        <p:spPr>
          <a:xfrm>
            <a:off x="209649" y="1220518"/>
            <a:ext cx="4390502" cy="1373968"/>
          </a:xfrm>
        </p:spPr>
        <p:txBody>
          <a:bodyPr/>
          <a:lstStyle/>
          <a:p>
            <a:r>
              <a:rPr lang="en-GB" dirty="0"/>
              <a:t>ATP: adenosine </a:t>
            </a:r>
            <a:r>
              <a:rPr lang="en-GB" dirty="0" smtClean="0"/>
              <a:t>triphosphate:</a:t>
            </a:r>
          </a:p>
          <a:p>
            <a:pPr marL="457207" lvl="1" indent="0">
              <a:buNone/>
            </a:pPr>
            <a:r>
              <a:rPr lang="en-GB" dirty="0"/>
              <a:t>M</a:t>
            </a:r>
            <a:r>
              <a:rPr lang="en-GB" dirty="0" smtClean="0"/>
              <a:t>ainly </a:t>
            </a:r>
            <a:r>
              <a:rPr lang="en-GB" dirty="0"/>
              <a:t>produced through oxidative glucose metabolism </a:t>
            </a:r>
          </a:p>
          <a:p>
            <a:endParaRPr lang="en-GB" dirty="0"/>
          </a:p>
        </p:txBody>
      </p:sp>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0642" y="2383697"/>
            <a:ext cx="4537075" cy="3735639"/>
          </a:xfrm>
          <a:prstGeom prst="rect">
            <a:avLst/>
          </a:prstGeom>
          <a:noFill/>
        </p:spPr>
      </p:pic>
      <p:sp>
        <p:nvSpPr>
          <p:cNvPr id="6" name="Rectangle 4"/>
          <p:cNvSpPr>
            <a:spLocks noChangeArrowheads="1"/>
          </p:cNvSpPr>
          <p:nvPr/>
        </p:nvSpPr>
        <p:spPr bwMode="auto">
          <a:xfrm>
            <a:off x="4995440" y="6119336"/>
            <a:ext cx="41485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i="1" dirty="0"/>
              <a:t>Data Source: Howarth et al., 2012</a:t>
            </a:r>
          </a:p>
          <a:p>
            <a:pPr algn="ctr" eaLnBrk="1" hangingPunct="1"/>
            <a:r>
              <a:rPr lang="en-US" altLang="en-US" sz="1400" i="1" dirty="0"/>
              <a:t>Figure Source, Huettel, Song &amp; McCarthy, Functional Magnetic Resonance Imaging, 3</a:t>
            </a:r>
            <a:r>
              <a:rPr lang="en-US" altLang="en-US" sz="1400" i="1" baseline="30000" dirty="0"/>
              <a:t>rd</a:t>
            </a:r>
            <a:r>
              <a:rPr lang="en-US" altLang="en-US" sz="1400" i="1" dirty="0"/>
              <a:t> ed.</a:t>
            </a:r>
            <a:endParaRPr lang="en-US" altLang="en-US" sz="1200" i="1" dirty="0">
              <a:solidFill>
                <a:schemeClr val="bg1"/>
              </a:solidFill>
            </a:endParaRPr>
          </a:p>
        </p:txBody>
      </p:sp>
      <p:pic>
        <p:nvPicPr>
          <p:cNvPr id="7" name="Picture 1" descr="Screen Shot 2014-09-21 at 6.14.34 PM.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75212" y="2383697"/>
            <a:ext cx="4197131" cy="373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1188588" y="6029445"/>
            <a:ext cx="2541182" cy="4479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Atwell &amp; Iadecola, 2002</a:t>
            </a:r>
          </a:p>
        </p:txBody>
      </p:sp>
      <p:sp>
        <p:nvSpPr>
          <p:cNvPr id="9" name="Content Placeholder 3"/>
          <p:cNvSpPr>
            <a:spLocks noGrp="1"/>
          </p:cNvSpPr>
          <p:nvPr>
            <p:ph sz="half" idx="1"/>
          </p:nvPr>
        </p:nvSpPr>
        <p:spPr>
          <a:xfrm>
            <a:off x="4710275" y="1220518"/>
            <a:ext cx="4390502" cy="1373968"/>
          </a:xfrm>
        </p:spPr>
        <p:txBody>
          <a:bodyPr/>
          <a:lstStyle/>
          <a:p>
            <a:r>
              <a:rPr lang="en-GB" dirty="0" smtClean="0"/>
              <a:t>Energy Budget of the Brain</a:t>
            </a:r>
            <a:endParaRPr lang="en-GB" dirty="0"/>
          </a:p>
          <a:p>
            <a:endParaRPr lang="en-GB" dirty="0"/>
          </a:p>
        </p:txBody>
      </p:sp>
    </p:spTree>
    <p:extLst>
      <p:ext uri="{BB962C8B-B14F-4D97-AF65-F5344CB8AC3E}">
        <p14:creationId xmlns:p14="http://schemas.microsoft.com/office/powerpoint/2010/main" val="306273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0" y="0"/>
            <a:ext cx="7055380" cy="1400530"/>
          </a:xfrm>
        </p:spPr>
        <p:txBody>
          <a:bodyPr/>
          <a:lstStyle/>
          <a:p>
            <a:pPr eaLnBrk="1" hangingPunct="1"/>
            <a:r>
              <a:rPr lang="en-US" altLang="en-US" dirty="0" smtClean="0">
                <a:solidFill>
                  <a:schemeClr val="accent3"/>
                </a:solidFill>
                <a:ea typeface="ＭＳ Ｐゴシック" panose="020B0600070205080204" pitchFamily="34" charset="-128"/>
              </a:rPr>
              <a:t>Post-Synaptic Potentials</a:t>
            </a:r>
          </a:p>
        </p:txBody>
      </p:sp>
      <p:sp>
        <p:nvSpPr>
          <p:cNvPr id="66562" name="Rectangle 3"/>
          <p:cNvSpPr>
            <a:spLocks noGrp="1" noChangeArrowheads="1"/>
          </p:cNvSpPr>
          <p:nvPr>
            <p:ph type="body" idx="1"/>
          </p:nvPr>
        </p:nvSpPr>
        <p:spPr>
          <a:xfrm>
            <a:off x="265813" y="2190306"/>
            <a:ext cx="4816550" cy="4051005"/>
          </a:xfrm>
        </p:spPr>
        <p:txBody>
          <a:bodyPr>
            <a:normAutofit/>
          </a:bodyPr>
          <a:lstStyle/>
          <a:p>
            <a:pPr eaLnBrk="1" hangingPunct="1"/>
            <a:r>
              <a:rPr lang="en-US" altLang="en-US" sz="1800" dirty="0" smtClean="0">
                <a:ea typeface="ＭＳ Ｐゴシック" panose="020B0600070205080204" pitchFamily="34" charset="-128"/>
              </a:rPr>
              <a:t>Inputs =post-synaptic potentials</a:t>
            </a:r>
            <a:endParaRPr lang="en-US" altLang="en-US" sz="1800" dirty="0">
              <a:ea typeface="ＭＳ Ｐゴシック" panose="020B0600070205080204" pitchFamily="34" charset="-128"/>
            </a:endParaRPr>
          </a:p>
          <a:p>
            <a:pPr lvl="1"/>
            <a:r>
              <a:rPr lang="en-US" altLang="en-US" sz="1600" dirty="0">
                <a:ea typeface="ＭＳ Ｐゴシック" panose="020B0600070205080204" pitchFamily="34" charset="-128"/>
              </a:rPr>
              <a:t>E</a:t>
            </a:r>
            <a:r>
              <a:rPr lang="en-US" altLang="en-US" sz="1600" dirty="0" smtClean="0">
                <a:ea typeface="ＭＳ Ｐゴシック" panose="020B0600070205080204" pitchFamily="34" charset="-128"/>
              </a:rPr>
              <a:t>xcitatory PSPs increase the membrane potential</a:t>
            </a:r>
          </a:p>
          <a:p>
            <a:pPr lvl="1"/>
            <a:r>
              <a:rPr lang="en-US" altLang="en-US" sz="1600" dirty="0">
                <a:ea typeface="ＭＳ Ｐゴシック" panose="020B0600070205080204" pitchFamily="34" charset="-128"/>
              </a:rPr>
              <a:t>I</a:t>
            </a:r>
            <a:r>
              <a:rPr lang="en-US" altLang="en-US" sz="1600" dirty="0" smtClean="0">
                <a:ea typeface="ＭＳ Ｐゴシック" panose="020B0600070205080204" pitchFamily="34" charset="-128"/>
              </a:rPr>
              <a:t>nhibitory PSPs decrease the membrane voltage</a:t>
            </a:r>
          </a:p>
          <a:p>
            <a:pPr eaLnBrk="1" hangingPunct="1"/>
            <a:r>
              <a:rPr lang="en-GB" sz="1800" dirty="0" smtClean="0"/>
              <a:t>If ∑ EPSPs + ∑ IPSPs &gt; Threshold </a:t>
            </a:r>
          </a:p>
          <a:p>
            <a:pPr marL="0" indent="0">
              <a:buNone/>
            </a:pPr>
            <a:r>
              <a:rPr lang="en-GB" altLang="en-US" dirty="0" smtClean="0">
                <a:ea typeface="ＭＳ Ｐゴシック" panose="020B0600070205080204" pitchFamily="34" charset="-128"/>
              </a:rPr>
              <a:t>             =&gt; Action Potential</a:t>
            </a:r>
            <a:endParaRPr lang="en-US" altLang="en-US" dirty="0" smtClean="0">
              <a:ea typeface="ＭＳ Ｐゴシック" panose="020B0600070205080204" pitchFamily="34" charset="-128"/>
            </a:endParaRPr>
          </a:p>
        </p:txBody>
      </p:sp>
      <p:pic>
        <p:nvPicPr>
          <p:cNvPr id="6656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71460" y="1335701"/>
            <a:ext cx="3572540" cy="552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3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215900" y="135218"/>
            <a:ext cx="7055380" cy="1400530"/>
          </a:xfrm>
        </p:spPr>
        <p:txBody>
          <a:bodyPr/>
          <a:lstStyle/>
          <a:p>
            <a:pPr eaLnBrk="1" hangingPunct="1"/>
            <a:r>
              <a:rPr lang="en-US" altLang="en-US" dirty="0" smtClean="0">
                <a:solidFill>
                  <a:schemeClr val="accent3"/>
                </a:solidFill>
                <a:ea typeface="ＭＳ Ｐゴシック" panose="020B0600070205080204" pitchFamily="34" charset="-128"/>
              </a:rPr>
              <a:t>Contents of a Voxel</a:t>
            </a:r>
          </a:p>
        </p:txBody>
      </p:sp>
      <p:pic>
        <p:nvPicPr>
          <p:cNvPr id="86018" name="Picture 4" descr="screen-capture-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5900" y="1185863"/>
            <a:ext cx="51196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5"/>
          <p:cNvSpPr txBox="1">
            <a:spLocks noChangeArrowheads="1"/>
          </p:cNvSpPr>
          <p:nvPr/>
        </p:nvSpPr>
        <p:spPr bwMode="auto">
          <a:xfrm>
            <a:off x="215900" y="5902326"/>
            <a:ext cx="396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i="1" dirty="0"/>
              <a:t>Source: Logothetis, 2008, Nature</a:t>
            </a:r>
          </a:p>
        </p:txBody>
      </p:sp>
      <p:pic>
        <p:nvPicPr>
          <p:cNvPr id="86020"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5600" y="1185863"/>
            <a:ext cx="3529013"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5472113" y="4533901"/>
            <a:ext cx="338455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609600" indent="-609600" algn="ctr">
              <a:spcBef>
                <a:spcPct val="20000"/>
              </a:spcBef>
              <a:defRPr/>
            </a:pPr>
            <a:r>
              <a:rPr lang="en-US" sz="1600" dirty="0">
                <a:latin typeface="Arial" charset="0"/>
                <a:ea typeface="ＭＳ Ｐゴシック" charset="0"/>
                <a:cs typeface="ＭＳ Ｐゴシック" charset="0"/>
              </a:rPr>
              <a:t>Capillary beds within the cortex</a:t>
            </a:r>
          </a:p>
          <a:p>
            <a:pPr algn="ctr">
              <a:spcBef>
                <a:spcPct val="20000"/>
              </a:spcBef>
              <a:defRPr/>
            </a:pPr>
            <a:r>
              <a:rPr lang="en-US" sz="1600" i="1" dirty="0">
                <a:latin typeface="Arial" charset="0"/>
                <a:ea typeface="ＭＳ Ｐゴシック" charset="0"/>
                <a:cs typeface="ＭＳ Ｐゴシック" charset="0"/>
              </a:rPr>
              <a:t>Source: Duvernoy, Delon &amp; Vannson, 1981, Brain Research Bulletin</a:t>
            </a:r>
          </a:p>
        </p:txBody>
      </p:sp>
    </p:spTree>
    <p:extLst>
      <p:ext uri="{BB962C8B-B14F-4D97-AF65-F5344CB8AC3E}">
        <p14:creationId xmlns:p14="http://schemas.microsoft.com/office/powerpoint/2010/main" val="3992875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84" y="20918"/>
            <a:ext cx="7055380" cy="1400530"/>
          </a:xfrm>
        </p:spPr>
        <p:txBody>
          <a:bodyPr/>
          <a:lstStyle/>
          <a:p>
            <a:r>
              <a:rPr lang="en-GB" dirty="0" smtClean="0">
                <a:solidFill>
                  <a:schemeClr val="accent3"/>
                </a:solidFill>
              </a:rPr>
              <a:t>Contents of a Voxel ..</a:t>
            </a:r>
            <a:endParaRPr lang="en-GB" dirty="0">
              <a:solidFill>
                <a:schemeClr val="accent3"/>
              </a:solidFill>
            </a:endParaRPr>
          </a:p>
        </p:txBody>
      </p:sp>
      <p:sp>
        <p:nvSpPr>
          <p:cNvPr id="4" name="Rectangle 3"/>
          <p:cNvSpPr>
            <a:spLocks noGrp="1" noChangeArrowheads="1"/>
          </p:cNvSpPr>
          <p:nvPr>
            <p:ph idx="1"/>
          </p:nvPr>
        </p:nvSpPr>
        <p:spPr>
          <a:xfrm>
            <a:off x="304800" y="1320801"/>
            <a:ext cx="6891564" cy="4610106"/>
          </a:xfrm>
          <a:noFill/>
          <a:extLst>
            <a:ext uri="{909E8E84-426E-40DD-AFC4-6F175D3DCCD1}">
              <a14:hiddenFill xmlns:a14="http://schemas.microsoft.com/office/drawing/2010/main">
                <a:solidFill>
                  <a:srgbClr val="FFFFFF"/>
                </a:solidFill>
              </a14:hiddenFill>
            </a:ext>
          </a:extLst>
        </p:spPr>
        <p:txBody>
          <a:bodyPr>
            <a:normAutofit/>
          </a:bodyPr>
          <a:lstStyle/>
          <a:p>
            <a:r>
              <a:rPr lang="en-GB" altLang="en-US" sz="2800" dirty="0" smtClean="0">
                <a:effectLst/>
              </a:rPr>
              <a:t>Volume = 55mm</a:t>
            </a:r>
            <a:r>
              <a:rPr lang="en-GB" altLang="en-US" sz="2800" baseline="30000" dirty="0" smtClean="0">
                <a:effectLst/>
              </a:rPr>
              <a:t>3</a:t>
            </a:r>
            <a:r>
              <a:rPr lang="en-GB" altLang="en-US" sz="2800" dirty="0" smtClean="0">
                <a:effectLst/>
              </a:rPr>
              <a:t> </a:t>
            </a:r>
          </a:p>
          <a:p>
            <a:pPr lvl="1"/>
            <a:r>
              <a:rPr lang="en-GB" altLang="en-US" sz="2400" dirty="0" smtClean="0">
                <a:effectLst/>
              </a:rPr>
              <a:t>9-16 mm</a:t>
            </a:r>
            <a:r>
              <a:rPr lang="en-GB" altLang="en-US" baseline="30000" dirty="0" smtClean="0">
                <a:effectLst/>
              </a:rPr>
              <a:t>2</a:t>
            </a:r>
            <a:r>
              <a:rPr lang="en-GB" altLang="en-US" sz="2400" dirty="0" smtClean="0">
                <a:effectLst/>
              </a:rPr>
              <a:t> plane resolution </a:t>
            </a:r>
          </a:p>
          <a:p>
            <a:pPr lvl="1"/>
            <a:r>
              <a:rPr lang="en-GB" altLang="en-US" sz="2400" dirty="0"/>
              <a:t>5-7 </a:t>
            </a:r>
            <a:r>
              <a:rPr lang="en-GB" altLang="en-US" sz="2400" dirty="0" smtClean="0"/>
              <a:t>mm </a:t>
            </a:r>
            <a:r>
              <a:rPr lang="en-GB" altLang="en-US" sz="2400" dirty="0" smtClean="0">
                <a:effectLst/>
              </a:rPr>
              <a:t>slice thickness</a:t>
            </a:r>
            <a:br>
              <a:rPr lang="en-GB" altLang="en-US" sz="2400" dirty="0" smtClean="0">
                <a:effectLst/>
              </a:rPr>
            </a:br>
            <a:endParaRPr lang="en-GB" altLang="en-US" sz="2400" dirty="0" smtClean="0">
              <a:effectLst/>
            </a:endParaRPr>
          </a:p>
          <a:p>
            <a:r>
              <a:rPr lang="en-GB" altLang="en-US" sz="3000" dirty="0" smtClean="0">
                <a:effectLst/>
              </a:rPr>
              <a:t>Only 3% of of content = vessels </a:t>
            </a:r>
          </a:p>
          <a:p>
            <a:pPr lvl="1"/>
            <a:r>
              <a:rPr lang="en-GB" altLang="en-US" sz="2400" dirty="0" smtClean="0">
                <a:effectLst/>
              </a:rPr>
              <a:t>5.5 million neurons </a:t>
            </a:r>
          </a:p>
          <a:p>
            <a:pPr lvl="1"/>
            <a:r>
              <a:rPr lang="en-GB" altLang="en-US" sz="2400" dirty="0" smtClean="0">
                <a:effectLst/>
              </a:rPr>
              <a:t>2.2-5.5 x 10</a:t>
            </a:r>
            <a:r>
              <a:rPr lang="en-GB" altLang="en-US" baseline="30000" dirty="0" smtClean="0">
                <a:effectLst/>
              </a:rPr>
              <a:t>10</a:t>
            </a:r>
            <a:r>
              <a:rPr lang="en-GB" altLang="en-US" sz="2400" dirty="0" smtClean="0">
                <a:effectLst/>
              </a:rPr>
              <a:t> synapses </a:t>
            </a:r>
          </a:p>
          <a:p>
            <a:pPr lvl="1"/>
            <a:r>
              <a:rPr lang="en-GB" altLang="en-US" sz="2400" dirty="0" smtClean="0">
                <a:effectLst/>
              </a:rPr>
              <a:t>22km of dendrites </a:t>
            </a:r>
          </a:p>
          <a:p>
            <a:pPr lvl="1"/>
            <a:r>
              <a:rPr lang="en-GB" altLang="en-US" sz="2400" dirty="0" smtClean="0">
                <a:effectLst/>
              </a:rPr>
              <a:t>220km of axons</a:t>
            </a:r>
            <a:r>
              <a:rPr lang="en-GB" altLang="en-US" dirty="0" smtClean="0">
                <a:effectLst/>
              </a:rPr>
              <a:t> </a:t>
            </a:r>
          </a:p>
          <a:p>
            <a:pPr lvl="1"/>
            <a:endParaRPr lang="en-GB" altLang="en-US" dirty="0" smtClean="0">
              <a:effectLst/>
            </a:endParaRPr>
          </a:p>
        </p:txBody>
      </p:sp>
    </p:spTree>
    <p:extLst>
      <p:ext uri="{BB962C8B-B14F-4D97-AF65-F5344CB8AC3E}">
        <p14:creationId xmlns:p14="http://schemas.microsoft.com/office/powerpoint/2010/main" val="352426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blinds(horizontal)">
                                      <p:cBhvr>
                                        <p:cTn id="7" dur="500"/>
                                        <p:tgtEl>
                                          <p:spTgt spid="4">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6" end="6"/>
                                            </p:txEl>
                                          </p:spTgt>
                                        </p:tgtEl>
                                        <p:attrNameLst>
                                          <p:attrName>style.visibility</p:attrName>
                                        </p:attrNameLst>
                                      </p:cBhvr>
                                      <p:to>
                                        <p:strVal val="visible"/>
                                      </p:to>
                                    </p:set>
                                    <p:animEffect transition="in" filter="blinds(horizontal)">
                                      <p:cBhvr>
                                        <p:cTn id="10" dur="500"/>
                                        <p:tgtEl>
                                          <p:spTgt spid="4">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blinds(horizontal)">
                                      <p:cBhvr>
                                        <p:cTn id="1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1944687" y="5005780"/>
            <a:ext cx="1618349" cy="15022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06" name="Rectangle 3"/>
          <p:cNvSpPr>
            <a:spLocks noChangeArrowheads="1"/>
          </p:cNvSpPr>
          <p:nvPr/>
        </p:nvSpPr>
        <p:spPr bwMode="auto">
          <a:xfrm>
            <a:off x="1944687" y="4573980"/>
            <a:ext cx="1619721" cy="39177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dirty="0"/>
          </a:p>
        </p:txBody>
      </p:sp>
      <p:sp>
        <p:nvSpPr>
          <p:cNvPr id="72707" name="Rectangle 4"/>
          <p:cNvSpPr>
            <a:spLocks noChangeArrowheads="1"/>
          </p:cNvSpPr>
          <p:nvPr/>
        </p:nvSpPr>
        <p:spPr bwMode="auto">
          <a:xfrm>
            <a:off x="1944687" y="3373830"/>
            <a:ext cx="1618349" cy="111049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800" u="sng" dirty="0"/>
          </a:p>
        </p:txBody>
      </p:sp>
      <p:sp>
        <p:nvSpPr>
          <p:cNvPr id="72708" name="Rectangle 5"/>
          <p:cNvSpPr>
            <a:spLocks noChangeArrowheads="1"/>
          </p:cNvSpPr>
          <p:nvPr/>
        </p:nvSpPr>
        <p:spPr bwMode="auto">
          <a:xfrm>
            <a:off x="1944687" y="1333892"/>
            <a:ext cx="1619721" cy="39177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dirty="0"/>
          </a:p>
        </p:txBody>
      </p:sp>
      <p:sp>
        <p:nvSpPr>
          <p:cNvPr id="72709" name="Rectangle 6"/>
          <p:cNvSpPr>
            <a:spLocks noChangeArrowheads="1"/>
          </p:cNvSpPr>
          <p:nvPr/>
        </p:nvSpPr>
        <p:spPr bwMode="auto">
          <a:xfrm>
            <a:off x="1944687" y="1765692"/>
            <a:ext cx="1618349" cy="11104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10" name="Rectangle 7"/>
          <p:cNvSpPr>
            <a:spLocks noGrp="1" noChangeArrowheads="1"/>
          </p:cNvSpPr>
          <p:nvPr>
            <p:ph type="title"/>
          </p:nvPr>
        </p:nvSpPr>
        <p:spPr>
          <a:xfrm>
            <a:off x="134008" y="82839"/>
            <a:ext cx="8844892" cy="1400530"/>
          </a:xfrm>
        </p:spPr>
        <p:txBody>
          <a:bodyPr/>
          <a:lstStyle/>
          <a:p>
            <a:pPr eaLnBrk="1" hangingPunct="1"/>
            <a:r>
              <a:rPr lang="en-US" altLang="en-US" sz="3600" dirty="0" smtClean="0">
                <a:solidFill>
                  <a:schemeClr val="accent3"/>
                </a:solidFill>
                <a:ea typeface="ＭＳ Ｐゴシック" panose="020B0600070205080204" pitchFamily="34" charset="-128"/>
              </a:rPr>
              <a:t>Even Simple Circuits Aren’t Simple</a:t>
            </a:r>
          </a:p>
        </p:txBody>
      </p:sp>
      <p:sp>
        <p:nvSpPr>
          <p:cNvPr id="72712" name="Rectangle 9"/>
          <p:cNvSpPr>
            <a:spLocks noChangeArrowheads="1"/>
          </p:cNvSpPr>
          <p:nvPr/>
        </p:nvSpPr>
        <p:spPr bwMode="auto">
          <a:xfrm>
            <a:off x="1944687" y="2940442"/>
            <a:ext cx="1619721" cy="39177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dirty="0"/>
          </a:p>
        </p:txBody>
      </p:sp>
      <p:sp>
        <p:nvSpPr>
          <p:cNvPr id="72713" name="Oval 10"/>
          <p:cNvSpPr>
            <a:spLocks noChangeArrowheads="1"/>
          </p:cNvSpPr>
          <p:nvPr/>
        </p:nvSpPr>
        <p:spPr bwMode="auto">
          <a:xfrm>
            <a:off x="2554287" y="1464067"/>
            <a:ext cx="186680" cy="19588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14" name="Oval 11"/>
          <p:cNvSpPr>
            <a:spLocks noChangeArrowheads="1"/>
          </p:cNvSpPr>
          <p:nvPr/>
        </p:nvSpPr>
        <p:spPr bwMode="auto">
          <a:xfrm>
            <a:off x="2773362" y="3048392"/>
            <a:ext cx="186680" cy="1958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15" name="Oval 12"/>
          <p:cNvSpPr>
            <a:spLocks noChangeArrowheads="1"/>
          </p:cNvSpPr>
          <p:nvPr/>
        </p:nvSpPr>
        <p:spPr bwMode="auto">
          <a:xfrm>
            <a:off x="2776537" y="4704155"/>
            <a:ext cx="186680" cy="19588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16" name="Oval 13"/>
          <p:cNvSpPr>
            <a:spLocks noChangeArrowheads="1"/>
          </p:cNvSpPr>
          <p:nvPr/>
        </p:nvSpPr>
        <p:spPr bwMode="auto">
          <a:xfrm>
            <a:off x="3025775" y="1464067"/>
            <a:ext cx="186680" cy="19588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17" name="Oval 14"/>
          <p:cNvSpPr>
            <a:spLocks noChangeArrowheads="1"/>
          </p:cNvSpPr>
          <p:nvPr/>
        </p:nvSpPr>
        <p:spPr bwMode="auto">
          <a:xfrm>
            <a:off x="3386137" y="3069030"/>
            <a:ext cx="186680" cy="195885"/>
          </a:xfrm>
          <a:prstGeom prst="ellipse">
            <a:avLst/>
          </a:prstGeom>
          <a:solidFill>
            <a:srgbClr val="FF3300"/>
          </a:solidFill>
          <a:ln w="9525">
            <a:solidFill>
              <a:srgbClr val="FF3300"/>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18" name="Oval 15"/>
          <p:cNvSpPr>
            <a:spLocks noChangeArrowheads="1"/>
          </p:cNvSpPr>
          <p:nvPr/>
        </p:nvSpPr>
        <p:spPr bwMode="auto">
          <a:xfrm>
            <a:off x="2200275" y="3008705"/>
            <a:ext cx="186680" cy="19588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19" name="Freeform 16"/>
          <p:cNvSpPr>
            <a:spLocks/>
          </p:cNvSpPr>
          <p:nvPr/>
        </p:nvSpPr>
        <p:spPr bwMode="auto">
          <a:xfrm>
            <a:off x="2652712" y="1595831"/>
            <a:ext cx="197661" cy="1241566"/>
          </a:xfrm>
          <a:custGeom>
            <a:avLst/>
            <a:gdLst>
              <a:gd name="T0" fmla="*/ 2147483647 w 144"/>
              <a:gd name="T1" fmla="*/ 0 h 862"/>
              <a:gd name="T2" fmla="*/ 2147483647 w 144"/>
              <a:gd name="T3" fmla="*/ 2147483647 h 862"/>
              <a:gd name="T4" fmla="*/ 2147483647 w 144"/>
              <a:gd name="T5" fmla="*/ 2147483647 h 862"/>
              <a:gd name="T6" fmla="*/ 2147483647 w 144"/>
              <a:gd name="T7" fmla="*/ 2147483647 h 862"/>
              <a:gd name="T8" fmla="*/ 2147483647 w 144"/>
              <a:gd name="T9" fmla="*/ 2147483647 h 862"/>
              <a:gd name="T10" fmla="*/ 0 60000 65536"/>
              <a:gd name="T11" fmla="*/ 0 60000 65536"/>
              <a:gd name="T12" fmla="*/ 0 60000 65536"/>
              <a:gd name="T13" fmla="*/ 0 60000 65536"/>
              <a:gd name="T14" fmla="*/ 0 60000 65536"/>
              <a:gd name="T15" fmla="*/ 0 w 144"/>
              <a:gd name="T16" fmla="*/ 0 h 862"/>
              <a:gd name="T17" fmla="*/ 144 w 144"/>
              <a:gd name="T18" fmla="*/ 862 h 862"/>
            </a:gdLst>
            <a:ahLst/>
            <a:cxnLst>
              <a:cxn ang="T10">
                <a:pos x="T0" y="T1"/>
              </a:cxn>
              <a:cxn ang="T11">
                <a:pos x="T2" y="T3"/>
              </a:cxn>
              <a:cxn ang="T12">
                <a:pos x="T4" y="T5"/>
              </a:cxn>
              <a:cxn ang="T13">
                <a:pos x="T6" y="T7"/>
              </a:cxn>
              <a:cxn ang="T14">
                <a:pos x="T8" y="T9"/>
              </a:cxn>
            </a:cxnLst>
            <a:rect l="T15" t="T16" r="T17" b="T18"/>
            <a:pathLst>
              <a:path w="144" h="862">
                <a:moveTo>
                  <a:pt x="8" y="0"/>
                </a:moveTo>
                <a:cubicBezTo>
                  <a:pt x="4" y="75"/>
                  <a:pt x="0" y="151"/>
                  <a:pt x="8" y="227"/>
                </a:cubicBezTo>
                <a:cubicBezTo>
                  <a:pt x="16" y="303"/>
                  <a:pt x="38" y="379"/>
                  <a:pt x="53" y="454"/>
                </a:cubicBezTo>
                <a:cubicBezTo>
                  <a:pt x="68" y="529"/>
                  <a:pt x="84" y="612"/>
                  <a:pt x="99" y="680"/>
                </a:cubicBezTo>
                <a:cubicBezTo>
                  <a:pt x="114" y="748"/>
                  <a:pt x="129" y="805"/>
                  <a:pt x="144" y="862"/>
                </a:cubicBezTo>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72720" name="Line 17"/>
          <p:cNvSpPr>
            <a:spLocks noChangeShapeType="1"/>
          </p:cNvSpPr>
          <p:nvPr/>
        </p:nvSpPr>
        <p:spPr bwMode="auto">
          <a:xfrm flipV="1">
            <a:off x="2849562" y="2940442"/>
            <a:ext cx="61769" cy="64815"/>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21" name="Freeform 18"/>
          <p:cNvSpPr>
            <a:spLocks/>
          </p:cNvSpPr>
          <p:nvPr/>
        </p:nvSpPr>
        <p:spPr bwMode="auto">
          <a:xfrm>
            <a:off x="3025776" y="1643455"/>
            <a:ext cx="85104" cy="1306381"/>
          </a:xfrm>
          <a:custGeom>
            <a:avLst/>
            <a:gdLst>
              <a:gd name="T0" fmla="*/ 2147483647 w 52"/>
              <a:gd name="T1" fmla="*/ 0 h 862"/>
              <a:gd name="T2" fmla="*/ 2147483647 w 52"/>
              <a:gd name="T3" fmla="*/ 2147483647 h 862"/>
              <a:gd name="T4" fmla="*/ 0 w 52"/>
              <a:gd name="T5" fmla="*/ 2147483647 h 862"/>
              <a:gd name="T6" fmla="*/ 0 60000 65536"/>
              <a:gd name="T7" fmla="*/ 0 60000 65536"/>
              <a:gd name="T8" fmla="*/ 0 60000 65536"/>
              <a:gd name="T9" fmla="*/ 0 w 52"/>
              <a:gd name="T10" fmla="*/ 0 h 862"/>
              <a:gd name="T11" fmla="*/ 52 w 52"/>
              <a:gd name="T12" fmla="*/ 862 h 862"/>
            </a:gdLst>
            <a:ahLst/>
            <a:cxnLst>
              <a:cxn ang="T6">
                <a:pos x="T0" y="T1"/>
              </a:cxn>
              <a:cxn ang="T7">
                <a:pos x="T2" y="T3"/>
              </a:cxn>
              <a:cxn ang="T8">
                <a:pos x="T4" y="T5"/>
              </a:cxn>
            </a:cxnLst>
            <a:rect l="T9" t="T10" r="T11" b="T12"/>
            <a:pathLst>
              <a:path w="52" h="862">
                <a:moveTo>
                  <a:pt x="45" y="0"/>
                </a:moveTo>
                <a:cubicBezTo>
                  <a:pt x="48" y="109"/>
                  <a:pt x="52" y="219"/>
                  <a:pt x="45" y="363"/>
                </a:cubicBezTo>
                <a:cubicBezTo>
                  <a:pt x="38" y="507"/>
                  <a:pt x="19" y="684"/>
                  <a:pt x="0" y="862"/>
                </a:cubicBezTo>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72722" name="Line 19"/>
          <p:cNvSpPr>
            <a:spLocks noChangeShapeType="1"/>
          </p:cNvSpPr>
          <p:nvPr/>
        </p:nvSpPr>
        <p:spPr bwMode="auto">
          <a:xfrm>
            <a:off x="2984501" y="3027756"/>
            <a:ext cx="63142" cy="64814"/>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23" name="Freeform 20"/>
          <p:cNvSpPr>
            <a:spLocks/>
          </p:cNvSpPr>
          <p:nvPr/>
        </p:nvSpPr>
        <p:spPr bwMode="auto">
          <a:xfrm>
            <a:off x="2881311" y="3156342"/>
            <a:ext cx="45719" cy="1371196"/>
          </a:xfrm>
          <a:custGeom>
            <a:avLst/>
            <a:gdLst>
              <a:gd name="T0" fmla="*/ 0 w 1"/>
              <a:gd name="T1" fmla="*/ 0 h 952"/>
              <a:gd name="T2" fmla="*/ 0 w 1"/>
              <a:gd name="T3" fmla="*/ 2147483647 h 952"/>
              <a:gd name="T4" fmla="*/ 0 60000 65536"/>
              <a:gd name="T5" fmla="*/ 0 60000 65536"/>
              <a:gd name="T6" fmla="*/ 0 w 1"/>
              <a:gd name="T7" fmla="*/ 0 h 952"/>
              <a:gd name="T8" fmla="*/ 1 w 1"/>
              <a:gd name="T9" fmla="*/ 952 h 952"/>
            </a:gdLst>
            <a:ahLst/>
            <a:cxnLst>
              <a:cxn ang="T4">
                <a:pos x="T0" y="T1"/>
              </a:cxn>
              <a:cxn ang="T5">
                <a:pos x="T2" y="T3"/>
              </a:cxn>
            </a:cxnLst>
            <a:rect l="T6" t="T7" r="T8" b="T9"/>
            <a:pathLst>
              <a:path w="1" h="952">
                <a:moveTo>
                  <a:pt x="0" y="0"/>
                </a:moveTo>
                <a:cubicBezTo>
                  <a:pt x="0" y="0"/>
                  <a:pt x="0" y="476"/>
                  <a:pt x="0" y="952"/>
                </a:cubicBezTo>
              </a:path>
            </a:pathLst>
          </a:custGeom>
          <a:solidFill>
            <a:srgbClr val="000000"/>
          </a:solidFill>
          <a:ln w="28575">
            <a:solidFill>
              <a:srgbClr val="000000"/>
            </a:solidFill>
            <a:round/>
            <a:headEnd/>
            <a:tailEnd/>
          </a:ln>
        </p:spPr>
        <p:txBody>
          <a:bodyPr/>
          <a:lstStyle/>
          <a:p>
            <a:endParaRPr lang="en-GB" dirty="0"/>
          </a:p>
        </p:txBody>
      </p:sp>
      <p:sp>
        <p:nvSpPr>
          <p:cNvPr id="72724" name="Line 21"/>
          <p:cNvSpPr>
            <a:spLocks noChangeShapeType="1"/>
          </p:cNvSpPr>
          <p:nvPr/>
        </p:nvSpPr>
        <p:spPr bwMode="auto">
          <a:xfrm>
            <a:off x="2817812" y="4667642"/>
            <a:ext cx="124911"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25" name="Freeform 22"/>
          <p:cNvSpPr>
            <a:spLocks/>
          </p:cNvSpPr>
          <p:nvPr/>
        </p:nvSpPr>
        <p:spPr bwMode="auto">
          <a:xfrm>
            <a:off x="2881311" y="4883543"/>
            <a:ext cx="45719" cy="1241566"/>
          </a:xfrm>
          <a:custGeom>
            <a:avLst/>
            <a:gdLst>
              <a:gd name="T0" fmla="*/ 0 w 1"/>
              <a:gd name="T1" fmla="*/ 0 h 862"/>
              <a:gd name="T2" fmla="*/ 0 w 1"/>
              <a:gd name="T3" fmla="*/ 2147483647 h 862"/>
              <a:gd name="T4" fmla="*/ 0 w 1"/>
              <a:gd name="T5" fmla="*/ 2147483647 h 862"/>
              <a:gd name="T6" fmla="*/ 0 60000 65536"/>
              <a:gd name="T7" fmla="*/ 0 60000 65536"/>
              <a:gd name="T8" fmla="*/ 0 60000 65536"/>
              <a:gd name="T9" fmla="*/ 0 w 1"/>
              <a:gd name="T10" fmla="*/ 0 h 862"/>
              <a:gd name="T11" fmla="*/ 1 w 1"/>
              <a:gd name="T12" fmla="*/ 862 h 862"/>
            </a:gdLst>
            <a:ahLst/>
            <a:cxnLst>
              <a:cxn ang="T6">
                <a:pos x="T0" y="T1"/>
              </a:cxn>
              <a:cxn ang="T7">
                <a:pos x="T2" y="T3"/>
              </a:cxn>
              <a:cxn ang="T8">
                <a:pos x="T4" y="T5"/>
              </a:cxn>
            </a:cxnLst>
            <a:rect l="T9" t="T10" r="T11" b="T12"/>
            <a:pathLst>
              <a:path w="1" h="862">
                <a:moveTo>
                  <a:pt x="0" y="0"/>
                </a:moveTo>
                <a:cubicBezTo>
                  <a:pt x="0" y="295"/>
                  <a:pt x="0" y="590"/>
                  <a:pt x="0" y="726"/>
                </a:cubicBezTo>
                <a:cubicBezTo>
                  <a:pt x="0" y="862"/>
                  <a:pt x="0" y="839"/>
                  <a:pt x="0" y="817"/>
                </a:cubicBezTo>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72726" name="Freeform 23"/>
          <p:cNvSpPr>
            <a:spLocks/>
          </p:cNvSpPr>
          <p:nvPr/>
        </p:nvSpPr>
        <p:spPr bwMode="auto">
          <a:xfrm>
            <a:off x="2089150" y="3299218"/>
            <a:ext cx="684949" cy="2112968"/>
          </a:xfrm>
          <a:custGeom>
            <a:avLst/>
            <a:gdLst>
              <a:gd name="T0" fmla="*/ 2147483647 w 499"/>
              <a:gd name="T1" fmla="*/ 2147483647 h 1467"/>
              <a:gd name="T2" fmla="*/ 2147483647 w 499"/>
              <a:gd name="T3" fmla="*/ 2147483647 h 1467"/>
              <a:gd name="T4" fmla="*/ 0 w 499"/>
              <a:gd name="T5" fmla="*/ 2147483647 h 1467"/>
              <a:gd name="T6" fmla="*/ 2147483647 w 499"/>
              <a:gd name="T7" fmla="*/ 0 h 1467"/>
              <a:gd name="T8" fmla="*/ 0 60000 65536"/>
              <a:gd name="T9" fmla="*/ 0 60000 65536"/>
              <a:gd name="T10" fmla="*/ 0 60000 65536"/>
              <a:gd name="T11" fmla="*/ 0 60000 65536"/>
              <a:gd name="T12" fmla="*/ 0 w 499"/>
              <a:gd name="T13" fmla="*/ 0 h 1467"/>
              <a:gd name="T14" fmla="*/ 499 w 499"/>
              <a:gd name="T15" fmla="*/ 1467 h 1467"/>
            </a:gdLst>
            <a:ahLst/>
            <a:cxnLst>
              <a:cxn ang="T8">
                <a:pos x="T0" y="T1"/>
              </a:cxn>
              <a:cxn ang="T9">
                <a:pos x="T2" y="T3"/>
              </a:cxn>
              <a:cxn ang="T10">
                <a:pos x="T4" y="T5"/>
              </a:cxn>
              <a:cxn ang="T11">
                <a:pos x="T6" y="T7"/>
              </a:cxn>
            </a:cxnLst>
            <a:rect l="T12" t="T13" r="T14" b="T15"/>
            <a:pathLst>
              <a:path w="499" h="1467">
                <a:moveTo>
                  <a:pt x="499" y="1180"/>
                </a:moveTo>
                <a:cubicBezTo>
                  <a:pt x="495" y="1312"/>
                  <a:pt x="491" y="1445"/>
                  <a:pt x="408" y="1452"/>
                </a:cubicBezTo>
                <a:cubicBezTo>
                  <a:pt x="325" y="1459"/>
                  <a:pt x="0" y="1467"/>
                  <a:pt x="0" y="1225"/>
                </a:cubicBezTo>
                <a:cubicBezTo>
                  <a:pt x="0" y="983"/>
                  <a:pt x="204" y="491"/>
                  <a:pt x="408" y="0"/>
                </a:cubicBezTo>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72727" name="Line 24"/>
          <p:cNvSpPr>
            <a:spLocks noChangeShapeType="1"/>
          </p:cNvSpPr>
          <p:nvPr/>
        </p:nvSpPr>
        <p:spPr bwMode="auto">
          <a:xfrm>
            <a:off x="2665412" y="3226192"/>
            <a:ext cx="124911" cy="100823"/>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28" name="Line 25"/>
          <p:cNvSpPr>
            <a:spLocks noChangeShapeType="1"/>
          </p:cNvSpPr>
          <p:nvPr/>
        </p:nvSpPr>
        <p:spPr bwMode="auto">
          <a:xfrm>
            <a:off x="2416175" y="3116655"/>
            <a:ext cx="249821" cy="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29" name="Line 26"/>
          <p:cNvSpPr>
            <a:spLocks noChangeShapeType="1"/>
          </p:cNvSpPr>
          <p:nvPr/>
        </p:nvSpPr>
        <p:spPr bwMode="auto">
          <a:xfrm>
            <a:off x="2705100" y="3043630"/>
            <a:ext cx="0" cy="13107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30" name="Line 27"/>
          <p:cNvSpPr>
            <a:spLocks noChangeShapeType="1"/>
          </p:cNvSpPr>
          <p:nvPr/>
        </p:nvSpPr>
        <p:spPr bwMode="auto">
          <a:xfrm flipH="1">
            <a:off x="3097212" y="3188092"/>
            <a:ext cx="373359"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31" name="Line 28"/>
          <p:cNvSpPr>
            <a:spLocks noChangeShapeType="1"/>
          </p:cNvSpPr>
          <p:nvPr/>
        </p:nvSpPr>
        <p:spPr bwMode="auto">
          <a:xfrm flipV="1">
            <a:off x="2928937" y="3227780"/>
            <a:ext cx="93340" cy="9794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32" name="Oval 29"/>
          <p:cNvSpPr>
            <a:spLocks noChangeArrowheads="1"/>
          </p:cNvSpPr>
          <p:nvPr/>
        </p:nvSpPr>
        <p:spPr bwMode="auto">
          <a:xfrm>
            <a:off x="2233612" y="1467242"/>
            <a:ext cx="186680" cy="19588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33" name="Freeform 30"/>
          <p:cNvSpPr>
            <a:spLocks/>
          </p:cNvSpPr>
          <p:nvPr/>
        </p:nvSpPr>
        <p:spPr bwMode="auto">
          <a:xfrm>
            <a:off x="2300287" y="1667267"/>
            <a:ext cx="404931" cy="1176752"/>
          </a:xfrm>
          <a:custGeom>
            <a:avLst/>
            <a:gdLst>
              <a:gd name="T0" fmla="*/ 2147483647 w 295"/>
              <a:gd name="T1" fmla="*/ 0 h 817"/>
              <a:gd name="T2" fmla="*/ 2147483647 w 295"/>
              <a:gd name="T3" fmla="*/ 2147483647 h 817"/>
              <a:gd name="T4" fmla="*/ 2147483647 w 295"/>
              <a:gd name="T5" fmla="*/ 2147483647 h 817"/>
              <a:gd name="T6" fmla="*/ 2147483647 w 295"/>
              <a:gd name="T7" fmla="*/ 2147483647 h 817"/>
              <a:gd name="T8" fmla="*/ 2147483647 w 295"/>
              <a:gd name="T9" fmla="*/ 2147483647 h 817"/>
              <a:gd name="T10" fmla="*/ 0 60000 65536"/>
              <a:gd name="T11" fmla="*/ 0 60000 65536"/>
              <a:gd name="T12" fmla="*/ 0 60000 65536"/>
              <a:gd name="T13" fmla="*/ 0 60000 65536"/>
              <a:gd name="T14" fmla="*/ 0 60000 65536"/>
              <a:gd name="T15" fmla="*/ 0 w 295"/>
              <a:gd name="T16" fmla="*/ 0 h 817"/>
              <a:gd name="T17" fmla="*/ 295 w 295"/>
              <a:gd name="T18" fmla="*/ 817 h 817"/>
            </a:gdLst>
            <a:ahLst/>
            <a:cxnLst>
              <a:cxn ang="T10">
                <a:pos x="T0" y="T1"/>
              </a:cxn>
              <a:cxn ang="T11">
                <a:pos x="T2" y="T3"/>
              </a:cxn>
              <a:cxn ang="T12">
                <a:pos x="T4" y="T5"/>
              </a:cxn>
              <a:cxn ang="T13">
                <a:pos x="T6" y="T7"/>
              </a:cxn>
              <a:cxn ang="T14">
                <a:pos x="T8" y="T9"/>
              </a:cxn>
            </a:cxnLst>
            <a:rect l="T15" t="T16" r="T17" b="T18"/>
            <a:pathLst>
              <a:path w="295" h="817">
                <a:moveTo>
                  <a:pt x="23" y="0"/>
                </a:moveTo>
                <a:cubicBezTo>
                  <a:pt x="11" y="117"/>
                  <a:pt x="0" y="235"/>
                  <a:pt x="23" y="318"/>
                </a:cubicBezTo>
                <a:cubicBezTo>
                  <a:pt x="46" y="401"/>
                  <a:pt x="121" y="431"/>
                  <a:pt x="159" y="499"/>
                </a:cubicBezTo>
                <a:cubicBezTo>
                  <a:pt x="197" y="567"/>
                  <a:pt x="227" y="673"/>
                  <a:pt x="250" y="726"/>
                </a:cubicBezTo>
                <a:cubicBezTo>
                  <a:pt x="273" y="779"/>
                  <a:pt x="284" y="798"/>
                  <a:pt x="295" y="81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72734" name="Line 31"/>
          <p:cNvSpPr>
            <a:spLocks noChangeShapeType="1"/>
          </p:cNvSpPr>
          <p:nvPr/>
        </p:nvSpPr>
        <p:spPr bwMode="auto">
          <a:xfrm flipV="1">
            <a:off x="2689225" y="2948380"/>
            <a:ext cx="124910" cy="64814"/>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35" name="Oval 32"/>
          <p:cNvSpPr>
            <a:spLocks noChangeArrowheads="1"/>
          </p:cNvSpPr>
          <p:nvPr/>
        </p:nvSpPr>
        <p:spPr bwMode="auto">
          <a:xfrm>
            <a:off x="3159125" y="4700980"/>
            <a:ext cx="186680" cy="19588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36" name="Freeform 33"/>
          <p:cNvSpPr>
            <a:spLocks/>
          </p:cNvSpPr>
          <p:nvPr/>
        </p:nvSpPr>
        <p:spPr bwMode="auto">
          <a:xfrm>
            <a:off x="2844800" y="4956568"/>
            <a:ext cx="343161" cy="1012554"/>
          </a:xfrm>
          <a:custGeom>
            <a:avLst/>
            <a:gdLst>
              <a:gd name="T0" fmla="*/ 2147483647 w 250"/>
              <a:gd name="T1" fmla="*/ 2147483647 h 703"/>
              <a:gd name="T2" fmla="*/ 2147483647 w 250"/>
              <a:gd name="T3" fmla="*/ 2147483647 h 703"/>
              <a:gd name="T4" fmla="*/ 2147483647 w 250"/>
              <a:gd name="T5" fmla="*/ 2147483647 h 703"/>
              <a:gd name="T6" fmla="*/ 2147483647 w 250"/>
              <a:gd name="T7" fmla="*/ 0 h 703"/>
              <a:gd name="T8" fmla="*/ 0 60000 65536"/>
              <a:gd name="T9" fmla="*/ 0 60000 65536"/>
              <a:gd name="T10" fmla="*/ 0 60000 65536"/>
              <a:gd name="T11" fmla="*/ 0 60000 65536"/>
              <a:gd name="T12" fmla="*/ 0 w 250"/>
              <a:gd name="T13" fmla="*/ 0 h 703"/>
              <a:gd name="T14" fmla="*/ 250 w 250"/>
              <a:gd name="T15" fmla="*/ 703 h 703"/>
            </a:gdLst>
            <a:ahLst/>
            <a:cxnLst>
              <a:cxn ang="T8">
                <a:pos x="T0" y="T1"/>
              </a:cxn>
              <a:cxn ang="T9">
                <a:pos x="T2" y="T3"/>
              </a:cxn>
              <a:cxn ang="T10">
                <a:pos x="T4" y="T5"/>
              </a:cxn>
              <a:cxn ang="T11">
                <a:pos x="T6" y="T7"/>
              </a:cxn>
            </a:cxnLst>
            <a:rect l="T12" t="T13" r="T14" b="T15"/>
            <a:pathLst>
              <a:path w="250" h="703">
                <a:moveTo>
                  <a:pt x="23" y="136"/>
                </a:moveTo>
                <a:cubicBezTo>
                  <a:pt x="11" y="230"/>
                  <a:pt x="0" y="325"/>
                  <a:pt x="23" y="408"/>
                </a:cubicBezTo>
                <a:cubicBezTo>
                  <a:pt x="46" y="491"/>
                  <a:pt x="121" y="703"/>
                  <a:pt x="159" y="635"/>
                </a:cubicBezTo>
                <a:cubicBezTo>
                  <a:pt x="197" y="567"/>
                  <a:pt x="223" y="283"/>
                  <a:pt x="250" y="0"/>
                </a:cubicBezTo>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72737" name="Line 34"/>
          <p:cNvSpPr>
            <a:spLocks noChangeShapeType="1"/>
          </p:cNvSpPr>
          <p:nvPr/>
        </p:nvSpPr>
        <p:spPr bwMode="auto">
          <a:xfrm>
            <a:off x="3168650" y="4956567"/>
            <a:ext cx="124910" cy="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38" name="Freeform 35"/>
          <p:cNvSpPr>
            <a:spLocks/>
          </p:cNvSpPr>
          <p:nvPr/>
        </p:nvSpPr>
        <p:spPr bwMode="auto">
          <a:xfrm>
            <a:off x="2968625" y="3292868"/>
            <a:ext cx="291001" cy="1306382"/>
          </a:xfrm>
          <a:custGeom>
            <a:avLst/>
            <a:gdLst>
              <a:gd name="T0" fmla="*/ 2147483647 w 212"/>
              <a:gd name="T1" fmla="*/ 2147483647 h 907"/>
              <a:gd name="T2" fmla="*/ 2147483647 w 212"/>
              <a:gd name="T3" fmla="*/ 2147483647 h 907"/>
              <a:gd name="T4" fmla="*/ 0 w 212"/>
              <a:gd name="T5" fmla="*/ 0 h 907"/>
              <a:gd name="T6" fmla="*/ 0 60000 65536"/>
              <a:gd name="T7" fmla="*/ 0 60000 65536"/>
              <a:gd name="T8" fmla="*/ 0 60000 65536"/>
              <a:gd name="T9" fmla="*/ 0 w 212"/>
              <a:gd name="T10" fmla="*/ 0 h 907"/>
              <a:gd name="T11" fmla="*/ 212 w 212"/>
              <a:gd name="T12" fmla="*/ 907 h 907"/>
            </a:gdLst>
            <a:ahLst/>
            <a:cxnLst>
              <a:cxn ang="T6">
                <a:pos x="T0" y="T1"/>
              </a:cxn>
              <a:cxn ang="T7">
                <a:pos x="T2" y="T3"/>
              </a:cxn>
              <a:cxn ang="T8">
                <a:pos x="T4" y="T5"/>
              </a:cxn>
            </a:cxnLst>
            <a:rect l="T9" t="T10" r="T11" b="T12"/>
            <a:pathLst>
              <a:path w="212" h="907">
                <a:moveTo>
                  <a:pt x="182" y="907"/>
                </a:moveTo>
                <a:cubicBezTo>
                  <a:pt x="197" y="733"/>
                  <a:pt x="212" y="559"/>
                  <a:pt x="182" y="408"/>
                </a:cubicBezTo>
                <a:cubicBezTo>
                  <a:pt x="152" y="257"/>
                  <a:pt x="76" y="128"/>
                  <a:pt x="0" y="0"/>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72739" name="Line 36"/>
          <p:cNvSpPr>
            <a:spLocks noChangeShapeType="1"/>
          </p:cNvSpPr>
          <p:nvPr/>
        </p:nvSpPr>
        <p:spPr bwMode="auto">
          <a:xfrm>
            <a:off x="3097212" y="3107130"/>
            <a:ext cx="0" cy="13107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72740" name="Text Box 37"/>
          <p:cNvSpPr txBox="1">
            <a:spLocks noChangeArrowheads="1"/>
          </p:cNvSpPr>
          <p:nvPr/>
        </p:nvSpPr>
        <p:spPr bwMode="auto">
          <a:xfrm>
            <a:off x="227013" y="1262456"/>
            <a:ext cx="12271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solidFill>
                  <a:srgbClr val="FFFF00"/>
                </a:solidFill>
              </a:rPr>
              <a:t>Lower tier area </a:t>
            </a:r>
          </a:p>
          <a:p>
            <a:pPr algn="ctr" eaLnBrk="1" hangingPunct="1"/>
            <a:r>
              <a:rPr lang="en-US" altLang="en-US" sz="1400" dirty="0">
                <a:solidFill>
                  <a:srgbClr val="FFFF00"/>
                </a:solidFill>
              </a:rPr>
              <a:t>(e.g., thalamus)</a:t>
            </a:r>
          </a:p>
        </p:txBody>
      </p:sp>
      <p:sp>
        <p:nvSpPr>
          <p:cNvPr id="72741" name="Text Box 38"/>
          <p:cNvSpPr txBox="1">
            <a:spLocks noChangeArrowheads="1"/>
          </p:cNvSpPr>
          <p:nvPr/>
        </p:nvSpPr>
        <p:spPr bwMode="auto">
          <a:xfrm>
            <a:off x="0" y="2784867"/>
            <a:ext cx="16197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solidFill>
                  <a:srgbClr val="FFFF00"/>
                </a:solidFill>
              </a:rPr>
              <a:t>Middle tier area </a:t>
            </a:r>
          </a:p>
          <a:p>
            <a:pPr algn="ctr" eaLnBrk="1" hangingPunct="1"/>
            <a:r>
              <a:rPr lang="en-US" altLang="en-US" sz="1400" dirty="0">
                <a:solidFill>
                  <a:srgbClr val="FFFF00"/>
                </a:solidFill>
              </a:rPr>
              <a:t>(e.g., V1, primary visual cortex)</a:t>
            </a:r>
          </a:p>
        </p:txBody>
      </p:sp>
      <p:sp>
        <p:nvSpPr>
          <p:cNvPr id="72742" name="Text Box 39"/>
          <p:cNvSpPr txBox="1">
            <a:spLocks noChangeArrowheads="1"/>
          </p:cNvSpPr>
          <p:nvPr/>
        </p:nvSpPr>
        <p:spPr bwMode="auto">
          <a:xfrm>
            <a:off x="0" y="4369192"/>
            <a:ext cx="16197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solidFill>
                  <a:srgbClr val="FFFF00"/>
                </a:solidFill>
              </a:rPr>
              <a:t>Higher tier area </a:t>
            </a:r>
          </a:p>
          <a:p>
            <a:pPr algn="ctr" eaLnBrk="1" hangingPunct="1"/>
            <a:r>
              <a:rPr lang="en-US" altLang="en-US" sz="1400" dirty="0">
                <a:solidFill>
                  <a:srgbClr val="FFFF00"/>
                </a:solidFill>
              </a:rPr>
              <a:t>(e.g., V2, secondary visual cortex)</a:t>
            </a:r>
          </a:p>
        </p:txBody>
      </p:sp>
      <p:sp>
        <p:nvSpPr>
          <p:cNvPr id="72743" name="Rectangle 40"/>
          <p:cNvSpPr>
            <a:spLocks noChangeArrowheads="1"/>
          </p:cNvSpPr>
          <p:nvPr/>
        </p:nvSpPr>
        <p:spPr bwMode="auto">
          <a:xfrm>
            <a:off x="2513013" y="2722955"/>
            <a:ext cx="684950" cy="78498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72744" name="Text Box 41"/>
          <p:cNvSpPr txBox="1">
            <a:spLocks noChangeArrowheads="1"/>
          </p:cNvSpPr>
          <p:nvPr/>
        </p:nvSpPr>
        <p:spPr bwMode="auto">
          <a:xfrm rot="-5400000">
            <a:off x="2598612" y="6179932"/>
            <a:ext cx="37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solidFill>
                  <a:srgbClr val="00FF00"/>
                </a:solidFill>
              </a:rPr>
              <a:t>…</a:t>
            </a:r>
          </a:p>
        </p:txBody>
      </p:sp>
      <p:sp>
        <p:nvSpPr>
          <p:cNvPr id="72745" name="Text Box 42"/>
          <p:cNvSpPr txBox="1">
            <a:spLocks noChangeArrowheads="1"/>
          </p:cNvSpPr>
          <p:nvPr/>
        </p:nvSpPr>
        <p:spPr bwMode="auto">
          <a:xfrm>
            <a:off x="4087812" y="1189430"/>
            <a:ext cx="16979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solidFill>
                  <a:srgbClr val="FFFF00"/>
                </a:solidFill>
              </a:rPr>
              <a:t>gray matter</a:t>
            </a:r>
            <a:br>
              <a:rPr lang="en-US" altLang="en-US" sz="1400" dirty="0">
                <a:solidFill>
                  <a:srgbClr val="FFFF00"/>
                </a:solidFill>
              </a:rPr>
            </a:br>
            <a:r>
              <a:rPr lang="en-US" altLang="en-US" sz="1400" dirty="0">
                <a:solidFill>
                  <a:srgbClr val="FFFF00"/>
                </a:solidFill>
              </a:rPr>
              <a:t>(dendrites, cell bodies </a:t>
            </a:r>
          </a:p>
          <a:p>
            <a:pPr algn="ctr" eaLnBrk="1" hangingPunct="1"/>
            <a:r>
              <a:rPr lang="en-US" altLang="en-US" sz="1400" dirty="0">
                <a:solidFill>
                  <a:srgbClr val="FFFF00"/>
                </a:solidFill>
              </a:rPr>
              <a:t>&amp; synapses)</a:t>
            </a:r>
          </a:p>
        </p:txBody>
      </p:sp>
      <p:sp>
        <p:nvSpPr>
          <p:cNvPr id="72746" name="Text Box 43"/>
          <p:cNvSpPr txBox="1">
            <a:spLocks noChangeArrowheads="1"/>
          </p:cNvSpPr>
          <p:nvPr/>
        </p:nvSpPr>
        <p:spPr bwMode="auto">
          <a:xfrm>
            <a:off x="4494213" y="2040331"/>
            <a:ext cx="9965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solidFill>
                  <a:srgbClr val="FFFF00"/>
                </a:solidFill>
              </a:rPr>
              <a:t>white matter</a:t>
            </a:r>
          </a:p>
          <a:p>
            <a:pPr algn="ctr" eaLnBrk="1" hangingPunct="1"/>
            <a:r>
              <a:rPr lang="en-US" altLang="en-US" sz="1400" dirty="0">
                <a:solidFill>
                  <a:srgbClr val="FFFF00"/>
                </a:solidFill>
              </a:rPr>
              <a:t>(axons)</a:t>
            </a:r>
          </a:p>
        </p:txBody>
      </p:sp>
      <p:sp>
        <p:nvSpPr>
          <p:cNvPr id="72747" name="Line 44"/>
          <p:cNvSpPr>
            <a:spLocks noChangeShapeType="1"/>
          </p:cNvSpPr>
          <p:nvPr/>
        </p:nvSpPr>
        <p:spPr bwMode="auto">
          <a:xfrm flipH="1">
            <a:off x="3887786" y="2341955"/>
            <a:ext cx="623181"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72748" name="Line 45"/>
          <p:cNvSpPr>
            <a:spLocks noChangeShapeType="1"/>
          </p:cNvSpPr>
          <p:nvPr/>
        </p:nvSpPr>
        <p:spPr bwMode="auto">
          <a:xfrm flipH="1">
            <a:off x="3887787" y="1549792"/>
            <a:ext cx="188053"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47" name="Rectangle 8"/>
          <p:cNvSpPr>
            <a:spLocks noGrp="1" noChangeArrowheads="1"/>
          </p:cNvSpPr>
          <p:nvPr>
            <p:ph idx="1"/>
          </p:nvPr>
        </p:nvSpPr>
        <p:spPr>
          <a:xfrm>
            <a:off x="3605214" y="2778995"/>
            <a:ext cx="6711654" cy="4079005"/>
          </a:xfrm>
        </p:spPr>
        <p:txBody>
          <a:bodyPr>
            <a:normAutofit fontScale="92500" lnSpcReduction="10000"/>
          </a:bodyPr>
          <a:lstStyle/>
          <a:p>
            <a:pPr marL="0" indent="0" eaLnBrk="1" hangingPunct="1">
              <a:buFontTx/>
              <a:buNone/>
            </a:pPr>
            <a:r>
              <a:rPr lang="en-US" altLang="en-US" sz="1400" b="1" dirty="0" smtClean="0">
                <a:ea typeface="ＭＳ Ｐゴシック" panose="020B0600070205080204" pitchFamily="34" charset="-128"/>
              </a:rPr>
              <a:t>Will BOLD activation from the blue</a:t>
            </a:r>
            <a:r>
              <a:rPr lang="en-US" altLang="en-US" sz="1400" b="1" dirty="0" smtClean="0">
                <a:solidFill>
                  <a:srgbClr val="3366FF"/>
                </a:solidFill>
                <a:ea typeface="ＭＳ Ｐゴシック" panose="020B0600070205080204" pitchFamily="34" charset="-128"/>
              </a:rPr>
              <a:t> </a:t>
            </a:r>
            <a:r>
              <a:rPr lang="en-US" altLang="en-US" sz="1400" b="1" dirty="0" smtClean="0">
                <a:ea typeface="ＭＳ Ｐゴシック" panose="020B0600070205080204" pitchFamily="34" charset="-128"/>
              </a:rPr>
              <a:t>voxel reflects: </a:t>
            </a:r>
          </a:p>
          <a:p>
            <a:pPr marL="0" indent="0" eaLnBrk="1" hangingPunct="1"/>
            <a:endParaRPr lang="en-US" altLang="en-US" sz="1400" dirty="0" smtClean="0">
              <a:ea typeface="ＭＳ Ｐゴシック" panose="020B0600070205080204" pitchFamily="34" charset="-128"/>
            </a:endParaRPr>
          </a:p>
          <a:p>
            <a:pPr marL="0" indent="0" eaLnBrk="1" hangingPunct="1"/>
            <a:r>
              <a:rPr lang="en-US" altLang="en-US" sz="1400" dirty="0" smtClean="0">
                <a:ea typeface="ＭＳ Ｐゴシック" panose="020B0600070205080204" pitchFamily="34" charset="-128"/>
              </a:rPr>
              <a:t> output of the black neuron (action potentials)?</a:t>
            </a:r>
          </a:p>
          <a:p>
            <a:pPr marL="0" indent="0" eaLnBrk="1" hangingPunct="1"/>
            <a:endParaRPr lang="en-US" altLang="en-US" sz="1400" dirty="0" smtClean="0">
              <a:ea typeface="ＭＳ Ｐゴシック" panose="020B0600070205080204" pitchFamily="34" charset="-128"/>
            </a:endParaRPr>
          </a:p>
          <a:p>
            <a:pPr marL="0" indent="0" eaLnBrk="1" hangingPunct="1"/>
            <a:r>
              <a:rPr lang="en-US" altLang="en-US" sz="1400" dirty="0" smtClean="0">
                <a:ea typeface="ＭＳ Ｐゴシック" panose="020B0600070205080204" pitchFamily="34" charset="-128"/>
              </a:rPr>
              <a:t> excitatory input (green synapses)?</a:t>
            </a:r>
          </a:p>
          <a:p>
            <a:pPr marL="0" indent="0" eaLnBrk="1" hangingPunct="1"/>
            <a:endParaRPr lang="en-US" altLang="en-US" sz="1400" dirty="0" smtClean="0">
              <a:ea typeface="ＭＳ Ｐゴシック" panose="020B0600070205080204" pitchFamily="34" charset="-128"/>
            </a:endParaRPr>
          </a:p>
          <a:p>
            <a:pPr marL="0" indent="0" eaLnBrk="1" hangingPunct="1"/>
            <a:r>
              <a:rPr lang="en-US" altLang="en-US" sz="1400" dirty="0" smtClean="0">
                <a:ea typeface="ＭＳ Ｐゴシック" panose="020B0600070205080204" pitchFamily="34" charset="-128"/>
              </a:rPr>
              <a:t> inhibitory input (red synapses)?</a:t>
            </a:r>
          </a:p>
          <a:p>
            <a:pPr marL="0" indent="0" eaLnBrk="1" hangingPunct="1"/>
            <a:endParaRPr lang="en-US" altLang="en-US" sz="1400" dirty="0" smtClean="0">
              <a:ea typeface="ＭＳ Ｐゴシック" panose="020B0600070205080204" pitchFamily="34" charset="-128"/>
            </a:endParaRPr>
          </a:p>
          <a:p>
            <a:pPr marL="0" indent="0" eaLnBrk="1" hangingPunct="1"/>
            <a:r>
              <a:rPr lang="en-US" altLang="en-US" sz="1400" dirty="0" smtClean="0">
                <a:ea typeface="ＭＳ Ｐゴシック" panose="020B0600070205080204" pitchFamily="34" charset="-128"/>
              </a:rPr>
              <a:t> inputs from the same layer (which constitute ~80% of synapses)?</a:t>
            </a:r>
          </a:p>
          <a:p>
            <a:pPr marL="0" indent="0" eaLnBrk="1" hangingPunct="1"/>
            <a:endParaRPr lang="en-US" altLang="en-US" sz="1400" dirty="0" smtClean="0">
              <a:ea typeface="ＭＳ Ｐゴシック" panose="020B0600070205080204" pitchFamily="34" charset="-128"/>
            </a:endParaRPr>
          </a:p>
          <a:p>
            <a:pPr marL="0" indent="0" eaLnBrk="1" hangingPunct="1"/>
            <a:r>
              <a:rPr lang="en-US" altLang="en-US" sz="1400" dirty="0" smtClean="0">
                <a:ea typeface="ＭＳ Ｐゴシック" panose="020B0600070205080204" pitchFamily="34" charset="-128"/>
              </a:rPr>
              <a:t> feedforward projections (from lower-tier areas)?</a:t>
            </a:r>
          </a:p>
          <a:p>
            <a:pPr marL="0" indent="0" eaLnBrk="1" hangingPunct="1"/>
            <a:endParaRPr lang="en-US" altLang="en-US" sz="1400" dirty="0" smtClean="0">
              <a:ea typeface="ＭＳ Ｐゴシック" panose="020B0600070205080204" pitchFamily="34" charset="-128"/>
            </a:endParaRPr>
          </a:p>
          <a:p>
            <a:pPr marL="0" indent="0" eaLnBrk="1" hangingPunct="1"/>
            <a:r>
              <a:rPr lang="en-US" altLang="en-US" sz="1400" dirty="0" smtClean="0">
                <a:ea typeface="ＭＳ Ｐゴシック" panose="020B0600070205080204" pitchFamily="34" charset="-128"/>
              </a:rPr>
              <a:t> feedback projections (from higher-tier areas)?</a:t>
            </a:r>
          </a:p>
        </p:txBody>
      </p:sp>
    </p:spTree>
    <p:extLst>
      <p:ext uri="{BB962C8B-B14F-4D97-AF65-F5344CB8AC3E}">
        <p14:creationId xmlns:p14="http://schemas.microsoft.com/office/powerpoint/2010/main" val="902661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64558" y="109818"/>
            <a:ext cx="7055380" cy="1400530"/>
          </a:xfrm>
        </p:spPr>
        <p:txBody>
          <a:bodyPr/>
          <a:lstStyle/>
          <a:p>
            <a:pPr eaLnBrk="1" hangingPunct="1"/>
            <a:r>
              <a:rPr lang="en-US" altLang="en-US" dirty="0" smtClean="0">
                <a:solidFill>
                  <a:schemeClr val="accent3"/>
                </a:solidFill>
                <a:ea typeface="ＭＳ Ｐゴシック" panose="020B0600070205080204" pitchFamily="34" charset="-128"/>
              </a:rPr>
              <a:t>Stimulus to BOLD</a:t>
            </a:r>
          </a:p>
        </p:txBody>
      </p:sp>
      <p:pic>
        <p:nvPicPr>
          <p:cNvPr id="808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395745"/>
            <a:ext cx="81057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4"/>
          <p:cNvSpPr>
            <a:spLocks noChangeArrowheads="1"/>
          </p:cNvSpPr>
          <p:nvPr/>
        </p:nvSpPr>
        <p:spPr bwMode="auto">
          <a:xfrm>
            <a:off x="2024063" y="5672470"/>
            <a:ext cx="5095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Source: Arthurs &amp; Boniface, 2002, </a:t>
            </a:r>
            <a:r>
              <a:rPr lang="en-US" altLang="en-US" sz="1400" i="1" dirty="0"/>
              <a:t>Trends in Neurosciences</a:t>
            </a:r>
          </a:p>
        </p:txBody>
      </p:sp>
      <p:sp>
        <p:nvSpPr>
          <p:cNvPr id="80900" name="Oval 5"/>
          <p:cNvSpPr>
            <a:spLocks noChangeArrowheads="1"/>
          </p:cNvSpPr>
          <p:nvPr/>
        </p:nvSpPr>
        <p:spPr bwMode="auto">
          <a:xfrm>
            <a:off x="2916238" y="1176670"/>
            <a:ext cx="3636962" cy="2057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Tree>
    <p:extLst>
      <p:ext uri="{BB962C8B-B14F-4D97-AF65-F5344CB8AC3E}">
        <p14:creationId xmlns:p14="http://schemas.microsoft.com/office/powerpoint/2010/main" val="3278727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The MRI Scanner</a:t>
            </a:r>
            <a:endParaRPr lang="en-US" dirty="0">
              <a:solidFill>
                <a:schemeClr val="accent3"/>
              </a:solidFill>
            </a:endParaRPr>
          </a:p>
        </p:txBody>
      </p:sp>
      <p:sp>
        <p:nvSpPr>
          <p:cNvPr id="3" name="Content Placeholder 2"/>
          <p:cNvSpPr>
            <a:spLocks noGrp="1"/>
          </p:cNvSpPr>
          <p:nvPr>
            <p:ph idx="1"/>
          </p:nvPr>
        </p:nvSpPr>
        <p:spPr>
          <a:xfrm>
            <a:off x="245177" y="1407647"/>
            <a:ext cx="8566314" cy="5215575"/>
          </a:xfrm>
        </p:spPr>
        <p:txBody>
          <a:bodyPr>
            <a:normAutofit/>
          </a:bodyPr>
          <a:lstStyle/>
          <a:p>
            <a:r>
              <a:rPr lang="en-US" dirty="0" smtClean="0"/>
              <a:t>MRI </a:t>
            </a:r>
            <a:r>
              <a:rPr lang="en-US" dirty="0" smtClean="0">
                <a:sym typeface="Wingdings" panose="05000000000000000000" pitchFamily="2" charset="2"/>
              </a:rPr>
              <a:t> hydrogen nuclei respond to magnetic fields</a:t>
            </a:r>
            <a:endParaRPr lang="en-US" dirty="0" smtClean="0"/>
          </a:p>
          <a:p>
            <a:r>
              <a:rPr lang="en-US" dirty="0" smtClean="0"/>
              <a:t>Giant electromagnet</a:t>
            </a:r>
            <a:endParaRPr lang="en-US" dirty="0" smtClean="0">
              <a:sym typeface="Wingdings" panose="05000000000000000000" pitchFamily="2" charset="2"/>
            </a:endParaRPr>
          </a:p>
          <a:p>
            <a:endParaRPr lang="en-US" dirty="0" smtClean="0">
              <a:sym typeface="Wingdings" panose="05000000000000000000" pitchFamily="2" charset="2"/>
            </a:endParaRPr>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marL="457207" lvl="1" indent="0">
              <a:buNone/>
            </a:pPr>
            <a:endParaRPr lang="en-US" dirty="0" smtClean="0"/>
          </a:p>
          <a:p>
            <a:pPr marL="457207" lvl="1" indent="0">
              <a:buNone/>
            </a:pPr>
            <a:r>
              <a:rPr lang="en-US" dirty="0" smtClean="0"/>
              <a:t>Earth’s magnetic field: 0.00003 Tesla          Clinical </a:t>
            </a:r>
            <a:r>
              <a:rPr lang="en-US" dirty="0"/>
              <a:t>MRI: </a:t>
            </a:r>
            <a:r>
              <a:rPr lang="en-US" dirty="0" smtClean="0"/>
              <a:t>1.5 - 3 </a:t>
            </a:r>
            <a:r>
              <a:rPr lang="en-US" dirty="0"/>
              <a:t>Tesla</a:t>
            </a:r>
          </a:p>
          <a:p>
            <a:pPr marL="457207" lvl="1" indent="0">
              <a:buNone/>
            </a:pPr>
            <a:endParaRPr lang="en-US" dirty="0" smtClean="0"/>
          </a:p>
        </p:txBody>
      </p:sp>
      <p:pic>
        <p:nvPicPr>
          <p:cNvPr id="5" name="Picture 4"/>
          <p:cNvPicPr>
            <a:picLocks noChangeAspect="1"/>
          </p:cNvPicPr>
          <p:nvPr/>
        </p:nvPicPr>
        <p:blipFill>
          <a:blip r:embed="rId3"/>
          <a:stretch>
            <a:fillRect/>
          </a:stretch>
        </p:blipFill>
        <p:spPr>
          <a:xfrm>
            <a:off x="5119619" y="2957625"/>
            <a:ext cx="3178818" cy="2561219"/>
          </a:xfrm>
          <a:prstGeom prst="rect">
            <a:avLst/>
          </a:prstGeom>
        </p:spPr>
      </p:pic>
      <p:pic>
        <p:nvPicPr>
          <p:cNvPr id="3076" name="Picture 4" descr="https://encrypted-tbn3.gstatic.com/images?q=tbn:ANd9GcS_xzcj6z2cPuI73tWngzT9mCVjsfBz44LePNJMVKzHfvZtr-Z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199" y="2852961"/>
            <a:ext cx="2791326" cy="2770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624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0" y="16783"/>
            <a:ext cx="7055380" cy="1400530"/>
          </a:xfrm>
        </p:spPr>
        <p:txBody>
          <a:bodyPr/>
          <a:lstStyle/>
          <a:p>
            <a:r>
              <a:rPr lang="en-US" altLang="en-US" dirty="0" smtClean="0">
                <a:solidFill>
                  <a:schemeClr val="accent3"/>
                </a:solidFill>
                <a:ea typeface="ＭＳ Ｐゴシック" panose="020B0600070205080204" pitchFamily="34" charset="-128"/>
              </a:rPr>
              <a:t>Brain and Blood</a:t>
            </a:r>
          </a:p>
        </p:txBody>
      </p:sp>
      <p:pic>
        <p:nvPicPr>
          <p:cNvPr id="829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052513"/>
            <a:ext cx="27813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6" descr="Screen Shot 2014-09-21 at 6.04.51 P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79838" y="1052513"/>
            <a:ext cx="1763712"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Box 8"/>
          <p:cNvSpPr txBox="1">
            <a:spLocks noChangeArrowheads="1"/>
          </p:cNvSpPr>
          <p:nvPr/>
        </p:nvSpPr>
        <p:spPr bwMode="auto">
          <a:xfrm>
            <a:off x="5867400" y="1484313"/>
            <a:ext cx="316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smtClean="0"/>
              <a:t>2% of Total Body Weight</a:t>
            </a:r>
          </a:p>
          <a:p>
            <a:pPr eaLnBrk="1" hangingPunct="1"/>
            <a:endParaRPr lang="en-US" altLang="en-US" sz="1800" dirty="0"/>
          </a:p>
        </p:txBody>
      </p:sp>
      <p:sp>
        <p:nvSpPr>
          <p:cNvPr id="82949" name="TextBox 9"/>
          <p:cNvSpPr txBox="1">
            <a:spLocks noChangeArrowheads="1"/>
          </p:cNvSpPr>
          <p:nvPr/>
        </p:nvSpPr>
        <p:spPr bwMode="auto">
          <a:xfrm>
            <a:off x="5857875" y="4149725"/>
            <a:ext cx="3178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smtClean="0"/>
              <a:t>Consumes 20% of O</a:t>
            </a:r>
            <a:r>
              <a:rPr lang="en-US" altLang="en-US" sz="1800" baseline="-25000" dirty="0" smtClean="0"/>
              <a:t>2</a:t>
            </a:r>
            <a:r>
              <a:rPr lang="en-US" altLang="en-US" sz="1800" dirty="0"/>
              <a:t> </a:t>
            </a:r>
            <a:r>
              <a:rPr lang="en-US" altLang="en-US" sz="1800" dirty="0" smtClean="0"/>
              <a:t>&amp; glucose </a:t>
            </a:r>
            <a:r>
              <a:rPr lang="en-US" altLang="en-US" sz="1800" dirty="0"/>
              <a:t>supply</a:t>
            </a:r>
          </a:p>
        </p:txBody>
      </p:sp>
      <p:pic>
        <p:nvPicPr>
          <p:cNvPr id="82950" name="Picture 10" descr="Screen Shot 2014-09-21 at 6.07.50 PM.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79838" y="3933825"/>
            <a:ext cx="1763712"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585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7229" y="0"/>
            <a:ext cx="7055380" cy="1400530"/>
          </a:xfrm>
        </p:spPr>
        <p:txBody>
          <a:bodyPr/>
          <a:lstStyle/>
          <a:p>
            <a:r>
              <a:rPr lang="en-US" altLang="en-US" dirty="0" smtClean="0">
                <a:solidFill>
                  <a:schemeClr val="accent3"/>
                </a:solidFill>
                <a:ea typeface="ＭＳ Ｐゴシック" panose="020B0600070205080204" pitchFamily="34" charset="-128"/>
              </a:rPr>
              <a:t>Neurovascular Anatomy</a:t>
            </a:r>
          </a:p>
        </p:txBody>
      </p:sp>
      <p:grpSp>
        <p:nvGrpSpPr>
          <p:cNvPr id="84994" name="Group 5"/>
          <p:cNvGrpSpPr>
            <a:grpSpLocks/>
          </p:cNvGrpSpPr>
          <p:nvPr/>
        </p:nvGrpSpPr>
        <p:grpSpPr bwMode="auto">
          <a:xfrm>
            <a:off x="1" y="3593592"/>
            <a:ext cx="5308954" cy="3264408"/>
            <a:chOff x="989856" y="1052736"/>
            <a:chExt cx="7164288" cy="5328592"/>
          </a:xfrm>
        </p:grpSpPr>
        <p:pic>
          <p:nvPicPr>
            <p:cNvPr id="84995" name="Picture 2" descr="Screen Shot 2014-09-22 at 12.08.49 A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89856" y="1052736"/>
              <a:ext cx="7164288" cy="5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ChangeArrowheads="1"/>
            </p:cNvSpPr>
            <p:nvPr/>
          </p:nvSpPr>
          <p:spPr bwMode="auto">
            <a:xfrm>
              <a:off x="3419872" y="6093296"/>
              <a:ext cx="4680520" cy="288032"/>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495300" indent="-495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grpSp>
      <p:pic>
        <p:nvPicPr>
          <p:cNvPr id="6" name="Picture 3" descr="Screen Shot 2014-09-22 at 12.07.53 AM.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 y="1175688"/>
            <a:ext cx="5308954" cy="241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04760" y="1175688"/>
            <a:ext cx="3839240" cy="280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04760" y="3977640"/>
            <a:ext cx="3838693"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9357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273"/>
            <a:ext cx="9144000" cy="1099635"/>
          </a:xfrm>
        </p:spPr>
        <p:txBody>
          <a:bodyPr/>
          <a:lstStyle/>
          <a:p>
            <a:r>
              <a:rPr lang="en-GB" altLang="en-US" sz="3200" dirty="0">
                <a:solidFill>
                  <a:schemeClr val="accent3"/>
                </a:solidFill>
              </a:rPr>
              <a:t>Capillary </a:t>
            </a:r>
            <a:r>
              <a:rPr lang="en-GB" altLang="en-US" sz="3200" dirty="0" smtClean="0">
                <a:solidFill>
                  <a:schemeClr val="accent3"/>
                </a:solidFill>
              </a:rPr>
              <a:t>networks </a:t>
            </a:r>
            <a:r>
              <a:rPr lang="en-GB" altLang="en-US" sz="3200" dirty="0">
                <a:solidFill>
                  <a:schemeClr val="accent3"/>
                </a:solidFill>
              </a:rPr>
              <a:t>supply glucose and oxygen</a:t>
            </a:r>
            <a:br>
              <a:rPr lang="en-GB" altLang="en-US" sz="3200" dirty="0">
                <a:solidFill>
                  <a:schemeClr val="accent3"/>
                </a:solidFill>
              </a:rPr>
            </a:br>
            <a:endParaRPr lang="en-GB" sz="3200" dirty="0">
              <a:solidFill>
                <a:schemeClr val="accent3"/>
              </a:solidFill>
            </a:endParaRPr>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a:xfrm>
            <a:off x="254176" y="1853248"/>
            <a:ext cx="4020916" cy="2818666"/>
          </a:xfrm>
          <a:prstGeom prst="rect">
            <a:avLst/>
          </a:prstGeom>
          <a:noFill/>
        </p:spPr>
      </p:pic>
      <p:sp>
        <p:nvSpPr>
          <p:cNvPr id="6" name="Text Box 4"/>
          <p:cNvSpPr txBox="1">
            <a:spLocks noChangeArrowheads="1"/>
          </p:cNvSpPr>
          <p:nvPr/>
        </p:nvSpPr>
        <p:spPr bwMode="auto">
          <a:xfrm>
            <a:off x="-362287" y="4566952"/>
            <a:ext cx="55578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en-US" altLang="en-US" sz="1400" dirty="0"/>
          </a:p>
          <a:p>
            <a:pPr algn="ctr" eaLnBrk="1" hangingPunct="1"/>
            <a:r>
              <a:rPr lang="en-US" altLang="en-US" dirty="0"/>
              <a:t>Zlokovic &amp; Apuzzo, </a:t>
            </a:r>
            <a:r>
              <a:rPr lang="en-US" altLang="en-US" dirty="0" smtClean="0"/>
              <a:t>1998</a:t>
            </a:r>
            <a:endParaRPr lang="en-GB" altLang="en-US" sz="4400" dirty="0"/>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1309" t="1756" r="1309" b="3513"/>
          <a:stretch>
            <a:fillRect/>
          </a:stretch>
        </p:blipFill>
        <p:spPr bwMode="auto">
          <a:xfrm>
            <a:off x="4745898" y="1853248"/>
            <a:ext cx="3887816" cy="2818666"/>
          </a:xfrm>
          <a:prstGeom prst="rect">
            <a:avLst/>
          </a:prstGeom>
          <a:noFill/>
          <a:ln w="38100">
            <a:solidFill>
              <a:srgbClr val="0F0052"/>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5507444" y="4800959"/>
            <a:ext cx="26215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i="1" dirty="0"/>
              <a:t>Source: Menon &amp; Kim, TICS</a:t>
            </a:r>
          </a:p>
        </p:txBody>
      </p:sp>
    </p:spTree>
    <p:extLst>
      <p:ext uri="{BB962C8B-B14F-4D97-AF65-F5344CB8AC3E}">
        <p14:creationId xmlns:p14="http://schemas.microsoft.com/office/powerpoint/2010/main" val="3880268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381000" y="-3175"/>
            <a:ext cx="8534400" cy="585788"/>
          </a:xfrm>
        </p:spPr>
        <p:txBody>
          <a:bodyPr/>
          <a:lstStyle/>
          <a:p>
            <a:pPr eaLnBrk="1" hangingPunct="1"/>
            <a:r>
              <a:rPr lang="en-US" altLang="en-US" dirty="0" smtClean="0">
                <a:solidFill>
                  <a:schemeClr val="accent3"/>
                </a:solidFill>
                <a:ea typeface="ＭＳ Ｐゴシック" panose="020B0600070205080204" pitchFamily="34" charset="-128"/>
              </a:rPr>
              <a:t>“Brain vs. Vein”</a:t>
            </a:r>
            <a:endParaRPr lang="en-CA" altLang="en-US" dirty="0" smtClean="0">
              <a:solidFill>
                <a:schemeClr val="accent3"/>
              </a:solidFill>
              <a:ea typeface="ＭＳ Ｐゴシック" panose="020B0600070205080204" pitchFamily="34" charset="-128"/>
            </a:endParaRPr>
          </a:p>
        </p:txBody>
      </p:sp>
      <p:sp>
        <p:nvSpPr>
          <p:cNvPr id="90114" name="Text Box 3"/>
          <p:cNvSpPr txBox="1">
            <a:spLocks noChangeArrowheads="1"/>
          </p:cNvSpPr>
          <p:nvPr/>
        </p:nvSpPr>
        <p:spPr bwMode="auto">
          <a:xfrm>
            <a:off x="190500" y="1117471"/>
            <a:ext cx="8915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2000" dirty="0"/>
              <a:t> </a:t>
            </a:r>
            <a:r>
              <a:rPr lang="en-US" altLang="en-US" sz="2000" dirty="0" smtClean="0"/>
              <a:t>Large </a:t>
            </a:r>
            <a:r>
              <a:rPr lang="en-US" altLang="en-US" sz="2000" dirty="0"/>
              <a:t>vessels produce BOLD activation further from the true site of </a:t>
            </a:r>
            <a:r>
              <a:rPr lang="en-US" altLang="en-US" sz="2000" dirty="0" smtClean="0"/>
              <a:t>activation</a:t>
            </a:r>
          </a:p>
          <a:p>
            <a:pPr eaLnBrk="1" hangingPunct="1"/>
            <a:endParaRPr lang="en-US" altLang="en-US" sz="2000" dirty="0"/>
          </a:p>
          <a:p>
            <a:pPr eaLnBrk="1" hangingPunct="1">
              <a:buFontTx/>
              <a:buChar char="•"/>
            </a:pPr>
            <a:r>
              <a:rPr lang="en-US" altLang="en-US" sz="2000" dirty="0"/>
              <a:t> </a:t>
            </a:r>
            <a:r>
              <a:rPr lang="en-US" altLang="en-US" sz="2000" dirty="0" smtClean="0"/>
              <a:t>Large </a:t>
            </a:r>
            <a:r>
              <a:rPr lang="en-US" altLang="en-US" sz="2000" dirty="0"/>
              <a:t>vessels line the sulci and make it hard to tell which bank of a sulcus the activity arises from </a:t>
            </a:r>
            <a:endParaRPr lang="en-US" altLang="en-US" sz="2000" dirty="0" smtClean="0"/>
          </a:p>
          <a:p>
            <a:pPr eaLnBrk="1" hangingPunct="1">
              <a:buFontTx/>
              <a:buChar char="•"/>
            </a:pPr>
            <a:endParaRPr lang="en-US" altLang="en-US" sz="2000" dirty="0"/>
          </a:p>
          <a:p>
            <a:pPr eaLnBrk="1" hangingPunct="1">
              <a:buFontTx/>
              <a:buChar char="•"/>
            </a:pPr>
            <a:r>
              <a:rPr lang="en-US" altLang="en-US" sz="2000" dirty="0"/>
              <a:t> </a:t>
            </a:r>
            <a:r>
              <a:rPr lang="en-US" altLang="en-US" sz="2000" dirty="0" smtClean="0"/>
              <a:t>The </a:t>
            </a:r>
            <a:r>
              <a:rPr lang="en-US" altLang="en-US" sz="2000" dirty="0"/>
              <a:t>% signal change in large vessels can be considerably higher than in small vessels (e.g., 10% vs. 2</a:t>
            </a:r>
            <a:r>
              <a:rPr lang="en-US" altLang="en-US" sz="2000" dirty="0" smtClean="0"/>
              <a:t>%)</a:t>
            </a:r>
          </a:p>
          <a:p>
            <a:pPr eaLnBrk="1" hangingPunct="1"/>
            <a:endParaRPr lang="en-US" altLang="en-US" sz="2000" dirty="0"/>
          </a:p>
          <a:p>
            <a:pPr eaLnBrk="1" hangingPunct="1">
              <a:buFontTx/>
              <a:buChar char="•"/>
            </a:pPr>
            <a:r>
              <a:rPr lang="en-US" altLang="en-US" sz="2000" dirty="0"/>
              <a:t> </a:t>
            </a:r>
            <a:r>
              <a:rPr lang="en-US" altLang="en-US" sz="2000" dirty="0" smtClean="0"/>
              <a:t>Activation </a:t>
            </a:r>
            <a:r>
              <a:rPr lang="en-US" altLang="en-US" sz="2000" dirty="0"/>
              <a:t>in large vessels occurs up to 3 s later than in small </a:t>
            </a:r>
            <a:r>
              <a:rPr lang="en-US" altLang="en-US" sz="2000" dirty="0" smtClean="0"/>
              <a:t>ones(time lag)</a:t>
            </a:r>
            <a:endParaRPr lang="en-CA" altLang="en-US" sz="2000" dirty="0"/>
          </a:p>
        </p:txBody>
      </p:sp>
      <p:pic>
        <p:nvPicPr>
          <p:cNvPr id="90115" name="Picture 4" descr="Ono_vessels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65173" y="4287570"/>
            <a:ext cx="3140727" cy="246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5"/>
          <p:cNvSpPr>
            <a:spLocks noChangeArrowheads="1"/>
          </p:cNvSpPr>
          <p:nvPr/>
        </p:nvSpPr>
        <p:spPr bwMode="auto">
          <a:xfrm>
            <a:off x="1563688" y="6534150"/>
            <a:ext cx="4265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Source: Ono et al., 1990, </a:t>
            </a:r>
            <a:r>
              <a:rPr lang="en-US" altLang="en-US" sz="1400" i="1" dirty="0"/>
              <a:t>Atlas of the Cerebral Sulci</a:t>
            </a:r>
          </a:p>
        </p:txBody>
      </p:sp>
    </p:spTree>
    <p:extLst>
      <p:ext uri="{BB962C8B-B14F-4D97-AF65-F5344CB8AC3E}">
        <p14:creationId xmlns:p14="http://schemas.microsoft.com/office/powerpoint/2010/main" val="31774551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37238" y="59793"/>
            <a:ext cx="8632112" cy="1400530"/>
          </a:xfrm>
        </p:spPr>
        <p:txBody>
          <a:bodyPr/>
          <a:lstStyle/>
          <a:p>
            <a:pPr eaLnBrk="1" hangingPunct="1"/>
            <a:r>
              <a:rPr lang="en-US" altLang="en-US" sz="3600" dirty="0" smtClean="0">
                <a:solidFill>
                  <a:schemeClr val="accent3"/>
                </a:solidFill>
                <a:ea typeface="ＭＳ Ｐゴシック" panose="020B0600070205080204" pitchFamily="34" charset="-128"/>
              </a:rPr>
              <a:t>Don’t trust sinus </a:t>
            </a:r>
            <a:r>
              <a:rPr lang="en-US" altLang="en-US" sz="3600" dirty="0">
                <a:solidFill>
                  <a:schemeClr val="accent3"/>
                </a:solidFill>
                <a:ea typeface="ＭＳ Ｐゴシック" panose="020B0600070205080204" pitchFamily="34" charset="-128"/>
              </a:rPr>
              <a:t>a</a:t>
            </a:r>
            <a:r>
              <a:rPr lang="en-US" altLang="en-US" sz="3600" dirty="0" smtClean="0">
                <a:solidFill>
                  <a:schemeClr val="accent3"/>
                </a:solidFill>
                <a:ea typeface="ＭＳ Ｐゴシック" panose="020B0600070205080204" pitchFamily="34" charset="-128"/>
              </a:rPr>
              <a:t>ctivity either ..</a:t>
            </a:r>
          </a:p>
        </p:txBody>
      </p:sp>
      <p:pic>
        <p:nvPicPr>
          <p:cNvPr id="9830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2781" y="1292225"/>
            <a:ext cx="34559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2781" y="4046538"/>
            <a:ext cx="3408363"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74531" y="1381125"/>
            <a:ext cx="21510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9" name="Freeform 7"/>
          <p:cNvSpPr>
            <a:spLocks/>
          </p:cNvSpPr>
          <p:nvPr/>
        </p:nvSpPr>
        <p:spPr bwMode="auto">
          <a:xfrm>
            <a:off x="6588125" y="3127375"/>
            <a:ext cx="261938" cy="103188"/>
          </a:xfrm>
          <a:custGeom>
            <a:avLst/>
            <a:gdLst>
              <a:gd name="T0" fmla="*/ 0 w 227"/>
              <a:gd name="T1" fmla="*/ 2147483647 h 90"/>
              <a:gd name="T2" fmla="*/ 2147483647 w 227"/>
              <a:gd name="T3" fmla="*/ 2147483647 h 90"/>
              <a:gd name="T4" fmla="*/ 2147483647 w 227"/>
              <a:gd name="T5" fmla="*/ 0 h 90"/>
              <a:gd name="T6" fmla="*/ 0 w 227"/>
              <a:gd name="T7" fmla="*/ 2147483647 h 90"/>
              <a:gd name="T8" fmla="*/ 0 60000 65536"/>
              <a:gd name="T9" fmla="*/ 0 60000 65536"/>
              <a:gd name="T10" fmla="*/ 0 60000 65536"/>
              <a:gd name="T11" fmla="*/ 0 60000 65536"/>
              <a:gd name="T12" fmla="*/ 0 w 227"/>
              <a:gd name="T13" fmla="*/ 0 h 90"/>
              <a:gd name="T14" fmla="*/ 227 w 227"/>
              <a:gd name="T15" fmla="*/ 90 h 90"/>
            </a:gdLst>
            <a:ahLst/>
            <a:cxnLst>
              <a:cxn ang="T8">
                <a:pos x="T0" y="T1"/>
              </a:cxn>
              <a:cxn ang="T9">
                <a:pos x="T2" y="T3"/>
              </a:cxn>
              <a:cxn ang="T10">
                <a:pos x="T4" y="T5"/>
              </a:cxn>
              <a:cxn ang="T11">
                <a:pos x="T6" y="T7"/>
              </a:cxn>
            </a:cxnLst>
            <a:rect l="T12" t="T13" r="T14" b="T15"/>
            <a:pathLst>
              <a:path w="227" h="90">
                <a:moveTo>
                  <a:pt x="0" y="90"/>
                </a:moveTo>
                <a:lnTo>
                  <a:pt x="227" y="90"/>
                </a:lnTo>
                <a:lnTo>
                  <a:pt x="91" y="0"/>
                </a:lnTo>
                <a:lnTo>
                  <a:pt x="0" y="90"/>
                </a:lnTo>
                <a:close/>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pic>
        <p:nvPicPr>
          <p:cNvPr id="98311"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42731" y="4262438"/>
            <a:ext cx="27400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81" name="Freeform 9"/>
          <p:cNvSpPr>
            <a:spLocks/>
          </p:cNvSpPr>
          <p:nvPr/>
        </p:nvSpPr>
        <p:spPr bwMode="auto">
          <a:xfrm>
            <a:off x="7534275" y="4210050"/>
            <a:ext cx="328613" cy="904875"/>
          </a:xfrm>
          <a:custGeom>
            <a:avLst/>
            <a:gdLst>
              <a:gd name="T0" fmla="*/ 2147483647 w 207"/>
              <a:gd name="T1" fmla="*/ 2147483647 h 570"/>
              <a:gd name="T2" fmla="*/ 2147483647 w 207"/>
              <a:gd name="T3" fmla="*/ 2147483647 h 570"/>
              <a:gd name="T4" fmla="*/ 2147483647 w 207"/>
              <a:gd name="T5" fmla="*/ 2147483647 h 570"/>
              <a:gd name="T6" fmla="*/ 0 w 207"/>
              <a:gd name="T7" fmla="*/ 0 h 570"/>
              <a:gd name="T8" fmla="*/ 2147483647 w 207"/>
              <a:gd name="T9" fmla="*/ 2147483647 h 570"/>
              <a:gd name="T10" fmla="*/ 2147483647 w 207"/>
              <a:gd name="T11" fmla="*/ 2147483647 h 570"/>
              <a:gd name="T12" fmla="*/ 2147483647 w 207"/>
              <a:gd name="T13" fmla="*/ 2147483647 h 570"/>
              <a:gd name="T14" fmla="*/ 2147483647 w 207"/>
              <a:gd name="T15" fmla="*/ 2147483647 h 570"/>
              <a:gd name="T16" fmla="*/ 0 60000 65536"/>
              <a:gd name="T17" fmla="*/ 0 60000 65536"/>
              <a:gd name="T18" fmla="*/ 0 60000 65536"/>
              <a:gd name="T19" fmla="*/ 0 60000 65536"/>
              <a:gd name="T20" fmla="*/ 0 60000 65536"/>
              <a:gd name="T21" fmla="*/ 0 60000 65536"/>
              <a:gd name="T22" fmla="*/ 0 60000 65536"/>
              <a:gd name="T23" fmla="*/ 0 60000 65536"/>
              <a:gd name="T24" fmla="*/ 0 w 207"/>
              <a:gd name="T25" fmla="*/ 0 h 570"/>
              <a:gd name="T26" fmla="*/ 207 w 207"/>
              <a:gd name="T27" fmla="*/ 570 h 5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 h="570">
                <a:moveTo>
                  <a:pt x="130" y="551"/>
                </a:moveTo>
                <a:lnTo>
                  <a:pt x="130" y="370"/>
                </a:lnTo>
                <a:lnTo>
                  <a:pt x="84" y="198"/>
                </a:lnTo>
                <a:lnTo>
                  <a:pt x="0" y="0"/>
                </a:lnTo>
                <a:lnTo>
                  <a:pt x="120" y="126"/>
                </a:lnTo>
                <a:lnTo>
                  <a:pt x="204" y="354"/>
                </a:lnTo>
                <a:lnTo>
                  <a:pt x="207" y="477"/>
                </a:lnTo>
                <a:lnTo>
                  <a:pt x="123" y="570"/>
                </a:ln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Tree>
    <p:extLst>
      <p:ext uri="{BB962C8B-B14F-4D97-AF65-F5344CB8AC3E}">
        <p14:creationId xmlns:p14="http://schemas.microsoft.com/office/powerpoint/2010/main" val="246537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46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4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9" grpId="0" animBg="1"/>
      <p:bldP spid="28468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0" y="46318"/>
            <a:ext cx="7055380" cy="1400530"/>
          </a:xfrm>
        </p:spPr>
        <p:txBody>
          <a:bodyPr/>
          <a:lstStyle/>
          <a:p>
            <a:pPr eaLnBrk="1" hangingPunct="1"/>
            <a:r>
              <a:rPr lang="en-US" altLang="en-US" dirty="0" smtClean="0">
                <a:solidFill>
                  <a:schemeClr val="accent3"/>
                </a:solidFill>
                <a:ea typeface="ＭＳ Ｐゴシック" panose="020B0600070205080204" pitchFamily="34" charset="-128"/>
              </a:rPr>
              <a:t>Hemoglobin (Hb)</a:t>
            </a:r>
          </a:p>
        </p:txBody>
      </p:sp>
      <p:pic>
        <p:nvPicPr>
          <p:cNvPr id="20482" name="Picture 11" descr="he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747" y="1561247"/>
            <a:ext cx="4462219" cy="356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19510"/>
          <p:cNvPicPr>
            <a:picLocks noChangeAspect="1" noChangeArrowheads="1"/>
          </p:cNvPicPr>
          <p:nvPr/>
        </p:nvPicPr>
        <p:blipFill>
          <a:blip r:embed="rId4">
            <a:extLst>
              <a:ext uri="{28A0092B-C50C-407E-A947-70E740481C1C}">
                <a14:useLocalDpi xmlns:a14="http://schemas.microsoft.com/office/drawing/2010/main" val="0"/>
              </a:ext>
            </a:extLst>
          </a:blip>
          <a:srcRect t="1907" b="19080"/>
          <a:stretch>
            <a:fillRect/>
          </a:stretch>
        </p:blipFill>
        <p:spPr bwMode="auto">
          <a:xfrm>
            <a:off x="-1" y="1561247"/>
            <a:ext cx="4682747" cy="356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036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kustische Resonanz.jpg"/>
          <p:cNvPicPr>
            <a:picLocks noChangeAspect="1"/>
          </p:cNvPicPr>
          <p:nvPr/>
        </p:nvPicPr>
        <p:blipFill>
          <a:blip r:embed="rId2"/>
          <a:stretch>
            <a:fillRect/>
          </a:stretch>
        </p:blipFill>
        <p:spPr>
          <a:xfrm>
            <a:off x="3055937" y="1727994"/>
            <a:ext cx="2735262" cy="2112962"/>
          </a:xfrm>
          <a:prstGeom prst="rect">
            <a:avLst/>
          </a:prstGeom>
          <a:ln w="25400">
            <a:solidFill>
              <a:schemeClr val="accent1">
                <a:shade val="50000"/>
              </a:schemeClr>
            </a:solidFill>
          </a:ln>
        </p:spPr>
      </p:pic>
      <p:sp>
        <p:nvSpPr>
          <p:cNvPr id="7" name="Text Box 5"/>
          <p:cNvSpPr txBox="1">
            <a:spLocks noChangeArrowheads="1"/>
          </p:cNvSpPr>
          <p:nvPr/>
        </p:nvSpPr>
        <p:spPr bwMode="auto">
          <a:xfrm>
            <a:off x="30162" y="1872456"/>
            <a:ext cx="30241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dirty="0">
                <a:solidFill>
                  <a:srgbClr val="FFFF00"/>
                </a:solidFill>
              </a:rPr>
              <a:t>Deoxy</a:t>
            </a:r>
            <a:r>
              <a:rPr lang="en-US" altLang="en-US" sz="2400" dirty="0"/>
              <a:t>Hb paramagnetic </a:t>
            </a:r>
          </a:p>
          <a:p>
            <a:pPr algn="ctr">
              <a:spcBef>
                <a:spcPct val="50000"/>
              </a:spcBef>
            </a:pPr>
            <a:r>
              <a:rPr lang="en-US" altLang="en-US" sz="2400" dirty="0"/>
              <a:t>strong field inhomogeneities</a:t>
            </a:r>
          </a:p>
        </p:txBody>
      </p:sp>
      <p:sp>
        <p:nvSpPr>
          <p:cNvPr id="8" name="AutoShape 7"/>
          <p:cNvSpPr>
            <a:spLocks noChangeArrowheads="1"/>
          </p:cNvSpPr>
          <p:nvPr/>
        </p:nvSpPr>
        <p:spPr bwMode="auto">
          <a:xfrm>
            <a:off x="5359399" y="2520156"/>
            <a:ext cx="1081088" cy="576263"/>
          </a:xfrm>
          <a:prstGeom prst="rightArrow">
            <a:avLst>
              <a:gd name="adj1" fmla="val 33481"/>
              <a:gd name="adj2" fmla="val 46849"/>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9" name="Text Box 8"/>
          <p:cNvSpPr txBox="1">
            <a:spLocks noChangeArrowheads="1"/>
          </p:cNvSpPr>
          <p:nvPr/>
        </p:nvSpPr>
        <p:spPr bwMode="auto">
          <a:xfrm>
            <a:off x="30162" y="4390231"/>
            <a:ext cx="3024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dirty="0">
                <a:solidFill>
                  <a:srgbClr val="FFFF00"/>
                </a:solidFill>
              </a:rPr>
              <a:t>Oxy</a:t>
            </a:r>
            <a:r>
              <a:rPr lang="en-US" altLang="en-US" sz="2400" dirty="0"/>
              <a:t>Hb diamagnetic </a:t>
            </a:r>
          </a:p>
          <a:p>
            <a:pPr algn="ctr">
              <a:spcBef>
                <a:spcPct val="50000"/>
              </a:spcBef>
            </a:pPr>
            <a:r>
              <a:rPr lang="en-US" altLang="en-US" sz="2400" dirty="0"/>
              <a:t>weak field inhomogeneities</a:t>
            </a:r>
          </a:p>
        </p:txBody>
      </p:sp>
      <p:pic>
        <p:nvPicPr>
          <p:cNvPr id="10" name="Picture 11" descr="akustische Resonanz.jpg"/>
          <p:cNvPicPr>
            <a:picLocks noChangeAspect="1"/>
          </p:cNvPicPr>
          <p:nvPr/>
        </p:nvPicPr>
        <p:blipFill>
          <a:blip r:embed="rId3"/>
          <a:stretch>
            <a:fillRect/>
          </a:stretch>
        </p:blipFill>
        <p:spPr>
          <a:xfrm>
            <a:off x="4135437" y="4752181"/>
            <a:ext cx="792162" cy="611188"/>
          </a:xfrm>
          <a:prstGeom prst="rect">
            <a:avLst/>
          </a:prstGeom>
          <a:ln w="25400">
            <a:solidFill>
              <a:schemeClr val="accent1">
                <a:shade val="50000"/>
              </a:schemeClr>
            </a:solidFill>
          </a:ln>
        </p:spPr>
      </p:pic>
      <p:sp>
        <p:nvSpPr>
          <p:cNvPr id="11" name="AutoShape 10"/>
          <p:cNvSpPr>
            <a:spLocks noChangeArrowheads="1"/>
          </p:cNvSpPr>
          <p:nvPr/>
        </p:nvSpPr>
        <p:spPr bwMode="auto">
          <a:xfrm>
            <a:off x="5359399" y="4823619"/>
            <a:ext cx="1081088" cy="576262"/>
          </a:xfrm>
          <a:prstGeom prst="rightArrow">
            <a:avLst>
              <a:gd name="adj1" fmla="val 33481"/>
              <a:gd name="adj2" fmla="val 46849"/>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12" name="Text Box 11"/>
          <p:cNvSpPr txBox="1">
            <a:spLocks noChangeArrowheads="1"/>
          </p:cNvSpPr>
          <p:nvPr/>
        </p:nvSpPr>
        <p:spPr bwMode="auto">
          <a:xfrm>
            <a:off x="5970587" y="2091531"/>
            <a:ext cx="302418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dirty="0"/>
              <a:t>Fast dephasing</a:t>
            </a:r>
          </a:p>
          <a:p>
            <a:pPr algn="ctr">
              <a:spcBef>
                <a:spcPct val="50000"/>
              </a:spcBef>
            </a:pPr>
            <a:r>
              <a:rPr lang="en-US" altLang="en-US" sz="2400" dirty="0"/>
              <a:t>Fast T2*</a:t>
            </a:r>
          </a:p>
        </p:txBody>
      </p:sp>
      <p:sp>
        <p:nvSpPr>
          <p:cNvPr id="13" name="Text Box 12"/>
          <p:cNvSpPr txBox="1">
            <a:spLocks noChangeArrowheads="1"/>
          </p:cNvSpPr>
          <p:nvPr/>
        </p:nvSpPr>
        <p:spPr bwMode="auto">
          <a:xfrm>
            <a:off x="6180137" y="4539456"/>
            <a:ext cx="277971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dirty="0"/>
              <a:t>Slower dephasing</a:t>
            </a:r>
          </a:p>
          <a:p>
            <a:pPr algn="ctr">
              <a:spcBef>
                <a:spcPct val="50000"/>
              </a:spcBef>
            </a:pPr>
            <a:r>
              <a:rPr lang="en-US" altLang="en-US" sz="2400" dirty="0"/>
              <a:t>slower T2*</a:t>
            </a:r>
          </a:p>
        </p:txBody>
      </p:sp>
      <p:sp>
        <p:nvSpPr>
          <p:cNvPr id="14" name="AutoShape 13"/>
          <p:cNvSpPr>
            <a:spLocks noChangeArrowheads="1"/>
          </p:cNvSpPr>
          <p:nvPr/>
        </p:nvSpPr>
        <p:spPr bwMode="auto">
          <a:xfrm>
            <a:off x="2622549" y="2520156"/>
            <a:ext cx="1081088" cy="576263"/>
          </a:xfrm>
          <a:prstGeom prst="rightArrow">
            <a:avLst>
              <a:gd name="adj1" fmla="val 33481"/>
              <a:gd name="adj2" fmla="val 46849"/>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15" name="AutoShape 14"/>
          <p:cNvSpPr>
            <a:spLocks noChangeArrowheads="1"/>
          </p:cNvSpPr>
          <p:nvPr/>
        </p:nvSpPr>
        <p:spPr bwMode="auto">
          <a:xfrm>
            <a:off x="2622549" y="4823619"/>
            <a:ext cx="1081088" cy="576262"/>
          </a:xfrm>
          <a:prstGeom prst="rightArrow">
            <a:avLst>
              <a:gd name="adj1" fmla="val 33481"/>
              <a:gd name="adj2" fmla="val 46849"/>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16" name="Rectangle 2"/>
          <p:cNvSpPr>
            <a:spLocks noGrp="1" noChangeArrowheads="1"/>
          </p:cNvSpPr>
          <p:nvPr>
            <p:ph type="title"/>
          </p:nvPr>
        </p:nvSpPr>
        <p:spPr>
          <a:xfrm>
            <a:off x="-1" y="46318"/>
            <a:ext cx="9109075" cy="1400530"/>
          </a:xfrm>
        </p:spPr>
        <p:txBody>
          <a:bodyPr/>
          <a:lstStyle/>
          <a:p>
            <a:pPr eaLnBrk="1" hangingPunct="1"/>
            <a:r>
              <a:rPr lang="en-US" altLang="en-US" sz="3600" dirty="0" smtClean="0">
                <a:solidFill>
                  <a:schemeClr val="accent3"/>
                </a:solidFill>
                <a:ea typeface="ＭＳ Ｐゴシック" panose="020B0600070205080204" pitchFamily="34" charset="-128"/>
              </a:rPr>
              <a:t>Hemoglobin magnetic properties</a:t>
            </a:r>
          </a:p>
        </p:txBody>
      </p:sp>
    </p:spTree>
    <p:extLst>
      <p:ext uri="{BB962C8B-B14F-4D97-AF65-F5344CB8AC3E}">
        <p14:creationId xmlns:p14="http://schemas.microsoft.com/office/powerpoint/2010/main" val="16218955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3"/>
          <p:cNvSpPr>
            <a:spLocks noGrp="1"/>
          </p:cNvSpPr>
          <p:nvPr>
            <p:ph type="title"/>
          </p:nvPr>
        </p:nvSpPr>
        <p:spPr>
          <a:xfrm>
            <a:off x="-19049" y="0"/>
            <a:ext cx="8248649" cy="1334294"/>
          </a:xfrm>
        </p:spPr>
        <p:txBody>
          <a:bodyPr/>
          <a:lstStyle/>
          <a:p>
            <a:r>
              <a:rPr lang="en-GB" altLang="en-US" dirty="0" smtClean="0">
                <a:solidFill>
                  <a:schemeClr val="accent3"/>
                </a:solidFill>
              </a:rPr>
              <a:t>How does this  relate to neural activity?</a:t>
            </a:r>
          </a:p>
        </p:txBody>
      </p:sp>
      <p:sp>
        <p:nvSpPr>
          <p:cNvPr id="5" name="Content Placeholder 3"/>
          <p:cNvSpPr txBox="1">
            <a:spLocks/>
          </p:cNvSpPr>
          <p:nvPr/>
        </p:nvSpPr>
        <p:spPr>
          <a:xfrm>
            <a:off x="103188" y="1481136"/>
            <a:ext cx="8643937" cy="2624932"/>
          </a:xfrm>
          <a:prstGeom prst="rect">
            <a:avLst/>
          </a:prstGeom>
        </p:spPr>
        <p:txBody>
          <a:bodyPr/>
          <a:lstStyle/>
          <a:p>
            <a:pPr marL="342900" indent="-342900" eaLnBrk="0" hangingPunct="0">
              <a:spcBef>
                <a:spcPct val="20000"/>
              </a:spcBef>
              <a:buFontTx/>
              <a:buChar char="•"/>
              <a:defRPr/>
            </a:pPr>
            <a:r>
              <a:rPr lang="en-GB" sz="2000" kern="0" dirty="0" smtClean="0">
                <a:latin typeface="+mn-lt"/>
              </a:rPr>
              <a:t>T2</a:t>
            </a:r>
            <a:r>
              <a:rPr lang="en-GB" sz="2000" kern="0" dirty="0">
                <a:latin typeface="+mn-lt"/>
              </a:rPr>
              <a:t>* decay is </a:t>
            </a:r>
            <a:r>
              <a:rPr lang="en-GB" sz="2000" kern="0" dirty="0" smtClean="0">
                <a:latin typeface="+mn-lt"/>
              </a:rPr>
              <a:t>quicker in presence of other magnetic material (e.g. </a:t>
            </a:r>
            <a:r>
              <a:rPr lang="en-GB" sz="2000" kern="0" dirty="0" smtClean="0"/>
              <a:t>dHb)</a:t>
            </a:r>
            <a:r>
              <a:rPr lang="en-GB" sz="2000" kern="0" dirty="0" smtClean="0">
                <a:latin typeface="+mn-lt"/>
              </a:rPr>
              <a:t> </a:t>
            </a:r>
            <a:br>
              <a:rPr lang="en-GB" sz="2000" kern="0" dirty="0" smtClean="0">
                <a:latin typeface="+mn-lt"/>
              </a:rPr>
            </a:br>
            <a:endParaRPr lang="en-GB" sz="2000" kern="0" dirty="0">
              <a:latin typeface="+mn-lt"/>
            </a:endParaRPr>
          </a:p>
          <a:p>
            <a:pPr marL="342900" indent="-342900" eaLnBrk="0" hangingPunct="0">
              <a:spcBef>
                <a:spcPct val="20000"/>
              </a:spcBef>
              <a:buFontTx/>
              <a:buChar char="•"/>
              <a:defRPr/>
            </a:pPr>
            <a:r>
              <a:rPr lang="en-GB" sz="2000" kern="0" dirty="0" smtClean="0">
                <a:latin typeface="+mn-lt"/>
              </a:rPr>
              <a:t>In active brain </a:t>
            </a:r>
            <a:r>
              <a:rPr lang="en-GB" sz="2000" kern="0" dirty="0" smtClean="0">
                <a:latin typeface="+mn-lt"/>
                <a:sym typeface="Wingdings" panose="05000000000000000000" pitchFamily="2" charset="2"/>
              </a:rPr>
              <a:t> there </a:t>
            </a:r>
            <a:r>
              <a:rPr lang="en-GB" sz="2000" kern="0" dirty="0" smtClean="0">
                <a:sym typeface="Wingdings" panose="05000000000000000000" pitchFamily="2" charset="2"/>
              </a:rPr>
              <a:t>is an increase in O</a:t>
            </a:r>
            <a:r>
              <a:rPr lang="en-GB" sz="2000" kern="0" baseline="-25000" dirty="0" smtClean="0">
                <a:sym typeface="Wingdings" panose="05000000000000000000" pitchFamily="2" charset="2"/>
              </a:rPr>
              <a:t>2 </a:t>
            </a:r>
            <a:r>
              <a:rPr lang="en-GB" sz="2000" kern="0" dirty="0" smtClean="0">
                <a:sym typeface="Wingdings" panose="05000000000000000000" pitchFamily="2" charset="2"/>
              </a:rPr>
              <a:t>and HbO (during main signal phase)</a:t>
            </a:r>
          </a:p>
          <a:p>
            <a:pPr lvl="1" eaLnBrk="0" hangingPunct="0">
              <a:spcBef>
                <a:spcPct val="20000"/>
              </a:spcBef>
              <a:defRPr/>
            </a:pPr>
            <a:r>
              <a:rPr lang="en-GB" sz="1600" kern="0" dirty="0" smtClean="0"/>
              <a:t>Less magnetic </a:t>
            </a:r>
            <a:r>
              <a:rPr lang="en-GB" sz="1600" kern="0" dirty="0"/>
              <a:t>particles </a:t>
            </a:r>
            <a:r>
              <a:rPr lang="en-GB" sz="1600" kern="0" dirty="0" smtClean="0"/>
              <a:t>present </a:t>
            </a:r>
            <a:r>
              <a:rPr lang="en-GB" sz="1600" kern="0" dirty="0"/>
              <a:t>because </a:t>
            </a:r>
            <a:r>
              <a:rPr lang="en-GB" sz="1600" kern="0" dirty="0" smtClean="0"/>
              <a:t>therefore </a:t>
            </a:r>
            <a:r>
              <a:rPr lang="en-GB" sz="1600" kern="0" dirty="0" smtClean="0">
                <a:sym typeface="Wingdings" panose="05000000000000000000" pitchFamily="2" charset="2"/>
              </a:rPr>
              <a:t> </a:t>
            </a:r>
            <a:r>
              <a:rPr lang="en-GB" sz="1600" kern="0" dirty="0" smtClean="0"/>
              <a:t>T2</a:t>
            </a:r>
            <a:r>
              <a:rPr lang="en-GB" sz="1600" kern="0" dirty="0"/>
              <a:t>* relaxation is relatively </a:t>
            </a:r>
            <a:r>
              <a:rPr lang="en-GB" sz="1600" kern="0" dirty="0" smtClean="0"/>
              <a:t>slower</a:t>
            </a:r>
            <a:r>
              <a:rPr lang="en-GB" sz="2000" kern="0" dirty="0" smtClean="0">
                <a:latin typeface="+mn-lt"/>
              </a:rPr>
              <a:t/>
            </a:r>
            <a:br>
              <a:rPr lang="en-GB" sz="2000" kern="0" dirty="0" smtClean="0">
                <a:latin typeface="+mn-lt"/>
              </a:rPr>
            </a:br>
            <a:endParaRPr lang="en-GB" sz="2000" kern="0" dirty="0">
              <a:latin typeface="+mn-lt"/>
            </a:endParaRPr>
          </a:p>
          <a:p>
            <a:pPr marL="342900" indent="-342900" eaLnBrk="0" hangingPunct="0">
              <a:spcBef>
                <a:spcPct val="20000"/>
              </a:spcBef>
              <a:buFontTx/>
              <a:buChar char="•"/>
              <a:defRPr/>
            </a:pPr>
            <a:r>
              <a:rPr lang="en-GB" sz="2000" kern="0" dirty="0" smtClean="0"/>
              <a:t>Inhomogeneities</a:t>
            </a:r>
            <a:r>
              <a:rPr lang="en-GB" sz="2000" kern="0" dirty="0" smtClean="0">
                <a:latin typeface="+mn-lt"/>
              </a:rPr>
              <a:t> </a:t>
            </a:r>
            <a:r>
              <a:rPr lang="en-GB" sz="2000" kern="0" dirty="0">
                <a:latin typeface="+mn-lt"/>
              </a:rPr>
              <a:t>in the field due to </a:t>
            </a:r>
            <a:r>
              <a:rPr lang="el-GR" sz="2000" dirty="0" smtClean="0"/>
              <a:t>Δ</a:t>
            </a:r>
            <a:r>
              <a:rPr lang="en-GB" sz="2000" dirty="0" smtClean="0"/>
              <a:t> </a:t>
            </a:r>
            <a:r>
              <a:rPr lang="en-GB" sz="2000" kern="0" dirty="0">
                <a:sym typeface="Wingdings" panose="05000000000000000000" pitchFamily="2" charset="2"/>
              </a:rPr>
              <a:t>O</a:t>
            </a:r>
            <a:r>
              <a:rPr lang="en-GB" sz="2000" kern="0" baseline="-25000" dirty="0">
                <a:sym typeface="Wingdings" panose="05000000000000000000" pitchFamily="2" charset="2"/>
              </a:rPr>
              <a:t>2 </a:t>
            </a:r>
            <a:r>
              <a:rPr lang="en-GB" sz="2000" kern="0" dirty="0" smtClean="0">
                <a:latin typeface="+mn-lt"/>
              </a:rPr>
              <a:t> </a:t>
            </a:r>
            <a:r>
              <a:rPr lang="en-GB" sz="2000" kern="0" dirty="0" smtClean="0">
                <a:latin typeface="+mn-lt"/>
                <a:sym typeface="Wingdings" panose="05000000000000000000" pitchFamily="2" charset="2"/>
              </a:rPr>
              <a:t> signal</a:t>
            </a:r>
            <a:endParaRPr lang="en-GB" sz="2000" kern="0" dirty="0">
              <a:latin typeface="+mn-lt"/>
            </a:endParaRPr>
          </a:p>
          <a:p>
            <a:pPr marL="342900" indent="-342900" eaLnBrk="0" hangingPunct="0">
              <a:spcBef>
                <a:spcPct val="20000"/>
              </a:spcBef>
              <a:buFontTx/>
              <a:buChar char="•"/>
              <a:defRPr/>
            </a:pPr>
            <a:endParaRPr lang="en-GB" sz="2000" kern="0" dirty="0">
              <a:latin typeface="+mn-lt"/>
            </a:endParaRPr>
          </a:p>
        </p:txBody>
      </p:sp>
      <p:grpSp>
        <p:nvGrpSpPr>
          <p:cNvPr id="2" name="Group 44"/>
          <p:cNvGrpSpPr>
            <a:grpSpLocks/>
          </p:cNvGrpSpPr>
          <p:nvPr/>
        </p:nvGrpSpPr>
        <p:grpSpPr bwMode="auto">
          <a:xfrm>
            <a:off x="357188" y="4437856"/>
            <a:ext cx="3133725" cy="2305050"/>
            <a:chOff x="3600" y="1200"/>
            <a:chExt cx="2064" cy="1584"/>
          </a:xfrm>
        </p:grpSpPr>
        <p:sp>
          <p:nvSpPr>
            <p:cNvPr id="62471" name="Rectangle 19"/>
            <p:cNvSpPr>
              <a:spLocks noChangeArrowheads="1"/>
            </p:cNvSpPr>
            <p:nvPr/>
          </p:nvSpPr>
          <p:spPr bwMode="auto">
            <a:xfrm>
              <a:off x="3643" y="1200"/>
              <a:ext cx="2021" cy="1584"/>
            </a:xfrm>
            <a:prstGeom prst="rect">
              <a:avLst/>
            </a:prstGeom>
            <a:solidFill>
              <a:srgbClr val="0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62472" name="Line 20"/>
            <p:cNvSpPr>
              <a:spLocks noChangeShapeType="1"/>
            </p:cNvSpPr>
            <p:nvPr/>
          </p:nvSpPr>
          <p:spPr bwMode="auto">
            <a:xfrm flipV="1">
              <a:off x="4030" y="1332"/>
              <a:ext cx="1" cy="1144"/>
            </a:xfrm>
            <a:prstGeom prst="line">
              <a:avLst/>
            </a:prstGeom>
            <a:noFill/>
            <a:ln w="38100">
              <a:solidFill>
                <a:srgbClr val="3366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62473" name="Line 21"/>
            <p:cNvSpPr>
              <a:spLocks noChangeShapeType="1"/>
            </p:cNvSpPr>
            <p:nvPr/>
          </p:nvSpPr>
          <p:spPr bwMode="auto">
            <a:xfrm flipV="1">
              <a:off x="4030" y="2475"/>
              <a:ext cx="1376" cy="1"/>
            </a:xfrm>
            <a:prstGeom prst="line">
              <a:avLst/>
            </a:prstGeom>
            <a:noFill/>
            <a:ln w="38100">
              <a:solidFill>
                <a:srgbClr val="3366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62474" name="Text Box 22"/>
            <p:cNvSpPr txBox="1">
              <a:spLocks noChangeArrowheads="1"/>
            </p:cNvSpPr>
            <p:nvPr/>
          </p:nvSpPr>
          <p:spPr bwMode="auto">
            <a:xfrm>
              <a:off x="5113" y="2520"/>
              <a:ext cx="3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3399FF"/>
                  </a:solidFill>
                  <a:latin typeface="Times New Roman" panose="02020603050405020304" pitchFamily="18" charset="0"/>
                </a:rPr>
                <a:t>time</a:t>
              </a:r>
            </a:p>
          </p:txBody>
        </p:sp>
        <p:sp>
          <p:nvSpPr>
            <p:cNvPr id="62475" name="Text Box 23"/>
            <p:cNvSpPr txBox="1">
              <a:spLocks noChangeArrowheads="1"/>
            </p:cNvSpPr>
            <p:nvPr/>
          </p:nvSpPr>
          <p:spPr bwMode="auto">
            <a:xfrm>
              <a:off x="3600" y="1200"/>
              <a:ext cx="473"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dirty="0">
                  <a:solidFill>
                    <a:srgbClr val="3399FF"/>
                  </a:solidFill>
                  <a:latin typeface="Times New Roman" panose="02020603050405020304" pitchFamily="18" charset="0"/>
                </a:rPr>
                <a:t>M</a:t>
              </a:r>
              <a:r>
                <a:rPr lang="en-US" altLang="en-US" sz="1600" b="1" baseline="-25000" dirty="0">
                  <a:solidFill>
                    <a:srgbClr val="3399FF"/>
                  </a:solidFill>
                  <a:latin typeface="Times New Roman" panose="02020603050405020304" pitchFamily="18" charset="0"/>
                </a:rPr>
                <a:t>xy</a:t>
              </a:r>
            </a:p>
            <a:p>
              <a:pPr algn="ctr"/>
              <a:r>
                <a:rPr lang="en-US" altLang="en-US" sz="1600" b="1" dirty="0">
                  <a:solidFill>
                    <a:srgbClr val="3399FF"/>
                  </a:solidFill>
                  <a:latin typeface="Times New Roman" panose="02020603050405020304" pitchFamily="18" charset="0"/>
                </a:rPr>
                <a:t>Signal</a:t>
              </a:r>
            </a:p>
          </p:txBody>
        </p:sp>
        <p:sp>
          <p:nvSpPr>
            <p:cNvPr id="62476" name="Text Box 24"/>
            <p:cNvSpPr txBox="1">
              <a:spLocks noChangeArrowheads="1"/>
            </p:cNvSpPr>
            <p:nvPr/>
          </p:nvSpPr>
          <p:spPr bwMode="auto">
            <a:xfrm>
              <a:off x="4030" y="1464"/>
              <a:ext cx="51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3399FF"/>
                  </a:solidFill>
                  <a:latin typeface="Times New Roman" panose="02020603050405020304" pitchFamily="18" charset="0"/>
                </a:rPr>
                <a:t>M</a:t>
              </a:r>
              <a:r>
                <a:rPr lang="en-US" altLang="en-US" sz="1600" b="1" baseline="-25000" dirty="0">
                  <a:solidFill>
                    <a:srgbClr val="3399FF"/>
                  </a:solidFill>
                  <a:latin typeface="Times New Roman" panose="02020603050405020304" pitchFamily="18" charset="0"/>
                </a:rPr>
                <a:t>o </a:t>
              </a:r>
              <a:r>
                <a:rPr lang="en-US" altLang="en-US" sz="1600" b="1" dirty="0">
                  <a:solidFill>
                    <a:srgbClr val="3399FF"/>
                  </a:solidFill>
                  <a:latin typeface="Times New Roman" panose="02020603050405020304" pitchFamily="18" charset="0"/>
                </a:rPr>
                <a:t>sin</a:t>
              </a:r>
              <a:r>
                <a:rPr lang="en-US" altLang="en-US" sz="1600" b="1" dirty="0">
                  <a:solidFill>
                    <a:srgbClr val="3399FF"/>
                  </a:solidFill>
                  <a:latin typeface="Times New Roman" panose="02020603050405020304" pitchFamily="18" charset="0"/>
                  <a:sym typeface="Symbol" panose="05050102010706020507" pitchFamily="18" charset="2"/>
                </a:rPr>
                <a:t></a:t>
              </a:r>
              <a:endParaRPr lang="en-US" altLang="en-US" sz="1600" b="1" dirty="0">
                <a:solidFill>
                  <a:srgbClr val="3399FF"/>
                </a:solidFill>
                <a:latin typeface="Times New Roman" panose="02020603050405020304" pitchFamily="18" charset="0"/>
              </a:endParaRPr>
            </a:p>
          </p:txBody>
        </p:sp>
        <p:sp>
          <p:nvSpPr>
            <p:cNvPr id="62477" name="Arc 25"/>
            <p:cNvSpPr>
              <a:spLocks/>
            </p:cNvSpPr>
            <p:nvPr/>
          </p:nvSpPr>
          <p:spPr bwMode="auto">
            <a:xfrm flipH="1" flipV="1">
              <a:off x="4030" y="1552"/>
              <a:ext cx="1247" cy="748"/>
            </a:xfrm>
            <a:custGeom>
              <a:avLst/>
              <a:gdLst>
                <a:gd name="T0" fmla="*/ 0 w 21599"/>
                <a:gd name="T1" fmla="*/ 0 h 21555"/>
                <a:gd name="T2" fmla="*/ 0 w 21599"/>
                <a:gd name="T3" fmla="*/ 0 h 21555"/>
                <a:gd name="T4" fmla="*/ 0 w 21599"/>
                <a:gd name="T5" fmla="*/ 0 h 21555"/>
                <a:gd name="T6" fmla="*/ 0 60000 65536"/>
                <a:gd name="T7" fmla="*/ 0 60000 65536"/>
                <a:gd name="T8" fmla="*/ 0 60000 65536"/>
                <a:gd name="T9" fmla="*/ 0 w 21599"/>
                <a:gd name="T10" fmla="*/ 0 h 21555"/>
                <a:gd name="T11" fmla="*/ 21599 w 21599"/>
                <a:gd name="T12" fmla="*/ 21555 h 21555"/>
              </a:gdLst>
              <a:ahLst/>
              <a:cxnLst>
                <a:cxn ang="T6">
                  <a:pos x="T0" y="T1"/>
                </a:cxn>
                <a:cxn ang="T7">
                  <a:pos x="T2" y="T3"/>
                </a:cxn>
                <a:cxn ang="T8">
                  <a:pos x="T4" y="T5"/>
                </a:cxn>
              </a:cxnLst>
              <a:rect l="T9" t="T10" r="T11" b="T12"/>
              <a:pathLst>
                <a:path w="21599" h="21555" fill="none" extrusionOk="0">
                  <a:moveTo>
                    <a:pt x="1397" y="0"/>
                  </a:moveTo>
                  <a:cubicBezTo>
                    <a:pt x="12665" y="731"/>
                    <a:pt x="21468" y="10016"/>
                    <a:pt x="21598" y="21307"/>
                  </a:cubicBezTo>
                </a:path>
                <a:path w="21599" h="21555" stroke="0" extrusionOk="0">
                  <a:moveTo>
                    <a:pt x="1397" y="0"/>
                  </a:moveTo>
                  <a:cubicBezTo>
                    <a:pt x="12665" y="731"/>
                    <a:pt x="21468" y="10016"/>
                    <a:pt x="21598" y="21307"/>
                  </a:cubicBezTo>
                  <a:lnTo>
                    <a:pt x="0" y="21555"/>
                  </a:lnTo>
                  <a:close/>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dirty="0"/>
            </a:p>
          </p:txBody>
        </p:sp>
        <p:sp>
          <p:nvSpPr>
            <p:cNvPr id="62478" name="Arc 26"/>
            <p:cNvSpPr>
              <a:spLocks/>
            </p:cNvSpPr>
            <p:nvPr/>
          </p:nvSpPr>
          <p:spPr bwMode="auto">
            <a:xfrm flipH="1" flipV="1">
              <a:off x="4030" y="1552"/>
              <a:ext cx="1118" cy="836"/>
            </a:xfrm>
            <a:custGeom>
              <a:avLst/>
              <a:gdLst>
                <a:gd name="T0" fmla="*/ 0 w 21599"/>
                <a:gd name="T1" fmla="*/ 0 h 21548"/>
                <a:gd name="T2" fmla="*/ 0 w 21599"/>
                <a:gd name="T3" fmla="*/ 0 h 21548"/>
                <a:gd name="T4" fmla="*/ 0 w 21599"/>
                <a:gd name="T5" fmla="*/ 0 h 21548"/>
                <a:gd name="T6" fmla="*/ 0 60000 65536"/>
                <a:gd name="T7" fmla="*/ 0 60000 65536"/>
                <a:gd name="T8" fmla="*/ 0 60000 65536"/>
                <a:gd name="T9" fmla="*/ 0 w 21599"/>
                <a:gd name="T10" fmla="*/ 0 h 21548"/>
                <a:gd name="T11" fmla="*/ 21599 w 21599"/>
                <a:gd name="T12" fmla="*/ 21548 h 21548"/>
              </a:gdLst>
              <a:ahLst/>
              <a:cxnLst>
                <a:cxn ang="T6">
                  <a:pos x="T0" y="T1"/>
                </a:cxn>
                <a:cxn ang="T7">
                  <a:pos x="T2" y="T3"/>
                </a:cxn>
                <a:cxn ang="T8">
                  <a:pos x="T4" y="T5"/>
                </a:cxn>
              </a:cxnLst>
              <a:rect l="T9" t="T10" r="T11" b="T12"/>
              <a:pathLst>
                <a:path w="21599" h="21548" fill="none" extrusionOk="0">
                  <a:moveTo>
                    <a:pt x="1499" y="0"/>
                  </a:moveTo>
                  <a:cubicBezTo>
                    <a:pt x="12724" y="781"/>
                    <a:pt x="21469" y="10048"/>
                    <a:pt x="21598" y="21300"/>
                  </a:cubicBezTo>
                </a:path>
                <a:path w="21599" h="21548" stroke="0" extrusionOk="0">
                  <a:moveTo>
                    <a:pt x="1499" y="0"/>
                  </a:moveTo>
                  <a:cubicBezTo>
                    <a:pt x="12724" y="781"/>
                    <a:pt x="21469" y="10048"/>
                    <a:pt x="21598" y="21300"/>
                  </a:cubicBezTo>
                  <a:lnTo>
                    <a:pt x="0" y="21548"/>
                  </a:lnTo>
                  <a:close/>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dirty="0"/>
            </a:p>
          </p:txBody>
        </p:sp>
        <p:sp>
          <p:nvSpPr>
            <p:cNvPr id="62479" name="Text Box 27"/>
            <p:cNvSpPr txBox="1">
              <a:spLocks noChangeArrowheads="1"/>
            </p:cNvSpPr>
            <p:nvPr/>
          </p:nvSpPr>
          <p:spPr bwMode="auto">
            <a:xfrm>
              <a:off x="4546" y="1640"/>
              <a:ext cx="5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FFFF66"/>
                  </a:solidFill>
                  <a:latin typeface="Times New Roman" panose="02020603050405020304" pitchFamily="18" charset="0"/>
                </a:rPr>
                <a:t>T</a:t>
              </a:r>
              <a:r>
                <a:rPr lang="en-US" altLang="en-US" sz="1600" b="1" baseline="-25000" dirty="0">
                  <a:solidFill>
                    <a:srgbClr val="FFFF66"/>
                  </a:solidFill>
                  <a:latin typeface="Times New Roman" panose="02020603050405020304" pitchFamily="18" charset="0"/>
                </a:rPr>
                <a:t>2</a:t>
              </a:r>
              <a:r>
                <a:rPr lang="en-US" altLang="en-US" sz="1600" b="1" dirty="0">
                  <a:solidFill>
                    <a:srgbClr val="FFFF66"/>
                  </a:solidFill>
                  <a:latin typeface="Times New Roman" panose="02020603050405020304" pitchFamily="18" charset="0"/>
                </a:rPr>
                <a:t>* task</a:t>
              </a:r>
            </a:p>
          </p:txBody>
        </p:sp>
        <p:sp>
          <p:nvSpPr>
            <p:cNvPr id="62480" name="Line 28"/>
            <p:cNvSpPr>
              <a:spLocks noChangeShapeType="1"/>
            </p:cNvSpPr>
            <p:nvPr/>
          </p:nvSpPr>
          <p:spPr bwMode="auto">
            <a:xfrm flipH="1">
              <a:off x="4331" y="1772"/>
              <a:ext cx="215" cy="220"/>
            </a:xfrm>
            <a:prstGeom prst="line">
              <a:avLst/>
            </a:prstGeom>
            <a:noFill/>
            <a:ln w="952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62481" name="Text Box 29"/>
            <p:cNvSpPr txBox="1">
              <a:spLocks noChangeArrowheads="1"/>
            </p:cNvSpPr>
            <p:nvPr/>
          </p:nvSpPr>
          <p:spPr bwMode="auto">
            <a:xfrm>
              <a:off x="4804" y="1816"/>
              <a:ext cx="73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FF9933"/>
                  </a:solidFill>
                  <a:latin typeface="Times New Roman" panose="02020603050405020304" pitchFamily="18" charset="0"/>
                </a:rPr>
                <a:t>T</a:t>
              </a:r>
              <a:r>
                <a:rPr lang="en-US" altLang="en-US" sz="1600" b="1" baseline="-25000" dirty="0">
                  <a:solidFill>
                    <a:srgbClr val="FF9933"/>
                  </a:solidFill>
                  <a:latin typeface="Times New Roman" panose="02020603050405020304" pitchFamily="18" charset="0"/>
                </a:rPr>
                <a:t>2</a:t>
              </a:r>
              <a:r>
                <a:rPr lang="en-US" altLang="en-US" sz="1600" b="1" dirty="0">
                  <a:solidFill>
                    <a:srgbClr val="FF9933"/>
                  </a:solidFill>
                  <a:latin typeface="Times New Roman" panose="02020603050405020304" pitchFamily="18" charset="0"/>
                </a:rPr>
                <a:t>* control</a:t>
              </a:r>
            </a:p>
          </p:txBody>
        </p:sp>
        <p:sp>
          <p:nvSpPr>
            <p:cNvPr id="62482" name="Line 30"/>
            <p:cNvSpPr>
              <a:spLocks noChangeShapeType="1"/>
            </p:cNvSpPr>
            <p:nvPr/>
          </p:nvSpPr>
          <p:spPr bwMode="auto">
            <a:xfrm flipH="1">
              <a:off x="4632" y="2036"/>
              <a:ext cx="258" cy="26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62483" name="Line 32"/>
            <p:cNvSpPr>
              <a:spLocks noChangeShapeType="1"/>
            </p:cNvSpPr>
            <p:nvPr/>
          </p:nvSpPr>
          <p:spPr bwMode="auto">
            <a:xfrm>
              <a:off x="4503" y="2036"/>
              <a:ext cx="0" cy="528"/>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62484" name="Text Box 33"/>
            <p:cNvSpPr txBox="1">
              <a:spLocks noChangeArrowheads="1"/>
            </p:cNvSpPr>
            <p:nvPr/>
          </p:nvSpPr>
          <p:spPr bwMode="auto">
            <a:xfrm>
              <a:off x="4388" y="2564"/>
              <a:ext cx="5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00FFCC"/>
                  </a:solidFill>
                  <a:latin typeface="Times New Roman" panose="02020603050405020304" pitchFamily="18" charset="0"/>
                </a:rPr>
                <a:t>TE</a:t>
              </a:r>
              <a:r>
                <a:rPr lang="en-US" altLang="en-US" sz="1400" b="1" baseline="-25000" dirty="0">
                  <a:solidFill>
                    <a:srgbClr val="00FFCC"/>
                  </a:solidFill>
                  <a:latin typeface="Times New Roman" panose="02020603050405020304" pitchFamily="18" charset="0"/>
                </a:rPr>
                <a:t>optimum</a:t>
              </a:r>
              <a:endParaRPr lang="en-US" altLang="en-US" sz="1400" b="1" dirty="0">
                <a:solidFill>
                  <a:srgbClr val="00FFCC"/>
                </a:solidFill>
                <a:latin typeface="Times New Roman" panose="02020603050405020304" pitchFamily="18" charset="0"/>
              </a:endParaRPr>
            </a:p>
          </p:txBody>
        </p:sp>
        <p:sp>
          <p:nvSpPr>
            <p:cNvPr id="62485" name="Oval 34"/>
            <p:cNvSpPr>
              <a:spLocks noChangeArrowheads="1"/>
            </p:cNvSpPr>
            <p:nvPr/>
          </p:nvSpPr>
          <p:spPr bwMode="auto">
            <a:xfrm>
              <a:off x="4460" y="2212"/>
              <a:ext cx="86" cy="8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62486" name="Oval 35"/>
            <p:cNvSpPr>
              <a:spLocks noChangeArrowheads="1"/>
            </p:cNvSpPr>
            <p:nvPr/>
          </p:nvSpPr>
          <p:spPr bwMode="auto">
            <a:xfrm>
              <a:off x="4460" y="2080"/>
              <a:ext cx="86" cy="8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62487" name="AutoShape 36"/>
            <p:cNvSpPr>
              <a:spLocks/>
            </p:cNvSpPr>
            <p:nvPr/>
          </p:nvSpPr>
          <p:spPr bwMode="auto">
            <a:xfrm>
              <a:off x="5191" y="2036"/>
              <a:ext cx="129" cy="352"/>
            </a:xfrm>
            <a:prstGeom prst="rightBrace">
              <a:avLst>
                <a:gd name="adj1" fmla="val 22739"/>
                <a:gd name="adj2" fmla="val 50000"/>
              </a:avLst>
            </a:pr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62488" name="Line 37"/>
            <p:cNvSpPr>
              <a:spLocks noChangeShapeType="1"/>
            </p:cNvSpPr>
            <p:nvPr/>
          </p:nvSpPr>
          <p:spPr bwMode="auto">
            <a:xfrm flipH="1">
              <a:off x="4030" y="2124"/>
              <a:ext cx="516" cy="0"/>
            </a:xfrm>
            <a:prstGeom prst="line">
              <a:avLst/>
            </a:prstGeom>
            <a:noFill/>
            <a:ln w="1270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62489" name="Line 38"/>
            <p:cNvSpPr>
              <a:spLocks noChangeShapeType="1"/>
            </p:cNvSpPr>
            <p:nvPr/>
          </p:nvSpPr>
          <p:spPr bwMode="auto">
            <a:xfrm flipH="1">
              <a:off x="4030" y="2256"/>
              <a:ext cx="516" cy="0"/>
            </a:xfrm>
            <a:prstGeom prst="line">
              <a:avLst/>
            </a:prstGeom>
            <a:noFill/>
            <a:ln w="1270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62490" name="Text Box 39"/>
            <p:cNvSpPr txBox="1">
              <a:spLocks noChangeArrowheads="1"/>
            </p:cNvSpPr>
            <p:nvPr/>
          </p:nvSpPr>
          <p:spPr bwMode="auto">
            <a:xfrm>
              <a:off x="3643" y="1992"/>
              <a:ext cx="3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00FFCC"/>
                  </a:solidFill>
                  <a:latin typeface="Times New Roman" panose="02020603050405020304" pitchFamily="18" charset="0"/>
                </a:rPr>
                <a:t>S</a:t>
              </a:r>
              <a:r>
                <a:rPr lang="en-US" altLang="en-US" sz="1600" b="1" baseline="-25000" dirty="0">
                  <a:solidFill>
                    <a:srgbClr val="00FFCC"/>
                  </a:solidFill>
                  <a:latin typeface="Times New Roman" panose="02020603050405020304" pitchFamily="18" charset="0"/>
                </a:rPr>
                <a:t>task</a:t>
              </a:r>
              <a:endParaRPr lang="en-US" altLang="en-US" sz="1600" b="1" dirty="0">
                <a:solidFill>
                  <a:srgbClr val="00FFCC"/>
                </a:solidFill>
                <a:latin typeface="Times New Roman" panose="02020603050405020304" pitchFamily="18" charset="0"/>
              </a:endParaRPr>
            </a:p>
          </p:txBody>
        </p:sp>
        <p:sp>
          <p:nvSpPr>
            <p:cNvPr id="62491" name="Text Box 40"/>
            <p:cNvSpPr txBox="1">
              <a:spLocks noChangeArrowheads="1"/>
            </p:cNvSpPr>
            <p:nvPr/>
          </p:nvSpPr>
          <p:spPr bwMode="auto">
            <a:xfrm>
              <a:off x="3643" y="2150"/>
              <a:ext cx="47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00FFCC"/>
                  </a:solidFill>
                  <a:latin typeface="Times New Roman" panose="02020603050405020304" pitchFamily="18" charset="0"/>
                </a:rPr>
                <a:t>S</a:t>
              </a:r>
              <a:r>
                <a:rPr lang="en-US" altLang="en-US" sz="1600" b="1" baseline="-25000" dirty="0">
                  <a:solidFill>
                    <a:srgbClr val="00FFCC"/>
                  </a:solidFill>
                  <a:latin typeface="Times New Roman" panose="02020603050405020304" pitchFamily="18" charset="0"/>
                </a:rPr>
                <a:t>control</a:t>
              </a:r>
              <a:endParaRPr lang="en-US" altLang="en-US" sz="1600" b="1" dirty="0">
                <a:solidFill>
                  <a:srgbClr val="00FFCC"/>
                </a:solidFill>
                <a:latin typeface="Times New Roman" panose="02020603050405020304" pitchFamily="18" charset="0"/>
              </a:endParaRPr>
            </a:p>
          </p:txBody>
        </p:sp>
        <p:sp>
          <p:nvSpPr>
            <p:cNvPr id="62492" name="Text Box 41"/>
            <p:cNvSpPr txBox="1">
              <a:spLocks noChangeArrowheads="1"/>
            </p:cNvSpPr>
            <p:nvPr/>
          </p:nvSpPr>
          <p:spPr bwMode="auto">
            <a:xfrm>
              <a:off x="5306" y="2106"/>
              <a:ext cx="2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00FFCC"/>
                  </a:solidFill>
                  <a:latin typeface="Times New Roman" panose="02020603050405020304" pitchFamily="18" charset="0"/>
                  <a:sym typeface="Symbol" panose="05050102010706020507" pitchFamily="18" charset="2"/>
                </a:rPr>
                <a:t></a:t>
              </a:r>
              <a:r>
                <a:rPr lang="en-US" altLang="en-US" sz="1600" b="1" dirty="0">
                  <a:solidFill>
                    <a:srgbClr val="00FFCC"/>
                  </a:solidFill>
                  <a:latin typeface="Times New Roman" panose="02020603050405020304" pitchFamily="18" charset="0"/>
                </a:rPr>
                <a:t>S</a:t>
              </a:r>
              <a:endParaRPr lang="en-US" altLang="en-US" sz="1600" b="1" baseline="-25000" dirty="0">
                <a:solidFill>
                  <a:srgbClr val="00FFCC"/>
                </a:solidFill>
                <a:latin typeface="Times New Roman" panose="02020603050405020304" pitchFamily="18" charset="0"/>
              </a:endParaRPr>
            </a:p>
          </p:txBody>
        </p:sp>
      </p:grpSp>
      <p:sp>
        <p:nvSpPr>
          <p:cNvPr id="32" name="Rectangle 31"/>
          <p:cNvSpPr/>
          <p:nvPr/>
        </p:nvSpPr>
        <p:spPr>
          <a:xfrm>
            <a:off x="3583527" y="4437856"/>
            <a:ext cx="5417598" cy="2382191"/>
          </a:xfrm>
          <a:prstGeom prst="rect">
            <a:avLst/>
          </a:prstGeom>
          <a:ln>
            <a:solidFill>
              <a:schemeClr val="tx1"/>
            </a:solidFill>
          </a:ln>
        </p:spPr>
        <p:txBody>
          <a:bodyPr wrap="square">
            <a:spAutoFit/>
          </a:bodyPr>
          <a:lstStyle/>
          <a:p>
            <a:pPr marL="342900" indent="-342900" eaLnBrk="0" hangingPunct="0">
              <a:spcBef>
                <a:spcPct val="20000"/>
              </a:spcBef>
              <a:defRPr/>
            </a:pPr>
            <a:r>
              <a:rPr lang="en-GB" sz="3000" b="1" dirty="0">
                <a:solidFill>
                  <a:schemeClr val="tx2"/>
                </a:solidFill>
                <a:latin typeface="+mj-lt"/>
                <a:ea typeface="+mj-ea"/>
                <a:cs typeface="+mj-cs"/>
              </a:rPr>
              <a:t>Take-home </a:t>
            </a:r>
            <a:r>
              <a:rPr lang="en-GB" sz="3000" b="1" dirty="0" smtClean="0">
                <a:solidFill>
                  <a:schemeClr val="tx2"/>
                </a:solidFill>
                <a:latin typeface="+mj-lt"/>
                <a:ea typeface="+mj-ea"/>
                <a:cs typeface="+mj-cs"/>
              </a:rPr>
              <a:t>message: </a:t>
            </a:r>
            <a:endParaRPr lang="en-GB" sz="3000" b="1" dirty="0">
              <a:solidFill>
                <a:schemeClr val="tx2"/>
              </a:solidFill>
              <a:latin typeface="+mj-lt"/>
              <a:ea typeface="+mj-ea"/>
              <a:cs typeface="+mj-cs"/>
            </a:endParaRPr>
          </a:p>
          <a:p>
            <a:pPr marL="342900" indent="-342900" eaLnBrk="0" hangingPunct="0">
              <a:spcBef>
                <a:spcPct val="20000"/>
              </a:spcBef>
              <a:buFontTx/>
              <a:buChar char="•"/>
              <a:defRPr/>
            </a:pPr>
            <a:r>
              <a:rPr lang="en-GB" kern="0" dirty="0">
                <a:latin typeface="Arial" charset="0"/>
              </a:rPr>
              <a:t>BOLD is a T2*-weighted contrast</a:t>
            </a:r>
          </a:p>
          <a:p>
            <a:pPr marL="342900" indent="-342900" eaLnBrk="0" hangingPunct="0">
              <a:spcBef>
                <a:spcPct val="20000"/>
              </a:spcBef>
              <a:buFontTx/>
              <a:buChar char="•"/>
              <a:defRPr/>
            </a:pPr>
            <a:r>
              <a:rPr lang="en-GB" kern="0" dirty="0">
                <a:latin typeface="Arial" charset="0"/>
              </a:rPr>
              <a:t>We are measuring a signal from hydrogen but the signal we get from hydrogen atoms is weaker when less oxygen </a:t>
            </a:r>
            <a:r>
              <a:rPr lang="en-GB" kern="0" dirty="0" smtClean="0">
                <a:latin typeface="Arial" charset="0"/>
              </a:rPr>
              <a:t>(Oxyheamoglobin) </a:t>
            </a:r>
            <a:r>
              <a:rPr lang="en-GB" kern="0" dirty="0">
                <a:latin typeface="Arial" charset="0"/>
              </a:rPr>
              <a:t>is present</a:t>
            </a:r>
          </a:p>
          <a:p>
            <a:pPr marL="342900" indent="-342900" eaLnBrk="0" hangingPunct="0">
              <a:spcBef>
                <a:spcPct val="20000"/>
              </a:spcBef>
              <a:buFontTx/>
              <a:buChar char="•"/>
              <a:defRPr/>
            </a:pPr>
            <a:endParaRPr lang="en-GB" kern="0" dirty="0">
              <a:latin typeface="Arial" charset="0"/>
            </a:endParaRPr>
          </a:p>
        </p:txBody>
      </p:sp>
    </p:spTree>
    <p:extLst>
      <p:ext uri="{BB962C8B-B14F-4D97-AF65-F5344CB8AC3E}">
        <p14:creationId xmlns:p14="http://schemas.microsoft.com/office/powerpoint/2010/main" val="4253292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3712" y="55385"/>
            <a:ext cx="8969111" cy="1400530"/>
          </a:xfrm>
        </p:spPr>
        <p:txBody>
          <a:bodyPr/>
          <a:lstStyle/>
          <a:p>
            <a:pPr eaLnBrk="1" hangingPunct="1"/>
            <a:r>
              <a:rPr lang="en-US" altLang="en-US" sz="3600" dirty="0" smtClean="0">
                <a:solidFill>
                  <a:schemeClr val="accent3"/>
                </a:solidFill>
                <a:ea typeface="ＭＳ Ｐゴシック" panose="020B0600070205080204" pitchFamily="34" charset="-128"/>
              </a:rPr>
              <a:t>Deoxygenated Blood </a:t>
            </a:r>
            <a:r>
              <a:rPr lang="en-US" altLang="en-US" sz="3600" dirty="0" smtClean="0">
                <a:solidFill>
                  <a:schemeClr val="accent3"/>
                </a:solidFill>
                <a:ea typeface="ＭＳ Ｐゴシック" panose="020B0600070205080204" pitchFamily="34" charset="-128"/>
                <a:sym typeface="Wingdings" panose="05000000000000000000" pitchFamily="2" charset="2"/>
              </a:rPr>
              <a:t> Signal Loss</a:t>
            </a:r>
            <a:endParaRPr lang="en-US" altLang="en-US" sz="1600" dirty="0" smtClean="0">
              <a:solidFill>
                <a:schemeClr val="accent3"/>
              </a:solidFill>
              <a:ea typeface="ＭＳ Ｐゴシック" panose="020B0600070205080204" pitchFamily="34" charset="-128"/>
            </a:endParaRPr>
          </a:p>
        </p:txBody>
      </p:sp>
      <p:pic>
        <p:nvPicPr>
          <p:cNvPr id="225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35075"/>
            <a:ext cx="1974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5113" y="1311275"/>
            <a:ext cx="3313112"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p:cNvSpPr>
            <a:spLocks noGrp="1" noChangeArrowheads="1"/>
          </p:cNvSpPr>
          <p:nvPr>
            <p:ph type="body" idx="1"/>
          </p:nvPr>
        </p:nvSpPr>
        <p:spPr>
          <a:xfrm>
            <a:off x="2443163" y="1514475"/>
            <a:ext cx="2895600" cy="1627982"/>
          </a:xfrm>
        </p:spPr>
        <p:txBody>
          <a:bodyPr lIns="92075" tIns="46038" rIns="92075" bIns="46038">
            <a:normAutofit fontScale="85000" lnSpcReduction="20000"/>
          </a:bodyPr>
          <a:lstStyle/>
          <a:p>
            <a:pPr marL="609600" indent="-609600" eaLnBrk="1" hangingPunct="1">
              <a:buFont typeface="Times" panose="02020603050405020304" pitchFamily="18" charset="0"/>
              <a:buNone/>
            </a:pPr>
            <a:r>
              <a:rPr lang="en-US" altLang="en-US" sz="1800" dirty="0" smtClean="0">
                <a:ea typeface="ＭＳ Ｐゴシック" panose="020B0600070205080204" pitchFamily="34" charset="-128"/>
              </a:rPr>
              <a:t>Oxygenated blood?</a:t>
            </a:r>
          </a:p>
          <a:p>
            <a:pPr marL="609600" indent="-609600" eaLnBrk="1" hangingPunct="1"/>
            <a:r>
              <a:rPr lang="en-US" altLang="en-US" sz="1800" dirty="0" smtClean="0">
                <a:ea typeface="ＭＳ Ｐゴシック" panose="020B0600070205080204" pitchFamily="34" charset="-128"/>
              </a:rPr>
              <a:t>Diamagnetic</a:t>
            </a:r>
          </a:p>
          <a:p>
            <a:pPr marL="609600" indent="-609600" eaLnBrk="1" hangingPunct="1"/>
            <a:r>
              <a:rPr lang="en-US" altLang="en-US" sz="1800" dirty="0" smtClean="0">
                <a:ea typeface="ＭＳ Ｐゴシック" panose="020B0600070205080204" pitchFamily="34" charset="-128"/>
              </a:rPr>
              <a:t>Doesn’t distort surrounding magnetic field</a:t>
            </a:r>
          </a:p>
          <a:p>
            <a:pPr marL="609600" indent="-609600" eaLnBrk="1" hangingPunct="1"/>
            <a:r>
              <a:rPr lang="en-US" altLang="en-US" sz="1800" dirty="0" smtClean="0">
                <a:ea typeface="ＭＳ Ｐゴシック" panose="020B0600070205080204" pitchFamily="34" charset="-128"/>
              </a:rPr>
              <a:t>No signal loss…</a:t>
            </a:r>
          </a:p>
        </p:txBody>
      </p:sp>
      <p:sp>
        <p:nvSpPr>
          <p:cNvPr id="20485" name="Rectangle 6"/>
          <p:cNvSpPr>
            <a:spLocks noChangeArrowheads="1"/>
          </p:cNvSpPr>
          <p:nvPr/>
        </p:nvSpPr>
        <p:spPr bwMode="auto">
          <a:xfrm>
            <a:off x="2522538" y="3937000"/>
            <a:ext cx="3200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609600" indent="-609600">
              <a:spcBef>
                <a:spcPct val="20000"/>
              </a:spcBef>
              <a:buFont typeface="Times" charset="0"/>
              <a:buNone/>
              <a:defRPr/>
            </a:pPr>
            <a:r>
              <a:rPr lang="en-US" u="sng" dirty="0">
                <a:latin typeface="Arial" charset="0"/>
                <a:ea typeface="ＭＳ Ｐゴシック" charset="0"/>
                <a:cs typeface="ＭＳ Ｐゴシック" charset="0"/>
              </a:rPr>
              <a:t>De</a:t>
            </a:r>
            <a:r>
              <a:rPr lang="en-US" dirty="0">
                <a:latin typeface="Arial" charset="0"/>
                <a:ea typeface="ＭＳ Ｐゴシック" charset="0"/>
                <a:cs typeface="ＭＳ Ｐゴシック" charset="0"/>
              </a:rPr>
              <a:t>oxygenated blood?</a:t>
            </a:r>
          </a:p>
          <a:p>
            <a:pPr marL="342000" indent="-342000">
              <a:spcBef>
                <a:spcPct val="20000"/>
              </a:spcBef>
              <a:buFont typeface="Arial"/>
              <a:buChar char="•"/>
              <a:defRPr/>
            </a:pPr>
            <a:r>
              <a:rPr lang="en-US" dirty="0">
                <a:latin typeface="Arial" charset="0"/>
                <a:ea typeface="ＭＳ Ｐゴシック" charset="0"/>
                <a:cs typeface="ＭＳ Ｐゴシック" charset="0"/>
              </a:rPr>
              <a:t>Paramagnetic</a:t>
            </a:r>
          </a:p>
          <a:p>
            <a:pPr marL="342000" indent="-342000">
              <a:spcBef>
                <a:spcPct val="20000"/>
              </a:spcBef>
              <a:buFont typeface="Arial"/>
              <a:buChar char="•"/>
              <a:defRPr/>
            </a:pPr>
            <a:r>
              <a:rPr lang="en-US" dirty="0">
                <a:latin typeface="Arial" charset="0"/>
                <a:ea typeface="ＭＳ Ｐゴシック" charset="0"/>
                <a:cs typeface="ＭＳ Ｐゴシック" charset="0"/>
              </a:rPr>
              <a:t>Distorts surrounding magnetic field</a:t>
            </a:r>
          </a:p>
          <a:p>
            <a:pPr marL="342000" indent="-342000">
              <a:spcBef>
                <a:spcPct val="20000"/>
              </a:spcBef>
              <a:buFont typeface="Arial"/>
              <a:buChar char="•"/>
              <a:defRPr/>
            </a:pPr>
            <a:r>
              <a:rPr lang="en-US" dirty="0">
                <a:latin typeface="Arial" charset="0"/>
                <a:ea typeface="ＭＳ Ｐゴシック" charset="0"/>
                <a:cs typeface="ＭＳ Ｐゴシック" charset="0"/>
              </a:rPr>
              <a:t>Signal loss !!!</a:t>
            </a:r>
          </a:p>
        </p:txBody>
      </p:sp>
      <p:sp>
        <p:nvSpPr>
          <p:cNvPr id="22534" name="Text Box 7"/>
          <p:cNvSpPr txBox="1">
            <a:spLocks noChangeArrowheads="1"/>
          </p:cNvSpPr>
          <p:nvPr/>
        </p:nvSpPr>
        <p:spPr bwMode="auto">
          <a:xfrm>
            <a:off x="1060450" y="5781675"/>
            <a:ext cx="7189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i="1" dirty="0"/>
              <a:t>Images from Huettel, Song &amp; McCarthy, 2004, Functional Magnetic Resonance Imaging</a:t>
            </a:r>
          </a:p>
          <a:p>
            <a:pPr algn="ctr" eaLnBrk="1" hangingPunct="1"/>
            <a:r>
              <a:rPr lang="en-US" altLang="en-US" sz="1400" i="1" dirty="0"/>
              <a:t>based on two papers from Ogawa et al., 1990, both in Magnetic Resonance in Medicine</a:t>
            </a:r>
          </a:p>
        </p:txBody>
      </p:sp>
      <p:sp>
        <p:nvSpPr>
          <p:cNvPr id="22535" name="TextBox 1"/>
          <p:cNvSpPr txBox="1">
            <a:spLocks noChangeArrowheads="1"/>
          </p:cNvSpPr>
          <p:nvPr/>
        </p:nvSpPr>
        <p:spPr bwMode="auto">
          <a:xfrm>
            <a:off x="5364163" y="1268413"/>
            <a:ext cx="16462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dirty="0">
                <a:solidFill>
                  <a:srgbClr val="FF0000"/>
                </a:solidFill>
              </a:rPr>
              <a:t>rat breathing pure oxygen</a:t>
            </a:r>
          </a:p>
        </p:txBody>
      </p:sp>
      <p:sp>
        <p:nvSpPr>
          <p:cNvPr id="22536" name="TextBox 8"/>
          <p:cNvSpPr txBox="1">
            <a:spLocks noChangeArrowheads="1"/>
          </p:cNvSpPr>
          <p:nvPr/>
        </p:nvSpPr>
        <p:spPr bwMode="auto">
          <a:xfrm>
            <a:off x="5364163" y="3357563"/>
            <a:ext cx="2886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dirty="0">
                <a:solidFill>
                  <a:srgbClr val="FF0000"/>
                </a:solidFill>
              </a:rPr>
              <a:t>rat breathing normal air (less than pure oxygen)</a:t>
            </a:r>
          </a:p>
        </p:txBody>
      </p:sp>
    </p:spTree>
    <p:extLst>
      <p:ext uri="{BB962C8B-B14F-4D97-AF65-F5344CB8AC3E}">
        <p14:creationId xmlns:p14="http://schemas.microsoft.com/office/powerpoint/2010/main" val="1336210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3"/>
          <p:cNvSpPr txBox="1">
            <a:spLocks noGrp="1"/>
          </p:cNvSpPr>
          <p:nvPr/>
        </p:nvSpPr>
        <p:spPr bwMode="auto">
          <a:xfrm>
            <a:off x="7329488" y="5342422"/>
            <a:ext cx="1008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defTabSz="914400" fontAlgn="base">
              <a:spcBef>
                <a:spcPct val="0"/>
              </a:spcBef>
              <a:spcAft>
                <a:spcPct val="0"/>
              </a:spcAft>
            </a:pPr>
            <a:fld id="{EBDBDD51-41CA-4A08-A90C-9AB206E6BFFB}" type="slidenum">
              <a:rPr lang="en-US" altLang="en-US" sz="1400">
                <a:solidFill>
                  <a:srgbClr val="FFFFFF"/>
                </a:solidFill>
              </a:rPr>
              <a:pPr algn="r" defTabSz="914400" fontAlgn="base">
                <a:spcBef>
                  <a:spcPct val="0"/>
                </a:spcBef>
                <a:spcAft>
                  <a:spcPct val="0"/>
                </a:spcAft>
              </a:pPr>
              <a:t>39</a:t>
            </a:fld>
            <a:endParaRPr lang="en-US" altLang="en-US" sz="1400" dirty="0">
              <a:solidFill>
                <a:srgbClr val="FFFFFF"/>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18530" t="3432" r="14849" b="7361"/>
          <a:stretch/>
        </p:blipFill>
        <p:spPr>
          <a:xfrm>
            <a:off x="448892" y="3542939"/>
            <a:ext cx="2093719" cy="210226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l="18508" t="4282" r="14953" b="7202"/>
          <a:stretch/>
        </p:blipFill>
        <p:spPr>
          <a:xfrm>
            <a:off x="448892" y="1363760"/>
            <a:ext cx="2093719" cy="2085175"/>
          </a:xfrm>
          <a:prstGeom prst="rect">
            <a:avLst/>
          </a:prstGeom>
        </p:spPr>
      </p:pic>
      <p:sp>
        <p:nvSpPr>
          <p:cNvPr id="4" name="Oval 3"/>
          <p:cNvSpPr/>
          <p:nvPr/>
        </p:nvSpPr>
        <p:spPr>
          <a:xfrm>
            <a:off x="1300254" y="4398887"/>
            <a:ext cx="390993" cy="390369"/>
          </a:xfrm>
          <a:prstGeom prst="ellipse">
            <a:avLst/>
          </a:prstGeom>
          <a:solidFill>
            <a:srgbClr val="6285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17" name="Oval 16"/>
          <p:cNvSpPr/>
          <p:nvPr/>
        </p:nvSpPr>
        <p:spPr>
          <a:xfrm>
            <a:off x="1298328" y="2187769"/>
            <a:ext cx="390993" cy="390369"/>
          </a:xfrm>
          <a:prstGeom prst="ellipse">
            <a:avLst/>
          </a:prstGeom>
          <a:solidFill>
            <a:srgbClr val="BC5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cxnSp>
        <p:nvCxnSpPr>
          <p:cNvPr id="6" name="Straight Arrow Connector 5"/>
          <p:cNvCxnSpPr/>
          <p:nvPr/>
        </p:nvCxnSpPr>
        <p:spPr>
          <a:xfrm flipV="1">
            <a:off x="603738" y="1836580"/>
            <a:ext cx="0" cy="36004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6646" y="1865858"/>
            <a:ext cx="912289" cy="369332"/>
          </a:xfrm>
          <a:prstGeom prst="rect">
            <a:avLst/>
          </a:prstGeom>
          <a:noFill/>
        </p:spPr>
        <p:txBody>
          <a:bodyPr wrap="square" rtlCol="0">
            <a:spAutoFit/>
          </a:bodyPr>
          <a:lstStyle/>
          <a:p>
            <a:pPr defTabSz="914400"/>
            <a:r>
              <a:rPr lang="en-GB" dirty="0">
                <a:solidFill>
                  <a:srgbClr val="686B5D"/>
                </a:solidFill>
                <a:latin typeface="Arial"/>
              </a:rPr>
              <a:t>B</a:t>
            </a:r>
            <a:r>
              <a:rPr lang="en-GB" baseline="-25000" dirty="0">
                <a:solidFill>
                  <a:srgbClr val="686B5D"/>
                </a:solidFill>
                <a:latin typeface="Arial"/>
              </a:rPr>
              <a:t>0</a:t>
            </a:r>
          </a:p>
        </p:txBody>
      </p:sp>
      <p:sp>
        <p:nvSpPr>
          <p:cNvPr id="21" name="TextBox 20"/>
          <p:cNvSpPr txBox="1"/>
          <p:nvPr/>
        </p:nvSpPr>
        <p:spPr>
          <a:xfrm>
            <a:off x="581535" y="2938178"/>
            <a:ext cx="912289" cy="307777"/>
          </a:xfrm>
          <a:prstGeom prst="rect">
            <a:avLst/>
          </a:prstGeom>
          <a:noFill/>
        </p:spPr>
        <p:txBody>
          <a:bodyPr wrap="square" rtlCol="0">
            <a:spAutoFit/>
          </a:bodyPr>
          <a:lstStyle/>
          <a:p>
            <a:pPr defTabSz="914400"/>
            <a:r>
              <a:rPr lang="en-GB" sz="1400" dirty="0">
                <a:solidFill>
                  <a:srgbClr val="686B5D"/>
                </a:solidFill>
                <a:latin typeface="Arial"/>
              </a:rPr>
              <a:t>Tissue</a:t>
            </a:r>
            <a:endParaRPr lang="en-GB" sz="1400" baseline="-25000" dirty="0">
              <a:solidFill>
                <a:srgbClr val="686B5D"/>
              </a:solidFill>
              <a:latin typeface="Arial"/>
            </a:endParaRPr>
          </a:p>
        </p:txBody>
      </p:sp>
      <p:sp>
        <p:nvSpPr>
          <p:cNvPr id="22" name="TextBox 21"/>
          <p:cNvSpPr txBox="1"/>
          <p:nvPr/>
        </p:nvSpPr>
        <p:spPr>
          <a:xfrm>
            <a:off x="742848" y="2486385"/>
            <a:ext cx="912289" cy="307777"/>
          </a:xfrm>
          <a:prstGeom prst="rect">
            <a:avLst/>
          </a:prstGeom>
          <a:noFill/>
        </p:spPr>
        <p:txBody>
          <a:bodyPr wrap="square" rtlCol="0">
            <a:spAutoFit/>
          </a:bodyPr>
          <a:lstStyle/>
          <a:p>
            <a:pPr defTabSz="914400"/>
            <a:r>
              <a:rPr lang="en-GB" sz="1400" dirty="0">
                <a:solidFill>
                  <a:srgbClr val="686B5D"/>
                </a:solidFill>
                <a:latin typeface="Arial"/>
              </a:rPr>
              <a:t>Vessel</a:t>
            </a:r>
            <a:endParaRPr lang="en-GB" sz="1400" baseline="-25000" dirty="0">
              <a:solidFill>
                <a:srgbClr val="686B5D"/>
              </a:solidFill>
              <a:latin typeface="Arial"/>
            </a:endParaRPr>
          </a:p>
        </p:txBody>
      </p:sp>
      <p:sp>
        <p:nvSpPr>
          <p:cNvPr id="24" name="TextBox 23"/>
          <p:cNvSpPr txBox="1"/>
          <p:nvPr/>
        </p:nvSpPr>
        <p:spPr>
          <a:xfrm>
            <a:off x="603738" y="1383280"/>
            <a:ext cx="1829478" cy="369332"/>
          </a:xfrm>
          <a:prstGeom prst="rect">
            <a:avLst/>
          </a:prstGeom>
          <a:noFill/>
        </p:spPr>
        <p:txBody>
          <a:bodyPr wrap="square" rtlCol="0">
            <a:spAutoFit/>
          </a:bodyPr>
          <a:lstStyle/>
          <a:p>
            <a:pPr defTabSz="914400"/>
            <a:r>
              <a:rPr lang="en-GB" dirty="0">
                <a:solidFill>
                  <a:srgbClr val="686B5D"/>
                </a:solidFill>
                <a:latin typeface="Arial"/>
              </a:rPr>
              <a:t>Oxygenated Hb</a:t>
            </a:r>
            <a:endParaRPr lang="en-GB" baseline="-25000" dirty="0">
              <a:solidFill>
                <a:srgbClr val="686B5D"/>
              </a:solidFill>
              <a:latin typeface="Arial"/>
            </a:endParaRPr>
          </a:p>
        </p:txBody>
      </p:sp>
      <p:sp>
        <p:nvSpPr>
          <p:cNvPr id="25" name="TextBox 24"/>
          <p:cNvSpPr txBox="1"/>
          <p:nvPr/>
        </p:nvSpPr>
        <p:spPr>
          <a:xfrm>
            <a:off x="489000" y="3586250"/>
            <a:ext cx="2041862" cy="369332"/>
          </a:xfrm>
          <a:prstGeom prst="rect">
            <a:avLst/>
          </a:prstGeom>
          <a:noFill/>
        </p:spPr>
        <p:txBody>
          <a:bodyPr wrap="square" rtlCol="0">
            <a:spAutoFit/>
          </a:bodyPr>
          <a:lstStyle/>
          <a:p>
            <a:pPr defTabSz="914400"/>
            <a:r>
              <a:rPr lang="en-GB" dirty="0">
                <a:solidFill>
                  <a:srgbClr val="686B5D"/>
                </a:solidFill>
                <a:latin typeface="Arial"/>
              </a:rPr>
              <a:t>Deoxygenated Hb</a:t>
            </a:r>
            <a:endParaRPr lang="en-GB" baseline="-25000" dirty="0">
              <a:solidFill>
                <a:srgbClr val="686B5D"/>
              </a:solidFill>
              <a:latin typeface="Arial"/>
            </a:endParaRPr>
          </a:p>
        </p:txBody>
      </p:sp>
      <p:sp>
        <p:nvSpPr>
          <p:cNvPr id="8" name="Rectangle 7"/>
          <p:cNvSpPr/>
          <p:nvPr/>
        </p:nvSpPr>
        <p:spPr>
          <a:xfrm>
            <a:off x="1819328" y="2247896"/>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27" name="Rectangle 26"/>
          <p:cNvSpPr/>
          <p:nvPr/>
        </p:nvSpPr>
        <p:spPr>
          <a:xfrm>
            <a:off x="1822968" y="4431521"/>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l="18660" t="3774" r="15039" b="7667"/>
          <a:stretch/>
        </p:blipFill>
        <p:spPr>
          <a:xfrm>
            <a:off x="3166454" y="3542940"/>
            <a:ext cx="2102266" cy="2102266"/>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val="0"/>
              </a:ext>
            </a:extLst>
          </a:blip>
          <a:srcRect l="18661" t="3789" r="15039" b="8373"/>
          <a:stretch/>
        </p:blipFill>
        <p:spPr>
          <a:xfrm>
            <a:off x="3166454" y="1363760"/>
            <a:ext cx="2102266" cy="2085175"/>
          </a:xfrm>
          <a:prstGeom prst="rect">
            <a:avLst/>
          </a:prstGeom>
        </p:spPr>
      </p:pic>
      <p:cxnSp>
        <p:nvCxnSpPr>
          <p:cNvPr id="15" name="Straight Connector 14"/>
          <p:cNvCxnSpPr/>
          <p:nvPr/>
        </p:nvCxnSpPr>
        <p:spPr>
          <a:xfrm flipV="1">
            <a:off x="2107360" y="1456222"/>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11000" y="2544286"/>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111000" y="3633222"/>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114640" y="4721286"/>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673213" y="1978689"/>
            <a:ext cx="912289" cy="307777"/>
          </a:xfrm>
          <a:prstGeom prst="rect">
            <a:avLst/>
          </a:prstGeom>
          <a:noFill/>
        </p:spPr>
        <p:txBody>
          <a:bodyPr wrap="square" rtlCol="0">
            <a:spAutoFit/>
          </a:bodyPr>
          <a:lstStyle/>
          <a:p>
            <a:pPr defTabSz="914400"/>
            <a:r>
              <a:rPr lang="en-GB" sz="1400" dirty="0">
                <a:solidFill>
                  <a:srgbClr val="686B5D"/>
                </a:solidFill>
                <a:latin typeface="Arial"/>
              </a:rPr>
              <a:t>voxel</a:t>
            </a:r>
            <a:endParaRPr lang="en-GB" sz="1400" baseline="-25000" dirty="0">
              <a:solidFill>
                <a:srgbClr val="686B5D"/>
              </a:solidFill>
              <a:latin typeface="Arial"/>
            </a:endParaRPr>
          </a:p>
        </p:txBody>
      </p:sp>
      <p:cxnSp>
        <p:nvCxnSpPr>
          <p:cNvPr id="26" name="Straight Arrow Connector 25"/>
          <p:cNvCxnSpPr/>
          <p:nvPr/>
        </p:nvCxnSpPr>
        <p:spPr>
          <a:xfrm>
            <a:off x="4737472" y="2406347"/>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737472" y="4594362"/>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305424" y="2406347"/>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305424" y="4594362"/>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873376" y="2408484"/>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873376" y="4596499"/>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3441328" y="2408484"/>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441328" y="4596499"/>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22834" y="3558647"/>
            <a:ext cx="2787046" cy="2086559"/>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622834" y="1363760"/>
            <a:ext cx="2787046" cy="2086559"/>
          </a:xfrm>
          <a:prstGeom prst="rect">
            <a:avLst/>
          </a:prstGeom>
        </p:spPr>
      </p:pic>
      <p:sp>
        <p:nvSpPr>
          <p:cNvPr id="30" name="Left Brace 29"/>
          <p:cNvSpPr/>
          <p:nvPr/>
        </p:nvSpPr>
        <p:spPr>
          <a:xfrm rot="16200000">
            <a:off x="4111769" y="2004989"/>
            <a:ext cx="243300" cy="1584177"/>
          </a:xfrm>
          <a:prstGeom prst="leftBrace">
            <a:avLst/>
          </a:prstGeom>
          <a:ln>
            <a:solidFill>
              <a:srgbClr val="BC565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BC5656"/>
              </a:solidFill>
              <a:latin typeface="Arial"/>
            </a:endParaRPr>
          </a:p>
        </p:txBody>
      </p:sp>
      <p:sp>
        <p:nvSpPr>
          <p:cNvPr id="31" name="Right Arrow 30"/>
          <p:cNvSpPr/>
          <p:nvPr/>
        </p:nvSpPr>
        <p:spPr>
          <a:xfrm>
            <a:off x="3827579" y="2954944"/>
            <a:ext cx="864096" cy="147278"/>
          </a:xfrm>
          <a:prstGeom prst="rightArrow">
            <a:avLst/>
          </a:prstGeom>
          <a:solidFill>
            <a:srgbClr val="BC5656"/>
          </a:solidFill>
          <a:ln>
            <a:solidFill>
              <a:srgbClr val="BC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BC5656"/>
              </a:solidFill>
              <a:latin typeface="Arial"/>
            </a:endParaRPr>
          </a:p>
        </p:txBody>
      </p:sp>
      <p:sp>
        <p:nvSpPr>
          <p:cNvPr id="53" name="Left Brace 52"/>
          <p:cNvSpPr/>
          <p:nvPr/>
        </p:nvSpPr>
        <p:spPr>
          <a:xfrm rot="16200000">
            <a:off x="4105097" y="4145201"/>
            <a:ext cx="243300" cy="1584177"/>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54" name="Right Arrow 53"/>
          <p:cNvSpPr/>
          <p:nvPr/>
        </p:nvSpPr>
        <p:spPr>
          <a:xfrm>
            <a:off x="3820907" y="5095156"/>
            <a:ext cx="864096" cy="14727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16" name="TextBox 15"/>
          <p:cNvSpPr txBox="1"/>
          <p:nvPr/>
        </p:nvSpPr>
        <p:spPr>
          <a:xfrm>
            <a:off x="6354576" y="5894356"/>
            <a:ext cx="4110608" cy="369332"/>
          </a:xfrm>
          <a:prstGeom prst="rect">
            <a:avLst/>
          </a:prstGeom>
          <a:noFill/>
        </p:spPr>
        <p:txBody>
          <a:bodyPr wrap="square" rtlCol="0">
            <a:spAutoFit/>
          </a:bodyPr>
          <a:lstStyle/>
          <a:p>
            <a:r>
              <a:rPr lang="en-US" dirty="0" smtClean="0"/>
              <a:t>Dr. Samira Kazan</a:t>
            </a:r>
            <a:endParaRPr lang="en-US" dirty="0"/>
          </a:p>
        </p:txBody>
      </p:sp>
    </p:spTree>
    <p:extLst>
      <p:ext uri="{BB962C8B-B14F-4D97-AF65-F5344CB8AC3E}">
        <p14:creationId xmlns:p14="http://schemas.microsoft.com/office/powerpoint/2010/main" val="7481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38" grpId="0"/>
      <p:bldP spid="30" grpId="0" animBg="1"/>
      <p:bldP spid="31" grpId="0" animBg="1"/>
      <p:bldP spid="53"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 image showing a person having an MRI sca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234" y="2160337"/>
            <a:ext cx="5696728" cy="348779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36883" y="522061"/>
            <a:ext cx="5999748" cy="4146192"/>
            <a:chOff x="818147" y="497305"/>
            <a:chExt cx="9169425" cy="6336632"/>
          </a:xfrm>
        </p:grpSpPr>
        <p:cxnSp>
          <p:nvCxnSpPr>
            <p:cNvPr id="9" name="Straight Connector 8"/>
            <p:cNvCxnSpPr/>
            <p:nvPr/>
          </p:nvCxnSpPr>
          <p:spPr>
            <a:xfrm>
              <a:off x="818147" y="3368842"/>
              <a:ext cx="0" cy="3336758"/>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11" name="Straight Connector 10"/>
            <p:cNvCxnSpPr/>
            <p:nvPr/>
          </p:nvCxnSpPr>
          <p:spPr>
            <a:xfrm>
              <a:off x="834189" y="3368842"/>
              <a:ext cx="2919664" cy="1283369"/>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flipV="1">
              <a:off x="834189" y="1042737"/>
              <a:ext cx="2326105" cy="2326105"/>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3160292" y="497305"/>
              <a:ext cx="6827280" cy="799638"/>
            </a:xfrm>
            <a:prstGeom prst="rect">
              <a:avLst/>
            </a:prstGeom>
            <a:noFill/>
          </p:spPr>
          <p:txBody>
            <a:bodyPr wrap="square" rtlCol="0">
              <a:spAutoFit/>
            </a:bodyPr>
            <a:lstStyle/>
            <a:p>
              <a:r>
                <a:rPr lang="en-US" sz="2800" b="1" dirty="0" smtClean="0"/>
                <a:t>Z    B</a:t>
              </a:r>
              <a:r>
                <a:rPr lang="en-US" sz="2800" b="1" baseline="-25000" dirty="0" smtClean="0"/>
                <a:t>0</a:t>
              </a:r>
              <a:r>
                <a:rPr lang="en-US" sz="2800" b="1" dirty="0" smtClean="0"/>
                <a:t> longitudinal axis</a:t>
              </a:r>
              <a:endParaRPr lang="en-US" sz="2800" b="1" dirty="0"/>
            </a:p>
          </p:txBody>
        </p:sp>
        <p:sp>
          <p:nvSpPr>
            <p:cNvPr id="19" name="TextBox 18"/>
            <p:cNvSpPr txBox="1"/>
            <p:nvPr/>
          </p:nvSpPr>
          <p:spPr>
            <a:xfrm>
              <a:off x="3850105" y="4514001"/>
              <a:ext cx="1106905" cy="523220"/>
            </a:xfrm>
            <a:prstGeom prst="rect">
              <a:avLst/>
            </a:prstGeom>
            <a:noFill/>
          </p:spPr>
          <p:txBody>
            <a:bodyPr wrap="square" rtlCol="0">
              <a:spAutoFit/>
            </a:bodyPr>
            <a:lstStyle/>
            <a:p>
              <a:r>
                <a:rPr lang="en-US" sz="2800" b="1" dirty="0" smtClean="0"/>
                <a:t>X</a:t>
              </a:r>
              <a:endParaRPr lang="en-US" sz="2800" b="1" dirty="0"/>
            </a:p>
          </p:txBody>
        </p:sp>
        <p:sp>
          <p:nvSpPr>
            <p:cNvPr id="20" name="TextBox 19"/>
            <p:cNvSpPr txBox="1"/>
            <p:nvPr/>
          </p:nvSpPr>
          <p:spPr>
            <a:xfrm>
              <a:off x="834189" y="6310717"/>
              <a:ext cx="625642" cy="523220"/>
            </a:xfrm>
            <a:prstGeom prst="rect">
              <a:avLst/>
            </a:prstGeom>
            <a:noFill/>
          </p:spPr>
          <p:txBody>
            <a:bodyPr wrap="square" rtlCol="0">
              <a:spAutoFit/>
            </a:bodyPr>
            <a:lstStyle/>
            <a:p>
              <a:r>
                <a:rPr lang="en-US" sz="2800" b="1" dirty="0" smtClean="0"/>
                <a:t>Y</a:t>
              </a:r>
              <a:endParaRPr lang="en-US" sz="2800" b="1" dirty="0"/>
            </a:p>
          </p:txBody>
        </p:sp>
      </p:grpSp>
    </p:spTree>
    <p:extLst>
      <p:ext uri="{BB962C8B-B14F-4D97-AF65-F5344CB8AC3E}">
        <p14:creationId xmlns:p14="http://schemas.microsoft.com/office/powerpoint/2010/main" val="1113935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3"/>
          <p:cNvSpPr txBox="1">
            <a:spLocks noGrp="1"/>
          </p:cNvSpPr>
          <p:nvPr/>
        </p:nvSpPr>
        <p:spPr bwMode="auto">
          <a:xfrm>
            <a:off x="7568876" y="5387174"/>
            <a:ext cx="1008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defTabSz="914400" fontAlgn="base">
              <a:spcBef>
                <a:spcPct val="0"/>
              </a:spcBef>
              <a:spcAft>
                <a:spcPct val="0"/>
              </a:spcAft>
            </a:pPr>
            <a:fld id="{EBDBDD51-41CA-4A08-A90C-9AB206E6BFFB}" type="slidenum">
              <a:rPr lang="en-US" altLang="en-US" sz="1400">
                <a:solidFill>
                  <a:srgbClr val="FFFFFF"/>
                </a:solidFill>
              </a:rPr>
              <a:pPr algn="r" defTabSz="914400" fontAlgn="base">
                <a:spcBef>
                  <a:spcPct val="0"/>
                </a:spcBef>
                <a:spcAft>
                  <a:spcPct val="0"/>
                </a:spcAft>
              </a:pPr>
              <a:t>40</a:t>
            </a:fld>
            <a:endParaRPr lang="en-US" altLang="en-US" sz="1400" dirty="0">
              <a:solidFill>
                <a:srgbClr val="FFFFFF"/>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18530" t="3432" r="14849" b="7361"/>
          <a:stretch/>
        </p:blipFill>
        <p:spPr>
          <a:xfrm>
            <a:off x="688280" y="3587691"/>
            <a:ext cx="2093719" cy="210226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l="18508" t="4282" r="14953" b="7202"/>
          <a:stretch/>
        </p:blipFill>
        <p:spPr>
          <a:xfrm>
            <a:off x="688280" y="1408512"/>
            <a:ext cx="2093719" cy="2085175"/>
          </a:xfrm>
          <a:prstGeom prst="rect">
            <a:avLst/>
          </a:prstGeom>
        </p:spPr>
      </p:pic>
      <p:sp>
        <p:nvSpPr>
          <p:cNvPr id="4" name="Oval 3"/>
          <p:cNvSpPr/>
          <p:nvPr/>
        </p:nvSpPr>
        <p:spPr>
          <a:xfrm>
            <a:off x="1539642" y="4443639"/>
            <a:ext cx="390993" cy="390369"/>
          </a:xfrm>
          <a:prstGeom prst="ellipse">
            <a:avLst/>
          </a:prstGeom>
          <a:solidFill>
            <a:srgbClr val="6285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17" name="Oval 16"/>
          <p:cNvSpPr/>
          <p:nvPr/>
        </p:nvSpPr>
        <p:spPr>
          <a:xfrm>
            <a:off x="1537716" y="2232521"/>
            <a:ext cx="390993" cy="390369"/>
          </a:xfrm>
          <a:prstGeom prst="ellipse">
            <a:avLst/>
          </a:prstGeom>
          <a:solidFill>
            <a:srgbClr val="BC5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cxnSp>
        <p:nvCxnSpPr>
          <p:cNvPr id="6" name="Straight Arrow Connector 5"/>
          <p:cNvCxnSpPr/>
          <p:nvPr/>
        </p:nvCxnSpPr>
        <p:spPr>
          <a:xfrm flipV="1">
            <a:off x="843126" y="1881332"/>
            <a:ext cx="0" cy="36004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26034" y="1910610"/>
            <a:ext cx="912289" cy="369332"/>
          </a:xfrm>
          <a:prstGeom prst="rect">
            <a:avLst/>
          </a:prstGeom>
          <a:noFill/>
        </p:spPr>
        <p:txBody>
          <a:bodyPr wrap="square" rtlCol="0">
            <a:spAutoFit/>
          </a:bodyPr>
          <a:lstStyle/>
          <a:p>
            <a:pPr defTabSz="914400"/>
            <a:r>
              <a:rPr lang="en-GB" dirty="0">
                <a:solidFill>
                  <a:srgbClr val="686B5D"/>
                </a:solidFill>
                <a:latin typeface="Arial"/>
              </a:rPr>
              <a:t>B</a:t>
            </a:r>
            <a:r>
              <a:rPr lang="en-GB" baseline="-25000" dirty="0">
                <a:solidFill>
                  <a:srgbClr val="686B5D"/>
                </a:solidFill>
                <a:latin typeface="Arial"/>
              </a:rPr>
              <a:t>0</a:t>
            </a:r>
          </a:p>
        </p:txBody>
      </p:sp>
      <p:sp>
        <p:nvSpPr>
          <p:cNvPr id="21" name="TextBox 20"/>
          <p:cNvSpPr txBox="1"/>
          <p:nvPr/>
        </p:nvSpPr>
        <p:spPr>
          <a:xfrm>
            <a:off x="820923" y="2982930"/>
            <a:ext cx="912289" cy="307777"/>
          </a:xfrm>
          <a:prstGeom prst="rect">
            <a:avLst/>
          </a:prstGeom>
          <a:noFill/>
        </p:spPr>
        <p:txBody>
          <a:bodyPr wrap="square" rtlCol="0">
            <a:spAutoFit/>
          </a:bodyPr>
          <a:lstStyle/>
          <a:p>
            <a:pPr defTabSz="914400"/>
            <a:r>
              <a:rPr lang="en-GB" sz="1400" dirty="0">
                <a:solidFill>
                  <a:srgbClr val="686B5D"/>
                </a:solidFill>
                <a:latin typeface="Arial"/>
              </a:rPr>
              <a:t>Tissue</a:t>
            </a:r>
            <a:endParaRPr lang="en-GB" sz="1400" baseline="-25000" dirty="0">
              <a:solidFill>
                <a:srgbClr val="686B5D"/>
              </a:solidFill>
              <a:latin typeface="Arial"/>
            </a:endParaRPr>
          </a:p>
        </p:txBody>
      </p:sp>
      <p:sp>
        <p:nvSpPr>
          <p:cNvPr id="22" name="TextBox 21"/>
          <p:cNvSpPr txBox="1"/>
          <p:nvPr/>
        </p:nvSpPr>
        <p:spPr>
          <a:xfrm>
            <a:off x="982236" y="2531137"/>
            <a:ext cx="912289" cy="307777"/>
          </a:xfrm>
          <a:prstGeom prst="rect">
            <a:avLst/>
          </a:prstGeom>
          <a:noFill/>
        </p:spPr>
        <p:txBody>
          <a:bodyPr wrap="square" rtlCol="0">
            <a:spAutoFit/>
          </a:bodyPr>
          <a:lstStyle/>
          <a:p>
            <a:pPr defTabSz="914400"/>
            <a:r>
              <a:rPr lang="en-GB" sz="1400" dirty="0">
                <a:solidFill>
                  <a:srgbClr val="686B5D"/>
                </a:solidFill>
                <a:latin typeface="Arial"/>
              </a:rPr>
              <a:t>Vessel</a:t>
            </a:r>
            <a:endParaRPr lang="en-GB" sz="1400" baseline="-25000" dirty="0">
              <a:solidFill>
                <a:srgbClr val="686B5D"/>
              </a:solidFill>
              <a:latin typeface="Arial"/>
            </a:endParaRPr>
          </a:p>
        </p:txBody>
      </p:sp>
      <p:sp>
        <p:nvSpPr>
          <p:cNvPr id="24" name="TextBox 23"/>
          <p:cNvSpPr txBox="1"/>
          <p:nvPr/>
        </p:nvSpPr>
        <p:spPr>
          <a:xfrm>
            <a:off x="843126" y="1428032"/>
            <a:ext cx="1829478" cy="369332"/>
          </a:xfrm>
          <a:prstGeom prst="rect">
            <a:avLst/>
          </a:prstGeom>
          <a:noFill/>
        </p:spPr>
        <p:txBody>
          <a:bodyPr wrap="square" rtlCol="0">
            <a:spAutoFit/>
          </a:bodyPr>
          <a:lstStyle/>
          <a:p>
            <a:pPr defTabSz="914400"/>
            <a:r>
              <a:rPr lang="en-GB" dirty="0">
                <a:solidFill>
                  <a:srgbClr val="686B5D"/>
                </a:solidFill>
                <a:latin typeface="Arial"/>
              </a:rPr>
              <a:t>Oxygenated Hb</a:t>
            </a:r>
            <a:endParaRPr lang="en-GB" baseline="-25000" dirty="0">
              <a:solidFill>
                <a:srgbClr val="686B5D"/>
              </a:solidFill>
              <a:latin typeface="Arial"/>
            </a:endParaRPr>
          </a:p>
        </p:txBody>
      </p:sp>
      <p:sp>
        <p:nvSpPr>
          <p:cNvPr id="25" name="TextBox 24"/>
          <p:cNvSpPr txBox="1"/>
          <p:nvPr/>
        </p:nvSpPr>
        <p:spPr>
          <a:xfrm>
            <a:off x="728388" y="3631002"/>
            <a:ext cx="2041862" cy="369332"/>
          </a:xfrm>
          <a:prstGeom prst="rect">
            <a:avLst/>
          </a:prstGeom>
          <a:noFill/>
        </p:spPr>
        <p:txBody>
          <a:bodyPr wrap="square" rtlCol="0">
            <a:spAutoFit/>
          </a:bodyPr>
          <a:lstStyle/>
          <a:p>
            <a:pPr defTabSz="914400"/>
            <a:r>
              <a:rPr lang="en-GB" dirty="0">
                <a:solidFill>
                  <a:srgbClr val="686B5D"/>
                </a:solidFill>
                <a:latin typeface="Arial"/>
              </a:rPr>
              <a:t>Deoxygenated Hb</a:t>
            </a:r>
            <a:endParaRPr lang="en-GB" baseline="-25000" dirty="0">
              <a:solidFill>
                <a:srgbClr val="686B5D"/>
              </a:solidFill>
              <a:latin typeface="Arial"/>
            </a:endParaRPr>
          </a:p>
        </p:txBody>
      </p:sp>
      <p:sp>
        <p:nvSpPr>
          <p:cNvPr id="8" name="Rectangle 7"/>
          <p:cNvSpPr/>
          <p:nvPr/>
        </p:nvSpPr>
        <p:spPr>
          <a:xfrm>
            <a:off x="2058716" y="2292648"/>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27" name="Rectangle 26"/>
          <p:cNvSpPr/>
          <p:nvPr/>
        </p:nvSpPr>
        <p:spPr>
          <a:xfrm>
            <a:off x="2062356" y="4476273"/>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l="18660" t="3774" r="15039" b="7667"/>
          <a:stretch/>
        </p:blipFill>
        <p:spPr>
          <a:xfrm>
            <a:off x="3405842" y="3587692"/>
            <a:ext cx="2102266" cy="2102266"/>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val="0"/>
              </a:ext>
            </a:extLst>
          </a:blip>
          <a:srcRect l="18661" t="3789" r="15039" b="8373"/>
          <a:stretch/>
        </p:blipFill>
        <p:spPr>
          <a:xfrm>
            <a:off x="3405842" y="1408512"/>
            <a:ext cx="2102266" cy="2085175"/>
          </a:xfrm>
          <a:prstGeom prst="rect">
            <a:avLst/>
          </a:prstGeom>
        </p:spPr>
      </p:pic>
      <p:cxnSp>
        <p:nvCxnSpPr>
          <p:cNvPr id="15" name="Straight Connector 14"/>
          <p:cNvCxnSpPr/>
          <p:nvPr/>
        </p:nvCxnSpPr>
        <p:spPr>
          <a:xfrm flipV="1">
            <a:off x="2346748" y="1500974"/>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50388" y="2589038"/>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350388" y="3677974"/>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54028" y="4766038"/>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912601" y="2023441"/>
            <a:ext cx="912289" cy="307777"/>
          </a:xfrm>
          <a:prstGeom prst="rect">
            <a:avLst/>
          </a:prstGeom>
          <a:noFill/>
        </p:spPr>
        <p:txBody>
          <a:bodyPr wrap="square" rtlCol="0">
            <a:spAutoFit/>
          </a:bodyPr>
          <a:lstStyle/>
          <a:p>
            <a:pPr defTabSz="914400"/>
            <a:r>
              <a:rPr lang="en-GB" sz="1400" dirty="0">
                <a:solidFill>
                  <a:srgbClr val="686B5D"/>
                </a:solidFill>
                <a:latin typeface="Arial"/>
              </a:rPr>
              <a:t>voxel</a:t>
            </a:r>
            <a:endParaRPr lang="en-GB" sz="1400" baseline="-25000" dirty="0">
              <a:solidFill>
                <a:srgbClr val="686B5D"/>
              </a:solidFill>
              <a:latin typeface="Arial"/>
            </a:endParaRPr>
          </a:p>
        </p:txBody>
      </p:sp>
      <p:cxnSp>
        <p:nvCxnSpPr>
          <p:cNvPr id="26" name="Straight Arrow Connector 25"/>
          <p:cNvCxnSpPr/>
          <p:nvPr/>
        </p:nvCxnSpPr>
        <p:spPr>
          <a:xfrm>
            <a:off x="4976860" y="2451099"/>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976860" y="4639114"/>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4544812" y="2437530"/>
            <a:ext cx="288032" cy="1576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544812" y="4621156"/>
            <a:ext cx="288032" cy="51643"/>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4112764" y="2427706"/>
            <a:ext cx="288032" cy="25584"/>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112764" y="4590249"/>
            <a:ext cx="288032" cy="8255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703313" y="2427705"/>
            <a:ext cx="265435" cy="36698"/>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703313" y="4520399"/>
            <a:ext cx="238125" cy="17780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62387" y="3603874"/>
            <a:ext cx="2788971" cy="2088000"/>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62388" y="1407874"/>
            <a:ext cx="2788971" cy="2088000"/>
          </a:xfrm>
          <a:prstGeom prst="rect">
            <a:avLst/>
          </a:prstGeom>
        </p:spPr>
      </p:pic>
      <p:sp>
        <p:nvSpPr>
          <p:cNvPr id="57" name="Left Brace 56"/>
          <p:cNvSpPr/>
          <p:nvPr/>
        </p:nvSpPr>
        <p:spPr>
          <a:xfrm rot="16200000">
            <a:off x="4351157" y="2049741"/>
            <a:ext cx="243300" cy="1584177"/>
          </a:xfrm>
          <a:prstGeom prst="leftBrace">
            <a:avLst/>
          </a:prstGeom>
          <a:noFill/>
          <a:ln>
            <a:solidFill>
              <a:srgbClr val="BC565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58" name="Right Arrow 57"/>
          <p:cNvSpPr/>
          <p:nvPr/>
        </p:nvSpPr>
        <p:spPr>
          <a:xfrm>
            <a:off x="4066967" y="2999696"/>
            <a:ext cx="837885" cy="147278"/>
          </a:xfrm>
          <a:prstGeom prst="rightArrow">
            <a:avLst/>
          </a:prstGeom>
          <a:solidFill>
            <a:srgbClr val="BC5656"/>
          </a:solidFill>
          <a:ln>
            <a:solidFill>
              <a:srgbClr val="BC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59" name="Left Brace 58"/>
          <p:cNvSpPr/>
          <p:nvPr/>
        </p:nvSpPr>
        <p:spPr>
          <a:xfrm rot="16200000">
            <a:off x="4344485" y="4189953"/>
            <a:ext cx="243300" cy="1584177"/>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60" name="Right Arrow 59"/>
          <p:cNvSpPr/>
          <p:nvPr/>
        </p:nvSpPr>
        <p:spPr>
          <a:xfrm>
            <a:off x="4060295" y="5139908"/>
            <a:ext cx="700541" cy="14727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48" name="TextBox 47"/>
          <p:cNvSpPr txBox="1"/>
          <p:nvPr/>
        </p:nvSpPr>
        <p:spPr>
          <a:xfrm>
            <a:off x="6211218" y="5864456"/>
            <a:ext cx="2091308" cy="369332"/>
          </a:xfrm>
          <a:prstGeom prst="rect">
            <a:avLst/>
          </a:prstGeom>
          <a:noFill/>
        </p:spPr>
        <p:txBody>
          <a:bodyPr wrap="square" rtlCol="0">
            <a:spAutoFit/>
          </a:bodyPr>
          <a:lstStyle/>
          <a:p>
            <a:r>
              <a:rPr lang="en-US" dirty="0" smtClean="0"/>
              <a:t>Dr. Samira Kazan</a:t>
            </a:r>
            <a:endParaRPr lang="en-US" dirty="0"/>
          </a:p>
        </p:txBody>
      </p:sp>
    </p:spTree>
    <p:extLst>
      <p:ext uri="{BB962C8B-B14F-4D97-AF65-F5344CB8AC3E}">
        <p14:creationId xmlns:p14="http://schemas.microsoft.com/office/powerpoint/2010/main" val="3767594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3"/>
          <p:cNvSpPr txBox="1">
            <a:spLocks noGrp="1"/>
          </p:cNvSpPr>
          <p:nvPr/>
        </p:nvSpPr>
        <p:spPr bwMode="auto">
          <a:xfrm>
            <a:off x="7415408" y="5294712"/>
            <a:ext cx="1008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defTabSz="914400" fontAlgn="base">
              <a:spcBef>
                <a:spcPct val="0"/>
              </a:spcBef>
              <a:spcAft>
                <a:spcPct val="0"/>
              </a:spcAft>
            </a:pPr>
            <a:fld id="{EBDBDD51-41CA-4A08-A90C-9AB206E6BFFB}" type="slidenum">
              <a:rPr lang="en-US" altLang="en-US" sz="1400">
                <a:solidFill>
                  <a:srgbClr val="FFFFFF"/>
                </a:solidFill>
              </a:rPr>
              <a:pPr algn="r" defTabSz="914400" fontAlgn="base">
                <a:spcBef>
                  <a:spcPct val="0"/>
                </a:spcBef>
                <a:spcAft>
                  <a:spcPct val="0"/>
                </a:spcAft>
              </a:pPr>
              <a:t>41</a:t>
            </a:fld>
            <a:endParaRPr lang="en-US" altLang="en-US" sz="1400" dirty="0">
              <a:solidFill>
                <a:srgbClr val="FFFFFF"/>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18530" t="3432" r="14849" b="7361"/>
          <a:stretch/>
        </p:blipFill>
        <p:spPr>
          <a:xfrm>
            <a:off x="534812" y="3495229"/>
            <a:ext cx="2093719" cy="210226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l="18508" t="4282" r="14953" b="7202"/>
          <a:stretch/>
        </p:blipFill>
        <p:spPr>
          <a:xfrm>
            <a:off x="534812" y="1316050"/>
            <a:ext cx="2093719" cy="2085175"/>
          </a:xfrm>
          <a:prstGeom prst="rect">
            <a:avLst/>
          </a:prstGeom>
        </p:spPr>
      </p:pic>
      <p:sp>
        <p:nvSpPr>
          <p:cNvPr id="4" name="Oval 3"/>
          <p:cNvSpPr/>
          <p:nvPr/>
        </p:nvSpPr>
        <p:spPr>
          <a:xfrm>
            <a:off x="1386174" y="4351177"/>
            <a:ext cx="390993" cy="390369"/>
          </a:xfrm>
          <a:prstGeom prst="ellipse">
            <a:avLst/>
          </a:prstGeom>
          <a:solidFill>
            <a:srgbClr val="6285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17" name="Oval 16"/>
          <p:cNvSpPr/>
          <p:nvPr/>
        </p:nvSpPr>
        <p:spPr>
          <a:xfrm>
            <a:off x="1384248" y="2140059"/>
            <a:ext cx="390993" cy="390369"/>
          </a:xfrm>
          <a:prstGeom prst="ellipse">
            <a:avLst/>
          </a:prstGeom>
          <a:solidFill>
            <a:srgbClr val="BC5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cxnSp>
        <p:nvCxnSpPr>
          <p:cNvPr id="6" name="Straight Arrow Connector 5"/>
          <p:cNvCxnSpPr/>
          <p:nvPr/>
        </p:nvCxnSpPr>
        <p:spPr>
          <a:xfrm flipV="1">
            <a:off x="689658" y="1788870"/>
            <a:ext cx="0" cy="36004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2566" y="1818148"/>
            <a:ext cx="912289" cy="369332"/>
          </a:xfrm>
          <a:prstGeom prst="rect">
            <a:avLst/>
          </a:prstGeom>
          <a:noFill/>
        </p:spPr>
        <p:txBody>
          <a:bodyPr wrap="square" rtlCol="0">
            <a:spAutoFit/>
          </a:bodyPr>
          <a:lstStyle/>
          <a:p>
            <a:pPr defTabSz="914400"/>
            <a:r>
              <a:rPr lang="en-GB" dirty="0">
                <a:solidFill>
                  <a:srgbClr val="686B5D"/>
                </a:solidFill>
                <a:latin typeface="Arial"/>
              </a:rPr>
              <a:t>B</a:t>
            </a:r>
            <a:r>
              <a:rPr lang="en-GB" baseline="-25000" dirty="0">
                <a:solidFill>
                  <a:srgbClr val="686B5D"/>
                </a:solidFill>
                <a:latin typeface="Arial"/>
              </a:rPr>
              <a:t>0</a:t>
            </a:r>
          </a:p>
        </p:txBody>
      </p:sp>
      <p:sp>
        <p:nvSpPr>
          <p:cNvPr id="21" name="TextBox 20"/>
          <p:cNvSpPr txBox="1"/>
          <p:nvPr/>
        </p:nvSpPr>
        <p:spPr>
          <a:xfrm>
            <a:off x="667455" y="2890468"/>
            <a:ext cx="912289" cy="307777"/>
          </a:xfrm>
          <a:prstGeom prst="rect">
            <a:avLst/>
          </a:prstGeom>
          <a:noFill/>
        </p:spPr>
        <p:txBody>
          <a:bodyPr wrap="square" rtlCol="0">
            <a:spAutoFit/>
          </a:bodyPr>
          <a:lstStyle/>
          <a:p>
            <a:pPr defTabSz="914400"/>
            <a:r>
              <a:rPr lang="en-GB" sz="1400" dirty="0">
                <a:solidFill>
                  <a:srgbClr val="686B5D"/>
                </a:solidFill>
                <a:latin typeface="Arial"/>
              </a:rPr>
              <a:t>Tissue</a:t>
            </a:r>
            <a:endParaRPr lang="en-GB" sz="1400" baseline="-25000" dirty="0">
              <a:solidFill>
                <a:srgbClr val="686B5D"/>
              </a:solidFill>
              <a:latin typeface="Arial"/>
            </a:endParaRPr>
          </a:p>
        </p:txBody>
      </p:sp>
      <p:sp>
        <p:nvSpPr>
          <p:cNvPr id="22" name="TextBox 21"/>
          <p:cNvSpPr txBox="1"/>
          <p:nvPr/>
        </p:nvSpPr>
        <p:spPr>
          <a:xfrm>
            <a:off x="828768" y="2438675"/>
            <a:ext cx="912289" cy="307777"/>
          </a:xfrm>
          <a:prstGeom prst="rect">
            <a:avLst/>
          </a:prstGeom>
          <a:noFill/>
        </p:spPr>
        <p:txBody>
          <a:bodyPr wrap="square" rtlCol="0">
            <a:spAutoFit/>
          </a:bodyPr>
          <a:lstStyle/>
          <a:p>
            <a:pPr defTabSz="914400"/>
            <a:r>
              <a:rPr lang="en-GB" sz="1400" dirty="0">
                <a:solidFill>
                  <a:srgbClr val="686B5D"/>
                </a:solidFill>
                <a:latin typeface="Arial"/>
              </a:rPr>
              <a:t>Vessel</a:t>
            </a:r>
            <a:endParaRPr lang="en-GB" sz="1400" baseline="-25000" dirty="0">
              <a:solidFill>
                <a:srgbClr val="686B5D"/>
              </a:solidFill>
              <a:latin typeface="Arial"/>
            </a:endParaRPr>
          </a:p>
        </p:txBody>
      </p:sp>
      <p:sp>
        <p:nvSpPr>
          <p:cNvPr id="24" name="TextBox 23"/>
          <p:cNvSpPr txBox="1"/>
          <p:nvPr/>
        </p:nvSpPr>
        <p:spPr>
          <a:xfrm>
            <a:off x="689658" y="1335570"/>
            <a:ext cx="1829478" cy="369332"/>
          </a:xfrm>
          <a:prstGeom prst="rect">
            <a:avLst/>
          </a:prstGeom>
          <a:noFill/>
        </p:spPr>
        <p:txBody>
          <a:bodyPr wrap="square" rtlCol="0">
            <a:spAutoFit/>
          </a:bodyPr>
          <a:lstStyle/>
          <a:p>
            <a:pPr defTabSz="914400"/>
            <a:r>
              <a:rPr lang="en-GB" dirty="0">
                <a:solidFill>
                  <a:srgbClr val="686B5D"/>
                </a:solidFill>
                <a:latin typeface="Arial"/>
              </a:rPr>
              <a:t>Oxygenated Hb</a:t>
            </a:r>
            <a:endParaRPr lang="en-GB" baseline="-25000" dirty="0">
              <a:solidFill>
                <a:srgbClr val="686B5D"/>
              </a:solidFill>
              <a:latin typeface="Arial"/>
            </a:endParaRPr>
          </a:p>
        </p:txBody>
      </p:sp>
      <p:sp>
        <p:nvSpPr>
          <p:cNvPr id="25" name="TextBox 24"/>
          <p:cNvSpPr txBox="1"/>
          <p:nvPr/>
        </p:nvSpPr>
        <p:spPr>
          <a:xfrm>
            <a:off x="574920" y="3538540"/>
            <a:ext cx="2041862" cy="369332"/>
          </a:xfrm>
          <a:prstGeom prst="rect">
            <a:avLst/>
          </a:prstGeom>
          <a:noFill/>
        </p:spPr>
        <p:txBody>
          <a:bodyPr wrap="square" rtlCol="0">
            <a:spAutoFit/>
          </a:bodyPr>
          <a:lstStyle/>
          <a:p>
            <a:pPr defTabSz="914400"/>
            <a:r>
              <a:rPr lang="en-GB" dirty="0">
                <a:solidFill>
                  <a:srgbClr val="686B5D"/>
                </a:solidFill>
                <a:latin typeface="Arial"/>
              </a:rPr>
              <a:t>Deoxygenated Hb</a:t>
            </a:r>
            <a:endParaRPr lang="en-GB" baseline="-25000" dirty="0">
              <a:solidFill>
                <a:srgbClr val="686B5D"/>
              </a:solidFill>
              <a:latin typeface="Arial"/>
            </a:endParaRPr>
          </a:p>
        </p:txBody>
      </p:sp>
      <p:sp>
        <p:nvSpPr>
          <p:cNvPr id="8" name="Rectangle 7"/>
          <p:cNvSpPr/>
          <p:nvPr/>
        </p:nvSpPr>
        <p:spPr>
          <a:xfrm>
            <a:off x="1905248" y="2200186"/>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27" name="Rectangle 26"/>
          <p:cNvSpPr/>
          <p:nvPr/>
        </p:nvSpPr>
        <p:spPr>
          <a:xfrm>
            <a:off x="1908888" y="4383811"/>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l="18660" t="3774" r="15039" b="7667"/>
          <a:stretch/>
        </p:blipFill>
        <p:spPr>
          <a:xfrm>
            <a:off x="3252374" y="3495230"/>
            <a:ext cx="2102266" cy="2102266"/>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val="0"/>
              </a:ext>
            </a:extLst>
          </a:blip>
          <a:srcRect l="18661" t="3789" r="15039" b="8373"/>
          <a:stretch/>
        </p:blipFill>
        <p:spPr>
          <a:xfrm>
            <a:off x="3252374" y="1316050"/>
            <a:ext cx="2102266" cy="2085175"/>
          </a:xfrm>
          <a:prstGeom prst="rect">
            <a:avLst/>
          </a:prstGeom>
        </p:spPr>
      </p:pic>
      <p:cxnSp>
        <p:nvCxnSpPr>
          <p:cNvPr id="15" name="Straight Connector 14"/>
          <p:cNvCxnSpPr/>
          <p:nvPr/>
        </p:nvCxnSpPr>
        <p:spPr>
          <a:xfrm flipV="1">
            <a:off x="2193280" y="1408512"/>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96920" y="2496576"/>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196920" y="3585512"/>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200560" y="4673576"/>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759133" y="1930979"/>
            <a:ext cx="912289" cy="307777"/>
          </a:xfrm>
          <a:prstGeom prst="rect">
            <a:avLst/>
          </a:prstGeom>
          <a:noFill/>
        </p:spPr>
        <p:txBody>
          <a:bodyPr wrap="square" rtlCol="0">
            <a:spAutoFit/>
          </a:bodyPr>
          <a:lstStyle/>
          <a:p>
            <a:pPr defTabSz="914400"/>
            <a:r>
              <a:rPr lang="en-GB" sz="1400" dirty="0">
                <a:solidFill>
                  <a:srgbClr val="686B5D"/>
                </a:solidFill>
                <a:latin typeface="Arial"/>
              </a:rPr>
              <a:t>voxel</a:t>
            </a:r>
            <a:endParaRPr lang="en-GB" sz="1400" baseline="-25000" dirty="0">
              <a:solidFill>
                <a:srgbClr val="686B5D"/>
              </a:solidFill>
              <a:latin typeface="Arial"/>
            </a:endParaRPr>
          </a:p>
        </p:txBody>
      </p:sp>
      <p:cxnSp>
        <p:nvCxnSpPr>
          <p:cNvPr id="26" name="Straight Arrow Connector 25"/>
          <p:cNvCxnSpPr/>
          <p:nvPr/>
        </p:nvCxnSpPr>
        <p:spPr>
          <a:xfrm>
            <a:off x="4823392" y="2358637"/>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823392" y="4546652"/>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4391344" y="2307038"/>
            <a:ext cx="288032" cy="88899"/>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435670" y="4427938"/>
            <a:ext cx="203200" cy="177799"/>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3991170" y="2262588"/>
            <a:ext cx="256158" cy="133349"/>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029270" y="4351177"/>
            <a:ext cx="0" cy="25456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610170" y="2200186"/>
            <a:ext cx="205110" cy="195751"/>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473646" y="4351177"/>
            <a:ext cx="136524" cy="25456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a:extLst>
              <a:ext uri="{28A0092B-C50C-407E-A947-70E740481C1C}">
                <a14:useLocalDpi xmlns:a14="http://schemas.microsoft.com/office/drawing/2010/main" val="0"/>
              </a:ext>
            </a:extLst>
          </a:blip>
          <a:stretch>
            <a:fillRect/>
          </a:stretch>
        </p:blipFill>
        <p:spPr>
          <a:xfrm>
            <a:off x="5708920" y="3511412"/>
            <a:ext cx="2788971" cy="2088000"/>
          </a:xfrm>
          <a:prstGeom prst="rect">
            <a:avLst/>
          </a:prstGeom>
        </p:spPr>
      </p:pic>
      <p:pic>
        <p:nvPicPr>
          <p:cNvPr id="18" name="Picture 17"/>
          <p:cNvPicPr>
            <a:picLocks noChangeAspect="1"/>
          </p:cNvPicPr>
          <p:nvPr/>
        </p:nvPicPr>
        <p:blipFill>
          <a:blip>
            <a:extLst>
              <a:ext uri="{28A0092B-C50C-407E-A947-70E740481C1C}">
                <a14:useLocalDpi xmlns:a14="http://schemas.microsoft.com/office/drawing/2010/main" val="0"/>
              </a:ext>
            </a:extLst>
          </a:blip>
          <a:stretch>
            <a:fillRect/>
          </a:stretch>
        </p:blipFill>
        <p:spPr>
          <a:xfrm>
            <a:off x="5708920" y="1315412"/>
            <a:ext cx="2788971" cy="2088000"/>
          </a:xfrm>
          <a:prstGeom prst="rect">
            <a:avLst/>
          </a:prstGeom>
        </p:spPr>
      </p:pic>
      <p:sp>
        <p:nvSpPr>
          <p:cNvPr id="51" name="Left Brace 50"/>
          <p:cNvSpPr/>
          <p:nvPr/>
        </p:nvSpPr>
        <p:spPr>
          <a:xfrm rot="16200000">
            <a:off x="4197689" y="1957279"/>
            <a:ext cx="243300" cy="1584177"/>
          </a:xfrm>
          <a:prstGeom prst="leftBrace">
            <a:avLst/>
          </a:prstGeom>
          <a:ln>
            <a:solidFill>
              <a:srgbClr val="BC565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52" name="Right Arrow 51"/>
          <p:cNvSpPr/>
          <p:nvPr/>
        </p:nvSpPr>
        <p:spPr>
          <a:xfrm>
            <a:off x="3913499" y="2907234"/>
            <a:ext cx="725371" cy="147278"/>
          </a:xfrm>
          <a:prstGeom prst="rightArrow">
            <a:avLst/>
          </a:prstGeom>
          <a:solidFill>
            <a:srgbClr val="BC5656"/>
          </a:solidFill>
          <a:ln>
            <a:solidFill>
              <a:srgbClr val="BC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53" name="Left Brace 52"/>
          <p:cNvSpPr/>
          <p:nvPr/>
        </p:nvSpPr>
        <p:spPr>
          <a:xfrm rot="16200000">
            <a:off x="4191017" y="4097491"/>
            <a:ext cx="243300" cy="1584177"/>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54" name="Right Arrow 53"/>
          <p:cNvSpPr/>
          <p:nvPr/>
        </p:nvSpPr>
        <p:spPr>
          <a:xfrm>
            <a:off x="3906827" y="5047446"/>
            <a:ext cx="484517" cy="14727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48" name="TextBox 47"/>
          <p:cNvSpPr txBox="1"/>
          <p:nvPr/>
        </p:nvSpPr>
        <p:spPr>
          <a:xfrm>
            <a:off x="6000601" y="5707412"/>
            <a:ext cx="2205608" cy="369332"/>
          </a:xfrm>
          <a:prstGeom prst="rect">
            <a:avLst/>
          </a:prstGeom>
          <a:noFill/>
        </p:spPr>
        <p:txBody>
          <a:bodyPr wrap="square" rtlCol="0">
            <a:spAutoFit/>
          </a:bodyPr>
          <a:lstStyle/>
          <a:p>
            <a:r>
              <a:rPr lang="en-US" dirty="0" smtClean="0"/>
              <a:t>Dr. Samira Kazan</a:t>
            </a:r>
            <a:endParaRPr lang="en-US" dirty="0"/>
          </a:p>
        </p:txBody>
      </p:sp>
    </p:spTree>
    <p:extLst>
      <p:ext uri="{BB962C8B-B14F-4D97-AF65-F5344CB8AC3E}">
        <p14:creationId xmlns:p14="http://schemas.microsoft.com/office/powerpoint/2010/main" val="3276571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Neurophysiology</a:t>
            </a:r>
            <a:endParaRPr lang="en-US" dirty="0">
              <a:solidFill>
                <a:schemeClr val="accent3"/>
              </a:solidFill>
            </a:endParaRPr>
          </a:p>
        </p:txBody>
      </p:sp>
      <p:sp>
        <p:nvSpPr>
          <p:cNvPr id="3" name="Content Placeholder 2"/>
          <p:cNvSpPr>
            <a:spLocks noGrp="1"/>
          </p:cNvSpPr>
          <p:nvPr>
            <p:ph sz="quarter" idx="1"/>
          </p:nvPr>
        </p:nvSpPr>
        <p:spPr>
          <a:xfrm>
            <a:off x="451146" y="1451544"/>
            <a:ext cx="6711654" cy="4195481"/>
          </a:xfrm>
        </p:spPr>
        <p:txBody>
          <a:bodyPr/>
          <a:lstStyle/>
          <a:p>
            <a:r>
              <a:rPr lang="en-US" dirty="0" smtClean="0"/>
              <a:t>Overcompensation of cerebral blood flow compared to increased oxygen demands</a:t>
            </a:r>
            <a:endParaRPr lang="en-US" dirty="0"/>
          </a:p>
        </p:txBody>
      </p:sp>
      <p:pic>
        <p:nvPicPr>
          <p:cNvPr id="4" name="Picture 2" descr="B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96" y="2306335"/>
            <a:ext cx="4625143" cy="30159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12185" y="5377899"/>
            <a:ext cx="4051300" cy="381000"/>
          </a:xfrm>
          <a:prstGeom prst="rect">
            <a:avLst/>
          </a:prstGeom>
          <a:noFill/>
        </p:spPr>
        <p:txBody>
          <a:bodyPr wrap="square" rtlCol="0">
            <a:spAutoFit/>
          </a:bodyPr>
          <a:lstStyle/>
          <a:p>
            <a:r>
              <a:rPr lang="en-US" dirty="0" smtClean="0"/>
              <a:t>Reas and Brewer, </a:t>
            </a:r>
            <a:r>
              <a:rPr lang="en-US" i="1" dirty="0" smtClean="0"/>
              <a:t>JEP</a:t>
            </a:r>
            <a:r>
              <a:rPr lang="en-US" dirty="0" smtClean="0"/>
              <a:t>, 2013</a:t>
            </a:r>
            <a:endParaRPr lang="en-US" dirty="0"/>
          </a:p>
        </p:txBody>
      </p:sp>
      <p:sp>
        <p:nvSpPr>
          <p:cNvPr id="6" name="Rectangle 5"/>
          <p:cNvSpPr>
            <a:spLocks noChangeArrowheads="1"/>
          </p:cNvSpPr>
          <p:nvPr/>
        </p:nvSpPr>
        <p:spPr bwMode="auto">
          <a:xfrm>
            <a:off x="349546" y="6100112"/>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Symbol" panose="05050102010706020507" pitchFamily="18" charset="2"/>
              <a:buChar char="­"/>
            </a:pPr>
            <a:r>
              <a:rPr lang="en-US" altLang="en-US" sz="1800" dirty="0" smtClean="0">
                <a:solidFill>
                  <a:srgbClr val="FFFFFF"/>
                </a:solidFill>
                <a:sym typeface="Wingdings" panose="05000000000000000000" pitchFamily="2" charset="2"/>
              </a:rPr>
              <a:t> Neural </a:t>
            </a:r>
            <a:r>
              <a:rPr lang="en-US" altLang="en-US" sz="1800" dirty="0">
                <a:solidFill>
                  <a:srgbClr val="FFFFFF"/>
                </a:solidFill>
                <a:sym typeface="Wingdings" panose="05000000000000000000" pitchFamily="2" charset="2"/>
              </a:rPr>
              <a:t>activity  </a:t>
            </a:r>
            <a:r>
              <a:rPr lang="en-US" altLang="en-US" sz="1800" dirty="0">
                <a:solidFill>
                  <a:srgbClr val="FFFFFF"/>
                </a:solidFill>
                <a:sym typeface="Symbol" panose="05050102010706020507" pitchFamily="18" charset="2"/>
              </a:rPr>
              <a:t> </a:t>
            </a:r>
            <a:r>
              <a:rPr lang="en-US" altLang="en-US" sz="1800" dirty="0" smtClean="0">
                <a:solidFill>
                  <a:srgbClr val="FFFFFF"/>
                </a:solidFill>
                <a:sym typeface="Symbol" panose="05050102010706020507" pitchFamily="18" charset="2"/>
              </a:rPr>
              <a:t>Blood </a:t>
            </a:r>
            <a:r>
              <a:rPr lang="en-US" altLang="en-US" sz="1800" dirty="0">
                <a:solidFill>
                  <a:srgbClr val="FFFFFF"/>
                </a:solidFill>
                <a:sym typeface="Symbol" panose="05050102010706020507" pitchFamily="18" charset="2"/>
              </a:rPr>
              <a:t>flow </a:t>
            </a:r>
            <a:r>
              <a:rPr lang="en-US" altLang="en-US" sz="1800" dirty="0">
                <a:solidFill>
                  <a:srgbClr val="FFFFFF"/>
                </a:solidFill>
                <a:sym typeface="Wingdings" panose="05000000000000000000" pitchFamily="2" charset="2"/>
              </a:rPr>
              <a:t></a:t>
            </a:r>
            <a:r>
              <a:rPr lang="en-US" altLang="en-US" sz="1800" dirty="0">
                <a:solidFill>
                  <a:srgbClr val="FFFFFF"/>
                </a:solidFill>
                <a:sym typeface="Symbol" panose="05050102010706020507" pitchFamily="18" charset="2"/>
              </a:rPr>
              <a:t>  </a:t>
            </a:r>
            <a:r>
              <a:rPr lang="en-US" altLang="en-US" sz="1800" dirty="0" smtClean="0">
                <a:solidFill>
                  <a:srgbClr val="FFFFFF"/>
                </a:solidFill>
                <a:sym typeface="Symbol" panose="05050102010706020507" pitchFamily="18" charset="2"/>
              </a:rPr>
              <a:t>Oxyhemoglobin </a:t>
            </a:r>
            <a:r>
              <a:rPr lang="en-US" altLang="en-US" sz="1800" dirty="0">
                <a:solidFill>
                  <a:srgbClr val="FFFFFF"/>
                </a:solidFill>
                <a:sym typeface="Wingdings" panose="05000000000000000000" pitchFamily="2" charset="2"/>
              </a:rPr>
              <a:t></a:t>
            </a:r>
            <a:r>
              <a:rPr lang="en-US" altLang="en-US" sz="1800" dirty="0">
                <a:solidFill>
                  <a:srgbClr val="FFFFFF"/>
                </a:solidFill>
                <a:sym typeface="Symbol" panose="05050102010706020507" pitchFamily="18" charset="2"/>
              </a:rPr>
              <a:t>  T2* </a:t>
            </a:r>
            <a:r>
              <a:rPr lang="en-US" altLang="en-US" sz="1800" dirty="0">
                <a:solidFill>
                  <a:srgbClr val="FFFFFF"/>
                </a:solidFill>
                <a:sym typeface="Wingdings" panose="05000000000000000000" pitchFamily="2" charset="2"/>
              </a:rPr>
              <a:t> </a:t>
            </a:r>
            <a:r>
              <a:rPr lang="en-US" altLang="en-US" sz="1800" dirty="0">
                <a:solidFill>
                  <a:srgbClr val="FFFFFF"/>
                </a:solidFill>
                <a:sym typeface="Symbol" panose="05050102010706020507" pitchFamily="18" charset="2"/>
              </a:rPr>
              <a:t></a:t>
            </a:r>
            <a:r>
              <a:rPr lang="en-US" altLang="en-US" sz="1800" dirty="0">
                <a:solidFill>
                  <a:srgbClr val="FFFFFF"/>
                </a:solidFill>
                <a:sym typeface="Wingdings" panose="05000000000000000000" pitchFamily="2" charset="2"/>
              </a:rPr>
              <a:t> </a:t>
            </a:r>
            <a:r>
              <a:rPr lang="en-US" altLang="en-US" sz="1800" dirty="0">
                <a:solidFill>
                  <a:srgbClr val="FFFFFF"/>
                </a:solidFill>
                <a:sym typeface="Symbol" panose="05050102010706020507" pitchFamily="18" charset="2"/>
              </a:rPr>
              <a:t>MR signal </a:t>
            </a:r>
            <a:endParaRPr lang="en-US" altLang="en-US" sz="1800" dirty="0" smtClean="0">
              <a:solidFill>
                <a:srgbClr val="FFFFFF"/>
              </a:solidFill>
              <a:sym typeface="Symbol" panose="05050102010706020507" pitchFamily="18" charset="2"/>
            </a:endParaRPr>
          </a:p>
          <a:p>
            <a:pPr eaLnBrk="1" hangingPunct="1"/>
            <a:r>
              <a:rPr lang="en-US" altLang="en-US" sz="1800" dirty="0" smtClean="0">
                <a:solidFill>
                  <a:srgbClr val="FFFFFF"/>
                </a:solidFill>
                <a:sym typeface="Symbol" panose="05050102010706020507" pitchFamily="18" charset="2"/>
              </a:rPr>
              <a:t>			But not as straight forward ..  </a:t>
            </a:r>
            <a:endParaRPr lang="en-CA" altLang="en-US" sz="1800" dirty="0">
              <a:solidFill>
                <a:srgbClr val="FFFFFF"/>
              </a:solidFill>
              <a:sym typeface="Symbol" panose="05050102010706020507" pitchFamily="18" charset="2"/>
            </a:endParaRPr>
          </a:p>
        </p:txBody>
      </p:sp>
      <p:sp>
        <p:nvSpPr>
          <p:cNvPr id="7" name="TextBox 6"/>
          <p:cNvSpPr txBox="1"/>
          <p:nvPr/>
        </p:nvSpPr>
        <p:spPr>
          <a:xfrm>
            <a:off x="4976478" y="5402630"/>
            <a:ext cx="4165601" cy="369332"/>
          </a:xfrm>
          <a:prstGeom prst="rect">
            <a:avLst/>
          </a:prstGeom>
          <a:noFill/>
        </p:spPr>
        <p:txBody>
          <a:bodyPr wrap="square" rtlCol="0">
            <a:spAutoFit/>
          </a:bodyPr>
          <a:lstStyle/>
          <a:p>
            <a:r>
              <a:rPr lang="en-US" dirty="0" smtClean="0"/>
              <a:t>Hillman, Annu. Rev. Neurosci., 2014</a:t>
            </a:r>
            <a:endParaRPr lang="en-US" dirty="0"/>
          </a:p>
        </p:txBody>
      </p:sp>
      <p:pic>
        <p:nvPicPr>
          <p:cNvPr id="8" name="Content Placeholder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76478" y="2306335"/>
            <a:ext cx="3919207" cy="3015983"/>
          </a:xfrm>
          <a:prstGeom prst="rect">
            <a:avLst/>
          </a:prstGeom>
        </p:spPr>
      </p:pic>
    </p:spTree>
    <p:extLst>
      <p:ext uri="{BB962C8B-B14F-4D97-AF65-F5344CB8AC3E}">
        <p14:creationId xmlns:p14="http://schemas.microsoft.com/office/powerpoint/2010/main" val="1259651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8"/>
          <p:cNvSpPr txBox="1">
            <a:spLocks noChangeArrowheads="1"/>
          </p:cNvSpPr>
          <p:nvPr/>
        </p:nvSpPr>
        <p:spPr bwMode="auto">
          <a:xfrm>
            <a:off x="295444" y="490335"/>
            <a:ext cx="935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Brain at rest</a:t>
            </a:r>
          </a:p>
        </p:txBody>
      </p:sp>
      <p:sp>
        <p:nvSpPr>
          <p:cNvPr id="29700" name="TextBox 39"/>
          <p:cNvSpPr txBox="1">
            <a:spLocks noChangeArrowheads="1"/>
          </p:cNvSpPr>
          <p:nvPr/>
        </p:nvSpPr>
        <p:spPr bwMode="auto">
          <a:xfrm>
            <a:off x="401807" y="2433435"/>
            <a:ext cx="722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Initial</a:t>
            </a:r>
          </a:p>
          <a:p>
            <a:pPr algn="ctr" eaLnBrk="1" hangingPunct="1"/>
            <a:r>
              <a:rPr lang="en-US" altLang="en-US" sz="1800" dirty="0"/>
              <a:t>Dip</a:t>
            </a:r>
          </a:p>
        </p:txBody>
      </p:sp>
      <p:cxnSp>
        <p:nvCxnSpPr>
          <p:cNvPr id="7" name="Curved Connector 6"/>
          <p:cNvCxnSpPr/>
          <p:nvPr/>
        </p:nvCxnSpPr>
        <p:spPr bwMode="auto">
          <a:xfrm>
            <a:off x="1303110" y="849780"/>
            <a:ext cx="3528392" cy="1321826"/>
          </a:xfrm>
          <a:prstGeom prst="curvedConnector3">
            <a:avLst>
              <a:gd name="adj1" fmla="val 45417"/>
            </a:avLst>
          </a:prstGeom>
          <a:solidFill>
            <a:schemeClr val="accent1"/>
          </a:solidFill>
          <a:ln w="952500" cap="flat" cmpd="sng" algn="ctr">
            <a:gradFill flip="none" rotWithShape="1">
              <a:gsLst>
                <a:gs pos="0">
                  <a:srgbClr val="FF3D62"/>
                </a:gs>
                <a:gs pos="100000">
                  <a:srgbClr val="4A10E1"/>
                </a:gs>
              </a:gsLst>
              <a:lin ang="0" scaled="1"/>
              <a:tileRect/>
            </a:gradFill>
            <a:prstDash val="solid"/>
            <a:round/>
            <a:headEnd type="none" w="med" len="med"/>
            <a:tailEnd type="none" w="med" len="med"/>
          </a:ln>
          <a:effectLst/>
        </p:spPr>
      </p:cxnSp>
      <p:sp>
        <p:nvSpPr>
          <p:cNvPr id="29702" name="Freeform 48"/>
          <p:cNvSpPr>
            <a:spLocks noChangeAspect="1"/>
          </p:cNvSpPr>
          <p:nvPr/>
        </p:nvSpPr>
        <p:spPr bwMode="auto">
          <a:xfrm rot="-1932305">
            <a:off x="2803694" y="1266623"/>
            <a:ext cx="117475" cy="604837"/>
          </a:xfrm>
          <a:custGeom>
            <a:avLst/>
            <a:gdLst>
              <a:gd name="T0" fmla="*/ 156 w 378459"/>
              <a:gd name="T1" fmla="*/ 1184 h 4836241"/>
              <a:gd name="T2" fmla="*/ 0 w 378459"/>
              <a:gd name="T3" fmla="*/ 37 h 4836241"/>
              <a:gd name="T4" fmla="*/ 1173 w 378459"/>
              <a:gd name="T5" fmla="*/ 0 h 4836241"/>
              <a:gd name="T6" fmla="*/ 2658 w 378459"/>
              <a:gd name="T7" fmla="*/ 39 h 4836241"/>
              <a:gd name="T8" fmla="*/ 1564 w 378459"/>
              <a:gd name="T9" fmla="*/ 398 h 4836241"/>
              <a:gd name="T10" fmla="*/ 1954 w 378459"/>
              <a:gd name="T11" fmla="*/ 449 h 4836241"/>
              <a:gd name="T12" fmla="*/ 1407 w 378459"/>
              <a:gd name="T13" fmla="*/ 519 h 4836241"/>
              <a:gd name="T14" fmla="*/ 2033 w 378459"/>
              <a:gd name="T15" fmla="*/ 597 h 4836241"/>
              <a:gd name="T16" fmla="*/ 1407 w 378459"/>
              <a:gd name="T17" fmla="*/ 663 h 4836241"/>
              <a:gd name="T18" fmla="*/ 2110 w 378459"/>
              <a:gd name="T19" fmla="*/ 729 h 4836241"/>
              <a:gd name="T20" fmla="*/ 1407 w 378459"/>
              <a:gd name="T21" fmla="*/ 805 h 4836241"/>
              <a:gd name="T22" fmla="*/ 2110 w 378459"/>
              <a:gd name="T23" fmla="*/ 875 h 4836241"/>
              <a:gd name="T24" fmla="*/ 1485 w 378459"/>
              <a:gd name="T25" fmla="*/ 941 h 4836241"/>
              <a:gd name="T26" fmla="*/ 1485 w 378459"/>
              <a:gd name="T27" fmla="*/ 974 h 4836241"/>
              <a:gd name="T28" fmla="*/ 3518 w 378459"/>
              <a:gd name="T29" fmla="*/ 1131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03" name="Freeform 49"/>
          <p:cNvSpPr>
            <a:spLocks noChangeAspect="1"/>
          </p:cNvSpPr>
          <p:nvPr/>
        </p:nvSpPr>
        <p:spPr bwMode="auto">
          <a:xfrm rot="2815688">
            <a:off x="3277563" y="1497604"/>
            <a:ext cx="117475" cy="604837"/>
          </a:xfrm>
          <a:custGeom>
            <a:avLst/>
            <a:gdLst>
              <a:gd name="T0" fmla="*/ 156 w 378459"/>
              <a:gd name="T1" fmla="*/ 1184 h 4836241"/>
              <a:gd name="T2" fmla="*/ 0 w 378459"/>
              <a:gd name="T3" fmla="*/ 37 h 4836241"/>
              <a:gd name="T4" fmla="*/ 1173 w 378459"/>
              <a:gd name="T5" fmla="*/ 0 h 4836241"/>
              <a:gd name="T6" fmla="*/ 2658 w 378459"/>
              <a:gd name="T7" fmla="*/ 39 h 4836241"/>
              <a:gd name="T8" fmla="*/ 1564 w 378459"/>
              <a:gd name="T9" fmla="*/ 398 h 4836241"/>
              <a:gd name="T10" fmla="*/ 1954 w 378459"/>
              <a:gd name="T11" fmla="*/ 449 h 4836241"/>
              <a:gd name="T12" fmla="*/ 1407 w 378459"/>
              <a:gd name="T13" fmla="*/ 519 h 4836241"/>
              <a:gd name="T14" fmla="*/ 2033 w 378459"/>
              <a:gd name="T15" fmla="*/ 597 h 4836241"/>
              <a:gd name="T16" fmla="*/ 1407 w 378459"/>
              <a:gd name="T17" fmla="*/ 663 h 4836241"/>
              <a:gd name="T18" fmla="*/ 2110 w 378459"/>
              <a:gd name="T19" fmla="*/ 729 h 4836241"/>
              <a:gd name="T20" fmla="*/ 1407 w 378459"/>
              <a:gd name="T21" fmla="*/ 805 h 4836241"/>
              <a:gd name="T22" fmla="*/ 2110 w 378459"/>
              <a:gd name="T23" fmla="*/ 875 h 4836241"/>
              <a:gd name="T24" fmla="*/ 1485 w 378459"/>
              <a:gd name="T25" fmla="*/ 941 h 4836241"/>
              <a:gd name="T26" fmla="*/ 1485 w 378459"/>
              <a:gd name="T27" fmla="*/ 974 h 4836241"/>
              <a:gd name="T28" fmla="*/ 3518 w 378459"/>
              <a:gd name="T29" fmla="*/ 1131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04" name="Freeform 50"/>
          <p:cNvSpPr>
            <a:spLocks noChangeAspect="1"/>
          </p:cNvSpPr>
          <p:nvPr/>
        </p:nvSpPr>
        <p:spPr bwMode="auto">
          <a:xfrm rot="-4821444">
            <a:off x="4415007" y="1598410"/>
            <a:ext cx="117475" cy="606425"/>
          </a:xfrm>
          <a:custGeom>
            <a:avLst/>
            <a:gdLst>
              <a:gd name="T0" fmla="*/ 156 w 378459"/>
              <a:gd name="T1" fmla="*/ 1194 h 4836241"/>
              <a:gd name="T2" fmla="*/ 0 w 378459"/>
              <a:gd name="T3" fmla="*/ 37 h 4836241"/>
              <a:gd name="T4" fmla="*/ 1173 w 378459"/>
              <a:gd name="T5" fmla="*/ 0 h 4836241"/>
              <a:gd name="T6" fmla="*/ 2658 w 378459"/>
              <a:gd name="T7" fmla="*/ 39 h 4836241"/>
              <a:gd name="T8" fmla="*/ 1564 w 378459"/>
              <a:gd name="T9" fmla="*/ 401 h 4836241"/>
              <a:gd name="T10" fmla="*/ 1954 w 378459"/>
              <a:gd name="T11" fmla="*/ 453 h 4836241"/>
              <a:gd name="T12" fmla="*/ 1407 w 378459"/>
              <a:gd name="T13" fmla="*/ 523 h 4836241"/>
              <a:gd name="T14" fmla="*/ 2033 w 378459"/>
              <a:gd name="T15" fmla="*/ 602 h 4836241"/>
              <a:gd name="T16" fmla="*/ 1407 w 378459"/>
              <a:gd name="T17" fmla="*/ 669 h 4836241"/>
              <a:gd name="T18" fmla="*/ 2110 w 378459"/>
              <a:gd name="T19" fmla="*/ 735 h 4836241"/>
              <a:gd name="T20" fmla="*/ 1407 w 378459"/>
              <a:gd name="T21" fmla="*/ 812 h 4836241"/>
              <a:gd name="T22" fmla="*/ 2110 w 378459"/>
              <a:gd name="T23" fmla="*/ 882 h 4836241"/>
              <a:gd name="T24" fmla="*/ 1485 w 378459"/>
              <a:gd name="T25" fmla="*/ 949 h 4836241"/>
              <a:gd name="T26" fmla="*/ 1485 w 378459"/>
              <a:gd name="T27" fmla="*/ 982 h 4836241"/>
              <a:gd name="T28" fmla="*/ 3518 w 378459"/>
              <a:gd name="T29" fmla="*/ 1140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05" name="Freeform 51"/>
          <p:cNvSpPr>
            <a:spLocks noChangeAspect="1"/>
          </p:cNvSpPr>
          <p:nvPr/>
        </p:nvSpPr>
        <p:spPr bwMode="auto">
          <a:xfrm rot="3539597">
            <a:off x="4214982" y="1949248"/>
            <a:ext cx="117475" cy="606425"/>
          </a:xfrm>
          <a:custGeom>
            <a:avLst/>
            <a:gdLst>
              <a:gd name="T0" fmla="*/ 156 w 378459"/>
              <a:gd name="T1" fmla="*/ 1194 h 4836241"/>
              <a:gd name="T2" fmla="*/ 0 w 378459"/>
              <a:gd name="T3" fmla="*/ 37 h 4836241"/>
              <a:gd name="T4" fmla="*/ 1173 w 378459"/>
              <a:gd name="T5" fmla="*/ 0 h 4836241"/>
              <a:gd name="T6" fmla="*/ 2658 w 378459"/>
              <a:gd name="T7" fmla="*/ 39 h 4836241"/>
              <a:gd name="T8" fmla="*/ 1564 w 378459"/>
              <a:gd name="T9" fmla="*/ 401 h 4836241"/>
              <a:gd name="T10" fmla="*/ 1954 w 378459"/>
              <a:gd name="T11" fmla="*/ 453 h 4836241"/>
              <a:gd name="T12" fmla="*/ 1407 w 378459"/>
              <a:gd name="T13" fmla="*/ 523 h 4836241"/>
              <a:gd name="T14" fmla="*/ 2033 w 378459"/>
              <a:gd name="T15" fmla="*/ 602 h 4836241"/>
              <a:gd name="T16" fmla="*/ 1407 w 378459"/>
              <a:gd name="T17" fmla="*/ 669 h 4836241"/>
              <a:gd name="T18" fmla="*/ 2110 w 378459"/>
              <a:gd name="T19" fmla="*/ 735 h 4836241"/>
              <a:gd name="T20" fmla="*/ 1407 w 378459"/>
              <a:gd name="T21" fmla="*/ 812 h 4836241"/>
              <a:gd name="T22" fmla="*/ 2110 w 378459"/>
              <a:gd name="T23" fmla="*/ 882 h 4836241"/>
              <a:gd name="T24" fmla="*/ 1485 w 378459"/>
              <a:gd name="T25" fmla="*/ 949 h 4836241"/>
              <a:gd name="T26" fmla="*/ 1485 w 378459"/>
              <a:gd name="T27" fmla="*/ 982 h 4836241"/>
              <a:gd name="T28" fmla="*/ 3518 w 378459"/>
              <a:gd name="T29" fmla="*/ 1140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06" name="Freeform 52"/>
          <p:cNvSpPr>
            <a:spLocks noChangeAspect="1"/>
          </p:cNvSpPr>
          <p:nvPr/>
        </p:nvSpPr>
        <p:spPr bwMode="auto">
          <a:xfrm rot="9660000">
            <a:off x="3654594" y="1674610"/>
            <a:ext cx="117475" cy="604838"/>
          </a:xfrm>
          <a:custGeom>
            <a:avLst/>
            <a:gdLst>
              <a:gd name="T0" fmla="*/ 156 w 378459"/>
              <a:gd name="T1" fmla="*/ 1184 h 4836241"/>
              <a:gd name="T2" fmla="*/ 0 w 378459"/>
              <a:gd name="T3" fmla="*/ 37 h 4836241"/>
              <a:gd name="T4" fmla="*/ 1173 w 378459"/>
              <a:gd name="T5" fmla="*/ 0 h 4836241"/>
              <a:gd name="T6" fmla="*/ 2658 w 378459"/>
              <a:gd name="T7" fmla="*/ 39 h 4836241"/>
              <a:gd name="T8" fmla="*/ 1564 w 378459"/>
              <a:gd name="T9" fmla="*/ 398 h 4836241"/>
              <a:gd name="T10" fmla="*/ 1954 w 378459"/>
              <a:gd name="T11" fmla="*/ 449 h 4836241"/>
              <a:gd name="T12" fmla="*/ 1407 w 378459"/>
              <a:gd name="T13" fmla="*/ 519 h 4836241"/>
              <a:gd name="T14" fmla="*/ 2033 w 378459"/>
              <a:gd name="T15" fmla="*/ 597 h 4836241"/>
              <a:gd name="T16" fmla="*/ 1407 w 378459"/>
              <a:gd name="T17" fmla="*/ 663 h 4836241"/>
              <a:gd name="T18" fmla="*/ 2110 w 378459"/>
              <a:gd name="T19" fmla="*/ 729 h 4836241"/>
              <a:gd name="T20" fmla="*/ 1407 w 378459"/>
              <a:gd name="T21" fmla="*/ 805 h 4836241"/>
              <a:gd name="T22" fmla="*/ 2110 w 378459"/>
              <a:gd name="T23" fmla="*/ 875 h 4836241"/>
              <a:gd name="T24" fmla="*/ 1485 w 378459"/>
              <a:gd name="T25" fmla="*/ 941 h 4836241"/>
              <a:gd name="T26" fmla="*/ 1485 w 378459"/>
              <a:gd name="T27" fmla="*/ 974 h 4836241"/>
              <a:gd name="T28" fmla="*/ 3518 w 378459"/>
              <a:gd name="T29" fmla="*/ 1131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cxnSp>
        <p:nvCxnSpPr>
          <p:cNvPr id="42" name="Curved Connector 41"/>
          <p:cNvCxnSpPr/>
          <p:nvPr/>
        </p:nvCxnSpPr>
        <p:spPr bwMode="auto">
          <a:xfrm>
            <a:off x="1231102" y="2793996"/>
            <a:ext cx="3631141" cy="1360319"/>
          </a:xfrm>
          <a:prstGeom prst="curvedConnector3">
            <a:avLst>
              <a:gd name="adj1" fmla="val 45417"/>
            </a:avLst>
          </a:prstGeom>
          <a:solidFill>
            <a:schemeClr val="accent1"/>
          </a:solidFill>
          <a:ln w="952500" cap="flat" cmpd="sng" algn="ctr">
            <a:gradFill flip="none" rotWithShape="1">
              <a:gsLst>
                <a:gs pos="100000">
                  <a:srgbClr val="020ABE"/>
                </a:gs>
                <a:gs pos="0">
                  <a:srgbClr val="FF3D62"/>
                </a:gs>
                <a:gs pos="64000">
                  <a:srgbClr val="020ABE"/>
                </a:gs>
              </a:gsLst>
              <a:lin ang="0" scaled="1"/>
              <a:tileRect/>
            </a:gradFill>
            <a:prstDash val="solid"/>
            <a:round/>
            <a:headEnd type="none" w="med" len="med"/>
            <a:tailEnd type="none" w="med" len="med"/>
          </a:ln>
          <a:effectLst/>
        </p:spPr>
      </p:cxnSp>
      <p:sp>
        <p:nvSpPr>
          <p:cNvPr id="29708" name="Freeform 54"/>
          <p:cNvSpPr>
            <a:spLocks noChangeAspect="1"/>
          </p:cNvSpPr>
          <p:nvPr/>
        </p:nvSpPr>
        <p:spPr bwMode="auto">
          <a:xfrm rot="-7332305">
            <a:off x="3050551" y="3491504"/>
            <a:ext cx="120650" cy="623887"/>
          </a:xfrm>
          <a:custGeom>
            <a:avLst/>
            <a:gdLst>
              <a:gd name="T0" fmla="*/ 174 w 378459"/>
              <a:gd name="T1" fmla="*/ 1338 h 4836241"/>
              <a:gd name="T2" fmla="*/ 0 w 378459"/>
              <a:gd name="T3" fmla="*/ 42 h 4836241"/>
              <a:gd name="T4" fmla="*/ 1307 w 378459"/>
              <a:gd name="T5" fmla="*/ 0 h 4836241"/>
              <a:gd name="T6" fmla="*/ 2963 w 378459"/>
              <a:gd name="T7" fmla="*/ 44 h 4836241"/>
              <a:gd name="T8" fmla="*/ 1743 w 378459"/>
              <a:gd name="T9" fmla="*/ 449 h 4836241"/>
              <a:gd name="T10" fmla="*/ 2179 w 378459"/>
              <a:gd name="T11" fmla="*/ 507 h 4836241"/>
              <a:gd name="T12" fmla="*/ 1569 w 378459"/>
              <a:gd name="T13" fmla="*/ 586 h 4836241"/>
              <a:gd name="T14" fmla="*/ 2266 w 378459"/>
              <a:gd name="T15" fmla="*/ 675 h 4836241"/>
              <a:gd name="T16" fmla="*/ 1569 w 378459"/>
              <a:gd name="T17" fmla="*/ 749 h 4836241"/>
              <a:gd name="T18" fmla="*/ 2353 w 378459"/>
              <a:gd name="T19" fmla="*/ 824 h 4836241"/>
              <a:gd name="T20" fmla="*/ 1569 w 378459"/>
              <a:gd name="T21" fmla="*/ 910 h 4836241"/>
              <a:gd name="T22" fmla="*/ 2353 w 378459"/>
              <a:gd name="T23" fmla="*/ 989 h 4836241"/>
              <a:gd name="T24" fmla="*/ 1656 w 378459"/>
              <a:gd name="T25" fmla="*/ 1063 h 4836241"/>
              <a:gd name="T26" fmla="*/ 1656 w 378459"/>
              <a:gd name="T27" fmla="*/ 1101 h 4836241"/>
              <a:gd name="T28" fmla="*/ 3921 w 378459"/>
              <a:gd name="T29" fmla="*/ 1277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09" name="Freeform 55"/>
          <p:cNvSpPr>
            <a:spLocks noChangeAspect="1"/>
          </p:cNvSpPr>
          <p:nvPr/>
        </p:nvSpPr>
        <p:spPr bwMode="auto">
          <a:xfrm rot="1932305" flipH="1">
            <a:off x="4334044" y="3827260"/>
            <a:ext cx="120650" cy="622300"/>
          </a:xfrm>
          <a:custGeom>
            <a:avLst/>
            <a:gdLst>
              <a:gd name="T0" fmla="*/ 174 w 378459"/>
              <a:gd name="T1" fmla="*/ 1328 h 4836241"/>
              <a:gd name="T2" fmla="*/ 0 w 378459"/>
              <a:gd name="T3" fmla="*/ 42 h 4836241"/>
              <a:gd name="T4" fmla="*/ 1307 w 378459"/>
              <a:gd name="T5" fmla="*/ 0 h 4836241"/>
              <a:gd name="T6" fmla="*/ 2963 w 378459"/>
              <a:gd name="T7" fmla="*/ 44 h 4836241"/>
              <a:gd name="T8" fmla="*/ 1743 w 378459"/>
              <a:gd name="T9" fmla="*/ 446 h 4836241"/>
              <a:gd name="T10" fmla="*/ 2179 w 378459"/>
              <a:gd name="T11" fmla="*/ 503 h 4836241"/>
              <a:gd name="T12" fmla="*/ 1569 w 378459"/>
              <a:gd name="T13" fmla="*/ 582 h 4836241"/>
              <a:gd name="T14" fmla="*/ 2266 w 378459"/>
              <a:gd name="T15" fmla="*/ 670 h 4836241"/>
              <a:gd name="T16" fmla="*/ 1569 w 378459"/>
              <a:gd name="T17" fmla="*/ 743 h 4836241"/>
              <a:gd name="T18" fmla="*/ 2353 w 378459"/>
              <a:gd name="T19" fmla="*/ 817 h 4836241"/>
              <a:gd name="T20" fmla="*/ 1569 w 378459"/>
              <a:gd name="T21" fmla="*/ 903 h 4836241"/>
              <a:gd name="T22" fmla="*/ 2353 w 378459"/>
              <a:gd name="T23" fmla="*/ 981 h 4836241"/>
              <a:gd name="T24" fmla="*/ 1656 w 378459"/>
              <a:gd name="T25" fmla="*/ 1055 h 4836241"/>
              <a:gd name="T26" fmla="*/ 1656 w 378459"/>
              <a:gd name="T27" fmla="*/ 1092 h 4836241"/>
              <a:gd name="T28" fmla="*/ 3921 w 378459"/>
              <a:gd name="T29" fmla="*/ 1268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10" name="Freeform 56"/>
          <p:cNvSpPr>
            <a:spLocks noChangeAspect="1"/>
          </p:cNvSpPr>
          <p:nvPr/>
        </p:nvSpPr>
        <p:spPr bwMode="auto">
          <a:xfrm rot="-4821444">
            <a:off x="4007813" y="3386729"/>
            <a:ext cx="122238" cy="622300"/>
          </a:xfrm>
          <a:custGeom>
            <a:avLst/>
            <a:gdLst>
              <a:gd name="T0" fmla="*/ 181 w 378459"/>
              <a:gd name="T1" fmla="*/ 1328 h 4836241"/>
              <a:gd name="T2" fmla="*/ 0 w 378459"/>
              <a:gd name="T3" fmla="*/ 42 h 4836241"/>
              <a:gd name="T4" fmla="*/ 1359 w 378459"/>
              <a:gd name="T5" fmla="*/ 0 h 4836241"/>
              <a:gd name="T6" fmla="*/ 3082 w 378459"/>
              <a:gd name="T7" fmla="*/ 44 h 4836241"/>
              <a:gd name="T8" fmla="*/ 1813 w 378459"/>
              <a:gd name="T9" fmla="*/ 446 h 4836241"/>
              <a:gd name="T10" fmla="*/ 2266 w 378459"/>
              <a:gd name="T11" fmla="*/ 503 h 4836241"/>
              <a:gd name="T12" fmla="*/ 1631 w 378459"/>
              <a:gd name="T13" fmla="*/ 582 h 4836241"/>
              <a:gd name="T14" fmla="*/ 2357 w 378459"/>
              <a:gd name="T15" fmla="*/ 670 h 4836241"/>
              <a:gd name="T16" fmla="*/ 1631 w 378459"/>
              <a:gd name="T17" fmla="*/ 743 h 4836241"/>
              <a:gd name="T18" fmla="*/ 2447 w 378459"/>
              <a:gd name="T19" fmla="*/ 817 h 4836241"/>
              <a:gd name="T20" fmla="*/ 1631 w 378459"/>
              <a:gd name="T21" fmla="*/ 903 h 4836241"/>
              <a:gd name="T22" fmla="*/ 2447 w 378459"/>
              <a:gd name="T23" fmla="*/ 981 h 4836241"/>
              <a:gd name="T24" fmla="*/ 1722 w 378459"/>
              <a:gd name="T25" fmla="*/ 1055 h 4836241"/>
              <a:gd name="T26" fmla="*/ 1722 w 378459"/>
              <a:gd name="T27" fmla="*/ 1092 h 4836241"/>
              <a:gd name="T28" fmla="*/ 4078 w 378459"/>
              <a:gd name="T29" fmla="*/ 1268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cxnSp>
        <p:nvCxnSpPr>
          <p:cNvPr id="29" name="Curved Connector 28"/>
          <p:cNvCxnSpPr/>
          <p:nvPr/>
        </p:nvCxnSpPr>
        <p:spPr bwMode="auto">
          <a:xfrm>
            <a:off x="1200361" y="4666204"/>
            <a:ext cx="3631141" cy="1360319"/>
          </a:xfrm>
          <a:prstGeom prst="curvedConnector3">
            <a:avLst>
              <a:gd name="adj1" fmla="val 45417"/>
            </a:avLst>
          </a:prstGeom>
          <a:solidFill>
            <a:schemeClr val="accent1"/>
          </a:solidFill>
          <a:ln w="1143000" cap="flat" cmpd="sng" algn="ctr">
            <a:gradFill flip="none" rotWithShape="1">
              <a:gsLst>
                <a:gs pos="0">
                  <a:srgbClr val="FF0000"/>
                </a:gs>
                <a:gs pos="100000">
                  <a:srgbClr val="4A10E1"/>
                </a:gs>
                <a:gs pos="49000">
                  <a:srgbClr val="FF3D62"/>
                </a:gs>
              </a:gsLst>
              <a:lin ang="0" scaled="1"/>
              <a:tileRect/>
            </a:gradFill>
            <a:prstDash val="solid"/>
            <a:round/>
            <a:headEnd type="none" w="med" len="med"/>
            <a:tailEnd type="none" w="med" len="med"/>
          </a:ln>
          <a:effectLst/>
        </p:spPr>
      </p:cxnSp>
      <p:sp>
        <p:nvSpPr>
          <p:cNvPr id="29712" name="Freeform 29"/>
          <p:cNvSpPr>
            <a:spLocks noChangeAspect="1"/>
          </p:cNvSpPr>
          <p:nvPr/>
        </p:nvSpPr>
        <p:spPr bwMode="auto">
          <a:xfrm rot="-1932305">
            <a:off x="2868782" y="5325860"/>
            <a:ext cx="122237" cy="622300"/>
          </a:xfrm>
          <a:custGeom>
            <a:avLst/>
            <a:gdLst>
              <a:gd name="T0" fmla="*/ 181 w 378459"/>
              <a:gd name="T1" fmla="*/ 1328 h 4836241"/>
              <a:gd name="T2" fmla="*/ 0 w 378459"/>
              <a:gd name="T3" fmla="*/ 42 h 4836241"/>
              <a:gd name="T4" fmla="*/ 1359 w 378459"/>
              <a:gd name="T5" fmla="*/ 0 h 4836241"/>
              <a:gd name="T6" fmla="*/ 3081 w 378459"/>
              <a:gd name="T7" fmla="*/ 44 h 4836241"/>
              <a:gd name="T8" fmla="*/ 1813 w 378459"/>
              <a:gd name="T9" fmla="*/ 446 h 4836241"/>
              <a:gd name="T10" fmla="*/ 2266 w 378459"/>
              <a:gd name="T11" fmla="*/ 503 h 4836241"/>
              <a:gd name="T12" fmla="*/ 1631 w 378459"/>
              <a:gd name="T13" fmla="*/ 582 h 4836241"/>
              <a:gd name="T14" fmla="*/ 2357 w 378459"/>
              <a:gd name="T15" fmla="*/ 670 h 4836241"/>
              <a:gd name="T16" fmla="*/ 1631 w 378459"/>
              <a:gd name="T17" fmla="*/ 743 h 4836241"/>
              <a:gd name="T18" fmla="*/ 2447 w 378459"/>
              <a:gd name="T19" fmla="*/ 817 h 4836241"/>
              <a:gd name="T20" fmla="*/ 1631 w 378459"/>
              <a:gd name="T21" fmla="*/ 903 h 4836241"/>
              <a:gd name="T22" fmla="*/ 2447 w 378459"/>
              <a:gd name="T23" fmla="*/ 981 h 4836241"/>
              <a:gd name="T24" fmla="*/ 1722 w 378459"/>
              <a:gd name="T25" fmla="*/ 1055 h 4836241"/>
              <a:gd name="T26" fmla="*/ 1722 w 378459"/>
              <a:gd name="T27" fmla="*/ 1092 h 4836241"/>
              <a:gd name="T28" fmla="*/ 4078 w 378459"/>
              <a:gd name="T29" fmla="*/ 1268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13" name="Freeform 30"/>
          <p:cNvSpPr>
            <a:spLocks noChangeAspect="1"/>
          </p:cNvSpPr>
          <p:nvPr/>
        </p:nvSpPr>
        <p:spPr bwMode="auto">
          <a:xfrm rot="1932305" flipH="1">
            <a:off x="4302294" y="5698923"/>
            <a:ext cx="120650" cy="623887"/>
          </a:xfrm>
          <a:custGeom>
            <a:avLst/>
            <a:gdLst>
              <a:gd name="T0" fmla="*/ 174 w 378459"/>
              <a:gd name="T1" fmla="*/ 1338 h 4836241"/>
              <a:gd name="T2" fmla="*/ 0 w 378459"/>
              <a:gd name="T3" fmla="*/ 42 h 4836241"/>
              <a:gd name="T4" fmla="*/ 1307 w 378459"/>
              <a:gd name="T5" fmla="*/ 0 h 4836241"/>
              <a:gd name="T6" fmla="*/ 2963 w 378459"/>
              <a:gd name="T7" fmla="*/ 44 h 4836241"/>
              <a:gd name="T8" fmla="*/ 1743 w 378459"/>
              <a:gd name="T9" fmla="*/ 449 h 4836241"/>
              <a:gd name="T10" fmla="*/ 2179 w 378459"/>
              <a:gd name="T11" fmla="*/ 507 h 4836241"/>
              <a:gd name="T12" fmla="*/ 1569 w 378459"/>
              <a:gd name="T13" fmla="*/ 586 h 4836241"/>
              <a:gd name="T14" fmla="*/ 2266 w 378459"/>
              <a:gd name="T15" fmla="*/ 675 h 4836241"/>
              <a:gd name="T16" fmla="*/ 1569 w 378459"/>
              <a:gd name="T17" fmla="*/ 749 h 4836241"/>
              <a:gd name="T18" fmla="*/ 2353 w 378459"/>
              <a:gd name="T19" fmla="*/ 824 h 4836241"/>
              <a:gd name="T20" fmla="*/ 1569 w 378459"/>
              <a:gd name="T21" fmla="*/ 910 h 4836241"/>
              <a:gd name="T22" fmla="*/ 2353 w 378459"/>
              <a:gd name="T23" fmla="*/ 989 h 4836241"/>
              <a:gd name="T24" fmla="*/ 1656 w 378459"/>
              <a:gd name="T25" fmla="*/ 1063 h 4836241"/>
              <a:gd name="T26" fmla="*/ 1656 w 378459"/>
              <a:gd name="T27" fmla="*/ 1101 h 4836241"/>
              <a:gd name="T28" fmla="*/ 3921 w 378459"/>
              <a:gd name="T29" fmla="*/ 1277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14" name="Freeform 31"/>
          <p:cNvSpPr>
            <a:spLocks noChangeAspect="1"/>
          </p:cNvSpPr>
          <p:nvPr/>
        </p:nvSpPr>
        <p:spPr bwMode="auto">
          <a:xfrm rot="-4821444">
            <a:off x="3592682" y="5452860"/>
            <a:ext cx="120650" cy="622300"/>
          </a:xfrm>
          <a:custGeom>
            <a:avLst/>
            <a:gdLst>
              <a:gd name="T0" fmla="*/ 174 w 378459"/>
              <a:gd name="T1" fmla="*/ 1328 h 4836241"/>
              <a:gd name="T2" fmla="*/ 0 w 378459"/>
              <a:gd name="T3" fmla="*/ 42 h 4836241"/>
              <a:gd name="T4" fmla="*/ 1307 w 378459"/>
              <a:gd name="T5" fmla="*/ 0 h 4836241"/>
              <a:gd name="T6" fmla="*/ 2963 w 378459"/>
              <a:gd name="T7" fmla="*/ 44 h 4836241"/>
              <a:gd name="T8" fmla="*/ 1743 w 378459"/>
              <a:gd name="T9" fmla="*/ 446 h 4836241"/>
              <a:gd name="T10" fmla="*/ 2179 w 378459"/>
              <a:gd name="T11" fmla="*/ 503 h 4836241"/>
              <a:gd name="T12" fmla="*/ 1569 w 378459"/>
              <a:gd name="T13" fmla="*/ 582 h 4836241"/>
              <a:gd name="T14" fmla="*/ 2266 w 378459"/>
              <a:gd name="T15" fmla="*/ 670 h 4836241"/>
              <a:gd name="T16" fmla="*/ 1569 w 378459"/>
              <a:gd name="T17" fmla="*/ 743 h 4836241"/>
              <a:gd name="T18" fmla="*/ 2353 w 378459"/>
              <a:gd name="T19" fmla="*/ 817 h 4836241"/>
              <a:gd name="T20" fmla="*/ 1569 w 378459"/>
              <a:gd name="T21" fmla="*/ 903 h 4836241"/>
              <a:gd name="T22" fmla="*/ 2353 w 378459"/>
              <a:gd name="T23" fmla="*/ 981 h 4836241"/>
              <a:gd name="T24" fmla="*/ 1656 w 378459"/>
              <a:gd name="T25" fmla="*/ 1055 h 4836241"/>
              <a:gd name="T26" fmla="*/ 1656 w 378459"/>
              <a:gd name="T27" fmla="*/ 1092 h 4836241"/>
              <a:gd name="T28" fmla="*/ 3921 w 378459"/>
              <a:gd name="T29" fmla="*/ 1268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15" name="Freeform 32"/>
          <p:cNvSpPr>
            <a:spLocks noChangeAspect="1"/>
          </p:cNvSpPr>
          <p:nvPr/>
        </p:nvSpPr>
        <p:spPr bwMode="auto">
          <a:xfrm rot="7332305" flipH="1">
            <a:off x="2906882" y="2771573"/>
            <a:ext cx="120650" cy="622300"/>
          </a:xfrm>
          <a:custGeom>
            <a:avLst/>
            <a:gdLst>
              <a:gd name="T0" fmla="*/ 174 w 378459"/>
              <a:gd name="T1" fmla="*/ 1328 h 4836241"/>
              <a:gd name="T2" fmla="*/ 0 w 378459"/>
              <a:gd name="T3" fmla="*/ 42 h 4836241"/>
              <a:gd name="T4" fmla="*/ 1307 w 378459"/>
              <a:gd name="T5" fmla="*/ 0 h 4836241"/>
              <a:gd name="T6" fmla="*/ 2963 w 378459"/>
              <a:gd name="T7" fmla="*/ 44 h 4836241"/>
              <a:gd name="T8" fmla="*/ 1743 w 378459"/>
              <a:gd name="T9" fmla="*/ 446 h 4836241"/>
              <a:gd name="T10" fmla="*/ 2179 w 378459"/>
              <a:gd name="T11" fmla="*/ 503 h 4836241"/>
              <a:gd name="T12" fmla="*/ 1569 w 378459"/>
              <a:gd name="T13" fmla="*/ 582 h 4836241"/>
              <a:gd name="T14" fmla="*/ 2266 w 378459"/>
              <a:gd name="T15" fmla="*/ 670 h 4836241"/>
              <a:gd name="T16" fmla="*/ 1569 w 378459"/>
              <a:gd name="T17" fmla="*/ 743 h 4836241"/>
              <a:gd name="T18" fmla="*/ 2353 w 378459"/>
              <a:gd name="T19" fmla="*/ 817 h 4836241"/>
              <a:gd name="T20" fmla="*/ 1569 w 378459"/>
              <a:gd name="T21" fmla="*/ 903 h 4836241"/>
              <a:gd name="T22" fmla="*/ 2353 w 378459"/>
              <a:gd name="T23" fmla="*/ 981 h 4836241"/>
              <a:gd name="T24" fmla="*/ 1656 w 378459"/>
              <a:gd name="T25" fmla="*/ 1055 h 4836241"/>
              <a:gd name="T26" fmla="*/ 1656 w 378459"/>
              <a:gd name="T27" fmla="*/ 1092 h 4836241"/>
              <a:gd name="T28" fmla="*/ 3921 w 378459"/>
              <a:gd name="T29" fmla="*/ 1268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16" name="Freeform 33"/>
          <p:cNvSpPr>
            <a:spLocks noChangeAspect="1"/>
          </p:cNvSpPr>
          <p:nvPr/>
        </p:nvSpPr>
        <p:spPr bwMode="auto">
          <a:xfrm rot="9660000">
            <a:off x="3775244" y="3876473"/>
            <a:ext cx="117475" cy="606425"/>
          </a:xfrm>
          <a:custGeom>
            <a:avLst/>
            <a:gdLst>
              <a:gd name="T0" fmla="*/ 156 w 378459"/>
              <a:gd name="T1" fmla="*/ 1194 h 4836241"/>
              <a:gd name="T2" fmla="*/ 0 w 378459"/>
              <a:gd name="T3" fmla="*/ 37 h 4836241"/>
              <a:gd name="T4" fmla="*/ 1173 w 378459"/>
              <a:gd name="T5" fmla="*/ 0 h 4836241"/>
              <a:gd name="T6" fmla="*/ 2658 w 378459"/>
              <a:gd name="T7" fmla="*/ 39 h 4836241"/>
              <a:gd name="T8" fmla="*/ 1564 w 378459"/>
              <a:gd name="T9" fmla="*/ 401 h 4836241"/>
              <a:gd name="T10" fmla="*/ 1954 w 378459"/>
              <a:gd name="T11" fmla="*/ 453 h 4836241"/>
              <a:gd name="T12" fmla="*/ 1407 w 378459"/>
              <a:gd name="T13" fmla="*/ 523 h 4836241"/>
              <a:gd name="T14" fmla="*/ 2033 w 378459"/>
              <a:gd name="T15" fmla="*/ 602 h 4836241"/>
              <a:gd name="T16" fmla="*/ 1407 w 378459"/>
              <a:gd name="T17" fmla="*/ 669 h 4836241"/>
              <a:gd name="T18" fmla="*/ 2110 w 378459"/>
              <a:gd name="T19" fmla="*/ 735 h 4836241"/>
              <a:gd name="T20" fmla="*/ 1407 w 378459"/>
              <a:gd name="T21" fmla="*/ 812 h 4836241"/>
              <a:gd name="T22" fmla="*/ 2110 w 378459"/>
              <a:gd name="T23" fmla="*/ 882 h 4836241"/>
              <a:gd name="T24" fmla="*/ 1485 w 378459"/>
              <a:gd name="T25" fmla="*/ 949 h 4836241"/>
              <a:gd name="T26" fmla="*/ 1485 w 378459"/>
              <a:gd name="T27" fmla="*/ 982 h 4836241"/>
              <a:gd name="T28" fmla="*/ 3518 w 378459"/>
              <a:gd name="T29" fmla="*/ 1140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17" name="Freeform 34"/>
          <p:cNvSpPr>
            <a:spLocks noChangeAspect="1"/>
          </p:cNvSpPr>
          <p:nvPr/>
        </p:nvSpPr>
        <p:spPr bwMode="auto">
          <a:xfrm rot="2815688">
            <a:off x="3377575" y="3677242"/>
            <a:ext cx="117475" cy="604838"/>
          </a:xfrm>
          <a:custGeom>
            <a:avLst/>
            <a:gdLst>
              <a:gd name="T0" fmla="*/ 156 w 378459"/>
              <a:gd name="T1" fmla="*/ 1184 h 4836241"/>
              <a:gd name="T2" fmla="*/ 0 w 378459"/>
              <a:gd name="T3" fmla="*/ 37 h 4836241"/>
              <a:gd name="T4" fmla="*/ 1173 w 378459"/>
              <a:gd name="T5" fmla="*/ 0 h 4836241"/>
              <a:gd name="T6" fmla="*/ 2658 w 378459"/>
              <a:gd name="T7" fmla="*/ 39 h 4836241"/>
              <a:gd name="T8" fmla="*/ 1564 w 378459"/>
              <a:gd name="T9" fmla="*/ 398 h 4836241"/>
              <a:gd name="T10" fmla="*/ 1954 w 378459"/>
              <a:gd name="T11" fmla="*/ 449 h 4836241"/>
              <a:gd name="T12" fmla="*/ 1407 w 378459"/>
              <a:gd name="T13" fmla="*/ 519 h 4836241"/>
              <a:gd name="T14" fmla="*/ 2033 w 378459"/>
              <a:gd name="T15" fmla="*/ 597 h 4836241"/>
              <a:gd name="T16" fmla="*/ 1407 w 378459"/>
              <a:gd name="T17" fmla="*/ 663 h 4836241"/>
              <a:gd name="T18" fmla="*/ 2110 w 378459"/>
              <a:gd name="T19" fmla="*/ 729 h 4836241"/>
              <a:gd name="T20" fmla="*/ 1407 w 378459"/>
              <a:gd name="T21" fmla="*/ 805 h 4836241"/>
              <a:gd name="T22" fmla="*/ 2110 w 378459"/>
              <a:gd name="T23" fmla="*/ 875 h 4836241"/>
              <a:gd name="T24" fmla="*/ 1485 w 378459"/>
              <a:gd name="T25" fmla="*/ 941 h 4836241"/>
              <a:gd name="T26" fmla="*/ 1485 w 378459"/>
              <a:gd name="T27" fmla="*/ 974 h 4836241"/>
              <a:gd name="T28" fmla="*/ 3518 w 378459"/>
              <a:gd name="T29" fmla="*/ 1131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18" name="Freeform 35"/>
          <p:cNvSpPr>
            <a:spLocks noChangeAspect="1"/>
          </p:cNvSpPr>
          <p:nvPr/>
        </p:nvSpPr>
        <p:spPr bwMode="auto">
          <a:xfrm rot="7332305" flipV="1">
            <a:off x="2690982" y="3060498"/>
            <a:ext cx="120650" cy="622300"/>
          </a:xfrm>
          <a:custGeom>
            <a:avLst/>
            <a:gdLst>
              <a:gd name="T0" fmla="*/ 174 w 378459"/>
              <a:gd name="T1" fmla="*/ 1328 h 4836241"/>
              <a:gd name="T2" fmla="*/ 0 w 378459"/>
              <a:gd name="T3" fmla="*/ 42 h 4836241"/>
              <a:gd name="T4" fmla="*/ 1307 w 378459"/>
              <a:gd name="T5" fmla="*/ 0 h 4836241"/>
              <a:gd name="T6" fmla="*/ 2963 w 378459"/>
              <a:gd name="T7" fmla="*/ 44 h 4836241"/>
              <a:gd name="T8" fmla="*/ 1743 w 378459"/>
              <a:gd name="T9" fmla="*/ 446 h 4836241"/>
              <a:gd name="T10" fmla="*/ 2179 w 378459"/>
              <a:gd name="T11" fmla="*/ 503 h 4836241"/>
              <a:gd name="T12" fmla="*/ 1569 w 378459"/>
              <a:gd name="T13" fmla="*/ 582 h 4836241"/>
              <a:gd name="T14" fmla="*/ 2266 w 378459"/>
              <a:gd name="T15" fmla="*/ 670 h 4836241"/>
              <a:gd name="T16" fmla="*/ 1569 w 378459"/>
              <a:gd name="T17" fmla="*/ 743 h 4836241"/>
              <a:gd name="T18" fmla="*/ 2353 w 378459"/>
              <a:gd name="T19" fmla="*/ 817 h 4836241"/>
              <a:gd name="T20" fmla="*/ 1569 w 378459"/>
              <a:gd name="T21" fmla="*/ 903 h 4836241"/>
              <a:gd name="T22" fmla="*/ 2353 w 378459"/>
              <a:gd name="T23" fmla="*/ 981 h 4836241"/>
              <a:gd name="T24" fmla="*/ 1656 w 378459"/>
              <a:gd name="T25" fmla="*/ 1055 h 4836241"/>
              <a:gd name="T26" fmla="*/ 1656 w 378459"/>
              <a:gd name="T27" fmla="*/ 1092 h 4836241"/>
              <a:gd name="T28" fmla="*/ 3921 w 378459"/>
              <a:gd name="T29" fmla="*/ 1268 h 4836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8459" h="4836241">
                <a:moveTo>
                  <a:pt x="16820" y="4836241"/>
                </a:moveTo>
                <a:cubicBezTo>
                  <a:pt x="11213" y="3274626"/>
                  <a:pt x="5607" y="1713010"/>
                  <a:pt x="0" y="151395"/>
                </a:cubicBezTo>
                <a:lnTo>
                  <a:pt x="126153" y="0"/>
                </a:lnTo>
                <a:lnTo>
                  <a:pt x="285947" y="159806"/>
                </a:lnTo>
                <a:lnTo>
                  <a:pt x="168204" y="1623294"/>
                </a:lnTo>
                <a:lnTo>
                  <a:pt x="210255" y="1833566"/>
                </a:lnTo>
                <a:lnTo>
                  <a:pt x="151384" y="2119535"/>
                </a:lnTo>
                <a:lnTo>
                  <a:pt x="218665" y="2439147"/>
                </a:lnTo>
                <a:lnTo>
                  <a:pt x="151384" y="2708295"/>
                </a:lnTo>
                <a:lnTo>
                  <a:pt x="227076" y="2977442"/>
                </a:lnTo>
                <a:lnTo>
                  <a:pt x="151384" y="3288643"/>
                </a:lnTo>
                <a:lnTo>
                  <a:pt x="227076" y="3574612"/>
                </a:lnTo>
                <a:lnTo>
                  <a:pt x="159794" y="3843760"/>
                </a:lnTo>
                <a:lnTo>
                  <a:pt x="159794" y="3978333"/>
                </a:lnTo>
                <a:lnTo>
                  <a:pt x="378459" y="4617558"/>
                </a:lnTo>
              </a:path>
            </a:pathLst>
          </a:custGeom>
          <a:noFill/>
          <a:ln w="28575"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29719" name="TextBox 36"/>
          <p:cNvSpPr txBox="1">
            <a:spLocks noChangeArrowheads="1"/>
          </p:cNvSpPr>
          <p:nvPr/>
        </p:nvSpPr>
        <p:spPr bwMode="auto">
          <a:xfrm>
            <a:off x="298619" y="4306685"/>
            <a:ext cx="928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Vaso-</a:t>
            </a:r>
          </a:p>
          <a:p>
            <a:pPr algn="ctr" eaLnBrk="1" hangingPunct="1"/>
            <a:r>
              <a:rPr lang="en-US" altLang="en-US" sz="1800" dirty="0"/>
              <a:t>dilation</a:t>
            </a:r>
          </a:p>
        </p:txBody>
      </p:sp>
      <p:sp>
        <p:nvSpPr>
          <p:cNvPr id="29720" name="Oval 4"/>
          <p:cNvSpPr>
            <a:spLocks noChangeArrowheads="1"/>
          </p:cNvSpPr>
          <p:nvPr/>
        </p:nvSpPr>
        <p:spPr bwMode="auto">
          <a:xfrm rot="843929">
            <a:off x="2441744" y="1225348"/>
            <a:ext cx="2586038" cy="1463675"/>
          </a:xfrm>
          <a:prstGeom prst="ellipse">
            <a:avLst/>
          </a:prstGeom>
          <a:solidFill>
            <a:srgbClr val="000000">
              <a:alpha val="34901"/>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495300" indent="-495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29721" name="Oval 43"/>
          <p:cNvSpPr>
            <a:spLocks noChangeArrowheads="1"/>
          </p:cNvSpPr>
          <p:nvPr/>
        </p:nvSpPr>
        <p:spPr bwMode="auto">
          <a:xfrm rot="843929">
            <a:off x="2449682" y="3158923"/>
            <a:ext cx="2586037" cy="1463675"/>
          </a:xfrm>
          <a:prstGeom prst="ellipse">
            <a:avLst/>
          </a:prstGeom>
          <a:solidFill>
            <a:srgbClr val="000000">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495300" indent="-495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29722" name="Oval 44"/>
          <p:cNvSpPr>
            <a:spLocks noChangeArrowheads="1"/>
          </p:cNvSpPr>
          <p:nvPr/>
        </p:nvSpPr>
        <p:spPr bwMode="auto">
          <a:xfrm rot="843929">
            <a:off x="2378244" y="5102023"/>
            <a:ext cx="2586038" cy="1463675"/>
          </a:xfrm>
          <a:prstGeom prst="ellipse">
            <a:avLst/>
          </a:prstGeom>
          <a:solidFill>
            <a:srgbClr val="000000">
              <a:alpha val="23921"/>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495300" indent="-495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cxnSp>
        <p:nvCxnSpPr>
          <p:cNvPr id="29723" name="Straight Arrow Connector 3"/>
          <p:cNvCxnSpPr>
            <a:cxnSpLocks noChangeShapeType="1"/>
          </p:cNvCxnSpPr>
          <p:nvPr/>
        </p:nvCxnSpPr>
        <p:spPr bwMode="auto">
          <a:xfrm flipH="1">
            <a:off x="4038769" y="1138035"/>
            <a:ext cx="3168650" cy="360363"/>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4" name="Straight Arrow Connector 37"/>
          <p:cNvCxnSpPr>
            <a:cxnSpLocks noChangeShapeType="1"/>
          </p:cNvCxnSpPr>
          <p:nvPr/>
        </p:nvCxnSpPr>
        <p:spPr bwMode="auto">
          <a:xfrm flipH="1">
            <a:off x="4111794" y="1785735"/>
            <a:ext cx="3024188" cy="1724025"/>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5" name="Straight Arrow Connector 40"/>
          <p:cNvCxnSpPr>
            <a:cxnSpLocks noChangeShapeType="1"/>
          </p:cNvCxnSpPr>
          <p:nvPr/>
        </p:nvCxnSpPr>
        <p:spPr bwMode="auto">
          <a:xfrm flipH="1">
            <a:off x="3967332" y="2361998"/>
            <a:ext cx="3240087" cy="2947987"/>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26" name="TextBox 10"/>
          <p:cNvSpPr txBox="1">
            <a:spLocks noChangeArrowheads="1"/>
          </p:cNvSpPr>
          <p:nvPr/>
        </p:nvSpPr>
        <p:spPr bwMode="auto">
          <a:xfrm>
            <a:off x="7567782" y="1353935"/>
            <a:ext cx="1544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T2*-weighted</a:t>
            </a:r>
          </a:p>
          <a:p>
            <a:pPr algn="ctr" eaLnBrk="1" hangingPunct="1"/>
            <a:r>
              <a:rPr lang="en-US" altLang="en-US" sz="1800" dirty="0"/>
              <a:t>signal</a:t>
            </a:r>
          </a:p>
        </p:txBody>
      </p:sp>
    </p:spTree>
    <p:extLst>
      <p:ext uri="{BB962C8B-B14F-4D97-AF65-F5344CB8AC3E}">
        <p14:creationId xmlns:p14="http://schemas.microsoft.com/office/powerpoint/2010/main" val="7843393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43120" y="58383"/>
            <a:ext cx="7055380" cy="1400530"/>
          </a:xfrm>
        </p:spPr>
        <p:txBody>
          <a:bodyPr/>
          <a:lstStyle/>
          <a:p>
            <a:pPr eaLnBrk="1" hangingPunct="1"/>
            <a:r>
              <a:rPr lang="en-US" altLang="en-US" dirty="0" smtClean="0">
                <a:solidFill>
                  <a:schemeClr val="accent3"/>
                </a:solidFill>
                <a:ea typeface="ＭＳ Ｐゴシック" panose="020B0600070205080204" pitchFamily="34" charset="-128"/>
              </a:rPr>
              <a:t>From Neurons to BOLD</a:t>
            </a:r>
          </a:p>
        </p:txBody>
      </p:sp>
      <p:pic>
        <p:nvPicPr>
          <p:cNvPr id="60418" name="Picture 40" descr="NEUR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2793" y="5106353"/>
            <a:ext cx="103981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1" descr="PP398_Lorberbaum_fig4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47600" y="4924584"/>
            <a:ext cx="17780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Line 15"/>
          <p:cNvSpPr>
            <a:spLocks noChangeShapeType="1"/>
          </p:cNvSpPr>
          <p:nvPr/>
        </p:nvSpPr>
        <p:spPr bwMode="auto">
          <a:xfrm>
            <a:off x="1040600" y="3578225"/>
            <a:ext cx="3200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GB" dirty="0"/>
          </a:p>
        </p:txBody>
      </p:sp>
      <p:sp>
        <p:nvSpPr>
          <p:cNvPr id="60422" name="Line 6"/>
          <p:cNvSpPr>
            <a:spLocks noChangeShapeType="1"/>
          </p:cNvSpPr>
          <p:nvPr/>
        </p:nvSpPr>
        <p:spPr bwMode="auto">
          <a:xfrm>
            <a:off x="1040600" y="1216025"/>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GB" dirty="0"/>
          </a:p>
        </p:txBody>
      </p:sp>
      <p:sp>
        <p:nvSpPr>
          <p:cNvPr id="60423" name="Line 7"/>
          <p:cNvSpPr>
            <a:spLocks noChangeShapeType="1"/>
          </p:cNvSpPr>
          <p:nvPr/>
        </p:nvSpPr>
        <p:spPr bwMode="auto">
          <a:xfrm>
            <a:off x="1040600" y="4416425"/>
            <a:ext cx="312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GB" dirty="0"/>
          </a:p>
        </p:txBody>
      </p:sp>
      <p:sp>
        <p:nvSpPr>
          <p:cNvPr id="60424" name="Freeform 9"/>
          <p:cNvSpPr>
            <a:spLocks/>
          </p:cNvSpPr>
          <p:nvPr/>
        </p:nvSpPr>
        <p:spPr bwMode="auto">
          <a:xfrm>
            <a:off x="1040600" y="1704975"/>
            <a:ext cx="3200400" cy="2514600"/>
          </a:xfrm>
          <a:custGeom>
            <a:avLst/>
            <a:gdLst>
              <a:gd name="T0" fmla="*/ 0 w 2016"/>
              <a:gd name="T1" fmla="*/ 2147483647 h 1584"/>
              <a:gd name="T2" fmla="*/ 2147483647 w 2016"/>
              <a:gd name="T3" fmla="*/ 2147483647 h 1584"/>
              <a:gd name="T4" fmla="*/ 2147483647 w 2016"/>
              <a:gd name="T5" fmla="*/ 2147483647 h 1584"/>
              <a:gd name="T6" fmla="*/ 2147483647 w 2016"/>
              <a:gd name="T7" fmla="*/ 2147483647 h 1584"/>
              <a:gd name="T8" fmla="*/ 2147483647 w 2016"/>
              <a:gd name="T9" fmla="*/ 2147483647 h 1584"/>
              <a:gd name="T10" fmla="*/ 2147483647 w 2016"/>
              <a:gd name="T11" fmla="*/ 2147483647 h 1584"/>
              <a:gd name="T12" fmla="*/ 2147483647 w 2016"/>
              <a:gd name="T13" fmla="*/ 0 h 1584"/>
              <a:gd name="T14" fmla="*/ 2147483647 w 2016"/>
              <a:gd name="T15" fmla="*/ 0 h 1584"/>
              <a:gd name="T16" fmla="*/ 2147483647 w 2016"/>
              <a:gd name="T17" fmla="*/ 2147483647 h 1584"/>
              <a:gd name="T18" fmla="*/ 2147483647 w 2016"/>
              <a:gd name="T19" fmla="*/ 2147483647 h 1584"/>
              <a:gd name="T20" fmla="*/ 2147483647 w 2016"/>
              <a:gd name="T21" fmla="*/ 2147483647 h 1584"/>
              <a:gd name="T22" fmla="*/ 2147483647 w 2016"/>
              <a:gd name="T23" fmla="*/ 2147483647 h 1584"/>
              <a:gd name="T24" fmla="*/ 2147483647 w 2016"/>
              <a:gd name="T25" fmla="*/ 2147483647 h 1584"/>
              <a:gd name="T26" fmla="*/ 2147483647 w 2016"/>
              <a:gd name="T27" fmla="*/ 2147483647 h 1584"/>
              <a:gd name="T28" fmla="*/ 2147483647 w 2016"/>
              <a:gd name="T29" fmla="*/ 2147483647 h 1584"/>
              <a:gd name="T30" fmla="*/ 2147483647 w 2016"/>
              <a:gd name="T31" fmla="*/ 2147483647 h 1584"/>
              <a:gd name="T32" fmla="*/ 2147483647 w 2016"/>
              <a:gd name="T33" fmla="*/ 2147483647 h 1584"/>
              <a:gd name="T34" fmla="*/ 2147483647 w 2016"/>
              <a:gd name="T35" fmla="*/ 2147483647 h 1584"/>
              <a:gd name="T36" fmla="*/ 2147483647 w 2016"/>
              <a:gd name="T37" fmla="*/ 2147483647 h 1584"/>
              <a:gd name="T38" fmla="*/ 2147483647 w 2016"/>
              <a:gd name="T39" fmla="*/ 2147483647 h 1584"/>
              <a:gd name="T40" fmla="*/ 2147483647 w 2016"/>
              <a:gd name="T41" fmla="*/ 2147483647 h 1584"/>
              <a:gd name="T42" fmla="*/ 2147483647 w 2016"/>
              <a:gd name="T43" fmla="*/ 2147483647 h 1584"/>
              <a:gd name="T44" fmla="*/ 2147483647 w 2016"/>
              <a:gd name="T45" fmla="*/ 2147483647 h 1584"/>
              <a:gd name="T46" fmla="*/ 2147483647 w 2016"/>
              <a:gd name="T47" fmla="*/ 2147483647 h 15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6"/>
              <a:gd name="T73" fmla="*/ 0 h 1584"/>
              <a:gd name="T74" fmla="*/ 2016 w 2016"/>
              <a:gd name="T75" fmla="*/ 1584 h 15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6" h="1584">
                <a:moveTo>
                  <a:pt x="0" y="1180"/>
                </a:moveTo>
                <a:lnTo>
                  <a:pt x="616" y="1180"/>
                </a:lnTo>
                <a:lnTo>
                  <a:pt x="724" y="844"/>
                </a:lnTo>
                <a:lnTo>
                  <a:pt x="788" y="592"/>
                </a:lnTo>
                <a:lnTo>
                  <a:pt x="908" y="84"/>
                </a:lnTo>
                <a:lnTo>
                  <a:pt x="924" y="24"/>
                </a:lnTo>
                <a:lnTo>
                  <a:pt x="940" y="0"/>
                </a:lnTo>
                <a:lnTo>
                  <a:pt x="988" y="0"/>
                </a:lnTo>
                <a:lnTo>
                  <a:pt x="996" y="52"/>
                </a:lnTo>
                <a:lnTo>
                  <a:pt x="1008" y="124"/>
                </a:lnTo>
                <a:lnTo>
                  <a:pt x="1024" y="243"/>
                </a:lnTo>
                <a:lnTo>
                  <a:pt x="1032" y="468"/>
                </a:lnTo>
                <a:lnTo>
                  <a:pt x="1068" y="772"/>
                </a:lnTo>
                <a:lnTo>
                  <a:pt x="1096" y="976"/>
                </a:lnTo>
                <a:lnTo>
                  <a:pt x="1152" y="1180"/>
                </a:lnTo>
                <a:lnTo>
                  <a:pt x="1216" y="1380"/>
                </a:lnTo>
                <a:lnTo>
                  <a:pt x="1328" y="1544"/>
                </a:lnTo>
                <a:lnTo>
                  <a:pt x="1364" y="1584"/>
                </a:lnTo>
                <a:lnTo>
                  <a:pt x="1428" y="1584"/>
                </a:lnTo>
                <a:lnTo>
                  <a:pt x="1488" y="1564"/>
                </a:lnTo>
                <a:lnTo>
                  <a:pt x="1680" y="1324"/>
                </a:lnTo>
                <a:lnTo>
                  <a:pt x="1740" y="1244"/>
                </a:lnTo>
                <a:lnTo>
                  <a:pt x="1840" y="1188"/>
                </a:lnTo>
                <a:lnTo>
                  <a:pt x="2016" y="1180"/>
                </a:lnTo>
              </a:path>
            </a:pathLst>
          </a:custGeom>
          <a:noFill/>
          <a:ln w="3810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GB" dirty="0"/>
          </a:p>
        </p:txBody>
      </p:sp>
      <p:sp>
        <p:nvSpPr>
          <p:cNvPr id="60425" name="Text Box 10"/>
          <p:cNvSpPr txBox="1">
            <a:spLocks noChangeArrowheads="1"/>
          </p:cNvSpPr>
          <p:nvPr/>
        </p:nvSpPr>
        <p:spPr bwMode="auto">
          <a:xfrm>
            <a:off x="507200" y="3395663"/>
            <a:ext cx="441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-70</a:t>
            </a:r>
          </a:p>
        </p:txBody>
      </p:sp>
      <p:sp>
        <p:nvSpPr>
          <p:cNvPr id="60426" name="Text Box 11"/>
          <p:cNvSpPr txBox="1">
            <a:spLocks noChangeArrowheads="1"/>
          </p:cNvSpPr>
          <p:nvPr/>
        </p:nvSpPr>
        <p:spPr bwMode="auto">
          <a:xfrm>
            <a:off x="507200" y="3141663"/>
            <a:ext cx="441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-55</a:t>
            </a:r>
          </a:p>
        </p:txBody>
      </p:sp>
      <p:sp>
        <p:nvSpPr>
          <p:cNvPr id="60427" name="Text Box 12"/>
          <p:cNvSpPr txBox="1">
            <a:spLocks noChangeArrowheads="1"/>
          </p:cNvSpPr>
          <p:nvPr/>
        </p:nvSpPr>
        <p:spPr bwMode="auto">
          <a:xfrm>
            <a:off x="665950" y="230981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0</a:t>
            </a:r>
          </a:p>
        </p:txBody>
      </p:sp>
      <p:sp>
        <p:nvSpPr>
          <p:cNvPr id="60428" name="Text Box 13"/>
          <p:cNvSpPr txBox="1">
            <a:spLocks noChangeArrowheads="1"/>
          </p:cNvSpPr>
          <p:nvPr/>
        </p:nvSpPr>
        <p:spPr bwMode="auto">
          <a:xfrm>
            <a:off x="565938" y="1547813"/>
            <a:ext cx="382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40</a:t>
            </a:r>
          </a:p>
        </p:txBody>
      </p:sp>
      <p:sp>
        <p:nvSpPr>
          <p:cNvPr id="60429" name="Text Box 14"/>
          <p:cNvSpPr txBox="1">
            <a:spLocks noChangeArrowheads="1"/>
          </p:cNvSpPr>
          <p:nvPr/>
        </p:nvSpPr>
        <p:spPr bwMode="auto">
          <a:xfrm>
            <a:off x="2383625" y="3578225"/>
            <a:ext cx="189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1905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en-US" sz="1400" dirty="0"/>
              <a:t>Refractory period</a:t>
            </a:r>
          </a:p>
        </p:txBody>
      </p:sp>
      <p:sp>
        <p:nvSpPr>
          <p:cNvPr id="60430" name="Line 17"/>
          <p:cNvSpPr>
            <a:spLocks noChangeShapeType="1"/>
          </p:cNvSpPr>
          <p:nvPr/>
        </p:nvSpPr>
        <p:spPr bwMode="auto">
          <a:xfrm>
            <a:off x="1040600" y="3273425"/>
            <a:ext cx="32004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n-GB" dirty="0"/>
          </a:p>
        </p:txBody>
      </p:sp>
      <p:sp>
        <p:nvSpPr>
          <p:cNvPr id="60431" name="Text Box 18"/>
          <p:cNvSpPr txBox="1">
            <a:spLocks noChangeArrowheads="1"/>
          </p:cNvSpPr>
          <p:nvPr/>
        </p:nvSpPr>
        <p:spPr bwMode="auto">
          <a:xfrm rot="-4637410">
            <a:off x="1412869" y="2191544"/>
            <a:ext cx="141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904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Depolarization</a:t>
            </a:r>
          </a:p>
        </p:txBody>
      </p:sp>
      <p:sp>
        <p:nvSpPr>
          <p:cNvPr id="60432" name="Text Box 19"/>
          <p:cNvSpPr txBox="1">
            <a:spLocks noChangeArrowheads="1"/>
          </p:cNvSpPr>
          <p:nvPr/>
        </p:nvSpPr>
        <p:spPr bwMode="auto">
          <a:xfrm rot="5017619">
            <a:off x="2227256" y="2262982"/>
            <a:ext cx="141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904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Repolarization</a:t>
            </a:r>
          </a:p>
        </p:txBody>
      </p:sp>
      <p:sp>
        <p:nvSpPr>
          <p:cNvPr id="60433" name="Text Box 20"/>
          <p:cNvSpPr txBox="1">
            <a:spLocks noChangeArrowheads="1"/>
          </p:cNvSpPr>
          <p:nvPr/>
        </p:nvSpPr>
        <p:spPr bwMode="auto">
          <a:xfrm rot="-5400000">
            <a:off x="-554044" y="2229644"/>
            <a:ext cx="1757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904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t>Voltage (mV)</a:t>
            </a:r>
          </a:p>
        </p:txBody>
      </p:sp>
      <p:sp>
        <p:nvSpPr>
          <p:cNvPr id="60434" name="Text Box 21"/>
          <p:cNvSpPr txBox="1">
            <a:spLocks noChangeArrowheads="1"/>
          </p:cNvSpPr>
          <p:nvPr/>
        </p:nvSpPr>
        <p:spPr bwMode="auto">
          <a:xfrm>
            <a:off x="1829588" y="4524375"/>
            <a:ext cx="1417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904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t>Time (ms)</a:t>
            </a:r>
          </a:p>
        </p:txBody>
      </p:sp>
      <p:sp>
        <p:nvSpPr>
          <p:cNvPr id="60435" name="Line 22"/>
          <p:cNvSpPr>
            <a:spLocks noChangeShapeType="1"/>
          </p:cNvSpPr>
          <p:nvPr/>
        </p:nvSpPr>
        <p:spPr bwMode="auto">
          <a:xfrm>
            <a:off x="5536400" y="3578225"/>
            <a:ext cx="3200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GB" dirty="0"/>
          </a:p>
        </p:txBody>
      </p:sp>
      <p:sp>
        <p:nvSpPr>
          <p:cNvPr id="60436" name="Line 23"/>
          <p:cNvSpPr>
            <a:spLocks noChangeShapeType="1"/>
          </p:cNvSpPr>
          <p:nvPr/>
        </p:nvSpPr>
        <p:spPr bwMode="auto">
          <a:xfrm>
            <a:off x="5536400" y="1216025"/>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GB" dirty="0"/>
          </a:p>
        </p:txBody>
      </p:sp>
      <p:sp>
        <p:nvSpPr>
          <p:cNvPr id="60437" name="Line 24"/>
          <p:cNvSpPr>
            <a:spLocks noChangeShapeType="1"/>
          </p:cNvSpPr>
          <p:nvPr/>
        </p:nvSpPr>
        <p:spPr bwMode="auto">
          <a:xfrm>
            <a:off x="5536400" y="4416425"/>
            <a:ext cx="312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GB" dirty="0"/>
          </a:p>
        </p:txBody>
      </p:sp>
      <p:sp>
        <p:nvSpPr>
          <p:cNvPr id="60438" name="Freeform 25"/>
          <p:cNvSpPr>
            <a:spLocks/>
          </p:cNvSpPr>
          <p:nvPr/>
        </p:nvSpPr>
        <p:spPr bwMode="auto">
          <a:xfrm>
            <a:off x="5536400" y="1704975"/>
            <a:ext cx="3200400" cy="2514600"/>
          </a:xfrm>
          <a:custGeom>
            <a:avLst/>
            <a:gdLst>
              <a:gd name="T0" fmla="*/ 0 w 2016"/>
              <a:gd name="T1" fmla="*/ 2147483647 h 1584"/>
              <a:gd name="T2" fmla="*/ 2147483647 w 2016"/>
              <a:gd name="T3" fmla="*/ 2147483647 h 1584"/>
              <a:gd name="T4" fmla="*/ 2147483647 w 2016"/>
              <a:gd name="T5" fmla="*/ 2147483647 h 1584"/>
              <a:gd name="T6" fmla="*/ 2147483647 w 2016"/>
              <a:gd name="T7" fmla="*/ 2147483647 h 1584"/>
              <a:gd name="T8" fmla="*/ 2147483647 w 2016"/>
              <a:gd name="T9" fmla="*/ 2147483647 h 1584"/>
              <a:gd name="T10" fmla="*/ 2147483647 w 2016"/>
              <a:gd name="T11" fmla="*/ 2147483647 h 1584"/>
              <a:gd name="T12" fmla="*/ 2147483647 w 2016"/>
              <a:gd name="T13" fmla="*/ 0 h 1584"/>
              <a:gd name="T14" fmla="*/ 2147483647 w 2016"/>
              <a:gd name="T15" fmla="*/ 0 h 1584"/>
              <a:gd name="T16" fmla="*/ 2147483647 w 2016"/>
              <a:gd name="T17" fmla="*/ 2147483647 h 1584"/>
              <a:gd name="T18" fmla="*/ 2147483647 w 2016"/>
              <a:gd name="T19" fmla="*/ 2147483647 h 1584"/>
              <a:gd name="T20" fmla="*/ 2147483647 w 2016"/>
              <a:gd name="T21" fmla="*/ 2147483647 h 1584"/>
              <a:gd name="T22" fmla="*/ 2147483647 w 2016"/>
              <a:gd name="T23" fmla="*/ 2147483647 h 1584"/>
              <a:gd name="T24" fmla="*/ 2147483647 w 2016"/>
              <a:gd name="T25" fmla="*/ 2147483647 h 1584"/>
              <a:gd name="T26" fmla="*/ 2147483647 w 2016"/>
              <a:gd name="T27" fmla="*/ 2147483647 h 1584"/>
              <a:gd name="T28" fmla="*/ 2147483647 w 2016"/>
              <a:gd name="T29" fmla="*/ 2147483647 h 1584"/>
              <a:gd name="T30" fmla="*/ 2147483647 w 2016"/>
              <a:gd name="T31" fmla="*/ 2147483647 h 1584"/>
              <a:gd name="T32" fmla="*/ 2147483647 w 2016"/>
              <a:gd name="T33" fmla="*/ 2147483647 h 1584"/>
              <a:gd name="T34" fmla="*/ 2147483647 w 2016"/>
              <a:gd name="T35" fmla="*/ 2147483647 h 1584"/>
              <a:gd name="T36" fmla="*/ 2147483647 w 2016"/>
              <a:gd name="T37" fmla="*/ 2147483647 h 1584"/>
              <a:gd name="T38" fmla="*/ 2147483647 w 2016"/>
              <a:gd name="T39" fmla="*/ 2147483647 h 1584"/>
              <a:gd name="T40" fmla="*/ 2147483647 w 2016"/>
              <a:gd name="T41" fmla="*/ 2147483647 h 1584"/>
              <a:gd name="T42" fmla="*/ 2147483647 w 2016"/>
              <a:gd name="T43" fmla="*/ 2147483647 h 1584"/>
              <a:gd name="T44" fmla="*/ 2147483647 w 2016"/>
              <a:gd name="T45" fmla="*/ 2147483647 h 1584"/>
              <a:gd name="T46" fmla="*/ 2147483647 w 2016"/>
              <a:gd name="T47" fmla="*/ 2147483647 h 15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6"/>
              <a:gd name="T73" fmla="*/ 0 h 1584"/>
              <a:gd name="T74" fmla="*/ 2016 w 2016"/>
              <a:gd name="T75" fmla="*/ 1584 h 15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6" h="1584">
                <a:moveTo>
                  <a:pt x="0" y="1180"/>
                </a:moveTo>
                <a:lnTo>
                  <a:pt x="616" y="1180"/>
                </a:lnTo>
                <a:lnTo>
                  <a:pt x="724" y="844"/>
                </a:lnTo>
                <a:lnTo>
                  <a:pt x="788" y="592"/>
                </a:lnTo>
                <a:lnTo>
                  <a:pt x="908" y="84"/>
                </a:lnTo>
                <a:lnTo>
                  <a:pt x="924" y="24"/>
                </a:lnTo>
                <a:lnTo>
                  <a:pt x="940" y="0"/>
                </a:lnTo>
                <a:lnTo>
                  <a:pt x="988" y="0"/>
                </a:lnTo>
                <a:lnTo>
                  <a:pt x="996" y="52"/>
                </a:lnTo>
                <a:lnTo>
                  <a:pt x="1008" y="124"/>
                </a:lnTo>
                <a:lnTo>
                  <a:pt x="1024" y="243"/>
                </a:lnTo>
                <a:lnTo>
                  <a:pt x="1032" y="468"/>
                </a:lnTo>
                <a:lnTo>
                  <a:pt x="1068" y="772"/>
                </a:lnTo>
                <a:lnTo>
                  <a:pt x="1096" y="976"/>
                </a:lnTo>
                <a:lnTo>
                  <a:pt x="1152" y="1180"/>
                </a:lnTo>
                <a:lnTo>
                  <a:pt x="1216" y="1380"/>
                </a:lnTo>
                <a:lnTo>
                  <a:pt x="1328" y="1544"/>
                </a:lnTo>
                <a:lnTo>
                  <a:pt x="1364" y="1584"/>
                </a:lnTo>
                <a:lnTo>
                  <a:pt x="1428" y="1584"/>
                </a:lnTo>
                <a:lnTo>
                  <a:pt x="1488" y="1564"/>
                </a:lnTo>
                <a:lnTo>
                  <a:pt x="1680" y="1324"/>
                </a:lnTo>
                <a:lnTo>
                  <a:pt x="1740" y="1244"/>
                </a:lnTo>
                <a:lnTo>
                  <a:pt x="1840" y="1188"/>
                </a:lnTo>
                <a:lnTo>
                  <a:pt x="2016" y="1180"/>
                </a:lnTo>
              </a:path>
            </a:pathLst>
          </a:custGeom>
          <a:noFill/>
          <a:ln w="38100">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GB" dirty="0"/>
          </a:p>
        </p:txBody>
      </p:sp>
      <p:sp>
        <p:nvSpPr>
          <p:cNvPr id="60439" name="Text Box 26"/>
          <p:cNvSpPr txBox="1">
            <a:spLocks noChangeArrowheads="1"/>
          </p:cNvSpPr>
          <p:nvPr/>
        </p:nvSpPr>
        <p:spPr bwMode="auto">
          <a:xfrm>
            <a:off x="5177625" y="339566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0</a:t>
            </a:r>
          </a:p>
        </p:txBody>
      </p:sp>
      <p:sp>
        <p:nvSpPr>
          <p:cNvPr id="60440" name="Text Box 29"/>
          <p:cNvSpPr txBox="1">
            <a:spLocks noChangeArrowheads="1"/>
          </p:cNvSpPr>
          <p:nvPr/>
        </p:nvSpPr>
        <p:spPr bwMode="auto">
          <a:xfrm>
            <a:off x="5177625" y="154781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1</a:t>
            </a:r>
          </a:p>
        </p:txBody>
      </p:sp>
      <p:sp>
        <p:nvSpPr>
          <p:cNvPr id="60441" name="Text Box 30"/>
          <p:cNvSpPr txBox="1">
            <a:spLocks noChangeArrowheads="1"/>
          </p:cNvSpPr>
          <p:nvPr/>
        </p:nvSpPr>
        <p:spPr bwMode="auto">
          <a:xfrm>
            <a:off x="6831800" y="3578225"/>
            <a:ext cx="1485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825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en-US" sz="1400" dirty="0"/>
              <a:t>Undershoot</a:t>
            </a:r>
          </a:p>
        </p:txBody>
      </p:sp>
      <p:sp>
        <p:nvSpPr>
          <p:cNvPr id="60442" name="Text Box 34"/>
          <p:cNvSpPr txBox="1">
            <a:spLocks noChangeArrowheads="1"/>
          </p:cNvSpPr>
          <p:nvPr/>
        </p:nvSpPr>
        <p:spPr bwMode="auto">
          <a:xfrm rot="-5400000">
            <a:off x="3234526" y="217805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904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t>BOLD Signal Change (%)</a:t>
            </a:r>
          </a:p>
        </p:txBody>
      </p:sp>
      <p:sp>
        <p:nvSpPr>
          <p:cNvPr id="60443" name="Text Box 35"/>
          <p:cNvSpPr txBox="1">
            <a:spLocks noChangeArrowheads="1"/>
          </p:cNvSpPr>
          <p:nvPr/>
        </p:nvSpPr>
        <p:spPr bwMode="auto">
          <a:xfrm>
            <a:off x="6431750" y="4524375"/>
            <a:ext cx="1206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904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t>Time (s)</a:t>
            </a:r>
          </a:p>
        </p:txBody>
      </p:sp>
      <p:sp>
        <p:nvSpPr>
          <p:cNvPr id="60444" name="Text Box 38"/>
          <p:cNvSpPr txBox="1">
            <a:spLocks noChangeArrowheads="1"/>
          </p:cNvSpPr>
          <p:nvPr/>
        </p:nvSpPr>
        <p:spPr bwMode="auto">
          <a:xfrm>
            <a:off x="5612600" y="1243013"/>
            <a:ext cx="257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825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en-US" sz="1400" dirty="0"/>
              <a:t>Positive BOLD Response</a:t>
            </a:r>
          </a:p>
        </p:txBody>
      </p:sp>
    </p:spTree>
    <p:extLst>
      <p:ext uri="{BB962C8B-B14F-4D97-AF65-F5344CB8AC3E}">
        <p14:creationId xmlns:p14="http://schemas.microsoft.com/office/powerpoint/2010/main" val="37952604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418834" y="104243"/>
            <a:ext cx="7239265" cy="2254782"/>
          </a:xfrm>
        </p:spPr>
        <p:txBody>
          <a:bodyPr/>
          <a:lstStyle/>
          <a:p>
            <a:pPr eaLnBrk="1" hangingPunct="1"/>
            <a:r>
              <a:rPr lang="en-US" altLang="en-US" dirty="0" smtClean="0">
                <a:solidFill>
                  <a:schemeClr val="accent3"/>
                </a:solidFill>
                <a:ea typeface="ＭＳ Ｐゴシック" panose="020B0600070205080204" pitchFamily="34" charset="-128"/>
              </a:rPr>
              <a:t>Should it be BDLD?</a:t>
            </a:r>
            <a:br>
              <a:rPr lang="en-US" altLang="en-US" dirty="0" smtClean="0">
                <a:solidFill>
                  <a:schemeClr val="accent3"/>
                </a:solidFill>
                <a:ea typeface="ＭＳ Ｐゴシック" panose="020B0600070205080204" pitchFamily="34" charset="-128"/>
              </a:rPr>
            </a:br>
            <a:r>
              <a:rPr lang="en-US" altLang="en-US" sz="2400" dirty="0" smtClean="0">
                <a:solidFill>
                  <a:schemeClr val="accent3"/>
                </a:solidFill>
                <a:ea typeface="ＭＳ Ｐゴシック" panose="020B0600070205080204" pitchFamily="34" charset="-128"/>
              </a:rPr>
              <a:t>Blood DE-oxygenation level-dependent signal?</a:t>
            </a:r>
          </a:p>
        </p:txBody>
      </p:sp>
      <p:sp>
        <p:nvSpPr>
          <p:cNvPr id="2" name="Content Placeholder 1"/>
          <p:cNvSpPr>
            <a:spLocks noGrp="1"/>
          </p:cNvSpPr>
          <p:nvPr>
            <p:ph idx="1"/>
          </p:nvPr>
        </p:nvSpPr>
        <p:spPr>
          <a:xfrm>
            <a:off x="418835" y="2432050"/>
            <a:ext cx="5488480" cy="3841750"/>
          </a:xfrm>
        </p:spPr>
        <p:txBody>
          <a:bodyPr>
            <a:normAutofit/>
          </a:bodyPr>
          <a:lstStyle/>
          <a:p>
            <a:r>
              <a:rPr lang="en-US" altLang="en-US" dirty="0" smtClean="0">
                <a:ea typeface="ＭＳ Ｐゴシック" panose="020B0600070205080204" pitchFamily="34" charset="-128"/>
              </a:rPr>
              <a:t>Technically, “BOLD” is a misnomer</a:t>
            </a:r>
          </a:p>
          <a:p>
            <a:r>
              <a:rPr lang="en-US" altLang="en-US" dirty="0" smtClean="0">
                <a:ea typeface="ＭＳ Ｐゴシック" panose="020B0600070205080204" pitchFamily="34" charset="-128"/>
              </a:rPr>
              <a:t>The fMRI signal is dependent on deoxygenation rather than oxygenation per se</a:t>
            </a:r>
          </a:p>
          <a:p>
            <a:r>
              <a:rPr lang="en-US" altLang="en-US" dirty="0" smtClean="0">
                <a:ea typeface="ＭＳ Ｐゴシック" panose="020B0600070205080204" pitchFamily="34" charset="-128"/>
              </a:rPr>
              <a:t>The more deoxy-Hb there is the lower the signal</a:t>
            </a:r>
          </a:p>
          <a:p>
            <a:pPr>
              <a:buFontTx/>
              <a:buNone/>
            </a:pPr>
            <a:endParaRPr lang="en-US" altLang="en-US" dirty="0" smtClean="0">
              <a:ea typeface="ＭＳ Ｐゴシック" panose="020B0600070205080204" pitchFamily="34" charset="-128"/>
            </a:endParaRPr>
          </a:p>
        </p:txBody>
      </p:sp>
      <p:cxnSp>
        <p:nvCxnSpPr>
          <p:cNvPr id="26627" name="Straight Connector 3"/>
          <p:cNvCxnSpPr>
            <a:cxnSpLocks noChangeShapeType="1"/>
          </p:cNvCxnSpPr>
          <p:nvPr/>
        </p:nvCxnSpPr>
        <p:spPr bwMode="auto">
          <a:xfrm>
            <a:off x="6628267" y="3968750"/>
            <a:ext cx="0" cy="2232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6628" name="Straight Connector 27"/>
          <p:cNvCxnSpPr>
            <a:cxnSpLocks noChangeShapeType="1"/>
          </p:cNvCxnSpPr>
          <p:nvPr/>
        </p:nvCxnSpPr>
        <p:spPr bwMode="auto">
          <a:xfrm rot="5400000">
            <a:off x="7744280" y="5084762"/>
            <a:ext cx="0" cy="2232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26629" name="TextBox 4"/>
          <p:cNvSpPr txBox="1">
            <a:spLocks noChangeArrowheads="1"/>
          </p:cNvSpPr>
          <p:nvPr/>
        </p:nvSpPr>
        <p:spPr bwMode="auto">
          <a:xfrm>
            <a:off x="5691642" y="4689475"/>
            <a:ext cx="827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fMRI</a:t>
            </a:r>
            <a:br>
              <a:rPr lang="en-US" altLang="en-US" sz="1800" dirty="0"/>
            </a:br>
            <a:r>
              <a:rPr lang="en-US" altLang="en-US" sz="1800" dirty="0"/>
              <a:t>Signal</a:t>
            </a:r>
          </a:p>
        </p:txBody>
      </p:sp>
      <p:sp>
        <p:nvSpPr>
          <p:cNvPr id="26630" name="TextBox 29"/>
          <p:cNvSpPr txBox="1">
            <a:spLocks noChangeArrowheads="1"/>
          </p:cNvSpPr>
          <p:nvPr/>
        </p:nvSpPr>
        <p:spPr bwMode="auto">
          <a:xfrm>
            <a:off x="6556829" y="6273800"/>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Amount of deoxy-Hb</a:t>
            </a:r>
          </a:p>
        </p:txBody>
      </p:sp>
      <p:cxnSp>
        <p:nvCxnSpPr>
          <p:cNvPr id="26631" name="Straight Connector 9"/>
          <p:cNvCxnSpPr>
            <a:cxnSpLocks noChangeShapeType="1"/>
          </p:cNvCxnSpPr>
          <p:nvPr/>
        </p:nvCxnSpPr>
        <p:spPr bwMode="auto">
          <a:xfrm>
            <a:off x="6915604" y="4184650"/>
            <a:ext cx="1800225" cy="13684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26632" name="TextBox 49"/>
          <p:cNvSpPr txBox="1">
            <a:spLocks noChangeArrowheads="1"/>
          </p:cNvSpPr>
          <p:nvPr/>
        </p:nvSpPr>
        <p:spPr bwMode="auto">
          <a:xfrm>
            <a:off x="10404475" y="5084763"/>
            <a:ext cx="68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Time</a:t>
            </a:r>
          </a:p>
        </p:txBody>
      </p:sp>
    </p:spTree>
    <p:extLst>
      <p:ext uri="{BB962C8B-B14F-4D97-AF65-F5344CB8AC3E}">
        <p14:creationId xmlns:p14="http://schemas.microsoft.com/office/powerpoint/2010/main" val="20592856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101600" y="219904"/>
            <a:ext cx="7772400" cy="954088"/>
          </a:xfrm>
        </p:spPr>
        <p:txBody>
          <a:bodyPr/>
          <a:lstStyle/>
          <a:p>
            <a:pPr eaLnBrk="1" hangingPunct="1"/>
            <a:r>
              <a:rPr lang="en-US" altLang="en-US" sz="4400" dirty="0" smtClean="0">
                <a:solidFill>
                  <a:schemeClr val="accent3"/>
                </a:solidFill>
                <a:ea typeface="ＭＳ Ｐゴシック" panose="020B0600070205080204" pitchFamily="34" charset="-128"/>
              </a:rPr>
              <a:t>BOLD Time Course</a:t>
            </a:r>
            <a:br>
              <a:rPr lang="en-US" altLang="en-US" sz="4400" dirty="0" smtClean="0">
                <a:solidFill>
                  <a:schemeClr val="accent3"/>
                </a:solidFill>
                <a:ea typeface="ＭＳ Ｐゴシック" panose="020B0600070205080204" pitchFamily="34" charset="-128"/>
              </a:rPr>
            </a:br>
            <a:r>
              <a:rPr lang="en-US" altLang="en-US" sz="2800" dirty="0" smtClean="0">
                <a:solidFill>
                  <a:schemeClr val="accent3"/>
                </a:solidFill>
                <a:ea typeface="ＭＳ Ｐゴシック" panose="020B0600070205080204" pitchFamily="34" charset="-128"/>
              </a:rPr>
              <a:t>Blood Oxygenation Level-Dependent Signal</a:t>
            </a:r>
            <a:endParaRPr lang="en-US" altLang="en-US" sz="4400" dirty="0" smtClean="0">
              <a:solidFill>
                <a:schemeClr val="accent3"/>
              </a:solidFill>
              <a:ea typeface="ＭＳ Ｐゴシック" panose="020B0600070205080204" pitchFamily="34" charset="-128"/>
            </a:endParaRPr>
          </a:p>
        </p:txBody>
      </p:sp>
      <p:grpSp>
        <p:nvGrpSpPr>
          <p:cNvPr id="32770" name="Group 31"/>
          <p:cNvGrpSpPr>
            <a:grpSpLocks/>
          </p:cNvGrpSpPr>
          <p:nvPr/>
        </p:nvGrpSpPr>
        <p:grpSpPr bwMode="auto">
          <a:xfrm>
            <a:off x="865526" y="2205182"/>
            <a:ext cx="7386638" cy="3168650"/>
            <a:chOff x="1146649" y="1196752"/>
            <a:chExt cx="7385791" cy="3168352"/>
          </a:xfrm>
        </p:grpSpPr>
        <p:sp>
          <p:nvSpPr>
            <p:cNvPr id="32771" name="TextBox 7"/>
            <p:cNvSpPr txBox="1">
              <a:spLocks noChangeArrowheads="1"/>
            </p:cNvSpPr>
            <p:nvPr/>
          </p:nvSpPr>
          <p:spPr bwMode="auto">
            <a:xfrm>
              <a:off x="3666928" y="1196752"/>
              <a:ext cx="1861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t>Positive BOLD response</a:t>
              </a:r>
            </a:p>
          </p:txBody>
        </p:sp>
        <p:sp>
          <p:nvSpPr>
            <p:cNvPr id="32772" name="Right Brace 8"/>
            <p:cNvSpPr>
              <a:spLocks/>
            </p:cNvSpPr>
            <p:nvPr/>
          </p:nvSpPr>
          <p:spPr bwMode="auto">
            <a:xfrm rot="-5400000">
              <a:off x="4423012" y="656692"/>
              <a:ext cx="288032" cy="2088232"/>
            </a:xfrm>
            <a:prstGeom prst="rightBrace">
              <a:avLst>
                <a:gd name="adj1" fmla="val 8324"/>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marL="495300" indent="-495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32773" name="TextBox 11"/>
            <p:cNvSpPr txBox="1">
              <a:spLocks noChangeArrowheads="1"/>
            </p:cNvSpPr>
            <p:nvPr/>
          </p:nvSpPr>
          <p:spPr bwMode="auto">
            <a:xfrm>
              <a:off x="2514800" y="2708920"/>
              <a:ext cx="5439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dirty="0"/>
                <a:t>Initial</a:t>
              </a:r>
              <a:br>
                <a:rPr lang="en-US" altLang="en-US" sz="1200" dirty="0"/>
              </a:br>
              <a:r>
                <a:rPr lang="en-US" altLang="en-US" sz="1200" dirty="0"/>
                <a:t>Dip</a:t>
              </a:r>
            </a:p>
          </p:txBody>
        </p:sp>
        <p:cxnSp>
          <p:nvCxnSpPr>
            <p:cNvPr id="32774" name="Straight Arrow Connector 10"/>
            <p:cNvCxnSpPr>
              <a:cxnSpLocks noChangeShapeType="1"/>
            </p:cNvCxnSpPr>
            <p:nvPr/>
          </p:nvCxnSpPr>
          <p:spPr bwMode="auto">
            <a:xfrm>
              <a:off x="2963093" y="3005816"/>
              <a:ext cx="199779" cy="3511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75" name="Straight Connector 13"/>
            <p:cNvCxnSpPr>
              <a:cxnSpLocks noChangeShapeType="1"/>
            </p:cNvCxnSpPr>
            <p:nvPr/>
          </p:nvCxnSpPr>
          <p:spPr bwMode="auto">
            <a:xfrm>
              <a:off x="2082752" y="1556792"/>
              <a:ext cx="0" cy="28083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2776" name="Straight Connector 16"/>
            <p:cNvCxnSpPr>
              <a:cxnSpLocks noChangeShapeType="1"/>
            </p:cNvCxnSpPr>
            <p:nvPr/>
          </p:nvCxnSpPr>
          <p:spPr bwMode="auto">
            <a:xfrm flipH="1" flipV="1">
              <a:off x="2082752" y="3385060"/>
              <a:ext cx="5680248" cy="0"/>
            </a:xfrm>
            <a:prstGeom prst="line">
              <a:avLst/>
            </a:prstGeom>
            <a:noFill/>
            <a:ln w="19050">
              <a:solidFill>
                <a:schemeClr val="tx1"/>
              </a:solidFill>
              <a:prstDash val="sysDash"/>
              <a:round/>
              <a:headEnd/>
              <a:tailEnd/>
            </a:ln>
            <a:extLst>
              <a:ext uri="{909E8E84-426E-40DD-AFC4-6F175D3DCCD1}">
                <a14:hiddenFill xmlns:a14="http://schemas.microsoft.com/office/drawing/2010/main">
                  <a:noFill/>
                </a14:hiddenFill>
              </a:ext>
            </a:extLst>
          </p:spPr>
        </p:cxnSp>
        <p:sp>
          <p:nvSpPr>
            <p:cNvPr id="32777" name="Freeform 6"/>
            <p:cNvSpPr>
              <a:spLocks/>
            </p:cNvSpPr>
            <p:nvPr/>
          </p:nvSpPr>
          <p:spPr bwMode="auto">
            <a:xfrm>
              <a:off x="2154761" y="1988840"/>
              <a:ext cx="5170152" cy="1630803"/>
            </a:xfrm>
            <a:custGeom>
              <a:avLst/>
              <a:gdLst>
                <a:gd name="T0" fmla="*/ 0 w 5170152"/>
                <a:gd name="T1" fmla="*/ 1380400 h 1630803"/>
                <a:gd name="T2" fmla="*/ 918024 w 5170152"/>
                <a:gd name="T3" fmla="*/ 1394204 h 1630803"/>
                <a:gd name="T4" fmla="*/ 1007756 w 5170152"/>
                <a:gd name="T5" fmla="*/ 1491291 h 1630803"/>
                <a:gd name="T6" fmla="*/ 1125097 w 5170152"/>
                <a:gd name="T7" fmla="*/ 1380400 h 1630803"/>
                <a:gd name="T8" fmla="*/ 1366682 w 5170152"/>
                <a:gd name="T9" fmla="*/ 117334 h 1630803"/>
                <a:gd name="T10" fmla="*/ 1504161 w 5170152"/>
                <a:gd name="T11" fmla="*/ 0 h 1630803"/>
                <a:gd name="T12" fmla="*/ 1656358 w 5170152"/>
                <a:gd name="T13" fmla="*/ 90070 h 1630803"/>
                <a:gd name="T14" fmla="*/ 1801536 w 5170152"/>
                <a:gd name="T15" fmla="*/ 193256 h 1630803"/>
                <a:gd name="T16" fmla="*/ 2153561 w 5170152"/>
                <a:gd name="T17" fmla="*/ 296786 h 1630803"/>
                <a:gd name="T18" fmla="*/ 2829999 w 5170152"/>
                <a:gd name="T19" fmla="*/ 303688 h 1630803"/>
                <a:gd name="T20" fmla="*/ 3189040 w 5170152"/>
                <a:gd name="T21" fmla="*/ 311164 h 1630803"/>
                <a:gd name="T22" fmla="*/ 3347339 w 5170152"/>
                <a:gd name="T23" fmla="*/ 380414 h 1630803"/>
                <a:gd name="T24" fmla="*/ 3423609 w 5170152"/>
                <a:gd name="T25" fmla="*/ 690200 h 1630803"/>
                <a:gd name="T26" fmla="*/ 3540949 w 5170152"/>
                <a:gd name="T27" fmla="*/ 1221654 h 1630803"/>
                <a:gd name="T28" fmla="*/ 3685900 w 5170152"/>
                <a:gd name="T29" fmla="*/ 1552950 h 1630803"/>
                <a:gd name="T30" fmla="*/ 3927486 w 5170152"/>
                <a:gd name="T31" fmla="*/ 1621970 h 1630803"/>
                <a:gd name="T32" fmla="*/ 4315161 w 5170152"/>
                <a:gd name="T33" fmla="*/ 1512686 h 1630803"/>
                <a:gd name="T34" fmla="*/ 4755891 w 5170152"/>
                <a:gd name="T35" fmla="*/ 1409041 h 1630803"/>
                <a:gd name="T36" fmla="*/ 5170152 w 5170152"/>
                <a:gd name="T37" fmla="*/ 1408926 h 16308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170152" h="1630803">
                  <a:moveTo>
                    <a:pt x="0" y="1380400"/>
                  </a:moveTo>
                  <a:lnTo>
                    <a:pt x="918024" y="1394204"/>
                  </a:lnTo>
                  <a:lnTo>
                    <a:pt x="1007756" y="1491291"/>
                  </a:lnTo>
                  <a:cubicBezTo>
                    <a:pt x="1088967" y="1475378"/>
                    <a:pt x="1085983" y="1417364"/>
                    <a:pt x="1125097" y="1380400"/>
                  </a:cubicBezTo>
                  <a:lnTo>
                    <a:pt x="1366682" y="117334"/>
                  </a:lnTo>
                  <a:cubicBezTo>
                    <a:pt x="1444910" y="23007"/>
                    <a:pt x="1446641" y="39111"/>
                    <a:pt x="1504161" y="0"/>
                  </a:cubicBezTo>
                  <a:cubicBezTo>
                    <a:pt x="1538673" y="27608"/>
                    <a:pt x="1621846" y="62462"/>
                    <a:pt x="1656358" y="90070"/>
                  </a:cubicBezTo>
                  <a:lnTo>
                    <a:pt x="1801536" y="193256"/>
                  </a:lnTo>
                  <a:cubicBezTo>
                    <a:pt x="1921178" y="204759"/>
                    <a:pt x="2033919" y="285283"/>
                    <a:pt x="2153561" y="296786"/>
                  </a:cubicBezTo>
                  <a:lnTo>
                    <a:pt x="2829999" y="303688"/>
                  </a:lnTo>
                  <a:lnTo>
                    <a:pt x="3189040" y="311164"/>
                  </a:lnTo>
                  <a:lnTo>
                    <a:pt x="3347339" y="380414"/>
                  </a:lnTo>
                  <a:cubicBezTo>
                    <a:pt x="3374949" y="500049"/>
                    <a:pt x="3395999" y="570565"/>
                    <a:pt x="3423609" y="690200"/>
                  </a:cubicBezTo>
                  <a:lnTo>
                    <a:pt x="3540949" y="1221654"/>
                  </a:lnTo>
                  <a:lnTo>
                    <a:pt x="3685900" y="1552950"/>
                  </a:lnTo>
                  <a:cubicBezTo>
                    <a:pt x="3750323" y="1619669"/>
                    <a:pt x="3834303" y="1646223"/>
                    <a:pt x="3927486" y="1621970"/>
                  </a:cubicBezTo>
                  <a:lnTo>
                    <a:pt x="4315161" y="1512686"/>
                  </a:lnTo>
                  <a:lnTo>
                    <a:pt x="4755891" y="1409041"/>
                  </a:lnTo>
                  <a:lnTo>
                    <a:pt x="5170152" y="1408926"/>
                  </a:lnTo>
                </a:path>
              </a:pathLst>
            </a:custGeom>
            <a:noFill/>
            <a:ln w="38100" cmpd="sng">
              <a:solidFill>
                <a:srgbClr val="FF66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GB" dirty="0"/>
            </a:p>
          </p:txBody>
        </p:sp>
        <p:sp>
          <p:nvSpPr>
            <p:cNvPr id="32778" name="TextBox 18"/>
            <p:cNvSpPr txBox="1">
              <a:spLocks noChangeArrowheads="1"/>
            </p:cNvSpPr>
            <p:nvPr/>
          </p:nvSpPr>
          <p:spPr bwMode="auto">
            <a:xfrm>
              <a:off x="3738936" y="2431921"/>
              <a:ext cx="894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t>Overshoot</a:t>
              </a:r>
            </a:p>
          </p:txBody>
        </p:sp>
        <p:cxnSp>
          <p:nvCxnSpPr>
            <p:cNvPr id="32779" name="Straight Arrow Connector 19"/>
            <p:cNvCxnSpPr>
              <a:cxnSpLocks noChangeShapeType="1"/>
            </p:cNvCxnSpPr>
            <p:nvPr/>
          </p:nvCxnSpPr>
          <p:spPr bwMode="auto">
            <a:xfrm flipH="1" flipV="1">
              <a:off x="3666928" y="2132856"/>
              <a:ext cx="144016" cy="36004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80" name="Right Brace 21"/>
            <p:cNvSpPr>
              <a:spLocks/>
            </p:cNvSpPr>
            <p:nvPr/>
          </p:nvSpPr>
          <p:spPr bwMode="auto">
            <a:xfrm rot="-5400000">
              <a:off x="6259216" y="2564904"/>
              <a:ext cx="216024" cy="1080120"/>
            </a:xfrm>
            <a:prstGeom prst="rightBrace">
              <a:avLst>
                <a:gd name="adj1" fmla="val 83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marL="495300" indent="-495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32781" name="TextBox 22"/>
            <p:cNvSpPr txBox="1">
              <a:spLocks noChangeArrowheads="1"/>
            </p:cNvSpPr>
            <p:nvPr/>
          </p:nvSpPr>
          <p:spPr bwMode="auto">
            <a:xfrm>
              <a:off x="5827168" y="2570420"/>
              <a:ext cx="1108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dirty="0"/>
                <a:t>Post-stimulus</a:t>
              </a:r>
              <a:br>
                <a:rPr lang="en-US" altLang="en-US" sz="1200" dirty="0"/>
              </a:br>
              <a:r>
                <a:rPr lang="en-US" altLang="en-US" sz="1200" dirty="0"/>
                <a:t>Undershoot</a:t>
              </a:r>
            </a:p>
          </p:txBody>
        </p:sp>
        <p:sp>
          <p:nvSpPr>
            <p:cNvPr id="32782" name="TextBox 23"/>
            <p:cNvSpPr txBox="1">
              <a:spLocks noChangeArrowheads="1"/>
            </p:cNvSpPr>
            <p:nvPr/>
          </p:nvSpPr>
          <p:spPr bwMode="auto">
            <a:xfrm>
              <a:off x="1794720" y="3212976"/>
              <a:ext cx="2702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dirty="0"/>
                <a:t>0</a:t>
              </a:r>
            </a:p>
          </p:txBody>
        </p:sp>
        <p:sp>
          <p:nvSpPr>
            <p:cNvPr id="32783" name="TextBox 24"/>
            <p:cNvSpPr txBox="1">
              <a:spLocks noChangeArrowheads="1"/>
            </p:cNvSpPr>
            <p:nvPr/>
          </p:nvSpPr>
          <p:spPr bwMode="auto">
            <a:xfrm>
              <a:off x="1794720" y="2736601"/>
              <a:ext cx="2702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dirty="0"/>
                <a:t>1</a:t>
              </a:r>
            </a:p>
          </p:txBody>
        </p:sp>
        <p:sp>
          <p:nvSpPr>
            <p:cNvPr id="32784" name="TextBox 25"/>
            <p:cNvSpPr txBox="1">
              <a:spLocks noChangeArrowheads="1"/>
            </p:cNvSpPr>
            <p:nvPr/>
          </p:nvSpPr>
          <p:spPr bwMode="auto">
            <a:xfrm>
              <a:off x="1794720" y="2260225"/>
              <a:ext cx="2702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dirty="0"/>
                <a:t>2</a:t>
              </a:r>
            </a:p>
          </p:txBody>
        </p:sp>
        <p:sp>
          <p:nvSpPr>
            <p:cNvPr id="32785" name="TextBox 26"/>
            <p:cNvSpPr txBox="1">
              <a:spLocks noChangeArrowheads="1"/>
            </p:cNvSpPr>
            <p:nvPr/>
          </p:nvSpPr>
          <p:spPr bwMode="auto">
            <a:xfrm>
              <a:off x="1794720" y="1783849"/>
              <a:ext cx="2702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dirty="0"/>
                <a:t>3</a:t>
              </a:r>
            </a:p>
          </p:txBody>
        </p:sp>
        <p:sp>
          <p:nvSpPr>
            <p:cNvPr id="32786" name="TextBox 17"/>
            <p:cNvSpPr txBox="1">
              <a:spLocks noChangeArrowheads="1"/>
            </p:cNvSpPr>
            <p:nvPr/>
          </p:nvSpPr>
          <p:spPr bwMode="auto">
            <a:xfrm rot="-5400000">
              <a:off x="421579" y="2569895"/>
              <a:ext cx="20964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BOLD Response</a:t>
              </a:r>
              <a:br>
                <a:rPr lang="en-US" altLang="en-US" sz="1800" dirty="0"/>
              </a:br>
              <a:r>
                <a:rPr lang="en-US" altLang="en-US" sz="1800" dirty="0"/>
                <a:t>(% signal change)</a:t>
              </a:r>
            </a:p>
          </p:txBody>
        </p:sp>
        <p:sp>
          <p:nvSpPr>
            <p:cNvPr id="32787" name="TextBox 28"/>
            <p:cNvSpPr txBox="1">
              <a:spLocks noChangeArrowheads="1"/>
            </p:cNvSpPr>
            <p:nvPr/>
          </p:nvSpPr>
          <p:spPr bwMode="auto">
            <a:xfrm>
              <a:off x="7843392" y="3212976"/>
              <a:ext cx="689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Time</a:t>
              </a:r>
            </a:p>
          </p:txBody>
        </p:sp>
        <p:sp>
          <p:nvSpPr>
            <p:cNvPr id="32788" name="Rectangle 20"/>
            <p:cNvSpPr>
              <a:spLocks noChangeArrowheads="1"/>
            </p:cNvSpPr>
            <p:nvPr/>
          </p:nvSpPr>
          <p:spPr bwMode="auto">
            <a:xfrm>
              <a:off x="3018856" y="3645024"/>
              <a:ext cx="2448272" cy="144016"/>
            </a:xfrm>
            <a:prstGeom prst="rect">
              <a:avLst/>
            </a:prstGeom>
            <a:solidFill>
              <a:srgbClr val="66FFFF"/>
            </a:solidFill>
            <a:ln w="9525">
              <a:solidFill>
                <a:schemeClr val="tx1"/>
              </a:solidFill>
              <a:round/>
              <a:headEnd/>
              <a:tailEnd/>
            </a:ln>
          </p:spPr>
          <p:txBody>
            <a:bodyPr>
              <a:spAutoFit/>
            </a:bodyPr>
            <a:lstStyle>
              <a:lvl1pPr marL="495300" indent="-495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32789" name="TextBox 33"/>
            <p:cNvSpPr txBox="1">
              <a:spLocks noChangeArrowheads="1"/>
            </p:cNvSpPr>
            <p:nvPr/>
          </p:nvSpPr>
          <p:spPr bwMode="auto">
            <a:xfrm>
              <a:off x="3378896" y="3861048"/>
              <a:ext cx="774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solidFill>
                    <a:srgbClr val="66FFFF"/>
                  </a:solidFill>
                </a:rPr>
                <a:t>Stimulus</a:t>
              </a:r>
            </a:p>
          </p:txBody>
        </p:sp>
      </p:grpSp>
    </p:spTree>
    <p:extLst>
      <p:ext uri="{BB962C8B-B14F-4D97-AF65-F5344CB8AC3E}">
        <p14:creationId xmlns:p14="http://schemas.microsoft.com/office/powerpoint/2010/main" val="17292503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347112" y="1217549"/>
            <a:ext cx="8489950" cy="10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altLang="en-US" sz="2400" dirty="0" smtClean="0"/>
              <a:t>Typical hemodynamic response to single short stimulus</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020" t="22327" r="21132" b="59967"/>
          <a:stretch/>
        </p:blipFill>
        <p:spPr bwMode="auto">
          <a:xfrm>
            <a:off x="484710" y="1961056"/>
            <a:ext cx="822961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 Box 6"/>
          <p:cNvSpPr txBox="1">
            <a:spLocks noChangeArrowheads="1"/>
          </p:cNvSpPr>
          <p:nvPr/>
        </p:nvSpPr>
        <p:spPr bwMode="auto">
          <a:xfrm>
            <a:off x="6889041" y="4836526"/>
            <a:ext cx="20856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en-US" dirty="0" smtClean="0">
                <a:solidFill>
                  <a:srgbClr val="FFFFFF"/>
                </a:solidFill>
              </a:rPr>
              <a:t>Norris, JMRI 2006</a:t>
            </a:r>
            <a:endParaRPr lang="en-US" altLang="en-US" dirty="0">
              <a:solidFill>
                <a:srgbClr val="FFFFFF"/>
              </a:solidFill>
            </a:endParaRPr>
          </a:p>
        </p:txBody>
      </p:sp>
      <p:cxnSp>
        <p:nvCxnSpPr>
          <p:cNvPr id="3" name="Straight Arrow Connector 2"/>
          <p:cNvCxnSpPr/>
          <p:nvPr/>
        </p:nvCxnSpPr>
        <p:spPr>
          <a:xfrm>
            <a:off x="971600" y="3733800"/>
            <a:ext cx="1008112"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043608" y="3657600"/>
            <a:ext cx="1314150" cy="369332"/>
          </a:xfrm>
          <a:prstGeom prst="rect">
            <a:avLst/>
          </a:prstGeom>
          <a:noFill/>
        </p:spPr>
        <p:txBody>
          <a:bodyPr wrap="square" rtlCol="0">
            <a:spAutoFit/>
          </a:bodyPr>
          <a:lstStyle/>
          <a:p>
            <a:r>
              <a:rPr lang="en-GB" dirty="0" smtClean="0">
                <a:solidFill>
                  <a:srgbClr val="FF0000"/>
                </a:solidFill>
              </a:rPr>
              <a:t>&lt;1 sec</a:t>
            </a:r>
            <a:endParaRPr lang="en-GB" baseline="-25000" dirty="0">
              <a:solidFill>
                <a:srgbClr val="FF0000"/>
              </a:solidFill>
            </a:endParaRPr>
          </a:p>
        </p:txBody>
      </p:sp>
      <p:cxnSp>
        <p:nvCxnSpPr>
          <p:cNvPr id="82" name="Straight Arrow Connector 81"/>
          <p:cNvCxnSpPr/>
          <p:nvPr/>
        </p:nvCxnSpPr>
        <p:spPr>
          <a:xfrm flipV="1">
            <a:off x="971600" y="3038708"/>
            <a:ext cx="2376264" cy="929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419150" y="2983468"/>
            <a:ext cx="1314150" cy="369332"/>
          </a:xfrm>
          <a:prstGeom prst="rect">
            <a:avLst/>
          </a:prstGeom>
          <a:noFill/>
        </p:spPr>
        <p:txBody>
          <a:bodyPr wrap="square" rtlCol="0">
            <a:spAutoFit/>
          </a:bodyPr>
          <a:lstStyle/>
          <a:p>
            <a:r>
              <a:rPr lang="en-GB" dirty="0" smtClean="0">
                <a:solidFill>
                  <a:srgbClr val="FF0000"/>
                </a:solidFill>
              </a:rPr>
              <a:t>~5 - 6 sec</a:t>
            </a:r>
            <a:endParaRPr lang="en-GB" baseline="-25000" dirty="0">
              <a:solidFill>
                <a:srgbClr val="FF0000"/>
              </a:solidFill>
            </a:endParaRPr>
          </a:p>
        </p:txBody>
      </p:sp>
      <p:cxnSp>
        <p:nvCxnSpPr>
          <p:cNvPr id="86" name="Straight Arrow Connector 85"/>
          <p:cNvCxnSpPr/>
          <p:nvPr/>
        </p:nvCxnSpPr>
        <p:spPr>
          <a:xfrm>
            <a:off x="4059994" y="3527978"/>
            <a:ext cx="3392326" cy="0"/>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914034" y="3501008"/>
            <a:ext cx="1746198" cy="369332"/>
          </a:xfrm>
          <a:prstGeom prst="rect">
            <a:avLst/>
          </a:prstGeom>
          <a:noFill/>
        </p:spPr>
        <p:txBody>
          <a:bodyPr wrap="square" rtlCol="0">
            <a:spAutoFit/>
          </a:bodyPr>
          <a:lstStyle/>
          <a:p>
            <a:r>
              <a:rPr lang="en-GB" dirty="0" smtClean="0">
                <a:solidFill>
                  <a:srgbClr val="FF0000"/>
                </a:solidFill>
              </a:rPr>
              <a:t>~10 - 30 sec</a:t>
            </a:r>
            <a:endParaRPr lang="en-GB" baseline="-25000" dirty="0">
              <a:solidFill>
                <a:srgbClr val="FF0000"/>
              </a:solidFill>
            </a:endParaRPr>
          </a:p>
        </p:txBody>
      </p:sp>
      <p:cxnSp>
        <p:nvCxnSpPr>
          <p:cNvPr id="90" name="Straight Arrow Connector 89"/>
          <p:cNvCxnSpPr/>
          <p:nvPr/>
        </p:nvCxnSpPr>
        <p:spPr>
          <a:xfrm>
            <a:off x="2723272" y="3352800"/>
            <a:ext cx="1074584" cy="0"/>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751480" y="3288268"/>
            <a:ext cx="1046376" cy="369332"/>
          </a:xfrm>
          <a:prstGeom prst="rect">
            <a:avLst/>
          </a:prstGeom>
          <a:noFill/>
        </p:spPr>
        <p:txBody>
          <a:bodyPr wrap="square" rtlCol="0">
            <a:spAutoFit/>
          </a:bodyPr>
          <a:lstStyle/>
          <a:p>
            <a:r>
              <a:rPr lang="en-GB" dirty="0" smtClean="0">
                <a:solidFill>
                  <a:srgbClr val="FF0000"/>
                </a:solidFill>
              </a:rPr>
              <a:t>~4 sec</a:t>
            </a:r>
            <a:endParaRPr lang="en-GB" baseline="-25000" dirty="0">
              <a:solidFill>
                <a:srgbClr val="FF0000"/>
              </a:solidFill>
            </a:endParaRPr>
          </a:p>
        </p:txBody>
      </p:sp>
      <p:sp>
        <p:nvSpPr>
          <p:cNvPr id="94" name="Rectangle 3"/>
          <p:cNvSpPr txBox="1">
            <a:spLocks noChangeArrowheads="1"/>
          </p:cNvSpPr>
          <p:nvPr/>
        </p:nvSpPr>
        <p:spPr bwMode="auto">
          <a:xfrm>
            <a:off x="484710" y="5129658"/>
            <a:ext cx="8199988" cy="3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altLang="en-US" sz="2400" dirty="0" smtClean="0"/>
              <a:t>Fast response: increase in metabolic consumption  </a:t>
            </a:r>
          </a:p>
        </p:txBody>
      </p:sp>
      <p:sp>
        <p:nvSpPr>
          <p:cNvPr id="95" name="Rectangle 3"/>
          <p:cNvSpPr txBox="1">
            <a:spLocks noChangeArrowheads="1"/>
          </p:cNvSpPr>
          <p:nvPr/>
        </p:nvSpPr>
        <p:spPr bwMode="auto">
          <a:xfrm>
            <a:off x="486848" y="5501728"/>
            <a:ext cx="8199988" cy="3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altLang="en-US" sz="2400" dirty="0" smtClean="0"/>
              <a:t>Main BOLD response: increased local blood flow</a:t>
            </a:r>
          </a:p>
        </p:txBody>
      </p:sp>
      <p:sp>
        <p:nvSpPr>
          <p:cNvPr id="96" name="Rectangle 3"/>
          <p:cNvSpPr txBox="1">
            <a:spLocks noChangeArrowheads="1"/>
          </p:cNvSpPr>
          <p:nvPr/>
        </p:nvSpPr>
        <p:spPr bwMode="auto">
          <a:xfrm>
            <a:off x="487358" y="5927590"/>
            <a:ext cx="8199988" cy="3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altLang="en-US" sz="2400" dirty="0" smtClean="0"/>
              <a:t>Post-stimulus undershoot: metabolic consumption  remains elevated 	after blood flow subsides</a:t>
            </a:r>
          </a:p>
        </p:txBody>
      </p:sp>
      <p:sp>
        <p:nvSpPr>
          <p:cNvPr id="2" name="Title 1"/>
          <p:cNvSpPr>
            <a:spLocks noGrp="1"/>
          </p:cNvSpPr>
          <p:nvPr>
            <p:ph type="title"/>
          </p:nvPr>
        </p:nvSpPr>
        <p:spPr>
          <a:xfrm>
            <a:off x="0" y="-28156"/>
            <a:ext cx="7055380" cy="1400530"/>
          </a:xfrm>
        </p:spPr>
        <p:txBody>
          <a:bodyPr/>
          <a:lstStyle/>
          <a:p>
            <a:r>
              <a:rPr lang="en-US" dirty="0" smtClean="0">
                <a:solidFill>
                  <a:schemeClr val="accent3"/>
                </a:solidFill>
              </a:rPr>
              <a:t>Neurophysiology</a:t>
            </a:r>
            <a:endParaRPr lang="en-US" dirty="0">
              <a:solidFill>
                <a:schemeClr val="accent3"/>
              </a:solidFill>
            </a:endParaRPr>
          </a:p>
        </p:txBody>
      </p:sp>
      <p:sp>
        <p:nvSpPr>
          <p:cNvPr id="5" name="TextBox 4"/>
          <p:cNvSpPr txBox="1"/>
          <p:nvPr/>
        </p:nvSpPr>
        <p:spPr>
          <a:xfrm>
            <a:off x="6924908" y="2221468"/>
            <a:ext cx="1914292" cy="369332"/>
          </a:xfrm>
          <a:prstGeom prst="rect">
            <a:avLst/>
          </a:prstGeom>
          <a:noFill/>
        </p:spPr>
        <p:txBody>
          <a:bodyPr wrap="square" rtlCol="0">
            <a:spAutoFit/>
          </a:bodyPr>
          <a:lstStyle/>
          <a:p>
            <a:r>
              <a:rPr lang="en-US" dirty="0" smtClean="0"/>
              <a:t>Norris, JMRI, 2006</a:t>
            </a:r>
            <a:endParaRPr lang="en-US" dirty="0"/>
          </a:p>
        </p:txBody>
      </p:sp>
    </p:spTree>
    <p:extLst>
      <p:ext uri="{BB962C8B-B14F-4D97-AF65-F5344CB8AC3E}">
        <p14:creationId xmlns:p14="http://schemas.microsoft.com/office/powerpoint/2010/main" val="30096497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88" grpId="0"/>
      <p:bldP spid="91" grpId="0"/>
      <p:bldP spid="94" grpId="0"/>
      <p:bldP spid="95" grpId="0"/>
      <p:bldP spid="9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a:spLocks noChangeArrowheads="1"/>
          </p:cNvSpPr>
          <p:nvPr/>
        </p:nvSpPr>
        <p:spPr bwMode="auto">
          <a:xfrm>
            <a:off x="684213" y="765175"/>
            <a:ext cx="7920037"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4000" b="1" dirty="0"/>
          </a:p>
          <a:p>
            <a:pPr algn="ctr" eaLnBrk="1" hangingPunct="1"/>
            <a:r>
              <a:rPr lang="en-GB" altLang="en-US" sz="4000" b="1" dirty="0">
                <a:solidFill>
                  <a:schemeClr val="accent3"/>
                </a:solidFill>
              </a:rPr>
              <a:t>Haemodynamic Response Depends On:</a:t>
            </a:r>
          </a:p>
          <a:p>
            <a:pPr algn="ctr" eaLnBrk="1" hangingPunct="1"/>
            <a:endParaRPr lang="en-GB" altLang="en-US" sz="4000" b="1" dirty="0"/>
          </a:p>
          <a:p>
            <a:pPr eaLnBrk="1" hangingPunct="1">
              <a:buFontTx/>
              <a:buChar char="•"/>
            </a:pPr>
            <a:r>
              <a:rPr lang="en-GB" altLang="en-US" sz="4000" dirty="0"/>
              <a:t>cerebral blood flow</a:t>
            </a:r>
          </a:p>
          <a:p>
            <a:pPr eaLnBrk="1" hangingPunct="1">
              <a:buFontTx/>
              <a:buChar char="•"/>
            </a:pPr>
            <a:r>
              <a:rPr lang="en-GB" altLang="en-US" sz="4000" dirty="0"/>
              <a:t>cerebral metabolic rate of oxygen</a:t>
            </a:r>
          </a:p>
          <a:p>
            <a:pPr eaLnBrk="1" hangingPunct="1">
              <a:buFontTx/>
              <a:buChar char="•"/>
            </a:pPr>
            <a:r>
              <a:rPr lang="en-GB" altLang="en-US" sz="4000" dirty="0"/>
              <a:t>cerebral blood volume</a:t>
            </a:r>
            <a:endParaRPr lang="en-US" altLang="en-US" sz="4000" dirty="0"/>
          </a:p>
        </p:txBody>
      </p:sp>
    </p:spTree>
    <p:extLst>
      <p:ext uri="{BB962C8B-B14F-4D97-AF65-F5344CB8AC3E}">
        <p14:creationId xmlns:p14="http://schemas.microsoft.com/office/powerpoint/2010/main" val="1708661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4">
                                            <p:txEl>
                                              <p:pRg st="3" end="3"/>
                                            </p:txEl>
                                          </p:spTgt>
                                        </p:tgtEl>
                                        <p:attrNameLst>
                                          <p:attrName>style.visibility</p:attrName>
                                        </p:attrNameLst>
                                      </p:cBhvr>
                                      <p:to>
                                        <p:strVal val="visible"/>
                                      </p:to>
                                    </p:set>
                                    <p:anim calcmode="lin" valueType="num">
                                      <p:cBhvr additive="base">
                                        <p:cTn id="7" dur="500" fill="hold"/>
                                        <p:tgtEl>
                                          <p:spTgt spid="6963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4">
                                            <p:txEl>
                                              <p:pRg st="4" end="4"/>
                                            </p:txEl>
                                          </p:spTgt>
                                        </p:tgtEl>
                                        <p:attrNameLst>
                                          <p:attrName>style.visibility</p:attrName>
                                        </p:attrNameLst>
                                      </p:cBhvr>
                                      <p:to>
                                        <p:strVal val="visible"/>
                                      </p:to>
                                    </p:set>
                                    <p:anim calcmode="lin" valueType="num">
                                      <p:cBhvr additive="base">
                                        <p:cTn id="13" dur="500" fill="hold"/>
                                        <p:tgtEl>
                                          <p:spTgt spid="6963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9634">
                                            <p:txEl>
                                              <p:pRg st="5" end="5"/>
                                            </p:txEl>
                                          </p:spTgt>
                                        </p:tgtEl>
                                        <p:attrNameLst>
                                          <p:attrName>style.visibility</p:attrName>
                                        </p:attrNameLst>
                                      </p:cBhvr>
                                      <p:to>
                                        <p:strVal val="visible"/>
                                      </p:to>
                                    </p:set>
                                    <p:anim calcmode="lin" valueType="num">
                                      <p:cBhvr additive="base">
                                        <p:cTn id="19" dur="500" fill="hold"/>
                                        <p:tgtEl>
                                          <p:spTgt spid="6963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40090" cy="1853248"/>
          </a:xfrm>
        </p:spPr>
        <p:txBody>
          <a:bodyPr/>
          <a:lstStyle/>
          <a:p>
            <a:r>
              <a:rPr lang="en-GB" dirty="0" smtClean="0">
                <a:solidFill>
                  <a:schemeClr val="accent3"/>
                </a:solidFill>
              </a:rPr>
              <a:t>Cerebral blood flow  control </a:t>
            </a:r>
            <a:endParaRPr lang="en-GB" dirty="0">
              <a:solidFill>
                <a:schemeClr val="accent3"/>
              </a:solidFill>
            </a:endParaRPr>
          </a:p>
        </p:txBody>
      </p:sp>
      <p:pic>
        <p:nvPicPr>
          <p:cNvPr id="4" name="Content Placeholder 3"/>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26624"/>
            <a:ext cx="5905500" cy="295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25804" y="3884879"/>
            <a:ext cx="4918196" cy="3001696"/>
          </a:xfrm>
          <a:prstGeom prst="rect">
            <a:avLst/>
          </a:prstGeom>
        </p:spPr>
      </p:pic>
      <p:sp>
        <p:nvSpPr>
          <p:cNvPr id="6" name="TextBox 5"/>
          <p:cNvSpPr txBox="1"/>
          <p:nvPr/>
        </p:nvSpPr>
        <p:spPr>
          <a:xfrm>
            <a:off x="0" y="6387255"/>
            <a:ext cx="4800600" cy="369332"/>
          </a:xfrm>
          <a:prstGeom prst="rect">
            <a:avLst/>
          </a:prstGeom>
          <a:noFill/>
        </p:spPr>
        <p:txBody>
          <a:bodyPr wrap="square" rtlCol="0">
            <a:spAutoFit/>
          </a:bodyPr>
          <a:lstStyle/>
          <a:p>
            <a:r>
              <a:rPr lang="en-US" dirty="0" smtClean="0"/>
              <a:t>Hillman, Annu. Rev. Neurosci., 2014</a:t>
            </a:r>
            <a:endParaRPr lang="en-US" dirty="0"/>
          </a:p>
        </p:txBody>
      </p:sp>
      <p:sp>
        <p:nvSpPr>
          <p:cNvPr id="7" name="Rounded Rectangle 6"/>
          <p:cNvSpPr/>
          <p:nvPr/>
        </p:nvSpPr>
        <p:spPr>
          <a:xfrm>
            <a:off x="0" y="4160931"/>
            <a:ext cx="4165600" cy="1765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Action potential releases Glutamate at the end of the synapse </a:t>
            </a:r>
            <a:r>
              <a:rPr lang="en-GB" dirty="0" smtClean="0">
                <a:sym typeface="Wingdings" panose="05000000000000000000" pitchFamily="2" charset="2"/>
              </a:rPr>
              <a:t> astrocytes undergo change in [Ca</a:t>
            </a:r>
            <a:r>
              <a:rPr lang="en-GB" baseline="30000" dirty="0" smtClean="0">
                <a:sym typeface="Wingdings" panose="05000000000000000000" pitchFamily="2" charset="2"/>
              </a:rPr>
              <a:t>2+</a:t>
            </a:r>
            <a:r>
              <a:rPr lang="en-GB" dirty="0" smtClean="0">
                <a:sym typeface="Wingdings" panose="05000000000000000000" pitchFamily="2" charset="2"/>
              </a:rPr>
              <a:t>] which in turn signals the release of potent Vasodilators such as NO</a:t>
            </a:r>
            <a:endParaRPr lang="en-GB" dirty="0"/>
          </a:p>
        </p:txBody>
      </p:sp>
    </p:spTree>
    <p:extLst>
      <p:ext uri="{BB962C8B-B14F-4D97-AF65-F5344CB8AC3E}">
        <p14:creationId xmlns:p14="http://schemas.microsoft.com/office/powerpoint/2010/main" val="1981642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92990" y="4101219"/>
            <a:ext cx="1550053" cy="570369"/>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pic>
        <p:nvPicPr>
          <p:cNvPr id="6" name="Picture 4" descr="MRI transmitter, receiver, and coil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4710" y="1969453"/>
            <a:ext cx="7797899" cy="466646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7182"/>
            <a:ext cx="7055380" cy="1400530"/>
          </a:xfrm>
        </p:spPr>
        <p:txBody>
          <a:bodyPr/>
          <a:lstStyle/>
          <a:p>
            <a:r>
              <a:rPr lang="en-US" dirty="0" smtClean="0">
                <a:solidFill>
                  <a:schemeClr val="accent3"/>
                </a:solidFill>
              </a:rPr>
              <a:t>The MRI Scanner</a:t>
            </a:r>
            <a:endParaRPr lang="en-US" dirty="0">
              <a:solidFill>
                <a:schemeClr val="accent3"/>
              </a:solidFill>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32130" y="150729"/>
            <a:ext cx="1549400" cy="1600200"/>
          </a:xfrm>
          <a:prstGeom prst="rect">
            <a:avLst/>
          </a:prstGeom>
        </p:spPr>
      </p:pic>
      <p:pic>
        <p:nvPicPr>
          <p:cNvPr id="8" name="Picture 2" descr="n image showing a person having an MRI scan "/>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84150" y="0"/>
            <a:ext cx="2859850" cy="175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5979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76200" y="838200"/>
            <a:ext cx="4462463" cy="2743200"/>
          </a:xfrm>
        </p:spPr>
        <p:txBody>
          <a:bodyPr lIns="54864" tIns="91440">
            <a:normAutofit fontScale="92500" lnSpcReduction="10000"/>
          </a:bodyPr>
          <a:lstStyle/>
          <a:p>
            <a:pPr marL="519113" indent="-401638" eaLnBrk="1" hangingPunct="1">
              <a:buClr>
                <a:schemeClr val="tx1"/>
              </a:buClr>
              <a:buSzPct val="90000"/>
            </a:pPr>
            <a:r>
              <a:rPr lang="en-US" altLang="en-US" sz="1800" dirty="0" smtClean="0">
                <a:ea typeface="ＭＳ Ｐゴシック" panose="020B0600070205080204" pitchFamily="34" charset="-128"/>
                <a:cs typeface="Arial" panose="020B0604020202020204" pitchFamily="34" charset="0"/>
              </a:rPr>
              <a:t>Astrocytes are adjacent to both </a:t>
            </a:r>
            <a:r>
              <a:rPr lang="en-US" altLang="en-US" sz="1800" dirty="0" smtClean="0">
                <a:solidFill>
                  <a:srgbClr val="FF66FF"/>
                </a:solidFill>
                <a:ea typeface="ＭＳ Ｐゴシック" panose="020B0600070205080204" pitchFamily="34" charset="-128"/>
                <a:cs typeface="Arial" panose="020B0604020202020204" pitchFamily="34" charset="0"/>
              </a:rPr>
              <a:t>synapses </a:t>
            </a:r>
            <a:r>
              <a:rPr lang="en-US" altLang="en-US" sz="1800" dirty="0" smtClean="0">
                <a:ea typeface="ＭＳ Ｐゴシック" panose="020B0600070205080204" pitchFamily="34" charset="-128"/>
                <a:cs typeface="Arial" panose="020B0604020202020204" pitchFamily="34" charset="0"/>
              </a:rPr>
              <a:t>and </a:t>
            </a:r>
            <a:r>
              <a:rPr lang="en-US" altLang="en-US" sz="1800" dirty="0" smtClean="0">
                <a:solidFill>
                  <a:srgbClr val="FF0000"/>
                </a:solidFill>
                <a:ea typeface="ＭＳ Ｐゴシック" panose="020B0600070205080204" pitchFamily="34" charset="-128"/>
                <a:cs typeface="Arial" panose="020B0604020202020204" pitchFamily="34" charset="0"/>
              </a:rPr>
              <a:t>blood vessels</a:t>
            </a:r>
          </a:p>
          <a:p>
            <a:pPr marL="919163" lvl="1" indent="-401638" eaLnBrk="1" hangingPunct="1">
              <a:buClr>
                <a:schemeClr val="tx1"/>
              </a:buClr>
              <a:buSzPct val="90000"/>
            </a:pPr>
            <a:r>
              <a:rPr lang="en-US" altLang="en-US" sz="1400" dirty="0" smtClean="0">
                <a:ea typeface="ＭＳ Ｐゴシック" panose="020B0600070205080204" pitchFamily="34" charset="-128"/>
                <a:cs typeface="Arial" panose="020B0604020202020204" pitchFamily="34" charset="0"/>
              </a:rPr>
              <a:t>well poised to adjust vascular response to neural activity</a:t>
            </a:r>
          </a:p>
          <a:p>
            <a:pPr marL="519113" indent="-401638" eaLnBrk="1" hangingPunct="1">
              <a:buClr>
                <a:schemeClr val="tx1"/>
              </a:buClr>
              <a:buSzPct val="90000"/>
            </a:pPr>
            <a:endParaRPr lang="en-US" altLang="en-US" sz="1800" dirty="0" smtClean="0">
              <a:ea typeface="ＭＳ Ｐゴシック" panose="020B0600070205080204" pitchFamily="34" charset="-128"/>
              <a:cs typeface="Arial" panose="020B0604020202020204" pitchFamily="34" charset="0"/>
            </a:endParaRPr>
          </a:p>
          <a:p>
            <a:pPr marL="519113" indent="-401638">
              <a:buClr>
                <a:schemeClr val="tx1"/>
              </a:buClr>
              <a:buSzPct val="90000"/>
            </a:pPr>
            <a:r>
              <a:rPr lang="en-US" altLang="en-US" sz="1800" dirty="0" smtClean="0">
                <a:ea typeface="ＭＳ Ｐゴシック" panose="020B0600070205080204" pitchFamily="34" charset="-128"/>
                <a:cs typeface="Arial" panose="020B0604020202020204" pitchFamily="34" charset="0"/>
              </a:rPr>
              <a:t>Astrocytes outnumber neurons </a:t>
            </a:r>
            <a:r>
              <a:rPr lang="en-US" altLang="en-US" sz="1800" dirty="0">
                <a:ea typeface="ＭＳ Ｐゴシック" panose="020B0600070205080204" pitchFamily="34" charset="-128"/>
                <a:cs typeface="Arial" panose="020B0604020202020204" pitchFamily="34" charset="0"/>
              </a:rPr>
              <a:t>~</a:t>
            </a:r>
            <a:r>
              <a:rPr lang="en-US" altLang="en-US" sz="1800" dirty="0" smtClean="0">
                <a:ea typeface="ＭＳ Ｐゴシック" panose="020B0600070205080204" pitchFamily="34" charset="-128"/>
                <a:cs typeface="Arial" panose="020B0604020202020204" pitchFamily="34" charset="0"/>
              </a:rPr>
              <a:t> 10:1</a:t>
            </a:r>
          </a:p>
          <a:p>
            <a:pPr marL="519113" indent="-401638">
              <a:buClr>
                <a:schemeClr val="tx1"/>
              </a:buClr>
              <a:buSzPct val="90000"/>
            </a:pPr>
            <a:r>
              <a:rPr lang="en-US" altLang="en-US" sz="1800" dirty="0" smtClean="0">
                <a:ea typeface="ＭＳ Ｐゴシック" panose="020B0600070205080204" pitchFamily="34" charset="-128"/>
                <a:cs typeface="Arial" panose="020B0604020202020204" pitchFamily="34" charset="0"/>
              </a:rPr>
              <a:t>~50% of  the total CNS cytopopulation</a:t>
            </a:r>
          </a:p>
          <a:p>
            <a:pPr marL="519113" indent="-401638" eaLnBrk="1" hangingPunct="1">
              <a:buClr>
                <a:schemeClr val="tx1"/>
              </a:buClr>
              <a:buSzPct val="90000"/>
              <a:buFontTx/>
              <a:buNone/>
            </a:pPr>
            <a:endParaRPr lang="en-US" altLang="en-US" sz="900" dirty="0" smtClean="0">
              <a:ea typeface="ＭＳ Ｐゴシック" panose="020B0600070205080204" pitchFamily="34" charset="-128"/>
              <a:cs typeface="Arial" panose="020B0604020202020204" pitchFamily="34" charset="0"/>
            </a:endParaRPr>
          </a:p>
          <a:p>
            <a:pPr marL="519113" indent="-401638" algn="ctr" eaLnBrk="1" hangingPunct="1">
              <a:buFontTx/>
              <a:buNone/>
            </a:pPr>
            <a:endParaRPr lang="en-US" altLang="en-US" sz="1800" dirty="0" smtClean="0">
              <a:solidFill>
                <a:srgbClr val="FF99FF"/>
              </a:solidFill>
              <a:ea typeface="ＭＳ Ｐゴシック" panose="020B0600070205080204" pitchFamily="34" charset="-128"/>
              <a:cs typeface="Arial" panose="020B0604020202020204" pitchFamily="34" charset="0"/>
            </a:endParaRPr>
          </a:p>
        </p:txBody>
      </p:sp>
      <p:sp>
        <p:nvSpPr>
          <p:cNvPr id="102402" name="Content Placeholder 2"/>
          <p:cNvSpPr txBox="1">
            <a:spLocks/>
          </p:cNvSpPr>
          <p:nvPr/>
        </p:nvSpPr>
        <p:spPr bwMode="auto">
          <a:xfrm>
            <a:off x="0" y="3594100"/>
            <a:ext cx="45720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519113" indent="-401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tx1"/>
              </a:buClr>
              <a:buSzPct val="90000"/>
              <a:buFont typeface="Wingdings 2" panose="05020102010507070707" pitchFamily="18" charset="2"/>
              <a:buChar char=""/>
            </a:pPr>
            <a:r>
              <a:rPr lang="en-US" altLang="en-US" sz="2000" dirty="0">
                <a:cs typeface="Arial" panose="020B0604020202020204" pitchFamily="34" charset="0"/>
              </a:rPr>
              <a:t>Astrocytes perform a number of critically important functions:</a:t>
            </a:r>
          </a:p>
          <a:p>
            <a:pPr eaLnBrk="1" hangingPunct="1">
              <a:buClr>
                <a:schemeClr val="tx1"/>
              </a:buClr>
              <a:buSzPct val="90000"/>
            </a:pPr>
            <a:endParaRPr lang="en-US" altLang="en-US" sz="1600" dirty="0">
              <a:cs typeface="Arial" panose="020B0604020202020204" pitchFamily="34" charset="0"/>
            </a:endParaRPr>
          </a:p>
          <a:p>
            <a:pPr eaLnBrk="1" hangingPunct="1">
              <a:buClr>
                <a:schemeClr val="tx1"/>
              </a:buClr>
              <a:buSzPct val="90000"/>
              <a:buFontTx/>
              <a:buAutoNum type="arabicPeriod"/>
            </a:pPr>
            <a:r>
              <a:rPr lang="en-US" altLang="en-US" sz="1800" dirty="0">
                <a:cs typeface="Arial" panose="020B0604020202020204" pitchFamily="34" charset="0"/>
              </a:rPr>
              <a:t>Neurotransmitter uptake and recycling</a:t>
            </a:r>
          </a:p>
          <a:p>
            <a:pPr eaLnBrk="1" hangingPunct="1">
              <a:buClr>
                <a:schemeClr val="tx1"/>
              </a:buClr>
              <a:buSzPct val="90000"/>
              <a:buFontTx/>
              <a:buAutoNum type="arabicPeriod"/>
            </a:pPr>
            <a:r>
              <a:rPr lang="en-US" altLang="en-US" sz="1800" dirty="0">
                <a:cs typeface="Arial" panose="020B0604020202020204" pitchFamily="34" charset="0"/>
              </a:rPr>
              <a:t>Neurometabolic regulation</a:t>
            </a:r>
          </a:p>
          <a:p>
            <a:pPr eaLnBrk="1" hangingPunct="1">
              <a:buClr>
                <a:schemeClr val="tx1"/>
              </a:buClr>
              <a:buSzPct val="90000"/>
              <a:buFontTx/>
              <a:buAutoNum type="arabicPeriod"/>
            </a:pPr>
            <a:r>
              <a:rPr lang="en-US" altLang="en-US" sz="1800" dirty="0">
                <a:cs typeface="Arial" panose="020B0604020202020204" pitchFamily="34" charset="0"/>
              </a:rPr>
              <a:t>Cerebrovascular regulation</a:t>
            </a:r>
          </a:p>
          <a:p>
            <a:pPr eaLnBrk="1" hangingPunct="1">
              <a:buClr>
                <a:schemeClr val="tx1"/>
              </a:buClr>
              <a:buSzPct val="90000"/>
              <a:buFontTx/>
              <a:buAutoNum type="arabicPeriod"/>
            </a:pPr>
            <a:r>
              <a:rPr lang="en-US" altLang="en-US" sz="1800" dirty="0">
                <a:cs typeface="Arial" panose="020B0604020202020204" pitchFamily="34" charset="0"/>
              </a:rPr>
              <a:t>Release of signaling molecules (“</a:t>
            </a:r>
            <a:r>
              <a:rPr lang="en-US" altLang="ja-JP" sz="1800" dirty="0">
                <a:cs typeface="Arial" panose="020B0604020202020204" pitchFamily="34" charset="0"/>
              </a:rPr>
              <a:t>gliotransmitters</a:t>
            </a:r>
            <a:r>
              <a:rPr lang="en-US" altLang="en-US" sz="1800" dirty="0">
                <a:cs typeface="Arial" panose="020B0604020202020204" pitchFamily="34" charset="0"/>
              </a:rPr>
              <a:t>”</a:t>
            </a:r>
            <a:r>
              <a:rPr lang="en-US" altLang="ja-JP" sz="1800" dirty="0">
                <a:cs typeface="Arial" panose="020B0604020202020204" pitchFamily="34" charset="0"/>
              </a:rPr>
              <a:t>)</a:t>
            </a:r>
            <a:endParaRPr lang="en-US" altLang="en-US" sz="1600" dirty="0">
              <a:cs typeface="Arial" panose="020B0604020202020204" pitchFamily="34" charset="0"/>
            </a:endParaRPr>
          </a:p>
        </p:txBody>
      </p:sp>
      <p:sp>
        <p:nvSpPr>
          <p:cNvPr id="102403" name="Rectangle 8"/>
          <p:cNvSpPr>
            <a:spLocks noGrp="1" noChangeArrowheads="1"/>
          </p:cNvSpPr>
          <p:nvPr>
            <p:ph type="title"/>
          </p:nvPr>
        </p:nvSpPr>
        <p:spPr>
          <a:xfrm>
            <a:off x="0" y="27416"/>
            <a:ext cx="7055380" cy="1400530"/>
          </a:xfrm>
        </p:spPr>
        <p:txBody>
          <a:bodyPr/>
          <a:lstStyle/>
          <a:p>
            <a:pPr eaLnBrk="1" hangingPunct="1"/>
            <a:r>
              <a:rPr lang="en-US" altLang="en-US" dirty="0" smtClean="0">
                <a:solidFill>
                  <a:schemeClr val="accent3"/>
                </a:solidFill>
                <a:ea typeface="ＭＳ Ｐゴシック" panose="020B0600070205080204" pitchFamily="34" charset="-128"/>
              </a:rPr>
              <a:t>Tripartite Synapse</a:t>
            </a:r>
          </a:p>
        </p:txBody>
      </p:sp>
      <p:pic>
        <p:nvPicPr>
          <p:cNvPr id="102404" name="Picture 1" descr="Screen Shot 2012-01-18 at 5.46.47 P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63018" y="1574800"/>
            <a:ext cx="429895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 Box 8"/>
          <p:cNvSpPr txBox="1">
            <a:spLocks noChangeArrowheads="1"/>
          </p:cNvSpPr>
          <p:nvPr/>
        </p:nvSpPr>
        <p:spPr bwMode="auto">
          <a:xfrm>
            <a:off x="5023380" y="5822950"/>
            <a:ext cx="3629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i="1" dirty="0"/>
              <a:t>Source: Figley &amp; Stroman, 2011, EJN</a:t>
            </a:r>
          </a:p>
        </p:txBody>
      </p:sp>
      <p:sp>
        <p:nvSpPr>
          <p:cNvPr id="102406" name="Oval 2"/>
          <p:cNvSpPr>
            <a:spLocks noChangeArrowheads="1"/>
          </p:cNvSpPr>
          <p:nvPr/>
        </p:nvSpPr>
        <p:spPr bwMode="auto">
          <a:xfrm>
            <a:off x="6227763" y="2636838"/>
            <a:ext cx="1728787" cy="1728787"/>
          </a:xfrm>
          <a:prstGeom prst="ellipse">
            <a:avLst/>
          </a:prstGeom>
          <a:noFill/>
          <a:ln w="38100">
            <a:solidFill>
              <a:srgbClr val="FF66F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marL="495300" indent="-495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102407" name="Oval 9"/>
          <p:cNvSpPr>
            <a:spLocks noChangeArrowheads="1"/>
          </p:cNvSpPr>
          <p:nvPr/>
        </p:nvSpPr>
        <p:spPr bwMode="auto">
          <a:xfrm>
            <a:off x="7818968" y="1844675"/>
            <a:ext cx="1225550" cy="1295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marL="495300" indent="-495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Tree>
    <p:extLst>
      <p:ext uri="{BB962C8B-B14F-4D97-AF65-F5344CB8AC3E}">
        <p14:creationId xmlns:p14="http://schemas.microsoft.com/office/powerpoint/2010/main" val="24982158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32280" y="141110"/>
            <a:ext cx="7055380" cy="1400530"/>
          </a:xfrm>
        </p:spPr>
        <p:txBody>
          <a:bodyPr/>
          <a:lstStyle/>
          <a:p>
            <a:pPr eaLnBrk="1" hangingPunct="1"/>
            <a:r>
              <a:rPr lang="en-US" altLang="en-US" dirty="0" smtClean="0">
                <a:solidFill>
                  <a:schemeClr val="accent3"/>
                </a:solidFill>
                <a:ea typeface="ＭＳ Ｐゴシック" panose="020B0600070205080204" pitchFamily="34" charset="-128"/>
              </a:rPr>
              <a:t>Vasodilation</a:t>
            </a:r>
          </a:p>
        </p:txBody>
      </p:sp>
      <p:pic>
        <p:nvPicPr>
          <p:cNvPr id="94210" name="Picture 4" descr="Huettel-2e-Box-06-01-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690" y="960436"/>
            <a:ext cx="6096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5"/>
          <p:cNvSpPr txBox="1">
            <a:spLocks noChangeArrowheads="1"/>
          </p:cNvSpPr>
          <p:nvPr/>
        </p:nvSpPr>
        <p:spPr bwMode="auto">
          <a:xfrm>
            <a:off x="571500" y="5710238"/>
            <a:ext cx="84201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buFontTx/>
              <a:buChar char="•"/>
            </a:pPr>
            <a:r>
              <a:rPr lang="en-US" altLang="en-US" sz="2000" dirty="0" smtClean="0"/>
              <a:t>Greatest </a:t>
            </a:r>
            <a:r>
              <a:rPr lang="el-GR" sz="2000" dirty="0"/>
              <a:t>Δ </a:t>
            </a:r>
            <a:r>
              <a:rPr lang="en-GB" sz="2000" dirty="0" smtClean="0"/>
              <a:t> </a:t>
            </a:r>
            <a:r>
              <a:rPr lang="en-US" altLang="en-US" sz="2000" dirty="0" smtClean="0"/>
              <a:t>arteriole </a:t>
            </a:r>
            <a:r>
              <a:rPr lang="en-US" altLang="en-US" sz="2000" dirty="0"/>
              <a:t>dilation occurred </a:t>
            </a:r>
            <a:r>
              <a:rPr lang="en-US" altLang="en-US" sz="2000" dirty="0" smtClean="0"/>
              <a:t>nearest to stimulation</a:t>
            </a:r>
          </a:p>
          <a:p>
            <a:pPr eaLnBrk="1" hangingPunct="1">
              <a:lnSpc>
                <a:spcPct val="90000"/>
              </a:lnSpc>
              <a:buFontTx/>
              <a:buChar char="•"/>
            </a:pPr>
            <a:r>
              <a:rPr lang="en-US" altLang="en-US" sz="2000" dirty="0" smtClean="0"/>
              <a:t> Effects could </a:t>
            </a:r>
            <a:r>
              <a:rPr lang="en-US" altLang="en-US" sz="2000" dirty="0"/>
              <a:t>also be observed several mm upstream</a:t>
            </a:r>
          </a:p>
          <a:p>
            <a:pPr eaLnBrk="1" hangingPunct="1">
              <a:lnSpc>
                <a:spcPct val="90000"/>
              </a:lnSpc>
            </a:pPr>
            <a:endParaRPr lang="en-US" altLang="en-US" sz="2000" dirty="0"/>
          </a:p>
          <a:p>
            <a:pPr eaLnBrk="1" hangingPunct="1">
              <a:lnSpc>
                <a:spcPct val="90000"/>
              </a:lnSpc>
            </a:pPr>
            <a:r>
              <a:rPr lang="en-US" altLang="en-US" sz="1600" dirty="0"/>
              <a:t>Source: Adapted from Takano et al., 2006, </a:t>
            </a:r>
            <a:r>
              <a:rPr lang="en-US" altLang="en-US" sz="1600" i="1" dirty="0"/>
              <a:t>Nat Neurosci</a:t>
            </a:r>
            <a:r>
              <a:rPr lang="en-US" altLang="en-US" sz="1600" dirty="0"/>
              <a:t>, by Huettel, et al., 2nd ed.</a:t>
            </a:r>
          </a:p>
        </p:txBody>
      </p:sp>
      <p:sp>
        <p:nvSpPr>
          <p:cNvPr id="94212" name="Text Box 6"/>
          <p:cNvSpPr txBox="1">
            <a:spLocks noChangeArrowheads="1"/>
          </p:cNvSpPr>
          <p:nvPr/>
        </p:nvSpPr>
        <p:spPr bwMode="auto">
          <a:xfrm rot="-5400000">
            <a:off x="1284288" y="3052762"/>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000000"/>
                </a:solidFill>
              </a:rPr>
              <a:t>Time</a:t>
            </a:r>
          </a:p>
        </p:txBody>
      </p:sp>
      <p:sp>
        <p:nvSpPr>
          <p:cNvPr id="94213" name="Line 9"/>
          <p:cNvSpPr>
            <a:spLocks noChangeShapeType="1"/>
          </p:cNvSpPr>
          <p:nvPr/>
        </p:nvSpPr>
        <p:spPr bwMode="auto">
          <a:xfrm>
            <a:off x="1676400" y="3581400"/>
            <a:ext cx="0" cy="457200"/>
          </a:xfrm>
          <a:prstGeom prst="line">
            <a:avLst/>
          </a:prstGeom>
          <a:noFill/>
          <a:ln w="28575">
            <a:solidFill>
              <a:srgbClr val="000000"/>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GB" dirty="0"/>
          </a:p>
        </p:txBody>
      </p:sp>
      <p:sp>
        <p:nvSpPr>
          <p:cNvPr id="94214" name="Text Box 10"/>
          <p:cNvSpPr txBox="1">
            <a:spLocks noChangeArrowheads="1"/>
          </p:cNvSpPr>
          <p:nvPr/>
        </p:nvSpPr>
        <p:spPr bwMode="auto">
          <a:xfrm>
            <a:off x="2270125" y="1871663"/>
            <a:ext cx="60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000000"/>
                </a:solidFill>
              </a:rPr>
              <a:t>stim</a:t>
            </a:r>
            <a:endParaRPr lang="en-US" altLang="en-US" sz="1800" dirty="0"/>
          </a:p>
        </p:txBody>
      </p:sp>
      <p:sp>
        <p:nvSpPr>
          <p:cNvPr id="94215" name="Text Box 11"/>
          <p:cNvSpPr txBox="1">
            <a:spLocks noChangeArrowheads="1"/>
          </p:cNvSpPr>
          <p:nvPr/>
        </p:nvSpPr>
        <p:spPr bwMode="auto">
          <a:xfrm>
            <a:off x="3505200" y="40386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000000"/>
                </a:solidFill>
              </a:rPr>
              <a:t>max dilation ~3-6 s after stim</a:t>
            </a:r>
            <a:endParaRPr lang="en-US" altLang="en-US" sz="1800" dirty="0"/>
          </a:p>
        </p:txBody>
      </p:sp>
      <p:sp>
        <p:nvSpPr>
          <p:cNvPr id="94216" name="Text Box 12"/>
          <p:cNvSpPr txBox="1">
            <a:spLocks noChangeArrowheads="1"/>
          </p:cNvSpPr>
          <p:nvPr/>
        </p:nvSpPr>
        <p:spPr bwMode="auto">
          <a:xfrm>
            <a:off x="2873375" y="1119100"/>
            <a:ext cx="464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000000"/>
                </a:solidFill>
              </a:rPr>
              <a:t>vasodilation could be induced by either electrical stimulation or release of Ca</a:t>
            </a:r>
            <a:r>
              <a:rPr lang="en-US" altLang="en-US" sz="1800" baseline="30000" dirty="0">
                <a:solidFill>
                  <a:srgbClr val="000000"/>
                </a:solidFill>
              </a:rPr>
              <a:t>2+</a:t>
            </a:r>
            <a:endParaRPr lang="en-US" altLang="en-US" sz="1800" dirty="0">
              <a:solidFill>
                <a:srgbClr val="000000"/>
              </a:solidFill>
            </a:endParaRPr>
          </a:p>
        </p:txBody>
      </p:sp>
    </p:spTree>
    <p:extLst>
      <p:ext uri="{BB962C8B-B14F-4D97-AF65-F5344CB8AC3E}">
        <p14:creationId xmlns:p14="http://schemas.microsoft.com/office/powerpoint/2010/main" val="8315059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107950"/>
            <a:ext cx="8489950" cy="1296988"/>
          </a:xfrm>
        </p:spPr>
        <p:txBody>
          <a:bodyPr/>
          <a:lstStyle/>
          <a:p>
            <a:r>
              <a:rPr lang="en-GB" altLang="en-US" sz="3600" dirty="0" smtClean="0">
                <a:solidFill>
                  <a:schemeClr val="accent3"/>
                </a:solidFill>
              </a:rPr>
              <a:t>What component of neural activity are measuring ?</a:t>
            </a:r>
          </a:p>
        </p:txBody>
      </p:sp>
      <p:sp>
        <p:nvSpPr>
          <p:cNvPr id="73731" name="Text Box 5"/>
          <p:cNvSpPr txBox="1">
            <a:spLocks noChangeArrowheads="1"/>
          </p:cNvSpPr>
          <p:nvPr/>
        </p:nvSpPr>
        <p:spPr bwMode="auto">
          <a:xfrm>
            <a:off x="65088" y="1379577"/>
            <a:ext cx="8424862"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t>Local Field Potential </a:t>
            </a:r>
            <a:r>
              <a:rPr lang="en-GB" altLang="en-US" sz="2800" dirty="0" smtClean="0"/>
              <a:t>VS Spiking</a:t>
            </a:r>
          </a:p>
          <a:p>
            <a:pPr eaLnBrk="1" hangingPunct="1">
              <a:spcBef>
                <a:spcPct val="50000"/>
              </a:spcBef>
            </a:pPr>
            <a:r>
              <a:rPr lang="en-GB" altLang="en-US" sz="2800" dirty="0" smtClean="0"/>
              <a:t>Inputs VS outputs</a:t>
            </a:r>
            <a:br>
              <a:rPr lang="en-GB" altLang="en-US" sz="2800" dirty="0" smtClean="0"/>
            </a:br>
            <a:endParaRPr lang="en-GB" altLang="en-US" sz="2800" dirty="0"/>
          </a:p>
          <a:p>
            <a:pPr marL="457200" indent="-457200" eaLnBrk="1" hangingPunct="1">
              <a:spcBef>
                <a:spcPct val="50000"/>
              </a:spcBef>
              <a:buFont typeface="Arial" panose="020B0604020202020204" pitchFamily="34" charset="0"/>
              <a:buChar char="•"/>
            </a:pPr>
            <a:r>
              <a:rPr lang="en-GB" altLang="en-US" sz="2800" dirty="0"/>
              <a:t>LFP: synchronized dendritic currents, averaged over large volume of </a:t>
            </a:r>
            <a:r>
              <a:rPr lang="en-GB" altLang="en-US" sz="2800" dirty="0" smtClean="0"/>
              <a:t>tissue</a:t>
            </a:r>
          </a:p>
          <a:p>
            <a:pPr marL="457200" indent="-457200" eaLnBrk="1" hangingPunct="1">
              <a:spcBef>
                <a:spcPct val="50000"/>
              </a:spcBef>
              <a:buFont typeface="Arial" panose="020B0604020202020204" pitchFamily="34" charset="0"/>
              <a:buChar char="•"/>
            </a:pPr>
            <a:r>
              <a:rPr lang="en-GB" altLang="en-US" sz="2800" dirty="0" smtClean="0"/>
              <a:t>Spiking : Action potential/ neuronal firing </a:t>
            </a:r>
            <a:endParaRPr lang="en-GB" altLang="en-US" sz="1200" dirty="0"/>
          </a:p>
          <a:p>
            <a:pPr marL="457200" indent="-457200" eaLnBrk="1" hangingPunct="1">
              <a:spcBef>
                <a:spcPct val="50000"/>
              </a:spcBef>
              <a:buFont typeface="Arial" panose="020B0604020202020204" pitchFamily="34" charset="0"/>
              <a:buChar char="•"/>
            </a:pPr>
            <a:r>
              <a:rPr lang="en-GB" altLang="en-US" sz="2800" dirty="0" smtClean="0"/>
              <a:t>Is LFP independent from firing rate? </a:t>
            </a:r>
            <a:endParaRPr lang="en-GB" altLang="en-US" sz="1200" dirty="0"/>
          </a:p>
          <a:p>
            <a:pPr marL="457200" indent="-457200" eaLnBrk="1" hangingPunct="1">
              <a:spcBef>
                <a:spcPct val="50000"/>
              </a:spcBef>
              <a:buFont typeface="Arial" panose="020B0604020202020204" pitchFamily="34" charset="0"/>
              <a:buChar char="•"/>
            </a:pPr>
            <a:r>
              <a:rPr lang="en-GB" altLang="en-US" sz="2800" dirty="0"/>
              <a:t>fMRI signal might reflect not only the firing rates of the local neuronal population, but also subthreshold activity</a:t>
            </a:r>
          </a:p>
        </p:txBody>
      </p:sp>
    </p:spTree>
    <p:extLst>
      <p:ext uri="{BB962C8B-B14F-4D97-AF65-F5344CB8AC3E}">
        <p14:creationId xmlns:p14="http://schemas.microsoft.com/office/powerpoint/2010/main" val="3389032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 calcmode="lin" valueType="num">
                                      <p:cBhvr additive="base">
                                        <p:cTn id="19"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3731">
                                            <p:txEl>
                                              <p:pRg st="3" end="3"/>
                                            </p:txEl>
                                          </p:spTgt>
                                        </p:tgtEl>
                                        <p:attrNameLst>
                                          <p:attrName>style.visibility</p:attrName>
                                        </p:attrNameLst>
                                      </p:cBhvr>
                                      <p:to>
                                        <p:strVal val="visible"/>
                                      </p:to>
                                    </p:set>
                                    <p:anim calcmode="lin" valueType="num">
                                      <p:cBhvr additive="base">
                                        <p:cTn id="25" dur="5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7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3731">
                                            <p:txEl>
                                              <p:pRg st="4" end="4"/>
                                            </p:txEl>
                                          </p:spTgt>
                                        </p:tgtEl>
                                        <p:attrNameLst>
                                          <p:attrName>style.visibility</p:attrName>
                                        </p:attrNameLst>
                                      </p:cBhvr>
                                      <p:to>
                                        <p:strVal val="visible"/>
                                      </p:to>
                                    </p:set>
                                    <p:anim calcmode="lin" valueType="num">
                                      <p:cBhvr additive="base">
                                        <p:cTn id="31" dur="500" fill="hold"/>
                                        <p:tgtEl>
                                          <p:spTgt spid="737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7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3731">
                                            <p:txEl>
                                              <p:pRg st="5" end="5"/>
                                            </p:txEl>
                                          </p:spTgt>
                                        </p:tgtEl>
                                        <p:attrNameLst>
                                          <p:attrName>style.visibility</p:attrName>
                                        </p:attrNameLst>
                                      </p:cBhvr>
                                      <p:to>
                                        <p:strVal val="visible"/>
                                      </p:to>
                                    </p:set>
                                    <p:anim calcmode="lin" valueType="num">
                                      <p:cBhvr additive="base">
                                        <p:cTn id="37" dur="500" fill="hold"/>
                                        <p:tgtEl>
                                          <p:spTgt spid="737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37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0" y="114300"/>
            <a:ext cx="7540090" cy="1738948"/>
          </a:xfrm>
        </p:spPr>
        <p:txBody>
          <a:bodyPr/>
          <a:lstStyle/>
          <a:p>
            <a:r>
              <a:rPr lang="en-US" altLang="en-US" dirty="0" smtClean="0">
                <a:solidFill>
                  <a:schemeClr val="accent3"/>
                </a:solidFill>
                <a:ea typeface="ＭＳ Ｐゴシック" panose="020B0600070205080204" pitchFamily="34" charset="-128"/>
              </a:rPr>
              <a:t>What does electrophysiology measure?</a:t>
            </a:r>
          </a:p>
        </p:txBody>
      </p:sp>
      <p:pic>
        <p:nvPicPr>
          <p:cNvPr id="68610"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60713" y="2395537"/>
            <a:ext cx="5834062"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4"/>
          <p:cNvSpPr>
            <a:spLocks noChangeArrowheads="1"/>
          </p:cNvSpPr>
          <p:nvPr/>
        </p:nvSpPr>
        <p:spPr bwMode="auto">
          <a:xfrm>
            <a:off x="3160713" y="6427787"/>
            <a:ext cx="58340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dirty="0"/>
              <a:t>Source: </a:t>
            </a:r>
            <a:r>
              <a:rPr lang="en-US" altLang="en-US" sz="1100" dirty="0">
                <a:hlinkClick r:id="rId3"/>
              </a:rPr>
              <a:t>http://www.cin.uni-tuebingen.de/research/methods-in-neuroscience/networks.php</a:t>
            </a:r>
            <a:endParaRPr lang="en-US" altLang="en-US" sz="1100" dirty="0"/>
          </a:p>
          <a:p>
            <a:pPr eaLnBrk="1" hangingPunct="1"/>
            <a:endParaRPr lang="en-US" altLang="en-US" sz="1100" dirty="0"/>
          </a:p>
        </p:txBody>
      </p:sp>
      <p:pic>
        <p:nvPicPr>
          <p:cNvPr id="68612"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2113" y="2718593"/>
            <a:ext cx="248285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6"/>
          <p:cNvSpPr txBox="1">
            <a:spLocks noChangeArrowheads="1"/>
          </p:cNvSpPr>
          <p:nvPr/>
        </p:nvSpPr>
        <p:spPr bwMode="auto">
          <a:xfrm>
            <a:off x="3748088" y="2395537"/>
            <a:ext cx="424815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solidFill>
                  <a:srgbClr val="000000"/>
                </a:solidFill>
              </a:rPr>
              <a:t>Raw microelectrode signal</a:t>
            </a:r>
          </a:p>
        </p:txBody>
      </p:sp>
      <p:sp>
        <p:nvSpPr>
          <p:cNvPr id="68614" name="TextBox 7"/>
          <p:cNvSpPr txBox="1">
            <a:spLocks noChangeArrowheads="1"/>
          </p:cNvSpPr>
          <p:nvPr/>
        </p:nvSpPr>
        <p:spPr bwMode="auto">
          <a:xfrm>
            <a:off x="3732213" y="3784600"/>
            <a:ext cx="4281487"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solidFill>
                  <a:srgbClr val="000000"/>
                </a:solidFill>
              </a:rPr>
              <a:t>Filter out low frequencies </a:t>
            </a:r>
            <a:r>
              <a:rPr lang="en-US" altLang="en-US" sz="1400" dirty="0">
                <a:solidFill>
                  <a:srgbClr val="000000"/>
                </a:solidFill>
                <a:sym typeface="Wingdings" panose="05000000000000000000" pitchFamily="2" charset="2"/>
              </a:rPr>
              <a:t> </a:t>
            </a:r>
            <a:r>
              <a:rPr lang="en-US" altLang="en-US" sz="1400" dirty="0">
                <a:solidFill>
                  <a:srgbClr val="FF0000"/>
                </a:solidFill>
                <a:sym typeface="Wingdings" panose="05000000000000000000" pitchFamily="2" charset="2"/>
              </a:rPr>
              <a:t>Action Potentials (APs)</a:t>
            </a:r>
            <a:endParaRPr lang="en-US" altLang="en-US" sz="1400" dirty="0">
              <a:solidFill>
                <a:srgbClr val="FF0000"/>
              </a:solidFill>
            </a:endParaRPr>
          </a:p>
        </p:txBody>
      </p:sp>
      <p:sp>
        <p:nvSpPr>
          <p:cNvPr id="68615" name="TextBox 8"/>
          <p:cNvSpPr txBox="1">
            <a:spLocks noChangeArrowheads="1"/>
          </p:cNvSpPr>
          <p:nvPr/>
        </p:nvSpPr>
        <p:spPr bwMode="auto">
          <a:xfrm>
            <a:off x="3462338" y="4606925"/>
            <a:ext cx="4821237"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solidFill>
                  <a:srgbClr val="000000"/>
                </a:solidFill>
              </a:rPr>
              <a:t>Filter out high frequencies </a:t>
            </a:r>
            <a:r>
              <a:rPr lang="en-US" altLang="en-US" sz="1400" dirty="0">
                <a:solidFill>
                  <a:srgbClr val="000000"/>
                </a:solidFill>
                <a:sym typeface="Wingdings" panose="05000000000000000000" pitchFamily="2" charset="2"/>
              </a:rPr>
              <a:t> </a:t>
            </a:r>
            <a:r>
              <a:rPr lang="en-US" altLang="en-US" sz="1400" dirty="0">
                <a:solidFill>
                  <a:srgbClr val="FF0000"/>
                </a:solidFill>
                <a:sym typeface="Wingdings" panose="05000000000000000000" pitchFamily="2" charset="2"/>
              </a:rPr>
              <a:t>Local Field Potentials (LFPs)</a:t>
            </a:r>
            <a:endParaRPr lang="en-US" altLang="en-US" sz="1400" dirty="0">
              <a:solidFill>
                <a:srgbClr val="FF0000"/>
              </a:solidFill>
            </a:endParaRPr>
          </a:p>
        </p:txBody>
      </p:sp>
    </p:spTree>
    <p:extLst>
      <p:ext uri="{BB962C8B-B14F-4D97-AF65-F5344CB8AC3E}">
        <p14:creationId xmlns:p14="http://schemas.microsoft.com/office/powerpoint/2010/main" val="13563301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222250" y="178520"/>
            <a:ext cx="7055380" cy="1400530"/>
          </a:xfrm>
        </p:spPr>
        <p:txBody>
          <a:bodyPr/>
          <a:lstStyle/>
          <a:p>
            <a:pPr eaLnBrk="1" hangingPunct="1"/>
            <a:r>
              <a:rPr lang="en-US" altLang="en-US" dirty="0" smtClean="0">
                <a:solidFill>
                  <a:schemeClr val="accent3"/>
                </a:solidFill>
                <a:ea typeface="ＭＳ Ｐゴシック" panose="020B0600070205080204" pitchFamily="34" charset="-128"/>
              </a:rPr>
              <a:t>BOLD Correlations</a:t>
            </a:r>
          </a:p>
        </p:txBody>
      </p:sp>
      <p:sp>
        <p:nvSpPr>
          <p:cNvPr id="69634" name="Rectangle 3"/>
          <p:cNvSpPr>
            <a:spLocks noGrp="1" noChangeArrowheads="1"/>
          </p:cNvSpPr>
          <p:nvPr>
            <p:ph type="body" idx="1"/>
          </p:nvPr>
        </p:nvSpPr>
        <p:spPr>
          <a:xfrm>
            <a:off x="5003800" y="2773249"/>
            <a:ext cx="4140200" cy="3957638"/>
          </a:xfrm>
        </p:spPr>
        <p:txBody>
          <a:bodyPr>
            <a:normAutofit fontScale="92500" lnSpcReduction="20000"/>
          </a:bodyPr>
          <a:lstStyle/>
          <a:p>
            <a:pPr eaLnBrk="1" hangingPunct="1">
              <a:buFontTx/>
              <a:buNone/>
            </a:pPr>
            <a:r>
              <a:rPr lang="en-US" altLang="en-US" sz="1600" dirty="0" smtClean="0">
                <a:solidFill>
                  <a:srgbClr val="66FFFF"/>
                </a:solidFill>
                <a:ea typeface="ＭＳ Ｐゴシック" panose="020B0600070205080204" pitchFamily="34" charset="-128"/>
              </a:rPr>
              <a:t>Local Field Potentials (LFP)</a:t>
            </a:r>
          </a:p>
          <a:p>
            <a:pPr eaLnBrk="1" hangingPunct="1"/>
            <a:r>
              <a:rPr lang="en-US" altLang="en-US" sz="1600" dirty="0" smtClean="0">
                <a:ea typeface="ＭＳ Ｐゴシック" panose="020B0600070205080204" pitchFamily="34" charset="-128"/>
              </a:rPr>
              <a:t>reflect post-synaptic potentials</a:t>
            </a:r>
          </a:p>
          <a:p>
            <a:pPr eaLnBrk="1" hangingPunct="1"/>
            <a:r>
              <a:rPr lang="en-US" altLang="en-US" sz="1600" dirty="0" smtClean="0">
                <a:ea typeface="ＭＳ Ｐゴシック" panose="020B0600070205080204" pitchFamily="34" charset="-128"/>
              </a:rPr>
              <a:t>similar to what EEG (ERPs) and MEG measure</a:t>
            </a:r>
          </a:p>
          <a:p>
            <a:pPr eaLnBrk="1" hangingPunct="1">
              <a:buFontTx/>
              <a:buNone/>
            </a:pPr>
            <a:r>
              <a:rPr lang="en-US" altLang="en-US" sz="1600" dirty="0" smtClean="0">
                <a:solidFill>
                  <a:srgbClr val="66FFFF"/>
                </a:solidFill>
                <a:ea typeface="ＭＳ Ｐゴシック" panose="020B0600070205080204" pitchFamily="34" charset="-128"/>
              </a:rPr>
              <a:t>Multi-Unit Activity (MUA)</a:t>
            </a:r>
          </a:p>
          <a:p>
            <a:pPr eaLnBrk="1" hangingPunct="1"/>
            <a:r>
              <a:rPr lang="en-US" altLang="en-US" sz="1600" dirty="0" smtClean="0">
                <a:ea typeface="ＭＳ Ｐゴシック" panose="020B0600070205080204" pitchFamily="34" charset="-128"/>
              </a:rPr>
              <a:t>reflects action potentials</a:t>
            </a:r>
          </a:p>
          <a:p>
            <a:pPr eaLnBrk="1" hangingPunct="1"/>
            <a:r>
              <a:rPr lang="en-US" altLang="en-US" sz="1600" dirty="0" smtClean="0">
                <a:ea typeface="ＭＳ Ｐゴシック" panose="020B0600070205080204" pitchFamily="34" charset="-128"/>
              </a:rPr>
              <a:t>similar to what most electrophysiology measures</a:t>
            </a:r>
          </a:p>
          <a:p>
            <a:pPr eaLnBrk="1" hangingPunct="1"/>
            <a:endParaRPr lang="en-US" altLang="en-US" sz="1600" dirty="0" smtClean="0">
              <a:ea typeface="ＭＳ Ｐゴシック" panose="020B0600070205080204" pitchFamily="34" charset="-128"/>
            </a:endParaRPr>
          </a:p>
          <a:p>
            <a:pPr eaLnBrk="1" hangingPunct="1">
              <a:buFontTx/>
              <a:buNone/>
            </a:pPr>
            <a:r>
              <a:rPr lang="en-US" altLang="en-US" sz="1600" dirty="0" smtClean="0">
                <a:ea typeface="ＭＳ Ｐゴシック" panose="020B0600070205080204" pitchFamily="34" charset="-128"/>
              </a:rPr>
              <a:t>Logothetis et al. (2001)</a:t>
            </a:r>
          </a:p>
          <a:p>
            <a:pPr eaLnBrk="1" hangingPunct="1"/>
            <a:r>
              <a:rPr lang="en-US" altLang="en-US" sz="1600" dirty="0" smtClean="0">
                <a:ea typeface="ＭＳ Ｐゴシック" panose="020B0600070205080204" pitchFamily="34" charset="-128"/>
              </a:rPr>
              <a:t>combined BOLD fMRI and electrophysiological recordings </a:t>
            </a:r>
          </a:p>
          <a:p>
            <a:pPr eaLnBrk="1" hangingPunct="1"/>
            <a:r>
              <a:rPr lang="en-US" altLang="en-US" sz="1600" dirty="0" smtClean="0">
                <a:ea typeface="ＭＳ Ｐゴシック" panose="020B0600070205080204" pitchFamily="34" charset="-128"/>
              </a:rPr>
              <a:t>found that</a:t>
            </a:r>
            <a:r>
              <a:rPr lang="en-US" altLang="en-US" sz="1600" i="1" dirty="0" smtClean="0">
                <a:ea typeface="ＭＳ Ｐゴシック" panose="020B0600070205080204" pitchFamily="34" charset="-128"/>
              </a:rPr>
              <a:t> </a:t>
            </a:r>
            <a:r>
              <a:rPr lang="en-US" altLang="en-US" sz="1600" dirty="0" smtClean="0">
                <a:ea typeface="ＭＳ Ｐゴシック" panose="020B0600070205080204" pitchFamily="34" charset="-128"/>
              </a:rPr>
              <a:t>BOLD activity is more closely related to LFPs than MUA</a:t>
            </a:r>
          </a:p>
        </p:txBody>
      </p:sp>
      <p:pic>
        <p:nvPicPr>
          <p:cNvPr id="6963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0825" y="1712119"/>
            <a:ext cx="4608513"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5"/>
          <p:cNvSpPr>
            <a:spLocks noChangeArrowheads="1"/>
          </p:cNvSpPr>
          <p:nvPr/>
        </p:nvSpPr>
        <p:spPr bwMode="auto">
          <a:xfrm>
            <a:off x="1187450" y="6296819"/>
            <a:ext cx="322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i="1" dirty="0"/>
              <a:t>Source: Logothetis et al., 2001, Nature</a:t>
            </a:r>
          </a:p>
        </p:txBody>
      </p:sp>
      <p:pic>
        <p:nvPicPr>
          <p:cNvPr id="69637"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73748" y="1262102"/>
            <a:ext cx="3051545" cy="134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Box 1"/>
          <p:cNvSpPr txBox="1">
            <a:spLocks noChangeArrowheads="1"/>
          </p:cNvSpPr>
          <p:nvPr/>
        </p:nvSpPr>
        <p:spPr bwMode="auto">
          <a:xfrm>
            <a:off x="755650" y="4176599"/>
            <a:ext cx="793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dirty="0">
                <a:solidFill>
                  <a:srgbClr val="000000"/>
                </a:solidFill>
              </a:rPr>
              <a:t>4 s stimulus</a:t>
            </a:r>
          </a:p>
        </p:txBody>
      </p:sp>
      <p:sp>
        <p:nvSpPr>
          <p:cNvPr id="69639" name="TextBox 7"/>
          <p:cNvSpPr txBox="1">
            <a:spLocks noChangeArrowheads="1"/>
          </p:cNvSpPr>
          <p:nvPr/>
        </p:nvSpPr>
        <p:spPr bwMode="auto">
          <a:xfrm>
            <a:off x="755650" y="2736737"/>
            <a:ext cx="8588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dirty="0">
                <a:solidFill>
                  <a:srgbClr val="000000"/>
                </a:solidFill>
              </a:rPr>
              <a:t>12 s stimulus</a:t>
            </a:r>
          </a:p>
        </p:txBody>
      </p:sp>
      <p:sp>
        <p:nvSpPr>
          <p:cNvPr id="69640" name="TextBox 8"/>
          <p:cNvSpPr txBox="1">
            <a:spLocks noChangeArrowheads="1"/>
          </p:cNvSpPr>
          <p:nvPr/>
        </p:nvSpPr>
        <p:spPr bwMode="auto">
          <a:xfrm>
            <a:off x="755650" y="1303224"/>
            <a:ext cx="8588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dirty="0">
                <a:solidFill>
                  <a:srgbClr val="000000"/>
                </a:solidFill>
              </a:rPr>
              <a:t>24 s stimulus</a:t>
            </a:r>
          </a:p>
        </p:txBody>
      </p:sp>
    </p:spTree>
    <p:extLst>
      <p:ext uri="{BB962C8B-B14F-4D97-AF65-F5344CB8AC3E}">
        <p14:creationId xmlns:p14="http://schemas.microsoft.com/office/powerpoint/2010/main" val="25804816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1300"/>
            <a:ext cx="6620968" cy="1003300"/>
          </a:xfrm>
        </p:spPr>
        <p:txBody>
          <a:bodyPr/>
          <a:lstStyle/>
          <a:p>
            <a:r>
              <a:rPr lang="en-GB" sz="4400" dirty="0">
                <a:solidFill>
                  <a:schemeClr val="accent3"/>
                </a:solidFill>
              </a:rPr>
              <a:t>Inputs or Outputs?</a:t>
            </a:r>
            <a:br>
              <a:rPr lang="en-GB" sz="4400" dirty="0">
                <a:solidFill>
                  <a:schemeClr val="accent3"/>
                </a:solidFill>
              </a:rPr>
            </a:br>
            <a:endParaRPr lang="en-GB" sz="4400" dirty="0">
              <a:solidFill>
                <a:schemeClr val="accent3"/>
              </a:solidFill>
            </a:endParaRPr>
          </a:p>
        </p:txBody>
      </p:sp>
      <p:sp>
        <p:nvSpPr>
          <p:cNvPr id="3" name="Content Placeholder 2"/>
          <p:cNvSpPr>
            <a:spLocks noGrp="1"/>
          </p:cNvSpPr>
          <p:nvPr>
            <p:ph type="body" sz="half" idx="2"/>
          </p:nvPr>
        </p:nvSpPr>
        <p:spPr>
          <a:xfrm>
            <a:off x="139700" y="1511300"/>
            <a:ext cx="9004300" cy="5130800"/>
          </a:xfrm>
        </p:spPr>
        <p:txBody>
          <a:bodyPr>
            <a:normAutofit/>
          </a:bodyPr>
          <a:lstStyle/>
          <a:p>
            <a:pPr marL="285750" indent="-285750">
              <a:buFont typeface="Wingdings" panose="05000000000000000000" pitchFamily="2" charset="2"/>
              <a:buChar char="Ø"/>
            </a:pPr>
            <a:r>
              <a:rPr lang="en-GB" dirty="0"/>
              <a:t>The local field potential, which includes both post-neuron-synaptic activity and internal neuron processing, better predicts the BOLD signal.</a:t>
            </a:r>
          </a:p>
          <a:p>
            <a:pPr marL="285750" indent="-285750">
              <a:buFont typeface="Wingdings" panose="05000000000000000000" pitchFamily="2" charset="2"/>
              <a:buChar char="Ø"/>
            </a:pPr>
            <a:r>
              <a:rPr lang="en-GB" dirty="0" smtClean="0"/>
              <a:t>BOLD </a:t>
            </a:r>
            <a:r>
              <a:rPr lang="en-GB" dirty="0"/>
              <a:t>responses correspond to intra-cortical processing and inputs, not outputs </a:t>
            </a:r>
          </a:p>
          <a:p>
            <a:pPr marL="285750" indent="-285750">
              <a:buFont typeface="Wingdings" panose="05000000000000000000" pitchFamily="2" charset="2"/>
              <a:buChar char="Ø"/>
            </a:pPr>
            <a:r>
              <a:rPr lang="en-GB" dirty="0"/>
              <a:t>Aligned with previous findings related to high activity and energy expenditure in processing and modulation </a:t>
            </a:r>
          </a:p>
          <a:p>
            <a:pPr marL="285750" indent="-285750">
              <a:buFont typeface="Wingdings" panose="05000000000000000000" pitchFamily="2" charset="2"/>
              <a:buChar char="Ø"/>
            </a:pPr>
            <a:r>
              <a:rPr lang="en-GB" dirty="0"/>
              <a:t>Excitation or inhibition circuits?</a:t>
            </a:r>
          </a:p>
          <a:p>
            <a:pPr marL="285750" indent="-285750">
              <a:buFont typeface="Wingdings" panose="05000000000000000000" pitchFamily="2" charset="2"/>
              <a:buChar char="Ø"/>
            </a:pPr>
            <a:r>
              <a:rPr lang="en-GB" dirty="0"/>
              <a:t>Excitation increases blood flow, but inhibition might too – ambiguous data </a:t>
            </a:r>
          </a:p>
          <a:p>
            <a:pPr marL="285750" indent="-285750">
              <a:buFont typeface="Wingdings" panose="05000000000000000000" pitchFamily="2" charset="2"/>
              <a:buChar char="Ø"/>
            </a:pPr>
            <a:r>
              <a:rPr lang="en-GB" dirty="0"/>
              <a:t>Neuronal deactivation is associated with vasoconstriction and reduction in blood flow (hence reduction in BOLD signal) </a:t>
            </a:r>
            <a:endParaRPr lang="en-GB" dirty="0" smtClean="0"/>
          </a:p>
        </p:txBody>
      </p:sp>
    </p:spTree>
    <p:extLst>
      <p:ext uri="{BB962C8B-B14F-4D97-AF65-F5344CB8AC3E}">
        <p14:creationId xmlns:p14="http://schemas.microsoft.com/office/powerpoint/2010/main" val="4287992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0" y="139700"/>
            <a:ext cx="8207375" cy="579438"/>
          </a:xfrm>
        </p:spPr>
        <p:txBody>
          <a:bodyPr/>
          <a:lstStyle/>
          <a:p>
            <a:pPr eaLnBrk="1" hangingPunct="1"/>
            <a:r>
              <a:rPr lang="en-US" altLang="en-US" sz="3600" dirty="0" smtClean="0">
                <a:solidFill>
                  <a:schemeClr val="accent3"/>
                </a:solidFill>
                <a:ea typeface="ＭＳ Ｐゴシック" panose="020B0600070205080204" pitchFamily="34" charset="-128"/>
              </a:rPr>
              <a:t>Comparing </a:t>
            </a:r>
            <a:r>
              <a:rPr lang="en-US" altLang="en-US" sz="2800" dirty="0" smtClean="0">
                <a:solidFill>
                  <a:schemeClr val="accent3"/>
                </a:solidFill>
                <a:ea typeface="ＭＳ Ｐゴシック" panose="020B0600070205080204" pitchFamily="34" charset="-128"/>
              </a:rPr>
              <a:t>Electrophysiology and BOLD</a:t>
            </a:r>
          </a:p>
        </p:txBody>
      </p:sp>
      <p:pic>
        <p:nvPicPr>
          <p:cNvPr id="747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743" y="1105786"/>
            <a:ext cx="6458370" cy="484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4"/>
          <p:cNvSpPr>
            <a:spLocks noChangeArrowheads="1"/>
          </p:cNvSpPr>
          <p:nvPr/>
        </p:nvSpPr>
        <p:spPr bwMode="auto">
          <a:xfrm>
            <a:off x="1158595" y="5997575"/>
            <a:ext cx="68077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Data Source: Disbrow et al., 2000</a:t>
            </a:r>
            <a:r>
              <a:rPr lang="en-US" altLang="en-US" sz="1400" i="1" dirty="0"/>
              <a:t>, PNAS</a:t>
            </a:r>
          </a:p>
          <a:p>
            <a:pPr algn="ctr" eaLnBrk="1" hangingPunct="1"/>
            <a:r>
              <a:rPr lang="en-US" altLang="en-US" sz="1400" dirty="0"/>
              <a:t>Figure Source, Huettel, Song &amp; McCarthy,</a:t>
            </a:r>
            <a:r>
              <a:rPr lang="en-US" altLang="en-US" sz="1400" i="1" dirty="0"/>
              <a:t> Functional Magnetic Resonance Imaging</a:t>
            </a:r>
          </a:p>
        </p:txBody>
      </p:sp>
    </p:spTree>
    <p:extLst>
      <p:ext uri="{BB962C8B-B14F-4D97-AF65-F5344CB8AC3E}">
        <p14:creationId xmlns:p14="http://schemas.microsoft.com/office/powerpoint/2010/main" val="30779251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hangingPunct="1"/>
            <a:r>
              <a:rPr lang="en-US" altLang="en-US" dirty="0" smtClean="0">
                <a:solidFill>
                  <a:schemeClr val="accent3"/>
                </a:solidFill>
                <a:ea typeface="ＭＳ Ｐゴシック" panose="020B0600070205080204" pitchFamily="34" charset="-128"/>
              </a:rPr>
              <a:t>Stimulus to BOLD</a:t>
            </a:r>
          </a:p>
        </p:txBody>
      </p:sp>
      <p:pic>
        <p:nvPicPr>
          <p:cNvPr id="1187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1257300"/>
            <a:ext cx="81057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4"/>
          <p:cNvSpPr>
            <a:spLocks noChangeArrowheads="1"/>
          </p:cNvSpPr>
          <p:nvPr/>
        </p:nvSpPr>
        <p:spPr bwMode="auto">
          <a:xfrm>
            <a:off x="2024063" y="5410200"/>
            <a:ext cx="5095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Source: Arthurs &amp; Boniface, 2002, </a:t>
            </a:r>
            <a:r>
              <a:rPr lang="en-US" altLang="en-US" sz="1400" i="1" dirty="0"/>
              <a:t>Trends in Neurosciences</a:t>
            </a:r>
          </a:p>
        </p:txBody>
      </p:sp>
      <p:sp>
        <p:nvSpPr>
          <p:cNvPr id="118788" name="Oval 5"/>
          <p:cNvSpPr>
            <a:spLocks noChangeArrowheads="1"/>
          </p:cNvSpPr>
          <p:nvPr/>
        </p:nvSpPr>
        <p:spPr bwMode="auto">
          <a:xfrm>
            <a:off x="6082239" y="1152983"/>
            <a:ext cx="2057400" cy="2057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Tree>
    <p:extLst>
      <p:ext uri="{BB962C8B-B14F-4D97-AF65-F5344CB8AC3E}">
        <p14:creationId xmlns:p14="http://schemas.microsoft.com/office/powerpoint/2010/main" val="21688423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0" y="0"/>
            <a:ext cx="7540090" cy="994691"/>
          </a:xfrm>
        </p:spPr>
        <p:txBody>
          <a:bodyPr/>
          <a:lstStyle/>
          <a:p>
            <a:pPr eaLnBrk="1" hangingPunct="1"/>
            <a:r>
              <a:rPr lang="en-US" altLang="en-US" dirty="0" smtClean="0">
                <a:solidFill>
                  <a:schemeClr val="accent3"/>
                </a:solidFill>
                <a:ea typeface="ＭＳ Ｐゴシック" panose="020B0600070205080204" pitchFamily="34" charset="-128"/>
              </a:rPr>
              <a:t>Gradient Echo vs. Spin Echo</a:t>
            </a:r>
          </a:p>
        </p:txBody>
      </p:sp>
      <p:pic>
        <p:nvPicPr>
          <p:cNvPr id="120834" name="Picture 4" descr="screen-capture-1"/>
          <p:cNvPicPr>
            <a:picLocks noChangeAspect="1" noChangeArrowheads="1"/>
          </p:cNvPicPr>
          <p:nvPr/>
        </p:nvPicPr>
        <p:blipFill>
          <a:blip r:embed="rId3" cstate="email">
            <a:extLst>
              <a:ext uri="{28A0092B-C50C-407E-A947-70E740481C1C}">
                <a14:useLocalDpi xmlns:a14="http://schemas.microsoft.com/office/drawing/2010/main" val="0"/>
              </a:ext>
            </a:extLst>
          </a:blip>
          <a:srcRect l="33089" r="33823"/>
          <a:stretch>
            <a:fillRect/>
          </a:stretch>
        </p:blipFill>
        <p:spPr bwMode="auto">
          <a:xfrm>
            <a:off x="2222500" y="1853248"/>
            <a:ext cx="22860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5"/>
          <p:cNvSpPr txBox="1">
            <a:spLocks noChangeArrowheads="1"/>
          </p:cNvSpPr>
          <p:nvPr/>
        </p:nvSpPr>
        <p:spPr bwMode="auto">
          <a:xfrm>
            <a:off x="4660900" y="1853248"/>
            <a:ext cx="4800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t>Gradient Echo</a:t>
            </a:r>
          </a:p>
          <a:p>
            <a:pPr eaLnBrk="1" hangingPunct="1">
              <a:buFontTx/>
              <a:buChar char="•"/>
            </a:pPr>
            <a:r>
              <a:rPr lang="en-US" altLang="en-US" sz="2000" dirty="0"/>
              <a:t> high SNR</a:t>
            </a:r>
          </a:p>
          <a:p>
            <a:pPr eaLnBrk="1" hangingPunct="1">
              <a:buFontTx/>
              <a:buChar char="•"/>
            </a:pPr>
            <a:r>
              <a:rPr lang="en-US" altLang="en-US" sz="2000" dirty="0"/>
              <a:t> strong contribution of vessels</a:t>
            </a:r>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r>
              <a:rPr lang="en-US" altLang="en-US" sz="2000" dirty="0"/>
              <a:t>Spin Echo</a:t>
            </a:r>
          </a:p>
          <a:p>
            <a:pPr eaLnBrk="1" hangingPunct="1">
              <a:buFontTx/>
              <a:buChar char="•"/>
            </a:pPr>
            <a:r>
              <a:rPr lang="en-US" altLang="en-US" sz="2000" dirty="0"/>
              <a:t> lower SNR</a:t>
            </a:r>
          </a:p>
          <a:p>
            <a:pPr eaLnBrk="1" hangingPunct="1">
              <a:buFontTx/>
              <a:buChar char="•"/>
            </a:pPr>
            <a:r>
              <a:rPr lang="en-US" altLang="en-US" sz="2000" dirty="0"/>
              <a:t> weaker contribution of vessels</a:t>
            </a:r>
          </a:p>
        </p:txBody>
      </p:sp>
      <p:sp>
        <p:nvSpPr>
          <p:cNvPr id="120836" name="Text Box 6"/>
          <p:cNvSpPr txBox="1">
            <a:spLocks noChangeArrowheads="1"/>
          </p:cNvSpPr>
          <p:nvPr/>
        </p:nvSpPr>
        <p:spPr bwMode="auto">
          <a:xfrm>
            <a:off x="2222500" y="5851880"/>
            <a:ext cx="396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i="1" dirty="0"/>
              <a:t>Source: Logothetis, 2008, Nature</a:t>
            </a:r>
          </a:p>
        </p:txBody>
      </p:sp>
    </p:spTree>
    <p:extLst>
      <p:ext uri="{BB962C8B-B14F-4D97-AF65-F5344CB8AC3E}">
        <p14:creationId xmlns:p14="http://schemas.microsoft.com/office/powerpoint/2010/main" val="30677624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37570" y="-14978"/>
            <a:ext cx="7055380" cy="1400530"/>
          </a:xfrm>
        </p:spPr>
        <p:txBody>
          <a:bodyPr/>
          <a:lstStyle/>
          <a:p>
            <a:pPr eaLnBrk="1" hangingPunct="1"/>
            <a:r>
              <a:rPr lang="en-US" altLang="en-US" dirty="0" smtClean="0">
                <a:solidFill>
                  <a:schemeClr val="accent3"/>
                </a:solidFill>
                <a:ea typeface="ＭＳ Ｐゴシック" panose="020B0600070205080204" pitchFamily="34" charset="-128"/>
              </a:rPr>
              <a:t>The Concise Summary</a:t>
            </a:r>
          </a:p>
        </p:txBody>
      </p:sp>
      <p:pic>
        <p:nvPicPr>
          <p:cNvPr id="1228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0" y="1181100"/>
            <a:ext cx="902049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182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718"/>
            <a:ext cx="7670800" cy="1400530"/>
          </a:xfrm>
        </p:spPr>
        <p:txBody>
          <a:bodyPr/>
          <a:lstStyle/>
          <a:p>
            <a:r>
              <a:rPr lang="en-US" sz="4000" dirty="0" smtClean="0">
                <a:solidFill>
                  <a:schemeClr val="accent3"/>
                </a:solidFill>
              </a:rPr>
              <a:t>Physics of Magnetic Resonance Imaging (MRI)</a:t>
            </a:r>
            <a:endParaRPr lang="en-US" sz="4000" dirty="0">
              <a:solidFill>
                <a:schemeClr val="accent3"/>
              </a:solidFill>
            </a:endParaRPr>
          </a:p>
        </p:txBody>
      </p:sp>
      <p:sp>
        <p:nvSpPr>
          <p:cNvPr id="3" name="Content Placeholder 2"/>
          <p:cNvSpPr>
            <a:spLocks noGrp="1"/>
          </p:cNvSpPr>
          <p:nvPr>
            <p:ph idx="1"/>
          </p:nvPr>
        </p:nvSpPr>
        <p:spPr>
          <a:xfrm>
            <a:off x="926172" y="1821766"/>
            <a:ext cx="7637031" cy="4719711"/>
          </a:xfrm>
        </p:spPr>
        <p:txBody>
          <a:bodyPr>
            <a:normAutofit/>
          </a:bodyPr>
          <a:lstStyle/>
          <a:p>
            <a:r>
              <a:rPr lang="en-US" sz="2800" dirty="0" smtClean="0"/>
              <a:t>Physics</a:t>
            </a:r>
          </a:p>
          <a:p>
            <a:pPr lvl="1"/>
            <a:r>
              <a:rPr lang="en-US" sz="2400" dirty="0"/>
              <a:t>Hydrogen Ions</a:t>
            </a:r>
          </a:p>
          <a:p>
            <a:pPr lvl="1"/>
            <a:r>
              <a:rPr lang="en-US" sz="2400" dirty="0"/>
              <a:t>Nuclear spin: </a:t>
            </a:r>
            <a:r>
              <a:rPr lang="en-US" sz="2400" dirty="0" smtClean="0"/>
              <a:t>precession</a:t>
            </a:r>
          </a:p>
          <a:p>
            <a:pPr lvl="1"/>
            <a:r>
              <a:rPr lang="en-US" sz="2400" dirty="0"/>
              <a:t>Lamour Equation</a:t>
            </a:r>
          </a:p>
          <a:p>
            <a:pPr lvl="1"/>
            <a:r>
              <a:rPr lang="en-US" sz="2400" dirty="0" smtClean="0"/>
              <a:t>Radio frequency pulse</a:t>
            </a:r>
          </a:p>
          <a:p>
            <a:pPr lvl="1"/>
            <a:r>
              <a:rPr lang="en-US" sz="2400" dirty="0" smtClean="0"/>
              <a:t>T1 recovery, T2 decay</a:t>
            </a:r>
          </a:p>
          <a:p>
            <a:pPr marL="0" indent="0">
              <a:buNone/>
            </a:pPr>
            <a:endParaRPr lang="en-US" dirty="0" smtClean="0"/>
          </a:p>
        </p:txBody>
      </p:sp>
    </p:spTree>
    <p:extLst>
      <p:ext uri="{BB962C8B-B14F-4D97-AF65-F5344CB8AC3E}">
        <p14:creationId xmlns:p14="http://schemas.microsoft.com/office/powerpoint/2010/main" val="6087920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18"/>
            <a:ext cx="7055380" cy="1400530"/>
          </a:xfrm>
        </p:spPr>
        <p:txBody>
          <a:bodyPr/>
          <a:lstStyle/>
          <a:p>
            <a:r>
              <a:rPr lang="en-GB" dirty="0" smtClean="0">
                <a:solidFill>
                  <a:schemeClr val="accent3"/>
                </a:solidFill>
              </a:rPr>
              <a:t>Advantages of BOLD</a:t>
            </a:r>
            <a:endParaRPr lang="en-GB" dirty="0">
              <a:solidFill>
                <a:schemeClr val="accent3"/>
              </a:solidFill>
            </a:endParaRPr>
          </a:p>
        </p:txBody>
      </p:sp>
      <p:sp>
        <p:nvSpPr>
          <p:cNvPr id="3" name="Content Placeholder 2"/>
          <p:cNvSpPr>
            <a:spLocks noGrp="1"/>
          </p:cNvSpPr>
          <p:nvPr>
            <p:ph idx="1"/>
          </p:nvPr>
        </p:nvSpPr>
        <p:spPr>
          <a:xfrm>
            <a:off x="0" y="939800"/>
            <a:ext cx="8509000" cy="5918199"/>
          </a:xfrm>
        </p:spPr>
        <p:txBody>
          <a:bodyPr/>
          <a:lstStyle/>
          <a:p>
            <a:r>
              <a:rPr lang="en-GB" sz="2800" dirty="0" smtClean="0"/>
              <a:t>EEG </a:t>
            </a:r>
            <a:r>
              <a:rPr lang="en-GB" sz="2800" dirty="0"/>
              <a:t>/ MEG – Poor spatial localisation, high number of electrodes needed </a:t>
            </a:r>
          </a:p>
          <a:p>
            <a:r>
              <a:rPr lang="en-GB" sz="2800" dirty="0"/>
              <a:t>PET – Invasive and need to use potentially toxic contrast</a:t>
            </a:r>
          </a:p>
          <a:p>
            <a:r>
              <a:rPr lang="en-GB" sz="2800" dirty="0"/>
              <a:t>Non-invasive</a:t>
            </a:r>
          </a:p>
          <a:p>
            <a:r>
              <a:rPr lang="en-GB" sz="2800" dirty="0"/>
              <a:t>Increasing availability </a:t>
            </a:r>
          </a:p>
          <a:p>
            <a:r>
              <a:rPr lang="en-GB" sz="2800" dirty="0"/>
              <a:t>High spatial and </a:t>
            </a:r>
            <a:r>
              <a:rPr lang="en-GB" sz="2800" dirty="0" smtClean="0"/>
              <a:t>temporal resolution </a:t>
            </a:r>
            <a:endParaRPr lang="en-GB" sz="2800" dirty="0"/>
          </a:p>
          <a:p>
            <a:r>
              <a:rPr lang="en-GB" sz="2800" dirty="0"/>
              <a:t>Enables </a:t>
            </a:r>
            <a:r>
              <a:rPr lang="en-GB" sz="2800" dirty="0" smtClean="0"/>
              <a:t>visualising of </a:t>
            </a:r>
            <a:r>
              <a:rPr lang="en-GB" sz="2800" dirty="0"/>
              <a:t>entire </a:t>
            </a:r>
            <a:r>
              <a:rPr lang="en-GB" sz="2800" dirty="0" smtClean="0"/>
              <a:t>brain areas/networks </a:t>
            </a:r>
            <a:r>
              <a:rPr lang="en-GB" sz="2800" dirty="0"/>
              <a:t>engaged in specific activities </a:t>
            </a:r>
          </a:p>
          <a:p>
            <a:endParaRPr lang="en-GB" dirty="0"/>
          </a:p>
        </p:txBody>
      </p:sp>
    </p:spTree>
    <p:extLst>
      <p:ext uri="{BB962C8B-B14F-4D97-AF65-F5344CB8AC3E}">
        <p14:creationId xmlns:p14="http://schemas.microsoft.com/office/powerpoint/2010/main" val="10154232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7055380" cy="1400530"/>
          </a:xfrm>
        </p:spPr>
        <p:txBody>
          <a:bodyPr/>
          <a:lstStyle/>
          <a:p>
            <a:pPr>
              <a:defRPr/>
            </a:pPr>
            <a:r>
              <a:rPr lang="en-GB" dirty="0" smtClean="0">
                <a:solidFill>
                  <a:schemeClr val="accent3"/>
                </a:solidFill>
              </a:rPr>
              <a:t>Disadvantages of BOLD </a:t>
            </a:r>
          </a:p>
        </p:txBody>
      </p:sp>
      <p:sp>
        <p:nvSpPr>
          <p:cNvPr id="38915" name="Rectangle 3"/>
          <p:cNvSpPr>
            <a:spLocks noGrp="1" noChangeArrowheads="1"/>
          </p:cNvSpPr>
          <p:nvPr>
            <p:ph type="body" idx="1"/>
          </p:nvPr>
        </p:nvSpPr>
        <p:spPr>
          <a:xfrm>
            <a:off x="216726" y="1083029"/>
            <a:ext cx="8495474" cy="5367337"/>
          </a:xfrm>
          <a:noFill/>
          <a:extLst>
            <a:ext uri="{909E8E84-426E-40DD-AFC4-6F175D3DCCD1}">
              <a14:hiddenFill xmlns:a14="http://schemas.microsoft.com/office/drawing/2010/main">
                <a:solidFill>
                  <a:srgbClr val="FFFFFF"/>
                </a:solidFill>
              </a14:hiddenFill>
            </a:ext>
          </a:extLst>
        </p:spPr>
        <p:txBody>
          <a:bodyPr>
            <a:noAutofit/>
          </a:bodyPr>
          <a:lstStyle/>
          <a:p>
            <a:pPr>
              <a:lnSpc>
                <a:spcPct val="90000"/>
              </a:lnSpc>
            </a:pPr>
            <a:r>
              <a:rPr lang="en-GB" altLang="en-US" sz="2800" dirty="0" smtClean="0">
                <a:effectLst/>
              </a:rPr>
              <a:t>Surrogate signal of haemodynamic activity –</a:t>
            </a:r>
          </a:p>
          <a:p>
            <a:pPr>
              <a:lnSpc>
                <a:spcPct val="90000"/>
              </a:lnSpc>
            </a:pPr>
            <a:r>
              <a:rPr lang="en-GB" altLang="en-US" sz="2800" dirty="0" smtClean="0">
                <a:effectLst/>
              </a:rPr>
              <a:t>Neuronal mass activity and not activity of specific neuronal units = Pseudoneural activity </a:t>
            </a:r>
          </a:p>
          <a:p>
            <a:pPr>
              <a:lnSpc>
                <a:spcPct val="90000"/>
              </a:lnSpc>
            </a:pPr>
            <a:r>
              <a:rPr lang="en-GB" altLang="en-US" sz="2800" dirty="0" smtClean="0">
                <a:effectLst/>
              </a:rPr>
              <a:t>Circuitry and functional organisation of the brain not fully understood</a:t>
            </a:r>
          </a:p>
          <a:p>
            <a:pPr>
              <a:lnSpc>
                <a:spcPct val="90000"/>
              </a:lnSpc>
            </a:pPr>
            <a:r>
              <a:rPr lang="en-GB" altLang="en-US" sz="2800" dirty="0" smtClean="0">
                <a:effectLst/>
              </a:rPr>
              <a:t>Difficult to differentiate between excitation/inhibition and neuromodulation </a:t>
            </a:r>
          </a:p>
          <a:p>
            <a:pPr>
              <a:lnSpc>
                <a:spcPct val="90000"/>
              </a:lnSpc>
            </a:pPr>
            <a:r>
              <a:rPr lang="en-GB" altLang="en-US" sz="2800" dirty="0" smtClean="0">
                <a:effectLst/>
              </a:rPr>
              <a:t>Signal intensity does not accurately differentiate between:</a:t>
            </a:r>
          </a:p>
          <a:p>
            <a:pPr lvl="1">
              <a:lnSpc>
                <a:spcPct val="90000"/>
              </a:lnSpc>
            </a:pPr>
            <a:r>
              <a:rPr lang="en-GB" altLang="en-US" sz="2400" dirty="0" smtClean="0">
                <a:effectLst/>
              </a:rPr>
              <a:t>Different brain regions</a:t>
            </a:r>
          </a:p>
          <a:p>
            <a:pPr lvl="1">
              <a:lnSpc>
                <a:spcPct val="90000"/>
              </a:lnSpc>
            </a:pPr>
            <a:r>
              <a:rPr lang="en-GB" altLang="en-US" sz="2400" dirty="0" smtClean="0">
                <a:effectLst/>
              </a:rPr>
              <a:t>Different tasks within the same region </a:t>
            </a:r>
          </a:p>
          <a:p>
            <a:pPr>
              <a:lnSpc>
                <a:spcPct val="90000"/>
              </a:lnSpc>
              <a:buFont typeface="Wingdings" panose="05000000000000000000" pitchFamily="2" charset="2"/>
              <a:buNone/>
            </a:pPr>
            <a:endParaRPr lang="en-GB" altLang="en-US" sz="3200" dirty="0" smtClean="0">
              <a:effectLst/>
            </a:endParaRPr>
          </a:p>
          <a:p>
            <a:pPr>
              <a:lnSpc>
                <a:spcPct val="90000"/>
              </a:lnSpc>
              <a:buFont typeface="Wingdings" panose="05000000000000000000" pitchFamily="2" charset="2"/>
              <a:buNone/>
            </a:pPr>
            <a:endParaRPr lang="en-GB" altLang="en-US" sz="2400" dirty="0" smtClean="0">
              <a:effectLst/>
            </a:endParaRPr>
          </a:p>
        </p:txBody>
      </p:sp>
      <p:sp>
        <p:nvSpPr>
          <p:cNvPr id="38916" name="Text Box 4"/>
          <p:cNvSpPr txBox="1">
            <a:spLocks noChangeArrowheads="1"/>
          </p:cNvSpPr>
          <p:nvPr/>
        </p:nvSpPr>
        <p:spPr bwMode="auto">
          <a:xfrm>
            <a:off x="2952750" y="6450367"/>
            <a:ext cx="6191250" cy="461963"/>
          </a:xfrm>
          <a:prstGeom prst="rect">
            <a:avLst/>
          </a:prstGeom>
          <a:noFill/>
          <a:ln w="9525">
            <a:noFill/>
            <a:miter lim="800000"/>
            <a:headEnd/>
            <a:tailEnd/>
          </a:ln>
        </p:spPr>
        <p:txBody>
          <a:bodyPr>
            <a:spAutoFit/>
          </a:bodyPr>
          <a:lstStyle/>
          <a:p>
            <a:pPr>
              <a:spcBef>
                <a:spcPct val="50000"/>
              </a:spcBef>
              <a:buClr>
                <a:schemeClr val="hlink"/>
              </a:buClr>
              <a:buSzPct val="75000"/>
              <a:buFont typeface="Wingdings" pitchFamily="2" charset="2"/>
              <a:buNone/>
              <a:defRPr/>
            </a:pPr>
            <a:r>
              <a:rPr lang="en-GB" sz="1200" dirty="0">
                <a:effectLst>
                  <a:outerShdw blurRad="38100" dist="38100" dir="2700000" algn="tl">
                    <a:srgbClr val="010199"/>
                  </a:outerShdw>
                </a:effectLst>
                <a:latin typeface="Arial" charset="0"/>
              </a:rPr>
              <a:t>Logothetis, N. K. 2008, "What we can and cannot do with fMRI", </a:t>
            </a:r>
            <a:r>
              <a:rPr lang="en-GB" sz="1200" i="1" dirty="0">
                <a:effectLst>
                  <a:outerShdw blurRad="38100" dist="38100" dir="2700000" algn="tl">
                    <a:srgbClr val="010199"/>
                  </a:outerShdw>
                </a:effectLst>
                <a:latin typeface="Arial" charset="0"/>
              </a:rPr>
              <a:t>Nature</a:t>
            </a:r>
            <a:r>
              <a:rPr lang="en-GB" sz="1200" dirty="0">
                <a:effectLst>
                  <a:outerShdw blurRad="38100" dist="38100" dir="2700000" algn="tl">
                    <a:srgbClr val="010199"/>
                  </a:outerShdw>
                </a:effectLst>
                <a:latin typeface="Arial" charset="0"/>
              </a:rPr>
              <a:t>, vol. 453, pp. 869-877</a:t>
            </a:r>
          </a:p>
        </p:txBody>
      </p:sp>
    </p:spTree>
    <p:extLst>
      <p:ext uri="{BB962C8B-B14F-4D97-AF65-F5344CB8AC3E}">
        <p14:creationId xmlns:p14="http://schemas.microsoft.com/office/powerpoint/2010/main" val="1391740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blinds(horizontal)">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blinds(horizontal)">
                                      <p:cBhvr>
                                        <p:cTn id="12" dur="500"/>
                                        <p:tgtEl>
                                          <p:spTgt spid="38915">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animEffect transition="in" filter="blinds(horizontal)">
                                      <p:cBhvr>
                                        <p:cTn id="15" dur="500"/>
                                        <p:tgtEl>
                                          <p:spTgt spid="3891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8915">
                                            <p:txEl>
                                              <p:pRg st="3" end="3"/>
                                            </p:txEl>
                                          </p:spTgt>
                                        </p:tgtEl>
                                        <p:attrNameLst>
                                          <p:attrName>style.visibility</p:attrName>
                                        </p:attrNameLst>
                                      </p:cBhvr>
                                      <p:to>
                                        <p:strVal val="visible"/>
                                      </p:to>
                                    </p:set>
                                    <p:animEffect transition="in" filter="blinds(horizontal)">
                                      <p:cBhvr>
                                        <p:cTn id="20" dur="500"/>
                                        <p:tgtEl>
                                          <p:spTgt spid="38915">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8915">
                                            <p:txEl>
                                              <p:pRg st="4" end="4"/>
                                            </p:txEl>
                                          </p:spTgt>
                                        </p:tgtEl>
                                        <p:attrNameLst>
                                          <p:attrName>style.visibility</p:attrName>
                                        </p:attrNameLst>
                                      </p:cBhvr>
                                      <p:to>
                                        <p:strVal val="visible"/>
                                      </p:to>
                                    </p:set>
                                    <p:animEffect transition="in" filter="blinds(horizontal)">
                                      <p:cBhvr>
                                        <p:cTn id="25" dur="500"/>
                                        <p:tgtEl>
                                          <p:spTgt spid="38915">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8915">
                                            <p:txEl>
                                              <p:pRg st="5" end="5"/>
                                            </p:txEl>
                                          </p:spTgt>
                                        </p:tgtEl>
                                        <p:attrNameLst>
                                          <p:attrName>style.visibility</p:attrName>
                                        </p:attrNameLst>
                                      </p:cBhvr>
                                      <p:to>
                                        <p:strVal val="visible"/>
                                      </p:to>
                                    </p:set>
                                    <p:animEffect transition="in" filter="blinds(horizontal)">
                                      <p:cBhvr>
                                        <p:cTn id="28" dur="500"/>
                                        <p:tgtEl>
                                          <p:spTgt spid="38915">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8915">
                                            <p:txEl>
                                              <p:pRg st="6" end="6"/>
                                            </p:txEl>
                                          </p:spTgt>
                                        </p:tgtEl>
                                        <p:attrNameLst>
                                          <p:attrName>style.visibility</p:attrName>
                                        </p:attrNameLst>
                                      </p:cBhvr>
                                      <p:to>
                                        <p:strVal val="visible"/>
                                      </p:to>
                                    </p:set>
                                    <p:animEffect transition="in" filter="blinds(horizontal)">
                                      <p:cBhvr>
                                        <p:cTn id="31"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018"/>
            <a:ext cx="8204200" cy="1400530"/>
          </a:xfrm>
        </p:spPr>
        <p:txBody>
          <a:bodyPr/>
          <a:lstStyle/>
          <a:p>
            <a:r>
              <a:rPr lang="en-GB" dirty="0">
                <a:solidFill>
                  <a:schemeClr val="accent3"/>
                </a:solidFill>
              </a:rPr>
              <a:t>Disadvantages of </a:t>
            </a:r>
            <a:r>
              <a:rPr lang="en-GB" dirty="0" smtClean="0">
                <a:solidFill>
                  <a:schemeClr val="accent3"/>
                </a:solidFill>
              </a:rPr>
              <a:t>BOLD cont..</a:t>
            </a:r>
            <a:endParaRPr lang="en-GB" dirty="0"/>
          </a:p>
        </p:txBody>
      </p:sp>
      <p:sp>
        <p:nvSpPr>
          <p:cNvPr id="3" name="Content Placeholder 2"/>
          <p:cNvSpPr>
            <a:spLocks noGrp="1"/>
          </p:cNvSpPr>
          <p:nvPr>
            <p:ph idx="1"/>
          </p:nvPr>
        </p:nvSpPr>
        <p:spPr>
          <a:xfrm>
            <a:off x="114300" y="1968501"/>
            <a:ext cx="8775700" cy="2514600"/>
          </a:xfrm>
        </p:spPr>
        <p:txBody>
          <a:bodyPr>
            <a:normAutofit/>
          </a:bodyPr>
          <a:lstStyle/>
          <a:p>
            <a:r>
              <a:rPr lang="en-GB" sz="2800" dirty="0" smtClean="0"/>
              <a:t>Indirect measure of oxygen consumption</a:t>
            </a:r>
          </a:p>
          <a:p>
            <a:r>
              <a:rPr lang="en-GB" sz="2800" dirty="0" smtClean="0"/>
              <a:t>Pathology will heavily influence data collected</a:t>
            </a:r>
          </a:p>
          <a:p>
            <a:endParaRPr lang="en-GB" sz="2800" dirty="0"/>
          </a:p>
        </p:txBody>
      </p:sp>
    </p:spTree>
    <p:extLst>
      <p:ext uri="{BB962C8B-B14F-4D97-AF65-F5344CB8AC3E}">
        <p14:creationId xmlns:p14="http://schemas.microsoft.com/office/powerpoint/2010/main" val="25659459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8229600" cy="1139825"/>
          </a:xfrm>
        </p:spPr>
        <p:txBody>
          <a:bodyPr/>
          <a:lstStyle/>
          <a:p>
            <a:pPr>
              <a:defRPr/>
            </a:pPr>
            <a:r>
              <a:rPr lang="en-GB" sz="4400" dirty="0" smtClean="0">
                <a:solidFill>
                  <a:schemeClr val="accent3"/>
                </a:solidFill>
              </a:rPr>
              <a:t>fMRI Study Designs</a:t>
            </a:r>
            <a:r>
              <a:rPr lang="en-GB" sz="4400" dirty="0" smtClean="0">
                <a:solidFill>
                  <a:schemeClr val="accent3"/>
                </a:solidFill>
                <a:effectLst/>
              </a:rPr>
              <a:t> </a:t>
            </a:r>
          </a:p>
        </p:txBody>
      </p:sp>
      <p:sp>
        <p:nvSpPr>
          <p:cNvPr id="34819" name="Rectangle 3"/>
          <p:cNvSpPr>
            <a:spLocks noGrp="1" noChangeArrowheads="1"/>
          </p:cNvSpPr>
          <p:nvPr>
            <p:ph type="body" idx="1"/>
          </p:nvPr>
        </p:nvSpPr>
        <p:spPr>
          <a:xfrm>
            <a:off x="323850" y="1412875"/>
            <a:ext cx="8351838" cy="4608513"/>
          </a:xfrm>
          <a:noFill/>
          <a:extLst>
            <a:ext uri="{909E8E84-426E-40DD-AFC4-6F175D3DCCD1}">
              <a14:hiddenFill xmlns:a14="http://schemas.microsoft.com/office/drawing/2010/main">
                <a:solidFill>
                  <a:srgbClr val="FFFFFF"/>
                </a:solidFill>
              </a14:hiddenFill>
            </a:ext>
          </a:extLst>
        </p:spPr>
        <p:txBody>
          <a:bodyPr>
            <a:normAutofit lnSpcReduction="10000"/>
          </a:bodyPr>
          <a:lstStyle/>
          <a:p>
            <a:r>
              <a:rPr lang="en-GB" altLang="en-US" sz="2800" dirty="0" smtClean="0">
                <a:effectLst/>
              </a:rPr>
              <a:t>Main types of study design:</a:t>
            </a:r>
          </a:p>
          <a:p>
            <a:pPr lvl="1"/>
            <a:r>
              <a:rPr lang="en-GB" altLang="en-US" sz="2400" dirty="0" smtClean="0">
                <a:effectLst/>
              </a:rPr>
              <a:t>Block design</a:t>
            </a:r>
          </a:p>
          <a:p>
            <a:pPr lvl="2"/>
            <a:r>
              <a:rPr lang="en-GB" altLang="en-US" sz="2000" dirty="0" smtClean="0">
                <a:effectLst/>
              </a:rPr>
              <a:t>Consecutive tasks in pre-defined time intervals (also referred to as “epochs”)</a:t>
            </a:r>
          </a:p>
          <a:p>
            <a:pPr lvl="2">
              <a:buFont typeface="Wingdings" panose="05000000000000000000" pitchFamily="2" charset="2"/>
              <a:buNone/>
            </a:pPr>
            <a:endParaRPr lang="en-GB" altLang="en-US" sz="2000" dirty="0" smtClean="0">
              <a:effectLst/>
            </a:endParaRPr>
          </a:p>
          <a:p>
            <a:pPr lvl="1"/>
            <a:r>
              <a:rPr lang="en-GB" altLang="en-US" sz="2400" dirty="0" smtClean="0">
                <a:effectLst/>
              </a:rPr>
              <a:t>Event-related </a:t>
            </a:r>
          </a:p>
          <a:p>
            <a:pPr lvl="2"/>
            <a:r>
              <a:rPr lang="en-GB" altLang="en-US" sz="2000" dirty="0" smtClean="0">
                <a:effectLst/>
              </a:rPr>
              <a:t>Stimuli (events or trials) are presented</a:t>
            </a:r>
          </a:p>
          <a:p>
            <a:pPr lvl="2"/>
            <a:r>
              <a:rPr lang="en-GB" altLang="en-US" sz="2000" dirty="0" smtClean="0">
                <a:effectLst/>
              </a:rPr>
              <a:t>Higher image acquisition rates (1/sec)</a:t>
            </a:r>
          </a:p>
          <a:p>
            <a:pPr lvl="2"/>
            <a:endParaRPr lang="en-GB" altLang="en-US" sz="2000" dirty="0" smtClean="0">
              <a:effectLst/>
            </a:endParaRPr>
          </a:p>
          <a:p>
            <a:r>
              <a:rPr lang="en-GB" altLang="en-US" sz="2800" dirty="0" smtClean="0">
                <a:effectLst/>
              </a:rPr>
              <a:t>5 minutes of scanning can result in over 80 MB of data! </a:t>
            </a:r>
          </a:p>
          <a:p>
            <a:pPr lvl="2"/>
            <a:endParaRPr lang="en-GB" altLang="en-US" sz="2000" i="1" dirty="0" smtClean="0">
              <a:effectLst/>
            </a:endParaRPr>
          </a:p>
          <a:p>
            <a:endParaRPr lang="en-GB" altLang="en-US" sz="2800" dirty="0" smtClean="0">
              <a:effectLst/>
            </a:endParaRPr>
          </a:p>
        </p:txBody>
      </p:sp>
    </p:spTree>
    <p:extLst>
      <p:ext uri="{BB962C8B-B14F-4D97-AF65-F5344CB8AC3E}">
        <p14:creationId xmlns:p14="http://schemas.microsoft.com/office/powerpoint/2010/main" val="37588700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3615"/>
            <a:ext cx="7055380" cy="1400530"/>
          </a:xfrm>
        </p:spPr>
        <p:txBody>
          <a:bodyPr/>
          <a:lstStyle/>
          <a:p>
            <a:pPr>
              <a:defRPr/>
            </a:pPr>
            <a:r>
              <a:rPr lang="en-GB" dirty="0" smtClean="0">
                <a:solidFill>
                  <a:schemeClr val="accent3"/>
                </a:solidFill>
              </a:rPr>
              <a:t>Example of fMRI Protocol</a:t>
            </a:r>
            <a:r>
              <a:rPr lang="en-GB" dirty="0" smtClean="0">
                <a:solidFill>
                  <a:schemeClr val="accent3"/>
                </a:solidFill>
                <a:effectLst/>
              </a:rPr>
              <a:t>   </a:t>
            </a:r>
          </a:p>
        </p:txBody>
      </p:sp>
      <p:pic>
        <p:nvPicPr>
          <p:cNvPr id="35843" name="Picture 3" descr="bold3 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288" y="1773238"/>
            <a:ext cx="61277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908175" y="3925888"/>
            <a:ext cx="4752975" cy="2932112"/>
            <a:chOff x="1882" y="2478"/>
            <a:chExt cx="2994" cy="1847"/>
          </a:xfrm>
        </p:grpSpPr>
        <p:sp>
          <p:nvSpPr>
            <p:cNvPr id="35850" name="Oval 5"/>
            <p:cNvSpPr>
              <a:spLocks noChangeArrowheads="1"/>
            </p:cNvSpPr>
            <p:nvPr/>
          </p:nvSpPr>
          <p:spPr bwMode="auto">
            <a:xfrm>
              <a:off x="1882" y="2478"/>
              <a:ext cx="182" cy="22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35851" name="Line 6"/>
            <p:cNvSpPr>
              <a:spLocks noChangeShapeType="1"/>
            </p:cNvSpPr>
            <p:nvPr/>
          </p:nvSpPr>
          <p:spPr bwMode="auto">
            <a:xfrm>
              <a:off x="2018" y="2671"/>
              <a:ext cx="1088" cy="127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35852" name="Text Box 7"/>
            <p:cNvSpPr txBox="1">
              <a:spLocks noChangeArrowheads="1"/>
            </p:cNvSpPr>
            <p:nvPr/>
          </p:nvSpPr>
          <p:spPr bwMode="auto">
            <a:xfrm>
              <a:off x="3152" y="3748"/>
              <a:ext cx="172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dirty="0"/>
                <a:t>Initial “Dip” – decrease in BOLD signal due to O</a:t>
              </a:r>
              <a:r>
                <a:rPr lang="en-GB" altLang="en-US" baseline="-25000" dirty="0"/>
                <a:t>2 </a:t>
              </a:r>
              <a:r>
                <a:rPr lang="en-GB" altLang="en-US" dirty="0"/>
                <a:t>consumption</a:t>
              </a:r>
              <a:endParaRPr lang="en-US" altLang="en-US" dirty="0"/>
            </a:p>
          </p:txBody>
        </p:sp>
      </p:grpSp>
      <p:grpSp>
        <p:nvGrpSpPr>
          <p:cNvPr id="3" name="Group 14"/>
          <p:cNvGrpSpPr>
            <a:grpSpLocks/>
          </p:cNvGrpSpPr>
          <p:nvPr/>
        </p:nvGrpSpPr>
        <p:grpSpPr bwMode="auto">
          <a:xfrm>
            <a:off x="2771775" y="1052513"/>
            <a:ext cx="6227763" cy="2160587"/>
            <a:chOff x="1746" y="663"/>
            <a:chExt cx="3923" cy="1361"/>
          </a:xfrm>
        </p:grpSpPr>
        <p:grpSp>
          <p:nvGrpSpPr>
            <p:cNvPr id="35846" name="Group 13"/>
            <p:cNvGrpSpPr>
              <a:grpSpLocks/>
            </p:cNvGrpSpPr>
            <p:nvPr/>
          </p:nvGrpSpPr>
          <p:grpSpPr bwMode="auto">
            <a:xfrm>
              <a:off x="1746" y="981"/>
              <a:ext cx="2540" cy="1043"/>
              <a:chOff x="1746" y="981"/>
              <a:chExt cx="2540" cy="1043"/>
            </a:xfrm>
          </p:grpSpPr>
          <p:sp>
            <p:nvSpPr>
              <p:cNvPr id="35848" name="Oval 9"/>
              <p:cNvSpPr>
                <a:spLocks noChangeArrowheads="1"/>
              </p:cNvSpPr>
              <p:nvPr/>
            </p:nvSpPr>
            <p:spPr bwMode="auto">
              <a:xfrm>
                <a:off x="1746" y="1797"/>
                <a:ext cx="181" cy="22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35849" name="Line 10"/>
              <p:cNvSpPr>
                <a:spLocks noChangeShapeType="1"/>
              </p:cNvSpPr>
              <p:nvPr/>
            </p:nvSpPr>
            <p:spPr bwMode="auto">
              <a:xfrm flipV="1">
                <a:off x="1927" y="981"/>
                <a:ext cx="2359" cy="906"/>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grpSp>
        <p:sp>
          <p:nvSpPr>
            <p:cNvPr id="35847" name="Text Box 11"/>
            <p:cNvSpPr txBox="1">
              <a:spLocks noChangeArrowheads="1"/>
            </p:cNvSpPr>
            <p:nvPr/>
          </p:nvSpPr>
          <p:spPr bwMode="auto">
            <a:xfrm>
              <a:off x="4286" y="663"/>
              <a:ext cx="1383"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dirty="0"/>
                <a:t>Delay between the stimulus and the vascular changes – might take up to 6 secs</a:t>
              </a:r>
              <a:endParaRPr lang="en-US" altLang="en-US" dirty="0"/>
            </a:p>
          </p:txBody>
        </p:sp>
      </p:grpSp>
    </p:spTree>
    <p:extLst>
      <p:ext uri="{BB962C8B-B14F-4D97-AF65-F5344CB8AC3E}">
        <p14:creationId xmlns:p14="http://schemas.microsoft.com/office/powerpoint/2010/main" val="1362664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20918"/>
            <a:ext cx="8064500" cy="1400530"/>
          </a:xfrm>
        </p:spPr>
        <p:txBody>
          <a:bodyPr/>
          <a:lstStyle/>
          <a:p>
            <a:pPr>
              <a:defRPr/>
            </a:pPr>
            <a:r>
              <a:rPr lang="en-GB" dirty="0" smtClean="0">
                <a:solidFill>
                  <a:schemeClr val="accent3"/>
                </a:solidFill>
              </a:rPr>
              <a:t>fMRI Image Processing</a:t>
            </a:r>
            <a:r>
              <a:rPr lang="en-GB" dirty="0" smtClean="0">
                <a:solidFill>
                  <a:schemeClr val="accent3"/>
                </a:solidFill>
                <a:effectLst/>
              </a:rPr>
              <a:t> </a:t>
            </a:r>
            <a:r>
              <a:rPr lang="en-GB" dirty="0" smtClean="0">
                <a:solidFill>
                  <a:schemeClr val="accent3"/>
                </a:solidFill>
              </a:rPr>
              <a:t>Stages</a:t>
            </a:r>
            <a:r>
              <a:rPr lang="en-GB" dirty="0" smtClean="0">
                <a:solidFill>
                  <a:schemeClr val="accent3"/>
                </a:solidFill>
                <a:effectLst/>
              </a:rPr>
              <a:t>  </a:t>
            </a:r>
          </a:p>
        </p:txBody>
      </p:sp>
      <p:sp>
        <p:nvSpPr>
          <p:cNvPr id="36867" name="Rectangle 3"/>
          <p:cNvSpPr>
            <a:spLocks noGrp="1" noChangeArrowheads="1"/>
          </p:cNvSpPr>
          <p:nvPr>
            <p:ph type="body" idx="1"/>
          </p:nvPr>
        </p:nvSpPr>
        <p:spPr>
          <a:xfrm>
            <a:off x="179388" y="1777048"/>
            <a:ext cx="3671887" cy="4675187"/>
          </a:xfrm>
          <a:noFill/>
          <a:extLst>
            <a:ext uri="{909E8E84-426E-40DD-AFC4-6F175D3DCCD1}">
              <a14:hiddenFill xmlns:a14="http://schemas.microsoft.com/office/drawing/2010/main">
                <a:solidFill>
                  <a:srgbClr val="FFFFFF"/>
                </a:solidFill>
              </a14:hiddenFill>
            </a:ext>
          </a:extLst>
        </p:spPr>
        <p:txBody>
          <a:bodyPr/>
          <a:lstStyle/>
          <a:p>
            <a:pPr marL="609600" indent="-609600">
              <a:buFont typeface="Wingdings" panose="05000000000000000000" pitchFamily="2" charset="2"/>
              <a:buAutoNum type="arabicPeriod"/>
            </a:pPr>
            <a:r>
              <a:rPr lang="en-GB" altLang="en-US" sz="2000" dirty="0" smtClean="0">
                <a:effectLst/>
              </a:rPr>
              <a:t>Images are re-aligned</a:t>
            </a:r>
          </a:p>
          <a:p>
            <a:pPr marL="609600" indent="-609600">
              <a:buFont typeface="Wingdings" panose="05000000000000000000" pitchFamily="2" charset="2"/>
              <a:buAutoNum type="arabicPeriod"/>
            </a:pPr>
            <a:r>
              <a:rPr lang="en-GB" altLang="en-US" sz="2000" dirty="0" smtClean="0">
                <a:effectLst/>
              </a:rPr>
              <a:t>Spatial normalisation of images to a standard brain space</a:t>
            </a:r>
          </a:p>
          <a:p>
            <a:pPr marL="609600" indent="-609600">
              <a:buFont typeface="Wingdings" panose="05000000000000000000" pitchFamily="2" charset="2"/>
              <a:buAutoNum type="arabicPeriod"/>
            </a:pPr>
            <a:r>
              <a:rPr lang="en-GB" altLang="en-US" sz="2000" dirty="0" smtClean="0">
                <a:effectLst/>
              </a:rPr>
              <a:t>Smooth and normalise the data </a:t>
            </a:r>
          </a:p>
          <a:p>
            <a:pPr marL="609600" indent="-609600">
              <a:buFont typeface="Wingdings" panose="05000000000000000000" pitchFamily="2" charset="2"/>
              <a:buAutoNum type="arabicPeriod"/>
            </a:pPr>
            <a:r>
              <a:rPr lang="en-GB" altLang="en-US" sz="2000" dirty="0" smtClean="0">
                <a:effectLst/>
              </a:rPr>
              <a:t>Combine statistical maps with anatomical information</a:t>
            </a:r>
            <a:r>
              <a:rPr lang="en-GB" altLang="en-US" sz="2800" dirty="0" smtClean="0">
                <a:effectLst/>
              </a:rPr>
              <a:t> </a:t>
            </a:r>
          </a:p>
          <a:p>
            <a:pPr marL="609600" indent="-609600">
              <a:buFont typeface="Wingdings" panose="05000000000000000000" pitchFamily="2" charset="2"/>
              <a:buNone/>
            </a:pPr>
            <a:endParaRPr lang="en-GB" altLang="en-US" sz="2800" dirty="0" smtClean="0">
              <a:effectLst/>
            </a:endParaRPr>
          </a:p>
        </p:txBody>
      </p:sp>
      <p:pic>
        <p:nvPicPr>
          <p:cNvPr id="100356" name="Picture 4" descr="bold3 00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00500" y="1500188"/>
            <a:ext cx="47910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6"/>
          <p:cNvSpPr txBox="1">
            <a:spLocks noChangeArrowheads="1"/>
          </p:cNvSpPr>
          <p:nvPr/>
        </p:nvSpPr>
        <p:spPr bwMode="auto">
          <a:xfrm>
            <a:off x="354650" y="5529263"/>
            <a:ext cx="8436925" cy="461665"/>
          </a:xfrm>
          <a:prstGeom prst="rect">
            <a:avLst/>
          </a:prstGeom>
          <a:noFill/>
          <a:ln w="9525">
            <a:noFill/>
            <a:miter lim="800000"/>
            <a:headEnd/>
            <a:tailEnd/>
          </a:ln>
          <a:effectLst/>
        </p:spPr>
        <p:txBody>
          <a:bodyPr wrap="none">
            <a:spAutoFit/>
          </a:bodyPr>
          <a:lstStyle/>
          <a:p>
            <a:pPr>
              <a:defRPr/>
            </a:pPr>
            <a:r>
              <a:rPr lang="en-GB" sz="2400" u="sng" dirty="0">
                <a:solidFill>
                  <a:schemeClr val="accent3"/>
                </a:solidFill>
                <a:effectLst>
                  <a:outerShdw blurRad="38100" dist="38100" dir="2700000" algn="tl">
                    <a:srgbClr val="010199"/>
                  </a:outerShdw>
                </a:effectLst>
                <a:latin typeface="Arial" charset="0"/>
              </a:rPr>
              <a:t>Result is a superposition of a statistical map on a raw image</a:t>
            </a:r>
            <a:r>
              <a:rPr lang="en-GB" u="sng" dirty="0">
                <a:solidFill>
                  <a:schemeClr val="accent3"/>
                </a:solidFill>
                <a:effectLst>
                  <a:outerShdw blurRad="38100" dist="38100" dir="2700000" algn="tl">
                    <a:srgbClr val="010199"/>
                  </a:outerShdw>
                </a:effectLst>
                <a:latin typeface="Arial" charset="0"/>
              </a:rPr>
              <a:t> </a:t>
            </a:r>
            <a:endParaRPr lang="en-US" u="sng" dirty="0">
              <a:solidFill>
                <a:schemeClr val="accent3"/>
              </a:solidFill>
              <a:effectLst>
                <a:outerShdw blurRad="38100" dist="38100" dir="2700000" algn="tl">
                  <a:srgbClr val="010199"/>
                </a:outerShdw>
              </a:effectLst>
              <a:latin typeface="Arial" charset="0"/>
            </a:endParaRPr>
          </a:p>
        </p:txBody>
      </p:sp>
    </p:spTree>
    <p:extLst>
      <p:ext uri="{BB962C8B-B14F-4D97-AF65-F5344CB8AC3E}">
        <p14:creationId xmlns:p14="http://schemas.microsoft.com/office/powerpoint/2010/main" val="4249927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blinds(horizontal)">
                                      <p:cBhvr>
                                        <p:cTn id="7"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0" y="12626"/>
            <a:ext cx="7055380" cy="1400530"/>
          </a:xfrm>
        </p:spPr>
        <p:txBody>
          <a:bodyPr/>
          <a:lstStyle/>
          <a:p>
            <a:pPr>
              <a:defRPr/>
            </a:pPr>
            <a:r>
              <a:rPr lang="en-GB" sz="4400" dirty="0" smtClean="0">
                <a:solidFill>
                  <a:schemeClr val="accent3"/>
                </a:solidFill>
              </a:rPr>
              <a:t>Sample fMRI Images</a:t>
            </a:r>
            <a:r>
              <a:rPr lang="en-GB" sz="4800" dirty="0" smtClean="0">
                <a:solidFill>
                  <a:schemeClr val="accent3"/>
                </a:solidFill>
                <a:effectLst/>
              </a:rPr>
              <a:t> </a:t>
            </a:r>
          </a:p>
        </p:txBody>
      </p:sp>
      <p:pic>
        <p:nvPicPr>
          <p:cNvPr id="37891" name="Picture 3" descr="bold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288" y="1341438"/>
            <a:ext cx="5545137"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365625"/>
            <a:ext cx="27336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8330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330200" y="908050"/>
            <a:ext cx="8813800" cy="1296988"/>
          </a:xfrm>
          <a:prstGeom prst="rect">
            <a:avLst/>
          </a:prstGeom>
          <a:noFill/>
          <a:ln w="9525">
            <a:noFill/>
            <a:miter lim="800000"/>
            <a:headEnd/>
            <a:tailEnd/>
          </a:ln>
        </p:spPr>
        <p:txBody>
          <a:bodyPr/>
          <a:lstStyle/>
          <a:p>
            <a:pPr eaLnBrk="0" hangingPunct="0">
              <a:defRPr/>
            </a:pPr>
            <a:endParaRPr lang="en-GB" sz="3000" b="1" kern="0" dirty="0">
              <a:solidFill>
                <a:schemeClr val="tx2"/>
              </a:solidFill>
              <a:latin typeface="+mj-lt"/>
              <a:ea typeface="+mj-ea"/>
              <a:cs typeface="+mj-cs"/>
            </a:endParaRPr>
          </a:p>
        </p:txBody>
      </p:sp>
      <p:pic>
        <p:nvPicPr>
          <p:cNvPr id="75780"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t="1591"/>
          <a:stretch>
            <a:fillRect/>
          </a:stretch>
        </p:blipFill>
        <p:spPr bwMode="auto">
          <a:xfrm>
            <a:off x="285750" y="1357313"/>
            <a:ext cx="54102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itle 3"/>
          <p:cNvSpPr>
            <a:spLocks noGrp="1"/>
          </p:cNvSpPr>
          <p:nvPr>
            <p:ph type="title"/>
          </p:nvPr>
        </p:nvSpPr>
        <p:spPr>
          <a:xfrm>
            <a:off x="0" y="7144"/>
            <a:ext cx="8813800" cy="1296988"/>
          </a:xfrm>
        </p:spPr>
        <p:txBody>
          <a:bodyPr/>
          <a:lstStyle/>
          <a:p>
            <a:r>
              <a:rPr lang="en-GB" altLang="en-US" sz="3600" dirty="0" smtClean="0">
                <a:solidFill>
                  <a:schemeClr val="accent3"/>
                </a:solidFill>
              </a:rPr>
              <a:t>Overview: What are we measuring with BOLD?</a:t>
            </a:r>
          </a:p>
        </p:txBody>
      </p:sp>
      <p:sp>
        <p:nvSpPr>
          <p:cNvPr id="74759" name="Rectangle 6"/>
          <p:cNvSpPr>
            <a:spLocks noChangeArrowheads="1"/>
          </p:cNvSpPr>
          <p:nvPr/>
        </p:nvSpPr>
        <p:spPr bwMode="auto">
          <a:xfrm>
            <a:off x="5740400" y="1542257"/>
            <a:ext cx="3357563" cy="375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Symbol" panose="05050102010706020507" pitchFamily="18" charset="2"/>
              <a:buChar char="Þ"/>
            </a:pPr>
            <a:r>
              <a:rPr lang="en-GB" altLang="en-US" sz="2000" dirty="0"/>
              <a:t>the inhomogeneities introduced into the magnetic field of the scanner…</a:t>
            </a:r>
          </a:p>
          <a:p>
            <a:pPr algn="ctr" eaLnBrk="1" hangingPunct="1"/>
            <a:endParaRPr lang="en-GB" altLang="en-US" sz="2000" dirty="0"/>
          </a:p>
          <a:p>
            <a:pPr algn="ctr" eaLnBrk="1" hangingPunct="1">
              <a:buFont typeface="Symbol" panose="05050102010706020507" pitchFamily="18" charset="2"/>
              <a:buChar char="Þ"/>
            </a:pPr>
            <a:r>
              <a:rPr lang="en-GB" altLang="en-US" sz="2000" dirty="0"/>
              <a:t> changing ratio of oxygenated:deoxygenated blood...</a:t>
            </a:r>
          </a:p>
          <a:p>
            <a:pPr algn="ctr" eaLnBrk="1" hangingPunct="1"/>
            <a:endParaRPr lang="en-GB" altLang="en-US" sz="2000" dirty="0"/>
          </a:p>
          <a:p>
            <a:pPr algn="ctr" eaLnBrk="1" hangingPunct="1">
              <a:buFont typeface="Symbol" panose="05050102010706020507" pitchFamily="18" charset="2"/>
              <a:buChar char="Þ"/>
            </a:pPr>
            <a:r>
              <a:rPr lang="en-GB" altLang="en-US" sz="2000" dirty="0"/>
              <a:t>via their effect on the rates of dephasing of hydrogen nuclei</a:t>
            </a:r>
            <a:endParaRPr lang="en-US" altLang="en-US" sz="2000" dirty="0"/>
          </a:p>
        </p:txBody>
      </p:sp>
    </p:spTree>
    <p:extLst>
      <p:ext uri="{BB962C8B-B14F-4D97-AF65-F5344CB8AC3E}">
        <p14:creationId xmlns:p14="http://schemas.microsoft.com/office/powerpoint/2010/main" val="1083220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759"/>
                                        </p:tgtEl>
                                        <p:attrNameLst>
                                          <p:attrName>style.visibility</p:attrName>
                                        </p:attrNameLst>
                                      </p:cBhvr>
                                      <p:to>
                                        <p:strVal val="visible"/>
                                      </p:to>
                                    </p:set>
                                    <p:anim calcmode="lin" valueType="num">
                                      <p:cBhvr additive="base">
                                        <p:cTn id="7" dur="500" fill="hold"/>
                                        <p:tgtEl>
                                          <p:spTgt spid="74759"/>
                                        </p:tgtEl>
                                        <p:attrNameLst>
                                          <p:attrName>ppt_x</p:attrName>
                                        </p:attrNameLst>
                                      </p:cBhvr>
                                      <p:tavLst>
                                        <p:tav tm="0">
                                          <p:val>
                                            <p:strVal val="#ppt_x"/>
                                          </p:val>
                                        </p:tav>
                                        <p:tav tm="100000">
                                          <p:val>
                                            <p:strVal val="#ppt_x"/>
                                          </p:val>
                                        </p:tav>
                                      </p:tavLst>
                                    </p:anim>
                                    <p:anim calcmode="lin" valueType="num">
                                      <p:cBhvr additive="base">
                                        <p:cTn id="8" dur="500" fill="hold"/>
                                        <p:tgtEl>
                                          <p:spTgt spid="747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330200" y="908050"/>
            <a:ext cx="8813800" cy="1296988"/>
          </a:xfrm>
          <a:prstGeom prst="rect">
            <a:avLst/>
          </a:prstGeom>
          <a:noFill/>
          <a:ln w="9525">
            <a:noFill/>
            <a:miter lim="800000"/>
            <a:headEnd/>
            <a:tailEnd/>
          </a:ln>
        </p:spPr>
        <p:txBody>
          <a:bodyPr/>
          <a:lstStyle/>
          <a:p>
            <a:pPr eaLnBrk="0" hangingPunct="0">
              <a:defRPr/>
            </a:pPr>
            <a:endParaRPr lang="en-GB" sz="3000" b="1" kern="0" dirty="0">
              <a:solidFill>
                <a:schemeClr val="tx2"/>
              </a:solidFill>
              <a:latin typeface="+mj-lt"/>
              <a:ea typeface="+mj-ea"/>
              <a:cs typeface="+mj-cs"/>
            </a:endParaRPr>
          </a:p>
        </p:txBody>
      </p:sp>
      <p:pic>
        <p:nvPicPr>
          <p:cNvPr id="76804" name="Picture 2"/>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11875" y="1501775"/>
            <a:ext cx="260032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6805" name="Picture 3"/>
          <p:cNvPicPr>
            <a:picLocks noChangeArrowheads="1"/>
          </p:cNvPicPr>
          <p:nvPr/>
        </p:nvPicPr>
        <p:blipFill>
          <a:blip r:embed="rId4" cstate="email">
            <a:extLst>
              <a:ext uri="{28A0092B-C50C-407E-A947-70E740481C1C}">
                <a14:useLocalDpi xmlns:a14="http://schemas.microsoft.com/office/drawing/2010/main" val="0"/>
              </a:ext>
            </a:extLst>
          </a:blip>
          <a:srcRect l="69757" t="30959" r="7643" b="14474"/>
          <a:stretch>
            <a:fillRect/>
          </a:stretch>
        </p:blipFill>
        <p:spPr bwMode="auto">
          <a:xfrm>
            <a:off x="4278313" y="1697038"/>
            <a:ext cx="684212"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06" name="Rectangle 5"/>
          <p:cNvSpPr>
            <a:spLocks noChangeArrowheads="1"/>
          </p:cNvSpPr>
          <p:nvPr/>
        </p:nvSpPr>
        <p:spPr bwMode="auto">
          <a:xfrm>
            <a:off x="1055688" y="4416425"/>
            <a:ext cx="1465262" cy="644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8" name="Rectangle 6"/>
          <p:cNvSpPr>
            <a:spLocks noChangeArrowheads="1"/>
          </p:cNvSpPr>
          <p:nvPr/>
        </p:nvSpPr>
        <p:spPr bwMode="auto">
          <a:xfrm>
            <a:off x="346075" y="3305175"/>
            <a:ext cx="1463675" cy="363538"/>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Realignment</a:t>
            </a:r>
          </a:p>
        </p:txBody>
      </p:sp>
      <p:sp>
        <p:nvSpPr>
          <p:cNvPr id="9" name="Rectangle 7"/>
          <p:cNvSpPr>
            <a:spLocks noChangeArrowheads="1"/>
          </p:cNvSpPr>
          <p:nvPr/>
        </p:nvSpPr>
        <p:spPr bwMode="auto">
          <a:xfrm>
            <a:off x="2063750" y="3305175"/>
            <a:ext cx="1273175" cy="363538"/>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Smoothing</a:t>
            </a:r>
          </a:p>
        </p:txBody>
      </p:sp>
      <p:sp>
        <p:nvSpPr>
          <p:cNvPr id="10" name="Rectangle 8"/>
          <p:cNvSpPr>
            <a:spLocks noChangeArrowheads="1"/>
          </p:cNvSpPr>
          <p:nvPr/>
        </p:nvSpPr>
        <p:spPr bwMode="auto">
          <a:xfrm>
            <a:off x="1131888" y="4519613"/>
            <a:ext cx="1593386" cy="366767"/>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Normalisation</a:t>
            </a:r>
          </a:p>
        </p:txBody>
      </p:sp>
      <p:sp>
        <p:nvSpPr>
          <p:cNvPr id="11" name="Rectangle 9"/>
          <p:cNvSpPr>
            <a:spLocks noChangeArrowheads="1"/>
          </p:cNvSpPr>
          <p:nvPr/>
        </p:nvSpPr>
        <p:spPr bwMode="auto">
          <a:xfrm>
            <a:off x="3613150" y="3317875"/>
            <a:ext cx="2301875" cy="363538"/>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General linear model</a:t>
            </a:r>
          </a:p>
        </p:txBody>
      </p:sp>
      <p:sp>
        <p:nvSpPr>
          <p:cNvPr id="12" name="Rectangle 10"/>
          <p:cNvSpPr>
            <a:spLocks noChangeArrowheads="1"/>
          </p:cNvSpPr>
          <p:nvPr/>
        </p:nvSpPr>
        <p:spPr bwMode="auto">
          <a:xfrm>
            <a:off x="5622925" y="1000125"/>
            <a:ext cx="3521075" cy="363538"/>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Statistical parametric map (SPM)</a:t>
            </a:r>
          </a:p>
        </p:txBody>
      </p:sp>
      <p:sp>
        <p:nvSpPr>
          <p:cNvPr id="13" name="Rectangle 11"/>
          <p:cNvSpPr>
            <a:spLocks noChangeArrowheads="1"/>
          </p:cNvSpPr>
          <p:nvPr/>
        </p:nvSpPr>
        <p:spPr bwMode="auto">
          <a:xfrm>
            <a:off x="249238" y="1246188"/>
            <a:ext cx="1997075" cy="363537"/>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Image time-series</a:t>
            </a:r>
          </a:p>
        </p:txBody>
      </p:sp>
      <p:sp>
        <p:nvSpPr>
          <p:cNvPr id="14" name="Rectangle 12"/>
          <p:cNvSpPr>
            <a:spLocks noChangeArrowheads="1"/>
          </p:cNvSpPr>
          <p:nvPr/>
        </p:nvSpPr>
        <p:spPr bwMode="auto">
          <a:xfrm>
            <a:off x="3727450" y="6176963"/>
            <a:ext cx="2289175" cy="363537"/>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Parameter estimates</a:t>
            </a:r>
          </a:p>
        </p:txBody>
      </p:sp>
      <p:pic>
        <p:nvPicPr>
          <p:cNvPr id="76814" name="Picture 13"/>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28813" y="1676400"/>
            <a:ext cx="1384300" cy="1062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5" name="Picture 14"/>
          <p:cNvPicPr>
            <a:picLocks noChangeArrowheads="1"/>
          </p:cNvPicPr>
          <p:nvPr/>
        </p:nvPicPr>
        <p:blipFill>
          <a:blip r:embed="rId6" cstate="email">
            <a:extLst>
              <a:ext uri="{28A0092B-C50C-407E-A947-70E740481C1C}">
                <a14:useLocalDpi xmlns:a14="http://schemas.microsoft.com/office/drawing/2010/main" val="0"/>
              </a:ext>
            </a:extLst>
          </a:blip>
          <a:srcRect l="10599" t="6715" r="8142" b="6468"/>
          <a:stretch>
            <a:fillRect/>
          </a:stretch>
        </p:blipFill>
        <p:spPr bwMode="auto">
          <a:xfrm>
            <a:off x="3889375" y="4392613"/>
            <a:ext cx="1492250" cy="166211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6816" name="Picture 15"/>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87350" y="1676400"/>
            <a:ext cx="1179513"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17" name="Rectangle 16"/>
          <p:cNvSpPr>
            <a:spLocks noChangeArrowheads="1"/>
          </p:cNvSpPr>
          <p:nvPr/>
        </p:nvSpPr>
        <p:spPr bwMode="auto">
          <a:xfrm>
            <a:off x="3641725" y="3157538"/>
            <a:ext cx="1989138" cy="6889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76818" name="Rectangle 17"/>
          <p:cNvSpPr>
            <a:spLocks noChangeArrowheads="1"/>
          </p:cNvSpPr>
          <p:nvPr/>
        </p:nvSpPr>
        <p:spPr bwMode="auto">
          <a:xfrm>
            <a:off x="366713" y="3157538"/>
            <a:ext cx="1252537" cy="6889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76819" name="Rectangle 18"/>
          <p:cNvSpPr>
            <a:spLocks noChangeArrowheads="1"/>
          </p:cNvSpPr>
          <p:nvPr/>
        </p:nvSpPr>
        <p:spPr bwMode="auto">
          <a:xfrm>
            <a:off x="1962150" y="3157538"/>
            <a:ext cx="1341438" cy="7000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21" name="Rectangle 19"/>
          <p:cNvSpPr>
            <a:spLocks noChangeArrowheads="1"/>
          </p:cNvSpPr>
          <p:nvPr/>
        </p:nvSpPr>
        <p:spPr bwMode="auto">
          <a:xfrm>
            <a:off x="3946525" y="1243013"/>
            <a:ext cx="1577975" cy="363537"/>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Design matrix</a:t>
            </a:r>
          </a:p>
        </p:txBody>
      </p:sp>
      <p:pic>
        <p:nvPicPr>
          <p:cNvPr id="76821" name="Picture 20"/>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89038" y="5437188"/>
            <a:ext cx="1262062"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 name="Rectangle 21"/>
          <p:cNvSpPr>
            <a:spLocks noChangeArrowheads="1"/>
          </p:cNvSpPr>
          <p:nvPr/>
        </p:nvSpPr>
        <p:spPr bwMode="auto">
          <a:xfrm>
            <a:off x="2559050" y="5722938"/>
            <a:ext cx="1133475" cy="363537"/>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Template</a:t>
            </a:r>
          </a:p>
        </p:txBody>
      </p:sp>
      <p:sp>
        <p:nvSpPr>
          <p:cNvPr id="24" name="Rectangle 22"/>
          <p:cNvSpPr>
            <a:spLocks noChangeArrowheads="1"/>
          </p:cNvSpPr>
          <p:nvPr/>
        </p:nvSpPr>
        <p:spPr bwMode="auto">
          <a:xfrm>
            <a:off x="2311400" y="1255713"/>
            <a:ext cx="841375" cy="363537"/>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Kernel</a:t>
            </a:r>
          </a:p>
        </p:txBody>
      </p:sp>
      <p:sp>
        <p:nvSpPr>
          <p:cNvPr id="76824" name="Line 23"/>
          <p:cNvSpPr>
            <a:spLocks noChangeShapeType="1"/>
          </p:cNvSpPr>
          <p:nvPr/>
        </p:nvSpPr>
        <p:spPr bwMode="auto">
          <a:xfrm>
            <a:off x="971550" y="2795588"/>
            <a:ext cx="0" cy="30956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25" name="Line 24"/>
          <p:cNvSpPr>
            <a:spLocks noChangeShapeType="1"/>
          </p:cNvSpPr>
          <p:nvPr/>
        </p:nvSpPr>
        <p:spPr bwMode="auto">
          <a:xfrm>
            <a:off x="1644650" y="3503613"/>
            <a:ext cx="285750" cy="31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26" name="Line 25"/>
          <p:cNvSpPr>
            <a:spLocks noChangeShapeType="1"/>
          </p:cNvSpPr>
          <p:nvPr/>
        </p:nvSpPr>
        <p:spPr bwMode="auto">
          <a:xfrm>
            <a:off x="5630863" y="3505200"/>
            <a:ext cx="4445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27" name="Line 26"/>
          <p:cNvSpPr>
            <a:spLocks noChangeShapeType="1"/>
          </p:cNvSpPr>
          <p:nvPr/>
        </p:nvSpPr>
        <p:spPr bwMode="auto">
          <a:xfrm>
            <a:off x="4635500" y="3876675"/>
            <a:ext cx="0" cy="5207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28" name="Line 27"/>
          <p:cNvSpPr>
            <a:spLocks noChangeShapeType="1"/>
          </p:cNvSpPr>
          <p:nvPr/>
        </p:nvSpPr>
        <p:spPr bwMode="auto">
          <a:xfrm>
            <a:off x="4632325" y="2825750"/>
            <a:ext cx="0" cy="30956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29" name="Line 28"/>
          <p:cNvSpPr>
            <a:spLocks noChangeShapeType="1"/>
          </p:cNvSpPr>
          <p:nvPr/>
        </p:nvSpPr>
        <p:spPr bwMode="auto">
          <a:xfrm>
            <a:off x="2630488" y="2776538"/>
            <a:ext cx="0" cy="30956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30" name="Line 29"/>
          <p:cNvSpPr>
            <a:spLocks noChangeShapeType="1"/>
          </p:cNvSpPr>
          <p:nvPr/>
        </p:nvSpPr>
        <p:spPr bwMode="auto">
          <a:xfrm flipV="1">
            <a:off x="1773238" y="5043488"/>
            <a:ext cx="0" cy="39211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31" name="Rectangle 30"/>
          <p:cNvSpPr>
            <a:spLocks noChangeArrowheads="1"/>
          </p:cNvSpPr>
          <p:nvPr/>
        </p:nvSpPr>
        <p:spPr bwMode="auto">
          <a:xfrm>
            <a:off x="6127750" y="4114800"/>
            <a:ext cx="1244600" cy="7556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33" name="Rectangle 31"/>
          <p:cNvSpPr>
            <a:spLocks noChangeArrowheads="1"/>
          </p:cNvSpPr>
          <p:nvPr/>
        </p:nvSpPr>
        <p:spPr bwMode="auto">
          <a:xfrm>
            <a:off x="7588250" y="4138613"/>
            <a:ext cx="1298575" cy="638175"/>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dirty="0">
                <a:effectLst>
                  <a:outerShdw blurRad="38100" dist="38100" dir="2700000" algn="tl">
                    <a:srgbClr val="C0C0C0"/>
                  </a:outerShdw>
                </a:effectLst>
                <a:latin typeface="Arial Unicode MS" pitchFamily="34" charset="-128"/>
              </a:rPr>
              <a:t>Gaussian </a:t>
            </a:r>
          </a:p>
          <a:p>
            <a:pPr algn="ctr" eaLnBrk="0" hangingPunct="0">
              <a:defRPr/>
            </a:pPr>
            <a:r>
              <a:rPr lang="en-US" dirty="0">
                <a:effectLst>
                  <a:outerShdw blurRad="38100" dist="38100" dir="2700000" algn="tl">
                    <a:srgbClr val="C0C0C0"/>
                  </a:outerShdw>
                </a:effectLst>
                <a:latin typeface="Arial Unicode MS" pitchFamily="34" charset="-128"/>
              </a:rPr>
              <a:t>field theory</a:t>
            </a:r>
          </a:p>
        </p:txBody>
      </p:sp>
      <p:sp>
        <p:nvSpPr>
          <p:cNvPr id="76833" name="Line 32"/>
          <p:cNvSpPr>
            <a:spLocks noChangeShapeType="1"/>
          </p:cNvSpPr>
          <p:nvPr/>
        </p:nvSpPr>
        <p:spPr bwMode="auto">
          <a:xfrm>
            <a:off x="6775450" y="3776663"/>
            <a:ext cx="0" cy="31908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35" name="Rectangle 33"/>
          <p:cNvSpPr>
            <a:spLocks noChangeArrowheads="1"/>
          </p:cNvSpPr>
          <p:nvPr/>
        </p:nvSpPr>
        <p:spPr bwMode="auto">
          <a:xfrm>
            <a:off x="7559675" y="5656263"/>
            <a:ext cx="1036638"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sz="2000" dirty="0">
                <a:effectLst>
                  <a:outerShdw blurRad="38100" dist="38100" dir="2700000" algn="tl">
                    <a:srgbClr val="C0C0C0"/>
                  </a:outerShdw>
                </a:effectLst>
                <a:latin typeface="Arial Unicode MS" pitchFamily="34" charset="-128"/>
              </a:rPr>
              <a:t>p &lt;0.05</a:t>
            </a:r>
          </a:p>
        </p:txBody>
      </p:sp>
      <p:sp>
        <p:nvSpPr>
          <p:cNvPr id="36" name="Rectangle 34"/>
          <p:cNvSpPr>
            <a:spLocks noChangeArrowheads="1"/>
          </p:cNvSpPr>
          <p:nvPr/>
        </p:nvSpPr>
        <p:spPr bwMode="auto">
          <a:xfrm>
            <a:off x="6234113" y="4197350"/>
            <a:ext cx="1158875" cy="638175"/>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dirty="0">
                <a:effectLst>
                  <a:outerShdw blurRad="38100" dist="38100" dir="2700000" algn="tl">
                    <a:srgbClr val="C0C0C0"/>
                  </a:outerShdw>
                </a:effectLst>
                <a:latin typeface="Arial Unicode MS" pitchFamily="34" charset="-128"/>
              </a:rPr>
              <a:t>Statistical</a:t>
            </a:r>
          </a:p>
          <a:p>
            <a:pPr eaLnBrk="0" hangingPunct="0">
              <a:defRPr/>
            </a:pPr>
            <a:r>
              <a:rPr lang="en-US" dirty="0">
                <a:effectLst>
                  <a:outerShdw blurRad="38100" dist="38100" dir="2700000" algn="tl">
                    <a:srgbClr val="C0C0C0"/>
                  </a:outerShdw>
                </a:effectLst>
                <a:latin typeface="Arial Unicode MS" pitchFamily="34" charset="-128"/>
              </a:rPr>
              <a:t>inference</a:t>
            </a:r>
          </a:p>
        </p:txBody>
      </p:sp>
      <p:sp>
        <p:nvSpPr>
          <p:cNvPr id="76836" name="Line 35"/>
          <p:cNvSpPr>
            <a:spLocks noChangeShapeType="1"/>
          </p:cNvSpPr>
          <p:nvPr/>
        </p:nvSpPr>
        <p:spPr bwMode="auto">
          <a:xfrm flipH="1">
            <a:off x="7358063" y="4465638"/>
            <a:ext cx="3302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pic>
        <p:nvPicPr>
          <p:cNvPr id="76837" name="Picture 36"/>
          <p:cNvPicPr>
            <a:picLocks noChangeArrowheads="1"/>
          </p:cNvPicPr>
          <p:nvPr/>
        </p:nvPicPr>
        <p:blipFill>
          <a:blip r:embed="rId3">
            <a:extLst>
              <a:ext uri="{28A0092B-C50C-407E-A947-70E740481C1C}">
                <a14:useLocalDpi xmlns:a14="http://schemas.microsoft.com/office/drawing/2010/main" val="0"/>
              </a:ext>
            </a:extLst>
          </a:blip>
          <a:srcRect l="5832" t="58859" r="69249" b="6488"/>
          <a:stretch>
            <a:fillRect/>
          </a:stretch>
        </p:blipFill>
        <p:spPr bwMode="auto">
          <a:xfrm>
            <a:off x="6240463" y="5410200"/>
            <a:ext cx="104298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38" name="Line 37"/>
          <p:cNvSpPr>
            <a:spLocks noChangeShapeType="1"/>
          </p:cNvSpPr>
          <p:nvPr/>
        </p:nvSpPr>
        <p:spPr bwMode="auto">
          <a:xfrm>
            <a:off x="6781800" y="4876800"/>
            <a:ext cx="0" cy="5207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39" name="Line 38"/>
          <p:cNvSpPr>
            <a:spLocks noChangeShapeType="1"/>
          </p:cNvSpPr>
          <p:nvPr/>
        </p:nvSpPr>
        <p:spPr bwMode="auto">
          <a:xfrm>
            <a:off x="1363663" y="3886200"/>
            <a:ext cx="0" cy="5207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40" name="Line 39"/>
          <p:cNvSpPr>
            <a:spLocks noChangeShapeType="1"/>
          </p:cNvSpPr>
          <p:nvPr/>
        </p:nvSpPr>
        <p:spPr bwMode="auto">
          <a:xfrm>
            <a:off x="2176463" y="3886200"/>
            <a:ext cx="0" cy="52070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76841" name="Line 40"/>
          <p:cNvSpPr>
            <a:spLocks noChangeShapeType="1"/>
          </p:cNvSpPr>
          <p:nvPr/>
        </p:nvSpPr>
        <p:spPr bwMode="auto">
          <a:xfrm>
            <a:off x="3327400" y="3505200"/>
            <a:ext cx="338138"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42" name="Line 41"/>
          <p:cNvSpPr>
            <a:spLocks noChangeShapeType="1"/>
          </p:cNvSpPr>
          <p:nvPr/>
        </p:nvSpPr>
        <p:spPr bwMode="auto">
          <a:xfrm flipH="1">
            <a:off x="6743700" y="5926138"/>
            <a:ext cx="833438" cy="376237"/>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76844" name="Title 3"/>
          <p:cNvSpPr>
            <a:spLocks noGrp="1"/>
          </p:cNvSpPr>
          <p:nvPr>
            <p:ph type="title"/>
          </p:nvPr>
        </p:nvSpPr>
        <p:spPr>
          <a:xfrm>
            <a:off x="73025" y="-1587"/>
            <a:ext cx="8813800" cy="1296987"/>
          </a:xfrm>
        </p:spPr>
        <p:txBody>
          <a:bodyPr/>
          <a:lstStyle/>
          <a:p>
            <a:r>
              <a:rPr lang="en-GB" altLang="en-US" sz="4000" dirty="0" smtClean="0">
                <a:solidFill>
                  <a:schemeClr val="accent3"/>
                </a:solidFill>
              </a:rPr>
              <a:t>Where are we in the process ?</a:t>
            </a:r>
          </a:p>
        </p:txBody>
      </p:sp>
      <p:sp>
        <p:nvSpPr>
          <p:cNvPr id="46" name="Rectangle 45"/>
          <p:cNvSpPr/>
          <p:nvPr/>
        </p:nvSpPr>
        <p:spPr>
          <a:xfrm>
            <a:off x="214313" y="1571625"/>
            <a:ext cx="1571625" cy="14287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Tree>
    <p:extLst>
      <p:ext uri="{BB962C8B-B14F-4D97-AF65-F5344CB8AC3E}">
        <p14:creationId xmlns:p14="http://schemas.microsoft.com/office/powerpoint/2010/main" val="2809215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22" y="98250"/>
            <a:ext cx="7055380" cy="1400530"/>
          </a:xfrm>
        </p:spPr>
        <p:txBody>
          <a:bodyPr/>
          <a:lstStyle/>
          <a:p>
            <a:r>
              <a:rPr lang="en-GB" sz="2800" u="sng" dirty="0" smtClean="0">
                <a:solidFill>
                  <a:schemeClr val="accent3"/>
                </a:solidFill>
              </a:rPr>
              <a:t>Hydrogen Ions</a:t>
            </a:r>
            <a:endParaRPr lang="en-GB" sz="3600" u="sng" dirty="0">
              <a:solidFill>
                <a:schemeClr val="accent3"/>
              </a:solidFill>
            </a:endParaRPr>
          </a:p>
        </p:txBody>
      </p:sp>
      <p:sp>
        <p:nvSpPr>
          <p:cNvPr id="3" name="Content Placeholder 2"/>
          <p:cNvSpPr>
            <a:spLocks noGrp="1"/>
          </p:cNvSpPr>
          <p:nvPr>
            <p:ph idx="1"/>
          </p:nvPr>
        </p:nvSpPr>
        <p:spPr>
          <a:xfrm>
            <a:off x="398013" y="1291002"/>
            <a:ext cx="4385338" cy="2768678"/>
          </a:xfrm>
        </p:spPr>
        <p:txBody>
          <a:bodyPr>
            <a:normAutofit lnSpcReduction="10000"/>
          </a:bodyPr>
          <a:lstStyle/>
          <a:p>
            <a:r>
              <a:rPr lang="en-GB" dirty="0" smtClean="0"/>
              <a:t>Human tissue contains many hydrogen ions.</a:t>
            </a:r>
          </a:p>
          <a:p>
            <a:pPr lvl="1"/>
            <a:r>
              <a:rPr lang="en-US" dirty="0" smtClean="0"/>
              <a:t>Fat</a:t>
            </a:r>
          </a:p>
          <a:p>
            <a:pPr lvl="1"/>
            <a:r>
              <a:rPr lang="en-US" dirty="0" smtClean="0"/>
              <a:t>Water:</a:t>
            </a:r>
            <a:br>
              <a:rPr lang="en-US" dirty="0" smtClean="0"/>
            </a:br>
            <a:r>
              <a:rPr lang="en-US" dirty="0" smtClean="0"/>
              <a:t>A </a:t>
            </a:r>
            <a:r>
              <a:rPr lang="en-US" dirty="0"/>
              <a:t>trillion, trillion, trillion water molecules in the human body</a:t>
            </a:r>
            <a:r>
              <a:rPr lang="en-US" dirty="0" smtClean="0"/>
              <a:t>.</a:t>
            </a:r>
          </a:p>
          <a:p>
            <a:r>
              <a:rPr lang="en-US" dirty="0" smtClean="0"/>
              <a:t>Hydrogen atoms are tiny magnets</a:t>
            </a:r>
            <a:endParaRPr lang="en-US" dirty="0"/>
          </a:p>
          <a:p>
            <a:endParaRPr lang="en-GB" dirty="0"/>
          </a:p>
        </p:txBody>
      </p:sp>
      <p:pic>
        <p:nvPicPr>
          <p:cNvPr id="4" name="Picture 3"/>
          <p:cNvPicPr>
            <a:picLocks noChangeAspect="1"/>
          </p:cNvPicPr>
          <p:nvPr/>
        </p:nvPicPr>
        <p:blipFill>
          <a:blip r:embed="rId3"/>
          <a:stretch>
            <a:fillRect/>
          </a:stretch>
        </p:blipFill>
        <p:spPr>
          <a:xfrm>
            <a:off x="1219220" y="4421293"/>
            <a:ext cx="960093" cy="1791393"/>
          </a:xfrm>
          <a:prstGeom prst="rect">
            <a:avLst/>
          </a:prstGeom>
        </p:spPr>
      </p:pic>
      <p:pic>
        <p:nvPicPr>
          <p:cNvPr id="10" name="Picture 9"/>
          <p:cNvPicPr>
            <a:picLocks noChangeAspect="1"/>
          </p:cNvPicPr>
          <p:nvPr/>
        </p:nvPicPr>
        <p:blipFill>
          <a:blip r:embed="rId4"/>
          <a:stretch>
            <a:fillRect/>
          </a:stretch>
        </p:blipFill>
        <p:spPr>
          <a:xfrm>
            <a:off x="2630669" y="3952507"/>
            <a:ext cx="1524493" cy="2621793"/>
          </a:xfrm>
          <a:prstGeom prst="rect">
            <a:avLst/>
          </a:prstGeom>
        </p:spPr>
      </p:pic>
      <p:pic>
        <p:nvPicPr>
          <p:cNvPr id="17" name="Picture 16"/>
          <p:cNvPicPr>
            <a:picLocks noChangeAspect="1"/>
          </p:cNvPicPr>
          <p:nvPr/>
        </p:nvPicPr>
        <p:blipFill>
          <a:blip r:embed="rId5"/>
          <a:stretch>
            <a:fillRect/>
          </a:stretch>
        </p:blipFill>
        <p:spPr>
          <a:xfrm>
            <a:off x="5566611" y="4764048"/>
            <a:ext cx="3352179" cy="1874421"/>
          </a:xfrm>
          <a:prstGeom prst="rect">
            <a:avLst/>
          </a:prstGeom>
        </p:spPr>
      </p:pic>
      <p:pic>
        <p:nvPicPr>
          <p:cNvPr id="2050" name="Picture 2" descr="mage result for radiofrequency pulse sp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611" y="452718"/>
            <a:ext cx="3223383" cy="394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830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863"/>
            <a:ext cx="7055380" cy="1400530"/>
          </a:xfrm>
        </p:spPr>
        <p:txBody>
          <a:bodyPr/>
          <a:lstStyle/>
          <a:p>
            <a:r>
              <a:rPr lang="en-GB" sz="3600" u="sng" dirty="0" smtClean="0">
                <a:solidFill>
                  <a:schemeClr val="accent3"/>
                </a:solidFill>
              </a:rPr>
              <a:t>Nuclear spin: precession</a:t>
            </a:r>
            <a:endParaRPr lang="en-GB" sz="4400" u="sng" dirty="0">
              <a:solidFill>
                <a:schemeClr val="accent3"/>
              </a:solidFill>
            </a:endParaRPr>
          </a:p>
        </p:txBody>
      </p:sp>
      <p:sp>
        <p:nvSpPr>
          <p:cNvPr id="3" name="Content Placeholder 2"/>
          <p:cNvSpPr>
            <a:spLocks noGrp="1"/>
          </p:cNvSpPr>
          <p:nvPr>
            <p:ph idx="1"/>
          </p:nvPr>
        </p:nvSpPr>
        <p:spPr>
          <a:xfrm>
            <a:off x="484710" y="4764505"/>
            <a:ext cx="8049690" cy="1851218"/>
          </a:xfrm>
        </p:spPr>
        <p:txBody>
          <a:bodyPr>
            <a:normAutofit fontScale="85000" lnSpcReduction="20000"/>
          </a:bodyPr>
          <a:lstStyle/>
          <a:p>
            <a:pPr marL="0" indent="0">
              <a:buNone/>
            </a:pPr>
            <a:r>
              <a:rPr lang="en-GB" dirty="0" smtClean="0">
                <a:sym typeface="Wingdings" panose="05000000000000000000" pitchFamily="2" charset="2"/>
              </a:rPr>
              <a:t>In nuclear spin, the proton spins around the long axis of the primary magnetic field.</a:t>
            </a:r>
          </a:p>
          <a:p>
            <a:pPr marL="0" indent="0">
              <a:buNone/>
            </a:pPr>
            <a:endParaRPr lang="en-GB" dirty="0" smtClean="0">
              <a:sym typeface="Wingdings" panose="05000000000000000000" pitchFamily="2" charset="2"/>
            </a:endParaRPr>
          </a:p>
          <a:p>
            <a:pPr marL="0" indent="0">
              <a:buNone/>
            </a:pPr>
            <a:r>
              <a:rPr lang="en-GB" dirty="0" smtClean="0">
                <a:sym typeface="Wingdings" panose="05000000000000000000" pitchFamily="2" charset="2"/>
              </a:rPr>
              <a:t>The proton gyrates as it spins into alignment.</a:t>
            </a:r>
          </a:p>
          <a:p>
            <a:pPr marL="0" indent="0">
              <a:buNone/>
            </a:pPr>
            <a:endParaRPr lang="en-GB" dirty="0" smtClean="0">
              <a:sym typeface="Wingdings" panose="05000000000000000000" pitchFamily="2" charset="2"/>
            </a:endParaRPr>
          </a:p>
          <a:p>
            <a:pPr marL="0" indent="0">
              <a:buNone/>
            </a:pPr>
            <a:r>
              <a:rPr lang="en-GB" dirty="0" smtClean="0">
                <a:sym typeface="Wingdings" panose="05000000000000000000" pitchFamily="2" charset="2"/>
              </a:rPr>
              <a:t>= precession</a:t>
            </a:r>
          </a:p>
          <a:p>
            <a:pPr marL="0" indent="0">
              <a:buNone/>
            </a:pPr>
            <a:endParaRPr lang="en-GB" dirty="0">
              <a:sym typeface="Wingdings" panose="05000000000000000000" pitchFamily="2" charset="2"/>
            </a:endParaRPr>
          </a:p>
        </p:txBody>
      </p:sp>
      <p:pic>
        <p:nvPicPr>
          <p:cNvPr id="13" name="Picture 4" descr="http://www.dossier-irm.fr/images/p001_1_00.jpg"/>
          <p:cNvPicPr>
            <a:picLocks noChangeAspect="1" noChangeArrowheads="1"/>
          </p:cNvPicPr>
          <p:nvPr/>
        </p:nvPicPr>
        <p:blipFill>
          <a:blip r:embed="rId3" cstate="print"/>
          <a:srcRect/>
          <a:stretch>
            <a:fillRect/>
          </a:stretch>
        </p:blipFill>
        <p:spPr bwMode="auto">
          <a:xfrm>
            <a:off x="2733209" y="1152983"/>
            <a:ext cx="4020517" cy="3339667"/>
          </a:xfrm>
          <a:prstGeom prst="rect">
            <a:avLst/>
          </a:prstGeom>
          <a:noFill/>
        </p:spPr>
      </p:pic>
    </p:spTree>
    <p:extLst>
      <p:ext uri="{BB962C8B-B14F-4D97-AF65-F5344CB8AC3E}">
        <p14:creationId xmlns:p14="http://schemas.microsoft.com/office/powerpoint/2010/main" val="2582538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110" y="236818"/>
            <a:ext cx="7055380" cy="1400530"/>
          </a:xfrm>
        </p:spPr>
        <p:txBody>
          <a:bodyPr/>
          <a:lstStyle/>
          <a:p>
            <a:r>
              <a:rPr lang="en-GB" sz="4000" u="sng" dirty="0" smtClean="0">
                <a:solidFill>
                  <a:schemeClr val="accent3"/>
                </a:solidFill>
              </a:rPr>
              <a:t>Lamour Equation</a:t>
            </a:r>
            <a:endParaRPr lang="en-GB" sz="4800" u="sng" dirty="0">
              <a:solidFill>
                <a:schemeClr val="accent3"/>
              </a:solidFill>
            </a:endParaRPr>
          </a:p>
        </p:txBody>
      </p:sp>
      <p:sp>
        <p:nvSpPr>
          <p:cNvPr id="6" name="Content Placeholder 2"/>
          <p:cNvSpPr>
            <a:spLocks noGrp="1"/>
          </p:cNvSpPr>
          <p:nvPr>
            <p:ph idx="1"/>
          </p:nvPr>
        </p:nvSpPr>
        <p:spPr>
          <a:xfrm>
            <a:off x="484710" y="1853248"/>
            <a:ext cx="8368344" cy="3867605"/>
          </a:xfrm>
        </p:spPr>
        <p:txBody>
          <a:bodyPr>
            <a:normAutofit/>
          </a:bodyPr>
          <a:lstStyle/>
          <a:p>
            <a:r>
              <a:rPr lang="en-GB" dirty="0" smtClean="0"/>
              <a:t>Precession is calculated by the </a:t>
            </a:r>
            <a:r>
              <a:rPr lang="en-GB" dirty="0" smtClean="0">
                <a:solidFill>
                  <a:schemeClr val="accent3">
                    <a:lumMod val="60000"/>
                    <a:lumOff val="40000"/>
                  </a:schemeClr>
                </a:solidFill>
              </a:rPr>
              <a:t>Lamour equation</a:t>
            </a:r>
            <a:r>
              <a:rPr lang="en-GB" dirty="0" smtClean="0"/>
              <a:t>:</a:t>
            </a:r>
          </a:p>
          <a:p>
            <a:pPr marL="457207" lvl="1" indent="0">
              <a:buNone/>
            </a:pPr>
            <a:r>
              <a:rPr lang="en-GB" dirty="0"/>
              <a:t>	</a:t>
            </a:r>
            <a:r>
              <a:rPr lang="en-GB" dirty="0" smtClean="0"/>
              <a:t>		</a:t>
            </a:r>
            <a:r>
              <a:rPr lang="el-GR" dirty="0"/>
              <a:t>ω</a:t>
            </a:r>
            <a:r>
              <a:rPr lang="el-GR" baseline="-25000" dirty="0"/>
              <a:t>0</a:t>
            </a:r>
            <a:r>
              <a:rPr lang="el-GR" dirty="0"/>
              <a:t> = γ </a:t>
            </a:r>
            <a:r>
              <a:rPr lang="el-GR" dirty="0" smtClean="0"/>
              <a:t>Β</a:t>
            </a:r>
            <a:r>
              <a:rPr lang="el-GR" baseline="-25000" dirty="0" smtClean="0"/>
              <a:t>0</a:t>
            </a:r>
            <a:endParaRPr lang="en-GB" baseline="-25000" dirty="0" smtClean="0"/>
          </a:p>
          <a:p>
            <a:pPr marL="457207" lvl="1" indent="0">
              <a:buNone/>
            </a:pPr>
            <a:r>
              <a:rPr lang="el-GR" dirty="0" smtClean="0"/>
              <a:t>ω</a:t>
            </a:r>
            <a:r>
              <a:rPr lang="el-GR" baseline="-25000" dirty="0" smtClean="0"/>
              <a:t>0</a:t>
            </a:r>
            <a:r>
              <a:rPr lang="el-GR" dirty="0" smtClean="0"/>
              <a:t> </a:t>
            </a:r>
            <a:r>
              <a:rPr lang="en-GB" dirty="0" smtClean="0"/>
              <a:t> </a:t>
            </a:r>
            <a:r>
              <a:rPr lang="en-GB" dirty="0" smtClean="0">
                <a:sym typeface="Wingdings" panose="05000000000000000000" pitchFamily="2" charset="2"/>
              </a:rPr>
              <a:t> resonant frequency</a:t>
            </a:r>
            <a:endParaRPr lang="en-GB" dirty="0" smtClean="0"/>
          </a:p>
          <a:p>
            <a:pPr marL="457207" lvl="1" indent="0">
              <a:buNone/>
            </a:pPr>
            <a:r>
              <a:rPr lang="el-GR" dirty="0" smtClean="0"/>
              <a:t>γ </a:t>
            </a:r>
            <a:r>
              <a:rPr lang="en-GB" dirty="0" smtClean="0"/>
              <a:t>    gyromagnetic ratio</a:t>
            </a:r>
          </a:p>
          <a:p>
            <a:pPr marL="457207" lvl="1" indent="0">
              <a:buNone/>
            </a:pPr>
            <a:r>
              <a:rPr lang="el-GR" dirty="0" smtClean="0"/>
              <a:t>Β</a:t>
            </a:r>
            <a:r>
              <a:rPr lang="el-GR" baseline="-25000" dirty="0" smtClean="0"/>
              <a:t>0</a:t>
            </a:r>
            <a:r>
              <a:rPr lang="en-GB" baseline="-25000" dirty="0" smtClean="0"/>
              <a:t>     </a:t>
            </a:r>
            <a:r>
              <a:rPr lang="en-GB" dirty="0" smtClean="0"/>
              <a:t>magnetic field strength</a:t>
            </a:r>
          </a:p>
          <a:p>
            <a:pPr marL="457207" lvl="1" indent="0">
              <a:buNone/>
            </a:pPr>
            <a:endParaRPr lang="en-GB" dirty="0"/>
          </a:p>
          <a:p>
            <a:r>
              <a:rPr lang="en-GB" dirty="0" smtClean="0">
                <a:solidFill>
                  <a:schemeClr val="accent3">
                    <a:lumMod val="60000"/>
                    <a:lumOff val="40000"/>
                  </a:schemeClr>
                </a:solidFill>
              </a:rPr>
              <a:t>Lamour Frequency </a:t>
            </a:r>
            <a:r>
              <a:rPr lang="en-GB" dirty="0" smtClean="0"/>
              <a:t>is the specific precessional frequency of protons in the MRI scanner. </a:t>
            </a:r>
          </a:p>
        </p:txBody>
      </p:sp>
    </p:spTree>
    <p:extLst>
      <p:ext uri="{BB962C8B-B14F-4D97-AF65-F5344CB8AC3E}">
        <p14:creationId xmlns:p14="http://schemas.microsoft.com/office/powerpoint/2010/main" val="11301729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1395</TotalTime>
  <Words>4352</Words>
  <Application>Microsoft Office PowerPoint</Application>
  <PresentationFormat>On-screen Show (4:3)</PresentationFormat>
  <Paragraphs>695</Paragraphs>
  <Slides>68</Slides>
  <Notes>56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Arial Unicode MS</vt:lpstr>
      <vt:lpstr>ＭＳ Ｐゴシック</vt:lpstr>
      <vt:lpstr>Arial</vt:lpstr>
      <vt:lpstr>Calibri</vt:lpstr>
      <vt:lpstr>Century Gothic</vt:lpstr>
      <vt:lpstr>Symbol</vt:lpstr>
      <vt:lpstr>Times</vt:lpstr>
      <vt:lpstr>Times New Roman</vt:lpstr>
      <vt:lpstr>Wingdings</vt:lpstr>
      <vt:lpstr>Wingdings 2</vt:lpstr>
      <vt:lpstr>Wingdings 3</vt:lpstr>
      <vt:lpstr>Ion</vt:lpstr>
      <vt:lpstr>Basis of the BOLD signal</vt:lpstr>
      <vt:lpstr>MRI</vt:lpstr>
      <vt:lpstr>The MRI Scanner</vt:lpstr>
      <vt:lpstr>PowerPoint Presentation</vt:lpstr>
      <vt:lpstr>The MRI Scanner</vt:lpstr>
      <vt:lpstr>Physics of Magnetic Resonance Imaging (MRI)</vt:lpstr>
      <vt:lpstr>Hydrogen Ions</vt:lpstr>
      <vt:lpstr>Nuclear spin: precession</vt:lpstr>
      <vt:lpstr>Lamour Equation</vt:lpstr>
      <vt:lpstr>Nuclear spin: precession</vt:lpstr>
      <vt:lpstr>Nuclear spin: precession</vt:lpstr>
      <vt:lpstr>PowerPoint Presentation</vt:lpstr>
      <vt:lpstr>Nuclear spin: radio frequency pulse</vt:lpstr>
      <vt:lpstr>PowerPoint Presentation</vt:lpstr>
      <vt:lpstr>T1 recovery, T2 decay</vt:lpstr>
      <vt:lpstr>T1 recovery, T2 decay</vt:lpstr>
      <vt:lpstr>T2 and T2*</vt:lpstr>
      <vt:lpstr>Gradient coils: x, y, z</vt:lpstr>
      <vt:lpstr>Recap:</vt:lpstr>
      <vt:lpstr>BOLD in fMRI</vt:lpstr>
      <vt:lpstr>The BOLD Signal</vt:lpstr>
      <vt:lpstr>Stimulus to BOLD</vt:lpstr>
      <vt:lpstr>Neurons &amp; Neural Networks</vt:lpstr>
      <vt:lpstr>How does the brain use energy ?</vt:lpstr>
      <vt:lpstr>Post-Synaptic Potentials</vt:lpstr>
      <vt:lpstr>Contents of a Voxel</vt:lpstr>
      <vt:lpstr>Contents of a Voxel ..</vt:lpstr>
      <vt:lpstr>Even Simple Circuits Aren’t Simple</vt:lpstr>
      <vt:lpstr>Stimulus to BOLD</vt:lpstr>
      <vt:lpstr>Brain and Blood</vt:lpstr>
      <vt:lpstr>Neurovascular Anatomy</vt:lpstr>
      <vt:lpstr>Capillary networks supply glucose and oxygen </vt:lpstr>
      <vt:lpstr>“Brain vs. Vein”</vt:lpstr>
      <vt:lpstr>Don’t trust sinus activity either ..</vt:lpstr>
      <vt:lpstr>Hemoglobin (Hb)</vt:lpstr>
      <vt:lpstr>Hemoglobin magnetic properties</vt:lpstr>
      <vt:lpstr>How does this  relate to neural activity?</vt:lpstr>
      <vt:lpstr>Deoxygenated Blood  Signal Loss</vt:lpstr>
      <vt:lpstr>PowerPoint Presentation</vt:lpstr>
      <vt:lpstr>PowerPoint Presentation</vt:lpstr>
      <vt:lpstr>PowerPoint Presentation</vt:lpstr>
      <vt:lpstr>Neurophysiology</vt:lpstr>
      <vt:lpstr>PowerPoint Presentation</vt:lpstr>
      <vt:lpstr>From Neurons to BOLD</vt:lpstr>
      <vt:lpstr>Should it be BDLD? Blood DE-oxygenation level-dependent signal?</vt:lpstr>
      <vt:lpstr>BOLD Time Course Blood Oxygenation Level-Dependent Signal</vt:lpstr>
      <vt:lpstr>Neurophysiology</vt:lpstr>
      <vt:lpstr>PowerPoint Presentation</vt:lpstr>
      <vt:lpstr>Cerebral blood flow  control </vt:lpstr>
      <vt:lpstr>Tripartite Synapse</vt:lpstr>
      <vt:lpstr>Vasodilation</vt:lpstr>
      <vt:lpstr>What component of neural activity are measuring ?</vt:lpstr>
      <vt:lpstr>What does electrophysiology measure?</vt:lpstr>
      <vt:lpstr>BOLD Correlations</vt:lpstr>
      <vt:lpstr>Inputs or Outputs? </vt:lpstr>
      <vt:lpstr>Comparing Electrophysiology and BOLD</vt:lpstr>
      <vt:lpstr>Stimulus to BOLD</vt:lpstr>
      <vt:lpstr>Gradient Echo vs. Spin Echo</vt:lpstr>
      <vt:lpstr>The Concise Summary</vt:lpstr>
      <vt:lpstr>Advantages of BOLD</vt:lpstr>
      <vt:lpstr>Disadvantages of BOLD </vt:lpstr>
      <vt:lpstr>Disadvantages of BOLD cont..</vt:lpstr>
      <vt:lpstr>fMRI Study Designs </vt:lpstr>
      <vt:lpstr>Example of fMRI Protocol   </vt:lpstr>
      <vt:lpstr>fMRI Image Processing Stages  </vt:lpstr>
      <vt:lpstr>Sample fMRI Images </vt:lpstr>
      <vt:lpstr>Overview: What are we measuring with BOLD?</vt:lpstr>
      <vt:lpstr>Where are we in the process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 of the BOLD response</dc:title>
  <dc:creator>Microsoft Office User</dc:creator>
  <cp:lastModifiedBy>Taposhri Ganguly</cp:lastModifiedBy>
  <cp:revision>111</cp:revision>
  <dcterms:created xsi:type="dcterms:W3CDTF">2015-11-05T11:54:31Z</dcterms:created>
  <dcterms:modified xsi:type="dcterms:W3CDTF">2016-02-24T15:24:43Z</dcterms:modified>
</cp:coreProperties>
</file>