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274" r:id="rId13"/>
    <p:sldId id="275" r:id="rId14"/>
    <p:sldId id="277" r:id="rId15"/>
    <p:sldId id="278" r:id="rId16"/>
    <p:sldId id="279" r:id="rId17"/>
    <p:sldId id="282" r:id="rId18"/>
    <p:sldId id="281" r:id="rId19"/>
    <p:sldId id="280" r:id="rId20"/>
    <p:sldId id="283" r:id="rId21"/>
    <p:sldId id="293" r:id="rId22"/>
    <p:sldId id="284" r:id="rId23"/>
    <p:sldId id="290" r:id="rId24"/>
    <p:sldId id="292" r:id="rId25"/>
    <p:sldId id="291" r:id="rId26"/>
    <p:sldId id="310" r:id="rId27"/>
    <p:sldId id="309" r:id="rId28"/>
    <p:sldId id="294" r:id="rId29"/>
    <p:sldId id="295" r:id="rId30"/>
    <p:sldId id="308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1" autoAdjust="0"/>
  </p:normalViewPr>
  <p:slideViewPr>
    <p:cSldViewPr snapToGrid="0">
      <p:cViewPr varScale="1">
        <p:scale>
          <a:sx n="116" d="100"/>
          <a:sy n="116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5305-A864-4E9A-B6D6-71DA198EA911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D3EF4-AEEB-431F-A9DB-8316EF6FB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8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7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8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8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3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0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4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9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9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5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3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5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3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8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43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6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ECFDA-2BFA-4270-BE17-7C78C25FEEB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2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3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7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4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1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3EF4-AEEB-431F-A9DB-8316EF6FBF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6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3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1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6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6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8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08BE-2E76-45C1-BD93-AAC58BCBEAC0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8B65-A72A-4338-B89E-0EA4AF05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HbB0ATZ_A&amp;index=1&amp;list=PLFDbGp5YzjqXQ4oE4w9GVWdiokWB9gEp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4283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Bayes for Beginners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8327"/>
            <a:ext cx="9144000" cy="2007704"/>
          </a:xfrm>
        </p:spPr>
        <p:txBody>
          <a:bodyPr>
            <a:normAutofit/>
          </a:bodyPr>
          <a:lstStyle/>
          <a:p>
            <a:r>
              <a:rPr lang="en-GB" sz="2600" dirty="0"/>
              <a:t>Anne-Catherine </a:t>
            </a:r>
            <a:r>
              <a:rPr lang="en-GB" sz="2600" dirty="0" err="1"/>
              <a:t>Huys</a:t>
            </a:r>
            <a:r>
              <a:rPr lang="en-GB" sz="2600" dirty="0"/>
              <a:t> 	M</a:t>
            </a:r>
            <a:r>
              <a:rPr lang="en-GB" sz="2600" dirty="0" smtClean="0"/>
              <a:t>. Berk Mirza</a:t>
            </a:r>
          </a:p>
          <a:p>
            <a:endParaRPr lang="en-GB" dirty="0"/>
          </a:p>
          <a:p>
            <a:r>
              <a:rPr lang="en-GB" dirty="0" smtClean="0"/>
              <a:t>Methods for Dummies</a:t>
            </a:r>
          </a:p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January 2016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878" y="354360"/>
            <a:ext cx="2590916" cy="29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6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P(positive test)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17" y="1084438"/>
            <a:ext cx="10515600" cy="4545799"/>
          </a:xfrm>
        </p:spPr>
        <p:txBody>
          <a:bodyPr>
            <a:normAutofit/>
          </a:bodyPr>
          <a:lstStyle/>
          <a:p>
            <a:r>
              <a:rPr lang="en-GB" sz="1400" i="1" dirty="0" smtClean="0"/>
              <a:t>A </a:t>
            </a:r>
            <a:r>
              <a:rPr lang="en-GB" sz="1400" i="1" dirty="0"/>
              <a:t>disease occurs in </a:t>
            </a:r>
            <a:r>
              <a:rPr lang="en-GB" sz="1400" b="1" i="1" dirty="0"/>
              <a:t>0.5%</a:t>
            </a:r>
            <a:r>
              <a:rPr lang="en-GB" sz="1400" i="1" dirty="0"/>
              <a:t> of population.</a:t>
            </a:r>
          </a:p>
          <a:p>
            <a:r>
              <a:rPr lang="en-GB" sz="1400" b="1" i="1" dirty="0"/>
              <a:t>99%</a:t>
            </a:r>
            <a:r>
              <a:rPr lang="en-GB" sz="1400" i="1" dirty="0"/>
              <a:t> of people </a:t>
            </a:r>
            <a:r>
              <a:rPr lang="en-GB" sz="1400" b="1" i="1" dirty="0"/>
              <a:t>with the disease </a:t>
            </a:r>
            <a:r>
              <a:rPr lang="en-GB" sz="1400" i="1" dirty="0"/>
              <a:t>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400" i="1" dirty="0" smtClean="0"/>
              <a:t>.           </a:t>
            </a:r>
            <a:r>
              <a:rPr lang="en-GB" sz="1400" b="1" i="1" dirty="0" smtClean="0"/>
              <a:t>5</a:t>
            </a:r>
            <a:r>
              <a:rPr lang="en-GB" sz="1400" b="1" i="1" dirty="0"/>
              <a:t>%</a:t>
            </a:r>
            <a:r>
              <a:rPr lang="en-GB" sz="1400" i="1" dirty="0"/>
              <a:t> of people </a:t>
            </a:r>
            <a:r>
              <a:rPr lang="en-GB" sz="1400" b="1" i="1" dirty="0"/>
              <a:t>without the disease</a:t>
            </a:r>
            <a:r>
              <a:rPr lang="en-GB" sz="1400" i="1" dirty="0"/>
              <a:t> 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800" i="1" dirty="0" smtClean="0"/>
              <a:t>.</a:t>
            </a:r>
          </a:p>
          <a:p>
            <a:r>
              <a:rPr lang="en-GB" sz="1400" i="1" dirty="0" smtClean="0">
                <a:sym typeface="Wingdings"/>
              </a:rPr>
              <a:t> random person with a positive test  probability of disease??</a:t>
            </a:r>
            <a:endParaRPr lang="en-GB" sz="1400" i="1" dirty="0"/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Marginal probability</a:t>
            </a:r>
          </a:p>
          <a:p>
            <a:pPr marL="0" indent="0">
              <a:buNone/>
            </a:pPr>
            <a:endParaRPr lang="en-US" sz="24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dirty="0">
                <a:solidFill>
                  <a:srgbClr val="36BFBD"/>
                </a:solidFill>
                <a:sym typeface="Wingdings"/>
              </a:rPr>
              <a:t>C</a:t>
            </a:r>
            <a:r>
              <a:rPr lang="en-US" sz="2400" dirty="0" smtClean="0">
                <a:solidFill>
                  <a:srgbClr val="36BFBD"/>
                </a:solidFill>
                <a:sym typeface="Wingdings"/>
              </a:rPr>
              <a:t>onditional probability</a:t>
            </a:r>
          </a:p>
          <a:p>
            <a:pPr lvl="1"/>
            <a:r>
              <a:rPr lang="en-US" sz="2000" dirty="0" smtClean="0">
                <a:solidFill>
                  <a:srgbClr val="36BFBD"/>
                </a:solidFill>
                <a:sym typeface="Wingdings"/>
              </a:rPr>
              <a:t>P(A,B) = P(A|B) * P(B)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36BFBD"/>
                </a:solidFill>
              </a:rPr>
              <a:t>P(positive test, disease state) =(positive </a:t>
            </a:r>
            <a:r>
              <a:rPr lang="en-US" sz="2000" dirty="0" err="1" smtClean="0">
                <a:solidFill>
                  <a:srgbClr val="36BFBD"/>
                </a:solidFill>
              </a:rPr>
              <a:t>test|disease</a:t>
            </a:r>
            <a:r>
              <a:rPr lang="en-US" sz="2000" dirty="0" smtClean="0">
                <a:solidFill>
                  <a:srgbClr val="36BFBD"/>
                </a:solidFill>
              </a:rPr>
              <a:t> state) *P(disease)         </a:t>
            </a:r>
            <a:endParaRPr lang="en-US" sz="2000" dirty="0">
              <a:solidFill>
                <a:srgbClr val="36BFBD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0" y="5198413"/>
            <a:ext cx="10077509" cy="5441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0674" y="2592097"/>
            <a:ext cx="77828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 dirty="0" smtClean="0">
                <a:solidFill>
                  <a:srgbClr val="660066"/>
                </a:solidFill>
              </a:rPr>
              <a:t>			P</a:t>
            </a:r>
            <a:r>
              <a:rPr lang="en-US" b="1" dirty="0">
                <a:solidFill>
                  <a:srgbClr val="660066"/>
                </a:solidFill>
              </a:rPr>
              <a:t>(A) 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>
                <a:solidFill>
                  <a:srgbClr val="660066"/>
                </a:solidFill>
              </a:rPr>
              <a:t>=  ∑ P(A , B)</a:t>
            </a:r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             	              		               </a:t>
            </a:r>
            <a:r>
              <a:rPr lang="en-US" sz="1600" b="1" baseline="30000" dirty="0" smtClean="0">
                <a:solidFill>
                  <a:srgbClr val="660066"/>
                </a:solidFill>
              </a:rPr>
              <a:t>B</a:t>
            </a:r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P(positive test)  </a:t>
            </a:r>
            <a:r>
              <a:rPr lang="en-US" sz="1600" b="1" dirty="0" smtClean="0">
                <a:solidFill>
                  <a:srgbClr val="660066"/>
                </a:solidFill>
              </a:rPr>
              <a:t>=  </a:t>
            </a:r>
            <a:r>
              <a:rPr lang="en-US" sz="2400" b="1" dirty="0">
                <a:solidFill>
                  <a:srgbClr val="660066"/>
                </a:solidFill>
              </a:rPr>
              <a:t>∑</a:t>
            </a:r>
            <a:r>
              <a:rPr lang="en-US" sz="1600" b="1" dirty="0">
                <a:solidFill>
                  <a:srgbClr val="660066"/>
                </a:solidFill>
              </a:rPr>
              <a:t> </a:t>
            </a:r>
            <a:r>
              <a:rPr lang="en-US" b="1" dirty="0">
                <a:solidFill>
                  <a:srgbClr val="660066"/>
                </a:solidFill>
              </a:rPr>
              <a:t>P</a:t>
            </a:r>
            <a:r>
              <a:rPr lang="en-US" b="1" dirty="0" smtClean="0">
                <a:solidFill>
                  <a:srgbClr val="660066"/>
                </a:solidFill>
              </a:rPr>
              <a:t>(positive test , disease states)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pPr lvl="2"/>
            <a:r>
              <a:rPr lang="en-US" sz="1600" b="1" baseline="30000" dirty="0" smtClean="0">
                <a:solidFill>
                  <a:srgbClr val="660066"/>
                </a:solidFill>
              </a:rPr>
              <a:t>                                               disease</a:t>
            </a:r>
            <a:r>
              <a:rPr lang="en-US" sz="1600" b="1" dirty="0" smtClean="0">
                <a:solidFill>
                  <a:srgbClr val="660066"/>
                </a:solidFill>
              </a:rPr>
              <a:t> </a:t>
            </a:r>
            <a:r>
              <a:rPr lang="en-US" sz="1600" b="1" baseline="30000" dirty="0" smtClean="0">
                <a:solidFill>
                  <a:srgbClr val="660066"/>
                </a:solidFill>
              </a:rPr>
              <a:t>states</a:t>
            </a:r>
            <a:endParaRPr lang="en-US" sz="1400" b="1" baseline="30000" dirty="0" smtClean="0">
              <a:solidFill>
                <a:srgbClr val="660066"/>
              </a:solidFill>
            </a:endParaRPr>
          </a:p>
          <a:p>
            <a:pPr lvl="2"/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61" y="3714764"/>
            <a:ext cx="2194960" cy="887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4089" y="4651667"/>
            <a:ext cx="3053797" cy="3567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6673" y="3205948"/>
            <a:ext cx="3053797" cy="3567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8505" y="5693299"/>
            <a:ext cx="150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0.99 * 0.005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2484" y="5621954"/>
            <a:ext cx="302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+ 0.05 * 0.995     =     </a:t>
            </a:r>
            <a:r>
              <a:rPr lang="en-US" sz="2400" b="1" dirty="0" smtClean="0"/>
              <a:t> 0.055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85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9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Back to doctors and patients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49" y="1084438"/>
            <a:ext cx="10515600" cy="4545799"/>
          </a:xfrm>
        </p:spPr>
        <p:txBody>
          <a:bodyPr/>
          <a:lstStyle/>
          <a:p>
            <a:r>
              <a:rPr lang="en-GB" sz="1400" i="1" dirty="0"/>
              <a:t>A disease occurs in </a:t>
            </a:r>
            <a:r>
              <a:rPr lang="en-GB" sz="1400" b="1" i="1" dirty="0"/>
              <a:t>0.5%</a:t>
            </a:r>
            <a:r>
              <a:rPr lang="en-GB" sz="1400" i="1" dirty="0"/>
              <a:t> of population.</a:t>
            </a:r>
          </a:p>
          <a:p>
            <a:r>
              <a:rPr lang="en-GB" sz="1400" b="1" i="1" dirty="0"/>
              <a:t>99%</a:t>
            </a:r>
            <a:r>
              <a:rPr lang="en-GB" sz="1400" i="1" dirty="0"/>
              <a:t> of people </a:t>
            </a:r>
            <a:r>
              <a:rPr lang="en-GB" sz="1400" b="1" i="1" dirty="0"/>
              <a:t>with the disease </a:t>
            </a:r>
            <a:r>
              <a:rPr lang="en-GB" sz="1400" i="1" dirty="0"/>
              <a:t>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400" i="1" dirty="0" smtClean="0"/>
              <a:t>.           </a:t>
            </a:r>
            <a:r>
              <a:rPr lang="en-GB" sz="1400" b="1" i="1" dirty="0" smtClean="0"/>
              <a:t>5</a:t>
            </a:r>
            <a:r>
              <a:rPr lang="en-GB" sz="1400" b="1" i="1" dirty="0"/>
              <a:t>%</a:t>
            </a:r>
            <a:r>
              <a:rPr lang="en-GB" sz="1400" i="1" dirty="0"/>
              <a:t> of people </a:t>
            </a:r>
            <a:r>
              <a:rPr lang="en-GB" sz="1400" b="1" i="1" dirty="0"/>
              <a:t>without the disease</a:t>
            </a:r>
            <a:r>
              <a:rPr lang="en-GB" sz="1400" i="1" dirty="0"/>
              <a:t> 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800" i="1" dirty="0" smtClean="0"/>
              <a:t>.</a:t>
            </a:r>
          </a:p>
          <a:p>
            <a:r>
              <a:rPr lang="en-GB" sz="1400" i="1" dirty="0" smtClean="0">
                <a:sym typeface="Wingdings"/>
              </a:rPr>
              <a:t> random person with a positive test  probability of disease??</a:t>
            </a:r>
            <a:endParaRPr lang="en-GB" sz="1400" i="1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69" y="5552858"/>
            <a:ext cx="5079964" cy="83999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146884" y="5758060"/>
            <a:ext cx="614551" cy="409637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79052" y="1030729"/>
            <a:ext cx="557747" cy="409637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894" y="2325289"/>
            <a:ext cx="3742298" cy="71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729" y="3085950"/>
            <a:ext cx="4989229" cy="1208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693" y="4466172"/>
            <a:ext cx="3399267" cy="535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7813" y="5992947"/>
            <a:ext cx="128431" cy="24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+mj-lt"/>
              </a:rPr>
              <a:t>Someone flips coin.</a:t>
            </a:r>
          </a:p>
          <a:p>
            <a:endParaRPr lang="en-GB" sz="2600" dirty="0" smtClean="0">
              <a:latin typeface="+mj-lt"/>
            </a:endParaRPr>
          </a:p>
          <a:p>
            <a:r>
              <a:rPr lang="en-GB" sz="2600" dirty="0">
                <a:latin typeface="+mj-lt"/>
              </a:rPr>
              <a:t>We don’t know if the coin is fair or not</a:t>
            </a:r>
            <a:r>
              <a:rPr lang="en-GB" sz="2600" dirty="0" smtClean="0">
                <a:latin typeface="+mj-lt"/>
              </a:rPr>
              <a:t>.</a:t>
            </a:r>
            <a:endParaRPr lang="en-GB" sz="2600" dirty="0">
              <a:latin typeface="+mj-lt"/>
            </a:endParaRPr>
          </a:p>
          <a:p>
            <a:endParaRPr lang="en-GB" sz="2600" dirty="0" smtClean="0">
              <a:latin typeface="+mj-lt"/>
            </a:endParaRPr>
          </a:p>
          <a:p>
            <a:r>
              <a:rPr lang="en-GB" sz="2600" dirty="0" smtClean="0">
                <a:latin typeface="+mj-lt"/>
              </a:rPr>
              <a:t>We are told only the outcome of the coin flipping.</a:t>
            </a:r>
          </a:p>
          <a:p>
            <a:endParaRPr lang="en-GB" sz="2600" dirty="0" smtClean="0">
              <a:latin typeface="+mj-lt"/>
            </a:endParaRPr>
          </a:p>
          <a:p>
            <a:pPr marL="0" indent="0">
              <a:buNone/>
            </a:pPr>
            <a:endParaRPr lang="en-GB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+mj-lt"/>
              </a:rPr>
              <a:t>1</a:t>
            </a:r>
            <a:r>
              <a:rPr lang="en-GB" sz="2600" baseline="30000" dirty="0" smtClean="0">
                <a:latin typeface="+mj-lt"/>
              </a:rPr>
              <a:t>st</a:t>
            </a:r>
            <a:r>
              <a:rPr lang="en-GB" sz="2600" dirty="0" smtClean="0">
                <a:latin typeface="+mj-lt"/>
              </a:rPr>
              <a:t> Hypothesis: Coin is fair, 50% Heads or Tails</a:t>
            </a:r>
          </a:p>
          <a:p>
            <a:endParaRPr lang="en-GB" sz="2600" dirty="0" smtClean="0">
              <a:latin typeface="+mj-lt"/>
            </a:endParaRPr>
          </a:p>
          <a:p>
            <a:pPr marL="0" indent="0">
              <a:buNone/>
            </a:pPr>
            <a:r>
              <a:rPr lang="en-GB" sz="2600" dirty="0" smtClean="0">
                <a:latin typeface="+mj-lt"/>
              </a:rPr>
              <a:t>				</a:t>
            </a:r>
            <a:endParaRPr lang="en-GB" sz="2600" dirty="0"/>
          </a:p>
          <a:p>
            <a:pPr marL="0" indent="0">
              <a:buNone/>
            </a:pPr>
            <a:endParaRPr lang="en-GB" sz="2600" dirty="0" smtClean="0">
              <a:latin typeface="+mj-lt"/>
            </a:endParaRPr>
          </a:p>
          <a:p>
            <a:r>
              <a:rPr lang="en-GB" sz="2600" dirty="0" smtClean="0">
                <a:latin typeface="+mj-lt"/>
              </a:rPr>
              <a:t>2</a:t>
            </a:r>
            <a:r>
              <a:rPr lang="en-GB" sz="2600" baseline="30000" dirty="0" smtClean="0">
                <a:latin typeface="+mj-lt"/>
              </a:rPr>
              <a:t>nd</a:t>
            </a:r>
            <a:r>
              <a:rPr lang="en-GB" sz="2600" dirty="0" smtClean="0">
                <a:latin typeface="+mj-lt"/>
              </a:rPr>
              <a:t> Hypothesis: Both side of the coin is heads, 100% Heads</a:t>
            </a:r>
          </a:p>
          <a:p>
            <a:endParaRPr lang="en-GB" sz="2600" dirty="0">
              <a:latin typeface="+mj-lt"/>
            </a:endParaRPr>
          </a:p>
          <a:p>
            <a:pPr marL="0" indent="0">
              <a:buNone/>
            </a:pPr>
            <a:r>
              <a:rPr lang="en-GB" sz="2600" dirty="0" smtClean="0">
                <a:latin typeface="+mj-lt"/>
              </a:rPr>
              <a:t>				</a:t>
            </a:r>
            <a:endParaRPr lang="en-GB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88" y="2404207"/>
            <a:ext cx="1192131" cy="1180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46" y="2438221"/>
            <a:ext cx="1172483" cy="1172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88" y="4424484"/>
            <a:ext cx="1192131" cy="118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46" y="4424484"/>
            <a:ext cx="1192131" cy="11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88" y="2404207"/>
            <a:ext cx="1192131" cy="1180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46" y="2438221"/>
            <a:ext cx="1172483" cy="1172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88" y="4424484"/>
            <a:ext cx="1192131" cy="118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46" y="4424484"/>
            <a:ext cx="1192131" cy="1180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42316" y="1821503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600" dirty="0" smtClean="0">
                    <a:latin typeface="+mj-lt"/>
                  </a:rPr>
                  <a:t>1</a:t>
                </a:r>
                <a:r>
                  <a:rPr lang="en-GB" sz="2600" baseline="30000" dirty="0" smtClean="0">
                    <a:latin typeface="+mj-lt"/>
                  </a:rPr>
                  <a:t>st</a:t>
                </a:r>
                <a:r>
                  <a:rPr lang="en-GB" sz="2600" dirty="0" smtClean="0">
                    <a:latin typeface="+mj-lt"/>
                  </a:rPr>
                  <a:t> Hypothesis: Coin is fair, 50% Heads or Tails</a:t>
                </a:r>
              </a:p>
              <a:p>
                <a:endParaRPr lang="en-GB" sz="2600" dirty="0" smtClean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𝑓𝑎𝑖𝑟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e>
                      </m:d>
                      <m:r>
                        <a:rPr lang="en-GB" sz="2600" i="1">
                          <a:latin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GB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600" dirty="0" smtClean="0">
                  <a:latin typeface="+mj-lt"/>
                </a:endParaRPr>
              </a:p>
              <a:p>
                <a:r>
                  <a:rPr lang="en-GB" sz="2600" dirty="0" smtClean="0">
                    <a:latin typeface="+mj-lt"/>
                  </a:rPr>
                  <a:t>2</a:t>
                </a:r>
                <a:r>
                  <a:rPr lang="en-GB" sz="2600" baseline="30000" dirty="0" smtClean="0">
                    <a:latin typeface="+mj-lt"/>
                  </a:rPr>
                  <a:t>nd</a:t>
                </a:r>
                <a:r>
                  <a:rPr lang="en-GB" sz="2600" dirty="0" smtClean="0">
                    <a:latin typeface="+mj-lt"/>
                  </a:rPr>
                  <a:t> Hypothesis: Both side of the coin is heads, 100% Heads</a:t>
                </a:r>
              </a:p>
              <a:p>
                <a:endParaRPr lang="en-GB" sz="26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𝑢𝑛𝑓𝑎𝑖𝑟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e>
                      </m:d>
                      <m:r>
                        <a:rPr lang="en-GB" sz="2600" i="1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6" y="1821503"/>
                <a:ext cx="10515600" cy="4351338"/>
              </a:xfrm>
              <a:prstGeom prst="rect">
                <a:avLst/>
              </a:prstGeom>
              <a:blipFill rotWithShape="0">
                <a:blip r:embed="rId5"/>
                <a:stretch>
                  <a:fillRect l="-870" t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9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GB" sz="3500" dirty="0" smtClean="0">
                    <a:latin typeface="+mj-lt"/>
                  </a:rPr>
                  <a:t>    1</a:t>
                </a:r>
                <a:r>
                  <a:rPr lang="en-GB" sz="3500" baseline="30000" dirty="0" smtClean="0">
                    <a:latin typeface="+mj-lt"/>
                  </a:rPr>
                  <a:t>st</a:t>
                </a:r>
                <a:r>
                  <a:rPr lang="en-GB" sz="3500" dirty="0" smtClean="0">
                    <a:latin typeface="+mj-lt"/>
                  </a:rPr>
                  <a:t> Flip</a:t>
                </a:r>
              </a:p>
              <a:p>
                <a:pPr marL="0" indent="0">
                  <a:buNone/>
                </a:pPr>
                <a:endParaRPr lang="en-GB" sz="35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4200" b="0" dirty="0" smtClean="0"/>
                  <a:t>		</a:t>
                </a:r>
                <a14:m>
                  <m:oMath xmlns:m="http://schemas.openxmlformats.org/officeDocument/2006/math">
                    <m:r>
                      <a:rPr lang="en-GB" sz="4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4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𝑓𝑎𝑖𝑟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GB" sz="4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𝐻𝑒𝑎𝑑𝑠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𝑓𝑎𝑖𝑟</m:t>
                            </m:r>
                          </m:e>
                        </m:d>
                        <m:r>
                          <a:rPr lang="en-GB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4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𝑓𝑎𝑖𝑟</m:t>
                            </m:r>
                          </m:e>
                        </m:d>
                      </m:num>
                      <m:den>
                        <m:r>
                          <a:rPr lang="en-GB" sz="4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200" b="0" i="1" smtClean="0">
                                <a:latin typeface="Cambria Math" panose="02040503050406030204" pitchFamily="18" charset="0"/>
                              </a:rPr>
                              <m:t>𝐻𝑒𝑎𝑑𝑠</m:t>
                            </m:r>
                          </m:e>
                        </m:d>
                      </m:den>
                    </m:f>
                  </m:oMath>
                </a14:m>
                <a:endParaRPr lang="en-GB" sz="42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6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6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</m:oMath>
                </a14:m>
                <a:endParaRPr lang="en-GB" sz="35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𝐻𝑒𝑎𝑑𝑠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sz="3500" b="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𝐻𝑒𝑎𝑑𝑠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𝑢𝑛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</m:oMath>
                </a14:m>
                <a:endParaRPr lang="en-GB" sz="35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3500" b="0" dirty="0" smtClean="0"/>
                  <a:t>		    </a:t>
                </a:r>
                <a14:m>
                  <m:oMath xmlns:m="http://schemas.openxmlformats.org/officeDocument/2006/math"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3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500" i="1">
                            <a:latin typeface="Cambria Math" panose="02040503050406030204" pitchFamily="18" charset="0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en-GB" sz="35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3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en-GB" sz="3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GB" sz="35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3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e>
                    </m:d>
                  </m:oMath>
                </a14:m>
                <a:endParaRPr lang="en-GB" sz="3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3500" b="0" dirty="0" smtClean="0"/>
                  <a:t>		    </a:t>
                </a:r>
                <a14:m>
                  <m:oMath xmlns:m="http://schemas.openxmlformats.org/officeDocument/2006/math">
                    <m:r>
                      <a:rPr lang="en-GB" sz="35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×0.99   +   1×0.01   =  0.5050</m:t>
                    </m:r>
                  </m:oMath>
                </a14:m>
                <a:endParaRPr lang="en-GB" sz="35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81" y="2263531"/>
            <a:ext cx="1192131" cy="11808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9585" y="447883"/>
            <a:ext cx="5403574" cy="8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14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500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200" dirty="0" smtClean="0">
                    <a:latin typeface="+mj-lt"/>
                  </a:rPr>
                  <a:t>    1</a:t>
                </a:r>
                <a:r>
                  <a:rPr lang="en-GB" sz="2200" baseline="30000" dirty="0" smtClean="0">
                    <a:latin typeface="+mj-lt"/>
                  </a:rPr>
                  <a:t>st</a:t>
                </a:r>
                <a:r>
                  <a:rPr lang="en-GB" sz="2200" dirty="0" smtClean="0">
                    <a:latin typeface="+mj-lt"/>
                  </a:rPr>
                  <a:t> Flip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200" dirty="0" smtClean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</m:oMath>
                </a14:m>
                <a:endParaRPr lang="en-GB" sz="22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200" dirty="0" smtClean="0"/>
                  <a:t>		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𝐻𝑒𝑎𝑑𝑠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200" dirty="0" smtClean="0"/>
                  <a:t>		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0.5050</m:t>
                    </m:r>
                  </m:oMath>
                </a14:m>
                <a:endParaRPr lang="en-GB" sz="2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6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𝑓𝑎𝑖𝑟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𝑓𝑎𝑖𝑟</m:t>
                              </m:r>
                            </m:e>
                          </m:d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𝑓𝑎𝑖𝑟</m:t>
                              </m:r>
                            </m:e>
                          </m:d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</m:e>
                          </m:d>
                        </m:den>
                      </m:f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×0.99</m:t>
                          </m:r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0.5050</m:t>
                          </m:r>
                        </m:den>
                      </m:f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=0.9802</m:t>
                      </m:r>
                    </m:oMath>
                  </m:oMathPara>
                </a14:m>
                <a:endParaRPr lang="en-GB" sz="22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2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6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5007"/>
                <a:ext cx="10515600" cy="4351338"/>
              </a:xfrm>
              <a:blipFill rotWithShape="0">
                <a:blip r:embed="rId3"/>
                <a:stretch>
                  <a:fillRect t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81" y="2263531"/>
            <a:ext cx="1192131" cy="11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latin typeface="+mj-lt"/>
                  </a:rPr>
                  <a:t>Coin is flipped a second time and it is heads again.</a:t>
                </a: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dirty="0" smtClean="0">
                    <a:latin typeface="+mj-lt"/>
                  </a:rPr>
                  <a:t>Posterior in the previous time step becomes the new prior!!</a:t>
                </a:r>
              </a:p>
              <a:p>
                <a:pPr marL="0" indent="0">
                  <a:buNone/>
                </a:pPr>
                <a:endParaRPr lang="en-GB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𝑓𝑎𝑖𝑟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0.9802</m:t>
                      </m:r>
                    </m:oMath>
                  </m:oMathPara>
                </a14:m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6" y="1825625"/>
            <a:ext cx="1192131" cy="1180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07" y="1831026"/>
            <a:ext cx="1192131" cy="1180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2275" y="1297354"/>
            <a:ext cx="24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1</a:t>
            </a:r>
            <a:r>
              <a:rPr lang="en-GB" baseline="30000" dirty="0" smtClean="0"/>
              <a:t>st</a:t>
            </a:r>
            <a:r>
              <a:rPr lang="en-GB" dirty="0" smtClean="0"/>
              <a:t> Flip 	         2</a:t>
            </a:r>
            <a:r>
              <a:rPr lang="en-GB" baseline="30000" dirty="0" smtClean="0"/>
              <a:t>nd</a:t>
            </a:r>
            <a:r>
              <a:rPr lang="en-GB" dirty="0" smtClean="0"/>
              <a:t> Flip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0.9802</m:t>
                    </m:r>
                  </m:oMath>
                </a14:m>
                <a:endParaRPr lang="en-GB" sz="2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GB" sz="2200" dirty="0" smtClean="0"/>
              </a:p>
              <a:p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𝑓𝑎𝑖𝑟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𝑢𝑛𝑓𝑎𝑖𝑟</m:t>
                        </m:r>
                      </m:e>
                    </m:d>
                  </m:oMath>
                </a14:m>
                <a:endParaRPr lang="en-GB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 smtClean="0"/>
                  <a:t>	     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e>
                    </m:d>
                  </m:oMath>
                </a14:m>
                <a:endParaRPr lang="en-GB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200" b="0" dirty="0" smtClean="0"/>
                  <a:t>	      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×0.9802+1×0.0198=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0.50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endParaRPr lang="en-GB" sz="2200" dirty="0" smtClean="0"/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𝑓𝑎𝑖𝑟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𝑓𝑎𝑖𝑟</m:t>
                            </m:r>
                          </m:e>
                        </m:d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𝑓𝑎𝑖𝑟</m:t>
                            </m:r>
                          </m:e>
                        </m:d>
                      </m:num>
                      <m:den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den>
                    </m:f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 5×0.9802</m:t>
                        </m:r>
                      </m:num>
                      <m:den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0.5099</m:t>
                        </m:r>
                      </m:den>
                    </m:f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=0.9612</m:t>
                    </m:r>
                  </m:oMath>
                </a14:m>
                <a:endParaRPr lang="en-GB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Example:</a:t>
            </a:r>
            <a:endParaRPr lang="en-GB" sz="3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33" y="517237"/>
            <a:ext cx="6567934" cy="62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Of doctors and patients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disease occurs in 0.5% of </a:t>
            </a:r>
            <a:r>
              <a:rPr lang="en-GB" dirty="0" smtClean="0"/>
              <a:t>population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A diagnostic test gives a positive result in:</a:t>
            </a:r>
          </a:p>
          <a:p>
            <a:pPr marL="800100" lvl="1" indent="-342900"/>
            <a:r>
              <a:rPr lang="en-GB" dirty="0"/>
              <a:t>99% of people with the disease</a:t>
            </a:r>
          </a:p>
          <a:p>
            <a:pPr marL="800100" lvl="1" indent="-342900"/>
            <a:r>
              <a:rPr lang="en-GB" dirty="0"/>
              <a:t>  5% of people without the disease (false positive)</a:t>
            </a:r>
          </a:p>
          <a:p>
            <a:endParaRPr lang="en-GB" dirty="0"/>
          </a:p>
          <a:p>
            <a:r>
              <a:rPr lang="en-GB" dirty="0"/>
              <a:t>A random person off the street is found to have a positive test result.</a:t>
            </a:r>
          </a:p>
          <a:p>
            <a:endParaRPr lang="en-GB" dirty="0"/>
          </a:p>
          <a:p>
            <a:r>
              <a:rPr lang="en-GB" dirty="0"/>
              <a:t>What is the probability </a:t>
            </a:r>
            <a:r>
              <a:rPr lang="en-GB" dirty="0" smtClean="0"/>
              <a:t>of this person having the </a:t>
            </a:r>
            <a:r>
              <a:rPr lang="en-GB" dirty="0"/>
              <a:t>disease?</a:t>
            </a:r>
          </a:p>
          <a:p>
            <a:r>
              <a:rPr lang="en-GB" dirty="0"/>
              <a:t>A: 0-30%</a:t>
            </a:r>
          </a:p>
          <a:p>
            <a:r>
              <a:rPr lang="en-GB" dirty="0"/>
              <a:t>B: 30-70%</a:t>
            </a:r>
          </a:p>
          <a:p>
            <a:r>
              <a:rPr lang="en-GB" dirty="0"/>
              <a:t>C: 70-99%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13644" y="5013176"/>
            <a:ext cx="1440160" cy="432048"/>
          </a:xfrm>
          <a:prstGeom prst="ellipse">
            <a:avLst/>
          </a:prstGeom>
          <a:noFill/>
          <a:ln w="31750">
            <a:solidFill>
              <a:srgbClr val="11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Example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29" y="517237"/>
            <a:ext cx="6598742" cy="61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Prior, Likelihood and Posterior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+mj-lt"/>
              </a:rPr>
              <a:t>Prior: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+mj-lt"/>
              </a:rPr>
              <a:t>Likelihood: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+mj-lt"/>
              </a:rPr>
              <a:t>Posterior:</a:t>
            </a:r>
            <a:endParaRPr lang="en-GB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0821" y="1987652"/>
                <a:ext cx="13180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sz="2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21" y="1987652"/>
                <a:ext cx="131805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0821" y="2704671"/>
                <a:ext cx="13262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21" y="2704671"/>
                <a:ext cx="1326292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70205" y="3494078"/>
                <a:ext cx="14086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05" y="3494078"/>
                <a:ext cx="140867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15" y="1539779"/>
            <a:ext cx="5958660" cy="445040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9585" y="447883"/>
            <a:ext cx="5403574" cy="8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98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Bayesian Paradigm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			- </a:t>
            </a:r>
            <a:r>
              <a:rPr lang="en-GB" sz="2600" dirty="0" smtClean="0">
                <a:latin typeface="+mj-lt"/>
              </a:rPr>
              <a:t>Model of the data:</a:t>
            </a:r>
          </a:p>
          <a:p>
            <a:pPr>
              <a:buNone/>
            </a:pPr>
            <a:r>
              <a:rPr lang="en-GB" sz="2600" dirty="0" smtClean="0">
                <a:latin typeface="+mj-lt"/>
              </a:rPr>
              <a:t>				y = f(</a:t>
            </a:r>
            <a:r>
              <a:rPr lang="el-GR" sz="2600" dirty="0" smtClean="0">
                <a:latin typeface="+mj-lt"/>
              </a:rPr>
              <a:t>θ</a:t>
            </a:r>
            <a:r>
              <a:rPr lang="en-GB" sz="2600" dirty="0" smtClean="0">
                <a:latin typeface="+mj-lt"/>
              </a:rPr>
              <a:t>) + </a:t>
            </a:r>
            <a:r>
              <a:rPr lang="el-GR" sz="2600" dirty="0" smtClean="0">
                <a:latin typeface="+mj-lt"/>
              </a:rPr>
              <a:t>ε</a:t>
            </a:r>
            <a:r>
              <a:rPr lang="en-GB" sz="2600" dirty="0" smtClean="0">
                <a:latin typeface="+mj-lt"/>
              </a:rPr>
              <a:t>		e.g. GLM, DCM etc.</a:t>
            </a:r>
          </a:p>
          <a:p>
            <a:pPr>
              <a:buNone/>
            </a:pPr>
            <a:endParaRPr lang="en-GB" sz="2600" dirty="0" smtClean="0">
              <a:latin typeface="+mj-lt"/>
            </a:endParaRPr>
          </a:p>
          <a:p>
            <a:pPr>
              <a:buNone/>
            </a:pPr>
            <a:endParaRPr lang="en-GB" sz="2600" dirty="0" smtClean="0">
              <a:latin typeface="+mj-lt"/>
            </a:endParaRPr>
          </a:p>
          <a:p>
            <a:pPr>
              <a:buNone/>
            </a:pPr>
            <a:r>
              <a:rPr lang="en-GB" sz="2600" dirty="0" smtClean="0">
                <a:latin typeface="+mj-lt"/>
              </a:rPr>
              <a:t>				- Assume that noise is small</a:t>
            </a:r>
          </a:p>
          <a:p>
            <a:pPr>
              <a:buNone/>
            </a:pPr>
            <a:endParaRPr lang="en-GB" sz="2600" dirty="0" smtClean="0">
              <a:latin typeface="+mj-lt"/>
            </a:endParaRPr>
          </a:p>
          <a:p>
            <a:pPr>
              <a:buNone/>
            </a:pPr>
            <a:r>
              <a:rPr lang="en-GB" sz="2600" dirty="0" smtClean="0">
                <a:latin typeface="+mj-lt"/>
              </a:rPr>
              <a:t>				- Likelihood of the data given the parameters:</a:t>
            </a:r>
          </a:p>
          <a:p>
            <a:pPr>
              <a:buNone/>
            </a:pPr>
            <a:endParaRPr lang="en-GB" sz="2600" dirty="0" smtClean="0">
              <a:latin typeface="+mj-lt"/>
            </a:endParaRPr>
          </a:p>
          <a:p>
            <a:pPr>
              <a:buNone/>
            </a:pPr>
            <a:r>
              <a:rPr lang="en-GB" sz="2600" dirty="0" smtClean="0">
                <a:latin typeface="+mj-lt"/>
              </a:rPr>
              <a:t>				</a:t>
            </a:r>
            <a:endParaRPr lang="en-GB" sz="2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08" y="1209911"/>
            <a:ext cx="2514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4765812" y="2728291"/>
            <a:ext cx="437322" cy="993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1696" y="2991678"/>
            <a:ext cx="72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2986" y="5112027"/>
            <a:ext cx="4400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Forward and Inverse Problems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83" y="1237423"/>
            <a:ext cx="8163752" cy="543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9624" y="2146852"/>
            <a:ext cx="2156794" cy="40011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P(</a:t>
            </a:r>
            <a:r>
              <a:rPr lang="en-GB" sz="2000" dirty="0" err="1" smtClean="0"/>
              <a:t>Data|Parameter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12634" y="5211417"/>
            <a:ext cx="2156794" cy="40011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P(</a:t>
            </a:r>
            <a:r>
              <a:rPr lang="en-GB" sz="2000" dirty="0" err="1" smtClean="0"/>
              <a:t>Parameter|Data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585" y="447883"/>
            <a:ext cx="5403574" cy="8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Complex vs Simple Model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7" y="1555150"/>
            <a:ext cx="5828398" cy="42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08" y="1555150"/>
            <a:ext cx="5913809" cy="42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Principle of Parsimony</a:t>
            </a:r>
            <a:br>
              <a:rPr lang="en-GB" sz="3000" dirty="0" smtClean="0"/>
            </a:b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77" y="1413142"/>
            <a:ext cx="6347187" cy="457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Free Energy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𝐶𝑜𝑚𝑝𝑙𝑒𝑥𝑖𝑡𝑦</m:t>
                      </m:r>
                    </m:oMath>
                  </m:oMathPara>
                </a14:m>
                <a:endParaRPr lang="en-GB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GB" dirty="0">
                  <a:latin typeface="+mj-lt"/>
                </a:endParaRPr>
              </a:p>
              <a:p>
                <a:r>
                  <a:rPr lang="en-GB" dirty="0" smtClean="0">
                    <a:latin typeface="+mj-lt"/>
                  </a:rPr>
                  <a:t>Maximizing F maximizes accuracy, </a:t>
                </a:r>
                <a:r>
                  <a:rPr lang="en-GB" dirty="0">
                    <a:latin typeface="+mj-lt"/>
                  </a:rPr>
                  <a:t>minimizes Complexity</a:t>
                </a:r>
                <a:r>
                  <a:rPr lang="en-GB" dirty="0" smtClean="0">
                    <a:latin typeface="+mj-lt"/>
                  </a:rPr>
                  <a:t>.</a:t>
                </a:r>
              </a:p>
              <a:p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Bayesian Model Comparison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137" y="2292419"/>
            <a:ext cx="5240088" cy="10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137" y="3563073"/>
            <a:ext cx="6194221" cy="13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90255" y="4214601"/>
            <a:ext cx="509883" cy="158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1824" y="3891436"/>
            <a:ext cx="88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Bayes</a:t>
            </a:r>
            <a:r>
              <a:rPr lang="en-GB" dirty="0" smtClean="0"/>
              <a:t> Factor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758468" y="2360065"/>
            <a:ext cx="387626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7014" y="1788150"/>
            <a:ext cx="19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Marginal likelihood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873304" y="3536840"/>
            <a:ext cx="1458551" cy="1357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7014" y="5217116"/>
                <a:ext cx="54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&gt;20</m:t>
                    </m:r>
                  </m:oMath>
                </a14:m>
                <a:r>
                  <a:rPr lang="en-GB" dirty="0" smtClean="0"/>
                  <a:t>  strong evidence that model 1 is better 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4" y="5217116"/>
                <a:ext cx="547716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9" y="-9939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Hypothesis testing</a:t>
            </a:r>
            <a:endParaRPr lang="en-GB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961988" y="1036178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dirty="0" smtClean="0"/>
              <a:t>Classical SPM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Define the null 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H0: Coin is fair </a:t>
            </a:r>
            <a:r>
              <a:rPr lang="el-GR" dirty="0" smtClean="0"/>
              <a:t>θ</a:t>
            </a:r>
            <a:r>
              <a:rPr lang="en-GB" dirty="0" smtClean="0"/>
              <a:t>=0.5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127" y="1944893"/>
                <a:ext cx="10762673" cy="4764018"/>
              </a:xfrm>
            </p:spPr>
            <p:txBody>
              <a:bodyPr>
                <a:normAutofit lnSpcReduction="10000"/>
              </a:bodyPr>
              <a:lstStyle/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buNone/>
                </a:pPr>
                <a:endParaRPr lang="en-GB" dirty="0" smtClean="0"/>
              </a:p>
              <a:p>
                <a:endParaRPr lang="en-GB" sz="24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GB" sz="2400" dirty="0" smtClean="0">
                    <a:latin typeface="+mj-lt"/>
                  </a:rPr>
                  <a:t>- Estimate parameters					- Calculate posterior probabilities</a:t>
                </a:r>
              </a:p>
              <a:p>
                <a:pPr>
                  <a:buNone/>
                </a:pPr>
                <a:r>
                  <a:rPr lang="en-GB" sz="2400" dirty="0" smtClean="0">
                    <a:latin typeface="+mj-lt"/>
                  </a:rPr>
                  <a:t>-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 smtClean="0">
                    <a:latin typeface="+mj-lt"/>
                  </a:rPr>
                  <a:t> then reject			- If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 smtClean="0">
                    <a:latin typeface="+mj-lt"/>
                  </a:rPr>
                  <a:t> then accept</a:t>
                </a:r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27" y="1944893"/>
                <a:ext cx="10762673" cy="4764018"/>
              </a:xfrm>
              <a:blipFill rotWithShape="0">
                <a:blip r:embed="rId3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05" y="2109374"/>
            <a:ext cx="6162377" cy="35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77788" y="1039493"/>
            <a:ext cx="383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dirty="0" smtClean="0"/>
              <a:t>Bayesian Inference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Define </a:t>
            </a:r>
            <a:r>
              <a:rPr lang="en-GB" dirty="0"/>
              <a:t>a</a:t>
            </a:r>
            <a:r>
              <a:rPr lang="en-GB" dirty="0" smtClean="0"/>
              <a:t> hypothesis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H: </a:t>
            </a:r>
            <a:r>
              <a:rPr lang="el-GR" dirty="0" smtClean="0"/>
              <a:t>θ</a:t>
            </a:r>
            <a:r>
              <a:rPr lang="en-GB" dirty="0" smtClean="0"/>
              <a:t>&gt;0.1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9577" y="2128740"/>
            <a:ext cx="5647305" cy="342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59004" y="5407406"/>
            <a:ext cx="37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0.1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18357" y="3957570"/>
                <a:ext cx="9948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357" y="3957570"/>
                <a:ext cx="99480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3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60" y="1025553"/>
            <a:ext cx="691276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1475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8488018" y="2683562"/>
            <a:ext cx="1779105" cy="12125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57183" y="1948066"/>
            <a:ext cx="1610140" cy="1341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Posterior Probability Maps</a:t>
            </a:r>
            <a:endParaRPr lang="en-GB" sz="2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8435" y="4015406"/>
            <a:ext cx="1530626" cy="3478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1427" y="3322979"/>
            <a:ext cx="1610140" cy="1341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Bayesian Algorithms</a:t>
            </a:r>
            <a:endParaRPr lang="en-GB" sz="2200" dirty="0"/>
          </a:p>
        </p:txBody>
      </p:sp>
      <p:sp>
        <p:nvSpPr>
          <p:cNvPr id="17" name="Rectangle 16"/>
          <p:cNvSpPr/>
          <p:nvPr/>
        </p:nvSpPr>
        <p:spPr>
          <a:xfrm>
            <a:off x="3624470" y="215345"/>
            <a:ext cx="2199859" cy="609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Dynamic Causal Modelling</a:t>
            </a:r>
            <a:endParaRPr lang="en-GB" sz="2200" dirty="0"/>
          </a:p>
        </p:txBody>
      </p:sp>
      <p:sp>
        <p:nvSpPr>
          <p:cNvPr id="18" name="Rectangle 17"/>
          <p:cNvSpPr/>
          <p:nvPr/>
        </p:nvSpPr>
        <p:spPr>
          <a:xfrm>
            <a:off x="6112566" y="208719"/>
            <a:ext cx="2199859" cy="609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Multivariate Decoding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663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Probabilities for dummies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0 –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0" y="330200"/>
            <a:ext cx="1645648" cy="164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0" y="2184400"/>
            <a:ext cx="4483100" cy="194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484684"/>
            <a:ext cx="3962400" cy="22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References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latin typeface="+mj-lt"/>
              </a:rPr>
              <a:t>Dr.</a:t>
            </a:r>
            <a:r>
              <a:rPr lang="en-GB" sz="2400" dirty="0" smtClean="0">
                <a:latin typeface="+mj-lt"/>
              </a:rPr>
              <a:t> </a:t>
            </a:r>
            <a:r>
              <a:rPr lang="en-GB" altLang="en-US" sz="2400" dirty="0">
                <a:latin typeface="+mj-lt"/>
              </a:rPr>
              <a:t>Jean </a:t>
            </a:r>
            <a:r>
              <a:rPr lang="en-GB" altLang="en-US" sz="2400" dirty="0" err="1">
                <a:latin typeface="+mj-lt"/>
              </a:rPr>
              <a:t>Daunizeau</a:t>
            </a:r>
            <a:r>
              <a:rPr lang="en-GB" altLang="en-US" sz="2400" dirty="0">
                <a:latin typeface="+mj-lt"/>
              </a:rPr>
              <a:t> and his SPM course </a:t>
            </a:r>
            <a:r>
              <a:rPr lang="en-GB" altLang="en-US" sz="2400" dirty="0" smtClean="0">
                <a:latin typeface="+mj-lt"/>
              </a:rPr>
              <a:t>slides</a:t>
            </a:r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Previous </a:t>
            </a:r>
            <a:r>
              <a:rPr lang="en-GB" sz="2400" dirty="0" err="1" smtClean="0">
                <a:latin typeface="+mj-lt"/>
              </a:rPr>
              <a:t>MfD</a:t>
            </a:r>
            <a:r>
              <a:rPr lang="en-GB" sz="2400" dirty="0" smtClean="0">
                <a:latin typeface="+mj-lt"/>
              </a:rPr>
              <a:t> slides</a:t>
            </a:r>
          </a:p>
          <a:p>
            <a:r>
              <a:rPr lang="en-US" sz="2400" dirty="0">
                <a:latin typeface="+mj-lt"/>
              </a:rPr>
              <a:t>Bayesian statistics: a comprehensive </a:t>
            </a:r>
            <a:r>
              <a:rPr lang="en-US" sz="2400" dirty="0" smtClean="0">
                <a:latin typeface="+mj-lt"/>
              </a:rPr>
              <a:t>course – Ox </a:t>
            </a:r>
            <a:r>
              <a:rPr lang="en-US" sz="2400" dirty="0" err="1" smtClean="0">
                <a:latin typeface="+mj-lt"/>
              </a:rPr>
              <a:t>educ</a:t>
            </a:r>
            <a:r>
              <a:rPr lang="en-US" sz="2400" dirty="0" smtClean="0">
                <a:latin typeface="+mj-lt"/>
              </a:rPr>
              <a:t> – great </a:t>
            </a:r>
            <a:r>
              <a:rPr lang="en-US" sz="2400" dirty="0">
                <a:latin typeface="+mj-lt"/>
              </a:rPr>
              <a:t>video tutorials </a:t>
            </a:r>
            <a:r>
              <a:rPr lang="en-US" sz="2400" dirty="0" smtClean="0">
                <a:latin typeface="+mj-lt"/>
                <a:hlinkClick r:id="rId2"/>
              </a:rPr>
              <a:t>https://www.youtube.com/watch?v=U1HbB0ATZ_A&amp;index=1&amp;list=PLFDbGp5YzjqXQ4oE4w9GVWdiokWB9gEpm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1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201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sz="5000" dirty="0" smtClean="0">
                <a:latin typeface="Arial" pitchFamily="34" charset="0"/>
                <a:cs typeface="Arial" pitchFamily="34" charset="0"/>
              </a:rPr>
              <a:t>Special Thanks to</a:t>
            </a:r>
          </a:p>
          <a:p>
            <a:pPr algn="ctr">
              <a:buNone/>
            </a:pPr>
            <a:r>
              <a:rPr lang="en-GB" sz="5000" dirty="0" smtClean="0">
                <a:latin typeface="Arial" pitchFamily="34" charset="0"/>
                <a:cs typeface="Arial" pitchFamily="34" charset="0"/>
              </a:rPr>
              <a:t> Dr. Peter </a:t>
            </a:r>
            <a:r>
              <a:rPr lang="en-GB" sz="5000" dirty="0" err="1" smtClean="0">
                <a:latin typeface="Arial" pitchFamily="34" charset="0"/>
                <a:cs typeface="Arial" pitchFamily="34" charset="0"/>
              </a:rPr>
              <a:t>Zeidman</a:t>
            </a:r>
            <a:r>
              <a:rPr lang="en-GB" sz="5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Probabilities for dummies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en-US" dirty="0"/>
              <a:t>(A) = probability of the event </a:t>
            </a:r>
            <a:r>
              <a:rPr lang="en-US" dirty="0" smtClean="0"/>
              <a:t>A occurring </a:t>
            </a:r>
            <a:endParaRPr lang="en-US" dirty="0"/>
          </a:p>
          <a:p>
            <a:r>
              <a:rPr lang="en-US" dirty="0"/>
              <a:t>P(B</a:t>
            </a:r>
            <a:r>
              <a:rPr lang="en-US" dirty="0" smtClean="0"/>
              <a:t>) = probability of the event B occurring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Joint probability (intersection)</a:t>
            </a:r>
          </a:p>
          <a:p>
            <a:pPr lvl="1"/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event A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event B occurring </a:t>
            </a:r>
          </a:p>
          <a:p>
            <a:pPr marL="457200" lvl="1" indent="0">
              <a:buNone/>
            </a:pPr>
            <a:r>
              <a:rPr lang="en-US" dirty="0" smtClean="0"/>
              <a:t>		P</a:t>
            </a:r>
            <a:r>
              <a:rPr lang="en-US" dirty="0"/>
              <a:t>(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B)       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P(A</a:t>
            </a:r>
            <a:r>
              <a:rPr lang="en-US" dirty="0" smtClean="0">
                <a:solidFill>
                  <a:srgbClr val="FF0000"/>
                </a:solidFill>
              </a:rPr>
              <a:t>∩</a:t>
            </a:r>
            <a:r>
              <a:rPr lang="en-US" dirty="0" smtClean="0"/>
              <a:t>B)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Order irrelevant</a:t>
            </a:r>
          </a:p>
          <a:p>
            <a:pPr marL="457200" lvl="1" indent="0">
              <a:buNone/>
            </a:pPr>
            <a:r>
              <a:rPr lang="en-US" dirty="0" smtClean="0"/>
              <a:t>		P(A,B) = P(B,A)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0" y="330200"/>
            <a:ext cx="1645648" cy="1649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282" y="3873500"/>
            <a:ext cx="1615917" cy="11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700" y="1452374"/>
            <a:ext cx="1587500" cy="1121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2646662"/>
            <a:ext cx="1587500" cy="11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Probabilities for dummies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>
                <a:solidFill>
                  <a:srgbClr val="3366FF"/>
                </a:solidFill>
              </a:rPr>
              <a:t>Union</a:t>
            </a:r>
            <a:r>
              <a:rPr lang="es-ES_tradnl" dirty="0" smtClean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event A </a:t>
            </a:r>
            <a:r>
              <a:rPr lang="en-US" dirty="0" smtClean="0">
                <a:solidFill>
                  <a:srgbClr val="3366FF"/>
                </a:solidFill>
              </a:rPr>
              <a:t>or</a:t>
            </a:r>
            <a:r>
              <a:rPr lang="en-US" dirty="0" smtClean="0"/>
              <a:t> event B occurring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P</a:t>
            </a:r>
            <a:r>
              <a:rPr lang="en-US" dirty="0"/>
              <a:t>(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3366FF"/>
                </a:solidFill>
              </a:rPr>
              <a:t>∪</a:t>
            </a:r>
            <a:r>
              <a:rPr lang="en-US" dirty="0"/>
              <a:t>B</a:t>
            </a:r>
            <a:r>
              <a:rPr lang="en-US" dirty="0" smtClean="0"/>
              <a:t>) = P(A) + </a:t>
            </a:r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/>
              <a:t>B</a:t>
            </a:r>
            <a:r>
              <a:rPr lang="en-US" dirty="0" smtClean="0"/>
              <a:t>) 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P(A</a:t>
            </a:r>
            <a:r>
              <a:rPr lang="en-US" dirty="0">
                <a:solidFill>
                  <a:srgbClr val="3366FF"/>
                </a:solidFill>
              </a:rPr>
              <a:t>∪</a:t>
            </a:r>
            <a:r>
              <a:rPr lang="en-US" dirty="0"/>
              <a:t>B) = P(A)+P(B) – P(A∩B) </a:t>
            </a:r>
            <a:endParaRPr lang="en-US" dirty="0" smtClean="0"/>
          </a:p>
          <a:p>
            <a:pPr lvl="1"/>
            <a:r>
              <a:rPr lang="en-US" dirty="0" smtClean="0"/>
              <a:t>Order irrelevant</a:t>
            </a:r>
          </a:p>
          <a:p>
            <a:pPr marL="457200" lvl="1" indent="0">
              <a:buNone/>
            </a:pPr>
            <a:r>
              <a:rPr lang="en-US" dirty="0" smtClean="0"/>
              <a:t>		P(A</a:t>
            </a:r>
            <a:r>
              <a:rPr lang="en-US" dirty="0">
                <a:solidFill>
                  <a:srgbClr val="3366FF"/>
                </a:solidFill>
              </a:rPr>
              <a:t>∪</a:t>
            </a:r>
            <a:r>
              <a:rPr lang="en-US" dirty="0" smtClean="0"/>
              <a:t>B) = P(B</a:t>
            </a:r>
            <a:r>
              <a:rPr lang="en-US" dirty="0">
                <a:solidFill>
                  <a:srgbClr val="3366FF"/>
                </a:solidFill>
              </a:rPr>
              <a:t>∪</a:t>
            </a:r>
            <a:r>
              <a:rPr lang="en-US" dirty="0" smtClean="0"/>
              <a:t>A)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Complement - Probability of anything other than 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(P~A) = 1-P(A)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63" y="2960511"/>
            <a:ext cx="1734400" cy="12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952" y="5109311"/>
            <a:ext cx="1748764" cy="1220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96" y="1969128"/>
            <a:ext cx="2486025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75272" y="2046298"/>
            <a:ext cx="221674" cy="227534"/>
          </a:xfrm>
          <a:prstGeom prst="rect">
            <a:avLst/>
          </a:prstGeom>
          <a:solidFill>
            <a:srgbClr val="00A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62115" y="2046298"/>
            <a:ext cx="221674" cy="227534"/>
          </a:xfrm>
          <a:prstGeom prst="rect">
            <a:avLst/>
          </a:prstGeom>
          <a:solidFill>
            <a:srgbClr val="00A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700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22" y="1984368"/>
            <a:ext cx="10515600" cy="435133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Marginal probability (sum rule)</a:t>
            </a:r>
          </a:p>
          <a:p>
            <a:pPr lvl="1"/>
            <a:r>
              <a:rPr lang="en-US" dirty="0" smtClean="0"/>
              <a:t>Probability of a sphere (regardless of </a:t>
            </a:r>
            <a:r>
              <a:rPr lang="en-US" dirty="0" err="1" smtClean="0"/>
              <a:t>colour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P(sphere) =  ∑ P(sphere , </a:t>
            </a:r>
            <a:r>
              <a:rPr lang="en-US" dirty="0" err="1" smtClean="0"/>
              <a:t>colour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	         </a:t>
            </a:r>
            <a:r>
              <a:rPr lang="en-US" sz="1600" baseline="30000" dirty="0" err="1" smtClean="0"/>
              <a:t>colour</a:t>
            </a:r>
            <a:endParaRPr lang="en-US" sz="1600" baseline="30000" dirty="0" smtClean="0"/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P(A)  =  ∑ P(A , B)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	 </a:t>
            </a:r>
            <a:r>
              <a:rPr lang="en-US" sz="1800" b="1" dirty="0" smtClean="0">
                <a:solidFill>
                  <a:srgbClr val="660066"/>
                </a:solidFill>
              </a:rPr>
              <a:t>  </a:t>
            </a:r>
            <a:r>
              <a:rPr lang="en-US" sz="1800" b="1" baseline="30000" dirty="0" smtClean="0">
                <a:solidFill>
                  <a:srgbClr val="660066"/>
                </a:solidFill>
              </a:rPr>
              <a:t>B</a:t>
            </a:r>
            <a:endParaRPr lang="en-US" sz="1800" b="1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36BFBD"/>
                </a:solidFill>
              </a:rPr>
              <a:t>Conditional probability</a:t>
            </a:r>
          </a:p>
          <a:p>
            <a:pPr lvl="1"/>
            <a:r>
              <a:rPr lang="en-US" dirty="0" smtClean="0"/>
              <a:t>A red object is drawn, what is the probability of it being a sphere?</a:t>
            </a:r>
          </a:p>
          <a:p>
            <a:pPr lvl="1"/>
            <a:r>
              <a:rPr lang="en-US" dirty="0" smtClean="0"/>
              <a:t>The probability of an event A, given the occurrence of an event B</a:t>
            </a:r>
          </a:p>
          <a:p>
            <a:pPr lvl="1"/>
            <a:r>
              <a:rPr lang="en-US" dirty="0" smtClean="0"/>
              <a:t>P(A|B)  ("probability of A given B")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81" y="481771"/>
            <a:ext cx="688620" cy="677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9" y="500651"/>
            <a:ext cx="649006" cy="70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024" y="500652"/>
            <a:ext cx="655961" cy="702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925" y="466819"/>
            <a:ext cx="678082" cy="692283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200000">
            <a:off x="714201" y="1023626"/>
            <a:ext cx="192005" cy="61903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 rot="16200000">
            <a:off x="1978891" y="1011939"/>
            <a:ext cx="192005" cy="61903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 rot="16200000">
            <a:off x="3292392" y="1031571"/>
            <a:ext cx="192005" cy="61903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/>
          <p:cNvSpPr/>
          <p:nvPr/>
        </p:nvSpPr>
        <p:spPr>
          <a:xfrm rot="16200000">
            <a:off x="4700509" y="1031572"/>
            <a:ext cx="192005" cy="61903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9601" y="1459434"/>
            <a:ext cx="19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7670" y="1455078"/>
            <a:ext cx="19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82992" y="1455075"/>
            <a:ext cx="19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93785" y="1455074"/>
            <a:ext cx="19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</a:t>
            </a:r>
            <a:endParaRPr lang="en-GB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44613" y="1516415"/>
          <a:ext cx="3312499" cy="307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99"/>
                <a:gridCol w="691212"/>
                <a:gridCol w="691212"/>
                <a:gridCol w="691212"/>
                <a:gridCol w="576364"/>
              </a:tblGrid>
              <a:tr h="535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colour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5981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shape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Cube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29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Sphere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561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BF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36149" y="3305115"/>
            <a:ext cx="63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0.5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16592" y="4079385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BFBD"/>
                </a:solidFill>
              </a:rPr>
              <a:t>0.333</a:t>
            </a:r>
            <a:endParaRPr lang="en-US" sz="2400" b="1" dirty="0">
              <a:solidFill>
                <a:srgbClr val="36BFBD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5021" y="119129"/>
            <a:ext cx="58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547" y="5536283"/>
            <a:ext cx="2720632" cy="10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From conditional probability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to </a:t>
            </a:r>
            <a:r>
              <a:rPr lang="en-US" sz="4000" b="1" dirty="0"/>
              <a:t>Bayes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88" y="1569194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3846" y="4117417"/>
            <a:ext cx="2067302" cy="23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66" y="1935008"/>
            <a:ext cx="2729895" cy="173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10" y="1798462"/>
            <a:ext cx="3418304" cy="173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288" y="3576045"/>
            <a:ext cx="2326347" cy="498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70233"/>
          <a:stretch/>
        </p:blipFill>
        <p:spPr>
          <a:xfrm>
            <a:off x="1788478" y="4163569"/>
            <a:ext cx="4462786" cy="601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328" y="4904662"/>
            <a:ext cx="3276834" cy="9513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34931" y="2026187"/>
            <a:ext cx="1127336" cy="3709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16090" y="2906302"/>
            <a:ext cx="1127336" cy="3709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Bayes</a:t>
            </a:r>
            <a:r>
              <a:rPr lang="en-GB" sz="4000" b="1" dirty="0"/>
              <a:t>’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7565" y="2796240"/>
            <a:ext cx="1034472" cy="529648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81964" y="2796240"/>
            <a:ext cx="1491671" cy="529648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94763" y="3460825"/>
            <a:ext cx="1062181" cy="508439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4589" y="3133364"/>
            <a:ext cx="1491671" cy="5296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94763" y="2251301"/>
            <a:ext cx="0" cy="544939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20182" y="2251301"/>
            <a:ext cx="0" cy="544939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7153563" y="3969264"/>
            <a:ext cx="0" cy="544939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24916" y="3403244"/>
            <a:ext cx="72967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5126" y="1838674"/>
            <a:ext cx="134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6103" y="1834060"/>
            <a:ext cx="76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9341" y="4514204"/>
            <a:ext cx="125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5697" y="3192412"/>
            <a:ext cx="123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337" y="2792010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P(</a:t>
            </a:r>
            <a:r>
              <a:rPr lang="en-US" sz="2400" b="1" dirty="0" err="1" smtClean="0"/>
              <a:t>data|</a:t>
            </a:r>
            <a:r>
              <a:rPr lang="en-US" sz="2400" b="1" dirty="0" err="1"/>
              <a:t>θ</a:t>
            </a:r>
            <a:r>
              <a:rPr lang="en-US" sz="2400" b="1" dirty="0" smtClean="0"/>
              <a:t>)  x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03225" y="2820233"/>
            <a:ext cx="707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P(</a:t>
            </a:r>
            <a:r>
              <a:rPr lang="en-US" sz="2400" b="1" dirty="0" err="1" smtClean="0"/>
              <a:t>θ</a:t>
            </a:r>
            <a:r>
              <a:rPr lang="en-US" sz="2400" b="1" dirty="0" smtClean="0"/>
              <a:t>)</a:t>
            </a:r>
            <a:r>
              <a:rPr lang="en-GB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71891" y="3455233"/>
            <a:ext cx="111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r>
              <a:rPr lang="en-US" sz="2400" b="1" dirty="0"/>
              <a:t>(data)</a:t>
            </a: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2557" y="3187122"/>
            <a:ext cx="142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P(</a:t>
            </a:r>
            <a:r>
              <a:rPr lang="en-US" sz="2400" b="1" dirty="0" err="1" smtClean="0"/>
              <a:t>θ</a:t>
            </a:r>
            <a:r>
              <a:rPr lang="en-US" sz="2400" b="1" dirty="0" err="1"/>
              <a:t>|</a:t>
            </a:r>
            <a:r>
              <a:rPr lang="en-US" sz="2400" b="1" dirty="0" err="1" smtClean="0"/>
              <a:t>data</a:t>
            </a:r>
            <a:r>
              <a:rPr lang="en-US" sz="2400" b="1" dirty="0" smtClean="0"/>
              <a:t>)</a:t>
            </a:r>
            <a:r>
              <a:rPr lang="en-GB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9889" y="316133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5729111" y="3373006"/>
            <a:ext cx="2836333" cy="2822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05" y="503658"/>
            <a:ext cx="3276834" cy="951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8556" y="1707895"/>
            <a:ext cx="45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36000" y="1638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/>
              <a:t>θ</a:t>
            </a:r>
            <a:r>
              <a:rPr lang="en-US" dirty="0"/>
              <a:t> = the population parameter</a:t>
            </a:r>
            <a:endParaRPr lang="en-GB" sz="2000" dirty="0"/>
          </a:p>
          <a:p>
            <a:pPr lvl="1"/>
            <a:r>
              <a:rPr lang="en-US" dirty="0"/>
              <a:t>data = the data of our sample</a:t>
            </a:r>
            <a:endParaRPr lang="en-GB" sz="2000" dirty="0"/>
          </a:p>
        </p:txBody>
      </p:sp>
      <p:sp>
        <p:nvSpPr>
          <p:cNvPr id="28" name="Rectangle 27"/>
          <p:cNvSpPr/>
          <p:nvPr/>
        </p:nvSpPr>
        <p:spPr>
          <a:xfrm>
            <a:off x="493553" y="5103673"/>
            <a:ext cx="733034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Invert the question (i.e. how good is our hypothesis given the data?</a:t>
            </a:r>
            <a:r>
              <a:rPr lang="en-GB" dirty="0" smtClean="0"/>
              <a:t>)</a:t>
            </a:r>
            <a:endParaRPr lang="en-GB" b="1" dirty="0" smtClean="0"/>
          </a:p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prior</a:t>
            </a:r>
            <a:r>
              <a:rPr lang="en-GB" dirty="0" smtClean="0"/>
              <a:t> knowledge is incorporated and used to  </a:t>
            </a:r>
            <a:r>
              <a:rPr lang="en-GB" b="1" dirty="0" smtClean="0"/>
              <a:t>update</a:t>
            </a:r>
            <a:r>
              <a:rPr lang="en-GB" dirty="0" smtClean="0"/>
              <a:t> our beliefs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Back to doctors and patients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17" y="1084438"/>
            <a:ext cx="10515600" cy="4545799"/>
          </a:xfrm>
        </p:spPr>
        <p:txBody>
          <a:bodyPr/>
          <a:lstStyle/>
          <a:p>
            <a:r>
              <a:rPr lang="en-GB" sz="1400" i="1" dirty="0"/>
              <a:t>A disease occurs in </a:t>
            </a:r>
            <a:r>
              <a:rPr lang="en-GB" sz="1400" b="1" i="1" dirty="0"/>
              <a:t>0.5%</a:t>
            </a:r>
            <a:r>
              <a:rPr lang="en-GB" sz="1400" i="1" dirty="0"/>
              <a:t> of population.</a:t>
            </a:r>
          </a:p>
          <a:p>
            <a:r>
              <a:rPr lang="en-GB" sz="1400" b="1" i="1" dirty="0"/>
              <a:t>99%</a:t>
            </a:r>
            <a:r>
              <a:rPr lang="en-GB" sz="1400" i="1" dirty="0"/>
              <a:t> of people </a:t>
            </a:r>
            <a:r>
              <a:rPr lang="en-GB" sz="1400" b="1" i="1" dirty="0"/>
              <a:t>with the disease </a:t>
            </a:r>
            <a:r>
              <a:rPr lang="en-GB" sz="1400" i="1" dirty="0"/>
              <a:t>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400" i="1" dirty="0" smtClean="0"/>
              <a:t>.           </a:t>
            </a:r>
            <a:r>
              <a:rPr lang="en-GB" sz="1400" b="1" i="1" dirty="0" smtClean="0"/>
              <a:t>5</a:t>
            </a:r>
            <a:r>
              <a:rPr lang="en-GB" sz="1400" b="1" i="1" dirty="0"/>
              <a:t>%</a:t>
            </a:r>
            <a:r>
              <a:rPr lang="en-GB" sz="1400" i="1" dirty="0"/>
              <a:t> of people </a:t>
            </a:r>
            <a:r>
              <a:rPr lang="en-GB" sz="1400" b="1" i="1" dirty="0"/>
              <a:t>without the disease</a:t>
            </a:r>
            <a:r>
              <a:rPr lang="en-GB" sz="1400" i="1" dirty="0"/>
              <a:t> have a </a:t>
            </a:r>
            <a:r>
              <a:rPr lang="en-GB" sz="1400" b="1" i="1" dirty="0"/>
              <a:t>positive</a:t>
            </a:r>
            <a:r>
              <a:rPr lang="en-GB" sz="1400" i="1" dirty="0"/>
              <a:t> test result</a:t>
            </a:r>
            <a:r>
              <a:rPr lang="en-GB" sz="1800" i="1" dirty="0" smtClean="0"/>
              <a:t>.</a:t>
            </a:r>
          </a:p>
          <a:p>
            <a:r>
              <a:rPr lang="en-GB" sz="1400" i="1" dirty="0" smtClean="0">
                <a:sym typeface="Wingdings"/>
              </a:rPr>
              <a:t> random person with a positive test  probability of disease??</a:t>
            </a:r>
            <a:endParaRPr lang="en-GB" sz="1400" i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94" y="2325289"/>
            <a:ext cx="3742298" cy="71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729" y="3085950"/>
            <a:ext cx="4989229" cy="1208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693" y="4466172"/>
            <a:ext cx="3399267" cy="5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690</Words>
  <Application>Microsoft Office PowerPoint</Application>
  <PresentationFormat>Widescreen</PresentationFormat>
  <Paragraphs>271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Bayes for Beginners</vt:lpstr>
      <vt:lpstr>Of doctors and patients</vt:lpstr>
      <vt:lpstr>Probabilities for dummies</vt:lpstr>
      <vt:lpstr>Probabilities for dummies</vt:lpstr>
      <vt:lpstr>Probabilities for dummies</vt:lpstr>
      <vt:lpstr>PowerPoint Presentation</vt:lpstr>
      <vt:lpstr>From conditional probability  to Bayes rule</vt:lpstr>
      <vt:lpstr>Bayes’ Theorem</vt:lpstr>
      <vt:lpstr>Back to doctors and patients</vt:lpstr>
      <vt:lpstr>P(positive test)</vt:lpstr>
      <vt:lpstr>Back to doctors and patients</vt:lpstr>
      <vt:lpstr>Example:</vt:lpstr>
      <vt:lpstr>Example:</vt:lpstr>
      <vt:lpstr>Example:</vt:lpstr>
      <vt:lpstr>Example:</vt:lpstr>
      <vt:lpstr>Example:</vt:lpstr>
      <vt:lpstr>Example:</vt:lpstr>
      <vt:lpstr>Example:</vt:lpstr>
      <vt:lpstr>Example:</vt:lpstr>
      <vt:lpstr>Example</vt:lpstr>
      <vt:lpstr>Prior, Likelihood and Posterior</vt:lpstr>
      <vt:lpstr>Bayesian Paradigm</vt:lpstr>
      <vt:lpstr>Forward and Inverse Problems</vt:lpstr>
      <vt:lpstr>Complex vs Simple Model</vt:lpstr>
      <vt:lpstr>Principle of Parsimony </vt:lpstr>
      <vt:lpstr>Free Energy</vt:lpstr>
      <vt:lpstr>Bayesian Model Comparison</vt:lpstr>
      <vt:lpstr>Hypothesis testing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for Beginners</dc:title>
  <dc:creator>Muammer Mirza</dc:creator>
  <cp:lastModifiedBy>Muammer Mirza</cp:lastModifiedBy>
  <cp:revision>243</cp:revision>
  <dcterms:created xsi:type="dcterms:W3CDTF">2015-12-23T13:20:43Z</dcterms:created>
  <dcterms:modified xsi:type="dcterms:W3CDTF">2016-01-20T11:15:33Z</dcterms:modified>
</cp:coreProperties>
</file>