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/>
  <p:notesSz cx="6858000" cy="9144000"/>
  <p:defaultTextStyle>
    <a:lvl1pPr>
      <a:defRPr sz="2400">
        <a:latin typeface="+mj-lt"/>
        <a:ea typeface="+mj-ea"/>
        <a:cs typeface="+mj-cs"/>
        <a:sym typeface="Helvetica"/>
      </a:defRPr>
    </a:lvl1pPr>
    <a:lvl2pPr indent="457200">
      <a:defRPr sz="2400">
        <a:latin typeface="+mj-lt"/>
        <a:ea typeface="+mj-ea"/>
        <a:cs typeface="+mj-cs"/>
        <a:sym typeface="Helvetica"/>
      </a:defRPr>
    </a:lvl2pPr>
    <a:lvl3pPr indent="914400">
      <a:defRPr sz="2400">
        <a:latin typeface="+mj-lt"/>
        <a:ea typeface="+mj-ea"/>
        <a:cs typeface="+mj-cs"/>
        <a:sym typeface="Helvetica"/>
      </a:defRPr>
    </a:lvl3pPr>
    <a:lvl4pPr indent="1371600">
      <a:defRPr sz="2400">
        <a:latin typeface="+mj-lt"/>
        <a:ea typeface="+mj-ea"/>
        <a:cs typeface="+mj-cs"/>
        <a:sym typeface="Helvetica"/>
      </a:defRPr>
    </a:lvl4pPr>
    <a:lvl5pPr indent="1828800">
      <a:defRPr sz="2400">
        <a:latin typeface="+mj-lt"/>
        <a:ea typeface="+mj-ea"/>
        <a:cs typeface="+mj-cs"/>
        <a:sym typeface="Helvetica"/>
      </a:defRPr>
    </a:lvl5pPr>
    <a:lvl6pPr>
      <a:defRPr sz="2400">
        <a:latin typeface="+mj-lt"/>
        <a:ea typeface="+mj-ea"/>
        <a:cs typeface="+mj-cs"/>
        <a:sym typeface="Helvetica"/>
      </a:defRPr>
    </a:lvl6pPr>
    <a:lvl7pPr>
      <a:defRPr sz="2400">
        <a:latin typeface="+mj-lt"/>
        <a:ea typeface="+mj-ea"/>
        <a:cs typeface="+mj-cs"/>
        <a:sym typeface="Helvetica"/>
      </a:defRPr>
    </a:lvl7pPr>
    <a:lvl8pPr>
      <a:defRPr sz="2400">
        <a:latin typeface="+mj-lt"/>
        <a:ea typeface="+mj-ea"/>
        <a:cs typeface="+mj-cs"/>
        <a:sym typeface="Helvetica"/>
      </a:defRPr>
    </a:lvl8pPr>
    <a:lvl9pPr>
      <a:defRPr sz="24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Suggestion for design: 4 recent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controversies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in neuroscience on data analysis and interpretation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Suggestion for design: 4 recent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controversies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in neuroscience on data analysis and interpretation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Suggestion for design: 4 recent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controversies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in neuroscience on data analysis and interpretation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xfrm>
            <a:off x="6553200" y="6352699"/>
            <a:ext cx="2133600" cy="3708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Num" sz="quarter" idx="2"/>
          </p:nvPr>
        </p:nvSpPr>
        <p:spPr>
          <a:xfrm>
            <a:off x="6553200" y="6352699"/>
            <a:ext cx="2133600" cy="370839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3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2.jpeg"/><Relationship Id="rId4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b="0" sz="1800"/>
            </a:pPr>
            <a:r>
              <a:rPr b="1" sz="4400"/>
              <a:t>Issues with analysis and interpretation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Micha Heilbron, UCL</a:t>
            </a:r>
            <a:endParaRPr i="1" sz="3200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Daniel Yon, Birkbeck College London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457200" y="274638"/>
            <a:ext cx="8291263" cy="1143001"/>
          </a:xfrm>
          <a:prstGeom prst="rect">
            <a:avLst/>
          </a:prstGeom>
        </p:spPr>
        <p:txBody>
          <a:bodyPr/>
          <a:lstStyle>
            <a:lvl1pPr defTabSz="832104">
              <a:defRPr sz="3549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549"/>
              <a:t>Possible Solution 0: Uncorrected threshold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67543" y="1772816"/>
            <a:ext cx="3888434" cy="4525963"/>
          </a:xfrm>
          <a:prstGeom prst="rect">
            <a:avLst/>
          </a:prstGeom>
        </p:spPr>
        <p:txBody>
          <a:bodyPr/>
          <a:lstStyle/>
          <a:p>
            <a:pPr lvl="0"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i="1" sz="2000">
                <a:latin typeface="Cambria"/>
                <a:ea typeface="Cambria"/>
                <a:cs typeface="Cambria"/>
                <a:sym typeface="Cambria"/>
              </a:rPr>
              <a:t>Set an arbitrarily stringent threshold at the voxel level (e.g. p&lt;.001)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>
                <a:latin typeface="Cambria"/>
                <a:ea typeface="Cambria"/>
                <a:cs typeface="Cambria"/>
                <a:sym typeface="Cambria"/>
              </a:rPr>
              <a:t>Better than the behavioural sciences!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>
                <a:latin typeface="Cambria"/>
                <a:ea typeface="Cambria"/>
                <a:cs typeface="Cambria"/>
                <a:sym typeface="Cambria"/>
              </a:rPr>
              <a:t>‘Unprincipled’ way of controlling error rates when different numbers of voxels are included in different analyses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>
                <a:latin typeface="Cambria"/>
                <a:ea typeface="Cambria"/>
                <a:cs typeface="Cambria"/>
                <a:sym typeface="Cambria"/>
              </a:rPr>
              <a:t>E.g. If 10,000 vs 60,000 voxels different numbers of false positives are generated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>
                <a:latin typeface="Cambria"/>
                <a:ea typeface="Cambria"/>
                <a:cs typeface="Cambria"/>
                <a:sym typeface="Cambria"/>
              </a:rPr>
              <a:t>Even dead salmon pass this threshold!</a:t>
            </a:r>
          </a:p>
        </p:txBody>
      </p:sp>
      <p:pic>
        <p:nvPicPr>
          <p:cNvPr id="63" name="image6.png"/>
          <p:cNvPicPr/>
          <p:nvPr/>
        </p:nvPicPr>
        <p:blipFill>
          <a:blip r:embed="rId2">
            <a:extLst/>
          </a:blip>
          <a:srcRect l="51757" t="30079" r="13103" b="36450"/>
          <a:stretch>
            <a:fillRect/>
          </a:stretch>
        </p:blipFill>
        <p:spPr>
          <a:xfrm>
            <a:off x="4679432" y="2564903"/>
            <a:ext cx="4400657" cy="2356719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6879760" y="6093295"/>
            <a:ext cx="1775107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2000"/>
              <a:t>Bennett (2009)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3509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509"/>
              <a:t>Possible Solution 1: Limit Family-Wise Error Rate (FWER)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67543" y="1772816"/>
            <a:ext cx="5256586" cy="45259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>
              <a:defRPr sz="1800"/>
            </a:pPr>
            <a:r>
              <a:rPr sz="3200"/>
              <a:t> 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3509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509"/>
              <a:t>Possible Solution 1: Limit Family-Wise Error Rate (FWER)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67543" y="1772816"/>
            <a:ext cx="5256586" cy="45259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>
              <a:defRPr sz="1800"/>
            </a:pPr>
            <a:r>
              <a:rPr sz="3200"/>
              <a:t> </a:t>
            </a:r>
          </a:p>
        </p:txBody>
      </p:sp>
      <p:pic>
        <p:nvPicPr>
          <p:cNvPr id="71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152" y="1844824"/>
            <a:ext cx="2744983" cy="2172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0152" y="4258393"/>
            <a:ext cx="2767762" cy="2172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3509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509"/>
              <a:t>Possible Solution 2: Limit False Discovery Rate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467543" y="1772816"/>
            <a:ext cx="5256586" cy="452596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>
              <a:defRPr sz="1800"/>
            </a:pPr>
            <a:r>
              <a:rPr sz="3200"/>
              <a:t> 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0.png"/>
          <p:cNvPicPr/>
          <p:nvPr/>
        </p:nvPicPr>
        <p:blipFill>
          <a:blip r:embed="rId2">
            <a:extLst/>
          </a:blip>
          <a:srcRect l="10688" t="19922" r="54831" b="25781"/>
          <a:stretch>
            <a:fillRect/>
          </a:stretch>
        </p:blipFill>
        <p:spPr>
          <a:xfrm>
            <a:off x="1150640" y="0"/>
            <a:ext cx="6336704" cy="561020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body" idx="1"/>
          </p:nvPr>
        </p:nvSpPr>
        <p:spPr>
          <a:xfrm>
            <a:off x="1510679" y="5877271"/>
            <a:ext cx="5616626" cy="688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i="1"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i="0"/>
            </a:pPr>
            <a:r>
              <a:rPr i="1"/>
              <a:t>While 5% of the ‘effects’ in the bottom-left panel are known false positives, most of the signal is recovered.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2.png"/>
          <p:cNvPicPr/>
          <p:nvPr/>
        </p:nvPicPr>
        <p:blipFill>
          <a:blip r:embed="rId2">
            <a:extLst/>
          </a:blip>
          <a:srcRect l="7833" t="54688" r="52108" b="28125"/>
          <a:stretch>
            <a:fillRect/>
          </a:stretch>
        </p:blipFill>
        <p:spPr>
          <a:xfrm>
            <a:off x="-324544" y="1484784"/>
            <a:ext cx="9844445" cy="2374757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body" idx="1"/>
          </p:nvPr>
        </p:nvSpPr>
        <p:spPr>
          <a:xfrm>
            <a:off x="1103085" y="4365104"/>
            <a:ext cx="6777106" cy="11521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r>
              <a:t>Bennett et al (2009) suggest there is no reason why you can’t show uncorrected and FDR-controlled results at the same time. Important thing is that readers know the probability of false positives associated with the results.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3509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509"/>
              <a:t>Possible Solution 3: Cluster-extent thresholding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67543" y="1772816"/>
            <a:ext cx="4896546" cy="4032447"/>
          </a:xfrm>
          <a:prstGeom prst="rect">
            <a:avLst/>
          </a:prstGeom>
        </p:spPr>
        <p:txBody>
          <a:bodyPr/>
          <a:lstStyle/>
          <a:p>
            <a:pPr lvl="0"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i="1" sz="2000">
                <a:latin typeface="Cambria"/>
                <a:ea typeface="Cambria"/>
                <a:cs typeface="Cambria"/>
                <a:sym typeface="Cambria"/>
              </a:rPr>
              <a:t>Incorporates knowledge that false positives are unlikely to be across spatially contiguous voxels, but real effects are. </a:t>
            </a:r>
            <a:endParaRPr sz="2700"/>
          </a:p>
          <a:p>
            <a:pPr lvl="0"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lvl="0" marL="338666" indent="-338666">
              <a:lnSpc>
                <a:spcPct val="90000"/>
              </a:lnSpc>
              <a:spcBef>
                <a:spcPts val="400"/>
              </a:spcBef>
              <a:buFont typeface="Cambria"/>
              <a:buAutoNum type="arabicPeriod" startAt="1"/>
              <a:defRPr sz="1800"/>
            </a:pPr>
            <a:r>
              <a:rPr sz="2000">
                <a:latin typeface="Cambria"/>
                <a:ea typeface="Cambria"/>
                <a:cs typeface="Cambria"/>
                <a:sym typeface="Cambria"/>
              </a:rPr>
              <a:t>Set primary threshold at voxel-level e.g. p&lt;.001</a:t>
            </a:r>
            <a:endParaRPr sz="2700"/>
          </a:p>
          <a:p>
            <a:pPr lvl="0" marL="338666" indent="-338666">
              <a:lnSpc>
                <a:spcPct val="90000"/>
              </a:lnSpc>
              <a:spcBef>
                <a:spcPts val="400"/>
              </a:spcBef>
              <a:buFont typeface="Cambria"/>
              <a:buAutoNum type="arabicPeriod" startAt="1"/>
              <a:defRPr sz="1800"/>
            </a:pPr>
            <a:r>
              <a:rPr sz="2000">
                <a:latin typeface="Cambria"/>
                <a:ea typeface="Cambria"/>
                <a:cs typeface="Cambria"/>
                <a:sym typeface="Cambria"/>
              </a:rPr>
              <a:t>Estimate an </a:t>
            </a:r>
            <a:r>
              <a:rPr i="1" sz="2000">
                <a:latin typeface="Cambria"/>
                <a:ea typeface="Cambria"/>
                <a:cs typeface="Cambria"/>
                <a:sym typeface="Cambria"/>
              </a:rPr>
              <a:t>extent</a:t>
            </a:r>
            <a:r>
              <a:rPr sz="2000">
                <a:latin typeface="Cambria"/>
                <a:ea typeface="Cambria"/>
                <a:cs typeface="Cambria"/>
                <a:sym typeface="Cambria"/>
              </a:rPr>
              <a:t> threshold for </a:t>
            </a:r>
            <a:r>
              <a:rPr i="1" sz="2000"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sz="2000">
                <a:latin typeface="Cambria"/>
                <a:ea typeface="Cambria"/>
                <a:cs typeface="Cambria"/>
                <a:sym typeface="Cambria"/>
              </a:rPr>
              <a:t>number of contiguous voxels that would be expected to be active under the null hypothesis.</a:t>
            </a:r>
            <a:endParaRPr sz="2700"/>
          </a:p>
          <a:p>
            <a:pPr lvl="1" marL="653497" indent="-25344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1700">
                <a:latin typeface="Cambria"/>
                <a:ea typeface="Cambria"/>
                <a:cs typeface="Cambria"/>
                <a:sym typeface="Cambria"/>
              </a:rPr>
              <a:t>This extent threshold is calculated with respect to the intrinsic smoothness of the data, such that you have a cluster FWER p&lt;.05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creen Shot 2014-01-29 at 10.png" descr="Screen Shot 2014-01-29 at 10.28.39.png"/>
          <p:cNvPicPr/>
          <p:nvPr/>
        </p:nvPicPr>
        <p:blipFill>
          <a:blip r:embed="rId2">
            <a:extLst/>
          </a:blip>
          <a:srcRect l="0" t="420" r="0" b="420"/>
          <a:stretch>
            <a:fillRect/>
          </a:stretch>
        </p:blipFill>
        <p:spPr>
          <a:xfrm>
            <a:off x="457200" y="1166018"/>
            <a:ext cx="8229600" cy="452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...potentially misleading…</a:t>
            </a:r>
          </a:p>
        </p:txBody>
      </p:sp>
      <p:pic>
        <p:nvPicPr>
          <p:cNvPr id="89" name="An external file that holds a picture, illustration, etc.jpeg" descr="An external file that holds a picture, illustration, etc.&#10;Object name is nihms636029f1.jpg"/>
          <p:cNvPicPr/>
          <p:nvPr/>
        </p:nvPicPr>
        <p:blipFill>
          <a:blip r:embed="rId2">
            <a:extLst/>
          </a:blip>
          <a:srcRect l="32939" t="0" r="0" b="60923"/>
          <a:stretch>
            <a:fillRect/>
          </a:stretch>
        </p:blipFill>
        <p:spPr>
          <a:xfrm>
            <a:off x="475927" y="2027703"/>
            <a:ext cx="7912436" cy="244945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755576" y="1623095"/>
            <a:ext cx="864097" cy="4377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Shape 91"/>
          <p:cNvSpPr/>
          <p:nvPr/>
        </p:nvSpPr>
        <p:spPr>
          <a:xfrm>
            <a:off x="0" y="1391922"/>
            <a:ext cx="852784" cy="127156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94" name="Group 94"/>
          <p:cNvGrpSpPr/>
          <p:nvPr/>
        </p:nvGrpSpPr>
        <p:grpSpPr>
          <a:xfrm>
            <a:off x="497240" y="4849962"/>
            <a:ext cx="7921015" cy="461666"/>
            <a:chOff x="0" y="0"/>
            <a:chExt cx="7921014" cy="461664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7921015" cy="461665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0"/>
              <a:ext cx="7921015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/>
              <a:r>
                <a:t> </a:t>
              </a:r>
            </a:p>
          </p:txBody>
        </p:sp>
      </p:grpSp>
      <p:sp>
        <p:nvSpPr>
          <p:cNvPr id="95" name="Shape 95"/>
          <p:cNvSpPr/>
          <p:nvPr/>
        </p:nvSpPr>
        <p:spPr>
          <a:xfrm>
            <a:off x="5364088" y="6246817"/>
            <a:ext cx="3493575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2000"/>
              <a:t>Woo, Krishnan &amp; Wager (2014)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...or theoretically uninterpretable</a:t>
            </a:r>
          </a:p>
        </p:txBody>
      </p:sp>
      <p:pic>
        <p:nvPicPr>
          <p:cNvPr id="98" name="An external file that holds a picture, illustration, etc.jpeg" descr="An external file that holds a picture, illustration, etc.&#10;Object name is nihms636029f1.jpg"/>
          <p:cNvPicPr/>
          <p:nvPr/>
        </p:nvPicPr>
        <p:blipFill>
          <a:blip r:embed="rId2">
            <a:extLst/>
          </a:blip>
          <a:srcRect l="17820" t="38625" r="0" b="0"/>
          <a:stretch>
            <a:fillRect/>
          </a:stretch>
        </p:blipFill>
        <p:spPr>
          <a:xfrm>
            <a:off x="578430" y="2154001"/>
            <a:ext cx="7605772" cy="301762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755576" y="1716258"/>
            <a:ext cx="864097" cy="4377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475928" y="5301207"/>
            <a:ext cx="1863825" cy="91377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475928" y="1775496"/>
            <a:ext cx="1296145" cy="129346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5796134" y="1938329"/>
            <a:ext cx="2421197" cy="48389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5364088" y="6246817"/>
            <a:ext cx="3493575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2000"/>
              <a:t>Woo, Krishnan &amp; Wager (2014)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Outline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514350" indent="-514350">
              <a:buFont typeface="Cambria"/>
              <a:buAutoNum type="arabicPeriod" startAt="1"/>
              <a:defRPr sz="1800"/>
            </a:pPr>
            <a:r>
              <a:rPr b="1" sz="3200">
                <a:latin typeface="Cambria"/>
                <a:ea typeface="Cambria"/>
                <a:cs typeface="Cambria"/>
                <a:sym typeface="Cambria"/>
              </a:rPr>
              <a:t>Recap: errors in statistical inference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2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Multiple comparisons problem (and solutions)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2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Non-independent analyses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2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Erroneous interpretations of interactions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2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Violating assumptions in parametric methods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55576" y="1716258"/>
            <a:ext cx="864097" cy="4377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475928" y="5301207"/>
            <a:ext cx="1863825" cy="91377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475928" y="1716258"/>
            <a:ext cx="1296145" cy="129346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5796134" y="1938329"/>
            <a:ext cx="2421197" cy="48389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9" name="An external file that holds a picture, illustration, etc.jpeg" descr="An external file that holds a picture, illustration, etc.&#10;Object name is nihms636029f2.jpg"/>
          <p:cNvPicPr/>
          <p:nvPr/>
        </p:nvPicPr>
        <p:blipFill>
          <a:blip r:embed="rId2">
            <a:extLst/>
          </a:blip>
          <a:srcRect l="0" t="0" r="0" b="30624"/>
          <a:stretch>
            <a:fillRect/>
          </a:stretch>
        </p:blipFill>
        <p:spPr>
          <a:xfrm>
            <a:off x="1123999" y="366685"/>
            <a:ext cx="6912769" cy="585692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350247" y="116632"/>
            <a:ext cx="1296146" cy="129346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350247" y="5282951"/>
            <a:ext cx="1296146" cy="129346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6740624" y="5568246"/>
            <a:ext cx="1296145" cy="129346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2915815" y="6021287"/>
            <a:ext cx="2880320" cy="83671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5364088" y="6246817"/>
            <a:ext cx="3493575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2000"/>
              <a:t>Woo, Krishnan &amp; Wager (2014)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Outline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514350" indent="-51435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Recap: errors in statistical inference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Multiple comparisons problem (and solutions)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3"/>
              <a:defRPr sz="1800"/>
            </a:pPr>
            <a:r>
              <a:rPr b="1" sz="3200">
                <a:latin typeface="Cambria"/>
                <a:ea typeface="Cambria"/>
                <a:cs typeface="Cambria"/>
                <a:sym typeface="Cambria"/>
              </a:rPr>
              <a:t>Non-independent analyses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4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Erroneous interpretations of interactions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514350" indent="-514350">
              <a:buFont typeface="Cambria"/>
              <a:buAutoNum type="arabicPeriod" startAt="4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Violating assumptions in parametric methods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7200" y="2619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795337">
              <a:defRPr sz="1800"/>
            </a:pPr>
            <a:r>
              <a:rPr sz="3300">
                <a:latin typeface="Cambria"/>
                <a:ea typeface="Cambria"/>
                <a:cs typeface="Cambria"/>
                <a:sym typeface="Cambria"/>
              </a:rPr>
              <a:t>Non-independent selective analyses </a:t>
            </a:r>
            <a:br>
              <a:rPr sz="3300">
                <a:latin typeface="Cambria"/>
                <a:ea typeface="Cambria"/>
                <a:cs typeface="Cambria"/>
                <a:sym typeface="Cambria"/>
              </a:rPr>
            </a:br>
            <a:r>
              <a:rPr sz="3300"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sz="3300">
                <a:latin typeface="Cambria"/>
                <a:ea typeface="Cambria"/>
                <a:cs typeface="Cambria"/>
                <a:sym typeface="Cambria"/>
              </a:rPr>
              <a:t>‘</a:t>
            </a:r>
            <a:r>
              <a:rPr sz="3300">
                <a:latin typeface="Cambria"/>
                <a:ea typeface="Cambria"/>
                <a:cs typeface="Cambria"/>
                <a:sym typeface="Cambria"/>
              </a:rPr>
              <a:t>double dipping</a:t>
            </a:r>
            <a:r>
              <a:rPr sz="3300">
                <a:latin typeface="Cambria"/>
                <a:ea typeface="Cambria"/>
                <a:cs typeface="Cambria"/>
                <a:sym typeface="Cambria"/>
              </a:rPr>
              <a:t>’</a:t>
            </a:r>
            <a:r>
              <a:rPr sz="3300">
                <a:latin typeface="Cambria"/>
                <a:ea typeface="Cambria"/>
                <a:cs typeface="Cambria"/>
                <a:sym typeface="Cambria"/>
              </a:rPr>
              <a:t>)</a:t>
            </a:r>
          </a:p>
        </p:txBody>
      </p:sp>
      <p:pic>
        <p:nvPicPr>
          <p:cNvPr id="122" name="image17.png" descr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4375" y="1743075"/>
            <a:ext cx="3771900" cy="145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ng" descr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6137" y="3651250"/>
            <a:ext cx="4117976" cy="2982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4699000" y="3211513"/>
            <a:ext cx="244475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Vul et al. (2008)</a:t>
            </a:r>
          </a:p>
        </p:txBody>
      </p:sp>
      <p:pic>
        <p:nvPicPr>
          <p:cNvPr id="125" name="image19.png"/>
          <p:cNvPicPr/>
          <p:nvPr/>
        </p:nvPicPr>
        <p:blipFill>
          <a:blip r:embed="rId4">
            <a:extLst/>
          </a:blip>
          <a:srcRect l="54531" t="10833" r="22735" b="33333"/>
          <a:stretch>
            <a:fillRect/>
          </a:stretch>
        </p:blipFill>
        <p:spPr>
          <a:xfrm>
            <a:off x="395536" y="1732781"/>
            <a:ext cx="2972178" cy="4105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body" idx="1"/>
          </p:nvPr>
        </p:nvSpPr>
        <p:spPr>
          <a:xfrm>
            <a:off x="457200" y="1600200"/>
            <a:ext cx="4474841" cy="3773017"/>
          </a:xfrm>
          <a:prstGeom prst="rect">
            <a:avLst/>
          </a:prstGeom>
        </p:spPr>
        <p:txBody>
          <a:bodyPr/>
          <a:lstStyle/>
          <a:p>
            <a:pPr lvl="0" marL="323959" indent="-323959">
              <a:lnSpc>
                <a:spcPct val="80000"/>
              </a:lnSpc>
              <a:buFont typeface="Cambria"/>
              <a:buAutoNum type="arabicPeriod" startAt="1"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See which voxels correlate with some behavioural measure (e.g. neuroticism)</a:t>
            </a:r>
            <a:endParaRPr sz="2900"/>
          </a:p>
          <a:p>
            <a:pPr lvl="0" marL="323959" indent="-323959">
              <a:lnSpc>
                <a:spcPct val="80000"/>
              </a:lnSpc>
              <a:buFont typeface="Cambria"/>
              <a:buAutoNum type="arabicPeriod" startAt="1"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Take the voxels which have correlations above a certain threshold (e.g. r=.8) and use these to define your ROI</a:t>
            </a:r>
            <a:endParaRPr sz="2900"/>
          </a:p>
          <a:p>
            <a:pPr lvl="0" marL="323959" indent="-323959">
              <a:lnSpc>
                <a:spcPct val="80000"/>
              </a:lnSpc>
              <a:buFont typeface="Cambria"/>
              <a:buAutoNum type="arabicPeriod" startAt="1"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Correlate voxel activity in your ROI with your behavioural measure</a:t>
            </a:r>
            <a:endParaRPr sz="2900"/>
          </a:p>
          <a:p>
            <a:pPr lvl="0" marL="323959" indent="-323959">
              <a:lnSpc>
                <a:spcPct val="80000"/>
              </a:lnSpc>
              <a:buFont typeface="Cambria"/>
              <a:buAutoNum type="arabicPeriod" startAt="1"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Voila!  A strong brain-behaviour correlation</a:t>
            </a:r>
          </a:p>
        </p:txBody>
      </p:sp>
      <p:sp>
        <p:nvSpPr>
          <p:cNvPr id="128" name="Shape 128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23</a:t>
            </a:r>
          </a:p>
        </p:txBody>
      </p:sp>
      <p:sp>
        <p:nvSpPr>
          <p:cNvPr id="129" name="Shape 129"/>
          <p:cNvSpPr/>
          <p:nvPr/>
        </p:nvSpPr>
        <p:spPr>
          <a:xfrm>
            <a:off x="457200" y="254318"/>
            <a:ext cx="8229600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868362">
              <a:defRPr sz="1800"/>
            </a:pPr>
            <a:r>
              <a:rPr sz="3700">
                <a:latin typeface="Cambria"/>
                <a:ea typeface="Cambria"/>
                <a:cs typeface="Cambria"/>
                <a:sym typeface="Cambria"/>
              </a:rPr>
              <a:t>Finding </a:t>
            </a:r>
            <a:r>
              <a:rPr sz="3700">
                <a:latin typeface="Cambria"/>
                <a:ea typeface="Cambria"/>
                <a:cs typeface="Cambria"/>
                <a:sym typeface="Cambria"/>
              </a:rPr>
              <a:t>‘</a:t>
            </a:r>
            <a:r>
              <a:rPr sz="3700">
                <a:latin typeface="Cambria"/>
                <a:ea typeface="Cambria"/>
                <a:cs typeface="Cambria"/>
                <a:sym typeface="Cambria"/>
              </a:rPr>
              <a:t>voodoo correlations</a:t>
            </a:r>
            <a:r>
              <a:rPr sz="3700">
                <a:latin typeface="Cambria"/>
                <a:ea typeface="Cambria"/>
                <a:cs typeface="Cambria"/>
                <a:sym typeface="Cambria"/>
              </a:rPr>
              <a:t>’</a:t>
            </a:r>
            <a:r>
              <a:rPr sz="3700">
                <a:latin typeface="Cambria"/>
                <a:ea typeface="Cambria"/>
                <a:cs typeface="Cambria"/>
                <a:sym typeface="Cambria"/>
              </a:rPr>
              <a:t> in 4 easy steps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Double dipping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278962" indent="-278962" defTabSz="831850">
              <a:spcBef>
                <a:spcPts val="600"/>
              </a:spcBef>
              <a:buFont typeface="Cambria"/>
              <a:defRPr sz="1800"/>
            </a:pPr>
            <a:r>
              <a:rPr sz="2600">
                <a:latin typeface="Cambria"/>
                <a:ea typeface="Cambria"/>
                <a:cs typeface="Cambria"/>
                <a:sym typeface="Cambria"/>
              </a:rPr>
              <a:t>‘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Double dipping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’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 refers to using the same data twice</a:t>
            </a:r>
            <a:endParaRPr sz="2900"/>
          </a:p>
          <a:p>
            <a:pPr lvl="0" marL="278962" indent="-278962" defTabSz="831850">
              <a:spcBef>
                <a:spcPts val="600"/>
              </a:spcBef>
              <a:buFont typeface="Cambria"/>
              <a:defRPr sz="1800"/>
            </a:pPr>
            <a:r>
              <a:rPr sz="2600">
                <a:latin typeface="Cambria"/>
                <a:ea typeface="Cambria"/>
                <a:cs typeface="Cambria"/>
                <a:sym typeface="Cambria"/>
              </a:rPr>
              <a:t>Technically, this conflates </a:t>
            </a:r>
            <a:r>
              <a:rPr i="1" sz="2600">
                <a:latin typeface="Cambria"/>
                <a:ea typeface="Cambria"/>
                <a:cs typeface="Cambria"/>
                <a:sym typeface="Cambria"/>
              </a:rPr>
              <a:t>exploratory 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research (hypothesis formation) and </a:t>
            </a:r>
            <a:r>
              <a:rPr i="1" sz="2600">
                <a:latin typeface="Cambria"/>
                <a:ea typeface="Cambria"/>
                <a:cs typeface="Cambria"/>
                <a:sym typeface="Cambria"/>
              </a:rPr>
              <a:t>confirmatory 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research (hypothesis testing)</a:t>
            </a:r>
            <a:endParaRPr sz="2900"/>
          </a:p>
          <a:p>
            <a:pPr lvl="0" marL="278962" indent="-278962" defTabSz="831850">
              <a:spcBef>
                <a:spcPts val="600"/>
              </a:spcBef>
              <a:buFont typeface="Cambria"/>
              <a:defRPr sz="1800"/>
            </a:pPr>
            <a:r>
              <a:rPr sz="2600">
                <a:latin typeface="Cambria"/>
                <a:ea typeface="Cambria"/>
                <a:cs typeface="Cambria"/>
                <a:sym typeface="Cambria"/>
              </a:rPr>
              <a:t>This creates the illusion of a second result, while you merely reproduce initial findings</a:t>
            </a:r>
            <a:endParaRPr sz="2900"/>
          </a:p>
          <a:p>
            <a:pPr lvl="0" marL="278962" indent="-278962" defTabSz="831850">
              <a:spcBef>
                <a:spcPts val="600"/>
              </a:spcBef>
              <a:buFont typeface="Cambria"/>
              <a:defRPr sz="1800"/>
            </a:pPr>
            <a:r>
              <a:rPr sz="2600">
                <a:latin typeface="Cambria"/>
                <a:ea typeface="Cambria"/>
                <a:cs typeface="Cambria"/>
                <a:sym typeface="Cambria"/>
              </a:rPr>
              <a:t>If the initial was 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‘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spurious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’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 (e.g. non-corrected for multiple comparison) the resulting correlation can be downright non-existing —&gt; 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voodoo correlation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”</a:t>
            </a:r>
            <a:r>
              <a:rPr sz="2600">
                <a:latin typeface="Cambria"/>
                <a:ea typeface="Cambria"/>
                <a:cs typeface="Cambria"/>
                <a:sym typeface="Cambria"/>
              </a:rPr>
              <a:t>  </a:t>
            </a:r>
          </a:p>
        </p:txBody>
      </p:sp>
      <p:sp>
        <p:nvSpPr>
          <p:cNvPr id="133" name="Shape 133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24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How to prevent double dipping?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457200" y="1600200"/>
            <a:ext cx="4258817" cy="5256213"/>
          </a:xfrm>
          <a:prstGeom prst="rect">
            <a:avLst/>
          </a:prstGeom>
        </p:spPr>
        <p:txBody>
          <a:bodyPr/>
          <a:lstStyle/>
          <a:p>
            <a:pPr lvl="0" marL="0" indent="0"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Define ROIs </a:t>
            </a:r>
            <a:r>
              <a:rPr b="1" sz="2200">
                <a:latin typeface="Cambria"/>
                <a:ea typeface="Cambria"/>
                <a:cs typeface="Cambria"/>
                <a:sym typeface="Cambria"/>
              </a:rPr>
              <a:t>independently</a:t>
            </a:r>
            <a:endParaRPr sz="2900"/>
          </a:p>
          <a:p>
            <a:pPr lvl="2" marL="914400" indent="-457200">
              <a:buFont typeface="Wingdings"/>
              <a:buChar char="▪"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Anatomically (standardised or subject-specific)</a:t>
            </a:r>
            <a:endParaRPr sz="2200"/>
          </a:p>
          <a:p>
            <a:pPr lvl="2" marL="914400" indent="-457200">
              <a:buFont typeface="Wingdings"/>
              <a:buChar char="▪"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Split runs (i.e. define ROI from one set of scans, conduct analyses on another)</a:t>
            </a:r>
            <a:endParaRPr sz="2200"/>
          </a:p>
          <a:p>
            <a:pPr lvl="2" marL="914400" indent="-457200">
              <a:buFont typeface="Wingdings"/>
              <a:buChar char="▪"/>
              <a:defRPr sz="1800"/>
            </a:pP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lvl="2" marL="0" indent="457200">
              <a:buSzTx/>
              <a:buNone/>
              <a:defRPr sz="1800"/>
            </a:pPr>
            <a:r>
              <a:rPr sz="2200">
                <a:latin typeface="Cambria"/>
                <a:ea typeface="Cambria"/>
                <a:cs typeface="Cambria"/>
                <a:sym typeface="Cambria"/>
              </a:rPr>
              <a:t>Though Poldrack &amp; Mumford (2009) show that it’s still possible to obtain very high correlations (e.g. .7) when this is taken into account!</a:t>
            </a:r>
          </a:p>
        </p:txBody>
      </p:sp>
      <p:sp>
        <p:nvSpPr>
          <p:cNvPr id="137" name="Shape 137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25</a:t>
            </a:r>
          </a:p>
        </p:txBody>
      </p:sp>
      <p:pic>
        <p:nvPicPr>
          <p:cNvPr id="138" name="image20.png"/>
          <p:cNvPicPr/>
          <p:nvPr/>
        </p:nvPicPr>
        <p:blipFill>
          <a:blip r:embed="rId2">
            <a:extLst/>
          </a:blip>
          <a:srcRect l="71406" t="18611" r="6563" b="25834"/>
          <a:stretch>
            <a:fillRect/>
          </a:stretch>
        </p:blipFill>
        <p:spPr>
          <a:xfrm>
            <a:off x="5082504" y="1778220"/>
            <a:ext cx="3214203" cy="4559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Outline</a:t>
            </a:r>
          </a:p>
        </p:txBody>
      </p:sp>
      <p:sp>
        <p:nvSpPr>
          <p:cNvPr id="141" name="Shape 14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1371600" indent="-137160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Recap: errors in statistical inference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Multiple comparisons problem (and solutions)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Non-independent analyses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4"/>
              <a:defRPr sz="1800"/>
            </a:pPr>
            <a:r>
              <a:rPr b="1" sz="3200">
                <a:latin typeface="Cambria"/>
                <a:ea typeface="Cambria"/>
                <a:cs typeface="Cambria"/>
                <a:sym typeface="Cambria"/>
              </a:rPr>
              <a:t>Erroneous interpretations of interactions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5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Violating assumptions in parametric methods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Imagine a study:</a:t>
            </a:r>
          </a:p>
        </p:txBody>
      </p:sp>
      <p:sp>
        <p:nvSpPr>
          <p:cNvPr id="146" name="Shape 146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27</a:t>
            </a:r>
          </a:p>
        </p:txBody>
      </p:sp>
      <p:sp>
        <p:nvSpPr>
          <p:cNvPr id="147" name="Shape 147"/>
          <p:cNvSpPr/>
          <p:nvPr/>
        </p:nvSpPr>
        <p:spPr>
          <a:xfrm>
            <a:off x="254000" y="2259012"/>
            <a:ext cx="4664075" cy="294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09285" indent="-209285" defTabSz="457200">
              <a:buSzPct val="100000"/>
              <a:buChar char="•"/>
              <a:defRPr sz="1800"/>
            </a:pPr>
            <a:r>
              <a:rPr sz="2100"/>
              <a:t>Wat is the effect of Valium on </a:t>
            </a:r>
            <a:r>
              <a:rPr sz="2100"/>
              <a:t>‘</a:t>
            </a:r>
            <a:r>
              <a:rPr sz="2100"/>
              <a:t>event-related anxiety</a:t>
            </a:r>
            <a:r>
              <a:rPr sz="2100"/>
              <a:t>’</a:t>
            </a:r>
            <a:r>
              <a:rPr sz="2100"/>
              <a:t>?</a:t>
            </a:r>
            <a:endParaRPr sz="2100"/>
          </a:p>
          <a:p>
            <a:pPr lvl="0" marL="209285" indent="-209285" defTabSz="457200">
              <a:buSzPct val="100000"/>
              <a:buChar char="•"/>
              <a:defRPr sz="1800"/>
            </a:pPr>
            <a:r>
              <a:rPr sz="2100"/>
              <a:t>Two groups of students are exposed to stress (e.g. presenting  a methods class)</a:t>
            </a:r>
            <a:endParaRPr sz="2100"/>
          </a:p>
          <a:p>
            <a:pPr lvl="0" marL="209285" indent="-209285" defTabSz="457200">
              <a:buSzPct val="100000"/>
              <a:buChar char="•"/>
              <a:defRPr sz="1800"/>
            </a:pPr>
            <a:r>
              <a:rPr sz="2100"/>
              <a:t>One group gets a placebo, the other diazepam (Valium)</a:t>
            </a:r>
            <a:endParaRPr sz="2100"/>
          </a:p>
          <a:p>
            <a:pPr lvl="0" marL="209285" indent="-209285" defTabSz="457200">
              <a:buSzPct val="100000"/>
              <a:buChar char="•"/>
              <a:defRPr sz="1800"/>
            </a:pPr>
            <a:r>
              <a:rPr sz="2100"/>
              <a:t>Anxiety is measured before and after the presentation, e.g. with fMRI</a:t>
            </a:r>
          </a:p>
        </p:txBody>
      </p:sp>
      <p:pic>
        <p:nvPicPr>
          <p:cNvPr id="148" name="pasted-image.png" descr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1912" y="1763712"/>
            <a:ext cx="3824288" cy="195897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15937" y="5613400"/>
            <a:ext cx="5395913" cy="47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500"/>
            </a:lvl1pPr>
          </a:lstStyle>
          <a:p>
            <a:pPr lvl="0">
              <a:defRPr b="0" sz="1800"/>
            </a:pPr>
            <a:r>
              <a:rPr b="1" sz="2500"/>
              <a:t>Q: Did valium reduce anxiety? </a:t>
            </a:r>
          </a:p>
        </p:txBody>
      </p:sp>
      <p:pic>
        <p:nvPicPr>
          <p:cNvPr id="150" name="pasted-image.png" descr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1262" y="3752850"/>
            <a:ext cx="4064001" cy="2620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  <p:bldP build="whole" bldLvl="1" animBg="1" rev="0" advAuto="0" spid="149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Imagine a conclusion:</a:t>
            </a:r>
          </a:p>
        </p:txBody>
      </p:sp>
      <p:sp>
        <p:nvSpPr>
          <p:cNvPr id="153" name="Shape 153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28</a:t>
            </a:r>
          </a:p>
        </p:txBody>
      </p:sp>
      <p:sp>
        <p:nvSpPr>
          <p:cNvPr id="154" name="Shape 154"/>
          <p:cNvSpPr/>
          <p:nvPr/>
        </p:nvSpPr>
        <p:spPr>
          <a:xfrm>
            <a:off x="711200" y="1854200"/>
            <a:ext cx="8229600" cy="29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09600" indent="-609600" defTabSz="457200">
              <a:spcBef>
                <a:spcPts val="700"/>
              </a:spcBef>
              <a:buSzPct val="100000"/>
              <a:buFont typeface="Arial"/>
              <a:buChar char="•"/>
              <a:defRPr sz="1800"/>
            </a:pPr>
            <a:r>
              <a:rPr i="1" sz="3200"/>
              <a:t>“</a:t>
            </a:r>
            <a:r>
              <a:rPr i="1" sz="3200"/>
              <a:t>Students receiving placebo showed increased anxiety-related BOLD activity after the presentation (P &lt; 0.01); in students receiving Valium this difference was abolished (F &lt; 1)</a:t>
            </a:r>
            <a:r>
              <a:rPr i="1" sz="3200"/>
              <a:t>”</a:t>
            </a:r>
            <a:br>
              <a:rPr i="1" sz="3200"/>
            </a:br>
          </a:p>
        </p:txBody>
      </p:sp>
      <p:sp>
        <p:nvSpPr>
          <p:cNvPr id="155" name="Shape 155"/>
          <p:cNvSpPr/>
          <p:nvPr/>
        </p:nvSpPr>
        <p:spPr>
          <a:xfrm>
            <a:off x="2349500" y="4927600"/>
            <a:ext cx="4953000" cy="54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3000"/>
            </a:lvl1pPr>
          </a:lstStyle>
          <a:p>
            <a:pPr lvl="0">
              <a:defRPr b="0" sz="1800"/>
            </a:pPr>
            <a:r>
              <a:rPr b="1" sz="3000"/>
              <a:t>Who can spot the error?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  <p:bldP build="whole" bldLvl="1" animBg="1" rev="0" advAuto="0" spid="155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Who can spot the error?</a:t>
            </a:r>
          </a:p>
        </p:txBody>
      </p:sp>
      <p:sp>
        <p:nvSpPr>
          <p:cNvPr id="158" name="Shape 158"/>
          <p:cNvSpPr/>
          <p:nvPr>
            <p:ph type="body" idx="4294967295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</p:spPr>
        <p:txBody>
          <a:bodyPr/>
          <a:lstStyle/>
          <a:p>
            <a:pPr lvl="0" marL="914400" indent="-914400">
              <a:buFont typeface="Calibri"/>
              <a:defRPr sz="1800"/>
            </a:pPr>
            <a:r>
              <a:rPr b="1" sz="3200"/>
              <a:t> Not everyone: </a:t>
            </a:r>
            <a:r>
              <a:rPr sz="3200"/>
              <a:t>analysis of 513 top-ranked papers, 79 erroneous analysis vs. 78 correct  </a:t>
            </a:r>
          </a:p>
        </p:txBody>
      </p:sp>
      <p:sp>
        <p:nvSpPr>
          <p:cNvPr id="159" name="Shape 159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29</a:t>
            </a:r>
          </a:p>
        </p:txBody>
      </p:sp>
      <p:pic>
        <p:nvPicPr>
          <p:cNvPr id="160" name="pasted-image.png" descr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612" y="3863975"/>
            <a:ext cx="8231188" cy="201612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2533650" y="6081712"/>
            <a:ext cx="532606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t>Nieuwenhuizen et al. (2011). </a:t>
            </a:r>
            <a:r>
              <a:rPr i="1"/>
              <a:t>Nature Neuroscience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6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Classical statistical inference?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-756592" y="2780927"/>
            <a:ext cx="8229601" cy="45259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>
              <a:defRPr sz="1800"/>
            </a:pPr>
            <a:r>
              <a:rPr sz="3200"/>
              <a:t> 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211959" y="1916832"/>
            <a:ext cx="4176466" cy="1512168"/>
            <a:chOff x="0" y="0"/>
            <a:chExt cx="4176464" cy="1512167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4176465" cy="1512168"/>
            </a:xfrm>
            <a:prstGeom prst="wedgeEllipseCallout">
              <a:avLst>
                <a:gd name="adj1" fmla="val -44456"/>
                <a:gd name="adj2" fmla="val 65683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36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9" name="Shape 29"/>
            <p:cNvSpPr/>
            <p:nvPr/>
          </p:nvSpPr>
          <p:spPr>
            <a:xfrm>
              <a:off x="611628" y="176965"/>
              <a:ext cx="2953207" cy="1158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Prove me wrong!</a:t>
              </a:r>
            </a:p>
          </p:txBody>
        </p:sp>
      </p:grp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So, what was the mistake?</a:t>
            </a:r>
          </a:p>
        </p:txBody>
      </p:sp>
      <p:sp>
        <p:nvSpPr>
          <p:cNvPr id="164" name="Shape 164"/>
          <p:cNvSpPr/>
          <p:nvPr>
            <p:ph type="body" idx="4294967295"/>
          </p:nvPr>
        </p:nvSpPr>
        <p:spPr>
          <a:xfrm>
            <a:off x="457200" y="1600200"/>
            <a:ext cx="8229600" cy="5256213"/>
          </a:xfrm>
          <a:prstGeom prst="rect">
            <a:avLst/>
          </a:prstGeom>
        </p:spPr>
        <p:txBody>
          <a:bodyPr/>
          <a:lstStyle/>
          <a:p>
            <a:pPr lvl="0" marL="914400" indent="-914400">
              <a:buFont typeface="Calibri"/>
              <a:defRPr sz="1800"/>
            </a:pPr>
            <a:r>
              <a:rPr sz="3200"/>
              <a:t>The studies reported significance and non-significance — but no </a:t>
            </a:r>
            <a:r>
              <a:rPr i="1" sz="3200"/>
              <a:t>interaction effect.</a:t>
            </a:r>
            <a:endParaRPr i="1" sz="3200"/>
          </a:p>
          <a:p>
            <a:pPr lvl="0" marL="914400" indent="-914400">
              <a:buFont typeface="Calibri"/>
              <a:defRPr sz="1800"/>
            </a:pPr>
            <a:r>
              <a:rPr sz="3200"/>
              <a:t>Directly comparing significance levels is misleading because </a:t>
            </a:r>
            <a:r>
              <a:rPr b="1" sz="3200"/>
              <a:t>the difference between significant and non-significant is itself (often) not significant.</a:t>
            </a:r>
            <a:endParaRPr b="1" sz="3200"/>
          </a:p>
          <a:p>
            <a:pPr lvl="0" marL="914400" indent="-914400">
              <a:buFont typeface="Calibri"/>
              <a:defRPr sz="1800"/>
            </a:pPr>
            <a:r>
              <a:rPr sz="3200"/>
              <a:t>Intuition: Usain Bolt may be the fastest man in the world, but that doesn</a:t>
            </a:r>
            <a:r>
              <a:rPr sz="3200"/>
              <a:t>’</a:t>
            </a:r>
            <a:r>
              <a:rPr sz="3200"/>
              <a:t>t mean he is  </a:t>
            </a:r>
            <a:r>
              <a:rPr b="1" i="1" sz="3200"/>
              <a:t>significantly</a:t>
            </a:r>
            <a:r>
              <a:rPr b="1" sz="3200"/>
              <a:t> </a:t>
            </a:r>
            <a:r>
              <a:rPr b="1" i="1" sz="3200"/>
              <a:t>faster</a:t>
            </a:r>
            <a:r>
              <a:rPr i="1" sz="3200"/>
              <a:t> </a:t>
            </a:r>
            <a:r>
              <a:rPr sz="3200"/>
              <a:t>than number 2 or 3.</a:t>
            </a:r>
          </a:p>
        </p:txBody>
      </p:sp>
      <p:sp>
        <p:nvSpPr>
          <p:cNvPr id="165" name="Shape 165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How to avoid the mistake?</a:t>
            </a:r>
          </a:p>
        </p:txBody>
      </p:sp>
      <p:sp>
        <p:nvSpPr>
          <p:cNvPr id="168" name="Shape 168"/>
          <p:cNvSpPr/>
          <p:nvPr>
            <p:ph type="body" idx="4294967295"/>
          </p:nvPr>
        </p:nvSpPr>
        <p:spPr>
          <a:xfrm>
            <a:off x="398462" y="1600200"/>
            <a:ext cx="8345488" cy="5256213"/>
          </a:xfrm>
          <a:prstGeom prst="rect">
            <a:avLst/>
          </a:prstGeom>
        </p:spPr>
        <p:txBody>
          <a:bodyPr/>
          <a:lstStyle/>
          <a:p>
            <a:pPr lvl="0" marL="914400" indent="-914400">
              <a:buFont typeface="Calibri"/>
              <a:defRPr sz="1800"/>
            </a:pPr>
            <a:r>
              <a:rPr sz="3200"/>
              <a:t>In general, never compare significance values directly — always test </a:t>
            </a:r>
            <a:r>
              <a:rPr i="1" sz="3200"/>
              <a:t>interaction effects</a:t>
            </a:r>
            <a:endParaRPr i="1" sz="3200"/>
          </a:p>
          <a:p>
            <a:pPr lvl="0" marL="914400" indent="-914400">
              <a:buFont typeface="Calibri"/>
              <a:defRPr sz="1800"/>
            </a:pPr>
            <a:r>
              <a:rPr sz="3200"/>
              <a:t>In neuroimaging, look at your </a:t>
            </a:r>
            <a:r>
              <a:rPr sz="3200" u="sng"/>
              <a:t>unthresholded</a:t>
            </a:r>
            <a:r>
              <a:rPr b="1" sz="3200"/>
              <a:t> </a:t>
            </a:r>
            <a:r>
              <a:rPr sz="3200"/>
              <a:t>statistical parametric maps alongside</a:t>
            </a:r>
            <a:r>
              <a:rPr i="1" sz="3200"/>
              <a:t> </a:t>
            </a:r>
            <a:r>
              <a:rPr sz="3200"/>
              <a:t>your threhsolded data (the </a:t>
            </a:r>
            <a:r>
              <a:rPr sz="3200"/>
              <a:t>‘</a:t>
            </a:r>
            <a:r>
              <a:rPr sz="3200"/>
              <a:t>blobs</a:t>
            </a:r>
            <a:r>
              <a:rPr sz="3200"/>
              <a:t>’</a:t>
            </a:r>
            <a:r>
              <a:rPr sz="3200"/>
              <a:t>).</a:t>
            </a:r>
          </a:p>
        </p:txBody>
      </p:sp>
      <p:sp>
        <p:nvSpPr>
          <p:cNvPr id="169" name="Shape 169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31</a:t>
            </a:r>
          </a:p>
        </p:txBody>
      </p:sp>
      <p:sp>
        <p:nvSpPr>
          <p:cNvPr id="170" name="Shape 170"/>
          <p:cNvSpPr/>
          <p:nvPr/>
        </p:nvSpPr>
        <p:spPr>
          <a:xfrm>
            <a:off x="2533650" y="6083300"/>
            <a:ext cx="5326063" cy="320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rPr sz="1500"/>
              <a:t>Image courtesy: Neuroskeptic (2014): </a:t>
            </a:r>
            <a:r>
              <a:rPr i="1" sz="1500"/>
              <a:t>‘</a:t>
            </a:r>
            <a:r>
              <a:rPr i="1" sz="1500"/>
              <a:t>Ban the blob</a:t>
            </a:r>
            <a:r>
              <a:rPr i="1" sz="1500"/>
              <a:t>’</a:t>
            </a:r>
          </a:p>
        </p:txBody>
      </p:sp>
      <p:pic>
        <p:nvPicPr>
          <p:cNvPr id="171" name="pasted-image.png" descr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50" y="896937"/>
            <a:ext cx="6216650" cy="4830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whole" bldLvl="1" animBg="1" rev="0" advAuto="0" spid="171" grpId="2"/>
      <p:bldP build="p" bldLvl="5" animBg="1" rev="0" advAuto="0" spid="16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Outline</a:t>
            </a:r>
          </a:p>
        </p:txBody>
      </p:sp>
      <p:sp>
        <p:nvSpPr>
          <p:cNvPr id="174" name="Shape 174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1371600" indent="-137160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Recap: errors in statistical inference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1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Multiple comparisons problem (and solutions)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3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Non-independent analyses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4"/>
              <a:defRPr sz="1800"/>
            </a:pPr>
            <a:r>
              <a:rPr sz="3200">
                <a:latin typeface="Cambria"/>
                <a:ea typeface="Cambria"/>
                <a:cs typeface="Cambria"/>
                <a:sym typeface="Cambria"/>
              </a:rPr>
              <a:t>Erroneous interpretations of interactions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lvl="0" marL="1371600" indent="-1371600">
              <a:buFont typeface="Cambria"/>
              <a:buAutoNum type="arabicPeriod" startAt="5"/>
              <a:defRPr sz="1800"/>
            </a:pPr>
            <a:r>
              <a:rPr b="1" sz="3200">
                <a:latin typeface="Cambria"/>
                <a:ea typeface="Cambria"/>
                <a:cs typeface="Cambria"/>
                <a:sym typeface="Cambria"/>
              </a:rPr>
              <a:t>Violating assumptions of parametric methods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Violating assumptions in parametric methods</a:t>
            </a:r>
          </a:p>
        </p:txBody>
      </p:sp>
      <p:sp>
        <p:nvSpPr>
          <p:cNvPr id="179" name="Shape 179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33</a:t>
            </a:r>
          </a:p>
        </p:txBody>
      </p:sp>
      <p:sp>
        <p:nvSpPr>
          <p:cNvPr id="180" name="Shape 180"/>
          <p:cNvSpPr/>
          <p:nvPr/>
        </p:nvSpPr>
        <p:spPr>
          <a:xfrm>
            <a:off x="2533650" y="6081712"/>
            <a:ext cx="532606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t>Eklund et al. (2015) </a:t>
            </a:r>
            <a:r>
              <a:rPr i="1"/>
              <a:t>Arxiv Preprint</a:t>
            </a:r>
          </a:p>
        </p:txBody>
      </p:sp>
      <p:sp>
        <p:nvSpPr>
          <p:cNvPr id="181" name="Shape 181"/>
          <p:cNvSpPr/>
          <p:nvPr/>
        </p:nvSpPr>
        <p:spPr>
          <a:xfrm>
            <a:off x="278031" y="2303781"/>
            <a:ext cx="8946713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180473" indent="-180473" defTabSz="457200">
              <a:buSzPct val="100000"/>
              <a:buChar char="•"/>
              <a:defRPr sz="1800"/>
            </a:pPr>
            <a:r>
              <a:rPr b="1" sz="2500"/>
              <a:t>Q: </a:t>
            </a:r>
            <a:r>
              <a:rPr sz="2500"/>
              <a:t>What is the ‘real’ type I error rate of the three most common fMRI software packages? </a:t>
            </a:r>
            <a:endParaRPr sz="2500"/>
          </a:p>
          <a:p>
            <a:pPr lvl="0" marL="180473" indent="-180473" defTabSz="457200">
              <a:buSzPct val="100000"/>
              <a:buChar char="•"/>
              <a:defRPr sz="1800"/>
            </a:pPr>
            <a:r>
              <a:rPr b="1" sz="2500"/>
              <a:t>Method: </a:t>
            </a:r>
            <a:r>
              <a:rPr sz="2500"/>
              <a:t>“Task-based” analysis of resting state fmri</a:t>
            </a:r>
            <a:endParaRPr sz="2500"/>
          </a:p>
          <a:p>
            <a:pPr lvl="0" marL="180473" indent="-180473" defTabSz="457200">
              <a:buSzPct val="100000"/>
              <a:buChar char="•"/>
              <a:defRPr sz="1800"/>
            </a:pPr>
            <a:r>
              <a:rPr b="1" sz="2500"/>
              <a:t>Answer:</a:t>
            </a:r>
            <a:r>
              <a:rPr sz="2500"/>
              <a:t> ‘empirical’ FWE-rates of up to 60%</a:t>
            </a:r>
            <a:r>
              <a:t> (nominal would be 5%) </a:t>
            </a:r>
          </a:p>
        </p:txBody>
      </p:sp>
      <p:sp>
        <p:nvSpPr>
          <p:cNvPr id="182" name="Shape 182"/>
          <p:cNvSpPr/>
          <p:nvPr/>
        </p:nvSpPr>
        <p:spPr>
          <a:xfrm>
            <a:off x="1539453" y="4592796"/>
            <a:ext cx="6065094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i="1"/>
            </a:lvl1pPr>
          </a:lstStyle>
          <a:p>
            <a:pPr lvl="0">
              <a:defRPr i="0" sz="1800"/>
            </a:pPr>
            <a:r>
              <a:rPr i="1" sz="2400"/>
              <a:t>“These findings speak to the need of validating the statistical methods being used in the neuroimaging field.”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p" bldLvl="5" animBg="1" rev="0" advAuto="0" spid="18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Violating assumptions in parametric methods</a:t>
            </a:r>
          </a:p>
        </p:txBody>
      </p:sp>
      <p:sp>
        <p:nvSpPr>
          <p:cNvPr id="185" name="Shape 185"/>
          <p:cNvSpPr/>
          <p:nvPr/>
        </p:nvSpPr>
        <p:spPr>
          <a:xfrm>
            <a:off x="6553200" y="6403499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33</a:t>
            </a:r>
          </a:p>
        </p:txBody>
      </p:sp>
      <p:pic>
        <p:nvPicPr>
          <p:cNvPr id="186" name="pasted-image.png" descr="pasted-image.png"/>
          <p:cNvPicPr/>
          <p:nvPr/>
        </p:nvPicPr>
        <p:blipFill>
          <a:blip r:embed="rId2">
            <a:extLst/>
          </a:blip>
          <a:srcRect l="0" t="0" r="49469" b="0"/>
          <a:stretch>
            <a:fillRect/>
          </a:stretch>
        </p:blipFill>
        <p:spPr>
          <a:xfrm>
            <a:off x="88900" y="1894053"/>
            <a:ext cx="3991486" cy="341063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2533650" y="6081712"/>
            <a:ext cx="532606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t>Eklund et al. (2015) </a:t>
            </a:r>
            <a:r>
              <a:rPr i="1"/>
              <a:t>Arxiv Preprint</a:t>
            </a:r>
          </a:p>
        </p:txBody>
      </p:sp>
      <p:pic>
        <p:nvPicPr>
          <p:cNvPr id="18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0650" y="1897856"/>
            <a:ext cx="4059650" cy="340334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3132430" y="1682976"/>
            <a:ext cx="898820" cy="86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0" h="18292" fill="norm" stroke="1" extrusionOk="0">
                <a:moveTo>
                  <a:pt x="18502" y="13125"/>
                </a:moveTo>
                <a:cubicBezTo>
                  <a:pt x="14372" y="20951"/>
                  <a:pt x="2372" y="19589"/>
                  <a:pt x="242" y="11052"/>
                </a:cubicBezTo>
                <a:cubicBezTo>
                  <a:pt x="-932" y="6347"/>
                  <a:pt x="2296" y="1736"/>
                  <a:pt x="7222" y="414"/>
                </a:cubicBezTo>
                <a:cubicBezTo>
                  <a:pt x="11179" y="-649"/>
                  <a:pt x="15059" y="384"/>
                  <a:pt x="17477" y="2949"/>
                </a:cubicBezTo>
                <a:cubicBezTo>
                  <a:pt x="19985" y="5608"/>
                  <a:pt x="20668" y="9672"/>
                  <a:pt x="18502" y="13125"/>
                </a:cubicBezTo>
                <a:close/>
              </a:path>
            </a:pathLst>
          </a:custGeom>
          <a:ln w="50800">
            <a:solidFill>
              <a:srgbClr val="C0504D"/>
            </a:solidFill>
            <a:miter lim="400000"/>
          </a:ln>
          <a:effectLst>
            <a:outerShdw sx="100000" sy="100000" kx="0" ky="0" algn="b" rotWithShape="0" blurRad="38100" dist="20000" dir="5400000">
              <a:srgbClr val="FF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90" name="Shape 190"/>
          <p:cNvSpPr/>
          <p:nvPr/>
        </p:nvSpPr>
        <p:spPr>
          <a:xfrm>
            <a:off x="7780630" y="1682976"/>
            <a:ext cx="898820" cy="861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00" h="18292" fill="norm" stroke="1" extrusionOk="0">
                <a:moveTo>
                  <a:pt x="18502" y="13125"/>
                </a:moveTo>
                <a:cubicBezTo>
                  <a:pt x="14372" y="20951"/>
                  <a:pt x="2372" y="19589"/>
                  <a:pt x="242" y="11052"/>
                </a:cubicBezTo>
                <a:cubicBezTo>
                  <a:pt x="-932" y="6347"/>
                  <a:pt x="2296" y="1736"/>
                  <a:pt x="7222" y="414"/>
                </a:cubicBezTo>
                <a:cubicBezTo>
                  <a:pt x="11179" y="-649"/>
                  <a:pt x="15059" y="384"/>
                  <a:pt x="17477" y="2949"/>
                </a:cubicBezTo>
                <a:cubicBezTo>
                  <a:pt x="19985" y="5608"/>
                  <a:pt x="20668" y="9672"/>
                  <a:pt x="18502" y="13125"/>
                </a:cubicBezTo>
                <a:close/>
              </a:path>
            </a:pathLst>
          </a:custGeom>
          <a:ln w="50800">
            <a:solidFill>
              <a:srgbClr val="C0504D"/>
            </a:solidFill>
            <a:miter lim="400000"/>
          </a:ln>
          <a:effectLst>
            <a:outerShdw sx="100000" sy="100000" kx="0" ky="0" algn="b" rotWithShape="0" blurRad="38100" dist="20000" dir="5400000">
              <a:srgbClr val="FF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88" grpId="1"/>
      <p:bldP build="whole" bldLvl="1" animBg="1" rev="0" advAuto="0" spid="190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93" name="Shape 193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Violating assumptions in parametric methods</a:t>
            </a:r>
          </a:p>
        </p:txBody>
      </p:sp>
      <p:sp>
        <p:nvSpPr>
          <p:cNvPr id="194" name="Shape 194"/>
          <p:cNvSpPr/>
          <p:nvPr/>
        </p:nvSpPr>
        <p:spPr>
          <a:xfrm>
            <a:off x="2533650" y="6081712"/>
            <a:ext cx="532606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t>Eklund et al. (2015) </a:t>
            </a:r>
            <a:r>
              <a:rPr i="1"/>
              <a:t>Arxiv Preprint</a:t>
            </a:r>
          </a:p>
        </p:txBody>
      </p:sp>
      <p:pic>
        <p:nvPicPr>
          <p:cNvPr id="19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62" y="1907102"/>
            <a:ext cx="4281688" cy="3515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1698" y="1921135"/>
            <a:ext cx="4420729" cy="3600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whole" bldLvl="1" animBg="1" rev="0" advAuto="0" spid="19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99" name="Shape 199"/>
          <p:cNvSpPr/>
          <p:nvPr/>
        </p:nvSpPr>
        <p:spPr>
          <a:xfrm>
            <a:off x="2533650" y="6081712"/>
            <a:ext cx="532606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t>Eklund et al. (2015) </a:t>
            </a:r>
            <a:r>
              <a:rPr i="1"/>
              <a:t>Arxiv Preprint</a:t>
            </a:r>
          </a:p>
        </p:txBody>
      </p:sp>
      <p:sp>
        <p:nvSpPr>
          <p:cNvPr id="200" name="Shape 200"/>
          <p:cNvSpPr/>
          <p:nvPr>
            <p:ph type="title" idx="4294967295"/>
          </p:nvPr>
        </p:nvSpPr>
        <p:spPr>
          <a:xfrm>
            <a:off x="457200" y="92075"/>
            <a:ext cx="8229600" cy="15065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Ongoing controversy…</a:t>
            </a:r>
          </a:p>
        </p:txBody>
      </p:sp>
      <p:sp>
        <p:nvSpPr>
          <p:cNvPr id="201" name="Shape 201"/>
          <p:cNvSpPr/>
          <p:nvPr/>
        </p:nvSpPr>
        <p:spPr>
          <a:xfrm>
            <a:off x="409248" y="1871981"/>
            <a:ext cx="8325504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Authors claim parametric assumptions cause effects</a:t>
            </a:r>
            <a:endParaRPr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However, others have questioned:</a:t>
            </a:r>
            <a:endParaRPr sz="2400"/>
          </a:p>
          <a:p>
            <a:pPr lvl="1" marL="621631" indent="-240631">
              <a:buSzPct val="100000"/>
              <a:buChar char="•"/>
              <a:defRPr sz="1800"/>
            </a:pPr>
            <a:r>
              <a:rPr sz="2400"/>
              <a:t>Validity of resting-state data as null-distribution</a:t>
            </a:r>
            <a:endParaRPr sz="2400"/>
          </a:p>
          <a:p>
            <a:pPr lvl="1" marL="621631" indent="-240631">
              <a:buSzPct val="100000"/>
              <a:buChar char="•"/>
              <a:defRPr sz="1800"/>
            </a:pPr>
            <a:r>
              <a:rPr sz="2400"/>
              <a:t>Ill-defined design matrix (unrealistic analysis)</a:t>
            </a:r>
            <a:endParaRPr sz="2400"/>
          </a:p>
          <a:p>
            <a:pPr lvl="1" marL="621631" indent="-240631">
              <a:buSzPct val="100000"/>
              <a:buChar char="•"/>
              <a:defRPr sz="1800"/>
            </a:pPr>
            <a:r>
              <a:rPr sz="2400"/>
              <a:t>Unrepresentative thresholding and smoothing</a:t>
            </a:r>
            <a:endParaRPr sz="2400"/>
          </a:p>
          <a:p>
            <a:pPr lvl="1" marL="621631" indent="-240631">
              <a:buSzPct val="100000"/>
              <a:buChar char="•"/>
              <a:defRPr sz="1800"/>
            </a:pPr>
            <a:r>
              <a:rPr sz="2400"/>
              <a:t>…</a:t>
            </a:r>
          </a:p>
        </p:txBody>
      </p:sp>
      <p:sp>
        <p:nvSpPr>
          <p:cNvPr id="202" name="Shape 202"/>
          <p:cNvSpPr/>
          <p:nvPr/>
        </p:nvSpPr>
        <p:spPr>
          <a:xfrm>
            <a:off x="1381964" y="5128340"/>
            <a:ext cx="6380072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lvl="1" indent="228600">
              <a:defRPr sz="1800"/>
            </a:pPr>
            <a:r>
              <a:rPr b="1" i="1" sz="2400"/>
              <a:t>Disclaimer: paper not yet peer-reviewed! </a:t>
            </a:r>
            <a:endParaRPr b="1" i="1" sz="24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p" bldLvl="5" animBg="1" rev="0" advAuto="0" spid="20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Take home message:</a:t>
            </a:r>
          </a:p>
        </p:txBody>
      </p:sp>
      <p:sp>
        <p:nvSpPr>
          <p:cNvPr id="205" name="Shape 205"/>
          <p:cNvSpPr/>
          <p:nvPr/>
        </p:nvSpPr>
        <p:spPr>
          <a:xfrm>
            <a:off x="2533650" y="6081712"/>
            <a:ext cx="532606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>
              <a:defRPr sz="1800"/>
            </a:pPr>
            <a:r>
              <a:t>Eklund et al. (2015) </a:t>
            </a:r>
            <a:r>
              <a:rPr i="1"/>
              <a:t>Arxiv Preprint</a:t>
            </a:r>
          </a:p>
        </p:txBody>
      </p:sp>
      <p:sp>
        <p:nvSpPr>
          <p:cNvPr id="206" name="Shape 206"/>
          <p:cNvSpPr/>
          <p:nvPr/>
        </p:nvSpPr>
        <p:spPr>
          <a:xfrm>
            <a:off x="409248" y="2341880"/>
            <a:ext cx="8325504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Beware of p=0.01 cluster forming results </a:t>
            </a:r>
            <a:endParaRPr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Consider your (statistical) assumptions</a:t>
            </a:r>
            <a:endParaRPr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If some assumptions cannot be guaranteed use non-parametric approaches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09" name="Shape 20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Take home message:</a:t>
            </a:r>
          </a:p>
        </p:txBody>
      </p:sp>
      <p:sp>
        <p:nvSpPr>
          <p:cNvPr id="210" name="Shape 210"/>
          <p:cNvSpPr/>
          <p:nvPr/>
        </p:nvSpPr>
        <p:spPr>
          <a:xfrm>
            <a:off x="457200" y="1910080"/>
            <a:ext cx="8229600" cy="303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fMRI offers many opportunities for errors</a:t>
            </a:r>
            <a:endParaRPr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However, non of the discussed errors represent some ‘fundamental flaw’ of fMRI</a:t>
            </a:r>
            <a:endParaRPr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Always formulate a clear hypothesis </a:t>
            </a:r>
            <a:endParaRPr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… and think through all processing steps </a:t>
            </a:r>
            <a:r>
              <a:rPr i="1" sz="2400"/>
              <a:t>before collecting data</a:t>
            </a:r>
            <a:endParaRPr i="1" sz="2400"/>
          </a:p>
          <a:p>
            <a:pPr lvl="0" marL="240631" indent="-240631">
              <a:buSzPct val="100000"/>
              <a:buChar char="•"/>
              <a:defRPr sz="1800"/>
            </a:pPr>
            <a:r>
              <a:rPr sz="2400"/>
              <a:t>There is no</a:t>
            </a:r>
            <a:r>
              <a:rPr i="1" sz="2400"/>
              <a:t> </a:t>
            </a:r>
            <a:r>
              <a:rPr sz="2400"/>
              <a:t>‘magic bullet’ against statistical errors</a:t>
            </a:r>
            <a:endParaRPr sz="24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409" y="1670409"/>
            <a:ext cx="5041182" cy="504118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 idx="4294967295"/>
          </p:nvPr>
        </p:nvSpPr>
        <p:spPr>
          <a:xfrm>
            <a:off x="457200" y="3254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It’s about balance…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body" idx="1"/>
          </p:nvPr>
        </p:nvSpPr>
        <p:spPr>
          <a:xfrm>
            <a:off x="323527" y="476671"/>
            <a:ext cx="8229601" cy="14687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>
              <a:defRPr sz="1800"/>
            </a:pPr>
            <a:r>
              <a:rPr sz="3200"/>
              <a:t> </a:t>
            </a:r>
          </a:p>
        </p:txBody>
      </p:sp>
      <p:pic>
        <p:nvPicPr>
          <p:cNvPr id="33" name="image2.png"/>
          <p:cNvPicPr/>
          <p:nvPr/>
        </p:nvPicPr>
        <p:blipFill>
          <a:blip r:embed="rId3">
            <a:extLst/>
          </a:blip>
          <a:srcRect l="19604" t="32188" r="40337" b="20624"/>
          <a:stretch>
            <a:fillRect/>
          </a:stretch>
        </p:blipFill>
        <p:spPr>
          <a:xfrm>
            <a:off x="1475655" y="2204864"/>
            <a:ext cx="5760641" cy="381516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 rot="16200000">
            <a:off x="107503" y="3501008"/>
            <a:ext cx="2160242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7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200"/>
              <a:t>Probability</a:t>
            </a:r>
          </a:p>
        </p:txBody>
      </p:sp>
      <p:sp>
        <p:nvSpPr>
          <p:cNvPr id="35" name="Shape 35"/>
          <p:cNvSpPr/>
          <p:nvPr/>
        </p:nvSpPr>
        <p:spPr>
          <a:xfrm>
            <a:off x="3995935" y="5733255"/>
            <a:ext cx="2160241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  <a:defRPr sz="1800"/>
            </a:pPr>
            <a:r>
              <a:rPr i="1" sz="3200"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sz="3200">
                <a:latin typeface="Cambria"/>
                <a:ea typeface="Cambria"/>
                <a:cs typeface="Cambria"/>
                <a:sym typeface="Cambria"/>
              </a:rPr>
              <a:t> value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323527" y="476671"/>
            <a:ext cx="8229601" cy="1468762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500"/>
              </a:spcBef>
              <a:buSzTx/>
              <a:buNone/>
              <a:defRPr sz="1800"/>
            </a:pPr>
            <a:r>
              <a:rPr sz="2400">
                <a:latin typeface="Cambria"/>
                <a:ea typeface="Cambria"/>
                <a:cs typeface="Cambria"/>
                <a:sym typeface="Cambria"/>
              </a:rPr>
              <a:t>Calculate an priori false positive rate you’d be happy with (e.g. </a:t>
            </a:r>
            <a:r>
              <a:rPr i="1" sz="2400">
                <a:latin typeface="Cambria"/>
                <a:ea typeface="Cambria"/>
                <a:cs typeface="Cambria"/>
                <a:sym typeface="Cambria"/>
              </a:rPr>
              <a:t>α </a:t>
            </a:r>
            <a:r>
              <a:rPr sz="2400">
                <a:latin typeface="Cambria"/>
                <a:ea typeface="Cambria"/>
                <a:cs typeface="Cambria"/>
                <a:sym typeface="Cambria"/>
              </a:rPr>
              <a:t>=.05)…</a:t>
            </a:r>
          </a:p>
        </p:txBody>
      </p:sp>
      <p:pic>
        <p:nvPicPr>
          <p:cNvPr id="38" name="image2.png"/>
          <p:cNvPicPr/>
          <p:nvPr/>
        </p:nvPicPr>
        <p:blipFill>
          <a:blip r:embed="rId2">
            <a:extLst/>
          </a:blip>
          <a:srcRect l="19604" t="32188" r="40337" b="20624"/>
          <a:stretch>
            <a:fillRect/>
          </a:stretch>
        </p:blipFill>
        <p:spPr>
          <a:xfrm>
            <a:off x="1475655" y="2204864"/>
            <a:ext cx="5760641" cy="381516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 rot="16200000">
            <a:off x="107503" y="3501008"/>
            <a:ext cx="2160242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7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200"/>
              <a:t>Probability</a:t>
            </a:r>
          </a:p>
        </p:txBody>
      </p:sp>
      <p:sp>
        <p:nvSpPr>
          <p:cNvPr id="40" name="Shape 40"/>
          <p:cNvSpPr/>
          <p:nvPr/>
        </p:nvSpPr>
        <p:spPr>
          <a:xfrm>
            <a:off x="3995935" y="5733255"/>
            <a:ext cx="2160241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  <a:defRPr sz="1800"/>
            </a:pPr>
            <a:r>
              <a:rPr i="1" sz="3200"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sz="3200">
                <a:latin typeface="Cambria"/>
                <a:ea typeface="Cambria"/>
                <a:cs typeface="Cambria"/>
                <a:sym typeface="Cambria"/>
              </a:rPr>
              <a:t> value</a:t>
            </a:r>
          </a:p>
        </p:txBody>
      </p:sp>
      <p:sp>
        <p:nvSpPr>
          <p:cNvPr id="41" name="Shape 41"/>
          <p:cNvSpPr/>
          <p:nvPr/>
        </p:nvSpPr>
        <p:spPr>
          <a:xfrm>
            <a:off x="2267743" y="5013176"/>
            <a:ext cx="4752530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42" name="Shape 42"/>
          <p:cNvSpPr/>
          <p:nvPr/>
        </p:nvSpPr>
        <p:spPr>
          <a:xfrm flipV="1">
            <a:off x="3563887" y="5013176"/>
            <a:ext cx="1" cy="3558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43" name="Shape 43"/>
          <p:cNvSpPr/>
          <p:nvPr/>
        </p:nvSpPr>
        <p:spPr>
          <a:xfrm flipV="1">
            <a:off x="5724128" y="4987652"/>
            <a:ext cx="1" cy="3558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body" idx="1"/>
          </p:nvPr>
        </p:nvSpPr>
        <p:spPr>
          <a:xfrm>
            <a:off x="323527" y="476672"/>
            <a:ext cx="7344818" cy="11521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>
              <a:defRPr sz="1800"/>
            </a:pPr>
            <a:r>
              <a:rPr sz="3200"/>
              <a:t> </a:t>
            </a:r>
          </a:p>
        </p:txBody>
      </p:sp>
      <p:sp>
        <p:nvSpPr>
          <p:cNvPr id="46" name="Shape 46"/>
          <p:cNvSpPr/>
          <p:nvPr/>
        </p:nvSpPr>
        <p:spPr>
          <a:xfrm rot="16200000">
            <a:off x="107503" y="3501008"/>
            <a:ext cx="2160242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700"/>
              </a:spcBef>
              <a:defRPr sz="3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3200"/>
              <a:t>Probability</a:t>
            </a:r>
          </a:p>
        </p:txBody>
      </p:sp>
      <p:sp>
        <p:nvSpPr>
          <p:cNvPr id="47" name="Shape 47"/>
          <p:cNvSpPr/>
          <p:nvPr/>
        </p:nvSpPr>
        <p:spPr>
          <a:xfrm>
            <a:off x="3995935" y="5733255"/>
            <a:ext cx="2160241" cy="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  <a:defRPr sz="1800"/>
            </a:pPr>
            <a:r>
              <a:rPr i="1" sz="3200"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sz="3200">
                <a:latin typeface="Cambria"/>
                <a:ea typeface="Cambria"/>
                <a:cs typeface="Cambria"/>
                <a:sym typeface="Cambria"/>
              </a:rPr>
              <a:t> value</a:t>
            </a:r>
          </a:p>
        </p:txBody>
      </p:sp>
      <p:sp>
        <p:nvSpPr>
          <p:cNvPr id="48" name="Shape 48"/>
          <p:cNvSpPr/>
          <p:nvPr/>
        </p:nvSpPr>
        <p:spPr>
          <a:xfrm flipV="1">
            <a:off x="3563887" y="5013176"/>
            <a:ext cx="1" cy="3558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49" name="Shape 49"/>
          <p:cNvSpPr/>
          <p:nvPr/>
        </p:nvSpPr>
        <p:spPr>
          <a:xfrm flipV="1">
            <a:off x="5724128" y="4987652"/>
            <a:ext cx="1" cy="3558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pic>
        <p:nvPicPr>
          <p:cNvPr id="50" name="image4.png"/>
          <p:cNvPicPr/>
          <p:nvPr/>
        </p:nvPicPr>
        <p:blipFill>
          <a:blip r:embed="rId3">
            <a:extLst/>
          </a:blip>
          <a:srcRect l="0" t="0" r="0" b="47222"/>
          <a:stretch>
            <a:fillRect/>
          </a:stretch>
        </p:blipFill>
        <p:spPr>
          <a:xfrm>
            <a:off x="1475655" y="2178430"/>
            <a:ext cx="5690622" cy="3574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-540569" y="404664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Type I and Type II Errors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199" y="1600200"/>
            <a:ext cx="6779098" cy="604665"/>
          </a:xfrm>
          <a:prstGeom prst="rect">
            <a:avLst/>
          </a:prstGeom>
        </p:spPr>
        <p:txBody>
          <a:bodyPr/>
          <a:lstStyle>
            <a:lvl1pPr marL="0" indent="0" defTabSz="813816">
              <a:spcBef>
                <a:spcPts val="500"/>
              </a:spcBef>
              <a:buSzTx/>
              <a:buNone/>
              <a:defRPr sz="2136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2136"/>
              <a:t>Each voxel can therefore be classified as one of four types:</a:t>
            </a:r>
          </a:p>
        </p:txBody>
      </p:sp>
      <p:graphicFrame>
        <p:nvGraphicFramePr>
          <p:cNvPr id="54" name="Table 54"/>
          <p:cNvGraphicFramePr/>
          <p:nvPr/>
        </p:nvGraphicFramePr>
        <p:xfrm>
          <a:off x="683568" y="2708919"/>
          <a:ext cx="6480720" cy="210312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872208"/>
                <a:gridCol w="2376264"/>
                <a:gridCol w="2232248"/>
              </a:tblGrid>
              <a:tr h="714285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Truly Active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Truly Inactive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86402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Declared Active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/>
                        <a:t>✓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Type I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(False positive)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502431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Declared Active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Type II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(False Negative)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/>
                        <a:t>✓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Type-I-and-II-errors1-625x468.jpeg" descr="http://marginalrevolution.com/wp-content/uploads/2014/05/Type-I-and-II-errors1-625x46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095" y="1124744"/>
            <a:ext cx="5953126" cy="445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4400"/>
              <a:t>Multiple Comparisons Problem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395535" y="1700808"/>
            <a:ext cx="5760642" cy="3701008"/>
          </a:xfrm>
          <a:prstGeom prst="rect">
            <a:avLst/>
          </a:prstGeom>
        </p:spPr>
        <p:txBody>
          <a:bodyPr/>
          <a:lstStyle/>
          <a:p>
            <a:pPr lvl="0" marL="257175" indent="-257175">
              <a:spcBef>
                <a:spcPts val="500"/>
              </a:spcBef>
              <a:defRPr sz="1800"/>
            </a:pPr>
            <a:r>
              <a:rPr sz="2400">
                <a:latin typeface="Cambria"/>
                <a:ea typeface="Cambria"/>
                <a:cs typeface="Cambria"/>
                <a:sym typeface="Cambria"/>
              </a:rPr>
              <a:t>SPM adopts a ‘mass univariate’ approach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lvl="0" marL="257175" indent="-257175">
              <a:spcBef>
                <a:spcPts val="500"/>
              </a:spcBef>
              <a:defRPr sz="1800"/>
            </a:pPr>
            <a:r>
              <a:rPr sz="2400">
                <a:latin typeface="Cambria"/>
                <a:ea typeface="Cambria"/>
                <a:cs typeface="Cambria"/>
                <a:sym typeface="Cambria"/>
              </a:rPr>
              <a:t>Independent voxel-wise statistics (e.g. t value for each voxel)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lvl="0" marL="257175" indent="-257175">
              <a:spcBef>
                <a:spcPts val="500"/>
              </a:spcBef>
              <a:defRPr sz="1800"/>
            </a:pPr>
            <a:r>
              <a:rPr sz="2400">
                <a:latin typeface="Cambria"/>
                <a:ea typeface="Cambria"/>
                <a:cs typeface="Cambria"/>
                <a:sym typeface="Cambria"/>
              </a:rPr>
              <a:t>&gt;80,000 tests, </a:t>
            </a:r>
            <a:r>
              <a:rPr i="1" sz="2400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sz="2400">
                <a:latin typeface="Cambria"/>
                <a:ea typeface="Cambria"/>
                <a:cs typeface="Cambria"/>
                <a:sym typeface="Cambria"/>
              </a:rPr>
              <a:t>&lt;.05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lvl="0" marL="257175" indent="-257175">
              <a:spcBef>
                <a:spcPts val="500"/>
              </a:spcBef>
              <a:defRPr sz="1800"/>
            </a:pPr>
            <a:r>
              <a:rPr sz="2400">
                <a:latin typeface="Cambria"/>
                <a:ea typeface="Cambria"/>
                <a:cs typeface="Cambria"/>
                <a:sym typeface="Cambria"/>
              </a:rPr>
              <a:t>4000 false positive voxels!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