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90" r:id="rId2"/>
    <p:sldId id="363" r:id="rId3"/>
    <p:sldId id="390" r:id="rId4"/>
    <p:sldId id="391" r:id="rId5"/>
    <p:sldId id="394" r:id="rId6"/>
    <p:sldId id="392" r:id="rId7"/>
    <p:sldId id="403" r:id="rId8"/>
    <p:sldId id="396" r:id="rId9"/>
    <p:sldId id="406" r:id="rId10"/>
    <p:sldId id="399" r:id="rId11"/>
    <p:sldId id="400" r:id="rId12"/>
    <p:sldId id="398" r:id="rId13"/>
    <p:sldId id="404" r:id="rId14"/>
    <p:sldId id="364" r:id="rId15"/>
    <p:sldId id="386" r:id="rId16"/>
    <p:sldId id="379" r:id="rId17"/>
    <p:sldId id="380" r:id="rId18"/>
    <p:sldId id="367" r:id="rId19"/>
    <p:sldId id="368" r:id="rId20"/>
    <p:sldId id="365" r:id="rId21"/>
    <p:sldId id="382" r:id="rId22"/>
    <p:sldId id="387" r:id="rId23"/>
    <p:sldId id="373" r:id="rId24"/>
    <p:sldId id="369" r:id="rId25"/>
    <p:sldId id="388" r:id="rId26"/>
    <p:sldId id="389" r:id="rId27"/>
    <p:sldId id="384" r:id="rId28"/>
    <p:sldId id="372" r:id="rId29"/>
    <p:sldId id="375" r:id="rId30"/>
    <p:sldId id="385" r:id="rId31"/>
    <p:sldId id="377" r:id="rId32"/>
    <p:sldId id="378" r:id="rId33"/>
    <p:sldId id="407" r:id="rId34"/>
    <p:sldId id="408" r:id="rId35"/>
    <p:sldId id="349" r:id="rId36"/>
    <p:sldId id="362" r:id="rId37"/>
    <p:sldId id="405" r:id="rId38"/>
    <p:sldId id="366" r:id="rId39"/>
    <p:sldId id="383" r:id="rId40"/>
    <p:sldId id="381" r:id="rId41"/>
    <p:sldId id="37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557"/>
    <a:srgbClr val="B01513"/>
    <a:srgbClr val="C3944A"/>
    <a:srgbClr val="617494"/>
    <a:srgbClr val="CCC8C1"/>
    <a:srgbClr val="A89941"/>
    <a:srgbClr val="B01E14"/>
    <a:srgbClr val="CE8849"/>
    <a:srgbClr val="7F4C97"/>
    <a:srgbClr val="2652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33" autoAdjust="0"/>
    <p:restoredTop sz="88542" autoAdjust="0"/>
  </p:normalViewPr>
  <p:slideViewPr>
    <p:cSldViewPr snapToGrid="0">
      <p:cViewPr varScale="1">
        <p:scale>
          <a:sx n="52" d="100"/>
          <a:sy n="52" d="100"/>
        </p:scale>
        <p:origin x="102" y="258"/>
      </p:cViewPr>
      <p:guideLst>
        <p:guide orient="horz" pos="2160"/>
        <p:guide pos="3840"/>
      </p:guideLst>
    </p:cSldViewPr>
  </p:slideViewPr>
  <p:outlineViewPr>
    <p:cViewPr>
      <p:scale>
        <a:sx n="33" d="100"/>
        <a:sy n="33" d="100"/>
      </p:scale>
      <p:origin x="0" y="33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583EB-F9C7-4BFF-89F4-F18B032150F3}" type="datetimeFigureOut">
              <a:rPr lang="de-DE" smtClean="0"/>
              <a:t>19.02.2016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771DB-E72E-45D4-8D78-D4A8F3E9089F}" type="slidenum">
              <a:rPr lang="de-DE" smtClean="0"/>
              <a:t>‹#›</a:t>
            </a:fld>
            <a:endParaRPr lang="de-DE"/>
          </a:p>
        </p:txBody>
      </p:sp>
    </p:spTree>
    <p:extLst>
      <p:ext uri="{BB962C8B-B14F-4D97-AF65-F5344CB8AC3E}">
        <p14:creationId xmlns:p14="http://schemas.microsoft.com/office/powerpoint/2010/main" val="73424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2</a:t>
            </a:fld>
            <a:endParaRPr lang="de-DE"/>
          </a:p>
        </p:txBody>
      </p:sp>
    </p:spTree>
    <p:extLst>
      <p:ext uri="{BB962C8B-B14F-4D97-AF65-F5344CB8AC3E}">
        <p14:creationId xmlns:p14="http://schemas.microsoft.com/office/powerpoint/2010/main" val="1231192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Spike and wave</a:t>
            </a:r>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12</a:t>
            </a:fld>
            <a:endParaRPr lang="de-DE"/>
          </a:p>
        </p:txBody>
      </p:sp>
    </p:spTree>
    <p:extLst>
      <p:ext uri="{BB962C8B-B14F-4D97-AF65-F5344CB8AC3E}">
        <p14:creationId xmlns:p14="http://schemas.microsoft.com/office/powerpoint/2010/main" val="1889370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13</a:t>
            </a:fld>
            <a:endParaRPr lang="de-DE"/>
          </a:p>
        </p:txBody>
      </p:sp>
    </p:spTree>
    <p:extLst>
      <p:ext uri="{BB962C8B-B14F-4D97-AF65-F5344CB8AC3E}">
        <p14:creationId xmlns:p14="http://schemas.microsoft.com/office/powerpoint/2010/main" val="387749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NIRS – </a:t>
            </a:r>
            <a:r>
              <a:rPr lang="de-DE" dirty="0" err="1" smtClean="0"/>
              <a:t>Near</a:t>
            </a:r>
            <a:r>
              <a:rPr lang="de-DE" dirty="0" smtClean="0"/>
              <a:t> Infrared </a:t>
            </a:r>
            <a:r>
              <a:rPr lang="de-DE" dirty="0" err="1" smtClean="0"/>
              <a:t>Spectrum</a:t>
            </a:r>
            <a:r>
              <a:rPr lang="de-DE" dirty="0" smtClean="0"/>
              <a:t>  ---- 1-3 cm </a:t>
            </a:r>
            <a:r>
              <a:rPr lang="de-DE" dirty="0" err="1" smtClean="0"/>
              <a:t>cerebral</a:t>
            </a:r>
            <a:r>
              <a:rPr lang="de-DE" dirty="0" smtClean="0"/>
              <a:t> </a:t>
            </a:r>
            <a:r>
              <a:rPr lang="de-DE" dirty="0" err="1" smtClean="0"/>
              <a:t>metabolism</a:t>
            </a:r>
            <a:endParaRPr lang="de-DE" dirty="0" smtClean="0"/>
          </a:p>
          <a:p>
            <a:r>
              <a:rPr lang="de-DE" dirty="0" smtClean="0"/>
              <a:t>	BOLD</a:t>
            </a:r>
            <a:r>
              <a:rPr lang="de-DE" baseline="0" dirty="0" smtClean="0"/>
              <a:t> </a:t>
            </a:r>
            <a:r>
              <a:rPr lang="de-DE" baseline="0" dirty="0" err="1" smtClean="0"/>
              <a:t>changes</a:t>
            </a:r>
            <a:r>
              <a:rPr lang="de-DE" baseline="0" dirty="0" smtClean="0"/>
              <a:t> in </a:t>
            </a:r>
            <a:r>
              <a:rPr lang="de-DE" baseline="0" dirty="0" err="1" smtClean="0"/>
              <a:t>susceptibility-weighted</a:t>
            </a:r>
            <a:r>
              <a:rPr lang="de-DE" baseline="0" dirty="0" smtClean="0"/>
              <a:t> MR </a:t>
            </a:r>
            <a:r>
              <a:rPr lang="de-DE" baseline="0" dirty="0" err="1" smtClean="0"/>
              <a:t>signal</a:t>
            </a:r>
            <a:endParaRPr lang="de-DE" baseline="0" dirty="0" smtClean="0"/>
          </a:p>
          <a:p>
            <a:endParaRPr lang="de-DE" baseline="0" dirty="0" smtClean="0"/>
          </a:p>
          <a:p>
            <a:r>
              <a:rPr lang="de-DE" baseline="0" dirty="0" err="1" smtClean="0"/>
              <a:t>fTCD</a:t>
            </a:r>
            <a:r>
              <a:rPr lang="de-DE" baseline="0" dirty="0" smtClean="0"/>
              <a:t> – </a:t>
            </a:r>
            <a:r>
              <a:rPr lang="de-DE" baseline="0" dirty="0" err="1" smtClean="0"/>
              <a:t>functional</a:t>
            </a:r>
            <a:r>
              <a:rPr lang="de-DE" baseline="0" dirty="0" smtClean="0"/>
              <a:t> </a:t>
            </a:r>
            <a:r>
              <a:rPr lang="de-DE" baseline="0" dirty="0" err="1" smtClean="0"/>
              <a:t>transcranial</a:t>
            </a:r>
            <a:r>
              <a:rPr lang="de-DE" baseline="0" dirty="0" smtClean="0"/>
              <a:t> Doppler </a:t>
            </a:r>
            <a:r>
              <a:rPr lang="de-DE" baseline="0" dirty="0" err="1" smtClean="0"/>
              <a:t>sonography</a:t>
            </a:r>
            <a:endParaRPr lang="de-DE" baseline="0" dirty="0" smtClean="0"/>
          </a:p>
          <a:p>
            <a:r>
              <a:rPr lang="de-DE" baseline="0" dirty="0" smtClean="0"/>
              <a:t>	Blood </a:t>
            </a:r>
            <a:r>
              <a:rPr lang="de-DE" baseline="0" dirty="0" err="1" smtClean="0"/>
              <a:t>flow</a:t>
            </a:r>
            <a:r>
              <a:rPr lang="de-DE" baseline="0" dirty="0" smtClean="0"/>
              <a:t> </a:t>
            </a:r>
            <a:r>
              <a:rPr lang="de-DE" baseline="0" dirty="0" err="1" smtClean="0"/>
              <a:t>velocity</a:t>
            </a:r>
            <a:r>
              <a:rPr lang="de-DE" baseline="0" dirty="0" smtClean="0"/>
              <a:t> </a:t>
            </a:r>
            <a:r>
              <a:rPr lang="de-DE" baseline="0" dirty="0" err="1" smtClean="0"/>
              <a:t>associated</a:t>
            </a:r>
            <a:r>
              <a:rPr lang="de-DE" baseline="0" dirty="0" smtClean="0"/>
              <a:t> </a:t>
            </a:r>
            <a:r>
              <a:rPr lang="de-DE" baseline="0" dirty="0" err="1" smtClean="0"/>
              <a:t>with</a:t>
            </a:r>
            <a:r>
              <a:rPr lang="de-DE" baseline="0" dirty="0" smtClean="0"/>
              <a:t> neuronal </a:t>
            </a:r>
            <a:r>
              <a:rPr lang="de-DE" baseline="0" dirty="0" err="1" smtClean="0"/>
              <a:t>activity</a:t>
            </a:r>
            <a:endParaRPr lang="de-DE" baseline="0" dirty="0" smtClean="0"/>
          </a:p>
          <a:p>
            <a:endParaRPr lang="de-DE" baseline="0" dirty="0" smtClean="0"/>
          </a:p>
          <a:p>
            <a:r>
              <a:rPr lang="en-US" dirty="0" smtClean="0"/>
              <a:t>The two activities are not necessarily spatially congruent. Many studies have found discrepancies between EEG dipolar localization and fMRI (in </a:t>
            </a:r>
            <a:r>
              <a:rPr lang="en-US" dirty="0" err="1" smtClean="0"/>
              <a:t>Bagshaw</a:t>
            </a:r>
            <a:r>
              <a:rPr lang="en-US" dirty="0" smtClean="0"/>
              <a:t> et al., 2005, up to 60 mm, but see also the differences reported for the early SI response in </a:t>
            </a:r>
            <a:r>
              <a:rPr lang="en-US" dirty="0" err="1" smtClean="0"/>
              <a:t>Kober</a:t>
            </a:r>
            <a:r>
              <a:rPr lang="en-US" dirty="0" smtClean="0"/>
              <a:t> et al., 2001; </a:t>
            </a:r>
            <a:r>
              <a:rPr lang="en-US" dirty="0" err="1" smtClean="0"/>
              <a:t>Stippich</a:t>
            </a:r>
            <a:r>
              <a:rPr lang="en-US" dirty="0" smtClean="0"/>
              <a:t> et al., 1998). These values can be regarded as alarmingly large in the first instance. However, the discrepancy can potentially be caused not only by the variability in the cell types and neuronal activities producing each particular signal of interest, but also by the approximate modeling of dipolar activities.</a:t>
            </a:r>
            <a:endParaRPr lang="en-US" altLang="zh-TW" sz="1200" kern="1200" dirty="0" smtClean="0">
              <a:solidFill>
                <a:schemeClr val="tx1"/>
              </a:solidFill>
              <a:latin typeface="Arial" charset="0"/>
              <a:ea typeface="ＭＳ Ｐゴシック" pitchFamily="34" charset="-128"/>
              <a:cs typeface="ＭＳ Ｐゴシック" charset="-128"/>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zh-TW" dirty="0" smtClean="0"/>
              <a:t>M/EEG – increased resolution - improved localization is due to the different properties of the two imaging modalities</a:t>
            </a:r>
            <a:r>
              <a:rPr lang="en-US" altLang="zh-TW" baseline="0" dirty="0" smtClean="0"/>
              <a:t> (rather than number of channels)</a:t>
            </a:r>
          </a:p>
          <a:p>
            <a:endParaRPr lang="de-DE" dirty="0" smtClean="0"/>
          </a:p>
        </p:txBody>
      </p:sp>
      <p:sp>
        <p:nvSpPr>
          <p:cNvPr id="4" name="Foliennummernplatzhalter 3"/>
          <p:cNvSpPr>
            <a:spLocks noGrp="1"/>
          </p:cNvSpPr>
          <p:nvPr>
            <p:ph type="sldNum" sz="quarter" idx="10"/>
          </p:nvPr>
        </p:nvSpPr>
        <p:spPr/>
        <p:txBody>
          <a:bodyPr/>
          <a:lstStyle/>
          <a:p>
            <a:fld id="{E60771DB-E72E-45D4-8D78-D4A8F3E9089F}" type="slidenum">
              <a:rPr lang="de-DE" smtClean="0"/>
              <a:t>14</a:t>
            </a:fld>
            <a:endParaRPr lang="de-DE"/>
          </a:p>
        </p:txBody>
      </p:sp>
    </p:spTree>
    <p:extLst>
      <p:ext uri="{BB962C8B-B14F-4D97-AF65-F5344CB8AC3E}">
        <p14:creationId xmlns:p14="http://schemas.microsoft.com/office/powerpoint/2010/main" val="123903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Shileding</a:t>
            </a:r>
            <a:r>
              <a:rPr lang="de-DE" dirty="0" smtClean="0"/>
              <a:t> </a:t>
            </a:r>
            <a:r>
              <a:rPr lang="de-DE" dirty="0" err="1" smtClean="0"/>
              <a:t>against</a:t>
            </a:r>
            <a:r>
              <a:rPr lang="de-DE" baseline="0" dirty="0" smtClean="0"/>
              <a:t> </a:t>
            </a:r>
            <a:r>
              <a:rPr lang="de-DE" dirty="0" smtClean="0"/>
              <a:t>EMI – </a:t>
            </a:r>
            <a:r>
              <a:rPr lang="de-DE" dirty="0" err="1" smtClean="0"/>
              <a:t>Electromagnetic</a:t>
            </a:r>
            <a:r>
              <a:rPr lang="de-DE" dirty="0" smtClean="0"/>
              <a:t> </a:t>
            </a:r>
            <a:r>
              <a:rPr lang="de-DE" dirty="0" err="1" smtClean="0"/>
              <a:t>Interference</a:t>
            </a:r>
            <a:r>
              <a:rPr lang="de-DE" dirty="0" smtClean="0"/>
              <a:t> </a:t>
            </a:r>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16</a:t>
            </a:fld>
            <a:endParaRPr lang="de-DE"/>
          </a:p>
        </p:txBody>
      </p:sp>
    </p:spTree>
    <p:extLst>
      <p:ext uri="{BB962C8B-B14F-4D97-AF65-F5344CB8AC3E}">
        <p14:creationId xmlns:p14="http://schemas.microsoft.com/office/powerpoint/2010/main" val="711845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largest</a:t>
            </a:r>
            <a:r>
              <a:rPr lang="de-DE" dirty="0" smtClean="0"/>
              <a:t> </a:t>
            </a:r>
            <a:r>
              <a:rPr lang="de-DE" dirty="0" err="1" smtClean="0"/>
              <a:t>contribution</a:t>
            </a:r>
            <a:r>
              <a:rPr lang="de-DE" dirty="0" smtClean="0"/>
              <a:t> </a:t>
            </a:r>
            <a:r>
              <a:rPr lang="de-DE" dirty="0" err="1" smtClean="0"/>
              <a:t>to</a:t>
            </a:r>
            <a:r>
              <a:rPr lang="de-DE" dirty="0" smtClean="0"/>
              <a:t> MEG/EEG </a:t>
            </a:r>
            <a:r>
              <a:rPr lang="de-DE" dirty="0" err="1" smtClean="0"/>
              <a:t>caused</a:t>
            </a:r>
            <a:r>
              <a:rPr lang="de-DE" dirty="0" smtClean="0"/>
              <a:t> </a:t>
            </a:r>
            <a:r>
              <a:rPr lang="de-DE" dirty="0" err="1" smtClean="0"/>
              <a:t>by</a:t>
            </a:r>
            <a:r>
              <a:rPr lang="de-DE" dirty="0" smtClean="0"/>
              <a:t> </a:t>
            </a:r>
            <a:r>
              <a:rPr lang="de-DE" dirty="0" err="1" smtClean="0"/>
              <a:t>postsynaptic</a:t>
            </a:r>
            <a:r>
              <a:rPr lang="de-DE" dirty="0" smtClean="0"/>
              <a:t> </a:t>
            </a:r>
            <a:r>
              <a:rPr lang="de-DE" dirty="0" err="1" smtClean="0"/>
              <a:t>potentials</a:t>
            </a:r>
            <a:r>
              <a:rPr lang="de-DE" dirty="0" smtClean="0"/>
              <a:t> (PSPS) in pyramidal </a:t>
            </a:r>
            <a:r>
              <a:rPr lang="de-DE" dirty="0" err="1" smtClean="0"/>
              <a:t>cells</a:t>
            </a:r>
            <a:r>
              <a:rPr lang="de-DE" dirty="0" smtClean="0"/>
              <a:t>. </a:t>
            </a:r>
          </a:p>
          <a:p>
            <a:endParaRPr lang="de-DE" dirty="0" smtClean="0"/>
          </a:p>
          <a:p>
            <a:r>
              <a:rPr lang="de-DE" dirty="0" err="1" smtClean="0"/>
              <a:t>When</a:t>
            </a:r>
            <a:r>
              <a:rPr lang="de-DE" dirty="0" smtClean="0"/>
              <a:t> an </a:t>
            </a:r>
            <a:r>
              <a:rPr lang="de-DE" dirty="0" err="1" smtClean="0"/>
              <a:t>excitatory</a:t>
            </a:r>
            <a:r>
              <a:rPr lang="de-DE" dirty="0" smtClean="0"/>
              <a:t> PSP (EPSP) </a:t>
            </a:r>
            <a:r>
              <a:rPr lang="de-DE" dirty="0" err="1" smtClean="0"/>
              <a:t>provides</a:t>
            </a:r>
            <a:r>
              <a:rPr lang="de-DE" dirty="0" smtClean="0"/>
              <a:t> </a:t>
            </a:r>
            <a:r>
              <a:rPr lang="de-DE" dirty="0" err="1" smtClean="0"/>
              <a:t>input</a:t>
            </a:r>
            <a:r>
              <a:rPr lang="de-DE" dirty="0" smtClean="0"/>
              <a:t> </a:t>
            </a:r>
            <a:r>
              <a:rPr lang="de-DE" dirty="0" err="1" smtClean="0"/>
              <a:t>to</a:t>
            </a:r>
            <a:r>
              <a:rPr lang="de-DE" dirty="0" smtClean="0"/>
              <a:t> a </a:t>
            </a:r>
            <a:r>
              <a:rPr lang="de-DE" dirty="0" err="1" smtClean="0"/>
              <a:t>pyramid</a:t>
            </a:r>
            <a:r>
              <a:rPr lang="de-DE" dirty="0" smtClean="0"/>
              <a:t> </a:t>
            </a:r>
            <a:r>
              <a:rPr lang="de-DE" dirty="0" err="1" smtClean="0"/>
              <a:t>cell</a:t>
            </a:r>
            <a:r>
              <a:rPr lang="de-DE" dirty="0" smtClean="0"/>
              <a:t>, </a:t>
            </a:r>
            <a:r>
              <a:rPr lang="de-DE" dirty="0" err="1" smtClean="0"/>
              <a:t>positively</a:t>
            </a:r>
            <a:r>
              <a:rPr lang="de-DE" dirty="0" smtClean="0"/>
              <a:t> </a:t>
            </a:r>
            <a:r>
              <a:rPr lang="de-DE" dirty="0" err="1" smtClean="0"/>
              <a:t>charged</a:t>
            </a:r>
            <a:r>
              <a:rPr lang="de-DE" dirty="0" smtClean="0"/>
              <a:t> </a:t>
            </a:r>
            <a:r>
              <a:rPr lang="de-DE" dirty="0" err="1" smtClean="0"/>
              <a:t>ions</a:t>
            </a:r>
            <a:r>
              <a:rPr lang="de-DE" dirty="0" smtClean="0"/>
              <a:t> </a:t>
            </a:r>
            <a:r>
              <a:rPr lang="de-DE" dirty="0" err="1" smtClean="0"/>
              <a:t>are</a:t>
            </a:r>
            <a:r>
              <a:rPr lang="de-DE" dirty="0" smtClean="0"/>
              <a:t> </a:t>
            </a:r>
            <a:r>
              <a:rPr lang="de-DE" dirty="0" err="1" smtClean="0"/>
              <a:t>transported</a:t>
            </a:r>
            <a:r>
              <a:rPr lang="de-DE" dirty="0" smtClean="0"/>
              <a:t> </a:t>
            </a:r>
            <a:r>
              <a:rPr lang="de-DE" dirty="0" err="1" smtClean="0"/>
              <a:t>into</a:t>
            </a:r>
            <a:r>
              <a:rPr lang="de-DE" dirty="0" smtClean="0"/>
              <a:t> </a:t>
            </a:r>
            <a:r>
              <a:rPr lang="de-DE" dirty="0" err="1" smtClean="0"/>
              <a:t>the</a:t>
            </a:r>
            <a:r>
              <a:rPr lang="de-DE" dirty="0" smtClean="0"/>
              <a:t> </a:t>
            </a:r>
            <a:r>
              <a:rPr lang="de-DE" dirty="0" err="1" smtClean="0"/>
              <a:t>cell</a:t>
            </a:r>
            <a:r>
              <a:rPr lang="de-DE" dirty="0" smtClean="0"/>
              <a:t>. </a:t>
            </a:r>
          </a:p>
          <a:p>
            <a:endParaRPr lang="de-DE" dirty="0" smtClean="0"/>
          </a:p>
          <a:p>
            <a:r>
              <a:rPr lang="de-DE" dirty="0" smtClean="0"/>
              <a:t>This </a:t>
            </a:r>
            <a:r>
              <a:rPr lang="de-DE" dirty="0" err="1" smtClean="0"/>
              <a:t>causes</a:t>
            </a:r>
            <a:r>
              <a:rPr lang="de-DE" baseline="0" dirty="0" smtClean="0"/>
              <a:t> a so-</a:t>
            </a:r>
            <a:r>
              <a:rPr lang="de-DE" baseline="0" dirty="0" err="1" smtClean="0"/>
              <a:t>called</a:t>
            </a:r>
            <a:r>
              <a:rPr lang="de-DE" baseline="0" dirty="0" smtClean="0"/>
              <a:t> sink </a:t>
            </a:r>
            <a:r>
              <a:rPr lang="de-DE" baseline="0" dirty="0" err="1" smtClean="0"/>
              <a:t>and</a:t>
            </a:r>
            <a:r>
              <a:rPr lang="de-DE" baseline="0" dirty="0" smtClean="0"/>
              <a:t> </a:t>
            </a:r>
            <a:r>
              <a:rPr lang="de-DE" baseline="0" dirty="0" err="1" smtClean="0"/>
              <a:t>generates</a:t>
            </a:r>
            <a:r>
              <a:rPr lang="de-DE" baseline="0" dirty="0" smtClean="0"/>
              <a:t> a potential </a:t>
            </a:r>
            <a:r>
              <a:rPr lang="de-DE" baseline="0" dirty="0" err="1" smtClean="0"/>
              <a:t>difference</a:t>
            </a:r>
            <a:r>
              <a:rPr lang="de-DE" baseline="0" dirty="0" smtClean="0"/>
              <a:t> </a:t>
            </a:r>
            <a:r>
              <a:rPr lang="de-DE" baseline="0" dirty="0" err="1" smtClean="0"/>
              <a:t>along</a:t>
            </a:r>
            <a:r>
              <a:rPr lang="de-DE" baseline="0" dirty="0" smtClean="0"/>
              <a:t> </a:t>
            </a:r>
            <a:r>
              <a:rPr lang="de-DE" baseline="0" dirty="0" err="1" smtClean="0"/>
              <a:t>the</a:t>
            </a:r>
            <a:r>
              <a:rPr lang="de-DE" baseline="0" dirty="0" smtClean="0"/>
              <a:t> </a:t>
            </a:r>
            <a:r>
              <a:rPr lang="de-DE" baseline="0" dirty="0" err="1" smtClean="0"/>
              <a:t>membrane</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apical</a:t>
            </a:r>
            <a:r>
              <a:rPr lang="de-DE" baseline="0" dirty="0" smtClean="0"/>
              <a:t> </a:t>
            </a:r>
            <a:r>
              <a:rPr lang="de-DE" baseline="0" dirty="0" err="1" smtClean="0"/>
              <a:t>dendrites</a:t>
            </a:r>
            <a:r>
              <a:rPr lang="de-DE" baseline="0" dirty="0" smtClean="0"/>
              <a:t> </a:t>
            </a:r>
            <a:r>
              <a:rPr lang="de-DE" baseline="0" dirty="0" err="1" smtClean="0"/>
              <a:t>and</a:t>
            </a:r>
            <a:r>
              <a:rPr lang="de-DE" baseline="0" dirty="0" smtClean="0"/>
              <a:t> </a:t>
            </a:r>
            <a:r>
              <a:rPr lang="de-DE" baseline="0" dirty="0" err="1" smtClean="0"/>
              <a:t>soma</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18</a:t>
            </a:fld>
            <a:endParaRPr lang="de-DE"/>
          </a:p>
        </p:txBody>
      </p:sp>
    </p:spTree>
    <p:extLst>
      <p:ext uri="{BB962C8B-B14F-4D97-AF65-F5344CB8AC3E}">
        <p14:creationId xmlns:p14="http://schemas.microsoft.com/office/powerpoint/2010/main" val="14989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SQUID – </a:t>
            </a:r>
            <a:r>
              <a:rPr lang="de-DE" dirty="0" err="1" smtClean="0"/>
              <a:t>Superconducting</a:t>
            </a:r>
            <a:r>
              <a:rPr lang="de-DE" dirty="0" smtClean="0"/>
              <a:t> Quantum </a:t>
            </a:r>
            <a:r>
              <a:rPr lang="de-DE" dirty="0" err="1" smtClean="0"/>
              <a:t>Interference</a:t>
            </a:r>
            <a:r>
              <a:rPr lang="de-DE" dirty="0" smtClean="0"/>
              <a:t> Device – an ultrasensitive </a:t>
            </a:r>
            <a:r>
              <a:rPr lang="de-DE" dirty="0" err="1" smtClean="0"/>
              <a:t>detector</a:t>
            </a:r>
            <a:r>
              <a:rPr lang="de-DE" dirty="0" smtClean="0"/>
              <a:t> </a:t>
            </a:r>
            <a:r>
              <a:rPr lang="de-DE" dirty="0" err="1" smtClean="0"/>
              <a:t>of</a:t>
            </a:r>
            <a:r>
              <a:rPr lang="de-DE" dirty="0" smtClean="0"/>
              <a:t> </a:t>
            </a:r>
            <a:r>
              <a:rPr lang="de-DE" dirty="0" err="1" smtClean="0"/>
              <a:t>magnetic</a:t>
            </a:r>
            <a:r>
              <a:rPr lang="de-DE" dirty="0" smtClean="0"/>
              <a:t> </a:t>
            </a:r>
            <a:r>
              <a:rPr lang="de-DE" dirty="0" err="1" smtClean="0"/>
              <a:t>flux</a:t>
            </a:r>
            <a:r>
              <a:rPr lang="de-DE" dirty="0" smtClean="0"/>
              <a:t>.</a:t>
            </a:r>
          </a:p>
          <a:p>
            <a:endParaRPr lang="de-DE" dirty="0" smtClean="0"/>
          </a:p>
          <a:p>
            <a:r>
              <a:rPr lang="de-DE" dirty="0" err="1" smtClean="0"/>
              <a:t>Invented</a:t>
            </a:r>
            <a:r>
              <a:rPr lang="de-DE" dirty="0" smtClean="0"/>
              <a:t> </a:t>
            </a:r>
            <a:r>
              <a:rPr lang="de-DE" dirty="0" err="1" smtClean="0"/>
              <a:t>by</a:t>
            </a:r>
            <a:r>
              <a:rPr lang="de-DE" dirty="0" smtClean="0"/>
              <a:t> </a:t>
            </a:r>
            <a:r>
              <a:rPr lang="de-DE" dirty="0" err="1" smtClean="0"/>
              <a:t>Jaklevic</a:t>
            </a:r>
            <a:r>
              <a:rPr lang="de-DE" dirty="0" smtClean="0"/>
              <a:t>, </a:t>
            </a:r>
            <a:r>
              <a:rPr lang="de-DE" dirty="0" err="1" smtClean="0"/>
              <a:t>Lambe</a:t>
            </a:r>
            <a:r>
              <a:rPr lang="de-DE" dirty="0" smtClean="0"/>
              <a:t>, </a:t>
            </a:r>
            <a:r>
              <a:rPr lang="de-DE" dirty="0" err="1" smtClean="0"/>
              <a:t>Mercereau</a:t>
            </a:r>
            <a:r>
              <a:rPr lang="de-DE" dirty="0" smtClean="0"/>
              <a:t> </a:t>
            </a:r>
            <a:r>
              <a:rPr lang="de-DE" dirty="0" err="1" smtClean="0"/>
              <a:t>and</a:t>
            </a:r>
            <a:r>
              <a:rPr lang="de-DE" dirty="0" smtClean="0"/>
              <a:t> </a:t>
            </a:r>
            <a:r>
              <a:rPr lang="de-DE" dirty="0" err="1" smtClean="0"/>
              <a:t>Silver</a:t>
            </a:r>
            <a:r>
              <a:rPr lang="de-DE" dirty="0" smtClean="0"/>
              <a:t> in </a:t>
            </a:r>
            <a:r>
              <a:rPr lang="de-DE" dirty="0" err="1" smtClean="0"/>
              <a:t>the</a:t>
            </a:r>
            <a:r>
              <a:rPr lang="de-DE" dirty="0" smtClean="0"/>
              <a:t> Ford Research Labs.</a:t>
            </a:r>
          </a:p>
          <a:p>
            <a:endParaRPr lang="de-DE" dirty="0" smtClean="0"/>
          </a:p>
          <a:p>
            <a:r>
              <a:rPr lang="de-DE" dirty="0" smtClean="0"/>
              <a:t>Josephson </a:t>
            </a:r>
            <a:r>
              <a:rPr lang="de-DE" dirty="0" err="1" smtClean="0"/>
              <a:t>Junction</a:t>
            </a:r>
            <a:r>
              <a:rPr lang="de-DE" dirty="0" smtClean="0"/>
              <a:t>: </a:t>
            </a:r>
            <a:r>
              <a:rPr lang="de-DE" dirty="0" err="1" smtClean="0"/>
              <a:t>phenomenon</a:t>
            </a:r>
            <a:r>
              <a:rPr lang="de-DE" dirty="0" smtClean="0"/>
              <a:t> </a:t>
            </a:r>
            <a:r>
              <a:rPr lang="de-DE" dirty="0" err="1" smtClean="0"/>
              <a:t>of</a:t>
            </a:r>
            <a:r>
              <a:rPr lang="de-DE" dirty="0" smtClean="0"/>
              <a:t> </a:t>
            </a:r>
            <a:r>
              <a:rPr lang="de-DE" dirty="0" err="1" smtClean="0"/>
              <a:t>supercurrent</a:t>
            </a:r>
            <a:r>
              <a:rPr lang="de-DE" dirty="0" smtClean="0"/>
              <a:t> – </a:t>
            </a:r>
            <a:r>
              <a:rPr lang="de-DE" dirty="0" err="1" smtClean="0"/>
              <a:t>current</a:t>
            </a:r>
            <a:r>
              <a:rPr lang="de-DE" dirty="0" smtClean="0"/>
              <a:t> </a:t>
            </a:r>
            <a:r>
              <a:rPr lang="de-DE" dirty="0" err="1" smtClean="0"/>
              <a:t>that</a:t>
            </a:r>
            <a:r>
              <a:rPr lang="de-DE" dirty="0" smtClean="0"/>
              <a:t> </a:t>
            </a:r>
            <a:r>
              <a:rPr lang="de-DE" dirty="0" err="1" smtClean="0"/>
              <a:t>flows</a:t>
            </a:r>
            <a:r>
              <a:rPr lang="de-DE" dirty="0" smtClean="0"/>
              <a:t> </a:t>
            </a:r>
            <a:r>
              <a:rPr lang="de-DE" dirty="0" err="1" smtClean="0"/>
              <a:t>indefinitely</a:t>
            </a:r>
            <a:r>
              <a:rPr lang="de-DE" dirty="0" smtClean="0"/>
              <a:t> </a:t>
            </a:r>
            <a:r>
              <a:rPr lang="de-DE" dirty="0" err="1" smtClean="0"/>
              <a:t>long</a:t>
            </a:r>
            <a:r>
              <a:rPr lang="de-DE" dirty="0" smtClean="0"/>
              <a:t> </a:t>
            </a:r>
            <a:r>
              <a:rPr lang="de-DE" dirty="0" err="1" smtClean="0"/>
              <a:t>without</a:t>
            </a:r>
            <a:r>
              <a:rPr lang="de-DE" dirty="0" smtClean="0"/>
              <a:t> </a:t>
            </a:r>
            <a:r>
              <a:rPr lang="de-DE" dirty="0" err="1" smtClean="0"/>
              <a:t>any</a:t>
            </a:r>
            <a:r>
              <a:rPr lang="de-DE" dirty="0" smtClean="0"/>
              <a:t> </a:t>
            </a:r>
            <a:r>
              <a:rPr lang="de-DE" dirty="0" err="1" smtClean="0"/>
              <a:t>voltage</a:t>
            </a:r>
            <a:r>
              <a:rPr lang="de-DE" dirty="0" smtClean="0"/>
              <a:t> </a:t>
            </a:r>
            <a:r>
              <a:rPr lang="de-DE" dirty="0" err="1" smtClean="0"/>
              <a:t>appled</a:t>
            </a:r>
            <a:r>
              <a:rPr lang="de-DE" dirty="0" smtClean="0"/>
              <a:t> – </a:t>
            </a:r>
            <a:r>
              <a:rPr lang="de-DE" dirty="0" err="1" smtClean="0"/>
              <a:t>across</a:t>
            </a:r>
            <a:r>
              <a:rPr lang="de-DE" dirty="0" smtClean="0"/>
              <a:t> a </a:t>
            </a:r>
            <a:r>
              <a:rPr lang="de-DE" dirty="0" err="1" smtClean="0"/>
              <a:t>device</a:t>
            </a:r>
            <a:r>
              <a:rPr lang="de-DE" dirty="0" smtClean="0"/>
              <a:t> </a:t>
            </a:r>
            <a:r>
              <a:rPr lang="de-DE" dirty="0" err="1" smtClean="0"/>
              <a:t>known</a:t>
            </a:r>
            <a:r>
              <a:rPr lang="de-DE" dirty="0" smtClean="0"/>
              <a:t> </a:t>
            </a:r>
            <a:r>
              <a:rPr lang="de-DE" dirty="0" err="1" smtClean="0"/>
              <a:t>as</a:t>
            </a:r>
            <a:r>
              <a:rPr lang="de-DE" dirty="0" smtClean="0"/>
              <a:t> a Josephson </a:t>
            </a:r>
            <a:r>
              <a:rPr lang="de-DE" dirty="0" err="1" smtClean="0"/>
              <a:t>Junction</a:t>
            </a:r>
            <a:endParaRPr lang="de-DE" dirty="0" smtClean="0"/>
          </a:p>
          <a:p>
            <a:r>
              <a:rPr lang="de-DE" dirty="0" smtClean="0"/>
              <a:t>	-</a:t>
            </a:r>
            <a:r>
              <a:rPr lang="de-DE" baseline="0" dirty="0" smtClean="0"/>
              <a:t> 2 </a:t>
            </a:r>
            <a:r>
              <a:rPr lang="de-DE" baseline="0" dirty="0" err="1" smtClean="0"/>
              <a:t>superconductors</a:t>
            </a:r>
            <a:r>
              <a:rPr lang="de-DE" baseline="0" dirty="0" smtClean="0"/>
              <a:t> </a:t>
            </a:r>
            <a:r>
              <a:rPr lang="de-DE" baseline="0" dirty="0" err="1" smtClean="0"/>
              <a:t>coupled</a:t>
            </a:r>
            <a:r>
              <a:rPr lang="de-DE" baseline="0" dirty="0" smtClean="0"/>
              <a:t> </a:t>
            </a:r>
            <a:r>
              <a:rPr lang="de-DE" baseline="0" dirty="0" err="1" smtClean="0"/>
              <a:t>by</a:t>
            </a:r>
            <a:r>
              <a:rPr lang="de-DE" baseline="0" dirty="0" smtClean="0"/>
              <a:t> a </a:t>
            </a:r>
            <a:r>
              <a:rPr lang="de-DE" baseline="0" dirty="0" err="1" smtClean="0"/>
              <a:t>weak</a:t>
            </a:r>
            <a:r>
              <a:rPr lang="de-DE" baseline="0" dirty="0" smtClean="0"/>
              <a:t> link</a:t>
            </a:r>
          </a:p>
          <a:p>
            <a:r>
              <a:rPr lang="de-DE" baseline="0" dirty="0" smtClean="0"/>
              <a:t>	- </a:t>
            </a:r>
            <a:r>
              <a:rPr lang="de-DE" baseline="0" dirty="0" err="1" smtClean="0"/>
              <a:t>weak</a:t>
            </a:r>
            <a:r>
              <a:rPr lang="de-DE" baseline="0" dirty="0" smtClean="0"/>
              <a:t> link </a:t>
            </a:r>
            <a:r>
              <a:rPr lang="de-DE" baseline="0" dirty="0" err="1" smtClean="0"/>
              <a:t>consists</a:t>
            </a:r>
            <a:r>
              <a:rPr lang="de-DE" baseline="0" dirty="0" smtClean="0"/>
              <a:t> </a:t>
            </a:r>
            <a:r>
              <a:rPr lang="de-DE" baseline="0" dirty="0" err="1" smtClean="0"/>
              <a:t>of</a:t>
            </a:r>
            <a:r>
              <a:rPr lang="de-DE" baseline="0" dirty="0" smtClean="0"/>
              <a:t> a </a:t>
            </a:r>
            <a:r>
              <a:rPr lang="de-DE" baseline="0" dirty="0" err="1" smtClean="0"/>
              <a:t>thin</a:t>
            </a:r>
            <a:r>
              <a:rPr lang="de-DE" baseline="0" dirty="0" smtClean="0"/>
              <a:t> </a:t>
            </a:r>
            <a:r>
              <a:rPr lang="de-DE" baseline="0" dirty="0" err="1" smtClean="0"/>
              <a:t>insulating</a:t>
            </a:r>
            <a:r>
              <a:rPr lang="de-DE" baseline="0" dirty="0" smtClean="0"/>
              <a:t> </a:t>
            </a:r>
            <a:r>
              <a:rPr lang="de-DE" baseline="0" dirty="0" err="1" smtClean="0"/>
              <a:t>barrier</a:t>
            </a:r>
            <a:endParaRPr lang="de-DE" baseline="0" dirty="0" smtClean="0"/>
          </a:p>
          <a:p>
            <a:r>
              <a:rPr lang="de-DE" baseline="0" dirty="0" smtClean="0"/>
              <a:t>	- </a:t>
            </a:r>
            <a:r>
              <a:rPr lang="de-DE" baseline="0" dirty="0" err="1" smtClean="0"/>
              <a:t>short</a:t>
            </a:r>
            <a:r>
              <a:rPr lang="de-DE" baseline="0" dirty="0" smtClean="0"/>
              <a:t> </a:t>
            </a:r>
            <a:r>
              <a:rPr lang="de-DE" baseline="0" dirty="0" err="1" smtClean="0"/>
              <a:t>section</a:t>
            </a:r>
            <a:r>
              <a:rPr lang="de-DE" baseline="0" dirty="0" smtClean="0"/>
              <a:t> </a:t>
            </a:r>
            <a:r>
              <a:rPr lang="de-DE" baseline="0" dirty="0" err="1" smtClean="0"/>
              <a:t>of</a:t>
            </a:r>
            <a:r>
              <a:rPr lang="de-DE" baseline="0" dirty="0" smtClean="0"/>
              <a:t> a non-</a:t>
            </a:r>
            <a:r>
              <a:rPr lang="de-DE" baseline="0" dirty="0" err="1" smtClean="0"/>
              <a:t>superconducting</a:t>
            </a:r>
            <a:r>
              <a:rPr lang="de-DE" baseline="0" dirty="0" smtClean="0"/>
              <a:t> </a:t>
            </a:r>
            <a:r>
              <a:rPr lang="de-DE" baseline="0" dirty="0" err="1" smtClean="0"/>
              <a:t>metal</a:t>
            </a:r>
            <a:endParaRPr lang="de-DE" dirty="0" smtClean="0"/>
          </a:p>
          <a:p>
            <a:endParaRPr lang="de-DE" dirty="0" smtClean="0"/>
          </a:p>
          <a:p>
            <a:r>
              <a:rPr lang="de-DE" dirty="0" err="1" smtClean="0"/>
              <a:t>Superconductivity</a:t>
            </a:r>
            <a:r>
              <a:rPr lang="de-DE" dirty="0" smtClean="0"/>
              <a:t> </a:t>
            </a:r>
            <a:r>
              <a:rPr lang="de-DE" dirty="0" err="1" smtClean="0"/>
              <a:t>is</a:t>
            </a:r>
            <a:r>
              <a:rPr lang="de-DE" dirty="0" smtClean="0"/>
              <a:t> zero-</a:t>
            </a:r>
            <a:r>
              <a:rPr lang="de-DE" dirty="0" err="1" smtClean="0"/>
              <a:t>resistance</a:t>
            </a:r>
            <a:r>
              <a:rPr lang="de-DE" dirty="0" smtClean="0"/>
              <a:t> </a:t>
            </a:r>
            <a:r>
              <a:rPr lang="de-DE" dirty="0" err="1" smtClean="0"/>
              <a:t>electrical</a:t>
            </a:r>
            <a:r>
              <a:rPr lang="de-DE" dirty="0" smtClean="0"/>
              <a:t> </a:t>
            </a:r>
            <a:r>
              <a:rPr lang="de-DE" dirty="0" err="1" smtClean="0"/>
              <a:t>conduction</a:t>
            </a:r>
            <a:r>
              <a:rPr lang="de-DE" dirty="0" smtClean="0"/>
              <a:t> </a:t>
            </a:r>
            <a:r>
              <a:rPr lang="de-DE" dirty="0" err="1" smtClean="0"/>
              <a:t>that</a:t>
            </a:r>
            <a:r>
              <a:rPr lang="de-DE" dirty="0" smtClean="0"/>
              <a:t> (</a:t>
            </a:r>
            <a:r>
              <a:rPr lang="de-DE" dirty="0" err="1" smtClean="0"/>
              <a:t>typically</a:t>
            </a:r>
            <a:r>
              <a:rPr lang="de-DE" dirty="0" smtClean="0"/>
              <a:t>) </a:t>
            </a:r>
            <a:r>
              <a:rPr lang="de-DE" dirty="0" err="1" smtClean="0"/>
              <a:t>occurs</a:t>
            </a:r>
            <a:r>
              <a:rPr lang="de-DE" dirty="0" smtClean="0"/>
              <a:t> at </a:t>
            </a:r>
            <a:r>
              <a:rPr lang="de-DE" dirty="0" err="1" smtClean="0"/>
              <a:t>extremely</a:t>
            </a:r>
            <a:r>
              <a:rPr lang="de-DE" dirty="0" smtClean="0"/>
              <a:t> </a:t>
            </a:r>
            <a:r>
              <a:rPr lang="de-DE" dirty="0" err="1" smtClean="0"/>
              <a:t>cold</a:t>
            </a:r>
            <a:r>
              <a:rPr lang="de-DE" dirty="0" smtClean="0"/>
              <a:t> </a:t>
            </a:r>
            <a:r>
              <a:rPr lang="de-DE" dirty="0" err="1" smtClean="0"/>
              <a:t>temperatures</a:t>
            </a:r>
            <a:r>
              <a:rPr lang="de-DE" dirty="0" smtClean="0"/>
              <a:t>, </a:t>
            </a:r>
            <a:r>
              <a:rPr lang="de-DE" dirty="0" err="1" smtClean="0"/>
              <a:t>near</a:t>
            </a:r>
            <a:r>
              <a:rPr lang="de-DE" dirty="0" smtClean="0"/>
              <a:t> absolute </a:t>
            </a:r>
            <a:r>
              <a:rPr lang="de-DE" dirty="0" err="1" smtClean="0"/>
              <a:t>zero</a:t>
            </a:r>
            <a:r>
              <a:rPr lang="de-DE" dirty="0" smtClean="0"/>
              <a:t>.</a:t>
            </a:r>
          </a:p>
          <a:p>
            <a:endParaRPr lang="de-DE" dirty="0" smtClean="0"/>
          </a:p>
          <a:p>
            <a:r>
              <a:rPr lang="de-DE" dirty="0" smtClean="0"/>
              <a:t>The SQUID </a:t>
            </a:r>
            <a:r>
              <a:rPr lang="de-DE" dirty="0" err="1" smtClean="0"/>
              <a:t>is</a:t>
            </a:r>
            <a:r>
              <a:rPr lang="de-DE" dirty="0" smtClean="0"/>
              <a:t> in</a:t>
            </a:r>
            <a:r>
              <a:rPr lang="de-DE" baseline="0" dirty="0" smtClean="0"/>
              <a:t> </a:t>
            </a:r>
            <a:r>
              <a:rPr lang="de-DE" baseline="0" dirty="0" err="1" smtClean="0"/>
              <a:t>essence</a:t>
            </a:r>
            <a:r>
              <a:rPr lang="de-DE" baseline="0" dirty="0" smtClean="0"/>
              <a:t> a </a:t>
            </a:r>
            <a:r>
              <a:rPr lang="de-DE" baseline="0" dirty="0" err="1" smtClean="0"/>
              <a:t>magnetic</a:t>
            </a:r>
            <a:r>
              <a:rPr lang="de-DE" baseline="0" dirty="0" smtClean="0"/>
              <a:t> </a:t>
            </a:r>
            <a:r>
              <a:rPr lang="de-DE" baseline="0" dirty="0" err="1" smtClean="0"/>
              <a:t>flux-to-voltage</a:t>
            </a:r>
            <a:r>
              <a:rPr lang="de-DE" baseline="0" dirty="0" smtClean="0"/>
              <a:t> </a:t>
            </a:r>
            <a:r>
              <a:rPr lang="de-DE" baseline="0" dirty="0" err="1" smtClean="0"/>
              <a:t>converter</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21</a:t>
            </a:fld>
            <a:endParaRPr lang="de-DE"/>
          </a:p>
        </p:txBody>
      </p:sp>
    </p:spTree>
    <p:extLst>
      <p:ext uri="{BB962C8B-B14F-4D97-AF65-F5344CB8AC3E}">
        <p14:creationId xmlns:p14="http://schemas.microsoft.com/office/powerpoint/2010/main" val="136495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Wired in Opposition </a:t>
            </a:r>
            <a:r>
              <a:rPr lang="de-DE" dirty="0" err="1" smtClean="0"/>
              <a:t>to</a:t>
            </a:r>
            <a:r>
              <a:rPr lang="de-DE" dirty="0" smtClean="0"/>
              <a:t> </a:t>
            </a:r>
            <a:r>
              <a:rPr lang="de-DE" dirty="0" err="1" smtClean="0"/>
              <a:t>eachother</a:t>
            </a:r>
            <a:r>
              <a:rPr lang="de-DE" dirty="0" smtClean="0"/>
              <a:t> </a:t>
            </a:r>
            <a:r>
              <a:rPr lang="de-DE" dirty="0" err="1" smtClean="0"/>
              <a:t>as</a:t>
            </a:r>
            <a:r>
              <a:rPr lang="de-DE" dirty="0" smtClean="0"/>
              <a:t> </a:t>
            </a:r>
            <a:r>
              <a:rPr lang="de-DE" dirty="0" err="1" smtClean="0"/>
              <a:t>seen</a:t>
            </a:r>
            <a:r>
              <a:rPr lang="de-DE" dirty="0" smtClean="0"/>
              <a:t> </a:t>
            </a:r>
            <a:r>
              <a:rPr lang="de-DE" dirty="0" err="1" smtClean="0"/>
              <a:t>above</a:t>
            </a:r>
            <a:r>
              <a:rPr lang="de-DE" dirty="0" smtClean="0"/>
              <a:t>. So </a:t>
            </a:r>
            <a:r>
              <a:rPr lang="de-DE" dirty="0" err="1" smtClean="0"/>
              <a:t>cancel</a:t>
            </a:r>
            <a:r>
              <a:rPr lang="de-DE" dirty="0" smtClean="0"/>
              <a:t> </a:t>
            </a:r>
            <a:r>
              <a:rPr lang="de-DE" dirty="0" err="1" smtClean="0"/>
              <a:t>eachother</a:t>
            </a:r>
            <a:r>
              <a:rPr lang="de-DE" dirty="0" smtClean="0"/>
              <a:t> out.</a:t>
            </a:r>
          </a:p>
          <a:p>
            <a:endParaRPr lang="de-DE" dirty="0" smtClean="0"/>
          </a:p>
          <a:p>
            <a:r>
              <a:rPr lang="de-DE" dirty="0" err="1" smtClean="0"/>
              <a:t>Planar-Gradiometer</a:t>
            </a:r>
            <a:r>
              <a:rPr lang="de-DE" dirty="0" smtClean="0"/>
              <a:t>:</a:t>
            </a:r>
            <a:r>
              <a:rPr lang="de-DE" baseline="0" dirty="0" smtClean="0"/>
              <a:t> Most sensitive </a:t>
            </a:r>
            <a:r>
              <a:rPr lang="de-DE" baseline="0" dirty="0" err="1" smtClean="0"/>
              <a:t>when</a:t>
            </a:r>
            <a:r>
              <a:rPr lang="de-DE" baseline="0" dirty="0" smtClean="0"/>
              <a:t> </a:t>
            </a:r>
            <a:r>
              <a:rPr lang="de-DE" baseline="0" dirty="0" err="1" smtClean="0"/>
              <a:t>placed</a:t>
            </a:r>
            <a:r>
              <a:rPr lang="de-DE" baseline="0" dirty="0" smtClean="0"/>
              <a:t> </a:t>
            </a:r>
            <a:r>
              <a:rPr lang="de-DE" baseline="0" dirty="0" err="1" smtClean="0"/>
              <a:t>right</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source</a:t>
            </a:r>
            <a:r>
              <a:rPr lang="de-DE" baseline="0" dirty="0" smtClean="0"/>
              <a:t>. </a:t>
            </a:r>
            <a:r>
              <a:rPr lang="de-DE" baseline="0" dirty="0" err="1" smtClean="0"/>
              <a:t>Closer</a:t>
            </a:r>
            <a:r>
              <a:rPr lang="de-DE" baseline="0" dirty="0" smtClean="0"/>
              <a:t> </a:t>
            </a:r>
            <a:r>
              <a:rPr lang="de-DE" baseline="0" dirty="0" err="1" smtClean="0"/>
              <a:t>to</a:t>
            </a:r>
            <a:r>
              <a:rPr lang="de-DE" baseline="0" dirty="0" smtClean="0"/>
              <a:t> </a:t>
            </a:r>
            <a:r>
              <a:rPr lang="de-DE" baseline="0" dirty="0" err="1" smtClean="0"/>
              <a:t>actual</a:t>
            </a:r>
            <a:r>
              <a:rPr lang="de-DE" baseline="0" dirty="0" smtClean="0"/>
              <a:t> </a:t>
            </a:r>
            <a:r>
              <a:rPr lang="de-DE" baseline="0" dirty="0" err="1" smtClean="0"/>
              <a:t>source</a:t>
            </a:r>
            <a:r>
              <a:rPr lang="de-DE" baseline="0" dirty="0" smtClean="0"/>
              <a:t> </a:t>
            </a:r>
            <a:r>
              <a:rPr lang="de-DE" baseline="0" dirty="0" err="1" smtClean="0"/>
              <a:t>and</a:t>
            </a:r>
            <a:r>
              <a:rPr lang="de-DE" baseline="0" dirty="0" smtClean="0"/>
              <a:t> </a:t>
            </a:r>
            <a:r>
              <a:rPr lang="de-DE" baseline="0" dirty="0" err="1" smtClean="0"/>
              <a:t>scalp</a:t>
            </a:r>
            <a:r>
              <a:rPr lang="de-DE" baseline="0" dirty="0" smtClean="0"/>
              <a:t> </a:t>
            </a:r>
            <a:r>
              <a:rPr lang="de-DE" baseline="0" dirty="0" err="1" smtClean="0"/>
              <a:t>then</a:t>
            </a:r>
            <a:r>
              <a:rPr lang="de-DE" baseline="0" dirty="0" smtClean="0"/>
              <a:t> axial </a:t>
            </a:r>
            <a:r>
              <a:rPr lang="de-DE" baseline="0" dirty="0" err="1" smtClean="0"/>
              <a:t>Gradiometer</a:t>
            </a:r>
            <a:r>
              <a:rPr lang="de-DE" baseline="0" dirty="0" smtClean="0"/>
              <a:t>.</a:t>
            </a:r>
            <a:endParaRPr lang="de-DE" dirty="0" smtClean="0"/>
          </a:p>
          <a:p>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24</a:t>
            </a:fld>
            <a:endParaRPr lang="de-DE"/>
          </a:p>
        </p:txBody>
      </p:sp>
    </p:spTree>
    <p:extLst>
      <p:ext uri="{BB962C8B-B14F-4D97-AF65-F5344CB8AC3E}">
        <p14:creationId xmlns:p14="http://schemas.microsoft.com/office/powerpoint/2010/main" val="4022945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18 – </a:t>
            </a:r>
            <a:r>
              <a:rPr lang="de-DE" dirty="0" err="1" smtClean="0"/>
              <a:t>fMRI</a:t>
            </a:r>
            <a:r>
              <a:rPr lang="de-DE" dirty="0" smtClean="0"/>
              <a:t> </a:t>
            </a:r>
            <a:r>
              <a:rPr lang="de-DE" dirty="0" err="1" smtClean="0"/>
              <a:t>and</a:t>
            </a:r>
            <a:r>
              <a:rPr lang="de-DE" dirty="0" smtClean="0"/>
              <a:t> MEG </a:t>
            </a:r>
            <a:r>
              <a:rPr lang="de-DE" dirty="0" err="1" smtClean="0"/>
              <a:t>study</a:t>
            </a:r>
            <a:endParaRPr lang="de-DE" dirty="0" smtClean="0"/>
          </a:p>
          <a:p>
            <a:endParaRPr lang="de-DE" dirty="0" smtClean="0"/>
          </a:p>
          <a:p>
            <a:r>
              <a:rPr lang="de-DE" dirty="0" err="1" smtClean="0"/>
              <a:t>left</a:t>
            </a:r>
            <a:r>
              <a:rPr lang="de-DE" dirty="0" smtClean="0"/>
              <a:t> </a:t>
            </a:r>
            <a:r>
              <a:rPr lang="de-DE" dirty="0" err="1" smtClean="0"/>
              <a:t>dipole</a:t>
            </a:r>
            <a:r>
              <a:rPr lang="de-DE" dirty="0" smtClean="0"/>
              <a:t> </a:t>
            </a:r>
            <a:r>
              <a:rPr lang="de-DE" dirty="0" err="1" smtClean="0"/>
              <a:t>activity</a:t>
            </a:r>
            <a:r>
              <a:rPr lang="de-DE" dirty="0" smtClean="0"/>
              <a:t> </a:t>
            </a:r>
            <a:r>
              <a:rPr lang="de-DE" dirty="0" err="1" smtClean="0"/>
              <a:t>projected</a:t>
            </a:r>
            <a:r>
              <a:rPr lang="de-DE" dirty="0" smtClean="0"/>
              <a:t> on a </a:t>
            </a:r>
            <a:r>
              <a:rPr lang="de-DE" dirty="0" err="1" smtClean="0"/>
              <a:t>standard</a:t>
            </a:r>
            <a:r>
              <a:rPr lang="de-DE" dirty="0" smtClean="0"/>
              <a:t> </a:t>
            </a:r>
            <a:r>
              <a:rPr lang="de-DE" dirty="0" err="1" smtClean="0"/>
              <a:t>cortical</a:t>
            </a:r>
            <a:r>
              <a:rPr lang="de-DE" dirty="0" smtClean="0"/>
              <a:t> </a:t>
            </a:r>
            <a:r>
              <a:rPr lang="de-DE" dirty="0" err="1" smtClean="0"/>
              <a:t>sheet</a:t>
            </a:r>
            <a:r>
              <a:rPr lang="de-DE" dirty="0" smtClean="0"/>
              <a:t> in </a:t>
            </a:r>
            <a:r>
              <a:rPr lang="de-DE" dirty="0" err="1" smtClean="0"/>
              <a:t>response</a:t>
            </a:r>
            <a:r>
              <a:rPr lang="de-DE" dirty="0" smtClean="0"/>
              <a:t> </a:t>
            </a:r>
            <a:r>
              <a:rPr lang="de-DE" dirty="0" err="1" smtClean="0"/>
              <a:t>to</a:t>
            </a:r>
            <a:r>
              <a:rPr lang="de-DE" dirty="0" smtClean="0"/>
              <a:t> aversive </a:t>
            </a:r>
            <a:r>
              <a:rPr lang="de-DE" dirty="0" err="1" smtClean="0"/>
              <a:t>pictures</a:t>
            </a:r>
            <a:r>
              <a:rPr lang="de-DE" dirty="0" smtClean="0"/>
              <a:t> in </a:t>
            </a:r>
            <a:r>
              <a:rPr lang="de-DE" dirty="0" err="1" smtClean="0"/>
              <a:t>individuals</a:t>
            </a:r>
            <a:r>
              <a:rPr lang="de-DE" dirty="0" smtClean="0"/>
              <a:t> </a:t>
            </a:r>
            <a:r>
              <a:rPr lang="de-DE" dirty="0" err="1" smtClean="0"/>
              <a:t>with</a:t>
            </a:r>
            <a:r>
              <a:rPr lang="de-DE" dirty="0" smtClean="0"/>
              <a:t> </a:t>
            </a:r>
            <a:r>
              <a:rPr lang="de-DE" dirty="0" err="1" smtClean="0"/>
              <a:t>diagnosesis</a:t>
            </a:r>
            <a:r>
              <a:rPr lang="de-DE" dirty="0" smtClean="0"/>
              <a:t> </a:t>
            </a:r>
            <a:r>
              <a:rPr lang="de-DE" dirty="0" err="1" smtClean="0"/>
              <a:t>of</a:t>
            </a:r>
            <a:r>
              <a:rPr lang="de-DE" dirty="0" smtClean="0"/>
              <a:t> PTSD. </a:t>
            </a:r>
            <a:r>
              <a:rPr lang="de-DE" dirty="0" err="1" smtClean="0"/>
              <a:t>color</a:t>
            </a:r>
            <a:r>
              <a:rPr lang="de-DE" dirty="0" smtClean="0"/>
              <a:t> </a:t>
            </a:r>
            <a:r>
              <a:rPr lang="de-DE" dirty="0" err="1" smtClean="0"/>
              <a:t>shading</a:t>
            </a:r>
            <a:r>
              <a:rPr lang="de-DE" dirty="0" smtClean="0"/>
              <a:t> </a:t>
            </a:r>
            <a:r>
              <a:rPr lang="de-DE" dirty="0" err="1" smtClean="0"/>
              <a:t>represents</a:t>
            </a:r>
            <a:r>
              <a:rPr lang="de-DE" dirty="0" smtClean="0"/>
              <a:t> </a:t>
            </a:r>
            <a:r>
              <a:rPr lang="de-DE" dirty="0" err="1" smtClean="0"/>
              <a:t>intensity</a:t>
            </a:r>
            <a:r>
              <a:rPr lang="de-DE" dirty="0" smtClean="0"/>
              <a:t> </a:t>
            </a:r>
            <a:r>
              <a:rPr lang="de-DE" dirty="0" err="1" smtClean="0"/>
              <a:t>of</a:t>
            </a:r>
            <a:r>
              <a:rPr lang="de-DE" dirty="0" smtClean="0"/>
              <a:t> </a:t>
            </a:r>
            <a:r>
              <a:rPr lang="de-DE" dirty="0" err="1" smtClean="0"/>
              <a:t>source</a:t>
            </a:r>
            <a:r>
              <a:rPr lang="de-DE" baseline="0" dirty="0" smtClean="0"/>
              <a:t> </a:t>
            </a:r>
            <a:r>
              <a:rPr lang="de-DE" baseline="0" dirty="0" err="1" smtClean="0"/>
              <a:t>activity</a:t>
            </a:r>
            <a:r>
              <a:rPr lang="de-DE" baseline="0" dirty="0" smtClean="0"/>
              <a:t> </a:t>
            </a:r>
            <a:r>
              <a:rPr lang="de-DE" baseline="0" dirty="0" err="1" smtClean="0"/>
              <a:t>with</a:t>
            </a:r>
            <a:r>
              <a:rPr lang="de-DE" baseline="0" dirty="0" smtClean="0"/>
              <a:t> </a:t>
            </a:r>
            <a:r>
              <a:rPr lang="de-DE" baseline="0" dirty="0" err="1" smtClean="0"/>
              <a:t>red</a:t>
            </a:r>
            <a:r>
              <a:rPr lang="de-DE" baseline="0" dirty="0" smtClean="0"/>
              <a:t> </a:t>
            </a:r>
            <a:r>
              <a:rPr lang="de-DE" baseline="0" dirty="0" err="1" smtClean="0"/>
              <a:t>and</a:t>
            </a:r>
            <a:r>
              <a:rPr lang="de-DE" baseline="0" dirty="0" smtClean="0"/>
              <a:t> </a:t>
            </a:r>
            <a:r>
              <a:rPr lang="de-DE" baseline="0" dirty="0" err="1" smtClean="0"/>
              <a:t>yellow</a:t>
            </a:r>
            <a:r>
              <a:rPr lang="de-DE" baseline="0" dirty="0" smtClean="0"/>
              <a:t> </a:t>
            </a:r>
            <a:r>
              <a:rPr lang="de-DE" baseline="0" dirty="0" err="1" smtClean="0"/>
              <a:t>colors</a:t>
            </a:r>
            <a:r>
              <a:rPr lang="de-DE" baseline="0" dirty="0" smtClean="0"/>
              <a:t> </a:t>
            </a:r>
            <a:r>
              <a:rPr lang="de-DE" baseline="0" dirty="0" err="1" smtClean="0"/>
              <a:t>indicating</a:t>
            </a:r>
            <a:r>
              <a:rPr lang="de-DE" baseline="0" dirty="0" smtClean="0"/>
              <a:t> </a:t>
            </a:r>
            <a:r>
              <a:rPr lang="de-DE" baseline="0" dirty="0" err="1" smtClean="0"/>
              <a:t>more</a:t>
            </a:r>
            <a:r>
              <a:rPr lang="de-DE" baseline="0" dirty="0" smtClean="0"/>
              <a:t> </a:t>
            </a:r>
            <a:r>
              <a:rPr lang="de-DE" baseline="0" dirty="0" err="1" smtClean="0"/>
              <a:t>pronounced</a:t>
            </a:r>
            <a:r>
              <a:rPr lang="de-DE" baseline="0" dirty="0" smtClean="0"/>
              <a:t> </a:t>
            </a:r>
            <a:r>
              <a:rPr lang="de-DE" baseline="0" dirty="0" err="1" smtClean="0"/>
              <a:t>activation</a:t>
            </a:r>
            <a:r>
              <a:rPr lang="de-DE" baseline="0" dirty="0" smtClean="0"/>
              <a:t>. Graphs </a:t>
            </a:r>
            <a:r>
              <a:rPr lang="de-DE" baseline="0" dirty="0" err="1" smtClean="0"/>
              <a:t>show</a:t>
            </a:r>
            <a:r>
              <a:rPr lang="de-DE" baseline="0" dirty="0" smtClean="0"/>
              <a:t> an </a:t>
            </a:r>
            <a:r>
              <a:rPr lang="de-DE" baseline="0" dirty="0" err="1" smtClean="0"/>
              <a:t>enhanced</a:t>
            </a:r>
            <a:r>
              <a:rPr lang="de-DE" baseline="0" dirty="0" smtClean="0"/>
              <a:t> </a:t>
            </a:r>
            <a:r>
              <a:rPr lang="de-DE" baseline="0" dirty="0" err="1" smtClean="0"/>
              <a:t>early</a:t>
            </a:r>
            <a:r>
              <a:rPr lang="de-DE" baseline="0" dirty="0" smtClean="0"/>
              <a:t> (70-100ms) </a:t>
            </a:r>
            <a:r>
              <a:rPr lang="de-DE" baseline="0" dirty="0" err="1" smtClean="0"/>
              <a:t>activation</a:t>
            </a:r>
            <a:r>
              <a:rPr lang="de-DE" baseline="0" dirty="0" smtClean="0"/>
              <a:t> in DFC, </a:t>
            </a:r>
            <a:r>
              <a:rPr lang="de-DE" baseline="0" dirty="0" err="1" smtClean="0"/>
              <a:t>notably</a:t>
            </a:r>
            <a:r>
              <a:rPr lang="de-DE" baseline="0" dirty="0" smtClean="0"/>
              <a:t> OFC </a:t>
            </a:r>
            <a:r>
              <a:rPr lang="de-DE" baseline="0" dirty="0" err="1" smtClean="0"/>
              <a:t>that</a:t>
            </a:r>
            <a:r>
              <a:rPr lang="de-DE" baseline="0" dirty="0" smtClean="0"/>
              <a:t> </a:t>
            </a:r>
            <a:r>
              <a:rPr lang="de-DE" baseline="0" dirty="0" err="1" smtClean="0"/>
              <a:t>appears</a:t>
            </a:r>
            <a:r>
              <a:rPr lang="de-DE" baseline="0" dirty="0" smtClean="0"/>
              <a:t> in PTSD </a:t>
            </a:r>
            <a:r>
              <a:rPr lang="de-DE" baseline="0" dirty="0" err="1" smtClean="0"/>
              <a:t>clients</a:t>
            </a:r>
            <a:r>
              <a:rPr lang="de-DE" baseline="0" dirty="0" smtClean="0"/>
              <a:t> but not </a:t>
            </a:r>
            <a:r>
              <a:rPr lang="de-DE" baseline="0" dirty="0" err="1" smtClean="0"/>
              <a:t>controls</a:t>
            </a:r>
            <a:r>
              <a:rPr lang="de-DE" baseline="0" dirty="0" smtClean="0"/>
              <a:t> in </a:t>
            </a:r>
            <a:r>
              <a:rPr lang="de-DE" baseline="0" dirty="0" err="1" smtClean="0"/>
              <a:t>response</a:t>
            </a:r>
            <a:r>
              <a:rPr lang="de-DE" baseline="0" dirty="0" smtClean="0"/>
              <a:t> </a:t>
            </a:r>
            <a:r>
              <a:rPr lang="de-DE" baseline="0" dirty="0" err="1" smtClean="0"/>
              <a:t>to</a:t>
            </a:r>
            <a:r>
              <a:rPr lang="de-DE" baseline="0" dirty="0" smtClean="0"/>
              <a:t> </a:t>
            </a:r>
            <a:r>
              <a:rPr lang="de-DE" baseline="0" dirty="0" err="1" smtClean="0"/>
              <a:t>aversively</a:t>
            </a:r>
            <a:r>
              <a:rPr lang="de-DE" baseline="0" dirty="0" smtClean="0"/>
              <a:t> </a:t>
            </a:r>
            <a:r>
              <a:rPr lang="de-DE" baseline="0" dirty="0" err="1" smtClean="0"/>
              <a:t>arousing</a:t>
            </a:r>
            <a:r>
              <a:rPr lang="de-DE" baseline="0" dirty="0" smtClean="0"/>
              <a:t> </a:t>
            </a:r>
            <a:r>
              <a:rPr lang="de-DE" baseline="0" dirty="0" err="1" smtClean="0"/>
              <a:t>pictorial</a:t>
            </a:r>
            <a:r>
              <a:rPr lang="de-DE" baseline="0" dirty="0" smtClean="0"/>
              <a:t> </a:t>
            </a:r>
            <a:r>
              <a:rPr lang="de-DE" baseline="0" dirty="0" err="1" smtClean="0"/>
              <a:t>stimuli</a:t>
            </a:r>
            <a:r>
              <a:rPr lang="de-DE" baseline="0" dirty="0" smtClean="0"/>
              <a:t>. </a:t>
            </a:r>
          </a:p>
          <a:p>
            <a:r>
              <a:rPr lang="de-DE" baseline="0" dirty="0" err="1" smtClean="0"/>
              <a:t>Right</a:t>
            </a:r>
            <a:r>
              <a:rPr lang="de-DE" baseline="0" dirty="0" smtClean="0"/>
              <a:t>: </a:t>
            </a:r>
            <a:r>
              <a:rPr lang="de-DE" baseline="0" dirty="0" err="1" smtClean="0"/>
              <a:t>the</a:t>
            </a:r>
            <a:r>
              <a:rPr lang="de-DE" baseline="0" dirty="0" smtClean="0"/>
              <a:t> </a:t>
            </a:r>
            <a:r>
              <a:rPr lang="de-DE" baseline="0" dirty="0" err="1" smtClean="0"/>
              <a:t>intensity</a:t>
            </a:r>
            <a:r>
              <a:rPr lang="de-DE" baseline="0" dirty="0" smtClean="0"/>
              <a:t> </a:t>
            </a:r>
            <a:r>
              <a:rPr lang="de-DE" baseline="0" dirty="0" err="1" smtClean="0"/>
              <a:t>of</a:t>
            </a:r>
            <a:r>
              <a:rPr lang="de-DE" baseline="0" dirty="0" smtClean="0"/>
              <a:t> </a:t>
            </a:r>
            <a:r>
              <a:rPr lang="de-DE" baseline="0" dirty="0" err="1" smtClean="0"/>
              <a:t>this</a:t>
            </a:r>
            <a:r>
              <a:rPr lang="de-DE" baseline="0" dirty="0" smtClean="0"/>
              <a:t> </a:t>
            </a:r>
            <a:r>
              <a:rPr lang="de-DE" baseline="0" dirty="0" err="1" smtClean="0"/>
              <a:t>activation</a:t>
            </a:r>
            <a:r>
              <a:rPr lang="de-DE" baseline="0" dirty="0" smtClean="0"/>
              <a:t> </a:t>
            </a:r>
            <a:r>
              <a:rPr lang="de-DE" baseline="0" dirty="0" err="1" smtClean="0"/>
              <a:t>correlates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severity</a:t>
            </a:r>
            <a:r>
              <a:rPr lang="de-DE" baseline="0" dirty="0" smtClean="0"/>
              <a:t> </a:t>
            </a:r>
            <a:r>
              <a:rPr lang="de-DE" baseline="0" dirty="0" err="1" smtClean="0"/>
              <a:t>of</a:t>
            </a:r>
            <a:r>
              <a:rPr lang="de-DE" baseline="0" dirty="0" smtClean="0"/>
              <a:t> </a:t>
            </a:r>
            <a:r>
              <a:rPr lang="de-DE" baseline="0" dirty="0" err="1" smtClean="0"/>
              <a:t>hyperarousal</a:t>
            </a:r>
            <a:r>
              <a:rPr lang="de-DE" baseline="0" dirty="0" smtClean="0"/>
              <a:t> </a:t>
            </a:r>
            <a:r>
              <a:rPr lang="de-DE" baseline="0" dirty="0" err="1" smtClean="0"/>
              <a:t>symptoms</a:t>
            </a:r>
            <a:r>
              <a:rPr lang="de-DE" baseline="0" dirty="0" smtClean="0"/>
              <a:t> </a:t>
            </a:r>
            <a:r>
              <a:rPr lang="de-DE" baseline="0" dirty="0" err="1" smtClean="0"/>
              <a:t>as</a:t>
            </a:r>
            <a:r>
              <a:rPr lang="de-DE" baseline="0" dirty="0" smtClean="0"/>
              <a:t> </a:t>
            </a:r>
            <a:r>
              <a:rPr lang="de-DE" baseline="0" dirty="0" err="1" smtClean="0"/>
              <a:t>measured</a:t>
            </a:r>
            <a:r>
              <a:rPr lang="de-DE" baseline="0" dirty="0" smtClean="0"/>
              <a:t> </a:t>
            </a:r>
            <a:r>
              <a:rPr lang="de-DE" baseline="0" dirty="0" err="1" smtClean="0"/>
              <a:t>by</a:t>
            </a:r>
            <a:r>
              <a:rPr lang="de-DE" baseline="0" dirty="0" smtClean="0"/>
              <a:t> </a:t>
            </a:r>
            <a:r>
              <a:rPr lang="de-DE" baseline="0" dirty="0" err="1" smtClean="0"/>
              <a:t>the</a:t>
            </a:r>
            <a:r>
              <a:rPr lang="de-DE" baseline="0" dirty="0" smtClean="0"/>
              <a:t> CAPS-</a:t>
            </a:r>
            <a:r>
              <a:rPr lang="de-DE" baseline="0" dirty="0" err="1" smtClean="0"/>
              <a:t>scale</a:t>
            </a:r>
            <a:r>
              <a:rPr lang="de-DE" baseline="0" dirty="0" smtClean="0"/>
              <a:t> (</a:t>
            </a:r>
            <a:r>
              <a:rPr lang="de-DE" baseline="0" dirty="0" err="1" smtClean="0"/>
              <a:t>each</a:t>
            </a:r>
            <a:r>
              <a:rPr lang="de-DE" baseline="0" dirty="0" smtClean="0"/>
              <a:t> </a:t>
            </a:r>
            <a:r>
              <a:rPr lang="de-DE" baseline="0" dirty="0" err="1" smtClean="0"/>
              <a:t>dot</a:t>
            </a:r>
            <a:r>
              <a:rPr lang="de-DE" baseline="0" dirty="0" smtClean="0"/>
              <a:t> in </a:t>
            </a:r>
            <a:r>
              <a:rPr lang="de-DE" baseline="0" dirty="0" err="1" smtClean="0"/>
              <a:t>the</a:t>
            </a:r>
            <a:r>
              <a:rPr lang="de-DE" baseline="0" dirty="0" smtClean="0"/>
              <a:t> </a:t>
            </a:r>
            <a:r>
              <a:rPr lang="de-DE" baseline="0" dirty="0" err="1" smtClean="0"/>
              <a:t>scatterplot</a:t>
            </a:r>
            <a:r>
              <a:rPr lang="de-DE" baseline="0" dirty="0" smtClean="0"/>
              <a:t> </a:t>
            </a:r>
            <a:r>
              <a:rPr lang="de-DE" baseline="0" dirty="0" err="1" smtClean="0"/>
              <a:t>denotes</a:t>
            </a:r>
            <a:r>
              <a:rPr lang="de-DE" baseline="0" dirty="0" smtClean="0"/>
              <a:t> a </a:t>
            </a:r>
            <a:r>
              <a:rPr lang="de-DE" baseline="0" dirty="0" err="1" smtClean="0"/>
              <a:t>patient</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28</a:t>
            </a:fld>
            <a:endParaRPr lang="de-DE"/>
          </a:p>
        </p:txBody>
      </p:sp>
    </p:spTree>
    <p:extLst>
      <p:ext uri="{BB962C8B-B14F-4D97-AF65-F5344CB8AC3E}">
        <p14:creationId xmlns:p14="http://schemas.microsoft.com/office/powerpoint/2010/main" val="2120838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err="1" smtClean="0">
                <a:solidFill>
                  <a:schemeClr val="tx1"/>
                </a:solidFill>
                <a:latin typeface="+mn-lt"/>
                <a:ea typeface="+mn-ea"/>
                <a:cs typeface="+mn-cs"/>
              </a:rPr>
              <a:t>For</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example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it</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is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possible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to</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analyse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data</a:t>
            </a:r>
            <a:r>
              <a:rPr lang="de-DE" sz="1200" b="0" i="0" u="none" strike="noStrike" kern="1200" baseline="0" dirty="0" smtClean="0">
                <a:solidFill>
                  <a:schemeClr val="tx1"/>
                </a:solidFill>
                <a:latin typeface="+mn-lt"/>
                <a:ea typeface="+mn-ea"/>
                <a:cs typeface="+mn-cs"/>
              </a:rPr>
              <a:t> time-</a:t>
            </a:r>
            <a:r>
              <a:rPr lang="de-DE" sz="1200" b="0" i="0" u="none" strike="noStrike" kern="1200" baseline="0" dirty="0" err="1" smtClean="0">
                <a:solidFill>
                  <a:schemeClr val="tx1"/>
                </a:solidFill>
                <a:latin typeface="+mn-lt"/>
                <a:ea typeface="+mn-ea"/>
                <a:cs typeface="+mn-cs"/>
              </a:rPr>
              <a:t>locked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to</a:t>
            </a:r>
            <a:r>
              <a:rPr lang="de-DE" sz="1200" b="0" i="0" u="none" strike="noStrike" kern="1200" baseline="0" dirty="0" smtClean="0">
                <a:solidFill>
                  <a:schemeClr val="tx1"/>
                </a:solidFill>
                <a:latin typeface="+mn-lt"/>
                <a:ea typeface="+mn-ea"/>
                <a:cs typeface="+mn-cs"/>
              </a:rPr>
              <a:t> experimental </a:t>
            </a:r>
            <a:r>
              <a:rPr lang="de-DE" sz="1200" b="0" i="0" u="none" strike="noStrike" kern="1200" baseline="0" dirty="0" err="1" smtClean="0">
                <a:solidFill>
                  <a:schemeClr val="tx1"/>
                </a:solidFill>
                <a:latin typeface="+mn-lt"/>
                <a:ea typeface="+mn-ea"/>
                <a:cs typeface="+mn-cs"/>
              </a:rPr>
              <a:t>events</a:t>
            </a:r>
            <a:r>
              <a:rPr lang="de-DE" sz="1200" b="0" i="0" u="none" strike="noStrike" kern="1200" baseline="0" dirty="0" smtClean="0">
                <a:solidFill>
                  <a:schemeClr val="tx1"/>
                </a:solidFill>
                <a:latin typeface="+mn-lt"/>
                <a:ea typeface="+mn-ea"/>
                <a:cs typeface="+mn-cs"/>
              </a:rPr>
              <a:t> in </a:t>
            </a:r>
            <a:r>
              <a:rPr lang="de-DE" sz="1200" b="0" i="0" u="none" strike="noStrike" kern="1200" baseline="0" dirty="0" err="1" smtClean="0">
                <a:solidFill>
                  <a:schemeClr val="tx1"/>
                </a:solidFill>
                <a:latin typeface="+mn-lt"/>
                <a:ea typeface="+mn-ea"/>
                <a:cs typeface="+mn-cs"/>
              </a:rPr>
              <a:t>terms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of</a:t>
            </a:r>
            <a:r>
              <a:rPr lang="de-DE" sz="1200" b="0" i="0" u="none" strike="noStrike" kern="1200" baseline="0" dirty="0" smtClean="0">
                <a:solidFill>
                  <a:schemeClr val="tx1"/>
                </a:solidFill>
                <a:latin typeface="+mn-lt"/>
                <a:ea typeface="+mn-ea"/>
                <a:cs typeface="+mn-cs"/>
              </a:rPr>
              <a:t> event-</a:t>
            </a:r>
            <a:r>
              <a:rPr lang="de-DE" sz="1200" b="0" i="0" u="none" strike="noStrike" kern="1200" baseline="0" dirty="0" err="1" smtClean="0">
                <a:solidFill>
                  <a:schemeClr val="tx1"/>
                </a:solidFill>
                <a:latin typeface="+mn-lt"/>
                <a:ea typeface="+mn-ea"/>
                <a:cs typeface="+mn-cs"/>
              </a:rPr>
              <a:t>related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fields</a:t>
            </a:r>
            <a:r>
              <a:rPr lang="de-DE" sz="1200" b="0" i="0" u="none" strike="noStrike" kern="1200" baseline="0" dirty="0" smtClean="0">
                <a:solidFill>
                  <a:schemeClr val="tx1"/>
                </a:solidFill>
                <a:latin typeface="+mn-lt"/>
                <a:ea typeface="+mn-ea"/>
                <a:cs typeface="+mn-cs"/>
              </a:rPr>
              <a:t> (ERF,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MEG </a:t>
            </a:r>
            <a:r>
              <a:rPr lang="de-DE" sz="1200" b="0" i="0" u="none" strike="noStrike" kern="1200" baseline="0" dirty="0" err="1" smtClean="0">
                <a:solidFill>
                  <a:schemeClr val="tx1"/>
                </a:solidFill>
                <a:latin typeface="+mn-lt"/>
                <a:ea typeface="+mn-ea"/>
                <a:cs typeface="+mn-cs"/>
              </a:rPr>
              <a:t>analogue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of</a:t>
            </a:r>
            <a:r>
              <a:rPr lang="de-DE" sz="1200" b="0" i="0" u="none" strike="noStrike" kern="1200" baseline="0" dirty="0" smtClean="0">
                <a:solidFill>
                  <a:schemeClr val="tx1"/>
                </a:solidFill>
                <a:latin typeface="+mn-lt"/>
                <a:ea typeface="+mn-ea"/>
                <a:cs typeface="+mn-cs"/>
              </a:rPr>
              <a:t> event-</a:t>
            </a:r>
            <a:r>
              <a:rPr lang="de-DE" sz="1200" b="0" i="0" u="none" strike="noStrike" kern="1200" baseline="0" dirty="0" err="1" smtClean="0">
                <a:solidFill>
                  <a:schemeClr val="tx1"/>
                </a:solidFill>
                <a:latin typeface="+mn-lt"/>
                <a:ea typeface="+mn-ea"/>
                <a:cs typeface="+mn-cs"/>
              </a:rPr>
              <a:t>related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potentials</a:t>
            </a:r>
            <a:r>
              <a:rPr lang="de-DE" sz="1200" b="0" i="0" u="none" strike="noStrike" kern="1200" baseline="0" dirty="0" smtClean="0">
                <a:solidFill>
                  <a:schemeClr val="tx1"/>
                </a:solidFill>
                <a:latin typeface="+mn-lt"/>
                <a:ea typeface="+mn-ea"/>
                <a:cs typeface="+mn-cs"/>
              </a:rPr>
              <a:t>), such </a:t>
            </a:r>
            <a:r>
              <a:rPr lang="de-DE" sz="1200" b="0" i="0" u="none" strike="noStrike" kern="1200" baseline="0" dirty="0" err="1" smtClean="0">
                <a:solidFill>
                  <a:schemeClr val="tx1"/>
                </a:solidFill>
                <a:latin typeface="+mn-lt"/>
                <a:ea typeface="+mn-ea"/>
                <a:cs typeface="+mn-cs"/>
              </a:rPr>
              <a:t>as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mismatch</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negativity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abnormalities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described</a:t>
            </a:r>
            <a:r>
              <a:rPr lang="de-DE" sz="1200" b="0" i="0" u="none" strike="noStrike" kern="1200" baseline="0" dirty="0" smtClean="0">
                <a:solidFill>
                  <a:schemeClr val="tx1"/>
                </a:solidFill>
                <a:latin typeface="+mn-lt"/>
                <a:ea typeface="+mn-ea"/>
                <a:cs typeface="+mn-cs"/>
              </a:rPr>
              <a:t> in </a:t>
            </a:r>
            <a:r>
              <a:rPr lang="de-DE" sz="1200" b="0" i="0" u="none" strike="noStrike" kern="1200" baseline="0" dirty="0" err="1" smtClean="0">
                <a:solidFill>
                  <a:schemeClr val="tx1"/>
                </a:solidFill>
                <a:latin typeface="+mn-lt"/>
                <a:ea typeface="+mn-ea"/>
                <a:cs typeface="+mn-cs"/>
              </a:rPr>
              <a:t>dyslexia</a:t>
            </a:r>
            <a:r>
              <a:rPr lang="de-DE" sz="1200" b="0" i="0" u="none" strike="noStrike" kern="1200" baseline="0" dirty="0" smtClean="0">
                <a:solidFill>
                  <a:schemeClr val="tx1"/>
                </a:solidFill>
                <a:latin typeface="+mn-lt"/>
                <a:ea typeface="+mn-ea"/>
                <a:cs typeface="+mn-cs"/>
              </a:rPr>
              <a:t>. </a:t>
            </a: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err="1" smtClean="0">
                <a:solidFill>
                  <a:schemeClr val="tx1"/>
                </a:solidFill>
                <a:latin typeface="+mn-lt"/>
                <a:ea typeface="+mn-ea"/>
                <a:cs typeface="+mn-cs"/>
              </a:rPr>
              <a:t>Additionally</a:t>
            </a:r>
            <a:r>
              <a:rPr lang="de-DE" sz="1200" b="0" i="0" u="none" strike="noStrike" kern="1200" baseline="0" dirty="0" smtClean="0">
                <a:solidFill>
                  <a:schemeClr val="tx1"/>
                </a:solidFill>
                <a:latin typeface="+mn-lt"/>
                <a:ea typeface="+mn-ea"/>
                <a:cs typeface="+mn-cs"/>
              </a:rPr>
              <a:t>, MEG </a:t>
            </a:r>
            <a:r>
              <a:rPr lang="de-DE" sz="1200" b="0" i="0" u="none" strike="noStrike" kern="1200" baseline="0" dirty="0" err="1" smtClean="0">
                <a:solidFill>
                  <a:schemeClr val="tx1"/>
                </a:solidFill>
                <a:latin typeface="+mn-lt"/>
                <a:ea typeface="+mn-ea"/>
                <a:cs typeface="+mn-cs"/>
              </a:rPr>
              <a:t>is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particularly</a:t>
            </a:r>
            <a:r>
              <a:rPr lang="de-DE" sz="1200" b="0" i="0" u="none" strike="noStrike" kern="1200" baseline="0" dirty="0" smtClean="0">
                <a:solidFill>
                  <a:schemeClr val="tx1"/>
                </a:solidFill>
                <a:latin typeface="+mn-lt"/>
                <a:ea typeface="+mn-ea"/>
                <a:cs typeface="+mn-cs"/>
              </a:rPr>
              <a:t> powerful at </a:t>
            </a:r>
            <a:r>
              <a:rPr lang="de-DE" sz="1200" b="0" i="0" u="none" strike="noStrike" kern="1200" baseline="0" dirty="0" err="1" smtClean="0">
                <a:solidFill>
                  <a:schemeClr val="tx1"/>
                </a:solidFill>
                <a:latin typeface="+mn-lt"/>
                <a:ea typeface="+mn-ea"/>
                <a:cs typeface="+mn-cs"/>
              </a:rPr>
              <a:t>investigating</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oscillatory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brain</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activity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by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using</a:t>
            </a:r>
            <a:r>
              <a:rPr lang="de-DE" sz="1200" b="0" i="0" u="none" strike="noStrike" kern="1200" baseline="0" dirty="0" smtClean="0">
                <a:solidFill>
                  <a:schemeClr val="tx1"/>
                </a:solidFill>
                <a:latin typeface="+mn-lt"/>
                <a:ea typeface="+mn-ea"/>
                <a:cs typeface="+mn-cs"/>
              </a:rPr>
              <a:t> ‘Fourier </a:t>
            </a:r>
            <a:r>
              <a:rPr lang="de-DE" sz="1200" b="0" i="0" u="none" strike="noStrike" kern="1200" baseline="0" dirty="0" err="1" smtClean="0">
                <a:solidFill>
                  <a:schemeClr val="tx1"/>
                </a:solidFill>
                <a:latin typeface="+mn-lt"/>
                <a:ea typeface="+mn-ea"/>
                <a:cs typeface="+mn-cs"/>
              </a:rPr>
              <a:t>transformations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or</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related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transforms</a:t>
            </a:r>
            <a:r>
              <a:rPr lang="de-DE" sz="1200" b="0" i="0" u="none" strike="noStrike" kern="1200" baseline="0" dirty="0" smtClean="0">
                <a:solidFill>
                  <a:schemeClr val="tx1"/>
                </a:solidFill>
                <a:latin typeface="+mn-lt"/>
                <a:ea typeface="+mn-ea"/>
                <a:cs typeface="+mn-cs"/>
              </a:rPr>
              <a:t>, such </a:t>
            </a:r>
            <a:r>
              <a:rPr lang="de-DE" sz="1200" b="0" i="0" u="none" strike="noStrike" kern="1200" baseline="0" dirty="0" err="1" smtClean="0">
                <a:solidFill>
                  <a:schemeClr val="tx1"/>
                </a:solidFill>
                <a:latin typeface="+mn-lt"/>
                <a:ea typeface="+mn-ea"/>
                <a:cs typeface="+mn-cs"/>
              </a:rPr>
              <a:t>as</a:t>
            </a:r>
            <a:r>
              <a:rPr lang="de-DE" sz="1200" b="0" i="0" u="none" strike="noStrike" kern="1200" baseline="0" dirty="0" smtClean="0">
                <a:solidFill>
                  <a:schemeClr val="tx1"/>
                </a:solidFill>
                <a:latin typeface="+mn-lt"/>
                <a:ea typeface="+mn-ea"/>
                <a:cs typeface="+mn-cs"/>
              </a:rPr>
              <a:t> Wavelet </a:t>
            </a:r>
            <a:r>
              <a:rPr lang="de-DE" sz="1200" b="0" i="0" u="none" strike="noStrike" kern="1200" baseline="0" dirty="0" err="1" smtClean="0">
                <a:solidFill>
                  <a:schemeClr val="tx1"/>
                </a:solidFill>
                <a:latin typeface="+mn-lt"/>
                <a:ea typeface="+mn-ea"/>
                <a:cs typeface="+mn-cs"/>
              </a:rPr>
              <a:t>or</a:t>
            </a:r>
            <a:r>
              <a:rPr lang="de-DE" sz="1200" b="0" i="0" u="none" strike="noStrike" kern="1200" baseline="0" dirty="0" smtClean="0">
                <a:solidFill>
                  <a:schemeClr val="tx1"/>
                </a:solidFill>
                <a:latin typeface="+mn-lt"/>
                <a:ea typeface="+mn-ea"/>
                <a:cs typeface="+mn-cs"/>
              </a:rPr>
              <a:t> Hilbert, </a:t>
            </a:r>
            <a:r>
              <a:rPr lang="de-DE" sz="1200" b="0" i="0" u="none" strike="noStrike" kern="1200" baseline="0" dirty="0" err="1" smtClean="0">
                <a:solidFill>
                  <a:schemeClr val="tx1"/>
                </a:solidFill>
                <a:latin typeface="+mn-lt"/>
                <a:ea typeface="+mn-ea"/>
                <a:cs typeface="+mn-cs"/>
              </a:rPr>
              <a:t>to</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describe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signal</a:t>
            </a:r>
            <a:r>
              <a:rPr lang="de-DE" sz="1200" b="0" i="0" u="none" strike="noStrike" kern="1200" baseline="0" dirty="0" smtClean="0">
                <a:solidFill>
                  <a:schemeClr val="tx1"/>
                </a:solidFill>
                <a:latin typeface="+mn-lt"/>
                <a:ea typeface="+mn-ea"/>
                <a:cs typeface="+mn-cs"/>
              </a:rPr>
              <a:t> in </a:t>
            </a:r>
            <a:r>
              <a:rPr lang="de-DE" sz="1200" b="0" i="0" u="none" strike="noStrike" kern="1200" baseline="0" dirty="0" err="1" smtClean="0">
                <a:solidFill>
                  <a:schemeClr val="tx1"/>
                </a:solidFill>
                <a:latin typeface="+mn-lt"/>
                <a:ea typeface="+mn-ea"/>
                <a:cs typeface="+mn-cs"/>
              </a:rPr>
              <a:t>terms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of</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how</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it</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oscillates</a:t>
            </a:r>
            <a:r>
              <a:rPr lang="de-DE" sz="1200" b="0" i="0" u="none" strike="noStrike" kern="1200" baseline="0" dirty="0" smtClean="0">
                <a:solidFill>
                  <a:schemeClr val="tx1"/>
                </a:solidFill>
                <a:latin typeface="+mn-lt"/>
                <a:ea typeface="+mn-ea"/>
                <a:cs typeface="+mn-cs"/>
              </a:rPr>
              <a:t> in different </a:t>
            </a:r>
            <a:r>
              <a:rPr lang="de-DE" sz="1200" b="0" i="0" u="none" strike="noStrike" kern="1200" baseline="0" dirty="0" err="1" smtClean="0">
                <a:solidFill>
                  <a:schemeClr val="tx1"/>
                </a:solidFill>
                <a:latin typeface="+mn-lt"/>
                <a:ea typeface="+mn-ea"/>
                <a:cs typeface="+mn-cs"/>
              </a:rPr>
              <a:t>frequency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bands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over</a:t>
            </a:r>
            <a:r>
              <a:rPr lang="de-DE" sz="1200" b="0" i="0" u="none" strike="noStrike" kern="1200" baseline="0" dirty="0" smtClean="0">
                <a:solidFill>
                  <a:schemeClr val="tx1"/>
                </a:solidFill>
                <a:latin typeface="+mn-lt"/>
                <a:ea typeface="+mn-ea"/>
                <a:cs typeface="+mn-cs"/>
              </a:rPr>
              <a:t> time. These </a:t>
            </a:r>
            <a:r>
              <a:rPr lang="de-DE" sz="1200" b="0" i="0" u="none" strike="noStrike" kern="1200" baseline="0" dirty="0" err="1" smtClean="0">
                <a:solidFill>
                  <a:schemeClr val="tx1"/>
                </a:solidFill>
                <a:latin typeface="+mn-lt"/>
                <a:ea typeface="+mn-ea"/>
                <a:cs typeface="+mn-cs"/>
              </a:rPr>
              <a:t>frequency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bands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show</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meaningful</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changes</a:t>
            </a:r>
            <a:r>
              <a:rPr lang="de-DE" sz="1200" b="0" i="0" u="none" strike="noStrike" kern="1200" baseline="0" dirty="0" smtClean="0">
                <a:solidFill>
                  <a:schemeClr val="tx1"/>
                </a:solidFill>
                <a:latin typeface="+mn-lt"/>
                <a:ea typeface="+mn-ea"/>
                <a:cs typeface="+mn-cs"/>
              </a:rPr>
              <a:t> in power </a:t>
            </a:r>
            <a:r>
              <a:rPr lang="de-DE" sz="1200" b="0" i="0" u="none" strike="noStrike" kern="1200" baseline="0" dirty="0" err="1" smtClean="0">
                <a:solidFill>
                  <a:schemeClr val="tx1"/>
                </a:solidFill>
                <a:latin typeface="+mn-lt"/>
                <a:ea typeface="+mn-ea"/>
                <a:cs typeface="+mn-cs"/>
              </a:rPr>
              <a:t>or</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synchronisation</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of</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ongoing</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oscillatory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activity</a:t>
            </a:r>
            <a:r>
              <a:rPr lang="de-DE" sz="1200" b="0" i="0" u="none" strike="noStrike" kern="1200" baseline="0" dirty="0" smtClean="0">
                <a:solidFill>
                  <a:schemeClr val="tx1"/>
                </a:solidFill>
                <a:latin typeface="+mn-lt"/>
                <a:ea typeface="+mn-ea"/>
                <a:cs typeface="+mn-cs"/>
              </a:rPr>
              <a:t> at </a:t>
            </a:r>
            <a:r>
              <a:rPr lang="de-DE" sz="1200" b="0" i="0" u="none" strike="noStrike" kern="1200" baseline="0" dirty="0" err="1" smtClean="0">
                <a:solidFill>
                  <a:schemeClr val="tx1"/>
                </a:solidFill>
                <a:latin typeface="+mn-lt"/>
                <a:ea typeface="+mn-ea"/>
                <a:cs typeface="+mn-cs"/>
              </a:rPr>
              <a:t>behaviourally</a:t>
            </a:r>
            <a:r>
              <a:rPr lang="de-DE" sz="1200" b="0" i="0" u="none" strike="noStrike" kern="1200" baseline="0" dirty="0" smtClean="0">
                <a:solidFill>
                  <a:schemeClr val="tx1"/>
                </a:solidFill>
                <a:latin typeface="+mn-lt"/>
                <a:ea typeface="+mn-ea"/>
                <a:cs typeface="+mn-cs"/>
              </a:rPr>
              <a:t> relevant time </a:t>
            </a:r>
            <a:r>
              <a:rPr lang="de-DE" sz="1200" b="0" i="0" u="none" strike="noStrike" kern="1200" baseline="0" dirty="0" err="1" smtClean="0">
                <a:solidFill>
                  <a:schemeClr val="tx1"/>
                </a:solidFill>
                <a:latin typeface="+mn-lt"/>
                <a:ea typeface="+mn-ea"/>
                <a:cs typeface="+mn-cs"/>
              </a:rPr>
              <a:t>points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and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can</a:t>
            </a:r>
            <a:r>
              <a:rPr lang="de-DE" sz="1200" b="0" i="0" u="none" strike="noStrike" kern="1200" baseline="0" dirty="0" smtClean="0">
                <a:solidFill>
                  <a:schemeClr val="tx1"/>
                </a:solidFill>
                <a:latin typeface="+mn-lt"/>
                <a:ea typeface="+mn-ea"/>
                <a:cs typeface="+mn-cs"/>
              </a:rPr>
              <a:t> also form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basis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of</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functional</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connectivity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measurements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correlated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changes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over</a:t>
            </a:r>
            <a:r>
              <a:rPr lang="de-DE" sz="1200" b="0" i="0" u="none" strike="noStrike" kern="1200" baseline="0" dirty="0" smtClean="0">
                <a:solidFill>
                  <a:schemeClr val="tx1"/>
                </a:solidFill>
                <a:latin typeface="+mn-lt"/>
                <a:ea typeface="+mn-ea"/>
                <a:cs typeface="+mn-cs"/>
              </a:rPr>
              <a:t> time) </a:t>
            </a:r>
            <a:r>
              <a:rPr lang="de-DE" sz="1200" b="0" i="0" u="none" strike="noStrike" kern="1200" baseline="0" dirty="0" err="1" smtClean="0">
                <a:solidFill>
                  <a:schemeClr val="tx1"/>
                </a:solidFill>
                <a:latin typeface="+mn-lt"/>
                <a:ea typeface="+mn-ea"/>
                <a:cs typeface="+mn-cs"/>
              </a:rPr>
              <a:t>between</a:t>
            </a:r>
            <a:r>
              <a:rPr lang="de-DE" sz="1200" b="0" i="0" u="none" strike="noStrike" kern="1200" baseline="0" dirty="0" smtClean="0">
                <a:solidFill>
                  <a:schemeClr val="tx1"/>
                </a:solidFill>
                <a:latin typeface="+mn-lt"/>
                <a:ea typeface="+mn-ea"/>
                <a:cs typeface="+mn-cs"/>
              </a:rPr>
              <a:t> different </a:t>
            </a:r>
            <a:r>
              <a:rPr lang="de-DE" sz="1200" b="0" i="0" u="none" strike="noStrike" kern="1200" baseline="0" dirty="0" err="1" smtClean="0">
                <a:solidFill>
                  <a:schemeClr val="tx1"/>
                </a:solidFill>
                <a:latin typeface="+mn-lt"/>
                <a:ea typeface="+mn-ea"/>
                <a:cs typeface="+mn-cs"/>
              </a:rPr>
              <a:t>brain</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regions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captured</a:t>
            </a:r>
            <a:r>
              <a:rPr lang="de-DE" sz="1200" b="0" i="0" u="none" strike="noStrike" kern="1200" baseline="0" dirty="0" smtClean="0">
                <a:solidFill>
                  <a:schemeClr val="tx1"/>
                </a:solidFill>
                <a:latin typeface="+mn-lt"/>
                <a:ea typeface="+mn-ea"/>
                <a:cs typeface="+mn-cs"/>
              </a:rPr>
              <a:t> in MEG </a:t>
            </a:r>
            <a:r>
              <a:rPr lang="de-DE" sz="1200" b="0" i="0" u="none" strike="noStrike" kern="1200" baseline="0" dirty="0" err="1" smtClean="0">
                <a:solidFill>
                  <a:schemeClr val="tx1"/>
                </a:solidFill>
                <a:latin typeface="+mn-lt"/>
                <a:ea typeface="+mn-ea"/>
                <a:cs typeface="+mn-cs"/>
              </a:rPr>
              <a:t>data</a:t>
            </a:r>
            <a:r>
              <a:rPr lang="de-DE" sz="1200" b="0" i="0" u="none" strike="noStrike" kern="1200" baseline="0" dirty="0" smtClean="0">
                <a:solidFill>
                  <a:schemeClr val="tx1"/>
                </a:solidFill>
                <a:latin typeface="+mn-lt"/>
                <a:ea typeface="+mn-ea"/>
                <a:cs typeface="+mn-cs"/>
              </a:rPr>
              <a:t> , (</a:t>
            </a:r>
            <a:r>
              <a:rPr lang="de-DE" sz="1200" b="0" i="0" u="none" strike="noStrike" kern="1200" baseline="0" dirty="0" err="1" smtClean="0">
                <a:solidFill>
                  <a:schemeClr val="tx1"/>
                </a:solidFill>
                <a:latin typeface="+mn-lt"/>
                <a:ea typeface="+mn-ea"/>
                <a:cs typeface="+mn-cs"/>
              </a:rPr>
              <a:t>figure</a:t>
            </a:r>
            <a:r>
              <a:rPr lang="de-DE" sz="1200" b="0" i="0" u="none" strike="noStrike" kern="1200" baseline="0" dirty="0" smtClean="0">
                <a:solidFill>
                  <a:schemeClr val="tx1"/>
                </a:solidFill>
                <a:latin typeface="+mn-lt"/>
                <a:ea typeface="+mn-ea"/>
                <a:cs typeface="+mn-cs"/>
              </a:rPr>
              <a:t> 6).</a:t>
            </a:r>
          </a:p>
          <a:p>
            <a:endParaRPr lang="de-DE" sz="1200" b="0" i="0" u="none" strike="noStrike" kern="1200" baseline="0" dirty="0" smtClean="0">
              <a:solidFill>
                <a:schemeClr val="tx1"/>
              </a:solidFill>
              <a:latin typeface="+mn-lt"/>
              <a:ea typeface="+mn-ea"/>
              <a:cs typeface="+mn-cs"/>
            </a:endParaRPr>
          </a:p>
          <a:p>
            <a:endParaRPr lang="de-DE" sz="1200" b="0" i="0" u="none" strike="noStrike" kern="1200" baseline="0" dirty="0" smtClean="0">
              <a:solidFill>
                <a:schemeClr val="tx1"/>
              </a:solidFill>
              <a:latin typeface="+mn-lt"/>
              <a:ea typeface="+mn-ea"/>
              <a:cs typeface="+mn-cs"/>
            </a:endParaRPr>
          </a:p>
          <a:p>
            <a:r>
              <a:rPr lang="de-DE" dirty="0" err="1" smtClean="0"/>
              <a:t>Buzsaki</a:t>
            </a:r>
            <a:r>
              <a:rPr lang="de-DE" dirty="0" smtClean="0"/>
              <a:t>, G. (2011). </a:t>
            </a:r>
            <a:r>
              <a:rPr lang="de-DE" dirty="0" err="1" smtClean="0"/>
              <a:t>Rhythms</a:t>
            </a:r>
            <a:r>
              <a:rPr lang="de-DE" dirty="0" smtClean="0"/>
              <a:t> </a:t>
            </a:r>
            <a:r>
              <a:rPr lang="de-DE" dirty="0" err="1" smtClean="0"/>
              <a:t>of</a:t>
            </a:r>
            <a:r>
              <a:rPr lang="de-DE" dirty="0" smtClean="0"/>
              <a:t> </a:t>
            </a:r>
            <a:r>
              <a:rPr lang="de-DE" dirty="0" err="1" smtClean="0"/>
              <a:t>the</a:t>
            </a:r>
            <a:r>
              <a:rPr lang="de-DE" dirty="0" smtClean="0"/>
              <a:t> Brain. USA: OUP.</a:t>
            </a:r>
          </a:p>
          <a:p>
            <a:endParaRPr lang="de-DE" dirty="0" smtClean="0"/>
          </a:p>
          <a:p>
            <a:r>
              <a:rPr lang="de-DE" dirty="0" err="1" smtClean="0"/>
              <a:t>Klimesch</a:t>
            </a:r>
            <a:r>
              <a:rPr lang="de-DE" dirty="0" smtClean="0"/>
              <a:t>,</a:t>
            </a:r>
            <a:r>
              <a:rPr lang="de-DE" baseline="0" dirty="0" smtClean="0"/>
              <a:t> W. (2012). A-band </a:t>
            </a:r>
            <a:r>
              <a:rPr lang="de-DE" baseline="0" dirty="0" err="1" smtClean="0"/>
              <a:t>oscillations</a:t>
            </a:r>
            <a:r>
              <a:rPr lang="de-DE" baseline="0" dirty="0" smtClean="0"/>
              <a:t>, </a:t>
            </a:r>
            <a:r>
              <a:rPr lang="de-DE" baseline="0" dirty="0" err="1" smtClean="0"/>
              <a:t>attention</a:t>
            </a:r>
            <a:r>
              <a:rPr lang="de-DE" baseline="0" dirty="0" smtClean="0"/>
              <a:t>, </a:t>
            </a:r>
            <a:r>
              <a:rPr lang="de-DE" baseline="0" dirty="0" err="1" smtClean="0"/>
              <a:t>and</a:t>
            </a:r>
            <a:r>
              <a:rPr lang="de-DE" baseline="0" dirty="0" smtClean="0"/>
              <a:t> </a:t>
            </a:r>
            <a:r>
              <a:rPr lang="de-DE" baseline="0" dirty="0" err="1" smtClean="0"/>
              <a:t>controlled</a:t>
            </a:r>
            <a:r>
              <a:rPr lang="de-DE" baseline="0" dirty="0" smtClean="0"/>
              <a:t> </a:t>
            </a:r>
            <a:r>
              <a:rPr lang="de-DE" baseline="0" dirty="0" err="1" smtClean="0"/>
              <a:t>access</a:t>
            </a:r>
            <a:r>
              <a:rPr lang="de-DE" baseline="0" dirty="0" smtClean="0"/>
              <a:t> </a:t>
            </a:r>
            <a:r>
              <a:rPr lang="de-DE" baseline="0" dirty="0" err="1" smtClean="0"/>
              <a:t>to</a:t>
            </a:r>
            <a:r>
              <a:rPr lang="de-DE" baseline="0" dirty="0" smtClean="0"/>
              <a:t> </a:t>
            </a:r>
            <a:r>
              <a:rPr lang="de-DE" baseline="0" dirty="0" err="1" smtClean="0"/>
              <a:t>stored</a:t>
            </a:r>
            <a:r>
              <a:rPr lang="de-DE" baseline="0" dirty="0" smtClean="0"/>
              <a:t> </a:t>
            </a:r>
            <a:r>
              <a:rPr lang="de-DE" baseline="0" dirty="0" err="1" smtClean="0"/>
              <a:t>information</a:t>
            </a:r>
            <a:r>
              <a:rPr lang="de-DE" baseline="0" dirty="0" smtClean="0"/>
              <a:t>. Trends </a:t>
            </a:r>
            <a:r>
              <a:rPr lang="de-DE" baseline="0" dirty="0" err="1" smtClean="0"/>
              <a:t>Cogn</a:t>
            </a:r>
            <a:r>
              <a:rPr lang="de-DE" baseline="0" dirty="0" smtClean="0"/>
              <a:t> Sci;16:606-17.</a:t>
            </a:r>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29</a:t>
            </a:fld>
            <a:endParaRPr lang="de-DE"/>
          </a:p>
        </p:txBody>
      </p:sp>
    </p:spTree>
    <p:extLst>
      <p:ext uri="{BB962C8B-B14F-4D97-AF65-F5344CB8AC3E}">
        <p14:creationId xmlns:p14="http://schemas.microsoft.com/office/powerpoint/2010/main" val="286713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This </a:t>
            </a:r>
            <a:r>
              <a:rPr lang="de-DE" dirty="0" err="1" smtClean="0"/>
              <a:t>approach</a:t>
            </a:r>
            <a:r>
              <a:rPr lang="de-DE" dirty="0" smtClean="0"/>
              <a:t> </a:t>
            </a:r>
            <a:r>
              <a:rPr lang="de-DE" dirty="0" err="1" smtClean="0"/>
              <a:t>has</a:t>
            </a:r>
            <a:r>
              <a:rPr lang="de-DE" dirty="0" smtClean="0"/>
              <a:t> </a:t>
            </a:r>
            <a:r>
              <a:rPr lang="de-DE" dirty="0" err="1" smtClean="0"/>
              <a:t>been</a:t>
            </a:r>
            <a:r>
              <a:rPr lang="de-DE" dirty="0" smtClean="0"/>
              <a:t> </a:t>
            </a:r>
            <a:r>
              <a:rPr lang="de-DE" dirty="0" err="1" smtClean="0"/>
              <a:t>pioneered</a:t>
            </a:r>
            <a:r>
              <a:rPr lang="de-DE" dirty="0" smtClean="0"/>
              <a:t> </a:t>
            </a:r>
            <a:r>
              <a:rPr lang="de-DE" dirty="0" err="1" smtClean="0"/>
              <a:t>by</a:t>
            </a:r>
            <a:r>
              <a:rPr lang="de-DE" dirty="0" smtClean="0"/>
              <a:t> </a:t>
            </a:r>
            <a:r>
              <a:rPr lang="de-DE" dirty="0" err="1" smtClean="0"/>
              <a:t>fMRI</a:t>
            </a:r>
            <a:r>
              <a:rPr lang="de-DE" dirty="0" smtClean="0"/>
              <a:t> (16) but MEG </a:t>
            </a:r>
            <a:r>
              <a:rPr lang="de-DE" dirty="0" err="1" smtClean="0"/>
              <a:t>now</a:t>
            </a:r>
            <a:r>
              <a:rPr lang="de-DE" dirty="0" smtClean="0"/>
              <a:t> </a:t>
            </a:r>
            <a:r>
              <a:rPr lang="de-DE" dirty="0" err="1" smtClean="0"/>
              <a:t>validates</a:t>
            </a:r>
            <a:r>
              <a:rPr lang="de-DE" dirty="0" smtClean="0"/>
              <a:t> </a:t>
            </a:r>
            <a:r>
              <a:rPr lang="de-DE" dirty="0" err="1" smtClean="0"/>
              <a:t>these</a:t>
            </a:r>
            <a:r>
              <a:rPr lang="de-DE" baseline="0" dirty="0" smtClean="0"/>
              <a:t> </a:t>
            </a:r>
            <a:r>
              <a:rPr lang="de-DE" baseline="0" dirty="0" err="1" smtClean="0"/>
              <a:t>findings</a:t>
            </a:r>
            <a:r>
              <a:rPr lang="de-DE" baseline="0" dirty="0" smtClean="0"/>
              <a:t> in </a:t>
            </a:r>
            <a:r>
              <a:rPr lang="de-DE" baseline="0" dirty="0" err="1" smtClean="0"/>
              <a:t>eliminating</a:t>
            </a:r>
            <a:r>
              <a:rPr lang="de-DE" baseline="0" dirty="0" smtClean="0"/>
              <a:t> </a:t>
            </a:r>
            <a:r>
              <a:rPr lang="de-DE" baseline="0" dirty="0" err="1" smtClean="0"/>
              <a:t>artefactual</a:t>
            </a:r>
            <a:r>
              <a:rPr lang="de-DE" baseline="0" dirty="0" smtClean="0"/>
              <a:t> </a:t>
            </a:r>
            <a:r>
              <a:rPr lang="de-DE" baseline="0" dirty="0" err="1" smtClean="0"/>
              <a:t>explanations</a:t>
            </a:r>
            <a:r>
              <a:rPr lang="de-DE" baseline="0" dirty="0" smtClean="0"/>
              <a:t> </a:t>
            </a:r>
            <a:r>
              <a:rPr lang="de-DE" baseline="0" dirty="0" err="1" smtClean="0"/>
              <a:t>based</a:t>
            </a:r>
            <a:r>
              <a:rPr lang="de-DE" baseline="0" dirty="0" smtClean="0"/>
              <a:t> </a:t>
            </a:r>
            <a:r>
              <a:rPr lang="de-DE" baseline="0" dirty="0" err="1" smtClean="0"/>
              <a:t>solely</a:t>
            </a:r>
            <a:r>
              <a:rPr lang="de-DE" baseline="0" dirty="0" smtClean="0"/>
              <a:t> on </a:t>
            </a:r>
            <a:r>
              <a:rPr lang="de-DE" baseline="0" dirty="0" err="1" smtClean="0"/>
              <a:t>correlated</a:t>
            </a:r>
            <a:r>
              <a:rPr lang="de-DE" baseline="0" dirty="0" smtClean="0"/>
              <a:t> </a:t>
            </a:r>
            <a:r>
              <a:rPr lang="de-DE" baseline="0" dirty="0" err="1" smtClean="0"/>
              <a:t>patterns</a:t>
            </a:r>
            <a:r>
              <a:rPr lang="de-DE" baseline="0" dirty="0" smtClean="0"/>
              <a:t> </a:t>
            </a:r>
            <a:r>
              <a:rPr lang="de-DE" baseline="0" dirty="0" err="1" smtClean="0"/>
              <a:t>of</a:t>
            </a:r>
            <a:r>
              <a:rPr lang="de-DE" baseline="0" dirty="0" smtClean="0"/>
              <a:t> </a:t>
            </a:r>
            <a:r>
              <a:rPr lang="de-DE" baseline="0" dirty="0" err="1" smtClean="0"/>
              <a:t>vascular</a:t>
            </a:r>
            <a:r>
              <a:rPr lang="de-DE" baseline="0" dirty="0" smtClean="0"/>
              <a:t> </a:t>
            </a:r>
            <a:r>
              <a:rPr lang="de-DE" baseline="0" dirty="0" err="1" smtClean="0"/>
              <a:t>activity</a:t>
            </a:r>
            <a:r>
              <a:rPr lang="de-DE" baseline="0" dirty="0" smtClean="0"/>
              <a:t>. MEG also </a:t>
            </a:r>
            <a:r>
              <a:rPr lang="de-DE" baseline="0" dirty="0" err="1" smtClean="0"/>
              <a:t>ofers</a:t>
            </a:r>
            <a:r>
              <a:rPr lang="de-DE" baseline="0" dirty="0" smtClean="0"/>
              <a:t> </a:t>
            </a:r>
            <a:r>
              <a:rPr lang="de-DE" baseline="0" dirty="0" err="1" smtClean="0"/>
              <a:t>the</a:t>
            </a:r>
            <a:r>
              <a:rPr lang="de-DE" baseline="0" dirty="0" smtClean="0"/>
              <a:t> </a:t>
            </a:r>
            <a:r>
              <a:rPr lang="de-DE" baseline="0" dirty="0" err="1" smtClean="0"/>
              <a:t>possibility</a:t>
            </a:r>
            <a:r>
              <a:rPr lang="de-DE" baseline="0" dirty="0" smtClean="0"/>
              <a:t> </a:t>
            </a:r>
            <a:r>
              <a:rPr lang="de-DE" baseline="0" dirty="0" err="1" smtClean="0"/>
              <a:t>of</a:t>
            </a:r>
            <a:r>
              <a:rPr lang="de-DE" baseline="0" dirty="0" smtClean="0"/>
              <a:t> </a:t>
            </a:r>
            <a:r>
              <a:rPr lang="de-DE" baseline="0" dirty="0" err="1" smtClean="0"/>
              <a:t>decomposing</a:t>
            </a:r>
            <a:r>
              <a:rPr lang="de-DE" baseline="0" dirty="0" smtClean="0"/>
              <a:t> </a:t>
            </a:r>
            <a:r>
              <a:rPr lang="de-DE" baseline="0" dirty="0" err="1" smtClean="0"/>
              <a:t>the</a:t>
            </a:r>
            <a:r>
              <a:rPr lang="de-DE" baseline="0" dirty="0" smtClean="0"/>
              <a:t> time-</a:t>
            </a:r>
            <a:r>
              <a:rPr lang="de-DE" baseline="0" dirty="0" err="1" smtClean="0"/>
              <a:t>course</a:t>
            </a:r>
            <a:r>
              <a:rPr lang="de-DE" baseline="0" dirty="0" smtClean="0"/>
              <a:t> </a:t>
            </a:r>
            <a:r>
              <a:rPr lang="de-DE" baseline="0" dirty="0" err="1" smtClean="0"/>
              <a:t>of</a:t>
            </a:r>
            <a:r>
              <a:rPr lang="de-DE" baseline="0" dirty="0" smtClean="0"/>
              <a:t> </a:t>
            </a:r>
            <a:r>
              <a:rPr lang="de-DE" baseline="0" dirty="0" err="1" smtClean="0"/>
              <a:t>communication</a:t>
            </a:r>
            <a:r>
              <a:rPr lang="de-DE" baseline="0" dirty="0" smtClean="0"/>
              <a:t> </a:t>
            </a:r>
            <a:r>
              <a:rPr lang="de-DE" baseline="0" dirty="0" err="1" smtClean="0"/>
              <a:t>between</a:t>
            </a:r>
            <a:r>
              <a:rPr lang="de-DE" baseline="0" dirty="0" smtClean="0"/>
              <a:t> „</a:t>
            </a:r>
            <a:r>
              <a:rPr lang="de-DE" baseline="0" dirty="0" err="1" smtClean="0"/>
              <a:t>nodes</a:t>
            </a:r>
            <a:r>
              <a:rPr lang="de-DE" baseline="0" dirty="0" smtClean="0"/>
              <a:t>“ in such </a:t>
            </a:r>
            <a:r>
              <a:rPr lang="de-DE" baseline="0" dirty="0" err="1" smtClean="0"/>
              <a:t>networks</a:t>
            </a:r>
            <a:r>
              <a:rPr lang="de-DE" baseline="0" dirty="0" smtClean="0"/>
              <a:t>, </a:t>
            </a:r>
            <a:r>
              <a:rPr lang="de-DE" baseline="0" dirty="0" err="1" smtClean="0"/>
              <a:t>assessing</a:t>
            </a:r>
            <a:r>
              <a:rPr lang="de-DE" baseline="0" dirty="0" smtClean="0"/>
              <a:t> </a:t>
            </a:r>
            <a:r>
              <a:rPr lang="de-DE" baseline="0" dirty="0" err="1" smtClean="0"/>
              <a:t>their</a:t>
            </a:r>
            <a:r>
              <a:rPr lang="de-DE" baseline="0" dirty="0" smtClean="0"/>
              <a:t> </a:t>
            </a:r>
            <a:r>
              <a:rPr lang="de-DE" baseline="0" dirty="0" err="1" smtClean="0"/>
              <a:t>functionality</a:t>
            </a:r>
            <a:r>
              <a:rPr lang="de-DE" baseline="0" dirty="0" smtClean="0"/>
              <a:t> </a:t>
            </a:r>
            <a:r>
              <a:rPr lang="de-DE" baseline="0" dirty="0" err="1" smtClean="0"/>
              <a:t>during</a:t>
            </a:r>
            <a:r>
              <a:rPr lang="de-DE" baseline="0" dirty="0" smtClean="0"/>
              <a:t> </a:t>
            </a:r>
            <a:r>
              <a:rPr lang="de-DE" baseline="0" dirty="0" err="1" smtClean="0"/>
              <a:t>task</a:t>
            </a:r>
            <a:r>
              <a:rPr lang="de-DE" baseline="0" dirty="0" smtClean="0"/>
              <a:t> </a:t>
            </a:r>
            <a:r>
              <a:rPr lang="de-DE" baseline="0" dirty="0" err="1" smtClean="0"/>
              <a:t>activity</a:t>
            </a:r>
            <a:r>
              <a:rPr lang="de-DE" baseline="0" dirty="0" smtClean="0"/>
              <a:t>, </a:t>
            </a:r>
            <a:r>
              <a:rPr lang="de-DE" baseline="0" dirty="0" err="1" smtClean="0"/>
              <a:t>and</a:t>
            </a:r>
            <a:r>
              <a:rPr lang="de-DE" baseline="0" dirty="0" smtClean="0"/>
              <a:t> </a:t>
            </a:r>
            <a:r>
              <a:rPr lang="de-DE" baseline="0" dirty="0" err="1" smtClean="0"/>
              <a:t>indeed</a:t>
            </a:r>
            <a:r>
              <a:rPr lang="de-DE" baseline="0" dirty="0" smtClean="0"/>
              <a:t> </a:t>
            </a:r>
            <a:r>
              <a:rPr lang="de-DE" baseline="0" dirty="0" err="1" smtClean="0"/>
              <a:t>describing</a:t>
            </a:r>
            <a:r>
              <a:rPr lang="de-DE" baseline="0" dirty="0" smtClean="0"/>
              <a:t> </a:t>
            </a:r>
            <a:r>
              <a:rPr lang="de-DE" baseline="0" dirty="0" err="1" smtClean="0"/>
              <a:t>their</a:t>
            </a:r>
            <a:r>
              <a:rPr lang="de-DE" baseline="0" dirty="0" smtClean="0"/>
              <a:t> </a:t>
            </a:r>
            <a:r>
              <a:rPr lang="de-DE" baseline="0" dirty="0" err="1" smtClean="0"/>
              <a:t>dyfunction</a:t>
            </a:r>
            <a:r>
              <a:rPr lang="de-DE" baseline="0" dirty="0" smtClean="0"/>
              <a:t> </a:t>
            </a:r>
            <a:r>
              <a:rPr lang="de-DE" baseline="0" dirty="0" err="1" smtClean="0"/>
              <a:t>during</a:t>
            </a:r>
            <a:r>
              <a:rPr lang="de-DE" baseline="0" dirty="0" smtClean="0"/>
              <a:t> neurodegenerative </a:t>
            </a:r>
            <a:r>
              <a:rPr lang="de-DE" baseline="0" dirty="0" err="1" smtClean="0"/>
              <a:t>disease</a:t>
            </a:r>
            <a:r>
              <a:rPr lang="de-DE" baseline="0" dirty="0" smtClean="0"/>
              <a:t> (17),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ultimate</a:t>
            </a:r>
            <a:r>
              <a:rPr lang="de-DE" baseline="0" dirty="0" smtClean="0"/>
              <a:t> </a:t>
            </a:r>
            <a:r>
              <a:rPr lang="de-DE" baseline="0" dirty="0" err="1" smtClean="0"/>
              <a:t>hope</a:t>
            </a:r>
            <a:r>
              <a:rPr lang="de-DE" baseline="0" dirty="0" smtClean="0"/>
              <a:t> </a:t>
            </a:r>
            <a:r>
              <a:rPr lang="de-DE" baseline="0" dirty="0" err="1" smtClean="0"/>
              <a:t>of</a:t>
            </a:r>
            <a:r>
              <a:rPr lang="de-DE" baseline="0" dirty="0" smtClean="0"/>
              <a:t> </a:t>
            </a:r>
            <a:r>
              <a:rPr lang="de-DE" baseline="0" dirty="0" err="1" smtClean="0"/>
              <a:t>developing</a:t>
            </a:r>
            <a:r>
              <a:rPr lang="de-DE" baseline="0" dirty="0" smtClean="0"/>
              <a:t> sensitive </a:t>
            </a:r>
            <a:r>
              <a:rPr lang="de-DE" baseline="0" dirty="0" err="1" smtClean="0"/>
              <a:t>pharmacodynamic</a:t>
            </a:r>
            <a:r>
              <a:rPr lang="de-DE" baseline="0" dirty="0" smtClean="0"/>
              <a:t> </a:t>
            </a:r>
            <a:r>
              <a:rPr lang="de-DE" baseline="0" dirty="0" err="1" smtClean="0"/>
              <a:t>markers</a:t>
            </a:r>
            <a:r>
              <a:rPr lang="de-DE" baseline="0" dirty="0" smtClean="0"/>
              <a:t> </a:t>
            </a:r>
            <a:r>
              <a:rPr lang="de-DE" baseline="0" dirty="0" err="1" smtClean="0"/>
              <a:t>of</a:t>
            </a:r>
            <a:r>
              <a:rPr lang="de-DE" baseline="0" dirty="0" smtClean="0"/>
              <a:t> </a:t>
            </a:r>
            <a:r>
              <a:rPr lang="de-DE" baseline="0" dirty="0" err="1" smtClean="0"/>
              <a:t>therapeutic</a:t>
            </a:r>
            <a:r>
              <a:rPr lang="de-DE" baseline="0" dirty="0" smtClean="0"/>
              <a:t> </a:t>
            </a:r>
            <a:r>
              <a:rPr lang="de-DE" baseline="0" dirty="0" err="1" smtClean="0"/>
              <a:t>response</a:t>
            </a:r>
            <a:r>
              <a:rPr lang="de-DE" baseline="0" dirty="0" smtClean="0"/>
              <a:t>. </a:t>
            </a:r>
          </a:p>
          <a:p>
            <a:endParaRPr lang="de-DE" baseline="0" dirty="0" smtClean="0"/>
          </a:p>
          <a:p>
            <a:r>
              <a:rPr lang="de-DE" baseline="0" dirty="0" smtClean="0"/>
              <a:t>MEG also </a:t>
            </a:r>
            <a:r>
              <a:rPr lang="de-DE" baseline="0" dirty="0" err="1" smtClean="0"/>
              <a:t>offers</a:t>
            </a:r>
            <a:r>
              <a:rPr lang="de-DE" baseline="0" dirty="0" smtClean="0"/>
              <a:t> </a:t>
            </a:r>
            <a:r>
              <a:rPr lang="de-DE" baseline="0" dirty="0" err="1" smtClean="0"/>
              <a:t>information</a:t>
            </a:r>
            <a:r>
              <a:rPr lang="de-DE" baseline="0" dirty="0" smtClean="0"/>
              <a:t> </a:t>
            </a:r>
            <a:r>
              <a:rPr lang="de-DE" baseline="0" dirty="0" err="1" smtClean="0"/>
              <a:t>complementary</a:t>
            </a:r>
            <a:r>
              <a:rPr lang="de-DE" baseline="0" dirty="0" smtClean="0"/>
              <a:t> </a:t>
            </a:r>
            <a:r>
              <a:rPr lang="de-DE" baseline="0" dirty="0" err="1" smtClean="0"/>
              <a:t>to</a:t>
            </a:r>
            <a:r>
              <a:rPr lang="de-DE" baseline="0" dirty="0" smtClean="0"/>
              <a:t> </a:t>
            </a:r>
            <a:r>
              <a:rPr lang="de-DE" baseline="0" dirty="0" err="1" smtClean="0"/>
              <a:t>fMRI</a:t>
            </a:r>
            <a:r>
              <a:rPr lang="de-DE" baseline="0" dirty="0" smtClean="0"/>
              <a:t>; </a:t>
            </a:r>
            <a:r>
              <a:rPr lang="de-DE" baseline="0" dirty="0" err="1" smtClean="0"/>
              <a:t>the</a:t>
            </a:r>
            <a:r>
              <a:rPr lang="de-DE" baseline="0" dirty="0" smtClean="0"/>
              <a:t> </a:t>
            </a:r>
            <a:r>
              <a:rPr lang="de-DE" baseline="0" dirty="0" err="1" smtClean="0"/>
              <a:t>uncertain</a:t>
            </a:r>
            <a:r>
              <a:rPr lang="de-DE" baseline="0" dirty="0" smtClean="0"/>
              <a:t> </a:t>
            </a:r>
            <a:r>
              <a:rPr lang="de-DE" baseline="0" dirty="0" err="1" smtClean="0"/>
              <a:t>impact</a:t>
            </a:r>
            <a:r>
              <a:rPr lang="de-DE" baseline="0" dirty="0" smtClean="0"/>
              <a:t> </a:t>
            </a:r>
            <a:r>
              <a:rPr lang="de-DE" baseline="0" dirty="0" err="1" smtClean="0"/>
              <a:t>of</a:t>
            </a:r>
            <a:r>
              <a:rPr lang="de-DE" baseline="0" dirty="0" smtClean="0"/>
              <a:t> </a:t>
            </a:r>
            <a:r>
              <a:rPr lang="de-DE" baseline="0" dirty="0" err="1" smtClean="0"/>
              <a:t>disease</a:t>
            </a:r>
            <a:r>
              <a:rPr lang="de-DE" baseline="0" dirty="0" smtClean="0"/>
              <a:t> on </a:t>
            </a:r>
            <a:r>
              <a:rPr lang="de-DE" baseline="0" dirty="0" err="1" smtClean="0"/>
              <a:t>the</a:t>
            </a:r>
            <a:r>
              <a:rPr lang="de-DE" baseline="0" dirty="0" smtClean="0"/>
              <a:t> time </a:t>
            </a:r>
            <a:r>
              <a:rPr lang="de-DE" baseline="0" dirty="0" err="1" smtClean="0"/>
              <a:t>course</a:t>
            </a:r>
            <a:r>
              <a:rPr lang="de-DE" baseline="0" dirty="0" smtClean="0"/>
              <a:t> </a:t>
            </a:r>
            <a:r>
              <a:rPr lang="de-DE" baseline="0" dirty="0" err="1" smtClean="0"/>
              <a:t>of</a:t>
            </a:r>
            <a:r>
              <a:rPr lang="de-DE" baseline="0" dirty="0" smtClean="0"/>
              <a:t> </a:t>
            </a:r>
            <a:r>
              <a:rPr lang="de-DE" baseline="0" dirty="0" err="1" smtClean="0"/>
              <a:t>the</a:t>
            </a:r>
            <a:r>
              <a:rPr lang="de-DE" baseline="0" dirty="0" smtClean="0"/>
              <a:t> BOLD </a:t>
            </a:r>
            <a:r>
              <a:rPr lang="de-DE" baseline="0" dirty="0" err="1" smtClean="0"/>
              <a:t>haemodynamic</a:t>
            </a:r>
            <a:r>
              <a:rPr lang="de-DE" baseline="0" dirty="0" smtClean="0"/>
              <a:t> </a:t>
            </a:r>
            <a:r>
              <a:rPr lang="de-DE" baseline="0" dirty="0" err="1" smtClean="0"/>
              <a:t>response</a:t>
            </a:r>
            <a:r>
              <a:rPr lang="de-DE" baseline="0" dirty="0" smtClean="0"/>
              <a:t> </a:t>
            </a:r>
            <a:r>
              <a:rPr lang="de-DE" baseline="0" dirty="0" err="1" smtClean="0"/>
              <a:t>function</a:t>
            </a:r>
            <a:r>
              <a:rPr lang="de-DE" baseline="0" dirty="0" smtClean="0"/>
              <a:t> </a:t>
            </a:r>
            <a:r>
              <a:rPr lang="de-DE" baseline="0" dirty="0" err="1" smtClean="0"/>
              <a:t>encourages</a:t>
            </a:r>
            <a:r>
              <a:rPr lang="de-DE" baseline="0" dirty="0" smtClean="0"/>
              <a:t> multimodal </a:t>
            </a:r>
            <a:r>
              <a:rPr lang="de-DE" baseline="0" dirty="0" err="1" smtClean="0"/>
              <a:t>data</a:t>
            </a:r>
            <a:r>
              <a:rPr lang="de-DE" baseline="0" dirty="0" smtClean="0"/>
              <a:t> </a:t>
            </a:r>
            <a:r>
              <a:rPr lang="de-DE" baseline="0" dirty="0" err="1" smtClean="0"/>
              <a:t>acquisition</a:t>
            </a:r>
            <a:r>
              <a:rPr lang="de-DE" baseline="0" dirty="0" smtClean="0"/>
              <a:t> </a:t>
            </a:r>
            <a:r>
              <a:rPr lang="de-DE" baseline="0" dirty="0" err="1" smtClean="0"/>
              <a:t>during</a:t>
            </a:r>
            <a:r>
              <a:rPr lang="de-DE" baseline="0" dirty="0" smtClean="0"/>
              <a:t> </a:t>
            </a:r>
            <a:r>
              <a:rPr lang="de-DE" baseline="0" dirty="0" err="1" smtClean="0"/>
              <a:t>brain</a:t>
            </a:r>
            <a:r>
              <a:rPr lang="de-DE" baseline="0" dirty="0" smtClean="0"/>
              <a:t> </a:t>
            </a:r>
            <a:r>
              <a:rPr lang="de-DE" baseline="0" dirty="0" err="1" smtClean="0"/>
              <a:t>activation</a:t>
            </a:r>
            <a:r>
              <a:rPr lang="de-DE" baseline="0" dirty="0" smtClean="0"/>
              <a:t> (</a:t>
            </a:r>
            <a:r>
              <a:rPr lang="de-DE" baseline="0" dirty="0" err="1" smtClean="0"/>
              <a:t>by</a:t>
            </a:r>
            <a:r>
              <a:rPr lang="de-DE" baseline="0" dirty="0" smtClean="0"/>
              <a:t> </a:t>
            </a:r>
            <a:r>
              <a:rPr lang="de-DE" baseline="0" dirty="0" err="1" smtClean="0"/>
              <a:t>necessity</a:t>
            </a:r>
            <a:r>
              <a:rPr lang="de-DE" baseline="0" dirty="0" smtClean="0"/>
              <a:t> non-</a:t>
            </a:r>
            <a:r>
              <a:rPr lang="de-DE" baseline="0" dirty="0" err="1" smtClean="0"/>
              <a:t>concurrent</a:t>
            </a:r>
            <a:r>
              <a:rPr lang="de-DE" baseline="0" dirty="0" smtClean="0"/>
              <a:t>, </a:t>
            </a:r>
            <a:r>
              <a:rPr lang="de-DE" baseline="0" dirty="0" err="1" smtClean="0"/>
              <a:t>as</a:t>
            </a:r>
            <a:r>
              <a:rPr lang="de-DE" baseline="0" dirty="0" smtClean="0"/>
              <a:t> MEG </a:t>
            </a:r>
            <a:r>
              <a:rPr lang="de-DE" baseline="0" dirty="0" err="1" smtClean="0"/>
              <a:t>and</a:t>
            </a:r>
            <a:r>
              <a:rPr lang="de-DE" baseline="0" dirty="0" smtClean="0"/>
              <a:t> </a:t>
            </a:r>
            <a:r>
              <a:rPr lang="de-DE" baseline="0" dirty="0" err="1" smtClean="0"/>
              <a:t>fMRI</a:t>
            </a:r>
            <a:r>
              <a:rPr lang="de-DE" baseline="0" dirty="0" smtClean="0"/>
              <a:t> </a:t>
            </a:r>
            <a:r>
              <a:rPr lang="de-DE" baseline="0" dirty="0" err="1" smtClean="0"/>
              <a:t>cannot</a:t>
            </a:r>
            <a:r>
              <a:rPr lang="de-DE" baseline="0" dirty="0" smtClean="0"/>
              <a:t> </a:t>
            </a:r>
            <a:r>
              <a:rPr lang="de-DE" baseline="0" dirty="0" err="1" smtClean="0"/>
              <a:t>be</a:t>
            </a:r>
            <a:r>
              <a:rPr lang="de-DE" baseline="0" dirty="0" smtClean="0"/>
              <a:t> </a:t>
            </a:r>
            <a:r>
              <a:rPr lang="de-DE" baseline="0" dirty="0" err="1" smtClean="0"/>
              <a:t>acquired</a:t>
            </a:r>
            <a:r>
              <a:rPr lang="de-DE" baseline="0" dirty="0" smtClean="0"/>
              <a:t> </a:t>
            </a:r>
            <a:r>
              <a:rPr lang="de-DE" baseline="0" dirty="0" err="1" smtClean="0"/>
              <a:t>simultaneasiously</a:t>
            </a:r>
            <a:r>
              <a:rPr lang="de-DE" baseline="0" dirty="0" smtClean="0"/>
              <a:t>) (18). </a:t>
            </a:r>
          </a:p>
          <a:p>
            <a:endParaRPr lang="de-DE" baseline="0" dirty="0" smtClean="0"/>
          </a:p>
          <a:p>
            <a:endParaRPr lang="de-DE" baseline="0" dirty="0" smtClean="0"/>
          </a:p>
          <a:p>
            <a:r>
              <a:rPr lang="de-DE" baseline="0" dirty="0" smtClean="0"/>
              <a:t>ALZHEIMER: </a:t>
            </a:r>
          </a:p>
          <a:p>
            <a:endParaRPr lang="de-DE" baseline="0" dirty="0" smtClean="0"/>
          </a:p>
          <a:p>
            <a:pPr lvl="2"/>
            <a:r>
              <a:rPr lang="de-DE" dirty="0" smtClean="0"/>
              <a:t>Event-</a:t>
            </a:r>
            <a:r>
              <a:rPr lang="de-DE" dirty="0" err="1" smtClean="0"/>
              <a:t>related</a:t>
            </a:r>
            <a:r>
              <a:rPr lang="de-DE" dirty="0" smtClean="0"/>
              <a:t> MEG </a:t>
            </a:r>
            <a:r>
              <a:rPr lang="de-DE" dirty="0" err="1" smtClean="0"/>
              <a:t>reveiled</a:t>
            </a:r>
            <a:r>
              <a:rPr lang="de-DE" dirty="0" smtClean="0"/>
              <a:t> sign. </a:t>
            </a:r>
            <a:r>
              <a:rPr lang="de-DE" dirty="0" err="1" smtClean="0"/>
              <a:t>Delayed</a:t>
            </a:r>
            <a:r>
              <a:rPr lang="de-DE" dirty="0" smtClean="0"/>
              <a:t> </a:t>
            </a:r>
            <a:r>
              <a:rPr lang="de-DE" dirty="0" err="1" smtClean="0"/>
              <a:t>and</a:t>
            </a:r>
            <a:r>
              <a:rPr lang="de-DE" dirty="0" smtClean="0"/>
              <a:t> </a:t>
            </a:r>
            <a:r>
              <a:rPr lang="de-DE" dirty="0" err="1" smtClean="0"/>
              <a:t>stronger</a:t>
            </a:r>
            <a:r>
              <a:rPr lang="de-DE" dirty="0" smtClean="0"/>
              <a:t> </a:t>
            </a:r>
            <a:r>
              <a:rPr lang="de-DE" dirty="0" err="1" smtClean="0"/>
              <a:t>amplitude</a:t>
            </a:r>
            <a:r>
              <a:rPr lang="de-DE" dirty="0" smtClean="0"/>
              <a:t> </a:t>
            </a:r>
            <a:r>
              <a:rPr lang="de-DE" dirty="0" err="1" smtClean="0"/>
              <a:t>alpha</a:t>
            </a:r>
            <a:r>
              <a:rPr lang="de-DE" dirty="0" smtClean="0"/>
              <a:t> </a:t>
            </a:r>
            <a:r>
              <a:rPr lang="de-DE" dirty="0" err="1" smtClean="0"/>
              <a:t>desynchronisation</a:t>
            </a:r>
            <a:r>
              <a:rPr lang="de-DE" dirty="0" smtClean="0"/>
              <a:t> </a:t>
            </a:r>
            <a:r>
              <a:rPr lang="de-DE" dirty="0" err="1" smtClean="0"/>
              <a:t>during</a:t>
            </a:r>
            <a:r>
              <a:rPr lang="de-DE" dirty="0" smtClean="0"/>
              <a:t> </a:t>
            </a:r>
            <a:r>
              <a:rPr lang="de-DE" dirty="0" err="1" smtClean="0"/>
              <a:t>visual</a:t>
            </a:r>
            <a:r>
              <a:rPr lang="de-DE" dirty="0" smtClean="0"/>
              <a:t> </a:t>
            </a:r>
            <a:r>
              <a:rPr lang="de-DE" dirty="0" err="1" smtClean="0"/>
              <a:t>working</a:t>
            </a:r>
            <a:r>
              <a:rPr lang="de-DE" dirty="0" smtClean="0"/>
              <a:t> </a:t>
            </a:r>
            <a:r>
              <a:rPr lang="de-DE" dirty="0" err="1" smtClean="0"/>
              <a:t>memory</a:t>
            </a:r>
            <a:endParaRPr lang="de-DE" dirty="0" smtClean="0"/>
          </a:p>
          <a:p>
            <a:pPr lvl="2"/>
            <a:r>
              <a:rPr lang="de-DE" dirty="0" smtClean="0"/>
              <a:t>E.g. </a:t>
            </a:r>
            <a:r>
              <a:rPr lang="de-DE" dirty="0" err="1" smtClean="0"/>
              <a:t>loss</a:t>
            </a:r>
            <a:r>
              <a:rPr lang="de-DE" dirty="0" smtClean="0"/>
              <a:t> </a:t>
            </a:r>
            <a:r>
              <a:rPr lang="de-DE" dirty="0" err="1" smtClean="0"/>
              <a:t>of</a:t>
            </a:r>
            <a:r>
              <a:rPr lang="de-DE" dirty="0" smtClean="0"/>
              <a:t> </a:t>
            </a:r>
            <a:r>
              <a:rPr lang="de-DE" dirty="0" err="1" smtClean="0"/>
              <a:t>long-distance</a:t>
            </a:r>
            <a:r>
              <a:rPr lang="de-DE" dirty="0" smtClean="0"/>
              <a:t> </a:t>
            </a:r>
            <a:r>
              <a:rPr lang="de-DE" dirty="0" err="1" smtClean="0"/>
              <a:t>interhemispheric</a:t>
            </a:r>
            <a:r>
              <a:rPr lang="de-DE" dirty="0" smtClean="0"/>
              <a:t> </a:t>
            </a:r>
            <a:r>
              <a:rPr lang="de-DE" dirty="0" err="1" smtClean="0"/>
              <a:t>connectivity</a:t>
            </a:r>
            <a:endParaRPr lang="de-DE" dirty="0" smtClean="0"/>
          </a:p>
          <a:p>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30</a:t>
            </a:fld>
            <a:endParaRPr lang="de-DE"/>
          </a:p>
        </p:txBody>
      </p:sp>
    </p:spTree>
    <p:extLst>
      <p:ext uri="{BB962C8B-B14F-4D97-AF65-F5344CB8AC3E}">
        <p14:creationId xmlns:p14="http://schemas.microsoft.com/office/powerpoint/2010/main" val="30293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3</a:t>
            </a:fld>
            <a:endParaRPr lang="de-DE"/>
          </a:p>
        </p:txBody>
      </p:sp>
    </p:spTree>
    <p:extLst>
      <p:ext uri="{BB962C8B-B14F-4D97-AF65-F5344CB8AC3E}">
        <p14:creationId xmlns:p14="http://schemas.microsoft.com/office/powerpoint/2010/main" val="2114504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EEG –</a:t>
            </a:r>
            <a:r>
              <a:rPr lang="en-US" baseline="0" dirty="0" smtClean="0"/>
              <a:t> signals may be </a:t>
            </a:r>
            <a:r>
              <a:rPr lang="en-US" baseline="0" dirty="0" err="1" smtClean="0"/>
              <a:t>distoryed</a:t>
            </a:r>
            <a:r>
              <a:rPr lang="en-US" baseline="0" dirty="0" smtClean="0"/>
              <a:t> </a:t>
            </a:r>
          </a:p>
          <a:p>
            <a:r>
              <a:rPr lang="en-US" baseline="0" dirty="0" smtClean="0"/>
              <a:t>	- sensitive to both radial and temporal resolution </a:t>
            </a:r>
          </a:p>
          <a:p>
            <a:r>
              <a:rPr lang="en-US" baseline="0" dirty="0" smtClean="0"/>
              <a:t>	temporal resolution</a:t>
            </a:r>
          </a:p>
          <a:p>
            <a:r>
              <a:rPr lang="en-US" baseline="0" dirty="0" smtClean="0"/>
              <a:t>	non-invasive</a:t>
            </a:r>
          </a:p>
          <a:p>
            <a:r>
              <a:rPr lang="en-US" baseline="0" dirty="0" smtClean="0"/>
              <a:t>	quiet</a:t>
            </a:r>
          </a:p>
          <a:p>
            <a:r>
              <a:rPr lang="en-US" baseline="0" dirty="0" smtClean="0"/>
              <a:t>	cheap</a:t>
            </a:r>
          </a:p>
          <a:p>
            <a:r>
              <a:rPr lang="en-US" baseline="0" dirty="0" smtClean="0"/>
              <a:t>	clinical implications</a:t>
            </a:r>
          </a:p>
          <a:p>
            <a:endParaRPr lang="en-US" baseline="0" dirty="0" smtClean="0"/>
          </a:p>
          <a:p>
            <a:r>
              <a:rPr lang="en-US" baseline="0" dirty="0" smtClean="0"/>
              <a:t>BOTH EEG AND MEG USE THE SAME UNDERLYING SIGNALS BUT DIFFERENT OUTPUTS </a:t>
            </a:r>
          </a:p>
          <a:p>
            <a:pPr marL="171450" indent="-171450">
              <a:buFontTx/>
              <a:buChar char="-"/>
            </a:pPr>
            <a:r>
              <a:rPr lang="en-US" baseline="0" dirty="0" smtClean="0"/>
              <a:t>Disadvantages – preparation</a:t>
            </a:r>
          </a:p>
          <a:p>
            <a:pPr marL="2000250" lvl="4" indent="-171450">
              <a:buFontTx/>
              <a:buChar char="-"/>
            </a:pPr>
            <a:r>
              <a:rPr lang="en-US" baseline="0" dirty="0" smtClean="0"/>
              <a:t>Skin resistance</a:t>
            </a:r>
          </a:p>
          <a:p>
            <a:pPr marL="1543050" lvl="3" indent="-171450">
              <a:buFontTx/>
              <a:buChar char="-"/>
            </a:pPr>
            <a:r>
              <a:rPr lang="en-US" baseline="0" dirty="0" smtClean="0"/>
              <a:t>Current distortion </a:t>
            </a:r>
          </a:p>
          <a:p>
            <a:pPr marL="1543050" lvl="3" indent="-171450">
              <a:buFontTx/>
              <a:buChar char="-"/>
            </a:pPr>
            <a:r>
              <a:rPr lang="en-US" baseline="0" dirty="0" smtClean="0"/>
              <a:t>Noise from bad grounding  </a:t>
            </a:r>
          </a:p>
          <a:p>
            <a:pPr marL="1543050" lvl="3" indent="-171450">
              <a:buFontTx/>
              <a:buChar char="-"/>
            </a:pPr>
            <a:r>
              <a:rPr lang="en-US" baseline="0" dirty="0" smtClean="0"/>
              <a:t>Spatial resolution – don</a:t>
            </a:r>
            <a:r>
              <a:rPr lang="uk-UA" baseline="0" dirty="0" smtClean="0"/>
              <a:t>’</a:t>
            </a:r>
            <a:r>
              <a:rPr lang="en-US" baseline="0" dirty="0" smtClean="0"/>
              <a:t>t know exactly where the current is coming from </a:t>
            </a:r>
          </a:p>
          <a:p>
            <a:pPr marL="1543050" lvl="3" indent="-171450">
              <a:buFontTx/>
              <a:buChar char="-"/>
            </a:pPr>
            <a:r>
              <a:rPr lang="en-US" baseline="0" dirty="0" smtClean="0"/>
              <a:t>So to over come this, you can correlate EEG with fMRI</a:t>
            </a:r>
          </a:p>
          <a:p>
            <a:pPr marL="1543050" lvl="3" indent="-171450">
              <a:buFontTx/>
              <a:buChar char="-"/>
            </a:pPr>
            <a:endParaRPr lang="en-US" baseline="0" dirty="0" smtClean="0"/>
          </a:p>
          <a:p>
            <a:pPr marL="1371600" lvl="3" indent="0">
              <a:buFontTx/>
              <a:buNone/>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31</a:t>
            </a:fld>
            <a:endParaRPr lang="de-DE"/>
          </a:p>
        </p:txBody>
      </p:sp>
    </p:spTree>
    <p:extLst>
      <p:ext uri="{BB962C8B-B14F-4D97-AF65-F5344CB8AC3E}">
        <p14:creationId xmlns:p14="http://schemas.microsoft.com/office/powerpoint/2010/main" val="583516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60771DB-E72E-45D4-8D78-D4A8F3E9089F}" type="slidenum">
              <a:rPr lang="de-DE" smtClean="0"/>
              <a:t>35</a:t>
            </a:fld>
            <a:endParaRPr lang="de-DE"/>
          </a:p>
        </p:txBody>
      </p:sp>
    </p:spTree>
    <p:extLst>
      <p:ext uri="{BB962C8B-B14F-4D97-AF65-F5344CB8AC3E}">
        <p14:creationId xmlns:p14="http://schemas.microsoft.com/office/powerpoint/2010/main" val="3132996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60771DB-E72E-45D4-8D78-D4A8F3E9089F}" type="slidenum">
              <a:rPr lang="de-DE" smtClean="0"/>
              <a:t>36</a:t>
            </a:fld>
            <a:endParaRPr lang="de-DE"/>
          </a:p>
        </p:txBody>
      </p:sp>
    </p:spTree>
    <p:extLst>
      <p:ext uri="{BB962C8B-B14F-4D97-AF65-F5344CB8AC3E}">
        <p14:creationId xmlns:p14="http://schemas.microsoft.com/office/powerpoint/2010/main" val="251647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mn-lt"/>
                <a:ea typeface="+mn-ea"/>
                <a:cs typeface="+mn-cs"/>
              </a:rPr>
              <a:t>The simpler </a:t>
            </a:r>
            <a:r>
              <a:rPr lang="de-DE" sz="1200" b="0" i="0" u="none" strike="noStrike" kern="1200" baseline="0" dirty="0" err="1" smtClean="0">
                <a:solidFill>
                  <a:schemeClr val="tx1"/>
                </a:solidFill>
                <a:latin typeface="+mn-lt"/>
                <a:ea typeface="+mn-ea"/>
                <a:cs typeface="+mn-cs"/>
              </a:rPr>
              <a:t>models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are</a:t>
            </a:r>
            <a:r>
              <a:rPr lang="de-DE" sz="1200" b="0" i="0" u="none" strike="noStrike" kern="1200" baseline="0" dirty="0" smtClean="0">
                <a:solidFill>
                  <a:schemeClr val="tx1"/>
                </a:solidFill>
                <a:latin typeface="+mn-lt"/>
                <a:ea typeface="+mn-ea"/>
                <a:cs typeface="+mn-cs"/>
              </a:rPr>
              <a:t> not </a:t>
            </a:r>
            <a:r>
              <a:rPr lang="de-DE" sz="1200" b="0" i="0" u="none" strike="noStrike" kern="1200" baseline="0" dirty="0" err="1" smtClean="0">
                <a:solidFill>
                  <a:schemeClr val="tx1"/>
                </a:solidFill>
                <a:latin typeface="+mn-lt"/>
                <a:ea typeface="+mn-ea"/>
                <a:cs typeface="+mn-cs"/>
              </a:rPr>
              <a:t>sucient</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to</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predict</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electric</a:t>
            </a:r>
            <a:r>
              <a:rPr lang="de-DE" sz="1200" b="0" i="0" u="none" strike="noStrike" kern="1200" baseline="0" dirty="0" smtClean="0">
                <a:solidFill>
                  <a:schemeClr val="tx1"/>
                </a:solidFill>
                <a:latin typeface="+mn-lt"/>
                <a:ea typeface="+mn-ea"/>
                <a:cs typeface="+mn-cs"/>
              </a:rPr>
              <a:t> potential </a:t>
            </a:r>
            <a:r>
              <a:rPr lang="de-DE" sz="1200" b="0" i="0" u="none" strike="noStrike" kern="1200" baseline="0" dirty="0" err="1" smtClean="0">
                <a:solidFill>
                  <a:schemeClr val="tx1"/>
                </a:solidFill>
                <a:latin typeface="+mn-lt"/>
                <a:ea typeface="+mn-ea"/>
                <a:cs typeface="+mn-cs"/>
              </a:rPr>
              <a:t>dierences</a:t>
            </a:r>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at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scalp</a:t>
            </a:r>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Complex</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models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are</a:t>
            </a:r>
            <a:r>
              <a:rPr lang="de-DE" sz="1200" b="0" i="0" u="none" strike="noStrike" kern="1200" baseline="0" dirty="0" smtClean="0">
                <a:solidFill>
                  <a:schemeClr val="tx1"/>
                </a:solidFill>
                <a:latin typeface="+mn-lt"/>
                <a:ea typeface="+mn-ea"/>
                <a:cs typeface="+mn-cs"/>
              </a:rPr>
              <a:t> (1) </a:t>
            </a:r>
            <a:r>
              <a:rPr lang="de-DE" sz="1200" b="0" i="0" u="none" strike="noStrike" kern="1200" baseline="0" dirty="0" err="1" smtClean="0">
                <a:solidFill>
                  <a:schemeClr val="tx1"/>
                </a:solidFill>
                <a:latin typeface="+mn-lt"/>
                <a:ea typeface="+mn-ea"/>
                <a:cs typeface="+mn-cs"/>
              </a:rPr>
              <a:t>computationally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more</a:t>
            </a:r>
            <a:r>
              <a:rPr lang="de-DE" sz="1200" b="0" i="0" u="none" strike="noStrike" kern="1200" baseline="0" dirty="0" smtClean="0">
                <a:solidFill>
                  <a:schemeClr val="tx1"/>
                </a:solidFill>
                <a:latin typeface="+mn-lt"/>
                <a:ea typeface="+mn-ea"/>
                <a:cs typeface="+mn-cs"/>
              </a:rPr>
              <a:t> expensive </a:t>
            </a:r>
            <a:r>
              <a:rPr lang="de-DE" sz="1200" b="0" i="0" u="none" strike="noStrike" kern="1200" baseline="0" dirty="0" err="1" smtClean="0">
                <a:solidFill>
                  <a:schemeClr val="tx1"/>
                </a:solidFill>
                <a:latin typeface="+mn-lt"/>
                <a:ea typeface="+mn-ea"/>
                <a:cs typeface="+mn-cs"/>
              </a:rPr>
              <a:t>and</a:t>
            </a:r>
            <a:r>
              <a:rPr lang="de-DE" sz="1200" b="0" i="0" u="none" strike="noStrike" kern="1200" baseline="0" dirty="0" smtClean="0">
                <a:solidFill>
                  <a:schemeClr val="tx1"/>
                </a:solidFill>
                <a:latin typeface="+mn-lt"/>
                <a:ea typeface="+mn-ea"/>
                <a:cs typeface="+mn-cs"/>
              </a:rPr>
              <a:t> (2) </a:t>
            </a:r>
            <a:r>
              <a:rPr lang="de-DE" sz="1200" b="0" i="0" u="none" strike="noStrike" kern="1200" baseline="0" dirty="0" err="1" smtClean="0">
                <a:solidFill>
                  <a:schemeClr val="tx1"/>
                </a:solidFill>
                <a:latin typeface="+mn-lt"/>
                <a:ea typeface="+mn-ea"/>
                <a:cs typeface="+mn-cs"/>
              </a:rPr>
              <a:t>require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more</a:t>
            </a:r>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err="1" smtClean="0">
                <a:solidFill>
                  <a:schemeClr val="tx1"/>
                </a:solidFill>
                <a:latin typeface="+mn-lt"/>
                <a:ea typeface="+mn-ea"/>
                <a:cs typeface="+mn-cs"/>
              </a:rPr>
              <a:t>prior</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knowledge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about</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anatomy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and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conductivity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values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and</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might</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be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prone</a:t>
            </a:r>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err="1" smtClean="0">
                <a:solidFill>
                  <a:schemeClr val="tx1"/>
                </a:solidFill>
                <a:latin typeface="+mn-lt"/>
                <a:ea typeface="+mn-ea"/>
                <a:cs typeface="+mn-cs"/>
              </a:rPr>
              <a:t>to</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approximation</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errors</a:t>
            </a:r>
            <a:endParaRPr lang="de-DE" dirty="0"/>
          </a:p>
        </p:txBody>
      </p:sp>
      <p:sp>
        <p:nvSpPr>
          <p:cNvPr id="4" name="Foliennummernplatzhalter 3"/>
          <p:cNvSpPr>
            <a:spLocks noGrp="1"/>
          </p:cNvSpPr>
          <p:nvPr>
            <p:ph type="sldNum" sz="quarter" idx="10"/>
          </p:nvPr>
        </p:nvSpPr>
        <p:spPr/>
        <p:txBody>
          <a:bodyPr/>
          <a:lstStyle/>
          <a:p>
            <a:fld id="{E60771DB-E72E-45D4-8D78-D4A8F3E9089F}" type="slidenum">
              <a:rPr lang="de-DE" smtClean="0"/>
              <a:t>41</a:t>
            </a:fld>
            <a:endParaRPr lang="de-DE"/>
          </a:p>
        </p:txBody>
      </p:sp>
    </p:spTree>
    <p:extLst>
      <p:ext uri="{BB962C8B-B14F-4D97-AF65-F5344CB8AC3E}">
        <p14:creationId xmlns:p14="http://schemas.microsoft.com/office/powerpoint/2010/main" val="157771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60771DB-E72E-45D4-8D78-D4A8F3E9089F}" type="slidenum">
              <a:rPr lang="de-DE" smtClean="0"/>
              <a:t>4</a:t>
            </a:fld>
            <a:endParaRPr lang="de-DE"/>
          </a:p>
        </p:txBody>
      </p:sp>
    </p:spTree>
    <p:extLst>
      <p:ext uri="{BB962C8B-B14F-4D97-AF65-F5344CB8AC3E}">
        <p14:creationId xmlns:p14="http://schemas.microsoft.com/office/powerpoint/2010/main" val="71390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60771DB-E72E-45D4-8D78-D4A8F3E9089F}" type="slidenum">
              <a:rPr lang="de-DE" smtClean="0"/>
              <a:t>5</a:t>
            </a:fld>
            <a:endParaRPr lang="de-DE"/>
          </a:p>
        </p:txBody>
      </p:sp>
    </p:spTree>
    <p:extLst>
      <p:ext uri="{BB962C8B-B14F-4D97-AF65-F5344CB8AC3E}">
        <p14:creationId xmlns:p14="http://schemas.microsoft.com/office/powerpoint/2010/main" val="695559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6</a:t>
            </a:fld>
            <a:endParaRPr lang="de-DE"/>
          </a:p>
        </p:txBody>
      </p:sp>
    </p:spTree>
    <p:extLst>
      <p:ext uri="{BB962C8B-B14F-4D97-AF65-F5344CB8AC3E}">
        <p14:creationId xmlns:p14="http://schemas.microsoft.com/office/powerpoint/2010/main" val="54677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7</a:t>
            </a:fld>
            <a:endParaRPr lang="de-DE"/>
          </a:p>
        </p:txBody>
      </p:sp>
    </p:spTree>
    <p:extLst>
      <p:ext uri="{BB962C8B-B14F-4D97-AF65-F5344CB8AC3E}">
        <p14:creationId xmlns:p14="http://schemas.microsoft.com/office/powerpoint/2010/main" val="39478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8</a:t>
            </a:fld>
            <a:endParaRPr lang="de-DE"/>
          </a:p>
        </p:txBody>
      </p:sp>
    </p:spTree>
    <p:extLst>
      <p:ext uri="{BB962C8B-B14F-4D97-AF65-F5344CB8AC3E}">
        <p14:creationId xmlns:p14="http://schemas.microsoft.com/office/powerpoint/2010/main" val="1791792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10</a:t>
            </a:fld>
            <a:endParaRPr lang="de-DE"/>
          </a:p>
        </p:txBody>
      </p:sp>
    </p:spTree>
    <p:extLst>
      <p:ext uri="{BB962C8B-B14F-4D97-AF65-F5344CB8AC3E}">
        <p14:creationId xmlns:p14="http://schemas.microsoft.com/office/powerpoint/2010/main" val="736031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60771DB-E72E-45D4-8D78-D4A8F3E9089F}" type="slidenum">
              <a:rPr lang="de-DE" smtClean="0"/>
              <a:t>11</a:t>
            </a:fld>
            <a:endParaRPr lang="de-DE"/>
          </a:p>
        </p:txBody>
      </p:sp>
    </p:spTree>
    <p:extLst>
      <p:ext uri="{BB962C8B-B14F-4D97-AF65-F5344CB8AC3E}">
        <p14:creationId xmlns:p14="http://schemas.microsoft.com/office/powerpoint/2010/main" val="65420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de-DE" smtClean="0"/>
              <a:t>Titelmasterformat durch Klicken bearbeiten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8E59FAC4-19CE-48F2-BB49-B9C24DB74D6F}" type="datetime1">
              <a:rPr lang="en-US" smtClean="0"/>
              <a:t>2/19/2016</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abild mit Beschriftung">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07F38E0A-FC62-4F1D-9CE5-932EAA1C6B55}" type="datetime1">
              <a:rPr lang="en-US" smtClean="0"/>
              <a:t>2/19/2016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de-DE" smtClean="0"/>
              <a:t>Titelmasterformat durch Klicken bearbeiten</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4" name="Date Placeholder 3"/>
          <p:cNvSpPr>
            <a:spLocks noGrp="1"/>
          </p:cNvSpPr>
          <p:nvPr>
            <p:ph type="dt" sz="half" idx="10"/>
          </p:nvPr>
        </p:nvSpPr>
        <p:spPr/>
        <p:txBody>
          <a:bodyPr/>
          <a:lstStyle/>
          <a:p>
            <a:fld id="{15075D44-D67A-47A6-9427-E2245584ED5F}" type="datetime1">
              <a:rPr lang="en-US" smtClean="0"/>
              <a:t>2/19/2016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de-DE" smtClean="0"/>
              <a:t>Titelmasterformat durch Klicken bearbeiten</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de-DE" smtClean="0"/>
              <a:t>Textmasterformat bearbeiten</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4" name="Date Placeholder 3"/>
          <p:cNvSpPr>
            <a:spLocks noGrp="1"/>
          </p:cNvSpPr>
          <p:nvPr>
            <p:ph type="dt" sz="half" idx="10"/>
          </p:nvPr>
        </p:nvSpPr>
        <p:spPr/>
        <p:txBody>
          <a:bodyPr/>
          <a:lstStyle/>
          <a:p>
            <a:fld id="{77740ECE-1376-4B7A-9025-8C5881FAC3D7}" type="datetime1">
              <a:rPr lang="en-US" smtClean="0"/>
              <a:t>2/19/2016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114E9AFF-CDF8-4E88-A647-8FCE1D685B44}" type="datetime1">
              <a:rPr lang="en-US" smtClean="0"/>
              <a:t>2/19/2016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F074E43-3005-4FDA-B7E1-95BAAA5E5685}" type="datetime1">
              <a:rPr lang="en-US" smtClean="0"/>
              <a:t>2/19/2016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E03E13D-5F05-40F6-8CCE-EFE0D9F5E27B}" type="datetime1">
              <a:rPr lang="en-US" smtClean="0"/>
              <a:t>2/19/2016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DBA97598-28E7-45DF-9D7E-FF40B8EC1FE5}" type="datetime1">
              <a:rPr lang="en-US" smtClean="0"/>
              <a:t>2/19/2016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7C0CD08-DC02-4975-A434-DB5F36A73FF2}" type="datetime1">
              <a:rPr lang="en-US" smtClean="0"/>
              <a:t>2/19/2016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de-DE" smtClean="0"/>
              <a:t>Titelmasterformat durch Klicken bearbeiten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D362F4C0-804E-45D9-8E04-926C502DFB4E}" type="datetime1">
              <a:rPr lang="en-US" smtClean="0"/>
              <a:t>2/19/2016</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BAC9C988-7F13-49F1-87D3-459A57F06C94}" type="datetime1">
              <a:rPr lang="en-US" smtClean="0"/>
              <a:t>2/19/2016</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1196E0CE-0652-4941-BFAD-BF03867CF7A0}" type="datetime1">
              <a:rPr lang="en-US" smtClean="0"/>
              <a:t>2/19/2016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2D969D59-ED02-45E3-82CC-0A77E1967116}" type="datetime1">
              <a:rPr lang="en-US" smtClean="0"/>
              <a:t>2/19/2016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3CA33E44-105E-493A-87BA-CF1A8A10FE8F}" type="datetime1">
              <a:rPr lang="en-US" smtClean="0"/>
              <a:t>2/19/2016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88203-4B56-4E7F-95C3-F93C0C7A2D80}" type="datetime1">
              <a:rPr lang="en-US" smtClean="0"/>
              <a:t>2/19/2016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96000273-CBCB-46E7-97E5-3E2D27B3B8A6}" type="datetime1">
              <a:rPr lang="en-US" smtClean="0"/>
              <a:t>2/19/2016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8D2F847C-6AB9-4854-B01A-5E5360C576BF}" type="datetime1">
              <a:rPr lang="en-US" smtClean="0"/>
              <a:t>2/19/2016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425E74FF-D537-496D-80FE-8095D5979E12}" type="datetime1">
              <a:rPr lang="en-US" smtClean="0"/>
              <a:t>2/19/2016</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commons.wikimedia.org/w/index.php?curid=1216044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pn.bmj.com/content/early/2014/03/19/practneurol-2013-000768.ful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imaging.mrc-cbu.cam.ac.uk/meg/IntroEEGMEG" TargetMode="External"/><Relationship Id="rId2" Type="http://schemas.openxmlformats.org/officeDocument/2006/relationships/hyperlink" Target="https://www.epilepsy.org.uk/info/what-is-epileps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www.madehow.com/Volume-7/EEG-Machine.html#ixzz3zaZkT2d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image" Target="../media/image47.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mtClean="0"/>
              <a:t>The Basis </a:t>
            </a:r>
            <a:r>
              <a:rPr lang="de-DE" dirty="0" err="1" smtClean="0"/>
              <a:t>of</a:t>
            </a:r>
            <a:r>
              <a:rPr lang="de-DE" dirty="0" smtClean="0"/>
              <a:t> MEG &amp; EEG</a:t>
            </a:r>
            <a:endParaRPr lang="de-DE" dirty="0"/>
          </a:p>
        </p:txBody>
      </p:sp>
      <p:sp>
        <p:nvSpPr>
          <p:cNvPr id="3" name="Untertitel 2"/>
          <p:cNvSpPr>
            <a:spLocks noGrp="1"/>
          </p:cNvSpPr>
          <p:nvPr>
            <p:ph type="subTitle" idx="1"/>
          </p:nvPr>
        </p:nvSpPr>
        <p:spPr/>
        <p:txBody>
          <a:bodyPr>
            <a:normAutofit fontScale="77500" lnSpcReduction="20000"/>
          </a:bodyPr>
          <a:lstStyle/>
          <a:p>
            <a:r>
              <a:rPr lang="de-DE" dirty="0" err="1" smtClean="0"/>
              <a:t>Methods</a:t>
            </a:r>
            <a:r>
              <a:rPr lang="de-DE" dirty="0" smtClean="0"/>
              <a:t> </a:t>
            </a:r>
            <a:r>
              <a:rPr lang="de-DE" dirty="0" err="1" smtClean="0"/>
              <a:t>for</a:t>
            </a:r>
            <a:r>
              <a:rPr lang="de-DE" dirty="0" smtClean="0"/>
              <a:t> </a:t>
            </a:r>
            <a:r>
              <a:rPr lang="de-DE" dirty="0" err="1" smtClean="0"/>
              <a:t>Dummies</a:t>
            </a:r>
            <a:endParaRPr lang="de-DE" dirty="0" smtClean="0"/>
          </a:p>
          <a:p>
            <a:r>
              <a:rPr lang="de-DE" dirty="0" smtClean="0"/>
              <a:t>Prof Gareth Barnes, Sofie Meyer</a:t>
            </a:r>
          </a:p>
          <a:p>
            <a:r>
              <a:rPr lang="de-DE" dirty="0" err="1" smtClean="0"/>
              <a:t>Ummi</a:t>
            </a:r>
            <a:r>
              <a:rPr lang="de-DE" dirty="0" smtClean="0"/>
              <a:t> </a:t>
            </a:r>
            <a:r>
              <a:rPr lang="de-DE" dirty="0" err="1" smtClean="0"/>
              <a:t>Suhaimei</a:t>
            </a:r>
            <a:r>
              <a:rPr lang="de-DE" dirty="0" smtClean="0"/>
              <a:t>, Sebastian Siehl</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506228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lstStyle/>
          <a:p>
            <a:r>
              <a:rPr lang="en-US" dirty="0" smtClean="0"/>
              <a:t>Medical uses</a:t>
            </a:r>
          </a:p>
          <a:p>
            <a:pPr lvl="1"/>
            <a:r>
              <a:rPr lang="en-US" dirty="0" smtClean="0"/>
              <a:t>Epilepsy and seizure disorders </a:t>
            </a:r>
          </a:p>
          <a:p>
            <a:pPr lvl="1"/>
            <a:r>
              <a:rPr lang="en-US" dirty="0" smtClean="0"/>
              <a:t>Patients in coma – determine the amount of brain damage</a:t>
            </a:r>
          </a:p>
          <a:p>
            <a:pPr lvl="1"/>
            <a:r>
              <a:rPr lang="en-US" dirty="0" smtClean="0"/>
              <a:t>Head injury</a:t>
            </a:r>
          </a:p>
          <a:p>
            <a:pPr lvl="1"/>
            <a:r>
              <a:rPr lang="en-US" dirty="0" smtClean="0"/>
              <a:t>Brain </a:t>
            </a:r>
            <a:r>
              <a:rPr lang="en-US" dirty="0" err="1" smtClean="0"/>
              <a:t>tumour</a:t>
            </a:r>
            <a:r>
              <a:rPr lang="en-US" dirty="0" smtClean="0"/>
              <a:t> </a:t>
            </a:r>
          </a:p>
          <a:p>
            <a:pPr lvl="1"/>
            <a:r>
              <a:rPr lang="en-US" dirty="0" smtClean="0"/>
              <a:t>Sleep disorder</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034575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Epilepsy</a:t>
            </a:r>
            <a:endParaRPr lang="en-US" dirty="0"/>
          </a:p>
        </p:txBody>
      </p:sp>
      <p:sp>
        <p:nvSpPr>
          <p:cNvPr id="3" name="Content Placeholder 2"/>
          <p:cNvSpPr>
            <a:spLocks noGrp="1"/>
          </p:cNvSpPr>
          <p:nvPr>
            <p:ph idx="1"/>
          </p:nvPr>
        </p:nvSpPr>
        <p:spPr>
          <a:xfrm>
            <a:off x="882869" y="2301766"/>
            <a:ext cx="9097744" cy="4382814"/>
          </a:xfrm>
        </p:spPr>
        <p:txBody>
          <a:bodyPr>
            <a:normAutofit/>
          </a:bodyPr>
          <a:lstStyle/>
          <a:p>
            <a:r>
              <a:rPr lang="en-US" dirty="0" smtClean="0"/>
              <a:t>Neurological condition</a:t>
            </a:r>
          </a:p>
          <a:p>
            <a:r>
              <a:rPr lang="en-US" dirty="0" smtClean="0"/>
              <a:t>Abnormal electrical activity of the brain</a:t>
            </a:r>
          </a:p>
          <a:p>
            <a:r>
              <a:rPr lang="en-US" dirty="0" smtClean="0"/>
              <a:t>Seizure types:</a:t>
            </a:r>
          </a:p>
          <a:p>
            <a:pPr lvl="1"/>
            <a:r>
              <a:rPr lang="en-US" dirty="0" smtClean="0"/>
              <a:t>Focal </a:t>
            </a:r>
          </a:p>
          <a:p>
            <a:pPr lvl="2"/>
            <a:r>
              <a:rPr lang="en-US" dirty="0" smtClean="0"/>
              <a:t>One part of a person’s brain</a:t>
            </a:r>
          </a:p>
          <a:p>
            <a:pPr lvl="2"/>
            <a:r>
              <a:rPr lang="en-US" dirty="0" smtClean="0"/>
              <a:t>Warning for a generalized seizure</a:t>
            </a:r>
          </a:p>
          <a:p>
            <a:pPr lvl="1"/>
            <a:r>
              <a:rPr lang="en-US" dirty="0" smtClean="0"/>
              <a:t>Generalized </a:t>
            </a:r>
          </a:p>
          <a:p>
            <a:pPr lvl="2"/>
            <a:r>
              <a:rPr lang="en-US" sz="1600" dirty="0" smtClean="0"/>
              <a:t>Epileptic activity in both hemisphere of the brain</a:t>
            </a:r>
          </a:p>
          <a:p>
            <a:pPr lvl="3"/>
            <a:r>
              <a:rPr lang="en-US" sz="1400" dirty="0" smtClean="0"/>
              <a:t>Tonic-</a:t>
            </a:r>
            <a:r>
              <a:rPr lang="en-US" sz="1400" dirty="0" err="1" smtClean="0"/>
              <a:t>clonic</a:t>
            </a:r>
            <a:endParaRPr lang="en-US" sz="1400" dirty="0" smtClean="0"/>
          </a:p>
          <a:p>
            <a:pPr lvl="3"/>
            <a:r>
              <a:rPr lang="en-US" sz="1400" dirty="0" smtClean="0"/>
              <a:t>Tonic</a:t>
            </a:r>
          </a:p>
          <a:p>
            <a:pPr lvl="3"/>
            <a:r>
              <a:rPr lang="en-US" sz="1400" dirty="0" smtClean="0"/>
              <a:t>Myoclonic</a:t>
            </a:r>
          </a:p>
          <a:p>
            <a:pPr lvl="3"/>
            <a:r>
              <a:rPr lang="en-US" sz="1400" dirty="0" smtClean="0"/>
              <a:t>Absence  </a:t>
            </a:r>
          </a:p>
          <a:p>
            <a:endParaRPr lang="en-US" dirty="0" smtClean="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979513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Abnormal EEG Reading</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7747" y="2229853"/>
            <a:ext cx="9208169" cy="4154905"/>
          </a:xfrm>
        </p:spPr>
      </p:pic>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
        <p:nvSpPr>
          <p:cNvPr id="6" name="TextBox 5"/>
          <p:cNvSpPr txBox="1"/>
          <p:nvPr/>
        </p:nvSpPr>
        <p:spPr>
          <a:xfrm>
            <a:off x="5042831" y="6546958"/>
            <a:ext cx="2422458" cy="230832"/>
          </a:xfrm>
          <a:prstGeom prst="rect">
            <a:avLst/>
          </a:prstGeom>
          <a:noFill/>
        </p:spPr>
        <p:txBody>
          <a:bodyPr wrap="none" rtlCol="0">
            <a:spAutoFit/>
          </a:bodyPr>
          <a:lstStyle/>
          <a:p>
            <a:r>
              <a:rPr lang="en-US" sz="900" dirty="0"/>
              <a:t>https://</a:t>
            </a:r>
            <a:r>
              <a:rPr lang="en-US" sz="900" dirty="0" err="1"/>
              <a:t>www.physionet.org</a:t>
            </a:r>
            <a:r>
              <a:rPr lang="en-US" sz="900" dirty="0"/>
              <a:t>/pn6/</a:t>
            </a:r>
            <a:r>
              <a:rPr lang="en-US" sz="900" dirty="0" err="1"/>
              <a:t>chbmit</a:t>
            </a:r>
            <a:r>
              <a:rPr lang="en-US" sz="900" dirty="0"/>
              <a:t>/</a:t>
            </a:r>
          </a:p>
        </p:txBody>
      </p:sp>
    </p:spTree>
    <p:extLst>
      <p:ext uri="{BB962C8B-B14F-4D97-AF65-F5344CB8AC3E}">
        <p14:creationId xmlns:p14="http://schemas.microsoft.com/office/powerpoint/2010/main" val="55874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
        <p:nvSpPr>
          <p:cNvPr id="5" name="AutoShape 4"/>
          <p:cNvSpPr>
            <a:spLocks noGrp="1"/>
          </p:cNvSpPr>
          <p:nvPr>
            <p:ph idx="1"/>
          </p:nvPr>
        </p:nvSpPr>
        <p:spPr bwMode="auto">
          <a:xfrm>
            <a:off x="1154955" y="2603500"/>
            <a:ext cx="4504866" cy="3416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normAutofit/>
          </a:bodyPr>
          <a:lstStyle>
            <a:lvl1pPr marL="53975" indent="-53975">
              <a:defRPr>
                <a:solidFill>
                  <a:srgbClr val="000000"/>
                </a:solidFill>
                <a:latin typeface="Helvetica" charset="0"/>
                <a:ea typeface="Helvetica" charset="0"/>
                <a:cs typeface="Helvetica" charset="0"/>
                <a:sym typeface="Helvetica" charset="0"/>
              </a:defRPr>
            </a:lvl1pPr>
            <a:lvl2pPr>
              <a:defRPr>
                <a:solidFill>
                  <a:srgbClr val="000000"/>
                </a:solidFill>
                <a:latin typeface="Helvetica" charset="0"/>
                <a:ea typeface="Helvetica" charset="0"/>
                <a:cs typeface="Helvetica" charset="0"/>
                <a:sym typeface="Helvetica" charset="0"/>
              </a:defRPr>
            </a:lvl2pPr>
            <a:lvl3pPr>
              <a:defRPr>
                <a:solidFill>
                  <a:srgbClr val="000000"/>
                </a:solidFill>
                <a:latin typeface="Helvetica" charset="0"/>
                <a:ea typeface="Helvetica" charset="0"/>
                <a:cs typeface="Helvetica" charset="0"/>
                <a:sym typeface="Helvetica" charset="0"/>
              </a:defRPr>
            </a:lvl3pPr>
            <a:lvl4pPr>
              <a:defRPr>
                <a:solidFill>
                  <a:srgbClr val="000000"/>
                </a:solidFill>
                <a:latin typeface="Helvetica" charset="0"/>
                <a:ea typeface="Helvetica" charset="0"/>
                <a:cs typeface="Helvetica" charset="0"/>
                <a:sym typeface="Helvetica" charset="0"/>
              </a:defRPr>
            </a:lvl4pPr>
            <a:lvl5pPr>
              <a:defRPr>
                <a:solidFill>
                  <a:srgbClr val="000000"/>
                </a:solidFill>
                <a:latin typeface="Helvetica" charset="0"/>
                <a:ea typeface="Helvetica" charset="0"/>
                <a:cs typeface="Helvetica" charset="0"/>
                <a:sym typeface="Helvetica" charset="0"/>
              </a:defRPr>
            </a:lvl5pPr>
            <a:lvl6pPr fontAlgn="base" hangingPunct="0">
              <a:spcBef>
                <a:spcPct val="0"/>
              </a:spcBef>
              <a:spcAft>
                <a:spcPct val="0"/>
              </a:spcAft>
              <a:defRPr>
                <a:solidFill>
                  <a:srgbClr val="000000"/>
                </a:solidFill>
                <a:latin typeface="Helvetica" charset="0"/>
                <a:ea typeface="Helvetica" charset="0"/>
                <a:cs typeface="Helvetica" charset="0"/>
                <a:sym typeface="Helvetica" charset="0"/>
              </a:defRPr>
            </a:lvl6pPr>
            <a:lvl7pPr fontAlgn="base" hangingPunct="0">
              <a:spcBef>
                <a:spcPct val="0"/>
              </a:spcBef>
              <a:spcAft>
                <a:spcPct val="0"/>
              </a:spcAft>
              <a:defRPr>
                <a:solidFill>
                  <a:srgbClr val="000000"/>
                </a:solidFill>
                <a:latin typeface="Helvetica" charset="0"/>
                <a:ea typeface="Helvetica" charset="0"/>
                <a:cs typeface="Helvetica" charset="0"/>
                <a:sym typeface="Helvetica" charset="0"/>
              </a:defRPr>
            </a:lvl7pPr>
            <a:lvl8pPr fontAlgn="base" hangingPunct="0">
              <a:spcBef>
                <a:spcPct val="0"/>
              </a:spcBef>
              <a:spcAft>
                <a:spcPct val="0"/>
              </a:spcAft>
              <a:defRPr>
                <a:solidFill>
                  <a:srgbClr val="000000"/>
                </a:solidFill>
                <a:latin typeface="Helvetica" charset="0"/>
                <a:ea typeface="Helvetica" charset="0"/>
                <a:cs typeface="Helvetica" charset="0"/>
                <a:sym typeface="Helvetica" charset="0"/>
              </a:defRPr>
            </a:lvl8pPr>
            <a:lvl9pPr fontAlgn="base" hangingPunct="0">
              <a:spcBef>
                <a:spcPct val="0"/>
              </a:spcBef>
              <a:spcAft>
                <a:spcPct val="0"/>
              </a:spcAft>
              <a:defRPr>
                <a:solidFill>
                  <a:srgbClr val="000000"/>
                </a:solidFill>
                <a:latin typeface="Helvetica" charset="0"/>
                <a:ea typeface="Helvetica" charset="0"/>
                <a:cs typeface="Helvetica" charset="0"/>
                <a:sym typeface="Helvetica" charset="0"/>
              </a:defRPr>
            </a:lvl9pPr>
          </a:lstStyle>
          <a:p>
            <a:r>
              <a:rPr lang="en-US" altLang="en-US" sz="2000" b="1" dirty="0" err="1">
                <a:latin typeface="+mn-lt"/>
              </a:rPr>
              <a:t>Janz</a:t>
            </a:r>
            <a:r>
              <a:rPr lang="en-US" altLang="en-US" sz="2000" b="1" dirty="0">
                <a:latin typeface="+mn-lt"/>
              </a:rPr>
              <a:t>, (2000)</a:t>
            </a:r>
            <a:endParaRPr lang="en-US" altLang="en-US" sz="2000" dirty="0">
              <a:latin typeface="+mn-lt"/>
            </a:endParaRPr>
          </a:p>
          <a:p>
            <a:pPr lvl="1">
              <a:spcBef>
                <a:spcPts val="600"/>
              </a:spcBef>
            </a:pPr>
            <a:r>
              <a:rPr lang="en-US" altLang="en-US" sz="2000" dirty="0">
                <a:latin typeface="+mn-lt"/>
                <a:ea typeface="Arial" charset="0"/>
                <a:cs typeface="Arial" charset="0"/>
                <a:sym typeface="Arial" charset="0"/>
              </a:rPr>
              <a:t>Epilepsy with grand mal on awakening and sleep-waking </a:t>
            </a:r>
            <a:r>
              <a:rPr lang="en-US" altLang="en-US" sz="2000" dirty="0" smtClean="0">
                <a:latin typeface="+mn-lt"/>
                <a:ea typeface="Arial" charset="0"/>
                <a:cs typeface="Arial" charset="0"/>
                <a:sym typeface="Arial" charset="0"/>
              </a:rPr>
              <a:t>cycle</a:t>
            </a:r>
          </a:p>
          <a:p>
            <a:pPr lvl="1">
              <a:spcBef>
                <a:spcPts val="600"/>
              </a:spcBef>
            </a:pPr>
            <a:r>
              <a:rPr lang="en-US" altLang="en-US" sz="2000" dirty="0" smtClean="0">
                <a:latin typeface="+mn-lt"/>
                <a:ea typeface="Arial" charset="0"/>
                <a:cs typeface="Arial" charset="0"/>
                <a:sym typeface="Arial" charset="0"/>
              </a:rPr>
              <a:t>Strong </a:t>
            </a:r>
            <a:r>
              <a:rPr lang="en-US" altLang="en-US" sz="2000" dirty="0">
                <a:latin typeface="+mn-lt"/>
                <a:ea typeface="Arial" charset="0"/>
                <a:cs typeface="Arial" charset="0"/>
                <a:sym typeface="Arial" charset="0"/>
              </a:rPr>
              <a:t>association between sleep deprivation and seizures in idiopathic </a:t>
            </a:r>
            <a:r>
              <a:rPr lang="en-US" altLang="en-US" sz="2000" dirty="0" err="1">
                <a:latin typeface="+mn-lt"/>
                <a:ea typeface="Arial" charset="0"/>
                <a:cs typeface="Arial" charset="0"/>
                <a:sym typeface="Arial" charset="0"/>
              </a:rPr>
              <a:t>generalised</a:t>
            </a:r>
            <a:r>
              <a:rPr lang="en-US" altLang="en-US" sz="2000" dirty="0">
                <a:latin typeface="+mn-lt"/>
                <a:ea typeface="Arial" charset="0"/>
                <a:cs typeface="Arial" charset="0"/>
                <a:sym typeface="Arial" charset="0"/>
              </a:rPr>
              <a:t> epilepsy</a:t>
            </a:r>
            <a:endParaRPr lang="en-US" altLang="en-US" sz="1400" dirty="0">
              <a:latin typeface="+mn-lt"/>
            </a:endParaRPr>
          </a:p>
        </p:txBody>
      </p:sp>
      <p:pic>
        <p:nvPicPr>
          <p:cNvPr id="7" name="Picture 6" descr="pasted-imag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866" y="2478036"/>
            <a:ext cx="3859773" cy="40777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3381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General </a:t>
            </a:r>
            <a:r>
              <a:rPr lang="de-DE" dirty="0" err="1" smtClean="0"/>
              <a:t>Introduction</a:t>
            </a:r>
            <a:r>
              <a:rPr lang="de-DE" dirty="0" smtClean="0"/>
              <a:t> </a:t>
            </a:r>
            <a:r>
              <a:rPr lang="de-DE" dirty="0" err="1" smtClean="0"/>
              <a:t>to</a:t>
            </a:r>
            <a:r>
              <a:rPr lang="de-DE" dirty="0" smtClean="0"/>
              <a:t> M/EEG</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6" name="Bild 5"/>
          <p:cNvPicPr>
            <a:picLocks noChangeAspect="1"/>
          </p:cNvPicPr>
          <p:nvPr/>
        </p:nvPicPr>
        <p:blipFill>
          <a:blip r:embed="rId3"/>
          <a:stretch>
            <a:fillRect/>
          </a:stretch>
        </p:blipFill>
        <p:spPr>
          <a:xfrm>
            <a:off x="215824" y="2300099"/>
            <a:ext cx="9474201" cy="4410404"/>
          </a:xfrm>
          <a:prstGeom prst="rect">
            <a:avLst/>
          </a:prstGeom>
        </p:spPr>
      </p:pic>
      <p:sp>
        <p:nvSpPr>
          <p:cNvPr id="7" name="AutoShape 5"/>
          <p:cNvSpPr>
            <a:spLocks/>
          </p:cNvSpPr>
          <p:nvPr/>
        </p:nvSpPr>
        <p:spPr bwMode="auto">
          <a:xfrm>
            <a:off x="9980613" y="6045152"/>
            <a:ext cx="2046287" cy="48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Source:</a:t>
            </a:r>
          </a:p>
          <a:p>
            <a:r>
              <a:rPr lang="de-DE" altLang="de-DE" sz="700" dirty="0" smtClean="0">
                <a:latin typeface="Trebuchet MS" charset="0"/>
                <a:ea typeface="Trebuchet MS" charset="0"/>
                <a:cs typeface="Trebuchet MS" charset="0"/>
                <a:sym typeface="Trebuchet MS" charset="0"/>
              </a:rPr>
              <a:t>Min et al. (2010)</a:t>
            </a:r>
          </a:p>
          <a:p>
            <a:r>
              <a:rPr lang="de-DE" altLang="de-DE" sz="700" dirty="0">
                <a:latin typeface="Trebuchet MS" charset="0"/>
                <a:ea typeface="Trebuchet MS" charset="0"/>
                <a:cs typeface="Trebuchet MS" charset="0"/>
                <a:sym typeface="Trebuchet MS" charset="0"/>
              </a:rPr>
              <a:t>http://</a:t>
            </a:r>
            <a:r>
              <a:rPr lang="de-DE" altLang="de-DE" sz="700" dirty="0" err="1">
                <a:latin typeface="Trebuchet MS" charset="0"/>
                <a:ea typeface="Trebuchet MS" charset="0"/>
                <a:cs typeface="Trebuchet MS" charset="0"/>
                <a:sym typeface="Trebuchet MS" charset="0"/>
              </a:rPr>
              <a:t>www.cell.com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cms</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attachment</a:t>
            </a:r>
            <a:r>
              <a:rPr lang="de-DE" altLang="de-DE" sz="700" dirty="0">
                <a:latin typeface="Trebuchet MS" charset="0"/>
                <a:ea typeface="Trebuchet MS" charset="0"/>
                <a:cs typeface="Trebuchet MS" charset="0"/>
                <a:sym typeface="Trebuchet MS" charset="0"/>
              </a:rPr>
              <a:t>/606849/4829012/gr1.jpg</a:t>
            </a:r>
            <a:endParaRPr lang="de-DE" altLang="de-DE" sz="700" dirty="0" smtClean="0">
              <a:latin typeface="Trebuchet MS" charset="0"/>
              <a:ea typeface="Trebuchet MS" charset="0"/>
              <a:cs typeface="Trebuchet MS" charset="0"/>
              <a:sym typeface="Trebuchet MS" charset="0"/>
            </a:endParaRPr>
          </a:p>
        </p:txBody>
      </p:sp>
    </p:spTree>
    <p:extLst>
      <p:ext uri="{BB962C8B-B14F-4D97-AF65-F5344CB8AC3E}">
        <p14:creationId xmlns:p14="http://schemas.microsoft.com/office/powerpoint/2010/main" val="1469834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General </a:t>
            </a:r>
            <a:r>
              <a:rPr lang="de-DE" dirty="0" err="1" smtClean="0"/>
              <a:t>Introduction</a:t>
            </a:r>
            <a:r>
              <a:rPr lang="de-DE" dirty="0" smtClean="0"/>
              <a:t> </a:t>
            </a:r>
            <a:r>
              <a:rPr lang="de-DE" dirty="0" err="1" smtClean="0"/>
              <a:t>to</a:t>
            </a:r>
            <a:r>
              <a:rPr lang="de-DE" dirty="0" smtClean="0"/>
              <a:t> M/EEG</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15</a:t>
            </a:fld>
            <a:endParaRPr lang="en-US" dirty="0"/>
          </a:p>
        </p:txBody>
      </p:sp>
      <p:grpSp>
        <p:nvGrpSpPr>
          <p:cNvPr id="9" name="Gruppierung 8"/>
          <p:cNvGrpSpPr/>
          <p:nvPr/>
        </p:nvGrpSpPr>
        <p:grpSpPr>
          <a:xfrm>
            <a:off x="1178585" y="2248712"/>
            <a:ext cx="1667562" cy="1535291"/>
            <a:chOff x="6427148" y="2679497"/>
            <a:chExt cx="3343959" cy="3646417"/>
          </a:xfrm>
        </p:grpSpPr>
        <p:pic>
          <p:nvPicPr>
            <p:cNvPr id="26"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27148" y="2679497"/>
              <a:ext cx="3343959" cy="36464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7" name="Freihandform 26"/>
            <p:cNvSpPr/>
            <p:nvPr/>
          </p:nvSpPr>
          <p:spPr>
            <a:xfrm>
              <a:off x="6927640" y="2930925"/>
              <a:ext cx="641896" cy="605562"/>
            </a:xfrm>
            <a:custGeom>
              <a:avLst/>
              <a:gdLst>
                <a:gd name="connsiteX0" fmla="*/ 302781 w 641896"/>
                <a:gd name="connsiteY0" fmla="*/ 0 h 605562"/>
                <a:gd name="connsiteX1" fmla="*/ 405727 w 641896"/>
                <a:gd name="connsiteY1" fmla="*/ 72667 h 605562"/>
                <a:gd name="connsiteX2" fmla="*/ 569229 w 641896"/>
                <a:gd name="connsiteY2" fmla="*/ 381504 h 605562"/>
                <a:gd name="connsiteX3" fmla="*/ 641896 w 641896"/>
                <a:gd name="connsiteY3" fmla="*/ 605562 h 605562"/>
                <a:gd name="connsiteX4" fmla="*/ 60556 w 641896"/>
                <a:gd name="connsiteY4" fmla="*/ 532895 h 605562"/>
                <a:gd name="connsiteX5" fmla="*/ 0 w 641896"/>
                <a:gd name="connsiteY5" fmla="*/ 145335 h 605562"/>
                <a:gd name="connsiteX6" fmla="*/ 302781 w 641896"/>
                <a:gd name="connsiteY6" fmla="*/ 0 h 6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896" h="605562">
                  <a:moveTo>
                    <a:pt x="302781" y="0"/>
                  </a:moveTo>
                  <a:lnTo>
                    <a:pt x="405727" y="72667"/>
                  </a:lnTo>
                  <a:lnTo>
                    <a:pt x="569229" y="381504"/>
                  </a:lnTo>
                  <a:lnTo>
                    <a:pt x="641896" y="605562"/>
                  </a:lnTo>
                  <a:lnTo>
                    <a:pt x="60556" y="532895"/>
                  </a:lnTo>
                  <a:lnTo>
                    <a:pt x="0" y="145335"/>
                  </a:lnTo>
                  <a:lnTo>
                    <a:pt x="302781"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Textfeld 11"/>
          <p:cNvSpPr txBox="1"/>
          <p:nvPr/>
        </p:nvSpPr>
        <p:spPr>
          <a:xfrm>
            <a:off x="1128707" y="4171801"/>
            <a:ext cx="1862567" cy="307777"/>
          </a:xfrm>
          <a:prstGeom prst="rect">
            <a:avLst/>
          </a:prstGeom>
          <a:noFill/>
        </p:spPr>
        <p:txBody>
          <a:bodyPr wrap="square" rtlCol="0">
            <a:spAutoFit/>
          </a:bodyPr>
          <a:lstStyle/>
          <a:p>
            <a:r>
              <a:rPr lang="de-DE" sz="1400" dirty="0" smtClean="0"/>
              <a:t>[</a:t>
            </a:r>
            <a:r>
              <a:rPr lang="de-DE" sz="1400" dirty="0" err="1" smtClean="0"/>
              <a:t>Magnetic</a:t>
            </a:r>
            <a:r>
              <a:rPr lang="de-DE" sz="1400" dirty="0" smtClean="0"/>
              <a:t> Fields]</a:t>
            </a:r>
            <a:endParaRPr lang="de-DE" sz="1400" dirty="0"/>
          </a:p>
        </p:txBody>
      </p:sp>
      <p:sp>
        <p:nvSpPr>
          <p:cNvPr id="13" name="AutoShape 5"/>
          <p:cNvSpPr>
            <a:spLocks/>
          </p:cNvSpPr>
          <p:nvPr/>
        </p:nvSpPr>
        <p:spPr bwMode="auto">
          <a:xfrm>
            <a:off x="971669" y="3903631"/>
            <a:ext cx="2019605" cy="1485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dirty="0" err="1">
                <a:latin typeface="Trebuchet MS" charset="0"/>
                <a:ea typeface="Trebuchet MS" charset="0"/>
                <a:cs typeface="Trebuchet MS" charset="0"/>
                <a:sym typeface="Trebuchet MS" charset="0"/>
              </a:rPr>
              <a:t>www.ctfmeg.com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images</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megbasics.jpg</a:t>
            </a:r>
            <a:endParaRPr lang="de-DE" altLang="de-DE" dirty="0"/>
          </a:p>
        </p:txBody>
      </p:sp>
      <p:pic>
        <p:nvPicPr>
          <p:cNvPr id="15" name="Bild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439" y="2332746"/>
            <a:ext cx="1517904" cy="1697292"/>
          </a:xfrm>
          <a:prstGeom prst="rect">
            <a:avLst/>
          </a:prstGeom>
        </p:spPr>
      </p:pic>
      <p:sp>
        <p:nvSpPr>
          <p:cNvPr id="16" name="Textfeld 15"/>
          <p:cNvSpPr txBox="1"/>
          <p:nvPr/>
        </p:nvSpPr>
        <p:spPr>
          <a:xfrm>
            <a:off x="3376550" y="6144915"/>
            <a:ext cx="3009948" cy="307777"/>
          </a:xfrm>
          <a:prstGeom prst="rect">
            <a:avLst/>
          </a:prstGeom>
          <a:noFill/>
        </p:spPr>
        <p:txBody>
          <a:bodyPr wrap="square" rtlCol="0">
            <a:spAutoFit/>
          </a:bodyPr>
          <a:lstStyle/>
          <a:p>
            <a:pPr algn="ctr"/>
            <a:r>
              <a:rPr lang="de-DE" sz="1400" dirty="0" smtClean="0"/>
              <a:t>[Magnetometer]</a:t>
            </a:r>
          </a:p>
        </p:txBody>
      </p:sp>
      <p:sp>
        <p:nvSpPr>
          <p:cNvPr id="17" name="AutoShape 5"/>
          <p:cNvSpPr>
            <a:spLocks/>
          </p:cNvSpPr>
          <p:nvPr/>
        </p:nvSpPr>
        <p:spPr bwMode="auto">
          <a:xfrm>
            <a:off x="3871721" y="5838481"/>
            <a:ext cx="2242208" cy="3064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dirty="0" err="1">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sz="800" dirty="0"/>
          </a:p>
        </p:txBody>
      </p:sp>
      <p:sp>
        <p:nvSpPr>
          <p:cNvPr id="18" name="AutoShape 5"/>
          <p:cNvSpPr>
            <a:spLocks/>
          </p:cNvSpPr>
          <p:nvPr/>
        </p:nvSpPr>
        <p:spPr bwMode="auto">
          <a:xfrm>
            <a:off x="6803576" y="4203893"/>
            <a:ext cx="1782676" cy="240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sz="700" dirty="0" err="1" smtClean="0">
                <a:latin typeface="Trebuchet MS" charset="0"/>
                <a:ea typeface="Trebuchet MS" charset="0"/>
                <a:cs typeface="Trebuchet MS" charset="0"/>
              </a:rPr>
              <a:t>From</a:t>
            </a:r>
            <a:r>
              <a:rPr lang="de-DE" sz="700" dirty="0" smtClean="0">
                <a:latin typeface="Trebuchet MS" charset="0"/>
                <a:ea typeface="Trebuchet MS" charset="0"/>
                <a:cs typeface="Trebuchet MS" charset="0"/>
              </a:rPr>
              <a:t> </a:t>
            </a:r>
            <a:r>
              <a:rPr lang="de-DE" sz="700" dirty="0">
                <a:latin typeface="Trebuchet MS" charset="0"/>
                <a:ea typeface="Trebuchet MS" charset="0"/>
                <a:cs typeface="Trebuchet MS" charset="0"/>
              </a:rPr>
              <a:t>http://</a:t>
            </a:r>
            <a:r>
              <a:rPr lang="de-DE" sz="700" dirty="0" err="1">
                <a:latin typeface="Trebuchet MS" charset="0"/>
                <a:ea typeface="Trebuchet MS" charset="0"/>
                <a:cs typeface="Trebuchet MS" charset="0"/>
              </a:rPr>
              <a:t>imaging.mrc-cbu.cam.ac.uk</a:t>
            </a:r>
            <a:r>
              <a:rPr lang="de-DE" sz="700" dirty="0">
                <a:latin typeface="Trebuchet MS" charset="0"/>
                <a:ea typeface="Trebuchet MS" charset="0"/>
                <a:cs typeface="Trebuchet MS" charset="0"/>
              </a:rPr>
              <a:t> </a:t>
            </a:r>
            <a:endParaRPr lang="de-DE" altLang="de-DE" sz="700" dirty="0">
              <a:latin typeface="Trebuchet MS" charset="0"/>
              <a:ea typeface="Trebuchet MS" charset="0"/>
              <a:cs typeface="Trebuchet MS" charset="0"/>
            </a:endParaRPr>
          </a:p>
        </p:txBody>
      </p:sp>
      <p:sp>
        <p:nvSpPr>
          <p:cNvPr id="19" name="Textfeld 18"/>
          <p:cNvSpPr txBox="1"/>
          <p:nvPr/>
        </p:nvSpPr>
        <p:spPr>
          <a:xfrm>
            <a:off x="6903261" y="4386604"/>
            <a:ext cx="1439875" cy="307777"/>
          </a:xfrm>
          <a:prstGeom prst="rect">
            <a:avLst/>
          </a:prstGeom>
          <a:noFill/>
        </p:spPr>
        <p:txBody>
          <a:bodyPr wrap="square" rtlCol="0">
            <a:spAutoFit/>
          </a:bodyPr>
          <a:lstStyle/>
          <a:p>
            <a:pPr algn="ctr"/>
            <a:r>
              <a:rPr lang="de-DE" sz="1400" dirty="0" smtClean="0"/>
              <a:t>[MEG]</a:t>
            </a:r>
          </a:p>
        </p:txBody>
      </p:sp>
      <p:pic>
        <p:nvPicPr>
          <p:cNvPr id="20" name="Bild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9841" y="3903631"/>
            <a:ext cx="1645396" cy="1591609"/>
          </a:xfrm>
          <a:prstGeom prst="rect">
            <a:avLst/>
          </a:prstGeom>
        </p:spPr>
      </p:pic>
      <p:sp>
        <p:nvSpPr>
          <p:cNvPr id="22" name="Nach oben gebogener Pfeil 21"/>
          <p:cNvSpPr/>
          <p:nvPr/>
        </p:nvSpPr>
        <p:spPr>
          <a:xfrm rot="16200000" flipV="1">
            <a:off x="4740651" y="2468257"/>
            <a:ext cx="678584" cy="1170089"/>
          </a:xfrm>
          <a:prstGeom prst="bentUpArrow">
            <a:avLst>
              <a:gd name="adj1" fmla="val 25000"/>
              <a:gd name="adj2" fmla="val 25000"/>
              <a:gd name="adj3" fmla="val 27323"/>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AutoShape 5"/>
          <p:cNvSpPr>
            <a:spLocks/>
          </p:cNvSpPr>
          <p:nvPr/>
        </p:nvSpPr>
        <p:spPr bwMode="auto">
          <a:xfrm>
            <a:off x="9484420" y="5630735"/>
            <a:ext cx="2088501" cy="2368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err="1">
                <a:latin typeface="Trebuchet MS" charset="0"/>
                <a:ea typeface="Trebuchet MS" charset="0"/>
                <a:cs typeface="Trebuchet MS" charset="0"/>
                <a:sym typeface="Trebuchet MS" charset="0"/>
              </a:rPr>
              <a:t>Buzsaki</a:t>
            </a:r>
            <a:r>
              <a:rPr lang="de-DE" altLang="de-DE" sz="700" dirty="0">
                <a:latin typeface="Trebuchet MS" charset="0"/>
                <a:ea typeface="Trebuchet MS" charset="0"/>
                <a:cs typeface="Trebuchet MS" charset="0"/>
                <a:sym typeface="Trebuchet MS" charset="0"/>
              </a:rPr>
              <a:t>, G. (2011). </a:t>
            </a:r>
            <a:r>
              <a:rPr lang="de-DE" altLang="de-DE" sz="700" dirty="0" err="1">
                <a:latin typeface="Trebuchet MS" charset="0"/>
                <a:ea typeface="Trebuchet MS" charset="0"/>
                <a:cs typeface="Trebuchet MS" charset="0"/>
                <a:sym typeface="Trebuchet MS" charset="0"/>
              </a:rPr>
              <a:t>Rhythms</a:t>
            </a:r>
            <a:r>
              <a:rPr lang="de-DE" altLang="de-DE" sz="700" dirty="0">
                <a:latin typeface="Trebuchet MS" charset="0"/>
                <a:ea typeface="Trebuchet MS" charset="0"/>
                <a:cs typeface="Trebuchet MS" charset="0"/>
                <a:sym typeface="Trebuchet MS" charset="0"/>
              </a:rPr>
              <a:t> </a:t>
            </a:r>
            <a:r>
              <a:rPr lang="de-DE" altLang="de-DE" sz="700" dirty="0" err="1">
                <a:latin typeface="Trebuchet MS" charset="0"/>
                <a:ea typeface="Trebuchet MS" charset="0"/>
                <a:cs typeface="Trebuchet MS" charset="0"/>
                <a:sym typeface="Trebuchet MS" charset="0"/>
              </a:rPr>
              <a:t>of</a:t>
            </a:r>
            <a:r>
              <a:rPr lang="de-DE" altLang="de-DE" sz="700" dirty="0">
                <a:latin typeface="Trebuchet MS" charset="0"/>
                <a:ea typeface="Trebuchet MS" charset="0"/>
                <a:cs typeface="Trebuchet MS" charset="0"/>
                <a:sym typeface="Trebuchet MS" charset="0"/>
              </a:rPr>
              <a:t> </a:t>
            </a:r>
            <a:r>
              <a:rPr lang="de-DE" altLang="de-DE" sz="700" dirty="0" err="1">
                <a:latin typeface="Trebuchet MS" charset="0"/>
                <a:ea typeface="Trebuchet MS" charset="0"/>
                <a:cs typeface="Trebuchet MS" charset="0"/>
                <a:sym typeface="Trebuchet MS" charset="0"/>
              </a:rPr>
              <a:t>the</a:t>
            </a:r>
            <a:r>
              <a:rPr lang="de-DE" altLang="de-DE" sz="700" dirty="0">
                <a:latin typeface="Trebuchet MS" charset="0"/>
                <a:ea typeface="Trebuchet MS" charset="0"/>
                <a:cs typeface="Trebuchet MS" charset="0"/>
                <a:sym typeface="Trebuchet MS" charset="0"/>
              </a:rPr>
              <a:t> Brain.</a:t>
            </a:r>
          </a:p>
          <a:p>
            <a:r>
              <a:rPr lang="de-DE" altLang="de-DE" sz="700" dirty="0" err="1">
                <a:latin typeface="Trebuchet MS" charset="0"/>
                <a:ea typeface="Trebuchet MS" charset="0"/>
                <a:cs typeface="Trebuchet MS" charset="0"/>
                <a:sym typeface="Trebuchet MS" charset="0"/>
              </a:rPr>
              <a:t>Klimesch</a:t>
            </a:r>
            <a:r>
              <a:rPr lang="de-DE" altLang="de-DE" sz="700" dirty="0">
                <a:latin typeface="Trebuchet MS" charset="0"/>
                <a:ea typeface="Trebuchet MS" charset="0"/>
                <a:cs typeface="Trebuchet MS" charset="0"/>
                <a:sym typeface="Trebuchet MS" charset="0"/>
              </a:rPr>
              <a:t>, W. (2012)</a:t>
            </a:r>
            <a:endParaRPr lang="de-DE" altLang="de-DE" sz="800" dirty="0"/>
          </a:p>
          <a:p>
            <a:endParaRPr lang="de-DE" altLang="de-DE" sz="700" dirty="0">
              <a:latin typeface="Trebuchet MS" charset="0"/>
              <a:ea typeface="Trebuchet MS" charset="0"/>
              <a:cs typeface="Trebuchet MS" charset="0"/>
            </a:endParaRPr>
          </a:p>
        </p:txBody>
      </p:sp>
      <p:sp>
        <p:nvSpPr>
          <p:cNvPr id="25" name="Textfeld 24"/>
          <p:cNvSpPr txBox="1"/>
          <p:nvPr/>
        </p:nvSpPr>
        <p:spPr>
          <a:xfrm>
            <a:off x="9651944" y="5939713"/>
            <a:ext cx="1439875" cy="307777"/>
          </a:xfrm>
          <a:prstGeom prst="rect">
            <a:avLst/>
          </a:prstGeom>
          <a:noFill/>
        </p:spPr>
        <p:txBody>
          <a:bodyPr wrap="square" rtlCol="0">
            <a:spAutoFit/>
          </a:bodyPr>
          <a:lstStyle/>
          <a:p>
            <a:pPr algn="ctr"/>
            <a:r>
              <a:rPr lang="de-DE" sz="1400" dirty="0" smtClean="0"/>
              <a:t>[MEG Studies]</a:t>
            </a:r>
          </a:p>
        </p:txBody>
      </p:sp>
      <p:pic>
        <p:nvPicPr>
          <p:cNvPr id="28" name="Picture 2" descr="image1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4501" y="3707593"/>
            <a:ext cx="2195486" cy="17876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9" name="Nach oben gebogener Pfeil 28"/>
          <p:cNvSpPr/>
          <p:nvPr/>
        </p:nvSpPr>
        <p:spPr>
          <a:xfrm rot="5400000">
            <a:off x="2074210" y="4654509"/>
            <a:ext cx="678584" cy="1170089"/>
          </a:xfrm>
          <a:prstGeom prst="bentUpArrow">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Nach oben gebogener Pfeil 30"/>
          <p:cNvSpPr/>
          <p:nvPr/>
        </p:nvSpPr>
        <p:spPr>
          <a:xfrm rot="5400000">
            <a:off x="7868951" y="4706399"/>
            <a:ext cx="678584" cy="1170089"/>
          </a:xfrm>
          <a:prstGeom prst="bentUpArrow">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67184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General </a:t>
            </a:r>
            <a:r>
              <a:rPr lang="de-DE" dirty="0" err="1" smtClean="0"/>
              <a:t>Introduction</a:t>
            </a:r>
            <a:r>
              <a:rPr lang="de-DE" dirty="0" smtClean="0"/>
              <a:t> </a:t>
            </a:r>
            <a:r>
              <a:rPr lang="de-DE" dirty="0" err="1" smtClean="0"/>
              <a:t>to</a:t>
            </a:r>
            <a:r>
              <a:rPr lang="de-DE" dirty="0" smtClean="0"/>
              <a:t> M/EEG</a:t>
            </a:r>
            <a:endParaRPr lang="de-DE" dirty="0"/>
          </a:p>
        </p:txBody>
      </p:sp>
      <p:sp>
        <p:nvSpPr>
          <p:cNvPr id="3" name="Inhaltsplatzhalter 2"/>
          <p:cNvSpPr>
            <a:spLocks noGrp="1"/>
          </p:cNvSpPr>
          <p:nvPr>
            <p:ph idx="1"/>
          </p:nvPr>
        </p:nvSpPr>
        <p:spPr/>
        <p:txBody>
          <a:bodyPr/>
          <a:lstStyle/>
          <a:p>
            <a:r>
              <a:rPr lang="de-DE" dirty="0" err="1" smtClean="0"/>
              <a:t>History</a:t>
            </a:r>
            <a:r>
              <a:rPr lang="de-DE" dirty="0" smtClean="0"/>
              <a:t> (MEG)</a:t>
            </a:r>
          </a:p>
          <a:p>
            <a:endParaRPr lang="de-DE" dirty="0"/>
          </a:p>
          <a:p>
            <a:pPr marL="0" indent="0">
              <a:buNone/>
            </a:pP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Bild 4"/>
          <p:cNvPicPr>
            <a:picLocks noChangeAspect="1"/>
          </p:cNvPicPr>
          <p:nvPr/>
        </p:nvPicPr>
        <p:blipFill>
          <a:blip r:embed="rId3"/>
          <a:stretch>
            <a:fillRect/>
          </a:stretch>
        </p:blipFill>
        <p:spPr>
          <a:xfrm>
            <a:off x="709456" y="3048000"/>
            <a:ext cx="2738304" cy="3578773"/>
          </a:xfrm>
          <a:prstGeom prst="rect">
            <a:avLst/>
          </a:prstGeom>
        </p:spPr>
      </p:pic>
      <p:pic>
        <p:nvPicPr>
          <p:cNvPr id="6" name="Bild 5"/>
          <p:cNvPicPr>
            <a:picLocks noChangeAspect="1"/>
          </p:cNvPicPr>
          <p:nvPr/>
        </p:nvPicPr>
        <p:blipFill>
          <a:blip r:embed="rId4"/>
          <a:stretch>
            <a:fillRect/>
          </a:stretch>
        </p:blipFill>
        <p:spPr>
          <a:xfrm>
            <a:off x="3669843" y="3378251"/>
            <a:ext cx="2878102" cy="2945035"/>
          </a:xfrm>
          <a:prstGeom prst="rect">
            <a:avLst/>
          </a:prstGeom>
        </p:spPr>
      </p:pic>
      <p:pic>
        <p:nvPicPr>
          <p:cNvPr id="7" name="Bild 6"/>
          <p:cNvPicPr>
            <a:picLocks noChangeAspect="1"/>
          </p:cNvPicPr>
          <p:nvPr/>
        </p:nvPicPr>
        <p:blipFill>
          <a:blip r:embed="rId5"/>
          <a:stretch>
            <a:fillRect/>
          </a:stretch>
        </p:blipFill>
        <p:spPr>
          <a:xfrm>
            <a:off x="6770028" y="4027921"/>
            <a:ext cx="5337678" cy="1645694"/>
          </a:xfrm>
          <a:prstGeom prst="rect">
            <a:avLst/>
          </a:prstGeom>
        </p:spPr>
      </p:pic>
      <p:sp>
        <p:nvSpPr>
          <p:cNvPr id="8" name="Textfeld 7"/>
          <p:cNvSpPr txBox="1"/>
          <p:nvPr/>
        </p:nvSpPr>
        <p:spPr>
          <a:xfrm>
            <a:off x="6926106" y="6019800"/>
            <a:ext cx="5181600" cy="738664"/>
          </a:xfrm>
          <a:prstGeom prst="rect">
            <a:avLst/>
          </a:prstGeom>
          <a:noFill/>
        </p:spPr>
        <p:txBody>
          <a:bodyPr wrap="square" rtlCol="0">
            <a:spAutoFit/>
          </a:bodyPr>
          <a:lstStyle/>
          <a:p>
            <a:r>
              <a:rPr lang="de-DE" sz="1400" dirty="0" smtClean="0"/>
              <a:t>[Cohen </a:t>
            </a:r>
            <a:r>
              <a:rPr lang="de-DE" sz="1400" dirty="0"/>
              <a:t>(</a:t>
            </a:r>
            <a:r>
              <a:rPr lang="de-DE" sz="1400" i="1" dirty="0"/>
              <a:t>Science</a:t>
            </a:r>
            <a:r>
              <a:rPr lang="de-DE" sz="1400" dirty="0"/>
              <a:t>, </a:t>
            </a:r>
            <a:r>
              <a:rPr lang="de-DE" sz="1400" b="1" dirty="0"/>
              <a:t>1972</a:t>
            </a:r>
            <a:r>
              <a:rPr lang="de-DE" sz="1400" dirty="0"/>
              <a:t>) </a:t>
            </a:r>
            <a:r>
              <a:rPr lang="de-DE" sz="1400" dirty="0" err="1"/>
              <a:t>describes</a:t>
            </a:r>
            <a:r>
              <a:rPr lang="de-DE" sz="1400" dirty="0"/>
              <a:t> </a:t>
            </a:r>
            <a:r>
              <a:rPr lang="de-DE" sz="1400" dirty="0" err="1"/>
              <a:t>the</a:t>
            </a:r>
            <a:r>
              <a:rPr lang="de-DE" sz="1400" dirty="0"/>
              <a:t> </a:t>
            </a:r>
            <a:r>
              <a:rPr lang="de-DE" sz="1400" dirty="0" err="1"/>
              <a:t>first</a:t>
            </a:r>
            <a:r>
              <a:rPr lang="de-DE" sz="1400" dirty="0"/>
              <a:t> 1-sensor MEG </a:t>
            </a:r>
            <a:r>
              <a:rPr lang="de-DE" sz="1400" dirty="0" err="1"/>
              <a:t>recording</a:t>
            </a:r>
            <a:r>
              <a:rPr lang="de-DE" sz="1400" dirty="0"/>
              <a:t> </a:t>
            </a:r>
            <a:r>
              <a:rPr lang="de-DE" sz="1400" dirty="0" err="1"/>
              <a:t>with</a:t>
            </a:r>
            <a:r>
              <a:rPr lang="de-DE" sz="1400" dirty="0"/>
              <a:t> </a:t>
            </a:r>
            <a:r>
              <a:rPr lang="de-DE" sz="1400" dirty="0" err="1"/>
              <a:t>the</a:t>
            </a:r>
            <a:r>
              <a:rPr lang="de-DE" sz="1400" dirty="0"/>
              <a:t> so-</a:t>
            </a:r>
            <a:r>
              <a:rPr lang="de-DE" sz="1400" dirty="0" err="1"/>
              <a:t>called</a:t>
            </a:r>
            <a:r>
              <a:rPr lang="de-DE" sz="1400" dirty="0"/>
              <a:t> SQUID </a:t>
            </a:r>
            <a:r>
              <a:rPr lang="de-DE" sz="1400" dirty="0" err="1"/>
              <a:t>technique</a:t>
            </a:r>
            <a:r>
              <a:rPr lang="de-DE" sz="1400" dirty="0"/>
              <a:t> (</a:t>
            </a:r>
            <a:r>
              <a:rPr lang="de-DE" sz="1400" dirty="0" err="1"/>
              <a:t>see</a:t>
            </a:r>
            <a:r>
              <a:rPr lang="de-DE" sz="1400" dirty="0"/>
              <a:t> </a:t>
            </a:r>
            <a:r>
              <a:rPr lang="de-DE" sz="1400" dirty="0" err="1"/>
              <a:t>below</a:t>
            </a:r>
            <a:r>
              <a:rPr lang="de-DE" sz="1400" dirty="0"/>
              <a:t>).</a:t>
            </a:r>
            <a:r>
              <a:rPr lang="de-DE" sz="1400" dirty="0" smtClean="0"/>
              <a:t>]</a:t>
            </a:r>
            <a:endParaRPr lang="de-DE" sz="1400" dirty="0"/>
          </a:p>
        </p:txBody>
      </p:sp>
    </p:spTree>
    <p:extLst>
      <p:ext uri="{BB962C8B-B14F-4D97-AF65-F5344CB8AC3E}">
        <p14:creationId xmlns:p14="http://schemas.microsoft.com/office/powerpoint/2010/main" val="1312630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General </a:t>
            </a:r>
            <a:r>
              <a:rPr lang="de-DE" dirty="0" err="1" smtClean="0"/>
              <a:t>Introduction</a:t>
            </a:r>
            <a:r>
              <a:rPr lang="de-DE" dirty="0" smtClean="0"/>
              <a:t> </a:t>
            </a:r>
            <a:r>
              <a:rPr lang="de-DE" dirty="0" err="1" smtClean="0"/>
              <a:t>to</a:t>
            </a:r>
            <a:r>
              <a:rPr lang="de-DE" dirty="0" smtClean="0"/>
              <a:t> M/EEG</a:t>
            </a:r>
            <a:endParaRPr lang="de-DE" dirty="0"/>
          </a:p>
        </p:txBody>
      </p:sp>
      <p:sp>
        <p:nvSpPr>
          <p:cNvPr id="3" name="Inhaltsplatzhalter 2"/>
          <p:cNvSpPr>
            <a:spLocks noGrp="1"/>
          </p:cNvSpPr>
          <p:nvPr>
            <p:ph idx="1"/>
          </p:nvPr>
        </p:nvSpPr>
        <p:spPr/>
        <p:txBody>
          <a:bodyPr>
            <a:normAutofit fontScale="85000" lnSpcReduction="10000"/>
          </a:bodyPr>
          <a:lstStyle/>
          <a:p>
            <a:pPr>
              <a:lnSpc>
                <a:spcPct val="170000"/>
              </a:lnSpc>
              <a:spcBef>
                <a:spcPts val="300"/>
              </a:spcBef>
            </a:pPr>
            <a:r>
              <a:rPr lang="de-DE" altLang="de-DE" dirty="0">
                <a:latin typeface="Trebuchet MS Bold" charset="0"/>
                <a:ea typeface="Trebuchet MS Bold" charset="0"/>
                <a:cs typeface="Trebuchet MS Bold" charset="0"/>
                <a:sym typeface="Trebuchet MS Bold" charset="0"/>
              </a:rPr>
              <a:t>1962:</a:t>
            </a:r>
            <a:r>
              <a:rPr lang="de-DE" altLang="de-DE" dirty="0">
                <a:latin typeface="Trebuchet MS" charset="0"/>
                <a:ea typeface="Trebuchet MS" charset="0"/>
                <a:cs typeface="Trebuchet MS" charset="0"/>
                <a:sym typeface="Trebuchet MS" charset="0"/>
              </a:rPr>
              <a:t> Discovery </a:t>
            </a:r>
            <a:r>
              <a:rPr lang="de-DE" altLang="de-DE" dirty="0" err="1">
                <a:latin typeface="Trebuchet MS" charset="0"/>
                <a:ea typeface="Trebuchet MS" charset="0"/>
                <a:cs typeface="Trebuchet MS" charset="0"/>
                <a:sym typeface="Trebuchet MS" charset="0"/>
              </a:rPr>
              <a:t>of</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the</a:t>
            </a:r>
            <a:r>
              <a:rPr lang="de-DE" altLang="de-DE" dirty="0">
                <a:latin typeface="Trebuchet MS" charset="0"/>
                <a:ea typeface="Trebuchet MS" charset="0"/>
                <a:cs typeface="Trebuchet MS" charset="0"/>
                <a:sym typeface="Trebuchet MS" charset="0"/>
              </a:rPr>
              <a:t> Josephson </a:t>
            </a:r>
            <a:r>
              <a:rPr lang="de-DE" altLang="de-DE" dirty="0" err="1">
                <a:latin typeface="Trebuchet MS" charset="0"/>
                <a:ea typeface="Trebuchet MS" charset="0"/>
                <a:cs typeface="Trebuchet MS" charset="0"/>
                <a:sym typeface="Trebuchet MS" charset="0"/>
              </a:rPr>
              <a:t>effect</a:t>
            </a:r>
            <a:endParaRPr lang="de-DE" altLang="de-DE" dirty="0">
              <a:latin typeface="Trebuchet MS" charset="0"/>
              <a:ea typeface="Trebuchet MS" charset="0"/>
              <a:cs typeface="Trebuchet MS" charset="0"/>
              <a:sym typeface="Trebuchet MS" charset="0"/>
            </a:endParaRPr>
          </a:p>
          <a:p>
            <a:pPr>
              <a:lnSpc>
                <a:spcPct val="170000"/>
              </a:lnSpc>
              <a:spcBef>
                <a:spcPts val="300"/>
              </a:spcBef>
            </a:pPr>
            <a:r>
              <a:rPr lang="de-DE" altLang="de-DE" dirty="0">
                <a:latin typeface="Trebuchet MS Bold" charset="0"/>
                <a:ea typeface="Trebuchet MS Bold" charset="0"/>
                <a:cs typeface="Trebuchet MS Bold" charset="0"/>
                <a:sym typeface="Trebuchet MS Bold" charset="0"/>
              </a:rPr>
              <a:t>1968:</a:t>
            </a:r>
            <a:r>
              <a:rPr lang="de-DE" altLang="de-DE" dirty="0">
                <a:latin typeface="Trebuchet MS" charset="0"/>
                <a:ea typeface="Trebuchet MS" charset="0"/>
                <a:cs typeface="Trebuchet MS" charset="0"/>
                <a:sym typeface="Trebuchet MS" charset="0"/>
              </a:rPr>
              <a:t> David Cohen </a:t>
            </a:r>
            <a:r>
              <a:rPr lang="de-DE" altLang="de-DE" dirty="0" err="1">
                <a:latin typeface="Trebuchet MS" charset="0"/>
                <a:ea typeface="Trebuchet MS" charset="0"/>
                <a:cs typeface="Trebuchet MS" charset="0"/>
                <a:sym typeface="Trebuchet MS" charset="0"/>
              </a:rPr>
              <a:t>makes</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first</a:t>
            </a:r>
            <a:r>
              <a:rPr lang="de-DE" altLang="de-DE" dirty="0">
                <a:latin typeface="Trebuchet MS" charset="0"/>
                <a:ea typeface="Trebuchet MS" charset="0"/>
                <a:cs typeface="Trebuchet MS" charset="0"/>
                <a:sym typeface="Trebuchet MS" charset="0"/>
              </a:rPr>
              <a:t> MEG </a:t>
            </a:r>
            <a:r>
              <a:rPr lang="de-DE" altLang="de-DE" dirty="0" err="1">
                <a:latin typeface="Trebuchet MS" charset="0"/>
                <a:ea typeface="Trebuchet MS" charset="0"/>
                <a:cs typeface="Trebuchet MS" charset="0"/>
                <a:sym typeface="Trebuchet MS" charset="0"/>
              </a:rPr>
              <a:t>recordings</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of</a:t>
            </a:r>
            <a:r>
              <a:rPr lang="de-DE" altLang="de-DE" dirty="0">
                <a:latin typeface="Trebuchet MS" charset="0"/>
                <a:ea typeface="Trebuchet MS" charset="0"/>
                <a:cs typeface="Trebuchet MS" charset="0"/>
                <a:sym typeface="Trebuchet MS" charset="0"/>
              </a:rPr>
              <a:t> human α-</a:t>
            </a:r>
            <a:r>
              <a:rPr lang="de-DE" altLang="de-DE" dirty="0" err="1">
                <a:latin typeface="Trebuchet MS" charset="0"/>
                <a:ea typeface="Trebuchet MS" charset="0"/>
                <a:cs typeface="Trebuchet MS" charset="0"/>
                <a:sym typeface="Trebuchet MS" charset="0"/>
              </a:rPr>
              <a:t>rhythm</a:t>
            </a:r>
            <a:endParaRPr lang="de-DE" altLang="de-DE" dirty="0">
              <a:latin typeface="Trebuchet MS" charset="0"/>
              <a:ea typeface="Trebuchet MS" charset="0"/>
              <a:cs typeface="Trebuchet MS" charset="0"/>
              <a:sym typeface="Trebuchet MS" charset="0"/>
            </a:endParaRPr>
          </a:p>
          <a:p>
            <a:pPr>
              <a:lnSpc>
                <a:spcPct val="170000"/>
              </a:lnSpc>
              <a:spcBef>
                <a:spcPts val="300"/>
              </a:spcBef>
            </a:pPr>
            <a:r>
              <a:rPr lang="de-DE" altLang="de-DE" dirty="0">
                <a:latin typeface="Trebuchet MS Bold" charset="0"/>
                <a:ea typeface="Trebuchet MS Bold" charset="0"/>
                <a:cs typeface="Trebuchet MS Bold" charset="0"/>
                <a:sym typeface="Trebuchet MS Bold" charset="0"/>
              </a:rPr>
              <a:t>1970: </a:t>
            </a:r>
            <a:r>
              <a:rPr lang="de-DE" altLang="de-DE" dirty="0" err="1">
                <a:latin typeface="Trebuchet MS" charset="0"/>
                <a:ea typeface="Trebuchet MS" charset="0"/>
                <a:cs typeface="Trebuchet MS" charset="0"/>
                <a:sym typeface="Trebuchet MS" charset="0"/>
              </a:rPr>
              <a:t>Superconducting</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quantum</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interference</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device</a:t>
            </a:r>
            <a:r>
              <a:rPr lang="de-DE" altLang="de-DE" dirty="0">
                <a:latin typeface="Trebuchet MS" charset="0"/>
                <a:ea typeface="Trebuchet MS" charset="0"/>
                <a:cs typeface="Trebuchet MS" charset="0"/>
                <a:sym typeface="Trebuchet MS" charset="0"/>
              </a:rPr>
              <a:t> (SQUID) </a:t>
            </a:r>
            <a:r>
              <a:rPr lang="de-DE" altLang="de-DE" dirty="0" err="1">
                <a:latin typeface="Trebuchet MS" charset="0"/>
                <a:ea typeface="Trebuchet MS" charset="0"/>
                <a:cs typeface="Trebuchet MS" charset="0"/>
                <a:sym typeface="Trebuchet MS" charset="0"/>
              </a:rPr>
              <a:t>invented</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by</a:t>
            </a:r>
            <a:r>
              <a:rPr lang="de-DE" altLang="de-DE" dirty="0">
                <a:latin typeface="Trebuchet MS" charset="0"/>
                <a:ea typeface="Trebuchet MS" charset="0"/>
                <a:cs typeface="Trebuchet MS" charset="0"/>
                <a:sym typeface="Trebuchet MS" charset="0"/>
              </a:rPr>
              <a:t> James Zimmerman</a:t>
            </a:r>
          </a:p>
          <a:p>
            <a:pPr>
              <a:lnSpc>
                <a:spcPct val="170000"/>
              </a:lnSpc>
              <a:spcBef>
                <a:spcPts val="300"/>
              </a:spcBef>
            </a:pPr>
            <a:r>
              <a:rPr lang="de-DE" altLang="de-DE" dirty="0">
                <a:latin typeface="Trebuchet MS Bold" charset="0"/>
                <a:ea typeface="Trebuchet MS Bold" charset="0"/>
                <a:cs typeface="Trebuchet MS Bold" charset="0"/>
                <a:sym typeface="Trebuchet MS Bold" charset="0"/>
              </a:rPr>
              <a:t>1972: </a:t>
            </a:r>
            <a:r>
              <a:rPr lang="de-DE" altLang="de-DE" dirty="0">
                <a:latin typeface="Trebuchet MS" charset="0"/>
                <a:ea typeface="Trebuchet MS" charset="0"/>
                <a:cs typeface="Trebuchet MS" charset="0"/>
                <a:sym typeface="Trebuchet MS" charset="0"/>
              </a:rPr>
              <a:t>SQUID </a:t>
            </a:r>
            <a:r>
              <a:rPr lang="de-DE" altLang="de-DE" dirty="0" err="1">
                <a:latin typeface="Trebuchet MS" charset="0"/>
                <a:ea typeface="Trebuchet MS" charset="0"/>
                <a:cs typeface="Trebuchet MS" charset="0"/>
                <a:sym typeface="Trebuchet MS" charset="0"/>
              </a:rPr>
              <a:t>technology</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is</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applied</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to</a:t>
            </a:r>
            <a:r>
              <a:rPr lang="de-DE" altLang="de-DE" dirty="0">
                <a:latin typeface="Trebuchet MS" charset="0"/>
                <a:ea typeface="Trebuchet MS" charset="0"/>
                <a:cs typeface="Trebuchet MS" charset="0"/>
                <a:sym typeface="Trebuchet MS" charset="0"/>
              </a:rPr>
              <a:t> MEG </a:t>
            </a:r>
            <a:r>
              <a:rPr lang="de-DE" altLang="de-DE" dirty="0" err="1">
                <a:latin typeface="Trebuchet MS" charset="0"/>
                <a:ea typeface="Trebuchet MS" charset="0"/>
                <a:cs typeface="Trebuchet MS" charset="0"/>
                <a:sym typeface="Trebuchet MS" charset="0"/>
              </a:rPr>
              <a:t>recording</a:t>
            </a:r>
            <a:endParaRPr lang="de-DE" altLang="de-DE" dirty="0">
              <a:latin typeface="Trebuchet MS" charset="0"/>
              <a:ea typeface="Trebuchet MS" charset="0"/>
              <a:cs typeface="Trebuchet MS" charset="0"/>
              <a:sym typeface="Trebuchet MS" charset="0"/>
            </a:endParaRPr>
          </a:p>
          <a:p>
            <a:pPr>
              <a:lnSpc>
                <a:spcPct val="170000"/>
              </a:lnSpc>
              <a:spcBef>
                <a:spcPts val="300"/>
              </a:spcBef>
            </a:pPr>
            <a:r>
              <a:rPr lang="de-DE" altLang="de-DE" dirty="0">
                <a:latin typeface="Trebuchet MS Bold" charset="0"/>
                <a:ea typeface="Trebuchet MS Bold" charset="0"/>
                <a:cs typeface="Trebuchet MS Bold" charset="0"/>
                <a:sym typeface="Trebuchet MS Bold" charset="0"/>
              </a:rPr>
              <a:t>1979: </a:t>
            </a:r>
            <a:r>
              <a:rPr lang="de-DE" altLang="de-DE" dirty="0">
                <a:latin typeface="Trebuchet MS" charset="0"/>
                <a:ea typeface="Trebuchet MS" charset="0"/>
                <a:cs typeface="Trebuchet MS" charset="0"/>
                <a:sym typeface="Trebuchet MS" charset="0"/>
              </a:rPr>
              <a:t>3-channel SQUID </a:t>
            </a:r>
            <a:r>
              <a:rPr lang="de-DE" altLang="de-DE" dirty="0" err="1">
                <a:latin typeface="Trebuchet MS" charset="0"/>
                <a:ea typeface="Trebuchet MS" charset="0"/>
                <a:cs typeface="Trebuchet MS" charset="0"/>
                <a:sym typeface="Trebuchet MS" charset="0"/>
              </a:rPr>
              <a:t>system</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is</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built</a:t>
            </a:r>
            <a:endParaRPr lang="de-DE" altLang="de-DE" dirty="0">
              <a:latin typeface="Trebuchet MS" charset="0"/>
              <a:ea typeface="Trebuchet MS" charset="0"/>
              <a:cs typeface="Trebuchet MS" charset="0"/>
              <a:sym typeface="Trebuchet MS" charset="0"/>
            </a:endParaRPr>
          </a:p>
          <a:p>
            <a:pPr>
              <a:lnSpc>
                <a:spcPct val="170000"/>
              </a:lnSpc>
              <a:spcBef>
                <a:spcPts val="300"/>
              </a:spcBef>
            </a:pPr>
            <a:r>
              <a:rPr lang="de-DE" altLang="de-DE" dirty="0">
                <a:latin typeface="Trebuchet MS Bold" charset="0"/>
                <a:ea typeface="Trebuchet MS Bold" charset="0"/>
                <a:cs typeface="Trebuchet MS Bold" charset="0"/>
                <a:sym typeface="Trebuchet MS Bold" charset="0"/>
              </a:rPr>
              <a:t>1992: </a:t>
            </a:r>
            <a:r>
              <a:rPr lang="de-DE" altLang="de-DE" dirty="0">
                <a:latin typeface="Trebuchet MS" charset="0"/>
                <a:ea typeface="Trebuchet MS" charset="0"/>
                <a:cs typeface="Trebuchet MS" charset="0"/>
                <a:sym typeface="Trebuchet MS" charset="0"/>
              </a:rPr>
              <a:t>First </a:t>
            </a:r>
            <a:r>
              <a:rPr lang="de-DE" altLang="de-DE" dirty="0" err="1">
                <a:latin typeface="Trebuchet MS" charset="0"/>
                <a:ea typeface="Trebuchet MS" charset="0"/>
                <a:cs typeface="Trebuchet MS" charset="0"/>
                <a:sym typeface="Trebuchet MS" charset="0"/>
              </a:rPr>
              <a:t>whole</a:t>
            </a:r>
            <a:r>
              <a:rPr lang="de-DE" altLang="de-DE" dirty="0">
                <a:latin typeface="Trebuchet MS" charset="0"/>
                <a:ea typeface="Trebuchet MS" charset="0"/>
                <a:cs typeface="Trebuchet MS" charset="0"/>
                <a:sym typeface="Trebuchet MS" charset="0"/>
              </a:rPr>
              <a:t>-cortex MEG </a:t>
            </a:r>
            <a:r>
              <a:rPr lang="de-DE" altLang="de-DE" dirty="0" err="1">
                <a:latin typeface="Trebuchet MS" charset="0"/>
                <a:ea typeface="Trebuchet MS" charset="0"/>
                <a:cs typeface="Trebuchet MS" charset="0"/>
                <a:sym typeface="Trebuchet MS" charset="0"/>
              </a:rPr>
              <a:t>system</a:t>
            </a:r>
            <a:r>
              <a:rPr lang="de-DE" altLang="de-DE" dirty="0">
                <a:latin typeface="Trebuchet MS" charset="0"/>
                <a:ea typeface="Trebuchet MS" charset="0"/>
                <a:cs typeface="Trebuchet MS" charset="0"/>
                <a:sym typeface="Trebuchet MS" charset="0"/>
              </a:rPr>
              <a:t> (64 </a:t>
            </a:r>
            <a:r>
              <a:rPr lang="de-DE" altLang="de-DE" dirty="0" err="1">
                <a:latin typeface="Trebuchet MS" charset="0"/>
                <a:ea typeface="Trebuchet MS" charset="0"/>
                <a:cs typeface="Trebuchet MS" charset="0"/>
                <a:sym typeface="Trebuchet MS" charset="0"/>
              </a:rPr>
              <a:t>channels</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is</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built</a:t>
            </a:r>
            <a:endParaRPr lang="de-DE" altLang="de-DE" dirty="0">
              <a:latin typeface="Trebuchet MS" charset="0"/>
              <a:ea typeface="Trebuchet MS" charset="0"/>
              <a:cs typeface="Trebuchet MS" charset="0"/>
              <a:sym typeface="Trebuchet MS" charset="0"/>
            </a:endParaRPr>
          </a:p>
          <a:p>
            <a:pPr>
              <a:lnSpc>
                <a:spcPct val="170000"/>
              </a:lnSpc>
              <a:spcBef>
                <a:spcPts val="300"/>
              </a:spcBef>
            </a:pPr>
            <a:r>
              <a:rPr lang="de-DE" altLang="de-DE" dirty="0">
                <a:latin typeface="Trebuchet MS Bold" charset="0"/>
                <a:ea typeface="Trebuchet MS Bold" charset="0"/>
                <a:cs typeface="Trebuchet MS Bold" charset="0"/>
                <a:sym typeface="Trebuchet MS Bold" charset="0"/>
              </a:rPr>
              <a:t>2000: </a:t>
            </a:r>
            <a:r>
              <a:rPr lang="de-DE" altLang="de-DE" dirty="0">
                <a:latin typeface="Trebuchet MS" charset="0"/>
                <a:ea typeface="Trebuchet MS" charset="0"/>
                <a:cs typeface="Trebuchet MS" charset="0"/>
                <a:sym typeface="Trebuchet MS" charset="0"/>
              </a:rPr>
              <a:t>First </a:t>
            </a:r>
            <a:r>
              <a:rPr lang="de-DE" altLang="de-DE" dirty="0" err="1">
                <a:latin typeface="Trebuchet MS" charset="0"/>
                <a:ea typeface="Trebuchet MS" charset="0"/>
                <a:cs typeface="Trebuchet MS" charset="0"/>
                <a:sym typeface="Trebuchet MS" charset="0"/>
              </a:rPr>
              <a:t>investigational</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foetal</a:t>
            </a:r>
            <a:r>
              <a:rPr lang="de-DE" altLang="de-DE" dirty="0">
                <a:latin typeface="Trebuchet MS" charset="0"/>
                <a:ea typeface="Trebuchet MS" charset="0"/>
                <a:cs typeface="Trebuchet MS" charset="0"/>
                <a:sym typeface="Trebuchet MS" charset="0"/>
              </a:rPr>
              <a:t> MEG </a:t>
            </a:r>
            <a:r>
              <a:rPr lang="de-DE" altLang="de-DE" dirty="0" err="1">
                <a:latin typeface="Trebuchet MS" charset="0"/>
                <a:ea typeface="Trebuchet MS" charset="0"/>
                <a:cs typeface="Trebuchet MS" charset="0"/>
                <a:sym typeface="Trebuchet MS" charset="0"/>
              </a:rPr>
              <a:t>system</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is</a:t>
            </a:r>
            <a:r>
              <a:rPr lang="de-DE" altLang="de-DE" dirty="0">
                <a:latin typeface="Trebuchet MS" charset="0"/>
                <a:ea typeface="Trebuchet MS" charset="0"/>
                <a:cs typeface="Trebuchet MS" charset="0"/>
                <a:sym typeface="Trebuchet MS" charset="0"/>
              </a:rPr>
              <a:t> </a:t>
            </a:r>
            <a:r>
              <a:rPr lang="de-DE" altLang="de-DE" dirty="0" err="1">
                <a:latin typeface="Trebuchet MS" charset="0"/>
                <a:ea typeface="Trebuchet MS" charset="0"/>
                <a:cs typeface="Trebuchet MS" charset="0"/>
                <a:sym typeface="Trebuchet MS" charset="0"/>
              </a:rPr>
              <a:t>used</a:t>
            </a:r>
            <a:endParaRPr lang="de-DE" altLang="de-DE" dirty="0"/>
          </a:p>
          <a:p>
            <a:pPr marL="0" indent="0">
              <a:buNone/>
            </a:pP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17</a:t>
            </a:fld>
            <a:endParaRPr lang="en-US" dirty="0"/>
          </a:p>
        </p:txBody>
      </p:sp>
      <p:sp>
        <p:nvSpPr>
          <p:cNvPr id="8" name="Textfeld 7"/>
          <p:cNvSpPr txBox="1"/>
          <p:nvPr/>
        </p:nvSpPr>
        <p:spPr>
          <a:xfrm>
            <a:off x="6926106" y="6019800"/>
            <a:ext cx="5181600" cy="307777"/>
          </a:xfrm>
          <a:prstGeom prst="rect">
            <a:avLst/>
          </a:prstGeom>
          <a:noFill/>
        </p:spPr>
        <p:txBody>
          <a:bodyPr wrap="square" rtlCol="0">
            <a:spAutoFit/>
          </a:bodyPr>
          <a:lstStyle/>
          <a:p>
            <a:r>
              <a:rPr lang="de-DE" sz="1400" dirty="0" smtClean="0"/>
              <a:t>[</a:t>
            </a:r>
            <a:r>
              <a:rPr lang="de-DE" altLang="de-DE" sz="800" dirty="0">
                <a:latin typeface="Arial" charset="0"/>
                <a:ea typeface="Arial" charset="0"/>
                <a:cs typeface="Arial" charset="0"/>
                <a:sym typeface="Arial" charset="0"/>
              </a:rPr>
              <a:t>http://</a:t>
            </a:r>
            <a:r>
              <a:rPr lang="de-DE" altLang="de-DE" sz="800" dirty="0" err="1" smtClean="0">
                <a:latin typeface="Arial" charset="0"/>
                <a:ea typeface="Arial" charset="0"/>
                <a:cs typeface="Arial" charset="0"/>
                <a:sym typeface="Arial" charset="0"/>
              </a:rPr>
              <a:t>www.fil.ion.ucl.ac.uk</a:t>
            </a:r>
            <a:r>
              <a:rPr lang="de-DE" altLang="de-DE" sz="800" dirty="0" smtClean="0">
                <a:latin typeface="Arial" charset="0"/>
                <a:ea typeface="Arial" charset="0"/>
                <a:cs typeface="Arial" charset="0"/>
                <a:sym typeface="Arial" charset="0"/>
              </a:rPr>
              <a:t>/</a:t>
            </a:r>
            <a:r>
              <a:rPr lang="de-DE" altLang="de-DE" sz="800" dirty="0" err="1" smtClean="0">
                <a:latin typeface="Arial" charset="0"/>
                <a:ea typeface="Arial" charset="0"/>
                <a:cs typeface="Arial" charset="0"/>
                <a:sym typeface="Arial" charset="0"/>
              </a:rPr>
              <a:t>spm</a:t>
            </a:r>
            <a:r>
              <a:rPr lang="de-DE" altLang="de-DE" sz="800" dirty="0" smtClean="0">
                <a:latin typeface="Arial" charset="0"/>
                <a:ea typeface="Arial" charset="0"/>
                <a:cs typeface="Arial" charset="0"/>
                <a:sym typeface="Arial" charset="0"/>
              </a:rPr>
              <a:t>/</a:t>
            </a:r>
            <a:r>
              <a:rPr lang="de-DE" altLang="de-DE" sz="800" dirty="0" err="1" smtClean="0">
                <a:latin typeface="Arial" charset="0"/>
                <a:ea typeface="Arial" charset="0"/>
                <a:cs typeface="Arial" charset="0"/>
                <a:sym typeface="Arial" charset="0"/>
              </a:rPr>
              <a:t>course</a:t>
            </a:r>
            <a:r>
              <a:rPr lang="de-DE" altLang="de-DE" sz="800" dirty="0" smtClean="0">
                <a:latin typeface="Arial" charset="0"/>
                <a:ea typeface="Arial" charset="0"/>
                <a:cs typeface="Arial" charset="0"/>
                <a:sym typeface="Arial" charset="0"/>
              </a:rPr>
              <a:t>/slides12-meeg/01_MEEG_Origin.ppt</a:t>
            </a:r>
            <a:r>
              <a:rPr lang="de-DE" sz="1400" dirty="0" smtClean="0"/>
              <a:t>]</a:t>
            </a:r>
            <a:endParaRPr lang="de-DE" sz="1400" dirty="0"/>
          </a:p>
        </p:txBody>
      </p:sp>
      <p:pic>
        <p:nvPicPr>
          <p:cNvPr id="10" name="Picture 5" descr="im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116" y="2254340"/>
            <a:ext cx="8717524" cy="37654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969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Basics in MEG</a:t>
            </a:r>
            <a:br>
              <a:rPr lang="de-DE" dirty="0" smtClean="0"/>
            </a:br>
            <a:r>
              <a:rPr lang="de-DE" sz="2400" dirty="0" err="1" smtClean="0"/>
              <a:t>Neuroanatomy</a:t>
            </a:r>
            <a:endParaRPr lang="de-DE" sz="2400"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18</a:t>
            </a:fld>
            <a:endParaRPr lang="en-US" dirty="0"/>
          </a:p>
        </p:txBody>
      </p:sp>
      <p:grpSp>
        <p:nvGrpSpPr>
          <p:cNvPr id="14" name="Gruppierung 13"/>
          <p:cNvGrpSpPr/>
          <p:nvPr/>
        </p:nvGrpSpPr>
        <p:grpSpPr>
          <a:xfrm>
            <a:off x="595044" y="2603499"/>
            <a:ext cx="5731905" cy="4106080"/>
            <a:chOff x="3758868" y="2603500"/>
            <a:chExt cx="5731905" cy="4106080"/>
          </a:xfrm>
        </p:grpSpPr>
        <p:pic>
          <p:nvPicPr>
            <p:cNvPr id="5" name="Bild 4"/>
            <p:cNvPicPr>
              <a:picLocks noChangeAspect="1"/>
            </p:cNvPicPr>
            <p:nvPr/>
          </p:nvPicPr>
          <p:blipFill>
            <a:blip r:embed="rId3"/>
            <a:stretch>
              <a:fillRect/>
            </a:stretch>
          </p:blipFill>
          <p:spPr>
            <a:xfrm>
              <a:off x="3758868" y="2603500"/>
              <a:ext cx="2204685" cy="4106080"/>
            </a:xfrm>
            <a:prstGeom prst="rect">
              <a:avLst/>
            </a:prstGeom>
          </p:spPr>
        </p:pic>
        <p:sp>
          <p:nvSpPr>
            <p:cNvPr id="6" name="Pfeil nach oben 5"/>
            <p:cNvSpPr/>
            <p:nvPr/>
          </p:nvSpPr>
          <p:spPr>
            <a:xfrm>
              <a:off x="6144768" y="3577548"/>
              <a:ext cx="384048" cy="21579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lus 6"/>
            <p:cNvSpPr/>
            <p:nvPr/>
          </p:nvSpPr>
          <p:spPr>
            <a:xfrm>
              <a:off x="6181344" y="5832750"/>
              <a:ext cx="347472" cy="32918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Minus 7"/>
            <p:cNvSpPr/>
            <p:nvPr/>
          </p:nvSpPr>
          <p:spPr>
            <a:xfrm>
              <a:off x="6181344" y="3236976"/>
              <a:ext cx="347472" cy="34057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2"/>
            <p:cNvSpPr txBox="1">
              <a:spLocks/>
            </p:cNvSpPr>
            <p:nvPr/>
          </p:nvSpPr>
          <p:spPr>
            <a:xfrm>
              <a:off x="7104650" y="3260810"/>
              <a:ext cx="2386123" cy="6334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de-DE" dirty="0" err="1" smtClean="0"/>
                <a:t>Apical</a:t>
              </a:r>
              <a:r>
                <a:rPr lang="de-DE" dirty="0" smtClean="0"/>
                <a:t> </a:t>
              </a:r>
              <a:r>
                <a:rPr lang="de-DE" dirty="0" err="1" smtClean="0"/>
                <a:t>dendrites</a:t>
              </a:r>
              <a:endParaRPr lang="de-DE" dirty="0"/>
            </a:p>
          </p:txBody>
        </p:sp>
        <p:sp>
          <p:nvSpPr>
            <p:cNvPr id="10" name="Inhaltsplatzhalter 2"/>
            <p:cNvSpPr txBox="1">
              <a:spLocks/>
            </p:cNvSpPr>
            <p:nvPr/>
          </p:nvSpPr>
          <p:spPr>
            <a:xfrm>
              <a:off x="7104650" y="5845196"/>
              <a:ext cx="2386123" cy="6334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de-DE" dirty="0" smtClean="0"/>
                <a:t>Basal </a:t>
              </a:r>
              <a:r>
                <a:rPr lang="de-DE" dirty="0" err="1" smtClean="0"/>
                <a:t>dendrites</a:t>
              </a:r>
              <a:endParaRPr lang="de-DE" dirty="0"/>
            </a:p>
          </p:txBody>
        </p:sp>
      </p:grpSp>
      <p:pic>
        <p:nvPicPr>
          <p:cNvPr id="11" name="Bild 10"/>
          <p:cNvPicPr>
            <a:picLocks noChangeAspect="1"/>
          </p:cNvPicPr>
          <p:nvPr/>
        </p:nvPicPr>
        <p:blipFill>
          <a:blip r:embed="rId4"/>
          <a:stretch>
            <a:fillRect/>
          </a:stretch>
        </p:blipFill>
        <p:spPr>
          <a:xfrm>
            <a:off x="6396304" y="3162764"/>
            <a:ext cx="5614354" cy="3184385"/>
          </a:xfrm>
          <a:prstGeom prst="rect">
            <a:avLst/>
          </a:prstGeom>
        </p:spPr>
      </p:pic>
    </p:spTree>
    <p:extLst>
      <p:ext uri="{BB962C8B-B14F-4D97-AF65-F5344CB8AC3E}">
        <p14:creationId xmlns:p14="http://schemas.microsoft.com/office/powerpoint/2010/main" val="114723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Basics in MEG</a:t>
            </a:r>
          </a:p>
        </p:txBody>
      </p:sp>
      <p:sp>
        <p:nvSpPr>
          <p:cNvPr id="3" name="Inhaltsplatzhalter 2"/>
          <p:cNvSpPr>
            <a:spLocks noGrp="1"/>
          </p:cNvSpPr>
          <p:nvPr>
            <p:ph idx="1"/>
          </p:nvPr>
        </p:nvSpPr>
        <p:spPr/>
        <p:txBody>
          <a:bodyPr/>
          <a:lstStyle/>
          <a:p>
            <a:r>
              <a:rPr lang="de-DE" dirty="0" smtClean="0"/>
              <a:t>Signals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Bild 4"/>
          <p:cNvPicPr>
            <a:picLocks noChangeAspect="1"/>
          </p:cNvPicPr>
          <p:nvPr/>
        </p:nvPicPr>
        <p:blipFill>
          <a:blip r:embed="rId2"/>
          <a:stretch>
            <a:fillRect/>
          </a:stretch>
        </p:blipFill>
        <p:spPr>
          <a:xfrm>
            <a:off x="509971" y="3228116"/>
            <a:ext cx="3546038" cy="3403912"/>
          </a:xfrm>
          <a:prstGeom prst="rect">
            <a:avLst/>
          </a:prstGeom>
        </p:spPr>
      </p:pic>
      <p:grpSp>
        <p:nvGrpSpPr>
          <p:cNvPr id="10" name="Gruppierung 9"/>
          <p:cNvGrpSpPr/>
          <p:nvPr/>
        </p:nvGrpSpPr>
        <p:grpSpPr>
          <a:xfrm>
            <a:off x="5567783" y="2561531"/>
            <a:ext cx="5062690" cy="3764383"/>
            <a:chOff x="5567783" y="2561531"/>
            <a:chExt cx="5062690" cy="3764383"/>
          </a:xfrm>
        </p:grpSpPr>
        <p:grpSp>
          <p:nvGrpSpPr>
            <p:cNvPr id="8" name="Gruppierung 7"/>
            <p:cNvGrpSpPr/>
            <p:nvPr/>
          </p:nvGrpSpPr>
          <p:grpSpPr>
            <a:xfrm>
              <a:off x="5567783" y="2561531"/>
              <a:ext cx="5062690" cy="3764383"/>
              <a:chOff x="5567783" y="2561531"/>
              <a:chExt cx="5062690" cy="3764383"/>
            </a:xfrm>
          </p:grpSpPr>
          <p:pic>
            <p:nvPicPr>
              <p:cNvPr id="6" name="Picture 2" descr="image13.png"/>
              <p:cNvPicPr>
                <a:picLocks noChangeAspect="1"/>
              </p:cNvPicPr>
              <p:nvPr/>
            </p:nvPicPr>
            <p:blipFill rotWithShape="1">
              <a:blip r:embed="rId3">
                <a:extLst>
                  <a:ext uri="{28A0092B-C50C-407E-A947-70E740481C1C}">
                    <a14:useLocalDpi xmlns:a14="http://schemas.microsoft.com/office/drawing/2010/main" val="0"/>
                  </a:ext>
                </a:extLst>
              </a:blip>
              <a:srcRect t="33406" r="30806"/>
              <a:stretch/>
            </p:blipFill>
            <p:spPr bwMode="auto">
              <a:xfrm>
                <a:off x="5567783" y="2679497"/>
                <a:ext cx="5062690" cy="36464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Freihandform 6"/>
              <p:cNvSpPr/>
              <p:nvPr/>
            </p:nvSpPr>
            <p:spPr>
              <a:xfrm>
                <a:off x="7290977" y="2561531"/>
                <a:ext cx="2737145" cy="1477574"/>
              </a:xfrm>
              <a:custGeom>
                <a:avLst/>
                <a:gdLst>
                  <a:gd name="connsiteX0" fmla="*/ 78724 w 2737145"/>
                  <a:gd name="connsiteY0" fmla="*/ 302782 h 1477574"/>
                  <a:gd name="connsiteX1" fmla="*/ 351227 w 2737145"/>
                  <a:gd name="connsiteY1" fmla="*/ 999179 h 1477574"/>
                  <a:gd name="connsiteX2" fmla="*/ 720620 w 2737145"/>
                  <a:gd name="connsiteY2" fmla="*/ 1029457 h 1477574"/>
                  <a:gd name="connsiteX3" fmla="*/ 1241404 w 2737145"/>
                  <a:gd name="connsiteY3" fmla="*/ 1447295 h 1477574"/>
                  <a:gd name="connsiteX4" fmla="*/ 2737145 w 2737145"/>
                  <a:gd name="connsiteY4" fmla="*/ 1477574 h 1477574"/>
                  <a:gd name="connsiteX5" fmla="*/ 2319306 w 2737145"/>
                  <a:gd name="connsiteY5" fmla="*/ 351227 h 1477574"/>
                  <a:gd name="connsiteX6" fmla="*/ 1677410 w 2737145"/>
                  <a:gd name="connsiteY6" fmla="*/ 369394 h 1477574"/>
                  <a:gd name="connsiteX7" fmla="*/ 1192959 w 2737145"/>
                  <a:gd name="connsiteY7" fmla="*/ 0 h 1477574"/>
                  <a:gd name="connsiteX8" fmla="*/ 205892 w 2737145"/>
                  <a:gd name="connsiteY8" fmla="*/ 193780 h 1477574"/>
                  <a:gd name="connsiteX9" fmla="*/ 0 w 2737145"/>
                  <a:gd name="connsiteY9" fmla="*/ 314893 h 1477574"/>
                  <a:gd name="connsiteX10" fmla="*/ 169558 w 2737145"/>
                  <a:gd name="connsiteY10" fmla="*/ 545007 h 1477574"/>
                  <a:gd name="connsiteX11" fmla="*/ 199836 w 2737145"/>
                  <a:gd name="connsiteY11" fmla="*/ 599507 h 1477574"/>
                  <a:gd name="connsiteX12" fmla="*/ 187725 w 2737145"/>
                  <a:gd name="connsiteY12" fmla="*/ 551062 h 1477574"/>
                  <a:gd name="connsiteX13" fmla="*/ 187725 w 2737145"/>
                  <a:gd name="connsiteY13" fmla="*/ 551062 h 147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7145" h="1477574">
                    <a:moveTo>
                      <a:pt x="78724" y="302782"/>
                    </a:moveTo>
                    <a:lnTo>
                      <a:pt x="351227" y="999179"/>
                    </a:lnTo>
                    <a:lnTo>
                      <a:pt x="720620" y="1029457"/>
                    </a:lnTo>
                    <a:lnTo>
                      <a:pt x="1241404" y="1447295"/>
                    </a:lnTo>
                    <a:lnTo>
                      <a:pt x="2737145" y="1477574"/>
                    </a:lnTo>
                    <a:lnTo>
                      <a:pt x="2319306" y="351227"/>
                    </a:lnTo>
                    <a:lnTo>
                      <a:pt x="1677410" y="369394"/>
                    </a:lnTo>
                    <a:lnTo>
                      <a:pt x="1192959" y="0"/>
                    </a:lnTo>
                    <a:lnTo>
                      <a:pt x="205892" y="193780"/>
                    </a:lnTo>
                    <a:lnTo>
                      <a:pt x="0" y="314893"/>
                    </a:lnTo>
                    <a:lnTo>
                      <a:pt x="169558" y="545007"/>
                    </a:lnTo>
                    <a:lnTo>
                      <a:pt x="199836" y="599507"/>
                    </a:lnTo>
                    <a:lnTo>
                      <a:pt x="187725" y="551062"/>
                    </a:lnTo>
                    <a:lnTo>
                      <a:pt x="187725" y="551062"/>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Freihandform 8"/>
            <p:cNvSpPr/>
            <p:nvPr/>
          </p:nvSpPr>
          <p:spPr>
            <a:xfrm>
              <a:off x="6927640" y="2930925"/>
              <a:ext cx="641896" cy="605562"/>
            </a:xfrm>
            <a:custGeom>
              <a:avLst/>
              <a:gdLst>
                <a:gd name="connsiteX0" fmla="*/ 302781 w 641896"/>
                <a:gd name="connsiteY0" fmla="*/ 0 h 605562"/>
                <a:gd name="connsiteX1" fmla="*/ 405727 w 641896"/>
                <a:gd name="connsiteY1" fmla="*/ 72667 h 605562"/>
                <a:gd name="connsiteX2" fmla="*/ 569229 w 641896"/>
                <a:gd name="connsiteY2" fmla="*/ 381504 h 605562"/>
                <a:gd name="connsiteX3" fmla="*/ 641896 w 641896"/>
                <a:gd name="connsiteY3" fmla="*/ 605562 h 605562"/>
                <a:gd name="connsiteX4" fmla="*/ 60556 w 641896"/>
                <a:gd name="connsiteY4" fmla="*/ 532895 h 605562"/>
                <a:gd name="connsiteX5" fmla="*/ 0 w 641896"/>
                <a:gd name="connsiteY5" fmla="*/ 145335 h 605562"/>
                <a:gd name="connsiteX6" fmla="*/ 302781 w 641896"/>
                <a:gd name="connsiteY6" fmla="*/ 0 h 6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896" h="605562">
                  <a:moveTo>
                    <a:pt x="302781" y="0"/>
                  </a:moveTo>
                  <a:lnTo>
                    <a:pt x="405727" y="72667"/>
                  </a:lnTo>
                  <a:lnTo>
                    <a:pt x="569229" y="381504"/>
                  </a:lnTo>
                  <a:lnTo>
                    <a:pt x="641896" y="605562"/>
                  </a:lnTo>
                  <a:lnTo>
                    <a:pt x="60556" y="532895"/>
                  </a:lnTo>
                  <a:lnTo>
                    <a:pt x="0" y="145335"/>
                  </a:lnTo>
                  <a:lnTo>
                    <a:pt x="302781"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55789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Content</a:t>
            </a:r>
            <a:endParaRPr lang="de-DE" dirty="0"/>
          </a:p>
        </p:txBody>
      </p:sp>
      <p:sp>
        <p:nvSpPr>
          <p:cNvPr id="3" name="Inhaltsplatzhalter 2"/>
          <p:cNvSpPr>
            <a:spLocks noGrp="1"/>
          </p:cNvSpPr>
          <p:nvPr>
            <p:ph idx="1"/>
          </p:nvPr>
        </p:nvSpPr>
        <p:spPr/>
        <p:txBody>
          <a:bodyPr>
            <a:normAutofit lnSpcReduction="10000"/>
          </a:bodyPr>
          <a:lstStyle/>
          <a:p>
            <a:r>
              <a:rPr lang="de-DE" dirty="0" smtClean="0"/>
              <a:t>Background</a:t>
            </a:r>
          </a:p>
          <a:p>
            <a:r>
              <a:rPr lang="de-DE" dirty="0" smtClean="0"/>
              <a:t>Basic </a:t>
            </a:r>
            <a:r>
              <a:rPr lang="de-DE" dirty="0"/>
              <a:t>F</a:t>
            </a:r>
            <a:r>
              <a:rPr lang="de-DE" dirty="0" smtClean="0"/>
              <a:t>eatures</a:t>
            </a:r>
          </a:p>
          <a:p>
            <a:r>
              <a:rPr lang="de-DE" dirty="0" smtClean="0"/>
              <a:t>Signal</a:t>
            </a:r>
          </a:p>
          <a:p>
            <a:r>
              <a:rPr lang="de-DE" dirty="0" err="1" smtClean="0"/>
              <a:t>Applications</a:t>
            </a:r>
            <a:endParaRPr lang="de-DE" dirty="0" smtClean="0"/>
          </a:p>
          <a:p>
            <a:r>
              <a:rPr lang="de-DE" dirty="0" smtClean="0"/>
              <a:t>Paper</a:t>
            </a:r>
          </a:p>
          <a:p>
            <a:r>
              <a:rPr lang="de-DE" dirty="0" err="1" smtClean="0"/>
              <a:t>Discussions</a:t>
            </a:r>
            <a:endParaRPr lang="de-DE" dirty="0" smtClean="0"/>
          </a:p>
          <a:p>
            <a:pPr lvl="1"/>
            <a:r>
              <a:rPr lang="de-DE" dirty="0" smtClean="0"/>
              <a:t>MEG </a:t>
            </a:r>
            <a:r>
              <a:rPr lang="de-DE" dirty="0" err="1" smtClean="0"/>
              <a:t>vs</a:t>
            </a:r>
            <a:r>
              <a:rPr lang="de-DE" dirty="0" smtClean="0"/>
              <a:t> EEG</a:t>
            </a:r>
          </a:p>
          <a:p>
            <a:pPr lvl="1"/>
            <a:r>
              <a:rPr lang="de-DE" dirty="0" smtClean="0"/>
              <a:t>Advantages &amp; </a:t>
            </a:r>
            <a:r>
              <a:rPr lang="de-DE" dirty="0" err="1" smtClean="0"/>
              <a:t>Disadvantages</a:t>
            </a:r>
            <a:endParaRPr lang="de-DE" dirty="0" smtClean="0"/>
          </a:p>
          <a:p>
            <a:r>
              <a:rPr lang="de-DE" dirty="0" smtClean="0"/>
              <a:t>Happy End</a:t>
            </a:r>
          </a:p>
          <a:p>
            <a:endParaRPr lang="de-DE" dirty="0" smtClean="0"/>
          </a:p>
          <a:p>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063958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Basics in MEG</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8" name="Picture 4" descr="image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1429" y="3346559"/>
            <a:ext cx="9067800" cy="36386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 name="AutoShape 6"/>
          <p:cNvSpPr>
            <a:spLocks/>
          </p:cNvSpPr>
          <p:nvPr/>
        </p:nvSpPr>
        <p:spPr bwMode="auto">
          <a:xfrm>
            <a:off x="2088863" y="2471402"/>
            <a:ext cx="8352932" cy="666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50000"/>
              </a:lnSpc>
            </a:pPr>
            <a:r>
              <a:rPr lang="de-DE">
                <a:latin typeface="Trebuchet MS" charset="0"/>
                <a:cs typeface="Trebuchet MS" charset="0"/>
                <a:sym typeface="Trebuchet MS" charset="0"/>
              </a:rPr>
              <a:t>MEG is less sensitive to magnetic fields generated by deeper sources</a:t>
            </a:r>
            <a:endParaRPr lang="de-DE" sz="1200">
              <a:latin typeface="Trebuchet MS" charset="0"/>
              <a:cs typeface="Trebuchet MS" charset="0"/>
              <a:sym typeface="Trebuchet MS" charset="0"/>
            </a:endParaRPr>
          </a:p>
          <a:p>
            <a:pPr>
              <a:lnSpc>
                <a:spcPct val="150000"/>
              </a:lnSpc>
            </a:pPr>
            <a:r>
              <a:rPr lang="de-DE">
                <a:latin typeface="Trebuchet MS" charset="0"/>
                <a:cs typeface="Trebuchet MS" charset="0"/>
                <a:sym typeface="Trebuchet MS" charset="0"/>
              </a:rPr>
              <a:t>Sensitivity loss is proportional to squared distance between source &amp; sensor</a:t>
            </a:r>
            <a:endParaRPr lang="de-DE"/>
          </a:p>
        </p:txBody>
      </p:sp>
      <p:sp>
        <p:nvSpPr>
          <p:cNvPr id="11" name="AutoShape 5"/>
          <p:cNvSpPr>
            <a:spLocks/>
          </p:cNvSpPr>
          <p:nvPr/>
        </p:nvSpPr>
        <p:spPr bwMode="auto">
          <a:xfrm>
            <a:off x="134510" y="6217631"/>
            <a:ext cx="2046287" cy="48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Source:</a:t>
            </a:r>
          </a:p>
          <a:p>
            <a:r>
              <a:rPr lang="de-DE" sz="700" dirty="0">
                <a:latin typeface="Trebuchet MS" charset="0"/>
                <a:cs typeface="Trebuchet MS" charset="0"/>
                <a:sym typeface="Trebuchet MS" charset="0"/>
              </a:rPr>
              <a:t>Hillebrand &amp; Barnes, 2002) http://</a:t>
            </a:r>
            <a:r>
              <a:rPr lang="de-DE" sz="700" dirty="0" err="1">
                <a:latin typeface="Trebuchet MS" charset="0"/>
                <a:cs typeface="Trebuchet MS" charset="0"/>
                <a:sym typeface="Trebuchet MS" charset="0"/>
              </a:rPr>
              <a:t>ilabs.washington.edu</a:t>
            </a:r>
            <a:r>
              <a:rPr lang="de-DE" sz="700" dirty="0">
                <a:latin typeface="Trebuchet MS" charset="0"/>
                <a:cs typeface="Trebuchet MS" charset="0"/>
                <a:sym typeface="Trebuchet MS" charset="0"/>
              </a:rPr>
              <a:t>/</a:t>
            </a:r>
            <a:r>
              <a:rPr lang="de-DE" sz="700" dirty="0" err="1">
                <a:latin typeface="Trebuchet MS" charset="0"/>
                <a:cs typeface="Trebuchet MS" charset="0"/>
                <a:sym typeface="Trebuchet MS" charset="0"/>
              </a:rPr>
              <a:t>what-magnetoencephalography-meg</a:t>
            </a:r>
            <a:endParaRPr lang="de-DE" altLang="de-DE" sz="700" dirty="0" smtClean="0">
              <a:latin typeface="Trebuchet MS" charset="0"/>
              <a:ea typeface="Trebuchet MS" charset="0"/>
              <a:cs typeface="Trebuchet MS" charset="0"/>
              <a:sym typeface="Trebuchet MS" charset="0"/>
            </a:endParaRPr>
          </a:p>
        </p:txBody>
      </p:sp>
    </p:spTree>
    <p:extLst>
      <p:ext uri="{BB962C8B-B14F-4D97-AF65-F5344CB8AC3E}">
        <p14:creationId xmlns:p14="http://schemas.microsoft.com/office/powerpoint/2010/main" val="791698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Basics in MEG - </a:t>
            </a:r>
            <a:r>
              <a:rPr lang="de-DE" i="1" dirty="0" smtClean="0"/>
              <a:t>SQUID</a:t>
            </a:r>
            <a:endParaRPr lang="de-DE" i="1" dirty="0"/>
          </a:p>
        </p:txBody>
      </p:sp>
      <p:sp>
        <p:nvSpPr>
          <p:cNvPr id="3" name="Inhaltsplatzhalter 2"/>
          <p:cNvSpPr>
            <a:spLocks noGrp="1"/>
          </p:cNvSpPr>
          <p:nvPr>
            <p:ph idx="1"/>
          </p:nvPr>
        </p:nvSpPr>
        <p:spPr>
          <a:xfrm>
            <a:off x="1154954" y="2603500"/>
            <a:ext cx="1515675" cy="1054100"/>
          </a:xfrm>
        </p:spPr>
        <p:txBody>
          <a:bodyPr/>
          <a:lstStyle/>
          <a:p>
            <a:r>
              <a:rPr lang="de-DE" dirty="0" smtClean="0"/>
              <a:t>Basics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21</a:t>
            </a:fld>
            <a:endParaRPr lang="en-US" dirty="0"/>
          </a:p>
        </p:txBody>
      </p:sp>
      <p:sp>
        <p:nvSpPr>
          <p:cNvPr id="7" name="Inhaltsplatzhalter 2"/>
          <p:cNvSpPr txBox="1">
            <a:spLocks/>
          </p:cNvSpPr>
          <p:nvPr/>
        </p:nvSpPr>
        <p:spPr>
          <a:xfrm>
            <a:off x="6953411" y="2842985"/>
            <a:ext cx="4237328" cy="28030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de-DE" dirty="0" smtClean="0"/>
              <a:t>SQUID – </a:t>
            </a:r>
            <a:r>
              <a:rPr lang="de-DE" dirty="0" err="1" smtClean="0"/>
              <a:t>Superconducting</a:t>
            </a:r>
            <a:r>
              <a:rPr lang="de-DE" dirty="0" smtClean="0"/>
              <a:t> Quantum </a:t>
            </a:r>
            <a:r>
              <a:rPr lang="de-DE" dirty="0" err="1" smtClean="0"/>
              <a:t>Interference</a:t>
            </a:r>
            <a:r>
              <a:rPr lang="de-DE" dirty="0" smtClean="0"/>
              <a:t> Device</a:t>
            </a:r>
          </a:p>
          <a:p>
            <a:pPr lvl="1"/>
            <a:r>
              <a:rPr lang="de-DE" dirty="0" smtClean="0"/>
              <a:t>An ultrasensitive </a:t>
            </a:r>
            <a:r>
              <a:rPr lang="de-DE" dirty="0" err="1" smtClean="0"/>
              <a:t>detector</a:t>
            </a:r>
            <a:r>
              <a:rPr lang="de-DE" dirty="0" smtClean="0"/>
              <a:t> </a:t>
            </a:r>
            <a:r>
              <a:rPr lang="de-DE" dirty="0" err="1" smtClean="0"/>
              <a:t>of</a:t>
            </a:r>
            <a:r>
              <a:rPr lang="de-DE" dirty="0" smtClean="0"/>
              <a:t> </a:t>
            </a:r>
            <a:r>
              <a:rPr lang="de-DE" dirty="0" err="1" smtClean="0"/>
              <a:t>magnetic</a:t>
            </a:r>
            <a:r>
              <a:rPr lang="de-DE" dirty="0" smtClean="0"/>
              <a:t> </a:t>
            </a:r>
            <a:r>
              <a:rPr lang="de-DE" dirty="0" err="1" smtClean="0"/>
              <a:t>flux</a:t>
            </a:r>
            <a:endParaRPr lang="de-DE" dirty="0" smtClean="0"/>
          </a:p>
          <a:p>
            <a:pPr lvl="1"/>
            <a:r>
              <a:rPr lang="de-DE" dirty="0" smtClean="0"/>
              <a:t>In </a:t>
            </a:r>
            <a:r>
              <a:rPr lang="de-DE" dirty="0" err="1" smtClean="0"/>
              <a:t>essence</a:t>
            </a:r>
            <a:r>
              <a:rPr lang="de-DE" dirty="0" smtClean="0"/>
              <a:t> a </a:t>
            </a:r>
            <a:r>
              <a:rPr lang="de-DE" dirty="0" err="1" smtClean="0"/>
              <a:t>magnetic</a:t>
            </a:r>
            <a:r>
              <a:rPr lang="de-DE" dirty="0" smtClean="0"/>
              <a:t> </a:t>
            </a:r>
            <a:r>
              <a:rPr lang="de-DE" dirty="0" err="1" smtClean="0"/>
              <a:t>flux-to-voltage</a:t>
            </a:r>
            <a:r>
              <a:rPr lang="de-DE" dirty="0" smtClean="0"/>
              <a:t> </a:t>
            </a:r>
            <a:r>
              <a:rPr lang="de-DE" dirty="0" err="1" smtClean="0"/>
              <a:t>converter</a:t>
            </a:r>
            <a:r>
              <a:rPr lang="de-DE" dirty="0" smtClean="0"/>
              <a:t> </a:t>
            </a:r>
            <a:endParaRPr lang="de-DE" dirty="0"/>
          </a:p>
        </p:txBody>
      </p:sp>
      <p:pic>
        <p:nvPicPr>
          <p:cNvPr id="8" name="Bild 7"/>
          <p:cNvPicPr>
            <a:picLocks noChangeAspect="1"/>
          </p:cNvPicPr>
          <p:nvPr/>
        </p:nvPicPr>
        <p:blipFill>
          <a:blip r:embed="rId3"/>
          <a:stretch>
            <a:fillRect/>
          </a:stretch>
        </p:blipFill>
        <p:spPr>
          <a:xfrm>
            <a:off x="883582" y="3970199"/>
            <a:ext cx="1296946" cy="1800004"/>
          </a:xfrm>
          <a:prstGeom prst="rect">
            <a:avLst/>
          </a:prstGeom>
        </p:spPr>
      </p:pic>
      <p:sp>
        <p:nvSpPr>
          <p:cNvPr id="10" name="Textfeld 9"/>
          <p:cNvSpPr txBox="1"/>
          <p:nvPr/>
        </p:nvSpPr>
        <p:spPr>
          <a:xfrm>
            <a:off x="620456" y="5774799"/>
            <a:ext cx="1823199" cy="307777"/>
          </a:xfrm>
          <a:prstGeom prst="rect">
            <a:avLst/>
          </a:prstGeom>
          <a:noFill/>
        </p:spPr>
        <p:txBody>
          <a:bodyPr wrap="square" rtlCol="0">
            <a:spAutoFit/>
          </a:bodyPr>
          <a:lstStyle/>
          <a:p>
            <a:r>
              <a:rPr lang="de-DE" sz="1400" dirty="0" smtClean="0"/>
              <a:t>[Brian Josephson]</a:t>
            </a:r>
            <a:endParaRPr lang="de-DE" sz="1400" dirty="0"/>
          </a:p>
        </p:txBody>
      </p:sp>
      <p:sp>
        <p:nvSpPr>
          <p:cNvPr id="12" name="Textfeld 11"/>
          <p:cNvSpPr txBox="1"/>
          <p:nvPr/>
        </p:nvSpPr>
        <p:spPr>
          <a:xfrm>
            <a:off x="7146976" y="5774799"/>
            <a:ext cx="1862567" cy="307777"/>
          </a:xfrm>
          <a:prstGeom prst="rect">
            <a:avLst/>
          </a:prstGeom>
          <a:noFill/>
        </p:spPr>
        <p:txBody>
          <a:bodyPr wrap="square" rtlCol="0">
            <a:spAutoFit/>
          </a:bodyPr>
          <a:lstStyle/>
          <a:p>
            <a:r>
              <a:rPr lang="de-DE" sz="1400" dirty="0" smtClean="0"/>
              <a:t>[SQUID]</a:t>
            </a:r>
            <a:endParaRPr lang="de-DE" sz="1400" dirty="0"/>
          </a:p>
        </p:txBody>
      </p:sp>
      <p:pic>
        <p:nvPicPr>
          <p:cNvPr id="13" name="Bild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2603500"/>
            <a:ext cx="3618746" cy="3708400"/>
          </a:xfrm>
          <a:prstGeom prst="rect">
            <a:avLst/>
          </a:prstGeom>
        </p:spPr>
      </p:pic>
      <p:sp>
        <p:nvSpPr>
          <p:cNvPr id="14" name="AutoShape 5"/>
          <p:cNvSpPr>
            <a:spLocks/>
          </p:cNvSpPr>
          <p:nvPr/>
        </p:nvSpPr>
        <p:spPr bwMode="auto">
          <a:xfrm>
            <a:off x="7269219" y="6191992"/>
            <a:ext cx="2046287" cy="48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Quelle</a:t>
            </a:r>
          </a:p>
          <a:p>
            <a:r>
              <a:rPr lang="de-DE" altLang="de-DE" sz="700" dirty="0"/>
              <a:t>http://</a:t>
            </a:r>
            <a:r>
              <a:rPr lang="de-DE" altLang="de-DE" sz="700" dirty="0" err="1"/>
              <a:t>www.gitam.edu</a:t>
            </a:r>
            <a:r>
              <a:rPr lang="de-DE" altLang="de-DE" sz="700" dirty="0"/>
              <a:t>/</a:t>
            </a:r>
            <a:r>
              <a:rPr lang="de-DE" altLang="de-DE" sz="700" dirty="0" err="1"/>
              <a:t>eresource</a:t>
            </a:r>
            <a:r>
              <a:rPr lang="de-DE" altLang="de-DE" sz="700" dirty="0"/>
              <a:t>/</a:t>
            </a:r>
            <a:r>
              <a:rPr lang="de-DE" altLang="de-DE" sz="700" dirty="0" err="1"/>
              <a:t>Engg_Phys</a:t>
            </a:r>
            <a:r>
              <a:rPr lang="de-DE" altLang="de-DE" sz="700" dirty="0"/>
              <a:t>/semester_2/</a:t>
            </a:r>
            <a:r>
              <a:rPr lang="de-DE" altLang="de-DE" sz="700" dirty="0" err="1"/>
              <a:t>supercon</a:t>
            </a:r>
            <a:r>
              <a:rPr lang="de-DE" altLang="de-DE" sz="700" dirty="0"/>
              <a:t>/</a:t>
            </a:r>
            <a:r>
              <a:rPr lang="de-DE" altLang="de-DE" sz="700" dirty="0" err="1"/>
              <a:t>supercon_files</a:t>
            </a:r>
            <a:r>
              <a:rPr lang="de-DE" altLang="de-DE" sz="700" dirty="0"/>
              <a:t>/</a:t>
            </a:r>
            <a:r>
              <a:rPr lang="de-DE" altLang="de-DE" sz="700" dirty="0" err="1"/>
              <a:t>squide.gif</a:t>
            </a:r>
            <a:endParaRPr lang="de-DE" altLang="de-DE" sz="700" dirty="0"/>
          </a:p>
        </p:txBody>
      </p:sp>
      <p:sp>
        <p:nvSpPr>
          <p:cNvPr id="15" name="AutoShape 5"/>
          <p:cNvSpPr>
            <a:spLocks/>
          </p:cNvSpPr>
          <p:nvPr/>
        </p:nvSpPr>
        <p:spPr bwMode="auto">
          <a:xfrm>
            <a:off x="528595" y="6191993"/>
            <a:ext cx="2046287" cy="48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Quelle</a:t>
            </a:r>
          </a:p>
          <a:p>
            <a:r>
              <a:rPr lang="de-DE" altLang="de-DE" sz="700" dirty="0"/>
              <a:t>http://</a:t>
            </a:r>
            <a:r>
              <a:rPr lang="de-DE" altLang="de-DE" sz="700" dirty="0" err="1"/>
              <a:t>www.nndb.com</a:t>
            </a:r>
            <a:r>
              <a:rPr lang="de-DE" altLang="de-DE" sz="700" dirty="0"/>
              <a:t>/</a:t>
            </a:r>
            <a:r>
              <a:rPr lang="de-DE" altLang="de-DE" sz="700" dirty="0" err="1"/>
              <a:t>people</a:t>
            </a:r>
            <a:r>
              <a:rPr lang="de-DE" altLang="de-DE" sz="700" dirty="0"/>
              <a:t>/887/000099590/brian-josephson-1.jpg</a:t>
            </a:r>
          </a:p>
        </p:txBody>
      </p:sp>
    </p:spTree>
    <p:extLst>
      <p:ext uri="{BB962C8B-B14F-4D97-AF65-F5344CB8AC3E}">
        <p14:creationId xmlns:p14="http://schemas.microsoft.com/office/powerpoint/2010/main" val="1974806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Basics in MEG</a:t>
            </a:r>
          </a:p>
        </p:txBody>
      </p:sp>
      <p:sp>
        <p:nvSpPr>
          <p:cNvPr id="3" name="Inhaltsplatzhalter 2"/>
          <p:cNvSpPr>
            <a:spLocks noGrp="1"/>
          </p:cNvSpPr>
          <p:nvPr>
            <p:ph idx="1"/>
          </p:nvPr>
        </p:nvSpPr>
        <p:spPr/>
        <p:txBody>
          <a:bodyPr/>
          <a:lstStyle/>
          <a:p>
            <a:r>
              <a:rPr lang="de-DE" dirty="0" smtClean="0"/>
              <a:t>Signals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22</a:t>
            </a:fld>
            <a:endParaRPr lang="en-US" dirty="0"/>
          </a:p>
        </p:txBody>
      </p:sp>
      <p:sp>
        <p:nvSpPr>
          <p:cNvPr id="11" name="AutoShape 4"/>
          <p:cNvSpPr>
            <a:spLocks/>
          </p:cNvSpPr>
          <p:nvPr/>
        </p:nvSpPr>
        <p:spPr bwMode="auto">
          <a:xfrm>
            <a:off x="4552576" y="6427126"/>
            <a:ext cx="2030413"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dirty="0" err="1">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pic>
        <p:nvPicPr>
          <p:cNvPr id="12" name="Bild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576" y="3280051"/>
            <a:ext cx="5003800" cy="3147075"/>
          </a:xfrm>
          <a:prstGeom prst="rect">
            <a:avLst/>
          </a:prstGeom>
        </p:spPr>
      </p:pic>
      <p:pic>
        <p:nvPicPr>
          <p:cNvPr id="13" name="Bild 12"/>
          <p:cNvPicPr>
            <a:picLocks noChangeAspect="1"/>
          </p:cNvPicPr>
          <p:nvPr/>
        </p:nvPicPr>
        <p:blipFill rotWithShape="1">
          <a:blip r:embed="rId3">
            <a:extLst>
              <a:ext uri="{28A0092B-C50C-407E-A947-70E740481C1C}">
                <a14:useLocalDpi xmlns:a14="http://schemas.microsoft.com/office/drawing/2010/main" val="0"/>
              </a:ext>
            </a:extLst>
          </a:blip>
          <a:srcRect l="17361" t="9101" r="33732" b="19650"/>
          <a:stretch/>
        </p:blipFill>
        <p:spPr>
          <a:xfrm>
            <a:off x="1002553" y="3343694"/>
            <a:ext cx="3154680" cy="2676106"/>
          </a:xfrm>
          <a:prstGeom prst="rect">
            <a:avLst/>
          </a:prstGeom>
        </p:spPr>
      </p:pic>
    </p:spTree>
    <p:extLst>
      <p:ext uri="{BB962C8B-B14F-4D97-AF65-F5344CB8AC3E}">
        <p14:creationId xmlns:p14="http://schemas.microsoft.com/office/powerpoint/2010/main" val="4129311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Basics in MEG</a:t>
            </a:r>
          </a:p>
        </p:txBody>
      </p:sp>
      <p:sp>
        <p:nvSpPr>
          <p:cNvPr id="4" name="Foliennummernplatzhalter 3"/>
          <p:cNvSpPr>
            <a:spLocks noGrp="1"/>
          </p:cNvSpPr>
          <p:nvPr>
            <p:ph type="sldNum" sz="quarter" idx="12"/>
          </p:nvPr>
        </p:nvSpPr>
        <p:spPr/>
        <p:txBody>
          <a:bodyPr/>
          <a:lstStyle/>
          <a:p>
            <a:fld id="{D57F1E4F-1CFF-5643-939E-217C01CDF565}" type="slidenum">
              <a:rPr lang="en-US" smtClean="0"/>
              <a:pPr/>
              <a:t>23</a:t>
            </a:fld>
            <a:endParaRPr lang="en-US" dirty="0"/>
          </a:p>
        </p:txBody>
      </p:sp>
      <p:sp>
        <p:nvSpPr>
          <p:cNvPr id="6" name="AutoShape 5"/>
          <p:cNvSpPr>
            <a:spLocks/>
          </p:cNvSpPr>
          <p:nvPr/>
        </p:nvSpPr>
        <p:spPr bwMode="auto">
          <a:xfrm>
            <a:off x="1154954" y="5711299"/>
            <a:ext cx="2046287"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dirty="0" err="1">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sp>
        <p:nvSpPr>
          <p:cNvPr id="7" name="AutoShape 3"/>
          <p:cNvSpPr>
            <a:spLocks/>
          </p:cNvSpPr>
          <p:nvPr/>
        </p:nvSpPr>
        <p:spPr bwMode="auto">
          <a:xfrm>
            <a:off x="4357396" y="5722082"/>
            <a:ext cx="2030413"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sp>
        <p:nvSpPr>
          <p:cNvPr id="8" name="AutoShape 4"/>
          <p:cNvSpPr>
            <a:spLocks/>
          </p:cNvSpPr>
          <p:nvPr/>
        </p:nvSpPr>
        <p:spPr bwMode="auto">
          <a:xfrm>
            <a:off x="7864110" y="5722082"/>
            <a:ext cx="2030413"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pic>
        <p:nvPicPr>
          <p:cNvPr id="9" name="Bild 8"/>
          <p:cNvPicPr>
            <a:picLocks noChangeAspect="1"/>
          </p:cNvPicPr>
          <p:nvPr/>
        </p:nvPicPr>
        <p:blipFill rotWithShape="1">
          <a:blip r:embed="rId2">
            <a:extLst>
              <a:ext uri="{28A0092B-C50C-407E-A947-70E740481C1C}">
                <a14:useLocalDpi xmlns:a14="http://schemas.microsoft.com/office/drawing/2010/main" val="0"/>
              </a:ext>
            </a:extLst>
          </a:blip>
          <a:srcRect b="2999"/>
          <a:stretch/>
        </p:blipFill>
        <p:spPr>
          <a:xfrm>
            <a:off x="4195423" y="3123743"/>
            <a:ext cx="2264657" cy="2447907"/>
          </a:xfrm>
          <a:prstGeom prst="rect">
            <a:avLst/>
          </a:prstGeom>
        </p:spPr>
      </p:pic>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41" y="3202082"/>
            <a:ext cx="2465582" cy="2520000"/>
          </a:xfrm>
          <a:prstGeom prst="rect">
            <a:avLst/>
          </a:prstGeom>
        </p:spPr>
      </p:pic>
      <p:pic>
        <p:nvPicPr>
          <p:cNvPr id="11" name="Picture 2" descr="image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543" y="3051650"/>
            <a:ext cx="3094920" cy="252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788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Basics in </a:t>
            </a:r>
            <a:r>
              <a:rPr lang="de-DE" dirty="0" smtClean="0"/>
              <a:t>MEG</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Picture 2" descr="image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543" y="3051650"/>
            <a:ext cx="3094920" cy="252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 name="AutoShape 5"/>
          <p:cNvSpPr>
            <a:spLocks/>
          </p:cNvSpPr>
          <p:nvPr/>
        </p:nvSpPr>
        <p:spPr bwMode="auto">
          <a:xfrm>
            <a:off x="1154954" y="5711299"/>
            <a:ext cx="2046287"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dirty="0" err="1">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sp>
        <p:nvSpPr>
          <p:cNvPr id="7" name="Textfeld 6"/>
          <p:cNvSpPr txBox="1"/>
          <p:nvPr/>
        </p:nvSpPr>
        <p:spPr>
          <a:xfrm>
            <a:off x="1338674" y="5977949"/>
            <a:ext cx="1678845" cy="307777"/>
          </a:xfrm>
          <a:prstGeom prst="rect">
            <a:avLst/>
          </a:prstGeom>
          <a:noFill/>
        </p:spPr>
        <p:txBody>
          <a:bodyPr wrap="square" rtlCol="0">
            <a:spAutoFit/>
          </a:bodyPr>
          <a:lstStyle/>
          <a:p>
            <a:r>
              <a:rPr lang="de-DE" sz="1400" dirty="0" smtClean="0"/>
              <a:t>[Magnetometer]</a:t>
            </a:r>
            <a:endParaRPr lang="de-DE" sz="1400" dirty="0"/>
          </a:p>
        </p:txBody>
      </p:sp>
      <p:sp>
        <p:nvSpPr>
          <p:cNvPr id="8" name="Textfeld 7"/>
          <p:cNvSpPr txBox="1"/>
          <p:nvPr/>
        </p:nvSpPr>
        <p:spPr>
          <a:xfrm>
            <a:off x="3994240" y="5977948"/>
            <a:ext cx="2756723" cy="307777"/>
          </a:xfrm>
          <a:prstGeom prst="rect">
            <a:avLst/>
          </a:prstGeom>
          <a:noFill/>
        </p:spPr>
        <p:txBody>
          <a:bodyPr wrap="square" rtlCol="0">
            <a:spAutoFit/>
          </a:bodyPr>
          <a:lstStyle/>
          <a:p>
            <a:r>
              <a:rPr lang="de-DE" sz="1400" dirty="0" smtClean="0"/>
              <a:t>[1st-Order Axial </a:t>
            </a:r>
            <a:r>
              <a:rPr lang="de-DE" sz="1400" dirty="0" err="1" smtClean="0"/>
              <a:t>Gradiometer</a:t>
            </a:r>
            <a:r>
              <a:rPr lang="de-DE" sz="1400" dirty="0" smtClean="0"/>
              <a:t>]</a:t>
            </a:r>
            <a:endParaRPr lang="de-DE" sz="1400" dirty="0"/>
          </a:p>
        </p:txBody>
      </p:sp>
      <p:pic>
        <p:nvPicPr>
          <p:cNvPr id="10" name="Picture 2" descr="image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5170" y="3051650"/>
            <a:ext cx="3114867" cy="252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 name="AutoShape 3"/>
          <p:cNvSpPr>
            <a:spLocks/>
          </p:cNvSpPr>
          <p:nvPr/>
        </p:nvSpPr>
        <p:spPr bwMode="auto">
          <a:xfrm>
            <a:off x="4357396" y="5722082"/>
            <a:ext cx="2030413"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sp>
        <p:nvSpPr>
          <p:cNvPr id="12" name="Textfeld 11"/>
          <p:cNvSpPr txBox="1"/>
          <p:nvPr/>
        </p:nvSpPr>
        <p:spPr>
          <a:xfrm>
            <a:off x="7407610" y="5977947"/>
            <a:ext cx="2943414" cy="307777"/>
          </a:xfrm>
          <a:prstGeom prst="rect">
            <a:avLst/>
          </a:prstGeom>
          <a:noFill/>
        </p:spPr>
        <p:txBody>
          <a:bodyPr wrap="square" rtlCol="0">
            <a:spAutoFit/>
          </a:bodyPr>
          <a:lstStyle/>
          <a:p>
            <a:r>
              <a:rPr lang="de-DE" sz="1400" dirty="0" smtClean="0"/>
              <a:t>[1st-Order </a:t>
            </a:r>
            <a:r>
              <a:rPr lang="de-DE" sz="1400" dirty="0" err="1" smtClean="0"/>
              <a:t>Planar</a:t>
            </a:r>
            <a:r>
              <a:rPr lang="de-DE" sz="1400" dirty="0" smtClean="0"/>
              <a:t> </a:t>
            </a:r>
            <a:r>
              <a:rPr lang="de-DE" sz="1400" dirty="0" err="1" smtClean="0"/>
              <a:t>Gradiometer</a:t>
            </a:r>
            <a:r>
              <a:rPr lang="de-DE" sz="1400" dirty="0" smtClean="0"/>
              <a:t>]</a:t>
            </a:r>
            <a:endParaRPr lang="de-DE" sz="1400" dirty="0"/>
          </a:p>
        </p:txBody>
      </p:sp>
      <p:pic>
        <p:nvPicPr>
          <p:cNvPr id="13" name="Picture 3" descr="image1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30834" y="3148725"/>
            <a:ext cx="2710273" cy="252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 name="AutoShape 4"/>
          <p:cNvSpPr>
            <a:spLocks/>
          </p:cNvSpPr>
          <p:nvPr/>
        </p:nvSpPr>
        <p:spPr bwMode="auto">
          <a:xfrm>
            <a:off x="7864110" y="5722082"/>
            <a:ext cx="2030413"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sp>
        <p:nvSpPr>
          <p:cNvPr id="15" name="Inhaltsplatzhalter 2"/>
          <p:cNvSpPr>
            <a:spLocks noGrp="1"/>
          </p:cNvSpPr>
          <p:nvPr>
            <p:ph idx="1"/>
          </p:nvPr>
        </p:nvSpPr>
        <p:spPr>
          <a:xfrm>
            <a:off x="1154954" y="2603500"/>
            <a:ext cx="8825659" cy="3416300"/>
          </a:xfrm>
        </p:spPr>
        <p:txBody>
          <a:bodyPr/>
          <a:lstStyle/>
          <a:p>
            <a:r>
              <a:rPr lang="de-DE" dirty="0" smtClean="0"/>
              <a:t>Smart Sensor Designs</a:t>
            </a:r>
            <a:endParaRPr lang="de-DE" dirty="0"/>
          </a:p>
        </p:txBody>
      </p:sp>
      <p:sp>
        <p:nvSpPr>
          <p:cNvPr id="16" name="Textfeld 15"/>
          <p:cNvSpPr txBox="1"/>
          <p:nvPr/>
        </p:nvSpPr>
        <p:spPr>
          <a:xfrm>
            <a:off x="4268559" y="6272209"/>
            <a:ext cx="2756723" cy="307777"/>
          </a:xfrm>
          <a:prstGeom prst="rect">
            <a:avLst/>
          </a:prstGeom>
          <a:noFill/>
        </p:spPr>
        <p:txBody>
          <a:bodyPr wrap="square" rtlCol="0">
            <a:spAutoFit/>
          </a:bodyPr>
          <a:lstStyle/>
          <a:p>
            <a:r>
              <a:rPr lang="de-DE" sz="1400" dirty="0" err="1" smtClean="0"/>
              <a:t>Ambient</a:t>
            </a:r>
            <a:r>
              <a:rPr lang="de-DE" sz="1400" dirty="0" smtClean="0"/>
              <a:t> Noise </a:t>
            </a:r>
            <a:r>
              <a:rPr lang="de-DE" sz="1400" dirty="0" err="1" smtClean="0"/>
              <a:t>Supressor</a:t>
            </a:r>
            <a:endParaRPr lang="de-DE" sz="1400" dirty="0"/>
          </a:p>
        </p:txBody>
      </p:sp>
      <p:cxnSp>
        <p:nvCxnSpPr>
          <p:cNvPr id="17" name="Gerade Verbindung mit Pfeil 16"/>
          <p:cNvCxnSpPr/>
          <p:nvPr/>
        </p:nvCxnSpPr>
        <p:spPr>
          <a:xfrm>
            <a:off x="5326880" y="2819400"/>
            <a:ext cx="540520" cy="1589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5525000" y="2941320"/>
            <a:ext cx="540520" cy="1589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5707880" y="2971800"/>
            <a:ext cx="540520" cy="1589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5525000" y="2457766"/>
            <a:ext cx="1678845" cy="307777"/>
          </a:xfrm>
          <a:prstGeom prst="rect">
            <a:avLst/>
          </a:prstGeom>
          <a:noFill/>
        </p:spPr>
        <p:txBody>
          <a:bodyPr wrap="square" rtlCol="0">
            <a:spAutoFit/>
          </a:bodyPr>
          <a:lstStyle/>
          <a:p>
            <a:r>
              <a:rPr lang="de-DE" sz="1400" dirty="0" smtClean="0"/>
              <a:t>[Noise]</a:t>
            </a:r>
            <a:endParaRPr lang="de-DE" sz="1400" dirty="0"/>
          </a:p>
        </p:txBody>
      </p:sp>
    </p:spTree>
    <p:extLst>
      <p:ext uri="{BB962C8B-B14F-4D97-AF65-F5344CB8AC3E}">
        <p14:creationId xmlns:p14="http://schemas.microsoft.com/office/powerpoint/2010/main" val="77721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Basics in </a:t>
            </a:r>
            <a:r>
              <a:rPr lang="de-DE" dirty="0" smtClean="0"/>
              <a:t>MEG</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25</a:t>
            </a:fld>
            <a:endParaRPr lang="en-US" dirty="0"/>
          </a:p>
        </p:txBody>
      </p:sp>
      <p:sp>
        <p:nvSpPr>
          <p:cNvPr id="23" name="Textfeld 22"/>
          <p:cNvSpPr txBox="1"/>
          <p:nvPr/>
        </p:nvSpPr>
        <p:spPr>
          <a:xfrm>
            <a:off x="0" y="0"/>
            <a:ext cx="12192000" cy="6858000"/>
          </a:xfrm>
          <a:prstGeom prst="rect">
            <a:avLst/>
          </a:prstGeom>
          <a:solidFill>
            <a:schemeClr val="bg1"/>
          </a:solidFill>
        </p:spPr>
        <p:txBody>
          <a:bodyPr wrap="square" rtlCol="0">
            <a:spAutoFit/>
          </a:bodyPr>
          <a:lstStyle/>
          <a:p>
            <a:endParaRPr lang="de-DE"/>
          </a:p>
        </p:txBody>
      </p:sp>
      <p:sp>
        <p:nvSpPr>
          <p:cNvPr id="21" name="AutoShape 5"/>
          <p:cNvSpPr>
            <a:spLocks/>
          </p:cNvSpPr>
          <p:nvPr/>
        </p:nvSpPr>
        <p:spPr bwMode="auto">
          <a:xfrm>
            <a:off x="310893" y="6396569"/>
            <a:ext cx="2046287"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t>http//</a:t>
            </a:r>
            <a:r>
              <a:rPr lang="de-DE" altLang="de-DE" sz="700" dirty="0" err="1"/>
              <a:t>meg.aalip.jp</a:t>
            </a:r>
            <a:r>
              <a:rPr lang="de-DE" altLang="de-DE" sz="700" dirty="0"/>
              <a:t>/</a:t>
            </a:r>
            <a:r>
              <a:rPr lang="de-DE" altLang="de-DE" sz="700" dirty="0" err="1"/>
              <a:t>coil</a:t>
            </a:r>
            <a:r>
              <a:rPr lang="de-DE" altLang="de-DE" sz="700" dirty="0"/>
              <a:t>/</a:t>
            </a:r>
            <a:r>
              <a:rPr lang="de-DE" altLang="de-DE" sz="700" dirty="0" err="1"/>
              <a:t>resource</a:t>
            </a:r>
            <a:r>
              <a:rPr lang="de-DE" altLang="de-DE" sz="700" dirty="0"/>
              <a:t>/image2</a:t>
            </a:r>
          </a:p>
        </p:txBody>
      </p:sp>
      <p:pic>
        <p:nvPicPr>
          <p:cNvPr id="22" name="Bild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00" y="685800"/>
            <a:ext cx="7950200" cy="5486400"/>
          </a:xfrm>
          <a:prstGeom prst="rect">
            <a:avLst/>
          </a:prstGeom>
        </p:spPr>
      </p:pic>
    </p:spTree>
    <p:extLst>
      <p:ext uri="{BB962C8B-B14F-4D97-AF65-F5344CB8AC3E}">
        <p14:creationId xmlns:p14="http://schemas.microsoft.com/office/powerpoint/2010/main" val="1601105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Basics in </a:t>
            </a:r>
            <a:r>
              <a:rPr lang="de-DE" dirty="0" smtClean="0"/>
              <a:t>MEG</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26</a:t>
            </a:fld>
            <a:endParaRPr lang="en-US" dirty="0"/>
          </a:p>
        </p:txBody>
      </p:sp>
      <p:sp>
        <p:nvSpPr>
          <p:cNvPr id="7" name="AutoShape 5"/>
          <p:cNvSpPr>
            <a:spLocks/>
          </p:cNvSpPr>
          <p:nvPr/>
        </p:nvSpPr>
        <p:spPr bwMode="auto">
          <a:xfrm>
            <a:off x="1154954" y="5711299"/>
            <a:ext cx="2046287"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sym typeface="Trebuchet MS" charset="0"/>
              </a:rPr>
              <a:t>http://</a:t>
            </a:r>
            <a:r>
              <a:rPr lang="de-DE" altLang="de-DE" sz="700" dirty="0" err="1">
                <a:latin typeface="Trebuchet MS" charset="0"/>
                <a:ea typeface="Trebuchet MS" charset="0"/>
                <a:cs typeface="Trebuchet MS" charset="0"/>
                <a:sym typeface="Trebuchet MS" charset="0"/>
              </a:rPr>
              <a:t>www.youtube.com</a:t>
            </a:r>
            <a:r>
              <a:rPr lang="de-DE" altLang="de-DE" sz="700" dirty="0">
                <a:latin typeface="Trebuchet MS" charset="0"/>
                <a:ea typeface="Trebuchet MS" charset="0"/>
                <a:cs typeface="Trebuchet MS" charset="0"/>
                <a:sym typeface="Trebuchet MS" charset="0"/>
              </a:rPr>
              <a:t>/</a:t>
            </a:r>
            <a:r>
              <a:rPr lang="de-DE" altLang="de-DE" sz="700" dirty="0" err="1">
                <a:latin typeface="Trebuchet MS" charset="0"/>
                <a:ea typeface="Trebuchet MS" charset="0"/>
                <a:cs typeface="Trebuchet MS" charset="0"/>
                <a:sym typeface="Trebuchet MS" charset="0"/>
              </a:rPr>
              <a:t>watch?v</a:t>
            </a:r>
            <a:r>
              <a:rPr lang="de-DE" altLang="de-DE" sz="700" dirty="0">
                <a:latin typeface="Trebuchet MS" charset="0"/>
                <a:ea typeface="Trebuchet MS" charset="0"/>
                <a:cs typeface="Trebuchet MS" charset="0"/>
                <a:sym typeface="Trebuchet MS" charset="0"/>
              </a:rPr>
              <a:t>=CPj4jJACeIs</a:t>
            </a:r>
            <a:endParaRPr lang="de-DE" altLang="de-DE" dirty="0"/>
          </a:p>
        </p:txBody>
      </p:sp>
      <p:sp>
        <p:nvSpPr>
          <p:cNvPr id="8" name="Textfeld 7"/>
          <p:cNvSpPr txBox="1"/>
          <p:nvPr/>
        </p:nvSpPr>
        <p:spPr>
          <a:xfrm>
            <a:off x="1227868" y="5977947"/>
            <a:ext cx="2212246" cy="738664"/>
          </a:xfrm>
          <a:prstGeom prst="rect">
            <a:avLst/>
          </a:prstGeom>
          <a:noFill/>
        </p:spPr>
        <p:txBody>
          <a:bodyPr wrap="square" rtlCol="0">
            <a:spAutoFit/>
          </a:bodyPr>
          <a:lstStyle/>
          <a:p>
            <a:pPr algn="ctr"/>
            <a:r>
              <a:rPr lang="de-DE" sz="1400" dirty="0" smtClean="0"/>
              <a:t>[</a:t>
            </a:r>
            <a:r>
              <a:rPr lang="de-DE" sz="1400" dirty="0" err="1" smtClean="0"/>
              <a:t>Elekta</a:t>
            </a:r>
            <a:r>
              <a:rPr lang="de-DE" sz="1400" dirty="0" smtClean="0"/>
              <a:t> </a:t>
            </a:r>
            <a:r>
              <a:rPr lang="de-DE" sz="1400" dirty="0" err="1" smtClean="0"/>
              <a:t>Neuromag</a:t>
            </a:r>
            <a:r>
              <a:rPr lang="de-DE" sz="1400" dirty="0" smtClean="0"/>
              <a:t> </a:t>
            </a:r>
            <a:r>
              <a:rPr lang="de-DE" sz="1400" dirty="0" err="1" smtClean="0"/>
              <a:t>VectorView</a:t>
            </a:r>
            <a:r>
              <a:rPr lang="de-DE" sz="1400" dirty="0" smtClean="0"/>
              <a:t> 306 </a:t>
            </a:r>
            <a:r>
              <a:rPr lang="de-DE" sz="1400" dirty="0" err="1" smtClean="0"/>
              <a:t>channels</a:t>
            </a:r>
            <a:r>
              <a:rPr lang="de-DE" sz="1400" dirty="0" smtClean="0"/>
              <a:t>]</a:t>
            </a:r>
            <a:endParaRPr lang="de-DE" sz="1400" dirty="0"/>
          </a:p>
        </p:txBody>
      </p:sp>
      <p:pic>
        <p:nvPicPr>
          <p:cNvPr id="9" name="Bild 8"/>
          <p:cNvPicPr>
            <a:picLocks noChangeAspect="1"/>
          </p:cNvPicPr>
          <p:nvPr/>
        </p:nvPicPr>
        <p:blipFill rotWithShape="1">
          <a:blip r:embed="rId2">
            <a:extLst>
              <a:ext uri="{28A0092B-C50C-407E-A947-70E740481C1C}">
                <a14:useLocalDpi xmlns:a14="http://schemas.microsoft.com/office/drawing/2010/main" val="0"/>
              </a:ext>
            </a:extLst>
          </a:blip>
          <a:srcRect l="45721" t="10393" b="5660"/>
          <a:stretch/>
        </p:blipFill>
        <p:spPr>
          <a:xfrm>
            <a:off x="4401096" y="2574399"/>
            <a:ext cx="3310920" cy="3200400"/>
          </a:xfrm>
          <a:prstGeom prst="rect">
            <a:avLst/>
          </a:prstGeom>
        </p:spPr>
      </p:pic>
      <p:sp>
        <p:nvSpPr>
          <p:cNvPr id="10" name="AutoShape 5"/>
          <p:cNvSpPr>
            <a:spLocks/>
          </p:cNvSpPr>
          <p:nvPr/>
        </p:nvSpPr>
        <p:spPr bwMode="auto">
          <a:xfrm>
            <a:off x="4720873" y="5690908"/>
            <a:ext cx="2671366" cy="2666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dirty="0">
                <a:latin typeface="Trebuchet MS" charset="0"/>
                <a:ea typeface="Trebuchet MS" charset="0"/>
                <a:cs typeface="Trebuchet MS" charset="0"/>
              </a:rPr>
              <a:t>http://lh5.ggpht.com/_NNjxeW9ewEc/TNpEKoe8F9I/</a:t>
            </a:r>
            <a:r>
              <a:rPr lang="de-DE" altLang="de-DE" sz="700" dirty="0" err="1">
                <a:latin typeface="Trebuchet MS" charset="0"/>
                <a:ea typeface="Trebuchet MS" charset="0"/>
                <a:cs typeface="Trebuchet MS" charset="0"/>
              </a:rPr>
              <a:t>AAAAAAAAQdI</a:t>
            </a:r>
            <a:r>
              <a:rPr lang="de-DE" altLang="de-DE" sz="700" dirty="0">
                <a:latin typeface="Trebuchet MS" charset="0"/>
                <a:ea typeface="Trebuchet MS" charset="0"/>
                <a:cs typeface="Trebuchet MS" charset="0"/>
              </a:rPr>
              <a:t>/EUYhuyNP0RU/tmp15061_thumb_thumb1.jpg?imgmax=800</a:t>
            </a:r>
          </a:p>
        </p:txBody>
      </p:sp>
      <p:sp>
        <p:nvSpPr>
          <p:cNvPr id="11" name="Textfeld 10"/>
          <p:cNvSpPr txBox="1"/>
          <p:nvPr/>
        </p:nvSpPr>
        <p:spPr>
          <a:xfrm>
            <a:off x="8198787" y="6044535"/>
            <a:ext cx="2212246" cy="307777"/>
          </a:xfrm>
          <a:prstGeom prst="rect">
            <a:avLst/>
          </a:prstGeom>
          <a:noFill/>
        </p:spPr>
        <p:txBody>
          <a:bodyPr wrap="square" rtlCol="0">
            <a:spAutoFit/>
          </a:bodyPr>
          <a:lstStyle/>
          <a:p>
            <a:pPr algn="ctr"/>
            <a:r>
              <a:rPr lang="de-DE" sz="1400" dirty="0" smtClean="0"/>
              <a:t>[4D BTI System]</a:t>
            </a:r>
            <a:endParaRPr lang="de-DE" sz="1400" dirty="0"/>
          </a:p>
        </p:txBody>
      </p:sp>
      <p:pic>
        <p:nvPicPr>
          <p:cNvPr id="12" name="Bild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618" y="2886748"/>
            <a:ext cx="2507785" cy="2804160"/>
          </a:xfrm>
          <a:prstGeom prst="rect">
            <a:avLst/>
          </a:prstGeom>
        </p:spPr>
      </p:pic>
      <p:sp>
        <p:nvSpPr>
          <p:cNvPr id="13" name="Textfeld 12"/>
          <p:cNvSpPr txBox="1"/>
          <p:nvPr/>
        </p:nvSpPr>
        <p:spPr>
          <a:xfrm>
            <a:off x="4950433" y="6040668"/>
            <a:ext cx="2212246" cy="307777"/>
          </a:xfrm>
          <a:prstGeom prst="rect">
            <a:avLst/>
          </a:prstGeom>
          <a:noFill/>
        </p:spPr>
        <p:txBody>
          <a:bodyPr wrap="square" rtlCol="0">
            <a:spAutoFit/>
          </a:bodyPr>
          <a:lstStyle/>
          <a:p>
            <a:r>
              <a:rPr lang="de-DE" sz="1400" dirty="0" smtClean="0"/>
              <a:t>[CTF 275 </a:t>
            </a:r>
            <a:r>
              <a:rPr lang="de-DE" sz="1400" dirty="0" err="1" smtClean="0"/>
              <a:t>Gradiometer</a:t>
            </a:r>
            <a:r>
              <a:rPr lang="de-DE" sz="1400" dirty="0" smtClean="0"/>
              <a:t>]</a:t>
            </a:r>
            <a:endParaRPr lang="de-DE" sz="1400" dirty="0"/>
          </a:p>
        </p:txBody>
      </p:sp>
      <p:pic>
        <p:nvPicPr>
          <p:cNvPr id="14" name="Bild 13"/>
          <p:cNvPicPr>
            <a:picLocks noChangeAspect="1"/>
          </p:cNvPicPr>
          <p:nvPr/>
        </p:nvPicPr>
        <p:blipFill rotWithShape="1">
          <a:blip r:embed="rId4"/>
          <a:srcRect r="49399"/>
          <a:stretch/>
        </p:blipFill>
        <p:spPr>
          <a:xfrm>
            <a:off x="718908" y="2617868"/>
            <a:ext cx="2875160" cy="2634902"/>
          </a:xfrm>
          <a:prstGeom prst="rect">
            <a:avLst/>
          </a:prstGeom>
        </p:spPr>
      </p:pic>
    </p:spTree>
    <p:extLst>
      <p:ext uri="{BB962C8B-B14F-4D97-AF65-F5344CB8AC3E}">
        <p14:creationId xmlns:p14="http://schemas.microsoft.com/office/powerpoint/2010/main" val="618249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MEG – </a:t>
            </a:r>
            <a:r>
              <a:rPr lang="de-DE" i="1" dirty="0" smtClean="0"/>
              <a:t>Elektra </a:t>
            </a:r>
            <a:r>
              <a:rPr lang="de-DE" i="1" dirty="0" err="1" smtClean="0"/>
              <a:t>Neuromag</a:t>
            </a:r>
            <a:r>
              <a:rPr lang="de-DE" i="1" dirty="0" smtClean="0"/>
              <a:t> </a:t>
            </a:r>
            <a:r>
              <a:rPr lang="de-DE" i="1" dirty="0" err="1" smtClean="0"/>
              <a:t>Vector</a:t>
            </a:r>
            <a:r>
              <a:rPr lang="de-DE" i="1" dirty="0" smtClean="0"/>
              <a:t> View System</a:t>
            </a:r>
            <a:endParaRPr lang="de-DE" i="1"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5" name="Bild 4"/>
          <p:cNvPicPr>
            <a:picLocks noChangeAspect="1"/>
          </p:cNvPicPr>
          <p:nvPr/>
        </p:nvPicPr>
        <p:blipFill>
          <a:blip r:embed="rId2"/>
          <a:stretch>
            <a:fillRect/>
          </a:stretch>
        </p:blipFill>
        <p:spPr>
          <a:xfrm>
            <a:off x="1440206" y="2257316"/>
            <a:ext cx="8928100" cy="4140200"/>
          </a:xfrm>
          <a:prstGeom prst="rect">
            <a:avLst/>
          </a:prstGeom>
        </p:spPr>
      </p:pic>
      <p:pic>
        <p:nvPicPr>
          <p:cNvPr id="6" name="Inhaltsplatzhalter 7"/>
          <p:cNvPicPr>
            <a:picLocks noChangeAspect="1"/>
          </p:cNvPicPr>
          <p:nvPr/>
        </p:nvPicPr>
        <p:blipFill rotWithShape="1">
          <a:blip r:embed="rId3">
            <a:duotone>
              <a:prstClr val="black"/>
              <a:schemeClr val="bg1">
                <a:lumMod val="75000"/>
                <a:tint val="45000"/>
                <a:satMod val="400000"/>
              </a:schemeClr>
            </a:duotone>
            <a:extLst>
              <a:ext uri="{28A0092B-C50C-407E-A947-70E740481C1C}">
                <a14:useLocalDpi xmlns:a14="http://schemas.microsoft.com/office/drawing/2010/main" val="0"/>
              </a:ext>
            </a:extLst>
          </a:blip>
          <a:srcRect l="31933" r="25625" b="80255"/>
          <a:stretch/>
        </p:blipFill>
        <p:spPr>
          <a:xfrm>
            <a:off x="6535245" y="5630326"/>
            <a:ext cx="3200400" cy="1052024"/>
          </a:xfrm>
          <a:prstGeom prst="rect">
            <a:avLst/>
          </a:prstGeom>
        </p:spPr>
      </p:pic>
      <p:pic>
        <p:nvPicPr>
          <p:cNvPr id="7" name="Inhaltsplatzhalter 7"/>
          <p:cNvPicPr>
            <a:picLocks noChangeAspect="1"/>
          </p:cNvPicPr>
          <p:nvPr/>
        </p:nvPicPr>
        <p:blipFill rotWithShape="1">
          <a:blip r:embed="rId3">
            <a:extLst>
              <a:ext uri="{28A0092B-C50C-407E-A947-70E740481C1C}">
                <a14:useLocalDpi xmlns:a14="http://schemas.microsoft.com/office/drawing/2010/main" val="0"/>
              </a:ext>
            </a:extLst>
          </a:blip>
          <a:srcRect l="81246" t="31186" b="11035"/>
          <a:stretch/>
        </p:blipFill>
        <p:spPr>
          <a:xfrm>
            <a:off x="10211836" y="2551846"/>
            <a:ext cx="1414144" cy="3078480"/>
          </a:xfrm>
          <a:prstGeom prst="rect">
            <a:avLst/>
          </a:prstGeom>
        </p:spPr>
      </p:pic>
      <p:pic>
        <p:nvPicPr>
          <p:cNvPr id="8" name="Inhaltsplatzhalter 7"/>
          <p:cNvPicPr>
            <a:picLocks noChangeAspect="1"/>
          </p:cNvPicPr>
          <p:nvPr/>
        </p:nvPicPr>
        <p:blipFill rotWithShape="1">
          <a:blip r:embed="rId3">
            <a:duotone>
              <a:prstClr val="black"/>
              <a:schemeClr val="tx1">
                <a:lumMod val="85000"/>
                <a:lumOff val="15000"/>
                <a:tint val="45000"/>
                <a:satMod val="400000"/>
              </a:schemeClr>
            </a:duotone>
            <a:extLst>
              <a:ext uri="{28A0092B-C50C-407E-A947-70E740481C1C}">
                <a14:useLocalDpi xmlns:a14="http://schemas.microsoft.com/office/drawing/2010/main" val="0"/>
              </a:ext>
            </a:extLst>
          </a:blip>
          <a:srcRect l="3886" t="8281" r="75110" b="72568"/>
          <a:stretch/>
        </p:blipFill>
        <p:spPr>
          <a:xfrm>
            <a:off x="5102868" y="4724325"/>
            <a:ext cx="1587010" cy="1022400"/>
          </a:xfrm>
          <a:prstGeom prst="rect">
            <a:avLst/>
          </a:prstGeom>
        </p:spPr>
      </p:pic>
    </p:spTree>
    <p:extLst>
      <p:ext uri="{BB962C8B-B14F-4D97-AF65-F5344CB8AC3E}">
        <p14:creationId xmlns:p14="http://schemas.microsoft.com/office/powerpoint/2010/main" val="1198720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MEG – More </a:t>
            </a:r>
            <a:r>
              <a:rPr lang="de-DE" dirty="0" err="1" smtClean="0"/>
              <a:t>advanced</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28</a:t>
            </a:fld>
            <a:endParaRPr lang="en-US" dirty="0"/>
          </a:p>
        </p:txBody>
      </p:sp>
      <p:sp>
        <p:nvSpPr>
          <p:cNvPr id="5" name="Inhaltsplatzhalter 4"/>
          <p:cNvSpPr>
            <a:spLocks noGrp="1"/>
          </p:cNvSpPr>
          <p:nvPr>
            <p:ph idx="1"/>
          </p:nvPr>
        </p:nvSpPr>
        <p:spPr/>
        <p:txBody>
          <a:bodyPr/>
          <a:lstStyle/>
          <a:p>
            <a:endParaRPr lang="de-DE"/>
          </a:p>
        </p:txBody>
      </p:sp>
      <p:pic>
        <p:nvPicPr>
          <p:cNvPr id="6" name="Picture 3" descr="image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0914" y="2493962"/>
            <a:ext cx="9191626" cy="43640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99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Scientific </a:t>
            </a:r>
            <a:r>
              <a:rPr lang="de-DE" dirty="0" err="1" smtClean="0"/>
              <a:t>problems</a:t>
            </a:r>
            <a:r>
              <a:rPr lang="de-DE" dirty="0" smtClean="0"/>
              <a:t> &amp; </a:t>
            </a:r>
            <a:r>
              <a:rPr lang="de-DE" dirty="0" err="1" smtClean="0"/>
              <a:t>questions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29</a:t>
            </a:fld>
            <a:endParaRPr lang="en-US" dirty="0"/>
          </a:p>
        </p:txBody>
      </p:sp>
      <p:sp>
        <p:nvSpPr>
          <p:cNvPr id="5" name="Inhaltsplatzhalter 2"/>
          <p:cNvSpPr txBox="1">
            <a:spLocks/>
          </p:cNvSpPr>
          <p:nvPr/>
        </p:nvSpPr>
        <p:spPr>
          <a:xfrm>
            <a:off x="670822" y="2698750"/>
            <a:ext cx="4320936"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de-DE" dirty="0"/>
              <a:t>M</a:t>
            </a:r>
            <a:r>
              <a:rPr lang="de-DE" dirty="0" smtClean="0"/>
              <a:t>EG</a:t>
            </a:r>
            <a:endParaRPr lang="de-DE" dirty="0"/>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280" y="3124200"/>
            <a:ext cx="4572359" cy="3308350"/>
          </a:xfrm>
          <a:prstGeom prst="rect">
            <a:avLst/>
          </a:prstGeom>
        </p:spPr>
      </p:pic>
      <p:sp>
        <p:nvSpPr>
          <p:cNvPr id="9" name="Inhaltsplatzhalter 2"/>
          <p:cNvSpPr txBox="1">
            <a:spLocks/>
          </p:cNvSpPr>
          <p:nvPr/>
        </p:nvSpPr>
        <p:spPr>
          <a:xfrm>
            <a:off x="1154954" y="3327401"/>
            <a:ext cx="4320936"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de-DE" dirty="0" smtClean="0"/>
              <a:t>Time-</a:t>
            </a:r>
            <a:r>
              <a:rPr lang="de-DE" dirty="0" err="1" smtClean="0"/>
              <a:t>frequency</a:t>
            </a:r>
            <a:r>
              <a:rPr lang="de-DE" dirty="0" smtClean="0"/>
              <a:t> </a:t>
            </a:r>
            <a:r>
              <a:rPr lang="de-DE" dirty="0" err="1" smtClean="0"/>
              <a:t>plot</a:t>
            </a:r>
            <a:r>
              <a:rPr lang="de-DE" dirty="0" smtClean="0"/>
              <a:t> </a:t>
            </a:r>
            <a:r>
              <a:rPr lang="de-DE" dirty="0" err="1" smtClean="0"/>
              <a:t>from</a:t>
            </a:r>
            <a:r>
              <a:rPr lang="de-DE" dirty="0" smtClean="0"/>
              <a:t> </a:t>
            </a:r>
            <a:r>
              <a:rPr lang="de-DE" dirty="0" err="1" smtClean="0"/>
              <a:t>posterior</a:t>
            </a:r>
            <a:r>
              <a:rPr lang="de-DE" dirty="0" smtClean="0"/>
              <a:t> </a:t>
            </a:r>
            <a:r>
              <a:rPr lang="de-DE" dirty="0" err="1" smtClean="0"/>
              <a:t>sensors</a:t>
            </a:r>
            <a:r>
              <a:rPr lang="de-DE" dirty="0" smtClean="0"/>
              <a:t> </a:t>
            </a:r>
            <a:r>
              <a:rPr lang="de-DE" dirty="0" err="1" smtClean="0"/>
              <a:t>following</a:t>
            </a:r>
            <a:r>
              <a:rPr lang="de-DE" dirty="0" smtClean="0"/>
              <a:t> </a:t>
            </a:r>
            <a:r>
              <a:rPr lang="de-DE" dirty="0" err="1" smtClean="0"/>
              <a:t>presentation</a:t>
            </a:r>
            <a:r>
              <a:rPr lang="de-DE" dirty="0" smtClean="0"/>
              <a:t> </a:t>
            </a:r>
            <a:r>
              <a:rPr lang="de-DE" dirty="0" err="1" smtClean="0"/>
              <a:t>of</a:t>
            </a:r>
            <a:r>
              <a:rPr lang="de-DE" dirty="0" smtClean="0"/>
              <a:t> a </a:t>
            </a:r>
            <a:r>
              <a:rPr lang="de-DE" dirty="0" err="1" smtClean="0"/>
              <a:t>visual</a:t>
            </a:r>
            <a:r>
              <a:rPr lang="de-DE" dirty="0" smtClean="0"/>
              <a:t> </a:t>
            </a:r>
            <a:r>
              <a:rPr lang="de-DE" dirty="0" err="1" smtClean="0"/>
              <a:t>stimulus</a:t>
            </a:r>
            <a:r>
              <a:rPr lang="de-DE" dirty="0" smtClean="0"/>
              <a:t>. </a:t>
            </a:r>
            <a:endParaRPr lang="de-DE" dirty="0"/>
          </a:p>
          <a:p>
            <a:r>
              <a:rPr lang="de-DE" dirty="0" err="1" smtClean="0"/>
              <a:t>Vertical</a:t>
            </a:r>
            <a:r>
              <a:rPr lang="de-DE" dirty="0" smtClean="0"/>
              <a:t> </a:t>
            </a:r>
            <a:r>
              <a:rPr lang="de-DE" dirty="0" err="1" smtClean="0"/>
              <a:t>lines</a:t>
            </a:r>
            <a:r>
              <a:rPr lang="de-DE" dirty="0" smtClean="0"/>
              <a:t> </a:t>
            </a:r>
            <a:r>
              <a:rPr lang="de-DE" dirty="0" err="1" smtClean="0"/>
              <a:t>denote</a:t>
            </a:r>
            <a:r>
              <a:rPr lang="de-DE" dirty="0" smtClean="0"/>
              <a:t> </a:t>
            </a:r>
            <a:r>
              <a:rPr lang="de-DE" dirty="0" err="1" smtClean="0"/>
              <a:t>stimulus</a:t>
            </a:r>
            <a:r>
              <a:rPr lang="de-DE" dirty="0" smtClean="0"/>
              <a:t> </a:t>
            </a:r>
            <a:r>
              <a:rPr lang="de-DE" dirty="0" err="1" smtClean="0"/>
              <a:t>onset</a:t>
            </a:r>
            <a:r>
              <a:rPr lang="de-DE" dirty="0" smtClean="0"/>
              <a:t>/</a:t>
            </a:r>
            <a:r>
              <a:rPr lang="de-DE" dirty="0" err="1" smtClean="0"/>
              <a:t>offset</a:t>
            </a:r>
            <a:endParaRPr lang="de-DE" dirty="0" smtClean="0"/>
          </a:p>
          <a:p>
            <a:r>
              <a:rPr lang="de-DE" dirty="0" err="1" smtClean="0"/>
              <a:t>Increased</a:t>
            </a:r>
            <a:r>
              <a:rPr lang="de-DE" dirty="0" smtClean="0"/>
              <a:t> power </a:t>
            </a:r>
            <a:r>
              <a:rPr lang="de-DE" dirty="0"/>
              <a:t>in </a:t>
            </a:r>
            <a:r>
              <a:rPr lang="de-DE" b="1" i="1" dirty="0" err="1"/>
              <a:t>θ</a:t>
            </a:r>
            <a:r>
              <a:rPr lang="de-DE" dirty="0"/>
              <a:t> </a:t>
            </a:r>
            <a:r>
              <a:rPr lang="de-DE" dirty="0" err="1"/>
              <a:t>followed</a:t>
            </a:r>
            <a:r>
              <a:rPr lang="de-DE" dirty="0"/>
              <a:t> </a:t>
            </a:r>
            <a:r>
              <a:rPr lang="de-DE" dirty="0" err="1"/>
              <a:t>shortly</a:t>
            </a:r>
            <a:r>
              <a:rPr lang="de-DE" dirty="0"/>
              <a:t> </a:t>
            </a:r>
            <a:r>
              <a:rPr lang="de-DE" dirty="0" err="1"/>
              <a:t>by</a:t>
            </a:r>
            <a:r>
              <a:rPr lang="de-DE" dirty="0"/>
              <a:t> </a:t>
            </a:r>
            <a:r>
              <a:rPr lang="de-DE" b="1" i="1" dirty="0" err="1"/>
              <a:t>γ</a:t>
            </a:r>
            <a:r>
              <a:rPr lang="de-DE" dirty="0"/>
              <a:t>. Desynchronisation </a:t>
            </a:r>
            <a:r>
              <a:rPr lang="de-DE" dirty="0" err="1"/>
              <a:t>instead</a:t>
            </a:r>
            <a:r>
              <a:rPr lang="de-DE" dirty="0"/>
              <a:t> </a:t>
            </a:r>
            <a:r>
              <a:rPr lang="de-DE" dirty="0" err="1"/>
              <a:t>occurs</a:t>
            </a:r>
            <a:r>
              <a:rPr lang="de-DE" dirty="0"/>
              <a:t> in </a:t>
            </a:r>
            <a:r>
              <a:rPr lang="de-DE" b="1" i="1" dirty="0"/>
              <a:t>α</a:t>
            </a:r>
            <a:r>
              <a:rPr lang="de-DE" dirty="0"/>
              <a:t> </a:t>
            </a:r>
            <a:r>
              <a:rPr lang="de-DE" dirty="0" err="1"/>
              <a:t>and</a:t>
            </a:r>
            <a:r>
              <a:rPr lang="de-DE" dirty="0"/>
              <a:t> </a:t>
            </a:r>
            <a:r>
              <a:rPr lang="de-DE" b="1" i="1" dirty="0"/>
              <a:t>β </a:t>
            </a:r>
            <a:r>
              <a:rPr lang="de-DE" dirty="0" err="1"/>
              <a:t>bands</a:t>
            </a:r>
            <a:endParaRPr lang="de-DE" dirty="0" smtClean="0"/>
          </a:p>
        </p:txBody>
      </p:sp>
      <p:sp>
        <p:nvSpPr>
          <p:cNvPr id="10" name="AutoShape 5"/>
          <p:cNvSpPr>
            <a:spLocks/>
          </p:cNvSpPr>
          <p:nvPr/>
        </p:nvSpPr>
        <p:spPr bwMode="auto">
          <a:xfrm>
            <a:off x="9980613" y="6115050"/>
            <a:ext cx="2046287" cy="48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Quelle</a:t>
            </a:r>
          </a:p>
          <a:p>
            <a:r>
              <a:rPr lang="de-DE" altLang="de-DE" sz="700" dirty="0" err="1" smtClean="0">
                <a:latin typeface="Trebuchet MS" charset="0"/>
                <a:ea typeface="Trebuchet MS" charset="0"/>
                <a:cs typeface="Trebuchet MS" charset="0"/>
                <a:sym typeface="Trebuchet MS" charset="0"/>
              </a:rPr>
              <a:t>Buzsaki</a:t>
            </a:r>
            <a:r>
              <a:rPr lang="de-DE" altLang="de-DE" sz="700" dirty="0" smtClean="0">
                <a:latin typeface="Trebuchet MS" charset="0"/>
                <a:ea typeface="Trebuchet MS" charset="0"/>
                <a:cs typeface="Trebuchet MS" charset="0"/>
                <a:sym typeface="Trebuchet MS" charset="0"/>
              </a:rPr>
              <a:t>, G. (2011). </a:t>
            </a:r>
            <a:r>
              <a:rPr lang="de-DE" altLang="de-DE" sz="700" dirty="0" err="1" smtClean="0">
                <a:latin typeface="Trebuchet MS" charset="0"/>
                <a:ea typeface="Trebuchet MS" charset="0"/>
                <a:cs typeface="Trebuchet MS" charset="0"/>
                <a:sym typeface="Trebuchet MS" charset="0"/>
              </a:rPr>
              <a:t>Rhythms</a:t>
            </a:r>
            <a:r>
              <a:rPr lang="de-DE" altLang="de-DE" sz="700" dirty="0" smtClean="0">
                <a:latin typeface="Trebuchet MS" charset="0"/>
                <a:ea typeface="Trebuchet MS" charset="0"/>
                <a:cs typeface="Trebuchet MS" charset="0"/>
                <a:sym typeface="Trebuchet MS" charset="0"/>
              </a:rPr>
              <a:t> </a:t>
            </a:r>
            <a:r>
              <a:rPr lang="de-DE" altLang="de-DE" sz="700" dirty="0" err="1" smtClean="0">
                <a:latin typeface="Trebuchet MS" charset="0"/>
                <a:ea typeface="Trebuchet MS" charset="0"/>
                <a:cs typeface="Trebuchet MS" charset="0"/>
                <a:sym typeface="Trebuchet MS" charset="0"/>
              </a:rPr>
              <a:t>of</a:t>
            </a:r>
            <a:r>
              <a:rPr lang="de-DE" altLang="de-DE" sz="700" dirty="0" smtClean="0">
                <a:latin typeface="Trebuchet MS" charset="0"/>
                <a:ea typeface="Trebuchet MS" charset="0"/>
                <a:cs typeface="Trebuchet MS" charset="0"/>
                <a:sym typeface="Trebuchet MS" charset="0"/>
              </a:rPr>
              <a:t> </a:t>
            </a:r>
            <a:r>
              <a:rPr lang="de-DE" altLang="de-DE" sz="700" dirty="0" err="1" smtClean="0">
                <a:latin typeface="Trebuchet MS" charset="0"/>
                <a:ea typeface="Trebuchet MS" charset="0"/>
                <a:cs typeface="Trebuchet MS" charset="0"/>
                <a:sym typeface="Trebuchet MS" charset="0"/>
              </a:rPr>
              <a:t>the</a:t>
            </a:r>
            <a:r>
              <a:rPr lang="de-DE" altLang="de-DE" sz="700" dirty="0" smtClean="0">
                <a:latin typeface="Trebuchet MS" charset="0"/>
                <a:ea typeface="Trebuchet MS" charset="0"/>
                <a:cs typeface="Trebuchet MS" charset="0"/>
                <a:sym typeface="Trebuchet MS" charset="0"/>
              </a:rPr>
              <a:t> Brain.</a:t>
            </a:r>
          </a:p>
          <a:p>
            <a:r>
              <a:rPr lang="de-DE" altLang="de-DE" sz="700" dirty="0" err="1" smtClean="0">
                <a:latin typeface="Trebuchet MS" charset="0"/>
                <a:ea typeface="Trebuchet MS" charset="0"/>
                <a:cs typeface="Trebuchet MS" charset="0"/>
                <a:sym typeface="Trebuchet MS" charset="0"/>
              </a:rPr>
              <a:t>Klimesch</a:t>
            </a:r>
            <a:r>
              <a:rPr lang="de-DE" altLang="de-DE" sz="700" dirty="0" smtClean="0">
                <a:latin typeface="Trebuchet MS" charset="0"/>
                <a:ea typeface="Trebuchet MS" charset="0"/>
                <a:cs typeface="Trebuchet MS" charset="0"/>
                <a:sym typeface="Trebuchet MS" charset="0"/>
              </a:rPr>
              <a:t>, W. (2012)</a:t>
            </a:r>
            <a:endParaRPr lang="de-DE" altLang="de-DE" dirty="0"/>
          </a:p>
        </p:txBody>
      </p:sp>
    </p:spTree>
    <p:extLst>
      <p:ext uri="{BB962C8B-B14F-4D97-AF65-F5344CB8AC3E}">
        <p14:creationId xmlns:p14="http://schemas.microsoft.com/office/powerpoint/2010/main" val="1858504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Background</a:t>
            </a:r>
            <a:endParaRPr lang="de-DE" dirty="0"/>
          </a:p>
        </p:txBody>
      </p:sp>
      <p:sp>
        <p:nvSpPr>
          <p:cNvPr id="3" name="Inhaltsplatzhalter 2"/>
          <p:cNvSpPr>
            <a:spLocks noGrp="1"/>
          </p:cNvSpPr>
          <p:nvPr>
            <p:ph idx="1"/>
          </p:nvPr>
        </p:nvSpPr>
        <p:spPr>
          <a:xfrm>
            <a:off x="1154954" y="2603500"/>
            <a:ext cx="1491993" cy="356632"/>
          </a:xfrm>
        </p:spPr>
        <p:txBody>
          <a:bodyPr>
            <a:normAutofit lnSpcReduction="10000"/>
          </a:bodyPr>
          <a:lstStyle/>
          <a:p>
            <a:r>
              <a:rPr lang="de-DE" dirty="0" smtClean="0"/>
              <a:t>In 1924 </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740" y="3102233"/>
            <a:ext cx="3264932" cy="2448699"/>
          </a:xfrm>
          <a:prstGeom prst="rect">
            <a:avLst/>
          </a:prstGeom>
        </p:spPr>
      </p:pic>
      <p:sp>
        <p:nvSpPr>
          <p:cNvPr id="6" name="TextBox 5"/>
          <p:cNvSpPr txBox="1"/>
          <p:nvPr/>
        </p:nvSpPr>
        <p:spPr>
          <a:xfrm>
            <a:off x="1877633" y="6488668"/>
            <a:ext cx="8533105" cy="307777"/>
          </a:xfrm>
          <a:prstGeom prst="rect">
            <a:avLst/>
          </a:prstGeom>
          <a:noFill/>
        </p:spPr>
        <p:txBody>
          <a:bodyPr wrap="none" rtlCol="0">
            <a:spAutoFit/>
          </a:bodyPr>
          <a:lstStyle/>
          <a:p>
            <a:pPr algn="ctr"/>
            <a:r>
              <a:rPr lang="en-US" sz="700" dirty="0"/>
              <a:t>By Unknown - http://</a:t>
            </a:r>
            <a:r>
              <a:rPr lang="en-US" sz="700" dirty="0" err="1"/>
              <a:t>www.psychiatrie.uk-j.de</a:t>
            </a:r>
            <a:r>
              <a:rPr lang="en-US" sz="700" dirty="0"/>
              <a:t>/</a:t>
            </a:r>
            <a:r>
              <a:rPr lang="en-US" sz="700" dirty="0" err="1"/>
              <a:t>Geschichte.html</a:t>
            </a:r>
            <a:r>
              <a:rPr lang="en-US" sz="700" dirty="0"/>
              <a:t>, Public Domain, </a:t>
            </a:r>
            <a:r>
              <a:rPr lang="en-US" sz="700" dirty="0">
                <a:hlinkClick r:id="rId4"/>
              </a:rPr>
              <a:t>https://</a:t>
            </a:r>
            <a:r>
              <a:rPr lang="en-US" sz="700" dirty="0" smtClean="0">
                <a:hlinkClick r:id="rId4"/>
              </a:rPr>
              <a:t>commons.wikimedia.org/w/index.php?curid=12160449</a:t>
            </a:r>
            <a:endParaRPr lang="en-US" sz="700" dirty="0" smtClean="0"/>
          </a:p>
          <a:p>
            <a:pPr algn="ctr"/>
            <a:r>
              <a:rPr lang="en-US" sz="700" dirty="0"/>
              <a:t>By Hans Berger - Berger H. </a:t>
            </a:r>
            <a:r>
              <a:rPr lang="en-US" sz="700" dirty="0" err="1"/>
              <a:t>Über</a:t>
            </a:r>
            <a:r>
              <a:rPr lang="en-US" sz="700" dirty="0"/>
              <a:t> das </a:t>
            </a:r>
            <a:r>
              <a:rPr lang="en-US" sz="700" dirty="0" err="1"/>
              <a:t>Elektrenkephalogramm</a:t>
            </a:r>
            <a:r>
              <a:rPr lang="en-US" sz="700" dirty="0"/>
              <a:t> des </a:t>
            </a:r>
            <a:r>
              <a:rPr lang="en-US" sz="700" dirty="0" err="1"/>
              <a:t>Menchen</a:t>
            </a:r>
            <a:r>
              <a:rPr lang="en-US" sz="700" dirty="0"/>
              <a:t>. Archives </a:t>
            </a:r>
            <a:r>
              <a:rPr lang="en-US" sz="700" dirty="0" err="1"/>
              <a:t>für</a:t>
            </a:r>
            <a:r>
              <a:rPr lang="en-US" sz="700" dirty="0"/>
              <a:t> </a:t>
            </a:r>
            <a:r>
              <a:rPr lang="en-US" sz="700" dirty="0" err="1"/>
              <a:t>Psychiatrie</a:t>
            </a:r>
            <a:r>
              <a:rPr lang="en-US" sz="700" dirty="0"/>
              <a:t>. 1929; 87:527-70., Public Domain, https://</a:t>
            </a:r>
            <a:r>
              <a:rPr lang="en-US" sz="700" dirty="0" err="1"/>
              <a:t>commons.wikimedia.org</a:t>
            </a:r>
            <a:r>
              <a:rPr lang="en-US" sz="700" dirty="0"/>
              <a:t>/w/</a:t>
            </a:r>
            <a:r>
              <a:rPr lang="en-US" sz="700" dirty="0" err="1"/>
              <a:t>index.php?curid</a:t>
            </a:r>
            <a:r>
              <a:rPr lang="en-US" sz="700" dirty="0"/>
              <a:t>=2900591</a:t>
            </a:r>
          </a:p>
        </p:txBody>
      </p:sp>
      <p:sp>
        <p:nvSpPr>
          <p:cNvPr id="7" name="TextBox 6"/>
          <p:cNvSpPr txBox="1"/>
          <p:nvPr/>
        </p:nvSpPr>
        <p:spPr>
          <a:xfrm>
            <a:off x="1487030" y="5835134"/>
            <a:ext cx="3789820" cy="369332"/>
          </a:xfrm>
          <a:prstGeom prst="rect">
            <a:avLst/>
          </a:prstGeom>
          <a:noFill/>
        </p:spPr>
        <p:txBody>
          <a:bodyPr wrap="none" rtlCol="0">
            <a:spAutoFit/>
          </a:bodyPr>
          <a:lstStyle/>
          <a:p>
            <a:r>
              <a:rPr lang="en-US" smtClean="0"/>
              <a:t>Hans Berger, the inventor of EEG</a:t>
            </a: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0989" y="3741909"/>
            <a:ext cx="5698048" cy="1150933"/>
          </a:xfrm>
          <a:prstGeom prst="rect">
            <a:avLst/>
          </a:prstGeom>
        </p:spPr>
      </p:pic>
      <p:sp>
        <p:nvSpPr>
          <p:cNvPr id="9" name="TextBox 8"/>
          <p:cNvSpPr txBox="1"/>
          <p:nvPr/>
        </p:nvSpPr>
        <p:spPr>
          <a:xfrm>
            <a:off x="5226941" y="3246147"/>
            <a:ext cx="6522941" cy="369332"/>
          </a:xfrm>
          <a:prstGeom prst="rect">
            <a:avLst/>
          </a:prstGeom>
          <a:noFill/>
        </p:spPr>
        <p:txBody>
          <a:bodyPr wrap="none" rtlCol="0">
            <a:spAutoFit/>
          </a:bodyPr>
          <a:lstStyle/>
          <a:p>
            <a:pPr algn="ctr"/>
            <a:r>
              <a:rPr lang="en-US" u="sng" dirty="0" smtClean="0"/>
              <a:t>First published Electroencephalogram of a human (1929)</a:t>
            </a:r>
            <a:endParaRPr lang="en-US" u="sng" dirty="0"/>
          </a:p>
        </p:txBody>
      </p:sp>
      <p:sp>
        <p:nvSpPr>
          <p:cNvPr id="11" name="TextBox 10"/>
          <p:cNvSpPr txBox="1"/>
          <p:nvPr/>
        </p:nvSpPr>
        <p:spPr>
          <a:xfrm>
            <a:off x="6054397" y="5221253"/>
            <a:ext cx="5136342" cy="646331"/>
          </a:xfrm>
          <a:prstGeom prst="rect">
            <a:avLst/>
          </a:prstGeom>
          <a:noFill/>
        </p:spPr>
        <p:txBody>
          <a:bodyPr wrap="none" rtlCol="0">
            <a:spAutoFit/>
          </a:bodyPr>
          <a:lstStyle/>
          <a:p>
            <a:pPr algn="ctr"/>
            <a:r>
              <a:rPr lang="en-US" dirty="0" smtClean="0"/>
              <a:t>Top trace – </a:t>
            </a:r>
            <a:r>
              <a:rPr lang="en-US" i="1" dirty="0" smtClean="0"/>
              <a:t>EEG recorded from a young boy</a:t>
            </a:r>
          </a:p>
          <a:p>
            <a:pPr algn="ctr"/>
            <a:r>
              <a:rPr lang="en-US" dirty="0" smtClean="0"/>
              <a:t>Bottom trace – </a:t>
            </a:r>
            <a:r>
              <a:rPr lang="en-US" i="1" dirty="0" smtClean="0"/>
              <a:t>10 Hz frequency reference</a:t>
            </a:r>
            <a:endParaRPr lang="en-US" i="1" dirty="0"/>
          </a:p>
        </p:txBody>
      </p:sp>
    </p:spTree>
    <p:extLst>
      <p:ext uri="{BB962C8B-B14F-4D97-AF65-F5344CB8AC3E}">
        <p14:creationId xmlns:p14="http://schemas.microsoft.com/office/powerpoint/2010/main" val="19447056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Scientific </a:t>
            </a:r>
            <a:r>
              <a:rPr lang="de-DE" dirty="0" err="1" smtClean="0"/>
              <a:t>problems</a:t>
            </a:r>
            <a:r>
              <a:rPr lang="de-DE" dirty="0" smtClean="0"/>
              <a:t> &amp; </a:t>
            </a:r>
            <a:r>
              <a:rPr lang="de-DE" dirty="0" err="1" smtClean="0"/>
              <a:t>questions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8" name="Bild 7"/>
          <p:cNvPicPr>
            <a:picLocks noChangeAspect="1"/>
          </p:cNvPicPr>
          <p:nvPr/>
        </p:nvPicPr>
        <p:blipFill rotWithShape="1">
          <a:blip r:embed="rId3">
            <a:extLst>
              <a:ext uri="{28A0092B-C50C-407E-A947-70E740481C1C}">
                <a14:useLocalDpi xmlns:a14="http://schemas.microsoft.com/office/drawing/2010/main" val="0"/>
              </a:ext>
            </a:extLst>
          </a:blip>
          <a:srcRect r="49395" b="48293"/>
          <a:stretch/>
        </p:blipFill>
        <p:spPr>
          <a:xfrm>
            <a:off x="1154955" y="2851151"/>
            <a:ext cx="1702546" cy="1682749"/>
          </a:xfrm>
          <a:prstGeom prst="rect">
            <a:avLst/>
          </a:prstGeom>
        </p:spPr>
      </p:pic>
      <p:pic>
        <p:nvPicPr>
          <p:cNvPr id="9" name="Bild 8"/>
          <p:cNvPicPr>
            <a:picLocks noChangeAspect="1"/>
          </p:cNvPicPr>
          <p:nvPr/>
        </p:nvPicPr>
        <p:blipFill rotWithShape="1">
          <a:blip r:embed="rId3">
            <a:extLst>
              <a:ext uri="{28A0092B-C50C-407E-A947-70E740481C1C}">
                <a14:useLocalDpi xmlns:a14="http://schemas.microsoft.com/office/drawing/2010/main" val="0"/>
              </a:ext>
            </a:extLst>
          </a:blip>
          <a:srcRect l="49472" b="49380"/>
          <a:stretch/>
        </p:blipFill>
        <p:spPr>
          <a:xfrm>
            <a:off x="3867850" y="2868846"/>
            <a:ext cx="1699933" cy="1647357"/>
          </a:xfrm>
          <a:prstGeom prst="rect">
            <a:avLst/>
          </a:prstGeom>
        </p:spPr>
      </p:pic>
      <p:pic>
        <p:nvPicPr>
          <p:cNvPr id="10" name="Bild 9"/>
          <p:cNvPicPr>
            <a:picLocks noChangeAspect="1"/>
          </p:cNvPicPr>
          <p:nvPr/>
        </p:nvPicPr>
        <p:blipFill rotWithShape="1">
          <a:blip r:embed="rId3">
            <a:extLst>
              <a:ext uri="{28A0092B-C50C-407E-A947-70E740481C1C}">
                <a14:useLocalDpi xmlns:a14="http://schemas.microsoft.com/office/drawing/2010/main" val="0"/>
              </a:ext>
            </a:extLst>
          </a:blip>
          <a:srcRect t="51164" r="49443"/>
          <a:stretch/>
        </p:blipFill>
        <p:spPr>
          <a:xfrm>
            <a:off x="6578132" y="2927103"/>
            <a:ext cx="1700671" cy="1589100"/>
          </a:xfrm>
          <a:prstGeom prst="rect">
            <a:avLst/>
          </a:prstGeom>
        </p:spPr>
      </p:pic>
      <p:pic>
        <p:nvPicPr>
          <p:cNvPr id="11" name="Bild 10"/>
          <p:cNvPicPr>
            <a:picLocks noChangeAspect="1"/>
          </p:cNvPicPr>
          <p:nvPr/>
        </p:nvPicPr>
        <p:blipFill rotWithShape="1">
          <a:blip r:embed="rId3">
            <a:extLst>
              <a:ext uri="{28A0092B-C50C-407E-A947-70E740481C1C}">
                <a14:useLocalDpi xmlns:a14="http://schemas.microsoft.com/office/drawing/2010/main" val="0"/>
              </a:ext>
            </a:extLst>
          </a:blip>
          <a:srcRect l="50172" t="51121"/>
          <a:stretch/>
        </p:blipFill>
        <p:spPr>
          <a:xfrm>
            <a:off x="9289152" y="2943199"/>
            <a:ext cx="1676401" cy="1590701"/>
          </a:xfrm>
          <a:prstGeom prst="rect">
            <a:avLst/>
          </a:prstGeom>
        </p:spPr>
      </p:pic>
      <p:sp>
        <p:nvSpPr>
          <p:cNvPr id="13" name="Textfeld 12"/>
          <p:cNvSpPr txBox="1"/>
          <p:nvPr/>
        </p:nvSpPr>
        <p:spPr>
          <a:xfrm>
            <a:off x="994934" y="5012799"/>
            <a:ext cx="2072116" cy="276999"/>
          </a:xfrm>
          <a:prstGeom prst="rect">
            <a:avLst/>
          </a:prstGeom>
          <a:noFill/>
        </p:spPr>
        <p:txBody>
          <a:bodyPr wrap="square" rtlCol="0">
            <a:spAutoFit/>
          </a:bodyPr>
          <a:lstStyle/>
          <a:p>
            <a:pPr algn="ctr"/>
            <a:r>
              <a:rPr lang="de-DE" sz="1200" dirty="0" smtClean="0"/>
              <a:t>[Default </a:t>
            </a:r>
            <a:r>
              <a:rPr lang="de-DE" sz="1200" dirty="0" err="1" smtClean="0"/>
              <a:t>mode</a:t>
            </a:r>
            <a:r>
              <a:rPr lang="de-DE" sz="1200" dirty="0" smtClean="0"/>
              <a:t> </a:t>
            </a:r>
            <a:r>
              <a:rPr lang="de-DE" sz="1200" dirty="0" err="1" smtClean="0"/>
              <a:t>network</a:t>
            </a:r>
            <a:r>
              <a:rPr lang="de-DE" sz="1200" dirty="0" smtClean="0"/>
              <a:t>]</a:t>
            </a:r>
            <a:endParaRPr lang="de-DE" sz="1200" dirty="0"/>
          </a:p>
        </p:txBody>
      </p:sp>
      <p:sp>
        <p:nvSpPr>
          <p:cNvPr id="14" name="Textfeld 13"/>
          <p:cNvSpPr txBox="1"/>
          <p:nvPr/>
        </p:nvSpPr>
        <p:spPr>
          <a:xfrm>
            <a:off x="3681758" y="5012799"/>
            <a:ext cx="2072116" cy="461665"/>
          </a:xfrm>
          <a:prstGeom prst="rect">
            <a:avLst/>
          </a:prstGeom>
          <a:noFill/>
        </p:spPr>
        <p:txBody>
          <a:bodyPr wrap="square" rtlCol="0">
            <a:spAutoFit/>
          </a:bodyPr>
          <a:lstStyle/>
          <a:p>
            <a:pPr algn="ctr"/>
            <a:r>
              <a:rPr lang="de-DE" sz="1200" dirty="0" smtClean="0"/>
              <a:t>[l-lateral </a:t>
            </a:r>
            <a:r>
              <a:rPr lang="de-DE" sz="1200" dirty="0" err="1" smtClean="0"/>
              <a:t>frontoparietal</a:t>
            </a:r>
            <a:r>
              <a:rPr lang="de-DE" sz="1200" dirty="0" smtClean="0"/>
              <a:t> </a:t>
            </a:r>
            <a:r>
              <a:rPr lang="de-DE" sz="1200" dirty="0" err="1" smtClean="0"/>
              <a:t>network</a:t>
            </a:r>
            <a:r>
              <a:rPr lang="de-DE" sz="1200" dirty="0" smtClean="0"/>
              <a:t>]</a:t>
            </a:r>
            <a:endParaRPr lang="de-DE" sz="1200" dirty="0"/>
          </a:p>
        </p:txBody>
      </p:sp>
      <p:sp>
        <p:nvSpPr>
          <p:cNvPr id="15" name="Textfeld 14"/>
          <p:cNvSpPr txBox="1"/>
          <p:nvPr/>
        </p:nvSpPr>
        <p:spPr>
          <a:xfrm>
            <a:off x="9103060" y="5012798"/>
            <a:ext cx="2072116" cy="276999"/>
          </a:xfrm>
          <a:prstGeom prst="rect">
            <a:avLst/>
          </a:prstGeom>
          <a:noFill/>
        </p:spPr>
        <p:txBody>
          <a:bodyPr wrap="square" rtlCol="0">
            <a:spAutoFit/>
          </a:bodyPr>
          <a:lstStyle/>
          <a:p>
            <a:pPr algn="ctr"/>
            <a:r>
              <a:rPr lang="de-DE" sz="1200" dirty="0" smtClean="0"/>
              <a:t>[</a:t>
            </a:r>
            <a:r>
              <a:rPr lang="de-DE" sz="1200" dirty="0" err="1" smtClean="0"/>
              <a:t>Sensorymotor</a:t>
            </a:r>
            <a:r>
              <a:rPr lang="de-DE" sz="1200" dirty="0" smtClean="0"/>
              <a:t> Network]</a:t>
            </a:r>
            <a:endParaRPr lang="de-DE" sz="1200" dirty="0"/>
          </a:p>
        </p:txBody>
      </p:sp>
      <p:sp>
        <p:nvSpPr>
          <p:cNvPr id="16" name="Textfeld 15"/>
          <p:cNvSpPr txBox="1"/>
          <p:nvPr/>
        </p:nvSpPr>
        <p:spPr>
          <a:xfrm>
            <a:off x="6392409" y="5012799"/>
            <a:ext cx="2072116" cy="461665"/>
          </a:xfrm>
          <a:prstGeom prst="rect">
            <a:avLst/>
          </a:prstGeom>
          <a:noFill/>
        </p:spPr>
        <p:txBody>
          <a:bodyPr wrap="square" rtlCol="0">
            <a:spAutoFit/>
          </a:bodyPr>
          <a:lstStyle/>
          <a:p>
            <a:pPr algn="ctr"/>
            <a:r>
              <a:rPr lang="de-DE" sz="1200" dirty="0" smtClean="0"/>
              <a:t>[</a:t>
            </a:r>
            <a:r>
              <a:rPr lang="de-DE" sz="1200" dirty="0" err="1" smtClean="0"/>
              <a:t>r</a:t>
            </a:r>
            <a:r>
              <a:rPr lang="de-DE" sz="1200" dirty="0" smtClean="0"/>
              <a:t>-lateral </a:t>
            </a:r>
            <a:r>
              <a:rPr lang="de-DE" sz="1200" dirty="0" err="1" smtClean="0"/>
              <a:t>frontoparietal</a:t>
            </a:r>
            <a:r>
              <a:rPr lang="de-DE" sz="1200" dirty="0" smtClean="0"/>
              <a:t> </a:t>
            </a:r>
            <a:r>
              <a:rPr lang="de-DE" sz="1200" dirty="0" err="1" smtClean="0"/>
              <a:t>network</a:t>
            </a:r>
            <a:r>
              <a:rPr lang="de-DE" sz="1200" dirty="0" smtClean="0"/>
              <a:t>]</a:t>
            </a:r>
            <a:endParaRPr lang="de-DE" sz="1200" dirty="0"/>
          </a:p>
        </p:txBody>
      </p:sp>
      <p:sp>
        <p:nvSpPr>
          <p:cNvPr id="17" name="Inhaltsplatzhalter 2"/>
          <p:cNvSpPr txBox="1">
            <a:spLocks/>
          </p:cNvSpPr>
          <p:nvPr/>
        </p:nvSpPr>
        <p:spPr>
          <a:xfrm>
            <a:off x="1465818" y="5722113"/>
            <a:ext cx="7637242" cy="1073397"/>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2"/>
            <a:r>
              <a:rPr lang="de-DE" dirty="0" smtClean="0"/>
              <a:t>Global </a:t>
            </a:r>
            <a:r>
              <a:rPr lang="de-DE" dirty="0" err="1" smtClean="0"/>
              <a:t>resting</a:t>
            </a:r>
            <a:r>
              <a:rPr lang="de-DE" dirty="0" smtClean="0"/>
              <a:t> </a:t>
            </a:r>
            <a:r>
              <a:rPr lang="de-DE" dirty="0" err="1" smtClean="0"/>
              <a:t>state</a:t>
            </a:r>
            <a:r>
              <a:rPr lang="de-DE" dirty="0" smtClean="0"/>
              <a:t> </a:t>
            </a:r>
            <a:r>
              <a:rPr lang="de-DE" dirty="0" err="1" smtClean="0"/>
              <a:t>networks</a:t>
            </a:r>
            <a:r>
              <a:rPr lang="de-DE" dirty="0" smtClean="0"/>
              <a:t> in </a:t>
            </a:r>
            <a:r>
              <a:rPr lang="de-DE" dirty="0" err="1" smtClean="0"/>
              <a:t>neurodegeneration</a:t>
            </a:r>
            <a:r>
              <a:rPr lang="de-DE" dirty="0" smtClean="0"/>
              <a:t> (</a:t>
            </a:r>
            <a:r>
              <a:rPr lang="de-DE" dirty="0" err="1" smtClean="0"/>
              <a:t>loss</a:t>
            </a:r>
            <a:r>
              <a:rPr lang="de-DE" dirty="0" smtClean="0"/>
              <a:t> </a:t>
            </a:r>
            <a:r>
              <a:rPr lang="de-DE" dirty="0" err="1" smtClean="0"/>
              <a:t>of</a:t>
            </a:r>
            <a:r>
              <a:rPr lang="de-DE" dirty="0" smtClean="0"/>
              <a:t> </a:t>
            </a:r>
            <a:r>
              <a:rPr lang="de-DE" dirty="0" err="1" smtClean="0"/>
              <a:t>long-distance</a:t>
            </a:r>
            <a:r>
              <a:rPr lang="de-DE" dirty="0" smtClean="0"/>
              <a:t> </a:t>
            </a:r>
            <a:r>
              <a:rPr lang="de-DE" dirty="0" err="1" smtClean="0"/>
              <a:t>alpha</a:t>
            </a:r>
            <a:r>
              <a:rPr lang="de-DE" dirty="0" smtClean="0"/>
              <a:t> </a:t>
            </a:r>
            <a:r>
              <a:rPr lang="de-DE" dirty="0" err="1" smtClean="0"/>
              <a:t>and</a:t>
            </a:r>
            <a:r>
              <a:rPr lang="de-DE" dirty="0" smtClean="0"/>
              <a:t> </a:t>
            </a:r>
            <a:r>
              <a:rPr lang="de-DE" dirty="0" err="1" smtClean="0"/>
              <a:t>beta</a:t>
            </a:r>
            <a:r>
              <a:rPr lang="de-DE" dirty="0" smtClean="0"/>
              <a:t> </a:t>
            </a:r>
            <a:r>
              <a:rPr lang="de-DE" dirty="0" err="1" smtClean="0"/>
              <a:t>bands</a:t>
            </a:r>
            <a:r>
              <a:rPr lang="de-DE" dirty="0" smtClean="0"/>
              <a:t>)</a:t>
            </a:r>
          </a:p>
          <a:p>
            <a:pPr lvl="2"/>
            <a:r>
              <a:rPr lang="de-DE" dirty="0" err="1" smtClean="0"/>
              <a:t>Oscillatory</a:t>
            </a:r>
            <a:r>
              <a:rPr lang="de-DE" dirty="0" smtClean="0"/>
              <a:t> </a:t>
            </a:r>
            <a:r>
              <a:rPr lang="de-DE" dirty="0" err="1" smtClean="0"/>
              <a:t>signatures</a:t>
            </a:r>
            <a:r>
              <a:rPr lang="de-DE" dirty="0" smtClean="0"/>
              <a:t> in </a:t>
            </a:r>
            <a:r>
              <a:rPr lang="de-DE" dirty="0" err="1" smtClean="0"/>
              <a:t>neurodegeneration</a:t>
            </a:r>
            <a:r>
              <a:rPr lang="de-DE" dirty="0" smtClean="0"/>
              <a:t> (</a:t>
            </a:r>
            <a:r>
              <a:rPr lang="de-DE" dirty="0" err="1" smtClean="0"/>
              <a:t>alpha</a:t>
            </a:r>
            <a:r>
              <a:rPr lang="de-DE" dirty="0" smtClean="0"/>
              <a:t> </a:t>
            </a:r>
            <a:r>
              <a:rPr lang="de-DE" dirty="0" err="1" smtClean="0"/>
              <a:t>desynchronisation</a:t>
            </a:r>
            <a:r>
              <a:rPr lang="de-DE" dirty="0" smtClean="0"/>
              <a:t>)</a:t>
            </a:r>
            <a:endParaRPr lang="de-DE" dirty="0"/>
          </a:p>
        </p:txBody>
      </p:sp>
      <p:sp>
        <p:nvSpPr>
          <p:cNvPr id="18" name="AutoShape 5"/>
          <p:cNvSpPr>
            <a:spLocks/>
          </p:cNvSpPr>
          <p:nvPr/>
        </p:nvSpPr>
        <p:spPr bwMode="auto">
          <a:xfrm>
            <a:off x="10127352" y="6258811"/>
            <a:ext cx="2046287" cy="472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Quelle</a:t>
            </a:r>
          </a:p>
          <a:p>
            <a:r>
              <a:rPr lang="de-DE" altLang="de-DE" sz="700" dirty="0" err="1" smtClean="0">
                <a:latin typeface="Trebuchet MS" charset="0"/>
                <a:ea typeface="Trebuchet MS" charset="0"/>
                <a:cs typeface="Trebuchet MS" charset="0"/>
                <a:sym typeface="Trebuchet MS" charset="0"/>
              </a:rPr>
              <a:t>Stam</a:t>
            </a:r>
            <a:r>
              <a:rPr lang="de-DE" altLang="de-DE" sz="700" dirty="0" smtClean="0">
                <a:latin typeface="Trebuchet MS" charset="0"/>
                <a:ea typeface="Trebuchet MS" charset="0"/>
                <a:cs typeface="Trebuchet MS" charset="0"/>
                <a:sym typeface="Trebuchet MS" charset="0"/>
              </a:rPr>
              <a:t> et al. (2006)</a:t>
            </a:r>
          </a:p>
          <a:p>
            <a:r>
              <a:rPr lang="de-DE" altLang="de-DE" sz="700" dirty="0" smtClean="0">
                <a:latin typeface="Trebuchet MS" charset="0"/>
                <a:ea typeface="Trebuchet MS" charset="0"/>
                <a:cs typeface="Trebuchet MS" charset="0"/>
                <a:sym typeface="Trebuchet MS" charset="0"/>
              </a:rPr>
              <a:t>De Haan et al. (2012)</a:t>
            </a:r>
          </a:p>
          <a:p>
            <a:r>
              <a:rPr lang="de-DE" altLang="de-DE" sz="700" dirty="0" err="1" smtClean="0">
                <a:latin typeface="Trebuchet MS" charset="0"/>
                <a:ea typeface="Trebuchet MS" charset="0"/>
                <a:cs typeface="Trebuchet MS" charset="0"/>
                <a:sym typeface="Trebuchet MS" charset="0"/>
              </a:rPr>
              <a:t>Proudfoot</a:t>
            </a:r>
            <a:r>
              <a:rPr lang="de-DE" altLang="de-DE" sz="700" dirty="0" smtClean="0">
                <a:latin typeface="Trebuchet MS" charset="0"/>
                <a:ea typeface="Trebuchet MS" charset="0"/>
                <a:cs typeface="Trebuchet MS" charset="0"/>
                <a:sym typeface="Trebuchet MS" charset="0"/>
              </a:rPr>
              <a:t> et al. (2014)</a:t>
            </a:r>
          </a:p>
          <a:p>
            <a:endParaRPr lang="de-DE" altLang="de-DE" dirty="0"/>
          </a:p>
        </p:txBody>
      </p:sp>
      <p:sp>
        <p:nvSpPr>
          <p:cNvPr id="21" name="Inhaltsplatzhalter 2"/>
          <p:cNvSpPr txBox="1">
            <a:spLocks/>
          </p:cNvSpPr>
          <p:nvPr/>
        </p:nvSpPr>
        <p:spPr>
          <a:xfrm>
            <a:off x="-310240" y="5989685"/>
            <a:ext cx="3377290" cy="422388"/>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2"/>
            <a:r>
              <a:rPr lang="de-DE" sz="1800" dirty="0" smtClean="0"/>
              <a:t>Alzheimer</a:t>
            </a:r>
            <a:endParaRPr lang="de-DE" sz="1800" dirty="0"/>
          </a:p>
        </p:txBody>
      </p:sp>
    </p:spTree>
    <p:extLst>
      <p:ext uri="{BB962C8B-B14F-4D97-AF65-F5344CB8AC3E}">
        <p14:creationId xmlns:p14="http://schemas.microsoft.com/office/powerpoint/2010/main" val="133286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Discussion</a:t>
            </a:r>
            <a:endParaRPr lang="de-DE" dirty="0"/>
          </a:p>
        </p:txBody>
      </p:sp>
      <p:sp>
        <p:nvSpPr>
          <p:cNvPr id="3" name="Inhaltsplatzhalter 2"/>
          <p:cNvSpPr>
            <a:spLocks noGrp="1"/>
          </p:cNvSpPr>
          <p:nvPr>
            <p:ph idx="1"/>
          </p:nvPr>
        </p:nvSpPr>
        <p:spPr>
          <a:xfrm>
            <a:off x="1154955" y="2603500"/>
            <a:ext cx="4320936" cy="3416300"/>
          </a:xfrm>
        </p:spPr>
        <p:txBody>
          <a:bodyPr>
            <a:normAutofit lnSpcReduction="10000"/>
          </a:bodyPr>
          <a:lstStyle/>
          <a:p>
            <a:r>
              <a:rPr lang="de-DE" dirty="0" smtClean="0"/>
              <a:t>EEG</a:t>
            </a:r>
          </a:p>
          <a:p>
            <a:pPr lvl="1"/>
            <a:r>
              <a:rPr lang="de-DE" b="1" dirty="0" smtClean="0"/>
              <a:t>Advantages:</a:t>
            </a:r>
          </a:p>
          <a:p>
            <a:pPr lvl="2"/>
            <a:r>
              <a:rPr lang="de-DE" dirty="0" smtClean="0"/>
              <a:t>Also non-invasive, </a:t>
            </a:r>
            <a:r>
              <a:rPr lang="de-DE" dirty="0" err="1" smtClean="0"/>
              <a:t>quiet</a:t>
            </a:r>
            <a:r>
              <a:rPr lang="de-DE" dirty="0" smtClean="0"/>
              <a:t> </a:t>
            </a:r>
            <a:r>
              <a:rPr lang="de-DE" dirty="0" err="1" smtClean="0"/>
              <a:t>and</a:t>
            </a:r>
            <a:r>
              <a:rPr lang="de-DE" dirty="0" smtClean="0"/>
              <a:t> CHEAP</a:t>
            </a:r>
          </a:p>
          <a:p>
            <a:pPr lvl="2"/>
            <a:r>
              <a:rPr lang="de-DE" dirty="0" err="1" smtClean="0"/>
              <a:t>Unlike</a:t>
            </a:r>
            <a:r>
              <a:rPr lang="de-DE" dirty="0" smtClean="0"/>
              <a:t> MEG, EEG </a:t>
            </a:r>
            <a:r>
              <a:rPr lang="de-DE" dirty="0" err="1" smtClean="0"/>
              <a:t>is</a:t>
            </a:r>
            <a:r>
              <a:rPr lang="de-DE" dirty="0" smtClean="0"/>
              <a:t> sensitive </a:t>
            </a:r>
            <a:r>
              <a:rPr lang="de-DE" dirty="0" err="1" smtClean="0"/>
              <a:t>to</a:t>
            </a:r>
            <a:r>
              <a:rPr lang="de-DE" dirty="0" smtClean="0"/>
              <a:t> </a:t>
            </a:r>
            <a:r>
              <a:rPr lang="de-DE" dirty="0" err="1" smtClean="0"/>
              <a:t>both</a:t>
            </a:r>
            <a:r>
              <a:rPr lang="de-DE" dirty="0" smtClean="0"/>
              <a:t> radial </a:t>
            </a:r>
            <a:r>
              <a:rPr lang="de-DE" dirty="0" err="1" smtClean="0"/>
              <a:t>and</a:t>
            </a:r>
            <a:r>
              <a:rPr lang="de-DE" dirty="0" smtClean="0"/>
              <a:t> </a:t>
            </a:r>
            <a:r>
              <a:rPr lang="de-DE" dirty="0" err="1" smtClean="0"/>
              <a:t>tanginal</a:t>
            </a:r>
            <a:r>
              <a:rPr lang="de-DE" dirty="0" smtClean="0"/>
              <a:t> </a:t>
            </a:r>
            <a:r>
              <a:rPr lang="de-DE" dirty="0" err="1" smtClean="0"/>
              <a:t>resolution</a:t>
            </a:r>
            <a:r>
              <a:rPr lang="de-DE" dirty="0" smtClean="0"/>
              <a:t>. </a:t>
            </a:r>
          </a:p>
          <a:p>
            <a:pPr lvl="1"/>
            <a:r>
              <a:rPr lang="de-DE" b="1" dirty="0" err="1" smtClean="0"/>
              <a:t>Disadvantages</a:t>
            </a:r>
            <a:r>
              <a:rPr lang="de-DE" b="1" dirty="0" smtClean="0"/>
              <a:t>: </a:t>
            </a:r>
          </a:p>
          <a:p>
            <a:pPr lvl="2"/>
            <a:r>
              <a:rPr lang="de-DE" dirty="0" err="1" smtClean="0"/>
              <a:t>Spatial</a:t>
            </a:r>
            <a:r>
              <a:rPr lang="de-DE" dirty="0" smtClean="0"/>
              <a:t> </a:t>
            </a:r>
            <a:r>
              <a:rPr lang="de-DE" dirty="0" err="1" smtClean="0"/>
              <a:t>resolution</a:t>
            </a:r>
            <a:r>
              <a:rPr lang="de-DE" dirty="0" smtClean="0"/>
              <a:t> – </a:t>
            </a:r>
            <a:r>
              <a:rPr lang="de-DE" dirty="0" err="1" smtClean="0"/>
              <a:t>no</a:t>
            </a:r>
            <a:r>
              <a:rPr lang="de-DE" dirty="0" smtClean="0"/>
              <a:t> </a:t>
            </a:r>
            <a:r>
              <a:rPr lang="de-DE" dirty="0" err="1" smtClean="0"/>
              <a:t>localisation</a:t>
            </a:r>
            <a:r>
              <a:rPr lang="de-DE" dirty="0" smtClean="0"/>
              <a:t> </a:t>
            </a:r>
            <a:r>
              <a:rPr lang="de-DE" dirty="0" err="1" smtClean="0"/>
              <a:t>of</a:t>
            </a:r>
            <a:r>
              <a:rPr lang="de-DE" dirty="0" smtClean="0"/>
              <a:t> </a:t>
            </a:r>
            <a:r>
              <a:rPr lang="de-DE" dirty="0" err="1" smtClean="0"/>
              <a:t>activity</a:t>
            </a:r>
            <a:r>
              <a:rPr lang="de-DE" dirty="0" smtClean="0"/>
              <a:t> </a:t>
            </a:r>
            <a:r>
              <a:rPr lang="de-DE" dirty="0" err="1" smtClean="0"/>
              <a:t>inside</a:t>
            </a:r>
            <a:r>
              <a:rPr lang="de-DE" dirty="0" smtClean="0"/>
              <a:t> </a:t>
            </a:r>
            <a:r>
              <a:rPr lang="de-DE" dirty="0" err="1" smtClean="0"/>
              <a:t>the</a:t>
            </a:r>
            <a:r>
              <a:rPr lang="de-DE" dirty="0" smtClean="0"/>
              <a:t> </a:t>
            </a:r>
            <a:r>
              <a:rPr lang="de-DE" dirty="0" err="1" smtClean="0"/>
              <a:t>head</a:t>
            </a:r>
            <a:r>
              <a:rPr lang="de-DE" dirty="0" smtClean="0"/>
              <a:t> BUT </a:t>
            </a:r>
            <a:r>
              <a:rPr lang="de-DE" dirty="0" err="1" smtClean="0"/>
              <a:t>this</a:t>
            </a:r>
            <a:r>
              <a:rPr lang="de-DE" dirty="0" smtClean="0"/>
              <a:t>  </a:t>
            </a:r>
            <a:r>
              <a:rPr lang="de-DE" dirty="0" err="1" smtClean="0"/>
              <a:t>can</a:t>
            </a:r>
            <a:r>
              <a:rPr lang="de-DE" dirty="0" smtClean="0"/>
              <a:t> </a:t>
            </a:r>
            <a:r>
              <a:rPr lang="de-DE" dirty="0" err="1" smtClean="0"/>
              <a:t>be</a:t>
            </a:r>
            <a:r>
              <a:rPr lang="de-DE" dirty="0" smtClean="0"/>
              <a:t> </a:t>
            </a:r>
            <a:r>
              <a:rPr lang="de-DE" dirty="0" err="1" smtClean="0"/>
              <a:t>overcomed</a:t>
            </a:r>
            <a:r>
              <a:rPr lang="de-DE" dirty="0" smtClean="0"/>
              <a:t> </a:t>
            </a:r>
            <a:r>
              <a:rPr lang="de-DE" dirty="0" err="1" smtClean="0"/>
              <a:t>by</a:t>
            </a:r>
            <a:r>
              <a:rPr lang="de-DE" dirty="0" smtClean="0"/>
              <a:t> </a:t>
            </a:r>
            <a:r>
              <a:rPr lang="de-DE" dirty="0" err="1" smtClean="0"/>
              <a:t>correlating</a:t>
            </a:r>
            <a:r>
              <a:rPr lang="de-DE" dirty="0" smtClean="0"/>
              <a:t> EEG </a:t>
            </a:r>
            <a:r>
              <a:rPr lang="de-DE" dirty="0" err="1" smtClean="0"/>
              <a:t>with</a:t>
            </a:r>
            <a:r>
              <a:rPr lang="de-DE" dirty="0" smtClean="0"/>
              <a:t> </a:t>
            </a:r>
            <a:r>
              <a:rPr lang="de-DE" dirty="0" err="1" smtClean="0"/>
              <a:t>fMRI</a:t>
            </a:r>
            <a:endParaRPr lang="de-DE" dirty="0" smtClean="0"/>
          </a:p>
          <a:p>
            <a:pPr lvl="2"/>
            <a:r>
              <a:rPr lang="de-DE" dirty="0" smtClean="0"/>
              <a:t>Skin </a:t>
            </a:r>
            <a:r>
              <a:rPr lang="de-DE" dirty="0" err="1" smtClean="0"/>
              <a:t>resistance</a:t>
            </a:r>
            <a:r>
              <a:rPr lang="de-DE" dirty="0" smtClean="0"/>
              <a:t> </a:t>
            </a:r>
          </a:p>
          <a:p>
            <a:pPr lvl="2"/>
            <a:endParaRPr lang="de-DE" dirty="0" smtClean="0"/>
          </a:p>
        </p:txBody>
      </p:sp>
      <p:sp>
        <p:nvSpPr>
          <p:cNvPr id="4" name="Foliennummernplatzhalter 3"/>
          <p:cNvSpPr>
            <a:spLocks noGrp="1"/>
          </p:cNvSpPr>
          <p:nvPr>
            <p:ph type="sldNum" sz="quarter" idx="12"/>
          </p:nvPr>
        </p:nvSpPr>
        <p:spPr/>
        <p:txBody>
          <a:bodyPr/>
          <a:lstStyle/>
          <a:p>
            <a:fld id="{D57F1E4F-1CFF-5643-939E-217C01CDF565}" type="slidenum">
              <a:rPr lang="en-US" smtClean="0"/>
              <a:pPr/>
              <a:t>31</a:t>
            </a:fld>
            <a:endParaRPr lang="en-US" dirty="0"/>
          </a:p>
        </p:txBody>
      </p:sp>
      <p:sp>
        <p:nvSpPr>
          <p:cNvPr id="5" name="Inhaltsplatzhalter 2"/>
          <p:cNvSpPr txBox="1">
            <a:spLocks/>
          </p:cNvSpPr>
          <p:nvPr/>
        </p:nvSpPr>
        <p:spPr>
          <a:xfrm>
            <a:off x="5185671" y="2603500"/>
            <a:ext cx="6195091" cy="40645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de-DE" dirty="0" smtClean="0"/>
              <a:t>MEG</a:t>
            </a:r>
            <a:endParaRPr lang="de-DE" dirty="0"/>
          </a:p>
          <a:p>
            <a:pPr lvl="1"/>
            <a:r>
              <a:rPr lang="de-DE" b="1" dirty="0" smtClean="0"/>
              <a:t>Advantages: </a:t>
            </a:r>
            <a:r>
              <a:rPr lang="de-DE" dirty="0" smtClean="0"/>
              <a:t>MEG ... </a:t>
            </a:r>
          </a:p>
          <a:p>
            <a:pPr lvl="2"/>
            <a:r>
              <a:rPr lang="de-DE" dirty="0"/>
              <a:t>... </a:t>
            </a:r>
            <a:r>
              <a:rPr lang="de-DE" dirty="0" err="1"/>
              <a:t>Is</a:t>
            </a:r>
            <a:r>
              <a:rPr lang="de-DE" dirty="0"/>
              <a:t> non-invasive, </a:t>
            </a:r>
            <a:r>
              <a:rPr lang="de-DE" dirty="0" err="1"/>
              <a:t>safe</a:t>
            </a:r>
            <a:r>
              <a:rPr lang="de-DE" dirty="0"/>
              <a:t> </a:t>
            </a:r>
            <a:r>
              <a:rPr lang="de-DE" dirty="0" err="1"/>
              <a:t>and</a:t>
            </a:r>
            <a:r>
              <a:rPr lang="de-DE" dirty="0"/>
              <a:t> </a:t>
            </a:r>
            <a:r>
              <a:rPr lang="de-DE" dirty="0" err="1"/>
              <a:t>compartable</a:t>
            </a:r>
            <a:r>
              <a:rPr lang="de-DE" dirty="0"/>
              <a:t>.</a:t>
            </a:r>
          </a:p>
          <a:p>
            <a:pPr lvl="2"/>
            <a:r>
              <a:rPr lang="de-DE" dirty="0"/>
              <a:t>... </a:t>
            </a:r>
            <a:r>
              <a:rPr lang="de-DE" dirty="0" err="1"/>
              <a:t>Offers</a:t>
            </a:r>
            <a:r>
              <a:rPr lang="de-DE" dirty="0"/>
              <a:t> </a:t>
            </a:r>
            <a:r>
              <a:rPr lang="de-DE" dirty="0" err="1"/>
              <a:t>unsurpassed</a:t>
            </a:r>
            <a:r>
              <a:rPr lang="de-DE" dirty="0"/>
              <a:t> temporal </a:t>
            </a:r>
            <a:r>
              <a:rPr lang="de-DE" dirty="0" err="1"/>
              <a:t>resolution</a:t>
            </a:r>
            <a:r>
              <a:rPr lang="de-DE" dirty="0"/>
              <a:t>; </a:t>
            </a:r>
            <a:r>
              <a:rPr lang="de-DE" dirty="0" err="1"/>
              <a:t>it</a:t>
            </a:r>
            <a:r>
              <a:rPr lang="de-DE" dirty="0"/>
              <a:t> </a:t>
            </a:r>
            <a:r>
              <a:rPr lang="de-DE" dirty="0" err="1"/>
              <a:t>can</a:t>
            </a:r>
            <a:r>
              <a:rPr lang="de-DE" dirty="0"/>
              <a:t> probe neuronal </a:t>
            </a:r>
            <a:r>
              <a:rPr lang="de-DE" dirty="0" err="1"/>
              <a:t>oscillaiton</a:t>
            </a:r>
            <a:r>
              <a:rPr lang="de-DE" dirty="0"/>
              <a:t> </a:t>
            </a:r>
            <a:r>
              <a:rPr lang="de-DE" dirty="0" err="1"/>
              <a:t>activity</a:t>
            </a:r>
            <a:r>
              <a:rPr lang="de-DE" dirty="0"/>
              <a:t> </a:t>
            </a:r>
            <a:r>
              <a:rPr lang="de-DE" dirty="0" err="1"/>
              <a:t>that</a:t>
            </a:r>
            <a:r>
              <a:rPr lang="de-DE" dirty="0"/>
              <a:t> </a:t>
            </a:r>
            <a:r>
              <a:rPr lang="de-DE" dirty="0" err="1"/>
              <a:t>is</a:t>
            </a:r>
            <a:r>
              <a:rPr lang="de-DE" dirty="0"/>
              <a:t> fundamental </a:t>
            </a:r>
            <a:r>
              <a:rPr lang="de-DE" dirty="0" err="1"/>
              <a:t>to</a:t>
            </a:r>
            <a:r>
              <a:rPr lang="de-DE" dirty="0"/>
              <a:t> </a:t>
            </a:r>
            <a:r>
              <a:rPr lang="de-DE" dirty="0" err="1"/>
              <a:t>brain</a:t>
            </a:r>
            <a:r>
              <a:rPr lang="de-DE" dirty="0"/>
              <a:t> </a:t>
            </a:r>
            <a:r>
              <a:rPr lang="de-DE" dirty="0" err="1"/>
              <a:t>function</a:t>
            </a:r>
            <a:r>
              <a:rPr lang="de-DE" dirty="0"/>
              <a:t> in </a:t>
            </a:r>
            <a:r>
              <a:rPr lang="de-DE" dirty="0" err="1"/>
              <a:t>health</a:t>
            </a:r>
            <a:r>
              <a:rPr lang="de-DE" dirty="0"/>
              <a:t> </a:t>
            </a:r>
            <a:r>
              <a:rPr lang="de-DE" dirty="0" err="1"/>
              <a:t>and</a:t>
            </a:r>
            <a:r>
              <a:rPr lang="de-DE" dirty="0"/>
              <a:t> </a:t>
            </a:r>
            <a:r>
              <a:rPr lang="de-DE" dirty="0" err="1"/>
              <a:t>disease</a:t>
            </a:r>
            <a:r>
              <a:rPr lang="de-DE" dirty="0"/>
              <a:t>.</a:t>
            </a:r>
          </a:p>
          <a:p>
            <a:pPr lvl="2"/>
            <a:r>
              <a:rPr lang="de-DE" dirty="0" err="1"/>
              <a:t>describes</a:t>
            </a:r>
            <a:r>
              <a:rPr lang="de-DE" dirty="0"/>
              <a:t> in vivo </a:t>
            </a:r>
            <a:r>
              <a:rPr lang="de-DE" dirty="0" err="1"/>
              <a:t>function</a:t>
            </a:r>
            <a:r>
              <a:rPr lang="de-DE" dirty="0"/>
              <a:t> </a:t>
            </a:r>
            <a:r>
              <a:rPr lang="de-DE" dirty="0" err="1"/>
              <a:t>of</a:t>
            </a:r>
            <a:r>
              <a:rPr lang="de-DE" dirty="0"/>
              <a:t> </a:t>
            </a:r>
            <a:r>
              <a:rPr lang="de-DE" dirty="0" err="1"/>
              <a:t>whole</a:t>
            </a:r>
            <a:r>
              <a:rPr lang="de-DE" dirty="0"/>
              <a:t> </a:t>
            </a:r>
            <a:r>
              <a:rPr lang="de-DE" dirty="0" err="1"/>
              <a:t>brain</a:t>
            </a:r>
            <a:r>
              <a:rPr lang="de-DE" dirty="0"/>
              <a:t> </a:t>
            </a:r>
            <a:r>
              <a:rPr lang="de-DE" dirty="0" err="1"/>
              <a:t>networks</a:t>
            </a:r>
            <a:r>
              <a:rPr lang="de-DE" dirty="0"/>
              <a:t> in real time; </a:t>
            </a:r>
            <a:r>
              <a:rPr lang="de-DE" dirty="0" err="1"/>
              <a:t>has</a:t>
            </a:r>
            <a:r>
              <a:rPr lang="de-DE" dirty="0"/>
              <a:t> potential </a:t>
            </a:r>
            <a:r>
              <a:rPr lang="de-DE" dirty="0" err="1"/>
              <a:t>to</a:t>
            </a:r>
            <a:r>
              <a:rPr lang="de-DE" dirty="0"/>
              <a:t> </a:t>
            </a:r>
            <a:r>
              <a:rPr lang="de-DE" dirty="0" err="1"/>
              <a:t>detect</a:t>
            </a:r>
            <a:r>
              <a:rPr lang="de-DE" dirty="0"/>
              <a:t> </a:t>
            </a:r>
            <a:r>
              <a:rPr lang="de-DE" dirty="0" err="1"/>
              <a:t>the</a:t>
            </a:r>
            <a:r>
              <a:rPr lang="de-DE" dirty="0"/>
              <a:t> </a:t>
            </a:r>
            <a:r>
              <a:rPr lang="de-DE" dirty="0" err="1"/>
              <a:t>very</a:t>
            </a:r>
            <a:r>
              <a:rPr lang="de-DE" dirty="0"/>
              <a:t> </a:t>
            </a:r>
            <a:r>
              <a:rPr lang="de-DE" dirty="0" err="1"/>
              <a:t>earliest</a:t>
            </a:r>
            <a:r>
              <a:rPr lang="de-DE" dirty="0"/>
              <a:t> </a:t>
            </a:r>
            <a:r>
              <a:rPr lang="de-DE" dirty="0" err="1"/>
              <a:t>changes</a:t>
            </a:r>
            <a:r>
              <a:rPr lang="de-DE" dirty="0"/>
              <a:t> in </a:t>
            </a:r>
            <a:r>
              <a:rPr lang="de-DE" dirty="0" err="1"/>
              <a:t>neurodegenerateive</a:t>
            </a:r>
            <a:r>
              <a:rPr lang="de-DE" dirty="0"/>
              <a:t> </a:t>
            </a:r>
            <a:r>
              <a:rPr lang="de-DE" dirty="0" err="1"/>
              <a:t>disorders</a:t>
            </a:r>
            <a:r>
              <a:rPr lang="de-DE" dirty="0" smtClean="0"/>
              <a:t>.</a:t>
            </a:r>
          </a:p>
          <a:p>
            <a:pPr lvl="1"/>
            <a:r>
              <a:rPr lang="de-DE" b="1" dirty="0" err="1" smtClean="0"/>
              <a:t>Disadvantages</a:t>
            </a:r>
            <a:r>
              <a:rPr lang="de-DE" b="1" dirty="0" smtClean="0"/>
              <a:t>: </a:t>
            </a:r>
            <a:r>
              <a:rPr lang="de-DE" dirty="0" smtClean="0"/>
              <a:t>MEG ...</a:t>
            </a:r>
          </a:p>
          <a:p>
            <a:pPr lvl="2"/>
            <a:r>
              <a:rPr lang="de-DE" dirty="0"/>
              <a:t>... </a:t>
            </a:r>
            <a:r>
              <a:rPr lang="de-DE" dirty="0" err="1"/>
              <a:t>h</a:t>
            </a:r>
            <a:r>
              <a:rPr lang="de-DE" dirty="0" err="1" smtClean="0"/>
              <a:t>as</a:t>
            </a:r>
            <a:r>
              <a:rPr lang="de-DE" dirty="0" smtClean="0"/>
              <a:t> not a high </a:t>
            </a:r>
            <a:r>
              <a:rPr lang="de-DE" dirty="0" err="1" smtClean="0"/>
              <a:t>spatial</a:t>
            </a:r>
            <a:r>
              <a:rPr lang="de-DE" dirty="0" smtClean="0"/>
              <a:t> </a:t>
            </a:r>
            <a:r>
              <a:rPr lang="de-DE" dirty="0" err="1"/>
              <a:t>precision</a:t>
            </a:r>
            <a:r>
              <a:rPr lang="de-DE" dirty="0"/>
              <a:t> </a:t>
            </a:r>
            <a:r>
              <a:rPr lang="de-DE" dirty="0" err="1"/>
              <a:t>over</a:t>
            </a:r>
            <a:r>
              <a:rPr lang="de-DE" dirty="0"/>
              <a:t> </a:t>
            </a:r>
            <a:r>
              <a:rPr lang="de-DE" dirty="0" smtClean="0"/>
              <a:t>ist </a:t>
            </a:r>
            <a:r>
              <a:rPr lang="de-DE" dirty="0" err="1" smtClean="0"/>
              <a:t>superficial</a:t>
            </a:r>
            <a:r>
              <a:rPr lang="de-DE" dirty="0" smtClean="0"/>
              <a:t> </a:t>
            </a:r>
            <a:r>
              <a:rPr lang="de-DE" dirty="0" err="1"/>
              <a:t>cortical</a:t>
            </a:r>
            <a:r>
              <a:rPr lang="de-DE" dirty="0"/>
              <a:t> </a:t>
            </a:r>
            <a:r>
              <a:rPr lang="de-DE" dirty="0" err="1"/>
              <a:t>areas</a:t>
            </a:r>
            <a:r>
              <a:rPr lang="de-DE" dirty="0" smtClean="0"/>
              <a:t>.</a:t>
            </a:r>
          </a:p>
          <a:p>
            <a:pPr lvl="2"/>
            <a:r>
              <a:rPr lang="de-DE" dirty="0" smtClean="0"/>
              <a:t>... </a:t>
            </a:r>
            <a:r>
              <a:rPr lang="de-DE" dirty="0" err="1"/>
              <a:t>c</a:t>
            </a:r>
            <a:r>
              <a:rPr lang="de-DE" dirty="0" err="1" smtClean="0"/>
              <a:t>an‘t</a:t>
            </a:r>
            <a:r>
              <a:rPr lang="de-DE" dirty="0" smtClean="0"/>
              <a:t> </a:t>
            </a:r>
            <a:r>
              <a:rPr lang="de-DE" dirty="0" err="1" smtClean="0"/>
              <a:t>easily</a:t>
            </a:r>
            <a:r>
              <a:rPr lang="de-DE" dirty="0" smtClean="0"/>
              <a:t> </a:t>
            </a:r>
            <a:r>
              <a:rPr lang="de-DE" dirty="0" err="1" smtClean="0"/>
              <a:t>detect</a:t>
            </a:r>
            <a:r>
              <a:rPr lang="de-DE" dirty="0" smtClean="0"/>
              <a:t> </a:t>
            </a:r>
            <a:r>
              <a:rPr lang="de-DE" dirty="0" err="1" smtClean="0"/>
              <a:t>signals</a:t>
            </a:r>
            <a:r>
              <a:rPr lang="de-DE" dirty="0" smtClean="0"/>
              <a:t> </a:t>
            </a:r>
            <a:r>
              <a:rPr lang="de-DE" dirty="0" err="1" smtClean="0"/>
              <a:t>from</a:t>
            </a:r>
            <a:r>
              <a:rPr lang="de-DE" dirty="0" smtClean="0"/>
              <a:t> </a:t>
            </a:r>
            <a:r>
              <a:rPr lang="de-DE" dirty="0" err="1" smtClean="0"/>
              <a:t>deeper</a:t>
            </a:r>
            <a:r>
              <a:rPr lang="de-DE" dirty="0" smtClean="0"/>
              <a:t> </a:t>
            </a:r>
            <a:r>
              <a:rPr lang="de-DE" dirty="0" err="1" smtClean="0"/>
              <a:t>brain</a:t>
            </a:r>
            <a:r>
              <a:rPr lang="de-DE" dirty="0" smtClean="0"/>
              <a:t> </a:t>
            </a:r>
            <a:r>
              <a:rPr lang="de-DE" dirty="0" err="1" smtClean="0"/>
              <a:t>areas</a:t>
            </a:r>
            <a:r>
              <a:rPr lang="de-DE" dirty="0" smtClean="0"/>
              <a:t> </a:t>
            </a:r>
            <a:endParaRPr lang="de-DE" dirty="0"/>
          </a:p>
        </p:txBody>
      </p:sp>
    </p:spTree>
    <p:extLst>
      <p:ext uri="{BB962C8B-B14F-4D97-AF65-F5344CB8AC3E}">
        <p14:creationId xmlns:p14="http://schemas.microsoft.com/office/powerpoint/2010/main" val="8611094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Happy End</a:t>
            </a:r>
            <a:endParaRPr lang="de-DE" dirty="0"/>
          </a:p>
        </p:txBody>
      </p:sp>
      <p:sp>
        <p:nvSpPr>
          <p:cNvPr id="3" name="Inhaltsplatzhalter 2"/>
          <p:cNvSpPr>
            <a:spLocks noGrp="1"/>
          </p:cNvSpPr>
          <p:nvPr>
            <p:ph idx="1"/>
          </p:nvPr>
        </p:nvSpPr>
        <p:spPr>
          <a:xfrm>
            <a:off x="1154954" y="2414314"/>
            <a:ext cx="10196218" cy="3416300"/>
          </a:xfrm>
        </p:spPr>
        <p:txBody>
          <a:bodyPr>
            <a:normAutofit/>
          </a:bodyPr>
          <a:lstStyle/>
          <a:p>
            <a:r>
              <a:rPr lang="en-US" b="1" u="sng" dirty="0"/>
              <a:t>To summarize, </a:t>
            </a:r>
          </a:p>
          <a:p>
            <a:endParaRPr lang="en-US" b="1" u="sng" dirty="0"/>
          </a:p>
          <a:p>
            <a:pPr marL="0" indent="0" algn="just">
              <a:buNone/>
            </a:pPr>
            <a:r>
              <a:rPr lang="en-US" dirty="0" smtClean="0"/>
              <a:t>Both </a:t>
            </a:r>
            <a:r>
              <a:rPr lang="en-US" dirty="0"/>
              <a:t>EEG and MEG </a:t>
            </a:r>
            <a:r>
              <a:rPr lang="en-US" dirty="0" smtClean="0"/>
              <a:t>use </a:t>
            </a:r>
            <a:r>
              <a:rPr lang="en-US" dirty="0"/>
              <a:t>the same underlying signals but </a:t>
            </a:r>
            <a:r>
              <a:rPr lang="en-US" dirty="0" smtClean="0"/>
              <a:t>are </a:t>
            </a:r>
            <a:r>
              <a:rPr lang="en-US" dirty="0"/>
              <a:t>sensitive to different aspects of these signals hence gives out different outputs.</a:t>
            </a:r>
          </a:p>
          <a:p>
            <a:pPr algn="just"/>
            <a:endParaRPr lang="en-US" dirty="0"/>
          </a:p>
          <a:p>
            <a:pPr marL="0" indent="0" algn="just">
              <a:buNone/>
            </a:pPr>
            <a:r>
              <a:rPr lang="en-US" sz="2000" dirty="0" smtClean="0"/>
              <a:t>Like </a:t>
            </a:r>
            <a:r>
              <a:rPr lang="en-US" sz="2000" dirty="0"/>
              <a:t>viewing the shadows of the same object from two different angles</a:t>
            </a:r>
            <a:endParaRPr lang="de-DE" sz="2000"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290127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Happy End</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5" name="Bild 4"/>
          <p:cNvPicPr>
            <a:picLocks noChangeAspect="1"/>
          </p:cNvPicPr>
          <p:nvPr/>
        </p:nvPicPr>
        <p:blipFill>
          <a:blip r:embed="rId2"/>
          <a:stretch>
            <a:fillRect/>
          </a:stretch>
        </p:blipFill>
        <p:spPr>
          <a:xfrm>
            <a:off x="2810108" y="2437247"/>
            <a:ext cx="7170505" cy="4254500"/>
          </a:xfrm>
          <a:prstGeom prst="rect">
            <a:avLst/>
          </a:prstGeom>
        </p:spPr>
      </p:pic>
      <p:sp>
        <p:nvSpPr>
          <p:cNvPr id="6" name="Inhaltsplatzhalter 5"/>
          <p:cNvSpPr>
            <a:spLocks noGrp="1"/>
          </p:cNvSpPr>
          <p:nvPr>
            <p:ph idx="1"/>
          </p:nvPr>
        </p:nvSpPr>
        <p:spPr/>
        <p:txBody>
          <a:bodyPr/>
          <a:lstStyle/>
          <a:p>
            <a:endParaRPr lang="de-DE"/>
          </a:p>
        </p:txBody>
      </p:sp>
    </p:spTree>
    <p:extLst>
      <p:ext uri="{BB962C8B-B14F-4D97-AF65-F5344CB8AC3E}">
        <p14:creationId xmlns:p14="http://schemas.microsoft.com/office/powerpoint/2010/main" val="1581539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Happy End</a:t>
            </a:r>
            <a:endParaRPr lang="de-DE" dirty="0"/>
          </a:p>
        </p:txBody>
      </p:sp>
      <p:sp>
        <p:nvSpPr>
          <p:cNvPr id="3" name="Inhaltsplatzhalter 2"/>
          <p:cNvSpPr>
            <a:spLocks noGrp="1"/>
          </p:cNvSpPr>
          <p:nvPr>
            <p:ph idx="1"/>
          </p:nvPr>
        </p:nvSpPr>
        <p:spPr>
          <a:xfrm>
            <a:off x="994521" y="2414312"/>
            <a:ext cx="10196218" cy="3537601"/>
          </a:xfrm>
        </p:spPr>
        <p:txBody>
          <a:bodyPr>
            <a:normAutofit/>
          </a:bodyPr>
          <a:lstStyle/>
          <a:p>
            <a:pPr marL="0" indent="0" algn="ctr">
              <a:buNone/>
            </a:pPr>
            <a:endParaRPr lang="en-US" dirty="0" smtClean="0"/>
          </a:p>
          <a:p>
            <a:pPr marL="0" indent="0" algn="ctr">
              <a:buNone/>
            </a:pPr>
            <a:r>
              <a:rPr lang="en-US" dirty="0" smtClean="0"/>
              <a:t>This never happened with you!!</a:t>
            </a:r>
          </a:p>
          <a:p>
            <a:pPr marL="0" indent="0" algn="ctr">
              <a:buNone/>
            </a:pPr>
            <a:endParaRPr lang="en-US" dirty="0" smtClean="0"/>
          </a:p>
          <a:p>
            <a:pPr marL="0" indent="0" algn="ctr">
              <a:buNone/>
            </a:pPr>
            <a:r>
              <a:rPr lang="en-US" sz="2400" b="1" dirty="0" smtClean="0"/>
              <a:t>Thank you Gareth and </a:t>
            </a:r>
          </a:p>
          <a:p>
            <a:pPr marL="0" indent="0" algn="ctr">
              <a:buNone/>
            </a:pPr>
            <a:r>
              <a:rPr lang="en-US" sz="2400" b="1" dirty="0" smtClean="0"/>
              <a:t>thank you </a:t>
            </a:r>
            <a:r>
              <a:rPr lang="en-US" sz="2400" b="1" dirty="0" err="1" smtClean="0"/>
              <a:t>Sofie</a:t>
            </a:r>
            <a:r>
              <a:rPr lang="en-US" sz="2400" b="1" dirty="0" smtClean="0"/>
              <a:t>!!!</a:t>
            </a:r>
            <a:endParaRPr lang="en-US" sz="2400" b="1"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785550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954" y="973669"/>
            <a:ext cx="9470713" cy="706964"/>
          </a:xfrm>
        </p:spPr>
        <p:txBody>
          <a:bodyPr/>
          <a:lstStyle/>
          <a:p>
            <a:r>
              <a:rPr lang="de-DE" dirty="0" err="1" smtClean="0"/>
              <a:t>Useful</a:t>
            </a:r>
            <a:r>
              <a:rPr lang="de-DE" dirty="0" smtClean="0"/>
              <a:t> </a:t>
            </a:r>
            <a:r>
              <a:rPr lang="de-DE" dirty="0" err="1" smtClean="0"/>
              <a:t>websites</a:t>
            </a:r>
            <a:endParaRPr lang="de-DE" sz="2400" i="1" dirty="0"/>
          </a:p>
        </p:txBody>
      </p:sp>
      <p:sp>
        <p:nvSpPr>
          <p:cNvPr id="5" name="Foliennummernplatzhalter 4"/>
          <p:cNvSpPr>
            <a:spLocks noGrp="1"/>
          </p:cNvSpPr>
          <p:nvPr>
            <p:ph type="sldNum" sz="quarter" idx="12"/>
          </p:nvPr>
        </p:nvSpPr>
        <p:spPr/>
        <p:txBody>
          <a:bodyPr/>
          <a:lstStyle/>
          <a:p>
            <a:fld id="{D57F1E4F-1CFF-5643-939E-217C01CDF565}" type="slidenum">
              <a:rPr lang="en-US" smtClean="0"/>
              <a:pPr/>
              <a:t>35</a:t>
            </a:fld>
            <a:endParaRPr lang="en-US" dirty="0"/>
          </a:p>
        </p:txBody>
      </p:sp>
      <p:sp>
        <p:nvSpPr>
          <p:cNvPr id="4" name="Inhaltsplatzhalter 3"/>
          <p:cNvSpPr>
            <a:spLocks noGrp="1"/>
          </p:cNvSpPr>
          <p:nvPr>
            <p:ph idx="1"/>
          </p:nvPr>
        </p:nvSpPr>
        <p:spPr>
          <a:xfrm>
            <a:off x="479778" y="2413001"/>
            <a:ext cx="9872762" cy="3922888"/>
          </a:xfrm>
        </p:spPr>
        <p:txBody>
          <a:bodyPr>
            <a:normAutofit lnSpcReduction="10000"/>
          </a:bodyPr>
          <a:lstStyle/>
          <a:p>
            <a:pPr marL="0" indent="0">
              <a:buNone/>
            </a:pPr>
            <a:endParaRPr lang="de-DE" sz="2800" dirty="0" smtClean="0"/>
          </a:p>
          <a:p>
            <a:pPr marL="0" indent="0">
              <a:buNone/>
            </a:pPr>
            <a:r>
              <a:rPr lang="de-DE" sz="2800" dirty="0" smtClean="0"/>
              <a:t>[R1</a:t>
            </a:r>
            <a:r>
              <a:rPr lang="de-DE" sz="2800" dirty="0"/>
              <a:t>] MEG: </a:t>
            </a:r>
            <a:r>
              <a:rPr lang="de-DE" sz="2800" dirty="0">
                <a:hlinkClick r:id="rId3"/>
              </a:rPr>
              <a:t>http://</a:t>
            </a:r>
            <a:r>
              <a:rPr lang="de-DE" sz="2800" dirty="0" smtClean="0">
                <a:hlinkClick r:id="rId3"/>
              </a:rPr>
              <a:t>pn.bmj.com/content/early/2014/03/19/practneurol-2013-000768.full</a:t>
            </a:r>
            <a:endParaRPr lang="de-DE" sz="2800" dirty="0" smtClean="0"/>
          </a:p>
          <a:p>
            <a:pPr marL="0" indent="0">
              <a:buNone/>
            </a:pPr>
            <a:endParaRPr lang="de-DE" sz="2800" dirty="0"/>
          </a:p>
          <a:p>
            <a:pPr marL="0" indent="0">
              <a:buNone/>
            </a:pPr>
            <a:r>
              <a:rPr lang="de-DE" sz="2800" dirty="0" smtClean="0"/>
              <a:t>[R2] MEG:</a:t>
            </a:r>
          </a:p>
          <a:p>
            <a:pPr marL="0" indent="0">
              <a:buNone/>
            </a:pPr>
            <a:r>
              <a:rPr lang="de-DE" sz="2800" dirty="0"/>
              <a:t>http://</a:t>
            </a:r>
            <a:r>
              <a:rPr lang="de-DE" sz="2800" dirty="0" err="1"/>
              <a:t>www.nature.com</a:t>
            </a:r>
            <a:r>
              <a:rPr lang="de-DE" sz="2800" dirty="0"/>
              <a:t>/</a:t>
            </a:r>
            <a:r>
              <a:rPr lang="de-DE" sz="2800" dirty="0" err="1"/>
              <a:t>scitable</a:t>
            </a:r>
            <a:r>
              <a:rPr lang="de-DE" sz="2800" dirty="0"/>
              <a:t>/</a:t>
            </a:r>
            <a:r>
              <a:rPr lang="de-DE" sz="2800" dirty="0" err="1"/>
              <a:t>blog</a:t>
            </a:r>
            <a:r>
              <a:rPr lang="de-DE" sz="2800" dirty="0"/>
              <a:t>/</a:t>
            </a:r>
            <a:r>
              <a:rPr lang="de-DE" sz="2800" dirty="0" err="1"/>
              <a:t>brain-metrics</a:t>
            </a:r>
            <a:r>
              <a:rPr lang="de-DE" sz="2800" dirty="0"/>
              <a:t>/</a:t>
            </a:r>
            <a:r>
              <a:rPr lang="de-DE" sz="2800" dirty="0" err="1"/>
              <a:t>what_does_meg_measure</a:t>
            </a:r>
            <a:endParaRPr lang="de-DE" sz="2800" dirty="0" smtClean="0"/>
          </a:p>
        </p:txBody>
      </p:sp>
      <p:sp>
        <p:nvSpPr>
          <p:cNvPr id="8" name="Textfeld 7"/>
          <p:cNvSpPr txBox="1"/>
          <p:nvPr/>
        </p:nvSpPr>
        <p:spPr>
          <a:xfrm>
            <a:off x="9949003" y="5837757"/>
            <a:ext cx="980665" cy="276999"/>
          </a:xfrm>
          <a:prstGeom prst="rect">
            <a:avLst/>
          </a:prstGeom>
          <a:noFill/>
        </p:spPr>
        <p:txBody>
          <a:bodyPr wrap="square" rtlCol="0">
            <a:spAutoFit/>
          </a:bodyPr>
          <a:lstStyle/>
          <a:p>
            <a:pPr algn="ctr"/>
            <a:r>
              <a:rPr lang="de-DE" sz="1200" dirty="0" smtClean="0"/>
              <a:t>[1]</a:t>
            </a:r>
            <a:endParaRPr lang="de-DE" sz="1200" dirty="0"/>
          </a:p>
        </p:txBody>
      </p:sp>
    </p:spTree>
    <p:extLst>
      <p:ext uri="{BB962C8B-B14F-4D97-AF65-F5344CB8AC3E}">
        <p14:creationId xmlns:p14="http://schemas.microsoft.com/office/powerpoint/2010/main" val="1253099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 - </a:t>
            </a:r>
            <a:r>
              <a:rPr lang="de-DE" dirty="0" err="1" smtClean="0"/>
              <a:t>Literature</a:t>
            </a:r>
            <a:endParaRPr lang="de-DE" dirty="0"/>
          </a:p>
        </p:txBody>
      </p:sp>
      <p:sp>
        <p:nvSpPr>
          <p:cNvPr id="3" name="Inhaltsplatzhalter 2"/>
          <p:cNvSpPr>
            <a:spLocks noGrp="1"/>
          </p:cNvSpPr>
          <p:nvPr>
            <p:ph idx="1"/>
          </p:nvPr>
        </p:nvSpPr>
        <p:spPr>
          <a:xfrm>
            <a:off x="1636386" y="3026978"/>
            <a:ext cx="8825659" cy="3686127"/>
          </a:xfrm>
        </p:spPr>
        <p:txBody>
          <a:bodyPr numCol="1">
            <a:normAutofit/>
          </a:bodyPr>
          <a:lstStyle/>
          <a:p>
            <a:pPr>
              <a:buClr>
                <a:schemeClr val="bg1"/>
              </a:buClr>
              <a:buFont typeface="Wingdings 3" panose="05040102010807070707" pitchFamily="18" charset="2"/>
              <a:buChar char=""/>
            </a:pPr>
            <a:r>
              <a:rPr lang="de-DE" sz="1400" dirty="0" smtClean="0"/>
              <a:t>Brookes, M. J., </a:t>
            </a:r>
            <a:r>
              <a:rPr lang="de-DE" sz="1400" dirty="0" err="1" smtClean="0"/>
              <a:t>Woolrich</a:t>
            </a:r>
            <a:r>
              <a:rPr lang="de-DE" sz="1400" dirty="0" smtClean="0"/>
              <a:t>, M., </a:t>
            </a:r>
            <a:r>
              <a:rPr lang="de-DE" sz="1400" dirty="0" err="1" smtClean="0"/>
              <a:t>Luckhoo</a:t>
            </a:r>
            <a:r>
              <a:rPr lang="de-DE" sz="1400" dirty="0" smtClean="0"/>
              <a:t>, H., et al. (2011). </a:t>
            </a:r>
            <a:r>
              <a:rPr lang="de-DE" sz="1400" dirty="0" err="1" smtClean="0"/>
              <a:t>Investigating</a:t>
            </a:r>
            <a:r>
              <a:rPr lang="de-DE" sz="1400" dirty="0" smtClean="0"/>
              <a:t> </a:t>
            </a:r>
            <a:r>
              <a:rPr lang="de-DE" sz="1400" dirty="0" err="1" smtClean="0"/>
              <a:t>the</a:t>
            </a:r>
            <a:r>
              <a:rPr lang="de-DE" sz="1400" dirty="0" smtClean="0"/>
              <a:t> </a:t>
            </a:r>
            <a:r>
              <a:rPr lang="de-DE" sz="1400" dirty="0" err="1" smtClean="0"/>
              <a:t>electrophysiological</a:t>
            </a:r>
            <a:r>
              <a:rPr lang="de-DE" sz="1400" dirty="0" smtClean="0"/>
              <a:t> </a:t>
            </a:r>
            <a:r>
              <a:rPr lang="de-DE" sz="1400" dirty="0" err="1" smtClean="0"/>
              <a:t>basis</a:t>
            </a:r>
            <a:r>
              <a:rPr lang="de-DE" sz="1400" dirty="0" smtClean="0"/>
              <a:t> </a:t>
            </a:r>
            <a:r>
              <a:rPr lang="de-DE" sz="1400" dirty="0" err="1" smtClean="0"/>
              <a:t>of</a:t>
            </a:r>
            <a:r>
              <a:rPr lang="de-DE" sz="1400" dirty="0" smtClean="0"/>
              <a:t> </a:t>
            </a:r>
            <a:r>
              <a:rPr lang="de-DE" sz="1400" dirty="0" err="1" smtClean="0"/>
              <a:t>resting</a:t>
            </a:r>
            <a:r>
              <a:rPr lang="de-DE" sz="1400" dirty="0" smtClean="0"/>
              <a:t> </a:t>
            </a:r>
            <a:r>
              <a:rPr lang="de-DE" sz="1400" dirty="0" err="1" smtClean="0"/>
              <a:t>state</a:t>
            </a:r>
            <a:r>
              <a:rPr lang="de-DE" sz="1400" dirty="0" smtClean="0"/>
              <a:t> </a:t>
            </a:r>
            <a:r>
              <a:rPr lang="de-DE" sz="1400" dirty="0" err="1" smtClean="0"/>
              <a:t>networks</a:t>
            </a:r>
            <a:r>
              <a:rPr lang="de-DE" sz="1400" dirty="0" smtClean="0"/>
              <a:t> </a:t>
            </a:r>
            <a:r>
              <a:rPr lang="de-DE" sz="1400" dirty="0" err="1" smtClean="0"/>
              <a:t>using</a:t>
            </a:r>
            <a:r>
              <a:rPr lang="de-DE" sz="1400" dirty="0" smtClean="0"/>
              <a:t> </a:t>
            </a:r>
            <a:r>
              <a:rPr lang="de-DE" sz="1400" dirty="0" err="1" smtClean="0"/>
              <a:t>magnetoencephylography</a:t>
            </a:r>
            <a:r>
              <a:rPr lang="de-DE" sz="1400" dirty="0" smtClean="0"/>
              <a:t>. </a:t>
            </a:r>
            <a:r>
              <a:rPr lang="de-DE" sz="1400" dirty="0" err="1" smtClean="0"/>
              <a:t>Proc</a:t>
            </a:r>
            <a:r>
              <a:rPr lang="de-DE" sz="1400" dirty="0" smtClean="0"/>
              <a:t> </a:t>
            </a:r>
            <a:r>
              <a:rPr lang="de-DE" sz="1400" dirty="0" err="1" smtClean="0"/>
              <a:t>Natl</a:t>
            </a:r>
            <a:r>
              <a:rPr lang="de-DE" sz="1400" dirty="0" smtClean="0"/>
              <a:t> </a:t>
            </a:r>
            <a:r>
              <a:rPr lang="de-DE" sz="1400" dirty="0" err="1" smtClean="0"/>
              <a:t>Acad</a:t>
            </a:r>
            <a:r>
              <a:rPr lang="de-DE" sz="1400" dirty="0" smtClean="0"/>
              <a:t> </a:t>
            </a:r>
            <a:r>
              <a:rPr lang="de-DE" sz="1400" dirty="0" err="1" smtClean="0"/>
              <a:t>Sci</a:t>
            </a:r>
            <a:r>
              <a:rPr lang="de-DE" sz="1400" dirty="0" smtClean="0"/>
              <a:t> USA;108:16783-8.</a:t>
            </a:r>
            <a:endParaRPr lang="de-DE" sz="1400" dirty="0"/>
          </a:p>
          <a:p>
            <a:pPr>
              <a:buClr>
                <a:schemeClr val="bg1"/>
              </a:buClr>
              <a:buFont typeface="Wingdings 3" panose="05040102010807070707" pitchFamily="18" charset="2"/>
              <a:buChar char=""/>
            </a:pPr>
            <a:r>
              <a:rPr lang="de-DE" sz="1400" dirty="0" err="1" smtClean="0"/>
              <a:t>Buzsaki</a:t>
            </a:r>
            <a:r>
              <a:rPr lang="de-DE" sz="1400" dirty="0" smtClean="0"/>
              <a:t>, G. (2011). </a:t>
            </a:r>
            <a:r>
              <a:rPr lang="de-DE" sz="1400" dirty="0" err="1" smtClean="0"/>
              <a:t>Rhythms</a:t>
            </a:r>
            <a:r>
              <a:rPr lang="de-DE" sz="1400" dirty="0" smtClean="0"/>
              <a:t> </a:t>
            </a:r>
            <a:r>
              <a:rPr lang="de-DE" sz="1400" dirty="0" err="1" smtClean="0"/>
              <a:t>of</a:t>
            </a:r>
            <a:r>
              <a:rPr lang="de-DE" sz="1400" dirty="0" smtClean="0"/>
              <a:t> </a:t>
            </a:r>
            <a:r>
              <a:rPr lang="de-DE" sz="1400" dirty="0" err="1" smtClean="0"/>
              <a:t>the</a:t>
            </a:r>
            <a:r>
              <a:rPr lang="de-DE" sz="1400" dirty="0" smtClean="0"/>
              <a:t> Brain. USA: OUP.</a:t>
            </a:r>
            <a:endParaRPr lang="de-DE" sz="1400" dirty="0"/>
          </a:p>
          <a:p>
            <a:pPr>
              <a:buClr>
                <a:schemeClr val="bg1"/>
              </a:buClr>
              <a:buFont typeface="Wingdings 3" panose="05040102010807070707" pitchFamily="18" charset="2"/>
              <a:buChar char=""/>
            </a:pPr>
            <a:r>
              <a:rPr lang="de-DE" sz="1400" dirty="0" smtClean="0"/>
              <a:t>De Haan, W., van der </a:t>
            </a:r>
            <a:r>
              <a:rPr lang="de-DE" sz="1400" dirty="0" err="1" smtClean="0"/>
              <a:t>Flier</a:t>
            </a:r>
            <a:r>
              <a:rPr lang="de-DE" sz="1400" dirty="0" smtClean="0"/>
              <a:t>, W. ; , </a:t>
            </a:r>
            <a:r>
              <a:rPr lang="de-DE" sz="1400" dirty="0" err="1" smtClean="0"/>
              <a:t>Koene</a:t>
            </a:r>
            <a:r>
              <a:rPr lang="de-DE" sz="1400" dirty="0" smtClean="0"/>
              <a:t>, T., et al. (2012). </a:t>
            </a:r>
            <a:r>
              <a:rPr lang="de-DE" sz="1400" dirty="0" err="1" smtClean="0"/>
              <a:t>Disrupted</a:t>
            </a:r>
            <a:r>
              <a:rPr lang="de-DE" sz="1400" dirty="0" smtClean="0"/>
              <a:t> modular </a:t>
            </a:r>
            <a:r>
              <a:rPr lang="de-DE" sz="1400" dirty="0" err="1" smtClean="0"/>
              <a:t>brain</a:t>
            </a:r>
            <a:r>
              <a:rPr lang="de-DE" sz="1400" dirty="0" smtClean="0"/>
              <a:t> </a:t>
            </a:r>
            <a:r>
              <a:rPr lang="de-DE" sz="1400" dirty="0" err="1" smtClean="0"/>
              <a:t>dynamics</a:t>
            </a:r>
            <a:r>
              <a:rPr lang="de-DE" sz="1400" dirty="0" smtClean="0"/>
              <a:t> </a:t>
            </a:r>
            <a:r>
              <a:rPr lang="de-DE" sz="1400" dirty="0" err="1" smtClean="0"/>
              <a:t>reflect</a:t>
            </a:r>
            <a:r>
              <a:rPr lang="de-DE" sz="1400" dirty="0" smtClean="0"/>
              <a:t> </a:t>
            </a:r>
            <a:r>
              <a:rPr lang="de-DE" sz="1400" dirty="0" err="1" smtClean="0"/>
              <a:t>cognitive</a:t>
            </a:r>
            <a:r>
              <a:rPr lang="de-DE" sz="1400" dirty="0" smtClean="0"/>
              <a:t> </a:t>
            </a:r>
            <a:r>
              <a:rPr lang="de-DE" sz="1400" dirty="0" err="1" smtClean="0"/>
              <a:t>dysfunction</a:t>
            </a:r>
            <a:r>
              <a:rPr lang="de-DE" sz="1400" dirty="0" smtClean="0"/>
              <a:t> in </a:t>
            </a:r>
            <a:r>
              <a:rPr lang="de-DE" sz="1400" dirty="0" err="1" smtClean="0"/>
              <a:t>Alzheimer‘s</a:t>
            </a:r>
            <a:r>
              <a:rPr lang="de-DE" sz="1400" dirty="0" smtClean="0"/>
              <a:t> </a:t>
            </a:r>
            <a:r>
              <a:rPr lang="de-DE" sz="1400" dirty="0" err="1" smtClean="0"/>
              <a:t>disease</a:t>
            </a:r>
            <a:r>
              <a:rPr lang="de-DE" sz="1400" dirty="0" smtClean="0"/>
              <a:t>. Neuroimage;59:3085-93.</a:t>
            </a:r>
            <a:endParaRPr lang="de-DE" sz="1400" dirty="0"/>
          </a:p>
          <a:p>
            <a:pPr>
              <a:buClr>
                <a:schemeClr val="bg1"/>
              </a:buClr>
              <a:buFont typeface="Wingdings 3" panose="05040102010807070707" pitchFamily="18" charset="2"/>
              <a:buChar char=""/>
            </a:pPr>
            <a:r>
              <a:rPr lang="de-DE" sz="1400" dirty="0" err="1" smtClean="0"/>
              <a:t>Klimesch</a:t>
            </a:r>
            <a:r>
              <a:rPr lang="de-DE" sz="1400" dirty="0" smtClean="0"/>
              <a:t>, W. (2012). A-band </a:t>
            </a:r>
            <a:r>
              <a:rPr lang="de-DE" sz="1400" dirty="0" err="1" smtClean="0"/>
              <a:t>oscillations</a:t>
            </a:r>
            <a:r>
              <a:rPr lang="de-DE" sz="1400" dirty="0" smtClean="0"/>
              <a:t>, </a:t>
            </a:r>
            <a:r>
              <a:rPr lang="de-DE" sz="1400" dirty="0" err="1" smtClean="0"/>
              <a:t>attention</a:t>
            </a:r>
            <a:r>
              <a:rPr lang="de-DE" sz="1400" dirty="0" smtClean="0"/>
              <a:t>, </a:t>
            </a:r>
            <a:r>
              <a:rPr lang="de-DE" sz="1400" dirty="0" err="1" smtClean="0"/>
              <a:t>and</a:t>
            </a:r>
            <a:r>
              <a:rPr lang="de-DE" sz="1400" dirty="0" smtClean="0"/>
              <a:t> </a:t>
            </a:r>
            <a:r>
              <a:rPr lang="de-DE" sz="1400" dirty="0" err="1" smtClean="0"/>
              <a:t>controlled</a:t>
            </a:r>
            <a:r>
              <a:rPr lang="de-DE" sz="1400" dirty="0" smtClean="0"/>
              <a:t> </a:t>
            </a:r>
            <a:r>
              <a:rPr lang="de-DE" sz="1400" dirty="0" err="1" smtClean="0"/>
              <a:t>access</a:t>
            </a:r>
            <a:r>
              <a:rPr lang="de-DE" sz="1400" dirty="0" smtClean="0"/>
              <a:t> </a:t>
            </a:r>
            <a:r>
              <a:rPr lang="de-DE" sz="1400" dirty="0" err="1" smtClean="0"/>
              <a:t>to</a:t>
            </a:r>
            <a:r>
              <a:rPr lang="de-DE" sz="1400" dirty="0" smtClean="0"/>
              <a:t> </a:t>
            </a:r>
            <a:r>
              <a:rPr lang="de-DE" sz="1400" dirty="0" err="1" smtClean="0"/>
              <a:t>stored</a:t>
            </a:r>
            <a:r>
              <a:rPr lang="de-DE" sz="1400" dirty="0" smtClean="0"/>
              <a:t> </a:t>
            </a:r>
            <a:r>
              <a:rPr lang="de-DE" sz="1400" dirty="0" err="1" smtClean="0"/>
              <a:t>information</a:t>
            </a:r>
            <a:r>
              <a:rPr lang="de-DE" sz="1400" dirty="0" smtClean="0"/>
              <a:t>. Trends </a:t>
            </a:r>
            <a:r>
              <a:rPr lang="de-DE" sz="1400" dirty="0" err="1" smtClean="0"/>
              <a:t>Cogn</a:t>
            </a:r>
            <a:r>
              <a:rPr lang="de-DE" sz="1400" dirty="0" smtClean="0"/>
              <a:t> Sci;16:606-17.</a:t>
            </a:r>
          </a:p>
          <a:p>
            <a:pPr>
              <a:buClr>
                <a:schemeClr val="bg1"/>
              </a:buClr>
              <a:buFont typeface="Wingdings 3" panose="05040102010807070707" pitchFamily="18" charset="2"/>
              <a:buChar char=""/>
            </a:pPr>
            <a:r>
              <a:rPr lang="de-DE" sz="1400" dirty="0" err="1" smtClean="0"/>
              <a:t>Proudfoot</a:t>
            </a:r>
            <a:r>
              <a:rPr lang="de-DE" sz="1400" dirty="0" smtClean="0"/>
              <a:t>, M., </a:t>
            </a:r>
            <a:r>
              <a:rPr lang="de-DE" sz="1400" dirty="0" err="1" smtClean="0"/>
              <a:t>Wollrich</a:t>
            </a:r>
            <a:r>
              <a:rPr lang="de-DE" sz="1400" dirty="0" smtClean="0"/>
              <a:t>, M. W., </a:t>
            </a:r>
            <a:r>
              <a:rPr lang="de-DE" sz="1400" dirty="0" err="1" smtClean="0"/>
              <a:t>Nobre</a:t>
            </a:r>
            <a:r>
              <a:rPr lang="de-DE" sz="1400" dirty="0" smtClean="0"/>
              <a:t>, A. C., &amp; Turner, M. R. (2014). </a:t>
            </a:r>
            <a:r>
              <a:rPr lang="de-DE" sz="1400" dirty="0" err="1" smtClean="0"/>
              <a:t>Magnetoencephalography</a:t>
            </a:r>
            <a:r>
              <a:rPr lang="de-DE" sz="1400" dirty="0" smtClean="0"/>
              <a:t>. </a:t>
            </a:r>
            <a:r>
              <a:rPr lang="de-DE" sz="1400" dirty="0" err="1" smtClean="0"/>
              <a:t>Practical</a:t>
            </a:r>
            <a:r>
              <a:rPr lang="de-DE" sz="1400" dirty="0" smtClean="0"/>
              <a:t> </a:t>
            </a:r>
            <a:r>
              <a:rPr lang="de-DE" sz="1400" dirty="0" err="1" smtClean="0"/>
              <a:t>Neurology</a:t>
            </a:r>
            <a:r>
              <a:rPr lang="de-DE" sz="1400" dirty="0" smtClean="0"/>
              <a:t>, 14:336-343. </a:t>
            </a:r>
            <a:r>
              <a:rPr lang="de-DE" sz="1400" dirty="0" err="1" smtClean="0"/>
              <a:t>doi</a:t>
            </a:r>
            <a:r>
              <a:rPr lang="de-DE" sz="1400" dirty="0" smtClean="0"/>
              <a:t>: 10.1136/practneurol-2013-0000768.</a:t>
            </a:r>
            <a:endParaRPr lang="de-DE" sz="1400" dirty="0"/>
          </a:p>
          <a:p>
            <a:pPr>
              <a:buClr>
                <a:schemeClr val="bg1"/>
              </a:buClr>
              <a:buFont typeface="Wingdings 3" panose="05040102010807070707" pitchFamily="18" charset="2"/>
              <a:buChar char=""/>
            </a:pPr>
            <a:r>
              <a:rPr lang="de-DE" sz="1400" dirty="0" err="1" smtClean="0"/>
              <a:t>Stam</a:t>
            </a:r>
            <a:r>
              <a:rPr lang="de-DE" sz="1400" dirty="0" smtClean="0"/>
              <a:t>, C. J., Jones, B. F., </a:t>
            </a:r>
            <a:r>
              <a:rPr lang="de-DE" sz="1400" dirty="0" err="1" smtClean="0"/>
              <a:t>Manshanden</a:t>
            </a:r>
            <a:r>
              <a:rPr lang="de-DE" sz="1400" dirty="0" smtClean="0"/>
              <a:t>, I., et al. (2006). </a:t>
            </a:r>
            <a:r>
              <a:rPr lang="de-DE" sz="1400" dirty="0" err="1" smtClean="0"/>
              <a:t>Magnetencephalographic</a:t>
            </a:r>
            <a:r>
              <a:rPr lang="de-DE" sz="1400" dirty="0" smtClean="0"/>
              <a:t> </a:t>
            </a:r>
            <a:r>
              <a:rPr lang="de-DE" sz="1400" dirty="0" err="1" smtClean="0"/>
              <a:t>evaluation</a:t>
            </a:r>
            <a:r>
              <a:rPr lang="de-DE" sz="1400" dirty="0" smtClean="0"/>
              <a:t> </a:t>
            </a:r>
            <a:r>
              <a:rPr lang="de-DE" sz="1400" dirty="0" err="1" smtClean="0"/>
              <a:t>of</a:t>
            </a:r>
            <a:r>
              <a:rPr lang="de-DE" sz="1400" dirty="0" smtClean="0"/>
              <a:t> </a:t>
            </a:r>
            <a:r>
              <a:rPr lang="de-DE" sz="1400" dirty="0" err="1" smtClean="0"/>
              <a:t>resting-state</a:t>
            </a:r>
            <a:r>
              <a:rPr lang="de-DE" sz="1400" dirty="0" smtClean="0"/>
              <a:t> </a:t>
            </a:r>
            <a:r>
              <a:rPr lang="de-DE" sz="1400" dirty="0" err="1" smtClean="0"/>
              <a:t>functional</a:t>
            </a:r>
            <a:r>
              <a:rPr lang="de-DE" sz="1400" dirty="0" smtClean="0"/>
              <a:t> </a:t>
            </a:r>
            <a:r>
              <a:rPr lang="de-DE" sz="1400" dirty="0" err="1" smtClean="0"/>
              <a:t>connectivity</a:t>
            </a:r>
            <a:r>
              <a:rPr lang="de-DE" sz="1400" dirty="0" smtClean="0"/>
              <a:t> in </a:t>
            </a:r>
            <a:r>
              <a:rPr lang="de-DE" sz="1400" dirty="0" err="1" smtClean="0"/>
              <a:t>Alzheimer‘s</a:t>
            </a:r>
            <a:r>
              <a:rPr lang="de-DE" sz="1400" dirty="0" smtClean="0"/>
              <a:t> </a:t>
            </a:r>
            <a:r>
              <a:rPr lang="de-DE" sz="1400" dirty="0" err="1" smtClean="0"/>
              <a:t>disease</a:t>
            </a:r>
            <a:r>
              <a:rPr lang="de-DE" sz="1400" dirty="0" smtClean="0"/>
              <a:t>. Neuroimage;32:1335-44.</a:t>
            </a:r>
            <a:endParaRPr lang="de-DE" sz="1400" dirty="0"/>
          </a:p>
          <a:p>
            <a:pPr>
              <a:buClr>
                <a:schemeClr val="bg1"/>
              </a:buClr>
              <a:buFont typeface="Wingdings 3" panose="05040102010807070707" pitchFamily="18" charset="2"/>
              <a:buChar char=""/>
            </a:pPr>
            <a:r>
              <a:rPr lang="de-DE" sz="1400" dirty="0" err="1" smtClean="0"/>
              <a:t>Stenroos</a:t>
            </a:r>
            <a:r>
              <a:rPr lang="de-DE" sz="1400" dirty="0" smtClean="0"/>
              <a:t> et al. (2014). </a:t>
            </a:r>
            <a:r>
              <a:rPr lang="de-DE" sz="1400" dirty="0" err="1" smtClean="0"/>
              <a:t>Correlations</a:t>
            </a:r>
            <a:r>
              <a:rPr lang="de-DE" sz="1400" dirty="0" smtClean="0"/>
              <a:t> </a:t>
            </a:r>
            <a:r>
              <a:rPr lang="de-DE" sz="1400" dirty="0" err="1" smtClean="0"/>
              <a:t>of</a:t>
            </a:r>
            <a:r>
              <a:rPr lang="de-DE" sz="1400" dirty="0" smtClean="0"/>
              <a:t> lead-</a:t>
            </a:r>
            <a:r>
              <a:rPr lang="de-DE" sz="1400" dirty="0" err="1" smtClean="0"/>
              <a:t>fields</a:t>
            </a:r>
            <a:r>
              <a:rPr lang="de-DE" sz="1400" dirty="0" smtClean="0"/>
              <a:t> </a:t>
            </a:r>
            <a:r>
              <a:rPr lang="de-DE" sz="1400" dirty="0" err="1" smtClean="0"/>
              <a:t>with</a:t>
            </a:r>
            <a:r>
              <a:rPr lang="de-DE" sz="1400" dirty="0" smtClean="0"/>
              <a:t> </a:t>
            </a:r>
            <a:r>
              <a:rPr lang="de-DE" sz="1400" dirty="0" err="1" smtClean="0"/>
              <a:t>detailed</a:t>
            </a:r>
            <a:r>
              <a:rPr lang="de-DE" sz="1400" dirty="0" smtClean="0"/>
              <a:t> BEM. Neuroimage</a:t>
            </a:r>
          </a:p>
          <a:p>
            <a:pPr>
              <a:buClr>
                <a:schemeClr val="bg1"/>
              </a:buClr>
              <a:buFont typeface="Wingdings 3" panose="05040102010807070707" pitchFamily="18" charset="2"/>
              <a:buChar char=""/>
            </a:pPr>
            <a:endParaRPr lang="de-DE" dirty="0"/>
          </a:p>
          <a:p>
            <a:pPr>
              <a:buClr>
                <a:schemeClr val="bg1"/>
              </a:buClr>
              <a:buFont typeface="Wingdings 3" panose="05040102010807070707" pitchFamily="18" charset="2"/>
              <a:buChar char=""/>
            </a:pPr>
            <a:endParaRPr lang="de-DE" dirty="0" smtClean="0"/>
          </a:p>
        </p:txBody>
      </p:sp>
      <p:sp>
        <p:nvSpPr>
          <p:cNvPr id="4" name="Foliennummernplatzhalter 3"/>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627948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EEG</a:t>
            </a:r>
            <a:endParaRPr lang="en-US" dirty="0"/>
          </a:p>
        </p:txBody>
      </p:sp>
      <p:sp>
        <p:nvSpPr>
          <p:cNvPr id="3" name="Content Placeholder 2"/>
          <p:cNvSpPr>
            <a:spLocks noGrp="1"/>
          </p:cNvSpPr>
          <p:nvPr>
            <p:ph idx="1"/>
          </p:nvPr>
        </p:nvSpPr>
        <p:spPr>
          <a:xfrm>
            <a:off x="851338" y="2443655"/>
            <a:ext cx="10578662" cy="3576145"/>
          </a:xfrm>
        </p:spPr>
        <p:txBody>
          <a:bodyPr/>
          <a:lstStyle/>
          <a:p>
            <a:pPr marL="0" indent="0" algn="just">
              <a:buNone/>
            </a:pPr>
            <a:r>
              <a:rPr lang="en-US" dirty="0">
                <a:hlinkClick r:id="rId2"/>
              </a:rPr>
              <a:t>https://</a:t>
            </a:r>
            <a:r>
              <a:rPr lang="en-US" dirty="0" smtClean="0">
                <a:hlinkClick r:id="rId2"/>
              </a:rPr>
              <a:t>www.epilepsy.org.uk/info/what-is-epilepsy</a:t>
            </a:r>
            <a:endParaRPr lang="en-US" dirty="0" smtClean="0"/>
          </a:p>
          <a:p>
            <a:pPr marL="0" indent="0" algn="just">
              <a:buNone/>
            </a:pPr>
            <a:r>
              <a:rPr lang="en-US" dirty="0">
                <a:hlinkClick r:id="rId3"/>
              </a:rPr>
              <a:t>http://</a:t>
            </a:r>
            <a:r>
              <a:rPr lang="en-US" dirty="0" smtClean="0">
                <a:hlinkClick r:id="rId3"/>
              </a:rPr>
              <a:t>imaging.mrc-cbu.cam.ac.uk/meg/IntroEEGMEG</a:t>
            </a:r>
            <a:endParaRPr lang="en-US" dirty="0" smtClean="0"/>
          </a:p>
          <a:p>
            <a:pPr marL="0" indent="0" algn="just">
              <a:buNone/>
            </a:pPr>
            <a:r>
              <a:rPr lang="en-US" u="sng" dirty="0">
                <a:solidFill>
                  <a:schemeClr val="tx2">
                    <a:lumMod val="40000"/>
                    <a:lumOff val="60000"/>
                  </a:schemeClr>
                </a:solidFill>
              </a:rPr>
              <a:t>http://</a:t>
            </a:r>
            <a:r>
              <a:rPr lang="en-US" u="sng" dirty="0" err="1">
                <a:solidFill>
                  <a:schemeClr val="tx2">
                    <a:lumMod val="40000"/>
                    <a:lumOff val="60000"/>
                  </a:schemeClr>
                </a:solidFill>
              </a:rPr>
              <a:t>www.psych.nmsu.edu</a:t>
            </a:r>
            <a:r>
              <a:rPr lang="en-US" u="sng" dirty="0">
                <a:solidFill>
                  <a:schemeClr val="tx2">
                    <a:lumMod val="40000"/>
                    <a:lumOff val="60000"/>
                  </a:schemeClr>
                </a:solidFill>
              </a:rPr>
              <a:t>/~</a:t>
            </a:r>
            <a:r>
              <a:rPr lang="en-US" u="sng" dirty="0" err="1">
                <a:solidFill>
                  <a:schemeClr val="tx2">
                    <a:lumMod val="40000"/>
                    <a:lumOff val="60000"/>
                  </a:schemeClr>
                </a:solidFill>
              </a:rPr>
              <a:t>jkroger</a:t>
            </a:r>
            <a:r>
              <a:rPr lang="en-US" u="sng" dirty="0">
                <a:solidFill>
                  <a:schemeClr val="tx2">
                    <a:lumMod val="40000"/>
                    <a:lumOff val="60000"/>
                  </a:schemeClr>
                </a:solidFill>
              </a:rPr>
              <a:t>/lab/</a:t>
            </a:r>
            <a:r>
              <a:rPr lang="en-US" u="sng" dirty="0" err="1">
                <a:solidFill>
                  <a:schemeClr val="tx2">
                    <a:lumMod val="40000"/>
                    <a:lumOff val="60000"/>
                  </a:schemeClr>
                </a:solidFill>
              </a:rPr>
              <a:t>EEG_Introduction.html</a:t>
            </a:r>
            <a:endParaRPr lang="en-US" u="sng" dirty="0">
              <a:solidFill>
                <a:schemeClr val="tx2">
                  <a:lumMod val="40000"/>
                  <a:lumOff val="60000"/>
                </a:schemeClr>
              </a:solidFill>
            </a:endParaRPr>
          </a:p>
          <a:p>
            <a:pPr marL="0" indent="0" algn="just">
              <a:buNone/>
            </a:pPr>
            <a:endParaRPr lang="en-US" dirty="0"/>
          </a:p>
          <a:p>
            <a:pPr marL="0" indent="0" algn="just">
              <a:buNone/>
            </a:pPr>
            <a:r>
              <a:rPr lang="en-US" altLang="en-US" dirty="0" err="1">
                <a:solidFill>
                  <a:srgbClr val="232323"/>
                </a:solidFill>
                <a:latin typeface="Arial" charset="0"/>
                <a:ea typeface="Arial" charset="0"/>
                <a:cs typeface="Arial" charset="0"/>
                <a:sym typeface="Arial" charset="0"/>
              </a:rPr>
              <a:t>Janz</a:t>
            </a:r>
            <a:r>
              <a:rPr lang="en-US" altLang="en-US" dirty="0">
                <a:solidFill>
                  <a:srgbClr val="232323"/>
                </a:solidFill>
                <a:latin typeface="Arial" charset="0"/>
                <a:ea typeface="Arial" charset="0"/>
                <a:cs typeface="Arial" charset="0"/>
                <a:sym typeface="Arial" charset="0"/>
              </a:rPr>
              <a:t>, D. (2000). Epilepsy with grand mal on awakening and sleep-waking cycle. </a:t>
            </a:r>
            <a:r>
              <a:rPr lang="en-US" altLang="en-US" i="1" dirty="0">
                <a:solidFill>
                  <a:srgbClr val="232323"/>
                </a:solidFill>
                <a:latin typeface="Arial" charset="0"/>
                <a:ea typeface="Arial" charset="0"/>
                <a:cs typeface="Arial" charset="0"/>
                <a:sym typeface="Arial" charset="0"/>
              </a:rPr>
              <a:t>Clinical Neurophysiology</a:t>
            </a:r>
            <a:r>
              <a:rPr lang="en-US" altLang="en-US" dirty="0">
                <a:solidFill>
                  <a:srgbClr val="232323"/>
                </a:solidFill>
                <a:latin typeface="Arial" charset="0"/>
                <a:ea typeface="Arial" charset="0"/>
                <a:cs typeface="Arial" charset="0"/>
                <a:sym typeface="Arial" charset="0"/>
              </a:rPr>
              <a:t>, </a:t>
            </a:r>
            <a:r>
              <a:rPr lang="en-US" altLang="en-US" i="1" dirty="0">
                <a:solidFill>
                  <a:srgbClr val="232323"/>
                </a:solidFill>
                <a:latin typeface="Arial" charset="0"/>
                <a:ea typeface="Arial" charset="0"/>
                <a:cs typeface="Arial" charset="0"/>
                <a:sym typeface="Arial" charset="0"/>
              </a:rPr>
              <a:t>111</a:t>
            </a:r>
            <a:r>
              <a:rPr lang="en-US" altLang="en-US" dirty="0">
                <a:solidFill>
                  <a:srgbClr val="232323"/>
                </a:solidFill>
                <a:latin typeface="Arial" charset="0"/>
                <a:ea typeface="Arial" charset="0"/>
                <a:cs typeface="Arial" charset="0"/>
                <a:sym typeface="Arial" charset="0"/>
              </a:rPr>
              <a:t>, </a:t>
            </a:r>
            <a:r>
              <a:rPr lang="en-US" altLang="en-US" dirty="0" smtClean="0">
                <a:solidFill>
                  <a:srgbClr val="232323"/>
                </a:solidFill>
                <a:latin typeface="Arial" charset="0"/>
                <a:ea typeface="Arial" charset="0"/>
                <a:cs typeface="Arial" charset="0"/>
                <a:sym typeface="Arial" charset="0"/>
              </a:rPr>
              <a:t>S103-S110</a:t>
            </a:r>
            <a:r>
              <a:rPr lang="en-US" altLang="en-US" dirty="0">
                <a:solidFill>
                  <a:srgbClr val="232323"/>
                </a:solidFill>
                <a:latin typeface="Arial" charset="0"/>
                <a:ea typeface="Arial" charset="0"/>
                <a:cs typeface="Arial" charset="0"/>
                <a:sym typeface="Arial" charset="0"/>
              </a:rPr>
              <a:t>. </a:t>
            </a:r>
            <a:r>
              <a:rPr lang="en-US" altLang="en-US" dirty="0" err="1">
                <a:solidFill>
                  <a:srgbClr val="232323"/>
                </a:solidFill>
                <a:latin typeface="Arial" charset="0"/>
                <a:ea typeface="Arial" charset="0"/>
                <a:cs typeface="Arial" charset="0"/>
                <a:sym typeface="Arial" charset="0"/>
              </a:rPr>
              <a:t>doi</a:t>
            </a:r>
            <a:r>
              <a:rPr lang="en-US" altLang="en-US" dirty="0">
                <a:solidFill>
                  <a:srgbClr val="232323"/>
                </a:solidFill>
                <a:latin typeface="Arial" charset="0"/>
                <a:ea typeface="Arial" charset="0"/>
                <a:cs typeface="Arial" charset="0"/>
                <a:sym typeface="Arial" charset="0"/>
              </a:rPr>
              <a:t>: </a:t>
            </a:r>
            <a:r>
              <a:rPr lang="en-US" altLang="en-US" dirty="0" smtClean="0">
                <a:solidFill>
                  <a:srgbClr val="232323"/>
                </a:solidFill>
                <a:latin typeface="Arial" charset="0"/>
                <a:ea typeface="Arial" charset="0"/>
                <a:cs typeface="Arial" charset="0"/>
                <a:sym typeface="Arial" charset="0"/>
              </a:rPr>
              <a:t>10.1016/S1388-2457(00)00409-0</a:t>
            </a:r>
          </a:p>
          <a:p>
            <a:pPr marL="0" indent="0" algn="just">
              <a:buNone/>
            </a:pPr>
            <a:r>
              <a:rPr lang="en-US" dirty="0"/>
              <a:t>Sung, W.-T.; Chen, J.-H.; Chang, K.-W. Study on a Real-Time BEAM System for Diagnosis Assistance Based on a System on Chips Design. </a:t>
            </a:r>
            <a:r>
              <a:rPr lang="en-US" i="1" dirty="0"/>
              <a:t>Sensors</a:t>
            </a:r>
            <a:r>
              <a:rPr lang="en-US" dirty="0"/>
              <a:t> </a:t>
            </a:r>
            <a:r>
              <a:rPr lang="en-US" b="1" dirty="0"/>
              <a:t>2013</a:t>
            </a:r>
            <a:r>
              <a:rPr lang="en-US" dirty="0"/>
              <a:t>, </a:t>
            </a:r>
            <a:r>
              <a:rPr lang="en-US" i="1" dirty="0"/>
              <a:t>13</a:t>
            </a:r>
            <a:r>
              <a:rPr lang="en-US" dirty="0"/>
              <a:t>, 6552-6577.</a:t>
            </a:r>
          </a:p>
          <a:p>
            <a:pPr marL="0" indent="0">
              <a:buNone/>
            </a:pPr>
            <a:endParaRPr lang="en-US" alt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84860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rotWithShape="1">
          <a:blip r:embed="rId2"/>
          <a:srcRect t="22856"/>
          <a:stretch/>
        </p:blipFill>
        <p:spPr>
          <a:xfrm>
            <a:off x="5698588" y="2302937"/>
            <a:ext cx="6194474" cy="2216187"/>
          </a:xfrm>
          <a:prstGeom prst="rect">
            <a:avLst/>
          </a:prstGeom>
        </p:spPr>
      </p:pic>
      <p:sp>
        <p:nvSpPr>
          <p:cNvPr id="2" name="Titel 1"/>
          <p:cNvSpPr>
            <a:spLocks noGrp="1"/>
          </p:cNvSpPr>
          <p:nvPr>
            <p:ph type="title"/>
          </p:nvPr>
        </p:nvSpPr>
        <p:spPr/>
        <p:txBody>
          <a:bodyPr/>
          <a:lstStyle/>
          <a:p>
            <a:r>
              <a:rPr lang="de-DE" dirty="0" smtClean="0"/>
              <a:t>General </a:t>
            </a:r>
            <a:r>
              <a:rPr lang="de-DE" dirty="0" err="1" smtClean="0"/>
              <a:t>Introduction</a:t>
            </a:r>
            <a:r>
              <a:rPr lang="de-DE" dirty="0" smtClean="0"/>
              <a:t> </a:t>
            </a:r>
            <a:r>
              <a:rPr lang="de-DE" dirty="0" err="1" smtClean="0"/>
              <a:t>to</a:t>
            </a:r>
            <a:r>
              <a:rPr lang="de-DE" dirty="0" smtClean="0"/>
              <a:t> M/EEG</a:t>
            </a:r>
            <a:endParaRPr lang="de-DE" dirty="0"/>
          </a:p>
        </p:txBody>
      </p:sp>
      <p:sp>
        <p:nvSpPr>
          <p:cNvPr id="3" name="Inhaltsplatzhalter 2"/>
          <p:cNvSpPr>
            <a:spLocks noGrp="1"/>
          </p:cNvSpPr>
          <p:nvPr>
            <p:ph idx="1"/>
          </p:nvPr>
        </p:nvSpPr>
        <p:spPr>
          <a:xfrm>
            <a:off x="3954380" y="4029964"/>
            <a:ext cx="5428726" cy="2641769"/>
          </a:xfrm>
        </p:spPr>
        <p:txBody>
          <a:bodyPr/>
          <a:lstStyle/>
          <a:p>
            <a:r>
              <a:rPr lang="de-DE" dirty="0" err="1" smtClean="0"/>
              <a:t>Applications</a:t>
            </a:r>
            <a:endParaRPr lang="de-DE" dirty="0" smtClean="0"/>
          </a:p>
          <a:p>
            <a:pPr lvl="1"/>
            <a:r>
              <a:rPr lang="de-DE" dirty="0" smtClean="0"/>
              <a:t>MEG </a:t>
            </a:r>
            <a:r>
              <a:rPr lang="de-DE" dirty="0" err="1" smtClean="0"/>
              <a:t>is</a:t>
            </a:r>
            <a:r>
              <a:rPr lang="de-DE" dirty="0" smtClean="0"/>
              <a:t> sensitive </a:t>
            </a:r>
            <a:r>
              <a:rPr lang="de-DE" dirty="0" err="1" smtClean="0"/>
              <a:t>to</a:t>
            </a:r>
            <a:r>
              <a:rPr lang="de-DE" dirty="0" smtClean="0"/>
              <a:t>: </a:t>
            </a:r>
          </a:p>
          <a:p>
            <a:pPr lvl="2"/>
            <a:r>
              <a:rPr lang="de-DE" dirty="0"/>
              <a:t>Tangential </a:t>
            </a:r>
            <a:r>
              <a:rPr lang="de-DE" dirty="0" err="1" smtClean="0"/>
              <a:t>dipoles</a:t>
            </a:r>
            <a:endParaRPr lang="de-DE" dirty="0" smtClean="0"/>
          </a:p>
          <a:p>
            <a:pPr lvl="1"/>
            <a:r>
              <a:rPr lang="de-DE" dirty="0" smtClean="0"/>
              <a:t>MEG </a:t>
            </a:r>
            <a:r>
              <a:rPr lang="de-DE" dirty="0" err="1" smtClean="0"/>
              <a:t>is</a:t>
            </a:r>
            <a:r>
              <a:rPr lang="de-DE" dirty="0" smtClean="0"/>
              <a:t> blind </a:t>
            </a:r>
            <a:r>
              <a:rPr lang="de-DE" dirty="0" err="1" smtClean="0"/>
              <a:t>to</a:t>
            </a:r>
            <a:r>
              <a:rPr lang="de-DE" dirty="0" smtClean="0"/>
              <a:t>: </a:t>
            </a:r>
          </a:p>
          <a:p>
            <a:pPr lvl="2"/>
            <a:r>
              <a:rPr lang="de-DE" dirty="0" smtClean="0"/>
              <a:t>Radial </a:t>
            </a:r>
            <a:r>
              <a:rPr lang="de-DE" dirty="0" err="1" smtClean="0"/>
              <a:t>dipoles</a:t>
            </a:r>
            <a:endParaRPr lang="de-DE" dirty="0" smtClean="0"/>
          </a:p>
          <a:p>
            <a:pPr lvl="3"/>
            <a:r>
              <a:rPr lang="de-DE" dirty="0" err="1" smtClean="0"/>
              <a:t>If</a:t>
            </a:r>
            <a:r>
              <a:rPr lang="de-DE" dirty="0" smtClean="0"/>
              <a:t> a) </a:t>
            </a:r>
            <a:r>
              <a:rPr lang="de-DE" dirty="0" err="1" smtClean="0"/>
              <a:t>spherically</a:t>
            </a:r>
            <a:r>
              <a:rPr lang="de-DE" dirty="0" smtClean="0"/>
              <a:t> </a:t>
            </a:r>
            <a:r>
              <a:rPr lang="de-DE" dirty="0" err="1" smtClean="0"/>
              <a:t>symmetric</a:t>
            </a:r>
            <a:r>
              <a:rPr lang="de-DE" dirty="0" smtClean="0"/>
              <a:t> </a:t>
            </a:r>
            <a:r>
              <a:rPr lang="de-DE" dirty="0" err="1" smtClean="0"/>
              <a:t>volume</a:t>
            </a:r>
            <a:r>
              <a:rPr lang="de-DE" dirty="0" smtClean="0"/>
              <a:t> </a:t>
            </a:r>
            <a:r>
              <a:rPr lang="de-DE" dirty="0" err="1" smtClean="0"/>
              <a:t>conductor</a:t>
            </a:r>
            <a:endParaRPr lang="de-DE" dirty="0" smtClean="0"/>
          </a:p>
          <a:p>
            <a:pPr lvl="3"/>
            <a:r>
              <a:rPr lang="de-DE" dirty="0" err="1" smtClean="0"/>
              <a:t>If</a:t>
            </a:r>
            <a:r>
              <a:rPr lang="de-DE" dirty="0" smtClean="0"/>
              <a:t> b) </a:t>
            </a:r>
            <a:r>
              <a:rPr lang="de-DE" dirty="0" err="1" smtClean="0"/>
              <a:t>the</a:t>
            </a:r>
            <a:r>
              <a:rPr lang="de-DE" dirty="0" smtClean="0"/>
              <a:t> </a:t>
            </a:r>
            <a:r>
              <a:rPr lang="de-DE" dirty="0" err="1" smtClean="0"/>
              <a:t>source</a:t>
            </a:r>
            <a:r>
              <a:rPr lang="de-DE" dirty="0" smtClean="0"/>
              <a:t> </a:t>
            </a:r>
            <a:r>
              <a:rPr lang="de-DE" dirty="0" err="1" smtClean="0"/>
              <a:t>is</a:t>
            </a:r>
            <a:r>
              <a:rPr lang="de-DE" dirty="0" smtClean="0"/>
              <a:t> a </a:t>
            </a:r>
            <a:r>
              <a:rPr lang="de-DE" dirty="0" err="1" smtClean="0"/>
              <a:t>single</a:t>
            </a:r>
            <a:r>
              <a:rPr lang="de-DE" dirty="0" smtClean="0"/>
              <a:t> </a:t>
            </a:r>
            <a:r>
              <a:rPr lang="de-DE" dirty="0" err="1" smtClean="0"/>
              <a:t>radially</a:t>
            </a:r>
            <a:r>
              <a:rPr lang="de-DE" dirty="0" smtClean="0"/>
              <a:t> </a:t>
            </a:r>
            <a:r>
              <a:rPr lang="de-DE" dirty="0" err="1" smtClean="0"/>
              <a:t>oriented</a:t>
            </a:r>
            <a:r>
              <a:rPr lang="de-DE" dirty="0" smtClean="0"/>
              <a:t> </a:t>
            </a:r>
            <a:r>
              <a:rPr lang="de-DE" dirty="0" err="1" smtClean="0"/>
              <a:t>dipole</a:t>
            </a:r>
            <a:endParaRPr lang="de-DE" dirty="0" smtClean="0"/>
          </a:p>
        </p:txBody>
      </p:sp>
      <p:sp>
        <p:nvSpPr>
          <p:cNvPr id="4" name="Foliennummernplatzhalter 3"/>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6" name="Bild 5"/>
          <p:cNvPicPr>
            <a:picLocks noChangeAspect="1"/>
          </p:cNvPicPr>
          <p:nvPr/>
        </p:nvPicPr>
        <p:blipFill rotWithShape="1">
          <a:blip r:embed="rId3"/>
          <a:srcRect b="28337"/>
          <a:stretch/>
        </p:blipFill>
        <p:spPr>
          <a:xfrm>
            <a:off x="509539" y="2547621"/>
            <a:ext cx="2794500" cy="3204188"/>
          </a:xfrm>
          <a:prstGeom prst="rect">
            <a:avLst/>
          </a:prstGeom>
        </p:spPr>
      </p:pic>
    </p:spTree>
    <p:extLst>
      <p:ext uri="{BB962C8B-B14F-4D97-AF65-F5344CB8AC3E}">
        <p14:creationId xmlns:p14="http://schemas.microsoft.com/office/powerpoint/2010/main" val="1070575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Basics in MEG - </a:t>
            </a:r>
            <a:r>
              <a:rPr lang="de-DE" i="1" dirty="0" err="1" smtClean="0"/>
              <a:t>Gradiometer</a:t>
            </a:r>
            <a:endParaRPr lang="de-DE" i="1" dirty="0"/>
          </a:p>
        </p:txBody>
      </p:sp>
      <p:sp>
        <p:nvSpPr>
          <p:cNvPr id="3" name="Inhaltsplatzhalter 2"/>
          <p:cNvSpPr>
            <a:spLocks noGrp="1"/>
          </p:cNvSpPr>
          <p:nvPr>
            <p:ph idx="1"/>
          </p:nvPr>
        </p:nvSpPr>
        <p:spPr>
          <a:xfrm>
            <a:off x="1154954" y="2603500"/>
            <a:ext cx="3901955" cy="666173"/>
          </a:xfrm>
        </p:spPr>
        <p:txBody>
          <a:bodyPr/>
          <a:lstStyle/>
          <a:p>
            <a:r>
              <a:rPr lang="de-DE" dirty="0" err="1"/>
              <a:t>Physics</a:t>
            </a:r>
            <a:r>
              <a:rPr lang="de-DE" dirty="0"/>
              <a:t> – </a:t>
            </a:r>
            <a:r>
              <a:rPr lang="de-DE" dirty="0" err="1"/>
              <a:t>Flux</a:t>
            </a:r>
            <a:r>
              <a:rPr lang="de-DE" dirty="0"/>
              <a:t> </a:t>
            </a:r>
            <a:r>
              <a:rPr lang="de-DE" dirty="0" smtClean="0"/>
              <a:t>Transformers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9" name="Bild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0" y="120073"/>
            <a:ext cx="11645900" cy="6299200"/>
          </a:xfrm>
          <a:prstGeom prst="rect">
            <a:avLst/>
          </a:prstGeom>
        </p:spPr>
      </p:pic>
      <p:sp>
        <p:nvSpPr>
          <p:cNvPr id="10" name="Textfeld 9"/>
          <p:cNvSpPr txBox="1"/>
          <p:nvPr/>
        </p:nvSpPr>
        <p:spPr>
          <a:xfrm>
            <a:off x="2672862" y="2869809"/>
            <a:ext cx="5542670" cy="369332"/>
          </a:xfrm>
          <a:prstGeom prst="rect">
            <a:avLst/>
          </a:prstGeom>
          <a:noFill/>
        </p:spPr>
        <p:txBody>
          <a:bodyPr wrap="square" rtlCol="0">
            <a:spAutoFit/>
          </a:bodyPr>
          <a:lstStyle/>
          <a:p>
            <a:r>
              <a:rPr lang="de-DE" dirty="0" smtClean="0"/>
              <a:t>Modern MEGS </a:t>
            </a:r>
            <a:r>
              <a:rPr lang="de-DE" dirty="0" err="1" smtClean="0"/>
              <a:t>use</a:t>
            </a:r>
            <a:r>
              <a:rPr lang="de-DE" dirty="0" smtClean="0"/>
              <a:t> </a:t>
            </a:r>
            <a:r>
              <a:rPr lang="de-DE" dirty="0" err="1" smtClean="0"/>
              <a:t>two</a:t>
            </a:r>
            <a:r>
              <a:rPr lang="de-DE" dirty="0" smtClean="0"/>
              <a:t> different </a:t>
            </a:r>
            <a:r>
              <a:rPr lang="de-DE" dirty="0" err="1" smtClean="0"/>
              <a:t>types</a:t>
            </a:r>
            <a:r>
              <a:rPr lang="de-DE" dirty="0" smtClean="0"/>
              <a:t> </a:t>
            </a:r>
            <a:r>
              <a:rPr lang="de-DE" dirty="0" err="1" smtClean="0"/>
              <a:t>of</a:t>
            </a:r>
            <a:r>
              <a:rPr lang="de-DE" dirty="0" smtClean="0"/>
              <a:t> </a:t>
            </a:r>
            <a:r>
              <a:rPr lang="de-DE" dirty="0" err="1" smtClean="0"/>
              <a:t>coils</a:t>
            </a:r>
            <a:endParaRPr lang="de-DE" dirty="0"/>
          </a:p>
        </p:txBody>
      </p:sp>
    </p:spTree>
    <p:extLst>
      <p:ext uri="{BB962C8B-B14F-4D97-AF65-F5344CB8AC3E}">
        <p14:creationId xmlns:p14="http://schemas.microsoft.com/office/powerpoint/2010/main" val="2016408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Features</a:t>
            </a:r>
            <a:endParaRPr lang="en-US" dirty="0"/>
          </a:p>
        </p:txBody>
      </p:sp>
      <p:sp>
        <p:nvSpPr>
          <p:cNvPr id="3" name="Content Placeholder 2"/>
          <p:cNvSpPr>
            <a:spLocks noGrp="1"/>
          </p:cNvSpPr>
          <p:nvPr>
            <p:ph idx="1"/>
          </p:nvPr>
        </p:nvSpPr>
        <p:spPr>
          <a:xfrm>
            <a:off x="1154954" y="2603500"/>
            <a:ext cx="5135487" cy="3416300"/>
          </a:xfrm>
        </p:spPr>
        <p:txBody>
          <a:bodyPr>
            <a:normAutofit lnSpcReduction="10000"/>
          </a:bodyPr>
          <a:lstStyle/>
          <a:p>
            <a:r>
              <a:rPr lang="en-US" dirty="0" smtClean="0"/>
              <a:t>What is EEG?</a:t>
            </a:r>
          </a:p>
          <a:p>
            <a:pPr lvl="1"/>
            <a:r>
              <a:rPr lang="en-US" dirty="0" smtClean="0"/>
              <a:t>EEG = Electroencephalogram</a:t>
            </a:r>
          </a:p>
          <a:p>
            <a:pPr lvl="1"/>
            <a:r>
              <a:rPr lang="en-US" dirty="0" smtClean="0"/>
              <a:t>Measures electrical activity in the brain </a:t>
            </a:r>
          </a:p>
          <a:p>
            <a:pPr lvl="1"/>
            <a:r>
              <a:rPr lang="en-US" dirty="0"/>
              <a:t>8 – 64 channels recording simultaneously from as many different pairs of </a:t>
            </a:r>
            <a:r>
              <a:rPr lang="en-US" dirty="0" smtClean="0"/>
              <a:t>electrodes</a:t>
            </a:r>
          </a:p>
          <a:p>
            <a:pPr lvl="1"/>
            <a:r>
              <a:rPr lang="en-US" dirty="0" smtClean="0"/>
              <a:t>The EEG is made up of the :</a:t>
            </a:r>
          </a:p>
          <a:p>
            <a:pPr lvl="2"/>
            <a:r>
              <a:rPr lang="en-US" dirty="0" smtClean="0"/>
              <a:t>Electrodes </a:t>
            </a:r>
          </a:p>
          <a:p>
            <a:pPr lvl="2"/>
            <a:r>
              <a:rPr lang="en-US" dirty="0" smtClean="0"/>
              <a:t>Amplifier </a:t>
            </a:r>
          </a:p>
          <a:p>
            <a:pPr lvl="2"/>
            <a:r>
              <a:rPr lang="en-US" dirty="0" smtClean="0"/>
              <a:t>Computer control module</a:t>
            </a:r>
          </a:p>
          <a:p>
            <a:pPr lvl="2"/>
            <a:r>
              <a:rPr lang="en-US" dirty="0" smtClean="0"/>
              <a:t>Display device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441" y="2478239"/>
            <a:ext cx="3690172" cy="2392462"/>
          </a:xfrm>
          <a:prstGeom prst="rect">
            <a:avLst/>
          </a:prstGeom>
        </p:spPr>
      </p:pic>
      <p:sp>
        <p:nvSpPr>
          <p:cNvPr id="6" name="TextBox 5"/>
          <p:cNvSpPr txBox="1"/>
          <p:nvPr/>
        </p:nvSpPr>
        <p:spPr>
          <a:xfrm>
            <a:off x="6688140" y="6488668"/>
            <a:ext cx="4934364" cy="369332"/>
          </a:xfrm>
          <a:prstGeom prst="rect">
            <a:avLst/>
          </a:prstGeom>
          <a:noFill/>
        </p:spPr>
        <p:txBody>
          <a:bodyPr wrap="none" rtlCol="0">
            <a:spAutoFit/>
          </a:bodyPr>
          <a:lstStyle/>
          <a:p>
            <a:r>
              <a:rPr lang="en-US" sz="900" dirty="0"/>
              <a:t>Read more: </a:t>
            </a:r>
            <a:r>
              <a:rPr lang="en-US" sz="900" dirty="0">
                <a:hlinkClick r:id="rId4"/>
              </a:rPr>
              <a:t>http://www.madehow.com/Volume-7/EEG-Machine.html#ixzz3zaZkT2dX</a:t>
            </a:r>
            <a:endParaRPr lang="en-US" sz="900" dirty="0"/>
          </a:p>
          <a:p>
            <a:endParaRPr lang="en-US" sz="900" dirty="0"/>
          </a:p>
        </p:txBody>
      </p:sp>
      <p:pic>
        <p:nvPicPr>
          <p:cNvPr id="8" name="Picture 3" descr="EE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539" y="4268452"/>
            <a:ext cx="3170957" cy="2199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22620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t>
            </a:r>
            <a:r>
              <a:rPr lang="de-DE" dirty="0" smtClean="0"/>
              <a:t>EG</a:t>
            </a:r>
            <a:endParaRPr lang="de-DE" dirty="0"/>
          </a:p>
        </p:txBody>
      </p:sp>
      <p:sp>
        <p:nvSpPr>
          <p:cNvPr id="3" name="Inhaltsplatzhalter 2"/>
          <p:cNvSpPr>
            <a:spLocks noGrp="1"/>
          </p:cNvSpPr>
          <p:nvPr>
            <p:ph idx="1"/>
          </p:nvPr>
        </p:nvSpPr>
        <p:spPr/>
        <p:txBody>
          <a:bodyPr/>
          <a:lstStyle/>
          <a:p>
            <a:r>
              <a:rPr lang="de-DE" dirty="0" smtClean="0"/>
              <a:t>Basics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6" name="Picture 2" descr="image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18" y="2603500"/>
            <a:ext cx="4611296" cy="34509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4" descr="meg_sc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0478" y="2268764"/>
            <a:ext cx="2532062" cy="4443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 name="AutoShape 5"/>
          <p:cNvSpPr>
            <a:spLocks/>
          </p:cNvSpPr>
          <p:nvPr/>
        </p:nvSpPr>
        <p:spPr bwMode="auto">
          <a:xfrm>
            <a:off x="704396" y="6537552"/>
            <a:ext cx="6769100" cy="174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r>
              <a:rPr lang="de-DE" altLang="de-DE" sz="700">
                <a:latin typeface="Arial" charset="0"/>
                <a:ea typeface="Arial" charset="0"/>
                <a:cs typeface="Arial" charset="0"/>
                <a:sym typeface="Arial" charset="0"/>
              </a:rPr>
              <a:t>https://</a:t>
            </a:r>
            <a:r>
              <a:rPr lang="de-DE" altLang="de-DE" sz="700" dirty="0" err="1">
                <a:latin typeface="Arial" charset="0"/>
                <a:ea typeface="Arial" charset="0"/>
                <a:cs typeface="Arial" charset="0"/>
                <a:sym typeface="Arial" charset="0"/>
              </a:rPr>
              <a:t>www.google.co.uk</a:t>
            </a:r>
            <a:r>
              <a:rPr lang="de-DE" altLang="de-DE" sz="700" dirty="0">
                <a:latin typeface="Arial" charset="0"/>
                <a:ea typeface="Arial" charset="0"/>
                <a:cs typeface="Arial" charset="0"/>
                <a:sym typeface="Arial" charset="0"/>
              </a:rPr>
              <a:t>/</a:t>
            </a:r>
            <a:r>
              <a:rPr lang="de-DE" altLang="de-DE" sz="700" dirty="0" err="1">
                <a:latin typeface="Arial" charset="0"/>
                <a:ea typeface="Arial" charset="0"/>
                <a:cs typeface="Arial" charset="0"/>
                <a:sym typeface="Arial" charset="0"/>
              </a:rPr>
              <a:t>url?sa</a:t>
            </a:r>
            <a:r>
              <a:rPr lang="de-DE" altLang="de-DE" sz="700" dirty="0">
                <a:latin typeface="Arial" charset="0"/>
                <a:ea typeface="Arial" charset="0"/>
                <a:cs typeface="Arial" charset="0"/>
                <a:sym typeface="Arial" charset="0"/>
              </a:rPr>
              <a:t>=</a:t>
            </a:r>
            <a:r>
              <a:rPr lang="de-DE" altLang="de-DE" sz="700" dirty="0" err="1">
                <a:latin typeface="Arial" charset="0"/>
                <a:ea typeface="Arial" charset="0"/>
                <a:cs typeface="Arial" charset="0"/>
                <a:sym typeface="Arial" charset="0"/>
              </a:rPr>
              <a:t>t&amp;rct</a:t>
            </a:r>
            <a:r>
              <a:rPr lang="de-DE" altLang="de-DE" sz="700" dirty="0">
                <a:latin typeface="Arial" charset="0"/>
                <a:ea typeface="Arial" charset="0"/>
                <a:cs typeface="Arial" charset="0"/>
                <a:sym typeface="Arial" charset="0"/>
              </a:rPr>
              <a:t>=</a:t>
            </a:r>
            <a:r>
              <a:rPr lang="de-DE" altLang="de-DE" sz="700" dirty="0" err="1">
                <a:latin typeface="Arial" charset="0"/>
                <a:ea typeface="Arial" charset="0"/>
                <a:cs typeface="Arial" charset="0"/>
                <a:sym typeface="Arial" charset="0"/>
              </a:rPr>
              <a:t>j&amp;q</a:t>
            </a:r>
            <a:r>
              <a:rPr lang="de-DE" altLang="de-DE" sz="700" dirty="0">
                <a:latin typeface="Arial" charset="0"/>
                <a:ea typeface="Arial" charset="0"/>
                <a:cs typeface="Arial" charset="0"/>
                <a:sym typeface="Arial" charset="0"/>
              </a:rPr>
              <a:t>=&amp;</a:t>
            </a:r>
            <a:r>
              <a:rPr lang="de-DE" altLang="de-DE" sz="700" dirty="0" err="1">
                <a:latin typeface="Arial" charset="0"/>
                <a:ea typeface="Arial" charset="0"/>
                <a:cs typeface="Arial" charset="0"/>
                <a:sym typeface="Arial" charset="0"/>
              </a:rPr>
              <a:t>esrc</a:t>
            </a:r>
            <a:r>
              <a:rPr lang="de-DE" altLang="de-DE" sz="700" dirty="0">
                <a:latin typeface="Arial" charset="0"/>
                <a:ea typeface="Arial" charset="0"/>
                <a:cs typeface="Arial" charset="0"/>
                <a:sym typeface="Arial" charset="0"/>
              </a:rPr>
              <a:t>=</a:t>
            </a:r>
            <a:r>
              <a:rPr lang="de-DE" altLang="de-DE" sz="700" dirty="0" err="1">
                <a:latin typeface="Arial" charset="0"/>
                <a:ea typeface="Arial" charset="0"/>
                <a:cs typeface="Arial" charset="0"/>
                <a:sym typeface="Arial" charset="0"/>
              </a:rPr>
              <a:t>s&amp;source</a:t>
            </a:r>
            <a:r>
              <a:rPr lang="de-DE" altLang="de-DE" sz="700" dirty="0">
                <a:latin typeface="Arial" charset="0"/>
                <a:ea typeface="Arial" charset="0"/>
                <a:cs typeface="Arial" charset="0"/>
                <a:sym typeface="Arial" charset="0"/>
              </a:rPr>
              <a:t>=</a:t>
            </a:r>
            <a:r>
              <a:rPr lang="de-DE" altLang="de-DE" sz="700" dirty="0" err="1">
                <a:latin typeface="Arial" charset="0"/>
                <a:ea typeface="Arial" charset="0"/>
                <a:cs typeface="Arial" charset="0"/>
                <a:sym typeface="Arial" charset="0"/>
              </a:rPr>
              <a:t>web&amp;cd</a:t>
            </a:r>
            <a:r>
              <a:rPr lang="de-DE" altLang="de-DE" sz="700" dirty="0">
                <a:latin typeface="Arial" charset="0"/>
                <a:ea typeface="Arial" charset="0"/>
                <a:cs typeface="Arial" charset="0"/>
                <a:sym typeface="Arial" charset="0"/>
              </a:rPr>
              <a:t>=1&amp;cad=</a:t>
            </a:r>
            <a:r>
              <a:rPr lang="de-DE" altLang="de-DE" sz="700" dirty="0" err="1">
                <a:latin typeface="Arial" charset="0"/>
                <a:ea typeface="Arial" charset="0"/>
                <a:cs typeface="Arial" charset="0"/>
                <a:sym typeface="Arial" charset="0"/>
              </a:rPr>
              <a:t>rja&amp;ved</a:t>
            </a:r>
            <a:r>
              <a:rPr lang="de-DE" altLang="de-DE" sz="700" dirty="0">
                <a:latin typeface="Arial" charset="0"/>
                <a:ea typeface="Arial" charset="0"/>
                <a:cs typeface="Arial" charset="0"/>
                <a:sym typeface="Arial" charset="0"/>
              </a:rPr>
              <a:t>=0CCwQFjAA&amp;url=http%3A%2F%2Fwww.fil.ion.ucl.ac.uk%2Fspm%2Fcourse%2Fslides12-meeg%2F01_MEEG_Origin.ppt&amp;ei=NCn5UqjzH4uThgeRkoCYBA&amp;usg=AFQjCNFnyD2zlZ71ivl6aYa82Ha_8txR3Q&amp;bvm=bv.60983673,d.ZG4</a:t>
            </a:r>
            <a:endParaRPr lang="de-DE" altLang="de-DE" dirty="0"/>
          </a:p>
        </p:txBody>
      </p:sp>
    </p:spTree>
    <p:extLst>
      <p:ext uri="{BB962C8B-B14F-4D97-AF65-F5344CB8AC3E}">
        <p14:creationId xmlns:p14="http://schemas.microsoft.com/office/powerpoint/2010/main" val="653448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Preprocessing</a:t>
            </a:r>
            <a:r>
              <a:rPr lang="de-DE" dirty="0" smtClean="0"/>
              <a:t>, Data Analysis</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41</a:t>
            </a:fld>
            <a:endParaRPr lang="en-US" dirty="0"/>
          </a:p>
        </p:txBody>
      </p:sp>
      <p:sp>
        <p:nvSpPr>
          <p:cNvPr id="7" name="AutoShape 5"/>
          <p:cNvSpPr>
            <a:spLocks/>
          </p:cNvSpPr>
          <p:nvPr/>
        </p:nvSpPr>
        <p:spPr bwMode="auto">
          <a:xfrm>
            <a:off x="10352541" y="3186246"/>
            <a:ext cx="1610860" cy="48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Quelle: PPT Stefan </a:t>
            </a:r>
            <a:r>
              <a:rPr lang="de-DE" altLang="de-DE" sz="700" dirty="0" err="1" smtClean="0">
                <a:latin typeface="Trebuchet MS" charset="0"/>
                <a:ea typeface="Trebuchet MS" charset="0"/>
                <a:cs typeface="Trebuchet MS" charset="0"/>
                <a:sym typeface="Trebuchet MS" charset="0"/>
              </a:rPr>
              <a:t>Kiebel</a:t>
            </a:r>
            <a:r>
              <a:rPr lang="de-DE" altLang="de-DE" sz="700" dirty="0" smtClean="0">
                <a:latin typeface="Trebuchet MS" charset="0"/>
                <a:ea typeface="Trebuchet MS" charset="0"/>
                <a:cs typeface="Trebuchet MS" charset="0"/>
                <a:sym typeface="Trebuchet MS" charset="0"/>
              </a:rPr>
              <a:t>, 11.05.2015 – Technische Universität Dresden.</a:t>
            </a:r>
            <a:endParaRPr lang="de-DE" altLang="de-DE" dirty="0"/>
          </a:p>
        </p:txBody>
      </p:sp>
      <p:pic>
        <p:nvPicPr>
          <p:cNvPr id="9" name="Bild 8"/>
          <p:cNvPicPr>
            <a:picLocks noChangeAspect="1"/>
          </p:cNvPicPr>
          <p:nvPr/>
        </p:nvPicPr>
        <p:blipFill>
          <a:blip r:embed="rId3"/>
          <a:stretch>
            <a:fillRect/>
          </a:stretch>
        </p:blipFill>
        <p:spPr>
          <a:xfrm>
            <a:off x="2080269" y="2443119"/>
            <a:ext cx="8210550" cy="2077058"/>
          </a:xfrm>
          <a:prstGeom prst="rect">
            <a:avLst/>
          </a:prstGeom>
        </p:spPr>
      </p:pic>
      <p:sp>
        <p:nvSpPr>
          <p:cNvPr id="10" name="Textfeld 9"/>
          <p:cNvSpPr txBox="1"/>
          <p:nvPr/>
        </p:nvSpPr>
        <p:spPr>
          <a:xfrm>
            <a:off x="8624621" y="4413860"/>
            <a:ext cx="2072116" cy="276999"/>
          </a:xfrm>
          <a:prstGeom prst="rect">
            <a:avLst/>
          </a:prstGeom>
          <a:noFill/>
        </p:spPr>
        <p:txBody>
          <a:bodyPr wrap="square" rtlCol="0">
            <a:spAutoFit/>
          </a:bodyPr>
          <a:lstStyle/>
          <a:p>
            <a:pPr algn="ctr"/>
            <a:r>
              <a:rPr lang="de-DE" sz="1200" dirty="0" smtClean="0"/>
              <a:t>[Single </a:t>
            </a:r>
            <a:r>
              <a:rPr lang="de-DE" sz="1200" dirty="0" err="1" smtClean="0"/>
              <a:t>Sphere</a:t>
            </a:r>
            <a:r>
              <a:rPr lang="de-DE" sz="1200" dirty="0" smtClean="0"/>
              <a:t>]</a:t>
            </a:r>
            <a:endParaRPr lang="de-DE" sz="1200" dirty="0"/>
          </a:p>
        </p:txBody>
      </p:sp>
      <p:sp>
        <p:nvSpPr>
          <p:cNvPr id="11" name="Textfeld 10"/>
          <p:cNvSpPr txBox="1"/>
          <p:nvPr/>
        </p:nvSpPr>
        <p:spPr>
          <a:xfrm>
            <a:off x="3537125" y="4413860"/>
            <a:ext cx="2072116" cy="461665"/>
          </a:xfrm>
          <a:prstGeom prst="rect">
            <a:avLst/>
          </a:prstGeom>
          <a:noFill/>
        </p:spPr>
        <p:txBody>
          <a:bodyPr wrap="square" rtlCol="0">
            <a:spAutoFit/>
          </a:bodyPr>
          <a:lstStyle/>
          <a:p>
            <a:pPr algn="ctr"/>
            <a:r>
              <a:rPr lang="de-DE" sz="1200" dirty="0" smtClean="0"/>
              <a:t>[</a:t>
            </a:r>
            <a:r>
              <a:rPr lang="de-DE" sz="1200" dirty="0" err="1" smtClean="0"/>
              <a:t>Boundary</a:t>
            </a:r>
            <a:r>
              <a:rPr lang="de-DE" sz="1200" dirty="0" smtClean="0"/>
              <a:t> Element</a:t>
            </a:r>
          </a:p>
          <a:p>
            <a:pPr algn="ctr"/>
            <a:r>
              <a:rPr lang="de-DE" sz="1200" dirty="0" smtClean="0"/>
              <a:t>Model]</a:t>
            </a:r>
            <a:endParaRPr lang="de-DE" sz="1200" dirty="0"/>
          </a:p>
        </p:txBody>
      </p:sp>
      <p:sp>
        <p:nvSpPr>
          <p:cNvPr id="12" name="Textfeld 11"/>
          <p:cNvSpPr txBox="1"/>
          <p:nvPr/>
        </p:nvSpPr>
        <p:spPr>
          <a:xfrm>
            <a:off x="6955353" y="4413269"/>
            <a:ext cx="2072116" cy="276999"/>
          </a:xfrm>
          <a:prstGeom prst="rect">
            <a:avLst/>
          </a:prstGeom>
          <a:noFill/>
        </p:spPr>
        <p:txBody>
          <a:bodyPr wrap="square" rtlCol="0">
            <a:spAutoFit/>
          </a:bodyPr>
          <a:lstStyle/>
          <a:p>
            <a:pPr algn="ctr"/>
            <a:r>
              <a:rPr lang="de-DE" sz="1200" dirty="0" smtClean="0"/>
              <a:t>[Multiple </a:t>
            </a:r>
            <a:r>
              <a:rPr lang="de-DE" sz="1200" dirty="0" err="1" smtClean="0"/>
              <a:t>Spheres</a:t>
            </a:r>
            <a:r>
              <a:rPr lang="de-DE" sz="1200" dirty="0" smtClean="0"/>
              <a:t>]</a:t>
            </a:r>
            <a:endParaRPr lang="de-DE" sz="1200" dirty="0"/>
          </a:p>
        </p:txBody>
      </p:sp>
      <p:sp>
        <p:nvSpPr>
          <p:cNvPr id="13" name="Textfeld 12"/>
          <p:cNvSpPr txBox="1"/>
          <p:nvPr/>
        </p:nvSpPr>
        <p:spPr>
          <a:xfrm>
            <a:off x="1644160" y="4413269"/>
            <a:ext cx="2072116" cy="461665"/>
          </a:xfrm>
          <a:prstGeom prst="rect">
            <a:avLst/>
          </a:prstGeom>
          <a:noFill/>
        </p:spPr>
        <p:txBody>
          <a:bodyPr wrap="square" rtlCol="0">
            <a:spAutoFit/>
          </a:bodyPr>
          <a:lstStyle/>
          <a:p>
            <a:pPr algn="ctr"/>
            <a:r>
              <a:rPr lang="de-DE" sz="1200" dirty="0" smtClean="0"/>
              <a:t>[Finite Elements</a:t>
            </a:r>
          </a:p>
          <a:p>
            <a:pPr algn="ctr"/>
            <a:r>
              <a:rPr lang="de-DE" sz="1200" dirty="0" smtClean="0"/>
              <a:t>Head Model]</a:t>
            </a:r>
            <a:endParaRPr lang="de-DE" sz="1200" dirty="0"/>
          </a:p>
        </p:txBody>
      </p:sp>
      <p:sp>
        <p:nvSpPr>
          <p:cNvPr id="14" name="Textfeld 13"/>
          <p:cNvSpPr txBox="1"/>
          <p:nvPr/>
        </p:nvSpPr>
        <p:spPr>
          <a:xfrm>
            <a:off x="5202899" y="4413269"/>
            <a:ext cx="2072116" cy="276999"/>
          </a:xfrm>
          <a:prstGeom prst="rect">
            <a:avLst/>
          </a:prstGeom>
          <a:noFill/>
        </p:spPr>
        <p:txBody>
          <a:bodyPr wrap="square" rtlCol="0">
            <a:spAutoFit/>
          </a:bodyPr>
          <a:lstStyle/>
          <a:p>
            <a:pPr algn="ctr"/>
            <a:r>
              <a:rPr lang="de-DE" sz="1200" dirty="0" smtClean="0"/>
              <a:t>[</a:t>
            </a:r>
            <a:r>
              <a:rPr lang="de-DE" sz="1200" dirty="0" err="1" smtClean="0"/>
              <a:t>Corrected</a:t>
            </a:r>
            <a:r>
              <a:rPr lang="de-DE" sz="1200" dirty="0" smtClean="0"/>
              <a:t> </a:t>
            </a:r>
            <a:r>
              <a:rPr lang="de-DE" sz="1200" dirty="0" err="1" smtClean="0"/>
              <a:t>Sphere</a:t>
            </a:r>
            <a:r>
              <a:rPr lang="de-DE" sz="1200" dirty="0" smtClean="0"/>
              <a:t>]</a:t>
            </a:r>
            <a:endParaRPr lang="de-DE" sz="1200" dirty="0"/>
          </a:p>
        </p:txBody>
      </p:sp>
      <p:pic>
        <p:nvPicPr>
          <p:cNvPr id="16" name="Bild 15"/>
          <p:cNvPicPr>
            <a:picLocks noChangeAspect="1"/>
          </p:cNvPicPr>
          <p:nvPr/>
        </p:nvPicPr>
        <p:blipFill>
          <a:blip r:embed="rId4"/>
          <a:stretch>
            <a:fillRect/>
          </a:stretch>
        </p:blipFill>
        <p:spPr>
          <a:xfrm>
            <a:off x="2586779" y="5031077"/>
            <a:ext cx="7073900" cy="1447800"/>
          </a:xfrm>
          <a:prstGeom prst="rect">
            <a:avLst/>
          </a:prstGeom>
        </p:spPr>
      </p:pic>
      <p:pic>
        <p:nvPicPr>
          <p:cNvPr id="17" name="Bild 16"/>
          <p:cNvPicPr>
            <a:picLocks noChangeAspect="1"/>
          </p:cNvPicPr>
          <p:nvPr/>
        </p:nvPicPr>
        <p:blipFill>
          <a:blip r:embed="rId5"/>
          <a:stretch>
            <a:fillRect/>
          </a:stretch>
        </p:blipFill>
        <p:spPr>
          <a:xfrm>
            <a:off x="9909819" y="5157418"/>
            <a:ext cx="381000" cy="1333500"/>
          </a:xfrm>
          <a:prstGeom prst="rect">
            <a:avLst/>
          </a:prstGeom>
        </p:spPr>
      </p:pic>
      <p:sp>
        <p:nvSpPr>
          <p:cNvPr id="18" name="AutoShape 5"/>
          <p:cNvSpPr>
            <a:spLocks/>
          </p:cNvSpPr>
          <p:nvPr/>
        </p:nvSpPr>
        <p:spPr bwMode="auto">
          <a:xfrm>
            <a:off x="10475229" y="5157418"/>
            <a:ext cx="1610860" cy="48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pattFill prst="pct5">
            <a:fgClr>
              <a:schemeClr val="accent1"/>
            </a:fgClr>
            <a:bgClr>
              <a:schemeClr val="bg1"/>
            </a:bgClr>
          </a:pattFill>
          <a:ln>
            <a:noFill/>
          </a:ln>
          <a:effectLst/>
        </p:spPr>
        <p:txBody>
          <a:bodyPr lIns="0" tIns="0" rIns="0" bIns="0"/>
          <a:lstStyle/>
          <a:p>
            <a:r>
              <a:rPr lang="de-DE" altLang="de-DE" sz="700" dirty="0" smtClean="0">
                <a:latin typeface="Trebuchet MS" charset="0"/>
                <a:ea typeface="Trebuchet MS" charset="0"/>
                <a:cs typeface="Trebuchet MS" charset="0"/>
                <a:sym typeface="Trebuchet MS" charset="0"/>
              </a:rPr>
              <a:t>Quelle: </a:t>
            </a:r>
            <a:r>
              <a:rPr lang="de-DE" sz="800" dirty="0" err="1"/>
              <a:t>Correlations</a:t>
            </a:r>
            <a:r>
              <a:rPr lang="de-DE" sz="800" dirty="0"/>
              <a:t> </a:t>
            </a:r>
            <a:r>
              <a:rPr lang="de-DE" sz="800" dirty="0" err="1"/>
              <a:t>of</a:t>
            </a:r>
            <a:r>
              <a:rPr lang="de-DE" sz="800" dirty="0"/>
              <a:t> lead-</a:t>
            </a:r>
            <a:r>
              <a:rPr lang="de-DE" sz="800" dirty="0" err="1"/>
              <a:t>fields</a:t>
            </a:r>
            <a:r>
              <a:rPr lang="de-DE" sz="800" dirty="0"/>
              <a:t> </a:t>
            </a:r>
            <a:r>
              <a:rPr lang="de-DE" sz="800" dirty="0" err="1"/>
              <a:t>with</a:t>
            </a:r>
            <a:r>
              <a:rPr lang="de-DE" sz="800" dirty="0"/>
              <a:t> </a:t>
            </a:r>
            <a:r>
              <a:rPr lang="de-DE" sz="800" dirty="0" err="1"/>
              <a:t>detailed</a:t>
            </a:r>
            <a:r>
              <a:rPr lang="de-DE" sz="800" dirty="0"/>
              <a:t> BEM, </a:t>
            </a:r>
            <a:r>
              <a:rPr lang="de-DE" sz="800" dirty="0" err="1"/>
              <a:t>from</a:t>
            </a:r>
            <a:r>
              <a:rPr lang="de-DE" sz="800" dirty="0"/>
              <a:t> </a:t>
            </a:r>
            <a:r>
              <a:rPr lang="de-DE" sz="800" dirty="0" err="1"/>
              <a:t>Stenroos</a:t>
            </a:r>
            <a:r>
              <a:rPr lang="de-DE" sz="800" dirty="0"/>
              <a:t> et al. Neuroimage 2014</a:t>
            </a:r>
            <a:endParaRPr lang="de-DE" altLang="de-DE" dirty="0"/>
          </a:p>
        </p:txBody>
      </p:sp>
    </p:spTree>
    <p:extLst>
      <p:ext uri="{BB962C8B-B14F-4D97-AF65-F5344CB8AC3E}">
        <p14:creationId xmlns:p14="http://schemas.microsoft.com/office/powerpoint/2010/main" val="257675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Electrodes</a:t>
            </a:r>
            <a:endParaRPr lang="en-US" dirty="0"/>
          </a:p>
        </p:txBody>
      </p:sp>
      <p:sp>
        <p:nvSpPr>
          <p:cNvPr id="3" name="Content Placeholder 2"/>
          <p:cNvSpPr>
            <a:spLocks noGrp="1"/>
          </p:cNvSpPr>
          <p:nvPr>
            <p:ph idx="1"/>
          </p:nvPr>
        </p:nvSpPr>
        <p:spPr>
          <a:xfrm>
            <a:off x="1154955" y="2603500"/>
            <a:ext cx="6518554" cy="3416300"/>
          </a:xfrm>
        </p:spPr>
        <p:txBody>
          <a:bodyPr>
            <a:normAutofit/>
          </a:bodyPr>
          <a:lstStyle/>
          <a:p>
            <a:r>
              <a:rPr lang="en-US" dirty="0" smtClean="0"/>
              <a:t>EEG is recorded from electrodes</a:t>
            </a:r>
          </a:p>
          <a:p>
            <a:pPr lvl="1"/>
            <a:r>
              <a:rPr lang="en-US" dirty="0" smtClean="0"/>
              <a:t>Placed on the surface of the scalp</a:t>
            </a:r>
          </a:p>
          <a:p>
            <a:pPr lvl="2"/>
            <a:r>
              <a:rPr lang="en-US" dirty="0" smtClean="0"/>
              <a:t>Frontal, parietal, temporal, central and occipital region. </a:t>
            </a:r>
          </a:p>
          <a:p>
            <a:r>
              <a:rPr lang="en-US" dirty="0" smtClean="0"/>
              <a:t>International 10 – 20 position system</a:t>
            </a:r>
          </a:p>
          <a:p>
            <a:pPr lvl="1"/>
            <a:r>
              <a:rPr lang="en-US" dirty="0" smtClean="0"/>
              <a:t>To ensure standardized reproducibility</a:t>
            </a:r>
          </a:p>
          <a:p>
            <a:pPr lvl="1"/>
            <a:r>
              <a:rPr lang="en-US" dirty="0" smtClean="0"/>
              <a:t>Enables comparisons between subjects and studies </a:t>
            </a:r>
          </a:p>
          <a:p>
            <a:r>
              <a:rPr lang="en-US" dirty="0" smtClean="0"/>
              <a:t>2 anatomical landmark</a:t>
            </a:r>
          </a:p>
          <a:p>
            <a:pPr lvl="1"/>
            <a:r>
              <a:rPr lang="en-US" dirty="0" smtClean="0"/>
              <a:t>Anion</a:t>
            </a:r>
          </a:p>
          <a:p>
            <a:pPr lvl="1"/>
            <a:r>
              <a:rPr lang="en-US" dirty="0" err="1" smtClean="0"/>
              <a:t>Nasion</a:t>
            </a:r>
            <a:r>
              <a:rPr lang="en-US" dirty="0" smtClean="0"/>
              <a:t>  </a:t>
            </a:r>
          </a:p>
          <a:p>
            <a:pPr lvl="1"/>
            <a:endParaRPr lang="en-US" dirty="0" smtClean="0"/>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579" y="2336184"/>
            <a:ext cx="3903613" cy="4237940"/>
          </a:xfrm>
          <a:prstGeom prst="rect">
            <a:avLst/>
          </a:prstGeom>
        </p:spPr>
      </p:pic>
      <p:sp>
        <p:nvSpPr>
          <p:cNvPr id="6" name="TextBox 5"/>
          <p:cNvSpPr txBox="1"/>
          <p:nvPr/>
        </p:nvSpPr>
        <p:spPr>
          <a:xfrm>
            <a:off x="1613960" y="6625779"/>
            <a:ext cx="9195146" cy="230832"/>
          </a:xfrm>
          <a:prstGeom prst="rect">
            <a:avLst/>
          </a:prstGeom>
          <a:noFill/>
        </p:spPr>
        <p:txBody>
          <a:bodyPr wrap="none" rtlCol="0">
            <a:spAutoFit/>
          </a:bodyPr>
          <a:lstStyle/>
          <a:p>
            <a:r>
              <a:rPr lang="en-US" sz="900" dirty="0"/>
              <a:t>Sung, W.-T.; Chen, J.-H.; Chang, K.-W. Study on a Real-Time BEAM System for Diagnosis Assistance Based on a System on Chips Design. </a:t>
            </a:r>
            <a:r>
              <a:rPr lang="en-US" sz="900" i="1" dirty="0"/>
              <a:t>Sensors</a:t>
            </a:r>
            <a:r>
              <a:rPr lang="en-US" sz="900" dirty="0"/>
              <a:t> </a:t>
            </a:r>
            <a:r>
              <a:rPr lang="en-US" sz="900" b="1" dirty="0"/>
              <a:t>2013</a:t>
            </a:r>
            <a:r>
              <a:rPr lang="en-US" sz="900" dirty="0"/>
              <a:t>, </a:t>
            </a:r>
            <a:r>
              <a:rPr lang="en-US" sz="900" i="1" dirty="0"/>
              <a:t>13</a:t>
            </a:r>
            <a:r>
              <a:rPr lang="en-US" sz="900" dirty="0"/>
              <a:t>, 6552-6577.</a:t>
            </a:r>
          </a:p>
        </p:txBody>
      </p:sp>
    </p:spTree>
    <p:extLst>
      <p:ext uri="{BB962C8B-B14F-4D97-AF65-F5344CB8AC3E}">
        <p14:creationId xmlns:p14="http://schemas.microsoft.com/office/powerpoint/2010/main" val="732948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How</a:t>
            </a:r>
            <a:r>
              <a:rPr lang="de-DE" dirty="0" smtClean="0"/>
              <a:t> </a:t>
            </a:r>
            <a:r>
              <a:rPr lang="de-DE" dirty="0" err="1" smtClean="0"/>
              <a:t>is</a:t>
            </a:r>
            <a:r>
              <a:rPr lang="de-DE" dirty="0" smtClean="0"/>
              <a:t> an </a:t>
            </a:r>
            <a:r>
              <a:rPr lang="de-DE" dirty="0" err="1" smtClean="0"/>
              <a:t>electrical</a:t>
            </a:r>
            <a:r>
              <a:rPr lang="de-DE" dirty="0" smtClean="0"/>
              <a:t> </a:t>
            </a:r>
            <a:r>
              <a:rPr lang="de-DE" dirty="0" err="1" smtClean="0"/>
              <a:t>signal</a:t>
            </a:r>
            <a:r>
              <a:rPr lang="de-DE" dirty="0" smtClean="0"/>
              <a:t> </a:t>
            </a:r>
            <a:r>
              <a:rPr lang="de-DE" dirty="0" err="1" smtClean="0"/>
              <a:t>made</a:t>
            </a:r>
            <a:r>
              <a:rPr lang="de-DE" dirty="0" smtClean="0"/>
              <a:t>?</a:t>
            </a:r>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546" y="3093675"/>
            <a:ext cx="4259938" cy="2328558"/>
          </a:xfrm>
          <a:prstGeom prst="rect">
            <a:avLst/>
          </a:prstGeom>
        </p:spPr>
      </p:pic>
      <p:sp>
        <p:nvSpPr>
          <p:cNvPr id="7" name="TextBox 6"/>
          <p:cNvSpPr txBox="1"/>
          <p:nvPr/>
        </p:nvSpPr>
        <p:spPr>
          <a:xfrm>
            <a:off x="2839453" y="6569909"/>
            <a:ext cx="6058069" cy="230832"/>
          </a:xfrm>
          <a:prstGeom prst="rect">
            <a:avLst/>
          </a:prstGeom>
          <a:noFill/>
        </p:spPr>
        <p:txBody>
          <a:bodyPr wrap="none" rtlCol="0">
            <a:spAutoFit/>
          </a:bodyPr>
          <a:lstStyle/>
          <a:p>
            <a:r>
              <a:rPr lang="en-US" sz="900" dirty="0"/>
              <a:t>By </a:t>
            </a:r>
            <a:r>
              <a:rPr lang="en-US" sz="900" dirty="0" err="1"/>
              <a:t>Laurentaylorj</a:t>
            </a:r>
            <a:r>
              <a:rPr lang="en-US" sz="900" dirty="0"/>
              <a:t> - Own work, CC BY-SA 3.0, https://</a:t>
            </a:r>
            <a:r>
              <a:rPr lang="en-US" sz="900" dirty="0" err="1"/>
              <a:t>commons.wikimedia.org</a:t>
            </a:r>
            <a:r>
              <a:rPr lang="en-US" sz="900" dirty="0"/>
              <a:t>/w/</a:t>
            </a:r>
            <a:r>
              <a:rPr lang="en-US" sz="900" dirty="0" err="1"/>
              <a:t>index.php?curid</a:t>
            </a:r>
            <a:r>
              <a:rPr lang="en-US" sz="900" dirty="0"/>
              <a:t>=26311114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70" y="2708663"/>
            <a:ext cx="4760819" cy="3022157"/>
          </a:xfrm>
          <a:prstGeom prst="rect">
            <a:avLst/>
          </a:prstGeom>
        </p:spPr>
      </p:pic>
      <p:sp>
        <p:nvSpPr>
          <p:cNvPr id="9" name="Oval 8"/>
          <p:cNvSpPr/>
          <p:nvPr/>
        </p:nvSpPr>
        <p:spPr>
          <a:xfrm>
            <a:off x="1010575" y="3850772"/>
            <a:ext cx="609678" cy="8014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173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Pyramidal Neurons</a:t>
            </a:r>
            <a:endParaRPr lang="en-US" dirty="0"/>
          </a:p>
        </p:txBody>
      </p:sp>
      <p:sp>
        <p:nvSpPr>
          <p:cNvPr id="3" name="Content Placeholder 2"/>
          <p:cNvSpPr>
            <a:spLocks noGrp="1"/>
          </p:cNvSpPr>
          <p:nvPr>
            <p:ph idx="1"/>
          </p:nvPr>
        </p:nvSpPr>
        <p:spPr>
          <a:xfrm>
            <a:off x="950002" y="3068978"/>
            <a:ext cx="5277377" cy="3416300"/>
          </a:xfrm>
        </p:spPr>
        <p:txBody>
          <a:bodyPr/>
          <a:lstStyle/>
          <a:p>
            <a:r>
              <a:rPr lang="en-US" dirty="0" smtClean="0"/>
              <a:t>Superficial layers of the brain</a:t>
            </a:r>
          </a:p>
          <a:p>
            <a:r>
              <a:rPr lang="en-US" dirty="0" smtClean="0"/>
              <a:t>Spatially aligned and perpendicular to the cortical surface</a:t>
            </a:r>
          </a:p>
          <a:p>
            <a:r>
              <a:rPr lang="en-US" dirty="0" smtClean="0"/>
              <a:t>Synchronized activity </a:t>
            </a:r>
          </a:p>
          <a:p>
            <a:pPr lvl="1"/>
            <a:r>
              <a:rPr lang="en-US" dirty="0" smtClean="0"/>
              <a:t>Produces large signal</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379" y="2603500"/>
            <a:ext cx="5527890" cy="3528748"/>
          </a:xfrm>
          <a:prstGeom prst="rect">
            <a:avLst/>
          </a:prstGeom>
        </p:spPr>
      </p:pic>
      <p:sp>
        <p:nvSpPr>
          <p:cNvPr id="8" name="TextBox 7"/>
          <p:cNvSpPr txBox="1"/>
          <p:nvPr/>
        </p:nvSpPr>
        <p:spPr>
          <a:xfrm>
            <a:off x="6562720" y="6485278"/>
            <a:ext cx="3789820" cy="230832"/>
          </a:xfrm>
          <a:prstGeom prst="rect">
            <a:avLst/>
          </a:prstGeom>
          <a:noFill/>
        </p:spPr>
        <p:txBody>
          <a:bodyPr wrap="none" rtlCol="0">
            <a:spAutoFit/>
          </a:bodyPr>
          <a:lstStyle/>
          <a:p>
            <a:r>
              <a:rPr lang="en-US" sz="900" dirty="0"/>
              <a:t>http://</a:t>
            </a:r>
            <a:r>
              <a:rPr lang="en-US" sz="900" dirty="0" err="1"/>
              <a:t>www.psych.nmsu.edu</a:t>
            </a:r>
            <a:r>
              <a:rPr lang="en-US" sz="900" dirty="0"/>
              <a:t>/~</a:t>
            </a:r>
            <a:r>
              <a:rPr lang="en-US" sz="900" dirty="0" err="1"/>
              <a:t>jkroger</a:t>
            </a:r>
            <a:r>
              <a:rPr lang="en-US" sz="900" dirty="0"/>
              <a:t>/lab/</a:t>
            </a:r>
            <a:r>
              <a:rPr lang="en-US" sz="900" dirty="0" err="1"/>
              <a:t>EEG_Introduction.html</a:t>
            </a:r>
            <a:endParaRPr lang="en-US" sz="900" dirty="0"/>
          </a:p>
        </p:txBody>
      </p:sp>
    </p:spTree>
    <p:extLst>
      <p:ext uri="{BB962C8B-B14F-4D97-AF65-F5344CB8AC3E}">
        <p14:creationId xmlns:p14="http://schemas.microsoft.com/office/powerpoint/2010/main" val="205444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EEG Reading (Normal)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967" y="2396389"/>
            <a:ext cx="8087645" cy="4055109"/>
          </a:xfrm>
          <a:prstGeom prst="rect">
            <a:avLst/>
          </a:prstGeom>
        </p:spPr>
      </p:pic>
      <p:sp>
        <p:nvSpPr>
          <p:cNvPr id="7" name="TextBox 6"/>
          <p:cNvSpPr txBox="1"/>
          <p:nvPr/>
        </p:nvSpPr>
        <p:spPr>
          <a:xfrm>
            <a:off x="4369693" y="6596390"/>
            <a:ext cx="3134191" cy="261610"/>
          </a:xfrm>
          <a:prstGeom prst="rect">
            <a:avLst/>
          </a:prstGeom>
          <a:noFill/>
        </p:spPr>
        <p:txBody>
          <a:bodyPr wrap="none" rtlCol="0">
            <a:spAutoFit/>
          </a:bodyPr>
          <a:lstStyle/>
          <a:p>
            <a:r>
              <a:rPr lang="en-US" sz="1100" dirty="0"/>
              <a:t>http://</a:t>
            </a:r>
            <a:r>
              <a:rPr lang="en-US" sz="1100" dirty="0" err="1"/>
              <a:t>somatosphere.net</a:t>
            </a:r>
            <a:r>
              <a:rPr lang="en-US" sz="1100" dirty="0"/>
              <a:t>/2014/01/</a:t>
            </a:r>
            <a:r>
              <a:rPr lang="en-US" sz="1100" dirty="0" err="1"/>
              <a:t>eeg.html</a:t>
            </a:r>
            <a:endParaRPr lang="en-US" sz="1100" dirty="0"/>
          </a:p>
        </p:txBody>
      </p:sp>
    </p:spTree>
    <p:extLst>
      <p:ext uri="{BB962C8B-B14F-4D97-AF65-F5344CB8AC3E}">
        <p14:creationId xmlns:p14="http://schemas.microsoft.com/office/powerpoint/2010/main" val="1661541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299" y="709934"/>
            <a:ext cx="8825659" cy="706964"/>
          </a:xfrm>
        </p:spPr>
        <p:txBody>
          <a:bodyPr/>
          <a:lstStyle/>
          <a:p>
            <a:r>
              <a:rPr lang="en-US" sz="2800" dirty="0" smtClean="0"/>
              <a:t>EEG Frequency Spectrum </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98498271"/>
              </p:ext>
            </p:extLst>
          </p:nvPr>
        </p:nvGraphicFramePr>
        <p:xfrm>
          <a:off x="614854" y="1690121"/>
          <a:ext cx="10957036" cy="4992742"/>
        </p:xfrm>
        <a:graphic>
          <a:graphicData uri="http://schemas.openxmlformats.org/drawingml/2006/table">
            <a:tbl>
              <a:tblPr firstRow="1" bandRow="1">
                <a:tableStyleId>{5C22544A-7EE6-4342-B048-85BDC9FD1C3A}</a:tableStyleId>
              </a:tblPr>
              <a:tblGrid>
                <a:gridCol w="2739259"/>
                <a:gridCol w="2739259"/>
                <a:gridCol w="2739259"/>
                <a:gridCol w="2739259"/>
              </a:tblGrid>
              <a:tr h="458715">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1"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Waves</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1"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Frequencies per second</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1"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Amplitude in µV</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1"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Characteristics</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r>
              <a:tr h="1203298">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Beta-waves</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14 - 30</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5 - 50, </a:t>
                      </a:r>
                    </a:p>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mostly below 30 </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Sharp spike-waves over 35 Hz,</a:t>
                      </a:r>
                    </a:p>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Frontocentral, precentral &amp; posterior </a:t>
                      </a:r>
                    </a:p>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Criteria of light sleep stages</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r>
              <a:tr h="785422">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Alpha-waves</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8 - 13</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5 - 120,           mostly below 50</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Posterior-dominant, awake, eyes closed, mental inactivity, physical relaxation</a:t>
                      </a:r>
                      <a:r>
                        <a:rPr kumimoji="0" lang="en-US" altLang="en-US" sz="1600" b="0" i="0" u="none" strike="noStrike" cap="none" normalizeH="0" baseline="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 </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r>
              <a:tr h="1066623">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Theta-waves</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4 - 7</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20 - 100</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Strictly rhythmic or highly irregular </a:t>
                      </a:r>
                    </a:p>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Awake &amp; drowsiness or light sleep stages</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r>
              <a:tr h="811061">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Delta-waves</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0,5 - 3</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5 - 250</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Abnormality in waking adults,</a:t>
                      </a:r>
                      <a:endParaRPr kumimoji="0" lang="en-US" altLang="en-US" sz="1600" b="0"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endParaRPr>
                    </a:p>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Accompaniment of deep sleep</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r>
              <a:tr h="552703">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Gamma-waves</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31 - 60</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a:ln>
                            <a:noFill/>
                          </a:ln>
                          <a:solidFill>
                            <a:srgbClr val="000000"/>
                          </a:solidFill>
                          <a:effectLst/>
                          <a:latin typeface="Garamond" charset="0"/>
                          <a:ea typeface="Garamond" charset="0"/>
                          <a:cs typeface="Garamond" charset="0"/>
                          <a:sym typeface="Garamond" charset="0"/>
                        </a:rPr>
                        <a:t>-10</a:t>
                      </a:r>
                      <a:endParaRPr kumimoji="0" lang="en-US" altLang="en-US" sz="1600" b="0" i="0" u="none" strike="noStrike" cap="none" normalizeH="0" baseline="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c>
                  <a:txBody>
                    <a:bodyPr/>
                    <a:lstStyle>
                      <a:lvl1pPr>
                        <a:defRPr sz="1000">
                          <a:solidFill>
                            <a:srgbClr val="000000"/>
                          </a:solidFill>
                          <a:latin typeface="Helvetica" charset="0"/>
                          <a:ea typeface="Helvetica" charset="0"/>
                          <a:cs typeface="Helvetica" charset="0"/>
                          <a:sym typeface="Helvetica" charset="0"/>
                        </a:defRPr>
                      </a:lvl1pPr>
                      <a:lvl2pPr marL="228600">
                        <a:defRPr sz="1000">
                          <a:solidFill>
                            <a:srgbClr val="000000"/>
                          </a:solidFill>
                          <a:latin typeface="Helvetica" charset="0"/>
                          <a:ea typeface="Helvetica" charset="0"/>
                          <a:cs typeface="Helvetica" charset="0"/>
                          <a:sym typeface="Helvetica" charset="0"/>
                        </a:defRPr>
                      </a:lvl2pPr>
                      <a:lvl3pPr marL="457200">
                        <a:defRPr sz="1000">
                          <a:solidFill>
                            <a:srgbClr val="000000"/>
                          </a:solidFill>
                          <a:latin typeface="Helvetica" charset="0"/>
                          <a:ea typeface="Helvetica" charset="0"/>
                          <a:cs typeface="Helvetica" charset="0"/>
                          <a:sym typeface="Helvetica" charset="0"/>
                        </a:defRPr>
                      </a:lvl3pPr>
                      <a:lvl4pPr marL="685800">
                        <a:defRPr sz="1000">
                          <a:solidFill>
                            <a:srgbClr val="000000"/>
                          </a:solidFill>
                          <a:latin typeface="Helvetica" charset="0"/>
                          <a:ea typeface="Helvetica" charset="0"/>
                          <a:cs typeface="Helvetica" charset="0"/>
                          <a:sym typeface="Helvetica" charset="0"/>
                        </a:defRPr>
                      </a:lvl4pPr>
                      <a:lvl5pPr marL="914400">
                        <a:defRPr sz="10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000">
                          <a:solidFill>
                            <a:srgbClr val="000000"/>
                          </a:solidFill>
                          <a:latin typeface="Helvetica" charset="0"/>
                          <a:ea typeface="Helvetica" charset="0"/>
                          <a:cs typeface="Helvetica" charset="0"/>
                          <a:sym typeface="Helvetica" charset="0"/>
                        </a:defRPr>
                      </a:lvl9pPr>
                    </a:lstStyle>
                    <a:p>
                      <a:pPr marL="0" marR="0" lvl="0" indent="0" algn="l" defTabSz="914400" rtl="0" eaLnBrk="1" fontAlgn="base" latinLnBrk="0" hangingPunct="0">
                        <a:lnSpc>
                          <a:spcPct val="100000"/>
                        </a:lnSpc>
                        <a:spcBef>
                          <a:spcPts val="40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charset="0"/>
                          <a:ea typeface="Garamond" charset="0"/>
                          <a:cs typeface="Garamond" charset="0"/>
                          <a:sym typeface="Garamond" charset="0"/>
                        </a:rPr>
                        <a:t>Legality of appearance and site not well established</a:t>
                      </a:r>
                      <a:r>
                        <a:rPr kumimoji="0" lang="en-US" altLang="en-US" sz="1600" b="0" i="0" u="none" strike="noStrike" cap="none" normalizeH="0" baseline="0" dirty="0">
                          <a:ln>
                            <a:noFill/>
                          </a:ln>
                          <a:solidFill>
                            <a:srgbClr val="000000"/>
                          </a:solidFill>
                          <a:effectLst>
                            <a:outerShdw blurRad="38100" dist="38100" dir="2700000" algn="tl">
                              <a:srgbClr val="C0C0C0"/>
                            </a:outerShdw>
                          </a:effectLst>
                          <a:latin typeface="Garamond" charset="0"/>
                          <a:ea typeface="Garamond" charset="0"/>
                          <a:cs typeface="Garamond" charset="0"/>
                          <a:sym typeface="Garamond" charset="0"/>
                        </a:rPr>
                        <a:t> </a:t>
                      </a:r>
                      <a:endParaRPr kumimoji="0" lang="en-US" altLang="en-US" sz="1600" b="0" i="0" u="none" strike="noStrike" cap="none" normalizeH="0" baseline="0" dirty="0">
                        <a:ln>
                          <a:noFill/>
                        </a:ln>
                        <a:solidFill>
                          <a:srgbClr val="000000"/>
                        </a:solidFill>
                        <a:effectLst/>
                        <a:latin typeface="Helvetica" charset="0"/>
                        <a:ea typeface="Helvetica" charset="0"/>
                        <a:cs typeface="Helvetica" charset="0"/>
                        <a:sym typeface="Helvetica" charset="0"/>
                      </a:endParaRPr>
                    </a:p>
                  </a:txBody>
                  <a:tcPr marL="45718" marR="45718" marT="45718" marB="45718" horzOverflow="overflow"/>
                </a:tc>
              </a:tr>
            </a:tbl>
          </a:graphicData>
        </a:graphic>
      </p:graphicFrame>
      <p:sp>
        <p:nvSpPr>
          <p:cNvPr id="4" name="Slide Number Placeholder 3"/>
          <p:cNvSpPr>
            <a:spLocks noGrp="1"/>
          </p:cNvSpPr>
          <p:nvPr>
            <p:ph type="sldNum" sz="quarter" idx="12"/>
          </p:nvPr>
        </p:nvSpPr>
        <p:spPr/>
        <p:txBody>
          <a:bodyPr/>
          <a:lstStyle/>
          <a:p>
            <a:fld id="{D57F1E4F-1CFF-5643-939E-217C01CDF565}" type="slidenum">
              <a:rPr lang="en-US" sz="1800" smtClean="0"/>
              <a:pPr/>
              <a:t>9</a:t>
            </a:fld>
            <a:endParaRPr lang="en-US" sz="1800" dirty="0"/>
          </a:p>
        </p:txBody>
      </p:sp>
    </p:spTree>
    <p:extLst>
      <p:ext uri="{BB962C8B-B14F-4D97-AF65-F5344CB8AC3E}">
        <p14:creationId xmlns:p14="http://schemas.microsoft.com/office/powerpoint/2010/main" val="111474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Sitzungssaal">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TotalTime>
  <Words>2307</Words>
  <Application>Microsoft Office PowerPoint</Application>
  <PresentationFormat>Widescreen</PresentationFormat>
  <Paragraphs>416</Paragraphs>
  <Slides>41</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ＭＳ Ｐゴシック</vt:lpstr>
      <vt:lpstr>新細明體</vt:lpstr>
      <vt:lpstr>Arial</vt:lpstr>
      <vt:lpstr>Calibri</vt:lpstr>
      <vt:lpstr>Century Gothic</vt:lpstr>
      <vt:lpstr>Garamond</vt:lpstr>
      <vt:lpstr>Helvetica</vt:lpstr>
      <vt:lpstr>Trebuchet MS</vt:lpstr>
      <vt:lpstr>Trebuchet MS Bold</vt:lpstr>
      <vt:lpstr>Wingdings 3</vt:lpstr>
      <vt:lpstr>Ion-Sitzungssaal</vt:lpstr>
      <vt:lpstr>The Basis of MEG &amp; EEG</vt:lpstr>
      <vt:lpstr>Content</vt:lpstr>
      <vt:lpstr>Background</vt:lpstr>
      <vt:lpstr>Basic Features</vt:lpstr>
      <vt:lpstr>Recording Electrodes</vt:lpstr>
      <vt:lpstr>How is an electrical signal made?</vt:lpstr>
      <vt:lpstr>Pyramidal Neurons</vt:lpstr>
      <vt:lpstr>EEG Reading (Normal)</vt:lpstr>
      <vt:lpstr>EEG Frequency Spectrum </vt:lpstr>
      <vt:lpstr>Applications</vt:lpstr>
      <vt:lpstr>Epilepsy</vt:lpstr>
      <vt:lpstr>Abnormal EEG Reading</vt:lpstr>
      <vt:lpstr>Research </vt:lpstr>
      <vt:lpstr>General Introduction to M/EEG</vt:lpstr>
      <vt:lpstr>General Introduction to M/EEG</vt:lpstr>
      <vt:lpstr>General Introduction to M/EEG</vt:lpstr>
      <vt:lpstr>General Introduction to M/EEG</vt:lpstr>
      <vt:lpstr>Basics in MEG Neuroanatomy</vt:lpstr>
      <vt:lpstr>Basics in MEG</vt:lpstr>
      <vt:lpstr>Basics in MEG</vt:lpstr>
      <vt:lpstr>Basics in MEG - SQUID</vt:lpstr>
      <vt:lpstr>Basics in MEG</vt:lpstr>
      <vt:lpstr>Basics in MEG</vt:lpstr>
      <vt:lpstr>Basics in MEG</vt:lpstr>
      <vt:lpstr>Basics in MEG</vt:lpstr>
      <vt:lpstr>Basics in MEG</vt:lpstr>
      <vt:lpstr>MEG – Elektra Neuromag Vector View System</vt:lpstr>
      <vt:lpstr>MEG – More advanced</vt:lpstr>
      <vt:lpstr>Scientific problems &amp; questions</vt:lpstr>
      <vt:lpstr>Scientific problems &amp; questions</vt:lpstr>
      <vt:lpstr>Discussion</vt:lpstr>
      <vt:lpstr>Happy End</vt:lpstr>
      <vt:lpstr>Happy End</vt:lpstr>
      <vt:lpstr>Happy End</vt:lpstr>
      <vt:lpstr>Useful websites</vt:lpstr>
      <vt:lpstr>References - Literature</vt:lpstr>
      <vt:lpstr>References - EEG</vt:lpstr>
      <vt:lpstr>General Introduction to M/EEG</vt:lpstr>
      <vt:lpstr>Basics in MEG - Gradiometer</vt:lpstr>
      <vt:lpstr>MEG</vt:lpstr>
      <vt:lpstr>Preprocessing, Data Analysis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Eva</dc:creator>
  <cp:lastModifiedBy>Taposhri Ganguly</cp:lastModifiedBy>
  <cp:revision>257</cp:revision>
  <dcterms:created xsi:type="dcterms:W3CDTF">2014-06-04T08:20:03Z</dcterms:created>
  <dcterms:modified xsi:type="dcterms:W3CDTF">2016-02-19T11:58:49Z</dcterms:modified>
</cp:coreProperties>
</file>