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9" r:id="rId2"/>
  </p:sldMasterIdLst>
  <p:notesMasterIdLst>
    <p:notesMasterId r:id="rId43"/>
  </p:notesMasterIdLst>
  <p:sldIdLst>
    <p:sldId id="256" r:id="rId3"/>
    <p:sldId id="257" r:id="rId4"/>
    <p:sldId id="269" r:id="rId5"/>
    <p:sldId id="259" r:id="rId6"/>
    <p:sldId id="272" r:id="rId7"/>
    <p:sldId id="277" r:id="rId8"/>
    <p:sldId id="289" r:id="rId9"/>
    <p:sldId id="291" r:id="rId10"/>
    <p:sldId id="288" r:id="rId11"/>
    <p:sldId id="290" r:id="rId12"/>
    <p:sldId id="280" r:id="rId13"/>
    <p:sldId id="283" r:id="rId14"/>
    <p:sldId id="281" r:id="rId15"/>
    <p:sldId id="261" r:id="rId16"/>
    <p:sldId id="286" r:id="rId17"/>
    <p:sldId id="316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D8B"/>
    <a:srgbClr val="91D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86738" autoAdjust="0"/>
  </p:normalViewPr>
  <p:slideViewPr>
    <p:cSldViewPr>
      <p:cViewPr varScale="1">
        <p:scale>
          <a:sx n="68" d="100"/>
          <a:sy n="68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63.wmf"/><Relationship Id="rId5" Type="http://schemas.openxmlformats.org/officeDocument/2006/relationships/image" Target="../media/image64.e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w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78.wmf"/><Relationship Id="rId5" Type="http://schemas.openxmlformats.org/officeDocument/2006/relationships/image" Target="../media/image83.wmf"/><Relationship Id="rId4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30.emf"/><Relationship Id="rId4" Type="http://schemas.openxmlformats.org/officeDocument/2006/relationships/image" Target="../media/image46.emf"/><Relationship Id="rId9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2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EA7F-0B71-4720-A9BD-7E20305E3E5A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360D-EE0F-4C37-BF47-87CE2987BE2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71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69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64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28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769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16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23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50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66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our Data, </a:t>
            </a:r>
          </a:p>
          <a:p>
            <a:r>
              <a:rPr lang="en-US" dirty="0" smtClean="0"/>
              <a:t>We have a particular model m which has some parameters theta such as the location or orientation  of current sources in the brain.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CB79-B322-484E-896E-93509BBD0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8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dirty="0" err="1" smtClean="0"/>
              <a:t>pb</a:t>
            </a:r>
            <a:r>
              <a:rPr lang="en-US" dirty="0" smtClean="0"/>
              <a:t> defines the likelihood term, probability of the data given the</a:t>
            </a:r>
            <a:r>
              <a:rPr lang="en-US" baseline="0" dirty="0" smtClean="0"/>
              <a:t> parameters in a particular model, and priors that our model imposes on parameters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CB79-B322-484E-896E-93509BBD0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inverse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. Probability of the parameters given the data in a particular model and the model evidence In order to compare </a:t>
            </a:r>
            <a:r>
              <a:rPr lang="en-US" baseline="0" dirty="0" err="1" smtClean="0"/>
              <a:t>diffeent</a:t>
            </a:r>
            <a:r>
              <a:rPr lang="en-US" baseline="0" dirty="0" smtClean="0"/>
              <a:t> models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CB79-B322-484E-896E-93509BBD0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00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inverse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. Probability of the parameters given the data in a particular model and the model evidence In order to compare </a:t>
            </a:r>
            <a:r>
              <a:rPr lang="en-US" baseline="0" dirty="0" err="1" smtClean="0"/>
              <a:t>diffeent</a:t>
            </a:r>
            <a:r>
              <a:rPr lang="en-US" baseline="0" dirty="0" smtClean="0"/>
              <a:t> models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CB79-B322-484E-896E-93509BBD0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2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inverse 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. Probability of the parameters given the data in a particular model and the model evidence In order to compare </a:t>
            </a:r>
            <a:r>
              <a:rPr lang="en-US" baseline="0" dirty="0" err="1" smtClean="0"/>
              <a:t>diffeent</a:t>
            </a:r>
            <a:r>
              <a:rPr lang="en-US" baseline="0" dirty="0" smtClean="0"/>
              <a:t> models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8CB79-B322-484E-896E-93509BBD0E8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06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69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30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9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71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57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360D-EE0F-4C37-BF47-87CE2987BE2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20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5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4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6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11572-8817-4803-8C40-EF304D3DA51B}" type="datetimeFigureOut">
              <a:rPr lang="en-CA" smtClean="0"/>
              <a:pPr/>
              <a:t>2016-03-02</a:t>
            </a:fld>
            <a:endParaRPr lang="en-CA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0BA1BC-8AA7-4C41-862F-B4AFCA8FC56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76BBD0-4749-4243-977B-51D32C5F3C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51DDFA8-6DE6-9449-96B4-8FE9F83AB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5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0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9.emf"/><Relationship Id="rId18" Type="http://schemas.openxmlformats.org/officeDocument/2006/relationships/image" Target="../media/image40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emf"/><Relationship Id="rId5" Type="http://schemas.openxmlformats.org/officeDocument/2006/relationships/image" Target="../media/image34.jpeg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3.png"/><Relationship Id="rId9" Type="http://schemas.openxmlformats.org/officeDocument/2006/relationships/image" Target="../media/image37.emf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7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emf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6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emf"/><Relationship Id="rId2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5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5.wmf"/><Relationship Id="rId5" Type="http://schemas.openxmlformats.org/officeDocument/2006/relationships/image" Target="../media/image27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25.wmf"/><Relationship Id="rId4" Type="http://schemas.openxmlformats.org/officeDocument/2006/relationships/image" Target="../media/image26.png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27.png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6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4.jpeg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78.wmf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ly-cost.eu/sites/default/files/ppts/2ndTrSc/Niko%20Busch%20-%20Time%20frequency%20analysis%20of%20EEG%20data.pdf" TargetMode="External"/><Relationship Id="rId2" Type="http://schemas.openxmlformats.org/officeDocument/2006/relationships/hyperlink" Target="http://imaging.mrc-cbu.cam.ac.uk/meg/IntroEEGME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M/EEG: Statistical analysis and source localisation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Expert: Vladimir </a:t>
            </a:r>
            <a:r>
              <a:rPr lang="en-GB" dirty="0" err="1" smtClean="0"/>
              <a:t>Litvak</a:t>
            </a:r>
            <a:r>
              <a:rPr lang="en-GB" dirty="0" smtClean="0"/>
              <a:t>                                              </a:t>
            </a:r>
            <a:r>
              <a:rPr lang="en-GB" dirty="0" err="1" smtClean="0"/>
              <a:t>Mathilde</a:t>
            </a:r>
            <a:r>
              <a:rPr lang="en-GB" dirty="0" smtClean="0"/>
              <a:t> De </a:t>
            </a:r>
            <a:r>
              <a:rPr lang="en-GB" dirty="0" err="1" smtClean="0"/>
              <a:t>Kerangal</a:t>
            </a:r>
            <a:r>
              <a:rPr lang="en-GB" dirty="0" smtClean="0"/>
              <a:t> </a:t>
            </a:r>
          </a:p>
          <a:p>
            <a:r>
              <a:rPr lang="en-GB" dirty="0" smtClean="0"/>
              <a:t>&amp; Anne Löffler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616530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Methods for Dummies, March 2,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inference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Compare summary statistic images across conditions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Identify locations in space and time in </a:t>
            </a:r>
            <a:r>
              <a:rPr lang="en-GB" sz="2000" dirty="0"/>
              <a:t>which a reliable difference </a:t>
            </a:r>
            <a:r>
              <a:rPr lang="en-GB" sz="2000" dirty="0" smtClean="0"/>
              <a:t>occurs</a:t>
            </a:r>
            <a:endParaRPr lang="en-GB" sz="2000" dirty="0"/>
          </a:p>
        </p:txBody>
      </p:sp>
      <p:pic>
        <p:nvPicPr>
          <p:cNvPr id="167" name="image18.png"/>
          <p:cNvPicPr/>
          <p:nvPr/>
        </p:nvPicPr>
        <p:blipFill rotWithShape="1">
          <a:blip r:embed="rId3" cstate="print">
            <a:extLst/>
          </a:blip>
          <a:srcRect t="2150" b="50101"/>
          <a:stretch/>
        </p:blipFill>
        <p:spPr>
          <a:xfrm>
            <a:off x="251520" y="3100224"/>
            <a:ext cx="4140992" cy="319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18.png"/>
          <p:cNvPicPr/>
          <p:nvPr/>
        </p:nvPicPr>
        <p:blipFill rotWithShape="1">
          <a:blip r:embed="rId3" cstate="print">
            <a:extLst/>
          </a:blip>
          <a:srcRect t="49578"/>
          <a:stretch/>
        </p:blipFill>
        <p:spPr>
          <a:xfrm>
            <a:off x="4248496" y="2420888"/>
            <a:ext cx="4788000" cy="352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14416" t="41968" r="62104" b="45897"/>
          <a:stretch/>
        </p:blipFill>
        <p:spPr>
          <a:xfrm>
            <a:off x="971600" y="2276872"/>
            <a:ext cx="2448272" cy="71180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129938" y="2520000"/>
            <a:ext cx="1065798" cy="16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63214" y="6577607"/>
            <a:ext cx="1572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Litvak </a:t>
            </a: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en-GB" alt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al., 2011)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Frequency analysis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Neural oscillations</a:t>
            </a:r>
          </a:p>
          <a:p>
            <a:r>
              <a:rPr lang="en-GB" sz="2000" dirty="0"/>
              <a:t>Transform signal from the time domain into the </a:t>
            </a:r>
            <a:r>
              <a:rPr lang="en-GB" sz="2000" dirty="0" smtClean="0"/>
              <a:t>frequency domain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000" b="1" u="sng" dirty="0"/>
              <a:t>Fourier transform:</a:t>
            </a:r>
            <a:r>
              <a:rPr lang="en-CA" sz="2000" dirty="0"/>
              <a:t> </a:t>
            </a:r>
            <a:r>
              <a:rPr lang="en-CA" sz="2000" dirty="0" smtClean="0"/>
              <a:t>any </a:t>
            </a:r>
            <a:r>
              <a:rPr lang="en-CA" sz="2000" dirty="0"/>
              <a:t>signal can be expressed as a combination of different sine waves, each with its own frequency, amplitude and phase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CA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30103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73216"/>
            <a:ext cx="34122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417" y="3213240"/>
            <a:ext cx="429138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2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Which frequencies contain the signal’s power (energy per unit time)?</a:t>
            </a:r>
          </a:p>
          <a:p>
            <a:r>
              <a:rPr lang="en-GB" sz="2000" dirty="0" smtClean="0"/>
              <a:t>E.g., stages of sleep:</a:t>
            </a:r>
            <a:endParaRPr lang="en-GB" sz="2000" dirty="0"/>
          </a:p>
        </p:txBody>
      </p:sp>
      <p:sp>
        <p:nvSpPr>
          <p:cNvPr id="5" name="Rechteck 4"/>
          <p:cNvSpPr/>
          <p:nvPr/>
        </p:nvSpPr>
        <p:spPr>
          <a:xfrm>
            <a:off x="2123728" y="2636912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268" name="Picture 4" descr="http://www.jpp.krakow.pl/journal/archive/11_06_s11/gfx/rys03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88653"/>
            <a:ext cx="5076825" cy="3676651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3131840" y="63720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Smietanowski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 et al., 2006)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Short-time Fourier transform (STFT)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Discrete Fourier transform requires stationary signal </a:t>
            </a:r>
            <a:endParaRPr lang="en-GB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sym typeface="Wingdings" panose="05000000000000000000" pitchFamily="2" charset="2"/>
              </a:rPr>
              <a:t>N</a:t>
            </a:r>
            <a:r>
              <a:rPr lang="en-GB" sz="1800" dirty="0" smtClean="0">
                <a:sym typeface="Wingdings" panose="05000000000000000000" pitchFamily="2" charset="2"/>
              </a:rPr>
              <a:t>o </a:t>
            </a:r>
            <a:r>
              <a:rPr lang="en-GB" sz="1800" dirty="0">
                <a:sym typeface="Wingdings" panose="05000000000000000000" pitchFamily="2" charset="2"/>
              </a:rPr>
              <a:t>temporal information</a:t>
            </a:r>
          </a:p>
          <a:p>
            <a:endParaRPr lang="en-US" sz="2000" dirty="0" smtClean="0"/>
          </a:p>
          <a:p>
            <a:pPr marL="68580" indent="-342900">
              <a:buFont typeface="Arial" pitchFamily="34" charset="0"/>
              <a:buChar char="•"/>
            </a:pPr>
            <a:r>
              <a:rPr lang="en-GB" sz="2000" dirty="0" smtClean="0"/>
              <a:t>STFT allows </a:t>
            </a:r>
            <a:r>
              <a:rPr lang="en-GB" sz="2000" dirty="0"/>
              <a:t>for analysis of very short time windows</a:t>
            </a:r>
          </a:p>
          <a:p>
            <a:pPr lvl="1"/>
            <a:r>
              <a:rPr lang="en-US" sz="1800" dirty="0" smtClean="0"/>
              <a:t>Uses a sliding window in time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calculates Fourier transform of these snippets of time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Time-Frequency analysis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1026" name="Picture 2" descr="http://recognize-speech.com/images/julian/wavelet_based_features/stft_ti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54" y="3705199"/>
            <a:ext cx="56959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Time-frequency analysis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Oscillations in a specific frequency band at a specific time</a:t>
            </a:r>
          </a:p>
          <a:p>
            <a:r>
              <a:rPr lang="en-GB" sz="2000" dirty="0" smtClean="0"/>
              <a:t>E.g., event-related synchronization (ERS) and desynchronization (ERD)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7391" t="32110" r="31035" b="29500"/>
          <a:stretch>
            <a:fillRect/>
          </a:stretch>
        </p:blipFill>
        <p:spPr bwMode="auto">
          <a:xfrm>
            <a:off x="952931" y="2673320"/>
            <a:ext cx="7003445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131840" y="64440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Kilner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, 2010)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Time-frequency analyses in SPM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Problem: time-frequency data = 4D (time x frequency x space x space)</a:t>
            </a:r>
          </a:p>
          <a:p>
            <a:r>
              <a:rPr lang="en-GB" sz="2000" dirty="0" smtClean="0"/>
              <a:t>Topological inference possible for multiple dimensions, but in SPM max. 3D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Dimension reduction </a:t>
            </a:r>
            <a:r>
              <a:rPr lang="en-GB" sz="2000" dirty="0" smtClean="0">
                <a:sym typeface="Wingdings" pitchFamily="2" charset="2"/>
              </a:rPr>
              <a:t>required to create single summary statistic image</a:t>
            </a:r>
            <a:endParaRPr lang="en-GB" sz="2000" dirty="0" smtClean="0"/>
          </a:p>
          <a:p>
            <a:pPr lvl="1"/>
            <a:r>
              <a:rPr lang="en-GB" sz="1600" u="sng" dirty="0" smtClean="0"/>
              <a:t>If location known a prior</a:t>
            </a:r>
            <a:r>
              <a:rPr lang="en-GB" sz="1600" dirty="0" smtClean="0"/>
              <a:t>: time-frequency maps for a single channel (2D)</a:t>
            </a:r>
          </a:p>
          <a:p>
            <a:pPr lvl="1"/>
            <a:r>
              <a:rPr lang="en-GB" sz="1600" u="sng" dirty="0" smtClean="0"/>
              <a:t>If frequency band known a priori:</a:t>
            </a:r>
            <a:r>
              <a:rPr lang="en-GB" sz="1600" dirty="0" smtClean="0"/>
              <a:t> average across frequency band </a:t>
            </a:r>
          </a:p>
          <a:p>
            <a:pPr marL="979488" lvl="2">
              <a:buFont typeface="Wingdings" pitchFamily="2" charset="2"/>
              <a:buChar char="Ø"/>
            </a:pPr>
            <a:r>
              <a:rPr lang="en-GB" sz="1200" dirty="0" smtClean="0">
                <a:sym typeface="Wingdings" pitchFamily="2" charset="2"/>
              </a:rPr>
              <a:t>How does power change over space and time (3D)?</a:t>
            </a:r>
            <a:endParaRPr lang="en-GB" sz="1200" dirty="0" smtClean="0"/>
          </a:p>
        </p:txBody>
      </p:sp>
      <p:grpSp>
        <p:nvGrpSpPr>
          <p:cNvPr id="26" name="Gruppieren 25"/>
          <p:cNvGrpSpPr/>
          <p:nvPr/>
        </p:nvGrpSpPr>
        <p:grpSpPr>
          <a:xfrm>
            <a:off x="3491880" y="3933056"/>
            <a:ext cx="5220072" cy="2376264"/>
            <a:chOff x="3563888" y="4355812"/>
            <a:chExt cx="5220072" cy="237626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3563888" y="4355812"/>
              <a:ext cx="5220072" cy="2376264"/>
              <a:chOff x="3059832" y="4283804"/>
              <a:chExt cx="5220072" cy="2376264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3059832" y="4283804"/>
                <a:ext cx="5220072" cy="2376264"/>
                <a:chOff x="-2340768" y="6444044"/>
                <a:chExt cx="5220072" cy="2376264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189" t="50813" r="29722" b="23594"/>
                <a:stretch>
                  <a:fillRect/>
                </a:stretch>
              </p:blipFill>
              <p:spPr bwMode="auto">
                <a:xfrm>
                  <a:off x="395536" y="6858000"/>
                  <a:ext cx="2483768" cy="1872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" name="Gruppieren 11"/>
                <p:cNvGrpSpPr/>
                <p:nvPr/>
              </p:nvGrpSpPr>
              <p:grpSpPr>
                <a:xfrm>
                  <a:off x="-2340768" y="6444044"/>
                  <a:ext cx="2483768" cy="2376264"/>
                  <a:chOff x="-2340768" y="6560676"/>
                  <a:chExt cx="2483768" cy="2376264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1189" t="19923" r="29722" b="50172"/>
                  <a:stretch>
                    <a:fillRect/>
                  </a:stretch>
                </p:blipFill>
                <p:spPr bwMode="auto">
                  <a:xfrm>
                    <a:off x="-2340768" y="6632684"/>
                    <a:ext cx="2483768" cy="21876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Abgerundetes Rechteck 9"/>
                  <p:cNvSpPr/>
                  <p:nvPr/>
                </p:nvSpPr>
                <p:spPr>
                  <a:xfrm>
                    <a:off x="-2268760" y="6560676"/>
                    <a:ext cx="432048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1" name="Abgerundetes Rechteck 10"/>
                  <p:cNvSpPr/>
                  <p:nvPr/>
                </p:nvSpPr>
                <p:spPr>
                  <a:xfrm>
                    <a:off x="-2196752" y="8576900"/>
                    <a:ext cx="432048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  <p:cxnSp>
            <p:nvCxnSpPr>
              <p:cNvPr id="22" name="Gerade Verbindung mit Pfeil 21"/>
              <p:cNvCxnSpPr/>
              <p:nvPr/>
            </p:nvCxnSpPr>
            <p:spPr>
              <a:xfrm>
                <a:off x="3707904" y="5651956"/>
                <a:ext cx="2483768" cy="7920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24"/>
            <p:cNvSpPr txBox="1"/>
            <p:nvPr/>
          </p:nvSpPr>
          <p:spPr>
            <a:xfrm>
              <a:off x="4211960" y="441852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15-30 Hz</a:t>
              </a:r>
              <a:endParaRPr lang="en-CA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4860032" y="63813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Kilner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CA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, 2010)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36"/>
          <p:cNvGrpSpPr/>
          <p:nvPr/>
        </p:nvGrpSpPr>
        <p:grpSpPr>
          <a:xfrm>
            <a:off x="755576" y="3861048"/>
            <a:ext cx="1800000" cy="2412000"/>
            <a:chOff x="5518568" y="3645024"/>
            <a:chExt cx="2365800" cy="3312308"/>
          </a:xfrm>
        </p:grpSpPr>
        <p:grpSp>
          <p:nvGrpSpPr>
            <p:cNvPr id="16" name="Group 28"/>
            <p:cNvGrpSpPr/>
            <p:nvPr/>
          </p:nvGrpSpPr>
          <p:grpSpPr>
            <a:xfrm>
              <a:off x="5518568" y="3645024"/>
              <a:ext cx="2257696" cy="1872606"/>
              <a:chOff x="5518568" y="4835698"/>
              <a:chExt cx="2257696" cy="1872606"/>
            </a:xfrm>
          </p:grpSpPr>
          <p:pic>
            <p:nvPicPr>
              <p:cNvPr id="27" name="image17.png"/>
              <p:cNvPicPr/>
              <p:nvPr/>
            </p:nvPicPr>
            <p:blipFill rotWithShape="1">
              <a:blip r:embed="rId4" cstate="print">
                <a:extLst/>
              </a:blip>
              <a:srcRect l="58589" t="4495" r="24572" b="63266"/>
              <a:stretch/>
            </p:blipFill>
            <p:spPr>
              <a:xfrm>
                <a:off x="5518568" y="4835698"/>
                <a:ext cx="1080000" cy="180000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17.png"/>
              <p:cNvPicPr/>
              <p:nvPr/>
            </p:nvPicPr>
            <p:blipFill rotWithShape="1">
              <a:blip r:embed="rId4" cstate="print">
                <a:extLst/>
              </a:blip>
              <a:srcRect l="75494" t="8883" r="16210" b="63266"/>
              <a:stretch/>
            </p:blipFill>
            <p:spPr>
              <a:xfrm>
                <a:off x="6948264" y="4908304"/>
                <a:ext cx="828000" cy="1800000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30" name="Straight Arrow Connector 25"/>
              <p:cNvCxnSpPr/>
              <p:nvPr/>
            </p:nvCxnSpPr>
            <p:spPr>
              <a:xfrm flipV="1">
                <a:off x="6859466" y="4941168"/>
                <a:ext cx="0" cy="1694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26"/>
              <p:cNvSpPr txBox="1"/>
              <p:nvPr/>
            </p:nvSpPr>
            <p:spPr>
              <a:xfrm rot="16200000">
                <a:off x="6163082" y="5698461"/>
                <a:ext cx="1024323" cy="48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time</a:t>
                </a:r>
                <a:endParaRPr lang="en-GB" dirty="0"/>
              </a:p>
            </p:txBody>
          </p:sp>
        </p:grpSp>
        <p:grpSp>
          <p:nvGrpSpPr>
            <p:cNvPr id="17" name="Group 35"/>
            <p:cNvGrpSpPr/>
            <p:nvPr/>
          </p:nvGrpSpPr>
          <p:grpSpPr>
            <a:xfrm>
              <a:off x="6559636" y="5517232"/>
              <a:ext cx="1324732" cy="1440100"/>
              <a:chOff x="6559636" y="5517232"/>
              <a:chExt cx="1324732" cy="1440100"/>
            </a:xfrm>
          </p:grpSpPr>
          <p:pic>
            <p:nvPicPr>
              <p:cNvPr id="18" name="Picture 2" descr="pasted-image.t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31" t="10191" r="1285" b="73124"/>
              <a:stretch/>
            </p:blipFill>
            <p:spPr bwMode="auto">
              <a:xfrm>
                <a:off x="6948263" y="5517232"/>
                <a:ext cx="792089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30"/>
              <p:cNvCxnSpPr/>
              <p:nvPr/>
            </p:nvCxnSpPr>
            <p:spPr>
              <a:xfrm>
                <a:off x="6948368" y="6647790"/>
                <a:ext cx="936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32"/>
              <p:cNvCxnSpPr/>
              <p:nvPr/>
            </p:nvCxnSpPr>
            <p:spPr>
              <a:xfrm flipH="1" flipV="1">
                <a:off x="6876256" y="5661248"/>
                <a:ext cx="0" cy="936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33"/>
              <p:cNvSpPr txBox="1"/>
              <p:nvPr/>
            </p:nvSpPr>
            <p:spPr>
              <a:xfrm>
                <a:off x="7200000" y="65880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23" name="TextBox 34"/>
              <p:cNvSpPr txBox="1"/>
              <p:nvPr/>
            </p:nvSpPr>
            <p:spPr>
              <a:xfrm>
                <a:off x="6559636" y="59400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88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GB" dirty="0" smtClean="0"/>
              <a:t>localisation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ym typeface="Wingdings" pitchFamily="2" charset="2"/>
              </a:rPr>
              <a:t>Is signal at a given electrode/sensor related    to a specific task?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2400" dirty="0" smtClean="0">
                <a:sym typeface="Wingdings" pitchFamily="2" charset="2"/>
              </a:rPr>
              <a:t>  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400" dirty="0" smtClean="0">
                <a:sym typeface="Wingdings" pitchFamily="2" charset="2"/>
              </a:rPr>
              <a:t>Where in the brain is this signal generated?</a:t>
            </a:r>
            <a:endParaRPr lang="en-CA" sz="2400" dirty="0"/>
          </a:p>
        </p:txBody>
      </p:sp>
      <p:grpSp>
        <p:nvGrpSpPr>
          <p:cNvPr id="4" name="Gruppieren 8"/>
          <p:cNvGrpSpPr/>
          <p:nvPr/>
        </p:nvGrpSpPr>
        <p:grpSpPr>
          <a:xfrm>
            <a:off x="1619672" y="2926685"/>
            <a:ext cx="6408712" cy="2700000"/>
            <a:chOff x="1619672" y="3861048"/>
            <a:chExt cx="6408712" cy="2700000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4899" t="23318" b="33156"/>
            <a:stretch>
              <a:fillRect/>
            </a:stretch>
          </p:blipFill>
          <p:spPr bwMode="auto">
            <a:xfrm>
              <a:off x="1619672" y="3861048"/>
              <a:ext cx="6408712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3779912" y="4374976"/>
              <a:ext cx="151216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nverse problem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744000" y="5803523"/>
              <a:ext cx="14400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orward problem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63968" y="5590981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sensor-level analysis</a:t>
            </a:r>
            <a:endParaRPr lang="en-CA" dirty="0"/>
          </a:p>
        </p:txBody>
      </p:sp>
      <p:sp>
        <p:nvSpPr>
          <p:cNvPr id="11" name="Textfeld 10"/>
          <p:cNvSpPr txBox="1"/>
          <p:nvPr/>
        </p:nvSpPr>
        <p:spPr>
          <a:xfrm>
            <a:off x="5292080" y="5590981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source-level analysis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3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922566"/>
              </p:ext>
            </p:extLst>
          </p:nvPr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56004"/>
              </p:ext>
            </p:extLst>
          </p:nvPr>
        </p:nvGraphicFramePr>
        <p:xfrm>
          <a:off x="649288" y="4978400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978400"/>
                        <a:ext cx="3095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0" imgW="164957" imgH="139579" progId="Equation.3">
                  <p:embed/>
                </p:oleObj>
              </mc:Choice>
              <mc:Fallback>
                <p:oleObj name="Equation" r:id="rId10" imgW="164957" imgH="13957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2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AutoShape 17"/>
          <p:cNvCxnSpPr>
            <a:cxnSpLocks noChangeShapeType="1"/>
          </p:cNvCxnSpPr>
          <p:nvPr/>
        </p:nvCxnSpPr>
        <p:spPr bwMode="auto">
          <a:xfrm rot="5400000" flipV="1">
            <a:off x="4691063" y="398463"/>
            <a:ext cx="130175" cy="4733925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3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51200" y="1103313"/>
            <a:ext cx="28035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</a:t>
            </a:r>
            <a:endParaRPr lang="en-GB" sz="24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8283"/>
              </p:ext>
            </p:extLst>
          </p:nvPr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1256"/>
              </p:ext>
            </p:extLst>
          </p:nvPr>
        </p:nvGraphicFramePr>
        <p:xfrm>
          <a:off x="649288" y="4978400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978400"/>
                        <a:ext cx="3095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0" imgW="164957" imgH="139579" progId="Equation.3">
                  <p:embed/>
                </p:oleObj>
              </mc:Choice>
              <mc:Fallback>
                <p:oleObj name="Equation" r:id="rId10" imgW="164957" imgH="13957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AutoShape 17"/>
          <p:cNvCxnSpPr>
            <a:cxnSpLocks noChangeShapeType="1"/>
          </p:cNvCxnSpPr>
          <p:nvPr/>
        </p:nvCxnSpPr>
        <p:spPr bwMode="auto">
          <a:xfrm rot="5400000" flipV="1">
            <a:off x="4691063" y="398463"/>
            <a:ext cx="130175" cy="4733925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/>
          <p:cNvCxnSpPr>
            <a:cxnSpLocks noChangeShapeType="1"/>
          </p:cNvCxnSpPr>
          <p:nvPr/>
        </p:nvCxnSpPr>
        <p:spPr bwMode="auto">
          <a:xfrm rot="16200000" flipV="1">
            <a:off x="4735513" y="2316163"/>
            <a:ext cx="41275" cy="4733925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3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51200" y="1103313"/>
            <a:ext cx="28035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</a:t>
            </a:r>
            <a:endParaRPr lang="en-GB" sz="24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498850" y="5913438"/>
            <a:ext cx="222639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24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04686"/>
              </p:ext>
            </p:extLst>
          </p:nvPr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32289"/>
              </p:ext>
            </p:extLst>
          </p:nvPr>
        </p:nvGraphicFramePr>
        <p:xfrm>
          <a:off x="649288" y="4978400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978400"/>
                        <a:ext cx="3095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0" imgW="164957" imgH="139579" progId="Equation.3">
                  <p:embed/>
                </p:oleObj>
              </mc:Choice>
              <mc:Fallback>
                <p:oleObj name="Equation" r:id="rId10" imgW="164957" imgH="13957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 in M/EEG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sym typeface="Wingdings" pitchFamily="2" charset="2"/>
              </a:rPr>
              <a:t>Is signal at a given electrode/sensor related    to a specific task?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arenR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2400" dirty="0" smtClean="0">
                <a:sym typeface="Wingdings" pitchFamily="2" charset="2"/>
              </a:rPr>
              <a:t>  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400" dirty="0" smtClean="0">
                <a:sym typeface="Wingdings" pitchFamily="2" charset="2"/>
              </a:rPr>
              <a:t>Where in the brain is this signal generated?</a:t>
            </a:r>
            <a:endParaRPr lang="en-CA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619672" y="2926685"/>
            <a:ext cx="6408712" cy="2700000"/>
            <a:chOff x="1619672" y="3861048"/>
            <a:chExt cx="6408712" cy="2700000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4899" t="23318" b="33156"/>
            <a:stretch>
              <a:fillRect/>
            </a:stretch>
          </p:blipFill>
          <p:spPr bwMode="auto">
            <a:xfrm>
              <a:off x="1619672" y="3861048"/>
              <a:ext cx="6408712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3707904" y="4478923"/>
              <a:ext cx="158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91DFBA"/>
                  </a:solidFill>
                </a:rPr>
                <a:t>i</a:t>
              </a:r>
              <a:r>
                <a:rPr lang="en-US" sz="1600" b="1" dirty="0" smtClean="0">
                  <a:solidFill>
                    <a:srgbClr val="91DFBA"/>
                  </a:solidFill>
                </a:rPr>
                <a:t>nverse problem</a:t>
              </a:r>
              <a:endParaRPr lang="en-CA" sz="1600" b="1" dirty="0">
                <a:solidFill>
                  <a:srgbClr val="91DFBA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600072" y="5949280"/>
              <a:ext cx="162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D58D8B"/>
                  </a:solidFill>
                </a:rPr>
                <a:t>f</a:t>
              </a:r>
              <a:r>
                <a:rPr lang="en-US" sz="1600" b="1" dirty="0" smtClean="0">
                  <a:solidFill>
                    <a:srgbClr val="D58D8B"/>
                  </a:solidFill>
                </a:rPr>
                <a:t>orward problem</a:t>
              </a:r>
              <a:endParaRPr lang="en-CA" sz="1600" b="1" dirty="0">
                <a:solidFill>
                  <a:srgbClr val="D58D8B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63968" y="5590981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sensor-level analysis</a:t>
            </a:r>
            <a:endParaRPr lang="en-CA" dirty="0"/>
          </a:p>
        </p:txBody>
      </p:sp>
      <p:sp>
        <p:nvSpPr>
          <p:cNvPr id="11" name="Textfeld 10"/>
          <p:cNvSpPr txBox="1"/>
          <p:nvPr/>
        </p:nvSpPr>
        <p:spPr>
          <a:xfrm>
            <a:off x="5292080" y="5590981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source-level analysis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5425484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 : Formulation 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81394"/>
              </p:ext>
            </p:extLst>
          </p:nvPr>
        </p:nvGraphicFramePr>
        <p:xfrm>
          <a:off x="3290888" y="1267481"/>
          <a:ext cx="27733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676440" imgH="219240" progId="Equation.3">
                  <p:embed/>
                </p:oleObj>
              </mc:Choice>
              <mc:Fallback>
                <p:oleObj name="Equation" r:id="rId3" imgW="676440" imgH="219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1267481"/>
                        <a:ext cx="277336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cteur droit avec flèche 48"/>
          <p:cNvCxnSpPr/>
          <p:nvPr/>
        </p:nvCxnSpPr>
        <p:spPr>
          <a:xfrm flipH="1">
            <a:off x="2547333" y="2039668"/>
            <a:ext cx="743555" cy="540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1974049" y="2613638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data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2958929" y="2637788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forward</a:t>
            </a:r>
          </a:p>
          <a:p>
            <a:pPr defTabSz="457200"/>
            <a:r>
              <a:rPr lang="en-GB" dirty="0">
                <a:solidFill>
                  <a:prstClr val="black"/>
                </a:solidFill>
              </a:rPr>
              <a:t>operator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2" name="Connecteur droit avec flèche 61"/>
          <p:cNvCxnSpPr/>
          <p:nvPr/>
        </p:nvCxnSpPr>
        <p:spPr>
          <a:xfrm flipH="1">
            <a:off x="3635620" y="2098775"/>
            <a:ext cx="628033" cy="539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84138" y="1637368"/>
          <a:ext cx="3032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165240" imgH="279360" progId="Equation.3">
                  <p:embed/>
                </p:oleObj>
              </mc:Choice>
              <mc:Fallback>
                <p:oleObj name="Equation" r:id="rId5" imgW="16524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637368"/>
                        <a:ext cx="3032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127000" y="2086631"/>
          <a:ext cx="2651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Équation" r:id="rId7" imgW="139680" imgH="190440" progId="Equation.3">
                  <p:embed/>
                </p:oleObj>
              </mc:Choice>
              <mc:Fallback>
                <p:oleObj name="Équation" r:id="rId7" imgW="1396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2086631"/>
                        <a:ext cx="2651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01625" y="1729443"/>
            <a:ext cx="126658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Orientation</a:t>
            </a:r>
            <a:endParaRPr lang="en-GB" dirty="0">
              <a:solidFill>
                <a:prstClr val="black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36550" y="2164418"/>
            <a:ext cx="1150938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Location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27" name="Connecteur droit avec flèche 61"/>
          <p:cNvCxnSpPr/>
          <p:nvPr/>
        </p:nvCxnSpPr>
        <p:spPr>
          <a:xfrm>
            <a:off x="5288312" y="2171728"/>
            <a:ext cx="0" cy="536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4199929" y="2764760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fr-FR" dirty="0" smtClean="0">
                <a:solidFill>
                  <a:prstClr val="black"/>
                </a:solidFill>
              </a:rPr>
              <a:t>Sources </a:t>
            </a:r>
            <a:r>
              <a:rPr lang="fr-FR" dirty="0" err="1">
                <a:solidFill>
                  <a:prstClr val="black"/>
                </a:solidFill>
              </a:rPr>
              <a:t>p</a:t>
            </a:r>
            <a:r>
              <a:rPr lang="fr-FR" dirty="0" err="1" smtClean="0">
                <a:solidFill>
                  <a:prstClr val="black"/>
                </a:solidFill>
              </a:rPr>
              <a:t>arameters</a:t>
            </a:r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29" name="Connecteur droit avec flèche 61"/>
          <p:cNvCxnSpPr/>
          <p:nvPr/>
        </p:nvCxnSpPr>
        <p:spPr>
          <a:xfrm flipH="1">
            <a:off x="4842830" y="2164418"/>
            <a:ext cx="918878" cy="731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5425484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 : Formulation 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10582"/>
              </p:ext>
            </p:extLst>
          </p:nvPr>
        </p:nvGraphicFramePr>
        <p:xfrm>
          <a:off x="1814505" y="3749702"/>
          <a:ext cx="3190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177840" imgH="241200" progId="Equation.3">
                  <p:embed/>
                </p:oleObj>
              </mc:Choice>
              <mc:Fallback>
                <p:oleObj name="Equation" r:id="rId3" imgW="177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05" y="3749702"/>
                        <a:ext cx="3190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2113" y="3749702"/>
            <a:ext cx="7477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				depends on : - location (orientation) of sensors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		       				       - geometry of the head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		      			                - conductivity of the head (source space)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			Can have analytic or numeric form.</a:t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81394"/>
              </p:ext>
            </p:extLst>
          </p:nvPr>
        </p:nvGraphicFramePr>
        <p:xfrm>
          <a:off x="3290888" y="1267481"/>
          <a:ext cx="27733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676440" imgH="219240" progId="Equation.3">
                  <p:embed/>
                </p:oleObj>
              </mc:Choice>
              <mc:Fallback>
                <p:oleObj name="Equation" r:id="rId5" imgW="676440" imgH="219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1267481"/>
                        <a:ext cx="277336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necteur droit avec flèche 48"/>
          <p:cNvCxnSpPr/>
          <p:nvPr/>
        </p:nvCxnSpPr>
        <p:spPr>
          <a:xfrm flipH="1">
            <a:off x="2547333" y="2039668"/>
            <a:ext cx="743555" cy="540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1974049" y="2613638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data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2958929" y="2637788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forward</a:t>
            </a:r>
          </a:p>
          <a:p>
            <a:pPr defTabSz="457200"/>
            <a:r>
              <a:rPr lang="en-GB" dirty="0">
                <a:solidFill>
                  <a:prstClr val="black"/>
                </a:solidFill>
              </a:rPr>
              <a:t>operator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42" name="Connecteur droit avec flèche 61"/>
          <p:cNvCxnSpPr/>
          <p:nvPr/>
        </p:nvCxnSpPr>
        <p:spPr>
          <a:xfrm flipH="1">
            <a:off x="3635620" y="2098775"/>
            <a:ext cx="628033" cy="539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"/>
          <p:cNvGraphicFramePr>
            <a:graphicFrameLocks noChangeAspect="1"/>
          </p:cNvGraphicFramePr>
          <p:nvPr/>
        </p:nvGraphicFramePr>
        <p:xfrm>
          <a:off x="84138" y="1637368"/>
          <a:ext cx="3032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165240" imgH="279360" progId="Equation.3">
                  <p:embed/>
                </p:oleObj>
              </mc:Choice>
              <mc:Fallback>
                <p:oleObj name="Equation" r:id="rId7" imgW="16524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637368"/>
                        <a:ext cx="3032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127000" y="2086631"/>
          <a:ext cx="2651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Équation" r:id="rId9" imgW="139680" imgH="190440" progId="Equation.3">
                  <p:embed/>
                </p:oleObj>
              </mc:Choice>
              <mc:Fallback>
                <p:oleObj name="Équation" r:id="rId9" imgW="1396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2086631"/>
                        <a:ext cx="2651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301625" y="1729443"/>
            <a:ext cx="126658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Orientation</a:t>
            </a:r>
            <a:endParaRPr lang="en-GB" dirty="0">
              <a:solidFill>
                <a:prstClr val="black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36550" y="2164418"/>
            <a:ext cx="1150938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Location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47" name="Connecteur droit avec flèche 61"/>
          <p:cNvCxnSpPr/>
          <p:nvPr/>
        </p:nvCxnSpPr>
        <p:spPr>
          <a:xfrm>
            <a:off x="5288312" y="2171728"/>
            <a:ext cx="0" cy="536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4199929" y="2764760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fr-FR" dirty="0" smtClean="0">
                <a:solidFill>
                  <a:prstClr val="black"/>
                </a:solidFill>
              </a:rPr>
              <a:t>Sources </a:t>
            </a:r>
            <a:r>
              <a:rPr lang="fr-FR" dirty="0" err="1">
                <a:solidFill>
                  <a:prstClr val="black"/>
                </a:solidFill>
              </a:rPr>
              <a:t>p</a:t>
            </a:r>
            <a:r>
              <a:rPr lang="fr-FR" dirty="0" err="1" smtClean="0">
                <a:solidFill>
                  <a:prstClr val="black"/>
                </a:solidFill>
              </a:rPr>
              <a:t>arameters</a:t>
            </a:r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49" name="Connecteur droit avec flèche 61"/>
          <p:cNvCxnSpPr/>
          <p:nvPr/>
        </p:nvCxnSpPr>
        <p:spPr>
          <a:xfrm flipH="1">
            <a:off x="4842830" y="2164418"/>
            <a:ext cx="918878" cy="731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513834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Source model - current dipole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331" y="1081650"/>
            <a:ext cx="1633510" cy="2266164"/>
          </a:xfrm>
          <a:prstGeom prst="rect">
            <a:avLst/>
          </a:prstGeom>
        </p:spPr>
      </p:pic>
      <p:grpSp>
        <p:nvGrpSpPr>
          <p:cNvPr id="2" name="Groupe 48"/>
          <p:cNvGrpSpPr>
            <a:grpSpLocks/>
          </p:cNvGrpSpPr>
          <p:nvPr/>
        </p:nvGrpSpPr>
        <p:grpSpPr bwMode="auto">
          <a:xfrm>
            <a:off x="4097338" y="1201737"/>
            <a:ext cx="684212" cy="969963"/>
            <a:chOff x="7234238" y="4076700"/>
            <a:chExt cx="684213" cy="969963"/>
          </a:xfrm>
        </p:grpSpPr>
        <p:pic>
          <p:nvPicPr>
            <p:cNvPr id="9" name="Picture 14" descr="Fig0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5" r="11688" b="11212"/>
            <a:stretch>
              <a:fillRect/>
            </a:stretch>
          </p:blipFill>
          <p:spPr bwMode="auto">
            <a:xfrm>
              <a:off x="7234238" y="4076700"/>
              <a:ext cx="684213" cy="96996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453314" y="4597400"/>
              <a:ext cx="92075" cy="242888"/>
            </a:xfrm>
            <a:prstGeom prst="rect">
              <a:avLst/>
            </a:prstGeom>
            <a:noFill/>
            <a:ln w="1905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9" descr="Cortex-Lay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r="25229"/>
          <a:stretch>
            <a:fillRect/>
          </a:stretch>
        </p:blipFill>
        <p:spPr bwMode="auto">
          <a:xfrm>
            <a:off x="2027238" y="1090612"/>
            <a:ext cx="906462" cy="21764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32"/>
          <p:cNvSpPr>
            <a:spLocks noChangeShapeType="1"/>
          </p:cNvSpPr>
          <p:nvPr/>
        </p:nvSpPr>
        <p:spPr bwMode="auto">
          <a:xfrm flipV="1">
            <a:off x="2451100" y="1201737"/>
            <a:ext cx="6350" cy="1943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Connecteur droit 50"/>
          <p:cNvCxnSpPr>
            <a:stCxn id="10" idx="0"/>
          </p:cNvCxnSpPr>
          <p:nvPr/>
        </p:nvCxnSpPr>
        <p:spPr>
          <a:xfrm flipH="1" flipV="1">
            <a:off x="2946400" y="1090612"/>
            <a:ext cx="1416052" cy="631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53"/>
          <p:cNvCxnSpPr>
            <a:stCxn id="10" idx="2"/>
          </p:cNvCxnSpPr>
          <p:nvPr/>
        </p:nvCxnSpPr>
        <p:spPr>
          <a:xfrm flipH="1">
            <a:off x="2946400" y="1965325"/>
            <a:ext cx="1416052" cy="1301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5383" y="1510055"/>
            <a:ext cx="1068242" cy="132328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36490" y="1017071"/>
            <a:ext cx="15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Current dip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le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2241349" y="4145156"/>
            <a:ext cx="1438013" cy="1147897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63490" y="5204043"/>
            <a:ext cx="182337" cy="205931"/>
          </a:xfrm>
          <a:prstGeom prst="ellipse">
            <a:avLst/>
          </a:prstGeom>
          <a:solidFill>
            <a:schemeClr val="accent2"/>
          </a:solidFill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65406" y="3981094"/>
            <a:ext cx="182337" cy="205931"/>
          </a:xfrm>
          <a:prstGeom prst="ellipse">
            <a:avLst/>
          </a:prstGeom>
          <a:solidFill>
            <a:schemeClr val="accent2"/>
          </a:solidFill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8726" y="492372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C0504D"/>
                </a:solidFill>
              </a:rPr>
              <a:t>A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4432" y="36664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rgbClr val="C0504D"/>
                </a:solidFill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66196" y="4400128"/>
            <a:ext cx="29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i="1" dirty="0">
                <a:solidFill>
                  <a:srgbClr val="C0504D"/>
                </a:solidFill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9527" y="5638530"/>
            <a:ext cx="3123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i="1" dirty="0" smtClean="0">
                <a:solidFill>
                  <a:srgbClr val="C0504D"/>
                </a:solidFill>
              </a:rPr>
              <a:t>Q</a:t>
            </a:r>
            <a:r>
              <a:rPr lang="en-US" dirty="0" smtClean="0">
                <a:solidFill>
                  <a:srgbClr val="C0504D"/>
                </a:solidFill>
              </a:rPr>
              <a:t>= I * AB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AB infinitesimal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 Point dipole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513834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Source model - current dipole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31" y="1081650"/>
            <a:ext cx="1633510" cy="2266164"/>
          </a:xfrm>
          <a:prstGeom prst="rect">
            <a:avLst/>
          </a:prstGeom>
        </p:spPr>
      </p:pic>
      <p:grpSp>
        <p:nvGrpSpPr>
          <p:cNvPr id="7" name="Groupe 48"/>
          <p:cNvGrpSpPr>
            <a:grpSpLocks/>
          </p:cNvGrpSpPr>
          <p:nvPr/>
        </p:nvGrpSpPr>
        <p:grpSpPr bwMode="auto">
          <a:xfrm>
            <a:off x="4097338" y="1201737"/>
            <a:ext cx="684212" cy="969963"/>
            <a:chOff x="7234238" y="4076700"/>
            <a:chExt cx="684213" cy="969963"/>
          </a:xfrm>
        </p:grpSpPr>
        <p:pic>
          <p:nvPicPr>
            <p:cNvPr id="9" name="Picture 14" descr="Fig0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5" r="11688" b="11212"/>
            <a:stretch>
              <a:fillRect/>
            </a:stretch>
          </p:blipFill>
          <p:spPr bwMode="auto">
            <a:xfrm>
              <a:off x="7234238" y="4076700"/>
              <a:ext cx="684213" cy="96996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453314" y="4597400"/>
              <a:ext cx="92075" cy="242888"/>
            </a:xfrm>
            <a:prstGeom prst="rect">
              <a:avLst/>
            </a:prstGeom>
            <a:noFill/>
            <a:ln w="1905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9" descr="Cortex-Lay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r="25229"/>
          <a:stretch>
            <a:fillRect/>
          </a:stretch>
        </p:blipFill>
        <p:spPr bwMode="auto">
          <a:xfrm>
            <a:off x="2027238" y="1090612"/>
            <a:ext cx="906462" cy="21764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32"/>
          <p:cNvSpPr>
            <a:spLocks noChangeShapeType="1"/>
          </p:cNvSpPr>
          <p:nvPr/>
        </p:nvSpPr>
        <p:spPr bwMode="auto">
          <a:xfrm flipV="1">
            <a:off x="2451100" y="1201737"/>
            <a:ext cx="6350" cy="19431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Connecteur droit 50"/>
          <p:cNvCxnSpPr>
            <a:stCxn id="10" idx="0"/>
          </p:cNvCxnSpPr>
          <p:nvPr/>
        </p:nvCxnSpPr>
        <p:spPr>
          <a:xfrm flipH="1" flipV="1">
            <a:off x="2946400" y="1090612"/>
            <a:ext cx="1416052" cy="6318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53"/>
          <p:cNvCxnSpPr>
            <a:stCxn id="10" idx="2"/>
          </p:cNvCxnSpPr>
          <p:nvPr/>
        </p:nvCxnSpPr>
        <p:spPr>
          <a:xfrm flipH="1">
            <a:off x="2946400" y="1965325"/>
            <a:ext cx="1416052" cy="1301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1523" y="4508500"/>
            <a:ext cx="1389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fr-FR" dirty="0" err="1">
                <a:solidFill>
                  <a:prstClr val="black"/>
                </a:solidFill>
                <a:latin typeface="Calibri"/>
                <a:cs typeface="ＭＳ Ｐゴシック" charset="0"/>
              </a:rPr>
              <a:t>Kirkoff’s</a:t>
            </a:r>
            <a:r>
              <a:rPr lang="fr-FR" dirty="0">
                <a:solidFill>
                  <a:prstClr val="black"/>
                </a:solidFill>
                <a:latin typeface="Calibri"/>
                <a:cs typeface="ＭＳ Ｐゴシック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  <a:cs typeface="ＭＳ Ｐゴシック" charset="0"/>
              </a:rPr>
              <a:t>law</a:t>
            </a:r>
            <a:r>
              <a:rPr lang="fr-FR" dirty="0">
                <a:solidFill>
                  <a:prstClr val="black"/>
                </a:solidFill>
                <a:latin typeface="Calibri"/>
                <a:cs typeface="ＭＳ Ｐゴシック" charset="0"/>
              </a:rPr>
              <a:t>: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8785" y="5489575"/>
            <a:ext cx="1935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fr-FR" dirty="0" err="1">
                <a:solidFill>
                  <a:srgbClr val="000000"/>
                </a:solidFill>
                <a:latin typeface="Calibri"/>
                <a:cs typeface="ＭＳ Ｐゴシック" charset="0"/>
              </a:rPr>
              <a:t>Electrical</a:t>
            </a:r>
            <a:r>
              <a:rPr lang="fr-FR" dirty="0">
                <a:solidFill>
                  <a:srgbClr val="000000"/>
                </a:solidFill>
                <a:latin typeface="Calibri"/>
                <a:cs typeface="ＭＳ Ｐゴシック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/>
                <a:cs typeface="ＭＳ Ｐゴシック" charset="0"/>
              </a:rPr>
              <a:t>potential</a:t>
            </a:r>
            <a:endParaRPr lang="fr-FR" dirty="0">
              <a:solidFill>
                <a:srgbClr val="000000"/>
              </a:solidFill>
              <a:latin typeface="Calibri"/>
              <a:cs typeface="ＭＳ Ｐゴシック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81061"/>
              </p:ext>
            </p:extLst>
          </p:nvPr>
        </p:nvGraphicFramePr>
        <p:xfrm>
          <a:off x="7396163" y="5178523"/>
          <a:ext cx="12128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6" imgW="530280" imgH="877680" progId="Equation.3">
                  <p:embed/>
                </p:oleObj>
              </mc:Choice>
              <mc:Fallback>
                <p:oleObj name="Equation" r:id="rId6" imgW="530280" imgH="877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5178523"/>
                        <a:ext cx="121285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278813" y="3714929"/>
            <a:ext cx="865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(EEG)</a:t>
            </a:r>
            <a:endParaRPr lang="en-GB" dirty="0">
              <a:solidFill>
                <a:prstClr val="black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397876" y="5761537"/>
            <a:ext cx="912812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(MEG)</a:t>
            </a:r>
            <a:endParaRPr lang="en-GB" dirty="0">
              <a:solidFill>
                <a:prstClr val="black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59480"/>
              </p:ext>
            </p:extLst>
          </p:nvPr>
        </p:nvGraphicFramePr>
        <p:xfrm>
          <a:off x="3051099" y="4157070"/>
          <a:ext cx="191928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8" imgW="849960" imgH="1170000" progId="Equation.3">
                  <p:embed/>
                </p:oleObj>
              </mc:Choice>
              <mc:Fallback>
                <p:oleObj name="Equation" r:id="rId8" imgW="849960" imgH="1170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099" y="4157070"/>
                        <a:ext cx="1919288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758263"/>
              </p:ext>
            </p:extLst>
          </p:nvPr>
        </p:nvGraphicFramePr>
        <p:xfrm>
          <a:off x="1023135" y="4878387"/>
          <a:ext cx="1184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0" imgW="520920" imgH="219240" progId="Equation.3">
                  <p:embed/>
                </p:oleObj>
              </mc:Choice>
              <mc:Fallback>
                <p:oleObj name="Equation" r:id="rId10" imgW="520920" imgH="219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35" y="4878387"/>
                        <a:ext cx="11842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54120"/>
              </p:ext>
            </p:extLst>
          </p:nvPr>
        </p:nvGraphicFramePr>
        <p:xfrm>
          <a:off x="1023135" y="5865812"/>
          <a:ext cx="1327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12" imgW="585000" imgH="191880" progId="Equation.3">
                  <p:embed/>
                </p:oleObj>
              </mc:Choice>
              <mc:Fallback>
                <p:oleObj name="Equation" r:id="rId12" imgW="585000" imgH="191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35" y="5865812"/>
                        <a:ext cx="13271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35383" y="1510055"/>
            <a:ext cx="1068242" cy="1323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35383" y="3444908"/>
            <a:ext cx="1160780" cy="1450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3681" y="5178523"/>
            <a:ext cx="1453330" cy="1597224"/>
          </a:xfrm>
          <a:prstGeom prst="rect">
            <a:avLst/>
          </a:prstGeom>
        </p:spPr>
      </p:pic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19268"/>
              </p:ext>
            </p:extLst>
          </p:nvPr>
        </p:nvGraphicFramePr>
        <p:xfrm>
          <a:off x="7267780" y="3567112"/>
          <a:ext cx="1241425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17" imgW="548280" imgH="877680" progId="Equation.3">
                  <p:embed/>
                </p:oleObj>
              </mc:Choice>
              <mc:Fallback>
                <p:oleObj name="Equation" r:id="rId17" imgW="548280" imgH="877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780" y="3567112"/>
                        <a:ext cx="1241425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AutoShape 17"/>
          <p:cNvCxnSpPr>
            <a:cxnSpLocks noChangeShapeType="1"/>
            <a:stCxn id="2" idx="1"/>
            <a:endCxn id="3" idx="1"/>
          </p:cNvCxnSpPr>
          <p:nvPr/>
        </p:nvCxnSpPr>
        <p:spPr bwMode="auto">
          <a:xfrm rot="10800000" flipV="1">
            <a:off x="6235383" y="2171700"/>
            <a:ext cx="12700" cy="1998696"/>
          </a:xfrm>
          <a:prstGeom prst="curvedConnector3">
            <a:avLst>
              <a:gd name="adj1" fmla="val 4052787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AutoShape 17"/>
          <p:cNvCxnSpPr>
            <a:cxnSpLocks noChangeShapeType="1"/>
            <a:stCxn id="2" idx="1"/>
            <a:endCxn id="6" idx="1"/>
          </p:cNvCxnSpPr>
          <p:nvPr/>
        </p:nvCxnSpPr>
        <p:spPr bwMode="auto">
          <a:xfrm rot="10800000" flipV="1">
            <a:off x="6143681" y="2171699"/>
            <a:ext cx="91702" cy="3805435"/>
          </a:xfrm>
          <a:prstGeom prst="curvedConnector3">
            <a:avLst>
              <a:gd name="adj1" fmla="val 1064587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7431735" y="1946967"/>
            <a:ext cx="147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Place a dipole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89976" y="3386688"/>
            <a:ext cx="189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1F497D"/>
                </a:solidFill>
              </a:rPr>
              <a:t>Simulate quasi-static Maxwell’s Equations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57342" y="3356599"/>
            <a:ext cx="10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Compute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9742" y="5392205"/>
            <a:ext cx="10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Compute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936490" y="1017071"/>
            <a:ext cx="15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Current dip</a:t>
            </a: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le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235802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 : ECD - Distributed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026" y="5180879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For </a:t>
            </a:r>
            <a:r>
              <a:rPr lang="en-GB" sz="2000" b="1" dirty="0" smtClean="0">
                <a:solidFill>
                  <a:srgbClr val="000000"/>
                </a:solidFill>
                <a:latin typeface="Calibri"/>
              </a:rPr>
              <a:t>large</a:t>
            </a: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number of (</a:t>
            </a:r>
            <a:r>
              <a:rPr lang="en-GB" sz="2000" dirty="0">
                <a:solidFill>
                  <a:srgbClr val="F79646"/>
                </a:solidFill>
                <a:latin typeface="Calibri"/>
              </a:rPr>
              <a:t>Distributed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) dipoles with 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fixed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 orientation and location:</a:t>
            </a:r>
          </a:p>
          <a:p>
            <a:pPr defTabSz="457200"/>
            <a:r>
              <a:rPr lang="en-GB" sz="2000" dirty="0">
                <a:solidFill>
                  <a:srgbClr val="000000"/>
                </a:solidFill>
                <a:latin typeface="Calibri"/>
              </a:rPr>
              <a:t>		is linear in </a:t>
            </a:r>
          </a:p>
          <a:p>
            <a:pPr defTabSz="457200"/>
            <a:endParaRPr lang="en-GB" sz="2000" dirty="0">
              <a:solidFill>
                <a:srgbClr val="9A044B"/>
              </a:solidFill>
              <a:latin typeface="Calibri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23430"/>
              </p:ext>
            </p:extLst>
          </p:nvPr>
        </p:nvGraphicFramePr>
        <p:xfrm>
          <a:off x="798342" y="4186419"/>
          <a:ext cx="258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177840" imgH="241200" progId="Equation.3">
                  <p:embed/>
                </p:oleObj>
              </mc:Choice>
              <mc:Fallback>
                <p:oleObj name="Equation" r:id="rId3" imgW="177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42" y="4186419"/>
                        <a:ext cx="2587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04860"/>
              </p:ext>
            </p:extLst>
          </p:nvPr>
        </p:nvGraphicFramePr>
        <p:xfrm>
          <a:off x="2268628" y="4186419"/>
          <a:ext cx="2428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5" imgW="152280" imgH="266760" progId="Equation.3">
                  <p:embed/>
                </p:oleObj>
              </mc:Choice>
              <mc:Fallback>
                <p:oleObj name="Equation" r:id="rId5" imgW="152280" imgH="266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628" y="4186419"/>
                        <a:ext cx="24288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419268"/>
              </p:ext>
            </p:extLst>
          </p:nvPr>
        </p:nvGraphicFramePr>
        <p:xfrm>
          <a:off x="4285555" y="4257856"/>
          <a:ext cx="2190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7" imgW="127080" imgH="177840" progId="Equation.3">
                  <p:embed/>
                </p:oleObj>
              </mc:Choice>
              <mc:Fallback>
                <p:oleObj name="Equation" r:id="rId7" imgW="127080" imgH="177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555" y="4257856"/>
                        <a:ext cx="2190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79274"/>
              </p:ext>
            </p:extLst>
          </p:nvPr>
        </p:nvGraphicFramePr>
        <p:xfrm>
          <a:off x="711958" y="5486843"/>
          <a:ext cx="2587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9" imgW="165240" imgH="228600" progId="Equation.3">
                  <p:embed/>
                </p:oleObj>
              </mc:Choice>
              <mc:Fallback>
                <p:oleObj name="Equation" r:id="rId9" imgW="1652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58" y="5486843"/>
                        <a:ext cx="2587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93958"/>
              </p:ext>
            </p:extLst>
          </p:nvPr>
        </p:nvGraphicFramePr>
        <p:xfrm>
          <a:off x="2205227" y="5486843"/>
          <a:ext cx="2206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1" imgW="114480" imgH="165240" progId="Equation.3">
                  <p:embed/>
                </p:oleObj>
              </mc:Choice>
              <mc:Fallback>
                <p:oleObj name="Equation" r:id="rId11" imgW="114480" imgH="165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227" y="5486843"/>
                        <a:ext cx="22066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66057"/>
              </p:ext>
            </p:extLst>
          </p:nvPr>
        </p:nvGraphicFramePr>
        <p:xfrm>
          <a:off x="4974033" y="4257764"/>
          <a:ext cx="1495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3" imgW="658080" imgH="237600" progId="Equation.3">
                  <p:embed/>
                </p:oleObj>
              </mc:Choice>
              <mc:Fallback>
                <p:oleObj name="Equation" r:id="rId13" imgW="658080" imgH="237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033" y="4257764"/>
                        <a:ext cx="14954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01987"/>
              </p:ext>
            </p:extLst>
          </p:nvPr>
        </p:nvGraphicFramePr>
        <p:xfrm>
          <a:off x="4149530" y="5709038"/>
          <a:ext cx="2679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Équation" r:id="rId15" imgW="1197360" imgH="255960" progId="Equation.3">
                  <p:embed/>
                </p:oleObj>
              </mc:Choice>
              <mc:Fallback>
                <p:oleObj name="Équation" r:id="rId15" imgW="1197360" imgH="255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530" y="5709038"/>
                        <a:ext cx="26797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81394"/>
              </p:ext>
            </p:extLst>
          </p:nvPr>
        </p:nvGraphicFramePr>
        <p:xfrm>
          <a:off x="3290888" y="982101"/>
          <a:ext cx="27733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17" imgW="676440" imgH="219240" progId="Equation.3">
                  <p:embed/>
                </p:oleObj>
              </mc:Choice>
              <mc:Fallback>
                <p:oleObj name="Equation" r:id="rId17" imgW="676440" imgH="2192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982101"/>
                        <a:ext cx="277336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cteur droit avec flèche 48"/>
          <p:cNvCxnSpPr/>
          <p:nvPr/>
        </p:nvCxnSpPr>
        <p:spPr>
          <a:xfrm flipH="1">
            <a:off x="2547333" y="1754288"/>
            <a:ext cx="743555" cy="540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1974049" y="2328258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data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2958929" y="2352408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forward</a:t>
            </a:r>
          </a:p>
          <a:p>
            <a:pPr defTabSz="457200"/>
            <a:r>
              <a:rPr lang="en-GB" dirty="0">
                <a:solidFill>
                  <a:prstClr val="black"/>
                </a:solidFill>
              </a:rPr>
              <a:t>operator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32" name="Connecteur droit avec flèche 61"/>
          <p:cNvCxnSpPr/>
          <p:nvPr/>
        </p:nvCxnSpPr>
        <p:spPr>
          <a:xfrm flipH="1">
            <a:off x="3635620" y="1813395"/>
            <a:ext cx="628033" cy="539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"/>
          <p:cNvGraphicFramePr>
            <a:graphicFrameLocks noChangeAspect="1"/>
          </p:cNvGraphicFramePr>
          <p:nvPr/>
        </p:nvGraphicFramePr>
        <p:xfrm>
          <a:off x="84138" y="1351988"/>
          <a:ext cx="3032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19" imgW="165240" imgH="279360" progId="Equation.3">
                  <p:embed/>
                </p:oleObj>
              </mc:Choice>
              <mc:Fallback>
                <p:oleObj name="Equation" r:id="rId19" imgW="165240" imgH="2793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351988"/>
                        <a:ext cx="3032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127000" y="1801251"/>
          <a:ext cx="2651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Équation" r:id="rId21" imgW="139680" imgH="190440" progId="Equation.3">
                  <p:embed/>
                </p:oleObj>
              </mc:Choice>
              <mc:Fallback>
                <p:oleObj name="Équation" r:id="rId21" imgW="13968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801251"/>
                        <a:ext cx="2651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01625" y="1444063"/>
            <a:ext cx="126658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Orientation</a:t>
            </a:r>
            <a:endParaRPr lang="en-GB" dirty="0">
              <a:solidFill>
                <a:prstClr val="black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336550" y="1879038"/>
            <a:ext cx="1150938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Location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37" name="Connecteur droit avec flèche 61"/>
          <p:cNvCxnSpPr/>
          <p:nvPr/>
        </p:nvCxnSpPr>
        <p:spPr>
          <a:xfrm>
            <a:off x="5288312" y="1886348"/>
            <a:ext cx="0" cy="536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4199929" y="2479380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fr-FR" dirty="0" smtClean="0">
                <a:solidFill>
                  <a:prstClr val="black"/>
                </a:solidFill>
              </a:rPr>
              <a:t>Sources </a:t>
            </a:r>
            <a:r>
              <a:rPr lang="fr-FR" dirty="0" err="1">
                <a:solidFill>
                  <a:prstClr val="black"/>
                </a:solidFill>
              </a:rPr>
              <a:t>p</a:t>
            </a:r>
            <a:r>
              <a:rPr lang="fr-FR" dirty="0" err="1" smtClean="0">
                <a:solidFill>
                  <a:prstClr val="black"/>
                </a:solidFill>
              </a:rPr>
              <a:t>arameters</a:t>
            </a:r>
            <a:endParaRPr lang="fr-FR" dirty="0" smtClean="0">
              <a:solidFill>
                <a:prstClr val="black"/>
              </a:solidFill>
            </a:endParaRPr>
          </a:p>
        </p:txBody>
      </p:sp>
      <p:cxnSp>
        <p:nvCxnSpPr>
          <p:cNvPr id="39" name="Connecteur droit avec flèche 61"/>
          <p:cNvCxnSpPr/>
          <p:nvPr/>
        </p:nvCxnSpPr>
        <p:spPr>
          <a:xfrm flipH="1">
            <a:off x="4842830" y="1879038"/>
            <a:ext cx="918878" cy="731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7372175" y="4130502"/>
            <a:ext cx="1625600" cy="893762"/>
            <a:chOff x="2160351" y="2000240"/>
            <a:chExt cx="1625831" cy="893643"/>
          </a:xfrm>
        </p:grpSpPr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2160351" y="2000237"/>
              <a:ext cx="1625830" cy="893641"/>
              <a:chOff x="-545901" y="4033306"/>
              <a:chExt cx="6568746" cy="3610531"/>
            </a:xfrm>
          </p:grpSpPr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2610176" y="4129503"/>
                <a:ext cx="1481815" cy="2610104"/>
              </a:xfrm>
              <a:custGeom>
                <a:avLst/>
                <a:gdLst/>
                <a:ahLst/>
                <a:cxnLst/>
                <a:rect l="0" t="0" r="r" b="b"/>
                <a:pathLst>
                  <a:path w="1485900" h="2607594">
                    <a:moveTo>
                      <a:pt x="1016000" y="1893"/>
                    </a:moveTo>
                    <a:lnTo>
                      <a:pt x="1016000" y="1893"/>
                    </a:lnTo>
                    <a:cubicBezTo>
                      <a:pt x="954839" y="8009"/>
                      <a:pt x="886416" y="10680"/>
                      <a:pt x="825500" y="27293"/>
                    </a:cubicBezTo>
                    <a:cubicBezTo>
                      <a:pt x="799669" y="34338"/>
                      <a:pt x="774700" y="44226"/>
                      <a:pt x="749300" y="52693"/>
                    </a:cubicBezTo>
                    <a:cubicBezTo>
                      <a:pt x="736600" y="56926"/>
                      <a:pt x="722339" y="57967"/>
                      <a:pt x="711200" y="65393"/>
                    </a:cubicBezTo>
                    <a:cubicBezTo>
                      <a:pt x="698500" y="73860"/>
                      <a:pt x="687048" y="84594"/>
                      <a:pt x="673100" y="90793"/>
                    </a:cubicBezTo>
                    <a:cubicBezTo>
                      <a:pt x="648634" y="101667"/>
                      <a:pt x="619177" y="101341"/>
                      <a:pt x="596900" y="116193"/>
                    </a:cubicBezTo>
                    <a:lnTo>
                      <a:pt x="520700" y="166993"/>
                    </a:lnTo>
                    <a:cubicBezTo>
                      <a:pt x="447907" y="276182"/>
                      <a:pt x="544834" y="147686"/>
                      <a:pt x="457200" y="217793"/>
                    </a:cubicBezTo>
                    <a:cubicBezTo>
                      <a:pt x="375136" y="283445"/>
                      <a:pt x="489465" y="236671"/>
                      <a:pt x="393700" y="268593"/>
                    </a:cubicBezTo>
                    <a:cubicBezTo>
                      <a:pt x="365100" y="354393"/>
                      <a:pt x="404764" y="261391"/>
                      <a:pt x="342900" y="332093"/>
                    </a:cubicBezTo>
                    <a:cubicBezTo>
                      <a:pt x="322798" y="355067"/>
                      <a:pt x="309033" y="382893"/>
                      <a:pt x="292100" y="408293"/>
                    </a:cubicBezTo>
                    <a:cubicBezTo>
                      <a:pt x="283633" y="420993"/>
                      <a:pt x="271527" y="431913"/>
                      <a:pt x="266700" y="446393"/>
                    </a:cubicBezTo>
                    <a:lnTo>
                      <a:pt x="228600" y="560693"/>
                    </a:lnTo>
                    <a:cubicBezTo>
                      <a:pt x="224367" y="573393"/>
                      <a:pt x="218525" y="585666"/>
                      <a:pt x="215900" y="598793"/>
                    </a:cubicBezTo>
                    <a:cubicBezTo>
                      <a:pt x="211667" y="619960"/>
                      <a:pt x="208880" y="641468"/>
                      <a:pt x="203200" y="662293"/>
                    </a:cubicBezTo>
                    <a:cubicBezTo>
                      <a:pt x="196155" y="688124"/>
                      <a:pt x="186267" y="713093"/>
                      <a:pt x="177800" y="738493"/>
                    </a:cubicBezTo>
                    <a:cubicBezTo>
                      <a:pt x="173567" y="751193"/>
                      <a:pt x="167725" y="763466"/>
                      <a:pt x="165100" y="776593"/>
                    </a:cubicBezTo>
                    <a:cubicBezTo>
                      <a:pt x="160867" y="797760"/>
                      <a:pt x="157635" y="819152"/>
                      <a:pt x="152400" y="840093"/>
                    </a:cubicBezTo>
                    <a:cubicBezTo>
                      <a:pt x="149153" y="853080"/>
                      <a:pt x="142947" y="865206"/>
                      <a:pt x="139700" y="878193"/>
                    </a:cubicBezTo>
                    <a:cubicBezTo>
                      <a:pt x="126286" y="931850"/>
                      <a:pt x="122902" y="974679"/>
                      <a:pt x="114300" y="1030593"/>
                    </a:cubicBezTo>
                    <a:cubicBezTo>
                      <a:pt x="110384" y="1056044"/>
                      <a:pt x="107186" y="1081656"/>
                      <a:pt x="101600" y="1106793"/>
                    </a:cubicBezTo>
                    <a:cubicBezTo>
                      <a:pt x="98696" y="1119861"/>
                      <a:pt x="93133" y="1132193"/>
                      <a:pt x="88900" y="1144893"/>
                    </a:cubicBezTo>
                    <a:cubicBezTo>
                      <a:pt x="84667" y="1174526"/>
                      <a:pt x="79038" y="1203994"/>
                      <a:pt x="76200" y="1233793"/>
                    </a:cubicBezTo>
                    <a:cubicBezTo>
                      <a:pt x="64828" y="1353198"/>
                      <a:pt x="68710" y="1405732"/>
                      <a:pt x="50800" y="1513193"/>
                    </a:cubicBezTo>
                    <a:cubicBezTo>
                      <a:pt x="47931" y="1530410"/>
                      <a:pt x="42333" y="1547060"/>
                      <a:pt x="38100" y="1563993"/>
                    </a:cubicBezTo>
                    <a:cubicBezTo>
                      <a:pt x="10316" y="1814047"/>
                      <a:pt x="27736" y="1717413"/>
                      <a:pt x="0" y="1856093"/>
                    </a:cubicBezTo>
                    <a:cubicBezTo>
                      <a:pt x="4233" y="1873026"/>
                      <a:pt x="7684" y="1890175"/>
                      <a:pt x="12700" y="1906893"/>
                    </a:cubicBezTo>
                    <a:cubicBezTo>
                      <a:pt x="20393" y="1932538"/>
                      <a:pt x="31606" y="1957118"/>
                      <a:pt x="38100" y="1983093"/>
                    </a:cubicBezTo>
                    <a:cubicBezTo>
                      <a:pt x="42333" y="2000026"/>
                      <a:pt x="46005" y="2017110"/>
                      <a:pt x="50800" y="2033893"/>
                    </a:cubicBezTo>
                    <a:cubicBezTo>
                      <a:pt x="54478" y="2046765"/>
                      <a:pt x="60490" y="2058949"/>
                      <a:pt x="63500" y="2071993"/>
                    </a:cubicBezTo>
                    <a:cubicBezTo>
                      <a:pt x="109476" y="2271223"/>
                      <a:pt x="65743" y="2129523"/>
                      <a:pt x="114300" y="2275193"/>
                    </a:cubicBezTo>
                    <a:cubicBezTo>
                      <a:pt x="118533" y="2287893"/>
                      <a:pt x="119574" y="2302154"/>
                      <a:pt x="127000" y="2313293"/>
                    </a:cubicBezTo>
                    <a:cubicBezTo>
                      <a:pt x="135467" y="2325993"/>
                      <a:pt x="146201" y="2337445"/>
                      <a:pt x="152400" y="2351393"/>
                    </a:cubicBezTo>
                    <a:cubicBezTo>
                      <a:pt x="251304" y="2573928"/>
                      <a:pt x="118791" y="2299870"/>
                      <a:pt x="190500" y="2491093"/>
                    </a:cubicBezTo>
                    <a:cubicBezTo>
                      <a:pt x="195859" y="2505385"/>
                      <a:pt x="207433" y="2516493"/>
                      <a:pt x="215900" y="2529193"/>
                    </a:cubicBezTo>
                    <a:cubicBezTo>
                      <a:pt x="224453" y="2563404"/>
                      <a:pt x="220941" y="2597766"/>
                      <a:pt x="266700" y="2605393"/>
                    </a:cubicBezTo>
                    <a:cubicBezTo>
                      <a:pt x="279905" y="2607594"/>
                      <a:pt x="292100" y="2596926"/>
                      <a:pt x="304800" y="2592693"/>
                    </a:cubicBezTo>
                    <a:cubicBezTo>
                      <a:pt x="313267" y="2567293"/>
                      <a:pt x="325798" y="2542903"/>
                      <a:pt x="330200" y="2516493"/>
                    </a:cubicBezTo>
                    <a:cubicBezTo>
                      <a:pt x="336548" y="2478405"/>
                      <a:pt x="345938" y="2397636"/>
                      <a:pt x="368300" y="2364093"/>
                    </a:cubicBezTo>
                    <a:cubicBezTo>
                      <a:pt x="441093" y="2254904"/>
                      <a:pt x="353820" y="2393053"/>
                      <a:pt x="406400" y="2287893"/>
                    </a:cubicBezTo>
                    <a:cubicBezTo>
                      <a:pt x="413226" y="2274241"/>
                      <a:pt x="425601" y="2263741"/>
                      <a:pt x="431800" y="2249793"/>
                    </a:cubicBezTo>
                    <a:cubicBezTo>
                      <a:pt x="442674" y="2225327"/>
                      <a:pt x="448733" y="2198993"/>
                      <a:pt x="457200" y="2173593"/>
                    </a:cubicBezTo>
                    <a:cubicBezTo>
                      <a:pt x="461433" y="2160893"/>
                      <a:pt x="462474" y="2146632"/>
                      <a:pt x="469900" y="2135493"/>
                    </a:cubicBezTo>
                    <a:cubicBezTo>
                      <a:pt x="478367" y="2122793"/>
                      <a:pt x="489101" y="2111341"/>
                      <a:pt x="495300" y="2097393"/>
                    </a:cubicBezTo>
                    <a:lnTo>
                      <a:pt x="533400" y="1983093"/>
                    </a:lnTo>
                    <a:lnTo>
                      <a:pt x="546100" y="1944993"/>
                    </a:lnTo>
                    <a:cubicBezTo>
                      <a:pt x="550333" y="1932293"/>
                      <a:pt x="551374" y="1918032"/>
                      <a:pt x="558800" y="1906893"/>
                    </a:cubicBezTo>
                    <a:cubicBezTo>
                      <a:pt x="567267" y="1894193"/>
                      <a:pt x="578001" y="1882741"/>
                      <a:pt x="584200" y="1868793"/>
                    </a:cubicBezTo>
                    <a:cubicBezTo>
                      <a:pt x="595074" y="1844327"/>
                      <a:pt x="594748" y="1814870"/>
                      <a:pt x="609600" y="1792593"/>
                    </a:cubicBezTo>
                    <a:cubicBezTo>
                      <a:pt x="618067" y="1779893"/>
                      <a:pt x="628801" y="1768441"/>
                      <a:pt x="635000" y="1754493"/>
                    </a:cubicBezTo>
                    <a:cubicBezTo>
                      <a:pt x="645874" y="1730027"/>
                      <a:pt x="651933" y="1703693"/>
                      <a:pt x="660400" y="1678293"/>
                    </a:cubicBezTo>
                    <a:lnTo>
                      <a:pt x="698500" y="1563993"/>
                    </a:lnTo>
                    <a:lnTo>
                      <a:pt x="711200" y="1525893"/>
                    </a:lnTo>
                    <a:cubicBezTo>
                      <a:pt x="715433" y="1513193"/>
                      <a:pt x="716474" y="1498932"/>
                      <a:pt x="723900" y="1487793"/>
                    </a:cubicBezTo>
                    <a:cubicBezTo>
                      <a:pt x="732367" y="1475093"/>
                      <a:pt x="742474" y="1463345"/>
                      <a:pt x="749300" y="1449693"/>
                    </a:cubicBezTo>
                    <a:cubicBezTo>
                      <a:pt x="755287" y="1437719"/>
                      <a:pt x="754574" y="1422732"/>
                      <a:pt x="762000" y="1411593"/>
                    </a:cubicBezTo>
                    <a:cubicBezTo>
                      <a:pt x="771963" y="1396649"/>
                      <a:pt x="787400" y="1386193"/>
                      <a:pt x="800100" y="1373493"/>
                    </a:cubicBezTo>
                    <a:cubicBezTo>
                      <a:pt x="830327" y="1282813"/>
                      <a:pt x="803223" y="1312145"/>
                      <a:pt x="863600" y="1271893"/>
                    </a:cubicBezTo>
                    <a:cubicBezTo>
                      <a:pt x="891309" y="1188766"/>
                      <a:pt x="852824" y="1270354"/>
                      <a:pt x="914400" y="1221093"/>
                    </a:cubicBezTo>
                    <a:cubicBezTo>
                      <a:pt x="926319" y="1211558"/>
                      <a:pt x="929007" y="1193786"/>
                      <a:pt x="939800" y="1182993"/>
                    </a:cubicBezTo>
                    <a:cubicBezTo>
                      <a:pt x="950593" y="1172200"/>
                      <a:pt x="965200" y="1166060"/>
                      <a:pt x="977900" y="1157593"/>
                    </a:cubicBezTo>
                    <a:cubicBezTo>
                      <a:pt x="991134" y="1117890"/>
                      <a:pt x="1003969" y="1068247"/>
                      <a:pt x="1041400" y="1043293"/>
                    </a:cubicBezTo>
                    <a:lnTo>
                      <a:pt x="1079500" y="1017893"/>
                    </a:lnTo>
                    <a:cubicBezTo>
                      <a:pt x="1147233" y="916293"/>
                      <a:pt x="1058333" y="1039060"/>
                      <a:pt x="1143000" y="954393"/>
                    </a:cubicBezTo>
                    <a:cubicBezTo>
                      <a:pt x="1153793" y="943600"/>
                      <a:pt x="1156481" y="925828"/>
                      <a:pt x="1168400" y="916293"/>
                    </a:cubicBezTo>
                    <a:cubicBezTo>
                      <a:pt x="1178853" y="907930"/>
                      <a:pt x="1194526" y="909580"/>
                      <a:pt x="1206500" y="903593"/>
                    </a:cubicBezTo>
                    <a:cubicBezTo>
                      <a:pt x="1220152" y="896767"/>
                      <a:pt x="1230652" y="884392"/>
                      <a:pt x="1244600" y="878193"/>
                    </a:cubicBezTo>
                    <a:cubicBezTo>
                      <a:pt x="1269066" y="867319"/>
                      <a:pt x="1298523" y="867645"/>
                      <a:pt x="1320800" y="852793"/>
                    </a:cubicBezTo>
                    <a:cubicBezTo>
                      <a:pt x="1381177" y="812541"/>
                      <a:pt x="1344420" y="832220"/>
                      <a:pt x="1435100" y="801993"/>
                    </a:cubicBezTo>
                    <a:lnTo>
                      <a:pt x="1473200" y="789293"/>
                    </a:lnTo>
                    <a:cubicBezTo>
                      <a:pt x="1477433" y="776593"/>
                      <a:pt x="1485900" y="764580"/>
                      <a:pt x="1485900" y="751193"/>
                    </a:cubicBezTo>
                    <a:cubicBezTo>
                      <a:pt x="1485900" y="724903"/>
                      <a:pt x="1460642" y="694256"/>
                      <a:pt x="1447800" y="674993"/>
                    </a:cubicBezTo>
                    <a:cubicBezTo>
                      <a:pt x="1440701" y="646596"/>
                      <a:pt x="1422068" y="566545"/>
                      <a:pt x="1409700" y="547993"/>
                    </a:cubicBezTo>
                    <a:cubicBezTo>
                      <a:pt x="1401233" y="535293"/>
                      <a:pt x="1395093" y="520686"/>
                      <a:pt x="1384300" y="509893"/>
                    </a:cubicBezTo>
                    <a:cubicBezTo>
                      <a:pt x="1373507" y="499100"/>
                      <a:pt x="1358900" y="492960"/>
                      <a:pt x="1346200" y="484493"/>
                    </a:cubicBezTo>
                    <a:cubicBezTo>
                      <a:pt x="1333625" y="446767"/>
                      <a:pt x="1325589" y="400382"/>
                      <a:pt x="1295400" y="370193"/>
                    </a:cubicBezTo>
                    <a:cubicBezTo>
                      <a:pt x="1284607" y="359400"/>
                      <a:pt x="1270000" y="353260"/>
                      <a:pt x="1257300" y="344793"/>
                    </a:cubicBezTo>
                    <a:cubicBezTo>
                      <a:pt x="1248833" y="319393"/>
                      <a:pt x="1246752" y="290870"/>
                      <a:pt x="1231900" y="268593"/>
                    </a:cubicBezTo>
                    <a:cubicBezTo>
                      <a:pt x="1223433" y="255893"/>
                      <a:pt x="1212699" y="244441"/>
                      <a:pt x="1206500" y="230493"/>
                    </a:cubicBezTo>
                    <a:cubicBezTo>
                      <a:pt x="1161955" y="130267"/>
                      <a:pt x="1211540" y="174586"/>
                      <a:pt x="1143000" y="128893"/>
                    </a:cubicBezTo>
                    <a:cubicBezTo>
                      <a:pt x="1131818" y="95346"/>
                      <a:pt x="1112252" y="25510"/>
                      <a:pt x="1079500" y="14593"/>
                    </a:cubicBezTo>
                    <a:cubicBezTo>
                      <a:pt x="1035720" y="0"/>
                      <a:pt x="1026583" y="4010"/>
                      <a:pt x="1016000" y="18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8A4B3"/>
                  </a:gs>
                  <a:gs pos="100000">
                    <a:srgbClr val="BADFED"/>
                  </a:gs>
                </a:gsLst>
                <a:lin ang="16200000"/>
              </a:gradFill>
              <a:ln w="9525" cap="flat" cmpd="sng">
                <a:solidFill>
                  <a:srgbClr val="7B9EA9"/>
                </a:solidFill>
                <a:prstDash val="solid"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72"/>
              <p:cNvGrpSpPr>
                <a:grpSpLocks/>
              </p:cNvGrpSpPr>
              <p:nvPr/>
            </p:nvGrpSpPr>
            <p:grpSpPr bwMode="auto">
              <a:xfrm>
                <a:off x="-545901" y="4033306"/>
                <a:ext cx="6568746" cy="3610531"/>
                <a:chOff x="723900" y="2428864"/>
                <a:chExt cx="7348562" cy="4039160"/>
              </a:xfrm>
            </p:grpSpPr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723900" y="2428864"/>
                  <a:ext cx="7348562" cy="4039160"/>
                  <a:chOff x="723900" y="3890433"/>
                  <a:chExt cx="1678517" cy="903817"/>
                </a:xfrm>
              </p:grpSpPr>
              <p:sp>
                <p:nvSpPr>
                  <p:cNvPr id="57" name="Freeform 10"/>
                  <p:cNvSpPr>
                    <a:spLocks/>
                  </p:cNvSpPr>
                  <p:nvPr/>
                </p:nvSpPr>
                <p:spPr bwMode="auto">
                  <a:xfrm>
                    <a:off x="723900" y="3890433"/>
                    <a:ext cx="1485094" cy="529769"/>
                  </a:xfrm>
                  <a:custGeom>
                    <a:avLst/>
                    <a:gdLst>
                      <a:gd name="T0" fmla="*/ 0 w 1485900"/>
                      <a:gd name="T1" fmla="*/ 33906 h 529167"/>
                      <a:gd name="T2" fmla="*/ 621962 w 1485900"/>
                      <a:gd name="T3" fmla="*/ 84763 h 529167"/>
                      <a:gd name="T4" fmla="*/ 774280 w 1485900"/>
                      <a:gd name="T5" fmla="*/ 529769 h 529167"/>
                      <a:gd name="T6" fmla="*/ 913904 w 1485900"/>
                      <a:gd name="T7" fmla="*/ 84763 h 529167"/>
                      <a:gd name="T8" fmla="*/ 1485094 w 1485900"/>
                      <a:gd name="T9" fmla="*/ 21191 h 529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5900" h="529167">
                        <a:moveTo>
                          <a:pt x="0" y="33867"/>
                        </a:moveTo>
                        <a:cubicBezTo>
                          <a:pt x="246591" y="17992"/>
                          <a:pt x="493183" y="2117"/>
                          <a:pt x="622300" y="84667"/>
                        </a:cubicBezTo>
                        <a:cubicBezTo>
                          <a:pt x="751417" y="167217"/>
                          <a:pt x="726017" y="529167"/>
                          <a:pt x="774700" y="529167"/>
                        </a:cubicBezTo>
                        <a:cubicBezTo>
                          <a:pt x="823383" y="529167"/>
                          <a:pt x="795867" y="169334"/>
                          <a:pt x="914400" y="84667"/>
                        </a:cubicBezTo>
                        <a:cubicBezTo>
                          <a:pt x="1032933" y="0"/>
                          <a:pt x="1259416" y="10583"/>
                          <a:pt x="1485900" y="21167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Freeform 14"/>
                  <p:cNvSpPr>
                    <a:spLocks/>
                  </p:cNvSpPr>
                  <p:nvPr/>
                </p:nvSpPr>
                <p:spPr bwMode="auto">
                  <a:xfrm>
                    <a:off x="723900" y="4017256"/>
                    <a:ext cx="1678517" cy="776994"/>
                  </a:xfrm>
                  <a:custGeom>
                    <a:avLst/>
                    <a:gdLst>
                      <a:gd name="T0" fmla="*/ 0 w 1678517"/>
                      <a:gd name="T1" fmla="*/ 110092 h 776817"/>
                      <a:gd name="T2" fmla="*/ 419100 w 1678517"/>
                      <a:gd name="T3" fmla="*/ 110092 h 776817"/>
                      <a:gd name="T4" fmla="*/ 736600 w 1678517"/>
                      <a:gd name="T5" fmla="*/ 770643 h 776817"/>
                      <a:gd name="T6" fmla="*/ 1092200 w 1678517"/>
                      <a:gd name="T7" fmla="*/ 148201 h 776817"/>
                      <a:gd name="T8" fmla="*/ 1587500 w 1678517"/>
                      <a:gd name="T9" fmla="*/ 71983 h 776817"/>
                      <a:gd name="T10" fmla="*/ 1638300 w 1678517"/>
                      <a:gd name="T11" fmla="*/ 71983 h 7768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678517" h="776817">
                        <a:moveTo>
                          <a:pt x="0" y="110067"/>
                        </a:moveTo>
                        <a:cubicBezTo>
                          <a:pt x="148166" y="55033"/>
                          <a:pt x="296333" y="0"/>
                          <a:pt x="419100" y="110067"/>
                        </a:cubicBezTo>
                        <a:cubicBezTo>
                          <a:pt x="541867" y="220134"/>
                          <a:pt x="624417" y="764117"/>
                          <a:pt x="736600" y="770467"/>
                        </a:cubicBezTo>
                        <a:cubicBezTo>
                          <a:pt x="848783" y="776817"/>
                          <a:pt x="950383" y="264584"/>
                          <a:pt x="1092200" y="148167"/>
                        </a:cubicBezTo>
                        <a:cubicBezTo>
                          <a:pt x="1234017" y="31750"/>
                          <a:pt x="1496483" y="84667"/>
                          <a:pt x="1587500" y="71967"/>
                        </a:cubicBezTo>
                        <a:cubicBezTo>
                          <a:pt x="1678517" y="59267"/>
                          <a:pt x="1658408" y="65617"/>
                          <a:pt x="1638300" y="71967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46" name="Straight Connector 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73772" y="2966947"/>
                  <a:ext cx="789179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7" name="Straight Connector 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538500" y="2855741"/>
                  <a:ext cx="638520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8" name="Straight Connector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13096" y="2791126"/>
                  <a:ext cx="789179" cy="35163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9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783504" y="2981291"/>
                  <a:ext cx="839633" cy="80352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0" name="Straight Connector 4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084910" y="3784819"/>
                  <a:ext cx="782222" cy="717436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1" name="Straight Connector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311068" y="4713810"/>
                  <a:ext cx="760482" cy="667401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2" name="Straight Connector 5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924670" y="4932668"/>
                  <a:ext cx="925494" cy="35163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3" name="Straight Connector 6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65526" y="3874416"/>
                  <a:ext cx="789179" cy="609986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4" name="Straight Connector 66"/>
                <p:cNvCxnSpPr>
                  <a:cxnSpLocks noChangeShapeType="1"/>
                </p:cNvCxnSpPr>
                <p:nvPr/>
              </p:nvCxnSpPr>
              <p:spPr bwMode="auto">
                <a:xfrm>
                  <a:off x="4563234" y="2981291"/>
                  <a:ext cx="868338" cy="80352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5" name="Straight Connector 6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16410" y="2737295"/>
                  <a:ext cx="925494" cy="495165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56" name="Straight Connector 7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260553" y="2834186"/>
                  <a:ext cx="839402" cy="21529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</p:grp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>
              <a:off x="2882766" y="2355793"/>
              <a:ext cx="522362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84138" y="3557147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>
                <a:solidFill>
                  <a:srgbClr val="000000"/>
                </a:solidFill>
                <a:latin typeface="Calibri"/>
              </a:rPr>
              <a:t>For 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small</a:t>
            </a:r>
            <a:r>
              <a:rPr lang="en-GB" sz="2000" dirty="0">
                <a:solidFill>
                  <a:srgbClr val="000000"/>
                </a:solidFill>
                <a:latin typeface="Calibri"/>
              </a:rPr>
              <a:t> number of Equivalent Current Dipoles (</a:t>
            </a:r>
            <a:r>
              <a:rPr lang="en-GB" sz="2000" dirty="0">
                <a:solidFill>
                  <a:srgbClr val="F79646"/>
                </a:solidFill>
                <a:latin typeface="Calibri"/>
              </a:rPr>
              <a:t>ECD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) with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free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location and orientation: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sz="2000" dirty="0">
                <a:solidFill>
                  <a:prstClr val="black"/>
                </a:solidFill>
                <a:latin typeface="Calibri"/>
              </a:rPr>
              <a:t>		is linear in      but non-linear in  </a:t>
            </a:r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GB" sz="2000" dirty="0">
              <a:solidFill>
                <a:srgbClr val="9A044B"/>
              </a:solidFill>
              <a:latin typeface="Calibri"/>
            </a:endParaRPr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7399068" y="5729023"/>
            <a:ext cx="1625600" cy="935037"/>
            <a:chOff x="2276261" y="4637854"/>
            <a:chExt cx="1625831" cy="934286"/>
          </a:xfrm>
        </p:grpSpPr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2276261" y="4679097"/>
              <a:ext cx="1625830" cy="893046"/>
              <a:chOff x="-545901" y="4035730"/>
              <a:chExt cx="6568746" cy="3608115"/>
            </a:xfrm>
          </p:grpSpPr>
          <p:sp>
            <p:nvSpPr>
              <p:cNvPr id="74" name="Freeform 78"/>
              <p:cNvSpPr>
                <a:spLocks/>
              </p:cNvSpPr>
              <p:nvPr/>
            </p:nvSpPr>
            <p:spPr bwMode="auto">
              <a:xfrm>
                <a:off x="2610176" y="4131857"/>
                <a:ext cx="1481819" cy="2608356"/>
              </a:xfrm>
              <a:custGeom>
                <a:avLst/>
                <a:gdLst/>
                <a:ahLst/>
                <a:cxnLst/>
                <a:rect l="0" t="0" r="r" b="b"/>
                <a:pathLst>
                  <a:path w="1485900" h="2607594">
                    <a:moveTo>
                      <a:pt x="1016000" y="1893"/>
                    </a:moveTo>
                    <a:lnTo>
                      <a:pt x="1016000" y="1893"/>
                    </a:lnTo>
                    <a:cubicBezTo>
                      <a:pt x="954839" y="8009"/>
                      <a:pt x="886416" y="10680"/>
                      <a:pt x="825500" y="27293"/>
                    </a:cubicBezTo>
                    <a:cubicBezTo>
                      <a:pt x="799669" y="34338"/>
                      <a:pt x="774700" y="44226"/>
                      <a:pt x="749300" y="52693"/>
                    </a:cubicBezTo>
                    <a:cubicBezTo>
                      <a:pt x="736600" y="56926"/>
                      <a:pt x="722339" y="57967"/>
                      <a:pt x="711200" y="65393"/>
                    </a:cubicBezTo>
                    <a:cubicBezTo>
                      <a:pt x="698500" y="73860"/>
                      <a:pt x="687048" y="84594"/>
                      <a:pt x="673100" y="90793"/>
                    </a:cubicBezTo>
                    <a:cubicBezTo>
                      <a:pt x="648634" y="101667"/>
                      <a:pt x="619177" y="101341"/>
                      <a:pt x="596900" y="116193"/>
                    </a:cubicBezTo>
                    <a:lnTo>
                      <a:pt x="520700" y="166993"/>
                    </a:lnTo>
                    <a:cubicBezTo>
                      <a:pt x="447907" y="276182"/>
                      <a:pt x="544834" y="147686"/>
                      <a:pt x="457200" y="217793"/>
                    </a:cubicBezTo>
                    <a:cubicBezTo>
                      <a:pt x="375136" y="283445"/>
                      <a:pt x="489465" y="236671"/>
                      <a:pt x="393700" y="268593"/>
                    </a:cubicBezTo>
                    <a:cubicBezTo>
                      <a:pt x="365100" y="354393"/>
                      <a:pt x="404764" y="261391"/>
                      <a:pt x="342900" y="332093"/>
                    </a:cubicBezTo>
                    <a:cubicBezTo>
                      <a:pt x="322798" y="355067"/>
                      <a:pt x="309033" y="382893"/>
                      <a:pt x="292100" y="408293"/>
                    </a:cubicBezTo>
                    <a:cubicBezTo>
                      <a:pt x="283633" y="420993"/>
                      <a:pt x="271527" y="431913"/>
                      <a:pt x="266700" y="446393"/>
                    </a:cubicBezTo>
                    <a:lnTo>
                      <a:pt x="228600" y="560693"/>
                    </a:lnTo>
                    <a:cubicBezTo>
                      <a:pt x="224367" y="573393"/>
                      <a:pt x="218525" y="585666"/>
                      <a:pt x="215900" y="598793"/>
                    </a:cubicBezTo>
                    <a:cubicBezTo>
                      <a:pt x="211667" y="619960"/>
                      <a:pt x="208880" y="641468"/>
                      <a:pt x="203200" y="662293"/>
                    </a:cubicBezTo>
                    <a:cubicBezTo>
                      <a:pt x="196155" y="688124"/>
                      <a:pt x="186267" y="713093"/>
                      <a:pt x="177800" y="738493"/>
                    </a:cubicBezTo>
                    <a:cubicBezTo>
                      <a:pt x="173567" y="751193"/>
                      <a:pt x="167725" y="763466"/>
                      <a:pt x="165100" y="776593"/>
                    </a:cubicBezTo>
                    <a:cubicBezTo>
                      <a:pt x="160867" y="797760"/>
                      <a:pt x="157635" y="819152"/>
                      <a:pt x="152400" y="840093"/>
                    </a:cubicBezTo>
                    <a:cubicBezTo>
                      <a:pt x="149153" y="853080"/>
                      <a:pt x="142947" y="865206"/>
                      <a:pt x="139700" y="878193"/>
                    </a:cubicBezTo>
                    <a:cubicBezTo>
                      <a:pt x="126286" y="931850"/>
                      <a:pt x="122902" y="974679"/>
                      <a:pt x="114300" y="1030593"/>
                    </a:cubicBezTo>
                    <a:cubicBezTo>
                      <a:pt x="110384" y="1056044"/>
                      <a:pt x="107186" y="1081656"/>
                      <a:pt x="101600" y="1106793"/>
                    </a:cubicBezTo>
                    <a:cubicBezTo>
                      <a:pt x="98696" y="1119861"/>
                      <a:pt x="93133" y="1132193"/>
                      <a:pt x="88900" y="1144893"/>
                    </a:cubicBezTo>
                    <a:cubicBezTo>
                      <a:pt x="84667" y="1174526"/>
                      <a:pt x="79038" y="1203994"/>
                      <a:pt x="76200" y="1233793"/>
                    </a:cubicBezTo>
                    <a:cubicBezTo>
                      <a:pt x="64828" y="1353198"/>
                      <a:pt x="68710" y="1405732"/>
                      <a:pt x="50800" y="1513193"/>
                    </a:cubicBezTo>
                    <a:cubicBezTo>
                      <a:pt x="47931" y="1530410"/>
                      <a:pt x="42333" y="1547060"/>
                      <a:pt x="38100" y="1563993"/>
                    </a:cubicBezTo>
                    <a:cubicBezTo>
                      <a:pt x="10316" y="1814047"/>
                      <a:pt x="27736" y="1717413"/>
                      <a:pt x="0" y="1856093"/>
                    </a:cubicBezTo>
                    <a:cubicBezTo>
                      <a:pt x="4233" y="1873026"/>
                      <a:pt x="7684" y="1890175"/>
                      <a:pt x="12700" y="1906893"/>
                    </a:cubicBezTo>
                    <a:cubicBezTo>
                      <a:pt x="20393" y="1932538"/>
                      <a:pt x="31606" y="1957118"/>
                      <a:pt x="38100" y="1983093"/>
                    </a:cubicBezTo>
                    <a:cubicBezTo>
                      <a:pt x="42333" y="2000026"/>
                      <a:pt x="46005" y="2017110"/>
                      <a:pt x="50800" y="2033893"/>
                    </a:cubicBezTo>
                    <a:cubicBezTo>
                      <a:pt x="54478" y="2046765"/>
                      <a:pt x="60490" y="2058949"/>
                      <a:pt x="63500" y="2071993"/>
                    </a:cubicBezTo>
                    <a:cubicBezTo>
                      <a:pt x="109476" y="2271223"/>
                      <a:pt x="65743" y="2129523"/>
                      <a:pt x="114300" y="2275193"/>
                    </a:cubicBezTo>
                    <a:cubicBezTo>
                      <a:pt x="118533" y="2287893"/>
                      <a:pt x="119574" y="2302154"/>
                      <a:pt x="127000" y="2313293"/>
                    </a:cubicBezTo>
                    <a:cubicBezTo>
                      <a:pt x="135467" y="2325993"/>
                      <a:pt x="146201" y="2337445"/>
                      <a:pt x="152400" y="2351393"/>
                    </a:cubicBezTo>
                    <a:cubicBezTo>
                      <a:pt x="251304" y="2573928"/>
                      <a:pt x="118791" y="2299870"/>
                      <a:pt x="190500" y="2491093"/>
                    </a:cubicBezTo>
                    <a:cubicBezTo>
                      <a:pt x="195859" y="2505385"/>
                      <a:pt x="207433" y="2516493"/>
                      <a:pt x="215900" y="2529193"/>
                    </a:cubicBezTo>
                    <a:cubicBezTo>
                      <a:pt x="224453" y="2563404"/>
                      <a:pt x="220941" y="2597766"/>
                      <a:pt x="266700" y="2605393"/>
                    </a:cubicBezTo>
                    <a:cubicBezTo>
                      <a:pt x="279905" y="2607594"/>
                      <a:pt x="292100" y="2596926"/>
                      <a:pt x="304800" y="2592693"/>
                    </a:cubicBezTo>
                    <a:cubicBezTo>
                      <a:pt x="313267" y="2567293"/>
                      <a:pt x="325798" y="2542903"/>
                      <a:pt x="330200" y="2516493"/>
                    </a:cubicBezTo>
                    <a:cubicBezTo>
                      <a:pt x="336548" y="2478405"/>
                      <a:pt x="345938" y="2397636"/>
                      <a:pt x="368300" y="2364093"/>
                    </a:cubicBezTo>
                    <a:cubicBezTo>
                      <a:pt x="441093" y="2254904"/>
                      <a:pt x="353820" y="2393053"/>
                      <a:pt x="406400" y="2287893"/>
                    </a:cubicBezTo>
                    <a:cubicBezTo>
                      <a:pt x="413226" y="2274241"/>
                      <a:pt x="425601" y="2263741"/>
                      <a:pt x="431800" y="2249793"/>
                    </a:cubicBezTo>
                    <a:cubicBezTo>
                      <a:pt x="442674" y="2225327"/>
                      <a:pt x="448733" y="2198993"/>
                      <a:pt x="457200" y="2173593"/>
                    </a:cubicBezTo>
                    <a:cubicBezTo>
                      <a:pt x="461433" y="2160893"/>
                      <a:pt x="462474" y="2146632"/>
                      <a:pt x="469900" y="2135493"/>
                    </a:cubicBezTo>
                    <a:cubicBezTo>
                      <a:pt x="478367" y="2122793"/>
                      <a:pt x="489101" y="2111341"/>
                      <a:pt x="495300" y="2097393"/>
                    </a:cubicBezTo>
                    <a:lnTo>
                      <a:pt x="533400" y="1983093"/>
                    </a:lnTo>
                    <a:lnTo>
                      <a:pt x="546100" y="1944993"/>
                    </a:lnTo>
                    <a:cubicBezTo>
                      <a:pt x="550333" y="1932293"/>
                      <a:pt x="551374" y="1918032"/>
                      <a:pt x="558800" y="1906893"/>
                    </a:cubicBezTo>
                    <a:cubicBezTo>
                      <a:pt x="567267" y="1894193"/>
                      <a:pt x="578001" y="1882741"/>
                      <a:pt x="584200" y="1868793"/>
                    </a:cubicBezTo>
                    <a:cubicBezTo>
                      <a:pt x="595074" y="1844327"/>
                      <a:pt x="594748" y="1814870"/>
                      <a:pt x="609600" y="1792593"/>
                    </a:cubicBezTo>
                    <a:cubicBezTo>
                      <a:pt x="618067" y="1779893"/>
                      <a:pt x="628801" y="1768441"/>
                      <a:pt x="635000" y="1754493"/>
                    </a:cubicBezTo>
                    <a:cubicBezTo>
                      <a:pt x="645874" y="1730027"/>
                      <a:pt x="651933" y="1703693"/>
                      <a:pt x="660400" y="1678293"/>
                    </a:cubicBezTo>
                    <a:lnTo>
                      <a:pt x="698500" y="1563993"/>
                    </a:lnTo>
                    <a:lnTo>
                      <a:pt x="711200" y="1525893"/>
                    </a:lnTo>
                    <a:cubicBezTo>
                      <a:pt x="715433" y="1513193"/>
                      <a:pt x="716474" y="1498932"/>
                      <a:pt x="723900" y="1487793"/>
                    </a:cubicBezTo>
                    <a:cubicBezTo>
                      <a:pt x="732367" y="1475093"/>
                      <a:pt x="742474" y="1463345"/>
                      <a:pt x="749300" y="1449693"/>
                    </a:cubicBezTo>
                    <a:cubicBezTo>
                      <a:pt x="755287" y="1437719"/>
                      <a:pt x="754574" y="1422732"/>
                      <a:pt x="762000" y="1411593"/>
                    </a:cubicBezTo>
                    <a:cubicBezTo>
                      <a:pt x="771963" y="1396649"/>
                      <a:pt x="787400" y="1386193"/>
                      <a:pt x="800100" y="1373493"/>
                    </a:cubicBezTo>
                    <a:cubicBezTo>
                      <a:pt x="830327" y="1282813"/>
                      <a:pt x="803223" y="1312145"/>
                      <a:pt x="863600" y="1271893"/>
                    </a:cubicBezTo>
                    <a:cubicBezTo>
                      <a:pt x="891309" y="1188766"/>
                      <a:pt x="852824" y="1270354"/>
                      <a:pt x="914400" y="1221093"/>
                    </a:cubicBezTo>
                    <a:cubicBezTo>
                      <a:pt x="926319" y="1211558"/>
                      <a:pt x="929007" y="1193786"/>
                      <a:pt x="939800" y="1182993"/>
                    </a:cubicBezTo>
                    <a:cubicBezTo>
                      <a:pt x="950593" y="1172200"/>
                      <a:pt x="965200" y="1166060"/>
                      <a:pt x="977900" y="1157593"/>
                    </a:cubicBezTo>
                    <a:cubicBezTo>
                      <a:pt x="991134" y="1117890"/>
                      <a:pt x="1003969" y="1068247"/>
                      <a:pt x="1041400" y="1043293"/>
                    </a:cubicBezTo>
                    <a:lnTo>
                      <a:pt x="1079500" y="1017893"/>
                    </a:lnTo>
                    <a:cubicBezTo>
                      <a:pt x="1147233" y="916293"/>
                      <a:pt x="1058333" y="1039060"/>
                      <a:pt x="1143000" y="954393"/>
                    </a:cubicBezTo>
                    <a:cubicBezTo>
                      <a:pt x="1153793" y="943600"/>
                      <a:pt x="1156481" y="925828"/>
                      <a:pt x="1168400" y="916293"/>
                    </a:cubicBezTo>
                    <a:cubicBezTo>
                      <a:pt x="1178853" y="907930"/>
                      <a:pt x="1194526" y="909580"/>
                      <a:pt x="1206500" y="903593"/>
                    </a:cubicBezTo>
                    <a:cubicBezTo>
                      <a:pt x="1220152" y="896767"/>
                      <a:pt x="1230652" y="884392"/>
                      <a:pt x="1244600" y="878193"/>
                    </a:cubicBezTo>
                    <a:cubicBezTo>
                      <a:pt x="1269066" y="867319"/>
                      <a:pt x="1298523" y="867645"/>
                      <a:pt x="1320800" y="852793"/>
                    </a:cubicBezTo>
                    <a:cubicBezTo>
                      <a:pt x="1381177" y="812541"/>
                      <a:pt x="1344420" y="832220"/>
                      <a:pt x="1435100" y="801993"/>
                    </a:cubicBezTo>
                    <a:lnTo>
                      <a:pt x="1473200" y="789293"/>
                    </a:lnTo>
                    <a:cubicBezTo>
                      <a:pt x="1477433" y="776593"/>
                      <a:pt x="1485900" y="764580"/>
                      <a:pt x="1485900" y="751193"/>
                    </a:cubicBezTo>
                    <a:cubicBezTo>
                      <a:pt x="1485900" y="724903"/>
                      <a:pt x="1460642" y="694256"/>
                      <a:pt x="1447800" y="674993"/>
                    </a:cubicBezTo>
                    <a:cubicBezTo>
                      <a:pt x="1440701" y="646596"/>
                      <a:pt x="1422068" y="566545"/>
                      <a:pt x="1409700" y="547993"/>
                    </a:cubicBezTo>
                    <a:cubicBezTo>
                      <a:pt x="1401233" y="535293"/>
                      <a:pt x="1395093" y="520686"/>
                      <a:pt x="1384300" y="509893"/>
                    </a:cubicBezTo>
                    <a:cubicBezTo>
                      <a:pt x="1373507" y="499100"/>
                      <a:pt x="1358900" y="492960"/>
                      <a:pt x="1346200" y="484493"/>
                    </a:cubicBezTo>
                    <a:cubicBezTo>
                      <a:pt x="1333625" y="446767"/>
                      <a:pt x="1325589" y="400382"/>
                      <a:pt x="1295400" y="370193"/>
                    </a:cubicBezTo>
                    <a:cubicBezTo>
                      <a:pt x="1284607" y="359400"/>
                      <a:pt x="1270000" y="353260"/>
                      <a:pt x="1257300" y="344793"/>
                    </a:cubicBezTo>
                    <a:cubicBezTo>
                      <a:pt x="1248833" y="319393"/>
                      <a:pt x="1246752" y="290870"/>
                      <a:pt x="1231900" y="268593"/>
                    </a:cubicBezTo>
                    <a:cubicBezTo>
                      <a:pt x="1223433" y="255893"/>
                      <a:pt x="1212699" y="244441"/>
                      <a:pt x="1206500" y="230493"/>
                    </a:cubicBezTo>
                    <a:cubicBezTo>
                      <a:pt x="1161955" y="130267"/>
                      <a:pt x="1211540" y="174586"/>
                      <a:pt x="1143000" y="128893"/>
                    </a:cubicBezTo>
                    <a:cubicBezTo>
                      <a:pt x="1131818" y="95346"/>
                      <a:pt x="1112252" y="25510"/>
                      <a:pt x="1079500" y="14593"/>
                    </a:cubicBezTo>
                    <a:cubicBezTo>
                      <a:pt x="1035720" y="0"/>
                      <a:pt x="1026583" y="4010"/>
                      <a:pt x="1016000" y="18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8A4B3"/>
                  </a:gs>
                  <a:gs pos="100000">
                    <a:srgbClr val="BADFED"/>
                  </a:gs>
                </a:gsLst>
                <a:lin ang="16200000"/>
              </a:gradFill>
              <a:ln w="9525" cap="flat" cmpd="sng">
                <a:solidFill>
                  <a:srgbClr val="7B9EA9"/>
                </a:solidFill>
                <a:prstDash val="solid"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GB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-545901" y="4035730"/>
                <a:ext cx="6568746" cy="3608115"/>
                <a:chOff x="723900" y="2431575"/>
                <a:chExt cx="7348562" cy="4036458"/>
              </a:xfrm>
            </p:grpSpPr>
            <p:grpSp>
              <p:nvGrpSpPr>
                <p:cNvPr id="10" name="Group 15"/>
                <p:cNvGrpSpPr>
                  <a:grpSpLocks/>
                </p:cNvGrpSpPr>
                <p:nvPr/>
              </p:nvGrpSpPr>
              <p:grpSpPr bwMode="auto">
                <a:xfrm>
                  <a:off x="723900" y="2431575"/>
                  <a:ext cx="7348562" cy="4036458"/>
                  <a:chOff x="723900" y="3891038"/>
                  <a:chExt cx="1678517" cy="903212"/>
                </a:xfrm>
              </p:grpSpPr>
              <p:sp>
                <p:nvSpPr>
                  <p:cNvPr id="88" name="Freeform 92"/>
                  <p:cNvSpPr>
                    <a:spLocks/>
                  </p:cNvSpPr>
                  <p:nvPr/>
                </p:nvSpPr>
                <p:spPr bwMode="auto">
                  <a:xfrm>
                    <a:off x="723900" y="3891038"/>
                    <a:ext cx="1485094" cy="529414"/>
                  </a:xfrm>
                  <a:custGeom>
                    <a:avLst/>
                    <a:gdLst>
                      <a:gd name="T0" fmla="*/ 0 w 1485900"/>
                      <a:gd name="T1" fmla="*/ 33883 h 529167"/>
                      <a:gd name="T2" fmla="*/ 621962 w 1485900"/>
                      <a:gd name="T3" fmla="*/ 84707 h 529167"/>
                      <a:gd name="T4" fmla="*/ 774280 w 1485900"/>
                      <a:gd name="T5" fmla="*/ 529414 h 529167"/>
                      <a:gd name="T6" fmla="*/ 913904 w 1485900"/>
                      <a:gd name="T7" fmla="*/ 84707 h 529167"/>
                      <a:gd name="T8" fmla="*/ 1485094 w 1485900"/>
                      <a:gd name="T9" fmla="*/ 21177 h 529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5900" h="529167">
                        <a:moveTo>
                          <a:pt x="0" y="33867"/>
                        </a:moveTo>
                        <a:cubicBezTo>
                          <a:pt x="246591" y="17992"/>
                          <a:pt x="493183" y="2117"/>
                          <a:pt x="622300" y="84667"/>
                        </a:cubicBezTo>
                        <a:cubicBezTo>
                          <a:pt x="751417" y="167217"/>
                          <a:pt x="726017" y="529167"/>
                          <a:pt x="774700" y="529167"/>
                        </a:cubicBezTo>
                        <a:cubicBezTo>
                          <a:pt x="823383" y="529167"/>
                          <a:pt x="795867" y="169334"/>
                          <a:pt x="914400" y="84667"/>
                        </a:cubicBezTo>
                        <a:cubicBezTo>
                          <a:pt x="1032933" y="0"/>
                          <a:pt x="1259416" y="10583"/>
                          <a:pt x="1485900" y="21167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9" name="Freeform 93"/>
                  <p:cNvSpPr>
                    <a:spLocks/>
                  </p:cNvSpPr>
                  <p:nvPr/>
                </p:nvSpPr>
                <p:spPr bwMode="auto">
                  <a:xfrm>
                    <a:off x="723900" y="4017776"/>
                    <a:ext cx="1678517" cy="776474"/>
                  </a:xfrm>
                  <a:custGeom>
                    <a:avLst/>
                    <a:gdLst>
                      <a:gd name="T0" fmla="*/ 0 w 1678517"/>
                      <a:gd name="T1" fmla="*/ 110018 h 776817"/>
                      <a:gd name="T2" fmla="*/ 419100 w 1678517"/>
                      <a:gd name="T3" fmla="*/ 110018 h 776817"/>
                      <a:gd name="T4" fmla="*/ 736600 w 1678517"/>
                      <a:gd name="T5" fmla="*/ 770127 h 776817"/>
                      <a:gd name="T6" fmla="*/ 1092200 w 1678517"/>
                      <a:gd name="T7" fmla="*/ 148102 h 776817"/>
                      <a:gd name="T8" fmla="*/ 1587500 w 1678517"/>
                      <a:gd name="T9" fmla="*/ 71935 h 776817"/>
                      <a:gd name="T10" fmla="*/ 1638300 w 1678517"/>
                      <a:gd name="T11" fmla="*/ 71935 h 7768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678517" h="776817">
                        <a:moveTo>
                          <a:pt x="0" y="110067"/>
                        </a:moveTo>
                        <a:cubicBezTo>
                          <a:pt x="148166" y="55033"/>
                          <a:pt x="296333" y="0"/>
                          <a:pt x="419100" y="110067"/>
                        </a:cubicBezTo>
                        <a:cubicBezTo>
                          <a:pt x="541867" y="220134"/>
                          <a:pt x="624417" y="764117"/>
                          <a:pt x="736600" y="770467"/>
                        </a:cubicBezTo>
                        <a:cubicBezTo>
                          <a:pt x="848783" y="776817"/>
                          <a:pt x="950383" y="264584"/>
                          <a:pt x="1092200" y="148167"/>
                        </a:cubicBezTo>
                        <a:cubicBezTo>
                          <a:pt x="1234017" y="31750"/>
                          <a:pt x="1496483" y="84667"/>
                          <a:pt x="1587500" y="71967"/>
                        </a:cubicBezTo>
                        <a:cubicBezTo>
                          <a:pt x="1678517" y="59267"/>
                          <a:pt x="1658408" y="65617"/>
                          <a:pt x="1638300" y="71967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77" name="Straight Connector 8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74036" y="2969292"/>
                  <a:ext cx="788651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78" name="Straight Connector 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538714" y="2858160"/>
                  <a:ext cx="638092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79" name="Straight Connector 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13360" y="2793471"/>
                  <a:ext cx="788651" cy="35164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0" name="Straight Connector 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783509" y="2983627"/>
                  <a:ext cx="839628" cy="80299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1" name="Straight Connector 8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084915" y="3786616"/>
                  <a:ext cx="782218" cy="716955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2" name="Straight Connector 8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311327" y="4714762"/>
                  <a:ext cx="759973" cy="667396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3" name="Straight Connector 8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3924980" y="4933579"/>
                  <a:ext cx="924875" cy="35164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4" name="Straight Connector 8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265791" y="3875949"/>
                  <a:ext cx="788651" cy="60999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5" name="Straight Connector 89"/>
                <p:cNvCxnSpPr>
                  <a:cxnSpLocks noChangeShapeType="1"/>
                </p:cNvCxnSpPr>
                <p:nvPr/>
              </p:nvCxnSpPr>
              <p:spPr bwMode="auto">
                <a:xfrm>
                  <a:off x="4563239" y="2983627"/>
                  <a:ext cx="868334" cy="80299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6" name="Straight Connector 9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216720" y="2739628"/>
                  <a:ext cx="924875" cy="495169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87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260839" y="2836548"/>
                  <a:ext cx="838840" cy="21529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</p:grpSp>
        <p:cxnSp>
          <p:nvCxnSpPr>
            <p:cNvPr id="63" name="Straight Arrow Connector 95"/>
            <p:cNvCxnSpPr>
              <a:cxnSpLocks noChangeShapeType="1"/>
            </p:cNvCxnSpPr>
            <p:nvPr/>
          </p:nvCxnSpPr>
          <p:spPr bwMode="auto">
            <a:xfrm rot="780000">
              <a:off x="3205081" y="4802821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4" name="Straight Arrow Connector 102"/>
            <p:cNvCxnSpPr>
              <a:cxnSpLocks noChangeShapeType="1"/>
            </p:cNvCxnSpPr>
            <p:nvPr/>
          </p:nvCxnSpPr>
          <p:spPr bwMode="auto">
            <a:xfrm rot="540000" flipV="1">
              <a:off x="3103467" y="4974134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5" name="Straight Arrow Connector 103"/>
            <p:cNvCxnSpPr>
              <a:cxnSpLocks noChangeShapeType="1"/>
            </p:cNvCxnSpPr>
            <p:nvPr/>
          </p:nvCxnSpPr>
          <p:spPr bwMode="auto">
            <a:xfrm rot="-540000">
              <a:off x="3027256" y="5151791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6" name="Straight Arrow Connector 104"/>
            <p:cNvCxnSpPr>
              <a:cxnSpLocks noChangeShapeType="1"/>
            </p:cNvCxnSpPr>
            <p:nvPr/>
          </p:nvCxnSpPr>
          <p:spPr bwMode="auto">
            <a:xfrm rot="18540000" flipH="1">
              <a:off x="2502617" y="4740146"/>
              <a:ext cx="222071" cy="428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7" name="Straight Arrow Connector 105"/>
            <p:cNvCxnSpPr>
              <a:cxnSpLocks noChangeShapeType="1"/>
            </p:cNvCxnSpPr>
            <p:nvPr/>
          </p:nvCxnSpPr>
          <p:spPr bwMode="auto">
            <a:xfrm rot="2580000">
              <a:off x="3357503" y="4739372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8" name="Straight Arrow Connector 106"/>
            <p:cNvCxnSpPr>
              <a:cxnSpLocks noChangeShapeType="1"/>
            </p:cNvCxnSpPr>
            <p:nvPr/>
          </p:nvCxnSpPr>
          <p:spPr bwMode="auto">
            <a:xfrm rot="3660000">
              <a:off x="3574332" y="4744903"/>
              <a:ext cx="222071" cy="4286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9" name="Straight Arrow Connector 107"/>
            <p:cNvCxnSpPr>
              <a:cxnSpLocks noChangeShapeType="1"/>
            </p:cNvCxnSpPr>
            <p:nvPr/>
          </p:nvCxnSpPr>
          <p:spPr bwMode="auto">
            <a:xfrm rot="-540000" flipH="1" flipV="1">
              <a:off x="2787509" y="5126411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0" name="Straight Arrow Connector 108"/>
            <p:cNvCxnSpPr>
              <a:cxnSpLocks noChangeShapeType="1"/>
            </p:cNvCxnSpPr>
            <p:nvPr/>
          </p:nvCxnSpPr>
          <p:spPr bwMode="auto">
            <a:xfrm rot="-540000" flipH="1" flipV="1">
              <a:off x="2716061" y="4945582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1" name="Straight Arrow Connector 109"/>
            <p:cNvCxnSpPr>
              <a:cxnSpLocks noChangeShapeType="1"/>
            </p:cNvCxnSpPr>
            <p:nvPr/>
          </p:nvCxnSpPr>
          <p:spPr bwMode="auto">
            <a:xfrm rot="-2640000" flipH="1" flipV="1">
              <a:off x="2644613" y="4802821"/>
              <a:ext cx="222282" cy="428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2" name="Straight Arrow Connector 110"/>
            <p:cNvCxnSpPr>
              <a:cxnSpLocks noChangeShapeType="1"/>
            </p:cNvCxnSpPr>
            <p:nvPr/>
          </p:nvCxnSpPr>
          <p:spPr bwMode="auto">
            <a:xfrm rot="4440000">
              <a:off x="2895579" y="5377014"/>
              <a:ext cx="220485" cy="4286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3" name="Straight Arrow Connector 111"/>
            <p:cNvCxnSpPr>
              <a:cxnSpLocks noChangeShapeType="1"/>
            </p:cNvCxnSpPr>
            <p:nvPr/>
          </p:nvCxnSpPr>
          <p:spPr bwMode="auto">
            <a:xfrm rot="17280000" flipH="1">
              <a:off x="2327967" y="4727456"/>
              <a:ext cx="222071" cy="428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3529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159859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Equivalent current dipole : dipole fit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5" y="1334670"/>
            <a:ext cx="77847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fr-FR" sz="2000" dirty="0" smtClean="0">
                <a:solidFill>
                  <a:prstClr val="black"/>
                </a:solidFill>
              </a:rPr>
              <a:t>Select an initial </a:t>
            </a:r>
            <a:r>
              <a:rPr lang="fr-FR" sz="2000" dirty="0" err="1" smtClean="0">
                <a:solidFill>
                  <a:prstClr val="black"/>
                </a:solidFill>
              </a:rPr>
              <a:t>guess</a:t>
            </a:r>
            <a:r>
              <a:rPr lang="fr-FR" sz="2000" dirty="0" smtClean="0">
                <a:solidFill>
                  <a:prstClr val="black"/>
                </a:solidFill>
              </a:rPr>
              <a:t> for </a:t>
            </a:r>
            <a:r>
              <a:rPr lang="fr-FR" sz="2000" dirty="0" err="1" smtClean="0">
                <a:solidFill>
                  <a:prstClr val="black"/>
                </a:solidFill>
              </a:rPr>
              <a:t>dipole</a:t>
            </a:r>
            <a:r>
              <a:rPr lang="fr-FR" sz="2000" dirty="0" smtClean="0">
                <a:solidFill>
                  <a:prstClr val="black"/>
                </a:solidFill>
              </a:rPr>
              <a:t> location(s)</a:t>
            </a:r>
          </a:p>
          <a:p>
            <a:pPr marL="342900" indent="-342900" defTabSz="457200">
              <a:buFontTx/>
              <a:buAutoNum type="arabicPeriod"/>
            </a:pPr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2. </a:t>
            </a:r>
            <a:r>
              <a:rPr lang="fr-FR" sz="2000" dirty="0" err="1" smtClean="0">
                <a:solidFill>
                  <a:prstClr val="black"/>
                </a:solidFill>
              </a:rPr>
              <a:t>Calculate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dirty="0" err="1" smtClean="0">
                <a:solidFill>
                  <a:prstClr val="black"/>
                </a:solidFill>
              </a:rPr>
              <a:t>smallest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least-squares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error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between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dirty="0" err="1" smtClean="0">
                <a:solidFill>
                  <a:prstClr val="black"/>
                </a:solidFill>
              </a:rPr>
              <a:t>measurement</a:t>
            </a:r>
            <a:r>
              <a:rPr lang="fr-FR" sz="2000" dirty="0" smtClean="0">
                <a:solidFill>
                  <a:prstClr val="black"/>
                </a:solidFill>
              </a:rPr>
              <a:t> and the model data </a:t>
            </a:r>
            <a:r>
              <a:rPr lang="fr-FR" sz="2000" dirty="0" err="1" smtClean="0">
                <a:solidFill>
                  <a:prstClr val="black"/>
                </a:solidFill>
              </a:rPr>
              <a:t>achievable</a:t>
            </a:r>
            <a:r>
              <a:rPr lang="fr-FR" sz="2000" dirty="0" smtClean="0">
                <a:solidFill>
                  <a:prstClr val="black"/>
                </a:solidFill>
              </a:rPr>
              <a:t> by </a:t>
            </a:r>
            <a:r>
              <a:rPr lang="fr-FR" sz="2000" dirty="0" err="1" smtClean="0">
                <a:solidFill>
                  <a:prstClr val="black"/>
                </a:solidFill>
              </a:rPr>
              <a:t>adjusting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dirty="0" err="1" smtClean="0">
                <a:solidFill>
                  <a:prstClr val="black"/>
                </a:solidFill>
              </a:rPr>
              <a:t>dipole</a:t>
            </a:r>
            <a:r>
              <a:rPr lang="fr-FR" sz="2000" dirty="0" smtClean="0">
                <a:solidFill>
                  <a:prstClr val="black"/>
                </a:solidFill>
              </a:rPr>
              <a:t> orientation(s) and amplitude(s) </a:t>
            </a:r>
            <a:r>
              <a:rPr lang="fr-FR" sz="2000" dirty="0" err="1" smtClean="0">
                <a:solidFill>
                  <a:prstClr val="black"/>
                </a:solidFill>
              </a:rPr>
              <a:t>at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this</a:t>
            </a:r>
            <a:r>
              <a:rPr lang="fr-FR" sz="2000" dirty="0" smtClean="0">
                <a:solidFill>
                  <a:prstClr val="black"/>
                </a:solidFill>
              </a:rPr>
              <a:t> (/</a:t>
            </a:r>
            <a:r>
              <a:rPr lang="fr-FR" sz="2000" dirty="0" err="1" smtClean="0">
                <a:solidFill>
                  <a:prstClr val="black"/>
                </a:solidFill>
              </a:rPr>
              <a:t>those</a:t>
            </a:r>
            <a:r>
              <a:rPr lang="fr-FR" sz="2000" dirty="0" smtClean="0">
                <a:solidFill>
                  <a:prstClr val="black"/>
                </a:solidFill>
              </a:rPr>
              <a:t>) location(s).</a:t>
            </a: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3. If </a:t>
            </a:r>
            <a:r>
              <a:rPr lang="fr-FR" sz="2000" dirty="0" err="1" smtClean="0">
                <a:solidFill>
                  <a:prstClr val="black"/>
                </a:solidFill>
              </a:rPr>
              <a:t>error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is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dirty="0" err="1" smtClean="0">
                <a:solidFill>
                  <a:prstClr val="black"/>
                </a:solidFill>
              </a:rPr>
              <a:t>same</a:t>
            </a:r>
            <a:r>
              <a:rPr lang="fr-FR" sz="2000" dirty="0" smtClean="0">
                <a:solidFill>
                  <a:prstClr val="black"/>
                </a:solidFill>
              </a:rPr>
              <a:t> as in </a:t>
            </a:r>
            <a:r>
              <a:rPr lang="fr-FR" sz="2000" dirty="0" err="1" smtClean="0">
                <a:solidFill>
                  <a:prstClr val="black"/>
                </a:solidFill>
              </a:rPr>
              <a:t>previous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iteration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step</a:t>
            </a:r>
            <a:r>
              <a:rPr lang="fr-FR" sz="2000" dirty="0" smtClean="0">
                <a:solidFill>
                  <a:prstClr val="black"/>
                </a:solidFill>
              </a:rPr>
              <a:t>, STOP</a:t>
            </a: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4. </a:t>
            </a:r>
            <a:r>
              <a:rPr lang="fr-FR" sz="2000" dirty="0" err="1" smtClean="0">
                <a:solidFill>
                  <a:prstClr val="black"/>
                </a:solidFill>
              </a:rPr>
              <a:t>Find</a:t>
            </a:r>
            <a:r>
              <a:rPr lang="fr-FR" sz="2000" dirty="0" smtClean="0">
                <a:solidFill>
                  <a:prstClr val="black"/>
                </a:solidFill>
              </a:rPr>
              <a:t> a </a:t>
            </a:r>
            <a:r>
              <a:rPr lang="fr-FR" sz="2000" dirty="0" err="1" smtClean="0">
                <a:solidFill>
                  <a:prstClr val="black"/>
                </a:solidFill>
              </a:rPr>
              <a:t>better</a:t>
            </a:r>
            <a:r>
              <a:rPr lang="fr-FR" sz="2000" dirty="0" smtClean="0">
                <a:solidFill>
                  <a:prstClr val="black"/>
                </a:solidFill>
              </a:rPr>
              <a:t> candidate for the </a:t>
            </a:r>
            <a:r>
              <a:rPr lang="fr-FR" sz="2000" dirty="0" err="1" smtClean="0">
                <a:solidFill>
                  <a:prstClr val="black"/>
                </a:solidFill>
              </a:rPr>
              <a:t>dipole</a:t>
            </a:r>
            <a:r>
              <a:rPr lang="fr-FR" sz="2000" dirty="0" smtClean="0">
                <a:solidFill>
                  <a:prstClr val="black"/>
                </a:solidFill>
              </a:rPr>
              <a:t> location(s)</a:t>
            </a: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5. Go back to </a:t>
            </a:r>
            <a:r>
              <a:rPr lang="fr-FR" sz="2000" dirty="0" err="1" smtClean="0">
                <a:solidFill>
                  <a:prstClr val="black"/>
                </a:solidFill>
              </a:rPr>
              <a:t>step</a:t>
            </a:r>
            <a:r>
              <a:rPr lang="fr-FR" sz="2000" dirty="0" smtClean="0">
                <a:solidFill>
                  <a:prstClr val="black"/>
                </a:solidFill>
              </a:rPr>
              <a:t> 2</a:t>
            </a: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r>
              <a:rPr lang="fr-FR" sz="2000" dirty="0" smtClean="0">
                <a:solidFill>
                  <a:prstClr val="black"/>
                </a:solidFill>
              </a:rPr>
              <a:t>--&gt; </a:t>
            </a:r>
            <a:r>
              <a:rPr lang="fr-FR" sz="2000" dirty="0" err="1" smtClean="0">
                <a:solidFill>
                  <a:prstClr val="black"/>
                </a:solidFill>
              </a:rPr>
              <a:t>Very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robust</a:t>
            </a:r>
            <a:r>
              <a:rPr lang="fr-FR" sz="2000" dirty="0" smtClean="0">
                <a:solidFill>
                  <a:prstClr val="black"/>
                </a:solidFill>
              </a:rPr>
              <a:t> for one </a:t>
            </a:r>
            <a:r>
              <a:rPr lang="fr-FR" sz="2000" dirty="0" err="1" smtClean="0">
                <a:solidFill>
                  <a:prstClr val="black"/>
                </a:solidFill>
              </a:rPr>
              <a:t>dipole</a:t>
            </a:r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endParaRPr lang="en-GB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15985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Equivalent current dipole : dipole fit</a:t>
            </a:r>
            <a:b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</a:br>
            <a:r>
              <a:rPr lang="en-GB" sz="32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Some problems…</a:t>
            </a:r>
            <a:endParaRPr lang="en-GB" sz="32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8785" y="1567914"/>
            <a:ext cx="7784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</a:rPr>
              <a:t>A priori </a:t>
            </a:r>
            <a:r>
              <a:rPr lang="fr-FR" sz="2000" dirty="0" err="1" smtClean="0">
                <a:solidFill>
                  <a:prstClr val="black"/>
                </a:solidFill>
              </a:rPr>
              <a:t>fixed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number</a:t>
            </a:r>
            <a:r>
              <a:rPr lang="fr-FR" sz="2000" dirty="0" smtClean="0">
                <a:solidFill>
                  <a:prstClr val="black"/>
                </a:solidFill>
              </a:rPr>
              <a:t> of sources </a:t>
            </a:r>
            <a:r>
              <a:rPr lang="fr-FR" sz="2000" dirty="0" err="1" smtClean="0">
                <a:solidFill>
                  <a:prstClr val="black"/>
                </a:solidFill>
              </a:rPr>
              <a:t>considered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defTabSz="457200">
              <a:buFontTx/>
              <a:buChar char="-"/>
            </a:pPr>
            <a:endParaRPr lang="fr-FR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FontTx/>
              <a:buChar char="-"/>
            </a:pPr>
            <a:r>
              <a:rPr lang="fr-FR" sz="2000" dirty="0" smtClean="0">
                <a:solidFill>
                  <a:prstClr val="black"/>
                </a:solidFill>
              </a:rPr>
              <a:t>Contraints on the </a:t>
            </a:r>
            <a:r>
              <a:rPr lang="fr-FR" sz="2000" dirty="0" err="1" smtClean="0">
                <a:solidFill>
                  <a:prstClr val="black"/>
                </a:solidFill>
              </a:rPr>
              <a:t>dipole</a:t>
            </a:r>
            <a:r>
              <a:rPr lang="fr-FR" sz="2000" dirty="0" smtClean="0">
                <a:solidFill>
                  <a:prstClr val="black"/>
                </a:solidFill>
              </a:rPr>
              <a:t> are </a:t>
            </a:r>
            <a:r>
              <a:rPr lang="fr-FR" sz="2000" dirty="0" err="1" smtClean="0">
                <a:solidFill>
                  <a:prstClr val="black"/>
                </a:solidFill>
              </a:rPr>
              <a:t>difficult</a:t>
            </a:r>
            <a:r>
              <a:rPr lang="fr-FR" sz="2000" dirty="0" smtClean="0">
                <a:solidFill>
                  <a:prstClr val="black"/>
                </a:solidFill>
              </a:rPr>
              <a:t> to </a:t>
            </a:r>
            <a:r>
              <a:rPr lang="fr-FR" sz="2000" dirty="0" err="1" smtClean="0">
                <a:solidFill>
                  <a:prstClr val="black"/>
                </a:solidFill>
              </a:rPr>
              <a:t>include</a:t>
            </a:r>
            <a:r>
              <a:rPr lang="fr-FR" sz="2000" dirty="0" smtClean="0">
                <a:solidFill>
                  <a:prstClr val="black"/>
                </a:solidFill>
              </a:rPr>
              <a:t> in the </a:t>
            </a:r>
            <a:r>
              <a:rPr lang="fr-FR" sz="2000" dirty="0" err="1" smtClean="0">
                <a:solidFill>
                  <a:prstClr val="black"/>
                </a:solidFill>
              </a:rPr>
              <a:t>framework</a:t>
            </a:r>
            <a:r>
              <a:rPr lang="fr-FR" sz="2000" dirty="0" smtClean="0">
                <a:solidFill>
                  <a:prstClr val="black"/>
                </a:solidFill>
              </a:rPr>
              <a:t> and noise </a:t>
            </a:r>
            <a:r>
              <a:rPr lang="fr-FR" sz="2000" dirty="0" err="1" smtClean="0">
                <a:solidFill>
                  <a:prstClr val="black"/>
                </a:solidFill>
              </a:rPr>
              <a:t>cannot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properly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be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taken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into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account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  <a:br>
              <a:rPr lang="fr-FR" sz="2000" dirty="0" smtClean="0">
                <a:solidFill>
                  <a:prstClr val="black"/>
                </a:solidFill>
              </a:rPr>
            </a:br>
            <a:endParaRPr lang="fr-FR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FontTx/>
              <a:buChar char="-"/>
            </a:pPr>
            <a:r>
              <a:rPr lang="fr-FR" sz="2000" dirty="0" err="1" smtClean="0">
                <a:solidFill>
                  <a:prstClr val="black"/>
                </a:solidFill>
              </a:rPr>
              <a:t>Models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with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different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ECDs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cannot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be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compaired</a:t>
            </a:r>
            <a:r>
              <a:rPr lang="fr-FR" sz="2000" dirty="0" smtClean="0">
                <a:solidFill>
                  <a:prstClr val="black"/>
                </a:solidFill>
              </a:rPr>
              <a:t>, </a:t>
            </a:r>
            <a:r>
              <a:rPr lang="fr-FR" sz="2000" dirty="0" err="1" smtClean="0">
                <a:solidFill>
                  <a:prstClr val="black"/>
                </a:solidFill>
              </a:rPr>
              <a:t>except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from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goodness</a:t>
            </a:r>
            <a:r>
              <a:rPr lang="fr-FR" sz="2000" dirty="0" smtClean="0">
                <a:solidFill>
                  <a:prstClr val="black"/>
                </a:solidFill>
              </a:rPr>
              <a:t> of fit </a:t>
            </a:r>
            <a:r>
              <a:rPr lang="fr-FR" sz="2000" dirty="0" err="1" smtClean="0">
                <a:solidFill>
                  <a:prstClr val="black"/>
                </a:solidFill>
              </a:rPr>
              <a:t>which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can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be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miseading</a:t>
            </a:r>
            <a:r>
              <a:rPr lang="fr-FR" sz="2000" dirty="0" smtClean="0">
                <a:solidFill>
                  <a:prstClr val="black"/>
                </a:solidFill>
              </a:rPr>
              <a:t>, as </a:t>
            </a:r>
            <a:r>
              <a:rPr lang="fr-FR" sz="2000" dirty="0" err="1" smtClean="0">
                <a:solidFill>
                  <a:prstClr val="black"/>
                </a:solidFill>
              </a:rPr>
              <a:t>adding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dipoles</a:t>
            </a:r>
            <a:r>
              <a:rPr lang="fr-FR" sz="2000" dirty="0" smtClean="0">
                <a:solidFill>
                  <a:prstClr val="black"/>
                </a:solidFill>
              </a:rPr>
              <a:t> to a model </a:t>
            </a:r>
            <a:r>
              <a:rPr lang="fr-FR" sz="2000" dirty="0" err="1" smtClean="0">
                <a:solidFill>
                  <a:prstClr val="black"/>
                </a:solidFill>
              </a:rPr>
              <a:t>will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necessariy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improve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dirty="0" err="1" smtClean="0">
                <a:solidFill>
                  <a:prstClr val="black"/>
                </a:solidFill>
              </a:rPr>
              <a:t>overall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goodness</a:t>
            </a:r>
            <a:r>
              <a:rPr lang="fr-FR" sz="2000" dirty="0" smtClean="0">
                <a:solidFill>
                  <a:prstClr val="black"/>
                </a:solidFill>
              </a:rPr>
              <a:t> of fit. </a:t>
            </a: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endParaRPr lang="fr-FR" sz="2000" dirty="0" smtClean="0">
              <a:solidFill>
                <a:prstClr val="black"/>
              </a:solidFill>
            </a:endParaRPr>
          </a:p>
          <a:p>
            <a:pPr defTabSz="457200"/>
            <a:endParaRPr lang="en-GB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0" name="AutoShape 19"/>
          <p:cNvCxnSpPr>
            <a:cxnSpLocks noChangeShapeType="1"/>
          </p:cNvCxnSpPr>
          <p:nvPr/>
        </p:nvCxnSpPr>
        <p:spPr bwMode="auto">
          <a:xfrm rot="16200000" flipV="1">
            <a:off x="4735513" y="2316163"/>
            <a:ext cx="41275" cy="4733925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3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498850" y="5913438"/>
            <a:ext cx="222639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24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04686"/>
              </p:ext>
            </p:extLst>
          </p:nvPr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6" imgW="139579" imgH="164957" progId="Equation.3">
                  <p:embed/>
                </p:oleObj>
              </mc:Choice>
              <mc:Fallback>
                <p:oleObj name="Equation" r:id="rId6" imgW="139579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32289"/>
              </p:ext>
            </p:extLst>
          </p:nvPr>
        </p:nvGraphicFramePr>
        <p:xfrm>
          <a:off x="649288" y="4978400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978400"/>
                        <a:ext cx="3095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0" imgW="164957" imgH="139579" progId="Equation.3">
                  <p:embed/>
                </p:oleObj>
              </mc:Choice>
              <mc:Fallback>
                <p:oleObj name="Equation" r:id="rId10" imgW="164957" imgH="13957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290696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290696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418138" y="3498850"/>
            <a:ext cx="3333750" cy="2478088"/>
            <a:chOff x="2835" y="1397"/>
            <a:chExt cx="2100" cy="1561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2835" y="1397"/>
              <a:ext cx="2100" cy="1561"/>
              <a:chOff x="2835" y="1397"/>
              <a:chExt cx="2100" cy="1561"/>
            </a:xfrm>
          </p:grpSpPr>
          <p:pic>
            <p:nvPicPr>
              <p:cNvPr id="25" name="Picture 50" descr="elephan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95" b="2473"/>
              <a:stretch>
                <a:fillRect/>
              </a:stretch>
            </p:blipFill>
            <p:spPr bwMode="auto">
              <a:xfrm>
                <a:off x="2835" y="1397"/>
                <a:ext cx="2100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51"/>
              <p:cNvSpPr>
                <a:spLocks noChangeArrowheads="1"/>
              </p:cNvSpPr>
              <p:nvPr/>
            </p:nvSpPr>
            <p:spPr bwMode="auto">
              <a:xfrm>
                <a:off x="3445" y="2753"/>
                <a:ext cx="508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3356" y="1702"/>
              <a:ext cx="1189" cy="808"/>
            </a:xfrm>
            <a:custGeom>
              <a:avLst/>
              <a:gdLst>
                <a:gd name="T0" fmla="*/ 0 w 1189"/>
                <a:gd name="T1" fmla="*/ 68 h 808"/>
                <a:gd name="T2" fmla="*/ 52 w 1189"/>
                <a:gd name="T3" fmla="*/ 206 h 808"/>
                <a:gd name="T4" fmla="*/ 163 w 1189"/>
                <a:gd name="T5" fmla="*/ 391 h 808"/>
                <a:gd name="T6" fmla="*/ 338 w 1189"/>
                <a:gd name="T7" fmla="*/ 475 h 808"/>
                <a:gd name="T8" fmla="*/ 417 w 1189"/>
                <a:gd name="T9" fmla="*/ 496 h 808"/>
                <a:gd name="T10" fmla="*/ 433 w 1189"/>
                <a:gd name="T11" fmla="*/ 554 h 808"/>
                <a:gd name="T12" fmla="*/ 681 w 1189"/>
                <a:gd name="T13" fmla="*/ 660 h 808"/>
                <a:gd name="T14" fmla="*/ 766 w 1189"/>
                <a:gd name="T15" fmla="*/ 681 h 808"/>
                <a:gd name="T16" fmla="*/ 766 w 1189"/>
                <a:gd name="T17" fmla="*/ 745 h 808"/>
                <a:gd name="T18" fmla="*/ 887 w 1189"/>
                <a:gd name="T19" fmla="*/ 808 h 808"/>
                <a:gd name="T20" fmla="*/ 914 w 1189"/>
                <a:gd name="T21" fmla="*/ 507 h 808"/>
                <a:gd name="T22" fmla="*/ 1125 w 1189"/>
                <a:gd name="T23" fmla="*/ 539 h 808"/>
                <a:gd name="T24" fmla="*/ 1141 w 1189"/>
                <a:gd name="T25" fmla="*/ 465 h 808"/>
                <a:gd name="T26" fmla="*/ 1014 w 1189"/>
                <a:gd name="T27" fmla="*/ 428 h 808"/>
                <a:gd name="T28" fmla="*/ 1178 w 1189"/>
                <a:gd name="T29" fmla="*/ 406 h 808"/>
                <a:gd name="T30" fmla="*/ 1189 w 1189"/>
                <a:gd name="T31" fmla="*/ 301 h 808"/>
                <a:gd name="T32" fmla="*/ 930 w 1189"/>
                <a:gd name="T33" fmla="*/ 338 h 808"/>
                <a:gd name="T34" fmla="*/ 866 w 1189"/>
                <a:gd name="T35" fmla="*/ 190 h 808"/>
                <a:gd name="T36" fmla="*/ 724 w 1189"/>
                <a:gd name="T37" fmla="*/ 37 h 808"/>
                <a:gd name="T38" fmla="*/ 486 w 1189"/>
                <a:gd name="T39" fmla="*/ 15 h 808"/>
                <a:gd name="T40" fmla="*/ 169 w 1189"/>
                <a:gd name="T41" fmla="*/ 0 h 808"/>
                <a:gd name="T42" fmla="*/ 0 w 1189"/>
                <a:gd name="T43" fmla="*/ 68 h 8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9"/>
                <a:gd name="T67" fmla="*/ 0 h 808"/>
                <a:gd name="T68" fmla="*/ 1189 w 1189"/>
                <a:gd name="T69" fmla="*/ 808 h 8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9" h="808">
                  <a:moveTo>
                    <a:pt x="0" y="68"/>
                  </a:moveTo>
                  <a:lnTo>
                    <a:pt x="52" y="206"/>
                  </a:lnTo>
                  <a:lnTo>
                    <a:pt x="163" y="391"/>
                  </a:lnTo>
                  <a:lnTo>
                    <a:pt x="338" y="475"/>
                  </a:lnTo>
                  <a:lnTo>
                    <a:pt x="417" y="496"/>
                  </a:lnTo>
                  <a:lnTo>
                    <a:pt x="433" y="554"/>
                  </a:lnTo>
                  <a:lnTo>
                    <a:pt x="681" y="660"/>
                  </a:lnTo>
                  <a:lnTo>
                    <a:pt x="766" y="681"/>
                  </a:lnTo>
                  <a:lnTo>
                    <a:pt x="766" y="745"/>
                  </a:lnTo>
                  <a:lnTo>
                    <a:pt x="887" y="808"/>
                  </a:lnTo>
                  <a:lnTo>
                    <a:pt x="914" y="507"/>
                  </a:lnTo>
                  <a:lnTo>
                    <a:pt x="1125" y="539"/>
                  </a:lnTo>
                  <a:lnTo>
                    <a:pt x="1141" y="465"/>
                  </a:lnTo>
                  <a:lnTo>
                    <a:pt x="1014" y="428"/>
                  </a:lnTo>
                  <a:lnTo>
                    <a:pt x="1178" y="406"/>
                  </a:lnTo>
                  <a:lnTo>
                    <a:pt x="1189" y="301"/>
                  </a:lnTo>
                  <a:lnTo>
                    <a:pt x="930" y="338"/>
                  </a:lnTo>
                  <a:lnTo>
                    <a:pt x="866" y="190"/>
                  </a:lnTo>
                  <a:lnTo>
                    <a:pt x="724" y="37"/>
                  </a:lnTo>
                  <a:lnTo>
                    <a:pt x="486" y="15"/>
                  </a:lnTo>
                  <a:lnTo>
                    <a:pt x="1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2944" y="1692"/>
              <a:ext cx="840" cy="1094"/>
            </a:xfrm>
            <a:custGeom>
              <a:avLst/>
              <a:gdLst>
                <a:gd name="T0" fmla="*/ 26 w 840"/>
                <a:gd name="T1" fmla="*/ 0 h 1094"/>
                <a:gd name="T2" fmla="*/ 385 w 840"/>
                <a:gd name="T3" fmla="*/ 37 h 1094"/>
                <a:gd name="T4" fmla="*/ 449 w 840"/>
                <a:gd name="T5" fmla="*/ 169 h 1094"/>
                <a:gd name="T6" fmla="*/ 528 w 840"/>
                <a:gd name="T7" fmla="*/ 327 h 1094"/>
                <a:gd name="T8" fmla="*/ 607 w 840"/>
                <a:gd name="T9" fmla="*/ 407 h 1094"/>
                <a:gd name="T10" fmla="*/ 829 w 840"/>
                <a:gd name="T11" fmla="*/ 497 h 1094"/>
                <a:gd name="T12" fmla="*/ 840 w 840"/>
                <a:gd name="T13" fmla="*/ 586 h 1094"/>
                <a:gd name="T14" fmla="*/ 0 w 840"/>
                <a:gd name="T15" fmla="*/ 1094 h 1094"/>
                <a:gd name="T16" fmla="*/ 26 w 840"/>
                <a:gd name="T17" fmla="*/ 0 h 10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0"/>
                <a:gd name="T28" fmla="*/ 0 h 1094"/>
                <a:gd name="T29" fmla="*/ 840 w 840"/>
                <a:gd name="T30" fmla="*/ 1094 h 10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0" h="1094">
                  <a:moveTo>
                    <a:pt x="26" y="0"/>
                  </a:moveTo>
                  <a:lnTo>
                    <a:pt x="385" y="37"/>
                  </a:lnTo>
                  <a:lnTo>
                    <a:pt x="449" y="169"/>
                  </a:lnTo>
                  <a:lnTo>
                    <a:pt x="528" y="327"/>
                  </a:lnTo>
                  <a:lnTo>
                    <a:pt x="607" y="407"/>
                  </a:lnTo>
                  <a:lnTo>
                    <a:pt x="829" y="497"/>
                  </a:lnTo>
                  <a:lnTo>
                    <a:pt x="840" y="586"/>
                  </a:lnTo>
                  <a:lnTo>
                    <a:pt x="0" y="109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4085" y="2446"/>
              <a:ext cx="158" cy="138"/>
            </a:xfrm>
            <a:custGeom>
              <a:avLst/>
              <a:gdLst>
                <a:gd name="T0" fmla="*/ 21 w 158"/>
                <a:gd name="T1" fmla="*/ 0 h 138"/>
                <a:gd name="T2" fmla="*/ 132 w 158"/>
                <a:gd name="T3" fmla="*/ 48 h 138"/>
                <a:gd name="T4" fmla="*/ 158 w 158"/>
                <a:gd name="T5" fmla="*/ 90 h 138"/>
                <a:gd name="T6" fmla="*/ 143 w 158"/>
                <a:gd name="T7" fmla="*/ 138 h 138"/>
                <a:gd name="T8" fmla="*/ 0 w 158"/>
                <a:gd name="T9" fmla="*/ 4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38"/>
                <a:gd name="T17" fmla="*/ 158 w 15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38">
                  <a:moveTo>
                    <a:pt x="21" y="0"/>
                  </a:moveTo>
                  <a:lnTo>
                    <a:pt x="132" y="48"/>
                  </a:lnTo>
                  <a:lnTo>
                    <a:pt x="158" y="90"/>
                  </a:lnTo>
                  <a:lnTo>
                    <a:pt x="143" y="138"/>
                  </a:lnTo>
                  <a:lnTo>
                    <a:pt x="0" y="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762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29" y="3525809"/>
            <a:ext cx="4758596" cy="27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422900" y="3508375"/>
            <a:ext cx="3333750" cy="2478088"/>
            <a:chOff x="2835" y="1397"/>
            <a:chExt cx="2100" cy="1561"/>
          </a:xfrm>
        </p:grpSpPr>
        <p:pic>
          <p:nvPicPr>
            <p:cNvPr id="5" name="Picture 44" descr="elepha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2473"/>
            <a:stretch>
              <a:fillRect/>
            </a:stretch>
          </p:blipFill>
          <p:spPr bwMode="auto">
            <a:xfrm>
              <a:off x="2835" y="1397"/>
              <a:ext cx="2100" cy="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5"/>
            <p:cNvSpPr>
              <a:spLocks noChangeArrowheads="1"/>
            </p:cNvSpPr>
            <p:nvPr/>
          </p:nvSpPr>
          <p:spPr bwMode="auto">
            <a:xfrm>
              <a:off x="3445" y="2753"/>
              <a:ext cx="508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290696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4" y="795514"/>
            <a:ext cx="4752457" cy="57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Sensor-level analysis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Is signal at a given electrode/sensor related to a specific task?</a:t>
            </a: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2714" r="63460"/>
          <a:stretch/>
        </p:blipFill>
        <p:spPr bwMode="auto">
          <a:xfrm>
            <a:off x="49536" y="2312704"/>
            <a:ext cx="2534416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33320" y="2458461"/>
            <a:ext cx="322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1) Time domain</a:t>
            </a:r>
            <a:r>
              <a:rPr lang="en-GB" dirty="0" smtClean="0"/>
              <a:t>: </a:t>
            </a:r>
          </a:p>
          <a:p>
            <a:r>
              <a:rPr lang="en-GB" dirty="0" smtClean="0"/>
              <a:t>Event-related potentials/fields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3320" y="5274000"/>
            <a:ext cx="344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ym typeface="Wingdings" panose="05000000000000000000" pitchFamily="2" charset="2"/>
              </a:rPr>
              <a:t>3) Time </a:t>
            </a:r>
            <a:r>
              <a:rPr lang="en-GB" u="sng" dirty="0">
                <a:sym typeface="Wingdings" panose="05000000000000000000" pitchFamily="2" charset="2"/>
              </a:rPr>
              <a:t>&amp; Frequency </a:t>
            </a:r>
            <a:r>
              <a:rPr lang="en-GB" u="sng" dirty="0" smtClean="0">
                <a:sym typeface="Wingdings" panose="05000000000000000000" pitchFamily="2" charset="2"/>
              </a:rPr>
              <a:t>domain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</a:p>
          <a:p>
            <a:r>
              <a:rPr lang="en-GB" dirty="0" smtClean="0"/>
              <a:t>Event-related de-/synchronization</a:t>
            </a:r>
          </a:p>
        </p:txBody>
      </p:sp>
      <p:pic>
        <p:nvPicPr>
          <p:cNvPr id="1026" name="Picture 2" descr="https://upload.wikimedia.org/wikipedia/commons/thumb/a/ac/ComponentsofERP.svg/220px-ComponentsofERP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2" y="2133626"/>
            <a:ext cx="1460108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33320" y="38700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ym typeface="Wingdings" panose="05000000000000000000" pitchFamily="2" charset="2"/>
              </a:rPr>
              <a:t>2) Frequency domain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  <a:endParaRPr lang="en-GB" dirty="0"/>
          </a:p>
          <a:p>
            <a:r>
              <a:rPr lang="en-GB" dirty="0" smtClean="0"/>
              <a:t>Power spectrum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631480" y="2583448"/>
            <a:ext cx="1074144" cy="32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2625504" y="3985555"/>
            <a:ext cx="1074144" cy="32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2631480" y="5392881"/>
            <a:ext cx="1074144" cy="32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www.frontiersin.org/files/Articles/1252/fnhum-04-00030/image_m/fnhum-04-00030-g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48" y="5011079"/>
            <a:ext cx="1404000" cy="13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result for power spectrum e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4528" y="3429000"/>
            <a:ext cx="1349920" cy="13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2906966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Shape 220"/>
          <p:cNvSpPr/>
          <p:nvPr/>
        </p:nvSpPr>
        <p:spPr>
          <a:xfrm>
            <a:off x="380655" y="1258032"/>
            <a:ext cx="63080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Inverse problem is </a:t>
            </a:r>
            <a:r>
              <a:rPr lang="en-GB" b="1" dirty="0" smtClean="0">
                <a:solidFill>
                  <a:prstClr val="black"/>
                </a:solidFill>
              </a:rPr>
              <a:t>ill posed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/>
            </a:r>
            <a:br>
              <a:rPr lang="en-GB" b="1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prstClr val="black"/>
                </a:solidFill>
              </a:rPr>
              <a:t>- </a:t>
            </a:r>
            <a:r>
              <a:rPr lang="en-US" dirty="0" smtClean="0">
                <a:solidFill>
                  <a:prstClr val="black"/>
                </a:solidFill>
              </a:rPr>
              <a:t>Many different current distributions can explain the data.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- Solution may be sensitive to noise, i.e., unstable.</a:t>
            </a:r>
          </a:p>
          <a:p>
            <a:pPr defTabSz="457200"/>
            <a:endParaRPr b="1" dirty="0">
              <a:solidFill>
                <a:prstClr val="black"/>
              </a:solidFill>
            </a:endParaRPr>
          </a:p>
        </p:txBody>
      </p:sp>
      <p:cxnSp>
        <p:nvCxnSpPr>
          <p:cNvPr id="6" name="Connecteur droit avec flèche 23"/>
          <p:cNvCxnSpPr/>
          <p:nvPr/>
        </p:nvCxnSpPr>
        <p:spPr>
          <a:xfrm>
            <a:off x="508785" y="3487212"/>
            <a:ext cx="1192212" cy="1587"/>
          </a:xfrm>
          <a:prstGeom prst="straightConnector1">
            <a:avLst/>
          </a:prstGeom>
          <a:ln w="28575">
            <a:solidFill>
              <a:srgbClr val="C050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1903983" y="3302268"/>
            <a:ext cx="4200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dirty="0">
                <a:solidFill>
                  <a:prstClr val="black"/>
                </a:solidFill>
                <a:latin typeface="Calibri"/>
              </a:rPr>
              <a:t>Introduction of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prior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knowledge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needed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.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hape 220"/>
          <p:cNvSpPr/>
          <p:nvPr/>
        </p:nvSpPr>
        <p:spPr>
          <a:xfrm>
            <a:off x="180968" y="5408230"/>
            <a:ext cx="549495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/>
            <a:r>
              <a:rPr dirty="0">
                <a:solidFill>
                  <a:prstClr val="black"/>
                </a:solidFill>
              </a:rPr>
              <a:t>A well-posed problem:</a:t>
            </a:r>
          </a:p>
          <a:p>
            <a:pPr defTabSz="457200"/>
            <a:r>
              <a:rPr dirty="0">
                <a:solidFill>
                  <a:prstClr val="black"/>
                </a:solidFill>
              </a:rPr>
              <a:t>1. A solution exists.</a:t>
            </a:r>
          </a:p>
          <a:p>
            <a:pPr defTabSz="457200"/>
            <a:r>
              <a:rPr dirty="0">
                <a:solidFill>
                  <a:prstClr val="black"/>
                </a:solidFill>
              </a:rPr>
              <a:t>2. The solution </a:t>
            </a:r>
            <a:r>
              <a:rPr dirty="0" smtClean="0">
                <a:solidFill>
                  <a:prstClr val="black"/>
                </a:solidFill>
              </a:rPr>
              <a:t>depends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dirty="0" smtClean="0">
                <a:solidFill>
                  <a:prstClr val="black"/>
                </a:solidFill>
              </a:rPr>
              <a:t>continuously </a:t>
            </a:r>
            <a:r>
              <a:rPr dirty="0">
                <a:solidFill>
                  <a:prstClr val="black"/>
                </a:solidFill>
              </a:rPr>
              <a:t>on the data.</a:t>
            </a:r>
          </a:p>
          <a:p>
            <a:pPr defTabSz="457200"/>
            <a:r>
              <a:rPr dirty="0">
                <a:solidFill>
                  <a:prstClr val="black"/>
                </a:solidFill>
              </a:rPr>
              <a:t>3. The solution is </a:t>
            </a:r>
            <a:r>
              <a:rPr b="1" dirty="0" smtClean="0">
                <a:solidFill>
                  <a:prstClr val="black"/>
                </a:solidFill>
              </a:rPr>
              <a:t>unique</a:t>
            </a:r>
            <a:r>
              <a:rPr lang="en-GB" b="1" dirty="0" smtClean="0">
                <a:solidFill>
                  <a:prstClr val="black"/>
                </a:solidFill>
              </a:rPr>
              <a:t>.</a:t>
            </a:r>
            <a:endParaRPr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5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7" name="AutoShape 17"/>
          <p:cNvCxnSpPr>
            <a:cxnSpLocks noChangeShapeType="1"/>
          </p:cNvCxnSpPr>
          <p:nvPr/>
        </p:nvCxnSpPr>
        <p:spPr bwMode="auto">
          <a:xfrm rot="5400000" flipV="1">
            <a:off x="4691063" y="398463"/>
            <a:ext cx="130175" cy="4733925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35338" y="2627313"/>
            <a:ext cx="253322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Likelihood                  Prior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279775" y="4422775"/>
            <a:ext cx="285997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Posterior                   Evidence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10" name="AutoShape 19"/>
          <p:cNvCxnSpPr>
            <a:cxnSpLocks noChangeShapeType="1"/>
          </p:cNvCxnSpPr>
          <p:nvPr/>
        </p:nvCxnSpPr>
        <p:spPr bwMode="auto">
          <a:xfrm rot="16200000" flipV="1">
            <a:off x="4735513" y="2316163"/>
            <a:ext cx="41275" cy="4733925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3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7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84469"/>
              </p:ext>
            </p:extLst>
          </p:nvPr>
        </p:nvGraphicFramePr>
        <p:xfrm>
          <a:off x="3040063" y="2184400"/>
          <a:ext cx="16684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6" imgW="685800" imgH="203200" progId="Equation.3">
                  <p:embed/>
                </p:oleObj>
              </mc:Choice>
              <mc:Fallback>
                <p:oleObj name="Equation" r:id="rId6" imgW="6858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2184400"/>
                        <a:ext cx="16684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23662"/>
              </p:ext>
            </p:extLst>
          </p:nvPr>
        </p:nvGraphicFramePr>
        <p:xfrm>
          <a:off x="4999038" y="2181225"/>
          <a:ext cx="12938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8" imgW="533169" imgH="203112" progId="Equation.3">
                  <p:embed/>
                </p:oleObj>
              </mc:Choice>
              <mc:Fallback>
                <p:oleObj name="Equation" r:id="rId8" imgW="533169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181225"/>
                        <a:ext cx="12938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18368"/>
              </p:ext>
            </p:extLst>
          </p:nvPr>
        </p:nvGraphicFramePr>
        <p:xfrm>
          <a:off x="5059363" y="4767263"/>
          <a:ext cx="1328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10" imgW="545626" imgH="203024" progId="Equation.3">
                  <p:embed/>
                </p:oleObj>
              </mc:Choice>
              <mc:Fallback>
                <p:oleObj name="Equation" r:id="rId10" imgW="545626" imgH="2030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4767263"/>
                        <a:ext cx="1328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76623"/>
              </p:ext>
            </p:extLst>
          </p:nvPr>
        </p:nvGraphicFramePr>
        <p:xfrm>
          <a:off x="3082925" y="4773613"/>
          <a:ext cx="1666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2" imgW="685800" imgH="203200" progId="Equation.3">
                  <p:embed/>
                </p:oleObj>
              </mc:Choice>
              <mc:Fallback>
                <p:oleObj name="Equation" r:id="rId12" imgW="6858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773613"/>
                        <a:ext cx="16668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251200" y="1103313"/>
            <a:ext cx="28035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F79646"/>
                </a:solidFill>
                <a:latin typeface="Calibri"/>
                <a:ea typeface="MS PGothic" pitchFamily="34" charset="-128"/>
                <a:cs typeface="ＭＳ Ｐゴシック" charset="0"/>
              </a:rPr>
              <a:t>Forward Problem</a:t>
            </a:r>
            <a:endParaRPr lang="en-GB" sz="2400" dirty="0">
              <a:solidFill>
                <a:srgbClr val="F79646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498850" y="5913438"/>
            <a:ext cx="222639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endParaRPr lang="en-GB" sz="24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04686"/>
              </p:ext>
            </p:extLst>
          </p:nvPr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4" imgW="139579" imgH="164957" progId="Equation.3">
                  <p:embed/>
                </p:oleObj>
              </mc:Choice>
              <mc:Fallback>
                <p:oleObj name="Equation" r:id="rId14" imgW="139579" imgH="16495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32289"/>
              </p:ext>
            </p:extLst>
          </p:nvPr>
        </p:nvGraphicFramePr>
        <p:xfrm>
          <a:off x="649288" y="4978400"/>
          <a:ext cx="3095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16" imgW="126725" imgH="177415" progId="Equation.3">
                  <p:embed/>
                </p:oleObj>
              </mc:Choice>
              <mc:Fallback>
                <p:oleObj name="Equation" r:id="rId16" imgW="126725" imgH="17741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4978400"/>
                        <a:ext cx="309562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8" imgW="164957" imgH="139579" progId="Equation.3">
                  <p:embed/>
                </p:oleObj>
              </mc:Choice>
              <mc:Fallback>
                <p:oleObj name="Equation" r:id="rId18" imgW="164957" imgH="13957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58763" y="235506"/>
            <a:ext cx="278618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24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MS PGothic" pitchFamily="34" charset="-128"/>
                <a:cs typeface="ＭＳ Ｐゴシック" charset="0"/>
              </a:rPr>
              <a:t>Bayesian Perspective</a:t>
            </a:r>
            <a:endParaRPr lang="en-GB" sz="2400" dirty="0">
              <a:solidFill>
                <a:prstClr val="white">
                  <a:lumMod val="50000"/>
                </a:prstClr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566421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err="1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Variational</a:t>
            </a: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 </a:t>
            </a:r>
            <a:r>
              <a:rPr lang="en-GB" sz="3200" dirty="0" err="1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bayesian</a:t>
            </a: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 Dipole estimation 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2875" y="1367624"/>
            <a:ext cx="9001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>
                <a:solidFill>
                  <a:prstClr val="black"/>
                </a:solidFill>
                <a:latin typeface="Calibri"/>
              </a:rPr>
              <a:t>Standard ECD approaches iterate location/orientation (within a brain volume) until fit to sensor data is maximised (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i.e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, error minimised). But:</a:t>
            </a:r>
          </a:p>
          <a:p>
            <a:pPr lvl="1" defTabSz="457200">
              <a:buFontTx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Local Minima (particularly when multiple dipoles)</a:t>
            </a:r>
          </a:p>
          <a:p>
            <a:pPr lvl="1" defTabSz="457200">
              <a:buFontTx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Question of how many dipoles?</a:t>
            </a: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sz="2000" dirty="0">
                <a:solidFill>
                  <a:prstClr val="black"/>
                </a:solidFill>
                <a:latin typeface="Calibri"/>
              </a:rPr>
              <a:t>With a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Variational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Bayesian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framework, priors can be put on the locations and orientations (and strengths) of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dipoles.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11863" y="3613937"/>
            <a:ext cx="2398712" cy="2489200"/>
            <a:chOff x="6011863" y="3262313"/>
            <a:chExt cx="2398712" cy="2489200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6430963" y="3311525"/>
              <a:ext cx="503237" cy="50323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Oval 28"/>
            <p:cNvSpPr>
              <a:spLocks noChangeArrowheads="1"/>
            </p:cNvSpPr>
            <p:nvPr/>
          </p:nvSpPr>
          <p:spPr bwMode="auto">
            <a:xfrm>
              <a:off x="7907338" y="3295650"/>
              <a:ext cx="503237" cy="50323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804025" y="4254500"/>
              <a:ext cx="503238" cy="50323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 rot="2843156">
              <a:off x="7216776" y="5292725"/>
              <a:ext cx="469900" cy="4476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13" name="AutoShape 20"/>
            <p:cNvCxnSpPr>
              <a:cxnSpLocks noChangeShapeType="1"/>
              <a:stCxn id="11" idx="4"/>
              <a:endCxn id="12" idx="1"/>
            </p:cNvCxnSpPr>
            <p:nvPr/>
          </p:nvCxnSpPr>
          <p:spPr bwMode="auto">
            <a:xfrm>
              <a:off x="7056438" y="4757738"/>
              <a:ext cx="236537" cy="585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7573963" y="4254500"/>
              <a:ext cx="503237" cy="50323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15" name="AutoShape 20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 flipH="1">
              <a:off x="7616825" y="4757738"/>
              <a:ext cx="209550" cy="608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20"/>
            <p:cNvCxnSpPr>
              <a:cxnSpLocks noChangeShapeType="1"/>
              <a:stCxn id="23" idx="6"/>
            </p:cNvCxnSpPr>
            <p:nvPr/>
          </p:nvCxnSpPr>
          <p:spPr bwMode="auto">
            <a:xfrm>
              <a:off x="6515100" y="5494338"/>
              <a:ext cx="6238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20"/>
            <p:cNvCxnSpPr>
              <a:cxnSpLocks noChangeShapeType="1"/>
              <a:stCxn id="9" idx="4"/>
              <a:endCxn id="11" idx="1"/>
            </p:cNvCxnSpPr>
            <p:nvPr/>
          </p:nvCxnSpPr>
          <p:spPr bwMode="auto">
            <a:xfrm>
              <a:off x="6683375" y="3814763"/>
              <a:ext cx="195263" cy="514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20"/>
            <p:cNvCxnSpPr>
              <a:cxnSpLocks noChangeShapeType="1"/>
              <a:stCxn id="10" idx="4"/>
              <a:endCxn id="14" idx="7"/>
            </p:cNvCxnSpPr>
            <p:nvPr/>
          </p:nvCxnSpPr>
          <p:spPr bwMode="auto">
            <a:xfrm flipH="1">
              <a:off x="8004175" y="3798888"/>
              <a:ext cx="153988" cy="530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noFill/>
                </a14:hiddenFill>
              </a:ext>
            </a:extLst>
          </p:spPr>
        </p:cxnSp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6896100" y="4229100"/>
            <a:ext cx="303213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Equation" r:id="rId3" imgW="152280" imgH="266760" progId="Equation.3">
                    <p:embed/>
                  </p:oleObj>
                </mc:Choice>
                <mc:Fallback>
                  <p:oleObj name="Equation" r:id="rId3" imgW="152280" imgH="2667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100" y="4229100"/>
                          <a:ext cx="303213" cy="54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9"/>
            <p:cNvGraphicFramePr>
              <a:graphicFrameLocks noChangeAspect="1"/>
            </p:cNvGraphicFramePr>
            <p:nvPr/>
          </p:nvGraphicFramePr>
          <p:xfrm>
            <a:off x="7726363" y="4286250"/>
            <a:ext cx="265112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Equation" r:id="rId5" imgW="127080" imgH="177840" progId="Equation.3">
                    <p:embed/>
                  </p:oleObj>
                </mc:Choice>
                <mc:Fallback>
                  <p:oleObj name="Equation" r:id="rId5" imgW="127080" imgH="1778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6363" y="4286250"/>
                          <a:ext cx="265112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4511"/>
            <p:cNvGraphicFramePr>
              <a:graphicFrameLocks noChangeAspect="1"/>
            </p:cNvGraphicFramePr>
            <p:nvPr/>
          </p:nvGraphicFramePr>
          <p:xfrm>
            <a:off x="6083300" y="5200650"/>
            <a:ext cx="382588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Equation" r:id="rId7" imgW="228600" imgH="292320" progId="Equation.3">
                    <p:embed/>
                  </p:oleObj>
                </mc:Choice>
                <mc:Fallback>
                  <p:oleObj name="Equation" r:id="rId7" imgW="228600" imgH="2923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3300" y="5200650"/>
                          <a:ext cx="382588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4512"/>
            <p:cNvGraphicFramePr>
              <a:graphicFrameLocks noChangeAspect="1"/>
            </p:cNvGraphicFramePr>
            <p:nvPr/>
          </p:nvGraphicFramePr>
          <p:xfrm>
            <a:off x="7299325" y="5270500"/>
            <a:ext cx="290513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Equation" r:id="rId9" imgW="165240" imgH="190440" progId="Equation.3">
                    <p:embed/>
                  </p:oleObj>
                </mc:Choice>
                <mc:Fallback>
                  <p:oleObj name="Equation" r:id="rId9" imgW="165240" imgH="1904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9325" y="5270500"/>
                          <a:ext cx="290513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6011863" y="5241925"/>
              <a:ext cx="503237" cy="50323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graphicFrame>
          <p:nvGraphicFramePr>
            <p:cNvPr id="24" name="Object 64515"/>
            <p:cNvGraphicFramePr>
              <a:graphicFrameLocks noChangeAspect="1"/>
            </p:cNvGraphicFramePr>
            <p:nvPr/>
          </p:nvGraphicFramePr>
          <p:xfrm>
            <a:off x="6489700" y="3262313"/>
            <a:ext cx="384175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Equation" r:id="rId11" imgW="216000" imgH="292320" progId="Equation.3">
                    <p:embed/>
                  </p:oleObj>
                </mc:Choice>
                <mc:Fallback>
                  <p:oleObj name="Equation" r:id="rId11" imgW="216000" imgH="2923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9700" y="3262313"/>
                          <a:ext cx="384175" cy="569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4516"/>
            <p:cNvGraphicFramePr>
              <a:graphicFrameLocks noChangeAspect="1"/>
            </p:cNvGraphicFramePr>
            <p:nvPr/>
          </p:nvGraphicFramePr>
          <p:xfrm>
            <a:off x="7978775" y="3290888"/>
            <a:ext cx="382588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Equation" r:id="rId13" imgW="216000" imgH="266760" progId="Equation.3">
                    <p:embed/>
                  </p:oleObj>
                </mc:Choice>
                <mc:Fallback>
                  <p:oleObj name="Equation" r:id="rId13" imgW="216000" imgH="2667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8775" y="3290888"/>
                          <a:ext cx="382588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Image 14" descr="brain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936229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982663" y="4288654"/>
            <a:ext cx="2232025" cy="1209675"/>
            <a:chOff x="611560" y="2381672"/>
            <a:chExt cx="2232248" cy="1210444"/>
          </a:xfrm>
        </p:grpSpPr>
        <p:sp>
          <p:nvSpPr>
            <p:cNvPr id="31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2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3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4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5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96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566421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err="1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Variational</a:t>
            </a: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 </a:t>
            </a:r>
            <a:r>
              <a:rPr lang="en-GB" sz="3200" dirty="0" err="1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bayesian</a:t>
            </a: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 Dipole estimation 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250825" y="1803400"/>
            <a:ext cx="7742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>
                <a:solidFill>
                  <a:srgbClr val="000000"/>
                </a:solidFill>
                <a:latin typeface="Arial" charset="0"/>
              </a:rPr>
              <a:t>Maximising the (free-energy approximation to the) model evidence offers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answer to question of the number of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dipoles.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72762"/>
              </p:ext>
            </p:extLst>
          </p:nvPr>
        </p:nvGraphicFramePr>
        <p:xfrm>
          <a:off x="7796213" y="1804987"/>
          <a:ext cx="10604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Équation" r:id="rId3" imgW="545626" imgH="203024" progId="Equation.3">
                  <p:embed/>
                </p:oleObj>
              </mc:Choice>
              <mc:Fallback>
                <p:oleObj name="Équation" r:id="rId3" imgW="545626" imgH="20302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1804987"/>
                        <a:ext cx="106045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757313" y="2913696"/>
            <a:ext cx="285377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Likelihood                        Prior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848562" y="4300472"/>
            <a:ext cx="104387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ＭＳ Ｐゴシック" charset="0"/>
              </a:rPr>
              <a:t>Posterior</a:t>
            </a:r>
            <a:endParaRPr lang="en-GB" dirty="0">
              <a:solidFill>
                <a:srgbClr val="CC6600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9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930"/>
              </p:ext>
            </p:extLst>
          </p:nvPr>
        </p:nvGraphicFramePr>
        <p:xfrm>
          <a:off x="3546176" y="3246633"/>
          <a:ext cx="16684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5" imgW="685800" imgH="203200" progId="Equation.3">
                  <p:embed/>
                </p:oleObj>
              </mc:Choice>
              <mc:Fallback>
                <p:oleObj name="Equation" r:id="rId5" imgW="685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176" y="3246633"/>
                        <a:ext cx="166846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87569"/>
              </p:ext>
            </p:extLst>
          </p:nvPr>
        </p:nvGraphicFramePr>
        <p:xfrm>
          <a:off x="5505151" y="3243458"/>
          <a:ext cx="12938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7" imgW="533169" imgH="203112" progId="Equation.3">
                  <p:embed/>
                </p:oleObj>
              </mc:Choice>
              <mc:Fallback>
                <p:oleObj name="Equation" r:id="rId7" imgW="533169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151" y="3243458"/>
                        <a:ext cx="12938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90712"/>
              </p:ext>
            </p:extLst>
          </p:nvPr>
        </p:nvGraphicFramePr>
        <p:xfrm>
          <a:off x="4475657" y="4251382"/>
          <a:ext cx="1328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9" imgW="545626" imgH="203024" progId="Equation.3">
                  <p:embed/>
                </p:oleObj>
              </mc:Choice>
              <mc:Fallback>
                <p:oleObj name="Equation" r:id="rId9" imgW="545626" imgH="20302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657" y="4251382"/>
                        <a:ext cx="1328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41782"/>
              </p:ext>
            </p:extLst>
          </p:nvPr>
        </p:nvGraphicFramePr>
        <p:xfrm>
          <a:off x="1579430" y="3735584"/>
          <a:ext cx="18843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11" imgW="758520" imgH="191880" progId="Equation.3">
                  <p:embed/>
                </p:oleObj>
              </mc:Choice>
              <mc:Fallback>
                <p:oleObj name="Equation" r:id="rId11" imgW="758520" imgH="191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430" y="3735584"/>
                        <a:ext cx="18843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avec flèche 23"/>
          <p:cNvCxnSpPr/>
          <p:nvPr/>
        </p:nvCxnSpPr>
        <p:spPr>
          <a:xfrm>
            <a:off x="3546176" y="3992994"/>
            <a:ext cx="3374639" cy="158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702399" y="4791770"/>
            <a:ext cx="102447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b="1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Evidence</a:t>
            </a:r>
            <a:endParaRPr lang="en-GB" b="1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7725593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Bayesian Inference : hierarchical linear model  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814599" y="1769032"/>
            <a:ext cx="37896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Y 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= Data 	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sensors</a:t>
            </a:r>
          </a:p>
          <a:p>
            <a:pPr defTabSz="457200"/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J 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= Sources 	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p&gt;&gt;n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sources</a:t>
            </a:r>
          </a:p>
          <a:p>
            <a:pPr defTabSz="457200"/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L 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x p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sources</a:t>
            </a:r>
          </a:p>
          <a:p>
            <a:pPr defTabSz="457200"/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= Error           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GB" sz="1400" dirty="0">
                <a:solidFill>
                  <a:srgbClr val="000000"/>
                </a:solidFill>
                <a:latin typeface="Arial" charset="0"/>
              </a:rPr>
              <a:t> sensors…</a:t>
            </a:r>
          </a:p>
          <a:p>
            <a:pPr defTabSz="457200"/>
            <a:r>
              <a:rPr lang="en-GB" sz="1400" dirty="0">
                <a:solidFill>
                  <a:srgbClr val="000000"/>
                </a:solidFill>
                <a:latin typeface="Arial" charset="0"/>
              </a:rPr>
              <a:t>    …draw from Gaussian covariance </a:t>
            </a:r>
            <a:r>
              <a:rPr lang="en-GB" sz="1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GB" sz="1400" i="1" baseline="30000" dirty="0">
                <a:solidFill>
                  <a:srgbClr val="000000"/>
                </a:solidFill>
                <a:latin typeface="Arial" charset="0"/>
              </a:rPr>
              <a:t>(e)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71046" y="1085402"/>
            <a:ext cx="799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>
                <a:solidFill>
                  <a:srgbClr val="000000"/>
                </a:solidFill>
                <a:latin typeface="Arial" charset="0"/>
              </a:rPr>
              <a:t>Given </a:t>
            </a:r>
            <a:r>
              <a:rPr lang="en-GB" sz="20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sources fixed in location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4822" name="Object 2"/>
          <p:cNvGraphicFramePr>
            <a:graphicFrameLocks noChangeAspect="1"/>
          </p:cNvGraphicFramePr>
          <p:nvPr/>
        </p:nvGraphicFramePr>
        <p:xfrm>
          <a:off x="544513" y="3506510"/>
          <a:ext cx="17605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Équation" r:id="rId3" imgW="774700" imgH="279400" progId="Equation.3">
                  <p:embed/>
                </p:oleObj>
              </mc:Choice>
              <mc:Fallback>
                <p:oleObj name="Équation" r:id="rId3" imgW="774700" imgH="279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506510"/>
                        <a:ext cx="1760537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3"/>
          <p:cNvGraphicFramePr>
            <a:graphicFrameLocks noChangeAspect="1"/>
          </p:cNvGraphicFramePr>
          <p:nvPr/>
        </p:nvGraphicFramePr>
        <p:xfrm>
          <a:off x="508785" y="1636163"/>
          <a:ext cx="19186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5" imgW="850531" imgH="203112" progId="Equation.3">
                  <p:embed/>
                </p:oleObj>
              </mc:Choice>
              <mc:Fallback>
                <p:oleObj name="Equation" r:id="rId5" imgW="85053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5" y="1636163"/>
                        <a:ext cx="19186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4"/>
          <p:cNvGraphicFramePr>
            <a:graphicFrameLocks noChangeAspect="1"/>
          </p:cNvGraphicFramePr>
          <p:nvPr/>
        </p:nvGraphicFramePr>
        <p:xfrm>
          <a:off x="3062643" y="1636163"/>
          <a:ext cx="2331717" cy="56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7" imgW="1028700" imgH="228600" progId="Equation.3">
                  <p:embed/>
                </p:oleObj>
              </mc:Choice>
              <mc:Fallback>
                <p:oleObj name="Equation" r:id="rId7" imgW="1028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643" y="1636163"/>
                        <a:ext cx="2331717" cy="568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5"/>
          <p:cNvGraphicFramePr>
            <a:graphicFrameLocks noChangeAspect="1"/>
          </p:cNvGraphicFramePr>
          <p:nvPr/>
        </p:nvGraphicFramePr>
        <p:xfrm>
          <a:off x="3216373" y="3673946"/>
          <a:ext cx="2325399" cy="56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9" imgW="1040948" imgH="228501" progId="Equation.3">
                  <p:embed/>
                </p:oleObj>
              </mc:Choice>
              <mc:Fallback>
                <p:oleObj name="Equation" r:id="rId9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373" y="3673946"/>
                        <a:ext cx="2325399" cy="561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091916" y="5278153"/>
          <a:ext cx="204105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11" imgW="863225" imgH="342751" progId="">
                  <p:embed/>
                </p:oleObj>
              </mc:Choice>
              <mc:Fallback>
                <p:oleObj name="Equation" r:id="rId11" imgW="863225" imgH="34275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916" y="5278153"/>
                        <a:ext cx="2041053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0955" y="2455084"/>
            <a:ext cx="62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Data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5201" y="285378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Lead fields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28573" y="23988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Error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2707" y="43948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Sources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91102" y="465167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Error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435532" y="2209479"/>
            <a:ext cx="318861" cy="17235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883085" y="2476805"/>
            <a:ext cx="695222" cy="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511800" y="24550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Sources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16200000" flipH="1">
            <a:off x="1431540" y="2216486"/>
            <a:ext cx="318861" cy="15834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091916" y="2129194"/>
            <a:ext cx="536657" cy="32589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415579" y="4308651"/>
            <a:ext cx="318861" cy="17235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1619361" y="4499779"/>
            <a:ext cx="528764" cy="2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37" idx="0"/>
          </p:cNvCxnSpPr>
          <p:nvPr/>
        </p:nvCxnSpPr>
        <p:spPr>
          <a:xfrm rot="5400000">
            <a:off x="4334795" y="2329250"/>
            <a:ext cx="647819" cy="3995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02558" y="2852954"/>
            <a:ext cx="21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Gaussian Covariance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 rot="5400000">
            <a:off x="4728190" y="4426001"/>
            <a:ext cx="563827" cy="15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954546" y="4764162"/>
            <a:ext cx="21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Gaussian Covariance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973400" y="5894833"/>
            <a:ext cx="883509" cy="264382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0800000" flipV="1">
            <a:off x="1511801" y="5894833"/>
            <a:ext cx="738457" cy="264382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178330" y="6134881"/>
            <a:ext cx="480097" cy="15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-6516" y="6119713"/>
            <a:ext cx="261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Sensor/Source Covariance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490573" y="644251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Hyper-parameters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833977" y="619105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Covariance components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5818187" y="3401513"/>
            <a:ext cx="3152775" cy="1790855"/>
            <a:chOff x="5818188" y="4359275"/>
            <a:chExt cx="3152775" cy="1791275"/>
          </a:xfrm>
        </p:grpSpPr>
        <p:pic>
          <p:nvPicPr>
            <p:cNvPr id="5" name="Picture 46" descr="comp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188" y="4359275"/>
              <a:ext cx="1219200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7" descr="comp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763" y="4359275"/>
              <a:ext cx="1219200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9"/>
            <p:cNvSpPr>
              <a:spLocks noChangeArrowheads="1"/>
            </p:cNvSpPr>
            <p:nvPr/>
          </p:nvSpPr>
          <p:spPr bwMode="auto">
            <a:xfrm>
              <a:off x="6291263" y="5565775"/>
              <a:ext cx="21900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eaLnBrk="0" hangingPunct="0"/>
              <a:r>
                <a:rPr lang="en-GB" sz="1600" dirty="0">
                  <a:solidFill>
                    <a:prstClr val="black"/>
                  </a:solidFill>
                </a:rPr>
                <a:t>Multiple Sparse Priors</a:t>
              </a:r>
            </a:p>
            <a:p>
              <a:pPr algn="ctr" defTabSz="457200" eaLnBrk="0" hangingPunct="0"/>
              <a:r>
                <a:rPr lang="en-GB" sz="1600" dirty="0">
                  <a:solidFill>
                    <a:prstClr val="black"/>
                  </a:solidFill>
                </a:rPr>
                <a:t>(MSP)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>
              <a:off x="7138988" y="4735513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GB" sz="2400" b="1">
                  <a:solidFill>
                    <a:prstClr val="black"/>
                  </a:solidFill>
                </a:rPr>
                <a:t>…</a:t>
              </a:r>
              <a:endParaRPr lang="en-US" sz="2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64442" y="3158675"/>
            <a:ext cx="1667203" cy="2033694"/>
            <a:chOff x="64443" y="4116388"/>
            <a:chExt cx="1667203" cy="2034163"/>
          </a:xfrm>
        </p:grpSpPr>
        <p:sp>
          <p:nvSpPr>
            <p:cNvPr id="12" name="ZoneTexte 29"/>
            <p:cNvSpPr txBox="1">
              <a:spLocks noChangeArrowheads="1"/>
            </p:cNvSpPr>
            <p:nvPr/>
          </p:nvSpPr>
          <p:spPr bwMode="auto">
            <a:xfrm>
              <a:off x="360363" y="4116388"/>
              <a:ext cx="774897" cy="27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fr-FR" sz="1200" dirty="0">
                  <a:solidFill>
                    <a:prstClr val="black"/>
                  </a:solidFill>
                </a:rPr>
                <a:t>#</a:t>
              </a:r>
              <a:r>
                <a:rPr lang="fr-FR" sz="1200" dirty="0" smtClean="0">
                  <a:solidFill>
                    <a:prstClr val="black"/>
                  </a:solidFill>
                </a:rPr>
                <a:t> source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ZoneTexte 30"/>
            <p:cNvSpPr txBox="1">
              <a:spLocks noChangeArrowheads="1"/>
            </p:cNvSpPr>
            <p:nvPr/>
          </p:nvSpPr>
          <p:spPr bwMode="auto">
            <a:xfrm rot="16200000">
              <a:off x="-92262" y="5019030"/>
              <a:ext cx="7750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fr-FR" sz="1200" dirty="0">
                  <a:solidFill>
                    <a:prstClr val="black"/>
                  </a:solidFill>
                </a:rPr>
                <a:t>#</a:t>
              </a:r>
              <a:r>
                <a:rPr lang="fr-FR" sz="1200" dirty="0" smtClean="0">
                  <a:solidFill>
                    <a:prstClr val="black"/>
                  </a:solidFill>
                </a:rPr>
                <a:t> source</a:t>
              </a:r>
            </a:p>
            <a:p>
              <a:pPr defTabSz="457200" eaLnBrk="1" hangingPunct="1"/>
              <a:endParaRPr 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155575" y="5565776"/>
              <a:ext cx="15760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/>
              <a:r>
                <a:rPr lang="en-GB" sz="1600" dirty="0">
                  <a:solidFill>
                    <a:srgbClr val="000000"/>
                  </a:solidFill>
                </a:rPr>
                <a:t>Minimum Norm</a:t>
              </a:r>
            </a:p>
            <a:p>
              <a:pPr algn="ctr" defTabSz="457200"/>
              <a:r>
                <a:rPr lang="en-GB" sz="1600" dirty="0">
                  <a:solidFill>
                    <a:srgbClr val="000000"/>
                  </a:solidFill>
                </a:rPr>
                <a:t>(IID)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29" descr="Id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4351338"/>
              <a:ext cx="123507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24"/>
          <p:cNvGrpSpPr>
            <a:grpSpLocks/>
          </p:cNvGrpSpPr>
          <p:nvPr/>
        </p:nvGrpSpPr>
        <p:grpSpPr bwMode="auto">
          <a:xfrm>
            <a:off x="2676524" y="3393450"/>
            <a:ext cx="2568575" cy="1798918"/>
            <a:chOff x="2676525" y="4351338"/>
            <a:chExt cx="2568575" cy="1799171"/>
          </a:xfrm>
        </p:grpSpPr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2819400" y="5565775"/>
              <a:ext cx="2425700" cy="58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57200"/>
              <a:r>
                <a:rPr lang="en-GB" sz="1600" dirty="0">
                  <a:solidFill>
                    <a:srgbClr val="000000"/>
                  </a:solidFill>
                </a:rPr>
                <a:t>Maximum Smoothness</a:t>
              </a:r>
            </a:p>
            <a:p>
              <a:pPr algn="ctr" defTabSz="457200"/>
              <a:r>
                <a:rPr lang="en-GB" sz="1600" dirty="0">
                  <a:solidFill>
                    <a:srgbClr val="000000"/>
                  </a:solidFill>
                </a:rPr>
                <a:t>(LORETA)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35" descr="Smooth"/>
            <p:cNvPicPr preferRelativeResize="0"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25" y="4356100"/>
              <a:ext cx="1206500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Id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650" y="4351338"/>
              <a:ext cx="123507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6269264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 </a:t>
            </a:r>
            <a:r>
              <a:rPr lang="en-GB" sz="3200" dirty="0" smtClean="0">
                <a:solidFill>
                  <a:srgbClr val="C0504D"/>
                </a:solidFill>
                <a:latin typeface="Calibri"/>
              </a:rPr>
              <a:t>Specifying (</a:t>
            </a:r>
            <a:r>
              <a:rPr lang="en-GB" sz="3200" dirty="0" err="1" smtClean="0">
                <a:solidFill>
                  <a:srgbClr val="C0504D"/>
                </a:solidFill>
                <a:latin typeface="Calibri"/>
              </a:rPr>
              <a:t>co)variance</a:t>
            </a:r>
            <a:r>
              <a:rPr lang="en-GB" sz="3200" dirty="0" smtClean="0">
                <a:solidFill>
                  <a:srgbClr val="C0504D"/>
                </a:solidFill>
                <a:latin typeface="Calibri"/>
              </a:rPr>
              <a:t> components</a:t>
            </a:r>
            <a:br>
              <a:rPr lang="en-GB" sz="3200" dirty="0" smtClean="0">
                <a:solidFill>
                  <a:srgbClr val="C0504D"/>
                </a:solidFill>
                <a:latin typeface="Calibri"/>
              </a:rPr>
            </a:br>
            <a:r>
              <a:rPr lang="en-GB" sz="3200" dirty="0" smtClean="0">
                <a:solidFill>
                  <a:srgbClr val="C0504D"/>
                </a:solidFill>
                <a:latin typeface="Calibri"/>
              </a:rPr>
              <a:t> (priors/regularisation)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3584575" y="1792104"/>
          <a:ext cx="1463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7" imgW="863225" imgH="342751" progId="">
                  <p:embed/>
                </p:oleObj>
              </mc:Choice>
              <mc:Fallback>
                <p:oleObj name="Equation" r:id="rId7" imgW="863225" imgH="34275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1792104"/>
                        <a:ext cx="1463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948759" y="1693156"/>
            <a:ext cx="3161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>
              <a:tabLst>
                <a:tab pos="1252538" algn="l"/>
              </a:tabLst>
            </a:pPr>
            <a:r>
              <a:rPr lang="en-GB" sz="1400" i="1" dirty="0">
                <a:solidFill>
                  <a:prstClr val="black"/>
                </a:solidFill>
                <a:latin typeface="Arial" pitchFamily="-1" charset="0"/>
              </a:rPr>
              <a:t>C = </a:t>
            </a:r>
            <a:r>
              <a:rPr lang="en-GB" sz="1400" dirty="0">
                <a:solidFill>
                  <a:prstClr val="black"/>
                </a:solidFill>
                <a:latin typeface="Arial" pitchFamily="-1" charset="0"/>
              </a:rPr>
              <a:t>Sensor/Source covariance</a:t>
            </a:r>
          </a:p>
          <a:p>
            <a:pPr defTabSz="457200">
              <a:tabLst>
                <a:tab pos="1252538" algn="l"/>
              </a:tabLst>
            </a:pPr>
            <a:r>
              <a:rPr lang="en-GB" sz="1400" i="1" dirty="0">
                <a:solidFill>
                  <a:prstClr val="black"/>
                </a:solidFill>
                <a:latin typeface="Arial" pitchFamily="-1" charset="0"/>
              </a:rPr>
              <a:t>Q </a:t>
            </a:r>
            <a:r>
              <a:rPr lang="en-GB" sz="1400" dirty="0">
                <a:solidFill>
                  <a:prstClr val="black"/>
                </a:solidFill>
                <a:latin typeface="Arial" pitchFamily="-1" charset="0"/>
              </a:rPr>
              <a:t>= Covariance </a:t>
            </a:r>
            <a:r>
              <a:rPr lang="en-GB" sz="1400" dirty="0" smtClean="0">
                <a:solidFill>
                  <a:prstClr val="black"/>
                </a:solidFill>
                <a:latin typeface="Arial" pitchFamily="-1" charset="0"/>
              </a:rPr>
              <a:t>components (known) </a:t>
            </a:r>
          </a:p>
          <a:p>
            <a:pPr defTabSz="457200">
              <a:tabLst>
                <a:tab pos="1252538" algn="l"/>
              </a:tabLst>
            </a:pPr>
            <a:r>
              <a:rPr lang="el-GR" sz="1400" i="1" dirty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λ</a:t>
            </a:r>
            <a:r>
              <a:rPr lang="en-GB" sz="1400" i="1" dirty="0">
                <a:solidFill>
                  <a:prstClr val="black"/>
                </a:solidFill>
                <a:latin typeface="Arial" pitchFamily="-1" charset="0"/>
              </a:rPr>
              <a:t>  </a:t>
            </a:r>
            <a:r>
              <a:rPr lang="en-GB" sz="1400" dirty="0">
                <a:solidFill>
                  <a:prstClr val="black"/>
                </a:solidFill>
                <a:latin typeface="Arial" pitchFamily="-1" charset="0"/>
              </a:rPr>
              <a:t>= Hyper-</a:t>
            </a:r>
            <a:r>
              <a:rPr lang="en-GB" sz="1400" dirty="0" smtClean="0">
                <a:solidFill>
                  <a:prstClr val="black"/>
                </a:solidFill>
                <a:latin typeface="Arial" pitchFamily="-1" charset="0"/>
              </a:rPr>
              <a:t>parameters (unknown)</a:t>
            </a:r>
          </a:p>
          <a:p>
            <a:pPr defTabSz="457200">
              <a:tabLst>
                <a:tab pos="1252538" algn="l"/>
              </a:tabLst>
            </a:pPr>
            <a:endParaRPr lang="en-GB" sz="1400" dirty="0">
              <a:solidFill>
                <a:prstClr val="black"/>
              </a:solidFill>
              <a:latin typeface="Arial" pitchFamily="-1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rot="10800000" flipV="1">
            <a:off x="1512704" y="2423929"/>
            <a:ext cx="3268008" cy="734744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4423030" y="2943701"/>
            <a:ext cx="734745" cy="15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945185" y="2423929"/>
            <a:ext cx="1346077" cy="73474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8234145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Bayesian Inference : iterative estimation scheme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/>
        </p:nvSpPr>
        <p:spPr bwMode="auto">
          <a:xfrm>
            <a:off x="665162" y="2571495"/>
            <a:ext cx="47039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457200" eaLnBrk="0" hangingPunct="0"/>
            <a:r>
              <a:rPr lang="en-GB" b="1" dirty="0">
                <a:solidFill>
                  <a:srgbClr val="C0504D"/>
                </a:solidFill>
                <a:ea typeface="Arial" pitchFamily="-1" charset="0"/>
                <a:cs typeface="Arial" pitchFamily="-1" charset="0"/>
              </a:rPr>
              <a:t>M-step  </a:t>
            </a:r>
            <a:r>
              <a:rPr lang="en-GB" dirty="0">
                <a:solidFill>
                  <a:prstClr val="black"/>
                </a:solidFill>
                <a:ea typeface="Arial" pitchFamily="-1" charset="0"/>
                <a:cs typeface="Arial" pitchFamily="-1" charset="0"/>
              </a:rPr>
              <a:t>estimate         while keeping     constants</a:t>
            </a:r>
            <a:endParaRPr lang="en-US" b="1" dirty="0">
              <a:solidFill>
                <a:srgbClr val="006699"/>
              </a:solidFill>
              <a:ea typeface="Arial" pitchFamily="-1" charset="0"/>
              <a:cs typeface="Arial" pitchFamily="-1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665162" y="2080443"/>
            <a:ext cx="45063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457200" eaLnBrk="0" hangingPunct="0"/>
            <a:r>
              <a:rPr lang="en-GB" b="1" dirty="0">
                <a:solidFill>
                  <a:srgbClr val="C0504D"/>
                </a:solidFill>
                <a:ea typeface="Arial" pitchFamily="-1" charset="0"/>
                <a:cs typeface="Arial" pitchFamily="-1" charset="0"/>
              </a:rPr>
              <a:t>E-step  </a:t>
            </a:r>
            <a:r>
              <a:rPr lang="en-GB" dirty="0">
                <a:solidFill>
                  <a:prstClr val="black"/>
                </a:solidFill>
                <a:ea typeface="Arial" pitchFamily="-1" charset="0"/>
                <a:cs typeface="Arial" pitchFamily="-1" charset="0"/>
              </a:rPr>
              <a:t>estimate    while keeping        constants</a:t>
            </a:r>
          </a:p>
        </p:txBody>
      </p:sp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3826402" y="2136534"/>
          <a:ext cx="2238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Équation" r:id="rId3" imgW="127000" imgH="139700" progId="Equation.3">
                  <p:embed/>
                </p:oleObj>
              </mc:Choice>
              <mc:Fallback>
                <p:oleObj name="Équation" r:id="rId3" imgW="127000" imgH="139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402" y="2136534"/>
                        <a:ext cx="2238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2248955" y="2167755"/>
          <a:ext cx="2016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Équation" r:id="rId5" imgW="114300" imgH="127000" progId="Equation.3">
                  <p:embed/>
                </p:oleObj>
              </mc:Choice>
              <mc:Fallback>
                <p:oleObj name="Équation" r:id="rId5" imgW="114300" imgH="127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955" y="2167755"/>
                        <a:ext cx="2016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25437" y="1584828"/>
            <a:ext cx="439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fr-FR" u="sng" dirty="0" err="1">
                <a:solidFill>
                  <a:prstClr val="black"/>
                </a:solidFill>
              </a:rPr>
              <a:t>Expectation-Maximization</a:t>
            </a:r>
            <a:r>
              <a:rPr lang="fr-FR" u="sng" dirty="0">
                <a:solidFill>
                  <a:prstClr val="black"/>
                </a:solidFill>
              </a:rPr>
              <a:t> (EM) </a:t>
            </a:r>
            <a:r>
              <a:rPr lang="fr-FR" u="sng" dirty="0" err="1">
                <a:solidFill>
                  <a:prstClr val="black"/>
                </a:solidFill>
              </a:rPr>
              <a:t>algorithm</a:t>
            </a:r>
            <a:endParaRPr lang="fr-FR" u="sng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4131728" y="2601657"/>
          <a:ext cx="2460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Équation" r:id="rId7" imgW="139680" imgH="177480" progId="Equation.3">
                  <p:embed/>
                </p:oleObj>
              </mc:Choice>
              <mc:Fallback>
                <p:oleObj name="Équation" r:id="rId7" imgW="13968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728" y="2601657"/>
                        <a:ext cx="2460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2466443" y="2644520"/>
          <a:ext cx="2238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Équation" r:id="rId9" imgW="127000" imgH="139700" progId="Equation.3">
                  <p:embed/>
                </p:oleObj>
              </mc:Choice>
              <mc:Fallback>
                <p:oleObj name="Équation" r:id="rId9" imgW="127000" imgH="139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443" y="2644520"/>
                        <a:ext cx="2238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1"/>
          <p:cNvGraphicFramePr>
            <a:graphicFrameLocks noChangeAspect="1"/>
          </p:cNvGraphicFramePr>
          <p:nvPr/>
        </p:nvGraphicFramePr>
        <p:xfrm>
          <a:off x="3036888" y="1157288"/>
          <a:ext cx="3357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Équation" r:id="rId11" imgW="1574800" imgH="177800" progId="Equation.3">
                  <p:embed/>
                </p:oleObj>
              </mc:Choice>
              <mc:Fallback>
                <p:oleObj name="Équation" r:id="rId11" imgW="1574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1157288"/>
                        <a:ext cx="33575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665162" y="2571495"/>
            <a:ext cx="47039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457200" eaLnBrk="0" hangingPunct="0"/>
            <a:r>
              <a:rPr lang="en-GB" b="1" dirty="0">
                <a:solidFill>
                  <a:srgbClr val="C0504D"/>
                </a:solidFill>
                <a:ea typeface="Arial" pitchFamily="-1" charset="0"/>
                <a:cs typeface="Arial" pitchFamily="-1" charset="0"/>
              </a:rPr>
              <a:t>M-step  </a:t>
            </a:r>
            <a:r>
              <a:rPr lang="en-GB" dirty="0">
                <a:solidFill>
                  <a:prstClr val="black"/>
                </a:solidFill>
                <a:ea typeface="Arial" pitchFamily="-1" charset="0"/>
                <a:cs typeface="Arial" pitchFamily="-1" charset="0"/>
              </a:rPr>
              <a:t>estimate         while keeping     constants</a:t>
            </a:r>
            <a:endParaRPr lang="en-US" b="1" dirty="0">
              <a:solidFill>
                <a:srgbClr val="006699"/>
              </a:solidFill>
              <a:ea typeface="Arial" pitchFamily="-1" charset="0"/>
              <a:cs typeface="Arial" pitchFamily="-1" charset="0"/>
            </a:endParaRP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665162" y="2080443"/>
            <a:ext cx="45063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defTabSz="457200" eaLnBrk="0" hangingPunct="0"/>
            <a:r>
              <a:rPr lang="en-GB" b="1" dirty="0">
                <a:solidFill>
                  <a:srgbClr val="C0504D"/>
                </a:solidFill>
                <a:ea typeface="Arial" pitchFamily="-1" charset="0"/>
                <a:cs typeface="Arial" pitchFamily="-1" charset="0"/>
              </a:rPr>
              <a:t>E-step  </a:t>
            </a:r>
            <a:r>
              <a:rPr lang="en-GB" dirty="0">
                <a:solidFill>
                  <a:prstClr val="black"/>
                </a:solidFill>
                <a:ea typeface="Arial" pitchFamily="-1" charset="0"/>
                <a:cs typeface="Arial" pitchFamily="-1" charset="0"/>
              </a:rPr>
              <a:t>estimate    while keeping        constants</a:t>
            </a:r>
          </a:p>
        </p:txBody>
      </p:sp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3826402" y="2136534"/>
          <a:ext cx="2238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Équation" r:id="rId3" imgW="127000" imgH="139700" progId="Equation.3">
                  <p:embed/>
                </p:oleObj>
              </mc:Choice>
              <mc:Fallback>
                <p:oleObj name="Équation" r:id="rId3" imgW="127000" imgH="139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402" y="2136534"/>
                        <a:ext cx="2238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/>
          <p:cNvGraphicFramePr>
            <a:graphicFrameLocks noChangeAspect="1"/>
          </p:cNvGraphicFramePr>
          <p:nvPr/>
        </p:nvGraphicFramePr>
        <p:xfrm>
          <a:off x="2248955" y="2167755"/>
          <a:ext cx="2016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Équation" r:id="rId5" imgW="114300" imgH="127000" progId="Equation.3">
                  <p:embed/>
                </p:oleObj>
              </mc:Choice>
              <mc:Fallback>
                <p:oleObj name="Équation" r:id="rId5" imgW="114300" imgH="127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955" y="2167755"/>
                        <a:ext cx="2016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30"/>
          <p:cNvSpPr txBox="1">
            <a:spLocks noChangeArrowheads="1"/>
          </p:cNvSpPr>
          <p:nvPr/>
        </p:nvSpPr>
        <p:spPr bwMode="auto">
          <a:xfrm>
            <a:off x="325437" y="1584828"/>
            <a:ext cx="439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fr-FR" u="sng" dirty="0" err="1">
                <a:solidFill>
                  <a:prstClr val="black"/>
                </a:solidFill>
              </a:rPr>
              <a:t>Expectation-Maximization</a:t>
            </a:r>
            <a:r>
              <a:rPr lang="fr-FR" u="sng" dirty="0">
                <a:solidFill>
                  <a:prstClr val="black"/>
                </a:solidFill>
              </a:rPr>
              <a:t> (EM) </a:t>
            </a:r>
            <a:r>
              <a:rPr lang="fr-FR" u="sng" dirty="0" err="1">
                <a:solidFill>
                  <a:prstClr val="black"/>
                </a:solidFill>
              </a:rPr>
              <a:t>algorithm</a:t>
            </a:r>
            <a:endParaRPr lang="fr-FR" u="sng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131728" y="2601657"/>
          <a:ext cx="2460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Équation" r:id="rId7" imgW="139680" imgH="177480" progId="Equation.3">
                  <p:embed/>
                </p:oleObj>
              </mc:Choice>
              <mc:Fallback>
                <p:oleObj name="Équation" r:id="rId7" imgW="13968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728" y="2601657"/>
                        <a:ext cx="2460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466443" y="2644520"/>
          <a:ext cx="2238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Équation" r:id="rId9" imgW="127000" imgH="139700" progId="Equation.3">
                  <p:embed/>
                </p:oleObj>
              </mc:Choice>
              <mc:Fallback>
                <p:oleObj name="Équation" r:id="rId9" imgW="127000" imgH="139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443" y="2644520"/>
                        <a:ext cx="2238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0E79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8234145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Bayesian Inference : iterative estimation scheme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1549400" y="3782772"/>
          <a:ext cx="6334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Équation" r:id="rId11" imgW="2971800" imgH="177800" progId="Equation.3">
                  <p:embed/>
                </p:oleObj>
              </mc:Choice>
              <mc:Fallback>
                <p:oleObj name="Équation" r:id="rId11" imgW="2971800" imgH="177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782772"/>
                        <a:ext cx="63341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35100" y="4789483"/>
            <a:ext cx="4073525" cy="1535113"/>
            <a:chOff x="3851" y="3298"/>
            <a:chExt cx="2566" cy="967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12" y="4039"/>
              <a:ext cx="1694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4113" y="3303"/>
              <a:ext cx="6" cy="7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348" y="3442"/>
              <a:ext cx="327" cy="59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792" y="3833"/>
              <a:ext cx="327" cy="2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243" y="3649"/>
              <a:ext cx="327" cy="38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defTabSz="457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722" y="4032"/>
              <a:ext cx="6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  <a:latin typeface="Arial Unicode MS" pitchFamily="-1" charset="0"/>
                </a:rPr>
                <a:t>model </a:t>
              </a:r>
              <a:r>
                <a:rPr lang="en-GB" i="1">
                  <a:solidFill>
                    <a:srgbClr val="000000"/>
                  </a:solidFill>
                  <a:latin typeface="Arial Unicode MS" pitchFamily="-1" charset="0"/>
                </a:rPr>
                <a:t>M</a:t>
              </a:r>
              <a:r>
                <a:rPr lang="en-GB" i="1" baseline="-25000">
                  <a:solidFill>
                    <a:srgbClr val="000000"/>
                  </a:solidFill>
                  <a:latin typeface="Arial Unicode MS" pitchFamily="-1" charset="0"/>
                </a:rPr>
                <a:t>i</a:t>
              </a:r>
              <a:endParaRPr lang="en-US" i="1">
                <a:solidFill>
                  <a:srgbClr val="000000"/>
                </a:solidFill>
                <a:latin typeface="Arial Unicode MS" pitchFamily="-1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851" y="3298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en-GB" i="1">
                  <a:solidFill>
                    <a:srgbClr val="000000"/>
                  </a:solidFill>
                  <a:latin typeface="Arial Unicode MS" pitchFamily="-1" charset="0"/>
                </a:rPr>
                <a:t>F</a:t>
              </a:r>
              <a:r>
                <a:rPr lang="en-GB" i="1" baseline="-25000">
                  <a:solidFill>
                    <a:srgbClr val="000000"/>
                  </a:solidFill>
                  <a:latin typeface="Arial Unicode MS" pitchFamily="-1" charset="0"/>
                </a:rPr>
                <a:t>i</a:t>
              </a:r>
              <a:endParaRPr lang="en-US" i="1">
                <a:solidFill>
                  <a:srgbClr val="000000"/>
                </a:solidFill>
                <a:latin typeface="Arial Unicode MS" pitchFamily="-1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4409" y="405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-1" charset="0"/>
                </a:rPr>
                <a:t>1</a:t>
              </a:r>
              <a:endParaRPr lang="en-US" sz="1600">
                <a:solidFill>
                  <a:srgbClr val="000000"/>
                </a:solidFill>
                <a:latin typeface="Arial Unicode MS" pitchFamily="-1" charset="0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839" y="405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-1" charset="0"/>
                </a:rPr>
                <a:t>2</a:t>
              </a:r>
              <a:endParaRPr lang="en-US" sz="1600">
                <a:solidFill>
                  <a:srgbClr val="000000"/>
                </a:solidFill>
                <a:latin typeface="Arial Unicode MS" pitchFamily="-1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325" y="404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 Unicode MS" pitchFamily="-1" charset="0"/>
                </a:rPr>
                <a:t>3</a:t>
              </a:r>
              <a:endParaRPr lang="en-US" sz="1600">
                <a:solidFill>
                  <a:srgbClr val="000000"/>
                </a:solidFill>
                <a:latin typeface="Arial Unicode MS" pitchFamily="-1" charset="0"/>
              </a:endParaRPr>
            </a:p>
          </p:txBody>
        </p:sp>
      </p:grpSp>
      <p:pic>
        <p:nvPicPr>
          <p:cNvPr id="25" name="Image 40" descr="Model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1687" y="4408483"/>
            <a:ext cx="23923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33"/>
          <p:cNvSpPr txBox="1">
            <a:spLocks noChangeArrowheads="1"/>
          </p:cNvSpPr>
          <p:nvPr/>
        </p:nvSpPr>
        <p:spPr bwMode="auto">
          <a:xfrm>
            <a:off x="432325" y="3146196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fr-FR" u="sng" dirty="0" err="1">
                <a:solidFill>
                  <a:prstClr val="black"/>
                </a:solidFill>
              </a:rPr>
              <a:t>At</a:t>
            </a:r>
            <a:r>
              <a:rPr lang="fr-FR" u="sng" dirty="0">
                <a:solidFill>
                  <a:prstClr val="black"/>
                </a:solidFill>
              </a:rPr>
              <a:t> convergence</a:t>
            </a:r>
          </a:p>
        </p:txBody>
      </p:sp>
      <p:graphicFrame>
        <p:nvGraphicFramePr>
          <p:cNvPr id="61447" name="Object 21"/>
          <p:cNvGraphicFramePr>
            <a:graphicFrameLocks noChangeAspect="1"/>
          </p:cNvGraphicFramePr>
          <p:nvPr/>
        </p:nvGraphicFramePr>
        <p:xfrm>
          <a:off x="3036888" y="1157288"/>
          <a:ext cx="3357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Équation" r:id="rId14" imgW="1574800" imgH="177800" progId="Equation.3">
                  <p:embed/>
                </p:oleObj>
              </mc:Choice>
              <mc:Fallback>
                <p:oleObj name="Équation" r:id="rId14" imgW="15748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1157288"/>
                        <a:ext cx="33575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0825" y="1817440"/>
            <a:ext cx="9001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/>
            <a:r>
              <a:rPr lang="en-GB" sz="2000" dirty="0">
                <a:solidFill>
                  <a:srgbClr val="000000"/>
                </a:solidFill>
                <a:latin typeface="Arial" charset="0"/>
              </a:rPr>
              <a:t>Dynamic Causal Modelling (DCM) can be seen as a source localisation (inverse) method that includes temporal constraints on the source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activities.</a:t>
            </a:r>
            <a:br>
              <a:rPr lang="en-GB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But this will be for another session…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08785" y="274638"/>
            <a:ext cx="2906966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>
              <a:defRPr/>
            </a:pP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Inverse Problem</a:t>
            </a:r>
            <a:b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</a:br>
            <a:r>
              <a:rPr lang="en-GB" sz="3200" dirty="0" smtClean="0">
                <a:solidFill>
                  <a:srgbClr val="C0504D"/>
                </a:solidFill>
                <a:latin typeface="Calibri"/>
                <a:ea typeface="MS PGothic" pitchFamily="34" charset="-128"/>
                <a:cs typeface="ＭＳ Ｐゴシック" charset="0"/>
              </a:rPr>
              <a:t>DCM</a:t>
            </a:r>
            <a:endParaRPr lang="en-GB" sz="3200" dirty="0">
              <a:solidFill>
                <a:srgbClr val="C0504D"/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 for your attention!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a big thank you to our expert Vladimir </a:t>
            </a:r>
            <a:r>
              <a:rPr lang="en-GB" dirty="0" err="1" smtClean="0"/>
              <a:t>Litvak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1) Event-related potentials (ERPs)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38150"/>
            <a:r>
              <a:rPr lang="en-CA" sz="2000" dirty="0" smtClean="0"/>
              <a:t>in MEG: event-related magnetic fields (ERFs)</a:t>
            </a:r>
          </a:p>
          <a:p>
            <a:pPr marL="438150">
              <a:buNone/>
            </a:pPr>
            <a:endParaRPr lang="en-CA" sz="2000" dirty="0" smtClean="0"/>
          </a:p>
          <a:p>
            <a:pPr marL="438150"/>
            <a:r>
              <a:rPr lang="en-CA" sz="2000" dirty="0" smtClean="0"/>
              <a:t>ERP components in EEG: </a:t>
            </a:r>
          </a:p>
          <a:p>
            <a:pPr marL="800100" lvl="1" indent="-342900"/>
            <a:r>
              <a:rPr lang="en-CA" sz="1600" dirty="0"/>
              <a:t>P</a:t>
            </a:r>
            <a:r>
              <a:rPr lang="en-CA" sz="1600" dirty="0" smtClean="0"/>
              <a:t>ositive/negative deflections of a certain amplitude</a:t>
            </a:r>
          </a:p>
          <a:p>
            <a:pPr marL="800100" lvl="1" indent="-342900"/>
            <a:r>
              <a:rPr lang="en-CA" sz="1600" dirty="0" smtClean="0"/>
              <a:t>Measured at a certain latency and  recording site</a:t>
            </a:r>
            <a:endParaRPr lang="en-CA" sz="1600" dirty="0"/>
          </a:p>
        </p:txBody>
      </p:sp>
      <p:pic>
        <p:nvPicPr>
          <p:cNvPr id="12" name="Picture 2" descr="https://upload.wikimedia.org/wikipedia/commons/thumb/a/ac/ComponentsofERP.svg/220px-ComponentsofERP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6625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827584" y="3501320"/>
            <a:ext cx="8234042" cy="2808000"/>
            <a:chOff x="723672" y="3826197"/>
            <a:chExt cx="8234042" cy="2808000"/>
          </a:xfrm>
        </p:grpSpPr>
        <p:pic>
          <p:nvPicPr>
            <p:cNvPr id="3074" name="Picture 2" descr="http://www.frontiersin.org/files/Articles/74882/fnhum-08-00034-HTML/image_m/fnhum-08-00034-g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72" y="3826197"/>
              <a:ext cx="2689426" cy="28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779912" y="4325292"/>
              <a:ext cx="5177802" cy="2128044"/>
              <a:chOff x="3879382" y="4181276"/>
              <a:chExt cx="5177802" cy="2128044"/>
            </a:xfrm>
          </p:grpSpPr>
          <p:grpSp>
            <p:nvGrpSpPr>
              <p:cNvPr id="15" name="Gruppieren 10"/>
              <p:cNvGrpSpPr/>
              <p:nvPr/>
            </p:nvGrpSpPr>
            <p:grpSpPr>
              <a:xfrm>
                <a:off x="3879382" y="4181276"/>
                <a:ext cx="5177802" cy="2128044"/>
                <a:chOff x="3659329" y="3859142"/>
                <a:chExt cx="5177802" cy="2128044"/>
              </a:xfrm>
            </p:grpSpPr>
            <p:sp>
              <p:nvSpPr>
                <p:cNvPr id="16" name="Textfeld 7"/>
                <p:cNvSpPr txBox="1"/>
                <p:nvPr/>
              </p:nvSpPr>
              <p:spPr>
                <a:xfrm>
                  <a:off x="3659329" y="3859142"/>
                  <a:ext cx="2916000" cy="1634490"/>
                </a:xfrm>
                <a:prstGeom prst="round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</a:t>
                  </a:r>
                  <a:r>
                    <a:rPr lang="en-US" dirty="0" smtClean="0"/>
                    <a:t>umber of possible </a:t>
                  </a:r>
                  <a:r>
                    <a:rPr lang="en-US" i="1" dirty="0" smtClean="0"/>
                    <a:t>t</a:t>
                  </a:r>
                  <a:r>
                    <a:rPr lang="en-US" dirty="0" smtClean="0"/>
                    <a:t>-tests increases with number of</a:t>
                  </a:r>
                </a:p>
                <a:p>
                  <a:pPr marL="171450" indent="-171450">
                    <a:buFont typeface="Arial" pitchFamily="34" charset="0"/>
                    <a:buChar char="•"/>
                  </a:pPr>
                  <a:r>
                    <a:rPr lang="en-US" dirty="0" smtClean="0"/>
                    <a:t>electrodes/sensors</a:t>
                  </a:r>
                </a:p>
                <a:p>
                  <a:pPr marL="171450" indent="-171450">
                    <a:buFont typeface="Arial" pitchFamily="34" charset="0"/>
                    <a:buChar char="•"/>
                  </a:pPr>
                  <a:r>
                    <a:rPr lang="en-US" dirty="0" smtClean="0"/>
                    <a:t>experimental </a:t>
                  </a:r>
                  <a:r>
                    <a:rPr lang="en-US" dirty="0"/>
                    <a:t>conditions</a:t>
                  </a:r>
                  <a:endParaRPr lang="en-US" dirty="0" smtClean="0"/>
                </a:p>
                <a:p>
                  <a:pPr marL="171450" indent="-171450">
                    <a:buFont typeface="Arial" pitchFamily="34" charset="0"/>
                    <a:buChar char="•"/>
                  </a:pPr>
                  <a:r>
                    <a:rPr lang="en-US" dirty="0" smtClean="0"/>
                    <a:t>chosen time windows</a:t>
                  </a:r>
                  <a:endParaRPr lang="en-CA" dirty="0"/>
                </a:p>
              </p:txBody>
            </p:sp>
            <p:sp>
              <p:nvSpPr>
                <p:cNvPr id="18" name="Textfeld 9"/>
                <p:cNvSpPr txBox="1"/>
                <p:nvPr/>
              </p:nvSpPr>
              <p:spPr>
                <a:xfrm>
                  <a:off x="5921131" y="5617854"/>
                  <a:ext cx="291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/>
                    <a:t>α</a:t>
                  </a:r>
                  <a:r>
                    <a:rPr lang="en-US" b="1" dirty="0" smtClean="0"/>
                    <a:t> inflation!</a:t>
                  </a:r>
                  <a:endParaRPr lang="en-CA" b="1" dirty="0"/>
                </a:p>
              </p:txBody>
            </p:sp>
          </p:grpSp>
          <p:sp>
            <p:nvSpPr>
              <p:cNvPr id="4" name="Bent Arrow 3"/>
              <p:cNvSpPr/>
              <p:nvPr/>
            </p:nvSpPr>
            <p:spPr>
              <a:xfrm rot="5400000">
                <a:off x="6906621" y="4910803"/>
                <a:ext cx="1008112" cy="924826"/>
              </a:xfrm>
              <a:prstGeom prst="bentArrow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627914" y="1512506"/>
            <a:ext cx="74778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Kilner</a:t>
            </a:r>
            <a:r>
              <a:rPr lang="en-CA" dirty="0" smtClean="0"/>
              <a:t>, J. M., &amp; </a:t>
            </a:r>
            <a:r>
              <a:rPr lang="en-CA" dirty="0" err="1" smtClean="0"/>
              <a:t>Friston</a:t>
            </a:r>
            <a:r>
              <a:rPr lang="en-CA" dirty="0" smtClean="0"/>
              <a:t>, K. J. (2010). Topological inference for EEG and MEG. </a:t>
            </a:r>
            <a:r>
              <a:rPr lang="en-CA" i="1" dirty="0" smtClean="0"/>
              <a:t>The Annals of Applied Statistics</a:t>
            </a:r>
            <a:r>
              <a:rPr lang="en-CA" dirty="0" smtClean="0"/>
              <a:t>, 1272-1290.</a:t>
            </a:r>
            <a:endParaRPr lang="en-GB" dirty="0" smtClean="0">
              <a:hlinkClick r:id="rId2"/>
            </a:endParaRPr>
          </a:p>
          <a:p>
            <a:r>
              <a:rPr lang="en-CA" dirty="0" err="1" smtClean="0"/>
              <a:t>Litvak</a:t>
            </a:r>
            <a:r>
              <a:rPr lang="en-CA" dirty="0" smtClean="0"/>
              <a:t>, V., </a:t>
            </a:r>
            <a:r>
              <a:rPr lang="en-CA" dirty="0" err="1" smtClean="0"/>
              <a:t>Mattout</a:t>
            </a:r>
            <a:r>
              <a:rPr lang="en-CA" dirty="0" smtClean="0"/>
              <a:t>, J., </a:t>
            </a:r>
            <a:r>
              <a:rPr lang="en-CA" dirty="0" err="1" smtClean="0"/>
              <a:t>Kiebel</a:t>
            </a:r>
            <a:r>
              <a:rPr lang="en-CA" dirty="0" smtClean="0"/>
              <a:t>, S., Phillips, C., Henson, R., </a:t>
            </a:r>
            <a:r>
              <a:rPr lang="en-CA" dirty="0" err="1" smtClean="0"/>
              <a:t>Kilner</a:t>
            </a:r>
            <a:r>
              <a:rPr lang="en-CA" dirty="0" smtClean="0"/>
              <a:t>, J., ... &amp; Penny, W. (2011). EEG and MEG data analysis in SPM8. </a:t>
            </a:r>
            <a:r>
              <a:rPr lang="en-CA" i="1" dirty="0" smtClean="0"/>
              <a:t>Computational intelligence and neuroscience</a:t>
            </a:r>
            <a:r>
              <a:rPr lang="en-CA" dirty="0" smtClean="0"/>
              <a:t>, </a:t>
            </a:r>
            <a:r>
              <a:rPr lang="en-CA" i="1" dirty="0" smtClean="0"/>
              <a:t>2011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err="1" smtClean="0"/>
              <a:t>MfD</a:t>
            </a:r>
            <a:r>
              <a:rPr lang="en-CA" dirty="0" smtClean="0"/>
              <a:t> presentations from previous years</a:t>
            </a:r>
            <a:endParaRPr lang="en-GB" dirty="0" smtClean="0">
              <a:hlinkClick r:id="rId2"/>
            </a:endParaRPr>
          </a:p>
          <a:p>
            <a:pPr>
              <a:buNone/>
            </a:pP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http://imaging.mrc-cbu.cam.ac.uk/meg/IntroEEGMEG#generalanalysis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http://www.timely-cost.eu/sites/default/files/ppts/2ndTrSc/Niko%20Busch%20-%20Time%20frequency%20analysis%20of%20EEG%20data.pdf</a:t>
            </a:r>
            <a:endParaRPr lang="en-GB" dirty="0" smtClean="0"/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http://www.fil.ion.ucl.ac.uk/spm/course/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--&gt;  </a:t>
            </a:r>
            <a:r>
              <a:rPr lang="fr-FR" dirty="0" err="1" smtClean="0">
                <a:solidFill>
                  <a:prstClr val="black"/>
                </a:solidFill>
              </a:rPr>
              <a:t>Presentation</a:t>
            </a:r>
            <a:r>
              <a:rPr lang="fr-FR" dirty="0" smtClean="0">
                <a:solidFill>
                  <a:prstClr val="black"/>
                </a:solidFill>
              </a:rPr>
              <a:t> of Rick </a:t>
            </a:r>
            <a:r>
              <a:rPr lang="fr-FR" dirty="0" err="1" smtClean="0">
                <a:solidFill>
                  <a:prstClr val="black"/>
                </a:solidFill>
              </a:rPr>
              <a:t>Henson</a:t>
            </a:r>
            <a:endParaRPr lang="fr-FR" dirty="0" smtClean="0">
              <a:solidFill>
                <a:prstClr val="black"/>
              </a:solidFill>
            </a:endParaRPr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SPM Course : </a:t>
            </a:r>
            <a:r>
              <a:rPr lang="fr-FR" dirty="0" err="1" smtClean="0">
                <a:solidFill>
                  <a:prstClr val="black"/>
                </a:solidFill>
              </a:rPr>
              <a:t>Slides</a:t>
            </a:r>
            <a:r>
              <a:rPr lang="fr-FR" dirty="0" smtClean="0">
                <a:solidFill>
                  <a:prstClr val="black"/>
                </a:solidFill>
              </a:rPr>
              <a:t> of </a:t>
            </a:r>
            <a:r>
              <a:rPr lang="fr-FR" dirty="0" err="1" smtClean="0">
                <a:solidFill>
                  <a:prstClr val="black"/>
                </a:solidFill>
              </a:rPr>
              <a:t>Jeremie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Mattout</a:t>
            </a:r>
            <a:r>
              <a:rPr lang="fr-FR" dirty="0" smtClean="0">
                <a:solidFill>
                  <a:prstClr val="black"/>
                </a:solidFill>
              </a:rPr>
              <a:t> and Christophe Philip </a:t>
            </a:r>
            <a:r>
              <a:rPr lang="fr-FR" dirty="0" err="1" smtClean="0">
                <a:solidFill>
                  <a:prstClr val="black"/>
                </a:solidFill>
              </a:rPr>
              <a:t>Oct</a:t>
            </a:r>
            <a:r>
              <a:rPr lang="fr-FR" dirty="0" smtClean="0">
                <a:solidFill>
                  <a:prstClr val="black"/>
                </a:solidFill>
              </a:rPr>
              <a:t> 2008</a:t>
            </a:r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endParaRPr lang="fr-FR" dirty="0" smtClean="0">
              <a:solidFill>
                <a:prstClr val="black"/>
              </a:solidFill>
            </a:endParaRPr>
          </a:p>
          <a:p>
            <a:pPr defTabSz="457200"/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avoid </a:t>
            </a:r>
            <a:r>
              <a:rPr lang="el-GR" dirty="0" smtClean="0"/>
              <a:t>α</a:t>
            </a:r>
            <a:r>
              <a:rPr lang="en-CA" dirty="0" smtClean="0"/>
              <a:t> </a:t>
            </a:r>
            <a:r>
              <a:rPr lang="en-US" dirty="0" smtClean="0"/>
              <a:t>inflation I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b="1" i="1" u="sng" dirty="0" smtClean="0"/>
              <a:t>a priori </a:t>
            </a:r>
            <a:r>
              <a:rPr lang="en-US" sz="2000" b="1" u="sng" dirty="0" smtClean="0"/>
              <a:t>specification</a:t>
            </a:r>
          </a:p>
          <a:p>
            <a:pPr marL="809625" lvl="1" indent="-266700"/>
            <a:r>
              <a:rPr lang="en-US" sz="2000" dirty="0" smtClean="0"/>
              <a:t>For </a:t>
            </a:r>
            <a:r>
              <a:rPr lang="en-US" sz="2000" dirty="0"/>
              <a:t>well-characterized ERP </a:t>
            </a:r>
            <a:r>
              <a:rPr lang="en-US" sz="2000" dirty="0" smtClean="0"/>
              <a:t>components (e.g., P3)</a:t>
            </a:r>
            <a:endParaRPr lang="en-US" sz="2000" dirty="0"/>
          </a:p>
          <a:p>
            <a:pPr marL="809625" lvl="1" indent="-266700"/>
            <a:r>
              <a:rPr lang="en-US" sz="2000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Average </a:t>
            </a:r>
            <a:r>
              <a:rPr lang="en-US" sz="2000" dirty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data over pre-specified sensors and time bins of interest </a:t>
            </a:r>
            <a:endParaRPr lang="en-US" sz="2000" dirty="0" smtClean="0">
              <a:ea typeface="Gill Sans MT" pitchFamily="34" charset="0"/>
              <a:cs typeface="Gill Sans MT" pitchFamily="34" charset="0"/>
              <a:sym typeface="Gill Sans MT" pitchFamily="34" charset="0"/>
            </a:endParaRPr>
          </a:p>
          <a:p>
            <a:pPr marL="885825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One </a:t>
            </a:r>
            <a:r>
              <a:rPr lang="en-US" sz="2000" dirty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summary statistic per subject per </a:t>
            </a:r>
            <a:r>
              <a:rPr lang="en-US" sz="2000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condition</a:t>
            </a:r>
          </a:p>
          <a:p>
            <a:pPr marL="885825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Comparison </a:t>
            </a:r>
            <a:r>
              <a:rPr lang="en-US" sz="2000" dirty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with single </a:t>
            </a:r>
            <a:r>
              <a:rPr lang="en-US" sz="2000" i="1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t</a:t>
            </a:r>
            <a:r>
              <a:rPr lang="en-US" sz="2000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-Test/ANOVA</a:t>
            </a:r>
          </a:p>
          <a:p>
            <a:pPr marL="400050" lvl="1" indent="0">
              <a:buNone/>
            </a:pPr>
            <a:endParaRPr lang="en-US" sz="2000" u="sng" dirty="0">
              <a:ea typeface="Gill Sans MT" pitchFamily="34" charset="0"/>
              <a:cs typeface="Gill Sans MT" pitchFamily="34" charset="0"/>
              <a:sym typeface="Gill Sans MT" pitchFamily="34" charset="0"/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6150" name="Picture 6" descr="http://www.frontiersin.org/files/Articles/553/fnins-03-060/image_m/fnins-03-060-g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2"/>
          <a:stretch/>
        </p:blipFill>
        <p:spPr bwMode="auto">
          <a:xfrm>
            <a:off x="984108" y="3717032"/>
            <a:ext cx="352622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/>
          <p:cNvSpPr txBox="1"/>
          <p:nvPr/>
        </p:nvSpPr>
        <p:spPr>
          <a:xfrm>
            <a:off x="1619672" y="63720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Silvoni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al., 2009)</a:t>
            </a: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4449886"/>
            <a:ext cx="36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n-GB" b="1" dirty="0" smtClean="0">
                <a:solidFill>
                  <a:srgbClr val="C00000"/>
                </a:solidFill>
              </a:rPr>
              <a:t>What if location of responses </a:t>
            </a:r>
            <a:r>
              <a:rPr lang="en-GB" b="1" dirty="0">
                <a:solidFill>
                  <a:srgbClr val="C00000"/>
                </a:solidFill>
              </a:rPr>
              <a:t>is not known </a:t>
            </a:r>
            <a:r>
              <a:rPr lang="en-GB" b="1" i="1" dirty="0">
                <a:solidFill>
                  <a:srgbClr val="C00000"/>
                </a:solidFill>
              </a:rPr>
              <a:t>a priori</a:t>
            </a:r>
            <a:r>
              <a:rPr lang="en-GB" b="1" dirty="0">
                <a:solidFill>
                  <a:srgbClr val="C00000"/>
                </a:solidFill>
              </a:rPr>
              <a:t>, or cannot be localised </a:t>
            </a:r>
            <a:r>
              <a:rPr lang="en-GB" b="1" dirty="0" smtClean="0">
                <a:solidFill>
                  <a:srgbClr val="C00000"/>
                </a:solidFill>
              </a:rPr>
              <a:t>independently?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avoid </a:t>
            </a:r>
            <a:r>
              <a:rPr lang="el-GR" dirty="0"/>
              <a:t>α</a:t>
            </a:r>
            <a:r>
              <a:rPr lang="en-US" dirty="0"/>
              <a:t>-error inflation </a:t>
            </a:r>
            <a:r>
              <a:rPr lang="en-US" dirty="0" smtClean="0"/>
              <a:t>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000" b="1" u="sng" dirty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T</a:t>
            </a:r>
            <a:r>
              <a:rPr lang="en-US" sz="2000" b="1" u="sng" dirty="0" smtClean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opological </a:t>
            </a:r>
            <a:r>
              <a:rPr lang="en-US" sz="2000" b="1" u="sng" dirty="0">
                <a:ea typeface="Gill Sans MT" pitchFamily="34" charset="0"/>
                <a:cs typeface="Gill Sans MT" pitchFamily="34" charset="0"/>
                <a:sym typeface="Gill Sans MT" pitchFamily="34" charset="0"/>
              </a:rPr>
              <a:t>inference</a:t>
            </a:r>
          </a:p>
          <a:p>
            <a:pPr lvl="1">
              <a:defRPr sz="1800"/>
            </a:pPr>
            <a:r>
              <a:rPr lang="en-CA" sz="2000" dirty="0" smtClean="0"/>
              <a:t>Implemented in SPM </a:t>
            </a:r>
          </a:p>
          <a:p>
            <a:pPr lvl="1">
              <a:defRPr sz="1800"/>
            </a:pPr>
            <a:r>
              <a:rPr lang="en-CA" sz="2000" dirty="0" smtClean="0"/>
              <a:t>Based on Random Field Theory </a:t>
            </a:r>
          </a:p>
          <a:p>
            <a:pPr lvl="1">
              <a:defRPr sz="1800"/>
            </a:pPr>
            <a:r>
              <a:rPr lang="en-CA" sz="2000" dirty="0" smtClean="0"/>
              <a:t>Controls family-wise error rate taking </a:t>
            </a:r>
            <a:r>
              <a:rPr lang="en-CA" sz="2000" dirty="0"/>
              <a:t>into account neighbouring sensors are not </a:t>
            </a:r>
            <a:r>
              <a:rPr lang="en-CA" sz="2000" dirty="0" smtClean="0"/>
              <a:t>independent</a:t>
            </a:r>
          </a:p>
          <a:p>
            <a:pPr lvl="2">
              <a:defRPr sz="1800"/>
            </a:pPr>
            <a:endParaRPr lang="en-US" sz="1600" dirty="0">
              <a:cs typeface="Arial" pitchFamily="34" charset="0"/>
              <a:sym typeface="Arial" pitchFamily="34" charset="0"/>
            </a:endParaRPr>
          </a:p>
          <a:p>
            <a:r>
              <a:rPr lang="en-GB" sz="2000" dirty="0" smtClean="0"/>
              <a:t>Advantages of RFT in ERP/ERF analyses: 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If data smooth, more sensitive than </a:t>
            </a:r>
            <a:r>
              <a:rPr lang="en-US" sz="1800" b="1" dirty="0" err="1" smtClean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Bonferroni</a:t>
            </a:r>
            <a:r>
              <a:rPr lang="en-US" sz="1800" b="1" dirty="0" smtClean="0">
                <a:solidFill>
                  <a:srgbClr val="C00000"/>
                </a:solidFill>
                <a:cs typeface="Arial" pitchFamily="34" charset="0"/>
                <a:sym typeface="Arial" pitchFamily="34" charset="0"/>
              </a:rPr>
              <a:t> correction</a:t>
            </a:r>
            <a:endParaRPr lang="en-GB" sz="1800" dirty="0" smtClean="0"/>
          </a:p>
          <a:p>
            <a:pPr lvl="1"/>
            <a:r>
              <a:rPr lang="en-GB" sz="1800" dirty="0" smtClean="0"/>
              <a:t>No </a:t>
            </a:r>
            <a:r>
              <a:rPr lang="en-GB" sz="1800" i="1" dirty="0" smtClean="0"/>
              <a:t>a priori </a:t>
            </a:r>
            <a:r>
              <a:rPr lang="en-GB" sz="1800" dirty="0" smtClean="0"/>
              <a:t>knowledge about time or location of effect required</a:t>
            </a:r>
          </a:p>
          <a:p>
            <a:pPr lvl="1"/>
            <a:r>
              <a:rPr lang="en-GB" sz="1800" dirty="0" smtClean="0"/>
              <a:t>No need to average signal over time window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>
                <a:cs typeface="Arial" pitchFamily="34" charset="0"/>
                <a:sym typeface="Arial" pitchFamily="34" charset="0"/>
              </a:rPr>
              <a:t>Requires single summary statistic image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31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</a:t>
            </a:r>
            <a:r>
              <a:rPr lang="en-GB" dirty="0"/>
              <a:t>statistic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464" y="1916832"/>
            <a:ext cx="3419536" cy="1709219"/>
          </a:xfrm>
        </p:spPr>
        <p:txBody>
          <a:bodyPr>
            <a:noAutofit/>
          </a:bodyPr>
          <a:lstStyle/>
          <a:p>
            <a:pPr marL="365125" indent="-365125" defTabSz="905255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arenR" startAt="3"/>
              <a:tabLst>
                <a:tab pos="1616075" algn="l"/>
              </a:tabLst>
              <a:defRPr sz="1800"/>
            </a:pPr>
            <a:r>
              <a:rPr lang="en-GB" sz="1800" dirty="0" smtClean="0"/>
              <a:t>Stack </a:t>
            </a:r>
            <a:r>
              <a:rPr lang="en-GB" sz="1800" dirty="0"/>
              <a:t>scalp maps over </a:t>
            </a:r>
            <a:r>
              <a:rPr lang="en-GB" sz="1800" dirty="0" err="1" smtClean="0"/>
              <a:t>peristimulus</a:t>
            </a:r>
            <a:r>
              <a:rPr lang="en-GB" sz="1800" dirty="0" smtClean="0"/>
              <a:t> time</a:t>
            </a:r>
          </a:p>
          <a:p>
            <a:pPr marL="365125" indent="-365125" defTabSz="905255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616075" algn="l"/>
              </a:tabLst>
              <a:defRPr sz="1800"/>
            </a:pPr>
            <a:r>
              <a:rPr lang="en-GB" sz="1800" dirty="0" smtClean="0"/>
              <a:t>3D image for each condition:                   space x space x time</a:t>
            </a:r>
          </a:p>
          <a:p>
            <a:pPr marL="0" indent="0" defTabSz="905255">
              <a:spcBef>
                <a:spcPts val="0"/>
              </a:spcBef>
              <a:buNone/>
              <a:defRPr sz="1800"/>
            </a:pPr>
            <a:endParaRPr lang="en-GB" sz="1800" dirty="0" smtClean="0"/>
          </a:p>
          <a:p>
            <a:pPr defTabSz="905255">
              <a:spcBef>
                <a:spcPts val="0"/>
              </a:spcBef>
              <a:buFont typeface="+mj-lt"/>
              <a:buAutoNum type="arabicParenR"/>
              <a:defRPr sz="1800"/>
            </a:pPr>
            <a:endParaRPr lang="en-GB" sz="1800" dirty="0"/>
          </a:p>
          <a:p>
            <a:pPr marL="457200" lvl="1" indent="0" defTabSz="905255">
              <a:spcBef>
                <a:spcPts val="0"/>
              </a:spcBef>
              <a:buNone/>
              <a:defRPr sz="1800"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695262" y="6474761"/>
            <a:ext cx="1572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alt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Litvak </a:t>
            </a: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et </a:t>
            </a:r>
            <a:r>
              <a:rPr lang="en-GB" alt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al., 2011)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17.png"/>
          <p:cNvPicPr/>
          <p:nvPr/>
        </p:nvPicPr>
        <p:blipFill rotWithShape="1">
          <a:blip r:embed="rId3" cstate="print">
            <a:extLst/>
          </a:blip>
          <a:srcRect l="8013" t="52827" r="51037"/>
          <a:stretch/>
        </p:blipFill>
        <p:spPr>
          <a:xfrm>
            <a:off x="3348376" y="2457096"/>
            <a:ext cx="2016000" cy="183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17.png"/>
          <p:cNvPicPr/>
          <p:nvPr/>
        </p:nvPicPr>
        <p:blipFill rotWithShape="1">
          <a:blip r:embed="rId3" cstate="print">
            <a:extLst/>
          </a:blip>
          <a:srcRect r="51799" b="48920"/>
          <a:stretch/>
        </p:blipFill>
        <p:spPr>
          <a:xfrm>
            <a:off x="431784" y="2205064"/>
            <a:ext cx="2196000" cy="180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Group 36"/>
          <p:cNvGrpSpPr/>
          <p:nvPr/>
        </p:nvGrpSpPr>
        <p:grpSpPr>
          <a:xfrm>
            <a:off x="6166640" y="3119899"/>
            <a:ext cx="2365800" cy="3312308"/>
            <a:chOff x="5518568" y="3645024"/>
            <a:chExt cx="2365800" cy="3312308"/>
          </a:xfrm>
        </p:grpSpPr>
        <p:grpSp>
          <p:nvGrpSpPr>
            <p:cNvPr id="29" name="Group 28"/>
            <p:cNvGrpSpPr/>
            <p:nvPr/>
          </p:nvGrpSpPr>
          <p:grpSpPr>
            <a:xfrm>
              <a:off x="5518568" y="3645024"/>
              <a:ext cx="2257696" cy="1872606"/>
              <a:chOff x="5518568" y="4835698"/>
              <a:chExt cx="2257696" cy="1872606"/>
            </a:xfrm>
          </p:grpSpPr>
          <p:pic>
            <p:nvPicPr>
              <p:cNvPr id="18" name="image17.png"/>
              <p:cNvPicPr/>
              <p:nvPr/>
            </p:nvPicPr>
            <p:blipFill rotWithShape="1">
              <a:blip r:embed="rId3" cstate="print">
                <a:extLst/>
              </a:blip>
              <a:srcRect l="58589" t="4495" r="24572" b="63266"/>
              <a:stretch/>
            </p:blipFill>
            <p:spPr>
              <a:xfrm>
                <a:off x="5518568" y="4835698"/>
                <a:ext cx="1080000" cy="180000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4" name="image17.png"/>
              <p:cNvPicPr/>
              <p:nvPr/>
            </p:nvPicPr>
            <p:blipFill rotWithShape="1">
              <a:blip r:embed="rId3" cstate="print">
                <a:extLst/>
              </a:blip>
              <a:srcRect l="75494" t="8883" r="16210" b="63266"/>
              <a:stretch/>
            </p:blipFill>
            <p:spPr>
              <a:xfrm>
                <a:off x="6948264" y="4908304"/>
                <a:ext cx="828000" cy="1800000"/>
              </a:xfrm>
              <a:prstGeom prst="rect">
                <a:avLst/>
              </a:prstGeom>
              <a:ln w="12700">
                <a:miter lim="400000"/>
              </a:ln>
            </p:spPr>
          </p:pic>
          <p:cxnSp>
            <p:nvCxnSpPr>
              <p:cNvPr id="26" name="Straight Arrow Connector 25"/>
              <p:cNvCxnSpPr/>
              <p:nvPr/>
            </p:nvCxnSpPr>
            <p:spPr>
              <a:xfrm flipV="1">
                <a:off x="6859466" y="4941168"/>
                <a:ext cx="0" cy="1694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16200000">
                <a:off x="6295546" y="587262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time</a:t>
                </a:r>
                <a:endParaRPr lang="en-GB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624000" y="5517232"/>
              <a:ext cx="1260368" cy="1440100"/>
              <a:chOff x="6624000" y="5517232"/>
              <a:chExt cx="1260368" cy="1440100"/>
            </a:xfrm>
          </p:grpSpPr>
          <p:pic>
            <p:nvPicPr>
              <p:cNvPr id="28" name="Picture 2" descr="pasted-image.ti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31" t="10191" r="1285" b="73124"/>
              <a:stretch/>
            </p:blipFill>
            <p:spPr bwMode="auto">
              <a:xfrm>
                <a:off x="6948263" y="5517232"/>
                <a:ext cx="792089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1" name="Straight Arrow Connector 30"/>
              <p:cNvCxnSpPr/>
              <p:nvPr/>
            </p:nvCxnSpPr>
            <p:spPr>
              <a:xfrm>
                <a:off x="6948368" y="6647790"/>
                <a:ext cx="936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6876256" y="5661248"/>
                <a:ext cx="0" cy="936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200000" y="65880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624000" y="59400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323528" y="1268760"/>
            <a:ext cx="27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dirty="0" err="1" smtClean="0"/>
              <a:t>Epoched</a:t>
            </a:r>
            <a:r>
              <a:rPr lang="en-GB" dirty="0" smtClean="0"/>
              <a:t> data, averaged across trials for each sensor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988112" y="1592896"/>
            <a:ext cx="26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GB" dirty="0"/>
              <a:t>G</a:t>
            </a:r>
            <a:r>
              <a:rPr lang="en-GB" dirty="0" smtClean="0"/>
              <a:t>enerate interpolated scalp </a:t>
            </a:r>
            <a:r>
              <a:rPr lang="en-GB" dirty="0"/>
              <a:t>map for each  time frame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SPM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1 data file for each subject and condition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After that: procedure identical to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-level </a:t>
            </a:r>
            <a:r>
              <a:rPr lang="en-GB" sz="2000" dirty="0" err="1" smtClean="0"/>
              <a:t>fMRI</a:t>
            </a:r>
            <a:r>
              <a:rPr lang="en-GB" sz="2000" dirty="0" smtClean="0"/>
              <a:t> analysis</a:t>
            </a: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3568" y="1268760"/>
            <a:ext cx="2628000" cy="3204000"/>
            <a:chOff x="482770" y="1600200"/>
            <a:chExt cx="2485484" cy="288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3932" t="300" r="71262" b="48600"/>
            <a:stretch/>
          </p:blipFill>
          <p:spPr>
            <a:xfrm>
              <a:off x="482770" y="1600200"/>
              <a:ext cx="2485484" cy="28800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944000" y="2232000"/>
              <a:ext cx="1008000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67552" y="1809184"/>
            <a:ext cx="2772000" cy="3276000"/>
            <a:chOff x="3232225" y="1916832"/>
            <a:chExt cx="2563911" cy="284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/>
            <a:srcRect l="19682" t="1000" r="33463" b="6601"/>
            <a:stretch/>
          </p:blipFill>
          <p:spPr>
            <a:xfrm>
              <a:off x="3232225" y="1916832"/>
              <a:ext cx="2563911" cy="2844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815976" y="2420904"/>
              <a:ext cx="540000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510000"/>
              <a:ext cx="540000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59840" y="2420888"/>
            <a:ext cx="2736000" cy="3276000"/>
            <a:chOff x="6063840" y="2420888"/>
            <a:chExt cx="2540608" cy="28420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/>
            <a:srcRect l="22832" t="301" r="30707" b="7301"/>
            <a:stretch/>
          </p:blipFill>
          <p:spPr>
            <a:xfrm>
              <a:off x="6063840" y="2420888"/>
              <a:ext cx="2540608" cy="284204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732240" y="3140968"/>
              <a:ext cx="916534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732000" y="4006800"/>
              <a:ext cx="396000" cy="10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74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7812088" y="6337300"/>
            <a:ext cx="1008062" cy="287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r"/>
            <a:fld id="{CFCE99FF-0A72-4A4D-80AD-02D44E189016}" type="slidenum">
              <a:rPr lang="en-US" altLang="en-US" sz="1400"/>
              <a:pPr algn="r"/>
              <a:t>9</a:t>
            </a:fld>
            <a:endParaRPr lang="en-US" alt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44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80000"/>
            </a:pPr>
            <a:r>
              <a:rPr lang="en-US" altLang="en-US" sz="2000" dirty="0">
                <a:latin typeface="+mj-lt"/>
                <a:sym typeface="Gill Sans MT" panose="020B0502020104020203" pitchFamily="34" charset="0"/>
              </a:rPr>
              <a:t>P</a:t>
            </a:r>
            <a:r>
              <a:rPr lang="en-US" altLang="en-US" sz="2000" dirty="0" smtClean="0">
                <a:latin typeface="+mj-lt"/>
                <a:sym typeface="Gill Sans MT" panose="020B0502020104020203" pitchFamily="34" charset="0"/>
              </a:rPr>
              <a:t>rior </a:t>
            </a:r>
            <a:r>
              <a:rPr lang="en-US" altLang="en-US" sz="2000" dirty="0">
                <a:latin typeface="+mj-lt"/>
                <a:sym typeface="Gill Sans MT" panose="020B0502020104020203" pitchFamily="34" charset="0"/>
              </a:rPr>
              <a:t>to </a:t>
            </a:r>
            <a:r>
              <a:rPr lang="en-US" altLang="en-US" sz="2000" dirty="0" smtClean="0">
                <a:latin typeface="+mj-lt"/>
                <a:sym typeface="Gill Sans MT" panose="020B0502020104020203" pitchFamily="34" charset="0"/>
              </a:rPr>
              <a:t>2</a:t>
            </a:r>
            <a:r>
              <a:rPr lang="en-US" altLang="en-US" sz="2000" baseline="30000" dirty="0" smtClean="0">
                <a:latin typeface="+mj-lt"/>
                <a:sym typeface="Gill Sans MT" panose="020B0502020104020203" pitchFamily="34" charset="0"/>
              </a:rPr>
              <a:t>nd</a:t>
            </a:r>
            <a:r>
              <a:rPr lang="en-US" altLang="en-US" sz="2000" dirty="0" smtClean="0">
                <a:latin typeface="+mj-lt"/>
                <a:sym typeface="Gill Sans MT" panose="020B0502020104020203" pitchFamily="34" charset="0"/>
              </a:rPr>
              <a:t>-level/group </a:t>
            </a:r>
            <a:r>
              <a:rPr lang="en-US" altLang="en-US" sz="2000" dirty="0">
                <a:latin typeface="+mj-lt"/>
                <a:sym typeface="Gill Sans MT" panose="020B0502020104020203" pitchFamily="34" charset="0"/>
              </a:rPr>
              <a:t>analysis </a:t>
            </a:r>
          </a:p>
          <a:p>
            <a:pPr>
              <a:spcBef>
                <a:spcPts val="600"/>
              </a:spcBef>
              <a:buSzPct val="80000"/>
            </a:pPr>
            <a:r>
              <a:rPr lang="en-US" altLang="en-US" sz="2000" dirty="0" smtClean="0">
                <a:latin typeface="+mj-lt"/>
                <a:sym typeface="Gill Sans MT" panose="020B0502020104020203" pitchFamily="34" charset="0"/>
              </a:rPr>
              <a:t>Important to accommodate spatial/temporal variability over subjects and ensure </a:t>
            </a:r>
            <a:r>
              <a:rPr lang="en-US" altLang="en-US" sz="2000" dirty="0">
                <a:latin typeface="+mj-lt"/>
                <a:sym typeface="Gill Sans MT" panose="020B0502020104020203" pitchFamily="34" charset="0"/>
              </a:rPr>
              <a:t>images conform to </a:t>
            </a:r>
            <a:r>
              <a:rPr lang="en-US" altLang="en-US" sz="2000" dirty="0" smtClean="0">
                <a:latin typeface="+mj-lt"/>
                <a:sym typeface="Gill Sans MT" panose="020B0502020104020203" pitchFamily="34" charset="0"/>
              </a:rPr>
              <a:t>RFT assumptions</a:t>
            </a:r>
            <a:endParaRPr lang="en-US" altLang="en-US" sz="2000" dirty="0">
              <a:latin typeface="+mj-lt"/>
              <a:sym typeface="Gill Sans MT" panose="020B0502020104020203" pitchFamily="34" charset="0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After smoothing: </a:t>
            </a:r>
            <a:r>
              <a:rPr lang="en-GB" sz="2000" dirty="0"/>
              <a:t>statistical analysis identical to </a:t>
            </a:r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-level </a:t>
            </a:r>
            <a:r>
              <a:rPr lang="en-GB" sz="2000" dirty="0"/>
              <a:t>fMRI</a:t>
            </a:r>
          </a:p>
          <a:p>
            <a:endParaRPr lang="en-GB" sz="2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883" y="2924944"/>
            <a:ext cx="3502285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45811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Multi-dimensional convolution with Gaussian kernel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61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1477</Words>
  <Application>Microsoft Office PowerPoint</Application>
  <PresentationFormat>On-screen Show (4:3)</PresentationFormat>
  <Paragraphs>371</Paragraphs>
  <Slides>40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 Unicode MS</vt:lpstr>
      <vt:lpstr>ＭＳ Ｐゴシック</vt:lpstr>
      <vt:lpstr>ＭＳ Ｐゴシック</vt:lpstr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Okeanos</vt:lpstr>
      <vt:lpstr>Office Theme</vt:lpstr>
      <vt:lpstr>Equation</vt:lpstr>
      <vt:lpstr>Équation</vt:lpstr>
      <vt:lpstr>M/EEG: Statistical analysis and source localisation</vt:lpstr>
      <vt:lpstr>Statistical analysis in M/EEG</vt:lpstr>
      <vt:lpstr>1) Sensor-level analysis</vt:lpstr>
      <vt:lpstr>1) Event-related potentials (ERPs)</vt:lpstr>
      <vt:lpstr>How to avoid α inflation I</vt:lpstr>
      <vt:lpstr>How to avoid α-error inflation II</vt:lpstr>
      <vt:lpstr>Summary statistic images</vt:lpstr>
      <vt:lpstr>In SPM</vt:lpstr>
      <vt:lpstr>Smoothing</vt:lpstr>
      <vt:lpstr>Statistical inference</vt:lpstr>
      <vt:lpstr>2) Frequency analysis</vt:lpstr>
      <vt:lpstr>Power spectrum</vt:lpstr>
      <vt:lpstr>Short-time Fourier transform (STFT)</vt:lpstr>
      <vt:lpstr>3) Time-frequency analysis</vt:lpstr>
      <vt:lpstr>Time-frequency analyses in SPM</vt:lpstr>
      <vt:lpstr>Source localisation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And a big thank you to our expert Vladimir Litvak!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M/EEG: Statistical analysis and source localisation</dc:title>
  <dc:creator>Anne</dc:creator>
  <cp:lastModifiedBy>Taposhri Ganguly</cp:lastModifiedBy>
  <cp:revision>110</cp:revision>
  <dcterms:created xsi:type="dcterms:W3CDTF">2016-02-21T16:31:41Z</dcterms:created>
  <dcterms:modified xsi:type="dcterms:W3CDTF">2016-03-02T12:49:22Z</dcterms:modified>
</cp:coreProperties>
</file>